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1"/>
  </p:notesMasterIdLst>
  <p:handoutMasterIdLst>
    <p:handoutMasterId r:id="rId62"/>
  </p:handoutMasterIdLst>
  <p:sldIdLst>
    <p:sldId id="613" r:id="rId2"/>
    <p:sldId id="458" r:id="rId3"/>
    <p:sldId id="610" r:id="rId4"/>
    <p:sldId id="615" r:id="rId5"/>
    <p:sldId id="322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4" r:id="rId30"/>
    <p:sldId id="485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500" r:id="rId43"/>
    <p:sldId id="501" r:id="rId44"/>
    <p:sldId id="502" r:id="rId45"/>
    <p:sldId id="503" r:id="rId46"/>
    <p:sldId id="504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614" r:id="rId6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53672" autoAdjust="0"/>
  </p:normalViewPr>
  <p:slideViewPr>
    <p:cSldViewPr>
      <p:cViewPr varScale="1">
        <p:scale>
          <a:sx n="51" d="100"/>
          <a:sy n="51" d="100"/>
        </p:scale>
        <p:origin x="244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20904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42A5-F639-4664-BD41-BCD4B3AE61B3}" type="datetimeFigureOut">
              <a:rPr lang="en-AU" smtClean="0"/>
              <a:t>7/04/2025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B193-6215-402E-AF09-FD5F760B2495}" type="datetimeFigureOut">
              <a:rPr lang="en-AU" smtClean="0"/>
              <a:t>7/04/2025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4A9-F288-EE0C-2EB4-A5FF4BFB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DC6F6-A3DB-6B37-1857-C2265175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DA69-666E-BFA1-0DD1-0EF9126A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will explore fundamental graph concepts, their representations, and two essential traversal techniques: </a:t>
            </a:r>
            <a:r>
              <a:rPr lang="en-US" b="1" dirty="0"/>
              <a:t>Breadth-First Search (BFS)</a:t>
            </a:r>
            <a:r>
              <a:rPr lang="en-US" dirty="0"/>
              <a:t> and </a:t>
            </a:r>
            <a:r>
              <a:rPr lang="en-US" b="1" dirty="0"/>
              <a:t>Depth-First Search (DFS)</a:t>
            </a:r>
            <a:r>
              <a:rPr lang="en-US" dirty="0"/>
              <a:t>. These algorithms are key to solving real-world problems such as shortest pathfinding, connectivity checks, and network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DE281-B5CA-77DE-C37D-D00B3B8C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4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spanning 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subgraph that: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Includes all the vertices of the original graph.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 the minimum number of edges needed to keep the graph connected.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no cycles (i.e., it is acyclic).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spanning tree of a graph ensures minimal connectivity while avoiding redundant connections.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left diagram shows the original graph GGG with multiple cycles.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right diagram depicts a spanning tree where redundant edges have been removed while keeping the graph connected.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3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spanning forest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generalization of the spanning tree concept applied 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disconnected graph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connected component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graph has its own spanning tree.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Important properties: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spanning forest contains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the necessary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maintain connectivity in each component.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always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acyclic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diagram illustrates a graph where separate components each have their own spanning tree, forming a forest.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404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graph 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and only if it satisfies any of these equivalent conditions: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edges is exactly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 - 1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number of vertices.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has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V−1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edges.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removing any edge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acyclic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adding any extra edge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creates a cycle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exactly one simple 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between any pair of vertices.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62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proof establishes a key relationship between degrees and edges in a graph: 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sum of the degrees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of all vertices in a graph is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twice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the number of edges.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Mathematically:</a:t>
                </a:r>
              </a:p>
              <a:p>
                <a:pPr marL="1143000" marR="0" indent="22860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=2|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Explanation: 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Each edge in a graph contributes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to the degree count of two vertices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Example: If vertex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is connected to vertex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B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then both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increase their degree by 1.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This proof establishes a key relationship between degrees and edges in a graph: 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sum of the degrees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of all vertices in a graph is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twice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the number of edges.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Mathematically:</a:t>
                </a:r>
              </a:p>
              <a:p>
                <a:pPr marL="1143000" marR="0" indent="22860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𝐷=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∑1_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𝑣𝜖𝑉▒〖deg⁡(𝑣)=2|𝐸|〗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Explanation: 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Each edge in a graph contributes </a:t>
                </a:r>
                <a:r>
                  <a:rPr lang="en-US" sz="1200" b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to the degree count of two vertices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marR="0" lvl="1" indent="-28575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914400" algn="l"/>
                  </a:tabLst>
                </a:pP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Example: If vertex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is connected to vertex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B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then both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2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12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increase their degree by 1.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goal is to prove by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any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connected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vertices has at least 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V−1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edges: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graph with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vertex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 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satisfies 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≥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−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Induction Step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vertices, 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≥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−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 adding one more vertex u to form a graph with k+1 vertices.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 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connects to only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other vertex, the new graph remains connected with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edges.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a </a:t>
            </a:r>
            <a:r>
              <a:rPr lang="en-US" sz="12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degree ≥2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total degree increases, but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maintain at least k 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Conclusion: The inequality 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≥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2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∣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−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holds for all connected graphs.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857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Graph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edges have a fixed direction.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edge is represented as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ordered pair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(u, v), meaning: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starting vertex (origin).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destination vertex.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flight from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(Chicago O'Hare)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(Providence) follows a fixed route.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graphs are used in: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networks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(one-way flights).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media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(following someone does not mean they follow back).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Traffic systems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(one-way streets).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 Graph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edges do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direction.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edge between two vertices (u, v) allows movement in both directions.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road network, where travel is possible in either direction between locations.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in: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Road maps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(bidirectional streets).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Friendship networks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(mutual connections).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systems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(peer-to-peer networks).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244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directed graph – note that each edge now has a beginning and an end</a:t>
            </a:r>
          </a:p>
          <a:p>
            <a:r>
              <a:rPr lang="en-US" dirty="0"/>
              <a:t>	it’s directed!</a:t>
            </a:r>
          </a:p>
          <a:p>
            <a:endParaRPr lang="en-US" dirty="0"/>
          </a:p>
          <a:p>
            <a:r>
              <a:rPr lang="en-US" dirty="0"/>
              <a:t>Some</a:t>
            </a:r>
            <a:r>
              <a:rPr lang="en-US" baseline="0" dirty="0"/>
              <a:t> of the types of graphs you listed are directed and some are undirected</a:t>
            </a:r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presents a more detailed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graph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example.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Airports are connected by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representing airline routes.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edge has: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starting vertex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(departure airport).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destination vertex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(arrival airport).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flight label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"AA 123" for a specific flight).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Notice how flights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not necessarily have return routes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 of directed graphs: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Navigation systems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(GPS routes with one-way streets).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 scheduling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(dependent jobs must be done in order).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structures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(linked lists, trees).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here is a directed acyclic graph</a:t>
            </a:r>
          </a:p>
          <a:p>
            <a:r>
              <a:rPr lang="en-US" baseline="0" dirty="0"/>
              <a:t>	directed</a:t>
            </a:r>
          </a:p>
          <a:p>
            <a:r>
              <a:rPr lang="en-US" baseline="0" dirty="0"/>
              <a:t>	but no cycles</a:t>
            </a:r>
          </a:p>
          <a:p>
            <a:r>
              <a:rPr lang="en-US" baseline="0" dirty="0"/>
              <a:t>	</a:t>
            </a:r>
          </a:p>
          <a:p>
            <a:r>
              <a:rPr lang="en-US" baseline="0" dirty="0"/>
              <a:t>Each node is a task (or </a:t>
            </a:r>
            <a:r>
              <a:rPr lang="en-US" baseline="0" dirty="0" err="1"/>
              <a:t>cs</a:t>
            </a:r>
            <a:r>
              <a:rPr lang="en-US" baseline="0" dirty="0"/>
              <a:t> course)</a:t>
            </a:r>
          </a:p>
          <a:p>
            <a:r>
              <a:rPr lang="en-US" baseline="0" dirty="0"/>
              <a:t>Each edge is an ordering (15 must come before 16)</a:t>
            </a:r>
          </a:p>
          <a:p>
            <a:endParaRPr lang="en-US" baseline="0" dirty="0"/>
          </a:p>
          <a:p>
            <a:r>
              <a:rPr lang="en-US" baseline="0" dirty="0"/>
              <a:t>Topological ordering of the vertices is a list of all the vertices where the order implied by all the edges is preserved</a:t>
            </a:r>
          </a:p>
          <a:p>
            <a:endParaRPr lang="en-US" baseline="0" dirty="0"/>
          </a:p>
          <a:p>
            <a:r>
              <a:rPr lang="en-US" baseline="0" dirty="0"/>
              <a:t>Everyone figure one out now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(copy graph to board in the meantime)</a:t>
            </a:r>
          </a:p>
          <a:p>
            <a:r>
              <a:rPr lang="en-US" baseline="0" dirty="0"/>
              <a:t>	15 17 18 16 19 125 22 128 32 141 123 242 224</a:t>
            </a:r>
          </a:p>
          <a:p>
            <a:r>
              <a:rPr lang="en-US" baseline="0" dirty="0"/>
              <a:t>		 (left to right works because arrows all point that way)</a:t>
            </a:r>
          </a:p>
          <a:p>
            <a:endParaRPr lang="en-US" baseline="0" dirty="0"/>
          </a:p>
          <a:p>
            <a:r>
              <a:rPr lang="en-US" baseline="0" dirty="0"/>
              <a:t>Raise your hand when you are done</a:t>
            </a:r>
          </a:p>
          <a:p>
            <a:r>
              <a:rPr lang="en-US" baseline="0" dirty="0"/>
              <a:t>	let’s write down a few</a:t>
            </a:r>
          </a:p>
          <a:p>
            <a:r>
              <a:rPr lang="en-US" baseline="0" dirty="0"/>
              <a:t>	check that they are correct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 graphs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bidirectional movement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between vertices.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Airport network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flight route between two airports does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a fixed direction.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numbers on edges represent distances between locations.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directed graphs, these are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flexible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modeling relationships.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in: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networks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(mutual friendships).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design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(telecommunications, power grids).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Physical maps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(highway and train connections).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1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graph theory, we need to store vertices and their relationships efficiently.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typically stored 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or hash set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three common methods to represent the adjacency (connections) between vertices: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list of all edges in the graph.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Each vertex has a list of its neighbors.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Matrix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2D matrix where each cell represents whether an edge exists between two vertices.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representation important?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choice of representation affects how efficiently we can process graphs, such as searching for connections, traversing the graph, or modifying its structure.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3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will explore fundamental graph concepts, their representations, and two essential traversal techniques: </a:t>
            </a:r>
            <a:r>
              <a:rPr lang="en-US" b="1" dirty="0"/>
              <a:t>Breadth-First Search (BFS)</a:t>
            </a:r>
            <a:r>
              <a:rPr lang="en-US" dirty="0"/>
              <a:t> and </a:t>
            </a:r>
            <a:r>
              <a:rPr lang="en-US" b="1" dirty="0"/>
              <a:t>Depth-First Search (DFS)</a:t>
            </a:r>
            <a:r>
              <a:rPr lang="en-US" dirty="0"/>
              <a:t>. These algorithms are key to solving real-world problems such as shortest pathfinding, connectivity checks, and network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517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Since order doesn’t matter, can be stored in a hash set, to make lookup faster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representation stores edges as a list of pairs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(a, b)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connected nodes.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representation is useful when: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graph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sparse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(few edges compared to the number of vertices).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only need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edges rather than traverse them quickly.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drawback is that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 for an edge takes O(N)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number of edges.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have a graph with nodes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1, 2, 3, 4, 5, 6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edge list might look like: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(1,1), (1,2), (1,5), (2,3), (2,5), (3,4), (4,5), (4,6)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another way to represent a graph.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a list of its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neighboring vertices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doesn’t matter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can store these lists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sets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faster lookup.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representation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for sparse graphs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because it only stores the necessary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Representation: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Vertex		Neighbors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		2, 5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		1, 3, 5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		2, 4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		3, 5 ,6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		1, 2, 4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		4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Checking if two vertices are connected: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a hash set.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Iterating through a vertex’s neighbors: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O(Degree of vertex)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19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collection of unique elements, often used to store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an element in a hash set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constant-time operation (O(1))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lists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be implemented using sets to make searches faster.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define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of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 indent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= { (1,1), (1,2), (1,5), (2,3), (2,5), (3,4), (4,5), (4,6) }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want to check if (4,5) exists, we simply query:</a:t>
            </a:r>
          </a:p>
          <a:p>
            <a:pPr marL="457200" marR="0" indent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A.contains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(4,5) → O(1)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Similarly, adjacency lists can also be stored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 sets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make lookup operations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599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Another way to represent graphs is through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Matrix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2D matrix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size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× 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number of vertices.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entry (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j) in the matrix indicates whether there is an edge between node 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node j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(or 1) means an edge exists.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(or 0) means no edge exists.</a:t>
            </a:r>
          </a:p>
          <a:p>
            <a:pPr marL="457200" marR="0">
              <a:lnSpc>
                <a:spcPct val="115000"/>
              </a:lnSpc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graph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matrix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symmetric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marR="0">
              <a:lnSpc>
                <a:spcPct val="115000"/>
              </a:lnSpc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m[u][v] = True  →  m[v][u] = True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representation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 dense graphs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takes O(n²) space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inefficient for very large graphs.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261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provides an example of an adjacency matrix.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shown, and the matrix represents whether an edge exists between two vertices.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1	2	3	4	5	6</a:t>
            </a:r>
          </a:p>
          <a:p>
            <a:r>
              <a:rPr lang="en-US" b="0" dirty="0"/>
              <a:t>1	T	T	F	F	T	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	T	F	T	F	T	F</a:t>
            </a:r>
          </a:p>
          <a:p>
            <a:r>
              <a:rPr lang="en-US" b="0" dirty="0"/>
              <a:t>3	F	T	F	T	F	F</a:t>
            </a:r>
          </a:p>
          <a:p>
            <a:r>
              <a:rPr lang="en-US" b="0" dirty="0"/>
              <a:t>4	F	F	T	T	T	T</a:t>
            </a:r>
          </a:p>
          <a:p>
            <a:r>
              <a:rPr lang="en-US" b="0" dirty="0"/>
              <a:t>5	T	T	F	T	F	F</a:t>
            </a:r>
          </a:p>
          <a:p>
            <a:r>
              <a:rPr lang="en-US" b="0" dirty="0"/>
              <a:t>6	F	F	F	T	F	F	</a:t>
            </a:r>
          </a:p>
          <a:p>
            <a:endParaRPr lang="en-US" b="0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row corresponds to a vertex, and each column represents its connectivity to another vertex.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Interpretation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Vertex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connected to vertices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Vertex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connected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3, 5, and 6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31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last bullet point to make it more clear what the students would actually do if using an adjacency matrix.</a:t>
            </a:r>
            <a:r>
              <a:rPr lang="en-US" baseline="0" dirty="0"/>
              <a:t> P</a:t>
            </a:r>
            <a:r>
              <a:rPr lang="en-US" dirty="0"/>
              <a:t>reviously the last</a:t>
            </a:r>
            <a:r>
              <a:rPr lang="en-US" baseline="0" dirty="0"/>
              <a:t> bullet read: “When a vertex is removed, its row and column are freed.”</a:t>
            </a:r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using adjacency matrices, we must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initialize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matrix size based on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predicted number of vertices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Adding a vertex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new row and column must be added.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a vertex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row and column are set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they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cannot be physically removed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due to fixed-size arrays.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Instead, we track the vertices separately.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 &amp; Disadvantages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edge lookup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O(1).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 inefficiency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Requires O(n²) space.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1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dirty="0"/>
              <a:t>See </a:t>
            </a:r>
            <a:r>
              <a:rPr lang="en-US" dirty="0" err="1"/>
              <a:t>comments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vertices (nodes) and edges (connections) to represent relationships.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 and Edges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values, such as edge weights (e.g., distances in a network).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Accessor Methods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retrieving graph data)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vertices(): Returns the list of all vertices.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edges(): Returns the list of all edges.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(vertex): Returns edges connected to a given vertex.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areAdjacent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v2): Checks if there is an edge between two vertices.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endVertices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(edge): Returns the two vertices connected by an edge.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opposite(vertex, edge): Finds the vertex opposite to the given vertex along an edge.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Methods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 modifying the graph)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insertVertex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(value): Adds a new vertex to the graph.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insertEdge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v2): Creates an edge between two vertices.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removeVertex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(vertex): Deletes a vertex and its associated edges.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removeEdge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(edge): Removes an edge from the graph.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2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Big-O notation measures how efficiently graph operations run. The table compares three common graph representations: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 Set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edges as pairs of vertices.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for checking edge existence but not for finding adjacent vertices.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Sets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vertices and their neighboring edges in a dictionary or set.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fast lookups and edge insertions.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Matrix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2D matrix where matrix[u][v] = true means there is an edge.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quick access but requires more space (O(|V|²)).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530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 Set representation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operations run in different time complexities: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Quick lookup.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Returns the set of edges instantly.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incidentEdges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O(|E|): Checks all edges to find connected ones.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areAdjacent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Direct check in the set.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Adds a vertex instantly.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Adds an edge efficiently.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O(|E|): Must check and remove all edges involving v.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Deletes the edge directly.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1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Set representation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operations behave differently: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Directly retrieves the set of vertices.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O(|E|): Iterates through all vertex connections.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incidentEdges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Returns all edges of v.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areAdjacent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Fast lookup in a set.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Adds vertex to the set.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Inserts v1 into v2's adjacency list.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O(|V|): Removes v and all references to 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Removes v1 from v2's adjacency list.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9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 diving into this module, let's quickly revisit key concepts from the previous one.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1️</a:t>
            </a:r>
            <a:r>
              <a:rPr lang="en-US" sz="1800" b="1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Binary Search Trees (BSTs): These maintain ordered data, allowing efficient searching, insertion, and deletion with an average time complexity of O(log n).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2️</a:t>
            </a:r>
            <a:r>
              <a:rPr lang="en-US" sz="1800" b="1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Balanced Search Trees: AVL and Red-Black trees maintain balance through rotations, ensuring operations stay within O(log n) time complexity.</a:t>
            </a: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3️</a:t>
            </a:r>
            <a:r>
              <a:rPr lang="en-US" sz="1800" b="1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Heaps &amp; Priority Queues: Used for priority-based operations, supporting: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 (upheap) → Bubbles up the inserted element to maintain heap order.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downheap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→ Restores heap order after removing the root.</a:t>
            </a:r>
          </a:p>
          <a:p>
            <a:pPr marL="1257300" marR="0" lvl="2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4️</a:t>
            </a:r>
            <a:r>
              <a:rPr lang="en-US" sz="1800" b="1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Heap Implementations: We compared tree-based vs. array-based storage, optimizing for access speed and memory efficiency depending on the use case.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862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Matrix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operations depend on |V|: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List lookup.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edges()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O(|V|²): Scans the matrix to count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incidentEdges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O(|V|): Scans row/column to find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areAdjacent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Checks matrix[v1][v2].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O(|V|): Expands matrix size.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Sets matrix[v1][v2] = true.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removeVertex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O(|V|): Clears row and column of v.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removeEdge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(v1, v2)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O(1): Unsets matrix[v1][v2].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2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Traversal (BFT)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explores graphs level by level.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Trees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queue to process nodes in order.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Processes each node, then enqueues its children.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Graphs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queue but must track visited nodes to prevent loops.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all connected vertices are processed.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⚠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Always mark nodes as visited to avoid infinite loops.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433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Traversal (DFT)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explores a graph by going as deep as possible before backtracking.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(instead of a queue).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be implemented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recursively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marking each node as visited and exploring all its neighbors.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is useful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detecting cycles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pathfinding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graphs.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2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have numerous real-world applications. Here are some key examples: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Networks: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Airports are represented as nodes, and flights between them are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GPS Maps: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Locations are nodes, and roads connecting them are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Internet: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pages are nodes.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Hyperlinks between them are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Facebook Graph: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Users are nodes, and friendships are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Molecular Structures: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Atoms are nodes.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Bonds between atoms are edges.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can model various relationships, making them powerful tools in different domains.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3409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practical use of graphs is determining connectivity in transportation networks.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Given a graph where airports are nodes and flights are edges, can we determine if it’s possible to fly from one airport to another?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 Strategy: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 can use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at the first airport.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all directly connected airports.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searching until we either reach the destination or exhaust all possibilities.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an example of how search algorithms can be used in real-world navigation problems.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709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consider a specific question: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there a path from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 Francisco (SFO)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Providence (PVD)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Approach: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direct and indirect connections.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techniques such as BFS or DFS to explore connectivity.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path exists, we can confirm connectivity.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problem helps us understand how to apply graph algorithms in practical scenarios.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565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start 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mark it as visited.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explore direct connections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graph highlights the initial connections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indicating the explored nodes and edges.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169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exploring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move forward: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reached and marked.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also explored.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search continues until the target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reached.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red-marked nodes and edges indicate the path discovery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664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is a valid path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SFO to PVD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the next step would be to implement this search using code.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demonstrates how graph traversal techniques allow us to determine connectivity and find paths efficiently.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1981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presents a pseudocode to check whether a path exists between two airports in an undirected graph.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traverse the graph.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Steps: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track visited airports.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 the starting airport (from) 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enqueue it.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queue is not empty: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Dequeue an airport.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airport is the destination (to), return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Otherwise, enqueue all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unvisited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neighboring airports.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loop completes without finding the destination, return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Takeaway: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efficiently determines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whether a flight path exists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a network of airports.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43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6A14A-75DC-A800-8270-1B7B8023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FB57-DEA6-8371-5516-92666A238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3B144-181E-BACB-26A6-B3D2B4D7F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completing this module, you will be able to: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Graphs and Their Representation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consist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(vertices)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connections (edges)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can be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or undirected, weighted or unweighted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representations: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List, Adjacency Matrix, Edge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 Algorithm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 explores nodes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level by level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using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useful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the shortest path in an unweighted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Common applications: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networks, GPS navigation, Web crawling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Search (DFS) Algorithm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DFS explores as deep as possible along a branch before backtracking.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uses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(or recursion) for traversal.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sorting, cycle detection, maze solving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BDAF-D269-F134-5350-B726915DE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63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goal is to determine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number of layovers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required to reach a specific airport.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airport is treated as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flights between them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Problem: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airports and flights, find the minimum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stops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needed to reach a specific airport.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 all airports an initial "stop value"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infinity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from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 airport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set its stop value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Traverse the graph, updating the stop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step at a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an airport cannot be reached, its stop value remains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infinity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Takeaway: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is commonly used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problems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unweighted graphs.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112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presents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pseudocode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compute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layovers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needed to travel from one airport to another.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Steps: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Initialize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 every airport a stop value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infinity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BFS traversal.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the stop value of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0 and mark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 the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Dequeue an airport.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unvisited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neighbor, mark it 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update its stop value (previous airport + 1).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Enqueue the neighbor.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airport now holds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number of stops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required to reach it.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Takeaway: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efficiently finds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shortest path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terms of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fewest flights needed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2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shortest path in a graph is the path between two nodes that has the minimum cost, based on weights assigned to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do we study this?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Many real-world problems can be represented as graphs.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represents a possible state, and edges represent transitions between states with associated costs.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Examples: Distance, time, price, or other optimization criteria.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8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algorithms are used in many everyday applications: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Physical navigation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Walking or driving from one place to another.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GPS systems like Google Maps use shortest path algorithms.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navigation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the fewest number of clicks to reach a webpage.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Internet packet routing: ensuring efficient data transfer between devices.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 applications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Phone call routing through networks.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Supply chain logistics and route planning.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1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begin with a simplified version of the shortest path problem.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unit edge graph?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edges have the same weight (1), meaning every edge is equally costly.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Finding the shortest path is reduced to counting the number of edges.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Analysis: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given diagram: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graph is directed.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A, B, C, D, and E are connected by edges of weight 1.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goal is to determine the shortest path from node A to other nodes.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442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Starting from node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can determine the shortest path to other nodes: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B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C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B → D OR A → C → D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B → E OR A → C → 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nodes have multiple shortest paths of equal length.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shortest path in unit edge graphs is simply the minimum number of hops.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674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there an algorithm to solve this problem?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Yes! We have already studied graph traversal algorithms.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Traversals to Consider: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Works well for unit edge graphs.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Used when edge weights vary.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unit edge graphs,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best choice because it explores all paths evenly, ensuring the shortest path is found first.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889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 uses a queue to explore nodes layer by layer.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begin by enqueuing the start node, marking it, and tracking previous nodes for path reconstruction.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example, the start node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is added to the queue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5241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dequeued from the queue. 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Its neighbors,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are marked with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their previous node.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then added to the queue for further exploration.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7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node </a:t>
            </a:r>
            <a:r>
              <a:rPr lang="en-US" b="1" dirty="0"/>
              <a:t>B</a:t>
            </a:r>
            <a:r>
              <a:rPr lang="en-US" dirty="0"/>
              <a:t> is dequeued.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BFS algorithm continues by adding its adjacent nodes, </a:t>
            </a:r>
            <a:r>
              <a:rPr lang="en-US" b="1" dirty="0"/>
              <a:t>D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, to the queue.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B</a:t>
            </a:r>
            <a:r>
              <a:rPr lang="en-US" dirty="0"/>
              <a:t> is marked as the previous node for </a:t>
            </a:r>
            <a:r>
              <a:rPr lang="en-US" b="1" dirty="0"/>
              <a:t>D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Nodes already visited (like </a:t>
            </a:r>
            <a:r>
              <a:rPr lang="en-US" b="1" dirty="0"/>
              <a:t>A</a:t>
            </a:r>
            <a:r>
              <a:rPr lang="en-US" dirty="0"/>
              <a:t>)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42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module, we shift our focus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We will cover three key topics: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Understanding vertices, edges, and their relationships.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fundamental traversal algorithm that explores nodes level by level.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Search (DFS)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Another traversal technique that explores as deep as possible before backtracking.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404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Nodes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 are dequeued.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all their neighbors have already been processed, no new nodes are added to the queue.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queue now only contains </a:t>
            </a:r>
            <a:r>
              <a:rPr lang="en-US" b="1" dirty="0"/>
              <a:t>E</a:t>
            </a:r>
            <a:r>
              <a:rPr lang="en-US" dirty="0"/>
              <a:t>, which is the last node to be explored.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950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last remaining node, </a:t>
            </a:r>
            <a:r>
              <a:rPr lang="en-US" b="1" dirty="0"/>
              <a:t>E</a:t>
            </a:r>
            <a:r>
              <a:rPr lang="en-US" dirty="0"/>
              <a:t>, is dequeued.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b="1" dirty="0" err="1"/>
              <a:t>prev</a:t>
            </a:r>
            <a:r>
              <a:rPr lang="en-US" dirty="0"/>
              <a:t> pointers, we can reconstruct the shortest path from </a:t>
            </a:r>
            <a:r>
              <a:rPr lang="en-US" b="1" dirty="0"/>
              <a:t>A</a:t>
            </a:r>
            <a:r>
              <a:rPr lang="en-US" dirty="0"/>
              <a:t> to </a:t>
            </a:r>
            <a:r>
              <a:rPr lang="en-US" b="1" dirty="0"/>
              <a:t>E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path is: </a:t>
            </a:r>
            <a:r>
              <a:rPr lang="en-US" b="1" dirty="0"/>
              <a:t>[A, B, E]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5854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previous examples, all edge weights were equal (1).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what if edges have different weights?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changes the way we determine the shortest path, making the problem more complex.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2839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table summarizes the shortest paths from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different goal nodes. 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shortest path depends on edge weights, not just the number of edges. 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[A, C, B]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 total cost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[A, C, B, D]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 total cost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introduces the need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weighted shortest path 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such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6D6AD-C0CB-EF46-B998-7DF99B5EAD3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8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have a real-world problem: Pat and Sarah want to travel from Providence (PVD) to San Francisco (SF) using a limited set of highways.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model this as a graph where: 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represented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(vertices)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Highways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between them are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weights representing travel distances.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goal is to find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PVD to SF using these connections.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213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the graph representation of the possible routes.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node (PVD)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starting point.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 node (SF)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destination.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represents a highway with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(number indicating distance).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apply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determine the optimal route.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4011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Possible Path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possible path from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 to SF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highlighted.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path follows: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 → CLE → CHI → SF.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cost (sum of weights along the path) needs to be calculated.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total cost of this path?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1340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cost of this path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is this the shortest possible route?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encourages us to explore other options to find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lower-cost 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2964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better path has been found, following: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 → NYC → PHL → STL → SF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cost is 50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than 55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have successfully optimized our route by applying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algorithms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2236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730E-F926-4302-E32D-678698DE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3025D-1F23-517A-CF3A-6EEAD28E1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E2A86-50EC-FD66-35F1-BD502620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Representation: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Graphs can be represented using adjacency lists, adjacency matrices, or edge sets.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Traversal: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a queue, explores neighbors level by level, useful for shortest paths in unweighted graphs.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Search (DFS):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a stack (or recursion), explores as deep as possible before backtracking.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Applications: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networks, GPS navigation, social networks, molecular structures.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Pathfinding problems like shortest routes in road networks.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Storage &amp; Performance: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representations have different time and space complexities.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Algorithms: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 for unit-weight graphs.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 for graphs with weighted edges.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 in routing, transportation, and web navigation.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CE0C-42D3-366D-8609-C886EC7B0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94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are fundamental structures used to represent relationships between entities. A graph consists of: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of vertices (V)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representing entities.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of edges (E)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representing connections between them.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Graphs are widely used in real-world applications, such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route networks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airports are represented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flight routes with distances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example here shows airports (SFO, ORD, LAX, etc.) connected by flights with mileage as edge weights.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60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 diving into graph algorithms, we need to understand key terminology: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 and V are the endpoints of edge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Incident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a, d, and b are incident on vertex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Adjacent Vertices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 and V are considered adjacent.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Degree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number of edges connected to a vertex. Vertex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degree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Multiple edges connecting the same vertices, such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 and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Self-loop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edge that starts and ends at the same vertex,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this diagram.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concepts are essential for understanding how graphs function and how algorithms interact with them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89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path from U to X</a:t>
            </a:r>
          </a:p>
          <a:p>
            <a:r>
              <a:rPr lang="en-US" dirty="0"/>
              <a:t>Another path?</a:t>
            </a:r>
          </a:p>
          <a:p>
            <a:r>
              <a:rPr lang="en-US" dirty="0"/>
              <a:t>A third?</a:t>
            </a:r>
          </a:p>
          <a:p>
            <a:r>
              <a:rPr lang="en-US" dirty="0"/>
              <a:t>A fourth?</a:t>
            </a:r>
          </a:p>
          <a:p>
            <a:endParaRPr lang="en-US" dirty="0"/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discuss paths in graphs: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sequence of alternating vertices and edges that begins and ends at a vertex.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path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that no vertices or edges are repeated.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P₁ = (V → b → X → h → Z)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simple path since no vertex or edge is revisited.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P₂ = (U → c → W → e → X → g → Y → f → W → d → 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valid path but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simple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vertex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appears twice.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let's explore some fundamental properties of graphs.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subgraph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subset of a graph where the vertices and edges belong to the original graph.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graph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there exists a path between every pair of vertices.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cycle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path that starts and ends at the same vertex.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graph contains no cycles, it is called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acyclic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concepts form the basis for understanding more advanced graph structures.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37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DC1E6-3CB0-8A71-2262-1302BB2EF251}"/>
              </a:ext>
            </a:extLst>
          </p:cNvPr>
          <p:cNvSpPr/>
          <p:nvPr userDrawn="1"/>
        </p:nvSpPr>
        <p:spPr bwMode="auto">
          <a:xfrm>
            <a:off x="323528" y="6309320"/>
            <a:ext cx="4392488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Thursday, March 5,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4AB900-972F-42D5-9237-AEBA5352D1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70308" y="428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0" y="0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Thursday, March 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329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 7&amp;8: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4164-4322-6257-D1D9-E8625214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 2">
            <a:extLst>
              <a:ext uri="{FF2B5EF4-FFF2-40B4-BE49-F238E27FC236}">
                <a16:creationId xmlns:a16="http://schemas.microsoft.com/office/drawing/2014/main" id="{A95849BF-2ED6-FF09-E9C6-B75F803F863F}"/>
              </a:ext>
            </a:extLst>
          </p:cNvPr>
          <p:cNvSpPr/>
          <p:nvPr/>
        </p:nvSpPr>
        <p:spPr>
          <a:xfrm>
            <a:off x="3995936" y="22660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1: Introduction to Algorithms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362111B-0440-B0EC-00D1-C0371F4A9781}"/>
              </a:ext>
            </a:extLst>
          </p:cNvPr>
          <p:cNvSpPr/>
          <p:nvPr/>
        </p:nvSpPr>
        <p:spPr>
          <a:xfrm>
            <a:off x="3988859" y="832463"/>
            <a:ext cx="4464496" cy="47817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2: </a:t>
            </a:r>
            <a:r>
              <a:rPr lang="en-US" sz="1200" b="1" dirty="0">
                <a:solidFill>
                  <a:schemeClr val="bg1"/>
                </a:solidFill>
              </a:rPr>
              <a:t>Basic Data Structures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17F976-D1CB-5C27-9EE6-57BACC9580A3}"/>
              </a:ext>
            </a:extLst>
          </p:cNvPr>
          <p:cNvSpPr/>
          <p:nvPr/>
        </p:nvSpPr>
        <p:spPr>
          <a:xfrm>
            <a:off x="3988859" y="1458006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3: Sorting Algorithms P1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2046373-87D9-A59A-15E3-F47390847246}"/>
              </a:ext>
            </a:extLst>
          </p:cNvPr>
          <p:cNvSpPr/>
          <p:nvPr/>
        </p:nvSpPr>
        <p:spPr>
          <a:xfrm>
            <a:off x="3995936" y="206844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4: Sorting Algorithms P2  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A717BC-F22D-3CB8-CBD5-54B962CF8301}"/>
              </a:ext>
            </a:extLst>
          </p:cNvPr>
          <p:cNvSpPr/>
          <p:nvPr/>
        </p:nvSpPr>
        <p:spPr>
          <a:xfrm>
            <a:off x="3995936" y="2663172"/>
            <a:ext cx="4464496" cy="488656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5: Searching Algorithms P1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F5C30AB-EE09-1F34-FF36-00DD91070ABA}"/>
              </a:ext>
            </a:extLst>
          </p:cNvPr>
          <p:cNvSpPr/>
          <p:nvPr/>
        </p:nvSpPr>
        <p:spPr>
          <a:xfrm>
            <a:off x="3995936" y="329475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6: Searching Algorithms P2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9C2FE5F-8251-3CA3-4680-5BAC0101DFAF}"/>
              </a:ext>
            </a:extLst>
          </p:cNvPr>
          <p:cNvSpPr/>
          <p:nvPr/>
        </p:nvSpPr>
        <p:spPr>
          <a:xfrm>
            <a:off x="3988859" y="451429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7&amp;8: Graph Algorithms P1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03A4117-13A5-92F2-97EA-93249C439117}"/>
              </a:ext>
            </a:extLst>
          </p:cNvPr>
          <p:cNvSpPr/>
          <p:nvPr/>
        </p:nvSpPr>
        <p:spPr>
          <a:xfrm>
            <a:off x="3995936" y="512468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9: Graph Algorithms P2 </a:t>
            </a:r>
          </a:p>
          <a:p>
            <a:r>
              <a:rPr lang="en-AU" sz="1200" b="1" dirty="0">
                <a:solidFill>
                  <a:schemeClr val="bg1"/>
                </a:solidFill>
              </a:rPr>
              <a:t>          (lecture on Tuesday)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FA9703D-9633-5380-A229-584F69CE8F46}"/>
              </a:ext>
            </a:extLst>
          </p:cNvPr>
          <p:cNvSpPr/>
          <p:nvPr/>
        </p:nvSpPr>
        <p:spPr>
          <a:xfrm>
            <a:off x="3995936" y="573054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10: Dynamic Programming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E783F95-1D61-DBD2-BEEC-BDADF6141150}"/>
              </a:ext>
            </a:extLst>
          </p:cNvPr>
          <p:cNvSpPr/>
          <p:nvPr/>
        </p:nvSpPr>
        <p:spPr>
          <a:xfrm>
            <a:off x="3988859" y="634153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11: String Algorithms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DA77B-4E3E-A075-C5CA-EF068D47723E}"/>
              </a:ext>
            </a:extLst>
          </p:cNvPr>
          <p:cNvCxnSpPr>
            <a:cxnSpLocks/>
          </p:cNvCxnSpPr>
          <p:nvPr/>
        </p:nvCxnSpPr>
        <p:spPr bwMode="auto">
          <a:xfrm>
            <a:off x="395536" y="69844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565DB3-D5DE-3D8C-5B89-8C14330CE9A2}"/>
              </a:ext>
            </a:extLst>
          </p:cNvPr>
          <p:cNvCxnSpPr>
            <a:cxnSpLocks/>
          </p:cNvCxnSpPr>
          <p:nvPr/>
        </p:nvCxnSpPr>
        <p:spPr bwMode="auto">
          <a:xfrm>
            <a:off x="395536" y="130898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014AA-CE8A-1294-6887-AB1665F04531}"/>
              </a:ext>
            </a:extLst>
          </p:cNvPr>
          <p:cNvCxnSpPr>
            <a:cxnSpLocks/>
          </p:cNvCxnSpPr>
          <p:nvPr/>
        </p:nvCxnSpPr>
        <p:spPr bwMode="auto">
          <a:xfrm>
            <a:off x="395536" y="193430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71D28F-48E7-E9B4-6911-62B7A49C8782}"/>
              </a:ext>
            </a:extLst>
          </p:cNvPr>
          <p:cNvCxnSpPr>
            <a:cxnSpLocks/>
          </p:cNvCxnSpPr>
          <p:nvPr/>
        </p:nvCxnSpPr>
        <p:spPr bwMode="auto">
          <a:xfrm>
            <a:off x="395536" y="2534773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9A87B-DA8C-CE7B-9347-1E6C354AB028}"/>
              </a:ext>
            </a:extLst>
          </p:cNvPr>
          <p:cNvCxnSpPr>
            <a:cxnSpLocks/>
          </p:cNvCxnSpPr>
          <p:nvPr/>
        </p:nvCxnSpPr>
        <p:spPr bwMode="auto">
          <a:xfrm>
            <a:off x="395536" y="315689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93F3A-8933-AA10-6F4A-0EAE4E1A2E66}"/>
              </a:ext>
            </a:extLst>
          </p:cNvPr>
          <p:cNvCxnSpPr>
            <a:cxnSpLocks/>
          </p:cNvCxnSpPr>
          <p:nvPr/>
        </p:nvCxnSpPr>
        <p:spPr bwMode="auto">
          <a:xfrm>
            <a:off x="395536" y="3761840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2FD36-A053-20D1-CC55-AF0DBDE255DC}"/>
              </a:ext>
            </a:extLst>
          </p:cNvPr>
          <p:cNvCxnSpPr>
            <a:cxnSpLocks/>
          </p:cNvCxnSpPr>
          <p:nvPr/>
        </p:nvCxnSpPr>
        <p:spPr bwMode="auto">
          <a:xfrm>
            <a:off x="395536" y="436963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8AEB8-50BB-FFE3-001D-EBE8BD0EE5B5}"/>
              </a:ext>
            </a:extLst>
          </p:cNvPr>
          <p:cNvCxnSpPr>
            <a:cxnSpLocks/>
          </p:cNvCxnSpPr>
          <p:nvPr/>
        </p:nvCxnSpPr>
        <p:spPr bwMode="auto">
          <a:xfrm>
            <a:off x="395536" y="4993195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4943A8-95CB-6B97-27DA-36F51E9A99D9}"/>
              </a:ext>
            </a:extLst>
          </p:cNvPr>
          <p:cNvCxnSpPr>
            <a:cxnSpLocks/>
          </p:cNvCxnSpPr>
          <p:nvPr/>
        </p:nvCxnSpPr>
        <p:spPr bwMode="auto">
          <a:xfrm>
            <a:off x="395536" y="5596527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89DFF1-1C6F-BEA6-F6A9-AC9A4C52772D}"/>
              </a:ext>
            </a:extLst>
          </p:cNvPr>
          <p:cNvCxnSpPr>
            <a:cxnSpLocks/>
          </p:cNvCxnSpPr>
          <p:nvPr/>
        </p:nvCxnSpPr>
        <p:spPr bwMode="auto">
          <a:xfrm>
            <a:off x="395536" y="681808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1605B2C-91F5-CC3E-DB46-4C1CC6AA29A9}"/>
              </a:ext>
            </a:extLst>
          </p:cNvPr>
          <p:cNvSpPr/>
          <p:nvPr/>
        </p:nvSpPr>
        <p:spPr bwMode="auto">
          <a:xfrm>
            <a:off x="3778260" y="4703040"/>
            <a:ext cx="144016" cy="1520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0028BD-4502-7142-A407-415CB5BB0313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884224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 core data structures and their operations.</a:t>
            </a:r>
            <a:endParaRPr lang="en-AU" sz="1200" kern="0" dirty="0"/>
          </a:p>
        </p:txBody>
      </p:sp>
      <p:sp>
        <p:nvSpPr>
          <p:cNvPr id="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EDB6D4-FEE4-566C-A172-0B8A8417B4A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1496875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Discover basic sorting techniques and performance analysis.</a:t>
            </a:r>
            <a:endParaRPr lang="en-AU" sz="1200" kern="0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F4B8C2-9958-355B-95A3-C96A1700E5A8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10659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Examine advanced sorting methods and efficiency improvements.</a:t>
            </a:r>
            <a:endParaRPr lang="en-AU" sz="1200" kern="0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5A53A5-4068-F7BF-8D47-6EDB51D66529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73310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fundamental searching algorithms for data retrieval.</a:t>
            </a:r>
            <a:endParaRPr lang="en-AU" sz="1200" kern="0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88E95D-BEA7-C3FB-BDE8-74FEE15780D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3332714"/>
            <a:ext cx="3384376" cy="405161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advanced search structures and optimization strategies.</a:t>
            </a:r>
            <a:endParaRPr lang="en-AU" sz="1200" kern="0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811C26-17AC-2664-3F15-A176AE70DDD6}"/>
              </a:ext>
            </a:extLst>
          </p:cNvPr>
          <p:cNvSpPr txBox="1">
            <a:spLocks noChangeArrowheads="1"/>
          </p:cNvSpPr>
          <p:nvPr/>
        </p:nvSpPr>
        <p:spPr>
          <a:xfrm>
            <a:off x="325697" y="4101442"/>
            <a:ext cx="3384376" cy="22873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sz="1200" kern="0" dirty="0">
                <a:solidFill>
                  <a:schemeClr val="accent2">
                    <a:lumMod val="75000"/>
                  </a:schemeClr>
                </a:solidFill>
              </a:rPr>
              <a:t>No class scheduled due to a public holiday.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76E82D-D121-FD37-20B3-CE7EFF0467BA}"/>
              </a:ext>
            </a:extLst>
          </p:cNvPr>
          <p:cNvSpPr txBox="1">
            <a:spLocks noChangeArrowheads="1"/>
          </p:cNvSpPr>
          <p:nvPr/>
        </p:nvSpPr>
        <p:spPr>
          <a:xfrm>
            <a:off x="338735" y="5420709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AU" sz="1000" kern="0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F8FA2-3287-09AE-7164-39C596104B65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260648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fundamental concepts in algorithms and data structures.</a:t>
            </a:r>
            <a:endParaRPr lang="en-AU" sz="1200" kern="0" dirty="0"/>
          </a:p>
        </p:txBody>
      </p:sp>
      <p:sp>
        <p:nvSpPr>
          <p:cNvPr id="12" name="Arrow: Left 22">
            <a:extLst>
              <a:ext uri="{FF2B5EF4-FFF2-40B4-BE49-F238E27FC236}">
                <a16:creationId xmlns:a16="http://schemas.microsoft.com/office/drawing/2014/main" id="{BECA04B3-603A-7BEF-BD25-395B6A62E384}"/>
              </a:ext>
            </a:extLst>
          </p:cNvPr>
          <p:cNvSpPr/>
          <p:nvPr/>
        </p:nvSpPr>
        <p:spPr>
          <a:xfrm>
            <a:off x="3995936" y="390214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Public Holiday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C20D7C2-47B8-D0D3-8860-544D212A3A15}"/>
              </a:ext>
            </a:extLst>
          </p:cNvPr>
          <p:cNvSpPr/>
          <p:nvPr/>
        </p:nvSpPr>
        <p:spPr bwMode="auto">
          <a:xfrm rot="20677047">
            <a:off x="8426737" y="154022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AB2A7C7-0FB1-646A-A6B6-E51E9C297D55}"/>
              </a:ext>
            </a:extLst>
          </p:cNvPr>
          <p:cNvSpPr/>
          <p:nvPr/>
        </p:nvSpPr>
        <p:spPr bwMode="auto">
          <a:xfrm rot="20677047">
            <a:off x="8418201" y="7542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8A98A5-D4EA-460C-25CD-DD8093441EB0}"/>
              </a:ext>
            </a:extLst>
          </p:cNvPr>
          <p:cNvSpPr/>
          <p:nvPr/>
        </p:nvSpPr>
        <p:spPr bwMode="auto">
          <a:xfrm rot="20677047">
            <a:off x="8426737" y="138108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2498BC7-FA7D-F859-20B4-F15F36F16474}"/>
              </a:ext>
            </a:extLst>
          </p:cNvPr>
          <p:cNvSpPr/>
          <p:nvPr/>
        </p:nvSpPr>
        <p:spPr bwMode="auto">
          <a:xfrm rot="20677047">
            <a:off x="8426738" y="19903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B4ACDAD0-4708-F26B-8B44-B9D5D1486B95}"/>
              </a:ext>
            </a:extLst>
          </p:cNvPr>
          <p:cNvSpPr/>
          <p:nvPr/>
        </p:nvSpPr>
        <p:spPr bwMode="auto">
          <a:xfrm rot="20677047">
            <a:off x="8418202" y="2590570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0DC9A61-10CA-A23F-9B95-59978DB2D85F}"/>
              </a:ext>
            </a:extLst>
          </p:cNvPr>
          <p:cNvSpPr/>
          <p:nvPr/>
        </p:nvSpPr>
        <p:spPr bwMode="auto">
          <a:xfrm rot="20677047">
            <a:off x="8426738" y="321741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85346EB-D137-2471-D82F-86803B0F0D23}"/>
              </a:ext>
            </a:extLst>
          </p:cNvPr>
          <p:cNvSpPr/>
          <p:nvPr/>
        </p:nvSpPr>
        <p:spPr bwMode="auto">
          <a:xfrm rot="20677047">
            <a:off x="8435273" y="382520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4D3A478-57B4-C5AB-7E8B-55531AF842AE}"/>
              </a:ext>
            </a:extLst>
          </p:cNvPr>
          <p:cNvSpPr/>
          <p:nvPr/>
        </p:nvSpPr>
        <p:spPr bwMode="auto">
          <a:xfrm rot="20677047">
            <a:off x="8426737" y="44254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6A8A2A9-1A2A-A116-AF32-43A269A7CB21}"/>
              </a:ext>
            </a:extLst>
          </p:cNvPr>
          <p:cNvSpPr/>
          <p:nvPr/>
        </p:nvSpPr>
        <p:spPr bwMode="auto">
          <a:xfrm rot="20677047">
            <a:off x="8435273" y="505227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890EDBE-A587-9A29-0BB1-75BB82B42999}"/>
              </a:ext>
            </a:extLst>
          </p:cNvPr>
          <p:cNvSpPr/>
          <p:nvPr/>
        </p:nvSpPr>
        <p:spPr bwMode="auto">
          <a:xfrm rot="20677047">
            <a:off x="8435274" y="56615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659DB52-FB3A-ACF9-8234-660C865430BF}"/>
              </a:ext>
            </a:extLst>
          </p:cNvPr>
          <p:cNvSpPr/>
          <p:nvPr/>
        </p:nvSpPr>
        <p:spPr bwMode="auto">
          <a:xfrm rot="20677047">
            <a:off x="8426738" y="6261757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ED76E1-18EE-68F0-7C1E-3CB885B52B97}"/>
              </a:ext>
            </a:extLst>
          </p:cNvPr>
          <p:cNvSpPr txBox="1"/>
          <p:nvPr/>
        </p:nvSpPr>
        <p:spPr bwMode="auto">
          <a:xfrm rot="20807101">
            <a:off x="8478613" y="29594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325465-C33F-4E5C-C51E-568BA885AA99}"/>
              </a:ext>
            </a:extLst>
          </p:cNvPr>
          <p:cNvSpPr txBox="1"/>
          <p:nvPr/>
        </p:nvSpPr>
        <p:spPr bwMode="auto">
          <a:xfrm rot="20807101">
            <a:off x="8471160" y="916284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A92A03-DD01-8462-BBCB-1C24CEB084B4}"/>
              </a:ext>
            </a:extLst>
          </p:cNvPr>
          <p:cNvSpPr txBox="1"/>
          <p:nvPr/>
        </p:nvSpPr>
        <p:spPr bwMode="auto">
          <a:xfrm rot="20807101">
            <a:off x="8461540" y="1536112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EB4D71-F7CD-7930-92D5-20C7E6CDE49D}"/>
              </a:ext>
            </a:extLst>
          </p:cNvPr>
          <p:cNvSpPr txBox="1"/>
          <p:nvPr/>
        </p:nvSpPr>
        <p:spPr bwMode="auto">
          <a:xfrm rot="20807101">
            <a:off x="8478613" y="215645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A7DCD0-2AA2-1718-D1FF-145C2ED0FFF6}"/>
              </a:ext>
            </a:extLst>
          </p:cNvPr>
          <p:cNvSpPr txBox="1"/>
          <p:nvPr/>
        </p:nvSpPr>
        <p:spPr bwMode="auto">
          <a:xfrm rot="20807101">
            <a:off x="8478611" y="275581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546CEB-5B71-DC2A-CCB7-FBF9B33498A1}"/>
              </a:ext>
            </a:extLst>
          </p:cNvPr>
          <p:cNvSpPr txBox="1"/>
          <p:nvPr/>
        </p:nvSpPr>
        <p:spPr bwMode="auto">
          <a:xfrm rot="20807101">
            <a:off x="8478611" y="3376160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78279-08E2-DB5E-B8C7-5F2AB0C4972E}"/>
              </a:ext>
            </a:extLst>
          </p:cNvPr>
          <p:cNvSpPr txBox="1"/>
          <p:nvPr/>
        </p:nvSpPr>
        <p:spPr bwMode="auto">
          <a:xfrm rot="20807101">
            <a:off x="8478610" y="457568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60CF1-6B7D-08E7-8DEE-96AD98CBC21D}"/>
              </a:ext>
            </a:extLst>
          </p:cNvPr>
          <p:cNvSpPr txBox="1"/>
          <p:nvPr/>
        </p:nvSpPr>
        <p:spPr bwMode="auto">
          <a:xfrm rot="20807101">
            <a:off x="8475060" y="521034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F251-A22C-2DEA-5560-2B3C13440D6D}"/>
              </a:ext>
            </a:extLst>
          </p:cNvPr>
          <p:cNvSpPr txBox="1"/>
          <p:nvPr/>
        </p:nvSpPr>
        <p:spPr bwMode="auto">
          <a:xfrm rot="20807101">
            <a:off x="8446821" y="5822569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E151BC-D19D-4C26-19C0-10B106B44707}"/>
              </a:ext>
            </a:extLst>
          </p:cNvPr>
          <p:cNvSpPr txBox="1"/>
          <p:nvPr/>
        </p:nvSpPr>
        <p:spPr bwMode="auto">
          <a:xfrm rot="20807101">
            <a:off x="8478609" y="400463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2AD1-8D49-736E-310D-BAC05FD2D5B0}"/>
              </a:ext>
            </a:extLst>
          </p:cNvPr>
          <p:cNvSpPr txBox="1"/>
          <p:nvPr/>
        </p:nvSpPr>
        <p:spPr bwMode="auto">
          <a:xfrm rot="20807101">
            <a:off x="8446820" y="6423804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B35FB7-247F-BE69-69AD-327700F0DD7A}"/>
              </a:ext>
            </a:extLst>
          </p:cNvPr>
          <p:cNvCxnSpPr>
            <a:cxnSpLocks/>
          </p:cNvCxnSpPr>
          <p:nvPr/>
        </p:nvCxnSpPr>
        <p:spPr bwMode="auto">
          <a:xfrm>
            <a:off x="395536" y="620238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8685-5EE1-1705-18D9-471F269D30D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4574090"/>
            <a:ext cx="3384376" cy="29979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Grasp basic graph theory and traversal techniques.</a:t>
            </a:r>
            <a:endParaRPr lang="en-AU" sz="1200" kern="0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14B493-B645-B819-53F7-949A3D5EC73C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183807"/>
            <a:ext cx="3384376" cy="3680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Dive into advanced graph algorithms, including shortest path methods.</a:t>
            </a:r>
            <a:endParaRPr lang="en-AU" sz="1200" kern="0" dirty="0"/>
          </a:p>
        </p:txBody>
      </p:sp>
      <p:sp>
        <p:nvSpPr>
          <p:cNvPr id="13" name="TextBox 1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A938A-A246-1E20-BFAB-B1971569B2F4}"/>
              </a:ext>
            </a:extLst>
          </p:cNvPr>
          <p:cNvSpPr txBox="1">
            <a:spLocks noChangeArrowheads="1"/>
          </p:cNvSpPr>
          <p:nvPr/>
        </p:nvSpPr>
        <p:spPr>
          <a:xfrm>
            <a:off x="315492" y="5792764"/>
            <a:ext cx="3384376" cy="40709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182563" indent="-1825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00125" indent="-2841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68438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36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6pPr>
            <a:lvl7pPr marL="2794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7pPr>
            <a:lvl8pPr marL="3251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8pPr>
            <a:lvl9pPr marL="37084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dynamic programming techniques to solve optimization problems efficiently.</a:t>
            </a:r>
            <a:endParaRPr lang="en-AU" sz="1200" kern="0" dirty="0"/>
          </a:p>
        </p:txBody>
      </p:sp>
      <p:sp>
        <p:nvSpPr>
          <p:cNvPr id="14" name="TextBox 1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0301F2-4095-2B5B-7A53-52620F888B93}"/>
              </a:ext>
            </a:extLst>
          </p:cNvPr>
          <p:cNvSpPr txBox="1">
            <a:spLocks noChangeArrowheads="1"/>
          </p:cNvSpPr>
          <p:nvPr/>
        </p:nvSpPr>
        <p:spPr>
          <a:xfrm>
            <a:off x="309333" y="6415505"/>
            <a:ext cx="3384376" cy="35261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182563" indent="-1825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00125" indent="-2841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68438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36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6pPr>
            <a:lvl7pPr marL="2794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7pPr>
            <a:lvl8pPr marL="3251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8pPr>
            <a:lvl9pPr marL="37084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efficient techniques for string processing and pattern matching.</a:t>
            </a:r>
            <a:endParaRPr lang="en-AU" sz="1200" kern="0" dirty="0"/>
          </a:p>
        </p:txBody>
      </p:sp>
    </p:spTree>
    <p:extLst>
      <p:ext uri="{BB962C8B-B14F-4D97-AF65-F5344CB8AC3E}">
        <p14:creationId xmlns:p14="http://schemas.microsoft.com/office/powerpoint/2010/main" val="34039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spanning tree</a:t>
            </a:r>
            <a:r>
              <a:rPr lang="en-US" dirty="0"/>
              <a:t> is a subgraph that contains all the graph’s vertices in a single tree and enough edges to connect each vertex without cycles.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72264" y="4343400"/>
            <a:ext cx="3228736" cy="2041943"/>
            <a:chOff x="4511675" y="3959225"/>
            <a:chExt cx="3740150" cy="2365375"/>
          </a:xfrm>
          <a:solidFill>
            <a:srgbClr val="86CE24"/>
          </a:solidFill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2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PVD</a:t>
              </a:r>
            </a:p>
          </p:txBody>
        </p:sp>
        <p:sp>
          <p:nvSpPr>
            <p:cNvPr id="2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3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3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cxnSp>
          <p:nvCxnSpPr>
            <p:cNvPr id="35" name="AutoShape 107"/>
            <p:cNvCxnSpPr>
              <a:cxnSpLocks noChangeShapeType="1"/>
              <a:stCxn id="30" idx="0"/>
              <a:endCxn id="2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8"/>
            <p:cNvCxnSpPr>
              <a:cxnSpLocks noChangeShapeType="1"/>
              <a:stCxn id="30" idx="7"/>
              <a:endCxn id="3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09"/>
            <p:cNvCxnSpPr>
              <a:cxnSpLocks noChangeShapeType="1"/>
              <a:stCxn id="3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4"/>
            <p:cNvCxnSpPr>
              <a:cxnSpLocks noChangeShapeType="1"/>
              <a:endCxn id="3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/>
          <p:cNvGrpSpPr/>
          <p:nvPr/>
        </p:nvGrpSpPr>
        <p:grpSpPr>
          <a:xfrm>
            <a:off x="533400" y="4343401"/>
            <a:ext cx="3228736" cy="2041943"/>
            <a:chOff x="4511675" y="3959225"/>
            <a:chExt cx="3740150" cy="2365375"/>
          </a:xfrm>
          <a:solidFill>
            <a:srgbClr val="86CE24"/>
          </a:solidFill>
        </p:grpSpPr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1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PVD</a:t>
              </a:r>
            </a:p>
          </p:txBody>
        </p:sp>
        <p:sp>
          <p:nvSpPr>
            <p:cNvPr id="1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2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DFW</a:t>
              </a:r>
            </a:p>
          </p:txBody>
        </p:sp>
        <p:sp>
          <p:nvSpPr>
            <p:cNvPr id="21" name="Oval 104"/>
            <p:cNvSpPr>
              <a:spLocks noChangeArrowheads="1"/>
            </p:cNvSpPr>
            <p:nvPr/>
          </p:nvSpPr>
          <p:spPr bwMode="auto">
            <a:xfrm>
              <a:off x="6378575" y="4737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cxnSp>
          <p:nvCxnSpPr>
            <p:cNvPr id="22" name="AutoShape 107"/>
            <p:cNvCxnSpPr>
              <a:cxnSpLocks noChangeShapeType="1"/>
              <a:stCxn id="20" idx="0"/>
              <a:endCxn id="1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8"/>
            <p:cNvCxnSpPr>
              <a:cxnSpLocks noChangeShapeType="1"/>
              <a:stCxn id="20" idx="7"/>
              <a:endCxn id="21" idx="3"/>
            </p:cNvCxnSpPr>
            <p:nvPr/>
          </p:nvCxnSpPr>
          <p:spPr bwMode="auto">
            <a:xfrm flipV="1">
              <a:off x="5311134" y="5128045"/>
              <a:ext cx="1204606" cy="56818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9"/>
            <p:cNvCxnSpPr>
              <a:cxnSpLocks noChangeShapeType="1"/>
              <a:stCxn id="21" idx="0"/>
            </p:cNvCxnSpPr>
            <p:nvPr/>
          </p:nvCxnSpPr>
          <p:spPr bwMode="auto">
            <a:xfrm flipV="1">
              <a:off x="6846888" y="4372676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4"/>
            <p:cNvCxnSpPr>
              <a:cxnSpLocks noChangeShapeType="1"/>
              <a:endCxn id="2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09"/>
            <p:cNvCxnSpPr>
              <a:cxnSpLocks noChangeShapeType="1"/>
              <a:stCxn id="19" idx="0"/>
              <a:endCxn id="18" idx="4"/>
            </p:cNvCxnSpPr>
            <p:nvPr/>
          </p:nvCxnSpPr>
          <p:spPr bwMode="auto">
            <a:xfrm flipV="1">
              <a:off x="7532687" y="4416425"/>
              <a:ext cx="250826" cy="145097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09"/>
            <p:cNvCxnSpPr>
              <a:cxnSpLocks noChangeShapeType="1"/>
              <a:stCxn id="21" idx="4"/>
              <a:endCxn id="19" idx="1"/>
            </p:cNvCxnSpPr>
            <p:nvPr/>
          </p:nvCxnSpPr>
          <p:spPr bwMode="auto">
            <a:xfrm>
              <a:off x="6846887" y="5195000"/>
              <a:ext cx="354653" cy="73935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109"/>
            <p:cNvCxnSpPr>
              <a:cxnSpLocks noChangeShapeType="1"/>
              <a:stCxn id="17" idx="6"/>
              <a:endCxn id="18" idx="2"/>
            </p:cNvCxnSpPr>
            <p:nvPr/>
          </p:nvCxnSpPr>
          <p:spPr bwMode="auto">
            <a:xfrm flipV="1">
              <a:off x="5737224" y="4187825"/>
              <a:ext cx="1577977" cy="155576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1676400" y="39624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</a:t>
            </a:r>
            <a:r>
              <a:rPr lang="en-US" i="1" dirty="0"/>
              <a:t>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4000" y="3974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Spanning Tree for </a:t>
            </a:r>
            <a:r>
              <a:rPr lang="en-US" i="1" dirty="0"/>
              <a:t>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Properties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u="sng" dirty="0"/>
              <a:t>spanning forest</a:t>
            </a:r>
            <a:r>
              <a:rPr lang="en-US" sz="2800" dirty="0"/>
              <a:t> is a subgraph that consists of a spanning tree in each connected component of a graph</a:t>
            </a:r>
          </a:p>
          <a:p>
            <a:r>
              <a:rPr lang="en-US" sz="2800" dirty="0"/>
              <a:t>Spanning forests never contain cycles. Keep in mind that this might not be the “best” or shortest path to each node.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39153" y="4419600"/>
            <a:ext cx="6465694" cy="2041943"/>
            <a:chOff x="762000" y="3959225"/>
            <a:chExt cx="7489825" cy="2365375"/>
          </a:xfrm>
          <a:solidFill>
            <a:srgbClr val="86CE24"/>
          </a:solidFill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PVD</a:t>
              </a:r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HNL</a:t>
              </a:r>
            </a:p>
          </p:txBody>
        </p: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TextBox 18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Properties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G is a </a:t>
            </a:r>
            <a:r>
              <a:rPr lang="en-US" u="sng" dirty="0"/>
              <a:t>tree</a:t>
            </a:r>
            <a:r>
              <a:rPr lang="en-US" dirty="0"/>
              <a:t> if and only if it satisfies any of the following 5 conditions:</a:t>
            </a:r>
          </a:p>
          <a:p>
            <a:pPr lvl="1"/>
            <a:r>
              <a:rPr lang="en-US" dirty="0"/>
              <a:t>G has V-1 edges and no cycles</a:t>
            </a:r>
          </a:p>
          <a:p>
            <a:pPr lvl="1"/>
            <a:r>
              <a:rPr lang="en-US" dirty="0"/>
              <a:t>G has V-1 edges and is connected</a:t>
            </a:r>
          </a:p>
          <a:p>
            <a:pPr lvl="1"/>
            <a:r>
              <a:rPr lang="en-US" dirty="0"/>
              <a:t>G is connected, but removing any edge disconnects it</a:t>
            </a:r>
          </a:p>
          <a:p>
            <a:pPr lvl="1"/>
            <a:r>
              <a:rPr lang="en-US" dirty="0"/>
              <a:t>G is acyclic, but adding any edges creates a cycle</a:t>
            </a:r>
          </a:p>
          <a:p>
            <a:pPr lvl="1"/>
            <a:r>
              <a:rPr lang="en-US" dirty="0"/>
              <a:t>Exactly one simple path connects each pair of vertices in 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Proof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Prove that the sum of the degrees of all the vertices of some graph G equals twice the number of edges of G.</a:t>
            </a:r>
          </a:p>
          <a:p>
            <a:pPr>
              <a:lnSpc>
                <a:spcPct val="110000"/>
              </a:lnSpc>
            </a:pPr>
            <a:r>
              <a:rPr lang="en-US" dirty="0"/>
              <a:t>Let V = {v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p</a:t>
            </a:r>
            <a:r>
              <a:rPr lang="en-US" dirty="0"/>
              <a:t>}, where </a:t>
            </a:r>
            <a:r>
              <a:rPr lang="en-US" dirty="0" err="1"/>
              <a:t>p</a:t>
            </a:r>
            <a:r>
              <a:rPr lang="en-US" dirty="0"/>
              <a:t> is the number of vertices in G. When computing the total sum of degrees D, we see that</a:t>
            </a:r>
          </a:p>
          <a:p>
            <a:pPr marL="274320" lvl="1" indent="0" algn="ctr">
              <a:lnSpc>
                <a:spcPct val="110000"/>
              </a:lnSpc>
              <a:buNone/>
            </a:pPr>
            <a:r>
              <a:rPr lang="en-US" dirty="0"/>
              <a:t>D = deg(v</a:t>
            </a:r>
            <a:r>
              <a:rPr lang="en-US" baseline="-25000" dirty="0"/>
              <a:t>1</a:t>
            </a:r>
            <a:r>
              <a:rPr lang="en-US" dirty="0"/>
              <a:t>) + deg (v</a:t>
            </a:r>
            <a:r>
              <a:rPr lang="en-US" baseline="-25000" dirty="0"/>
              <a:t>2</a:t>
            </a:r>
            <a:r>
              <a:rPr lang="en-US" dirty="0"/>
              <a:t>) + … + </a:t>
            </a:r>
            <a:r>
              <a:rPr lang="en-US" dirty="0" err="1"/>
              <a:t>deg</a:t>
            </a:r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p</a:t>
            </a:r>
            <a:r>
              <a:rPr lang="en-US" dirty="0"/>
              <a:t>). </a:t>
            </a:r>
          </a:p>
          <a:p>
            <a:pPr>
              <a:lnSpc>
                <a:spcPct val="110000"/>
              </a:lnSpc>
            </a:pPr>
            <a:r>
              <a:rPr lang="en-US" dirty="0"/>
              <a:t>Notice that </a:t>
            </a:r>
            <a:r>
              <a:rPr lang="en-US" u="sng" dirty="0">
                <a:solidFill>
                  <a:srgbClr val="FF0000"/>
                </a:solidFill>
              </a:rPr>
              <a:t>each edge is counted twice in D: one for each of the two vertices incident on an edge</a:t>
            </a:r>
            <a:r>
              <a:rPr lang="en-US" dirty="0"/>
              <a:t>. Thus D = 2*|E|, where |E| is the number of edges.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458200" cy="49685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Using induction prove that in every connected graph: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1800" dirty="0"/>
              <a:t>|E| ≥ |V| – 1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Base Case: A graph with one vertex will have 0 edges, and 0 ≥ 1 – 1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Assume: In a graph with k vertices, |E| ≥ k – 1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Let G be any connected graph with k + 1 vertices. We must show that |E| ≥ k.  Let u be the vertex of minimum degree in G. 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err="1"/>
              <a:t>deg</a:t>
            </a:r>
            <a:r>
              <a:rPr lang="en-US" sz="1800" dirty="0"/>
              <a:t>(u) = 1: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u must be a leaf. Let G’ be G without u and its 1 incident edge. G’ is clearly still connected, because we only removed a leaf. By our assumption, G’ has at least k – 1 edges, </a:t>
            </a:r>
            <a:r>
              <a:rPr lang="en-US" sz="1800" b="1" dirty="0"/>
              <a:t>which means that G has at least k edges</a:t>
            </a:r>
            <a:r>
              <a:rPr lang="en-US" sz="18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err="1"/>
              <a:t>deg</a:t>
            </a:r>
            <a:r>
              <a:rPr lang="en-US" sz="1800" dirty="0"/>
              <a:t>(u) ≥ 2: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Every vertex has at least two incident edges, so the total degree (D) of the graph is:  D ≥ 2(k+1)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Since we know from the last proof that D = 2*|E|:</a:t>
            </a:r>
          </a:p>
          <a:p>
            <a:pPr marL="274320" lvl="1" indent="0" algn="ctr">
              <a:lnSpc>
                <a:spcPct val="80000"/>
              </a:lnSpc>
              <a:buNone/>
            </a:pPr>
            <a:r>
              <a:rPr lang="en-US" sz="1800" dirty="0"/>
              <a:t>D ≥ 2(k+1)  </a:t>
            </a:r>
            <a:r>
              <a:rPr lang="en-US" sz="1800" dirty="0">
                <a:solidFill>
                  <a:srgbClr val="958B8B"/>
                </a:solidFill>
                <a:sym typeface="Wingdings"/>
              </a:rPr>
              <a:t></a:t>
            </a:r>
            <a:r>
              <a:rPr lang="en-US" sz="1800" dirty="0">
                <a:sym typeface="Wingdings"/>
              </a:rPr>
              <a:t>  </a:t>
            </a:r>
            <a:r>
              <a:rPr lang="en-US" sz="1800" dirty="0"/>
              <a:t>2|E| ≥ 2(k+1)  </a:t>
            </a:r>
            <a:r>
              <a:rPr lang="en-US" sz="1800" dirty="0">
                <a:solidFill>
                  <a:srgbClr val="958B8B"/>
                </a:solidFill>
                <a:sym typeface="Wingdings"/>
              </a:rPr>
              <a:t></a:t>
            </a:r>
            <a:r>
              <a:rPr lang="en-US" sz="1800" dirty="0">
                <a:sym typeface="Wingdings"/>
              </a:rPr>
              <a:t>  |E| </a:t>
            </a:r>
            <a:r>
              <a:rPr lang="en-US" sz="1800" dirty="0"/>
              <a:t>≥ k + 1  </a:t>
            </a:r>
            <a:r>
              <a:rPr lang="en-US" sz="1800" dirty="0">
                <a:solidFill>
                  <a:schemeClr val="accent6"/>
                </a:solidFill>
                <a:sym typeface="Wingdings"/>
              </a:rPr>
              <a:t></a:t>
            </a:r>
            <a:r>
              <a:rPr lang="en-US" sz="1800" dirty="0">
                <a:sym typeface="Wingdings"/>
              </a:rPr>
              <a:t>  |E| </a:t>
            </a:r>
            <a:r>
              <a:rPr lang="en-US" sz="1800" dirty="0"/>
              <a:t>≥ k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True for 0, and for k+1 assuming k, so true for all n≥0.</a:t>
            </a:r>
          </a:p>
          <a:p>
            <a:pPr marL="274320" lvl="1" indent="0" algn="ctr">
              <a:lnSpc>
                <a:spcPct val="80000"/>
              </a:lnSpc>
              <a:buNone/>
            </a:pPr>
            <a:endParaRPr lang="en-US" sz="2100" dirty="0"/>
          </a:p>
          <a:p>
            <a:pPr marL="274320" lvl="1" indent="0" algn="ctr">
              <a:lnSpc>
                <a:spcPct val="80000"/>
              </a:lnSpc>
              <a:buNone/>
            </a:pP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077200" cy="1143000"/>
          </a:xfrm>
        </p:spPr>
        <p:txBody>
          <a:bodyPr/>
          <a:lstStyle/>
          <a:p>
            <a:r>
              <a:rPr lang="en-US" dirty="0"/>
              <a:t>Graph Types</a:t>
            </a:r>
          </a:p>
        </p:txBody>
      </p:sp>
      <p:sp>
        <p:nvSpPr>
          <p:cNvPr id="209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45720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Directed 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all the edges are directed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ordered pair of vertices (</a:t>
            </a:r>
            <a:r>
              <a:rPr lang="en-US" sz="2000" b="1" i="1" dirty="0" err="1">
                <a:latin typeface="Arial (Body)"/>
              </a:rPr>
              <a:t>u</a:t>
            </a:r>
            <a:r>
              <a:rPr lang="en-US" sz="2000" dirty="0" err="1">
                <a:latin typeface="Arial (Body)"/>
              </a:rPr>
              <a:t>,</a:t>
            </a:r>
            <a:r>
              <a:rPr lang="en-US" sz="2000" b="1" i="1" dirty="0" err="1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first vertex </a:t>
            </a:r>
            <a:r>
              <a:rPr lang="en-US" sz="2000" b="1" i="1" dirty="0">
                <a:latin typeface="Arial (Body)"/>
              </a:rPr>
              <a:t>u</a:t>
            </a:r>
            <a:r>
              <a:rPr lang="en-US" sz="2000" dirty="0">
                <a:latin typeface="Arial (Body)"/>
              </a:rPr>
              <a:t> is the origin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second vertex </a:t>
            </a:r>
            <a:r>
              <a:rPr lang="en-US" sz="2000" b="1" i="1" dirty="0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 is the destination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e.g., a flight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latin typeface="Arial (Body)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all the edges are undirected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unordered pair of vertices (</a:t>
            </a:r>
            <a:r>
              <a:rPr lang="en-US" sz="2000" b="1" i="1" dirty="0" err="1">
                <a:latin typeface="Arial (Body)"/>
              </a:rPr>
              <a:t>u</a:t>
            </a:r>
            <a:r>
              <a:rPr lang="en-US" sz="2000" dirty="0" err="1">
                <a:latin typeface="Arial (Body)"/>
              </a:rPr>
              <a:t>,</a:t>
            </a:r>
            <a:r>
              <a:rPr lang="en-US" sz="2000" b="1" i="1" dirty="0" err="1">
                <a:latin typeface="Arial (Body)"/>
              </a:rPr>
              <a:t>v</a:t>
            </a:r>
            <a:r>
              <a:rPr lang="en-US" sz="2000" dirty="0">
                <a:latin typeface="Arial (Body)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e.g., a flight route</a:t>
            </a:r>
          </a:p>
        </p:txBody>
      </p:sp>
      <p:sp>
        <p:nvSpPr>
          <p:cNvPr id="209924" name="Oval 4"/>
          <p:cNvSpPr>
            <a:spLocks noChangeArrowheads="1"/>
          </p:cNvSpPr>
          <p:nvPr/>
        </p:nvSpPr>
        <p:spPr bwMode="auto">
          <a:xfrm>
            <a:off x="5257800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209925" name="Oval 5"/>
          <p:cNvSpPr>
            <a:spLocks noChangeArrowheads="1"/>
          </p:cNvSpPr>
          <p:nvPr/>
        </p:nvSpPr>
        <p:spPr bwMode="auto">
          <a:xfrm>
            <a:off x="7750175" y="220027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PVD</a:t>
            </a:r>
          </a:p>
        </p:txBody>
      </p:sp>
      <p:cxnSp>
        <p:nvCxnSpPr>
          <p:cNvPr id="209927" name="AutoShape 7"/>
          <p:cNvCxnSpPr>
            <a:cxnSpLocks noChangeShapeType="1"/>
            <a:stCxn id="209924" idx="6"/>
            <a:endCxn id="209925" idx="2"/>
          </p:cNvCxnSpPr>
          <p:nvPr/>
        </p:nvCxnSpPr>
        <p:spPr bwMode="auto">
          <a:xfrm>
            <a:off x="6203950" y="2428875"/>
            <a:ext cx="15367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6190708" y="1789112"/>
            <a:ext cx="1987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flight</a:t>
            </a:r>
          </a:p>
          <a:p>
            <a:r>
              <a:rPr lang="en-US" dirty="0"/>
              <a:t>AA 600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80053" y="4343400"/>
            <a:ext cx="3429000" cy="868363"/>
            <a:chOff x="5267325" y="3125787"/>
            <a:chExt cx="3429000" cy="868363"/>
          </a:xfrm>
        </p:grpSpPr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5267325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7759700" y="353695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PVD</a:t>
              </a:r>
            </a:p>
          </p:txBody>
        </p:sp>
        <p:cxnSp>
          <p:nvCxnSpPr>
            <p:cNvPr id="209931" name="AutoShape 11"/>
            <p:cNvCxnSpPr>
              <a:cxnSpLocks noChangeShapeType="1"/>
              <a:stCxn id="209929" idx="6"/>
              <a:endCxn id="209930" idx="2"/>
            </p:cNvCxnSpPr>
            <p:nvPr/>
          </p:nvCxnSpPr>
          <p:spPr bwMode="auto">
            <a:xfrm>
              <a:off x="6213475" y="3765550"/>
              <a:ext cx="15367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6215334" y="3125787"/>
              <a:ext cx="1471613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route</a:t>
              </a:r>
            </a:p>
            <a:p>
              <a:r>
                <a:rPr lang="en-US" dirty="0"/>
                <a:t>849 miles</a:t>
              </a: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218089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Types: Directed Graph</a:t>
            </a:r>
          </a:p>
        </p:txBody>
      </p:sp>
      <p:sp>
        <p:nvSpPr>
          <p:cNvPr id="4" name="Oval 567"/>
          <p:cNvSpPr>
            <a:spLocks noChangeArrowheads="1"/>
          </p:cNvSpPr>
          <p:nvPr/>
        </p:nvSpPr>
        <p:spPr bwMode="auto">
          <a:xfrm>
            <a:off x="4953000" y="22955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ORD</a:t>
            </a:r>
          </a:p>
        </p:txBody>
      </p:sp>
      <p:sp>
        <p:nvSpPr>
          <p:cNvPr id="5" name="Oval 568"/>
          <p:cNvSpPr>
            <a:spLocks noChangeArrowheads="1"/>
          </p:cNvSpPr>
          <p:nvPr/>
        </p:nvSpPr>
        <p:spPr bwMode="auto">
          <a:xfrm>
            <a:off x="4664075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DFW</a:t>
            </a:r>
          </a:p>
        </p:txBody>
      </p:sp>
      <p:sp>
        <p:nvSpPr>
          <p:cNvPr id="6" name="Oval 569"/>
          <p:cNvSpPr>
            <a:spLocks noChangeArrowheads="1"/>
          </p:cNvSpPr>
          <p:nvPr/>
        </p:nvSpPr>
        <p:spPr bwMode="auto">
          <a:xfrm>
            <a:off x="2743200" y="25241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SFO</a:t>
            </a:r>
          </a:p>
        </p:txBody>
      </p:sp>
      <p:sp>
        <p:nvSpPr>
          <p:cNvPr id="7" name="Oval 570"/>
          <p:cNvSpPr>
            <a:spLocks noChangeArrowheads="1"/>
          </p:cNvSpPr>
          <p:nvPr/>
        </p:nvSpPr>
        <p:spPr bwMode="auto">
          <a:xfrm>
            <a:off x="2895600" y="36671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LAX</a:t>
            </a:r>
          </a:p>
        </p:txBody>
      </p:sp>
      <p:cxnSp>
        <p:nvCxnSpPr>
          <p:cNvPr id="8" name="AutoShape 571"/>
          <p:cNvCxnSpPr>
            <a:cxnSpLocks noChangeShapeType="1"/>
            <a:stCxn id="6" idx="6"/>
            <a:endCxn id="4" idx="2"/>
          </p:cNvCxnSpPr>
          <p:nvPr/>
        </p:nvCxnSpPr>
        <p:spPr bwMode="auto">
          <a:xfrm flipV="1">
            <a:off x="3689350" y="25241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572"/>
          <p:cNvCxnSpPr>
            <a:cxnSpLocks noChangeShapeType="1"/>
            <a:stCxn id="5" idx="0"/>
            <a:endCxn id="4" idx="4"/>
          </p:cNvCxnSpPr>
          <p:nvPr/>
        </p:nvCxnSpPr>
        <p:spPr bwMode="auto">
          <a:xfrm flipV="1">
            <a:off x="5132388" y="27622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573"/>
          <p:cNvCxnSpPr>
            <a:cxnSpLocks noChangeShapeType="1"/>
            <a:stCxn id="6" idx="4"/>
            <a:endCxn id="7" idx="0"/>
          </p:cNvCxnSpPr>
          <p:nvPr/>
        </p:nvCxnSpPr>
        <p:spPr bwMode="auto">
          <a:xfrm>
            <a:off x="3211513" y="29908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574"/>
          <p:cNvCxnSpPr>
            <a:cxnSpLocks noChangeShapeType="1"/>
            <a:stCxn id="7" idx="6"/>
            <a:endCxn id="5" idx="2"/>
          </p:cNvCxnSpPr>
          <p:nvPr/>
        </p:nvCxnSpPr>
        <p:spPr bwMode="auto">
          <a:xfrm>
            <a:off x="3841750" y="38957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575"/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3695700" y="26955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 Box 576"/>
          <p:cNvSpPr txBox="1">
            <a:spLocks noChangeArrowheads="1"/>
          </p:cNvSpPr>
          <p:nvPr/>
        </p:nvSpPr>
        <p:spPr bwMode="auto">
          <a:xfrm rot="16937753">
            <a:off x="4723609" y="2970506"/>
            <a:ext cx="821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US 32</a:t>
            </a:r>
          </a:p>
        </p:txBody>
      </p:sp>
      <p:sp>
        <p:nvSpPr>
          <p:cNvPr id="14" name="Text Box 577"/>
          <p:cNvSpPr txBox="1">
            <a:spLocks noChangeArrowheads="1"/>
          </p:cNvSpPr>
          <p:nvPr/>
        </p:nvSpPr>
        <p:spPr bwMode="auto">
          <a:xfrm rot="19463698">
            <a:off x="3611032" y="3030508"/>
            <a:ext cx="10646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SW 223</a:t>
            </a:r>
          </a:p>
        </p:txBody>
      </p:sp>
      <p:sp>
        <p:nvSpPr>
          <p:cNvPr id="15" name="Text Box 578"/>
          <p:cNvSpPr txBox="1">
            <a:spLocks noChangeArrowheads="1"/>
          </p:cNvSpPr>
          <p:nvPr/>
        </p:nvSpPr>
        <p:spPr bwMode="auto">
          <a:xfrm rot="20910655">
            <a:off x="3759602" y="2293908"/>
            <a:ext cx="989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AA 123</a:t>
            </a:r>
          </a:p>
        </p:txBody>
      </p:sp>
      <p:sp>
        <p:nvSpPr>
          <p:cNvPr id="16" name="Text Box 579"/>
          <p:cNvSpPr txBox="1">
            <a:spLocks noChangeArrowheads="1"/>
          </p:cNvSpPr>
          <p:nvPr/>
        </p:nvSpPr>
        <p:spPr bwMode="auto">
          <a:xfrm rot="695916">
            <a:off x="3895241" y="3621058"/>
            <a:ext cx="801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PA 23</a:t>
            </a:r>
          </a:p>
        </p:txBody>
      </p:sp>
      <p:sp>
        <p:nvSpPr>
          <p:cNvPr id="17" name="Text Box 580"/>
          <p:cNvSpPr txBox="1">
            <a:spLocks noChangeArrowheads="1"/>
          </p:cNvSpPr>
          <p:nvPr/>
        </p:nvSpPr>
        <p:spPr bwMode="auto">
          <a:xfrm rot="4665015">
            <a:off x="3050437" y="3158302"/>
            <a:ext cx="7920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LH 21</a:t>
            </a:r>
          </a:p>
        </p:txBody>
      </p:sp>
      <p:cxnSp>
        <p:nvCxnSpPr>
          <p:cNvPr id="20" name="Straight Arrow Connector 19"/>
          <p:cNvCxnSpPr>
            <a:stCxn id="6" idx="6"/>
            <a:endCxn id="4" idx="2"/>
          </p:cNvCxnSpPr>
          <p:nvPr/>
        </p:nvCxnSpPr>
        <p:spPr>
          <a:xfrm flipV="1">
            <a:off x="3679825" y="2524125"/>
            <a:ext cx="1273175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4" idx="4"/>
          </p:cNvCxnSpPr>
          <p:nvPr/>
        </p:nvCxnSpPr>
        <p:spPr>
          <a:xfrm flipV="1">
            <a:off x="5132388" y="2752725"/>
            <a:ext cx="288925" cy="1057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10000" y="3876676"/>
            <a:ext cx="838200" cy="1619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4"/>
          </p:cNvCxnSpPr>
          <p:nvPr/>
        </p:nvCxnSpPr>
        <p:spPr>
          <a:xfrm flipH="1" flipV="1">
            <a:off x="3211513" y="2981325"/>
            <a:ext cx="141288" cy="6762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7" idx="7"/>
          </p:cNvCxnSpPr>
          <p:nvPr/>
        </p:nvCxnSpPr>
        <p:spPr>
          <a:xfrm flipH="1">
            <a:off x="3695059" y="2685770"/>
            <a:ext cx="1395107" cy="10483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15888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37915" y="1828800"/>
            <a:ext cx="8077200" cy="4572000"/>
            <a:chOff x="533400" y="1600200"/>
            <a:chExt cx="8077200" cy="4572000"/>
          </a:xfrm>
        </p:grpSpPr>
        <p:sp>
          <p:nvSpPr>
            <p:cNvPr id="23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CS32</a:t>
              </a:r>
            </a:p>
          </p:txBody>
        </p:sp>
        <p:sp>
          <p:nvSpPr>
            <p:cNvPr id="4" name="Oval 567"/>
            <p:cNvSpPr>
              <a:spLocks noChangeArrowheads="1"/>
            </p:cNvSpPr>
            <p:nvPr/>
          </p:nvSpPr>
          <p:spPr bwMode="auto">
            <a:xfrm>
              <a:off x="2743200" y="27527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CS16</a:t>
              </a:r>
            </a:p>
          </p:txBody>
        </p:sp>
        <p:sp>
          <p:nvSpPr>
            <p:cNvPr id="5" name="Oval 568"/>
            <p:cNvSpPr>
              <a:spLocks noChangeArrowheads="1"/>
            </p:cNvSpPr>
            <p:nvPr/>
          </p:nvSpPr>
          <p:spPr bwMode="auto">
            <a:xfrm>
              <a:off x="2454275" y="4267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CS18</a:t>
              </a:r>
            </a:p>
          </p:txBody>
        </p:sp>
        <p:sp>
          <p:nvSpPr>
            <p:cNvPr id="6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CS15</a:t>
              </a:r>
            </a:p>
          </p:txBody>
        </p:sp>
        <p:sp>
          <p:nvSpPr>
            <p:cNvPr id="7" name="Oval 570"/>
            <p:cNvSpPr>
              <a:spLocks noChangeArrowheads="1"/>
            </p:cNvSpPr>
            <p:nvPr/>
          </p:nvSpPr>
          <p:spPr bwMode="auto">
            <a:xfrm>
              <a:off x="685800" y="41243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CS17</a:t>
              </a:r>
            </a:p>
          </p:txBody>
        </p:sp>
        <p:cxnSp>
          <p:nvCxnSpPr>
            <p:cNvPr id="8" name="AutoShape 571"/>
            <p:cNvCxnSpPr>
              <a:cxnSpLocks noChangeShapeType="1"/>
              <a:stCxn id="6" idx="6"/>
              <a:endCxn id="4" idx="2"/>
            </p:cNvCxnSpPr>
            <p:nvPr/>
          </p:nvCxnSpPr>
          <p:spPr bwMode="auto">
            <a:xfrm flipV="1">
              <a:off x="1479550" y="2981325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74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1631950" y="4352925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>
              <a:stCxn id="6" idx="6"/>
              <a:endCxn id="4" idx="2"/>
            </p:cNvCxnSpPr>
            <p:nvPr/>
          </p:nvCxnSpPr>
          <p:spPr>
            <a:xfrm flipV="1">
              <a:off x="1470025" y="2981325"/>
              <a:ext cx="1273175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5"/>
              <a:endCxn id="23" idx="1"/>
            </p:cNvCxnSpPr>
            <p:nvPr/>
          </p:nvCxnSpPr>
          <p:spPr>
            <a:xfrm>
              <a:off x="3542659" y="3142970"/>
              <a:ext cx="1547507" cy="96258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600200" y="4333876"/>
              <a:ext cx="838200" cy="16192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6"/>
              <a:endCxn id="23" idx="2"/>
            </p:cNvCxnSpPr>
            <p:nvPr/>
          </p:nvCxnSpPr>
          <p:spPr>
            <a:xfrm flipV="1">
              <a:off x="3390900" y="4267200"/>
              <a:ext cx="1562100" cy="2286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68"/>
            <p:cNvSpPr>
              <a:spLocks noChangeArrowheads="1"/>
            </p:cNvSpPr>
            <p:nvPr/>
          </p:nvSpPr>
          <p:spPr bwMode="auto">
            <a:xfrm>
              <a:off x="3124200" y="1828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CS19</a:t>
              </a:r>
            </a:p>
          </p:txBody>
        </p:sp>
        <p:sp>
          <p:nvSpPr>
            <p:cNvPr id="31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CS123</a:t>
              </a:r>
            </a:p>
          </p:txBody>
        </p:sp>
        <p:sp>
          <p:nvSpPr>
            <p:cNvPr id="32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CS224</a:t>
              </a:r>
            </a:p>
          </p:txBody>
        </p:sp>
        <p:cxnSp>
          <p:nvCxnSpPr>
            <p:cNvPr id="33" name="Straight Arrow Connector 32"/>
            <p:cNvCxnSpPr>
              <a:stCxn id="31" idx="6"/>
              <a:endCxn id="32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31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68"/>
            <p:cNvSpPr>
              <a:spLocks noChangeArrowheads="1"/>
            </p:cNvSpPr>
            <p:nvPr/>
          </p:nvSpPr>
          <p:spPr bwMode="auto">
            <a:xfrm>
              <a:off x="5496901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CS141 </a:t>
              </a:r>
            </a:p>
          </p:txBody>
        </p:sp>
        <p:sp>
          <p:nvSpPr>
            <p:cNvPr id="3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CS242</a:t>
              </a:r>
            </a:p>
          </p:txBody>
        </p:sp>
        <p:cxnSp>
          <p:nvCxnSpPr>
            <p:cNvPr id="38" name="Straight Arrow Connector 37"/>
            <p:cNvCxnSpPr>
              <a:endCxn id="36" idx="3"/>
            </p:cNvCxnSpPr>
            <p:nvPr/>
          </p:nvCxnSpPr>
          <p:spPr>
            <a:xfrm flipV="1">
              <a:off x="3363301" y="3133445"/>
              <a:ext cx="2270766" cy="1362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6" idx="6"/>
              <a:endCxn id="37" idx="2"/>
            </p:cNvCxnSpPr>
            <p:nvPr/>
          </p:nvCxnSpPr>
          <p:spPr>
            <a:xfrm>
              <a:off x="6433526" y="2971800"/>
              <a:ext cx="805474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059039" y="2057400"/>
              <a:ext cx="1562741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568"/>
            <p:cNvSpPr>
              <a:spLocks noChangeArrowheads="1"/>
            </p:cNvSpPr>
            <p:nvPr/>
          </p:nvSpPr>
          <p:spPr bwMode="auto">
            <a:xfrm>
              <a:off x="2895600" y="57150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CS125</a:t>
              </a:r>
            </a:p>
          </p:txBody>
        </p:sp>
        <p:sp>
          <p:nvSpPr>
            <p:cNvPr id="44" name="Oval 568"/>
            <p:cNvSpPr>
              <a:spLocks noChangeArrowheads="1"/>
            </p:cNvSpPr>
            <p:nvPr/>
          </p:nvSpPr>
          <p:spPr bwMode="auto">
            <a:xfrm>
              <a:off x="4473575" y="5562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CS128</a:t>
              </a:r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 flipV="1">
              <a:off x="3832225" y="5791200"/>
              <a:ext cx="641350" cy="1524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" idx="6"/>
              <a:endCxn id="36" idx="2"/>
            </p:cNvCxnSpPr>
            <p:nvPr/>
          </p:nvCxnSpPr>
          <p:spPr>
            <a:xfrm flipV="1">
              <a:off x="3679825" y="2971800"/>
              <a:ext cx="1817076" cy="95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CS22</a:t>
              </a:r>
            </a:p>
          </p:txBody>
        </p:sp>
        <p:cxnSp>
          <p:nvCxnSpPr>
            <p:cNvPr id="67" name="Straight Arrow Connector 66"/>
            <p:cNvCxnSpPr>
              <a:stCxn id="61" idx="5"/>
            </p:cNvCxnSpPr>
            <p:nvPr/>
          </p:nvCxnSpPr>
          <p:spPr>
            <a:xfrm>
              <a:off x="5273034" y="1990445"/>
              <a:ext cx="518166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2" idx="5"/>
              <a:endCxn id="23" idx="0"/>
            </p:cNvCxnSpPr>
            <p:nvPr/>
          </p:nvCxnSpPr>
          <p:spPr>
            <a:xfrm>
              <a:off x="3923659" y="2219045"/>
              <a:ext cx="1497654" cy="18195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000429" y="552817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</a:t>
            </a:r>
            <a:r>
              <a:rPr lang="en-US" dirty="0"/>
              <a:t>cyclic = without cycles</a:t>
            </a:r>
            <a:endParaRPr lang="en-US" u="sng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732" y="2359033"/>
            <a:ext cx="2968993" cy="292388"/>
            <a:chOff x="166319" y="1598693"/>
            <a:chExt cx="2968993" cy="292388"/>
          </a:xfrm>
        </p:grpSpPr>
        <p:sp>
          <p:nvSpPr>
            <p:cNvPr id="64" name="TextBox 63"/>
            <p:cNvSpPr txBox="1"/>
            <p:nvPr/>
          </p:nvSpPr>
          <p:spPr>
            <a:xfrm>
              <a:off x="802906" y="1598693"/>
              <a:ext cx="23324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means ‘is a prerequisite for’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166319" y="1737192"/>
              <a:ext cx="636587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6787368" cy="546942"/>
          </a:xfrm>
        </p:spPr>
        <p:txBody>
          <a:bodyPr/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197471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40726" y="3057347"/>
            <a:ext cx="6465694" cy="2056361"/>
            <a:chOff x="762000" y="3942523"/>
            <a:chExt cx="7489825" cy="2382077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PVDF</a:t>
              </a:r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18"/>
            <p:cNvSpPr txBox="1">
              <a:spLocks noChangeArrowheads="1"/>
            </p:cNvSpPr>
            <p:nvPr/>
          </p:nvSpPr>
          <p:spPr bwMode="auto">
            <a:xfrm rot="21252715">
              <a:off x="6076237" y="3942523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849</a:t>
              </a:r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 rot="16937753">
              <a:off x="4754645" y="467515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802</a:t>
              </a:r>
            </a:p>
          </p:txBody>
        </p:sp>
        <p:sp>
          <p:nvSpPr>
            <p:cNvPr id="28" name="Text Box 120"/>
            <p:cNvSpPr txBox="1">
              <a:spLocks noChangeArrowheads="1"/>
            </p:cNvSpPr>
            <p:nvPr/>
          </p:nvSpPr>
          <p:spPr bwMode="auto">
            <a:xfrm rot="20055131">
              <a:off x="5435600" y="50895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1387</a:t>
              </a:r>
            </a:p>
          </p:txBody>
        </p:sp>
        <p:sp>
          <p:nvSpPr>
            <p:cNvPr id="29" name="Text Box 121"/>
            <p:cNvSpPr txBox="1">
              <a:spLocks noChangeArrowheads="1"/>
            </p:cNvSpPr>
            <p:nvPr/>
          </p:nvSpPr>
          <p:spPr bwMode="auto">
            <a:xfrm rot="19463698">
              <a:off x="3622675" y="48514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1743</a:t>
              </a:r>
            </a:p>
          </p:txBody>
        </p:sp>
        <p:sp>
          <p:nvSpPr>
            <p:cNvPr id="30" name="Text Box 122"/>
            <p:cNvSpPr txBox="1">
              <a:spLocks noChangeArrowheads="1"/>
            </p:cNvSpPr>
            <p:nvPr/>
          </p:nvSpPr>
          <p:spPr bwMode="auto">
            <a:xfrm rot="20910655">
              <a:off x="3733800" y="4114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1843</a:t>
              </a:r>
            </a:p>
          </p:txBody>
        </p:sp>
        <p:sp>
          <p:nvSpPr>
            <p:cNvPr id="31" name="Text Box 123"/>
            <p:cNvSpPr txBox="1">
              <a:spLocks noChangeArrowheads="1"/>
            </p:cNvSpPr>
            <p:nvPr/>
          </p:nvSpPr>
          <p:spPr bwMode="auto">
            <a:xfrm rot="2626382">
              <a:off x="7031038" y="53181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1099</a:t>
              </a:r>
            </a:p>
          </p:txBody>
        </p:sp>
        <p:sp>
          <p:nvSpPr>
            <p:cNvPr id="32" name="Text Box 124"/>
            <p:cNvSpPr txBox="1">
              <a:spLocks noChangeArrowheads="1"/>
            </p:cNvSpPr>
            <p:nvPr/>
          </p:nvSpPr>
          <p:spPr bwMode="auto">
            <a:xfrm rot="565849">
              <a:off x="5975350" y="56229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1120</a:t>
              </a:r>
            </a:p>
          </p:txBody>
        </p:sp>
        <p:sp>
          <p:nvSpPr>
            <p:cNvPr id="33" name="Text Box 125"/>
            <p:cNvSpPr txBox="1">
              <a:spLocks noChangeArrowheads="1"/>
            </p:cNvSpPr>
            <p:nvPr/>
          </p:nvSpPr>
          <p:spPr bwMode="auto">
            <a:xfrm rot="695916">
              <a:off x="3775075" y="54419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1233</a:t>
              </a:r>
            </a:p>
          </p:txBody>
        </p:sp>
        <p:sp>
          <p:nvSpPr>
            <p:cNvPr id="34" name="Text Box 126"/>
            <p:cNvSpPr txBox="1">
              <a:spLocks noChangeArrowheads="1"/>
            </p:cNvSpPr>
            <p:nvPr/>
          </p:nvSpPr>
          <p:spPr bwMode="auto">
            <a:xfrm rot="4665015">
              <a:off x="2989344" y="4981542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337</a:t>
              </a:r>
            </a:p>
          </p:txBody>
        </p:sp>
        <p:sp>
          <p:nvSpPr>
            <p:cNvPr id="35" name="Text Box 127"/>
            <p:cNvSpPr txBox="1">
              <a:spLocks noChangeArrowheads="1"/>
            </p:cNvSpPr>
            <p:nvPr/>
          </p:nvSpPr>
          <p:spPr bwMode="auto">
            <a:xfrm rot="832501">
              <a:off x="1927225" y="5257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2555</a:t>
              </a:r>
            </a:p>
          </p:txBody>
        </p:sp>
        <p:sp>
          <p:nvSpPr>
            <p:cNvPr id="36" name="Text Box 128"/>
            <p:cNvSpPr txBox="1">
              <a:spLocks noChangeArrowheads="1"/>
            </p:cNvSpPr>
            <p:nvPr/>
          </p:nvSpPr>
          <p:spPr bwMode="auto">
            <a:xfrm rot="19708333">
              <a:off x="6777913" y="425367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142</a:t>
              </a:r>
            </a:p>
          </p:txBody>
        </p:sp>
      </p:grpSp>
      <p:sp>
        <p:nvSpPr>
          <p:cNvPr id="37" name="TextBox 36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82119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Vertices usually stored in a </a:t>
            </a:r>
            <a:r>
              <a:rPr lang="en-US" b="1" dirty="0">
                <a:solidFill>
                  <a:srgbClr val="FF0000"/>
                </a:solidFill>
              </a:rPr>
              <a:t>list or hash set</a:t>
            </a:r>
          </a:p>
          <a:p>
            <a:r>
              <a:rPr lang="en-US" dirty="0"/>
              <a:t>Three common methods of representing which vertices are adjacent:</a:t>
            </a:r>
          </a:p>
          <a:p>
            <a:pPr lvl="1"/>
            <a:r>
              <a:rPr lang="en-US" dirty="0"/>
              <a:t>Edge list (or set)</a:t>
            </a:r>
          </a:p>
          <a:p>
            <a:pPr lvl="1"/>
            <a:r>
              <a:rPr lang="en-US" dirty="0"/>
              <a:t>Adjacency lists (or sets)</a:t>
            </a:r>
          </a:p>
          <a:p>
            <a:pPr lvl="1"/>
            <a:r>
              <a:rPr lang="en-US" dirty="0"/>
              <a:t>Adjacency matrix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107066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3933056"/>
            <a:ext cx="5610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</a:rPr>
              <a:t>MODULE 7&amp;8: GRAPH ALGORITHMS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 (or Set)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9530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Way of representing which vertices are adjacent to each other as a list of pairs</a:t>
            </a:r>
          </a:p>
          <a:p>
            <a:r>
              <a:rPr lang="en-US" sz="2800" dirty="0"/>
              <a:t>Each element in the list is a single edge (</a:t>
            </a:r>
            <a:r>
              <a:rPr lang="en-US" sz="2800" dirty="0" err="1"/>
              <a:t>a,b</a:t>
            </a:r>
            <a:r>
              <a:rPr lang="en-US" sz="2800" dirty="0"/>
              <a:t>) from node a to node b</a:t>
            </a:r>
          </a:p>
          <a:p>
            <a:r>
              <a:rPr lang="en-US" sz="2800" dirty="0"/>
              <a:t>Since order of this list doesn’t matter, we can use a single hash set instead to improve runtime 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3571875" cy="390525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066800" y="5562600"/>
            <a:ext cx="70104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Edge List:</a:t>
            </a:r>
          </a:p>
          <a:p>
            <a:pPr marL="0" indent="0" algn="ctr">
              <a:buNone/>
            </a:pPr>
            <a:r>
              <a:rPr lang="en-US" sz="2400" dirty="0"/>
              <a:t>   </a:t>
            </a:r>
            <a:r>
              <a:rPr lang="en-US" sz="2400" b="1" dirty="0"/>
              <a:t>[ (1,1), (1,2), (1,5), (2,3), (2,5), (3,4), (4,5), (4,6) ]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423213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Lists (or Sets)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038600" y="1524000"/>
            <a:ext cx="49530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Another way of representing which vertices are adjacent to each other</a:t>
            </a:r>
          </a:p>
          <a:p>
            <a:r>
              <a:rPr lang="en-US" sz="2800" b="1" i="1" dirty="0"/>
              <a:t>Each</a:t>
            </a:r>
            <a:r>
              <a:rPr lang="en-US" sz="2800" dirty="0"/>
              <a:t> vertex has an associated list representing the vertices it neighbors</a:t>
            </a:r>
          </a:p>
          <a:p>
            <a:r>
              <a:rPr lang="en-US" sz="2800" dirty="0"/>
              <a:t>Since order of these lists doesn’t matter, they could be hash sets instead to make lookup faster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3571875" cy="390525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27052"/>
              </p:ext>
            </p:extLst>
          </p:nvPr>
        </p:nvGraphicFramePr>
        <p:xfrm>
          <a:off x="1979712" y="5589240"/>
          <a:ext cx="5225142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[1,2,5]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[1,3,5]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[3,5,6]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1067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534400" cy="4876800"/>
          </a:xfrm>
        </p:spPr>
        <p:txBody>
          <a:bodyPr>
            <a:noAutofit/>
          </a:bodyPr>
          <a:lstStyle/>
          <a:p>
            <a:r>
              <a:rPr lang="en-US" sz="2500" dirty="0"/>
              <a:t>Remember finding an element in a </a:t>
            </a:r>
            <a:r>
              <a:rPr lang="en-US" sz="2500" dirty="0" err="1"/>
              <a:t>hashset</a:t>
            </a:r>
            <a:r>
              <a:rPr lang="en-US" sz="2500" dirty="0"/>
              <a:t> is a constant operation:</a:t>
            </a:r>
          </a:p>
          <a:p>
            <a:pPr marL="0" indent="0" algn="ctr">
              <a:buNone/>
            </a:pPr>
            <a:r>
              <a:rPr lang="en-US" sz="2500" b="1" dirty="0"/>
              <a:t>  A = { (1,1), (1,2), (1,5), (2,3), (2,5), (3,4), (4,5), (4,6) }</a:t>
            </a:r>
            <a:endParaRPr lang="en-US" sz="2500" b="1" i="1" dirty="0"/>
          </a:p>
          <a:p>
            <a:pPr marL="548640" lvl="2" indent="0">
              <a:buNone/>
            </a:pPr>
            <a:r>
              <a:rPr lang="en-US" sz="2500" i="1" dirty="0" err="1"/>
              <a:t>A.contains</a:t>
            </a:r>
            <a:r>
              <a:rPr lang="en-US" sz="2500" i="1" dirty="0"/>
              <a:t>((4,5))</a:t>
            </a:r>
            <a:r>
              <a:rPr lang="en-US" sz="2500" dirty="0"/>
              <a:t> is </a:t>
            </a:r>
            <a:r>
              <a:rPr lang="en-US" sz="2500" b="1" dirty="0"/>
              <a:t>O(1)</a:t>
            </a:r>
          </a:p>
          <a:p>
            <a:pPr marL="548640" lvl="2" indent="0">
              <a:buNone/>
            </a:pPr>
            <a:endParaRPr lang="en-US" sz="2500" b="1" dirty="0"/>
          </a:p>
          <a:p>
            <a:r>
              <a:rPr lang="en-US" sz="2500" dirty="0"/>
              <a:t>Adjacency List elements can also be </a:t>
            </a:r>
            <a:r>
              <a:rPr lang="en-US" sz="2500" dirty="0" err="1"/>
              <a:t>hashsets</a:t>
            </a:r>
            <a:r>
              <a:rPr lang="en-US" sz="2500" dirty="0"/>
              <a:t>:</a:t>
            </a:r>
          </a:p>
          <a:p>
            <a:pPr marL="548640" lvl="2" indent="0">
              <a:buNone/>
            </a:pPr>
            <a:r>
              <a:rPr lang="en-US" sz="2500" b="1" dirty="0"/>
              <a:t>B = [ {1, 2, 5}, {1, 3, 5}, {2, 4}, {3, 5, 6}, {1, 2, 4}, {4} ]</a:t>
            </a:r>
            <a:endParaRPr lang="en-US" sz="2500" b="1" i="1" dirty="0"/>
          </a:p>
          <a:p>
            <a:pPr marL="548640" lvl="2" indent="0">
              <a:buNone/>
            </a:pPr>
            <a:r>
              <a:rPr lang="en-US" sz="2500" i="1" dirty="0"/>
              <a:t>B[2].contains(5) </a:t>
            </a:r>
            <a:r>
              <a:rPr lang="en-US" sz="2500" dirty="0"/>
              <a:t>is still </a:t>
            </a:r>
            <a:r>
              <a:rPr lang="en-US" sz="2500" b="1" dirty="0"/>
              <a:t>O(1)</a:t>
            </a:r>
          </a:p>
          <a:p>
            <a:pPr marL="548640" lvl="2" indent="0">
              <a:buNone/>
            </a:pPr>
            <a:endParaRPr lang="en-US" sz="2500" b="1" dirty="0"/>
          </a:p>
          <a:p>
            <a:r>
              <a:rPr lang="en-US" sz="2500" dirty="0"/>
              <a:t>They can also be implemented as </a:t>
            </a:r>
            <a:r>
              <a:rPr lang="en-US" sz="2500" b="1" dirty="0" err="1">
                <a:solidFill>
                  <a:srgbClr val="FF0000"/>
                </a:solidFill>
              </a:rPr>
              <a:t>hashsets</a:t>
            </a:r>
            <a:r>
              <a:rPr lang="en-US" sz="2500" b="1" dirty="0">
                <a:solidFill>
                  <a:srgbClr val="FF0000"/>
                </a:solidFill>
              </a:rPr>
              <a:t> of </a:t>
            </a:r>
            <a:r>
              <a:rPr lang="en-US" sz="2500" b="1" dirty="0" err="1">
                <a:solidFill>
                  <a:srgbClr val="FF0000"/>
                </a:solidFill>
              </a:rPr>
              <a:t>hashsets</a:t>
            </a:r>
            <a:r>
              <a:rPr lang="en-US" sz="2500" dirty="0"/>
              <a:t>!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52217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of representing which vertices are adjacent to each other</a:t>
            </a:r>
          </a:p>
          <a:p>
            <a:r>
              <a:rPr lang="en-US" dirty="0"/>
              <a:t>Matrix is </a:t>
            </a:r>
            <a:r>
              <a:rPr lang="en-US" i="1" dirty="0"/>
              <a:t>n </a:t>
            </a:r>
            <a:r>
              <a:rPr lang="en-US" dirty="0"/>
              <a:t>x</a:t>
            </a:r>
            <a:r>
              <a:rPr lang="en-US" i="1" dirty="0"/>
              <a:t> n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number of nodes in the graph</a:t>
            </a:r>
          </a:p>
          <a:p>
            <a:pPr lvl="1"/>
            <a:r>
              <a:rPr lang="en-US" dirty="0"/>
              <a:t>true = edge</a:t>
            </a:r>
          </a:p>
          <a:p>
            <a:pPr lvl="1"/>
            <a:r>
              <a:rPr lang="en-US" dirty="0"/>
              <a:t>false = no edge</a:t>
            </a:r>
          </a:p>
          <a:p>
            <a:r>
              <a:rPr lang="en-US" dirty="0"/>
              <a:t>If m[u][v] is true, then node u has an edge to node v (and if the graph is undirected, we can assume the opposite is true as well)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294198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Matrices (2)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4550"/>
            <a:ext cx="3571875" cy="390525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45355"/>
              </p:ext>
            </p:extLst>
          </p:nvPr>
        </p:nvGraphicFramePr>
        <p:xfrm>
          <a:off x="4267199" y="2209801"/>
          <a:ext cx="4572001" cy="3886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48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488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88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62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15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60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6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584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11883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initialize the matrix to the predicted size of our graph (we can always </a:t>
            </a:r>
            <a:r>
              <a:rPr lang="en-US" b="1" dirty="0">
                <a:solidFill>
                  <a:srgbClr val="FF0000"/>
                </a:solidFill>
              </a:rPr>
              <a:t>expand the array later</a:t>
            </a:r>
            <a:r>
              <a:rPr lang="en-US" dirty="0"/>
              <a:t>)</a:t>
            </a:r>
          </a:p>
          <a:p>
            <a:r>
              <a:rPr lang="en-US" dirty="0"/>
              <a:t>When a vertex is added to the graph, we reserve a row and column of the matrix for that vertex</a:t>
            </a:r>
          </a:p>
          <a:p>
            <a:r>
              <a:rPr lang="en-US" dirty="0"/>
              <a:t>When a vertex is removed, its row and column are set to false</a:t>
            </a:r>
          </a:p>
          <a:p>
            <a:pPr lvl="1"/>
            <a:r>
              <a:rPr lang="en-US" dirty="0"/>
              <a:t>Since we can’t remove rows/columns from arrays, we keep a separate list of vertices to represent vertices actually present in the graph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867026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1143000"/>
          </a:xfrm>
        </p:spPr>
        <p:txBody>
          <a:bodyPr/>
          <a:lstStyle/>
          <a:p>
            <a:r>
              <a:rPr lang="en-US" dirty="0"/>
              <a:t>Main Methods of the Graph ADT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539552" y="1268760"/>
            <a:ext cx="3810000" cy="4114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Vertices and edges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store values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Ex: edge weights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err="1"/>
              <a:t>Accessor</a:t>
            </a:r>
            <a:r>
              <a:rPr lang="en-US" dirty="0"/>
              <a:t> methods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vertices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()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incidentEdges</a:t>
            </a:r>
            <a:r>
              <a:rPr lang="en-US" dirty="0"/>
              <a:t>(vertex)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areAdjacent</a:t>
            </a:r>
            <a:r>
              <a:rPr lang="en-US" dirty="0"/>
              <a:t>(v1, v2)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endVertices</a:t>
            </a:r>
            <a:r>
              <a:rPr lang="en-US" dirty="0"/>
              <a:t>(edge)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opposite</a:t>
            </a:r>
            <a:r>
              <a:rPr lang="en-US" dirty="0"/>
              <a:t>(vertex, edge)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21197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76800" y="1340768"/>
            <a:ext cx="4267200" cy="236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Update methods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insertVertex</a:t>
            </a:r>
            <a:r>
              <a:rPr lang="en-US" dirty="0"/>
              <a:t>(value)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insertEdge</a:t>
            </a:r>
            <a:r>
              <a:rPr lang="en-US" dirty="0"/>
              <a:t>(v1, v2)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Note: Sometimes this function also takes a value!</a:t>
            </a:r>
            <a:br>
              <a:rPr lang="en-US" dirty="0"/>
            </a:br>
            <a:r>
              <a:rPr lang="en-US" i="1" dirty="0" err="1"/>
              <a:t>insertEdge</a:t>
            </a:r>
            <a:r>
              <a:rPr lang="en-US" i="1" dirty="0"/>
              <a:t>(v1, v2, </a:t>
            </a:r>
            <a:r>
              <a:rPr lang="en-US" i="1" dirty="0" err="1"/>
              <a:t>val</a:t>
            </a:r>
            <a:r>
              <a:rPr lang="en-US" i="1" dirty="0"/>
              <a:t>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removeVertex</a:t>
            </a:r>
            <a:r>
              <a:rPr lang="en-US" dirty="0"/>
              <a:t>(vertex)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chemeClr val="tx2"/>
                </a:solidFill>
              </a:rPr>
              <a:t>removeEdge</a:t>
            </a:r>
            <a:r>
              <a:rPr lang="en-US" dirty="0"/>
              <a:t>(edge)</a:t>
            </a:r>
          </a:p>
          <a:p>
            <a:pPr marL="274320" lvl="1" indent="0">
              <a:lnSpc>
                <a:spcPct val="80000"/>
              </a:lnSpc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216385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/>
          <a:lstStyle/>
          <a:p>
            <a:r>
              <a:rPr lang="en-US" dirty="0"/>
              <a:t>Big-O Performance:</a:t>
            </a:r>
          </a:p>
        </p:txBody>
      </p:sp>
      <p:graphicFrame>
        <p:nvGraphicFramePr>
          <p:cNvPr id="216213" name="Group 149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0263917"/>
              </p:ext>
            </p:extLst>
          </p:nvPr>
        </p:nvGraphicFramePr>
        <p:xfrm>
          <a:off x="467544" y="1196752"/>
          <a:ext cx="8229600" cy="3352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Edge 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Adjacency Sets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Adjacency Matrix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Overall Space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 + |E|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 + |E|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vertices()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1*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1*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1*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edges()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1*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|E|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incidentEdges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(v)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|E|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lang="en-US" sz="1600" baseline="0" dirty="0"/>
                        <a:t>*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areAdjacent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(v1, v2)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insertVertex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val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insertEdge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(v1, v2)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removeVertex(v)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|E|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|V|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removeEdge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(v1, v2)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(Body)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>
          <a:xfrm>
            <a:off x="8001000" y="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77865E-31DE-4A5F-9469-B57C815FF9F6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486916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  </a:t>
            </a:r>
            <a:r>
              <a:rPr lang="en-US" sz="1600" dirty="0"/>
              <a:t>  In all three approaches, we maintain an additional list or set of vertices.</a:t>
            </a:r>
          </a:p>
          <a:p>
            <a:r>
              <a:rPr lang="en-US" sz="1600" dirty="0">
                <a:solidFill>
                  <a:schemeClr val="dk1"/>
                </a:solidFill>
              </a:rPr>
              <a:t>*    in-place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93732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871784" cy="54694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Big-O Performance (Edge Set)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50309836"/>
              </p:ext>
            </p:extLst>
          </p:nvPr>
        </p:nvGraphicFramePr>
        <p:xfrm>
          <a:off x="467544" y="1124744"/>
          <a:ext cx="8077200" cy="520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vertices()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</a:t>
                      </a:r>
                      <a:r>
                        <a:rPr lang="en-US" sz="2000" baseline="0" dirty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edges()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the set of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incident</a:t>
                      </a:r>
                      <a:r>
                        <a:rPr lang="en-US" sz="2300" baseline="0" dirty="0" err="1"/>
                        <a:t>Edges</a:t>
                      </a:r>
                      <a:r>
                        <a:rPr lang="en-US" sz="2300" baseline="0" dirty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O(|E|)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Iterate through</a:t>
                      </a:r>
                      <a:r>
                        <a:rPr lang="en-US" sz="2000" baseline="0" dirty="0"/>
                        <a:t> each edge and check if it contains vertex v</a:t>
                      </a:r>
                      <a:endParaRPr lang="en-US" sz="200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areAdjacent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edge (v1,v2) exists in the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vertex v to the vertex list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element (v1,v2)</a:t>
                      </a:r>
                      <a:r>
                        <a:rPr lang="en-US" sz="2000" baseline="0" dirty="0"/>
                        <a:t> to the 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O(|E|)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Iterate through</a:t>
                      </a:r>
                      <a:r>
                        <a:rPr lang="en-US" sz="2000" baseline="0" dirty="0"/>
                        <a:t> each edge and remove it if it has vertex 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 edge</a:t>
                      </a:r>
                      <a:r>
                        <a:rPr lang="en-US" sz="2000" baseline="0" dirty="0"/>
                        <a:t> (v1,v2)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4192129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591864" cy="54694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Big-O Performance (Adjacency Set)</a:t>
            </a:r>
          </a:p>
        </p:txBody>
      </p:sp>
      <p:graphicFrame>
        <p:nvGraphicFramePr>
          <p:cNvPr id="10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2005170"/>
              </p:ext>
            </p:extLst>
          </p:nvPr>
        </p:nvGraphicFramePr>
        <p:xfrm>
          <a:off x="467544" y="1052736"/>
          <a:ext cx="8305800" cy="535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vertices()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</a:t>
                      </a:r>
                      <a:r>
                        <a:rPr lang="en-US" sz="2000" baseline="0" dirty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edges()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O(|E|)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Concatenate each vertex with its subsequent vertices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incident</a:t>
                      </a:r>
                      <a:r>
                        <a:rPr lang="en-US" sz="2300" baseline="0" dirty="0" err="1"/>
                        <a:t>Edges</a:t>
                      </a:r>
                      <a:r>
                        <a:rPr lang="en-US" sz="2300" baseline="0" dirty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</a:t>
                      </a:r>
                      <a:r>
                        <a:rPr lang="en-US" sz="2000" i="1" dirty="0"/>
                        <a:t>v</a:t>
                      </a:r>
                      <a:r>
                        <a:rPr lang="en-US" sz="2000" i="0" dirty="0"/>
                        <a:t>’s edge set</a:t>
                      </a:r>
                      <a:endParaRPr lang="en-US" sz="200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areAdjacent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if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 is in </a:t>
                      </a:r>
                      <a:r>
                        <a:rPr lang="en-US" sz="2000" i="1" baseline="0" dirty="0"/>
                        <a:t>v1</a:t>
                      </a:r>
                      <a:r>
                        <a:rPr lang="en-US" sz="2000" i="0" baseline="0" dirty="0"/>
                        <a:t>’s 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vertex </a:t>
                      </a:r>
                      <a:r>
                        <a:rPr lang="en-US" sz="2000" i="1" dirty="0"/>
                        <a:t>v</a:t>
                      </a:r>
                      <a:r>
                        <a:rPr lang="en-US" sz="2000" dirty="0"/>
                        <a:t> to the vertex set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</a:t>
                      </a:r>
                      <a:r>
                        <a:rPr lang="en-US" sz="2000" i="1" dirty="0"/>
                        <a:t>v1</a:t>
                      </a:r>
                      <a:r>
                        <a:rPr lang="en-US" sz="2000" i="0" baseline="0" dirty="0"/>
                        <a:t> to 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’s edge set and vice versa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O(|V|)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Remove</a:t>
                      </a:r>
                      <a:r>
                        <a:rPr lang="en-US" sz="1900" baseline="0" dirty="0"/>
                        <a:t> </a:t>
                      </a:r>
                      <a:r>
                        <a:rPr lang="en-US" sz="1900" i="1" baseline="0" dirty="0"/>
                        <a:t>v</a:t>
                      </a:r>
                      <a:r>
                        <a:rPr lang="en-US" sz="1900" i="0" baseline="0" dirty="0"/>
                        <a:t> from each of its adjacent vertices’ sets and remove </a:t>
                      </a:r>
                      <a:r>
                        <a:rPr lang="en-US" sz="1900" i="1" baseline="0" dirty="0"/>
                        <a:t>v</a:t>
                      </a:r>
                      <a:r>
                        <a:rPr lang="en-US" sz="1900" i="0" baseline="0" dirty="0"/>
                        <a:t>’s set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i="1" baseline="0" dirty="0"/>
                        <a:t>v1</a:t>
                      </a:r>
                      <a:r>
                        <a:rPr lang="en-US" sz="2000" i="0" baseline="0" dirty="0"/>
                        <a:t> from 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’s set and vice versa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09954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83AB-5EBC-4934-B0D2-528052C0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E7A0C5-D214-795C-EC04-02CD33AA0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Revise previous module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3F1528-B6AE-40D6-E6B1-59B44DFF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196752"/>
            <a:ext cx="8282880" cy="525658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Binary Search Trees (BSTs)</a:t>
            </a:r>
            <a:r>
              <a:rPr lang="en-US" dirty="0"/>
              <a:t>: Maintain ordered data for efficient searching, insertion, and deletion.</a:t>
            </a:r>
          </a:p>
          <a:p>
            <a:pPr lvl="0"/>
            <a:r>
              <a:rPr lang="en-US" b="1" dirty="0"/>
              <a:t>Balanced Search Trees</a:t>
            </a:r>
            <a:r>
              <a:rPr lang="en-US" dirty="0"/>
              <a:t>: AVL and Red-Black trees ensure </a:t>
            </a:r>
            <a:r>
              <a:rPr lang="en-US" b="1" dirty="0"/>
              <a:t>O(log n)</a:t>
            </a:r>
            <a:r>
              <a:rPr lang="en-US" dirty="0"/>
              <a:t> operations through rotations.</a:t>
            </a:r>
          </a:p>
          <a:p>
            <a:pPr lvl="0"/>
            <a:r>
              <a:rPr lang="en-US" b="1" dirty="0"/>
              <a:t>Heaps &amp; Priority Queues</a:t>
            </a:r>
            <a:r>
              <a:rPr lang="en-US" dirty="0"/>
              <a:t>: Used for priority-based operations, supporting </a:t>
            </a:r>
            <a:r>
              <a:rPr lang="en-US" b="1" dirty="0"/>
              <a:t>insert (upheap)</a:t>
            </a:r>
            <a:r>
              <a:rPr lang="en-US" dirty="0"/>
              <a:t> and </a:t>
            </a:r>
            <a:r>
              <a:rPr lang="en-US" b="1" dirty="0" err="1"/>
              <a:t>removeMin</a:t>
            </a:r>
            <a:r>
              <a:rPr lang="en-US" b="1" dirty="0"/>
              <a:t> (</a:t>
            </a:r>
            <a:r>
              <a:rPr lang="en-US" b="1" dirty="0" err="1"/>
              <a:t>downheap</a:t>
            </a:r>
            <a:r>
              <a:rPr lang="en-US" b="1" dirty="0"/>
              <a:t>)</a:t>
            </a:r>
            <a:r>
              <a:rPr lang="en-US" dirty="0"/>
              <a:t> efficiently.</a:t>
            </a:r>
          </a:p>
          <a:p>
            <a:r>
              <a:rPr lang="en-US" b="1" dirty="0"/>
              <a:t>Heap Implementations</a:t>
            </a:r>
            <a:r>
              <a:rPr lang="en-US" dirty="0"/>
              <a:t>: Tree-based vs. Array-based storage, optimizing access and memory usage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3028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951904" cy="546942"/>
          </a:xfrm>
        </p:spPr>
        <p:txBody>
          <a:bodyPr>
            <a:normAutofit fontScale="90000"/>
          </a:bodyPr>
          <a:lstStyle/>
          <a:p>
            <a:r>
              <a:rPr lang="en-US" sz="3400" dirty="0"/>
              <a:t>Big-O Performance (Adjacency Matrix)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0102675"/>
              </p:ext>
            </p:extLst>
          </p:nvPr>
        </p:nvGraphicFramePr>
        <p:xfrm>
          <a:off x="467544" y="1052736"/>
          <a:ext cx="8305800" cy="558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19"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Operation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Runtime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u="sng" dirty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vertices()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</a:t>
                      </a:r>
                      <a:r>
                        <a:rPr lang="en-US" sz="2000" baseline="0" dirty="0"/>
                        <a:t> the set of vertices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/>
                        <a:t>edges()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O(|V|</a:t>
                      </a:r>
                      <a:r>
                        <a:rPr lang="en-US" sz="2300" baseline="30000" dirty="0"/>
                        <a:t>2</a:t>
                      </a:r>
                      <a:r>
                        <a:rPr lang="en-US" sz="2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Iterate through the entire </a:t>
                      </a:r>
                      <a:r>
                        <a:rPr lang="en-US" sz="2000" i="0" dirty="0"/>
                        <a:t>matrix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incident</a:t>
                      </a:r>
                      <a:r>
                        <a:rPr lang="en-US" sz="2300" baseline="0" dirty="0" err="1"/>
                        <a:t>Edges</a:t>
                      </a:r>
                      <a:r>
                        <a:rPr lang="en-US" sz="2300" baseline="0" dirty="0"/>
                        <a:t>(v)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O(|V|)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Iterate through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i="1" baseline="0" dirty="0"/>
                        <a:t>v</a:t>
                      </a:r>
                      <a:r>
                        <a:rPr lang="en-US" sz="2000" i="0" baseline="0" dirty="0"/>
                        <a:t>’s</a:t>
                      </a:r>
                      <a:r>
                        <a:rPr lang="en-US" sz="2000" baseline="0" dirty="0"/>
                        <a:t> row or column to check for </a:t>
                      </a:r>
                      <a:r>
                        <a:rPr lang="en-US" sz="2000" baseline="0" dirty="0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lang="en-US" sz="2000" baseline="0" dirty="0">
                          <a:latin typeface="Arial (Body)"/>
                          <a:cs typeface="Arial (Body)"/>
                        </a:rPr>
                        <a:t>s</a:t>
                      </a:r>
                    </a:p>
                    <a:p>
                      <a:r>
                        <a:rPr lang="en-US" sz="1300" i="0" baseline="0" dirty="0">
                          <a:latin typeface="Arial (Body)"/>
                          <a:cs typeface="Arial (Body)"/>
                        </a:rPr>
                        <a:t>Note: row/col are the same in an undirected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areAdjacent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Check index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i="1" baseline="0" dirty="0"/>
                        <a:t>v1</a:t>
                      </a:r>
                      <a:r>
                        <a:rPr lang="en-US" sz="2000" i="0" baseline="0" dirty="0"/>
                        <a:t>,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) for a </a:t>
                      </a:r>
                      <a:r>
                        <a:rPr lang="en-US" sz="2000" baseline="0" dirty="0">
                          <a:latin typeface="Courier New"/>
                          <a:cs typeface="Courier New"/>
                        </a:rPr>
                        <a:t>true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O(|V|)*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vertex </a:t>
                      </a:r>
                      <a:r>
                        <a:rPr lang="en-US" sz="2000" i="1" dirty="0"/>
                        <a:t>v</a:t>
                      </a:r>
                      <a:r>
                        <a:rPr lang="en-US" sz="2000" dirty="0"/>
                        <a:t> to the matrix</a:t>
                      </a:r>
                      <a:r>
                        <a:rPr lang="en-US" sz="2000" baseline="0" dirty="0"/>
                        <a:t> (*amortized)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insertEdge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 index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i="1" baseline="0" dirty="0"/>
                        <a:t>v1</a:t>
                      </a:r>
                      <a:r>
                        <a:rPr lang="en-US" sz="2000" i="0" baseline="0" dirty="0"/>
                        <a:t>,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) to </a:t>
                      </a:r>
                      <a:r>
                        <a:rPr lang="en-US" sz="2000" baseline="0" dirty="0">
                          <a:latin typeface="Courier New"/>
                          <a:cs typeface="Courier New"/>
                        </a:rPr>
                        <a:t>true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removeVertex</a:t>
                      </a:r>
                      <a:r>
                        <a:rPr lang="en-US" sz="2300" dirty="0"/>
                        <a:t>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O(|V|)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Set </a:t>
                      </a:r>
                      <a:r>
                        <a:rPr lang="en-US" sz="2000" i="1" dirty="0"/>
                        <a:t>v</a:t>
                      </a:r>
                      <a:r>
                        <a:rPr lang="en-US" sz="2000" i="0" dirty="0"/>
                        <a:t>’s row and</a:t>
                      </a:r>
                      <a:r>
                        <a:rPr lang="en-US" sz="2000" i="0" baseline="0" dirty="0"/>
                        <a:t> column to </a:t>
                      </a:r>
                      <a:r>
                        <a:rPr lang="en-US" sz="2000" i="0" baseline="0" dirty="0">
                          <a:latin typeface="Courier New"/>
                          <a:cs typeface="Courier New"/>
                        </a:rPr>
                        <a:t>false </a:t>
                      </a:r>
                      <a:r>
                        <a:rPr lang="en-US" sz="2000" i="0" baseline="0" dirty="0">
                          <a:latin typeface="Arial (Body)"/>
                          <a:cs typeface="Arial (Body)"/>
                        </a:rPr>
                        <a:t>and remove </a:t>
                      </a:r>
                      <a:r>
                        <a:rPr lang="en-US" sz="2000" i="1" baseline="0" dirty="0">
                          <a:latin typeface="Arial (Body)"/>
                          <a:cs typeface="Arial (Body)"/>
                        </a:rPr>
                        <a:t>v</a:t>
                      </a:r>
                      <a:r>
                        <a:rPr lang="en-US" sz="2000" i="0" baseline="0" dirty="0">
                          <a:latin typeface="Arial (Body)"/>
                          <a:cs typeface="Arial (Body)"/>
                        </a:rPr>
                        <a:t> from the vertex list </a:t>
                      </a:r>
                      <a:endParaRPr lang="en-US" sz="2000" dirty="0">
                        <a:latin typeface="Arial (Body)"/>
                        <a:cs typeface="Arial (Body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81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removeEdge</a:t>
                      </a:r>
                      <a:r>
                        <a:rPr lang="en-US" sz="2300" dirty="0"/>
                        <a:t>(v1,v2)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i="1" baseline="0" dirty="0"/>
                        <a:t>v1</a:t>
                      </a:r>
                      <a:r>
                        <a:rPr lang="en-US" sz="2000" i="0" baseline="0" dirty="0"/>
                        <a:t> from </a:t>
                      </a:r>
                      <a:r>
                        <a:rPr lang="en-US" sz="2000" i="1" baseline="0" dirty="0"/>
                        <a:t>v2</a:t>
                      </a:r>
                      <a:r>
                        <a:rPr lang="en-US" sz="2000" i="0" baseline="0" dirty="0"/>
                        <a:t>’s set and vice versa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099544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sz="3400" dirty="0"/>
              <a:t>Breadth First Traversal: Tree vs. Graph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71848"/>
              </p:ext>
            </p:extLst>
          </p:nvPr>
        </p:nvGraphicFramePr>
        <p:xfrm>
          <a:off x="179512" y="1196752"/>
          <a:ext cx="88392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9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0">
                <a:tc>
                  <a:txBody>
                    <a:bodyPr/>
                    <a:lstStyle/>
                    <a:p>
                      <a:endParaRPr lang="en-US" sz="1400" b="1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function 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treeBFT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(root):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//Input: Root node of tree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//Output: Nothing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Q = new Queue()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Q.enqueue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(root)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while Q is not empty: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node =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Q.dequeue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doSomething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(node)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enqueue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node’s children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95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function </a:t>
                      </a:r>
                      <a:r>
                        <a:rPr lang="en-US" sz="1400" b="1" dirty="0" err="1">
                          <a:latin typeface="Consolas" pitchFamily="49" charset="0"/>
                          <a:cs typeface="Consolas" pitchFamily="49" charset="0"/>
                        </a:rPr>
                        <a:t>graphBFT</a:t>
                      </a:r>
                      <a:r>
                        <a:rPr lang="en-US" sz="1400" b="1" dirty="0">
                          <a:latin typeface="Consolas" pitchFamily="49" charset="0"/>
                          <a:cs typeface="Consolas" pitchFamily="49" charset="0"/>
                        </a:rPr>
                        <a:t>(start):</a:t>
                      </a:r>
                    </a:p>
                    <a:p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//Input: start vertex</a:t>
                      </a:r>
                    </a:p>
                    <a:p>
                      <a:r>
                        <a:rPr lang="en-US" sz="14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//Output: Nothing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Q = new Queue()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start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.visited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= true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Q.enqueue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(start)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while Q is not empty: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node = Q.dequeue()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doSomething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(node)</a:t>
                      </a:r>
                    </a:p>
                    <a:p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   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for neighbor in node’s adjacent nodes: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  if not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nsolas" pitchFamily="49" charset="0"/>
                          <a:cs typeface="Consolas" pitchFamily="49" charset="0"/>
                        </a:rPr>
                        <a:t>neighbor.visited</a:t>
                      </a:r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    </a:t>
                      </a:r>
                      <a:r>
                        <a:rPr lang="en-US" sz="1400" dirty="0" err="1">
                          <a:latin typeface="Consolas" pitchFamily="49" charset="0"/>
                          <a:cs typeface="Consolas" pitchFamily="49" charset="0"/>
                        </a:rPr>
                        <a:t>neighbor.visited</a:t>
                      </a:r>
                      <a:r>
                        <a:rPr lang="en-US" sz="1400" baseline="0" dirty="0">
                          <a:latin typeface="Consolas" pitchFamily="49" charset="0"/>
                          <a:cs typeface="Consolas" pitchFamily="49" charset="0"/>
                        </a:rPr>
                        <a:t> = true</a:t>
                      </a:r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400" dirty="0">
                          <a:latin typeface="Consolas" pitchFamily="49" charset="0"/>
                          <a:cs typeface="Consolas" pitchFamily="49" charset="0"/>
                        </a:rPr>
                        <a:t>        Q.enqueue(neighbor)</a:t>
                      </a:r>
                    </a:p>
                    <a:p>
                      <a:endParaRPr lang="en-US" sz="14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95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Slide Number Placeholder 4"/>
          <p:cNvSpPr txBox="1">
            <a:spLocks/>
          </p:cNvSpPr>
          <p:nvPr/>
        </p:nvSpPr>
        <p:spPr>
          <a:xfrm>
            <a:off x="8001000" y="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77865E-31DE-4A5F-9469-B57C815FF9F6}" type="slidenum">
              <a:rPr lang="en-US" smtClean="0"/>
              <a:pPr algn="r"/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301208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doSomething</a:t>
            </a:r>
            <a:r>
              <a:rPr lang="en-US" dirty="0">
                <a:latin typeface="Consolas"/>
                <a:cs typeface="Consolas"/>
              </a:rPr>
              <a:t>(node) </a:t>
            </a:r>
            <a:r>
              <a:rPr lang="en-US" dirty="0"/>
              <a:t>could print, add to list, decorate nodes, etc.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4365104"/>
            <a:ext cx="3352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Mark nodes as visited, otherwise you might loop forever!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72200" y="6597352"/>
            <a:ext cx="146706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Breadth-first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1867268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way to perform a DFT a graph is to use a stack instead of a queue as in BFT</a:t>
            </a:r>
          </a:p>
          <a:p>
            <a:r>
              <a:rPr lang="en-US" sz="2800" dirty="0"/>
              <a:t>DFT can also be done recursively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996952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 pitchFamily="49" charset="0"/>
              </a:rPr>
              <a:t>function </a:t>
            </a:r>
            <a:r>
              <a:rPr lang="en-US" b="1" dirty="0" err="1">
                <a:latin typeface="Consolas"/>
                <a:cs typeface="Consolas" pitchFamily="49" charset="0"/>
              </a:rPr>
              <a:t>recursiveDFT</a:t>
            </a:r>
            <a:r>
              <a:rPr lang="en-US" b="1" dirty="0">
                <a:latin typeface="Consolas"/>
                <a:cs typeface="Consolas" pitchFamily="49" charset="0"/>
              </a:rPr>
              <a:t>(node):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// Input: start node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/>
                <a:cs typeface="Consolas" pitchFamily="49" charset="0"/>
              </a:rPr>
              <a:t>   // Output: Nothing</a:t>
            </a:r>
            <a:endParaRPr lang="en-US" dirty="0">
              <a:latin typeface="Consolas"/>
              <a:cs typeface="Consolas" pitchFamily="49" charset="0"/>
            </a:endParaRPr>
          </a:p>
          <a:p>
            <a:r>
              <a:rPr lang="en-US" dirty="0">
                <a:latin typeface="Consolas"/>
                <a:cs typeface="Consolas" pitchFamily="49" charset="0"/>
              </a:rPr>
              <a:t>   </a:t>
            </a:r>
          </a:p>
          <a:p>
            <a:r>
              <a:rPr lang="en-US" dirty="0">
                <a:latin typeface="Consolas"/>
                <a:cs typeface="Consolas" pitchFamily="49" charset="0"/>
              </a:rPr>
              <a:t>   </a:t>
            </a:r>
            <a:r>
              <a:rPr lang="en-US" dirty="0" err="1">
                <a:latin typeface="Consolas"/>
                <a:cs typeface="Consolas" pitchFamily="49" charset="0"/>
              </a:rPr>
              <a:t>node.visited</a:t>
            </a:r>
            <a:r>
              <a:rPr lang="en-US" dirty="0">
                <a:latin typeface="Consolas"/>
                <a:cs typeface="Consolas" pitchFamily="49" charset="0"/>
              </a:rPr>
              <a:t> = true</a:t>
            </a:r>
          </a:p>
          <a:p>
            <a:r>
              <a:rPr lang="en-US" dirty="0">
                <a:latin typeface="Consolas"/>
                <a:cs typeface="Consolas" pitchFamily="49" charset="0"/>
              </a:rPr>
              <a:t>   for neighbor in node’s adjacent vertices:</a:t>
            </a:r>
          </a:p>
          <a:p>
            <a:r>
              <a:rPr lang="en-US" dirty="0">
                <a:latin typeface="Consolas"/>
                <a:cs typeface="Consolas" pitchFamily="49" charset="0"/>
              </a:rPr>
              <a:t>      if not </a:t>
            </a:r>
            <a:r>
              <a:rPr lang="en-US" dirty="0" err="1">
                <a:latin typeface="Consolas"/>
                <a:cs typeface="Consolas" pitchFamily="49" charset="0"/>
              </a:rPr>
              <a:t>neighbor.visited</a:t>
            </a:r>
            <a:r>
              <a:rPr lang="en-US" dirty="0">
                <a:latin typeface="Consolas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/>
                <a:cs typeface="Consolas" pitchFamily="49" charset="0"/>
              </a:rPr>
              <a:t>        </a:t>
            </a:r>
            <a:r>
              <a:rPr lang="en-US" dirty="0" err="1">
                <a:latin typeface="Consolas"/>
                <a:cs typeface="Consolas" pitchFamily="49" charset="0"/>
              </a:rPr>
              <a:t>recursiveDFT</a:t>
            </a:r>
            <a:r>
              <a:rPr lang="en-US" dirty="0">
                <a:latin typeface="Consolas"/>
                <a:cs typeface="Consolas" pitchFamily="49" charset="0"/>
              </a:rPr>
              <a:t>(neighbor)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137730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Depth-first traversal</a:t>
            </a:r>
          </a:p>
        </p:txBody>
      </p:sp>
    </p:spTree>
    <p:extLst>
      <p:ext uri="{BB962C8B-B14F-4D97-AF65-F5344CB8AC3E}">
        <p14:creationId xmlns:p14="http://schemas.microsoft.com/office/powerpoint/2010/main" val="2154435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0480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4114800" cy="4724400"/>
          </a:xfrm>
        </p:spPr>
        <p:txBody>
          <a:bodyPr/>
          <a:lstStyle/>
          <a:p>
            <a:r>
              <a:rPr lang="en-US" sz="2400" dirty="0"/>
              <a:t>Flight networks</a:t>
            </a:r>
          </a:p>
          <a:p>
            <a:r>
              <a:rPr lang="en-US" sz="2400" dirty="0"/>
              <a:t>GPS maps</a:t>
            </a:r>
          </a:p>
          <a:p>
            <a:r>
              <a:rPr lang="en-US" sz="2400" dirty="0"/>
              <a:t>The internet</a:t>
            </a:r>
          </a:p>
          <a:p>
            <a:pPr lvl="1"/>
            <a:r>
              <a:rPr lang="en-US" sz="2000" dirty="0"/>
              <a:t>pages are nodes</a:t>
            </a:r>
          </a:p>
          <a:p>
            <a:pPr lvl="1"/>
            <a:r>
              <a:rPr lang="en-US" sz="2000" dirty="0"/>
              <a:t>links are edges</a:t>
            </a:r>
          </a:p>
          <a:p>
            <a:r>
              <a:rPr lang="en-US" sz="2400" dirty="0"/>
              <a:t>Facebook Graph</a:t>
            </a:r>
          </a:p>
          <a:p>
            <a:r>
              <a:rPr lang="en-US" sz="2400" dirty="0"/>
              <a:t>Modeling molecular structures</a:t>
            </a:r>
          </a:p>
          <a:p>
            <a:pPr lvl="1"/>
            <a:r>
              <a:rPr lang="en-US" sz="2000" dirty="0"/>
              <a:t>atoms are nodes</a:t>
            </a:r>
          </a:p>
          <a:p>
            <a:pPr lvl="1"/>
            <a:r>
              <a:rPr lang="en-US" sz="2000" dirty="0"/>
              <a:t>bonds are edges</a:t>
            </a:r>
          </a:p>
          <a:p>
            <a:r>
              <a:rPr lang="en-US" sz="2400" dirty="0"/>
              <a:t>So many more!!</a:t>
            </a:r>
          </a:p>
          <a:p>
            <a:endParaRPr lang="en-US" sz="2400" dirty="0"/>
          </a:p>
        </p:txBody>
      </p:sp>
      <p:graphicFrame>
        <p:nvGraphicFramePr>
          <p:cNvPr id="204804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30218"/>
              </p:ext>
            </p:extLst>
          </p:nvPr>
        </p:nvGraphicFramePr>
        <p:xfrm>
          <a:off x="611560" y="1052736"/>
          <a:ext cx="8077200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096500" imgH="6997700" progId="">
                  <p:embed/>
                </p:oleObj>
              </mc:Choice>
              <mc:Fallback>
                <p:oleObj name="VISIO" r:id="rId3" imgW="10096500" imgH="69977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6"/>
                        <a:ext cx="8077200" cy="508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519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Paths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Problem: Given an undirected graph with airport (vertices) and flights (edges), determine whether it is possible to fly from one airport to another.</a:t>
            </a:r>
          </a:p>
          <a:p>
            <a:r>
              <a:rPr lang="en-US" sz="2000" dirty="0"/>
              <a:t>Strategy: Use a breadth first search starting at the first node, and determine if the ending airport is ever visited.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41237" y="4110739"/>
            <a:ext cx="6465694" cy="2041943"/>
            <a:chOff x="762000" y="3959225"/>
            <a:chExt cx="7489825" cy="2365375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PVD</a:t>
              </a:r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Oval 105"/>
          <p:cNvSpPr>
            <a:spLocks noChangeArrowheads="1"/>
          </p:cNvSpPr>
          <p:nvPr/>
        </p:nvSpPr>
        <p:spPr bwMode="auto">
          <a:xfrm>
            <a:off x="776840" y="3885789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PWM</a:t>
            </a:r>
          </a:p>
        </p:txBody>
      </p:sp>
      <p:sp>
        <p:nvSpPr>
          <p:cNvPr id="67" name="Oval 105"/>
          <p:cNvSpPr>
            <a:spLocks noChangeArrowheads="1"/>
          </p:cNvSpPr>
          <p:nvPr/>
        </p:nvSpPr>
        <p:spPr bwMode="auto">
          <a:xfrm>
            <a:off x="2231910" y="3801465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JFK</a:t>
            </a:r>
          </a:p>
        </p:txBody>
      </p:sp>
      <p:cxnSp>
        <p:nvCxnSpPr>
          <p:cNvPr id="68" name="AutoShape 112"/>
          <p:cNvCxnSpPr>
            <a:cxnSpLocks noChangeShapeType="1"/>
            <a:stCxn id="66" idx="6"/>
            <a:endCxn id="67" idx="2"/>
          </p:cNvCxnSpPr>
          <p:nvPr/>
        </p:nvCxnSpPr>
        <p:spPr bwMode="auto">
          <a:xfrm flipV="1">
            <a:off x="1585394" y="3998807"/>
            <a:ext cx="646516" cy="8432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Paths Exist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PVD</a:t>
                </a:r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rgbClr val="86CE24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PWM</a:t>
              </a:r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JFK</a:t>
              </a:r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Paths Exist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PVD</a:t>
                </a:r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PWM</a:t>
              </a:r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JFK</a:t>
              </a:r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Paths Exist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PVD</a:t>
                </a:r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PWM</a:t>
              </a:r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JFK</a:t>
              </a:r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Paths Exist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29"/>
          <p:cNvGrpSpPr/>
          <p:nvPr/>
        </p:nvGrpSpPr>
        <p:grpSpPr>
          <a:xfrm>
            <a:off x="776840" y="3801465"/>
            <a:ext cx="6630091" cy="2351217"/>
            <a:chOff x="776840" y="3801465"/>
            <a:chExt cx="6630091" cy="2351217"/>
          </a:xfrm>
        </p:grpSpPr>
        <p:grpSp>
          <p:nvGrpSpPr>
            <p:cNvPr id="26" name="Group 5"/>
            <p:cNvGrpSpPr/>
            <p:nvPr/>
          </p:nvGrpSpPr>
          <p:grpSpPr>
            <a:xfrm>
              <a:off x="941237" y="4110739"/>
              <a:ext cx="6465694" cy="2041943"/>
              <a:chOff x="762000" y="3959225"/>
              <a:chExt cx="7489825" cy="2365375"/>
            </a:xfrm>
          </p:grpSpPr>
          <p:sp>
            <p:nvSpPr>
              <p:cNvPr id="7" name="Oval 12"/>
              <p:cNvSpPr>
                <a:spLocks noChangeArrowheads="1"/>
              </p:cNvSpPr>
              <p:nvPr/>
            </p:nvSpPr>
            <p:spPr bwMode="auto">
              <a:xfrm>
                <a:off x="4800600" y="4114800"/>
                <a:ext cx="936625" cy="457200"/>
              </a:xfrm>
              <a:prstGeom prst="ellipse">
                <a:avLst/>
              </a:prstGeom>
              <a:solidFill>
                <a:srgbClr val="FF584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ORD</a:t>
                </a:r>
              </a:p>
            </p:txBody>
          </p:sp>
          <p:sp>
            <p:nvSpPr>
              <p:cNvPr id="8" name="Oval 99"/>
              <p:cNvSpPr>
                <a:spLocks noChangeArrowheads="1"/>
              </p:cNvSpPr>
              <p:nvPr/>
            </p:nvSpPr>
            <p:spPr bwMode="auto">
              <a:xfrm>
                <a:off x="7315200" y="3959225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PVD</a:t>
                </a:r>
              </a:p>
            </p:txBody>
          </p:sp>
          <p:sp>
            <p:nvSpPr>
              <p:cNvPr id="9" name="Oval 100"/>
              <p:cNvSpPr>
                <a:spLocks noChangeArrowheads="1"/>
              </p:cNvSpPr>
              <p:nvPr/>
            </p:nvSpPr>
            <p:spPr bwMode="auto">
              <a:xfrm>
                <a:off x="7064375" y="5867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MIA</a:t>
                </a:r>
              </a:p>
            </p:txBody>
          </p:sp>
          <p:sp>
            <p:nvSpPr>
              <p:cNvPr id="10" name="Oval 101"/>
              <p:cNvSpPr>
                <a:spLocks noChangeArrowheads="1"/>
              </p:cNvSpPr>
              <p:nvPr/>
            </p:nvSpPr>
            <p:spPr bwMode="auto">
              <a:xfrm>
                <a:off x="4511675" y="5629275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DFW</a:t>
                </a:r>
              </a:p>
            </p:txBody>
          </p:sp>
          <p:sp>
            <p:nvSpPr>
              <p:cNvPr id="11" name="Oval 102"/>
              <p:cNvSpPr>
                <a:spLocks noChangeArrowheads="1"/>
              </p:cNvSpPr>
              <p:nvPr/>
            </p:nvSpPr>
            <p:spPr bwMode="auto">
              <a:xfrm>
                <a:off x="2590800" y="4343400"/>
                <a:ext cx="936625" cy="45720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SFO</a:t>
                </a:r>
              </a:p>
            </p:txBody>
          </p:sp>
          <p:sp>
            <p:nvSpPr>
              <p:cNvPr id="12" name="Oval 103"/>
              <p:cNvSpPr>
                <a:spLocks noChangeArrowheads="1"/>
              </p:cNvSpPr>
              <p:nvPr/>
            </p:nvSpPr>
            <p:spPr bwMode="auto">
              <a:xfrm>
                <a:off x="2743200" y="5486400"/>
                <a:ext cx="936625" cy="457200"/>
              </a:xfrm>
              <a:prstGeom prst="ellipse">
                <a:avLst/>
              </a:prstGeom>
              <a:solidFill>
                <a:srgbClr val="FF584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LAX</a:t>
                </a:r>
              </a:p>
            </p:txBody>
          </p:sp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6378575" y="4724400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LGA</a:t>
                </a:r>
              </a:p>
            </p:txBody>
          </p:sp>
          <p:sp>
            <p:nvSpPr>
              <p:cNvPr id="14" name="Oval 105"/>
              <p:cNvSpPr>
                <a:spLocks noChangeArrowheads="1"/>
              </p:cNvSpPr>
              <p:nvPr/>
            </p:nvSpPr>
            <p:spPr bwMode="auto">
              <a:xfrm>
                <a:off x="762000" y="5257800"/>
                <a:ext cx="936625" cy="457200"/>
              </a:xfrm>
              <a:prstGeom prst="ellipse">
                <a:avLst/>
              </a:prstGeom>
              <a:solidFill>
                <a:srgbClr val="EF1E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dirty="0"/>
                  <a:t>HNL</a:t>
                </a:r>
              </a:p>
            </p:txBody>
          </p:sp>
          <p:cxnSp>
            <p:nvCxnSpPr>
              <p:cNvPr id="15" name="AutoShape 106"/>
              <p:cNvCxnSpPr>
                <a:cxnSpLocks noChangeShapeType="1"/>
                <a:stCxn id="11" idx="6"/>
                <a:endCxn id="7" idx="2"/>
              </p:cNvCxnSpPr>
              <p:nvPr/>
            </p:nvCxnSpPr>
            <p:spPr bwMode="auto">
              <a:xfrm flipV="1">
                <a:off x="3536950" y="4343400"/>
                <a:ext cx="12541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07"/>
              <p:cNvCxnSpPr>
                <a:cxnSpLocks noChangeShapeType="1"/>
                <a:stCxn id="10" idx="0"/>
                <a:endCxn id="7" idx="4"/>
              </p:cNvCxnSpPr>
              <p:nvPr/>
            </p:nvCxnSpPr>
            <p:spPr bwMode="auto">
              <a:xfrm flipV="1">
                <a:off x="4979988" y="4581525"/>
                <a:ext cx="288925" cy="103822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8"/>
              <p:cNvCxnSpPr>
                <a:cxnSpLocks noChangeShapeType="1"/>
                <a:stCxn id="10" idx="7"/>
                <a:endCxn id="13" idx="3"/>
              </p:cNvCxnSpPr>
              <p:nvPr/>
            </p:nvCxnSpPr>
            <p:spPr bwMode="auto">
              <a:xfrm flipV="1">
                <a:off x="5311775" y="5124450"/>
                <a:ext cx="1203325" cy="56197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9"/>
              <p:cNvCxnSpPr>
                <a:cxnSpLocks noChangeShapeType="1"/>
                <a:stCxn id="13" idx="0"/>
              </p:cNvCxnSpPr>
              <p:nvPr/>
            </p:nvCxnSpPr>
            <p:spPr bwMode="auto">
              <a:xfrm flipV="1">
                <a:off x="6846888" y="4359275"/>
                <a:ext cx="604837" cy="35560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10"/>
              <p:cNvCxnSpPr>
                <a:cxnSpLocks noChangeShapeType="1"/>
                <a:stCxn id="7" idx="6"/>
              </p:cNvCxnSpPr>
              <p:nvPr/>
            </p:nvCxnSpPr>
            <p:spPr bwMode="auto">
              <a:xfrm flipV="1">
                <a:off x="5746750" y="4187825"/>
                <a:ext cx="1558925" cy="1555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11"/>
              <p:cNvCxnSpPr>
                <a:cxnSpLocks noChangeShapeType="1"/>
                <a:stCxn id="14" idx="6"/>
                <a:endCxn id="12" idx="2"/>
              </p:cNvCxnSpPr>
              <p:nvPr/>
            </p:nvCxnSpPr>
            <p:spPr bwMode="auto">
              <a:xfrm>
                <a:off x="1708150" y="5486400"/>
                <a:ext cx="1025525" cy="2286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12"/>
              <p:cNvCxnSpPr>
                <a:cxnSpLocks noChangeShapeType="1"/>
                <a:stCxn id="11" idx="4"/>
                <a:endCxn id="12" idx="0"/>
              </p:cNvCxnSpPr>
              <p:nvPr/>
            </p:nvCxnSpPr>
            <p:spPr bwMode="auto">
              <a:xfrm>
                <a:off x="3059113" y="4810125"/>
                <a:ext cx="152400" cy="66675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13"/>
              <p:cNvCxnSpPr>
                <a:cxnSpLocks noChangeShapeType="1"/>
                <a:stCxn id="13" idx="4"/>
                <a:endCxn id="9" idx="0"/>
              </p:cNvCxnSpPr>
              <p:nvPr/>
            </p:nvCxnSpPr>
            <p:spPr bwMode="auto">
              <a:xfrm>
                <a:off x="6846888" y="5191125"/>
                <a:ext cx="685800" cy="66675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14"/>
              <p:cNvCxnSpPr>
                <a:cxnSpLocks noChangeShapeType="1"/>
                <a:endCxn id="10" idx="6"/>
              </p:cNvCxnSpPr>
              <p:nvPr/>
            </p:nvCxnSpPr>
            <p:spPr bwMode="auto">
              <a:xfrm flipH="1" flipV="1">
                <a:off x="5457825" y="5857875"/>
                <a:ext cx="1597025" cy="23812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AutoShape 115"/>
              <p:cNvCxnSpPr>
                <a:cxnSpLocks noChangeShapeType="1"/>
                <a:stCxn id="12" idx="6"/>
                <a:endCxn id="10" idx="2"/>
              </p:cNvCxnSpPr>
              <p:nvPr/>
            </p:nvCxnSpPr>
            <p:spPr bwMode="auto">
              <a:xfrm>
                <a:off x="3689350" y="5715000"/>
                <a:ext cx="812800" cy="142875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AutoShape 116"/>
              <p:cNvCxnSpPr>
                <a:cxnSpLocks noChangeShapeType="1"/>
                <a:stCxn id="12" idx="7"/>
                <a:endCxn id="7" idx="3"/>
              </p:cNvCxnSpPr>
              <p:nvPr/>
            </p:nvCxnSpPr>
            <p:spPr bwMode="auto">
              <a:xfrm flipV="1">
                <a:off x="3543300" y="4514850"/>
                <a:ext cx="1393825" cy="1028700"/>
              </a:xfrm>
              <a:prstGeom prst="straightConnector1">
                <a:avLst/>
              </a:prstGeom>
              <a:noFill/>
              <a:ln w="19050">
                <a:solidFill>
                  <a:srgbClr val="EF1E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Oval 105"/>
            <p:cNvSpPr>
              <a:spLocks noChangeArrowheads="1"/>
            </p:cNvSpPr>
            <p:nvPr/>
          </p:nvSpPr>
          <p:spPr bwMode="auto">
            <a:xfrm>
              <a:off x="776840" y="3885789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PWM</a:t>
              </a:r>
            </a:p>
          </p:txBody>
        </p:sp>
        <p:sp>
          <p:nvSpPr>
            <p:cNvPr id="67" name="Oval 105"/>
            <p:cNvSpPr>
              <a:spLocks noChangeArrowheads="1"/>
            </p:cNvSpPr>
            <p:nvPr/>
          </p:nvSpPr>
          <p:spPr bwMode="auto">
            <a:xfrm>
              <a:off x="2231910" y="3801465"/>
              <a:ext cx="808554" cy="394684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JFK</a:t>
              </a:r>
            </a:p>
          </p:txBody>
        </p:sp>
        <p:cxnSp>
          <p:nvCxnSpPr>
            <p:cNvPr id="68" name="AutoShape 1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 flipV="1">
              <a:off x="1585394" y="3998807"/>
              <a:ext cx="646516" cy="84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Task: Is there a path from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SFO to PVD?</a:t>
            </a:r>
          </a:p>
          <a:p>
            <a:pPr marL="182880" marR="0" lvl="0" indent="-1828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YES</a:t>
            </a:r>
            <a:r>
              <a:rPr kumimoji="0" lang="en-US" sz="4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now how do we do it in </a:t>
            </a:r>
            <a:r>
              <a:rPr kumimoji="0" lang="en-US" sz="4000" i="0" u="sng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en-US" sz="40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9033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Paths Exist </a:t>
            </a:r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196752"/>
            <a:ext cx="82296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pathExists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(from, to):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//Input: from: vertex, to: vertex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//Output: true if path exists, false otherwise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Q = new Queue()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from.visited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(from)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while Q is not empty: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airport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if airport == to: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return true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for neighbor in airport’s adjacent nodes: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if not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(neighbor)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false</a:t>
            </a:r>
          </a:p>
          <a:p>
            <a:pPr fontAlgn="t"/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5955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125EB-A148-39D0-2F38-480A5219A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091CE9-8DA0-3F1D-5CF1-DCDDD0C3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Learning outcomes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D2C72E-A376-075D-E233-F06D9C9B7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333541"/>
            <a:ext cx="82828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completing this module, you will be able to: 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Understand the basic concepts of graphs and how they are represented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Explore the steps involved in </a:t>
            </a:r>
            <a:r>
              <a:rPr lang="en-US" sz="2400" b="1" dirty="0"/>
              <a:t>Breadth-first Search (BFS)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Explore </a:t>
            </a:r>
            <a:r>
              <a:rPr lang="en-US" dirty="0"/>
              <a:t>the steps involved in </a:t>
            </a:r>
            <a:r>
              <a:rPr lang="en-US" b="1" dirty="0"/>
              <a:t>Depth-first Search (DFS)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92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Flight Layovers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Problem: Given an undirected graph with airport (vertices) and flights (edges), decorate the vertices with the least number of stops from a given source. If there is no way to get to a certain airport, decorate node with infinity.</a:t>
            </a:r>
          </a:p>
          <a:p>
            <a:r>
              <a:rPr lang="en-US" sz="2000" dirty="0"/>
              <a:t>Strategy: Decorate each node with an initial ‘stop value’ of infinity.  Use breadth first search to decorate each node with a ‘stop value’ of one greater than its previous.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86668" y="4511257"/>
            <a:ext cx="6465694" cy="2041943"/>
            <a:chOff x="762000" y="3959225"/>
            <a:chExt cx="7489825" cy="2365375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ORD</a:t>
              </a:r>
            </a:p>
          </p:txBody>
        </p:sp>
        <p:sp>
          <p:nvSpPr>
            <p:cNvPr id="8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PVD</a:t>
              </a:r>
            </a:p>
          </p:txBody>
        </p:sp>
        <p:sp>
          <p:nvSpPr>
            <p:cNvPr id="9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MIA</a:t>
              </a:r>
            </a:p>
          </p:txBody>
        </p:sp>
        <p:sp>
          <p:nvSpPr>
            <p:cNvPr id="10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DFW</a:t>
              </a:r>
            </a:p>
          </p:txBody>
        </p:sp>
        <p:sp>
          <p:nvSpPr>
            <p:cNvPr id="11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SFO</a:t>
              </a:r>
            </a:p>
          </p:txBody>
        </p:sp>
        <p:sp>
          <p:nvSpPr>
            <p:cNvPr id="12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LAX</a:t>
              </a:r>
            </a:p>
          </p:txBody>
        </p:sp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LGA</a:t>
              </a:r>
            </a:p>
          </p:txBody>
        </p:sp>
        <p:sp>
          <p:nvSpPr>
            <p:cNvPr id="14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HNL</a:t>
              </a:r>
            </a:p>
          </p:txBody>
        </p:sp>
        <p:cxnSp>
          <p:nvCxnSpPr>
            <p:cNvPr id="15" name="AutoShape 106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7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8"/>
            <p:cNvCxnSpPr>
              <a:cxnSpLocks noChangeShapeType="1"/>
              <a:stCxn id="10" idx="7"/>
              <a:endCxn id="13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09"/>
            <p:cNvCxnSpPr>
              <a:cxnSpLocks noChangeShapeType="1"/>
              <a:stCxn id="13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0"/>
            <p:cNvCxnSpPr>
              <a:cxnSpLocks noChangeShapeType="1"/>
              <a:stCxn id="7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11"/>
            <p:cNvCxnSpPr>
              <a:cxnSpLocks noChangeShapeType="1"/>
              <a:stCxn id="14" idx="6"/>
              <a:endCxn id="12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12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13"/>
            <p:cNvCxnSpPr>
              <a:cxnSpLocks noChangeShapeType="1"/>
              <a:stCxn id="13" idx="4"/>
              <a:endCxn id="9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14"/>
            <p:cNvCxnSpPr>
              <a:cxnSpLocks noChangeShapeType="1"/>
              <a:endCxn id="10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15"/>
            <p:cNvCxnSpPr>
              <a:cxnSpLocks noChangeShapeType="1"/>
              <a:stCxn id="12" idx="6"/>
              <a:endCxn id="10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16"/>
            <p:cNvCxnSpPr>
              <a:cxnSpLocks noChangeShapeType="1"/>
              <a:stCxn id="12" idx="7"/>
              <a:endCxn id="7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Oval 105"/>
          <p:cNvSpPr>
            <a:spLocks noChangeArrowheads="1"/>
          </p:cNvSpPr>
          <p:nvPr/>
        </p:nvSpPr>
        <p:spPr bwMode="auto">
          <a:xfrm>
            <a:off x="1752600" y="4253516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PWM</a:t>
            </a:r>
          </a:p>
        </p:txBody>
      </p:sp>
      <p:sp>
        <p:nvSpPr>
          <p:cNvPr id="38" name="Oval 105"/>
          <p:cNvSpPr>
            <a:spLocks noChangeArrowheads="1"/>
          </p:cNvSpPr>
          <p:nvPr/>
        </p:nvSpPr>
        <p:spPr bwMode="auto">
          <a:xfrm>
            <a:off x="3131185" y="4164767"/>
            <a:ext cx="808554" cy="39468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JFK</a:t>
            </a:r>
          </a:p>
        </p:txBody>
      </p:sp>
      <p:cxnSp>
        <p:nvCxnSpPr>
          <p:cNvPr id="39" name="AutoShape 112"/>
          <p:cNvCxnSpPr>
            <a:cxnSpLocks noChangeShapeType="1"/>
            <a:stCxn id="37" idx="6"/>
            <a:endCxn id="38" idx="2"/>
          </p:cNvCxnSpPr>
          <p:nvPr/>
        </p:nvCxnSpPr>
        <p:spPr bwMode="auto">
          <a:xfrm flipV="1">
            <a:off x="2561154" y="4362109"/>
            <a:ext cx="570031" cy="887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26087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Layover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058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numStops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(G, source):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//Input: G: graph, source: vertex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//Output: Nothing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//Purpose: decorate each vertex with the lowest number of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//         layovers from source.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for every node in G: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node.stops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infinity</a:t>
            </a:r>
          </a:p>
          <a:p>
            <a:pPr marL="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Q = new Queue()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source.stops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source.visited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(source)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while Q is not empty: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airport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  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for neighbor in airport’s adjacent nodes: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if not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neighbor.visited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neighbor.stops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airport.stops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+ 1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(neighbor)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42335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9996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shortest 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problem: </a:t>
            </a:r>
            <a:r>
              <a:rPr lang="en-US" dirty="0"/>
              <a:t>Given a graph of nodes and weighted edges, what is the shortest path from one node to another?</a:t>
            </a:r>
          </a:p>
          <a:p>
            <a:r>
              <a:rPr lang="en-US" dirty="0"/>
              <a:t>Why might we want to do this?</a:t>
            </a:r>
          </a:p>
          <a:p>
            <a:pPr lvl="1"/>
            <a:r>
              <a:rPr lang="en-US" dirty="0"/>
              <a:t>Many problems can be represented by these sorts of graphs!</a:t>
            </a:r>
          </a:p>
          <a:p>
            <a:pPr lvl="1"/>
            <a:r>
              <a:rPr lang="en-US" dirty="0"/>
              <a:t>Nodes can represent possible states, and the edges between them represent the cost to get from one state to another (distance, price, </a:t>
            </a:r>
            <a:r>
              <a:rPr lang="en-US" dirty="0" err="1"/>
              <a:t>etc</a:t>
            </a:r>
            <a:r>
              <a:rPr lang="en-US"/>
              <a:t>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1254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shortest path algorithms quite frequently</a:t>
            </a:r>
          </a:p>
          <a:p>
            <a:pPr lvl="1"/>
            <a:r>
              <a:rPr lang="en-US" dirty="0"/>
              <a:t>Walking from one physical address to another</a:t>
            </a:r>
          </a:p>
          <a:p>
            <a:pPr lvl="1"/>
            <a:r>
              <a:rPr lang="en-US" dirty="0"/>
              <a:t>Finding something on the web with the fewest number of clicks (navigating to a virtual address)</a:t>
            </a:r>
          </a:p>
          <a:p>
            <a:r>
              <a:rPr lang="en-US" dirty="0"/>
              <a:t>Shortest paths are calculated for us, too</a:t>
            </a:r>
          </a:p>
          <a:p>
            <a:pPr lvl="1"/>
            <a:r>
              <a:rPr lang="en-US" dirty="0"/>
              <a:t>Routing phone call or network packets from your device to the recipient’s device</a:t>
            </a:r>
          </a:p>
          <a:p>
            <a:pPr lvl="1"/>
            <a:r>
              <a:rPr lang="en-US" dirty="0"/>
              <a:t>Google Maps and other GPS applications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75390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Problem: Unit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start with a simpler problem </a:t>
            </a:r>
          </a:p>
          <a:p>
            <a:r>
              <a:rPr lang="en-US" sz="2800" dirty="0"/>
              <a:t>A graph with unit edge weights means every edge has a weight or cost of 1, and therefore every edge is equal</a:t>
            </a:r>
          </a:p>
          <a:p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42282" y="3352800"/>
            <a:ext cx="6059436" cy="3294219"/>
            <a:chOff x="838200" y="1828800"/>
            <a:chExt cx="7162800" cy="3894064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894064"/>
              <a:chOff x="1143000" y="1828800"/>
              <a:chExt cx="6858000" cy="389406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48078"/>
                <a:chOff x="4724400" y="1876022"/>
                <a:chExt cx="2259904" cy="448078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36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19918"/>
                <a:chOff x="4579330" y="2674330"/>
                <a:chExt cx="2576140" cy="2119918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579364"/>
                <a:chOff x="4724400" y="5143500"/>
                <a:chExt cx="2286000" cy="579364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0" y="5177135"/>
                  <a:ext cx="304800" cy="545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5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4454945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Problem: Unit Edges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Starting at A, what’s the shortest path to each node?</a:t>
            </a:r>
          </a:p>
          <a:p>
            <a:pPr marL="274320" lvl="1" indent="0">
              <a:buNone/>
            </a:pPr>
            <a:r>
              <a:rPr lang="en-US" sz="2600" dirty="0"/>
              <a:t>	B: 	[A, B]		D: 	[A, B, D] or [A, C, D]</a:t>
            </a:r>
          </a:p>
          <a:p>
            <a:pPr marL="274320" lvl="1" indent="0">
              <a:buNone/>
            </a:pPr>
            <a:r>
              <a:rPr lang="en-US" sz="2600" dirty="0"/>
              <a:t>	C: 	[A, C]		E: 	[A, B, E] or [A, C, E]</a:t>
            </a:r>
          </a:p>
          <a:p>
            <a:endParaRPr lang="en-US" sz="2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42282" y="3352800"/>
            <a:ext cx="6059436" cy="3294219"/>
            <a:chOff x="838200" y="1828800"/>
            <a:chExt cx="7162800" cy="3894064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894064"/>
              <a:chOff x="1143000" y="1828800"/>
              <a:chExt cx="6858000" cy="389406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48078"/>
                <a:chOff x="4724400" y="1876022"/>
                <a:chExt cx="2259904" cy="448078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36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19918"/>
                <a:chOff x="4579330" y="2674330"/>
                <a:chExt cx="2576140" cy="2119918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579364"/>
                <a:chOff x="4724400" y="5143500"/>
                <a:chExt cx="2286000" cy="579364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0" y="5177135"/>
                  <a:ext cx="304800" cy="545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5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294459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Problem: Unit Edges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Is there an algorithm we’ve already learned to solve this problem? Hint: yes!</a:t>
            </a:r>
          </a:p>
          <a:p>
            <a:r>
              <a:rPr lang="en-US" sz="2600" dirty="0"/>
              <a:t>What graph traversals have we learned?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2282" y="3352800"/>
            <a:ext cx="6059436" cy="3294219"/>
            <a:chOff x="838200" y="1828800"/>
            <a:chExt cx="7162800" cy="3894064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894064"/>
              <a:chOff x="1143000" y="1828800"/>
              <a:chExt cx="6858000" cy="389406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48078"/>
                <a:chOff x="4724400" y="1876022"/>
                <a:chExt cx="2259904" cy="448078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36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19918"/>
                <a:chOff x="4579330" y="2674330"/>
                <a:chExt cx="2576140" cy="2119918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579364"/>
                <a:chOff x="4724400" y="5143500"/>
                <a:chExt cx="2286000" cy="579364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0" y="5177135"/>
                  <a:ext cx="304800" cy="545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5"/>
                  <a:ext cx="304800" cy="545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77955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Recall that breadth first search utilizes a queue of nodes to visit</a:t>
            </a:r>
          </a:p>
          <a:p>
            <a:r>
              <a:rPr lang="en-US" sz="2800" dirty="0"/>
              <a:t>Start by enqueuing the start node, and decorate nodes with previous pointers to keep track of the path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94632" y="3831401"/>
            <a:ext cx="4612924" cy="2525696"/>
            <a:chOff x="838200" y="1828800"/>
            <a:chExt cx="7162800" cy="392182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921820"/>
              <a:chOff x="1143000" y="1828800"/>
              <a:chExt cx="6858000" cy="39218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1005147"/>
                <a:chOff x="3733800" y="4648200"/>
                <a:chExt cx="990600" cy="100514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0" y="4840908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2269"/>
                <a:chOff x="7010400" y="4648200"/>
                <a:chExt cx="990600" cy="99226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117796"/>
                <a:chOff x="1988530" y="4045930"/>
                <a:chExt cx="1745270" cy="1117796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799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77906"/>
                <a:chOff x="4724400" y="1876022"/>
                <a:chExt cx="2259904" cy="477906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77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47675"/>
                <a:chOff x="4579330" y="2674330"/>
                <a:chExt cx="2576140" cy="2147675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607120"/>
                <a:chOff x="4724400" y="5143500"/>
                <a:chExt cx="2286000" cy="60712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1" y="5177134"/>
                  <a:ext cx="304801" cy="573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6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461"/>
              </p:ext>
            </p:extLst>
          </p:nvPr>
        </p:nvGraphicFramePr>
        <p:xfrm>
          <a:off x="914400" y="4674785"/>
          <a:ext cx="1752600" cy="172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Queue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66042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Dequeue A from the queue, decorate its neighbors with the previous node “A” and enqueue them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94632" y="3831401"/>
            <a:ext cx="4612924" cy="2525696"/>
            <a:chOff x="838200" y="1828800"/>
            <a:chExt cx="7162800" cy="392182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921820"/>
              <a:chOff x="1143000" y="1828800"/>
              <a:chExt cx="6858000" cy="39218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1005147"/>
                <a:chOff x="3733800" y="4648200"/>
                <a:chExt cx="990600" cy="100514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0" y="4840908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2269"/>
                <a:chOff x="7010400" y="4648200"/>
                <a:chExt cx="990600" cy="99226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117796"/>
                <a:chOff x="1988530" y="4045930"/>
                <a:chExt cx="1745270" cy="1117796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799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77906"/>
                <a:chOff x="4724400" y="1876022"/>
                <a:chExt cx="2259904" cy="477906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77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47675"/>
                <a:chOff x="4579330" y="2674330"/>
                <a:chExt cx="2576140" cy="2147675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607120"/>
                <a:chOff x="4724400" y="5143500"/>
                <a:chExt cx="2286000" cy="60712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1" y="5177134"/>
                  <a:ext cx="304801" cy="573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6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29342"/>
              </p:ext>
            </p:extLst>
          </p:nvPr>
        </p:nvGraphicFramePr>
        <p:xfrm>
          <a:off x="914400" y="3662527"/>
          <a:ext cx="1752600" cy="2590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Queue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43600" y="3352800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8144" y="6309320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87018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Dequeue B, and repeat, ignoring neighbors that have already been decorated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94632" y="3831401"/>
            <a:ext cx="4612924" cy="2525696"/>
            <a:chOff x="838200" y="1828800"/>
            <a:chExt cx="7162800" cy="392182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921820"/>
              <a:chOff x="1143000" y="1828800"/>
              <a:chExt cx="6858000" cy="39218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1005147"/>
                <a:chOff x="3733800" y="4648200"/>
                <a:chExt cx="990600" cy="100514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0" y="4840908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2269"/>
                <a:chOff x="7010400" y="4648200"/>
                <a:chExt cx="990600" cy="99226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117796"/>
                <a:chOff x="1988530" y="4045930"/>
                <a:chExt cx="1745270" cy="1117796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799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77906"/>
                <a:chOff x="4724400" y="1876022"/>
                <a:chExt cx="2259904" cy="477906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77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47675"/>
                <a:chOff x="4579330" y="2674330"/>
                <a:chExt cx="2576140" cy="2147675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607120"/>
                <a:chOff x="4724400" y="5143500"/>
                <a:chExt cx="2286000" cy="60712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1" y="5177134"/>
                  <a:ext cx="304801" cy="573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6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33393"/>
              </p:ext>
            </p:extLst>
          </p:nvPr>
        </p:nvGraphicFramePr>
        <p:xfrm>
          <a:off x="914400" y="2743200"/>
          <a:ext cx="1752600" cy="3454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Queue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43600" y="3352800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814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7754" y="332053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2838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4185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Graphs</a:t>
            </a:r>
            <a:endParaRPr lang="en-US" b="1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Breadth-first Search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Depth-first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ct val="70000"/>
              </a:spcBef>
              <a:buNone/>
              <a:defRPr/>
            </a:pPr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04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Dequeuing C and D has no effect, since their neighbors have all been decorated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94632" y="3831401"/>
            <a:ext cx="4612924" cy="2525696"/>
            <a:chOff x="838200" y="1828800"/>
            <a:chExt cx="7162800" cy="392182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921820"/>
              <a:chOff x="1143000" y="1828800"/>
              <a:chExt cx="6858000" cy="39218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1005147"/>
                <a:chOff x="3733800" y="4648200"/>
                <a:chExt cx="990600" cy="100514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0" y="4840908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2269"/>
                <a:chOff x="7010400" y="4648200"/>
                <a:chExt cx="990600" cy="99226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117796"/>
                <a:chOff x="1988530" y="4045930"/>
                <a:chExt cx="1745270" cy="1117796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799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77906"/>
                <a:chOff x="4724400" y="1876022"/>
                <a:chExt cx="2259904" cy="477906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77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47675"/>
                <a:chOff x="4579330" y="2674330"/>
                <a:chExt cx="2576140" cy="2147675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607120"/>
                <a:chOff x="4724400" y="5143500"/>
                <a:chExt cx="2286000" cy="60712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1" y="5177134"/>
                  <a:ext cx="304801" cy="573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6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720869"/>
              </p:ext>
            </p:extLst>
          </p:nvPr>
        </p:nvGraphicFramePr>
        <p:xfrm>
          <a:off x="914400" y="2743200"/>
          <a:ext cx="1752600" cy="172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Queue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  <a:endParaRPr lang="en-US" sz="3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943600" y="3352800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814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7754" y="332053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2838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848455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we finally dequeue E, we can simply traverse the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en-US" sz="2800" dirty="0"/>
              <a:t> pointers to return the optimal path</a:t>
            </a:r>
          </a:p>
          <a:p>
            <a:endParaRPr lang="en-US" sz="2800" dirty="0"/>
          </a:p>
          <a:p>
            <a:r>
              <a:rPr lang="en-US" sz="2800" dirty="0"/>
              <a:t>[A, B, E]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94632" y="3831401"/>
            <a:ext cx="4612924" cy="2525696"/>
            <a:chOff x="838200" y="1828800"/>
            <a:chExt cx="7162800" cy="3921820"/>
          </a:xfrm>
        </p:grpSpPr>
        <p:grpSp>
          <p:nvGrpSpPr>
            <p:cNvPr id="7" name="Group 6"/>
            <p:cNvGrpSpPr/>
            <p:nvPr/>
          </p:nvGrpSpPr>
          <p:grpSpPr>
            <a:xfrm>
              <a:off x="1143000" y="1828800"/>
              <a:ext cx="6858000" cy="3921820"/>
              <a:chOff x="1143000" y="1828800"/>
              <a:chExt cx="6858000" cy="39218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1005147"/>
                <a:chOff x="3733800" y="4648200"/>
                <a:chExt cx="990600" cy="1005147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0" y="4840908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812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2269"/>
                <a:chOff x="7010400" y="4648200"/>
                <a:chExt cx="990600" cy="992269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81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3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117796"/>
                <a:chOff x="1988530" y="4045930"/>
                <a:chExt cx="1745270" cy="1117796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799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77906"/>
                <a:chOff x="4724400" y="1876022"/>
                <a:chExt cx="2259904" cy="477906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77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47675"/>
                <a:chOff x="4579330" y="2674330"/>
                <a:chExt cx="2576140" cy="2147675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607120"/>
                <a:chOff x="4724400" y="5143500"/>
                <a:chExt cx="2286000" cy="60712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1" y="5177134"/>
                  <a:ext cx="304801" cy="5734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6"/>
                  <a:ext cx="304801" cy="573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US" sz="1400" dirty="0"/>
                </a:p>
              </p:txBody>
            </p:sp>
          </p:grpSp>
        </p:grpSp>
        <p:sp>
          <p:nvSpPr>
            <p:cNvPr id="8" name="Oval 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943600" y="3352800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6814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7754" y="332053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28384" y="62373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: </a:t>
            </a:r>
            <a:r>
              <a:rPr lang="en-US" b="1" dirty="0"/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210633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Non-unit Edge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But what if the edge weights are not all 1?</a:t>
            </a:r>
          </a:p>
          <a:p>
            <a:r>
              <a:rPr lang="en-US" sz="3600" dirty="0"/>
              <a:t>Things become more complicated!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638300" y="3581400"/>
            <a:ext cx="5867400" cy="3120957"/>
            <a:chOff x="838200" y="1828800"/>
            <a:chExt cx="7162800" cy="3810000"/>
          </a:xfrm>
        </p:grpSpPr>
        <p:grpSp>
          <p:nvGrpSpPr>
            <p:cNvPr id="57" name="Group 56"/>
            <p:cNvGrpSpPr/>
            <p:nvPr/>
          </p:nvGrpSpPr>
          <p:grpSpPr>
            <a:xfrm>
              <a:off x="1143000" y="1828800"/>
              <a:ext cx="6858000" cy="3810000"/>
              <a:chOff x="1143000" y="1828800"/>
              <a:chExt cx="6858000" cy="38100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89" name="Straight Arrow Connector 88"/>
                <p:cNvCxnSpPr>
                  <a:stCxn id="99" idx="7"/>
                  <a:endCxn id="9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2556365" y="2426654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87" name="Straight Arrow Connector 86"/>
                <p:cNvCxnSpPr>
                  <a:stCxn id="99" idx="5"/>
                  <a:endCxn id="9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2556365" y="4590239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3704374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4724400" y="1876022"/>
                <a:ext cx="2259904" cy="461665"/>
                <a:chOff x="4724400" y="1876022"/>
                <a:chExt cx="2259904" cy="461665"/>
              </a:xfrm>
            </p:grpSpPr>
            <p:cxnSp>
              <p:nvCxnSpPr>
                <p:cNvPr id="81" name="Straight Arrow Connector 80"/>
                <p:cNvCxnSpPr>
                  <a:stCxn id="97" idx="6"/>
                  <a:endCxn id="9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5715000" y="187602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4579330" y="2674330"/>
                <a:ext cx="2576140" cy="2118940"/>
                <a:chOff x="4579330" y="2674330"/>
                <a:chExt cx="2576140" cy="2118940"/>
              </a:xfrm>
            </p:grpSpPr>
            <p:cxnSp>
              <p:nvCxnSpPr>
                <p:cNvPr id="79" name="Straight Arrow Connector 78"/>
                <p:cNvCxnSpPr>
                  <a:stCxn id="97" idx="5"/>
                  <a:endCxn id="9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/>
                <p:cNvSpPr txBox="1"/>
                <p:nvPr/>
              </p:nvSpPr>
              <p:spPr>
                <a:xfrm>
                  <a:off x="6284890" y="4248518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77" name="Straight Arrow Connector 76"/>
                <p:cNvCxnSpPr>
                  <a:stCxn id="91" idx="0"/>
                  <a:endCxn id="9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724400" y="5143500"/>
                <a:ext cx="2286000" cy="495300"/>
                <a:chOff x="4724400" y="5143500"/>
                <a:chExt cx="2286000" cy="495300"/>
              </a:xfrm>
            </p:grpSpPr>
            <p:cxnSp>
              <p:nvCxnSpPr>
                <p:cNvPr id="75" name="Straight Arrow Connector 74"/>
                <p:cNvCxnSpPr>
                  <a:stCxn id="95" idx="6"/>
                  <a:endCxn id="9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715000" y="51771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73" name="Straight Arrow Connector 72"/>
                <p:cNvCxnSpPr>
                  <a:stCxn id="95" idx="7"/>
                  <a:endCxn id="9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284890" y="27387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</p:grpSp>
        <p:sp>
          <p:nvSpPr>
            <p:cNvPr id="58" name="Oval 57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 bwMode="auto">
          <a:xfrm>
            <a:off x="745232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690276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Non-unit Edge Weights (2)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698" y="6176356"/>
            <a:ext cx="80772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80772"/>
              </p:ext>
            </p:extLst>
          </p:nvPr>
        </p:nvGraphicFramePr>
        <p:xfrm>
          <a:off x="395536" y="1124744"/>
          <a:ext cx="4890992" cy="23079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9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Goal Node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Shortest</a:t>
                      </a:r>
                      <a:endParaRPr lang="en-US" sz="1800" baseline="0" dirty="0"/>
                    </a:p>
                    <a:p>
                      <a:pPr algn="ctr"/>
                      <a:r>
                        <a:rPr lang="en-US" sz="1800" baseline="0" dirty="0"/>
                        <a:t>Path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Shortest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Distance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[A, C, B]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[A,</a:t>
                      </a:r>
                      <a:r>
                        <a:rPr lang="en-US" sz="2000" baseline="0" dirty="0"/>
                        <a:t> C]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[A, C, B, D]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2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[A, C, B, E]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131840" y="3501008"/>
            <a:ext cx="5867400" cy="3120957"/>
            <a:chOff x="838200" y="1828800"/>
            <a:chExt cx="7162800" cy="3810000"/>
          </a:xfrm>
        </p:grpSpPr>
        <p:grpSp>
          <p:nvGrpSpPr>
            <p:cNvPr id="8" name="Group 7"/>
            <p:cNvGrpSpPr/>
            <p:nvPr/>
          </p:nvGrpSpPr>
          <p:grpSpPr>
            <a:xfrm>
              <a:off x="1143000" y="1828800"/>
              <a:ext cx="6858000" cy="3810000"/>
              <a:chOff x="1143000" y="1828800"/>
              <a:chExt cx="6858000" cy="381000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39" name="Straight Arrow Connector 38"/>
                <p:cNvCxnSpPr>
                  <a:stCxn id="49" idx="7"/>
                  <a:endCxn id="47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2426654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7" name="Straight Arrow Connector 36"/>
                <p:cNvCxnSpPr>
                  <a:stCxn id="49" idx="5"/>
                  <a:endCxn id="45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556365" y="4590239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704374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724400" y="1876022"/>
                <a:ext cx="2259904" cy="461665"/>
                <a:chOff x="4724400" y="1876022"/>
                <a:chExt cx="2259904" cy="461665"/>
              </a:xfrm>
            </p:grpSpPr>
            <p:cxnSp>
              <p:nvCxnSpPr>
                <p:cNvPr id="31" name="Straight Arrow Connector 30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5715000" y="187602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79330" y="2674330"/>
                <a:ext cx="2576140" cy="2118940"/>
                <a:chOff x="4579330" y="2674330"/>
                <a:chExt cx="2576140" cy="2118940"/>
              </a:xfrm>
            </p:grpSpPr>
            <p:cxnSp>
              <p:nvCxnSpPr>
                <p:cNvPr id="29" name="Straight Arrow Connector 28"/>
                <p:cNvCxnSpPr>
                  <a:stCxn id="47" idx="5"/>
                  <a:endCxn id="41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84890" y="4248518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7" name="Straight Arrow Connector 26"/>
                <p:cNvCxnSpPr>
                  <a:stCxn id="41" idx="0"/>
                  <a:endCxn id="43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5143500"/>
                <a:ext cx="2286000" cy="495300"/>
                <a:chOff x="4724400" y="5143500"/>
                <a:chExt cx="2286000" cy="495300"/>
              </a:xfrm>
            </p:grpSpPr>
            <p:cxnSp>
              <p:nvCxnSpPr>
                <p:cNvPr id="25" name="Straight Arrow Connector 24"/>
                <p:cNvCxnSpPr>
                  <a:stCxn id="45" idx="6"/>
                  <a:endCxn id="41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5715000" y="51771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3" name="Straight Arrow Connector 22"/>
                <p:cNvCxnSpPr>
                  <a:stCxn id="45" idx="7"/>
                  <a:endCxn id="43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6284890" y="27387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</p:grpSp>
        <p:sp>
          <p:nvSpPr>
            <p:cNvPr id="51" name="Oval 50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660369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Application – Road Trip!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96752"/>
            <a:ext cx="8516815" cy="5010620"/>
          </a:xfrm>
        </p:spPr>
        <p:txBody>
          <a:bodyPr/>
          <a:lstStyle/>
          <a:p>
            <a:r>
              <a:rPr lang="en-US" dirty="0"/>
              <a:t>Pat and Sarah want to get from Providence to San Francisco following a (very) limited set of interstate highways</a:t>
            </a:r>
          </a:p>
          <a:p>
            <a:r>
              <a:rPr lang="en-US" dirty="0"/>
              <a:t>We represent the cities as nodes and the edges as the highways</a:t>
            </a:r>
          </a:p>
          <a:p>
            <a:r>
              <a:rPr lang="en-US" dirty="0"/>
              <a:t>Our goal is to get to SF following the shortest possible path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1959385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Graph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26892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63517" y="3560179"/>
            <a:ext cx="2514517" cy="478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078121" cy="316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195205" y="4267200"/>
            <a:ext cx="1589382" cy="546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26351" y="4200245"/>
            <a:ext cx="2051975" cy="57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195205" y="2829364"/>
            <a:ext cx="504827" cy="9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87361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33800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70425" y="3560179"/>
            <a:ext cx="2507609" cy="4784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085029" cy="31677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02113" y="4267200"/>
            <a:ext cx="1582474" cy="54656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33259" y="4200245"/>
            <a:ext cx="2045067" cy="579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02113" y="2829364"/>
            <a:ext cx="497919" cy="9806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8771" y="5715000"/>
            <a:ext cx="551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cost of this path?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588951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50485" y="37901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87110" y="3560179"/>
            <a:ext cx="2490924" cy="4585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101714" cy="2968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18798" y="4247309"/>
            <a:ext cx="1565789" cy="5664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49944" y="4180354"/>
            <a:ext cx="2028382" cy="7788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18798" y="2829364"/>
            <a:ext cx="481234" cy="96074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8771" y="5715000"/>
            <a:ext cx="685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cost of this path? </a:t>
            </a:r>
            <a:r>
              <a:rPr lang="en-US" sz="2800" b="1" dirty="0">
                <a:solidFill>
                  <a:srgbClr val="FF0000"/>
                </a:solidFill>
              </a:rPr>
              <a:t>55</a:t>
            </a:r>
            <a:br>
              <a:rPr lang="en-US" sz="2800" b="1" dirty="0"/>
            </a:br>
            <a:r>
              <a:rPr lang="en-US" sz="2800" b="1" dirty="0"/>
              <a:t>   … is there a shorter path?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658579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89932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50485" y="37901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</p:cNvCxnSpPr>
          <p:nvPr/>
        </p:nvCxnSpPr>
        <p:spPr>
          <a:xfrm flipH="1">
            <a:off x="7418166" y="3788779"/>
            <a:ext cx="240079" cy="31665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>
            <a:off x="7648224" y="3115123"/>
            <a:ext cx="10021" cy="216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87110" y="3560179"/>
            <a:ext cx="2502822" cy="4585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101714" cy="296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18798" y="4247309"/>
            <a:ext cx="1565789" cy="5664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49944" y="4180354"/>
            <a:ext cx="2028382" cy="7788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18798" y="2829364"/>
            <a:ext cx="481234" cy="96074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48771" y="5867400"/>
            <a:ext cx="511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Shorter path: </a:t>
            </a:r>
            <a:r>
              <a:rPr lang="en-US" sz="28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56307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34D58-2710-5B63-0C8B-49CF894A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FBD563-0D01-2A23-13B8-2C873CC9D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DA4F87-4198-EBE0-D826-D7D1FD4B6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342653"/>
            <a:ext cx="8282880" cy="525658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Graph Representation:</a:t>
            </a:r>
            <a:r>
              <a:rPr lang="en-US" dirty="0"/>
              <a:t> Adjacency lists, matrices, and edge sets.</a:t>
            </a:r>
          </a:p>
          <a:p>
            <a:pPr lvl="0"/>
            <a:r>
              <a:rPr lang="en-US" b="1" dirty="0"/>
              <a:t>Graph Traversal:</a:t>
            </a:r>
            <a:r>
              <a:rPr lang="en-US" dirty="0"/>
              <a:t> BFS (queue-based, level-wise) &amp; DFS (stack-based, deep-first).</a:t>
            </a:r>
          </a:p>
          <a:p>
            <a:pPr lvl="0"/>
            <a:r>
              <a:rPr lang="en-US" b="1" dirty="0"/>
              <a:t>Applications:</a:t>
            </a:r>
            <a:r>
              <a:rPr lang="en-US" dirty="0"/>
              <a:t> Flight networks, GPS, social graphs, shortest paths.</a:t>
            </a:r>
          </a:p>
          <a:p>
            <a:pPr lvl="0"/>
            <a:r>
              <a:rPr lang="en-US" b="1" dirty="0"/>
              <a:t>Performance:</a:t>
            </a:r>
            <a:r>
              <a:rPr lang="en-US" dirty="0"/>
              <a:t> Varies by representation and algorithm choice.</a:t>
            </a:r>
          </a:p>
          <a:p>
            <a:pPr lvl="0"/>
            <a:r>
              <a:rPr lang="en-US" b="1" dirty="0"/>
              <a:t>Shortest Path:</a:t>
            </a:r>
            <a:r>
              <a:rPr lang="en-US" dirty="0"/>
              <a:t> BFS (unit-weight), Dijkstra (weighted).</a:t>
            </a:r>
          </a:p>
        </p:txBody>
      </p:sp>
    </p:spTree>
    <p:extLst>
      <p:ext uri="{BB962C8B-B14F-4D97-AF65-F5344CB8AC3E}">
        <p14:creationId xmlns:p14="http://schemas.microsoft.com/office/powerpoint/2010/main" val="33775326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1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graph defined by:</a:t>
            </a:r>
          </a:p>
          <a:p>
            <a:pPr lvl="1"/>
            <a:r>
              <a:rPr lang="en-US" dirty="0"/>
              <a:t>a set of vertices (V)</a:t>
            </a:r>
          </a:p>
          <a:p>
            <a:pPr lvl="1"/>
            <a:r>
              <a:rPr lang="en-US" dirty="0"/>
              <a:t>a set of edges (E)</a:t>
            </a:r>
          </a:p>
          <a:p>
            <a:r>
              <a:rPr lang="en-US" dirty="0"/>
              <a:t>Vertices and edges can both store data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286000" y="3336729"/>
            <a:ext cx="6465694" cy="2056361"/>
            <a:chOff x="762000" y="3942523"/>
            <a:chExt cx="7489825" cy="2382077"/>
          </a:xfrm>
        </p:grpSpPr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4800600" y="4114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ORD</a:t>
              </a:r>
            </a:p>
          </p:txBody>
        </p:sp>
        <p:sp>
          <p:nvSpPr>
            <p:cNvPr id="122" name="Oval 99"/>
            <p:cNvSpPr>
              <a:spLocks noChangeArrowheads="1"/>
            </p:cNvSpPr>
            <p:nvPr/>
          </p:nvSpPr>
          <p:spPr bwMode="auto">
            <a:xfrm>
              <a:off x="7315200" y="395922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PVD</a:t>
              </a:r>
            </a:p>
          </p:txBody>
        </p:sp>
        <p:sp>
          <p:nvSpPr>
            <p:cNvPr id="123" name="Oval 100"/>
            <p:cNvSpPr>
              <a:spLocks noChangeArrowheads="1"/>
            </p:cNvSpPr>
            <p:nvPr/>
          </p:nvSpPr>
          <p:spPr bwMode="auto">
            <a:xfrm>
              <a:off x="7064375" y="5867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MIA</a:t>
              </a:r>
            </a:p>
          </p:txBody>
        </p:sp>
        <p:sp>
          <p:nvSpPr>
            <p:cNvPr id="124" name="Oval 101"/>
            <p:cNvSpPr>
              <a:spLocks noChangeArrowheads="1"/>
            </p:cNvSpPr>
            <p:nvPr/>
          </p:nvSpPr>
          <p:spPr bwMode="auto">
            <a:xfrm>
              <a:off x="4511675" y="562927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DFW</a:t>
              </a:r>
            </a:p>
          </p:txBody>
        </p:sp>
        <p:sp>
          <p:nvSpPr>
            <p:cNvPr id="125" name="Oval 102"/>
            <p:cNvSpPr>
              <a:spLocks noChangeArrowheads="1"/>
            </p:cNvSpPr>
            <p:nvPr/>
          </p:nvSpPr>
          <p:spPr bwMode="auto">
            <a:xfrm>
              <a:off x="2590800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SFO</a:t>
              </a:r>
            </a:p>
          </p:txBody>
        </p:sp>
        <p:sp>
          <p:nvSpPr>
            <p:cNvPr id="126" name="Oval 103"/>
            <p:cNvSpPr>
              <a:spLocks noChangeArrowheads="1"/>
            </p:cNvSpPr>
            <p:nvPr/>
          </p:nvSpPr>
          <p:spPr bwMode="auto">
            <a:xfrm>
              <a:off x="2743200" y="5486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LAX</a:t>
              </a:r>
            </a:p>
          </p:txBody>
        </p:sp>
        <p:sp>
          <p:nvSpPr>
            <p:cNvPr id="127" name="Oval 104"/>
            <p:cNvSpPr>
              <a:spLocks noChangeArrowheads="1"/>
            </p:cNvSpPr>
            <p:nvPr/>
          </p:nvSpPr>
          <p:spPr bwMode="auto">
            <a:xfrm>
              <a:off x="6378575" y="4724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LGA</a:t>
              </a:r>
            </a:p>
          </p:txBody>
        </p:sp>
        <p:sp>
          <p:nvSpPr>
            <p:cNvPr id="128" name="Oval 105"/>
            <p:cNvSpPr>
              <a:spLocks noChangeArrowheads="1"/>
            </p:cNvSpPr>
            <p:nvPr/>
          </p:nvSpPr>
          <p:spPr bwMode="auto">
            <a:xfrm>
              <a:off x="762000" y="52578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 dirty="0"/>
                <a:t>HNL</a:t>
              </a:r>
            </a:p>
          </p:txBody>
        </p:sp>
        <p:cxnSp>
          <p:nvCxnSpPr>
            <p:cNvPr id="129" name="AutoShape 106"/>
            <p:cNvCxnSpPr>
              <a:cxnSpLocks noChangeShapeType="1"/>
              <a:stCxn id="125" idx="6"/>
              <a:endCxn id="121" idx="2"/>
            </p:cNvCxnSpPr>
            <p:nvPr/>
          </p:nvCxnSpPr>
          <p:spPr bwMode="auto">
            <a:xfrm flipV="1">
              <a:off x="3536950" y="4343400"/>
              <a:ext cx="12541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07"/>
            <p:cNvCxnSpPr>
              <a:cxnSpLocks noChangeShapeType="1"/>
              <a:stCxn id="124" idx="0"/>
              <a:endCxn id="121" idx="4"/>
            </p:cNvCxnSpPr>
            <p:nvPr/>
          </p:nvCxnSpPr>
          <p:spPr bwMode="auto">
            <a:xfrm flipV="1">
              <a:off x="4979988" y="4581525"/>
              <a:ext cx="288925" cy="10382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AutoShape 108"/>
            <p:cNvCxnSpPr>
              <a:cxnSpLocks noChangeShapeType="1"/>
              <a:stCxn id="124" idx="7"/>
              <a:endCxn id="127" idx="3"/>
            </p:cNvCxnSpPr>
            <p:nvPr/>
          </p:nvCxnSpPr>
          <p:spPr bwMode="auto">
            <a:xfrm flipV="1">
              <a:off x="5311775" y="5124450"/>
              <a:ext cx="1203325" cy="561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AutoShape 109"/>
            <p:cNvCxnSpPr>
              <a:cxnSpLocks noChangeShapeType="1"/>
              <a:stCxn id="127" idx="0"/>
            </p:cNvCxnSpPr>
            <p:nvPr/>
          </p:nvCxnSpPr>
          <p:spPr bwMode="auto">
            <a:xfrm flipV="1">
              <a:off x="6846888" y="4359275"/>
              <a:ext cx="604837" cy="355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110"/>
            <p:cNvCxnSpPr>
              <a:cxnSpLocks noChangeShapeType="1"/>
              <a:stCxn id="121" idx="6"/>
            </p:cNvCxnSpPr>
            <p:nvPr/>
          </p:nvCxnSpPr>
          <p:spPr bwMode="auto">
            <a:xfrm flipV="1">
              <a:off x="5746750" y="4187825"/>
              <a:ext cx="1558925" cy="1555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111"/>
            <p:cNvCxnSpPr>
              <a:cxnSpLocks noChangeShapeType="1"/>
              <a:stCxn id="128" idx="6"/>
              <a:endCxn id="126" idx="2"/>
            </p:cNvCxnSpPr>
            <p:nvPr/>
          </p:nvCxnSpPr>
          <p:spPr bwMode="auto">
            <a:xfrm>
              <a:off x="1708150" y="5486400"/>
              <a:ext cx="1025525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112"/>
            <p:cNvCxnSpPr>
              <a:cxnSpLocks noChangeShapeType="1"/>
              <a:stCxn id="125" idx="4"/>
              <a:endCxn id="126" idx="0"/>
            </p:cNvCxnSpPr>
            <p:nvPr/>
          </p:nvCxnSpPr>
          <p:spPr bwMode="auto">
            <a:xfrm>
              <a:off x="3059113" y="4810125"/>
              <a:ext cx="1524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113"/>
            <p:cNvCxnSpPr>
              <a:cxnSpLocks noChangeShapeType="1"/>
              <a:stCxn id="127" idx="4"/>
              <a:endCxn id="123" idx="0"/>
            </p:cNvCxnSpPr>
            <p:nvPr/>
          </p:nvCxnSpPr>
          <p:spPr bwMode="auto">
            <a:xfrm>
              <a:off x="6846888" y="5191125"/>
              <a:ext cx="685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114"/>
            <p:cNvCxnSpPr>
              <a:cxnSpLocks noChangeShapeType="1"/>
              <a:endCxn id="124" idx="6"/>
            </p:cNvCxnSpPr>
            <p:nvPr/>
          </p:nvCxnSpPr>
          <p:spPr bwMode="auto">
            <a:xfrm flipH="1" flipV="1">
              <a:off x="5457825" y="5857875"/>
              <a:ext cx="1597025" cy="238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115"/>
            <p:cNvCxnSpPr>
              <a:cxnSpLocks noChangeShapeType="1"/>
              <a:stCxn id="126" idx="6"/>
              <a:endCxn id="124" idx="2"/>
            </p:cNvCxnSpPr>
            <p:nvPr/>
          </p:nvCxnSpPr>
          <p:spPr bwMode="auto">
            <a:xfrm>
              <a:off x="3689350" y="5715000"/>
              <a:ext cx="812800" cy="1428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AutoShape 116"/>
            <p:cNvCxnSpPr>
              <a:cxnSpLocks noChangeShapeType="1"/>
              <a:stCxn id="126" idx="7"/>
              <a:endCxn id="121" idx="3"/>
            </p:cNvCxnSpPr>
            <p:nvPr/>
          </p:nvCxnSpPr>
          <p:spPr bwMode="auto">
            <a:xfrm flipV="1">
              <a:off x="3543300" y="4514850"/>
              <a:ext cx="1393825" cy="1028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Text Box 118"/>
            <p:cNvSpPr txBox="1">
              <a:spLocks noChangeArrowheads="1"/>
            </p:cNvSpPr>
            <p:nvPr/>
          </p:nvSpPr>
          <p:spPr bwMode="auto">
            <a:xfrm rot="21252715">
              <a:off x="6076237" y="3942523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849</a:t>
              </a:r>
            </a:p>
          </p:txBody>
        </p:sp>
        <p:sp>
          <p:nvSpPr>
            <p:cNvPr id="141" name="Text Box 119"/>
            <p:cNvSpPr txBox="1">
              <a:spLocks noChangeArrowheads="1"/>
            </p:cNvSpPr>
            <p:nvPr/>
          </p:nvSpPr>
          <p:spPr bwMode="auto">
            <a:xfrm rot="16937753">
              <a:off x="4754645" y="467515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802</a:t>
              </a:r>
            </a:p>
          </p:txBody>
        </p:sp>
        <p:sp>
          <p:nvSpPr>
            <p:cNvPr id="142" name="Text Box 120"/>
            <p:cNvSpPr txBox="1">
              <a:spLocks noChangeArrowheads="1"/>
            </p:cNvSpPr>
            <p:nvPr/>
          </p:nvSpPr>
          <p:spPr bwMode="auto">
            <a:xfrm rot="20055131">
              <a:off x="5435600" y="50895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1387</a:t>
              </a:r>
            </a:p>
          </p:txBody>
        </p:sp>
        <p:sp>
          <p:nvSpPr>
            <p:cNvPr id="143" name="Text Box 121"/>
            <p:cNvSpPr txBox="1">
              <a:spLocks noChangeArrowheads="1"/>
            </p:cNvSpPr>
            <p:nvPr/>
          </p:nvSpPr>
          <p:spPr bwMode="auto">
            <a:xfrm rot="19463698">
              <a:off x="3622675" y="48514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1743</a:t>
              </a:r>
            </a:p>
          </p:txBody>
        </p:sp>
        <p:sp>
          <p:nvSpPr>
            <p:cNvPr id="144" name="Text Box 122"/>
            <p:cNvSpPr txBox="1">
              <a:spLocks noChangeArrowheads="1"/>
            </p:cNvSpPr>
            <p:nvPr/>
          </p:nvSpPr>
          <p:spPr bwMode="auto">
            <a:xfrm rot="20910655">
              <a:off x="3733800" y="4114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1843</a:t>
              </a:r>
            </a:p>
          </p:txBody>
        </p:sp>
        <p:sp>
          <p:nvSpPr>
            <p:cNvPr id="145" name="Text Box 123"/>
            <p:cNvSpPr txBox="1">
              <a:spLocks noChangeArrowheads="1"/>
            </p:cNvSpPr>
            <p:nvPr/>
          </p:nvSpPr>
          <p:spPr bwMode="auto">
            <a:xfrm rot="2626382">
              <a:off x="7031038" y="53181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1099</a:t>
              </a:r>
            </a:p>
          </p:txBody>
        </p:sp>
        <p:sp>
          <p:nvSpPr>
            <p:cNvPr id="146" name="Text Box 124"/>
            <p:cNvSpPr txBox="1">
              <a:spLocks noChangeArrowheads="1"/>
            </p:cNvSpPr>
            <p:nvPr/>
          </p:nvSpPr>
          <p:spPr bwMode="auto">
            <a:xfrm rot="565849">
              <a:off x="5975350" y="5622925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1120</a:t>
              </a:r>
            </a:p>
          </p:txBody>
        </p:sp>
        <p:sp>
          <p:nvSpPr>
            <p:cNvPr id="147" name="Text Box 125"/>
            <p:cNvSpPr txBox="1">
              <a:spLocks noChangeArrowheads="1"/>
            </p:cNvSpPr>
            <p:nvPr/>
          </p:nvSpPr>
          <p:spPr bwMode="auto">
            <a:xfrm rot="695916">
              <a:off x="3775075" y="544195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1233</a:t>
              </a:r>
            </a:p>
          </p:txBody>
        </p:sp>
        <p:sp>
          <p:nvSpPr>
            <p:cNvPr id="148" name="Text Box 126"/>
            <p:cNvSpPr txBox="1">
              <a:spLocks noChangeArrowheads="1"/>
            </p:cNvSpPr>
            <p:nvPr/>
          </p:nvSpPr>
          <p:spPr bwMode="auto">
            <a:xfrm rot="4665015">
              <a:off x="2989344" y="4981542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337</a:t>
              </a:r>
            </a:p>
          </p:txBody>
        </p:sp>
        <p:sp>
          <p:nvSpPr>
            <p:cNvPr id="149" name="Text Box 127"/>
            <p:cNvSpPr txBox="1">
              <a:spLocks noChangeArrowheads="1"/>
            </p:cNvSpPr>
            <p:nvPr/>
          </p:nvSpPr>
          <p:spPr bwMode="auto">
            <a:xfrm rot="832501">
              <a:off x="1927225" y="5257800"/>
              <a:ext cx="7366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2555</a:t>
              </a:r>
            </a:p>
          </p:txBody>
        </p:sp>
        <p:sp>
          <p:nvSpPr>
            <p:cNvPr id="150" name="Text Box 128"/>
            <p:cNvSpPr txBox="1">
              <a:spLocks noChangeArrowheads="1"/>
            </p:cNvSpPr>
            <p:nvPr/>
          </p:nvSpPr>
          <p:spPr bwMode="auto">
            <a:xfrm rot="19708333">
              <a:off x="6777913" y="4253674"/>
              <a:ext cx="609438" cy="392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142</a:t>
              </a:r>
            </a:p>
          </p:txBody>
        </p:sp>
      </p:grpSp>
      <p:sp>
        <p:nvSpPr>
          <p:cNvPr id="152" name="Content Placeholder 2"/>
          <p:cNvSpPr txBox="1">
            <a:spLocks/>
          </p:cNvSpPr>
          <p:nvPr/>
        </p:nvSpPr>
        <p:spPr>
          <a:xfrm>
            <a:off x="386894" y="5059109"/>
            <a:ext cx="6642167" cy="1576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vertex represents an airport and stores the 3-letter airport code</a:t>
            </a:r>
          </a:p>
          <a:p>
            <a:pPr lvl="1"/>
            <a:r>
              <a:rPr lang="en-US" dirty="0"/>
              <a:t>An edge represents a flight route between 2 airports and stores the mileage of the route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346837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84187" y="1623280"/>
            <a:ext cx="6907213" cy="4396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/>
              <a:t>End vertices (or endpoints) of an edge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U</a:t>
            </a:r>
            <a:r>
              <a:rPr lang="en-US" sz="2200" dirty="0"/>
              <a:t> and </a:t>
            </a:r>
            <a:r>
              <a:rPr lang="en-US" sz="2200" b="1" dirty="0"/>
              <a:t>V</a:t>
            </a:r>
            <a:r>
              <a:rPr lang="en-US" sz="2200" dirty="0"/>
              <a:t> are the </a:t>
            </a:r>
            <a:r>
              <a:rPr lang="en-US" sz="2200" u="sng" dirty="0"/>
              <a:t>endpoints</a:t>
            </a:r>
            <a:r>
              <a:rPr lang="en-US" sz="2200" dirty="0"/>
              <a:t> of </a:t>
            </a:r>
            <a:r>
              <a:rPr lang="en-US" sz="2200" b="1" dirty="0"/>
              <a:t>a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Incident edges on a vertex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a, d</a:t>
            </a:r>
            <a:r>
              <a:rPr lang="en-US" sz="2200" dirty="0"/>
              <a:t>, and </a:t>
            </a:r>
            <a:r>
              <a:rPr lang="en-US" sz="2200" b="1" dirty="0"/>
              <a:t>b</a:t>
            </a:r>
            <a:r>
              <a:rPr lang="en-US" sz="2200" dirty="0"/>
              <a:t> are </a:t>
            </a:r>
            <a:r>
              <a:rPr lang="en-US" sz="2200" u="sng" dirty="0"/>
              <a:t>incident</a:t>
            </a:r>
            <a:r>
              <a:rPr lang="en-US" sz="2200" dirty="0"/>
              <a:t> on </a:t>
            </a:r>
            <a:r>
              <a:rPr lang="en-US" sz="2200" b="1" dirty="0"/>
              <a:t>V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Adjacent vertices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U</a:t>
            </a:r>
            <a:r>
              <a:rPr lang="en-US" sz="2200" dirty="0"/>
              <a:t> and </a:t>
            </a:r>
            <a:r>
              <a:rPr lang="en-US" sz="2200" b="1" dirty="0"/>
              <a:t>V</a:t>
            </a:r>
            <a:r>
              <a:rPr lang="en-US" sz="2200" dirty="0"/>
              <a:t> are </a:t>
            </a:r>
            <a:r>
              <a:rPr lang="en-US" sz="2200" u="sng" dirty="0"/>
              <a:t>adjacent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Degree of a vertex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X</a:t>
            </a:r>
            <a:r>
              <a:rPr lang="en-US" sz="2200" dirty="0"/>
              <a:t> has </a:t>
            </a:r>
            <a:r>
              <a:rPr lang="en-US" sz="2200" u="sng" dirty="0"/>
              <a:t>degree</a:t>
            </a:r>
            <a:r>
              <a:rPr lang="en-US" sz="2200" dirty="0"/>
              <a:t> 5 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Parallel (multiple) edges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h</a:t>
            </a:r>
            <a:r>
              <a:rPr lang="en-US" sz="2200" dirty="0"/>
              <a:t> and </a:t>
            </a:r>
            <a:r>
              <a:rPr lang="en-US" sz="2200" b="1" dirty="0"/>
              <a:t>i</a:t>
            </a:r>
            <a:r>
              <a:rPr lang="en-US" sz="2200" dirty="0"/>
              <a:t> are </a:t>
            </a:r>
            <a:r>
              <a:rPr lang="en-US" sz="2200" u="sng" dirty="0"/>
              <a:t>parallel edges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Self-loop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j</a:t>
            </a:r>
            <a:r>
              <a:rPr lang="en-US" sz="2200" dirty="0"/>
              <a:t> is a </a:t>
            </a:r>
            <a:r>
              <a:rPr lang="en-US" sz="2200" u="sng" dirty="0"/>
              <a:t>self-loop</a:t>
            </a: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 rot="21600000">
            <a:off x="4953000" y="2286001"/>
            <a:ext cx="4197350" cy="3200400"/>
            <a:chOff x="2808" y="1104"/>
            <a:chExt cx="2644" cy="2016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960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8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384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384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72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3" name="AutoShape 9"/>
            <p:cNvCxnSpPr>
              <a:cxnSpLocks noChangeShapeType="1"/>
              <a:stCxn id="10" idx="3"/>
              <a:endCxn id="9" idx="7"/>
            </p:cNvCxnSpPr>
            <p:nvPr/>
          </p:nvCxnSpPr>
          <p:spPr bwMode="auto">
            <a:xfrm flipH="1">
              <a:off x="3054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  <a:stCxn id="11" idx="1"/>
              <a:endCxn id="9" idx="5"/>
            </p:cNvCxnSpPr>
            <p:nvPr/>
          </p:nvCxnSpPr>
          <p:spPr bwMode="auto">
            <a:xfrm flipH="1" flipV="1">
              <a:off x="3054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1"/>
            <p:cNvCxnSpPr>
              <a:cxnSpLocks noChangeShapeType="1"/>
              <a:stCxn id="11" idx="7"/>
              <a:endCxn id="8" idx="3"/>
            </p:cNvCxnSpPr>
            <p:nvPr/>
          </p:nvCxnSpPr>
          <p:spPr bwMode="auto">
            <a:xfrm flipV="1">
              <a:off x="3630" y="1932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3"/>
            <p:cNvCxnSpPr>
              <a:cxnSpLocks noChangeShapeType="1"/>
              <a:stCxn id="10" idx="5"/>
              <a:endCxn id="8" idx="1"/>
            </p:cNvCxnSpPr>
            <p:nvPr/>
          </p:nvCxnSpPr>
          <p:spPr bwMode="auto">
            <a:xfrm>
              <a:off x="3630" y="1356"/>
              <a:ext cx="3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10" idx="4"/>
              <a:endCxn id="11" idx="0"/>
            </p:cNvCxnSpPr>
            <p:nvPr/>
          </p:nvCxnSpPr>
          <p:spPr bwMode="auto">
            <a:xfrm>
              <a:off x="3528" y="1398"/>
              <a:ext cx="0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966" y="2832"/>
              <a:ext cx="288" cy="28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19" name="AutoShape 16"/>
            <p:cNvCxnSpPr>
              <a:cxnSpLocks noChangeShapeType="1"/>
              <a:stCxn id="11" idx="5"/>
              <a:endCxn id="18" idx="1"/>
            </p:cNvCxnSpPr>
            <p:nvPr/>
          </p:nvCxnSpPr>
          <p:spPr bwMode="auto">
            <a:xfrm>
              <a:off x="3630" y="2508"/>
              <a:ext cx="378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8" idx="4"/>
              <a:endCxn id="18" idx="0"/>
            </p:cNvCxnSpPr>
            <p:nvPr/>
          </p:nvCxnSpPr>
          <p:spPr bwMode="auto">
            <a:xfrm>
              <a:off x="4104" y="1974"/>
              <a:ext cx="6" cy="8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054" y="125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046" y="1974"/>
              <a:ext cx="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819" y="1239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765" y="2024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347" y="1573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676" y="2646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080" y="22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398" y="1392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429" y="2016"/>
              <a:ext cx="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err="1"/>
                <a:t>i</a:t>
              </a:r>
              <a:endParaRPr lang="en-US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5282" y="1392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cxnSp>
          <p:nvCxnSpPr>
            <p:cNvPr id="31" name="AutoShape 29"/>
            <p:cNvCxnSpPr>
              <a:cxnSpLocks noChangeShapeType="1"/>
              <a:stCxn id="8" idx="5"/>
              <a:endCxn id="12" idx="3"/>
            </p:cNvCxnSpPr>
            <p:nvPr/>
          </p:nvCxnSpPr>
          <p:spPr bwMode="auto">
            <a:xfrm rot="16200000" flipH="1">
              <a:off x="4487" y="1651"/>
              <a:ext cx="1" cy="564"/>
            </a:xfrm>
            <a:prstGeom prst="curvedConnector3">
              <a:avLst>
                <a:gd name="adj1" fmla="val 769999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0"/>
            <p:cNvCxnSpPr>
              <a:cxnSpLocks noChangeShapeType="1"/>
              <a:stCxn id="8" idx="7"/>
              <a:endCxn id="12" idx="1"/>
            </p:cNvCxnSpPr>
            <p:nvPr/>
          </p:nvCxnSpPr>
          <p:spPr bwMode="auto">
            <a:xfrm rot="5400000" flipV="1">
              <a:off x="4487" y="1435"/>
              <a:ext cx="1" cy="564"/>
            </a:xfrm>
            <a:prstGeom prst="curvedConnector3">
              <a:avLst>
                <a:gd name="adj1" fmla="val -61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1"/>
            <p:cNvCxnSpPr>
              <a:cxnSpLocks noChangeShapeType="1"/>
              <a:stCxn id="12" idx="5"/>
              <a:endCxn id="12" idx="7"/>
            </p:cNvCxnSpPr>
            <p:nvPr/>
          </p:nvCxnSpPr>
          <p:spPr bwMode="auto">
            <a:xfrm rot="5400000" flipH="1" flipV="1">
              <a:off x="4867" y="1823"/>
              <a:ext cx="216" cy="1"/>
            </a:xfrm>
            <a:prstGeom prst="curvedConnector5">
              <a:avLst>
                <a:gd name="adj1" fmla="val -44444"/>
                <a:gd name="adj2" fmla="val 40099995"/>
                <a:gd name="adj3" fmla="val 1467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4" name="TextBox 3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5694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(2)</a:t>
            </a:r>
          </a:p>
        </p:txBody>
      </p:sp>
      <p:sp>
        <p:nvSpPr>
          <p:cNvPr id="2068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7848600" cy="4953000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sequence of alternating vertices </a:t>
            </a:r>
            <a:br>
              <a:rPr lang="en-US" sz="2000" dirty="0">
                <a:latin typeface="Arial (Body)"/>
              </a:rPr>
            </a:br>
            <a:r>
              <a:rPr lang="en-US" sz="2000" dirty="0">
                <a:latin typeface="Arial (Body)"/>
              </a:rPr>
              <a:t>and edges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begins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ends with a vertex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each edge is preceded and </a:t>
            </a:r>
            <a:br>
              <a:rPr lang="en-US" sz="2000" dirty="0">
                <a:latin typeface="Arial (Body)"/>
              </a:rPr>
            </a:br>
            <a:r>
              <a:rPr lang="en-US" sz="2000" dirty="0">
                <a:latin typeface="Arial (Body)"/>
              </a:rPr>
              <a:t>followed by its endpoints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Simple 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 (Body)"/>
              </a:rPr>
              <a:t>path such that all its vertices and </a:t>
            </a:r>
            <a:br>
              <a:rPr lang="en-US" sz="2000" dirty="0">
                <a:latin typeface="Arial (Body)"/>
              </a:rPr>
            </a:br>
            <a:r>
              <a:rPr lang="en-US" sz="2000" dirty="0">
                <a:latin typeface="Arial (Body)"/>
              </a:rPr>
              <a:t>edges are visited at most once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 (Body)"/>
              </a:rPr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Arial (Body)"/>
              </a:rPr>
              <a:t>P</a:t>
            </a:r>
            <a:r>
              <a:rPr lang="en-US" sz="2000" baseline="-25000" dirty="0">
                <a:solidFill>
                  <a:schemeClr val="tx2"/>
                </a:solidFill>
                <a:latin typeface="Arial (Body)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 (Body)"/>
              </a:rPr>
              <a:t>=(V–b-&gt;X–h-&gt;Z)</a:t>
            </a:r>
            <a:r>
              <a:rPr lang="en-US" sz="2000" dirty="0">
                <a:latin typeface="Arial (Body)"/>
              </a:rPr>
              <a:t> is a simple path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  <a:latin typeface="Arial (Body)"/>
              </a:rPr>
              <a:t>P</a:t>
            </a:r>
            <a:r>
              <a:rPr lang="en-US" sz="2000" baseline="-25000" dirty="0">
                <a:solidFill>
                  <a:schemeClr val="accent2"/>
                </a:solidFill>
                <a:latin typeface="Arial (Body)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Arial (Body)"/>
              </a:rPr>
              <a:t>=(U–c-&gt;W–e-&gt;X–g-&gt;Y–f-&gt;W–d-&gt;V)</a:t>
            </a:r>
            <a:r>
              <a:rPr lang="en-US" sz="2000" dirty="0">
                <a:latin typeface="Arial (Body)"/>
              </a:rPr>
              <a:t> is not a simple path, but is still a path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11738" y="2286000"/>
            <a:ext cx="3505200" cy="3200400"/>
            <a:chOff x="5105400" y="2362200"/>
            <a:chExt cx="3505200" cy="3200400"/>
          </a:xfrm>
        </p:grpSpPr>
        <p:sp>
          <p:nvSpPr>
            <p:cNvPr id="206878" name="Freeform 30"/>
            <p:cNvSpPr>
              <a:spLocks/>
            </p:cNvSpPr>
            <p:nvPr/>
          </p:nvSpPr>
          <p:spPr bwMode="auto">
            <a:xfrm>
              <a:off x="5572125" y="2905125"/>
              <a:ext cx="1570038" cy="2149475"/>
            </a:xfrm>
            <a:custGeom>
              <a:avLst/>
              <a:gdLst>
                <a:gd name="T0" fmla="*/ 468 w 989"/>
                <a:gd name="T1" fmla="*/ 0 h 1354"/>
                <a:gd name="T2" fmla="*/ 516 w 989"/>
                <a:gd name="T3" fmla="*/ 852 h 1354"/>
                <a:gd name="T4" fmla="*/ 930 w 989"/>
                <a:gd name="T5" fmla="*/ 1296 h 1354"/>
                <a:gd name="T6" fmla="*/ 870 w 989"/>
                <a:gd name="T7" fmla="*/ 504 h 1354"/>
                <a:gd name="T8" fmla="*/ 438 w 989"/>
                <a:gd name="T9" fmla="*/ 804 h 1354"/>
                <a:gd name="T10" fmla="*/ 0 w 989"/>
                <a:gd name="T11" fmla="*/ 48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9" h="1354">
                  <a:moveTo>
                    <a:pt x="468" y="0"/>
                  </a:moveTo>
                  <a:cubicBezTo>
                    <a:pt x="475" y="142"/>
                    <a:pt x="439" y="636"/>
                    <a:pt x="516" y="852"/>
                  </a:cubicBezTo>
                  <a:cubicBezTo>
                    <a:pt x="593" y="1068"/>
                    <a:pt x="871" y="1354"/>
                    <a:pt x="930" y="1296"/>
                  </a:cubicBezTo>
                  <a:cubicBezTo>
                    <a:pt x="989" y="1238"/>
                    <a:pt x="952" y="586"/>
                    <a:pt x="870" y="504"/>
                  </a:cubicBezTo>
                  <a:cubicBezTo>
                    <a:pt x="788" y="422"/>
                    <a:pt x="583" y="808"/>
                    <a:pt x="438" y="804"/>
                  </a:cubicBezTo>
                  <a:cubicBezTo>
                    <a:pt x="293" y="800"/>
                    <a:pt x="91" y="547"/>
                    <a:pt x="0" y="480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77" name="Text Box 29"/>
            <p:cNvSpPr txBox="1">
              <a:spLocks noChangeArrowheads="1"/>
            </p:cNvSpPr>
            <p:nvPr/>
          </p:nvSpPr>
          <p:spPr bwMode="auto">
            <a:xfrm>
              <a:off x="7010400" y="28194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P</a:t>
              </a:r>
              <a:r>
                <a:rPr lang="en-US" baseline="-25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6876" name="Freeform 28"/>
            <p:cNvSpPr>
              <a:spLocks/>
            </p:cNvSpPr>
            <p:nvPr/>
          </p:nvSpPr>
          <p:spPr bwMode="auto">
            <a:xfrm>
              <a:off x="6505575" y="2724150"/>
              <a:ext cx="1638300" cy="736600"/>
            </a:xfrm>
            <a:custGeom>
              <a:avLst/>
              <a:gdLst>
                <a:gd name="T0" fmla="*/ 0 w 1032"/>
                <a:gd name="T1" fmla="*/ 0 h 464"/>
                <a:gd name="T2" fmla="*/ 462 w 1032"/>
                <a:gd name="T3" fmla="*/ 396 h 464"/>
                <a:gd name="T4" fmla="*/ 1032 w 1032"/>
                <a:gd name="T5" fmla="*/ 408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2" h="464">
                  <a:moveTo>
                    <a:pt x="0" y="0"/>
                  </a:moveTo>
                  <a:cubicBezTo>
                    <a:pt x="77" y="66"/>
                    <a:pt x="290" y="328"/>
                    <a:pt x="462" y="396"/>
                  </a:cubicBezTo>
                  <a:cubicBezTo>
                    <a:pt x="634" y="464"/>
                    <a:pt x="913" y="406"/>
                    <a:pt x="1032" y="408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2" name="Oval 4"/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X</a:t>
              </a:r>
            </a:p>
          </p:txBody>
        </p:sp>
        <p:sp>
          <p:nvSpPr>
            <p:cNvPr id="206853" name="Oval 5"/>
            <p:cNvSpPr>
              <a:spLocks noChangeArrowheads="1"/>
            </p:cNvSpPr>
            <p:nvPr/>
          </p:nvSpPr>
          <p:spPr bwMode="auto">
            <a:xfrm>
              <a:off x="5105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U</a:t>
              </a:r>
            </a:p>
          </p:txBody>
        </p:sp>
        <p:sp>
          <p:nvSpPr>
            <p:cNvPr id="206854" name="Oval 6"/>
            <p:cNvSpPr>
              <a:spLocks noChangeArrowheads="1"/>
            </p:cNvSpPr>
            <p:nvPr/>
          </p:nvSpPr>
          <p:spPr bwMode="auto">
            <a:xfrm>
              <a:off x="6019800" y="2362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6855" name="Oval 7"/>
            <p:cNvSpPr>
              <a:spLocks noChangeArrowheads="1"/>
            </p:cNvSpPr>
            <p:nvPr/>
          </p:nvSpPr>
          <p:spPr bwMode="auto">
            <a:xfrm>
              <a:off x="6019800" y="4191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06856" name="Oval 8"/>
            <p:cNvSpPr>
              <a:spLocks noChangeArrowheads="1"/>
            </p:cNvSpPr>
            <p:nvPr/>
          </p:nvSpPr>
          <p:spPr bwMode="auto">
            <a:xfrm>
              <a:off x="8153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Z</a:t>
              </a:r>
            </a:p>
          </p:txBody>
        </p:sp>
        <p:cxnSp>
          <p:nvCxnSpPr>
            <p:cNvPr id="206857" name="AutoShape 9"/>
            <p:cNvCxnSpPr>
              <a:cxnSpLocks noChangeShapeType="1"/>
              <a:stCxn id="206854" idx="3"/>
              <a:endCxn id="206853" idx="7"/>
            </p:cNvCxnSpPr>
            <p:nvPr/>
          </p:nvCxnSpPr>
          <p:spPr bwMode="auto">
            <a:xfrm flipH="1">
              <a:off x="54959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58" name="AutoShape 10"/>
            <p:cNvCxnSpPr>
              <a:cxnSpLocks noChangeShapeType="1"/>
              <a:stCxn id="206855" idx="1"/>
              <a:endCxn id="206853" idx="5"/>
            </p:cNvCxnSpPr>
            <p:nvPr/>
          </p:nvCxnSpPr>
          <p:spPr bwMode="auto">
            <a:xfrm flipH="1" flipV="1">
              <a:off x="54959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59" name="AutoShape 11"/>
            <p:cNvCxnSpPr>
              <a:cxnSpLocks noChangeShapeType="1"/>
              <a:stCxn id="206855" idx="7"/>
              <a:endCxn id="206852" idx="3"/>
            </p:cNvCxnSpPr>
            <p:nvPr/>
          </p:nvCxnSpPr>
          <p:spPr bwMode="auto">
            <a:xfrm flipV="1">
              <a:off x="6410325" y="36766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0" name="AutoShape 12"/>
            <p:cNvCxnSpPr>
              <a:cxnSpLocks noChangeShapeType="1"/>
              <a:stCxn id="206852" idx="6"/>
              <a:endCxn id="206856" idx="2"/>
            </p:cNvCxnSpPr>
            <p:nvPr/>
          </p:nvCxnSpPr>
          <p:spPr bwMode="auto">
            <a:xfrm>
              <a:off x="7400925" y="3505200"/>
              <a:ext cx="7429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1" name="AutoShape 13"/>
            <p:cNvCxnSpPr>
              <a:cxnSpLocks noChangeShapeType="1"/>
              <a:stCxn id="206854" idx="5"/>
              <a:endCxn id="206852" idx="1"/>
            </p:cNvCxnSpPr>
            <p:nvPr/>
          </p:nvCxnSpPr>
          <p:spPr bwMode="auto">
            <a:xfrm>
              <a:off x="6410325" y="2762250"/>
              <a:ext cx="590550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2" name="AutoShape 14"/>
            <p:cNvCxnSpPr>
              <a:cxnSpLocks noChangeShapeType="1"/>
              <a:stCxn id="206854" idx="4"/>
              <a:endCxn id="206855" idx="0"/>
            </p:cNvCxnSpPr>
            <p:nvPr/>
          </p:nvCxnSpPr>
          <p:spPr bwMode="auto">
            <a:xfrm>
              <a:off x="6248400" y="2828925"/>
              <a:ext cx="0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6863" name="Oval 15"/>
            <p:cNvSpPr>
              <a:spLocks noChangeArrowheads="1"/>
            </p:cNvSpPr>
            <p:nvPr/>
          </p:nvSpPr>
          <p:spPr bwMode="auto">
            <a:xfrm>
              <a:off x="6943725" y="5105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Y</a:t>
              </a:r>
            </a:p>
          </p:txBody>
        </p:sp>
        <p:cxnSp>
          <p:nvCxnSpPr>
            <p:cNvPr id="206864" name="AutoShape 16"/>
            <p:cNvCxnSpPr>
              <a:cxnSpLocks noChangeShapeType="1"/>
              <a:stCxn id="206855" idx="5"/>
              <a:endCxn id="206863" idx="1"/>
            </p:cNvCxnSpPr>
            <p:nvPr/>
          </p:nvCxnSpPr>
          <p:spPr bwMode="auto">
            <a:xfrm>
              <a:off x="6410325" y="4591050"/>
              <a:ext cx="600075" cy="571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6865" name="AutoShape 17"/>
            <p:cNvCxnSpPr>
              <a:cxnSpLocks noChangeShapeType="1"/>
              <a:stCxn id="206852" idx="4"/>
              <a:endCxn id="206863" idx="0"/>
            </p:cNvCxnSpPr>
            <p:nvPr/>
          </p:nvCxnSpPr>
          <p:spPr bwMode="auto">
            <a:xfrm>
              <a:off x="7162800" y="3743325"/>
              <a:ext cx="9525" cy="13525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6866" name="Text Box 18"/>
            <p:cNvSpPr txBox="1">
              <a:spLocks noChangeArrowheads="1"/>
            </p:cNvSpPr>
            <p:nvPr/>
          </p:nvSpPr>
          <p:spPr bwMode="auto">
            <a:xfrm>
              <a:off x="5495925" y="2600325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6867" name="Text Box 19"/>
            <p:cNvSpPr txBox="1">
              <a:spLocks noChangeArrowheads="1"/>
            </p:cNvSpPr>
            <p:nvPr/>
          </p:nvSpPr>
          <p:spPr bwMode="auto">
            <a:xfrm>
              <a:off x="5483225" y="3743325"/>
              <a:ext cx="3254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06868" name="Text Box 20"/>
            <p:cNvSpPr txBox="1">
              <a:spLocks noChangeArrowheads="1"/>
            </p:cNvSpPr>
            <p:nvPr/>
          </p:nvSpPr>
          <p:spPr bwMode="auto">
            <a:xfrm>
              <a:off x="6705600" y="25908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06869" name="Text Box 21"/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444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06870" name="Text Box 22"/>
            <p:cNvSpPr txBox="1">
              <a:spLocks noChangeArrowheads="1"/>
            </p:cNvSpPr>
            <p:nvPr/>
          </p:nvSpPr>
          <p:spPr bwMode="auto">
            <a:xfrm>
              <a:off x="5952956" y="3105150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06871" name="Text Box 23"/>
            <p:cNvSpPr txBox="1">
              <a:spLocks noChangeArrowheads="1"/>
            </p:cNvSpPr>
            <p:nvPr/>
          </p:nvSpPr>
          <p:spPr bwMode="auto">
            <a:xfrm>
              <a:off x="6483350" y="4810125"/>
              <a:ext cx="2809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06872" name="Text Box 24"/>
            <p:cNvSpPr txBox="1">
              <a:spLocks noChangeArrowheads="1"/>
            </p:cNvSpPr>
            <p:nvPr/>
          </p:nvSpPr>
          <p:spPr bwMode="auto">
            <a:xfrm>
              <a:off x="7124700" y="424815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  <p:sp>
          <p:nvSpPr>
            <p:cNvPr id="206873" name="Text Box 25"/>
            <p:cNvSpPr txBox="1">
              <a:spLocks noChangeArrowheads="1"/>
            </p:cNvSpPr>
            <p:nvPr/>
          </p:nvSpPr>
          <p:spPr bwMode="auto">
            <a:xfrm>
              <a:off x="7629525" y="3505200"/>
              <a:ext cx="352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06879" name="Text Box 31"/>
            <p:cNvSpPr txBox="1">
              <a:spLocks noChangeArrowheads="1"/>
            </p:cNvSpPr>
            <p:nvPr/>
          </p:nvSpPr>
          <p:spPr bwMode="auto">
            <a:xfrm>
              <a:off x="5791200" y="3505200"/>
              <a:ext cx="463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P</a:t>
              </a:r>
              <a:r>
                <a:rPr lang="en-US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31" name="TextBox 30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  <p:extLst>
      <p:ext uri="{BB962C8B-B14F-4D97-AF65-F5344CB8AC3E}">
        <p14:creationId xmlns:p14="http://schemas.microsoft.com/office/powerpoint/2010/main" val="498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G’ = (V’, E’) is a </a:t>
            </a:r>
            <a:r>
              <a:rPr lang="en-US" u="sng" dirty="0"/>
              <a:t>subgraph</a:t>
            </a:r>
            <a:r>
              <a:rPr lang="en-US" dirty="0"/>
              <a:t> of G = (V, E) if V’ is contained in V and E’ is contained in E</a:t>
            </a:r>
          </a:p>
          <a:p>
            <a:r>
              <a:rPr lang="en-US" dirty="0"/>
              <a:t>A graph is </a:t>
            </a:r>
            <a:r>
              <a:rPr lang="en-US" u="sng" dirty="0"/>
              <a:t>connected</a:t>
            </a:r>
            <a:r>
              <a:rPr lang="en-US" dirty="0"/>
              <a:t> if there exists a path from each vertex to every other vertex in G.</a:t>
            </a:r>
          </a:p>
          <a:p>
            <a:r>
              <a:rPr lang="en-US" dirty="0"/>
              <a:t>A </a:t>
            </a:r>
            <a:r>
              <a:rPr lang="en-US" u="sng" dirty="0"/>
              <a:t>cycle</a:t>
            </a:r>
            <a:r>
              <a:rPr lang="en-US" dirty="0"/>
              <a:t> is a path that starts and ends at the same vertex</a:t>
            </a:r>
          </a:p>
          <a:p>
            <a:r>
              <a:rPr lang="en-US" dirty="0"/>
              <a:t>A graph is </a:t>
            </a:r>
            <a:r>
              <a:rPr lang="en-US" u="sng" dirty="0"/>
              <a:t>acyclic</a:t>
            </a:r>
            <a:r>
              <a:rPr lang="en-US" dirty="0"/>
              <a:t> if no subgraph is a cycle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81760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29627</TotalTime>
  <Words>9994</Words>
  <Application>Microsoft Office PowerPoint</Application>
  <PresentationFormat>On-screen Show (4:3)</PresentationFormat>
  <Paragraphs>1677</Paragraphs>
  <Slides>59</Slides>
  <Notes>59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Aptos</vt:lpstr>
      <vt:lpstr>Arial</vt:lpstr>
      <vt:lpstr>Arial (Body)</vt:lpstr>
      <vt:lpstr>Calibri</vt:lpstr>
      <vt:lpstr>Cambria Math</vt:lpstr>
      <vt:lpstr>Consolas</vt:lpstr>
      <vt:lpstr>Courier New</vt:lpstr>
      <vt:lpstr>Segoe UI Symbol</vt:lpstr>
      <vt:lpstr>Symbol</vt:lpstr>
      <vt:lpstr>Times New Roman</vt:lpstr>
      <vt:lpstr>Verdana</vt:lpstr>
      <vt:lpstr>Wingdings</vt:lpstr>
      <vt:lpstr>1_bevpre~1</vt:lpstr>
      <vt:lpstr>VISIO</vt:lpstr>
      <vt:lpstr>PowerPoint Presentation</vt:lpstr>
      <vt:lpstr>PowerPoint Presentation</vt:lpstr>
      <vt:lpstr>Revise previous module</vt:lpstr>
      <vt:lpstr>Learning outcomes</vt:lpstr>
      <vt:lpstr>Topics</vt:lpstr>
      <vt:lpstr>What is a graph?</vt:lpstr>
      <vt:lpstr>Terminology</vt:lpstr>
      <vt:lpstr>Terminology (2)</vt:lpstr>
      <vt:lpstr>Graph Properties</vt:lpstr>
      <vt:lpstr>Graph Properties (2)</vt:lpstr>
      <vt:lpstr>Graph Properties (3)</vt:lpstr>
      <vt:lpstr>Graph Properties (4)</vt:lpstr>
      <vt:lpstr>Graph Proof 1</vt:lpstr>
      <vt:lpstr>Graph Proof 2</vt:lpstr>
      <vt:lpstr>Graph Types</vt:lpstr>
      <vt:lpstr>Graph Types: Directed Graph</vt:lpstr>
      <vt:lpstr>Directed Acyclic Graph (DAG)</vt:lpstr>
      <vt:lpstr>Undirected Graph</vt:lpstr>
      <vt:lpstr>Graph Representations</vt:lpstr>
      <vt:lpstr>Edge List (or Set)</vt:lpstr>
      <vt:lpstr>Adjacency Lists (or Sets)</vt:lpstr>
      <vt:lpstr>Sets</vt:lpstr>
      <vt:lpstr>Adjacency Matrices</vt:lpstr>
      <vt:lpstr>Adjacency Matrices (2)</vt:lpstr>
      <vt:lpstr>Adjacency Matrices (3)</vt:lpstr>
      <vt:lpstr>Main Methods of the Graph ADT</vt:lpstr>
      <vt:lpstr>Big-O Performance:</vt:lpstr>
      <vt:lpstr>Big-O Performance (Edge Set)</vt:lpstr>
      <vt:lpstr>Big-O Performance (Adjacency Set)</vt:lpstr>
      <vt:lpstr>Big-O Performance (Adjacency Matrix)</vt:lpstr>
      <vt:lpstr>Breadth First Traversal: Tree vs. Graph</vt:lpstr>
      <vt:lpstr>Depth First Traversal</vt:lpstr>
      <vt:lpstr>Applications</vt:lpstr>
      <vt:lpstr>Applications: Flight Paths Exist</vt:lpstr>
      <vt:lpstr>Applications: Flight Paths Exist (2)</vt:lpstr>
      <vt:lpstr>Applications: Flight Paths Exist (2)</vt:lpstr>
      <vt:lpstr>Applications: Flight Paths Exist (2)</vt:lpstr>
      <vt:lpstr>Applications: Flight Paths Exist (2)</vt:lpstr>
      <vt:lpstr>Flight Paths Exist Psuedocode</vt:lpstr>
      <vt:lpstr>Applications: Flight Layovers</vt:lpstr>
      <vt:lpstr>Flight Layover Pseudocode</vt:lpstr>
      <vt:lpstr>What is a shortest path?</vt:lpstr>
      <vt:lpstr>Applications</vt:lpstr>
      <vt:lpstr>Simpler Problem: Unit Edges</vt:lpstr>
      <vt:lpstr>Simpler Problem: Unit Edges (2)</vt:lpstr>
      <vt:lpstr>Simpler Problem: Unit Edges (3)</vt:lpstr>
      <vt:lpstr>Breadth First Search Simulation</vt:lpstr>
      <vt:lpstr>Breadth First Search Simulation</vt:lpstr>
      <vt:lpstr>Breadth First Search Simulation</vt:lpstr>
      <vt:lpstr>Breadth First Search Simulation</vt:lpstr>
      <vt:lpstr>Breadth First Search Simulation</vt:lpstr>
      <vt:lpstr>Non-unit Edge Weights</vt:lpstr>
      <vt:lpstr>Non-unit Edge Weights (2)</vt:lpstr>
      <vt:lpstr>Shortest Path Application – Road Trip!</vt:lpstr>
      <vt:lpstr>Our Graph</vt:lpstr>
      <vt:lpstr>One Possible Path</vt:lpstr>
      <vt:lpstr>One Possible Path</vt:lpstr>
      <vt:lpstr>The Shortest Path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Nguyen Duc Anh 20225468</cp:lastModifiedBy>
  <cp:revision>232</cp:revision>
  <cp:lastPrinted>2019-05-01T10:32:43Z</cp:lastPrinted>
  <dcterms:created xsi:type="dcterms:W3CDTF">2012-02-27T07:26:44Z</dcterms:created>
  <dcterms:modified xsi:type="dcterms:W3CDTF">2025-04-07T01:52:32Z</dcterms:modified>
</cp:coreProperties>
</file>