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61"/>
  </p:notesMasterIdLst>
  <p:handoutMasterIdLst>
    <p:handoutMasterId r:id="rId62"/>
  </p:handoutMasterIdLst>
  <p:sldIdLst>
    <p:sldId id="613" r:id="rId2"/>
    <p:sldId id="458" r:id="rId3"/>
    <p:sldId id="610" r:id="rId4"/>
    <p:sldId id="615" r:id="rId5"/>
    <p:sldId id="322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25" r:id="rId18"/>
    <p:sldId id="526" r:id="rId19"/>
    <p:sldId id="527" r:id="rId20"/>
    <p:sldId id="528" r:id="rId21"/>
    <p:sldId id="529" r:id="rId22"/>
    <p:sldId id="524" r:id="rId23"/>
    <p:sldId id="531" r:id="rId24"/>
    <p:sldId id="530" r:id="rId25"/>
    <p:sldId id="532" r:id="rId26"/>
    <p:sldId id="533" r:id="rId27"/>
    <p:sldId id="534" r:id="rId28"/>
    <p:sldId id="535" r:id="rId29"/>
    <p:sldId id="536" r:id="rId30"/>
    <p:sldId id="537" r:id="rId31"/>
    <p:sldId id="538" r:id="rId32"/>
    <p:sldId id="540" r:id="rId33"/>
    <p:sldId id="559" r:id="rId34"/>
    <p:sldId id="561" r:id="rId35"/>
    <p:sldId id="562" r:id="rId36"/>
    <p:sldId id="563" r:id="rId37"/>
    <p:sldId id="564" r:id="rId38"/>
    <p:sldId id="565" r:id="rId39"/>
    <p:sldId id="566" r:id="rId40"/>
    <p:sldId id="567" r:id="rId41"/>
    <p:sldId id="568" r:id="rId42"/>
    <p:sldId id="569" r:id="rId43"/>
    <p:sldId id="570" r:id="rId44"/>
    <p:sldId id="571" r:id="rId45"/>
    <p:sldId id="572" r:id="rId46"/>
    <p:sldId id="573" r:id="rId47"/>
    <p:sldId id="574" r:id="rId48"/>
    <p:sldId id="575" r:id="rId49"/>
    <p:sldId id="576" r:id="rId50"/>
    <p:sldId id="577" r:id="rId51"/>
    <p:sldId id="578" r:id="rId52"/>
    <p:sldId id="579" r:id="rId53"/>
    <p:sldId id="580" r:id="rId54"/>
    <p:sldId id="581" r:id="rId55"/>
    <p:sldId id="586" r:id="rId56"/>
    <p:sldId id="587" r:id="rId57"/>
    <p:sldId id="588" r:id="rId58"/>
    <p:sldId id="589" r:id="rId59"/>
    <p:sldId id="616" r:id="rId6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54124" autoAdjust="0"/>
  </p:normalViewPr>
  <p:slideViewPr>
    <p:cSldViewPr>
      <p:cViewPr varScale="1">
        <p:scale>
          <a:sx n="51" d="100"/>
          <a:sy n="51" d="100"/>
        </p:scale>
        <p:origin x="244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20904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242A5-F639-4664-BD41-BCD4B3AE61B3}" type="datetimeFigureOut">
              <a:rPr lang="en-AU" smtClean="0"/>
              <a:t>7/04/2025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1B193-6215-402E-AF09-FD5F760B2495}" type="datetimeFigureOut">
              <a:rPr lang="en-AU" smtClean="0"/>
              <a:t>7/04/2025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4A9-F288-EE0C-2EB4-A5FF4BFB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DC6F6-A3DB-6B37-1857-C2265175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DA69-666E-BFA1-0DD1-0EF9126A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continue exploring graph algorithms, focusing on advanced traversal techniques, shortest path algorithms, and topological sorting, which are essential for solving complex real-world problems involving networks and dependencies.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DE281-B5CA-77DE-C37D-D00B3B8C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4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evaluating different routes, we found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shorter path with a total cost of 50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this means: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 optimization ensures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minimal cost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avoided unnecessary long routes.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shortest path guarantees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 in travel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21622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does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 (Breadth-First Search)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 well for graphs with uniform edge weights?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 explores nodes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increasing order of distance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start.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Issue: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BFS doesn’t work well when edge weights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challenge: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can we modify our approach to work with varying edge weights?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2455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solution: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Queue!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Why?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It keeps track of nodes based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distance from the start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How?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are stored 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algorithm always explores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closest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unvisited node first.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that we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always find the shortest path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before moving further.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is used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we will discuss next!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1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 is a method for finding the shortest path in a weighted graph. Here’s how it works: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Initialization: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the starting node’s distance to 0 and all others to infinity (∞).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all nodes to a priority queue, prioritizing them by their current known distance.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queue isn’t empty: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node with the smallest distance.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the distances to its neighbors if a shorter path is found.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Completion: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all nodes are processed, each node’s value represents the shortest path from the start.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4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Let’s see Dijkstra’s algorithm in action.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1: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the start node (S) to distance 0 and all others to infinity.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Insert all nodes into the priority queue.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2: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node with the smallest distance (S).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 the distance of its neighbors by adding the edge weights.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18574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Continuing with the process: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3: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the next closest node (A) and update its neighbors.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Recalculate distances and update priorities.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4: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node B.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shorter path to another node is found, update its distance.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8775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steps: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5: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node C.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updating distances if needed.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 6: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node D, completing the algorithm.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all nodes contain the shortest path from 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690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are implementing Dijkstra’s algorithm using an array-based approach instead of an object-oriented paradigm.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graph consists of five nodes: A, B, C, D, and E, with weighted edges representing distances.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Initially, all nodes are assigned an infinite distance (∞), except for the starting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has a distance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setup represents the starting condition before running Dijkstra’s algorithm.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40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begin by processing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it has the smallest known distance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update the distances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using the direct edges from A: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B (4)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Distance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→ C (2)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table reflects these updates: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now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the rest remain at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∞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815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next smallest node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(distance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so we process it.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 distances through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 → B (3) → total 3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 → D (4) → total 6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 → E (5) → total 7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updated table now reflects: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= 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= 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= 6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= 7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001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continue exploring graph algorithms, focusing on advanced traversal techniques, shortest path algorithms, and topological sorting, which are essential for solving complex real-world problems involving networks and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66745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next node with the smallest distance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so we process it.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Updates through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B → D (2) → total 5 (shorter than the previous 6)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updated table now reflects: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= 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= 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= 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= 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= 6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5379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we process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as it has the next smallest distance.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Updates through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 → E (1) → total 6 (same as previous)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no distances were improved further, the final table remains: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= 0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= 3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= 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= 5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= 6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9096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previous example focused on computing the shortest distances to each node but did not construct the shortest paths explicitly.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key question: How can we modify the algorithm to return the actual shortest path from the start node to any other node?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approach is to maintain "previous pointers" for each node to track the shortest path.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Let's go through another example. This time, try to analyze and explain the algorithm’s behavior at each step.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0520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Now, let’s examine the pseudocode for Dijkstra’s Algorithm.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function takes a graph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 start vertex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is initialized with: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Infinite distance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(except for the start node, which has a distance of zero).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Null previous pointers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will help reconstruct the path later.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used to always process the node with the smallest current distance.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main loop: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Extracts the node with the smallest distance.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Updates distances to its neighbors if a shorter path is found.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Updates previous pointers to track paths.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Dijkstra’s is a </a:t>
            </a:r>
            <a:r>
              <a:rPr lang="en-US" b="1" dirty="0"/>
              <a:t>greedy</a:t>
            </a:r>
            <a:r>
              <a:rPr lang="en-US" b="1" baseline="0" dirty="0"/>
              <a:t> </a:t>
            </a:r>
            <a:r>
              <a:rPr lang="en-US" dirty="0"/>
              <a:t>algorithm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 relies on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process the next closest node at each iteration.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always expanding the shortest known path, it follows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greedy approach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Given the problem constraints, can you determine what broader algorithmic paradigm this belongs to?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910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efficiency of Dijkstra’s algorithm depends on how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implemented.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operations involved: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 the smallest element (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affects the time complexity.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 distances (</a:t>
            </a:r>
            <a:r>
              <a:rPr lang="en-US" sz="1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replaceKey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also contributes to runtime.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will compare implementations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arrays/linked lists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heaps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see the impact on performance.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|E| &lt;= |V|^2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or linked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extracting the minimum node takes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time.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results in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runtime of O(|V|²)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 entire algorithm.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removeMin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and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replaceKey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operations are much faster: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heap operations run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O(log |V|)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runtime improves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O((|V| + |E|) log |V|)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1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Here’s the runtime breakdown when using an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or linked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 priority queue.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 the smallest node takes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Iterating through all edges takes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O(|E|)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the extract operation runs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times, the final complexity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O(|V|²)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4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heap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improves efficiency: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Extracting the smallest node: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O(log |V|)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Updating the distances: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O(log |V|)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results in an optimized runtime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O((|V| + |E|) log |V|)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it significantly faster than the array-based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964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final runtime calculation: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O(|V|) + O(|V| log |V|) + O(|E| log |V|)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O((|V| + |E|) log |V|)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key insight: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O(|E|)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loop is inside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loop, but each edge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visited at most twice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explains why the second half of the algorithm contributes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O((V * log |V|) + (E * log |V|))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17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Concepts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Basics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Representation (Adjacency List, Adjacency Matrix), Directed &amp; Undirected Graphs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Traversal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Uses a queue, explores level by level, finds shortest path in unweighted graphs.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Search (DFS)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Uses a stack (or recursion), explores deeply before backtracking.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analysis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social networks, web crawling)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Pathfinding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Google Maps, shortest flight connections)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Dependency resolution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task scheduling, compilers)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Big-O Performance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operations differ based on representation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Edge List, Adjacency List, and Adjacency Matrix have different time complexities for traversal, search, and updates.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BFS is best for shortest unweighted paths, while DFS is useful for deeper exploration and cycle detection.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graph representations affect efficiency—choose wisely based on the problem.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1862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 is powerful, efficiently computing the shortest paths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O((|V| + |E|) log |V|)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time. However, it has limitations.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it truly find the shortest path in any graph, regardless of edge weights?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answer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—Dijkstra’s algorithm fails when negative edge weights are present.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given graph, Dijkstra’s incorrectly returns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[A, C, D]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while the actual shortest path should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[A, B, C, D]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This happens because the algorithm processes nodes in an order that does not account for potential cost reductions from negative weights.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13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edge weights pose a serious problem for Dijkstra’s algorithm. Since the algorithm processes nodes greedily, it assumes that once a node's shortest distance is determined, it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cannot be improved later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—which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incorrect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presence of negative weights.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even bigger problem: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cycles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graph contains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negative-weight cycle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shortest path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undefined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as traversing the cycle indefinitely can keep reducing the path cost.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makes it impossible for Dijkstra’s to guarantee correctness.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need a different approach—one that can handle negative weights.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82899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correctly handle graphs with negative weights, we need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Bellman-Ford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is it different from Dijkstra’s?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follows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relaxation approach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iterating over all edges multiple times to ensure the correct shortest paths.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trade-off: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Bellman-Ford is more robust but runs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slower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Dijkstra’s.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Dijkstra’s,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correctly works with negative weights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even detects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cycles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no valid shortest path exists.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slower, Bellman-Ford provides an essential solution when negative weights come into play.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2805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And here is a directed acyclic graph</a:t>
            </a:r>
          </a:p>
          <a:p>
            <a:r>
              <a:rPr lang="en-US" baseline="0" dirty="0"/>
              <a:t>	directed</a:t>
            </a:r>
          </a:p>
          <a:p>
            <a:r>
              <a:rPr lang="en-US" baseline="0" dirty="0"/>
              <a:t>	but no cycles</a:t>
            </a:r>
          </a:p>
          <a:p>
            <a:r>
              <a:rPr lang="en-US" baseline="0" dirty="0"/>
              <a:t>	</a:t>
            </a:r>
          </a:p>
          <a:p>
            <a:r>
              <a:rPr lang="en-US" baseline="0" dirty="0"/>
              <a:t>Each node is a task (or </a:t>
            </a:r>
            <a:r>
              <a:rPr lang="en-US" baseline="0" dirty="0" err="1"/>
              <a:t>cs</a:t>
            </a:r>
            <a:r>
              <a:rPr lang="en-US" baseline="0" dirty="0"/>
              <a:t> course)</a:t>
            </a:r>
          </a:p>
          <a:p>
            <a:r>
              <a:rPr lang="en-US" baseline="0" dirty="0"/>
              <a:t>Each edge is an ordering (15 must come before 16)</a:t>
            </a:r>
          </a:p>
          <a:p>
            <a:endParaRPr lang="en-US" baseline="0" dirty="0"/>
          </a:p>
          <a:p>
            <a:r>
              <a:rPr lang="en-US" baseline="0" dirty="0"/>
              <a:t>Topological ordering of the vertices is a list of all the vertices where the order implied by all the edges is preserved</a:t>
            </a:r>
          </a:p>
          <a:p>
            <a:endParaRPr lang="en-US" baseline="0" dirty="0"/>
          </a:p>
          <a:p>
            <a:r>
              <a:rPr lang="en-US" baseline="0" dirty="0"/>
              <a:t>Everyone figure one out now</a:t>
            </a:r>
          </a:p>
          <a:p>
            <a:endParaRPr lang="en-US" baseline="0" dirty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(copy graph to board in the meantime)</a:t>
            </a:r>
          </a:p>
          <a:p>
            <a:r>
              <a:rPr lang="en-US" baseline="0" dirty="0"/>
              <a:t>	15 17 18 16 19 125 22 128 32 141 123 242 224</a:t>
            </a:r>
          </a:p>
          <a:p>
            <a:r>
              <a:rPr lang="en-US" baseline="0" dirty="0"/>
              <a:t>		 (left to right works because arrows all point that way)</a:t>
            </a:r>
          </a:p>
          <a:p>
            <a:endParaRPr lang="en-US" baseline="0" dirty="0"/>
          </a:p>
          <a:p>
            <a:r>
              <a:rPr lang="en-US" baseline="0" dirty="0"/>
              <a:t>Raise your hand when you are done</a:t>
            </a:r>
          </a:p>
          <a:p>
            <a:r>
              <a:rPr lang="en-US" baseline="0" dirty="0"/>
              <a:t>	let’s write down a few</a:t>
            </a:r>
          </a:p>
          <a:p>
            <a:r>
              <a:rPr lang="en-US" baseline="0" dirty="0"/>
              <a:t>	check that they are correct</a:t>
            </a:r>
          </a:p>
          <a:p>
            <a:endParaRPr lang="en-US" baseline="0" dirty="0"/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Moving on to a different graph concept—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given graph represents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Acyclic Graph (DAG)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 sources (nodes with no incoming edges).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Orange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 sinks (nodes with no outgoing edges).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structure allows us to find a valid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order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each node appears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any nodes that depend on it.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6A9F6-7178-5A46-A55C-60A3FECE558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43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topological sorting?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is a way of ordering the vertices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such that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vertex appears before any vertices that depend on 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other words, for every directed edge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(u → v)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appears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before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Properties: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Multiple valid topological orders exist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the same DAG.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line up all vertices in topological order, all edges will point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the right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valid orderings: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15, 22, 16, 141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15, 16, 22, 141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22, 15, 16, 141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25710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do we perform topological sorting?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(nodes with no incoming edges).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Visit a source node and remove it from the graph.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Removing a node may create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source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which we can now visit.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Repeat this process until all nodes are visited.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structures needed: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DAG representation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(to store graph structure).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(to track source nodes dynamically).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(to store the final topological order).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following these steps, we efficiently compute a valid topological order for any DAG.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1057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Initialize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(nodes with no incoming edges).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source nodes onto the stack.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 (output order) is empty at this stage.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5503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Populate the Stack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sources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(15 and 22)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onto the stack.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sorting process begins.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Nodes from the Stack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 node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stack.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sorted list.</a:t>
            </a:r>
          </a:p>
          <a:p>
            <a:pPr marL="285750" marR="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 Check </a:t>
            </a:r>
            <a:r>
              <a:rPr lang="en-US" sz="2800" b="1" dirty="0"/>
              <a:t>22's outgoing edges</a:t>
            </a:r>
            <a:r>
              <a:rPr lang="en-US" sz="2800" dirty="0"/>
              <a:t> (it points to </a:t>
            </a:r>
            <a:r>
              <a:rPr lang="en-US" sz="2800" b="1" dirty="0"/>
              <a:t>141</a:t>
            </a:r>
            <a:r>
              <a:rPr lang="en-US" sz="2800" dirty="0"/>
              <a:t>).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2971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Outgoing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edges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which vertices have no more incoming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/>
              <a:t>If </a:t>
            </a:r>
            <a:r>
              <a:rPr lang="en-US" sz="2800" b="1" dirty="0"/>
              <a:t>141</a:t>
            </a:r>
            <a:r>
              <a:rPr lang="en-US" sz="2800" dirty="0"/>
              <a:t> has no incoming edges left, push it to the stack.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3385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6A14A-75DC-A800-8270-1B7B8023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FB57-DEA6-8371-5516-92666A238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3B144-181E-BACB-26A6-B3D2B4D7F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this module, we will explore two important graph algorithms: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We will learn how this algorithm efficiently finds the shortest path in weighted graphs.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We will understand its purpose and the steps involved in ordering nodes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Acyclic Graph (DAG)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 the end of this module, you will be able to apply these algorithms to solve real-world problems involving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graph-based data structures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BDAF-D269-F134-5350-B726915DE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63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Handle Dependencies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still has an incoming edge, so we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not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push it yet.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 to the next node in the stack (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445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Next Node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stack and add it to the list.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15’s outgoing edge to 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96447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Check In-Degree of 16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no remaining incoming edges, push it to the stack.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34057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Sorting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stack and add it to the list.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16's outgoing edges to 141 and 33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7325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141 and 33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still has an incoming edge (from another node), so we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skip it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now.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no incoming edges left, so push it to the stack.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2385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33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add it to the list.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its outgoing edge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6855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123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 has an in-degree of 0, so it is pushed onto the stack.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67786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Processing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add to the list, and remove its outgoing edge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has no incoming edges left, so push it onto the stack.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855021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224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224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 has an in-degree of 0, so it is pushed onto the stack.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729516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Continue processing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/>
              <a:t>Pop </a:t>
            </a:r>
            <a:r>
              <a:rPr lang="en-US" sz="2800" b="1" dirty="0"/>
              <a:t>224</a:t>
            </a:r>
            <a:r>
              <a:rPr lang="en-US" sz="2800" dirty="0"/>
              <a:t> and add it to the list. 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/>
              <a:t>The only remaining node </a:t>
            </a:r>
            <a:r>
              <a:rPr lang="en-US" sz="2800" b="1" dirty="0"/>
              <a:t>141</a:t>
            </a:r>
            <a:r>
              <a:rPr lang="en-US" sz="2800" dirty="0"/>
              <a:t> still has incoming edges, so we wait.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1596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module will cover two key topics: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method for finding the shortest paths from a source node in a weighted graph.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A technique for ordering vertices in a directed acyclic graph, useful in dependency resolution problems.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concepts are fundamental in graph theory and have broad applications in routing, scheduling, and data processing.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38747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141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 all dependencies are resolved,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pushed onto the stack and processed.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Its outgoing edge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removed.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498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241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 has an in-degree of 0, so it is pushed onto the stack.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1394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 241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now free to be processed and added to the final list.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997166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Final Topological Order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list now contains the final topological order: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[22, 15, 16, 33, 123, 224, 141, 241]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End of process!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51073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part</a:t>
            </a:r>
            <a:r>
              <a:rPr lang="en-US" baseline="0" dirty="0"/>
              <a:t> is O(V) – loop through the vertices to find sources</a:t>
            </a:r>
            <a:endParaRPr lang="en-US" dirty="0"/>
          </a:p>
          <a:p>
            <a:r>
              <a:rPr lang="en-US" dirty="0"/>
              <a:t>Explain why second</a:t>
            </a:r>
            <a:r>
              <a:rPr lang="en-US" baseline="0" dirty="0"/>
              <a:t> part is O(V+E) and not O(V*E) – only visit the edges that emanate from that vertex</a:t>
            </a:r>
          </a:p>
          <a:p>
            <a:r>
              <a:rPr lang="en-US" baseline="0" dirty="0"/>
              <a:t>Overall – O(V+E)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Topological Sorting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 is an ordering of vertices in a Directed Acyclic Graph (DAG) such that for every directed edge (u → v), u appears before v in the ordering.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the Approach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keep track of nodes with no incoming edges.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used to store the final ordering.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Process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Identify all nodes with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incoming 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push them onto the stack.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stack is not empty: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a node from the stack.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it to the output list.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 its outgoing edges.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any node loses all its incoming edges, push it to the stack.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67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part</a:t>
            </a:r>
            <a:r>
              <a:rPr lang="en-US" baseline="0" dirty="0"/>
              <a:t> is O(V) – loop through the vertices to find sources</a:t>
            </a:r>
            <a:endParaRPr lang="en-US" dirty="0"/>
          </a:p>
          <a:p>
            <a:r>
              <a:rPr lang="en-US" dirty="0"/>
              <a:t>Explain why second</a:t>
            </a:r>
            <a:r>
              <a:rPr lang="en-US" baseline="0" dirty="0"/>
              <a:t> part is O(V+E) and not O(V*E) – only visit the edges that emanate from that vertex</a:t>
            </a:r>
          </a:p>
          <a:p>
            <a:r>
              <a:rPr lang="en-US" baseline="0" dirty="0"/>
              <a:t>Overall – O(V+E)</a:t>
            </a:r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the Performance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time complexity of topological sorting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 + |E|)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|V| is the number of vertices.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|E| is the number of edges.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Breaking it Down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traverse all vertices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O(|V|).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traverse all edges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removing them: O(|E|).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combined complexity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O(|V| + |E|)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 Considerations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an efficient approach, as it processes each vertex and edge only once.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algorithm works best when implemented with an adjacency list.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767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If Edge Removal Is Not Allowed?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some scenarios, modifying the graph by removing edges is not possible.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Instead, we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decorate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node with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in-degree count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 Approach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the start, store the in-degree of each node.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removing edges, decrement the in-degree of the destination node.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 node's in-degree becomes zero, push it onto the stack.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Outcome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final topological ordering remains valid.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we do not alter the graph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5458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We Need a Stack?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No! Other data structures can also be used, such as: 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Do Different Structures Work?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node is added to the structure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when its in-degree reaches zero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guarantees that all prerequisite nodes are processed before a node is added.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algorithm maintains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valid order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irrespective of the data structure used.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structure used affects the order of valid outputs, but all methods produce a correct topological sort.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57046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the Limitation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 is only valid for Directed Acyclic Graphs (DAGs).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a graph has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cycle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valid ordering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possible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Illustrating a Cycle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 a scenario where "Job" requires "Experience", but "Experience" requires "Job".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forms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cycle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a valid topological sort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impossible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Detecting Cycles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If, after running the algorithm, there are still edges left,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cycle exists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Insight: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Topological sorting can be used as a tool to detect cycles in directed graphs.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72165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28D5F-629D-59A6-5749-4720FDE76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3B818-A403-9943-E11A-6646712F6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0147-FC45-C6CA-E375-B6906D321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Representation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Adjacency List vs. Adjacency Matrix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and Undirected Graphs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 Traversal Techniques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Explores level by level, useful for shortest unweighted paths.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Depth-First Search (DFS):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Explores deeply first, useful for cycle detection and connectivity checking.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Shortest Path Algorithms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Dijkstra’s Algorithm: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Finds the shortest path in graphs with non-negative weights using a priority queue.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Bellman-Ford Algorithm (Optional):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Handles graphs with negative edge weights but runs slower than Dijkstra’s.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Topological Sorting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Applicable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Directed Acyclic Graphs (DAGs)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only.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Used for scheduling and dependency resolution.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Implemented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Kahn’s Algorithm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(Queue-based approach) 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DFS-based method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Social networks, road networks, task scheduling, and dependency resolution.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85990-1155-2025-5FB0-3DFADE10B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1078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Imagine you're planning a road trip from Providence to San Francisco using a limited set of highways. We can model this as a graph, where: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Cities = Nodes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Highways = Edges with travel costs (e.g., distance, time, or fuel cost)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Our objective: Find the shortest path to reach San Francisco in the most efficient way!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108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Here’s the graph representation of our road trip. Each city is a node, and the highways between them are edges with weights representing travel costs.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Points: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 (Providence)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starting point.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SF (San Francisco)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destination.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Numbers on edges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indicate the travel cost between cities.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Determine the most efficient route from PVD to SF.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941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possible path from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PVD to SF (through CLE – CHI)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highlighted in bold.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Questions to consider: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total cost of this path?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this the most efficient route?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find a better one?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669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calculation, the total cost of the highlighted path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Step: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this the optimal path?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reduce the cost and find a shorter alternative?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8746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0C1842-8984-E1F2-0456-C511174CA796}"/>
              </a:ext>
            </a:extLst>
          </p:cNvPr>
          <p:cNvSpPr/>
          <p:nvPr userDrawn="1"/>
        </p:nvSpPr>
        <p:spPr bwMode="auto">
          <a:xfrm>
            <a:off x="395536" y="6453336"/>
            <a:ext cx="4176464" cy="28803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329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Module 9: Graph Algorithms P2</a:t>
            </a: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4164-4322-6257-D1D9-E8625214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 2">
            <a:extLst>
              <a:ext uri="{FF2B5EF4-FFF2-40B4-BE49-F238E27FC236}">
                <a16:creationId xmlns:a16="http://schemas.microsoft.com/office/drawing/2014/main" id="{A95849BF-2ED6-FF09-E9C6-B75F803F863F}"/>
              </a:ext>
            </a:extLst>
          </p:cNvPr>
          <p:cNvSpPr/>
          <p:nvPr/>
        </p:nvSpPr>
        <p:spPr>
          <a:xfrm>
            <a:off x="3995936" y="22660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1: Introduction to Algorithms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362111B-0440-B0EC-00D1-C0371F4A9781}"/>
              </a:ext>
            </a:extLst>
          </p:cNvPr>
          <p:cNvSpPr/>
          <p:nvPr/>
        </p:nvSpPr>
        <p:spPr>
          <a:xfrm>
            <a:off x="3988859" y="832463"/>
            <a:ext cx="4464496" cy="47817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2: </a:t>
            </a:r>
            <a:r>
              <a:rPr lang="en-US" sz="1200" b="1" dirty="0">
                <a:solidFill>
                  <a:schemeClr val="bg1"/>
                </a:solidFill>
              </a:rPr>
              <a:t>Basic Data Structures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17F976-D1CB-5C27-9EE6-57BACC9580A3}"/>
              </a:ext>
            </a:extLst>
          </p:cNvPr>
          <p:cNvSpPr/>
          <p:nvPr/>
        </p:nvSpPr>
        <p:spPr>
          <a:xfrm>
            <a:off x="3988859" y="1458006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3: Sorting Algorithms P1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2046373-87D9-A59A-15E3-F47390847246}"/>
              </a:ext>
            </a:extLst>
          </p:cNvPr>
          <p:cNvSpPr/>
          <p:nvPr/>
        </p:nvSpPr>
        <p:spPr>
          <a:xfrm>
            <a:off x="3995936" y="206844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4: Sorting Algorithms P2  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A717BC-F22D-3CB8-CBD5-54B962CF8301}"/>
              </a:ext>
            </a:extLst>
          </p:cNvPr>
          <p:cNvSpPr/>
          <p:nvPr/>
        </p:nvSpPr>
        <p:spPr>
          <a:xfrm>
            <a:off x="3995936" y="2663172"/>
            <a:ext cx="4464496" cy="488656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5: Searching Algorithms P1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F5C30AB-EE09-1F34-FF36-00DD91070ABA}"/>
              </a:ext>
            </a:extLst>
          </p:cNvPr>
          <p:cNvSpPr/>
          <p:nvPr/>
        </p:nvSpPr>
        <p:spPr>
          <a:xfrm>
            <a:off x="3995936" y="329475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6: Searching Algorithms P2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9C2FE5F-8251-3CA3-4680-5BAC0101DFAF}"/>
              </a:ext>
            </a:extLst>
          </p:cNvPr>
          <p:cNvSpPr/>
          <p:nvPr/>
        </p:nvSpPr>
        <p:spPr>
          <a:xfrm>
            <a:off x="3988859" y="451429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7&amp;8: Graph Algorithms P1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03A4117-13A5-92F2-97EA-93249C439117}"/>
              </a:ext>
            </a:extLst>
          </p:cNvPr>
          <p:cNvSpPr/>
          <p:nvPr/>
        </p:nvSpPr>
        <p:spPr>
          <a:xfrm>
            <a:off x="3995936" y="512468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75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9: Graph Algorithms P2 </a:t>
            </a:r>
          </a:p>
          <a:p>
            <a:r>
              <a:rPr lang="en-AU" sz="1200" b="1" dirty="0">
                <a:solidFill>
                  <a:schemeClr val="bg1"/>
                </a:solidFill>
              </a:rPr>
              <a:t>          (lecture on Tuesday)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FA9703D-9633-5380-A229-584F69CE8F46}"/>
              </a:ext>
            </a:extLst>
          </p:cNvPr>
          <p:cNvSpPr/>
          <p:nvPr/>
        </p:nvSpPr>
        <p:spPr>
          <a:xfrm>
            <a:off x="3995936" y="573054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10: Dynamic Programming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E783F95-1D61-DBD2-BEEC-BDADF6141150}"/>
              </a:ext>
            </a:extLst>
          </p:cNvPr>
          <p:cNvSpPr/>
          <p:nvPr/>
        </p:nvSpPr>
        <p:spPr>
          <a:xfrm>
            <a:off x="3988859" y="634153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11: String Algorithms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DA77B-4E3E-A075-C5CA-EF068D47723E}"/>
              </a:ext>
            </a:extLst>
          </p:cNvPr>
          <p:cNvCxnSpPr>
            <a:cxnSpLocks/>
          </p:cNvCxnSpPr>
          <p:nvPr/>
        </p:nvCxnSpPr>
        <p:spPr bwMode="auto">
          <a:xfrm>
            <a:off x="395536" y="69844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565DB3-D5DE-3D8C-5B89-8C14330CE9A2}"/>
              </a:ext>
            </a:extLst>
          </p:cNvPr>
          <p:cNvCxnSpPr>
            <a:cxnSpLocks/>
          </p:cNvCxnSpPr>
          <p:nvPr/>
        </p:nvCxnSpPr>
        <p:spPr bwMode="auto">
          <a:xfrm>
            <a:off x="395536" y="130898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014AA-CE8A-1294-6887-AB1665F04531}"/>
              </a:ext>
            </a:extLst>
          </p:cNvPr>
          <p:cNvCxnSpPr>
            <a:cxnSpLocks/>
          </p:cNvCxnSpPr>
          <p:nvPr/>
        </p:nvCxnSpPr>
        <p:spPr bwMode="auto">
          <a:xfrm>
            <a:off x="395536" y="193430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71D28F-48E7-E9B4-6911-62B7A49C8782}"/>
              </a:ext>
            </a:extLst>
          </p:cNvPr>
          <p:cNvCxnSpPr>
            <a:cxnSpLocks/>
          </p:cNvCxnSpPr>
          <p:nvPr/>
        </p:nvCxnSpPr>
        <p:spPr bwMode="auto">
          <a:xfrm>
            <a:off x="395536" y="2534773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9A87B-DA8C-CE7B-9347-1E6C354AB028}"/>
              </a:ext>
            </a:extLst>
          </p:cNvPr>
          <p:cNvCxnSpPr>
            <a:cxnSpLocks/>
          </p:cNvCxnSpPr>
          <p:nvPr/>
        </p:nvCxnSpPr>
        <p:spPr bwMode="auto">
          <a:xfrm>
            <a:off x="395536" y="315689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93F3A-8933-AA10-6F4A-0EAE4E1A2E66}"/>
              </a:ext>
            </a:extLst>
          </p:cNvPr>
          <p:cNvCxnSpPr>
            <a:cxnSpLocks/>
          </p:cNvCxnSpPr>
          <p:nvPr/>
        </p:nvCxnSpPr>
        <p:spPr bwMode="auto">
          <a:xfrm>
            <a:off x="395536" y="3761840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2FD36-A053-20D1-CC55-AF0DBDE255DC}"/>
              </a:ext>
            </a:extLst>
          </p:cNvPr>
          <p:cNvCxnSpPr>
            <a:cxnSpLocks/>
          </p:cNvCxnSpPr>
          <p:nvPr/>
        </p:nvCxnSpPr>
        <p:spPr bwMode="auto">
          <a:xfrm>
            <a:off x="395536" y="436963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8AEB8-50BB-FFE3-001D-EBE8BD0EE5B5}"/>
              </a:ext>
            </a:extLst>
          </p:cNvPr>
          <p:cNvCxnSpPr>
            <a:cxnSpLocks/>
          </p:cNvCxnSpPr>
          <p:nvPr/>
        </p:nvCxnSpPr>
        <p:spPr bwMode="auto">
          <a:xfrm>
            <a:off x="395536" y="4993195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4943A8-95CB-6B97-27DA-36F51E9A99D9}"/>
              </a:ext>
            </a:extLst>
          </p:cNvPr>
          <p:cNvCxnSpPr>
            <a:cxnSpLocks/>
          </p:cNvCxnSpPr>
          <p:nvPr/>
        </p:nvCxnSpPr>
        <p:spPr bwMode="auto">
          <a:xfrm>
            <a:off x="395536" y="5596527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89DFF1-1C6F-BEA6-F6A9-AC9A4C52772D}"/>
              </a:ext>
            </a:extLst>
          </p:cNvPr>
          <p:cNvCxnSpPr>
            <a:cxnSpLocks/>
          </p:cNvCxnSpPr>
          <p:nvPr/>
        </p:nvCxnSpPr>
        <p:spPr bwMode="auto">
          <a:xfrm>
            <a:off x="395536" y="681808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11605B2C-91F5-CC3E-DB46-4C1CC6AA29A9}"/>
              </a:ext>
            </a:extLst>
          </p:cNvPr>
          <p:cNvSpPr/>
          <p:nvPr/>
        </p:nvSpPr>
        <p:spPr bwMode="auto">
          <a:xfrm>
            <a:off x="3775644" y="5284583"/>
            <a:ext cx="144016" cy="152041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0028BD-4502-7142-A407-415CB5BB0313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884224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 core data structures and their operations.</a:t>
            </a:r>
            <a:endParaRPr lang="en-AU" sz="1200" kern="0" dirty="0"/>
          </a:p>
        </p:txBody>
      </p:sp>
      <p:sp>
        <p:nvSpPr>
          <p:cNvPr id="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EDB6D4-FEE4-566C-A172-0B8A8417B4A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1496875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Discover basic sorting techniques and performance analysis.</a:t>
            </a:r>
            <a:endParaRPr lang="en-AU" sz="1200" kern="0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F4B8C2-9958-355B-95A3-C96A1700E5A8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10659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Examine advanced sorting methods and efficiency improvements.</a:t>
            </a:r>
            <a:endParaRPr lang="en-AU" sz="1200" kern="0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5A53A5-4068-F7BF-8D47-6EDB51D66529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73310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fundamental searching algorithms for data retrieval.</a:t>
            </a:r>
            <a:endParaRPr lang="en-AU" sz="1200" kern="0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88E95D-BEA7-C3FB-BDE8-74FEE15780D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3332714"/>
            <a:ext cx="3384376" cy="405161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advanced search structures and optimization strategies.</a:t>
            </a:r>
            <a:endParaRPr lang="en-AU" sz="1200" kern="0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811C26-17AC-2664-3F15-A176AE70DDD6}"/>
              </a:ext>
            </a:extLst>
          </p:cNvPr>
          <p:cNvSpPr txBox="1">
            <a:spLocks noChangeArrowheads="1"/>
          </p:cNvSpPr>
          <p:nvPr/>
        </p:nvSpPr>
        <p:spPr>
          <a:xfrm>
            <a:off x="325697" y="4101442"/>
            <a:ext cx="3384376" cy="22873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sz="1200" kern="0" dirty="0">
                <a:solidFill>
                  <a:schemeClr val="accent2">
                    <a:lumMod val="75000"/>
                  </a:schemeClr>
                </a:solidFill>
              </a:rPr>
              <a:t>No class scheduled due to a public holiday.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76E82D-D121-FD37-20B3-CE7EFF0467BA}"/>
              </a:ext>
            </a:extLst>
          </p:cNvPr>
          <p:cNvSpPr txBox="1">
            <a:spLocks noChangeArrowheads="1"/>
          </p:cNvSpPr>
          <p:nvPr/>
        </p:nvSpPr>
        <p:spPr>
          <a:xfrm>
            <a:off x="338735" y="5420709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AU" sz="1000" kern="0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F8FA2-3287-09AE-7164-39C596104B65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260648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fundamental concepts in algorithms and data structures.</a:t>
            </a:r>
            <a:endParaRPr lang="en-AU" sz="1200" kern="0" dirty="0"/>
          </a:p>
        </p:txBody>
      </p:sp>
      <p:sp>
        <p:nvSpPr>
          <p:cNvPr id="12" name="Arrow: Left 22">
            <a:extLst>
              <a:ext uri="{FF2B5EF4-FFF2-40B4-BE49-F238E27FC236}">
                <a16:creationId xmlns:a16="http://schemas.microsoft.com/office/drawing/2014/main" id="{BECA04B3-603A-7BEF-BD25-395B6A62E384}"/>
              </a:ext>
            </a:extLst>
          </p:cNvPr>
          <p:cNvSpPr/>
          <p:nvPr/>
        </p:nvSpPr>
        <p:spPr>
          <a:xfrm>
            <a:off x="3995936" y="390214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Public Holiday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C20D7C2-47B8-D0D3-8860-544D212A3A15}"/>
              </a:ext>
            </a:extLst>
          </p:cNvPr>
          <p:cNvSpPr/>
          <p:nvPr/>
        </p:nvSpPr>
        <p:spPr bwMode="auto">
          <a:xfrm rot="20677047">
            <a:off x="8426737" y="154022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AB2A7C7-0FB1-646A-A6B6-E51E9C297D55}"/>
              </a:ext>
            </a:extLst>
          </p:cNvPr>
          <p:cNvSpPr/>
          <p:nvPr/>
        </p:nvSpPr>
        <p:spPr bwMode="auto">
          <a:xfrm rot="20677047">
            <a:off x="8418201" y="7542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8A98A5-D4EA-460C-25CD-DD8093441EB0}"/>
              </a:ext>
            </a:extLst>
          </p:cNvPr>
          <p:cNvSpPr/>
          <p:nvPr/>
        </p:nvSpPr>
        <p:spPr bwMode="auto">
          <a:xfrm rot="20677047">
            <a:off x="8426737" y="138108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2498BC7-FA7D-F859-20B4-F15F36F16474}"/>
              </a:ext>
            </a:extLst>
          </p:cNvPr>
          <p:cNvSpPr/>
          <p:nvPr/>
        </p:nvSpPr>
        <p:spPr bwMode="auto">
          <a:xfrm rot="20677047">
            <a:off x="8426738" y="19903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B4ACDAD0-4708-F26B-8B44-B9D5D1486B95}"/>
              </a:ext>
            </a:extLst>
          </p:cNvPr>
          <p:cNvSpPr/>
          <p:nvPr/>
        </p:nvSpPr>
        <p:spPr bwMode="auto">
          <a:xfrm rot="20677047">
            <a:off x="8418202" y="2590570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0DC9A61-10CA-A23F-9B95-59978DB2D85F}"/>
              </a:ext>
            </a:extLst>
          </p:cNvPr>
          <p:cNvSpPr/>
          <p:nvPr/>
        </p:nvSpPr>
        <p:spPr bwMode="auto">
          <a:xfrm rot="20677047">
            <a:off x="8426738" y="321741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85346EB-D137-2471-D82F-86803B0F0D23}"/>
              </a:ext>
            </a:extLst>
          </p:cNvPr>
          <p:cNvSpPr/>
          <p:nvPr/>
        </p:nvSpPr>
        <p:spPr bwMode="auto">
          <a:xfrm rot="20677047">
            <a:off x="8435273" y="382520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4D3A478-57B4-C5AB-7E8B-55531AF842AE}"/>
              </a:ext>
            </a:extLst>
          </p:cNvPr>
          <p:cNvSpPr/>
          <p:nvPr/>
        </p:nvSpPr>
        <p:spPr bwMode="auto">
          <a:xfrm rot="20677047">
            <a:off x="8426737" y="44254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6A8A2A9-1A2A-A116-AF32-43A269A7CB21}"/>
              </a:ext>
            </a:extLst>
          </p:cNvPr>
          <p:cNvSpPr/>
          <p:nvPr/>
        </p:nvSpPr>
        <p:spPr bwMode="auto">
          <a:xfrm rot="20677047">
            <a:off x="8435273" y="505227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7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890EDBE-A587-9A29-0BB1-75BB82B42999}"/>
              </a:ext>
            </a:extLst>
          </p:cNvPr>
          <p:cNvSpPr/>
          <p:nvPr/>
        </p:nvSpPr>
        <p:spPr bwMode="auto">
          <a:xfrm rot="20677047">
            <a:off x="8435274" y="56615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659DB52-FB3A-ACF9-8234-660C865430BF}"/>
              </a:ext>
            </a:extLst>
          </p:cNvPr>
          <p:cNvSpPr/>
          <p:nvPr/>
        </p:nvSpPr>
        <p:spPr bwMode="auto">
          <a:xfrm rot="20677047">
            <a:off x="8426738" y="6261757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ED76E1-18EE-68F0-7C1E-3CB885B52B97}"/>
              </a:ext>
            </a:extLst>
          </p:cNvPr>
          <p:cNvSpPr txBox="1"/>
          <p:nvPr/>
        </p:nvSpPr>
        <p:spPr bwMode="auto">
          <a:xfrm rot="20807101">
            <a:off x="8478613" y="29594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325465-C33F-4E5C-C51E-568BA885AA99}"/>
              </a:ext>
            </a:extLst>
          </p:cNvPr>
          <p:cNvSpPr txBox="1"/>
          <p:nvPr/>
        </p:nvSpPr>
        <p:spPr bwMode="auto">
          <a:xfrm rot="20807101">
            <a:off x="8471160" y="916284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A92A03-DD01-8462-BBCB-1C24CEB084B4}"/>
              </a:ext>
            </a:extLst>
          </p:cNvPr>
          <p:cNvSpPr txBox="1"/>
          <p:nvPr/>
        </p:nvSpPr>
        <p:spPr bwMode="auto">
          <a:xfrm rot="20807101">
            <a:off x="8461540" y="1536112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EB4D71-F7CD-7930-92D5-20C7E6CDE49D}"/>
              </a:ext>
            </a:extLst>
          </p:cNvPr>
          <p:cNvSpPr txBox="1"/>
          <p:nvPr/>
        </p:nvSpPr>
        <p:spPr bwMode="auto">
          <a:xfrm rot="20807101">
            <a:off x="8478613" y="215645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A7DCD0-2AA2-1718-D1FF-145C2ED0FFF6}"/>
              </a:ext>
            </a:extLst>
          </p:cNvPr>
          <p:cNvSpPr txBox="1"/>
          <p:nvPr/>
        </p:nvSpPr>
        <p:spPr bwMode="auto">
          <a:xfrm rot="20807101">
            <a:off x="8478611" y="275581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546CEB-5B71-DC2A-CCB7-FBF9B33498A1}"/>
              </a:ext>
            </a:extLst>
          </p:cNvPr>
          <p:cNvSpPr txBox="1"/>
          <p:nvPr/>
        </p:nvSpPr>
        <p:spPr bwMode="auto">
          <a:xfrm rot="20807101">
            <a:off x="8478611" y="3376160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78279-08E2-DB5E-B8C7-5F2AB0C4972E}"/>
              </a:ext>
            </a:extLst>
          </p:cNvPr>
          <p:cNvSpPr txBox="1"/>
          <p:nvPr/>
        </p:nvSpPr>
        <p:spPr bwMode="auto">
          <a:xfrm rot="20807101">
            <a:off x="8478610" y="457568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60CF1-6B7D-08E7-8DEE-96AD98CBC21D}"/>
              </a:ext>
            </a:extLst>
          </p:cNvPr>
          <p:cNvSpPr txBox="1"/>
          <p:nvPr/>
        </p:nvSpPr>
        <p:spPr bwMode="auto">
          <a:xfrm rot="20807101">
            <a:off x="8475060" y="521034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F251-A22C-2DEA-5560-2B3C13440D6D}"/>
              </a:ext>
            </a:extLst>
          </p:cNvPr>
          <p:cNvSpPr txBox="1"/>
          <p:nvPr/>
        </p:nvSpPr>
        <p:spPr bwMode="auto">
          <a:xfrm rot="20807101">
            <a:off x="8446821" y="5822569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E151BC-D19D-4C26-19C0-10B106B44707}"/>
              </a:ext>
            </a:extLst>
          </p:cNvPr>
          <p:cNvSpPr txBox="1"/>
          <p:nvPr/>
        </p:nvSpPr>
        <p:spPr bwMode="auto">
          <a:xfrm rot="20807101">
            <a:off x="8478609" y="400463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2AD1-8D49-736E-310D-BAC05FD2D5B0}"/>
              </a:ext>
            </a:extLst>
          </p:cNvPr>
          <p:cNvSpPr txBox="1"/>
          <p:nvPr/>
        </p:nvSpPr>
        <p:spPr bwMode="auto">
          <a:xfrm rot="20807101">
            <a:off x="8446820" y="6423804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B35FB7-247F-BE69-69AD-327700F0DD7A}"/>
              </a:ext>
            </a:extLst>
          </p:cNvPr>
          <p:cNvCxnSpPr>
            <a:cxnSpLocks/>
          </p:cNvCxnSpPr>
          <p:nvPr/>
        </p:nvCxnSpPr>
        <p:spPr bwMode="auto">
          <a:xfrm>
            <a:off x="395536" y="620238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8685-5EE1-1705-18D9-471F269D30D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4574090"/>
            <a:ext cx="3384376" cy="29979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Grasp basic graph theory and traversal techniques.</a:t>
            </a:r>
            <a:endParaRPr lang="en-AU" sz="1200" kern="0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14B493-B645-B819-53F7-949A3D5EC73C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183807"/>
            <a:ext cx="3384376" cy="3680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Dive into advanced graph algorithms, including shortest path methods.</a:t>
            </a:r>
            <a:endParaRPr lang="en-AU" sz="1200" kern="0" dirty="0"/>
          </a:p>
        </p:txBody>
      </p:sp>
      <p:sp>
        <p:nvSpPr>
          <p:cNvPr id="13" name="TextBox 1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A938A-A246-1E20-BFAB-B1971569B2F4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792764"/>
            <a:ext cx="3384376" cy="407095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182563" indent="-1825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00125" indent="-2841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68438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36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6pPr>
            <a:lvl7pPr marL="2794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7pPr>
            <a:lvl8pPr marL="3251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8pPr>
            <a:lvl9pPr marL="37084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dynamic programming techniques to solve optimization problems efficiently.</a:t>
            </a:r>
            <a:endParaRPr lang="en-AU" sz="1200" kern="0" dirty="0"/>
          </a:p>
        </p:txBody>
      </p:sp>
      <p:sp>
        <p:nvSpPr>
          <p:cNvPr id="14" name="TextBox 1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0301F2-4095-2B5B-7A53-52620F888B93}"/>
              </a:ext>
            </a:extLst>
          </p:cNvPr>
          <p:cNvSpPr txBox="1">
            <a:spLocks noChangeArrowheads="1"/>
          </p:cNvSpPr>
          <p:nvPr/>
        </p:nvSpPr>
        <p:spPr>
          <a:xfrm>
            <a:off x="305549" y="6415505"/>
            <a:ext cx="3384376" cy="352616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marL="182563" indent="-1825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00125" indent="-284163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468438" indent="-285750" algn="l" defTabSz="914400" rtl="0" eaLnBrk="1" fontAlgn="base" latinLnBrk="0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796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3368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6pPr>
            <a:lvl7pPr marL="27940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7pPr>
            <a:lvl8pPr marL="32512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8pPr>
            <a:lvl9pPr marL="3708400" indent="-2286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har char="-"/>
              <a:defRPr sz="1600" kern="1200">
                <a:solidFill>
                  <a:srgbClr val="000099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efficient techniques for string processing and pattern matching.</a:t>
            </a:r>
            <a:endParaRPr lang="en-AU" sz="1200" kern="0" dirty="0"/>
          </a:p>
        </p:txBody>
      </p:sp>
    </p:spTree>
    <p:extLst>
      <p:ext uri="{BB962C8B-B14F-4D97-AF65-F5344CB8AC3E}">
        <p14:creationId xmlns:p14="http://schemas.microsoft.com/office/powerpoint/2010/main" val="34039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Shortest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89932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50485" y="37901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</p:cNvCxnSpPr>
          <p:nvPr/>
        </p:nvCxnSpPr>
        <p:spPr>
          <a:xfrm flipH="1">
            <a:off x="7418166" y="3788779"/>
            <a:ext cx="240079" cy="31665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>
            <a:off x="7648224" y="3115123"/>
            <a:ext cx="10021" cy="2164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87110" y="3560179"/>
            <a:ext cx="2502822" cy="4585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101714" cy="29688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18798" y="4247309"/>
            <a:ext cx="1565789" cy="5664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49944" y="4180354"/>
            <a:ext cx="2028382" cy="7788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18798" y="2829364"/>
            <a:ext cx="481234" cy="96074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48771" y="5867400"/>
            <a:ext cx="5114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Shorter path: </a:t>
            </a:r>
            <a:r>
              <a:rPr lang="en-US" sz="2800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35630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does BFS work when all edges have the same weight?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Nodes are visited in order of their total distance from the start</a:t>
            </a:r>
          </a:p>
          <a:p>
            <a:r>
              <a:rPr lang="en-US" dirty="0"/>
              <a:t>We need a way to visit nodes in order of their distance from the start node even when the edges have distinct weights!</a:t>
            </a:r>
          </a:p>
          <a:p>
            <a:r>
              <a:rPr lang="en-US" dirty="0"/>
              <a:t>How can we do this?</a:t>
            </a:r>
          </a:p>
          <a:p>
            <a:pPr lvl="1"/>
            <a:r>
              <a:rPr lang="en-US" dirty="0"/>
              <a:t>Hint: once again, we’ll use a data structure we’ve already introduced!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01682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Shortest Path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</a:t>
            </a:r>
            <a:r>
              <a:rPr lang="en-US" b="1" dirty="0"/>
              <a:t>priority queue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The priorities stored are the total distances from the start to the node</a:t>
            </a:r>
          </a:p>
          <a:p>
            <a:pPr lvl="1"/>
            <a:r>
              <a:rPr lang="en-US" dirty="0"/>
              <a:t>By visiting nodes in the order returned by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, you visit the nodes in order of how far they are from the start!</a:t>
            </a:r>
          </a:p>
          <a:p>
            <a:r>
              <a:rPr lang="en-US" dirty="0"/>
              <a:t>Because you don’t explore a node until all of the ones closer to the start have already been explored, you ensure that you have found the shortest path to that node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41364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algorithm is as follows:</a:t>
            </a:r>
          </a:p>
          <a:p>
            <a:pPr lvl="1"/>
            <a:r>
              <a:rPr lang="en-US" sz="2400" dirty="0"/>
              <a:t>Decorate all nodes with distance ∞ except for the start node, which has distance 0</a:t>
            </a:r>
          </a:p>
          <a:p>
            <a:pPr lvl="1"/>
            <a:r>
              <a:rPr lang="en-US" sz="2400" dirty="0"/>
              <a:t>Add all nodes to a priority queue, with their distance decorations as the priority</a:t>
            </a:r>
          </a:p>
          <a:p>
            <a:pPr lvl="1"/>
            <a:r>
              <a:rPr lang="en-US" sz="2400" dirty="0"/>
              <a:t>While the priority queue isn’t empty:</a:t>
            </a:r>
          </a:p>
          <a:p>
            <a:pPr lvl="2"/>
            <a:r>
              <a:rPr lang="en-US" sz="2000" dirty="0"/>
              <a:t>Remove the node from the queue with minimal priority.</a:t>
            </a:r>
          </a:p>
          <a:p>
            <a:pPr lvl="2"/>
            <a:r>
              <a:rPr lang="en-US" sz="2000" dirty="0"/>
              <a:t>Update the distances to the removed node’s neighbors if the distances have decreased </a:t>
            </a:r>
          </a:p>
          <a:p>
            <a:r>
              <a:rPr lang="en-US" sz="2800" dirty="0"/>
              <a:t>When the algorithm terminates, every node has been decorated with the minimal cost to the node from the start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211751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100" y="1721584"/>
            <a:ext cx="3949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1: </a:t>
            </a:r>
            <a:r>
              <a:rPr lang="en-US" sz="2000" dirty="0"/>
              <a:t>Label the starting vertex with distance zero and the other vertices with distance infinity. Add all the nodes to the priority queue.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7100" y="4114800"/>
            <a:ext cx="39497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2: </a:t>
            </a:r>
            <a:r>
              <a:rPr lang="en-US" sz="2000" dirty="0"/>
              <a:t>Remove from the priority queue the node with minimal priority (</a:t>
            </a:r>
            <a:r>
              <a:rPr lang="en-US" sz="2000" i="1" dirty="0"/>
              <a:t>S </a:t>
            </a:r>
            <a:r>
              <a:rPr lang="en-US" sz="2000" dirty="0"/>
              <a:t>in this example). Calculate the distance from the start to the removed vertex’s neighbors by adding the adjacent edge weights to S’s distance decoration.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422545" y="1154504"/>
            <a:ext cx="3593468" cy="2792585"/>
            <a:chOff x="423563" y="1132083"/>
            <a:chExt cx="3734147" cy="3145472"/>
          </a:xfrm>
        </p:grpSpPr>
        <p:grpSp>
          <p:nvGrpSpPr>
            <p:cNvPr id="35" name="Group 34"/>
            <p:cNvGrpSpPr/>
            <p:nvPr/>
          </p:nvGrpSpPr>
          <p:grpSpPr>
            <a:xfrm>
              <a:off x="704568" y="1391765"/>
              <a:ext cx="3453142" cy="2704099"/>
              <a:chOff x="1817461" y="1844756"/>
              <a:chExt cx="4432443" cy="2960737"/>
            </a:xfrm>
          </p:grpSpPr>
          <p:sp>
            <p:nvSpPr>
              <p:cNvPr id="36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37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38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39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40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1" name="Straight Arrow Connector 40"/>
              <p:cNvCxnSpPr>
                <a:stCxn id="36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8" idx="7"/>
                <a:endCxn id="40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TextBox 48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801703" y="18447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423563" y="2393253"/>
              <a:ext cx="281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0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9820" y="1177181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576528" y="3692780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333676" y="1132083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305303" y="3692779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486750" y="3843468"/>
            <a:ext cx="3593468" cy="2792584"/>
            <a:chOff x="423563" y="1132083"/>
            <a:chExt cx="3734147" cy="3145471"/>
          </a:xfrm>
        </p:grpSpPr>
        <p:grpSp>
          <p:nvGrpSpPr>
            <p:cNvPr id="96" name="Group 95"/>
            <p:cNvGrpSpPr/>
            <p:nvPr/>
          </p:nvGrpSpPr>
          <p:grpSpPr>
            <a:xfrm>
              <a:off x="704568" y="1391765"/>
              <a:ext cx="3453142" cy="2704099"/>
              <a:chOff x="1817461" y="1844756"/>
              <a:chExt cx="4432443" cy="2960737"/>
            </a:xfrm>
          </p:grpSpPr>
          <p:sp>
            <p:nvSpPr>
              <p:cNvPr id="102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03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04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105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106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107" name="Straight Arrow Connector 106"/>
              <p:cNvCxnSpPr>
                <a:stCxn id="102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104" idx="7"/>
                <a:endCxn id="106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18" name="TextBox 117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20" name="TextBox 119"/>
              <p:cNvSpPr txBox="1"/>
              <p:nvPr/>
            </p:nvSpPr>
            <p:spPr>
              <a:xfrm>
                <a:off x="4801703" y="1844756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21" name="TextBox 120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122" name="TextBox 121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123" name="Straight Arrow Connector 122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Box 123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423563" y="2393253"/>
              <a:ext cx="281358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94906" y="138703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1576528" y="369278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2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333676" y="1132083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305303" y="3692779"/>
              <a:ext cx="4108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2"/>
                  </a:solidFill>
                </a:rPr>
                <a:t>∞</a:t>
              </a:r>
              <a:endParaRPr lang="en-US" sz="28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65" name="TextBox 64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973603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100" y="1663700"/>
            <a:ext cx="39497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3: </a:t>
            </a:r>
            <a:r>
              <a:rPr lang="en-US" sz="2000" dirty="0"/>
              <a:t>Repeat the previous step, while the priority queue isn’t empty, removing </a:t>
            </a:r>
            <a:r>
              <a:rPr lang="en-US" sz="2000" i="1" dirty="0"/>
              <a:t>A</a:t>
            </a:r>
            <a:r>
              <a:rPr lang="en-US" sz="2000" dirty="0"/>
              <a:t> this time. The priorities of nodes in the priority queue may have to be updated, like </a:t>
            </a:r>
            <a:r>
              <a:rPr lang="en-US" sz="2000" i="1" dirty="0"/>
              <a:t>B</a:t>
            </a:r>
            <a:r>
              <a:rPr lang="en-US" sz="2000" dirty="0"/>
              <a:t>’s priority in this example.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7100" y="4540984"/>
            <a:ext cx="41021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4: </a:t>
            </a:r>
            <a:r>
              <a:rPr lang="en-US" sz="2000" dirty="0"/>
              <a:t>Repeat again by removing vertex </a:t>
            </a:r>
            <a:r>
              <a:rPr lang="en-US" sz="2000" i="1" dirty="0"/>
              <a:t>B</a:t>
            </a:r>
            <a:r>
              <a:rPr lang="en-US" sz="2000" dirty="0"/>
              <a:t>. As always, update any distances that are shorter using this path than before (for example, </a:t>
            </a:r>
            <a:r>
              <a:rPr lang="en-US" sz="2000" i="1" dirty="0"/>
              <a:t>C</a:t>
            </a:r>
            <a:r>
              <a:rPr lang="en-US" sz="2000" dirty="0"/>
              <a:t> now has a distance of 6, not 10).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57200" y="1247211"/>
            <a:ext cx="3593468" cy="2638989"/>
            <a:chOff x="423563" y="1236748"/>
            <a:chExt cx="3734147" cy="2972467"/>
          </a:xfrm>
        </p:grpSpPr>
        <p:grpSp>
          <p:nvGrpSpPr>
            <p:cNvPr id="11" name="Group 10"/>
            <p:cNvGrpSpPr/>
            <p:nvPr/>
          </p:nvGrpSpPr>
          <p:grpSpPr>
            <a:xfrm>
              <a:off x="704568" y="1350100"/>
              <a:ext cx="3453142" cy="2745764"/>
              <a:chOff x="1817461" y="1799137"/>
              <a:chExt cx="4432443" cy="3006356"/>
            </a:xfrm>
          </p:grpSpPr>
          <p:sp>
            <p:nvSpPr>
              <p:cNvPr id="17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8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9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0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1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2" name="Straight Arrow Connector 21"/>
              <p:cNvCxnSpPr>
                <a:stCxn id="17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9" idx="7"/>
                <a:endCxn id="21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59163" y="17991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3563" y="2393253"/>
              <a:ext cx="281358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4906" y="1236748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76528" y="369278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2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60145" y="1236748"/>
              <a:ext cx="605383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10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303" y="3758545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58420" y="3967949"/>
            <a:ext cx="3593468" cy="2607377"/>
            <a:chOff x="423563" y="1272355"/>
            <a:chExt cx="3734147" cy="2936860"/>
          </a:xfrm>
        </p:grpSpPr>
        <p:grpSp>
          <p:nvGrpSpPr>
            <p:cNvPr id="41" name="Group 40"/>
            <p:cNvGrpSpPr/>
            <p:nvPr/>
          </p:nvGrpSpPr>
          <p:grpSpPr>
            <a:xfrm>
              <a:off x="704568" y="1350100"/>
              <a:ext cx="3453142" cy="2745764"/>
              <a:chOff x="1817461" y="1799137"/>
              <a:chExt cx="4432443" cy="3006356"/>
            </a:xfrm>
          </p:grpSpPr>
          <p:sp>
            <p:nvSpPr>
              <p:cNvPr id="47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8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9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51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52" name="Straight Arrow Connector 51"/>
              <p:cNvCxnSpPr>
                <a:stCxn id="47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9" idx="7"/>
                <a:endCxn id="51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59163" y="17991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23563" y="2393253"/>
              <a:ext cx="281358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4906" y="142659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6528" y="369278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2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4811" y="1272355"/>
              <a:ext cx="349554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6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5303" y="3758545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772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37100" y="1663700"/>
            <a:ext cx="3949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5: </a:t>
            </a:r>
            <a:r>
              <a:rPr lang="en-US" sz="2000" dirty="0"/>
              <a:t>Repeat, this time removing </a:t>
            </a:r>
            <a:r>
              <a:rPr lang="en-US" sz="2000" i="1" dirty="0"/>
              <a:t>C</a:t>
            </a:r>
            <a:r>
              <a:rPr lang="en-US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37100" y="4191258"/>
            <a:ext cx="39497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Step 6: </a:t>
            </a:r>
            <a:r>
              <a:rPr lang="en-US" sz="2000" dirty="0"/>
              <a:t>After removing </a:t>
            </a:r>
            <a:r>
              <a:rPr lang="en-US" sz="2000" i="1" dirty="0"/>
              <a:t>D</a:t>
            </a:r>
            <a:r>
              <a:rPr lang="en-US" sz="2000" dirty="0"/>
              <a:t>, every node has been visited and thus every node has been decorated with the shortest distance to the node from the start.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09070" y="1252102"/>
            <a:ext cx="3593468" cy="2607377"/>
            <a:chOff x="423563" y="1272355"/>
            <a:chExt cx="3734147" cy="2936860"/>
          </a:xfrm>
        </p:grpSpPr>
        <p:grpSp>
          <p:nvGrpSpPr>
            <p:cNvPr id="11" name="Group 10"/>
            <p:cNvGrpSpPr/>
            <p:nvPr/>
          </p:nvGrpSpPr>
          <p:grpSpPr>
            <a:xfrm>
              <a:off x="704568" y="1350100"/>
              <a:ext cx="3453142" cy="2745764"/>
              <a:chOff x="1817461" y="1799137"/>
              <a:chExt cx="4432443" cy="3006356"/>
            </a:xfrm>
          </p:grpSpPr>
          <p:sp>
            <p:nvSpPr>
              <p:cNvPr id="17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18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19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0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21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22" name="Straight Arrow Connector 21"/>
              <p:cNvCxnSpPr>
                <a:stCxn id="17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19" idx="7"/>
                <a:endCxn id="21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659163" y="17991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3563" y="2393253"/>
              <a:ext cx="281358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594906" y="142659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76528" y="369278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2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54811" y="1272355"/>
              <a:ext cx="349554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6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305303" y="3758545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7</a:t>
              </a:r>
              <a:endParaRPr lang="en-US" sz="2800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9070" y="3997866"/>
            <a:ext cx="3593468" cy="2607377"/>
            <a:chOff x="423563" y="1272355"/>
            <a:chExt cx="3734147" cy="2936860"/>
          </a:xfrm>
        </p:grpSpPr>
        <p:grpSp>
          <p:nvGrpSpPr>
            <p:cNvPr id="41" name="Group 40"/>
            <p:cNvGrpSpPr/>
            <p:nvPr/>
          </p:nvGrpSpPr>
          <p:grpSpPr>
            <a:xfrm>
              <a:off x="704568" y="1350100"/>
              <a:ext cx="3453142" cy="2745764"/>
              <a:chOff x="1817461" y="1799137"/>
              <a:chExt cx="4432443" cy="3006356"/>
            </a:xfrm>
          </p:grpSpPr>
          <p:sp>
            <p:nvSpPr>
              <p:cNvPr id="47" name="Oval 567"/>
              <p:cNvSpPr>
                <a:spLocks noChangeArrowheads="1"/>
              </p:cNvSpPr>
              <p:nvPr/>
            </p:nvSpPr>
            <p:spPr bwMode="auto">
              <a:xfrm>
                <a:off x="1817461" y="3160334"/>
                <a:ext cx="609073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/>
                  <a:t>S</a:t>
                </a:r>
              </a:p>
            </p:txBody>
          </p:sp>
          <p:sp>
            <p:nvSpPr>
              <p:cNvPr id="48" name="Oval 568"/>
              <p:cNvSpPr>
                <a:spLocks noChangeArrowheads="1"/>
              </p:cNvSpPr>
              <p:nvPr/>
            </p:nvSpPr>
            <p:spPr bwMode="auto">
              <a:xfrm>
                <a:off x="3369607" y="1983804"/>
                <a:ext cx="635118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49" name="Oval 567"/>
              <p:cNvSpPr>
                <a:spLocks noChangeArrowheads="1"/>
              </p:cNvSpPr>
              <p:nvPr/>
            </p:nvSpPr>
            <p:spPr bwMode="auto">
              <a:xfrm>
                <a:off x="3338184" y="4143386"/>
                <a:ext cx="666540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50" name="Oval 567"/>
              <p:cNvSpPr>
                <a:spLocks noChangeArrowheads="1"/>
              </p:cNvSpPr>
              <p:nvPr/>
            </p:nvSpPr>
            <p:spPr bwMode="auto">
              <a:xfrm>
                <a:off x="5470794" y="4138847"/>
                <a:ext cx="683218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sp>
            <p:nvSpPr>
              <p:cNvPr id="51" name="Oval 567"/>
              <p:cNvSpPr>
                <a:spLocks noChangeArrowheads="1"/>
              </p:cNvSpPr>
              <p:nvPr/>
            </p:nvSpPr>
            <p:spPr bwMode="auto">
              <a:xfrm>
                <a:off x="5470794" y="1979265"/>
                <a:ext cx="683217" cy="494314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52" name="Straight Arrow Connector 51"/>
              <p:cNvCxnSpPr>
                <a:stCxn id="47" idx="7"/>
              </p:cNvCxnSpPr>
              <p:nvPr/>
            </p:nvCxnSpPr>
            <p:spPr>
              <a:xfrm flipV="1">
                <a:off x="2337337" y="2376329"/>
                <a:ext cx="1032269" cy="85639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167669" y="3645041"/>
                <a:ext cx="1170513" cy="6846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4044425" y="2214088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4044425" y="4373669"/>
                <a:ext cx="14008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9" idx="7"/>
                <a:endCxn id="51" idx="3"/>
              </p:cNvCxnSpPr>
              <p:nvPr/>
            </p:nvCxnSpPr>
            <p:spPr>
              <a:xfrm flipV="1">
                <a:off x="3907112" y="2401189"/>
                <a:ext cx="1663737" cy="18145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 flipV="1">
                <a:off x="5936998" y="2449478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/>
              <p:nvPr/>
            </p:nvCxnSpPr>
            <p:spPr>
              <a:xfrm flipV="1">
                <a:off x="3540355" y="2479804"/>
                <a:ext cx="1" cy="16652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3854097" y="2451161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2426534" y="249045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668939" y="274588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440020" y="396040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3213153" y="304805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38973" y="312777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659163" y="179913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786055" y="443616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936998" y="31524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5701058" y="2490453"/>
                <a:ext cx="0" cy="16635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/>
              <p:cNvSpPr txBox="1"/>
              <p:nvPr/>
            </p:nvSpPr>
            <p:spPr>
              <a:xfrm>
                <a:off x="5310420" y="315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423563" y="2393253"/>
              <a:ext cx="281358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0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94906" y="142659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576528" y="3692780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2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354811" y="1272355"/>
              <a:ext cx="349554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6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305303" y="3758545"/>
              <a:ext cx="410876" cy="450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</a:rPr>
                <a:t>7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70" name="TextBox 69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18298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7671984" cy="1039384"/>
          </a:xfrm>
        </p:spPr>
        <p:txBody>
          <a:bodyPr/>
          <a:lstStyle/>
          <a:p>
            <a:r>
              <a:rPr lang="en-US" dirty="0"/>
              <a:t>Dijkstra’s Using Array Instead of OOP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354354"/>
              </p:ext>
            </p:extLst>
          </p:nvPr>
        </p:nvGraphicFramePr>
        <p:xfrm>
          <a:off x="2286000" y="5410200"/>
          <a:ext cx="4572000" cy="79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068923" y="1455193"/>
            <a:ext cx="6770702" cy="3810000"/>
            <a:chOff x="1143000" y="1828800"/>
            <a:chExt cx="6858000" cy="3810000"/>
          </a:xfrm>
        </p:grpSpPr>
        <p:grpSp>
          <p:nvGrpSpPr>
            <p:cNvPr id="11" name="Group 10"/>
            <p:cNvGrpSpPr/>
            <p:nvPr/>
          </p:nvGrpSpPr>
          <p:grpSpPr>
            <a:xfrm>
              <a:off x="1143000" y="3200400"/>
              <a:ext cx="990600" cy="990600"/>
              <a:chOff x="1143000" y="3200400"/>
              <a:chExt cx="990600" cy="99060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1143000" y="32004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317132" y="337253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3800" y="1828800"/>
              <a:ext cx="990600" cy="990600"/>
              <a:chOff x="3733800" y="1828800"/>
              <a:chExt cx="990600" cy="99060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3733800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907932" y="1985485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3733800" y="4648200"/>
              <a:ext cx="990600" cy="990600"/>
              <a:chOff x="3733800" y="4648200"/>
              <a:chExt cx="990600" cy="99060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37338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07931" y="4840908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984304" y="1828800"/>
              <a:ext cx="990600" cy="990600"/>
              <a:chOff x="6984304" y="1828800"/>
              <a:chExt cx="990600" cy="990600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6984304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129374" y="198548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D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7010400" y="4648200"/>
              <a:ext cx="990600" cy="990600"/>
              <a:chOff x="7010400" y="4648200"/>
              <a:chExt cx="990600" cy="99060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70104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7171484" y="4828029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</a:t>
                </a: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988530" y="2324100"/>
              <a:ext cx="1745270" cy="1021370"/>
              <a:chOff x="1988530" y="2324100"/>
              <a:chExt cx="1745270" cy="1021370"/>
            </a:xfrm>
          </p:grpSpPr>
          <p:cxnSp>
            <p:nvCxnSpPr>
              <p:cNvPr id="41" name="Straight Arrow Connector 40"/>
              <p:cNvCxnSpPr>
                <a:stCxn id="51" idx="7"/>
                <a:endCxn id="49" idx="2"/>
              </p:cNvCxnSpPr>
              <p:nvPr/>
            </p:nvCxnSpPr>
            <p:spPr>
              <a:xfrm flipV="1">
                <a:off x="1988530" y="2324100"/>
                <a:ext cx="1745270" cy="10213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/>
              <p:cNvSpPr txBox="1"/>
              <p:nvPr/>
            </p:nvSpPr>
            <p:spPr>
              <a:xfrm>
                <a:off x="2556365" y="2426654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988530" y="4045930"/>
              <a:ext cx="1745270" cy="1097570"/>
              <a:chOff x="1988530" y="4045930"/>
              <a:chExt cx="1745270" cy="1097570"/>
            </a:xfrm>
          </p:grpSpPr>
          <p:cxnSp>
            <p:nvCxnSpPr>
              <p:cNvPr id="39" name="Straight Arrow Connector 38"/>
              <p:cNvCxnSpPr>
                <a:stCxn id="51" idx="5"/>
                <a:endCxn id="47" idx="2"/>
              </p:cNvCxnSpPr>
              <p:nvPr/>
            </p:nvCxnSpPr>
            <p:spPr>
              <a:xfrm>
                <a:off x="1988530" y="4045930"/>
                <a:ext cx="1745270" cy="10975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2556365" y="4590239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3704374" y="2788408"/>
              <a:ext cx="341381" cy="1921775"/>
              <a:chOff x="3704374" y="2788408"/>
              <a:chExt cx="341381" cy="1921775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3704374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348498" y="2788408"/>
              <a:ext cx="304800" cy="1859792"/>
              <a:chOff x="4348498" y="2788408"/>
              <a:chExt cx="304800" cy="1859792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V="1">
                <a:off x="4357352" y="2788408"/>
                <a:ext cx="0" cy="1859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348498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724400" y="1876022"/>
              <a:ext cx="2259904" cy="461665"/>
              <a:chOff x="4724400" y="1876022"/>
              <a:chExt cx="2259904" cy="461665"/>
            </a:xfrm>
          </p:grpSpPr>
          <p:cxnSp>
            <p:nvCxnSpPr>
              <p:cNvPr id="33" name="Straight Arrow Connector 32"/>
              <p:cNvCxnSpPr>
                <a:stCxn id="49" idx="6"/>
                <a:endCxn id="45" idx="2"/>
              </p:cNvCxnSpPr>
              <p:nvPr/>
            </p:nvCxnSpPr>
            <p:spPr>
              <a:xfrm>
                <a:off x="4724400" y="2324100"/>
                <a:ext cx="22599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5715000" y="187602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579330" y="2674330"/>
              <a:ext cx="2576140" cy="2118940"/>
              <a:chOff x="4579330" y="2674330"/>
              <a:chExt cx="2576140" cy="2118940"/>
            </a:xfrm>
          </p:grpSpPr>
          <p:cxnSp>
            <p:nvCxnSpPr>
              <p:cNvPr id="31" name="Straight Arrow Connector 30"/>
              <p:cNvCxnSpPr>
                <a:stCxn id="49" idx="5"/>
                <a:endCxn id="43" idx="1"/>
              </p:cNvCxnSpPr>
              <p:nvPr/>
            </p:nvCxnSpPr>
            <p:spPr>
              <a:xfrm>
                <a:off x="4579330" y="2674330"/>
                <a:ext cx="2576140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284890" y="4248518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7479604" y="2819400"/>
              <a:ext cx="349149" cy="1828800"/>
              <a:chOff x="7479604" y="2819400"/>
              <a:chExt cx="349149" cy="1828800"/>
            </a:xfrm>
          </p:grpSpPr>
          <p:cxnSp>
            <p:nvCxnSpPr>
              <p:cNvPr id="29" name="Straight Arrow Connector 28"/>
              <p:cNvCxnSpPr>
                <a:stCxn id="43" idx="0"/>
                <a:endCxn id="45" idx="4"/>
              </p:cNvCxnSpPr>
              <p:nvPr/>
            </p:nvCxnSpPr>
            <p:spPr>
              <a:xfrm flipH="1" flipV="1">
                <a:off x="7479604" y="2819400"/>
                <a:ext cx="26096" cy="1828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7523953" y="3502967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724400" y="5143500"/>
              <a:ext cx="2286000" cy="495300"/>
              <a:chOff x="4724400" y="5143500"/>
              <a:chExt cx="2286000" cy="495300"/>
            </a:xfrm>
          </p:grpSpPr>
          <p:cxnSp>
            <p:nvCxnSpPr>
              <p:cNvPr id="27" name="Straight Arrow Connector 26"/>
              <p:cNvCxnSpPr>
                <a:stCxn id="47" idx="6"/>
                <a:endCxn id="43" idx="2"/>
              </p:cNvCxnSpPr>
              <p:nvPr/>
            </p:nvCxnSpPr>
            <p:spPr>
              <a:xfrm>
                <a:off x="4724400" y="5143500"/>
                <a:ext cx="228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5715000" y="51771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en-US" dirty="0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579330" y="2674330"/>
              <a:ext cx="2550044" cy="2118940"/>
              <a:chOff x="4579330" y="2674330"/>
              <a:chExt cx="2550044" cy="2118940"/>
            </a:xfrm>
          </p:grpSpPr>
          <p:cxnSp>
            <p:nvCxnSpPr>
              <p:cNvPr id="25" name="Straight Arrow Connector 24"/>
              <p:cNvCxnSpPr>
                <a:stCxn id="47" idx="7"/>
                <a:endCxn id="45" idx="3"/>
              </p:cNvCxnSpPr>
              <p:nvPr/>
            </p:nvCxnSpPr>
            <p:spPr>
              <a:xfrm flipV="1">
                <a:off x="4579330" y="2674330"/>
                <a:ext cx="2550044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6284890" y="27387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</p:grpSp>
      <p:sp>
        <p:nvSpPr>
          <p:cNvPr id="53" name="TextBox 52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371373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8464072" cy="546942"/>
          </a:xfrm>
        </p:spPr>
        <p:txBody>
          <a:bodyPr/>
          <a:lstStyle/>
          <a:p>
            <a:r>
              <a:rPr lang="en-US" dirty="0"/>
              <a:t>Dijkstra’s Using Array Instead of OOP (1)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2317"/>
              </p:ext>
            </p:extLst>
          </p:nvPr>
        </p:nvGraphicFramePr>
        <p:xfrm>
          <a:off x="2286000" y="5410200"/>
          <a:ext cx="4572000" cy="79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8003" y="1455193"/>
            <a:ext cx="7071622" cy="3810000"/>
            <a:chOff x="838200" y="1828800"/>
            <a:chExt cx="7162800" cy="3810000"/>
          </a:xfrm>
        </p:grpSpPr>
        <p:grpSp>
          <p:nvGrpSpPr>
            <p:cNvPr id="9" name="Group 8"/>
            <p:cNvGrpSpPr/>
            <p:nvPr/>
          </p:nvGrpSpPr>
          <p:grpSpPr>
            <a:xfrm>
              <a:off x="1143000" y="1828800"/>
              <a:ext cx="6858000" cy="3810000"/>
              <a:chOff x="1143000" y="1828800"/>
              <a:chExt cx="6858000" cy="3810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41" name="Straight Arrow Connector 40"/>
                <p:cNvCxnSpPr>
                  <a:stCxn id="51" idx="7"/>
                  <a:endCxn id="49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2556365" y="2426654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9" name="Straight Arrow Connector 38"/>
                <p:cNvCxnSpPr>
                  <a:stCxn id="51" idx="5"/>
                  <a:endCxn id="47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4590239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3704374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724400" y="1876022"/>
                <a:ext cx="2259904" cy="461665"/>
                <a:chOff x="4724400" y="1876022"/>
                <a:chExt cx="2259904" cy="461665"/>
              </a:xfrm>
            </p:grpSpPr>
            <p:cxnSp>
              <p:nvCxnSpPr>
                <p:cNvPr id="33" name="Straight Arrow Connector 32"/>
                <p:cNvCxnSpPr>
                  <a:stCxn id="49" idx="6"/>
                  <a:endCxn id="45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715000" y="187602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579330" y="2674330"/>
                <a:ext cx="2576140" cy="2118940"/>
                <a:chOff x="4579330" y="2674330"/>
                <a:chExt cx="2576140" cy="2118940"/>
              </a:xfrm>
            </p:grpSpPr>
            <p:cxnSp>
              <p:nvCxnSpPr>
                <p:cNvPr id="31" name="Straight Arrow Connector 30"/>
                <p:cNvCxnSpPr>
                  <a:stCxn id="49" idx="5"/>
                  <a:endCxn id="43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6284890" y="4248518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9" name="Straight Arrow Connector 28"/>
                <p:cNvCxnSpPr>
                  <a:stCxn id="43" idx="0"/>
                  <a:endCxn id="45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724400" y="5143500"/>
                <a:ext cx="2286000" cy="495300"/>
                <a:chOff x="4724400" y="5143500"/>
                <a:chExt cx="2286000" cy="495300"/>
              </a:xfrm>
            </p:grpSpPr>
            <p:cxnSp>
              <p:nvCxnSpPr>
                <p:cNvPr id="27" name="Straight Arrow Connector 26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715000" y="51771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5" name="Straight Arrow Connector 24"/>
                <p:cNvCxnSpPr>
                  <a:stCxn id="47" idx="7"/>
                  <a:endCxn id="45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6284890" y="27387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</p:grpSp>
        <p:sp>
          <p:nvSpPr>
            <p:cNvPr id="10" name="Oval 9"/>
            <p:cNvSpPr/>
            <p:nvPr/>
          </p:nvSpPr>
          <p:spPr>
            <a:xfrm>
              <a:off x="838200" y="2888319"/>
              <a:ext cx="1600200" cy="1591031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8786207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8680096" cy="546942"/>
          </a:xfrm>
        </p:spPr>
        <p:txBody>
          <a:bodyPr/>
          <a:lstStyle/>
          <a:p>
            <a:r>
              <a:rPr lang="en-US" dirty="0"/>
              <a:t>Dijkstra’s Using Array Instead of OOP (2)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55245"/>
              </p:ext>
            </p:extLst>
          </p:nvPr>
        </p:nvGraphicFramePr>
        <p:xfrm>
          <a:off x="2286000" y="5410200"/>
          <a:ext cx="4572000" cy="79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7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3" name="Group 52"/>
          <p:cNvGrpSpPr/>
          <p:nvPr/>
        </p:nvGrpSpPr>
        <p:grpSpPr>
          <a:xfrm>
            <a:off x="646356" y="1455193"/>
            <a:ext cx="7193268" cy="3810000"/>
            <a:chOff x="646356" y="1455193"/>
            <a:chExt cx="7193268" cy="3810000"/>
          </a:xfrm>
        </p:grpSpPr>
        <p:grpSp>
          <p:nvGrpSpPr>
            <p:cNvPr id="9" name="Group 8"/>
            <p:cNvGrpSpPr/>
            <p:nvPr/>
          </p:nvGrpSpPr>
          <p:grpSpPr>
            <a:xfrm>
              <a:off x="1068922" y="1455193"/>
              <a:ext cx="6770702" cy="3810000"/>
              <a:chOff x="1143000" y="1828800"/>
              <a:chExt cx="6858000" cy="3810000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1143000" y="3200400"/>
                <a:ext cx="990600" cy="990600"/>
                <a:chOff x="1143000" y="3200400"/>
                <a:chExt cx="990600" cy="99060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1143000" y="32004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1317132" y="337253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A</a:t>
                  </a: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733800" y="1828800"/>
                <a:ext cx="990600" cy="990600"/>
                <a:chOff x="3733800" y="1828800"/>
                <a:chExt cx="990600" cy="990600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3733800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907932" y="1985485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B</a:t>
                  </a: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3733800" y="4648200"/>
                <a:ext cx="990600" cy="990600"/>
                <a:chOff x="3733800" y="4648200"/>
                <a:chExt cx="990600" cy="990600"/>
              </a:xfrm>
            </p:grpSpPr>
            <p:sp>
              <p:nvSpPr>
                <p:cNvPr id="47" name="Oval 46"/>
                <p:cNvSpPr/>
                <p:nvPr/>
              </p:nvSpPr>
              <p:spPr>
                <a:xfrm>
                  <a:off x="37338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3907931" y="4840908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C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984304" y="1828800"/>
                <a:ext cx="990600" cy="990600"/>
                <a:chOff x="6984304" y="1828800"/>
                <a:chExt cx="990600" cy="99060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984304" y="18288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7129374" y="1985484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D</a:t>
                  </a:r>
                </a:p>
              </p:txBody>
            </p:sp>
          </p:grpSp>
          <p:grpSp>
            <p:nvGrpSpPr>
              <p:cNvPr id="15" name="Group 14"/>
              <p:cNvGrpSpPr/>
              <p:nvPr/>
            </p:nvGrpSpPr>
            <p:grpSpPr>
              <a:xfrm>
                <a:off x="7010400" y="4648200"/>
                <a:ext cx="990600" cy="990600"/>
                <a:chOff x="7010400" y="4648200"/>
                <a:chExt cx="990600" cy="990600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7010400" y="4648200"/>
                  <a:ext cx="990600" cy="990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7171484" y="4828029"/>
                  <a:ext cx="6423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/>
                    <a:t>E</a:t>
                  </a:r>
                </a:p>
              </p:txBody>
            </p:sp>
          </p:grpSp>
          <p:grpSp>
            <p:nvGrpSpPr>
              <p:cNvPr id="16" name="Group 15"/>
              <p:cNvGrpSpPr/>
              <p:nvPr/>
            </p:nvGrpSpPr>
            <p:grpSpPr>
              <a:xfrm>
                <a:off x="1988530" y="2324100"/>
                <a:ext cx="1745270" cy="1021370"/>
                <a:chOff x="1988530" y="2324100"/>
                <a:chExt cx="1745270" cy="1021370"/>
              </a:xfrm>
            </p:grpSpPr>
            <p:cxnSp>
              <p:nvCxnSpPr>
                <p:cNvPr id="41" name="Straight Arrow Connector 40"/>
                <p:cNvCxnSpPr>
                  <a:stCxn id="51" idx="7"/>
                  <a:endCxn id="49" idx="2"/>
                </p:cNvCxnSpPr>
                <p:nvPr/>
              </p:nvCxnSpPr>
              <p:spPr>
                <a:xfrm flipV="1">
                  <a:off x="1988530" y="2324100"/>
                  <a:ext cx="1745270" cy="10213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/>
                <p:cNvSpPr txBox="1"/>
                <p:nvPr/>
              </p:nvSpPr>
              <p:spPr>
                <a:xfrm>
                  <a:off x="2556365" y="2426654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1988530" y="4045930"/>
                <a:ext cx="1745270" cy="1097570"/>
                <a:chOff x="1988530" y="4045930"/>
                <a:chExt cx="1745270" cy="1097570"/>
              </a:xfrm>
            </p:grpSpPr>
            <p:cxnSp>
              <p:nvCxnSpPr>
                <p:cNvPr id="39" name="Straight Arrow Connector 38"/>
                <p:cNvCxnSpPr>
                  <a:stCxn id="51" idx="5"/>
                  <a:endCxn id="47" idx="2"/>
                </p:cNvCxnSpPr>
                <p:nvPr/>
              </p:nvCxnSpPr>
              <p:spPr>
                <a:xfrm>
                  <a:off x="1988530" y="4045930"/>
                  <a:ext cx="1745270" cy="109757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2556365" y="4590239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3704374" y="2788408"/>
                <a:ext cx="341381" cy="1921775"/>
                <a:chOff x="3704374" y="2788408"/>
                <a:chExt cx="341381" cy="1921775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>
                  <a:off x="4045755" y="2788408"/>
                  <a:ext cx="0" cy="192177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TextBox 37"/>
                <p:cNvSpPr txBox="1"/>
                <p:nvPr/>
              </p:nvSpPr>
              <p:spPr>
                <a:xfrm>
                  <a:off x="3704374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348498" y="2788408"/>
                <a:ext cx="304800" cy="1859792"/>
                <a:chOff x="4348498" y="2788408"/>
                <a:chExt cx="304800" cy="1859792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4357352" y="2788408"/>
                  <a:ext cx="0" cy="18597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TextBox 35"/>
                <p:cNvSpPr txBox="1"/>
                <p:nvPr/>
              </p:nvSpPr>
              <p:spPr>
                <a:xfrm>
                  <a:off x="4348498" y="351846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4724400" y="1876022"/>
                <a:ext cx="2259904" cy="461665"/>
                <a:chOff x="4724400" y="1876022"/>
                <a:chExt cx="2259904" cy="461665"/>
              </a:xfrm>
            </p:grpSpPr>
            <p:cxnSp>
              <p:nvCxnSpPr>
                <p:cNvPr id="33" name="Straight Arrow Connector 32"/>
                <p:cNvCxnSpPr>
                  <a:stCxn id="49" idx="6"/>
                  <a:endCxn id="45" idx="2"/>
                </p:cNvCxnSpPr>
                <p:nvPr/>
              </p:nvCxnSpPr>
              <p:spPr>
                <a:xfrm>
                  <a:off x="4724400" y="2324100"/>
                  <a:ext cx="225990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/>
                <p:cNvSpPr txBox="1"/>
                <p:nvPr/>
              </p:nvSpPr>
              <p:spPr>
                <a:xfrm>
                  <a:off x="5715000" y="1876022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2</a:t>
                  </a:r>
                  <a:endParaRPr lang="en-US" dirty="0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4579330" y="2674330"/>
                <a:ext cx="2576140" cy="2118940"/>
                <a:chOff x="4579330" y="2674330"/>
                <a:chExt cx="2576140" cy="2118940"/>
              </a:xfrm>
            </p:grpSpPr>
            <p:cxnSp>
              <p:nvCxnSpPr>
                <p:cNvPr id="31" name="Straight Arrow Connector 30"/>
                <p:cNvCxnSpPr>
                  <a:stCxn id="49" idx="5"/>
                  <a:endCxn id="43" idx="1"/>
                </p:cNvCxnSpPr>
                <p:nvPr/>
              </p:nvCxnSpPr>
              <p:spPr>
                <a:xfrm>
                  <a:off x="4579330" y="2674330"/>
                  <a:ext cx="2576140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6284890" y="4248518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3</a:t>
                  </a:r>
                  <a:endParaRPr lang="en-US" dirty="0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7479604" y="2819400"/>
                <a:ext cx="349149" cy="1828800"/>
                <a:chOff x="7479604" y="2819400"/>
                <a:chExt cx="349149" cy="1828800"/>
              </a:xfrm>
            </p:grpSpPr>
            <p:cxnSp>
              <p:nvCxnSpPr>
                <p:cNvPr id="29" name="Straight Arrow Connector 28"/>
                <p:cNvCxnSpPr>
                  <a:stCxn id="43" idx="0"/>
                  <a:endCxn id="45" idx="4"/>
                </p:cNvCxnSpPr>
                <p:nvPr/>
              </p:nvCxnSpPr>
              <p:spPr>
                <a:xfrm flipH="1" flipV="1">
                  <a:off x="7479604" y="2819400"/>
                  <a:ext cx="26096" cy="1828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7523953" y="3502967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1</a:t>
                  </a:r>
                  <a:endParaRPr lang="en-US" dirty="0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4724400" y="5143500"/>
                <a:ext cx="2286000" cy="495300"/>
                <a:chOff x="4724400" y="5143500"/>
                <a:chExt cx="2286000" cy="495300"/>
              </a:xfrm>
            </p:grpSpPr>
            <p:cxnSp>
              <p:nvCxnSpPr>
                <p:cNvPr id="27" name="Straight Arrow Connector 26"/>
                <p:cNvCxnSpPr>
                  <a:stCxn id="47" idx="6"/>
                  <a:endCxn id="43" idx="2"/>
                </p:cNvCxnSpPr>
                <p:nvPr/>
              </p:nvCxnSpPr>
              <p:spPr>
                <a:xfrm>
                  <a:off x="4724400" y="5143500"/>
                  <a:ext cx="22860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/>
                <p:cNvSpPr txBox="1"/>
                <p:nvPr/>
              </p:nvSpPr>
              <p:spPr>
                <a:xfrm>
                  <a:off x="5715000" y="51771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5</a:t>
                  </a:r>
                  <a:endParaRPr lang="en-US" dirty="0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4579330" y="2674330"/>
                <a:ext cx="2550044" cy="2118940"/>
                <a:chOff x="4579330" y="2674330"/>
                <a:chExt cx="2550044" cy="2118940"/>
              </a:xfrm>
            </p:grpSpPr>
            <p:cxnSp>
              <p:nvCxnSpPr>
                <p:cNvPr id="25" name="Straight Arrow Connector 24"/>
                <p:cNvCxnSpPr>
                  <a:stCxn id="47" idx="7"/>
                  <a:endCxn id="45" idx="3"/>
                </p:cNvCxnSpPr>
                <p:nvPr/>
              </p:nvCxnSpPr>
              <p:spPr>
                <a:xfrm flipV="1">
                  <a:off x="4579330" y="2674330"/>
                  <a:ext cx="2550044" cy="21189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6284890" y="2738735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4</a:t>
                  </a:r>
                  <a:endParaRPr lang="en-US" dirty="0"/>
                </a:p>
              </p:txBody>
            </p:sp>
          </p:grpSp>
        </p:grpSp>
        <p:sp>
          <p:nvSpPr>
            <p:cNvPr id="6" name="Oval 5"/>
            <p:cNvSpPr/>
            <p:nvPr/>
          </p:nvSpPr>
          <p:spPr>
            <a:xfrm rot="1844538">
              <a:off x="646356" y="3112718"/>
              <a:ext cx="4369425" cy="1820819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3063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55576" y="3933056"/>
            <a:ext cx="6686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</a:rPr>
              <a:t>MODULE 9: GRAPH ALGORITHMS (CONT’D)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8464072" cy="546942"/>
          </a:xfrm>
        </p:spPr>
        <p:txBody>
          <a:bodyPr>
            <a:normAutofit/>
          </a:bodyPr>
          <a:lstStyle/>
          <a:p>
            <a:r>
              <a:rPr lang="en-US" dirty="0"/>
              <a:t>Dijkstra’s Using Array Instead of OOP (3)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445242"/>
              </p:ext>
            </p:extLst>
          </p:nvPr>
        </p:nvGraphicFramePr>
        <p:xfrm>
          <a:off x="2286000" y="5410200"/>
          <a:ext cx="4572000" cy="79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068922" y="1455193"/>
            <a:ext cx="6770702" cy="3810000"/>
            <a:chOff x="1143000" y="1828800"/>
            <a:chExt cx="6858000" cy="3810000"/>
          </a:xfrm>
        </p:grpSpPr>
        <p:grpSp>
          <p:nvGrpSpPr>
            <p:cNvPr id="58" name="Group 57"/>
            <p:cNvGrpSpPr/>
            <p:nvPr/>
          </p:nvGrpSpPr>
          <p:grpSpPr>
            <a:xfrm>
              <a:off x="1143000" y="3200400"/>
              <a:ext cx="990600" cy="990600"/>
              <a:chOff x="1143000" y="3200400"/>
              <a:chExt cx="990600" cy="990600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1143000" y="32004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317132" y="337253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</a:t>
                </a: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733800" y="1828800"/>
              <a:ext cx="990600" cy="990600"/>
              <a:chOff x="3733800" y="1828800"/>
              <a:chExt cx="990600" cy="990600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3733800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3907932" y="1985485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3733800" y="4648200"/>
              <a:ext cx="990600" cy="990600"/>
              <a:chOff x="3733800" y="4648200"/>
              <a:chExt cx="990600" cy="990600"/>
            </a:xfrm>
          </p:grpSpPr>
          <p:sp>
            <p:nvSpPr>
              <p:cNvPr id="94" name="Oval 93"/>
              <p:cNvSpPr/>
              <p:nvPr/>
            </p:nvSpPr>
            <p:spPr>
              <a:xfrm>
                <a:off x="37338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3907931" y="4840908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984304" y="1828800"/>
              <a:ext cx="990600" cy="990600"/>
              <a:chOff x="6984304" y="1828800"/>
              <a:chExt cx="990600" cy="990600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6984304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7129374" y="198548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D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7010400" y="4648200"/>
              <a:ext cx="990600" cy="990600"/>
              <a:chOff x="7010400" y="4648200"/>
              <a:chExt cx="990600" cy="990600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70104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7171484" y="4828029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1988530" y="2324100"/>
              <a:ext cx="1745270" cy="1021370"/>
              <a:chOff x="1988530" y="2324100"/>
              <a:chExt cx="1745270" cy="1021370"/>
            </a:xfrm>
          </p:grpSpPr>
          <p:cxnSp>
            <p:nvCxnSpPr>
              <p:cNvPr id="88" name="Straight Arrow Connector 87"/>
              <p:cNvCxnSpPr>
                <a:stCxn id="98" idx="7"/>
                <a:endCxn id="96" idx="2"/>
              </p:cNvCxnSpPr>
              <p:nvPr/>
            </p:nvCxnSpPr>
            <p:spPr>
              <a:xfrm flipV="1">
                <a:off x="1988530" y="2324100"/>
                <a:ext cx="1745270" cy="10213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2556365" y="2426654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1988530" y="4045930"/>
              <a:ext cx="1745270" cy="1097570"/>
              <a:chOff x="1988530" y="4045930"/>
              <a:chExt cx="1745270" cy="1097570"/>
            </a:xfrm>
          </p:grpSpPr>
          <p:cxnSp>
            <p:nvCxnSpPr>
              <p:cNvPr id="86" name="Straight Arrow Connector 85"/>
              <p:cNvCxnSpPr>
                <a:stCxn id="98" idx="5"/>
                <a:endCxn id="94" idx="2"/>
              </p:cNvCxnSpPr>
              <p:nvPr/>
            </p:nvCxnSpPr>
            <p:spPr>
              <a:xfrm>
                <a:off x="1988530" y="4045930"/>
                <a:ext cx="1745270" cy="10975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2556365" y="4590239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3704374" y="2788408"/>
              <a:ext cx="341381" cy="1921775"/>
              <a:chOff x="3704374" y="2788408"/>
              <a:chExt cx="341381" cy="1921775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3704374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4348498" y="2788408"/>
              <a:ext cx="304800" cy="1859792"/>
              <a:chOff x="4348498" y="2788408"/>
              <a:chExt cx="304800" cy="1859792"/>
            </a:xfrm>
          </p:grpSpPr>
          <p:cxnSp>
            <p:nvCxnSpPr>
              <p:cNvPr id="82" name="Straight Arrow Connector 81"/>
              <p:cNvCxnSpPr/>
              <p:nvPr/>
            </p:nvCxnSpPr>
            <p:spPr>
              <a:xfrm flipV="1">
                <a:off x="4357352" y="2788408"/>
                <a:ext cx="0" cy="1859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4348498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4724400" y="1876022"/>
              <a:ext cx="2259904" cy="461665"/>
              <a:chOff x="4724400" y="1876022"/>
              <a:chExt cx="2259904" cy="461665"/>
            </a:xfrm>
          </p:grpSpPr>
          <p:cxnSp>
            <p:nvCxnSpPr>
              <p:cNvPr id="80" name="Straight Arrow Connector 79"/>
              <p:cNvCxnSpPr>
                <a:stCxn id="96" idx="6"/>
                <a:endCxn id="92" idx="2"/>
              </p:cNvCxnSpPr>
              <p:nvPr/>
            </p:nvCxnSpPr>
            <p:spPr>
              <a:xfrm>
                <a:off x="4724400" y="2324100"/>
                <a:ext cx="22599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5715000" y="187602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4579330" y="2674330"/>
              <a:ext cx="2576140" cy="2118940"/>
              <a:chOff x="4579330" y="2674330"/>
              <a:chExt cx="2576140" cy="2118940"/>
            </a:xfrm>
          </p:grpSpPr>
          <p:cxnSp>
            <p:nvCxnSpPr>
              <p:cNvPr id="78" name="Straight Arrow Connector 77"/>
              <p:cNvCxnSpPr>
                <a:stCxn id="96" idx="5"/>
                <a:endCxn id="90" idx="1"/>
              </p:cNvCxnSpPr>
              <p:nvPr/>
            </p:nvCxnSpPr>
            <p:spPr>
              <a:xfrm>
                <a:off x="4579330" y="2674330"/>
                <a:ext cx="2576140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/>
              <p:cNvSpPr txBox="1"/>
              <p:nvPr/>
            </p:nvSpPr>
            <p:spPr>
              <a:xfrm>
                <a:off x="6284890" y="4248518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479604" y="2819400"/>
              <a:ext cx="349149" cy="1828800"/>
              <a:chOff x="7479604" y="2819400"/>
              <a:chExt cx="349149" cy="1828800"/>
            </a:xfrm>
          </p:grpSpPr>
          <p:cxnSp>
            <p:nvCxnSpPr>
              <p:cNvPr id="76" name="Straight Arrow Connector 75"/>
              <p:cNvCxnSpPr>
                <a:stCxn id="90" idx="0"/>
                <a:endCxn id="92" idx="4"/>
              </p:cNvCxnSpPr>
              <p:nvPr/>
            </p:nvCxnSpPr>
            <p:spPr>
              <a:xfrm flipH="1" flipV="1">
                <a:off x="7479604" y="2819400"/>
                <a:ext cx="26096" cy="1828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7523953" y="3502967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724400" y="5143500"/>
              <a:ext cx="2286000" cy="495300"/>
              <a:chOff x="4724400" y="5143500"/>
              <a:chExt cx="2286000" cy="495300"/>
            </a:xfrm>
          </p:grpSpPr>
          <p:cxnSp>
            <p:nvCxnSpPr>
              <p:cNvPr id="74" name="Straight Arrow Connector 73"/>
              <p:cNvCxnSpPr>
                <a:stCxn id="94" idx="6"/>
                <a:endCxn id="90" idx="2"/>
              </p:cNvCxnSpPr>
              <p:nvPr/>
            </p:nvCxnSpPr>
            <p:spPr>
              <a:xfrm>
                <a:off x="4724400" y="5143500"/>
                <a:ext cx="228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/>
              <p:cNvSpPr txBox="1"/>
              <p:nvPr/>
            </p:nvSpPr>
            <p:spPr>
              <a:xfrm>
                <a:off x="5715000" y="51771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en-US" dirty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4579330" y="2674330"/>
              <a:ext cx="2550044" cy="2118940"/>
              <a:chOff x="4579330" y="2674330"/>
              <a:chExt cx="2550044" cy="2118940"/>
            </a:xfrm>
          </p:grpSpPr>
          <p:cxnSp>
            <p:nvCxnSpPr>
              <p:cNvPr id="72" name="Straight Arrow Connector 71"/>
              <p:cNvCxnSpPr>
                <a:stCxn id="94" idx="7"/>
                <a:endCxn id="92" idx="3"/>
              </p:cNvCxnSpPr>
              <p:nvPr/>
            </p:nvCxnSpPr>
            <p:spPr>
              <a:xfrm flipV="1">
                <a:off x="4579330" y="2674330"/>
                <a:ext cx="2550044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6284890" y="27387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</p:grpSp>
      <p:sp>
        <p:nvSpPr>
          <p:cNvPr id="100" name="Rounded Rectangle 99"/>
          <p:cNvSpPr/>
          <p:nvPr/>
        </p:nvSpPr>
        <p:spPr>
          <a:xfrm>
            <a:off x="859647" y="1278886"/>
            <a:ext cx="4077791" cy="4088050"/>
          </a:xfrm>
          <a:custGeom>
            <a:avLst/>
            <a:gdLst>
              <a:gd name="connsiteX0" fmla="*/ 0 w 4038600"/>
              <a:gd name="connsiteY0" fmla="*/ 668730 h 4012300"/>
              <a:gd name="connsiteX1" fmla="*/ 668730 w 4038600"/>
              <a:gd name="connsiteY1" fmla="*/ 0 h 4012300"/>
              <a:gd name="connsiteX2" fmla="*/ 3369870 w 4038600"/>
              <a:gd name="connsiteY2" fmla="*/ 0 h 4012300"/>
              <a:gd name="connsiteX3" fmla="*/ 4038600 w 4038600"/>
              <a:gd name="connsiteY3" fmla="*/ 668730 h 4012300"/>
              <a:gd name="connsiteX4" fmla="*/ 4038600 w 4038600"/>
              <a:gd name="connsiteY4" fmla="*/ 3343570 h 4012300"/>
              <a:gd name="connsiteX5" fmla="*/ 3369870 w 4038600"/>
              <a:gd name="connsiteY5" fmla="*/ 4012300 h 4012300"/>
              <a:gd name="connsiteX6" fmla="*/ 668730 w 4038600"/>
              <a:gd name="connsiteY6" fmla="*/ 4012300 h 4012300"/>
              <a:gd name="connsiteX7" fmla="*/ 0 w 4038600"/>
              <a:gd name="connsiteY7" fmla="*/ 3343570 h 4012300"/>
              <a:gd name="connsiteX8" fmla="*/ 0 w 4038600"/>
              <a:gd name="connsiteY8" fmla="*/ 668730 h 4012300"/>
              <a:gd name="connsiteX0" fmla="*/ 0 w 4038600"/>
              <a:gd name="connsiteY0" fmla="*/ 668730 h 4012300"/>
              <a:gd name="connsiteX1" fmla="*/ 3369870 w 4038600"/>
              <a:gd name="connsiteY1" fmla="*/ 0 h 4012300"/>
              <a:gd name="connsiteX2" fmla="*/ 4038600 w 4038600"/>
              <a:gd name="connsiteY2" fmla="*/ 668730 h 4012300"/>
              <a:gd name="connsiteX3" fmla="*/ 4038600 w 4038600"/>
              <a:gd name="connsiteY3" fmla="*/ 3343570 h 4012300"/>
              <a:gd name="connsiteX4" fmla="*/ 3369870 w 4038600"/>
              <a:gd name="connsiteY4" fmla="*/ 4012300 h 4012300"/>
              <a:gd name="connsiteX5" fmla="*/ 668730 w 4038600"/>
              <a:gd name="connsiteY5" fmla="*/ 4012300 h 4012300"/>
              <a:gd name="connsiteX6" fmla="*/ 0 w 4038600"/>
              <a:gd name="connsiteY6" fmla="*/ 3343570 h 4012300"/>
              <a:gd name="connsiteX7" fmla="*/ 0 w 4038600"/>
              <a:gd name="connsiteY7" fmla="*/ 668730 h 4012300"/>
              <a:gd name="connsiteX0" fmla="*/ 0 w 4063652"/>
              <a:gd name="connsiteY0" fmla="*/ 1683339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693782 w 4063652"/>
              <a:gd name="connsiteY5" fmla="*/ 4012300 h 4012300"/>
              <a:gd name="connsiteX6" fmla="*/ 25052 w 4063652"/>
              <a:gd name="connsiteY6" fmla="*/ 3343570 h 4012300"/>
              <a:gd name="connsiteX7" fmla="*/ 0 w 4063652"/>
              <a:gd name="connsiteY7" fmla="*/ 1683339 h 4012300"/>
              <a:gd name="connsiteX0" fmla="*/ 0 w 4063652"/>
              <a:gd name="connsiteY0" fmla="*/ 1683339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693782 w 4063652"/>
              <a:gd name="connsiteY5" fmla="*/ 4012300 h 4012300"/>
              <a:gd name="connsiteX6" fmla="*/ 0 w 4063652"/>
              <a:gd name="connsiteY6" fmla="*/ 2404118 h 4012300"/>
              <a:gd name="connsiteX7" fmla="*/ 0 w 4063652"/>
              <a:gd name="connsiteY7" fmla="*/ 1683339 h 4012300"/>
              <a:gd name="connsiteX0" fmla="*/ 0 w 4063652"/>
              <a:gd name="connsiteY0" fmla="*/ 1683339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0 w 4063652"/>
              <a:gd name="connsiteY5" fmla="*/ 2404118 h 4012300"/>
              <a:gd name="connsiteX6" fmla="*/ 0 w 4063652"/>
              <a:gd name="connsiteY6" fmla="*/ 1683339 h 4012300"/>
              <a:gd name="connsiteX0" fmla="*/ 653353 w 4717005"/>
              <a:gd name="connsiteY0" fmla="*/ 1683339 h 4012300"/>
              <a:gd name="connsiteX1" fmla="*/ 4048275 w 4717005"/>
              <a:gd name="connsiteY1" fmla="*/ 0 h 4012300"/>
              <a:gd name="connsiteX2" fmla="*/ 4717005 w 4717005"/>
              <a:gd name="connsiteY2" fmla="*/ 668730 h 4012300"/>
              <a:gd name="connsiteX3" fmla="*/ 4717005 w 4717005"/>
              <a:gd name="connsiteY3" fmla="*/ 3343570 h 4012300"/>
              <a:gd name="connsiteX4" fmla="*/ 4048275 w 4717005"/>
              <a:gd name="connsiteY4" fmla="*/ 4012300 h 4012300"/>
              <a:gd name="connsiteX5" fmla="*/ 653353 w 4717005"/>
              <a:gd name="connsiteY5" fmla="*/ 2404118 h 4012300"/>
              <a:gd name="connsiteX6" fmla="*/ 653353 w 4717005"/>
              <a:gd name="connsiteY6" fmla="*/ 1683339 h 4012300"/>
              <a:gd name="connsiteX0" fmla="*/ 0 w 4063652"/>
              <a:gd name="connsiteY0" fmla="*/ 1683339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0 w 4063652"/>
              <a:gd name="connsiteY5" fmla="*/ 2404118 h 4012300"/>
              <a:gd name="connsiteX6" fmla="*/ 0 w 4063652"/>
              <a:gd name="connsiteY6" fmla="*/ 1683339 h 4012300"/>
              <a:gd name="connsiteX0" fmla="*/ 0 w 4063652"/>
              <a:gd name="connsiteY0" fmla="*/ 1595656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0 w 4063652"/>
              <a:gd name="connsiteY5" fmla="*/ 2404118 h 4012300"/>
              <a:gd name="connsiteX6" fmla="*/ 0 w 4063652"/>
              <a:gd name="connsiteY6" fmla="*/ 1595656 h 4012300"/>
              <a:gd name="connsiteX0" fmla="*/ 361569 w 4425221"/>
              <a:gd name="connsiteY0" fmla="*/ 1595656 h 4012300"/>
              <a:gd name="connsiteX1" fmla="*/ 3756491 w 4425221"/>
              <a:gd name="connsiteY1" fmla="*/ 0 h 4012300"/>
              <a:gd name="connsiteX2" fmla="*/ 4425221 w 4425221"/>
              <a:gd name="connsiteY2" fmla="*/ 668730 h 4012300"/>
              <a:gd name="connsiteX3" fmla="*/ 4425221 w 4425221"/>
              <a:gd name="connsiteY3" fmla="*/ 3343570 h 4012300"/>
              <a:gd name="connsiteX4" fmla="*/ 3756491 w 4425221"/>
              <a:gd name="connsiteY4" fmla="*/ 4012300 h 4012300"/>
              <a:gd name="connsiteX5" fmla="*/ 361569 w 4425221"/>
              <a:gd name="connsiteY5" fmla="*/ 2404118 h 4012300"/>
              <a:gd name="connsiteX6" fmla="*/ 361569 w 4425221"/>
              <a:gd name="connsiteY6" fmla="*/ 1595656 h 4012300"/>
              <a:gd name="connsiteX0" fmla="*/ 0 w 4063652"/>
              <a:gd name="connsiteY0" fmla="*/ 1595656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0 w 4063652"/>
              <a:gd name="connsiteY5" fmla="*/ 2516852 h 4012300"/>
              <a:gd name="connsiteX6" fmla="*/ 0 w 4063652"/>
              <a:gd name="connsiteY6" fmla="*/ 1595656 h 4012300"/>
              <a:gd name="connsiteX0" fmla="*/ 317455 w 4381107"/>
              <a:gd name="connsiteY0" fmla="*/ 1595656 h 4012300"/>
              <a:gd name="connsiteX1" fmla="*/ 3712377 w 4381107"/>
              <a:gd name="connsiteY1" fmla="*/ 0 h 4012300"/>
              <a:gd name="connsiteX2" fmla="*/ 4381107 w 4381107"/>
              <a:gd name="connsiteY2" fmla="*/ 668730 h 4012300"/>
              <a:gd name="connsiteX3" fmla="*/ 4381107 w 4381107"/>
              <a:gd name="connsiteY3" fmla="*/ 3343570 h 4012300"/>
              <a:gd name="connsiteX4" fmla="*/ 3712377 w 4381107"/>
              <a:gd name="connsiteY4" fmla="*/ 4012300 h 4012300"/>
              <a:gd name="connsiteX5" fmla="*/ 317455 w 4381107"/>
              <a:gd name="connsiteY5" fmla="*/ 2516852 h 4012300"/>
              <a:gd name="connsiteX6" fmla="*/ 317455 w 4381107"/>
              <a:gd name="connsiteY6" fmla="*/ 1595656 h 4012300"/>
              <a:gd name="connsiteX0" fmla="*/ 0 w 4063652"/>
              <a:gd name="connsiteY0" fmla="*/ 1595656 h 4012300"/>
              <a:gd name="connsiteX1" fmla="*/ 3394922 w 4063652"/>
              <a:gd name="connsiteY1" fmla="*/ 0 h 4012300"/>
              <a:gd name="connsiteX2" fmla="*/ 4063652 w 4063652"/>
              <a:gd name="connsiteY2" fmla="*/ 668730 h 4012300"/>
              <a:gd name="connsiteX3" fmla="*/ 4063652 w 4063652"/>
              <a:gd name="connsiteY3" fmla="*/ 3343570 h 4012300"/>
              <a:gd name="connsiteX4" fmla="*/ 3394922 w 4063652"/>
              <a:gd name="connsiteY4" fmla="*/ 4012300 h 4012300"/>
              <a:gd name="connsiteX5" fmla="*/ 0 w 4063652"/>
              <a:gd name="connsiteY5" fmla="*/ 2516852 h 4012300"/>
              <a:gd name="connsiteX6" fmla="*/ 0 w 4063652"/>
              <a:gd name="connsiteY6" fmla="*/ 1595656 h 4012300"/>
              <a:gd name="connsiteX0" fmla="*/ 316564 w 4380216"/>
              <a:gd name="connsiteY0" fmla="*/ 1670812 h 4087456"/>
              <a:gd name="connsiteX1" fmla="*/ 3698960 w 4380216"/>
              <a:gd name="connsiteY1" fmla="*/ 0 h 4087456"/>
              <a:gd name="connsiteX2" fmla="*/ 4380216 w 4380216"/>
              <a:gd name="connsiteY2" fmla="*/ 743886 h 4087456"/>
              <a:gd name="connsiteX3" fmla="*/ 4380216 w 4380216"/>
              <a:gd name="connsiteY3" fmla="*/ 3418726 h 4087456"/>
              <a:gd name="connsiteX4" fmla="*/ 3711486 w 4380216"/>
              <a:gd name="connsiteY4" fmla="*/ 4087456 h 4087456"/>
              <a:gd name="connsiteX5" fmla="*/ 316564 w 4380216"/>
              <a:gd name="connsiteY5" fmla="*/ 2592008 h 4087456"/>
              <a:gd name="connsiteX6" fmla="*/ 316564 w 4380216"/>
              <a:gd name="connsiteY6" fmla="*/ 1670812 h 4087456"/>
              <a:gd name="connsiteX0" fmla="*/ 414232 w 4477884"/>
              <a:gd name="connsiteY0" fmla="*/ 1670812 h 4112508"/>
              <a:gd name="connsiteX1" fmla="*/ 3796628 w 4477884"/>
              <a:gd name="connsiteY1" fmla="*/ 0 h 4112508"/>
              <a:gd name="connsiteX2" fmla="*/ 4477884 w 4477884"/>
              <a:gd name="connsiteY2" fmla="*/ 743886 h 4112508"/>
              <a:gd name="connsiteX3" fmla="*/ 4477884 w 4477884"/>
              <a:gd name="connsiteY3" fmla="*/ 3418726 h 4112508"/>
              <a:gd name="connsiteX4" fmla="*/ 3658842 w 4477884"/>
              <a:gd name="connsiteY4" fmla="*/ 4112508 h 4112508"/>
              <a:gd name="connsiteX5" fmla="*/ 414232 w 4477884"/>
              <a:gd name="connsiteY5" fmla="*/ 2592008 h 4112508"/>
              <a:gd name="connsiteX6" fmla="*/ 414232 w 4477884"/>
              <a:gd name="connsiteY6" fmla="*/ 1670812 h 4112508"/>
              <a:gd name="connsiteX0" fmla="*/ 410370 w 4474022"/>
              <a:gd name="connsiteY0" fmla="*/ 1670812 h 4087456"/>
              <a:gd name="connsiteX1" fmla="*/ 3792766 w 4474022"/>
              <a:gd name="connsiteY1" fmla="*/ 0 h 4087456"/>
              <a:gd name="connsiteX2" fmla="*/ 4474022 w 4474022"/>
              <a:gd name="connsiteY2" fmla="*/ 743886 h 4087456"/>
              <a:gd name="connsiteX3" fmla="*/ 4474022 w 4474022"/>
              <a:gd name="connsiteY3" fmla="*/ 3418726 h 4087456"/>
              <a:gd name="connsiteX4" fmla="*/ 3592350 w 4474022"/>
              <a:gd name="connsiteY4" fmla="*/ 4087456 h 4087456"/>
              <a:gd name="connsiteX5" fmla="*/ 410370 w 4474022"/>
              <a:gd name="connsiteY5" fmla="*/ 2592008 h 4087456"/>
              <a:gd name="connsiteX6" fmla="*/ 410370 w 4474022"/>
              <a:gd name="connsiteY6" fmla="*/ 1670812 h 4087456"/>
              <a:gd name="connsiteX0" fmla="*/ 247598 w 4311250"/>
              <a:gd name="connsiteY0" fmla="*/ 1670812 h 4087456"/>
              <a:gd name="connsiteX1" fmla="*/ 3629994 w 4311250"/>
              <a:gd name="connsiteY1" fmla="*/ 0 h 4087456"/>
              <a:gd name="connsiteX2" fmla="*/ 4311250 w 4311250"/>
              <a:gd name="connsiteY2" fmla="*/ 743886 h 4087456"/>
              <a:gd name="connsiteX3" fmla="*/ 4311250 w 4311250"/>
              <a:gd name="connsiteY3" fmla="*/ 3418726 h 4087456"/>
              <a:gd name="connsiteX4" fmla="*/ 3429578 w 4311250"/>
              <a:gd name="connsiteY4" fmla="*/ 4087456 h 4087456"/>
              <a:gd name="connsiteX5" fmla="*/ 610853 w 4311250"/>
              <a:gd name="connsiteY5" fmla="*/ 2704743 h 4087456"/>
              <a:gd name="connsiteX6" fmla="*/ 247598 w 4311250"/>
              <a:gd name="connsiteY6" fmla="*/ 1670812 h 4087456"/>
              <a:gd name="connsiteX0" fmla="*/ 339551 w 4102578"/>
              <a:gd name="connsiteY0" fmla="*/ 1495447 h 4087456"/>
              <a:gd name="connsiteX1" fmla="*/ 3421322 w 4102578"/>
              <a:gd name="connsiteY1" fmla="*/ 0 h 4087456"/>
              <a:gd name="connsiteX2" fmla="*/ 4102578 w 4102578"/>
              <a:gd name="connsiteY2" fmla="*/ 743886 h 4087456"/>
              <a:gd name="connsiteX3" fmla="*/ 4102578 w 4102578"/>
              <a:gd name="connsiteY3" fmla="*/ 3418726 h 4087456"/>
              <a:gd name="connsiteX4" fmla="*/ 3220906 w 4102578"/>
              <a:gd name="connsiteY4" fmla="*/ 4087456 h 4087456"/>
              <a:gd name="connsiteX5" fmla="*/ 402181 w 4102578"/>
              <a:gd name="connsiteY5" fmla="*/ 2704743 h 4087456"/>
              <a:gd name="connsiteX6" fmla="*/ 339551 w 4102578"/>
              <a:gd name="connsiteY6" fmla="*/ 1495447 h 4087456"/>
              <a:gd name="connsiteX0" fmla="*/ 314764 w 4077791"/>
              <a:gd name="connsiteY0" fmla="*/ 1495447 h 4087456"/>
              <a:gd name="connsiteX1" fmla="*/ 3396535 w 4077791"/>
              <a:gd name="connsiteY1" fmla="*/ 0 h 4087456"/>
              <a:gd name="connsiteX2" fmla="*/ 4077791 w 4077791"/>
              <a:gd name="connsiteY2" fmla="*/ 743886 h 4087456"/>
              <a:gd name="connsiteX3" fmla="*/ 4077791 w 4077791"/>
              <a:gd name="connsiteY3" fmla="*/ 3418726 h 4087456"/>
              <a:gd name="connsiteX4" fmla="*/ 3196119 w 4077791"/>
              <a:gd name="connsiteY4" fmla="*/ 4087456 h 4087456"/>
              <a:gd name="connsiteX5" fmla="*/ 427498 w 4077791"/>
              <a:gd name="connsiteY5" fmla="*/ 2742321 h 4087456"/>
              <a:gd name="connsiteX6" fmla="*/ 314764 w 4077791"/>
              <a:gd name="connsiteY6" fmla="*/ 1495447 h 4087456"/>
              <a:gd name="connsiteX0" fmla="*/ 314764 w 4077791"/>
              <a:gd name="connsiteY0" fmla="*/ 1495447 h 4287980"/>
              <a:gd name="connsiteX1" fmla="*/ 3396535 w 4077791"/>
              <a:gd name="connsiteY1" fmla="*/ 0 h 4287980"/>
              <a:gd name="connsiteX2" fmla="*/ 4077791 w 4077791"/>
              <a:gd name="connsiteY2" fmla="*/ 743886 h 4287980"/>
              <a:gd name="connsiteX3" fmla="*/ 4077791 w 4077791"/>
              <a:gd name="connsiteY3" fmla="*/ 3418726 h 4287980"/>
              <a:gd name="connsiteX4" fmla="*/ 3196119 w 4077791"/>
              <a:gd name="connsiteY4" fmla="*/ 4087456 h 4287980"/>
              <a:gd name="connsiteX5" fmla="*/ 427498 w 4077791"/>
              <a:gd name="connsiteY5" fmla="*/ 2742321 h 4287980"/>
              <a:gd name="connsiteX6" fmla="*/ 314764 w 4077791"/>
              <a:gd name="connsiteY6" fmla="*/ 1495447 h 4287980"/>
              <a:gd name="connsiteX0" fmla="*/ 314764 w 4077791"/>
              <a:gd name="connsiteY0" fmla="*/ 1495447 h 4088007"/>
              <a:gd name="connsiteX1" fmla="*/ 3396535 w 4077791"/>
              <a:gd name="connsiteY1" fmla="*/ 0 h 4088007"/>
              <a:gd name="connsiteX2" fmla="*/ 4077791 w 4077791"/>
              <a:gd name="connsiteY2" fmla="*/ 743886 h 4088007"/>
              <a:gd name="connsiteX3" fmla="*/ 4077791 w 4077791"/>
              <a:gd name="connsiteY3" fmla="*/ 3418726 h 4088007"/>
              <a:gd name="connsiteX4" fmla="*/ 3196119 w 4077791"/>
              <a:gd name="connsiteY4" fmla="*/ 4087456 h 4088007"/>
              <a:gd name="connsiteX5" fmla="*/ 427498 w 4077791"/>
              <a:gd name="connsiteY5" fmla="*/ 2742321 h 4088007"/>
              <a:gd name="connsiteX6" fmla="*/ 314764 w 4077791"/>
              <a:gd name="connsiteY6" fmla="*/ 1495447 h 4088007"/>
              <a:gd name="connsiteX0" fmla="*/ 314764 w 4077791"/>
              <a:gd name="connsiteY0" fmla="*/ 1495447 h 4088050"/>
              <a:gd name="connsiteX1" fmla="*/ 3396535 w 4077791"/>
              <a:gd name="connsiteY1" fmla="*/ 0 h 4088050"/>
              <a:gd name="connsiteX2" fmla="*/ 4077791 w 4077791"/>
              <a:gd name="connsiteY2" fmla="*/ 743886 h 4088050"/>
              <a:gd name="connsiteX3" fmla="*/ 4077791 w 4077791"/>
              <a:gd name="connsiteY3" fmla="*/ 3418726 h 4088050"/>
              <a:gd name="connsiteX4" fmla="*/ 3196119 w 4077791"/>
              <a:gd name="connsiteY4" fmla="*/ 4087456 h 4088050"/>
              <a:gd name="connsiteX5" fmla="*/ 427498 w 4077791"/>
              <a:gd name="connsiteY5" fmla="*/ 2742321 h 4088050"/>
              <a:gd name="connsiteX6" fmla="*/ 314764 w 4077791"/>
              <a:gd name="connsiteY6" fmla="*/ 1495447 h 408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791" h="4088050">
                <a:moveTo>
                  <a:pt x="314764" y="1495447"/>
                </a:moveTo>
                <a:cubicBezTo>
                  <a:pt x="809604" y="1038393"/>
                  <a:pt x="2719260" y="169101"/>
                  <a:pt x="3396535" y="0"/>
                </a:cubicBezTo>
                <a:cubicBezTo>
                  <a:pt x="3765864" y="0"/>
                  <a:pt x="4077791" y="374557"/>
                  <a:pt x="4077791" y="743886"/>
                </a:cubicBezTo>
                <a:lnTo>
                  <a:pt x="4077791" y="3418726"/>
                </a:lnTo>
                <a:cubicBezTo>
                  <a:pt x="3930846" y="3975988"/>
                  <a:pt x="3563673" y="4059846"/>
                  <a:pt x="3196119" y="4087456"/>
                </a:cubicBezTo>
                <a:cubicBezTo>
                  <a:pt x="2828565" y="4115066"/>
                  <a:pt x="907724" y="3174322"/>
                  <a:pt x="427498" y="2742321"/>
                </a:cubicBezTo>
                <a:cubicBezTo>
                  <a:pt x="-52728" y="2310320"/>
                  <a:pt x="-180076" y="1952501"/>
                  <a:pt x="314764" y="1495447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24749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8608088" cy="1039384"/>
          </a:xfrm>
        </p:spPr>
        <p:txBody>
          <a:bodyPr/>
          <a:lstStyle/>
          <a:p>
            <a:r>
              <a:rPr lang="en-US" dirty="0"/>
              <a:t>Dijkstra’s Using Array Instead of OOP (4)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647600"/>
              </p:ext>
            </p:extLst>
          </p:nvPr>
        </p:nvGraphicFramePr>
        <p:xfrm>
          <a:off x="2286000" y="5410200"/>
          <a:ext cx="4572000" cy="7924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068922" y="1455193"/>
            <a:ext cx="6770702" cy="3810000"/>
            <a:chOff x="1143000" y="1828800"/>
            <a:chExt cx="6858000" cy="3810000"/>
          </a:xfrm>
        </p:grpSpPr>
        <p:grpSp>
          <p:nvGrpSpPr>
            <p:cNvPr id="10" name="Group 9"/>
            <p:cNvGrpSpPr/>
            <p:nvPr/>
          </p:nvGrpSpPr>
          <p:grpSpPr>
            <a:xfrm>
              <a:off x="1143000" y="3200400"/>
              <a:ext cx="990600" cy="990600"/>
              <a:chOff x="1143000" y="3200400"/>
              <a:chExt cx="990600" cy="9906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143000" y="32004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317132" y="337253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A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3733800" y="1828800"/>
              <a:ext cx="990600" cy="990600"/>
              <a:chOff x="3733800" y="1828800"/>
              <a:chExt cx="990600" cy="9906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3733800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907932" y="1985485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B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733800" y="4648200"/>
              <a:ext cx="990600" cy="990600"/>
              <a:chOff x="3733800" y="4648200"/>
              <a:chExt cx="990600" cy="9906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37338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907931" y="4840908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C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6984304" y="1828800"/>
              <a:ext cx="990600" cy="990600"/>
              <a:chOff x="6984304" y="1828800"/>
              <a:chExt cx="990600" cy="9906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984304" y="18288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7129374" y="1985484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D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7010400" y="4648200"/>
              <a:ext cx="990600" cy="990600"/>
              <a:chOff x="7010400" y="4648200"/>
              <a:chExt cx="990600" cy="9906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7010400" y="4648200"/>
                <a:ext cx="990600" cy="990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7171484" y="4828029"/>
                <a:ext cx="642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E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1988530" y="2324100"/>
              <a:ext cx="1745270" cy="1021370"/>
              <a:chOff x="1988530" y="2324100"/>
              <a:chExt cx="1745270" cy="1021370"/>
            </a:xfrm>
          </p:grpSpPr>
          <p:cxnSp>
            <p:nvCxnSpPr>
              <p:cNvPr id="40" name="Straight Arrow Connector 39"/>
              <p:cNvCxnSpPr>
                <a:stCxn id="50" idx="7"/>
                <a:endCxn id="48" idx="2"/>
              </p:cNvCxnSpPr>
              <p:nvPr/>
            </p:nvCxnSpPr>
            <p:spPr>
              <a:xfrm flipV="1">
                <a:off x="1988530" y="2324100"/>
                <a:ext cx="1745270" cy="10213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2556365" y="2426654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988530" y="4045930"/>
              <a:ext cx="1745270" cy="1097570"/>
              <a:chOff x="1988530" y="4045930"/>
              <a:chExt cx="1745270" cy="1097570"/>
            </a:xfrm>
          </p:grpSpPr>
          <p:cxnSp>
            <p:nvCxnSpPr>
              <p:cNvPr id="38" name="Straight Arrow Connector 37"/>
              <p:cNvCxnSpPr>
                <a:stCxn id="50" idx="5"/>
                <a:endCxn id="46" idx="2"/>
              </p:cNvCxnSpPr>
              <p:nvPr/>
            </p:nvCxnSpPr>
            <p:spPr>
              <a:xfrm>
                <a:off x="1988530" y="4045930"/>
                <a:ext cx="1745270" cy="10975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2556365" y="4590239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3704374" y="2788408"/>
              <a:ext cx="341381" cy="1921775"/>
              <a:chOff x="3704374" y="2788408"/>
              <a:chExt cx="341381" cy="1921775"/>
            </a:xfrm>
          </p:grpSpPr>
          <p:cxnSp>
            <p:nvCxnSpPr>
              <p:cNvPr id="36" name="Straight Arrow Connector 35"/>
              <p:cNvCxnSpPr/>
              <p:nvPr/>
            </p:nvCxnSpPr>
            <p:spPr>
              <a:xfrm>
                <a:off x="4045755" y="2788408"/>
                <a:ext cx="0" cy="192177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/>
              <p:cNvSpPr txBox="1"/>
              <p:nvPr/>
            </p:nvSpPr>
            <p:spPr>
              <a:xfrm>
                <a:off x="3704374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348498" y="2788408"/>
              <a:ext cx="304800" cy="1859792"/>
              <a:chOff x="4348498" y="2788408"/>
              <a:chExt cx="304800" cy="1859792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4357352" y="2788408"/>
                <a:ext cx="0" cy="18597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4348498" y="351846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4724400" y="1876022"/>
              <a:ext cx="2259904" cy="461665"/>
              <a:chOff x="4724400" y="1876022"/>
              <a:chExt cx="2259904" cy="461665"/>
            </a:xfrm>
          </p:grpSpPr>
          <p:cxnSp>
            <p:nvCxnSpPr>
              <p:cNvPr id="32" name="Straight Arrow Connector 31"/>
              <p:cNvCxnSpPr>
                <a:stCxn id="48" idx="6"/>
                <a:endCxn id="44" idx="2"/>
              </p:cNvCxnSpPr>
              <p:nvPr/>
            </p:nvCxnSpPr>
            <p:spPr>
              <a:xfrm>
                <a:off x="4724400" y="2324100"/>
                <a:ext cx="225990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5715000" y="1876022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</a:t>
                </a:r>
                <a:endParaRPr lang="en-US" dirty="0"/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579330" y="2674330"/>
              <a:ext cx="2576140" cy="2118940"/>
              <a:chOff x="4579330" y="2674330"/>
              <a:chExt cx="2576140" cy="2118940"/>
            </a:xfrm>
          </p:grpSpPr>
          <p:cxnSp>
            <p:nvCxnSpPr>
              <p:cNvPr id="30" name="Straight Arrow Connector 29"/>
              <p:cNvCxnSpPr>
                <a:stCxn id="48" idx="5"/>
                <a:endCxn id="42" idx="1"/>
              </p:cNvCxnSpPr>
              <p:nvPr/>
            </p:nvCxnSpPr>
            <p:spPr>
              <a:xfrm>
                <a:off x="4579330" y="2674330"/>
                <a:ext cx="2576140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6284890" y="4248518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3</a:t>
                </a:r>
                <a:endParaRPr lang="en-US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7479604" y="2819400"/>
              <a:ext cx="349149" cy="1828800"/>
              <a:chOff x="7479604" y="2819400"/>
              <a:chExt cx="349149" cy="1828800"/>
            </a:xfrm>
          </p:grpSpPr>
          <p:cxnSp>
            <p:nvCxnSpPr>
              <p:cNvPr id="28" name="Straight Arrow Connector 27"/>
              <p:cNvCxnSpPr>
                <a:stCxn id="42" idx="0"/>
                <a:endCxn id="44" idx="4"/>
              </p:cNvCxnSpPr>
              <p:nvPr/>
            </p:nvCxnSpPr>
            <p:spPr>
              <a:xfrm flipH="1" flipV="1">
                <a:off x="7479604" y="2819400"/>
                <a:ext cx="26096" cy="1828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7523953" y="3502967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</a:t>
                </a:r>
                <a:endParaRPr lang="en-US" dirty="0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4724400" y="5143500"/>
              <a:ext cx="2286000" cy="495300"/>
              <a:chOff x="4724400" y="5143500"/>
              <a:chExt cx="2286000" cy="495300"/>
            </a:xfrm>
          </p:grpSpPr>
          <p:cxnSp>
            <p:nvCxnSpPr>
              <p:cNvPr id="26" name="Straight Arrow Connector 25"/>
              <p:cNvCxnSpPr>
                <a:stCxn id="46" idx="6"/>
                <a:endCxn id="42" idx="2"/>
              </p:cNvCxnSpPr>
              <p:nvPr/>
            </p:nvCxnSpPr>
            <p:spPr>
              <a:xfrm>
                <a:off x="4724400" y="5143500"/>
                <a:ext cx="2286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5715000" y="51771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5</a:t>
                </a:r>
                <a:endParaRPr lang="en-US" dirty="0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4579330" y="2674330"/>
              <a:ext cx="2550044" cy="2118940"/>
              <a:chOff x="4579330" y="2674330"/>
              <a:chExt cx="2550044" cy="2118940"/>
            </a:xfrm>
          </p:grpSpPr>
          <p:cxnSp>
            <p:nvCxnSpPr>
              <p:cNvPr id="24" name="Straight Arrow Connector 23"/>
              <p:cNvCxnSpPr>
                <a:stCxn id="46" idx="7"/>
                <a:endCxn id="44" idx="3"/>
              </p:cNvCxnSpPr>
              <p:nvPr/>
            </p:nvCxnSpPr>
            <p:spPr>
              <a:xfrm flipV="1">
                <a:off x="4579330" y="2674330"/>
                <a:ext cx="2550044" cy="21189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6284890" y="2738735"/>
                <a:ext cx="304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4</a:t>
                </a:r>
                <a:endParaRPr lang="en-US" dirty="0"/>
              </a:p>
            </p:txBody>
          </p:sp>
        </p:grpSp>
      </p:grpSp>
      <p:sp>
        <p:nvSpPr>
          <p:cNvPr id="3" name="Rounded Rectangle 2"/>
          <p:cNvSpPr/>
          <p:nvPr/>
        </p:nvSpPr>
        <p:spPr>
          <a:xfrm>
            <a:off x="1001687" y="1333576"/>
            <a:ext cx="7160234" cy="4044811"/>
          </a:xfrm>
          <a:custGeom>
            <a:avLst/>
            <a:gdLst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7620000 w 7620000"/>
              <a:gd name="connsiteY4" fmla="*/ 2307414 h 4038600"/>
              <a:gd name="connsiteX5" fmla="*/ 5888814 w 7620000"/>
              <a:gd name="connsiteY5" fmla="*/ 4038600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7620000 w 7620000"/>
              <a:gd name="connsiteY4" fmla="*/ 2307414 h 4038600"/>
              <a:gd name="connsiteX5" fmla="*/ 5525559 w 7620000"/>
              <a:gd name="connsiteY5" fmla="*/ 3637767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7620000 w 7620000"/>
              <a:gd name="connsiteY4" fmla="*/ 2307414 h 4038600"/>
              <a:gd name="connsiteX5" fmla="*/ 5525559 w 7620000"/>
              <a:gd name="connsiteY5" fmla="*/ 3637767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5525559 w 7620000"/>
              <a:gd name="connsiteY5" fmla="*/ 3637767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5525559 w 7620000"/>
              <a:gd name="connsiteY5" fmla="*/ 3637767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4648737 w 7620000"/>
              <a:gd name="connsiteY5" fmla="*/ 3111674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4648737 w 7620000"/>
              <a:gd name="connsiteY5" fmla="*/ 3111674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4648737 w 7620000"/>
              <a:gd name="connsiteY5" fmla="*/ 3111674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20000"/>
              <a:gd name="connsiteY0" fmla="*/ 1731186 h 4038600"/>
              <a:gd name="connsiteX1" fmla="*/ 1731186 w 7620000"/>
              <a:gd name="connsiteY1" fmla="*/ 0 h 4038600"/>
              <a:gd name="connsiteX2" fmla="*/ 5888814 w 7620000"/>
              <a:gd name="connsiteY2" fmla="*/ 0 h 4038600"/>
              <a:gd name="connsiteX3" fmla="*/ 7620000 w 7620000"/>
              <a:gd name="connsiteY3" fmla="*/ 1731186 h 4038600"/>
              <a:gd name="connsiteX4" fmla="*/ 6367397 w 7620000"/>
              <a:gd name="connsiteY4" fmla="*/ 2495304 h 4038600"/>
              <a:gd name="connsiteX5" fmla="*/ 5237461 w 7620000"/>
              <a:gd name="connsiteY5" fmla="*/ 3099148 h 4038600"/>
              <a:gd name="connsiteX6" fmla="*/ 1731186 w 7620000"/>
              <a:gd name="connsiteY6" fmla="*/ 4038600 h 4038600"/>
              <a:gd name="connsiteX7" fmla="*/ 0 w 7620000"/>
              <a:gd name="connsiteY7" fmla="*/ 2307414 h 4038600"/>
              <a:gd name="connsiteX8" fmla="*/ 0 w 7620000"/>
              <a:gd name="connsiteY8" fmla="*/ 1731186 h 4038600"/>
              <a:gd name="connsiteX0" fmla="*/ 0 w 7645052"/>
              <a:gd name="connsiteY0" fmla="*/ 1757875 h 4065289"/>
              <a:gd name="connsiteX1" fmla="*/ 1731186 w 7645052"/>
              <a:gd name="connsiteY1" fmla="*/ 26689 h 4065289"/>
              <a:gd name="connsiteX2" fmla="*/ 5888814 w 7645052"/>
              <a:gd name="connsiteY2" fmla="*/ 26689 h 4065289"/>
              <a:gd name="connsiteX3" fmla="*/ 7645052 w 7645052"/>
              <a:gd name="connsiteY3" fmla="*/ 743267 h 4065289"/>
              <a:gd name="connsiteX4" fmla="*/ 6367397 w 7645052"/>
              <a:gd name="connsiteY4" fmla="*/ 2521993 h 4065289"/>
              <a:gd name="connsiteX5" fmla="*/ 5237461 w 7645052"/>
              <a:gd name="connsiteY5" fmla="*/ 3125837 h 4065289"/>
              <a:gd name="connsiteX6" fmla="*/ 1731186 w 7645052"/>
              <a:gd name="connsiteY6" fmla="*/ 4065289 h 4065289"/>
              <a:gd name="connsiteX7" fmla="*/ 0 w 7645052"/>
              <a:gd name="connsiteY7" fmla="*/ 2334103 h 4065289"/>
              <a:gd name="connsiteX8" fmla="*/ 0 w 7645052"/>
              <a:gd name="connsiteY8" fmla="*/ 1757875 h 4065289"/>
              <a:gd name="connsiteX0" fmla="*/ 0 w 7645052"/>
              <a:gd name="connsiteY0" fmla="*/ 1750025 h 4057439"/>
              <a:gd name="connsiteX1" fmla="*/ 1731186 w 7645052"/>
              <a:gd name="connsiteY1" fmla="*/ 18839 h 4057439"/>
              <a:gd name="connsiteX2" fmla="*/ 5888814 w 7645052"/>
              <a:gd name="connsiteY2" fmla="*/ 18839 h 4057439"/>
              <a:gd name="connsiteX3" fmla="*/ 7645052 w 7645052"/>
              <a:gd name="connsiteY3" fmla="*/ 735417 h 4057439"/>
              <a:gd name="connsiteX4" fmla="*/ 6367397 w 7645052"/>
              <a:gd name="connsiteY4" fmla="*/ 2514143 h 4057439"/>
              <a:gd name="connsiteX5" fmla="*/ 5237461 w 7645052"/>
              <a:gd name="connsiteY5" fmla="*/ 3117987 h 4057439"/>
              <a:gd name="connsiteX6" fmla="*/ 1731186 w 7645052"/>
              <a:gd name="connsiteY6" fmla="*/ 4057439 h 4057439"/>
              <a:gd name="connsiteX7" fmla="*/ 0 w 7645052"/>
              <a:gd name="connsiteY7" fmla="*/ 2326253 h 4057439"/>
              <a:gd name="connsiteX8" fmla="*/ 0 w 7645052"/>
              <a:gd name="connsiteY8" fmla="*/ 1750025 h 4057439"/>
              <a:gd name="connsiteX0" fmla="*/ 0 w 7645052"/>
              <a:gd name="connsiteY0" fmla="*/ 1750025 h 4057439"/>
              <a:gd name="connsiteX1" fmla="*/ 1731186 w 7645052"/>
              <a:gd name="connsiteY1" fmla="*/ 18839 h 4057439"/>
              <a:gd name="connsiteX2" fmla="*/ 5888814 w 7645052"/>
              <a:gd name="connsiteY2" fmla="*/ 18839 h 4057439"/>
              <a:gd name="connsiteX3" fmla="*/ 7645052 w 7645052"/>
              <a:gd name="connsiteY3" fmla="*/ 735417 h 4057439"/>
              <a:gd name="connsiteX4" fmla="*/ 6367397 w 7645052"/>
              <a:gd name="connsiteY4" fmla="*/ 2514143 h 4057439"/>
              <a:gd name="connsiteX5" fmla="*/ 5237461 w 7645052"/>
              <a:gd name="connsiteY5" fmla="*/ 3117987 h 4057439"/>
              <a:gd name="connsiteX6" fmla="*/ 1731186 w 7645052"/>
              <a:gd name="connsiteY6" fmla="*/ 4057439 h 4057439"/>
              <a:gd name="connsiteX7" fmla="*/ 0 w 7645052"/>
              <a:gd name="connsiteY7" fmla="*/ 2326253 h 4057439"/>
              <a:gd name="connsiteX8" fmla="*/ 0 w 7645052"/>
              <a:gd name="connsiteY8" fmla="*/ 1750025 h 4057439"/>
              <a:gd name="connsiteX0" fmla="*/ 0 w 7645052"/>
              <a:gd name="connsiteY0" fmla="*/ 1750025 h 4057439"/>
              <a:gd name="connsiteX1" fmla="*/ 1731186 w 7645052"/>
              <a:gd name="connsiteY1" fmla="*/ 18839 h 4057439"/>
              <a:gd name="connsiteX2" fmla="*/ 5888814 w 7645052"/>
              <a:gd name="connsiteY2" fmla="*/ 18839 h 4057439"/>
              <a:gd name="connsiteX3" fmla="*/ 7645052 w 7645052"/>
              <a:gd name="connsiteY3" fmla="*/ 735417 h 4057439"/>
              <a:gd name="connsiteX4" fmla="*/ 6367397 w 7645052"/>
              <a:gd name="connsiteY4" fmla="*/ 2514143 h 4057439"/>
              <a:gd name="connsiteX5" fmla="*/ 5237461 w 7645052"/>
              <a:gd name="connsiteY5" fmla="*/ 3117987 h 4057439"/>
              <a:gd name="connsiteX6" fmla="*/ 1731186 w 7645052"/>
              <a:gd name="connsiteY6" fmla="*/ 4057439 h 4057439"/>
              <a:gd name="connsiteX7" fmla="*/ 0 w 7645052"/>
              <a:gd name="connsiteY7" fmla="*/ 2326253 h 4057439"/>
              <a:gd name="connsiteX8" fmla="*/ 0 w 7645052"/>
              <a:gd name="connsiteY8" fmla="*/ 1750025 h 4057439"/>
              <a:gd name="connsiteX0" fmla="*/ 0 w 7646206"/>
              <a:gd name="connsiteY0" fmla="*/ 1750025 h 4057439"/>
              <a:gd name="connsiteX1" fmla="*/ 1731186 w 7646206"/>
              <a:gd name="connsiteY1" fmla="*/ 18839 h 4057439"/>
              <a:gd name="connsiteX2" fmla="*/ 5888814 w 7646206"/>
              <a:gd name="connsiteY2" fmla="*/ 18839 h 4057439"/>
              <a:gd name="connsiteX3" fmla="*/ 7645052 w 7646206"/>
              <a:gd name="connsiteY3" fmla="*/ 735417 h 4057439"/>
              <a:gd name="connsiteX4" fmla="*/ 6367397 w 7646206"/>
              <a:gd name="connsiteY4" fmla="*/ 2514143 h 4057439"/>
              <a:gd name="connsiteX5" fmla="*/ 5237461 w 7646206"/>
              <a:gd name="connsiteY5" fmla="*/ 3117987 h 4057439"/>
              <a:gd name="connsiteX6" fmla="*/ 1731186 w 7646206"/>
              <a:gd name="connsiteY6" fmla="*/ 4057439 h 4057439"/>
              <a:gd name="connsiteX7" fmla="*/ 0 w 7646206"/>
              <a:gd name="connsiteY7" fmla="*/ 2326253 h 4057439"/>
              <a:gd name="connsiteX8" fmla="*/ 0 w 7646206"/>
              <a:gd name="connsiteY8" fmla="*/ 1750025 h 4057439"/>
              <a:gd name="connsiteX0" fmla="*/ 0 w 7654146"/>
              <a:gd name="connsiteY0" fmla="*/ 1750025 h 4057439"/>
              <a:gd name="connsiteX1" fmla="*/ 1731186 w 7654146"/>
              <a:gd name="connsiteY1" fmla="*/ 18839 h 4057439"/>
              <a:gd name="connsiteX2" fmla="*/ 5888814 w 7654146"/>
              <a:gd name="connsiteY2" fmla="*/ 18839 h 4057439"/>
              <a:gd name="connsiteX3" fmla="*/ 7645052 w 7654146"/>
              <a:gd name="connsiteY3" fmla="*/ 735417 h 4057439"/>
              <a:gd name="connsiteX4" fmla="*/ 6367397 w 7654146"/>
              <a:gd name="connsiteY4" fmla="*/ 2514143 h 4057439"/>
              <a:gd name="connsiteX5" fmla="*/ 5237461 w 7654146"/>
              <a:gd name="connsiteY5" fmla="*/ 3117987 h 4057439"/>
              <a:gd name="connsiteX6" fmla="*/ 1731186 w 7654146"/>
              <a:gd name="connsiteY6" fmla="*/ 4057439 h 4057439"/>
              <a:gd name="connsiteX7" fmla="*/ 0 w 7654146"/>
              <a:gd name="connsiteY7" fmla="*/ 2326253 h 4057439"/>
              <a:gd name="connsiteX8" fmla="*/ 0 w 7654146"/>
              <a:gd name="connsiteY8" fmla="*/ 1750025 h 4057439"/>
              <a:gd name="connsiteX0" fmla="*/ 0 w 7654146"/>
              <a:gd name="connsiteY0" fmla="*/ 1750025 h 4057439"/>
              <a:gd name="connsiteX1" fmla="*/ 1731186 w 7654146"/>
              <a:gd name="connsiteY1" fmla="*/ 18839 h 4057439"/>
              <a:gd name="connsiteX2" fmla="*/ 5888814 w 7654146"/>
              <a:gd name="connsiteY2" fmla="*/ 18839 h 4057439"/>
              <a:gd name="connsiteX3" fmla="*/ 7645052 w 7654146"/>
              <a:gd name="connsiteY3" fmla="*/ 735417 h 4057439"/>
              <a:gd name="connsiteX4" fmla="*/ 6367397 w 7654146"/>
              <a:gd name="connsiteY4" fmla="*/ 2514143 h 4057439"/>
              <a:gd name="connsiteX5" fmla="*/ 5237461 w 7654146"/>
              <a:gd name="connsiteY5" fmla="*/ 3117987 h 4057439"/>
              <a:gd name="connsiteX6" fmla="*/ 1731186 w 7654146"/>
              <a:gd name="connsiteY6" fmla="*/ 4057439 h 4057439"/>
              <a:gd name="connsiteX7" fmla="*/ 0 w 7654146"/>
              <a:gd name="connsiteY7" fmla="*/ 2326253 h 4057439"/>
              <a:gd name="connsiteX8" fmla="*/ 0 w 7654146"/>
              <a:gd name="connsiteY8" fmla="*/ 1750025 h 4057439"/>
              <a:gd name="connsiteX0" fmla="*/ 0 w 7654146"/>
              <a:gd name="connsiteY0" fmla="*/ 1750025 h 4057439"/>
              <a:gd name="connsiteX1" fmla="*/ 1731186 w 7654146"/>
              <a:gd name="connsiteY1" fmla="*/ 18839 h 4057439"/>
              <a:gd name="connsiteX2" fmla="*/ 5888814 w 7654146"/>
              <a:gd name="connsiteY2" fmla="*/ 18839 h 4057439"/>
              <a:gd name="connsiteX3" fmla="*/ 7645052 w 7654146"/>
              <a:gd name="connsiteY3" fmla="*/ 735417 h 4057439"/>
              <a:gd name="connsiteX4" fmla="*/ 6367397 w 7654146"/>
              <a:gd name="connsiteY4" fmla="*/ 2514143 h 4057439"/>
              <a:gd name="connsiteX5" fmla="*/ 5237461 w 7654146"/>
              <a:gd name="connsiteY5" fmla="*/ 3117987 h 4057439"/>
              <a:gd name="connsiteX6" fmla="*/ 1731186 w 7654146"/>
              <a:gd name="connsiteY6" fmla="*/ 4057439 h 4057439"/>
              <a:gd name="connsiteX7" fmla="*/ 0 w 7654146"/>
              <a:gd name="connsiteY7" fmla="*/ 2326253 h 4057439"/>
              <a:gd name="connsiteX8" fmla="*/ 0 w 7654146"/>
              <a:gd name="connsiteY8" fmla="*/ 1750025 h 4057439"/>
              <a:gd name="connsiteX0" fmla="*/ 0 w 7656530"/>
              <a:gd name="connsiteY0" fmla="*/ 1750025 h 4057439"/>
              <a:gd name="connsiteX1" fmla="*/ 1731186 w 7656530"/>
              <a:gd name="connsiteY1" fmla="*/ 18839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31186 w 7656530"/>
              <a:gd name="connsiteY1" fmla="*/ 18839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31186 w 7656530"/>
              <a:gd name="connsiteY1" fmla="*/ 18839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44196 w 7656530"/>
              <a:gd name="connsiteY1" fmla="*/ 144099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44196 w 7656530"/>
              <a:gd name="connsiteY1" fmla="*/ 144099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0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65045 w 7656530"/>
              <a:gd name="connsiteY7" fmla="*/ 2326253 h 4057439"/>
              <a:gd name="connsiteX8" fmla="*/ 0 w 7656530"/>
              <a:gd name="connsiteY8" fmla="*/ 1750025 h 4057439"/>
              <a:gd name="connsiteX0" fmla="*/ 0 w 7656530"/>
              <a:gd name="connsiteY0" fmla="*/ 1750025 h 4057439"/>
              <a:gd name="connsiteX1" fmla="*/ 1705169 w 7656530"/>
              <a:gd name="connsiteY1" fmla="*/ 256833 h 4057439"/>
              <a:gd name="connsiteX2" fmla="*/ 5888814 w 7656530"/>
              <a:gd name="connsiteY2" fmla="*/ 18839 h 4057439"/>
              <a:gd name="connsiteX3" fmla="*/ 7645052 w 7656530"/>
              <a:gd name="connsiteY3" fmla="*/ 735417 h 4057439"/>
              <a:gd name="connsiteX4" fmla="*/ 6367397 w 7656530"/>
              <a:gd name="connsiteY4" fmla="*/ 2514143 h 4057439"/>
              <a:gd name="connsiteX5" fmla="*/ 5237461 w 7656530"/>
              <a:gd name="connsiteY5" fmla="*/ 3117987 h 4057439"/>
              <a:gd name="connsiteX6" fmla="*/ 1731186 w 7656530"/>
              <a:gd name="connsiteY6" fmla="*/ 4057439 h 4057439"/>
              <a:gd name="connsiteX7" fmla="*/ 26018 w 7656530"/>
              <a:gd name="connsiteY7" fmla="*/ 2326253 h 4057439"/>
              <a:gd name="connsiteX8" fmla="*/ 0 w 7656530"/>
              <a:gd name="connsiteY8" fmla="*/ 1750025 h 4057439"/>
              <a:gd name="connsiteX0" fmla="*/ 13009 w 7630512"/>
              <a:gd name="connsiteY0" fmla="*/ 1750025 h 4057439"/>
              <a:gd name="connsiteX1" fmla="*/ 1679151 w 7630512"/>
              <a:gd name="connsiteY1" fmla="*/ 256833 h 4057439"/>
              <a:gd name="connsiteX2" fmla="*/ 5862796 w 7630512"/>
              <a:gd name="connsiteY2" fmla="*/ 18839 h 4057439"/>
              <a:gd name="connsiteX3" fmla="*/ 7619034 w 7630512"/>
              <a:gd name="connsiteY3" fmla="*/ 735417 h 4057439"/>
              <a:gd name="connsiteX4" fmla="*/ 6341379 w 7630512"/>
              <a:gd name="connsiteY4" fmla="*/ 2514143 h 4057439"/>
              <a:gd name="connsiteX5" fmla="*/ 5211443 w 7630512"/>
              <a:gd name="connsiteY5" fmla="*/ 3117987 h 4057439"/>
              <a:gd name="connsiteX6" fmla="*/ 1705168 w 7630512"/>
              <a:gd name="connsiteY6" fmla="*/ 4057439 h 4057439"/>
              <a:gd name="connsiteX7" fmla="*/ 0 w 7630512"/>
              <a:gd name="connsiteY7" fmla="*/ 2326253 h 4057439"/>
              <a:gd name="connsiteX8" fmla="*/ 13009 w 7630512"/>
              <a:gd name="connsiteY8" fmla="*/ 1750025 h 4057439"/>
              <a:gd name="connsiteX0" fmla="*/ 0 w 7617503"/>
              <a:gd name="connsiteY0" fmla="*/ 1750025 h 4057439"/>
              <a:gd name="connsiteX1" fmla="*/ 1666142 w 7617503"/>
              <a:gd name="connsiteY1" fmla="*/ 256833 h 4057439"/>
              <a:gd name="connsiteX2" fmla="*/ 5849787 w 7617503"/>
              <a:gd name="connsiteY2" fmla="*/ 18839 h 4057439"/>
              <a:gd name="connsiteX3" fmla="*/ 7606025 w 7617503"/>
              <a:gd name="connsiteY3" fmla="*/ 735417 h 4057439"/>
              <a:gd name="connsiteX4" fmla="*/ 6328370 w 7617503"/>
              <a:gd name="connsiteY4" fmla="*/ 2514143 h 4057439"/>
              <a:gd name="connsiteX5" fmla="*/ 5198434 w 7617503"/>
              <a:gd name="connsiteY5" fmla="*/ 3117987 h 4057439"/>
              <a:gd name="connsiteX6" fmla="*/ 1692159 w 7617503"/>
              <a:gd name="connsiteY6" fmla="*/ 4057439 h 4057439"/>
              <a:gd name="connsiteX7" fmla="*/ 39027 w 7617503"/>
              <a:gd name="connsiteY7" fmla="*/ 2476565 h 4057439"/>
              <a:gd name="connsiteX8" fmla="*/ 0 w 7617503"/>
              <a:gd name="connsiteY8" fmla="*/ 1750025 h 4057439"/>
              <a:gd name="connsiteX0" fmla="*/ 0 w 7617503"/>
              <a:gd name="connsiteY0" fmla="*/ 1750025 h 4057439"/>
              <a:gd name="connsiteX1" fmla="*/ 1666142 w 7617503"/>
              <a:gd name="connsiteY1" fmla="*/ 256833 h 4057439"/>
              <a:gd name="connsiteX2" fmla="*/ 5849787 w 7617503"/>
              <a:gd name="connsiteY2" fmla="*/ 18839 h 4057439"/>
              <a:gd name="connsiteX3" fmla="*/ 7606025 w 7617503"/>
              <a:gd name="connsiteY3" fmla="*/ 735417 h 4057439"/>
              <a:gd name="connsiteX4" fmla="*/ 6328370 w 7617503"/>
              <a:gd name="connsiteY4" fmla="*/ 2514143 h 4057439"/>
              <a:gd name="connsiteX5" fmla="*/ 5198434 w 7617503"/>
              <a:gd name="connsiteY5" fmla="*/ 3117987 h 4057439"/>
              <a:gd name="connsiteX6" fmla="*/ 1692159 w 7617503"/>
              <a:gd name="connsiteY6" fmla="*/ 4057439 h 4057439"/>
              <a:gd name="connsiteX7" fmla="*/ 39027 w 7617503"/>
              <a:gd name="connsiteY7" fmla="*/ 2476565 h 4057439"/>
              <a:gd name="connsiteX8" fmla="*/ 0 w 7617503"/>
              <a:gd name="connsiteY8" fmla="*/ 1750025 h 4057439"/>
              <a:gd name="connsiteX0" fmla="*/ 0 w 7617503"/>
              <a:gd name="connsiteY0" fmla="*/ 1750025 h 4007335"/>
              <a:gd name="connsiteX1" fmla="*/ 1666142 w 7617503"/>
              <a:gd name="connsiteY1" fmla="*/ 256833 h 4007335"/>
              <a:gd name="connsiteX2" fmla="*/ 5849787 w 7617503"/>
              <a:gd name="connsiteY2" fmla="*/ 18839 h 4007335"/>
              <a:gd name="connsiteX3" fmla="*/ 7606025 w 7617503"/>
              <a:gd name="connsiteY3" fmla="*/ 735417 h 4007335"/>
              <a:gd name="connsiteX4" fmla="*/ 6328370 w 7617503"/>
              <a:gd name="connsiteY4" fmla="*/ 2514143 h 4007335"/>
              <a:gd name="connsiteX5" fmla="*/ 5198434 w 7617503"/>
              <a:gd name="connsiteY5" fmla="*/ 3117987 h 4007335"/>
              <a:gd name="connsiteX6" fmla="*/ 2316597 w 7617503"/>
              <a:gd name="connsiteY6" fmla="*/ 4007335 h 4007335"/>
              <a:gd name="connsiteX7" fmla="*/ 39027 w 7617503"/>
              <a:gd name="connsiteY7" fmla="*/ 2476565 h 4007335"/>
              <a:gd name="connsiteX8" fmla="*/ 0 w 7617503"/>
              <a:gd name="connsiteY8" fmla="*/ 1750025 h 4007335"/>
              <a:gd name="connsiteX0" fmla="*/ 0 w 7617503"/>
              <a:gd name="connsiteY0" fmla="*/ 1750025 h 4044913"/>
              <a:gd name="connsiteX1" fmla="*/ 1666142 w 7617503"/>
              <a:gd name="connsiteY1" fmla="*/ 256833 h 4044913"/>
              <a:gd name="connsiteX2" fmla="*/ 5849787 w 7617503"/>
              <a:gd name="connsiteY2" fmla="*/ 18839 h 4044913"/>
              <a:gd name="connsiteX3" fmla="*/ 7606025 w 7617503"/>
              <a:gd name="connsiteY3" fmla="*/ 735417 h 4044913"/>
              <a:gd name="connsiteX4" fmla="*/ 6328370 w 7617503"/>
              <a:gd name="connsiteY4" fmla="*/ 2514143 h 4044913"/>
              <a:gd name="connsiteX5" fmla="*/ 5198434 w 7617503"/>
              <a:gd name="connsiteY5" fmla="*/ 3117987 h 4044913"/>
              <a:gd name="connsiteX6" fmla="*/ 2993072 w 7617503"/>
              <a:gd name="connsiteY6" fmla="*/ 4044913 h 4044913"/>
              <a:gd name="connsiteX7" fmla="*/ 39027 w 7617503"/>
              <a:gd name="connsiteY7" fmla="*/ 2476565 h 4044913"/>
              <a:gd name="connsiteX8" fmla="*/ 0 w 7617503"/>
              <a:gd name="connsiteY8" fmla="*/ 1750025 h 4044913"/>
              <a:gd name="connsiteX0" fmla="*/ 0 w 7617503"/>
              <a:gd name="connsiteY0" fmla="*/ 1750025 h 3994809"/>
              <a:gd name="connsiteX1" fmla="*/ 1666142 w 7617503"/>
              <a:gd name="connsiteY1" fmla="*/ 256833 h 3994809"/>
              <a:gd name="connsiteX2" fmla="*/ 5849787 w 7617503"/>
              <a:gd name="connsiteY2" fmla="*/ 18839 h 3994809"/>
              <a:gd name="connsiteX3" fmla="*/ 7606025 w 7617503"/>
              <a:gd name="connsiteY3" fmla="*/ 735417 h 3994809"/>
              <a:gd name="connsiteX4" fmla="*/ 6328370 w 7617503"/>
              <a:gd name="connsiteY4" fmla="*/ 2514143 h 3994809"/>
              <a:gd name="connsiteX5" fmla="*/ 5198434 w 7617503"/>
              <a:gd name="connsiteY5" fmla="*/ 3117987 h 3994809"/>
              <a:gd name="connsiteX6" fmla="*/ 2823953 w 7617503"/>
              <a:gd name="connsiteY6" fmla="*/ 3994809 h 3994809"/>
              <a:gd name="connsiteX7" fmla="*/ 39027 w 7617503"/>
              <a:gd name="connsiteY7" fmla="*/ 2476565 h 3994809"/>
              <a:gd name="connsiteX8" fmla="*/ 0 w 7617503"/>
              <a:gd name="connsiteY8" fmla="*/ 1750025 h 3994809"/>
              <a:gd name="connsiteX0" fmla="*/ 0 w 7617503"/>
              <a:gd name="connsiteY0" fmla="*/ 1750025 h 3994809"/>
              <a:gd name="connsiteX1" fmla="*/ 1666142 w 7617503"/>
              <a:gd name="connsiteY1" fmla="*/ 256833 h 3994809"/>
              <a:gd name="connsiteX2" fmla="*/ 5849787 w 7617503"/>
              <a:gd name="connsiteY2" fmla="*/ 18839 h 3994809"/>
              <a:gd name="connsiteX3" fmla="*/ 7606025 w 7617503"/>
              <a:gd name="connsiteY3" fmla="*/ 735417 h 3994809"/>
              <a:gd name="connsiteX4" fmla="*/ 6328370 w 7617503"/>
              <a:gd name="connsiteY4" fmla="*/ 2514143 h 3994809"/>
              <a:gd name="connsiteX5" fmla="*/ 5315517 w 7617503"/>
              <a:gd name="connsiteY5" fmla="*/ 3205669 h 3994809"/>
              <a:gd name="connsiteX6" fmla="*/ 2823953 w 7617503"/>
              <a:gd name="connsiteY6" fmla="*/ 3994809 h 3994809"/>
              <a:gd name="connsiteX7" fmla="*/ 39027 w 7617503"/>
              <a:gd name="connsiteY7" fmla="*/ 2476565 h 3994809"/>
              <a:gd name="connsiteX8" fmla="*/ 0 w 7617503"/>
              <a:gd name="connsiteY8" fmla="*/ 1750025 h 3994809"/>
              <a:gd name="connsiteX0" fmla="*/ 0 w 7621205"/>
              <a:gd name="connsiteY0" fmla="*/ 1750025 h 3994809"/>
              <a:gd name="connsiteX1" fmla="*/ 1666142 w 7621205"/>
              <a:gd name="connsiteY1" fmla="*/ 256833 h 3994809"/>
              <a:gd name="connsiteX2" fmla="*/ 5849787 w 7621205"/>
              <a:gd name="connsiteY2" fmla="*/ 18839 h 3994809"/>
              <a:gd name="connsiteX3" fmla="*/ 7606025 w 7621205"/>
              <a:gd name="connsiteY3" fmla="*/ 735417 h 3994809"/>
              <a:gd name="connsiteX4" fmla="*/ 6536517 w 7621205"/>
              <a:gd name="connsiteY4" fmla="*/ 2526669 h 3994809"/>
              <a:gd name="connsiteX5" fmla="*/ 5315517 w 7621205"/>
              <a:gd name="connsiteY5" fmla="*/ 3205669 h 3994809"/>
              <a:gd name="connsiteX6" fmla="*/ 2823953 w 7621205"/>
              <a:gd name="connsiteY6" fmla="*/ 3994809 h 3994809"/>
              <a:gd name="connsiteX7" fmla="*/ 39027 w 7621205"/>
              <a:gd name="connsiteY7" fmla="*/ 2476565 h 3994809"/>
              <a:gd name="connsiteX8" fmla="*/ 0 w 7621205"/>
              <a:gd name="connsiteY8" fmla="*/ 1750025 h 3994809"/>
              <a:gd name="connsiteX0" fmla="*/ 0 w 7619860"/>
              <a:gd name="connsiteY0" fmla="*/ 1750025 h 3994809"/>
              <a:gd name="connsiteX1" fmla="*/ 1666142 w 7619860"/>
              <a:gd name="connsiteY1" fmla="*/ 256833 h 3994809"/>
              <a:gd name="connsiteX2" fmla="*/ 5849787 w 7619860"/>
              <a:gd name="connsiteY2" fmla="*/ 18839 h 3994809"/>
              <a:gd name="connsiteX3" fmla="*/ 7606025 w 7619860"/>
              <a:gd name="connsiteY3" fmla="*/ 735417 h 3994809"/>
              <a:gd name="connsiteX4" fmla="*/ 6536517 w 7619860"/>
              <a:gd name="connsiteY4" fmla="*/ 2526669 h 3994809"/>
              <a:gd name="connsiteX5" fmla="*/ 5315517 w 7619860"/>
              <a:gd name="connsiteY5" fmla="*/ 3205669 h 3994809"/>
              <a:gd name="connsiteX6" fmla="*/ 2823953 w 7619860"/>
              <a:gd name="connsiteY6" fmla="*/ 3994809 h 3994809"/>
              <a:gd name="connsiteX7" fmla="*/ 39027 w 7619860"/>
              <a:gd name="connsiteY7" fmla="*/ 2476565 h 3994809"/>
              <a:gd name="connsiteX8" fmla="*/ 0 w 7619860"/>
              <a:gd name="connsiteY8" fmla="*/ 1750025 h 3994809"/>
              <a:gd name="connsiteX0" fmla="*/ 0 w 7619860"/>
              <a:gd name="connsiteY0" fmla="*/ 1836141 h 4080925"/>
              <a:gd name="connsiteX1" fmla="*/ 1666142 w 7619860"/>
              <a:gd name="connsiteY1" fmla="*/ 342949 h 4080925"/>
              <a:gd name="connsiteX2" fmla="*/ 5849787 w 7619860"/>
              <a:gd name="connsiteY2" fmla="*/ 104955 h 4080925"/>
              <a:gd name="connsiteX3" fmla="*/ 6087189 w 7619860"/>
              <a:gd name="connsiteY3" fmla="*/ 48589 h 4080925"/>
              <a:gd name="connsiteX4" fmla="*/ 7606025 w 7619860"/>
              <a:gd name="connsiteY4" fmla="*/ 821533 h 4080925"/>
              <a:gd name="connsiteX5" fmla="*/ 6536517 w 7619860"/>
              <a:gd name="connsiteY5" fmla="*/ 2612785 h 4080925"/>
              <a:gd name="connsiteX6" fmla="*/ 5315517 w 7619860"/>
              <a:gd name="connsiteY6" fmla="*/ 3291785 h 4080925"/>
              <a:gd name="connsiteX7" fmla="*/ 2823953 w 7619860"/>
              <a:gd name="connsiteY7" fmla="*/ 4080925 h 4080925"/>
              <a:gd name="connsiteX8" fmla="*/ 39027 w 7619860"/>
              <a:gd name="connsiteY8" fmla="*/ 2562681 h 4080925"/>
              <a:gd name="connsiteX9" fmla="*/ 0 w 7619860"/>
              <a:gd name="connsiteY9" fmla="*/ 1836141 h 4080925"/>
              <a:gd name="connsiteX0" fmla="*/ 0 w 7619860"/>
              <a:gd name="connsiteY0" fmla="*/ 1770172 h 4014956"/>
              <a:gd name="connsiteX1" fmla="*/ 1666142 w 7619860"/>
              <a:gd name="connsiteY1" fmla="*/ 276980 h 4014956"/>
              <a:gd name="connsiteX2" fmla="*/ 5849787 w 7619860"/>
              <a:gd name="connsiteY2" fmla="*/ 38986 h 4014956"/>
              <a:gd name="connsiteX3" fmla="*/ 7231992 w 7619860"/>
              <a:gd name="connsiteY3" fmla="*/ 82828 h 4014956"/>
              <a:gd name="connsiteX4" fmla="*/ 7606025 w 7619860"/>
              <a:gd name="connsiteY4" fmla="*/ 755564 h 4014956"/>
              <a:gd name="connsiteX5" fmla="*/ 6536517 w 7619860"/>
              <a:gd name="connsiteY5" fmla="*/ 2546816 h 4014956"/>
              <a:gd name="connsiteX6" fmla="*/ 5315517 w 7619860"/>
              <a:gd name="connsiteY6" fmla="*/ 3225816 h 4014956"/>
              <a:gd name="connsiteX7" fmla="*/ 2823953 w 7619860"/>
              <a:gd name="connsiteY7" fmla="*/ 4014956 h 4014956"/>
              <a:gd name="connsiteX8" fmla="*/ 39027 w 7619860"/>
              <a:gd name="connsiteY8" fmla="*/ 2496712 h 4014956"/>
              <a:gd name="connsiteX9" fmla="*/ 0 w 7619860"/>
              <a:gd name="connsiteY9" fmla="*/ 1770172 h 4014956"/>
              <a:gd name="connsiteX0" fmla="*/ 0 w 7619860"/>
              <a:gd name="connsiteY0" fmla="*/ 1791087 h 4035871"/>
              <a:gd name="connsiteX1" fmla="*/ 1666142 w 7619860"/>
              <a:gd name="connsiteY1" fmla="*/ 297895 h 4035871"/>
              <a:gd name="connsiteX2" fmla="*/ 5849787 w 7619860"/>
              <a:gd name="connsiteY2" fmla="*/ 59901 h 4035871"/>
              <a:gd name="connsiteX3" fmla="*/ 7166947 w 7619860"/>
              <a:gd name="connsiteY3" fmla="*/ 66165 h 4035871"/>
              <a:gd name="connsiteX4" fmla="*/ 7606025 w 7619860"/>
              <a:gd name="connsiteY4" fmla="*/ 776479 h 4035871"/>
              <a:gd name="connsiteX5" fmla="*/ 6536517 w 7619860"/>
              <a:gd name="connsiteY5" fmla="*/ 2567731 h 4035871"/>
              <a:gd name="connsiteX6" fmla="*/ 5315517 w 7619860"/>
              <a:gd name="connsiteY6" fmla="*/ 3246731 h 4035871"/>
              <a:gd name="connsiteX7" fmla="*/ 2823953 w 7619860"/>
              <a:gd name="connsiteY7" fmla="*/ 4035871 h 4035871"/>
              <a:gd name="connsiteX8" fmla="*/ 39027 w 7619860"/>
              <a:gd name="connsiteY8" fmla="*/ 2517627 h 4035871"/>
              <a:gd name="connsiteX9" fmla="*/ 0 w 7619860"/>
              <a:gd name="connsiteY9" fmla="*/ 1791087 h 4035871"/>
              <a:gd name="connsiteX0" fmla="*/ 0 w 7619860"/>
              <a:gd name="connsiteY0" fmla="*/ 1807749 h 4052533"/>
              <a:gd name="connsiteX1" fmla="*/ 1666142 w 7619860"/>
              <a:gd name="connsiteY1" fmla="*/ 314557 h 4052533"/>
              <a:gd name="connsiteX2" fmla="*/ 5888815 w 7619860"/>
              <a:gd name="connsiteY2" fmla="*/ 38985 h 4052533"/>
              <a:gd name="connsiteX3" fmla="*/ 7166947 w 7619860"/>
              <a:gd name="connsiteY3" fmla="*/ 82827 h 4052533"/>
              <a:gd name="connsiteX4" fmla="*/ 7606025 w 7619860"/>
              <a:gd name="connsiteY4" fmla="*/ 793141 h 4052533"/>
              <a:gd name="connsiteX5" fmla="*/ 6536517 w 7619860"/>
              <a:gd name="connsiteY5" fmla="*/ 2584393 h 4052533"/>
              <a:gd name="connsiteX6" fmla="*/ 5315517 w 7619860"/>
              <a:gd name="connsiteY6" fmla="*/ 3263393 h 4052533"/>
              <a:gd name="connsiteX7" fmla="*/ 2823953 w 7619860"/>
              <a:gd name="connsiteY7" fmla="*/ 4052533 h 4052533"/>
              <a:gd name="connsiteX8" fmla="*/ 39027 w 7619860"/>
              <a:gd name="connsiteY8" fmla="*/ 2534289 h 4052533"/>
              <a:gd name="connsiteX9" fmla="*/ 0 w 7619860"/>
              <a:gd name="connsiteY9" fmla="*/ 1807749 h 4052533"/>
              <a:gd name="connsiteX0" fmla="*/ 0 w 7619860"/>
              <a:gd name="connsiteY0" fmla="*/ 1790018 h 4034802"/>
              <a:gd name="connsiteX1" fmla="*/ 1666142 w 7619860"/>
              <a:gd name="connsiteY1" fmla="*/ 296826 h 4034802"/>
              <a:gd name="connsiteX2" fmla="*/ 5888815 w 7619860"/>
              <a:gd name="connsiteY2" fmla="*/ 21254 h 4034802"/>
              <a:gd name="connsiteX3" fmla="*/ 7166947 w 7619860"/>
              <a:gd name="connsiteY3" fmla="*/ 65096 h 4034802"/>
              <a:gd name="connsiteX4" fmla="*/ 7606025 w 7619860"/>
              <a:gd name="connsiteY4" fmla="*/ 775410 h 4034802"/>
              <a:gd name="connsiteX5" fmla="*/ 6536517 w 7619860"/>
              <a:gd name="connsiteY5" fmla="*/ 2566662 h 4034802"/>
              <a:gd name="connsiteX6" fmla="*/ 5315517 w 7619860"/>
              <a:gd name="connsiteY6" fmla="*/ 3245662 h 4034802"/>
              <a:gd name="connsiteX7" fmla="*/ 2823953 w 7619860"/>
              <a:gd name="connsiteY7" fmla="*/ 4034802 h 4034802"/>
              <a:gd name="connsiteX8" fmla="*/ 39027 w 7619860"/>
              <a:gd name="connsiteY8" fmla="*/ 2516558 h 4034802"/>
              <a:gd name="connsiteX9" fmla="*/ 0 w 7619860"/>
              <a:gd name="connsiteY9" fmla="*/ 1790018 h 4034802"/>
              <a:gd name="connsiteX0" fmla="*/ 0 w 7619860"/>
              <a:gd name="connsiteY0" fmla="*/ 1771539 h 4016323"/>
              <a:gd name="connsiteX1" fmla="*/ 1666142 w 7619860"/>
              <a:gd name="connsiteY1" fmla="*/ 278347 h 4016323"/>
              <a:gd name="connsiteX2" fmla="*/ 5888815 w 7619860"/>
              <a:gd name="connsiteY2" fmla="*/ 2775 h 4016323"/>
              <a:gd name="connsiteX3" fmla="*/ 7310048 w 7619860"/>
              <a:gd name="connsiteY3" fmla="*/ 146825 h 4016323"/>
              <a:gd name="connsiteX4" fmla="*/ 7606025 w 7619860"/>
              <a:gd name="connsiteY4" fmla="*/ 756931 h 4016323"/>
              <a:gd name="connsiteX5" fmla="*/ 6536517 w 7619860"/>
              <a:gd name="connsiteY5" fmla="*/ 2548183 h 4016323"/>
              <a:gd name="connsiteX6" fmla="*/ 5315517 w 7619860"/>
              <a:gd name="connsiteY6" fmla="*/ 3227183 h 4016323"/>
              <a:gd name="connsiteX7" fmla="*/ 2823953 w 7619860"/>
              <a:gd name="connsiteY7" fmla="*/ 4016323 h 4016323"/>
              <a:gd name="connsiteX8" fmla="*/ 39027 w 7619860"/>
              <a:gd name="connsiteY8" fmla="*/ 2498079 h 4016323"/>
              <a:gd name="connsiteX9" fmla="*/ 0 w 7619860"/>
              <a:gd name="connsiteY9" fmla="*/ 1771539 h 4016323"/>
              <a:gd name="connsiteX0" fmla="*/ 0 w 7673545"/>
              <a:gd name="connsiteY0" fmla="*/ 1771539 h 4016323"/>
              <a:gd name="connsiteX1" fmla="*/ 1666142 w 7673545"/>
              <a:gd name="connsiteY1" fmla="*/ 278347 h 4016323"/>
              <a:gd name="connsiteX2" fmla="*/ 5888815 w 7673545"/>
              <a:gd name="connsiteY2" fmla="*/ 2775 h 4016323"/>
              <a:gd name="connsiteX3" fmla="*/ 7310048 w 7673545"/>
              <a:gd name="connsiteY3" fmla="*/ 146825 h 4016323"/>
              <a:gd name="connsiteX4" fmla="*/ 7518193 w 7673545"/>
              <a:gd name="connsiteY4" fmla="*/ 898386 h 4016323"/>
              <a:gd name="connsiteX5" fmla="*/ 7606025 w 7673545"/>
              <a:gd name="connsiteY5" fmla="*/ 756931 h 4016323"/>
              <a:gd name="connsiteX6" fmla="*/ 6536517 w 7673545"/>
              <a:gd name="connsiteY6" fmla="*/ 2548183 h 4016323"/>
              <a:gd name="connsiteX7" fmla="*/ 5315517 w 7673545"/>
              <a:gd name="connsiteY7" fmla="*/ 3227183 h 4016323"/>
              <a:gd name="connsiteX8" fmla="*/ 2823953 w 7673545"/>
              <a:gd name="connsiteY8" fmla="*/ 4016323 h 4016323"/>
              <a:gd name="connsiteX9" fmla="*/ 39027 w 7673545"/>
              <a:gd name="connsiteY9" fmla="*/ 2498079 h 4016323"/>
              <a:gd name="connsiteX10" fmla="*/ 0 w 7673545"/>
              <a:gd name="connsiteY10" fmla="*/ 1771539 h 4016323"/>
              <a:gd name="connsiteX0" fmla="*/ 0 w 7523293"/>
              <a:gd name="connsiteY0" fmla="*/ 1771539 h 4016323"/>
              <a:gd name="connsiteX1" fmla="*/ 1666142 w 7523293"/>
              <a:gd name="connsiteY1" fmla="*/ 278347 h 4016323"/>
              <a:gd name="connsiteX2" fmla="*/ 5888815 w 7523293"/>
              <a:gd name="connsiteY2" fmla="*/ 2775 h 4016323"/>
              <a:gd name="connsiteX3" fmla="*/ 7310048 w 7523293"/>
              <a:gd name="connsiteY3" fmla="*/ 146825 h 4016323"/>
              <a:gd name="connsiteX4" fmla="*/ 7518193 w 7523293"/>
              <a:gd name="connsiteY4" fmla="*/ 898386 h 4016323"/>
              <a:gd name="connsiteX5" fmla="*/ 7072652 w 7523293"/>
              <a:gd name="connsiteY5" fmla="*/ 1270499 h 4016323"/>
              <a:gd name="connsiteX6" fmla="*/ 6536517 w 7523293"/>
              <a:gd name="connsiteY6" fmla="*/ 2548183 h 4016323"/>
              <a:gd name="connsiteX7" fmla="*/ 5315517 w 7523293"/>
              <a:gd name="connsiteY7" fmla="*/ 3227183 h 4016323"/>
              <a:gd name="connsiteX8" fmla="*/ 2823953 w 7523293"/>
              <a:gd name="connsiteY8" fmla="*/ 4016323 h 4016323"/>
              <a:gd name="connsiteX9" fmla="*/ 39027 w 7523293"/>
              <a:gd name="connsiteY9" fmla="*/ 2498079 h 4016323"/>
              <a:gd name="connsiteX10" fmla="*/ 0 w 7523293"/>
              <a:gd name="connsiteY10" fmla="*/ 1771539 h 4016323"/>
              <a:gd name="connsiteX0" fmla="*/ 0 w 7820190"/>
              <a:gd name="connsiteY0" fmla="*/ 1771539 h 4016323"/>
              <a:gd name="connsiteX1" fmla="*/ 1666142 w 7820190"/>
              <a:gd name="connsiteY1" fmla="*/ 278347 h 4016323"/>
              <a:gd name="connsiteX2" fmla="*/ 5888815 w 7820190"/>
              <a:gd name="connsiteY2" fmla="*/ 2775 h 4016323"/>
              <a:gd name="connsiteX3" fmla="*/ 7310048 w 7820190"/>
              <a:gd name="connsiteY3" fmla="*/ 146825 h 4016323"/>
              <a:gd name="connsiteX4" fmla="*/ 7817404 w 7820190"/>
              <a:gd name="connsiteY4" fmla="*/ 773126 h 4016323"/>
              <a:gd name="connsiteX5" fmla="*/ 7072652 w 7820190"/>
              <a:gd name="connsiteY5" fmla="*/ 1270499 h 4016323"/>
              <a:gd name="connsiteX6" fmla="*/ 6536517 w 7820190"/>
              <a:gd name="connsiteY6" fmla="*/ 2548183 h 4016323"/>
              <a:gd name="connsiteX7" fmla="*/ 5315517 w 7820190"/>
              <a:gd name="connsiteY7" fmla="*/ 3227183 h 4016323"/>
              <a:gd name="connsiteX8" fmla="*/ 2823953 w 7820190"/>
              <a:gd name="connsiteY8" fmla="*/ 4016323 h 4016323"/>
              <a:gd name="connsiteX9" fmla="*/ 39027 w 7820190"/>
              <a:gd name="connsiteY9" fmla="*/ 2498079 h 4016323"/>
              <a:gd name="connsiteX10" fmla="*/ 0 w 7820190"/>
              <a:gd name="connsiteY10" fmla="*/ 1771539 h 4016323"/>
              <a:gd name="connsiteX0" fmla="*/ 0 w 7464306"/>
              <a:gd name="connsiteY0" fmla="*/ 1771539 h 4016323"/>
              <a:gd name="connsiteX1" fmla="*/ 1666142 w 7464306"/>
              <a:gd name="connsiteY1" fmla="*/ 278347 h 4016323"/>
              <a:gd name="connsiteX2" fmla="*/ 5888815 w 7464306"/>
              <a:gd name="connsiteY2" fmla="*/ 2775 h 4016323"/>
              <a:gd name="connsiteX3" fmla="*/ 7310048 w 7464306"/>
              <a:gd name="connsiteY3" fmla="*/ 146825 h 4016323"/>
              <a:gd name="connsiteX4" fmla="*/ 7440140 w 7464306"/>
              <a:gd name="connsiteY4" fmla="*/ 773126 h 4016323"/>
              <a:gd name="connsiteX5" fmla="*/ 7072652 w 7464306"/>
              <a:gd name="connsiteY5" fmla="*/ 1270499 h 4016323"/>
              <a:gd name="connsiteX6" fmla="*/ 6536517 w 7464306"/>
              <a:gd name="connsiteY6" fmla="*/ 2548183 h 4016323"/>
              <a:gd name="connsiteX7" fmla="*/ 5315517 w 7464306"/>
              <a:gd name="connsiteY7" fmla="*/ 3227183 h 4016323"/>
              <a:gd name="connsiteX8" fmla="*/ 2823953 w 7464306"/>
              <a:gd name="connsiteY8" fmla="*/ 4016323 h 4016323"/>
              <a:gd name="connsiteX9" fmla="*/ 39027 w 7464306"/>
              <a:gd name="connsiteY9" fmla="*/ 2498079 h 4016323"/>
              <a:gd name="connsiteX10" fmla="*/ 0 w 7464306"/>
              <a:gd name="connsiteY10" fmla="*/ 1771539 h 4016323"/>
              <a:gd name="connsiteX0" fmla="*/ 0 w 7374629"/>
              <a:gd name="connsiteY0" fmla="*/ 1771539 h 4016323"/>
              <a:gd name="connsiteX1" fmla="*/ 1666142 w 7374629"/>
              <a:gd name="connsiteY1" fmla="*/ 278347 h 4016323"/>
              <a:gd name="connsiteX2" fmla="*/ 5888815 w 7374629"/>
              <a:gd name="connsiteY2" fmla="*/ 2775 h 4016323"/>
              <a:gd name="connsiteX3" fmla="*/ 7310048 w 7374629"/>
              <a:gd name="connsiteY3" fmla="*/ 146825 h 4016323"/>
              <a:gd name="connsiteX4" fmla="*/ 7072652 w 7374629"/>
              <a:gd name="connsiteY4" fmla="*/ 1270499 h 4016323"/>
              <a:gd name="connsiteX5" fmla="*/ 6536517 w 7374629"/>
              <a:gd name="connsiteY5" fmla="*/ 2548183 h 4016323"/>
              <a:gd name="connsiteX6" fmla="*/ 5315517 w 7374629"/>
              <a:gd name="connsiteY6" fmla="*/ 3227183 h 4016323"/>
              <a:gd name="connsiteX7" fmla="*/ 2823953 w 7374629"/>
              <a:gd name="connsiteY7" fmla="*/ 4016323 h 4016323"/>
              <a:gd name="connsiteX8" fmla="*/ 39027 w 7374629"/>
              <a:gd name="connsiteY8" fmla="*/ 2498079 h 4016323"/>
              <a:gd name="connsiteX9" fmla="*/ 0 w 7374629"/>
              <a:gd name="connsiteY9" fmla="*/ 1771539 h 4016323"/>
              <a:gd name="connsiteX0" fmla="*/ 0 w 7471706"/>
              <a:gd name="connsiteY0" fmla="*/ 1771539 h 4016323"/>
              <a:gd name="connsiteX1" fmla="*/ 1666142 w 7471706"/>
              <a:gd name="connsiteY1" fmla="*/ 278347 h 4016323"/>
              <a:gd name="connsiteX2" fmla="*/ 5888815 w 7471706"/>
              <a:gd name="connsiteY2" fmla="*/ 2775 h 4016323"/>
              <a:gd name="connsiteX3" fmla="*/ 7310048 w 7471706"/>
              <a:gd name="connsiteY3" fmla="*/ 146825 h 4016323"/>
              <a:gd name="connsiteX4" fmla="*/ 7384871 w 7471706"/>
              <a:gd name="connsiteY4" fmla="*/ 1345655 h 4016323"/>
              <a:gd name="connsiteX5" fmla="*/ 6536517 w 7471706"/>
              <a:gd name="connsiteY5" fmla="*/ 2548183 h 4016323"/>
              <a:gd name="connsiteX6" fmla="*/ 5315517 w 7471706"/>
              <a:gd name="connsiteY6" fmla="*/ 3227183 h 4016323"/>
              <a:gd name="connsiteX7" fmla="*/ 2823953 w 7471706"/>
              <a:gd name="connsiteY7" fmla="*/ 4016323 h 4016323"/>
              <a:gd name="connsiteX8" fmla="*/ 39027 w 7471706"/>
              <a:gd name="connsiteY8" fmla="*/ 2498079 h 4016323"/>
              <a:gd name="connsiteX9" fmla="*/ 0 w 7471706"/>
              <a:gd name="connsiteY9" fmla="*/ 1771539 h 4016323"/>
              <a:gd name="connsiteX0" fmla="*/ 0 w 7471706"/>
              <a:gd name="connsiteY0" fmla="*/ 1771539 h 4016323"/>
              <a:gd name="connsiteX1" fmla="*/ 1666142 w 7471706"/>
              <a:gd name="connsiteY1" fmla="*/ 278347 h 4016323"/>
              <a:gd name="connsiteX2" fmla="*/ 5888815 w 7471706"/>
              <a:gd name="connsiteY2" fmla="*/ 2775 h 4016323"/>
              <a:gd name="connsiteX3" fmla="*/ 7310048 w 7471706"/>
              <a:gd name="connsiteY3" fmla="*/ 146825 h 4016323"/>
              <a:gd name="connsiteX4" fmla="*/ 7384871 w 7471706"/>
              <a:gd name="connsiteY4" fmla="*/ 1345655 h 4016323"/>
              <a:gd name="connsiteX5" fmla="*/ 6536517 w 7471706"/>
              <a:gd name="connsiteY5" fmla="*/ 2548183 h 4016323"/>
              <a:gd name="connsiteX6" fmla="*/ 5315517 w 7471706"/>
              <a:gd name="connsiteY6" fmla="*/ 3227183 h 4016323"/>
              <a:gd name="connsiteX7" fmla="*/ 2823953 w 7471706"/>
              <a:gd name="connsiteY7" fmla="*/ 4016323 h 4016323"/>
              <a:gd name="connsiteX8" fmla="*/ 39027 w 7471706"/>
              <a:gd name="connsiteY8" fmla="*/ 2498079 h 4016323"/>
              <a:gd name="connsiteX9" fmla="*/ 0 w 7471706"/>
              <a:gd name="connsiteY9" fmla="*/ 1771539 h 4016323"/>
              <a:gd name="connsiteX0" fmla="*/ 0 w 7404871"/>
              <a:gd name="connsiteY0" fmla="*/ 1771539 h 4016323"/>
              <a:gd name="connsiteX1" fmla="*/ 1666142 w 7404871"/>
              <a:gd name="connsiteY1" fmla="*/ 278347 h 4016323"/>
              <a:gd name="connsiteX2" fmla="*/ 5888815 w 7404871"/>
              <a:gd name="connsiteY2" fmla="*/ 2775 h 4016323"/>
              <a:gd name="connsiteX3" fmla="*/ 7310048 w 7404871"/>
              <a:gd name="connsiteY3" fmla="*/ 146825 h 4016323"/>
              <a:gd name="connsiteX4" fmla="*/ 7384871 w 7404871"/>
              <a:gd name="connsiteY4" fmla="*/ 1345655 h 4016323"/>
              <a:gd name="connsiteX5" fmla="*/ 6536517 w 7404871"/>
              <a:gd name="connsiteY5" fmla="*/ 2548183 h 4016323"/>
              <a:gd name="connsiteX6" fmla="*/ 5315517 w 7404871"/>
              <a:gd name="connsiteY6" fmla="*/ 3227183 h 4016323"/>
              <a:gd name="connsiteX7" fmla="*/ 2823953 w 7404871"/>
              <a:gd name="connsiteY7" fmla="*/ 4016323 h 4016323"/>
              <a:gd name="connsiteX8" fmla="*/ 39027 w 7404871"/>
              <a:gd name="connsiteY8" fmla="*/ 2498079 h 4016323"/>
              <a:gd name="connsiteX9" fmla="*/ 0 w 7404871"/>
              <a:gd name="connsiteY9" fmla="*/ 1771539 h 4016323"/>
              <a:gd name="connsiteX0" fmla="*/ 0 w 7404871"/>
              <a:gd name="connsiteY0" fmla="*/ 1771539 h 4016323"/>
              <a:gd name="connsiteX1" fmla="*/ 1666142 w 7404871"/>
              <a:gd name="connsiteY1" fmla="*/ 278347 h 4016323"/>
              <a:gd name="connsiteX2" fmla="*/ 5888815 w 7404871"/>
              <a:gd name="connsiteY2" fmla="*/ 2775 h 4016323"/>
              <a:gd name="connsiteX3" fmla="*/ 7310048 w 7404871"/>
              <a:gd name="connsiteY3" fmla="*/ 146825 h 4016323"/>
              <a:gd name="connsiteX4" fmla="*/ 7384871 w 7404871"/>
              <a:gd name="connsiteY4" fmla="*/ 1345655 h 4016323"/>
              <a:gd name="connsiteX5" fmla="*/ 6536517 w 7404871"/>
              <a:gd name="connsiteY5" fmla="*/ 2548183 h 4016323"/>
              <a:gd name="connsiteX6" fmla="*/ 5315517 w 7404871"/>
              <a:gd name="connsiteY6" fmla="*/ 3227183 h 4016323"/>
              <a:gd name="connsiteX7" fmla="*/ 3266263 w 7404871"/>
              <a:gd name="connsiteY7" fmla="*/ 4016323 h 4016323"/>
              <a:gd name="connsiteX8" fmla="*/ 39027 w 7404871"/>
              <a:gd name="connsiteY8" fmla="*/ 2498079 h 4016323"/>
              <a:gd name="connsiteX9" fmla="*/ 0 w 7404871"/>
              <a:gd name="connsiteY9" fmla="*/ 1771539 h 4016323"/>
              <a:gd name="connsiteX0" fmla="*/ 0 w 7404871"/>
              <a:gd name="connsiteY0" fmla="*/ 1771539 h 4016323"/>
              <a:gd name="connsiteX1" fmla="*/ 1666142 w 7404871"/>
              <a:gd name="connsiteY1" fmla="*/ 278347 h 4016323"/>
              <a:gd name="connsiteX2" fmla="*/ 5888815 w 7404871"/>
              <a:gd name="connsiteY2" fmla="*/ 2775 h 4016323"/>
              <a:gd name="connsiteX3" fmla="*/ 7310048 w 7404871"/>
              <a:gd name="connsiteY3" fmla="*/ 146825 h 4016323"/>
              <a:gd name="connsiteX4" fmla="*/ 7384871 w 7404871"/>
              <a:gd name="connsiteY4" fmla="*/ 1345655 h 4016323"/>
              <a:gd name="connsiteX5" fmla="*/ 6536517 w 7404871"/>
              <a:gd name="connsiteY5" fmla="*/ 2548183 h 4016323"/>
              <a:gd name="connsiteX6" fmla="*/ 5315517 w 7404871"/>
              <a:gd name="connsiteY6" fmla="*/ 3227183 h 4016323"/>
              <a:gd name="connsiteX7" fmla="*/ 3175199 w 7404871"/>
              <a:gd name="connsiteY7" fmla="*/ 4016323 h 4016323"/>
              <a:gd name="connsiteX8" fmla="*/ 39027 w 7404871"/>
              <a:gd name="connsiteY8" fmla="*/ 2498079 h 4016323"/>
              <a:gd name="connsiteX9" fmla="*/ 0 w 7404871"/>
              <a:gd name="connsiteY9" fmla="*/ 1771539 h 4016323"/>
              <a:gd name="connsiteX0" fmla="*/ 0 w 7404871"/>
              <a:gd name="connsiteY0" fmla="*/ 1771539 h 4016373"/>
              <a:gd name="connsiteX1" fmla="*/ 1666142 w 7404871"/>
              <a:gd name="connsiteY1" fmla="*/ 278347 h 4016373"/>
              <a:gd name="connsiteX2" fmla="*/ 5888815 w 7404871"/>
              <a:gd name="connsiteY2" fmla="*/ 2775 h 4016373"/>
              <a:gd name="connsiteX3" fmla="*/ 7310048 w 7404871"/>
              <a:gd name="connsiteY3" fmla="*/ 146825 h 4016373"/>
              <a:gd name="connsiteX4" fmla="*/ 7384871 w 7404871"/>
              <a:gd name="connsiteY4" fmla="*/ 1345655 h 4016373"/>
              <a:gd name="connsiteX5" fmla="*/ 6536517 w 7404871"/>
              <a:gd name="connsiteY5" fmla="*/ 2548183 h 4016373"/>
              <a:gd name="connsiteX6" fmla="*/ 3175199 w 7404871"/>
              <a:gd name="connsiteY6" fmla="*/ 4016323 h 4016373"/>
              <a:gd name="connsiteX7" fmla="*/ 39027 w 7404871"/>
              <a:gd name="connsiteY7" fmla="*/ 2498079 h 4016373"/>
              <a:gd name="connsiteX8" fmla="*/ 0 w 7404871"/>
              <a:gd name="connsiteY8" fmla="*/ 1771539 h 4016373"/>
              <a:gd name="connsiteX0" fmla="*/ 0 w 7338101"/>
              <a:gd name="connsiteY0" fmla="*/ 1771539 h 4016373"/>
              <a:gd name="connsiteX1" fmla="*/ 1666142 w 7338101"/>
              <a:gd name="connsiteY1" fmla="*/ 278347 h 4016373"/>
              <a:gd name="connsiteX2" fmla="*/ 5888815 w 7338101"/>
              <a:gd name="connsiteY2" fmla="*/ 2775 h 4016373"/>
              <a:gd name="connsiteX3" fmla="*/ 7310048 w 7338101"/>
              <a:gd name="connsiteY3" fmla="*/ 146825 h 4016373"/>
              <a:gd name="connsiteX4" fmla="*/ 6536517 w 7338101"/>
              <a:gd name="connsiteY4" fmla="*/ 2548183 h 4016373"/>
              <a:gd name="connsiteX5" fmla="*/ 3175199 w 7338101"/>
              <a:gd name="connsiteY5" fmla="*/ 4016323 h 4016373"/>
              <a:gd name="connsiteX6" fmla="*/ 39027 w 7338101"/>
              <a:gd name="connsiteY6" fmla="*/ 2498079 h 4016373"/>
              <a:gd name="connsiteX7" fmla="*/ 0 w 7338101"/>
              <a:gd name="connsiteY7" fmla="*/ 1771539 h 4016373"/>
              <a:gd name="connsiteX0" fmla="*/ 0 w 7636843"/>
              <a:gd name="connsiteY0" fmla="*/ 1771539 h 4016373"/>
              <a:gd name="connsiteX1" fmla="*/ 1666142 w 7636843"/>
              <a:gd name="connsiteY1" fmla="*/ 278347 h 4016373"/>
              <a:gd name="connsiteX2" fmla="*/ 5888815 w 7636843"/>
              <a:gd name="connsiteY2" fmla="*/ 2775 h 4016373"/>
              <a:gd name="connsiteX3" fmla="*/ 7622267 w 7636843"/>
              <a:gd name="connsiteY3" fmla="*/ 334716 h 4016373"/>
              <a:gd name="connsiteX4" fmla="*/ 6536517 w 7636843"/>
              <a:gd name="connsiteY4" fmla="*/ 2548183 h 4016373"/>
              <a:gd name="connsiteX5" fmla="*/ 3175199 w 7636843"/>
              <a:gd name="connsiteY5" fmla="*/ 4016323 h 4016373"/>
              <a:gd name="connsiteX6" fmla="*/ 39027 w 7636843"/>
              <a:gd name="connsiteY6" fmla="*/ 2498079 h 4016373"/>
              <a:gd name="connsiteX7" fmla="*/ 0 w 7636843"/>
              <a:gd name="connsiteY7" fmla="*/ 1771539 h 4016373"/>
              <a:gd name="connsiteX0" fmla="*/ 0 w 7435763"/>
              <a:gd name="connsiteY0" fmla="*/ 1771539 h 4016373"/>
              <a:gd name="connsiteX1" fmla="*/ 1666142 w 7435763"/>
              <a:gd name="connsiteY1" fmla="*/ 278347 h 4016373"/>
              <a:gd name="connsiteX2" fmla="*/ 5888815 w 7435763"/>
              <a:gd name="connsiteY2" fmla="*/ 2775 h 4016373"/>
              <a:gd name="connsiteX3" fmla="*/ 7414122 w 7435763"/>
              <a:gd name="connsiteY3" fmla="*/ 334716 h 4016373"/>
              <a:gd name="connsiteX4" fmla="*/ 6536517 w 7435763"/>
              <a:gd name="connsiteY4" fmla="*/ 2548183 h 4016373"/>
              <a:gd name="connsiteX5" fmla="*/ 3175199 w 7435763"/>
              <a:gd name="connsiteY5" fmla="*/ 4016323 h 4016373"/>
              <a:gd name="connsiteX6" fmla="*/ 39027 w 7435763"/>
              <a:gd name="connsiteY6" fmla="*/ 2498079 h 4016373"/>
              <a:gd name="connsiteX7" fmla="*/ 0 w 7435763"/>
              <a:gd name="connsiteY7" fmla="*/ 1771539 h 4016373"/>
              <a:gd name="connsiteX0" fmla="*/ 0 w 7435763"/>
              <a:gd name="connsiteY0" fmla="*/ 1771539 h 4016373"/>
              <a:gd name="connsiteX1" fmla="*/ 1666142 w 7435763"/>
              <a:gd name="connsiteY1" fmla="*/ 278347 h 4016373"/>
              <a:gd name="connsiteX2" fmla="*/ 5888815 w 7435763"/>
              <a:gd name="connsiteY2" fmla="*/ 2775 h 4016373"/>
              <a:gd name="connsiteX3" fmla="*/ 7414122 w 7435763"/>
              <a:gd name="connsiteY3" fmla="*/ 334716 h 4016373"/>
              <a:gd name="connsiteX4" fmla="*/ 6536517 w 7435763"/>
              <a:gd name="connsiteY4" fmla="*/ 2548183 h 4016373"/>
              <a:gd name="connsiteX5" fmla="*/ 3175199 w 7435763"/>
              <a:gd name="connsiteY5" fmla="*/ 4016323 h 4016373"/>
              <a:gd name="connsiteX6" fmla="*/ 39027 w 7435763"/>
              <a:gd name="connsiteY6" fmla="*/ 2498079 h 4016373"/>
              <a:gd name="connsiteX7" fmla="*/ 0 w 7435763"/>
              <a:gd name="connsiteY7" fmla="*/ 1771539 h 4016373"/>
              <a:gd name="connsiteX0" fmla="*/ 0 w 7435763"/>
              <a:gd name="connsiteY0" fmla="*/ 1774022 h 4018856"/>
              <a:gd name="connsiteX1" fmla="*/ 1666142 w 7435763"/>
              <a:gd name="connsiteY1" fmla="*/ 280830 h 4018856"/>
              <a:gd name="connsiteX2" fmla="*/ 5888815 w 7435763"/>
              <a:gd name="connsiteY2" fmla="*/ 5258 h 4018856"/>
              <a:gd name="connsiteX3" fmla="*/ 7414122 w 7435763"/>
              <a:gd name="connsiteY3" fmla="*/ 337199 h 4018856"/>
              <a:gd name="connsiteX4" fmla="*/ 6536517 w 7435763"/>
              <a:gd name="connsiteY4" fmla="*/ 2550666 h 4018856"/>
              <a:gd name="connsiteX5" fmla="*/ 3175199 w 7435763"/>
              <a:gd name="connsiteY5" fmla="*/ 4018806 h 4018856"/>
              <a:gd name="connsiteX6" fmla="*/ 39027 w 7435763"/>
              <a:gd name="connsiteY6" fmla="*/ 2500562 h 4018856"/>
              <a:gd name="connsiteX7" fmla="*/ 0 w 7435763"/>
              <a:gd name="connsiteY7" fmla="*/ 1774022 h 4018856"/>
              <a:gd name="connsiteX0" fmla="*/ 0 w 7510800"/>
              <a:gd name="connsiteY0" fmla="*/ 1850921 h 4095705"/>
              <a:gd name="connsiteX1" fmla="*/ 1666142 w 7510800"/>
              <a:gd name="connsiteY1" fmla="*/ 357729 h 4095705"/>
              <a:gd name="connsiteX2" fmla="*/ 5888815 w 7510800"/>
              <a:gd name="connsiteY2" fmla="*/ 82157 h 4095705"/>
              <a:gd name="connsiteX3" fmla="*/ 7414122 w 7510800"/>
              <a:gd name="connsiteY3" fmla="*/ 414098 h 4095705"/>
              <a:gd name="connsiteX4" fmla="*/ 3175199 w 7510800"/>
              <a:gd name="connsiteY4" fmla="*/ 4095705 h 4095705"/>
              <a:gd name="connsiteX5" fmla="*/ 39027 w 7510800"/>
              <a:gd name="connsiteY5" fmla="*/ 2577461 h 4095705"/>
              <a:gd name="connsiteX6" fmla="*/ 0 w 7510800"/>
              <a:gd name="connsiteY6" fmla="*/ 1850921 h 4095705"/>
              <a:gd name="connsiteX0" fmla="*/ 0 w 7389022"/>
              <a:gd name="connsiteY0" fmla="*/ 1771539 h 4016323"/>
              <a:gd name="connsiteX1" fmla="*/ 1666142 w 7389022"/>
              <a:gd name="connsiteY1" fmla="*/ 278347 h 4016323"/>
              <a:gd name="connsiteX2" fmla="*/ 5888815 w 7389022"/>
              <a:gd name="connsiteY2" fmla="*/ 2775 h 4016323"/>
              <a:gd name="connsiteX3" fmla="*/ 7284031 w 7389022"/>
              <a:gd name="connsiteY3" fmla="*/ 760601 h 4016323"/>
              <a:gd name="connsiteX4" fmla="*/ 3175199 w 7389022"/>
              <a:gd name="connsiteY4" fmla="*/ 4016323 h 4016323"/>
              <a:gd name="connsiteX5" fmla="*/ 39027 w 7389022"/>
              <a:gd name="connsiteY5" fmla="*/ 2498079 h 4016323"/>
              <a:gd name="connsiteX6" fmla="*/ 0 w 7389022"/>
              <a:gd name="connsiteY6" fmla="*/ 1771539 h 4016323"/>
              <a:gd name="connsiteX0" fmla="*/ 0 w 7316643"/>
              <a:gd name="connsiteY0" fmla="*/ 1771539 h 4016323"/>
              <a:gd name="connsiteX1" fmla="*/ 1666142 w 7316643"/>
              <a:gd name="connsiteY1" fmla="*/ 278347 h 4016323"/>
              <a:gd name="connsiteX2" fmla="*/ 5888815 w 7316643"/>
              <a:gd name="connsiteY2" fmla="*/ 2775 h 4016323"/>
              <a:gd name="connsiteX3" fmla="*/ 7205975 w 7316643"/>
              <a:gd name="connsiteY3" fmla="*/ 760601 h 4016323"/>
              <a:gd name="connsiteX4" fmla="*/ 3175199 w 7316643"/>
              <a:gd name="connsiteY4" fmla="*/ 4016323 h 4016323"/>
              <a:gd name="connsiteX5" fmla="*/ 39027 w 7316643"/>
              <a:gd name="connsiteY5" fmla="*/ 2498079 h 4016323"/>
              <a:gd name="connsiteX6" fmla="*/ 0 w 7316643"/>
              <a:gd name="connsiteY6" fmla="*/ 1771539 h 4016323"/>
              <a:gd name="connsiteX0" fmla="*/ 0 w 7406994"/>
              <a:gd name="connsiteY0" fmla="*/ 1794261 h 4039045"/>
              <a:gd name="connsiteX1" fmla="*/ 1666142 w 7406994"/>
              <a:gd name="connsiteY1" fmla="*/ 301069 h 4039045"/>
              <a:gd name="connsiteX2" fmla="*/ 6383162 w 7406994"/>
              <a:gd name="connsiteY2" fmla="*/ 445 h 4039045"/>
              <a:gd name="connsiteX3" fmla="*/ 7205975 w 7406994"/>
              <a:gd name="connsiteY3" fmla="*/ 783323 h 4039045"/>
              <a:gd name="connsiteX4" fmla="*/ 3175199 w 7406994"/>
              <a:gd name="connsiteY4" fmla="*/ 4039045 h 4039045"/>
              <a:gd name="connsiteX5" fmla="*/ 39027 w 7406994"/>
              <a:gd name="connsiteY5" fmla="*/ 2520801 h 4039045"/>
              <a:gd name="connsiteX6" fmla="*/ 0 w 7406994"/>
              <a:gd name="connsiteY6" fmla="*/ 1794261 h 4039045"/>
              <a:gd name="connsiteX0" fmla="*/ 40109 w 7447103"/>
              <a:gd name="connsiteY0" fmla="*/ 1794261 h 4039045"/>
              <a:gd name="connsiteX1" fmla="*/ 1706251 w 7447103"/>
              <a:gd name="connsiteY1" fmla="*/ 301069 h 4039045"/>
              <a:gd name="connsiteX2" fmla="*/ 6423271 w 7447103"/>
              <a:gd name="connsiteY2" fmla="*/ 445 h 4039045"/>
              <a:gd name="connsiteX3" fmla="*/ 7246084 w 7447103"/>
              <a:gd name="connsiteY3" fmla="*/ 783323 h 4039045"/>
              <a:gd name="connsiteX4" fmla="*/ 3215308 w 7447103"/>
              <a:gd name="connsiteY4" fmla="*/ 4039045 h 4039045"/>
              <a:gd name="connsiteX5" fmla="*/ 79136 w 7447103"/>
              <a:gd name="connsiteY5" fmla="*/ 2520801 h 4039045"/>
              <a:gd name="connsiteX6" fmla="*/ 0 w 7447103"/>
              <a:gd name="connsiteY6" fmla="*/ 1960769 h 4039045"/>
              <a:gd name="connsiteX7" fmla="*/ 40109 w 7447103"/>
              <a:gd name="connsiteY7" fmla="*/ 1794261 h 4039045"/>
              <a:gd name="connsiteX0" fmla="*/ 40109 w 7447103"/>
              <a:gd name="connsiteY0" fmla="*/ 1794261 h 4053216"/>
              <a:gd name="connsiteX1" fmla="*/ 1706251 w 7447103"/>
              <a:gd name="connsiteY1" fmla="*/ 301069 h 4053216"/>
              <a:gd name="connsiteX2" fmla="*/ 6423271 w 7447103"/>
              <a:gd name="connsiteY2" fmla="*/ 445 h 4053216"/>
              <a:gd name="connsiteX3" fmla="*/ 7246084 w 7447103"/>
              <a:gd name="connsiteY3" fmla="*/ 783323 h 4053216"/>
              <a:gd name="connsiteX4" fmla="*/ 3215308 w 7447103"/>
              <a:gd name="connsiteY4" fmla="*/ 4039045 h 4053216"/>
              <a:gd name="connsiteX5" fmla="*/ 0 w 7447103"/>
              <a:gd name="connsiteY5" fmla="*/ 1960769 h 4053216"/>
              <a:gd name="connsiteX6" fmla="*/ 40109 w 7447103"/>
              <a:gd name="connsiteY6" fmla="*/ 1794261 h 4053216"/>
              <a:gd name="connsiteX0" fmla="*/ 0 w 7447103"/>
              <a:gd name="connsiteY0" fmla="*/ 1960769 h 4053216"/>
              <a:gd name="connsiteX1" fmla="*/ 1706251 w 7447103"/>
              <a:gd name="connsiteY1" fmla="*/ 301069 h 4053216"/>
              <a:gd name="connsiteX2" fmla="*/ 6423271 w 7447103"/>
              <a:gd name="connsiteY2" fmla="*/ 445 h 4053216"/>
              <a:gd name="connsiteX3" fmla="*/ 7246084 w 7447103"/>
              <a:gd name="connsiteY3" fmla="*/ 783323 h 4053216"/>
              <a:gd name="connsiteX4" fmla="*/ 3215308 w 7447103"/>
              <a:gd name="connsiteY4" fmla="*/ 4039045 h 4053216"/>
              <a:gd name="connsiteX5" fmla="*/ 0 w 7447103"/>
              <a:gd name="connsiteY5" fmla="*/ 1960769 h 4053216"/>
              <a:gd name="connsiteX0" fmla="*/ 131812 w 7578915"/>
              <a:gd name="connsiteY0" fmla="*/ 1960769 h 4053216"/>
              <a:gd name="connsiteX1" fmla="*/ 1838063 w 7578915"/>
              <a:gd name="connsiteY1" fmla="*/ 301069 h 4053216"/>
              <a:gd name="connsiteX2" fmla="*/ 6555083 w 7578915"/>
              <a:gd name="connsiteY2" fmla="*/ 445 h 4053216"/>
              <a:gd name="connsiteX3" fmla="*/ 7377896 w 7578915"/>
              <a:gd name="connsiteY3" fmla="*/ 783323 h 4053216"/>
              <a:gd name="connsiteX4" fmla="*/ 3347120 w 7578915"/>
              <a:gd name="connsiteY4" fmla="*/ 4039045 h 4053216"/>
              <a:gd name="connsiteX5" fmla="*/ 131812 w 7578915"/>
              <a:gd name="connsiteY5" fmla="*/ 1960769 h 4053216"/>
              <a:gd name="connsiteX0" fmla="*/ 131812 w 7578915"/>
              <a:gd name="connsiteY0" fmla="*/ 1960769 h 4053216"/>
              <a:gd name="connsiteX1" fmla="*/ 1838063 w 7578915"/>
              <a:gd name="connsiteY1" fmla="*/ 301069 h 4053216"/>
              <a:gd name="connsiteX2" fmla="*/ 6555083 w 7578915"/>
              <a:gd name="connsiteY2" fmla="*/ 445 h 4053216"/>
              <a:gd name="connsiteX3" fmla="*/ 7377896 w 7578915"/>
              <a:gd name="connsiteY3" fmla="*/ 783323 h 4053216"/>
              <a:gd name="connsiteX4" fmla="*/ 3347120 w 7578915"/>
              <a:gd name="connsiteY4" fmla="*/ 4039045 h 4053216"/>
              <a:gd name="connsiteX5" fmla="*/ 131812 w 7578915"/>
              <a:gd name="connsiteY5" fmla="*/ 1960769 h 4053216"/>
              <a:gd name="connsiteX0" fmla="*/ 90 w 7447193"/>
              <a:gd name="connsiteY0" fmla="*/ 1960769 h 4059072"/>
              <a:gd name="connsiteX1" fmla="*/ 1706341 w 7447193"/>
              <a:gd name="connsiteY1" fmla="*/ 301069 h 4059072"/>
              <a:gd name="connsiteX2" fmla="*/ 6423361 w 7447193"/>
              <a:gd name="connsiteY2" fmla="*/ 445 h 4059072"/>
              <a:gd name="connsiteX3" fmla="*/ 7246174 w 7447193"/>
              <a:gd name="connsiteY3" fmla="*/ 783323 h 4059072"/>
              <a:gd name="connsiteX4" fmla="*/ 3215398 w 7447193"/>
              <a:gd name="connsiteY4" fmla="*/ 4039045 h 4059072"/>
              <a:gd name="connsiteX5" fmla="*/ 90 w 7447193"/>
              <a:gd name="connsiteY5" fmla="*/ 1960769 h 4059072"/>
              <a:gd name="connsiteX0" fmla="*/ 1687 w 7448790"/>
              <a:gd name="connsiteY0" fmla="*/ 1960769 h 4059240"/>
              <a:gd name="connsiteX1" fmla="*/ 1707938 w 7448790"/>
              <a:gd name="connsiteY1" fmla="*/ 301069 h 4059240"/>
              <a:gd name="connsiteX2" fmla="*/ 6424958 w 7448790"/>
              <a:gd name="connsiteY2" fmla="*/ 445 h 4059240"/>
              <a:gd name="connsiteX3" fmla="*/ 7247771 w 7448790"/>
              <a:gd name="connsiteY3" fmla="*/ 783323 h 4059240"/>
              <a:gd name="connsiteX4" fmla="*/ 3216995 w 7448790"/>
              <a:gd name="connsiteY4" fmla="*/ 4039045 h 4059240"/>
              <a:gd name="connsiteX5" fmla="*/ 1687 w 7448790"/>
              <a:gd name="connsiteY5" fmla="*/ 1960769 h 4059240"/>
              <a:gd name="connsiteX0" fmla="*/ 90 w 7447193"/>
              <a:gd name="connsiteY0" fmla="*/ 1960769 h 4059240"/>
              <a:gd name="connsiteX1" fmla="*/ 1706341 w 7447193"/>
              <a:gd name="connsiteY1" fmla="*/ 301069 h 4059240"/>
              <a:gd name="connsiteX2" fmla="*/ 6423361 w 7447193"/>
              <a:gd name="connsiteY2" fmla="*/ 445 h 4059240"/>
              <a:gd name="connsiteX3" fmla="*/ 7246174 w 7447193"/>
              <a:gd name="connsiteY3" fmla="*/ 783323 h 4059240"/>
              <a:gd name="connsiteX4" fmla="*/ 3215398 w 7447193"/>
              <a:gd name="connsiteY4" fmla="*/ 4039045 h 4059240"/>
              <a:gd name="connsiteX5" fmla="*/ 90 w 7447193"/>
              <a:gd name="connsiteY5" fmla="*/ 1960769 h 4059240"/>
              <a:gd name="connsiteX0" fmla="*/ 52764 w 7485037"/>
              <a:gd name="connsiteY0" fmla="*/ 1960769 h 4055136"/>
              <a:gd name="connsiteX1" fmla="*/ 1759015 w 7485037"/>
              <a:gd name="connsiteY1" fmla="*/ 301069 h 4055136"/>
              <a:gd name="connsiteX2" fmla="*/ 6476035 w 7485037"/>
              <a:gd name="connsiteY2" fmla="*/ 445 h 4055136"/>
              <a:gd name="connsiteX3" fmla="*/ 7298848 w 7485037"/>
              <a:gd name="connsiteY3" fmla="*/ 783323 h 4055136"/>
              <a:gd name="connsiteX4" fmla="*/ 3476217 w 7485037"/>
              <a:gd name="connsiteY4" fmla="*/ 4039045 h 4055136"/>
              <a:gd name="connsiteX5" fmla="*/ 52764 w 7485037"/>
              <a:gd name="connsiteY5" fmla="*/ 1960769 h 4055136"/>
              <a:gd name="connsiteX0" fmla="*/ 50286 w 7486261"/>
              <a:gd name="connsiteY0" fmla="*/ 1960769 h 4055136"/>
              <a:gd name="connsiteX1" fmla="*/ 1756537 w 7486261"/>
              <a:gd name="connsiteY1" fmla="*/ 301069 h 4055136"/>
              <a:gd name="connsiteX2" fmla="*/ 6473557 w 7486261"/>
              <a:gd name="connsiteY2" fmla="*/ 445 h 4055136"/>
              <a:gd name="connsiteX3" fmla="*/ 7296370 w 7486261"/>
              <a:gd name="connsiteY3" fmla="*/ 783323 h 4055136"/>
              <a:gd name="connsiteX4" fmla="*/ 3421703 w 7486261"/>
              <a:gd name="connsiteY4" fmla="*/ 4039045 h 4055136"/>
              <a:gd name="connsiteX5" fmla="*/ 50286 w 7486261"/>
              <a:gd name="connsiteY5" fmla="*/ 1960769 h 4055136"/>
              <a:gd name="connsiteX0" fmla="*/ 50286 w 7486261"/>
              <a:gd name="connsiteY0" fmla="*/ 1960769 h 4055136"/>
              <a:gd name="connsiteX1" fmla="*/ 1756537 w 7486261"/>
              <a:gd name="connsiteY1" fmla="*/ 301069 h 4055136"/>
              <a:gd name="connsiteX2" fmla="*/ 6473557 w 7486261"/>
              <a:gd name="connsiteY2" fmla="*/ 445 h 4055136"/>
              <a:gd name="connsiteX3" fmla="*/ 7296370 w 7486261"/>
              <a:gd name="connsiteY3" fmla="*/ 783323 h 4055136"/>
              <a:gd name="connsiteX4" fmla="*/ 3421703 w 7486261"/>
              <a:gd name="connsiteY4" fmla="*/ 4039045 h 4055136"/>
              <a:gd name="connsiteX5" fmla="*/ 50286 w 7486261"/>
              <a:gd name="connsiteY5" fmla="*/ 1960769 h 4055136"/>
              <a:gd name="connsiteX0" fmla="*/ 50286 w 7486261"/>
              <a:gd name="connsiteY0" fmla="*/ 1960769 h 4044423"/>
              <a:gd name="connsiteX1" fmla="*/ 1756537 w 7486261"/>
              <a:gd name="connsiteY1" fmla="*/ 301069 h 4044423"/>
              <a:gd name="connsiteX2" fmla="*/ 6473557 w 7486261"/>
              <a:gd name="connsiteY2" fmla="*/ 445 h 4044423"/>
              <a:gd name="connsiteX3" fmla="*/ 7296370 w 7486261"/>
              <a:gd name="connsiteY3" fmla="*/ 783323 h 4044423"/>
              <a:gd name="connsiteX4" fmla="*/ 3421703 w 7486261"/>
              <a:gd name="connsiteY4" fmla="*/ 4039045 h 4044423"/>
              <a:gd name="connsiteX5" fmla="*/ 50286 w 7486261"/>
              <a:gd name="connsiteY5" fmla="*/ 1960769 h 4044423"/>
              <a:gd name="connsiteX0" fmla="*/ 15241 w 7451216"/>
              <a:gd name="connsiteY0" fmla="*/ 1960769 h 4044589"/>
              <a:gd name="connsiteX1" fmla="*/ 1721492 w 7451216"/>
              <a:gd name="connsiteY1" fmla="*/ 301069 h 4044589"/>
              <a:gd name="connsiteX2" fmla="*/ 6438512 w 7451216"/>
              <a:gd name="connsiteY2" fmla="*/ 445 h 4044589"/>
              <a:gd name="connsiteX3" fmla="*/ 7261325 w 7451216"/>
              <a:gd name="connsiteY3" fmla="*/ 783323 h 4044589"/>
              <a:gd name="connsiteX4" fmla="*/ 3386658 w 7451216"/>
              <a:gd name="connsiteY4" fmla="*/ 4039045 h 4044589"/>
              <a:gd name="connsiteX5" fmla="*/ 15241 w 7451216"/>
              <a:gd name="connsiteY5" fmla="*/ 1960769 h 4044589"/>
              <a:gd name="connsiteX0" fmla="*/ 3226 w 7439201"/>
              <a:gd name="connsiteY0" fmla="*/ 1960769 h 4044765"/>
              <a:gd name="connsiteX1" fmla="*/ 1709477 w 7439201"/>
              <a:gd name="connsiteY1" fmla="*/ 301069 h 4044765"/>
              <a:gd name="connsiteX2" fmla="*/ 6426497 w 7439201"/>
              <a:gd name="connsiteY2" fmla="*/ 445 h 4044765"/>
              <a:gd name="connsiteX3" fmla="*/ 7249310 w 7439201"/>
              <a:gd name="connsiteY3" fmla="*/ 783323 h 4044765"/>
              <a:gd name="connsiteX4" fmla="*/ 3374643 w 7439201"/>
              <a:gd name="connsiteY4" fmla="*/ 4039045 h 4044765"/>
              <a:gd name="connsiteX5" fmla="*/ 3226 w 7439201"/>
              <a:gd name="connsiteY5" fmla="*/ 1960769 h 4044765"/>
              <a:gd name="connsiteX0" fmla="*/ 996 w 7436971"/>
              <a:gd name="connsiteY0" fmla="*/ 1960769 h 4044811"/>
              <a:gd name="connsiteX1" fmla="*/ 1707247 w 7436971"/>
              <a:gd name="connsiteY1" fmla="*/ 301069 h 4044811"/>
              <a:gd name="connsiteX2" fmla="*/ 6424267 w 7436971"/>
              <a:gd name="connsiteY2" fmla="*/ 445 h 4044811"/>
              <a:gd name="connsiteX3" fmla="*/ 7247080 w 7436971"/>
              <a:gd name="connsiteY3" fmla="*/ 783323 h 4044811"/>
              <a:gd name="connsiteX4" fmla="*/ 3372413 w 7436971"/>
              <a:gd name="connsiteY4" fmla="*/ 4039045 h 4044811"/>
              <a:gd name="connsiteX5" fmla="*/ 996 w 7436971"/>
              <a:gd name="connsiteY5" fmla="*/ 1960769 h 4044811"/>
              <a:gd name="connsiteX0" fmla="*/ 411 w 7436386"/>
              <a:gd name="connsiteY0" fmla="*/ 1960769 h 4044811"/>
              <a:gd name="connsiteX1" fmla="*/ 1706662 w 7436386"/>
              <a:gd name="connsiteY1" fmla="*/ 301069 h 4044811"/>
              <a:gd name="connsiteX2" fmla="*/ 6423682 w 7436386"/>
              <a:gd name="connsiteY2" fmla="*/ 445 h 4044811"/>
              <a:gd name="connsiteX3" fmla="*/ 7246495 w 7436386"/>
              <a:gd name="connsiteY3" fmla="*/ 783323 h 4044811"/>
              <a:gd name="connsiteX4" fmla="*/ 3371828 w 7436386"/>
              <a:gd name="connsiteY4" fmla="*/ 4039045 h 4044811"/>
              <a:gd name="connsiteX5" fmla="*/ 411 w 7436386"/>
              <a:gd name="connsiteY5" fmla="*/ 1960769 h 4044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36386" h="4044811">
                <a:moveTo>
                  <a:pt x="411" y="1960769"/>
                </a:moveTo>
                <a:cubicBezTo>
                  <a:pt x="35102" y="1225038"/>
                  <a:pt x="636117" y="627790"/>
                  <a:pt x="1706662" y="301069"/>
                </a:cubicBezTo>
                <a:cubicBezTo>
                  <a:pt x="3066521" y="-24608"/>
                  <a:pt x="5037806" y="445"/>
                  <a:pt x="6423682" y="445"/>
                </a:cubicBezTo>
                <a:cubicBezTo>
                  <a:pt x="7160523" y="7752"/>
                  <a:pt x="7755137" y="110223"/>
                  <a:pt x="7246495" y="783323"/>
                </a:cubicBezTo>
                <a:cubicBezTo>
                  <a:pt x="6737853" y="1456423"/>
                  <a:pt x="4627029" y="3803745"/>
                  <a:pt x="3371828" y="4039045"/>
                </a:cubicBezTo>
                <a:cubicBezTo>
                  <a:pt x="2138129" y="4147604"/>
                  <a:pt x="-34280" y="2696500"/>
                  <a:pt x="411" y="1960769"/>
                </a:cubicBezTo>
                <a:close/>
              </a:path>
            </a:pathLst>
          </a:cu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46797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the previous example just decorated each node with its shortest distance but did not create paths</a:t>
            </a:r>
          </a:p>
          <a:p>
            <a:pPr lvl="1"/>
            <a:r>
              <a:rPr lang="en-US" dirty="0"/>
              <a:t>How could you enhance the algorithm to return the shortest path to a particular node? Previous pointers!</a:t>
            </a:r>
          </a:p>
          <a:p>
            <a:r>
              <a:rPr lang="en-US" dirty="0"/>
              <a:t>Let’s do another example, but this time without explanation – try to explain what the algorithm is doing at each step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5353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Dijkstra’s Algorithm Pseudo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3286"/>
            <a:ext cx="9601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(G, s):</a:t>
            </a:r>
          </a:p>
          <a:p>
            <a:r>
              <a:rPr lang="en-US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Input: A graph G with vertices V, and a start vertex s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Output: Nothing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Purpose: Decorate nodes with shortest distance from 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for v in V: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infinity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Initialize distance decorations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null   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Initialize previous pointers to null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          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Set distance to start to 0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PQ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(V) 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Use </a:t>
            </a:r>
            <a:r>
              <a:rPr lang="en-US" dirty="0" err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as priorities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while PQ not empty: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u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for all edges (u, v):	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//each edge coming out of u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cost(u, v):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cost() is weight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Replace as necessary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u 		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Maintain pointers for path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58465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Since the algorithm uses a priority queue, at each step of iteration, we consider the next closest node given the information we have </a:t>
            </a:r>
          </a:p>
          <a:p>
            <a:r>
              <a:rPr lang="en-US" dirty="0"/>
              <a:t>What algorithm paradigm does this fall under?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960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Dijkstra’s</a:t>
            </a:r>
            <a:r>
              <a:rPr lang="en-US" dirty="0"/>
              <a:t> Algorithm Runtime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3286"/>
            <a:ext cx="96012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(G, s):</a:t>
            </a:r>
          </a:p>
          <a:p>
            <a:r>
              <a:rPr lang="en-US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Input: A graph G with vertices V, and a start vertex s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Output: Nothing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Purpose: Decorate nodes with shortest distance from 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for v in V:              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infinity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null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             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PQ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(V)    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while PQ not empty:     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u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    // Depends on PQ implementation!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for all edges (u, v):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O(|E|)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cost(u, v):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u 	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Depends on PQ implementation!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73166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Runtime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Depends on the Priority Queue’s implementation!</a:t>
            </a:r>
          </a:p>
          <a:p>
            <a:pPr lvl="1"/>
            <a:endParaRPr lang="en-US" dirty="0"/>
          </a:p>
          <a:p>
            <a:r>
              <a:rPr lang="en-US" dirty="0"/>
              <a:t>Array or Linked List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takes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O(|V|) </a:t>
            </a:r>
            <a:r>
              <a:rPr lang="en-US" i="1" dirty="0"/>
              <a:t>time </a:t>
            </a:r>
            <a:r>
              <a:rPr lang="en-US" dirty="0"/>
              <a:t>since you have to iterate through to find the minimum element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>
                <a:cs typeface="Consolas" pitchFamily="49" charset="0"/>
              </a:rPr>
              <a:t>is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(1)</a:t>
            </a:r>
            <a:r>
              <a:rPr lang="en-US" dirty="0">
                <a:cs typeface="Consolas" pitchFamily="49" charset="0"/>
              </a:rPr>
              <a:t> since you already have the node when you change its key</a:t>
            </a:r>
          </a:p>
          <a:p>
            <a:pPr lvl="1"/>
            <a:r>
              <a:rPr lang="en-US" dirty="0"/>
              <a:t>Runtime here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𝑂(|𝑉|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|𝐸|) =  </a:t>
            </a: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𝑂(|𝑉|</a:t>
            </a:r>
            <a:r>
              <a:rPr lang="en-US" b="1" baseline="30000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), </a:t>
            </a:r>
            <a:r>
              <a:rPr lang="en-US" dirty="0">
                <a:solidFill>
                  <a:srgbClr val="000000"/>
                </a:solidFill>
                <a:latin typeface="Arial"/>
                <a:ea typeface="Cambria Math" pitchFamily="18" charset="0"/>
                <a:cs typeface="Arial"/>
              </a:rPr>
              <a:t>since</a:t>
            </a:r>
            <a:r>
              <a:rPr lang="en-US" b="1" dirty="0">
                <a:solidFill>
                  <a:srgbClr val="000000"/>
                </a:solidFill>
                <a:latin typeface="Cambria Math"/>
                <a:ea typeface="Cambria Math" pitchFamily="18" charset="0"/>
                <a:cs typeface="Cambria Math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 Math"/>
                <a:cs typeface="Cambria Math"/>
              </a:rPr>
              <a:t>|E| &lt;= |V|</a:t>
            </a:r>
            <a:r>
              <a:rPr lang="en-US" baseline="30000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endParaRPr lang="en-US" b="1" dirty="0">
              <a:solidFill>
                <a:srgbClr val="000000"/>
              </a:solidFill>
              <a:latin typeface="Cambria Math"/>
              <a:ea typeface="Cambria Math" pitchFamily="18" charset="0"/>
              <a:cs typeface="Cambria Math"/>
            </a:endParaRPr>
          </a:p>
          <a:p>
            <a:pPr lvl="1"/>
            <a:endParaRPr lang="en-US" b="1" baseline="30000" dirty="0">
              <a:solidFill>
                <a:schemeClr val="tx2"/>
              </a:solidFill>
              <a:latin typeface="Cambria Math" pitchFamily="18" charset="0"/>
              <a:ea typeface="Cambria Math" pitchFamily="18" charset="0"/>
            </a:endParaRPr>
          </a:p>
          <a:p>
            <a:r>
              <a:rPr lang="en-US" dirty="0"/>
              <a:t>Binary Heap</a:t>
            </a:r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/>
              <a:t> takes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𝑂(𝑙𝑜𝑔|𝑉|)</a:t>
            </a:r>
            <a:endParaRPr lang="en-US" dirty="0"/>
          </a:p>
          <a:p>
            <a:pPr lvl="1"/>
            <a:r>
              <a:rPr lang="en-US" dirty="0" err="1">
                <a:latin typeface="Consolas" pitchFamily="49" charset="0"/>
                <a:cs typeface="Consolas" pitchFamily="49" charset="0"/>
              </a:rPr>
              <a:t>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/>
              <a:t>takes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𝑂(𝑙𝑜𝑔|𝑉|), </a:t>
            </a:r>
            <a:r>
              <a:rPr lang="en-US" dirty="0">
                <a:latin typeface="Arial"/>
                <a:ea typeface="Cambria Math" pitchFamily="18" charset="0"/>
                <a:cs typeface="Arial"/>
              </a:rPr>
              <a:t>since you may need to </a:t>
            </a:r>
            <a:r>
              <a:rPr lang="en-US" dirty="0" err="1">
                <a:latin typeface="Arial"/>
                <a:ea typeface="Cambria Math" pitchFamily="18" charset="0"/>
                <a:cs typeface="Arial"/>
              </a:rPr>
              <a:t>downheap</a:t>
            </a:r>
            <a:endParaRPr lang="en-US" dirty="0">
              <a:latin typeface="Arial"/>
              <a:ea typeface="Cambria Math" pitchFamily="18" charset="0"/>
              <a:cs typeface="Arial"/>
            </a:endParaRPr>
          </a:p>
          <a:p>
            <a:pPr lvl="1"/>
            <a:r>
              <a:rPr lang="en-US" dirty="0"/>
              <a:t>Total runtime is </a:t>
            </a: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𝑂( |V| 𝑙𝑜𝑔 |𝑉| + |E| 𝑙𝑜𝑔 |𝑉|)</a:t>
            </a:r>
          </a:p>
          <a:p>
            <a:pPr marL="548640" lvl="2" indent="0">
              <a:buNone/>
            </a:pP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 = 𝑂( (|𝑉|+|𝐸|) 𝑙𝑜𝑔 |𝑉| )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22581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Dijkstra’s</a:t>
            </a:r>
            <a:r>
              <a:rPr lang="en-US" dirty="0"/>
              <a:t> Runtime – Array/Linked List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3286"/>
            <a:ext cx="9601200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(G, s):</a:t>
            </a:r>
          </a:p>
          <a:p>
            <a:r>
              <a:rPr lang="en-US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Input: A graph G with vertices V, and a start vertex s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Output: Nothing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Purpose: Decorate nodes with shortest distance from 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for v in V:              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infinity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null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             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PQ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while PQ not empty:     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u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    // O(|V|)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for all edges (u, v):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O(|E|)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cost(u, v):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u 	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// O(1)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80791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Dijkstra’s</a:t>
            </a:r>
            <a:r>
              <a:rPr lang="en-US" dirty="0"/>
              <a:t> Runtime – Heap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1523286"/>
            <a:ext cx="7719392" cy="5078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dijkstra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(G, s):</a:t>
            </a:r>
          </a:p>
          <a:p>
            <a:r>
              <a:rPr lang="en-US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// Input: A graph G with vertices V, and a start vertex s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Output: Nothing</a:t>
            </a:r>
          </a:p>
          <a:p>
            <a:r>
              <a:rPr lang="en-US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// Purpose: Decorate nodes with shortest distance from s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for v in V:               </a:t>
            </a:r>
            <a:r>
              <a:rPr lang="en-US" dirty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infinity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	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null 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s.dist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0             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PQ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PriorityQueue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while PQ not empty:      </a:t>
            </a:r>
            <a:r>
              <a:rPr lang="en-US" dirty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// O(|V|)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u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PQ.removeMin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()</a:t>
            </a:r>
            <a:r>
              <a:rPr lang="en-US" dirty="0">
                <a:solidFill>
                  <a:srgbClr val="FF584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>
                <a:solidFill>
                  <a:srgbClr val="86CE24"/>
                </a:solidFill>
                <a:latin typeface="Consolas" pitchFamily="49" charset="0"/>
                <a:cs typeface="Consolas" pitchFamily="49" charset="0"/>
              </a:rPr>
              <a:t>// O(log(|V|))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for all edges (u, v): </a:t>
            </a:r>
            <a:r>
              <a:rPr lang="en-US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// O(|E|)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if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&gt;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cost(u, v):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+ cost(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u,v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</a:t>
            </a:r>
            <a:endParaRPr lang="en-US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v.prev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u 	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PQ.replaceKey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(v,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v.dist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</a:t>
            </a:r>
            <a:r>
              <a:rPr lang="en-US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// O(log(|V|))</a:t>
            </a:r>
          </a:p>
          <a:p>
            <a:r>
              <a:rPr lang="en-US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58350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Runtime - 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runtime?</a:t>
            </a:r>
          </a:p>
          <a:p>
            <a:r>
              <a:rPr lang="en-US" dirty="0">
                <a:latin typeface="Cambria Math"/>
                <a:cs typeface="Cambria Math"/>
              </a:rPr>
              <a:t>O(|V|)+O(|V|)*O(</a:t>
            </a:r>
            <a:r>
              <a:rPr lang="en-US" dirty="0" err="1">
                <a:latin typeface="Cambria Math"/>
                <a:cs typeface="Cambria Math"/>
              </a:rPr>
              <a:t>log|V</a:t>
            </a:r>
            <a:r>
              <a:rPr lang="en-US" dirty="0">
                <a:latin typeface="Cambria Math"/>
                <a:cs typeface="Cambria Math"/>
              </a:rPr>
              <a:t>|)+O(|E|)*O(</a:t>
            </a:r>
            <a:r>
              <a:rPr lang="en-US" dirty="0" err="1">
                <a:latin typeface="Cambria Math"/>
                <a:cs typeface="Cambria Math"/>
              </a:rPr>
              <a:t>log|V</a:t>
            </a:r>
            <a:r>
              <a:rPr lang="en-US" dirty="0">
                <a:latin typeface="Cambria Math"/>
                <a:cs typeface="Cambria Math"/>
              </a:rPr>
              <a:t>|)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  <a:sym typeface="Wingdings"/>
              </a:rPr>
              <a:t>  </a:t>
            </a:r>
            <a:r>
              <a:rPr lang="en-US" b="1" dirty="0">
                <a:latin typeface="Cambria Math" pitchFamily="18" charset="0"/>
                <a:ea typeface="Cambria Math" pitchFamily="18" charset="0"/>
                <a:sym typeface="Wingdings"/>
              </a:rPr>
              <a:t>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𝑂( (|𝑉|+|𝐸|) 𝑙𝑜𝑔 |𝑉| 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Note: though the </a:t>
            </a:r>
            <a:r>
              <a:rPr lang="en-US" sz="2400" dirty="0">
                <a:solidFill>
                  <a:srgbClr val="000000"/>
                </a:solidFill>
                <a:latin typeface="Cambria Math"/>
                <a:cs typeface="Cambria Math"/>
              </a:rPr>
              <a:t>O(|E|)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/>
              <a:t>loop is nested in the </a:t>
            </a:r>
            <a:r>
              <a:rPr lang="en-US" sz="2400" dirty="0">
                <a:solidFill>
                  <a:srgbClr val="000000"/>
                </a:solidFill>
                <a:latin typeface="Cambria Math"/>
                <a:cs typeface="Cambria Math"/>
              </a:rPr>
              <a:t>O(|V|)</a:t>
            </a:r>
            <a:r>
              <a:rPr lang="en-US" sz="2400" dirty="0"/>
              <a:t> loop, we visit </a:t>
            </a:r>
            <a:r>
              <a:rPr lang="en-US" sz="2400" b="1" u="sng" dirty="0">
                <a:solidFill>
                  <a:srgbClr val="FF0000"/>
                </a:solidFill>
              </a:rPr>
              <a:t>each edge at most twice </a:t>
            </a:r>
            <a:r>
              <a:rPr lang="en-US" sz="2400" dirty="0"/>
              <a:t>rather than</a:t>
            </a:r>
            <a:r>
              <a:rPr lang="en-US" sz="2400" dirty="0">
                <a:latin typeface="Cambria Math"/>
                <a:cs typeface="Cambria Math"/>
              </a:rPr>
              <a:t> |V| </a:t>
            </a:r>
            <a:r>
              <a:rPr lang="en-US" sz="2400" dirty="0"/>
              <a:t>times. This is why the runtime of the second half of the algorithm is </a:t>
            </a:r>
            <a:r>
              <a:rPr lang="en-US" sz="2400" dirty="0">
                <a:latin typeface="Cambria Math"/>
                <a:cs typeface="Cambria Math"/>
              </a:rPr>
              <a:t>O((V * </a:t>
            </a:r>
            <a:r>
              <a:rPr lang="en-US" sz="2400" dirty="0" err="1">
                <a:latin typeface="Cambria Math"/>
                <a:cs typeface="Cambria Math"/>
              </a:rPr>
              <a:t>log|V</a:t>
            </a:r>
            <a:r>
              <a:rPr lang="en-US" sz="2400" dirty="0">
                <a:latin typeface="Cambria Math"/>
                <a:cs typeface="Cambria Math"/>
              </a:rPr>
              <a:t>|) </a:t>
            </a:r>
            <a:r>
              <a:rPr lang="en-US" sz="2400" b="1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lang="en-US" sz="2400" dirty="0">
                <a:latin typeface="Cambria Math"/>
                <a:cs typeface="Cambria Math"/>
              </a:rPr>
              <a:t> (E * </a:t>
            </a:r>
            <a:r>
              <a:rPr lang="en-US" sz="2400" dirty="0" err="1">
                <a:latin typeface="Cambria Math"/>
                <a:cs typeface="Cambria Math"/>
              </a:rPr>
              <a:t>log|V</a:t>
            </a:r>
            <a:r>
              <a:rPr lang="en-US" sz="2400" dirty="0">
                <a:latin typeface="Cambria Math"/>
                <a:cs typeface="Cambria Math"/>
              </a:rPr>
              <a:t>|))</a:t>
            </a:r>
            <a:endParaRPr lang="en-US" dirty="0">
              <a:latin typeface="Cambria Math"/>
              <a:cs typeface="Cambria Math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36877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D83AB-5EBC-4934-B0D2-528052C0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8E7A0C5-D214-795C-EC04-02CD33AA0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Revise previous module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13F1528-B6AE-40D6-E6B1-59B44DFF8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0560" y="1342653"/>
            <a:ext cx="8282880" cy="525658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Graph Representation</a:t>
            </a:r>
            <a:r>
              <a:rPr lang="en-US" dirty="0"/>
              <a:t>: Adjacency List, Matrix, Directed &amp; Undirected Graphs </a:t>
            </a:r>
          </a:p>
          <a:p>
            <a:pPr lvl="0"/>
            <a:r>
              <a:rPr lang="en-US" b="1" dirty="0"/>
              <a:t>Graph Traversal</a:t>
            </a:r>
            <a:r>
              <a:rPr lang="en-US" dirty="0"/>
              <a:t>: </a:t>
            </a:r>
          </a:p>
          <a:p>
            <a:pPr lvl="1"/>
            <a:r>
              <a:rPr lang="en-US" sz="2400" b="1" dirty="0"/>
              <a:t>BFS</a:t>
            </a:r>
            <a:r>
              <a:rPr lang="en-US" sz="2400" dirty="0"/>
              <a:t>: Explores level by level, finds shortest unweighted paths</a:t>
            </a:r>
          </a:p>
          <a:p>
            <a:pPr lvl="1"/>
            <a:r>
              <a:rPr lang="en-US" sz="2400" b="1" dirty="0"/>
              <a:t>DFS</a:t>
            </a:r>
            <a:r>
              <a:rPr lang="en-US" sz="2400" dirty="0"/>
              <a:t>: Explores deeply first, useful for cycle detection</a:t>
            </a:r>
          </a:p>
          <a:p>
            <a:pPr lvl="0"/>
            <a:r>
              <a:rPr lang="en-US" b="1" dirty="0"/>
              <a:t>Applications</a:t>
            </a:r>
            <a:r>
              <a:rPr lang="en-US" dirty="0"/>
              <a:t>: Social networks, pathfinding, scheduling </a:t>
            </a:r>
          </a:p>
          <a:p>
            <a:pPr lvl="0"/>
            <a:r>
              <a:rPr lang="en-US" b="1" dirty="0"/>
              <a:t>Efficiency</a:t>
            </a:r>
            <a:r>
              <a:rPr lang="en-US" dirty="0"/>
              <a:t>: Different representations impact performance—choose wisely</a:t>
            </a:r>
          </a:p>
        </p:txBody>
      </p:sp>
    </p:spTree>
    <p:extLst>
      <p:ext uri="{BB962C8B-B14F-4D97-AF65-F5344CB8AC3E}">
        <p14:creationId xmlns:p14="http://schemas.microsoft.com/office/powerpoint/2010/main" val="13830283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Dijkstra</a:t>
            </a:r>
            <a:r>
              <a:rPr lang="en-US" dirty="0"/>
              <a:t> </a:t>
            </a:r>
            <a:r>
              <a:rPr lang="en-US" dirty="0" err="1"/>
              <a:t>ain’t</a:t>
            </a:r>
            <a:r>
              <a:rPr lang="en-US" dirty="0"/>
              <a:t> perfect!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82880" lvl="1"/>
            <a:r>
              <a:rPr lang="en-US" dirty="0"/>
              <a:t>In </a:t>
            </a:r>
            <a:r>
              <a:rPr lang="en-US" b="1" dirty="0">
                <a:solidFill>
                  <a:schemeClr val="tx2"/>
                </a:solidFill>
                <a:latin typeface="Cambria Math" pitchFamily="18" charset="0"/>
                <a:ea typeface="Cambria Math" pitchFamily="18" charset="0"/>
              </a:rPr>
              <a:t>𝑂( (|𝑉|+|𝐸|) 𝑙𝑜𝑔 |𝑉| ) </a:t>
            </a:r>
            <a:r>
              <a:rPr lang="en-US" dirty="0">
                <a:ea typeface="Cambria Math" pitchFamily="18" charset="0"/>
              </a:rPr>
              <a:t>time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 pitchFamily="18" charset="0"/>
              </a:rPr>
              <a:t> we can now find the shortest path between any two nodes in a graph no matter the edge weights! </a:t>
            </a:r>
          </a:p>
          <a:p>
            <a:pPr marL="457200" lvl="2"/>
            <a:r>
              <a:rPr lang="en-US" dirty="0"/>
              <a:t>… or can we?</a:t>
            </a:r>
          </a:p>
          <a:p>
            <a:pPr marL="182880" lvl="1"/>
            <a:r>
              <a:rPr lang="en-US" dirty="0"/>
              <a:t>The algorithm fails with negative edge weights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sz="2000" dirty="0"/>
          </a:p>
          <a:p>
            <a:r>
              <a:rPr lang="en-US" sz="2600" dirty="0" err="1"/>
              <a:t>Dijkstra’s</a:t>
            </a:r>
            <a:r>
              <a:rPr lang="en-US" sz="2600" dirty="0"/>
              <a:t> returns the path [A, C, D] (why?) when the correct path is [A, B, C, D]!</a:t>
            </a:r>
          </a:p>
          <a:p>
            <a:pPr lvl="1"/>
            <a:r>
              <a:rPr lang="en-US" sz="2200" dirty="0"/>
              <a:t>We’ll try to fix this next…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403648" y="2996952"/>
            <a:ext cx="6270625" cy="1516140"/>
            <a:chOff x="981232" y="3200400"/>
            <a:chExt cx="6270625" cy="151614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6315232" y="3830213"/>
              <a:ext cx="936625" cy="4572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1601944" y="3331579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8" name="Oval 568"/>
            <p:cNvSpPr>
              <a:spLocks noChangeArrowheads="1"/>
            </p:cNvSpPr>
            <p:nvPr/>
          </p:nvSpPr>
          <p:spPr bwMode="auto">
            <a:xfrm>
              <a:off x="1601944" y="4252828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9" name="Oval 567"/>
            <p:cNvSpPr>
              <a:spLocks noChangeArrowheads="1"/>
            </p:cNvSpPr>
            <p:nvPr/>
          </p:nvSpPr>
          <p:spPr bwMode="auto">
            <a:xfrm>
              <a:off x="3796397" y="385768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0" name="Straight Connector 9"/>
            <p:cNvCxnSpPr>
              <a:stCxn id="9" idx="1"/>
              <a:endCxn id="7" idx="5"/>
            </p:cNvCxnSpPr>
            <p:nvPr/>
          </p:nvCxnSpPr>
          <p:spPr>
            <a:xfrm flipH="1" flipV="1">
              <a:off x="2401403" y="3721824"/>
              <a:ext cx="1532160" cy="202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8" idx="0"/>
              <a:endCxn id="7" idx="4"/>
            </p:cNvCxnSpPr>
            <p:nvPr/>
          </p:nvCxnSpPr>
          <p:spPr>
            <a:xfrm flipV="1">
              <a:off x="2070257" y="3788779"/>
              <a:ext cx="0" cy="464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6" idx="2"/>
              <a:endCxn id="9" idx="6"/>
            </p:cNvCxnSpPr>
            <p:nvPr/>
          </p:nvCxnSpPr>
          <p:spPr>
            <a:xfrm flipH="1">
              <a:off x="4733022" y="4058813"/>
              <a:ext cx="1582210" cy="27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9" idx="2"/>
              <a:endCxn id="8" idx="6"/>
            </p:cNvCxnSpPr>
            <p:nvPr/>
          </p:nvCxnSpPr>
          <p:spPr>
            <a:xfrm flipH="1">
              <a:off x="2538569" y="4086285"/>
              <a:ext cx="1257828" cy="3951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122987" y="335249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64811" y="434720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- 7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265081" y="356017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342898" y="38232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1232" y="3200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6822" y="343236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1440594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Edge Weights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edge weights present a problem for </a:t>
            </a:r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r>
              <a:rPr lang="en-US" dirty="0"/>
              <a:t>An even bigger problem is negative </a:t>
            </a:r>
            <a:r>
              <a:rPr lang="en-US" i="1" dirty="0"/>
              <a:t>cycles</a:t>
            </a:r>
            <a:r>
              <a:rPr lang="en-US" dirty="0"/>
              <a:t> like the one below, since this means there doesn’t exist a true shortest path!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403648" y="3429000"/>
            <a:ext cx="6270625" cy="1516140"/>
            <a:chOff x="981232" y="3200400"/>
            <a:chExt cx="6270625" cy="1516140"/>
          </a:xfrm>
        </p:grpSpPr>
        <p:sp>
          <p:nvSpPr>
            <p:cNvPr id="7" name="Oval 568"/>
            <p:cNvSpPr>
              <a:spLocks noChangeArrowheads="1"/>
            </p:cNvSpPr>
            <p:nvPr/>
          </p:nvSpPr>
          <p:spPr bwMode="auto">
            <a:xfrm>
              <a:off x="6315232" y="3830213"/>
              <a:ext cx="936625" cy="4572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8" name="Oval 567"/>
            <p:cNvSpPr>
              <a:spLocks noChangeArrowheads="1"/>
            </p:cNvSpPr>
            <p:nvPr/>
          </p:nvSpPr>
          <p:spPr bwMode="auto">
            <a:xfrm>
              <a:off x="1601944" y="3331579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568"/>
            <p:cNvSpPr>
              <a:spLocks noChangeArrowheads="1"/>
            </p:cNvSpPr>
            <p:nvPr/>
          </p:nvSpPr>
          <p:spPr bwMode="auto">
            <a:xfrm>
              <a:off x="1601944" y="4252828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0" name="Oval 567"/>
            <p:cNvSpPr>
              <a:spLocks noChangeArrowheads="1"/>
            </p:cNvSpPr>
            <p:nvPr/>
          </p:nvSpPr>
          <p:spPr bwMode="auto">
            <a:xfrm>
              <a:off x="3796397" y="3857685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11" name="Straight Connector 10"/>
            <p:cNvCxnSpPr>
              <a:stCxn id="10" idx="1"/>
              <a:endCxn id="8" idx="5"/>
            </p:cNvCxnSpPr>
            <p:nvPr/>
          </p:nvCxnSpPr>
          <p:spPr>
            <a:xfrm flipH="1" flipV="1">
              <a:off x="2401403" y="3721824"/>
              <a:ext cx="1532160" cy="2028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stCxn id="9" idx="0"/>
              <a:endCxn id="8" idx="4"/>
            </p:cNvCxnSpPr>
            <p:nvPr/>
          </p:nvCxnSpPr>
          <p:spPr>
            <a:xfrm flipV="1">
              <a:off x="2070257" y="3788779"/>
              <a:ext cx="0" cy="46404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7" idx="2"/>
              <a:endCxn id="10" idx="6"/>
            </p:cNvCxnSpPr>
            <p:nvPr/>
          </p:nvCxnSpPr>
          <p:spPr>
            <a:xfrm flipH="1">
              <a:off x="4733022" y="4058813"/>
              <a:ext cx="1582210" cy="27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0" idx="2"/>
              <a:endCxn id="9" idx="6"/>
            </p:cNvCxnSpPr>
            <p:nvPr/>
          </p:nvCxnSpPr>
          <p:spPr>
            <a:xfrm flipH="1">
              <a:off x="2538569" y="4086285"/>
              <a:ext cx="1257828" cy="39514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122987" y="3352492"/>
              <a:ext cx="5180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4811" y="434720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65081" y="356017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342898" y="382323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1232" y="3200400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6822" y="3432366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End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6372200" y="6597352"/>
            <a:ext cx="135165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</a:t>
            </a:r>
            <a:r>
              <a:rPr lang="en-US" sz="800" dirty="0" err="1"/>
              <a:t>Dijkstra’s</a:t>
            </a:r>
            <a:r>
              <a:rPr lang="en-US" sz="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4343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7816000" cy="1039384"/>
          </a:xfrm>
        </p:spPr>
        <p:txBody>
          <a:bodyPr/>
          <a:lstStyle/>
          <a:p>
            <a:r>
              <a:rPr lang="en-US" dirty="0"/>
              <a:t>Bellman-Ford Algorithm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handle graphs with negative edge weights, we’ll need a new algorithm</a:t>
            </a:r>
          </a:p>
          <a:p>
            <a:r>
              <a:rPr lang="en-US" dirty="0"/>
              <a:t>The Bellman-Ford algorithm is similar to </a:t>
            </a:r>
            <a:r>
              <a:rPr lang="en-US" dirty="0" err="1"/>
              <a:t>Dijkstra’s</a:t>
            </a:r>
            <a:r>
              <a:rPr lang="en-US" dirty="0"/>
              <a:t> but more robust</a:t>
            </a:r>
          </a:p>
          <a:p>
            <a:pPr lvl="1"/>
            <a:r>
              <a:rPr lang="en-US" dirty="0"/>
              <a:t>It will return the same output as </a:t>
            </a:r>
            <a:r>
              <a:rPr lang="en-US" dirty="0" err="1"/>
              <a:t>Dijkstra’s</a:t>
            </a:r>
            <a:r>
              <a:rPr lang="en-US" dirty="0"/>
              <a:t> for any graphs with only positive edge weights, </a:t>
            </a:r>
            <a:r>
              <a:rPr lang="en-US" b="1" u="sng" dirty="0">
                <a:solidFill>
                  <a:srgbClr val="FF0000"/>
                </a:solidFill>
              </a:rPr>
              <a:t>but run slower</a:t>
            </a:r>
          </a:p>
          <a:p>
            <a:pPr lvl="1"/>
            <a:r>
              <a:rPr lang="en-US" dirty="0"/>
              <a:t>Unlike </a:t>
            </a:r>
            <a:r>
              <a:rPr lang="en-US" dirty="0" err="1"/>
              <a:t>Dijkstra’s</a:t>
            </a:r>
            <a:r>
              <a:rPr lang="en-US" dirty="0"/>
              <a:t>, it correctly generates shortest paths in the presence of negative edge weights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556836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Bellman-Ford Algorithm</a:t>
            </a:r>
          </a:p>
        </p:txBody>
      </p:sp>
    </p:spTree>
    <p:extLst>
      <p:ext uri="{BB962C8B-B14F-4D97-AF65-F5344CB8AC3E}">
        <p14:creationId xmlns:p14="http://schemas.microsoft.com/office/powerpoint/2010/main" val="1314196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568"/>
          <p:cNvSpPr>
            <a:spLocks noChangeArrowheads="1"/>
          </p:cNvSpPr>
          <p:nvPr/>
        </p:nvSpPr>
        <p:spPr bwMode="auto">
          <a:xfrm>
            <a:off x="4953000" y="4038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4" name="Oval 567"/>
          <p:cNvSpPr>
            <a:spLocks noChangeArrowheads="1"/>
          </p:cNvSpPr>
          <p:nvPr/>
        </p:nvSpPr>
        <p:spPr bwMode="auto">
          <a:xfrm>
            <a:off x="2743200" y="27813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6" name="Oval 569"/>
          <p:cNvSpPr>
            <a:spLocks noChangeArrowheads="1"/>
          </p:cNvSpPr>
          <p:nvPr/>
        </p:nvSpPr>
        <p:spPr bwMode="auto">
          <a:xfrm>
            <a:off x="533400" y="2981325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15</a:t>
            </a:r>
          </a:p>
        </p:txBody>
      </p:sp>
      <p:cxnSp>
        <p:nvCxnSpPr>
          <p:cNvPr id="8" name="AutoShape 571"/>
          <p:cNvCxnSpPr>
            <a:cxnSpLocks noChangeShapeType="1"/>
            <a:stCxn id="6" idx="6"/>
            <a:endCxn id="4" idx="2"/>
          </p:cNvCxnSpPr>
          <p:nvPr/>
        </p:nvCxnSpPr>
        <p:spPr bwMode="auto">
          <a:xfrm flipV="1">
            <a:off x="1470025" y="3009900"/>
            <a:ext cx="1273175" cy="200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6" idx="6"/>
            <a:endCxn id="4" idx="2"/>
          </p:cNvCxnSpPr>
          <p:nvPr/>
        </p:nvCxnSpPr>
        <p:spPr>
          <a:xfrm flipV="1">
            <a:off x="1470025" y="3009900"/>
            <a:ext cx="1273175" cy="20002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5"/>
            <a:endCxn id="23" idx="1"/>
          </p:cNvCxnSpPr>
          <p:nvPr/>
        </p:nvCxnSpPr>
        <p:spPr>
          <a:xfrm>
            <a:off x="3542659" y="3171545"/>
            <a:ext cx="1547507" cy="93401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6226175" y="44196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32" name="Oval 568"/>
          <p:cNvSpPr>
            <a:spLocks noChangeArrowheads="1"/>
          </p:cNvSpPr>
          <p:nvPr/>
        </p:nvSpPr>
        <p:spPr bwMode="auto">
          <a:xfrm>
            <a:off x="7673975" y="4343400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224</a:t>
            </a:r>
          </a:p>
        </p:txBody>
      </p:sp>
      <p:cxnSp>
        <p:nvCxnSpPr>
          <p:cNvPr id="33" name="Straight Arrow Connector 32"/>
          <p:cNvCxnSpPr>
            <a:stCxn id="31" idx="6"/>
            <a:endCxn id="32" idx="2"/>
          </p:cNvCxnSpPr>
          <p:nvPr/>
        </p:nvCxnSpPr>
        <p:spPr>
          <a:xfrm flipV="1">
            <a:off x="7162800" y="4572000"/>
            <a:ext cx="511175" cy="76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5"/>
            <a:endCxn id="31" idx="2"/>
          </p:cNvCxnSpPr>
          <p:nvPr/>
        </p:nvCxnSpPr>
        <p:spPr>
          <a:xfrm>
            <a:off x="5752459" y="4428845"/>
            <a:ext cx="473716" cy="2193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568"/>
          <p:cNvSpPr>
            <a:spLocks noChangeArrowheads="1"/>
          </p:cNvSpPr>
          <p:nvPr/>
        </p:nvSpPr>
        <p:spPr bwMode="auto">
          <a:xfrm>
            <a:off x="5486400" y="27432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37" name="Oval 568"/>
          <p:cNvSpPr>
            <a:spLocks noChangeArrowheads="1"/>
          </p:cNvSpPr>
          <p:nvPr/>
        </p:nvSpPr>
        <p:spPr bwMode="auto">
          <a:xfrm>
            <a:off x="7239000" y="2819400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241</a:t>
            </a:r>
          </a:p>
        </p:txBody>
      </p:sp>
      <p:cxnSp>
        <p:nvCxnSpPr>
          <p:cNvPr id="39" name="Straight Arrow Connector 38"/>
          <p:cNvCxnSpPr>
            <a:stCxn id="36" idx="6"/>
            <a:endCxn id="37" idx="2"/>
          </p:cNvCxnSpPr>
          <p:nvPr/>
        </p:nvCxnSpPr>
        <p:spPr>
          <a:xfrm>
            <a:off x="6423025" y="2971800"/>
            <a:ext cx="815975" cy="762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" idx="6"/>
            <a:endCxn id="36" idx="2"/>
          </p:cNvCxnSpPr>
          <p:nvPr/>
        </p:nvCxnSpPr>
        <p:spPr>
          <a:xfrm flipV="1">
            <a:off x="3679825" y="2971800"/>
            <a:ext cx="1806575" cy="381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568"/>
          <p:cNvSpPr>
            <a:spLocks noChangeArrowheads="1"/>
          </p:cNvSpPr>
          <p:nvPr/>
        </p:nvSpPr>
        <p:spPr bwMode="auto">
          <a:xfrm>
            <a:off x="4473575" y="160020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22</a:t>
            </a:r>
          </a:p>
        </p:txBody>
      </p:sp>
      <p:cxnSp>
        <p:nvCxnSpPr>
          <p:cNvPr id="67" name="Straight Arrow Connector 66"/>
          <p:cNvCxnSpPr>
            <a:stCxn id="61" idx="5"/>
          </p:cNvCxnSpPr>
          <p:nvPr/>
        </p:nvCxnSpPr>
        <p:spPr>
          <a:xfrm>
            <a:off x="5273034" y="1990445"/>
            <a:ext cx="518166" cy="75275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568"/>
          <p:cNvSpPr>
            <a:spLocks noChangeArrowheads="1"/>
          </p:cNvSpPr>
          <p:nvPr/>
        </p:nvSpPr>
        <p:spPr bwMode="auto">
          <a:xfrm>
            <a:off x="533400" y="2059858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Sink</a:t>
            </a:r>
          </a:p>
        </p:txBody>
      </p:sp>
      <p:sp>
        <p:nvSpPr>
          <p:cNvPr id="40" name="Oval 568"/>
          <p:cNvSpPr>
            <a:spLocks noChangeArrowheads="1"/>
          </p:cNvSpPr>
          <p:nvPr/>
        </p:nvSpPr>
        <p:spPr bwMode="auto">
          <a:xfrm>
            <a:off x="540774" y="1533245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179512" y="332656"/>
            <a:ext cx="6787368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Topological Sort	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141824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4191000" cy="5105400"/>
          </a:xfrm>
        </p:spPr>
        <p:txBody>
          <a:bodyPr>
            <a:noAutofit/>
          </a:bodyPr>
          <a:lstStyle/>
          <a:p>
            <a:r>
              <a:rPr lang="en-US" sz="2400" dirty="0"/>
              <a:t>Topological ordering</a:t>
            </a:r>
          </a:p>
          <a:p>
            <a:pPr lvl="1"/>
            <a:r>
              <a:rPr lang="en-US" sz="2000" dirty="0"/>
              <a:t>Ordering of vertices in a DAG</a:t>
            </a:r>
          </a:p>
          <a:p>
            <a:pPr lvl="1"/>
            <a:r>
              <a:rPr lang="en-US" sz="2000" dirty="0"/>
              <a:t>For each vertex v, all of v’s “prerequisite” vertices are before v</a:t>
            </a:r>
          </a:p>
          <a:p>
            <a:r>
              <a:rPr lang="en-US" sz="2400" dirty="0"/>
              <a:t>Topological sort</a:t>
            </a:r>
          </a:p>
          <a:p>
            <a:pPr lvl="1"/>
            <a:r>
              <a:rPr lang="en-US" sz="2000" dirty="0"/>
              <a:t>Given a DAG, produce a topological ordering!</a:t>
            </a:r>
          </a:p>
          <a:p>
            <a:r>
              <a:rPr lang="en-US" sz="2300" dirty="0"/>
              <a:t>If you lined up all vertices in topological order, all edges would point to the right</a:t>
            </a:r>
          </a:p>
          <a:p>
            <a:r>
              <a:rPr lang="en-US" sz="2300" dirty="0"/>
              <a:t>One DAG can have multiple valid topological orderings</a:t>
            </a:r>
          </a:p>
          <a:p>
            <a:endParaRPr lang="en-US" sz="23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800600" y="2514600"/>
            <a:ext cx="4152259" cy="1340436"/>
            <a:chOff x="4800600" y="2791194"/>
            <a:chExt cx="4152259" cy="1340436"/>
          </a:xfrm>
        </p:grpSpPr>
        <p:sp>
          <p:nvSpPr>
            <p:cNvPr id="6" name="Oval 567"/>
            <p:cNvSpPr>
              <a:spLocks noChangeArrowheads="1"/>
            </p:cNvSpPr>
            <p:nvPr/>
          </p:nvSpPr>
          <p:spPr bwMode="auto">
            <a:xfrm>
              <a:off x="6176321" y="367443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7" name="Oval 569"/>
            <p:cNvSpPr>
              <a:spLocks noChangeArrowheads="1"/>
            </p:cNvSpPr>
            <p:nvPr/>
          </p:nvSpPr>
          <p:spPr bwMode="auto">
            <a:xfrm>
              <a:off x="4800600" y="3019794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15</a:t>
              </a:r>
            </a:p>
          </p:txBody>
        </p:sp>
        <p:cxnSp>
          <p:nvCxnSpPr>
            <p:cNvPr id="8" name="Straight Arrow Connector 7"/>
            <p:cNvCxnSpPr>
              <a:stCxn id="7" idx="6"/>
              <a:endCxn id="6" idx="2"/>
            </p:cNvCxnSpPr>
            <p:nvPr/>
          </p:nvCxnSpPr>
          <p:spPr>
            <a:xfrm>
              <a:off x="5737225" y="3248394"/>
              <a:ext cx="439096" cy="654636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568"/>
            <p:cNvSpPr>
              <a:spLocks noChangeArrowheads="1"/>
            </p:cNvSpPr>
            <p:nvPr/>
          </p:nvSpPr>
          <p:spPr bwMode="auto">
            <a:xfrm>
              <a:off x="8016234" y="3653808"/>
              <a:ext cx="936625" cy="4572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141</a:t>
              </a:r>
            </a:p>
          </p:txBody>
        </p:sp>
        <p:cxnSp>
          <p:nvCxnSpPr>
            <p:cNvPr id="10" name="Straight Arrow Connector 9"/>
            <p:cNvCxnSpPr>
              <a:endCxn id="9" idx="2"/>
            </p:cNvCxnSpPr>
            <p:nvPr/>
          </p:nvCxnSpPr>
          <p:spPr>
            <a:xfrm flipV="1">
              <a:off x="7112946" y="3882408"/>
              <a:ext cx="903288" cy="1905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568"/>
            <p:cNvSpPr>
              <a:spLocks noChangeArrowheads="1"/>
            </p:cNvSpPr>
            <p:nvPr/>
          </p:nvSpPr>
          <p:spPr bwMode="auto">
            <a:xfrm>
              <a:off x="7249025" y="2791194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22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963406" y="3194388"/>
              <a:ext cx="304800" cy="48161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800600" y="54102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Valid Topological Orderings: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15, 22, 16, 141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15, 16, 22, 141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</a:rPr>
              <a:t>22, 15, 16, 141</a:t>
            </a:r>
          </a:p>
        </p:txBody>
      </p:sp>
      <p:sp>
        <p:nvSpPr>
          <p:cNvPr id="14" name="Oval 568"/>
          <p:cNvSpPr>
            <a:spLocks noChangeArrowheads="1"/>
          </p:cNvSpPr>
          <p:nvPr/>
        </p:nvSpPr>
        <p:spPr bwMode="auto">
          <a:xfrm>
            <a:off x="4989845" y="1752600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Sink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4989844" y="1208103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Source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4702175" y="4419600"/>
            <a:ext cx="4365625" cy="637445"/>
            <a:chOff x="4648200" y="4620355"/>
            <a:chExt cx="4365625" cy="637445"/>
          </a:xfrm>
        </p:grpSpPr>
        <p:grpSp>
          <p:nvGrpSpPr>
            <p:cNvPr id="24" name="Group 23"/>
            <p:cNvGrpSpPr/>
            <p:nvPr/>
          </p:nvGrpSpPr>
          <p:grpSpPr>
            <a:xfrm>
              <a:off x="4648200" y="4800600"/>
              <a:ext cx="4365625" cy="457200"/>
              <a:chOff x="4648200" y="3553194"/>
              <a:chExt cx="4365625" cy="457200"/>
            </a:xfrm>
          </p:grpSpPr>
          <p:sp>
            <p:nvSpPr>
              <p:cNvPr id="25" name="Oval 567"/>
              <p:cNvSpPr>
                <a:spLocks noChangeArrowheads="1"/>
              </p:cNvSpPr>
              <p:nvPr/>
            </p:nvSpPr>
            <p:spPr bwMode="auto">
              <a:xfrm>
                <a:off x="5791200" y="3553194"/>
                <a:ext cx="936625" cy="45720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16</a:t>
                </a:r>
              </a:p>
            </p:txBody>
          </p:sp>
          <p:sp>
            <p:nvSpPr>
              <p:cNvPr id="26" name="Oval 569"/>
              <p:cNvSpPr>
                <a:spLocks noChangeArrowheads="1"/>
              </p:cNvSpPr>
              <p:nvPr/>
            </p:nvSpPr>
            <p:spPr bwMode="auto">
              <a:xfrm>
                <a:off x="4648200" y="3553194"/>
                <a:ext cx="936625" cy="457200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15</a:t>
                </a:r>
              </a:p>
            </p:txBody>
          </p:sp>
          <p:cxnSp>
            <p:nvCxnSpPr>
              <p:cNvPr id="27" name="Straight Arrow Connector 26"/>
              <p:cNvCxnSpPr>
                <a:stCxn id="26" idx="6"/>
                <a:endCxn id="25" idx="2"/>
              </p:cNvCxnSpPr>
              <p:nvPr/>
            </p:nvCxnSpPr>
            <p:spPr>
              <a:xfrm>
                <a:off x="5584825" y="3781794"/>
                <a:ext cx="20637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568"/>
              <p:cNvSpPr>
                <a:spLocks noChangeArrowheads="1"/>
              </p:cNvSpPr>
              <p:nvPr/>
            </p:nvSpPr>
            <p:spPr bwMode="auto">
              <a:xfrm>
                <a:off x="8077200" y="3553194"/>
                <a:ext cx="936625" cy="457200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141</a:t>
                </a:r>
              </a:p>
            </p:txBody>
          </p:sp>
          <p:sp>
            <p:nvSpPr>
              <p:cNvPr id="30" name="Oval 568"/>
              <p:cNvSpPr>
                <a:spLocks noChangeArrowheads="1"/>
              </p:cNvSpPr>
              <p:nvPr/>
            </p:nvSpPr>
            <p:spPr bwMode="auto">
              <a:xfrm>
                <a:off x="6934200" y="3553194"/>
                <a:ext cx="936625" cy="457200"/>
              </a:xfrm>
              <a:prstGeom prst="ellipse">
                <a:avLst/>
              </a:prstGeom>
              <a:solidFill>
                <a:srgbClr val="008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dirty="0">
                    <a:solidFill>
                      <a:srgbClr val="000000"/>
                    </a:solidFill>
                  </a:rPr>
                  <a:t>22</a:t>
                </a:r>
              </a:p>
            </p:txBody>
          </p:sp>
          <p:cxnSp>
            <p:nvCxnSpPr>
              <p:cNvPr id="31" name="Straight Arrow Connector 30"/>
              <p:cNvCxnSpPr>
                <a:stCxn id="30" idx="6"/>
                <a:endCxn id="28" idx="2"/>
              </p:cNvCxnSpPr>
              <p:nvPr/>
            </p:nvCxnSpPr>
            <p:spPr>
              <a:xfrm>
                <a:off x="7870825" y="3781794"/>
                <a:ext cx="206375" cy="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Freeform 47"/>
            <p:cNvSpPr/>
            <p:nvPr/>
          </p:nvSpPr>
          <p:spPr>
            <a:xfrm>
              <a:off x="6728795" y="4620355"/>
              <a:ext cx="1337652" cy="391845"/>
            </a:xfrm>
            <a:custGeom>
              <a:avLst/>
              <a:gdLst>
                <a:gd name="connsiteX0" fmla="*/ 0 w 1337652"/>
                <a:gd name="connsiteY0" fmla="*/ 391845 h 391845"/>
                <a:gd name="connsiteX1" fmla="*/ 499931 w 1337652"/>
                <a:gd name="connsiteY1" fmla="*/ 27076 h 391845"/>
                <a:gd name="connsiteX2" fmla="*/ 959326 w 1337652"/>
                <a:gd name="connsiteY2" fmla="*/ 67606 h 391845"/>
                <a:gd name="connsiteX3" fmla="*/ 1337652 w 1337652"/>
                <a:gd name="connsiteY3" fmla="*/ 391845 h 391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7652" h="391845">
                  <a:moveTo>
                    <a:pt x="0" y="391845"/>
                  </a:moveTo>
                  <a:cubicBezTo>
                    <a:pt x="170021" y="236480"/>
                    <a:pt x="340043" y="81116"/>
                    <a:pt x="499931" y="27076"/>
                  </a:cubicBezTo>
                  <a:cubicBezTo>
                    <a:pt x="659819" y="-26964"/>
                    <a:pt x="819706" y="6811"/>
                    <a:pt x="959326" y="67606"/>
                  </a:cubicBezTo>
                  <a:cubicBezTo>
                    <a:pt x="1098946" y="128401"/>
                    <a:pt x="1218299" y="260123"/>
                    <a:pt x="1337652" y="391845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7971866" y="4904120"/>
              <a:ext cx="99142" cy="100186"/>
            </a:xfrm>
            <a:custGeom>
              <a:avLst/>
              <a:gdLst>
                <a:gd name="connsiteX0" fmla="*/ 81069 w 99142"/>
                <a:gd name="connsiteY0" fmla="*/ 0 h 100186"/>
                <a:gd name="connsiteX1" fmla="*/ 94581 w 99142"/>
                <a:gd name="connsiteY1" fmla="*/ 94570 h 100186"/>
                <a:gd name="connsiteX2" fmla="*/ 40534 w 99142"/>
                <a:gd name="connsiteY2" fmla="*/ 81060 h 100186"/>
                <a:gd name="connsiteX3" fmla="*/ 0 w 99142"/>
                <a:gd name="connsiteY3" fmla="*/ 67550 h 10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142" h="100186">
                  <a:moveTo>
                    <a:pt x="81069" y="0"/>
                  </a:moveTo>
                  <a:cubicBezTo>
                    <a:pt x="85573" y="31523"/>
                    <a:pt x="108823" y="66089"/>
                    <a:pt x="94581" y="94570"/>
                  </a:cubicBezTo>
                  <a:cubicBezTo>
                    <a:pt x="86275" y="111179"/>
                    <a:pt x="58390" y="86161"/>
                    <a:pt x="40534" y="81060"/>
                  </a:cubicBezTo>
                  <a:cubicBezTo>
                    <a:pt x="26840" y="77148"/>
                    <a:pt x="0" y="67550"/>
                    <a:pt x="0" y="67550"/>
                  </a:cubicBezTo>
                </a:path>
              </a:pathLst>
            </a:cu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892615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 node is a source, there are no prerequisites, so we can visit it!</a:t>
            </a:r>
          </a:p>
          <a:p>
            <a:r>
              <a:rPr lang="en-US" dirty="0"/>
              <a:t>Once we visit a node, we can delete all of its outgoing edges</a:t>
            </a:r>
          </a:p>
          <a:p>
            <a:r>
              <a:rPr lang="en-US" dirty="0"/>
              <a:t>Deleting edges might create new sources, which we can now visit!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 Structures Needed:</a:t>
            </a:r>
          </a:p>
          <a:p>
            <a:pPr lvl="1"/>
            <a:r>
              <a:rPr lang="en-US" dirty="0"/>
              <a:t>DAG we’re topological-sorting</a:t>
            </a:r>
          </a:p>
          <a:p>
            <a:pPr lvl="1"/>
            <a:r>
              <a:rPr lang="en-US" dirty="0"/>
              <a:t>Set of all sources (represented by a stack)</a:t>
            </a:r>
          </a:p>
          <a:p>
            <a:pPr lvl="1"/>
            <a:r>
              <a:rPr lang="en-US" dirty="0"/>
              <a:t>List for our topological ordering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194916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27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28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9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30" name="Straight Arrow Connector 29"/>
            <p:cNvCxnSpPr>
              <a:stCxn id="29" idx="6"/>
              <a:endCxn id="28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8" idx="5"/>
              <a:endCxn id="27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3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34" name="Straight Arrow Connector 33"/>
            <p:cNvCxnSpPr>
              <a:stCxn id="32" idx="6"/>
              <a:endCxn id="3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7" idx="5"/>
              <a:endCxn id="3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3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38" name="Straight Arrow Connector 37"/>
            <p:cNvCxnSpPr>
              <a:stCxn id="36" idx="6"/>
              <a:endCxn id="3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  <p:cxnSp>
          <p:nvCxnSpPr>
            <p:cNvPr id="40" name="Straight Arrow Connector 39"/>
            <p:cNvCxnSpPr>
              <a:stCxn id="39" idx="5"/>
            </p:cNvCxnSpPr>
            <p:nvPr/>
          </p:nvCxnSpPr>
          <p:spPr>
            <a:xfrm>
              <a:off x="5273034" y="1990445"/>
              <a:ext cx="518166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cxnSp>
        <p:nvCxnSpPr>
          <p:cNvPr id="42" name="Straight Arrow Connector 41"/>
          <p:cNvCxnSpPr>
            <a:endCxn id="3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886091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(2)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  <p:cxnSp>
          <p:nvCxnSpPr>
            <p:cNvPr id="21" name="Straight Arrow Connector 20"/>
            <p:cNvCxnSpPr>
              <a:stCxn id="20" idx="5"/>
            </p:cNvCxnSpPr>
            <p:nvPr/>
          </p:nvCxnSpPr>
          <p:spPr>
            <a:xfrm>
              <a:off x="5273034" y="1990445"/>
              <a:ext cx="518166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51620" y="1752600"/>
            <a:ext cx="352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First: Populate Stack</a:t>
            </a:r>
          </a:p>
        </p:txBody>
      </p:sp>
      <p:sp>
        <p:nvSpPr>
          <p:cNvPr id="27" name="Oval 569"/>
          <p:cNvSpPr>
            <a:spLocks noChangeArrowheads="1"/>
          </p:cNvSpPr>
          <p:nvPr/>
        </p:nvSpPr>
        <p:spPr bwMode="auto">
          <a:xfrm>
            <a:off x="7665131" y="502920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15</a:t>
            </a:r>
          </a:p>
        </p:txBody>
      </p:sp>
      <p:sp>
        <p:nvSpPr>
          <p:cNvPr id="28" name="Oval 569"/>
          <p:cNvSpPr>
            <a:spLocks noChangeArrowheads="1"/>
          </p:cNvSpPr>
          <p:nvPr/>
        </p:nvSpPr>
        <p:spPr bwMode="auto">
          <a:xfrm>
            <a:off x="7665131" y="4459263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22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689205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(3)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  <p:cxnSp>
          <p:nvCxnSpPr>
            <p:cNvPr id="21" name="Straight Arrow Connector 20"/>
            <p:cNvCxnSpPr>
              <a:stCxn id="20" idx="5"/>
            </p:cNvCxnSpPr>
            <p:nvPr/>
          </p:nvCxnSpPr>
          <p:spPr>
            <a:xfrm>
              <a:off x="5273034" y="1990445"/>
              <a:ext cx="518166" cy="7527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0748" y="1719023"/>
            <a:ext cx="352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Pop element from stack and add to list</a:t>
            </a:r>
          </a:p>
        </p:txBody>
      </p:sp>
      <p:sp>
        <p:nvSpPr>
          <p:cNvPr id="27" name="Oval 569"/>
          <p:cNvSpPr>
            <a:spLocks noChangeArrowheads="1"/>
          </p:cNvSpPr>
          <p:nvPr/>
        </p:nvSpPr>
        <p:spPr bwMode="auto">
          <a:xfrm>
            <a:off x="7665131" y="502920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97776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57676" y="1706900"/>
            <a:ext cx="352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Remove outgoing edges and check the corresponding</a:t>
            </a:r>
          </a:p>
          <a:p>
            <a:r>
              <a:rPr lang="en-US" dirty="0"/>
              <a:t>vertices</a:t>
            </a:r>
          </a:p>
        </p:txBody>
      </p:sp>
      <p:sp>
        <p:nvSpPr>
          <p:cNvPr id="27" name="Oval 569"/>
          <p:cNvSpPr>
            <a:spLocks noChangeArrowheads="1"/>
          </p:cNvSpPr>
          <p:nvPr/>
        </p:nvSpPr>
        <p:spPr bwMode="auto">
          <a:xfrm>
            <a:off x="7665131" y="502920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71998" y="3200400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419203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125EB-A148-39D0-2F38-480A5219A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E091CE9-8DA0-3F1D-5CF1-DCDDD0C34C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Learning outcomes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D2C72E-A376-075D-E233-F06D9C9B7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6400" y="1342653"/>
            <a:ext cx="8282880" cy="5256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After completing this module, you will be able to:</a:t>
            </a:r>
          </a:p>
          <a:p>
            <a:pPr lvl="1"/>
            <a:r>
              <a:rPr lang="en-US" sz="2400" dirty="0"/>
              <a:t>Understand the main idea behind </a:t>
            </a:r>
            <a:r>
              <a:rPr lang="en-US" sz="2400" b="1" dirty="0"/>
              <a:t>Dijkstra’s Algorithm </a:t>
            </a:r>
            <a:r>
              <a:rPr lang="en-US" sz="2400" dirty="0"/>
              <a:t>and how it finds the shortest path in weighted graphs</a:t>
            </a:r>
          </a:p>
          <a:p>
            <a:pPr lvl="1"/>
            <a:r>
              <a:rPr lang="en-US" sz="2400" dirty="0"/>
              <a:t>Recognize the purpose of </a:t>
            </a:r>
            <a:r>
              <a:rPr lang="en-US" sz="2400" b="1" dirty="0"/>
              <a:t>Topological Sort</a:t>
            </a:r>
            <a:r>
              <a:rPr lang="en-US" sz="2400" dirty="0"/>
              <a:t> and outline the steps </a:t>
            </a:r>
            <a:r>
              <a:rPr lang="en-US" dirty="0"/>
              <a:t>involved in ordering a 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8946928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(5)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04800" y="1700868"/>
            <a:ext cx="3520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Since 141 still has an incoming edge, move to next element on the stack</a:t>
            </a:r>
          </a:p>
        </p:txBody>
      </p:sp>
      <p:sp>
        <p:nvSpPr>
          <p:cNvPr id="27" name="Oval 569"/>
          <p:cNvSpPr>
            <a:spLocks noChangeArrowheads="1"/>
          </p:cNvSpPr>
          <p:nvPr/>
        </p:nvSpPr>
        <p:spPr bwMode="auto">
          <a:xfrm>
            <a:off x="7665131" y="502920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271998" y="3200400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143069" y="3982162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1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589960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9" name="Straight Arrow Connector 8"/>
            <p:cNvCxnSpPr>
              <a:stCxn id="8" idx="6"/>
              <a:endCxn id="7" idx="2"/>
            </p:cNvCxnSpPr>
            <p:nvPr/>
          </p:nvCxnSpPr>
          <p:spPr>
            <a:xfrm flipV="1">
              <a:off x="1470025" y="3009900"/>
              <a:ext cx="1273175" cy="20002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1700868"/>
            <a:ext cx="337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Next: Pop the next element off the stack and repeat this process until the stack is empty</a:t>
            </a:r>
          </a:p>
        </p:txBody>
      </p:sp>
      <p:sp>
        <p:nvSpPr>
          <p:cNvPr id="27" name="Oval 569"/>
          <p:cNvSpPr>
            <a:spLocks noChangeArrowheads="1"/>
          </p:cNvSpPr>
          <p:nvPr/>
        </p:nvSpPr>
        <p:spPr bwMode="auto">
          <a:xfrm>
            <a:off x="7665131" y="502920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15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704156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(7)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03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2061445" y="3292588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924866" y="4081175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88018" y="1900923"/>
            <a:ext cx="3010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time, since 16 has an </a:t>
            </a:r>
            <a:r>
              <a:rPr lang="en-US" dirty="0" err="1"/>
              <a:t>inDegree</a:t>
            </a:r>
            <a:r>
              <a:rPr lang="en-US" dirty="0"/>
              <a:t> of 0, push it on the stack 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7743361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(8)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cxnSp>
          <p:nvCxnSpPr>
            <p:cNvPr id="10" name="Straight Arrow Connector 9"/>
            <p:cNvCxnSpPr>
              <a:stCxn id="7" idx="5"/>
              <a:endCxn id="6" idx="1"/>
            </p:cNvCxnSpPr>
            <p:nvPr/>
          </p:nvCxnSpPr>
          <p:spPr>
            <a:xfrm>
              <a:off x="3542659" y="3171545"/>
              <a:ext cx="1547507" cy="93401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26" name="Straight Arrow Connector 25"/>
          <p:cNvCxnSpPr>
            <a:endCxn id="16" idx="2"/>
          </p:cNvCxnSpPr>
          <p:nvPr/>
        </p:nvCxnSpPr>
        <p:spPr>
          <a:xfrm>
            <a:off x="2865769" y="3594058"/>
            <a:ext cx="1467078" cy="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388018" y="1900923"/>
            <a:ext cx="301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Rinse and repeat!</a:t>
            </a:r>
          </a:p>
        </p:txBody>
      </p:sp>
      <p:sp>
        <p:nvSpPr>
          <p:cNvPr id="28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572376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(9)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4252015" y="3223000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115436" y="4011587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17197" y="4581701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680618" y="5370288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36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169462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(10)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5"/>
              <a:endCxn id="12" idx="2"/>
            </p:cNvCxnSpPr>
            <p:nvPr/>
          </p:nvCxnSpPr>
          <p:spPr>
            <a:xfrm>
              <a:off x="5752459" y="4428845"/>
              <a:ext cx="473716" cy="219355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37" name="Oval 567"/>
          <p:cNvSpPr>
            <a:spLocks noChangeArrowheads="1"/>
          </p:cNvSpPr>
          <p:nvPr/>
        </p:nvSpPr>
        <p:spPr bwMode="auto">
          <a:xfrm>
            <a:off x="7665131" y="4414935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246795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(12)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8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62738" y="4975904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4726159" y="5764491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828771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(13)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cxnSp>
          <p:nvCxnSpPr>
            <p:cNvPr id="14" name="Straight Arrow Connector 13"/>
            <p:cNvCxnSpPr>
              <a:stCxn id="12" idx="6"/>
              <a:endCxn id="13" idx="2"/>
            </p:cNvCxnSpPr>
            <p:nvPr/>
          </p:nvCxnSpPr>
          <p:spPr>
            <a:xfrm flipV="1">
              <a:off x="7162800" y="4572000"/>
              <a:ext cx="5111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28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6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37" name="Oval 567"/>
          <p:cNvSpPr>
            <a:spLocks noChangeArrowheads="1"/>
          </p:cNvSpPr>
          <p:nvPr/>
        </p:nvSpPr>
        <p:spPr bwMode="auto">
          <a:xfrm>
            <a:off x="7665131" y="4399625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123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4992375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4" name="Oval 568"/>
          <p:cNvSpPr>
            <a:spLocks noChangeArrowheads="1"/>
          </p:cNvSpPr>
          <p:nvPr/>
        </p:nvSpPr>
        <p:spPr bwMode="auto">
          <a:xfrm>
            <a:off x="5032612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sp>
        <p:nvSpPr>
          <p:cNvPr id="38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998893" y="4883172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862314" y="5671759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5597264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(15)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0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5032612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39" name="Oval 567"/>
          <p:cNvSpPr>
            <a:spLocks noChangeArrowheads="1"/>
          </p:cNvSpPr>
          <p:nvPr/>
        </p:nvSpPr>
        <p:spPr bwMode="auto">
          <a:xfrm>
            <a:off x="7655560" y="4399625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224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62867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charset="0"/>
                <a:cs typeface="Arial" charset="0"/>
              </a:rPr>
              <a:t>Topics</a:t>
            </a:r>
          </a:p>
        </p:txBody>
      </p:sp>
      <p:sp>
        <p:nvSpPr>
          <p:cNvPr id="184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282880" cy="52578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Dijkstra’s Algorithm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Topological Sort,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spcBef>
                <a:spcPct val="70000"/>
              </a:spcBef>
              <a:buNone/>
              <a:defRPr/>
            </a:pPr>
            <a:endParaRPr lang="en-US" dirty="0">
              <a:latin typeface="Times New Roman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9045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(16)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cxnSp>
          <p:nvCxnSpPr>
            <p:cNvPr id="18" name="Straight Arrow Connector 17"/>
            <p:cNvCxnSpPr>
              <a:stCxn id="16" idx="6"/>
              <a:endCxn id="17" idx="2"/>
            </p:cNvCxnSpPr>
            <p:nvPr/>
          </p:nvCxnSpPr>
          <p:spPr>
            <a:xfrm>
              <a:off x="6423025" y="2971800"/>
              <a:ext cx="815975" cy="7620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54252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58228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81940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28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0" name="Oval 568"/>
          <p:cNvSpPr>
            <a:spLocks noChangeArrowheads="1"/>
          </p:cNvSpPr>
          <p:nvPr/>
        </p:nvSpPr>
        <p:spPr bwMode="auto">
          <a:xfrm>
            <a:off x="5032612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5947645" y="5790669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224</a:t>
            </a:r>
          </a:p>
        </p:txBody>
      </p:sp>
      <p:sp>
        <p:nvSpPr>
          <p:cNvPr id="36" name="Oval 567"/>
          <p:cNvSpPr>
            <a:spLocks noChangeArrowheads="1"/>
          </p:cNvSpPr>
          <p:nvPr/>
        </p:nvSpPr>
        <p:spPr bwMode="auto">
          <a:xfrm>
            <a:off x="7665131" y="4990644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141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1654699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(17)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3914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43117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66829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66829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0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5032612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sp>
        <p:nvSpPr>
          <p:cNvPr id="34" name="Oval 568"/>
          <p:cNvSpPr>
            <a:spLocks noChangeArrowheads="1"/>
          </p:cNvSpPr>
          <p:nvPr/>
        </p:nvSpPr>
        <p:spPr bwMode="auto">
          <a:xfrm>
            <a:off x="5947645" y="5790669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224</a:t>
            </a:r>
          </a:p>
        </p:txBody>
      </p:sp>
      <p:sp>
        <p:nvSpPr>
          <p:cNvPr id="35" name="Oval 568"/>
          <p:cNvSpPr>
            <a:spLocks noChangeArrowheads="1"/>
          </p:cNvSpPr>
          <p:nvPr/>
        </p:nvSpPr>
        <p:spPr bwMode="auto">
          <a:xfrm>
            <a:off x="6834694" y="578984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141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651546" y="3292587"/>
            <a:ext cx="909602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514967" y="4081174"/>
            <a:ext cx="1182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# incident edges: 0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472344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(18)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rgbClr val="008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3914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431179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66829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668290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Oval 567"/>
          <p:cNvSpPr>
            <a:spLocks noChangeArrowheads="1"/>
          </p:cNvSpPr>
          <p:nvPr/>
        </p:nvSpPr>
        <p:spPr bwMode="auto">
          <a:xfrm>
            <a:off x="3266901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0" name="Oval 568"/>
          <p:cNvSpPr>
            <a:spLocks noChangeArrowheads="1"/>
          </p:cNvSpPr>
          <p:nvPr/>
        </p:nvSpPr>
        <p:spPr bwMode="auto">
          <a:xfrm>
            <a:off x="4156362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5074174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sp>
        <p:nvSpPr>
          <p:cNvPr id="34" name="Oval 568"/>
          <p:cNvSpPr>
            <a:spLocks noChangeArrowheads="1"/>
          </p:cNvSpPr>
          <p:nvPr/>
        </p:nvSpPr>
        <p:spPr bwMode="auto">
          <a:xfrm>
            <a:off x="5989207" y="5790669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224</a:t>
            </a:r>
          </a:p>
        </p:txBody>
      </p:sp>
      <p:sp>
        <p:nvSpPr>
          <p:cNvPr id="35" name="Oval 568"/>
          <p:cNvSpPr>
            <a:spLocks noChangeArrowheads="1"/>
          </p:cNvSpPr>
          <p:nvPr/>
        </p:nvSpPr>
        <p:spPr bwMode="auto">
          <a:xfrm>
            <a:off x="6876256" y="578984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141</a:t>
            </a:r>
          </a:p>
        </p:txBody>
      </p:sp>
      <p:sp>
        <p:nvSpPr>
          <p:cNvPr id="37" name="Oval 567"/>
          <p:cNvSpPr>
            <a:spLocks noChangeArrowheads="1"/>
          </p:cNvSpPr>
          <p:nvPr/>
        </p:nvSpPr>
        <p:spPr bwMode="auto">
          <a:xfrm>
            <a:off x="7665131" y="485275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241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830773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Run-Through (19)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377651" y="2162533"/>
            <a:ext cx="6450012" cy="3419756"/>
            <a:chOff x="533400" y="1600200"/>
            <a:chExt cx="8077200" cy="3276600"/>
          </a:xfrm>
        </p:grpSpPr>
        <p:sp>
          <p:nvSpPr>
            <p:cNvPr id="6" name="Oval 568"/>
            <p:cNvSpPr>
              <a:spLocks noChangeArrowheads="1"/>
            </p:cNvSpPr>
            <p:nvPr/>
          </p:nvSpPr>
          <p:spPr bwMode="auto">
            <a:xfrm>
              <a:off x="4953000" y="4038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dirty="0"/>
                <a:t>33</a:t>
              </a:r>
            </a:p>
          </p:txBody>
        </p:sp>
        <p:sp>
          <p:nvSpPr>
            <p:cNvPr id="7" name="Oval 567"/>
            <p:cNvSpPr>
              <a:spLocks noChangeArrowheads="1"/>
            </p:cNvSpPr>
            <p:nvPr/>
          </p:nvSpPr>
          <p:spPr bwMode="auto">
            <a:xfrm>
              <a:off x="2743200" y="27813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" name="Oval 569"/>
            <p:cNvSpPr>
              <a:spLocks noChangeArrowheads="1"/>
            </p:cNvSpPr>
            <p:nvPr/>
          </p:nvSpPr>
          <p:spPr bwMode="auto">
            <a:xfrm>
              <a:off x="533400" y="2981325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12" name="Oval 568"/>
            <p:cNvSpPr>
              <a:spLocks noChangeArrowheads="1"/>
            </p:cNvSpPr>
            <p:nvPr/>
          </p:nvSpPr>
          <p:spPr bwMode="auto">
            <a:xfrm>
              <a:off x="6226175" y="44196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123</a:t>
              </a:r>
            </a:p>
          </p:txBody>
        </p:sp>
        <p:sp>
          <p:nvSpPr>
            <p:cNvPr id="13" name="Oval 568"/>
            <p:cNvSpPr>
              <a:spLocks noChangeArrowheads="1"/>
            </p:cNvSpPr>
            <p:nvPr/>
          </p:nvSpPr>
          <p:spPr bwMode="auto">
            <a:xfrm>
              <a:off x="7673975" y="43434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224</a:t>
              </a:r>
            </a:p>
          </p:txBody>
        </p:sp>
        <p:sp>
          <p:nvSpPr>
            <p:cNvPr id="16" name="Oval 568"/>
            <p:cNvSpPr>
              <a:spLocks noChangeArrowheads="1"/>
            </p:cNvSpPr>
            <p:nvPr/>
          </p:nvSpPr>
          <p:spPr bwMode="auto">
            <a:xfrm>
              <a:off x="5486400" y="2743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dirty="0"/>
                <a:t>141</a:t>
              </a:r>
            </a:p>
          </p:txBody>
        </p:sp>
        <p:sp>
          <p:nvSpPr>
            <p:cNvPr id="17" name="Oval 568"/>
            <p:cNvSpPr>
              <a:spLocks noChangeArrowheads="1"/>
            </p:cNvSpPr>
            <p:nvPr/>
          </p:nvSpPr>
          <p:spPr bwMode="auto">
            <a:xfrm>
              <a:off x="7239000" y="28194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241</a:t>
              </a:r>
            </a:p>
          </p:txBody>
        </p:sp>
        <p:sp>
          <p:nvSpPr>
            <p:cNvPr id="20" name="Oval 568"/>
            <p:cNvSpPr>
              <a:spLocks noChangeArrowheads="1"/>
            </p:cNvSpPr>
            <p:nvPr/>
          </p:nvSpPr>
          <p:spPr bwMode="auto">
            <a:xfrm>
              <a:off x="4473575" y="1600200"/>
              <a:ext cx="936625" cy="457200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dirty="0"/>
                <a:t>22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391400" y="52694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9600" y="58674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List: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7543800" y="5309234"/>
            <a:ext cx="990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543800" y="2546345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515905" y="2546345"/>
            <a:ext cx="0" cy="27628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927" y="5790128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874" y="5790127"/>
            <a:ext cx="7683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400" y="2162533"/>
            <a:ext cx="1975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done!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5638800"/>
            <a:ext cx="7906305" cy="762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567"/>
          <p:cNvSpPr>
            <a:spLocks noChangeArrowheads="1"/>
          </p:cNvSpPr>
          <p:nvPr/>
        </p:nvSpPr>
        <p:spPr bwMode="auto">
          <a:xfrm>
            <a:off x="3225339" y="5790127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16</a:t>
            </a:r>
          </a:p>
        </p:txBody>
      </p:sp>
      <p:sp>
        <p:nvSpPr>
          <p:cNvPr id="31" name="Oval 568"/>
          <p:cNvSpPr>
            <a:spLocks noChangeArrowheads="1"/>
          </p:cNvSpPr>
          <p:nvPr/>
        </p:nvSpPr>
        <p:spPr bwMode="auto">
          <a:xfrm>
            <a:off x="4114800" y="5790126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34" name="Oval 568"/>
          <p:cNvSpPr>
            <a:spLocks noChangeArrowheads="1"/>
          </p:cNvSpPr>
          <p:nvPr/>
        </p:nvSpPr>
        <p:spPr bwMode="auto">
          <a:xfrm>
            <a:off x="5032612" y="5789841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123</a:t>
            </a:r>
          </a:p>
        </p:txBody>
      </p:sp>
      <p:sp>
        <p:nvSpPr>
          <p:cNvPr id="35" name="Oval 568"/>
          <p:cNvSpPr>
            <a:spLocks noChangeArrowheads="1"/>
          </p:cNvSpPr>
          <p:nvPr/>
        </p:nvSpPr>
        <p:spPr bwMode="auto">
          <a:xfrm>
            <a:off x="5947645" y="5790669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224</a:t>
            </a:r>
          </a:p>
        </p:txBody>
      </p:sp>
      <p:sp>
        <p:nvSpPr>
          <p:cNvPr id="36" name="Oval 568"/>
          <p:cNvSpPr>
            <a:spLocks noChangeArrowheads="1"/>
          </p:cNvSpPr>
          <p:nvPr/>
        </p:nvSpPr>
        <p:spPr bwMode="auto">
          <a:xfrm>
            <a:off x="6834694" y="5789840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141</a:t>
            </a:r>
          </a:p>
        </p:txBody>
      </p:sp>
      <p:sp>
        <p:nvSpPr>
          <p:cNvPr id="37" name="Oval 568"/>
          <p:cNvSpPr>
            <a:spLocks noChangeArrowheads="1"/>
          </p:cNvSpPr>
          <p:nvPr/>
        </p:nvSpPr>
        <p:spPr bwMode="auto">
          <a:xfrm>
            <a:off x="7729867" y="5789839"/>
            <a:ext cx="747938" cy="477175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241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1859092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 Pseudocode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0800" y="64008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91100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topological_sort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(G):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//Input: A DAG G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//Output: A list of the vertices</a:t>
            </a:r>
            <a:r>
              <a:rPr lang="en-GB" baseline="-33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 G in topological order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   S = Stack()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   L = List()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   for each vertex in G	: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      if vertex has no incident edges: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2900" dirty="0" err="1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2900" dirty="0">
                <a:latin typeface="Consolas" pitchFamily="49" charset="0"/>
                <a:cs typeface="Consolas" pitchFamily="49" charset="0"/>
              </a:rPr>
              <a:t>(vertex)					</a:t>
            </a:r>
            <a:r>
              <a:rPr lang="en-GB" sz="2900" i="1" dirty="0">
                <a:solidFill>
                  <a:srgbClr val="FF0000"/>
                </a:solidFill>
                <a:cs typeface="Consolas" pitchFamily="49" charset="0"/>
              </a:rPr>
              <a:t> </a:t>
            </a:r>
            <a:endParaRPr lang="en-GB" sz="2900" dirty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while S is not empty:						</a:t>
            </a:r>
            <a:r>
              <a:rPr lang="en-GB" sz="2900" i="1" dirty="0">
                <a:solidFill>
                  <a:srgbClr val="FF0000"/>
                </a:solidFill>
                <a:cs typeface="Consolas" pitchFamily="49" charset="0"/>
              </a:rPr>
              <a:t> </a:t>
            </a:r>
            <a:endParaRPr lang="en-GB" sz="2900" dirty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v = </a:t>
            </a:r>
            <a:r>
              <a:rPr lang="en-GB" sz="2900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GB" sz="29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2900" dirty="0" err="1">
                <a:latin typeface="Consolas" pitchFamily="49" charset="0"/>
                <a:cs typeface="Consolas" pitchFamily="49" charset="0"/>
              </a:rPr>
              <a:t>L.append</a:t>
            </a:r>
            <a:r>
              <a:rPr lang="en-GB" sz="29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for each outgoing edge e from v: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	w = </a:t>
            </a:r>
            <a:r>
              <a:rPr lang="en-GB" sz="2900" dirty="0" err="1">
                <a:latin typeface="Consolas" pitchFamily="49" charset="0"/>
                <a:cs typeface="Consolas" pitchFamily="49" charset="0"/>
              </a:rPr>
              <a:t>e.destination</a:t>
            </a:r>
            <a:endParaRPr lang="en-GB" sz="2900" dirty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	delete e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	if w has no incident edges: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29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GB" sz="2900" dirty="0" err="1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2900" dirty="0">
                <a:latin typeface="Consolas" pitchFamily="49" charset="0"/>
                <a:cs typeface="Consolas" pitchFamily="49" charset="0"/>
              </a:rPr>
              <a:t>(w)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dirty="0">
                <a:latin typeface="Consolas" pitchFamily="49" charset="0"/>
                <a:cs typeface="Consolas" pitchFamily="49" charset="0"/>
              </a:rPr>
              <a:t>   return L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322192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7960016" cy="546942"/>
          </a:xfrm>
        </p:spPr>
        <p:txBody>
          <a:bodyPr>
            <a:normAutofit/>
          </a:bodyPr>
          <a:lstStyle/>
          <a:p>
            <a:r>
              <a:rPr lang="en-US" dirty="0"/>
              <a:t>Topological Sort Pseudocode – </a:t>
            </a:r>
            <a:r>
              <a:rPr lang="en-US" i="1" dirty="0">
                <a:solidFill>
                  <a:schemeClr val="accent2"/>
                </a:solidFill>
              </a:rPr>
              <a:t>O(|V| + |E|)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6400800"/>
            <a:ext cx="396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91100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b="1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GB" b="1" dirty="0" err="1">
                <a:latin typeface="Consolas" pitchFamily="49" charset="0"/>
                <a:cs typeface="Consolas" pitchFamily="49" charset="0"/>
              </a:rPr>
              <a:t>topological_sort</a:t>
            </a:r>
            <a:r>
              <a:rPr lang="en-GB" b="1" dirty="0">
                <a:latin typeface="Consolas" pitchFamily="49" charset="0"/>
                <a:cs typeface="Consolas" pitchFamily="49" charset="0"/>
              </a:rPr>
              <a:t>(G):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//Input: A DAG G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//Output: A list of the vertices</a:t>
            </a:r>
            <a:r>
              <a:rPr lang="en-GB" baseline="-33000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of G in topological order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GB" sz="33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   S = Stack()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   L = List()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   for each vertex in G	:								</a:t>
            </a:r>
            <a:r>
              <a:rPr lang="en-GB" sz="3300" b="1" i="1" dirty="0">
                <a:solidFill>
                  <a:schemeClr val="tx2"/>
                </a:solidFill>
                <a:cs typeface="Consolas" pitchFamily="49" charset="0"/>
              </a:rPr>
              <a:t>O(|V|)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      if vertex has no incident edges: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GB" sz="3300" dirty="0" err="1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(vertex)					</a:t>
            </a:r>
            <a:r>
              <a:rPr lang="en-GB" sz="3300" i="1" dirty="0">
                <a:solidFill>
                  <a:srgbClr val="FF0000"/>
                </a:solidFill>
                <a:cs typeface="Consolas" pitchFamily="49" charset="0"/>
              </a:rPr>
              <a:t> </a:t>
            </a:r>
            <a:endParaRPr lang="en-GB" sz="3300" dirty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while S is not empty:								</a:t>
            </a:r>
            <a:r>
              <a:rPr lang="en-GB" sz="3300" b="1" i="1" dirty="0">
                <a:solidFill>
                  <a:schemeClr val="tx2"/>
                </a:solidFill>
                <a:cs typeface="Consolas" pitchFamily="49" charset="0"/>
              </a:rPr>
              <a:t>O(|V| + |E|)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			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v = </a:t>
            </a:r>
            <a:r>
              <a:rPr lang="en-GB" sz="3300" dirty="0" err="1">
                <a:latin typeface="Consolas" pitchFamily="49" charset="0"/>
                <a:cs typeface="Consolas" pitchFamily="49" charset="0"/>
              </a:rPr>
              <a:t>S.pop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()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n-GB" sz="3300" dirty="0" err="1">
                <a:latin typeface="Consolas" pitchFamily="49" charset="0"/>
                <a:cs typeface="Consolas" pitchFamily="49" charset="0"/>
              </a:rPr>
              <a:t>L.append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(v)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for each outgoing edge e from v: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	w = </a:t>
            </a:r>
            <a:r>
              <a:rPr lang="en-GB" sz="3300" dirty="0" err="1">
                <a:latin typeface="Consolas" pitchFamily="49" charset="0"/>
                <a:cs typeface="Consolas" pitchFamily="49" charset="0"/>
              </a:rPr>
              <a:t>e.destination</a:t>
            </a:r>
            <a:endParaRPr lang="en-GB" sz="3300" dirty="0">
              <a:latin typeface="Consolas" pitchFamily="49" charset="0"/>
              <a:cs typeface="Consolas" pitchFamily="49" charset="0"/>
            </a:endParaRP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	delete e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	if w has no incident edges:</a:t>
            </a:r>
          </a:p>
          <a:p>
            <a:pPr marL="274320" lvl="1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GB" sz="3300" dirty="0">
                <a:latin typeface="Consolas" pitchFamily="49" charset="0"/>
                <a:cs typeface="Consolas" pitchFamily="49" charset="0"/>
              </a:rPr>
              <a:t>				</a:t>
            </a:r>
            <a:r>
              <a:rPr lang="en-GB" sz="3300" dirty="0" err="1">
                <a:latin typeface="Consolas" pitchFamily="49" charset="0"/>
                <a:cs typeface="Consolas" pitchFamily="49" charset="0"/>
              </a:rPr>
              <a:t>S.push</a:t>
            </a:r>
            <a:r>
              <a:rPr lang="en-GB" sz="3300" dirty="0">
                <a:latin typeface="Consolas" pitchFamily="49" charset="0"/>
                <a:cs typeface="Consolas" pitchFamily="49" charset="0"/>
              </a:rPr>
              <a:t>(w)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r>
              <a:rPr lang="en-US" sz="3300" dirty="0">
                <a:latin typeface="Consolas" pitchFamily="49" charset="0"/>
                <a:cs typeface="Consolas" pitchFamily="49" charset="0"/>
              </a:rPr>
              <a:t>   return L</a:t>
            </a:r>
          </a:p>
          <a:p>
            <a:pPr marL="0" indent="0">
              <a:lnSpc>
                <a:spcPct val="89000"/>
              </a:lnSpc>
              <a:spcAft>
                <a:spcPct val="0"/>
              </a:spcAft>
              <a:buNone/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</a:pP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7048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76800"/>
          </a:xfrm>
        </p:spPr>
        <p:txBody>
          <a:bodyPr/>
          <a:lstStyle/>
          <a:p>
            <a:r>
              <a:rPr lang="en-US" dirty="0"/>
              <a:t>What if we’re not allowed to remove edges from the input graph?</a:t>
            </a:r>
          </a:p>
          <a:p>
            <a:endParaRPr lang="en-US" dirty="0"/>
          </a:p>
          <a:p>
            <a:r>
              <a:rPr lang="en-US" dirty="0"/>
              <a:t>That’s okay!  Just use decorations.</a:t>
            </a:r>
          </a:p>
          <a:p>
            <a:pPr lvl="2"/>
            <a:r>
              <a:rPr lang="en-US" dirty="0"/>
              <a:t>In the beginning: </a:t>
            </a:r>
            <a:r>
              <a:rPr lang="en-US" b="1" u="sng" dirty="0">
                <a:solidFill>
                  <a:srgbClr val="FF0000"/>
                </a:solidFill>
              </a:rPr>
              <a:t>decorate each vertex with its in-degree</a:t>
            </a:r>
          </a:p>
          <a:p>
            <a:pPr lvl="2"/>
            <a:r>
              <a:rPr lang="en-US" dirty="0"/>
              <a:t>Instead of removing an edge, just decrement the in-degree of the destination node.  When the in-degree reaches 0, push it onto the stack!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7162438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 Variations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we need to use a stack in topological sort?</a:t>
            </a:r>
          </a:p>
          <a:p>
            <a:pPr lvl="1"/>
            <a:r>
              <a:rPr lang="en-US" dirty="0"/>
              <a:t>Nope!  Any data structure would do: queue, list, set, etc…</a:t>
            </a:r>
          </a:p>
          <a:p>
            <a:r>
              <a:rPr lang="en-US" dirty="0"/>
              <a:t>Different data structures produce different valid orderings.  But why do they all work?</a:t>
            </a:r>
          </a:p>
          <a:p>
            <a:pPr lvl="1"/>
            <a:r>
              <a:rPr lang="en-US" dirty="0"/>
              <a:t>A node is only added to the data structure when it’s degree reaches 0 – i.e. when all of its “prerequisite” nodes have been processed and added to the final output list.  This is an invariant throughout the course of the algorithm, so a valid topological order is always guaranteed!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4649288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8229600" cy="1039384"/>
          </a:xfrm>
        </p:spPr>
        <p:txBody>
          <a:bodyPr/>
          <a:lstStyle/>
          <a:p>
            <a:r>
              <a:rPr lang="en-US" dirty="0"/>
              <a:t>Topological Sort : Why only on DAGs?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is there no valid topological ordering?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r>
              <a:rPr lang="en-US" dirty="0"/>
              <a:t> 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sz="2200" dirty="0"/>
          </a:p>
          <a:p>
            <a:pPr lvl="1"/>
            <a:r>
              <a:rPr lang="en-US" sz="2400" dirty="0"/>
              <a:t>I need experience to get a job…I need a job to get experience…I need experience to get a job…I need a job to get experience…</a:t>
            </a:r>
          </a:p>
          <a:p>
            <a:pPr lvl="1"/>
            <a:r>
              <a:rPr lang="en-US" sz="2400" b="1" dirty="0">
                <a:solidFill>
                  <a:srgbClr val="FF0000"/>
                </a:solidFill>
              </a:rPr>
              <a:t>If there is a cycle there is no valid topological ordering</a:t>
            </a:r>
            <a:r>
              <a:rPr lang="en-US" sz="2400" dirty="0"/>
              <a:t>!</a:t>
            </a:r>
          </a:p>
          <a:p>
            <a:r>
              <a:rPr lang="en-US" dirty="0"/>
              <a:t>In fact, we can </a:t>
            </a:r>
            <a:r>
              <a:rPr lang="en-US" b="1" dirty="0"/>
              <a:t>actually use topological sort to see if a graph contains a cycle</a:t>
            </a:r>
          </a:p>
          <a:p>
            <a:pPr lvl="1"/>
            <a:r>
              <a:rPr lang="en-US" dirty="0"/>
              <a:t>If there are still edges left in the graph at the end of the algorithm, that means there must be a cycle.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4600" y="2642622"/>
            <a:ext cx="4048760" cy="557778"/>
            <a:chOff x="1752600" y="2886108"/>
            <a:chExt cx="4048760" cy="557778"/>
          </a:xfrm>
        </p:grpSpPr>
        <p:sp>
          <p:nvSpPr>
            <p:cNvPr id="6" name="Oval 570"/>
            <p:cNvSpPr>
              <a:spLocks noChangeArrowheads="1"/>
            </p:cNvSpPr>
            <p:nvPr/>
          </p:nvSpPr>
          <p:spPr bwMode="auto">
            <a:xfrm>
              <a:off x="1752600" y="2886108"/>
              <a:ext cx="1219200" cy="47208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/>
                <a:t>Job</a:t>
              </a:r>
            </a:p>
          </p:txBody>
        </p:sp>
        <p:sp>
          <p:nvSpPr>
            <p:cNvPr id="7" name="Oval 570"/>
            <p:cNvSpPr>
              <a:spLocks noChangeArrowheads="1"/>
            </p:cNvSpPr>
            <p:nvPr/>
          </p:nvSpPr>
          <p:spPr bwMode="auto">
            <a:xfrm>
              <a:off x="4277360" y="2886108"/>
              <a:ext cx="1524000" cy="55777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 anchorCtr="1"/>
            <a:lstStyle/>
            <a:p>
              <a:r>
                <a:rPr lang="en-US" dirty="0"/>
                <a:t>Experience</a:t>
              </a:r>
            </a:p>
          </p:txBody>
        </p:sp>
        <p:cxnSp>
          <p:nvCxnSpPr>
            <p:cNvPr id="8" name="Curved Connector 7"/>
            <p:cNvCxnSpPr>
              <a:stCxn id="6" idx="7"/>
              <a:endCxn id="7" idx="1"/>
            </p:cNvCxnSpPr>
            <p:nvPr/>
          </p:nvCxnSpPr>
          <p:spPr>
            <a:xfrm rot="16200000" flipH="1">
              <a:off x="3640623" y="2107872"/>
              <a:ext cx="12549" cy="1707293"/>
            </a:xfrm>
            <a:prstGeom prst="curvedConnector3">
              <a:avLst>
                <a:gd name="adj1" fmla="val -2372587"/>
              </a:avLst>
            </a:prstGeom>
            <a:ln w="28575"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>
              <a:stCxn id="6" idx="5"/>
              <a:endCxn id="7" idx="3"/>
            </p:cNvCxnSpPr>
            <p:nvPr/>
          </p:nvCxnSpPr>
          <p:spPr>
            <a:xfrm rot="16200000" flipH="1">
              <a:off x="3610328" y="2471984"/>
              <a:ext cx="73140" cy="1707293"/>
            </a:xfrm>
            <a:prstGeom prst="curvedConnector3">
              <a:avLst>
                <a:gd name="adj1" fmla="val 524234"/>
              </a:avLst>
            </a:prstGeom>
            <a:ln w="28575">
              <a:solidFill>
                <a:schemeClr val="tx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 bwMode="auto">
          <a:xfrm>
            <a:off x="6372200" y="6597352"/>
            <a:ext cx="122341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19738551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836C4-B60E-79CC-46C9-47D5FBC9C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D3E3E53-F8FF-B551-2C9F-E33A07524D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1843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CAE3A48-763E-548F-6A2E-15AAB8114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6" y="1342653"/>
            <a:ext cx="8282880" cy="5256584"/>
          </a:xfrm>
        </p:spPr>
        <p:txBody>
          <a:bodyPr>
            <a:normAutofit/>
          </a:bodyPr>
          <a:lstStyle/>
          <a:p>
            <a:r>
              <a:rPr lang="en-US" b="1" dirty="0"/>
              <a:t>Graph Representation</a:t>
            </a:r>
            <a:r>
              <a:rPr lang="en-US" dirty="0"/>
              <a:t>: Adjacency List vs. Matrix, Directed vs. Undirected. </a:t>
            </a:r>
          </a:p>
          <a:p>
            <a:r>
              <a:rPr lang="en-US" b="1" dirty="0"/>
              <a:t>Traversal Techniques</a:t>
            </a:r>
            <a:r>
              <a:rPr lang="en-US" dirty="0"/>
              <a:t>: BFS (shortest unweighted paths), DFS (cycle detection). </a:t>
            </a:r>
          </a:p>
          <a:p>
            <a:r>
              <a:rPr lang="en-US" b="1" dirty="0"/>
              <a:t>Shortest Path Algorithms</a:t>
            </a:r>
            <a:r>
              <a:rPr lang="en-US" dirty="0"/>
              <a:t>: </a:t>
            </a:r>
          </a:p>
          <a:p>
            <a:pPr lvl="1"/>
            <a:r>
              <a:rPr lang="en-US" sz="2400" b="1" dirty="0"/>
              <a:t>Dijkstra’s</a:t>
            </a:r>
            <a:r>
              <a:rPr lang="en-US" sz="2400" dirty="0"/>
              <a:t> (non-negative weights).</a:t>
            </a:r>
          </a:p>
          <a:p>
            <a:pPr lvl="1"/>
            <a:r>
              <a:rPr lang="en-US" sz="2400" b="1" dirty="0"/>
              <a:t>Bellman-Ford</a:t>
            </a:r>
            <a:r>
              <a:rPr lang="en-US" sz="2400" dirty="0"/>
              <a:t> (handles negative weights).</a:t>
            </a:r>
          </a:p>
          <a:p>
            <a:r>
              <a:rPr lang="en-US" b="1" dirty="0"/>
              <a:t>Topological Sorting</a:t>
            </a:r>
            <a:r>
              <a:rPr lang="en-US" dirty="0"/>
              <a:t>: Used for DAGs in task scheduling. </a:t>
            </a:r>
          </a:p>
          <a:p>
            <a:r>
              <a:rPr lang="en-US" b="1" dirty="0"/>
              <a:t>Applications</a:t>
            </a:r>
            <a:r>
              <a:rPr lang="en-US" dirty="0"/>
              <a:t>: Social networks, routing, task management.</a:t>
            </a:r>
          </a:p>
        </p:txBody>
      </p:sp>
    </p:spTree>
    <p:extLst>
      <p:ext uri="{BB962C8B-B14F-4D97-AF65-F5344CB8AC3E}">
        <p14:creationId xmlns:p14="http://schemas.microsoft.com/office/powerpoint/2010/main" val="16307769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Shortest Path Application – Road Trip!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96752"/>
            <a:ext cx="8516815" cy="5010620"/>
          </a:xfrm>
        </p:spPr>
        <p:txBody>
          <a:bodyPr/>
          <a:lstStyle/>
          <a:p>
            <a:r>
              <a:rPr lang="en-US" dirty="0"/>
              <a:t>Pat and Sarah want to get from Providence to San Francisco following a (very) limited set of interstate highways</a:t>
            </a:r>
          </a:p>
          <a:p>
            <a:r>
              <a:rPr lang="en-US" dirty="0"/>
              <a:t>We represent the cities as nodes and the edges as the highways</a:t>
            </a:r>
          </a:p>
          <a:p>
            <a:r>
              <a:rPr lang="en-US" dirty="0"/>
              <a:t>Our goal is to get to SF following the shortest possible path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195938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Graph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26892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63517" y="3560179"/>
            <a:ext cx="2514517" cy="4784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078121" cy="316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195205" y="4267200"/>
            <a:ext cx="1589382" cy="5465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26351" y="4200245"/>
            <a:ext cx="2051975" cy="57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195205" y="2829364"/>
            <a:ext cx="504827" cy="980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38736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33800" y="3810000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70425" y="3560179"/>
            <a:ext cx="2507609" cy="47842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085029" cy="31677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02113" y="4267200"/>
            <a:ext cx="1582474" cy="546567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33259" y="4200245"/>
            <a:ext cx="2045067" cy="5799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02113" y="2829364"/>
            <a:ext cx="497919" cy="98063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48771" y="5715000"/>
            <a:ext cx="5511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cost of this path?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58895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Possible Path</a:t>
            </a:r>
          </a:p>
        </p:txBody>
      </p:sp>
      <p:sp>
        <p:nvSpPr>
          <p:cNvPr id="6" name="Oval 568"/>
          <p:cNvSpPr>
            <a:spLocks noChangeArrowheads="1"/>
          </p:cNvSpPr>
          <p:nvPr/>
        </p:nvSpPr>
        <p:spPr bwMode="auto">
          <a:xfrm>
            <a:off x="5647421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ATL</a:t>
            </a:r>
          </a:p>
        </p:txBody>
      </p:sp>
      <p:sp>
        <p:nvSpPr>
          <p:cNvPr id="7" name="Oval 567"/>
          <p:cNvSpPr>
            <a:spLocks noChangeArrowheads="1"/>
          </p:cNvSpPr>
          <p:nvPr/>
        </p:nvSpPr>
        <p:spPr bwMode="auto">
          <a:xfrm>
            <a:off x="849312" y="3331579"/>
            <a:ext cx="936625" cy="457200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SF</a:t>
            </a:r>
          </a:p>
        </p:txBody>
      </p:sp>
      <p:sp>
        <p:nvSpPr>
          <p:cNvPr id="8" name="Oval 568"/>
          <p:cNvSpPr>
            <a:spLocks noChangeArrowheads="1"/>
          </p:cNvSpPr>
          <p:nvPr/>
        </p:nvSpPr>
        <p:spPr bwMode="auto">
          <a:xfrm>
            <a:off x="560387" y="476922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LA</a:t>
            </a:r>
          </a:p>
        </p:txBody>
      </p:sp>
      <p:sp>
        <p:nvSpPr>
          <p:cNvPr id="11" name="Oval 568"/>
          <p:cNvSpPr>
            <a:spLocks noChangeArrowheads="1"/>
          </p:cNvSpPr>
          <p:nvPr/>
        </p:nvSpPr>
        <p:spPr bwMode="auto">
          <a:xfrm>
            <a:off x="5485953" y="20450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CLE</a:t>
            </a:r>
          </a:p>
        </p:txBody>
      </p:sp>
      <p:sp>
        <p:nvSpPr>
          <p:cNvPr id="12" name="Oval 568"/>
          <p:cNvSpPr>
            <a:spLocks noChangeArrowheads="1"/>
          </p:cNvSpPr>
          <p:nvPr/>
        </p:nvSpPr>
        <p:spPr bwMode="auto">
          <a:xfrm>
            <a:off x="6578326" y="4029635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DC</a:t>
            </a:r>
          </a:p>
        </p:txBody>
      </p:sp>
      <p:sp>
        <p:nvSpPr>
          <p:cNvPr id="15" name="Oval 568"/>
          <p:cNvSpPr>
            <a:spLocks noChangeArrowheads="1"/>
          </p:cNvSpPr>
          <p:nvPr/>
        </p:nvSpPr>
        <p:spPr bwMode="auto">
          <a:xfrm>
            <a:off x="7178034" y="333157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PHL</a:t>
            </a:r>
          </a:p>
        </p:txBody>
      </p:sp>
      <p:sp>
        <p:nvSpPr>
          <p:cNvPr id="16" name="Oval 568"/>
          <p:cNvSpPr>
            <a:spLocks noChangeArrowheads="1"/>
          </p:cNvSpPr>
          <p:nvPr/>
        </p:nvSpPr>
        <p:spPr bwMode="auto">
          <a:xfrm>
            <a:off x="7179911" y="2657923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NYC</a:t>
            </a:r>
          </a:p>
        </p:txBody>
      </p:sp>
      <p:sp>
        <p:nvSpPr>
          <p:cNvPr id="21" name="Oval 568"/>
          <p:cNvSpPr>
            <a:spLocks noChangeArrowheads="1"/>
          </p:cNvSpPr>
          <p:nvPr/>
        </p:nvSpPr>
        <p:spPr bwMode="auto">
          <a:xfrm>
            <a:off x="7783512" y="1870260"/>
            <a:ext cx="936625" cy="457200"/>
          </a:xfrm>
          <a:prstGeom prst="ellipse">
            <a:avLst/>
          </a:prstGeom>
          <a:solidFill>
            <a:srgbClr val="008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PVD</a:t>
            </a:r>
          </a:p>
        </p:txBody>
      </p:sp>
      <p:sp>
        <p:nvSpPr>
          <p:cNvPr id="46" name="Oval 567"/>
          <p:cNvSpPr>
            <a:spLocks noChangeArrowheads="1"/>
          </p:cNvSpPr>
          <p:nvPr/>
        </p:nvSpPr>
        <p:spPr bwMode="auto">
          <a:xfrm>
            <a:off x="2431768" y="4746812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PHX</a:t>
            </a:r>
          </a:p>
        </p:txBody>
      </p:sp>
      <p:sp>
        <p:nvSpPr>
          <p:cNvPr id="47" name="Oval 567"/>
          <p:cNvSpPr>
            <a:spLocks noChangeArrowheads="1"/>
          </p:cNvSpPr>
          <p:nvPr/>
        </p:nvSpPr>
        <p:spPr bwMode="auto">
          <a:xfrm>
            <a:off x="3750485" y="3790109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STL</a:t>
            </a:r>
          </a:p>
        </p:txBody>
      </p:sp>
      <p:sp>
        <p:nvSpPr>
          <p:cNvPr id="48" name="Oval 567"/>
          <p:cNvSpPr>
            <a:spLocks noChangeArrowheads="1"/>
          </p:cNvSpPr>
          <p:nvPr/>
        </p:nvSpPr>
        <p:spPr bwMode="auto">
          <a:xfrm>
            <a:off x="4231719" y="2372164"/>
            <a:ext cx="936625" cy="4572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/>
              <a:t>CHI</a:t>
            </a:r>
          </a:p>
        </p:txBody>
      </p:sp>
      <p:cxnSp>
        <p:nvCxnSpPr>
          <p:cNvPr id="50" name="Straight Connector 49"/>
          <p:cNvCxnSpPr>
            <a:stCxn id="21" idx="4"/>
            <a:endCxn id="16" idx="7"/>
          </p:cNvCxnSpPr>
          <p:nvPr/>
        </p:nvCxnSpPr>
        <p:spPr>
          <a:xfrm flipH="1">
            <a:off x="7979370" y="2327460"/>
            <a:ext cx="272455" cy="39741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1" idx="2"/>
            <a:endCxn id="11" idx="6"/>
          </p:cNvCxnSpPr>
          <p:nvPr/>
        </p:nvCxnSpPr>
        <p:spPr>
          <a:xfrm flipH="1">
            <a:off x="6422578" y="2098860"/>
            <a:ext cx="1360934" cy="1747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8" idx="7"/>
          </p:cNvCxnSpPr>
          <p:nvPr/>
        </p:nvCxnSpPr>
        <p:spPr>
          <a:xfrm flipH="1">
            <a:off x="5031178" y="2372164"/>
            <a:ext cx="454775" cy="6695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8" idx="3"/>
            <a:endCxn id="7" idx="6"/>
          </p:cNvCxnSpPr>
          <p:nvPr/>
        </p:nvCxnSpPr>
        <p:spPr>
          <a:xfrm flipH="1">
            <a:off x="1785937" y="2762409"/>
            <a:ext cx="2582948" cy="79777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5" idx="4"/>
            <a:endCxn id="12" idx="7"/>
          </p:cNvCxnSpPr>
          <p:nvPr/>
        </p:nvCxnSpPr>
        <p:spPr>
          <a:xfrm flipH="1">
            <a:off x="7377785" y="3788779"/>
            <a:ext cx="268562" cy="30781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6" idx="4"/>
            <a:endCxn id="15" idx="0"/>
          </p:cNvCxnSpPr>
          <p:nvPr/>
        </p:nvCxnSpPr>
        <p:spPr>
          <a:xfrm flipH="1">
            <a:off x="7646347" y="3115123"/>
            <a:ext cx="1877" cy="216456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16" idx="2"/>
            <a:endCxn id="48" idx="6"/>
          </p:cNvCxnSpPr>
          <p:nvPr/>
        </p:nvCxnSpPr>
        <p:spPr>
          <a:xfrm flipH="1" flipV="1">
            <a:off x="5168344" y="2600764"/>
            <a:ext cx="2011567" cy="285759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5" idx="2"/>
            <a:endCxn id="47" idx="6"/>
          </p:cNvCxnSpPr>
          <p:nvPr/>
        </p:nvCxnSpPr>
        <p:spPr>
          <a:xfrm flipH="1">
            <a:off x="4687110" y="3560179"/>
            <a:ext cx="2490924" cy="45853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47" idx="2"/>
            <a:endCxn id="7" idx="5"/>
          </p:cNvCxnSpPr>
          <p:nvPr/>
        </p:nvCxnSpPr>
        <p:spPr>
          <a:xfrm flipH="1" flipV="1">
            <a:off x="1648771" y="3721824"/>
            <a:ext cx="2101714" cy="29688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 flipV="1">
            <a:off x="1497012" y="3810752"/>
            <a:ext cx="1318870" cy="93606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7" idx="4"/>
          </p:cNvCxnSpPr>
          <p:nvPr/>
        </p:nvCxnSpPr>
        <p:spPr>
          <a:xfrm flipV="1">
            <a:off x="1051112" y="3788779"/>
            <a:ext cx="266513" cy="99842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" idx="2"/>
          </p:cNvCxnSpPr>
          <p:nvPr/>
        </p:nvCxnSpPr>
        <p:spPr>
          <a:xfrm flipH="1">
            <a:off x="3377359" y="4975412"/>
            <a:ext cx="227006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" idx="1"/>
            <a:endCxn id="47" idx="4"/>
          </p:cNvCxnSpPr>
          <p:nvPr/>
        </p:nvCxnSpPr>
        <p:spPr>
          <a:xfrm flipH="1" flipV="1">
            <a:off x="4218798" y="4247309"/>
            <a:ext cx="1565789" cy="566458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2" idx="2"/>
            <a:endCxn id="47" idx="5"/>
          </p:cNvCxnSpPr>
          <p:nvPr/>
        </p:nvCxnSpPr>
        <p:spPr>
          <a:xfrm flipH="1" flipV="1">
            <a:off x="4549944" y="4180354"/>
            <a:ext cx="2028382" cy="7788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6533606" y="4486835"/>
            <a:ext cx="324394" cy="379833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1497013" y="5017829"/>
            <a:ext cx="93475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stCxn id="47" idx="0"/>
            <a:endCxn id="48" idx="4"/>
          </p:cNvCxnSpPr>
          <p:nvPr/>
        </p:nvCxnSpPr>
        <p:spPr>
          <a:xfrm flipV="1">
            <a:off x="4218798" y="2829364"/>
            <a:ext cx="481234" cy="960745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844338" y="165754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888671" y="1999551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093533" y="27018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854054" y="355656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243128" y="408566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12006" y="413897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827971" y="499782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1719" y="502679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6763038" y="463293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83512" y="307653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10056" y="3874956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647421" y="3445865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330435" y="246866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1" y="3885273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248093" y="4300652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8099363" y="24732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031565" y="1442391"/>
            <a:ext cx="936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89148" y="2930457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928728" y="3138074"/>
            <a:ext cx="65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648771" y="5715000"/>
            <a:ext cx="6851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is the cost of this path? </a:t>
            </a:r>
            <a:r>
              <a:rPr lang="en-US" sz="2800" b="1" dirty="0">
                <a:solidFill>
                  <a:srgbClr val="FF0000"/>
                </a:solidFill>
              </a:rPr>
              <a:t>55</a:t>
            </a:r>
            <a:br>
              <a:rPr lang="en-US" sz="2800" b="1" dirty="0"/>
            </a:br>
            <a:r>
              <a:rPr lang="en-US" sz="2800" b="1" dirty="0"/>
              <a:t>   … is there a shorter path?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6372200" y="6597352"/>
            <a:ext cx="1159292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2658579870"/>
      </p:ext>
    </p:extLst>
  </p:cSld>
  <p:clrMapOvr>
    <a:masterClrMapping/>
  </p:clrMapOvr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29690</TotalTime>
  <Words>8001</Words>
  <Application>Microsoft Office PowerPoint</Application>
  <PresentationFormat>On-screen Show (4:3)</PresentationFormat>
  <Paragraphs>1478</Paragraphs>
  <Slides>59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0" baseType="lpstr">
      <vt:lpstr>Aptos</vt:lpstr>
      <vt:lpstr>Arial</vt:lpstr>
      <vt:lpstr>Calibri</vt:lpstr>
      <vt:lpstr>Cambria Math</vt:lpstr>
      <vt:lpstr>Consolas</vt:lpstr>
      <vt:lpstr>Courier New</vt:lpstr>
      <vt:lpstr>Symbol</vt:lpstr>
      <vt:lpstr>Times New Roman</vt:lpstr>
      <vt:lpstr>Verdana</vt:lpstr>
      <vt:lpstr>Wingdings</vt:lpstr>
      <vt:lpstr>1_bevpre~1</vt:lpstr>
      <vt:lpstr>PowerPoint Presentation</vt:lpstr>
      <vt:lpstr>PowerPoint Presentation</vt:lpstr>
      <vt:lpstr>Revise previous module</vt:lpstr>
      <vt:lpstr>Learning outcomes</vt:lpstr>
      <vt:lpstr>Topics</vt:lpstr>
      <vt:lpstr>Shortest Path Application – Road Trip!</vt:lpstr>
      <vt:lpstr>Our Graph</vt:lpstr>
      <vt:lpstr>One Possible Path</vt:lpstr>
      <vt:lpstr>One Possible Path</vt:lpstr>
      <vt:lpstr>The Shortest Path</vt:lpstr>
      <vt:lpstr>Finding the Shortest Path</vt:lpstr>
      <vt:lpstr>Finding the Shortest Path (2)</vt:lpstr>
      <vt:lpstr>Dijkstra’s Algorithm</vt:lpstr>
      <vt:lpstr>Dijkstra’s Algorithm Example</vt:lpstr>
      <vt:lpstr>Dijkstra’s Algorithm Example</vt:lpstr>
      <vt:lpstr>Dijkstra’s Algorithm Example</vt:lpstr>
      <vt:lpstr>Dijkstra’s Using Array Instead of OOP</vt:lpstr>
      <vt:lpstr>Dijkstra’s Using Array Instead of OOP (1)</vt:lpstr>
      <vt:lpstr>Dijkstra’s Using Array Instead of OOP (2)</vt:lpstr>
      <vt:lpstr>Dijkstra’s Using Array Instead of OOP (3)</vt:lpstr>
      <vt:lpstr>Dijkstra’s Using Array Instead of OOP (4)</vt:lpstr>
      <vt:lpstr>Dijkstra’s Algorithm</vt:lpstr>
      <vt:lpstr>Dijkstra’s Algorithm Pseudo code</vt:lpstr>
      <vt:lpstr>Dijkstra’s Algorithm</vt:lpstr>
      <vt:lpstr>Dijkstra’s Algorithm Runtime</vt:lpstr>
      <vt:lpstr>Dijkstra’s Runtime Analysis</vt:lpstr>
      <vt:lpstr>Dijkstra’s Runtime – Array/Linked List</vt:lpstr>
      <vt:lpstr>Dijkstra’s Runtime – Heap</vt:lpstr>
      <vt:lpstr>Dijkstra’s Runtime - Heap</vt:lpstr>
      <vt:lpstr>Dijkstra ain’t perfect!</vt:lpstr>
      <vt:lpstr>Negative Edge Weights</vt:lpstr>
      <vt:lpstr>Bellman-Ford Algorithm (OPTIONAL)</vt:lpstr>
      <vt:lpstr>PowerPoint Presentation</vt:lpstr>
      <vt:lpstr>Topological Sort </vt:lpstr>
      <vt:lpstr>Topological Sort: General Approach</vt:lpstr>
      <vt:lpstr>Topological Sort Run-Through</vt:lpstr>
      <vt:lpstr>Topological Sort Run-Through (2)</vt:lpstr>
      <vt:lpstr>Topological Sort Run-Through (3)</vt:lpstr>
      <vt:lpstr>Topological Sort Run-Through (4)</vt:lpstr>
      <vt:lpstr>Topological Sort Run-Through (5)</vt:lpstr>
      <vt:lpstr>Topological Sort Run-Through (6)</vt:lpstr>
      <vt:lpstr>Topological Sort Run-Through (7)</vt:lpstr>
      <vt:lpstr>Topological Sort Run-Through (8)</vt:lpstr>
      <vt:lpstr>Topological Sort Run-Through (9)</vt:lpstr>
      <vt:lpstr>Topological Sort Run-Through (10)</vt:lpstr>
      <vt:lpstr>Topological Sort Run-Through (12)</vt:lpstr>
      <vt:lpstr>Topological Sort Run-Through (13)</vt:lpstr>
      <vt:lpstr>Topological Sort Run-Through (14)</vt:lpstr>
      <vt:lpstr>Topological Sort Run-Through (15)</vt:lpstr>
      <vt:lpstr>Topological Sort Run-Through (16)</vt:lpstr>
      <vt:lpstr>Topological Sort Run-Through (17)</vt:lpstr>
      <vt:lpstr>Topological Sort Run-Through (18)</vt:lpstr>
      <vt:lpstr>Topological Sort Run-Through (19)</vt:lpstr>
      <vt:lpstr>Topological Sort Pseudocode </vt:lpstr>
      <vt:lpstr>Topological Sort Pseudocode – O(|V| + |E|)</vt:lpstr>
      <vt:lpstr>Topological Sort Variations</vt:lpstr>
      <vt:lpstr>Topological Sort Variations (2)</vt:lpstr>
      <vt:lpstr>Topological Sort : Why only on DAGs?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Nguyen Duc Anh 20225468</cp:lastModifiedBy>
  <cp:revision>230</cp:revision>
  <cp:lastPrinted>2019-05-01T10:32:43Z</cp:lastPrinted>
  <dcterms:created xsi:type="dcterms:W3CDTF">2012-02-27T07:26:44Z</dcterms:created>
  <dcterms:modified xsi:type="dcterms:W3CDTF">2025-04-07T01:53:03Z</dcterms:modified>
</cp:coreProperties>
</file>