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handoutMasterIdLst>
    <p:handoutMasterId r:id="rId45"/>
  </p:handoutMasterIdLst>
  <p:sldIdLst>
    <p:sldId id="613" r:id="rId2"/>
    <p:sldId id="458" r:id="rId3"/>
    <p:sldId id="610" r:id="rId4"/>
    <p:sldId id="615" r:id="rId5"/>
    <p:sldId id="460" r:id="rId6"/>
    <p:sldId id="471" r:id="rId7"/>
    <p:sldId id="472" r:id="rId8"/>
    <p:sldId id="509" r:id="rId9"/>
    <p:sldId id="510" r:id="rId10"/>
    <p:sldId id="542" r:id="rId11"/>
    <p:sldId id="543" r:id="rId12"/>
    <p:sldId id="544" r:id="rId13"/>
    <p:sldId id="545" r:id="rId14"/>
    <p:sldId id="546" r:id="rId15"/>
    <p:sldId id="547" r:id="rId16"/>
    <p:sldId id="548" r:id="rId17"/>
    <p:sldId id="477" r:id="rId18"/>
    <p:sldId id="513" r:id="rId19"/>
    <p:sldId id="514" r:id="rId20"/>
    <p:sldId id="515" r:id="rId21"/>
    <p:sldId id="534" r:id="rId22"/>
    <p:sldId id="535" r:id="rId23"/>
    <p:sldId id="541" r:id="rId24"/>
    <p:sldId id="536" r:id="rId25"/>
    <p:sldId id="516" r:id="rId26"/>
    <p:sldId id="512" r:id="rId27"/>
    <p:sldId id="517" r:id="rId28"/>
    <p:sldId id="519" r:id="rId29"/>
    <p:sldId id="520" r:id="rId30"/>
    <p:sldId id="522" r:id="rId31"/>
    <p:sldId id="523" r:id="rId32"/>
    <p:sldId id="524" r:id="rId33"/>
    <p:sldId id="526" r:id="rId34"/>
    <p:sldId id="525" r:id="rId35"/>
    <p:sldId id="527" r:id="rId36"/>
    <p:sldId id="528" r:id="rId37"/>
    <p:sldId id="529" r:id="rId38"/>
    <p:sldId id="538" r:id="rId39"/>
    <p:sldId id="537" r:id="rId40"/>
    <p:sldId id="539" r:id="rId41"/>
    <p:sldId id="540" r:id="rId42"/>
    <p:sldId id="51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FF"/>
    <a:srgbClr val="BF2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8"/>
    <p:restoredTop sz="66667" autoAdjust="0"/>
  </p:normalViewPr>
  <p:slideViewPr>
    <p:cSldViewPr>
      <p:cViewPr varScale="1">
        <p:scale>
          <a:sx n="63" d="100"/>
          <a:sy n="63" d="100"/>
        </p:scale>
        <p:origin x="2376" y="67"/>
      </p:cViewPr>
      <p:guideLst>
        <p:guide orient="horz" pos="2160"/>
        <p:guide pos="2880"/>
      </p:guideLst>
    </p:cSldViewPr>
  </p:slideViewPr>
  <p:notesTextViewPr>
    <p:cViewPr>
      <p:scale>
        <a:sx n="1" d="1"/>
        <a:sy n="1" d="1"/>
      </p:scale>
      <p:origin x="0" y="0"/>
    </p:cViewPr>
  </p:notesTextViewPr>
  <p:sorterViewPr>
    <p:cViewPr>
      <p:scale>
        <a:sx n="185" d="100"/>
        <a:sy n="185" d="100"/>
      </p:scale>
      <p:origin x="0" y="9312"/>
    </p:cViewPr>
  </p:sorterViewPr>
  <p:notesViewPr>
    <p:cSldViewPr>
      <p:cViewPr varScale="1">
        <p:scale>
          <a:sx n="86" d="100"/>
          <a:sy n="86" d="100"/>
        </p:scale>
        <p:origin x="-30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242A5-F639-4664-BD41-BCD4B3AE61B3}" type="datetimeFigureOut">
              <a:rPr lang="en-AU" smtClean="0"/>
              <a:t>7/04/2025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60082-EA30-4057-AB90-B4ED5F4D7845}" type="slidenum">
              <a:rPr lang="en-AU" smtClean="0"/>
              <a:t>‹#›</a:t>
            </a:fld>
            <a:endParaRPr lang="en-AU"/>
          </a:p>
        </p:txBody>
      </p:sp>
    </p:spTree>
    <p:extLst>
      <p:ext uri="{BB962C8B-B14F-4D97-AF65-F5344CB8AC3E}">
        <p14:creationId xmlns:p14="http://schemas.microsoft.com/office/powerpoint/2010/main" val="219463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1B193-6215-402E-AF09-FD5F760B2495}" type="datetimeFigureOut">
              <a:rPr lang="en-AU" smtClean="0"/>
              <a:t>7/04/2025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8395D-4A6C-4B89-AE76-7C26F2891DF7}" type="slidenum">
              <a:rPr lang="en-AU" smtClean="0"/>
              <a:t>‹#›</a:t>
            </a:fld>
            <a:endParaRPr lang="en-AU"/>
          </a:p>
        </p:txBody>
      </p:sp>
    </p:spTree>
    <p:extLst>
      <p:ext uri="{BB962C8B-B14F-4D97-AF65-F5344CB8AC3E}">
        <p14:creationId xmlns:p14="http://schemas.microsoft.com/office/powerpoint/2010/main" val="14114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04A9-F288-EE0C-2EB4-A5FF4BFB0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DC6F6-A3DB-6B37-1857-C22651751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7DA69-666E-BFA1-0DD1-0EF9126AE0A2}"/>
              </a:ext>
            </a:extLst>
          </p:cNvPr>
          <p:cNvSpPr>
            <a:spLocks noGrp="1"/>
          </p:cNvSpPr>
          <p:nvPr>
            <p:ph type="body" idx="1"/>
          </p:nvPr>
        </p:nvSpPr>
        <p:spPr/>
        <p:txBody>
          <a:bodyPr/>
          <a:lstStyle/>
          <a:p>
            <a:r>
              <a:rPr lang="en-US" dirty="0"/>
              <a:t>In this module, we will explore </a:t>
            </a:r>
            <a:r>
              <a:rPr lang="en-US" b="1" dirty="0"/>
              <a:t>Dynamic Programming (DP)</a:t>
            </a:r>
            <a:r>
              <a:rPr lang="en-US" dirty="0"/>
              <a:t>, a powerful technique used to solve complex problems by breaking them down into simpler subproblems, and apply it to two key problems in string matching: the </a:t>
            </a:r>
            <a:r>
              <a:rPr lang="en-US" b="1" dirty="0"/>
              <a:t>Longest Common Subsequence (LCS)</a:t>
            </a:r>
            <a:r>
              <a:rPr lang="en-US" dirty="0"/>
              <a:t> and </a:t>
            </a:r>
            <a:r>
              <a:rPr lang="en-US" b="1" dirty="0"/>
              <a:t>Minimum Edit Distance (MED)</a:t>
            </a:r>
            <a:r>
              <a:rPr lang="en-US" dirty="0"/>
              <a:t>.</a:t>
            </a:r>
          </a:p>
        </p:txBody>
      </p:sp>
      <p:sp>
        <p:nvSpPr>
          <p:cNvPr id="4" name="Slide Number Placeholder 3">
            <a:extLst>
              <a:ext uri="{FF2B5EF4-FFF2-40B4-BE49-F238E27FC236}">
                <a16:creationId xmlns:a16="http://schemas.microsoft.com/office/drawing/2014/main" id="{163DE281-B5CA-77DE-C37D-D00B3B8C6DE2}"/>
              </a:ext>
            </a:extLst>
          </p:cNvPr>
          <p:cNvSpPr>
            <a:spLocks noGrp="1"/>
          </p:cNvSpPr>
          <p:nvPr>
            <p:ph type="sldNum" sz="quarter" idx="5"/>
          </p:nvPr>
        </p:nvSpPr>
        <p:spPr/>
        <p:txBody>
          <a:bodyPr/>
          <a:lstStyle/>
          <a:p>
            <a:fld id="{F438395D-4A6C-4B89-AE76-7C26F2891DF7}" type="slidenum">
              <a:rPr lang="en-AU" smtClean="0"/>
              <a:t>1</a:t>
            </a:fld>
            <a:endParaRPr lang="en-AU"/>
          </a:p>
        </p:txBody>
      </p:sp>
    </p:spTree>
    <p:extLst>
      <p:ext uri="{BB962C8B-B14F-4D97-AF65-F5344CB8AC3E}">
        <p14:creationId xmlns:p14="http://schemas.microsoft.com/office/powerpoint/2010/main" val="2379548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10</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now switch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Dynamic Programming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solve Fibonacci more efficiently.</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start by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initializing a list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 with the first two Fibonacci numbers, 0 and 1. These values serve as the foundation of the sequence.</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picture shows the list f being initialized with [0, 1]. These are the base cases of the Fibonacci sequence.</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These base values provide the starting point for building the Fibonacci sequence.</a:t>
            </a:r>
          </a:p>
          <a:p>
            <a:endParaRPr lang="en-US" dirty="0"/>
          </a:p>
        </p:txBody>
      </p:sp>
    </p:spTree>
    <p:extLst>
      <p:ext uri="{BB962C8B-B14F-4D97-AF65-F5344CB8AC3E}">
        <p14:creationId xmlns:p14="http://schemas.microsoft.com/office/powerpoint/2010/main" val="151210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11</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calculate the next Fibonacci number using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Dynamic Programming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first step, we calculate Fib(2) by adding Fib(1) and Fib(0) from the list.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store this result in the list.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list f becomes [0, 1, 1] after calculating Fib(2).</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storing the result, we avoid recalculating Fib(1) and Fib(0) again.</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30202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12</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Now, let’s continue building the sequence.</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calculate Fib(3), we add Fib(2) and Fib(1), both of which are already in the list.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keeps the process efficient, as we are using previously computed values.</a:t>
            </a: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list f becomes [0, 1, 1, 2] after calculating Fib(3).</a:t>
            </a: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By reusing stored values, we avoid redundant calculations and keep the process efficient.</a:t>
            </a:r>
          </a:p>
          <a:p>
            <a:endParaRPr lang="en-US" dirty="0"/>
          </a:p>
        </p:txBody>
      </p:sp>
    </p:spTree>
    <p:extLst>
      <p:ext uri="{BB962C8B-B14F-4D97-AF65-F5344CB8AC3E}">
        <p14:creationId xmlns:p14="http://schemas.microsoft.com/office/powerpoint/2010/main" val="2189136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13</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continue applying the same method to calculate the next Fibonacci numbers.</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Fib(4), we add Fib(3) and Fib(2), which are already in the list.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list keeps growing as we calculate and store each Fibonacci number.</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list f becomes [0, 1, 1, 2, 3] after calculating Fib(4).</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list grows with each new Fibonacci number, and the previously calculated values are used for future calculations.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05189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14</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continue with the next Fibonacci numbers.</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Fib(5), we add Fib(4) and Fib(3), both of which are already in the list.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result is stored, and the process continues.</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list f becomes [0, 1, 1, 2, 3, 5] after calculating Fib(5).</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continue to build the sequence by using previously calculated values.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96543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15</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let’s discuss the time complexity of Dynamic Programming.</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recursion, the time complexity is O(2^n), as the function recalculates the same values multiple times.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 Dynamic Programming, we calculate each Fibonacci number only once, and the time complexity becomes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Dynamic Programming drastically reduces the time needed to compute Fibonacci numbers by reusing previous results.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52046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16</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Overall, Dynamic Programming is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much faster and more efficient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method compared to the recursive </a:t>
            </a:r>
            <a:r>
              <a:rPr lang="en-US" sz="1800" kern="100">
                <a:effectLst/>
                <a:latin typeface="Aptos" panose="020B0004020202020204" pitchFamily="34" charset="0"/>
                <a:ea typeface="Aptos" panose="020B0004020202020204" pitchFamily="34" charset="0"/>
                <a:cs typeface="Times New Roman" panose="02020603050405020304" pitchFamily="18" charset="0"/>
              </a:rPr>
              <a:t>approach.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process takes linear time O(n)O(n)O(n) because we only calculate each Fibonacci number once and store it for later use.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storing previous results, we avoid redundant calculations and make the process significantly more </a:t>
            </a:r>
            <a:r>
              <a:rPr lang="en-US" sz="1800" kern="100">
                <a:effectLst/>
                <a:latin typeface="Aptos" panose="020B0004020202020204" pitchFamily="34" charset="0"/>
                <a:ea typeface="Aptos" panose="020B0004020202020204" pitchFamily="34" charset="0"/>
                <a:cs typeface="Times New Roman" panose="02020603050405020304" pitchFamily="18" charset="0"/>
              </a:rPr>
              <a:t>efficient.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final list f shows all Fibonacci numbers from Fib(0) to Fib(8).</a:t>
            </a:r>
          </a:p>
          <a:p>
            <a:endParaRPr lang="en-US" dirty="0"/>
          </a:p>
        </p:txBody>
      </p:sp>
    </p:spTree>
    <p:extLst>
      <p:ext uri="{BB962C8B-B14F-4D97-AF65-F5344CB8AC3E}">
        <p14:creationId xmlns:p14="http://schemas.microsoft.com/office/powerpoint/2010/main" val="3877926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Longest Common Subsequence (LCS)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 problem where we aim to find the longest sequence that is a subsequence of both strings.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sequence Z is a subsequence of sequence X if Z can be obtained from X by deleting symbols (without reordering).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For X = "abracadabra", a valid subsequence is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baab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(you can delete "a", "r", "cad",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get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baab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LCS is the longest subsequence that exists in both sequences.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17</a:t>
            </a:fld>
            <a:endParaRPr lang="en-AU"/>
          </a:p>
        </p:txBody>
      </p:sp>
    </p:spTree>
    <p:extLst>
      <p:ext uri="{BB962C8B-B14F-4D97-AF65-F5344CB8AC3E}">
        <p14:creationId xmlns:p14="http://schemas.microsoft.com/office/powerpoint/2010/main" val="1889083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Let’s now discuss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optimal substructure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property of the LCS problem.</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Suppose X has length m and Y has length 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use the notation X[1:k] for the prefix of X, which is x1x2...</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xk</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similarly Y[1:k] for Y's prefix.</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Optimal Substructure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the last characters of X and Y match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xm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yn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then the LCS of X and Y includes that last character.</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xm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yn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LCS is the longer subsequence from either X[1:m-1] or Y[1:n-1].</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problem can be broken down into smaller subproblems, which we solve recursively.</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18</a:t>
            </a:fld>
            <a:endParaRPr lang="en-AU"/>
          </a:p>
        </p:txBody>
      </p:sp>
    </p:spTree>
    <p:extLst>
      <p:ext uri="{BB962C8B-B14F-4D97-AF65-F5344CB8AC3E}">
        <p14:creationId xmlns:p14="http://schemas.microsoft.com/office/powerpoint/2010/main" val="1986959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Let’s look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Case 2</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of the optimal substructure property.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the last characters of X and Y don’t match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xm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yn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we find the LCS of either X[1:m-1], Y[1:n] or X[1:m], Y[1:n-1].</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choose the subsequence that is longer.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case allows us to discard the current character and continue solving for the longest subsequence.</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19</a:t>
            </a:fld>
            <a:endParaRPr lang="en-AU"/>
          </a:p>
        </p:txBody>
      </p:sp>
    </p:spTree>
    <p:extLst>
      <p:ext uri="{BB962C8B-B14F-4D97-AF65-F5344CB8AC3E}">
        <p14:creationId xmlns:p14="http://schemas.microsoft.com/office/powerpoint/2010/main" val="186895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will explore </a:t>
            </a:r>
            <a:r>
              <a:rPr lang="en-US" b="1" dirty="0"/>
              <a:t>Dynamic Programming (DP)</a:t>
            </a:r>
            <a:r>
              <a:rPr lang="en-US" dirty="0"/>
              <a:t>, a powerful technique used to solve complex problems by breaking them down into simpler subproblems, and apply it to two key problems in string matching: the </a:t>
            </a:r>
            <a:r>
              <a:rPr lang="en-US" b="1" dirty="0"/>
              <a:t>Longest Common Subsequence (LCS)</a:t>
            </a:r>
            <a:r>
              <a:rPr lang="en-US" dirty="0"/>
              <a:t> and </a:t>
            </a:r>
            <a:r>
              <a:rPr lang="en-US" b="1" dirty="0"/>
              <a:t>Minimum Edit Distance (MED)</a:t>
            </a:r>
            <a:r>
              <a:rPr lang="en-US" dirty="0"/>
              <a:t>.</a:t>
            </a:r>
          </a:p>
        </p:txBody>
      </p:sp>
      <p:sp>
        <p:nvSpPr>
          <p:cNvPr id="4" name="Slide Number Placeholder 3"/>
          <p:cNvSpPr>
            <a:spLocks noGrp="1"/>
          </p:cNvSpPr>
          <p:nvPr>
            <p:ph type="sldNum" sz="quarter" idx="5"/>
          </p:nvPr>
        </p:nvSpPr>
        <p:spPr/>
        <p:txBody>
          <a:bodyPr/>
          <a:lstStyle/>
          <a:p>
            <a:fld id="{F438395D-4A6C-4B89-AE76-7C26F2891DF7}" type="slidenum">
              <a:rPr lang="en-AU" smtClean="0"/>
              <a:t>2</a:t>
            </a:fld>
            <a:endParaRPr lang="en-AU"/>
          </a:p>
        </p:txBody>
      </p:sp>
    </p:spTree>
    <p:extLst>
      <p:ext uri="{BB962C8B-B14F-4D97-AF65-F5344CB8AC3E}">
        <p14:creationId xmlns:p14="http://schemas.microsoft.com/office/powerpoint/2010/main" val="1500636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can define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recursive formulation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of the LCS problem as follows.</a:t>
            </a:r>
          </a:p>
          <a:p>
            <a:pPr marL="0" marR="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recursive function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j] helps calculate the LCS of the prefixes of X and 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recursive cases are: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0 or j = 0,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j] = 0 (base case).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X[</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Y[j],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j] = C[i-1, j-1] + 1.</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X[</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Y[j],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j] = max(C[i-1, j],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j-1]).</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recursive relation calculates the LCS by considering all possible subsequences and choosing the optimal one.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20</a:t>
            </a:fld>
            <a:endParaRPr lang="en-AU"/>
          </a:p>
        </p:txBody>
      </p:sp>
    </p:spTree>
    <p:extLst>
      <p:ext uri="{BB962C8B-B14F-4D97-AF65-F5344CB8AC3E}">
        <p14:creationId xmlns:p14="http://schemas.microsoft.com/office/powerpoint/2010/main" val="1049764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Let’s initialize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LCS Table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LCS table C is a 2D array where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represents the length of the LCS of the prefixes X[1:i] and Y[1:j].</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table starts by setting the first row and column to 0 because the LCS of an empty string and any string is 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table shows the initial values where C[i,0] = 0 and C[0,j] = 0.</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21</a:t>
            </a:fld>
            <a:endParaRPr lang="en-AU"/>
          </a:p>
        </p:txBody>
      </p:sp>
    </p:spTree>
    <p:extLst>
      <p:ext uri="{BB962C8B-B14F-4D97-AF65-F5344CB8AC3E}">
        <p14:creationId xmlns:p14="http://schemas.microsoft.com/office/powerpoint/2010/main" val="571090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we will start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filling the LCS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check whether each pair of characters in X and Y match. If they do, we increment the previous diagonal value by 1. If they don’t match, we take the maximum of the values from the left or top.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example, C[a, b] = 1 because a = b.</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table shows the updated value for C[</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a,b</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1, indicating the first common character.</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22</a:t>
            </a:fld>
            <a:endParaRPr lang="en-AU"/>
          </a:p>
        </p:txBody>
      </p:sp>
    </p:spTree>
    <p:extLst>
      <p:ext uri="{BB962C8B-B14F-4D97-AF65-F5344CB8AC3E}">
        <p14:creationId xmlns:p14="http://schemas.microsoft.com/office/powerpoint/2010/main" val="205898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continue updating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LCS table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 we go row by row, we continue checking for matches and updating the table.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example, C[</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c,b</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1 because c ≠ b, and we take the maximum from the top and left values.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table continues to fill out, showing the intermediate values of the LCS.</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23</a:t>
            </a:fld>
            <a:endParaRPr lang="en-AU"/>
          </a:p>
        </p:txBody>
      </p:sp>
    </p:spTree>
    <p:extLst>
      <p:ext uri="{BB962C8B-B14F-4D97-AF65-F5344CB8AC3E}">
        <p14:creationId xmlns:p14="http://schemas.microsoft.com/office/powerpoint/2010/main" val="2315099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table is now complete. Let’s look at the final LCS result.</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arrows show the path taken to fill the table, and the longest common subsequence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abcf</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be read off from the table starting from the bottom-right corner.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is the final result of the LCS problem.</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longest subsequence is constructed by tracing back through the table.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24</a:t>
            </a:fld>
            <a:endParaRPr lang="en-AU"/>
          </a:p>
        </p:txBody>
      </p:sp>
    </p:spTree>
    <p:extLst>
      <p:ext uri="{BB962C8B-B14F-4D97-AF65-F5344CB8AC3E}">
        <p14:creationId xmlns:p14="http://schemas.microsoft.com/office/powerpoint/2010/main" val="3655591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let’s look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recover the actual LCS from the table.</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algorithm starts from the bottom-right of the LCS table.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traces back the characters that are part of the LCS, appending them to a list L.</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characters match (X[</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Y[j]), they are added to the list. If they don’t match, the algorithm moves in the direction of the larger value (either left or up in the table).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25</a:t>
            </a:fld>
            <a:endParaRPr lang="en-AU"/>
          </a:p>
        </p:txBody>
      </p:sp>
    </p:spTree>
    <p:extLst>
      <p:ext uri="{BB962C8B-B14F-4D97-AF65-F5344CB8AC3E}">
        <p14:creationId xmlns:p14="http://schemas.microsoft.com/office/powerpoint/2010/main" val="227512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How similar are two strings?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Spell correction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For example, the user typed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graffe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which may need correction to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graf</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"grail," or "giraffe."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Computational Biology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is commonly used to align two sequences of nucleotides. For instance, given the sequences "AGGCT" and "TAGCT," the task is to find the most similar sequence, such as "TAGCT."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Additional Use Cases: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Machine Translation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Information Extraction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Speech Recognition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26</a:t>
            </a:fld>
            <a:endParaRPr lang="en-AU"/>
          </a:p>
        </p:txBody>
      </p:sp>
    </p:spTree>
    <p:extLst>
      <p:ext uri="{BB962C8B-B14F-4D97-AF65-F5344CB8AC3E}">
        <p14:creationId xmlns:p14="http://schemas.microsoft.com/office/powerpoint/2010/main" val="923994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Edit Distance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the minimum number of operations needed to transform one string into another. The allowed operations are: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Insertion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Add a character.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Deletion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Remove a character.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Substitution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Replace one character with another.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metric is crucial for tasks like spell checking and biological sequence alignment.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27</a:t>
            </a:fld>
            <a:endParaRPr lang="en-AU"/>
          </a:p>
        </p:txBody>
      </p:sp>
    </p:spTree>
    <p:extLst>
      <p:ext uri="{BB962C8B-B14F-4D97-AF65-F5344CB8AC3E}">
        <p14:creationId xmlns:p14="http://schemas.microsoft.com/office/powerpoint/2010/main" val="3334694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Consider transforming the word "INTENTION" to "EXECUTION".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Operation cost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Each operation (insertion, deletion, substitution) is assumed to cost 1.</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substitutions have a higher cost (e.g., 2 instead of 1), it will affect the minimum distance calculation, as seen in biological contexts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Levenshtein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distance).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Use case for weights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Spell correction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Some letters (e.g., 'o' and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more likely to be mistyped than others.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Biology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Some nucleotide changes (insertions or deletions) are more common than others.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28</a:t>
            </a:fld>
            <a:endParaRPr lang="en-AU"/>
          </a:p>
        </p:txBody>
      </p:sp>
    </p:spTree>
    <p:extLst>
      <p:ext uri="{BB962C8B-B14F-4D97-AF65-F5344CB8AC3E}">
        <p14:creationId xmlns:p14="http://schemas.microsoft.com/office/powerpoint/2010/main" val="301470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goal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to transform a word into another by editing it.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Initial state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word you're starting with.</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Goal state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word you're trying to reach.</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Operations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Insert, delete, or substitute.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Path cost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number of edits it takes to reach the goal state.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29</a:t>
            </a:fld>
            <a:endParaRPr lang="en-AU"/>
          </a:p>
        </p:txBody>
      </p:sp>
    </p:spTree>
    <p:extLst>
      <p:ext uri="{BB962C8B-B14F-4D97-AF65-F5344CB8AC3E}">
        <p14:creationId xmlns:p14="http://schemas.microsoft.com/office/powerpoint/2010/main" val="157730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Graph Representation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Adjacency List vs. Matrix</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Different ways to represent graphs, with the adjacency list being more space-efficient for sparse graphs, and the adjacency matrix providing faster edge lookup for dense graphs.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Directed vs. Undirected Graphs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 directed graphs, edges have a direction, while in undirected graphs, the edges are bidirectional.</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Graph Traversal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BFS (Breadth-First Search)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Explores the graph level by level, useful for finding the shortest unweighted path.</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DFS (Depth-First Search)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Explores deeply into the graph, which is helpful for detecting cycles and other properties.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Shortest Path Algorithms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Dijkstra’s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Solves for the shortest path in graphs with non-negative weights using a priority queue. It ensures that each node is visited in order of increasing distance from the start node.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Bellman-Ford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 more robust algorithm that works even with negative edge weights.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Topological Sorting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Used for ordering vertices in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Directed Acyclic Graph (DAG)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Topological sorting is vital for applications like task scheduling, where certain tasks must precede others.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Social Networks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Graph algorithms help in analyzing relationships and finding shortest paths between individuals.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Routing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Algorithms like Dijkstra’s are used in GPS and network routing.</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Task Management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Topological sorting is crucial for scheduling tasks based on dependencies.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a:t>
            </a:fld>
            <a:endParaRPr lang="en-AU"/>
          </a:p>
        </p:txBody>
      </p:sp>
    </p:spTree>
    <p:extLst>
      <p:ext uri="{BB962C8B-B14F-4D97-AF65-F5344CB8AC3E}">
        <p14:creationId xmlns:p14="http://schemas.microsoft.com/office/powerpoint/2010/main" val="2991862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Minimum Edit as Search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space of all possible edit sequences is enormous.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Why is this important?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We don't need to explore all possible sequences—only the shortest path to reach the final state.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Distinct paths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Multiple paths may lead to the same state, but only the shortest path matters.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30</a:t>
            </a:fld>
            <a:endParaRPr lang="en-AU"/>
          </a:p>
        </p:txBody>
      </p:sp>
    </p:spTree>
    <p:extLst>
      <p:ext uri="{BB962C8B-B14F-4D97-AF65-F5344CB8AC3E}">
        <p14:creationId xmlns:p14="http://schemas.microsoft.com/office/powerpoint/2010/main" val="2265013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For two strings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X and 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X</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has length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has length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define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as the edit distance between the first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characters of X and the first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characters of 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D(n, 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the minimum edit distance between X and 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31</a:t>
            </a:fld>
            <a:endParaRPr lang="en-AU"/>
          </a:p>
        </p:txBody>
      </p:sp>
    </p:spTree>
    <p:extLst>
      <p:ext uri="{BB962C8B-B14F-4D97-AF65-F5344CB8AC3E}">
        <p14:creationId xmlns:p14="http://schemas.microsoft.com/office/powerpoint/2010/main" val="180912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Dynamic programming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Used to compute the minimum edit distance in a tabular way.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Bottom-up approach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We compute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for smaller values of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then use them to compute larger values.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calculate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for all indices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from 0 to n and 0 to m, respectively.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32</a:t>
            </a:fld>
            <a:endParaRPr lang="en-AU"/>
          </a:p>
        </p:txBody>
      </p:sp>
    </p:spTree>
    <p:extLst>
      <p:ext uri="{BB962C8B-B14F-4D97-AF65-F5344CB8AC3E}">
        <p14:creationId xmlns:p14="http://schemas.microsoft.com/office/powerpoint/2010/main" val="1577631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Initialization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0) =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D(0, j) = 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(These represent transformations involving only insertions or deletions.)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Recurrence Relation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the minimum of:</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D(i-1, j) + 1</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(deletion)</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j-1) + 1</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(insertion)</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D(i-1, j-1) + 2</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X[</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 Y[j]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(substitution)</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D(i-1, j-1)</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X[</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 Y[j]</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(no operation)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Termination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final value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D(n, 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gives the minimum edit distance.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33</a:t>
            </a:fld>
            <a:endParaRPr lang="en-AU"/>
          </a:p>
        </p:txBody>
      </p:sp>
    </p:spTree>
    <p:extLst>
      <p:ext uri="{BB962C8B-B14F-4D97-AF65-F5344CB8AC3E}">
        <p14:creationId xmlns:p14="http://schemas.microsoft.com/office/powerpoint/2010/main" val="1819485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slide, we are introduced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Edit Distance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used in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Minimum Edit Distance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(MED) problem. The table helps in determining the minimum number of operations (insertions, deletions, or substitutions) required to transform one string into another.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Here’s a brief breakdown of the table structure: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Rows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represent the characters of the first string (e.g., "INTENTION").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Columns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represent the characters of the second string (e.g., "EXECUTION").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cell values in the table represent the minimum edit distance to convert substrings from the first string to substrings of the second string.</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34</a:t>
            </a:fld>
            <a:endParaRPr lang="en-AU"/>
          </a:p>
        </p:txBody>
      </p:sp>
    </p:spTree>
    <p:extLst>
      <p:ext uri="{BB962C8B-B14F-4D97-AF65-F5344CB8AC3E}">
        <p14:creationId xmlns:p14="http://schemas.microsoft.com/office/powerpoint/2010/main" val="1095606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now begin populating the table, starting with the first row and the first column.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first row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initialized with values from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0 to the length of the second string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representing the cost of inserting characters.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first column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initialized with values from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0 to the length of the first string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representing the cost of deleting characters.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Notice the arrow pointing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position (1,1), which indicates the minimum edit distance when comparing the first characters of both strings.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35</a:t>
            </a:fld>
            <a:endParaRPr lang="en-AU"/>
          </a:p>
        </p:txBody>
      </p:sp>
    </p:spTree>
    <p:extLst>
      <p:ext uri="{BB962C8B-B14F-4D97-AF65-F5344CB8AC3E}">
        <p14:creationId xmlns:p14="http://schemas.microsoft.com/office/powerpoint/2010/main" val="966607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slide, the table is being filled by considering the cost of each operation at each position.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value in the cell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j) is determined by the minimum of the following three operations: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Deletion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cost of deleting a character from string 1 (D(i-1,j) + 1).</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Insertion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cost of inserting a character into string 1 (D(i,j-1) + 1).</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Substitution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cost of substituting a character in string 1 with a character from string 2 (D(i-1,j-1) + 2 if the characters don't match, 0 if they do).</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we fill the table, you can see the arrows that represent the direction of the minimum cost.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36</a:t>
            </a:fld>
            <a:endParaRPr lang="en-AU"/>
          </a:p>
        </p:txBody>
      </p:sp>
    </p:spTree>
    <p:extLst>
      <p:ext uri="{BB962C8B-B14F-4D97-AF65-F5344CB8AC3E}">
        <p14:creationId xmlns:p14="http://schemas.microsoft.com/office/powerpoint/2010/main" val="986069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table continues to fill by comparing characters from both strings, focusing on minimizing the number of operations. Notice the arrows pointing to different cells based on whether we are performing an insertion, deletion, or substitution.</a:t>
            </a:r>
          </a:p>
          <a:p>
            <a:r>
              <a:rPr lang="en-US" dirty="0"/>
              <a:t>For instance, at position (2,2), the value represents the minimum of the three operations: deletion, insertion, or substitution. The result gives the smallest edit distance at that point.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37</a:t>
            </a:fld>
            <a:endParaRPr lang="en-AU"/>
          </a:p>
        </p:txBody>
      </p:sp>
    </p:spTree>
    <p:extLst>
      <p:ext uri="{BB962C8B-B14F-4D97-AF65-F5344CB8AC3E}">
        <p14:creationId xmlns:p14="http://schemas.microsoft.com/office/powerpoint/2010/main" val="1777594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 we continue filling the table. In this stage, more comparisons are made, and the cells accumulate the minimum number of operations needed at each step.</a:t>
            </a:r>
          </a:p>
          <a:p>
            <a:r>
              <a:rPr lang="en-US" dirty="0"/>
              <a:t>As we go further down and across the table, you’ll see that the minimum value (highlighted by arrows) is used to populate the subsequent cells. This iterative approach ensures that each step is optimal.</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38</a:t>
            </a:fld>
            <a:endParaRPr lang="en-AU"/>
          </a:p>
        </p:txBody>
      </p:sp>
    </p:spTree>
    <p:extLst>
      <p:ext uri="{BB962C8B-B14F-4D97-AF65-F5344CB8AC3E}">
        <p14:creationId xmlns:p14="http://schemas.microsoft.com/office/powerpoint/2010/main" val="3713597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step, we see that the table is almost complete. The last cell (bottom-right) will contain the total minimum edit distance, which tells us the number of operations needed to convert the first string into the second string.</a:t>
            </a:r>
          </a:p>
          <a:p>
            <a:r>
              <a:rPr lang="en-US" dirty="0"/>
              <a:t>The arrows guide us through the optimal path taken to compute the minimum distance, indicating the operations performed.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39</a:t>
            </a:fld>
            <a:endParaRPr lang="en-AU"/>
          </a:p>
        </p:txBody>
      </p:sp>
    </p:spTree>
    <p:extLst>
      <p:ext uri="{BB962C8B-B14F-4D97-AF65-F5344CB8AC3E}">
        <p14:creationId xmlns:p14="http://schemas.microsoft.com/office/powerpoint/2010/main" val="18262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6A14A-75DC-A800-8270-1B7B8023BC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FFB57-DEA6-8371-5516-92666A238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83B144-181E-BACB-26A6-B3D2B4D7FEA8}"/>
              </a:ext>
            </a:extLst>
          </p:cNvPr>
          <p:cNvSpPr>
            <a:spLocks noGrp="1"/>
          </p:cNvSpPr>
          <p:nvPr>
            <p:ph type="body" idx="1"/>
          </p:nvPr>
        </p:nvSpPr>
        <p:spPr/>
        <p:txBody>
          <a:bodyPr/>
          <a:lstStyle/>
          <a:p>
            <a:pPr marL="0" marR="0" lvl="0" indent="0">
              <a:lnSpc>
                <a:spcPct val="115000"/>
              </a:lnSpc>
              <a:spcAft>
                <a:spcPts val="800"/>
              </a:spcAft>
              <a:buSzPts val="1000"/>
              <a:buFont typeface="Symbol" panose="05050102010706020507" pitchFamily="18" charset="2"/>
              <a:buNone/>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After completing this module, you will be able to:</a:t>
            </a:r>
          </a:p>
          <a:p>
            <a:pPr marL="0" marR="0" lvl="0" indent="0">
              <a:lnSpc>
                <a:spcPct val="115000"/>
              </a:lnSpc>
              <a:spcAft>
                <a:spcPts val="800"/>
              </a:spcAft>
              <a:buSzPts val="1000"/>
              <a:buFont typeface="Symbol" panose="05050102010706020507" pitchFamily="18" charset="2"/>
              <a:buNone/>
              <a:tabLst>
                <a:tab pos="4572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Understand Dynamic Programming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as a method to solve complex problems.</a:t>
            </a:r>
          </a:p>
          <a:p>
            <a:pPr marL="742950" marR="0" lvl="1" indent="-28575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DP helps in breaking down complex problems into simpler subproblems, solving them, and using the results to build up a solution for the original problem.</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Recognize the Longest Common Subsequence Problem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(LCS)</a:t>
            </a:r>
          </a:p>
          <a:p>
            <a:pPr marL="742950" marR="0" lvl="1" indent="-28575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LCS is about finding the longest sequence of characters that appears in both strings, maintaining the order but not necessarily consecutively.</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Outline the Minimum Edit Distance Problem</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Learn how to determine the minimum number of operations (insertions, deletions, or substitutions) required to convert one string into another.</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92BDAF-D269-F134-5350-B726915DEAB4}"/>
              </a:ext>
            </a:extLst>
          </p:cNvPr>
          <p:cNvSpPr>
            <a:spLocks noGrp="1"/>
          </p:cNvSpPr>
          <p:nvPr>
            <p:ph type="sldNum" sz="quarter" idx="5"/>
          </p:nvPr>
        </p:nvSpPr>
        <p:spPr/>
        <p:txBody>
          <a:bodyPr/>
          <a:lstStyle/>
          <a:p>
            <a:fld id="{F438395D-4A6C-4B89-AE76-7C26F2891DF7}" type="slidenum">
              <a:rPr lang="en-AU" smtClean="0"/>
              <a:t>4</a:t>
            </a:fld>
            <a:endParaRPr lang="en-AU"/>
          </a:p>
        </p:txBody>
      </p:sp>
    </p:spTree>
    <p:extLst>
      <p:ext uri="{BB962C8B-B14F-4D97-AF65-F5344CB8AC3E}">
        <p14:creationId xmlns:p14="http://schemas.microsoft.com/office/powerpoint/2010/main" val="1884631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shows the </a:t>
            </a:r>
            <a:r>
              <a:rPr lang="en-US" b="1" dirty="0"/>
              <a:t>fully completed edit distance table</a:t>
            </a:r>
            <a:r>
              <a:rPr lang="en-US" dirty="0"/>
              <a:t>. You can now observe the values filled in for every cell, representing the minimum edit distance at each stage of transformation.</a:t>
            </a:r>
          </a:p>
          <a:p>
            <a:r>
              <a:rPr lang="en-US" dirty="0"/>
              <a:t>The final number in the bottom-right corner of the table represents the total minimum edit distance between the two strings. In this case, it would be </a:t>
            </a:r>
            <a:r>
              <a:rPr lang="en-US" b="1" dirty="0"/>
              <a:t>8</a:t>
            </a:r>
            <a:r>
              <a:rPr lang="en-US" dirty="0"/>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40</a:t>
            </a:fld>
            <a:endParaRPr lang="en-AU"/>
          </a:p>
        </p:txBody>
      </p:sp>
    </p:spTree>
    <p:extLst>
      <p:ext uri="{BB962C8B-B14F-4D97-AF65-F5344CB8AC3E}">
        <p14:creationId xmlns:p14="http://schemas.microsoft.com/office/powerpoint/2010/main" val="1970976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is the final step where the table is interpreted. The complete table has been filled, and the minimum edit distance between the two strings is obtained by looking at the value in the bottom-right corner of the table.</a:t>
            </a:r>
          </a:p>
          <a:p>
            <a:r>
              <a:rPr lang="en-US" dirty="0"/>
              <a:t>The arrows in the table represent the most efficient sequence of operations that transform the first string into the second. This dynamic programming approach ensures that we efficiently solve the problem by breaking it down into smaller subproblems and reusing the results.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41</a:t>
            </a:fld>
            <a:endParaRPr lang="en-AU"/>
          </a:p>
        </p:txBody>
      </p:sp>
    </p:spTree>
    <p:extLst>
      <p:ext uri="{BB962C8B-B14F-4D97-AF65-F5344CB8AC3E}">
        <p14:creationId xmlns:p14="http://schemas.microsoft.com/office/powerpoint/2010/main" val="1204848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String Matching Applications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String matching is crucial for many real-world applications such as text search, bioinformatics (sequence alignment), spell checking, machine translation, and more.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It plays an important role in various computational fields, including natural language processing and computational biology.</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Efficiency of Dynamic Programming in Solving LCS and MED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Both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Longest Common Subsequence (LCS)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problem and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Minimum Edit Distance (MED)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problem are fundamental string matching problems.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These problems are efficiently solved using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dynamic programming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which ensures an optimal solution by breaking down the problem into smaller subproblems and storing their results for reuse.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DP significantly reduces the time complexity compared to brute-force methods, making it a powerful tool in solving string matching and alignment problems.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42</a:t>
            </a:fld>
            <a:endParaRPr lang="en-AU"/>
          </a:p>
        </p:txBody>
      </p:sp>
    </p:spTree>
    <p:extLst>
      <p:ext uri="{BB962C8B-B14F-4D97-AF65-F5344CB8AC3E}">
        <p14:creationId xmlns:p14="http://schemas.microsoft.com/office/powerpoint/2010/main" val="176484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this module, we will cover the following topics: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Dynamic Programming (DP)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Understanding the concept and applications of DP.</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Longest Common Subsequence Problem (LCS)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Explore the importance and solution for the LCS problem.</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Minimum Edit Distance Problem</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Learn how to calculate the minimum edit distance between two strings.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a:t>
            </a:fld>
            <a:endParaRPr lang="en-AU"/>
          </a:p>
        </p:txBody>
      </p:sp>
    </p:spTree>
    <p:extLst>
      <p:ext uri="{BB962C8B-B14F-4D97-AF65-F5344CB8AC3E}">
        <p14:creationId xmlns:p14="http://schemas.microsoft.com/office/powerpoint/2010/main" val="286055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Dynamic programming is based on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remembering past results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Here's how DP works:</a:t>
            </a:r>
          </a:p>
          <a:p>
            <a:pPr marL="0" marR="0">
              <a:lnSpc>
                <a:spcPct val="115000"/>
              </a:lnSpc>
              <a:spcAft>
                <a:spcPts val="800"/>
              </a:spcAft>
              <a:buNone/>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Divide the problem into smaller subproblems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subproblems must be of the same type and should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overlap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Solve each subproblem recursively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You may simply look up the solution for previously solved subproblems to avoid redundant work.</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Combine solutions to solve the original problem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By combining the results of subproblems, you obtain the solution to the overall problem.</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Store solutions to subproblems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avoids recomputing solutions for the same subproblems, thus improving efficiency.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6</a:t>
            </a:fld>
            <a:endParaRPr lang="en-AU"/>
          </a:p>
        </p:txBody>
      </p:sp>
    </p:spTree>
    <p:extLst>
      <p:ext uri="{BB962C8B-B14F-4D97-AF65-F5344CB8AC3E}">
        <p14:creationId xmlns:p14="http://schemas.microsoft.com/office/powerpoint/2010/main" val="352092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Let’s look at how dynamic programming can optimize a common problem: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Fibonacci sequence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Fibonacci Numbers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(0) = 1</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(1) = 1</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(n) =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(n-1) +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(n-2)</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Recursive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calculate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(n), the algorithm checks if n is 0 or 1, returning 1. Otherwise, it computes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(n-1) and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fibonacci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(n-2), then returns their sum.</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Efficiency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naive recursive approach results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exponential time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complexity O(2^n), because it recalculates the same values multiple times.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7</a:t>
            </a:fld>
            <a:endParaRPr lang="en-AU"/>
          </a:p>
        </p:txBody>
      </p:sp>
    </p:spTree>
    <p:extLst>
      <p:ext uri="{BB962C8B-B14F-4D97-AF65-F5344CB8AC3E}">
        <p14:creationId xmlns:p14="http://schemas.microsoft.com/office/powerpoint/2010/main" val="5557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8</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start with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recursion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calculate Fibonacci numbers and see how repetitive the calculations can be.</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need to calculate Fib(5) and Fib(8), but let’s focus on Fib(5) for now.</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When we call Fib(5), it starts breaking down into smaller values like Fib(4) and Fib(3).</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process continues recursively until reaching the base case (Fib(0) or Fib(1)).</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Visual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picture shows the recursive breakdown. We see how Fib(5) calls Fib(4) and Fib(3), and this continues down further.</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Point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method repeats calculations and is inefficient because it recalculates the same values multiple times.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76709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BD7F333-5319-B84B-BECE-F7E6936C7EF0}" type="slidenum">
              <a:rPr lang="en-US"/>
              <a:pPr/>
              <a:t>9</a:t>
            </a:fld>
            <a:endParaRPr lang="en-US"/>
          </a:p>
        </p:txBody>
      </p:sp>
      <p:sp>
        <p:nvSpPr>
          <p:cNvPr id="2383874" name="Rectangle 2"/>
          <p:cNvSpPr>
            <a:spLocks noChangeArrowheads="1"/>
          </p:cNvSpPr>
          <p:nvPr/>
        </p:nvSpPr>
        <p:spPr bwMode="auto">
          <a:xfrm>
            <a:off x="444137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5" name="Rectangle 3"/>
          <p:cNvSpPr>
            <a:spLocks noChangeArrowheads="1"/>
          </p:cNvSpPr>
          <p:nvPr/>
        </p:nvSpPr>
        <p:spPr bwMode="auto">
          <a:xfrm>
            <a:off x="444137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5655" tIns="46988" rIns="95655" bIns="46988" anchor="b"/>
          <a:lstStyle/>
          <a:p>
            <a:pPr algn="r"/>
            <a:r>
              <a:rPr lang="en-US" sz="1300"/>
              <a:t>2</a:t>
            </a:r>
          </a:p>
        </p:txBody>
      </p:sp>
      <p:sp>
        <p:nvSpPr>
          <p:cNvPr id="2383876" name="Rectangle 4"/>
          <p:cNvSpPr>
            <a:spLocks noChangeArrowheads="1"/>
          </p:cNvSpPr>
          <p:nvPr/>
        </p:nvSpPr>
        <p:spPr bwMode="auto">
          <a:xfrm>
            <a:off x="2" y="912106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7" name="Rectangle 5"/>
          <p:cNvSpPr>
            <a:spLocks noChangeArrowheads="1"/>
          </p:cNvSpPr>
          <p:nvPr/>
        </p:nvSpPr>
        <p:spPr bwMode="auto">
          <a:xfrm>
            <a:off x="2" y="0"/>
            <a:ext cx="3396342" cy="480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661" tIns="48331" rIns="96661" bIns="48331" anchor="ctr"/>
          <a:lstStyle/>
          <a:p>
            <a:endParaRPr lang="en-US"/>
          </a:p>
        </p:txBody>
      </p:sp>
      <p:sp>
        <p:nvSpPr>
          <p:cNvPr id="2383878" name="Rectangle 6"/>
          <p:cNvSpPr>
            <a:spLocks noGrp="1" noRot="1" noChangeAspect="1" noChangeArrowheads="1" noTextEdit="1"/>
          </p:cNvSpPr>
          <p:nvPr>
            <p:ph type="sldImg"/>
          </p:nvPr>
        </p:nvSpPr>
        <p:spPr bwMode="auto">
          <a:xfrm>
            <a:off x="1266825" y="727075"/>
            <a:ext cx="4781550" cy="3586163"/>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2383879" name="Rectangle 7"/>
          <p:cNvSpPr>
            <a:spLocks noGrp="1" noChangeArrowheads="1"/>
          </p:cNvSpPr>
          <p:nvPr>
            <p:ph type="body" idx="1"/>
          </p:nvPr>
        </p:nvSpPr>
        <p:spPr bwMode="auto">
          <a:xfrm>
            <a:off x="1051815" y="4561341"/>
            <a:ext cx="5364254" cy="43196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lIns="95655" tIns="46988" rIns="95655" bIns="46988"/>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recursive approach leads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redundant calculations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image, we can see that Fib(3) and Fib(2) are recalculated multiple times.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leads to wasted time since we are calculating things that we already know the result of.</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Solution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Dynamic Programming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the solution: instead of recalculating, we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store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results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reuse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them, improving efficiency.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68813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435" y="4406903"/>
            <a:ext cx="7772400" cy="608497"/>
          </a:xfrm>
        </p:spPr>
        <p:txBody>
          <a:bodyPr/>
          <a:lstStyle>
            <a:lvl1pPr algn="l">
              <a:defRPr sz="3600" b="1" cap="all"/>
            </a:lvl1pPr>
          </a:lstStyle>
          <a:p>
            <a:r>
              <a:rPr lang="en-AU" dirty="0"/>
              <a:t>MODULE Name</a:t>
            </a:r>
            <a:endParaRPr lang="en-GB" dirty="0"/>
          </a:p>
        </p:txBody>
      </p:sp>
      <p:sp>
        <p:nvSpPr>
          <p:cNvPr id="3" name="Text Placeholder 2"/>
          <p:cNvSpPr>
            <a:spLocks noGrp="1"/>
          </p:cNvSpPr>
          <p:nvPr>
            <p:ph type="body" idx="1" hasCustomPrompt="1"/>
          </p:nvPr>
        </p:nvSpPr>
        <p:spPr>
          <a:xfrm>
            <a:off x="722435" y="2906713"/>
            <a:ext cx="1545309" cy="1500187"/>
          </a:xfrm>
        </p:spPr>
        <p:txBody>
          <a:bodyPr anchor="b"/>
          <a:lstStyle>
            <a:lvl1pPr marL="0" indent="0">
              <a:buNone/>
              <a:defRPr sz="2400">
                <a:solidFill>
                  <a:srgbClr val="BF242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solidFill>
                  <a:srgbClr val="BF2425"/>
                </a:solidFill>
              </a:rPr>
              <a:t>Topic X</a:t>
            </a:r>
            <a:endParaRPr lang="en-AU" sz="2800" b="1"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6" name="Text Placeholder 2"/>
          <p:cNvSpPr>
            <a:spLocks noGrp="1"/>
          </p:cNvSpPr>
          <p:nvPr>
            <p:ph type="body" idx="10" hasCustomPrompt="1"/>
          </p:nvPr>
        </p:nvSpPr>
        <p:spPr>
          <a:xfrm>
            <a:off x="2267744" y="2906713"/>
            <a:ext cx="6234418"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t>Topic Name</a:t>
            </a:r>
          </a:p>
        </p:txBody>
      </p:sp>
    </p:spTree>
    <p:extLst>
      <p:ext uri="{BB962C8B-B14F-4D97-AF65-F5344CB8AC3E}">
        <p14:creationId xmlns:p14="http://schemas.microsoft.com/office/powerpoint/2010/main" val="365320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ong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68815" cy="546942"/>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56091"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84837"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273467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400" y="259200"/>
            <a:ext cx="8229600" cy="546942"/>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412776"/>
            <a:ext cx="4040066"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271" y="1412776"/>
            <a:ext cx="4041531"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0932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5374"/>
            <a:ext cx="3008435" cy="733425"/>
          </a:xfrm>
        </p:spPr>
        <p:txBody>
          <a:bodyPr anchor="b"/>
          <a:lstStyle>
            <a:lvl1pPr algn="l">
              <a:defRPr sz="2400" b="0"/>
            </a:lvl1pPr>
          </a:lstStyle>
          <a:p>
            <a:r>
              <a:rPr lang="en-US"/>
              <a:t>Click to edit Master title style</a:t>
            </a:r>
            <a:endParaRPr lang="en-GB" dirty="0"/>
          </a:p>
        </p:txBody>
      </p:sp>
      <p:sp>
        <p:nvSpPr>
          <p:cNvPr id="3" name="Content Placeholder 2"/>
          <p:cNvSpPr>
            <a:spLocks noGrp="1"/>
          </p:cNvSpPr>
          <p:nvPr>
            <p:ph idx="1"/>
          </p:nvPr>
        </p:nvSpPr>
        <p:spPr>
          <a:xfrm>
            <a:off x="3575538" y="1095375"/>
            <a:ext cx="5111262" cy="5030788"/>
          </a:xfrm>
        </p:spPr>
        <p:txBody>
          <a:bodyPr/>
          <a:lstStyle>
            <a:lvl1pPr>
              <a:defRPr sz="24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1" y="1828801"/>
            <a:ext cx="3008435" cy="4297363"/>
          </a:xfrm>
        </p:spPr>
        <p:txBody>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1"/>
          <p:cNvSpPr txBox="1">
            <a:spLocks/>
          </p:cNvSpPr>
          <p:nvPr/>
        </p:nvSpPr>
        <p:spPr bwMode="auto">
          <a:xfrm>
            <a:off x="356400" y="258763"/>
            <a:ext cx="5880275"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lvl1pPr algn="l" rtl="0" eaLnBrk="0" fontAlgn="base" hangingPunct="0">
              <a:spcBef>
                <a:spcPct val="0"/>
              </a:spcBef>
              <a:spcAft>
                <a:spcPct val="0"/>
              </a:spcAft>
              <a:defRPr sz="3200" b="0">
                <a:solidFill>
                  <a:srgbClr val="7F7F7F"/>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7F7F7F"/>
                </a:solidFill>
                <a:latin typeface="Verdana" pitchFamily="34" charset="0"/>
              </a:defRPr>
            </a:lvl2pPr>
            <a:lvl3pPr algn="l" rtl="0" eaLnBrk="0" fontAlgn="base" hangingPunct="0">
              <a:spcBef>
                <a:spcPct val="0"/>
              </a:spcBef>
              <a:spcAft>
                <a:spcPct val="0"/>
              </a:spcAft>
              <a:defRPr sz="2800" b="1">
                <a:solidFill>
                  <a:srgbClr val="7F7F7F"/>
                </a:solidFill>
                <a:latin typeface="Verdana" pitchFamily="34" charset="0"/>
              </a:defRPr>
            </a:lvl3pPr>
            <a:lvl4pPr algn="l" rtl="0" eaLnBrk="0" fontAlgn="base" hangingPunct="0">
              <a:spcBef>
                <a:spcPct val="0"/>
              </a:spcBef>
              <a:spcAft>
                <a:spcPct val="0"/>
              </a:spcAft>
              <a:defRPr sz="2800" b="1">
                <a:solidFill>
                  <a:srgbClr val="7F7F7F"/>
                </a:solidFill>
                <a:latin typeface="Verdana" pitchFamily="34" charset="0"/>
              </a:defRPr>
            </a:lvl4pPr>
            <a:lvl5pPr algn="l" rtl="0" eaLnBrk="0" fontAlgn="base" hangingPunct="0">
              <a:spcBef>
                <a:spcPct val="0"/>
              </a:spcBef>
              <a:spcAft>
                <a:spcPct val="0"/>
              </a:spcAft>
              <a:defRPr sz="2800" b="1">
                <a:solidFill>
                  <a:srgbClr val="7F7F7F"/>
                </a:solidFill>
                <a:latin typeface="Verdana" pitchFamily="34" charset="0"/>
              </a:defRPr>
            </a:lvl5pPr>
            <a:lvl6pPr marL="457200" algn="l" rtl="0" eaLnBrk="0" fontAlgn="base" hangingPunct="0">
              <a:spcBef>
                <a:spcPct val="0"/>
              </a:spcBef>
              <a:spcAft>
                <a:spcPct val="0"/>
              </a:spcAft>
              <a:defRPr sz="2800" b="1">
                <a:solidFill>
                  <a:srgbClr val="000099"/>
                </a:solidFill>
                <a:latin typeface="Verdana" pitchFamily="34" charset="0"/>
              </a:defRPr>
            </a:lvl6pPr>
            <a:lvl7pPr marL="914400" algn="l" rtl="0" eaLnBrk="0" fontAlgn="base" hangingPunct="0">
              <a:spcBef>
                <a:spcPct val="0"/>
              </a:spcBef>
              <a:spcAft>
                <a:spcPct val="0"/>
              </a:spcAft>
              <a:defRPr sz="2800" b="1">
                <a:solidFill>
                  <a:srgbClr val="000099"/>
                </a:solidFill>
                <a:latin typeface="Verdana" pitchFamily="34" charset="0"/>
              </a:defRPr>
            </a:lvl7pPr>
            <a:lvl8pPr marL="1371600" algn="l" rtl="0" eaLnBrk="0" fontAlgn="base" hangingPunct="0">
              <a:spcBef>
                <a:spcPct val="0"/>
              </a:spcBef>
              <a:spcAft>
                <a:spcPct val="0"/>
              </a:spcAft>
              <a:defRPr sz="2800" b="1">
                <a:solidFill>
                  <a:srgbClr val="000099"/>
                </a:solidFill>
                <a:latin typeface="Verdana" pitchFamily="34" charset="0"/>
              </a:defRPr>
            </a:lvl8pPr>
            <a:lvl9pPr marL="1828800" algn="l" rtl="0" eaLnBrk="0" fontAlgn="base" hangingPunct="0">
              <a:spcBef>
                <a:spcPct val="0"/>
              </a:spcBef>
              <a:spcAft>
                <a:spcPct val="0"/>
              </a:spcAft>
              <a:defRPr sz="2800" b="1">
                <a:solidFill>
                  <a:srgbClr val="000099"/>
                </a:solidFill>
                <a:latin typeface="Verdana" pitchFamily="34" charset="0"/>
              </a:defRPr>
            </a:lvl9pPr>
          </a:lstStyle>
          <a:p>
            <a:pPr>
              <a:buNone/>
            </a:pPr>
            <a:r>
              <a:rPr lang="en-US" kern="0" dirty="0"/>
              <a:t>Click to edit Master title style</a:t>
            </a:r>
            <a:endParaRPr lang="en-GB" kern="0" dirty="0"/>
          </a:p>
        </p:txBody>
      </p:sp>
      <p:sp>
        <p:nvSpPr>
          <p:cNvPr id="6"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8395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81952"/>
            <a:ext cx="5486400" cy="485386"/>
          </a:xfrm>
        </p:spPr>
        <p:txBody>
          <a:bodyPr anchor="b"/>
          <a:lstStyle>
            <a:lvl1pPr algn="l">
              <a:defRPr sz="2800" b="0"/>
            </a:lvl1pPr>
          </a:lstStyle>
          <a:p>
            <a:r>
              <a:rPr lang="en-US"/>
              <a:t>Click to edit Master title style</a:t>
            </a:r>
            <a:endParaRPr lang="en-GB"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Line 46"/>
          <p:cNvSpPr>
            <a:spLocks noChangeShapeType="1"/>
          </p:cNvSpPr>
          <p:nvPr/>
        </p:nvSpPr>
        <p:spPr bwMode="auto">
          <a:xfrm>
            <a:off x="1784839" y="5368925"/>
            <a:ext cx="549519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418107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354515" cy="546942"/>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1873546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9025" y="1076328"/>
            <a:ext cx="623880" cy="52038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131886" y="258766"/>
            <a:ext cx="6415454"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80957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6ED185-42EE-A035-855C-18B6178D80A4}"/>
              </a:ext>
            </a:extLst>
          </p:cNvPr>
          <p:cNvSpPr/>
          <p:nvPr userDrawn="1"/>
        </p:nvSpPr>
        <p:spPr bwMode="auto">
          <a:xfrm>
            <a:off x="251520" y="6453336"/>
            <a:ext cx="4320480" cy="288032"/>
          </a:xfrm>
          <a:prstGeom prst="rect">
            <a:avLst/>
          </a:prstGeom>
          <a:solidFill>
            <a:schemeClr val="bg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182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ub-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4413" y="3239248"/>
            <a:ext cx="6715173" cy="546942"/>
          </a:xfrm>
        </p:spPr>
        <p:txBody>
          <a:bodyPr/>
          <a:lstStyle>
            <a:lvl1pPr algn="ctr">
              <a:defRPr sz="3200" b="1" cap="none">
                <a:solidFill>
                  <a:srgbClr val="C00000"/>
                </a:solidFill>
              </a:defRPr>
            </a:lvl1pPr>
          </a:lstStyle>
          <a:p>
            <a:r>
              <a:rPr lang="en-US" dirty="0"/>
              <a:t>Click To Edit Master Title Style</a:t>
            </a:r>
            <a:endParaRPr lang="en-GB"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5320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759" y="1099323"/>
            <a:ext cx="7373938" cy="820738"/>
          </a:xfrm>
        </p:spPr>
        <p:txBody>
          <a:bodyPr/>
          <a:lstStyle>
            <a:lvl1pPr>
              <a:defRPr sz="4000"/>
            </a:lvl1pPr>
          </a:lstStyle>
          <a:p>
            <a:pPr lvl="0"/>
            <a:r>
              <a:rPr lang="en-US" noProof="0"/>
              <a:t>Click to edit Master title style</a:t>
            </a:r>
            <a:endParaRPr lang="en-US" noProof="0" dirty="0"/>
          </a:p>
        </p:txBody>
      </p:sp>
      <p:sp>
        <p:nvSpPr>
          <p:cNvPr id="9219" name="Rectangle 3"/>
          <p:cNvSpPr>
            <a:spLocks noGrp="1" noChangeArrowheads="1"/>
          </p:cNvSpPr>
          <p:nvPr>
            <p:ph type="subTitle" idx="1"/>
          </p:nvPr>
        </p:nvSpPr>
        <p:spPr>
          <a:xfrm>
            <a:off x="722759" y="2492896"/>
            <a:ext cx="7924800" cy="3939654"/>
          </a:xfrm>
        </p:spPr>
        <p:txBody>
          <a:bodyPr tIns="45720" bIns="45720"/>
          <a:lstStyle>
            <a:lvl1pPr marL="0" indent="0">
              <a:buFont typeface="Wingdings" charset="0"/>
              <a:buNone/>
              <a:defRPr sz="2800"/>
            </a:lvl1pPr>
          </a:lstStyle>
          <a:p>
            <a:pPr lvl="0"/>
            <a:r>
              <a:rPr lang="en-US" noProof="0"/>
              <a:t>Click to edit Master subtitle style</a:t>
            </a:r>
            <a:endParaRPr lang="en-US" noProof="0" dirty="0"/>
          </a:p>
        </p:txBody>
      </p:sp>
      <p:sp>
        <p:nvSpPr>
          <p:cNvPr id="7" name="Line 46"/>
          <p:cNvSpPr>
            <a:spLocks noChangeShapeType="1"/>
          </p:cNvSpPr>
          <p:nvPr/>
        </p:nvSpPr>
        <p:spPr bwMode="auto">
          <a:xfrm>
            <a:off x="722759" y="2132856"/>
            <a:ext cx="702027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pic>
        <p:nvPicPr>
          <p:cNvPr id="6" name="Picture 7" descr="ppt-header"/>
          <p:cNvPicPr>
            <a:picLocks noChangeAspect="1" noChangeArrowheads="1"/>
          </p:cNvPicPr>
          <p:nvPr/>
        </p:nvPicPr>
        <p:blipFill>
          <a:blip r:embed="rId2" cstate="print"/>
          <a:srcRect r="20804"/>
          <a:stretch>
            <a:fillRect/>
          </a:stretch>
        </p:blipFill>
        <p:spPr bwMode="auto">
          <a:xfrm>
            <a:off x="1902070" y="0"/>
            <a:ext cx="7241931" cy="1079500"/>
          </a:xfrm>
          <a:prstGeom prst="rect">
            <a:avLst/>
          </a:prstGeom>
          <a:noFill/>
          <a:ln w="9525">
            <a:noFill/>
            <a:miter lim="800000"/>
            <a:headEnd/>
            <a:tailEnd/>
          </a:ln>
        </p:spPr>
      </p:pic>
      <p:sp>
        <p:nvSpPr>
          <p:cNvPr id="9"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11" name="TextBox 10"/>
          <p:cNvSpPr txBox="1"/>
          <p:nvPr/>
        </p:nvSpPr>
        <p:spPr>
          <a:xfrm>
            <a:off x="378656" y="6471235"/>
            <a:ext cx="2771043" cy="338554"/>
          </a:xfrm>
          <a:prstGeom prst="rect">
            <a:avLst/>
          </a:prstGeom>
          <a:noFill/>
        </p:spPr>
        <p:txBody>
          <a:bodyPr>
            <a:spAutoFit/>
          </a:bodyPr>
          <a:lstStyle/>
          <a:p>
            <a:pPr>
              <a:buNone/>
              <a:defRPr/>
            </a:pPr>
            <a:r>
              <a:rPr lang="en-AU" sz="800" b="0" dirty="0">
                <a:solidFill>
                  <a:schemeClr val="bg1">
                    <a:lumMod val="50000"/>
                  </a:schemeClr>
                </a:solidFill>
                <a:latin typeface="Arial" pitchFamily="34" charset="0"/>
                <a:cs typeface="Arial" pitchFamily="34" charset="0"/>
              </a:rPr>
              <a:t>Water and Wastewater</a:t>
            </a:r>
            <a:r>
              <a:rPr lang="en-AU" sz="800" b="0" baseline="0" dirty="0">
                <a:solidFill>
                  <a:schemeClr val="bg1">
                    <a:lumMod val="50000"/>
                  </a:schemeClr>
                </a:solidFill>
                <a:latin typeface="Arial" pitchFamily="34" charset="0"/>
                <a:cs typeface="Arial" pitchFamily="34" charset="0"/>
              </a:rPr>
              <a:t> Treatment Fundamentals</a:t>
            </a:r>
            <a:endParaRPr lang="en-AU" sz="800" b="0" dirty="0">
              <a:solidFill>
                <a:schemeClr val="bg1">
                  <a:lumMod val="50000"/>
                </a:schemeClr>
              </a:solidFill>
              <a:latin typeface="Arial" pitchFamily="34" charset="0"/>
              <a:cs typeface="Arial" pitchFamily="34" charset="0"/>
            </a:endParaRPr>
          </a:p>
          <a:p>
            <a:pPr>
              <a:buNone/>
              <a:defRPr/>
            </a:pPr>
            <a:r>
              <a:rPr lang="en-AU" sz="800" b="0" dirty="0">
                <a:solidFill>
                  <a:schemeClr val="bg1">
                    <a:lumMod val="50000"/>
                  </a:schemeClr>
                </a:solidFill>
                <a:latin typeface="Arial" pitchFamily="34" charset="0"/>
                <a:cs typeface="Arial" pitchFamily="34" charset="0"/>
              </a:rPr>
              <a:t>Unit 2</a:t>
            </a:r>
            <a:r>
              <a:rPr lang="en-AU" sz="800" b="0" baseline="0" dirty="0">
                <a:solidFill>
                  <a:schemeClr val="bg1">
                    <a:lumMod val="50000"/>
                  </a:schemeClr>
                </a:solidFill>
                <a:latin typeface="Arial" pitchFamily="34" charset="0"/>
                <a:cs typeface="Arial" pitchFamily="34" charset="0"/>
              </a:rPr>
              <a:t> – Part 1</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2755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07269"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6344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a:xfrm>
            <a:off x="356089" y="1154684"/>
            <a:ext cx="8516815" cy="4488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ong 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ng Title and 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4" name="Content Placeholder 2"/>
          <p:cNvSpPr>
            <a:spLocks noGrp="1"/>
          </p:cNvSpPr>
          <p:nvPr>
            <p:ph idx="1"/>
          </p:nvPr>
        </p:nvSpPr>
        <p:spPr>
          <a:xfrm>
            <a:off x="356089" y="1154684"/>
            <a:ext cx="8516815" cy="4488894"/>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162705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2" descr="20%"/>
          <p:cNvSpPr>
            <a:spLocks noGrp="1" noChangeArrowheads="1"/>
          </p:cNvSpPr>
          <p:nvPr>
            <p:ph type="body" idx="1"/>
          </p:nvPr>
        </p:nvSpPr>
        <p:spPr bwMode="auto">
          <a:xfrm>
            <a:off x="356089" y="1154684"/>
            <a:ext cx="8516815" cy="501062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13" descr="20%"/>
          <p:cNvSpPr>
            <a:spLocks noGrp="1" noChangeArrowheads="1"/>
          </p:cNvSpPr>
          <p:nvPr>
            <p:ph type="title"/>
          </p:nvPr>
        </p:nvSpPr>
        <p:spPr bwMode="auto">
          <a:xfrm>
            <a:off x="356400" y="258763"/>
            <a:ext cx="5592244"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p>
            <a:pPr lvl="0"/>
            <a:r>
              <a:rPr lang="en-US" dirty="0"/>
              <a:t>Click to edit Master title style</a:t>
            </a:r>
            <a:endParaRPr lang="en-GB" dirty="0"/>
          </a:p>
        </p:txBody>
      </p:sp>
      <p:sp>
        <p:nvSpPr>
          <p:cNvPr id="1060"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7" name="TextBox 6"/>
          <p:cNvSpPr txBox="1"/>
          <p:nvPr/>
        </p:nvSpPr>
        <p:spPr>
          <a:xfrm>
            <a:off x="395536" y="6525344"/>
            <a:ext cx="3816424" cy="215444"/>
          </a:xfrm>
          <a:prstGeom prst="rect">
            <a:avLst/>
          </a:prstGeom>
          <a:noFill/>
        </p:spPr>
        <p:txBody>
          <a:bodyPr wrap="square">
            <a:spAutoFit/>
          </a:bodyPr>
          <a:lstStyle/>
          <a:p>
            <a:pPr>
              <a:buNone/>
              <a:defRPr/>
            </a:pPr>
            <a:r>
              <a:rPr lang="en-AU" sz="800" b="0" dirty="0">
                <a:solidFill>
                  <a:schemeClr val="bg1">
                    <a:lumMod val="50000"/>
                  </a:schemeClr>
                </a:solidFill>
                <a:latin typeface="Arial" pitchFamily="34" charset="0"/>
                <a:cs typeface="Arial" pitchFamily="34" charset="0"/>
              </a:rPr>
              <a:t>Module </a:t>
            </a:r>
            <a:r>
              <a:rPr lang="en-AU" sz="800" b="0" baseline="0" dirty="0">
                <a:solidFill>
                  <a:schemeClr val="bg1">
                    <a:lumMod val="50000"/>
                  </a:schemeClr>
                </a:solidFill>
                <a:latin typeface="Arial" pitchFamily="34" charset="0"/>
                <a:cs typeface="Arial" pitchFamily="34" charset="0"/>
              </a:rPr>
              <a:t>10</a:t>
            </a:r>
            <a:r>
              <a:rPr lang="en-AU" sz="800" b="0" dirty="0">
                <a:solidFill>
                  <a:schemeClr val="bg1">
                    <a:lumMod val="50000"/>
                  </a:schemeClr>
                </a:solidFill>
                <a:latin typeface="Arial" pitchFamily="34" charset="0"/>
                <a:cs typeface="Arial" pitchFamily="34" charset="0"/>
              </a:rPr>
              <a:t>:</a:t>
            </a:r>
            <a:r>
              <a:rPr lang="en-AU" sz="800" b="0" baseline="0" dirty="0">
                <a:solidFill>
                  <a:schemeClr val="bg1">
                    <a:lumMod val="50000"/>
                  </a:schemeClr>
                </a:solidFill>
                <a:latin typeface="Arial" pitchFamily="34" charset="0"/>
                <a:cs typeface="Arial" pitchFamily="34" charset="0"/>
              </a:rPr>
              <a:t> Dynamic Programming</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09646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p:titleStyle>
    <p:body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F4164-4322-6257-D1D9-E8625214E26A}"/>
            </a:ext>
          </a:extLst>
        </p:cNvPr>
        <p:cNvGrpSpPr/>
        <p:nvPr/>
      </p:nvGrpSpPr>
      <p:grpSpPr>
        <a:xfrm>
          <a:off x="0" y="0"/>
          <a:ext cx="0" cy="0"/>
          <a:chOff x="0" y="0"/>
          <a:chExt cx="0" cy="0"/>
        </a:xfrm>
      </p:grpSpPr>
      <p:sp>
        <p:nvSpPr>
          <p:cNvPr id="3" name="Arrow: Left 2">
            <a:extLst>
              <a:ext uri="{FF2B5EF4-FFF2-40B4-BE49-F238E27FC236}">
                <a16:creationId xmlns:a16="http://schemas.microsoft.com/office/drawing/2014/main" id="{A95849BF-2ED6-FF09-E9C6-B75F803F863F}"/>
              </a:ext>
            </a:extLst>
          </p:cNvPr>
          <p:cNvSpPr/>
          <p:nvPr/>
        </p:nvSpPr>
        <p:spPr>
          <a:xfrm>
            <a:off x="3995936" y="22660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1: Introduction to Algorithms</a:t>
            </a:r>
            <a:endParaRPr lang="en-AU" sz="1200" b="1" dirty="0">
              <a:solidFill>
                <a:schemeClr val="bg1"/>
              </a:solidFill>
            </a:endParaRPr>
          </a:p>
        </p:txBody>
      </p:sp>
      <p:sp>
        <p:nvSpPr>
          <p:cNvPr id="15" name="Arrow: Left 14">
            <a:extLst>
              <a:ext uri="{FF2B5EF4-FFF2-40B4-BE49-F238E27FC236}">
                <a16:creationId xmlns:a16="http://schemas.microsoft.com/office/drawing/2014/main" id="{C362111B-0440-B0EC-00D1-C0371F4A9781}"/>
              </a:ext>
            </a:extLst>
          </p:cNvPr>
          <p:cNvSpPr/>
          <p:nvPr/>
        </p:nvSpPr>
        <p:spPr>
          <a:xfrm>
            <a:off x="3988859" y="832463"/>
            <a:ext cx="4464496" cy="478174"/>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2: </a:t>
            </a:r>
            <a:r>
              <a:rPr lang="en-US" sz="1200" b="1" dirty="0">
                <a:solidFill>
                  <a:schemeClr val="bg1"/>
                </a:solidFill>
              </a:rPr>
              <a:t>Basic Data Structures</a:t>
            </a:r>
            <a:endParaRPr lang="en-AU" sz="1200" b="1" dirty="0">
              <a:solidFill>
                <a:schemeClr val="bg1"/>
              </a:solidFill>
            </a:endParaRPr>
          </a:p>
        </p:txBody>
      </p:sp>
      <p:sp>
        <p:nvSpPr>
          <p:cNvPr id="17" name="Arrow: Left 16">
            <a:extLst>
              <a:ext uri="{FF2B5EF4-FFF2-40B4-BE49-F238E27FC236}">
                <a16:creationId xmlns:a16="http://schemas.microsoft.com/office/drawing/2014/main" id="{2217F976-D1CB-5C27-9EE6-57BACC9580A3}"/>
              </a:ext>
            </a:extLst>
          </p:cNvPr>
          <p:cNvSpPr/>
          <p:nvPr/>
        </p:nvSpPr>
        <p:spPr>
          <a:xfrm>
            <a:off x="3988859" y="1458006"/>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3: Sorting Algorithms P1</a:t>
            </a:r>
          </a:p>
        </p:txBody>
      </p:sp>
      <p:sp>
        <p:nvSpPr>
          <p:cNvPr id="19" name="Arrow: Left 18">
            <a:extLst>
              <a:ext uri="{FF2B5EF4-FFF2-40B4-BE49-F238E27FC236}">
                <a16:creationId xmlns:a16="http://schemas.microsoft.com/office/drawing/2014/main" id="{32046373-87D9-A59A-15E3-F47390847246}"/>
              </a:ext>
            </a:extLst>
          </p:cNvPr>
          <p:cNvSpPr/>
          <p:nvPr/>
        </p:nvSpPr>
        <p:spPr>
          <a:xfrm>
            <a:off x="3995936" y="206844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4: Sorting Algorithms P2  </a:t>
            </a:r>
          </a:p>
        </p:txBody>
      </p:sp>
      <p:sp>
        <p:nvSpPr>
          <p:cNvPr id="21" name="Arrow: Left 20">
            <a:extLst>
              <a:ext uri="{FF2B5EF4-FFF2-40B4-BE49-F238E27FC236}">
                <a16:creationId xmlns:a16="http://schemas.microsoft.com/office/drawing/2014/main" id="{19A717BC-F22D-3CB8-CBD5-54B962CF8301}"/>
              </a:ext>
            </a:extLst>
          </p:cNvPr>
          <p:cNvSpPr/>
          <p:nvPr/>
        </p:nvSpPr>
        <p:spPr>
          <a:xfrm>
            <a:off x="3995936" y="2663172"/>
            <a:ext cx="4464496" cy="488656"/>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5: Searching Algorithms P1</a:t>
            </a:r>
          </a:p>
        </p:txBody>
      </p:sp>
      <p:sp>
        <p:nvSpPr>
          <p:cNvPr id="23" name="Arrow: Left 22">
            <a:extLst>
              <a:ext uri="{FF2B5EF4-FFF2-40B4-BE49-F238E27FC236}">
                <a16:creationId xmlns:a16="http://schemas.microsoft.com/office/drawing/2014/main" id="{1F5C30AB-EE09-1F34-FF36-00DD91070ABA}"/>
              </a:ext>
            </a:extLst>
          </p:cNvPr>
          <p:cNvSpPr/>
          <p:nvPr/>
        </p:nvSpPr>
        <p:spPr>
          <a:xfrm>
            <a:off x="3995936" y="329475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6: Searching Algorithms P2</a:t>
            </a:r>
          </a:p>
        </p:txBody>
      </p:sp>
      <p:sp>
        <p:nvSpPr>
          <p:cNvPr id="25" name="Arrow: Left 24">
            <a:extLst>
              <a:ext uri="{FF2B5EF4-FFF2-40B4-BE49-F238E27FC236}">
                <a16:creationId xmlns:a16="http://schemas.microsoft.com/office/drawing/2014/main" id="{69C2FE5F-8251-3CA3-4680-5BAC0101DFAF}"/>
              </a:ext>
            </a:extLst>
          </p:cNvPr>
          <p:cNvSpPr/>
          <p:nvPr/>
        </p:nvSpPr>
        <p:spPr>
          <a:xfrm>
            <a:off x="3988859" y="451429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7&amp;8: Graph Algorithms P1</a:t>
            </a:r>
          </a:p>
        </p:txBody>
      </p:sp>
      <p:sp>
        <p:nvSpPr>
          <p:cNvPr id="27" name="Arrow: Left 26">
            <a:extLst>
              <a:ext uri="{FF2B5EF4-FFF2-40B4-BE49-F238E27FC236}">
                <a16:creationId xmlns:a16="http://schemas.microsoft.com/office/drawing/2014/main" id="{E03A4117-13A5-92F2-97EA-93249C439117}"/>
              </a:ext>
            </a:extLst>
          </p:cNvPr>
          <p:cNvSpPr/>
          <p:nvPr/>
        </p:nvSpPr>
        <p:spPr>
          <a:xfrm>
            <a:off x="3995936" y="512468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9: Graph Algorithms P2 </a:t>
            </a:r>
          </a:p>
          <a:p>
            <a:r>
              <a:rPr lang="en-AU" sz="1200" b="1" dirty="0">
                <a:solidFill>
                  <a:schemeClr val="bg1"/>
                </a:solidFill>
              </a:rPr>
              <a:t>          (lecture on Tuesday)</a:t>
            </a:r>
          </a:p>
        </p:txBody>
      </p:sp>
      <p:sp>
        <p:nvSpPr>
          <p:cNvPr id="29" name="Arrow: Left 28">
            <a:extLst>
              <a:ext uri="{FF2B5EF4-FFF2-40B4-BE49-F238E27FC236}">
                <a16:creationId xmlns:a16="http://schemas.microsoft.com/office/drawing/2014/main" id="{DFA9703D-9633-5380-A229-584F69CE8F46}"/>
              </a:ext>
            </a:extLst>
          </p:cNvPr>
          <p:cNvSpPr/>
          <p:nvPr/>
        </p:nvSpPr>
        <p:spPr>
          <a:xfrm>
            <a:off x="3995936" y="5730541"/>
            <a:ext cx="4464496" cy="471845"/>
          </a:xfrm>
          <a:prstGeom prst="leftArrow">
            <a:avLst>
              <a:gd name="adj1" fmla="val 100000"/>
              <a:gd name="adj2" fmla="val 50000"/>
            </a:avLst>
          </a:prstGeom>
          <a:solidFill>
            <a:schemeClr val="accent2">
              <a:lumMod val="75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10: Dynamic Programming</a:t>
            </a:r>
          </a:p>
        </p:txBody>
      </p:sp>
      <p:sp>
        <p:nvSpPr>
          <p:cNvPr id="31" name="Arrow: Left 30">
            <a:extLst>
              <a:ext uri="{FF2B5EF4-FFF2-40B4-BE49-F238E27FC236}">
                <a16:creationId xmlns:a16="http://schemas.microsoft.com/office/drawing/2014/main" id="{CE783F95-1D61-DBD2-BEEC-BDADF6141150}"/>
              </a:ext>
            </a:extLst>
          </p:cNvPr>
          <p:cNvSpPr/>
          <p:nvPr/>
        </p:nvSpPr>
        <p:spPr>
          <a:xfrm>
            <a:off x="3988859" y="6341531"/>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11: String Algorithms</a:t>
            </a:r>
          </a:p>
        </p:txBody>
      </p:sp>
      <p:cxnSp>
        <p:nvCxnSpPr>
          <p:cNvPr id="34" name="Straight Connector 33">
            <a:extLst>
              <a:ext uri="{FF2B5EF4-FFF2-40B4-BE49-F238E27FC236}">
                <a16:creationId xmlns:a16="http://schemas.microsoft.com/office/drawing/2014/main" id="{353DA77B-4E3E-A075-C5CA-EF068D47723E}"/>
              </a:ext>
            </a:extLst>
          </p:cNvPr>
          <p:cNvCxnSpPr>
            <a:cxnSpLocks/>
          </p:cNvCxnSpPr>
          <p:nvPr/>
        </p:nvCxnSpPr>
        <p:spPr bwMode="auto">
          <a:xfrm>
            <a:off x="395536" y="69844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4565DB3-D5DE-3D8C-5B89-8C14330CE9A2}"/>
              </a:ext>
            </a:extLst>
          </p:cNvPr>
          <p:cNvCxnSpPr>
            <a:cxnSpLocks/>
          </p:cNvCxnSpPr>
          <p:nvPr/>
        </p:nvCxnSpPr>
        <p:spPr bwMode="auto">
          <a:xfrm>
            <a:off x="395536" y="130898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1014AA-CE8A-1294-6887-AB1665F04531}"/>
              </a:ext>
            </a:extLst>
          </p:cNvPr>
          <p:cNvCxnSpPr>
            <a:cxnSpLocks/>
          </p:cNvCxnSpPr>
          <p:nvPr/>
        </p:nvCxnSpPr>
        <p:spPr bwMode="auto">
          <a:xfrm>
            <a:off x="395536" y="193430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071D28F-48E7-E9B4-6911-62B7A49C8782}"/>
              </a:ext>
            </a:extLst>
          </p:cNvPr>
          <p:cNvCxnSpPr>
            <a:cxnSpLocks/>
          </p:cNvCxnSpPr>
          <p:nvPr/>
        </p:nvCxnSpPr>
        <p:spPr bwMode="auto">
          <a:xfrm>
            <a:off x="395536" y="2534773"/>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7EF9A87B-DA8C-CE7B-9347-1E6C354AB028}"/>
              </a:ext>
            </a:extLst>
          </p:cNvPr>
          <p:cNvCxnSpPr>
            <a:cxnSpLocks/>
          </p:cNvCxnSpPr>
          <p:nvPr/>
        </p:nvCxnSpPr>
        <p:spPr bwMode="auto">
          <a:xfrm>
            <a:off x="395536" y="315689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C193F3A-8933-AA10-6F4A-0EAE4E1A2E66}"/>
              </a:ext>
            </a:extLst>
          </p:cNvPr>
          <p:cNvCxnSpPr>
            <a:cxnSpLocks/>
          </p:cNvCxnSpPr>
          <p:nvPr/>
        </p:nvCxnSpPr>
        <p:spPr bwMode="auto">
          <a:xfrm>
            <a:off x="395536" y="3761840"/>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1C22FD36-A053-20D1-CC55-AF0DBDE255DC}"/>
              </a:ext>
            </a:extLst>
          </p:cNvPr>
          <p:cNvCxnSpPr>
            <a:cxnSpLocks/>
          </p:cNvCxnSpPr>
          <p:nvPr/>
        </p:nvCxnSpPr>
        <p:spPr bwMode="auto">
          <a:xfrm>
            <a:off x="395536" y="436963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3798AEB8-50BB-FFE3-001D-EBE8BD0EE5B5}"/>
              </a:ext>
            </a:extLst>
          </p:cNvPr>
          <p:cNvCxnSpPr>
            <a:cxnSpLocks/>
          </p:cNvCxnSpPr>
          <p:nvPr/>
        </p:nvCxnSpPr>
        <p:spPr bwMode="auto">
          <a:xfrm>
            <a:off x="395536" y="4993195"/>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084943A8-95CB-6B97-27DA-36F51E9A99D9}"/>
              </a:ext>
            </a:extLst>
          </p:cNvPr>
          <p:cNvCxnSpPr>
            <a:cxnSpLocks/>
          </p:cNvCxnSpPr>
          <p:nvPr/>
        </p:nvCxnSpPr>
        <p:spPr bwMode="auto">
          <a:xfrm>
            <a:off x="395536" y="5596527"/>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E889DFF1-1C6F-BEA6-F6A9-AC9A4C52772D}"/>
              </a:ext>
            </a:extLst>
          </p:cNvPr>
          <p:cNvCxnSpPr>
            <a:cxnSpLocks/>
          </p:cNvCxnSpPr>
          <p:nvPr/>
        </p:nvCxnSpPr>
        <p:spPr bwMode="auto">
          <a:xfrm>
            <a:off x="395536" y="681808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11605B2C-91F5-CC3E-DB46-4C1CC6AA29A9}"/>
              </a:ext>
            </a:extLst>
          </p:cNvPr>
          <p:cNvSpPr/>
          <p:nvPr/>
        </p:nvSpPr>
        <p:spPr bwMode="auto">
          <a:xfrm>
            <a:off x="3774251" y="5890442"/>
            <a:ext cx="144016" cy="152041"/>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60" name="Rectangle 3" descr="Rectangle: Click to edit Master text styles&#10;Second level&#10;Third level&#10;Fourth level&#10;Fifth level">
            <a:extLst>
              <a:ext uri="{FF2B5EF4-FFF2-40B4-BE49-F238E27FC236}">
                <a16:creationId xmlns:a16="http://schemas.microsoft.com/office/drawing/2014/main" id="{490028BD-4502-7142-A407-415CB5BB0313}"/>
              </a:ext>
            </a:extLst>
          </p:cNvPr>
          <p:cNvSpPr txBox="1">
            <a:spLocks noChangeArrowheads="1"/>
          </p:cNvSpPr>
          <p:nvPr/>
        </p:nvSpPr>
        <p:spPr>
          <a:xfrm>
            <a:off x="323015" y="884224"/>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Understand core data structures and their operations.</a:t>
            </a:r>
            <a:endParaRPr lang="en-AU" sz="1200" kern="0" dirty="0"/>
          </a:p>
        </p:txBody>
      </p:sp>
      <p:sp>
        <p:nvSpPr>
          <p:cNvPr id="62" name="Rectangle 3" descr="Rectangle: Click to edit Master text styles&#10;Second level&#10;Third level&#10;Fourth level&#10;Fifth level">
            <a:extLst>
              <a:ext uri="{FF2B5EF4-FFF2-40B4-BE49-F238E27FC236}">
                <a16:creationId xmlns:a16="http://schemas.microsoft.com/office/drawing/2014/main" id="{2FEDB6D4-FEE4-566C-A172-0B8A8417B4AC}"/>
              </a:ext>
            </a:extLst>
          </p:cNvPr>
          <p:cNvSpPr txBox="1">
            <a:spLocks noChangeArrowheads="1"/>
          </p:cNvSpPr>
          <p:nvPr/>
        </p:nvSpPr>
        <p:spPr>
          <a:xfrm>
            <a:off x="312938" y="1496875"/>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Discover basic sorting techniques and performance analysis.</a:t>
            </a:r>
            <a:endParaRPr lang="en-AU" sz="1200" kern="0" dirty="0"/>
          </a:p>
        </p:txBody>
      </p:sp>
      <p:sp>
        <p:nvSpPr>
          <p:cNvPr id="63" name="Rectangle 3" descr="Rectangle: Click to edit Master text styles&#10;Second level&#10;Third level&#10;Fourth level&#10;Fifth level">
            <a:extLst>
              <a:ext uri="{FF2B5EF4-FFF2-40B4-BE49-F238E27FC236}">
                <a16:creationId xmlns:a16="http://schemas.microsoft.com/office/drawing/2014/main" id="{DBF4B8C2-9958-355B-95A3-C96A1700E5A8}"/>
              </a:ext>
            </a:extLst>
          </p:cNvPr>
          <p:cNvSpPr txBox="1">
            <a:spLocks noChangeArrowheads="1"/>
          </p:cNvSpPr>
          <p:nvPr/>
        </p:nvSpPr>
        <p:spPr>
          <a:xfrm>
            <a:off x="312938" y="210659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Examine advanced sorting methods and efficiency improvements.</a:t>
            </a:r>
            <a:endParaRPr lang="en-AU" sz="1200" kern="0" dirty="0"/>
          </a:p>
        </p:txBody>
      </p:sp>
      <p:sp>
        <p:nvSpPr>
          <p:cNvPr id="5" name="Rectangle 3" descr="Rectangle: Click to edit Master text styles&#10;Second level&#10;Third level&#10;Fourth level&#10;Fifth level">
            <a:extLst>
              <a:ext uri="{FF2B5EF4-FFF2-40B4-BE49-F238E27FC236}">
                <a16:creationId xmlns:a16="http://schemas.microsoft.com/office/drawing/2014/main" id="{225A53A5-4068-F7BF-8D47-6EDB51D66529}"/>
              </a:ext>
            </a:extLst>
          </p:cNvPr>
          <p:cNvSpPr txBox="1">
            <a:spLocks noChangeArrowheads="1"/>
          </p:cNvSpPr>
          <p:nvPr/>
        </p:nvSpPr>
        <p:spPr>
          <a:xfrm>
            <a:off x="312938" y="273310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Learn fundamental searching algorithms for data retrieval.</a:t>
            </a:r>
            <a:endParaRPr lang="en-AU" sz="1200" kern="0"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id="{F788E95D-BEA7-C3FB-BDE8-74FEE15780DC}"/>
              </a:ext>
            </a:extLst>
          </p:cNvPr>
          <p:cNvSpPr txBox="1">
            <a:spLocks noChangeArrowheads="1"/>
          </p:cNvSpPr>
          <p:nvPr/>
        </p:nvSpPr>
        <p:spPr>
          <a:xfrm>
            <a:off x="312938" y="3332714"/>
            <a:ext cx="3384376" cy="405161"/>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advanced search structures and optimization strategies.</a:t>
            </a:r>
            <a:endParaRPr lang="en-AU" sz="1200" kern="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40811C26-17AC-2664-3F15-A176AE70DDD6}"/>
              </a:ext>
            </a:extLst>
          </p:cNvPr>
          <p:cNvSpPr txBox="1">
            <a:spLocks noChangeArrowheads="1"/>
          </p:cNvSpPr>
          <p:nvPr/>
        </p:nvSpPr>
        <p:spPr>
          <a:xfrm>
            <a:off x="325697" y="4101442"/>
            <a:ext cx="3384376" cy="22873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AU" sz="1200" kern="0" dirty="0">
                <a:solidFill>
                  <a:schemeClr val="accent2">
                    <a:lumMod val="75000"/>
                  </a:schemeClr>
                </a:solidFill>
              </a:rPr>
              <a:t>No class scheduled due to a public holiday.</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5676E82D-D121-FD37-20B3-CE7EFF0467BA}"/>
              </a:ext>
            </a:extLst>
          </p:cNvPr>
          <p:cNvSpPr txBox="1">
            <a:spLocks noChangeArrowheads="1"/>
          </p:cNvSpPr>
          <p:nvPr/>
        </p:nvSpPr>
        <p:spPr>
          <a:xfrm>
            <a:off x="338735" y="5420709"/>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endParaRPr lang="en-AU" sz="1000" kern="0" dirty="0"/>
          </a:p>
        </p:txBody>
      </p:sp>
      <p:sp>
        <p:nvSpPr>
          <p:cNvPr id="11" name="Rectangle 3" descr="Rectangle: Click to edit Master text styles&#10;Second level&#10;Third level&#10;Fourth level&#10;Fifth level">
            <a:extLst>
              <a:ext uri="{FF2B5EF4-FFF2-40B4-BE49-F238E27FC236}">
                <a16:creationId xmlns:a16="http://schemas.microsoft.com/office/drawing/2014/main" id="{68CF8FA2-3287-09AE-7164-39C596104B65}"/>
              </a:ext>
            </a:extLst>
          </p:cNvPr>
          <p:cNvSpPr txBox="1">
            <a:spLocks noChangeArrowheads="1"/>
          </p:cNvSpPr>
          <p:nvPr/>
        </p:nvSpPr>
        <p:spPr>
          <a:xfrm>
            <a:off x="323015" y="260648"/>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fundamental concepts in algorithms and data structures.</a:t>
            </a:r>
            <a:endParaRPr lang="en-AU" sz="1200" kern="0" dirty="0"/>
          </a:p>
        </p:txBody>
      </p:sp>
      <p:sp>
        <p:nvSpPr>
          <p:cNvPr id="12" name="Arrow: Left 22">
            <a:extLst>
              <a:ext uri="{FF2B5EF4-FFF2-40B4-BE49-F238E27FC236}">
                <a16:creationId xmlns:a16="http://schemas.microsoft.com/office/drawing/2014/main" id="{BECA04B3-603A-7BEF-BD25-395B6A62E384}"/>
              </a:ext>
            </a:extLst>
          </p:cNvPr>
          <p:cNvSpPr/>
          <p:nvPr/>
        </p:nvSpPr>
        <p:spPr>
          <a:xfrm>
            <a:off x="3995936" y="390214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b="1" dirty="0">
                <a:solidFill>
                  <a:schemeClr val="bg1"/>
                </a:solidFill>
              </a:rPr>
              <a:t>Public Holiday</a:t>
            </a:r>
          </a:p>
        </p:txBody>
      </p:sp>
      <p:sp>
        <p:nvSpPr>
          <p:cNvPr id="36" name="Parallelogram 35">
            <a:extLst>
              <a:ext uri="{FF2B5EF4-FFF2-40B4-BE49-F238E27FC236}">
                <a16:creationId xmlns:a16="http://schemas.microsoft.com/office/drawing/2014/main" id="{DC20D7C2-47B8-D0D3-8860-544D212A3A15}"/>
              </a:ext>
            </a:extLst>
          </p:cNvPr>
          <p:cNvSpPr/>
          <p:nvPr/>
        </p:nvSpPr>
        <p:spPr bwMode="auto">
          <a:xfrm rot="20677047">
            <a:off x="8426737" y="154022"/>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38" name="Parallelogram 37">
            <a:extLst>
              <a:ext uri="{FF2B5EF4-FFF2-40B4-BE49-F238E27FC236}">
                <a16:creationId xmlns:a16="http://schemas.microsoft.com/office/drawing/2014/main" id="{5AB2A7C7-0FB1-646A-A6B6-E51E9C297D55}"/>
              </a:ext>
            </a:extLst>
          </p:cNvPr>
          <p:cNvSpPr/>
          <p:nvPr/>
        </p:nvSpPr>
        <p:spPr bwMode="auto">
          <a:xfrm rot="20677047">
            <a:off x="8418201" y="7542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0" name="Parallelogram 39">
            <a:extLst>
              <a:ext uri="{FF2B5EF4-FFF2-40B4-BE49-F238E27FC236}">
                <a16:creationId xmlns:a16="http://schemas.microsoft.com/office/drawing/2014/main" id="{448A98A5-D4EA-460C-25CD-DD8093441EB0}"/>
              </a:ext>
            </a:extLst>
          </p:cNvPr>
          <p:cNvSpPr/>
          <p:nvPr/>
        </p:nvSpPr>
        <p:spPr bwMode="auto">
          <a:xfrm rot="20677047">
            <a:off x="8426737" y="138108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1" name="Parallelogram 40">
            <a:extLst>
              <a:ext uri="{FF2B5EF4-FFF2-40B4-BE49-F238E27FC236}">
                <a16:creationId xmlns:a16="http://schemas.microsoft.com/office/drawing/2014/main" id="{42498BC7-FA7D-F859-20B4-F15F36F16474}"/>
              </a:ext>
            </a:extLst>
          </p:cNvPr>
          <p:cNvSpPr/>
          <p:nvPr/>
        </p:nvSpPr>
        <p:spPr bwMode="auto">
          <a:xfrm rot="20677047">
            <a:off x="8426738" y="19903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2" name="Parallelogram 41">
            <a:extLst>
              <a:ext uri="{FF2B5EF4-FFF2-40B4-BE49-F238E27FC236}">
                <a16:creationId xmlns:a16="http://schemas.microsoft.com/office/drawing/2014/main" id="{B4ACDAD0-4708-F26B-8B44-B9D5D1486B95}"/>
              </a:ext>
            </a:extLst>
          </p:cNvPr>
          <p:cNvSpPr/>
          <p:nvPr/>
        </p:nvSpPr>
        <p:spPr bwMode="auto">
          <a:xfrm rot="20677047">
            <a:off x="8418202" y="2590570"/>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3" name="Parallelogram 42">
            <a:extLst>
              <a:ext uri="{FF2B5EF4-FFF2-40B4-BE49-F238E27FC236}">
                <a16:creationId xmlns:a16="http://schemas.microsoft.com/office/drawing/2014/main" id="{20DC9A61-10CA-A23F-9B95-59978DB2D85F}"/>
              </a:ext>
            </a:extLst>
          </p:cNvPr>
          <p:cNvSpPr/>
          <p:nvPr/>
        </p:nvSpPr>
        <p:spPr bwMode="auto">
          <a:xfrm rot="20677047">
            <a:off x="8426738" y="321741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4" name="Parallelogram 43">
            <a:extLst>
              <a:ext uri="{FF2B5EF4-FFF2-40B4-BE49-F238E27FC236}">
                <a16:creationId xmlns:a16="http://schemas.microsoft.com/office/drawing/2014/main" id="{F85346EB-D137-2471-D82F-86803B0F0D23}"/>
              </a:ext>
            </a:extLst>
          </p:cNvPr>
          <p:cNvSpPr/>
          <p:nvPr/>
        </p:nvSpPr>
        <p:spPr bwMode="auto">
          <a:xfrm rot="20677047">
            <a:off x="8435273" y="382520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5" name="Parallelogram 44">
            <a:extLst>
              <a:ext uri="{FF2B5EF4-FFF2-40B4-BE49-F238E27FC236}">
                <a16:creationId xmlns:a16="http://schemas.microsoft.com/office/drawing/2014/main" id="{D4D3A478-57B4-C5AB-7E8B-55531AF842AE}"/>
              </a:ext>
            </a:extLst>
          </p:cNvPr>
          <p:cNvSpPr/>
          <p:nvPr/>
        </p:nvSpPr>
        <p:spPr bwMode="auto">
          <a:xfrm rot="20677047">
            <a:off x="8426737" y="44254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6" name="Parallelogram 45">
            <a:extLst>
              <a:ext uri="{FF2B5EF4-FFF2-40B4-BE49-F238E27FC236}">
                <a16:creationId xmlns:a16="http://schemas.microsoft.com/office/drawing/2014/main" id="{76A8A2A9-1A2A-A116-AF32-43A269A7CB21}"/>
              </a:ext>
            </a:extLst>
          </p:cNvPr>
          <p:cNvSpPr/>
          <p:nvPr/>
        </p:nvSpPr>
        <p:spPr bwMode="auto">
          <a:xfrm rot="20677047">
            <a:off x="8435273" y="505227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7" name="Parallelogram 46">
            <a:extLst>
              <a:ext uri="{FF2B5EF4-FFF2-40B4-BE49-F238E27FC236}">
                <a16:creationId xmlns:a16="http://schemas.microsoft.com/office/drawing/2014/main" id="{1890EDBE-A587-9A29-0BB1-75BB82B42999}"/>
              </a:ext>
            </a:extLst>
          </p:cNvPr>
          <p:cNvSpPr/>
          <p:nvPr/>
        </p:nvSpPr>
        <p:spPr bwMode="auto">
          <a:xfrm rot="20677047">
            <a:off x="8435274" y="5661533"/>
            <a:ext cx="757055" cy="452116"/>
          </a:xfrm>
          <a:prstGeom prst="parallelogram">
            <a:avLst>
              <a:gd name="adj" fmla="val 27743"/>
            </a:avLst>
          </a:prstGeom>
          <a:solidFill>
            <a:schemeClr val="accent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8" name="Parallelogram 47">
            <a:extLst>
              <a:ext uri="{FF2B5EF4-FFF2-40B4-BE49-F238E27FC236}">
                <a16:creationId xmlns:a16="http://schemas.microsoft.com/office/drawing/2014/main" id="{7659DB52-FB3A-ACF9-8234-660C865430BF}"/>
              </a:ext>
            </a:extLst>
          </p:cNvPr>
          <p:cNvSpPr/>
          <p:nvPr/>
        </p:nvSpPr>
        <p:spPr bwMode="auto">
          <a:xfrm rot="20677047">
            <a:off x="8426738" y="6261757"/>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59" name="TextBox 58">
            <a:extLst>
              <a:ext uri="{FF2B5EF4-FFF2-40B4-BE49-F238E27FC236}">
                <a16:creationId xmlns:a16="http://schemas.microsoft.com/office/drawing/2014/main" id="{8FED76E1-18EE-68F0-7C1E-3CB885B52B97}"/>
              </a:ext>
            </a:extLst>
          </p:cNvPr>
          <p:cNvSpPr txBox="1"/>
          <p:nvPr/>
        </p:nvSpPr>
        <p:spPr bwMode="auto">
          <a:xfrm rot="20807101">
            <a:off x="8478613" y="295941"/>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a:t>
            </a:r>
          </a:p>
        </p:txBody>
      </p:sp>
      <p:sp>
        <p:nvSpPr>
          <p:cNvPr id="61" name="TextBox 60">
            <a:extLst>
              <a:ext uri="{FF2B5EF4-FFF2-40B4-BE49-F238E27FC236}">
                <a16:creationId xmlns:a16="http://schemas.microsoft.com/office/drawing/2014/main" id="{FC325465-C33F-4E5C-C51E-568BA885AA99}"/>
              </a:ext>
            </a:extLst>
          </p:cNvPr>
          <p:cNvSpPr txBox="1"/>
          <p:nvPr/>
        </p:nvSpPr>
        <p:spPr bwMode="auto">
          <a:xfrm rot="20807101">
            <a:off x="8471160" y="916284"/>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2</a:t>
            </a:r>
          </a:p>
        </p:txBody>
      </p:sp>
      <p:sp>
        <p:nvSpPr>
          <p:cNvPr id="64" name="TextBox 63">
            <a:extLst>
              <a:ext uri="{FF2B5EF4-FFF2-40B4-BE49-F238E27FC236}">
                <a16:creationId xmlns:a16="http://schemas.microsoft.com/office/drawing/2014/main" id="{54A92A03-DD01-8462-BBCB-1C24CEB084B4}"/>
              </a:ext>
            </a:extLst>
          </p:cNvPr>
          <p:cNvSpPr txBox="1"/>
          <p:nvPr/>
        </p:nvSpPr>
        <p:spPr bwMode="auto">
          <a:xfrm rot="20807101">
            <a:off x="8461540" y="1536112"/>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3</a:t>
            </a:r>
          </a:p>
        </p:txBody>
      </p:sp>
      <p:sp>
        <p:nvSpPr>
          <p:cNvPr id="65" name="TextBox 64">
            <a:extLst>
              <a:ext uri="{FF2B5EF4-FFF2-40B4-BE49-F238E27FC236}">
                <a16:creationId xmlns:a16="http://schemas.microsoft.com/office/drawing/2014/main" id="{88EB4D71-F7CD-7930-92D5-20C7E6CDE49D}"/>
              </a:ext>
            </a:extLst>
          </p:cNvPr>
          <p:cNvSpPr txBox="1"/>
          <p:nvPr/>
        </p:nvSpPr>
        <p:spPr bwMode="auto">
          <a:xfrm rot="20807101">
            <a:off x="8478613" y="2156455"/>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4</a:t>
            </a:r>
          </a:p>
        </p:txBody>
      </p:sp>
      <p:sp>
        <p:nvSpPr>
          <p:cNvPr id="66" name="TextBox 65">
            <a:extLst>
              <a:ext uri="{FF2B5EF4-FFF2-40B4-BE49-F238E27FC236}">
                <a16:creationId xmlns:a16="http://schemas.microsoft.com/office/drawing/2014/main" id="{9FA7DCD0-2AA2-1718-D1FF-145C2ED0FFF6}"/>
              </a:ext>
            </a:extLst>
          </p:cNvPr>
          <p:cNvSpPr txBox="1"/>
          <p:nvPr/>
        </p:nvSpPr>
        <p:spPr bwMode="auto">
          <a:xfrm rot="20807101">
            <a:off x="8478611" y="2755818"/>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5</a:t>
            </a:r>
          </a:p>
        </p:txBody>
      </p:sp>
      <p:sp>
        <p:nvSpPr>
          <p:cNvPr id="67" name="TextBox 66">
            <a:extLst>
              <a:ext uri="{FF2B5EF4-FFF2-40B4-BE49-F238E27FC236}">
                <a16:creationId xmlns:a16="http://schemas.microsoft.com/office/drawing/2014/main" id="{16546CEB-5B71-DC2A-CCB7-FBF9B33498A1}"/>
              </a:ext>
            </a:extLst>
          </p:cNvPr>
          <p:cNvSpPr txBox="1"/>
          <p:nvPr/>
        </p:nvSpPr>
        <p:spPr bwMode="auto">
          <a:xfrm rot="20807101">
            <a:off x="8478611" y="3376160"/>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6</a:t>
            </a:r>
          </a:p>
        </p:txBody>
      </p:sp>
      <p:sp>
        <p:nvSpPr>
          <p:cNvPr id="68" name="TextBox 67">
            <a:extLst>
              <a:ext uri="{FF2B5EF4-FFF2-40B4-BE49-F238E27FC236}">
                <a16:creationId xmlns:a16="http://schemas.microsoft.com/office/drawing/2014/main" id="{10378279-08E2-DB5E-B8C7-5F2AB0C4972E}"/>
              </a:ext>
            </a:extLst>
          </p:cNvPr>
          <p:cNvSpPr txBox="1"/>
          <p:nvPr/>
        </p:nvSpPr>
        <p:spPr bwMode="auto">
          <a:xfrm rot="20807101">
            <a:off x="8478610" y="4575688"/>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8</a:t>
            </a:r>
          </a:p>
        </p:txBody>
      </p:sp>
      <p:sp>
        <p:nvSpPr>
          <p:cNvPr id="69" name="TextBox 68">
            <a:extLst>
              <a:ext uri="{FF2B5EF4-FFF2-40B4-BE49-F238E27FC236}">
                <a16:creationId xmlns:a16="http://schemas.microsoft.com/office/drawing/2014/main" id="{61C60CF1-6B7D-08E7-8DEE-96AD98CBC21D}"/>
              </a:ext>
            </a:extLst>
          </p:cNvPr>
          <p:cNvSpPr txBox="1"/>
          <p:nvPr/>
        </p:nvSpPr>
        <p:spPr bwMode="auto">
          <a:xfrm rot="20807101">
            <a:off x="8475060" y="5210345"/>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9</a:t>
            </a:r>
          </a:p>
        </p:txBody>
      </p:sp>
      <p:sp>
        <p:nvSpPr>
          <p:cNvPr id="70" name="TextBox 69">
            <a:extLst>
              <a:ext uri="{FF2B5EF4-FFF2-40B4-BE49-F238E27FC236}">
                <a16:creationId xmlns:a16="http://schemas.microsoft.com/office/drawing/2014/main" id="{3AE0F251-A22C-2DEA-5560-2B3C13440D6D}"/>
              </a:ext>
            </a:extLst>
          </p:cNvPr>
          <p:cNvSpPr txBox="1"/>
          <p:nvPr/>
        </p:nvSpPr>
        <p:spPr bwMode="auto">
          <a:xfrm rot="20807101">
            <a:off x="8446821" y="5822569"/>
            <a:ext cx="748923"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10</a:t>
            </a:r>
          </a:p>
        </p:txBody>
      </p:sp>
      <p:sp>
        <p:nvSpPr>
          <p:cNvPr id="71" name="TextBox 70">
            <a:extLst>
              <a:ext uri="{FF2B5EF4-FFF2-40B4-BE49-F238E27FC236}">
                <a16:creationId xmlns:a16="http://schemas.microsoft.com/office/drawing/2014/main" id="{90E151BC-D19D-4C26-19C0-10B106B44707}"/>
              </a:ext>
            </a:extLst>
          </p:cNvPr>
          <p:cNvSpPr txBox="1"/>
          <p:nvPr/>
        </p:nvSpPr>
        <p:spPr bwMode="auto">
          <a:xfrm rot="20807101">
            <a:off x="8478609" y="4004631"/>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7</a:t>
            </a:r>
          </a:p>
        </p:txBody>
      </p:sp>
      <p:sp>
        <p:nvSpPr>
          <p:cNvPr id="72" name="TextBox 71">
            <a:extLst>
              <a:ext uri="{FF2B5EF4-FFF2-40B4-BE49-F238E27FC236}">
                <a16:creationId xmlns:a16="http://schemas.microsoft.com/office/drawing/2014/main" id="{2A462AD1-8D49-736E-310D-BAC05FD2D5B0}"/>
              </a:ext>
            </a:extLst>
          </p:cNvPr>
          <p:cNvSpPr txBox="1"/>
          <p:nvPr/>
        </p:nvSpPr>
        <p:spPr bwMode="auto">
          <a:xfrm rot="20807101">
            <a:off x="8446820" y="6423804"/>
            <a:ext cx="748923"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11</a:t>
            </a:r>
          </a:p>
        </p:txBody>
      </p:sp>
      <p:cxnSp>
        <p:nvCxnSpPr>
          <p:cNvPr id="73" name="Straight Connector 72">
            <a:extLst>
              <a:ext uri="{FF2B5EF4-FFF2-40B4-BE49-F238E27FC236}">
                <a16:creationId xmlns:a16="http://schemas.microsoft.com/office/drawing/2014/main" id="{94B35FB7-247F-BE69-69AD-327700F0DD7A}"/>
              </a:ext>
            </a:extLst>
          </p:cNvPr>
          <p:cNvCxnSpPr>
            <a:cxnSpLocks/>
          </p:cNvCxnSpPr>
          <p:nvPr/>
        </p:nvCxnSpPr>
        <p:spPr bwMode="auto">
          <a:xfrm>
            <a:off x="395536" y="620238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Rectangle 3" descr="Rectangle: Click to edit Master text styles&#10;Second level&#10;Third level&#10;Fourth level&#10;Fifth level">
            <a:extLst>
              <a:ext uri="{FF2B5EF4-FFF2-40B4-BE49-F238E27FC236}">
                <a16:creationId xmlns:a16="http://schemas.microsoft.com/office/drawing/2014/main" id="{129F8685-5EE1-1705-18D9-471F269D30D3}"/>
              </a:ext>
            </a:extLst>
          </p:cNvPr>
          <p:cNvSpPr txBox="1">
            <a:spLocks noChangeArrowheads="1"/>
          </p:cNvSpPr>
          <p:nvPr/>
        </p:nvSpPr>
        <p:spPr>
          <a:xfrm>
            <a:off x="311708" y="4574090"/>
            <a:ext cx="3384376" cy="29979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Grasp basic graph theory and traversal techniques.</a:t>
            </a:r>
            <a:endParaRPr lang="en-AU" sz="1200" kern="0" dirty="0"/>
          </a:p>
        </p:txBody>
      </p:sp>
      <p:sp>
        <p:nvSpPr>
          <p:cNvPr id="4" name="Rectangle 3" descr="Rectangle: Click to edit Master text styles&#10;Second level&#10;Third level&#10;Fourth level&#10;Fifth level">
            <a:extLst>
              <a:ext uri="{FF2B5EF4-FFF2-40B4-BE49-F238E27FC236}">
                <a16:creationId xmlns:a16="http://schemas.microsoft.com/office/drawing/2014/main" id="{C314B493-B645-B819-53F7-949A3D5EC73C}"/>
              </a:ext>
            </a:extLst>
          </p:cNvPr>
          <p:cNvSpPr txBox="1">
            <a:spLocks noChangeArrowheads="1"/>
          </p:cNvSpPr>
          <p:nvPr/>
        </p:nvSpPr>
        <p:spPr>
          <a:xfrm>
            <a:off x="311708" y="5183807"/>
            <a:ext cx="3384376" cy="368052"/>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Dive into advanced graph algorithms, including shortest path methods.</a:t>
            </a:r>
            <a:endParaRPr lang="en-AU" sz="1200" kern="0" dirty="0"/>
          </a:p>
        </p:txBody>
      </p:sp>
      <p:sp>
        <p:nvSpPr>
          <p:cNvPr id="8" name="Rectangle 3" descr="Rectangle: Click to edit Master text styles&#10;Second level&#10;Third level&#10;Fourth level&#10;Fifth level">
            <a:extLst>
              <a:ext uri="{FF2B5EF4-FFF2-40B4-BE49-F238E27FC236}">
                <a16:creationId xmlns:a16="http://schemas.microsoft.com/office/drawing/2014/main" id="{A22A938A-A246-1E20-BFAB-B1971569B2F4}"/>
              </a:ext>
            </a:extLst>
          </p:cNvPr>
          <p:cNvSpPr txBox="1">
            <a:spLocks noChangeArrowheads="1"/>
          </p:cNvSpPr>
          <p:nvPr/>
        </p:nvSpPr>
        <p:spPr>
          <a:xfrm>
            <a:off x="317867" y="5778404"/>
            <a:ext cx="3384376" cy="40709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Learn dynamic programming techniques to solve optimization problems efficiently.</a:t>
            </a:r>
            <a:endParaRPr lang="en-AU" sz="1200" kern="0" dirty="0"/>
          </a:p>
        </p:txBody>
      </p:sp>
      <p:sp>
        <p:nvSpPr>
          <p:cNvPr id="10" name="Rectangle 3" descr="Rectangle: Click to edit Master text styles&#10;Second level&#10;Third level&#10;Fourth level&#10;Fifth level">
            <a:extLst>
              <a:ext uri="{FF2B5EF4-FFF2-40B4-BE49-F238E27FC236}">
                <a16:creationId xmlns:a16="http://schemas.microsoft.com/office/drawing/2014/main" id="{020301F2-4095-2B5B-7A53-52620F888B93}"/>
              </a:ext>
            </a:extLst>
          </p:cNvPr>
          <p:cNvSpPr txBox="1">
            <a:spLocks noChangeArrowheads="1"/>
          </p:cNvSpPr>
          <p:nvPr/>
        </p:nvSpPr>
        <p:spPr>
          <a:xfrm>
            <a:off x="311708" y="6401145"/>
            <a:ext cx="3384376" cy="35261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efficient techniques for string processing and pattern matching.</a:t>
            </a:r>
            <a:endParaRPr lang="en-AU" sz="1200" kern="0" dirty="0"/>
          </a:p>
        </p:txBody>
      </p:sp>
    </p:spTree>
    <p:extLst>
      <p:ext uri="{BB962C8B-B14F-4D97-AF65-F5344CB8AC3E}">
        <p14:creationId xmlns:p14="http://schemas.microsoft.com/office/powerpoint/2010/main" val="340395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4" name="Rectangle 3">
            <a:extLst>
              <a:ext uri="{FF2B5EF4-FFF2-40B4-BE49-F238E27FC236}">
                <a16:creationId xmlns:a16="http://schemas.microsoft.com/office/drawing/2014/main" id="{A7E49FFA-2BC4-2974-B02A-BEF88EACDF3A}"/>
              </a:ext>
            </a:extLst>
          </p:cNvPr>
          <p:cNvSpPr/>
          <p:nvPr/>
        </p:nvSpPr>
        <p:spPr bwMode="auto">
          <a:xfrm>
            <a:off x="1117918"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9" name="Rectangle 8">
            <a:extLst>
              <a:ext uri="{FF2B5EF4-FFF2-40B4-BE49-F238E27FC236}">
                <a16:creationId xmlns:a16="http://schemas.microsoft.com/office/drawing/2014/main" id="{FE528371-00F7-B62E-F002-AA1FAA07A23E}"/>
              </a:ext>
            </a:extLst>
          </p:cNvPr>
          <p:cNvSpPr/>
          <p:nvPr/>
        </p:nvSpPr>
        <p:spPr bwMode="auto">
          <a:xfrm>
            <a:off x="1619672" y="462001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 name="TextBox 1">
            <a:extLst>
              <a:ext uri="{FF2B5EF4-FFF2-40B4-BE49-F238E27FC236}">
                <a16:creationId xmlns:a16="http://schemas.microsoft.com/office/drawing/2014/main" id="{BE585D1D-51F4-385E-E13B-01445614EBAE}"/>
              </a:ext>
            </a:extLst>
          </p:cNvPr>
          <p:cNvSpPr txBox="1"/>
          <p:nvPr/>
        </p:nvSpPr>
        <p:spPr bwMode="auto">
          <a:xfrm>
            <a:off x="356400" y="2490847"/>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Let’s walk through step-by-step to get the ideas of using Dynamic Programming.</a:t>
            </a:r>
            <a:endParaRPr lang="en-US" sz="2000" dirty="0"/>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5" name="TextBox 24">
            <a:extLst>
              <a:ext uri="{FF2B5EF4-FFF2-40B4-BE49-F238E27FC236}">
                <a16:creationId xmlns:a16="http://schemas.microsoft.com/office/drawing/2014/main" id="{47477AF9-0CF3-2BC2-255D-9EA10FFF0901}"/>
              </a:ext>
            </a:extLst>
          </p:cNvPr>
          <p:cNvSpPr txBox="1"/>
          <p:nvPr/>
        </p:nvSpPr>
        <p:spPr bwMode="auto">
          <a:xfrm>
            <a:off x="451441" y="4592088"/>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3198733"/>
            <a:ext cx="868009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1. Initialize f with 0 and 1</a:t>
            </a:r>
            <a:endParaRPr lang="en-US" sz="2000" dirty="0"/>
          </a:p>
        </p:txBody>
      </p:sp>
    </p:spTree>
    <p:extLst>
      <p:ext uri="{BB962C8B-B14F-4D97-AF65-F5344CB8AC3E}">
        <p14:creationId xmlns:p14="http://schemas.microsoft.com/office/powerpoint/2010/main" val="10237633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2" name="TextBox 1">
            <a:extLst>
              <a:ext uri="{FF2B5EF4-FFF2-40B4-BE49-F238E27FC236}">
                <a16:creationId xmlns:a16="http://schemas.microsoft.com/office/drawing/2014/main" id="{BE585D1D-51F4-385E-E13B-01445614EBAE}"/>
              </a:ext>
            </a:extLst>
          </p:cNvPr>
          <p:cNvSpPr txBox="1"/>
          <p:nvPr/>
        </p:nvSpPr>
        <p:spPr bwMode="auto">
          <a:xfrm>
            <a:off x="356400" y="2490847"/>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Let’s walk through step-by-step to get the ideas of using Dynamic Programming.</a:t>
            </a:r>
            <a:endParaRPr lang="en-US" sz="2000" dirty="0"/>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3198733"/>
            <a:ext cx="8680096"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2. Within the first loop, we append the list with </a:t>
            </a:r>
            <a:r>
              <a:rPr lang="en-US" sz="2000" b="1" kern="0" dirty="0">
                <a:latin typeface="Helvetica" pitchFamily="2" charset="0"/>
                <a:cs typeface="Arial" pitchFamily="34" charset="0"/>
              </a:rPr>
              <a:t>f[2-1] + f[2-2]</a:t>
            </a:r>
            <a:r>
              <a:rPr lang="en-US" sz="2000" kern="0" dirty="0">
                <a:latin typeface="Helvetica" pitchFamily="2" charset="0"/>
                <a:cs typeface="Arial" pitchFamily="34" charset="0"/>
              </a:rPr>
              <a:t>.</a:t>
            </a:r>
            <a:r>
              <a:rPr lang="en-US" sz="2000" b="1" kern="0" dirty="0">
                <a:latin typeface="Helvetica" pitchFamily="2" charset="0"/>
                <a:cs typeface="Arial" pitchFamily="34" charset="0"/>
              </a:rPr>
              <a:t> </a:t>
            </a:r>
            <a:r>
              <a:rPr lang="en-US" sz="2000" kern="0" dirty="0">
                <a:latin typeface="Helvetica" pitchFamily="2" charset="0"/>
                <a:cs typeface="Arial" pitchFamily="34" charset="0"/>
              </a:rPr>
              <a:t>When we do that operation (i.e., append), we actually store the values of </a:t>
            </a:r>
            <a:r>
              <a:rPr lang="en-US" sz="2000" b="1" kern="0" dirty="0">
                <a:latin typeface="Helvetica" pitchFamily="2" charset="0"/>
                <a:cs typeface="Arial" pitchFamily="34" charset="0"/>
              </a:rPr>
              <a:t>f[2-1] + f[2-2]</a:t>
            </a:r>
            <a:r>
              <a:rPr lang="en-US" sz="2000" kern="0" dirty="0">
                <a:latin typeface="Helvetica" pitchFamily="2" charset="0"/>
                <a:cs typeface="Arial" pitchFamily="34" charset="0"/>
              </a:rPr>
              <a:t> to our list at index 2, so we can use later.</a:t>
            </a:r>
            <a:endParaRPr lang="en-US" sz="2000" dirty="0"/>
          </a:p>
        </p:txBody>
      </p:sp>
      <p:sp>
        <p:nvSpPr>
          <p:cNvPr id="8" name="Rectangle 7">
            <a:extLst>
              <a:ext uri="{FF2B5EF4-FFF2-40B4-BE49-F238E27FC236}">
                <a16:creationId xmlns:a16="http://schemas.microsoft.com/office/drawing/2014/main" id="{4732AF04-4EB9-2028-C12A-09A46F312EB6}"/>
              </a:ext>
            </a:extLst>
          </p:cNvPr>
          <p:cNvSpPr/>
          <p:nvPr/>
        </p:nvSpPr>
        <p:spPr bwMode="auto">
          <a:xfrm>
            <a:off x="1117918"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0E0564E5-233D-C9A4-A539-0F8BCF0102F2}"/>
              </a:ext>
            </a:extLst>
          </p:cNvPr>
          <p:cNvSpPr/>
          <p:nvPr/>
        </p:nvSpPr>
        <p:spPr bwMode="auto">
          <a:xfrm>
            <a:off x="1619672" y="462001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1" name="TextBox 10">
            <a:extLst>
              <a:ext uri="{FF2B5EF4-FFF2-40B4-BE49-F238E27FC236}">
                <a16:creationId xmlns:a16="http://schemas.microsoft.com/office/drawing/2014/main" id="{03600F18-D8A3-E302-94CA-6EDC146B75F4}"/>
              </a:ext>
            </a:extLst>
          </p:cNvPr>
          <p:cNvSpPr txBox="1"/>
          <p:nvPr/>
        </p:nvSpPr>
        <p:spPr bwMode="auto">
          <a:xfrm>
            <a:off x="451441" y="4592088"/>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12" name="Rectangle 11">
            <a:extLst>
              <a:ext uri="{FF2B5EF4-FFF2-40B4-BE49-F238E27FC236}">
                <a16:creationId xmlns:a16="http://schemas.microsoft.com/office/drawing/2014/main" id="{DCA08154-09DE-6B17-7853-C9A9E98B5EB6}"/>
              </a:ext>
            </a:extLst>
          </p:cNvPr>
          <p:cNvSpPr/>
          <p:nvPr/>
        </p:nvSpPr>
        <p:spPr bwMode="auto">
          <a:xfrm>
            <a:off x="1367644" y="5596554"/>
            <a:ext cx="504056" cy="492443"/>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bg1">
                    <a:lumMod val="75000"/>
                  </a:schemeClr>
                </a:solidFill>
                <a:effectLst/>
                <a:latin typeface="Helvetica" pitchFamily="2" charset="0"/>
              </a:rPr>
              <a:t>1</a:t>
            </a:r>
            <a:endParaRPr kumimoji="0" lang="en-US" sz="1600" i="0" u="none" strike="noStrike" cap="none" normalizeH="0" baseline="0" dirty="0">
              <a:ln>
                <a:noFill/>
              </a:ln>
              <a:solidFill>
                <a:schemeClr val="bg1">
                  <a:lumMod val="75000"/>
                </a:schemeClr>
              </a:solidFill>
              <a:effectLst/>
              <a:latin typeface="Helvetica" pitchFamily="2" charset="0"/>
            </a:endParaRPr>
          </a:p>
        </p:txBody>
      </p:sp>
      <p:sp>
        <p:nvSpPr>
          <p:cNvPr id="14" name="Right Brace 13">
            <a:extLst>
              <a:ext uri="{FF2B5EF4-FFF2-40B4-BE49-F238E27FC236}">
                <a16:creationId xmlns:a16="http://schemas.microsoft.com/office/drawing/2014/main" id="{05784599-6885-0F85-B8AE-E41D2D3453B7}"/>
              </a:ext>
            </a:extLst>
          </p:cNvPr>
          <p:cNvSpPr/>
          <p:nvPr/>
        </p:nvSpPr>
        <p:spPr bwMode="auto">
          <a:xfrm rot="5400000">
            <a:off x="1477332" y="5121414"/>
            <a:ext cx="289285" cy="504057"/>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72F3B6FE-03CE-8717-2CBE-2374C7F5F525}"/>
              </a:ext>
            </a:extLst>
          </p:cNvPr>
          <p:cNvSpPr/>
          <p:nvPr/>
        </p:nvSpPr>
        <p:spPr bwMode="auto">
          <a:xfrm>
            <a:off x="2185704" y="460747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0" name="Bent Up Arrow 19">
            <a:extLst>
              <a:ext uri="{FF2B5EF4-FFF2-40B4-BE49-F238E27FC236}">
                <a16:creationId xmlns:a16="http://schemas.microsoft.com/office/drawing/2014/main" id="{C4B231CF-9CB2-8BDB-BD61-8C9862E4E19B}"/>
              </a:ext>
            </a:extLst>
          </p:cNvPr>
          <p:cNvSpPr/>
          <p:nvPr/>
        </p:nvSpPr>
        <p:spPr bwMode="auto">
          <a:xfrm>
            <a:off x="1979712" y="5347488"/>
            <a:ext cx="611088" cy="601792"/>
          </a:xfrm>
          <a:prstGeom prst="bentUpArrow">
            <a:avLst>
              <a:gd name="adj1" fmla="val 5390"/>
              <a:gd name="adj2" fmla="val 17230"/>
              <a:gd name="adj3" fmla="val 19820"/>
            </a:avLst>
          </a:prstGeom>
          <a:solidFill>
            <a:schemeClr val="tx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21" name="TextBox 20">
            <a:extLst>
              <a:ext uri="{FF2B5EF4-FFF2-40B4-BE49-F238E27FC236}">
                <a16:creationId xmlns:a16="http://schemas.microsoft.com/office/drawing/2014/main" id="{B110A683-F75A-8F33-43C9-23338007B6A9}"/>
              </a:ext>
            </a:extLst>
          </p:cNvPr>
          <p:cNvSpPr txBox="1"/>
          <p:nvPr/>
        </p:nvSpPr>
        <p:spPr bwMode="auto">
          <a:xfrm>
            <a:off x="1152004" y="423791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i="0" u="none" strike="noStrike" cap="none" normalizeH="0" baseline="0" dirty="0">
                <a:ln>
                  <a:noFill/>
                </a:ln>
                <a:solidFill>
                  <a:schemeClr val="tx1"/>
                </a:solidFill>
                <a:effectLst/>
                <a:latin typeface="Helvetica" pitchFamily="2" charset="0"/>
              </a:rPr>
              <a:t>0</a:t>
            </a:r>
            <a:endParaRPr kumimoji="0" lang="en-US" sz="1050" i="0" u="none" strike="noStrike" cap="none" normalizeH="0" baseline="0" dirty="0">
              <a:ln>
                <a:noFill/>
              </a:ln>
              <a:solidFill>
                <a:schemeClr val="tx1"/>
              </a:solidFill>
              <a:effectLst/>
              <a:latin typeface="Helvetica" pitchFamily="2" charset="0"/>
            </a:endParaRPr>
          </a:p>
        </p:txBody>
      </p:sp>
      <p:sp>
        <p:nvSpPr>
          <p:cNvPr id="22" name="TextBox 21">
            <a:extLst>
              <a:ext uri="{FF2B5EF4-FFF2-40B4-BE49-F238E27FC236}">
                <a16:creationId xmlns:a16="http://schemas.microsoft.com/office/drawing/2014/main" id="{644DCE7B-9941-E911-11E0-32754D42A3C5}"/>
              </a:ext>
            </a:extLst>
          </p:cNvPr>
          <p:cNvSpPr txBox="1"/>
          <p:nvPr/>
        </p:nvSpPr>
        <p:spPr bwMode="auto">
          <a:xfrm>
            <a:off x="1678060" y="4235723"/>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1</a:t>
            </a:r>
            <a:endParaRPr kumimoji="0" lang="en-US" i="0" u="none" strike="noStrike" cap="none" normalizeH="0" baseline="0" dirty="0">
              <a:ln>
                <a:noFill/>
              </a:ln>
              <a:solidFill>
                <a:schemeClr val="tx1"/>
              </a:solidFill>
              <a:effectLst/>
              <a:latin typeface="Helvetica" pitchFamily="2" charset="0"/>
            </a:endParaRPr>
          </a:p>
        </p:txBody>
      </p:sp>
    </p:spTree>
    <p:extLst>
      <p:ext uri="{BB962C8B-B14F-4D97-AF65-F5344CB8AC3E}">
        <p14:creationId xmlns:p14="http://schemas.microsoft.com/office/powerpoint/2010/main" val="304142654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2" name="TextBox 1">
            <a:extLst>
              <a:ext uri="{FF2B5EF4-FFF2-40B4-BE49-F238E27FC236}">
                <a16:creationId xmlns:a16="http://schemas.microsoft.com/office/drawing/2014/main" id="{BE585D1D-51F4-385E-E13B-01445614EBAE}"/>
              </a:ext>
            </a:extLst>
          </p:cNvPr>
          <p:cNvSpPr txBox="1"/>
          <p:nvPr/>
        </p:nvSpPr>
        <p:spPr bwMode="auto">
          <a:xfrm>
            <a:off x="356400" y="2490847"/>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Let’s walk through step-by-step to get the ideas of using Dynamic Programming.</a:t>
            </a:r>
            <a:endParaRPr lang="en-US" sz="2000" dirty="0"/>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3198733"/>
            <a:ext cx="87876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3. Similarly, we append the list with f[3-1] + f[3-2]. When we append, we store the values of f[3-1] + f[3-2] to our list, so we can use later. If you notice, we are using </a:t>
            </a:r>
            <a:r>
              <a:rPr lang="en-US" sz="2000" b="1" kern="0" dirty="0">
                <a:latin typeface="Helvetica" pitchFamily="2" charset="0"/>
                <a:cs typeface="Arial" pitchFamily="34" charset="0"/>
              </a:rPr>
              <a:t>f[2-1] + f[2-2] </a:t>
            </a:r>
            <a:r>
              <a:rPr lang="en-US" sz="2000" kern="0" dirty="0">
                <a:latin typeface="Helvetica" pitchFamily="2" charset="0"/>
                <a:cs typeface="Arial" pitchFamily="34" charset="0"/>
              </a:rPr>
              <a:t>from the previous step to calculate </a:t>
            </a:r>
            <a:r>
              <a:rPr lang="en-US" sz="2000" b="1" kern="0" dirty="0">
                <a:latin typeface="Helvetica" pitchFamily="2" charset="0"/>
                <a:cs typeface="Arial" pitchFamily="34" charset="0"/>
              </a:rPr>
              <a:t>f[3-1]</a:t>
            </a:r>
            <a:r>
              <a:rPr lang="en-US" sz="2000" kern="0" dirty="0">
                <a:latin typeface="Helvetica" pitchFamily="2" charset="0"/>
                <a:cs typeface="Arial" pitchFamily="34" charset="0"/>
              </a:rPr>
              <a:t>.</a:t>
            </a:r>
            <a:r>
              <a:rPr lang="en-US" sz="2000" b="1" kern="0" dirty="0">
                <a:latin typeface="Helvetica" pitchFamily="2" charset="0"/>
                <a:cs typeface="Arial" pitchFamily="34" charset="0"/>
              </a:rPr>
              <a:t> </a:t>
            </a:r>
            <a:endParaRPr lang="en-US" sz="2000" b="1" dirty="0"/>
          </a:p>
        </p:txBody>
      </p:sp>
      <p:sp>
        <p:nvSpPr>
          <p:cNvPr id="8" name="Rectangle 7">
            <a:extLst>
              <a:ext uri="{FF2B5EF4-FFF2-40B4-BE49-F238E27FC236}">
                <a16:creationId xmlns:a16="http://schemas.microsoft.com/office/drawing/2014/main" id="{4732AF04-4EB9-2028-C12A-09A46F312EB6}"/>
              </a:ext>
            </a:extLst>
          </p:cNvPr>
          <p:cNvSpPr/>
          <p:nvPr/>
        </p:nvSpPr>
        <p:spPr bwMode="auto">
          <a:xfrm>
            <a:off x="1117918"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0E0564E5-233D-C9A4-A539-0F8BCF0102F2}"/>
              </a:ext>
            </a:extLst>
          </p:cNvPr>
          <p:cNvSpPr/>
          <p:nvPr/>
        </p:nvSpPr>
        <p:spPr bwMode="auto">
          <a:xfrm>
            <a:off x="1619672" y="462001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1" name="TextBox 10">
            <a:extLst>
              <a:ext uri="{FF2B5EF4-FFF2-40B4-BE49-F238E27FC236}">
                <a16:creationId xmlns:a16="http://schemas.microsoft.com/office/drawing/2014/main" id="{03600F18-D8A3-E302-94CA-6EDC146B75F4}"/>
              </a:ext>
            </a:extLst>
          </p:cNvPr>
          <p:cNvSpPr txBox="1"/>
          <p:nvPr/>
        </p:nvSpPr>
        <p:spPr bwMode="auto">
          <a:xfrm>
            <a:off x="451441" y="4592088"/>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12" name="Rectangle 11">
            <a:extLst>
              <a:ext uri="{FF2B5EF4-FFF2-40B4-BE49-F238E27FC236}">
                <a16:creationId xmlns:a16="http://schemas.microsoft.com/office/drawing/2014/main" id="{DCA08154-09DE-6B17-7853-C9A9E98B5EB6}"/>
              </a:ext>
            </a:extLst>
          </p:cNvPr>
          <p:cNvSpPr/>
          <p:nvPr/>
        </p:nvSpPr>
        <p:spPr bwMode="auto">
          <a:xfrm>
            <a:off x="1833050" y="5582514"/>
            <a:ext cx="504056" cy="492443"/>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bg1">
                    <a:lumMod val="75000"/>
                  </a:schemeClr>
                </a:solidFill>
                <a:latin typeface="Helvetica" pitchFamily="2" charset="0"/>
              </a:rPr>
              <a:t>2</a:t>
            </a:r>
            <a:endParaRPr kumimoji="0" lang="en-US" sz="1600" i="0" u="none" strike="noStrike" cap="none" normalizeH="0" baseline="0" dirty="0">
              <a:ln>
                <a:noFill/>
              </a:ln>
              <a:solidFill>
                <a:schemeClr val="bg1">
                  <a:lumMod val="75000"/>
                </a:schemeClr>
              </a:solidFill>
              <a:effectLst/>
              <a:latin typeface="Helvetica" pitchFamily="2" charset="0"/>
            </a:endParaRPr>
          </a:p>
        </p:txBody>
      </p:sp>
      <p:sp>
        <p:nvSpPr>
          <p:cNvPr id="14" name="Right Brace 13">
            <a:extLst>
              <a:ext uri="{FF2B5EF4-FFF2-40B4-BE49-F238E27FC236}">
                <a16:creationId xmlns:a16="http://schemas.microsoft.com/office/drawing/2014/main" id="{05784599-6885-0F85-B8AE-E41D2D3453B7}"/>
              </a:ext>
            </a:extLst>
          </p:cNvPr>
          <p:cNvSpPr/>
          <p:nvPr/>
        </p:nvSpPr>
        <p:spPr bwMode="auto">
          <a:xfrm rot="5400000">
            <a:off x="1940435" y="5095459"/>
            <a:ext cx="289285" cy="504057"/>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72F3B6FE-03CE-8717-2CBE-2374C7F5F525}"/>
              </a:ext>
            </a:extLst>
          </p:cNvPr>
          <p:cNvSpPr/>
          <p:nvPr/>
        </p:nvSpPr>
        <p:spPr bwMode="auto">
          <a:xfrm>
            <a:off x="2119714" y="461763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0" name="Bent Up Arrow 19">
            <a:extLst>
              <a:ext uri="{FF2B5EF4-FFF2-40B4-BE49-F238E27FC236}">
                <a16:creationId xmlns:a16="http://schemas.microsoft.com/office/drawing/2014/main" id="{C4B231CF-9CB2-8BDB-BD61-8C9862E4E19B}"/>
              </a:ext>
            </a:extLst>
          </p:cNvPr>
          <p:cNvSpPr/>
          <p:nvPr/>
        </p:nvSpPr>
        <p:spPr bwMode="auto">
          <a:xfrm>
            <a:off x="2386370" y="5307682"/>
            <a:ext cx="611088" cy="601792"/>
          </a:xfrm>
          <a:prstGeom prst="bentUpArrow">
            <a:avLst>
              <a:gd name="adj1" fmla="val 5390"/>
              <a:gd name="adj2" fmla="val 17230"/>
              <a:gd name="adj3" fmla="val 19820"/>
            </a:avLst>
          </a:prstGeom>
          <a:solidFill>
            <a:schemeClr val="tx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6DD9EC4-EFB5-8E85-DAE4-F4B5D7568EB6}"/>
              </a:ext>
            </a:extLst>
          </p:cNvPr>
          <p:cNvSpPr/>
          <p:nvPr/>
        </p:nvSpPr>
        <p:spPr bwMode="auto">
          <a:xfrm>
            <a:off x="2678449" y="461763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5" name="TextBox 4">
            <a:extLst>
              <a:ext uri="{FF2B5EF4-FFF2-40B4-BE49-F238E27FC236}">
                <a16:creationId xmlns:a16="http://schemas.microsoft.com/office/drawing/2014/main" id="{AB2BA759-CD42-CC62-DA64-BD2EE8E36F44}"/>
              </a:ext>
            </a:extLst>
          </p:cNvPr>
          <p:cNvSpPr txBox="1"/>
          <p:nvPr/>
        </p:nvSpPr>
        <p:spPr bwMode="auto">
          <a:xfrm>
            <a:off x="3015133" y="5492130"/>
            <a:ext cx="46291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1800" b="1" kern="0" dirty="0">
                <a:latin typeface="Helvetica" pitchFamily="2" charset="0"/>
                <a:cs typeface="Arial" pitchFamily="34" charset="0"/>
              </a:rPr>
              <a:t>f[3-1]</a:t>
            </a:r>
            <a:r>
              <a:rPr lang="en-US" b="1" kern="0" dirty="0">
                <a:latin typeface="Helvetica" pitchFamily="2" charset="0"/>
                <a:cs typeface="Arial" pitchFamily="34" charset="0"/>
              </a:rPr>
              <a:t> = </a:t>
            </a:r>
            <a:r>
              <a:rPr lang="en-US" sz="1800" b="1" kern="0" dirty="0">
                <a:latin typeface="Helvetica" pitchFamily="2" charset="0"/>
                <a:cs typeface="Arial" pitchFamily="34" charset="0"/>
              </a:rPr>
              <a:t>f[2-1] + f[2-2] </a:t>
            </a:r>
            <a:endParaRPr lang="en-US" dirty="0"/>
          </a:p>
        </p:txBody>
      </p:sp>
      <p:sp>
        <p:nvSpPr>
          <p:cNvPr id="9" name="TextBox 8">
            <a:extLst>
              <a:ext uri="{FF2B5EF4-FFF2-40B4-BE49-F238E27FC236}">
                <a16:creationId xmlns:a16="http://schemas.microsoft.com/office/drawing/2014/main" id="{8503ACCB-28A2-83C1-A309-A20126FE461F}"/>
              </a:ext>
            </a:extLst>
          </p:cNvPr>
          <p:cNvSpPr txBox="1"/>
          <p:nvPr/>
        </p:nvSpPr>
        <p:spPr bwMode="auto">
          <a:xfrm>
            <a:off x="1152004" y="423791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i="0" u="none" strike="noStrike" cap="none" normalizeH="0" baseline="0" dirty="0">
                <a:ln>
                  <a:noFill/>
                </a:ln>
                <a:solidFill>
                  <a:schemeClr val="tx1"/>
                </a:solidFill>
                <a:effectLst/>
                <a:latin typeface="Helvetica" pitchFamily="2" charset="0"/>
              </a:rPr>
              <a:t>0</a:t>
            </a:r>
            <a:endParaRPr kumimoji="0" lang="en-US" sz="1050" i="0" u="none" strike="noStrike" cap="none" normalizeH="0" baseline="0" dirty="0">
              <a:ln>
                <a:noFill/>
              </a:ln>
              <a:solidFill>
                <a:schemeClr val="tx1"/>
              </a:solidFill>
              <a:effectLst/>
              <a:latin typeface="Helvetica" pitchFamily="2" charset="0"/>
            </a:endParaRPr>
          </a:p>
        </p:txBody>
      </p:sp>
      <p:sp>
        <p:nvSpPr>
          <p:cNvPr id="13" name="TextBox 12">
            <a:extLst>
              <a:ext uri="{FF2B5EF4-FFF2-40B4-BE49-F238E27FC236}">
                <a16:creationId xmlns:a16="http://schemas.microsoft.com/office/drawing/2014/main" id="{BEF0377D-473C-6C1B-B963-F10C1A3DC891}"/>
              </a:ext>
            </a:extLst>
          </p:cNvPr>
          <p:cNvSpPr txBox="1"/>
          <p:nvPr/>
        </p:nvSpPr>
        <p:spPr bwMode="auto">
          <a:xfrm>
            <a:off x="1678060" y="4235723"/>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1</a:t>
            </a:r>
            <a:endParaRPr kumimoji="0" lang="en-US" i="0" u="none" strike="noStrike" cap="none" normalizeH="0" baseline="0" dirty="0">
              <a:ln>
                <a:noFill/>
              </a:ln>
              <a:solidFill>
                <a:schemeClr val="tx1"/>
              </a:solidFill>
              <a:effectLst/>
              <a:latin typeface="Helvetica" pitchFamily="2" charset="0"/>
            </a:endParaRPr>
          </a:p>
        </p:txBody>
      </p:sp>
      <p:sp>
        <p:nvSpPr>
          <p:cNvPr id="16" name="TextBox 15">
            <a:extLst>
              <a:ext uri="{FF2B5EF4-FFF2-40B4-BE49-F238E27FC236}">
                <a16:creationId xmlns:a16="http://schemas.microsoft.com/office/drawing/2014/main" id="{956440B4-9366-67A1-8D17-D6C5004BDAF1}"/>
              </a:ext>
            </a:extLst>
          </p:cNvPr>
          <p:cNvSpPr txBox="1"/>
          <p:nvPr/>
        </p:nvSpPr>
        <p:spPr bwMode="auto">
          <a:xfrm>
            <a:off x="2170346" y="4231350"/>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i="0" u="none" strike="noStrike" cap="none" normalizeH="0" baseline="0" dirty="0">
                <a:ln>
                  <a:noFill/>
                </a:ln>
                <a:solidFill>
                  <a:schemeClr val="tx1"/>
                </a:solidFill>
                <a:effectLst/>
                <a:latin typeface="Helvetica" pitchFamily="2" charset="0"/>
              </a:rPr>
              <a:t>2</a:t>
            </a:r>
          </a:p>
        </p:txBody>
      </p:sp>
    </p:spTree>
    <p:extLst>
      <p:ext uri="{BB962C8B-B14F-4D97-AF65-F5344CB8AC3E}">
        <p14:creationId xmlns:p14="http://schemas.microsoft.com/office/powerpoint/2010/main" val="380670203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2" name="TextBox 1">
            <a:extLst>
              <a:ext uri="{FF2B5EF4-FFF2-40B4-BE49-F238E27FC236}">
                <a16:creationId xmlns:a16="http://schemas.microsoft.com/office/drawing/2014/main" id="{BE585D1D-51F4-385E-E13B-01445614EBAE}"/>
              </a:ext>
            </a:extLst>
          </p:cNvPr>
          <p:cNvSpPr txBox="1"/>
          <p:nvPr/>
        </p:nvSpPr>
        <p:spPr bwMode="auto">
          <a:xfrm>
            <a:off x="356400" y="2490847"/>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Let’s walk through step-by-step to get the ideas of using Dynamic Programming.</a:t>
            </a:r>
            <a:endParaRPr lang="en-US" sz="2000" dirty="0"/>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3198733"/>
            <a:ext cx="87876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4. Similarly, we append the list with f[4-1] + f[4-2]. We are using </a:t>
            </a:r>
            <a:r>
              <a:rPr lang="en-US" sz="2000" b="1" kern="0" dirty="0">
                <a:latin typeface="Helvetica" pitchFamily="2" charset="0"/>
                <a:cs typeface="Arial" pitchFamily="34" charset="0"/>
              </a:rPr>
              <a:t>f[3-1] + f[3-2] </a:t>
            </a:r>
            <a:r>
              <a:rPr lang="en-US" sz="2000" kern="0" dirty="0">
                <a:latin typeface="Helvetica" pitchFamily="2" charset="0"/>
                <a:cs typeface="Arial" pitchFamily="34" charset="0"/>
              </a:rPr>
              <a:t>from the previous step to calculate </a:t>
            </a:r>
            <a:r>
              <a:rPr lang="en-US" sz="2000" b="1" kern="0" dirty="0">
                <a:latin typeface="Helvetica" pitchFamily="2" charset="0"/>
                <a:cs typeface="Arial" pitchFamily="34" charset="0"/>
              </a:rPr>
              <a:t>f[4-1]</a:t>
            </a:r>
            <a:r>
              <a:rPr lang="en-US" sz="2000" kern="0" dirty="0">
                <a:latin typeface="Helvetica" pitchFamily="2" charset="0"/>
                <a:cs typeface="Arial" pitchFamily="34" charset="0"/>
              </a:rPr>
              <a:t>;</a:t>
            </a:r>
            <a:r>
              <a:rPr lang="en-US" sz="2000" b="1" kern="0" dirty="0">
                <a:latin typeface="Helvetica" pitchFamily="2" charset="0"/>
                <a:cs typeface="Arial" pitchFamily="34" charset="0"/>
              </a:rPr>
              <a:t> </a:t>
            </a:r>
            <a:r>
              <a:rPr lang="en-US" sz="2000" kern="0" dirty="0">
                <a:latin typeface="Helvetica" pitchFamily="2" charset="0"/>
                <a:cs typeface="Arial" pitchFamily="34" charset="0"/>
              </a:rPr>
              <a:t>and</a:t>
            </a:r>
            <a:r>
              <a:rPr lang="en-US" sz="2000" b="1" kern="0" dirty="0">
                <a:latin typeface="Helvetica" pitchFamily="2" charset="0"/>
                <a:cs typeface="Arial" pitchFamily="34" charset="0"/>
              </a:rPr>
              <a:t> f[2-1] + f[2-2] </a:t>
            </a:r>
            <a:r>
              <a:rPr lang="en-US" sz="2000" kern="0" dirty="0">
                <a:latin typeface="Helvetica" pitchFamily="2" charset="0"/>
                <a:cs typeface="Arial" pitchFamily="34" charset="0"/>
              </a:rPr>
              <a:t>to calculate </a:t>
            </a:r>
            <a:r>
              <a:rPr lang="en-US" sz="2000" b="1" kern="0" dirty="0">
                <a:latin typeface="Helvetica" pitchFamily="2" charset="0"/>
                <a:cs typeface="Arial" pitchFamily="34" charset="0"/>
              </a:rPr>
              <a:t>f[4-2]</a:t>
            </a:r>
            <a:endParaRPr lang="en-US" sz="2000" b="1" dirty="0"/>
          </a:p>
        </p:txBody>
      </p:sp>
      <p:sp>
        <p:nvSpPr>
          <p:cNvPr id="8" name="Rectangle 7">
            <a:extLst>
              <a:ext uri="{FF2B5EF4-FFF2-40B4-BE49-F238E27FC236}">
                <a16:creationId xmlns:a16="http://schemas.microsoft.com/office/drawing/2014/main" id="{4732AF04-4EB9-2028-C12A-09A46F312EB6}"/>
              </a:ext>
            </a:extLst>
          </p:cNvPr>
          <p:cNvSpPr/>
          <p:nvPr/>
        </p:nvSpPr>
        <p:spPr bwMode="auto">
          <a:xfrm>
            <a:off x="1117918"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0E0564E5-233D-C9A4-A539-0F8BCF0102F2}"/>
              </a:ext>
            </a:extLst>
          </p:cNvPr>
          <p:cNvSpPr/>
          <p:nvPr/>
        </p:nvSpPr>
        <p:spPr bwMode="auto">
          <a:xfrm>
            <a:off x="1619672" y="462001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1" name="TextBox 10">
            <a:extLst>
              <a:ext uri="{FF2B5EF4-FFF2-40B4-BE49-F238E27FC236}">
                <a16:creationId xmlns:a16="http://schemas.microsoft.com/office/drawing/2014/main" id="{03600F18-D8A3-E302-94CA-6EDC146B75F4}"/>
              </a:ext>
            </a:extLst>
          </p:cNvPr>
          <p:cNvSpPr txBox="1"/>
          <p:nvPr/>
        </p:nvSpPr>
        <p:spPr bwMode="auto">
          <a:xfrm>
            <a:off x="451441" y="4592088"/>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12" name="Rectangle 11">
            <a:extLst>
              <a:ext uri="{FF2B5EF4-FFF2-40B4-BE49-F238E27FC236}">
                <a16:creationId xmlns:a16="http://schemas.microsoft.com/office/drawing/2014/main" id="{DCA08154-09DE-6B17-7853-C9A9E98B5EB6}"/>
              </a:ext>
            </a:extLst>
          </p:cNvPr>
          <p:cNvSpPr/>
          <p:nvPr/>
        </p:nvSpPr>
        <p:spPr bwMode="auto">
          <a:xfrm>
            <a:off x="2365425" y="5528235"/>
            <a:ext cx="504056" cy="492443"/>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bg1">
                    <a:lumMod val="75000"/>
                  </a:schemeClr>
                </a:solidFill>
                <a:effectLst/>
                <a:latin typeface="Helvetica" pitchFamily="2" charset="0"/>
              </a:rPr>
              <a:t>3</a:t>
            </a:r>
            <a:endParaRPr kumimoji="0" lang="en-US" sz="1600" i="0" u="none" strike="noStrike" cap="none" normalizeH="0" baseline="0" dirty="0">
              <a:ln>
                <a:noFill/>
              </a:ln>
              <a:solidFill>
                <a:schemeClr val="bg1">
                  <a:lumMod val="75000"/>
                </a:schemeClr>
              </a:solidFill>
              <a:effectLst/>
              <a:latin typeface="Helvetica" pitchFamily="2" charset="0"/>
            </a:endParaRPr>
          </a:p>
        </p:txBody>
      </p:sp>
      <p:sp>
        <p:nvSpPr>
          <p:cNvPr id="14" name="Right Brace 13">
            <a:extLst>
              <a:ext uri="{FF2B5EF4-FFF2-40B4-BE49-F238E27FC236}">
                <a16:creationId xmlns:a16="http://schemas.microsoft.com/office/drawing/2014/main" id="{05784599-6885-0F85-B8AE-E41D2D3453B7}"/>
              </a:ext>
            </a:extLst>
          </p:cNvPr>
          <p:cNvSpPr/>
          <p:nvPr/>
        </p:nvSpPr>
        <p:spPr bwMode="auto">
          <a:xfrm rot="5400000">
            <a:off x="2472811" y="5066124"/>
            <a:ext cx="289285" cy="504057"/>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72F3B6FE-03CE-8717-2CBE-2374C7F5F525}"/>
              </a:ext>
            </a:extLst>
          </p:cNvPr>
          <p:cNvSpPr/>
          <p:nvPr/>
        </p:nvSpPr>
        <p:spPr bwMode="auto">
          <a:xfrm>
            <a:off x="2119714" y="461763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0" name="Bent Up Arrow 19">
            <a:extLst>
              <a:ext uri="{FF2B5EF4-FFF2-40B4-BE49-F238E27FC236}">
                <a16:creationId xmlns:a16="http://schemas.microsoft.com/office/drawing/2014/main" id="{C4B231CF-9CB2-8BDB-BD61-8C9862E4E19B}"/>
              </a:ext>
            </a:extLst>
          </p:cNvPr>
          <p:cNvSpPr/>
          <p:nvPr/>
        </p:nvSpPr>
        <p:spPr bwMode="auto">
          <a:xfrm>
            <a:off x="2987824" y="5299100"/>
            <a:ext cx="611088" cy="601792"/>
          </a:xfrm>
          <a:prstGeom prst="bentUpArrow">
            <a:avLst>
              <a:gd name="adj1" fmla="val 5390"/>
              <a:gd name="adj2" fmla="val 17230"/>
              <a:gd name="adj3" fmla="val 19820"/>
            </a:avLst>
          </a:prstGeom>
          <a:solidFill>
            <a:schemeClr val="tx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6DD9EC4-EFB5-8E85-DAE4-F4B5D7568EB6}"/>
              </a:ext>
            </a:extLst>
          </p:cNvPr>
          <p:cNvSpPr/>
          <p:nvPr/>
        </p:nvSpPr>
        <p:spPr bwMode="auto">
          <a:xfrm>
            <a:off x="2617454"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5" name="TextBox 4">
            <a:extLst>
              <a:ext uri="{FF2B5EF4-FFF2-40B4-BE49-F238E27FC236}">
                <a16:creationId xmlns:a16="http://schemas.microsoft.com/office/drawing/2014/main" id="{AB2BA759-CD42-CC62-DA64-BD2EE8E36F44}"/>
              </a:ext>
            </a:extLst>
          </p:cNvPr>
          <p:cNvSpPr txBox="1"/>
          <p:nvPr/>
        </p:nvSpPr>
        <p:spPr bwMode="auto">
          <a:xfrm>
            <a:off x="3717254" y="5173510"/>
            <a:ext cx="503121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1800" b="1" kern="0" dirty="0">
                <a:latin typeface="Helvetica" pitchFamily="2" charset="0"/>
                <a:cs typeface="Arial" pitchFamily="34" charset="0"/>
              </a:rPr>
              <a:t>f[4-1]</a:t>
            </a:r>
            <a:r>
              <a:rPr lang="en-US" b="1" kern="0" dirty="0">
                <a:latin typeface="Helvetica" pitchFamily="2" charset="0"/>
                <a:cs typeface="Arial" pitchFamily="34" charset="0"/>
              </a:rPr>
              <a:t> = </a:t>
            </a:r>
            <a:r>
              <a:rPr lang="en-US" sz="1800" b="1" kern="0" dirty="0">
                <a:latin typeface="Helvetica" pitchFamily="2" charset="0"/>
                <a:cs typeface="Arial" pitchFamily="34" charset="0"/>
              </a:rPr>
              <a:t>f[3-1] + f[3-2] = index 2 + index 1 = 2</a:t>
            </a:r>
          </a:p>
          <a:p>
            <a:pPr algn="ctr"/>
            <a:r>
              <a:rPr lang="en-US" b="1" kern="0" dirty="0">
                <a:latin typeface="Helvetica" pitchFamily="2" charset="0"/>
                <a:cs typeface="Arial" pitchFamily="34" charset="0"/>
              </a:rPr>
              <a:t>+</a:t>
            </a:r>
            <a:r>
              <a:rPr lang="en-US" sz="1800" b="1" kern="0" dirty="0">
                <a:latin typeface="Helvetica" pitchFamily="2" charset="0"/>
                <a:cs typeface="Arial" pitchFamily="34" charset="0"/>
              </a:rPr>
              <a:t> </a:t>
            </a:r>
          </a:p>
          <a:p>
            <a:r>
              <a:rPr lang="en-US" sz="1800" b="1" kern="0" dirty="0">
                <a:latin typeface="Helvetica" pitchFamily="2" charset="0"/>
                <a:cs typeface="Arial" pitchFamily="34" charset="0"/>
              </a:rPr>
              <a:t>f[4-2]</a:t>
            </a:r>
            <a:r>
              <a:rPr lang="en-US" b="1" kern="0" dirty="0">
                <a:latin typeface="Helvetica" pitchFamily="2" charset="0"/>
                <a:cs typeface="Arial" pitchFamily="34" charset="0"/>
              </a:rPr>
              <a:t> = </a:t>
            </a:r>
            <a:r>
              <a:rPr lang="en-US" sz="1800" b="1" kern="0" dirty="0">
                <a:latin typeface="Helvetica" pitchFamily="2" charset="0"/>
                <a:cs typeface="Arial" pitchFamily="34" charset="0"/>
              </a:rPr>
              <a:t>f[2-1] + f[2-2] = index 1 + index 0 = 1</a:t>
            </a:r>
            <a:endParaRPr lang="en-US" dirty="0"/>
          </a:p>
        </p:txBody>
      </p:sp>
      <p:sp>
        <p:nvSpPr>
          <p:cNvPr id="4" name="Rectangle 3">
            <a:extLst>
              <a:ext uri="{FF2B5EF4-FFF2-40B4-BE49-F238E27FC236}">
                <a16:creationId xmlns:a16="http://schemas.microsoft.com/office/drawing/2014/main" id="{E7AC8FB5-FEBE-D831-FAE4-3E30E5E6830B}"/>
              </a:ext>
            </a:extLst>
          </p:cNvPr>
          <p:cNvSpPr/>
          <p:nvPr/>
        </p:nvSpPr>
        <p:spPr bwMode="auto">
          <a:xfrm>
            <a:off x="3246028" y="4610291"/>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3</a:t>
            </a:r>
            <a:endParaRPr kumimoji="0" lang="en-US" sz="1600" i="0" u="none" strike="noStrike" cap="none" normalizeH="0" baseline="0" dirty="0">
              <a:ln>
                <a:noFill/>
              </a:ln>
              <a:solidFill>
                <a:schemeClr val="tx1"/>
              </a:solidFill>
              <a:effectLst/>
              <a:latin typeface="Helvetica" pitchFamily="2" charset="0"/>
            </a:endParaRPr>
          </a:p>
        </p:txBody>
      </p:sp>
      <p:sp>
        <p:nvSpPr>
          <p:cNvPr id="7" name="TextBox 6">
            <a:extLst>
              <a:ext uri="{FF2B5EF4-FFF2-40B4-BE49-F238E27FC236}">
                <a16:creationId xmlns:a16="http://schemas.microsoft.com/office/drawing/2014/main" id="{F936EFEA-E7AB-FAD6-76BF-F0DCC735FCAD}"/>
              </a:ext>
            </a:extLst>
          </p:cNvPr>
          <p:cNvSpPr txBox="1"/>
          <p:nvPr/>
        </p:nvSpPr>
        <p:spPr bwMode="auto">
          <a:xfrm>
            <a:off x="1152004" y="423791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i="0" u="none" strike="noStrike" cap="none" normalizeH="0" baseline="0" dirty="0">
                <a:ln>
                  <a:noFill/>
                </a:ln>
                <a:solidFill>
                  <a:schemeClr val="tx1"/>
                </a:solidFill>
                <a:effectLst/>
                <a:latin typeface="Helvetica" pitchFamily="2" charset="0"/>
              </a:rPr>
              <a:t>0</a:t>
            </a:r>
            <a:endParaRPr kumimoji="0" lang="en-US" sz="1050" i="0" u="none" strike="noStrike" cap="none" normalizeH="0" baseline="0" dirty="0">
              <a:ln>
                <a:noFill/>
              </a:ln>
              <a:solidFill>
                <a:schemeClr val="tx1"/>
              </a:solidFill>
              <a:effectLst/>
              <a:latin typeface="Helvetica" pitchFamily="2" charset="0"/>
            </a:endParaRPr>
          </a:p>
        </p:txBody>
      </p:sp>
      <p:sp>
        <p:nvSpPr>
          <p:cNvPr id="9" name="TextBox 8">
            <a:extLst>
              <a:ext uri="{FF2B5EF4-FFF2-40B4-BE49-F238E27FC236}">
                <a16:creationId xmlns:a16="http://schemas.microsoft.com/office/drawing/2014/main" id="{BAD5EA19-B25B-F038-974F-99F5B03C3BCF}"/>
              </a:ext>
            </a:extLst>
          </p:cNvPr>
          <p:cNvSpPr txBox="1"/>
          <p:nvPr/>
        </p:nvSpPr>
        <p:spPr bwMode="auto">
          <a:xfrm>
            <a:off x="1678060" y="4235723"/>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1</a:t>
            </a:r>
            <a:endParaRPr kumimoji="0" lang="en-US" i="0" u="none" strike="noStrike" cap="none" normalizeH="0" baseline="0" dirty="0">
              <a:ln>
                <a:noFill/>
              </a:ln>
              <a:solidFill>
                <a:schemeClr val="tx1"/>
              </a:solidFill>
              <a:effectLst/>
              <a:latin typeface="Helvetica" pitchFamily="2" charset="0"/>
            </a:endParaRPr>
          </a:p>
        </p:txBody>
      </p:sp>
      <p:sp>
        <p:nvSpPr>
          <p:cNvPr id="13" name="TextBox 12">
            <a:extLst>
              <a:ext uri="{FF2B5EF4-FFF2-40B4-BE49-F238E27FC236}">
                <a16:creationId xmlns:a16="http://schemas.microsoft.com/office/drawing/2014/main" id="{48BB5DCC-6E0F-5275-6BC6-013313F8D177}"/>
              </a:ext>
            </a:extLst>
          </p:cNvPr>
          <p:cNvSpPr txBox="1"/>
          <p:nvPr/>
        </p:nvSpPr>
        <p:spPr bwMode="auto">
          <a:xfrm>
            <a:off x="2170346" y="4231350"/>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i="0" u="none" strike="noStrike" cap="none" normalizeH="0" baseline="0" dirty="0">
                <a:ln>
                  <a:noFill/>
                </a:ln>
                <a:solidFill>
                  <a:schemeClr val="tx1"/>
                </a:solidFill>
                <a:effectLst/>
                <a:latin typeface="Helvetica" pitchFamily="2" charset="0"/>
              </a:rPr>
              <a:t>2</a:t>
            </a:r>
          </a:p>
        </p:txBody>
      </p:sp>
      <p:sp>
        <p:nvSpPr>
          <p:cNvPr id="16" name="TextBox 15">
            <a:extLst>
              <a:ext uri="{FF2B5EF4-FFF2-40B4-BE49-F238E27FC236}">
                <a16:creationId xmlns:a16="http://schemas.microsoft.com/office/drawing/2014/main" id="{7A75DDE1-EB11-3CA6-9A7E-C5EA2DC9042F}"/>
              </a:ext>
            </a:extLst>
          </p:cNvPr>
          <p:cNvSpPr txBox="1"/>
          <p:nvPr/>
        </p:nvSpPr>
        <p:spPr bwMode="auto">
          <a:xfrm>
            <a:off x="2662632" y="4227677"/>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3</a:t>
            </a:r>
            <a:endParaRPr kumimoji="0" lang="en-US" i="0" u="none" strike="noStrike" cap="none" normalizeH="0" baseline="0" dirty="0">
              <a:ln>
                <a:noFill/>
              </a:ln>
              <a:solidFill>
                <a:schemeClr val="tx1"/>
              </a:solidFill>
              <a:effectLst/>
              <a:latin typeface="Helvetica" pitchFamily="2" charset="0"/>
            </a:endParaRPr>
          </a:p>
        </p:txBody>
      </p:sp>
    </p:spTree>
    <p:extLst>
      <p:ext uri="{BB962C8B-B14F-4D97-AF65-F5344CB8AC3E}">
        <p14:creationId xmlns:p14="http://schemas.microsoft.com/office/powerpoint/2010/main" val="109833318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2" name="TextBox 1">
            <a:extLst>
              <a:ext uri="{FF2B5EF4-FFF2-40B4-BE49-F238E27FC236}">
                <a16:creationId xmlns:a16="http://schemas.microsoft.com/office/drawing/2014/main" id="{BE585D1D-51F4-385E-E13B-01445614EBAE}"/>
              </a:ext>
            </a:extLst>
          </p:cNvPr>
          <p:cNvSpPr txBox="1"/>
          <p:nvPr/>
        </p:nvSpPr>
        <p:spPr bwMode="auto">
          <a:xfrm>
            <a:off x="356400" y="2490847"/>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Let’s walk through step-by-step to get the ideas of using Dynamic Programming.</a:t>
            </a:r>
            <a:endParaRPr lang="en-US" sz="2000" dirty="0"/>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3198733"/>
            <a:ext cx="87876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5. Similarly, we append the list with f[5-1] + f[5-2]. We are using </a:t>
            </a:r>
            <a:r>
              <a:rPr lang="en-US" sz="2000" b="1" kern="0" dirty="0">
                <a:latin typeface="Helvetica" pitchFamily="2" charset="0"/>
                <a:cs typeface="Arial" pitchFamily="34" charset="0"/>
              </a:rPr>
              <a:t>f[4-1] + f[4-2] </a:t>
            </a:r>
            <a:r>
              <a:rPr lang="en-US" sz="2000" kern="0" dirty="0">
                <a:latin typeface="Helvetica" pitchFamily="2" charset="0"/>
                <a:cs typeface="Arial" pitchFamily="34" charset="0"/>
              </a:rPr>
              <a:t>from the previous step to calculate </a:t>
            </a:r>
            <a:r>
              <a:rPr lang="en-US" sz="2000" b="1" kern="0" dirty="0">
                <a:latin typeface="Helvetica" pitchFamily="2" charset="0"/>
                <a:cs typeface="Arial" pitchFamily="34" charset="0"/>
              </a:rPr>
              <a:t>f[5-1]</a:t>
            </a:r>
            <a:r>
              <a:rPr lang="en-US" sz="2000" kern="0" dirty="0">
                <a:latin typeface="Helvetica" pitchFamily="2" charset="0"/>
                <a:cs typeface="Arial" pitchFamily="34" charset="0"/>
              </a:rPr>
              <a:t>;</a:t>
            </a:r>
            <a:r>
              <a:rPr lang="en-US" sz="2000" b="1" kern="0" dirty="0">
                <a:latin typeface="Helvetica" pitchFamily="2" charset="0"/>
                <a:cs typeface="Arial" pitchFamily="34" charset="0"/>
              </a:rPr>
              <a:t> </a:t>
            </a:r>
            <a:r>
              <a:rPr lang="en-US" sz="2000" kern="0" dirty="0">
                <a:latin typeface="Helvetica" pitchFamily="2" charset="0"/>
                <a:cs typeface="Arial" pitchFamily="34" charset="0"/>
              </a:rPr>
              <a:t>and</a:t>
            </a:r>
            <a:r>
              <a:rPr lang="en-US" sz="2000" b="1" kern="0" dirty="0">
                <a:latin typeface="Helvetica" pitchFamily="2" charset="0"/>
                <a:cs typeface="Arial" pitchFamily="34" charset="0"/>
              </a:rPr>
              <a:t> f[3-1] + f[3-2] </a:t>
            </a:r>
            <a:r>
              <a:rPr lang="en-US" sz="2000" kern="0" dirty="0">
                <a:latin typeface="Helvetica" pitchFamily="2" charset="0"/>
                <a:cs typeface="Arial" pitchFamily="34" charset="0"/>
              </a:rPr>
              <a:t>to calculate </a:t>
            </a:r>
            <a:r>
              <a:rPr lang="en-US" sz="2000" b="1" kern="0" dirty="0">
                <a:latin typeface="Helvetica" pitchFamily="2" charset="0"/>
                <a:cs typeface="Arial" pitchFamily="34" charset="0"/>
              </a:rPr>
              <a:t>f[5-1]</a:t>
            </a:r>
            <a:endParaRPr lang="en-US" sz="2000" b="1" dirty="0"/>
          </a:p>
        </p:txBody>
      </p:sp>
      <p:sp>
        <p:nvSpPr>
          <p:cNvPr id="8" name="Rectangle 7">
            <a:extLst>
              <a:ext uri="{FF2B5EF4-FFF2-40B4-BE49-F238E27FC236}">
                <a16:creationId xmlns:a16="http://schemas.microsoft.com/office/drawing/2014/main" id="{4732AF04-4EB9-2028-C12A-09A46F312EB6}"/>
              </a:ext>
            </a:extLst>
          </p:cNvPr>
          <p:cNvSpPr/>
          <p:nvPr/>
        </p:nvSpPr>
        <p:spPr bwMode="auto">
          <a:xfrm>
            <a:off x="1117918"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0E0564E5-233D-C9A4-A539-0F8BCF0102F2}"/>
              </a:ext>
            </a:extLst>
          </p:cNvPr>
          <p:cNvSpPr/>
          <p:nvPr/>
        </p:nvSpPr>
        <p:spPr bwMode="auto">
          <a:xfrm>
            <a:off x="1619672" y="462001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1" name="TextBox 10">
            <a:extLst>
              <a:ext uri="{FF2B5EF4-FFF2-40B4-BE49-F238E27FC236}">
                <a16:creationId xmlns:a16="http://schemas.microsoft.com/office/drawing/2014/main" id="{03600F18-D8A3-E302-94CA-6EDC146B75F4}"/>
              </a:ext>
            </a:extLst>
          </p:cNvPr>
          <p:cNvSpPr txBox="1"/>
          <p:nvPr/>
        </p:nvSpPr>
        <p:spPr bwMode="auto">
          <a:xfrm>
            <a:off x="451441" y="4592088"/>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12" name="Rectangle 11">
            <a:extLst>
              <a:ext uri="{FF2B5EF4-FFF2-40B4-BE49-F238E27FC236}">
                <a16:creationId xmlns:a16="http://schemas.microsoft.com/office/drawing/2014/main" id="{DCA08154-09DE-6B17-7853-C9A9E98B5EB6}"/>
              </a:ext>
            </a:extLst>
          </p:cNvPr>
          <p:cNvSpPr/>
          <p:nvPr/>
        </p:nvSpPr>
        <p:spPr bwMode="auto">
          <a:xfrm>
            <a:off x="2869481" y="5538297"/>
            <a:ext cx="504056" cy="492443"/>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bg1">
                    <a:lumMod val="75000"/>
                  </a:schemeClr>
                </a:solidFill>
                <a:effectLst/>
                <a:latin typeface="Helvetica" pitchFamily="2" charset="0"/>
              </a:rPr>
              <a:t>5</a:t>
            </a:r>
            <a:endParaRPr kumimoji="0" lang="en-US" sz="1600" i="0" u="none" strike="noStrike" cap="none" normalizeH="0" baseline="0" dirty="0">
              <a:ln>
                <a:noFill/>
              </a:ln>
              <a:solidFill>
                <a:schemeClr val="bg1">
                  <a:lumMod val="75000"/>
                </a:schemeClr>
              </a:solidFill>
              <a:effectLst/>
              <a:latin typeface="Helvetica" pitchFamily="2" charset="0"/>
            </a:endParaRPr>
          </a:p>
        </p:txBody>
      </p:sp>
      <p:sp>
        <p:nvSpPr>
          <p:cNvPr id="14" name="Right Brace 13">
            <a:extLst>
              <a:ext uri="{FF2B5EF4-FFF2-40B4-BE49-F238E27FC236}">
                <a16:creationId xmlns:a16="http://schemas.microsoft.com/office/drawing/2014/main" id="{05784599-6885-0F85-B8AE-E41D2D3453B7}"/>
              </a:ext>
            </a:extLst>
          </p:cNvPr>
          <p:cNvSpPr/>
          <p:nvPr/>
        </p:nvSpPr>
        <p:spPr bwMode="auto">
          <a:xfrm rot="5400000">
            <a:off x="2976867" y="5076186"/>
            <a:ext cx="289285" cy="504057"/>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72F3B6FE-03CE-8717-2CBE-2374C7F5F525}"/>
              </a:ext>
            </a:extLst>
          </p:cNvPr>
          <p:cNvSpPr/>
          <p:nvPr/>
        </p:nvSpPr>
        <p:spPr bwMode="auto">
          <a:xfrm>
            <a:off x="2119714" y="461763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0" name="Bent Up Arrow 19">
            <a:extLst>
              <a:ext uri="{FF2B5EF4-FFF2-40B4-BE49-F238E27FC236}">
                <a16:creationId xmlns:a16="http://schemas.microsoft.com/office/drawing/2014/main" id="{C4B231CF-9CB2-8BDB-BD61-8C9862E4E19B}"/>
              </a:ext>
            </a:extLst>
          </p:cNvPr>
          <p:cNvSpPr/>
          <p:nvPr/>
        </p:nvSpPr>
        <p:spPr bwMode="auto">
          <a:xfrm>
            <a:off x="3491880" y="5309162"/>
            <a:ext cx="611088" cy="601792"/>
          </a:xfrm>
          <a:prstGeom prst="bentUpArrow">
            <a:avLst>
              <a:gd name="adj1" fmla="val 5390"/>
              <a:gd name="adj2" fmla="val 17230"/>
              <a:gd name="adj3" fmla="val 19820"/>
            </a:avLst>
          </a:prstGeom>
          <a:solidFill>
            <a:schemeClr val="tx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6DD9EC4-EFB5-8E85-DAE4-F4B5D7568EB6}"/>
              </a:ext>
            </a:extLst>
          </p:cNvPr>
          <p:cNvSpPr/>
          <p:nvPr/>
        </p:nvSpPr>
        <p:spPr bwMode="auto">
          <a:xfrm>
            <a:off x="2617454" y="462240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5" name="TextBox 4">
            <a:extLst>
              <a:ext uri="{FF2B5EF4-FFF2-40B4-BE49-F238E27FC236}">
                <a16:creationId xmlns:a16="http://schemas.microsoft.com/office/drawing/2014/main" id="{AB2BA759-CD42-CC62-DA64-BD2EE8E36F44}"/>
              </a:ext>
            </a:extLst>
          </p:cNvPr>
          <p:cNvSpPr txBox="1"/>
          <p:nvPr/>
        </p:nvSpPr>
        <p:spPr bwMode="auto">
          <a:xfrm>
            <a:off x="4102968" y="5178522"/>
            <a:ext cx="503121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1800" b="1" kern="0" dirty="0">
                <a:latin typeface="Helvetica" pitchFamily="2" charset="0"/>
                <a:cs typeface="Arial" pitchFamily="34" charset="0"/>
              </a:rPr>
              <a:t>f[5-1]</a:t>
            </a:r>
            <a:r>
              <a:rPr lang="en-US" b="1" kern="0" dirty="0">
                <a:latin typeface="Helvetica" pitchFamily="2" charset="0"/>
                <a:cs typeface="Arial" pitchFamily="34" charset="0"/>
              </a:rPr>
              <a:t> = </a:t>
            </a:r>
            <a:r>
              <a:rPr lang="en-US" sz="1800" b="1" kern="0" dirty="0">
                <a:latin typeface="Helvetica" pitchFamily="2" charset="0"/>
                <a:cs typeface="Arial" pitchFamily="34" charset="0"/>
              </a:rPr>
              <a:t>f[4-1] + f[4-2] = index 3 + index 2 = 4</a:t>
            </a:r>
          </a:p>
          <a:p>
            <a:pPr algn="ctr"/>
            <a:r>
              <a:rPr lang="en-US" b="1" kern="0" dirty="0">
                <a:latin typeface="Helvetica" pitchFamily="2" charset="0"/>
                <a:cs typeface="Arial" pitchFamily="34" charset="0"/>
              </a:rPr>
              <a:t>+</a:t>
            </a:r>
            <a:r>
              <a:rPr lang="en-US" sz="1800" b="1" kern="0" dirty="0">
                <a:latin typeface="Helvetica" pitchFamily="2" charset="0"/>
                <a:cs typeface="Arial" pitchFamily="34" charset="0"/>
              </a:rPr>
              <a:t> </a:t>
            </a:r>
          </a:p>
          <a:p>
            <a:r>
              <a:rPr lang="en-US" sz="1800" b="1" kern="0" dirty="0">
                <a:latin typeface="Helvetica" pitchFamily="2" charset="0"/>
                <a:cs typeface="Arial" pitchFamily="34" charset="0"/>
              </a:rPr>
              <a:t>f[5-2]</a:t>
            </a:r>
            <a:r>
              <a:rPr lang="en-US" b="1" kern="0" dirty="0">
                <a:latin typeface="Helvetica" pitchFamily="2" charset="0"/>
                <a:cs typeface="Arial" pitchFamily="34" charset="0"/>
              </a:rPr>
              <a:t> = </a:t>
            </a:r>
            <a:r>
              <a:rPr lang="en-US" sz="1800" b="1" kern="0" dirty="0">
                <a:latin typeface="Helvetica" pitchFamily="2" charset="0"/>
                <a:cs typeface="Arial" pitchFamily="34" charset="0"/>
              </a:rPr>
              <a:t>f[3-1] + f[3-2] = index 2 + index 1 = 1</a:t>
            </a:r>
            <a:endParaRPr lang="en-US" dirty="0"/>
          </a:p>
        </p:txBody>
      </p:sp>
      <p:sp>
        <p:nvSpPr>
          <p:cNvPr id="4" name="Rectangle 3">
            <a:extLst>
              <a:ext uri="{FF2B5EF4-FFF2-40B4-BE49-F238E27FC236}">
                <a16:creationId xmlns:a16="http://schemas.microsoft.com/office/drawing/2014/main" id="{E7AC8FB5-FEBE-D831-FAE4-3E30E5E6830B}"/>
              </a:ext>
            </a:extLst>
          </p:cNvPr>
          <p:cNvSpPr/>
          <p:nvPr/>
        </p:nvSpPr>
        <p:spPr bwMode="auto">
          <a:xfrm>
            <a:off x="3117496" y="4622261"/>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3</a:t>
            </a:r>
            <a:endParaRPr kumimoji="0" lang="en-US" sz="1600" i="0" u="none" strike="noStrike" cap="none" normalizeH="0" baseline="0" dirty="0">
              <a:ln>
                <a:noFill/>
              </a:ln>
              <a:solidFill>
                <a:schemeClr val="tx1"/>
              </a:solidFill>
              <a:effectLst/>
              <a:latin typeface="Helvetica" pitchFamily="2" charset="0"/>
            </a:endParaRPr>
          </a:p>
        </p:txBody>
      </p:sp>
      <p:sp>
        <p:nvSpPr>
          <p:cNvPr id="7" name="TextBox 6">
            <a:extLst>
              <a:ext uri="{FF2B5EF4-FFF2-40B4-BE49-F238E27FC236}">
                <a16:creationId xmlns:a16="http://schemas.microsoft.com/office/drawing/2014/main" id="{F936EFEA-E7AB-FAD6-76BF-F0DCC735FCAD}"/>
              </a:ext>
            </a:extLst>
          </p:cNvPr>
          <p:cNvSpPr txBox="1"/>
          <p:nvPr/>
        </p:nvSpPr>
        <p:spPr bwMode="auto">
          <a:xfrm>
            <a:off x="1152004" y="423791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i="0" u="none" strike="noStrike" cap="none" normalizeH="0" baseline="0" dirty="0">
                <a:ln>
                  <a:noFill/>
                </a:ln>
                <a:solidFill>
                  <a:schemeClr val="tx1"/>
                </a:solidFill>
                <a:effectLst/>
                <a:latin typeface="Helvetica" pitchFamily="2" charset="0"/>
              </a:rPr>
              <a:t>0</a:t>
            </a:r>
            <a:endParaRPr kumimoji="0" lang="en-US" sz="1050" i="0" u="none" strike="noStrike" cap="none" normalizeH="0" baseline="0" dirty="0">
              <a:ln>
                <a:noFill/>
              </a:ln>
              <a:solidFill>
                <a:schemeClr val="tx1"/>
              </a:solidFill>
              <a:effectLst/>
              <a:latin typeface="Helvetica" pitchFamily="2" charset="0"/>
            </a:endParaRPr>
          </a:p>
        </p:txBody>
      </p:sp>
      <p:sp>
        <p:nvSpPr>
          <p:cNvPr id="9" name="TextBox 8">
            <a:extLst>
              <a:ext uri="{FF2B5EF4-FFF2-40B4-BE49-F238E27FC236}">
                <a16:creationId xmlns:a16="http://schemas.microsoft.com/office/drawing/2014/main" id="{BAD5EA19-B25B-F038-974F-99F5B03C3BCF}"/>
              </a:ext>
            </a:extLst>
          </p:cNvPr>
          <p:cNvSpPr txBox="1"/>
          <p:nvPr/>
        </p:nvSpPr>
        <p:spPr bwMode="auto">
          <a:xfrm>
            <a:off x="1678060" y="4235723"/>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1</a:t>
            </a:r>
            <a:endParaRPr kumimoji="0" lang="en-US" i="0" u="none" strike="noStrike" cap="none" normalizeH="0" baseline="0" dirty="0">
              <a:ln>
                <a:noFill/>
              </a:ln>
              <a:solidFill>
                <a:schemeClr val="tx1"/>
              </a:solidFill>
              <a:effectLst/>
              <a:latin typeface="Helvetica" pitchFamily="2" charset="0"/>
            </a:endParaRPr>
          </a:p>
        </p:txBody>
      </p:sp>
      <p:sp>
        <p:nvSpPr>
          <p:cNvPr id="13" name="TextBox 12">
            <a:extLst>
              <a:ext uri="{FF2B5EF4-FFF2-40B4-BE49-F238E27FC236}">
                <a16:creationId xmlns:a16="http://schemas.microsoft.com/office/drawing/2014/main" id="{48BB5DCC-6E0F-5275-6BC6-013313F8D177}"/>
              </a:ext>
            </a:extLst>
          </p:cNvPr>
          <p:cNvSpPr txBox="1"/>
          <p:nvPr/>
        </p:nvSpPr>
        <p:spPr bwMode="auto">
          <a:xfrm>
            <a:off x="2170346" y="4231350"/>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i="0" u="none" strike="noStrike" cap="none" normalizeH="0" baseline="0" dirty="0">
                <a:ln>
                  <a:noFill/>
                </a:ln>
                <a:solidFill>
                  <a:schemeClr val="tx1"/>
                </a:solidFill>
                <a:effectLst/>
                <a:latin typeface="Helvetica" pitchFamily="2" charset="0"/>
              </a:rPr>
              <a:t>2</a:t>
            </a:r>
          </a:p>
        </p:txBody>
      </p:sp>
      <p:sp>
        <p:nvSpPr>
          <p:cNvPr id="16" name="TextBox 15">
            <a:extLst>
              <a:ext uri="{FF2B5EF4-FFF2-40B4-BE49-F238E27FC236}">
                <a16:creationId xmlns:a16="http://schemas.microsoft.com/office/drawing/2014/main" id="{7A75DDE1-EB11-3CA6-9A7E-C5EA2DC9042F}"/>
              </a:ext>
            </a:extLst>
          </p:cNvPr>
          <p:cNvSpPr txBox="1"/>
          <p:nvPr/>
        </p:nvSpPr>
        <p:spPr bwMode="auto">
          <a:xfrm>
            <a:off x="2662632" y="4227677"/>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3</a:t>
            </a:r>
            <a:endParaRPr kumimoji="0" lang="en-US" i="0" u="none" strike="noStrike" cap="none" normalizeH="0" baseline="0" dirty="0">
              <a:ln>
                <a:noFill/>
              </a:ln>
              <a:solidFill>
                <a:schemeClr val="tx1"/>
              </a:solidFill>
              <a:effectLst/>
              <a:latin typeface="Helvetica" pitchFamily="2" charset="0"/>
            </a:endParaRPr>
          </a:p>
        </p:txBody>
      </p:sp>
      <p:sp>
        <p:nvSpPr>
          <p:cNvPr id="17" name="TextBox 16">
            <a:extLst>
              <a:ext uri="{FF2B5EF4-FFF2-40B4-BE49-F238E27FC236}">
                <a16:creationId xmlns:a16="http://schemas.microsoft.com/office/drawing/2014/main" id="{81A06CB5-4138-B27F-CC67-5BE03F17003F}"/>
              </a:ext>
            </a:extLst>
          </p:cNvPr>
          <p:cNvSpPr txBox="1"/>
          <p:nvPr/>
        </p:nvSpPr>
        <p:spPr bwMode="auto">
          <a:xfrm>
            <a:off x="3144534" y="4248304"/>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4</a:t>
            </a:r>
            <a:endParaRPr kumimoji="0" lang="en-US" i="0" u="none" strike="noStrike" cap="none" normalizeH="0" baseline="0" dirty="0">
              <a:ln>
                <a:noFill/>
              </a:ln>
              <a:solidFill>
                <a:schemeClr val="tx1"/>
              </a:solidFill>
              <a:effectLst/>
              <a:latin typeface="Helvetica" pitchFamily="2" charset="0"/>
            </a:endParaRPr>
          </a:p>
        </p:txBody>
      </p:sp>
      <p:sp>
        <p:nvSpPr>
          <p:cNvPr id="19" name="Rectangle 18">
            <a:extLst>
              <a:ext uri="{FF2B5EF4-FFF2-40B4-BE49-F238E27FC236}">
                <a16:creationId xmlns:a16="http://schemas.microsoft.com/office/drawing/2014/main" id="{FA1355D7-5633-D759-7EE6-119707C7DCDA}"/>
              </a:ext>
            </a:extLst>
          </p:cNvPr>
          <p:cNvSpPr/>
          <p:nvPr/>
        </p:nvSpPr>
        <p:spPr bwMode="auto">
          <a:xfrm>
            <a:off x="3750084" y="4617635"/>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5</a:t>
            </a:r>
            <a:endParaRPr kumimoji="0" lang="en-US" sz="1600" i="0" u="none" strike="noStrike" cap="none" normalizeH="0" baseline="0" dirty="0">
              <a:ln>
                <a:noFill/>
              </a:ln>
              <a:solidFill>
                <a:schemeClr val="tx1"/>
              </a:solidFill>
              <a:effectLst/>
              <a:latin typeface="Helvetica" pitchFamily="2" charset="0"/>
            </a:endParaRPr>
          </a:p>
        </p:txBody>
      </p:sp>
    </p:spTree>
    <p:extLst>
      <p:ext uri="{BB962C8B-B14F-4D97-AF65-F5344CB8AC3E}">
        <p14:creationId xmlns:p14="http://schemas.microsoft.com/office/powerpoint/2010/main" val="180258839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2" name="TextBox 1">
            <a:extLst>
              <a:ext uri="{FF2B5EF4-FFF2-40B4-BE49-F238E27FC236}">
                <a16:creationId xmlns:a16="http://schemas.microsoft.com/office/drawing/2014/main" id="{BE585D1D-51F4-385E-E13B-01445614EBAE}"/>
              </a:ext>
            </a:extLst>
          </p:cNvPr>
          <p:cNvSpPr txBox="1"/>
          <p:nvPr/>
        </p:nvSpPr>
        <p:spPr bwMode="auto">
          <a:xfrm>
            <a:off x="356400" y="2490847"/>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Let’s walk through step-by-step to get the ideas of using Dynamic Programming.</a:t>
            </a:r>
            <a:endParaRPr lang="en-US" sz="2000" dirty="0"/>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3198733"/>
            <a:ext cx="87876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6. We do similar process to index 6 (=8), now we can calculate the index n+1 in the loop. After that, we achieved </a:t>
            </a:r>
            <a:r>
              <a:rPr lang="en-US" sz="2000" dirty="0"/>
              <a:t>sum of last two n-</a:t>
            </a:r>
            <a:r>
              <a:rPr lang="en-US" sz="2000" dirty="0" err="1"/>
              <a:t>th</a:t>
            </a:r>
            <a:r>
              <a:rPr lang="en-US" sz="2000" dirty="0"/>
              <a:t> Fibonacci Number, which is also the next Fibonacci number.</a:t>
            </a:r>
            <a:endParaRPr lang="en-US" sz="2000" b="1" dirty="0"/>
          </a:p>
        </p:txBody>
      </p:sp>
      <p:sp>
        <p:nvSpPr>
          <p:cNvPr id="8" name="Rectangle 7">
            <a:extLst>
              <a:ext uri="{FF2B5EF4-FFF2-40B4-BE49-F238E27FC236}">
                <a16:creationId xmlns:a16="http://schemas.microsoft.com/office/drawing/2014/main" id="{4732AF04-4EB9-2028-C12A-09A46F312EB6}"/>
              </a:ext>
            </a:extLst>
          </p:cNvPr>
          <p:cNvSpPr/>
          <p:nvPr/>
        </p:nvSpPr>
        <p:spPr bwMode="auto">
          <a:xfrm>
            <a:off x="2437646" y="4896552"/>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0E0564E5-233D-C9A4-A539-0F8BCF0102F2}"/>
              </a:ext>
            </a:extLst>
          </p:cNvPr>
          <p:cNvSpPr/>
          <p:nvPr/>
        </p:nvSpPr>
        <p:spPr bwMode="auto">
          <a:xfrm>
            <a:off x="2939400" y="489417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1" name="TextBox 10">
            <a:extLst>
              <a:ext uri="{FF2B5EF4-FFF2-40B4-BE49-F238E27FC236}">
                <a16:creationId xmlns:a16="http://schemas.microsoft.com/office/drawing/2014/main" id="{03600F18-D8A3-E302-94CA-6EDC146B75F4}"/>
              </a:ext>
            </a:extLst>
          </p:cNvPr>
          <p:cNvSpPr txBox="1"/>
          <p:nvPr/>
        </p:nvSpPr>
        <p:spPr bwMode="auto">
          <a:xfrm>
            <a:off x="1771169" y="4866240"/>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12" name="Rectangle 11">
            <a:extLst>
              <a:ext uri="{FF2B5EF4-FFF2-40B4-BE49-F238E27FC236}">
                <a16:creationId xmlns:a16="http://schemas.microsoft.com/office/drawing/2014/main" id="{DCA08154-09DE-6B17-7853-C9A9E98B5EB6}"/>
              </a:ext>
            </a:extLst>
          </p:cNvPr>
          <p:cNvSpPr/>
          <p:nvPr/>
        </p:nvSpPr>
        <p:spPr bwMode="auto">
          <a:xfrm>
            <a:off x="5197158" y="5814239"/>
            <a:ext cx="504056" cy="492443"/>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bg1">
                    <a:lumMod val="75000"/>
                  </a:schemeClr>
                </a:solidFill>
                <a:effectLst/>
                <a:latin typeface="Helvetica" pitchFamily="2" charset="0"/>
              </a:rPr>
              <a:t>13</a:t>
            </a:r>
            <a:endParaRPr kumimoji="0" lang="en-US" sz="1600" i="0" u="none" strike="noStrike" cap="none" normalizeH="0" baseline="0" dirty="0">
              <a:ln>
                <a:noFill/>
              </a:ln>
              <a:solidFill>
                <a:schemeClr val="bg1">
                  <a:lumMod val="75000"/>
                </a:schemeClr>
              </a:solidFill>
              <a:effectLst/>
              <a:latin typeface="Helvetica" pitchFamily="2" charset="0"/>
            </a:endParaRPr>
          </a:p>
        </p:txBody>
      </p:sp>
      <p:sp>
        <p:nvSpPr>
          <p:cNvPr id="14" name="Right Brace 13">
            <a:extLst>
              <a:ext uri="{FF2B5EF4-FFF2-40B4-BE49-F238E27FC236}">
                <a16:creationId xmlns:a16="http://schemas.microsoft.com/office/drawing/2014/main" id="{05784599-6885-0F85-B8AE-E41D2D3453B7}"/>
              </a:ext>
            </a:extLst>
          </p:cNvPr>
          <p:cNvSpPr/>
          <p:nvPr/>
        </p:nvSpPr>
        <p:spPr bwMode="auto">
          <a:xfrm rot="5400000">
            <a:off x="5304543" y="5347206"/>
            <a:ext cx="289285" cy="504057"/>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72F3B6FE-03CE-8717-2CBE-2374C7F5F525}"/>
              </a:ext>
            </a:extLst>
          </p:cNvPr>
          <p:cNvSpPr/>
          <p:nvPr/>
        </p:nvSpPr>
        <p:spPr bwMode="auto">
          <a:xfrm>
            <a:off x="3439442" y="489178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0" name="Bent Up Arrow 19">
            <a:extLst>
              <a:ext uri="{FF2B5EF4-FFF2-40B4-BE49-F238E27FC236}">
                <a16:creationId xmlns:a16="http://schemas.microsoft.com/office/drawing/2014/main" id="{C4B231CF-9CB2-8BDB-BD61-8C9862E4E19B}"/>
              </a:ext>
            </a:extLst>
          </p:cNvPr>
          <p:cNvSpPr/>
          <p:nvPr/>
        </p:nvSpPr>
        <p:spPr bwMode="auto">
          <a:xfrm>
            <a:off x="5856704" y="5430397"/>
            <a:ext cx="611088" cy="601792"/>
          </a:xfrm>
          <a:prstGeom prst="bentUpArrow">
            <a:avLst>
              <a:gd name="adj1" fmla="val 5390"/>
              <a:gd name="adj2" fmla="val 17230"/>
              <a:gd name="adj3" fmla="val 19820"/>
            </a:avLst>
          </a:prstGeom>
          <a:solidFill>
            <a:schemeClr val="tx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6DD9EC4-EFB5-8E85-DAE4-F4B5D7568EB6}"/>
              </a:ext>
            </a:extLst>
          </p:cNvPr>
          <p:cNvSpPr/>
          <p:nvPr/>
        </p:nvSpPr>
        <p:spPr bwMode="auto">
          <a:xfrm>
            <a:off x="3937182" y="4896552"/>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4" name="Rectangle 3">
            <a:extLst>
              <a:ext uri="{FF2B5EF4-FFF2-40B4-BE49-F238E27FC236}">
                <a16:creationId xmlns:a16="http://schemas.microsoft.com/office/drawing/2014/main" id="{E7AC8FB5-FEBE-D831-FAE4-3E30E5E6830B}"/>
              </a:ext>
            </a:extLst>
          </p:cNvPr>
          <p:cNvSpPr/>
          <p:nvPr/>
        </p:nvSpPr>
        <p:spPr bwMode="auto">
          <a:xfrm>
            <a:off x="4437224" y="4896413"/>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3</a:t>
            </a:r>
            <a:endParaRPr kumimoji="0" lang="en-US" sz="1600" i="0" u="none" strike="noStrike" cap="none" normalizeH="0" baseline="0" dirty="0">
              <a:ln>
                <a:noFill/>
              </a:ln>
              <a:solidFill>
                <a:schemeClr val="tx1"/>
              </a:solidFill>
              <a:effectLst/>
              <a:latin typeface="Helvetica" pitchFamily="2" charset="0"/>
            </a:endParaRPr>
          </a:p>
        </p:txBody>
      </p:sp>
      <p:sp>
        <p:nvSpPr>
          <p:cNvPr id="7" name="TextBox 6">
            <a:extLst>
              <a:ext uri="{FF2B5EF4-FFF2-40B4-BE49-F238E27FC236}">
                <a16:creationId xmlns:a16="http://schemas.microsoft.com/office/drawing/2014/main" id="{F936EFEA-E7AB-FAD6-76BF-F0DCC735FCAD}"/>
              </a:ext>
            </a:extLst>
          </p:cNvPr>
          <p:cNvSpPr txBox="1"/>
          <p:nvPr/>
        </p:nvSpPr>
        <p:spPr bwMode="auto">
          <a:xfrm>
            <a:off x="2471732" y="4512064"/>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i="0" u="none" strike="noStrike" cap="none" normalizeH="0" baseline="0" dirty="0">
                <a:ln>
                  <a:noFill/>
                </a:ln>
                <a:solidFill>
                  <a:schemeClr val="tx1"/>
                </a:solidFill>
                <a:effectLst/>
                <a:latin typeface="Helvetica" pitchFamily="2" charset="0"/>
              </a:rPr>
              <a:t>0</a:t>
            </a:r>
            <a:endParaRPr kumimoji="0" lang="en-US" sz="1050" i="0" u="none" strike="noStrike" cap="none" normalizeH="0" baseline="0" dirty="0">
              <a:ln>
                <a:noFill/>
              </a:ln>
              <a:solidFill>
                <a:schemeClr val="tx1"/>
              </a:solidFill>
              <a:effectLst/>
              <a:latin typeface="Helvetica" pitchFamily="2" charset="0"/>
            </a:endParaRPr>
          </a:p>
        </p:txBody>
      </p:sp>
      <p:sp>
        <p:nvSpPr>
          <p:cNvPr id="9" name="TextBox 8">
            <a:extLst>
              <a:ext uri="{FF2B5EF4-FFF2-40B4-BE49-F238E27FC236}">
                <a16:creationId xmlns:a16="http://schemas.microsoft.com/office/drawing/2014/main" id="{BAD5EA19-B25B-F038-974F-99F5B03C3BCF}"/>
              </a:ext>
            </a:extLst>
          </p:cNvPr>
          <p:cNvSpPr txBox="1"/>
          <p:nvPr/>
        </p:nvSpPr>
        <p:spPr bwMode="auto">
          <a:xfrm>
            <a:off x="2997788" y="4509875"/>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1</a:t>
            </a:r>
            <a:endParaRPr kumimoji="0" lang="en-US" i="0" u="none" strike="noStrike" cap="none" normalizeH="0" baseline="0" dirty="0">
              <a:ln>
                <a:noFill/>
              </a:ln>
              <a:solidFill>
                <a:schemeClr val="tx1"/>
              </a:solidFill>
              <a:effectLst/>
              <a:latin typeface="Helvetica" pitchFamily="2" charset="0"/>
            </a:endParaRPr>
          </a:p>
        </p:txBody>
      </p:sp>
      <p:sp>
        <p:nvSpPr>
          <p:cNvPr id="13" name="TextBox 12">
            <a:extLst>
              <a:ext uri="{FF2B5EF4-FFF2-40B4-BE49-F238E27FC236}">
                <a16:creationId xmlns:a16="http://schemas.microsoft.com/office/drawing/2014/main" id="{48BB5DCC-6E0F-5275-6BC6-013313F8D177}"/>
              </a:ext>
            </a:extLst>
          </p:cNvPr>
          <p:cNvSpPr txBox="1"/>
          <p:nvPr/>
        </p:nvSpPr>
        <p:spPr bwMode="auto">
          <a:xfrm>
            <a:off x="3490074" y="450550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i="0" u="none" strike="noStrike" cap="none" normalizeH="0" baseline="0" dirty="0">
                <a:ln>
                  <a:noFill/>
                </a:ln>
                <a:solidFill>
                  <a:schemeClr val="tx1"/>
                </a:solidFill>
                <a:effectLst/>
                <a:latin typeface="Helvetica" pitchFamily="2" charset="0"/>
              </a:rPr>
              <a:t>2</a:t>
            </a:r>
          </a:p>
        </p:txBody>
      </p:sp>
      <p:sp>
        <p:nvSpPr>
          <p:cNvPr id="16" name="TextBox 15">
            <a:extLst>
              <a:ext uri="{FF2B5EF4-FFF2-40B4-BE49-F238E27FC236}">
                <a16:creationId xmlns:a16="http://schemas.microsoft.com/office/drawing/2014/main" id="{7A75DDE1-EB11-3CA6-9A7E-C5EA2DC9042F}"/>
              </a:ext>
            </a:extLst>
          </p:cNvPr>
          <p:cNvSpPr txBox="1"/>
          <p:nvPr/>
        </p:nvSpPr>
        <p:spPr bwMode="auto">
          <a:xfrm>
            <a:off x="3982360" y="4501829"/>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3</a:t>
            </a:r>
            <a:endParaRPr kumimoji="0" lang="en-US" i="0" u="none" strike="noStrike" cap="none" normalizeH="0" baseline="0" dirty="0">
              <a:ln>
                <a:noFill/>
              </a:ln>
              <a:solidFill>
                <a:schemeClr val="tx1"/>
              </a:solidFill>
              <a:effectLst/>
              <a:latin typeface="Helvetica" pitchFamily="2" charset="0"/>
            </a:endParaRPr>
          </a:p>
        </p:txBody>
      </p:sp>
      <p:sp>
        <p:nvSpPr>
          <p:cNvPr id="17" name="TextBox 16">
            <a:extLst>
              <a:ext uri="{FF2B5EF4-FFF2-40B4-BE49-F238E27FC236}">
                <a16:creationId xmlns:a16="http://schemas.microsoft.com/office/drawing/2014/main" id="{81A06CB5-4138-B27F-CC67-5BE03F17003F}"/>
              </a:ext>
            </a:extLst>
          </p:cNvPr>
          <p:cNvSpPr txBox="1"/>
          <p:nvPr/>
        </p:nvSpPr>
        <p:spPr bwMode="auto">
          <a:xfrm>
            <a:off x="4464262" y="4522456"/>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4</a:t>
            </a:r>
            <a:endParaRPr kumimoji="0" lang="en-US" i="0" u="none" strike="noStrike" cap="none" normalizeH="0" baseline="0" dirty="0">
              <a:ln>
                <a:noFill/>
              </a:ln>
              <a:solidFill>
                <a:schemeClr val="tx1"/>
              </a:solidFill>
              <a:effectLst/>
              <a:latin typeface="Helvetica" pitchFamily="2" charset="0"/>
            </a:endParaRPr>
          </a:p>
        </p:txBody>
      </p:sp>
      <p:sp>
        <p:nvSpPr>
          <p:cNvPr id="19" name="Rectangle 18">
            <a:extLst>
              <a:ext uri="{FF2B5EF4-FFF2-40B4-BE49-F238E27FC236}">
                <a16:creationId xmlns:a16="http://schemas.microsoft.com/office/drawing/2014/main" id="{FA1355D7-5633-D759-7EE6-119707C7DCDA}"/>
              </a:ext>
            </a:extLst>
          </p:cNvPr>
          <p:cNvSpPr/>
          <p:nvPr/>
        </p:nvSpPr>
        <p:spPr bwMode="auto">
          <a:xfrm>
            <a:off x="4945130" y="4891787"/>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5</a:t>
            </a:r>
            <a:endParaRPr kumimoji="0" lang="en-US" sz="1600" i="0" u="none" strike="noStrike" cap="none" normalizeH="0" baseline="0" dirty="0">
              <a:ln>
                <a:noFill/>
              </a:ln>
              <a:solidFill>
                <a:schemeClr val="tx1"/>
              </a:solidFill>
              <a:effectLst/>
              <a:latin typeface="Helvetica" pitchFamily="2" charset="0"/>
            </a:endParaRPr>
          </a:p>
        </p:txBody>
      </p:sp>
      <p:sp>
        <p:nvSpPr>
          <p:cNvPr id="21" name="TextBox 20">
            <a:extLst>
              <a:ext uri="{FF2B5EF4-FFF2-40B4-BE49-F238E27FC236}">
                <a16:creationId xmlns:a16="http://schemas.microsoft.com/office/drawing/2014/main" id="{6CC10A24-A064-7B5C-CB9C-0D49442998BF}"/>
              </a:ext>
            </a:extLst>
          </p:cNvPr>
          <p:cNvSpPr txBox="1"/>
          <p:nvPr/>
        </p:nvSpPr>
        <p:spPr bwMode="auto">
          <a:xfrm>
            <a:off x="4981134" y="4530819"/>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5</a:t>
            </a:r>
            <a:endParaRPr kumimoji="0" lang="en-US" i="0" u="none" strike="noStrike" cap="none" normalizeH="0" baseline="0" dirty="0">
              <a:ln>
                <a:noFill/>
              </a:ln>
              <a:solidFill>
                <a:schemeClr val="tx1"/>
              </a:solidFill>
              <a:effectLst/>
              <a:latin typeface="Helvetica" pitchFamily="2" charset="0"/>
            </a:endParaRPr>
          </a:p>
        </p:txBody>
      </p:sp>
      <p:sp>
        <p:nvSpPr>
          <p:cNvPr id="22" name="Rectangle 21">
            <a:extLst>
              <a:ext uri="{FF2B5EF4-FFF2-40B4-BE49-F238E27FC236}">
                <a16:creationId xmlns:a16="http://schemas.microsoft.com/office/drawing/2014/main" id="{2C922A88-AE0D-8670-783C-40B8F9531EA3}"/>
              </a:ext>
            </a:extLst>
          </p:cNvPr>
          <p:cNvSpPr/>
          <p:nvPr/>
        </p:nvSpPr>
        <p:spPr bwMode="auto">
          <a:xfrm>
            <a:off x="5452044" y="489046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8</a:t>
            </a:r>
            <a:endParaRPr kumimoji="0" lang="en-US" sz="1600" i="0" u="none" strike="noStrike" cap="none" normalizeH="0" baseline="0" dirty="0">
              <a:ln>
                <a:noFill/>
              </a:ln>
              <a:solidFill>
                <a:schemeClr val="tx1"/>
              </a:solidFill>
              <a:effectLst/>
              <a:latin typeface="Helvetica" pitchFamily="2" charset="0"/>
            </a:endParaRPr>
          </a:p>
        </p:txBody>
      </p:sp>
      <p:sp>
        <p:nvSpPr>
          <p:cNvPr id="23" name="TextBox 22">
            <a:extLst>
              <a:ext uri="{FF2B5EF4-FFF2-40B4-BE49-F238E27FC236}">
                <a16:creationId xmlns:a16="http://schemas.microsoft.com/office/drawing/2014/main" id="{6804B8D6-CE9D-A4F0-CC54-7133A9BDE1F0}"/>
              </a:ext>
            </a:extLst>
          </p:cNvPr>
          <p:cNvSpPr txBox="1"/>
          <p:nvPr/>
        </p:nvSpPr>
        <p:spPr bwMode="auto">
          <a:xfrm>
            <a:off x="5486530" y="454208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6</a:t>
            </a:r>
            <a:endParaRPr kumimoji="0" lang="en-US" i="0" u="none" strike="noStrike" cap="none" normalizeH="0" baseline="0" dirty="0">
              <a:ln>
                <a:noFill/>
              </a:ln>
              <a:solidFill>
                <a:schemeClr val="tx1"/>
              </a:solidFill>
              <a:effectLst/>
              <a:latin typeface="Helvetica" pitchFamily="2" charset="0"/>
            </a:endParaRPr>
          </a:p>
        </p:txBody>
      </p:sp>
      <p:sp>
        <p:nvSpPr>
          <p:cNvPr id="24" name="Rectangle 23">
            <a:extLst>
              <a:ext uri="{FF2B5EF4-FFF2-40B4-BE49-F238E27FC236}">
                <a16:creationId xmlns:a16="http://schemas.microsoft.com/office/drawing/2014/main" id="{5F839C3D-CDDA-CEF4-2444-E6E5544F7B8A}"/>
              </a:ext>
            </a:extLst>
          </p:cNvPr>
          <p:cNvSpPr/>
          <p:nvPr/>
        </p:nvSpPr>
        <p:spPr bwMode="auto">
          <a:xfrm>
            <a:off x="6069928" y="4879665"/>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13</a:t>
            </a:r>
            <a:endParaRPr kumimoji="0" lang="en-US" sz="1600" i="0" u="none" strike="noStrike" cap="none" normalizeH="0" baseline="0" dirty="0">
              <a:ln>
                <a:noFill/>
              </a:ln>
              <a:solidFill>
                <a:schemeClr val="tx1"/>
              </a:solidFill>
              <a:effectLst/>
              <a:latin typeface="Helvetica" pitchFamily="2" charset="0"/>
            </a:endParaRPr>
          </a:p>
        </p:txBody>
      </p:sp>
    </p:spTree>
    <p:extLst>
      <p:ext uri="{BB962C8B-B14F-4D97-AF65-F5344CB8AC3E}">
        <p14:creationId xmlns:p14="http://schemas.microsoft.com/office/powerpoint/2010/main" val="318470213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6" name="TextBox 5">
            <a:extLst>
              <a:ext uri="{FF2B5EF4-FFF2-40B4-BE49-F238E27FC236}">
                <a16:creationId xmlns:a16="http://schemas.microsoft.com/office/drawing/2014/main" id="{AA2437F6-7DC3-B339-7160-760DE3792AF5}"/>
              </a:ext>
            </a:extLst>
          </p:cNvPr>
          <p:cNvSpPr txBox="1"/>
          <p:nvPr/>
        </p:nvSpPr>
        <p:spPr bwMode="auto">
          <a:xfrm>
            <a:off x="356400" y="964596"/>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fontAlgn="base"/>
            <a:r>
              <a:rPr lang="en-US" sz="1200" b="1" kern="0" dirty="0">
                <a:latin typeface="Helvetica" pitchFamily="2" charset="0"/>
                <a:cs typeface="Arial" pitchFamily="34" charset="0"/>
              </a:rPr>
              <a:t>Code for dynamic programming:</a:t>
            </a:r>
            <a:endParaRPr lang="en-AU" sz="1200" b="0" i="0" dirty="0">
              <a:effectLst/>
              <a:latin typeface="Consolas" panose="020B0609020204030204" pitchFamily="49" charset="0"/>
            </a:endParaRPr>
          </a:p>
          <a:p>
            <a:pPr algn="l" rtl="0" fontAlgn="base"/>
            <a:r>
              <a:rPr lang="en-AU" sz="1200" b="0" i="0" dirty="0">
                <a:effectLst/>
                <a:latin typeface="Consolas" panose="020B0609020204030204" pitchFamily="49" charset="0"/>
              </a:rPr>
              <a:t>def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(n):</a:t>
            </a:r>
          </a:p>
          <a:p>
            <a:pPr algn="l" rtl="0" fontAlgn="base"/>
            <a:r>
              <a:rPr lang="en-AU" sz="1200" b="0" i="0" dirty="0">
                <a:effectLst/>
                <a:latin typeface="Consolas" panose="020B0609020204030204" pitchFamily="49" charset="0"/>
              </a:rPr>
              <a:t>    # Taking 1st two </a:t>
            </a:r>
            <a:r>
              <a:rPr lang="en-AU" sz="1200" b="0" i="0" dirty="0" err="1">
                <a:effectLst/>
                <a:latin typeface="Consolas" panose="020B0609020204030204" pitchFamily="49" charset="0"/>
              </a:rPr>
              <a:t>fibonacci</a:t>
            </a:r>
            <a:r>
              <a:rPr lang="en-AU" sz="1200" b="0" i="0" dirty="0">
                <a:effectLst/>
                <a:latin typeface="Consolas" panose="020B0609020204030204" pitchFamily="49" charset="0"/>
              </a:rPr>
              <a:t> numbers as 0 and 1</a:t>
            </a:r>
          </a:p>
          <a:p>
            <a:pPr algn="l" rtl="0" fontAlgn="base"/>
            <a:r>
              <a:rPr lang="en-AU" sz="1200" b="0" i="0" dirty="0">
                <a:effectLst/>
                <a:latin typeface="Consolas" panose="020B0609020204030204" pitchFamily="49" charset="0"/>
              </a:rPr>
              <a:t>    f = [0, 1] </a:t>
            </a:r>
          </a:p>
          <a:p>
            <a:pPr algn="l" rtl="0" fontAlgn="base"/>
            <a:r>
              <a:rPr lang="en-AU" sz="1200" b="0" i="0" dirty="0">
                <a:effectLst/>
                <a:latin typeface="Consolas" panose="020B0609020204030204" pitchFamily="49" charset="0"/>
              </a:rPr>
              <a:t>    for i in range(2, n+1):</a:t>
            </a:r>
          </a:p>
          <a:p>
            <a:pPr algn="l" rtl="0" fontAlgn="base"/>
            <a:r>
              <a:rPr lang="en-AU" sz="1200" b="0" i="0" dirty="0">
                <a:effectLst/>
                <a:latin typeface="Consolas" panose="020B0609020204030204" pitchFamily="49" charset="0"/>
              </a:rPr>
              <a:t>        </a:t>
            </a:r>
            <a:r>
              <a:rPr lang="en-AU" sz="1200" b="0" i="0" dirty="0" err="1">
                <a:effectLst/>
                <a:latin typeface="Consolas" panose="020B0609020204030204" pitchFamily="49" charset="0"/>
              </a:rPr>
              <a:t>f.append</a:t>
            </a:r>
            <a:r>
              <a:rPr lang="en-AU" sz="1200" b="0" i="0" dirty="0">
                <a:effectLst/>
                <a:latin typeface="Consolas" panose="020B0609020204030204" pitchFamily="49" charset="0"/>
              </a:rPr>
              <a:t>(f[i-1] + f[i-2])</a:t>
            </a:r>
          </a:p>
          <a:p>
            <a:pPr algn="l" rtl="0" fontAlgn="base"/>
            <a:r>
              <a:rPr lang="en-AU" sz="1200" b="0" i="0" dirty="0">
                <a:effectLst/>
                <a:latin typeface="Consolas" panose="020B0609020204030204" pitchFamily="49" charset="0"/>
              </a:rPr>
              <a:t>    return f[n]</a:t>
            </a:r>
          </a:p>
        </p:txBody>
      </p:sp>
      <p:sp>
        <p:nvSpPr>
          <p:cNvPr id="26" name="TextBox 25">
            <a:extLst>
              <a:ext uri="{FF2B5EF4-FFF2-40B4-BE49-F238E27FC236}">
                <a16:creationId xmlns:a16="http://schemas.microsoft.com/office/drawing/2014/main" id="{F2EE0826-F9C2-A3F3-5349-9740024A4482}"/>
              </a:ext>
            </a:extLst>
          </p:cNvPr>
          <p:cNvSpPr txBox="1"/>
          <p:nvPr/>
        </p:nvSpPr>
        <p:spPr bwMode="auto">
          <a:xfrm>
            <a:off x="356400" y="2823678"/>
            <a:ext cx="878760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Overall, this way only takes O(n) of time complexity since we only pass through n elements once. It is much faster than the recursive algorithm and more efficient since we saved the calculation of previous Fib to use in later calculation.</a:t>
            </a:r>
            <a:endParaRPr lang="en-US" sz="2000" b="1" dirty="0"/>
          </a:p>
        </p:txBody>
      </p:sp>
      <p:sp>
        <p:nvSpPr>
          <p:cNvPr id="8" name="Rectangle 7">
            <a:extLst>
              <a:ext uri="{FF2B5EF4-FFF2-40B4-BE49-F238E27FC236}">
                <a16:creationId xmlns:a16="http://schemas.microsoft.com/office/drawing/2014/main" id="{4732AF04-4EB9-2028-C12A-09A46F312EB6}"/>
              </a:ext>
            </a:extLst>
          </p:cNvPr>
          <p:cNvSpPr/>
          <p:nvPr/>
        </p:nvSpPr>
        <p:spPr bwMode="auto">
          <a:xfrm>
            <a:off x="2437646" y="4896552"/>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0E0564E5-233D-C9A4-A539-0F8BCF0102F2}"/>
              </a:ext>
            </a:extLst>
          </p:cNvPr>
          <p:cNvSpPr/>
          <p:nvPr/>
        </p:nvSpPr>
        <p:spPr bwMode="auto">
          <a:xfrm>
            <a:off x="2939400" y="489417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1" name="TextBox 10">
            <a:extLst>
              <a:ext uri="{FF2B5EF4-FFF2-40B4-BE49-F238E27FC236}">
                <a16:creationId xmlns:a16="http://schemas.microsoft.com/office/drawing/2014/main" id="{03600F18-D8A3-E302-94CA-6EDC146B75F4}"/>
              </a:ext>
            </a:extLst>
          </p:cNvPr>
          <p:cNvSpPr txBox="1"/>
          <p:nvPr/>
        </p:nvSpPr>
        <p:spPr bwMode="auto">
          <a:xfrm>
            <a:off x="1771169" y="4866240"/>
            <a:ext cx="85422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r>
              <a:rPr lang="en-US" sz="2800" kern="0" dirty="0">
                <a:latin typeface="Helvetica" pitchFamily="2" charset="0"/>
                <a:cs typeface="Arial" pitchFamily="34" charset="0"/>
              </a:rPr>
              <a:t>f =</a:t>
            </a:r>
            <a:endParaRPr lang="en-US" sz="2800" dirty="0"/>
          </a:p>
        </p:txBody>
      </p:sp>
      <p:sp>
        <p:nvSpPr>
          <p:cNvPr id="12" name="Rectangle 11">
            <a:extLst>
              <a:ext uri="{FF2B5EF4-FFF2-40B4-BE49-F238E27FC236}">
                <a16:creationId xmlns:a16="http://schemas.microsoft.com/office/drawing/2014/main" id="{DCA08154-09DE-6B17-7853-C9A9E98B5EB6}"/>
              </a:ext>
            </a:extLst>
          </p:cNvPr>
          <p:cNvSpPr/>
          <p:nvPr/>
        </p:nvSpPr>
        <p:spPr bwMode="auto">
          <a:xfrm>
            <a:off x="5197158" y="5814239"/>
            <a:ext cx="504056" cy="492443"/>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bg1">
                    <a:lumMod val="75000"/>
                  </a:schemeClr>
                </a:solidFill>
                <a:effectLst/>
                <a:latin typeface="Helvetica" pitchFamily="2" charset="0"/>
              </a:rPr>
              <a:t>13</a:t>
            </a:r>
            <a:endParaRPr kumimoji="0" lang="en-US" sz="1600" i="0" u="none" strike="noStrike" cap="none" normalizeH="0" baseline="0" dirty="0">
              <a:ln>
                <a:noFill/>
              </a:ln>
              <a:solidFill>
                <a:schemeClr val="bg1">
                  <a:lumMod val="75000"/>
                </a:schemeClr>
              </a:solidFill>
              <a:effectLst/>
              <a:latin typeface="Helvetica" pitchFamily="2" charset="0"/>
            </a:endParaRPr>
          </a:p>
        </p:txBody>
      </p:sp>
      <p:sp>
        <p:nvSpPr>
          <p:cNvPr id="14" name="Right Brace 13">
            <a:extLst>
              <a:ext uri="{FF2B5EF4-FFF2-40B4-BE49-F238E27FC236}">
                <a16:creationId xmlns:a16="http://schemas.microsoft.com/office/drawing/2014/main" id="{05784599-6885-0F85-B8AE-E41D2D3453B7}"/>
              </a:ext>
            </a:extLst>
          </p:cNvPr>
          <p:cNvSpPr/>
          <p:nvPr/>
        </p:nvSpPr>
        <p:spPr bwMode="auto">
          <a:xfrm rot="5400000">
            <a:off x="5304543" y="5347206"/>
            <a:ext cx="289285" cy="504057"/>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72F3B6FE-03CE-8717-2CBE-2374C7F5F525}"/>
              </a:ext>
            </a:extLst>
          </p:cNvPr>
          <p:cNvSpPr/>
          <p:nvPr/>
        </p:nvSpPr>
        <p:spPr bwMode="auto">
          <a:xfrm>
            <a:off x="3439442" y="4891788"/>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20" name="Bent Up Arrow 19">
            <a:extLst>
              <a:ext uri="{FF2B5EF4-FFF2-40B4-BE49-F238E27FC236}">
                <a16:creationId xmlns:a16="http://schemas.microsoft.com/office/drawing/2014/main" id="{C4B231CF-9CB2-8BDB-BD61-8C9862E4E19B}"/>
              </a:ext>
            </a:extLst>
          </p:cNvPr>
          <p:cNvSpPr/>
          <p:nvPr/>
        </p:nvSpPr>
        <p:spPr bwMode="auto">
          <a:xfrm>
            <a:off x="5856704" y="5430397"/>
            <a:ext cx="611088" cy="601792"/>
          </a:xfrm>
          <a:prstGeom prst="bentUpArrow">
            <a:avLst>
              <a:gd name="adj1" fmla="val 5390"/>
              <a:gd name="adj2" fmla="val 17230"/>
              <a:gd name="adj3" fmla="val 19820"/>
            </a:avLst>
          </a:prstGeom>
          <a:solidFill>
            <a:schemeClr val="tx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6DD9EC4-EFB5-8E85-DAE4-F4B5D7568EB6}"/>
              </a:ext>
            </a:extLst>
          </p:cNvPr>
          <p:cNvSpPr/>
          <p:nvPr/>
        </p:nvSpPr>
        <p:spPr bwMode="auto">
          <a:xfrm>
            <a:off x="3937182" y="4896552"/>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4" name="Rectangle 3">
            <a:extLst>
              <a:ext uri="{FF2B5EF4-FFF2-40B4-BE49-F238E27FC236}">
                <a16:creationId xmlns:a16="http://schemas.microsoft.com/office/drawing/2014/main" id="{E7AC8FB5-FEBE-D831-FAE4-3E30E5E6830B}"/>
              </a:ext>
            </a:extLst>
          </p:cNvPr>
          <p:cNvSpPr/>
          <p:nvPr/>
        </p:nvSpPr>
        <p:spPr bwMode="auto">
          <a:xfrm>
            <a:off x="4437224" y="4896413"/>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3</a:t>
            </a:r>
            <a:endParaRPr kumimoji="0" lang="en-US" sz="1600" i="0" u="none" strike="noStrike" cap="none" normalizeH="0" baseline="0" dirty="0">
              <a:ln>
                <a:noFill/>
              </a:ln>
              <a:solidFill>
                <a:schemeClr val="tx1"/>
              </a:solidFill>
              <a:effectLst/>
              <a:latin typeface="Helvetica" pitchFamily="2" charset="0"/>
            </a:endParaRPr>
          </a:p>
        </p:txBody>
      </p:sp>
      <p:sp>
        <p:nvSpPr>
          <p:cNvPr id="7" name="TextBox 6">
            <a:extLst>
              <a:ext uri="{FF2B5EF4-FFF2-40B4-BE49-F238E27FC236}">
                <a16:creationId xmlns:a16="http://schemas.microsoft.com/office/drawing/2014/main" id="{F936EFEA-E7AB-FAD6-76BF-F0DCC735FCAD}"/>
              </a:ext>
            </a:extLst>
          </p:cNvPr>
          <p:cNvSpPr txBox="1"/>
          <p:nvPr/>
        </p:nvSpPr>
        <p:spPr bwMode="auto">
          <a:xfrm>
            <a:off x="2471732" y="4512064"/>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i="0" u="none" strike="noStrike" cap="none" normalizeH="0" baseline="0" dirty="0">
                <a:ln>
                  <a:noFill/>
                </a:ln>
                <a:solidFill>
                  <a:schemeClr val="tx1"/>
                </a:solidFill>
                <a:effectLst/>
                <a:latin typeface="Helvetica" pitchFamily="2" charset="0"/>
              </a:rPr>
              <a:t>0</a:t>
            </a:r>
            <a:endParaRPr kumimoji="0" lang="en-US" sz="1050" i="0" u="none" strike="noStrike" cap="none" normalizeH="0" baseline="0" dirty="0">
              <a:ln>
                <a:noFill/>
              </a:ln>
              <a:solidFill>
                <a:schemeClr val="tx1"/>
              </a:solidFill>
              <a:effectLst/>
              <a:latin typeface="Helvetica" pitchFamily="2" charset="0"/>
            </a:endParaRPr>
          </a:p>
        </p:txBody>
      </p:sp>
      <p:sp>
        <p:nvSpPr>
          <p:cNvPr id="9" name="TextBox 8">
            <a:extLst>
              <a:ext uri="{FF2B5EF4-FFF2-40B4-BE49-F238E27FC236}">
                <a16:creationId xmlns:a16="http://schemas.microsoft.com/office/drawing/2014/main" id="{BAD5EA19-B25B-F038-974F-99F5B03C3BCF}"/>
              </a:ext>
            </a:extLst>
          </p:cNvPr>
          <p:cNvSpPr txBox="1"/>
          <p:nvPr/>
        </p:nvSpPr>
        <p:spPr bwMode="auto">
          <a:xfrm>
            <a:off x="2997788" y="4509875"/>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1</a:t>
            </a:r>
            <a:endParaRPr kumimoji="0" lang="en-US" i="0" u="none" strike="noStrike" cap="none" normalizeH="0" baseline="0" dirty="0">
              <a:ln>
                <a:noFill/>
              </a:ln>
              <a:solidFill>
                <a:schemeClr val="tx1"/>
              </a:solidFill>
              <a:effectLst/>
              <a:latin typeface="Helvetica" pitchFamily="2" charset="0"/>
            </a:endParaRPr>
          </a:p>
        </p:txBody>
      </p:sp>
      <p:sp>
        <p:nvSpPr>
          <p:cNvPr id="13" name="TextBox 12">
            <a:extLst>
              <a:ext uri="{FF2B5EF4-FFF2-40B4-BE49-F238E27FC236}">
                <a16:creationId xmlns:a16="http://schemas.microsoft.com/office/drawing/2014/main" id="{48BB5DCC-6E0F-5275-6BC6-013313F8D177}"/>
              </a:ext>
            </a:extLst>
          </p:cNvPr>
          <p:cNvSpPr txBox="1"/>
          <p:nvPr/>
        </p:nvSpPr>
        <p:spPr bwMode="auto">
          <a:xfrm>
            <a:off x="3490074" y="450550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i="0" u="none" strike="noStrike" cap="none" normalizeH="0" baseline="0" dirty="0">
                <a:ln>
                  <a:noFill/>
                </a:ln>
                <a:solidFill>
                  <a:schemeClr val="tx1"/>
                </a:solidFill>
                <a:effectLst/>
                <a:latin typeface="Helvetica" pitchFamily="2" charset="0"/>
              </a:rPr>
              <a:t>2</a:t>
            </a:r>
          </a:p>
        </p:txBody>
      </p:sp>
      <p:sp>
        <p:nvSpPr>
          <p:cNvPr id="16" name="TextBox 15">
            <a:extLst>
              <a:ext uri="{FF2B5EF4-FFF2-40B4-BE49-F238E27FC236}">
                <a16:creationId xmlns:a16="http://schemas.microsoft.com/office/drawing/2014/main" id="{7A75DDE1-EB11-3CA6-9A7E-C5EA2DC9042F}"/>
              </a:ext>
            </a:extLst>
          </p:cNvPr>
          <p:cNvSpPr txBox="1"/>
          <p:nvPr/>
        </p:nvSpPr>
        <p:spPr bwMode="auto">
          <a:xfrm>
            <a:off x="3982360" y="4501829"/>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3</a:t>
            </a:r>
            <a:endParaRPr kumimoji="0" lang="en-US" i="0" u="none" strike="noStrike" cap="none" normalizeH="0" baseline="0" dirty="0">
              <a:ln>
                <a:noFill/>
              </a:ln>
              <a:solidFill>
                <a:schemeClr val="tx1"/>
              </a:solidFill>
              <a:effectLst/>
              <a:latin typeface="Helvetica" pitchFamily="2" charset="0"/>
            </a:endParaRPr>
          </a:p>
        </p:txBody>
      </p:sp>
      <p:sp>
        <p:nvSpPr>
          <p:cNvPr id="17" name="TextBox 16">
            <a:extLst>
              <a:ext uri="{FF2B5EF4-FFF2-40B4-BE49-F238E27FC236}">
                <a16:creationId xmlns:a16="http://schemas.microsoft.com/office/drawing/2014/main" id="{81A06CB5-4138-B27F-CC67-5BE03F17003F}"/>
              </a:ext>
            </a:extLst>
          </p:cNvPr>
          <p:cNvSpPr txBox="1"/>
          <p:nvPr/>
        </p:nvSpPr>
        <p:spPr bwMode="auto">
          <a:xfrm>
            <a:off x="4464262" y="4522456"/>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4</a:t>
            </a:r>
            <a:endParaRPr kumimoji="0" lang="en-US" i="0" u="none" strike="noStrike" cap="none" normalizeH="0" baseline="0" dirty="0">
              <a:ln>
                <a:noFill/>
              </a:ln>
              <a:solidFill>
                <a:schemeClr val="tx1"/>
              </a:solidFill>
              <a:effectLst/>
              <a:latin typeface="Helvetica" pitchFamily="2" charset="0"/>
            </a:endParaRPr>
          </a:p>
        </p:txBody>
      </p:sp>
      <p:sp>
        <p:nvSpPr>
          <p:cNvPr id="19" name="Rectangle 18">
            <a:extLst>
              <a:ext uri="{FF2B5EF4-FFF2-40B4-BE49-F238E27FC236}">
                <a16:creationId xmlns:a16="http://schemas.microsoft.com/office/drawing/2014/main" id="{FA1355D7-5633-D759-7EE6-119707C7DCDA}"/>
              </a:ext>
            </a:extLst>
          </p:cNvPr>
          <p:cNvSpPr/>
          <p:nvPr/>
        </p:nvSpPr>
        <p:spPr bwMode="auto">
          <a:xfrm>
            <a:off x="4945130" y="4891787"/>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5</a:t>
            </a:r>
            <a:endParaRPr kumimoji="0" lang="en-US" sz="1600" i="0" u="none" strike="noStrike" cap="none" normalizeH="0" baseline="0" dirty="0">
              <a:ln>
                <a:noFill/>
              </a:ln>
              <a:solidFill>
                <a:schemeClr val="tx1"/>
              </a:solidFill>
              <a:effectLst/>
              <a:latin typeface="Helvetica" pitchFamily="2" charset="0"/>
            </a:endParaRPr>
          </a:p>
        </p:txBody>
      </p:sp>
      <p:sp>
        <p:nvSpPr>
          <p:cNvPr id="21" name="TextBox 20">
            <a:extLst>
              <a:ext uri="{FF2B5EF4-FFF2-40B4-BE49-F238E27FC236}">
                <a16:creationId xmlns:a16="http://schemas.microsoft.com/office/drawing/2014/main" id="{6CC10A24-A064-7B5C-CB9C-0D49442998BF}"/>
              </a:ext>
            </a:extLst>
          </p:cNvPr>
          <p:cNvSpPr txBox="1"/>
          <p:nvPr/>
        </p:nvSpPr>
        <p:spPr bwMode="auto">
          <a:xfrm>
            <a:off x="4981134" y="4530819"/>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5</a:t>
            </a:r>
            <a:endParaRPr kumimoji="0" lang="en-US" i="0" u="none" strike="noStrike" cap="none" normalizeH="0" baseline="0" dirty="0">
              <a:ln>
                <a:noFill/>
              </a:ln>
              <a:solidFill>
                <a:schemeClr val="tx1"/>
              </a:solidFill>
              <a:effectLst/>
              <a:latin typeface="Helvetica" pitchFamily="2" charset="0"/>
            </a:endParaRPr>
          </a:p>
        </p:txBody>
      </p:sp>
      <p:sp>
        <p:nvSpPr>
          <p:cNvPr id="22" name="Rectangle 21">
            <a:extLst>
              <a:ext uri="{FF2B5EF4-FFF2-40B4-BE49-F238E27FC236}">
                <a16:creationId xmlns:a16="http://schemas.microsoft.com/office/drawing/2014/main" id="{2C922A88-AE0D-8670-783C-40B8F9531EA3}"/>
              </a:ext>
            </a:extLst>
          </p:cNvPr>
          <p:cNvSpPr/>
          <p:nvPr/>
        </p:nvSpPr>
        <p:spPr bwMode="auto">
          <a:xfrm>
            <a:off x="5452044" y="4890466"/>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8</a:t>
            </a:r>
            <a:endParaRPr kumimoji="0" lang="en-US" sz="1600" i="0" u="none" strike="noStrike" cap="none" normalizeH="0" baseline="0" dirty="0">
              <a:ln>
                <a:noFill/>
              </a:ln>
              <a:solidFill>
                <a:schemeClr val="tx1"/>
              </a:solidFill>
              <a:effectLst/>
              <a:latin typeface="Helvetica" pitchFamily="2" charset="0"/>
            </a:endParaRPr>
          </a:p>
        </p:txBody>
      </p:sp>
      <p:sp>
        <p:nvSpPr>
          <p:cNvPr id="23" name="TextBox 22">
            <a:extLst>
              <a:ext uri="{FF2B5EF4-FFF2-40B4-BE49-F238E27FC236}">
                <a16:creationId xmlns:a16="http://schemas.microsoft.com/office/drawing/2014/main" id="{6804B8D6-CE9D-A4F0-CC54-7133A9BDE1F0}"/>
              </a:ext>
            </a:extLst>
          </p:cNvPr>
          <p:cNvSpPr txBox="1"/>
          <p:nvPr/>
        </p:nvSpPr>
        <p:spPr bwMode="auto">
          <a:xfrm>
            <a:off x="5486530" y="4542082"/>
            <a:ext cx="4320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latin typeface="Helvetica" pitchFamily="2" charset="0"/>
              </a:rPr>
              <a:t>6</a:t>
            </a:r>
            <a:endParaRPr kumimoji="0" lang="en-US" i="0" u="none" strike="noStrike" cap="none" normalizeH="0" baseline="0" dirty="0">
              <a:ln>
                <a:noFill/>
              </a:ln>
              <a:solidFill>
                <a:schemeClr val="tx1"/>
              </a:solidFill>
              <a:effectLst/>
              <a:latin typeface="Helvetica" pitchFamily="2" charset="0"/>
            </a:endParaRPr>
          </a:p>
        </p:txBody>
      </p:sp>
      <p:sp>
        <p:nvSpPr>
          <p:cNvPr id="24" name="Rectangle 23">
            <a:extLst>
              <a:ext uri="{FF2B5EF4-FFF2-40B4-BE49-F238E27FC236}">
                <a16:creationId xmlns:a16="http://schemas.microsoft.com/office/drawing/2014/main" id="{5F839C3D-CDDA-CEF4-2444-E6E5544F7B8A}"/>
              </a:ext>
            </a:extLst>
          </p:cNvPr>
          <p:cNvSpPr/>
          <p:nvPr/>
        </p:nvSpPr>
        <p:spPr bwMode="auto">
          <a:xfrm>
            <a:off x="6069928" y="4879665"/>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13</a:t>
            </a:r>
            <a:endParaRPr kumimoji="0" lang="en-US" sz="1600" i="0" u="none" strike="noStrike" cap="none" normalizeH="0" baseline="0" dirty="0">
              <a:ln>
                <a:noFill/>
              </a:ln>
              <a:solidFill>
                <a:schemeClr val="tx1"/>
              </a:solidFill>
              <a:effectLst/>
              <a:latin typeface="Helvetica" pitchFamily="2" charset="0"/>
            </a:endParaRPr>
          </a:p>
        </p:txBody>
      </p:sp>
    </p:spTree>
    <p:extLst>
      <p:ext uri="{BB962C8B-B14F-4D97-AF65-F5344CB8AC3E}">
        <p14:creationId xmlns:p14="http://schemas.microsoft.com/office/powerpoint/2010/main" val="109688991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546942"/>
          </a:xfrm>
        </p:spPr>
        <p:txBody>
          <a:bodyPr/>
          <a:lstStyle/>
          <a:p>
            <a:pPr eaLnBrk="1" hangingPunct="1">
              <a:defRPr/>
            </a:pPr>
            <a:r>
              <a:rPr lang="en-US" dirty="0">
                <a:solidFill>
                  <a:schemeClr val="bg1">
                    <a:lumMod val="50000"/>
                  </a:schemeClr>
                </a:solidFill>
              </a:rPr>
              <a:t>Longest Common Subsequence Problem</a:t>
            </a:r>
          </a:p>
        </p:txBody>
      </p:sp>
      <mc:AlternateContent xmlns:mc="http://schemas.openxmlformats.org/markup-compatibility/2006" xmlns:a14="http://schemas.microsoft.com/office/drawing/2010/main">
        <mc:Choice Requires="a14">
          <p:sp>
            <p:nvSpPr>
              <p:cNvPr id="18435" name="Rectangle 3"/>
              <p:cNvSpPr>
                <a:spLocks/>
              </p:cNvSpPr>
              <p:nvPr/>
            </p:nvSpPr>
            <p:spPr bwMode="auto">
              <a:xfrm>
                <a:off x="356400" y="1119626"/>
                <a:ext cx="8101013" cy="4608512"/>
              </a:xfrm>
              <a:prstGeom prst="rect">
                <a:avLst/>
              </a:prstGeom>
              <a:noFill/>
              <a:ln>
                <a:noFill/>
              </a:ln>
              <a:extLst>
                <a:ext uri="{909E8E84-426E-40dd-AFC4-6F175D3DCCD1}">
                  <a14:hiddenFill xmlns="">
                    <a:solidFill>
                      <a:srgbClr val="FFFFFF"/>
                    </a:solidFill>
                  </a14:hiddenFill>
                </a:ext>
                <a:ext uri="{91240B29-F687-4f45-9708-019B960494DF}">
                  <a14:hiddenLine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ea typeface="ＭＳ Ｐゴシック" charset="0"/>
                    <a:cs typeface="ＭＳ Ｐゴシック" charset="0"/>
                  </a:rPr>
                  <a:t>A sequence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oMath>
                </a14:m>
                <a:r>
                  <a:rPr lang="en-US" sz="2400" dirty="0">
                    <a:ea typeface="ＭＳ Ｐゴシック" charset="0"/>
                    <a:cs typeface="ＭＳ Ｐゴシック" charset="0"/>
                  </a:rPr>
                  <a:t> is a subsequence of a sequence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oMath>
                </a14:m>
                <a:r>
                  <a:rPr lang="en-US" sz="2400" dirty="0">
                    <a:ea typeface="ＭＳ Ｐゴシック" charset="0"/>
                    <a:cs typeface="ＭＳ Ｐゴシック" charset="0"/>
                  </a:rPr>
                  <a:t> if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oMath>
                </a14:m>
                <a:r>
                  <a:rPr lang="en-US" sz="2400" dirty="0">
                    <a:ea typeface="ＭＳ Ｐゴシック" charset="0"/>
                    <a:cs typeface="ＭＳ Ｐゴシック" charset="0"/>
                  </a:rPr>
                  <a:t> can be obtained from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oMath>
                </a14:m>
                <a:r>
                  <a:rPr lang="en-US" sz="2400" dirty="0">
                    <a:ea typeface="ＭＳ Ｐゴシック" charset="0"/>
                    <a:cs typeface="ＭＳ Ｐゴシック" charset="0"/>
                  </a:rPr>
                  <a:t> by deleting symbols.</a:t>
                </a:r>
              </a:p>
              <a:p>
                <a:endParaRPr lang="en-US" sz="1600" dirty="0">
                  <a:ea typeface="ＭＳ Ｐゴシック" charset="0"/>
                  <a:cs typeface="ＭＳ Ｐゴシック" charset="0"/>
                </a:endParaRPr>
              </a:p>
              <a:p>
                <a:pPr marL="800100" lvl="1" indent="-342900">
                  <a:buFont typeface="Wingdings" panose="05000000000000000000" pitchFamily="2" charset="2"/>
                  <a:buChar char="§"/>
                </a:pPr>
                <a:r>
                  <a:rPr lang="en-US" sz="2400" dirty="0">
                    <a:ea typeface="ＭＳ Ｐゴシック" charset="0"/>
                    <a:cs typeface="ＭＳ Ｐゴシック" charset="0"/>
                  </a:rPr>
                  <a:t>For example, “abracadabra” has “</a:t>
                </a:r>
                <a:r>
                  <a:rPr lang="en-US" sz="2400" dirty="0" err="1">
                    <a:ea typeface="ＭＳ Ｐゴシック" charset="0"/>
                    <a:cs typeface="ＭＳ Ｐゴシック" charset="0"/>
                  </a:rPr>
                  <a:t>baab</a:t>
                </a:r>
                <a:r>
                  <a:rPr lang="en-US" sz="2400" dirty="0">
                    <a:ea typeface="ＭＳ Ｐゴシック" charset="0"/>
                    <a:cs typeface="ＭＳ Ｐゴシック" charset="0"/>
                  </a:rPr>
                  <a:t>” as a sub-sequence, because we can obtain “</a:t>
                </a:r>
                <a:r>
                  <a:rPr lang="en-US" sz="2400" dirty="0" err="1">
                    <a:ea typeface="ＭＳ Ｐゴシック" charset="0"/>
                    <a:cs typeface="ＭＳ Ｐゴシック" charset="0"/>
                  </a:rPr>
                  <a:t>baab</a:t>
                </a:r>
                <a:r>
                  <a:rPr lang="en-US" sz="2400" dirty="0">
                    <a:ea typeface="ＭＳ Ｐゴシック" charset="0"/>
                    <a:cs typeface="ＭＳ Ｐゴシック" charset="0"/>
                  </a:rPr>
                  <a:t>” by deleting “a”, “r”, “cad”, and “ra”. </a:t>
                </a:r>
              </a:p>
              <a:p>
                <a:pPr marL="800100" lvl="1" indent="-342900">
                  <a:buFont typeface="Wingdings" panose="05000000000000000000" pitchFamily="2" charset="2"/>
                  <a:buChar char="§"/>
                </a:pPr>
                <a:endParaRPr lang="en-US" sz="1100" dirty="0">
                  <a:ea typeface="ＭＳ Ｐゴシック" charset="0"/>
                  <a:cs typeface="ＭＳ Ｐゴシック" charset="0"/>
                </a:endParaRPr>
              </a:p>
              <a:p>
                <a:pPr marL="342900" indent="-342900">
                  <a:buFont typeface="Wingdings" panose="05000000000000000000" pitchFamily="2" charset="2"/>
                  <a:buChar char="§"/>
                </a:pPr>
                <a:r>
                  <a:rPr lang="en-US" sz="2400" dirty="0">
                    <a:ea typeface="ＭＳ Ｐゴシック" charset="0"/>
                    <a:cs typeface="ＭＳ Ｐゴシック" charset="0"/>
                  </a:rPr>
                  <a:t>We say that a sequence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oMath>
                </a14:m>
                <a:r>
                  <a:rPr lang="en-US" sz="2400" dirty="0">
                    <a:ea typeface="ＭＳ Ｐゴシック" charset="0"/>
                    <a:cs typeface="ＭＳ Ｐゴシック" charset="0"/>
                  </a:rPr>
                  <a:t> is a longest common sub-sequence (LCS) of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oMath>
                </a14:m>
                <a:r>
                  <a:rPr lang="en-US" sz="2400" dirty="0">
                    <a:ea typeface="ＭＳ Ｐゴシック" charset="0"/>
                    <a:cs typeface="ＭＳ Ｐゴシック" charset="0"/>
                  </a:rPr>
                  <a:t> and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𝑌</m:t>
                    </m:r>
                  </m:oMath>
                </a14:m>
                <a:r>
                  <a:rPr lang="en-US" sz="2400" dirty="0">
                    <a:ea typeface="ＭＳ Ｐゴシック" charset="0"/>
                    <a:cs typeface="ＭＳ Ｐゴシック" charset="0"/>
                  </a:rPr>
                  <a:t> if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oMath>
                </a14:m>
                <a:r>
                  <a:rPr lang="en-US" sz="2400" dirty="0">
                    <a:ea typeface="ＭＳ Ｐゴシック" charset="0"/>
                    <a:cs typeface="ＭＳ Ｐゴシック" charset="0"/>
                  </a:rPr>
                  <a:t> is a subsequence of both X and Y , and any sequence longer than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oMath>
                </a14:m>
                <a:r>
                  <a:rPr lang="en-US" sz="2400" dirty="0">
                    <a:ea typeface="ＭＳ Ｐゴシック" charset="0"/>
                    <a:cs typeface="ＭＳ Ｐゴシック" charset="0"/>
                  </a:rPr>
                  <a:t> is not a subsequence of at least one of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oMath>
                </a14:m>
                <a:r>
                  <a:rPr lang="en-US" sz="2400" dirty="0">
                    <a:ea typeface="ＭＳ Ｐゴシック" charset="0"/>
                    <a:cs typeface="ＭＳ Ｐゴシック" charset="0"/>
                  </a:rPr>
                  <a:t> or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𝑌</m:t>
                    </m:r>
                  </m:oMath>
                </a14:m>
                <a:r>
                  <a:rPr lang="en-US" sz="2400" dirty="0">
                    <a:ea typeface="ＭＳ Ｐゴシック" charset="0"/>
                    <a:cs typeface="ＭＳ Ｐゴシック" charset="0"/>
                  </a:rPr>
                  <a:t> . </a:t>
                </a:r>
              </a:p>
              <a:p>
                <a:endParaRPr lang="en-US" sz="1600" dirty="0">
                  <a:ea typeface="ＭＳ Ｐゴシック" charset="0"/>
                  <a:cs typeface="ＭＳ Ｐゴシック" charset="0"/>
                </a:endParaRPr>
              </a:p>
              <a:p>
                <a:pPr marL="800100" lvl="1" indent="-342900">
                  <a:buFont typeface="Wingdings" panose="05000000000000000000" pitchFamily="2" charset="2"/>
                  <a:buChar char="§"/>
                </a:pPr>
                <a:r>
                  <a:rPr lang="en-US" sz="2400" dirty="0">
                    <a:ea typeface="ＭＳ Ｐゴシック" charset="0"/>
                    <a:cs typeface="ＭＳ Ｐゴシック" charset="0"/>
                  </a:rPr>
                  <a:t>For instance, the LCS of “abracadabra” and “</a:t>
                </a:r>
                <a:r>
                  <a:rPr lang="en-US" sz="2400" dirty="0" err="1">
                    <a:ea typeface="ＭＳ Ｐゴシック" charset="0"/>
                    <a:cs typeface="ＭＳ Ｐゴシック" charset="0"/>
                  </a:rPr>
                  <a:t>bxqrabry</a:t>
                </a:r>
                <a:r>
                  <a:rPr lang="en-US" sz="2400" dirty="0">
                    <a:ea typeface="ＭＳ Ｐゴシック" charset="0"/>
                    <a:cs typeface="ＭＳ Ｐゴシック" charset="0"/>
                  </a:rPr>
                  <a:t>” is “</a:t>
                </a:r>
                <a:r>
                  <a:rPr lang="en-US" sz="2400" dirty="0" err="1">
                    <a:ea typeface="ＭＳ Ｐゴシック" charset="0"/>
                    <a:cs typeface="ＭＳ Ｐゴシック" charset="0"/>
                  </a:rPr>
                  <a:t>brabr</a:t>
                </a:r>
                <a:r>
                  <a:rPr lang="en-US" sz="2400" dirty="0">
                    <a:ea typeface="ＭＳ Ｐゴシック" charset="0"/>
                    <a:cs typeface="ＭＳ Ｐゴシック" charset="0"/>
                  </a:rPr>
                  <a:t>”.</a:t>
                </a:r>
              </a:p>
            </p:txBody>
          </p:sp>
        </mc:Choice>
        <mc:Fallback xmlns="">
          <p:sp>
            <p:nvSpPr>
              <p:cNvPr id="18435" name="Rectangle 3"/>
              <p:cNvSpPr>
                <a:spLocks noRot="1" noChangeAspect="1" noMove="1" noResize="1" noEditPoints="1" noAdjustHandles="1" noChangeArrowheads="1" noChangeShapeType="1" noTextEdit="1"/>
              </p:cNvSpPr>
              <p:nvPr/>
            </p:nvSpPr>
            <p:spPr bwMode="auto">
              <a:xfrm>
                <a:off x="356400" y="1119626"/>
                <a:ext cx="8101013" cy="4608512"/>
              </a:xfrm>
              <a:prstGeom prst="rect">
                <a:avLst/>
              </a:prstGeom>
              <a:blipFill>
                <a:blip r:embed="rId3"/>
                <a:stretch>
                  <a:fillRect l="-2107" t="-2778" r="-2709" b="-4762"/>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r>
                  <a:rPr lang="en-AU">
                    <a:noFill/>
                  </a:rPr>
                  <a:t> </a:t>
                </a:r>
              </a:p>
            </p:txBody>
          </p:sp>
        </mc:Fallback>
      </mc:AlternateContent>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mc:AlternateContent xmlns:mc="http://schemas.openxmlformats.org/markup-compatibility/2006" xmlns:a14="http://schemas.microsoft.com/office/drawing/2010/main">
        <mc:Choice Requires="a14">
          <p:sp>
            <p:nvSpPr>
              <p:cNvPr id="18435" name="Rectangle 3"/>
              <p:cNvSpPr>
                <a:spLocks/>
              </p:cNvSpPr>
              <p:nvPr/>
            </p:nvSpPr>
            <p:spPr bwMode="auto">
              <a:xfrm>
                <a:off x="356400" y="1119626"/>
                <a:ext cx="8101013" cy="5261702"/>
              </a:xfrm>
              <a:prstGeom prst="rect">
                <a:avLst/>
              </a:prstGeom>
              <a:noFill/>
              <a:ln>
                <a:noFill/>
              </a:ln>
              <a:extLst>
                <a:ext uri="{909E8E84-426E-40dd-AFC4-6F175D3DCCD1}">
                  <a14:hiddenFill xmlns="">
                    <a:solidFill>
                      <a:srgbClr val="FFFFFF"/>
                    </a:solidFill>
                  </a14:hiddenFill>
                </a:ext>
                <a:ext uri="{91240B29-F687-4f45-9708-019B960494DF}">
                  <a14:hiddenLine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ea typeface="ＭＳ Ｐゴシック" charset="0"/>
                    <a:cs typeface="ＭＳ Ｐゴシック" charset="0"/>
                  </a:rPr>
                  <a:t>Suppose that the sequence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oMath>
                </a14:m>
                <a:r>
                  <a:rPr lang="en-US" sz="2400" dirty="0">
                    <a:ea typeface="ＭＳ Ｐゴシック" charset="0"/>
                    <a:cs typeface="ＭＳ Ｐゴシック" charset="0"/>
                  </a:rPr>
                  <a:t> is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r>
                      <a:rPr lang="en-US" sz="2400" i="1" dirty="0" smtClean="0">
                        <a:latin typeface="Cambria Math" panose="02040503050406030204" pitchFamily="18" charset="0"/>
                        <a:ea typeface="ＭＳ Ｐゴシック" charset="0"/>
                        <a:cs typeface="ＭＳ Ｐゴシック" charset="0"/>
                      </a:rPr>
                      <m:t> = </m:t>
                    </m:r>
                    <m:sSub>
                      <m:sSubPr>
                        <m:ctrlPr>
                          <a:rPr lang="en-US" sz="240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𝑥</m:t>
                        </m:r>
                      </m:e>
                      <m:sub>
                        <m:r>
                          <a:rPr lang="en-AU" sz="2400" b="0" i="1" dirty="0" smtClean="0">
                            <a:latin typeface="Cambria Math" panose="02040503050406030204" pitchFamily="18" charset="0"/>
                            <a:ea typeface="ＭＳ Ｐゴシック" charset="0"/>
                          </a:rPr>
                          <m:t>1</m:t>
                        </m:r>
                      </m:sub>
                    </m:sSub>
                    <m:sSub>
                      <m:sSubPr>
                        <m:ctrlPr>
                          <a:rPr lang="en-US" sz="240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𝑥</m:t>
                        </m:r>
                      </m:e>
                      <m:sub>
                        <m:r>
                          <a:rPr lang="en-AU" sz="2400" b="0" i="1" dirty="0" smtClean="0">
                            <a:latin typeface="Cambria Math" panose="02040503050406030204" pitchFamily="18" charset="0"/>
                            <a:ea typeface="ＭＳ Ｐゴシック" charset="0"/>
                          </a:rPr>
                          <m:t>2</m:t>
                        </m:r>
                      </m:sub>
                    </m:sSub>
                    <m:r>
                      <a:rPr lang="en-AU" sz="2400" b="0" i="1" dirty="0" smtClean="0">
                        <a:latin typeface="Cambria Math" panose="02040503050406030204" pitchFamily="18" charset="0"/>
                        <a:ea typeface="ＭＳ Ｐゴシック" charset="0"/>
                      </a:rPr>
                      <m:t>…</m:t>
                    </m:r>
                    <m:sSub>
                      <m:sSubPr>
                        <m:ctrlPr>
                          <a:rPr lang="en-AU" sz="2400" b="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𝑥</m:t>
                        </m:r>
                      </m:e>
                      <m:sub>
                        <m:r>
                          <a:rPr lang="en-AU" sz="2400" b="0" i="1" dirty="0" smtClean="0">
                            <a:latin typeface="Cambria Math" panose="02040503050406030204" pitchFamily="18" charset="0"/>
                            <a:ea typeface="ＭＳ Ｐゴシック" charset="0"/>
                          </a:rPr>
                          <m:t>𝑚</m:t>
                        </m:r>
                      </m:sub>
                    </m:sSub>
                  </m:oMath>
                </a14:m>
                <a:r>
                  <a:rPr lang="en-US" sz="2400" dirty="0">
                    <a:ea typeface="ＭＳ Ｐゴシック" charset="0"/>
                    <a:cs typeface="ＭＳ Ｐゴシック" charset="0"/>
                  </a:rPr>
                  <a:t>, so that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oMath>
                </a14:m>
                <a:r>
                  <a:rPr lang="en-US" sz="2400" dirty="0">
                    <a:ea typeface="ＭＳ Ｐゴシック" charset="0"/>
                    <a:cs typeface="ＭＳ Ｐゴシック" charset="0"/>
                  </a:rPr>
                  <a:t> has length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𝑚</m:t>
                    </m:r>
                  </m:oMath>
                </a14:m>
                <a:r>
                  <a:rPr lang="en-US" sz="2400" dirty="0">
                    <a:ea typeface="ＭＳ Ｐゴシック" charset="0"/>
                    <a:cs typeface="ＭＳ Ｐゴシック" charset="0"/>
                  </a:rPr>
                  <a:t>, and sequence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𝑌</m:t>
                    </m:r>
                  </m:oMath>
                </a14:m>
                <a:r>
                  <a:rPr lang="en-US" sz="2400" dirty="0">
                    <a:ea typeface="ＭＳ Ｐゴシック" charset="0"/>
                    <a:cs typeface="ＭＳ Ｐゴシック" charset="0"/>
                  </a:rPr>
                  <a:t> is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𝑌</m:t>
                    </m:r>
                    <m:r>
                      <a:rPr lang="en-US" sz="2400" i="1" dirty="0">
                        <a:latin typeface="Cambria Math" panose="02040503050406030204" pitchFamily="18" charset="0"/>
                        <a:ea typeface="ＭＳ Ｐゴシック" charset="0"/>
                        <a:cs typeface="ＭＳ Ｐゴシック" charset="0"/>
                      </a:rPr>
                      <m:t> = </m:t>
                    </m:r>
                    <m:sSub>
                      <m:sSubPr>
                        <m:ctrlPr>
                          <a:rPr lang="en-US" sz="2400" i="1" dirty="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i="1" dirty="0">
                            <a:latin typeface="Cambria Math" panose="02040503050406030204" pitchFamily="18" charset="0"/>
                            <a:ea typeface="ＭＳ Ｐゴシック" charset="0"/>
                          </a:rPr>
                          <m:t>1</m:t>
                        </m:r>
                      </m:sub>
                    </m:sSub>
                    <m:sSub>
                      <m:sSubPr>
                        <m:ctrlPr>
                          <a:rPr lang="en-US" sz="2400" i="1" dirty="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i="1" dirty="0">
                            <a:latin typeface="Cambria Math" panose="02040503050406030204" pitchFamily="18" charset="0"/>
                            <a:ea typeface="ＭＳ Ｐゴシック" charset="0"/>
                          </a:rPr>
                          <m:t>2</m:t>
                        </m:r>
                      </m:sub>
                    </m:sSub>
                    <m:r>
                      <a:rPr lang="en-AU" sz="2400" i="1" dirty="0">
                        <a:latin typeface="Cambria Math" panose="02040503050406030204" pitchFamily="18" charset="0"/>
                        <a:ea typeface="ＭＳ Ｐゴシック" charset="0"/>
                      </a:rPr>
                      <m:t>…</m:t>
                    </m:r>
                    <m:sSub>
                      <m:sSubPr>
                        <m:ctrlPr>
                          <a:rPr lang="en-AU" sz="2400" i="1" dirty="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b="0" i="1" dirty="0" smtClean="0">
                            <a:latin typeface="Cambria Math" panose="02040503050406030204" pitchFamily="18" charset="0"/>
                            <a:ea typeface="ＭＳ Ｐゴシック" charset="0"/>
                          </a:rPr>
                          <m:t>𝑛</m:t>
                        </m:r>
                      </m:sub>
                    </m:sSub>
                  </m:oMath>
                </a14:m>
                <a:r>
                  <a:rPr lang="en-US" sz="2400" dirty="0">
                    <a:ea typeface="ＭＳ Ｐゴシック" charset="0"/>
                    <a:cs typeface="ＭＳ Ｐゴシック" charset="0"/>
                  </a:rPr>
                  <a:t> as length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𝑛</m:t>
                    </m:r>
                  </m:oMath>
                </a14:m>
                <a:r>
                  <a:rPr lang="en-US" sz="2400" dirty="0">
                    <a:ea typeface="ＭＳ Ｐゴシック" charset="0"/>
                    <a:cs typeface="ＭＳ Ｐゴシック" charset="0"/>
                  </a:rPr>
                  <a:t>. </a:t>
                </a:r>
              </a:p>
              <a:p>
                <a:pPr marL="342900" indent="-342900">
                  <a:buFont typeface="Wingdings" panose="05000000000000000000" pitchFamily="2" charset="2"/>
                  <a:buChar char="§"/>
                </a:pPr>
                <a:r>
                  <a:rPr lang="en-US" sz="2400" dirty="0">
                    <a:ea typeface="ＭＳ Ｐゴシック" charset="0"/>
                    <a:cs typeface="ＭＳ Ｐゴシック" charset="0"/>
                  </a:rPr>
                  <a:t>We'll use the notation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𝑋</m:t>
                    </m:r>
                    <m:r>
                      <a:rPr lang="en-US" sz="2400" i="1" dirty="0" smtClean="0">
                        <a:latin typeface="Cambria Math" panose="02040503050406030204" pitchFamily="18" charset="0"/>
                        <a:ea typeface="ＭＳ Ｐゴシック" charset="0"/>
                        <a:cs typeface="ＭＳ Ｐゴシック" charset="0"/>
                      </a:rPr>
                      <m:t>[1 : </m:t>
                    </m:r>
                    <m:r>
                      <a:rPr lang="en-US" sz="2400" i="1" dirty="0" smtClean="0">
                        <a:latin typeface="Cambria Math" panose="02040503050406030204" pitchFamily="18" charset="0"/>
                        <a:ea typeface="ＭＳ Ｐゴシック" charset="0"/>
                        <a:cs typeface="ＭＳ Ｐゴシック" charset="0"/>
                      </a:rPr>
                      <m:t>𝑘</m:t>
                    </m:r>
                    <m:r>
                      <a:rPr lang="en-US" sz="2400" i="1" dirty="0" smtClean="0">
                        <a:latin typeface="Cambria Math" panose="02040503050406030204" pitchFamily="18" charset="0"/>
                        <a:ea typeface="ＭＳ Ｐゴシック" charset="0"/>
                        <a:cs typeface="ＭＳ Ｐゴシック" charset="0"/>
                      </a:rPr>
                      <m:t>] </m:t>
                    </m:r>
                  </m:oMath>
                </a14:m>
                <a:r>
                  <a:rPr lang="en-US" sz="2400" dirty="0">
                    <a:ea typeface="ＭＳ Ｐゴシック" charset="0"/>
                    <a:cs typeface="ＭＳ Ｐゴシック" charset="0"/>
                  </a:rPr>
                  <a:t>to denote the prefix </a:t>
                </a:r>
                <a14:m>
                  <m:oMath xmlns:m="http://schemas.openxmlformats.org/officeDocument/2006/math">
                    <m:r>
                      <a:rPr lang="en-US" sz="2400" i="1" dirty="0">
                        <a:latin typeface="Cambria Math" panose="02040503050406030204" pitchFamily="18" charset="0"/>
                        <a:ea typeface="ＭＳ Ｐゴシック" charset="0"/>
                        <a:cs typeface="ＭＳ Ｐゴシック" charset="0"/>
                      </a:rPr>
                      <m:t>𝑋</m:t>
                    </m:r>
                    <m:d>
                      <m:dPr>
                        <m:begChr m:val="["/>
                        <m:endChr m:val="]"/>
                        <m:ctrlPr>
                          <a:rPr lang="en-US" sz="2400" i="1" dirty="0">
                            <a:latin typeface="Cambria Math" panose="02040503050406030204" pitchFamily="18" charset="0"/>
                            <a:ea typeface="ＭＳ Ｐゴシック" charset="0"/>
                            <a:cs typeface="ＭＳ Ｐゴシック" charset="0"/>
                          </a:rPr>
                        </m:ctrlPr>
                      </m:dPr>
                      <m:e>
                        <m:r>
                          <a:rPr lang="en-US" sz="2400" i="1" dirty="0">
                            <a:latin typeface="Cambria Math" panose="02040503050406030204" pitchFamily="18" charset="0"/>
                            <a:ea typeface="ＭＳ Ｐゴシック" charset="0"/>
                            <a:cs typeface="ＭＳ Ｐゴシック" charset="0"/>
                          </a:rPr>
                          <m:t>1 : </m:t>
                        </m:r>
                        <m:r>
                          <a:rPr lang="en-US" sz="2400" i="1" dirty="0">
                            <a:latin typeface="Cambria Math" panose="02040503050406030204" pitchFamily="18" charset="0"/>
                            <a:ea typeface="ＭＳ Ｐゴシック" charset="0"/>
                            <a:cs typeface="ＭＳ Ｐゴシック" charset="0"/>
                          </a:rPr>
                          <m:t>𝑘</m:t>
                        </m:r>
                      </m:e>
                    </m:d>
                    <m:r>
                      <a:rPr lang="en-AU" sz="2400" b="0" i="1" dirty="0" smtClean="0">
                        <a:latin typeface="Cambria Math" panose="02040503050406030204" pitchFamily="18" charset="0"/>
                        <a:ea typeface="ＭＳ Ｐゴシック" charset="0"/>
                        <a:cs typeface="ＭＳ Ｐゴシック" charset="0"/>
                      </a:rPr>
                      <m:t>=</m:t>
                    </m:r>
                    <m:sSub>
                      <m:sSubPr>
                        <m:ctrlPr>
                          <a:rPr lang="en-US" sz="2400" i="1" dirty="0">
                            <a:latin typeface="Cambria Math" panose="02040503050406030204" pitchFamily="18" charset="0"/>
                            <a:ea typeface="ＭＳ Ｐゴシック" charset="0"/>
                          </a:rPr>
                        </m:ctrlPr>
                      </m:sSubPr>
                      <m:e>
                        <m:r>
                          <a:rPr lang="en-AU" sz="2400" i="1" dirty="0">
                            <a:latin typeface="Cambria Math" panose="02040503050406030204" pitchFamily="18" charset="0"/>
                            <a:ea typeface="ＭＳ Ｐゴシック" charset="0"/>
                          </a:rPr>
                          <m:t>𝑥</m:t>
                        </m:r>
                      </m:e>
                      <m:sub>
                        <m:r>
                          <a:rPr lang="en-AU" sz="2400" i="1" dirty="0">
                            <a:latin typeface="Cambria Math" panose="02040503050406030204" pitchFamily="18" charset="0"/>
                            <a:ea typeface="ＭＳ Ｐゴシック" charset="0"/>
                          </a:rPr>
                          <m:t>1</m:t>
                        </m:r>
                      </m:sub>
                    </m:sSub>
                    <m:sSub>
                      <m:sSubPr>
                        <m:ctrlPr>
                          <a:rPr lang="en-US" sz="2400" i="1" dirty="0">
                            <a:latin typeface="Cambria Math" panose="02040503050406030204" pitchFamily="18" charset="0"/>
                            <a:ea typeface="ＭＳ Ｐゴシック" charset="0"/>
                          </a:rPr>
                        </m:ctrlPr>
                      </m:sSubPr>
                      <m:e>
                        <m:r>
                          <a:rPr lang="en-AU" sz="2400" i="1" dirty="0">
                            <a:latin typeface="Cambria Math" panose="02040503050406030204" pitchFamily="18" charset="0"/>
                            <a:ea typeface="ＭＳ Ｐゴシック" charset="0"/>
                          </a:rPr>
                          <m:t>𝑥</m:t>
                        </m:r>
                      </m:e>
                      <m:sub>
                        <m:r>
                          <a:rPr lang="en-AU" sz="2400" i="1" dirty="0">
                            <a:latin typeface="Cambria Math" panose="02040503050406030204" pitchFamily="18" charset="0"/>
                            <a:ea typeface="ＭＳ Ｐゴシック" charset="0"/>
                          </a:rPr>
                          <m:t>2</m:t>
                        </m:r>
                      </m:sub>
                    </m:sSub>
                    <m:r>
                      <a:rPr lang="en-AU" sz="2400" i="1" dirty="0">
                        <a:latin typeface="Cambria Math" panose="02040503050406030204" pitchFamily="18" charset="0"/>
                        <a:ea typeface="ＭＳ Ｐゴシック" charset="0"/>
                      </a:rPr>
                      <m:t>…</m:t>
                    </m:r>
                    <m:sSub>
                      <m:sSubPr>
                        <m:ctrlPr>
                          <a:rPr lang="en-AU" sz="2400" i="1" dirty="0">
                            <a:latin typeface="Cambria Math" panose="02040503050406030204" pitchFamily="18" charset="0"/>
                            <a:ea typeface="ＭＳ Ｐゴシック" charset="0"/>
                          </a:rPr>
                        </m:ctrlPr>
                      </m:sSubPr>
                      <m:e>
                        <m:r>
                          <a:rPr lang="en-AU" sz="2400" i="1" dirty="0">
                            <a:latin typeface="Cambria Math" panose="02040503050406030204" pitchFamily="18" charset="0"/>
                            <a:ea typeface="ＭＳ Ｐゴシック" charset="0"/>
                          </a:rPr>
                          <m:t>𝑥</m:t>
                        </m:r>
                      </m:e>
                      <m:sub>
                        <m:r>
                          <a:rPr lang="en-AU" sz="2400" b="0" i="1" dirty="0" smtClean="0">
                            <a:latin typeface="Cambria Math" panose="02040503050406030204" pitchFamily="18" charset="0"/>
                            <a:ea typeface="ＭＳ Ｐゴシック" charset="0"/>
                          </a:rPr>
                          <m:t>𝑘</m:t>
                        </m:r>
                      </m:sub>
                    </m:sSub>
                  </m:oMath>
                </a14:m>
                <a:r>
                  <a:rPr lang="en-US" sz="2400" dirty="0">
                    <a:ea typeface="ＭＳ Ｐゴシック" charset="0"/>
                    <a:cs typeface="ＭＳ Ｐゴシック" charset="0"/>
                  </a:rPr>
                  <a:t>. Similarly, we will use </a:t>
                </a:r>
                <a14:m>
                  <m:oMath xmlns:m="http://schemas.openxmlformats.org/officeDocument/2006/math">
                    <m:r>
                      <a:rPr lang="en-AU" sz="2400" b="0" i="1" dirty="0" smtClean="0">
                        <a:latin typeface="Cambria Math" panose="02040503050406030204" pitchFamily="18" charset="0"/>
                        <a:ea typeface="ＭＳ Ｐゴシック" charset="0"/>
                        <a:cs typeface="ＭＳ Ｐゴシック" charset="0"/>
                      </a:rPr>
                      <m:t>𝑌</m:t>
                    </m:r>
                    <m:r>
                      <a:rPr lang="en-US" sz="2400" i="1" dirty="0">
                        <a:latin typeface="Cambria Math" panose="02040503050406030204" pitchFamily="18" charset="0"/>
                        <a:ea typeface="ＭＳ Ｐゴシック" charset="0"/>
                        <a:cs typeface="ＭＳ Ｐゴシック" charset="0"/>
                      </a:rPr>
                      <m:t>[1 : </m:t>
                    </m:r>
                    <m:r>
                      <a:rPr lang="en-US" sz="2400" i="1" dirty="0">
                        <a:latin typeface="Cambria Math" panose="02040503050406030204" pitchFamily="18" charset="0"/>
                        <a:ea typeface="ＭＳ Ｐゴシック" charset="0"/>
                        <a:cs typeface="ＭＳ Ｐゴシック" charset="0"/>
                      </a:rPr>
                      <m:t>𝑘</m:t>
                    </m:r>
                    <m:r>
                      <a:rPr lang="en-US" sz="2400" i="1" dirty="0">
                        <a:latin typeface="Cambria Math" panose="02040503050406030204" pitchFamily="18" charset="0"/>
                        <a:ea typeface="ＭＳ Ｐゴシック" charset="0"/>
                        <a:cs typeface="ＭＳ Ｐゴシック" charset="0"/>
                      </a:rPr>
                      <m:t>] </m:t>
                    </m:r>
                  </m:oMath>
                </a14:m>
                <a:r>
                  <a:rPr lang="en-US" sz="2400" dirty="0">
                    <a:ea typeface="ＭＳ Ｐゴシック" charset="0"/>
                    <a:cs typeface="ＭＳ Ｐゴシック" charset="0"/>
                  </a:rPr>
                  <a:t>to denote the prefix </a:t>
                </a:r>
                <a14:m>
                  <m:oMath xmlns:m="http://schemas.openxmlformats.org/officeDocument/2006/math">
                    <m:r>
                      <a:rPr lang="en-AU" sz="2400" b="0" i="1" dirty="0" smtClean="0">
                        <a:latin typeface="Cambria Math" panose="02040503050406030204" pitchFamily="18" charset="0"/>
                        <a:ea typeface="ＭＳ Ｐゴシック" charset="0"/>
                        <a:cs typeface="ＭＳ Ｐゴシック" charset="0"/>
                      </a:rPr>
                      <m:t>𝑌</m:t>
                    </m:r>
                    <m:d>
                      <m:dPr>
                        <m:begChr m:val="["/>
                        <m:endChr m:val="]"/>
                        <m:ctrlPr>
                          <a:rPr lang="en-US" sz="2400" i="1" dirty="0">
                            <a:latin typeface="Cambria Math" panose="02040503050406030204" pitchFamily="18" charset="0"/>
                            <a:ea typeface="ＭＳ Ｐゴシック" charset="0"/>
                            <a:cs typeface="ＭＳ Ｐゴシック" charset="0"/>
                          </a:rPr>
                        </m:ctrlPr>
                      </m:dPr>
                      <m:e>
                        <m:r>
                          <a:rPr lang="en-US" sz="2400" i="1" dirty="0">
                            <a:latin typeface="Cambria Math" panose="02040503050406030204" pitchFamily="18" charset="0"/>
                            <a:ea typeface="ＭＳ Ｐゴシック" charset="0"/>
                            <a:cs typeface="ＭＳ Ｐゴシック" charset="0"/>
                          </a:rPr>
                          <m:t>1 : </m:t>
                        </m:r>
                        <m:r>
                          <a:rPr lang="en-US" sz="2400" i="1" dirty="0">
                            <a:latin typeface="Cambria Math" panose="02040503050406030204" pitchFamily="18" charset="0"/>
                            <a:ea typeface="ＭＳ Ｐゴシック" charset="0"/>
                            <a:cs typeface="ＭＳ Ｐゴシック" charset="0"/>
                          </a:rPr>
                          <m:t>𝑘</m:t>
                        </m:r>
                      </m:e>
                    </m:d>
                    <m:r>
                      <a:rPr lang="en-AU" sz="2400" i="1" dirty="0">
                        <a:latin typeface="Cambria Math" panose="02040503050406030204" pitchFamily="18" charset="0"/>
                        <a:ea typeface="ＭＳ Ｐゴシック" charset="0"/>
                        <a:cs typeface="ＭＳ Ｐゴシック" charset="0"/>
                      </a:rPr>
                      <m:t>=</m:t>
                    </m:r>
                    <m:sSub>
                      <m:sSubPr>
                        <m:ctrlPr>
                          <a:rPr lang="en-US" sz="2400" i="1" dirty="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i="1" dirty="0">
                            <a:latin typeface="Cambria Math" panose="02040503050406030204" pitchFamily="18" charset="0"/>
                            <a:ea typeface="ＭＳ Ｐゴシック" charset="0"/>
                          </a:rPr>
                          <m:t>1</m:t>
                        </m:r>
                      </m:sub>
                    </m:sSub>
                    <m:sSub>
                      <m:sSubPr>
                        <m:ctrlPr>
                          <a:rPr lang="en-US" sz="2400" i="1" dirty="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i="1" dirty="0">
                            <a:latin typeface="Cambria Math" panose="02040503050406030204" pitchFamily="18" charset="0"/>
                            <a:ea typeface="ＭＳ Ｐゴシック" charset="0"/>
                          </a:rPr>
                          <m:t>2</m:t>
                        </m:r>
                      </m:sub>
                    </m:sSub>
                    <m:r>
                      <a:rPr lang="en-AU" sz="2400" i="1" dirty="0">
                        <a:latin typeface="Cambria Math" panose="02040503050406030204" pitchFamily="18" charset="0"/>
                        <a:ea typeface="ＭＳ Ｐゴシック" charset="0"/>
                      </a:rPr>
                      <m:t>…</m:t>
                    </m:r>
                    <m:sSub>
                      <m:sSubPr>
                        <m:ctrlPr>
                          <a:rPr lang="en-AU" sz="2400" i="1" dirty="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i="1" dirty="0">
                            <a:latin typeface="Cambria Math" panose="02040503050406030204" pitchFamily="18" charset="0"/>
                            <a:ea typeface="ＭＳ Ｐゴシック" charset="0"/>
                          </a:rPr>
                          <m:t>𝑘</m:t>
                        </m:r>
                      </m:sub>
                    </m:sSub>
                  </m:oMath>
                </a14:m>
                <a:r>
                  <a:rPr lang="en-US" sz="2400" dirty="0">
                    <a:ea typeface="ＭＳ Ｐゴシック" charset="0"/>
                    <a:cs typeface="ＭＳ Ｐゴシック" charset="0"/>
                  </a:rPr>
                  <a:t>. </a:t>
                </a:r>
              </a:p>
              <a:p>
                <a:pPr marL="342900" indent="-342900">
                  <a:buFont typeface="Wingdings" panose="05000000000000000000" pitchFamily="2" charset="2"/>
                  <a:buChar char="§"/>
                </a:pPr>
                <a:endParaRPr lang="en-US" sz="1600" dirty="0">
                  <a:ea typeface="ＭＳ Ｐゴシック" charset="0"/>
                  <a:cs typeface="ＭＳ Ｐゴシック" charset="0"/>
                </a:endParaRPr>
              </a:p>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Optimal Substructure</a:t>
                </a:r>
                <a:r>
                  <a:rPr lang="en-US" sz="2400" dirty="0">
                    <a:ea typeface="ＭＳ Ｐゴシック" charset="0"/>
                    <a:cs typeface="ＭＳ Ｐゴシック" charset="0"/>
                  </a:rPr>
                  <a:t>: We have the following </a:t>
                </a:r>
                <a:r>
                  <a:rPr lang="en-US" sz="2400" dirty="0">
                    <a:highlight>
                      <a:srgbClr val="FFFF00"/>
                    </a:highlight>
                    <a:ea typeface="ＭＳ Ｐゴシック" charset="0"/>
                    <a:cs typeface="ＭＳ Ｐゴシック" charset="0"/>
                  </a:rPr>
                  <a:t>optimal substructure property </a:t>
                </a:r>
                <a:r>
                  <a:rPr lang="en-US" sz="2400" dirty="0">
                    <a:ea typeface="ＭＳ Ｐゴシック" charset="0"/>
                    <a:cs typeface="ＭＳ Ｐゴシック" charset="0"/>
                  </a:rPr>
                  <a:t>of LCS problem.</a:t>
                </a:r>
              </a:p>
              <a:p>
                <a:endParaRPr lang="en-US" sz="1600" dirty="0">
                  <a:ea typeface="ＭＳ Ｐゴシック" charset="0"/>
                  <a:cs typeface="ＭＳ Ｐゴシック" charset="0"/>
                </a:endParaRPr>
              </a:p>
              <a:p>
                <a:r>
                  <a:rPr lang="en-US" sz="2400" dirty="0">
                    <a:ea typeface="ＭＳ Ｐゴシック" charset="0"/>
                    <a:cs typeface="ＭＳ Ｐゴシック" charset="0"/>
                  </a:rPr>
                  <a:t>	</a:t>
                </a:r>
                <a:r>
                  <a:rPr lang="en-US" sz="2400" b="1" u="sng" dirty="0">
                    <a:solidFill>
                      <a:srgbClr val="C00000"/>
                    </a:solidFill>
                    <a:ea typeface="ＭＳ Ｐゴシック" charset="0"/>
                    <a:cs typeface="ＭＳ Ｐゴシック" charset="0"/>
                  </a:rPr>
                  <a:t>Case 1</a:t>
                </a:r>
                <a:r>
                  <a:rPr lang="en-US" sz="2400" dirty="0">
                    <a:ea typeface="ＭＳ Ｐゴシック" charset="0"/>
                    <a:cs typeface="ＭＳ Ｐゴシック" charset="0"/>
                  </a:rPr>
                  <a:t>:  </a:t>
                </a:r>
                <a14:m>
                  <m:oMath xmlns:m="http://schemas.openxmlformats.org/officeDocument/2006/math">
                    <m:sSub>
                      <m:sSubPr>
                        <m:ctrlPr>
                          <a:rPr lang="en-US" sz="240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𝑥</m:t>
                        </m:r>
                      </m:e>
                      <m:sub>
                        <m:r>
                          <a:rPr lang="en-AU" sz="2400" b="0" i="1" dirty="0" smtClean="0">
                            <a:latin typeface="Cambria Math" panose="02040503050406030204" pitchFamily="18" charset="0"/>
                            <a:ea typeface="ＭＳ Ｐゴシック" charset="0"/>
                          </a:rPr>
                          <m:t>𝑚</m:t>
                        </m:r>
                      </m:sub>
                    </m:sSub>
                    <m:r>
                      <a:rPr lang="en-US" sz="2400" i="1" dirty="0">
                        <a:latin typeface="Cambria Math" panose="02040503050406030204" pitchFamily="18" charset="0"/>
                        <a:ea typeface="ＭＳ Ｐゴシック" charset="0"/>
                        <a:cs typeface="ＭＳ Ｐゴシック" charset="0"/>
                      </a:rPr>
                      <m:t>=</m:t>
                    </m:r>
                    <m:sSub>
                      <m:sSubPr>
                        <m:ctrlPr>
                          <a:rPr lang="en-US" sz="240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b="0" i="1" dirty="0" smtClean="0">
                            <a:latin typeface="Cambria Math" panose="02040503050406030204" pitchFamily="18" charset="0"/>
                            <a:ea typeface="ＭＳ Ｐゴシック" charset="0"/>
                          </a:rPr>
                          <m:t>𝑛</m:t>
                        </m:r>
                      </m:sub>
                    </m:sSub>
                    <m:r>
                      <a:rPr lang="en-US" sz="240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𝑙</m:t>
                    </m:r>
                  </m:oMath>
                </a14:m>
                <a:endParaRPr lang="en-US" sz="2400" dirty="0">
                  <a:ea typeface="ＭＳ Ｐゴシック" charset="0"/>
                  <a:cs typeface="ＭＳ Ｐゴシック" charset="0"/>
                </a:endParaRPr>
              </a:p>
              <a:p>
                <a:r>
                  <a:rPr lang="en-US" sz="2400" dirty="0">
                    <a:ea typeface="ＭＳ Ｐゴシック" charset="0"/>
                    <a:cs typeface="ＭＳ Ｐゴシック" charset="0"/>
                  </a:rPr>
                  <a:t>	</a:t>
                </a:r>
              </a:p>
              <a:p>
                <a:r>
                  <a:rPr lang="en-US" sz="2400" dirty="0">
                    <a:ea typeface="ＭＳ Ｐゴシック" charset="0"/>
                    <a:cs typeface="ＭＳ Ｐゴシック" charset="0"/>
                  </a:rPr>
                  <a:t>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r>
                      <a:rPr lang="en-US" sz="2400" i="1" dirty="0" smtClean="0">
                        <a:latin typeface="Cambria Math" panose="02040503050406030204" pitchFamily="18" charset="0"/>
                        <a:ea typeface="ＭＳ Ｐゴシック" charset="0"/>
                        <a:cs typeface="ＭＳ Ｐゴシック" charset="0"/>
                      </a:rPr>
                      <m:t>[1 : </m:t>
                    </m:r>
                    <m:r>
                      <a:rPr lang="en-US" sz="2400" i="1" dirty="0" smtClean="0">
                        <a:latin typeface="Cambria Math" panose="02040503050406030204" pitchFamily="18" charset="0"/>
                        <a:ea typeface="ＭＳ Ｐゴシック" charset="0"/>
                        <a:cs typeface="ＭＳ Ｐゴシック" charset="0"/>
                      </a:rPr>
                      <m:t>𝑘</m:t>
                    </m:r>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1] = </m:t>
                    </m:r>
                    <m:r>
                      <a:rPr lang="en-US" sz="2400" i="1" dirty="0" smtClean="0">
                        <a:latin typeface="Cambria Math" panose="02040503050406030204" pitchFamily="18" charset="0"/>
                        <a:ea typeface="ＭＳ Ｐゴシック" charset="0"/>
                        <a:cs typeface="ＭＳ Ｐゴシック" charset="0"/>
                      </a:rPr>
                      <m:t>𝐿𝐶𝑆</m:t>
                    </m:r>
                    <m:r>
                      <a:rPr lang="en-US" sz="240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𝑋</m:t>
                    </m:r>
                    <m:d>
                      <m:dPr>
                        <m:begChr m:val="["/>
                        <m:endChr m:val="]"/>
                        <m:ctrlPr>
                          <a:rPr lang="en-US" sz="2400" i="1" dirty="0" smtClean="0">
                            <a:latin typeface="Cambria Math" panose="02040503050406030204" pitchFamily="18" charset="0"/>
                            <a:ea typeface="ＭＳ Ｐゴシック" charset="0"/>
                            <a:cs typeface="ＭＳ Ｐゴシック" charset="0"/>
                          </a:rPr>
                        </m:ctrlPr>
                      </m:dPr>
                      <m:e>
                        <m:r>
                          <a:rPr lang="en-US" sz="2400" i="1" dirty="0" smtClean="0">
                            <a:latin typeface="Cambria Math" panose="02040503050406030204" pitchFamily="18" charset="0"/>
                            <a:ea typeface="ＭＳ Ｐゴシック" charset="0"/>
                            <a:cs typeface="ＭＳ Ｐゴシック" charset="0"/>
                          </a:rPr>
                          <m:t>1 </m:t>
                        </m:r>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𝑚</m:t>
                        </m:r>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1</m:t>
                        </m:r>
                      </m:e>
                    </m:d>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 </m:t>
                    </m:r>
                    <m:r>
                      <a:rPr lang="en-AU" sz="2400" b="0" i="1" dirty="0" smtClean="0">
                        <a:latin typeface="Cambria Math" panose="02040503050406030204" pitchFamily="18" charset="0"/>
                        <a:ea typeface="ＭＳ Ｐゴシック" charset="0"/>
                        <a:cs typeface="ＭＳ Ｐゴシック" charset="0"/>
                      </a:rPr>
                      <m:t> </m:t>
                    </m:r>
                    <m:r>
                      <a:rPr lang="en-US" sz="2400" i="1" dirty="0" smtClean="0">
                        <a:latin typeface="Cambria Math" panose="02040503050406030204" pitchFamily="18" charset="0"/>
                        <a:ea typeface="ＭＳ Ｐゴシック" charset="0"/>
                        <a:cs typeface="ＭＳ Ｐゴシック" charset="0"/>
                      </a:rPr>
                      <m:t>𝑌</m:t>
                    </m:r>
                    <m:r>
                      <a:rPr lang="en-US" sz="2400" i="1" dirty="0" smtClean="0">
                        <a:latin typeface="Cambria Math" panose="02040503050406030204" pitchFamily="18" charset="0"/>
                        <a:ea typeface="ＭＳ Ｐゴシック" charset="0"/>
                        <a:cs typeface="ＭＳ Ｐゴシック" charset="0"/>
                      </a:rPr>
                      <m:t>[1: </m:t>
                    </m:r>
                    <m:r>
                      <a:rPr lang="en-US" sz="2400" i="1" dirty="0" smtClean="0">
                        <a:latin typeface="Cambria Math" panose="02040503050406030204" pitchFamily="18" charset="0"/>
                        <a:ea typeface="ＭＳ Ｐゴシック" charset="0"/>
                        <a:cs typeface="ＭＳ Ｐゴシック" charset="0"/>
                      </a:rPr>
                      <m:t>𝑛</m:t>
                    </m:r>
                    <m:r>
                      <a:rPr lang="en-US" sz="2400" i="1" dirty="0" smtClean="0">
                        <a:latin typeface="Cambria Math" panose="02040503050406030204" pitchFamily="18" charset="0"/>
                        <a:ea typeface="ＭＳ Ｐゴシック" charset="0"/>
                        <a:cs typeface="ＭＳ Ｐゴシック" charset="0"/>
                      </a:rPr>
                      <m:t> −1])</m:t>
                    </m:r>
                  </m:oMath>
                </a14:m>
                <a:r>
                  <a:rPr lang="en-US" sz="2400" dirty="0">
                    <a:ea typeface="ＭＳ Ｐゴシック" charset="0"/>
                    <a:cs typeface="ＭＳ Ｐゴシック" charset="0"/>
                  </a:rPr>
                  <a:t> </a:t>
                </a:r>
              </a:p>
              <a:p>
                <a:r>
                  <a:rPr lang="en-US" sz="2400" dirty="0">
                    <a:ea typeface="ＭＳ Ｐゴシック" charset="0"/>
                    <a:cs typeface="ＭＳ Ｐゴシック" charset="0"/>
                  </a:rPr>
                  <a:t>and</a:t>
                </a:r>
              </a:p>
              <a:p>
                <a:r>
                  <a:rPr lang="en-US" sz="2400" dirty="0">
                    <a:ea typeface="ＭＳ Ｐゴシック" charset="0"/>
                    <a:cs typeface="ＭＳ Ｐゴシック" charset="0"/>
                  </a:rPr>
                  <a:t>           </a:t>
                </a:r>
                <a14:m>
                  <m:oMath xmlns:m="http://schemas.openxmlformats.org/officeDocument/2006/math">
                    <m:r>
                      <m:rPr>
                        <m:sty m:val="p"/>
                      </m:rPr>
                      <a:rPr lang="en-AU" sz="2400" b="0" i="0" dirty="0" smtClean="0">
                        <a:latin typeface="Cambria Math" panose="02040503050406030204" pitchFamily="18" charset="0"/>
                        <a:ea typeface="ＭＳ Ｐゴシック" charset="0"/>
                        <a:cs typeface="ＭＳ Ｐゴシック" charset="0"/>
                      </a:rPr>
                      <m:t>Z</m:t>
                    </m:r>
                    <m:r>
                      <a:rPr lang="en-AU" sz="2400" b="0" i="0" dirty="0" smtClean="0">
                        <a:latin typeface="Cambria Math" panose="02040503050406030204" pitchFamily="18" charset="0"/>
                        <a:ea typeface="ＭＳ Ｐゴシック" charset="0"/>
                        <a:cs typeface="ＭＳ Ｐゴシック" charset="0"/>
                      </a:rPr>
                      <m:t>[1:</m:t>
                    </m:r>
                    <m:r>
                      <a:rPr lang="en-AU" sz="2400" b="0" i="1" dirty="0" smtClean="0">
                        <a:latin typeface="Cambria Math" panose="02040503050406030204" pitchFamily="18" charset="0"/>
                        <a:ea typeface="ＭＳ Ｐゴシック" charset="0"/>
                        <a:cs typeface="ＭＳ Ｐゴシック" charset="0"/>
                      </a:rPr>
                      <m:t>𝑘</m:t>
                    </m:r>
                    <m:r>
                      <a:rPr lang="en-AU" sz="2400" b="0" i="0" dirty="0" smtClean="0">
                        <a:latin typeface="Cambria Math" panose="02040503050406030204" pitchFamily="18" charset="0"/>
                        <a:ea typeface="ＭＳ Ｐゴシック" charset="0"/>
                        <a:cs typeface="ＭＳ Ｐゴシック" charset="0"/>
                      </a:rPr>
                      <m:t>]=</m:t>
                    </m:r>
                    <m:r>
                      <a:rPr lang="en-US" sz="2400" i="1" dirty="0">
                        <a:latin typeface="Cambria Math" panose="02040503050406030204" pitchFamily="18" charset="0"/>
                        <a:ea typeface="ＭＳ Ｐゴシック" charset="0"/>
                        <a:cs typeface="ＭＳ Ｐゴシック" charset="0"/>
                      </a:rPr>
                      <m:t>𝑍</m:t>
                    </m:r>
                    <m:r>
                      <a:rPr lang="en-US" sz="2400" i="1" dirty="0">
                        <a:latin typeface="Cambria Math" panose="02040503050406030204" pitchFamily="18" charset="0"/>
                        <a:ea typeface="ＭＳ Ｐゴシック" charset="0"/>
                        <a:cs typeface="ＭＳ Ｐゴシック" charset="0"/>
                      </a:rPr>
                      <m:t>[ 1: </m:t>
                    </m:r>
                    <m:r>
                      <a:rPr lang="en-US" sz="2400" i="1" dirty="0">
                        <a:latin typeface="Cambria Math" panose="02040503050406030204" pitchFamily="18" charset="0"/>
                        <a:ea typeface="ＭＳ Ｐゴシック" charset="0"/>
                        <a:cs typeface="ＭＳ Ｐゴシック" charset="0"/>
                      </a:rPr>
                      <m:t>𝑘</m:t>
                    </m:r>
                    <m:r>
                      <a:rPr lang="en-AU" sz="2400" i="1" dirty="0">
                        <a:latin typeface="Cambria Math" panose="02040503050406030204" pitchFamily="18" charset="0"/>
                        <a:ea typeface="ＭＳ Ｐゴシック" charset="0"/>
                        <a:cs typeface="ＭＳ Ｐゴシック" charset="0"/>
                      </a:rPr>
                      <m:t>−</m:t>
                    </m:r>
                    <m:r>
                      <a:rPr lang="en-US" sz="2400" i="1" dirty="0">
                        <a:latin typeface="Cambria Math" panose="02040503050406030204" pitchFamily="18" charset="0"/>
                        <a:ea typeface="ＭＳ Ｐゴシック" charset="0"/>
                        <a:cs typeface="ＭＳ Ｐゴシック" charset="0"/>
                      </a:rPr>
                      <m:t>1]</m:t>
                    </m:r>
                    <m:r>
                      <a:rPr lang="en-US" sz="2400" i="1" dirty="0" smtClean="0">
                        <a:latin typeface="Cambria Math" panose="02040503050406030204" pitchFamily="18" charset="0"/>
                        <a:ea typeface="Cambria Math" panose="02040503050406030204" pitchFamily="18" charset="0"/>
                        <a:cs typeface="ＭＳ Ｐゴシック" charset="0"/>
                      </a:rPr>
                      <m:t>∘</m:t>
                    </m:r>
                    <m:r>
                      <a:rPr lang="en-AU" sz="2400" b="0" i="1" dirty="0" smtClean="0">
                        <a:latin typeface="Cambria Math" panose="02040503050406030204" pitchFamily="18" charset="0"/>
                        <a:ea typeface="Cambria Math" panose="02040503050406030204" pitchFamily="18" charset="0"/>
                        <a:cs typeface="ＭＳ Ｐゴシック" charset="0"/>
                      </a:rPr>
                      <m:t>𝑙</m:t>
                    </m:r>
                  </m:oMath>
                </a14:m>
                <a:endParaRPr lang="en-US" sz="2400" dirty="0">
                  <a:ea typeface="ＭＳ Ｐゴシック" charset="0"/>
                  <a:cs typeface="ＭＳ Ｐゴシック" charset="0"/>
                </a:endParaRPr>
              </a:p>
              <a:p>
                <a:pPr marL="342900" indent="-342900">
                  <a:buFont typeface="Wingdings" panose="05000000000000000000" pitchFamily="2" charset="2"/>
                  <a:buChar char="§"/>
                </a:pPr>
                <a:endParaRPr lang="en-US" sz="2400" dirty="0">
                  <a:ea typeface="ＭＳ Ｐゴシック" charset="0"/>
                  <a:cs typeface="ＭＳ Ｐゴシック" charset="0"/>
                </a:endParaRPr>
              </a:p>
            </p:txBody>
          </p:sp>
        </mc:Choice>
        <mc:Fallback xmlns="">
          <p:sp>
            <p:nvSpPr>
              <p:cNvPr id="18435" name="Rectangle 3"/>
              <p:cNvSpPr>
                <a:spLocks noRot="1" noChangeAspect="1" noMove="1" noResize="1" noEditPoints="1" noAdjustHandles="1" noChangeArrowheads="1" noChangeShapeType="1" noTextEdit="1"/>
              </p:cNvSpPr>
              <p:nvPr/>
            </p:nvSpPr>
            <p:spPr bwMode="auto">
              <a:xfrm>
                <a:off x="356400" y="1119626"/>
                <a:ext cx="8101013" cy="5261702"/>
              </a:xfrm>
              <a:prstGeom prst="rect">
                <a:avLst/>
              </a:prstGeom>
              <a:blipFill>
                <a:blip r:embed="rId3"/>
                <a:stretch>
                  <a:fillRect l="-2257" t="-4983" r="-376"/>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r>
                  <a:rPr lang="en-AU">
                    <a:noFill/>
                  </a:rPr>
                  <a:t> </a:t>
                </a:r>
              </a:p>
            </p:txBody>
          </p:sp>
        </mc:Fallback>
      </mc:AlternateContent>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spTree>
    <p:extLst>
      <p:ext uri="{BB962C8B-B14F-4D97-AF65-F5344CB8AC3E}">
        <p14:creationId xmlns:p14="http://schemas.microsoft.com/office/powerpoint/2010/main" val="109292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mc:AlternateContent xmlns:mc="http://schemas.openxmlformats.org/markup-compatibility/2006" xmlns:a14="http://schemas.microsoft.com/office/drawing/2010/main">
        <mc:Choice Requires="a14">
          <p:sp>
            <p:nvSpPr>
              <p:cNvPr id="18435" name="Rectangle 3"/>
              <p:cNvSpPr>
                <a:spLocks/>
              </p:cNvSpPr>
              <p:nvPr/>
            </p:nvSpPr>
            <p:spPr bwMode="auto">
              <a:xfrm>
                <a:off x="356400" y="1119626"/>
                <a:ext cx="8101013" cy="4109574"/>
              </a:xfrm>
              <a:prstGeom prst="rect">
                <a:avLst/>
              </a:prstGeom>
              <a:noFill/>
              <a:ln>
                <a:noFill/>
              </a:ln>
              <a:extLst>
                <a:ext uri="{909E8E84-426E-40dd-AFC4-6F175D3DCCD1}">
                  <a14:hiddenFill xmlns="">
                    <a:solidFill>
                      <a:srgbClr val="FFFFFF"/>
                    </a:solidFill>
                  </a14:hiddenFill>
                </a:ext>
                <a:ext uri="{91240B29-F687-4f45-9708-019B960494DF}">
                  <a14:hiddenLine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Optimal Substructure</a:t>
                </a:r>
                <a:r>
                  <a:rPr lang="en-US" sz="2400" dirty="0">
                    <a:ea typeface="ＭＳ Ｐゴシック" charset="0"/>
                    <a:cs typeface="ＭＳ Ｐゴシック" charset="0"/>
                  </a:rPr>
                  <a:t>: We have the following optimal substructure property of LCS problem.</a:t>
                </a:r>
              </a:p>
              <a:p>
                <a:endParaRPr lang="en-US" sz="1600" dirty="0">
                  <a:ea typeface="ＭＳ Ｐゴシック" charset="0"/>
                  <a:cs typeface="ＭＳ Ｐゴシック" charset="0"/>
                </a:endParaRPr>
              </a:p>
              <a:p>
                <a:r>
                  <a:rPr lang="en-US" sz="2400" dirty="0">
                    <a:ea typeface="ＭＳ Ｐゴシック" charset="0"/>
                    <a:cs typeface="ＭＳ Ｐゴシック" charset="0"/>
                  </a:rPr>
                  <a:t>	</a:t>
                </a:r>
                <a:r>
                  <a:rPr lang="en-US" sz="2400" b="1" u="sng" dirty="0">
                    <a:solidFill>
                      <a:srgbClr val="C00000"/>
                    </a:solidFill>
                    <a:ea typeface="ＭＳ Ｐゴシック" charset="0"/>
                    <a:cs typeface="ＭＳ Ｐゴシック" charset="0"/>
                  </a:rPr>
                  <a:t>Case 2</a:t>
                </a:r>
                <a:r>
                  <a:rPr lang="en-US" sz="2400" dirty="0">
                    <a:ea typeface="ＭＳ Ｐゴシック" charset="0"/>
                    <a:cs typeface="ＭＳ Ｐゴシック" charset="0"/>
                  </a:rPr>
                  <a:t>:  </a:t>
                </a:r>
                <a14:m>
                  <m:oMath xmlns:m="http://schemas.openxmlformats.org/officeDocument/2006/math">
                    <m:sSub>
                      <m:sSubPr>
                        <m:ctrlPr>
                          <a:rPr lang="en-US" sz="240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𝑥</m:t>
                        </m:r>
                      </m:e>
                      <m:sub>
                        <m:r>
                          <a:rPr lang="en-AU" sz="2400" b="0" i="1" dirty="0" smtClean="0">
                            <a:latin typeface="Cambria Math" panose="02040503050406030204" pitchFamily="18" charset="0"/>
                            <a:ea typeface="ＭＳ Ｐゴシック" charset="0"/>
                          </a:rPr>
                          <m:t>𝑚</m:t>
                        </m:r>
                      </m:sub>
                    </m:sSub>
                    <m:r>
                      <a:rPr lang="en-US" sz="2400" i="1" dirty="0" smtClean="0">
                        <a:latin typeface="Cambria Math" panose="02040503050406030204" pitchFamily="18" charset="0"/>
                        <a:ea typeface="Cambria Math" panose="02040503050406030204" pitchFamily="18" charset="0"/>
                        <a:cs typeface="ＭＳ Ｐゴシック" charset="0"/>
                      </a:rPr>
                      <m:t>≠</m:t>
                    </m:r>
                    <m:sSub>
                      <m:sSubPr>
                        <m:ctrlPr>
                          <a:rPr lang="en-US" sz="2400" i="1" dirty="0" smtClean="0">
                            <a:latin typeface="Cambria Math" panose="02040503050406030204" pitchFamily="18" charset="0"/>
                            <a:ea typeface="ＭＳ Ｐゴシック" charset="0"/>
                          </a:rPr>
                        </m:ctrlPr>
                      </m:sSubPr>
                      <m:e>
                        <m:r>
                          <a:rPr lang="en-AU" sz="2400" b="0" i="1" dirty="0" smtClean="0">
                            <a:latin typeface="Cambria Math" panose="02040503050406030204" pitchFamily="18" charset="0"/>
                            <a:ea typeface="ＭＳ Ｐゴシック" charset="0"/>
                          </a:rPr>
                          <m:t>𝑦</m:t>
                        </m:r>
                      </m:e>
                      <m:sub>
                        <m:r>
                          <a:rPr lang="en-AU" sz="2400" b="0" i="1" dirty="0" smtClean="0">
                            <a:latin typeface="Cambria Math" panose="02040503050406030204" pitchFamily="18" charset="0"/>
                            <a:ea typeface="ＭＳ Ｐゴシック" charset="0"/>
                          </a:rPr>
                          <m:t>𝑛</m:t>
                        </m:r>
                      </m:sub>
                    </m:sSub>
                  </m:oMath>
                </a14:m>
                <a:endParaRPr lang="en-US" sz="2400" dirty="0">
                  <a:ea typeface="ＭＳ Ｐゴシック" charset="0"/>
                  <a:cs typeface="ＭＳ Ｐゴシック" charset="0"/>
                </a:endParaRPr>
              </a:p>
              <a:p>
                <a:r>
                  <a:rPr lang="en-US" sz="2400" dirty="0">
                    <a:ea typeface="ＭＳ Ｐゴシック" charset="0"/>
                    <a:cs typeface="ＭＳ Ｐゴシック" charset="0"/>
                  </a:rPr>
                  <a:t>	</a:t>
                </a:r>
              </a:p>
              <a:p>
                <a:r>
                  <a:rPr lang="en-US" sz="2400" dirty="0">
                    <a:ea typeface="ＭＳ Ｐゴシック" charset="0"/>
                    <a:cs typeface="ＭＳ Ｐゴシック" charset="0"/>
                  </a:rPr>
                  <a:t>	</a:t>
                </a:r>
                <a14:m>
                  <m:oMath xmlns:m="http://schemas.openxmlformats.org/officeDocument/2006/math">
                    <m:r>
                      <a:rPr lang="en-US" sz="2400" i="1" dirty="0" smtClean="0">
                        <a:latin typeface="Cambria Math" panose="02040503050406030204" pitchFamily="18" charset="0"/>
                        <a:ea typeface="ＭＳ Ｐゴシック" charset="0"/>
                        <a:cs typeface="ＭＳ Ｐゴシック" charset="0"/>
                      </a:rPr>
                      <m:t>𝑍</m:t>
                    </m:r>
                    <m:r>
                      <a:rPr lang="en-US" sz="2400" i="1" dirty="0" smtClean="0">
                        <a:latin typeface="Cambria Math" panose="02040503050406030204" pitchFamily="18" charset="0"/>
                        <a:ea typeface="ＭＳ Ｐゴシック" charset="0"/>
                        <a:cs typeface="ＭＳ Ｐゴシック" charset="0"/>
                      </a:rPr>
                      <m:t>[1 : </m:t>
                    </m:r>
                    <m:r>
                      <a:rPr lang="en-US" sz="2400" i="1" dirty="0" smtClean="0">
                        <a:latin typeface="Cambria Math" panose="02040503050406030204" pitchFamily="18" charset="0"/>
                        <a:ea typeface="ＭＳ Ｐゴシック" charset="0"/>
                        <a:cs typeface="ＭＳ Ｐゴシック" charset="0"/>
                      </a:rPr>
                      <m:t>𝑘</m:t>
                    </m:r>
                    <m:r>
                      <a:rPr lang="en-US" sz="2400" i="1" dirty="0" smtClean="0">
                        <a:latin typeface="Cambria Math" panose="02040503050406030204" pitchFamily="18" charset="0"/>
                        <a:ea typeface="ＭＳ Ｐゴシック" charset="0"/>
                        <a:cs typeface="ＭＳ Ｐゴシック" charset="0"/>
                      </a:rPr>
                      <m:t>] = </m:t>
                    </m:r>
                    <m:r>
                      <a:rPr lang="en-US" sz="2400" i="1" dirty="0" smtClean="0">
                        <a:latin typeface="Cambria Math" panose="02040503050406030204" pitchFamily="18" charset="0"/>
                        <a:ea typeface="ＭＳ Ｐゴシック" charset="0"/>
                        <a:cs typeface="ＭＳ Ｐゴシック" charset="0"/>
                      </a:rPr>
                      <m:t>𝐿𝐶𝑆</m:t>
                    </m:r>
                    <m:r>
                      <a:rPr lang="en-US" sz="240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𝑋</m:t>
                    </m:r>
                    <m:d>
                      <m:dPr>
                        <m:begChr m:val="["/>
                        <m:endChr m:val="]"/>
                        <m:ctrlPr>
                          <a:rPr lang="en-US" sz="2400" i="1" dirty="0" smtClean="0">
                            <a:latin typeface="Cambria Math" panose="02040503050406030204" pitchFamily="18" charset="0"/>
                            <a:ea typeface="ＭＳ Ｐゴシック" charset="0"/>
                            <a:cs typeface="ＭＳ Ｐゴシック" charset="0"/>
                          </a:rPr>
                        </m:ctrlPr>
                      </m:dPr>
                      <m:e>
                        <m:r>
                          <a:rPr lang="en-US" sz="2400" i="1" dirty="0" smtClean="0">
                            <a:latin typeface="Cambria Math" panose="02040503050406030204" pitchFamily="18" charset="0"/>
                            <a:ea typeface="ＭＳ Ｐゴシック" charset="0"/>
                            <a:cs typeface="ＭＳ Ｐゴシック" charset="0"/>
                          </a:rPr>
                          <m:t>1 </m:t>
                        </m:r>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𝑚</m:t>
                        </m:r>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1</m:t>
                        </m:r>
                      </m:e>
                    </m:d>
                    <m:r>
                      <a:rPr lang="en-AU" sz="2400" b="0" i="1" dirty="0" smtClean="0">
                        <a:latin typeface="Cambria Math" panose="02040503050406030204" pitchFamily="18" charset="0"/>
                        <a:ea typeface="ＭＳ Ｐゴシック" charset="0"/>
                        <a:cs typeface="ＭＳ Ｐゴシック" charset="0"/>
                      </a:rPr>
                      <m:t>,</m:t>
                    </m:r>
                    <m:r>
                      <a:rPr lang="en-US" sz="2400" i="1" dirty="0" smtClean="0">
                        <a:latin typeface="Cambria Math" panose="02040503050406030204" pitchFamily="18" charset="0"/>
                        <a:ea typeface="ＭＳ Ｐゴシック" charset="0"/>
                        <a:cs typeface="ＭＳ Ｐゴシック" charset="0"/>
                      </a:rPr>
                      <m:t> </m:t>
                    </m:r>
                    <m:r>
                      <a:rPr lang="en-AU" sz="2400" b="0" i="1" dirty="0" smtClean="0">
                        <a:latin typeface="Cambria Math" panose="02040503050406030204" pitchFamily="18" charset="0"/>
                        <a:ea typeface="ＭＳ Ｐゴシック" charset="0"/>
                        <a:cs typeface="ＭＳ Ｐゴシック" charset="0"/>
                      </a:rPr>
                      <m:t> </m:t>
                    </m:r>
                    <m:r>
                      <a:rPr lang="en-US" sz="2400" i="1" dirty="0" smtClean="0">
                        <a:latin typeface="Cambria Math" panose="02040503050406030204" pitchFamily="18" charset="0"/>
                        <a:ea typeface="ＭＳ Ｐゴシック" charset="0"/>
                        <a:cs typeface="ＭＳ Ｐゴシック" charset="0"/>
                      </a:rPr>
                      <m:t>𝑌</m:t>
                    </m:r>
                    <m:r>
                      <a:rPr lang="en-US" sz="2400" i="1" dirty="0" smtClean="0">
                        <a:latin typeface="Cambria Math" panose="02040503050406030204" pitchFamily="18" charset="0"/>
                        <a:ea typeface="ＭＳ Ｐゴシック" charset="0"/>
                        <a:cs typeface="ＭＳ Ｐゴシック" charset="0"/>
                      </a:rPr>
                      <m:t>[1: </m:t>
                    </m:r>
                    <m:r>
                      <a:rPr lang="en-US" sz="2400" i="1" dirty="0" smtClean="0">
                        <a:latin typeface="Cambria Math" panose="02040503050406030204" pitchFamily="18" charset="0"/>
                        <a:ea typeface="ＭＳ Ｐゴシック" charset="0"/>
                        <a:cs typeface="ＭＳ Ｐゴシック" charset="0"/>
                      </a:rPr>
                      <m:t>𝑛</m:t>
                    </m:r>
                    <m:r>
                      <a:rPr lang="en-US" sz="2400" i="1" dirty="0" smtClean="0">
                        <a:latin typeface="Cambria Math" panose="02040503050406030204" pitchFamily="18" charset="0"/>
                        <a:ea typeface="ＭＳ Ｐゴシック" charset="0"/>
                        <a:cs typeface="ＭＳ Ｐゴシック" charset="0"/>
                      </a:rPr>
                      <m:t>])</m:t>
                    </m:r>
                  </m:oMath>
                </a14:m>
                <a:r>
                  <a:rPr lang="en-US" sz="2400" dirty="0">
                    <a:ea typeface="ＭＳ Ｐゴシック" charset="0"/>
                    <a:cs typeface="ＭＳ Ｐゴシック" charset="0"/>
                  </a:rPr>
                  <a:t> </a:t>
                </a:r>
              </a:p>
              <a:p>
                <a:r>
                  <a:rPr lang="en-US" sz="2400" dirty="0">
                    <a:ea typeface="ＭＳ Ｐゴシック" charset="0"/>
                    <a:cs typeface="ＭＳ Ｐゴシック" charset="0"/>
                  </a:rPr>
                  <a:t>Or</a:t>
                </a:r>
              </a:p>
              <a:p>
                <a:endParaRPr lang="en-US" sz="2400" dirty="0">
                  <a:ea typeface="ＭＳ Ｐゴシック" charset="0"/>
                  <a:cs typeface="ＭＳ Ｐゴシック" charset="0"/>
                </a:endParaRPr>
              </a:p>
              <a:p>
                <a:r>
                  <a:rPr lang="en-US" sz="2400" dirty="0">
                    <a:ea typeface="ＭＳ Ｐゴシック" charset="0"/>
                    <a:cs typeface="ＭＳ Ｐゴシック" charset="0"/>
                  </a:rPr>
                  <a:t>	</a:t>
                </a:r>
                <a14:m>
                  <m:oMath xmlns:m="http://schemas.openxmlformats.org/officeDocument/2006/math">
                    <m:r>
                      <a:rPr lang="en-US" sz="2400" i="1" dirty="0">
                        <a:latin typeface="Cambria Math" panose="02040503050406030204" pitchFamily="18" charset="0"/>
                        <a:ea typeface="ＭＳ Ｐゴシック" charset="0"/>
                        <a:cs typeface="ＭＳ Ｐゴシック" charset="0"/>
                      </a:rPr>
                      <m:t>𝑍</m:t>
                    </m:r>
                    <m:r>
                      <a:rPr lang="en-US" sz="2400" i="1" dirty="0">
                        <a:latin typeface="Cambria Math" panose="02040503050406030204" pitchFamily="18" charset="0"/>
                        <a:ea typeface="ＭＳ Ｐゴシック" charset="0"/>
                        <a:cs typeface="ＭＳ Ｐゴシック" charset="0"/>
                      </a:rPr>
                      <m:t>[1 : </m:t>
                    </m:r>
                    <m:r>
                      <a:rPr lang="en-US" sz="2400" i="1" dirty="0">
                        <a:latin typeface="Cambria Math" panose="02040503050406030204" pitchFamily="18" charset="0"/>
                        <a:ea typeface="ＭＳ Ｐゴシック" charset="0"/>
                        <a:cs typeface="ＭＳ Ｐゴシック" charset="0"/>
                      </a:rPr>
                      <m:t>𝑘</m:t>
                    </m:r>
                    <m:r>
                      <a:rPr lang="en-US" sz="2400" i="1" dirty="0">
                        <a:latin typeface="Cambria Math" panose="02040503050406030204" pitchFamily="18" charset="0"/>
                        <a:ea typeface="ＭＳ Ｐゴシック" charset="0"/>
                        <a:cs typeface="ＭＳ Ｐゴシック" charset="0"/>
                      </a:rPr>
                      <m:t>] = </m:t>
                    </m:r>
                    <m:r>
                      <a:rPr lang="en-US" sz="2400" i="1" dirty="0">
                        <a:latin typeface="Cambria Math" panose="02040503050406030204" pitchFamily="18" charset="0"/>
                        <a:ea typeface="ＭＳ Ｐゴシック" charset="0"/>
                        <a:cs typeface="ＭＳ Ｐゴシック" charset="0"/>
                      </a:rPr>
                      <m:t>𝐿𝐶𝑆</m:t>
                    </m:r>
                    <m:r>
                      <a:rPr lang="en-US" sz="2400" i="1" dirty="0">
                        <a:latin typeface="Cambria Math" panose="02040503050406030204" pitchFamily="18" charset="0"/>
                        <a:ea typeface="ＭＳ Ｐゴシック" charset="0"/>
                        <a:cs typeface="ＭＳ Ｐゴシック" charset="0"/>
                      </a:rPr>
                      <m:t>(</m:t>
                    </m:r>
                    <m:r>
                      <a:rPr lang="en-US" sz="2400" i="1" dirty="0">
                        <a:latin typeface="Cambria Math" panose="02040503050406030204" pitchFamily="18" charset="0"/>
                        <a:ea typeface="ＭＳ Ｐゴシック" charset="0"/>
                        <a:cs typeface="ＭＳ Ｐゴシック" charset="0"/>
                      </a:rPr>
                      <m:t>𝑋</m:t>
                    </m:r>
                    <m:d>
                      <m:dPr>
                        <m:begChr m:val="["/>
                        <m:endChr m:val="]"/>
                        <m:ctrlPr>
                          <a:rPr lang="en-US" sz="2400" i="1" dirty="0">
                            <a:latin typeface="Cambria Math" panose="02040503050406030204" pitchFamily="18" charset="0"/>
                            <a:ea typeface="ＭＳ Ｐゴシック" charset="0"/>
                            <a:cs typeface="ＭＳ Ｐゴシック" charset="0"/>
                          </a:rPr>
                        </m:ctrlPr>
                      </m:dPr>
                      <m:e>
                        <m:r>
                          <a:rPr lang="en-US" sz="2400" i="1" dirty="0">
                            <a:latin typeface="Cambria Math" panose="02040503050406030204" pitchFamily="18" charset="0"/>
                            <a:ea typeface="ＭＳ Ｐゴシック" charset="0"/>
                            <a:cs typeface="ＭＳ Ｐゴシック" charset="0"/>
                          </a:rPr>
                          <m:t>1 </m:t>
                        </m:r>
                        <m:r>
                          <a:rPr lang="en-AU" sz="2400" i="1" dirty="0">
                            <a:latin typeface="Cambria Math" panose="02040503050406030204" pitchFamily="18" charset="0"/>
                            <a:ea typeface="ＭＳ Ｐゴシック" charset="0"/>
                            <a:cs typeface="ＭＳ Ｐゴシック" charset="0"/>
                          </a:rPr>
                          <m:t>:</m:t>
                        </m:r>
                        <m:r>
                          <a:rPr lang="en-US" sz="2400" i="1" dirty="0">
                            <a:latin typeface="Cambria Math" panose="02040503050406030204" pitchFamily="18" charset="0"/>
                            <a:ea typeface="ＭＳ Ｐゴシック" charset="0"/>
                            <a:cs typeface="ＭＳ Ｐゴシック" charset="0"/>
                          </a:rPr>
                          <m:t>𝑚</m:t>
                        </m:r>
                      </m:e>
                    </m:d>
                    <m:r>
                      <a:rPr lang="en-AU" sz="2400" i="1" dirty="0">
                        <a:latin typeface="Cambria Math" panose="02040503050406030204" pitchFamily="18" charset="0"/>
                        <a:ea typeface="ＭＳ Ｐゴシック" charset="0"/>
                        <a:cs typeface="ＭＳ Ｐゴシック" charset="0"/>
                      </a:rPr>
                      <m:t>,</m:t>
                    </m:r>
                    <m:r>
                      <a:rPr lang="en-US" sz="2400" i="1" dirty="0">
                        <a:latin typeface="Cambria Math" panose="02040503050406030204" pitchFamily="18" charset="0"/>
                        <a:ea typeface="ＭＳ Ｐゴシック" charset="0"/>
                        <a:cs typeface="ＭＳ Ｐゴシック" charset="0"/>
                      </a:rPr>
                      <m:t> </m:t>
                    </m:r>
                    <m:r>
                      <a:rPr lang="en-AU" sz="2400" i="1" dirty="0">
                        <a:latin typeface="Cambria Math" panose="02040503050406030204" pitchFamily="18" charset="0"/>
                        <a:ea typeface="ＭＳ Ｐゴシック" charset="0"/>
                        <a:cs typeface="ＭＳ Ｐゴシック" charset="0"/>
                      </a:rPr>
                      <m:t> </m:t>
                    </m:r>
                    <m:r>
                      <a:rPr lang="en-US" sz="2400" i="1" dirty="0">
                        <a:latin typeface="Cambria Math" panose="02040503050406030204" pitchFamily="18" charset="0"/>
                        <a:ea typeface="ＭＳ Ｐゴシック" charset="0"/>
                        <a:cs typeface="ＭＳ Ｐゴシック" charset="0"/>
                      </a:rPr>
                      <m:t>𝑌</m:t>
                    </m:r>
                    <m:r>
                      <a:rPr lang="en-US" sz="2400" i="1" dirty="0">
                        <a:latin typeface="Cambria Math" panose="02040503050406030204" pitchFamily="18" charset="0"/>
                        <a:ea typeface="ＭＳ Ｐゴシック" charset="0"/>
                        <a:cs typeface="ＭＳ Ｐゴシック" charset="0"/>
                      </a:rPr>
                      <m:t>[1: </m:t>
                    </m:r>
                    <m:r>
                      <a:rPr lang="en-US" sz="2400" i="1" dirty="0">
                        <a:latin typeface="Cambria Math" panose="02040503050406030204" pitchFamily="18" charset="0"/>
                        <a:ea typeface="ＭＳ Ｐゴシック" charset="0"/>
                        <a:cs typeface="ＭＳ Ｐゴシック" charset="0"/>
                      </a:rPr>
                      <m:t>𝑛</m:t>
                    </m:r>
                    <m:r>
                      <a:rPr lang="en-AU" sz="2400" b="0" i="1" dirty="0" smtClean="0">
                        <a:latin typeface="Cambria Math" panose="02040503050406030204" pitchFamily="18" charset="0"/>
                        <a:ea typeface="ＭＳ Ｐゴシック" charset="0"/>
                        <a:cs typeface="ＭＳ Ｐゴシック" charset="0"/>
                      </a:rPr>
                      <m:t>−1</m:t>
                    </m:r>
                    <m:r>
                      <a:rPr lang="en-US" sz="2400" i="1" dirty="0">
                        <a:latin typeface="Cambria Math" panose="02040503050406030204" pitchFamily="18" charset="0"/>
                        <a:ea typeface="ＭＳ Ｐゴシック" charset="0"/>
                        <a:cs typeface="ＭＳ Ｐゴシック" charset="0"/>
                      </a:rPr>
                      <m:t>])</m:t>
                    </m:r>
                  </m:oMath>
                </a14:m>
                <a:endParaRPr lang="en-US" sz="2400" dirty="0">
                  <a:ea typeface="ＭＳ Ｐゴシック" charset="0"/>
                  <a:cs typeface="ＭＳ Ｐゴシック" charset="0"/>
                </a:endParaRPr>
              </a:p>
              <a:p>
                <a:endParaRPr lang="en-US" sz="2400" dirty="0">
                  <a:ea typeface="ＭＳ Ｐゴシック" charset="0"/>
                  <a:cs typeface="ＭＳ Ｐゴシック" charset="0"/>
                </a:endParaRPr>
              </a:p>
              <a:p>
                <a:r>
                  <a:rPr lang="en-US" sz="2400" dirty="0">
                    <a:ea typeface="ＭＳ Ｐゴシック" charset="0"/>
                    <a:cs typeface="ＭＳ Ｐゴシック" charset="0"/>
                  </a:rPr>
                  <a:t>whichever is longer.</a:t>
                </a:r>
              </a:p>
              <a:p>
                <a:pPr marL="342900" indent="-342900">
                  <a:buFont typeface="Wingdings" panose="05000000000000000000" pitchFamily="2" charset="2"/>
                  <a:buChar char="§"/>
                </a:pPr>
                <a:endParaRPr lang="en-US" sz="2400" dirty="0">
                  <a:ea typeface="ＭＳ Ｐゴシック" charset="0"/>
                  <a:cs typeface="ＭＳ Ｐゴシック" charset="0"/>
                </a:endParaRPr>
              </a:p>
            </p:txBody>
          </p:sp>
        </mc:Choice>
        <mc:Fallback xmlns="">
          <p:sp>
            <p:nvSpPr>
              <p:cNvPr id="18435" name="Rectangle 3"/>
              <p:cNvSpPr>
                <a:spLocks noRot="1" noChangeAspect="1" noMove="1" noResize="1" noEditPoints="1" noAdjustHandles="1" noChangeArrowheads="1" noChangeShapeType="1" noTextEdit="1"/>
              </p:cNvSpPr>
              <p:nvPr/>
            </p:nvSpPr>
            <p:spPr bwMode="auto">
              <a:xfrm>
                <a:off x="356400" y="1119626"/>
                <a:ext cx="8101013" cy="4109574"/>
              </a:xfrm>
              <a:prstGeom prst="rect">
                <a:avLst/>
              </a:prstGeom>
              <a:blipFill>
                <a:blip r:embed="rId3"/>
                <a:stretch>
                  <a:fillRect l="-2257" t="-4154"/>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r>
                  <a:rPr lang="en-AU">
                    <a:noFill/>
                  </a:rPr>
                  <a:t> </a:t>
                </a:r>
              </a:p>
            </p:txBody>
          </p:sp>
        </mc:Fallback>
      </mc:AlternateContent>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spTree>
    <p:extLst>
      <p:ext uri="{BB962C8B-B14F-4D97-AF65-F5344CB8AC3E}">
        <p14:creationId xmlns:p14="http://schemas.microsoft.com/office/powerpoint/2010/main" val="17424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861048"/>
            <a:ext cx="8064896" cy="423831"/>
          </a:xfrm>
        </p:spPr>
        <p:txBody>
          <a:bodyPr/>
          <a:lstStyle/>
          <a:p>
            <a:r>
              <a:rPr lang="en-AU" sz="2400" dirty="0"/>
              <a:t>Module 10: Dynamic programming</a:t>
            </a:r>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and also from the</a:t>
            </a:r>
          </a:p>
          <a:p>
            <a:r>
              <a:rPr lang="en-US" sz="800" dirty="0">
                <a:solidFill>
                  <a:schemeClr val="bg1">
                    <a:lumMod val="75000"/>
                  </a:schemeClr>
                </a:solidFill>
              </a:rPr>
              <a:t>slides accompanying the course textbook.   </a:t>
            </a:r>
          </a:p>
        </p:txBody>
      </p:sp>
    </p:spTree>
    <p:extLst>
      <p:ext uri="{BB962C8B-B14F-4D97-AF65-F5344CB8AC3E}">
        <p14:creationId xmlns:p14="http://schemas.microsoft.com/office/powerpoint/2010/main" val="298838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mc:AlternateContent xmlns:mc="http://schemas.openxmlformats.org/markup-compatibility/2006" xmlns:a14="http://schemas.microsoft.com/office/drawing/2010/main">
        <mc:Choice Requires="a14">
          <p:sp>
            <p:nvSpPr>
              <p:cNvPr id="18435" name="Rectangle 3"/>
              <p:cNvSpPr>
                <a:spLocks/>
              </p:cNvSpPr>
              <p:nvPr/>
            </p:nvSpPr>
            <p:spPr bwMode="auto">
              <a:xfrm>
                <a:off x="356400" y="1119626"/>
                <a:ext cx="8101013" cy="2119020"/>
              </a:xfrm>
              <a:prstGeom prst="rect">
                <a:avLst/>
              </a:prstGeom>
              <a:noFill/>
              <a:ln>
                <a:noFill/>
              </a:ln>
              <a:extLst>
                <a:ext uri="{909E8E84-426E-40dd-AFC4-6F175D3DCCD1}">
                  <a14:hiddenFill xmlns="">
                    <a:solidFill>
                      <a:srgbClr val="FFFFFF"/>
                    </a:solidFill>
                  </a14:hiddenFill>
                </a:ext>
                <a:ext uri="{91240B29-F687-4f45-9708-019B960494DF}">
                  <a14:hiddenLine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Recursive Formulation</a:t>
                </a:r>
                <a:r>
                  <a:rPr lang="en-US" sz="2400" dirty="0">
                    <a:ea typeface="ＭＳ Ｐゴシック" charset="0"/>
                    <a:cs typeface="ＭＳ Ｐゴシック" charset="0"/>
                  </a:rPr>
                  <a:t>: We have the following recursive formulation of the LCS problem.</a:t>
                </a:r>
              </a:p>
              <a:p>
                <a:endParaRPr lang="en-US" sz="1600" dirty="0">
                  <a:ea typeface="ＭＳ Ｐゴシック" charset="0"/>
                  <a:cs typeface="ＭＳ Ｐゴシック" charset="0"/>
                </a:endParaRPr>
              </a:p>
              <a:p>
                <a:pPr/>
                <a14:m>
                  <m:oMathPara xmlns:m="http://schemas.openxmlformats.org/officeDocument/2006/math">
                    <m:oMathParaPr>
                      <m:jc m:val="center"/>
                    </m:oMathParaPr>
                    <m:oMath xmlns:m="http://schemas.openxmlformats.org/officeDocument/2006/math">
                      <m:r>
                        <a:rPr lang="en-US" sz="1600" i="1" dirty="0" smtClean="0">
                          <a:latin typeface="Cambria Math" panose="02040503050406030204" pitchFamily="18" charset="0"/>
                          <a:ea typeface="ＭＳ Ｐゴシック" charset="0"/>
                        </a:rPr>
                        <m:t>𝐶</m:t>
                      </m:r>
                      <m:r>
                        <a:rPr lang="en-US" sz="1600" i="1" dirty="0" smtClean="0">
                          <a:latin typeface="Cambria Math" panose="02040503050406030204" pitchFamily="18" charset="0"/>
                          <a:ea typeface="ＭＳ Ｐゴシック" charset="0"/>
                        </a:rPr>
                        <m:t>[</m:t>
                      </m:r>
                      <m:r>
                        <a:rPr lang="en-AU" sz="1600" b="0" i="1" dirty="0" smtClean="0">
                          <a:latin typeface="Cambria Math" panose="02040503050406030204" pitchFamily="18" charset="0"/>
                          <a:ea typeface="ＭＳ Ｐゴシック" charset="0"/>
                        </a:rPr>
                        <m:t>𝑖</m:t>
                      </m:r>
                      <m:r>
                        <a:rPr lang="en-US" sz="1600" i="1" dirty="0" err="1" smtClean="0">
                          <a:latin typeface="Cambria Math" panose="02040503050406030204" pitchFamily="18" charset="0"/>
                          <a:ea typeface="ＭＳ Ｐゴシック" charset="0"/>
                        </a:rPr>
                        <m:t>,</m:t>
                      </m:r>
                      <m:r>
                        <a:rPr lang="en-AU" sz="1600" b="0" i="1" dirty="0" smtClean="0">
                          <a:latin typeface="Cambria Math" panose="02040503050406030204" pitchFamily="18" charset="0"/>
                          <a:ea typeface="ＭＳ Ｐゴシック" charset="0"/>
                        </a:rPr>
                        <m:t> </m:t>
                      </m:r>
                      <m:r>
                        <a:rPr lang="en-US" sz="1600" i="1" dirty="0" err="1" smtClean="0">
                          <a:latin typeface="Cambria Math" panose="02040503050406030204" pitchFamily="18" charset="0"/>
                          <a:ea typeface="ＭＳ Ｐゴシック" charset="0"/>
                        </a:rPr>
                        <m:t>𝑗</m:t>
                      </m:r>
                      <m:r>
                        <a:rPr lang="en-US" sz="1600" i="1" dirty="0" smtClean="0">
                          <a:latin typeface="Cambria Math" panose="02040503050406030204" pitchFamily="18" charset="0"/>
                          <a:ea typeface="ＭＳ Ｐゴシック" charset="0"/>
                        </a:rPr>
                        <m:t>]=</m:t>
                      </m:r>
                      <m:d>
                        <m:dPr>
                          <m:begChr m:val="{"/>
                          <m:endChr m:val=""/>
                          <m:ctrlPr>
                            <a:rPr lang="en-US" sz="1600" i="1" smtClean="0">
                              <a:latin typeface="Cambria Math" panose="02040503050406030204" pitchFamily="18" charset="0"/>
                              <a:ea typeface="ＭＳ Ｐゴシック" charset="0"/>
                            </a:rPr>
                          </m:ctrlPr>
                        </m:dPr>
                        <m:e>
                          <m:m>
                            <m:mPr>
                              <m:mcs>
                                <m:mc>
                                  <m:mcPr>
                                    <m:count m:val="2"/>
                                    <m:mcJc m:val="center"/>
                                  </m:mcPr>
                                </m:mc>
                              </m:mcs>
                              <m:ctrlPr>
                                <a:rPr lang="en-US" sz="1600" i="1" smtClean="0">
                                  <a:latin typeface="Cambria Math" panose="02040503050406030204" pitchFamily="18" charset="0"/>
                                  <a:ea typeface="ＭＳ Ｐゴシック" charset="0"/>
                                </a:rPr>
                              </m:ctrlPr>
                            </m:mPr>
                            <m:mr>
                              <m:e>
                                <m:r>
                                  <m:rPr>
                                    <m:brk m:alnAt="7"/>
                                  </m:rPr>
                                  <a:rPr lang="en-AU" sz="1600" b="0" i="1" smtClean="0">
                                    <a:latin typeface="Cambria Math" panose="02040503050406030204" pitchFamily="18" charset="0"/>
                                    <a:ea typeface="ＭＳ Ｐゴシック" charset="0"/>
                                  </a:rPr>
                                  <m:t>0</m:t>
                                </m:r>
                              </m:e>
                              <m:e>
                                <m:r>
                                  <a:rPr lang="en-AU" sz="1600" b="0" i="1" smtClean="0">
                                    <a:latin typeface="Cambria Math" panose="02040503050406030204" pitchFamily="18" charset="0"/>
                                    <a:ea typeface="ＭＳ Ｐゴシック" charset="0"/>
                                  </a:rPr>
                                  <m:t>𝑖𝑓</m:t>
                                </m:r>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𝑖</m:t>
                                </m:r>
                                <m:r>
                                  <a:rPr lang="en-AU" sz="1600" b="0" i="1" smtClean="0">
                                    <a:latin typeface="Cambria Math" panose="02040503050406030204" pitchFamily="18" charset="0"/>
                                    <a:ea typeface="ＭＳ Ｐゴシック" charset="0"/>
                                  </a:rPr>
                                  <m:t>=0 </m:t>
                                </m:r>
                                <m:r>
                                  <a:rPr lang="en-AU" sz="1600" b="0" i="1" smtClean="0">
                                    <a:latin typeface="Cambria Math" panose="02040503050406030204" pitchFamily="18" charset="0"/>
                                    <a:ea typeface="ＭＳ Ｐゴシック" charset="0"/>
                                  </a:rPr>
                                  <m:t>𝑜𝑟</m:t>
                                </m:r>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𝑗</m:t>
                                </m:r>
                                <m:r>
                                  <a:rPr lang="en-AU" sz="1600" b="0" i="1" smtClean="0">
                                    <a:latin typeface="Cambria Math" panose="02040503050406030204" pitchFamily="18" charset="0"/>
                                    <a:ea typeface="ＭＳ Ｐゴシック" charset="0"/>
                                  </a:rPr>
                                  <m:t>=0</m:t>
                                </m:r>
                              </m:e>
                            </m:mr>
                            <m:mr>
                              <m:e>
                                <m:r>
                                  <a:rPr lang="en-AU" sz="1600" b="0" i="1" smtClean="0">
                                    <a:latin typeface="Cambria Math" panose="02040503050406030204" pitchFamily="18" charset="0"/>
                                    <a:ea typeface="ＭＳ Ｐゴシック" charset="0"/>
                                  </a:rPr>
                                  <m:t>𝐶</m:t>
                                </m:r>
                                <m:d>
                                  <m:dPr>
                                    <m:begChr m:val="["/>
                                    <m:endChr m:val="]"/>
                                    <m:ctrlPr>
                                      <a:rPr lang="en-AU" sz="1600" b="0" i="1" smtClean="0">
                                        <a:latin typeface="Cambria Math" panose="02040503050406030204" pitchFamily="18" charset="0"/>
                                        <a:ea typeface="ＭＳ Ｐゴシック" charset="0"/>
                                      </a:rPr>
                                    </m:ctrlPr>
                                  </m:dPr>
                                  <m:e>
                                    <m:r>
                                      <a:rPr lang="en-AU" sz="1600" b="0" i="1" smtClean="0">
                                        <a:latin typeface="Cambria Math" panose="02040503050406030204" pitchFamily="18" charset="0"/>
                                        <a:ea typeface="ＭＳ Ｐゴシック" charset="0"/>
                                      </a:rPr>
                                      <m:t>𝑖</m:t>
                                    </m:r>
                                    <m:r>
                                      <a:rPr lang="en-AU" sz="1600" b="0" i="1" smtClean="0">
                                        <a:latin typeface="Cambria Math" panose="02040503050406030204" pitchFamily="18" charset="0"/>
                                        <a:ea typeface="ＭＳ Ｐゴシック" charset="0"/>
                                      </a:rPr>
                                      <m:t>−1, </m:t>
                                    </m:r>
                                    <m:r>
                                      <a:rPr lang="en-AU" sz="1600" b="0" i="1" smtClean="0">
                                        <a:latin typeface="Cambria Math" panose="02040503050406030204" pitchFamily="18" charset="0"/>
                                        <a:ea typeface="ＭＳ Ｐゴシック" charset="0"/>
                                      </a:rPr>
                                      <m:t>𝑗</m:t>
                                    </m:r>
                                    <m:r>
                                      <a:rPr lang="en-AU" sz="1600" b="0" i="1" smtClean="0">
                                        <a:latin typeface="Cambria Math" panose="02040503050406030204" pitchFamily="18" charset="0"/>
                                        <a:ea typeface="ＭＳ Ｐゴシック" charset="0"/>
                                      </a:rPr>
                                      <m:t>−1</m:t>
                                    </m:r>
                                  </m:e>
                                </m:d>
                                <m:r>
                                  <a:rPr lang="en-AU" sz="1600" b="0" i="1" smtClean="0">
                                    <a:latin typeface="Cambria Math" panose="02040503050406030204" pitchFamily="18" charset="0"/>
                                    <a:ea typeface="ＭＳ Ｐゴシック" charset="0"/>
                                  </a:rPr>
                                  <m:t>+1</m:t>
                                </m:r>
                              </m:e>
                              <m:e>
                                <m:r>
                                  <a:rPr lang="en-AU" sz="1600" b="0" i="1" smtClean="0">
                                    <a:latin typeface="Cambria Math" panose="02040503050406030204" pitchFamily="18" charset="0"/>
                                    <a:ea typeface="ＭＳ Ｐゴシック" charset="0"/>
                                  </a:rPr>
                                  <m:t>𝑖𝑓</m:t>
                                </m:r>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𝑋</m:t>
                                </m:r>
                                <m:d>
                                  <m:dPr>
                                    <m:begChr m:val="["/>
                                    <m:endChr m:val="]"/>
                                    <m:ctrlPr>
                                      <a:rPr lang="en-AU" sz="1600" b="0" i="1" smtClean="0">
                                        <a:latin typeface="Cambria Math" panose="02040503050406030204" pitchFamily="18" charset="0"/>
                                        <a:ea typeface="ＭＳ Ｐゴシック" charset="0"/>
                                      </a:rPr>
                                    </m:ctrlPr>
                                  </m:dPr>
                                  <m:e>
                                    <m:r>
                                      <a:rPr lang="en-AU" sz="1600" b="0" i="1" smtClean="0">
                                        <a:latin typeface="Cambria Math" panose="02040503050406030204" pitchFamily="18" charset="0"/>
                                        <a:ea typeface="ＭＳ Ｐゴシック" charset="0"/>
                                      </a:rPr>
                                      <m:t>𝑖</m:t>
                                    </m:r>
                                  </m:e>
                                </m:d>
                                <m:r>
                                  <a:rPr lang="en-AU" sz="1600" b="0" i="1" smtClean="0">
                                    <a:latin typeface="Cambria Math" panose="02040503050406030204" pitchFamily="18" charset="0"/>
                                    <a:ea typeface="ＭＳ Ｐゴシック" charset="0"/>
                                  </a:rPr>
                                  <m:t>=</m:t>
                                </m:r>
                                <m:r>
                                  <a:rPr lang="en-AU" sz="1600" b="0" i="1" smtClean="0">
                                    <a:latin typeface="Cambria Math" panose="02040503050406030204" pitchFamily="18" charset="0"/>
                                    <a:ea typeface="ＭＳ Ｐゴシック" charset="0"/>
                                  </a:rPr>
                                  <m:t>𝑌</m:t>
                                </m:r>
                                <m:d>
                                  <m:dPr>
                                    <m:begChr m:val="["/>
                                    <m:endChr m:val="]"/>
                                    <m:ctrlPr>
                                      <a:rPr lang="en-AU" sz="1600" b="0" i="1" smtClean="0">
                                        <a:latin typeface="Cambria Math" panose="02040503050406030204" pitchFamily="18" charset="0"/>
                                        <a:ea typeface="ＭＳ Ｐゴシック" charset="0"/>
                                      </a:rPr>
                                    </m:ctrlPr>
                                  </m:dPr>
                                  <m:e>
                                    <m:r>
                                      <a:rPr lang="en-AU" sz="1600" b="0" i="1" smtClean="0">
                                        <a:latin typeface="Cambria Math" panose="02040503050406030204" pitchFamily="18" charset="0"/>
                                        <a:ea typeface="ＭＳ Ｐゴシック" charset="0"/>
                                      </a:rPr>
                                      <m:t>𝑗</m:t>
                                    </m:r>
                                  </m:e>
                                </m:d>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𝑖</m:t>
                                </m:r>
                                <m:r>
                                  <a:rPr lang="en-AU" sz="1600" b="0" i="1" smtClean="0">
                                    <a:latin typeface="Cambria Math" panose="02040503050406030204" pitchFamily="18" charset="0"/>
                                    <a:ea typeface="ＭＳ Ｐゴシック" charset="0"/>
                                  </a:rPr>
                                  <m:t>&gt;0, </m:t>
                                </m:r>
                                <m:r>
                                  <a:rPr lang="en-AU" sz="1600" b="0" i="1" smtClean="0">
                                    <a:latin typeface="Cambria Math" panose="02040503050406030204" pitchFamily="18" charset="0"/>
                                    <a:ea typeface="ＭＳ Ｐゴシック" charset="0"/>
                                  </a:rPr>
                                  <m:t>𝑗</m:t>
                                </m:r>
                                <m:r>
                                  <a:rPr lang="en-AU" sz="1600" b="0" i="1" smtClean="0">
                                    <a:latin typeface="Cambria Math" panose="02040503050406030204" pitchFamily="18" charset="0"/>
                                    <a:ea typeface="ＭＳ Ｐゴシック" charset="0"/>
                                  </a:rPr>
                                  <m:t>&gt;0</m:t>
                                </m:r>
                              </m:e>
                            </m:mr>
                            <m:mr>
                              <m:e>
                                <m:r>
                                  <m:rPr>
                                    <m:sty m:val="p"/>
                                  </m:rPr>
                                  <a:rPr lang="en-AU" sz="1600" b="0" i="0" smtClean="0">
                                    <a:latin typeface="Cambria Math" panose="02040503050406030204" pitchFamily="18" charset="0"/>
                                    <a:ea typeface="ＭＳ Ｐゴシック" charset="0"/>
                                  </a:rPr>
                                  <m:t>max</m:t>
                                </m:r>
                                <m:r>
                                  <a:rPr lang="en-AU" sz="1600" b="0" i="1" smtClean="0">
                                    <a:latin typeface="Cambria Math" panose="02040503050406030204" pitchFamily="18" charset="0"/>
                                    <a:ea typeface="ＭＳ Ｐゴシック" charset="0"/>
                                  </a:rPr>
                                  <m:t>⁡(</m:t>
                                </m:r>
                                <m:r>
                                  <a:rPr lang="en-AU" sz="1600" b="0" i="1" smtClean="0">
                                    <a:latin typeface="Cambria Math" panose="02040503050406030204" pitchFamily="18" charset="0"/>
                                    <a:ea typeface="ＭＳ Ｐゴシック" charset="0"/>
                                  </a:rPr>
                                  <m:t>𝐶</m:t>
                                </m:r>
                                <m:d>
                                  <m:dPr>
                                    <m:begChr m:val="["/>
                                    <m:endChr m:val="]"/>
                                    <m:ctrlPr>
                                      <a:rPr lang="en-AU" sz="1600" b="0" i="1" smtClean="0">
                                        <a:latin typeface="Cambria Math" panose="02040503050406030204" pitchFamily="18" charset="0"/>
                                        <a:ea typeface="ＭＳ Ｐゴシック" charset="0"/>
                                      </a:rPr>
                                    </m:ctrlPr>
                                  </m:dPr>
                                  <m:e>
                                    <m:r>
                                      <a:rPr lang="en-AU" sz="1600" b="0" i="1" smtClean="0">
                                        <a:latin typeface="Cambria Math" panose="02040503050406030204" pitchFamily="18" charset="0"/>
                                        <a:ea typeface="ＭＳ Ｐゴシック" charset="0"/>
                                      </a:rPr>
                                      <m:t>𝑖</m:t>
                                    </m:r>
                                    <m:r>
                                      <a:rPr lang="en-AU" sz="1600" b="0" i="1" smtClean="0">
                                        <a:latin typeface="Cambria Math" panose="02040503050406030204" pitchFamily="18" charset="0"/>
                                        <a:ea typeface="ＭＳ Ｐゴシック" charset="0"/>
                                      </a:rPr>
                                      <m:t>−1, </m:t>
                                    </m:r>
                                    <m:r>
                                      <a:rPr lang="en-AU" sz="1600" b="0" i="1" smtClean="0">
                                        <a:latin typeface="Cambria Math" panose="02040503050406030204" pitchFamily="18" charset="0"/>
                                        <a:ea typeface="ＭＳ Ｐゴシック" charset="0"/>
                                      </a:rPr>
                                      <m:t>𝑗</m:t>
                                    </m:r>
                                  </m:e>
                                </m:d>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𝐶</m:t>
                                </m:r>
                                <m:r>
                                  <a:rPr lang="en-AU" sz="1600" b="0" i="1" smtClean="0">
                                    <a:latin typeface="Cambria Math" panose="02040503050406030204" pitchFamily="18" charset="0"/>
                                    <a:ea typeface="ＭＳ Ｐゴシック" charset="0"/>
                                  </a:rPr>
                                  <m:t>[</m:t>
                                </m:r>
                                <m:r>
                                  <a:rPr lang="en-AU" sz="1600" b="0" i="1" smtClean="0">
                                    <a:latin typeface="Cambria Math" panose="02040503050406030204" pitchFamily="18" charset="0"/>
                                    <a:ea typeface="ＭＳ Ｐゴシック" charset="0"/>
                                  </a:rPr>
                                  <m:t>𝑖</m:t>
                                </m:r>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𝑗</m:t>
                                </m:r>
                                <m:r>
                                  <a:rPr lang="en-AU" sz="1600" b="0" i="1" smtClean="0">
                                    <a:latin typeface="Cambria Math" panose="02040503050406030204" pitchFamily="18" charset="0"/>
                                    <a:ea typeface="ＭＳ Ｐゴシック" charset="0"/>
                                  </a:rPr>
                                  <m:t>−1]</m:t>
                                </m:r>
                              </m:e>
                              <m:e>
                                <m:r>
                                  <a:rPr lang="en-AU" sz="1600" b="0" i="1" smtClean="0">
                                    <a:latin typeface="Cambria Math" panose="02040503050406030204" pitchFamily="18" charset="0"/>
                                    <a:ea typeface="ＭＳ Ｐゴシック" charset="0"/>
                                  </a:rPr>
                                  <m:t>𝑖𝑓</m:t>
                                </m:r>
                                <m:r>
                                  <a:rPr lang="en-AU" sz="1600" b="0" i="1" smtClean="0">
                                    <a:latin typeface="Cambria Math" panose="02040503050406030204" pitchFamily="18" charset="0"/>
                                    <a:ea typeface="ＭＳ Ｐゴシック" charset="0"/>
                                  </a:rPr>
                                  <m:t> </m:t>
                                </m:r>
                                <m:r>
                                  <a:rPr lang="en-AU" sz="1600" b="0" i="1" smtClean="0">
                                    <a:latin typeface="Cambria Math" panose="02040503050406030204" pitchFamily="18" charset="0"/>
                                    <a:ea typeface="ＭＳ Ｐゴシック" charset="0"/>
                                  </a:rPr>
                                  <m:t>𝑋</m:t>
                                </m:r>
                                <m:d>
                                  <m:dPr>
                                    <m:begChr m:val="["/>
                                    <m:endChr m:val="]"/>
                                    <m:ctrlPr>
                                      <a:rPr lang="en-AU" sz="1600" b="0" i="1" smtClean="0">
                                        <a:latin typeface="Cambria Math" panose="02040503050406030204" pitchFamily="18" charset="0"/>
                                        <a:ea typeface="ＭＳ Ｐゴシック" charset="0"/>
                                      </a:rPr>
                                    </m:ctrlPr>
                                  </m:dPr>
                                  <m:e>
                                    <m:r>
                                      <a:rPr lang="en-AU" sz="1600" b="0" i="1" smtClean="0">
                                        <a:latin typeface="Cambria Math" panose="02040503050406030204" pitchFamily="18" charset="0"/>
                                        <a:ea typeface="ＭＳ Ｐゴシック" charset="0"/>
                                      </a:rPr>
                                      <m:t>𝑖</m:t>
                                    </m:r>
                                  </m:e>
                                </m:d>
                                <m:r>
                                  <a:rPr lang="en-AU" sz="1600" b="0" i="1" smtClean="0">
                                    <a:latin typeface="Cambria Math" panose="02040503050406030204" pitchFamily="18" charset="0"/>
                                    <a:ea typeface="Cambria Math" panose="02040503050406030204" pitchFamily="18" charset="0"/>
                                  </a:rPr>
                                  <m:t>≠</m:t>
                                </m:r>
                                <m:r>
                                  <a:rPr lang="en-AU" sz="1600" b="0" i="1" smtClean="0">
                                    <a:latin typeface="Cambria Math" panose="02040503050406030204" pitchFamily="18" charset="0"/>
                                    <a:ea typeface="Cambria Math" panose="02040503050406030204" pitchFamily="18" charset="0"/>
                                  </a:rPr>
                                  <m:t>𝑌</m:t>
                                </m:r>
                                <m:d>
                                  <m:dPr>
                                    <m:begChr m:val="["/>
                                    <m:endChr m:val="]"/>
                                    <m:ctrlPr>
                                      <a:rPr lang="en-AU" sz="1600" b="0" i="1" smtClean="0">
                                        <a:latin typeface="Cambria Math" panose="02040503050406030204" pitchFamily="18" charset="0"/>
                                        <a:ea typeface="Cambria Math" panose="02040503050406030204" pitchFamily="18" charset="0"/>
                                      </a:rPr>
                                    </m:ctrlPr>
                                  </m:dPr>
                                  <m:e>
                                    <m:r>
                                      <a:rPr lang="en-AU" sz="1600" b="0" i="1" smtClean="0">
                                        <a:latin typeface="Cambria Math" panose="02040503050406030204" pitchFamily="18" charset="0"/>
                                        <a:ea typeface="Cambria Math" panose="02040503050406030204" pitchFamily="18" charset="0"/>
                                      </a:rPr>
                                      <m:t>𝑗</m:t>
                                    </m:r>
                                  </m:e>
                                </m:d>
                                <m:r>
                                  <a:rPr lang="en-AU" sz="1600" b="0" i="1" smtClean="0">
                                    <a:latin typeface="Cambria Math" panose="02040503050406030204" pitchFamily="18" charset="0"/>
                                    <a:ea typeface="Cambria Math" panose="02040503050406030204" pitchFamily="18" charset="0"/>
                                  </a:rPr>
                                  <m:t>, </m:t>
                                </m:r>
                                <m:r>
                                  <a:rPr lang="en-AU" sz="1600" b="0" i="1" smtClean="0">
                                    <a:latin typeface="Cambria Math" panose="02040503050406030204" pitchFamily="18" charset="0"/>
                                    <a:ea typeface="Cambria Math" panose="02040503050406030204" pitchFamily="18" charset="0"/>
                                  </a:rPr>
                                  <m:t>𝑖</m:t>
                                </m:r>
                                <m:r>
                                  <a:rPr lang="en-AU" sz="1600" b="0" i="1" smtClean="0">
                                    <a:latin typeface="Cambria Math" panose="02040503050406030204" pitchFamily="18" charset="0"/>
                                    <a:ea typeface="Cambria Math" panose="02040503050406030204" pitchFamily="18" charset="0"/>
                                  </a:rPr>
                                  <m:t>&gt;0, </m:t>
                                </m:r>
                                <m:r>
                                  <a:rPr lang="en-AU" sz="1600" b="0" i="1" smtClean="0">
                                    <a:latin typeface="Cambria Math" panose="02040503050406030204" pitchFamily="18" charset="0"/>
                                    <a:ea typeface="Cambria Math" panose="02040503050406030204" pitchFamily="18" charset="0"/>
                                  </a:rPr>
                                  <m:t>𝑗</m:t>
                                </m:r>
                                <m:r>
                                  <a:rPr lang="en-AU" sz="1600" b="0" i="1" smtClean="0">
                                    <a:latin typeface="Cambria Math" panose="02040503050406030204" pitchFamily="18" charset="0"/>
                                    <a:ea typeface="Cambria Math" panose="02040503050406030204" pitchFamily="18" charset="0"/>
                                  </a:rPr>
                                  <m:t>&gt;0</m:t>
                                </m:r>
                              </m:e>
                            </m:mr>
                          </m:m>
                        </m:e>
                      </m:d>
                    </m:oMath>
                  </m:oMathPara>
                </a14:m>
                <a:endParaRPr lang="en-US" sz="1600" dirty="0">
                  <a:ea typeface="ＭＳ Ｐゴシック" charset="0"/>
                  <a:cs typeface="ＭＳ Ｐゴシック" charset="0"/>
                </a:endParaRPr>
              </a:p>
              <a:p>
                <a:endParaRPr lang="en-US" sz="1600" dirty="0">
                  <a:ea typeface="ＭＳ Ｐゴシック" charset="0"/>
                  <a:cs typeface="ＭＳ Ｐゴシック" charset="0"/>
                </a:endParaRPr>
              </a:p>
              <a:p>
                <a:r>
                  <a:rPr lang="en-US" sz="2400" dirty="0">
                    <a:ea typeface="ＭＳ Ｐゴシック" charset="0"/>
                    <a:cs typeface="ＭＳ Ｐゴシック" charset="0"/>
                  </a:rPr>
                  <a:t>	</a:t>
                </a:r>
              </a:p>
            </p:txBody>
          </p:sp>
        </mc:Choice>
        <mc:Fallback xmlns="">
          <p:sp>
            <p:nvSpPr>
              <p:cNvPr id="18435" name="Rectangle 3"/>
              <p:cNvSpPr>
                <a:spLocks noRot="1" noChangeAspect="1" noMove="1" noResize="1" noEditPoints="1" noAdjustHandles="1" noChangeArrowheads="1" noChangeShapeType="1" noTextEdit="1"/>
              </p:cNvSpPr>
              <p:nvPr/>
            </p:nvSpPr>
            <p:spPr bwMode="auto">
              <a:xfrm>
                <a:off x="356400" y="1119626"/>
                <a:ext cx="8101013" cy="2119020"/>
              </a:xfrm>
              <a:prstGeom prst="rect">
                <a:avLst/>
              </a:prstGeom>
              <a:blipFill>
                <a:blip r:embed="rId3"/>
                <a:stretch>
                  <a:fillRect l="-2107" t="-12968" r="-451"/>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r>
                  <a:rPr lang="en-AU">
                    <a:noFill/>
                  </a:rPr>
                  <a:t> </a:t>
                </a:r>
              </a:p>
            </p:txBody>
          </p:sp>
        </mc:Fallback>
      </mc:AlternateContent>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pic>
        <p:nvPicPr>
          <p:cNvPr id="2" name="Picture 1">
            <a:extLst>
              <a:ext uri="{FF2B5EF4-FFF2-40B4-BE49-F238E27FC236}">
                <a16:creationId xmlns:a16="http://schemas.microsoft.com/office/drawing/2014/main" id="{C324AA84-61F0-47B2-A6B5-445270C478BB}"/>
              </a:ext>
            </a:extLst>
          </p:cNvPr>
          <p:cNvPicPr>
            <a:picLocks noChangeAspect="1"/>
          </p:cNvPicPr>
          <p:nvPr/>
        </p:nvPicPr>
        <p:blipFill>
          <a:blip r:embed="rId4"/>
          <a:stretch>
            <a:fillRect/>
          </a:stretch>
        </p:blipFill>
        <p:spPr>
          <a:xfrm>
            <a:off x="1331640" y="3068960"/>
            <a:ext cx="5942728" cy="2929957"/>
          </a:xfrm>
          <a:prstGeom prst="rect">
            <a:avLst/>
          </a:prstGeom>
        </p:spPr>
      </p:pic>
    </p:spTree>
    <p:extLst>
      <p:ext uri="{BB962C8B-B14F-4D97-AF65-F5344CB8AC3E}">
        <p14:creationId xmlns:p14="http://schemas.microsoft.com/office/powerpoint/2010/main" val="1035030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p:sp>
        <p:nvSpPr>
          <p:cNvPr id="18435" name="Rectangle 3"/>
          <p:cNvSpPr>
            <a:spLocks/>
          </p:cNvSpPr>
          <p:nvPr/>
        </p:nvSpPr>
        <p:spPr bwMode="auto">
          <a:xfrm>
            <a:off x="356400" y="1119626"/>
            <a:ext cx="8101013" cy="48538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LCS Table</a:t>
            </a:r>
            <a:r>
              <a:rPr lang="en-US" sz="2400" dirty="0">
                <a:ea typeface="ＭＳ Ｐゴシック" charset="0"/>
                <a:cs typeface="ＭＳ Ｐゴシック" charset="0"/>
              </a:rPr>
              <a:t>:</a:t>
            </a:r>
            <a:endParaRPr lang="en-US" sz="1600" dirty="0">
              <a:ea typeface="ＭＳ Ｐゴシック" charset="0"/>
              <a:cs typeface="ＭＳ Ｐゴシック" charset="0"/>
            </a:endParaRPr>
          </a:p>
          <a:p>
            <a:r>
              <a:rPr lang="en-US" sz="2400" dirty="0">
                <a:ea typeface="ＭＳ Ｐゴシック" charset="0"/>
                <a:cs typeface="ＭＳ Ｐゴシック" charset="0"/>
              </a:rPr>
              <a:t>	</a:t>
            </a:r>
          </a:p>
        </p:txBody>
      </p:sp>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graphicFrame>
        <p:nvGraphicFramePr>
          <p:cNvPr id="7" name="Table 6">
            <a:extLst>
              <a:ext uri="{FF2B5EF4-FFF2-40B4-BE49-F238E27FC236}">
                <a16:creationId xmlns:a16="http://schemas.microsoft.com/office/drawing/2014/main" id="{46B12925-7E1D-4C04-98B8-5C1E3E986DAD}"/>
              </a:ext>
            </a:extLst>
          </p:cNvPr>
          <p:cNvGraphicFramePr>
            <a:graphicFrameLocks noGrp="1"/>
          </p:cNvGraphicFramePr>
          <p:nvPr>
            <p:extLst>
              <p:ext uri="{D42A27DB-BD31-4B8C-83A1-F6EECF244321}">
                <p14:modId xmlns:p14="http://schemas.microsoft.com/office/powerpoint/2010/main" val="2274787669"/>
              </p:ext>
            </p:extLst>
          </p:nvPr>
        </p:nvGraphicFramePr>
        <p:xfrm>
          <a:off x="875927" y="1769396"/>
          <a:ext cx="5385160" cy="259588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a</a:t>
                      </a:r>
                    </a:p>
                  </a:txBody>
                  <a:tcPr/>
                </a:tc>
                <a:tc>
                  <a:txBody>
                    <a:bodyPr/>
                    <a:lstStyle/>
                    <a:p>
                      <a:r>
                        <a:rPr lang="en-AU" b="1" dirty="0">
                          <a:solidFill>
                            <a:srgbClr val="C00000"/>
                          </a:solidFill>
                        </a:rPr>
                        <a:t>b</a:t>
                      </a:r>
                    </a:p>
                  </a:txBody>
                  <a:tcPr/>
                </a:tc>
                <a:tc>
                  <a:txBody>
                    <a:bodyPr/>
                    <a:lstStyle/>
                    <a:p>
                      <a:r>
                        <a:rPr lang="en-AU" b="1" dirty="0">
                          <a:solidFill>
                            <a:srgbClr val="C00000"/>
                          </a:solidFill>
                        </a:rPr>
                        <a:t>c</a:t>
                      </a:r>
                    </a:p>
                  </a:txBody>
                  <a:tcPr/>
                </a:tc>
                <a:tc>
                  <a:txBody>
                    <a:bodyPr/>
                    <a:lstStyle/>
                    <a:p>
                      <a:r>
                        <a:rPr lang="en-AU" b="1" dirty="0">
                          <a:solidFill>
                            <a:srgbClr val="C00000"/>
                          </a:solidFill>
                        </a:rPr>
                        <a:t>d</a:t>
                      </a:r>
                    </a:p>
                  </a:txBody>
                  <a:tcPr/>
                </a:tc>
                <a:tc>
                  <a:txBody>
                    <a:bodyPr/>
                    <a:lstStyle/>
                    <a:p>
                      <a:r>
                        <a:rPr lang="en-AU" b="1" dirty="0">
                          <a:solidFill>
                            <a:srgbClr val="C00000"/>
                          </a:solidFill>
                        </a:rPr>
                        <a:t>a</a:t>
                      </a:r>
                    </a:p>
                  </a:txBody>
                  <a:tcPr/>
                </a:tc>
                <a:tc>
                  <a:txBody>
                    <a:bodyPr/>
                    <a:lstStyle/>
                    <a:p>
                      <a:r>
                        <a:rPr lang="en-AU" b="1" dirty="0">
                          <a:solidFill>
                            <a:srgbClr val="C00000"/>
                          </a:solidFill>
                        </a:rPr>
                        <a:t>f</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extLst>
                  <a:ext uri="{0D108BD9-81ED-4DB2-BD59-A6C34878D82A}">
                    <a16:rowId xmlns:a16="http://schemas.microsoft.com/office/drawing/2014/main" val="3465262346"/>
                  </a:ext>
                </a:extLst>
              </a:tr>
              <a:tr h="370840">
                <a:tc>
                  <a:txBody>
                    <a:bodyPr/>
                    <a:lstStyle/>
                    <a:p>
                      <a:r>
                        <a:rPr lang="en-AU" b="1" dirty="0"/>
                        <a:t>a</a:t>
                      </a:r>
                    </a:p>
                  </a:txBody>
                  <a:tcPr/>
                </a:tc>
                <a:tc>
                  <a:txBody>
                    <a:bodyPr/>
                    <a:lstStyle/>
                    <a:p>
                      <a:r>
                        <a:rPr lang="en-AU" b="1" dirty="0"/>
                        <a:t>0</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8090301"/>
                  </a:ext>
                </a:extLst>
              </a:tr>
              <a:tr h="370840">
                <a:tc>
                  <a:txBody>
                    <a:bodyPr/>
                    <a:lstStyle/>
                    <a:p>
                      <a:r>
                        <a:rPr lang="en-AU" b="1" dirty="0"/>
                        <a:t>c</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b</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c</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f</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715292932"/>
                  </a:ext>
                </a:extLst>
              </a:tr>
            </a:tbl>
          </a:graphicData>
        </a:graphic>
      </p:graphicFrame>
      <p:cxnSp>
        <p:nvCxnSpPr>
          <p:cNvPr id="8" name="Straight Arrow Connector 7">
            <a:extLst>
              <a:ext uri="{FF2B5EF4-FFF2-40B4-BE49-F238E27FC236}">
                <a16:creationId xmlns:a16="http://schemas.microsoft.com/office/drawing/2014/main" id="{1BD61634-13B3-4602-BFDC-BF1CA019F4D1}"/>
              </a:ext>
            </a:extLst>
          </p:cNvPr>
          <p:cNvCxnSpPr>
            <a:cxnSpLocks/>
          </p:cNvCxnSpPr>
          <p:nvPr/>
        </p:nvCxnSpPr>
        <p:spPr bwMode="auto">
          <a:xfrm>
            <a:off x="2411760" y="2691068"/>
            <a:ext cx="432048" cy="216024"/>
          </a:xfrm>
          <a:prstGeom prst="straightConnector1">
            <a:avLst/>
          </a:prstGeom>
          <a:noFill/>
          <a:ln w="38100" cap="flat" cmpd="sng" algn="ctr">
            <a:solidFill>
              <a:srgbClr val="FF0000"/>
            </a:solidFill>
            <a:prstDash val="solid"/>
            <a:round/>
            <a:headEnd type="triangle" w="lg" len="sm"/>
            <a:tailEnd type="none"/>
          </a:ln>
          <a:effectLst/>
        </p:spPr>
      </p:cxnSp>
      <p:pic>
        <p:nvPicPr>
          <p:cNvPr id="6" name="Picture 5">
            <a:extLst>
              <a:ext uri="{FF2B5EF4-FFF2-40B4-BE49-F238E27FC236}">
                <a16:creationId xmlns:a16="http://schemas.microsoft.com/office/drawing/2014/main" id="{F0A0BA73-26CB-4FCE-9C98-B57B24496E09}"/>
              </a:ext>
            </a:extLst>
          </p:cNvPr>
          <p:cNvPicPr>
            <a:picLocks noChangeAspect="1"/>
          </p:cNvPicPr>
          <p:nvPr/>
        </p:nvPicPr>
        <p:blipFill>
          <a:blip r:embed="rId3"/>
          <a:stretch>
            <a:fillRect/>
          </a:stretch>
        </p:blipFill>
        <p:spPr>
          <a:xfrm>
            <a:off x="2741277" y="2691068"/>
            <a:ext cx="5547841" cy="871804"/>
          </a:xfrm>
          <a:prstGeom prst="rect">
            <a:avLst/>
          </a:prstGeom>
        </p:spPr>
      </p:pic>
    </p:spTree>
    <p:extLst>
      <p:ext uri="{BB962C8B-B14F-4D97-AF65-F5344CB8AC3E}">
        <p14:creationId xmlns:p14="http://schemas.microsoft.com/office/powerpoint/2010/main" val="372904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p:sp>
        <p:nvSpPr>
          <p:cNvPr id="18435" name="Rectangle 3"/>
          <p:cNvSpPr>
            <a:spLocks/>
          </p:cNvSpPr>
          <p:nvPr/>
        </p:nvSpPr>
        <p:spPr bwMode="auto">
          <a:xfrm>
            <a:off x="356400" y="1119626"/>
            <a:ext cx="8101013" cy="48538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LCS Table</a:t>
            </a:r>
            <a:r>
              <a:rPr lang="en-US" sz="2400" dirty="0">
                <a:ea typeface="ＭＳ Ｐゴシック" charset="0"/>
                <a:cs typeface="ＭＳ Ｐゴシック" charset="0"/>
              </a:rPr>
              <a:t>:</a:t>
            </a:r>
            <a:endParaRPr lang="en-US" sz="1600" dirty="0">
              <a:ea typeface="ＭＳ Ｐゴシック" charset="0"/>
              <a:cs typeface="ＭＳ Ｐゴシック" charset="0"/>
            </a:endParaRPr>
          </a:p>
          <a:p>
            <a:r>
              <a:rPr lang="en-US" sz="2400" dirty="0">
                <a:ea typeface="ＭＳ Ｐゴシック" charset="0"/>
                <a:cs typeface="ＭＳ Ｐゴシック" charset="0"/>
              </a:rPr>
              <a:t>	</a:t>
            </a:r>
          </a:p>
        </p:txBody>
      </p:sp>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graphicFrame>
        <p:nvGraphicFramePr>
          <p:cNvPr id="7" name="Table 6">
            <a:extLst>
              <a:ext uri="{FF2B5EF4-FFF2-40B4-BE49-F238E27FC236}">
                <a16:creationId xmlns:a16="http://schemas.microsoft.com/office/drawing/2014/main" id="{46B12925-7E1D-4C04-98B8-5C1E3E986DAD}"/>
              </a:ext>
            </a:extLst>
          </p:cNvPr>
          <p:cNvGraphicFramePr>
            <a:graphicFrameLocks noGrp="1"/>
          </p:cNvGraphicFramePr>
          <p:nvPr>
            <p:extLst>
              <p:ext uri="{D42A27DB-BD31-4B8C-83A1-F6EECF244321}">
                <p14:modId xmlns:p14="http://schemas.microsoft.com/office/powerpoint/2010/main" val="35926675"/>
              </p:ext>
            </p:extLst>
          </p:nvPr>
        </p:nvGraphicFramePr>
        <p:xfrm>
          <a:off x="875927" y="1769396"/>
          <a:ext cx="5385160" cy="259588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a</a:t>
                      </a:r>
                    </a:p>
                  </a:txBody>
                  <a:tcPr/>
                </a:tc>
                <a:tc>
                  <a:txBody>
                    <a:bodyPr/>
                    <a:lstStyle/>
                    <a:p>
                      <a:r>
                        <a:rPr lang="en-AU" b="1" dirty="0">
                          <a:solidFill>
                            <a:srgbClr val="C00000"/>
                          </a:solidFill>
                        </a:rPr>
                        <a:t>b</a:t>
                      </a:r>
                    </a:p>
                  </a:txBody>
                  <a:tcPr/>
                </a:tc>
                <a:tc>
                  <a:txBody>
                    <a:bodyPr/>
                    <a:lstStyle/>
                    <a:p>
                      <a:r>
                        <a:rPr lang="en-AU" b="1" dirty="0">
                          <a:solidFill>
                            <a:srgbClr val="C00000"/>
                          </a:solidFill>
                        </a:rPr>
                        <a:t>c</a:t>
                      </a:r>
                    </a:p>
                  </a:txBody>
                  <a:tcPr/>
                </a:tc>
                <a:tc>
                  <a:txBody>
                    <a:bodyPr/>
                    <a:lstStyle/>
                    <a:p>
                      <a:r>
                        <a:rPr lang="en-AU" b="1" dirty="0">
                          <a:solidFill>
                            <a:srgbClr val="C00000"/>
                          </a:solidFill>
                        </a:rPr>
                        <a:t>d</a:t>
                      </a:r>
                    </a:p>
                  </a:txBody>
                  <a:tcPr/>
                </a:tc>
                <a:tc>
                  <a:txBody>
                    <a:bodyPr/>
                    <a:lstStyle/>
                    <a:p>
                      <a:r>
                        <a:rPr lang="en-AU" b="1" dirty="0">
                          <a:solidFill>
                            <a:srgbClr val="C00000"/>
                          </a:solidFill>
                        </a:rPr>
                        <a:t>a</a:t>
                      </a:r>
                    </a:p>
                  </a:txBody>
                  <a:tcPr/>
                </a:tc>
                <a:tc>
                  <a:txBody>
                    <a:bodyPr/>
                    <a:lstStyle/>
                    <a:p>
                      <a:r>
                        <a:rPr lang="en-AU" b="1" dirty="0">
                          <a:solidFill>
                            <a:srgbClr val="C00000"/>
                          </a:solidFill>
                        </a:rPr>
                        <a:t>f</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extLst>
                  <a:ext uri="{0D108BD9-81ED-4DB2-BD59-A6C34878D82A}">
                    <a16:rowId xmlns:a16="http://schemas.microsoft.com/office/drawing/2014/main" val="3465262346"/>
                  </a:ext>
                </a:extLst>
              </a:tr>
              <a:tr h="370840">
                <a:tc>
                  <a:txBody>
                    <a:bodyPr/>
                    <a:lstStyle/>
                    <a:p>
                      <a:r>
                        <a:rPr lang="en-AU" b="1" dirty="0"/>
                        <a:t>a</a:t>
                      </a:r>
                    </a:p>
                  </a:txBody>
                  <a:tcPr/>
                </a:tc>
                <a:tc>
                  <a:txBody>
                    <a:bodyPr/>
                    <a:lstStyle/>
                    <a:p>
                      <a:r>
                        <a:rPr lang="en-AU" b="1" dirty="0"/>
                        <a:t>0</a:t>
                      </a:r>
                    </a:p>
                  </a:txBody>
                  <a:tcPr/>
                </a:tc>
                <a:tc>
                  <a:txBody>
                    <a:bodyPr/>
                    <a:lstStyle/>
                    <a:p>
                      <a:r>
                        <a:rPr lang="en-AU" b="1" dirty="0"/>
                        <a:t>1</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8090301"/>
                  </a:ext>
                </a:extLst>
              </a:tr>
              <a:tr h="370840">
                <a:tc>
                  <a:txBody>
                    <a:bodyPr/>
                    <a:lstStyle/>
                    <a:p>
                      <a:r>
                        <a:rPr lang="en-AU" b="1" dirty="0"/>
                        <a:t>c</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b</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c</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f</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715292932"/>
                  </a:ext>
                </a:extLst>
              </a:tr>
            </a:tbl>
          </a:graphicData>
        </a:graphic>
      </p:graphicFrame>
      <p:cxnSp>
        <p:nvCxnSpPr>
          <p:cNvPr id="8" name="Straight Arrow Connector 7">
            <a:extLst>
              <a:ext uri="{FF2B5EF4-FFF2-40B4-BE49-F238E27FC236}">
                <a16:creationId xmlns:a16="http://schemas.microsoft.com/office/drawing/2014/main" id="{1BD61634-13B3-4602-BFDC-BF1CA019F4D1}"/>
              </a:ext>
            </a:extLst>
          </p:cNvPr>
          <p:cNvCxnSpPr>
            <a:cxnSpLocks/>
          </p:cNvCxnSpPr>
          <p:nvPr/>
        </p:nvCxnSpPr>
        <p:spPr bwMode="auto">
          <a:xfrm>
            <a:off x="2555776" y="2708920"/>
            <a:ext cx="432048" cy="216024"/>
          </a:xfrm>
          <a:prstGeom prst="straightConnector1">
            <a:avLst/>
          </a:prstGeom>
          <a:noFill/>
          <a:ln w="38100" cap="flat" cmpd="sng" algn="ctr">
            <a:solidFill>
              <a:srgbClr val="FF0000"/>
            </a:solidFill>
            <a:prstDash val="solid"/>
            <a:round/>
            <a:headEnd type="triangle" w="lg" len="sm"/>
            <a:tailEnd type="none"/>
          </a:ln>
          <a:effectLst/>
        </p:spPr>
      </p:cxnSp>
      <p:pic>
        <p:nvPicPr>
          <p:cNvPr id="6" name="Picture 5">
            <a:extLst>
              <a:ext uri="{FF2B5EF4-FFF2-40B4-BE49-F238E27FC236}">
                <a16:creationId xmlns:a16="http://schemas.microsoft.com/office/drawing/2014/main" id="{F0A0BA73-26CB-4FCE-9C98-B57B24496E09}"/>
              </a:ext>
            </a:extLst>
          </p:cNvPr>
          <p:cNvPicPr>
            <a:picLocks noChangeAspect="1"/>
          </p:cNvPicPr>
          <p:nvPr/>
        </p:nvPicPr>
        <p:blipFill>
          <a:blip r:embed="rId3"/>
          <a:stretch>
            <a:fillRect/>
          </a:stretch>
        </p:blipFill>
        <p:spPr>
          <a:xfrm>
            <a:off x="2741277" y="2691068"/>
            <a:ext cx="5547841" cy="871804"/>
          </a:xfrm>
          <a:prstGeom prst="rect">
            <a:avLst/>
          </a:prstGeom>
        </p:spPr>
      </p:pic>
    </p:spTree>
    <p:extLst>
      <p:ext uri="{BB962C8B-B14F-4D97-AF65-F5344CB8AC3E}">
        <p14:creationId xmlns:p14="http://schemas.microsoft.com/office/powerpoint/2010/main" val="175473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p:sp>
        <p:nvSpPr>
          <p:cNvPr id="18435" name="Rectangle 3"/>
          <p:cNvSpPr>
            <a:spLocks/>
          </p:cNvSpPr>
          <p:nvPr/>
        </p:nvSpPr>
        <p:spPr bwMode="auto">
          <a:xfrm>
            <a:off x="356400" y="1119626"/>
            <a:ext cx="8101013" cy="48538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LCS Table</a:t>
            </a:r>
            <a:r>
              <a:rPr lang="en-US" sz="2400" dirty="0">
                <a:ea typeface="ＭＳ Ｐゴシック" charset="0"/>
                <a:cs typeface="ＭＳ Ｐゴシック" charset="0"/>
              </a:rPr>
              <a:t>:</a:t>
            </a:r>
            <a:endParaRPr lang="en-US" sz="1600" dirty="0">
              <a:ea typeface="ＭＳ Ｐゴシック" charset="0"/>
              <a:cs typeface="ＭＳ Ｐゴシック" charset="0"/>
            </a:endParaRPr>
          </a:p>
          <a:p>
            <a:r>
              <a:rPr lang="en-US" sz="2400" dirty="0">
                <a:ea typeface="ＭＳ Ｐゴシック" charset="0"/>
                <a:cs typeface="ＭＳ Ｐゴシック" charset="0"/>
              </a:rPr>
              <a:t>	</a:t>
            </a:r>
          </a:p>
        </p:txBody>
      </p:sp>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graphicFrame>
        <p:nvGraphicFramePr>
          <p:cNvPr id="7" name="Table 6">
            <a:extLst>
              <a:ext uri="{FF2B5EF4-FFF2-40B4-BE49-F238E27FC236}">
                <a16:creationId xmlns:a16="http://schemas.microsoft.com/office/drawing/2014/main" id="{46B12925-7E1D-4C04-98B8-5C1E3E986DAD}"/>
              </a:ext>
            </a:extLst>
          </p:cNvPr>
          <p:cNvGraphicFramePr>
            <a:graphicFrameLocks noGrp="1"/>
          </p:cNvGraphicFramePr>
          <p:nvPr/>
        </p:nvGraphicFramePr>
        <p:xfrm>
          <a:off x="875927" y="1769396"/>
          <a:ext cx="5385160" cy="259588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a</a:t>
                      </a:r>
                    </a:p>
                  </a:txBody>
                  <a:tcPr/>
                </a:tc>
                <a:tc>
                  <a:txBody>
                    <a:bodyPr/>
                    <a:lstStyle/>
                    <a:p>
                      <a:r>
                        <a:rPr lang="en-AU" b="1" dirty="0">
                          <a:solidFill>
                            <a:srgbClr val="C00000"/>
                          </a:solidFill>
                        </a:rPr>
                        <a:t>b</a:t>
                      </a:r>
                    </a:p>
                  </a:txBody>
                  <a:tcPr/>
                </a:tc>
                <a:tc>
                  <a:txBody>
                    <a:bodyPr/>
                    <a:lstStyle/>
                    <a:p>
                      <a:r>
                        <a:rPr lang="en-AU" b="1" dirty="0">
                          <a:solidFill>
                            <a:srgbClr val="C00000"/>
                          </a:solidFill>
                        </a:rPr>
                        <a:t>c</a:t>
                      </a:r>
                    </a:p>
                  </a:txBody>
                  <a:tcPr/>
                </a:tc>
                <a:tc>
                  <a:txBody>
                    <a:bodyPr/>
                    <a:lstStyle/>
                    <a:p>
                      <a:r>
                        <a:rPr lang="en-AU" b="1" dirty="0">
                          <a:solidFill>
                            <a:srgbClr val="C00000"/>
                          </a:solidFill>
                        </a:rPr>
                        <a:t>d</a:t>
                      </a:r>
                    </a:p>
                  </a:txBody>
                  <a:tcPr/>
                </a:tc>
                <a:tc>
                  <a:txBody>
                    <a:bodyPr/>
                    <a:lstStyle/>
                    <a:p>
                      <a:r>
                        <a:rPr lang="en-AU" b="1" dirty="0">
                          <a:solidFill>
                            <a:srgbClr val="C00000"/>
                          </a:solidFill>
                        </a:rPr>
                        <a:t>a</a:t>
                      </a:r>
                    </a:p>
                  </a:txBody>
                  <a:tcPr/>
                </a:tc>
                <a:tc>
                  <a:txBody>
                    <a:bodyPr/>
                    <a:lstStyle/>
                    <a:p>
                      <a:r>
                        <a:rPr lang="en-AU" b="1" dirty="0">
                          <a:solidFill>
                            <a:srgbClr val="C00000"/>
                          </a:solidFill>
                        </a:rPr>
                        <a:t>f</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tc>
                  <a:txBody>
                    <a:bodyPr/>
                    <a:lstStyle/>
                    <a:p>
                      <a:r>
                        <a:rPr lang="en-AU" b="1" dirty="0"/>
                        <a:t>0</a:t>
                      </a:r>
                    </a:p>
                  </a:txBody>
                  <a:tcPr/>
                </a:tc>
                <a:extLst>
                  <a:ext uri="{0D108BD9-81ED-4DB2-BD59-A6C34878D82A}">
                    <a16:rowId xmlns:a16="http://schemas.microsoft.com/office/drawing/2014/main" val="3465262346"/>
                  </a:ext>
                </a:extLst>
              </a:tr>
              <a:tr h="370840">
                <a:tc>
                  <a:txBody>
                    <a:bodyPr/>
                    <a:lstStyle/>
                    <a:p>
                      <a:r>
                        <a:rPr lang="en-AU" b="1" dirty="0"/>
                        <a:t>a</a:t>
                      </a:r>
                    </a:p>
                  </a:txBody>
                  <a:tcPr/>
                </a:tc>
                <a:tc>
                  <a:txBody>
                    <a:bodyPr/>
                    <a:lstStyle/>
                    <a:p>
                      <a:r>
                        <a:rPr lang="en-AU" b="1" dirty="0"/>
                        <a:t>0</a:t>
                      </a:r>
                    </a:p>
                  </a:txBody>
                  <a:tcPr/>
                </a:tc>
                <a:tc>
                  <a:txBody>
                    <a:bodyPr/>
                    <a:lstStyle/>
                    <a:p>
                      <a:r>
                        <a:rPr lang="en-AU" b="1" dirty="0"/>
                        <a:t>1</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8090301"/>
                  </a:ext>
                </a:extLst>
              </a:tr>
              <a:tr h="370840">
                <a:tc>
                  <a:txBody>
                    <a:bodyPr/>
                    <a:lstStyle/>
                    <a:p>
                      <a:r>
                        <a:rPr lang="en-AU" b="1" dirty="0"/>
                        <a:t>c</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b</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c</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f</a:t>
                      </a:r>
                    </a:p>
                  </a:txBody>
                  <a:tcPr/>
                </a:tc>
                <a:tc>
                  <a:txBody>
                    <a:bodyPr/>
                    <a:lstStyle/>
                    <a:p>
                      <a:r>
                        <a:rPr lang="en-AU" b="1" dirty="0"/>
                        <a:t>0</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715292932"/>
                  </a:ext>
                </a:extLst>
              </a:tr>
            </a:tbl>
          </a:graphicData>
        </a:graphic>
      </p:graphicFrame>
      <p:pic>
        <p:nvPicPr>
          <p:cNvPr id="6" name="Picture 5">
            <a:extLst>
              <a:ext uri="{FF2B5EF4-FFF2-40B4-BE49-F238E27FC236}">
                <a16:creationId xmlns:a16="http://schemas.microsoft.com/office/drawing/2014/main" id="{F0A0BA73-26CB-4FCE-9C98-B57B24496E09}"/>
              </a:ext>
            </a:extLst>
          </p:cNvPr>
          <p:cNvPicPr>
            <a:picLocks noChangeAspect="1"/>
          </p:cNvPicPr>
          <p:nvPr/>
        </p:nvPicPr>
        <p:blipFill>
          <a:blip r:embed="rId3"/>
          <a:stretch>
            <a:fillRect/>
          </a:stretch>
        </p:blipFill>
        <p:spPr>
          <a:xfrm>
            <a:off x="824359" y="4725144"/>
            <a:ext cx="5547841" cy="871804"/>
          </a:xfrm>
          <a:prstGeom prst="rect">
            <a:avLst/>
          </a:prstGeom>
        </p:spPr>
      </p:pic>
    </p:spTree>
    <p:extLst>
      <p:ext uri="{BB962C8B-B14F-4D97-AF65-F5344CB8AC3E}">
        <p14:creationId xmlns:p14="http://schemas.microsoft.com/office/powerpoint/2010/main" val="1375126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p:sp>
        <p:nvSpPr>
          <p:cNvPr id="18435" name="Rectangle 3"/>
          <p:cNvSpPr>
            <a:spLocks/>
          </p:cNvSpPr>
          <p:nvPr/>
        </p:nvSpPr>
        <p:spPr bwMode="auto">
          <a:xfrm>
            <a:off x="356400" y="1119626"/>
            <a:ext cx="8101013" cy="485386"/>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LCS Table</a:t>
            </a:r>
            <a:r>
              <a:rPr lang="en-US" sz="2400" dirty="0">
                <a:ea typeface="ＭＳ Ｐゴシック" charset="0"/>
                <a:cs typeface="ＭＳ Ｐゴシック" charset="0"/>
              </a:rPr>
              <a:t>:</a:t>
            </a:r>
            <a:endParaRPr lang="en-US" sz="1600" dirty="0">
              <a:ea typeface="ＭＳ Ｐゴシック" charset="0"/>
              <a:cs typeface="ＭＳ Ｐゴシック" charset="0"/>
            </a:endParaRPr>
          </a:p>
          <a:p>
            <a:r>
              <a:rPr lang="en-US" sz="2400" dirty="0">
                <a:ea typeface="ＭＳ Ｐゴシック" charset="0"/>
                <a:cs typeface="ＭＳ Ｐゴシック" charset="0"/>
              </a:rPr>
              <a:t>	</a:t>
            </a:r>
          </a:p>
        </p:txBody>
      </p:sp>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graphicFrame>
        <p:nvGraphicFramePr>
          <p:cNvPr id="7" name="Table 6">
            <a:extLst>
              <a:ext uri="{FF2B5EF4-FFF2-40B4-BE49-F238E27FC236}">
                <a16:creationId xmlns:a16="http://schemas.microsoft.com/office/drawing/2014/main" id="{46B12925-7E1D-4C04-98B8-5C1E3E986DAD}"/>
              </a:ext>
            </a:extLst>
          </p:cNvPr>
          <p:cNvGraphicFramePr>
            <a:graphicFrameLocks noGrp="1"/>
          </p:cNvGraphicFramePr>
          <p:nvPr>
            <p:extLst>
              <p:ext uri="{D42A27DB-BD31-4B8C-83A1-F6EECF244321}">
                <p14:modId xmlns:p14="http://schemas.microsoft.com/office/powerpoint/2010/main" val="3009361896"/>
              </p:ext>
            </p:extLst>
          </p:nvPr>
        </p:nvGraphicFramePr>
        <p:xfrm>
          <a:off x="875927" y="1769396"/>
          <a:ext cx="5385160" cy="259588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a</a:t>
                      </a:r>
                    </a:p>
                  </a:txBody>
                  <a:tcPr/>
                </a:tc>
                <a:tc>
                  <a:txBody>
                    <a:bodyPr/>
                    <a:lstStyle/>
                    <a:p>
                      <a:r>
                        <a:rPr lang="en-AU" b="1" dirty="0">
                          <a:solidFill>
                            <a:srgbClr val="C00000"/>
                          </a:solidFill>
                        </a:rPr>
                        <a:t>b</a:t>
                      </a:r>
                    </a:p>
                  </a:txBody>
                  <a:tcPr/>
                </a:tc>
                <a:tc>
                  <a:txBody>
                    <a:bodyPr/>
                    <a:lstStyle/>
                    <a:p>
                      <a:r>
                        <a:rPr lang="en-AU" b="1" dirty="0">
                          <a:solidFill>
                            <a:srgbClr val="C00000"/>
                          </a:solidFill>
                        </a:rPr>
                        <a:t>c</a:t>
                      </a:r>
                    </a:p>
                  </a:txBody>
                  <a:tcPr/>
                </a:tc>
                <a:tc>
                  <a:txBody>
                    <a:bodyPr/>
                    <a:lstStyle/>
                    <a:p>
                      <a:r>
                        <a:rPr lang="en-AU" b="1" dirty="0">
                          <a:solidFill>
                            <a:srgbClr val="C00000"/>
                          </a:solidFill>
                        </a:rPr>
                        <a:t>d</a:t>
                      </a:r>
                    </a:p>
                  </a:txBody>
                  <a:tcPr/>
                </a:tc>
                <a:tc>
                  <a:txBody>
                    <a:bodyPr/>
                    <a:lstStyle/>
                    <a:p>
                      <a:r>
                        <a:rPr lang="en-AU" b="1" dirty="0">
                          <a:solidFill>
                            <a:srgbClr val="C00000"/>
                          </a:solidFill>
                        </a:rPr>
                        <a:t>a</a:t>
                      </a:r>
                    </a:p>
                  </a:txBody>
                  <a:tcPr/>
                </a:tc>
                <a:tc>
                  <a:txBody>
                    <a:bodyPr/>
                    <a:lstStyle/>
                    <a:p>
                      <a:r>
                        <a:rPr lang="en-AU" b="1" dirty="0">
                          <a:solidFill>
                            <a:srgbClr val="C00000"/>
                          </a:solidFill>
                        </a:rPr>
                        <a:t>f</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pPr algn="ctr"/>
                      <a:r>
                        <a:rPr lang="en-AU" b="1" dirty="0"/>
                        <a:t>0</a:t>
                      </a:r>
                    </a:p>
                  </a:txBody>
                  <a:tcPr/>
                </a:tc>
                <a:tc>
                  <a:txBody>
                    <a:bodyPr/>
                    <a:lstStyle/>
                    <a:p>
                      <a:pPr algn="ctr"/>
                      <a:r>
                        <a:rPr lang="en-AU" b="1" dirty="0"/>
                        <a:t>0</a:t>
                      </a:r>
                    </a:p>
                  </a:txBody>
                  <a:tcPr/>
                </a:tc>
                <a:tc>
                  <a:txBody>
                    <a:bodyPr/>
                    <a:lstStyle/>
                    <a:p>
                      <a:pPr algn="ctr"/>
                      <a:r>
                        <a:rPr lang="en-AU" b="1" dirty="0"/>
                        <a:t>0</a:t>
                      </a:r>
                    </a:p>
                  </a:txBody>
                  <a:tcPr/>
                </a:tc>
                <a:tc>
                  <a:txBody>
                    <a:bodyPr/>
                    <a:lstStyle/>
                    <a:p>
                      <a:pPr algn="ctr"/>
                      <a:r>
                        <a:rPr lang="en-AU" b="1" dirty="0"/>
                        <a:t>0</a:t>
                      </a:r>
                    </a:p>
                  </a:txBody>
                  <a:tcPr/>
                </a:tc>
                <a:tc>
                  <a:txBody>
                    <a:bodyPr/>
                    <a:lstStyle/>
                    <a:p>
                      <a:pPr algn="ctr"/>
                      <a:r>
                        <a:rPr lang="en-AU" b="1" dirty="0"/>
                        <a:t>0</a:t>
                      </a:r>
                    </a:p>
                  </a:txBody>
                  <a:tcPr/>
                </a:tc>
                <a:tc>
                  <a:txBody>
                    <a:bodyPr/>
                    <a:lstStyle/>
                    <a:p>
                      <a:pPr algn="ctr"/>
                      <a:r>
                        <a:rPr lang="en-AU" b="1" dirty="0"/>
                        <a:t>0</a:t>
                      </a:r>
                    </a:p>
                  </a:txBody>
                  <a:tcPr/>
                </a:tc>
                <a:tc>
                  <a:txBody>
                    <a:bodyPr/>
                    <a:lstStyle/>
                    <a:p>
                      <a:pPr algn="ctr"/>
                      <a:r>
                        <a:rPr lang="en-AU" b="1" dirty="0"/>
                        <a:t>0</a:t>
                      </a:r>
                    </a:p>
                  </a:txBody>
                  <a:tcPr/>
                </a:tc>
                <a:extLst>
                  <a:ext uri="{0D108BD9-81ED-4DB2-BD59-A6C34878D82A}">
                    <a16:rowId xmlns:a16="http://schemas.microsoft.com/office/drawing/2014/main" val="3465262346"/>
                  </a:ext>
                </a:extLst>
              </a:tr>
              <a:tr h="370840">
                <a:tc>
                  <a:txBody>
                    <a:bodyPr/>
                    <a:lstStyle/>
                    <a:p>
                      <a:r>
                        <a:rPr lang="en-AU" b="1" dirty="0"/>
                        <a:t>a</a:t>
                      </a:r>
                    </a:p>
                  </a:txBody>
                  <a:tcPr/>
                </a:tc>
                <a:tc>
                  <a:txBody>
                    <a:bodyPr/>
                    <a:lstStyle/>
                    <a:p>
                      <a:pPr algn="ctr"/>
                      <a:r>
                        <a:rPr lang="en-AU" b="1" dirty="0"/>
                        <a:t>0</a:t>
                      </a:r>
                    </a:p>
                  </a:txBody>
                  <a:tcPr/>
                </a:tc>
                <a:tc>
                  <a:txBody>
                    <a:bodyPr/>
                    <a:lstStyle/>
                    <a:p>
                      <a:pPr algn="ctr"/>
                      <a:r>
                        <a:rPr lang="en-AU" b="1" dirty="0"/>
                        <a:t>1</a:t>
                      </a:r>
                    </a:p>
                  </a:txBody>
                  <a:tcPr/>
                </a:tc>
                <a:tc>
                  <a:txBody>
                    <a:bodyPr/>
                    <a:lstStyle/>
                    <a:p>
                      <a:pPr algn="ctr"/>
                      <a:r>
                        <a:rPr lang="en-AU" b="1" dirty="0">
                          <a:solidFill>
                            <a:srgbClr val="FF0000"/>
                          </a:solidFill>
                        </a:rPr>
                        <a:t>1</a:t>
                      </a:r>
                    </a:p>
                  </a:txBody>
                  <a:tcPr/>
                </a:tc>
                <a:tc>
                  <a:txBody>
                    <a:bodyPr/>
                    <a:lstStyle/>
                    <a:p>
                      <a:pPr algn="ctr"/>
                      <a:r>
                        <a:rPr lang="en-AU" b="1" dirty="0">
                          <a:solidFill>
                            <a:srgbClr val="FF0000"/>
                          </a:solidFill>
                        </a:rPr>
                        <a:t>1</a:t>
                      </a:r>
                    </a:p>
                  </a:txBody>
                  <a:tcPr/>
                </a:tc>
                <a:tc>
                  <a:txBody>
                    <a:bodyPr/>
                    <a:lstStyle/>
                    <a:p>
                      <a:pPr algn="ctr"/>
                      <a:r>
                        <a:rPr lang="en-AU" b="1" dirty="0">
                          <a:solidFill>
                            <a:srgbClr val="FF0000"/>
                          </a:solidFill>
                        </a:rPr>
                        <a:t>1</a:t>
                      </a:r>
                    </a:p>
                  </a:txBody>
                  <a:tcPr/>
                </a:tc>
                <a:tc>
                  <a:txBody>
                    <a:bodyPr/>
                    <a:lstStyle/>
                    <a:p>
                      <a:pPr algn="ctr"/>
                      <a:r>
                        <a:rPr lang="en-AU" b="1" dirty="0">
                          <a:solidFill>
                            <a:srgbClr val="FF0000"/>
                          </a:solidFill>
                        </a:rPr>
                        <a:t>1</a:t>
                      </a:r>
                    </a:p>
                  </a:txBody>
                  <a:tcPr/>
                </a:tc>
                <a:tc>
                  <a:txBody>
                    <a:bodyPr/>
                    <a:lstStyle/>
                    <a:p>
                      <a:pPr algn="ctr"/>
                      <a:r>
                        <a:rPr lang="en-AU" b="1" dirty="0">
                          <a:solidFill>
                            <a:srgbClr val="FF0000"/>
                          </a:solidFill>
                        </a:rPr>
                        <a:t>1</a:t>
                      </a:r>
                    </a:p>
                  </a:txBody>
                  <a:tcPr/>
                </a:tc>
                <a:extLst>
                  <a:ext uri="{0D108BD9-81ED-4DB2-BD59-A6C34878D82A}">
                    <a16:rowId xmlns:a16="http://schemas.microsoft.com/office/drawing/2014/main" val="3788090301"/>
                  </a:ext>
                </a:extLst>
              </a:tr>
              <a:tr h="370840">
                <a:tc>
                  <a:txBody>
                    <a:bodyPr/>
                    <a:lstStyle/>
                    <a:p>
                      <a:r>
                        <a:rPr lang="en-AU" b="1" dirty="0"/>
                        <a:t>c</a:t>
                      </a:r>
                    </a:p>
                  </a:txBody>
                  <a:tcPr/>
                </a:tc>
                <a:tc>
                  <a:txBody>
                    <a:bodyPr/>
                    <a:lstStyle/>
                    <a:p>
                      <a:pPr algn="ctr"/>
                      <a:r>
                        <a:rPr lang="en-AU" b="1" dirty="0"/>
                        <a:t>0</a:t>
                      </a:r>
                    </a:p>
                  </a:txBody>
                  <a:tcPr/>
                </a:tc>
                <a:tc>
                  <a:txBody>
                    <a:bodyPr/>
                    <a:lstStyle/>
                    <a:p>
                      <a:pPr algn="ctr"/>
                      <a:r>
                        <a:rPr lang="en-AU" b="1" dirty="0"/>
                        <a:t>1</a:t>
                      </a:r>
                    </a:p>
                  </a:txBody>
                  <a:tcPr/>
                </a:tc>
                <a:tc>
                  <a:txBody>
                    <a:bodyPr/>
                    <a:lstStyle/>
                    <a:p>
                      <a:pPr algn="ctr"/>
                      <a:r>
                        <a:rPr lang="en-AU" b="1" dirty="0"/>
                        <a:t>1</a:t>
                      </a:r>
                    </a:p>
                  </a:txBody>
                  <a:tcPr/>
                </a:tc>
                <a:tc>
                  <a:txBody>
                    <a:bodyPr/>
                    <a:lstStyle/>
                    <a:p>
                      <a:pPr algn="ctr"/>
                      <a:r>
                        <a:rPr lang="en-AU" b="1" dirty="0"/>
                        <a:t>2</a:t>
                      </a:r>
                    </a:p>
                  </a:txBody>
                  <a:tcPr/>
                </a:tc>
                <a:tc>
                  <a:txBody>
                    <a:bodyPr/>
                    <a:lstStyle/>
                    <a:p>
                      <a:pPr algn="ctr"/>
                      <a:r>
                        <a:rPr lang="en-AU" b="1" dirty="0"/>
                        <a:t>2</a:t>
                      </a:r>
                    </a:p>
                  </a:txBody>
                  <a:tcPr/>
                </a:tc>
                <a:tc>
                  <a:txBody>
                    <a:bodyPr/>
                    <a:lstStyle/>
                    <a:p>
                      <a:pPr algn="ctr"/>
                      <a:r>
                        <a:rPr lang="en-AU" b="1" dirty="0"/>
                        <a:t>2</a:t>
                      </a:r>
                    </a:p>
                  </a:txBody>
                  <a:tcPr/>
                </a:tc>
                <a:tc>
                  <a:txBody>
                    <a:bodyPr/>
                    <a:lstStyle/>
                    <a:p>
                      <a:pPr algn="ctr"/>
                      <a:r>
                        <a:rPr lang="en-AU" b="1" dirty="0"/>
                        <a:t>2</a:t>
                      </a:r>
                    </a:p>
                  </a:txBody>
                  <a:tcPr/>
                </a:tc>
                <a:extLst>
                  <a:ext uri="{0D108BD9-81ED-4DB2-BD59-A6C34878D82A}">
                    <a16:rowId xmlns:a16="http://schemas.microsoft.com/office/drawing/2014/main" val="270156981"/>
                  </a:ext>
                </a:extLst>
              </a:tr>
              <a:tr h="370840">
                <a:tc>
                  <a:txBody>
                    <a:bodyPr/>
                    <a:lstStyle/>
                    <a:p>
                      <a:r>
                        <a:rPr lang="en-AU" b="1" dirty="0"/>
                        <a:t>b</a:t>
                      </a:r>
                    </a:p>
                  </a:txBody>
                  <a:tcPr/>
                </a:tc>
                <a:tc>
                  <a:txBody>
                    <a:bodyPr/>
                    <a:lstStyle/>
                    <a:p>
                      <a:pPr algn="ctr"/>
                      <a:r>
                        <a:rPr lang="en-AU" b="1" dirty="0"/>
                        <a:t>0</a:t>
                      </a:r>
                    </a:p>
                  </a:txBody>
                  <a:tcPr/>
                </a:tc>
                <a:tc>
                  <a:txBody>
                    <a:bodyPr/>
                    <a:lstStyle/>
                    <a:p>
                      <a:pPr algn="ctr"/>
                      <a:r>
                        <a:rPr lang="en-AU" b="1" dirty="0">
                          <a:solidFill>
                            <a:srgbClr val="FF0000"/>
                          </a:solidFill>
                        </a:rPr>
                        <a:t>1</a:t>
                      </a:r>
                    </a:p>
                  </a:txBody>
                  <a:tcPr/>
                </a:tc>
                <a:tc>
                  <a:txBody>
                    <a:bodyPr/>
                    <a:lstStyle/>
                    <a:p>
                      <a:pPr algn="ctr"/>
                      <a:r>
                        <a:rPr lang="en-AU" b="1" dirty="0">
                          <a:solidFill>
                            <a:srgbClr val="FF0000"/>
                          </a:solidFill>
                        </a:rPr>
                        <a:t>2</a:t>
                      </a:r>
                    </a:p>
                  </a:txBody>
                  <a:tcPr/>
                </a:tc>
                <a:tc>
                  <a:txBody>
                    <a:bodyPr/>
                    <a:lstStyle/>
                    <a:p>
                      <a:pPr algn="ctr"/>
                      <a:r>
                        <a:rPr lang="en-AU" b="1" dirty="0">
                          <a:solidFill>
                            <a:srgbClr val="FF0000"/>
                          </a:solidFill>
                        </a:rPr>
                        <a:t>2</a:t>
                      </a:r>
                    </a:p>
                  </a:txBody>
                  <a:tcPr/>
                </a:tc>
                <a:tc>
                  <a:txBody>
                    <a:bodyPr/>
                    <a:lstStyle/>
                    <a:p>
                      <a:pPr algn="ctr"/>
                      <a:r>
                        <a:rPr lang="en-AU" b="1" dirty="0">
                          <a:solidFill>
                            <a:srgbClr val="FF0000"/>
                          </a:solidFill>
                        </a:rPr>
                        <a:t>2</a:t>
                      </a:r>
                    </a:p>
                  </a:txBody>
                  <a:tcPr/>
                </a:tc>
                <a:tc>
                  <a:txBody>
                    <a:bodyPr/>
                    <a:lstStyle/>
                    <a:p>
                      <a:pPr algn="ctr"/>
                      <a:r>
                        <a:rPr lang="en-AU" b="1" dirty="0">
                          <a:solidFill>
                            <a:srgbClr val="FF0000"/>
                          </a:solidFill>
                        </a:rPr>
                        <a:t>2</a:t>
                      </a:r>
                    </a:p>
                  </a:txBody>
                  <a:tcPr/>
                </a:tc>
                <a:tc>
                  <a:txBody>
                    <a:bodyPr/>
                    <a:lstStyle/>
                    <a:p>
                      <a:pPr algn="ctr"/>
                      <a:r>
                        <a:rPr lang="en-AU" b="1" dirty="0">
                          <a:solidFill>
                            <a:srgbClr val="FF0000"/>
                          </a:solidFill>
                        </a:rPr>
                        <a:t>2</a:t>
                      </a:r>
                    </a:p>
                  </a:txBody>
                  <a:tcPr/>
                </a:tc>
                <a:extLst>
                  <a:ext uri="{0D108BD9-81ED-4DB2-BD59-A6C34878D82A}">
                    <a16:rowId xmlns:a16="http://schemas.microsoft.com/office/drawing/2014/main" val="1128405384"/>
                  </a:ext>
                </a:extLst>
              </a:tr>
              <a:tr h="370840">
                <a:tc>
                  <a:txBody>
                    <a:bodyPr/>
                    <a:lstStyle/>
                    <a:p>
                      <a:r>
                        <a:rPr lang="en-AU" b="1" dirty="0"/>
                        <a:t>c</a:t>
                      </a:r>
                    </a:p>
                  </a:txBody>
                  <a:tcPr/>
                </a:tc>
                <a:tc>
                  <a:txBody>
                    <a:bodyPr/>
                    <a:lstStyle/>
                    <a:p>
                      <a:pPr algn="ctr"/>
                      <a:r>
                        <a:rPr lang="en-AU" b="1" dirty="0"/>
                        <a:t>0</a:t>
                      </a:r>
                    </a:p>
                  </a:txBody>
                  <a:tcPr/>
                </a:tc>
                <a:tc>
                  <a:txBody>
                    <a:bodyPr/>
                    <a:lstStyle/>
                    <a:p>
                      <a:pPr algn="ctr"/>
                      <a:r>
                        <a:rPr lang="en-AU" b="1" dirty="0"/>
                        <a:t>1</a:t>
                      </a:r>
                    </a:p>
                  </a:txBody>
                  <a:tcPr/>
                </a:tc>
                <a:tc>
                  <a:txBody>
                    <a:bodyPr/>
                    <a:lstStyle/>
                    <a:p>
                      <a:pPr algn="ctr"/>
                      <a:r>
                        <a:rPr lang="en-AU" b="1" dirty="0"/>
                        <a:t>2</a:t>
                      </a:r>
                    </a:p>
                  </a:txBody>
                  <a:tcPr/>
                </a:tc>
                <a:tc>
                  <a:txBody>
                    <a:bodyPr/>
                    <a:lstStyle/>
                    <a:p>
                      <a:pPr algn="ctr"/>
                      <a:r>
                        <a:rPr lang="en-AU" b="1" dirty="0"/>
                        <a:t>3</a:t>
                      </a:r>
                    </a:p>
                  </a:txBody>
                  <a:tcPr/>
                </a:tc>
                <a:tc>
                  <a:txBody>
                    <a:bodyPr/>
                    <a:lstStyle/>
                    <a:p>
                      <a:pPr algn="ctr"/>
                      <a:r>
                        <a:rPr lang="en-AU" b="1" dirty="0"/>
                        <a:t>3</a:t>
                      </a:r>
                    </a:p>
                  </a:txBody>
                  <a:tcPr/>
                </a:tc>
                <a:tc>
                  <a:txBody>
                    <a:bodyPr/>
                    <a:lstStyle/>
                    <a:p>
                      <a:pPr algn="ctr"/>
                      <a:r>
                        <a:rPr lang="en-AU" b="1" dirty="0"/>
                        <a:t>3</a:t>
                      </a:r>
                    </a:p>
                  </a:txBody>
                  <a:tcPr/>
                </a:tc>
                <a:tc>
                  <a:txBody>
                    <a:bodyPr/>
                    <a:lstStyle/>
                    <a:p>
                      <a:pPr algn="ctr"/>
                      <a:r>
                        <a:rPr lang="en-AU" b="1" dirty="0"/>
                        <a:t>3</a:t>
                      </a:r>
                    </a:p>
                  </a:txBody>
                  <a:tcPr/>
                </a:tc>
                <a:extLst>
                  <a:ext uri="{0D108BD9-81ED-4DB2-BD59-A6C34878D82A}">
                    <a16:rowId xmlns:a16="http://schemas.microsoft.com/office/drawing/2014/main" val="931715259"/>
                  </a:ext>
                </a:extLst>
              </a:tr>
              <a:tr h="370840">
                <a:tc>
                  <a:txBody>
                    <a:bodyPr/>
                    <a:lstStyle/>
                    <a:p>
                      <a:r>
                        <a:rPr lang="en-AU" b="1" dirty="0"/>
                        <a:t>f</a:t>
                      </a:r>
                    </a:p>
                  </a:txBody>
                  <a:tcPr/>
                </a:tc>
                <a:tc>
                  <a:txBody>
                    <a:bodyPr/>
                    <a:lstStyle/>
                    <a:p>
                      <a:pPr algn="ctr"/>
                      <a:r>
                        <a:rPr lang="en-AU" b="1" dirty="0"/>
                        <a:t>0</a:t>
                      </a:r>
                    </a:p>
                  </a:txBody>
                  <a:tcPr/>
                </a:tc>
                <a:tc>
                  <a:txBody>
                    <a:bodyPr/>
                    <a:lstStyle/>
                    <a:p>
                      <a:pPr algn="ctr"/>
                      <a:r>
                        <a:rPr lang="en-AU" b="1" dirty="0">
                          <a:solidFill>
                            <a:srgbClr val="FF0000"/>
                          </a:solidFill>
                        </a:rPr>
                        <a:t>1</a:t>
                      </a:r>
                    </a:p>
                  </a:txBody>
                  <a:tcPr/>
                </a:tc>
                <a:tc>
                  <a:txBody>
                    <a:bodyPr/>
                    <a:lstStyle/>
                    <a:p>
                      <a:pPr algn="ctr"/>
                      <a:r>
                        <a:rPr lang="en-AU" b="1" dirty="0">
                          <a:solidFill>
                            <a:srgbClr val="FF0000"/>
                          </a:solidFill>
                        </a:rPr>
                        <a:t>2</a:t>
                      </a:r>
                    </a:p>
                  </a:txBody>
                  <a:tcPr/>
                </a:tc>
                <a:tc>
                  <a:txBody>
                    <a:bodyPr/>
                    <a:lstStyle/>
                    <a:p>
                      <a:pPr algn="ctr"/>
                      <a:r>
                        <a:rPr lang="en-AU" b="1" dirty="0">
                          <a:solidFill>
                            <a:srgbClr val="FF0000"/>
                          </a:solidFill>
                        </a:rPr>
                        <a:t>3</a:t>
                      </a:r>
                    </a:p>
                  </a:txBody>
                  <a:tcPr/>
                </a:tc>
                <a:tc>
                  <a:txBody>
                    <a:bodyPr/>
                    <a:lstStyle/>
                    <a:p>
                      <a:pPr algn="ctr"/>
                      <a:r>
                        <a:rPr lang="en-AU" b="1" dirty="0">
                          <a:solidFill>
                            <a:srgbClr val="FF0000"/>
                          </a:solidFill>
                        </a:rPr>
                        <a:t>3</a:t>
                      </a:r>
                    </a:p>
                  </a:txBody>
                  <a:tcPr/>
                </a:tc>
                <a:tc>
                  <a:txBody>
                    <a:bodyPr/>
                    <a:lstStyle/>
                    <a:p>
                      <a:pPr algn="ctr"/>
                      <a:r>
                        <a:rPr lang="en-AU" b="1" dirty="0">
                          <a:solidFill>
                            <a:srgbClr val="FF0000"/>
                          </a:solidFill>
                        </a:rPr>
                        <a:t>3</a:t>
                      </a:r>
                    </a:p>
                  </a:txBody>
                  <a:tcPr/>
                </a:tc>
                <a:tc>
                  <a:txBody>
                    <a:bodyPr/>
                    <a:lstStyle/>
                    <a:p>
                      <a:pPr algn="ctr"/>
                      <a:r>
                        <a:rPr lang="en-AU" b="1" dirty="0">
                          <a:solidFill>
                            <a:srgbClr val="FF0000"/>
                          </a:solidFill>
                        </a:rPr>
                        <a:t>4</a:t>
                      </a:r>
                    </a:p>
                  </a:txBody>
                  <a:tcPr/>
                </a:tc>
                <a:extLst>
                  <a:ext uri="{0D108BD9-81ED-4DB2-BD59-A6C34878D82A}">
                    <a16:rowId xmlns:a16="http://schemas.microsoft.com/office/drawing/2014/main" val="1715292932"/>
                  </a:ext>
                </a:extLst>
              </a:tr>
            </a:tbl>
          </a:graphicData>
        </a:graphic>
      </p:graphicFrame>
      <p:cxnSp>
        <p:nvCxnSpPr>
          <p:cNvPr id="3" name="Straight Arrow Connector 2">
            <a:extLst>
              <a:ext uri="{FF2B5EF4-FFF2-40B4-BE49-F238E27FC236}">
                <a16:creationId xmlns:a16="http://schemas.microsoft.com/office/drawing/2014/main" id="{C681421E-86C6-4466-B3EE-7AD1FBE4CFF1}"/>
              </a:ext>
            </a:extLst>
          </p:cNvPr>
          <p:cNvCxnSpPr>
            <a:cxnSpLocks/>
          </p:cNvCxnSpPr>
          <p:nvPr/>
        </p:nvCxnSpPr>
        <p:spPr bwMode="auto">
          <a:xfrm flipV="1">
            <a:off x="2555776" y="27809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61961E51-6BD5-482A-B7FB-EC9CB645A3BB}"/>
              </a:ext>
            </a:extLst>
          </p:cNvPr>
          <p:cNvCxnSpPr>
            <a:cxnSpLocks/>
          </p:cNvCxnSpPr>
          <p:nvPr/>
        </p:nvCxnSpPr>
        <p:spPr bwMode="auto">
          <a:xfrm>
            <a:off x="262778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 name="Straight Arrow Connector 14">
            <a:extLst>
              <a:ext uri="{FF2B5EF4-FFF2-40B4-BE49-F238E27FC236}">
                <a16:creationId xmlns:a16="http://schemas.microsoft.com/office/drawing/2014/main" id="{6683D6E9-268A-4F81-9B6E-EFD6FF2710C7}"/>
              </a:ext>
            </a:extLst>
          </p:cNvPr>
          <p:cNvCxnSpPr>
            <a:cxnSpLocks/>
          </p:cNvCxnSpPr>
          <p:nvPr/>
        </p:nvCxnSpPr>
        <p:spPr bwMode="auto">
          <a:xfrm>
            <a:off x="2051720"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6" name="Straight Arrow Connector 15">
            <a:extLst>
              <a:ext uri="{FF2B5EF4-FFF2-40B4-BE49-F238E27FC236}">
                <a16:creationId xmlns:a16="http://schemas.microsoft.com/office/drawing/2014/main" id="{9634756F-B7EA-4557-AA95-EE2AF00CD50C}"/>
              </a:ext>
            </a:extLst>
          </p:cNvPr>
          <p:cNvCxnSpPr>
            <a:cxnSpLocks/>
          </p:cNvCxnSpPr>
          <p:nvPr/>
        </p:nvCxnSpPr>
        <p:spPr bwMode="auto">
          <a:xfrm>
            <a:off x="3419872"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306A0712-C4B2-49D8-A552-6235469C83E9}"/>
              </a:ext>
            </a:extLst>
          </p:cNvPr>
          <p:cNvCxnSpPr>
            <a:cxnSpLocks/>
          </p:cNvCxnSpPr>
          <p:nvPr/>
        </p:nvCxnSpPr>
        <p:spPr bwMode="auto">
          <a:xfrm>
            <a:off x="406794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 name="Straight Arrow Connector 17">
            <a:extLst>
              <a:ext uri="{FF2B5EF4-FFF2-40B4-BE49-F238E27FC236}">
                <a16:creationId xmlns:a16="http://schemas.microsoft.com/office/drawing/2014/main" id="{CC25469B-142D-4E60-8C2F-A4EFA2C1D8E2}"/>
              </a:ext>
            </a:extLst>
          </p:cNvPr>
          <p:cNvCxnSpPr>
            <a:cxnSpLocks/>
          </p:cNvCxnSpPr>
          <p:nvPr/>
        </p:nvCxnSpPr>
        <p:spPr bwMode="auto">
          <a:xfrm>
            <a:off x="478802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 name="Straight Arrow Connector 18">
            <a:extLst>
              <a:ext uri="{FF2B5EF4-FFF2-40B4-BE49-F238E27FC236}">
                <a16:creationId xmlns:a16="http://schemas.microsoft.com/office/drawing/2014/main" id="{613593B7-31AC-4851-9AD3-8A193BE77E0B}"/>
              </a:ext>
            </a:extLst>
          </p:cNvPr>
          <p:cNvCxnSpPr>
            <a:cxnSpLocks/>
          </p:cNvCxnSpPr>
          <p:nvPr/>
        </p:nvCxnSpPr>
        <p:spPr bwMode="auto">
          <a:xfrm>
            <a:off x="54360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95B0316B-F468-4E74-8BCB-B88925E5CD75}"/>
              </a:ext>
            </a:extLst>
          </p:cNvPr>
          <p:cNvCxnSpPr>
            <a:cxnSpLocks/>
          </p:cNvCxnSpPr>
          <p:nvPr/>
        </p:nvCxnSpPr>
        <p:spPr bwMode="auto">
          <a:xfrm flipV="1">
            <a:off x="3203848" y="27809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A583B937-A293-43C7-B2BE-04E376B5D4D8}"/>
              </a:ext>
            </a:extLst>
          </p:cNvPr>
          <p:cNvCxnSpPr>
            <a:cxnSpLocks/>
          </p:cNvCxnSpPr>
          <p:nvPr/>
        </p:nvCxnSpPr>
        <p:spPr bwMode="auto">
          <a:xfrm>
            <a:off x="2771800"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75B8D132-86CD-48B5-BEB8-6E6B897C12B1}"/>
              </a:ext>
            </a:extLst>
          </p:cNvPr>
          <p:cNvCxnSpPr>
            <a:cxnSpLocks/>
          </p:cNvCxnSpPr>
          <p:nvPr/>
        </p:nvCxnSpPr>
        <p:spPr bwMode="auto">
          <a:xfrm>
            <a:off x="3400852" y="28529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4" name="Straight Arrow Connector 23">
            <a:extLst>
              <a:ext uri="{FF2B5EF4-FFF2-40B4-BE49-F238E27FC236}">
                <a16:creationId xmlns:a16="http://schemas.microsoft.com/office/drawing/2014/main" id="{E2AC1F9C-DF6C-4486-8877-53118E841B8A}"/>
              </a:ext>
            </a:extLst>
          </p:cNvPr>
          <p:cNvCxnSpPr>
            <a:cxnSpLocks/>
          </p:cNvCxnSpPr>
          <p:nvPr/>
        </p:nvCxnSpPr>
        <p:spPr bwMode="auto">
          <a:xfrm>
            <a:off x="4067944"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5" name="Straight Arrow Connector 24">
            <a:extLst>
              <a:ext uri="{FF2B5EF4-FFF2-40B4-BE49-F238E27FC236}">
                <a16:creationId xmlns:a16="http://schemas.microsoft.com/office/drawing/2014/main" id="{CACAF59E-E7EA-4690-BB84-581289737076}"/>
              </a:ext>
            </a:extLst>
          </p:cNvPr>
          <p:cNvCxnSpPr>
            <a:cxnSpLocks/>
          </p:cNvCxnSpPr>
          <p:nvPr/>
        </p:nvCxnSpPr>
        <p:spPr bwMode="auto">
          <a:xfrm>
            <a:off x="4788024"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A080B02E-44AF-4D0B-B6FF-332EE6F6AC82}"/>
              </a:ext>
            </a:extLst>
          </p:cNvPr>
          <p:cNvCxnSpPr>
            <a:cxnSpLocks/>
          </p:cNvCxnSpPr>
          <p:nvPr/>
        </p:nvCxnSpPr>
        <p:spPr bwMode="auto">
          <a:xfrm>
            <a:off x="5436096"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7" name="Straight Arrow Connector 26">
            <a:extLst>
              <a:ext uri="{FF2B5EF4-FFF2-40B4-BE49-F238E27FC236}">
                <a16:creationId xmlns:a16="http://schemas.microsoft.com/office/drawing/2014/main" id="{C72AE84F-6982-42DF-BCA0-6AA4438F8827}"/>
              </a:ext>
            </a:extLst>
          </p:cNvPr>
          <p:cNvCxnSpPr>
            <a:cxnSpLocks/>
          </p:cNvCxnSpPr>
          <p:nvPr/>
        </p:nvCxnSpPr>
        <p:spPr bwMode="auto">
          <a:xfrm>
            <a:off x="2699792" y="32129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8" name="Straight Arrow Connector 27">
            <a:extLst>
              <a:ext uri="{FF2B5EF4-FFF2-40B4-BE49-F238E27FC236}">
                <a16:creationId xmlns:a16="http://schemas.microsoft.com/office/drawing/2014/main" id="{E0576215-4819-4362-BB2D-855337CE1841}"/>
              </a:ext>
            </a:extLst>
          </p:cNvPr>
          <p:cNvCxnSpPr>
            <a:cxnSpLocks/>
          </p:cNvCxnSpPr>
          <p:nvPr/>
        </p:nvCxnSpPr>
        <p:spPr bwMode="auto">
          <a:xfrm>
            <a:off x="3419872"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9" name="Straight Arrow Connector 28">
            <a:extLst>
              <a:ext uri="{FF2B5EF4-FFF2-40B4-BE49-F238E27FC236}">
                <a16:creationId xmlns:a16="http://schemas.microsoft.com/office/drawing/2014/main" id="{71D0DC4D-9CA6-4338-A3ED-AD8C70268010}"/>
              </a:ext>
            </a:extLst>
          </p:cNvPr>
          <p:cNvCxnSpPr>
            <a:cxnSpLocks/>
          </p:cNvCxnSpPr>
          <p:nvPr/>
        </p:nvCxnSpPr>
        <p:spPr bwMode="auto">
          <a:xfrm flipV="1">
            <a:off x="3923928"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1C92CBEE-7630-4914-B971-397936095B1C}"/>
              </a:ext>
            </a:extLst>
          </p:cNvPr>
          <p:cNvCxnSpPr>
            <a:cxnSpLocks/>
          </p:cNvCxnSpPr>
          <p:nvPr/>
        </p:nvCxnSpPr>
        <p:spPr bwMode="auto">
          <a:xfrm flipV="1">
            <a:off x="457200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77D835F9-64ED-4D67-8CF2-23D5B32DE45C}"/>
              </a:ext>
            </a:extLst>
          </p:cNvPr>
          <p:cNvCxnSpPr>
            <a:cxnSpLocks/>
          </p:cNvCxnSpPr>
          <p:nvPr/>
        </p:nvCxnSpPr>
        <p:spPr bwMode="auto">
          <a:xfrm flipV="1">
            <a:off x="5220072"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F9411203-1FCA-4EEB-9C44-14341C186EEE}"/>
              </a:ext>
            </a:extLst>
          </p:cNvPr>
          <p:cNvCxnSpPr>
            <a:cxnSpLocks/>
          </p:cNvCxnSpPr>
          <p:nvPr/>
        </p:nvCxnSpPr>
        <p:spPr bwMode="auto">
          <a:xfrm flipV="1">
            <a:off x="5940152"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1F880FB-08FF-4B6D-88DC-5974EFA615FE}"/>
              </a:ext>
            </a:extLst>
          </p:cNvPr>
          <p:cNvCxnSpPr>
            <a:cxnSpLocks/>
          </p:cNvCxnSpPr>
          <p:nvPr/>
        </p:nvCxnSpPr>
        <p:spPr bwMode="auto">
          <a:xfrm>
            <a:off x="5436096"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4" name="Straight Arrow Connector 33">
            <a:extLst>
              <a:ext uri="{FF2B5EF4-FFF2-40B4-BE49-F238E27FC236}">
                <a16:creationId xmlns:a16="http://schemas.microsoft.com/office/drawing/2014/main" id="{DFA95A59-739C-4C3C-88E4-5B899C7EDB9B}"/>
              </a:ext>
            </a:extLst>
          </p:cNvPr>
          <p:cNvCxnSpPr>
            <a:cxnSpLocks/>
          </p:cNvCxnSpPr>
          <p:nvPr/>
        </p:nvCxnSpPr>
        <p:spPr bwMode="auto">
          <a:xfrm>
            <a:off x="4788024"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5" name="Straight Arrow Connector 34">
            <a:extLst>
              <a:ext uri="{FF2B5EF4-FFF2-40B4-BE49-F238E27FC236}">
                <a16:creationId xmlns:a16="http://schemas.microsoft.com/office/drawing/2014/main" id="{CED22903-261C-4F39-BED0-F39AB691F1A6}"/>
              </a:ext>
            </a:extLst>
          </p:cNvPr>
          <p:cNvCxnSpPr>
            <a:cxnSpLocks/>
          </p:cNvCxnSpPr>
          <p:nvPr/>
        </p:nvCxnSpPr>
        <p:spPr bwMode="auto">
          <a:xfrm>
            <a:off x="4067944"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6" name="Straight Arrow Connector 35">
            <a:extLst>
              <a:ext uri="{FF2B5EF4-FFF2-40B4-BE49-F238E27FC236}">
                <a16:creationId xmlns:a16="http://schemas.microsoft.com/office/drawing/2014/main" id="{FB476B5F-53C3-4AB6-9A7B-4B4C02D21EBB}"/>
              </a:ext>
            </a:extLst>
          </p:cNvPr>
          <p:cNvCxnSpPr>
            <a:cxnSpLocks/>
          </p:cNvCxnSpPr>
          <p:nvPr/>
        </p:nvCxnSpPr>
        <p:spPr bwMode="auto">
          <a:xfrm flipV="1">
            <a:off x="2555776"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61BE1EB4-9771-453F-AD4E-5F1E908834AF}"/>
              </a:ext>
            </a:extLst>
          </p:cNvPr>
          <p:cNvCxnSpPr>
            <a:cxnSpLocks/>
          </p:cNvCxnSpPr>
          <p:nvPr/>
        </p:nvCxnSpPr>
        <p:spPr bwMode="auto">
          <a:xfrm flipV="1">
            <a:off x="3203848"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3A603CE-1E1D-49D4-98CC-7FFB06F04E6D}"/>
              </a:ext>
            </a:extLst>
          </p:cNvPr>
          <p:cNvCxnSpPr>
            <a:cxnSpLocks/>
          </p:cNvCxnSpPr>
          <p:nvPr/>
        </p:nvCxnSpPr>
        <p:spPr bwMode="auto">
          <a:xfrm>
            <a:off x="3419872" y="35730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9" name="Straight Arrow Connector 38">
            <a:extLst>
              <a:ext uri="{FF2B5EF4-FFF2-40B4-BE49-F238E27FC236}">
                <a16:creationId xmlns:a16="http://schemas.microsoft.com/office/drawing/2014/main" id="{72DEE686-DAFA-4B9E-89B0-098DA17A6793}"/>
              </a:ext>
            </a:extLst>
          </p:cNvPr>
          <p:cNvCxnSpPr>
            <a:cxnSpLocks/>
          </p:cNvCxnSpPr>
          <p:nvPr/>
        </p:nvCxnSpPr>
        <p:spPr bwMode="auto">
          <a:xfrm>
            <a:off x="4067944"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0" name="Straight Arrow Connector 39">
            <a:extLst>
              <a:ext uri="{FF2B5EF4-FFF2-40B4-BE49-F238E27FC236}">
                <a16:creationId xmlns:a16="http://schemas.microsoft.com/office/drawing/2014/main" id="{9D1B88EF-CBFE-4F4C-8B8B-4E1D3D4A6154}"/>
              </a:ext>
            </a:extLst>
          </p:cNvPr>
          <p:cNvCxnSpPr>
            <a:cxnSpLocks/>
          </p:cNvCxnSpPr>
          <p:nvPr/>
        </p:nvCxnSpPr>
        <p:spPr bwMode="auto">
          <a:xfrm>
            <a:off x="4788024"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1" name="Straight Arrow Connector 40">
            <a:extLst>
              <a:ext uri="{FF2B5EF4-FFF2-40B4-BE49-F238E27FC236}">
                <a16:creationId xmlns:a16="http://schemas.microsoft.com/office/drawing/2014/main" id="{6FAF0EBF-FF01-475B-A911-4257EC62CF10}"/>
              </a:ext>
            </a:extLst>
          </p:cNvPr>
          <p:cNvCxnSpPr>
            <a:cxnSpLocks/>
          </p:cNvCxnSpPr>
          <p:nvPr/>
        </p:nvCxnSpPr>
        <p:spPr bwMode="auto">
          <a:xfrm>
            <a:off x="5436096"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2" name="Straight Arrow Connector 41">
            <a:extLst>
              <a:ext uri="{FF2B5EF4-FFF2-40B4-BE49-F238E27FC236}">
                <a16:creationId xmlns:a16="http://schemas.microsoft.com/office/drawing/2014/main" id="{CCB6C836-6D49-4FDC-A600-D69F763EA11F}"/>
              </a:ext>
            </a:extLst>
          </p:cNvPr>
          <p:cNvCxnSpPr>
            <a:cxnSpLocks/>
          </p:cNvCxnSpPr>
          <p:nvPr/>
        </p:nvCxnSpPr>
        <p:spPr bwMode="auto">
          <a:xfrm flipV="1">
            <a:off x="2555776"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7AE3DD55-89B6-4D73-A354-8AFB0F52479C}"/>
              </a:ext>
            </a:extLst>
          </p:cNvPr>
          <p:cNvCxnSpPr>
            <a:cxnSpLocks/>
          </p:cNvCxnSpPr>
          <p:nvPr/>
        </p:nvCxnSpPr>
        <p:spPr bwMode="auto">
          <a:xfrm flipV="1">
            <a:off x="320384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F41F3F24-845E-4C87-9F9E-CC7AA80E008B}"/>
              </a:ext>
            </a:extLst>
          </p:cNvPr>
          <p:cNvCxnSpPr>
            <a:cxnSpLocks/>
          </p:cNvCxnSpPr>
          <p:nvPr/>
        </p:nvCxnSpPr>
        <p:spPr bwMode="auto">
          <a:xfrm flipV="1">
            <a:off x="392392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44052A89-264E-48EE-AF5B-940E15AEF54E}"/>
              </a:ext>
            </a:extLst>
          </p:cNvPr>
          <p:cNvCxnSpPr>
            <a:cxnSpLocks/>
          </p:cNvCxnSpPr>
          <p:nvPr/>
        </p:nvCxnSpPr>
        <p:spPr bwMode="auto">
          <a:xfrm flipV="1">
            <a:off x="457200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E38DE146-1190-4EA3-8CF0-300AEF97C4E9}"/>
              </a:ext>
            </a:extLst>
          </p:cNvPr>
          <p:cNvCxnSpPr>
            <a:cxnSpLocks/>
          </p:cNvCxnSpPr>
          <p:nvPr/>
        </p:nvCxnSpPr>
        <p:spPr bwMode="auto">
          <a:xfrm>
            <a:off x="4067944" y="41490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7" name="Straight Arrow Connector 46">
            <a:extLst>
              <a:ext uri="{FF2B5EF4-FFF2-40B4-BE49-F238E27FC236}">
                <a16:creationId xmlns:a16="http://schemas.microsoft.com/office/drawing/2014/main" id="{4C503AE6-F652-4819-A3CA-46B57B284B94}"/>
              </a:ext>
            </a:extLst>
          </p:cNvPr>
          <p:cNvCxnSpPr>
            <a:cxnSpLocks/>
          </p:cNvCxnSpPr>
          <p:nvPr/>
        </p:nvCxnSpPr>
        <p:spPr bwMode="auto">
          <a:xfrm>
            <a:off x="4788024" y="41490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8" name="Straight Arrow Connector 47">
            <a:extLst>
              <a:ext uri="{FF2B5EF4-FFF2-40B4-BE49-F238E27FC236}">
                <a16:creationId xmlns:a16="http://schemas.microsoft.com/office/drawing/2014/main" id="{331F20B8-60A1-45B8-AABC-35C8D6B5C947}"/>
              </a:ext>
            </a:extLst>
          </p:cNvPr>
          <p:cNvCxnSpPr>
            <a:cxnSpLocks/>
          </p:cNvCxnSpPr>
          <p:nvPr/>
        </p:nvCxnSpPr>
        <p:spPr bwMode="auto">
          <a:xfrm flipV="1">
            <a:off x="5220072"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7644F7C8-0CBF-4651-B21E-635B1B7924F3}"/>
              </a:ext>
            </a:extLst>
          </p:cNvPr>
          <p:cNvCxnSpPr>
            <a:cxnSpLocks/>
          </p:cNvCxnSpPr>
          <p:nvPr/>
        </p:nvCxnSpPr>
        <p:spPr bwMode="auto">
          <a:xfrm>
            <a:off x="5436096"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sp>
        <p:nvSpPr>
          <p:cNvPr id="13" name="TextBox 12">
            <a:extLst>
              <a:ext uri="{FF2B5EF4-FFF2-40B4-BE49-F238E27FC236}">
                <a16:creationId xmlns:a16="http://schemas.microsoft.com/office/drawing/2014/main" id="{EE29E632-561A-4F1B-9E7D-BC6F172BC941}"/>
              </a:ext>
            </a:extLst>
          </p:cNvPr>
          <p:cNvSpPr txBox="1"/>
          <p:nvPr/>
        </p:nvSpPr>
        <p:spPr bwMode="auto">
          <a:xfrm>
            <a:off x="2195736" y="4797152"/>
            <a:ext cx="1944216"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latin typeface="Arial" pitchFamily="34" charset="0"/>
                <a:cs typeface="Arial" pitchFamily="34" charset="0"/>
              </a:rPr>
              <a:t>LCS=“</a:t>
            </a:r>
            <a:r>
              <a:rPr lang="en-AU" sz="2400" kern="0" dirty="0">
                <a:solidFill>
                  <a:srgbClr val="FF0000"/>
                </a:solidFill>
                <a:latin typeface="Arial" pitchFamily="34" charset="0"/>
                <a:cs typeface="Arial" pitchFamily="34" charset="0"/>
              </a:rPr>
              <a:t>abcf</a:t>
            </a:r>
            <a:r>
              <a:rPr lang="en-AU" sz="2400" kern="0" dirty="0">
                <a:latin typeface="Arial" pitchFamily="34" charset="0"/>
                <a:cs typeface="Arial" pitchFamily="34" charset="0"/>
              </a:rPr>
              <a:t>”</a:t>
            </a:r>
          </a:p>
        </p:txBody>
      </p:sp>
    </p:spTree>
    <p:extLst>
      <p:ext uri="{BB962C8B-B14F-4D97-AF65-F5344CB8AC3E}">
        <p14:creationId xmlns:p14="http://schemas.microsoft.com/office/powerpoint/2010/main" val="3684453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8787600" cy="485386"/>
          </a:xfrm>
        </p:spPr>
        <p:txBody>
          <a:bodyPr/>
          <a:lstStyle/>
          <a:p>
            <a:pPr eaLnBrk="1" hangingPunct="1">
              <a:defRPr/>
            </a:pPr>
            <a:r>
              <a:rPr lang="en-US" sz="2800" dirty="0">
                <a:solidFill>
                  <a:schemeClr val="bg1">
                    <a:lumMod val="50000"/>
                  </a:schemeClr>
                </a:solidFill>
              </a:rPr>
              <a:t>Longest Common Subsequence Problem (Contd.)</a:t>
            </a:r>
          </a:p>
        </p:txBody>
      </p:sp>
      <p:sp>
        <p:nvSpPr>
          <p:cNvPr id="18435" name="Rectangle 3"/>
          <p:cNvSpPr>
            <a:spLocks/>
          </p:cNvSpPr>
          <p:nvPr/>
        </p:nvSpPr>
        <p:spPr bwMode="auto">
          <a:xfrm>
            <a:off x="356400" y="1119626"/>
            <a:ext cx="8101013" cy="941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Recovering the actual LCS</a:t>
            </a:r>
            <a:r>
              <a:rPr lang="en-US" sz="2400" dirty="0">
                <a:ea typeface="ＭＳ Ｐゴシック" charset="0"/>
                <a:cs typeface="ＭＳ Ｐゴシック" charset="0"/>
              </a:rPr>
              <a:t>.</a:t>
            </a:r>
            <a:endParaRPr lang="en-US" sz="1600" dirty="0">
              <a:ea typeface="ＭＳ Ｐゴシック" charset="0"/>
              <a:cs typeface="ＭＳ Ｐゴシック" charset="0"/>
            </a:endParaRPr>
          </a:p>
          <a:p>
            <a:endParaRPr lang="en-US" sz="1600" dirty="0">
              <a:ea typeface="ＭＳ Ｐゴシック" charset="0"/>
              <a:cs typeface="ＭＳ Ｐゴシック" charset="0"/>
            </a:endParaRPr>
          </a:p>
          <a:p>
            <a:r>
              <a:rPr lang="en-US" sz="2400" dirty="0">
                <a:ea typeface="ＭＳ Ｐゴシック" charset="0"/>
                <a:cs typeface="ＭＳ Ｐゴシック" charset="0"/>
              </a:rPr>
              <a:t>	</a:t>
            </a:r>
          </a:p>
        </p:txBody>
      </p:sp>
      <p:sp>
        <p:nvSpPr>
          <p:cNvPr id="4" name="TextBox 3"/>
          <p:cNvSpPr txBox="1"/>
          <p:nvPr/>
        </p:nvSpPr>
        <p:spPr bwMode="auto">
          <a:xfrm>
            <a:off x="6372200" y="6597352"/>
            <a:ext cx="11063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LCS Problem</a:t>
            </a:r>
          </a:p>
        </p:txBody>
      </p:sp>
      <p:pic>
        <p:nvPicPr>
          <p:cNvPr id="3" name="Picture 2">
            <a:extLst>
              <a:ext uri="{FF2B5EF4-FFF2-40B4-BE49-F238E27FC236}">
                <a16:creationId xmlns:a16="http://schemas.microsoft.com/office/drawing/2014/main" id="{290548E0-EAF5-49E3-A943-5CC1D7EA2CB7}"/>
              </a:ext>
            </a:extLst>
          </p:cNvPr>
          <p:cNvPicPr>
            <a:picLocks noChangeAspect="1"/>
          </p:cNvPicPr>
          <p:nvPr/>
        </p:nvPicPr>
        <p:blipFill>
          <a:blip r:embed="rId3"/>
          <a:stretch>
            <a:fillRect/>
          </a:stretch>
        </p:blipFill>
        <p:spPr>
          <a:xfrm>
            <a:off x="539552" y="1700808"/>
            <a:ext cx="4121365" cy="3798616"/>
          </a:xfrm>
          <a:prstGeom prst="rect">
            <a:avLst/>
          </a:prstGeom>
        </p:spPr>
      </p:pic>
    </p:spTree>
    <p:extLst>
      <p:ext uri="{BB962C8B-B14F-4D97-AF65-F5344CB8AC3E}">
        <p14:creationId xmlns:p14="http://schemas.microsoft.com/office/powerpoint/2010/main" val="293985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ea typeface="ＭＳ Ｐゴシック" charset="0"/>
                <a:cs typeface="ＭＳ Ｐゴシック" charset="0"/>
              </a:rPr>
              <a:t>How similar are two strings?</a:t>
            </a:r>
          </a:p>
          <a:p>
            <a:endParaRPr lang="en-US" dirty="0">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
        <p:nvSpPr>
          <p:cNvPr id="2" name="TextBox 1">
            <a:extLst>
              <a:ext uri="{FF2B5EF4-FFF2-40B4-BE49-F238E27FC236}">
                <a16:creationId xmlns:a16="http://schemas.microsoft.com/office/drawing/2014/main" id="{B1E11D1B-2276-42F9-8F44-F92B130D908D}"/>
              </a:ext>
            </a:extLst>
          </p:cNvPr>
          <p:cNvSpPr txBox="1"/>
          <p:nvPr/>
        </p:nvSpPr>
        <p:spPr bwMode="auto">
          <a:xfrm>
            <a:off x="467544" y="1512019"/>
            <a:ext cx="2952328" cy="2529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marL="285750" lvl="0" indent="-285750">
              <a:buFont typeface="Wingdings" panose="05000000000000000000" pitchFamily="2" charset="2"/>
              <a:buChar char="§"/>
            </a:pPr>
            <a:r>
              <a:rPr lang="en-AU" b="1" dirty="0">
                <a:solidFill>
                  <a:srgbClr val="FF0000"/>
                </a:solidFill>
              </a:rPr>
              <a:t>Spell correction</a:t>
            </a:r>
          </a:p>
          <a:p>
            <a:pPr marL="285750" lvl="0" indent="-285750">
              <a:buFont typeface="Arial" panose="020B0604020202020204" pitchFamily="34" charset="0"/>
              <a:buChar char="•"/>
            </a:pPr>
            <a:endParaRPr lang="en-US" dirty="0">
              <a:solidFill>
                <a:srgbClr val="000000"/>
              </a:solidFill>
              <a:ea typeface="ＭＳ Ｐゴシック" charset="0"/>
              <a:cs typeface="ＭＳ Ｐゴシック" charset="0"/>
            </a:endParaRPr>
          </a:p>
          <a:p>
            <a:pPr marL="285750" lvl="0" indent="-285750">
              <a:buFont typeface="Arial" panose="020B0604020202020204" pitchFamily="34" charset="0"/>
              <a:buChar char="•"/>
            </a:pPr>
            <a:r>
              <a:rPr lang="en-US" dirty="0">
                <a:solidFill>
                  <a:srgbClr val="000000"/>
                </a:solidFill>
                <a:ea typeface="ＭＳ Ｐゴシック" charset="0"/>
                <a:cs typeface="ＭＳ Ｐゴシック" charset="0"/>
              </a:rPr>
              <a:t>The user typed “graffe”</a:t>
            </a:r>
          </a:p>
          <a:p>
            <a:pPr lvl="0"/>
            <a:endParaRPr lang="en-US" dirty="0">
              <a:solidFill>
                <a:srgbClr val="000000"/>
              </a:solidFill>
              <a:ea typeface="ＭＳ Ｐゴシック" charset="0"/>
              <a:cs typeface="ＭＳ Ｐゴシック" charset="0"/>
            </a:endParaRPr>
          </a:p>
          <a:p>
            <a:pPr lvl="0"/>
            <a:r>
              <a:rPr lang="en-US" dirty="0">
                <a:solidFill>
                  <a:srgbClr val="000000"/>
                </a:solidFill>
                <a:ea typeface="ＭＳ Ｐゴシック" charset="0"/>
                <a:cs typeface="ＭＳ Ｐゴシック" charset="0"/>
              </a:rPr>
              <a:t>Which is closest?</a:t>
            </a:r>
          </a:p>
          <a:p>
            <a:pPr marL="285750" lvl="0" indent="-285750">
              <a:buFont typeface="Wingdings" panose="05000000000000000000" pitchFamily="2" charset="2"/>
              <a:buChar char="ü"/>
            </a:pPr>
            <a:r>
              <a:rPr lang="en-US" dirty="0">
                <a:solidFill>
                  <a:srgbClr val="000000"/>
                </a:solidFill>
                <a:ea typeface="ＭＳ Ｐゴシック" charset="0"/>
                <a:cs typeface="ＭＳ Ｐゴシック" charset="0"/>
              </a:rPr>
              <a:t>graf</a:t>
            </a:r>
          </a:p>
          <a:p>
            <a:pPr marL="285750" lvl="0" indent="-285750">
              <a:buFont typeface="Wingdings" panose="05000000000000000000" pitchFamily="2" charset="2"/>
              <a:buChar char="ü"/>
            </a:pPr>
            <a:r>
              <a:rPr lang="en-US" dirty="0">
                <a:solidFill>
                  <a:srgbClr val="000000"/>
                </a:solidFill>
                <a:ea typeface="ＭＳ Ｐゴシック" charset="0"/>
                <a:cs typeface="ＭＳ Ｐゴシック" charset="0"/>
              </a:rPr>
              <a:t>grab</a:t>
            </a:r>
          </a:p>
          <a:p>
            <a:pPr marL="285750" lvl="0" indent="-285750">
              <a:buFont typeface="Wingdings" panose="05000000000000000000" pitchFamily="2" charset="2"/>
              <a:buChar char="ü"/>
            </a:pPr>
            <a:r>
              <a:rPr lang="en-US" dirty="0">
                <a:solidFill>
                  <a:srgbClr val="000000"/>
                </a:solidFill>
                <a:ea typeface="ＭＳ Ｐゴシック" charset="0"/>
                <a:cs typeface="ＭＳ Ｐゴシック" charset="0"/>
              </a:rPr>
              <a:t>grail</a:t>
            </a:r>
          </a:p>
          <a:p>
            <a:pPr marL="285750" lvl="0" indent="-285750">
              <a:buFont typeface="Wingdings" panose="05000000000000000000" pitchFamily="2" charset="2"/>
              <a:buChar char="ü"/>
            </a:pPr>
            <a:r>
              <a:rPr lang="en-US" dirty="0">
                <a:solidFill>
                  <a:srgbClr val="000000"/>
                </a:solidFill>
                <a:ea typeface="ＭＳ Ｐゴシック" charset="0"/>
                <a:cs typeface="ＭＳ Ｐゴシック" charset="0"/>
              </a:rPr>
              <a:t>giraffe</a:t>
            </a:r>
            <a:endParaRPr lang="en-AU" sz="2400" kern="0" dirty="0">
              <a:latin typeface="Arial" pitchFamily="34" charset="0"/>
              <a:cs typeface="Arial" pitchFamily="34" charset="0"/>
            </a:endParaRPr>
          </a:p>
        </p:txBody>
      </p:sp>
      <p:sp>
        <p:nvSpPr>
          <p:cNvPr id="6" name="TextBox 5">
            <a:extLst>
              <a:ext uri="{FF2B5EF4-FFF2-40B4-BE49-F238E27FC236}">
                <a16:creationId xmlns:a16="http://schemas.microsoft.com/office/drawing/2014/main" id="{11CDB0F5-D977-46F9-8EDE-3D48305A22FF}"/>
              </a:ext>
            </a:extLst>
          </p:cNvPr>
          <p:cNvSpPr txBox="1"/>
          <p:nvPr/>
        </p:nvSpPr>
        <p:spPr bwMode="auto">
          <a:xfrm>
            <a:off x="3419872" y="1484784"/>
            <a:ext cx="5544616" cy="1975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marL="285750" lvl="0" indent="-285750">
              <a:buFont typeface="Wingdings" panose="05000000000000000000" pitchFamily="2" charset="2"/>
              <a:buChar char="§"/>
            </a:pPr>
            <a:r>
              <a:rPr lang="en-US" b="1" dirty="0">
                <a:solidFill>
                  <a:srgbClr val="FF0000"/>
                </a:solidFill>
              </a:rPr>
              <a:t>Computational Biology</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Align two sequences of nucleotide</a:t>
            </a:r>
          </a:p>
          <a:p>
            <a:pPr marL="285750" lvl="0" indent="-285750">
              <a:buFont typeface="Arial" panose="020B0604020202020204" pitchFamily="34" charset="0"/>
              <a:buChar char="•"/>
            </a:pPr>
            <a:endParaRPr lang="en-US" sz="2400" kern="0" dirty="0">
              <a:latin typeface="Arial" pitchFamily="34" charset="0"/>
              <a:cs typeface="Arial" pitchFamily="34" charset="0"/>
            </a:endParaRPr>
          </a:p>
          <a:p>
            <a:pPr lvl="0"/>
            <a:r>
              <a:rPr lang="en-AU" sz="1600" kern="0" dirty="0">
                <a:latin typeface="Arial" pitchFamily="34" charset="0"/>
                <a:cs typeface="Arial" pitchFamily="34" charset="0"/>
              </a:rPr>
              <a:t>AGGCTATCACCTGACCTCCAGGCCGATGCCC</a:t>
            </a:r>
          </a:p>
          <a:p>
            <a:pPr lvl="0"/>
            <a:endParaRPr lang="en-AU" sz="1600" kern="0" dirty="0">
              <a:latin typeface="Arial" pitchFamily="34" charset="0"/>
              <a:cs typeface="Arial" pitchFamily="34" charset="0"/>
            </a:endParaRPr>
          </a:p>
          <a:p>
            <a:pPr lvl="0"/>
            <a:r>
              <a:rPr lang="en-AU" sz="1600" kern="0" dirty="0">
                <a:latin typeface="Arial" pitchFamily="34" charset="0"/>
                <a:cs typeface="Arial" pitchFamily="34" charset="0"/>
              </a:rPr>
              <a:t>TAGCTATCACGACCGCGGTCGATTTGCCCGAC</a:t>
            </a:r>
          </a:p>
        </p:txBody>
      </p:sp>
      <p:sp>
        <p:nvSpPr>
          <p:cNvPr id="3" name="Rectangle 2">
            <a:extLst>
              <a:ext uri="{FF2B5EF4-FFF2-40B4-BE49-F238E27FC236}">
                <a16:creationId xmlns:a16="http://schemas.microsoft.com/office/drawing/2014/main" id="{9195F1E7-2737-4C8B-B6D2-D56163CD6144}"/>
              </a:ext>
            </a:extLst>
          </p:cNvPr>
          <p:cNvSpPr/>
          <p:nvPr/>
        </p:nvSpPr>
        <p:spPr>
          <a:xfrm>
            <a:off x="519526" y="4373211"/>
            <a:ext cx="8300945" cy="369332"/>
          </a:xfrm>
          <a:prstGeom prst="rect">
            <a:avLst/>
          </a:prstGeom>
        </p:spPr>
        <p:txBody>
          <a:bodyPr wrap="square">
            <a:spAutoFit/>
          </a:bodyPr>
          <a:lstStyle/>
          <a:p>
            <a:pPr marL="285750" indent="-285750">
              <a:buFont typeface="Wingdings" panose="05000000000000000000" pitchFamily="2" charset="2"/>
              <a:buChar char="§"/>
            </a:pPr>
            <a:r>
              <a:rPr lang="en-US" dirty="0"/>
              <a:t>Also for Machine Translation, Information Extraction, Speech Recognition</a:t>
            </a:r>
            <a:endParaRPr lang="en-AU" dirty="0"/>
          </a:p>
        </p:txBody>
      </p:sp>
    </p:spTree>
    <p:extLst>
      <p:ext uri="{BB962C8B-B14F-4D97-AF65-F5344CB8AC3E}">
        <p14:creationId xmlns:p14="http://schemas.microsoft.com/office/powerpoint/2010/main" val="38333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Edit Distance</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
        <p:nvSpPr>
          <p:cNvPr id="2" name="TextBox 1">
            <a:extLst>
              <a:ext uri="{FF2B5EF4-FFF2-40B4-BE49-F238E27FC236}">
                <a16:creationId xmlns:a16="http://schemas.microsoft.com/office/drawing/2014/main" id="{B1E11D1B-2276-42F9-8F44-F92B130D908D}"/>
              </a:ext>
            </a:extLst>
          </p:cNvPr>
          <p:cNvSpPr txBox="1"/>
          <p:nvPr/>
        </p:nvSpPr>
        <p:spPr bwMode="auto">
          <a:xfrm>
            <a:off x="467543" y="1512019"/>
            <a:ext cx="7812981" cy="27140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The minimum edit distance between two strings </a:t>
            </a:r>
          </a:p>
          <a:p>
            <a:endParaRPr lang="en-AU" sz="1200" dirty="0"/>
          </a:p>
          <a:p>
            <a:pPr marL="285750" indent="-285750">
              <a:buFont typeface="Wingdings" panose="05000000000000000000" pitchFamily="2" charset="2"/>
              <a:buChar char="§"/>
            </a:pPr>
            <a:r>
              <a:rPr lang="en-AU" dirty="0"/>
              <a:t>Is the minimum number of editing operations</a:t>
            </a:r>
          </a:p>
          <a:p>
            <a:r>
              <a:rPr lang="en-AU" dirty="0"/>
              <a:t> </a:t>
            </a:r>
          </a:p>
          <a:p>
            <a:pPr marL="742950" lvl="1" indent="-285750">
              <a:buFont typeface="Arial" panose="020B0604020202020204" pitchFamily="34" charset="0"/>
              <a:buChar char="•"/>
            </a:pPr>
            <a:r>
              <a:rPr lang="en-AU" dirty="0"/>
              <a:t>Insertion</a:t>
            </a:r>
          </a:p>
          <a:p>
            <a:pPr marL="742950" lvl="1" indent="-285750">
              <a:buFont typeface="Arial" panose="020B0604020202020204" pitchFamily="34" charset="0"/>
              <a:buChar char="•"/>
            </a:pPr>
            <a:r>
              <a:rPr lang="en-AU" dirty="0"/>
              <a:t>Deletion</a:t>
            </a:r>
          </a:p>
          <a:p>
            <a:pPr marL="742950" lvl="1" indent="-285750">
              <a:buFont typeface="Arial" panose="020B0604020202020204" pitchFamily="34" charset="0"/>
              <a:buChar char="•"/>
            </a:pPr>
            <a:r>
              <a:rPr lang="en-AU" dirty="0"/>
              <a:t>Substitution</a:t>
            </a:r>
          </a:p>
          <a:p>
            <a:pPr marL="742950" lvl="1" indent="-285750">
              <a:buFont typeface="Arial" panose="020B0604020202020204" pitchFamily="34" charset="0"/>
              <a:buChar char="•"/>
            </a:pPr>
            <a:endParaRPr lang="en-AU" sz="1200" dirty="0"/>
          </a:p>
          <a:p>
            <a:pPr marL="285750" indent="-285750">
              <a:buFont typeface="Wingdings" panose="05000000000000000000" pitchFamily="2" charset="2"/>
              <a:buChar char="§"/>
            </a:pPr>
            <a:r>
              <a:rPr lang="en-AU" dirty="0"/>
              <a:t>Needed to transform one into the other.</a:t>
            </a:r>
          </a:p>
        </p:txBody>
      </p:sp>
    </p:spTree>
    <p:extLst>
      <p:ext uri="{BB962C8B-B14F-4D97-AF65-F5344CB8AC3E}">
        <p14:creationId xmlns:p14="http://schemas.microsoft.com/office/powerpoint/2010/main" val="327232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Edit Distance</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pic>
        <p:nvPicPr>
          <p:cNvPr id="3" name="Picture 2">
            <a:extLst>
              <a:ext uri="{FF2B5EF4-FFF2-40B4-BE49-F238E27FC236}">
                <a16:creationId xmlns:a16="http://schemas.microsoft.com/office/drawing/2014/main" id="{6D8B0312-18C2-4443-999E-F6A140CE7D0A}"/>
              </a:ext>
            </a:extLst>
          </p:cNvPr>
          <p:cNvPicPr>
            <a:picLocks noChangeAspect="1"/>
          </p:cNvPicPr>
          <p:nvPr/>
        </p:nvPicPr>
        <p:blipFill>
          <a:blip r:embed="rId3"/>
          <a:stretch>
            <a:fillRect/>
          </a:stretch>
        </p:blipFill>
        <p:spPr>
          <a:xfrm>
            <a:off x="1691680" y="1556792"/>
            <a:ext cx="4701490" cy="2606280"/>
          </a:xfrm>
          <a:prstGeom prst="rect">
            <a:avLst/>
          </a:prstGeom>
        </p:spPr>
      </p:pic>
      <p:sp>
        <p:nvSpPr>
          <p:cNvPr id="5" name="Rectangle 4">
            <a:extLst>
              <a:ext uri="{FF2B5EF4-FFF2-40B4-BE49-F238E27FC236}">
                <a16:creationId xmlns:a16="http://schemas.microsoft.com/office/drawing/2014/main" id="{6CAF0041-97FF-4BA3-86CC-FE455AEB012D}"/>
              </a:ext>
            </a:extLst>
          </p:cNvPr>
          <p:cNvSpPr/>
          <p:nvPr/>
        </p:nvSpPr>
        <p:spPr>
          <a:xfrm>
            <a:off x="899592" y="4276253"/>
            <a:ext cx="7920880" cy="1384995"/>
          </a:xfrm>
          <a:prstGeom prst="rect">
            <a:avLst/>
          </a:prstGeom>
        </p:spPr>
        <p:txBody>
          <a:bodyPr wrap="square">
            <a:spAutoFit/>
          </a:bodyPr>
          <a:lstStyle/>
          <a:p>
            <a:pPr marL="285750" indent="-285750">
              <a:buFont typeface="Wingdings" panose="05000000000000000000" pitchFamily="2" charset="2"/>
              <a:buChar char="§"/>
            </a:pPr>
            <a:r>
              <a:rPr lang="en-US" b="1" dirty="0">
                <a:solidFill>
                  <a:srgbClr val="C00000"/>
                </a:solidFill>
              </a:rPr>
              <a:t>If each operation has cost of 1</a:t>
            </a:r>
          </a:p>
          <a:p>
            <a:pPr marL="1200150" lvl="2" indent="-285750">
              <a:buFont typeface="Courier New" panose="02070309020205020404" pitchFamily="49" charset="0"/>
              <a:buChar char="o"/>
            </a:pPr>
            <a:r>
              <a:rPr lang="en-US" dirty="0"/>
              <a:t>Distance between these is 5</a:t>
            </a:r>
          </a:p>
          <a:p>
            <a:pPr marL="1200150" lvl="2" indent="-285750">
              <a:buFont typeface="Courier New" panose="02070309020205020404" pitchFamily="49" charset="0"/>
              <a:buChar char="o"/>
            </a:pPr>
            <a:endParaRPr lang="en-US" sz="1200" dirty="0"/>
          </a:p>
          <a:p>
            <a:pPr marL="285750" indent="-285750">
              <a:buFont typeface="Wingdings" panose="05000000000000000000" pitchFamily="2" charset="2"/>
              <a:buChar char="§"/>
            </a:pPr>
            <a:r>
              <a:rPr lang="en-US" b="1" dirty="0">
                <a:solidFill>
                  <a:srgbClr val="C00000"/>
                </a:solidFill>
              </a:rPr>
              <a:t>If substitutions cost 2 (Levenshtein) </a:t>
            </a:r>
          </a:p>
          <a:p>
            <a:pPr marL="1200150" lvl="2" indent="-285750">
              <a:buFont typeface="Courier New" panose="02070309020205020404" pitchFamily="49" charset="0"/>
              <a:buChar char="o"/>
            </a:pPr>
            <a:r>
              <a:rPr lang="en-US" dirty="0"/>
              <a:t>Distance between them is 8</a:t>
            </a:r>
            <a:endParaRPr lang="en-AU" dirty="0"/>
          </a:p>
        </p:txBody>
      </p:sp>
      <p:sp>
        <p:nvSpPr>
          <p:cNvPr id="2" name="Rectangle 1">
            <a:extLst>
              <a:ext uri="{FF2B5EF4-FFF2-40B4-BE49-F238E27FC236}">
                <a16:creationId xmlns:a16="http://schemas.microsoft.com/office/drawing/2014/main" id="{F4C57ACB-AC6E-4E43-9F4A-F7E7D476A23D}"/>
              </a:ext>
            </a:extLst>
          </p:cNvPr>
          <p:cNvSpPr/>
          <p:nvPr/>
        </p:nvSpPr>
        <p:spPr>
          <a:xfrm>
            <a:off x="5409602" y="3645024"/>
            <a:ext cx="3456384" cy="2123658"/>
          </a:xfrm>
          <a:prstGeom prst="rect">
            <a:avLst/>
          </a:prstGeom>
          <a:noFill/>
          <a:ln>
            <a:solidFill>
              <a:srgbClr val="7030A0"/>
            </a:solidFill>
          </a:ln>
        </p:spPr>
        <p:txBody>
          <a:bodyPr wrap="square">
            <a:spAutoFit/>
          </a:bodyPr>
          <a:lstStyle/>
          <a:p>
            <a:r>
              <a:rPr lang="en-AU" dirty="0">
                <a:latin typeface="Calibri" panose="020F0502020204030204" pitchFamily="34" charset="0"/>
              </a:rPr>
              <a:t>Why would we Add weights to the computation? </a:t>
            </a:r>
          </a:p>
          <a:p>
            <a:pPr marL="285750" indent="-285750">
              <a:buFont typeface="Wingdings" panose="05000000000000000000" pitchFamily="2" charset="2"/>
              <a:buChar char="§"/>
            </a:pPr>
            <a:r>
              <a:rPr lang="en-AU" sz="1600" dirty="0">
                <a:latin typeface="Calibri" panose="020F0502020204030204" pitchFamily="34" charset="0"/>
              </a:rPr>
              <a:t>Spell Correction: some letters are more likely to be mistyped than others.</a:t>
            </a:r>
          </a:p>
          <a:p>
            <a:pPr marL="285750" indent="-285750">
              <a:buFont typeface="Wingdings" panose="05000000000000000000" pitchFamily="2" charset="2"/>
              <a:buChar char="§"/>
            </a:pPr>
            <a:r>
              <a:rPr lang="en-AU" sz="1600" dirty="0">
                <a:latin typeface="Calibri" panose="020F0502020204030204" pitchFamily="34" charset="0"/>
              </a:rPr>
              <a:t>Biology: certain kinds of deletions or insertions are more likely than others</a:t>
            </a:r>
            <a:endParaRPr lang="en-AU" sz="1600" dirty="0"/>
          </a:p>
        </p:txBody>
      </p:sp>
    </p:spTree>
    <p:extLst>
      <p:ext uri="{BB962C8B-B14F-4D97-AF65-F5344CB8AC3E}">
        <p14:creationId xmlns:p14="http://schemas.microsoft.com/office/powerpoint/2010/main" val="2541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How to find the Min Edit Distance?</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
        <p:nvSpPr>
          <p:cNvPr id="2" name="Rectangle 1">
            <a:extLst>
              <a:ext uri="{FF2B5EF4-FFF2-40B4-BE49-F238E27FC236}">
                <a16:creationId xmlns:a16="http://schemas.microsoft.com/office/drawing/2014/main" id="{A6F8A927-7ACB-402E-9CD2-4B62FA131461}"/>
              </a:ext>
            </a:extLst>
          </p:cNvPr>
          <p:cNvSpPr/>
          <p:nvPr/>
        </p:nvSpPr>
        <p:spPr>
          <a:xfrm>
            <a:off x="467544" y="1700808"/>
            <a:ext cx="7920880" cy="1754326"/>
          </a:xfrm>
          <a:prstGeom prst="rect">
            <a:avLst/>
          </a:prstGeom>
        </p:spPr>
        <p:txBody>
          <a:bodyPr wrap="square">
            <a:spAutoFit/>
          </a:bodyPr>
          <a:lstStyle/>
          <a:p>
            <a:pPr marL="285750" indent="-285750">
              <a:buFont typeface="Wingdings" panose="05000000000000000000" pitchFamily="2" charset="2"/>
              <a:buChar char="§"/>
            </a:pPr>
            <a:r>
              <a:rPr lang="en-US" dirty="0"/>
              <a:t>Searching for a path (sequence of edits) from the start string to the final string:</a:t>
            </a:r>
          </a:p>
          <a:p>
            <a:pPr marL="742950" lvl="1" indent="-285750">
              <a:buFont typeface="Courier New" panose="02070309020205020404" pitchFamily="49" charset="0"/>
              <a:buChar char="o"/>
            </a:pPr>
            <a:r>
              <a:rPr lang="en-US" b="1" dirty="0"/>
              <a:t>Initial state</a:t>
            </a:r>
            <a:r>
              <a:rPr lang="en-US" dirty="0"/>
              <a:t>: the word we’re transforming</a:t>
            </a:r>
          </a:p>
          <a:p>
            <a:pPr marL="742950" lvl="1" indent="-285750">
              <a:buFont typeface="Courier New" panose="02070309020205020404" pitchFamily="49" charset="0"/>
              <a:buChar char="o"/>
            </a:pPr>
            <a:r>
              <a:rPr lang="en-US" b="1" dirty="0"/>
              <a:t>Operators</a:t>
            </a:r>
            <a:r>
              <a:rPr lang="en-US" dirty="0"/>
              <a:t>: insert, delete, substitute </a:t>
            </a:r>
          </a:p>
          <a:p>
            <a:pPr marL="742950" lvl="1" indent="-285750">
              <a:buFont typeface="Courier New" panose="02070309020205020404" pitchFamily="49" charset="0"/>
              <a:buChar char="o"/>
            </a:pPr>
            <a:r>
              <a:rPr lang="en-US" b="1" dirty="0"/>
              <a:t>Goal state</a:t>
            </a:r>
            <a:r>
              <a:rPr lang="en-US" dirty="0"/>
              <a:t>: the word we’re trying to get to </a:t>
            </a:r>
          </a:p>
          <a:p>
            <a:pPr marL="742950" lvl="1" indent="-285750">
              <a:buFont typeface="Courier New" panose="02070309020205020404" pitchFamily="49" charset="0"/>
              <a:buChar char="o"/>
            </a:pPr>
            <a:r>
              <a:rPr lang="en-US" b="1" dirty="0"/>
              <a:t>Path cost</a:t>
            </a:r>
            <a:r>
              <a:rPr lang="en-US" dirty="0"/>
              <a:t>: what we want to minimize: the number of edits</a:t>
            </a:r>
            <a:endParaRPr lang="en-AU" dirty="0"/>
          </a:p>
        </p:txBody>
      </p:sp>
      <p:pic>
        <p:nvPicPr>
          <p:cNvPr id="10" name="Picture 9">
            <a:extLst>
              <a:ext uri="{FF2B5EF4-FFF2-40B4-BE49-F238E27FC236}">
                <a16:creationId xmlns:a16="http://schemas.microsoft.com/office/drawing/2014/main" id="{91D5CC34-D29D-4150-B7E2-0F94C72E76D2}"/>
              </a:ext>
            </a:extLst>
          </p:cNvPr>
          <p:cNvPicPr>
            <a:picLocks noChangeAspect="1"/>
          </p:cNvPicPr>
          <p:nvPr/>
        </p:nvPicPr>
        <p:blipFill>
          <a:blip r:embed="rId3"/>
          <a:stretch>
            <a:fillRect/>
          </a:stretch>
        </p:blipFill>
        <p:spPr>
          <a:xfrm>
            <a:off x="361698" y="3671158"/>
            <a:ext cx="8132572" cy="2105829"/>
          </a:xfrm>
          <a:prstGeom prst="rect">
            <a:avLst/>
          </a:prstGeom>
        </p:spPr>
      </p:pic>
    </p:spTree>
    <p:extLst>
      <p:ext uri="{BB962C8B-B14F-4D97-AF65-F5344CB8AC3E}">
        <p14:creationId xmlns:p14="http://schemas.microsoft.com/office/powerpoint/2010/main" val="236324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D83AB-5EBC-4934-B0D2-528052C035A6}"/>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B8E7A0C5-D214-795C-EC04-02CD33AA0951}"/>
              </a:ext>
            </a:extLst>
          </p:cNvPr>
          <p:cNvSpPr>
            <a:spLocks noGrp="1" noChangeArrowheads="1"/>
          </p:cNvSpPr>
          <p:nvPr>
            <p:ph type="title"/>
          </p:nvPr>
        </p:nvSpPr>
        <p:spPr/>
        <p:txBody>
          <a:bodyPr/>
          <a:lstStyle/>
          <a:p>
            <a:pPr eaLnBrk="1" hangingPunct="1">
              <a:defRPr/>
            </a:pPr>
            <a:r>
              <a:rPr lang="en-US" dirty="0">
                <a:latin typeface="Arial" charset="0"/>
                <a:cs typeface="Arial" charset="0"/>
              </a:rPr>
              <a:t>Revise previous module</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A13F1528-B6AE-40D6-E6B1-59B44DFF83F7}"/>
              </a:ext>
            </a:extLst>
          </p:cNvPr>
          <p:cNvSpPr>
            <a:spLocks noGrp="1" noChangeArrowheads="1"/>
          </p:cNvSpPr>
          <p:nvPr>
            <p:ph type="body" idx="1"/>
          </p:nvPr>
        </p:nvSpPr>
        <p:spPr>
          <a:xfrm>
            <a:off x="539552" y="1196752"/>
            <a:ext cx="8282880" cy="5256584"/>
          </a:xfrm>
        </p:spPr>
        <p:txBody>
          <a:bodyPr>
            <a:normAutofit lnSpcReduction="10000"/>
          </a:bodyPr>
          <a:lstStyle/>
          <a:p>
            <a:r>
              <a:rPr lang="en-US" b="1" dirty="0"/>
              <a:t>Graph Representation</a:t>
            </a:r>
            <a:r>
              <a:rPr lang="en-US" dirty="0"/>
              <a:t>: Use adjacency lists (for sparse graphs) or matrices (for dense graphs), with directed or undirected edges.</a:t>
            </a:r>
          </a:p>
          <a:p>
            <a:r>
              <a:rPr lang="en-US" b="1" dirty="0"/>
              <a:t>Traversal</a:t>
            </a:r>
            <a:r>
              <a:rPr lang="en-US" dirty="0"/>
              <a:t>:</a:t>
            </a:r>
          </a:p>
          <a:p>
            <a:pPr lvl="1"/>
            <a:r>
              <a:rPr lang="en-US" b="1" dirty="0"/>
              <a:t>BFS</a:t>
            </a:r>
            <a:r>
              <a:rPr lang="en-US" dirty="0"/>
              <a:t>: Finds shortest unweighted paths.</a:t>
            </a:r>
          </a:p>
          <a:p>
            <a:pPr lvl="1"/>
            <a:r>
              <a:rPr lang="en-US" b="1" dirty="0"/>
              <a:t>DFS</a:t>
            </a:r>
            <a:r>
              <a:rPr lang="en-US" dirty="0"/>
              <a:t>: Detects cycles.</a:t>
            </a:r>
          </a:p>
          <a:p>
            <a:r>
              <a:rPr lang="en-US" b="1" dirty="0"/>
              <a:t>Shortest Path</a:t>
            </a:r>
            <a:r>
              <a:rPr lang="en-US" dirty="0"/>
              <a:t>:</a:t>
            </a:r>
          </a:p>
          <a:p>
            <a:pPr lvl="1"/>
            <a:r>
              <a:rPr lang="en-US" b="1" dirty="0"/>
              <a:t>Dijkstra’s</a:t>
            </a:r>
            <a:r>
              <a:rPr lang="en-US" dirty="0"/>
              <a:t>: For non-negative weights.</a:t>
            </a:r>
          </a:p>
          <a:p>
            <a:pPr lvl="1"/>
            <a:r>
              <a:rPr lang="en-US" b="1" dirty="0"/>
              <a:t>Bellman-Ford</a:t>
            </a:r>
            <a:r>
              <a:rPr lang="en-US" dirty="0"/>
              <a:t>: Handles negative weights.</a:t>
            </a:r>
          </a:p>
          <a:p>
            <a:r>
              <a:rPr lang="en-US" b="1" dirty="0"/>
              <a:t>Topological Sort</a:t>
            </a:r>
            <a:r>
              <a:rPr lang="en-US" dirty="0"/>
              <a:t>: Orders nodes in a Directed Acyclic Graph (DAG) for scheduling tasks.</a:t>
            </a:r>
          </a:p>
          <a:p>
            <a:r>
              <a:rPr lang="en-US" b="1" dirty="0"/>
              <a:t>Applications</a:t>
            </a:r>
            <a:r>
              <a:rPr lang="en-US" dirty="0"/>
              <a:t>: Social networks, routing, and task scheduling.</a:t>
            </a:r>
          </a:p>
          <a:p>
            <a:pPr lvl="0"/>
            <a:endParaRPr lang="en-US" dirty="0"/>
          </a:p>
        </p:txBody>
      </p:sp>
    </p:spTree>
    <p:extLst>
      <p:ext uri="{BB962C8B-B14F-4D97-AF65-F5344CB8AC3E}">
        <p14:creationId xmlns:p14="http://schemas.microsoft.com/office/powerpoint/2010/main" val="13830283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Minimum Edit as Search</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
        <p:nvSpPr>
          <p:cNvPr id="2" name="Rectangle 1">
            <a:extLst>
              <a:ext uri="{FF2B5EF4-FFF2-40B4-BE49-F238E27FC236}">
                <a16:creationId xmlns:a16="http://schemas.microsoft.com/office/drawing/2014/main" id="{A6F8A927-7ACB-402E-9CD2-4B62FA131461}"/>
              </a:ext>
            </a:extLst>
          </p:cNvPr>
          <p:cNvSpPr/>
          <p:nvPr/>
        </p:nvSpPr>
        <p:spPr>
          <a:xfrm>
            <a:off x="467544" y="1700808"/>
            <a:ext cx="7920880" cy="1477328"/>
          </a:xfrm>
          <a:prstGeom prst="rect">
            <a:avLst/>
          </a:prstGeom>
        </p:spPr>
        <p:txBody>
          <a:bodyPr wrap="square">
            <a:spAutoFit/>
          </a:bodyPr>
          <a:lstStyle/>
          <a:p>
            <a:pPr marL="285750" indent="-285750">
              <a:buFont typeface="Wingdings" panose="05000000000000000000" pitchFamily="2" charset="2"/>
              <a:buChar char="§"/>
            </a:pPr>
            <a:r>
              <a:rPr lang="en-AU" dirty="0"/>
              <a:t>The space of all edit sequences is huge!</a:t>
            </a:r>
          </a:p>
          <a:p>
            <a:pPr marL="742950" lvl="1" indent="-285750">
              <a:buFont typeface="Arial" panose="020B0604020202020204" pitchFamily="34" charset="0"/>
              <a:buChar char="•"/>
            </a:pPr>
            <a:r>
              <a:rPr lang="en-AU" dirty="0"/>
              <a:t>We can’t afford to navigate naïvely </a:t>
            </a:r>
          </a:p>
          <a:p>
            <a:pPr marL="742950" lvl="1" indent="-285750">
              <a:buFont typeface="Arial" panose="020B0604020202020204" pitchFamily="34" charset="0"/>
              <a:buChar char="•"/>
            </a:pPr>
            <a:r>
              <a:rPr lang="en-AU" b="1" u="sng" dirty="0"/>
              <a:t>Lots of distinct paths wind up at the same state.</a:t>
            </a:r>
            <a:r>
              <a:rPr lang="en-AU" dirty="0"/>
              <a:t> </a:t>
            </a:r>
          </a:p>
          <a:p>
            <a:pPr marL="1200150" lvl="2" indent="-285750">
              <a:buFont typeface="Courier New" panose="02070309020205020404" pitchFamily="49" charset="0"/>
              <a:buChar char="o"/>
            </a:pPr>
            <a:r>
              <a:rPr lang="en-AU" dirty="0"/>
              <a:t>We don’t have to keep track of all of them.</a:t>
            </a:r>
          </a:p>
          <a:p>
            <a:pPr marL="1200150" lvl="2" indent="-285750">
              <a:buFont typeface="Courier New" panose="02070309020205020404" pitchFamily="49" charset="0"/>
              <a:buChar char="o"/>
            </a:pPr>
            <a:r>
              <a:rPr lang="en-AU" dirty="0"/>
              <a:t>Just the shortest path to each of those revisited states.</a:t>
            </a:r>
          </a:p>
        </p:txBody>
      </p:sp>
    </p:spTree>
    <p:extLst>
      <p:ext uri="{BB962C8B-B14F-4D97-AF65-F5344CB8AC3E}">
        <p14:creationId xmlns:p14="http://schemas.microsoft.com/office/powerpoint/2010/main" val="2967201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Defining Min Edit Distance</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6F8A927-7ACB-402E-9CD2-4B62FA131461}"/>
                  </a:ext>
                </a:extLst>
              </p:cNvPr>
              <p:cNvSpPr/>
              <p:nvPr/>
            </p:nvSpPr>
            <p:spPr>
              <a:xfrm>
                <a:off x="467544" y="1700808"/>
                <a:ext cx="7920880" cy="2308324"/>
              </a:xfrm>
              <a:prstGeom prst="rect">
                <a:avLst/>
              </a:prstGeom>
            </p:spPr>
            <p:txBody>
              <a:bodyPr wrap="square">
                <a:spAutoFit/>
              </a:bodyPr>
              <a:lstStyle/>
              <a:p>
                <a:pPr marL="285750" indent="-285750">
                  <a:buFont typeface="Wingdings" panose="05000000000000000000" pitchFamily="2" charset="2"/>
                  <a:buChar char="§"/>
                </a:pPr>
                <a:r>
                  <a:rPr lang="en-AU" dirty="0"/>
                  <a:t>For two strings </a:t>
                </a:r>
              </a:p>
              <a:p>
                <a:pPr marL="742950" lvl="1" indent="-285750">
                  <a:buFont typeface="Courier New" panose="02070309020205020404" pitchFamily="49" charset="0"/>
                  <a:buChar char="o"/>
                </a:pPr>
                <a14:m>
                  <m:oMath xmlns:m="http://schemas.openxmlformats.org/officeDocument/2006/math">
                    <m:r>
                      <a:rPr lang="en-AU" i="1" dirty="0" smtClean="0">
                        <a:latin typeface="Cambria Math" panose="02040503050406030204" pitchFamily="18" charset="0"/>
                      </a:rPr>
                      <m:t>𝑋</m:t>
                    </m:r>
                  </m:oMath>
                </a14:m>
                <a:r>
                  <a:rPr lang="en-AU" dirty="0"/>
                  <a:t> of length </a:t>
                </a:r>
                <a14:m>
                  <m:oMath xmlns:m="http://schemas.openxmlformats.org/officeDocument/2006/math">
                    <m:r>
                      <a:rPr lang="en-AU" i="1" dirty="0" smtClean="0">
                        <a:latin typeface="Cambria Math" panose="02040503050406030204" pitchFamily="18" charset="0"/>
                      </a:rPr>
                      <m:t>𝑛</m:t>
                    </m:r>
                  </m:oMath>
                </a14:m>
                <a:endParaRPr lang="en-AU" i="1" dirty="0"/>
              </a:p>
              <a:p>
                <a:pPr marL="742950" lvl="1" indent="-285750">
                  <a:buFont typeface="Courier New" panose="02070309020205020404" pitchFamily="49" charset="0"/>
                  <a:buChar char="o"/>
                </a:pPr>
                <a14:m>
                  <m:oMath xmlns:m="http://schemas.openxmlformats.org/officeDocument/2006/math">
                    <m:r>
                      <a:rPr lang="en-AU" i="1" dirty="0" smtClean="0">
                        <a:latin typeface="Cambria Math" panose="02040503050406030204" pitchFamily="18" charset="0"/>
                      </a:rPr>
                      <m:t>𝑌</m:t>
                    </m:r>
                  </m:oMath>
                </a14:m>
                <a:r>
                  <a:rPr lang="en-AU" dirty="0"/>
                  <a:t> of length </a:t>
                </a:r>
                <a14:m>
                  <m:oMath xmlns:m="http://schemas.openxmlformats.org/officeDocument/2006/math">
                    <m:r>
                      <a:rPr lang="en-AU" i="1" dirty="0" smtClean="0">
                        <a:latin typeface="Cambria Math" panose="02040503050406030204" pitchFamily="18" charset="0"/>
                      </a:rPr>
                      <m:t>𝑚</m:t>
                    </m:r>
                  </m:oMath>
                </a14:m>
                <a:endParaRPr lang="en-AU" i="1" dirty="0"/>
              </a:p>
              <a:p>
                <a:pPr lvl="1"/>
                <a:endParaRPr lang="en-AU" i="1" dirty="0"/>
              </a:p>
              <a:p>
                <a:pPr marL="285750" indent="-285750">
                  <a:buFont typeface="Wingdings" panose="05000000000000000000" pitchFamily="2" charset="2"/>
                  <a:buChar char="§"/>
                </a:pPr>
                <a:r>
                  <a:rPr lang="en-AU" dirty="0"/>
                  <a:t>We define </a:t>
                </a:r>
                <a14:m>
                  <m:oMath xmlns:m="http://schemas.openxmlformats.org/officeDocument/2006/math">
                    <m:r>
                      <a:rPr lang="en-AU" i="1" dirty="0" smtClean="0">
                        <a:latin typeface="Cambria Math" panose="02040503050406030204" pitchFamily="18" charset="0"/>
                      </a:rPr>
                      <m:t>𝐷</m:t>
                    </m:r>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𝑖</m:t>
                        </m:r>
                        <m:r>
                          <a:rPr lang="en-AU" b="0" i="1" dirty="0" smtClean="0">
                            <a:latin typeface="Cambria Math" panose="02040503050406030204" pitchFamily="18" charset="0"/>
                          </a:rPr>
                          <m:t>, </m:t>
                        </m:r>
                        <m:r>
                          <a:rPr lang="en-AU" b="0" i="1" dirty="0" smtClean="0">
                            <a:latin typeface="Cambria Math" panose="02040503050406030204" pitchFamily="18" charset="0"/>
                          </a:rPr>
                          <m:t>𝑗</m:t>
                        </m:r>
                      </m:e>
                    </m:d>
                  </m:oMath>
                </a14:m>
                <a:endParaRPr lang="en-AU" b="0" dirty="0"/>
              </a:p>
              <a:p>
                <a:pPr marL="742950" lvl="1" indent="-285750">
                  <a:buFont typeface="Courier New" panose="02070309020205020404" pitchFamily="49" charset="0"/>
                  <a:buChar char="o"/>
                </a:pPr>
                <a:r>
                  <a:rPr lang="en-AU" dirty="0"/>
                  <a:t>The edit distance between </a:t>
                </a:r>
                <a14:m>
                  <m:oMath xmlns:m="http://schemas.openxmlformats.org/officeDocument/2006/math">
                    <m:r>
                      <a:rPr lang="en-AU" i="1" dirty="0" smtClean="0">
                        <a:latin typeface="Cambria Math" panose="02040503050406030204" pitchFamily="18" charset="0"/>
                      </a:rPr>
                      <m:t>𝑋</m:t>
                    </m:r>
                    <m:d>
                      <m:dPr>
                        <m:begChr m:val="["/>
                        <m:endChr m:val="]"/>
                        <m:ctrlPr>
                          <a:rPr lang="en-AU" i="1" dirty="0">
                            <a:latin typeface="Cambria Math" panose="02040503050406030204" pitchFamily="18" charset="0"/>
                          </a:rPr>
                        </m:ctrlPr>
                      </m:dPr>
                      <m:e>
                        <m:r>
                          <a:rPr lang="en-AU" i="1" dirty="0">
                            <a:latin typeface="Cambria Math" panose="02040503050406030204" pitchFamily="18" charset="0"/>
                          </a:rPr>
                          <m:t>1..</m:t>
                        </m:r>
                        <m:r>
                          <a:rPr lang="en-AU" i="1" dirty="0">
                            <a:latin typeface="Cambria Math" panose="02040503050406030204" pitchFamily="18" charset="0"/>
                          </a:rPr>
                          <m:t>𝑖</m:t>
                        </m:r>
                      </m:e>
                    </m:d>
                  </m:oMath>
                </a14:m>
                <a:r>
                  <a:rPr lang="en-AU" dirty="0"/>
                  <a:t> and </a:t>
                </a:r>
                <a14:m>
                  <m:oMath xmlns:m="http://schemas.openxmlformats.org/officeDocument/2006/math">
                    <m:r>
                      <a:rPr lang="en-AU" i="1" dirty="0" smtClean="0">
                        <a:latin typeface="Cambria Math" panose="02040503050406030204" pitchFamily="18" charset="0"/>
                      </a:rPr>
                      <m:t>𝑌</m:t>
                    </m:r>
                    <m:d>
                      <m:dPr>
                        <m:begChr m:val="["/>
                        <m:endChr m:val="]"/>
                        <m:ctrlPr>
                          <a:rPr lang="en-AU" i="1" dirty="0">
                            <a:latin typeface="Cambria Math" panose="02040503050406030204" pitchFamily="18" charset="0"/>
                          </a:rPr>
                        </m:ctrlPr>
                      </m:dPr>
                      <m:e>
                        <m:r>
                          <a:rPr lang="en-AU" i="1" dirty="0">
                            <a:latin typeface="Cambria Math" panose="02040503050406030204" pitchFamily="18" charset="0"/>
                          </a:rPr>
                          <m:t>1..</m:t>
                        </m:r>
                        <m:r>
                          <a:rPr lang="en-AU" i="1" dirty="0">
                            <a:latin typeface="Cambria Math" panose="02040503050406030204" pitchFamily="18" charset="0"/>
                          </a:rPr>
                          <m:t>𝑗</m:t>
                        </m:r>
                      </m:e>
                    </m:d>
                  </m:oMath>
                </a14:m>
                <a:endParaRPr lang="en-AU" dirty="0"/>
              </a:p>
              <a:p>
                <a:pPr marL="1200150" lvl="2" indent="-285750">
                  <a:buFont typeface="Arial" panose="020B0604020202020204" pitchFamily="34" charset="0"/>
                  <a:buChar char="•"/>
                </a:pPr>
                <a:r>
                  <a:rPr lang="en-AU" dirty="0"/>
                  <a:t> i.e., the first </a:t>
                </a:r>
                <a14:m>
                  <m:oMath xmlns:m="http://schemas.openxmlformats.org/officeDocument/2006/math">
                    <m:r>
                      <a:rPr lang="en-AU" i="1" dirty="0" smtClean="0">
                        <a:latin typeface="Cambria Math" panose="02040503050406030204" pitchFamily="18" charset="0"/>
                      </a:rPr>
                      <m:t>𝑖</m:t>
                    </m:r>
                  </m:oMath>
                </a14:m>
                <a:r>
                  <a:rPr lang="en-AU" i="1" dirty="0"/>
                  <a:t> </a:t>
                </a:r>
                <a:r>
                  <a:rPr lang="en-AU" dirty="0"/>
                  <a:t>characters of </a:t>
                </a:r>
                <a14:m>
                  <m:oMath xmlns:m="http://schemas.openxmlformats.org/officeDocument/2006/math">
                    <m:r>
                      <a:rPr lang="en-AU" i="1" dirty="0" smtClean="0">
                        <a:latin typeface="Cambria Math" panose="02040503050406030204" pitchFamily="18" charset="0"/>
                      </a:rPr>
                      <m:t>𝑋</m:t>
                    </m:r>
                  </m:oMath>
                </a14:m>
                <a:r>
                  <a:rPr lang="en-AU" dirty="0"/>
                  <a:t> and the first </a:t>
                </a:r>
                <a14:m>
                  <m:oMath xmlns:m="http://schemas.openxmlformats.org/officeDocument/2006/math">
                    <m:r>
                      <a:rPr lang="en-AU" i="1" dirty="0" smtClean="0">
                        <a:latin typeface="Cambria Math" panose="02040503050406030204" pitchFamily="18" charset="0"/>
                      </a:rPr>
                      <m:t>𝑗</m:t>
                    </m:r>
                  </m:oMath>
                </a14:m>
                <a:r>
                  <a:rPr lang="en-AU" i="1" dirty="0"/>
                  <a:t> </a:t>
                </a:r>
                <a:r>
                  <a:rPr lang="en-AU" dirty="0"/>
                  <a:t>characters of </a:t>
                </a:r>
                <a14:m>
                  <m:oMath xmlns:m="http://schemas.openxmlformats.org/officeDocument/2006/math">
                    <m:r>
                      <a:rPr lang="en-AU" i="1" dirty="0" smtClean="0">
                        <a:latin typeface="Cambria Math" panose="02040503050406030204" pitchFamily="18" charset="0"/>
                      </a:rPr>
                      <m:t>𝑌</m:t>
                    </m:r>
                  </m:oMath>
                </a14:m>
                <a:r>
                  <a:rPr lang="en-AU" dirty="0"/>
                  <a:t> </a:t>
                </a:r>
              </a:p>
              <a:p>
                <a:pPr marL="742950" lvl="1" indent="-285750">
                  <a:buFont typeface="Courier New" panose="02070309020205020404" pitchFamily="49" charset="0"/>
                  <a:buChar char="o"/>
                </a:pPr>
                <a:r>
                  <a:rPr lang="en-AU" dirty="0"/>
                  <a:t>The edit distance between X and Y is thus </a:t>
                </a:r>
                <a14:m>
                  <m:oMath xmlns:m="http://schemas.openxmlformats.org/officeDocument/2006/math">
                    <m:r>
                      <a:rPr lang="en-AU" i="1" dirty="0" smtClean="0">
                        <a:latin typeface="Cambria Math" panose="02040503050406030204" pitchFamily="18" charset="0"/>
                      </a:rPr>
                      <m:t>𝐷</m:t>
                    </m:r>
                    <m:r>
                      <a:rPr lang="en-AU" i="1" dirty="0">
                        <a:latin typeface="Cambria Math" panose="02040503050406030204" pitchFamily="18" charset="0"/>
                      </a:rPr>
                      <m:t>(</m:t>
                    </m:r>
                    <m:r>
                      <a:rPr lang="en-AU" i="1" dirty="0">
                        <a:latin typeface="Cambria Math" panose="02040503050406030204" pitchFamily="18" charset="0"/>
                      </a:rPr>
                      <m:t>𝑛</m:t>
                    </m:r>
                    <m:r>
                      <a:rPr lang="en-AU" i="1" dirty="0" smtClean="0">
                        <a:latin typeface="Cambria Math" panose="02040503050406030204" pitchFamily="18" charset="0"/>
                      </a:rPr>
                      <m:t>, </m:t>
                    </m:r>
                    <m:r>
                      <a:rPr lang="en-AU" i="1" dirty="0" smtClean="0">
                        <a:latin typeface="Cambria Math" panose="02040503050406030204" pitchFamily="18" charset="0"/>
                      </a:rPr>
                      <m:t>𝑚</m:t>
                    </m:r>
                    <m:r>
                      <a:rPr lang="en-AU" i="1" dirty="0">
                        <a:latin typeface="Cambria Math" panose="02040503050406030204" pitchFamily="18" charset="0"/>
                      </a:rPr>
                      <m:t>)</m:t>
                    </m:r>
                  </m:oMath>
                </a14:m>
                <a:endParaRPr lang="en-AU" dirty="0"/>
              </a:p>
            </p:txBody>
          </p:sp>
        </mc:Choice>
        <mc:Fallback xmlns="">
          <p:sp>
            <p:nvSpPr>
              <p:cNvPr id="2" name="Rectangle 1">
                <a:extLst>
                  <a:ext uri="{FF2B5EF4-FFF2-40B4-BE49-F238E27FC236}">
                    <a16:creationId xmlns:a16="http://schemas.microsoft.com/office/drawing/2014/main" id="{A6F8A927-7ACB-402E-9CD2-4B62FA131461}"/>
                  </a:ext>
                </a:extLst>
              </p:cNvPr>
              <p:cNvSpPr>
                <a:spLocks noRot="1" noChangeAspect="1" noMove="1" noResize="1" noEditPoints="1" noAdjustHandles="1" noChangeArrowheads="1" noChangeShapeType="1" noTextEdit="1"/>
              </p:cNvSpPr>
              <p:nvPr/>
            </p:nvSpPr>
            <p:spPr>
              <a:xfrm>
                <a:off x="467544" y="1700808"/>
                <a:ext cx="7920880" cy="2308324"/>
              </a:xfrm>
              <a:prstGeom prst="rect">
                <a:avLst/>
              </a:prstGeom>
              <a:blipFill>
                <a:blip r:embed="rId3"/>
                <a:stretch>
                  <a:fillRect l="-539" t="-1319" b="-3430"/>
                </a:stretch>
              </a:blipFill>
            </p:spPr>
            <p:txBody>
              <a:bodyPr/>
              <a:lstStyle/>
              <a:p>
                <a:r>
                  <a:rPr lang="en-AU">
                    <a:noFill/>
                  </a:rPr>
                  <a:t> </a:t>
                </a:r>
              </a:p>
            </p:txBody>
          </p:sp>
        </mc:Fallback>
      </mc:AlternateContent>
    </p:spTree>
    <p:extLst>
      <p:ext uri="{BB962C8B-B14F-4D97-AF65-F5344CB8AC3E}">
        <p14:creationId xmlns:p14="http://schemas.microsoft.com/office/powerpoint/2010/main" val="2825512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Dynamic Programming for Minimum Edit Distance</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6F8A927-7ACB-402E-9CD2-4B62FA131461}"/>
                  </a:ext>
                </a:extLst>
              </p:cNvPr>
              <p:cNvSpPr/>
              <p:nvPr/>
            </p:nvSpPr>
            <p:spPr>
              <a:xfrm>
                <a:off x="467544" y="1700808"/>
                <a:ext cx="7920880" cy="2585323"/>
              </a:xfrm>
              <a:prstGeom prst="rect">
                <a:avLst/>
              </a:prstGeom>
            </p:spPr>
            <p:txBody>
              <a:bodyPr wrap="square">
                <a:spAutoFit/>
              </a:bodyPr>
              <a:lstStyle/>
              <a:p>
                <a:pPr marL="285750" indent="-285750">
                  <a:buFont typeface="Wingdings" panose="05000000000000000000" pitchFamily="2" charset="2"/>
                  <a:buChar char="§"/>
                </a:pPr>
                <a:r>
                  <a:rPr lang="en-AU" b="1" dirty="0"/>
                  <a:t>Dynamic programming</a:t>
                </a:r>
                <a:r>
                  <a:rPr lang="en-AU" dirty="0"/>
                  <a:t>: A tabular computation of </a:t>
                </a:r>
                <a14:m>
                  <m:oMath xmlns:m="http://schemas.openxmlformats.org/officeDocument/2006/math">
                    <m:r>
                      <a:rPr lang="en-AU" i="1" dirty="0" smtClean="0">
                        <a:latin typeface="Cambria Math" panose="02040503050406030204" pitchFamily="18" charset="0"/>
                      </a:rPr>
                      <m:t>𝐷</m:t>
                    </m:r>
                    <m:r>
                      <a:rPr lang="en-AU" i="1" dirty="0">
                        <a:latin typeface="Cambria Math" panose="02040503050406030204" pitchFamily="18" charset="0"/>
                      </a:rPr>
                      <m:t>(</m:t>
                    </m:r>
                    <m:r>
                      <a:rPr lang="en-AU" i="1" dirty="0">
                        <a:latin typeface="Cambria Math" panose="02040503050406030204" pitchFamily="18" charset="0"/>
                      </a:rPr>
                      <m:t>𝑛</m:t>
                    </m:r>
                    <m:r>
                      <a:rPr lang="en-AU" i="1" dirty="0" smtClean="0">
                        <a:latin typeface="Cambria Math" panose="02040503050406030204" pitchFamily="18" charset="0"/>
                      </a:rPr>
                      <m:t>, </m:t>
                    </m:r>
                    <m:r>
                      <a:rPr lang="en-AU" i="1" dirty="0" smtClean="0">
                        <a:latin typeface="Cambria Math" panose="02040503050406030204" pitchFamily="18" charset="0"/>
                      </a:rPr>
                      <m:t>𝑚</m:t>
                    </m:r>
                    <m:r>
                      <a:rPr lang="en-AU" i="1" dirty="0" smtClean="0">
                        <a:latin typeface="Cambria Math" panose="02040503050406030204" pitchFamily="18" charset="0"/>
                      </a:rPr>
                      <m:t>)</m:t>
                    </m:r>
                  </m:oMath>
                </a14:m>
                <a:r>
                  <a:rPr lang="en-AU" i="1"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Solving problems by combining solutions to subproblems.</a:t>
                </a:r>
              </a:p>
              <a:p>
                <a:pPr marL="285750" indent="-285750">
                  <a:buFont typeface="Wingdings" panose="05000000000000000000" pitchFamily="2" charset="2"/>
                  <a:buChar char="§"/>
                </a:pPr>
                <a:endParaRPr lang="en-US" b="1" dirty="0">
                  <a:solidFill>
                    <a:srgbClr val="C00000"/>
                  </a:solidFill>
                </a:endParaRPr>
              </a:p>
              <a:p>
                <a:pPr marL="285750" indent="-285750">
                  <a:buFont typeface="Wingdings" panose="05000000000000000000" pitchFamily="2" charset="2"/>
                  <a:buChar char="§"/>
                </a:pPr>
                <a:r>
                  <a:rPr lang="en-US" b="1" dirty="0">
                    <a:solidFill>
                      <a:srgbClr val="C00000"/>
                    </a:solidFill>
                  </a:rPr>
                  <a:t>Bottom-­up</a:t>
                </a:r>
                <a:r>
                  <a:rPr lang="en-US" b="1" dirty="0"/>
                  <a:t>:</a:t>
                </a:r>
              </a:p>
              <a:p>
                <a:pPr marL="742950" lvl="1" indent="-285750">
                  <a:buFont typeface="Courier New" panose="02070309020205020404" pitchFamily="49" charset="0"/>
                  <a:buChar char="o"/>
                </a:pPr>
                <a:r>
                  <a:rPr lang="en-AU" dirty="0"/>
                  <a:t>We compute </a:t>
                </a:r>
                <a14:m>
                  <m:oMath xmlns:m="http://schemas.openxmlformats.org/officeDocument/2006/math">
                    <m:r>
                      <a:rPr lang="en-AU" i="1" dirty="0" smtClean="0">
                        <a:latin typeface="Cambria Math" panose="02040503050406030204" pitchFamily="18" charset="0"/>
                      </a:rPr>
                      <m:t>𝐷</m:t>
                    </m:r>
                    <m:r>
                      <a:rPr lang="en-AU" i="1" dirty="0">
                        <a:latin typeface="Cambria Math" panose="02040503050406030204" pitchFamily="18" charset="0"/>
                      </a:rPr>
                      <m:t>(</m:t>
                    </m:r>
                    <m:r>
                      <a:rPr lang="en-AU" i="1" dirty="0">
                        <a:latin typeface="Cambria Math" panose="02040503050406030204" pitchFamily="18" charset="0"/>
                      </a:rPr>
                      <m:t>𝑖</m:t>
                    </m:r>
                    <m:r>
                      <a:rPr lang="en-AU" i="1" dirty="0" smtClean="0">
                        <a:latin typeface="Cambria Math" panose="02040503050406030204" pitchFamily="18" charset="0"/>
                      </a:rPr>
                      <m:t>, </m:t>
                    </m:r>
                    <m:r>
                      <a:rPr lang="en-AU" i="1" dirty="0" smtClean="0">
                        <a:latin typeface="Cambria Math" panose="02040503050406030204" pitchFamily="18" charset="0"/>
                      </a:rPr>
                      <m:t>𝑗</m:t>
                    </m:r>
                    <m:r>
                      <a:rPr lang="en-AU" i="1" dirty="0">
                        <a:latin typeface="Cambria Math" panose="02040503050406030204" pitchFamily="18" charset="0"/>
                      </a:rPr>
                      <m:t>)</m:t>
                    </m:r>
                  </m:oMath>
                </a14:m>
                <a:r>
                  <a:rPr lang="en-AU" dirty="0"/>
                  <a:t> for small </a:t>
                </a:r>
                <a14:m>
                  <m:oMath xmlns:m="http://schemas.openxmlformats.org/officeDocument/2006/math">
                    <m:r>
                      <a:rPr lang="en-AU" i="1" dirty="0" smtClean="0">
                        <a:latin typeface="Cambria Math" panose="02040503050406030204" pitchFamily="18" charset="0"/>
                      </a:rPr>
                      <m:t>𝑖</m:t>
                    </m:r>
                  </m:oMath>
                </a14:m>
                <a:r>
                  <a:rPr lang="en-AU" i="1" dirty="0"/>
                  <a:t>, </a:t>
                </a:r>
                <a14:m>
                  <m:oMath xmlns:m="http://schemas.openxmlformats.org/officeDocument/2006/math">
                    <m:r>
                      <a:rPr lang="en-AU" i="1" dirty="0" smtClean="0">
                        <a:latin typeface="Cambria Math" panose="02040503050406030204" pitchFamily="18" charset="0"/>
                      </a:rPr>
                      <m:t>𝑗</m:t>
                    </m:r>
                  </m:oMath>
                </a14:m>
                <a:endParaRPr lang="en-AU" dirty="0"/>
              </a:p>
              <a:p>
                <a:pPr marL="742950" lvl="1" indent="-285750">
                  <a:buFont typeface="Courier New" panose="02070309020205020404" pitchFamily="49" charset="0"/>
                  <a:buChar char="o"/>
                </a:pPr>
                <a:r>
                  <a:rPr lang="en-AU" dirty="0"/>
                  <a:t>And compute larger </a:t>
                </a:r>
                <a14:m>
                  <m:oMath xmlns:m="http://schemas.openxmlformats.org/officeDocument/2006/math">
                    <m:r>
                      <a:rPr lang="en-AU" i="1" dirty="0" smtClean="0">
                        <a:latin typeface="Cambria Math" panose="02040503050406030204" pitchFamily="18" charset="0"/>
                      </a:rPr>
                      <m:t>𝐷</m:t>
                    </m:r>
                    <m:r>
                      <a:rPr lang="en-AU" i="1" dirty="0">
                        <a:latin typeface="Cambria Math" panose="02040503050406030204" pitchFamily="18" charset="0"/>
                      </a:rPr>
                      <m:t>(</m:t>
                    </m:r>
                    <m:r>
                      <a:rPr lang="en-AU" i="1" dirty="0">
                        <a:latin typeface="Cambria Math" panose="02040503050406030204" pitchFamily="18" charset="0"/>
                      </a:rPr>
                      <m:t>𝑖</m:t>
                    </m:r>
                    <m:r>
                      <a:rPr lang="en-AU" i="1" dirty="0" smtClean="0">
                        <a:latin typeface="Cambria Math" panose="02040503050406030204" pitchFamily="18" charset="0"/>
                      </a:rPr>
                      <m:t>, </m:t>
                    </m:r>
                    <m:r>
                      <a:rPr lang="en-AU" i="1" dirty="0" smtClean="0">
                        <a:latin typeface="Cambria Math" panose="02040503050406030204" pitchFamily="18" charset="0"/>
                      </a:rPr>
                      <m:t>𝑗</m:t>
                    </m:r>
                    <m:r>
                      <a:rPr lang="en-AU" i="1" dirty="0">
                        <a:latin typeface="Cambria Math" panose="02040503050406030204" pitchFamily="18" charset="0"/>
                      </a:rPr>
                      <m:t>)</m:t>
                    </m:r>
                  </m:oMath>
                </a14:m>
                <a:r>
                  <a:rPr lang="en-AU" dirty="0"/>
                  <a:t> based on previously computed smaller values</a:t>
                </a:r>
              </a:p>
              <a:p>
                <a:pPr marL="1200150" lvl="2" indent="-285750">
                  <a:buFont typeface="Arial" panose="020B0604020202020204" pitchFamily="34" charset="0"/>
                  <a:buChar char="•"/>
                </a:pPr>
                <a:r>
                  <a:rPr lang="en-AU" dirty="0"/>
                  <a:t>i.e., compute </a:t>
                </a:r>
                <a14:m>
                  <m:oMath xmlns:m="http://schemas.openxmlformats.org/officeDocument/2006/math">
                    <m:r>
                      <a:rPr lang="en-AU" i="1" dirty="0" smtClean="0">
                        <a:latin typeface="Cambria Math" panose="02040503050406030204" pitchFamily="18" charset="0"/>
                      </a:rPr>
                      <m:t>𝐷</m:t>
                    </m:r>
                    <m:r>
                      <a:rPr lang="en-AU" i="1" dirty="0">
                        <a:latin typeface="Cambria Math" panose="02040503050406030204" pitchFamily="18" charset="0"/>
                      </a:rPr>
                      <m:t>(</m:t>
                    </m:r>
                    <m:r>
                      <a:rPr lang="en-AU" i="1" dirty="0">
                        <a:latin typeface="Cambria Math" panose="02040503050406030204" pitchFamily="18" charset="0"/>
                      </a:rPr>
                      <m:t>𝑖</m:t>
                    </m:r>
                    <m:r>
                      <a:rPr lang="en-AU" i="1" dirty="0" smtClean="0">
                        <a:latin typeface="Cambria Math" panose="02040503050406030204" pitchFamily="18" charset="0"/>
                      </a:rPr>
                      <m:t>, </m:t>
                    </m:r>
                    <m:r>
                      <a:rPr lang="en-AU" i="1" dirty="0" smtClean="0">
                        <a:latin typeface="Cambria Math" panose="02040503050406030204" pitchFamily="18" charset="0"/>
                      </a:rPr>
                      <m:t>𝑗</m:t>
                    </m:r>
                    <m:r>
                      <a:rPr lang="en-AU" i="1" dirty="0" smtClean="0">
                        <a:latin typeface="Cambria Math" panose="02040503050406030204" pitchFamily="18" charset="0"/>
                      </a:rPr>
                      <m:t>) </m:t>
                    </m:r>
                  </m:oMath>
                </a14:m>
                <a:r>
                  <a:rPr lang="en-AU" dirty="0"/>
                  <a:t>for all </a:t>
                </a:r>
                <a14:m>
                  <m:oMath xmlns:m="http://schemas.openxmlformats.org/officeDocument/2006/math">
                    <m:r>
                      <a:rPr lang="en-AU" b="0" i="1" dirty="0" smtClean="0">
                        <a:latin typeface="Cambria Math" panose="02040503050406030204" pitchFamily="18" charset="0"/>
                      </a:rPr>
                      <m:t>𝑖</m:t>
                    </m:r>
                  </m:oMath>
                </a14:m>
                <a:r>
                  <a:rPr lang="en-AU" i="1" dirty="0"/>
                  <a:t> </a:t>
                </a:r>
                <a:r>
                  <a:rPr lang="en-AU" dirty="0"/>
                  <a:t>(</a:t>
                </a:r>
                <a14:m>
                  <m:oMath xmlns:m="http://schemas.openxmlformats.org/officeDocument/2006/math">
                    <m:r>
                      <a:rPr lang="en-AU" i="1" dirty="0" smtClean="0">
                        <a:latin typeface="Cambria Math" panose="02040503050406030204" pitchFamily="18" charset="0"/>
                      </a:rPr>
                      <m:t>0 &lt; </m:t>
                    </m:r>
                    <m:r>
                      <a:rPr lang="en-AU" i="1" dirty="0" smtClean="0">
                        <a:latin typeface="Cambria Math" panose="02040503050406030204" pitchFamily="18" charset="0"/>
                      </a:rPr>
                      <m:t>𝑖</m:t>
                    </m:r>
                    <m:r>
                      <a:rPr lang="en-AU" i="1" dirty="0" smtClean="0">
                        <a:latin typeface="Cambria Math" panose="02040503050406030204" pitchFamily="18" charset="0"/>
                      </a:rPr>
                      <m:t> &lt; </m:t>
                    </m:r>
                    <m:r>
                      <a:rPr lang="en-AU" i="1" dirty="0" smtClean="0">
                        <a:latin typeface="Cambria Math" panose="02040503050406030204" pitchFamily="18" charset="0"/>
                      </a:rPr>
                      <m:t>𝑛</m:t>
                    </m:r>
                  </m:oMath>
                </a14:m>
                <a:r>
                  <a:rPr lang="en-AU" dirty="0"/>
                  <a:t>) and </a:t>
                </a:r>
                <a14:m>
                  <m:oMath xmlns:m="http://schemas.openxmlformats.org/officeDocument/2006/math">
                    <m:r>
                      <a:rPr lang="en-AU" i="1" dirty="0" smtClean="0">
                        <a:latin typeface="Cambria Math" panose="02040503050406030204" pitchFamily="18" charset="0"/>
                      </a:rPr>
                      <m:t>𝑗</m:t>
                    </m:r>
                  </m:oMath>
                </a14:m>
                <a:r>
                  <a:rPr lang="en-AU" i="1" dirty="0"/>
                  <a:t> </a:t>
                </a:r>
                <a:r>
                  <a:rPr lang="en-AU" dirty="0"/>
                  <a:t>(</a:t>
                </a:r>
                <a14:m>
                  <m:oMath xmlns:m="http://schemas.openxmlformats.org/officeDocument/2006/math">
                    <m:r>
                      <a:rPr lang="en-AU" i="1" dirty="0" smtClean="0">
                        <a:latin typeface="Cambria Math" panose="02040503050406030204" pitchFamily="18" charset="0"/>
                      </a:rPr>
                      <m:t>0 &lt; </m:t>
                    </m:r>
                    <m:r>
                      <a:rPr lang="en-AU" i="1" dirty="0" smtClean="0">
                        <a:latin typeface="Cambria Math" panose="02040503050406030204" pitchFamily="18" charset="0"/>
                      </a:rPr>
                      <m:t>𝑗</m:t>
                    </m:r>
                    <m:r>
                      <a:rPr lang="en-AU" i="1" dirty="0" smtClean="0">
                        <a:latin typeface="Cambria Math" panose="02040503050406030204" pitchFamily="18" charset="0"/>
                      </a:rPr>
                      <m:t> &lt; </m:t>
                    </m:r>
                    <m:r>
                      <a:rPr lang="en-AU" i="1" dirty="0" smtClean="0">
                        <a:latin typeface="Cambria Math" panose="02040503050406030204" pitchFamily="18" charset="0"/>
                      </a:rPr>
                      <m:t>𝑚</m:t>
                    </m:r>
                  </m:oMath>
                </a14:m>
                <a:r>
                  <a:rPr lang="en-AU" dirty="0"/>
                  <a:t>)</a:t>
                </a:r>
                <a:endParaRPr lang="en-US" b="1" dirty="0"/>
              </a:p>
            </p:txBody>
          </p:sp>
        </mc:Choice>
        <mc:Fallback xmlns="">
          <p:sp>
            <p:nvSpPr>
              <p:cNvPr id="2" name="Rectangle 1">
                <a:extLst>
                  <a:ext uri="{FF2B5EF4-FFF2-40B4-BE49-F238E27FC236}">
                    <a16:creationId xmlns:a16="http://schemas.microsoft.com/office/drawing/2014/main" id="{A6F8A927-7ACB-402E-9CD2-4B62FA131461}"/>
                  </a:ext>
                </a:extLst>
              </p:cNvPr>
              <p:cNvSpPr>
                <a:spLocks noRot="1" noChangeAspect="1" noMove="1" noResize="1" noEditPoints="1" noAdjustHandles="1" noChangeArrowheads="1" noChangeShapeType="1" noTextEdit="1"/>
              </p:cNvSpPr>
              <p:nvPr/>
            </p:nvSpPr>
            <p:spPr>
              <a:xfrm>
                <a:off x="467544" y="1700808"/>
                <a:ext cx="7920880" cy="2585323"/>
              </a:xfrm>
              <a:prstGeom prst="rect">
                <a:avLst/>
              </a:prstGeom>
              <a:blipFill>
                <a:blip r:embed="rId3"/>
                <a:stretch>
                  <a:fillRect l="-539" t="-1179" b="-2830"/>
                </a:stretch>
              </a:blipFill>
            </p:spPr>
            <p:txBody>
              <a:bodyPr/>
              <a:lstStyle/>
              <a:p>
                <a:r>
                  <a:rPr lang="en-AU">
                    <a:noFill/>
                  </a:rPr>
                  <a:t> </a:t>
                </a:r>
              </a:p>
            </p:txBody>
          </p:sp>
        </mc:Fallback>
      </mc:AlternateContent>
    </p:spTree>
    <p:extLst>
      <p:ext uri="{BB962C8B-B14F-4D97-AF65-F5344CB8AC3E}">
        <p14:creationId xmlns:p14="http://schemas.microsoft.com/office/powerpoint/2010/main" val="1540052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Defining Min Edit Distance (Levenshtein) Recursively</a:t>
            </a:r>
            <a:endParaRPr lang="en-US" dirty="0">
              <a:solidFill>
                <a:srgbClr val="FF0000"/>
              </a:solidFill>
              <a:ea typeface="ＭＳ Ｐゴシック" charset="0"/>
              <a:cs typeface="ＭＳ Ｐゴシック" charset="0"/>
            </a:endParaRP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6F8A927-7ACB-402E-9CD2-4B62FA131461}"/>
                  </a:ext>
                </a:extLst>
              </p:cNvPr>
              <p:cNvSpPr/>
              <p:nvPr/>
            </p:nvSpPr>
            <p:spPr>
              <a:xfrm>
                <a:off x="467544" y="1700808"/>
                <a:ext cx="7920880" cy="3591496"/>
              </a:xfrm>
              <a:prstGeom prst="rect">
                <a:avLst/>
              </a:prstGeom>
            </p:spPr>
            <p:txBody>
              <a:bodyPr wrap="square">
                <a:spAutoFit/>
              </a:bodyPr>
              <a:lstStyle/>
              <a:p>
                <a:pPr marL="285750" indent="-285750">
                  <a:buFont typeface="Wingdings" panose="05000000000000000000" pitchFamily="2" charset="2"/>
                  <a:buChar char="§"/>
                </a:pPr>
                <a:r>
                  <a:rPr lang="en-AU" b="1" dirty="0"/>
                  <a:t>Initialization</a:t>
                </a:r>
              </a:p>
              <a:p>
                <a:pPr marL="742950" lvl="1" indent="-285750">
                  <a:buFont typeface="Courier New" panose="02070309020205020404" pitchFamily="49" charset="0"/>
                  <a:buChar char="o"/>
                </a:pPr>
                <a14:m>
                  <m:oMath xmlns:m="http://schemas.openxmlformats.org/officeDocument/2006/math">
                    <m:r>
                      <a:rPr lang="en-AU" i="1" dirty="0" smtClean="0">
                        <a:latin typeface="Cambria Math" panose="02040503050406030204" pitchFamily="18" charset="0"/>
                      </a:rPr>
                      <m:t>𝐷</m:t>
                    </m:r>
                    <m:r>
                      <a:rPr lang="en-AU" i="1" dirty="0" smtClean="0">
                        <a:latin typeface="Cambria Math" panose="02040503050406030204" pitchFamily="18" charset="0"/>
                      </a:rPr>
                      <m:t>(</m:t>
                    </m:r>
                    <m:r>
                      <a:rPr lang="en-AU" i="1" dirty="0" smtClean="0">
                        <a:latin typeface="Cambria Math" panose="02040503050406030204" pitchFamily="18" charset="0"/>
                      </a:rPr>
                      <m:t>𝑖</m:t>
                    </m:r>
                    <m:r>
                      <a:rPr lang="en-AU" i="1" dirty="0" smtClean="0">
                        <a:latin typeface="Cambria Math" panose="02040503050406030204" pitchFamily="18" charset="0"/>
                      </a:rPr>
                      <m:t>, 0) = </m:t>
                    </m:r>
                    <m:r>
                      <a:rPr lang="en-AU" i="1" dirty="0" smtClean="0">
                        <a:latin typeface="Cambria Math" panose="02040503050406030204" pitchFamily="18" charset="0"/>
                      </a:rPr>
                      <m:t>𝑖</m:t>
                    </m:r>
                  </m:oMath>
                </a14:m>
                <a:endParaRPr lang="en-AU" dirty="0"/>
              </a:p>
              <a:p>
                <a:pPr marL="742950" lvl="1" indent="-285750">
                  <a:buFont typeface="Courier New" panose="02070309020205020404" pitchFamily="49" charset="0"/>
                  <a:buChar char="o"/>
                </a:pPr>
                <a14:m>
                  <m:oMath xmlns:m="http://schemas.openxmlformats.org/officeDocument/2006/math">
                    <m:r>
                      <a:rPr lang="en-AU" i="1" dirty="0" smtClean="0">
                        <a:latin typeface="Cambria Math" panose="02040503050406030204" pitchFamily="18" charset="0"/>
                      </a:rPr>
                      <m:t>𝐷</m:t>
                    </m:r>
                    <m:r>
                      <a:rPr lang="en-AU" i="1" dirty="0" smtClean="0">
                        <a:latin typeface="Cambria Math" panose="02040503050406030204" pitchFamily="18" charset="0"/>
                      </a:rPr>
                      <m:t>(0, </m:t>
                    </m:r>
                    <m:r>
                      <a:rPr lang="en-AU" i="1" dirty="0" smtClean="0">
                        <a:latin typeface="Cambria Math" panose="02040503050406030204" pitchFamily="18" charset="0"/>
                      </a:rPr>
                      <m:t>𝑗</m:t>
                    </m:r>
                    <m:r>
                      <a:rPr lang="en-AU" i="1" dirty="0">
                        <a:latin typeface="Cambria Math" panose="02040503050406030204" pitchFamily="18" charset="0"/>
                      </a:rPr>
                      <m:t>) = </m:t>
                    </m:r>
                    <m:r>
                      <a:rPr lang="en-AU" i="1" dirty="0" smtClean="0">
                        <a:latin typeface="Cambria Math" panose="02040503050406030204" pitchFamily="18" charset="0"/>
                      </a:rPr>
                      <m:t>𝑗</m:t>
                    </m:r>
                  </m:oMath>
                </a14:m>
                <a:endParaRPr lang="en-AU" dirty="0"/>
              </a:p>
              <a:p>
                <a:pPr marL="285750" indent="-285750">
                  <a:buFont typeface="Wingdings" panose="05000000000000000000" pitchFamily="2" charset="2"/>
                  <a:buChar char="§"/>
                </a:pPr>
                <a:r>
                  <a:rPr lang="en-US" b="1" dirty="0">
                    <a:solidFill>
                      <a:srgbClr val="C00000"/>
                    </a:solidFill>
                  </a:rPr>
                  <a:t>Recurrence Relation:</a:t>
                </a:r>
              </a:p>
              <a:p>
                <a:endParaRPr lang="en-US" b="1" dirty="0">
                  <a:solidFill>
                    <a:srgbClr val="C00000"/>
                  </a:solidFill>
                </a:endParaRPr>
              </a:p>
              <a:p>
                <a:endParaRPr lang="en-US" b="1" dirty="0">
                  <a:solidFill>
                    <a:srgbClr val="C00000"/>
                  </a:solidFill>
                </a:endParaRPr>
              </a:p>
              <a:p>
                <a:pPr/>
                <a14:m>
                  <m:oMathPara xmlns:m="http://schemas.openxmlformats.org/officeDocument/2006/math">
                    <m:oMathParaPr>
                      <m:jc m:val="centerGroup"/>
                    </m:oMathParaPr>
                    <m:oMath xmlns:m="http://schemas.openxmlformats.org/officeDocument/2006/math">
                      <m:r>
                        <a:rPr lang="en-AU" b="0" i="1" smtClean="0">
                          <a:solidFill>
                            <a:schemeClr val="tx1"/>
                          </a:solidFill>
                          <a:latin typeface="Cambria Math" panose="02040503050406030204" pitchFamily="18" charset="0"/>
                        </a:rPr>
                        <m:t>𝐷</m:t>
                      </m:r>
                      <m:d>
                        <m:dPr>
                          <m:ctrlPr>
                            <a:rPr lang="en-AU"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𝑖</m:t>
                          </m:r>
                          <m:r>
                            <a:rPr lang="en-AU" b="0" i="1" smtClean="0">
                              <a:solidFill>
                                <a:schemeClr val="tx1"/>
                              </a:solidFill>
                              <a:latin typeface="Cambria Math" panose="02040503050406030204" pitchFamily="18" charset="0"/>
                            </a:rPr>
                            <m:t>, </m:t>
                          </m:r>
                          <m:r>
                            <a:rPr lang="en-AU" b="0" i="1" smtClean="0">
                              <a:solidFill>
                                <a:schemeClr val="tx1"/>
                              </a:solidFill>
                              <a:latin typeface="Cambria Math" panose="02040503050406030204" pitchFamily="18" charset="0"/>
                            </a:rPr>
                            <m:t>𝑗</m:t>
                          </m:r>
                        </m:e>
                      </m:d>
                      <m: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𝑚𝑖𝑛</m:t>
                      </m:r>
                      <m:d>
                        <m:dPr>
                          <m:begChr m:val="{"/>
                          <m:endChr m:val=""/>
                          <m:ctrlPr>
                            <a:rPr lang="en-AU" b="0" i="1" smtClean="0">
                              <a:solidFill>
                                <a:schemeClr val="tx1"/>
                              </a:solidFill>
                              <a:latin typeface="Cambria Math" panose="02040503050406030204" pitchFamily="18" charset="0"/>
                            </a:rPr>
                          </m:ctrlPr>
                        </m:dPr>
                        <m:e>
                          <m:m>
                            <m:mPr>
                              <m:mcs>
                                <m:mc>
                                  <m:mcPr>
                                    <m:count m:val="1"/>
                                    <m:mcJc m:val="center"/>
                                  </m:mcPr>
                                </m:mc>
                              </m:mcs>
                              <m:ctrlPr>
                                <a:rPr lang="en-AU" b="0" i="1" smtClean="0">
                                  <a:solidFill>
                                    <a:schemeClr val="tx1"/>
                                  </a:solidFill>
                                  <a:latin typeface="Cambria Math" panose="02040503050406030204" pitchFamily="18" charset="0"/>
                                </a:rPr>
                              </m:ctrlPr>
                            </m:mPr>
                            <m:mr>
                              <m:e>
                                <m:r>
                                  <m:rPr>
                                    <m:brk m:alnAt="7"/>
                                  </m:rPr>
                                  <a:rPr lang="en-AU" b="0" i="1" smtClean="0">
                                    <a:solidFill>
                                      <a:schemeClr val="tx1"/>
                                    </a:solidFill>
                                    <a:latin typeface="Cambria Math" panose="02040503050406030204" pitchFamily="18" charset="0"/>
                                  </a:rPr>
                                  <m:t>𝐷</m:t>
                                </m:r>
                                <m:d>
                                  <m:dPr>
                                    <m:ctrlPr>
                                      <a:rPr lang="en-AU" b="0" i="1" smtClean="0">
                                        <a:solidFill>
                                          <a:schemeClr val="tx1"/>
                                        </a:solidFill>
                                        <a:latin typeface="Cambria Math" panose="02040503050406030204" pitchFamily="18" charset="0"/>
                                      </a:rPr>
                                    </m:ctrlPr>
                                  </m:dPr>
                                  <m:e>
                                    <m:r>
                                      <m:rPr>
                                        <m:brk m:alnAt="7"/>
                                      </m:rPr>
                                      <a:rPr lang="en-AU" b="0" i="1" smtClean="0">
                                        <a:solidFill>
                                          <a:schemeClr val="tx1"/>
                                        </a:solidFill>
                                        <a:latin typeface="Cambria Math" panose="02040503050406030204" pitchFamily="18" charset="0"/>
                                      </a:rPr>
                                      <m:t>𝑖</m:t>
                                    </m:r>
                                    <m:r>
                                      <a:rPr lang="en-AU" b="0" i="1" smtClean="0">
                                        <a:solidFill>
                                          <a:schemeClr val="tx1"/>
                                        </a:solidFill>
                                        <a:latin typeface="Cambria Math" panose="02040503050406030204" pitchFamily="18" charset="0"/>
                                      </a:rPr>
                                      <m:t>−1, </m:t>
                                    </m:r>
                                    <m:r>
                                      <a:rPr lang="en-AU" b="0" i="1" smtClean="0">
                                        <a:solidFill>
                                          <a:schemeClr val="tx1"/>
                                        </a:solidFill>
                                        <a:latin typeface="Cambria Math" panose="02040503050406030204" pitchFamily="18" charset="0"/>
                                      </a:rPr>
                                      <m:t>𝑗</m:t>
                                    </m:r>
                                  </m:e>
                                </m:d>
                                <m:r>
                                  <m:rPr>
                                    <m:brk m:alnAt="7"/>
                                  </m:rP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1</m:t>
                                </m:r>
                              </m:e>
                            </m:mr>
                            <m:mr>
                              <m:e>
                                <m:r>
                                  <a:rPr lang="en-AU" b="0" i="1" smtClean="0">
                                    <a:solidFill>
                                      <a:schemeClr val="tx1"/>
                                    </a:solidFill>
                                    <a:latin typeface="Cambria Math" panose="02040503050406030204" pitchFamily="18" charset="0"/>
                                  </a:rPr>
                                  <m:t>𝐷</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𝑖</m:t>
                                    </m:r>
                                    <m:r>
                                      <a:rPr lang="en-AU" b="0" i="1" smtClean="0">
                                        <a:solidFill>
                                          <a:schemeClr val="tx1"/>
                                        </a:solidFill>
                                        <a:latin typeface="Cambria Math" panose="02040503050406030204" pitchFamily="18" charset="0"/>
                                      </a:rPr>
                                      <m:t>, </m:t>
                                    </m:r>
                                    <m:r>
                                      <a:rPr lang="en-AU" b="0" i="1" smtClean="0">
                                        <a:solidFill>
                                          <a:schemeClr val="tx1"/>
                                        </a:solidFill>
                                        <a:latin typeface="Cambria Math" panose="02040503050406030204" pitchFamily="18" charset="0"/>
                                      </a:rPr>
                                      <m:t>𝑗</m:t>
                                    </m:r>
                                    <m:r>
                                      <a:rPr lang="en-AU" b="0" i="1" smtClean="0">
                                        <a:solidFill>
                                          <a:schemeClr val="tx1"/>
                                        </a:solidFill>
                                        <a:latin typeface="Cambria Math" panose="02040503050406030204" pitchFamily="18" charset="0"/>
                                      </a:rPr>
                                      <m:t>−1</m:t>
                                    </m:r>
                                  </m:e>
                                </m:d>
                                <m:r>
                                  <a:rPr lang="en-AU" b="0" i="1" smtClean="0">
                                    <a:solidFill>
                                      <a:schemeClr val="tx1"/>
                                    </a:solidFill>
                                    <a:latin typeface="Cambria Math" panose="02040503050406030204" pitchFamily="18" charset="0"/>
                                  </a:rPr>
                                  <m:t>+1</m:t>
                                </m:r>
                              </m:e>
                            </m:mr>
                            <m:mr>
                              <m:e>
                                <m:r>
                                  <a:rPr lang="en-AU" b="0" i="1" smtClean="0">
                                    <a:solidFill>
                                      <a:schemeClr val="tx1"/>
                                    </a:solidFill>
                                    <a:latin typeface="Cambria Math" panose="02040503050406030204" pitchFamily="18" charset="0"/>
                                  </a:rPr>
                                  <m:t>𝐷</m:t>
                                </m:r>
                                <m:d>
                                  <m:dPr>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𝑖</m:t>
                                    </m:r>
                                    <m:r>
                                      <a:rPr lang="en-AU" b="0" i="1" smtClean="0">
                                        <a:solidFill>
                                          <a:schemeClr val="tx1"/>
                                        </a:solidFill>
                                        <a:latin typeface="Cambria Math" panose="02040503050406030204" pitchFamily="18" charset="0"/>
                                      </a:rPr>
                                      <m:t>−1, </m:t>
                                    </m:r>
                                    <m:r>
                                      <a:rPr lang="en-AU" b="0" i="1" smtClean="0">
                                        <a:solidFill>
                                          <a:schemeClr val="tx1"/>
                                        </a:solidFill>
                                        <a:latin typeface="Cambria Math" panose="02040503050406030204" pitchFamily="18" charset="0"/>
                                      </a:rPr>
                                      <m:t>𝑗</m:t>
                                    </m:r>
                                    <m:r>
                                      <a:rPr lang="en-AU" b="0" i="1" smtClean="0">
                                        <a:solidFill>
                                          <a:schemeClr val="tx1"/>
                                        </a:solidFill>
                                        <a:latin typeface="Cambria Math" panose="02040503050406030204" pitchFamily="18" charset="0"/>
                                      </a:rPr>
                                      <m:t>−1</m:t>
                                    </m:r>
                                  </m:e>
                                </m:d>
                                <m: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ea typeface="Cambria Math" panose="02040503050406030204" pitchFamily="18" charset="0"/>
                                  </a:rPr>
                                  <m:t> </m:t>
                                </m:r>
                                <m:d>
                                  <m:dPr>
                                    <m:begChr m:val="{"/>
                                    <m:endChr m:val=""/>
                                    <m:ctrlPr>
                                      <a:rPr lang="en-AU" b="0" i="1" smtClean="0">
                                        <a:solidFill>
                                          <a:schemeClr val="tx1"/>
                                        </a:solidFill>
                                        <a:latin typeface="Cambria Math" panose="02040503050406030204" pitchFamily="18" charset="0"/>
                                        <a:ea typeface="Cambria Math" panose="02040503050406030204" pitchFamily="18" charset="0"/>
                                      </a:rPr>
                                    </m:ctrlPr>
                                  </m:dPr>
                                  <m:e>
                                    <m:m>
                                      <m:mPr>
                                        <m:mcs>
                                          <m:mc>
                                            <m:mcPr>
                                              <m:count m:val="2"/>
                                              <m:mcJc m:val="center"/>
                                            </m:mcPr>
                                          </m:mc>
                                        </m:mcs>
                                        <m:ctrlPr>
                                          <a:rPr lang="en-AU" b="0" i="1" smtClean="0">
                                            <a:solidFill>
                                              <a:schemeClr val="tx1"/>
                                            </a:solidFill>
                                            <a:latin typeface="Cambria Math" panose="02040503050406030204" pitchFamily="18" charset="0"/>
                                            <a:ea typeface="Cambria Math" panose="02040503050406030204" pitchFamily="18" charset="0"/>
                                          </a:rPr>
                                        </m:ctrlPr>
                                      </m:mPr>
                                      <m:mr>
                                        <m:e>
                                          <m:r>
                                            <m:rPr>
                                              <m:brk m:alnAt="7"/>
                                            </m:rPr>
                                            <a:rPr lang="en-AU" b="0" i="1" smtClean="0">
                                              <a:solidFill>
                                                <a:schemeClr val="tx1"/>
                                              </a:solidFill>
                                              <a:latin typeface="Cambria Math" panose="02040503050406030204" pitchFamily="18" charset="0"/>
                                              <a:ea typeface="Cambria Math" panose="02040503050406030204" pitchFamily="18" charset="0"/>
                                            </a:rPr>
                                            <m:t>2</m:t>
                                          </m:r>
                                        </m:e>
                                        <m:e>
                                          <m:r>
                                            <a:rPr lang="en-AU" b="0" i="1" smtClean="0">
                                              <a:solidFill>
                                                <a:schemeClr val="tx1"/>
                                              </a:solidFill>
                                              <a:latin typeface="Cambria Math" panose="02040503050406030204" pitchFamily="18" charset="0"/>
                                              <a:ea typeface="Cambria Math" panose="02040503050406030204" pitchFamily="18" charset="0"/>
                                            </a:rPr>
                                            <m:t>𝑖𝑓</m:t>
                                          </m:r>
                                          <m:r>
                                            <a:rPr lang="en-AU" b="0" i="1" smtClean="0">
                                              <a:solidFill>
                                                <a:schemeClr val="tx1"/>
                                              </a:solidFill>
                                              <a:latin typeface="Cambria Math" panose="02040503050406030204" pitchFamily="18" charset="0"/>
                                              <a:ea typeface="Cambria Math" panose="02040503050406030204" pitchFamily="18" charset="0"/>
                                            </a:rPr>
                                            <m:t> </m:t>
                                          </m:r>
                                          <m:r>
                                            <a:rPr lang="en-AU" b="0" i="1" smtClean="0">
                                              <a:solidFill>
                                                <a:schemeClr val="tx1"/>
                                              </a:solidFill>
                                              <a:latin typeface="Cambria Math" panose="02040503050406030204" pitchFamily="18" charset="0"/>
                                              <a:ea typeface="Cambria Math" panose="02040503050406030204" pitchFamily="18" charset="0"/>
                                            </a:rPr>
                                            <m:t>𝑋</m:t>
                                          </m:r>
                                          <m: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ea typeface="Cambria Math" panose="02040503050406030204" pitchFamily="18" charset="0"/>
                                            </a:rPr>
                                            <m:t>𝑖</m:t>
                                          </m:r>
                                          <m: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ea typeface="Cambria Math" panose="02040503050406030204" pitchFamily="18" charset="0"/>
                                            </a:rPr>
                                            <m:t>𝑋</m:t>
                                          </m:r>
                                          <m: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ea typeface="Cambria Math" panose="02040503050406030204" pitchFamily="18" charset="0"/>
                                            </a:rPr>
                                            <m:t>𝑗</m:t>
                                          </m:r>
                                          <m:r>
                                            <a:rPr lang="en-AU" b="0" i="1" smtClean="0">
                                              <a:solidFill>
                                                <a:schemeClr val="tx1"/>
                                              </a:solidFill>
                                              <a:latin typeface="Cambria Math" panose="02040503050406030204" pitchFamily="18" charset="0"/>
                                              <a:ea typeface="Cambria Math" panose="02040503050406030204" pitchFamily="18" charset="0"/>
                                            </a:rPr>
                                            <m:t>]</m:t>
                                          </m:r>
                                        </m:e>
                                      </m:mr>
                                      <m:mr>
                                        <m:e>
                                          <m:r>
                                            <a:rPr lang="en-AU" b="0" i="1" smtClean="0">
                                              <a:solidFill>
                                                <a:schemeClr val="tx1"/>
                                              </a:solidFill>
                                              <a:latin typeface="Cambria Math" panose="02040503050406030204" pitchFamily="18" charset="0"/>
                                              <a:ea typeface="Cambria Math" panose="02040503050406030204" pitchFamily="18" charset="0"/>
                                            </a:rPr>
                                            <m:t>0</m:t>
                                          </m:r>
                                        </m:e>
                                        <m:e>
                                          <m:r>
                                            <a:rPr lang="en-AU" b="0" i="1" smtClean="0">
                                              <a:solidFill>
                                                <a:schemeClr val="tx1"/>
                                              </a:solidFill>
                                              <a:latin typeface="Cambria Math" panose="02040503050406030204" pitchFamily="18" charset="0"/>
                                              <a:ea typeface="Cambria Math" panose="02040503050406030204" pitchFamily="18" charset="0"/>
                                            </a:rPr>
                                            <m:t>𝑖𝑓</m:t>
                                          </m:r>
                                          <m:r>
                                            <a:rPr lang="en-AU" b="0" i="1" smtClean="0">
                                              <a:solidFill>
                                                <a:schemeClr val="tx1"/>
                                              </a:solidFill>
                                              <a:latin typeface="Cambria Math" panose="02040503050406030204" pitchFamily="18" charset="0"/>
                                              <a:ea typeface="Cambria Math" panose="02040503050406030204" pitchFamily="18" charset="0"/>
                                            </a:rPr>
                                            <m:t> </m:t>
                                          </m:r>
                                          <m:r>
                                            <a:rPr lang="en-AU" b="0" i="1" smtClean="0">
                                              <a:solidFill>
                                                <a:schemeClr val="tx1"/>
                                              </a:solidFill>
                                              <a:latin typeface="Cambria Math" panose="02040503050406030204" pitchFamily="18" charset="0"/>
                                              <a:ea typeface="Cambria Math" panose="02040503050406030204" pitchFamily="18" charset="0"/>
                                            </a:rPr>
                                            <m:t>𝑋</m:t>
                                          </m:r>
                                          <m:d>
                                            <m:dPr>
                                              <m:begChr m:val="["/>
                                              <m:endChr m:val="]"/>
                                              <m:ctrlPr>
                                                <a:rPr lang="en-AU" b="0" i="1" smtClean="0">
                                                  <a:solidFill>
                                                    <a:schemeClr val="tx1"/>
                                                  </a:solidFill>
                                                  <a:latin typeface="Cambria Math" panose="02040503050406030204" pitchFamily="18" charset="0"/>
                                                  <a:ea typeface="Cambria Math" panose="02040503050406030204" pitchFamily="18" charset="0"/>
                                                </a:rPr>
                                              </m:ctrlPr>
                                            </m:dPr>
                                            <m:e>
                                              <m:r>
                                                <a:rPr lang="en-AU" b="0" i="1" smtClean="0">
                                                  <a:solidFill>
                                                    <a:schemeClr val="tx1"/>
                                                  </a:solidFill>
                                                  <a:latin typeface="Cambria Math" panose="02040503050406030204" pitchFamily="18" charset="0"/>
                                                  <a:ea typeface="Cambria Math" panose="02040503050406030204" pitchFamily="18" charset="0"/>
                                                </a:rPr>
                                                <m:t>𝑖</m:t>
                                              </m:r>
                                            </m:e>
                                          </m:d>
                                          <m: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ea typeface="Cambria Math" panose="02040503050406030204" pitchFamily="18" charset="0"/>
                                            </a:rPr>
                                            <m:t>𝑋</m:t>
                                          </m:r>
                                          <m:r>
                                            <a:rPr lang="en-AU" b="0" i="1" smtClean="0">
                                              <a:solidFill>
                                                <a:schemeClr val="tx1"/>
                                              </a:solidFill>
                                              <a:latin typeface="Cambria Math" panose="02040503050406030204" pitchFamily="18" charset="0"/>
                                              <a:ea typeface="Cambria Math" panose="02040503050406030204" pitchFamily="18" charset="0"/>
                                            </a:rPr>
                                            <m:t>[</m:t>
                                          </m:r>
                                          <m:r>
                                            <a:rPr lang="en-AU" b="0" i="1" smtClean="0">
                                              <a:solidFill>
                                                <a:schemeClr val="tx1"/>
                                              </a:solidFill>
                                              <a:latin typeface="Cambria Math" panose="02040503050406030204" pitchFamily="18" charset="0"/>
                                              <a:ea typeface="Cambria Math" panose="02040503050406030204" pitchFamily="18" charset="0"/>
                                            </a:rPr>
                                            <m:t>𝑗</m:t>
                                          </m:r>
                                          <m:r>
                                            <a:rPr lang="en-AU" b="0" i="1" smtClean="0">
                                              <a:solidFill>
                                                <a:schemeClr val="tx1"/>
                                              </a:solidFill>
                                              <a:latin typeface="Cambria Math" panose="02040503050406030204" pitchFamily="18" charset="0"/>
                                              <a:ea typeface="Cambria Math" panose="02040503050406030204" pitchFamily="18" charset="0"/>
                                            </a:rPr>
                                            <m:t>]</m:t>
                                          </m:r>
                                        </m:e>
                                      </m:mr>
                                    </m:m>
                                  </m:e>
                                </m:d>
                              </m:e>
                            </m:mr>
                          </m:m>
                        </m:e>
                      </m:d>
                    </m:oMath>
                  </m:oMathPara>
                </a14:m>
                <a:endParaRPr lang="en-US" dirty="0">
                  <a:solidFill>
                    <a:srgbClr val="C00000"/>
                  </a:solidFill>
                </a:endParaRPr>
              </a:p>
              <a:p>
                <a:pPr marL="285750" indent="-285750">
                  <a:buFont typeface="Wingdings" panose="05000000000000000000" pitchFamily="2" charset="2"/>
                  <a:buChar char="§"/>
                </a:pPr>
                <a:r>
                  <a:rPr lang="en-AU" b="1" dirty="0"/>
                  <a:t>Termination</a:t>
                </a:r>
                <a:r>
                  <a:rPr lang="en-AU" dirty="0"/>
                  <a:t>:</a:t>
                </a:r>
              </a:p>
              <a:p>
                <a:pPr marL="742950" lvl="1" indent="-285750">
                  <a:buFont typeface="Courier New" panose="02070309020205020404" pitchFamily="49" charset="0"/>
                  <a:buChar char="o"/>
                </a:pPr>
                <a14:m>
                  <m:oMath xmlns:m="http://schemas.openxmlformats.org/officeDocument/2006/math">
                    <m:r>
                      <a:rPr lang="en-AU" i="1" dirty="0" smtClean="0">
                        <a:latin typeface="Cambria Math" panose="02040503050406030204" pitchFamily="18" charset="0"/>
                      </a:rPr>
                      <m:t>𝐷</m:t>
                    </m:r>
                    <m:r>
                      <a:rPr lang="en-AU" i="1" dirty="0" smtClean="0">
                        <a:latin typeface="Cambria Math" panose="02040503050406030204" pitchFamily="18" charset="0"/>
                      </a:rPr>
                      <m:t>(</m:t>
                    </m:r>
                    <m:r>
                      <a:rPr lang="en-AU" i="1" dirty="0" smtClean="0">
                        <a:latin typeface="Cambria Math" panose="02040503050406030204" pitchFamily="18" charset="0"/>
                      </a:rPr>
                      <m:t>𝑁</m:t>
                    </m:r>
                    <m:r>
                      <a:rPr lang="en-AU" i="1" dirty="0" smtClean="0">
                        <a:latin typeface="Cambria Math" panose="02040503050406030204" pitchFamily="18" charset="0"/>
                      </a:rPr>
                      <m:t>, </m:t>
                    </m:r>
                    <m:r>
                      <a:rPr lang="en-AU" i="1" dirty="0" smtClean="0">
                        <a:latin typeface="Cambria Math" panose="02040503050406030204" pitchFamily="18" charset="0"/>
                      </a:rPr>
                      <m:t>𝑀</m:t>
                    </m:r>
                    <m:r>
                      <a:rPr lang="en-AU" i="1" dirty="0">
                        <a:latin typeface="Cambria Math" panose="02040503050406030204" pitchFamily="18" charset="0"/>
                      </a:rPr>
                      <m:t>) </m:t>
                    </m:r>
                  </m:oMath>
                </a14:m>
                <a:r>
                  <a:rPr lang="en-AU" dirty="0"/>
                  <a:t>is distance !</a:t>
                </a:r>
              </a:p>
            </p:txBody>
          </p:sp>
        </mc:Choice>
        <mc:Fallback xmlns="">
          <p:sp>
            <p:nvSpPr>
              <p:cNvPr id="2" name="Rectangle 1">
                <a:extLst>
                  <a:ext uri="{FF2B5EF4-FFF2-40B4-BE49-F238E27FC236}">
                    <a16:creationId xmlns:a16="http://schemas.microsoft.com/office/drawing/2014/main" id="{A6F8A927-7ACB-402E-9CD2-4B62FA131461}"/>
                  </a:ext>
                </a:extLst>
              </p:cNvPr>
              <p:cNvSpPr>
                <a:spLocks noRot="1" noChangeAspect="1" noMove="1" noResize="1" noEditPoints="1" noAdjustHandles="1" noChangeArrowheads="1" noChangeShapeType="1" noTextEdit="1"/>
              </p:cNvSpPr>
              <p:nvPr/>
            </p:nvSpPr>
            <p:spPr>
              <a:xfrm>
                <a:off x="467544" y="1700808"/>
                <a:ext cx="7920880" cy="3591496"/>
              </a:xfrm>
              <a:prstGeom prst="rect">
                <a:avLst/>
              </a:prstGeom>
              <a:blipFill>
                <a:blip r:embed="rId3"/>
                <a:stretch>
                  <a:fillRect l="-539" t="-849" b="-2037"/>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07927355-E936-48C6-A532-6C33F6ED1BFD}"/>
              </a:ext>
            </a:extLst>
          </p:cNvPr>
          <p:cNvSpPr txBox="1"/>
          <p:nvPr/>
        </p:nvSpPr>
        <p:spPr bwMode="auto">
          <a:xfrm>
            <a:off x="6012160" y="3356992"/>
            <a:ext cx="1008112"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deletion</a:t>
            </a:r>
          </a:p>
        </p:txBody>
      </p:sp>
      <p:sp>
        <p:nvSpPr>
          <p:cNvPr id="7" name="TextBox 6">
            <a:extLst>
              <a:ext uri="{FF2B5EF4-FFF2-40B4-BE49-F238E27FC236}">
                <a16:creationId xmlns:a16="http://schemas.microsoft.com/office/drawing/2014/main" id="{8C6CD54B-EE41-4EC4-99DB-F3D7CBA4EEAF}"/>
              </a:ext>
            </a:extLst>
          </p:cNvPr>
          <p:cNvSpPr txBox="1"/>
          <p:nvPr/>
        </p:nvSpPr>
        <p:spPr bwMode="auto">
          <a:xfrm>
            <a:off x="6012160" y="3691714"/>
            <a:ext cx="1224136"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insertion</a:t>
            </a:r>
          </a:p>
        </p:txBody>
      </p:sp>
      <p:sp>
        <p:nvSpPr>
          <p:cNvPr id="8" name="TextBox 7">
            <a:extLst>
              <a:ext uri="{FF2B5EF4-FFF2-40B4-BE49-F238E27FC236}">
                <a16:creationId xmlns:a16="http://schemas.microsoft.com/office/drawing/2014/main" id="{2E5F664D-CF9F-46E7-899B-A2211E91C56F}"/>
              </a:ext>
            </a:extLst>
          </p:cNvPr>
          <p:cNvSpPr txBox="1"/>
          <p:nvPr/>
        </p:nvSpPr>
        <p:spPr bwMode="auto">
          <a:xfrm>
            <a:off x="6948264" y="4005064"/>
            <a:ext cx="1440160"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substitution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4419E64-DE21-4297-A389-AD326996424E}"/>
                  </a:ext>
                </a:extLst>
              </p:cNvPr>
              <p:cNvSpPr/>
              <p:nvPr/>
            </p:nvSpPr>
            <p:spPr>
              <a:xfrm>
                <a:off x="3708525" y="4959310"/>
                <a:ext cx="4572000" cy="97661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𝑝𝑡𝑟</m:t>
                      </m:r>
                      <m:d>
                        <m:dPr>
                          <m:ctrlPr>
                            <a:rPr lang="en-AU" i="1">
                              <a:latin typeface="Cambria Math" panose="02040503050406030204" pitchFamily="18" charset="0"/>
                            </a:rPr>
                          </m:ctrlPr>
                        </m:dPr>
                        <m:e>
                          <m:r>
                            <a:rPr lang="en-AU" i="1">
                              <a:latin typeface="Cambria Math" panose="02040503050406030204" pitchFamily="18" charset="0"/>
                            </a:rPr>
                            <m:t>𝑖</m:t>
                          </m:r>
                          <m:r>
                            <a:rPr lang="en-AU" i="1">
                              <a:latin typeface="Cambria Math" panose="02040503050406030204" pitchFamily="18" charset="0"/>
                            </a:rPr>
                            <m:t>, </m:t>
                          </m:r>
                          <m:r>
                            <a:rPr lang="en-AU" i="1">
                              <a:latin typeface="Cambria Math" panose="02040503050406030204" pitchFamily="18" charset="0"/>
                            </a:rPr>
                            <m:t>𝑗</m:t>
                          </m:r>
                        </m:e>
                      </m:d>
                      <m:r>
                        <a:rPr lang="en-AU" i="1">
                          <a:latin typeface="Cambria Math" panose="02040503050406030204" pitchFamily="18" charset="0"/>
                        </a:rPr>
                        <m:t>=</m:t>
                      </m:r>
                      <m:d>
                        <m:dPr>
                          <m:begChr m:val="{"/>
                          <m:endChr m:val=""/>
                          <m:ctrlPr>
                            <a:rPr lang="en-AU" i="1" smtClean="0">
                              <a:latin typeface="Cambria Math" panose="02040503050406030204" pitchFamily="18" charset="0"/>
                            </a:rPr>
                          </m:ctrlPr>
                        </m:dPr>
                        <m:e>
                          <m:m>
                            <m:mPr>
                              <m:mcs>
                                <m:mc>
                                  <m:mcPr>
                                    <m:count m:val="2"/>
                                    <m:mcJc m:val="center"/>
                                  </m:mcPr>
                                </m:mc>
                              </m:mcs>
                              <m:ctrlPr>
                                <a:rPr lang="en-AU" i="1" smtClean="0">
                                  <a:latin typeface="Cambria Math" panose="02040503050406030204" pitchFamily="18" charset="0"/>
                                </a:rPr>
                              </m:ctrlPr>
                            </m:mPr>
                            <m:mr>
                              <m:e>
                                <m:r>
                                  <m:rPr>
                                    <m:sty m:val="p"/>
                                    <m:brk m:alnAt="7"/>
                                  </m:rPr>
                                  <a:rPr lang="en-AU" b="0" i="0" smtClean="0">
                                    <a:latin typeface="Cambria Math" panose="02040503050406030204" pitchFamily="18" charset="0"/>
                                  </a:rPr>
                                  <m:t>L</m:t>
                                </m:r>
                                <m:r>
                                  <m:rPr>
                                    <m:sty m:val="p"/>
                                  </m:rPr>
                                  <a:rPr lang="en-AU" b="0" i="0" smtClean="0">
                                    <a:latin typeface="Cambria Math" panose="02040503050406030204" pitchFamily="18" charset="0"/>
                                  </a:rPr>
                                  <m:t>EFT</m:t>
                                </m:r>
                              </m:e>
                              <m:e>
                                <m:r>
                                  <m:rPr>
                                    <m:sty m:val="p"/>
                                  </m:rPr>
                                  <a:rPr lang="en-AU">
                                    <a:highlight>
                                      <a:srgbClr val="FFFF00"/>
                                    </a:highlight>
                                    <a:latin typeface="Cambria Math" panose="02040503050406030204" pitchFamily="18" charset="0"/>
                                  </a:rPr>
                                  <m:t>insertion</m:t>
                                </m:r>
                              </m:e>
                            </m:mr>
                            <m:mr>
                              <m:e>
                                <m:r>
                                  <m:rPr>
                                    <m:sty m:val="p"/>
                                  </m:rPr>
                                  <a:rPr lang="en-AU" b="0" i="0" smtClean="0">
                                    <a:latin typeface="Cambria Math" panose="02040503050406030204" pitchFamily="18" charset="0"/>
                                  </a:rPr>
                                  <m:t>UP</m:t>
                                </m:r>
                              </m:e>
                              <m:e>
                                <m:r>
                                  <m:rPr>
                                    <m:sty m:val="p"/>
                                  </m:rPr>
                                  <a:rPr lang="en-AU">
                                    <a:highlight>
                                      <a:srgbClr val="FFFF00"/>
                                    </a:highlight>
                                    <a:latin typeface="Cambria Math" panose="02040503050406030204" pitchFamily="18" charset="0"/>
                                  </a:rPr>
                                  <m:t>deletion</m:t>
                                </m:r>
                              </m:e>
                            </m:mr>
                            <m:mr>
                              <m:e>
                                <m:r>
                                  <m:rPr>
                                    <m:sty m:val="p"/>
                                  </m:rPr>
                                  <a:rPr lang="en-AU" b="0" i="0" smtClean="0">
                                    <a:latin typeface="Cambria Math" panose="02040503050406030204" pitchFamily="18" charset="0"/>
                                  </a:rPr>
                                  <m:t>DIAG</m:t>
                                </m:r>
                              </m:e>
                              <m:e>
                                <m:r>
                                  <m:rPr>
                                    <m:sty m:val="p"/>
                                  </m:rPr>
                                  <a:rPr lang="en-AU" b="0" i="0" smtClean="0">
                                    <a:highlight>
                                      <a:srgbClr val="FFFF00"/>
                                    </a:highlight>
                                    <a:latin typeface="Cambria Math" panose="02040503050406030204" pitchFamily="18" charset="0"/>
                                  </a:rPr>
                                  <m:t>substitution</m:t>
                                </m:r>
                              </m:e>
                            </m:mr>
                          </m:m>
                        </m:e>
                      </m:d>
                    </m:oMath>
                  </m:oMathPara>
                </a14:m>
                <a:endParaRPr lang="en-AU" dirty="0"/>
              </a:p>
            </p:txBody>
          </p:sp>
        </mc:Choice>
        <mc:Fallback xmlns="">
          <p:sp>
            <p:nvSpPr>
              <p:cNvPr id="5" name="Rectangle 4">
                <a:extLst>
                  <a:ext uri="{FF2B5EF4-FFF2-40B4-BE49-F238E27FC236}">
                    <a16:creationId xmlns:a16="http://schemas.microsoft.com/office/drawing/2014/main" id="{C4419E64-DE21-4297-A389-AD326996424E}"/>
                  </a:ext>
                </a:extLst>
              </p:cNvPr>
              <p:cNvSpPr>
                <a:spLocks noRot="1" noChangeAspect="1" noMove="1" noResize="1" noEditPoints="1" noAdjustHandles="1" noChangeArrowheads="1" noChangeShapeType="1" noTextEdit="1"/>
              </p:cNvSpPr>
              <p:nvPr/>
            </p:nvSpPr>
            <p:spPr>
              <a:xfrm>
                <a:off x="3708525" y="4959310"/>
                <a:ext cx="4572000" cy="976614"/>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02061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extLst>
              <p:ext uri="{D42A27DB-BD31-4B8C-83A1-F6EECF244321}">
                <p14:modId xmlns:p14="http://schemas.microsoft.com/office/powerpoint/2010/main" val="2371632569"/>
              </p:ext>
            </p:extLst>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2203191030"/>
                  </a:ext>
                </a:extLst>
              </a:tr>
            </a:tbl>
          </a:graphicData>
        </a:graphic>
      </p:graphicFrame>
      <p:sp>
        <p:nvSpPr>
          <p:cNvPr id="5" name="TextBox 4">
            <a:extLst>
              <a:ext uri="{FF2B5EF4-FFF2-40B4-BE49-F238E27FC236}">
                <a16:creationId xmlns:a16="http://schemas.microsoft.com/office/drawing/2014/main" id="{7DA8D88A-7838-46B4-B8AB-8A7FE1C8599D}"/>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3379066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203191030"/>
                  </a:ext>
                </a:extLst>
              </a:tr>
            </a:tbl>
          </a:graphicData>
        </a:graphic>
      </p:graphicFrame>
      <p:cxnSp>
        <p:nvCxnSpPr>
          <p:cNvPr id="3" name="Straight Arrow Connector 2">
            <a:extLst>
              <a:ext uri="{FF2B5EF4-FFF2-40B4-BE49-F238E27FC236}">
                <a16:creationId xmlns:a16="http://schemas.microsoft.com/office/drawing/2014/main" id="{48FDDF78-2FA1-4181-87F0-03B5FBA0D58F}"/>
              </a:ext>
            </a:extLst>
          </p:cNvPr>
          <p:cNvCxnSpPr/>
          <p:nvPr/>
        </p:nvCxnSpPr>
        <p:spPr bwMode="auto">
          <a:xfrm>
            <a:off x="2411760" y="2708920"/>
            <a:ext cx="1008112" cy="576064"/>
          </a:xfrm>
          <a:prstGeom prst="straightConnector1">
            <a:avLst/>
          </a:prstGeom>
          <a:noFill/>
          <a:ln w="38100" cap="flat" cmpd="sng" algn="ctr">
            <a:solidFill>
              <a:srgbClr val="FF0000"/>
            </a:solidFill>
            <a:prstDash val="solid"/>
            <a:round/>
            <a:headEnd type="triangle" w="lg" len="sm"/>
            <a:tailEnd type="none"/>
          </a:ln>
          <a:effectLst/>
        </p:spPr>
      </p:cxnSp>
      <p:pic>
        <p:nvPicPr>
          <p:cNvPr id="4" name="Picture 3">
            <a:extLst>
              <a:ext uri="{FF2B5EF4-FFF2-40B4-BE49-F238E27FC236}">
                <a16:creationId xmlns:a16="http://schemas.microsoft.com/office/drawing/2014/main" id="{25300EBE-0247-4519-A052-6AD3F1789E48}"/>
              </a:ext>
            </a:extLst>
          </p:cNvPr>
          <p:cNvPicPr>
            <a:picLocks noChangeAspect="1"/>
          </p:cNvPicPr>
          <p:nvPr/>
        </p:nvPicPr>
        <p:blipFill>
          <a:blip r:embed="rId3"/>
          <a:stretch>
            <a:fillRect/>
          </a:stretch>
        </p:blipFill>
        <p:spPr>
          <a:xfrm>
            <a:off x="2843808" y="2971306"/>
            <a:ext cx="5023539" cy="1243692"/>
          </a:xfrm>
          <a:prstGeom prst="rect">
            <a:avLst/>
          </a:prstGeom>
        </p:spPr>
      </p:pic>
      <p:sp>
        <p:nvSpPr>
          <p:cNvPr id="7" name="TextBox 6">
            <a:extLst>
              <a:ext uri="{FF2B5EF4-FFF2-40B4-BE49-F238E27FC236}">
                <a16:creationId xmlns:a16="http://schemas.microsoft.com/office/drawing/2014/main" id="{604F68AE-BD0B-406B-91B7-C4AF12206C1A}"/>
              </a:ext>
            </a:extLst>
          </p:cNvPr>
          <p:cNvSpPr txBox="1"/>
          <p:nvPr/>
        </p:nvSpPr>
        <p:spPr bwMode="auto">
          <a:xfrm>
            <a:off x="7020272" y="2924944"/>
            <a:ext cx="1008112"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deletion</a:t>
            </a:r>
          </a:p>
        </p:txBody>
      </p:sp>
      <p:sp>
        <p:nvSpPr>
          <p:cNvPr id="8" name="TextBox 7">
            <a:extLst>
              <a:ext uri="{FF2B5EF4-FFF2-40B4-BE49-F238E27FC236}">
                <a16:creationId xmlns:a16="http://schemas.microsoft.com/office/drawing/2014/main" id="{20E4D561-F9CB-4AE4-AB13-62D4C891C71F}"/>
              </a:ext>
            </a:extLst>
          </p:cNvPr>
          <p:cNvSpPr txBox="1"/>
          <p:nvPr/>
        </p:nvSpPr>
        <p:spPr bwMode="auto">
          <a:xfrm>
            <a:off x="7020272" y="3259666"/>
            <a:ext cx="1224136"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insertion</a:t>
            </a:r>
          </a:p>
        </p:txBody>
      </p:sp>
      <p:sp>
        <p:nvSpPr>
          <p:cNvPr id="9" name="TextBox 8">
            <a:extLst>
              <a:ext uri="{FF2B5EF4-FFF2-40B4-BE49-F238E27FC236}">
                <a16:creationId xmlns:a16="http://schemas.microsoft.com/office/drawing/2014/main" id="{079AA438-24AE-4624-BBC8-DC086A0F52FD}"/>
              </a:ext>
            </a:extLst>
          </p:cNvPr>
          <p:cNvSpPr txBox="1"/>
          <p:nvPr/>
        </p:nvSpPr>
        <p:spPr bwMode="auto">
          <a:xfrm>
            <a:off x="7812360" y="3700953"/>
            <a:ext cx="1440160"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substitution</a:t>
            </a:r>
          </a:p>
        </p:txBody>
      </p:sp>
      <p:sp>
        <p:nvSpPr>
          <p:cNvPr id="11" name="TextBox 10">
            <a:extLst>
              <a:ext uri="{FF2B5EF4-FFF2-40B4-BE49-F238E27FC236}">
                <a16:creationId xmlns:a16="http://schemas.microsoft.com/office/drawing/2014/main" id="{7FD949A0-42EB-4972-9E71-24BA011F36F7}"/>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181225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extLst>
              <p:ext uri="{D42A27DB-BD31-4B8C-83A1-F6EECF244321}">
                <p14:modId xmlns:p14="http://schemas.microsoft.com/office/powerpoint/2010/main" val="1166771189"/>
              </p:ext>
            </p:extLst>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r>
                        <a:rPr lang="en-AU" b="1" dirty="0">
                          <a:solidFill>
                            <a:srgbClr val="7030A0"/>
                          </a:solidFill>
                        </a:rPr>
                        <a:t>2</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2203191030"/>
                  </a:ext>
                </a:extLst>
              </a:tr>
            </a:tbl>
          </a:graphicData>
        </a:graphic>
      </p:graphicFrame>
      <p:cxnSp>
        <p:nvCxnSpPr>
          <p:cNvPr id="3" name="Straight Arrow Connector 2">
            <a:extLst>
              <a:ext uri="{FF2B5EF4-FFF2-40B4-BE49-F238E27FC236}">
                <a16:creationId xmlns:a16="http://schemas.microsoft.com/office/drawing/2014/main" id="{48FDDF78-2FA1-4181-87F0-03B5FBA0D58F}"/>
              </a:ext>
            </a:extLst>
          </p:cNvPr>
          <p:cNvCxnSpPr/>
          <p:nvPr/>
        </p:nvCxnSpPr>
        <p:spPr bwMode="auto">
          <a:xfrm>
            <a:off x="2627784" y="2780928"/>
            <a:ext cx="1008112" cy="576064"/>
          </a:xfrm>
          <a:prstGeom prst="straightConnector1">
            <a:avLst/>
          </a:prstGeom>
          <a:noFill/>
          <a:ln w="38100" cap="flat" cmpd="sng" algn="ctr">
            <a:solidFill>
              <a:srgbClr val="FF0000"/>
            </a:solidFill>
            <a:prstDash val="solid"/>
            <a:round/>
            <a:headEnd type="triangle" w="lg" len="sm"/>
            <a:tailEnd type="none"/>
          </a:ln>
          <a:effectLst/>
        </p:spPr>
      </p:cxnSp>
      <p:pic>
        <p:nvPicPr>
          <p:cNvPr id="4" name="Picture 3">
            <a:extLst>
              <a:ext uri="{FF2B5EF4-FFF2-40B4-BE49-F238E27FC236}">
                <a16:creationId xmlns:a16="http://schemas.microsoft.com/office/drawing/2014/main" id="{25300EBE-0247-4519-A052-6AD3F1789E48}"/>
              </a:ext>
            </a:extLst>
          </p:cNvPr>
          <p:cNvPicPr>
            <a:picLocks noChangeAspect="1"/>
          </p:cNvPicPr>
          <p:nvPr/>
        </p:nvPicPr>
        <p:blipFill>
          <a:blip r:embed="rId3"/>
          <a:stretch>
            <a:fillRect/>
          </a:stretch>
        </p:blipFill>
        <p:spPr>
          <a:xfrm>
            <a:off x="2875983" y="3019758"/>
            <a:ext cx="5023539" cy="1243692"/>
          </a:xfrm>
          <a:prstGeom prst="rect">
            <a:avLst/>
          </a:prstGeom>
        </p:spPr>
      </p:pic>
      <p:cxnSp>
        <p:nvCxnSpPr>
          <p:cNvPr id="7" name="Straight Arrow Connector 6">
            <a:extLst>
              <a:ext uri="{FF2B5EF4-FFF2-40B4-BE49-F238E27FC236}">
                <a16:creationId xmlns:a16="http://schemas.microsoft.com/office/drawing/2014/main" id="{5DBA1074-81BF-4F8B-B066-B46E582F85DB}"/>
              </a:ext>
            </a:extLst>
          </p:cNvPr>
          <p:cNvCxnSpPr>
            <a:cxnSpLocks/>
          </p:cNvCxnSpPr>
          <p:nvPr/>
        </p:nvCxnSpPr>
        <p:spPr bwMode="auto">
          <a:xfrm flipV="1">
            <a:off x="23397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19C1E3C0-09E7-4BEC-8405-B4769B3B8005}"/>
              </a:ext>
            </a:extLst>
          </p:cNvPr>
          <p:cNvCxnSpPr>
            <a:cxnSpLocks/>
          </p:cNvCxnSpPr>
          <p:nvPr/>
        </p:nvCxnSpPr>
        <p:spPr bwMode="auto">
          <a:xfrm>
            <a:off x="18356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 name="Straight Arrow Connector 8">
            <a:extLst>
              <a:ext uri="{FF2B5EF4-FFF2-40B4-BE49-F238E27FC236}">
                <a16:creationId xmlns:a16="http://schemas.microsoft.com/office/drawing/2014/main" id="{413EAC74-05AD-4FAB-BF61-EDB70B1DDB68}"/>
              </a:ext>
            </a:extLst>
          </p:cNvPr>
          <p:cNvCxnSpPr>
            <a:cxnSpLocks/>
          </p:cNvCxnSpPr>
          <p:nvPr/>
        </p:nvCxnSpPr>
        <p:spPr bwMode="auto">
          <a:xfrm>
            <a:off x="19077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sp>
        <p:nvSpPr>
          <p:cNvPr id="11" name="TextBox 10">
            <a:extLst>
              <a:ext uri="{FF2B5EF4-FFF2-40B4-BE49-F238E27FC236}">
                <a16:creationId xmlns:a16="http://schemas.microsoft.com/office/drawing/2014/main" id="{9A0DD371-C3A2-4FD8-AFE6-122E9E91C0C2}"/>
              </a:ext>
            </a:extLst>
          </p:cNvPr>
          <p:cNvSpPr txBox="1"/>
          <p:nvPr/>
        </p:nvSpPr>
        <p:spPr bwMode="auto">
          <a:xfrm>
            <a:off x="7020272" y="2924944"/>
            <a:ext cx="1008112"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deletion</a:t>
            </a:r>
          </a:p>
        </p:txBody>
      </p:sp>
      <p:sp>
        <p:nvSpPr>
          <p:cNvPr id="12" name="TextBox 11">
            <a:extLst>
              <a:ext uri="{FF2B5EF4-FFF2-40B4-BE49-F238E27FC236}">
                <a16:creationId xmlns:a16="http://schemas.microsoft.com/office/drawing/2014/main" id="{7BF9AD16-3737-4B22-BCFC-1E79F0C084AD}"/>
              </a:ext>
            </a:extLst>
          </p:cNvPr>
          <p:cNvSpPr txBox="1"/>
          <p:nvPr/>
        </p:nvSpPr>
        <p:spPr bwMode="auto">
          <a:xfrm>
            <a:off x="7020272" y="3259666"/>
            <a:ext cx="1224136"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insertion</a:t>
            </a:r>
          </a:p>
        </p:txBody>
      </p:sp>
      <p:sp>
        <p:nvSpPr>
          <p:cNvPr id="13" name="TextBox 12">
            <a:extLst>
              <a:ext uri="{FF2B5EF4-FFF2-40B4-BE49-F238E27FC236}">
                <a16:creationId xmlns:a16="http://schemas.microsoft.com/office/drawing/2014/main" id="{93F3DB0A-2A04-400E-AB08-053443DFAA55}"/>
              </a:ext>
            </a:extLst>
          </p:cNvPr>
          <p:cNvSpPr txBox="1"/>
          <p:nvPr/>
        </p:nvSpPr>
        <p:spPr bwMode="auto">
          <a:xfrm>
            <a:off x="7812360" y="3700953"/>
            <a:ext cx="1440160"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a:highlight>
                  <a:srgbClr val="FFFF00"/>
                </a:highlight>
                <a:latin typeface="Arial" pitchFamily="34" charset="0"/>
                <a:cs typeface="Arial" pitchFamily="34" charset="0"/>
              </a:rPr>
              <a:t>substitution</a:t>
            </a:r>
          </a:p>
        </p:txBody>
      </p:sp>
      <p:cxnSp>
        <p:nvCxnSpPr>
          <p:cNvPr id="14" name="Straight Arrow Connector 13">
            <a:extLst>
              <a:ext uri="{FF2B5EF4-FFF2-40B4-BE49-F238E27FC236}">
                <a16:creationId xmlns:a16="http://schemas.microsoft.com/office/drawing/2014/main" id="{DBAF444A-62A0-4611-98FF-483820050775}"/>
              </a:ext>
            </a:extLst>
          </p:cNvPr>
          <p:cNvCxnSpPr>
            <a:cxnSpLocks/>
          </p:cNvCxnSpPr>
          <p:nvPr/>
        </p:nvCxnSpPr>
        <p:spPr bwMode="auto">
          <a:xfrm>
            <a:off x="18356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 name="Straight Arrow Connector 14">
            <a:extLst>
              <a:ext uri="{FF2B5EF4-FFF2-40B4-BE49-F238E27FC236}">
                <a16:creationId xmlns:a16="http://schemas.microsoft.com/office/drawing/2014/main" id="{6AC14BAA-085C-425F-A308-9142DB73A70C}"/>
              </a:ext>
            </a:extLst>
          </p:cNvPr>
          <p:cNvCxnSpPr>
            <a:cxnSpLocks/>
          </p:cNvCxnSpPr>
          <p:nvPr/>
        </p:nvCxnSpPr>
        <p:spPr bwMode="auto">
          <a:xfrm>
            <a:off x="255577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6" name="Straight Arrow Connector 15">
            <a:extLst>
              <a:ext uri="{FF2B5EF4-FFF2-40B4-BE49-F238E27FC236}">
                <a16:creationId xmlns:a16="http://schemas.microsoft.com/office/drawing/2014/main" id="{3FC453CC-801E-42F0-82AD-EF9A31F24F5F}"/>
              </a:ext>
            </a:extLst>
          </p:cNvPr>
          <p:cNvCxnSpPr>
            <a:cxnSpLocks/>
          </p:cNvCxnSpPr>
          <p:nvPr/>
        </p:nvCxnSpPr>
        <p:spPr bwMode="auto">
          <a:xfrm>
            <a:off x="3203848"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4EE855CD-FAEC-46D7-AC35-31BC7B8405B6}"/>
              </a:ext>
            </a:extLst>
          </p:cNvPr>
          <p:cNvCxnSpPr>
            <a:cxnSpLocks/>
          </p:cNvCxnSpPr>
          <p:nvPr/>
        </p:nvCxnSpPr>
        <p:spPr bwMode="auto">
          <a:xfrm>
            <a:off x="385192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 name="Straight Arrow Connector 17">
            <a:extLst>
              <a:ext uri="{FF2B5EF4-FFF2-40B4-BE49-F238E27FC236}">
                <a16:creationId xmlns:a16="http://schemas.microsoft.com/office/drawing/2014/main" id="{8F56AC09-9E84-4743-8ABE-8C6848C2FAE4}"/>
              </a:ext>
            </a:extLst>
          </p:cNvPr>
          <p:cNvCxnSpPr>
            <a:cxnSpLocks/>
          </p:cNvCxnSpPr>
          <p:nvPr/>
        </p:nvCxnSpPr>
        <p:spPr bwMode="auto">
          <a:xfrm>
            <a:off x="457200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 name="Straight Arrow Connector 18">
            <a:extLst>
              <a:ext uri="{FF2B5EF4-FFF2-40B4-BE49-F238E27FC236}">
                <a16:creationId xmlns:a16="http://schemas.microsoft.com/office/drawing/2014/main" id="{7F8087C4-94F3-41D9-86A7-6669175A57DF}"/>
              </a:ext>
            </a:extLst>
          </p:cNvPr>
          <p:cNvCxnSpPr>
            <a:cxnSpLocks/>
          </p:cNvCxnSpPr>
          <p:nvPr/>
        </p:nvCxnSpPr>
        <p:spPr bwMode="auto">
          <a:xfrm>
            <a:off x="522007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225BC362-B1CB-428D-9465-E9AC70BF837A}"/>
              </a:ext>
            </a:extLst>
          </p:cNvPr>
          <p:cNvCxnSpPr>
            <a:cxnSpLocks/>
          </p:cNvCxnSpPr>
          <p:nvPr/>
        </p:nvCxnSpPr>
        <p:spPr bwMode="auto">
          <a:xfrm>
            <a:off x="594015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 name="Straight Arrow Connector 20">
            <a:extLst>
              <a:ext uri="{FF2B5EF4-FFF2-40B4-BE49-F238E27FC236}">
                <a16:creationId xmlns:a16="http://schemas.microsoft.com/office/drawing/2014/main" id="{965E84E0-8733-453D-AEBB-CB51878D380C}"/>
              </a:ext>
            </a:extLst>
          </p:cNvPr>
          <p:cNvCxnSpPr>
            <a:cxnSpLocks/>
          </p:cNvCxnSpPr>
          <p:nvPr/>
        </p:nvCxnSpPr>
        <p:spPr bwMode="auto">
          <a:xfrm>
            <a:off x="6588224"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 name="Straight Arrow Connector 21">
            <a:extLst>
              <a:ext uri="{FF2B5EF4-FFF2-40B4-BE49-F238E27FC236}">
                <a16:creationId xmlns:a16="http://schemas.microsoft.com/office/drawing/2014/main" id="{6F7AC87A-889A-4702-923C-125615468ACF}"/>
              </a:ext>
            </a:extLst>
          </p:cNvPr>
          <p:cNvCxnSpPr>
            <a:cxnSpLocks/>
          </p:cNvCxnSpPr>
          <p:nvPr/>
        </p:nvCxnSpPr>
        <p:spPr bwMode="auto">
          <a:xfrm>
            <a:off x="72362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505E03F3-932D-4EA8-B1F5-60688BC911F5}"/>
              </a:ext>
            </a:extLst>
          </p:cNvPr>
          <p:cNvCxnSpPr>
            <a:cxnSpLocks/>
          </p:cNvCxnSpPr>
          <p:nvPr/>
        </p:nvCxnSpPr>
        <p:spPr bwMode="auto">
          <a:xfrm flipV="1">
            <a:off x="1691680" y="24208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D5EBC63-1BF8-4A96-A6F7-BFDD3C5550F3}"/>
              </a:ext>
            </a:extLst>
          </p:cNvPr>
          <p:cNvCxnSpPr>
            <a:cxnSpLocks/>
          </p:cNvCxnSpPr>
          <p:nvPr/>
        </p:nvCxnSpPr>
        <p:spPr bwMode="auto">
          <a:xfrm flipV="1">
            <a:off x="16916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CF1420EA-5BC6-4DFB-83AE-13B2F92239F2}"/>
              </a:ext>
            </a:extLst>
          </p:cNvPr>
          <p:cNvCxnSpPr>
            <a:cxnSpLocks/>
          </p:cNvCxnSpPr>
          <p:nvPr/>
        </p:nvCxnSpPr>
        <p:spPr bwMode="auto">
          <a:xfrm flipV="1">
            <a:off x="169168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FC040307-C5F7-42FD-BA39-5EB8F724B0B0}"/>
              </a:ext>
            </a:extLst>
          </p:cNvPr>
          <p:cNvCxnSpPr>
            <a:cxnSpLocks/>
          </p:cNvCxnSpPr>
          <p:nvPr/>
        </p:nvCxnSpPr>
        <p:spPr bwMode="auto">
          <a:xfrm flipV="1">
            <a:off x="1691680"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3AA08C1E-6587-4C9A-B3FB-A5076E5EB46F}"/>
              </a:ext>
            </a:extLst>
          </p:cNvPr>
          <p:cNvCxnSpPr>
            <a:cxnSpLocks/>
          </p:cNvCxnSpPr>
          <p:nvPr/>
        </p:nvCxnSpPr>
        <p:spPr bwMode="auto">
          <a:xfrm flipV="1">
            <a:off x="169168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F7694CA1-6E42-4626-9861-7047512CAD96}"/>
              </a:ext>
            </a:extLst>
          </p:cNvPr>
          <p:cNvCxnSpPr>
            <a:cxnSpLocks/>
          </p:cNvCxnSpPr>
          <p:nvPr/>
        </p:nvCxnSpPr>
        <p:spPr bwMode="auto">
          <a:xfrm flipV="1">
            <a:off x="169168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7A05802-B86B-4766-8E08-FE5237116ACA}"/>
              </a:ext>
            </a:extLst>
          </p:cNvPr>
          <p:cNvCxnSpPr>
            <a:cxnSpLocks/>
          </p:cNvCxnSpPr>
          <p:nvPr/>
        </p:nvCxnSpPr>
        <p:spPr bwMode="auto">
          <a:xfrm flipV="1">
            <a:off x="1691680"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3F65714C-BECF-452A-9813-64B856AA4850}"/>
              </a:ext>
            </a:extLst>
          </p:cNvPr>
          <p:cNvCxnSpPr>
            <a:cxnSpLocks/>
          </p:cNvCxnSpPr>
          <p:nvPr/>
        </p:nvCxnSpPr>
        <p:spPr bwMode="auto">
          <a:xfrm flipV="1">
            <a:off x="169168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5F247A55-C759-4702-850A-B70A3463BD17}"/>
              </a:ext>
            </a:extLst>
          </p:cNvPr>
          <p:cNvCxnSpPr>
            <a:cxnSpLocks/>
          </p:cNvCxnSpPr>
          <p:nvPr/>
        </p:nvCxnSpPr>
        <p:spPr bwMode="auto">
          <a:xfrm flipV="1">
            <a:off x="1691680" y="5373216"/>
            <a:ext cx="0" cy="216024"/>
          </a:xfrm>
          <a:prstGeom prst="straightConnector1">
            <a:avLst/>
          </a:prstGeom>
          <a:noFill/>
          <a:ln w="25400" cap="flat" cmpd="sng" algn="ctr">
            <a:solidFill>
              <a:srgbClr val="00B050"/>
            </a:solidFill>
            <a:prstDash val="solid"/>
            <a:round/>
            <a:headEnd type="none" w="med" len="med"/>
            <a:tailEnd type="triangle"/>
          </a:ln>
          <a:effectLst/>
        </p:spPr>
      </p:cxnSp>
      <p:sp>
        <p:nvSpPr>
          <p:cNvPr id="32" name="TextBox 31">
            <a:extLst>
              <a:ext uri="{FF2B5EF4-FFF2-40B4-BE49-F238E27FC236}">
                <a16:creationId xmlns:a16="http://schemas.microsoft.com/office/drawing/2014/main" id="{73BD0CC9-D73F-4F2E-A342-1DCBFD0EC7C5}"/>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1918375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extLst>
              <p:ext uri="{D42A27DB-BD31-4B8C-83A1-F6EECF244321}">
                <p14:modId xmlns:p14="http://schemas.microsoft.com/office/powerpoint/2010/main" val="4174433295"/>
              </p:ext>
            </p:extLst>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r>
                        <a:rPr lang="en-AU" b="1" dirty="0">
                          <a:solidFill>
                            <a:srgbClr val="7030A0"/>
                          </a:solidFill>
                        </a:rPr>
                        <a:t>2</a:t>
                      </a:r>
                    </a:p>
                  </a:txBody>
                  <a:tcPr/>
                </a:tc>
                <a:tc>
                  <a:txBody>
                    <a:bodyPr/>
                    <a:lstStyle/>
                    <a:p>
                      <a:r>
                        <a:rPr lang="en-AU" b="1" dirty="0">
                          <a:solidFill>
                            <a:srgbClr val="7030A0"/>
                          </a:solidFill>
                        </a:rPr>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endParaRPr lang="en-AU" b="1" dirty="0">
                        <a:solidFill>
                          <a:srgbClr val="7030A0"/>
                        </a:solidFill>
                      </a:endParaRPr>
                    </a:p>
                  </a:txBody>
                  <a:tcPr/>
                </a:tc>
                <a:tc>
                  <a:txBody>
                    <a:bodyPr/>
                    <a:lstStyle/>
                    <a:p>
                      <a:endParaRPr lang="en-AU" b="1" dirty="0">
                        <a:solidFill>
                          <a:srgbClr val="7030A0"/>
                        </a:solidFill>
                      </a:endParaRPr>
                    </a:p>
                  </a:txBody>
                  <a:tcPr/>
                </a:tc>
                <a:tc>
                  <a:txBody>
                    <a:bodyPr/>
                    <a:lstStyle/>
                    <a:p>
                      <a:endParaRPr lang="en-AU" b="1" dirty="0">
                        <a:solidFill>
                          <a:srgbClr val="7030A0"/>
                        </a:solidFill>
                      </a:endParaRPr>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2203191030"/>
                  </a:ext>
                </a:extLst>
              </a:tr>
            </a:tbl>
          </a:graphicData>
        </a:graphic>
      </p:graphicFrame>
      <p:cxnSp>
        <p:nvCxnSpPr>
          <p:cNvPr id="7" name="Straight Arrow Connector 6">
            <a:extLst>
              <a:ext uri="{FF2B5EF4-FFF2-40B4-BE49-F238E27FC236}">
                <a16:creationId xmlns:a16="http://schemas.microsoft.com/office/drawing/2014/main" id="{84B96907-5E3B-49C9-8DA6-B7053E41BAD1}"/>
              </a:ext>
            </a:extLst>
          </p:cNvPr>
          <p:cNvCxnSpPr/>
          <p:nvPr/>
        </p:nvCxnSpPr>
        <p:spPr bwMode="auto">
          <a:xfrm>
            <a:off x="6516216" y="2780928"/>
            <a:ext cx="1008112" cy="576064"/>
          </a:xfrm>
          <a:prstGeom prst="straightConnector1">
            <a:avLst/>
          </a:prstGeom>
          <a:noFill/>
          <a:ln w="38100" cap="flat" cmpd="sng" algn="ctr">
            <a:solidFill>
              <a:srgbClr val="FF0000"/>
            </a:solidFill>
            <a:prstDash val="solid"/>
            <a:round/>
            <a:headEnd type="triangle" w="lg" len="sm"/>
            <a:tailEnd type="none"/>
          </a:ln>
          <a:effectLst/>
        </p:spPr>
      </p:cxnSp>
      <p:cxnSp>
        <p:nvCxnSpPr>
          <p:cNvPr id="6" name="Straight Arrow Connector 5">
            <a:extLst>
              <a:ext uri="{FF2B5EF4-FFF2-40B4-BE49-F238E27FC236}">
                <a16:creationId xmlns:a16="http://schemas.microsoft.com/office/drawing/2014/main" id="{1A84ECFF-6352-48BD-98D4-2E1EE18BBBD4}"/>
              </a:ext>
            </a:extLst>
          </p:cNvPr>
          <p:cNvCxnSpPr>
            <a:cxnSpLocks/>
          </p:cNvCxnSpPr>
          <p:nvPr/>
        </p:nvCxnSpPr>
        <p:spPr bwMode="auto">
          <a:xfrm flipV="1">
            <a:off x="23397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72FE4004-A405-4DC7-9BCF-E1DEEB56AD5A}"/>
              </a:ext>
            </a:extLst>
          </p:cNvPr>
          <p:cNvCxnSpPr>
            <a:cxnSpLocks/>
          </p:cNvCxnSpPr>
          <p:nvPr/>
        </p:nvCxnSpPr>
        <p:spPr bwMode="auto">
          <a:xfrm>
            <a:off x="18356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 name="Straight Arrow Connector 8">
            <a:extLst>
              <a:ext uri="{FF2B5EF4-FFF2-40B4-BE49-F238E27FC236}">
                <a16:creationId xmlns:a16="http://schemas.microsoft.com/office/drawing/2014/main" id="{7D1AE2B0-95DB-48EA-9310-0122417DCB9D}"/>
              </a:ext>
            </a:extLst>
          </p:cNvPr>
          <p:cNvCxnSpPr>
            <a:cxnSpLocks/>
          </p:cNvCxnSpPr>
          <p:nvPr/>
        </p:nvCxnSpPr>
        <p:spPr bwMode="auto">
          <a:xfrm>
            <a:off x="19077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 name="Straight Arrow Connector 10">
            <a:extLst>
              <a:ext uri="{FF2B5EF4-FFF2-40B4-BE49-F238E27FC236}">
                <a16:creationId xmlns:a16="http://schemas.microsoft.com/office/drawing/2014/main" id="{ED89E21F-8BE9-4C58-952E-97FC27D68E2F}"/>
              </a:ext>
            </a:extLst>
          </p:cNvPr>
          <p:cNvCxnSpPr>
            <a:cxnSpLocks/>
          </p:cNvCxnSpPr>
          <p:nvPr/>
        </p:nvCxnSpPr>
        <p:spPr bwMode="auto">
          <a:xfrm flipV="1">
            <a:off x="2987824"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D0D7AA63-F0AB-4155-8ABB-E770E014D8A6}"/>
              </a:ext>
            </a:extLst>
          </p:cNvPr>
          <p:cNvCxnSpPr>
            <a:cxnSpLocks/>
          </p:cNvCxnSpPr>
          <p:nvPr/>
        </p:nvCxnSpPr>
        <p:spPr bwMode="auto">
          <a:xfrm>
            <a:off x="2483768"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 name="Straight Arrow Connector 12">
            <a:extLst>
              <a:ext uri="{FF2B5EF4-FFF2-40B4-BE49-F238E27FC236}">
                <a16:creationId xmlns:a16="http://schemas.microsoft.com/office/drawing/2014/main" id="{CB41E30E-76C2-4AA7-A6D3-8886901DC199}"/>
              </a:ext>
            </a:extLst>
          </p:cNvPr>
          <p:cNvCxnSpPr>
            <a:cxnSpLocks/>
          </p:cNvCxnSpPr>
          <p:nvPr/>
        </p:nvCxnSpPr>
        <p:spPr bwMode="auto">
          <a:xfrm>
            <a:off x="2555776"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4" name="Straight Arrow Connector 13">
            <a:extLst>
              <a:ext uri="{FF2B5EF4-FFF2-40B4-BE49-F238E27FC236}">
                <a16:creationId xmlns:a16="http://schemas.microsoft.com/office/drawing/2014/main" id="{B4D41BD1-E30E-4447-A9F0-4F1AE6D7666A}"/>
              </a:ext>
            </a:extLst>
          </p:cNvPr>
          <p:cNvCxnSpPr>
            <a:cxnSpLocks/>
          </p:cNvCxnSpPr>
          <p:nvPr/>
        </p:nvCxnSpPr>
        <p:spPr bwMode="auto">
          <a:xfrm flipV="1">
            <a:off x="363589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C096ADD7-0173-4075-9F75-84C3C076A9E7}"/>
              </a:ext>
            </a:extLst>
          </p:cNvPr>
          <p:cNvCxnSpPr>
            <a:cxnSpLocks/>
          </p:cNvCxnSpPr>
          <p:nvPr/>
        </p:nvCxnSpPr>
        <p:spPr bwMode="auto">
          <a:xfrm>
            <a:off x="313184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6" name="Straight Arrow Connector 15">
            <a:extLst>
              <a:ext uri="{FF2B5EF4-FFF2-40B4-BE49-F238E27FC236}">
                <a16:creationId xmlns:a16="http://schemas.microsoft.com/office/drawing/2014/main" id="{09909119-2F6F-4A18-B86C-6A90D0368449}"/>
              </a:ext>
            </a:extLst>
          </p:cNvPr>
          <p:cNvCxnSpPr>
            <a:cxnSpLocks/>
          </p:cNvCxnSpPr>
          <p:nvPr/>
        </p:nvCxnSpPr>
        <p:spPr bwMode="auto">
          <a:xfrm>
            <a:off x="320384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F98C5D57-5FAE-460C-A8B8-1F6BCB27964D}"/>
              </a:ext>
            </a:extLst>
          </p:cNvPr>
          <p:cNvCxnSpPr>
            <a:cxnSpLocks/>
          </p:cNvCxnSpPr>
          <p:nvPr/>
        </p:nvCxnSpPr>
        <p:spPr bwMode="auto">
          <a:xfrm flipV="1">
            <a:off x="435597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590D4A4B-6D1E-4493-A375-3DC4984E4267}"/>
              </a:ext>
            </a:extLst>
          </p:cNvPr>
          <p:cNvCxnSpPr>
            <a:cxnSpLocks/>
          </p:cNvCxnSpPr>
          <p:nvPr/>
        </p:nvCxnSpPr>
        <p:spPr bwMode="auto">
          <a:xfrm>
            <a:off x="385192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 name="Straight Arrow Connector 18">
            <a:extLst>
              <a:ext uri="{FF2B5EF4-FFF2-40B4-BE49-F238E27FC236}">
                <a16:creationId xmlns:a16="http://schemas.microsoft.com/office/drawing/2014/main" id="{4DF4F744-ED8C-47EF-A0F0-B938A7C8F0C5}"/>
              </a:ext>
            </a:extLst>
          </p:cNvPr>
          <p:cNvCxnSpPr>
            <a:cxnSpLocks/>
          </p:cNvCxnSpPr>
          <p:nvPr/>
        </p:nvCxnSpPr>
        <p:spPr bwMode="auto">
          <a:xfrm>
            <a:off x="392392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2024C14-F090-4648-AD59-CE78F44DD992}"/>
              </a:ext>
            </a:extLst>
          </p:cNvPr>
          <p:cNvCxnSpPr>
            <a:cxnSpLocks/>
          </p:cNvCxnSpPr>
          <p:nvPr/>
        </p:nvCxnSpPr>
        <p:spPr bwMode="auto">
          <a:xfrm flipV="1">
            <a:off x="507605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EED77030-41C9-400C-BD37-9CF9D57F3FBD}"/>
              </a:ext>
            </a:extLst>
          </p:cNvPr>
          <p:cNvCxnSpPr>
            <a:cxnSpLocks/>
          </p:cNvCxnSpPr>
          <p:nvPr/>
        </p:nvCxnSpPr>
        <p:spPr bwMode="auto">
          <a:xfrm>
            <a:off x="457200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 name="Straight Arrow Connector 21">
            <a:extLst>
              <a:ext uri="{FF2B5EF4-FFF2-40B4-BE49-F238E27FC236}">
                <a16:creationId xmlns:a16="http://schemas.microsoft.com/office/drawing/2014/main" id="{2B91E2F7-8FA2-427A-891E-54B710FEE176}"/>
              </a:ext>
            </a:extLst>
          </p:cNvPr>
          <p:cNvCxnSpPr>
            <a:cxnSpLocks/>
          </p:cNvCxnSpPr>
          <p:nvPr/>
        </p:nvCxnSpPr>
        <p:spPr bwMode="auto">
          <a:xfrm>
            <a:off x="464400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DD89D4A1-9509-4DED-BB4D-577A21DE8AAB}"/>
              </a:ext>
            </a:extLst>
          </p:cNvPr>
          <p:cNvCxnSpPr>
            <a:cxnSpLocks/>
          </p:cNvCxnSpPr>
          <p:nvPr/>
        </p:nvCxnSpPr>
        <p:spPr bwMode="auto">
          <a:xfrm flipV="1">
            <a:off x="5724128"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34E33FA9-68B4-4B4E-B30F-54CADA7D2330}"/>
              </a:ext>
            </a:extLst>
          </p:cNvPr>
          <p:cNvCxnSpPr>
            <a:cxnSpLocks/>
          </p:cNvCxnSpPr>
          <p:nvPr/>
        </p:nvCxnSpPr>
        <p:spPr bwMode="auto">
          <a:xfrm>
            <a:off x="5220072"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5" name="Straight Arrow Connector 24">
            <a:extLst>
              <a:ext uri="{FF2B5EF4-FFF2-40B4-BE49-F238E27FC236}">
                <a16:creationId xmlns:a16="http://schemas.microsoft.com/office/drawing/2014/main" id="{02E48593-8131-4C0C-A9B6-8B3A2EDDE15E}"/>
              </a:ext>
            </a:extLst>
          </p:cNvPr>
          <p:cNvCxnSpPr>
            <a:cxnSpLocks/>
          </p:cNvCxnSpPr>
          <p:nvPr/>
        </p:nvCxnSpPr>
        <p:spPr bwMode="auto">
          <a:xfrm>
            <a:off x="5292080"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252F9067-4DAF-4835-A97E-A6236A742CDC}"/>
              </a:ext>
            </a:extLst>
          </p:cNvPr>
          <p:cNvCxnSpPr>
            <a:cxnSpLocks/>
          </p:cNvCxnSpPr>
          <p:nvPr/>
        </p:nvCxnSpPr>
        <p:spPr bwMode="auto">
          <a:xfrm>
            <a:off x="18356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7" name="Straight Arrow Connector 26">
            <a:extLst>
              <a:ext uri="{FF2B5EF4-FFF2-40B4-BE49-F238E27FC236}">
                <a16:creationId xmlns:a16="http://schemas.microsoft.com/office/drawing/2014/main" id="{B0C5B855-1489-445A-8211-31DFDC7CB872}"/>
              </a:ext>
            </a:extLst>
          </p:cNvPr>
          <p:cNvCxnSpPr>
            <a:cxnSpLocks/>
          </p:cNvCxnSpPr>
          <p:nvPr/>
        </p:nvCxnSpPr>
        <p:spPr bwMode="auto">
          <a:xfrm>
            <a:off x="255577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8" name="Straight Arrow Connector 27">
            <a:extLst>
              <a:ext uri="{FF2B5EF4-FFF2-40B4-BE49-F238E27FC236}">
                <a16:creationId xmlns:a16="http://schemas.microsoft.com/office/drawing/2014/main" id="{D71B7B7B-CC2E-406A-A801-0C8425F31E13}"/>
              </a:ext>
            </a:extLst>
          </p:cNvPr>
          <p:cNvCxnSpPr>
            <a:cxnSpLocks/>
          </p:cNvCxnSpPr>
          <p:nvPr/>
        </p:nvCxnSpPr>
        <p:spPr bwMode="auto">
          <a:xfrm>
            <a:off x="3203848"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9" name="Straight Arrow Connector 28">
            <a:extLst>
              <a:ext uri="{FF2B5EF4-FFF2-40B4-BE49-F238E27FC236}">
                <a16:creationId xmlns:a16="http://schemas.microsoft.com/office/drawing/2014/main" id="{7DAA5595-9A43-4D2E-AC5B-A9A315238C9A}"/>
              </a:ext>
            </a:extLst>
          </p:cNvPr>
          <p:cNvCxnSpPr>
            <a:cxnSpLocks/>
          </p:cNvCxnSpPr>
          <p:nvPr/>
        </p:nvCxnSpPr>
        <p:spPr bwMode="auto">
          <a:xfrm>
            <a:off x="385192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0" name="Straight Arrow Connector 29">
            <a:extLst>
              <a:ext uri="{FF2B5EF4-FFF2-40B4-BE49-F238E27FC236}">
                <a16:creationId xmlns:a16="http://schemas.microsoft.com/office/drawing/2014/main" id="{715C89DD-04E7-4071-9EC1-6B0189A9624C}"/>
              </a:ext>
            </a:extLst>
          </p:cNvPr>
          <p:cNvCxnSpPr>
            <a:cxnSpLocks/>
          </p:cNvCxnSpPr>
          <p:nvPr/>
        </p:nvCxnSpPr>
        <p:spPr bwMode="auto">
          <a:xfrm>
            <a:off x="457200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1" name="Straight Arrow Connector 30">
            <a:extLst>
              <a:ext uri="{FF2B5EF4-FFF2-40B4-BE49-F238E27FC236}">
                <a16:creationId xmlns:a16="http://schemas.microsoft.com/office/drawing/2014/main" id="{FA62BB29-0866-4AB1-AA31-A46355AB69F3}"/>
              </a:ext>
            </a:extLst>
          </p:cNvPr>
          <p:cNvCxnSpPr>
            <a:cxnSpLocks/>
          </p:cNvCxnSpPr>
          <p:nvPr/>
        </p:nvCxnSpPr>
        <p:spPr bwMode="auto">
          <a:xfrm>
            <a:off x="522007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2" name="Straight Arrow Connector 31">
            <a:extLst>
              <a:ext uri="{FF2B5EF4-FFF2-40B4-BE49-F238E27FC236}">
                <a16:creationId xmlns:a16="http://schemas.microsoft.com/office/drawing/2014/main" id="{700665F7-0A82-4FE3-A5D3-F00E0095CEE7}"/>
              </a:ext>
            </a:extLst>
          </p:cNvPr>
          <p:cNvCxnSpPr>
            <a:cxnSpLocks/>
          </p:cNvCxnSpPr>
          <p:nvPr/>
        </p:nvCxnSpPr>
        <p:spPr bwMode="auto">
          <a:xfrm>
            <a:off x="594015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3" name="Straight Arrow Connector 32">
            <a:extLst>
              <a:ext uri="{FF2B5EF4-FFF2-40B4-BE49-F238E27FC236}">
                <a16:creationId xmlns:a16="http://schemas.microsoft.com/office/drawing/2014/main" id="{F8D4971A-5797-4603-906B-120F8ED03AC9}"/>
              </a:ext>
            </a:extLst>
          </p:cNvPr>
          <p:cNvCxnSpPr>
            <a:cxnSpLocks/>
          </p:cNvCxnSpPr>
          <p:nvPr/>
        </p:nvCxnSpPr>
        <p:spPr bwMode="auto">
          <a:xfrm>
            <a:off x="6588224"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4" name="Straight Arrow Connector 33">
            <a:extLst>
              <a:ext uri="{FF2B5EF4-FFF2-40B4-BE49-F238E27FC236}">
                <a16:creationId xmlns:a16="http://schemas.microsoft.com/office/drawing/2014/main" id="{8C1EA1C8-88FB-4324-BD8B-B6535F05F728}"/>
              </a:ext>
            </a:extLst>
          </p:cNvPr>
          <p:cNvCxnSpPr>
            <a:cxnSpLocks/>
          </p:cNvCxnSpPr>
          <p:nvPr/>
        </p:nvCxnSpPr>
        <p:spPr bwMode="auto">
          <a:xfrm>
            <a:off x="72362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5" name="Straight Arrow Connector 34">
            <a:extLst>
              <a:ext uri="{FF2B5EF4-FFF2-40B4-BE49-F238E27FC236}">
                <a16:creationId xmlns:a16="http://schemas.microsoft.com/office/drawing/2014/main" id="{73EEE46C-410D-42AC-9446-16F581DAFBCD}"/>
              </a:ext>
            </a:extLst>
          </p:cNvPr>
          <p:cNvCxnSpPr>
            <a:cxnSpLocks/>
          </p:cNvCxnSpPr>
          <p:nvPr/>
        </p:nvCxnSpPr>
        <p:spPr bwMode="auto">
          <a:xfrm flipV="1">
            <a:off x="1691680" y="24208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56F7609F-F368-4675-9766-7A8E8158B65F}"/>
              </a:ext>
            </a:extLst>
          </p:cNvPr>
          <p:cNvCxnSpPr>
            <a:cxnSpLocks/>
          </p:cNvCxnSpPr>
          <p:nvPr/>
        </p:nvCxnSpPr>
        <p:spPr bwMode="auto">
          <a:xfrm flipV="1">
            <a:off x="16916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16E18783-DEC7-4CC0-B7E5-0579D93CC80A}"/>
              </a:ext>
            </a:extLst>
          </p:cNvPr>
          <p:cNvCxnSpPr>
            <a:cxnSpLocks/>
          </p:cNvCxnSpPr>
          <p:nvPr/>
        </p:nvCxnSpPr>
        <p:spPr bwMode="auto">
          <a:xfrm flipV="1">
            <a:off x="169168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8F385132-2D41-4F07-80EB-61B27A8F14A7}"/>
              </a:ext>
            </a:extLst>
          </p:cNvPr>
          <p:cNvCxnSpPr>
            <a:cxnSpLocks/>
          </p:cNvCxnSpPr>
          <p:nvPr/>
        </p:nvCxnSpPr>
        <p:spPr bwMode="auto">
          <a:xfrm flipV="1">
            <a:off x="1691680"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FDB2DB14-5B58-4BC6-8B19-D57C7D849AA1}"/>
              </a:ext>
            </a:extLst>
          </p:cNvPr>
          <p:cNvCxnSpPr>
            <a:cxnSpLocks/>
          </p:cNvCxnSpPr>
          <p:nvPr/>
        </p:nvCxnSpPr>
        <p:spPr bwMode="auto">
          <a:xfrm flipV="1">
            <a:off x="169168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27F1D28C-73EA-4DF5-BC9D-430B385042A9}"/>
              </a:ext>
            </a:extLst>
          </p:cNvPr>
          <p:cNvCxnSpPr>
            <a:cxnSpLocks/>
          </p:cNvCxnSpPr>
          <p:nvPr/>
        </p:nvCxnSpPr>
        <p:spPr bwMode="auto">
          <a:xfrm flipV="1">
            <a:off x="169168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9855684D-5002-444F-8B21-0603A87F5CF4}"/>
              </a:ext>
            </a:extLst>
          </p:cNvPr>
          <p:cNvCxnSpPr>
            <a:cxnSpLocks/>
          </p:cNvCxnSpPr>
          <p:nvPr/>
        </p:nvCxnSpPr>
        <p:spPr bwMode="auto">
          <a:xfrm flipV="1">
            <a:off x="1691680"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1D61A0DC-9B93-473B-B6E0-F14A7447A758}"/>
              </a:ext>
            </a:extLst>
          </p:cNvPr>
          <p:cNvCxnSpPr>
            <a:cxnSpLocks/>
          </p:cNvCxnSpPr>
          <p:nvPr/>
        </p:nvCxnSpPr>
        <p:spPr bwMode="auto">
          <a:xfrm flipV="1">
            <a:off x="169168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7BDFF8AF-B4D1-4DFD-A68C-C0C3737F619A}"/>
              </a:ext>
            </a:extLst>
          </p:cNvPr>
          <p:cNvCxnSpPr>
            <a:cxnSpLocks/>
          </p:cNvCxnSpPr>
          <p:nvPr/>
        </p:nvCxnSpPr>
        <p:spPr bwMode="auto">
          <a:xfrm flipV="1">
            <a:off x="1691680" y="5373216"/>
            <a:ext cx="0" cy="216024"/>
          </a:xfrm>
          <a:prstGeom prst="straightConnector1">
            <a:avLst/>
          </a:prstGeom>
          <a:noFill/>
          <a:ln w="25400" cap="flat" cmpd="sng" algn="ctr">
            <a:solidFill>
              <a:srgbClr val="00B050"/>
            </a:solidFill>
            <a:prstDash val="solid"/>
            <a:round/>
            <a:headEnd type="none" w="med" len="med"/>
            <a:tailEnd type="triangle"/>
          </a:ln>
          <a:effectLst/>
        </p:spPr>
      </p:cxnSp>
      <p:sp>
        <p:nvSpPr>
          <p:cNvPr id="44" name="TextBox 43">
            <a:extLst>
              <a:ext uri="{FF2B5EF4-FFF2-40B4-BE49-F238E27FC236}">
                <a16:creationId xmlns:a16="http://schemas.microsoft.com/office/drawing/2014/main" id="{34DAEB7B-2C7E-4A47-8452-8B3B4A6D3F19}"/>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3480902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extLst>
              <p:ext uri="{D42A27DB-BD31-4B8C-83A1-F6EECF244321}">
                <p14:modId xmlns:p14="http://schemas.microsoft.com/office/powerpoint/2010/main" val="3176753748"/>
              </p:ext>
            </p:extLst>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r>
                        <a:rPr lang="en-AU" b="1" dirty="0">
                          <a:solidFill>
                            <a:srgbClr val="7030A0"/>
                          </a:solidFill>
                        </a:rPr>
                        <a:t>2</a:t>
                      </a:r>
                    </a:p>
                  </a:txBody>
                  <a:tcPr/>
                </a:tc>
                <a:tc>
                  <a:txBody>
                    <a:bodyPr/>
                    <a:lstStyle/>
                    <a:p>
                      <a:r>
                        <a:rPr lang="en-AU" b="1" dirty="0">
                          <a:solidFill>
                            <a:srgbClr val="7030A0"/>
                          </a:solidFill>
                        </a:rPr>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6</a:t>
                      </a:r>
                    </a:p>
                  </a:txBody>
                  <a:tcPr/>
                </a:tc>
                <a:tc>
                  <a:txBody>
                    <a:bodyPr/>
                    <a:lstStyle/>
                    <a:p>
                      <a:endParaRPr lang="en-AU" b="1" dirty="0">
                        <a:solidFill>
                          <a:srgbClr val="7030A0"/>
                        </a:solidFill>
                      </a:endParaRPr>
                    </a:p>
                  </a:txBody>
                  <a:tcPr/>
                </a:tc>
                <a:tc>
                  <a:txBody>
                    <a:bodyPr/>
                    <a:lstStyle/>
                    <a:p>
                      <a:endParaRPr lang="en-AU" b="1" dirty="0">
                        <a:solidFill>
                          <a:srgbClr val="7030A0"/>
                        </a:solidFill>
                      </a:endParaRPr>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2203191030"/>
                  </a:ext>
                </a:extLst>
              </a:tr>
            </a:tbl>
          </a:graphicData>
        </a:graphic>
      </p:graphicFrame>
      <p:cxnSp>
        <p:nvCxnSpPr>
          <p:cNvPr id="7" name="Straight Arrow Connector 6">
            <a:extLst>
              <a:ext uri="{FF2B5EF4-FFF2-40B4-BE49-F238E27FC236}">
                <a16:creationId xmlns:a16="http://schemas.microsoft.com/office/drawing/2014/main" id="{84B96907-5E3B-49C9-8DA6-B7053E41BAD1}"/>
              </a:ext>
            </a:extLst>
          </p:cNvPr>
          <p:cNvCxnSpPr/>
          <p:nvPr/>
        </p:nvCxnSpPr>
        <p:spPr bwMode="auto">
          <a:xfrm>
            <a:off x="6516216" y="2780928"/>
            <a:ext cx="1008112" cy="576064"/>
          </a:xfrm>
          <a:prstGeom prst="straightConnector1">
            <a:avLst/>
          </a:prstGeom>
          <a:noFill/>
          <a:ln w="38100" cap="flat" cmpd="sng" algn="ctr">
            <a:solidFill>
              <a:srgbClr val="FF0000"/>
            </a:solidFill>
            <a:prstDash val="solid"/>
            <a:round/>
            <a:headEnd type="triangle" w="lg" len="sm"/>
            <a:tailEnd type="none"/>
          </a:ln>
          <a:effectLst/>
        </p:spPr>
      </p:cxnSp>
      <p:cxnSp>
        <p:nvCxnSpPr>
          <p:cNvPr id="6" name="Straight Arrow Connector 5">
            <a:extLst>
              <a:ext uri="{FF2B5EF4-FFF2-40B4-BE49-F238E27FC236}">
                <a16:creationId xmlns:a16="http://schemas.microsoft.com/office/drawing/2014/main" id="{1A84ECFF-6352-48BD-98D4-2E1EE18BBBD4}"/>
              </a:ext>
            </a:extLst>
          </p:cNvPr>
          <p:cNvCxnSpPr>
            <a:cxnSpLocks/>
          </p:cNvCxnSpPr>
          <p:nvPr/>
        </p:nvCxnSpPr>
        <p:spPr bwMode="auto">
          <a:xfrm flipV="1">
            <a:off x="23397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72FE4004-A405-4DC7-9BCF-E1DEEB56AD5A}"/>
              </a:ext>
            </a:extLst>
          </p:cNvPr>
          <p:cNvCxnSpPr>
            <a:cxnSpLocks/>
          </p:cNvCxnSpPr>
          <p:nvPr/>
        </p:nvCxnSpPr>
        <p:spPr bwMode="auto">
          <a:xfrm>
            <a:off x="18356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 name="Straight Arrow Connector 8">
            <a:extLst>
              <a:ext uri="{FF2B5EF4-FFF2-40B4-BE49-F238E27FC236}">
                <a16:creationId xmlns:a16="http://schemas.microsoft.com/office/drawing/2014/main" id="{7D1AE2B0-95DB-48EA-9310-0122417DCB9D}"/>
              </a:ext>
            </a:extLst>
          </p:cNvPr>
          <p:cNvCxnSpPr>
            <a:cxnSpLocks/>
          </p:cNvCxnSpPr>
          <p:nvPr/>
        </p:nvCxnSpPr>
        <p:spPr bwMode="auto">
          <a:xfrm>
            <a:off x="19077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 name="Straight Arrow Connector 10">
            <a:extLst>
              <a:ext uri="{FF2B5EF4-FFF2-40B4-BE49-F238E27FC236}">
                <a16:creationId xmlns:a16="http://schemas.microsoft.com/office/drawing/2014/main" id="{ED89E21F-8BE9-4C58-952E-97FC27D68E2F}"/>
              </a:ext>
            </a:extLst>
          </p:cNvPr>
          <p:cNvCxnSpPr>
            <a:cxnSpLocks/>
          </p:cNvCxnSpPr>
          <p:nvPr/>
        </p:nvCxnSpPr>
        <p:spPr bwMode="auto">
          <a:xfrm flipV="1">
            <a:off x="2987824"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D0D7AA63-F0AB-4155-8ABB-E770E014D8A6}"/>
              </a:ext>
            </a:extLst>
          </p:cNvPr>
          <p:cNvCxnSpPr>
            <a:cxnSpLocks/>
          </p:cNvCxnSpPr>
          <p:nvPr/>
        </p:nvCxnSpPr>
        <p:spPr bwMode="auto">
          <a:xfrm>
            <a:off x="2483768"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 name="Straight Arrow Connector 12">
            <a:extLst>
              <a:ext uri="{FF2B5EF4-FFF2-40B4-BE49-F238E27FC236}">
                <a16:creationId xmlns:a16="http://schemas.microsoft.com/office/drawing/2014/main" id="{CB41E30E-76C2-4AA7-A6D3-8886901DC199}"/>
              </a:ext>
            </a:extLst>
          </p:cNvPr>
          <p:cNvCxnSpPr>
            <a:cxnSpLocks/>
          </p:cNvCxnSpPr>
          <p:nvPr/>
        </p:nvCxnSpPr>
        <p:spPr bwMode="auto">
          <a:xfrm>
            <a:off x="2555776"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4" name="Straight Arrow Connector 13">
            <a:extLst>
              <a:ext uri="{FF2B5EF4-FFF2-40B4-BE49-F238E27FC236}">
                <a16:creationId xmlns:a16="http://schemas.microsoft.com/office/drawing/2014/main" id="{B4D41BD1-E30E-4447-A9F0-4F1AE6D7666A}"/>
              </a:ext>
            </a:extLst>
          </p:cNvPr>
          <p:cNvCxnSpPr>
            <a:cxnSpLocks/>
          </p:cNvCxnSpPr>
          <p:nvPr/>
        </p:nvCxnSpPr>
        <p:spPr bwMode="auto">
          <a:xfrm flipV="1">
            <a:off x="363589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C096ADD7-0173-4075-9F75-84C3C076A9E7}"/>
              </a:ext>
            </a:extLst>
          </p:cNvPr>
          <p:cNvCxnSpPr>
            <a:cxnSpLocks/>
          </p:cNvCxnSpPr>
          <p:nvPr/>
        </p:nvCxnSpPr>
        <p:spPr bwMode="auto">
          <a:xfrm>
            <a:off x="313184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6" name="Straight Arrow Connector 15">
            <a:extLst>
              <a:ext uri="{FF2B5EF4-FFF2-40B4-BE49-F238E27FC236}">
                <a16:creationId xmlns:a16="http://schemas.microsoft.com/office/drawing/2014/main" id="{09909119-2F6F-4A18-B86C-6A90D0368449}"/>
              </a:ext>
            </a:extLst>
          </p:cNvPr>
          <p:cNvCxnSpPr>
            <a:cxnSpLocks/>
          </p:cNvCxnSpPr>
          <p:nvPr/>
        </p:nvCxnSpPr>
        <p:spPr bwMode="auto">
          <a:xfrm>
            <a:off x="320384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F98C5D57-5FAE-460C-A8B8-1F6BCB27964D}"/>
              </a:ext>
            </a:extLst>
          </p:cNvPr>
          <p:cNvCxnSpPr>
            <a:cxnSpLocks/>
          </p:cNvCxnSpPr>
          <p:nvPr/>
        </p:nvCxnSpPr>
        <p:spPr bwMode="auto">
          <a:xfrm flipV="1">
            <a:off x="435597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590D4A4B-6D1E-4493-A375-3DC4984E4267}"/>
              </a:ext>
            </a:extLst>
          </p:cNvPr>
          <p:cNvCxnSpPr>
            <a:cxnSpLocks/>
          </p:cNvCxnSpPr>
          <p:nvPr/>
        </p:nvCxnSpPr>
        <p:spPr bwMode="auto">
          <a:xfrm>
            <a:off x="385192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 name="Straight Arrow Connector 18">
            <a:extLst>
              <a:ext uri="{FF2B5EF4-FFF2-40B4-BE49-F238E27FC236}">
                <a16:creationId xmlns:a16="http://schemas.microsoft.com/office/drawing/2014/main" id="{4DF4F744-ED8C-47EF-A0F0-B938A7C8F0C5}"/>
              </a:ext>
            </a:extLst>
          </p:cNvPr>
          <p:cNvCxnSpPr>
            <a:cxnSpLocks/>
          </p:cNvCxnSpPr>
          <p:nvPr/>
        </p:nvCxnSpPr>
        <p:spPr bwMode="auto">
          <a:xfrm>
            <a:off x="392392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2024C14-F090-4648-AD59-CE78F44DD992}"/>
              </a:ext>
            </a:extLst>
          </p:cNvPr>
          <p:cNvCxnSpPr>
            <a:cxnSpLocks/>
          </p:cNvCxnSpPr>
          <p:nvPr/>
        </p:nvCxnSpPr>
        <p:spPr bwMode="auto">
          <a:xfrm flipV="1">
            <a:off x="507605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EED77030-41C9-400C-BD37-9CF9D57F3FBD}"/>
              </a:ext>
            </a:extLst>
          </p:cNvPr>
          <p:cNvCxnSpPr>
            <a:cxnSpLocks/>
          </p:cNvCxnSpPr>
          <p:nvPr/>
        </p:nvCxnSpPr>
        <p:spPr bwMode="auto">
          <a:xfrm>
            <a:off x="457200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 name="Straight Arrow Connector 21">
            <a:extLst>
              <a:ext uri="{FF2B5EF4-FFF2-40B4-BE49-F238E27FC236}">
                <a16:creationId xmlns:a16="http://schemas.microsoft.com/office/drawing/2014/main" id="{2B91E2F7-8FA2-427A-891E-54B710FEE176}"/>
              </a:ext>
            </a:extLst>
          </p:cNvPr>
          <p:cNvCxnSpPr>
            <a:cxnSpLocks/>
          </p:cNvCxnSpPr>
          <p:nvPr/>
        </p:nvCxnSpPr>
        <p:spPr bwMode="auto">
          <a:xfrm>
            <a:off x="464400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DD89D4A1-9509-4DED-BB4D-577A21DE8AAB}"/>
              </a:ext>
            </a:extLst>
          </p:cNvPr>
          <p:cNvCxnSpPr>
            <a:cxnSpLocks/>
          </p:cNvCxnSpPr>
          <p:nvPr/>
        </p:nvCxnSpPr>
        <p:spPr bwMode="auto">
          <a:xfrm flipV="1">
            <a:off x="5724128"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34E33FA9-68B4-4B4E-B30F-54CADA7D2330}"/>
              </a:ext>
            </a:extLst>
          </p:cNvPr>
          <p:cNvCxnSpPr>
            <a:cxnSpLocks/>
          </p:cNvCxnSpPr>
          <p:nvPr/>
        </p:nvCxnSpPr>
        <p:spPr bwMode="auto">
          <a:xfrm>
            <a:off x="5220072"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5" name="Straight Arrow Connector 24">
            <a:extLst>
              <a:ext uri="{FF2B5EF4-FFF2-40B4-BE49-F238E27FC236}">
                <a16:creationId xmlns:a16="http://schemas.microsoft.com/office/drawing/2014/main" id="{02E48593-8131-4C0C-A9B6-8B3A2EDDE15E}"/>
              </a:ext>
            </a:extLst>
          </p:cNvPr>
          <p:cNvCxnSpPr>
            <a:cxnSpLocks/>
          </p:cNvCxnSpPr>
          <p:nvPr/>
        </p:nvCxnSpPr>
        <p:spPr bwMode="auto">
          <a:xfrm>
            <a:off x="5292080"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8" name="Straight Arrow Connector 27">
            <a:extLst>
              <a:ext uri="{FF2B5EF4-FFF2-40B4-BE49-F238E27FC236}">
                <a16:creationId xmlns:a16="http://schemas.microsoft.com/office/drawing/2014/main" id="{200E7904-C228-4DF3-A661-49FE8286AB22}"/>
              </a:ext>
            </a:extLst>
          </p:cNvPr>
          <p:cNvCxnSpPr>
            <a:cxnSpLocks/>
          </p:cNvCxnSpPr>
          <p:nvPr/>
        </p:nvCxnSpPr>
        <p:spPr bwMode="auto">
          <a:xfrm>
            <a:off x="594015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607453DF-4BD0-4B6A-BFB6-ED468AFDC1B8}"/>
              </a:ext>
            </a:extLst>
          </p:cNvPr>
          <p:cNvCxnSpPr>
            <a:cxnSpLocks/>
          </p:cNvCxnSpPr>
          <p:nvPr/>
        </p:nvCxnSpPr>
        <p:spPr bwMode="auto">
          <a:xfrm flipV="1">
            <a:off x="1691680" y="24208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9FCF4BB5-8CBF-43D0-BCC8-588C1096FACB}"/>
              </a:ext>
            </a:extLst>
          </p:cNvPr>
          <p:cNvCxnSpPr>
            <a:cxnSpLocks/>
          </p:cNvCxnSpPr>
          <p:nvPr/>
        </p:nvCxnSpPr>
        <p:spPr bwMode="auto">
          <a:xfrm flipV="1">
            <a:off x="16916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A1D759E0-2CF1-4A57-9257-17F5B977931B}"/>
              </a:ext>
            </a:extLst>
          </p:cNvPr>
          <p:cNvCxnSpPr>
            <a:cxnSpLocks/>
          </p:cNvCxnSpPr>
          <p:nvPr/>
        </p:nvCxnSpPr>
        <p:spPr bwMode="auto">
          <a:xfrm flipV="1">
            <a:off x="169168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B6E6985D-FBD7-47CC-8621-BFD88AE231E4}"/>
              </a:ext>
            </a:extLst>
          </p:cNvPr>
          <p:cNvCxnSpPr>
            <a:cxnSpLocks/>
          </p:cNvCxnSpPr>
          <p:nvPr/>
        </p:nvCxnSpPr>
        <p:spPr bwMode="auto">
          <a:xfrm flipV="1">
            <a:off x="1691680"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38AD001B-819F-4EF2-B022-DD68C6BC02F6}"/>
              </a:ext>
            </a:extLst>
          </p:cNvPr>
          <p:cNvCxnSpPr>
            <a:cxnSpLocks/>
          </p:cNvCxnSpPr>
          <p:nvPr/>
        </p:nvCxnSpPr>
        <p:spPr bwMode="auto">
          <a:xfrm flipV="1">
            <a:off x="169168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AA024B81-ADB2-4E2C-BAC0-7DFA2F31B554}"/>
              </a:ext>
            </a:extLst>
          </p:cNvPr>
          <p:cNvCxnSpPr>
            <a:cxnSpLocks/>
          </p:cNvCxnSpPr>
          <p:nvPr/>
        </p:nvCxnSpPr>
        <p:spPr bwMode="auto">
          <a:xfrm flipV="1">
            <a:off x="169168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FEBFEA2E-4354-45FC-BF32-937A9954251F}"/>
              </a:ext>
            </a:extLst>
          </p:cNvPr>
          <p:cNvCxnSpPr>
            <a:cxnSpLocks/>
          </p:cNvCxnSpPr>
          <p:nvPr/>
        </p:nvCxnSpPr>
        <p:spPr bwMode="auto">
          <a:xfrm flipV="1">
            <a:off x="1691680"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B737673A-BB10-4897-BB69-9CDDD8091273}"/>
              </a:ext>
            </a:extLst>
          </p:cNvPr>
          <p:cNvCxnSpPr>
            <a:cxnSpLocks/>
          </p:cNvCxnSpPr>
          <p:nvPr/>
        </p:nvCxnSpPr>
        <p:spPr bwMode="auto">
          <a:xfrm flipV="1">
            <a:off x="169168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5D7001BB-1D10-435D-B473-B8296F975F5D}"/>
              </a:ext>
            </a:extLst>
          </p:cNvPr>
          <p:cNvCxnSpPr>
            <a:cxnSpLocks/>
          </p:cNvCxnSpPr>
          <p:nvPr/>
        </p:nvCxnSpPr>
        <p:spPr bwMode="auto">
          <a:xfrm flipV="1">
            <a:off x="1691680"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55E6AFC6-E578-4EC7-8C04-E05AD3416E41}"/>
              </a:ext>
            </a:extLst>
          </p:cNvPr>
          <p:cNvCxnSpPr>
            <a:cxnSpLocks/>
          </p:cNvCxnSpPr>
          <p:nvPr/>
        </p:nvCxnSpPr>
        <p:spPr bwMode="auto">
          <a:xfrm>
            <a:off x="18356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7" name="Straight Arrow Connector 56">
            <a:extLst>
              <a:ext uri="{FF2B5EF4-FFF2-40B4-BE49-F238E27FC236}">
                <a16:creationId xmlns:a16="http://schemas.microsoft.com/office/drawing/2014/main" id="{2CB2642C-D780-4BCB-8F4B-69BDEB00F4BC}"/>
              </a:ext>
            </a:extLst>
          </p:cNvPr>
          <p:cNvCxnSpPr>
            <a:cxnSpLocks/>
          </p:cNvCxnSpPr>
          <p:nvPr/>
        </p:nvCxnSpPr>
        <p:spPr bwMode="auto">
          <a:xfrm>
            <a:off x="255577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9262D0A0-4988-493E-B201-46C1779C598D}"/>
              </a:ext>
            </a:extLst>
          </p:cNvPr>
          <p:cNvCxnSpPr>
            <a:cxnSpLocks/>
          </p:cNvCxnSpPr>
          <p:nvPr/>
        </p:nvCxnSpPr>
        <p:spPr bwMode="auto">
          <a:xfrm>
            <a:off x="3203848"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9" name="Straight Arrow Connector 58">
            <a:extLst>
              <a:ext uri="{FF2B5EF4-FFF2-40B4-BE49-F238E27FC236}">
                <a16:creationId xmlns:a16="http://schemas.microsoft.com/office/drawing/2014/main" id="{F1576534-25A4-4A2A-AF79-0FF093B69C70}"/>
              </a:ext>
            </a:extLst>
          </p:cNvPr>
          <p:cNvCxnSpPr>
            <a:cxnSpLocks/>
          </p:cNvCxnSpPr>
          <p:nvPr/>
        </p:nvCxnSpPr>
        <p:spPr bwMode="auto">
          <a:xfrm>
            <a:off x="385192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0" name="Straight Arrow Connector 59">
            <a:extLst>
              <a:ext uri="{FF2B5EF4-FFF2-40B4-BE49-F238E27FC236}">
                <a16:creationId xmlns:a16="http://schemas.microsoft.com/office/drawing/2014/main" id="{FAE93DB3-9DE1-432F-96D2-3F5857450002}"/>
              </a:ext>
            </a:extLst>
          </p:cNvPr>
          <p:cNvCxnSpPr>
            <a:cxnSpLocks/>
          </p:cNvCxnSpPr>
          <p:nvPr/>
        </p:nvCxnSpPr>
        <p:spPr bwMode="auto">
          <a:xfrm>
            <a:off x="457200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1" name="Straight Arrow Connector 60">
            <a:extLst>
              <a:ext uri="{FF2B5EF4-FFF2-40B4-BE49-F238E27FC236}">
                <a16:creationId xmlns:a16="http://schemas.microsoft.com/office/drawing/2014/main" id="{D1E36F94-D827-44FF-BCBC-17DC1F574CF0}"/>
              </a:ext>
            </a:extLst>
          </p:cNvPr>
          <p:cNvCxnSpPr>
            <a:cxnSpLocks/>
          </p:cNvCxnSpPr>
          <p:nvPr/>
        </p:nvCxnSpPr>
        <p:spPr bwMode="auto">
          <a:xfrm>
            <a:off x="522007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2" name="Straight Arrow Connector 61">
            <a:extLst>
              <a:ext uri="{FF2B5EF4-FFF2-40B4-BE49-F238E27FC236}">
                <a16:creationId xmlns:a16="http://schemas.microsoft.com/office/drawing/2014/main" id="{92A05C59-9CEB-4AF3-A172-61C136868116}"/>
              </a:ext>
            </a:extLst>
          </p:cNvPr>
          <p:cNvCxnSpPr>
            <a:cxnSpLocks/>
          </p:cNvCxnSpPr>
          <p:nvPr/>
        </p:nvCxnSpPr>
        <p:spPr bwMode="auto">
          <a:xfrm>
            <a:off x="594015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3" name="Straight Arrow Connector 62">
            <a:extLst>
              <a:ext uri="{FF2B5EF4-FFF2-40B4-BE49-F238E27FC236}">
                <a16:creationId xmlns:a16="http://schemas.microsoft.com/office/drawing/2014/main" id="{3EDB0BE3-1152-4D53-8046-106212FB174E}"/>
              </a:ext>
            </a:extLst>
          </p:cNvPr>
          <p:cNvCxnSpPr>
            <a:cxnSpLocks/>
          </p:cNvCxnSpPr>
          <p:nvPr/>
        </p:nvCxnSpPr>
        <p:spPr bwMode="auto">
          <a:xfrm>
            <a:off x="6588224"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4" name="Straight Arrow Connector 63">
            <a:extLst>
              <a:ext uri="{FF2B5EF4-FFF2-40B4-BE49-F238E27FC236}">
                <a16:creationId xmlns:a16="http://schemas.microsoft.com/office/drawing/2014/main" id="{5D8417A4-0A30-4D03-B61B-961789ADFB37}"/>
              </a:ext>
            </a:extLst>
          </p:cNvPr>
          <p:cNvCxnSpPr>
            <a:cxnSpLocks/>
          </p:cNvCxnSpPr>
          <p:nvPr/>
        </p:nvCxnSpPr>
        <p:spPr bwMode="auto">
          <a:xfrm>
            <a:off x="7236296" y="2348880"/>
            <a:ext cx="360040" cy="0"/>
          </a:xfrm>
          <a:prstGeom prst="straightConnector1">
            <a:avLst/>
          </a:prstGeom>
          <a:noFill/>
          <a:ln w="25400" cap="flat" cmpd="sng" algn="ctr">
            <a:solidFill>
              <a:srgbClr val="00B050"/>
            </a:solidFill>
            <a:prstDash val="solid"/>
            <a:round/>
            <a:headEnd type="triangle" w="med" len="med"/>
            <a:tailEnd type="none"/>
          </a:ln>
          <a:effectLst/>
        </p:spPr>
      </p:cxnSp>
      <p:sp>
        <p:nvSpPr>
          <p:cNvPr id="65" name="TextBox 64">
            <a:extLst>
              <a:ext uri="{FF2B5EF4-FFF2-40B4-BE49-F238E27FC236}">
                <a16:creationId xmlns:a16="http://schemas.microsoft.com/office/drawing/2014/main" id="{E3119552-491D-4919-B673-85D93C3243F8}"/>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1967477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extLst>
              <p:ext uri="{D42A27DB-BD31-4B8C-83A1-F6EECF244321}">
                <p14:modId xmlns:p14="http://schemas.microsoft.com/office/powerpoint/2010/main" val="1935982674"/>
              </p:ext>
            </p:extLst>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r>
                        <a:rPr lang="en-AU" b="1" dirty="0">
                          <a:solidFill>
                            <a:srgbClr val="7030A0"/>
                          </a:solidFill>
                        </a:rPr>
                        <a:t>2</a:t>
                      </a:r>
                    </a:p>
                  </a:txBody>
                  <a:tcPr/>
                </a:tc>
                <a:tc>
                  <a:txBody>
                    <a:bodyPr/>
                    <a:lstStyle/>
                    <a:p>
                      <a:r>
                        <a:rPr lang="en-AU" b="1" dirty="0">
                          <a:solidFill>
                            <a:srgbClr val="7030A0"/>
                          </a:solidFill>
                        </a:rPr>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2203191030"/>
                  </a:ext>
                </a:extLst>
              </a:tr>
            </a:tbl>
          </a:graphicData>
        </a:graphic>
      </p:graphicFrame>
      <p:cxnSp>
        <p:nvCxnSpPr>
          <p:cNvPr id="7" name="Straight Arrow Connector 6">
            <a:extLst>
              <a:ext uri="{FF2B5EF4-FFF2-40B4-BE49-F238E27FC236}">
                <a16:creationId xmlns:a16="http://schemas.microsoft.com/office/drawing/2014/main" id="{84B96907-5E3B-49C9-8DA6-B7053E41BAD1}"/>
              </a:ext>
            </a:extLst>
          </p:cNvPr>
          <p:cNvCxnSpPr/>
          <p:nvPr/>
        </p:nvCxnSpPr>
        <p:spPr bwMode="auto">
          <a:xfrm>
            <a:off x="6516216" y="2780928"/>
            <a:ext cx="1008112" cy="576064"/>
          </a:xfrm>
          <a:prstGeom prst="straightConnector1">
            <a:avLst/>
          </a:prstGeom>
          <a:noFill/>
          <a:ln w="38100" cap="flat" cmpd="sng" algn="ctr">
            <a:solidFill>
              <a:srgbClr val="FF0000"/>
            </a:solidFill>
            <a:prstDash val="solid"/>
            <a:round/>
            <a:headEnd type="triangle" w="lg" len="sm"/>
            <a:tailEnd type="none"/>
          </a:ln>
          <a:effectLst/>
        </p:spPr>
      </p:cxnSp>
      <p:cxnSp>
        <p:nvCxnSpPr>
          <p:cNvPr id="6" name="Straight Arrow Connector 5">
            <a:extLst>
              <a:ext uri="{FF2B5EF4-FFF2-40B4-BE49-F238E27FC236}">
                <a16:creationId xmlns:a16="http://schemas.microsoft.com/office/drawing/2014/main" id="{1A84ECFF-6352-48BD-98D4-2E1EE18BBBD4}"/>
              </a:ext>
            </a:extLst>
          </p:cNvPr>
          <p:cNvCxnSpPr>
            <a:cxnSpLocks/>
          </p:cNvCxnSpPr>
          <p:nvPr/>
        </p:nvCxnSpPr>
        <p:spPr bwMode="auto">
          <a:xfrm flipV="1">
            <a:off x="23397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72FE4004-A405-4DC7-9BCF-E1DEEB56AD5A}"/>
              </a:ext>
            </a:extLst>
          </p:cNvPr>
          <p:cNvCxnSpPr>
            <a:cxnSpLocks/>
          </p:cNvCxnSpPr>
          <p:nvPr/>
        </p:nvCxnSpPr>
        <p:spPr bwMode="auto">
          <a:xfrm>
            <a:off x="18356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 name="Straight Arrow Connector 8">
            <a:extLst>
              <a:ext uri="{FF2B5EF4-FFF2-40B4-BE49-F238E27FC236}">
                <a16:creationId xmlns:a16="http://schemas.microsoft.com/office/drawing/2014/main" id="{7D1AE2B0-95DB-48EA-9310-0122417DCB9D}"/>
              </a:ext>
            </a:extLst>
          </p:cNvPr>
          <p:cNvCxnSpPr>
            <a:cxnSpLocks/>
          </p:cNvCxnSpPr>
          <p:nvPr/>
        </p:nvCxnSpPr>
        <p:spPr bwMode="auto">
          <a:xfrm>
            <a:off x="19077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 name="Straight Arrow Connector 10">
            <a:extLst>
              <a:ext uri="{FF2B5EF4-FFF2-40B4-BE49-F238E27FC236}">
                <a16:creationId xmlns:a16="http://schemas.microsoft.com/office/drawing/2014/main" id="{ED89E21F-8BE9-4C58-952E-97FC27D68E2F}"/>
              </a:ext>
            </a:extLst>
          </p:cNvPr>
          <p:cNvCxnSpPr>
            <a:cxnSpLocks/>
          </p:cNvCxnSpPr>
          <p:nvPr/>
        </p:nvCxnSpPr>
        <p:spPr bwMode="auto">
          <a:xfrm flipV="1">
            <a:off x="2987824"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D0D7AA63-F0AB-4155-8ABB-E770E014D8A6}"/>
              </a:ext>
            </a:extLst>
          </p:cNvPr>
          <p:cNvCxnSpPr>
            <a:cxnSpLocks/>
          </p:cNvCxnSpPr>
          <p:nvPr/>
        </p:nvCxnSpPr>
        <p:spPr bwMode="auto">
          <a:xfrm>
            <a:off x="2483768"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 name="Straight Arrow Connector 12">
            <a:extLst>
              <a:ext uri="{FF2B5EF4-FFF2-40B4-BE49-F238E27FC236}">
                <a16:creationId xmlns:a16="http://schemas.microsoft.com/office/drawing/2014/main" id="{CB41E30E-76C2-4AA7-A6D3-8886901DC199}"/>
              </a:ext>
            </a:extLst>
          </p:cNvPr>
          <p:cNvCxnSpPr>
            <a:cxnSpLocks/>
          </p:cNvCxnSpPr>
          <p:nvPr/>
        </p:nvCxnSpPr>
        <p:spPr bwMode="auto">
          <a:xfrm>
            <a:off x="2555776"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4" name="Straight Arrow Connector 13">
            <a:extLst>
              <a:ext uri="{FF2B5EF4-FFF2-40B4-BE49-F238E27FC236}">
                <a16:creationId xmlns:a16="http://schemas.microsoft.com/office/drawing/2014/main" id="{B4D41BD1-E30E-4447-A9F0-4F1AE6D7666A}"/>
              </a:ext>
            </a:extLst>
          </p:cNvPr>
          <p:cNvCxnSpPr>
            <a:cxnSpLocks/>
          </p:cNvCxnSpPr>
          <p:nvPr/>
        </p:nvCxnSpPr>
        <p:spPr bwMode="auto">
          <a:xfrm flipV="1">
            <a:off x="363589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C096ADD7-0173-4075-9F75-84C3C076A9E7}"/>
              </a:ext>
            </a:extLst>
          </p:cNvPr>
          <p:cNvCxnSpPr>
            <a:cxnSpLocks/>
          </p:cNvCxnSpPr>
          <p:nvPr/>
        </p:nvCxnSpPr>
        <p:spPr bwMode="auto">
          <a:xfrm>
            <a:off x="313184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6" name="Straight Arrow Connector 15">
            <a:extLst>
              <a:ext uri="{FF2B5EF4-FFF2-40B4-BE49-F238E27FC236}">
                <a16:creationId xmlns:a16="http://schemas.microsoft.com/office/drawing/2014/main" id="{09909119-2F6F-4A18-B86C-6A90D0368449}"/>
              </a:ext>
            </a:extLst>
          </p:cNvPr>
          <p:cNvCxnSpPr>
            <a:cxnSpLocks/>
          </p:cNvCxnSpPr>
          <p:nvPr/>
        </p:nvCxnSpPr>
        <p:spPr bwMode="auto">
          <a:xfrm>
            <a:off x="320384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F98C5D57-5FAE-460C-A8B8-1F6BCB27964D}"/>
              </a:ext>
            </a:extLst>
          </p:cNvPr>
          <p:cNvCxnSpPr>
            <a:cxnSpLocks/>
          </p:cNvCxnSpPr>
          <p:nvPr/>
        </p:nvCxnSpPr>
        <p:spPr bwMode="auto">
          <a:xfrm flipV="1">
            <a:off x="435597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590D4A4B-6D1E-4493-A375-3DC4984E4267}"/>
              </a:ext>
            </a:extLst>
          </p:cNvPr>
          <p:cNvCxnSpPr>
            <a:cxnSpLocks/>
          </p:cNvCxnSpPr>
          <p:nvPr/>
        </p:nvCxnSpPr>
        <p:spPr bwMode="auto">
          <a:xfrm>
            <a:off x="385192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 name="Straight Arrow Connector 18">
            <a:extLst>
              <a:ext uri="{FF2B5EF4-FFF2-40B4-BE49-F238E27FC236}">
                <a16:creationId xmlns:a16="http://schemas.microsoft.com/office/drawing/2014/main" id="{4DF4F744-ED8C-47EF-A0F0-B938A7C8F0C5}"/>
              </a:ext>
            </a:extLst>
          </p:cNvPr>
          <p:cNvCxnSpPr>
            <a:cxnSpLocks/>
          </p:cNvCxnSpPr>
          <p:nvPr/>
        </p:nvCxnSpPr>
        <p:spPr bwMode="auto">
          <a:xfrm>
            <a:off x="392392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2024C14-F090-4648-AD59-CE78F44DD992}"/>
              </a:ext>
            </a:extLst>
          </p:cNvPr>
          <p:cNvCxnSpPr>
            <a:cxnSpLocks/>
          </p:cNvCxnSpPr>
          <p:nvPr/>
        </p:nvCxnSpPr>
        <p:spPr bwMode="auto">
          <a:xfrm flipV="1">
            <a:off x="507605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EED77030-41C9-400C-BD37-9CF9D57F3FBD}"/>
              </a:ext>
            </a:extLst>
          </p:cNvPr>
          <p:cNvCxnSpPr>
            <a:cxnSpLocks/>
          </p:cNvCxnSpPr>
          <p:nvPr/>
        </p:nvCxnSpPr>
        <p:spPr bwMode="auto">
          <a:xfrm>
            <a:off x="457200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 name="Straight Arrow Connector 21">
            <a:extLst>
              <a:ext uri="{FF2B5EF4-FFF2-40B4-BE49-F238E27FC236}">
                <a16:creationId xmlns:a16="http://schemas.microsoft.com/office/drawing/2014/main" id="{2B91E2F7-8FA2-427A-891E-54B710FEE176}"/>
              </a:ext>
            </a:extLst>
          </p:cNvPr>
          <p:cNvCxnSpPr>
            <a:cxnSpLocks/>
          </p:cNvCxnSpPr>
          <p:nvPr/>
        </p:nvCxnSpPr>
        <p:spPr bwMode="auto">
          <a:xfrm>
            <a:off x="464400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DD89D4A1-9509-4DED-BB4D-577A21DE8AAB}"/>
              </a:ext>
            </a:extLst>
          </p:cNvPr>
          <p:cNvCxnSpPr>
            <a:cxnSpLocks/>
          </p:cNvCxnSpPr>
          <p:nvPr/>
        </p:nvCxnSpPr>
        <p:spPr bwMode="auto">
          <a:xfrm flipV="1">
            <a:off x="5724128"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34E33FA9-68B4-4B4E-B30F-54CADA7D2330}"/>
              </a:ext>
            </a:extLst>
          </p:cNvPr>
          <p:cNvCxnSpPr>
            <a:cxnSpLocks/>
          </p:cNvCxnSpPr>
          <p:nvPr/>
        </p:nvCxnSpPr>
        <p:spPr bwMode="auto">
          <a:xfrm>
            <a:off x="5220072"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5" name="Straight Arrow Connector 24">
            <a:extLst>
              <a:ext uri="{FF2B5EF4-FFF2-40B4-BE49-F238E27FC236}">
                <a16:creationId xmlns:a16="http://schemas.microsoft.com/office/drawing/2014/main" id="{02E48593-8131-4C0C-A9B6-8B3A2EDDE15E}"/>
              </a:ext>
            </a:extLst>
          </p:cNvPr>
          <p:cNvCxnSpPr>
            <a:cxnSpLocks/>
          </p:cNvCxnSpPr>
          <p:nvPr/>
        </p:nvCxnSpPr>
        <p:spPr bwMode="auto">
          <a:xfrm>
            <a:off x="5292080"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8" name="Straight Arrow Connector 27">
            <a:extLst>
              <a:ext uri="{FF2B5EF4-FFF2-40B4-BE49-F238E27FC236}">
                <a16:creationId xmlns:a16="http://schemas.microsoft.com/office/drawing/2014/main" id="{200E7904-C228-4DF3-A661-49FE8286AB22}"/>
              </a:ext>
            </a:extLst>
          </p:cNvPr>
          <p:cNvCxnSpPr>
            <a:cxnSpLocks/>
          </p:cNvCxnSpPr>
          <p:nvPr/>
        </p:nvCxnSpPr>
        <p:spPr bwMode="auto">
          <a:xfrm>
            <a:off x="594015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0E74D4F8-2E41-4FCD-AD11-4B24871DDD13}"/>
              </a:ext>
            </a:extLst>
          </p:cNvPr>
          <p:cNvCxnSpPr>
            <a:cxnSpLocks/>
          </p:cNvCxnSpPr>
          <p:nvPr/>
        </p:nvCxnSpPr>
        <p:spPr bwMode="auto">
          <a:xfrm flipV="1">
            <a:off x="7092280"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5E161279-CE55-46A8-904F-AED121502DD3}"/>
              </a:ext>
            </a:extLst>
          </p:cNvPr>
          <p:cNvCxnSpPr>
            <a:cxnSpLocks/>
          </p:cNvCxnSpPr>
          <p:nvPr/>
        </p:nvCxnSpPr>
        <p:spPr bwMode="auto">
          <a:xfrm>
            <a:off x="658822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9" name="Straight Arrow Connector 28">
            <a:extLst>
              <a:ext uri="{FF2B5EF4-FFF2-40B4-BE49-F238E27FC236}">
                <a16:creationId xmlns:a16="http://schemas.microsoft.com/office/drawing/2014/main" id="{50903DB8-CF49-4511-94BD-0974E4FEEE52}"/>
              </a:ext>
            </a:extLst>
          </p:cNvPr>
          <p:cNvCxnSpPr>
            <a:cxnSpLocks/>
          </p:cNvCxnSpPr>
          <p:nvPr/>
        </p:nvCxnSpPr>
        <p:spPr bwMode="auto">
          <a:xfrm>
            <a:off x="666023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0" name="Straight Arrow Connector 29">
            <a:extLst>
              <a:ext uri="{FF2B5EF4-FFF2-40B4-BE49-F238E27FC236}">
                <a16:creationId xmlns:a16="http://schemas.microsoft.com/office/drawing/2014/main" id="{39FCD0C4-CFFB-49ED-B826-7F5D9D3CA097}"/>
              </a:ext>
            </a:extLst>
          </p:cNvPr>
          <p:cNvCxnSpPr>
            <a:cxnSpLocks/>
          </p:cNvCxnSpPr>
          <p:nvPr/>
        </p:nvCxnSpPr>
        <p:spPr bwMode="auto">
          <a:xfrm flipV="1">
            <a:off x="77403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9BF0366F-B233-4318-99E6-5D937ACC318F}"/>
              </a:ext>
            </a:extLst>
          </p:cNvPr>
          <p:cNvCxnSpPr>
            <a:cxnSpLocks/>
          </p:cNvCxnSpPr>
          <p:nvPr/>
        </p:nvCxnSpPr>
        <p:spPr bwMode="auto">
          <a:xfrm>
            <a:off x="72362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2" name="Straight Arrow Connector 31">
            <a:extLst>
              <a:ext uri="{FF2B5EF4-FFF2-40B4-BE49-F238E27FC236}">
                <a16:creationId xmlns:a16="http://schemas.microsoft.com/office/drawing/2014/main" id="{48B4E158-377E-4153-A4EF-CAF32B6D60EF}"/>
              </a:ext>
            </a:extLst>
          </p:cNvPr>
          <p:cNvCxnSpPr>
            <a:cxnSpLocks/>
          </p:cNvCxnSpPr>
          <p:nvPr/>
        </p:nvCxnSpPr>
        <p:spPr bwMode="auto">
          <a:xfrm>
            <a:off x="73083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3" name="Straight Arrow Connector 32">
            <a:extLst>
              <a:ext uri="{FF2B5EF4-FFF2-40B4-BE49-F238E27FC236}">
                <a16:creationId xmlns:a16="http://schemas.microsoft.com/office/drawing/2014/main" id="{6B1FAE30-17A3-47A4-B062-769E81F3425A}"/>
              </a:ext>
            </a:extLst>
          </p:cNvPr>
          <p:cNvCxnSpPr>
            <a:cxnSpLocks/>
          </p:cNvCxnSpPr>
          <p:nvPr/>
        </p:nvCxnSpPr>
        <p:spPr bwMode="auto">
          <a:xfrm>
            <a:off x="18356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4" name="Straight Arrow Connector 33">
            <a:extLst>
              <a:ext uri="{FF2B5EF4-FFF2-40B4-BE49-F238E27FC236}">
                <a16:creationId xmlns:a16="http://schemas.microsoft.com/office/drawing/2014/main" id="{E8DBE5B9-0465-4716-863B-D4129E1BD40B}"/>
              </a:ext>
            </a:extLst>
          </p:cNvPr>
          <p:cNvCxnSpPr>
            <a:cxnSpLocks/>
          </p:cNvCxnSpPr>
          <p:nvPr/>
        </p:nvCxnSpPr>
        <p:spPr bwMode="auto">
          <a:xfrm>
            <a:off x="255577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5" name="Straight Arrow Connector 34">
            <a:extLst>
              <a:ext uri="{FF2B5EF4-FFF2-40B4-BE49-F238E27FC236}">
                <a16:creationId xmlns:a16="http://schemas.microsoft.com/office/drawing/2014/main" id="{8D296EE7-ADFE-41EF-B7A4-52FA47371C41}"/>
              </a:ext>
            </a:extLst>
          </p:cNvPr>
          <p:cNvCxnSpPr>
            <a:cxnSpLocks/>
          </p:cNvCxnSpPr>
          <p:nvPr/>
        </p:nvCxnSpPr>
        <p:spPr bwMode="auto">
          <a:xfrm>
            <a:off x="3203848"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6" name="Straight Arrow Connector 35">
            <a:extLst>
              <a:ext uri="{FF2B5EF4-FFF2-40B4-BE49-F238E27FC236}">
                <a16:creationId xmlns:a16="http://schemas.microsoft.com/office/drawing/2014/main" id="{C64C13C8-68FB-41AB-AD0B-8A89A2D4673A}"/>
              </a:ext>
            </a:extLst>
          </p:cNvPr>
          <p:cNvCxnSpPr>
            <a:cxnSpLocks/>
          </p:cNvCxnSpPr>
          <p:nvPr/>
        </p:nvCxnSpPr>
        <p:spPr bwMode="auto">
          <a:xfrm>
            <a:off x="385192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7" name="Straight Arrow Connector 36">
            <a:extLst>
              <a:ext uri="{FF2B5EF4-FFF2-40B4-BE49-F238E27FC236}">
                <a16:creationId xmlns:a16="http://schemas.microsoft.com/office/drawing/2014/main" id="{49FCB63D-2CA8-46F0-94A0-B33AB49F9CFB}"/>
              </a:ext>
            </a:extLst>
          </p:cNvPr>
          <p:cNvCxnSpPr>
            <a:cxnSpLocks/>
          </p:cNvCxnSpPr>
          <p:nvPr/>
        </p:nvCxnSpPr>
        <p:spPr bwMode="auto">
          <a:xfrm>
            <a:off x="457200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8" name="Straight Arrow Connector 37">
            <a:extLst>
              <a:ext uri="{FF2B5EF4-FFF2-40B4-BE49-F238E27FC236}">
                <a16:creationId xmlns:a16="http://schemas.microsoft.com/office/drawing/2014/main" id="{CA3E45EE-ED81-46EA-A8B2-2B9DBA695E93}"/>
              </a:ext>
            </a:extLst>
          </p:cNvPr>
          <p:cNvCxnSpPr>
            <a:cxnSpLocks/>
          </p:cNvCxnSpPr>
          <p:nvPr/>
        </p:nvCxnSpPr>
        <p:spPr bwMode="auto">
          <a:xfrm>
            <a:off x="522007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9" name="Straight Arrow Connector 38">
            <a:extLst>
              <a:ext uri="{FF2B5EF4-FFF2-40B4-BE49-F238E27FC236}">
                <a16:creationId xmlns:a16="http://schemas.microsoft.com/office/drawing/2014/main" id="{B920079B-45DE-459B-9F9F-DE96A8B8072D}"/>
              </a:ext>
            </a:extLst>
          </p:cNvPr>
          <p:cNvCxnSpPr>
            <a:cxnSpLocks/>
          </p:cNvCxnSpPr>
          <p:nvPr/>
        </p:nvCxnSpPr>
        <p:spPr bwMode="auto">
          <a:xfrm>
            <a:off x="594015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0" name="Straight Arrow Connector 39">
            <a:extLst>
              <a:ext uri="{FF2B5EF4-FFF2-40B4-BE49-F238E27FC236}">
                <a16:creationId xmlns:a16="http://schemas.microsoft.com/office/drawing/2014/main" id="{C2212FA5-C612-45E3-9273-F290B7CDDBEF}"/>
              </a:ext>
            </a:extLst>
          </p:cNvPr>
          <p:cNvCxnSpPr>
            <a:cxnSpLocks/>
          </p:cNvCxnSpPr>
          <p:nvPr/>
        </p:nvCxnSpPr>
        <p:spPr bwMode="auto">
          <a:xfrm>
            <a:off x="6588224"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1" name="Straight Arrow Connector 40">
            <a:extLst>
              <a:ext uri="{FF2B5EF4-FFF2-40B4-BE49-F238E27FC236}">
                <a16:creationId xmlns:a16="http://schemas.microsoft.com/office/drawing/2014/main" id="{4F5E4EBD-9BB7-400F-9CE8-66A349D3F3FE}"/>
              </a:ext>
            </a:extLst>
          </p:cNvPr>
          <p:cNvCxnSpPr>
            <a:cxnSpLocks/>
          </p:cNvCxnSpPr>
          <p:nvPr/>
        </p:nvCxnSpPr>
        <p:spPr bwMode="auto">
          <a:xfrm>
            <a:off x="72362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2" name="Straight Arrow Connector 41">
            <a:extLst>
              <a:ext uri="{FF2B5EF4-FFF2-40B4-BE49-F238E27FC236}">
                <a16:creationId xmlns:a16="http://schemas.microsoft.com/office/drawing/2014/main" id="{7260C691-A45B-4AE2-9E9B-85621A80BE5D}"/>
              </a:ext>
            </a:extLst>
          </p:cNvPr>
          <p:cNvCxnSpPr>
            <a:cxnSpLocks/>
          </p:cNvCxnSpPr>
          <p:nvPr/>
        </p:nvCxnSpPr>
        <p:spPr bwMode="auto">
          <a:xfrm flipV="1">
            <a:off x="1691680" y="24208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13398D52-7107-420A-84A7-412883309FAE}"/>
              </a:ext>
            </a:extLst>
          </p:cNvPr>
          <p:cNvCxnSpPr>
            <a:cxnSpLocks/>
          </p:cNvCxnSpPr>
          <p:nvPr/>
        </p:nvCxnSpPr>
        <p:spPr bwMode="auto">
          <a:xfrm flipV="1">
            <a:off x="16916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F4538012-1699-4C8F-A321-EB015F1804AD}"/>
              </a:ext>
            </a:extLst>
          </p:cNvPr>
          <p:cNvCxnSpPr>
            <a:cxnSpLocks/>
          </p:cNvCxnSpPr>
          <p:nvPr/>
        </p:nvCxnSpPr>
        <p:spPr bwMode="auto">
          <a:xfrm flipV="1">
            <a:off x="169168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EB827108-49E3-4B1D-8A74-B736F823950D}"/>
              </a:ext>
            </a:extLst>
          </p:cNvPr>
          <p:cNvCxnSpPr>
            <a:cxnSpLocks/>
          </p:cNvCxnSpPr>
          <p:nvPr/>
        </p:nvCxnSpPr>
        <p:spPr bwMode="auto">
          <a:xfrm flipV="1">
            <a:off x="1691680"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23E1E8CC-11B1-4DED-A4CF-2AB85221997B}"/>
              </a:ext>
            </a:extLst>
          </p:cNvPr>
          <p:cNvCxnSpPr>
            <a:cxnSpLocks/>
          </p:cNvCxnSpPr>
          <p:nvPr/>
        </p:nvCxnSpPr>
        <p:spPr bwMode="auto">
          <a:xfrm flipV="1">
            <a:off x="169168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646DF3D8-37BE-4F14-A361-190AF232285F}"/>
              </a:ext>
            </a:extLst>
          </p:cNvPr>
          <p:cNvCxnSpPr>
            <a:cxnSpLocks/>
          </p:cNvCxnSpPr>
          <p:nvPr/>
        </p:nvCxnSpPr>
        <p:spPr bwMode="auto">
          <a:xfrm flipV="1">
            <a:off x="169168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AA6A0C86-0B64-4627-8FEA-5D1EB823833A}"/>
              </a:ext>
            </a:extLst>
          </p:cNvPr>
          <p:cNvCxnSpPr>
            <a:cxnSpLocks/>
          </p:cNvCxnSpPr>
          <p:nvPr/>
        </p:nvCxnSpPr>
        <p:spPr bwMode="auto">
          <a:xfrm flipV="1">
            <a:off x="1691680"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8FE84597-C145-4E92-9690-245A334023ED}"/>
              </a:ext>
            </a:extLst>
          </p:cNvPr>
          <p:cNvCxnSpPr>
            <a:cxnSpLocks/>
          </p:cNvCxnSpPr>
          <p:nvPr/>
        </p:nvCxnSpPr>
        <p:spPr bwMode="auto">
          <a:xfrm flipV="1">
            <a:off x="169168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B03DE92F-450F-47E0-B0B5-DB1165038CA8}"/>
              </a:ext>
            </a:extLst>
          </p:cNvPr>
          <p:cNvCxnSpPr>
            <a:cxnSpLocks/>
          </p:cNvCxnSpPr>
          <p:nvPr/>
        </p:nvCxnSpPr>
        <p:spPr bwMode="auto">
          <a:xfrm flipV="1">
            <a:off x="1691680" y="5373216"/>
            <a:ext cx="0" cy="216024"/>
          </a:xfrm>
          <a:prstGeom prst="straightConnector1">
            <a:avLst/>
          </a:prstGeom>
          <a:noFill/>
          <a:ln w="25400" cap="flat" cmpd="sng" algn="ctr">
            <a:solidFill>
              <a:srgbClr val="00B050"/>
            </a:solidFill>
            <a:prstDash val="solid"/>
            <a:round/>
            <a:headEnd type="none" w="med" len="med"/>
            <a:tailEnd type="triangle"/>
          </a:ln>
          <a:effectLst/>
        </p:spPr>
      </p:cxnSp>
      <p:sp>
        <p:nvSpPr>
          <p:cNvPr id="51" name="TextBox 50">
            <a:extLst>
              <a:ext uri="{FF2B5EF4-FFF2-40B4-BE49-F238E27FC236}">
                <a16:creationId xmlns:a16="http://schemas.microsoft.com/office/drawing/2014/main" id="{C26AF2E9-83E3-4ABB-82D0-306C50D3B772}"/>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153677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125EB-A148-39D0-2F38-480A5219A6B8}"/>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0E091CE9-8DA0-3F1D-5CF1-DCDDD0C34CB8}"/>
              </a:ext>
            </a:extLst>
          </p:cNvPr>
          <p:cNvSpPr>
            <a:spLocks noGrp="1" noChangeArrowheads="1"/>
          </p:cNvSpPr>
          <p:nvPr>
            <p:ph type="title"/>
          </p:nvPr>
        </p:nvSpPr>
        <p:spPr/>
        <p:txBody>
          <a:bodyPr/>
          <a:lstStyle/>
          <a:p>
            <a:pPr eaLnBrk="1" hangingPunct="1">
              <a:defRPr/>
            </a:pPr>
            <a:r>
              <a:rPr lang="en-US" dirty="0">
                <a:latin typeface="Arial" charset="0"/>
                <a:cs typeface="Arial" charset="0"/>
              </a:rPr>
              <a:t>Learning outcomes</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E3D2C72E-A376-075D-E233-F06D9C9B77A1}"/>
              </a:ext>
            </a:extLst>
          </p:cNvPr>
          <p:cNvSpPr>
            <a:spLocks noGrp="1" noChangeArrowheads="1"/>
          </p:cNvSpPr>
          <p:nvPr>
            <p:ph type="body" idx="1"/>
          </p:nvPr>
        </p:nvSpPr>
        <p:spPr>
          <a:xfrm>
            <a:off x="356400" y="1342653"/>
            <a:ext cx="8282880" cy="5256584"/>
          </a:xfrm>
        </p:spPr>
        <p:txBody>
          <a:bodyPr>
            <a:normAutofit/>
          </a:bodyPr>
          <a:lstStyle/>
          <a:p>
            <a:pPr marL="0" indent="0">
              <a:buNone/>
            </a:pPr>
            <a:r>
              <a:rPr lang="en-US" dirty="0"/>
              <a:t>After completing this module, you will be able to:</a:t>
            </a:r>
          </a:p>
          <a:p>
            <a:pPr lvl="1"/>
            <a:r>
              <a:rPr lang="en-US" sz="2400" dirty="0"/>
              <a:t>Understand the principle of Dynamic Programming as a method to solve complex problems</a:t>
            </a:r>
          </a:p>
          <a:p>
            <a:pPr lvl="1"/>
            <a:r>
              <a:rPr lang="en-US" sz="2400" dirty="0"/>
              <a:t>Recognize the concept and significance of the Longest Common Subsequence problem</a:t>
            </a:r>
          </a:p>
          <a:p>
            <a:pPr lvl="1"/>
            <a:r>
              <a:rPr lang="en-US" sz="2400" dirty="0"/>
              <a:t>Outline the steps to determine the Minimum Edit Distance between two strings</a:t>
            </a:r>
          </a:p>
        </p:txBody>
      </p:sp>
    </p:spTree>
    <p:extLst>
      <p:ext uri="{BB962C8B-B14F-4D97-AF65-F5344CB8AC3E}">
        <p14:creationId xmlns:p14="http://schemas.microsoft.com/office/powerpoint/2010/main" val="8946928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extLst>
              <p:ext uri="{D42A27DB-BD31-4B8C-83A1-F6EECF244321}">
                <p14:modId xmlns:p14="http://schemas.microsoft.com/office/powerpoint/2010/main" val="1090735925"/>
              </p:ext>
            </p:extLst>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r>
                        <a:rPr lang="en-AU" b="1" dirty="0">
                          <a:solidFill>
                            <a:srgbClr val="7030A0"/>
                          </a:solidFill>
                        </a:rPr>
                        <a:t>2</a:t>
                      </a:r>
                    </a:p>
                  </a:txBody>
                  <a:tcPr/>
                </a:tc>
                <a:tc>
                  <a:txBody>
                    <a:bodyPr/>
                    <a:lstStyle/>
                    <a:p>
                      <a:r>
                        <a:rPr lang="en-AU" b="1" dirty="0">
                          <a:solidFill>
                            <a:srgbClr val="7030A0"/>
                          </a:solidFill>
                        </a:rPr>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r>
                        <a:rPr lang="en-AU" b="1" dirty="0">
                          <a:solidFill>
                            <a:schemeClr val="tx1"/>
                          </a:solidFill>
                        </a:rPr>
                        <a:t>3</a:t>
                      </a:r>
                    </a:p>
                  </a:txBody>
                  <a:tcPr/>
                </a:tc>
                <a:tc>
                  <a:txBody>
                    <a:bodyPr/>
                    <a:lstStyle/>
                    <a:p>
                      <a:r>
                        <a:rPr lang="en-AU" b="1" dirty="0"/>
                        <a:t>4</a:t>
                      </a:r>
                    </a:p>
                  </a:txBody>
                  <a:tcPr/>
                </a:tc>
                <a:tc>
                  <a:txBody>
                    <a:bodyPr/>
                    <a:lstStyle/>
                    <a:p>
                      <a:r>
                        <a:rPr lang="en-AU" b="1" dirty="0"/>
                        <a:t>5</a:t>
                      </a:r>
                    </a:p>
                  </a:txBody>
                  <a:tcPr/>
                </a:tc>
                <a:tc>
                  <a:txBody>
                    <a:bodyPr/>
                    <a:lstStyle/>
                    <a:p>
                      <a:r>
                        <a:rPr lang="en-AU" b="1" dirty="0"/>
                        <a:t>6</a:t>
                      </a:r>
                    </a:p>
                  </a:txBody>
                  <a:tcPr/>
                </a:tc>
                <a:tc>
                  <a:txBody>
                    <a:bodyPr/>
                    <a:lstStyle/>
                    <a:p>
                      <a:r>
                        <a:rPr lang="en-AU" b="1" dirty="0"/>
                        <a:t>7</a:t>
                      </a:r>
                    </a:p>
                  </a:txBody>
                  <a:tcPr/>
                </a:tc>
                <a:tc>
                  <a:txBody>
                    <a:bodyPr/>
                    <a:lstStyle/>
                    <a:p>
                      <a:r>
                        <a:rPr lang="en-AU" b="1" dirty="0"/>
                        <a:t>8</a:t>
                      </a:r>
                    </a:p>
                  </a:txBody>
                  <a:tcPr/>
                </a:tc>
                <a:tc>
                  <a:txBody>
                    <a:bodyPr/>
                    <a:lstStyle/>
                    <a:p>
                      <a:r>
                        <a:rPr lang="en-AU" b="1" dirty="0"/>
                        <a:t>7</a:t>
                      </a:r>
                    </a:p>
                  </a:txBody>
                  <a:tcPr/>
                </a:tc>
                <a:tc>
                  <a:txBody>
                    <a:bodyPr/>
                    <a:lstStyle/>
                    <a:p>
                      <a:r>
                        <a:rPr lang="en-AU" b="1" dirty="0"/>
                        <a:t>8</a:t>
                      </a:r>
                    </a:p>
                  </a:txBody>
                  <a:tcPr/>
                </a:tc>
                <a:tc>
                  <a:txBody>
                    <a:bodyPr/>
                    <a:lstStyle/>
                    <a:p>
                      <a:r>
                        <a:rPr lang="en-AU" b="1" dirty="0"/>
                        <a:t>7</a:t>
                      </a:r>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8</a:t>
                      </a:r>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r>
                        <a:rPr lang="en-AU" b="1" dirty="0">
                          <a:solidFill>
                            <a:schemeClr val="tx1"/>
                          </a:solidFill>
                        </a:rPr>
                        <a:t>3</a:t>
                      </a:r>
                    </a:p>
                  </a:txBody>
                  <a:tcPr/>
                </a:tc>
                <a:tc>
                  <a:txBody>
                    <a:bodyPr/>
                    <a:lstStyle/>
                    <a:p>
                      <a:r>
                        <a:rPr lang="en-AU" b="1" dirty="0"/>
                        <a:t>4</a:t>
                      </a:r>
                    </a:p>
                  </a:txBody>
                  <a:tcPr/>
                </a:tc>
                <a:tc>
                  <a:txBody>
                    <a:bodyPr/>
                    <a:lstStyle/>
                    <a:p>
                      <a:r>
                        <a:rPr lang="en-AU" b="1" dirty="0"/>
                        <a:t>5</a:t>
                      </a:r>
                    </a:p>
                  </a:txBody>
                  <a:tcPr/>
                </a:tc>
                <a:tc>
                  <a:txBody>
                    <a:bodyPr/>
                    <a:lstStyle/>
                    <a:p>
                      <a:r>
                        <a:rPr lang="en-AU" b="1" dirty="0"/>
                        <a:t>6</a:t>
                      </a:r>
                    </a:p>
                  </a:txBody>
                  <a:tcPr/>
                </a:tc>
                <a:tc>
                  <a:txBody>
                    <a:bodyPr/>
                    <a:lstStyle/>
                    <a:p>
                      <a:r>
                        <a:rPr lang="en-AU" b="1" dirty="0"/>
                        <a:t>7</a:t>
                      </a:r>
                    </a:p>
                  </a:txBody>
                  <a:tcPr/>
                </a:tc>
                <a:tc>
                  <a:txBody>
                    <a:bodyPr/>
                    <a:lstStyle/>
                    <a:p>
                      <a:r>
                        <a:rPr lang="en-AU" b="1" dirty="0"/>
                        <a:t>8</a:t>
                      </a:r>
                    </a:p>
                  </a:txBody>
                  <a:tcPr/>
                </a:tc>
                <a:tc>
                  <a:txBody>
                    <a:bodyPr/>
                    <a:lstStyle/>
                    <a:p>
                      <a:r>
                        <a:rPr lang="en-AU" b="1" dirty="0"/>
                        <a:t>9</a:t>
                      </a:r>
                    </a:p>
                  </a:txBody>
                  <a:tcPr/>
                </a:tc>
                <a:tc>
                  <a:txBody>
                    <a:bodyPr/>
                    <a:lstStyle/>
                    <a:p>
                      <a:r>
                        <a:rPr lang="en-AU" b="1" dirty="0"/>
                        <a:t>10</a:t>
                      </a:r>
                    </a:p>
                  </a:txBody>
                  <a:tcPr/>
                </a:tc>
                <a:tc>
                  <a:txBody>
                    <a:bodyPr/>
                    <a:lstStyle/>
                    <a:p>
                      <a:r>
                        <a:rPr lang="en-AU" b="1" dirty="0"/>
                        <a:t>9</a:t>
                      </a:r>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tc>
                  <a:txBody>
                    <a:bodyPr/>
                    <a:lstStyle/>
                    <a:p>
                      <a:r>
                        <a:rPr lang="en-AU" b="1" dirty="0">
                          <a:solidFill>
                            <a:srgbClr val="7030A0"/>
                          </a:solidFill>
                        </a:rPr>
                        <a:t>11</a:t>
                      </a:r>
                    </a:p>
                  </a:txBody>
                  <a:tcPr/>
                </a:tc>
                <a:tc>
                  <a:txBody>
                    <a:bodyPr/>
                    <a:lstStyle/>
                    <a:p>
                      <a:r>
                        <a:rPr lang="en-AU" b="1" dirty="0">
                          <a:solidFill>
                            <a:srgbClr val="7030A0"/>
                          </a:solidFill>
                        </a:rPr>
                        <a:t>10</a:t>
                      </a:r>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r>
                        <a:rPr lang="en-AU" b="1" dirty="0">
                          <a:solidFill>
                            <a:schemeClr val="tx1"/>
                          </a:solidFill>
                        </a:rPr>
                        <a:t>5</a:t>
                      </a:r>
                    </a:p>
                  </a:txBody>
                  <a:tcPr/>
                </a:tc>
                <a:tc>
                  <a:txBody>
                    <a:bodyPr/>
                    <a:lstStyle/>
                    <a:p>
                      <a:r>
                        <a:rPr lang="en-AU" b="1" dirty="0"/>
                        <a:t>6</a:t>
                      </a:r>
                    </a:p>
                  </a:txBody>
                  <a:tcPr/>
                </a:tc>
                <a:tc>
                  <a:txBody>
                    <a:bodyPr/>
                    <a:lstStyle/>
                    <a:p>
                      <a:r>
                        <a:rPr lang="en-AU" b="1" dirty="0"/>
                        <a:t>7</a:t>
                      </a:r>
                    </a:p>
                  </a:txBody>
                  <a:tcPr/>
                </a:tc>
                <a:tc>
                  <a:txBody>
                    <a:bodyPr/>
                    <a:lstStyle/>
                    <a:p>
                      <a:r>
                        <a:rPr lang="en-AU" b="1" dirty="0"/>
                        <a:t>8</a:t>
                      </a:r>
                    </a:p>
                  </a:txBody>
                  <a:tcPr/>
                </a:tc>
                <a:tc>
                  <a:txBody>
                    <a:bodyPr/>
                    <a:lstStyle/>
                    <a:p>
                      <a:r>
                        <a:rPr lang="en-AU" b="1" dirty="0"/>
                        <a:t>9</a:t>
                      </a:r>
                    </a:p>
                  </a:txBody>
                  <a:tcPr/>
                </a:tc>
                <a:tc>
                  <a:txBody>
                    <a:bodyPr/>
                    <a:lstStyle/>
                    <a:p>
                      <a:r>
                        <a:rPr lang="en-AU" b="1" dirty="0"/>
                        <a:t>8</a:t>
                      </a:r>
                    </a:p>
                  </a:txBody>
                  <a:tcPr/>
                </a:tc>
                <a:tc>
                  <a:txBody>
                    <a:bodyPr/>
                    <a:lstStyle/>
                    <a:p>
                      <a:r>
                        <a:rPr lang="en-AU" b="1" dirty="0"/>
                        <a:t>9</a:t>
                      </a:r>
                    </a:p>
                  </a:txBody>
                  <a:tcPr/>
                </a:tc>
                <a:tc>
                  <a:txBody>
                    <a:bodyPr/>
                    <a:lstStyle/>
                    <a:p>
                      <a:r>
                        <a:rPr lang="en-AU" b="1" dirty="0"/>
                        <a:t>10</a:t>
                      </a:r>
                    </a:p>
                  </a:txBody>
                  <a:tcPr/>
                </a:tc>
                <a:tc>
                  <a:txBody>
                    <a:bodyPr/>
                    <a:lstStyle/>
                    <a:p>
                      <a:r>
                        <a:rPr lang="en-AU" b="1" dirty="0"/>
                        <a:t>11</a:t>
                      </a:r>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tc>
                  <a:txBody>
                    <a:bodyPr/>
                    <a:lstStyle/>
                    <a:p>
                      <a:r>
                        <a:rPr lang="en-AU" b="1" dirty="0">
                          <a:solidFill>
                            <a:srgbClr val="7030A0"/>
                          </a:solidFill>
                        </a:rPr>
                        <a:t>9</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r>
                        <a:rPr lang="en-AU" b="1" dirty="0">
                          <a:solidFill>
                            <a:schemeClr val="tx1"/>
                          </a:solidFill>
                        </a:rPr>
                        <a:t>7</a:t>
                      </a:r>
                    </a:p>
                  </a:txBody>
                  <a:tcPr/>
                </a:tc>
                <a:tc>
                  <a:txBody>
                    <a:bodyPr/>
                    <a:lstStyle/>
                    <a:p>
                      <a:r>
                        <a:rPr lang="en-AU" b="1" dirty="0"/>
                        <a:t>8</a:t>
                      </a:r>
                    </a:p>
                  </a:txBody>
                  <a:tcPr/>
                </a:tc>
                <a:tc>
                  <a:txBody>
                    <a:bodyPr/>
                    <a:lstStyle/>
                    <a:p>
                      <a:r>
                        <a:rPr lang="en-AU" b="1" dirty="0"/>
                        <a:t>9</a:t>
                      </a:r>
                    </a:p>
                  </a:txBody>
                  <a:tcPr/>
                </a:tc>
                <a:tc>
                  <a:txBody>
                    <a:bodyPr/>
                    <a:lstStyle/>
                    <a:p>
                      <a:r>
                        <a:rPr lang="en-AU" b="1" dirty="0"/>
                        <a:t>10</a:t>
                      </a:r>
                    </a:p>
                  </a:txBody>
                  <a:tcPr/>
                </a:tc>
                <a:tc>
                  <a:txBody>
                    <a:bodyPr/>
                    <a:lstStyle/>
                    <a:p>
                      <a:r>
                        <a:rPr lang="en-AU" b="1" dirty="0"/>
                        <a:t>11</a:t>
                      </a:r>
                    </a:p>
                  </a:txBody>
                  <a:tcPr/>
                </a:tc>
                <a:tc>
                  <a:txBody>
                    <a:bodyPr/>
                    <a:lstStyle/>
                    <a:p>
                      <a:r>
                        <a:rPr lang="en-AU" b="1" dirty="0"/>
                        <a:t>10</a:t>
                      </a:r>
                    </a:p>
                  </a:txBody>
                  <a:tcPr/>
                </a:tc>
                <a:tc>
                  <a:txBody>
                    <a:bodyPr/>
                    <a:lstStyle/>
                    <a:p>
                      <a:r>
                        <a:rPr lang="en-AU" b="1" dirty="0"/>
                        <a:t>9</a:t>
                      </a:r>
                    </a:p>
                  </a:txBody>
                  <a:tcPr/>
                </a:tc>
                <a:tc>
                  <a:txBody>
                    <a:bodyPr/>
                    <a:lstStyle/>
                    <a:p>
                      <a:r>
                        <a:rPr lang="en-AU" b="1" dirty="0"/>
                        <a:t>8</a:t>
                      </a:r>
                    </a:p>
                  </a:txBody>
                  <a:tcPr/>
                </a:tc>
                <a:tc>
                  <a:txBody>
                    <a:bodyPr/>
                    <a:lstStyle/>
                    <a:p>
                      <a:r>
                        <a:rPr lang="en-AU" b="1" dirty="0"/>
                        <a:t>9</a:t>
                      </a:r>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tc>
                  <a:txBody>
                    <a:bodyPr/>
                    <a:lstStyle/>
                    <a:p>
                      <a:r>
                        <a:rPr lang="en-AU" b="1" dirty="0">
                          <a:solidFill>
                            <a:srgbClr val="7030A0"/>
                          </a:solidFill>
                        </a:rPr>
                        <a:t>11</a:t>
                      </a:r>
                    </a:p>
                  </a:txBody>
                  <a:tcPr/>
                </a:tc>
                <a:tc>
                  <a:txBody>
                    <a:bodyPr/>
                    <a:lstStyle/>
                    <a:p>
                      <a:r>
                        <a:rPr lang="en-AU" b="1" dirty="0">
                          <a:solidFill>
                            <a:srgbClr val="7030A0"/>
                          </a:solidFill>
                        </a:rPr>
                        <a:t>12</a:t>
                      </a:r>
                    </a:p>
                  </a:txBody>
                  <a:tcPr/>
                </a:tc>
                <a:tc>
                  <a:txBody>
                    <a:bodyPr/>
                    <a:lstStyle/>
                    <a:p>
                      <a:r>
                        <a:rPr lang="en-AU" b="1" dirty="0">
                          <a:solidFill>
                            <a:srgbClr val="7030A0"/>
                          </a:solidFill>
                        </a:rPr>
                        <a:t>11</a:t>
                      </a:r>
                    </a:p>
                  </a:txBody>
                  <a:tcPr/>
                </a:tc>
                <a:tc>
                  <a:txBody>
                    <a:bodyPr/>
                    <a:lstStyle/>
                    <a:p>
                      <a:r>
                        <a:rPr lang="en-AU" b="1" dirty="0">
                          <a:solidFill>
                            <a:srgbClr val="7030A0"/>
                          </a:solidFill>
                        </a:rPr>
                        <a:t>10</a:t>
                      </a:r>
                    </a:p>
                  </a:txBody>
                  <a:tcPr/>
                </a:tc>
                <a:tc>
                  <a:txBody>
                    <a:bodyPr/>
                    <a:lstStyle/>
                    <a:p>
                      <a:r>
                        <a:rPr lang="en-AU" b="1" dirty="0">
                          <a:solidFill>
                            <a:srgbClr val="7030A0"/>
                          </a:solidFill>
                        </a:rPr>
                        <a:t>9</a:t>
                      </a:r>
                    </a:p>
                  </a:txBody>
                  <a:tcPr/>
                </a:tc>
                <a:tc>
                  <a:txBody>
                    <a:bodyPr/>
                    <a:lstStyle/>
                    <a:p>
                      <a:r>
                        <a:rPr lang="en-AU" b="1" dirty="0">
                          <a:solidFill>
                            <a:srgbClr val="7030A0"/>
                          </a:solidFill>
                        </a:rPr>
                        <a:t>8</a:t>
                      </a:r>
                    </a:p>
                  </a:txBody>
                  <a:tcPr/>
                </a:tc>
                <a:extLst>
                  <a:ext uri="{0D108BD9-81ED-4DB2-BD59-A6C34878D82A}">
                    <a16:rowId xmlns:a16="http://schemas.microsoft.com/office/drawing/2014/main" val="2203191030"/>
                  </a:ext>
                </a:extLst>
              </a:tr>
            </a:tbl>
          </a:graphicData>
        </a:graphic>
      </p:graphicFrame>
      <p:cxnSp>
        <p:nvCxnSpPr>
          <p:cNvPr id="5" name="Straight Arrow Connector 4">
            <a:extLst>
              <a:ext uri="{FF2B5EF4-FFF2-40B4-BE49-F238E27FC236}">
                <a16:creationId xmlns:a16="http://schemas.microsoft.com/office/drawing/2014/main" id="{D236EDCB-53BC-4808-BA61-DF2B09F4D5BA}"/>
              </a:ext>
            </a:extLst>
          </p:cNvPr>
          <p:cNvCxnSpPr>
            <a:cxnSpLocks/>
          </p:cNvCxnSpPr>
          <p:nvPr/>
        </p:nvCxnSpPr>
        <p:spPr bwMode="auto">
          <a:xfrm flipV="1">
            <a:off x="23397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 name="Straight Arrow Connector 5">
            <a:extLst>
              <a:ext uri="{FF2B5EF4-FFF2-40B4-BE49-F238E27FC236}">
                <a16:creationId xmlns:a16="http://schemas.microsoft.com/office/drawing/2014/main" id="{0215ABA3-B4EB-46FE-8566-BCFEE3F2F8BB}"/>
              </a:ext>
            </a:extLst>
          </p:cNvPr>
          <p:cNvCxnSpPr>
            <a:cxnSpLocks/>
          </p:cNvCxnSpPr>
          <p:nvPr/>
        </p:nvCxnSpPr>
        <p:spPr bwMode="auto">
          <a:xfrm>
            <a:off x="190770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7" name="Straight Arrow Connector 6">
            <a:extLst>
              <a:ext uri="{FF2B5EF4-FFF2-40B4-BE49-F238E27FC236}">
                <a16:creationId xmlns:a16="http://schemas.microsoft.com/office/drawing/2014/main" id="{B489ECC9-6D17-4C7A-B9A5-D844427ACD7A}"/>
              </a:ext>
            </a:extLst>
          </p:cNvPr>
          <p:cNvCxnSpPr>
            <a:cxnSpLocks/>
          </p:cNvCxnSpPr>
          <p:nvPr/>
        </p:nvCxnSpPr>
        <p:spPr bwMode="auto">
          <a:xfrm>
            <a:off x="19077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8" name="Straight Arrow Connector 7">
            <a:extLst>
              <a:ext uri="{FF2B5EF4-FFF2-40B4-BE49-F238E27FC236}">
                <a16:creationId xmlns:a16="http://schemas.microsoft.com/office/drawing/2014/main" id="{B2CE7C94-B416-4400-AA08-2869435CAC38}"/>
              </a:ext>
            </a:extLst>
          </p:cNvPr>
          <p:cNvCxnSpPr>
            <a:cxnSpLocks/>
          </p:cNvCxnSpPr>
          <p:nvPr/>
        </p:nvCxnSpPr>
        <p:spPr bwMode="auto">
          <a:xfrm flipV="1">
            <a:off x="305983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33804E2E-C96C-4FC8-8A77-EB132D0628B1}"/>
              </a:ext>
            </a:extLst>
          </p:cNvPr>
          <p:cNvCxnSpPr>
            <a:cxnSpLocks/>
          </p:cNvCxnSpPr>
          <p:nvPr/>
        </p:nvCxnSpPr>
        <p:spPr bwMode="auto">
          <a:xfrm>
            <a:off x="255577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 name="Straight Arrow Connector 10">
            <a:extLst>
              <a:ext uri="{FF2B5EF4-FFF2-40B4-BE49-F238E27FC236}">
                <a16:creationId xmlns:a16="http://schemas.microsoft.com/office/drawing/2014/main" id="{B1A804C3-8B44-4632-8948-B5366C1BF680}"/>
              </a:ext>
            </a:extLst>
          </p:cNvPr>
          <p:cNvCxnSpPr>
            <a:cxnSpLocks/>
          </p:cNvCxnSpPr>
          <p:nvPr/>
        </p:nvCxnSpPr>
        <p:spPr bwMode="auto">
          <a:xfrm>
            <a:off x="262778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2" name="Straight Arrow Connector 11">
            <a:extLst>
              <a:ext uri="{FF2B5EF4-FFF2-40B4-BE49-F238E27FC236}">
                <a16:creationId xmlns:a16="http://schemas.microsoft.com/office/drawing/2014/main" id="{FA817324-BA0E-42FF-83A0-E64E2AEE6817}"/>
              </a:ext>
            </a:extLst>
          </p:cNvPr>
          <p:cNvCxnSpPr>
            <a:cxnSpLocks/>
          </p:cNvCxnSpPr>
          <p:nvPr/>
        </p:nvCxnSpPr>
        <p:spPr bwMode="auto">
          <a:xfrm flipV="1">
            <a:off x="3707904"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810434BD-6DA2-4FB2-9476-37DA6421A1C0}"/>
              </a:ext>
            </a:extLst>
          </p:cNvPr>
          <p:cNvCxnSpPr>
            <a:cxnSpLocks/>
          </p:cNvCxnSpPr>
          <p:nvPr/>
        </p:nvCxnSpPr>
        <p:spPr bwMode="auto">
          <a:xfrm>
            <a:off x="3203848"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4" name="Straight Arrow Connector 13">
            <a:extLst>
              <a:ext uri="{FF2B5EF4-FFF2-40B4-BE49-F238E27FC236}">
                <a16:creationId xmlns:a16="http://schemas.microsoft.com/office/drawing/2014/main" id="{BB11E937-210E-41C2-83EF-9D026D380B71}"/>
              </a:ext>
            </a:extLst>
          </p:cNvPr>
          <p:cNvCxnSpPr>
            <a:cxnSpLocks/>
          </p:cNvCxnSpPr>
          <p:nvPr/>
        </p:nvCxnSpPr>
        <p:spPr bwMode="auto">
          <a:xfrm>
            <a:off x="3275856"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5" name="Straight Arrow Connector 14">
            <a:extLst>
              <a:ext uri="{FF2B5EF4-FFF2-40B4-BE49-F238E27FC236}">
                <a16:creationId xmlns:a16="http://schemas.microsoft.com/office/drawing/2014/main" id="{EB265768-69B6-4997-8C4D-93CD9C015D1E}"/>
              </a:ext>
            </a:extLst>
          </p:cNvPr>
          <p:cNvCxnSpPr>
            <a:cxnSpLocks/>
          </p:cNvCxnSpPr>
          <p:nvPr/>
        </p:nvCxnSpPr>
        <p:spPr bwMode="auto">
          <a:xfrm flipV="1">
            <a:off x="435597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949A3F47-331E-4790-903B-A2601C3E67D8}"/>
              </a:ext>
            </a:extLst>
          </p:cNvPr>
          <p:cNvCxnSpPr>
            <a:cxnSpLocks/>
          </p:cNvCxnSpPr>
          <p:nvPr/>
        </p:nvCxnSpPr>
        <p:spPr bwMode="auto">
          <a:xfrm>
            <a:off x="385192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BD2528D5-B0FC-4C67-A877-186C47F41CAE}"/>
              </a:ext>
            </a:extLst>
          </p:cNvPr>
          <p:cNvCxnSpPr>
            <a:cxnSpLocks/>
          </p:cNvCxnSpPr>
          <p:nvPr/>
        </p:nvCxnSpPr>
        <p:spPr bwMode="auto">
          <a:xfrm>
            <a:off x="392392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 name="Straight Arrow Connector 17">
            <a:extLst>
              <a:ext uri="{FF2B5EF4-FFF2-40B4-BE49-F238E27FC236}">
                <a16:creationId xmlns:a16="http://schemas.microsoft.com/office/drawing/2014/main" id="{67C39FE5-0B29-4863-A9B5-43409E516248}"/>
              </a:ext>
            </a:extLst>
          </p:cNvPr>
          <p:cNvCxnSpPr>
            <a:cxnSpLocks/>
          </p:cNvCxnSpPr>
          <p:nvPr/>
        </p:nvCxnSpPr>
        <p:spPr bwMode="auto">
          <a:xfrm flipV="1">
            <a:off x="507605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4C281ADA-A98E-49B6-848B-6377222805BC}"/>
              </a:ext>
            </a:extLst>
          </p:cNvPr>
          <p:cNvCxnSpPr>
            <a:cxnSpLocks/>
          </p:cNvCxnSpPr>
          <p:nvPr/>
        </p:nvCxnSpPr>
        <p:spPr bwMode="auto">
          <a:xfrm>
            <a:off x="457200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F816987D-383D-4F31-8D39-459E7515676A}"/>
              </a:ext>
            </a:extLst>
          </p:cNvPr>
          <p:cNvCxnSpPr>
            <a:cxnSpLocks/>
          </p:cNvCxnSpPr>
          <p:nvPr/>
        </p:nvCxnSpPr>
        <p:spPr bwMode="auto">
          <a:xfrm>
            <a:off x="464400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 name="Straight Arrow Connector 20">
            <a:extLst>
              <a:ext uri="{FF2B5EF4-FFF2-40B4-BE49-F238E27FC236}">
                <a16:creationId xmlns:a16="http://schemas.microsoft.com/office/drawing/2014/main" id="{8412AEC5-5900-4178-996A-B3CFE9DA0A5B}"/>
              </a:ext>
            </a:extLst>
          </p:cNvPr>
          <p:cNvCxnSpPr>
            <a:cxnSpLocks/>
          </p:cNvCxnSpPr>
          <p:nvPr/>
        </p:nvCxnSpPr>
        <p:spPr bwMode="auto">
          <a:xfrm flipV="1">
            <a:off x="5724128"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2C3792EA-6D9E-4F22-AE5C-E2A26597D68D}"/>
              </a:ext>
            </a:extLst>
          </p:cNvPr>
          <p:cNvCxnSpPr>
            <a:cxnSpLocks/>
          </p:cNvCxnSpPr>
          <p:nvPr/>
        </p:nvCxnSpPr>
        <p:spPr bwMode="auto">
          <a:xfrm>
            <a:off x="5220072"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16ED19EF-0664-4C2E-868E-6F67797A0353}"/>
              </a:ext>
            </a:extLst>
          </p:cNvPr>
          <p:cNvCxnSpPr>
            <a:cxnSpLocks/>
          </p:cNvCxnSpPr>
          <p:nvPr/>
        </p:nvCxnSpPr>
        <p:spPr bwMode="auto">
          <a:xfrm>
            <a:off x="5292080"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823D1814-2BDC-4222-98CF-9FFC98801D33}"/>
              </a:ext>
            </a:extLst>
          </p:cNvPr>
          <p:cNvCxnSpPr>
            <a:cxnSpLocks/>
          </p:cNvCxnSpPr>
          <p:nvPr/>
        </p:nvCxnSpPr>
        <p:spPr bwMode="auto">
          <a:xfrm>
            <a:off x="594015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7" name="Straight Arrow Connector 26">
            <a:extLst>
              <a:ext uri="{FF2B5EF4-FFF2-40B4-BE49-F238E27FC236}">
                <a16:creationId xmlns:a16="http://schemas.microsoft.com/office/drawing/2014/main" id="{9729D56C-48D9-49C6-B8E0-F1FC05FDAD08}"/>
              </a:ext>
            </a:extLst>
          </p:cNvPr>
          <p:cNvCxnSpPr>
            <a:cxnSpLocks/>
          </p:cNvCxnSpPr>
          <p:nvPr/>
        </p:nvCxnSpPr>
        <p:spPr bwMode="auto">
          <a:xfrm flipV="1">
            <a:off x="7092280"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9C9C3C8A-4523-47AE-8A95-685BF2CF8220}"/>
              </a:ext>
            </a:extLst>
          </p:cNvPr>
          <p:cNvCxnSpPr>
            <a:cxnSpLocks/>
          </p:cNvCxnSpPr>
          <p:nvPr/>
        </p:nvCxnSpPr>
        <p:spPr bwMode="auto">
          <a:xfrm>
            <a:off x="658822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9" name="Straight Arrow Connector 28">
            <a:extLst>
              <a:ext uri="{FF2B5EF4-FFF2-40B4-BE49-F238E27FC236}">
                <a16:creationId xmlns:a16="http://schemas.microsoft.com/office/drawing/2014/main" id="{1BC9484D-F6AD-4664-ADD0-6BC31799DE3D}"/>
              </a:ext>
            </a:extLst>
          </p:cNvPr>
          <p:cNvCxnSpPr>
            <a:cxnSpLocks/>
          </p:cNvCxnSpPr>
          <p:nvPr/>
        </p:nvCxnSpPr>
        <p:spPr bwMode="auto">
          <a:xfrm>
            <a:off x="666023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0" name="Straight Arrow Connector 29">
            <a:extLst>
              <a:ext uri="{FF2B5EF4-FFF2-40B4-BE49-F238E27FC236}">
                <a16:creationId xmlns:a16="http://schemas.microsoft.com/office/drawing/2014/main" id="{C949B191-647A-4067-870F-9861304465AA}"/>
              </a:ext>
            </a:extLst>
          </p:cNvPr>
          <p:cNvCxnSpPr>
            <a:cxnSpLocks/>
          </p:cNvCxnSpPr>
          <p:nvPr/>
        </p:nvCxnSpPr>
        <p:spPr bwMode="auto">
          <a:xfrm flipV="1">
            <a:off x="77403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0C28DBFD-CEDB-4A13-8D82-83BE5B0196CD}"/>
              </a:ext>
            </a:extLst>
          </p:cNvPr>
          <p:cNvCxnSpPr>
            <a:cxnSpLocks/>
          </p:cNvCxnSpPr>
          <p:nvPr/>
        </p:nvCxnSpPr>
        <p:spPr bwMode="auto">
          <a:xfrm>
            <a:off x="72362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2" name="Straight Arrow Connector 31">
            <a:extLst>
              <a:ext uri="{FF2B5EF4-FFF2-40B4-BE49-F238E27FC236}">
                <a16:creationId xmlns:a16="http://schemas.microsoft.com/office/drawing/2014/main" id="{ED43BB01-7D7F-46EE-A982-A29FC05E72C5}"/>
              </a:ext>
            </a:extLst>
          </p:cNvPr>
          <p:cNvCxnSpPr>
            <a:cxnSpLocks/>
          </p:cNvCxnSpPr>
          <p:nvPr/>
        </p:nvCxnSpPr>
        <p:spPr bwMode="auto">
          <a:xfrm>
            <a:off x="73083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3" name="Straight Arrow Connector 32">
            <a:extLst>
              <a:ext uri="{FF2B5EF4-FFF2-40B4-BE49-F238E27FC236}">
                <a16:creationId xmlns:a16="http://schemas.microsoft.com/office/drawing/2014/main" id="{D502472C-76F1-491E-A781-226B56EEF414}"/>
              </a:ext>
            </a:extLst>
          </p:cNvPr>
          <p:cNvCxnSpPr>
            <a:cxnSpLocks/>
          </p:cNvCxnSpPr>
          <p:nvPr/>
        </p:nvCxnSpPr>
        <p:spPr bwMode="auto">
          <a:xfrm flipV="1">
            <a:off x="2339752"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5301CD12-5BC7-457E-99A2-0B83609246EF}"/>
              </a:ext>
            </a:extLst>
          </p:cNvPr>
          <p:cNvCxnSpPr>
            <a:cxnSpLocks/>
          </p:cNvCxnSpPr>
          <p:nvPr/>
        </p:nvCxnSpPr>
        <p:spPr bwMode="auto">
          <a:xfrm>
            <a:off x="1835696"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5" name="Straight Arrow Connector 34">
            <a:extLst>
              <a:ext uri="{FF2B5EF4-FFF2-40B4-BE49-F238E27FC236}">
                <a16:creationId xmlns:a16="http://schemas.microsoft.com/office/drawing/2014/main" id="{78EB3DFC-8D50-4FCC-AE5A-678D578AC488}"/>
              </a:ext>
            </a:extLst>
          </p:cNvPr>
          <p:cNvCxnSpPr>
            <a:cxnSpLocks/>
          </p:cNvCxnSpPr>
          <p:nvPr/>
        </p:nvCxnSpPr>
        <p:spPr bwMode="auto">
          <a:xfrm>
            <a:off x="1907704"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6" name="Straight Arrow Connector 35">
            <a:extLst>
              <a:ext uri="{FF2B5EF4-FFF2-40B4-BE49-F238E27FC236}">
                <a16:creationId xmlns:a16="http://schemas.microsoft.com/office/drawing/2014/main" id="{7EA25AA7-0025-4D5B-99DC-5FE442D8BD4E}"/>
              </a:ext>
            </a:extLst>
          </p:cNvPr>
          <p:cNvCxnSpPr>
            <a:cxnSpLocks/>
          </p:cNvCxnSpPr>
          <p:nvPr/>
        </p:nvCxnSpPr>
        <p:spPr bwMode="auto">
          <a:xfrm flipV="1">
            <a:off x="3059832"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2BDD58AB-2D8D-48AF-8ED2-65D587F57086}"/>
              </a:ext>
            </a:extLst>
          </p:cNvPr>
          <p:cNvCxnSpPr>
            <a:cxnSpLocks/>
          </p:cNvCxnSpPr>
          <p:nvPr/>
        </p:nvCxnSpPr>
        <p:spPr bwMode="auto">
          <a:xfrm>
            <a:off x="2555776"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8" name="Straight Arrow Connector 37">
            <a:extLst>
              <a:ext uri="{FF2B5EF4-FFF2-40B4-BE49-F238E27FC236}">
                <a16:creationId xmlns:a16="http://schemas.microsoft.com/office/drawing/2014/main" id="{7FE87D72-5D9E-4F2B-A5C9-D6C752F9E8D8}"/>
              </a:ext>
            </a:extLst>
          </p:cNvPr>
          <p:cNvCxnSpPr>
            <a:cxnSpLocks/>
          </p:cNvCxnSpPr>
          <p:nvPr/>
        </p:nvCxnSpPr>
        <p:spPr bwMode="auto">
          <a:xfrm>
            <a:off x="2627784"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9" name="Straight Arrow Connector 38">
            <a:extLst>
              <a:ext uri="{FF2B5EF4-FFF2-40B4-BE49-F238E27FC236}">
                <a16:creationId xmlns:a16="http://schemas.microsoft.com/office/drawing/2014/main" id="{555FEC86-9543-4653-A783-6EF6896364E8}"/>
              </a:ext>
            </a:extLst>
          </p:cNvPr>
          <p:cNvCxnSpPr>
            <a:cxnSpLocks/>
          </p:cNvCxnSpPr>
          <p:nvPr/>
        </p:nvCxnSpPr>
        <p:spPr bwMode="auto">
          <a:xfrm flipV="1">
            <a:off x="3707904"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E2F4F08D-03DB-4DF8-B2CF-18546B6667B9}"/>
              </a:ext>
            </a:extLst>
          </p:cNvPr>
          <p:cNvCxnSpPr>
            <a:cxnSpLocks/>
          </p:cNvCxnSpPr>
          <p:nvPr/>
        </p:nvCxnSpPr>
        <p:spPr bwMode="auto">
          <a:xfrm>
            <a:off x="3203848"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1" name="Straight Arrow Connector 40">
            <a:extLst>
              <a:ext uri="{FF2B5EF4-FFF2-40B4-BE49-F238E27FC236}">
                <a16:creationId xmlns:a16="http://schemas.microsoft.com/office/drawing/2014/main" id="{A8963D8C-6AD3-4F08-A32F-9609BBF8D018}"/>
              </a:ext>
            </a:extLst>
          </p:cNvPr>
          <p:cNvCxnSpPr>
            <a:cxnSpLocks/>
          </p:cNvCxnSpPr>
          <p:nvPr/>
        </p:nvCxnSpPr>
        <p:spPr bwMode="auto">
          <a:xfrm>
            <a:off x="3275856"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42" name="Straight Arrow Connector 41">
            <a:extLst>
              <a:ext uri="{FF2B5EF4-FFF2-40B4-BE49-F238E27FC236}">
                <a16:creationId xmlns:a16="http://schemas.microsoft.com/office/drawing/2014/main" id="{5AD8F4BB-1D3C-46EF-B297-BF5B30740080}"/>
              </a:ext>
            </a:extLst>
          </p:cNvPr>
          <p:cNvCxnSpPr>
            <a:cxnSpLocks/>
          </p:cNvCxnSpPr>
          <p:nvPr/>
        </p:nvCxnSpPr>
        <p:spPr bwMode="auto">
          <a:xfrm flipV="1">
            <a:off x="4427984"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A19257FD-7492-419F-A75B-AF881C5EDC6D}"/>
              </a:ext>
            </a:extLst>
          </p:cNvPr>
          <p:cNvCxnSpPr>
            <a:cxnSpLocks/>
          </p:cNvCxnSpPr>
          <p:nvPr/>
        </p:nvCxnSpPr>
        <p:spPr bwMode="auto">
          <a:xfrm>
            <a:off x="3923928"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4" name="Straight Arrow Connector 43">
            <a:extLst>
              <a:ext uri="{FF2B5EF4-FFF2-40B4-BE49-F238E27FC236}">
                <a16:creationId xmlns:a16="http://schemas.microsoft.com/office/drawing/2014/main" id="{B9E1C73C-6B38-4CC5-9A0A-F47E164088A1}"/>
              </a:ext>
            </a:extLst>
          </p:cNvPr>
          <p:cNvCxnSpPr>
            <a:cxnSpLocks/>
          </p:cNvCxnSpPr>
          <p:nvPr/>
        </p:nvCxnSpPr>
        <p:spPr bwMode="auto">
          <a:xfrm>
            <a:off x="3995936"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45" name="Straight Arrow Connector 44">
            <a:extLst>
              <a:ext uri="{FF2B5EF4-FFF2-40B4-BE49-F238E27FC236}">
                <a16:creationId xmlns:a16="http://schemas.microsoft.com/office/drawing/2014/main" id="{EDEE32BA-04DA-4D65-9F48-4722929C5D84}"/>
              </a:ext>
            </a:extLst>
          </p:cNvPr>
          <p:cNvCxnSpPr>
            <a:cxnSpLocks/>
          </p:cNvCxnSpPr>
          <p:nvPr/>
        </p:nvCxnSpPr>
        <p:spPr bwMode="auto">
          <a:xfrm flipV="1">
            <a:off x="5076056"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39136D79-CDFB-4CD0-A4D3-2EA162C984DC}"/>
              </a:ext>
            </a:extLst>
          </p:cNvPr>
          <p:cNvCxnSpPr>
            <a:cxnSpLocks/>
          </p:cNvCxnSpPr>
          <p:nvPr/>
        </p:nvCxnSpPr>
        <p:spPr bwMode="auto">
          <a:xfrm>
            <a:off x="4572000"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7" name="Straight Arrow Connector 46">
            <a:extLst>
              <a:ext uri="{FF2B5EF4-FFF2-40B4-BE49-F238E27FC236}">
                <a16:creationId xmlns:a16="http://schemas.microsoft.com/office/drawing/2014/main" id="{DC6FC5C8-18E2-4E73-A777-31373AAC63F8}"/>
              </a:ext>
            </a:extLst>
          </p:cNvPr>
          <p:cNvCxnSpPr>
            <a:cxnSpLocks/>
          </p:cNvCxnSpPr>
          <p:nvPr/>
        </p:nvCxnSpPr>
        <p:spPr bwMode="auto">
          <a:xfrm>
            <a:off x="4644008"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48" name="Straight Arrow Connector 47">
            <a:extLst>
              <a:ext uri="{FF2B5EF4-FFF2-40B4-BE49-F238E27FC236}">
                <a16:creationId xmlns:a16="http://schemas.microsoft.com/office/drawing/2014/main" id="{74B26E90-3813-435A-ABE0-DAE787DA2489}"/>
              </a:ext>
            </a:extLst>
          </p:cNvPr>
          <p:cNvCxnSpPr>
            <a:cxnSpLocks/>
          </p:cNvCxnSpPr>
          <p:nvPr/>
        </p:nvCxnSpPr>
        <p:spPr bwMode="auto">
          <a:xfrm flipV="1">
            <a:off x="5724128"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7FC18F6F-8F28-4915-AFB1-ABEBF78C40DE}"/>
              </a:ext>
            </a:extLst>
          </p:cNvPr>
          <p:cNvCxnSpPr>
            <a:cxnSpLocks/>
          </p:cNvCxnSpPr>
          <p:nvPr/>
        </p:nvCxnSpPr>
        <p:spPr bwMode="auto">
          <a:xfrm>
            <a:off x="5220072"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0" name="Straight Arrow Connector 49">
            <a:extLst>
              <a:ext uri="{FF2B5EF4-FFF2-40B4-BE49-F238E27FC236}">
                <a16:creationId xmlns:a16="http://schemas.microsoft.com/office/drawing/2014/main" id="{C184840E-8CD0-4658-9906-125FBC8CDA11}"/>
              </a:ext>
            </a:extLst>
          </p:cNvPr>
          <p:cNvCxnSpPr>
            <a:cxnSpLocks/>
          </p:cNvCxnSpPr>
          <p:nvPr/>
        </p:nvCxnSpPr>
        <p:spPr bwMode="auto">
          <a:xfrm>
            <a:off x="5292080"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51" name="Straight Arrow Connector 50">
            <a:extLst>
              <a:ext uri="{FF2B5EF4-FFF2-40B4-BE49-F238E27FC236}">
                <a16:creationId xmlns:a16="http://schemas.microsoft.com/office/drawing/2014/main" id="{A27FAF46-5F30-4ADD-AEA7-2A5DD51945D9}"/>
              </a:ext>
            </a:extLst>
          </p:cNvPr>
          <p:cNvCxnSpPr>
            <a:cxnSpLocks/>
          </p:cNvCxnSpPr>
          <p:nvPr/>
        </p:nvCxnSpPr>
        <p:spPr bwMode="auto">
          <a:xfrm flipV="1">
            <a:off x="637220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6FDB39B7-213D-4A4B-8A17-190DD03F57DF}"/>
              </a:ext>
            </a:extLst>
          </p:cNvPr>
          <p:cNvCxnSpPr>
            <a:cxnSpLocks/>
          </p:cNvCxnSpPr>
          <p:nvPr/>
        </p:nvCxnSpPr>
        <p:spPr bwMode="auto">
          <a:xfrm flipV="1">
            <a:off x="70922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8B335915-0FA2-4226-8BB8-EDB23F26B7CB}"/>
              </a:ext>
            </a:extLst>
          </p:cNvPr>
          <p:cNvCxnSpPr>
            <a:cxnSpLocks/>
          </p:cNvCxnSpPr>
          <p:nvPr/>
        </p:nvCxnSpPr>
        <p:spPr bwMode="auto">
          <a:xfrm>
            <a:off x="6588224"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6" name="Straight Arrow Connector 55">
            <a:extLst>
              <a:ext uri="{FF2B5EF4-FFF2-40B4-BE49-F238E27FC236}">
                <a16:creationId xmlns:a16="http://schemas.microsoft.com/office/drawing/2014/main" id="{DB766958-8330-43D5-B65A-0E6FA11DBF49}"/>
              </a:ext>
            </a:extLst>
          </p:cNvPr>
          <p:cNvCxnSpPr>
            <a:cxnSpLocks/>
          </p:cNvCxnSpPr>
          <p:nvPr/>
        </p:nvCxnSpPr>
        <p:spPr bwMode="auto">
          <a:xfrm>
            <a:off x="6660232"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59" name="Straight Arrow Connector 58">
            <a:extLst>
              <a:ext uri="{FF2B5EF4-FFF2-40B4-BE49-F238E27FC236}">
                <a16:creationId xmlns:a16="http://schemas.microsoft.com/office/drawing/2014/main" id="{B8E5E0D5-40B8-45A5-A617-8B06B62DF721}"/>
              </a:ext>
            </a:extLst>
          </p:cNvPr>
          <p:cNvCxnSpPr>
            <a:cxnSpLocks/>
          </p:cNvCxnSpPr>
          <p:nvPr/>
        </p:nvCxnSpPr>
        <p:spPr bwMode="auto">
          <a:xfrm>
            <a:off x="7308304"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0" name="Straight Arrow Connector 59">
            <a:extLst>
              <a:ext uri="{FF2B5EF4-FFF2-40B4-BE49-F238E27FC236}">
                <a16:creationId xmlns:a16="http://schemas.microsoft.com/office/drawing/2014/main" id="{AB6F7AE1-3E90-4E32-A748-069B2773B8A2}"/>
              </a:ext>
            </a:extLst>
          </p:cNvPr>
          <p:cNvCxnSpPr>
            <a:cxnSpLocks/>
          </p:cNvCxnSpPr>
          <p:nvPr/>
        </p:nvCxnSpPr>
        <p:spPr bwMode="auto">
          <a:xfrm flipV="1">
            <a:off x="3059832"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D8049946-4953-4B9F-93C3-C49FD944EB50}"/>
              </a:ext>
            </a:extLst>
          </p:cNvPr>
          <p:cNvCxnSpPr>
            <a:cxnSpLocks/>
          </p:cNvCxnSpPr>
          <p:nvPr/>
        </p:nvCxnSpPr>
        <p:spPr bwMode="auto">
          <a:xfrm>
            <a:off x="2555776"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2" name="Straight Arrow Connector 61">
            <a:extLst>
              <a:ext uri="{FF2B5EF4-FFF2-40B4-BE49-F238E27FC236}">
                <a16:creationId xmlns:a16="http://schemas.microsoft.com/office/drawing/2014/main" id="{C0DFCD93-4EA1-4DDB-A6AE-FE2D1FAB3868}"/>
              </a:ext>
            </a:extLst>
          </p:cNvPr>
          <p:cNvCxnSpPr>
            <a:cxnSpLocks/>
          </p:cNvCxnSpPr>
          <p:nvPr/>
        </p:nvCxnSpPr>
        <p:spPr bwMode="auto">
          <a:xfrm>
            <a:off x="2627784"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3" name="Straight Arrow Connector 62">
            <a:extLst>
              <a:ext uri="{FF2B5EF4-FFF2-40B4-BE49-F238E27FC236}">
                <a16:creationId xmlns:a16="http://schemas.microsoft.com/office/drawing/2014/main" id="{6A77C7C9-363A-46CD-9036-4A714C10EA6C}"/>
              </a:ext>
            </a:extLst>
          </p:cNvPr>
          <p:cNvCxnSpPr>
            <a:cxnSpLocks/>
          </p:cNvCxnSpPr>
          <p:nvPr/>
        </p:nvCxnSpPr>
        <p:spPr bwMode="auto">
          <a:xfrm flipV="1">
            <a:off x="3707904"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8C949A7A-87C6-4DFB-8134-EBF67336527F}"/>
              </a:ext>
            </a:extLst>
          </p:cNvPr>
          <p:cNvCxnSpPr>
            <a:cxnSpLocks/>
          </p:cNvCxnSpPr>
          <p:nvPr/>
        </p:nvCxnSpPr>
        <p:spPr bwMode="auto">
          <a:xfrm>
            <a:off x="3203848"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5" name="Straight Arrow Connector 64">
            <a:extLst>
              <a:ext uri="{FF2B5EF4-FFF2-40B4-BE49-F238E27FC236}">
                <a16:creationId xmlns:a16="http://schemas.microsoft.com/office/drawing/2014/main" id="{28FF3270-5ADD-4BF5-BAC6-8647C51C8202}"/>
              </a:ext>
            </a:extLst>
          </p:cNvPr>
          <p:cNvCxnSpPr>
            <a:cxnSpLocks/>
          </p:cNvCxnSpPr>
          <p:nvPr/>
        </p:nvCxnSpPr>
        <p:spPr bwMode="auto">
          <a:xfrm>
            <a:off x="3275856"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6" name="Straight Arrow Connector 65">
            <a:extLst>
              <a:ext uri="{FF2B5EF4-FFF2-40B4-BE49-F238E27FC236}">
                <a16:creationId xmlns:a16="http://schemas.microsoft.com/office/drawing/2014/main" id="{F86F0150-4223-4645-A068-27FD6A1197BB}"/>
              </a:ext>
            </a:extLst>
          </p:cNvPr>
          <p:cNvCxnSpPr>
            <a:cxnSpLocks/>
          </p:cNvCxnSpPr>
          <p:nvPr/>
        </p:nvCxnSpPr>
        <p:spPr bwMode="auto">
          <a:xfrm flipV="1">
            <a:off x="4427984"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37991D52-838F-41C8-839D-877B038FDD77}"/>
              </a:ext>
            </a:extLst>
          </p:cNvPr>
          <p:cNvCxnSpPr>
            <a:cxnSpLocks/>
          </p:cNvCxnSpPr>
          <p:nvPr/>
        </p:nvCxnSpPr>
        <p:spPr bwMode="auto">
          <a:xfrm>
            <a:off x="3923928"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8" name="Straight Arrow Connector 67">
            <a:extLst>
              <a:ext uri="{FF2B5EF4-FFF2-40B4-BE49-F238E27FC236}">
                <a16:creationId xmlns:a16="http://schemas.microsoft.com/office/drawing/2014/main" id="{55AB2885-DF18-42A9-873D-14194CD2E799}"/>
              </a:ext>
            </a:extLst>
          </p:cNvPr>
          <p:cNvCxnSpPr>
            <a:cxnSpLocks/>
          </p:cNvCxnSpPr>
          <p:nvPr/>
        </p:nvCxnSpPr>
        <p:spPr bwMode="auto">
          <a:xfrm>
            <a:off x="3995936"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9" name="Straight Arrow Connector 68">
            <a:extLst>
              <a:ext uri="{FF2B5EF4-FFF2-40B4-BE49-F238E27FC236}">
                <a16:creationId xmlns:a16="http://schemas.microsoft.com/office/drawing/2014/main" id="{FF325F09-C0DC-41E3-81E4-C2D88DB040B4}"/>
              </a:ext>
            </a:extLst>
          </p:cNvPr>
          <p:cNvCxnSpPr>
            <a:cxnSpLocks/>
          </p:cNvCxnSpPr>
          <p:nvPr/>
        </p:nvCxnSpPr>
        <p:spPr bwMode="auto">
          <a:xfrm flipV="1">
            <a:off x="5076056"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545BD6EB-0295-4715-B610-B46E581428A2}"/>
              </a:ext>
            </a:extLst>
          </p:cNvPr>
          <p:cNvCxnSpPr>
            <a:cxnSpLocks/>
          </p:cNvCxnSpPr>
          <p:nvPr/>
        </p:nvCxnSpPr>
        <p:spPr bwMode="auto">
          <a:xfrm>
            <a:off x="4572000"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71" name="Straight Arrow Connector 70">
            <a:extLst>
              <a:ext uri="{FF2B5EF4-FFF2-40B4-BE49-F238E27FC236}">
                <a16:creationId xmlns:a16="http://schemas.microsoft.com/office/drawing/2014/main" id="{6F8058F8-34EB-46F8-B855-D860F3932CB3}"/>
              </a:ext>
            </a:extLst>
          </p:cNvPr>
          <p:cNvCxnSpPr>
            <a:cxnSpLocks/>
          </p:cNvCxnSpPr>
          <p:nvPr/>
        </p:nvCxnSpPr>
        <p:spPr bwMode="auto">
          <a:xfrm>
            <a:off x="4644008"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74" name="Straight Arrow Connector 73">
            <a:extLst>
              <a:ext uri="{FF2B5EF4-FFF2-40B4-BE49-F238E27FC236}">
                <a16:creationId xmlns:a16="http://schemas.microsoft.com/office/drawing/2014/main" id="{CD4B17C6-8EB9-47AA-8610-20FDD7BEA510}"/>
              </a:ext>
            </a:extLst>
          </p:cNvPr>
          <p:cNvCxnSpPr>
            <a:cxnSpLocks/>
          </p:cNvCxnSpPr>
          <p:nvPr/>
        </p:nvCxnSpPr>
        <p:spPr bwMode="auto">
          <a:xfrm>
            <a:off x="5292080"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75" name="Straight Arrow Connector 74">
            <a:extLst>
              <a:ext uri="{FF2B5EF4-FFF2-40B4-BE49-F238E27FC236}">
                <a16:creationId xmlns:a16="http://schemas.microsoft.com/office/drawing/2014/main" id="{44326CDA-1384-467B-AB8E-54B93E2EC198}"/>
              </a:ext>
            </a:extLst>
          </p:cNvPr>
          <p:cNvCxnSpPr>
            <a:cxnSpLocks/>
          </p:cNvCxnSpPr>
          <p:nvPr/>
        </p:nvCxnSpPr>
        <p:spPr bwMode="auto">
          <a:xfrm flipV="1">
            <a:off x="637220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0714BEB-E81D-4FE3-8617-C018B289F729}"/>
              </a:ext>
            </a:extLst>
          </p:cNvPr>
          <p:cNvCxnSpPr>
            <a:cxnSpLocks/>
          </p:cNvCxnSpPr>
          <p:nvPr/>
        </p:nvCxnSpPr>
        <p:spPr bwMode="auto">
          <a:xfrm>
            <a:off x="5940152"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78" name="Straight Arrow Connector 77">
            <a:extLst>
              <a:ext uri="{FF2B5EF4-FFF2-40B4-BE49-F238E27FC236}">
                <a16:creationId xmlns:a16="http://schemas.microsoft.com/office/drawing/2014/main" id="{1E40A0EF-45E8-4F04-9914-E81211833E83}"/>
              </a:ext>
            </a:extLst>
          </p:cNvPr>
          <p:cNvCxnSpPr>
            <a:cxnSpLocks/>
          </p:cNvCxnSpPr>
          <p:nvPr/>
        </p:nvCxnSpPr>
        <p:spPr bwMode="auto">
          <a:xfrm flipV="1">
            <a:off x="7092280"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79" name="Straight Arrow Connector 78">
            <a:extLst>
              <a:ext uri="{FF2B5EF4-FFF2-40B4-BE49-F238E27FC236}">
                <a16:creationId xmlns:a16="http://schemas.microsoft.com/office/drawing/2014/main" id="{559BDCF5-3998-42B4-B510-D092E36BC376}"/>
              </a:ext>
            </a:extLst>
          </p:cNvPr>
          <p:cNvCxnSpPr>
            <a:cxnSpLocks/>
          </p:cNvCxnSpPr>
          <p:nvPr/>
        </p:nvCxnSpPr>
        <p:spPr bwMode="auto">
          <a:xfrm>
            <a:off x="6588224"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80" name="Straight Arrow Connector 79">
            <a:extLst>
              <a:ext uri="{FF2B5EF4-FFF2-40B4-BE49-F238E27FC236}">
                <a16:creationId xmlns:a16="http://schemas.microsoft.com/office/drawing/2014/main" id="{4D52E0F1-7130-4C61-9FC1-F33495DD5232}"/>
              </a:ext>
            </a:extLst>
          </p:cNvPr>
          <p:cNvCxnSpPr>
            <a:cxnSpLocks/>
          </p:cNvCxnSpPr>
          <p:nvPr/>
        </p:nvCxnSpPr>
        <p:spPr bwMode="auto">
          <a:xfrm>
            <a:off x="6660232"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81" name="Straight Arrow Connector 80">
            <a:extLst>
              <a:ext uri="{FF2B5EF4-FFF2-40B4-BE49-F238E27FC236}">
                <a16:creationId xmlns:a16="http://schemas.microsoft.com/office/drawing/2014/main" id="{699E39B8-9F0B-4AB2-8EE6-B4CF5D51C95C}"/>
              </a:ext>
            </a:extLst>
          </p:cNvPr>
          <p:cNvCxnSpPr>
            <a:cxnSpLocks/>
          </p:cNvCxnSpPr>
          <p:nvPr/>
        </p:nvCxnSpPr>
        <p:spPr bwMode="auto">
          <a:xfrm flipV="1">
            <a:off x="7740352"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85" name="Straight Arrow Connector 84">
            <a:extLst>
              <a:ext uri="{FF2B5EF4-FFF2-40B4-BE49-F238E27FC236}">
                <a16:creationId xmlns:a16="http://schemas.microsoft.com/office/drawing/2014/main" id="{FDA233B7-5ABB-4741-A5BC-FD2B6DF6B9A1}"/>
              </a:ext>
            </a:extLst>
          </p:cNvPr>
          <p:cNvCxnSpPr>
            <a:cxnSpLocks/>
          </p:cNvCxnSpPr>
          <p:nvPr/>
        </p:nvCxnSpPr>
        <p:spPr bwMode="auto">
          <a:xfrm>
            <a:off x="2555776"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88" name="Straight Arrow Connector 87">
            <a:extLst>
              <a:ext uri="{FF2B5EF4-FFF2-40B4-BE49-F238E27FC236}">
                <a16:creationId xmlns:a16="http://schemas.microsoft.com/office/drawing/2014/main" id="{BD556723-5E66-4630-A191-F6D75C27837A}"/>
              </a:ext>
            </a:extLst>
          </p:cNvPr>
          <p:cNvCxnSpPr>
            <a:cxnSpLocks/>
          </p:cNvCxnSpPr>
          <p:nvPr/>
        </p:nvCxnSpPr>
        <p:spPr bwMode="auto">
          <a:xfrm>
            <a:off x="3203848"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89" name="Straight Arrow Connector 88">
            <a:extLst>
              <a:ext uri="{FF2B5EF4-FFF2-40B4-BE49-F238E27FC236}">
                <a16:creationId xmlns:a16="http://schemas.microsoft.com/office/drawing/2014/main" id="{97592EC1-8BD1-4440-B976-98775B5E6B68}"/>
              </a:ext>
            </a:extLst>
          </p:cNvPr>
          <p:cNvCxnSpPr>
            <a:cxnSpLocks/>
          </p:cNvCxnSpPr>
          <p:nvPr/>
        </p:nvCxnSpPr>
        <p:spPr bwMode="auto">
          <a:xfrm>
            <a:off x="3275856" y="350100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91" name="Straight Arrow Connector 90">
            <a:extLst>
              <a:ext uri="{FF2B5EF4-FFF2-40B4-BE49-F238E27FC236}">
                <a16:creationId xmlns:a16="http://schemas.microsoft.com/office/drawing/2014/main" id="{45E09B4B-08D2-4E15-85A6-2700D3A721C4}"/>
              </a:ext>
            </a:extLst>
          </p:cNvPr>
          <p:cNvCxnSpPr>
            <a:cxnSpLocks/>
          </p:cNvCxnSpPr>
          <p:nvPr/>
        </p:nvCxnSpPr>
        <p:spPr bwMode="auto">
          <a:xfrm>
            <a:off x="4572000"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3" name="Straight Arrow Connector 92">
            <a:extLst>
              <a:ext uri="{FF2B5EF4-FFF2-40B4-BE49-F238E27FC236}">
                <a16:creationId xmlns:a16="http://schemas.microsoft.com/office/drawing/2014/main" id="{7A2FE62C-E168-46B6-8293-1592CBDBB468}"/>
              </a:ext>
            </a:extLst>
          </p:cNvPr>
          <p:cNvCxnSpPr>
            <a:cxnSpLocks/>
          </p:cNvCxnSpPr>
          <p:nvPr/>
        </p:nvCxnSpPr>
        <p:spPr bwMode="auto">
          <a:xfrm flipV="1">
            <a:off x="5724128" y="342900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D0F0CE92-3B51-4189-BE2C-0C957AD9F618}"/>
              </a:ext>
            </a:extLst>
          </p:cNvPr>
          <p:cNvCxnSpPr>
            <a:cxnSpLocks/>
          </p:cNvCxnSpPr>
          <p:nvPr/>
        </p:nvCxnSpPr>
        <p:spPr bwMode="auto">
          <a:xfrm>
            <a:off x="5220072"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6" name="Straight Arrow Connector 95">
            <a:extLst>
              <a:ext uri="{FF2B5EF4-FFF2-40B4-BE49-F238E27FC236}">
                <a16:creationId xmlns:a16="http://schemas.microsoft.com/office/drawing/2014/main" id="{66ABE9CF-6C9F-4B07-93FF-CA109E583F06}"/>
              </a:ext>
            </a:extLst>
          </p:cNvPr>
          <p:cNvCxnSpPr>
            <a:cxnSpLocks/>
          </p:cNvCxnSpPr>
          <p:nvPr/>
        </p:nvCxnSpPr>
        <p:spPr bwMode="auto">
          <a:xfrm flipV="1">
            <a:off x="6372200" y="342900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97" name="Straight Arrow Connector 96">
            <a:extLst>
              <a:ext uri="{FF2B5EF4-FFF2-40B4-BE49-F238E27FC236}">
                <a16:creationId xmlns:a16="http://schemas.microsoft.com/office/drawing/2014/main" id="{3A8B840D-E1FD-4274-8073-03693C53CF2D}"/>
              </a:ext>
            </a:extLst>
          </p:cNvPr>
          <p:cNvCxnSpPr>
            <a:cxnSpLocks/>
          </p:cNvCxnSpPr>
          <p:nvPr/>
        </p:nvCxnSpPr>
        <p:spPr bwMode="auto">
          <a:xfrm>
            <a:off x="5868144"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8" name="Straight Arrow Connector 97">
            <a:extLst>
              <a:ext uri="{FF2B5EF4-FFF2-40B4-BE49-F238E27FC236}">
                <a16:creationId xmlns:a16="http://schemas.microsoft.com/office/drawing/2014/main" id="{7D9EBA23-8CFA-4B59-9C5C-47FD15831AC1}"/>
              </a:ext>
            </a:extLst>
          </p:cNvPr>
          <p:cNvCxnSpPr>
            <a:cxnSpLocks/>
          </p:cNvCxnSpPr>
          <p:nvPr/>
        </p:nvCxnSpPr>
        <p:spPr bwMode="auto">
          <a:xfrm>
            <a:off x="5940152" y="350100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99" name="Straight Arrow Connector 98">
            <a:extLst>
              <a:ext uri="{FF2B5EF4-FFF2-40B4-BE49-F238E27FC236}">
                <a16:creationId xmlns:a16="http://schemas.microsoft.com/office/drawing/2014/main" id="{A9540474-1CCB-4FF5-97A1-92125C82822E}"/>
              </a:ext>
            </a:extLst>
          </p:cNvPr>
          <p:cNvCxnSpPr>
            <a:cxnSpLocks/>
          </p:cNvCxnSpPr>
          <p:nvPr/>
        </p:nvCxnSpPr>
        <p:spPr bwMode="auto">
          <a:xfrm flipV="1">
            <a:off x="7092280" y="342900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0" name="Straight Arrow Connector 99">
            <a:extLst>
              <a:ext uri="{FF2B5EF4-FFF2-40B4-BE49-F238E27FC236}">
                <a16:creationId xmlns:a16="http://schemas.microsoft.com/office/drawing/2014/main" id="{285D9852-5E1E-41EB-80D0-213145DCC90C}"/>
              </a:ext>
            </a:extLst>
          </p:cNvPr>
          <p:cNvCxnSpPr>
            <a:cxnSpLocks/>
          </p:cNvCxnSpPr>
          <p:nvPr/>
        </p:nvCxnSpPr>
        <p:spPr bwMode="auto">
          <a:xfrm>
            <a:off x="6588224"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01" name="Straight Arrow Connector 100">
            <a:extLst>
              <a:ext uri="{FF2B5EF4-FFF2-40B4-BE49-F238E27FC236}">
                <a16:creationId xmlns:a16="http://schemas.microsoft.com/office/drawing/2014/main" id="{96FA08A2-A3A4-48D5-8D91-21871F1965AE}"/>
              </a:ext>
            </a:extLst>
          </p:cNvPr>
          <p:cNvCxnSpPr>
            <a:cxnSpLocks/>
          </p:cNvCxnSpPr>
          <p:nvPr/>
        </p:nvCxnSpPr>
        <p:spPr bwMode="auto">
          <a:xfrm>
            <a:off x="6660232" y="350100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02" name="Straight Arrow Connector 101">
            <a:extLst>
              <a:ext uri="{FF2B5EF4-FFF2-40B4-BE49-F238E27FC236}">
                <a16:creationId xmlns:a16="http://schemas.microsoft.com/office/drawing/2014/main" id="{70B330D6-9E9A-422F-8108-A096E6B0957A}"/>
              </a:ext>
            </a:extLst>
          </p:cNvPr>
          <p:cNvCxnSpPr>
            <a:cxnSpLocks/>
          </p:cNvCxnSpPr>
          <p:nvPr/>
        </p:nvCxnSpPr>
        <p:spPr bwMode="auto">
          <a:xfrm flipV="1">
            <a:off x="7740352"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7C7E6CA0-231D-4734-B00B-E3B955AC5306}"/>
              </a:ext>
            </a:extLst>
          </p:cNvPr>
          <p:cNvCxnSpPr>
            <a:cxnSpLocks/>
          </p:cNvCxnSpPr>
          <p:nvPr/>
        </p:nvCxnSpPr>
        <p:spPr bwMode="auto">
          <a:xfrm flipV="1">
            <a:off x="3707904"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8199A72D-B422-49CB-80A1-3BD4B2BCF918}"/>
              </a:ext>
            </a:extLst>
          </p:cNvPr>
          <p:cNvCxnSpPr>
            <a:cxnSpLocks/>
          </p:cNvCxnSpPr>
          <p:nvPr/>
        </p:nvCxnSpPr>
        <p:spPr bwMode="auto">
          <a:xfrm>
            <a:off x="3203848"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07" name="Straight Arrow Connector 106">
            <a:extLst>
              <a:ext uri="{FF2B5EF4-FFF2-40B4-BE49-F238E27FC236}">
                <a16:creationId xmlns:a16="http://schemas.microsoft.com/office/drawing/2014/main" id="{38ACD5EA-C914-4B64-AA62-D6021B81E1A3}"/>
              </a:ext>
            </a:extLst>
          </p:cNvPr>
          <p:cNvCxnSpPr>
            <a:cxnSpLocks/>
          </p:cNvCxnSpPr>
          <p:nvPr/>
        </p:nvCxnSpPr>
        <p:spPr bwMode="auto">
          <a:xfrm>
            <a:off x="3275856"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08" name="Straight Arrow Connector 107">
            <a:extLst>
              <a:ext uri="{FF2B5EF4-FFF2-40B4-BE49-F238E27FC236}">
                <a16:creationId xmlns:a16="http://schemas.microsoft.com/office/drawing/2014/main" id="{68C496E6-69A9-4FA1-89A8-FB5FB326DB7F}"/>
              </a:ext>
            </a:extLst>
          </p:cNvPr>
          <p:cNvCxnSpPr>
            <a:cxnSpLocks/>
          </p:cNvCxnSpPr>
          <p:nvPr/>
        </p:nvCxnSpPr>
        <p:spPr bwMode="auto">
          <a:xfrm flipV="1">
            <a:off x="4355976"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9" name="Straight Arrow Connector 108">
            <a:extLst>
              <a:ext uri="{FF2B5EF4-FFF2-40B4-BE49-F238E27FC236}">
                <a16:creationId xmlns:a16="http://schemas.microsoft.com/office/drawing/2014/main" id="{C93A0060-9B04-49CA-BC6A-EC1005A186C8}"/>
              </a:ext>
            </a:extLst>
          </p:cNvPr>
          <p:cNvCxnSpPr>
            <a:cxnSpLocks/>
          </p:cNvCxnSpPr>
          <p:nvPr/>
        </p:nvCxnSpPr>
        <p:spPr bwMode="auto">
          <a:xfrm>
            <a:off x="3851920"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0" name="Straight Arrow Connector 109">
            <a:extLst>
              <a:ext uri="{FF2B5EF4-FFF2-40B4-BE49-F238E27FC236}">
                <a16:creationId xmlns:a16="http://schemas.microsoft.com/office/drawing/2014/main" id="{662B2706-CB8A-48C8-A331-C06FFDB2A4BB}"/>
              </a:ext>
            </a:extLst>
          </p:cNvPr>
          <p:cNvCxnSpPr>
            <a:cxnSpLocks/>
          </p:cNvCxnSpPr>
          <p:nvPr/>
        </p:nvCxnSpPr>
        <p:spPr bwMode="auto">
          <a:xfrm>
            <a:off x="3923928"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1" name="Straight Arrow Connector 110">
            <a:extLst>
              <a:ext uri="{FF2B5EF4-FFF2-40B4-BE49-F238E27FC236}">
                <a16:creationId xmlns:a16="http://schemas.microsoft.com/office/drawing/2014/main" id="{97C536F4-7C0E-4385-A8D7-31CB5DBA6997}"/>
              </a:ext>
            </a:extLst>
          </p:cNvPr>
          <p:cNvCxnSpPr>
            <a:cxnSpLocks/>
          </p:cNvCxnSpPr>
          <p:nvPr/>
        </p:nvCxnSpPr>
        <p:spPr bwMode="auto">
          <a:xfrm>
            <a:off x="3923928"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2" name="Straight Arrow Connector 111">
            <a:extLst>
              <a:ext uri="{FF2B5EF4-FFF2-40B4-BE49-F238E27FC236}">
                <a16:creationId xmlns:a16="http://schemas.microsoft.com/office/drawing/2014/main" id="{F8A5766A-B3C0-47F6-A2F1-9A775C530CCE}"/>
              </a:ext>
            </a:extLst>
          </p:cNvPr>
          <p:cNvCxnSpPr>
            <a:cxnSpLocks/>
          </p:cNvCxnSpPr>
          <p:nvPr/>
        </p:nvCxnSpPr>
        <p:spPr bwMode="auto">
          <a:xfrm flipV="1">
            <a:off x="500404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3" name="Straight Arrow Connector 112">
            <a:extLst>
              <a:ext uri="{FF2B5EF4-FFF2-40B4-BE49-F238E27FC236}">
                <a16:creationId xmlns:a16="http://schemas.microsoft.com/office/drawing/2014/main" id="{19DFE33B-1E46-4E64-A967-3D2D99409572}"/>
              </a:ext>
            </a:extLst>
          </p:cNvPr>
          <p:cNvCxnSpPr>
            <a:cxnSpLocks/>
          </p:cNvCxnSpPr>
          <p:nvPr/>
        </p:nvCxnSpPr>
        <p:spPr bwMode="auto">
          <a:xfrm>
            <a:off x="4499992"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4" name="Straight Arrow Connector 113">
            <a:extLst>
              <a:ext uri="{FF2B5EF4-FFF2-40B4-BE49-F238E27FC236}">
                <a16:creationId xmlns:a16="http://schemas.microsoft.com/office/drawing/2014/main" id="{D52405A3-1280-40DF-A071-4C119EFAC633}"/>
              </a:ext>
            </a:extLst>
          </p:cNvPr>
          <p:cNvCxnSpPr>
            <a:cxnSpLocks/>
          </p:cNvCxnSpPr>
          <p:nvPr/>
        </p:nvCxnSpPr>
        <p:spPr bwMode="auto">
          <a:xfrm>
            <a:off x="4572000"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5" name="Straight Arrow Connector 114">
            <a:extLst>
              <a:ext uri="{FF2B5EF4-FFF2-40B4-BE49-F238E27FC236}">
                <a16:creationId xmlns:a16="http://schemas.microsoft.com/office/drawing/2014/main" id="{0495F438-668D-4428-8C57-65AB9279935B}"/>
              </a:ext>
            </a:extLst>
          </p:cNvPr>
          <p:cNvCxnSpPr>
            <a:cxnSpLocks/>
          </p:cNvCxnSpPr>
          <p:nvPr/>
        </p:nvCxnSpPr>
        <p:spPr bwMode="auto">
          <a:xfrm flipV="1">
            <a:off x="572412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BF63D544-F48F-4F69-A661-B4E8611D0EA2}"/>
              </a:ext>
            </a:extLst>
          </p:cNvPr>
          <p:cNvCxnSpPr>
            <a:cxnSpLocks/>
          </p:cNvCxnSpPr>
          <p:nvPr/>
        </p:nvCxnSpPr>
        <p:spPr bwMode="auto">
          <a:xfrm>
            <a:off x="5220072"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7" name="Straight Arrow Connector 116">
            <a:extLst>
              <a:ext uri="{FF2B5EF4-FFF2-40B4-BE49-F238E27FC236}">
                <a16:creationId xmlns:a16="http://schemas.microsoft.com/office/drawing/2014/main" id="{85920EF8-2EB2-4C5F-BE8F-1EBE8489286E}"/>
              </a:ext>
            </a:extLst>
          </p:cNvPr>
          <p:cNvCxnSpPr>
            <a:cxnSpLocks/>
          </p:cNvCxnSpPr>
          <p:nvPr/>
        </p:nvCxnSpPr>
        <p:spPr bwMode="auto">
          <a:xfrm>
            <a:off x="5292080"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8" name="Straight Arrow Connector 117">
            <a:extLst>
              <a:ext uri="{FF2B5EF4-FFF2-40B4-BE49-F238E27FC236}">
                <a16:creationId xmlns:a16="http://schemas.microsoft.com/office/drawing/2014/main" id="{64903B00-7528-4F8C-822C-82A0816B429C}"/>
              </a:ext>
            </a:extLst>
          </p:cNvPr>
          <p:cNvCxnSpPr>
            <a:cxnSpLocks/>
          </p:cNvCxnSpPr>
          <p:nvPr/>
        </p:nvCxnSpPr>
        <p:spPr bwMode="auto">
          <a:xfrm flipV="1">
            <a:off x="644420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9" name="Straight Arrow Connector 118">
            <a:extLst>
              <a:ext uri="{FF2B5EF4-FFF2-40B4-BE49-F238E27FC236}">
                <a16:creationId xmlns:a16="http://schemas.microsoft.com/office/drawing/2014/main" id="{F7227138-5D7A-43ED-9F39-798230327208}"/>
              </a:ext>
            </a:extLst>
          </p:cNvPr>
          <p:cNvCxnSpPr>
            <a:cxnSpLocks/>
          </p:cNvCxnSpPr>
          <p:nvPr/>
        </p:nvCxnSpPr>
        <p:spPr bwMode="auto">
          <a:xfrm>
            <a:off x="5940152"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20" name="Straight Arrow Connector 119">
            <a:extLst>
              <a:ext uri="{FF2B5EF4-FFF2-40B4-BE49-F238E27FC236}">
                <a16:creationId xmlns:a16="http://schemas.microsoft.com/office/drawing/2014/main" id="{3F77FC46-6276-4FBB-BEDC-BF1D3B036A9C}"/>
              </a:ext>
            </a:extLst>
          </p:cNvPr>
          <p:cNvCxnSpPr>
            <a:cxnSpLocks/>
          </p:cNvCxnSpPr>
          <p:nvPr/>
        </p:nvCxnSpPr>
        <p:spPr bwMode="auto">
          <a:xfrm>
            <a:off x="6012160"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21" name="Straight Arrow Connector 120">
            <a:extLst>
              <a:ext uri="{FF2B5EF4-FFF2-40B4-BE49-F238E27FC236}">
                <a16:creationId xmlns:a16="http://schemas.microsoft.com/office/drawing/2014/main" id="{D9B8002C-FC97-407F-9536-F36E9881BE9D}"/>
              </a:ext>
            </a:extLst>
          </p:cNvPr>
          <p:cNvCxnSpPr>
            <a:cxnSpLocks/>
          </p:cNvCxnSpPr>
          <p:nvPr/>
        </p:nvCxnSpPr>
        <p:spPr bwMode="auto">
          <a:xfrm flipV="1">
            <a:off x="7092280" y="378904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2" name="Straight Arrow Connector 121">
            <a:extLst>
              <a:ext uri="{FF2B5EF4-FFF2-40B4-BE49-F238E27FC236}">
                <a16:creationId xmlns:a16="http://schemas.microsoft.com/office/drawing/2014/main" id="{5662BEFE-6686-4738-9C40-96768DA9B089}"/>
              </a:ext>
            </a:extLst>
          </p:cNvPr>
          <p:cNvCxnSpPr>
            <a:cxnSpLocks/>
          </p:cNvCxnSpPr>
          <p:nvPr/>
        </p:nvCxnSpPr>
        <p:spPr bwMode="auto">
          <a:xfrm>
            <a:off x="6588224" y="41490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23" name="Straight Arrow Connector 122">
            <a:extLst>
              <a:ext uri="{FF2B5EF4-FFF2-40B4-BE49-F238E27FC236}">
                <a16:creationId xmlns:a16="http://schemas.microsoft.com/office/drawing/2014/main" id="{494CE87C-FCBC-4190-832F-D20ED3DFB097}"/>
              </a:ext>
            </a:extLst>
          </p:cNvPr>
          <p:cNvCxnSpPr>
            <a:cxnSpLocks/>
          </p:cNvCxnSpPr>
          <p:nvPr/>
        </p:nvCxnSpPr>
        <p:spPr bwMode="auto">
          <a:xfrm>
            <a:off x="6660232" y="386104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27" name="Straight Arrow Connector 126">
            <a:extLst>
              <a:ext uri="{FF2B5EF4-FFF2-40B4-BE49-F238E27FC236}">
                <a16:creationId xmlns:a16="http://schemas.microsoft.com/office/drawing/2014/main" id="{4AE01F60-7919-4CFF-B596-EED5391D0B93}"/>
              </a:ext>
            </a:extLst>
          </p:cNvPr>
          <p:cNvCxnSpPr>
            <a:cxnSpLocks/>
          </p:cNvCxnSpPr>
          <p:nvPr/>
        </p:nvCxnSpPr>
        <p:spPr bwMode="auto">
          <a:xfrm flipV="1">
            <a:off x="7740352"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9" name="Straight Arrow Connector 128">
            <a:extLst>
              <a:ext uri="{FF2B5EF4-FFF2-40B4-BE49-F238E27FC236}">
                <a16:creationId xmlns:a16="http://schemas.microsoft.com/office/drawing/2014/main" id="{288FA444-4581-48F9-802D-4330F21473A5}"/>
              </a:ext>
            </a:extLst>
          </p:cNvPr>
          <p:cNvCxnSpPr>
            <a:cxnSpLocks/>
          </p:cNvCxnSpPr>
          <p:nvPr/>
        </p:nvCxnSpPr>
        <p:spPr bwMode="auto">
          <a:xfrm>
            <a:off x="7308304"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30" name="Straight Arrow Connector 129">
            <a:extLst>
              <a:ext uri="{FF2B5EF4-FFF2-40B4-BE49-F238E27FC236}">
                <a16:creationId xmlns:a16="http://schemas.microsoft.com/office/drawing/2014/main" id="{F57FD036-E6F7-417C-8DBB-68F9823C73FE}"/>
              </a:ext>
            </a:extLst>
          </p:cNvPr>
          <p:cNvCxnSpPr>
            <a:cxnSpLocks/>
          </p:cNvCxnSpPr>
          <p:nvPr/>
        </p:nvCxnSpPr>
        <p:spPr bwMode="auto">
          <a:xfrm flipV="1">
            <a:off x="3707904"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1" name="Straight Arrow Connector 130">
            <a:extLst>
              <a:ext uri="{FF2B5EF4-FFF2-40B4-BE49-F238E27FC236}">
                <a16:creationId xmlns:a16="http://schemas.microsoft.com/office/drawing/2014/main" id="{BBB77D6B-48DF-48E7-9707-8F37C253CD9C}"/>
              </a:ext>
            </a:extLst>
          </p:cNvPr>
          <p:cNvCxnSpPr>
            <a:cxnSpLocks/>
          </p:cNvCxnSpPr>
          <p:nvPr/>
        </p:nvCxnSpPr>
        <p:spPr bwMode="auto">
          <a:xfrm>
            <a:off x="3203848" y="458112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2" name="Straight Arrow Connector 131">
            <a:extLst>
              <a:ext uri="{FF2B5EF4-FFF2-40B4-BE49-F238E27FC236}">
                <a16:creationId xmlns:a16="http://schemas.microsoft.com/office/drawing/2014/main" id="{8C6F57FD-5792-414D-B6B6-950BDE3ED9BE}"/>
              </a:ext>
            </a:extLst>
          </p:cNvPr>
          <p:cNvCxnSpPr>
            <a:cxnSpLocks/>
          </p:cNvCxnSpPr>
          <p:nvPr/>
        </p:nvCxnSpPr>
        <p:spPr bwMode="auto">
          <a:xfrm>
            <a:off x="3275856"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33" name="Straight Arrow Connector 132">
            <a:extLst>
              <a:ext uri="{FF2B5EF4-FFF2-40B4-BE49-F238E27FC236}">
                <a16:creationId xmlns:a16="http://schemas.microsoft.com/office/drawing/2014/main" id="{F6A83402-7611-4580-9208-5132C5F8B607}"/>
              </a:ext>
            </a:extLst>
          </p:cNvPr>
          <p:cNvCxnSpPr>
            <a:cxnSpLocks/>
          </p:cNvCxnSpPr>
          <p:nvPr/>
        </p:nvCxnSpPr>
        <p:spPr bwMode="auto">
          <a:xfrm flipV="1">
            <a:off x="4427984"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4" name="Straight Arrow Connector 133">
            <a:extLst>
              <a:ext uri="{FF2B5EF4-FFF2-40B4-BE49-F238E27FC236}">
                <a16:creationId xmlns:a16="http://schemas.microsoft.com/office/drawing/2014/main" id="{5C0B7685-9FD5-47C9-A286-E32F27556159}"/>
              </a:ext>
            </a:extLst>
          </p:cNvPr>
          <p:cNvCxnSpPr>
            <a:cxnSpLocks/>
          </p:cNvCxnSpPr>
          <p:nvPr/>
        </p:nvCxnSpPr>
        <p:spPr bwMode="auto">
          <a:xfrm>
            <a:off x="3923928" y="458112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5" name="Straight Arrow Connector 134">
            <a:extLst>
              <a:ext uri="{FF2B5EF4-FFF2-40B4-BE49-F238E27FC236}">
                <a16:creationId xmlns:a16="http://schemas.microsoft.com/office/drawing/2014/main" id="{318392BE-5F81-4B75-B8AC-618FEFEF0CAA}"/>
              </a:ext>
            </a:extLst>
          </p:cNvPr>
          <p:cNvCxnSpPr>
            <a:cxnSpLocks/>
          </p:cNvCxnSpPr>
          <p:nvPr/>
        </p:nvCxnSpPr>
        <p:spPr bwMode="auto">
          <a:xfrm>
            <a:off x="3995936"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36" name="Straight Arrow Connector 135">
            <a:extLst>
              <a:ext uri="{FF2B5EF4-FFF2-40B4-BE49-F238E27FC236}">
                <a16:creationId xmlns:a16="http://schemas.microsoft.com/office/drawing/2014/main" id="{7FCC6D72-A778-4D18-B592-E24E77CFEC67}"/>
              </a:ext>
            </a:extLst>
          </p:cNvPr>
          <p:cNvCxnSpPr>
            <a:cxnSpLocks/>
          </p:cNvCxnSpPr>
          <p:nvPr/>
        </p:nvCxnSpPr>
        <p:spPr bwMode="auto">
          <a:xfrm flipV="1">
            <a:off x="5076056"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7" name="Straight Arrow Connector 136">
            <a:extLst>
              <a:ext uri="{FF2B5EF4-FFF2-40B4-BE49-F238E27FC236}">
                <a16:creationId xmlns:a16="http://schemas.microsoft.com/office/drawing/2014/main" id="{DD5847D0-2902-4009-B053-A76F5E0C6DD4}"/>
              </a:ext>
            </a:extLst>
          </p:cNvPr>
          <p:cNvCxnSpPr>
            <a:cxnSpLocks/>
          </p:cNvCxnSpPr>
          <p:nvPr/>
        </p:nvCxnSpPr>
        <p:spPr bwMode="auto">
          <a:xfrm>
            <a:off x="4572000" y="458112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8" name="Straight Arrow Connector 137">
            <a:extLst>
              <a:ext uri="{FF2B5EF4-FFF2-40B4-BE49-F238E27FC236}">
                <a16:creationId xmlns:a16="http://schemas.microsoft.com/office/drawing/2014/main" id="{E182CD04-B0BC-4007-BAEC-0C3C8D25FE9F}"/>
              </a:ext>
            </a:extLst>
          </p:cNvPr>
          <p:cNvCxnSpPr>
            <a:cxnSpLocks/>
          </p:cNvCxnSpPr>
          <p:nvPr/>
        </p:nvCxnSpPr>
        <p:spPr bwMode="auto">
          <a:xfrm>
            <a:off x="4644008"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41" name="Straight Arrow Connector 140">
            <a:extLst>
              <a:ext uri="{FF2B5EF4-FFF2-40B4-BE49-F238E27FC236}">
                <a16:creationId xmlns:a16="http://schemas.microsoft.com/office/drawing/2014/main" id="{6CF37C10-DFA0-4441-8A99-D717A274A35C}"/>
              </a:ext>
            </a:extLst>
          </p:cNvPr>
          <p:cNvCxnSpPr>
            <a:cxnSpLocks/>
          </p:cNvCxnSpPr>
          <p:nvPr/>
        </p:nvCxnSpPr>
        <p:spPr bwMode="auto">
          <a:xfrm>
            <a:off x="5292080"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43" name="Straight Arrow Connector 142">
            <a:extLst>
              <a:ext uri="{FF2B5EF4-FFF2-40B4-BE49-F238E27FC236}">
                <a16:creationId xmlns:a16="http://schemas.microsoft.com/office/drawing/2014/main" id="{4F754942-3008-4DA6-8E6F-D9108F686A2C}"/>
              </a:ext>
            </a:extLst>
          </p:cNvPr>
          <p:cNvCxnSpPr>
            <a:cxnSpLocks/>
          </p:cNvCxnSpPr>
          <p:nvPr/>
        </p:nvCxnSpPr>
        <p:spPr bwMode="auto">
          <a:xfrm>
            <a:off x="5940152"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46" name="Straight Arrow Connector 145">
            <a:extLst>
              <a:ext uri="{FF2B5EF4-FFF2-40B4-BE49-F238E27FC236}">
                <a16:creationId xmlns:a16="http://schemas.microsoft.com/office/drawing/2014/main" id="{FE1DC861-3B06-4BF1-8A46-7159C527C23E}"/>
              </a:ext>
            </a:extLst>
          </p:cNvPr>
          <p:cNvCxnSpPr>
            <a:cxnSpLocks/>
          </p:cNvCxnSpPr>
          <p:nvPr/>
        </p:nvCxnSpPr>
        <p:spPr bwMode="auto">
          <a:xfrm>
            <a:off x="6588224"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48" name="Straight Arrow Connector 147">
            <a:extLst>
              <a:ext uri="{FF2B5EF4-FFF2-40B4-BE49-F238E27FC236}">
                <a16:creationId xmlns:a16="http://schemas.microsoft.com/office/drawing/2014/main" id="{2A9998A0-BBC9-4536-B228-BF79ED215FBC}"/>
              </a:ext>
            </a:extLst>
          </p:cNvPr>
          <p:cNvCxnSpPr>
            <a:cxnSpLocks/>
          </p:cNvCxnSpPr>
          <p:nvPr/>
        </p:nvCxnSpPr>
        <p:spPr bwMode="auto">
          <a:xfrm flipV="1">
            <a:off x="781236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49" name="Straight Arrow Connector 148">
            <a:extLst>
              <a:ext uri="{FF2B5EF4-FFF2-40B4-BE49-F238E27FC236}">
                <a16:creationId xmlns:a16="http://schemas.microsoft.com/office/drawing/2014/main" id="{8696981A-D12F-41B7-9F46-6FE826AEB235}"/>
              </a:ext>
            </a:extLst>
          </p:cNvPr>
          <p:cNvCxnSpPr>
            <a:cxnSpLocks/>
          </p:cNvCxnSpPr>
          <p:nvPr/>
        </p:nvCxnSpPr>
        <p:spPr bwMode="auto">
          <a:xfrm>
            <a:off x="7308304"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1" name="Straight Arrow Connector 150">
            <a:extLst>
              <a:ext uri="{FF2B5EF4-FFF2-40B4-BE49-F238E27FC236}">
                <a16:creationId xmlns:a16="http://schemas.microsoft.com/office/drawing/2014/main" id="{65A42883-7D78-4FF9-AF0A-C13A0EA96403}"/>
              </a:ext>
            </a:extLst>
          </p:cNvPr>
          <p:cNvCxnSpPr>
            <a:cxnSpLocks/>
          </p:cNvCxnSpPr>
          <p:nvPr/>
        </p:nvCxnSpPr>
        <p:spPr bwMode="auto">
          <a:xfrm flipV="1">
            <a:off x="3707904"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2" name="Straight Arrow Connector 151">
            <a:extLst>
              <a:ext uri="{FF2B5EF4-FFF2-40B4-BE49-F238E27FC236}">
                <a16:creationId xmlns:a16="http://schemas.microsoft.com/office/drawing/2014/main" id="{485728EE-6E7C-4D42-B654-85D71F32B8C8}"/>
              </a:ext>
            </a:extLst>
          </p:cNvPr>
          <p:cNvCxnSpPr>
            <a:cxnSpLocks/>
          </p:cNvCxnSpPr>
          <p:nvPr/>
        </p:nvCxnSpPr>
        <p:spPr bwMode="auto">
          <a:xfrm>
            <a:off x="3203848"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3" name="Straight Arrow Connector 152">
            <a:extLst>
              <a:ext uri="{FF2B5EF4-FFF2-40B4-BE49-F238E27FC236}">
                <a16:creationId xmlns:a16="http://schemas.microsoft.com/office/drawing/2014/main" id="{CAFB85AB-BA2A-4541-A6AF-C418C5980B2D}"/>
              </a:ext>
            </a:extLst>
          </p:cNvPr>
          <p:cNvCxnSpPr>
            <a:cxnSpLocks/>
          </p:cNvCxnSpPr>
          <p:nvPr/>
        </p:nvCxnSpPr>
        <p:spPr bwMode="auto">
          <a:xfrm>
            <a:off x="3275856"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54" name="Straight Arrow Connector 153">
            <a:extLst>
              <a:ext uri="{FF2B5EF4-FFF2-40B4-BE49-F238E27FC236}">
                <a16:creationId xmlns:a16="http://schemas.microsoft.com/office/drawing/2014/main" id="{A28DFFA5-C03A-4B71-A222-E4FB5B578CA5}"/>
              </a:ext>
            </a:extLst>
          </p:cNvPr>
          <p:cNvCxnSpPr>
            <a:cxnSpLocks/>
          </p:cNvCxnSpPr>
          <p:nvPr/>
        </p:nvCxnSpPr>
        <p:spPr bwMode="auto">
          <a:xfrm flipV="1">
            <a:off x="4355976"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5" name="Straight Arrow Connector 154">
            <a:extLst>
              <a:ext uri="{FF2B5EF4-FFF2-40B4-BE49-F238E27FC236}">
                <a16:creationId xmlns:a16="http://schemas.microsoft.com/office/drawing/2014/main" id="{9F8F6151-2C51-4EC7-9EFE-A210AA4FF692}"/>
              </a:ext>
            </a:extLst>
          </p:cNvPr>
          <p:cNvCxnSpPr>
            <a:cxnSpLocks/>
          </p:cNvCxnSpPr>
          <p:nvPr/>
        </p:nvCxnSpPr>
        <p:spPr bwMode="auto">
          <a:xfrm>
            <a:off x="3851920"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6" name="Straight Arrow Connector 155">
            <a:extLst>
              <a:ext uri="{FF2B5EF4-FFF2-40B4-BE49-F238E27FC236}">
                <a16:creationId xmlns:a16="http://schemas.microsoft.com/office/drawing/2014/main" id="{35080256-F061-4C95-8C49-461FFD36175F}"/>
              </a:ext>
            </a:extLst>
          </p:cNvPr>
          <p:cNvCxnSpPr>
            <a:cxnSpLocks/>
          </p:cNvCxnSpPr>
          <p:nvPr/>
        </p:nvCxnSpPr>
        <p:spPr bwMode="auto">
          <a:xfrm>
            <a:off x="3923928"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57" name="Straight Arrow Connector 156">
            <a:extLst>
              <a:ext uri="{FF2B5EF4-FFF2-40B4-BE49-F238E27FC236}">
                <a16:creationId xmlns:a16="http://schemas.microsoft.com/office/drawing/2014/main" id="{160FCD13-EBA2-456F-B65F-2116ABF2CD3D}"/>
              </a:ext>
            </a:extLst>
          </p:cNvPr>
          <p:cNvCxnSpPr>
            <a:cxnSpLocks/>
          </p:cNvCxnSpPr>
          <p:nvPr/>
        </p:nvCxnSpPr>
        <p:spPr bwMode="auto">
          <a:xfrm flipV="1">
            <a:off x="5076056"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8" name="Straight Arrow Connector 157">
            <a:extLst>
              <a:ext uri="{FF2B5EF4-FFF2-40B4-BE49-F238E27FC236}">
                <a16:creationId xmlns:a16="http://schemas.microsoft.com/office/drawing/2014/main" id="{E358542F-0FF7-4955-B2F8-89189A1ED6B7}"/>
              </a:ext>
            </a:extLst>
          </p:cNvPr>
          <p:cNvCxnSpPr>
            <a:cxnSpLocks/>
          </p:cNvCxnSpPr>
          <p:nvPr/>
        </p:nvCxnSpPr>
        <p:spPr bwMode="auto">
          <a:xfrm>
            <a:off x="4572000"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9" name="Straight Arrow Connector 158">
            <a:extLst>
              <a:ext uri="{FF2B5EF4-FFF2-40B4-BE49-F238E27FC236}">
                <a16:creationId xmlns:a16="http://schemas.microsoft.com/office/drawing/2014/main" id="{855D2A54-97A4-466D-9671-BB37230FEA21}"/>
              </a:ext>
            </a:extLst>
          </p:cNvPr>
          <p:cNvCxnSpPr>
            <a:cxnSpLocks/>
          </p:cNvCxnSpPr>
          <p:nvPr/>
        </p:nvCxnSpPr>
        <p:spPr bwMode="auto">
          <a:xfrm>
            <a:off x="4644008"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60" name="Straight Arrow Connector 159">
            <a:extLst>
              <a:ext uri="{FF2B5EF4-FFF2-40B4-BE49-F238E27FC236}">
                <a16:creationId xmlns:a16="http://schemas.microsoft.com/office/drawing/2014/main" id="{29A4A4F7-EA48-45E2-A2D3-6E49E0549CFF}"/>
              </a:ext>
            </a:extLst>
          </p:cNvPr>
          <p:cNvCxnSpPr>
            <a:cxnSpLocks/>
          </p:cNvCxnSpPr>
          <p:nvPr/>
        </p:nvCxnSpPr>
        <p:spPr bwMode="auto">
          <a:xfrm flipV="1">
            <a:off x="5724128"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65" name="Straight Arrow Connector 164">
            <a:extLst>
              <a:ext uri="{FF2B5EF4-FFF2-40B4-BE49-F238E27FC236}">
                <a16:creationId xmlns:a16="http://schemas.microsoft.com/office/drawing/2014/main" id="{21DB931A-619E-4DFB-87D1-46E903DAB231}"/>
              </a:ext>
            </a:extLst>
          </p:cNvPr>
          <p:cNvCxnSpPr>
            <a:cxnSpLocks/>
          </p:cNvCxnSpPr>
          <p:nvPr/>
        </p:nvCxnSpPr>
        <p:spPr bwMode="auto">
          <a:xfrm>
            <a:off x="5940152"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67" name="Straight Arrow Connector 166">
            <a:extLst>
              <a:ext uri="{FF2B5EF4-FFF2-40B4-BE49-F238E27FC236}">
                <a16:creationId xmlns:a16="http://schemas.microsoft.com/office/drawing/2014/main" id="{75E846D2-146D-4DBE-92D3-68F1F1B7F0A2}"/>
              </a:ext>
            </a:extLst>
          </p:cNvPr>
          <p:cNvCxnSpPr>
            <a:cxnSpLocks/>
          </p:cNvCxnSpPr>
          <p:nvPr/>
        </p:nvCxnSpPr>
        <p:spPr bwMode="auto">
          <a:xfrm>
            <a:off x="6588224"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0" name="Straight Arrow Connector 169">
            <a:extLst>
              <a:ext uri="{FF2B5EF4-FFF2-40B4-BE49-F238E27FC236}">
                <a16:creationId xmlns:a16="http://schemas.microsoft.com/office/drawing/2014/main" id="{4690CBD5-A91E-4FD7-8A7E-7DCD49BBF735}"/>
              </a:ext>
            </a:extLst>
          </p:cNvPr>
          <p:cNvCxnSpPr>
            <a:cxnSpLocks/>
          </p:cNvCxnSpPr>
          <p:nvPr/>
        </p:nvCxnSpPr>
        <p:spPr bwMode="auto">
          <a:xfrm>
            <a:off x="7308304"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2" name="Straight Arrow Connector 171">
            <a:extLst>
              <a:ext uri="{FF2B5EF4-FFF2-40B4-BE49-F238E27FC236}">
                <a16:creationId xmlns:a16="http://schemas.microsoft.com/office/drawing/2014/main" id="{21624403-85A6-4064-9FC8-9E328A7B15BD}"/>
              </a:ext>
            </a:extLst>
          </p:cNvPr>
          <p:cNvCxnSpPr>
            <a:cxnSpLocks/>
          </p:cNvCxnSpPr>
          <p:nvPr/>
        </p:nvCxnSpPr>
        <p:spPr bwMode="auto">
          <a:xfrm flipV="1">
            <a:off x="3707904"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73" name="Straight Arrow Connector 172">
            <a:extLst>
              <a:ext uri="{FF2B5EF4-FFF2-40B4-BE49-F238E27FC236}">
                <a16:creationId xmlns:a16="http://schemas.microsoft.com/office/drawing/2014/main" id="{9CEC36FE-7D9D-4ED4-A58F-5E6CAAD4A8A4}"/>
              </a:ext>
            </a:extLst>
          </p:cNvPr>
          <p:cNvCxnSpPr>
            <a:cxnSpLocks/>
          </p:cNvCxnSpPr>
          <p:nvPr/>
        </p:nvCxnSpPr>
        <p:spPr bwMode="auto">
          <a:xfrm>
            <a:off x="3203848"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4" name="Straight Arrow Connector 173">
            <a:extLst>
              <a:ext uri="{FF2B5EF4-FFF2-40B4-BE49-F238E27FC236}">
                <a16:creationId xmlns:a16="http://schemas.microsoft.com/office/drawing/2014/main" id="{6D6A8F84-ECFD-4751-98F2-F08D008FF8C5}"/>
              </a:ext>
            </a:extLst>
          </p:cNvPr>
          <p:cNvCxnSpPr>
            <a:cxnSpLocks/>
          </p:cNvCxnSpPr>
          <p:nvPr/>
        </p:nvCxnSpPr>
        <p:spPr bwMode="auto">
          <a:xfrm>
            <a:off x="3275856"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5" name="Straight Arrow Connector 174">
            <a:extLst>
              <a:ext uri="{FF2B5EF4-FFF2-40B4-BE49-F238E27FC236}">
                <a16:creationId xmlns:a16="http://schemas.microsoft.com/office/drawing/2014/main" id="{A2E7F894-3883-4FA7-B3D6-89B729B10A4E}"/>
              </a:ext>
            </a:extLst>
          </p:cNvPr>
          <p:cNvCxnSpPr>
            <a:cxnSpLocks/>
          </p:cNvCxnSpPr>
          <p:nvPr/>
        </p:nvCxnSpPr>
        <p:spPr bwMode="auto">
          <a:xfrm flipV="1">
            <a:off x="4355976"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76" name="Straight Arrow Connector 175">
            <a:extLst>
              <a:ext uri="{FF2B5EF4-FFF2-40B4-BE49-F238E27FC236}">
                <a16:creationId xmlns:a16="http://schemas.microsoft.com/office/drawing/2014/main" id="{4257F830-624C-4161-8746-13F2AED275A6}"/>
              </a:ext>
            </a:extLst>
          </p:cNvPr>
          <p:cNvCxnSpPr>
            <a:cxnSpLocks/>
          </p:cNvCxnSpPr>
          <p:nvPr/>
        </p:nvCxnSpPr>
        <p:spPr bwMode="auto">
          <a:xfrm>
            <a:off x="3851920"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7" name="Straight Arrow Connector 176">
            <a:extLst>
              <a:ext uri="{FF2B5EF4-FFF2-40B4-BE49-F238E27FC236}">
                <a16:creationId xmlns:a16="http://schemas.microsoft.com/office/drawing/2014/main" id="{B9CF60FE-EBA9-48CD-96BD-80E1C7A4D632}"/>
              </a:ext>
            </a:extLst>
          </p:cNvPr>
          <p:cNvCxnSpPr>
            <a:cxnSpLocks/>
          </p:cNvCxnSpPr>
          <p:nvPr/>
        </p:nvCxnSpPr>
        <p:spPr bwMode="auto">
          <a:xfrm>
            <a:off x="3923928"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8" name="Straight Arrow Connector 177">
            <a:extLst>
              <a:ext uri="{FF2B5EF4-FFF2-40B4-BE49-F238E27FC236}">
                <a16:creationId xmlns:a16="http://schemas.microsoft.com/office/drawing/2014/main" id="{C2244BB9-11FC-4530-8394-5341B1D4041F}"/>
              </a:ext>
            </a:extLst>
          </p:cNvPr>
          <p:cNvCxnSpPr>
            <a:cxnSpLocks/>
          </p:cNvCxnSpPr>
          <p:nvPr/>
        </p:nvCxnSpPr>
        <p:spPr bwMode="auto">
          <a:xfrm flipV="1">
            <a:off x="5076056"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79" name="Straight Arrow Connector 178">
            <a:extLst>
              <a:ext uri="{FF2B5EF4-FFF2-40B4-BE49-F238E27FC236}">
                <a16:creationId xmlns:a16="http://schemas.microsoft.com/office/drawing/2014/main" id="{8DA68222-E327-4FD4-A123-CA479B0F4CE5}"/>
              </a:ext>
            </a:extLst>
          </p:cNvPr>
          <p:cNvCxnSpPr>
            <a:cxnSpLocks/>
          </p:cNvCxnSpPr>
          <p:nvPr/>
        </p:nvCxnSpPr>
        <p:spPr bwMode="auto">
          <a:xfrm>
            <a:off x="4572000"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0" name="Straight Arrow Connector 179">
            <a:extLst>
              <a:ext uri="{FF2B5EF4-FFF2-40B4-BE49-F238E27FC236}">
                <a16:creationId xmlns:a16="http://schemas.microsoft.com/office/drawing/2014/main" id="{A53A75BE-B072-4491-8E3F-E61CD67C21BF}"/>
              </a:ext>
            </a:extLst>
          </p:cNvPr>
          <p:cNvCxnSpPr>
            <a:cxnSpLocks/>
          </p:cNvCxnSpPr>
          <p:nvPr/>
        </p:nvCxnSpPr>
        <p:spPr bwMode="auto">
          <a:xfrm>
            <a:off x="4644008"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1" name="Straight Arrow Connector 180">
            <a:extLst>
              <a:ext uri="{FF2B5EF4-FFF2-40B4-BE49-F238E27FC236}">
                <a16:creationId xmlns:a16="http://schemas.microsoft.com/office/drawing/2014/main" id="{6BA506E3-C775-4E94-805C-ED16088519AD}"/>
              </a:ext>
            </a:extLst>
          </p:cNvPr>
          <p:cNvCxnSpPr>
            <a:cxnSpLocks/>
          </p:cNvCxnSpPr>
          <p:nvPr/>
        </p:nvCxnSpPr>
        <p:spPr bwMode="auto">
          <a:xfrm flipV="1">
            <a:off x="5724128"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4" name="Straight Arrow Connector 183">
            <a:extLst>
              <a:ext uri="{FF2B5EF4-FFF2-40B4-BE49-F238E27FC236}">
                <a16:creationId xmlns:a16="http://schemas.microsoft.com/office/drawing/2014/main" id="{1875E95B-28C2-4785-B7AB-85EAC460CE3C}"/>
              </a:ext>
            </a:extLst>
          </p:cNvPr>
          <p:cNvCxnSpPr>
            <a:cxnSpLocks/>
          </p:cNvCxnSpPr>
          <p:nvPr/>
        </p:nvCxnSpPr>
        <p:spPr bwMode="auto">
          <a:xfrm flipV="1">
            <a:off x="637220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9" name="Straight Arrow Connector 188">
            <a:extLst>
              <a:ext uri="{FF2B5EF4-FFF2-40B4-BE49-F238E27FC236}">
                <a16:creationId xmlns:a16="http://schemas.microsoft.com/office/drawing/2014/main" id="{CB6FC583-8E3A-401A-8048-17CFC76B2012}"/>
              </a:ext>
            </a:extLst>
          </p:cNvPr>
          <p:cNvCxnSpPr>
            <a:cxnSpLocks/>
          </p:cNvCxnSpPr>
          <p:nvPr/>
        </p:nvCxnSpPr>
        <p:spPr bwMode="auto">
          <a:xfrm>
            <a:off x="6660232"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91" name="Straight Arrow Connector 190">
            <a:extLst>
              <a:ext uri="{FF2B5EF4-FFF2-40B4-BE49-F238E27FC236}">
                <a16:creationId xmlns:a16="http://schemas.microsoft.com/office/drawing/2014/main" id="{7936DE9E-DA96-4CF6-A63B-D02F9F8A15F2}"/>
              </a:ext>
            </a:extLst>
          </p:cNvPr>
          <p:cNvCxnSpPr>
            <a:cxnSpLocks/>
          </p:cNvCxnSpPr>
          <p:nvPr/>
        </p:nvCxnSpPr>
        <p:spPr bwMode="auto">
          <a:xfrm>
            <a:off x="7236296"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5" name="Straight Arrow Connector 194">
            <a:extLst>
              <a:ext uri="{FF2B5EF4-FFF2-40B4-BE49-F238E27FC236}">
                <a16:creationId xmlns:a16="http://schemas.microsoft.com/office/drawing/2014/main" id="{A078C864-742A-4A26-B4FC-3754EC8C61C7}"/>
              </a:ext>
            </a:extLst>
          </p:cNvPr>
          <p:cNvCxnSpPr>
            <a:cxnSpLocks/>
          </p:cNvCxnSpPr>
          <p:nvPr/>
        </p:nvCxnSpPr>
        <p:spPr bwMode="auto">
          <a:xfrm>
            <a:off x="7308304"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96" name="Straight Arrow Connector 195">
            <a:extLst>
              <a:ext uri="{FF2B5EF4-FFF2-40B4-BE49-F238E27FC236}">
                <a16:creationId xmlns:a16="http://schemas.microsoft.com/office/drawing/2014/main" id="{92E136AF-FB4A-46E0-8A43-C676CC92D420}"/>
              </a:ext>
            </a:extLst>
          </p:cNvPr>
          <p:cNvCxnSpPr>
            <a:cxnSpLocks/>
          </p:cNvCxnSpPr>
          <p:nvPr/>
        </p:nvCxnSpPr>
        <p:spPr bwMode="auto">
          <a:xfrm flipV="1">
            <a:off x="7092280"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99" name="Straight Arrow Connector 198">
            <a:extLst>
              <a:ext uri="{FF2B5EF4-FFF2-40B4-BE49-F238E27FC236}">
                <a16:creationId xmlns:a16="http://schemas.microsoft.com/office/drawing/2014/main" id="{0A287501-D436-401A-A9F3-B49F4219F8F1}"/>
              </a:ext>
            </a:extLst>
          </p:cNvPr>
          <p:cNvCxnSpPr>
            <a:cxnSpLocks/>
          </p:cNvCxnSpPr>
          <p:nvPr/>
        </p:nvCxnSpPr>
        <p:spPr bwMode="auto">
          <a:xfrm flipV="1">
            <a:off x="6444208"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2" name="Straight Arrow Connector 201">
            <a:extLst>
              <a:ext uri="{FF2B5EF4-FFF2-40B4-BE49-F238E27FC236}">
                <a16:creationId xmlns:a16="http://schemas.microsoft.com/office/drawing/2014/main" id="{ECD7D844-CA57-437E-9420-12088F207A42}"/>
              </a:ext>
            </a:extLst>
          </p:cNvPr>
          <p:cNvCxnSpPr>
            <a:cxnSpLocks/>
          </p:cNvCxnSpPr>
          <p:nvPr/>
        </p:nvCxnSpPr>
        <p:spPr bwMode="auto">
          <a:xfrm flipV="1">
            <a:off x="5796136"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5" name="Straight Arrow Connector 204">
            <a:extLst>
              <a:ext uri="{FF2B5EF4-FFF2-40B4-BE49-F238E27FC236}">
                <a16:creationId xmlns:a16="http://schemas.microsoft.com/office/drawing/2014/main" id="{35C10B69-CAC7-41BE-B60D-C6C88C0CAAB2}"/>
              </a:ext>
            </a:extLst>
          </p:cNvPr>
          <p:cNvCxnSpPr>
            <a:cxnSpLocks/>
          </p:cNvCxnSpPr>
          <p:nvPr/>
        </p:nvCxnSpPr>
        <p:spPr bwMode="auto">
          <a:xfrm flipV="1">
            <a:off x="5148064"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6" name="Straight Arrow Connector 205">
            <a:extLst>
              <a:ext uri="{FF2B5EF4-FFF2-40B4-BE49-F238E27FC236}">
                <a16:creationId xmlns:a16="http://schemas.microsoft.com/office/drawing/2014/main" id="{6B50C0F3-9687-4244-A0C0-DB658C250A13}"/>
              </a:ext>
            </a:extLst>
          </p:cNvPr>
          <p:cNvCxnSpPr>
            <a:cxnSpLocks/>
          </p:cNvCxnSpPr>
          <p:nvPr/>
        </p:nvCxnSpPr>
        <p:spPr bwMode="auto">
          <a:xfrm>
            <a:off x="4644008"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7" name="Straight Arrow Connector 206">
            <a:extLst>
              <a:ext uri="{FF2B5EF4-FFF2-40B4-BE49-F238E27FC236}">
                <a16:creationId xmlns:a16="http://schemas.microsoft.com/office/drawing/2014/main" id="{6F616487-13BE-46F3-8803-BCF3E936E94C}"/>
              </a:ext>
            </a:extLst>
          </p:cNvPr>
          <p:cNvCxnSpPr>
            <a:cxnSpLocks/>
          </p:cNvCxnSpPr>
          <p:nvPr/>
        </p:nvCxnSpPr>
        <p:spPr bwMode="auto">
          <a:xfrm>
            <a:off x="4716016"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08" name="Straight Arrow Connector 207">
            <a:extLst>
              <a:ext uri="{FF2B5EF4-FFF2-40B4-BE49-F238E27FC236}">
                <a16:creationId xmlns:a16="http://schemas.microsoft.com/office/drawing/2014/main" id="{590B87B9-C02B-4441-A966-9FCEA44EB079}"/>
              </a:ext>
            </a:extLst>
          </p:cNvPr>
          <p:cNvCxnSpPr>
            <a:cxnSpLocks/>
          </p:cNvCxnSpPr>
          <p:nvPr/>
        </p:nvCxnSpPr>
        <p:spPr bwMode="auto">
          <a:xfrm flipV="1">
            <a:off x="4427984"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9" name="Straight Arrow Connector 208">
            <a:extLst>
              <a:ext uri="{FF2B5EF4-FFF2-40B4-BE49-F238E27FC236}">
                <a16:creationId xmlns:a16="http://schemas.microsoft.com/office/drawing/2014/main" id="{88BE255E-6776-4773-AA8D-3E3E2A139B50}"/>
              </a:ext>
            </a:extLst>
          </p:cNvPr>
          <p:cNvCxnSpPr>
            <a:cxnSpLocks/>
          </p:cNvCxnSpPr>
          <p:nvPr/>
        </p:nvCxnSpPr>
        <p:spPr bwMode="auto">
          <a:xfrm>
            <a:off x="3923928"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0" name="Straight Arrow Connector 209">
            <a:extLst>
              <a:ext uri="{FF2B5EF4-FFF2-40B4-BE49-F238E27FC236}">
                <a16:creationId xmlns:a16="http://schemas.microsoft.com/office/drawing/2014/main" id="{C85706E4-8622-4A6A-B57C-7E740022771C}"/>
              </a:ext>
            </a:extLst>
          </p:cNvPr>
          <p:cNvCxnSpPr>
            <a:cxnSpLocks/>
          </p:cNvCxnSpPr>
          <p:nvPr/>
        </p:nvCxnSpPr>
        <p:spPr bwMode="auto">
          <a:xfrm>
            <a:off x="3995936"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1" name="Straight Arrow Connector 210">
            <a:extLst>
              <a:ext uri="{FF2B5EF4-FFF2-40B4-BE49-F238E27FC236}">
                <a16:creationId xmlns:a16="http://schemas.microsoft.com/office/drawing/2014/main" id="{93C17B37-FDBA-45FB-A275-B8BAF9E2FF8E}"/>
              </a:ext>
            </a:extLst>
          </p:cNvPr>
          <p:cNvCxnSpPr>
            <a:cxnSpLocks/>
          </p:cNvCxnSpPr>
          <p:nvPr/>
        </p:nvCxnSpPr>
        <p:spPr bwMode="auto">
          <a:xfrm flipV="1">
            <a:off x="3707904"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2" name="Straight Arrow Connector 211">
            <a:extLst>
              <a:ext uri="{FF2B5EF4-FFF2-40B4-BE49-F238E27FC236}">
                <a16:creationId xmlns:a16="http://schemas.microsoft.com/office/drawing/2014/main" id="{12482CD1-3826-47C1-BA32-3512A309CE08}"/>
              </a:ext>
            </a:extLst>
          </p:cNvPr>
          <p:cNvCxnSpPr>
            <a:cxnSpLocks/>
          </p:cNvCxnSpPr>
          <p:nvPr/>
        </p:nvCxnSpPr>
        <p:spPr bwMode="auto">
          <a:xfrm>
            <a:off x="3203848"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3" name="Straight Arrow Connector 212">
            <a:extLst>
              <a:ext uri="{FF2B5EF4-FFF2-40B4-BE49-F238E27FC236}">
                <a16:creationId xmlns:a16="http://schemas.microsoft.com/office/drawing/2014/main" id="{26B953E6-4D08-41AF-9847-43493870BFF6}"/>
              </a:ext>
            </a:extLst>
          </p:cNvPr>
          <p:cNvCxnSpPr>
            <a:cxnSpLocks/>
          </p:cNvCxnSpPr>
          <p:nvPr/>
        </p:nvCxnSpPr>
        <p:spPr bwMode="auto">
          <a:xfrm>
            <a:off x="3275856"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4" name="Straight Arrow Connector 213">
            <a:extLst>
              <a:ext uri="{FF2B5EF4-FFF2-40B4-BE49-F238E27FC236}">
                <a16:creationId xmlns:a16="http://schemas.microsoft.com/office/drawing/2014/main" id="{442CAEDE-7D7C-4A3F-967F-E9D0F219A86D}"/>
              </a:ext>
            </a:extLst>
          </p:cNvPr>
          <p:cNvCxnSpPr>
            <a:cxnSpLocks/>
          </p:cNvCxnSpPr>
          <p:nvPr/>
        </p:nvCxnSpPr>
        <p:spPr bwMode="auto">
          <a:xfrm flipV="1">
            <a:off x="3059832"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5" name="Straight Arrow Connector 214">
            <a:extLst>
              <a:ext uri="{FF2B5EF4-FFF2-40B4-BE49-F238E27FC236}">
                <a16:creationId xmlns:a16="http://schemas.microsoft.com/office/drawing/2014/main" id="{44C64A2E-5A71-4F62-9D44-99A80A91D2F1}"/>
              </a:ext>
            </a:extLst>
          </p:cNvPr>
          <p:cNvCxnSpPr>
            <a:cxnSpLocks/>
          </p:cNvCxnSpPr>
          <p:nvPr/>
        </p:nvCxnSpPr>
        <p:spPr bwMode="auto">
          <a:xfrm>
            <a:off x="2555776"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6" name="Straight Arrow Connector 215">
            <a:extLst>
              <a:ext uri="{FF2B5EF4-FFF2-40B4-BE49-F238E27FC236}">
                <a16:creationId xmlns:a16="http://schemas.microsoft.com/office/drawing/2014/main" id="{1F3B58A8-6E31-4B8E-8634-0DE502B7788E}"/>
              </a:ext>
            </a:extLst>
          </p:cNvPr>
          <p:cNvCxnSpPr>
            <a:cxnSpLocks/>
          </p:cNvCxnSpPr>
          <p:nvPr/>
        </p:nvCxnSpPr>
        <p:spPr bwMode="auto">
          <a:xfrm>
            <a:off x="2627784"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7" name="Straight Arrow Connector 216">
            <a:extLst>
              <a:ext uri="{FF2B5EF4-FFF2-40B4-BE49-F238E27FC236}">
                <a16:creationId xmlns:a16="http://schemas.microsoft.com/office/drawing/2014/main" id="{CD135135-B832-4EE9-8C1F-4587C9F2B3D4}"/>
              </a:ext>
            </a:extLst>
          </p:cNvPr>
          <p:cNvCxnSpPr>
            <a:cxnSpLocks/>
          </p:cNvCxnSpPr>
          <p:nvPr/>
        </p:nvCxnSpPr>
        <p:spPr bwMode="auto">
          <a:xfrm flipV="1">
            <a:off x="2987824" y="45091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8" name="Straight Arrow Connector 217">
            <a:extLst>
              <a:ext uri="{FF2B5EF4-FFF2-40B4-BE49-F238E27FC236}">
                <a16:creationId xmlns:a16="http://schemas.microsoft.com/office/drawing/2014/main" id="{30D5B4BC-3423-4898-A0A7-4B499DB87136}"/>
              </a:ext>
            </a:extLst>
          </p:cNvPr>
          <p:cNvCxnSpPr>
            <a:cxnSpLocks/>
          </p:cNvCxnSpPr>
          <p:nvPr/>
        </p:nvCxnSpPr>
        <p:spPr bwMode="auto">
          <a:xfrm>
            <a:off x="2483768" y="48691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9" name="Straight Arrow Connector 218">
            <a:extLst>
              <a:ext uri="{FF2B5EF4-FFF2-40B4-BE49-F238E27FC236}">
                <a16:creationId xmlns:a16="http://schemas.microsoft.com/office/drawing/2014/main" id="{9912558A-6E34-4FEE-9DCC-BBAA901F8847}"/>
              </a:ext>
            </a:extLst>
          </p:cNvPr>
          <p:cNvCxnSpPr>
            <a:cxnSpLocks/>
          </p:cNvCxnSpPr>
          <p:nvPr/>
        </p:nvCxnSpPr>
        <p:spPr bwMode="auto">
          <a:xfrm>
            <a:off x="2555776" y="45811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20" name="Straight Arrow Connector 219">
            <a:extLst>
              <a:ext uri="{FF2B5EF4-FFF2-40B4-BE49-F238E27FC236}">
                <a16:creationId xmlns:a16="http://schemas.microsoft.com/office/drawing/2014/main" id="{D048AD72-E862-45F5-95A4-E5CAE9676080}"/>
              </a:ext>
            </a:extLst>
          </p:cNvPr>
          <p:cNvCxnSpPr>
            <a:cxnSpLocks/>
          </p:cNvCxnSpPr>
          <p:nvPr/>
        </p:nvCxnSpPr>
        <p:spPr bwMode="auto">
          <a:xfrm flipV="1">
            <a:off x="3059832"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1" name="Straight Arrow Connector 220">
            <a:extLst>
              <a:ext uri="{FF2B5EF4-FFF2-40B4-BE49-F238E27FC236}">
                <a16:creationId xmlns:a16="http://schemas.microsoft.com/office/drawing/2014/main" id="{EC1FDA49-F957-4A00-A2AC-59D283A70B1B}"/>
              </a:ext>
            </a:extLst>
          </p:cNvPr>
          <p:cNvCxnSpPr>
            <a:cxnSpLocks/>
          </p:cNvCxnSpPr>
          <p:nvPr/>
        </p:nvCxnSpPr>
        <p:spPr bwMode="auto">
          <a:xfrm>
            <a:off x="2555776"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2" name="Straight Arrow Connector 221">
            <a:extLst>
              <a:ext uri="{FF2B5EF4-FFF2-40B4-BE49-F238E27FC236}">
                <a16:creationId xmlns:a16="http://schemas.microsoft.com/office/drawing/2014/main" id="{ABCDE369-30A4-4B6C-9C60-CD6CAF077122}"/>
              </a:ext>
            </a:extLst>
          </p:cNvPr>
          <p:cNvCxnSpPr>
            <a:cxnSpLocks/>
          </p:cNvCxnSpPr>
          <p:nvPr/>
        </p:nvCxnSpPr>
        <p:spPr bwMode="auto">
          <a:xfrm>
            <a:off x="2627784"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23" name="Straight Arrow Connector 222">
            <a:extLst>
              <a:ext uri="{FF2B5EF4-FFF2-40B4-BE49-F238E27FC236}">
                <a16:creationId xmlns:a16="http://schemas.microsoft.com/office/drawing/2014/main" id="{62BA0DBE-2638-4A97-BCA1-69DE68DEF0B6}"/>
              </a:ext>
            </a:extLst>
          </p:cNvPr>
          <p:cNvCxnSpPr>
            <a:cxnSpLocks/>
          </p:cNvCxnSpPr>
          <p:nvPr/>
        </p:nvCxnSpPr>
        <p:spPr bwMode="auto">
          <a:xfrm flipV="1">
            <a:off x="3059832" y="41490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4" name="Straight Arrow Connector 223">
            <a:extLst>
              <a:ext uri="{FF2B5EF4-FFF2-40B4-BE49-F238E27FC236}">
                <a16:creationId xmlns:a16="http://schemas.microsoft.com/office/drawing/2014/main" id="{F810951C-D8B7-475D-9911-3B6C3E4A4E3E}"/>
              </a:ext>
            </a:extLst>
          </p:cNvPr>
          <p:cNvCxnSpPr>
            <a:cxnSpLocks/>
          </p:cNvCxnSpPr>
          <p:nvPr/>
        </p:nvCxnSpPr>
        <p:spPr bwMode="auto">
          <a:xfrm>
            <a:off x="2555776"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5" name="Straight Arrow Connector 224">
            <a:extLst>
              <a:ext uri="{FF2B5EF4-FFF2-40B4-BE49-F238E27FC236}">
                <a16:creationId xmlns:a16="http://schemas.microsoft.com/office/drawing/2014/main" id="{BA6A4F58-C04D-467A-8DDB-F508D5456EC3}"/>
              </a:ext>
            </a:extLst>
          </p:cNvPr>
          <p:cNvCxnSpPr>
            <a:cxnSpLocks/>
          </p:cNvCxnSpPr>
          <p:nvPr/>
        </p:nvCxnSpPr>
        <p:spPr bwMode="auto">
          <a:xfrm>
            <a:off x="2627784" y="42210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26" name="Straight Arrow Connector 225">
            <a:extLst>
              <a:ext uri="{FF2B5EF4-FFF2-40B4-BE49-F238E27FC236}">
                <a16:creationId xmlns:a16="http://schemas.microsoft.com/office/drawing/2014/main" id="{36A610A3-30E3-4B6B-8DFB-0A05D9EDA692}"/>
              </a:ext>
            </a:extLst>
          </p:cNvPr>
          <p:cNvCxnSpPr>
            <a:cxnSpLocks/>
          </p:cNvCxnSpPr>
          <p:nvPr/>
        </p:nvCxnSpPr>
        <p:spPr bwMode="auto">
          <a:xfrm flipV="1">
            <a:off x="3059832" y="378904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7" name="Straight Arrow Connector 226">
            <a:extLst>
              <a:ext uri="{FF2B5EF4-FFF2-40B4-BE49-F238E27FC236}">
                <a16:creationId xmlns:a16="http://schemas.microsoft.com/office/drawing/2014/main" id="{0D82F9B3-5EE1-4B56-98D8-F714A9D61D04}"/>
              </a:ext>
            </a:extLst>
          </p:cNvPr>
          <p:cNvCxnSpPr>
            <a:cxnSpLocks/>
          </p:cNvCxnSpPr>
          <p:nvPr/>
        </p:nvCxnSpPr>
        <p:spPr bwMode="auto">
          <a:xfrm>
            <a:off x="2555776" y="41490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8" name="Straight Arrow Connector 227">
            <a:extLst>
              <a:ext uri="{FF2B5EF4-FFF2-40B4-BE49-F238E27FC236}">
                <a16:creationId xmlns:a16="http://schemas.microsoft.com/office/drawing/2014/main" id="{7A5EB48A-E81E-48C8-856D-CD7D47C09632}"/>
              </a:ext>
            </a:extLst>
          </p:cNvPr>
          <p:cNvCxnSpPr>
            <a:cxnSpLocks/>
          </p:cNvCxnSpPr>
          <p:nvPr/>
        </p:nvCxnSpPr>
        <p:spPr bwMode="auto">
          <a:xfrm>
            <a:off x="2627784" y="386104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2" name="Straight Arrow Connector 181">
            <a:extLst>
              <a:ext uri="{FF2B5EF4-FFF2-40B4-BE49-F238E27FC236}">
                <a16:creationId xmlns:a16="http://schemas.microsoft.com/office/drawing/2014/main" id="{AA438008-5BF7-4339-A2F2-284682946832}"/>
              </a:ext>
            </a:extLst>
          </p:cNvPr>
          <p:cNvCxnSpPr>
            <a:cxnSpLocks/>
          </p:cNvCxnSpPr>
          <p:nvPr/>
        </p:nvCxnSpPr>
        <p:spPr bwMode="auto">
          <a:xfrm flipV="1">
            <a:off x="2267744"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3" name="Straight Arrow Connector 182">
            <a:extLst>
              <a:ext uri="{FF2B5EF4-FFF2-40B4-BE49-F238E27FC236}">
                <a16:creationId xmlns:a16="http://schemas.microsoft.com/office/drawing/2014/main" id="{0736BE08-3582-49B4-9927-E2A5866BC8E8}"/>
              </a:ext>
            </a:extLst>
          </p:cNvPr>
          <p:cNvCxnSpPr>
            <a:cxnSpLocks/>
          </p:cNvCxnSpPr>
          <p:nvPr/>
        </p:nvCxnSpPr>
        <p:spPr bwMode="auto">
          <a:xfrm>
            <a:off x="1835696"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5" name="Straight Arrow Connector 184">
            <a:extLst>
              <a:ext uri="{FF2B5EF4-FFF2-40B4-BE49-F238E27FC236}">
                <a16:creationId xmlns:a16="http://schemas.microsoft.com/office/drawing/2014/main" id="{32484D96-6055-47FA-98D8-7A0690D6EA4C}"/>
              </a:ext>
            </a:extLst>
          </p:cNvPr>
          <p:cNvCxnSpPr>
            <a:cxnSpLocks/>
          </p:cNvCxnSpPr>
          <p:nvPr/>
        </p:nvCxnSpPr>
        <p:spPr bwMode="auto">
          <a:xfrm>
            <a:off x="1835696"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8" name="Straight Arrow Connector 187">
            <a:extLst>
              <a:ext uri="{FF2B5EF4-FFF2-40B4-BE49-F238E27FC236}">
                <a16:creationId xmlns:a16="http://schemas.microsoft.com/office/drawing/2014/main" id="{B44152E1-D2BC-42B3-ADA4-DA5F7102F009}"/>
              </a:ext>
            </a:extLst>
          </p:cNvPr>
          <p:cNvCxnSpPr>
            <a:cxnSpLocks/>
          </p:cNvCxnSpPr>
          <p:nvPr/>
        </p:nvCxnSpPr>
        <p:spPr bwMode="auto">
          <a:xfrm>
            <a:off x="1907704" y="35730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90" name="Straight Arrow Connector 189">
            <a:extLst>
              <a:ext uri="{FF2B5EF4-FFF2-40B4-BE49-F238E27FC236}">
                <a16:creationId xmlns:a16="http://schemas.microsoft.com/office/drawing/2014/main" id="{3E35EDD5-D117-4E6A-9BEE-3E78AC47208E}"/>
              </a:ext>
            </a:extLst>
          </p:cNvPr>
          <p:cNvCxnSpPr>
            <a:cxnSpLocks/>
          </p:cNvCxnSpPr>
          <p:nvPr/>
        </p:nvCxnSpPr>
        <p:spPr bwMode="auto">
          <a:xfrm flipV="1">
            <a:off x="2339752"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94" name="Straight Arrow Connector 193">
            <a:extLst>
              <a:ext uri="{FF2B5EF4-FFF2-40B4-BE49-F238E27FC236}">
                <a16:creationId xmlns:a16="http://schemas.microsoft.com/office/drawing/2014/main" id="{3E6C67A1-2338-4A88-987F-748AD94CD008}"/>
              </a:ext>
            </a:extLst>
          </p:cNvPr>
          <p:cNvCxnSpPr>
            <a:cxnSpLocks/>
          </p:cNvCxnSpPr>
          <p:nvPr/>
        </p:nvCxnSpPr>
        <p:spPr bwMode="auto">
          <a:xfrm flipV="1">
            <a:off x="2339752"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0" name="Straight Arrow Connector 199">
            <a:extLst>
              <a:ext uri="{FF2B5EF4-FFF2-40B4-BE49-F238E27FC236}">
                <a16:creationId xmlns:a16="http://schemas.microsoft.com/office/drawing/2014/main" id="{3ABE6009-C5A2-47DE-B532-B91CEFCABF56}"/>
              </a:ext>
            </a:extLst>
          </p:cNvPr>
          <p:cNvCxnSpPr>
            <a:cxnSpLocks/>
          </p:cNvCxnSpPr>
          <p:nvPr/>
        </p:nvCxnSpPr>
        <p:spPr bwMode="auto">
          <a:xfrm flipV="1">
            <a:off x="2339752"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4" name="Straight Arrow Connector 203">
            <a:extLst>
              <a:ext uri="{FF2B5EF4-FFF2-40B4-BE49-F238E27FC236}">
                <a16:creationId xmlns:a16="http://schemas.microsoft.com/office/drawing/2014/main" id="{1C21C1EF-872D-47E0-A237-23904E7A7A9F}"/>
              </a:ext>
            </a:extLst>
          </p:cNvPr>
          <p:cNvCxnSpPr>
            <a:cxnSpLocks/>
          </p:cNvCxnSpPr>
          <p:nvPr/>
        </p:nvCxnSpPr>
        <p:spPr bwMode="auto">
          <a:xfrm flipV="1">
            <a:off x="2339752"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1" name="Straight Arrow Connector 230">
            <a:extLst>
              <a:ext uri="{FF2B5EF4-FFF2-40B4-BE49-F238E27FC236}">
                <a16:creationId xmlns:a16="http://schemas.microsoft.com/office/drawing/2014/main" id="{E48CDB3D-A506-4515-AD34-EEB25184353E}"/>
              </a:ext>
            </a:extLst>
          </p:cNvPr>
          <p:cNvCxnSpPr>
            <a:cxnSpLocks/>
          </p:cNvCxnSpPr>
          <p:nvPr/>
        </p:nvCxnSpPr>
        <p:spPr bwMode="auto">
          <a:xfrm flipV="1">
            <a:off x="2339752"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6" name="Straight Arrow Connector 185">
            <a:extLst>
              <a:ext uri="{FF2B5EF4-FFF2-40B4-BE49-F238E27FC236}">
                <a16:creationId xmlns:a16="http://schemas.microsoft.com/office/drawing/2014/main" id="{4C0C8D1E-C938-45C4-BC74-8175201876AD}"/>
              </a:ext>
            </a:extLst>
          </p:cNvPr>
          <p:cNvCxnSpPr>
            <a:cxnSpLocks/>
          </p:cNvCxnSpPr>
          <p:nvPr/>
        </p:nvCxnSpPr>
        <p:spPr bwMode="auto">
          <a:xfrm>
            <a:off x="18356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7" name="Straight Arrow Connector 186">
            <a:extLst>
              <a:ext uri="{FF2B5EF4-FFF2-40B4-BE49-F238E27FC236}">
                <a16:creationId xmlns:a16="http://schemas.microsoft.com/office/drawing/2014/main" id="{C409CDA0-03B1-404B-A69B-9795691CA317}"/>
              </a:ext>
            </a:extLst>
          </p:cNvPr>
          <p:cNvCxnSpPr>
            <a:cxnSpLocks/>
          </p:cNvCxnSpPr>
          <p:nvPr/>
        </p:nvCxnSpPr>
        <p:spPr bwMode="auto">
          <a:xfrm>
            <a:off x="255577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2" name="Straight Arrow Connector 191">
            <a:extLst>
              <a:ext uri="{FF2B5EF4-FFF2-40B4-BE49-F238E27FC236}">
                <a16:creationId xmlns:a16="http://schemas.microsoft.com/office/drawing/2014/main" id="{31A40E3B-EC6F-4524-B055-CCE911A3061C}"/>
              </a:ext>
            </a:extLst>
          </p:cNvPr>
          <p:cNvCxnSpPr>
            <a:cxnSpLocks/>
          </p:cNvCxnSpPr>
          <p:nvPr/>
        </p:nvCxnSpPr>
        <p:spPr bwMode="auto">
          <a:xfrm>
            <a:off x="3203848"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3" name="Straight Arrow Connector 192">
            <a:extLst>
              <a:ext uri="{FF2B5EF4-FFF2-40B4-BE49-F238E27FC236}">
                <a16:creationId xmlns:a16="http://schemas.microsoft.com/office/drawing/2014/main" id="{655EDB65-DDAB-4B2F-AB56-28047067827C}"/>
              </a:ext>
            </a:extLst>
          </p:cNvPr>
          <p:cNvCxnSpPr>
            <a:cxnSpLocks/>
          </p:cNvCxnSpPr>
          <p:nvPr/>
        </p:nvCxnSpPr>
        <p:spPr bwMode="auto">
          <a:xfrm>
            <a:off x="385192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7" name="Straight Arrow Connector 196">
            <a:extLst>
              <a:ext uri="{FF2B5EF4-FFF2-40B4-BE49-F238E27FC236}">
                <a16:creationId xmlns:a16="http://schemas.microsoft.com/office/drawing/2014/main" id="{9D6B6013-0CB7-40BD-9FB8-CCC616ED0A21}"/>
              </a:ext>
            </a:extLst>
          </p:cNvPr>
          <p:cNvCxnSpPr>
            <a:cxnSpLocks/>
          </p:cNvCxnSpPr>
          <p:nvPr/>
        </p:nvCxnSpPr>
        <p:spPr bwMode="auto">
          <a:xfrm>
            <a:off x="457200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8" name="Straight Arrow Connector 197">
            <a:extLst>
              <a:ext uri="{FF2B5EF4-FFF2-40B4-BE49-F238E27FC236}">
                <a16:creationId xmlns:a16="http://schemas.microsoft.com/office/drawing/2014/main" id="{43257FCD-8BB7-43A9-9527-7B0D9B31C9B3}"/>
              </a:ext>
            </a:extLst>
          </p:cNvPr>
          <p:cNvCxnSpPr>
            <a:cxnSpLocks/>
          </p:cNvCxnSpPr>
          <p:nvPr/>
        </p:nvCxnSpPr>
        <p:spPr bwMode="auto">
          <a:xfrm>
            <a:off x="522007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1" name="Straight Arrow Connector 200">
            <a:extLst>
              <a:ext uri="{FF2B5EF4-FFF2-40B4-BE49-F238E27FC236}">
                <a16:creationId xmlns:a16="http://schemas.microsoft.com/office/drawing/2014/main" id="{845ACECA-B343-4500-B103-99D92051F25E}"/>
              </a:ext>
            </a:extLst>
          </p:cNvPr>
          <p:cNvCxnSpPr>
            <a:cxnSpLocks/>
          </p:cNvCxnSpPr>
          <p:nvPr/>
        </p:nvCxnSpPr>
        <p:spPr bwMode="auto">
          <a:xfrm>
            <a:off x="594015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3" name="Straight Arrow Connector 202">
            <a:extLst>
              <a:ext uri="{FF2B5EF4-FFF2-40B4-BE49-F238E27FC236}">
                <a16:creationId xmlns:a16="http://schemas.microsoft.com/office/drawing/2014/main" id="{6D9ADC66-9FD7-4509-958B-23F174C38A5E}"/>
              </a:ext>
            </a:extLst>
          </p:cNvPr>
          <p:cNvCxnSpPr>
            <a:cxnSpLocks/>
          </p:cNvCxnSpPr>
          <p:nvPr/>
        </p:nvCxnSpPr>
        <p:spPr bwMode="auto">
          <a:xfrm>
            <a:off x="6588224"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9" name="Straight Arrow Connector 228">
            <a:extLst>
              <a:ext uri="{FF2B5EF4-FFF2-40B4-BE49-F238E27FC236}">
                <a16:creationId xmlns:a16="http://schemas.microsoft.com/office/drawing/2014/main" id="{D2CCB049-9105-45DE-9C2A-247DE6889B64}"/>
              </a:ext>
            </a:extLst>
          </p:cNvPr>
          <p:cNvCxnSpPr>
            <a:cxnSpLocks/>
          </p:cNvCxnSpPr>
          <p:nvPr/>
        </p:nvCxnSpPr>
        <p:spPr bwMode="auto">
          <a:xfrm>
            <a:off x="72362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0" name="Straight Arrow Connector 229">
            <a:extLst>
              <a:ext uri="{FF2B5EF4-FFF2-40B4-BE49-F238E27FC236}">
                <a16:creationId xmlns:a16="http://schemas.microsoft.com/office/drawing/2014/main" id="{2B6CF176-37EC-4ADC-B00F-C82F927E77F5}"/>
              </a:ext>
            </a:extLst>
          </p:cNvPr>
          <p:cNvCxnSpPr>
            <a:cxnSpLocks/>
          </p:cNvCxnSpPr>
          <p:nvPr/>
        </p:nvCxnSpPr>
        <p:spPr bwMode="auto">
          <a:xfrm flipV="1">
            <a:off x="1691680" y="24208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2" name="Straight Arrow Connector 231">
            <a:extLst>
              <a:ext uri="{FF2B5EF4-FFF2-40B4-BE49-F238E27FC236}">
                <a16:creationId xmlns:a16="http://schemas.microsoft.com/office/drawing/2014/main" id="{9DD43095-121E-4CF8-B88C-19FE9E8DF3FF}"/>
              </a:ext>
            </a:extLst>
          </p:cNvPr>
          <p:cNvCxnSpPr>
            <a:cxnSpLocks/>
          </p:cNvCxnSpPr>
          <p:nvPr/>
        </p:nvCxnSpPr>
        <p:spPr bwMode="auto">
          <a:xfrm flipV="1">
            <a:off x="16916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3" name="Straight Arrow Connector 232">
            <a:extLst>
              <a:ext uri="{FF2B5EF4-FFF2-40B4-BE49-F238E27FC236}">
                <a16:creationId xmlns:a16="http://schemas.microsoft.com/office/drawing/2014/main" id="{DA6C823A-AB77-454D-A2F8-7C58700E9954}"/>
              </a:ext>
            </a:extLst>
          </p:cNvPr>
          <p:cNvCxnSpPr>
            <a:cxnSpLocks/>
          </p:cNvCxnSpPr>
          <p:nvPr/>
        </p:nvCxnSpPr>
        <p:spPr bwMode="auto">
          <a:xfrm flipV="1">
            <a:off x="169168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4" name="Straight Arrow Connector 233">
            <a:extLst>
              <a:ext uri="{FF2B5EF4-FFF2-40B4-BE49-F238E27FC236}">
                <a16:creationId xmlns:a16="http://schemas.microsoft.com/office/drawing/2014/main" id="{13BA8E88-DEFE-43E6-B979-0712F92D79F0}"/>
              </a:ext>
            </a:extLst>
          </p:cNvPr>
          <p:cNvCxnSpPr>
            <a:cxnSpLocks/>
          </p:cNvCxnSpPr>
          <p:nvPr/>
        </p:nvCxnSpPr>
        <p:spPr bwMode="auto">
          <a:xfrm flipV="1">
            <a:off x="1691680"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5" name="Straight Arrow Connector 234">
            <a:extLst>
              <a:ext uri="{FF2B5EF4-FFF2-40B4-BE49-F238E27FC236}">
                <a16:creationId xmlns:a16="http://schemas.microsoft.com/office/drawing/2014/main" id="{D733BD69-D065-4F12-B938-626BF413E980}"/>
              </a:ext>
            </a:extLst>
          </p:cNvPr>
          <p:cNvCxnSpPr>
            <a:cxnSpLocks/>
          </p:cNvCxnSpPr>
          <p:nvPr/>
        </p:nvCxnSpPr>
        <p:spPr bwMode="auto">
          <a:xfrm flipV="1">
            <a:off x="169168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6" name="Straight Arrow Connector 235">
            <a:extLst>
              <a:ext uri="{FF2B5EF4-FFF2-40B4-BE49-F238E27FC236}">
                <a16:creationId xmlns:a16="http://schemas.microsoft.com/office/drawing/2014/main" id="{8B90439A-D158-460D-958F-DF3EF832AAD1}"/>
              </a:ext>
            </a:extLst>
          </p:cNvPr>
          <p:cNvCxnSpPr>
            <a:cxnSpLocks/>
          </p:cNvCxnSpPr>
          <p:nvPr/>
        </p:nvCxnSpPr>
        <p:spPr bwMode="auto">
          <a:xfrm flipV="1">
            <a:off x="169168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7" name="Straight Arrow Connector 236">
            <a:extLst>
              <a:ext uri="{FF2B5EF4-FFF2-40B4-BE49-F238E27FC236}">
                <a16:creationId xmlns:a16="http://schemas.microsoft.com/office/drawing/2014/main" id="{323A35D6-4AC7-45A8-AD3F-96DBB4047222}"/>
              </a:ext>
            </a:extLst>
          </p:cNvPr>
          <p:cNvCxnSpPr>
            <a:cxnSpLocks/>
          </p:cNvCxnSpPr>
          <p:nvPr/>
        </p:nvCxnSpPr>
        <p:spPr bwMode="auto">
          <a:xfrm flipV="1">
            <a:off x="1691680"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8" name="Straight Arrow Connector 237">
            <a:extLst>
              <a:ext uri="{FF2B5EF4-FFF2-40B4-BE49-F238E27FC236}">
                <a16:creationId xmlns:a16="http://schemas.microsoft.com/office/drawing/2014/main" id="{76F10EE1-09A9-40F5-88B1-0F2C14857603}"/>
              </a:ext>
            </a:extLst>
          </p:cNvPr>
          <p:cNvCxnSpPr>
            <a:cxnSpLocks/>
          </p:cNvCxnSpPr>
          <p:nvPr/>
        </p:nvCxnSpPr>
        <p:spPr bwMode="auto">
          <a:xfrm flipV="1">
            <a:off x="169168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9" name="Straight Arrow Connector 238">
            <a:extLst>
              <a:ext uri="{FF2B5EF4-FFF2-40B4-BE49-F238E27FC236}">
                <a16:creationId xmlns:a16="http://schemas.microsoft.com/office/drawing/2014/main" id="{2D074BE1-316B-4247-8EA1-244A217B5C27}"/>
              </a:ext>
            </a:extLst>
          </p:cNvPr>
          <p:cNvCxnSpPr>
            <a:cxnSpLocks/>
          </p:cNvCxnSpPr>
          <p:nvPr/>
        </p:nvCxnSpPr>
        <p:spPr bwMode="auto">
          <a:xfrm flipV="1">
            <a:off x="1691680" y="5373216"/>
            <a:ext cx="0" cy="216024"/>
          </a:xfrm>
          <a:prstGeom prst="straightConnector1">
            <a:avLst/>
          </a:prstGeom>
          <a:noFill/>
          <a:ln w="25400" cap="flat" cmpd="sng" algn="ctr">
            <a:solidFill>
              <a:srgbClr val="00B050"/>
            </a:solidFill>
            <a:prstDash val="solid"/>
            <a:round/>
            <a:headEnd type="none" w="med" len="med"/>
            <a:tailEnd type="triangle"/>
          </a:ln>
          <a:effectLst/>
        </p:spPr>
      </p:cxnSp>
      <p:sp>
        <p:nvSpPr>
          <p:cNvPr id="240" name="TextBox 239">
            <a:extLst>
              <a:ext uri="{FF2B5EF4-FFF2-40B4-BE49-F238E27FC236}">
                <a16:creationId xmlns:a16="http://schemas.microsoft.com/office/drawing/2014/main" id="{DBA4D001-B602-4A1C-A344-3EE2BF73910F}"/>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1364336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6400" y="258763"/>
            <a:ext cx="6787368" cy="485386"/>
          </a:xfrm>
        </p:spPr>
        <p:txBody>
          <a:bodyPr/>
          <a:lstStyle/>
          <a:p>
            <a:pPr eaLnBrk="1" hangingPunct="1">
              <a:defRPr/>
            </a:pPr>
            <a:r>
              <a:rPr lang="en-US" sz="2800" dirty="0">
                <a:solidFill>
                  <a:schemeClr val="bg1">
                    <a:lumMod val="50000"/>
                  </a:schemeClr>
                </a:solidFill>
              </a:rPr>
              <a:t>Minimum Edit Distance Problem (Contd.)</a:t>
            </a:r>
          </a:p>
        </p:txBody>
      </p:sp>
      <p:sp>
        <p:nvSpPr>
          <p:cNvPr id="18435" name="Rectangle 3"/>
          <p:cNvSpPr>
            <a:spLocks/>
          </p:cNvSpPr>
          <p:nvPr/>
        </p:nvSpPr>
        <p:spPr bwMode="auto">
          <a:xfrm>
            <a:off x="179512" y="1196752"/>
            <a:ext cx="8101013"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marL="342900" indent="-342900">
              <a:buFont typeface="Wingdings" panose="05000000000000000000" pitchFamily="2" charset="2"/>
              <a:buChar char="§"/>
            </a:pPr>
            <a:r>
              <a:rPr lang="en-US" sz="2400" dirty="0">
                <a:solidFill>
                  <a:srgbClr val="FF0000"/>
                </a:solidFill>
                <a:ea typeface="ＭＳ Ｐゴシック" charset="0"/>
                <a:cs typeface="ＭＳ Ｐゴシック" charset="0"/>
              </a:rPr>
              <a:t>The Edit Distance Table</a:t>
            </a:r>
            <a:endParaRPr lang="en-US" dirty="0">
              <a:solidFill>
                <a:srgbClr val="FF0000"/>
              </a:solidFill>
              <a:ea typeface="ＭＳ Ｐゴシック" charset="0"/>
              <a:cs typeface="ＭＳ Ｐゴシック" charset="0"/>
            </a:endParaRPr>
          </a:p>
        </p:txBody>
      </p:sp>
      <p:graphicFrame>
        <p:nvGraphicFramePr>
          <p:cNvPr id="10" name="Table 9">
            <a:extLst>
              <a:ext uri="{FF2B5EF4-FFF2-40B4-BE49-F238E27FC236}">
                <a16:creationId xmlns:a16="http://schemas.microsoft.com/office/drawing/2014/main" id="{FD3E40E4-3B61-4B69-A46A-FFB39CF8F052}"/>
              </a:ext>
            </a:extLst>
          </p:cNvPr>
          <p:cNvGraphicFramePr>
            <a:graphicFrameLocks noGrp="1"/>
          </p:cNvGraphicFramePr>
          <p:nvPr/>
        </p:nvGraphicFramePr>
        <p:xfrm>
          <a:off x="875927" y="1769396"/>
          <a:ext cx="7404595" cy="4079240"/>
        </p:xfrm>
        <a:graphic>
          <a:graphicData uri="http://schemas.openxmlformats.org/drawingml/2006/table">
            <a:tbl>
              <a:tblPr firstRow="1" bandRow="1">
                <a:tableStyleId>{5C22544A-7EE6-4342-B048-85BDC9FD1C3A}</a:tableStyleId>
              </a:tblPr>
              <a:tblGrid>
                <a:gridCol w="673145">
                  <a:extLst>
                    <a:ext uri="{9D8B030D-6E8A-4147-A177-3AD203B41FA5}">
                      <a16:colId xmlns:a16="http://schemas.microsoft.com/office/drawing/2014/main" val="235217379"/>
                    </a:ext>
                  </a:extLst>
                </a:gridCol>
                <a:gridCol w="673145">
                  <a:extLst>
                    <a:ext uri="{9D8B030D-6E8A-4147-A177-3AD203B41FA5}">
                      <a16:colId xmlns:a16="http://schemas.microsoft.com/office/drawing/2014/main" val="2421042362"/>
                    </a:ext>
                  </a:extLst>
                </a:gridCol>
                <a:gridCol w="673145">
                  <a:extLst>
                    <a:ext uri="{9D8B030D-6E8A-4147-A177-3AD203B41FA5}">
                      <a16:colId xmlns:a16="http://schemas.microsoft.com/office/drawing/2014/main" val="635190131"/>
                    </a:ext>
                  </a:extLst>
                </a:gridCol>
                <a:gridCol w="673145">
                  <a:extLst>
                    <a:ext uri="{9D8B030D-6E8A-4147-A177-3AD203B41FA5}">
                      <a16:colId xmlns:a16="http://schemas.microsoft.com/office/drawing/2014/main" val="1275793913"/>
                    </a:ext>
                  </a:extLst>
                </a:gridCol>
                <a:gridCol w="673145">
                  <a:extLst>
                    <a:ext uri="{9D8B030D-6E8A-4147-A177-3AD203B41FA5}">
                      <a16:colId xmlns:a16="http://schemas.microsoft.com/office/drawing/2014/main" val="4077303428"/>
                    </a:ext>
                  </a:extLst>
                </a:gridCol>
                <a:gridCol w="673145">
                  <a:extLst>
                    <a:ext uri="{9D8B030D-6E8A-4147-A177-3AD203B41FA5}">
                      <a16:colId xmlns:a16="http://schemas.microsoft.com/office/drawing/2014/main" val="1269187065"/>
                    </a:ext>
                  </a:extLst>
                </a:gridCol>
                <a:gridCol w="673145">
                  <a:extLst>
                    <a:ext uri="{9D8B030D-6E8A-4147-A177-3AD203B41FA5}">
                      <a16:colId xmlns:a16="http://schemas.microsoft.com/office/drawing/2014/main" val="3422219956"/>
                    </a:ext>
                  </a:extLst>
                </a:gridCol>
                <a:gridCol w="673145">
                  <a:extLst>
                    <a:ext uri="{9D8B030D-6E8A-4147-A177-3AD203B41FA5}">
                      <a16:colId xmlns:a16="http://schemas.microsoft.com/office/drawing/2014/main" val="30669604"/>
                    </a:ext>
                  </a:extLst>
                </a:gridCol>
                <a:gridCol w="673145">
                  <a:extLst>
                    <a:ext uri="{9D8B030D-6E8A-4147-A177-3AD203B41FA5}">
                      <a16:colId xmlns:a16="http://schemas.microsoft.com/office/drawing/2014/main" val="2432239098"/>
                    </a:ext>
                  </a:extLst>
                </a:gridCol>
                <a:gridCol w="673145">
                  <a:extLst>
                    <a:ext uri="{9D8B030D-6E8A-4147-A177-3AD203B41FA5}">
                      <a16:colId xmlns:a16="http://schemas.microsoft.com/office/drawing/2014/main" val="3054311313"/>
                    </a:ext>
                  </a:extLst>
                </a:gridCol>
                <a:gridCol w="673145">
                  <a:extLst>
                    <a:ext uri="{9D8B030D-6E8A-4147-A177-3AD203B41FA5}">
                      <a16:colId xmlns:a16="http://schemas.microsoft.com/office/drawing/2014/main" val="2664617232"/>
                    </a:ext>
                  </a:extLst>
                </a:gridCol>
              </a:tblGrid>
              <a:tr h="370840">
                <a:tc>
                  <a:txBody>
                    <a:bodyPr/>
                    <a:lstStyle/>
                    <a:p>
                      <a:endParaRPr lang="en-AU" dirty="0"/>
                    </a:p>
                  </a:txBody>
                  <a:tcPr/>
                </a:tc>
                <a:tc>
                  <a:txBody>
                    <a:bodyPr/>
                    <a:lstStyle/>
                    <a:p>
                      <a:r>
                        <a:rPr lang="en-AU" b="1" dirty="0">
                          <a:solidFill>
                            <a:srgbClr val="C00000"/>
                          </a:solidFill>
                        </a:rPr>
                        <a:t>#</a:t>
                      </a:r>
                    </a:p>
                  </a:txBody>
                  <a:tcPr/>
                </a:tc>
                <a:tc>
                  <a:txBody>
                    <a:bodyPr/>
                    <a:lstStyle/>
                    <a:p>
                      <a:r>
                        <a:rPr lang="en-AU" b="1" dirty="0">
                          <a:solidFill>
                            <a:srgbClr val="C00000"/>
                          </a:solidFill>
                        </a:rPr>
                        <a:t>E</a:t>
                      </a:r>
                    </a:p>
                  </a:txBody>
                  <a:tcPr/>
                </a:tc>
                <a:tc>
                  <a:txBody>
                    <a:bodyPr/>
                    <a:lstStyle/>
                    <a:p>
                      <a:r>
                        <a:rPr lang="en-AU" b="1" dirty="0">
                          <a:solidFill>
                            <a:srgbClr val="C00000"/>
                          </a:solidFill>
                        </a:rPr>
                        <a:t>X</a:t>
                      </a:r>
                    </a:p>
                  </a:txBody>
                  <a:tcPr/>
                </a:tc>
                <a:tc>
                  <a:txBody>
                    <a:bodyPr/>
                    <a:lstStyle/>
                    <a:p>
                      <a:r>
                        <a:rPr lang="en-AU" b="1" dirty="0">
                          <a:solidFill>
                            <a:srgbClr val="C00000"/>
                          </a:solidFill>
                        </a:rPr>
                        <a:t>E</a:t>
                      </a:r>
                    </a:p>
                  </a:txBody>
                  <a:tcPr/>
                </a:tc>
                <a:tc>
                  <a:txBody>
                    <a:bodyPr/>
                    <a:lstStyle/>
                    <a:p>
                      <a:r>
                        <a:rPr lang="en-AU" b="1" dirty="0">
                          <a:solidFill>
                            <a:srgbClr val="C00000"/>
                          </a:solidFill>
                        </a:rPr>
                        <a:t>C</a:t>
                      </a:r>
                    </a:p>
                  </a:txBody>
                  <a:tcPr/>
                </a:tc>
                <a:tc>
                  <a:txBody>
                    <a:bodyPr/>
                    <a:lstStyle/>
                    <a:p>
                      <a:r>
                        <a:rPr lang="en-AU" b="1" dirty="0">
                          <a:solidFill>
                            <a:srgbClr val="C00000"/>
                          </a:solidFill>
                        </a:rPr>
                        <a:t>U</a:t>
                      </a:r>
                    </a:p>
                  </a:txBody>
                  <a:tcPr/>
                </a:tc>
                <a:tc>
                  <a:txBody>
                    <a:bodyPr/>
                    <a:lstStyle/>
                    <a:p>
                      <a:r>
                        <a:rPr lang="en-AU" b="1" dirty="0">
                          <a:solidFill>
                            <a:srgbClr val="C00000"/>
                          </a:solidFill>
                        </a:rPr>
                        <a:t>T</a:t>
                      </a:r>
                    </a:p>
                  </a:txBody>
                  <a:tcPr/>
                </a:tc>
                <a:tc>
                  <a:txBody>
                    <a:bodyPr/>
                    <a:lstStyle/>
                    <a:p>
                      <a:r>
                        <a:rPr lang="en-AU" b="1" dirty="0">
                          <a:solidFill>
                            <a:srgbClr val="C00000"/>
                          </a:solidFill>
                        </a:rPr>
                        <a:t>I</a:t>
                      </a:r>
                    </a:p>
                  </a:txBody>
                  <a:tcPr/>
                </a:tc>
                <a:tc>
                  <a:txBody>
                    <a:bodyPr/>
                    <a:lstStyle/>
                    <a:p>
                      <a:r>
                        <a:rPr lang="en-AU" b="1" dirty="0">
                          <a:solidFill>
                            <a:srgbClr val="C00000"/>
                          </a:solidFill>
                        </a:rPr>
                        <a:t>O</a:t>
                      </a:r>
                    </a:p>
                  </a:txBody>
                  <a:tcPr/>
                </a:tc>
                <a:tc>
                  <a:txBody>
                    <a:bodyPr/>
                    <a:lstStyle/>
                    <a:p>
                      <a:r>
                        <a:rPr lang="en-AU" b="1" dirty="0">
                          <a:solidFill>
                            <a:srgbClr val="C00000"/>
                          </a:solidFill>
                        </a:rPr>
                        <a:t>N</a:t>
                      </a:r>
                    </a:p>
                  </a:txBody>
                  <a:tcPr/>
                </a:tc>
                <a:extLst>
                  <a:ext uri="{0D108BD9-81ED-4DB2-BD59-A6C34878D82A}">
                    <a16:rowId xmlns:a16="http://schemas.microsoft.com/office/drawing/2014/main" val="2475139068"/>
                  </a:ext>
                </a:extLst>
              </a:tr>
              <a:tr h="370840">
                <a:tc>
                  <a:txBody>
                    <a:bodyPr/>
                    <a:lstStyle/>
                    <a:p>
                      <a:r>
                        <a:rPr lang="en-AU" b="1" dirty="0"/>
                        <a:t>#</a:t>
                      </a:r>
                    </a:p>
                  </a:txBody>
                  <a:tcPr/>
                </a:tc>
                <a:tc>
                  <a:txBody>
                    <a:bodyPr/>
                    <a:lstStyle/>
                    <a:p>
                      <a:r>
                        <a:rPr lang="en-AU" dirty="0"/>
                        <a:t>0</a:t>
                      </a:r>
                    </a:p>
                  </a:txBody>
                  <a:tcPr/>
                </a:tc>
                <a:tc>
                  <a:txBody>
                    <a:bodyPr/>
                    <a:lstStyle/>
                    <a:p>
                      <a:r>
                        <a:rPr lang="en-AU" dirty="0"/>
                        <a:t>1</a:t>
                      </a:r>
                    </a:p>
                  </a:txBody>
                  <a:tcPr/>
                </a:tc>
                <a:tc>
                  <a:txBody>
                    <a:bodyPr/>
                    <a:lstStyle/>
                    <a:p>
                      <a:r>
                        <a:rPr lang="en-AU" dirty="0"/>
                        <a:t>2</a:t>
                      </a:r>
                    </a:p>
                  </a:txBody>
                  <a:tcPr/>
                </a:tc>
                <a:tc>
                  <a:txBody>
                    <a:bodyPr/>
                    <a:lstStyle/>
                    <a:p>
                      <a:r>
                        <a:rPr lang="en-AU" dirty="0"/>
                        <a:t>3</a:t>
                      </a:r>
                    </a:p>
                  </a:txBody>
                  <a:tcPr/>
                </a:tc>
                <a:tc>
                  <a:txBody>
                    <a:bodyPr/>
                    <a:lstStyle/>
                    <a:p>
                      <a:r>
                        <a:rPr lang="en-AU" dirty="0"/>
                        <a:t>4</a:t>
                      </a:r>
                    </a:p>
                  </a:txBody>
                  <a:tcPr/>
                </a:tc>
                <a:tc>
                  <a:txBody>
                    <a:bodyPr/>
                    <a:lstStyle/>
                    <a:p>
                      <a:r>
                        <a:rPr lang="en-AU" dirty="0"/>
                        <a:t>5</a:t>
                      </a:r>
                    </a:p>
                  </a:txBody>
                  <a:tcPr/>
                </a:tc>
                <a:tc>
                  <a:txBody>
                    <a:bodyPr/>
                    <a:lstStyle/>
                    <a:p>
                      <a:r>
                        <a:rPr lang="en-AU" dirty="0"/>
                        <a:t>6</a:t>
                      </a:r>
                    </a:p>
                  </a:txBody>
                  <a:tcPr/>
                </a:tc>
                <a:tc>
                  <a:txBody>
                    <a:bodyPr/>
                    <a:lstStyle/>
                    <a:p>
                      <a:r>
                        <a:rPr lang="en-AU" dirty="0"/>
                        <a:t>7</a:t>
                      </a:r>
                    </a:p>
                  </a:txBody>
                  <a:tcPr/>
                </a:tc>
                <a:tc>
                  <a:txBody>
                    <a:bodyPr/>
                    <a:lstStyle/>
                    <a:p>
                      <a:r>
                        <a:rPr lang="en-AU" dirty="0"/>
                        <a:t>8</a:t>
                      </a:r>
                    </a:p>
                  </a:txBody>
                  <a:tcPr/>
                </a:tc>
                <a:tc>
                  <a:txBody>
                    <a:bodyPr/>
                    <a:lstStyle/>
                    <a:p>
                      <a:r>
                        <a:rPr lang="en-AU" dirty="0"/>
                        <a:t>9</a:t>
                      </a:r>
                    </a:p>
                  </a:txBody>
                  <a:tcPr/>
                </a:tc>
                <a:extLst>
                  <a:ext uri="{0D108BD9-81ED-4DB2-BD59-A6C34878D82A}">
                    <a16:rowId xmlns:a16="http://schemas.microsoft.com/office/drawing/2014/main" val="3465262346"/>
                  </a:ext>
                </a:extLst>
              </a:tr>
              <a:tr h="370840">
                <a:tc>
                  <a:txBody>
                    <a:bodyPr/>
                    <a:lstStyle/>
                    <a:p>
                      <a:r>
                        <a:rPr lang="en-AU" b="1" dirty="0"/>
                        <a:t>I</a:t>
                      </a:r>
                    </a:p>
                  </a:txBody>
                  <a:tcPr/>
                </a:tc>
                <a:tc>
                  <a:txBody>
                    <a:bodyPr/>
                    <a:lstStyle/>
                    <a:p>
                      <a:r>
                        <a:rPr lang="en-AU" dirty="0"/>
                        <a:t>1</a:t>
                      </a:r>
                    </a:p>
                  </a:txBody>
                  <a:tcPr/>
                </a:tc>
                <a:tc>
                  <a:txBody>
                    <a:bodyPr/>
                    <a:lstStyle/>
                    <a:p>
                      <a:r>
                        <a:rPr lang="en-AU" b="1" dirty="0">
                          <a:solidFill>
                            <a:srgbClr val="7030A0"/>
                          </a:solidFill>
                        </a:rPr>
                        <a:t>2</a:t>
                      </a:r>
                    </a:p>
                  </a:txBody>
                  <a:tcPr/>
                </a:tc>
                <a:tc>
                  <a:txBody>
                    <a:bodyPr/>
                    <a:lstStyle/>
                    <a:p>
                      <a:r>
                        <a:rPr lang="en-AU" b="1" dirty="0">
                          <a:solidFill>
                            <a:srgbClr val="7030A0"/>
                          </a:solidFill>
                        </a:rPr>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extLst>
                  <a:ext uri="{0D108BD9-81ED-4DB2-BD59-A6C34878D82A}">
                    <a16:rowId xmlns:a16="http://schemas.microsoft.com/office/drawing/2014/main" val="3788090301"/>
                  </a:ext>
                </a:extLst>
              </a:tr>
              <a:tr h="370840">
                <a:tc>
                  <a:txBody>
                    <a:bodyPr/>
                    <a:lstStyle/>
                    <a:p>
                      <a:r>
                        <a:rPr lang="en-AU" b="1" dirty="0"/>
                        <a:t>N</a:t>
                      </a:r>
                    </a:p>
                  </a:txBody>
                  <a:tcPr/>
                </a:tc>
                <a:tc>
                  <a:txBody>
                    <a:bodyPr/>
                    <a:lstStyle/>
                    <a:p>
                      <a:r>
                        <a:rPr lang="en-AU" dirty="0"/>
                        <a:t>2</a:t>
                      </a:r>
                    </a:p>
                  </a:txBody>
                  <a:tcPr/>
                </a:tc>
                <a:tc>
                  <a:txBody>
                    <a:bodyPr/>
                    <a:lstStyle/>
                    <a:p>
                      <a:r>
                        <a:rPr lang="en-AU" b="1" dirty="0">
                          <a:solidFill>
                            <a:schemeClr val="tx1"/>
                          </a:solidFill>
                        </a:rPr>
                        <a:t>3</a:t>
                      </a:r>
                    </a:p>
                  </a:txBody>
                  <a:tcPr/>
                </a:tc>
                <a:tc>
                  <a:txBody>
                    <a:bodyPr/>
                    <a:lstStyle/>
                    <a:p>
                      <a:r>
                        <a:rPr lang="en-AU" b="1" dirty="0"/>
                        <a:t>4</a:t>
                      </a:r>
                    </a:p>
                  </a:txBody>
                  <a:tcPr/>
                </a:tc>
                <a:tc>
                  <a:txBody>
                    <a:bodyPr/>
                    <a:lstStyle/>
                    <a:p>
                      <a:r>
                        <a:rPr lang="en-AU" b="1" dirty="0"/>
                        <a:t>5</a:t>
                      </a:r>
                    </a:p>
                  </a:txBody>
                  <a:tcPr/>
                </a:tc>
                <a:tc>
                  <a:txBody>
                    <a:bodyPr/>
                    <a:lstStyle/>
                    <a:p>
                      <a:r>
                        <a:rPr lang="en-AU" b="1" dirty="0"/>
                        <a:t>6</a:t>
                      </a:r>
                    </a:p>
                  </a:txBody>
                  <a:tcPr/>
                </a:tc>
                <a:tc>
                  <a:txBody>
                    <a:bodyPr/>
                    <a:lstStyle/>
                    <a:p>
                      <a:r>
                        <a:rPr lang="en-AU" b="1" dirty="0"/>
                        <a:t>7</a:t>
                      </a:r>
                    </a:p>
                  </a:txBody>
                  <a:tcPr/>
                </a:tc>
                <a:tc>
                  <a:txBody>
                    <a:bodyPr/>
                    <a:lstStyle/>
                    <a:p>
                      <a:r>
                        <a:rPr lang="en-AU" b="1" dirty="0"/>
                        <a:t>8</a:t>
                      </a:r>
                    </a:p>
                  </a:txBody>
                  <a:tcPr/>
                </a:tc>
                <a:tc>
                  <a:txBody>
                    <a:bodyPr/>
                    <a:lstStyle/>
                    <a:p>
                      <a:r>
                        <a:rPr lang="en-AU" b="1" dirty="0"/>
                        <a:t>7</a:t>
                      </a:r>
                    </a:p>
                  </a:txBody>
                  <a:tcPr/>
                </a:tc>
                <a:tc>
                  <a:txBody>
                    <a:bodyPr/>
                    <a:lstStyle/>
                    <a:p>
                      <a:r>
                        <a:rPr lang="en-AU" b="1" dirty="0"/>
                        <a:t>8</a:t>
                      </a:r>
                    </a:p>
                  </a:txBody>
                  <a:tcPr/>
                </a:tc>
                <a:tc>
                  <a:txBody>
                    <a:bodyPr/>
                    <a:lstStyle/>
                    <a:p>
                      <a:r>
                        <a:rPr lang="en-AU" b="1" dirty="0"/>
                        <a:t>7</a:t>
                      </a:r>
                    </a:p>
                  </a:txBody>
                  <a:tcPr/>
                </a:tc>
                <a:extLst>
                  <a:ext uri="{0D108BD9-81ED-4DB2-BD59-A6C34878D82A}">
                    <a16:rowId xmlns:a16="http://schemas.microsoft.com/office/drawing/2014/main" val="270156981"/>
                  </a:ext>
                </a:extLst>
              </a:tr>
              <a:tr h="370840">
                <a:tc>
                  <a:txBody>
                    <a:bodyPr/>
                    <a:lstStyle/>
                    <a:p>
                      <a:r>
                        <a:rPr lang="en-AU" b="1" dirty="0"/>
                        <a:t>T</a:t>
                      </a:r>
                    </a:p>
                  </a:txBody>
                  <a:tcPr/>
                </a:tc>
                <a:tc>
                  <a:txBody>
                    <a:bodyPr/>
                    <a:lstStyle/>
                    <a:p>
                      <a:r>
                        <a:rPr lang="en-AU" dirty="0"/>
                        <a:t>3</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8</a:t>
                      </a:r>
                    </a:p>
                  </a:txBody>
                  <a:tcPr/>
                </a:tc>
                <a:extLst>
                  <a:ext uri="{0D108BD9-81ED-4DB2-BD59-A6C34878D82A}">
                    <a16:rowId xmlns:a16="http://schemas.microsoft.com/office/drawing/2014/main" val="1128405384"/>
                  </a:ext>
                </a:extLst>
              </a:tr>
              <a:tr h="370840">
                <a:tc>
                  <a:txBody>
                    <a:bodyPr/>
                    <a:lstStyle/>
                    <a:p>
                      <a:r>
                        <a:rPr lang="en-AU" b="1" dirty="0"/>
                        <a:t>E</a:t>
                      </a:r>
                    </a:p>
                  </a:txBody>
                  <a:tcPr/>
                </a:tc>
                <a:tc>
                  <a:txBody>
                    <a:bodyPr/>
                    <a:lstStyle/>
                    <a:p>
                      <a:r>
                        <a:rPr lang="en-AU" dirty="0"/>
                        <a:t>4</a:t>
                      </a:r>
                    </a:p>
                  </a:txBody>
                  <a:tcPr/>
                </a:tc>
                <a:tc>
                  <a:txBody>
                    <a:bodyPr/>
                    <a:lstStyle/>
                    <a:p>
                      <a:r>
                        <a:rPr lang="en-AU" b="1" dirty="0">
                          <a:solidFill>
                            <a:schemeClr val="tx1"/>
                          </a:solidFill>
                        </a:rPr>
                        <a:t>3</a:t>
                      </a:r>
                    </a:p>
                  </a:txBody>
                  <a:tcPr/>
                </a:tc>
                <a:tc>
                  <a:txBody>
                    <a:bodyPr/>
                    <a:lstStyle/>
                    <a:p>
                      <a:r>
                        <a:rPr lang="en-AU" b="1" dirty="0"/>
                        <a:t>4</a:t>
                      </a:r>
                    </a:p>
                  </a:txBody>
                  <a:tcPr/>
                </a:tc>
                <a:tc>
                  <a:txBody>
                    <a:bodyPr/>
                    <a:lstStyle/>
                    <a:p>
                      <a:r>
                        <a:rPr lang="en-AU" b="1" dirty="0"/>
                        <a:t>5</a:t>
                      </a:r>
                    </a:p>
                  </a:txBody>
                  <a:tcPr/>
                </a:tc>
                <a:tc>
                  <a:txBody>
                    <a:bodyPr/>
                    <a:lstStyle/>
                    <a:p>
                      <a:r>
                        <a:rPr lang="en-AU" b="1" dirty="0"/>
                        <a:t>6</a:t>
                      </a:r>
                    </a:p>
                  </a:txBody>
                  <a:tcPr/>
                </a:tc>
                <a:tc>
                  <a:txBody>
                    <a:bodyPr/>
                    <a:lstStyle/>
                    <a:p>
                      <a:r>
                        <a:rPr lang="en-AU" b="1" dirty="0"/>
                        <a:t>7</a:t>
                      </a:r>
                    </a:p>
                  </a:txBody>
                  <a:tcPr/>
                </a:tc>
                <a:tc>
                  <a:txBody>
                    <a:bodyPr/>
                    <a:lstStyle/>
                    <a:p>
                      <a:r>
                        <a:rPr lang="en-AU" b="1" dirty="0"/>
                        <a:t>8</a:t>
                      </a:r>
                    </a:p>
                  </a:txBody>
                  <a:tcPr/>
                </a:tc>
                <a:tc>
                  <a:txBody>
                    <a:bodyPr/>
                    <a:lstStyle/>
                    <a:p>
                      <a:r>
                        <a:rPr lang="en-AU" b="1" dirty="0"/>
                        <a:t>9</a:t>
                      </a:r>
                    </a:p>
                  </a:txBody>
                  <a:tcPr/>
                </a:tc>
                <a:tc>
                  <a:txBody>
                    <a:bodyPr/>
                    <a:lstStyle/>
                    <a:p>
                      <a:r>
                        <a:rPr lang="en-AU" b="1" dirty="0"/>
                        <a:t>10</a:t>
                      </a:r>
                    </a:p>
                  </a:txBody>
                  <a:tcPr/>
                </a:tc>
                <a:tc>
                  <a:txBody>
                    <a:bodyPr/>
                    <a:lstStyle/>
                    <a:p>
                      <a:r>
                        <a:rPr lang="en-AU" b="1" dirty="0"/>
                        <a:t>9</a:t>
                      </a:r>
                    </a:p>
                  </a:txBody>
                  <a:tcPr/>
                </a:tc>
                <a:extLst>
                  <a:ext uri="{0D108BD9-81ED-4DB2-BD59-A6C34878D82A}">
                    <a16:rowId xmlns:a16="http://schemas.microsoft.com/office/drawing/2014/main" val="931715259"/>
                  </a:ext>
                </a:extLst>
              </a:tr>
              <a:tr h="370840">
                <a:tc>
                  <a:txBody>
                    <a:bodyPr/>
                    <a:lstStyle/>
                    <a:p>
                      <a:r>
                        <a:rPr lang="en-AU" b="1" dirty="0"/>
                        <a:t>N</a:t>
                      </a:r>
                    </a:p>
                  </a:txBody>
                  <a:tcPr/>
                </a:tc>
                <a:tc>
                  <a:txBody>
                    <a:bodyPr/>
                    <a:lstStyle/>
                    <a:p>
                      <a:r>
                        <a:rPr lang="en-AU" dirty="0"/>
                        <a:t>5</a:t>
                      </a:r>
                    </a:p>
                  </a:txBody>
                  <a:tcPr/>
                </a:tc>
                <a:tc>
                  <a:txBody>
                    <a:bodyPr/>
                    <a:lstStyle/>
                    <a:p>
                      <a:r>
                        <a:rPr lang="en-AU" b="1" dirty="0">
                          <a:solidFill>
                            <a:srgbClr val="7030A0"/>
                          </a:solidFill>
                        </a:rPr>
                        <a:t>4</a:t>
                      </a:r>
                    </a:p>
                  </a:txBody>
                  <a:tcPr/>
                </a:tc>
                <a:tc>
                  <a:txBody>
                    <a:bodyPr/>
                    <a:lstStyle/>
                    <a:p>
                      <a:r>
                        <a:rPr lang="en-AU" b="1" dirty="0">
                          <a:solidFill>
                            <a:srgbClr val="7030A0"/>
                          </a:solidFill>
                        </a:rPr>
                        <a:t>5</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tc>
                  <a:txBody>
                    <a:bodyPr/>
                    <a:lstStyle/>
                    <a:p>
                      <a:r>
                        <a:rPr lang="en-AU" b="1" dirty="0">
                          <a:solidFill>
                            <a:srgbClr val="7030A0"/>
                          </a:solidFill>
                        </a:rPr>
                        <a:t>11</a:t>
                      </a:r>
                    </a:p>
                  </a:txBody>
                  <a:tcPr/>
                </a:tc>
                <a:tc>
                  <a:txBody>
                    <a:bodyPr/>
                    <a:lstStyle/>
                    <a:p>
                      <a:r>
                        <a:rPr lang="en-AU" b="1" dirty="0">
                          <a:solidFill>
                            <a:srgbClr val="7030A0"/>
                          </a:solidFill>
                        </a:rPr>
                        <a:t>10</a:t>
                      </a:r>
                    </a:p>
                  </a:txBody>
                  <a:tcPr/>
                </a:tc>
                <a:extLst>
                  <a:ext uri="{0D108BD9-81ED-4DB2-BD59-A6C34878D82A}">
                    <a16:rowId xmlns:a16="http://schemas.microsoft.com/office/drawing/2014/main" val="1715292932"/>
                  </a:ext>
                </a:extLst>
              </a:tr>
              <a:tr h="370840">
                <a:tc>
                  <a:txBody>
                    <a:bodyPr/>
                    <a:lstStyle/>
                    <a:p>
                      <a:r>
                        <a:rPr lang="en-AU" b="1" dirty="0"/>
                        <a:t>T</a:t>
                      </a:r>
                    </a:p>
                  </a:txBody>
                  <a:tcPr/>
                </a:tc>
                <a:tc>
                  <a:txBody>
                    <a:bodyPr/>
                    <a:lstStyle/>
                    <a:p>
                      <a:r>
                        <a:rPr lang="en-AU" dirty="0"/>
                        <a:t>6</a:t>
                      </a:r>
                    </a:p>
                  </a:txBody>
                  <a:tcPr/>
                </a:tc>
                <a:tc>
                  <a:txBody>
                    <a:bodyPr/>
                    <a:lstStyle/>
                    <a:p>
                      <a:r>
                        <a:rPr lang="en-AU" b="1" dirty="0">
                          <a:solidFill>
                            <a:schemeClr val="tx1"/>
                          </a:solidFill>
                        </a:rPr>
                        <a:t>5</a:t>
                      </a:r>
                    </a:p>
                  </a:txBody>
                  <a:tcPr/>
                </a:tc>
                <a:tc>
                  <a:txBody>
                    <a:bodyPr/>
                    <a:lstStyle/>
                    <a:p>
                      <a:r>
                        <a:rPr lang="en-AU" b="1" dirty="0"/>
                        <a:t>6</a:t>
                      </a:r>
                    </a:p>
                  </a:txBody>
                  <a:tcPr/>
                </a:tc>
                <a:tc>
                  <a:txBody>
                    <a:bodyPr/>
                    <a:lstStyle/>
                    <a:p>
                      <a:r>
                        <a:rPr lang="en-AU" b="1" dirty="0"/>
                        <a:t>7</a:t>
                      </a:r>
                    </a:p>
                  </a:txBody>
                  <a:tcPr/>
                </a:tc>
                <a:tc>
                  <a:txBody>
                    <a:bodyPr/>
                    <a:lstStyle/>
                    <a:p>
                      <a:r>
                        <a:rPr lang="en-AU" b="1" dirty="0"/>
                        <a:t>8</a:t>
                      </a:r>
                    </a:p>
                  </a:txBody>
                  <a:tcPr/>
                </a:tc>
                <a:tc>
                  <a:txBody>
                    <a:bodyPr/>
                    <a:lstStyle/>
                    <a:p>
                      <a:r>
                        <a:rPr lang="en-AU" b="1" dirty="0"/>
                        <a:t>9</a:t>
                      </a:r>
                    </a:p>
                  </a:txBody>
                  <a:tcPr/>
                </a:tc>
                <a:tc>
                  <a:txBody>
                    <a:bodyPr/>
                    <a:lstStyle/>
                    <a:p>
                      <a:r>
                        <a:rPr lang="en-AU" b="1" dirty="0"/>
                        <a:t>8</a:t>
                      </a:r>
                    </a:p>
                  </a:txBody>
                  <a:tcPr/>
                </a:tc>
                <a:tc>
                  <a:txBody>
                    <a:bodyPr/>
                    <a:lstStyle/>
                    <a:p>
                      <a:r>
                        <a:rPr lang="en-AU" b="1" dirty="0"/>
                        <a:t>9</a:t>
                      </a:r>
                    </a:p>
                  </a:txBody>
                  <a:tcPr/>
                </a:tc>
                <a:tc>
                  <a:txBody>
                    <a:bodyPr/>
                    <a:lstStyle/>
                    <a:p>
                      <a:r>
                        <a:rPr lang="en-AU" b="1" dirty="0"/>
                        <a:t>10</a:t>
                      </a:r>
                    </a:p>
                  </a:txBody>
                  <a:tcPr/>
                </a:tc>
                <a:tc>
                  <a:txBody>
                    <a:bodyPr/>
                    <a:lstStyle/>
                    <a:p>
                      <a:r>
                        <a:rPr lang="en-AU" b="1" dirty="0"/>
                        <a:t>11</a:t>
                      </a:r>
                    </a:p>
                  </a:txBody>
                  <a:tcPr/>
                </a:tc>
                <a:extLst>
                  <a:ext uri="{0D108BD9-81ED-4DB2-BD59-A6C34878D82A}">
                    <a16:rowId xmlns:a16="http://schemas.microsoft.com/office/drawing/2014/main" val="3358583821"/>
                  </a:ext>
                </a:extLst>
              </a:tr>
              <a:tr h="370840">
                <a:tc>
                  <a:txBody>
                    <a:bodyPr/>
                    <a:lstStyle/>
                    <a:p>
                      <a:r>
                        <a:rPr lang="en-AU" b="1" dirty="0"/>
                        <a:t>I</a:t>
                      </a:r>
                    </a:p>
                  </a:txBody>
                  <a:tcPr/>
                </a:tc>
                <a:tc>
                  <a:txBody>
                    <a:bodyPr/>
                    <a:lstStyle/>
                    <a:p>
                      <a:r>
                        <a:rPr lang="en-AU" dirty="0"/>
                        <a:t>7</a:t>
                      </a:r>
                    </a:p>
                  </a:txBody>
                  <a:tcPr/>
                </a:tc>
                <a:tc>
                  <a:txBody>
                    <a:bodyPr/>
                    <a:lstStyle/>
                    <a:p>
                      <a:r>
                        <a:rPr lang="en-AU" b="1" dirty="0">
                          <a:solidFill>
                            <a:srgbClr val="7030A0"/>
                          </a:solidFill>
                        </a:rPr>
                        <a:t>6</a:t>
                      </a:r>
                    </a:p>
                  </a:txBody>
                  <a:tcPr/>
                </a:tc>
                <a:tc>
                  <a:txBody>
                    <a:bodyPr/>
                    <a:lstStyle/>
                    <a:p>
                      <a:r>
                        <a:rPr lang="en-AU" b="1" dirty="0">
                          <a:solidFill>
                            <a:srgbClr val="7030A0"/>
                          </a:solidFill>
                        </a:rPr>
                        <a:t>7</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tc>
                  <a:txBody>
                    <a:bodyPr/>
                    <a:lstStyle/>
                    <a:p>
                      <a:r>
                        <a:rPr lang="en-AU" b="1" dirty="0">
                          <a:solidFill>
                            <a:srgbClr val="7030A0"/>
                          </a:solidFill>
                        </a:rPr>
                        <a:t>9</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extLst>
                  <a:ext uri="{0D108BD9-81ED-4DB2-BD59-A6C34878D82A}">
                    <a16:rowId xmlns:a16="http://schemas.microsoft.com/office/drawing/2014/main" val="216417125"/>
                  </a:ext>
                </a:extLst>
              </a:tr>
              <a:tr h="370840">
                <a:tc>
                  <a:txBody>
                    <a:bodyPr/>
                    <a:lstStyle/>
                    <a:p>
                      <a:r>
                        <a:rPr lang="en-AU" b="1" dirty="0"/>
                        <a:t>O</a:t>
                      </a:r>
                    </a:p>
                  </a:txBody>
                  <a:tcPr/>
                </a:tc>
                <a:tc>
                  <a:txBody>
                    <a:bodyPr/>
                    <a:lstStyle/>
                    <a:p>
                      <a:r>
                        <a:rPr lang="en-AU" dirty="0"/>
                        <a:t>8</a:t>
                      </a:r>
                    </a:p>
                  </a:txBody>
                  <a:tcPr/>
                </a:tc>
                <a:tc>
                  <a:txBody>
                    <a:bodyPr/>
                    <a:lstStyle/>
                    <a:p>
                      <a:r>
                        <a:rPr lang="en-AU" b="1" dirty="0">
                          <a:solidFill>
                            <a:schemeClr val="tx1"/>
                          </a:solidFill>
                        </a:rPr>
                        <a:t>7</a:t>
                      </a:r>
                    </a:p>
                  </a:txBody>
                  <a:tcPr/>
                </a:tc>
                <a:tc>
                  <a:txBody>
                    <a:bodyPr/>
                    <a:lstStyle/>
                    <a:p>
                      <a:r>
                        <a:rPr lang="en-AU" b="1" dirty="0"/>
                        <a:t>8</a:t>
                      </a:r>
                    </a:p>
                  </a:txBody>
                  <a:tcPr/>
                </a:tc>
                <a:tc>
                  <a:txBody>
                    <a:bodyPr/>
                    <a:lstStyle/>
                    <a:p>
                      <a:r>
                        <a:rPr lang="en-AU" b="1" dirty="0"/>
                        <a:t>9</a:t>
                      </a:r>
                    </a:p>
                  </a:txBody>
                  <a:tcPr/>
                </a:tc>
                <a:tc>
                  <a:txBody>
                    <a:bodyPr/>
                    <a:lstStyle/>
                    <a:p>
                      <a:r>
                        <a:rPr lang="en-AU" b="1" dirty="0"/>
                        <a:t>10</a:t>
                      </a:r>
                    </a:p>
                  </a:txBody>
                  <a:tcPr/>
                </a:tc>
                <a:tc>
                  <a:txBody>
                    <a:bodyPr/>
                    <a:lstStyle/>
                    <a:p>
                      <a:r>
                        <a:rPr lang="en-AU" b="1" dirty="0"/>
                        <a:t>11</a:t>
                      </a:r>
                    </a:p>
                  </a:txBody>
                  <a:tcPr/>
                </a:tc>
                <a:tc>
                  <a:txBody>
                    <a:bodyPr/>
                    <a:lstStyle/>
                    <a:p>
                      <a:r>
                        <a:rPr lang="en-AU" b="1" dirty="0"/>
                        <a:t>10</a:t>
                      </a:r>
                    </a:p>
                  </a:txBody>
                  <a:tcPr/>
                </a:tc>
                <a:tc>
                  <a:txBody>
                    <a:bodyPr/>
                    <a:lstStyle/>
                    <a:p>
                      <a:r>
                        <a:rPr lang="en-AU" b="1" dirty="0"/>
                        <a:t>9</a:t>
                      </a:r>
                    </a:p>
                  </a:txBody>
                  <a:tcPr/>
                </a:tc>
                <a:tc>
                  <a:txBody>
                    <a:bodyPr/>
                    <a:lstStyle/>
                    <a:p>
                      <a:r>
                        <a:rPr lang="en-AU" b="1" dirty="0"/>
                        <a:t>8</a:t>
                      </a:r>
                    </a:p>
                  </a:txBody>
                  <a:tcPr/>
                </a:tc>
                <a:tc>
                  <a:txBody>
                    <a:bodyPr/>
                    <a:lstStyle/>
                    <a:p>
                      <a:r>
                        <a:rPr lang="en-AU" b="1" dirty="0"/>
                        <a:t>9</a:t>
                      </a:r>
                    </a:p>
                  </a:txBody>
                  <a:tcPr/>
                </a:tc>
                <a:extLst>
                  <a:ext uri="{0D108BD9-81ED-4DB2-BD59-A6C34878D82A}">
                    <a16:rowId xmlns:a16="http://schemas.microsoft.com/office/drawing/2014/main" val="60770090"/>
                  </a:ext>
                </a:extLst>
              </a:tr>
              <a:tr h="370840">
                <a:tc>
                  <a:txBody>
                    <a:bodyPr/>
                    <a:lstStyle/>
                    <a:p>
                      <a:r>
                        <a:rPr lang="en-AU" b="1" dirty="0"/>
                        <a:t>N</a:t>
                      </a:r>
                    </a:p>
                  </a:txBody>
                  <a:tcPr/>
                </a:tc>
                <a:tc>
                  <a:txBody>
                    <a:bodyPr/>
                    <a:lstStyle/>
                    <a:p>
                      <a:r>
                        <a:rPr lang="en-AU" dirty="0"/>
                        <a:t>9</a:t>
                      </a:r>
                    </a:p>
                  </a:txBody>
                  <a:tcPr/>
                </a:tc>
                <a:tc>
                  <a:txBody>
                    <a:bodyPr/>
                    <a:lstStyle/>
                    <a:p>
                      <a:r>
                        <a:rPr lang="en-AU" b="1" dirty="0">
                          <a:solidFill>
                            <a:srgbClr val="7030A0"/>
                          </a:solidFill>
                        </a:rPr>
                        <a:t>8</a:t>
                      </a:r>
                    </a:p>
                  </a:txBody>
                  <a:tcPr/>
                </a:tc>
                <a:tc>
                  <a:txBody>
                    <a:bodyPr/>
                    <a:lstStyle/>
                    <a:p>
                      <a:r>
                        <a:rPr lang="en-AU" b="1" dirty="0">
                          <a:solidFill>
                            <a:srgbClr val="7030A0"/>
                          </a:solidFill>
                        </a:rPr>
                        <a:t>9</a:t>
                      </a:r>
                    </a:p>
                  </a:txBody>
                  <a:tcPr/>
                </a:tc>
                <a:tc>
                  <a:txBody>
                    <a:bodyPr/>
                    <a:lstStyle/>
                    <a:p>
                      <a:r>
                        <a:rPr lang="en-AU" b="1" dirty="0">
                          <a:solidFill>
                            <a:srgbClr val="7030A0"/>
                          </a:solidFill>
                        </a:rPr>
                        <a:t>10</a:t>
                      </a:r>
                    </a:p>
                  </a:txBody>
                  <a:tcPr/>
                </a:tc>
                <a:tc>
                  <a:txBody>
                    <a:bodyPr/>
                    <a:lstStyle/>
                    <a:p>
                      <a:r>
                        <a:rPr lang="en-AU" b="1" dirty="0">
                          <a:solidFill>
                            <a:srgbClr val="7030A0"/>
                          </a:solidFill>
                        </a:rPr>
                        <a:t>11</a:t>
                      </a:r>
                    </a:p>
                  </a:txBody>
                  <a:tcPr/>
                </a:tc>
                <a:tc>
                  <a:txBody>
                    <a:bodyPr/>
                    <a:lstStyle/>
                    <a:p>
                      <a:r>
                        <a:rPr lang="en-AU" b="1" dirty="0">
                          <a:solidFill>
                            <a:srgbClr val="7030A0"/>
                          </a:solidFill>
                        </a:rPr>
                        <a:t>12</a:t>
                      </a:r>
                    </a:p>
                  </a:txBody>
                  <a:tcPr/>
                </a:tc>
                <a:tc>
                  <a:txBody>
                    <a:bodyPr/>
                    <a:lstStyle/>
                    <a:p>
                      <a:r>
                        <a:rPr lang="en-AU" b="1" dirty="0">
                          <a:solidFill>
                            <a:srgbClr val="7030A0"/>
                          </a:solidFill>
                        </a:rPr>
                        <a:t>11</a:t>
                      </a:r>
                    </a:p>
                  </a:txBody>
                  <a:tcPr/>
                </a:tc>
                <a:tc>
                  <a:txBody>
                    <a:bodyPr/>
                    <a:lstStyle/>
                    <a:p>
                      <a:r>
                        <a:rPr lang="en-AU" b="1" dirty="0">
                          <a:solidFill>
                            <a:srgbClr val="7030A0"/>
                          </a:solidFill>
                        </a:rPr>
                        <a:t>10</a:t>
                      </a:r>
                    </a:p>
                  </a:txBody>
                  <a:tcPr/>
                </a:tc>
                <a:tc>
                  <a:txBody>
                    <a:bodyPr/>
                    <a:lstStyle/>
                    <a:p>
                      <a:r>
                        <a:rPr lang="en-AU" b="1" dirty="0">
                          <a:solidFill>
                            <a:srgbClr val="7030A0"/>
                          </a:solidFill>
                        </a:rPr>
                        <a:t>9</a:t>
                      </a:r>
                    </a:p>
                  </a:txBody>
                  <a:tcPr/>
                </a:tc>
                <a:tc>
                  <a:txBody>
                    <a:bodyPr/>
                    <a:lstStyle/>
                    <a:p>
                      <a:r>
                        <a:rPr lang="en-AU" b="1" dirty="0">
                          <a:solidFill>
                            <a:srgbClr val="7030A0"/>
                          </a:solidFill>
                        </a:rPr>
                        <a:t>8</a:t>
                      </a:r>
                    </a:p>
                  </a:txBody>
                  <a:tcPr/>
                </a:tc>
                <a:extLst>
                  <a:ext uri="{0D108BD9-81ED-4DB2-BD59-A6C34878D82A}">
                    <a16:rowId xmlns:a16="http://schemas.microsoft.com/office/drawing/2014/main" val="2203191030"/>
                  </a:ext>
                </a:extLst>
              </a:tr>
            </a:tbl>
          </a:graphicData>
        </a:graphic>
      </p:graphicFrame>
      <p:cxnSp>
        <p:nvCxnSpPr>
          <p:cNvPr id="5" name="Straight Arrow Connector 4">
            <a:extLst>
              <a:ext uri="{FF2B5EF4-FFF2-40B4-BE49-F238E27FC236}">
                <a16:creationId xmlns:a16="http://schemas.microsoft.com/office/drawing/2014/main" id="{D236EDCB-53BC-4808-BA61-DF2B09F4D5BA}"/>
              </a:ext>
            </a:extLst>
          </p:cNvPr>
          <p:cNvCxnSpPr>
            <a:cxnSpLocks/>
          </p:cNvCxnSpPr>
          <p:nvPr/>
        </p:nvCxnSpPr>
        <p:spPr bwMode="auto">
          <a:xfrm flipV="1">
            <a:off x="23397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 name="Straight Arrow Connector 5">
            <a:extLst>
              <a:ext uri="{FF2B5EF4-FFF2-40B4-BE49-F238E27FC236}">
                <a16:creationId xmlns:a16="http://schemas.microsoft.com/office/drawing/2014/main" id="{0215ABA3-B4EB-46FE-8566-BCFEE3F2F8BB}"/>
              </a:ext>
            </a:extLst>
          </p:cNvPr>
          <p:cNvCxnSpPr>
            <a:cxnSpLocks/>
          </p:cNvCxnSpPr>
          <p:nvPr/>
        </p:nvCxnSpPr>
        <p:spPr bwMode="auto">
          <a:xfrm>
            <a:off x="190770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7" name="Straight Arrow Connector 6">
            <a:extLst>
              <a:ext uri="{FF2B5EF4-FFF2-40B4-BE49-F238E27FC236}">
                <a16:creationId xmlns:a16="http://schemas.microsoft.com/office/drawing/2014/main" id="{B489ECC9-6D17-4C7A-B9A5-D844427ACD7A}"/>
              </a:ext>
            </a:extLst>
          </p:cNvPr>
          <p:cNvCxnSpPr>
            <a:cxnSpLocks/>
          </p:cNvCxnSpPr>
          <p:nvPr/>
        </p:nvCxnSpPr>
        <p:spPr bwMode="auto">
          <a:xfrm>
            <a:off x="19077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8" name="Straight Arrow Connector 7">
            <a:extLst>
              <a:ext uri="{FF2B5EF4-FFF2-40B4-BE49-F238E27FC236}">
                <a16:creationId xmlns:a16="http://schemas.microsoft.com/office/drawing/2014/main" id="{B2CE7C94-B416-4400-AA08-2869435CAC38}"/>
              </a:ext>
            </a:extLst>
          </p:cNvPr>
          <p:cNvCxnSpPr>
            <a:cxnSpLocks/>
          </p:cNvCxnSpPr>
          <p:nvPr/>
        </p:nvCxnSpPr>
        <p:spPr bwMode="auto">
          <a:xfrm flipV="1">
            <a:off x="305983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33804E2E-C96C-4FC8-8A77-EB132D0628B1}"/>
              </a:ext>
            </a:extLst>
          </p:cNvPr>
          <p:cNvCxnSpPr>
            <a:cxnSpLocks/>
          </p:cNvCxnSpPr>
          <p:nvPr/>
        </p:nvCxnSpPr>
        <p:spPr bwMode="auto">
          <a:xfrm>
            <a:off x="255577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 name="Straight Arrow Connector 10">
            <a:extLst>
              <a:ext uri="{FF2B5EF4-FFF2-40B4-BE49-F238E27FC236}">
                <a16:creationId xmlns:a16="http://schemas.microsoft.com/office/drawing/2014/main" id="{B1A804C3-8B44-4632-8948-B5366C1BF680}"/>
              </a:ext>
            </a:extLst>
          </p:cNvPr>
          <p:cNvCxnSpPr>
            <a:cxnSpLocks/>
          </p:cNvCxnSpPr>
          <p:nvPr/>
        </p:nvCxnSpPr>
        <p:spPr bwMode="auto">
          <a:xfrm>
            <a:off x="262778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2" name="Straight Arrow Connector 11">
            <a:extLst>
              <a:ext uri="{FF2B5EF4-FFF2-40B4-BE49-F238E27FC236}">
                <a16:creationId xmlns:a16="http://schemas.microsoft.com/office/drawing/2014/main" id="{FA817324-BA0E-42FF-83A0-E64E2AEE6817}"/>
              </a:ext>
            </a:extLst>
          </p:cNvPr>
          <p:cNvCxnSpPr>
            <a:cxnSpLocks/>
          </p:cNvCxnSpPr>
          <p:nvPr/>
        </p:nvCxnSpPr>
        <p:spPr bwMode="auto">
          <a:xfrm flipV="1">
            <a:off x="3707904"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810434BD-6DA2-4FB2-9476-37DA6421A1C0}"/>
              </a:ext>
            </a:extLst>
          </p:cNvPr>
          <p:cNvCxnSpPr>
            <a:cxnSpLocks/>
          </p:cNvCxnSpPr>
          <p:nvPr/>
        </p:nvCxnSpPr>
        <p:spPr bwMode="auto">
          <a:xfrm>
            <a:off x="3203848"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4" name="Straight Arrow Connector 13">
            <a:extLst>
              <a:ext uri="{FF2B5EF4-FFF2-40B4-BE49-F238E27FC236}">
                <a16:creationId xmlns:a16="http://schemas.microsoft.com/office/drawing/2014/main" id="{BB11E937-210E-41C2-83EF-9D026D380B71}"/>
              </a:ext>
            </a:extLst>
          </p:cNvPr>
          <p:cNvCxnSpPr>
            <a:cxnSpLocks/>
          </p:cNvCxnSpPr>
          <p:nvPr/>
        </p:nvCxnSpPr>
        <p:spPr bwMode="auto">
          <a:xfrm>
            <a:off x="3275856"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5" name="Straight Arrow Connector 14">
            <a:extLst>
              <a:ext uri="{FF2B5EF4-FFF2-40B4-BE49-F238E27FC236}">
                <a16:creationId xmlns:a16="http://schemas.microsoft.com/office/drawing/2014/main" id="{EB265768-69B6-4997-8C4D-93CD9C015D1E}"/>
              </a:ext>
            </a:extLst>
          </p:cNvPr>
          <p:cNvCxnSpPr>
            <a:cxnSpLocks/>
          </p:cNvCxnSpPr>
          <p:nvPr/>
        </p:nvCxnSpPr>
        <p:spPr bwMode="auto">
          <a:xfrm flipV="1">
            <a:off x="435597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949A3F47-331E-4790-903B-A2601C3E67D8}"/>
              </a:ext>
            </a:extLst>
          </p:cNvPr>
          <p:cNvCxnSpPr>
            <a:cxnSpLocks/>
          </p:cNvCxnSpPr>
          <p:nvPr/>
        </p:nvCxnSpPr>
        <p:spPr bwMode="auto">
          <a:xfrm>
            <a:off x="385192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BD2528D5-B0FC-4C67-A877-186C47F41CAE}"/>
              </a:ext>
            </a:extLst>
          </p:cNvPr>
          <p:cNvCxnSpPr>
            <a:cxnSpLocks/>
          </p:cNvCxnSpPr>
          <p:nvPr/>
        </p:nvCxnSpPr>
        <p:spPr bwMode="auto">
          <a:xfrm>
            <a:off x="392392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 name="Straight Arrow Connector 17">
            <a:extLst>
              <a:ext uri="{FF2B5EF4-FFF2-40B4-BE49-F238E27FC236}">
                <a16:creationId xmlns:a16="http://schemas.microsoft.com/office/drawing/2014/main" id="{67C39FE5-0B29-4863-A9B5-43409E516248}"/>
              </a:ext>
            </a:extLst>
          </p:cNvPr>
          <p:cNvCxnSpPr>
            <a:cxnSpLocks/>
          </p:cNvCxnSpPr>
          <p:nvPr/>
        </p:nvCxnSpPr>
        <p:spPr bwMode="auto">
          <a:xfrm flipV="1">
            <a:off x="5076056"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4C281ADA-A98E-49B6-848B-6377222805BC}"/>
              </a:ext>
            </a:extLst>
          </p:cNvPr>
          <p:cNvCxnSpPr>
            <a:cxnSpLocks/>
          </p:cNvCxnSpPr>
          <p:nvPr/>
        </p:nvCxnSpPr>
        <p:spPr bwMode="auto">
          <a:xfrm>
            <a:off x="4572000"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F816987D-383D-4F31-8D39-459E7515676A}"/>
              </a:ext>
            </a:extLst>
          </p:cNvPr>
          <p:cNvCxnSpPr>
            <a:cxnSpLocks/>
          </p:cNvCxnSpPr>
          <p:nvPr/>
        </p:nvCxnSpPr>
        <p:spPr bwMode="auto">
          <a:xfrm>
            <a:off x="4644008"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 name="Straight Arrow Connector 20">
            <a:extLst>
              <a:ext uri="{FF2B5EF4-FFF2-40B4-BE49-F238E27FC236}">
                <a16:creationId xmlns:a16="http://schemas.microsoft.com/office/drawing/2014/main" id="{8412AEC5-5900-4178-996A-B3CFE9DA0A5B}"/>
              </a:ext>
            </a:extLst>
          </p:cNvPr>
          <p:cNvCxnSpPr>
            <a:cxnSpLocks/>
          </p:cNvCxnSpPr>
          <p:nvPr/>
        </p:nvCxnSpPr>
        <p:spPr bwMode="auto">
          <a:xfrm flipV="1">
            <a:off x="5724128"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2C3792EA-6D9E-4F22-AE5C-E2A26597D68D}"/>
              </a:ext>
            </a:extLst>
          </p:cNvPr>
          <p:cNvCxnSpPr>
            <a:cxnSpLocks/>
          </p:cNvCxnSpPr>
          <p:nvPr/>
        </p:nvCxnSpPr>
        <p:spPr bwMode="auto">
          <a:xfrm>
            <a:off x="5220072"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 name="Straight Arrow Connector 22">
            <a:extLst>
              <a:ext uri="{FF2B5EF4-FFF2-40B4-BE49-F238E27FC236}">
                <a16:creationId xmlns:a16="http://schemas.microsoft.com/office/drawing/2014/main" id="{16ED19EF-0664-4C2E-868E-6F67797A0353}"/>
              </a:ext>
            </a:extLst>
          </p:cNvPr>
          <p:cNvCxnSpPr>
            <a:cxnSpLocks/>
          </p:cNvCxnSpPr>
          <p:nvPr/>
        </p:nvCxnSpPr>
        <p:spPr bwMode="auto">
          <a:xfrm>
            <a:off x="5292080"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823D1814-2BDC-4222-98CF-9FFC98801D33}"/>
              </a:ext>
            </a:extLst>
          </p:cNvPr>
          <p:cNvCxnSpPr>
            <a:cxnSpLocks/>
          </p:cNvCxnSpPr>
          <p:nvPr/>
        </p:nvCxnSpPr>
        <p:spPr bwMode="auto">
          <a:xfrm>
            <a:off x="594015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7" name="Straight Arrow Connector 26">
            <a:extLst>
              <a:ext uri="{FF2B5EF4-FFF2-40B4-BE49-F238E27FC236}">
                <a16:creationId xmlns:a16="http://schemas.microsoft.com/office/drawing/2014/main" id="{9729D56C-48D9-49C6-B8E0-F1FC05FDAD08}"/>
              </a:ext>
            </a:extLst>
          </p:cNvPr>
          <p:cNvCxnSpPr>
            <a:cxnSpLocks/>
          </p:cNvCxnSpPr>
          <p:nvPr/>
        </p:nvCxnSpPr>
        <p:spPr bwMode="auto">
          <a:xfrm flipV="1">
            <a:off x="7092280"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9C9C3C8A-4523-47AE-8A95-685BF2CF8220}"/>
              </a:ext>
            </a:extLst>
          </p:cNvPr>
          <p:cNvCxnSpPr>
            <a:cxnSpLocks/>
          </p:cNvCxnSpPr>
          <p:nvPr/>
        </p:nvCxnSpPr>
        <p:spPr bwMode="auto">
          <a:xfrm>
            <a:off x="6588224"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9" name="Straight Arrow Connector 28">
            <a:extLst>
              <a:ext uri="{FF2B5EF4-FFF2-40B4-BE49-F238E27FC236}">
                <a16:creationId xmlns:a16="http://schemas.microsoft.com/office/drawing/2014/main" id="{1BC9484D-F6AD-4664-ADD0-6BC31799DE3D}"/>
              </a:ext>
            </a:extLst>
          </p:cNvPr>
          <p:cNvCxnSpPr>
            <a:cxnSpLocks/>
          </p:cNvCxnSpPr>
          <p:nvPr/>
        </p:nvCxnSpPr>
        <p:spPr bwMode="auto">
          <a:xfrm>
            <a:off x="6660232"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0" name="Straight Arrow Connector 29">
            <a:extLst>
              <a:ext uri="{FF2B5EF4-FFF2-40B4-BE49-F238E27FC236}">
                <a16:creationId xmlns:a16="http://schemas.microsoft.com/office/drawing/2014/main" id="{C949B191-647A-4067-870F-9861304465AA}"/>
              </a:ext>
            </a:extLst>
          </p:cNvPr>
          <p:cNvCxnSpPr>
            <a:cxnSpLocks/>
          </p:cNvCxnSpPr>
          <p:nvPr/>
        </p:nvCxnSpPr>
        <p:spPr bwMode="auto">
          <a:xfrm flipV="1">
            <a:off x="7740352" y="23488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0C28DBFD-CEDB-4A13-8D82-83BE5B0196CD}"/>
              </a:ext>
            </a:extLst>
          </p:cNvPr>
          <p:cNvCxnSpPr>
            <a:cxnSpLocks/>
          </p:cNvCxnSpPr>
          <p:nvPr/>
        </p:nvCxnSpPr>
        <p:spPr bwMode="auto">
          <a:xfrm>
            <a:off x="7236296" y="27089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2" name="Straight Arrow Connector 31">
            <a:extLst>
              <a:ext uri="{FF2B5EF4-FFF2-40B4-BE49-F238E27FC236}">
                <a16:creationId xmlns:a16="http://schemas.microsoft.com/office/drawing/2014/main" id="{ED43BB01-7D7F-46EE-A982-A29FC05E72C5}"/>
              </a:ext>
            </a:extLst>
          </p:cNvPr>
          <p:cNvCxnSpPr>
            <a:cxnSpLocks/>
          </p:cNvCxnSpPr>
          <p:nvPr/>
        </p:nvCxnSpPr>
        <p:spPr bwMode="auto">
          <a:xfrm>
            <a:off x="7308304" y="24208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3" name="Straight Arrow Connector 32">
            <a:extLst>
              <a:ext uri="{FF2B5EF4-FFF2-40B4-BE49-F238E27FC236}">
                <a16:creationId xmlns:a16="http://schemas.microsoft.com/office/drawing/2014/main" id="{D502472C-76F1-491E-A781-226B56EEF414}"/>
              </a:ext>
            </a:extLst>
          </p:cNvPr>
          <p:cNvCxnSpPr>
            <a:cxnSpLocks/>
          </p:cNvCxnSpPr>
          <p:nvPr/>
        </p:nvCxnSpPr>
        <p:spPr bwMode="auto">
          <a:xfrm flipV="1">
            <a:off x="2339752"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5301CD12-5BC7-457E-99A2-0B83609246EF}"/>
              </a:ext>
            </a:extLst>
          </p:cNvPr>
          <p:cNvCxnSpPr>
            <a:cxnSpLocks/>
          </p:cNvCxnSpPr>
          <p:nvPr/>
        </p:nvCxnSpPr>
        <p:spPr bwMode="auto">
          <a:xfrm>
            <a:off x="1835696"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5" name="Straight Arrow Connector 34">
            <a:extLst>
              <a:ext uri="{FF2B5EF4-FFF2-40B4-BE49-F238E27FC236}">
                <a16:creationId xmlns:a16="http://schemas.microsoft.com/office/drawing/2014/main" id="{78EB3DFC-8D50-4FCC-AE5A-678D578AC488}"/>
              </a:ext>
            </a:extLst>
          </p:cNvPr>
          <p:cNvCxnSpPr>
            <a:cxnSpLocks/>
          </p:cNvCxnSpPr>
          <p:nvPr/>
        </p:nvCxnSpPr>
        <p:spPr bwMode="auto">
          <a:xfrm>
            <a:off x="1907704" y="2780928"/>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36" name="Straight Arrow Connector 35">
            <a:extLst>
              <a:ext uri="{FF2B5EF4-FFF2-40B4-BE49-F238E27FC236}">
                <a16:creationId xmlns:a16="http://schemas.microsoft.com/office/drawing/2014/main" id="{7EA25AA7-0025-4D5B-99DC-5FE442D8BD4E}"/>
              </a:ext>
            </a:extLst>
          </p:cNvPr>
          <p:cNvCxnSpPr>
            <a:cxnSpLocks/>
          </p:cNvCxnSpPr>
          <p:nvPr/>
        </p:nvCxnSpPr>
        <p:spPr bwMode="auto">
          <a:xfrm flipV="1">
            <a:off x="3059832"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2BDD58AB-2D8D-48AF-8ED2-65D587F57086}"/>
              </a:ext>
            </a:extLst>
          </p:cNvPr>
          <p:cNvCxnSpPr>
            <a:cxnSpLocks/>
          </p:cNvCxnSpPr>
          <p:nvPr/>
        </p:nvCxnSpPr>
        <p:spPr bwMode="auto">
          <a:xfrm>
            <a:off x="2555776"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38" name="Straight Arrow Connector 37">
            <a:extLst>
              <a:ext uri="{FF2B5EF4-FFF2-40B4-BE49-F238E27FC236}">
                <a16:creationId xmlns:a16="http://schemas.microsoft.com/office/drawing/2014/main" id="{7FE87D72-5D9E-4F2B-A5C9-D6C752F9E8D8}"/>
              </a:ext>
            </a:extLst>
          </p:cNvPr>
          <p:cNvCxnSpPr>
            <a:cxnSpLocks/>
          </p:cNvCxnSpPr>
          <p:nvPr/>
        </p:nvCxnSpPr>
        <p:spPr bwMode="auto">
          <a:xfrm>
            <a:off x="2627784"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39" name="Straight Arrow Connector 38">
            <a:extLst>
              <a:ext uri="{FF2B5EF4-FFF2-40B4-BE49-F238E27FC236}">
                <a16:creationId xmlns:a16="http://schemas.microsoft.com/office/drawing/2014/main" id="{555FEC86-9543-4653-A783-6EF6896364E8}"/>
              </a:ext>
            </a:extLst>
          </p:cNvPr>
          <p:cNvCxnSpPr>
            <a:cxnSpLocks/>
          </p:cNvCxnSpPr>
          <p:nvPr/>
        </p:nvCxnSpPr>
        <p:spPr bwMode="auto">
          <a:xfrm flipV="1">
            <a:off x="3707904"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E2F4F08D-03DB-4DF8-B2CF-18546B6667B9}"/>
              </a:ext>
            </a:extLst>
          </p:cNvPr>
          <p:cNvCxnSpPr>
            <a:cxnSpLocks/>
          </p:cNvCxnSpPr>
          <p:nvPr/>
        </p:nvCxnSpPr>
        <p:spPr bwMode="auto">
          <a:xfrm>
            <a:off x="3203848"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1" name="Straight Arrow Connector 40">
            <a:extLst>
              <a:ext uri="{FF2B5EF4-FFF2-40B4-BE49-F238E27FC236}">
                <a16:creationId xmlns:a16="http://schemas.microsoft.com/office/drawing/2014/main" id="{A8963D8C-6AD3-4F08-A32F-9609BBF8D018}"/>
              </a:ext>
            </a:extLst>
          </p:cNvPr>
          <p:cNvCxnSpPr>
            <a:cxnSpLocks/>
          </p:cNvCxnSpPr>
          <p:nvPr/>
        </p:nvCxnSpPr>
        <p:spPr bwMode="auto">
          <a:xfrm>
            <a:off x="3275856"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42" name="Straight Arrow Connector 41">
            <a:extLst>
              <a:ext uri="{FF2B5EF4-FFF2-40B4-BE49-F238E27FC236}">
                <a16:creationId xmlns:a16="http://schemas.microsoft.com/office/drawing/2014/main" id="{5AD8F4BB-1D3C-46EF-B297-BF5B30740080}"/>
              </a:ext>
            </a:extLst>
          </p:cNvPr>
          <p:cNvCxnSpPr>
            <a:cxnSpLocks/>
          </p:cNvCxnSpPr>
          <p:nvPr/>
        </p:nvCxnSpPr>
        <p:spPr bwMode="auto">
          <a:xfrm flipV="1">
            <a:off x="4427984"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A19257FD-7492-419F-A75B-AF881C5EDC6D}"/>
              </a:ext>
            </a:extLst>
          </p:cNvPr>
          <p:cNvCxnSpPr>
            <a:cxnSpLocks/>
          </p:cNvCxnSpPr>
          <p:nvPr/>
        </p:nvCxnSpPr>
        <p:spPr bwMode="auto">
          <a:xfrm>
            <a:off x="3923928"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4" name="Straight Arrow Connector 43">
            <a:extLst>
              <a:ext uri="{FF2B5EF4-FFF2-40B4-BE49-F238E27FC236}">
                <a16:creationId xmlns:a16="http://schemas.microsoft.com/office/drawing/2014/main" id="{B9E1C73C-6B38-4CC5-9A0A-F47E164088A1}"/>
              </a:ext>
            </a:extLst>
          </p:cNvPr>
          <p:cNvCxnSpPr>
            <a:cxnSpLocks/>
          </p:cNvCxnSpPr>
          <p:nvPr/>
        </p:nvCxnSpPr>
        <p:spPr bwMode="auto">
          <a:xfrm>
            <a:off x="3995936"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45" name="Straight Arrow Connector 44">
            <a:extLst>
              <a:ext uri="{FF2B5EF4-FFF2-40B4-BE49-F238E27FC236}">
                <a16:creationId xmlns:a16="http://schemas.microsoft.com/office/drawing/2014/main" id="{EDEE32BA-04DA-4D65-9F48-4722929C5D84}"/>
              </a:ext>
            </a:extLst>
          </p:cNvPr>
          <p:cNvCxnSpPr>
            <a:cxnSpLocks/>
          </p:cNvCxnSpPr>
          <p:nvPr/>
        </p:nvCxnSpPr>
        <p:spPr bwMode="auto">
          <a:xfrm flipV="1">
            <a:off x="5076056"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39136D79-CDFB-4CD0-A4D3-2EA162C984DC}"/>
              </a:ext>
            </a:extLst>
          </p:cNvPr>
          <p:cNvCxnSpPr>
            <a:cxnSpLocks/>
          </p:cNvCxnSpPr>
          <p:nvPr/>
        </p:nvCxnSpPr>
        <p:spPr bwMode="auto">
          <a:xfrm>
            <a:off x="4572000"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47" name="Straight Arrow Connector 46">
            <a:extLst>
              <a:ext uri="{FF2B5EF4-FFF2-40B4-BE49-F238E27FC236}">
                <a16:creationId xmlns:a16="http://schemas.microsoft.com/office/drawing/2014/main" id="{DC6FC5C8-18E2-4E73-A777-31373AAC63F8}"/>
              </a:ext>
            </a:extLst>
          </p:cNvPr>
          <p:cNvCxnSpPr>
            <a:cxnSpLocks/>
          </p:cNvCxnSpPr>
          <p:nvPr/>
        </p:nvCxnSpPr>
        <p:spPr bwMode="auto">
          <a:xfrm>
            <a:off x="4644008"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48" name="Straight Arrow Connector 47">
            <a:extLst>
              <a:ext uri="{FF2B5EF4-FFF2-40B4-BE49-F238E27FC236}">
                <a16:creationId xmlns:a16="http://schemas.microsoft.com/office/drawing/2014/main" id="{74B26E90-3813-435A-ABE0-DAE787DA2489}"/>
              </a:ext>
            </a:extLst>
          </p:cNvPr>
          <p:cNvCxnSpPr>
            <a:cxnSpLocks/>
          </p:cNvCxnSpPr>
          <p:nvPr/>
        </p:nvCxnSpPr>
        <p:spPr bwMode="auto">
          <a:xfrm flipV="1">
            <a:off x="5724128"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7FC18F6F-8F28-4915-AFB1-ABEBF78C40DE}"/>
              </a:ext>
            </a:extLst>
          </p:cNvPr>
          <p:cNvCxnSpPr>
            <a:cxnSpLocks/>
          </p:cNvCxnSpPr>
          <p:nvPr/>
        </p:nvCxnSpPr>
        <p:spPr bwMode="auto">
          <a:xfrm>
            <a:off x="5220072"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0" name="Straight Arrow Connector 49">
            <a:extLst>
              <a:ext uri="{FF2B5EF4-FFF2-40B4-BE49-F238E27FC236}">
                <a16:creationId xmlns:a16="http://schemas.microsoft.com/office/drawing/2014/main" id="{C184840E-8CD0-4658-9906-125FBC8CDA11}"/>
              </a:ext>
            </a:extLst>
          </p:cNvPr>
          <p:cNvCxnSpPr>
            <a:cxnSpLocks/>
          </p:cNvCxnSpPr>
          <p:nvPr/>
        </p:nvCxnSpPr>
        <p:spPr bwMode="auto">
          <a:xfrm>
            <a:off x="5292080"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51" name="Straight Arrow Connector 50">
            <a:extLst>
              <a:ext uri="{FF2B5EF4-FFF2-40B4-BE49-F238E27FC236}">
                <a16:creationId xmlns:a16="http://schemas.microsoft.com/office/drawing/2014/main" id="{A27FAF46-5F30-4ADD-AEA7-2A5DD51945D9}"/>
              </a:ext>
            </a:extLst>
          </p:cNvPr>
          <p:cNvCxnSpPr>
            <a:cxnSpLocks/>
          </p:cNvCxnSpPr>
          <p:nvPr/>
        </p:nvCxnSpPr>
        <p:spPr bwMode="auto">
          <a:xfrm flipV="1">
            <a:off x="637220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6FDB39B7-213D-4A4B-8A17-190DD03F57DF}"/>
              </a:ext>
            </a:extLst>
          </p:cNvPr>
          <p:cNvCxnSpPr>
            <a:cxnSpLocks/>
          </p:cNvCxnSpPr>
          <p:nvPr/>
        </p:nvCxnSpPr>
        <p:spPr bwMode="auto">
          <a:xfrm flipV="1">
            <a:off x="70922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8B335915-0FA2-4226-8BB8-EDB23F26B7CB}"/>
              </a:ext>
            </a:extLst>
          </p:cNvPr>
          <p:cNvCxnSpPr>
            <a:cxnSpLocks/>
          </p:cNvCxnSpPr>
          <p:nvPr/>
        </p:nvCxnSpPr>
        <p:spPr bwMode="auto">
          <a:xfrm>
            <a:off x="6588224" y="30689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56" name="Straight Arrow Connector 55">
            <a:extLst>
              <a:ext uri="{FF2B5EF4-FFF2-40B4-BE49-F238E27FC236}">
                <a16:creationId xmlns:a16="http://schemas.microsoft.com/office/drawing/2014/main" id="{DB766958-8330-43D5-B65A-0E6FA11DBF49}"/>
              </a:ext>
            </a:extLst>
          </p:cNvPr>
          <p:cNvCxnSpPr>
            <a:cxnSpLocks/>
          </p:cNvCxnSpPr>
          <p:nvPr/>
        </p:nvCxnSpPr>
        <p:spPr bwMode="auto">
          <a:xfrm>
            <a:off x="6660232"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59" name="Straight Arrow Connector 58">
            <a:extLst>
              <a:ext uri="{FF2B5EF4-FFF2-40B4-BE49-F238E27FC236}">
                <a16:creationId xmlns:a16="http://schemas.microsoft.com/office/drawing/2014/main" id="{B8E5E0D5-40B8-45A5-A617-8B06B62DF721}"/>
              </a:ext>
            </a:extLst>
          </p:cNvPr>
          <p:cNvCxnSpPr>
            <a:cxnSpLocks/>
          </p:cNvCxnSpPr>
          <p:nvPr/>
        </p:nvCxnSpPr>
        <p:spPr bwMode="auto">
          <a:xfrm>
            <a:off x="7308304" y="27809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0" name="Straight Arrow Connector 59">
            <a:extLst>
              <a:ext uri="{FF2B5EF4-FFF2-40B4-BE49-F238E27FC236}">
                <a16:creationId xmlns:a16="http://schemas.microsoft.com/office/drawing/2014/main" id="{AB6F7AE1-3E90-4E32-A748-069B2773B8A2}"/>
              </a:ext>
            </a:extLst>
          </p:cNvPr>
          <p:cNvCxnSpPr>
            <a:cxnSpLocks/>
          </p:cNvCxnSpPr>
          <p:nvPr/>
        </p:nvCxnSpPr>
        <p:spPr bwMode="auto">
          <a:xfrm flipV="1">
            <a:off x="3059832"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D8049946-4953-4B9F-93C3-C49FD944EB50}"/>
              </a:ext>
            </a:extLst>
          </p:cNvPr>
          <p:cNvCxnSpPr>
            <a:cxnSpLocks/>
          </p:cNvCxnSpPr>
          <p:nvPr/>
        </p:nvCxnSpPr>
        <p:spPr bwMode="auto">
          <a:xfrm>
            <a:off x="2555776"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2" name="Straight Arrow Connector 61">
            <a:extLst>
              <a:ext uri="{FF2B5EF4-FFF2-40B4-BE49-F238E27FC236}">
                <a16:creationId xmlns:a16="http://schemas.microsoft.com/office/drawing/2014/main" id="{C0DFCD93-4EA1-4DDB-A6AE-FE2D1FAB3868}"/>
              </a:ext>
            </a:extLst>
          </p:cNvPr>
          <p:cNvCxnSpPr>
            <a:cxnSpLocks/>
          </p:cNvCxnSpPr>
          <p:nvPr/>
        </p:nvCxnSpPr>
        <p:spPr bwMode="auto">
          <a:xfrm>
            <a:off x="2627784" y="3140968"/>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63" name="Straight Arrow Connector 62">
            <a:extLst>
              <a:ext uri="{FF2B5EF4-FFF2-40B4-BE49-F238E27FC236}">
                <a16:creationId xmlns:a16="http://schemas.microsoft.com/office/drawing/2014/main" id="{6A77C7C9-363A-46CD-9036-4A714C10EA6C}"/>
              </a:ext>
            </a:extLst>
          </p:cNvPr>
          <p:cNvCxnSpPr>
            <a:cxnSpLocks/>
          </p:cNvCxnSpPr>
          <p:nvPr/>
        </p:nvCxnSpPr>
        <p:spPr bwMode="auto">
          <a:xfrm flipV="1">
            <a:off x="3707904"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8C949A7A-87C6-4DFB-8134-EBF67336527F}"/>
              </a:ext>
            </a:extLst>
          </p:cNvPr>
          <p:cNvCxnSpPr>
            <a:cxnSpLocks/>
          </p:cNvCxnSpPr>
          <p:nvPr/>
        </p:nvCxnSpPr>
        <p:spPr bwMode="auto">
          <a:xfrm>
            <a:off x="3203848"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5" name="Straight Arrow Connector 64">
            <a:extLst>
              <a:ext uri="{FF2B5EF4-FFF2-40B4-BE49-F238E27FC236}">
                <a16:creationId xmlns:a16="http://schemas.microsoft.com/office/drawing/2014/main" id="{28FF3270-5ADD-4BF5-BAC6-8647C51C8202}"/>
              </a:ext>
            </a:extLst>
          </p:cNvPr>
          <p:cNvCxnSpPr>
            <a:cxnSpLocks/>
          </p:cNvCxnSpPr>
          <p:nvPr/>
        </p:nvCxnSpPr>
        <p:spPr bwMode="auto">
          <a:xfrm>
            <a:off x="3275856"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6" name="Straight Arrow Connector 65">
            <a:extLst>
              <a:ext uri="{FF2B5EF4-FFF2-40B4-BE49-F238E27FC236}">
                <a16:creationId xmlns:a16="http://schemas.microsoft.com/office/drawing/2014/main" id="{F86F0150-4223-4645-A068-27FD6A1197BB}"/>
              </a:ext>
            </a:extLst>
          </p:cNvPr>
          <p:cNvCxnSpPr>
            <a:cxnSpLocks/>
          </p:cNvCxnSpPr>
          <p:nvPr/>
        </p:nvCxnSpPr>
        <p:spPr bwMode="auto">
          <a:xfrm flipV="1">
            <a:off x="4427984"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37991D52-838F-41C8-839D-877B038FDD77}"/>
              </a:ext>
            </a:extLst>
          </p:cNvPr>
          <p:cNvCxnSpPr>
            <a:cxnSpLocks/>
          </p:cNvCxnSpPr>
          <p:nvPr/>
        </p:nvCxnSpPr>
        <p:spPr bwMode="auto">
          <a:xfrm>
            <a:off x="3923928"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68" name="Straight Arrow Connector 67">
            <a:extLst>
              <a:ext uri="{FF2B5EF4-FFF2-40B4-BE49-F238E27FC236}">
                <a16:creationId xmlns:a16="http://schemas.microsoft.com/office/drawing/2014/main" id="{55AB2885-DF18-42A9-873D-14194CD2E799}"/>
              </a:ext>
            </a:extLst>
          </p:cNvPr>
          <p:cNvCxnSpPr>
            <a:cxnSpLocks/>
          </p:cNvCxnSpPr>
          <p:nvPr/>
        </p:nvCxnSpPr>
        <p:spPr bwMode="auto">
          <a:xfrm>
            <a:off x="3995936"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69" name="Straight Arrow Connector 68">
            <a:extLst>
              <a:ext uri="{FF2B5EF4-FFF2-40B4-BE49-F238E27FC236}">
                <a16:creationId xmlns:a16="http://schemas.microsoft.com/office/drawing/2014/main" id="{FF325F09-C0DC-41E3-81E4-C2D88DB040B4}"/>
              </a:ext>
            </a:extLst>
          </p:cNvPr>
          <p:cNvCxnSpPr>
            <a:cxnSpLocks/>
          </p:cNvCxnSpPr>
          <p:nvPr/>
        </p:nvCxnSpPr>
        <p:spPr bwMode="auto">
          <a:xfrm flipV="1">
            <a:off x="5076056"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545BD6EB-0295-4715-B610-B46E581428A2}"/>
              </a:ext>
            </a:extLst>
          </p:cNvPr>
          <p:cNvCxnSpPr>
            <a:cxnSpLocks/>
          </p:cNvCxnSpPr>
          <p:nvPr/>
        </p:nvCxnSpPr>
        <p:spPr bwMode="auto">
          <a:xfrm>
            <a:off x="4572000"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71" name="Straight Arrow Connector 70">
            <a:extLst>
              <a:ext uri="{FF2B5EF4-FFF2-40B4-BE49-F238E27FC236}">
                <a16:creationId xmlns:a16="http://schemas.microsoft.com/office/drawing/2014/main" id="{6F8058F8-34EB-46F8-B855-D860F3932CB3}"/>
              </a:ext>
            </a:extLst>
          </p:cNvPr>
          <p:cNvCxnSpPr>
            <a:cxnSpLocks/>
          </p:cNvCxnSpPr>
          <p:nvPr/>
        </p:nvCxnSpPr>
        <p:spPr bwMode="auto">
          <a:xfrm>
            <a:off x="4644008"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74" name="Straight Arrow Connector 73">
            <a:extLst>
              <a:ext uri="{FF2B5EF4-FFF2-40B4-BE49-F238E27FC236}">
                <a16:creationId xmlns:a16="http://schemas.microsoft.com/office/drawing/2014/main" id="{CD4B17C6-8EB9-47AA-8610-20FDD7BEA510}"/>
              </a:ext>
            </a:extLst>
          </p:cNvPr>
          <p:cNvCxnSpPr>
            <a:cxnSpLocks/>
          </p:cNvCxnSpPr>
          <p:nvPr/>
        </p:nvCxnSpPr>
        <p:spPr bwMode="auto">
          <a:xfrm>
            <a:off x="5292080"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75" name="Straight Arrow Connector 74">
            <a:extLst>
              <a:ext uri="{FF2B5EF4-FFF2-40B4-BE49-F238E27FC236}">
                <a16:creationId xmlns:a16="http://schemas.microsoft.com/office/drawing/2014/main" id="{44326CDA-1384-467B-AB8E-54B93E2EC198}"/>
              </a:ext>
            </a:extLst>
          </p:cNvPr>
          <p:cNvCxnSpPr>
            <a:cxnSpLocks/>
          </p:cNvCxnSpPr>
          <p:nvPr/>
        </p:nvCxnSpPr>
        <p:spPr bwMode="auto">
          <a:xfrm flipV="1">
            <a:off x="637220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0714BEB-E81D-4FE3-8617-C018B289F729}"/>
              </a:ext>
            </a:extLst>
          </p:cNvPr>
          <p:cNvCxnSpPr>
            <a:cxnSpLocks/>
          </p:cNvCxnSpPr>
          <p:nvPr/>
        </p:nvCxnSpPr>
        <p:spPr bwMode="auto">
          <a:xfrm>
            <a:off x="5940152"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78" name="Straight Arrow Connector 77">
            <a:extLst>
              <a:ext uri="{FF2B5EF4-FFF2-40B4-BE49-F238E27FC236}">
                <a16:creationId xmlns:a16="http://schemas.microsoft.com/office/drawing/2014/main" id="{1E40A0EF-45E8-4F04-9914-E81211833E83}"/>
              </a:ext>
            </a:extLst>
          </p:cNvPr>
          <p:cNvCxnSpPr>
            <a:cxnSpLocks/>
          </p:cNvCxnSpPr>
          <p:nvPr/>
        </p:nvCxnSpPr>
        <p:spPr bwMode="auto">
          <a:xfrm flipV="1">
            <a:off x="7092280"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79" name="Straight Arrow Connector 78">
            <a:extLst>
              <a:ext uri="{FF2B5EF4-FFF2-40B4-BE49-F238E27FC236}">
                <a16:creationId xmlns:a16="http://schemas.microsoft.com/office/drawing/2014/main" id="{559BDCF5-3998-42B4-B510-D092E36BC376}"/>
              </a:ext>
            </a:extLst>
          </p:cNvPr>
          <p:cNvCxnSpPr>
            <a:cxnSpLocks/>
          </p:cNvCxnSpPr>
          <p:nvPr/>
        </p:nvCxnSpPr>
        <p:spPr bwMode="auto">
          <a:xfrm>
            <a:off x="6588224"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80" name="Straight Arrow Connector 79">
            <a:extLst>
              <a:ext uri="{FF2B5EF4-FFF2-40B4-BE49-F238E27FC236}">
                <a16:creationId xmlns:a16="http://schemas.microsoft.com/office/drawing/2014/main" id="{4D52E0F1-7130-4C61-9FC1-F33495DD5232}"/>
              </a:ext>
            </a:extLst>
          </p:cNvPr>
          <p:cNvCxnSpPr>
            <a:cxnSpLocks/>
          </p:cNvCxnSpPr>
          <p:nvPr/>
        </p:nvCxnSpPr>
        <p:spPr bwMode="auto">
          <a:xfrm>
            <a:off x="6660232"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81" name="Straight Arrow Connector 80">
            <a:extLst>
              <a:ext uri="{FF2B5EF4-FFF2-40B4-BE49-F238E27FC236}">
                <a16:creationId xmlns:a16="http://schemas.microsoft.com/office/drawing/2014/main" id="{699E39B8-9F0B-4AB2-8EE6-B4CF5D51C95C}"/>
              </a:ext>
            </a:extLst>
          </p:cNvPr>
          <p:cNvCxnSpPr>
            <a:cxnSpLocks/>
          </p:cNvCxnSpPr>
          <p:nvPr/>
        </p:nvCxnSpPr>
        <p:spPr bwMode="auto">
          <a:xfrm flipV="1">
            <a:off x="7740352"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85" name="Straight Arrow Connector 84">
            <a:extLst>
              <a:ext uri="{FF2B5EF4-FFF2-40B4-BE49-F238E27FC236}">
                <a16:creationId xmlns:a16="http://schemas.microsoft.com/office/drawing/2014/main" id="{FDA233B7-5ABB-4741-A5BC-FD2B6DF6B9A1}"/>
              </a:ext>
            </a:extLst>
          </p:cNvPr>
          <p:cNvCxnSpPr>
            <a:cxnSpLocks/>
          </p:cNvCxnSpPr>
          <p:nvPr/>
        </p:nvCxnSpPr>
        <p:spPr bwMode="auto">
          <a:xfrm>
            <a:off x="2555776"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88" name="Straight Arrow Connector 87">
            <a:extLst>
              <a:ext uri="{FF2B5EF4-FFF2-40B4-BE49-F238E27FC236}">
                <a16:creationId xmlns:a16="http://schemas.microsoft.com/office/drawing/2014/main" id="{BD556723-5E66-4630-A191-F6D75C27837A}"/>
              </a:ext>
            </a:extLst>
          </p:cNvPr>
          <p:cNvCxnSpPr>
            <a:cxnSpLocks/>
          </p:cNvCxnSpPr>
          <p:nvPr/>
        </p:nvCxnSpPr>
        <p:spPr bwMode="auto">
          <a:xfrm>
            <a:off x="3203848"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89" name="Straight Arrow Connector 88">
            <a:extLst>
              <a:ext uri="{FF2B5EF4-FFF2-40B4-BE49-F238E27FC236}">
                <a16:creationId xmlns:a16="http://schemas.microsoft.com/office/drawing/2014/main" id="{97592EC1-8BD1-4440-B976-98775B5E6B68}"/>
              </a:ext>
            </a:extLst>
          </p:cNvPr>
          <p:cNvCxnSpPr>
            <a:cxnSpLocks/>
          </p:cNvCxnSpPr>
          <p:nvPr/>
        </p:nvCxnSpPr>
        <p:spPr bwMode="auto">
          <a:xfrm>
            <a:off x="3275856" y="3501008"/>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91" name="Straight Arrow Connector 90">
            <a:extLst>
              <a:ext uri="{FF2B5EF4-FFF2-40B4-BE49-F238E27FC236}">
                <a16:creationId xmlns:a16="http://schemas.microsoft.com/office/drawing/2014/main" id="{45E09B4B-08D2-4E15-85A6-2700D3A721C4}"/>
              </a:ext>
            </a:extLst>
          </p:cNvPr>
          <p:cNvCxnSpPr>
            <a:cxnSpLocks/>
          </p:cNvCxnSpPr>
          <p:nvPr/>
        </p:nvCxnSpPr>
        <p:spPr bwMode="auto">
          <a:xfrm>
            <a:off x="4572000"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3" name="Straight Arrow Connector 92">
            <a:extLst>
              <a:ext uri="{FF2B5EF4-FFF2-40B4-BE49-F238E27FC236}">
                <a16:creationId xmlns:a16="http://schemas.microsoft.com/office/drawing/2014/main" id="{7A2FE62C-E168-46B6-8293-1592CBDBB468}"/>
              </a:ext>
            </a:extLst>
          </p:cNvPr>
          <p:cNvCxnSpPr>
            <a:cxnSpLocks/>
          </p:cNvCxnSpPr>
          <p:nvPr/>
        </p:nvCxnSpPr>
        <p:spPr bwMode="auto">
          <a:xfrm flipV="1">
            <a:off x="5724128" y="342900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D0F0CE92-3B51-4189-BE2C-0C957AD9F618}"/>
              </a:ext>
            </a:extLst>
          </p:cNvPr>
          <p:cNvCxnSpPr>
            <a:cxnSpLocks/>
          </p:cNvCxnSpPr>
          <p:nvPr/>
        </p:nvCxnSpPr>
        <p:spPr bwMode="auto">
          <a:xfrm>
            <a:off x="5220072"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6" name="Straight Arrow Connector 95">
            <a:extLst>
              <a:ext uri="{FF2B5EF4-FFF2-40B4-BE49-F238E27FC236}">
                <a16:creationId xmlns:a16="http://schemas.microsoft.com/office/drawing/2014/main" id="{66ABE9CF-6C9F-4B07-93FF-CA109E583F06}"/>
              </a:ext>
            </a:extLst>
          </p:cNvPr>
          <p:cNvCxnSpPr>
            <a:cxnSpLocks/>
          </p:cNvCxnSpPr>
          <p:nvPr/>
        </p:nvCxnSpPr>
        <p:spPr bwMode="auto">
          <a:xfrm flipV="1">
            <a:off x="6372200" y="342900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97" name="Straight Arrow Connector 96">
            <a:extLst>
              <a:ext uri="{FF2B5EF4-FFF2-40B4-BE49-F238E27FC236}">
                <a16:creationId xmlns:a16="http://schemas.microsoft.com/office/drawing/2014/main" id="{3A8B840D-E1FD-4274-8073-03693C53CF2D}"/>
              </a:ext>
            </a:extLst>
          </p:cNvPr>
          <p:cNvCxnSpPr>
            <a:cxnSpLocks/>
          </p:cNvCxnSpPr>
          <p:nvPr/>
        </p:nvCxnSpPr>
        <p:spPr bwMode="auto">
          <a:xfrm>
            <a:off x="5868144"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98" name="Straight Arrow Connector 97">
            <a:extLst>
              <a:ext uri="{FF2B5EF4-FFF2-40B4-BE49-F238E27FC236}">
                <a16:creationId xmlns:a16="http://schemas.microsoft.com/office/drawing/2014/main" id="{7D9EBA23-8CFA-4B59-9C5C-47FD15831AC1}"/>
              </a:ext>
            </a:extLst>
          </p:cNvPr>
          <p:cNvCxnSpPr>
            <a:cxnSpLocks/>
          </p:cNvCxnSpPr>
          <p:nvPr/>
        </p:nvCxnSpPr>
        <p:spPr bwMode="auto">
          <a:xfrm>
            <a:off x="5940152" y="350100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99" name="Straight Arrow Connector 98">
            <a:extLst>
              <a:ext uri="{FF2B5EF4-FFF2-40B4-BE49-F238E27FC236}">
                <a16:creationId xmlns:a16="http://schemas.microsoft.com/office/drawing/2014/main" id="{A9540474-1CCB-4FF5-97A1-92125C82822E}"/>
              </a:ext>
            </a:extLst>
          </p:cNvPr>
          <p:cNvCxnSpPr>
            <a:cxnSpLocks/>
          </p:cNvCxnSpPr>
          <p:nvPr/>
        </p:nvCxnSpPr>
        <p:spPr bwMode="auto">
          <a:xfrm flipV="1">
            <a:off x="7092280" y="342900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0" name="Straight Arrow Connector 99">
            <a:extLst>
              <a:ext uri="{FF2B5EF4-FFF2-40B4-BE49-F238E27FC236}">
                <a16:creationId xmlns:a16="http://schemas.microsoft.com/office/drawing/2014/main" id="{285D9852-5E1E-41EB-80D0-213145DCC90C}"/>
              </a:ext>
            </a:extLst>
          </p:cNvPr>
          <p:cNvCxnSpPr>
            <a:cxnSpLocks/>
          </p:cNvCxnSpPr>
          <p:nvPr/>
        </p:nvCxnSpPr>
        <p:spPr bwMode="auto">
          <a:xfrm>
            <a:off x="6588224" y="378904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01" name="Straight Arrow Connector 100">
            <a:extLst>
              <a:ext uri="{FF2B5EF4-FFF2-40B4-BE49-F238E27FC236}">
                <a16:creationId xmlns:a16="http://schemas.microsoft.com/office/drawing/2014/main" id="{96FA08A2-A3A4-48D5-8D91-21871F1965AE}"/>
              </a:ext>
            </a:extLst>
          </p:cNvPr>
          <p:cNvCxnSpPr>
            <a:cxnSpLocks/>
          </p:cNvCxnSpPr>
          <p:nvPr/>
        </p:nvCxnSpPr>
        <p:spPr bwMode="auto">
          <a:xfrm>
            <a:off x="6660232" y="350100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02" name="Straight Arrow Connector 101">
            <a:extLst>
              <a:ext uri="{FF2B5EF4-FFF2-40B4-BE49-F238E27FC236}">
                <a16:creationId xmlns:a16="http://schemas.microsoft.com/office/drawing/2014/main" id="{70B330D6-9E9A-422F-8108-A096E6B0957A}"/>
              </a:ext>
            </a:extLst>
          </p:cNvPr>
          <p:cNvCxnSpPr>
            <a:cxnSpLocks/>
          </p:cNvCxnSpPr>
          <p:nvPr/>
        </p:nvCxnSpPr>
        <p:spPr bwMode="auto">
          <a:xfrm flipV="1">
            <a:off x="7740352"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7C7E6CA0-231D-4734-B00B-E3B955AC5306}"/>
              </a:ext>
            </a:extLst>
          </p:cNvPr>
          <p:cNvCxnSpPr>
            <a:cxnSpLocks/>
          </p:cNvCxnSpPr>
          <p:nvPr/>
        </p:nvCxnSpPr>
        <p:spPr bwMode="auto">
          <a:xfrm flipV="1">
            <a:off x="3707904"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8199A72D-B422-49CB-80A1-3BD4B2BCF918}"/>
              </a:ext>
            </a:extLst>
          </p:cNvPr>
          <p:cNvCxnSpPr>
            <a:cxnSpLocks/>
          </p:cNvCxnSpPr>
          <p:nvPr/>
        </p:nvCxnSpPr>
        <p:spPr bwMode="auto">
          <a:xfrm>
            <a:off x="3203848"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07" name="Straight Arrow Connector 106">
            <a:extLst>
              <a:ext uri="{FF2B5EF4-FFF2-40B4-BE49-F238E27FC236}">
                <a16:creationId xmlns:a16="http://schemas.microsoft.com/office/drawing/2014/main" id="{38ACD5EA-C914-4B64-AA62-D6021B81E1A3}"/>
              </a:ext>
            </a:extLst>
          </p:cNvPr>
          <p:cNvCxnSpPr>
            <a:cxnSpLocks/>
          </p:cNvCxnSpPr>
          <p:nvPr/>
        </p:nvCxnSpPr>
        <p:spPr bwMode="auto">
          <a:xfrm>
            <a:off x="3275856"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08" name="Straight Arrow Connector 107">
            <a:extLst>
              <a:ext uri="{FF2B5EF4-FFF2-40B4-BE49-F238E27FC236}">
                <a16:creationId xmlns:a16="http://schemas.microsoft.com/office/drawing/2014/main" id="{68C496E6-69A9-4FA1-89A8-FB5FB326DB7F}"/>
              </a:ext>
            </a:extLst>
          </p:cNvPr>
          <p:cNvCxnSpPr>
            <a:cxnSpLocks/>
          </p:cNvCxnSpPr>
          <p:nvPr/>
        </p:nvCxnSpPr>
        <p:spPr bwMode="auto">
          <a:xfrm flipV="1">
            <a:off x="4355976"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09" name="Straight Arrow Connector 108">
            <a:extLst>
              <a:ext uri="{FF2B5EF4-FFF2-40B4-BE49-F238E27FC236}">
                <a16:creationId xmlns:a16="http://schemas.microsoft.com/office/drawing/2014/main" id="{C93A0060-9B04-49CA-BC6A-EC1005A186C8}"/>
              </a:ext>
            </a:extLst>
          </p:cNvPr>
          <p:cNvCxnSpPr>
            <a:cxnSpLocks/>
          </p:cNvCxnSpPr>
          <p:nvPr/>
        </p:nvCxnSpPr>
        <p:spPr bwMode="auto">
          <a:xfrm>
            <a:off x="3851920"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0" name="Straight Arrow Connector 109">
            <a:extLst>
              <a:ext uri="{FF2B5EF4-FFF2-40B4-BE49-F238E27FC236}">
                <a16:creationId xmlns:a16="http://schemas.microsoft.com/office/drawing/2014/main" id="{662B2706-CB8A-48C8-A331-C06FFDB2A4BB}"/>
              </a:ext>
            </a:extLst>
          </p:cNvPr>
          <p:cNvCxnSpPr>
            <a:cxnSpLocks/>
          </p:cNvCxnSpPr>
          <p:nvPr/>
        </p:nvCxnSpPr>
        <p:spPr bwMode="auto">
          <a:xfrm>
            <a:off x="3923928"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1" name="Straight Arrow Connector 110">
            <a:extLst>
              <a:ext uri="{FF2B5EF4-FFF2-40B4-BE49-F238E27FC236}">
                <a16:creationId xmlns:a16="http://schemas.microsoft.com/office/drawing/2014/main" id="{97C536F4-7C0E-4385-A8D7-31CB5DBA6997}"/>
              </a:ext>
            </a:extLst>
          </p:cNvPr>
          <p:cNvCxnSpPr>
            <a:cxnSpLocks/>
          </p:cNvCxnSpPr>
          <p:nvPr/>
        </p:nvCxnSpPr>
        <p:spPr bwMode="auto">
          <a:xfrm>
            <a:off x="3923928" y="3789040"/>
            <a:ext cx="360040" cy="0"/>
          </a:xfrm>
          <a:prstGeom prst="straightConnector1">
            <a:avLst/>
          </a:prstGeom>
          <a:noFill/>
          <a:ln w="25400" cap="flat" cmpd="sng" algn="ctr">
            <a:solidFill>
              <a:srgbClr val="FF0000"/>
            </a:solidFill>
            <a:prstDash val="solid"/>
            <a:round/>
            <a:headEnd type="triangle" w="med" len="med"/>
            <a:tailEnd type="none"/>
          </a:ln>
          <a:effectLst/>
        </p:spPr>
      </p:cxnSp>
      <p:cxnSp>
        <p:nvCxnSpPr>
          <p:cNvPr id="112" name="Straight Arrow Connector 111">
            <a:extLst>
              <a:ext uri="{FF2B5EF4-FFF2-40B4-BE49-F238E27FC236}">
                <a16:creationId xmlns:a16="http://schemas.microsoft.com/office/drawing/2014/main" id="{F8A5766A-B3C0-47F6-A2F1-9A775C530CCE}"/>
              </a:ext>
            </a:extLst>
          </p:cNvPr>
          <p:cNvCxnSpPr>
            <a:cxnSpLocks/>
          </p:cNvCxnSpPr>
          <p:nvPr/>
        </p:nvCxnSpPr>
        <p:spPr bwMode="auto">
          <a:xfrm flipV="1">
            <a:off x="500404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3" name="Straight Arrow Connector 112">
            <a:extLst>
              <a:ext uri="{FF2B5EF4-FFF2-40B4-BE49-F238E27FC236}">
                <a16:creationId xmlns:a16="http://schemas.microsoft.com/office/drawing/2014/main" id="{19DFE33B-1E46-4E64-A967-3D2D99409572}"/>
              </a:ext>
            </a:extLst>
          </p:cNvPr>
          <p:cNvCxnSpPr>
            <a:cxnSpLocks/>
          </p:cNvCxnSpPr>
          <p:nvPr/>
        </p:nvCxnSpPr>
        <p:spPr bwMode="auto">
          <a:xfrm>
            <a:off x="4499992"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4" name="Straight Arrow Connector 113">
            <a:extLst>
              <a:ext uri="{FF2B5EF4-FFF2-40B4-BE49-F238E27FC236}">
                <a16:creationId xmlns:a16="http://schemas.microsoft.com/office/drawing/2014/main" id="{D52405A3-1280-40DF-A071-4C119EFAC633}"/>
              </a:ext>
            </a:extLst>
          </p:cNvPr>
          <p:cNvCxnSpPr>
            <a:cxnSpLocks/>
          </p:cNvCxnSpPr>
          <p:nvPr/>
        </p:nvCxnSpPr>
        <p:spPr bwMode="auto">
          <a:xfrm>
            <a:off x="4572000" y="3933056"/>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115" name="Straight Arrow Connector 114">
            <a:extLst>
              <a:ext uri="{FF2B5EF4-FFF2-40B4-BE49-F238E27FC236}">
                <a16:creationId xmlns:a16="http://schemas.microsoft.com/office/drawing/2014/main" id="{0495F438-668D-4428-8C57-65AB9279935B}"/>
              </a:ext>
            </a:extLst>
          </p:cNvPr>
          <p:cNvCxnSpPr>
            <a:cxnSpLocks/>
          </p:cNvCxnSpPr>
          <p:nvPr/>
        </p:nvCxnSpPr>
        <p:spPr bwMode="auto">
          <a:xfrm flipV="1">
            <a:off x="572412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BF63D544-F48F-4F69-A661-B4E8611D0EA2}"/>
              </a:ext>
            </a:extLst>
          </p:cNvPr>
          <p:cNvCxnSpPr>
            <a:cxnSpLocks/>
          </p:cNvCxnSpPr>
          <p:nvPr/>
        </p:nvCxnSpPr>
        <p:spPr bwMode="auto">
          <a:xfrm>
            <a:off x="5220072"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17" name="Straight Arrow Connector 116">
            <a:extLst>
              <a:ext uri="{FF2B5EF4-FFF2-40B4-BE49-F238E27FC236}">
                <a16:creationId xmlns:a16="http://schemas.microsoft.com/office/drawing/2014/main" id="{85920EF8-2EB2-4C5F-BE8F-1EBE8489286E}"/>
              </a:ext>
            </a:extLst>
          </p:cNvPr>
          <p:cNvCxnSpPr>
            <a:cxnSpLocks/>
          </p:cNvCxnSpPr>
          <p:nvPr/>
        </p:nvCxnSpPr>
        <p:spPr bwMode="auto">
          <a:xfrm>
            <a:off x="5292080"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18" name="Straight Arrow Connector 117">
            <a:extLst>
              <a:ext uri="{FF2B5EF4-FFF2-40B4-BE49-F238E27FC236}">
                <a16:creationId xmlns:a16="http://schemas.microsoft.com/office/drawing/2014/main" id="{64903B00-7528-4F8C-822C-82A0816B429C}"/>
              </a:ext>
            </a:extLst>
          </p:cNvPr>
          <p:cNvCxnSpPr>
            <a:cxnSpLocks/>
          </p:cNvCxnSpPr>
          <p:nvPr/>
        </p:nvCxnSpPr>
        <p:spPr bwMode="auto">
          <a:xfrm flipV="1">
            <a:off x="6444208"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19" name="Straight Arrow Connector 118">
            <a:extLst>
              <a:ext uri="{FF2B5EF4-FFF2-40B4-BE49-F238E27FC236}">
                <a16:creationId xmlns:a16="http://schemas.microsoft.com/office/drawing/2014/main" id="{F7227138-5D7A-43ED-9F39-798230327208}"/>
              </a:ext>
            </a:extLst>
          </p:cNvPr>
          <p:cNvCxnSpPr>
            <a:cxnSpLocks/>
          </p:cNvCxnSpPr>
          <p:nvPr/>
        </p:nvCxnSpPr>
        <p:spPr bwMode="auto">
          <a:xfrm>
            <a:off x="5940152" y="422108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20" name="Straight Arrow Connector 119">
            <a:extLst>
              <a:ext uri="{FF2B5EF4-FFF2-40B4-BE49-F238E27FC236}">
                <a16:creationId xmlns:a16="http://schemas.microsoft.com/office/drawing/2014/main" id="{3F77FC46-6276-4FBB-BEDC-BF1D3B036A9C}"/>
              </a:ext>
            </a:extLst>
          </p:cNvPr>
          <p:cNvCxnSpPr>
            <a:cxnSpLocks/>
          </p:cNvCxnSpPr>
          <p:nvPr/>
        </p:nvCxnSpPr>
        <p:spPr bwMode="auto">
          <a:xfrm>
            <a:off x="6012160"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21" name="Straight Arrow Connector 120">
            <a:extLst>
              <a:ext uri="{FF2B5EF4-FFF2-40B4-BE49-F238E27FC236}">
                <a16:creationId xmlns:a16="http://schemas.microsoft.com/office/drawing/2014/main" id="{D9B8002C-FC97-407F-9536-F36E9881BE9D}"/>
              </a:ext>
            </a:extLst>
          </p:cNvPr>
          <p:cNvCxnSpPr>
            <a:cxnSpLocks/>
          </p:cNvCxnSpPr>
          <p:nvPr/>
        </p:nvCxnSpPr>
        <p:spPr bwMode="auto">
          <a:xfrm flipV="1">
            <a:off x="7092280" y="378904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2" name="Straight Arrow Connector 121">
            <a:extLst>
              <a:ext uri="{FF2B5EF4-FFF2-40B4-BE49-F238E27FC236}">
                <a16:creationId xmlns:a16="http://schemas.microsoft.com/office/drawing/2014/main" id="{5662BEFE-6686-4738-9C40-96768DA9B089}"/>
              </a:ext>
            </a:extLst>
          </p:cNvPr>
          <p:cNvCxnSpPr>
            <a:cxnSpLocks/>
          </p:cNvCxnSpPr>
          <p:nvPr/>
        </p:nvCxnSpPr>
        <p:spPr bwMode="auto">
          <a:xfrm>
            <a:off x="6588224" y="41490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23" name="Straight Arrow Connector 122">
            <a:extLst>
              <a:ext uri="{FF2B5EF4-FFF2-40B4-BE49-F238E27FC236}">
                <a16:creationId xmlns:a16="http://schemas.microsoft.com/office/drawing/2014/main" id="{494CE87C-FCBC-4190-832F-D20ED3DFB097}"/>
              </a:ext>
            </a:extLst>
          </p:cNvPr>
          <p:cNvCxnSpPr>
            <a:cxnSpLocks/>
          </p:cNvCxnSpPr>
          <p:nvPr/>
        </p:nvCxnSpPr>
        <p:spPr bwMode="auto">
          <a:xfrm>
            <a:off x="6660232" y="386104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27" name="Straight Arrow Connector 126">
            <a:extLst>
              <a:ext uri="{FF2B5EF4-FFF2-40B4-BE49-F238E27FC236}">
                <a16:creationId xmlns:a16="http://schemas.microsoft.com/office/drawing/2014/main" id="{4AE01F60-7919-4CFF-B596-EED5391D0B93}"/>
              </a:ext>
            </a:extLst>
          </p:cNvPr>
          <p:cNvCxnSpPr>
            <a:cxnSpLocks/>
          </p:cNvCxnSpPr>
          <p:nvPr/>
        </p:nvCxnSpPr>
        <p:spPr bwMode="auto">
          <a:xfrm flipV="1">
            <a:off x="7740352"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29" name="Straight Arrow Connector 128">
            <a:extLst>
              <a:ext uri="{FF2B5EF4-FFF2-40B4-BE49-F238E27FC236}">
                <a16:creationId xmlns:a16="http://schemas.microsoft.com/office/drawing/2014/main" id="{288FA444-4581-48F9-802D-4330F21473A5}"/>
              </a:ext>
            </a:extLst>
          </p:cNvPr>
          <p:cNvCxnSpPr>
            <a:cxnSpLocks/>
          </p:cNvCxnSpPr>
          <p:nvPr/>
        </p:nvCxnSpPr>
        <p:spPr bwMode="auto">
          <a:xfrm>
            <a:off x="7308304" y="393305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30" name="Straight Arrow Connector 129">
            <a:extLst>
              <a:ext uri="{FF2B5EF4-FFF2-40B4-BE49-F238E27FC236}">
                <a16:creationId xmlns:a16="http://schemas.microsoft.com/office/drawing/2014/main" id="{F57FD036-E6F7-417C-8DBB-68F9823C73FE}"/>
              </a:ext>
            </a:extLst>
          </p:cNvPr>
          <p:cNvCxnSpPr>
            <a:cxnSpLocks/>
          </p:cNvCxnSpPr>
          <p:nvPr/>
        </p:nvCxnSpPr>
        <p:spPr bwMode="auto">
          <a:xfrm flipV="1">
            <a:off x="3707904"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1" name="Straight Arrow Connector 130">
            <a:extLst>
              <a:ext uri="{FF2B5EF4-FFF2-40B4-BE49-F238E27FC236}">
                <a16:creationId xmlns:a16="http://schemas.microsoft.com/office/drawing/2014/main" id="{BBB77D6B-48DF-48E7-9707-8F37C253CD9C}"/>
              </a:ext>
            </a:extLst>
          </p:cNvPr>
          <p:cNvCxnSpPr>
            <a:cxnSpLocks/>
          </p:cNvCxnSpPr>
          <p:nvPr/>
        </p:nvCxnSpPr>
        <p:spPr bwMode="auto">
          <a:xfrm>
            <a:off x="3203848" y="458112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2" name="Straight Arrow Connector 131">
            <a:extLst>
              <a:ext uri="{FF2B5EF4-FFF2-40B4-BE49-F238E27FC236}">
                <a16:creationId xmlns:a16="http://schemas.microsoft.com/office/drawing/2014/main" id="{8C6F57FD-5792-414D-B6B6-950BDE3ED9BE}"/>
              </a:ext>
            </a:extLst>
          </p:cNvPr>
          <p:cNvCxnSpPr>
            <a:cxnSpLocks/>
          </p:cNvCxnSpPr>
          <p:nvPr/>
        </p:nvCxnSpPr>
        <p:spPr bwMode="auto">
          <a:xfrm>
            <a:off x="3275856"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33" name="Straight Arrow Connector 132">
            <a:extLst>
              <a:ext uri="{FF2B5EF4-FFF2-40B4-BE49-F238E27FC236}">
                <a16:creationId xmlns:a16="http://schemas.microsoft.com/office/drawing/2014/main" id="{F6A83402-7611-4580-9208-5132C5F8B607}"/>
              </a:ext>
            </a:extLst>
          </p:cNvPr>
          <p:cNvCxnSpPr>
            <a:cxnSpLocks/>
          </p:cNvCxnSpPr>
          <p:nvPr/>
        </p:nvCxnSpPr>
        <p:spPr bwMode="auto">
          <a:xfrm flipV="1">
            <a:off x="4427984"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4" name="Straight Arrow Connector 133">
            <a:extLst>
              <a:ext uri="{FF2B5EF4-FFF2-40B4-BE49-F238E27FC236}">
                <a16:creationId xmlns:a16="http://schemas.microsoft.com/office/drawing/2014/main" id="{5C0B7685-9FD5-47C9-A286-E32F27556159}"/>
              </a:ext>
            </a:extLst>
          </p:cNvPr>
          <p:cNvCxnSpPr>
            <a:cxnSpLocks/>
          </p:cNvCxnSpPr>
          <p:nvPr/>
        </p:nvCxnSpPr>
        <p:spPr bwMode="auto">
          <a:xfrm>
            <a:off x="3923928" y="458112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5" name="Straight Arrow Connector 134">
            <a:extLst>
              <a:ext uri="{FF2B5EF4-FFF2-40B4-BE49-F238E27FC236}">
                <a16:creationId xmlns:a16="http://schemas.microsoft.com/office/drawing/2014/main" id="{318392BE-5F81-4B75-B8AC-618FEFEF0CAA}"/>
              </a:ext>
            </a:extLst>
          </p:cNvPr>
          <p:cNvCxnSpPr>
            <a:cxnSpLocks/>
          </p:cNvCxnSpPr>
          <p:nvPr/>
        </p:nvCxnSpPr>
        <p:spPr bwMode="auto">
          <a:xfrm>
            <a:off x="3995936"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36" name="Straight Arrow Connector 135">
            <a:extLst>
              <a:ext uri="{FF2B5EF4-FFF2-40B4-BE49-F238E27FC236}">
                <a16:creationId xmlns:a16="http://schemas.microsoft.com/office/drawing/2014/main" id="{7FCC6D72-A778-4D18-B592-E24E77CFEC67}"/>
              </a:ext>
            </a:extLst>
          </p:cNvPr>
          <p:cNvCxnSpPr>
            <a:cxnSpLocks/>
          </p:cNvCxnSpPr>
          <p:nvPr/>
        </p:nvCxnSpPr>
        <p:spPr bwMode="auto">
          <a:xfrm flipV="1">
            <a:off x="5076056"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37" name="Straight Arrow Connector 136">
            <a:extLst>
              <a:ext uri="{FF2B5EF4-FFF2-40B4-BE49-F238E27FC236}">
                <a16:creationId xmlns:a16="http://schemas.microsoft.com/office/drawing/2014/main" id="{DD5847D0-2902-4009-B053-A76F5E0C6DD4}"/>
              </a:ext>
            </a:extLst>
          </p:cNvPr>
          <p:cNvCxnSpPr>
            <a:cxnSpLocks/>
          </p:cNvCxnSpPr>
          <p:nvPr/>
        </p:nvCxnSpPr>
        <p:spPr bwMode="auto">
          <a:xfrm>
            <a:off x="4572000" y="458112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38" name="Straight Arrow Connector 137">
            <a:extLst>
              <a:ext uri="{FF2B5EF4-FFF2-40B4-BE49-F238E27FC236}">
                <a16:creationId xmlns:a16="http://schemas.microsoft.com/office/drawing/2014/main" id="{E182CD04-B0BC-4007-BAEC-0C3C8D25FE9F}"/>
              </a:ext>
            </a:extLst>
          </p:cNvPr>
          <p:cNvCxnSpPr>
            <a:cxnSpLocks/>
          </p:cNvCxnSpPr>
          <p:nvPr/>
        </p:nvCxnSpPr>
        <p:spPr bwMode="auto">
          <a:xfrm>
            <a:off x="4644008" y="429309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41" name="Straight Arrow Connector 140">
            <a:extLst>
              <a:ext uri="{FF2B5EF4-FFF2-40B4-BE49-F238E27FC236}">
                <a16:creationId xmlns:a16="http://schemas.microsoft.com/office/drawing/2014/main" id="{6CF37C10-DFA0-4441-8A99-D717A274A35C}"/>
              </a:ext>
            </a:extLst>
          </p:cNvPr>
          <p:cNvCxnSpPr>
            <a:cxnSpLocks/>
          </p:cNvCxnSpPr>
          <p:nvPr/>
        </p:nvCxnSpPr>
        <p:spPr bwMode="auto">
          <a:xfrm>
            <a:off x="5292080" y="4293096"/>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143" name="Straight Arrow Connector 142">
            <a:extLst>
              <a:ext uri="{FF2B5EF4-FFF2-40B4-BE49-F238E27FC236}">
                <a16:creationId xmlns:a16="http://schemas.microsoft.com/office/drawing/2014/main" id="{4F754942-3008-4DA6-8E6F-D9108F686A2C}"/>
              </a:ext>
            </a:extLst>
          </p:cNvPr>
          <p:cNvCxnSpPr>
            <a:cxnSpLocks/>
          </p:cNvCxnSpPr>
          <p:nvPr/>
        </p:nvCxnSpPr>
        <p:spPr bwMode="auto">
          <a:xfrm>
            <a:off x="5940152"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46" name="Straight Arrow Connector 145">
            <a:extLst>
              <a:ext uri="{FF2B5EF4-FFF2-40B4-BE49-F238E27FC236}">
                <a16:creationId xmlns:a16="http://schemas.microsoft.com/office/drawing/2014/main" id="{FE1DC861-3B06-4BF1-8A46-7159C527C23E}"/>
              </a:ext>
            </a:extLst>
          </p:cNvPr>
          <p:cNvCxnSpPr>
            <a:cxnSpLocks/>
          </p:cNvCxnSpPr>
          <p:nvPr/>
        </p:nvCxnSpPr>
        <p:spPr bwMode="auto">
          <a:xfrm>
            <a:off x="6588224"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48" name="Straight Arrow Connector 147">
            <a:extLst>
              <a:ext uri="{FF2B5EF4-FFF2-40B4-BE49-F238E27FC236}">
                <a16:creationId xmlns:a16="http://schemas.microsoft.com/office/drawing/2014/main" id="{2A9998A0-BBC9-4536-B228-BF79ED215FBC}"/>
              </a:ext>
            </a:extLst>
          </p:cNvPr>
          <p:cNvCxnSpPr>
            <a:cxnSpLocks/>
          </p:cNvCxnSpPr>
          <p:nvPr/>
        </p:nvCxnSpPr>
        <p:spPr bwMode="auto">
          <a:xfrm flipV="1">
            <a:off x="781236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49" name="Straight Arrow Connector 148">
            <a:extLst>
              <a:ext uri="{FF2B5EF4-FFF2-40B4-BE49-F238E27FC236}">
                <a16:creationId xmlns:a16="http://schemas.microsoft.com/office/drawing/2014/main" id="{8696981A-D12F-41B7-9F46-6FE826AEB235}"/>
              </a:ext>
            </a:extLst>
          </p:cNvPr>
          <p:cNvCxnSpPr>
            <a:cxnSpLocks/>
          </p:cNvCxnSpPr>
          <p:nvPr/>
        </p:nvCxnSpPr>
        <p:spPr bwMode="auto">
          <a:xfrm>
            <a:off x="7308304"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1" name="Straight Arrow Connector 150">
            <a:extLst>
              <a:ext uri="{FF2B5EF4-FFF2-40B4-BE49-F238E27FC236}">
                <a16:creationId xmlns:a16="http://schemas.microsoft.com/office/drawing/2014/main" id="{65A42883-7D78-4FF9-AF0A-C13A0EA96403}"/>
              </a:ext>
            </a:extLst>
          </p:cNvPr>
          <p:cNvCxnSpPr>
            <a:cxnSpLocks/>
          </p:cNvCxnSpPr>
          <p:nvPr/>
        </p:nvCxnSpPr>
        <p:spPr bwMode="auto">
          <a:xfrm flipV="1">
            <a:off x="3707904"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2" name="Straight Arrow Connector 151">
            <a:extLst>
              <a:ext uri="{FF2B5EF4-FFF2-40B4-BE49-F238E27FC236}">
                <a16:creationId xmlns:a16="http://schemas.microsoft.com/office/drawing/2014/main" id="{485728EE-6E7C-4D42-B654-85D71F32B8C8}"/>
              </a:ext>
            </a:extLst>
          </p:cNvPr>
          <p:cNvCxnSpPr>
            <a:cxnSpLocks/>
          </p:cNvCxnSpPr>
          <p:nvPr/>
        </p:nvCxnSpPr>
        <p:spPr bwMode="auto">
          <a:xfrm>
            <a:off x="3203848"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3" name="Straight Arrow Connector 152">
            <a:extLst>
              <a:ext uri="{FF2B5EF4-FFF2-40B4-BE49-F238E27FC236}">
                <a16:creationId xmlns:a16="http://schemas.microsoft.com/office/drawing/2014/main" id="{CAFB85AB-BA2A-4541-A6AF-C418C5980B2D}"/>
              </a:ext>
            </a:extLst>
          </p:cNvPr>
          <p:cNvCxnSpPr>
            <a:cxnSpLocks/>
          </p:cNvCxnSpPr>
          <p:nvPr/>
        </p:nvCxnSpPr>
        <p:spPr bwMode="auto">
          <a:xfrm>
            <a:off x="3275856"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54" name="Straight Arrow Connector 153">
            <a:extLst>
              <a:ext uri="{FF2B5EF4-FFF2-40B4-BE49-F238E27FC236}">
                <a16:creationId xmlns:a16="http://schemas.microsoft.com/office/drawing/2014/main" id="{A28DFFA5-C03A-4B71-A222-E4FB5B578CA5}"/>
              </a:ext>
            </a:extLst>
          </p:cNvPr>
          <p:cNvCxnSpPr>
            <a:cxnSpLocks/>
          </p:cNvCxnSpPr>
          <p:nvPr/>
        </p:nvCxnSpPr>
        <p:spPr bwMode="auto">
          <a:xfrm flipV="1">
            <a:off x="4355976"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5" name="Straight Arrow Connector 154">
            <a:extLst>
              <a:ext uri="{FF2B5EF4-FFF2-40B4-BE49-F238E27FC236}">
                <a16:creationId xmlns:a16="http://schemas.microsoft.com/office/drawing/2014/main" id="{9F8F6151-2C51-4EC7-9EFE-A210AA4FF692}"/>
              </a:ext>
            </a:extLst>
          </p:cNvPr>
          <p:cNvCxnSpPr>
            <a:cxnSpLocks/>
          </p:cNvCxnSpPr>
          <p:nvPr/>
        </p:nvCxnSpPr>
        <p:spPr bwMode="auto">
          <a:xfrm>
            <a:off x="3851920"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6" name="Straight Arrow Connector 155">
            <a:extLst>
              <a:ext uri="{FF2B5EF4-FFF2-40B4-BE49-F238E27FC236}">
                <a16:creationId xmlns:a16="http://schemas.microsoft.com/office/drawing/2014/main" id="{35080256-F061-4C95-8C49-461FFD36175F}"/>
              </a:ext>
            </a:extLst>
          </p:cNvPr>
          <p:cNvCxnSpPr>
            <a:cxnSpLocks/>
          </p:cNvCxnSpPr>
          <p:nvPr/>
        </p:nvCxnSpPr>
        <p:spPr bwMode="auto">
          <a:xfrm>
            <a:off x="3923928"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57" name="Straight Arrow Connector 156">
            <a:extLst>
              <a:ext uri="{FF2B5EF4-FFF2-40B4-BE49-F238E27FC236}">
                <a16:creationId xmlns:a16="http://schemas.microsoft.com/office/drawing/2014/main" id="{160FCD13-EBA2-456F-B65F-2116ABF2CD3D}"/>
              </a:ext>
            </a:extLst>
          </p:cNvPr>
          <p:cNvCxnSpPr>
            <a:cxnSpLocks/>
          </p:cNvCxnSpPr>
          <p:nvPr/>
        </p:nvCxnSpPr>
        <p:spPr bwMode="auto">
          <a:xfrm flipV="1">
            <a:off x="5076056"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58" name="Straight Arrow Connector 157">
            <a:extLst>
              <a:ext uri="{FF2B5EF4-FFF2-40B4-BE49-F238E27FC236}">
                <a16:creationId xmlns:a16="http://schemas.microsoft.com/office/drawing/2014/main" id="{E358542F-0FF7-4955-B2F8-89189A1ED6B7}"/>
              </a:ext>
            </a:extLst>
          </p:cNvPr>
          <p:cNvCxnSpPr>
            <a:cxnSpLocks/>
          </p:cNvCxnSpPr>
          <p:nvPr/>
        </p:nvCxnSpPr>
        <p:spPr bwMode="auto">
          <a:xfrm>
            <a:off x="4572000"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59" name="Straight Arrow Connector 158">
            <a:extLst>
              <a:ext uri="{FF2B5EF4-FFF2-40B4-BE49-F238E27FC236}">
                <a16:creationId xmlns:a16="http://schemas.microsoft.com/office/drawing/2014/main" id="{855D2A54-97A4-466D-9671-BB37230FEA21}"/>
              </a:ext>
            </a:extLst>
          </p:cNvPr>
          <p:cNvCxnSpPr>
            <a:cxnSpLocks/>
          </p:cNvCxnSpPr>
          <p:nvPr/>
        </p:nvCxnSpPr>
        <p:spPr bwMode="auto">
          <a:xfrm>
            <a:off x="4644008" y="465313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60" name="Straight Arrow Connector 159">
            <a:extLst>
              <a:ext uri="{FF2B5EF4-FFF2-40B4-BE49-F238E27FC236}">
                <a16:creationId xmlns:a16="http://schemas.microsoft.com/office/drawing/2014/main" id="{29A4A4F7-EA48-45E2-A2D3-6E49E0549CFF}"/>
              </a:ext>
            </a:extLst>
          </p:cNvPr>
          <p:cNvCxnSpPr>
            <a:cxnSpLocks/>
          </p:cNvCxnSpPr>
          <p:nvPr/>
        </p:nvCxnSpPr>
        <p:spPr bwMode="auto">
          <a:xfrm flipV="1">
            <a:off x="5724128"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65" name="Straight Arrow Connector 164">
            <a:extLst>
              <a:ext uri="{FF2B5EF4-FFF2-40B4-BE49-F238E27FC236}">
                <a16:creationId xmlns:a16="http://schemas.microsoft.com/office/drawing/2014/main" id="{21DB931A-619E-4DFB-87D1-46E903DAB231}"/>
              </a:ext>
            </a:extLst>
          </p:cNvPr>
          <p:cNvCxnSpPr>
            <a:cxnSpLocks/>
          </p:cNvCxnSpPr>
          <p:nvPr/>
        </p:nvCxnSpPr>
        <p:spPr bwMode="auto">
          <a:xfrm>
            <a:off x="5940152" y="4653136"/>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167" name="Straight Arrow Connector 166">
            <a:extLst>
              <a:ext uri="{FF2B5EF4-FFF2-40B4-BE49-F238E27FC236}">
                <a16:creationId xmlns:a16="http://schemas.microsoft.com/office/drawing/2014/main" id="{75E846D2-146D-4DBE-92D3-68F1F1B7F0A2}"/>
              </a:ext>
            </a:extLst>
          </p:cNvPr>
          <p:cNvCxnSpPr>
            <a:cxnSpLocks/>
          </p:cNvCxnSpPr>
          <p:nvPr/>
        </p:nvCxnSpPr>
        <p:spPr bwMode="auto">
          <a:xfrm>
            <a:off x="6588224"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0" name="Straight Arrow Connector 169">
            <a:extLst>
              <a:ext uri="{FF2B5EF4-FFF2-40B4-BE49-F238E27FC236}">
                <a16:creationId xmlns:a16="http://schemas.microsoft.com/office/drawing/2014/main" id="{4690CBD5-A91E-4FD7-8A7E-7DCD49BBF735}"/>
              </a:ext>
            </a:extLst>
          </p:cNvPr>
          <p:cNvCxnSpPr>
            <a:cxnSpLocks/>
          </p:cNvCxnSpPr>
          <p:nvPr/>
        </p:nvCxnSpPr>
        <p:spPr bwMode="auto">
          <a:xfrm>
            <a:off x="7308304" y="494116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2" name="Straight Arrow Connector 171">
            <a:extLst>
              <a:ext uri="{FF2B5EF4-FFF2-40B4-BE49-F238E27FC236}">
                <a16:creationId xmlns:a16="http://schemas.microsoft.com/office/drawing/2014/main" id="{21624403-85A6-4064-9FC8-9E328A7B15BD}"/>
              </a:ext>
            </a:extLst>
          </p:cNvPr>
          <p:cNvCxnSpPr>
            <a:cxnSpLocks/>
          </p:cNvCxnSpPr>
          <p:nvPr/>
        </p:nvCxnSpPr>
        <p:spPr bwMode="auto">
          <a:xfrm flipV="1">
            <a:off x="3707904"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73" name="Straight Arrow Connector 172">
            <a:extLst>
              <a:ext uri="{FF2B5EF4-FFF2-40B4-BE49-F238E27FC236}">
                <a16:creationId xmlns:a16="http://schemas.microsoft.com/office/drawing/2014/main" id="{9CEC36FE-7D9D-4ED4-A58F-5E6CAAD4A8A4}"/>
              </a:ext>
            </a:extLst>
          </p:cNvPr>
          <p:cNvCxnSpPr>
            <a:cxnSpLocks/>
          </p:cNvCxnSpPr>
          <p:nvPr/>
        </p:nvCxnSpPr>
        <p:spPr bwMode="auto">
          <a:xfrm>
            <a:off x="3203848"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4" name="Straight Arrow Connector 173">
            <a:extLst>
              <a:ext uri="{FF2B5EF4-FFF2-40B4-BE49-F238E27FC236}">
                <a16:creationId xmlns:a16="http://schemas.microsoft.com/office/drawing/2014/main" id="{6D6A8F84-ECFD-4751-98F2-F08D008FF8C5}"/>
              </a:ext>
            </a:extLst>
          </p:cNvPr>
          <p:cNvCxnSpPr>
            <a:cxnSpLocks/>
          </p:cNvCxnSpPr>
          <p:nvPr/>
        </p:nvCxnSpPr>
        <p:spPr bwMode="auto">
          <a:xfrm>
            <a:off x="3275856"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5" name="Straight Arrow Connector 174">
            <a:extLst>
              <a:ext uri="{FF2B5EF4-FFF2-40B4-BE49-F238E27FC236}">
                <a16:creationId xmlns:a16="http://schemas.microsoft.com/office/drawing/2014/main" id="{A2E7F894-3883-4FA7-B3D6-89B729B10A4E}"/>
              </a:ext>
            </a:extLst>
          </p:cNvPr>
          <p:cNvCxnSpPr>
            <a:cxnSpLocks/>
          </p:cNvCxnSpPr>
          <p:nvPr/>
        </p:nvCxnSpPr>
        <p:spPr bwMode="auto">
          <a:xfrm flipV="1">
            <a:off x="4355976"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76" name="Straight Arrow Connector 175">
            <a:extLst>
              <a:ext uri="{FF2B5EF4-FFF2-40B4-BE49-F238E27FC236}">
                <a16:creationId xmlns:a16="http://schemas.microsoft.com/office/drawing/2014/main" id="{4257F830-624C-4161-8746-13F2AED275A6}"/>
              </a:ext>
            </a:extLst>
          </p:cNvPr>
          <p:cNvCxnSpPr>
            <a:cxnSpLocks/>
          </p:cNvCxnSpPr>
          <p:nvPr/>
        </p:nvCxnSpPr>
        <p:spPr bwMode="auto">
          <a:xfrm>
            <a:off x="3851920"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77" name="Straight Arrow Connector 176">
            <a:extLst>
              <a:ext uri="{FF2B5EF4-FFF2-40B4-BE49-F238E27FC236}">
                <a16:creationId xmlns:a16="http://schemas.microsoft.com/office/drawing/2014/main" id="{B9CF60FE-EBA9-48CD-96BD-80E1C7A4D632}"/>
              </a:ext>
            </a:extLst>
          </p:cNvPr>
          <p:cNvCxnSpPr>
            <a:cxnSpLocks/>
          </p:cNvCxnSpPr>
          <p:nvPr/>
        </p:nvCxnSpPr>
        <p:spPr bwMode="auto">
          <a:xfrm>
            <a:off x="3923928"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78" name="Straight Arrow Connector 177">
            <a:extLst>
              <a:ext uri="{FF2B5EF4-FFF2-40B4-BE49-F238E27FC236}">
                <a16:creationId xmlns:a16="http://schemas.microsoft.com/office/drawing/2014/main" id="{C2244BB9-11FC-4530-8394-5341B1D4041F}"/>
              </a:ext>
            </a:extLst>
          </p:cNvPr>
          <p:cNvCxnSpPr>
            <a:cxnSpLocks/>
          </p:cNvCxnSpPr>
          <p:nvPr/>
        </p:nvCxnSpPr>
        <p:spPr bwMode="auto">
          <a:xfrm flipV="1">
            <a:off x="5076056"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79" name="Straight Arrow Connector 178">
            <a:extLst>
              <a:ext uri="{FF2B5EF4-FFF2-40B4-BE49-F238E27FC236}">
                <a16:creationId xmlns:a16="http://schemas.microsoft.com/office/drawing/2014/main" id="{8DA68222-E327-4FD4-A123-CA479B0F4CE5}"/>
              </a:ext>
            </a:extLst>
          </p:cNvPr>
          <p:cNvCxnSpPr>
            <a:cxnSpLocks/>
          </p:cNvCxnSpPr>
          <p:nvPr/>
        </p:nvCxnSpPr>
        <p:spPr bwMode="auto">
          <a:xfrm>
            <a:off x="4572000"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0" name="Straight Arrow Connector 179">
            <a:extLst>
              <a:ext uri="{FF2B5EF4-FFF2-40B4-BE49-F238E27FC236}">
                <a16:creationId xmlns:a16="http://schemas.microsoft.com/office/drawing/2014/main" id="{A53A75BE-B072-4491-8E3F-E61CD67C21BF}"/>
              </a:ext>
            </a:extLst>
          </p:cNvPr>
          <p:cNvCxnSpPr>
            <a:cxnSpLocks/>
          </p:cNvCxnSpPr>
          <p:nvPr/>
        </p:nvCxnSpPr>
        <p:spPr bwMode="auto">
          <a:xfrm>
            <a:off x="4644008"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1" name="Straight Arrow Connector 180">
            <a:extLst>
              <a:ext uri="{FF2B5EF4-FFF2-40B4-BE49-F238E27FC236}">
                <a16:creationId xmlns:a16="http://schemas.microsoft.com/office/drawing/2014/main" id="{6BA506E3-C775-4E94-805C-ED16088519AD}"/>
              </a:ext>
            </a:extLst>
          </p:cNvPr>
          <p:cNvCxnSpPr>
            <a:cxnSpLocks/>
          </p:cNvCxnSpPr>
          <p:nvPr/>
        </p:nvCxnSpPr>
        <p:spPr bwMode="auto">
          <a:xfrm flipV="1">
            <a:off x="5724128"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4" name="Straight Arrow Connector 183">
            <a:extLst>
              <a:ext uri="{FF2B5EF4-FFF2-40B4-BE49-F238E27FC236}">
                <a16:creationId xmlns:a16="http://schemas.microsoft.com/office/drawing/2014/main" id="{1875E95B-28C2-4785-B7AB-85EAC460CE3C}"/>
              </a:ext>
            </a:extLst>
          </p:cNvPr>
          <p:cNvCxnSpPr>
            <a:cxnSpLocks/>
          </p:cNvCxnSpPr>
          <p:nvPr/>
        </p:nvCxnSpPr>
        <p:spPr bwMode="auto">
          <a:xfrm flipV="1">
            <a:off x="637220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9" name="Straight Arrow Connector 188">
            <a:extLst>
              <a:ext uri="{FF2B5EF4-FFF2-40B4-BE49-F238E27FC236}">
                <a16:creationId xmlns:a16="http://schemas.microsoft.com/office/drawing/2014/main" id="{CB6FC583-8E3A-401A-8048-17CFC76B2012}"/>
              </a:ext>
            </a:extLst>
          </p:cNvPr>
          <p:cNvCxnSpPr>
            <a:cxnSpLocks/>
          </p:cNvCxnSpPr>
          <p:nvPr/>
        </p:nvCxnSpPr>
        <p:spPr bwMode="auto">
          <a:xfrm>
            <a:off x="6660232" y="5013176"/>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191" name="Straight Arrow Connector 190">
            <a:extLst>
              <a:ext uri="{FF2B5EF4-FFF2-40B4-BE49-F238E27FC236}">
                <a16:creationId xmlns:a16="http://schemas.microsoft.com/office/drawing/2014/main" id="{7936DE9E-DA96-4CF6-A63B-D02F9F8A15F2}"/>
              </a:ext>
            </a:extLst>
          </p:cNvPr>
          <p:cNvCxnSpPr>
            <a:cxnSpLocks/>
          </p:cNvCxnSpPr>
          <p:nvPr/>
        </p:nvCxnSpPr>
        <p:spPr bwMode="auto">
          <a:xfrm>
            <a:off x="7236296"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5" name="Straight Arrow Connector 194">
            <a:extLst>
              <a:ext uri="{FF2B5EF4-FFF2-40B4-BE49-F238E27FC236}">
                <a16:creationId xmlns:a16="http://schemas.microsoft.com/office/drawing/2014/main" id="{A078C864-742A-4A26-B4FC-3754EC8C61C7}"/>
              </a:ext>
            </a:extLst>
          </p:cNvPr>
          <p:cNvCxnSpPr>
            <a:cxnSpLocks/>
          </p:cNvCxnSpPr>
          <p:nvPr/>
        </p:nvCxnSpPr>
        <p:spPr bwMode="auto">
          <a:xfrm>
            <a:off x="7308304" y="5373216"/>
            <a:ext cx="307052" cy="144016"/>
          </a:xfrm>
          <a:prstGeom prst="straightConnector1">
            <a:avLst/>
          </a:prstGeom>
          <a:noFill/>
          <a:ln w="25400" cap="flat" cmpd="sng" algn="ctr">
            <a:solidFill>
              <a:srgbClr val="FF0000"/>
            </a:solidFill>
            <a:prstDash val="solid"/>
            <a:round/>
            <a:headEnd type="triangle" w="med" len="med"/>
            <a:tailEnd type="none"/>
          </a:ln>
          <a:effectLst/>
        </p:spPr>
      </p:cxnSp>
      <p:cxnSp>
        <p:nvCxnSpPr>
          <p:cNvPr id="196" name="Straight Arrow Connector 195">
            <a:extLst>
              <a:ext uri="{FF2B5EF4-FFF2-40B4-BE49-F238E27FC236}">
                <a16:creationId xmlns:a16="http://schemas.microsoft.com/office/drawing/2014/main" id="{92E136AF-FB4A-46E0-8A43-C676CC92D420}"/>
              </a:ext>
            </a:extLst>
          </p:cNvPr>
          <p:cNvCxnSpPr>
            <a:cxnSpLocks/>
          </p:cNvCxnSpPr>
          <p:nvPr/>
        </p:nvCxnSpPr>
        <p:spPr bwMode="auto">
          <a:xfrm flipV="1">
            <a:off x="7092280"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99" name="Straight Arrow Connector 198">
            <a:extLst>
              <a:ext uri="{FF2B5EF4-FFF2-40B4-BE49-F238E27FC236}">
                <a16:creationId xmlns:a16="http://schemas.microsoft.com/office/drawing/2014/main" id="{0A287501-D436-401A-A9F3-B49F4219F8F1}"/>
              </a:ext>
            </a:extLst>
          </p:cNvPr>
          <p:cNvCxnSpPr>
            <a:cxnSpLocks/>
          </p:cNvCxnSpPr>
          <p:nvPr/>
        </p:nvCxnSpPr>
        <p:spPr bwMode="auto">
          <a:xfrm flipV="1">
            <a:off x="6444208"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2" name="Straight Arrow Connector 201">
            <a:extLst>
              <a:ext uri="{FF2B5EF4-FFF2-40B4-BE49-F238E27FC236}">
                <a16:creationId xmlns:a16="http://schemas.microsoft.com/office/drawing/2014/main" id="{ECD7D844-CA57-437E-9420-12088F207A42}"/>
              </a:ext>
            </a:extLst>
          </p:cNvPr>
          <p:cNvCxnSpPr>
            <a:cxnSpLocks/>
          </p:cNvCxnSpPr>
          <p:nvPr/>
        </p:nvCxnSpPr>
        <p:spPr bwMode="auto">
          <a:xfrm flipV="1">
            <a:off x="5796136" y="5373216"/>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5" name="Straight Arrow Connector 204">
            <a:extLst>
              <a:ext uri="{FF2B5EF4-FFF2-40B4-BE49-F238E27FC236}">
                <a16:creationId xmlns:a16="http://schemas.microsoft.com/office/drawing/2014/main" id="{35C10B69-CAC7-41BE-B60D-C6C88C0CAAB2}"/>
              </a:ext>
            </a:extLst>
          </p:cNvPr>
          <p:cNvCxnSpPr>
            <a:cxnSpLocks/>
          </p:cNvCxnSpPr>
          <p:nvPr/>
        </p:nvCxnSpPr>
        <p:spPr bwMode="auto">
          <a:xfrm flipV="1">
            <a:off x="5148064"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6" name="Straight Arrow Connector 205">
            <a:extLst>
              <a:ext uri="{FF2B5EF4-FFF2-40B4-BE49-F238E27FC236}">
                <a16:creationId xmlns:a16="http://schemas.microsoft.com/office/drawing/2014/main" id="{6B50C0F3-9687-4244-A0C0-DB658C250A13}"/>
              </a:ext>
            </a:extLst>
          </p:cNvPr>
          <p:cNvCxnSpPr>
            <a:cxnSpLocks/>
          </p:cNvCxnSpPr>
          <p:nvPr/>
        </p:nvCxnSpPr>
        <p:spPr bwMode="auto">
          <a:xfrm>
            <a:off x="4644008"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7" name="Straight Arrow Connector 206">
            <a:extLst>
              <a:ext uri="{FF2B5EF4-FFF2-40B4-BE49-F238E27FC236}">
                <a16:creationId xmlns:a16="http://schemas.microsoft.com/office/drawing/2014/main" id="{6F616487-13BE-46F3-8803-BCF3E936E94C}"/>
              </a:ext>
            </a:extLst>
          </p:cNvPr>
          <p:cNvCxnSpPr>
            <a:cxnSpLocks/>
          </p:cNvCxnSpPr>
          <p:nvPr/>
        </p:nvCxnSpPr>
        <p:spPr bwMode="auto">
          <a:xfrm>
            <a:off x="4716016"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08" name="Straight Arrow Connector 207">
            <a:extLst>
              <a:ext uri="{FF2B5EF4-FFF2-40B4-BE49-F238E27FC236}">
                <a16:creationId xmlns:a16="http://schemas.microsoft.com/office/drawing/2014/main" id="{590B87B9-C02B-4441-A966-9FCEA44EB079}"/>
              </a:ext>
            </a:extLst>
          </p:cNvPr>
          <p:cNvCxnSpPr>
            <a:cxnSpLocks/>
          </p:cNvCxnSpPr>
          <p:nvPr/>
        </p:nvCxnSpPr>
        <p:spPr bwMode="auto">
          <a:xfrm flipV="1">
            <a:off x="4427984"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9" name="Straight Arrow Connector 208">
            <a:extLst>
              <a:ext uri="{FF2B5EF4-FFF2-40B4-BE49-F238E27FC236}">
                <a16:creationId xmlns:a16="http://schemas.microsoft.com/office/drawing/2014/main" id="{88BE255E-6776-4773-AA8D-3E3E2A139B50}"/>
              </a:ext>
            </a:extLst>
          </p:cNvPr>
          <p:cNvCxnSpPr>
            <a:cxnSpLocks/>
          </p:cNvCxnSpPr>
          <p:nvPr/>
        </p:nvCxnSpPr>
        <p:spPr bwMode="auto">
          <a:xfrm>
            <a:off x="3923928"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0" name="Straight Arrow Connector 209">
            <a:extLst>
              <a:ext uri="{FF2B5EF4-FFF2-40B4-BE49-F238E27FC236}">
                <a16:creationId xmlns:a16="http://schemas.microsoft.com/office/drawing/2014/main" id="{C85706E4-8622-4A6A-B57C-7E740022771C}"/>
              </a:ext>
            </a:extLst>
          </p:cNvPr>
          <p:cNvCxnSpPr>
            <a:cxnSpLocks/>
          </p:cNvCxnSpPr>
          <p:nvPr/>
        </p:nvCxnSpPr>
        <p:spPr bwMode="auto">
          <a:xfrm>
            <a:off x="3995936"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1" name="Straight Arrow Connector 210">
            <a:extLst>
              <a:ext uri="{FF2B5EF4-FFF2-40B4-BE49-F238E27FC236}">
                <a16:creationId xmlns:a16="http://schemas.microsoft.com/office/drawing/2014/main" id="{93C17B37-FDBA-45FB-A275-B8BAF9E2FF8E}"/>
              </a:ext>
            </a:extLst>
          </p:cNvPr>
          <p:cNvCxnSpPr>
            <a:cxnSpLocks/>
          </p:cNvCxnSpPr>
          <p:nvPr/>
        </p:nvCxnSpPr>
        <p:spPr bwMode="auto">
          <a:xfrm flipV="1">
            <a:off x="3707904"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2" name="Straight Arrow Connector 211">
            <a:extLst>
              <a:ext uri="{FF2B5EF4-FFF2-40B4-BE49-F238E27FC236}">
                <a16:creationId xmlns:a16="http://schemas.microsoft.com/office/drawing/2014/main" id="{12482CD1-3826-47C1-BA32-3512A309CE08}"/>
              </a:ext>
            </a:extLst>
          </p:cNvPr>
          <p:cNvCxnSpPr>
            <a:cxnSpLocks/>
          </p:cNvCxnSpPr>
          <p:nvPr/>
        </p:nvCxnSpPr>
        <p:spPr bwMode="auto">
          <a:xfrm>
            <a:off x="3203848"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3" name="Straight Arrow Connector 212">
            <a:extLst>
              <a:ext uri="{FF2B5EF4-FFF2-40B4-BE49-F238E27FC236}">
                <a16:creationId xmlns:a16="http://schemas.microsoft.com/office/drawing/2014/main" id="{26B953E6-4D08-41AF-9847-43493870BFF6}"/>
              </a:ext>
            </a:extLst>
          </p:cNvPr>
          <p:cNvCxnSpPr>
            <a:cxnSpLocks/>
          </p:cNvCxnSpPr>
          <p:nvPr/>
        </p:nvCxnSpPr>
        <p:spPr bwMode="auto">
          <a:xfrm>
            <a:off x="3275856"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4" name="Straight Arrow Connector 213">
            <a:extLst>
              <a:ext uri="{FF2B5EF4-FFF2-40B4-BE49-F238E27FC236}">
                <a16:creationId xmlns:a16="http://schemas.microsoft.com/office/drawing/2014/main" id="{442CAEDE-7D7C-4A3F-967F-E9D0F219A86D}"/>
              </a:ext>
            </a:extLst>
          </p:cNvPr>
          <p:cNvCxnSpPr>
            <a:cxnSpLocks/>
          </p:cNvCxnSpPr>
          <p:nvPr/>
        </p:nvCxnSpPr>
        <p:spPr bwMode="auto">
          <a:xfrm flipV="1">
            <a:off x="3059832"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5" name="Straight Arrow Connector 214">
            <a:extLst>
              <a:ext uri="{FF2B5EF4-FFF2-40B4-BE49-F238E27FC236}">
                <a16:creationId xmlns:a16="http://schemas.microsoft.com/office/drawing/2014/main" id="{44C64A2E-5A71-4F62-9D44-99A80A91D2F1}"/>
              </a:ext>
            </a:extLst>
          </p:cNvPr>
          <p:cNvCxnSpPr>
            <a:cxnSpLocks/>
          </p:cNvCxnSpPr>
          <p:nvPr/>
        </p:nvCxnSpPr>
        <p:spPr bwMode="auto">
          <a:xfrm>
            <a:off x="2555776" y="566124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6" name="Straight Arrow Connector 215">
            <a:extLst>
              <a:ext uri="{FF2B5EF4-FFF2-40B4-BE49-F238E27FC236}">
                <a16:creationId xmlns:a16="http://schemas.microsoft.com/office/drawing/2014/main" id="{1F3B58A8-6E31-4B8E-8634-0DE502B7788E}"/>
              </a:ext>
            </a:extLst>
          </p:cNvPr>
          <p:cNvCxnSpPr>
            <a:cxnSpLocks/>
          </p:cNvCxnSpPr>
          <p:nvPr/>
        </p:nvCxnSpPr>
        <p:spPr bwMode="auto">
          <a:xfrm>
            <a:off x="2627784" y="53732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17" name="Straight Arrow Connector 216">
            <a:extLst>
              <a:ext uri="{FF2B5EF4-FFF2-40B4-BE49-F238E27FC236}">
                <a16:creationId xmlns:a16="http://schemas.microsoft.com/office/drawing/2014/main" id="{CD135135-B832-4EE9-8C1F-4587C9F2B3D4}"/>
              </a:ext>
            </a:extLst>
          </p:cNvPr>
          <p:cNvCxnSpPr>
            <a:cxnSpLocks/>
          </p:cNvCxnSpPr>
          <p:nvPr/>
        </p:nvCxnSpPr>
        <p:spPr bwMode="auto">
          <a:xfrm flipV="1">
            <a:off x="2987824" y="45091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18" name="Straight Arrow Connector 217">
            <a:extLst>
              <a:ext uri="{FF2B5EF4-FFF2-40B4-BE49-F238E27FC236}">
                <a16:creationId xmlns:a16="http://schemas.microsoft.com/office/drawing/2014/main" id="{30D5B4BC-3423-4898-A0A7-4B499DB87136}"/>
              </a:ext>
            </a:extLst>
          </p:cNvPr>
          <p:cNvCxnSpPr>
            <a:cxnSpLocks/>
          </p:cNvCxnSpPr>
          <p:nvPr/>
        </p:nvCxnSpPr>
        <p:spPr bwMode="auto">
          <a:xfrm>
            <a:off x="2483768" y="486916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19" name="Straight Arrow Connector 218">
            <a:extLst>
              <a:ext uri="{FF2B5EF4-FFF2-40B4-BE49-F238E27FC236}">
                <a16:creationId xmlns:a16="http://schemas.microsoft.com/office/drawing/2014/main" id="{9912558A-6E34-4FEE-9DCC-BBAA901F8847}"/>
              </a:ext>
            </a:extLst>
          </p:cNvPr>
          <p:cNvCxnSpPr>
            <a:cxnSpLocks/>
          </p:cNvCxnSpPr>
          <p:nvPr/>
        </p:nvCxnSpPr>
        <p:spPr bwMode="auto">
          <a:xfrm>
            <a:off x="2555776" y="458112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20" name="Straight Arrow Connector 219">
            <a:extLst>
              <a:ext uri="{FF2B5EF4-FFF2-40B4-BE49-F238E27FC236}">
                <a16:creationId xmlns:a16="http://schemas.microsoft.com/office/drawing/2014/main" id="{D048AD72-E862-45F5-95A4-E5CAE9676080}"/>
              </a:ext>
            </a:extLst>
          </p:cNvPr>
          <p:cNvCxnSpPr>
            <a:cxnSpLocks/>
          </p:cNvCxnSpPr>
          <p:nvPr/>
        </p:nvCxnSpPr>
        <p:spPr bwMode="auto">
          <a:xfrm flipV="1">
            <a:off x="3059832"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1" name="Straight Arrow Connector 220">
            <a:extLst>
              <a:ext uri="{FF2B5EF4-FFF2-40B4-BE49-F238E27FC236}">
                <a16:creationId xmlns:a16="http://schemas.microsoft.com/office/drawing/2014/main" id="{EC1FDA49-F957-4A00-A2AC-59D283A70B1B}"/>
              </a:ext>
            </a:extLst>
          </p:cNvPr>
          <p:cNvCxnSpPr>
            <a:cxnSpLocks/>
          </p:cNvCxnSpPr>
          <p:nvPr/>
        </p:nvCxnSpPr>
        <p:spPr bwMode="auto">
          <a:xfrm>
            <a:off x="2555776" y="5301208"/>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2" name="Straight Arrow Connector 221">
            <a:extLst>
              <a:ext uri="{FF2B5EF4-FFF2-40B4-BE49-F238E27FC236}">
                <a16:creationId xmlns:a16="http://schemas.microsoft.com/office/drawing/2014/main" id="{ABCDE369-30A4-4B6C-9C60-CD6CAF077122}"/>
              </a:ext>
            </a:extLst>
          </p:cNvPr>
          <p:cNvCxnSpPr>
            <a:cxnSpLocks/>
          </p:cNvCxnSpPr>
          <p:nvPr/>
        </p:nvCxnSpPr>
        <p:spPr bwMode="auto">
          <a:xfrm>
            <a:off x="2627784" y="501317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23" name="Straight Arrow Connector 222">
            <a:extLst>
              <a:ext uri="{FF2B5EF4-FFF2-40B4-BE49-F238E27FC236}">
                <a16:creationId xmlns:a16="http://schemas.microsoft.com/office/drawing/2014/main" id="{62BA0DBE-2638-4A97-BCA1-69DE68DEF0B6}"/>
              </a:ext>
            </a:extLst>
          </p:cNvPr>
          <p:cNvCxnSpPr>
            <a:cxnSpLocks/>
          </p:cNvCxnSpPr>
          <p:nvPr/>
        </p:nvCxnSpPr>
        <p:spPr bwMode="auto">
          <a:xfrm flipV="1">
            <a:off x="3059832" y="414908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4" name="Straight Arrow Connector 223">
            <a:extLst>
              <a:ext uri="{FF2B5EF4-FFF2-40B4-BE49-F238E27FC236}">
                <a16:creationId xmlns:a16="http://schemas.microsoft.com/office/drawing/2014/main" id="{F810951C-D8B7-475D-9911-3B6C3E4A4E3E}"/>
              </a:ext>
            </a:extLst>
          </p:cNvPr>
          <p:cNvCxnSpPr>
            <a:cxnSpLocks/>
          </p:cNvCxnSpPr>
          <p:nvPr/>
        </p:nvCxnSpPr>
        <p:spPr bwMode="auto">
          <a:xfrm>
            <a:off x="2555776" y="450912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5" name="Straight Arrow Connector 224">
            <a:extLst>
              <a:ext uri="{FF2B5EF4-FFF2-40B4-BE49-F238E27FC236}">
                <a16:creationId xmlns:a16="http://schemas.microsoft.com/office/drawing/2014/main" id="{BA6A4F58-C04D-467A-8DDB-F508D5456EC3}"/>
              </a:ext>
            </a:extLst>
          </p:cNvPr>
          <p:cNvCxnSpPr>
            <a:cxnSpLocks/>
          </p:cNvCxnSpPr>
          <p:nvPr/>
        </p:nvCxnSpPr>
        <p:spPr bwMode="auto">
          <a:xfrm>
            <a:off x="2627784" y="422108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226" name="Straight Arrow Connector 225">
            <a:extLst>
              <a:ext uri="{FF2B5EF4-FFF2-40B4-BE49-F238E27FC236}">
                <a16:creationId xmlns:a16="http://schemas.microsoft.com/office/drawing/2014/main" id="{36A610A3-30E3-4B6B-8DFB-0A05D9EDA692}"/>
              </a:ext>
            </a:extLst>
          </p:cNvPr>
          <p:cNvCxnSpPr>
            <a:cxnSpLocks/>
          </p:cNvCxnSpPr>
          <p:nvPr/>
        </p:nvCxnSpPr>
        <p:spPr bwMode="auto">
          <a:xfrm flipV="1">
            <a:off x="3059832" y="378904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27" name="Straight Arrow Connector 226">
            <a:extLst>
              <a:ext uri="{FF2B5EF4-FFF2-40B4-BE49-F238E27FC236}">
                <a16:creationId xmlns:a16="http://schemas.microsoft.com/office/drawing/2014/main" id="{0D82F9B3-5EE1-4B56-98D8-F714A9D61D04}"/>
              </a:ext>
            </a:extLst>
          </p:cNvPr>
          <p:cNvCxnSpPr>
            <a:cxnSpLocks/>
          </p:cNvCxnSpPr>
          <p:nvPr/>
        </p:nvCxnSpPr>
        <p:spPr bwMode="auto">
          <a:xfrm>
            <a:off x="2555776" y="41490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8" name="Straight Arrow Connector 227">
            <a:extLst>
              <a:ext uri="{FF2B5EF4-FFF2-40B4-BE49-F238E27FC236}">
                <a16:creationId xmlns:a16="http://schemas.microsoft.com/office/drawing/2014/main" id="{7A5EB48A-E81E-48C8-856D-CD7D47C09632}"/>
              </a:ext>
            </a:extLst>
          </p:cNvPr>
          <p:cNvCxnSpPr>
            <a:cxnSpLocks/>
          </p:cNvCxnSpPr>
          <p:nvPr/>
        </p:nvCxnSpPr>
        <p:spPr bwMode="auto">
          <a:xfrm>
            <a:off x="2627784" y="386104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2" name="Straight Arrow Connector 181">
            <a:extLst>
              <a:ext uri="{FF2B5EF4-FFF2-40B4-BE49-F238E27FC236}">
                <a16:creationId xmlns:a16="http://schemas.microsoft.com/office/drawing/2014/main" id="{AA438008-5BF7-4339-A2F2-284682946832}"/>
              </a:ext>
            </a:extLst>
          </p:cNvPr>
          <p:cNvCxnSpPr>
            <a:cxnSpLocks/>
          </p:cNvCxnSpPr>
          <p:nvPr/>
        </p:nvCxnSpPr>
        <p:spPr bwMode="auto">
          <a:xfrm flipV="1">
            <a:off x="2267744" y="306896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3" name="Straight Arrow Connector 182">
            <a:extLst>
              <a:ext uri="{FF2B5EF4-FFF2-40B4-BE49-F238E27FC236}">
                <a16:creationId xmlns:a16="http://schemas.microsoft.com/office/drawing/2014/main" id="{0736BE08-3582-49B4-9927-E2A5866BC8E8}"/>
              </a:ext>
            </a:extLst>
          </p:cNvPr>
          <p:cNvCxnSpPr>
            <a:cxnSpLocks/>
          </p:cNvCxnSpPr>
          <p:nvPr/>
        </p:nvCxnSpPr>
        <p:spPr bwMode="auto">
          <a:xfrm>
            <a:off x="1835696" y="342900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85" name="Straight Arrow Connector 184">
            <a:extLst>
              <a:ext uri="{FF2B5EF4-FFF2-40B4-BE49-F238E27FC236}">
                <a16:creationId xmlns:a16="http://schemas.microsoft.com/office/drawing/2014/main" id="{32484D96-6055-47FA-98D8-7A0690D6EA4C}"/>
              </a:ext>
            </a:extLst>
          </p:cNvPr>
          <p:cNvCxnSpPr>
            <a:cxnSpLocks/>
          </p:cNvCxnSpPr>
          <p:nvPr/>
        </p:nvCxnSpPr>
        <p:spPr bwMode="auto">
          <a:xfrm>
            <a:off x="1835696" y="3140968"/>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88" name="Straight Arrow Connector 187">
            <a:extLst>
              <a:ext uri="{FF2B5EF4-FFF2-40B4-BE49-F238E27FC236}">
                <a16:creationId xmlns:a16="http://schemas.microsoft.com/office/drawing/2014/main" id="{B44152E1-D2BC-42B3-ADA4-DA5F7102F009}"/>
              </a:ext>
            </a:extLst>
          </p:cNvPr>
          <p:cNvCxnSpPr>
            <a:cxnSpLocks/>
          </p:cNvCxnSpPr>
          <p:nvPr/>
        </p:nvCxnSpPr>
        <p:spPr bwMode="auto">
          <a:xfrm>
            <a:off x="1907704" y="3573016"/>
            <a:ext cx="307052" cy="144016"/>
          </a:xfrm>
          <a:prstGeom prst="straightConnector1">
            <a:avLst/>
          </a:prstGeom>
          <a:noFill/>
          <a:ln w="25400" cap="flat" cmpd="sng" algn="ctr">
            <a:solidFill>
              <a:srgbClr val="00B050"/>
            </a:solidFill>
            <a:prstDash val="solid"/>
            <a:round/>
            <a:headEnd type="triangle" w="med" len="med"/>
            <a:tailEnd type="none"/>
          </a:ln>
          <a:effectLst/>
        </p:spPr>
      </p:cxnSp>
      <p:cxnSp>
        <p:nvCxnSpPr>
          <p:cNvPr id="190" name="Straight Arrow Connector 189">
            <a:extLst>
              <a:ext uri="{FF2B5EF4-FFF2-40B4-BE49-F238E27FC236}">
                <a16:creationId xmlns:a16="http://schemas.microsoft.com/office/drawing/2014/main" id="{3E35EDD5-D117-4E6A-9BEE-3E78AC47208E}"/>
              </a:ext>
            </a:extLst>
          </p:cNvPr>
          <p:cNvCxnSpPr>
            <a:cxnSpLocks/>
          </p:cNvCxnSpPr>
          <p:nvPr/>
        </p:nvCxnSpPr>
        <p:spPr bwMode="auto">
          <a:xfrm flipV="1">
            <a:off x="2339752"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94" name="Straight Arrow Connector 193">
            <a:extLst>
              <a:ext uri="{FF2B5EF4-FFF2-40B4-BE49-F238E27FC236}">
                <a16:creationId xmlns:a16="http://schemas.microsoft.com/office/drawing/2014/main" id="{3E6C67A1-2338-4A88-987F-748AD94CD008}"/>
              </a:ext>
            </a:extLst>
          </p:cNvPr>
          <p:cNvCxnSpPr>
            <a:cxnSpLocks/>
          </p:cNvCxnSpPr>
          <p:nvPr/>
        </p:nvCxnSpPr>
        <p:spPr bwMode="auto">
          <a:xfrm flipV="1">
            <a:off x="2339752"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0" name="Straight Arrow Connector 199">
            <a:extLst>
              <a:ext uri="{FF2B5EF4-FFF2-40B4-BE49-F238E27FC236}">
                <a16:creationId xmlns:a16="http://schemas.microsoft.com/office/drawing/2014/main" id="{3ABE6009-C5A2-47DE-B532-B91CEFCABF56}"/>
              </a:ext>
            </a:extLst>
          </p:cNvPr>
          <p:cNvCxnSpPr>
            <a:cxnSpLocks/>
          </p:cNvCxnSpPr>
          <p:nvPr/>
        </p:nvCxnSpPr>
        <p:spPr bwMode="auto">
          <a:xfrm flipV="1">
            <a:off x="2339752"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04" name="Straight Arrow Connector 203">
            <a:extLst>
              <a:ext uri="{FF2B5EF4-FFF2-40B4-BE49-F238E27FC236}">
                <a16:creationId xmlns:a16="http://schemas.microsoft.com/office/drawing/2014/main" id="{1C21C1EF-872D-47E0-A237-23904E7A7A9F}"/>
              </a:ext>
            </a:extLst>
          </p:cNvPr>
          <p:cNvCxnSpPr>
            <a:cxnSpLocks/>
          </p:cNvCxnSpPr>
          <p:nvPr/>
        </p:nvCxnSpPr>
        <p:spPr bwMode="auto">
          <a:xfrm flipV="1">
            <a:off x="2339752"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1" name="Straight Arrow Connector 230">
            <a:extLst>
              <a:ext uri="{FF2B5EF4-FFF2-40B4-BE49-F238E27FC236}">
                <a16:creationId xmlns:a16="http://schemas.microsoft.com/office/drawing/2014/main" id="{E48CDB3D-A506-4515-AD34-EEB25184353E}"/>
              </a:ext>
            </a:extLst>
          </p:cNvPr>
          <p:cNvCxnSpPr>
            <a:cxnSpLocks/>
          </p:cNvCxnSpPr>
          <p:nvPr/>
        </p:nvCxnSpPr>
        <p:spPr bwMode="auto">
          <a:xfrm flipV="1">
            <a:off x="2339752" y="53012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186" name="Straight Arrow Connector 185">
            <a:extLst>
              <a:ext uri="{FF2B5EF4-FFF2-40B4-BE49-F238E27FC236}">
                <a16:creationId xmlns:a16="http://schemas.microsoft.com/office/drawing/2014/main" id="{2AE8F98A-C38C-49B9-A1C4-320AF48060C4}"/>
              </a:ext>
            </a:extLst>
          </p:cNvPr>
          <p:cNvCxnSpPr>
            <a:cxnSpLocks/>
          </p:cNvCxnSpPr>
          <p:nvPr/>
        </p:nvCxnSpPr>
        <p:spPr bwMode="auto">
          <a:xfrm>
            <a:off x="1701190" y="2420888"/>
            <a:ext cx="0" cy="216024"/>
          </a:xfrm>
          <a:prstGeom prst="straightConnector1">
            <a:avLst/>
          </a:prstGeom>
          <a:noFill/>
          <a:ln w="25400" cap="flat" cmpd="sng" algn="ctr">
            <a:solidFill>
              <a:srgbClr val="FF0000"/>
            </a:solidFill>
            <a:prstDash val="solid"/>
            <a:round/>
            <a:headEnd type="triangle" w="med" len="med"/>
            <a:tailEnd type="none"/>
          </a:ln>
          <a:effectLst/>
        </p:spPr>
      </p:cxnSp>
      <p:cxnSp>
        <p:nvCxnSpPr>
          <p:cNvPr id="192" name="Straight Arrow Connector 191">
            <a:extLst>
              <a:ext uri="{FF2B5EF4-FFF2-40B4-BE49-F238E27FC236}">
                <a16:creationId xmlns:a16="http://schemas.microsoft.com/office/drawing/2014/main" id="{9B336A06-A4D2-410E-B058-0E7DD9EED044}"/>
              </a:ext>
            </a:extLst>
          </p:cNvPr>
          <p:cNvCxnSpPr>
            <a:cxnSpLocks/>
          </p:cNvCxnSpPr>
          <p:nvPr/>
        </p:nvCxnSpPr>
        <p:spPr bwMode="auto">
          <a:xfrm>
            <a:off x="18356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3" name="Straight Arrow Connector 192">
            <a:extLst>
              <a:ext uri="{FF2B5EF4-FFF2-40B4-BE49-F238E27FC236}">
                <a16:creationId xmlns:a16="http://schemas.microsoft.com/office/drawing/2014/main" id="{A79556A3-908F-43DD-8AC8-7EBEB40956DA}"/>
              </a:ext>
            </a:extLst>
          </p:cNvPr>
          <p:cNvCxnSpPr>
            <a:cxnSpLocks/>
          </p:cNvCxnSpPr>
          <p:nvPr/>
        </p:nvCxnSpPr>
        <p:spPr bwMode="auto">
          <a:xfrm>
            <a:off x="255577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7" name="Straight Arrow Connector 196">
            <a:extLst>
              <a:ext uri="{FF2B5EF4-FFF2-40B4-BE49-F238E27FC236}">
                <a16:creationId xmlns:a16="http://schemas.microsoft.com/office/drawing/2014/main" id="{F395D5FB-1FE9-43C4-9811-7A80C0C62AB7}"/>
              </a:ext>
            </a:extLst>
          </p:cNvPr>
          <p:cNvCxnSpPr>
            <a:cxnSpLocks/>
          </p:cNvCxnSpPr>
          <p:nvPr/>
        </p:nvCxnSpPr>
        <p:spPr bwMode="auto">
          <a:xfrm>
            <a:off x="3203848"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198" name="Straight Arrow Connector 197">
            <a:extLst>
              <a:ext uri="{FF2B5EF4-FFF2-40B4-BE49-F238E27FC236}">
                <a16:creationId xmlns:a16="http://schemas.microsoft.com/office/drawing/2014/main" id="{7E7408DB-689B-4045-95A9-B5C800E77FB3}"/>
              </a:ext>
            </a:extLst>
          </p:cNvPr>
          <p:cNvCxnSpPr>
            <a:cxnSpLocks/>
          </p:cNvCxnSpPr>
          <p:nvPr/>
        </p:nvCxnSpPr>
        <p:spPr bwMode="auto">
          <a:xfrm>
            <a:off x="385192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1" name="Straight Arrow Connector 200">
            <a:extLst>
              <a:ext uri="{FF2B5EF4-FFF2-40B4-BE49-F238E27FC236}">
                <a16:creationId xmlns:a16="http://schemas.microsoft.com/office/drawing/2014/main" id="{B2C31DC9-7183-4235-9406-3B455DC110F5}"/>
              </a:ext>
            </a:extLst>
          </p:cNvPr>
          <p:cNvCxnSpPr>
            <a:cxnSpLocks/>
          </p:cNvCxnSpPr>
          <p:nvPr/>
        </p:nvCxnSpPr>
        <p:spPr bwMode="auto">
          <a:xfrm>
            <a:off x="4572000"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03" name="Straight Arrow Connector 202">
            <a:extLst>
              <a:ext uri="{FF2B5EF4-FFF2-40B4-BE49-F238E27FC236}">
                <a16:creationId xmlns:a16="http://schemas.microsoft.com/office/drawing/2014/main" id="{44B33E13-538C-4EE9-9532-C85E8C01814C}"/>
              </a:ext>
            </a:extLst>
          </p:cNvPr>
          <p:cNvCxnSpPr>
            <a:cxnSpLocks/>
          </p:cNvCxnSpPr>
          <p:nvPr/>
        </p:nvCxnSpPr>
        <p:spPr bwMode="auto">
          <a:xfrm>
            <a:off x="522007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29" name="Straight Arrow Connector 228">
            <a:extLst>
              <a:ext uri="{FF2B5EF4-FFF2-40B4-BE49-F238E27FC236}">
                <a16:creationId xmlns:a16="http://schemas.microsoft.com/office/drawing/2014/main" id="{E39E3337-D550-4CB9-B8D8-BD543D0DBA36}"/>
              </a:ext>
            </a:extLst>
          </p:cNvPr>
          <p:cNvCxnSpPr>
            <a:cxnSpLocks/>
          </p:cNvCxnSpPr>
          <p:nvPr/>
        </p:nvCxnSpPr>
        <p:spPr bwMode="auto">
          <a:xfrm>
            <a:off x="5940152"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0" name="Straight Arrow Connector 229">
            <a:extLst>
              <a:ext uri="{FF2B5EF4-FFF2-40B4-BE49-F238E27FC236}">
                <a16:creationId xmlns:a16="http://schemas.microsoft.com/office/drawing/2014/main" id="{531F5ED4-B0F9-4F4E-BD9B-806498287E7D}"/>
              </a:ext>
            </a:extLst>
          </p:cNvPr>
          <p:cNvCxnSpPr>
            <a:cxnSpLocks/>
          </p:cNvCxnSpPr>
          <p:nvPr/>
        </p:nvCxnSpPr>
        <p:spPr bwMode="auto">
          <a:xfrm>
            <a:off x="6588224"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2" name="Straight Arrow Connector 231">
            <a:extLst>
              <a:ext uri="{FF2B5EF4-FFF2-40B4-BE49-F238E27FC236}">
                <a16:creationId xmlns:a16="http://schemas.microsoft.com/office/drawing/2014/main" id="{FD8C29DB-BF45-4B19-A83C-6740A51212D1}"/>
              </a:ext>
            </a:extLst>
          </p:cNvPr>
          <p:cNvCxnSpPr>
            <a:cxnSpLocks/>
          </p:cNvCxnSpPr>
          <p:nvPr/>
        </p:nvCxnSpPr>
        <p:spPr bwMode="auto">
          <a:xfrm>
            <a:off x="7236296" y="2348880"/>
            <a:ext cx="360040" cy="0"/>
          </a:xfrm>
          <a:prstGeom prst="straightConnector1">
            <a:avLst/>
          </a:prstGeom>
          <a:noFill/>
          <a:ln w="25400" cap="flat" cmpd="sng" algn="ctr">
            <a:solidFill>
              <a:srgbClr val="00B050"/>
            </a:solidFill>
            <a:prstDash val="solid"/>
            <a:round/>
            <a:headEnd type="triangle" w="med" len="med"/>
            <a:tailEnd type="none"/>
          </a:ln>
          <a:effectLst/>
        </p:spPr>
      </p:cxnSp>
      <p:cxnSp>
        <p:nvCxnSpPr>
          <p:cNvPr id="234" name="Straight Arrow Connector 233">
            <a:extLst>
              <a:ext uri="{FF2B5EF4-FFF2-40B4-BE49-F238E27FC236}">
                <a16:creationId xmlns:a16="http://schemas.microsoft.com/office/drawing/2014/main" id="{6C0A342C-6B19-4433-8049-89B430B10088}"/>
              </a:ext>
            </a:extLst>
          </p:cNvPr>
          <p:cNvCxnSpPr>
            <a:cxnSpLocks/>
          </p:cNvCxnSpPr>
          <p:nvPr/>
        </p:nvCxnSpPr>
        <p:spPr bwMode="auto">
          <a:xfrm flipV="1">
            <a:off x="1691680" y="2708920"/>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5" name="Straight Arrow Connector 234">
            <a:extLst>
              <a:ext uri="{FF2B5EF4-FFF2-40B4-BE49-F238E27FC236}">
                <a16:creationId xmlns:a16="http://schemas.microsoft.com/office/drawing/2014/main" id="{2B095E70-A6E1-496E-AC6B-65A44BE71EAB}"/>
              </a:ext>
            </a:extLst>
          </p:cNvPr>
          <p:cNvCxnSpPr>
            <a:cxnSpLocks/>
          </p:cNvCxnSpPr>
          <p:nvPr/>
        </p:nvCxnSpPr>
        <p:spPr bwMode="auto">
          <a:xfrm flipV="1">
            <a:off x="1691680" y="31409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6" name="Straight Arrow Connector 235">
            <a:extLst>
              <a:ext uri="{FF2B5EF4-FFF2-40B4-BE49-F238E27FC236}">
                <a16:creationId xmlns:a16="http://schemas.microsoft.com/office/drawing/2014/main" id="{60A4BB8C-E89E-4E33-B5D1-D8AC49C882DA}"/>
              </a:ext>
            </a:extLst>
          </p:cNvPr>
          <p:cNvCxnSpPr>
            <a:cxnSpLocks/>
          </p:cNvCxnSpPr>
          <p:nvPr/>
        </p:nvCxnSpPr>
        <p:spPr bwMode="auto">
          <a:xfrm flipV="1">
            <a:off x="1691680" y="350100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7" name="Straight Arrow Connector 236">
            <a:extLst>
              <a:ext uri="{FF2B5EF4-FFF2-40B4-BE49-F238E27FC236}">
                <a16:creationId xmlns:a16="http://schemas.microsoft.com/office/drawing/2014/main" id="{00A52805-FC95-4B33-9C0D-077F923441C5}"/>
              </a:ext>
            </a:extLst>
          </p:cNvPr>
          <p:cNvCxnSpPr>
            <a:cxnSpLocks/>
          </p:cNvCxnSpPr>
          <p:nvPr/>
        </p:nvCxnSpPr>
        <p:spPr bwMode="auto">
          <a:xfrm flipV="1">
            <a:off x="1691680" y="386104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8" name="Straight Arrow Connector 237">
            <a:extLst>
              <a:ext uri="{FF2B5EF4-FFF2-40B4-BE49-F238E27FC236}">
                <a16:creationId xmlns:a16="http://schemas.microsoft.com/office/drawing/2014/main" id="{D959C6A6-33BD-4334-9C1A-4B727F2CA511}"/>
              </a:ext>
            </a:extLst>
          </p:cNvPr>
          <p:cNvCxnSpPr>
            <a:cxnSpLocks/>
          </p:cNvCxnSpPr>
          <p:nvPr/>
        </p:nvCxnSpPr>
        <p:spPr bwMode="auto">
          <a:xfrm flipV="1">
            <a:off x="1691680" y="422108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39" name="Straight Arrow Connector 238">
            <a:extLst>
              <a:ext uri="{FF2B5EF4-FFF2-40B4-BE49-F238E27FC236}">
                <a16:creationId xmlns:a16="http://schemas.microsoft.com/office/drawing/2014/main" id="{C28C1072-E8EC-4341-97A7-384AB03EF80B}"/>
              </a:ext>
            </a:extLst>
          </p:cNvPr>
          <p:cNvCxnSpPr>
            <a:cxnSpLocks/>
          </p:cNvCxnSpPr>
          <p:nvPr/>
        </p:nvCxnSpPr>
        <p:spPr bwMode="auto">
          <a:xfrm flipV="1">
            <a:off x="1691680" y="458112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40" name="Straight Arrow Connector 239">
            <a:extLst>
              <a:ext uri="{FF2B5EF4-FFF2-40B4-BE49-F238E27FC236}">
                <a16:creationId xmlns:a16="http://schemas.microsoft.com/office/drawing/2014/main" id="{97A12C43-0B11-4270-B2BA-826CAEC102BA}"/>
              </a:ext>
            </a:extLst>
          </p:cNvPr>
          <p:cNvCxnSpPr>
            <a:cxnSpLocks/>
          </p:cNvCxnSpPr>
          <p:nvPr/>
        </p:nvCxnSpPr>
        <p:spPr bwMode="auto">
          <a:xfrm flipV="1">
            <a:off x="1691680" y="4941168"/>
            <a:ext cx="0" cy="216024"/>
          </a:xfrm>
          <a:prstGeom prst="straightConnector1">
            <a:avLst/>
          </a:prstGeom>
          <a:noFill/>
          <a:ln w="25400" cap="flat" cmpd="sng" algn="ctr">
            <a:solidFill>
              <a:srgbClr val="00B050"/>
            </a:solidFill>
            <a:prstDash val="solid"/>
            <a:round/>
            <a:headEnd type="none" w="med" len="med"/>
            <a:tailEnd type="triangle"/>
          </a:ln>
          <a:effectLst/>
        </p:spPr>
      </p:cxnSp>
      <p:cxnSp>
        <p:nvCxnSpPr>
          <p:cNvPr id="241" name="Straight Arrow Connector 240">
            <a:extLst>
              <a:ext uri="{FF2B5EF4-FFF2-40B4-BE49-F238E27FC236}">
                <a16:creationId xmlns:a16="http://schemas.microsoft.com/office/drawing/2014/main" id="{913CBD71-3CB8-4B04-B115-2A5BEEB04E2A}"/>
              </a:ext>
            </a:extLst>
          </p:cNvPr>
          <p:cNvCxnSpPr>
            <a:cxnSpLocks/>
          </p:cNvCxnSpPr>
          <p:nvPr/>
        </p:nvCxnSpPr>
        <p:spPr bwMode="auto">
          <a:xfrm flipV="1">
            <a:off x="1691680" y="5373216"/>
            <a:ext cx="0" cy="216024"/>
          </a:xfrm>
          <a:prstGeom prst="straightConnector1">
            <a:avLst/>
          </a:prstGeom>
          <a:noFill/>
          <a:ln w="25400" cap="flat" cmpd="sng" algn="ctr">
            <a:solidFill>
              <a:srgbClr val="00B050"/>
            </a:solidFill>
            <a:prstDash val="solid"/>
            <a:round/>
            <a:headEnd type="none" w="med" len="med"/>
            <a:tailEnd type="triangle"/>
          </a:ln>
          <a:effectLst/>
        </p:spPr>
      </p:cxnSp>
      <p:sp>
        <p:nvSpPr>
          <p:cNvPr id="242" name="TextBox 241">
            <a:extLst>
              <a:ext uri="{FF2B5EF4-FFF2-40B4-BE49-F238E27FC236}">
                <a16:creationId xmlns:a16="http://schemas.microsoft.com/office/drawing/2014/main" id="{44CD80F3-3DF2-483B-90DC-05D2F762AF64}"/>
              </a:ext>
            </a:extLst>
          </p:cNvPr>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MED Problem</a:t>
            </a:r>
          </a:p>
        </p:txBody>
      </p:sp>
    </p:spTree>
    <p:extLst>
      <p:ext uri="{BB962C8B-B14F-4D97-AF65-F5344CB8AC3E}">
        <p14:creationId xmlns:p14="http://schemas.microsoft.com/office/powerpoint/2010/main" val="765332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p:txBody>
          <a:bodyPr/>
          <a:lstStyle/>
          <a:p>
            <a:pPr eaLnBrk="1" hangingPunct="1">
              <a:defRPr/>
            </a:pPr>
            <a:r>
              <a:rPr lang="en-US" dirty="0">
                <a:solidFill>
                  <a:schemeClr val="bg1">
                    <a:lumMod val="50000"/>
                  </a:schemeClr>
                </a:solidFill>
              </a:rPr>
              <a:t>Summary</a:t>
            </a:r>
          </a:p>
        </p:txBody>
      </p:sp>
      <p:sp>
        <p:nvSpPr>
          <p:cNvPr id="53250" name="Rectangle 2"/>
          <p:cNvSpPr>
            <a:spLocks noGrp="1" noChangeArrowheads="1"/>
          </p:cNvSpPr>
          <p:nvPr>
            <p:ph type="body" idx="1"/>
          </p:nvPr>
        </p:nvSpPr>
        <p:spPr/>
        <p:txBody>
          <a:bodyPr/>
          <a:lstStyle/>
          <a:p>
            <a:pPr marL="696087">
              <a:defRPr/>
            </a:pPr>
            <a:r>
              <a:rPr lang="en-US" dirty="0"/>
              <a:t>String matching is an integral part of many important applications.</a:t>
            </a:r>
          </a:p>
          <a:p>
            <a:pPr marL="696087">
              <a:defRPr/>
            </a:pPr>
            <a:r>
              <a:rPr lang="en-US" dirty="0"/>
              <a:t>Both LCS and MED problems can be solved efficiently using dynamic programming.</a:t>
            </a:r>
          </a:p>
        </p:txBody>
      </p:sp>
      <p:sp>
        <p:nvSpPr>
          <p:cNvPr id="4" name="TextBox 3"/>
          <p:cNvSpPr txBox="1"/>
          <p:nvPr/>
        </p:nvSpPr>
        <p:spPr bwMode="auto">
          <a:xfrm>
            <a:off x="6372200" y="6597352"/>
            <a:ext cx="1789272"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Pattern Matching Algorithms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Topics</a:t>
            </a:r>
          </a:p>
        </p:txBody>
      </p:sp>
      <p:sp>
        <p:nvSpPr>
          <p:cNvPr id="3" name="Content Placeholder 2"/>
          <p:cNvSpPr>
            <a:spLocks noGrp="1"/>
          </p:cNvSpPr>
          <p:nvPr>
            <p:ph idx="1"/>
          </p:nvPr>
        </p:nvSpPr>
        <p:spPr/>
        <p:txBody>
          <a:bodyPr/>
          <a:lstStyle/>
          <a:p>
            <a:pPr marL="514350" indent="-514350">
              <a:buFont typeface="+mj-lt"/>
              <a:buAutoNum type="arabicParenR"/>
            </a:pPr>
            <a:r>
              <a:rPr lang="en-AU" dirty="0">
                <a:latin typeface="+mn-lt"/>
              </a:rPr>
              <a:t>Dynamic Programming</a:t>
            </a:r>
          </a:p>
          <a:p>
            <a:pPr marL="514350" indent="-514350">
              <a:buFont typeface="+mj-lt"/>
              <a:buAutoNum type="arabicParenR"/>
            </a:pPr>
            <a:r>
              <a:rPr lang="en-AU" dirty="0">
                <a:latin typeface="+mn-lt"/>
              </a:rPr>
              <a:t>Longest Common Subsequence Problem</a:t>
            </a:r>
          </a:p>
          <a:p>
            <a:pPr marL="514350" indent="-514350">
              <a:buFont typeface="+mj-lt"/>
              <a:buAutoNum type="arabicParenR"/>
            </a:pPr>
            <a:r>
              <a:rPr lang="en-AU" dirty="0">
                <a:latin typeface="+mn-lt"/>
              </a:rPr>
              <a:t>Minimum Edit Distance Problem</a:t>
            </a:r>
          </a:p>
        </p:txBody>
      </p:sp>
    </p:spTree>
    <p:extLst>
      <p:ext uri="{BB962C8B-B14F-4D97-AF65-F5344CB8AC3E}">
        <p14:creationId xmlns:p14="http://schemas.microsoft.com/office/powerpoint/2010/main" val="132776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0020" name="Rectangle 4"/>
          <p:cNvSpPr>
            <a:spLocks noGrp="1" noChangeArrowheads="1"/>
          </p:cNvSpPr>
          <p:nvPr>
            <p:ph type="title"/>
          </p:nvPr>
        </p:nvSpPr>
        <p:spPr>
          <a:xfrm>
            <a:off x="356400" y="258763"/>
            <a:ext cx="8680096" cy="546942"/>
          </a:xfrm>
        </p:spPr>
        <p:txBody>
          <a:bodyPr/>
          <a:lstStyle/>
          <a:p>
            <a:r>
              <a:rPr lang="en-US" dirty="0"/>
              <a:t>Dynamic Programming (DP) Algorithm</a:t>
            </a:r>
          </a:p>
        </p:txBody>
      </p:sp>
      <p:sp>
        <p:nvSpPr>
          <p:cNvPr id="2390021" name="Rectangle 5"/>
          <p:cNvSpPr>
            <a:spLocks noGrp="1" noChangeArrowheads="1"/>
          </p:cNvSpPr>
          <p:nvPr>
            <p:ph type="body" idx="1"/>
          </p:nvPr>
        </p:nvSpPr>
        <p:spPr/>
        <p:txBody>
          <a:bodyPr/>
          <a:lstStyle/>
          <a:p>
            <a:r>
              <a:rPr lang="en-US" dirty="0"/>
              <a:t>Based on remembering past results</a:t>
            </a:r>
          </a:p>
          <a:p>
            <a:r>
              <a:rPr lang="en-US" dirty="0"/>
              <a:t>Approach</a:t>
            </a:r>
          </a:p>
          <a:p>
            <a:pPr lvl="1">
              <a:buFont typeface="Wingdings" charset="0"/>
              <a:buAutoNum type="arabicPeriod"/>
            </a:pPr>
            <a:r>
              <a:rPr lang="en-US" dirty="0"/>
              <a:t>Divide problem into smaller </a:t>
            </a:r>
            <a:r>
              <a:rPr lang="en-US" dirty="0" err="1"/>
              <a:t>subproblems</a:t>
            </a:r>
            <a:r>
              <a:rPr lang="en-US" dirty="0"/>
              <a:t> </a:t>
            </a:r>
          </a:p>
          <a:p>
            <a:pPr lvl="2">
              <a:buFont typeface="Wingdings" charset="0"/>
              <a:buBlip>
                <a:blip r:embed="rId3"/>
              </a:buBlip>
            </a:pPr>
            <a:r>
              <a:rPr lang="en-US" dirty="0" err="1"/>
              <a:t>Subproblems</a:t>
            </a:r>
            <a:r>
              <a:rPr lang="en-US" dirty="0"/>
              <a:t> must be of same type</a:t>
            </a:r>
          </a:p>
          <a:p>
            <a:pPr lvl="2">
              <a:buFont typeface="Wingdings" charset="0"/>
              <a:buBlip>
                <a:blip r:embed="rId3"/>
              </a:buBlip>
            </a:pPr>
            <a:r>
              <a:rPr lang="en-US" dirty="0" err="1"/>
              <a:t>Subproblems</a:t>
            </a:r>
            <a:r>
              <a:rPr lang="en-US" dirty="0"/>
              <a:t> must </a:t>
            </a:r>
            <a:r>
              <a:rPr lang="en-US" dirty="0">
                <a:solidFill>
                  <a:srgbClr val="FF3300"/>
                </a:solidFill>
              </a:rPr>
              <a:t>overlap</a:t>
            </a:r>
          </a:p>
          <a:p>
            <a:pPr lvl="1">
              <a:buFont typeface="Wingdings" charset="0"/>
              <a:buAutoNum type="arabicPeriod"/>
            </a:pPr>
            <a:r>
              <a:rPr lang="en-US" dirty="0"/>
              <a:t>Solve each </a:t>
            </a:r>
            <a:r>
              <a:rPr lang="en-US" dirty="0" err="1"/>
              <a:t>subproblem</a:t>
            </a:r>
            <a:r>
              <a:rPr lang="en-US" dirty="0"/>
              <a:t> recursively</a:t>
            </a:r>
          </a:p>
          <a:p>
            <a:pPr lvl="2">
              <a:buFont typeface="Wingdings" charset="0"/>
              <a:buBlip>
                <a:blip r:embed="rId3"/>
              </a:buBlip>
            </a:pPr>
            <a:r>
              <a:rPr lang="en-US" dirty="0"/>
              <a:t>May simply look up solution</a:t>
            </a:r>
          </a:p>
          <a:p>
            <a:pPr lvl="1">
              <a:buFont typeface="Wingdings" charset="0"/>
              <a:buAutoNum type="arabicPeriod"/>
            </a:pPr>
            <a:r>
              <a:rPr lang="en-US" dirty="0"/>
              <a:t>Combine </a:t>
            </a:r>
            <a:r>
              <a:rPr lang="en-US"/>
              <a:t>solutions to </a:t>
            </a:r>
            <a:r>
              <a:rPr lang="en-US" dirty="0"/>
              <a:t>solve original problem</a:t>
            </a:r>
          </a:p>
          <a:p>
            <a:pPr lvl="1">
              <a:buFont typeface="Wingdings" charset="0"/>
              <a:buAutoNum type="arabicPeriod"/>
            </a:pPr>
            <a:r>
              <a:rPr lang="en-US" dirty="0"/>
              <a:t>Store solution to problem</a:t>
            </a:r>
          </a:p>
          <a:p>
            <a:r>
              <a:rPr lang="en-US" dirty="0"/>
              <a:t>Generally applied to optimization problems</a:t>
            </a:r>
          </a:p>
        </p:txBody>
      </p:sp>
      <p:sp>
        <p:nvSpPr>
          <p:cNvPr id="4" name="TextBox 3"/>
          <p:cNvSpPr txBox="1"/>
          <p:nvPr/>
        </p:nvSpPr>
        <p:spPr bwMode="auto">
          <a:xfrm>
            <a:off x="6372200" y="6525344"/>
            <a:ext cx="201850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Dynamic programming algorithms</a:t>
            </a:r>
          </a:p>
        </p:txBody>
      </p:sp>
      <p:cxnSp>
        <p:nvCxnSpPr>
          <p:cNvPr id="6" name="Straight Connector 5">
            <a:extLst>
              <a:ext uri="{FF2B5EF4-FFF2-40B4-BE49-F238E27FC236}">
                <a16:creationId xmlns:a16="http://schemas.microsoft.com/office/drawing/2014/main" id="{2FC4B983-FE44-42C5-B6E7-654E0CB39517}"/>
              </a:ext>
            </a:extLst>
          </p:cNvPr>
          <p:cNvCxnSpPr>
            <a:cxnSpLocks/>
          </p:cNvCxnSpPr>
          <p:nvPr/>
        </p:nvCxnSpPr>
        <p:spPr>
          <a:xfrm>
            <a:off x="1475656" y="3429000"/>
            <a:ext cx="324036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32FE140-C80B-43B0-A5BE-6CB002B9FF35}"/>
              </a:ext>
            </a:extLst>
          </p:cNvPr>
          <p:cNvCxnSpPr>
            <a:cxnSpLocks/>
          </p:cNvCxnSpPr>
          <p:nvPr/>
        </p:nvCxnSpPr>
        <p:spPr>
          <a:xfrm>
            <a:off x="971600" y="4797152"/>
            <a:ext cx="54006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8996" name="Rectangle 4"/>
          <p:cNvSpPr>
            <a:spLocks noGrp="1" noChangeArrowheads="1"/>
          </p:cNvSpPr>
          <p:nvPr>
            <p:ph type="title"/>
          </p:nvPr>
        </p:nvSpPr>
        <p:spPr/>
        <p:txBody>
          <a:bodyPr/>
          <a:lstStyle/>
          <a:p>
            <a:r>
              <a:rPr lang="en-US" dirty="0"/>
              <a:t>DP Example - Fibonacci Algorithm</a:t>
            </a:r>
          </a:p>
        </p:txBody>
      </p:sp>
      <p:sp>
        <p:nvSpPr>
          <p:cNvPr id="2388997" name="Rectangle 5"/>
          <p:cNvSpPr>
            <a:spLocks noGrp="1" noChangeArrowheads="1"/>
          </p:cNvSpPr>
          <p:nvPr>
            <p:ph type="body" idx="1"/>
          </p:nvPr>
        </p:nvSpPr>
        <p:spPr/>
        <p:txBody>
          <a:bodyPr/>
          <a:lstStyle/>
          <a:p>
            <a:r>
              <a:rPr lang="en-US"/>
              <a:t>Fibonacci numbers</a:t>
            </a:r>
          </a:p>
          <a:p>
            <a:pPr lvl="1"/>
            <a:r>
              <a:rPr lang="en-US"/>
              <a:t>fibonacci(0) = 1 </a:t>
            </a:r>
          </a:p>
          <a:p>
            <a:pPr lvl="1"/>
            <a:r>
              <a:rPr lang="en-US"/>
              <a:t>fibonacci(1) = 1 </a:t>
            </a:r>
          </a:p>
          <a:p>
            <a:pPr lvl="1"/>
            <a:r>
              <a:rPr lang="en-US"/>
              <a:t>fibonacci(n) = fibonacci(n-1) + fibonacci(n-2) </a:t>
            </a:r>
          </a:p>
          <a:p>
            <a:r>
              <a:rPr lang="en-US"/>
              <a:t>Recursive algorithm to calculate fibonacci(n)</a:t>
            </a:r>
          </a:p>
          <a:p>
            <a:pPr lvl="1"/>
            <a:r>
              <a:rPr lang="en-US"/>
              <a:t>If n is 0 or 1, return 1</a:t>
            </a:r>
          </a:p>
          <a:p>
            <a:pPr lvl="1"/>
            <a:r>
              <a:rPr lang="en-US"/>
              <a:t>Else compute fibonacci(n-1) and fibonacci(n-2)</a:t>
            </a:r>
          </a:p>
          <a:p>
            <a:pPr lvl="1"/>
            <a:r>
              <a:rPr lang="en-US"/>
              <a:t>Return their sum</a:t>
            </a:r>
          </a:p>
          <a:p>
            <a:r>
              <a:rPr lang="en-US"/>
              <a:t>Simple algorithm </a:t>
            </a:r>
            <a:r>
              <a:rPr lang="en-US" altLang="zh-TW">
                <a:ea typeface="新細明體" charset="0"/>
                <a:cs typeface="新細明體" charset="0"/>
                <a:sym typeface="Symbol" charset="0"/>
              </a:rPr>
              <a:t> </a:t>
            </a:r>
            <a:r>
              <a:rPr lang="en-US"/>
              <a:t>exponential time O(2</a:t>
            </a:r>
            <a:r>
              <a:rPr lang="en-US" sz="3200" baseline="30000"/>
              <a:t>n</a:t>
            </a:r>
            <a:r>
              <a:rPr lang="en-US"/>
              <a:t>)</a:t>
            </a:r>
          </a:p>
        </p:txBody>
      </p:sp>
      <p:sp>
        <p:nvSpPr>
          <p:cNvPr id="4" name="TextBox 3"/>
          <p:cNvSpPr txBox="1"/>
          <p:nvPr/>
        </p:nvSpPr>
        <p:spPr bwMode="auto">
          <a:xfrm>
            <a:off x="6372200" y="6525344"/>
            <a:ext cx="201850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Dynamic programming algorithms</a:t>
            </a:r>
          </a:p>
        </p:txBody>
      </p:sp>
      <p:cxnSp>
        <p:nvCxnSpPr>
          <p:cNvPr id="5" name="Straight Connector 4">
            <a:extLst>
              <a:ext uri="{FF2B5EF4-FFF2-40B4-BE49-F238E27FC236}">
                <a16:creationId xmlns:a16="http://schemas.microsoft.com/office/drawing/2014/main" id="{CF06F7CA-B0B4-4E2E-80C3-A818ED0D56E6}"/>
              </a:ext>
            </a:extLst>
          </p:cNvPr>
          <p:cNvCxnSpPr>
            <a:cxnSpLocks/>
          </p:cNvCxnSpPr>
          <p:nvPr/>
        </p:nvCxnSpPr>
        <p:spPr>
          <a:xfrm>
            <a:off x="611560" y="5373216"/>
            <a:ext cx="583264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 - Example</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3" name="TextBox 2">
            <a:extLst>
              <a:ext uri="{FF2B5EF4-FFF2-40B4-BE49-F238E27FC236}">
                <a16:creationId xmlns:a16="http://schemas.microsoft.com/office/drawing/2014/main" id="{D424C8C2-72D3-11ED-80DF-17E41C44B7E6}"/>
              </a:ext>
            </a:extLst>
          </p:cNvPr>
          <p:cNvSpPr txBox="1"/>
          <p:nvPr/>
        </p:nvSpPr>
        <p:spPr bwMode="auto">
          <a:xfrm>
            <a:off x="342733" y="998334"/>
            <a:ext cx="868009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b="1" kern="0" dirty="0">
                <a:latin typeface="Helvetica" pitchFamily="2" charset="0"/>
                <a:cs typeface="Arial" pitchFamily="34" charset="0"/>
              </a:rPr>
              <a:t>Recursion approach: </a:t>
            </a:r>
            <a:r>
              <a:rPr lang="en-US" sz="2000" kern="0" dirty="0">
                <a:latin typeface="Helvetica" pitchFamily="2" charset="0"/>
                <a:cs typeface="Arial" pitchFamily="34" charset="0"/>
              </a:rPr>
              <a:t>Let’s start with recursion approach first to see how repetitive the calculation could be.</a:t>
            </a:r>
            <a:endParaRPr lang="en-US" sz="2000" dirty="0"/>
          </a:p>
        </p:txBody>
      </p:sp>
      <p:sp>
        <p:nvSpPr>
          <p:cNvPr id="4" name="Rectangle 3">
            <a:extLst>
              <a:ext uri="{FF2B5EF4-FFF2-40B4-BE49-F238E27FC236}">
                <a16:creationId xmlns:a16="http://schemas.microsoft.com/office/drawing/2014/main" id="{A7E49FFA-2BC4-2974-B02A-BEF88EACDF3A}"/>
              </a:ext>
            </a:extLst>
          </p:cNvPr>
          <p:cNvSpPr/>
          <p:nvPr/>
        </p:nvSpPr>
        <p:spPr bwMode="auto">
          <a:xfrm>
            <a:off x="5153797" y="1891444"/>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5" name="Rectangle 4">
            <a:extLst>
              <a:ext uri="{FF2B5EF4-FFF2-40B4-BE49-F238E27FC236}">
                <a16:creationId xmlns:a16="http://schemas.microsoft.com/office/drawing/2014/main" id="{419875DF-51AC-93BB-0AA9-68DACCD1A4AF}"/>
              </a:ext>
            </a:extLst>
          </p:cNvPr>
          <p:cNvSpPr/>
          <p:nvPr/>
        </p:nvSpPr>
        <p:spPr bwMode="auto">
          <a:xfrm>
            <a:off x="6656757" y="1879919"/>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7" name="Rectangle 6">
            <a:extLst>
              <a:ext uri="{FF2B5EF4-FFF2-40B4-BE49-F238E27FC236}">
                <a16:creationId xmlns:a16="http://schemas.microsoft.com/office/drawing/2014/main" id="{9DE413D4-3A68-DF12-3DE6-0C26AA511A58}"/>
              </a:ext>
            </a:extLst>
          </p:cNvPr>
          <p:cNvSpPr/>
          <p:nvPr/>
        </p:nvSpPr>
        <p:spPr bwMode="auto">
          <a:xfrm>
            <a:off x="7662567" y="1879919"/>
            <a:ext cx="504056" cy="492443"/>
          </a:xfrm>
          <a:prstGeom prst="rect">
            <a:avLst/>
          </a:prstGeom>
          <a:solidFill>
            <a:schemeClr val="bg2">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5</a:t>
            </a:r>
            <a:endParaRPr kumimoji="0" lang="en-US" sz="1600" i="0" u="none" strike="noStrike" cap="none" normalizeH="0" baseline="0" dirty="0">
              <a:ln>
                <a:noFill/>
              </a:ln>
              <a:solidFill>
                <a:schemeClr val="tx1"/>
              </a:solidFill>
              <a:effectLst/>
              <a:latin typeface="Helvetica" pitchFamily="2" charset="0"/>
            </a:endParaRPr>
          </a:p>
        </p:txBody>
      </p:sp>
      <p:sp>
        <p:nvSpPr>
          <p:cNvPr id="8" name="Rectangle 7">
            <a:extLst>
              <a:ext uri="{FF2B5EF4-FFF2-40B4-BE49-F238E27FC236}">
                <a16:creationId xmlns:a16="http://schemas.microsoft.com/office/drawing/2014/main" id="{F21CA9AB-C553-4838-958E-20A79C6060FF}"/>
              </a:ext>
            </a:extLst>
          </p:cNvPr>
          <p:cNvSpPr/>
          <p:nvPr/>
        </p:nvSpPr>
        <p:spPr bwMode="auto">
          <a:xfrm>
            <a:off x="7160813" y="1881289"/>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3</a:t>
            </a:r>
            <a:endParaRPr kumimoji="0" lang="en-US" sz="1600" i="0" u="none" strike="noStrike" cap="none" normalizeH="0" baseline="0" dirty="0">
              <a:ln>
                <a:noFill/>
              </a:ln>
              <a:solidFill>
                <a:schemeClr val="tx1"/>
              </a:solidFill>
              <a:effectLst/>
              <a:latin typeface="Helvetica" pitchFamily="2" charset="0"/>
            </a:endParaRPr>
          </a:p>
        </p:txBody>
      </p:sp>
      <p:sp>
        <p:nvSpPr>
          <p:cNvPr id="9" name="Rectangle 8">
            <a:extLst>
              <a:ext uri="{FF2B5EF4-FFF2-40B4-BE49-F238E27FC236}">
                <a16:creationId xmlns:a16="http://schemas.microsoft.com/office/drawing/2014/main" id="{FE528371-00F7-B62E-F002-AA1FAA07A23E}"/>
              </a:ext>
            </a:extLst>
          </p:cNvPr>
          <p:cNvSpPr/>
          <p:nvPr/>
        </p:nvSpPr>
        <p:spPr bwMode="auto">
          <a:xfrm>
            <a:off x="5655551" y="1889062"/>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14F5DADE-45A7-2911-0FBE-3387955AB2E5}"/>
              </a:ext>
            </a:extLst>
          </p:cNvPr>
          <p:cNvSpPr/>
          <p:nvPr/>
        </p:nvSpPr>
        <p:spPr bwMode="auto">
          <a:xfrm>
            <a:off x="8164321" y="1881214"/>
            <a:ext cx="504056" cy="492443"/>
          </a:xfrm>
          <a:prstGeom prst="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8</a:t>
            </a:r>
            <a:endParaRPr kumimoji="0" lang="en-US" sz="1600" i="0" u="none" strike="noStrike" cap="none" normalizeH="0" baseline="0" dirty="0">
              <a:ln>
                <a:noFill/>
              </a:ln>
              <a:solidFill>
                <a:schemeClr val="tx1"/>
              </a:solidFill>
              <a:effectLst/>
              <a:latin typeface="Helvetica" pitchFamily="2" charset="0"/>
            </a:endParaRPr>
          </a:p>
        </p:txBody>
      </p:sp>
      <p:sp>
        <p:nvSpPr>
          <p:cNvPr id="11" name="Rectangle 10">
            <a:extLst>
              <a:ext uri="{FF2B5EF4-FFF2-40B4-BE49-F238E27FC236}">
                <a16:creationId xmlns:a16="http://schemas.microsoft.com/office/drawing/2014/main" id="{DD7B7361-6A02-94B0-2BC4-7ECD337CCC2C}"/>
              </a:ext>
            </a:extLst>
          </p:cNvPr>
          <p:cNvSpPr/>
          <p:nvPr/>
        </p:nvSpPr>
        <p:spPr bwMode="auto">
          <a:xfrm>
            <a:off x="6152701" y="188668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4" name="TextBox 13">
            <a:extLst>
              <a:ext uri="{FF2B5EF4-FFF2-40B4-BE49-F238E27FC236}">
                <a16:creationId xmlns:a16="http://schemas.microsoft.com/office/drawing/2014/main" id="{846FD4E8-0C78-24F9-5EA3-C1A36EC81D80}"/>
              </a:ext>
            </a:extLst>
          </p:cNvPr>
          <p:cNvSpPr txBox="1"/>
          <p:nvPr/>
        </p:nvSpPr>
        <p:spPr bwMode="auto">
          <a:xfrm>
            <a:off x="342733" y="1628955"/>
            <a:ext cx="5590980" cy="150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l" rtl="0" fontAlgn="base"/>
            <a:r>
              <a:rPr lang="en-US" sz="2000" b="1" kern="0" dirty="0">
                <a:latin typeface="Helvetica" pitchFamily="2" charset="0"/>
                <a:cs typeface="Arial" pitchFamily="34" charset="0"/>
              </a:rPr>
              <a:t>Code:</a:t>
            </a:r>
            <a:endParaRPr lang="en-AU" sz="2000" b="0" i="0" dirty="0">
              <a:effectLst/>
              <a:latin typeface="Helvetica" pitchFamily="2" charset="0"/>
            </a:endParaRPr>
          </a:p>
          <a:p>
            <a:pPr algn="l" rtl="0" fontAlgn="base"/>
            <a:r>
              <a:rPr lang="en-AU" b="0" i="0" dirty="0">
                <a:effectLst/>
                <a:latin typeface="Consolas" panose="020B0609020204030204" pitchFamily="49" charset="0"/>
              </a:rPr>
              <a:t>def Fib(n):</a:t>
            </a:r>
          </a:p>
          <a:p>
            <a:pPr algn="l" rtl="0" fontAlgn="base"/>
            <a:r>
              <a:rPr lang="en-AU" b="0" i="0" dirty="0">
                <a:effectLst/>
                <a:latin typeface="Consolas" panose="020B0609020204030204" pitchFamily="49" charset="0"/>
              </a:rPr>
              <a:t>    if n &lt;= 1:</a:t>
            </a:r>
          </a:p>
          <a:p>
            <a:pPr algn="l" rtl="0" fontAlgn="base"/>
            <a:r>
              <a:rPr lang="en-AU" b="0" i="0" dirty="0">
                <a:effectLst/>
                <a:latin typeface="Consolas" panose="020B0609020204030204" pitchFamily="49" charset="0"/>
              </a:rPr>
              <a:t>        return n</a:t>
            </a:r>
          </a:p>
          <a:p>
            <a:pPr algn="l" rtl="0" fontAlgn="base"/>
            <a:r>
              <a:rPr lang="en-AU" b="0" i="0" dirty="0">
                <a:effectLst/>
                <a:latin typeface="Consolas" panose="020B0609020204030204" pitchFamily="49" charset="0"/>
              </a:rPr>
              <a:t>    return Fib(n-1) + Fib(n-2)</a:t>
            </a:r>
          </a:p>
        </p:txBody>
      </p:sp>
      <p:sp>
        <p:nvSpPr>
          <p:cNvPr id="15" name="TextBox 14">
            <a:extLst>
              <a:ext uri="{FF2B5EF4-FFF2-40B4-BE49-F238E27FC236}">
                <a16:creationId xmlns:a16="http://schemas.microsoft.com/office/drawing/2014/main" id="{949FFEB0-B938-BEC3-97F6-A97BAED88477}"/>
              </a:ext>
            </a:extLst>
          </p:cNvPr>
          <p:cNvSpPr txBox="1"/>
          <p:nvPr/>
        </p:nvSpPr>
        <p:spPr bwMode="auto">
          <a:xfrm>
            <a:off x="338510" y="3137060"/>
            <a:ext cx="8680096"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dirty="0">
                <a:latin typeface="Helvetica" pitchFamily="2" charset="0"/>
              </a:rPr>
              <a:t>So now we need to calculate Fib(5) and Fib(8). Let’s focus on calculating Fib(5) for now. When we call Fib(5), it starts recursing (going down) to smaller values, which is Fib(4) + Fib(3). It keeps recursing until we reach the base case when n &lt;=1. We can visualize Fib(5) by drawing this:</a:t>
            </a:r>
          </a:p>
        </p:txBody>
      </p:sp>
      <p:sp>
        <p:nvSpPr>
          <p:cNvPr id="16" name="TextBox 15">
            <a:extLst>
              <a:ext uri="{FF2B5EF4-FFF2-40B4-BE49-F238E27FC236}">
                <a16:creationId xmlns:a16="http://schemas.microsoft.com/office/drawing/2014/main" id="{7C415AB5-5456-07C8-B31F-7A725454FE31}"/>
              </a:ext>
            </a:extLst>
          </p:cNvPr>
          <p:cNvSpPr txBox="1"/>
          <p:nvPr/>
        </p:nvSpPr>
        <p:spPr bwMode="auto">
          <a:xfrm>
            <a:off x="5242662" y="2384817"/>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0</a:t>
            </a:r>
          </a:p>
        </p:txBody>
      </p:sp>
      <p:sp>
        <p:nvSpPr>
          <p:cNvPr id="17" name="TextBox 16">
            <a:extLst>
              <a:ext uri="{FF2B5EF4-FFF2-40B4-BE49-F238E27FC236}">
                <a16:creationId xmlns:a16="http://schemas.microsoft.com/office/drawing/2014/main" id="{F13B62EE-436F-229A-784D-55E9F5145517}"/>
              </a:ext>
            </a:extLst>
          </p:cNvPr>
          <p:cNvSpPr txBox="1"/>
          <p:nvPr/>
        </p:nvSpPr>
        <p:spPr bwMode="auto">
          <a:xfrm>
            <a:off x="6252727" y="2384817"/>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2</a:t>
            </a:r>
          </a:p>
        </p:txBody>
      </p:sp>
      <p:sp>
        <p:nvSpPr>
          <p:cNvPr id="19" name="TextBox 18">
            <a:extLst>
              <a:ext uri="{FF2B5EF4-FFF2-40B4-BE49-F238E27FC236}">
                <a16:creationId xmlns:a16="http://schemas.microsoft.com/office/drawing/2014/main" id="{4AA42965-3EF8-37D7-AF44-450BE0B929BE}"/>
              </a:ext>
            </a:extLst>
          </p:cNvPr>
          <p:cNvSpPr txBox="1"/>
          <p:nvPr/>
        </p:nvSpPr>
        <p:spPr bwMode="auto">
          <a:xfrm>
            <a:off x="5744416" y="2384817"/>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1</a:t>
            </a:r>
          </a:p>
        </p:txBody>
      </p:sp>
      <p:sp>
        <p:nvSpPr>
          <p:cNvPr id="20" name="TextBox 19">
            <a:extLst>
              <a:ext uri="{FF2B5EF4-FFF2-40B4-BE49-F238E27FC236}">
                <a16:creationId xmlns:a16="http://schemas.microsoft.com/office/drawing/2014/main" id="{5FF2C434-29F4-8D78-6D97-6C05DAC21DB5}"/>
              </a:ext>
            </a:extLst>
          </p:cNvPr>
          <p:cNvSpPr txBox="1"/>
          <p:nvPr/>
        </p:nvSpPr>
        <p:spPr bwMode="auto">
          <a:xfrm>
            <a:off x="6745622" y="2384816"/>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3</a:t>
            </a:r>
          </a:p>
        </p:txBody>
      </p:sp>
      <p:sp>
        <p:nvSpPr>
          <p:cNvPr id="21" name="TextBox 20">
            <a:extLst>
              <a:ext uri="{FF2B5EF4-FFF2-40B4-BE49-F238E27FC236}">
                <a16:creationId xmlns:a16="http://schemas.microsoft.com/office/drawing/2014/main" id="{C2C23297-4716-2AFD-C867-DFF61892BE0D}"/>
              </a:ext>
            </a:extLst>
          </p:cNvPr>
          <p:cNvSpPr txBox="1"/>
          <p:nvPr/>
        </p:nvSpPr>
        <p:spPr bwMode="auto">
          <a:xfrm>
            <a:off x="7238517" y="2384815"/>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4</a:t>
            </a:r>
          </a:p>
        </p:txBody>
      </p:sp>
      <p:sp>
        <p:nvSpPr>
          <p:cNvPr id="31" name="TextBox 30">
            <a:extLst>
              <a:ext uri="{FF2B5EF4-FFF2-40B4-BE49-F238E27FC236}">
                <a16:creationId xmlns:a16="http://schemas.microsoft.com/office/drawing/2014/main" id="{CC8B56F5-E490-9301-103A-508F42E43A53}"/>
              </a:ext>
            </a:extLst>
          </p:cNvPr>
          <p:cNvSpPr txBox="1"/>
          <p:nvPr/>
        </p:nvSpPr>
        <p:spPr bwMode="auto">
          <a:xfrm>
            <a:off x="7755687" y="2384814"/>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b="1" dirty="0">
                <a:latin typeface="Helvetica" pitchFamily="2" charset="0"/>
              </a:rPr>
              <a:t>5</a:t>
            </a:r>
          </a:p>
        </p:txBody>
      </p:sp>
      <p:sp>
        <p:nvSpPr>
          <p:cNvPr id="32" name="TextBox 31">
            <a:extLst>
              <a:ext uri="{FF2B5EF4-FFF2-40B4-BE49-F238E27FC236}">
                <a16:creationId xmlns:a16="http://schemas.microsoft.com/office/drawing/2014/main" id="{E386C439-90D7-3843-CB29-36F14948F81C}"/>
              </a:ext>
            </a:extLst>
          </p:cNvPr>
          <p:cNvSpPr txBox="1"/>
          <p:nvPr/>
        </p:nvSpPr>
        <p:spPr bwMode="auto">
          <a:xfrm>
            <a:off x="8253186" y="2384813"/>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b="1" dirty="0">
                <a:latin typeface="Helvetica" pitchFamily="2" charset="0"/>
              </a:rPr>
              <a:t>6</a:t>
            </a:r>
          </a:p>
        </p:txBody>
      </p:sp>
      <p:pic>
        <p:nvPicPr>
          <p:cNvPr id="38" name="Picture 37" descr="A black screen with white text&#10;&#10;Description automatically generated with low confidence">
            <a:extLst>
              <a:ext uri="{FF2B5EF4-FFF2-40B4-BE49-F238E27FC236}">
                <a16:creationId xmlns:a16="http://schemas.microsoft.com/office/drawing/2014/main" id="{72642EEE-8F5E-08D4-322C-E5CF7524C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76" y="4460499"/>
            <a:ext cx="3826276" cy="1873803"/>
          </a:xfrm>
          <a:prstGeom prst="rect">
            <a:avLst/>
          </a:prstGeom>
        </p:spPr>
      </p:pic>
    </p:spTree>
    <p:extLst>
      <p:ext uri="{BB962C8B-B14F-4D97-AF65-F5344CB8AC3E}">
        <p14:creationId xmlns:p14="http://schemas.microsoft.com/office/powerpoint/2010/main" val="6462159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8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82852" name="Rectangle 4"/>
          <p:cNvSpPr>
            <a:spLocks noGrp="1" noChangeArrowheads="1"/>
          </p:cNvSpPr>
          <p:nvPr>
            <p:ph type="title"/>
          </p:nvPr>
        </p:nvSpPr>
        <p:spPr>
          <a:xfrm>
            <a:off x="356400" y="241129"/>
            <a:ext cx="6787368" cy="58221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dirty="0"/>
              <a:t>Dynamic Programming</a:t>
            </a:r>
          </a:p>
        </p:txBody>
      </p:sp>
      <p:sp>
        <p:nvSpPr>
          <p:cNvPr id="18" name="TextBox 17">
            <a:extLst>
              <a:ext uri="{FF2B5EF4-FFF2-40B4-BE49-F238E27FC236}">
                <a16:creationId xmlns:a16="http://schemas.microsoft.com/office/drawing/2014/main" id="{90657834-E1F1-E119-F476-B7515FB59298}"/>
              </a:ext>
            </a:extLst>
          </p:cNvPr>
          <p:cNvSpPr txBox="1"/>
          <p:nvPr/>
        </p:nvSpPr>
        <p:spPr bwMode="auto">
          <a:xfrm>
            <a:off x="6372200" y="6525344"/>
            <a:ext cx="204414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Transform and conquer algorithms</a:t>
            </a:r>
          </a:p>
        </p:txBody>
      </p:sp>
      <p:sp>
        <p:nvSpPr>
          <p:cNvPr id="4" name="Rectangle 3">
            <a:extLst>
              <a:ext uri="{FF2B5EF4-FFF2-40B4-BE49-F238E27FC236}">
                <a16:creationId xmlns:a16="http://schemas.microsoft.com/office/drawing/2014/main" id="{A7E49FFA-2BC4-2974-B02A-BEF88EACDF3A}"/>
              </a:ext>
            </a:extLst>
          </p:cNvPr>
          <p:cNvSpPr/>
          <p:nvPr/>
        </p:nvSpPr>
        <p:spPr bwMode="auto">
          <a:xfrm>
            <a:off x="5159574" y="1169415"/>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0</a:t>
            </a:r>
            <a:endParaRPr kumimoji="0" lang="en-US" sz="1600" i="0" u="none" strike="noStrike" cap="none" normalizeH="0" baseline="0" dirty="0">
              <a:ln>
                <a:noFill/>
              </a:ln>
              <a:solidFill>
                <a:schemeClr val="tx1"/>
              </a:solidFill>
              <a:effectLst/>
              <a:latin typeface="Helvetica" pitchFamily="2" charset="0"/>
            </a:endParaRPr>
          </a:p>
        </p:txBody>
      </p:sp>
      <p:sp>
        <p:nvSpPr>
          <p:cNvPr id="5" name="Rectangle 4">
            <a:extLst>
              <a:ext uri="{FF2B5EF4-FFF2-40B4-BE49-F238E27FC236}">
                <a16:creationId xmlns:a16="http://schemas.microsoft.com/office/drawing/2014/main" id="{419875DF-51AC-93BB-0AA9-68DACCD1A4AF}"/>
              </a:ext>
            </a:extLst>
          </p:cNvPr>
          <p:cNvSpPr/>
          <p:nvPr/>
        </p:nvSpPr>
        <p:spPr bwMode="auto">
          <a:xfrm>
            <a:off x="6662534" y="115789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2</a:t>
            </a:r>
            <a:endParaRPr kumimoji="0" lang="en-US" sz="1600" i="0" u="none" strike="noStrike" cap="none" normalizeH="0" baseline="0" dirty="0">
              <a:ln>
                <a:noFill/>
              </a:ln>
              <a:solidFill>
                <a:schemeClr val="tx1"/>
              </a:solidFill>
              <a:effectLst/>
              <a:latin typeface="Helvetica" pitchFamily="2" charset="0"/>
            </a:endParaRPr>
          </a:p>
        </p:txBody>
      </p:sp>
      <p:sp>
        <p:nvSpPr>
          <p:cNvPr id="7" name="Rectangle 6">
            <a:extLst>
              <a:ext uri="{FF2B5EF4-FFF2-40B4-BE49-F238E27FC236}">
                <a16:creationId xmlns:a16="http://schemas.microsoft.com/office/drawing/2014/main" id="{9DE413D4-3A68-DF12-3DE6-0C26AA511A58}"/>
              </a:ext>
            </a:extLst>
          </p:cNvPr>
          <p:cNvSpPr/>
          <p:nvPr/>
        </p:nvSpPr>
        <p:spPr bwMode="auto">
          <a:xfrm>
            <a:off x="7668344" y="1157890"/>
            <a:ext cx="504056" cy="492443"/>
          </a:xfrm>
          <a:prstGeom prst="rect">
            <a:avLst/>
          </a:prstGeom>
          <a:solidFill>
            <a:schemeClr val="bg2">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5</a:t>
            </a:r>
            <a:endParaRPr kumimoji="0" lang="en-US" sz="1600" i="0" u="none" strike="noStrike" cap="none" normalizeH="0" baseline="0" dirty="0">
              <a:ln>
                <a:noFill/>
              </a:ln>
              <a:solidFill>
                <a:schemeClr val="tx1"/>
              </a:solidFill>
              <a:effectLst/>
              <a:latin typeface="Helvetica" pitchFamily="2" charset="0"/>
            </a:endParaRPr>
          </a:p>
        </p:txBody>
      </p:sp>
      <p:sp>
        <p:nvSpPr>
          <p:cNvPr id="8" name="Rectangle 7">
            <a:extLst>
              <a:ext uri="{FF2B5EF4-FFF2-40B4-BE49-F238E27FC236}">
                <a16:creationId xmlns:a16="http://schemas.microsoft.com/office/drawing/2014/main" id="{F21CA9AB-C553-4838-958E-20A79C6060FF}"/>
              </a:ext>
            </a:extLst>
          </p:cNvPr>
          <p:cNvSpPr/>
          <p:nvPr/>
        </p:nvSpPr>
        <p:spPr bwMode="auto">
          <a:xfrm>
            <a:off x="7166590" y="1159260"/>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3</a:t>
            </a:r>
            <a:endParaRPr kumimoji="0" lang="en-US" sz="1600" i="0" u="none" strike="noStrike" cap="none" normalizeH="0" baseline="0" dirty="0">
              <a:ln>
                <a:noFill/>
              </a:ln>
              <a:solidFill>
                <a:schemeClr val="tx1"/>
              </a:solidFill>
              <a:effectLst/>
              <a:latin typeface="Helvetica" pitchFamily="2" charset="0"/>
            </a:endParaRPr>
          </a:p>
        </p:txBody>
      </p:sp>
      <p:sp>
        <p:nvSpPr>
          <p:cNvPr id="9" name="Rectangle 8">
            <a:extLst>
              <a:ext uri="{FF2B5EF4-FFF2-40B4-BE49-F238E27FC236}">
                <a16:creationId xmlns:a16="http://schemas.microsoft.com/office/drawing/2014/main" id="{FE528371-00F7-B62E-F002-AA1FAA07A23E}"/>
              </a:ext>
            </a:extLst>
          </p:cNvPr>
          <p:cNvSpPr/>
          <p:nvPr/>
        </p:nvSpPr>
        <p:spPr bwMode="auto">
          <a:xfrm>
            <a:off x="5661328" y="1167033"/>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0" name="Rectangle 9">
            <a:extLst>
              <a:ext uri="{FF2B5EF4-FFF2-40B4-BE49-F238E27FC236}">
                <a16:creationId xmlns:a16="http://schemas.microsoft.com/office/drawing/2014/main" id="{14F5DADE-45A7-2911-0FBE-3387955AB2E5}"/>
              </a:ext>
            </a:extLst>
          </p:cNvPr>
          <p:cNvSpPr/>
          <p:nvPr/>
        </p:nvSpPr>
        <p:spPr bwMode="auto">
          <a:xfrm>
            <a:off x="8170098" y="1159185"/>
            <a:ext cx="504056" cy="492443"/>
          </a:xfrm>
          <a:prstGeom prst="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3200" dirty="0">
                <a:solidFill>
                  <a:schemeClr val="tx1"/>
                </a:solidFill>
                <a:latin typeface="Helvetica" pitchFamily="2" charset="0"/>
              </a:rPr>
              <a:t>8</a:t>
            </a:r>
            <a:endParaRPr kumimoji="0" lang="en-US" sz="1600" i="0" u="none" strike="noStrike" cap="none" normalizeH="0" baseline="0" dirty="0">
              <a:ln>
                <a:noFill/>
              </a:ln>
              <a:solidFill>
                <a:schemeClr val="tx1"/>
              </a:solidFill>
              <a:effectLst/>
              <a:latin typeface="Helvetica" pitchFamily="2" charset="0"/>
            </a:endParaRPr>
          </a:p>
        </p:txBody>
      </p:sp>
      <p:sp>
        <p:nvSpPr>
          <p:cNvPr id="11" name="Rectangle 10">
            <a:extLst>
              <a:ext uri="{FF2B5EF4-FFF2-40B4-BE49-F238E27FC236}">
                <a16:creationId xmlns:a16="http://schemas.microsoft.com/office/drawing/2014/main" id="{DD7B7361-6A02-94B0-2BC4-7ECD337CCC2C}"/>
              </a:ext>
            </a:extLst>
          </p:cNvPr>
          <p:cNvSpPr/>
          <p:nvPr/>
        </p:nvSpPr>
        <p:spPr bwMode="auto">
          <a:xfrm>
            <a:off x="6158478" y="1164651"/>
            <a:ext cx="504056" cy="4924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3200" i="0" u="none" strike="noStrike" cap="none" normalizeH="0" baseline="0" dirty="0">
                <a:ln>
                  <a:noFill/>
                </a:ln>
                <a:solidFill>
                  <a:schemeClr val="tx1"/>
                </a:solidFill>
                <a:effectLst/>
                <a:latin typeface="Helvetica" pitchFamily="2" charset="0"/>
              </a:rPr>
              <a:t>1</a:t>
            </a:r>
            <a:endParaRPr kumimoji="0" lang="en-US" sz="1600" i="0" u="none" strike="noStrike" cap="none" normalizeH="0" baseline="0" dirty="0">
              <a:ln>
                <a:noFill/>
              </a:ln>
              <a:solidFill>
                <a:schemeClr val="tx1"/>
              </a:solidFill>
              <a:effectLst/>
              <a:latin typeface="Helvetica" pitchFamily="2" charset="0"/>
            </a:endParaRPr>
          </a:p>
        </p:txBody>
      </p:sp>
      <p:sp>
        <p:nvSpPr>
          <p:cNvPr id="14" name="TextBox 13">
            <a:extLst>
              <a:ext uri="{FF2B5EF4-FFF2-40B4-BE49-F238E27FC236}">
                <a16:creationId xmlns:a16="http://schemas.microsoft.com/office/drawing/2014/main" id="{846FD4E8-0C78-24F9-5EA3-C1A36EC81D80}"/>
              </a:ext>
            </a:extLst>
          </p:cNvPr>
          <p:cNvSpPr txBox="1"/>
          <p:nvPr/>
        </p:nvSpPr>
        <p:spPr bwMode="auto">
          <a:xfrm>
            <a:off x="5094332" y="2164390"/>
            <a:ext cx="2884469" cy="1046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l" rtl="0" fontAlgn="base"/>
            <a:r>
              <a:rPr lang="en-US" sz="1400" b="1" kern="0" dirty="0">
                <a:latin typeface="Helvetica" pitchFamily="2" charset="0"/>
                <a:cs typeface="Arial" pitchFamily="34" charset="0"/>
              </a:rPr>
              <a:t>Code:</a:t>
            </a:r>
            <a:endParaRPr lang="en-AU" sz="1400" b="0" i="0" dirty="0">
              <a:effectLst/>
              <a:latin typeface="Helvetica" pitchFamily="2" charset="0"/>
            </a:endParaRPr>
          </a:p>
          <a:p>
            <a:pPr algn="l" rtl="0" fontAlgn="base"/>
            <a:r>
              <a:rPr lang="en-AU" sz="1200" b="0" i="0" dirty="0">
                <a:effectLst/>
                <a:latin typeface="Consolas" panose="020B0609020204030204" pitchFamily="49" charset="0"/>
              </a:rPr>
              <a:t>def Fib(n):</a:t>
            </a:r>
          </a:p>
          <a:p>
            <a:pPr algn="l" rtl="0" fontAlgn="base"/>
            <a:r>
              <a:rPr lang="en-AU" sz="1200" b="0" i="0" dirty="0">
                <a:effectLst/>
                <a:latin typeface="Consolas" panose="020B0609020204030204" pitchFamily="49" charset="0"/>
              </a:rPr>
              <a:t>    if n &lt;= 1:</a:t>
            </a:r>
          </a:p>
          <a:p>
            <a:pPr algn="l" rtl="0" fontAlgn="base"/>
            <a:r>
              <a:rPr lang="en-AU" sz="1200" b="0" i="0" dirty="0">
                <a:effectLst/>
                <a:latin typeface="Consolas" panose="020B0609020204030204" pitchFamily="49" charset="0"/>
              </a:rPr>
              <a:t>        return n</a:t>
            </a:r>
          </a:p>
          <a:p>
            <a:pPr algn="l" rtl="0" fontAlgn="base"/>
            <a:r>
              <a:rPr lang="en-AU" sz="1200" b="0" i="0" dirty="0">
                <a:effectLst/>
                <a:latin typeface="Consolas" panose="020B0609020204030204" pitchFamily="49" charset="0"/>
              </a:rPr>
              <a:t>    return Fib(n-1) + Fib(n-2)</a:t>
            </a:r>
          </a:p>
        </p:txBody>
      </p:sp>
      <p:sp>
        <p:nvSpPr>
          <p:cNvPr id="16" name="TextBox 15">
            <a:extLst>
              <a:ext uri="{FF2B5EF4-FFF2-40B4-BE49-F238E27FC236}">
                <a16:creationId xmlns:a16="http://schemas.microsoft.com/office/drawing/2014/main" id="{7C415AB5-5456-07C8-B31F-7A725454FE31}"/>
              </a:ext>
            </a:extLst>
          </p:cNvPr>
          <p:cNvSpPr txBox="1"/>
          <p:nvPr/>
        </p:nvSpPr>
        <p:spPr bwMode="auto">
          <a:xfrm>
            <a:off x="5248439" y="1662788"/>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0</a:t>
            </a:r>
          </a:p>
        </p:txBody>
      </p:sp>
      <p:sp>
        <p:nvSpPr>
          <p:cNvPr id="17" name="TextBox 16">
            <a:extLst>
              <a:ext uri="{FF2B5EF4-FFF2-40B4-BE49-F238E27FC236}">
                <a16:creationId xmlns:a16="http://schemas.microsoft.com/office/drawing/2014/main" id="{F13B62EE-436F-229A-784D-55E9F5145517}"/>
              </a:ext>
            </a:extLst>
          </p:cNvPr>
          <p:cNvSpPr txBox="1"/>
          <p:nvPr/>
        </p:nvSpPr>
        <p:spPr bwMode="auto">
          <a:xfrm>
            <a:off x="6258504" y="1662788"/>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2</a:t>
            </a:r>
          </a:p>
        </p:txBody>
      </p:sp>
      <p:sp>
        <p:nvSpPr>
          <p:cNvPr id="19" name="TextBox 18">
            <a:extLst>
              <a:ext uri="{FF2B5EF4-FFF2-40B4-BE49-F238E27FC236}">
                <a16:creationId xmlns:a16="http://schemas.microsoft.com/office/drawing/2014/main" id="{4AA42965-3EF8-37D7-AF44-450BE0B929BE}"/>
              </a:ext>
            </a:extLst>
          </p:cNvPr>
          <p:cNvSpPr txBox="1"/>
          <p:nvPr/>
        </p:nvSpPr>
        <p:spPr bwMode="auto">
          <a:xfrm>
            <a:off x="5750193" y="1662788"/>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1</a:t>
            </a:r>
          </a:p>
        </p:txBody>
      </p:sp>
      <p:sp>
        <p:nvSpPr>
          <p:cNvPr id="20" name="TextBox 19">
            <a:extLst>
              <a:ext uri="{FF2B5EF4-FFF2-40B4-BE49-F238E27FC236}">
                <a16:creationId xmlns:a16="http://schemas.microsoft.com/office/drawing/2014/main" id="{5FF2C434-29F4-8D78-6D97-6C05DAC21DB5}"/>
              </a:ext>
            </a:extLst>
          </p:cNvPr>
          <p:cNvSpPr txBox="1"/>
          <p:nvPr/>
        </p:nvSpPr>
        <p:spPr bwMode="auto">
          <a:xfrm>
            <a:off x="6751399" y="1662787"/>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3</a:t>
            </a:r>
          </a:p>
        </p:txBody>
      </p:sp>
      <p:sp>
        <p:nvSpPr>
          <p:cNvPr id="21" name="TextBox 20">
            <a:extLst>
              <a:ext uri="{FF2B5EF4-FFF2-40B4-BE49-F238E27FC236}">
                <a16:creationId xmlns:a16="http://schemas.microsoft.com/office/drawing/2014/main" id="{C2C23297-4716-2AFD-C867-DFF61892BE0D}"/>
              </a:ext>
            </a:extLst>
          </p:cNvPr>
          <p:cNvSpPr txBox="1"/>
          <p:nvPr/>
        </p:nvSpPr>
        <p:spPr bwMode="auto">
          <a:xfrm>
            <a:off x="7244294" y="1662786"/>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dirty="0">
                <a:latin typeface="Helvetica" pitchFamily="2" charset="0"/>
              </a:rPr>
              <a:t>4</a:t>
            </a:r>
          </a:p>
        </p:txBody>
      </p:sp>
      <p:sp>
        <p:nvSpPr>
          <p:cNvPr id="31" name="TextBox 30">
            <a:extLst>
              <a:ext uri="{FF2B5EF4-FFF2-40B4-BE49-F238E27FC236}">
                <a16:creationId xmlns:a16="http://schemas.microsoft.com/office/drawing/2014/main" id="{CC8B56F5-E490-9301-103A-508F42E43A53}"/>
              </a:ext>
            </a:extLst>
          </p:cNvPr>
          <p:cNvSpPr txBox="1"/>
          <p:nvPr/>
        </p:nvSpPr>
        <p:spPr bwMode="auto">
          <a:xfrm>
            <a:off x="7761464" y="1662785"/>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b="1" dirty="0">
                <a:latin typeface="Helvetica" pitchFamily="2" charset="0"/>
              </a:rPr>
              <a:t>5</a:t>
            </a:r>
          </a:p>
        </p:txBody>
      </p:sp>
      <p:sp>
        <p:nvSpPr>
          <p:cNvPr id="32" name="TextBox 31">
            <a:extLst>
              <a:ext uri="{FF2B5EF4-FFF2-40B4-BE49-F238E27FC236}">
                <a16:creationId xmlns:a16="http://schemas.microsoft.com/office/drawing/2014/main" id="{E386C439-90D7-3843-CB29-36F14948F81C}"/>
              </a:ext>
            </a:extLst>
          </p:cNvPr>
          <p:cNvSpPr txBox="1"/>
          <p:nvPr/>
        </p:nvSpPr>
        <p:spPr bwMode="auto">
          <a:xfrm>
            <a:off x="8258963" y="1662784"/>
            <a:ext cx="2780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wrap="square">
            <a:spAutoFit/>
          </a:bodyPr>
          <a:lstStyle/>
          <a:p>
            <a:pPr algn="ctr"/>
            <a:r>
              <a:rPr lang="en-US" sz="2400" b="1" dirty="0">
                <a:latin typeface="Helvetica" pitchFamily="2" charset="0"/>
              </a:rPr>
              <a:t>6</a:t>
            </a:r>
          </a:p>
        </p:txBody>
      </p:sp>
      <p:pic>
        <p:nvPicPr>
          <p:cNvPr id="38" name="Picture 37" descr="A black screen with white text&#10;&#10;Description automatically generated with low confidence">
            <a:extLst>
              <a:ext uri="{FF2B5EF4-FFF2-40B4-BE49-F238E27FC236}">
                <a16:creationId xmlns:a16="http://schemas.microsoft.com/office/drawing/2014/main" id="{72642EEE-8F5E-08D4-322C-E5CF7524C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52" y="1091862"/>
            <a:ext cx="4467696" cy="2187919"/>
          </a:xfrm>
          <a:prstGeom prst="rect">
            <a:avLst/>
          </a:prstGeom>
        </p:spPr>
      </p:pic>
      <p:sp>
        <p:nvSpPr>
          <p:cNvPr id="2" name="TextBox 1">
            <a:extLst>
              <a:ext uri="{FF2B5EF4-FFF2-40B4-BE49-F238E27FC236}">
                <a16:creationId xmlns:a16="http://schemas.microsoft.com/office/drawing/2014/main" id="{BE585D1D-51F4-385E-E13B-01445614EBAE}"/>
              </a:ext>
            </a:extLst>
          </p:cNvPr>
          <p:cNvSpPr txBox="1"/>
          <p:nvPr/>
        </p:nvSpPr>
        <p:spPr bwMode="auto">
          <a:xfrm>
            <a:off x="361839" y="3519076"/>
            <a:ext cx="8680096"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r>
              <a:rPr lang="en-US" sz="2000" kern="0" dirty="0">
                <a:latin typeface="Helvetica" pitchFamily="2" charset="0"/>
                <a:cs typeface="Arial" pitchFamily="34" charset="0"/>
              </a:rPr>
              <a:t>We can see that there are many repeated calculations such as fib(3) and fib(2), which are circled on the picture above. So, we are wasting time to calculate things that we already got the result </a:t>
            </a:r>
            <a:r>
              <a:rPr lang="en-US" sz="2000" kern="0" dirty="0">
                <a:latin typeface="Helvetica" pitchFamily="2" charset="0"/>
                <a:cs typeface="Arial" pitchFamily="34" charset="0"/>
                <a:sym typeface="Wingdings" pitchFamily="2" charset="2"/>
              </a:rPr>
              <a:t> It is better if we can store the calculated values somewhere and reuse it later.</a:t>
            </a:r>
          </a:p>
          <a:p>
            <a:r>
              <a:rPr lang="en-US" sz="2000" kern="0" dirty="0">
                <a:latin typeface="Helvetica" pitchFamily="2" charset="0"/>
                <a:cs typeface="Arial" pitchFamily="34" charset="0"/>
                <a:sym typeface="Wingdings" pitchFamily="2" charset="2"/>
              </a:rPr>
              <a:t> Solution: </a:t>
            </a:r>
            <a:r>
              <a:rPr lang="en-US" sz="2000" b="1" kern="0" dirty="0">
                <a:latin typeface="Helvetica" pitchFamily="2" charset="0"/>
                <a:cs typeface="Arial" pitchFamily="34" charset="0"/>
                <a:sym typeface="Wingdings" pitchFamily="2" charset="2"/>
              </a:rPr>
              <a:t>Dynamic programming!</a:t>
            </a:r>
            <a:endParaRPr lang="en-US" sz="2000" dirty="0"/>
          </a:p>
        </p:txBody>
      </p:sp>
      <p:sp>
        <p:nvSpPr>
          <p:cNvPr id="12" name="Rounded Rectangle 11">
            <a:extLst>
              <a:ext uri="{FF2B5EF4-FFF2-40B4-BE49-F238E27FC236}">
                <a16:creationId xmlns:a16="http://schemas.microsoft.com/office/drawing/2014/main" id="{DCE6AD0B-9C3C-9B73-D9CF-64CC141C7563}"/>
              </a:ext>
            </a:extLst>
          </p:cNvPr>
          <p:cNvSpPr/>
          <p:nvPr/>
        </p:nvSpPr>
        <p:spPr bwMode="auto">
          <a:xfrm>
            <a:off x="395536" y="2036538"/>
            <a:ext cx="1440160" cy="1174291"/>
          </a:xfrm>
          <a:prstGeom prst="roundRect">
            <a:avLst/>
          </a:prstGeom>
          <a:noFill/>
          <a:ln w="28575" cap="flat" cmpd="sng" algn="ctr">
            <a:solidFill>
              <a:schemeClr val="accent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3" name="Rounded Rectangle 12">
            <a:extLst>
              <a:ext uri="{FF2B5EF4-FFF2-40B4-BE49-F238E27FC236}">
                <a16:creationId xmlns:a16="http://schemas.microsoft.com/office/drawing/2014/main" id="{18596FC0-1781-F98F-75E1-0B0C045EEAFE}"/>
              </a:ext>
            </a:extLst>
          </p:cNvPr>
          <p:cNvSpPr/>
          <p:nvPr/>
        </p:nvSpPr>
        <p:spPr bwMode="auto">
          <a:xfrm>
            <a:off x="3089617" y="1637992"/>
            <a:ext cx="1535355" cy="1174291"/>
          </a:xfrm>
          <a:prstGeom prst="roundRect">
            <a:avLst/>
          </a:prstGeom>
          <a:noFill/>
          <a:ln w="28575" cap="flat" cmpd="sng" algn="ctr">
            <a:solidFill>
              <a:schemeClr val="accent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22" name="Rounded Rectangle 21">
            <a:extLst>
              <a:ext uri="{FF2B5EF4-FFF2-40B4-BE49-F238E27FC236}">
                <a16:creationId xmlns:a16="http://schemas.microsoft.com/office/drawing/2014/main" id="{1774DCEA-1389-3547-8FAB-B94D173F7EC1}"/>
              </a:ext>
            </a:extLst>
          </p:cNvPr>
          <p:cNvSpPr/>
          <p:nvPr/>
        </p:nvSpPr>
        <p:spPr bwMode="auto">
          <a:xfrm>
            <a:off x="1957839" y="1988839"/>
            <a:ext cx="1102753" cy="823443"/>
          </a:xfrm>
          <a:prstGeom prst="roundRect">
            <a:avLst/>
          </a:prstGeom>
          <a:noFill/>
          <a:ln w="28575" cap="flat" cmpd="sng" algn="ctr">
            <a:solidFill>
              <a:schemeClr val="accent6"/>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23" name="Rounded Rectangle 22">
            <a:extLst>
              <a:ext uri="{FF2B5EF4-FFF2-40B4-BE49-F238E27FC236}">
                <a16:creationId xmlns:a16="http://schemas.microsoft.com/office/drawing/2014/main" id="{60E96F25-8348-15B8-135A-B4F0A712A03B}"/>
              </a:ext>
            </a:extLst>
          </p:cNvPr>
          <p:cNvSpPr/>
          <p:nvPr/>
        </p:nvSpPr>
        <p:spPr bwMode="auto">
          <a:xfrm>
            <a:off x="398801" y="2564904"/>
            <a:ext cx="1076855" cy="645925"/>
          </a:xfrm>
          <a:prstGeom prst="roundRect">
            <a:avLst/>
          </a:prstGeom>
          <a:noFill/>
          <a:ln w="28575" cap="flat" cmpd="sng" algn="ctr">
            <a:solidFill>
              <a:schemeClr val="accent6"/>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24" name="Rounded Rectangle 23">
            <a:extLst>
              <a:ext uri="{FF2B5EF4-FFF2-40B4-BE49-F238E27FC236}">
                <a16:creationId xmlns:a16="http://schemas.microsoft.com/office/drawing/2014/main" id="{5874E915-DC8F-13DB-69FF-2E4A251CF378}"/>
              </a:ext>
            </a:extLst>
          </p:cNvPr>
          <p:cNvSpPr/>
          <p:nvPr/>
        </p:nvSpPr>
        <p:spPr bwMode="auto">
          <a:xfrm>
            <a:off x="3117234" y="2108487"/>
            <a:ext cx="1090883" cy="672441"/>
          </a:xfrm>
          <a:prstGeom prst="roundRect">
            <a:avLst/>
          </a:prstGeom>
          <a:noFill/>
          <a:ln w="28575" cap="flat" cmpd="sng" algn="ctr">
            <a:solidFill>
              <a:schemeClr val="accent6"/>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43601798"/>
      </p:ext>
    </p:extLst>
  </p:cSld>
  <p:clrMapOvr>
    <a:masterClrMapping/>
  </p:clrMapOvr>
  <p:transition spd="slow"/>
</p:sld>
</file>

<file path=ppt/theme/theme1.xml><?xml version="1.0" encoding="utf-8"?>
<a:theme xmlns:a="http://schemas.openxmlformats.org/drawingml/2006/main" name="1_bevpre~1">
  <a:themeElements>
    <a:clrScheme name="Custom 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BF2425"/>
      </a:hlink>
      <a:folHlink>
        <a:srgbClr val="BF24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vert="horz" wrap="square" lIns="91440" tIns="0" rIns="91440" bIns="36000" numCol="1" rtlCol="0" anchor="t" anchorCtr="0" compatLnSpc="1">
        <a:prstTxWarp prst="textNoShape">
          <a:avLst/>
        </a:prstTxWarp>
        <a:spAutoFit/>
      </a:bodyPr>
      <a:lstStyle>
        <a:defPPr>
          <a:buFont typeface="Wingdings" charset="0"/>
          <a:buNone/>
          <a:defRPr sz="2400" kern="0" dirty="0">
            <a:latin typeface="Arial" pitchFamily="34" charset="0"/>
            <a:cs typeface="Arial" pitchFamily="34" charset="0"/>
          </a:defRPr>
        </a:defPPr>
      </a:lstStyle>
    </a:txDef>
  </a:objectDefaults>
  <a:extraClrSchemeLst>
    <a:extraClrScheme>
      <a:clrScheme name="bevp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evp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evp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evp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evp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evp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evp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evpre~1 8">
        <a:dk1>
          <a:srgbClr val="000000"/>
        </a:dk1>
        <a:lt1>
          <a:srgbClr val="FFFFFF"/>
        </a:lt1>
        <a:dk2>
          <a:srgbClr val="000000"/>
        </a:dk2>
        <a:lt2>
          <a:srgbClr val="B2B2B2"/>
        </a:lt2>
        <a:accent1>
          <a:srgbClr val="00CCFF"/>
        </a:accent1>
        <a:accent2>
          <a:srgbClr val="FF0066"/>
        </a:accent2>
        <a:accent3>
          <a:srgbClr val="FFFFFF"/>
        </a:accent3>
        <a:accent4>
          <a:srgbClr val="000000"/>
        </a:accent4>
        <a:accent5>
          <a:srgbClr val="AAE2FF"/>
        </a:accent5>
        <a:accent6>
          <a:srgbClr val="E7005C"/>
        </a:accent6>
        <a:hlink>
          <a:srgbClr val="FFFFFF"/>
        </a:hlink>
        <a:folHlink>
          <a:srgbClr val="00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WWTF_unit2_1</Template>
  <TotalTime>22574</TotalTime>
  <Words>7593</Words>
  <Application>Microsoft Office PowerPoint</Application>
  <PresentationFormat>On-screen Show (4:3)</PresentationFormat>
  <Paragraphs>1419</Paragraphs>
  <Slides>42</Slides>
  <Notes>42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ＭＳ Ｐゴシック</vt:lpstr>
      <vt:lpstr>新細明體</vt:lpstr>
      <vt:lpstr>Aptos</vt:lpstr>
      <vt:lpstr>Arial</vt:lpstr>
      <vt:lpstr>Calibri</vt:lpstr>
      <vt:lpstr>Cambria Math</vt:lpstr>
      <vt:lpstr>Consolas</vt:lpstr>
      <vt:lpstr>Courier New</vt:lpstr>
      <vt:lpstr>Helvetica</vt:lpstr>
      <vt:lpstr>Symbol</vt:lpstr>
      <vt:lpstr>Verdana</vt:lpstr>
      <vt:lpstr>Wingdings</vt:lpstr>
      <vt:lpstr>1_bevpre~1</vt:lpstr>
      <vt:lpstr>PowerPoint Presentation</vt:lpstr>
      <vt:lpstr>Module 10: Dynamic programming</vt:lpstr>
      <vt:lpstr>Revise previous module</vt:lpstr>
      <vt:lpstr>Learning outcomes</vt:lpstr>
      <vt:lpstr>Module Topics</vt:lpstr>
      <vt:lpstr>Dynamic Programming (DP) Algorithm</vt:lpstr>
      <vt:lpstr>DP Example - Fibonacci Algorithm</vt:lpstr>
      <vt:lpstr>Dynamic Programming - Example</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Longest Common Subsequence Problem</vt:lpstr>
      <vt:lpstr>Longest Common Subsequence Problem (Contd.)</vt:lpstr>
      <vt:lpstr>Longest Common Subsequence Problem (Contd.)</vt:lpstr>
      <vt:lpstr>Longest Common Subsequence Problem (Contd.)</vt:lpstr>
      <vt:lpstr>Longest Common Subsequence Problem (Contd.)</vt:lpstr>
      <vt:lpstr>Longest Common Subsequence Problem (Contd.)</vt:lpstr>
      <vt:lpstr>Longest Common Subsequence Problem (Contd.)</vt:lpstr>
      <vt:lpstr>Longest Common Subsequence Problem (Contd.)</vt:lpstr>
      <vt:lpstr>Longest Common Subsequence Problem (Contd.)</vt:lpstr>
      <vt:lpstr>Minimum Edit Distance Problem</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Minimum Edit Distance Problem (Contd.)</vt:lpstr>
      <vt:lpstr>Summary</vt:lpstr>
    </vt:vector>
  </TitlesOfParts>
  <Company>Griffith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Wastewater Treatment Fundamentals</dc:title>
  <dc:creator>Qin Li</dc:creator>
  <cp:lastModifiedBy>Nguyen Duc Anh 20225468</cp:lastModifiedBy>
  <cp:revision>311</cp:revision>
  <cp:lastPrinted>2020-05-13T22:01:43Z</cp:lastPrinted>
  <dcterms:created xsi:type="dcterms:W3CDTF">2012-02-27T07:26:44Z</dcterms:created>
  <dcterms:modified xsi:type="dcterms:W3CDTF">2025-04-07T01:50:45Z</dcterms:modified>
</cp:coreProperties>
</file>