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daW1t19UjV3SGHd1c57p8q5DK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e45705ead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e45705ead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8e45705ead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6bfec817a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6bfec817a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86bfec817a_0_2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6bfec817a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6bfec817a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86bfec817a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6ad6c03e6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86ad6c03e6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86ad6c03e6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6ad6c03e6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86ad6c03e6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g86ad6c03e6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6ad6c03e6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86ad6c03e6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g86ad6c03e6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6ad6c03e6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86ad6c03e6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g86ad6c03e6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86bfec817a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86bfec817a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86bfec817a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e5c4e9ac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e5c4e9ac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8e5c4e9ac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e45705ead_3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e45705ead_3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8e45705ead_3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e5c4e9ac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e5c4e9ac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8e5c4e9acb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e45705ead_3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e45705ead_3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8e45705ead_3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e45705ead_3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e45705ead_3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8e45705ead_3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e45705ead_3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e45705ead_3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8e45705ead_3_2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e45705ead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e45705ead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8e45705ead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idx="10" type="dt"/>
          </p:nvPr>
        </p:nvSpPr>
        <p:spPr>
          <a:xfrm>
            <a:off x="838200" y="6356350"/>
            <a:ext cx="90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62775" y="6388249"/>
            <a:ext cx="1495733" cy="3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0"/>
          <p:cNvSpPr txBox="1"/>
          <p:nvPr>
            <p:ph idx="11" type="ftr"/>
          </p:nvPr>
        </p:nvSpPr>
        <p:spPr>
          <a:xfrm>
            <a:off x="4797965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912765" y="6356350"/>
            <a:ext cx="7504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0" name="Google Shape;20;p10"/>
          <p:cNvSpPr txBox="1"/>
          <p:nvPr>
            <p:ph type="title"/>
          </p:nvPr>
        </p:nvSpPr>
        <p:spPr>
          <a:xfrm>
            <a:off x="591710" y="214048"/>
            <a:ext cx="10515600" cy="612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2D7D"/>
              </a:buClr>
              <a:buSzPts val="2400"/>
              <a:buFont typeface="Arial"/>
              <a:buNone/>
              <a:defRPr sz="2400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" name="Google Shape;21;p10"/>
          <p:cNvCxnSpPr/>
          <p:nvPr/>
        </p:nvCxnSpPr>
        <p:spPr>
          <a:xfrm>
            <a:off x="-21245" y="608365"/>
            <a:ext cx="692237" cy="0"/>
          </a:xfrm>
          <a:prstGeom prst="straightConnector1">
            <a:avLst/>
          </a:prstGeom>
          <a:noFill/>
          <a:ln cap="flat" cmpd="sng" w="12700">
            <a:solidFill>
              <a:srgbClr val="302D7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591710" y="214048"/>
            <a:ext cx="10515600" cy="612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2D7D"/>
              </a:buClr>
              <a:buSzPts val="2400"/>
              <a:buFont typeface="Arial"/>
              <a:buNone/>
              <a:defRPr sz="2400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5" name="Google Shape;25;p11"/>
          <p:cNvCxnSpPr/>
          <p:nvPr/>
        </p:nvCxnSpPr>
        <p:spPr>
          <a:xfrm>
            <a:off x="-21245" y="608365"/>
            <a:ext cx="692237" cy="0"/>
          </a:xfrm>
          <a:prstGeom prst="straightConnector1">
            <a:avLst/>
          </a:prstGeom>
          <a:noFill/>
          <a:ln cap="flat" cmpd="sng" w="12700">
            <a:solidFill>
              <a:srgbClr val="302D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90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797965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912765" y="6356350"/>
            <a:ext cx="7504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29" name="Google Shape;2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62775" y="6388249"/>
            <a:ext cx="1495733" cy="3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idx="10" type="dt"/>
          </p:nvPr>
        </p:nvSpPr>
        <p:spPr>
          <a:xfrm>
            <a:off x="838200" y="6356350"/>
            <a:ext cx="90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" name="Google Shape;3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62775" y="6388249"/>
            <a:ext cx="1495733" cy="3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2"/>
          <p:cNvSpPr txBox="1"/>
          <p:nvPr>
            <p:ph type="title"/>
          </p:nvPr>
        </p:nvSpPr>
        <p:spPr>
          <a:xfrm>
            <a:off x="591710" y="214048"/>
            <a:ext cx="10515600" cy="612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2D7D"/>
              </a:buClr>
              <a:buSzPts val="2400"/>
              <a:buFont typeface="Arial"/>
              <a:buNone/>
              <a:defRPr sz="2400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4" name="Google Shape;34;p12"/>
          <p:cNvCxnSpPr/>
          <p:nvPr/>
        </p:nvCxnSpPr>
        <p:spPr>
          <a:xfrm>
            <a:off x="-21245" y="608365"/>
            <a:ext cx="692237" cy="0"/>
          </a:xfrm>
          <a:prstGeom prst="straightConnector1">
            <a:avLst/>
          </a:prstGeom>
          <a:noFill/>
          <a:ln cap="flat" cmpd="sng" w="12700">
            <a:solidFill>
              <a:srgbClr val="302D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797965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912765" y="6356350"/>
            <a:ext cx="7504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02D7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0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1" Type="http://schemas.openxmlformats.org/officeDocument/2006/relationships/image" Target="../media/image31.png"/><Relationship Id="rId10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1" Type="http://schemas.openxmlformats.org/officeDocument/2006/relationships/image" Target="../media/image31.png"/><Relationship Id="rId10" Type="http://schemas.openxmlformats.org/officeDocument/2006/relationships/image" Target="../media/image2.png"/><Relationship Id="rId12" Type="http://schemas.openxmlformats.org/officeDocument/2006/relationships/image" Target="../media/image12.png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/>
        </p:nvSpPr>
        <p:spPr>
          <a:xfrm>
            <a:off x="377711" y="1481508"/>
            <a:ext cx="3531196" cy="3472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None/>
            </a:pPr>
            <a:r>
              <a:rPr b="0" i="0" lang="es-MX" sz="204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6642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"/>
          <p:cNvSpPr txBox="1"/>
          <p:nvPr>
            <p:ph idx="4294967295" type="ctrTitle"/>
          </p:nvPr>
        </p:nvSpPr>
        <p:spPr>
          <a:xfrm>
            <a:off x="657111" y="891332"/>
            <a:ext cx="5769089" cy="3015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s-MX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#CardifDesdeCasa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s-MX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Cifras generales</a:t>
            </a:r>
            <a:endParaRPr b="1" sz="3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758638" y="4133002"/>
            <a:ext cx="2048062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5386" y="5824136"/>
            <a:ext cx="2460923" cy="78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5600" y="1828800"/>
            <a:ext cx="2838846" cy="281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e45705ead_0_29"/>
          <p:cNvSpPr txBox="1"/>
          <p:nvPr>
            <p:ph idx="12" type="sldNum"/>
          </p:nvPr>
        </p:nvSpPr>
        <p:spPr>
          <a:xfrm>
            <a:off x="8912765" y="6356350"/>
            <a:ext cx="750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02" name="Google Shape;302;g8e45705ead_0_29"/>
          <p:cNvSpPr txBox="1"/>
          <p:nvPr>
            <p:ph type="title"/>
          </p:nvPr>
        </p:nvSpPr>
        <p:spPr>
          <a:xfrm>
            <a:off x="591710" y="214048"/>
            <a:ext cx="10515600" cy="61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MEJORAS PLATAFORMA</a:t>
            </a:r>
            <a:endParaRPr/>
          </a:p>
        </p:txBody>
      </p:sp>
      <p:pic>
        <p:nvPicPr>
          <p:cNvPr id="303" name="Google Shape;303;g8e45705ead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" y="1982475"/>
            <a:ext cx="5304926" cy="253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8e45705ead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5625" y="2058687"/>
            <a:ext cx="5304925" cy="2405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g8e45705ead_0_29"/>
          <p:cNvCxnSpPr/>
          <p:nvPr/>
        </p:nvCxnSpPr>
        <p:spPr>
          <a:xfrm flipH="1" rot="10800000">
            <a:off x="5492100" y="3054200"/>
            <a:ext cx="9864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g8e45705ead_0_29"/>
          <p:cNvSpPr txBox="1"/>
          <p:nvPr/>
        </p:nvSpPr>
        <p:spPr>
          <a:xfrm>
            <a:off x="1498725" y="4960875"/>
            <a:ext cx="46764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s-MX" sz="1700">
                <a:latin typeface="Calibri"/>
                <a:ea typeface="Calibri"/>
                <a:cs typeface="Calibri"/>
                <a:sym typeface="Calibri"/>
              </a:rPr>
              <a:t>Disminución</a:t>
            </a:r>
            <a:r>
              <a:rPr lang="es-MX" sz="1700">
                <a:latin typeface="Calibri"/>
                <a:ea typeface="Calibri"/>
                <a:cs typeface="Calibri"/>
                <a:sym typeface="Calibri"/>
              </a:rPr>
              <a:t> de clicks volteando los cards y sacando el efecto de los cards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6bfec817a_0_203"/>
          <p:cNvSpPr txBox="1"/>
          <p:nvPr>
            <p:ph idx="12" type="sldNum"/>
          </p:nvPr>
        </p:nvSpPr>
        <p:spPr>
          <a:xfrm>
            <a:off x="8912765" y="6356350"/>
            <a:ext cx="750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13" name="Google Shape;313;g86bfec817a_0_203"/>
          <p:cNvSpPr txBox="1"/>
          <p:nvPr>
            <p:ph type="title"/>
          </p:nvPr>
        </p:nvSpPr>
        <p:spPr>
          <a:xfrm>
            <a:off x="591710" y="214048"/>
            <a:ext cx="10515600" cy="61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OTROS HALLAZGOS</a:t>
            </a:r>
            <a:endParaRPr/>
          </a:p>
        </p:txBody>
      </p:sp>
      <p:pic>
        <p:nvPicPr>
          <p:cNvPr id="314" name="Google Shape;314;g86bfec817a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00" y="995198"/>
            <a:ext cx="7187333" cy="572625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86bfec817a_0_203"/>
          <p:cNvSpPr txBox="1"/>
          <p:nvPr>
            <p:ph type="title"/>
          </p:nvPr>
        </p:nvSpPr>
        <p:spPr>
          <a:xfrm>
            <a:off x="7825525" y="1563375"/>
            <a:ext cx="4366500" cy="20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-MX" sz="1500">
                <a:solidFill>
                  <a:srgbClr val="000000"/>
                </a:solidFill>
              </a:rPr>
              <a:t>Juan Antonio Benavides Maldonado, gerente venta Honda, </a:t>
            </a:r>
            <a:r>
              <a:rPr lang="es-MX" sz="1500">
                <a:solidFill>
                  <a:srgbClr val="000000"/>
                </a:solidFill>
              </a:rPr>
              <a:t>está</a:t>
            </a:r>
            <a:r>
              <a:rPr lang="es-MX" sz="1500">
                <a:solidFill>
                  <a:srgbClr val="000000"/>
                </a:solidFill>
              </a:rPr>
              <a:t> redirigiendo los mails de forma industrial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-MX" sz="1500">
                <a:solidFill>
                  <a:srgbClr val="000000"/>
                </a:solidFill>
              </a:rPr>
              <a:t>el comportamiento </a:t>
            </a:r>
            <a:r>
              <a:rPr lang="es-MX" sz="1500">
                <a:solidFill>
                  <a:srgbClr val="000000"/>
                </a:solidFill>
              </a:rPr>
              <a:t>está perjudicando las estadísticas de clicks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-MX" sz="1500">
                <a:solidFill>
                  <a:srgbClr val="000000"/>
                </a:solidFill>
              </a:rPr>
              <a:t>tasa de apertura sobre click quitando este cliente, sería de 5%</a:t>
            </a:r>
            <a:r>
              <a:rPr lang="es-MX" sz="1500">
                <a:solidFill>
                  <a:srgbClr val="000000"/>
                </a:solidFill>
              </a:rPr>
              <a:t> ( vs 7% actualmente)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6bfec817a_0_76"/>
          <p:cNvSpPr txBox="1"/>
          <p:nvPr>
            <p:ph idx="12" type="sldNum"/>
          </p:nvPr>
        </p:nvSpPr>
        <p:spPr>
          <a:xfrm>
            <a:off x="8912765" y="6356350"/>
            <a:ext cx="750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322" name="Google Shape;322;g86bfec817a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25" y="2231182"/>
            <a:ext cx="8551451" cy="389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86bfec817a_0_76"/>
          <p:cNvPicPr preferRelativeResize="0"/>
          <p:nvPr/>
        </p:nvPicPr>
        <p:blipFill rotWithShape="1">
          <a:blip r:embed="rId4">
            <a:alphaModFix/>
          </a:blip>
          <a:srcRect b="0" l="0" r="0" t="6226"/>
          <a:stretch/>
        </p:blipFill>
        <p:spPr>
          <a:xfrm>
            <a:off x="446450" y="3128800"/>
            <a:ext cx="8737884" cy="36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86bfec817a_0_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325" y="1283888"/>
            <a:ext cx="8551446" cy="51143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86bfec817a_0_76"/>
          <p:cNvSpPr txBox="1"/>
          <p:nvPr/>
        </p:nvSpPr>
        <p:spPr>
          <a:xfrm>
            <a:off x="591700" y="1795325"/>
            <a:ext cx="336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Sucursal - mail 2 (recordatorio)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86bfec817a_0_76"/>
          <p:cNvSpPr txBox="1"/>
          <p:nvPr/>
        </p:nvSpPr>
        <p:spPr>
          <a:xfrm>
            <a:off x="591700" y="804725"/>
            <a:ext cx="170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Retención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 - mail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86bfec817a_0_76"/>
          <p:cNvSpPr txBox="1"/>
          <p:nvPr>
            <p:ph type="title"/>
          </p:nvPr>
        </p:nvSpPr>
        <p:spPr>
          <a:xfrm>
            <a:off x="591710" y="214048"/>
            <a:ext cx="10515600" cy="61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OTROS HALLAZGOS</a:t>
            </a:r>
            <a:endParaRPr/>
          </a:p>
        </p:txBody>
      </p:sp>
      <p:sp>
        <p:nvSpPr>
          <p:cNvPr id="328" name="Google Shape;328;g86bfec817a_0_76"/>
          <p:cNvSpPr txBox="1"/>
          <p:nvPr>
            <p:ph type="title"/>
          </p:nvPr>
        </p:nvSpPr>
        <p:spPr>
          <a:xfrm>
            <a:off x="9248350" y="1079625"/>
            <a:ext cx="2864700" cy="20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-MX" sz="1500">
                <a:solidFill>
                  <a:srgbClr val="000000"/>
                </a:solidFill>
              </a:rPr>
              <a:t>Usuario </a:t>
            </a:r>
            <a:r>
              <a:rPr lang="es-MX" sz="1500">
                <a:solidFill>
                  <a:srgbClr val="000000"/>
                </a:solidFill>
              </a:rPr>
              <a:t>está</a:t>
            </a:r>
            <a:r>
              <a:rPr lang="es-MX" sz="1500">
                <a:solidFill>
                  <a:srgbClr val="000000"/>
                </a:solidFill>
              </a:rPr>
              <a:t> abriendo al momento de recibir el correo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-MX" sz="1500">
                <a:solidFill>
                  <a:srgbClr val="000000"/>
                </a:solidFill>
              </a:rPr>
              <a:t>Poco uso posterior sin </a:t>
            </a:r>
            <a:r>
              <a:rPr lang="es-MX" sz="1500">
                <a:solidFill>
                  <a:srgbClr val="000000"/>
                </a:solidFill>
              </a:rPr>
              <a:t>recepción</a:t>
            </a:r>
            <a:r>
              <a:rPr lang="es-MX" sz="1500">
                <a:solidFill>
                  <a:srgbClr val="000000"/>
                </a:solidFill>
              </a:rPr>
              <a:t> de correo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329" name="Google Shape;329;g86bfec817a_0_76"/>
          <p:cNvSpPr/>
          <p:nvPr/>
        </p:nvSpPr>
        <p:spPr>
          <a:xfrm>
            <a:off x="8091100" y="1176200"/>
            <a:ext cx="1005600" cy="70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86bfec817a_0_76"/>
          <p:cNvSpPr/>
          <p:nvPr/>
        </p:nvSpPr>
        <p:spPr>
          <a:xfrm>
            <a:off x="313650" y="5274550"/>
            <a:ext cx="8870700" cy="140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86bfec817a_0_76"/>
          <p:cNvSpPr/>
          <p:nvPr/>
        </p:nvSpPr>
        <p:spPr>
          <a:xfrm>
            <a:off x="8091100" y="2090600"/>
            <a:ext cx="1005600" cy="70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86bfec817a_0_76"/>
          <p:cNvSpPr/>
          <p:nvPr/>
        </p:nvSpPr>
        <p:spPr>
          <a:xfrm>
            <a:off x="318700" y="3538400"/>
            <a:ext cx="8870700" cy="169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02D7D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0" y="3822148"/>
            <a:ext cx="1720617" cy="34857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8"/>
          <p:cNvSpPr txBox="1"/>
          <p:nvPr/>
        </p:nvSpPr>
        <p:spPr>
          <a:xfrm>
            <a:off x="4297213" y="5543567"/>
            <a:ext cx="3857466" cy="79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MX" sz="1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Paseo de las Palmas 425, Piso 5,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MX" sz="1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Miguel Hidalgo, Lomas de Chapultepec,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MX" sz="1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11000 Ciudad de México, CDMX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8"/>
          <p:cNvSpPr/>
          <p:nvPr/>
        </p:nvSpPr>
        <p:spPr>
          <a:xfrm>
            <a:off x="-114300" y="0"/>
            <a:ext cx="123063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320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8"/>
          <p:cNvSpPr txBox="1"/>
          <p:nvPr/>
        </p:nvSpPr>
        <p:spPr>
          <a:xfrm>
            <a:off x="1524415" y="2196112"/>
            <a:ext cx="9523761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1" i="0" lang="es-MX" sz="13800" u="none" cap="none" strike="noStrike">
                <a:solidFill>
                  <a:srgbClr val="2B286E"/>
                </a:solidFill>
                <a:latin typeface="Arial"/>
                <a:ea typeface="Arial"/>
                <a:cs typeface="Arial"/>
                <a:sym typeface="Arial"/>
              </a:rPr>
              <a:t>¡GRACIAS!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8"/>
          <p:cNvSpPr txBox="1"/>
          <p:nvPr/>
        </p:nvSpPr>
        <p:spPr>
          <a:xfrm>
            <a:off x="4518134" y="3360483"/>
            <a:ext cx="38395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MX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¡GRACIAS!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5386" y="5824136"/>
            <a:ext cx="2460923" cy="7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6ad6c03e6_0_21"/>
          <p:cNvSpPr txBox="1"/>
          <p:nvPr>
            <p:ph idx="12" type="sldNum"/>
          </p:nvPr>
        </p:nvSpPr>
        <p:spPr>
          <a:xfrm>
            <a:off x="8912765" y="6356350"/>
            <a:ext cx="75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49" name="Google Shape;349;g86ad6c03e6_0_21"/>
          <p:cNvSpPr txBox="1"/>
          <p:nvPr>
            <p:ph type="title"/>
          </p:nvPr>
        </p:nvSpPr>
        <p:spPr>
          <a:xfrm>
            <a:off x="591710" y="214048"/>
            <a:ext cx="105156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/>
              <a:t>Google Analytics Tracking</a:t>
            </a:r>
            <a:endParaRPr/>
          </a:p>
        </p:txBody>
      </p:sp>
      <p:pic>
        <p:nvPicPr>
          <p:cNvPr id="350" name="Google Shape;350;g86ad6c03e6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250" y="979348"/>
            <a:ext cx="10744047" cy="522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6ad6c03e6_0_29"/>
          <p:cNvSpPr txBox="1"/>
          <p:nvPr>
            <p:ph idx="12" type="sldNum"/>
          </p:nvPr>
        </p:nvSpPr>
        <p:spPr>
          <a:xfrm>
            <a:off x="8912765" y="6356350"/>
            <a:ext cx="75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57" name="Google Shape;357;g86ad6c03e6_0_29"/>
          <p:cNvSpPr txBox="1"/>
          <p:nvPr>
            <p:ph type="title"/>
          </p:nvPr>
        </p:nvSpPr>
        <p:spPr>
          <a:xfrm>
            <a:off x="591710" y="214048"/>
            <a:ext cx="105156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Google Analytics Tracking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58" name="Google Shape;358;g86ad6c03e6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75" y="761173"/>
            <a:ext cx="10988472" cy="522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6ad6c03e6_0_36"/>
          <p:cNvSpPr txBox="1"/>
          <p:nvPr>
            <p:ph idx="12" type="sldNum"/>
          </p:nvPr>
        </p:nvSpPr>
        <p:spPr>
          <a:xfrm>
            <a:off x="8912765" y="6356350"/>
            <a:ext cx="75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65" name="Google Shape;365;g86ad6c03e6_0_36"/>
          <p:cNvSpPr txBox="1"/>
          <p:nvPr>
            <p:ph type="title"/>
          </p:nvPr>
        </p:nvSpPr>
        <p:spPr>
          <a:xfrm>
            <a:off x="591710" y="214048"/>
            <a:ext cx="105156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/>
              <a:t>Google Analytics Tracking</a:t>
            </a:r>
            <a:endParaRPr/>
          </a:p>
        </p:txBody>
      </p:sp>
      <p:pic>
        <p:nvPicPr>
          <p:cNvPr id="366" name="Google Shape;366;g86ad6c03e6_0_36"/>
          <p:cNvPicPr preferRelativeResize="0"/>
          <p:nvPr/>
        </p:nvPicPr>
        <p:blipFill rotWithShape="1">
          <a:blip r:embed="rId3">
            <a:alphaModFix/>
          </a:blip>
          <a:srcRect b="0" l="0" r="803" t="0"/>
          <a:stretch/>
        </p:blipFill>
        <p:spPr>
          <a:xfrm>
            <a:off x="57525" y="826950"/>
            <a:ext cx="11979550" cy="510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6ad6c03e6_0_43"/>
          <p:cNvSpPr txBox="1"/>
          <p:nvPr>
            <p:ph idx="12" type="sldNum"/>
          </p:nvPr>
        </p:nvSpPr>
        <p:spPr>
          <a:xfrm>
            <a:off x="8912765" y="6356350"/>
            <a:ext cx="75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73" name="Google Shape;373;g86ad6c03e6_0_43"/>
          <p:cNvSpPr txBox="1"/>
          <p:nvPr>
            <p:ph type="title"/>
          </p:nvPr>
        </p:nvSpPr>
        <p:spPr>
          <a:xfrm>
            <a:off x="591710" y="214048"/>
            <a:ext cx="105156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/>
              <a:t>Google Analytics Tracking</a:t>
            </a:r>
            <a:endParaRPr/>
          </a:p>
        </p:txBody>
      </p:sp>
      <p:pic>
        <p:nvPicPr>
          <p:cNvPr id="374" name="Google Shape;374;g86ad6c03e6_0_43"/>
          <p:cNvPicPr preferRelativeResize="0"/>
          <p:nvPr/>
        </p:nvPicPr>
        <p:blipFill rotWithShape="1">
          <a:blip r:embed="rId3">
            <a:alphaModFix/>
          </a:blip>
          <a:srcRect b="5508" l="0" r="0" t="0"/>
          <a:stretch/>
        </p:blipFill>
        <p:spPr>
          <a:xfrm>
            <a:off x="76200" y="822574"/>
            <a:ext cx="12039599" cy="492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6bfec817a_0_41"/>
          <p:cNvSpPr txBox="1"/>
          <p:nvPr>
            <p:ph idx="12" type="sldNum"/>
          </p:nvPr>
        </p:nvSpPr>
        <p:spPr>
          <a:xfrm>
            <a:off x="9382915" y="6374600"/>
            <a:ext cx="750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54" name="Google Shape;54;g86bfec817a_0_41"/>
          <p:cNvSpPr txBox="1"/>
          <p:nvPr>
            <p:ph type="title"/>
          </p:nvPr>
        </p:nvSpPr>
        <p:spPr>
          <a:xfrm>
            <a:off x="11001225" y="4418138"/>
            <a:ext cx="8484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800">
                <a:solidFill>
                  <a:srgbClr val="0000FF"/>
                </a:solidFill>
              </a:rPr>
              <a:t>0.4</a:t>
            </a:r>
            <a:r>
              <a:rPr lang="es-MX" sz="1800">
                <a:solidFill>
                  <a:srgbClr val="0000FF"/>
                </a:solidFill>
              </a:rPr>
              <a:t>%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55" name="Google Shape;55;g86bfec817a_0_41"/>
          <p:cNvSpPr txBox="1"/>
          <p:nvPr>
            <p:ph type="title"/>
          </p:nvPr>
        </p:nvSpPr>
        <p:spPr>
          <a:xfrm>
            <a:off x="8447625" y="1507175"/>
            <a:ext cx="21456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FF0000"/>
                </a:solidFill>
              </a:rPr>
              <a:t>Clicks en</a:t>
            </a:r>
            <a:r>
              <a:rPr lang="es-MX" sz="1200">
                <a:solidFill>
                  <a:srgbClr val="FF0000"/>
                </a:solidFill>
              </a:rPr>
              <a:t> al menos un servicios*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FF0000"/>
                </a:solidFill>
              </a:rPr>
              <a:t>sobre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FF0000"/>
                </a:solidFill>
              </a:rPr>
              <a:t>login en plataforma  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56" name="Google Shape;56;g86bfec817a_0_41"/>
          <p:cNvSpPr txBox="1"/>
          <p:nvPr/>
        </p:nvSpPr>
        <p:spPr>
          <a:xfrm>
            <a:off x="8525" y="5938225"/>
            <a:ext cx="1518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1000">
                <a:solidFill>
                  <a:srgbClr val="302D7D"/>
                </a:solidFill>
              </a:rPr>
              <a:t>*</a:t>
            </a:r>
            <a:r>
              <a:rPr i="1" lang="es-MX" sz="1000">
                <a:solidFill>
                  <a:srgbClr val="302D7D"/>
                </a:solidFill>
              </a:rPr>
              <a:t>usuarios únicos</a:t>
            </a:r>
            <a:endParaRPr i="1" sz="300"/>
          </a:p>
        </p:txBody>
      </p:sp>
      <p:sp>
        <p:nvSpPr>
          <p:cNvPr id="57" name="Google Shape;57;g86bfec817a_0_41"/>
          <p:cNvSpPr txBox="1"/>
          <p:nvPr>
            <p:ph type="title"/>
          </p:nvPr>
        </p:nvSpPr>
        <p:spPr>
          <a:xfrm>
            <a:off x="6565775" y="1537700"/>
            <a:ext cx="1934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22A2B2"/>
                </a:solidFill>
              </a:rPr>
              <a:t>% </a:t>
            </a:r>
            <a:r>
              <a:rPr lang="es-MX" sz="1200">
                <a:solidFill>
                  <a:srgbClr val="22A2B2"/>
                </a:solidFill>
              </a:rPr>
              <a:t>Login</a:t>
            </a:r>
            <a:r>
              <a:rPr lang="es-MX" sz="1200">
                <a:solidFill>
                  <a:srgbClr val="22A2B2"/>
                </a:solidFill>
              </a:rPr>
              <a:t> en plataforma </a:t>
            </a:r>
            <a:endParaRPr sz="1200">
              <a:solidFill>
                <a:srgbClr val="22A2B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22A2B2"/>
                </a:solidFill>
              </a:rPr>
              <a:t>sobre</a:t>
            </a:r>
            <a:endParaRPr sz="1200">
              <a:solidFill>
                <a:srgbClr val="22A2B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22A2B2"/>
                </a:solidFill>
              </a:rPr>
              <a:t>Clicks </a:t>
            </a:r>
            <a:endParaRPr sz="1200">
              <a:solidFill>
                <a:srgbClr val="22A2B2"/>
              </a:solidFill>
            </a:endParaRPr>
          </a:p>
        </p:txBody>
      </p:sp>
      <p:sp>
        <p:nvSpPr>
          <p:cNvPr id="58" name="Google Shape;58;g86bfec817a_0_41"/>
          <p:cNvSpPr txBox="1"/>
          <p:nvPr>
            <p:ph type="title"/>
          </p:nvPr>
        </p:nvSpPr>
        <p:spPr>
          <a:xfrm>
            <a:off x="5176350" y="1507175"/>
            <a:ext cx="11712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% </a:t>
            </a:r>
            <a:r>
              <a:rPr lang="es-MX" sz="1200">
                <a:solidFill>
                  <a:srgbClr val="3BBC6B"/>
                </a:solidFill>
              </a:rPr>
              <a:t>Clicks </a:t>
            </a:r>
            <a:endParaRPr sz="1200">
              <a:solidFill>
                <a:srgbClr val="3BBC6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sobre</a:t>
            </a:r>
            <a:endParaRPr sz="1200">
              <a:solidFill>
                <a:srgbClr val="3BBC6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Apertura mail </a:t>
            </a:r>
            <a:endParaRPr sz="1200">
              <a:solidFill>
                <a:srgbClr val="3BBC6B"/>
              </a:solidFill>
            </a:endParaRPr>
          </a:p>
        </p:txBody>
      </p:sp>
      <p:sp>
        <p:nvSpPr>
          <p:cNvPr id="59" name="Google Shape;59;g86bfec817a_0_41"/>
          <p:cNvSpPr txBox="1"/>
          <p:nvPr>
            <p:ph type="title"/>
          </p:nvPr>
        </p:nvSpPr>
        <p:spPr>
          <a:xfrm>
            <a:off x="3496550" y="1441750"/>
            <a:ext cx="1427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% </a:t>
            </a:r>
            <a:r>
              <a:rPr lang="es-MX" sz="1200">
                <a:solidFill>
                  <a:srgbClr val="3BBC6B"/>
                </a:solidFill>
              </a:rPr>
              <a:t>Apertura</a:t>
            </a:r>
            <a:endParaRPr sz="1200">
              <a:solidFill>
                <a:srgbClr val="3BBC6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 sobre</a:t>
            </a:r>
            <a:endParaRPr sz="1200">
              <a:solidFill>
                <a:srgbClr val="3BBC6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e</a:t>
            </a:r>
            <a:r>
              <a:rPr lang="es-MX" sz="1200">
                <a:solidFill>
                  <a:srgbClr val="3BBC6B"/>
                </a:solidFill>
              </a:rPr>
              <a:t>nvíos</a:t>
            </a:r>
            <a:r>
              <a:rPr lang="es-MX" sz="1200">
                <a:solidFill>
                  <a:srgbClr val="3BBC6B"/>
                </a:solidFill>
              </a:rPr>
              <a:t> correctos </a:t>
            </a:r>
            <a:endParaRPr sz="1200">
              <a:solidFill>
                <a:srgbClr val="3BBC6B"/>
              </a:solidFill>
            </a:endParaRPr>
          </a:p>
        </p:txBody>
      </p:sp>
      <p:sp>
        <p:nvSpPr>
          <p:cNvPr id="60" name="Google Shape;60;g86bfec817a_0_41"/>
          <p:cNvSpPr txBox="1"/>
          <p:nvPr>
            <p:ph type="title"/>
          </p:nvPr>
        </p:nvSpPr>
        <p:spPr>
          <a:xfrm>
            <a:off x="1631950" y="1448125"/>
            <a:ext cx="1688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49D57D"/>
                </a:solidFill>
              </a:rPr>
              <a:t>% </a:t>
            </a:r>
            <a:r>
              <a:rPr lang="es-MX" sz="1200">
                <a:solidFill>
                  <a:srgbClr val="49D57D"/>
                </a:solidFill>
              </a:rPr>
              <a:t>Envíos</a:t>
            </a:r>
            <a:r>
              <a:rPr lang="es-MX" sz="1200">
                <a:solidFill>
                  <a:srgbClr val="49D57D"/>
                </a:solidFill>
              </a:rPr>
              <a:t> correctos</a:t>
            </a:r>
            <a:endParaRPr sz="1200">
              <a:solidFill>
                <a:srgbClr val="49D57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49D57D"/>
                </a:solidFill>
              </a:rPr>
              <a:t>sobre </a:t>
            </a:r>
            <a:endParaRPr sz="1200">
              <a:solidFill>
                <a:srgbClr val="49D57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49D57D"/>
                </a:solidFill>
              </a:rPr>
              <a:t> </a:t>
            </a:r>
            <a:r>
              <a:rPr lang="es-MX" sz="1200">
                <a:solidFill>
                  <a:srgbClr val="49D57D"/>
                </a:solidFill>
              </a:rPr>
              <a:t>Envíos</a:t>
            </a:r>
            <a:r>
              <a:rPr lang="es-MX" sz="1200">
                <a:solidFill>
                  <a:srgbClr val="49D57D"/>
                </a:solidFill>
              </a:rPr>
              <a:t> Totales</a:t>
            </a:r>
            <a:endParaRPr sz="1200">
              <a:solidFill>
                <a:srgbClr val="49D57D"/>
              </a:solidFill>
            </a:endParaRPr>
          </a:p>
        </p:txBody>
      </p:sp>
      <p:sp>
        <p:nvSpPr>
          <p:cNvPr id="61" name="Google Shape;61;g86bfec817a_0_41"/>
          <p:cNvSpPr txBox="1"/>
          <p:nvPr>
            <p:ph type="title"/>
          </p:nvPr>
        </p:nvSpPr>
        <p:spPr>
          <a:xfrm>
            <a:off x="538100" y="2529825"/>
            <a:ext cx="1518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000"/>
              <a:t>(10/07 - 31/07)</a:t>
            </a:r>
            <a:endParaRPr i="1" sz="1000"/>
          </a:p>
        </p:txBody>
      </p:sp>
      <p:sp>
        <p:nvSpPr>
          <p:cNvPr id="62" name="Google Shape;62;g86bfec817a_0_41"/>
          <p:cNvSpPr txBox="1"/>
          <p:nvPr>
            <p:ph type="title"/>
          </p:nvPr>
        </p:nvSpPr>
        <p:spPr>
          <a:xfrm>
            <a:off x="1875900" y="2330313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85%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(6236/7325)</a:t>
            </a:r>
            <a:endParaRPr i="1" sz="1500"/>
          </a:p>
        </p:txBody>
      </p:sp>
      <p:sp>
        <p:nvSpPr>
          <p:cNvPr id="63" name="Google Shape;63;g86bfec817a_0_41"/>
          <p:cNvSpPr txBox="1"/>
          <p:nvPr>
            <p:ph type="title"/>
          </p:nvPr>
        </p:nvSpPr>
        <p:spPr>
          <a:xfrm>
            <a:off x="3628500" y="23084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20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(1245/6236)</a:t>
            </a:r>
            <a:endParaRPr i="1" sz="1500"/>
          </a:p>
        </p:txBody>
      </p:sp>
      <p:sp>
        <p:nvSpPr>
          <p:cNvPr id="64" name="Google Shape;64;g86bfec817a_0_41"/>
          <p:cNvSpPr txBox="1"/>
          <p:nvPr>
            <p:ph type="title"/>
          </p:nvPr>
        </p:nvSpPr>
        <p:spPr>
          <a:xfrm>
            <a:off x="552275" y="3203288"/>
            <a:ext cx="147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000"/>
              <a:t>(06/07 - 31/07)</a:t>
            </a:r>
            <a:endParaRPr i="1" sz="1000"/>
          </a:p>
        </p:txBody>
      </p:sp>
      <p:sp>
        <p:nvSpPr>
          <p:cNvPr id="65" name="Google Shape;65;g86bfec817a_0_41"/>
          <p:cNvSpPr txBox="1"/>
          <p:nvPr>
            <p:ph type="title"/>
          </p:nvPr>
        </p:nvSpPr>
        <p:spPr>
          <a:xfrm>
            <a:off x="5299800" y="2994250"/>
            <a:ext cx="1100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X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(XX/XXX)</a:t>
            </a:r>
            <a:endParaRPr i="1" sz="1500"/>
          </a:p>
        </p:txBody>
      </p:sp>
      <p:sp>
        <p:nvSpPr>
          <p:cNvPr id="66" name="Google Shape;66;g86bfec817a_0_41"/>
          <p:cNvSpPr txBox="1"/>
          <p:nvPr>
            <p:ph type="title"/>
          </p:nvPr>
        </p:nvSpPr>
        <p:spPr>
          <a:xfrm>
            <a:off x="5381100" y="3680050"/>
            <a:ext cx="881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91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(10/11)</a:t>
            </a:r>
            <a:endParaRPr i="1" sz="1500"/>
          </a:p>
        </p:txBody>
      </p:sp>
      <p:sp>
        <p:nvSpPr>
          <p:cNvPr id="67" name="Google Shape;67;g86bfec817a_0_41"/>
          <p:cNvSpPr txBox="1"/>
          <p:nvPr>
            <p:ph type="title"/>
          </p:nvPr>
        </p:nvSpPr>
        <p:spPr>
          <a:xfrm>
            <a:off x="3628500" y="29942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XX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(XXX/</a:t>
            </a:r>
            <a:r>
              <a:rPr i="1" lang="es-MX" sz="1500"/>
              <a:t>XXX</a:t>
            </a:r>
            <a:r>
              <a:rPr i="1" lang="es-MX" sz="1500"/>
              <a:t>)</a:t>
            </a:r>
            <a:endParaRPr i="1" sz="1500"/>
          </a:p>
        </p:txBody>
      </p:sp>
      <p:sp>
        <p:nvSpPr>
          <p:cNvPr id="68" name="Google Shape;68;g86bfec817a_0_41"/>
          <p:cNvSpPr txBox="1"/>
          <p:nvPr>
            <p:ph type="title"/>
          </p:nvPr>
        </p:nvSpPr>
        <p:spPr>
          <a:xfrm>
            <a:off x="3628500" y="36800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100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(11/11)</a:t>
            </a:r>
            <a:endParaRPr i="1" sz="1500"/>
          </a:p>
        </p:txBody>
      </p:sp>
      <p:sp>
        <p:nvSpPr>
          <p:cNvPr id="69" name="Google Shape;69;g86bfec817a_0_41"/>
          <p:cNvSpPr txBox="1"/>
          <p:nvPr>
            <p:ph type="title"/>
          </p:nvPr>
        </p:nvSpPr>
        <p:spPr>
          <a:xfrm>
            <a:off x="1799700" y="29942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>
                <a:solidFill>
                  <a:srgbClr val="CCCCCC"/>
                </a:solidFill>
              </a:rPr>
              <a:t>XX</a:t>
            </a:r>
            <a:r>
              <a:rPr b="1" lang="es-MX" sz="1500">
                <a:solidFill>
                  <a:srgbClr val="CCCCCC"/>
                </a:solidFill>
              </a:rPr>
              <a:t>%</a:t>
            </a:r>
            <a:endParaRPr b="1" sz="1500">
              <a:solidFill>
                <a:srgbClr val="CCCCC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>
                <a:solidFill>
                  <a:srgbClr val="CCCCCC"/>
                </a:solidFill>
              </a:rPr>
              <a:t>(XXX/1641)</a:t>
            </a:r>
            <a:endParaRPr i="1" sz="1500">
              <a:solidFill>
                <a:srgbClr val="CCCCCC"/>
              </a:solidFill>
            </a:endParaRPr>
          </a:p>
        </p:txBody>
      </p:sp>
      <p:sp>
        <p:nvSpPr>
          <p:cNvPr id="70" name="Google Shape;70;g86bfec817a_0_41"/>
          <p:cNvSpPr txBox="1"/>
          <p:nvPr>
            <p:ph type="title"/>
          </p:nvPr>
        </p:nvSpPr>
        <p:spPr>
          <a:xfrm>
            <a:off x="1995750" y="3680050"/>
            <a:ext cx="848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100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(11/11)</a:t>
            </a:r>
            <a:endParaRPr i="1" sz="1500"/>
          </a:p>
        </p:txBody>
      </p:sp>
      <p:sp>
        <p:nvSpPr>
          <p:cNvPr id="71" name="Google Shape;71;g86bfec817a_0_41"/>
          <p:cNvSpPr txBox="1"/>
          <p:nvPr>
            <p:ph type="title"/>
          </p:nvPr>
        </p:nvSpPr>
        <p:spPr>
          <a:xfrm>
            <a:off x="-41275" y="4405875"/>
            <a:ext cx="151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s-MX" sz="1500"/>
              <a:t>TOTAL***</a:t>
            </a:r>
            <a:endParaRPr b="1" i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(06/07 - 31/07)</a:t>
            </a:r>
            <a:endParaRPr i="1" sz="1500"/>
          </a:p>
        </p:txBody>
      </p:sp>
      <p:cxnSp>
        <p:nvCxnSpPr>
          <p:cNvPr id="72" name="Google Shape;72;g86bfec817a_0_41"/>
          <p:cNvCxnSpPr/>
          <p:nvPr/>
        </p:nvCxnSpPr>
        <p:spPr>
          <a:xfrm flipH="1" rot="10800000">
            <a:off x="0" y="4365563"/>
            <a:ext cx="122457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g86bfec817a_0_41"/>
          <p:cNvSpPr txBox="1"/>
          <p:nvPr>
            <p:ph type="title"/>
          </p:nvPr>
        </p:nvSpPr>
        <p:spPr>
          <a:xfrm>
            <a:off x="1799700" y="44420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85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(6247/7336)</a:t>
            </a:r>
            <a:endParaRPr i="1" sz="1500"/>
          </a:p>
        </p:txBody>
      </p:sp>
      <p:sp>
        <p:nvSpPr>
          <p:cNvPr id="74" name="Google Shape;74;g86bfec817a_0_41"/>
          <p:cNvSpPr txBox="1"/>
          <p:nvPr>
            <p:ph type="title"/>
          </p:nvPr>
        </p:nvSpPr>
        <p:spPr>
          <a:xfrm>
            <a:off x="3628500" y="44420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20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(1256/6247)</a:t>
            </a:r>
            <a:endParaRPr i="1" sz="1500"/>
          </a:p>
        </p:txBody>
      </p:sp>
      <p:sp>
        <p:nvSpPr>
          <p:cNvPr id="75" name="Google Shape;75;g86bfec817a_0_41"/>
          <p:cNvSpPr txBox="1"/>
          <p:nvPr>
            <p:ph type="title"/>
          </p:nvPr>
        </p:nvSpPr>
        <p:spPr>
          <a:xfrm>
            <a:off x="5228700" y="44420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6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(80/1256)</a:t>
            </a:r>
            <a:endParaRPr i="1" sz="1500"/>
          </a:p>
        </p:txBody>
      </p:sp>
      <p:sp>
        <p:nvSpPr>
          <p:cNvPr id="76" name="Google Shape;76;g86bfec817a_0_41"/>
          <p:cNvSpPr txBox="1"/>
          <p:nvPr>
            <p:ph type="title"/>
          </p:nvPr>
        </p:nvSpPr>
        <p:spPr>
          <a:xfrm>
            <a:off x="6981300" y="44420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77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(45</a:t>
            </a:r>
            <a:r>
              <a:rPr i="1" lang="es-MX" sz="1500"/>
              <a:t>/</a:t>
            </a:r>
            <a:r>
              <a:rPr i="1" lang="es-MX" sz="1500"/>
              <a:t>58**)</a:t>
            </a:r>
            <a:endParaRPr i="1" sz="1500"/>
          </a:p>
        </p:txBody>
      </p:sp>
      <p:sp>
        <p:nvSpPr>
          <p:cNvPr id="77" name="Google Shape;77;g86bfec817a_0_41"/>
          <p:cNvSpPr txBox="1"/>
          <p:nvPr>
            <p:ph type="title"/>
          </p:nvPr>
        </p:nvSpPr>
        <p:spPr>
          <a:xfrm>
            <a:off x="8945325" y="44420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26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(12/45)</a:t>
            </a:r>
            <a:endParaRPr i="1" sz="1500"/>
          </a:p>
        </p:txBody>
      </p:sp>
      <p:sp>
        <p:nvSpPr>
          <p:cNvPr id="78" name="Google Shape;78;g86bfec817a_0_41"/>
          <p:cNvSpPr txBox="1"/>
          <p:nvPr>
            <p:ph type="title"/>
          </p:nvPr>
        </p:nvSpPr>
        <p:spPr>
          <a:xfrm>
            <a:off x="6981300" y="36800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83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(5/6**)</a:t>
            </a:r>
            <a:endParaRPr i="1" sz="1500"/>
          </a:p>
        </p:txBody>
      </p:sp>
      <p:sp>
        <p:nvSpPr>
          <p:cNvPr id="79" name="Google Shape;79;g86bfec817a_0_41"/>
          <p:cNvSpPr txBox="1"/>
          <p:nvPr>
            <p:ph type="title"/>
          </p:nvPr>
        </p:nvSpPr>
        <p:spPr>
          <a:xfrm>
            <a:off x="5228700" y="2330988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5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(70/1245)</a:t>
            </a:r>
            <a:endParaRPr i="1" sz="1500"/>
          </a:p>
        </p:txBody>
      </p:sp>
      <p:sp>
        <p:nvSpPr>
          <p:cNvPr id="80" name="Google Shape;80;g86bfec817a_0_41"/>
          <p:cNvSpPr txBox="1"/>
          <p:nvPr>
            <p:ph type="title"/>
          </p:nvPr>
        </p:nvSpPr>
        <p:spPr>
          <a:xfrm>
            <a:off x="6981300" y="23084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77%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(40/52**)</a:t>
            </a:r>
            <a:endParaRPr i="1" sz="1500"/>
          </a:p>
        </p:txBody>
      </p:sp>
      <p:sp>
        <p:nvSpPr>
          <p:cNvPr id="81" name="Google Shape;81;g86bfec817a_0_41"/>
          <p:cNvSpPr txBox="1"/>
          <p:nvPr>
            <p:ph type="title"/>
          </p:nvPr>
        </p:nvSpPr>
        <p:spPr>
          <a:xfrm>
            <a:off x="8869125" y="23084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23%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(9/40)</a:t>
            </a:r>
            <a:endParaRPr i="1" sz="1500"/>
          </a:p>
        </p:txBody>
      </p:sp>
      <p:sp>
        <p:nvSpPr>
          <p:cNvPr id="82" name="Google Shape;82;g86bfec817a_0_41"/>
          <p:cNvSpPr txBox="1"/>
          <p:nvPr/>
        </p:nvSpPr>
        <p:spPr>
          <a:xfrm>
            <a:off x="8525" y="6166825"/>
            <a:ext cx="241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1000">
                <a:solidFill>
                  <a:srgbClr val="302D7D"/>
                </a:solidFill>
              </a:rPr>
              <a:t>**pérdida de datos de cruce debido a temas de seguridad de dispositivos</a:t>
            </a:r>
            <a:endParaRPr i="1" sz="300"/>
          </a:p>
        </p:txBody>
      </p:sp>
      <p:sp>
        <p:nvSpPr>
          <p:cNvPr id="83" name="Google Shape;83;g86bfec817a_0_41"/>
          <p:cNvSpPr txBox="1"/>
          <p:nvPr>
            <p:ph type="title"/>
          </p:nvPr>
        </p:nvSpPr>
        <p:spPr>
          <a:xfrm>
            <a:off x="8886300" y="36800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60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(3/5)</a:t>
            </a:r>
            <a:endParaRPr i="1" sz="1500"/>
          </a:p>
        </p:txBody>
      </p:sp>
      <p:sp>
        <p:nvSpPr>
          <p:cNvPr id="84" name="Google Shape;84;g86bfec817a_0_41"/>
          <p:cNvSpPr txBox="1"/>
          <p:nvPr>
            <p:ph type="title"/>
          </p:nvPr>
        </p:nvSpPr>
        <p:spPr>
          <a:xfrm>
            <a:off x="6981300" y="3070450"/>
            <a:ext cx="1295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5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>
                <a:solidFill>
                  <a:srgbClr val="CCCCCC"/>
                </a:solidFill>
              </a:rPr>
              <a:t>(118)</a:t>
            </a:r>
            <a:endParaRPr i="1" sz="1500"/>
          </a:p>
        </p:txBody>
      </p:sp>
      <p:sp>
        <p:nvSpPr>
          <p:cNvPr id="85" name="Google Shape;85;g86bfec817a_0_41"/>
          <p:cNvSpPr txBox="1"/>
          <p:nvPr>
            <p:ph type="title"/>
          </p:nvPr>
        </p:nvSpPr>
        <p:spPr>
          <a:xfrm>
            <a:off x="9047650" y="2994250"/>
            <a:ext cx="938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>
                <a:solidFill>
                  <a:srgbClr val="CCCCCC"/>
                </a:solidFill>
              </a:rPr>
              <a:t>28</a:t>
            </a:r>
            <a:r>
              <a:rPr b="1" lang="es-MX" sz="1500">
                <a:solidFill>
                  <a:srgbClr val="CCCCCC"/>
                </a:solidFill>
              </a:rPr>
              <a:t>%</a:t>
            </a:r>
            <a:endParaRPr b="1" sz="1500">
              <a:solidFill>
                <a:srgbClr val="CCCCC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>
                <a:solidFill>
                  <a:srgbClr val="CCCCCC"/>
                </a:solidFill>
              </a:rPr>
              <a:t>(33/118)</a:t>
            </a:r>
            <a:endParaRPr i="1" sz="1500">
              <a:solidFill>
                <a:srgbClr val="CCCCCC"/>
              </a:solidFill>
            </a:endParaRPr>
          </a:p>
        </p:txBody>
      </p:sp>
      <p:pic>
        <p:nvPicPr>
          <p:cNvPr id="86" name="Google Shape;86;g86bfec817a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949" y="702719"/>
            <a:ext cx="750600" cy="57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86bfec817a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009" y="651250"/>
            <a:ext cx="675541" cy="6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86bfec817a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0375" y="657775"/>
            <a:ext cx="675550" cy="7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86bfec817a_0_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1262" y="665175"/>
            <a:ext cx="718013" cy="7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86bfec817a_0_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00801" y="586700"/>
            <a:ext cx="789100" cy="78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g86bfec817a_0_41"/>
          <p:cNvCxnSpPr/>
          <p:nvPr/>
        </p:nvCxnSpPr>
        <p:spPr>
          <a:xfrm flipH="1">
            <a:off x="3338575" y="1030725"/>
            <a:ext cx="15900" cy="3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g86bfec817a_0_41"/>
          <p:cNvCxnSpPr/>
          <p:nvPr/>
        </p:nvCxnSpPr>
        <p:spPr>
          <a:xfrm flipH="1">
            <a:off x="5108850" y="990300"/>
            <a:ext cx="16200" cy="33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g86bfec817a_0_41"/>
          <p:cNvCxnSpPr/>
          <p:nvPr/>
        </p:nvCxnSpPr>
        <p:spPr>
          <a:xfrm flipH="1">
            <a:off x="6615175" y="1030725"/>
            <a:ext cx="15900" cy="3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g86bfec817a_0_41"/>
          <p:cNvCxnSpPr/>
          <p:nvPr/>
        </p:nvCxnSpPr>
        <p:spPr>
          <a:xfrm flipH="1">
            <a:off x="8633888" y="1030725"/>
            <a:ext cx="15900" cy="3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g86bfec817a_0_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00" y="2366598"/>
            <a:ext cx="528575" cy="5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86bfec817a_0_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563" y="3043013"/>
            <a:ext cx="464450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86bfec817a_0_41"/>
          <p:cNvSpPr txBox="1"/>
          <p:nvPr>
            <p:ph type="title"/>
          </p:nvPr>
        </p:nvSpPr>
        <p:spPr>
          <a:xfrm>
            <a:off x="537725" y="3847600"/>
            <a:ext cx="147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000"/>
              <a:t>(06/07 - 31/07)</a:t>
            </a:r>
            <a:endParaRPr i="1" sz="1000"/>
          </a:p>
        </p:txBody>
      </p:sp>
      <p:pic>
        <p:nvPicPr>
          <p:cNvPr id="98" name="Google Shape;98;g86bfec817a_0_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501" y="3715592"/>
            <a:ext cx="528575" cy="50279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86bfec817a_0_41"/>
          <p:cNvSpPr txBox="1"/>
          <p:nvPr>
            <p:ph type="title"/>
          </p:nvPr>
        </p:nvSpPr>
        <p:spPr>
          <a:xfrm>
            <a:off x="-666850" y="4042975"/>
            <a:ext cx="1978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000"/>
              <a:t>Retención</a:t>
            </a:r>
            <a:endParaRPr i="1" sz="1000"/>
          </a:p>
        </p:txBody>
      </p:sp>
      <p:sp>
        <p:nvSpPr>
          <p:cNvPr id="100" name="Google Shape;100;g86bfec817a_0_41"/>
          <p:cNvSpPr txBox="1"/>
          <p:nvPr>
            <p:ph type="title"/>
          </p:nvPr>
        </p:nvSpPr>
        <p:spPr>
          <a:xfrm>
            <a:off x="-426075" y="3393350"/>
            <a:ext cx="1978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000"/>
              <a:t>TMK</a:t>
            </a:r>
            <a:endParaRPr i="1" sz="1000"/>
          </a:p>
        </p:txBody>
      </p:sp>
      <p:sp>
        <p:nvSpPr>
          <p:cNvPr id="101" name="Google Shape;101;g86bfec817a_0_41"/>
          <p:cNvSpPr txBox="1"/>
          <p:nvPr>
            <p:ph type="title"/>
          </p:nvPr>
        </p:nvSpPr>
        <p:spPr>
          <a:xfrm>
            <a:off x="-346850" y="2752563"/>
            <a:ext cx="1978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000"/>
              <a:t>Sucursal</a:t>
            </a:r>
            <a:endParaRPr i="1" sz="1000"/>
          </a:p>
        </p:txBody>
      </p:sp>
      <p:cxnSp>
        <p:nvCxnSpPr>
          <p:cNvPr id="102" name="Google Shape;102;g86bfec817a_0_41"/>
          <p:cNvCxnSpPr/>
          <p:nvPr/>
        </p:nvCxnSpPr>
        <p:spPr>
          <a:xfrm flipH="1" rot="10800000">
            <a:off x="0" y="2308163"/>
            <a:ext cx="122457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g86bfec817a_0_41"/>
          <p:cNvSpPr txBox="1"/>
          <p:nvPr/>
        </p:nvSpPr>
        <p:spPr>
          <a:xfrm>
            <a:off x="8525" y="6547825"/>
            <a:ext cx="241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1000">
                <a:solidFill>
                  <a:srgbClr val="302D7D"/>
                </a:solidFill>
              </a:rPr>
              <a:t>***sucursal, </a:t>
            </a:r>
            <a:r>
              <a:rPr i="1" lang="es-MX" sz="1000">
                <a:solidFill>
                  <a:srgbClr val="302D7D"/>
                </a:solidFill>
              </a:rPr>
              <a:t>retención</a:t>
            </a:r>
            <a:r>
              <a:rPr i="1" lang="es-MX" sz="1000">
                <a:solidFill>
                  <a:srgbClr val="302D7D"/>
                </a:solidFill>
              </a:rPr>
              <a:t>, sin tmk</a:t>
            </a:r>
            <a:endParaRPr i="1" sz="300"/>
          </a:p>
        </p:txBody>
      </p:sp>
      <p:cxnSp>
        <p:nvCxnSpPr>
          <p:cNvPr id="104" name="Google Shape;104;g86bfec817a_0_41"/>
          <p:cNvCxnSpPr/>
          <p:nvPr/>
        </p:nvCxnSpPr>
        <p:spPr>
          <a:xfrm flipH="1">
            <a:off x="10366650" y="990300"/>
            <a:ext cx="16200" cy="33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g86bfec817a_0_41"/>
          <p:cNvCxnSpPr/>
          <p:nvPr/>
        </p:nvCxnSpPr>
        <p:spPr>
          <a:xfrm flipH="1">
            <a:off x="10442850" y="990300"/>
            <a:ext cx="16200" cy="33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g86bfec817a_0_41"/>
          <p:cNvSpPr txBox="1"/>
          <p:nvPr>
            <p:ph type="title"/>
          </p:nvPr>
        </p:nvSpPr>
        <p:spPr>
          <a:xfrm>
            <a:off x="10428825" y="1507175"/>
            <a:ext cx="1688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0000FF"/>
                </a:solidFill>
              </a:rPr>
              <a:t>Clicks en al menos un servicios* 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0000FF"/>
                </a:solidFill>
              </a:rPr>
              <a:t>sobre 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0000FF"/>
                </a:solidFill>
              </a:rPr>
              <a:t>envíos</a:t>
            </a:r>
            <a:r>
              <a:rPr lang="es-MX" sz="1200">
                <a:solidFill>
                  <a:srgbClr val="0000FF"/>
                </a:solidFill>
              </a:rPr>
              <a:t> totales (ventas***)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107" name="Google Shape;107;g86bfec817a_0_41"/>
          <p:cNvCxnSpPr/>
          <p:nvPr/>
        </p:nvCxnSpPr>
        <p:spPr>
          <a:xfrm flipH="1">
            <a:off x="1738375" y="1030725"/>
            <a:ext cx="15900" cy="3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8" name="Google Shape;108;g86bfec817a_0_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947375" y="599373"/>
            <a:ext cx="848400" cy="831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86bfec817a_0_41"/>
          <p:cNvSpPr txBox="1"/>
          <p:nvPr>
            <p:ph type="title"/>
          </p:nvPr>
        </p:nvSpPr>
        <p:spPr>
          <a:xfrm>
            <a:off x="10621725" y="23846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0.3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1" sz="1500"/>
          </a:p>
        </p:txBody>
      </p:sp>
      <p:sp>
        <p:nvSpPr>
          <p:cNvPr id="110" name="Google Shape;110;g86bfec817a_0_41"/>
          <p:cNvSpPr txBox="1"/>
          <p:nvPr>
            <p:ph type="title"/>
          </p:nvPr>
        </p:nvSpPr>
        <p:spPr>
          <a:xfrm>
            <a:off x="10638900" y="36800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45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(3/5)</a:t>
            </a:r>
            <a:endParaRPr i="1" sz="1500"/>
          </a:p>
        </p:txBody>
      </p:sp>
      <p:sp>
        <p:nvSpPr>
          <p:cNvPr id="111" name="Google Shape;111;g86bfec817a_0_41"/>
          <p:cNvSpPr txBox="1"/>
          <p:nvPr>
            <p:ph type="title"/>
          </p:nvPr>
        </p:nvSpPr>
        <p:spPr>
          <a:xfrm>
            <a:off x="515510" y="-14552"/>
            <a:ext cx="10515600" cy="61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Funnel y Cifras Principales por indicador (Primer envío)</a:t>
            </a:r>
            <a:endParaRPr/>
          </a:p>
        </p:txBody>
      </p:sp>
      <p:sp>
        <p:nvSpPr>
          <p:cNvPr id="112" name="Google Shape;112;g86bfec817a_0_41"/>
          <p:cNvSpPr txBox="1"/>
          <p:nvPr>
            <p:ph type="title"/>
          </p:nvPr>
        </p:nvSpPr>
        <p:spPr>
          <a:xfrm>
            <a:off x="2306250" y="5340325"/>
            <a:ext cx="97182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-MX" sz="1500">
                <a:solidFill>
                  <a:schemeClr val="dk1"/>
                </a:solidFill>
              </a:rPr>
              <a:t>Se enviaron solo 7,325 </a:t>
            </a:r>
            <a:r>
              <a:rPr lang="es-MX" sz="1500">
                <a:solidFill>
                  <a:schemeClr val="dk1"/>
                </a:solidFill>
              </a:rPr>
              <a:t>envíos</a:t>
            </a:r>
            <a:r>
              <a:rPr lang="es-MX" sz="1500">
                <a:solidFill>
                  <a:schemeClr val="dk1"/>
                </a:solidFill>
              </a:rPr>
              <a:t> de 8,103 ventas hechas durante el periodo entre el 10 y el 30 de julio de 2020 en sucursal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-MX" sz="1500">
                <a:solidFill>
                  <a:schemeClr val="dk1"/>
                </a:solidFill>
              </a:rPr>
              <a:t>campaña</a:t>
            </a:r>
            <a:r>
              <a:rPr lang="es-MX" sz="1500">
                <a:solidFill>
                  <a:srgbClr val="000000"/>
                </a:solidFill>
              </a:rPr>
              <a:t> de </a:t>
            </a:r>
            <a:r>
              <a:rPr lang="es-MX" sz="1500">
                <a:solidFill>
                  <a:srgbClr val="000000"/>
                </a:solidFill>
              </a:rPr>
              <a:t>retención</a:t>
            </a:r>
            <a:r>
              <a:rPr lang="es-MX" sz="1500">
                <a:solidFill>
                  <a:srgbClr val="000000"/>
                </a:solidFill>
              </a:rPr>
              <a:t> es baja en volumen pero muy buen resultado con respecto al resto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-MX" sz="1500">
                <a:solidFill>
                  <a:srgbClr val="000000"/>
                </a:solidFill>
              </a:rPr>
              <a:t>foco de mejoras deben ser en </a:t>
            </a:r>
            <a:r>
              <a:rPr lang="es-MX" sz="1500">
                <a:solidFill>
                  <a:srgbClr val="000000"/>
                </a:solidFill>
              </a:rPr>
              <a:t>campañas</a:t>
            </a:r>
            <a:r>
              <a:rPr lang="es-MX" sz="1500">
                <a:solidFill>
                  <a:srgbClr val="000000"/>
                </a:solidFill>
              </a:rPr>
              <a:t> mailing sucursal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-MX" sz="1500">
                <a:solidFill>
                  <a:srgbClr val="000000"/>
                </a:solidFill>
              </a:rPr>
              <a:t>datos de TMK siguen a la espera por proveedor de sitio seguro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e5c4e9acb_0_0"/>
          <p:cNvSpPr txBox="1"/>
          <p:nvPr>
            <p:ph idx="12" type="sldNum"/>
          </p:nvPr>
        </p:nvSpPr>
        <p:spPr>
          <a:xfrm>
            <a:off x="9382915" y="6374600"/>
            <a:ext cx="750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19" name="Google Shape;119;g8e5c4e9acb_0_0"/>
          <p:cNvSpPr txBox="1"/>
          <p:nvPr>
            <p:ph type="title"/>
          </p:nvPr>
        </p:nvSpPr>
        <p:spPr>
          <a:xfrm>
            <a:off x="11001225" y="4189538"/>
            <a:ext cx="8484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800">
                <a:solidFill>
                  <a:srgbClr val="0000FF"/>
                </a:solidFill>
              </a:rPr>
              <a:t>X</a:t>
            </a:r>
            <a:r>
              <a:rPr lang="es-MX" sz="1800">
                <a:solidFill>
                  <a:srgbClr val="0000FF"/>
                </a:solidFill>
              </a:rPr>
              <a:t>%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20" name="Google Shape;120;g8e5c4e9acb_0_0"/>
          <p:cNvSpPr txBox="1"/>
          <p:nvPr>
            <p:ph type="title"/>
          </p:nvPr>
        </p:nvSpPr>
        <p:spPr>
          <a:xfrm>
            <a:off x="8447625" y="1354775"/>
            <a:ext cx="21456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FF0000"/>
                </a:solidFill>
              </a:rPr>
              <a:t>Clicks en al menos un servicios*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FF0000"/>
                </a:solidFill>
              </a:rPr>
              <a:t>sobre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FF0000"/>
                </a:solidFill>
              </a:rPr>
              <a:t>login en plataforma  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21" name="Google Shape;121;g8e5c4e9acb_0_0"/>
          <p:cNvSpPr txBox="1"/>
          <p:nvPr>
            <p:ph type="title"/>
          </p:nvPr>
        </p:nvSpPr>
        <p:spPr>
          <a:xfrm>
            <a:off x="6565775" y="1385300"/>
            <a:ext cx="1934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22A2B2"/>
                </a:solidFill>
              </a:rPr>
              <a:t>% Login en plataforma </a:t>
            </a:r>
            <a:endParaRPr sz="1200">
              <a:solidFill>
                <a:srgbClr val="22A2B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22A2B2"/>
                </a:solidFill>
              </a:rPr>
              <a:t>sobre</a:t>
            </a:r>
            <a:endParaRPr sz="1200">
              <a:solidFill>
                <a:srgbClr val="22A2B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22A2B2"/>
                </a:solidFill>
              </a:rPr>
              <a:t>Clicks </a:t>
            </a:r>
            <a:endParaRPr sz="1200">
              <a:solidFill>
                <a:srgbClr val="22A2B2"/>
              </a:solidFill>
            </a:endParaRPr>
          </a:p>
        </p:txBody>
      </p:sp>
      <p:sp>
        <p:nvSpPr>
          <p:cNvPr id="122" name="Google Shape;122;g8e5c4e9acb_0_0"/>
          <p:cNvSpPr txBox="1"/>
          <p:nvPr>
            <p:ph type="title"/>
          </p:nvPr>
        </p:nvSpPr>
        <p:spPr>
          <a:xfrm>
            <a:off x="5176350" y="1354775"/>
            <a:ext cx="11712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% Clicks </a:t>
            </a:r>
            <a:endParaRPr sz="1200">
              <a:solidFill>
                <a:srgbClr val="3BBC6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sobre</a:t>
            </a:r>
            <a:endParaRPr sz="1200">
              <a:solidFill>
                <a:srgbClr val="3BBC6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Apertura mail </a:t>
            </a:r>
            <a:endParaRPr sz="1200">
              <a:solidFill>
                <a:srgbClr val="3BBC6B"/>
              </a:solidFill>
            </a:endParaRPr>
          </a:p>
        </p:txBody>
      </p:sp>
      <p:sp>
        <p:nvSpPr>
          <p:cNvPr id="123" name="Google Shape;123;g8e5c4e9acb_0_0"/>
          <p:cNvSpPr txBox="1"/>
          <p:nvPr>
            <p:ph type="title"/>
          </p:nvPr>
        </p:nvSpPr>
        <p:spPr>
          <a:xfrm>
            <a:off x="3496550" y="1289350"/>
            <a:ext cx="1427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% Apertura</a:t>
            </a:r>
            <a:endParaRPr sz="1200">
              <a:solidFill>
                <a:srgbClr val="3BBC6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 sobre</a:t>
            </a:r>
            <a:endParaRPr sz="1200">
              <a:solidFill>
                <a:srgbClr val="3BBC6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envíos correctos </a:t>
            </a:r>
            <a:endParaRPr sz="1200">
              <a:solidFill>
                <a:srgbClr val="3BBC6B"/>
              </a:solidFill>
            </a:endParaRPr>
          </a:p>
        </p:txBody>
      </p:sp>
      <p:sp>
        <p:nvSpPr>
          <p:cNvPr id="124" name="Google Shape;124;g8e5c4e9acb_0_0"/>
          <p:cNvSpPr txBox="1"/>
          <p:nvPr>
            <p:ph type="title"/>
          </p:nvPr>
        </p:nvSpPr>
        <p:spPr>
          <a:xfrm>
            <a:off x="1631950" y="1295725"/>
            <a:ext cx="1688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49D57D"/>
                </a:solidFill>
              </a:rPr>
              <a:t>% Envíos correctos</a:t>
            </a:r>
            <a:endParaRPr sz="1200">
              <a:solidFill>
                <a:srgbClr val="49D57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49D57D"/>
                </a:solidFill>
              </a:rPr>
              <a:t>sobre </a:t>
            </a:r>
            <a:endParaRPr sz="1200">
              <a:solidFill>
                <a:srgbClr val="49D57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49D57D"/>
                </a:solidFill>
              </a:rPr>
              <a:t> Envíos Totales</a:t>
            </a:r>
            <a:endParaRPr sz="1200">
              <a:solidFill>
                <a:srgbClr val="49D57D"/>
              </a:solidFill>
            </a:endParaRPr>
          </a:p>
        </p:txBody>
      </p:sp>
      <p:sp>
        <p:nvSpPr>
          <p:cNvPr id="125" name="Google Shape;125;g8e5c4e9acb_0_0"/>
          <p:cNvSpPr txBox="1"/>
          <p:nvPr>
            <p:ph type="title"/>
          </p:nvPr>
        </p:nvSpPr>
        <p:spPr>
          <a:xfrm>
            <a:off x="538100" y="2377425"/>
            <a:ext cx="1518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000"/>
              <a:t>(10/07 - 31/07)</a:t>
            </a:r>
            <a:endParaRPr i="1" sz="1000"/>
          </a:p>
        </p:txBody>
      </p:sp>
      <p:sp>
        <p:nvSpPr>
          <p:cNvPr id="126" name="Google Shape;126;g8e5c4e9acb_0_0"/>
          <p:cNvSpPr txBox="1"/>
          <p:nvPr>
            <p:ph type="title"/>
          </p:nvPr>
        </p:nvSpPr>
        <p:spPr>
          <a:xfrm>
            <a:off x="1799700" y="2177913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39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(523/1337)</a:t>
            </a:r>
            <a:endParaRPr i="1" sz="1500"/>
          </a:p>
        </p:txBody>
      </p:sp>
      <p:sp>
        <p:nvSpPr>
          <p:cNvPr id="127" name="Google Shape;127;g8e5c4e9acb_0_0"/>
          <p:cNvSpPr txBox="1"/>
          <p:nvPr>
            <p:ph type="title"/>
          </p:nvPr>
        </p:nvSpPr>
        <p:spPr>
          <a:xfrm>
            <a:off x="3628500" y="21560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10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(53/523)</a:t>
            </a:r>
            <a:endParaRPr i="1" sz="1500"/>
          </a:p>
        </p:txBody>
      </p:sp>
      <p:sp>
        <p:nvSpPr>
          <p:cNvPr id="128" name="Google Shape;128;g8e5c4e9acb_0_0"/>
          <p:cNvSpPr txBox="1"/>
          <p:nvPr>
            <p:ph type="title"/>
          </p:nvPr>
        </p:nvSpPr>
        <p:spPr>
          <a:xfrm>
            <a:off x="552275" y="3050888"/>
            <a:ext cx="147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000"/>
              <a:t>(06/07 - 31/07)</a:t>
            </a:r>
            <a:endParaRPr i="1" sz="1000"/>
          </a:p>
        </p:txBody>
      </p:sp>
      <p:sp>
        <p:nvSpPr>
          <p:cNvPr id="129" name="Google Shape;129;g8e5c4e9acb_0_0"/>
          <p:cNvSpPr txBox="1"/>
          <p:nvPr>
            <p:ph type="title"/>
          </p:nvPr>
        </p:nvSpPr>
        <p:spPr>
          <a:xfrm>
            <a:off x="5299800" y="2841850"/>
            <a:ext cx="1100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X%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(XX/XXX)</a:t>
            </a:r>
            <a:endParaRPr i="1" sz="1500"/>
          </a:p>
        </p:txBody>
      </p:sp>
      <p:sp>
        <p:nvSpPr>
          <p:cNvPr id="130" name="Google Shape;130;g8e5c4e9acb_0_0"/>
          <p:cNvSpPr txBox="1"/>
          <p:nvPr>
            <p:ph type="title"/>
          </p:nvPr>
        </p:nvSpPr>
        <p:spPr>
          <a:xfrm>
            <a:off x="5381100" y="3527650"/>
            <a:ext cx="881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XX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(X/X)</a:t>
            </a:r>
            <a:endParaRPr i="1" sz="1500"/>
          </a:p>
        </p:txBody>
      </p:sp>
      <p:sp>
        <p:nvSpPr>
          <p:cNvPr id="131" name="Google Shape;131;g8e5c4e9acb_0_0"/>
          <p:cNvSpPr txBox="1"/>
          <p:nvPr>
            <p:ph type="title"/>
          </p:nvPr>
        </p:nvSpPr>
        <p:spPr>
          <a:xfrm>
            <a:off x="3628500" y="28418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XX%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(XXX/XXX)</a:t>
            </a:r>
            <a:endParaRPr i="1" sz="1500"/>
          </a:p>
        </p:txBody>
      </p:sp>
      <p:sp>
        <p:nvSpPr>
          <p:cNvPr id="132" name="Google Shape;132;g8e5c4e9acb_0_0"/>
          <p:cNvSpPr txBox="1"/>
          <p:nvPr>
            <p:ph type="title"/>
          </p:nvPr>
        </p:nvSpPr>
        <p:spPr>
          <a:xfrm>
            <a:off x="3628500" y="35276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XX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(X/X)</a:t>
            </a:r>
            <a:endParaRPr i="1" sz="1500"/>
          </a:p>
        </p:txBody>
      </p:sp>
      <p:sp>
        <p:nvSpPr>
          <p:cNvPr id="133" name="Google Shape;133;g8e5c4e9acb_0_0"/>
          <p:cNvSpPr txBox="1"/>
          <p:nvPr>
            <p:ph type="title"/>
          </p:nvPr>
        </p:nvSpPr>
        <p:spPr>
          <a:xfrm>
            <a:off x="1799700" y="28418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XX%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(XXX/</a:t>
            </a:r>
            <a:r>
              <a:rPr i="1" lang="es-MX" sz="1500"/>
              <a:t>XXX</a:t>
            </a:r>
            <a:r>
              <a:rPr i="1" lang="es-MX" sz="1500"/>
              <a:t>)</a:t>
            </a:r>
            <a:endParaRPr i="1" sz="1500"/>
          </a:p>
        </p:txBody>
      </p:sp>
      <p:sp>
        <p:nvSpPr>
          <p:cNvPr id="134" name="Google Shape;134;g8e5c4e9acb_0_0"/>
          <p:cNvSpPr txBox="1"/>
          <p:nvPr>
            <p:ph type="title"/>
          </p:nvPr>
        </p:nvSpPr>
        <p:spPr>
          <a:xfrm>
            <a:off x="1995750" y="3527650"/>
            <a:ext cx="848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XX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(X/X)</a:t>
            </a:r>
            <a:endParaRPr i="1" sz="1500"/>
          </a:p>
        </p:txBody>
      </p:sp>
      <p:sp>
        <p:nvSpPr>
          <p:cNvPr id="135" name="Google Shape;135;g8e5c4e9acb_0_0"/>
          <p:cNvSpPr txBox="1"/>
          <p:nvPr>
            <p:ph type="title"/>
          </p:nvPr>
        </p:nvSpPr>
        <p:spPr>
          <a:xfrm>
            <a:off x="-29100" y="4213450"/>
            <a:ext cx="151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s-MX" sz="1500"/>
              <a:t>TOTAL </a:t>
            </a:r>
            <a:r>
              <a:rPr b="1" i="1" lang="es-MX" sz="1500"/>
              <a:t>***</a:t>
            </a:r>
            <a:endParaRPr b="1" i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(30/07 - 31/07)</a:t>
            </a:r>
            <a:endParaRPr i="1" sz="1500"/>
          </a:p>
        </p:txBody>
      </p:sp>
      <p:cxnSp>
        <p:nvCxnSpPr>
          <p:cNvPr id="136" name="Google Shape;136;g8e5c4e9acb_0_0"/>
          <p:cNvCxnSpPr/>
          <p:nvPr/>
        </p:nvCxnSpPr>
        <p:spPr>
          <a:xfrm flipH="1" rot="10800000">
            <a:off x="0" y="4213163"/>
            <a:ext cx="122457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g8e5c4e9acb_0_0"/>
          <p:cNvSpPr txBox="1"/>
          <p:nvPr>
            <p:ph type="title"/>
          </p:nvPr>
        </p:nvSpPr>
        <p:spPr>
          <a:xfrm>
            <a:off x="1799700" y="42134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39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(523/1137)</a:t>
            </a:r>
            <a:endParaRPr i="1" sz="1500"/>
          </a:p>
        </p:txBody>
      </p:sp>
      <p:sp>
        <p:nvSpPr>
          <p:cNvPr id="138" name="Google Shape;138;g8e5c4e9acb_0_0"/>
          <p:cNvSpPr txBox="1"/>
          <p:nvPr>
            <p:ph type="title"/>
          </p:nvPr>
        </p:nvSpPr>
        <p:spPr>
          <a:xfrm>
            <a:off x="3628500" y="42134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1</a:t>
            </a:r>
            <a:r>
              <a:rPr b="1" lang="es-MX" sz="1500"/>
              <a:t>0%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(53/523)</a:t>
            </a:r>
            <a:endParaRPr i="1" sz="1500"/>
          </a:p>
        </p:txBody>
      </p:sp>
      <p:sp>
        <p:nvSpPr>
          <p:cNvPr id="139" name="Google Shape;139;g8e5c4e9acb_0_0"/>
          <p:cNvSpPr txBox="1"/>
          <p:nvPr>
            <p:ph type="title"/>
          </p:nvPr>
        </p:nvSpPr>
        <p:spPr>
          <a:xfrm>
            <a:off x="5228700" y="42134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1%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(1/53)</a:t>
            </a:r>
            <a:endParaRPr i="1" sz="1500"/>
          </a:p>
        </p:txBody>
      </p:sp>
      <p:sp>
        <p:nvSpPr>
          <p:cNvPr id="140" name="Google Shape;140;g8e5c4e9acb_0_0"/>
          <p:cNvSpPr txBox="1"/>
          <p:nvPr>
            <p:ph type="title"/>
          </p:nvPr>
        </p:nvSpPr>
        <p:spPr>
          <a:xfrm>
            <a:off x="6981300" y="42134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XX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(XX/1)</a:t>
            </a:r>
            <a:endParaRPr i="1" sz="1500"/>
          </a:p>
        </p:txBody>
      </p:sp>
      <p:sp>
        <p:nvSpPr>
          <p:cNvPr id="141" name="Google Shape;141;g8e5c4e9acb_0_0"/>
          <p:cNvSpPr txBox="1"/>
          <p:nvPr>
            <p:ph type="title"/>
          </p:nvPr>
        </p:nvSpPr>
        <p:spPr>
          <a:xfrm>
            <a:off x="8945325" y="42134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XX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(XX/XX)</a:t>
            </a:r>
            <a:endParaRPr i="1" sz="1500"/>
          </a:p>
        </p:txBody>
      </p:sp>
      <p:sp>
        <p:nvSpPr>
          <p:cNvPr id="142" name="Google Shape;142;g8e5c4e9acb_0_0"/>
          <p:cNvSpPr txBox="1"/>
          <p:nvPr>
            <p:ph type="title"/>
          </p:nvPr>
        </p:nvSpPr>
        <p:spPr>
          <a:xfrm>
            <a:off x="6981300" y="35276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XX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(X/X)</a:t>
            </a:r>
            <a:endParaRPr i="1" sz="1500"/>
          </a:p>
        </p:txBody>
      </p:sp>
      <p:sp>
        <p:nvSpPr>
          <p:cNvPr id="143" name="Google Shape;143;g8e5c4e9acb_0_0"/>
          <p:cNvSpPr txBox="1"/>
          <p:nvPr>
            <p:ph type="title"/>
          </p:nvPr>
        </p:nvSpPr>
        <p:spPr>
          <a:xfrm>
            <a:off x="5228700" y="2178588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1%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(1/53)</a:t>
            </a:r>
            <a:endParaRPr i="1" sz="1500"/>
          </a:p>
        </p:txBody>
      </p:sp>
      <p:sp>
        <p:nvSpPr>
          <p:cNvPr id="144" name="Google Shape;144;g8e5c4e9acb_0_0"/>
          <p:cNvSpPr txBox="1"/>
          <p:nvPr>
            <p:ph type="title"/>
          </p:nvPr>
        </p:nvSpPr>
        <p:spPr>
          <a:xfrm>
            <a:off x="6981300" y="21560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XX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(XX/1)</a:t>
            </a:r>
            <a:endParaRPr i="1" sz="1500"/>
          </a:p>
        </p:txBody>
      </p:sp>
      <p:sp>
        <p:nvSpPr>
          <p:cNvPr id="145" name="Google Shape;145;g8e5c4e9acb_0_0"/>
          <p:cNvSpPr txBox="1"/>
          <p:nvPr>
            <p:ph type="title"/>
          </p:nvPr>
        </p:nvSpPr>
        <p:spPr>
          <a:xfrm>
            <a:off x="8869125" y="21560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XX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(XX/XX)</a:t>
            </a:r>
            <a:endParaRPr i="1" sz="1500"/>
          </a:p>
        </p:txBody>
      </p:sp>
      <p:sp>
        <p:nvSpPr>
          <p:cNvPr id="146" name="Google Shape;146;g8e5c4e9acb_0_0"/>
          <p:cNvSpPr txBox="1"/>
          <p:nvPr>
            <p:ph type="title"/>
          </p:nvPr>
        </p:nvSpPr>
        <p:spPr>
          <a:xfrm>
            <a:off x="8886300" y="35276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XX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(X/X)</a:t>
            </a:r>
            <a:endParaRPr i="1" sz="1500"/>
          </a:p>
        </p:txBody>
      </p:sp>
      <p:sp>
        <p:nvSpPr>
          <p:cNvPr id="147" name="Google Shape;147;g8e5c4e9acb_0_0"/>
          <p:cNvSpPr txBox="1"/>
          <p:nvPr>
            <p:ph type="title"/>
          </p:nvPr>
        </p:nvSpPr>
        <p:spPr>
          <a:xfrm>
            <a:off x="6981300" y="2918050"/>
            <a:ext cx="1295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</a:t>
            </a:r>
            <a:r>
              <a:rPr i="1" lang="es-MX" sz="1500"/>
              <a:t>XXX</a:t>
            </a:r>
            <a:r>
              <a:rPr i="1" lang="es-MX" sz="1500"/>
              <a:t>)</a:t>
            </a:r>
            <a:endParaRPr i="1" sz="1500"/>
          </a:p>
        </p:txBody>
      </p:sp>
      <p:sp>
        <p:nvSpPr>
          <p:cNvPr id="148" name="Google Shape;148;g8e5c4e9acb_0_0"/>
          <p:cNvSpPr txBox="1"/>
          <p:nvPr>
            <p:ph type="title"/>
          </p:nvPr>
        </p:nvSpPr>
        <p:spPr>
          <a:xfrm>
            <a:off x="9047650" y="2841850"/>
            <a:ext cx="9999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XX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(XX/</a:t>
            </a:r>
            <a:r>
              <a:rPr i="1" lang="es-MX" sz="1500"/>
              <a:t>XXX</a:t>
            </a:r>
            <a:r>
              <a:rPr i="1" lang="es-MX" sz="1500"/>
              <a:t>)</a:t>
            </a:r>
            <a:endParaRPr i="1" sz="1500"/>
          </a:p>
        </p:txBody>
      </p:sp>
      <p:pic>
        <p:nvPicPr>
          <p:cNvPr id="149" name="Google Shape;149;g8e5c4e9ac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949" y="702719"/>
            <a:ext cx="750600" cy="57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8e5c4e9ac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009" y="651250"/>
            <a:ext cx="675541" cy="6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8e5c4e9ac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0375" y="657775"/>
            <a:ext cx="675550" cy="7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8e5c4e9acb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1262" y="665175"/>
            <a:ext cx="718013" cy="7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8e5c4e9acb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00801" y="586700"/>
            <a:ext cx="789100" cy="78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g8e5c4e9acb_0_0"/>
          <p:cNvCxnSpPr/>
          <p:nvPr/>
        </p:nvCxnSpPr>
        <p:spPr>
          <a:xfrm flipH="1">
            <a:off x="3338575" y="878325"/>
            <a:ext cx="15900" cy="3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g8e5c4e9acb_0_0"/>
          <p:cNvCxnSpPr/>
          <p:nvPr/>
        </p:nvCxnSpPr>
        <p:spPr>
          <a:xfrm flipH="1">
            <a:off x="5108850" y="837900"/>
            <a:ext cx="16200" cy="33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g8e5c4e9acb_0_0"/>
          <p:cNvCxnSpPr/>
          <p:nvPr/>
        </p:nvCxnSpPr>
        <p:spPr>
          <a:xfrm flipH="1">
            <a:off x="6615175" y="878325"/>
            <a:ext cx="15900" cy="3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g8e5c4e9acb_0_0"/>
          <p:cNvCxnSpPr/>
          <p:nvPr/>
        </p:nvCxnSpPr>
        <p:spPr>
          <a:xfrm flipH="1">
            <a:off x="8633888" y="878325"/>
            <a:ext cx="15900" cy="3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" name="Google Shape;158;g8e5c4e9acb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00" y="2214198"/>
            <a:ext cx="528575" cy="5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8e5c4e9acb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563" y="2890613"/>
            <a:ext cx="464450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8e5c4e9acb_0_0"/>
          <p:cNvSpPr txBox="1"/>
          <p:nvPr>
            <p:ph type="title"/>
          </p:nvPr>
        </p:nvSpPr>
        <p:spPr>
          <a:xfrm>
            <a:off x="537725" y="3695200"/>
            <a:ext cx="147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000"/>
              <a:t>(06/07 - 31/07)</a:t>
            </a:r>
            <a:endParaRPr i="1" sz="1000"/>
          </a:p>
        </p:txBody>
      </p:sp>
      <p:pic>
        <p:nvPicPr>
          <p:cNvPr id="161" name="Google Shape;161;g8e5c4e9acb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501" y="3563192"/>
            <a:ext cx="528575" cy="50279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8e5c4e9acb_0_0"/>
          <p:cNvSpPr txBox="1"/>
          <p:nvPr>
            <p:ph type="title"/>
          </p:nvPr>
        </p:nvSpPr>
        <p:spPr>
          <a:xfrm>
            <a:off x="-426075" y="3926750"/>
            <a:ext cx="1978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000"/>
              <a:t>Retención</a:t>
            </a:r>
            <a:endParaRPr i="1" sz="1000"/>
          </a:p>
        </p:txBody>
      </p:sp>
      <p:sp>
        <p:nvSpPr>
          <p:cNvPr id="163" name="Google Shape;163;g8e5c4e9acb_0_0"/>
          <p:cNvSpPr txBox="1"/>
          <p:nvPr>
            <p:ph type="title"/>
          </p:nvPr>
        </p:nvSpPr>
        <p:spPr>
          <a:xfrm>
            <a:off x="-426075" y="3240950"/>
            <a:ext cx="1978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000"/>
              <a:t>TMK</a:t>
            </a:r>
            <a:endParaRPr i="1" sz="1000"/>
          </a:p>
        </p:txBody>
      </p:sp>
      <p:sp>
        <p:nvSpPr>
          <p:cNvPr id="164" name="Google Shape;164;g8e5c4e9acb_0_0"/>
          <p:cNvSpPr txBox="1"/>
          <p:nvPr>
            <p:ph type="title"/>
          </p:nvPr>
        </p:nvSpPr>
        <p:spPr>
          <a:xfrm>
            <a:off x="-346850" y="2600163"/>
            <a:ext cx="1978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000"/>
              <a:t>Sucursal</a:t>
            </a:r>
            <a:endParaRPr i="1" sz="1000"/>
          </a:p>
        </p:txBody>
      </p:sp>
      <p:cxnSp>
        <p:nvCxnSpPr>
          <p:cNvPr id="165" name="Google Shape;165;g8e5c4e9acb_0_0"/>
          <p:cNvCxnSpPr/>
          <p:nvPr/>
        </p:nvCxnSpPr>
        <p:spPr>
          <a:xfrm flipH="1" rot="10800000">
            <a:off x="0" y="2155763"/>
            <a:ext cx="122457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g8e5c4e9acb_0_0"/>
          <p:cNvCxnSpPr/>
          <p:nvPr/>
        </p:nvCxnSpPr>
        <p:spPr>
          <a:xfrm flipH="1">
            <a:off x="10366650" y="837900"/>
            <a:ext cx="16200" cy="33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g8e5c4e9acb_0_0"/>
          <p:cNvCxnSpPr/>
          <p:nvPr/>
        </p:nvCxnSpPr>
        <p:spPr>
          <a:xfrm flipH="1">
            <a:off x="10442850" y="837900"/>
            <a:ext cx="16200" cy="33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g8e5c4e9acb_0_0"/>
          <p:cNvSpPr txBox="1"/>
          <p:nvPr>
            <p:ph type="title"/>
          </p:nvPr>
        </p:nvSpPr>
        <p:spPr>
          <a:xfrm>
            <a:off x="10428825" y="1354775"/>
            <a:ext cx="1688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0000FF"/>
                </a:solidFill>
              </a:rPr>
              <a:t>Clicks en al menos un servicios* 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0000FF"/>
                </a:solidFill>
              </a:rPr>
              <a:t>sobre 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0000FF"/>
                </a:solidFill>
              </a:rPr>
              <a:t>envíos totales (ventas***)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169" name="Google Shape;169;g8e5c4e9acb_0_0"/>
          <p:cNvCxnSpPr/>
          <p:nvPr/>
        </p:nvCxnSpPr>
        <p:spPr>
          <a:xfrm flipH="1">
            <a:off x="1738375" y="878325"/>
            <a:ext cx="15900" cy="3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0" name="Google Shape;170;g8e5c4e9acb_0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925350" y="498553"/>
            <a:ext cx="718025" cy="70372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8e5c4e9acb_0_0"/>
          <p:cNvSpPr txBox="1"/>
          <p:nvPr>
            <p:ph type="title"/>
          </p:nvPr>
        </p:nvSpPr>
        <p:spPr>
          <a:xfrm>
            <a:off x="10621725" y="22322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XX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1" sz="1500"/>
          </a:p>
        </p:txBody>
      </p:sp>
      <p:sp>
        <p:nvSpPr>
          <p:cNvPr id="172" name="Google Shape;172;g8e5c4e9acb_0_0"/>
          <p:cNvSpPr txBox="1"/>
          <p:nvPr>
            <p:ph type="title"/>
          </p:nvPr>
        </p:nvSpPr>
        <p:spPr>
          <a:xfrm>
            <a:off x="10638900" y="35276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X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(X/X)</a:t>
            </a:r>
            <a:endParaRPr i="1" sz="1500"/>
          </a:p>
        </p:txBody>
      </p:sp>
      <p:sp>
        <p:nvSpPr>
          <p:cNvPr id="173" name="Google Shape;173;g8e5c4e9acb_0_0"/>
          <p:cNvSpPr txBox="1"/>
          <p:nvPr>
            <p:ph type="title"/>
          </p:nvPr>
        </p:nvSpPr>
        <p:spPr>
          <a:xfrm>
            <a:off x="515510" y="-14552"/>
            <a:ext cx="10515600" cy="61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Funnel y Cifras Principales por indicador (Segundo envío)</a:t>
            </a:r>
            <a:endParaRPr/>
          </a:p>
        </p:txBody>
      </p:sp>
      <p:sp>
        <p:nvSpPr>
          <p:cNvPr id="174" name="Google Shape;174;g8e5c4e9acb_0_0"/>
          <p:cNvSpPr txBox="1"/>
          <p:nvPr>
            <p:ph type="title"/>
          </p:nvPr>
        </p:nvSpPr>
        <p:spPr>
          <a:xfrm>
            <a:off x="-29100" y="4821800"/>
            <a:ext cx="9718200" cy="20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-MX" sz="1400">
                <a:solidFill>
                  <a:schemeClr val="dk1"/>
                </a:solidFill>
              </a:rPr>
              <a:t>El segundo envío (farmatel) se hizo solo el día 30 de julio de 2020 para sucursal. Calculando el periodo del 10/07 - 15/07 </a:t>
            </a:r>
            <a:r>
              <a:rPr lang="es-MX" sz="1400">
                <a:solidFill>
                  <a:schemeClr val="dk1"/>
                </a:solidFill>
              </a:rPr>
              <a:t>deberían</a:t>
            </a:r>
            <a:r>
              <a:rPr lang="es-MX" sz="1400">
                <a:solidFill>
                  <a:schemeClr val="dk1"/>
                </a:solidFill>
              </a:rPr>
              <a:t> haberse enviado 3202 en sucursal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-MX" sz="1400">
                <a:solidFill>
                  <a:srgbClr val="000000"/>
                </a:solidFill>
              </a:rPr>
              <a:t>TMK solo se deposito la venta a partir del 20/07 por lo que no se ha realizado segundo </a:t>
            </a:r>
            <a:r>
              <a:rPr lang="es-MX" sz="1400">
                <a:solidFill>
                  <a:srgbClr val="000000"/>
                </a:solidFill>
              </a:rPr>
              <a:t>envío</a:t>
            </a:r>
            <a:r>
              <a:rPr lang="es-MX" sz="1400">
                <a:solidFill>
                  <a:srgbClr val="000000"/>
                </a:solidFill>
              </a:rPr>
              <a:t> en este periodo.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-MX" sz="1400">
                <a:solidFill>
                  <a:srgbClr val="000000"/>
                </a:solidFill>
              </a:rPr>
              <a:t>Consideramos importante ajustar los periodos para el segundo envío de la invitación acorde a la fecha de  venta y/o retención diaria.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-MX" sz="1400">
                <a:solidFill>
                  <a:srgbClr val="000000"/>
                </a:solidFill>
              </a:rPr>
              <a:t>Para la información referente a Google Analytics/Plataforma, no se es posible por la dimensión del dato, reiterando que solo se hizo un único reenvío de la invitación.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75" name="Google Shape;175;g8e5c4e9acb_0_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720500" y="5099919"/>
            <a:ext cx="1171200" cy="1021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e45705ead_3_177"/>
          <p:cNvSpPr txBox="1"/>
          <p:nvPr>
            <p:ph idx="12" type="sldNum"/>
          </p:nvPr>
        </p:nvSpPr>
        <p:spPr>
          <a:xfrm>
            <a:off x="9382915" y="6374600"/>
            <a:ext cx="750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82" name="Google Shape;182;g8e45705ead_3_177"/>
          <p:cNvSpPr txBox="1"/>
          <p:nvPr>
            <p:ph type="title"/>
          </p:nvPr>
        </p:nvSpPr>
        <p:spPr>
          <a:xfrm>
            <a:off x="869325" y="1869350"/>
            <a:ext cx="2310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300"/>
              <a:t>Tiempo promedio en la plataforma  </a:t>
            </a:r>
            <a:endParaRPr sz="1300"/>
          </a:p>
        </p:txBody>
      </p:sp>
      <p:sp>
        <p:nvSpPr>
          <p:cNvPr id="183" name="Google Shape;183;g8e45705ead_3_177"/>
          <p:cNvSpPr txBox="1"/>
          <p:nvPr>
            <p:ph type="title"/>
          </p:nvPr>
        </p:nvSpPr>
        <p:spPr>
          <a:xfrm>
            <a:off x="869325" y="2402750"/>
            <a:ext cx="2310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300"/>
              <a:t>Clicks dentro de la plataforma</a:t>
            </a:r>
            <a:endParaRPr sz="1300"/>
          </a:p>
        </p:txBody>
      </p:sp>
      <p:sp>
        <p:nvSpPr>
          <p:cNvPr id="184" name="Google Shape;184;g8e45705ead_3_177"/>
          <p:cNvSpPr txBox="1"/>
          <p:nvPr>
            <p:ph type="title"/>
          </p:nvPr>
        </p:nvSpPr>
        <p:spPr>
          <a:xfrm>
            <a:off x="2954025" y="1786300"/>
            <a:ext cx="15183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300"/>
              <a:t>46 segundos  </a:t>
            </a:r>
            <a:endParaRPr b="1" sz="1300"/>
          </a:p>
        </p:txBody>
      </p:sp>
      <p:sp>
        <p:nvSpPr>
          <p:cNvPr id="185" name="Google Shape;185;g8e45705ead_3_177"/>
          <p:cNvSpPr txBox="1"/>
          <p:nvPr>
            <p:ph type="title"/>
          </p:nvPr>
        </p:nvSpPr>
        <p:spPr>
          <a:xfrm>
            <a:off x="2954025" y="2402750"/>
            <a:ext cx="15183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300"/>
              <a:t>1.2 clicks por usuario</a:t>
            </a:r>
            <a:endParaRPr b="1" sz="1300"/>
          </a:p>
        </p:txBody>
      </p:sp>
      <p:sp>
        <p:nvSpPr>
          <p:cNvPr id="186" name="Google Shape;186;g8e45705ead_3_177"/>
          <p:cNvSpPr txBox="1"/>
          <p:nvPr>
            <p:ph type="title"/>
          </p:nvPr>
        </p:nvSpPr>
        <p:spPr>
          <a:xfrm>
            <a:off x="6135250" y="1927450"/>
            <a:ext cx="28092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600"/>
              <a:t>Farmatel       :      </a:t>
            </a:r>
            <a:r>
              <a:rPr lang="es-MX" sz="1600">
                <a:solidFill>
                  <a:srgbClr val="3BBC6B"/>
                </a:solidFill>
              </a:rPr>
              <a:t>42%</a:t>
            </a:r>
            <a:r>
              <a:rPr lang="es-MX" sz="1600"/>
              <a:t> 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600"/>
              <a:t>Blog              :      </a:t>
            </a:r>
            <a:r>
              <a:rPr lang="es-MX" sz="1600">
                <a:solidFill>
                  <a:srgbClr val="0AA61C"/>
                </a:solidFill>
              </a:rPr>
              <a:t>39%</a:t>
            </a:r>
            <a:r>
              <a:rPr lang="es-MX" sz="1600"/>
              <a:t> 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600"/>
              <a:t>Umano          :      </a:t>
            </a:r>
            <a:r>
              <a:rPr lang="es-MX" sz="1600">
                <a:solidFill>
                  <a:srgbClr val="0AA61C"/>
                </a:solidFill>
              </a:rPr>
              <a:t>12%</a:t>
            </a:r>
            <a:endParaRPr sz="1600">
              <a:solidFill>
                <a:srgbClr val="0AA61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600"/>
              <a:t>Olab              :        </a:t>
            </a:r>
            <a:r>
              <a:rPr lang="es-MX" sz="1600">
                <a:solidFill>
                  <a:srgbClr val="0AA61C"/>
                </a:solidFill>
              </a:rPr>
              <a:t>7</a:t>
            </a:r>
            <a:r>
              <a:rPr lang="es-MX" sz="1600">
                <a:solidFill>
                  <a:srgbClr val="0AA61C"/>
                </a:solidFill>
              </a:rPr>
              <a:t>%</a:t>
            </a:r>
            <a:r>
              <a:rPr lang="es-MX" sz="1600"/>
              <a:t> 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MX" sz="1600"/>
              <a:t>Confidenza</a:t>
            </a:r>
            <a:r>
              <a:rPr lang="es-MX" sz="1600"/>
              <a:t>   :        </a:t>
            </a:r>
            <a:r>
              <a:rPr lang="es-MX" sz="1600">
                <a:solidFill>
                  <a:srgbClr val="0AA61C"/>
                </a:solidFill>
              </a:rPr>
              <a:t>0%</a:t>
            </a:r>
            <a:r>
              <a:rPr lang="es-MX" sz="1600"/>
              <a:t>  </a:t>
            </a:r>
            <a:endParaRPr sz="1600"/>
          </a:p>
        </p:txBody>
      </p:sp>
      <p:pic>
        <p:nvPicPr>
          <p:cNvPr id="187" name="Google Shape;187;g8e45705ead_3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3675" y="2036090"/>
            <a:ext cx="789100" cy="646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8e45705ead_3_177"/>
          <p:cNvPicPr preferRelativeResize="0"/>
          <p:nvPr/>
        </p:nvPicPr>
        <p:blipFill rotWithShape="1">
          <a:blip r:embed="rId4">
            <a:alphaModFix/>
          </a:blip>
          <a:srcRect b="0" l="0" r="0" t="2104"/>
          <a:stretch/>
        </p:blipFill>
        <p:spPr>
          <a:xfrm>
            <a:off x="4472327" y="1786300"/>
            <a:ext cx="528573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8e45705ead_3_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1492" y="2383025"/>
            <a:ext cx="410245" cy="5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8e45705ead_3_177"/>
          <p:cNvSpPr txBox="1"/>
          <p:nvPr>
            <p:ph type="title"/>
          </p:nvPr>
        </p:nvSpPr>
        <p:spPr>
          <a:xfrm>
            <a:off x="706050" y="3592950"/>
            <a:ext cx="10528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s-MX" sz="1700">
                <a:solidFill>
                  <a:srgbClr val="000000"/>
                </a:solidFill>
              </a:rPr>
              <a:t>Usuarios de entrada </a:t>
            </a:r>
            <a:r>
              <a:rPr lang="es-MX" sz="1700">
                <a:solidFill>
                  <a:srgbClr val="000000"/>
                </a:solidFill>
              </a:rPr>
              <a:t>única sin volver mucho a la plataforma, probablemente por características de servicios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s-MX" sz="1700">
                <a:solidFill>
                  <a:srgbClr val="000000"/>
                </a:solidFill>
              </a:rPr>
              <a:t>Mejorar </a:t>
            </a:r>
            <a:r>
              <a:rPr lang="es-MX" sz="1700">
                <a:solidFill>
                  <a:srgbClr val="000000"/>
                </a:solidFill>
              </a:rPr>
              <a:t>comunicación</a:t>
            </a:r>
            <a:r>
              <a:rPr lang="es-MX" sz="1700">
                <a:solidFill>
                  <a:srgbClr val="000000"/>
                </a:solidFill>
              </a:rPr>
              <a:t> para repetir efecto de campaña de “</a:t>
            </a:r>
            <a:r>
              <a:rPr lang="es-MX" sz="1700">
                <a:solidFill>
                  <a:srgbClr val="000000"/>
                </a:solidFill>
              </a:rPr>
              <a:t>retención</a:t>
            </a:r>
            <a:r>
              <a:rPr lang="es-MX" sz="1700">
                <a:solidFill>
                  <a:srgbClr val="000000"/>
                </a:solidFill>
              </a:rPr>
              <a:t>” en Sucursal y TMK 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s-MX" sz="1700">
                <a:solidFill>
                  <a:srgbClr val="000000"/>
                </a:solidFill>
              </a:rPr>
              <a:t>Potenciar uso de servicios como Umano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91" name="Google Shape;191;g8e45705ead_3_177"/>
          <p:cNvSpPr txBox="1"/>
          <p:nvPr>
            <p:ph type="title"/>
          </p:nvPr>
        </p:nvSpPr>
        <p:spPr>
          <a:xfrm>
            <a:off x="515510" y="-14552"/>
            <a:ext cx="10515600" cy="61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Clicks en servicios</a:t>
            </a:r>
            <a:endParaRPr/>
          </a:p>
        </p:txBody>
      </p:sp>
      <p:sp>
        <p:nvSpPr>
          <p:cNvPr id="192" name="Google Shape;192;g8e45705ead_3_177"/>
          <p:cNvSpPr txBox="1"/>
          <p:nvPr>
            <p:ph type="title"/>
          </p:nvPr>
        </p:nvSpPr>
        <p:spPr>
          <a:xfrm>
            <a:off x="6135250" y="1266150"/>
            <a:ext cx="2551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>
                <a:solidFill>
                  <a:srgbClr val="000000"/>
                </a:solidFill>
              </a:rPr>
              <a:t>Clicks por Servicios 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93" name="Google Shape;193;g8e45705ead_3_177"/>
          <p:cNvSpPr txBox="1"/>
          <p:nvPr>
            <p:ph type="title"/>
          </p:nvPr>
        </p:nvSpPr>
        <p:spPr>
          <a:xfrm>
            <a:off x="1563250" y="1342350"/>
            <a:ext cx="2551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>
                <a:solidFill>
                  <a:srgbClr val="000000"/>
                </a:solidFill>
              </a:rPr>
              <a:t>Estadísticas</a:t>
            </a:r>
            <a:r>
              <a:rPr lang="es-MX" sz="1700">
                <a:solidFill>
                  <a:srgbClr val="000000"/>
                </a:solidFill>
              </a:rPr>
              <a:t> Generales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e5c4e9acb_1_0"/>
          <p:cNvSpPr txBox="1"/>
          <p:nvPr>
            <p:ph idx="12" type="sldNum"/>
          </p:nvPr>
        </p:nvSpPr>
        <p:spPr>
          <a:xfrm>
            <a:off x="9382915" y="6374600"/>
            <a:ext cx="750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00" name="Google Shape;200;g8e5c4e9acb_1_0"/>
          <p:cNvSpPr txBox="1"/>
          <p:nvPr>
            <p:ph type="title"/>
          </p:nvPr>
        </p:nvSpPr>
        <p:spPr>
          <a:xfrm>
            <a:off x="945525" y="1793150"/>
            <a:ext cx="2310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500"/>
              <a:t>Usuarios </a:t>
            </a:r>
            <a:r>
              <a:rPr lang="es-MX" sz="1500"/>
              <a:t>Únicos</a:t>
            </a:r>
            <a:endParaRPr sz="1500"/>
          </a:p>
        </p:txBody>
      </p:sp>
      <p:sp>
        <p:nvSpPr>
          <p:cNvPr id="201" name="Google Shape;201;g8e5c4e9acb_1_0"/>
          <p:cNvSpPr txBox="1"/>
          <p:nvPr>
            <p:ph type="title"/>
          </p:nvPr>
        </p:nvSpPr>
        <p:spPr>
          <a:xfrm>
            <a:off x="945525" y="2326550"/>
            <a:ext cx="2310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500"/>
              <a:t>Páginas</a:t>
            </a:r>
            <a:r>
              <a:rPr lang="es-MX" sz="1500"/>
              <a:t> / </a:t>
            </a:r>
            <a:r>
              <a:rPr lang="es-MX" sz="1500"/>
              <a:t>sesión</a:t>
            </a:r>
            <a:endParaRPr sz="1500"/>
          </a:p>
        </p:txBody>
      </p:sp>
      <p:sp>
        <p:nvSpPr>
          <p:cNvPr id="202" name="Google Shape;202;g8e5c4e9acb_1_0"/>
          <p:cNvSpPr txBox="1"/>
          <p:nvPr>
            <p:ph type="title"/>
          </p:nvPr>
        </p:nvSpPr>
        <p:spPr>
          <a:xfrm>
            <a:off x="2884275" y="1694225"/>
            <a:ext cx="15183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300"/>
              <a:t>2</a:t>
            </a:r>
            <a:r>
              <a:rPr b="1" lang="es-MX" sz="1300"/>
              <a:t>6</a:t>
            </a:r>
            <a:endParaRPr b="1" sz="1300"/>
          </a:p>
        </p:txBody>
      </p:sp>
      <p:sp>
        <p:nvSpPr>
          <p:cNvPr id="203" name="Google Shape;203;g8e5c4e9acb_1_0"/>
          <p:cNvSpPr txBox="1"/>
          <p:nvPr>
            <p:ph type="title"/>
          </p:nvPr>
        </p:nvSpPr>
        <p:spPr>
          <a:xfrm>
            <a:off x="2954025" y="2402750"/>
            <a:ext cx="15183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300"/>
              <a:t>11,70</a:t>
            </a:r>
            <a:endParaRPr b="1" sz="1300"/>
          </a:p>
        </p:txBody>
      </p:sp>
      <p:sp>
        <p:nvSpPr>
          <p:cNvPr id="204" name="Google Shape;204;g8e5c4e9acb_1_0"/>
          <p:cNvSpPr txBox="1"/>
          <p:nvPr>
            <p:ph type="title"/>
          </p:nvPr>
        </p:nvSpPr>
        <p:spPr>
          <a:xfrm>
            <a:off x="6040400" y="2255791"/>
            <a:ext cx="28092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600"/>
              <a:t>Cine</a:t>
            </a:r>
            <a:r>
              <a:rPr lang="es-MX" sz="1600"/>
              <a:t>          : </a:t>
            </a:r>
            <a:r>
              <a:rPr lang="es-MX" sz="1600">
                <a:solidFill>
                  <a:srgbClr val="3BBC6B"/>
                </a:solidFill>
              </a:rPr>
              <a:t>17% </a:t>
            </a:r>
            <a:r>
              <a:rPr lang="es-MX" sz="1600"/>
              <a:t> 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600"/>
              <a:t>Educación</a:t>
            </a:r>
            <a:r>
              <a:rPr lang="es-MX" sz="1600"/>
              <a:t> : </a:t>
            </a:r>
            <a:r>
              <a:rPr lang="es-MX" sz="1600">
                <a:solidFill>
                  <a:srgbClr val="3BBC6B"/>
                </a:solidFill>
              </a:rPr>
              <a:t>17%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600"/>
              <a:t>Música</a:t>
            </a:r>
            <a:r>
              <a:rPr lang="es-MX" sz="1600"/>
              <a:t>      : </a:t>
            </a:r>
            <a:r>
              <a:rPr lang="es-MX" sz="1600">
                <a:solidFill>
                  <a:srgbClr val="3BBC6B"/>
                </a:solidFill>
              </a:rPr>
              <a:t>15%</a:t>
            </a:r>
            <a:endParaRPr sz="1600">
              <a:solidFill>
                <a:srgbClr val="0AA61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600"/>
              <a:t>Cocina</a:t>
            </a:r>
            <a:r>
              <a:rPr lang="es-MX" sz="1600"/>
              <a:t>      : </a:t>
            </a:r>
            <a:r>
              <a:rPr lang="es-MX" sz="1600">
                <a:solidFill>
                  <a:srgbClr val="3BBC6B"/>
                </a:solidFill>
              </a:rPr>
              <a:t>12%</a:t>
            </a:r>
            <a:r>
              <a:rPr lang="es-MX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MX" sz="1600"/>
              <a:t>Social        : </a:t>
            </a:r>
            <a:r>
              <a:rPr lang="es-MX" sz="1600">
                <a:solidFill>
                  <a:srgbClr val="3BBC6B"/>
                </a:solidFill>
              </a:rPr>
              <a:t>10%</a:t>
            </a:r>
            <a:r>
              <a:rPr lang="es-MX" sz="1600"/>
              <a:t> 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MX" sz="1600"/>
              <a:t>Salud</a:t>
            </a:r>
            <a:r>
              <a:rPr lang="es-MX" sz="1600"/>
              <a:t>        :  </a:t>
            </a:r>
            <a:r>
              <a:rPr lang="es-MX" sz="1600">
                <a:solidFill>
                  <a:srgbClr val="3BBC6B"/>
                </a:solidFill>
              </a:rPr>
              <a:t>8%</a:t>
            </a:r>
            <a:r>
              <a:rPr lang="es-MX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MX" sz="1600"/>
              <a:t>Lectura     :  </a:t>
            </a:r>
            <a:r>
              <a:rPr lang="es-MX" sz="1600">
                <a:solidFill>
                  <a:srgbClr val="3BBC6B"/>
                </a:solidFill>
              </a:rPr>
              <a:t>8%</a:t>
            </a:r>
            <a:r>
              <a:rPr lang="es-MX" sz="1600"/>
              <a:t> 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MX" sz="1600"/>
              <a:t>Seguros    :  </a:t>
            </a:r>
            <a:r>
              <a:rPr lang="es-MX" sz="1600">
                <a:solidFill>
                  <a:srgbClr val="3BBC6B"/>
                </a:solidFill>
              </a:rPr>
              <a:t>8%</a:t>
            </a:r>
            <a:r>
              <a:rPr lang="es-MX" sz="1600"/>
              <a:t> 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205" name="Google Shape;205;g8e5c4e9ac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3675" y="2036090"/>
            <a:ext cx="789100" cy="646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8e5c4e9acb_1_0"/>
          <p:cNvPicPr preferRelativeResize="0"/>
          <p:nvPr/>
        </p:nvPicPr>
        <p:blipFill rotWithShape="1">
          <a:blip r:embed="rId4">
            <a:alphaModFix/>
          </a:blip>
          <a:srcRect b="0" l="0" r="0" t="2104"/>
          <a:stretch/>
        </p:blipFill>
        <p:spPr>
          <a:xfrm>
            <a:off x="4472327" y="3050300"/>
            <a:ext cx="528573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8e5c4e9acb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1492" y="2383025"/>
            <a:ext cx="410245" cy="5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8e5c4e9acb_1_0"/>
          <p:cNvSpPr txBox="1"/>
          <p:nvPr>
            <p:ph type="title"/>
          </p:nvPr>
        </p:nvSpPr>
        <p:spPr>
          <a:xfrm>
            <a:off x="639650" y="3959425"/>
            <a:ext cx="10528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s-MX" sz="1700">
                <a:solidFill>
                  <a:srgbClr val="000000"/>
                </a:solidFill>
              </a:rPr>
              <a:t>Blog tiene buena cantidad de uso y comparado a otros servicios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s-MX" sz="1700">
                <a:solidFill>
                  <a:srgbClr val="000000"/>
                </a:solidFill>
              </a:rPr>
              <a:t>Cine, </a:t>
            </a:r>
            <a:r>
              <a:rPr lang="es-MX" sz="1700">
                <a:solidFill>
                  <a:srgbClr val="000000"/>
                </a:solidFill>
              </a:rPr>
              <a:t>educación</a:t>
            </a:r>
            <a:r>
              <a:rPr lang="es-MX" sz="1700">
                <a:solidFill>
                  <a:srgbClr val="000000"/>
                </a:solidFill>
              </a:rPr>
              <a:t> y </a:t>
            </a:r>
            <a:r>
              <a:rPr lang="es-MX" sz="1700">
                <a:solidFill>
                  <a:srgbClr val="000000"/>
                </a:solidFill>
              </a:rPr>
              <a:t>música suman el 50% de preferencias</a:t>
            </a:r>
            <a:r>
              <a:rPr lang="es-MX" sz="1700">
                <a:solidFill>
                  <a:srgbClr val="000000"/>
                </a:solidFill>
              </a:rPr>
              <a:t> 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s-MX" sz="1700">
                <a:solidFill>
                  <a:srgbClr val="000000"/>
                </a:solidFill>
              </a:rPr>
              <a:t>Todas las secciones tienen interés en general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209" name="Google Shape;209;g8e5c4e9acb_1_0"/>
          <p:cNvSpPr txBox="1"/>
          <p:nvPr>
            <p:ph type="title"/>
          </p:nvPr>
        </p:nvSpPr>
        <p:spPr>
          <a:xfrm>
            <a:off x="515510" y="-14552"/>
            <a:ext cx="10515600" cy="61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</a:t>
            </a:r>
            <a:r>
              <a:rPr lang="es-MX"/>
              <a:t>n</a:t>
            </a:r>
            <a:r>
              <a:rPr lang="es-MX"/>
              <a:t>á</a:t>
            </a:r>
            <a:r>
              <a:rPr lang="es-MX"/>
              <a:t>lisis del Blog</a:t>
            </a:r>
            <a:endParaRPr/>
          </a:p>
        </p:txBody>
      </p:sp>
      <p:sp>
        <p:nvSpPr>
          <p:cNvPr id="210" name="Google Shape;210;g8e5c4e9acb_1_0"/>
          <p:cNvSpPr txBox="1"/>
          <p:nvPr>
            <p:ph type="title"/>
          </p:nvPr>
        </p:nvSpPr>
        <p:spPr>
          <a:xfrm>
            <a:off x="6135250" y="1266150"/>
            <a:ext cx="4592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>
                <a:solidFill>
                  <a:srgbClr val="000000"/>
                </a:solidFill>
              </a:rPr>
              <a:t>Clicks por </a:t>
            </a:r>
            <a:r>
              <a:rPr lang="es-MX" sz="1700">
                <a:solidFill>
                  <a:srgbClr val="000000"/>
                </a:solidFill>
              </a:rPr>
              <a:t>Categorías</a:t>
            </a:r>
            <a:r>
              <a:rPr lang="es-MX" sz="1700">
                <a:solidFill>
                  <a:srgbClr val="000000"/>
                </a:solidFill>
              </a:rPr>
              <a:t> del Blog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211" name="Google Shape;211;g8e5c4e9acb_1_0"/>
          <p:cNvSpPr txBox="1"/>
          <p:nvPr>
            <p:ph type="title"/>
          </p:nvPr>
        </p:nvSpPr>
        <p:spPr>
          <a:xfrm>
            <a:off x="1563250" y="1342350"/>
            <a:ext cx="2551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>
                <a:solidFill>
                  <a:srgbClr val="000000"/>
                </a:solidFill>
              </a:rPr>
              <a:t>Estadísticas Generales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212" name="Google Shape;212;g8e5c4e9acb_1_0"/>
          <p:cNvSpPr txBox="1"/>
          <p:nvPr>
            <p:ph type="title"/>
          </p:nvPr>
        </p:nvSpPr>
        <p:spPr>
          <a:xfrm>
            <a:off x="945525" y="2936150"/>
            <a:ext cx="2310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500"/>
              <a:t>Tiempo medio de la </a:t>
            </a:r>
            <a:r>
              <a:rPr lang="es-MX" sz="1500"/>
              <a:t>sesión</a:t>
            </a:r>
            <a:endParaRPr sz="1500"/>
          </a:p>
        </p:txBody>
      </p:sp>
      <p:sp>
        <p:nvSpPr>
          <p:cNvPr id="213" name="Google Shape;213;g8e5c4e9acb_1_0"/>
          <p:cNvSpPr txBox="1"/>
          <p:nvPr>
            <p:ph type="title"/>
          </p:nvPr>
        </p:nvSpPr>
        <p:spPr>
          <a:xfrm>
            <a:off x="2954025" y="3012350"/>
            <a:ext cx="15183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300"/>
              <a:t>11:55</a:t>
            </a:r>
            <a:endParaRPr b="1"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e45705ead_3_2"/>
          <p:cNvSpPr txBox="1"/>
          <p:nvPr>
            <p:ph type="title"/>
          </p:nvPr>
        </p:nvSpPr>
        <p:spPr>
          <a:xfrm>
            <a:off x="123300" y="2537050"/>
            <a:ext cx="151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s-MX" sz="1500"/>
              <a:t>TOTAL***</a:t>
            </a:r>
            <a:endParaRPr b="1" i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(06/07 - 31/07)</a:t>
            </a:r>
            <a:endParaRPr i="1" sz="1500"/>
          </a:p>
        </p:txBody>
      </p:sp>
      <p:cxnSp>
        <p:nvCxnSpPr>
          <p:cNvPr id="220" name="Google Shape;220;g8e45705ead_3_2"/>
          <p:cNvCxnSpPr/>
          <p:nvPr/>
        </p:nvCxnSpPr>
        <p:spPr>
          <a:xfrm flipH="1" rot="10800000">
            <a:off x="-152400" y="2460563"/>
            <a:ext cx="122457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g8e45705ead_3_2"/>
          <p:cNvSpPr txBox="1"/>
          <p:nvPr>
            <p:ph type="title"/>
          </p:nvPr>
        </p:nvSpPr>
        <p:spPr>
          <a:xfrm>
            <a:off x="1799700" y="25370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85%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(6247/7336)</a:t>
            </a:r>
            <a:endParaRPr i="1" sz="1500"/>
          </a:p>
        </p:txBody>
      </p:sp>
      <p:sp>
        <p:nvSpPr>
          <p:cNvPr id="222" name="Google Shape;222;g8e45705ead_3_2"/>
          <p:cNvSpPr txBox="1"/>
          <p:nvPr>
            <p:ph type="title"/>
          </p:nvPr>
        </p:nvSpPr>
        <p:spPr>
          <a:xfrm>
            <a:off x="3552300" y="25370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20%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(1256/6247)</a:t>
            </a:r>
            <a:endParaRPr i="1" sz="1500"/>
          </a:p>
        </p:txBody>
      </p:sp>
      <p:sp>
        <p:nvSpPr>
          <p:cNvPr id="223" name="Google Shape;223;g8e45705ead_3_2"/>
          <p:cNvSpPr txBox="1"/>
          <p:nvPr>
            <p:ph type="title"/>
          </p:nvPr>
        </p:nvSpPr>
        <p:spPr>
          <a:xfrm>
            <a:off x="5076300" y="25370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6</a:t>
            </a:r>
            <a:r>
              <a:rPr b="1" lang="es-MX" sz="1500"/>
              <a:t>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(80/1256)</a:t>
            </a:r>
            <a:endParaRPr i="1" sz="1500"/>
          </a:p>
        </p:txBody>
      </p:sp>
      <p:sp>
        <p:nvSpPr>
          <p:cNvPr id="224" name="Google Shape;224;g8e45705ead_3_2"/>
          <p:cNvSpPr txBox="1"/>
          <p:nvPr>
            <p:ph type="title"/>
          </p:nvPr>
        </p:nvSpPr>
        <p:spPr>
          <a:xfrm>
            <a:off x="6981300" y="25370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77%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(45/58**)</a:t>
            </a:r>
            <a:endParaRPr i="1" sz="1500"/>
          </a:p>
        </p:txBody>
      </p:sp>
      <p:sp>
        <p:nvSpPr>
          <p:cNvPr id="225" name="Google Shape;225;g8e45705ead_3_2"/>
          <p:cNvSpPr txBox="1"/>
          <p:nvPr>
            <p:ph type="title"/>
          </p:nvPr>
        </p:nvSpPr>
        <p:spPr>
          <a:xfrm>
            <a:off x="8945325" y="25370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/>
              <a:t>26%</a:t>
            </a:r>
            <a:endParaRPr b="1"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/>
              <a:t>(12/45)</a:t>
            </a:r>
            <a:endParaRPr i="1" sz="1500"/>
          </a:p>
        </p:txBody>
      </p:sp>
      <p:cxnSp>
        <p:nvCxnSpPr>
          <p:cNvPr id="226" name="Google Shape;226;g8e45705ead_3_2"/>
          <p:cNvCxnSpPr/>
          <p:nvPr/>
        </p:nvCxnSpPr>
        <p:spPr>
          <a:xfrm flipH="1" rot="10800000">
            <a:off x="-9475" y="2460700"/>
            <a:ext cx="121791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g8e45705ead_3_2"/>
          <p:cNvSpPr txBox="1"/>
          <p:nvPr>
            <p:ph type="title"/>
          </p:nvPr>
        </p:nvSpPr>
        <p:spPr>
          <a:xfrm>
            <a:off x="-105300" y="3299050"/>
            <a:ext cx="1934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 u="sng">
                <a:solidFill>
                  <a:srgbClr val="000000"/>
                </a:solidFill>
              </a:rPr>
              <a:t>Objetivo</a:t>
            </a:r>
            <a:endParaRPr i="1" sz="1500" u="sng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>
                <a:solidFill>
                  <a:srgbClr val="000000"/>
                </a:solidFill>
              </a:rPr>
              <a:t>Benchmark</a:t>
            </a:r>
            <a:endParaRPr i="1" sz="15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MX" sz="1500">
                <a:solidFill>
                  <a:srgbClr val="000000"/>
                </a:solidFill>
              </a:rPr>
              <a:t>(Mercado-mailing)</a:t>
            </a:r>
            <a:endParaRPr i="1" sz="1500">
              <a:solidFill>
                <a:srgbClr val="000000"/>
              </a:solidFill>
            </a:endParaRPr>
          </a:p>
        </p:txBody>
      </p:sp>
      <p:sp>
        <p:nvSpPr>
          <p:cNvPr id="228" name="Google Shape;228;g8e45705ead_3_2"/>
          <p:cNvSpPr txBox="1"/>
          <p:nvPr>
            <p:ph type="title"/>
          </p:nvPr>
        </p:nvSpPr>
        <p:spPr>
          <a:xfrm>
            <a:off x="3552300" y="32228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>
                <a:solidFill>
                  <a:srgbClr val="000000"/>
                </a:solidFill>
              </a:rPr>
              <a:t>15-25</a:t>
            </a:r>
            <a:r>
              <a:rPr b="1" lang="es-MX" sz="1500">
                <a:solidFill>
                  <a:srgbClr val="000000"/>
                </a:solidFill>
              </a:rPr>
              <a:t>%</a:t>
            </a:r>
            <a:endParaRPr i="1" sz="1500">
              <a:solidFill>
                <a:srgbClr val="000000"/>
              </a:solidFill>
            </a:endParaRPr>
          </a:p>
        </p:txBody>
      </p:sp>
      <p:sp>
        <p:nvSpPr>
          <p:cNvPr id="229" name="Google Shape;229;g8e45705ead_3_2"/>
          <p:cNvSpPr txBox="1"/>
          <p:nvPr>
            <p:ph type="title"/>
          </p:nvPr>
        </p:nvSpPr>
        <p:spPr>
          <a:xfrm>
            <a:off x="5076300" y="32228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>
                <a:solidFill>
                  <a:srgbClr val="000000"/>
                </a:solidFill>
              </a:rPr>
              <a:t>20-30%</a:t>
            </a:r>
            <a:endParaRPr i="1" sz="1500">
              <a:solidFill>
                <a:srgbClr val="000000"/>
              </a:solidFill>
            </a:endParaRPr>
          </a:p>
        </p:txBody>
      </p:sp>
      <p:sp>
        <p:nvSpPr>
          <p:cNvPr id="230" name="Google Shape;230;g8e45705ead_3_2"/>
          <p:cNvSpPr txBox="1"/>
          <p:nvPr>
            <p:ph type="title"/>
          </p:nvPr>
        </p:nvSpPr>
        <p:spPr>
          <a:xfrm>
            <a:off x="6981300" y="32228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>
                <a:solidFill>
                  <a:srgbClr val="000000"/>
                </a:solidFill>
              </a:rPr>
              <a:t>85-90</a:t>
            </a:r>
            <a:r>
              <a:rPr b="1" lang="es-MX" sz="1500">
                <a:solidFill>
                  <a:srgbClr val="000000"/>
                </a:solidFill>
              </a:rPr>
              <a:t>%</a:t>
            </a:r>
            <a:endParaRPr i="1" sz="1500">
              <a:solidFill>
                <a:srgbClr val="000000"/>
              </a:solidFill>
            </a:endParaRPr>
          </a:p>
        </p:txBody>
      </p:sp>
      <p:sp>
        <p:nvSpPr>
          <p:cNvPr id="231" name="Google Shape;231;g8e45705ead_3_2"/>
          <p:cNvSpPr txBox="1"/>
          <p:nvPr>
            <p:ph type="title"/>
          </p:nvPr>
        </p:nvSpPr>
        <p:spPr>
          <a:xfrm>
            <a:off x="8962500" y="32228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>
                <a:solidFill>
                  <a:srgbClr val="000000"/>
                </a:solidFill>
              </a:rPr>
              <a:t>75</a:t>
            </a:r>
            <a:r>
              <a:rPr b="1" lang="es-MX" sz="1500">
                <a:solidFill>
                  <a:srgbClr val="000000"/>
                </a:solidFill>
              </a:rPr>
              <a:t>%</a:t>
            </a:r>
            <a:endParaRPr i="1" sz="1500">
              <a:solidFill>
                <a:srgbClr val="000000"/>
              </a:solidFill>
            </a:endParaRPr>
          </a:p>
        </p:txBody>
      </p:sp>
      <p:sp>
        <p:nvSpPr>
          <p:cNvPr id="232" name="Google Shape;232;g8e45705ead_3_2"/>
          <p:cNvSpPr txBox="1"/>
          <p:nvPr>
            <p:ph type="title"/>
          </p:nvPr>
        </p:nvSpPr>
        <p:spPr>
          <a:xfrm>
            <a:off x="1799700" y="3222850"/>
            <a:ext cx="129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MX" sz="1500">
                <a:solidFill>
                  <a:srgbClr val="000000"/>
                </a:solidFill>
              </a:rPr>
              <a:t>95</a:t>
            </a:r>
            <a:r>
              <a:rPr b="1" lang="es-MX" sz="1500">
                <a:solidFill>
                  <a:srgbClr val="000000"/>
                </a:solidFill>
              </a:rPr>
              <a:t>%</a:t>
            </a:r>
            <a:endParaRPr i="1" sz="1500">
              <a:solidFill>
                <a:srgbClr val="000000"/>
              </a:solidFill>
            </a:endParaRPr>
          </a:p>
        </p:txBody>
      </p:sp>
      <p:sp>
        <p:nvSpPr>
          <p:cNvPr id="233" name="Google Shape;233;g8e45705ead_3_2"/>
          <p:cNvSpPr txBox="1"/>
          <p:nvPr>
            <p:ph type="title"/>
          </p:nvPr>
        </p:nvSpPr>
        <p:spPr>
          <a:xfrm>
            <a:off x="8447625" y="1659575"/>
            <a:ext cx="21456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FF0000"/>
                </a:solidFill>
              </a:rPr>
              <a:t>Clicks en al menos un servicios*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FF0000"/>
                </a:solidFill>
              </a:rPr>
              <a:t>sobre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FF0000"/>
                </a:solidFill>
              </a:rPr>
              <a:t>login en plataforma  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34" name="Google Shape;234;g8e45705ead_3_2"/>
          <p:cNvSpPr txBox="1"/>
          <p:nvPr>
            <p:ph type="title"/>
          </p:nvPr>
        </p:nvSpPr>
        <p:spPr>
          <a:xfrm>
            <a:off x="6565775" y="1690100"/>
            <a:ext cx="1934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22A2B2"/>
                </a:solidFill>
              </a:rPr>
              <a:t>% Login en plataforma </a:t>
            </a:r>
            <a:endParaRPr sz="1200">
              <a:solidFill>
                <a:srgbClr val="22A2B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22A2B2"/>
                </a:solidFill>
              </a:rPr>
              <a:t>sobre</a:t>
            </a:r>
            <a:endParaRPr sz="1200">
              <a:solidFill>
                <a:srgbClr val="22A2B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22A2B2"/>
                </a:solidFill>
              </a:rPr>
              <a:t>Clicks </a:t>
            </a:r>
            <a:endParaRPr sz="1200">
              <a:solidFill>
                <a:srgbClr val="22A2B2"/>
              </a:solidFill>
            </a:endParaRPr>
          </a:p>
        </p:txBody>
      </p:sp>
      <p:sp>
        <p:nvSpPr>
          <p:cNvPr id="235" name="Google Shape;235;g8e45705ead_3_2"/>
          <p:cNvSpPr txBox="1"/>
          <p:nvPr>
            <p:ph type="title"/>
          </p:nvPr>
        </p:nvSpPr>
        <p:spPr>
          <a:xfrm>
            <a:off x="5176350" y="1659575"/>
            <a:ext cx="11712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% Clicks </a:t>
            </a:r>
            <a:endParaRPr sz="1200">
              <a:solidFill>
                <a:srgbClr val="3BBC6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sobre</a:t>
            </a:r>
            <a:endParaRPr sz="1200">
              <a:solidFill>
                <a:srgbClr val="3BBC6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Apertura mail </a:t>
            </a:r>
            <a:endParaRPr sz="1200">
              <a:solidFill>
                <a:srgbClr val="3BBC6B"/>
              </a:solidFill>
            </a:endParaRPr>
          </a:p>
        </p:txBody>
      </p:sp>
      <p:sp>
        <p:nvSpPr>
          <p:cNvPr id="236" name="Google Shape;236;g8e45705ead_3_2"/>
          <p:cNvSpPr txBox="1"/>
          <p:nvPr>
            <p:ph type="title"/>
          </p:nvPr>
        </p:nvSpPr>
        <p:spPr>
          <a:xfrm>
            <a:off x="3496550" y="1594150"/>
            <a:ext cx="1427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% Apertura</a:t>
            </a:r>
            <a:endParaRPr sz="1200">
              <a:solidFill>
                <a:srgbClr val="3BBC6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 sobre</a:t>
            </a:r>
            <a:endParaRPr sz="1200">
              <a:solidFill>
                <a:srgbClr val="3BBC6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envíos correctos </a:t>
            </a:r>
            <a:endParaRPr sz="1200">
              <a:solidFill>
                <a:srgbClr val="3BBC6B"/>
              </a:solidFill>
            </a:endParaRPr>
          </a:p>
        </p:txBody>
      </p:sp>
      <p:sp>
        <p:nvSpPr>
          <p:cNvPr id="237" name="Google Shape;237;g8e45705ead_3_2"/>
          <p:cNvSpPr txBox="1"/>
          <p:nvPr>
            <p:ph type="title"/>
          </p:nvPr>
        </p:nvSpPr>
        <p:spPr>
          <a:xfrm>
            <a:off x="1631950" y="1600525"/>
            <a:ext cx="1688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49D57D"/>
                </a:solidFill>
              </a:rPr>
              <a:t>% Envíos correctos</a:t>
            </a:r>
            <a:endParaRPr sz="1200">
              <a:solidFill>
                <a:srgbClr val="49D57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49D57D"/>
                </a:solidFill>
              </a:rPr>
              <a:t>sobre </a:t>
            </a:r>
            <a:endParaRPr sz="1200">
              <a:solidFill>
                <a:srgbClr val="49D57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49D57D"/>
                </a:solidFill>
              </a:rPr>
              <a:t> Envíos Totales</a:t>
            </a:r>
            <a:endParaRPr sz="1200">
              <a:solidFill>
                <a:srgbClr val="49D57D"/>
              </a:solidFill>
            </a:endParaRPr>
          </a:p>
        </p:txBody>
      </p:sp>
      <p:pic>
        <p:nvPicPr>
          <p:cNvPr id="238" name="Google Shape;238;g8e45705ead_3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949" y="855119"/>
            <a:ext cx="750600" cy="57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8e45705ead_3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009" y="803650"/>
            <a:ext cx="675541" cy="6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8e45705ead_3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0375" y="810175"/>
            <a:ext cx="675550" cy="7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8e45705ead_3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1262" y="817575"/>
            <a:ext cx="718013" cy="7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8e45705ead_3_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00801" y="739100"/>
            <a:ext cx="789100" cy="7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8e45705ead_3_2"/>
          <p:cNvSpPr txBox="1"/>
          <p:nvPr>
            <p:ph type="title"/>
          </p:nvPr>
        </p:nvSpPr>
        <p:spPr>
          <a:xfrm>
            <a:off x="10428825" y="1659575"/>
            <a:ext cx="1688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0000FF"/>
                </a:solidFill>
              </a:rPr>
              <a:t>Clicks en al menos un servicios* 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0000FF"/>
                </a:solidFill>
              </a:rPr>
              <a:t>sobre 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0000FF"/>
                </a:solidFill>
              </a:rPr>
              <a:t>envíos totales (ventas***)</a:t>
            </a:r>
            <a:endParaRPr sz="1200">
              <a:solidFill>
                <a:srgbClr val="0000FF"/>
              </a:solidFill>
            </a:endParaRPr>
          </a:p>
        </p:txBody>
      </p:sp>
      <p:pic>
        <p:nvPicPr>
          <p:cNvPr id="244" name="Google Shape;244;g8e45705ead_3_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947375" y="751773"/>
            <a:ext cx="848400" cy="8315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g8e45705ead_3_2"/>
          <p:cNvCxnSpPr/>
          <p:nvPr/>
        </p:nvCxnSpPr>
        <p:spPr>
          <a:xfrm flipH="1">
            <a:off x="3338875" y="1183125"/>
            <a:ext cx="15600" cy="26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g8e45705ead_3_2"/>
          <p:cNvCxnSpPr/>
          <p:nvPr/>
        </p:nvCxnSpPr>
        <p:spPr>
          <a:xfrm flipH="1">
            <a:off x="5122050" y="1142700"/>
            <a:ext cx="3000" cy="26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g8e45705ead_3_2"/>
          <p:cNvCxnSpPr/>
          <p:nvPr/>
        </p:nvCxnSpPr>
        <p:spPr>
          <a:xfrm flipH="1">
            <a:off x="6601975" y="1183125"/>
            <a:ext cx="29100" cy="26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g8e45705ead_3_2"/>
          <p:cNvCxnSpPr/>
          <p:nvPr/>
        </p:nvCxnSpPr>
        <p:spPr>
          <a:xfrm flipH="1">
            <a:off x="8631788" y="1183125"/>
            <a:ext cx="18000" cy="26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g8e45705ead_3_2"/>
          <p:cNvCxnSpPr/>
          <p:nvPr/>
        </p:nvCxnSpPr>
        <p:spPr>
          <a:xfrm flipH="1">
            <a:off x="10377150" y="1142700"/>
            <a:ext cx="5700" cy="26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g8e45705ead_3_2"/>
          <p:cNvCxnSpPr/>
          <p:nvPr/>
        </p:nvCxnSpPr>
        <p:spPr>
          <a:xfrm flipH="1">
            <a:off x="10434150" y="1142700"/>
            <a:ext cx="24900" cy="26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g8e45705ead_3_2"/>
          <p:cNvCxnSpPr/>
          <p:nvPr/>
        </p:nvCxnSpPr>
        <p:spPr>
          <a:xfrm flipH="1">
            <a:off x="1745275" y="1183125"/>
            <a:ext cx="9000" cy="27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g8e45705ead_3_2"/>
          <p:cNvSpPr txBox="1"/>
          <p:nvPr>
            <p:ph type="title"/>
          </p:nvPr>
        </p:nvSpPr>
        <p:spPr>
          <a:xfrm>
            <a:off x="11096100" y="3239825"/>
            <a:ext cx="627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700">
                <a:solidFill>
                  <a:srgbClr val="0000FF"/>
                </a:solidFill>
              </a:rPr>
              <a:t>5</a:t>
            </a:r>
            <a:r>
              <a:rPr lang="es-MX" sz="1700">
                <a:solidFill>
                  <a:srgbClr val="0000FF"/>
                </a:solidFill>
              </a:rPr>
              <a:t>%</a:t>
            </a:r>
            <a:endParaRPr sz="1700">
              <a:solidFill>
                <a:srgbClr val="0000FF"/>
              </a:solidFill>
            </a:endParaRPr>
          </a:p>
        </p:txBody>
      </p:sp>
      <p:sp>
        <p:nvSpPr>
          <p:cNvPr id="253" name="Google Shape;253;g8e45705ead_3_2"/>
          <p:cNvSpPr txBox="1"/>
          <p:nvPr>
            <p:ph type="title"/>
          </p:nvPr>
        </p:nvSpPr>
        <p:spPr>
          <a:xfrm>
            <a:off x="706050" y="4354950"/>
            <a:ext cx="105288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-MX" sz="1500">
                <a:solidFill>
                  <a:srgbClr val="000000"/>
                </a:solidFill>
              </a:rPr>
              <a:t>5% de click en servicio sobre total de ventas es bastante bajo pero limitado por tipo de </a:t>
            </a:r>
            <a:r>
              <a:rPr lang="es-MX" sz="1500">
                <a:solidFill>
                  <a:srgbClr val="000000"/>
                </a:solidFill>
              </a:rPr>
              <a:t>campaña</a:t>
            </a:r>
            <a:r>
              <a:rPr lang="es-MX" sz="1500">
                <a:solidFill>
                  <a:srgbClr val="000000"/>
                </a:solidFill>
              </a:rPr>
              <a:t> de </a:t>
            </a:r>
            <a:r>
              <a:rPr lang="es-MX" sz="1500">
                <a:solidFill>
                  <a:srgbClr val="000000"/>
                </a:solidFill>
              </a:rPr>
              <a:t>comunicación</a:t>
            </a:r>
            <a:r>
              <a:rPr lang="es-MX" sz="1500">
                <a:solidFill>
                  <a:srgbClr val="000000"/>
                </a:solidFill>
              </a:rPr>
              <a:t> (mailing)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-MX" sz="1500">
                <a:solidFill>
                  <a:srgbClr val="000000"/>
                </a:solidFill>
              </a:rPr>
              <a:t>se </a:t>
            </a:r>
            <a:r>
              <a:rPr lang="es-MX" sz="1500">
                <a:solidFill>
                  <a:srgbClr val="000000"/>
                </a:solidFill>
              </a:rPr>
              <a:t>debería</a:t>
            </a:r>
            <a:r>
              <a:rPr lang="es-MX" sz="1500">
                <a:solidFill>
                  <a:srgbClr val="000000"/>
                </a:solidFill>
              </a:rPr>
              <a:t> replicar un comportamiento como el de la </a:t>
            </a:r>
            <a:r>
              <a:rPr lang="es-MX" sz="1500">
                <a:solidFill>
                  <a:srgbClr val="000000"/>
                </a:solidFill>
              </a:rPr>
              <a:t>retención</a:t>
            </a:r>
            <a:r>
              <a:rPr lang="es-MX" sz="1500">
                <a:solidFill>
                  <a:srgbClr val="000000"/>
                </a:solidFill>
              </a:rPr>
              <a:t> -&gt; mayor </a:t>
            </a:r>
            <a:r>
              <a:rPr lang="es-MX" sz="1500">
                <a:solidFill>
                  <a:srgbClr val="000000"/>
                </a:solidFill>
              </a:rPr>
              <a:t>comunicación</a:t>
            </a:r>
            <a:r>
              <a:rPr lang="es-MX" sz="1500">
                <a:solidFill>
                  <a:srgbClr val="000000"/>
                </a:solidFill>
              </a:rPr>
              <a:t> al momento de la venta, reforzamiento de la </a:t>
            </a:r>
            <a:r>
              <a:rPr lang="es-MX" sz="1500">
                <a:solidFill>
                  <a:srgbClr val="000000"/>
                </a:solidFill>
              </a:rPr>
              <a:t>comunicación</a:t>
            </a:r>
            <a:r>
              <a:rPr lang="es-MX" sz="1500">
                <a:solidFill>
                  <a:srgbClr val="000000"/>
                </a:solidFill>
              </a:rPr>
              <a:t> por SBK, </a:t>
            </a:r>
            <a:r>
              <a:rPr lang="es-MX" sz="1500">
                <a:solidFill>
                  <a:srgbClr val="000000"/>
                </a:solidFill>
              </a:rPr>
              <a:t>capacitación</a:t>
            </a:r>
            <a:r>
              <a:rPr lang="es-MX" sz="1500">
                <a:solidFill>
                  <a:srgbClr val="000000"/>
                </a:solidFill>
              </a:rPr>
              <a:t> ejecutivos, etc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e45705ead_3_133"/>
          <p:cNvSpPr txBox="1"/>
          <p:nvPr>
            <p:ph type="title"/>
          </p:nvPr>
        </p:nvSpPr>
        <p:spPr>
          <a:xfrm>
            <a:off x="2630300" y="1622649"/>
            <a:ext cx="23109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300"/>
              <a:t>Análisis calidad mails x Sucursal/Ejecutivo</a:t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300"/>
              <a:t>Revisión con SBK </a:t>
            </a:r>
            <a:endParaRPr sz="1300"/>
          </a:p>
        </p:txBody>
      </p:sp>
      <p:sp>
        <p:nvSpPr>
          <p:cNvPr id="260" name="Google Shape;260;g8e45705ead_3_133"/>
          <p:cNvSpPr txBox="1"/>
          <p:nvPr>
            <p:ph type="title"/>
          </p:nvPr>
        </p:nvSpPr>
        <p:spPr>
          <a:xfrm>
            <a:off x="2766350" y="3013454"/>
            <a:ext cx="20388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300"/>
              <a:t>Comunicación efectiva con el cliente al momento de la venta</a:t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300"/>
              <a:t>Comunicación conjunta de SBK</a:t>
            </a:r>
            <a:endParaRPr sz="1300"/>
          </a:p>
        </p:txBody>
      </p:sp>
      <p:sp>
        <p:nvSpPr>
          <p:cNvPr id="261" name="Google Shape;261;g8e45705ead_3_133"/>
          <p:cNvSpPr txBox="1"/>
          <p:nvPr>
            <p:ph type="title"/>
          </p:nvPr>
        </p:nvSpPr>
        <p:spPr>
          <a:xfrm>
            <a:off x="2728925" y="4962253"/>
            <a:ext cx="20388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300"/>
              <a:t>A/B testing con otros contenidos de mail</a:t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MX" sz="1300"/>
              <a:t>Comunicación conjunta de SBK</a:t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300"/>
          </a:p>
        </p:txBody>
      </p:sp>
      <p:sp>
        <p:nvSpPr>
          <p:cNvPr id="262" name="Google Shape;262;g8e45705ead_3_133"/>
          <p:cNvSpPr txBox="1"/>
          <p:nvPr>
            <p:ph type="title"/>
          </p:nvPr>
        </p:nvSpPr>
        <p:spPr>
          <a:xfrm>
            <a:off x="5683950" y="4527175"/>
            <a:ext cx="21456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FF0000"/>
                </a:solidFill>
              </a:rPr>
              <a:t>Clicks en al menos un servicios*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FF0000"/>
                </a:solidFill>
              </a:rPr>
              <a:t>sobre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FF0000"/>
                </a:solidFill>
              </a:rPr>
              <a:t>login en plataforma  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63" name="Google Shape;263;g8e45705ead_3_133"/>
          <p:cNvSpPr txBox="1"/>
          <p:nvPr>
            <p:ph type="title"/>
          </p:nvPr>
        </p:nvSpPr>
        <p:spPr>
          <a:xfrm>
            <a:off x="5688963" y="2032450"/>
            <a:ext cx="1934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22A2B2"/>
                </a:solidFill>
              </a:rPr>
              <a:t>% Login en plataforma </a:t>
            </a:r>
            <a:endParaRPr sz="1200">
              <a:solidFill>
                <a:srgbClr val="22A2B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22A2B2"/>
                </a:solidFill>
              </a:rPr>
              <a:t>sobre</a:t>
            </a:r>
            <a:endParaRPr sz="1200">
              <a:solidFill>
                <a:srgbClr val="22A2B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22A2B2"/>
                </a:solidFill>
              </a:rPr>
              <a:t>Clicks </a:t>
            </a:r>
            <a:endParaRPr sz="1200">
              <a:solidFill>
                <a:srgbClr val="22A2B2"/>
              </a:solidFill>
            </a:endParaRPr>
          </a:p>
        </p:txBody>
      </p:sp>
      <p:sp>
        <p:nvSpPr>
          <p:cNvPr id="264" name="Google Shape;264;g8e45705ead_3_133"/>
          <p:cNvSpPr txBox="1"/>
          <p:nvPr>
            <p:ph type="title"/>
          </p:nvPr>
        </p:nvSpPr>
        <p:spPr>
          <a:xfrm>
            <a:off x="717700" y="5531975"/>
            <a:ext cx="11712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% Clicks </a:t>
            </a:r>
            <a:endParaRPr sz="1200">
              <a:solidFill>
                <a:srgbClr val="3BBC6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sobre</a:t>
            </a:r>
            <a:endParaRPr sz="1200">
              <a:solidFill>
                <a:srgbClr val="3BBC6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Apertura mail </a:t>
            </a:r>
            <a:endParaRPr sz="1200">
              <a:solidFill>
                <a:srgbClr val="3BBC6B"/>
              </a:solidFill>
            </a:endParaRPr>
          </a:p>
        </p:txBody>
      </p:sp>
      <p:sp>
        <p:nvSpPr>
          <p:cNvPr id="265" name="Google Shape;265;g8e45705ead_3_133"/>
          <p:cNvSpPr txBox="1"/>
          <p:nvPr>
            <p:ph type="title"/>
          </p:nvPr>
        </p:nvSpPr>
        <p:spPr>
          <a:xfrm>
            <a:off x="524750" y="3803950"/>
            <a:ext cx="1427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% Apertura</a:t>
            </a:r>
            <a:endParaRPr sz="1200">
              <a:solidFill>
                <a:srgbClr val="3BBC6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 sobre</a:t>
            </a:r>
            <a:endParaRPr sz="1200">
              <a:solidFill>
                <a:srgbClr val="3BBC6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3BBC6B"/>
                </a:solidFill>
              </a:rPr>
              <a:t>envíos correctos </a:t>
            </a:r>
            <a:endParaRPr sz="1200">
              <a:solidFill>
                <a:srgbClr val="3BBC6B"/>
              </a:solidFill>
            </a:endParaRPr>
          </a:p>
        </p:txBody>
      </p:sp>
      <p:sp>
        <p:nvSpPr>
          <p:cNvPr id="266" name="Google Shape;266;g8e45705ead_3_133"/>
          <p:cNvSpPr txBox="1"/>
          <p:nvPr>
            <p:ph type="title"/>
          </p:nvPr>
        </p:nvSpPr>
        <p:spPr>
          <a:xfrm>
            <a:off x="565150" y="1829125"/>
            <a:ext cx="1688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49D57D"/>
                </a:solidFill>
              </a:rPr>
              <a:t>% Envíos correctos</a:t>
            </a:r>
            <a:endParaRPr sz="1200">
              <a:solidFill>
                <a:srgbClr val="49D57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49D57D"/>
                </a:solidFill>
              </a:rPr>
              <a:t>sobre </a:t>
            </a:r>
            <a:endParaRPr sz="1200">
              <a:solidFill>
                <a:srgbClr val="49D57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200">
                <a:solidFill>
                  <a:srgbClr val="49D57D"/>
                </a:solidFill>
              </a:rPr>
              <a:t> Envíos Totales</a:t>
            </a:r>
            <a:endParaRPr sz="1200">
              <a:solidFill>
                <a:srgbClr val="49D57D"/>
              </a:solidFill>
            </a:endParaRPr>
          </a:p>
        </p:txBody>
      </p:sp>
      <p:pic>
        <p:nvPicPr>
          <p:cNvPr id="267" name="Google Shape;267;g8e45705ead_3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149" y="1083719"/>
            <a:ext cx="750600" cy="57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8e45705ead_3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209" y="3013450"/>
            <a:ext cx="675541" cy="6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8e45705ead_3_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1725" y="4682575"/>
            <a:ext cx="675550" cy="7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8e45705ead_3_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4450" y="1159925"/>
            <a:ext cx="718013" cy="7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8e45705ead_3_1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7126" y="3606700"/>
            <a:ext cx="789100" cy="7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8e45705ead_3_133"/>
          <p:cNvSpPr txBox="1"/>
          <p:nvPr>
            <p:ph type="title"/>
          </p:nvPr>
        </p:nvSpPr>
        <p:spPr>
          <a:xfrm>
            <a:off x="515510" y="-14552"/>
            <a:ext cx="10515600" cy="61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Acciones</a:t>
            </a:r>
            <a:endParaRPr/>
          </a:p>
        </p:txBody>
      </p:sp>
      <p:sp>
        <p:nvSpPr>
          <p:cNvPr id="273" name="Google Shape;273;g8e45705ead_3_133"/>
          <p:cNvSpPr txBox="1"/>
          <p:nvPr>
            <p:ph type="title"/>
          </p:nvPr>
        </p:nvSpPr>
        <p:spPr>
          <a:xfrm>
            <a:off x="8039775" y="4298563"/>
            <a:ext cx="2038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300"/>
              <a:t>Mejorar UX/UI con </a:t>
            </a:r>
            <a:r>
              <a:rPr lang="es-MX" sz="1300"/>
              <a:t>más</a:t>
            </a:r>
            <a:r>
              <a:rPr lang="es-MX" sz="1300"/>
              <a:t> contenido explicativo y </a:t>
            </a:r>
            <a:r>
              <a:rPr lang="es-MX" sz="1300"/>
              <a:t>disminución</a:t>
            </a:r>
            <a:r>
              <a:rPr lang="es-MX" sz="1300"/>
              <a:t> de clicks para servicios </a:t>
            </a:r>
            <a:endParaRPr sz="1300"/>
          </a:p>
        </p:txBody>
      </p:sp>
      <p:sp>
        <p:nvSpPr>
          <p:cNvPr id="274" name="Google Shape;274;g8e45705ead_3_133"/>
          <p:cNvSpPr txBox="1"/>
          <p:nvPr>
            <p:ph type="title"/>
          </p:nvPr>
        </p:nvSpPr>
        <p:spPr>
          <a:xfrm>
            <a:off x="8039775" y="965413"/>
            <a:ext cx="2038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300"/>
              <a:t>Mejorar c</a:t>
            </a:r>
            <a:r>
              <a:rPr lang="es-MX" sz="1300"/>
              <a:t>omunicación en pantalla de login</a:t>
            </a:r>
            <a:endParaRPr sz="1300"/>
          </a:p>
        </p:txBody>
      </p:sp>
      <p:sp>
        <p:nvSpPr>
          <p:cNvPr id="275" name="Google Shape;275;g8e45705ead_3_133"/>
          <p:cNvSpPr txBox="1"/>
          <p:nvPr>
            <p:ph type="title"/>
          </p:nvPr>
        </p:nvSpPr>
        <p:spPr>
          <a:xfrm>
            <a:off x="7962675" y="1574163"/>
            <a:ext cx="2038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300"/>
              <a:t>Analizar NPS de productos vs Plataforma</a:t>
            </a:r>
            <a:endParaRPr sz="1300"/>
          </a:p>
        </p:txBody>
      </p:sp>
      <p:sp>
        <p:nvSpPr>
          <p:cNvPr id="276" name="Google Shape;276;g8e45705ead_3_133"/>
          <p:cNvSpPr txBox="1"/>
          <p:nvPr>
            <p:ph type="title"/>
          </p:nvPr>
        </p:nvSpPr>
        <p:spPr>
          <a:xfrm>
            <a:off x="7962675" y="2259963"/>
            <a:ext cx="2038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300"/>
              <a:t>NPS para la plataforma CardifDesdeCasa ? (volumen?)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e45705ead_3_254"/>
          <p:cNvSpPr txBox="1"/>
          <p:nvPr>
            <p:ph idx="12" type="sldNum"/>
          </p:nvPr>
        </p:nvSpPr>
        <p:spPr>
          <a:xfrm>
            <a:off x="8912765" y="6356350"/>
            <a:ext cx="750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83" name="Google Shape;283;g8e45705ead_3_254"/>
          <p:cNvSpPr txBox="1"/>
          <p:nvPr>
            <p:ph type="title"/>
          </p:nvPr>
        </p:nvSpPr>
        <p:spPr>
          <a:xfrm>
            <a:off x="591710" y="214048"/>
            <a:ext cx="10515600" cy="61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MEJORAS PLATAFORMA</a:t>
            </a:r>
            <a:endParaRPr/>
          </a:p>
        </p:txBody>
      </p:sp>
      <p:sp>
        <p:nvSpPr>
          <p:cNvPr id="284" name="Google Shape;284;g8e45705ead_3_254"/>
          <p:cNvSpPr txBox="1"/>
          <p:nvPr/>
        </p:nvSpPr>
        <p:spPr>
          <a:xfrm>
            <a:off x="8157500" y="2769725"/>
            <a:ext cx="31872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s-MX" sz="1700">
                <a:latin typeface="Calibri"/>
                <a:ea typeface="Calibri"/>
                <a:cs typeface="Calibri"/>
                <a:sym typeface="Calibri"/>
              </a:rPr>
              <a:t>Detalle de </a:t>
            </a:r>
            <a:r>
              <a:rPr lang="es-MX" sz="1700"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-MX" sz="1700">
                <a:latin typeface="Calibri"/>
                <a:ea typeface="Calibri"/>
                <a:cs typeface="Calibri"/>
                <a:sym typeface="Calibri"/>
              </a:rPr>
              <a:t> en el login sobre modo de entrar y con detalle de </a:t>
            </a:r>
            <a:r>
              <a:rPr lang="es-MX" sz="1700"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-MX" sz="1700">
                <a:latin typeface="Calibri"/>
                <a:ea typeface="Calibri"/>
                <a:cs typeface="Calibri"/>
                <a:sym typeface="Calibri"/>
              </a:rPr>
              <a:t> de lo que </a:t>
            </a:r>
            <a:r>
              <a:rPr lang="es-MX" sz="1700"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s-MX" sz="1700">
                <a:latin typeface="Calibri"/>
                <a:ea typeface="Calibri"/>
                <a:cs typeface="Calibri"/>
                <a:sym typeface="Calibri"/>
              </a:rPr>
              <a:t> dentro de la plataforma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s-MX" sz="1700">
                <a:latin typeface="Calibri"/>
                <a:ea typeface="Calibri"/>
                <a:cs typeface="Calibri"/>
                <a:sym typeface="Calibri"/>
              </a:rPr>
              <a:t>Texto invitando al login con </a:t>
            </a:r>
            <a:r>
              <a:rPr lang="es-MX" sz="1700">
                <a:latin typeface="Calibri"/>
                <a:ea typeface="Calibri"/>
                <a:cs typeface="Calibri"/>
                <a:sym typeface="Calibri"/>
              </a:rPr>
              <a:t>descripción</a:t>
            </a:r>
            <a:r>
              <a:rPr lang="es-MX" sz="1700">
                <a:latin typeface="Calibri"/>
                <a:ea typeface="Calibri"/>
                <a:cs typeface="Calibri"/>
                <a:sym typeface="Calibri"/>
              </a:rPr>
              <a:t> de la plataforma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g8e45705ead_3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75" y="1121650"/>
            <a:ext cx="7579501" cy="469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e45705ead_0_22"/>
          <p:cNvSpPr txBox="1"/>
          <p:nvPr>
            <p:ph idx="12" type="sldNum"/>
          </p:nvPr>
        </p:nvSpPr>
        <p:spPr>
          <a:xfrm>
            <a:off x="8912765" y="6356350"/>
            <a:ext cx="750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92" name="Google Shape;292;g8e45705ead_0_22"/>
          <p:cNvSpPr txBox="1"/>
          <p:nvPr>
            <p:ph type="title"/>
          </p:nvPr>
        </p:nvSpPr>
        <p:spPr>
          <a:xfrm>
            <a:off x="591710" y="214048"/>
            <a:ext cx="10515600" cy="61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MEJORAS PLATAFORMA</a:t>
            </a:r>
            <a:endParaRPr/>
          </a:p>
        </p:txBody>
      </p:sp>
      <p:pic>
        <p:nvPicPr>
          <p:cNvPr id="293" name="Google Shape;293;g8e45705ead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24" y="1276950"/>
            <a:ext cx="8251449" cy="47811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8e45705ead_0_22"/>
          <p:cNvSpPr/>
          <p:nvPr/>
        </p:nvSpPr>
        <p:spPr>
          <a:xfrm>
            <a:off x="1954000" y="3813150"/>
            <a:ext cx="5302500" cy="169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8e45705ead_0_22"/>
          <p:cNvSpPr txBox="1"/>
          <p:nvPr/>
        </p:nvSpPr>
        <p:spPr>
          <a:xfrm>
            <a:off x="8138525" y="4202025"/>
            <a:ext cx="31872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+"/>
            </a:pPr>
            <a:r>
              <a:rPr lang="es-MX" sz="1700">
                <a:latin typeface="Calibri"/>
                <a:ea typeface="Calibri"/>
                <a:cs typeface="Calibri"/>
                <a:sym typeface="Calibri"/>
              </a:rPr>
              <a:t>Video explicativo con los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>
                <a:latin typeface="Calibri"/>
                <a:ea typeface="Calibri"/>
                <a:cs typeface="Calibri"/>
                <a:sym typeface="Calibri"/>
              </a:rPr>
              <a:t>servicios de la plataforma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Personalizado 1">
      <a:dk1>
        <a:srgbClr val="000000"/>
      </a:dk1>
      <a:lt1>
        <a:srgbClr val="FFFFFF"/>
      </a:lt1>
      <a:dk2>
        <a:srgbClr val="262626"/>
      </a:dk2>
      <a:lt2>
        <a:srgbClr val="E7E6E6"/>
      </a:lt2>
      <a:accent1>
        <a:srgbClr val="312D7D"/>
      </a:accent1>
      <a:accent2>
        <a:srgbClr val="629F95"/>
      </a:accent2>
      <a:accent3>
        <a:srgbClr val="72ADB5"/>
      </a:accent3>
      <a:accent4>
        <a:srgbClr val="E2ACAA"/>
      </a:accent4>
      <a:accent5>
        <a:srgbClr val="DF907A"/>
      </a:accent5>
      <a:accent6>
        <a:srgbClr val="595959"/>
      </a:accent6>
      <a:hlink>
        <a:srgbClr val="312D7D"/>
      </a:hlink>
      <a:folHlink>
        <a:srgbClr val="E2AC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2018-09-19T22:38:05Z</dcterms:created>
  <dc:creator>Microsoft Office User</dc:creator>
</cp:coreProperties>
</file>