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5" r:id="rId7"/>
    <p:sldId id="266" r:id="rId8"/>
    <p:sldId id="267" r:id="rId9"/>
    <p:sldId id="264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F67B-9AD0-401F-BC1D-8934485C7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E4EA-9252-4139-BB14-6015DCF4D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1BE63-F23E-486C-80A4-F17EEE52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6705-C63C-4F50-B67A-53631A85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1E584-628D-4573-A8BE-534CD358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89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6937-9148-4D3A-8E6D-0FC8B91F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4CE31-A58B-46E3-A6C6-11D29B245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2703-6E53-4A20-971A-3C74D3D0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2C86-E4D8-43B9-86DF-27410CF4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DAB5-05B9-4CC6-B5E9-06175DB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2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3E6F8-7E94-4504-9284-DF91FE82F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AD36D-973A-40A1-BEDE-AA9A712D8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8CA2-B8B9-4EC6-9BE7-2E9202A2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C83BC-C051-4D53-B9A1-4BFF20F7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AF2A-CF5F-4F0A-A453-D2CC678B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95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F781-0F5D-43D8-9CA9-7D486729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9490-938A-491B-93D1-0EB43778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F1E2-F0A4-4B85-9291-ADAF7D65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A2DE-CC4E-4AA0-9239-D505F094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E549A-C846-4183-9272-C2FC9BA3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50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B193-0593-41EA-8E9E-F059329D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69541-D450-4005-B56E-471A704F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009B-19BE-4C66-BD97-F0E09BA0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080E-98F7-4F05-8A67-00193B6F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2B3B-7833-49E8-B5D9-53AFB3A3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71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E924-BB5C-4BEE-8F0C-B8C11CB2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0466-556D-47D2-8D65-DD909947E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8127C-ECEC-47FD-91C1-52E5E819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72B9B-DE0A-4CEE-952F-47B1715F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AD314-33FB-43FD-9F2D-ABC5C222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BD9D8-A801-4BA7-81A1-C7A50F61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62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6B0D-91CE-4616-949D-224F1EB4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0447-625F-4F06-9E43-F60D6905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02708-9A29-4940-BD82-C758B533C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D3A53-A050-4CFB-BAE7-7BB9CD9EC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BCBF6-0C2C-43B6-A4E7-19B7586E1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002D1-1CE0-4BB5-9AC5-66628333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0DA46-FF14-4E4A-8D0B-88667CAD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12134-3371-49C7-9227-7B9C0449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64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B791-6EF9-427D-96AD-795C7699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2EBA0-36C8-4A77-948A-A9E8DFB8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7538B-6EF0-41FE-AA07-48D0B540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AF09E-3CC5-4EE0-AED7-ABCD4674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79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90D50-2998-41BB-AF76-4E6C0DB8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1A000-9807-44A1-948D-1264998C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0077E-5969-4B9E-971F-64A2969B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98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FD7E-7616-4B35-A3DE-35625248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2018-5C3D-4A61-87FE-0148CF5D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2CE47-91BC-452C-921E-AA12E0BD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48004-82F1-4A28-89C6-CB076866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453A7-36DE-41E2-99D2-2D35D8F1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52A23-EC4C-4EF3-A735-57527089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83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9937-FDB6-49A9-858E-6AE6378C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9E189-D260-498C-A2DD-5C1E872B8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EC44D-039F-441C-9D69-42CD20C0F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E17E-8EBD-4F36-83B9-19987E09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8F5BF-89C1-48B2-9B4E-5E1398D6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6DCC-D780-4572-8CA5-3AD63C7B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70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9D61E-3FB0-4CD3-8475-C32132E1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CC85D-D2C1-4DD8-8E18-B22529C3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9CA4-06DB-4C82-B252-5BE9B0218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B3F24-E904-42EF-ACB3-F170A9CB067C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1552-9A11-46B3-8D0D-B218CE63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8304-D5A1-4D0D-890E-63E4535FC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9CC9-E52B-485C-A7DC-A4DEBE2251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754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961C-CFD7-4B35-89FF-0F9E9562C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11739-07EC-4AC1-BF1C-B9BF931B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21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003D-4EDC-43DE-B648-6785195D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60D11-FB61-416F-9F50-1992FE0D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Many temporal features</a:t>
            </a:r>
          </a:p>
          <a:p>
            <a:r>
              <a:rPr lang="en-US" sz="2000" dirty="0"/>
              <a:t>Features related to season</a:t>
            </a:r>
          </a:p>
          <a:p>
            <a:r>
              <a:rPr lang="en-US" sz="2000" dirty="0"/>
              <a:t>Location also important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71063C-51F8-4E71-B20C-EDDBA11D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4328" y="1782981"/>
            <a:ext cx="5975195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87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DD25-B587-4193-B575-54C30D57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Conclusions?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7C58-AFEE-4230-A4BF-B4591DF56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60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B54A-7744-4685-B3DB-F2DD6566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8F9D-3F05-45FF-A353-FC3BDC63D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 Models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Gradient Boost</a:t>
            </a:r>
          </a:p>
          <a:p>
            <a:pPr lvl="1"/>
            <a:r>
              <a:rPr lang="en-US" dirty="0"/>
              <a:t>XG Boost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r>
              <a:rPr lang="en-US" dirty="0" err="1"/>
              <a:t>Optimised</a:t>
            </a:r>
            <a:r>
              <a:rPr lang="en-US" dirty="0"/>
              <a:t> for ROC-AUC</a:t>
            </a:r>
          </a:p>
          <a:p>
            <a:pPr lvl="1"/>
            <a:r>
              <a:rPr lang="en-US" dirty="0"/>
              <a:t>Gathered other metrics as well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CA6CD8-BD48-401D-9744-87EFB10ABF13}"/>
              </a:ext>
            </a:extLst>
          </p:cNvPr>
          <p:cNvGrpSpPr/>
          <p:nvPr/>
        </p:nvGrpSpPr>
        <p:grpSpPr>
          <a:xfrm>
            <a:off x="6979220" y="1690688"/>
            <a:ext cx="4312749" cy="4397747"/>
            <a:chOff x="6979220" y="1690688"/>
            <a:chExt cx="4312749" cy="4397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B662F-B4FF-47D0-9720-563C7979465F}"/>
                </a:ext>
              </a:extLst>
            </p:cNvPr>
            <p:cNvSpPr txBox="1"/>
            <p:nvPr/>
          </p:nvSpPr>
          <p:spPr>
            <a:xfrm>
              <a:off x="8334199" y="1690688"/>
              <a:ext cx="1708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Baseline</a:t>
              </a:r>
              <a:endParaRPr lang="en-SG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A72650-D8D4-48AB-935C-FF0819C8DB06}"/>
                </a:ext>
              </a:extLst>
            </p:cNvPr>
            <p:cNvSpPr txBox="1"/>
            <p:nvPr/>
          </p:nvSpPr>
          <p:spPr>
            <a:xfrm>
              <a:off x="7935533" y="2416703"/>
              <a:ext cx="25055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Model </a:t>
              </a:r>
            </a:p>
            <a:p>
              <a:pPr algn="ctr"/>
              <a:r>
                <a:rPr lang="en-US" sz="2800" dirty="0"/>
                <a:t>(Base Features)</a:t>
              </a:r>
              <a:endParaRPr lang="en-SG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48C620-457C-4C37-8765-605FAC22438F}"/>
                </a:ext>
              </a:extLst>
            </p:cNvPr>
            <p:cNvSpPr txBox="1"/>
            <p:nvPr/>
          </p:nvSpPr>
          <p:spPr>
            <a:xfrm>
              <a:off x="9590286" y="3835215"/>
              <a:ext cx="1701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SMOTE</a:t>
              </a:r>
              <a:endParaRPr lang="en-SG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7E640-D4A1-4604-B4DA-A5754061325E}"/>
                </a:ext>
              </a:extLst>
            </p:cNvPr>
            <p:cNvSpPr txBox="1"/>
            <p:nvPr/>
          </p:nvSpPr>
          <p:spPr>
            <a:xfrm>
              <a:off x="6979220" y="3593868"/>
              <a:ext cx="1912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Feature Expansion</a:t>
              </a:r>
              <a:endParaRPr lang="en-SG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F74AB8-FF60-4F81-B2F6-B6C0A90F4038}"/>
                </a:ext>
              </a:extLst>
            </p:cNvPr>
            <p:cNvSpPr txBox="1"/>
            <p:nvPr/>
          </p:nvSpPr>
          <p:spPr>
            <a:xfrm>
              <a:off x="7697586" y="4820911"/>
              <a:ext cx="2981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Model Evaluation</a:t>
              </a:r>
              <a:endParaRPr lang="en-SG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900A48-2ADE-49DD-8E12-184E7AF5999C}"/>
                </a:ext>
              </a:extLst>
            </p:cNvPr>
            <p:cNvSpPr txBox="1"/>
            <p:nvPr/>
          </p:nvSpPr>
          <p:spPr>
            <a:xfrm>
              <a:off x="7669878" y="5565215"/>
              <a:ext cx="300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Model Selection</a:t>
              </a:r>
              <a:endParaRPr lang="en-SG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8FE4E4-ACD3-4373-8494-D45A70AC060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188331" y="2213908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9628A6-50B0-45CC-9880-2C2CF1CC5AC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636925" y="3370810"/>
              <a:ext cx="551406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C2E8A7-4B8A-42A8-A95F-95DD0E75E0D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188331" y="3370810"/>
              <a:ext cx="504309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BB903D-0917-49F1-BBE5-A4ADDB359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9415" y="5362420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3A7C842D-22BA-43E1-957E-E84BDA2D3DA0}"/>
                </a:ext>
              </a:extLst>
            </p:cNvPr>
            <p:cNvSpPr/>
            <p:nvPr/>
          </p:nvSpPr>
          <p:spPr>
            <a:xfrm rot="5400000">
              <a:off x="9109881" y="3131431"/>
              <a:ext cx="156897" cy="305307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9595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752D-7593-45A6-93AD-664F4865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6AE1-3673-44C3-8B81-3D7F8338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Imbalanced data</a:t>
            </a:r>
          </a:p>
          <a:p>
            <a:r>
              <a:rPr lang="en-SG" dirty="0"/>
              <a:t>ROC-AUC: </a:t>
            </a:r>
            <a:r>
              <a:rPr lang="en-SG" b="1" dirty="0">
                <a:solidFill>
                  <a:srgbClr val="FF0000"/>
                </a:solidFill>
              </a:rPr>
              <a:t>0.500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65F710-FBE2-420B-A990-A9A139533FB7}"/>
              </a:ext>
            </a:extLst>
          </p:cNvPr>
          <p:cNvGrpSpPr/>
          <p:nvPr/>
        </p:nvGrpSpPr>
        <p:grpSpPr>
          <a:xfrm>
            <a:off x="6979220" y="1690688"/>
            <a:ext cx="4312749" cy="4397747"/>
            <a:chOff x="6979220" y="1690688"/>
            <a:chExt cx="4312749" cy="4397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C7385A-F059-4830-9FC5-E524DA00A377}"/>
                </a:ext>
              </a:extLst>
            </p:cNvPr>
            <p:cNvSpPr txBox="1"/>
            <p:nvPr/>
          </p:nvSpPr>
          <p:spPr>
            <a:xfrm>
              <a:off x="8334199" y="1690688"/>
              <a:ext cx="1708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Baseline</a:t>
              </a:r>
              <a:endParaRPr lang="en-SG" sz="28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F5A39E-7E0B-409D-87CC-A31EB9966412}"/>
                </a:ext>
              </a:extLst>
            </p:cNvPr>
            <p:cNvSpPr txBox="1"/>
            <p:nvPr/>
          </p:nvSpPr>
          <p:spPr>
            <a:xfrm>
              <a:off x="7935533" y="2416703"/>
              <a:ext cx="25055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(Base Features)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73AE06-4F03-43EC-8D11-933503975833}"/>
                </a:ext>
              </a:extLst>
            </p:cNvPr>
            <p:cNvSpPr txBox="1"/>
            <p:nvPr/>
          </p:nvSpPr>
          <p:spPr>
            <a:xfrm>
              <a:off x="9590286" y="3835215"/>
              <a:ext cx="1701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SMOTE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DECB1F-2512-4B96-860D-C558969DD86E}"/>
                </a:ext>
              </a:extLst>
            </p:cNvPr>
            <p:cNvSpPr txBox="1"/>
            <p:nvPr/>
          </p:nvSpPr>
          <p:spPr>
            <a:xfrm>
              <a:off x="6979220" y="3593868"/>
              <a:ext cx="1912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Feature Expansion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D8FFDA-0CA5-427C-AB95-C511A4F14E4F}"/>
                </a:ext>
              </a:extLst>
            </p:cNvPr>
            <p:cNvSpPr txBox="1"/>
            <p:nvPr/>
          </p:nvSpPr>
          <p:spPr>
            <a:xfrm>
              <a:off x="7697586" y="4820911"/>
              <a:ext cx="2981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Evaluation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D44CF7-BD08-41D4-AA42-E35AE833F163}"/>
                </a:ext>
              </a:extLst>
            </p:cNvPr>
            <p:cNvSpPr txBox="1"/>
            <p:nvPr/>
          </p:nvSpPr>
          <p:spPr>
            <a:xfrm>
              <a:off x="7669878" y="5565215"/>
              <a:ext cx="300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Selection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2A20B5-7960-461E-8FC3-C265E5C0E6D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188331" y="2213908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FA76A4-60CE-4DA4-957E-259DEE62DC9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636925" y="3370810"/>
              <a:ext cx="551406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AB8B45-A1E6-435A-9F22-664F701DA8E7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188331" y="3370810"/>
              <a:ext cx="504309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C89E1E-FDAE-4ADA-BA8A-D37C2F66C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9415" y="5362420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193B18E6-BE77-4111-9DBA-64CD8C0B42F3}"/>
                </a:ext>
              </a:extLst>
            </p:cNvPr>
            <p:cNvSpPr/>
            <p:nvPr/>
          </p:nvSpPr>
          <p:spPr>
            <a:xfrm rot="5400000">
              <a:off x="9109881" y="3131431"/>
              <a:ext cx="156897" cy="305307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BD76CC9-4CAF-4980-89F6-79D27A49D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8912"/>
            <a:ext cx="4215937" cy="17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8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A132-FC08-4657-9508-A2231B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with Base Features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1A53-462A-44C3-BAC3-86DD7F46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49 features</a:t>
            </a:r>
          </a:p>
          <a:p>
            <a:r>
              <a:rPr lang="en-US" dirty="0" err="1"/>
              <a:t>GridSearchCV</a:t>
            </a:r>
            <a:r>
              <a:rPr lang="en-US" dirty="0"/>
              <a:t> for each model</a:t>
            </a:r>
          </a:p>
          <a:p>
            <a:endParaRPr lang="en-US" dirty="0"/>
          </a:p>
          <a:p>
            <a:r>
              <a:rPr lang="en-US" dirty="0"/>
              <a:t>Top performing model: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Validation ROC-AUC – 0.87</a:t>
            </a:r>
          </a:p>
          <a:p>
            <a:pPr lvl="1"/>
            <a:r>
              <a:rPr lang="en-US" dirty="0"/>
              <a:t>Recall – 0.051</a:t>
            </a:r>
          </a:p>
          <a:p>
            <a:pPr lvl="1"/>
            <a:endParaRPr lang="en-US" dirty="0"/>
          </a:p>
          <a:p>
            <a:r>
              <a:rPr lang="en-US" dirty="0"/>
              <a:t>All models had poor Recall &amp; F1 Score</a:t>
            </a:r>
            <a:endParaRPr lang="en-S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FC05D4-B20B-45DE-818A-F034A668E223}"/>
              </a:ext>
            </a:extLst>
          </p:cNvPr>
          <p:cNvGrpSpPr/>
          <p:nvPr/>
        </p:nvGrpSpPr>
        <p:grpSpPr>
          <a:xfrm>
            <a:off x="6979220" y="1690688"/>
            <a:ext cx="4312749" cy="4397747"/>
            <a:chOff x="6979220" y="1690688"/>
            <a:chExt cx="4312749" cy="43977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3767A9-B017-4DFB-AE13-3FFD7CDD5264}"/>
                </a:ext>
              </a:extLst>
            </p:cNvPr>
            <p:cNvSpPr txBox="1"/>
            <p:nvPr/>
          </p:nvSpPr>
          <p:spPr>
            <a:xfrm>
              <a:off x="8334199" y="1690688"/>
              <a:ext cx="1708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Baseline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FCD909-960E-4369-A21A-E07DEECBE483}"/>
                </a:ext>
              </a:extLst>
            </p:cNvPr>
            <p:cNvSpPr txBox="1"/>
            <p:nvPr/>
          </p:nvSpPr>
          <p:spPr>
            <a:xfrm>
              <a:off x="7935533" y="2416703"/>
              <a:ext cx="25055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Model </a:t>
              </a:r>
            </a:p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(Base Features)</a:t>
              </a:r>
              <a:endParaRPr lang="en-SG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0C3F94-83F4-4805-8CAF-01483354F099}"/>
                </a:ext>
              </a:extLst>
            </p:cNvPr>
            <p:cNvSpPr txBox="1"/>
            <p:nvPr/>
          </p:nvSpPr>
          <p:spPr>
            <a:xfrm>
              <a:off x="9590286" y="3835215"/>
              <a:ext cx="1701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SMOTE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FAF6EA-A7DF-4EF7-9928-C3595D1713DC}"/>
                </a:ext>
              </a:extLst>
            </p:cNvPr>
            <p:cNvSpPr txBox="1"/>
            <p:nvPr/>
          </p:nvSpPr>
          <p:spPr>
            <a:xfrm>
              <a:off x="6979220" y="3593868"/>
              <a:ext cx="1912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Feature Expansion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D02676-29F9-42E4-A509-48065F04E8EE}"/>
                </a:ext>
              </a:extLst>
            </p:cNvPr>
            <p:cNvSpPr txBox="1"/>
            <p:nvPr/>
          </p:nvSpPr>
          <p:spPr>
            <a:xfrm>
              <a:off x="7697586" y="4820911"/>
              <a:ext cx="2981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Evaluation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9B0F31-1778-4EC2-88ED-8F8B53435BDF}"/>
                </a:ext>
              </a:extLst>
            </p:cNvPr>
            <p:cNvSpPr txBox="1"/>
            <p:nvPr/>
          </p:nvSpPr>
          <p:spPr>
            <a:xfrm>
              <a:off x="7669878" y="5565215"/>
              <a:ext cx="300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Selection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D319C4-6148-4265-A22A-FEEBB1A8F5D2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9188331" y="2213908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44DE0B-8570-43A2-BC5B-1A0120CB42B5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8636925" y="3370810"/>
              <a:ext cx="551406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44E3C9-059E-4C1D-8EA2-6B539008518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9188331" y="3370810"/>
              <a:ext cx="504309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19BCAF-0D43-41CF-B69F-0FC8D1F27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9415" y="5362420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9D41AC9A-4007-48E0-B792-2E18C359C347}"/>
                </a:ext>
              </a:extLst>
            </p:cNvPr>
            <p:cNvSpPr/>
            <p:nvPr/>
          </p:nvSpPr>
          <p:spPr>
            <a:xfrm rot="5400000">
              <a:off x="9109881" y="3131431"/>
              <a:ext cx="156897" cy="305307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80579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41A-90F8-499B-8642-D4D2442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Expansion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501E-C482-40E2-9778-3F12AF5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and improve metrics</a:t>
            </a:r>
          </a:p>
          <a:p>
            <a:r>
              <a:rPr lang="en-US" dirty="0" err="1"/>
              <a:t>PolynomialFeatures</a:t>
            </a:r>
            <a:endParaRPr lang="en-US" dirty="0"/>
          </a:p>
          <a:p>
            <a:pPr lvl="1"/>
            <a:r>
              <a:rPr lang="en-US" dirty="0"/>
              <a:t>Degree = 2</a:t>
            </a:r>
          </a:p>
          <a:p>
            <a:pPr lvl="1"/>
            <a:endParaRPr lang="en-US" dirty="0"/>
          </a:p>
          <a:p>
            <a:r>
              <a:rPr lang="en-SG" dirty="0"/>
              <a:t>1274 features</a:t>
            </a:r>
          </a:p>
          <a:p>
            <a:pPr lvl="1"/>
            <a:r>
              <a:rPr lang="en-SG" dirty="0"/>
              <a:t>Might have too many noisy features</a:t>
            </a:r>
            <a:endParaRPr lang="en-US" dirty="0"/>
          </a:p>
          <a:p>
            <a:r>
              <a:rPr lang="en-US" dirty="0"/>
              <a:t>Reduce dimensionality/complexity</a:t>
            </a:r>
          </a:p>
          <a:p>
            <a:pPr lvl="1"/>
            <a:r>
              <a:rPr lang="en-SG" dirty="0"/>
              <a:t>PCA</a:t>
            </a:r>
          </a:p>
          <a:p>
            <a:pPr lvl="1"/>
            <a:r>
              <a:rPr lang="en-SG" dirty="0"/>
              <a:t>Filtering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02FFF3-67EE-444D-B32D-CEC28490A784}"/>
              </a:ext>
            </a:extLst>
          </p:cNvPr>
          <p:cNvGrpSpPr/>
          <p:nvPr/>
        </p:nvGrpSpPr>
        <p:grpSpPr>
          <a:xfrm>
            <a:off x="6979220" y="1690688"/>
            <a:ext cx="4312749" cy="4397747"/>
            <a:chOff x="6979220" y="1690688"/>
            <a:chExt cx="4312749" cy="4397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EFFB56-67AD-444F-849B-C533B8DE2F16}"/>
                </a:ext>
              </a:extLst>
            </p:cNvPr>
            <p:cNvSpPr txBox="1"/>
            <p:nvPr/>
          </p:nvSpPr>
          <p:spPr>
            <a:xfrm>
              <a:off x="8334199" y="1690688"/>
              <a:ext cx="1708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Baseline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432D98-044F-49A8-AFDB-E055DFE2B2A6}"/>
                </a:ext>
              </a:extLst>
            </p:cNvPr>
            <p:cNvSpPr txBox="1"/>
            <p:nvPr/>
          </p:nvSpPr>
          <p:spPr>
            <a:xfrm>
              <a:off x="7935533" y="2416703"/>
              <a:ext cx="25055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(Base Features)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6B6DA3-9171-495C-81E6-BFEB4471A20F}"/>
                </a:ext>
              </a:extLst>
            </p:cNvPr>
            <p:cNvSpPr txBox="1"/>
            <p:nvPr/>
          </p:nvSpPr>
          <p:spPr>
            <a:xfrm>
              <a:off x="9590286" y="3835215"/>
              <a:ext cx="1701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SMOTE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105047-AFBE-425B-853D-9BF0ED5C9301}"/>
                </a:ext>
              </a:extLst>
            </p:cNvPr>
            <p:cNvSpPr txBox="1"/>
            <p:nvPr/>
          </p:nvSpPr>
          <p:spPr>
            <a:xfrm>
              <a:off x="6979220" y="3593868"/>
              <a:ext cx="1912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Feature Expansion</a:t>
              </a:r>
              <a:endParaRPr lang="en-SG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F7C606-B3FD-4ED1-868B-3E8A5C06AC8D}"/>
                </a:ext>
              </a:extLst>
            </p:cNvPr>
            <p:cNvSpPr txBox="1"/>
            <p:nvPr/>
          </p:nvSpPr>
          <p:spPr>
            <a:xfrm>
              <a:off x="7697586" y="4820911"/>
              <a:ext cx="2981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Evaluation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B76D20-22E4-49C1-A9CA-EBB769509399}"/>
                </a:ext>
              </a:extLst>
            </p:cNvPr>
            <p:cNvSpPr txBox="1"/>
            <p:nvPr/>
          </p:nvSpPr>
          <p:spPr>
            <a:xfrm>
              <a:off x="7669878" y="5565215"/>
              <a:ext cx="300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Selection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477EEF-28A0-4EB4-A639-24E51663CF6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188331" y="2213908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FC2C7CC-8FB0-4C16-9F95-913A3A6634D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636925" y="3370810"/>
              <a:ext cx="551406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525473-59A6-453F-BC86-7879CB3B712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188331" y="3370810"/>
              <a:ext cx="504309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440D2A-03DA-48AB-B138-D6155DD46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9415" y="5362420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9E278D0-2A43-4866-A76E-9F93B04B21C4}"/>
                </a:ext>
              </a:extLst>
            </p:cNvPr>
            <p:cNvSpPr/>
            <p:nvPr/>
          </p:nvSpPr>
          <p:spPr>
            <a:xfrm rot="5400000">
              <a:off x="9109881" y="3131431"/>
              <a:ext cx="156897" cy="305307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8719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41A-90F8-499B-8642-D4D2442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501E-C482-40E2-9778-3F12AF5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reduce dimensionality</a:t>
            </a:r>
          </a:p>
          <a:p>
            <a:r>
              <a:rPr lang="en-US" dirty="0" err="1"/>
              <a:t>GridSearchCV</a:t>
            </a:r>
            <a:r>
              <a:rPr lang="en-US" dirty="0"/>
              <a:t> + Pipeline</a:t>
            </a:r>
          </a:p>
          <a:p>
            <a:pPr lvl="1"/>
            <a:r>
              <a:rPr lang="en-US" dirty="0"/>
              <a:t>Each model</a:t>
            </a:r>
          </a:p>
          <a:p>
            <a:pPr lvl="1"/>
            <a:r>
              <a:rPr lang="en-US" dirty="0"/>
              <a:t>30/40/50 Principal Components</a:t>
            </a:r>
          </a:p>
          <a:p>
            <a:endParaRPr lang="en-US" dirty="0"/>
          </a:p>
          <a:p>
            <a:r>
              <a:rPr lang="en-US" dirty="0"/>
              <a:t>Top performing model: </a:t>
            </a:r>
            <a:r>
              <a:rPr lang="en-US" dirty="0" err="1"/>
              <a:t>RandomForest</a:t>
            </a:r>
            <a:endParaRPr lang="en-US" dirty="0"/>
          </a:p>
          <a:p>
            <a:pPr lvl="1"/>
            <a:r>
              <a:rPr lang="en-US" dirty="0"/>
              <a:t>Validation ROC-AUC – 0.846</a:t>
            </a:r>
          </a:p>
          <a:p>
            <a:pPr lvl="1"/>
            <a:r>
              <a:rPr lang="en-US" dirty="0"/>
              <a:t>Recall – 0.014599</a:t>
            </a:r>
          </a:p>
          <a:p>
            <a:endParaRPr lang="en-US" dirty="0"/>
          </a:p>
          <a:p>
            <a:r>
              <a:rPr lang="en-SG" dirty="0"/>
              <a:t>Not much difference from basic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02FFF3-67EE-444D-B32D-CEC28490A784}"/>
              </a:ext>
            </a:extLst>
          </p:cNvPr>
          <p:cNvGrpSpPr/>
          <p:nvPr/>
        </p:nvGrpSpPr>
        <p:grpSpPr>
          <a:xfrm>
            <a:off x="6979220" y="1690688"/>
            <a:ext cx="4312749" cy="4397747"/>
            <a:chOff x="6979220" y="1690688"/>
            <a:chExt cx="4312749" cy="4397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EFFB56-67AD-444F-849B-C533B8DE2F16}"/>
                </a:ext>
              </a:extLst>
            </p:cNvPr>
            <p:cNvSpPr txBox="1"/>
            <p:nvPr/>
          </p:nvSpPr>
          <p:spPr>
            <a:xfrm>
              <a:off x="8334199" y="1690688"/>
              <a:ext cx="1708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Baseline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432D98-044F-49A8-AFDB-E055DFE2B2A6}"/>
                </a:ext>
              </a:extLst>
            </p:cNvPr>
            <p:cNvSpPr txBox="1"/>
            <p:nvPr/>
          </p:nvSpPr>
          <p:spPr>
            <a:xfrm>
              <a:off x="7935533" y="2416703"/>
              <a:ext cx="25055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(Base Features)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6B6DA3-9171-495C-81E6-BFEB4471A20F}"/>
                </a:ext>
              </a:extLst>
            </p:cNvPr>
            <p:cNvSpPr txBox="1"/>
            <p:nvPr/>
          </p:nvSpPr>
          <p:spPr>
            <a:xfrm>
              <a:off x="9590286" y="3835215"/>
              <a:ext cx="1701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SMOTE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105047-AFBE-425B-853D-9BF0ED5C9301}"/>
                </a:ext>
              </a:extLst>
            </p:cNvPr>
            <p:cNvSpPr txBox="1"/>
            <p:nvPr/>
          </p:nvSpPr>
          <p:spPr>
            <a:xfrm>
              <a:off x="6979220" y="3593868"/>
              <a:ext cx="1912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Feature Expansion</a:t>
              </a:r>
              <a:endParaRPr lang="en-SG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F7C606-B3FD-4ED1-868B-3E8A5C06AC8D}"/>
                </a:ext>
              </a:extLst>
            </p:cNvPr>
            <p:cNvSpPr txBox="1"/>
            <p:nvPr/>
          </p:nvSpPr>
          <p:spPr>
            <a:xfrm>
              <a:off x="7697586" y="4820911"/>
              <a:ext cx="2981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Evaluation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B76D20-22E4-49C1-A9CA-EBB769509399}"/>
                </a:ext>
              </a:extLst>
            </p:cNvPr>
            <p:cNvSpPr txBox="1"/>
            <p:nvPr/>
          </p:nvSpPr>
          <p:spPr>
            <a:xfrm>
              <a:off x="7669878" y="5565215"/>
              <a:ext cx="300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Selection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477EEF-28A0-4EB4-A639-24E51663CF6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188331" y="2213908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FC2C7CC-8FB0-4C16-9F95-913A3A6634D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636925" y="3370810"/>
              <a:ext cx="551406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525473-59A6-453F-BC86-7879CB3B712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188331" y="3370810"/>
              <a:ext cx="504309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440D2A-03DA-48AB-B138-D6155DD46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9415" y="5362420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9E278D0-2A43-4866-A76E-9F93B04B21C4}"/>
                </a:ext>
              </a:extLst>
            </p:cNvPr>
            <p:cNvSpPr/>
            <p:nvPr/>
          </p:nvSpPr>
          <p:spPr>
            <a:xfrm rot="5400000">
              <a:off x="9109881" y="3131431"/>
              <a:ext cx="156897" cy="305307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4971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41A-90F8-499B-8642-D4D2442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501E-C482-40E2-9778-3F12AF5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Pearson’s Correlation with target</a:t>
            </a:r>
          </a:p>
          <a:p>
            <a:r>
              <a:rPr lang="en-US" dirty="0" err="1"/>
              <a:t>GridSearchCV</a:t>
            </a:r>
            <a:r>
              <a:rPr lang="en-US" dirty="0"/>
              <a:t> + Pipeline</a:t>
            </a:r>
          </a:p>
          <a:p>
            <a:pPr lvl="1"/>
            <a:r>
              <a:rPr lang="en-US" dirty="0"/>
              <a:t>Each model</a:t>
            </a:r>
          </a:p>
          <a:p>
            <a:pPr lvl="1"/>
            <a:r>
              <a:rPr lang="en-US" dirty="0"/>
              <a:t>Different correlation cutoff points</a:t>
            </a:r>
          </a:p>
          <a:p>
            <a:endParaRPr lang="en-US" dirty="0"/>
          </a:p>
          <a:p>
            <a:r>
              <a:rPr lang="en-US" dirty="0"/>
              <a:t>Top performing model: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Validation ROC-AUC – 0.857</a:t>
            </a:r>
          </a:p>
          <a:p>
            <a:pPr lvl="1"/>
            <a:r>
              <a:rPr lang="en-US" dirty="0"/>
              <a:t>Recall – 0.014599</a:t>
            </a:r>
          </a:p>
          <a:p>
            <a:pPr lvl="1"/>
            <a:endParaRPr lang="en-US" dirty="0"/>
          </a:p>
          <a:p>
            <a:r>
              <a:rPr lang="en-SG" dirty="0"/>
              <a:t>Not much difference from basic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02FFF3-67EE-444D-B32D-CEC28490A784}"/>
              </a:ext>
            </a:extLst>
          </p:cNvPr>
          <p:cNvGrpSpPr/>
          <p:nvPr/>
        </p:nvGrpSpPr>
        <p:grpSpPr>
          <a:xfrm>
            <a:off x="6979220" y="1690688"/>
            <a:ext cx="4312749" cy="4397747"/>
            <a:chOff x="6979220" y="1690688"/>
            <a:chExt cx="4312749" cy="4397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EFFB56-67AD-444F-849B-C533B8DE2F16}"/>
                </a:ext>
              </a:extLst>
            </p:cNvPr>
            <p:cNvSpPr txBox="1"/>
            <p:nvPr/>
          </p:nvSpPr>
          <p:spPr>
            <a:xfrm>
              <a:off x="8334199" y="1690688"/>
              <a:ext cx="1708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Baseline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432D98-044F-49A8-AFDB-E055DFE2B2A6}"/>
                </a:ext>
              </a:extLst>
            </p:cNvPr>
            <p:cNvSpPr txBox="1"/>
            <p:nvPr/>
          </p:nvSpPr>
          <p:spPr>
            <a:xfrm>
              <a:off x="7935533" y="2416703"/>
              <a:ext cx="25055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(Base Features)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6B6DA3-9171-495C-81E6-BFEB4471A20F}"/>
                </a:ext>
              </a:extLst>
            </p:cNvPr>
            <p:cNvSpPr txBox="1"/>
            <p:nvPr/>
          </p:nvSpPr>
          <p:spPr>
            <a:xfrm>
              <a:off x="9590286" y="3835215"/>
              <a:ext cx="1701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SMOTE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105047-AFBE-425B-853D-9BF0ED5C9301}"/>
                </a:ext>
              </a:extLst>
            </p:cNvPr>
            <p:cNvSpPr txBox="1"/>
            <p:nvPr/>
          </p:nvSpPr>
          <p:spPr>
            <a:xfrm>
              <a:off x="6979220" y="3593868"/>
              <a:ext cx="1912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Feature Expansion</a:t>
              </a:r>
              <a:endParaRPr lang="en-SG" sz="28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F7C606-B3FD-4ED1-868B-3E8A5C06AC8D}"/>
                </a:ext>
              </a:extLst>
            </p:cNvPr>
            <p:cNvSpPr txBox="1"/>
            <p:nvPr/>
          </p:nvSpPr>
          <p:spPr>
            <a:xfrm>
              <a:off x="7697586" y="4820911"/>
              <a:ext cx="2981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Evaluation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B76D20-22E4-49C1-A9CA-EBB769509399}"/>
                </a:ext>
              </a:extLst>
            </p:cNvPr>
            <p:cNvSpPr txBox="1"/>
            <p:nvPr/>
          </p:nvSpPr>
          <p:spPr>
            <a:xfrm>
              <a:off x="7669878" y="5565215"/>
              <a:ext cx="300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Selection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477EEF-28A0-4EB4-A639-24E51663CF6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188331" y="2213908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FC2C7CC-8FB0-4C16-9F95-913A3A6634D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636925" y="3370810"/>
              <a:ext cx="551406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525473-59A6-453F-BC86-7879CB3B712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188331" y="3370810"/>
              <a:ext cx="504309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440D2A-03DA-48AB-B138-D6155DD46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9415" y="5362420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9E278D0-2A43-4866-A76E-9F93B04B21C4}"/>
                </a:ext>
              </a:extLst>
            </p:cNvPr>
            <p:cNvSpPr/>
            <p:nvPr/>
          </p:nvSpPr>
          <p:spPr>
            <a:xfrm rot="5400000">
              <a:off x="9109881" y="3131431"/>
              <a:ext cx="156897" cy="305307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6654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41A-90F8-499B-8642-D4D2442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501E-C482-40E2-9778-3F12AF5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address class imbalance</a:t>
            </a:r>
          </a:p>
          <a:p>
            <a:pPr lvl="1"/>
            <a:r>
              <a:rPr lang="en-US" dirty="0"/>
              <a:t>Improve recall</a:t>
            </a:r>
          </a:p>
          <a:p>
            <a:r>
              <a:rPr lang="en-US" dirty="0" err="1"/>
              <a:t>GridSearchCV</a:t>
            </a:r>
            <a:r>
              <a:rPr lang="en-US" dirty="0"/>
              <a:t> for each model</a:t>
            </a:r>
          </a:p>
          <a:p>
            <a:endParaRPr lang="en-US" dirty="0"/>
          </a:p>
          <a:p>
            <a:r>
              <a:rPr lang="en-US" dirty="0"/>
              <a:t>Top performing model: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Validation ROC-AUC – 0.847</a:t>
            </a:r>
          </a:p>
          <a:p>
            <a:pPr lvl="1"/>
            <a:r>
              <a:rPr lang="en-US" dirty="0"/>
              <a:t>Recall – 0.54</a:t>
            </a:r>
          </a:p>
          <a:p>
            <a:endParaRPr lang="en-US" dirty="0"/>
          </a:p>
          <a:p>
            <a:r>
              <a:rPr lang="en-US" dirty="0"/>
              <a:t>Slightly lower ROC-AUC, much better recall!</a:t>
            </a:r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02FFF3-67EE-444D-B32D-CEC28490A784}"/>
              </a:ext>
            </a:extLst>
          </p:cNvPr>
          <p:cNvGrpSpPr/>
          <p:nvPr/>
        </p:nvGrpSpPr>
        <p:grpSpPr>
          <a:xfrm>
            <a:off x="6979220" y="1690688"/>
            <a:ext cx="4312749" cy="4397747"/>
            <a:chOff x="6979220" y="1690688"/>
            <a:chExt cx="4312749" cy="4397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EFFB56-67AD-444F-849B-C533B8DE2F16}"/>
                </a:ext>
              </a:extLst>
            </p:cNvPr>
            <p:cNvSpPr txBox="1"/>
            <p:nvPr/>
          </p:nvSpPr>
          <p:spPr>
            <a:xfrm>
              <a:off x="8334199" y="1690688"/>
              <a:ext cx="1708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Baseline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432D98-044F-49A8-AFDB-E055DFE2B2A6}"/>
                </a:ext>
              </a:extLst>
            </p:cNvPr>
            <p:cNvSpPr txBox="1"/>
            <p:nvPr/>
          </p:nvSpPr>
          <p:spPr>
            <a:xfrm>
              <a:off x="7935533" y="2416703"/>
              <a:ext cx="25055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(Base Features)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6B6DA3-9171-495C-81E6-BFEB4471A20F}"/>
                </a:ext>
              </a:extLst>
            </p:cNvPr>
            <p:cNvSpPr txBox="1"/>
            <p:nvPr/>
          </p:nvSpPr>
          <p:spPr>
            <a:xfrm>
              <a:off x="9590286" y="3835215"/>
              <a:ext cx="1701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SMOTE</a:t>
              </a:r>
              <a:endParaRPr lang="en-SG" sz="28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105047-AFBE-425B-853D-9BF0ED5C9301}"/>
                </a:ext>
              </a:extLst>
            </p:cNvPr>
            <p:cNvSpPr txBox="1"/>
            <p:nvPr/>
          </p:nvSpPr>
          <p:spPr>
            <a:xfrm>
              <a:off x="6979220" y="3593868"/>
              <a:ext cx="1912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Feature Expansion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F7C606-B3FD-4ED1-868B-3E8A5C06AC8D}"/>
                </a:ext>
              </a:extLst>
            </p:cNvPr>
            <p:cNvSpPr txBox="1"/>
            <p:nvPr/>
          </p:nvSpPr>
          <p:spPr>
            <a:xfrm>
              <a:off x="7697586" y="4820911"/>
              <a:ext cx="2981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Evaluation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B76D20-22E4-49C1-A9CA-EBB769509399}"/>
                </a:ext>
              </a:extLst>
            </p:cNvPr>
            <p:cNvSpPr txBox="1"/>
            <p:nvPr/>
          </p:nvSpPr>
          <p:spPr>
            <a:xfrm>
              <a:off x="7669878" y="5565215"/>
              <a:ext cx="300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Selection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477EEF-28A0-4EB4-A639-24E51663CF6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188331" y="2213908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FC2C7CC-8FB0-4C16-9F95-913A3A6634D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636925" y="3370810"/>
              <a:ext cx="551406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525473-59A6-453F-BC86-7879CB3B712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188331" y="3370810"/>
              <a:ext cx="504309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440D2A-03DA-48AB-B138-D6155DD46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9415" y="5362420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9E278D0-2A43-4866-A76E-9F93B04B21C4}"/>
                </a:ext>
              </a:extLst>
            </p:cNvPr>
            <p:cNvSpPr/>
            <p:nvPr/>
          </p:nvSpPr>
          <p:spPr>
            <a:xfrm rot="5400000">
              <a:off x="9109881" y="3131431"/>
              <a:ext cx="156897" cy="305307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94671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C41A-90F8-499B-8642-D4D2442B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&amp; Selection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501E-C482-40E2-9778-3F12AF5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Compared top 2 models from each method</a:t>
            </a:r>
          </a:p>
          <a:p>
            <a:r>
              <a:rPr lang="en-US" dirty="0"/>
              <a:t>Important metrics: </a:t>
            </a:r>
          </a:p>
          <a:p>
            <a:pPr lvl="1"/>
            <a:r>
              <a:rPr lang="en-US" dirty="0"/>
              <a:t>ROC-AUC</a:t>
            </a:r>
          </a:p>
          <a:p>
            <a:pPr lvl="1"/>
            <a:r>
              <a:rPr lang="en-SG" dirty="0"/>
              <a:t>Recall</a:t>
            </a:r>
          </a:p>
          <a:p>
            <a:endParaRPr lang="en-SG" dirty="0"/>
          </a:p>
          <a:p>
            <a:r>
              <a:rPr lang="en-SG" dirty="0"/>
              <a:t>Best model: </a:t>
            </a:r>
            <a:r>
              <a:rPr lang="en-SG" dirty="0" err="1"/>
              <a:t>GradientBoost</a:t>
            </a:r>
            <a:r>
              <a:rPr lang="en-SG" dirty="0"/>
              <a:t> with SMOTE</a:t>
            </a:r>
          </a:p>
          <a:p>
            <a:pPr lvl="1"/>
            <a:r>
              <a:rPr lang="en-SG" dirty="0" err="1"/>
              <a:t>max_depth</a:t>
            </a:r>
            <a:r>
              <a:rPr lang="en-SG" dirty="0"/>
              <a:t> = 3, </a:t>
            </a:r>
            <a:r>
              <a:rPr lang="en-SG" dirty="0" err="1"/>
              <a:t>learning_rate</a:t>
            </a:r>
            <a:r>
              <a:rPr lang="en-SG" dirty="0"/>
              <a:t> = 0.15</a:t>
            </a:r>
          </a:p>
          <a:p>
            <a:pPr lvl="1"/>
            <a:r>
              <a:rPr lang="en-SG" dirty="0"/>
              <a:t>Validation ROC-AUC – 0.842</a:t>
            </a:r>
          </a:p>
          <a:p>
            <a:pPr lvl="1"/>
            <a:r>
              <a:rPr lang="en-SG" dirty="0"/>
              <a:t>Recall – 0.657</a:t>
            </a:r>
          </a:p>
          <a:p>
            <a:pPr lvl="1"/>
            <a:endParaRPr lang="en-SG" dirty="0"/>
          </a:p>
          <a:p>
            <a:r>
              <a:rPr lang="en-SG" dirty="0"/>
              <a:t>Kaggle submission score: </a:t>
            </a:r>
            <a:r>
              <a:rPr lang="en-SG" sz="3900" b="1" dirty="0"/>
              <a:t>0.727</a:t>
            </a:r>
            <a:endParaRPr lang="en-SG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02FFF3-67EE-444D-B32D-CEC28490A784}"/>
              </a:ext>
            </a:extLst>
          </p:cNvPr>
          <p:cNvGrpSpPr/>
          <p:nvPr/>
        </p:nvGrpSpPr>
        <p:grpSpPr>
          <a:xfrm>
            <a:off x="6979220" y="1690688"/>
            <a:ext cx="4312749" cy="4397747"/>
            <a:chOff x="6979220" y="1690688"/>
            <a:chExt cx="4312749" cy="4397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EFFB56-67AD-444F-849B-C533B8DE2F16}"/>
                </a:ext>
              </a:extLst>
            </p:cNvPr>
            <p:cNvSpPr txBox="1"/>
            <p:nvPr/>
          </p:nvSpPr>
          <p:spPr>
            <a:xfrm>
              <a:off x="8334199" y="1690688"/>
              <a:ext cx="1708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Baseline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432D98-044F-49A8-AFDB-E055DFE2B2A6}"/>
                </a:ext>
              </a:extLst>
            </p:cNvPr>
            <p:cNvSpPr txBox="1"/>
            <p:nvPr/>
          </p:nvSpPr>
          <p:spPr>
            <a:xfrm>
              <a:off x="7935533" y="2416703"/>
              <a:ext cx="25055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Model </a:t>
              </a:r>
            </a:p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(Base Features)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6B6DA3-9171-495C-81E6-BFEB4471A20F}"/>
                </a:ext>
              </a:extLst>
            </p:cNvPr>
            <p:cNvSpPr txBox="1"/>
            <p:nvPr/>
          </p:nvSpPr>
          <p:spPr>
            <a:xfrm>
              <a:off x="9590286" y="3835215"/>
              <a:ext cx="17016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SMOTE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105047-AFBE-425B-853D-9BF0ED5C9301}"/>
                </a:ext>
              </a:extLst>
            </p:cNvPr>
            <p:cNvSpPr txBox="1"/>
            <p:nvPr/>
          </p:nvSpPr>
          <p:spPr>
            <a:xfrm>
              <a:off x="6979220" y="3593868"/>
              <a:ext cx="1912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90000"/>
                    </a:schemeClr>
                  </a:solidFill>
                </a:rPr>
                <a:t>Feature Expansion</a:t>
              </a:r>
              <a:endParaRPr lang="en-SG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F7C606-B3FD-4ED1-868B-3E8A5C06AC8D}"/>
                </a:ext>
              </a:extLst>
            </p:cNvPr>
            <p:cNvSpPr txBox="1"/>
            <p:nvPr/>
          </p:nvSpPr>
          <p:spPr>
            <a:xfrm>
              <a:off x="7697586" y="4820911"/>
              <a:ext cx="29814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Model Evaluation</a:t>
              </a:r>
              <a:endParaRPr lang="en-SG" sz="28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B76D20-22E4-49C1-A9CA-EBB769509399}"/>
                </a:ext>
              </a:extLst>
            </p:cNvPr>
            <p:cNvSpPr txBox="1"/>
            <p:nvPr/>
          </p:nvSpPr>
          <p:spPr>
            <a:xfrm>
              <a:off x="7669878" y="5565215"/>
              <a:ext cx="30091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Model Selection</a:t>
              </a:r>
              <a:endParaRPr lang="en-SG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477EEF-28A0-4EB4-A639-24E51663CF65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9188331" y="2213908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FC2C7CC-8FB0-4C16-9F95-913A3A6634D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636925" y="3370810"/>
              <a:ext cx="551406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4525473-59A6-453F-BC86-7879CB3B712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188331" y="3370810"/>
              <a:ext cx="504309" cy="3449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440D2A-03DA-48AB-B138-D6155DD46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9415" y="5362420"/>
              <a:ext cx="1" cy="20279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9E278D0-2A43-4866-A76E-9F93B04B21C4}"/>
                </a:ext>
              </a:extLst>
            </p:cNvPr>
            <p:cNvSpPr/>
            <p:nvPr/>
          </p:nvSpPr>
          <p:spPr>
            <a:xfrm rot="5400000">
              <a:off x="9109881" y="3131431"/>
              <a:ext cx="156897" cy="305307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3694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344</Words>
  <Application>Microsoft Office PowerPoint</Application>
  <PresentationFormat>Widescreen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Methodology</vt:lpstr>
      <vt:lpstr>Baseline</vt:lpstr>
      <vt:lpstr>Model with Base Features</vt:lpstr>
      <vt:lpstr>Feature Expansion</vt:lpstr>
      <vt:lpstr>Principal Component Analysis (PCA)</vt:lpstr>
      <vt:lpstr>Filtering</vt:lpstr>
      <vt:lpstr>SMOTE</vt:lpstr>
      <vt:lpstr>Model Evaluation &amp; Selection</vt:lpstr>
      <vt:lpstr>Feature Importance</vt:lpstr>
      <vt:lpstr>Model Conclusions?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Rifqi Alkhatib</dc:creator>
  <cp:lastModifiedBy>Rifqi Alkhatib</cp:lastModifiedBy>
  <cp:revision>6</cp:revision>
  <dcterms:created xsi:type="dcterms:W3CDTF">2021-04-08T13:15:47Z</dcterms:created>
  <dcterms:modified xsi:type="dcterms:W3CDTF">2021-04-08T14:38:03Z</dcterms:modified>
</cp:coreProperties>
</file>