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7F6C-F22F-4BB7-91C8-08D708EFC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SAT Recommendations to College Board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5C421-9714-4A81-9913-1EB7D2E62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Kevin </a:t>
            </a:r>
            <a:r>
              <a:rPr lang="en-SG" dirty="0" err="1"/>
              <a:t>WeE</a:t>
            </a:r>
            <a:endParaRPr lang="en-SG" dirty="0"/>
          </a:p>
          <a:p>
            <a:r>
              <a:rPr lang="en-SG" dirty="0"/>
              <a:t>Analyst, SAT insights Team</a:t>
            </a:r>
          </a:p>
        </p:txBody>
      </p:sp>
    </p:spTree>
    <p:extLst>
      <p:ext uri="{BB962C8B-B14F-4D97-AF65-F5344CB8AC3E}">
        <p14:creationId xmlns:p14="http://schemas.microsoft.com/office/powerpoint/2010/main" val="38568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FC75-8EA3-43E6-84D4-4119EA9A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Help students to gain awareness of free SAT resources, e.g. Khan academy	</a:t>
            </a:r>
          </a:p>
        </p:txBody>
      </p:sp>
      <p:pic>
        <p:nvPicPr>
          <p:cNvPr id="1026" name="Picture 2" descr="Image result for khan academy sat">
            <a:extLst>
              <a:ext uri="{FF2B5EF4-FFF2-40B4-BE49-F238E27FC236}">
                <a16:creationId xmlns:a16="http://schemas.microsoft.com/office/drawing/2014/main" id="{DF5F2055-12D2-49A3-8ED5-5FF236D0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08" y="3088609"/>
            <a:ext cx="6590140" cy="24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7E7F4-C905-4B72-AA7C-E7E24B8EBDAC}"/>
              </a:ext>
            </a:extLst>
          </p:cNvPr>
          <p:cNvSpPr txBox="1"/>
          <p:nvPr/>
        </p:nvSpPr>
        <p:spPr>
          <a:xfrm>
            <a:off x="1205024" y="1976775"/>
            <a:ext cx="984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increase in awareness of available tools and resources could help students better prepare for the SAT, and thus improve SAT scores and increase take up for SAT.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15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87CB-1F46-46F9-B0C5-C085D7EE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95025"/>
            <a:ext cx="9905998" cy="1478570"/>
          </a:xfrm>
        </p:spPr>
        <p:txBody>
          <a:bodyPr/>
          <a:lstStyle/>
          <a:p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581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5B-2456-4751-9EBD-EE87847B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7CA9-CF93-40F9-9530-7533641A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SAT and the ACT are standardized tests widely used for college admissions in the US.</a:t>
            </a:r>
          </a:p>
          <a:p>
            <a:r>
              <a:rPr lang="en-US" dirty="0"/>
              <a:t> Our competitors ACT have seen a steady increase in participation rates, and in 2012, surpassed the SAT for the first time in terms of total test takers. </a:t>
            </a:r>
          </a:p>
          <a:p>
            <a:r>
              <a:rPr lang="en-US" dirty="0"/>
              <a:t>Where we can best spend money to improve SAT participation rates in the US?</a:t>
            </a:r>
          </a:p>
          <a:p>
            <a:r>
              <a:rPr lang="en-US" dirty="0"/>
              <a:t>To address this problem statement, we performed an analysis on the 2017 and 2018 SAT and ACT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512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748C-FDDC-44CE-A3CC-B059032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u="sng" dirty="0"/>
              <a:t>3 Key findings</a:t>
            </a:r>
          </a:p>
        </p:txBody>
      </p:sp>
    </p:spTree>
    <p:extLst>
      <p:ext uri="{BB962C8B-B14F-4D97-AF65-F5344CB8AC3E}">
        <p14:creationId xmlns:p14="http://schemas.microsoft.com/office/powerpoint/2010/main" val="164402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5B-2456-4751-9EBD-EE87847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8964"/>
          </a:xfrm>
        </p:spPr>
        <p:txBody>
          <a:bodyPr>
            <a:normAutofit fontScale="90000"/>
          </a:bodyPr>
          <a:lstStyle/>
          <a:p>
            <a:r>
              <a:rPr lang="en-SG" sz="3600" dirty="0"/>
              <a:t>The SAT has seen moderate success in participation rates. </a:t>
            </a:r>
            <a:br>
              <a:rPr lang="en-SG" sz="3600" dirty="0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B9E3-4E1D-45FD-9F1C-9AA16839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72" y="1948208"/>
            <a:ext cx="6138409" cy="416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6C1AA-C6DF-4675-A3B6-6D160EA4AD6F}"/>
              </a:ext>
            </a:extLst>
          </p:cNvPr>
          <p:cNvSpPr txBox="1"/>
          <p:nvPr/>
        </p:nvSpPr>
        <p:spPr>
          <a:xfrm>
            <a:off x="1141412" y="1511648"/>
            <a:ext cx="1003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More states achieved 90% to 100% participation rates for SAT in 2018, from</a:t>
            </a:r>
            <a:r>
              <a:rPr lang="en-US" sz="1800" b="1" dirty="0"/>
              <a:t> 7 </a:t>
            </a:r>
            <a:r>
              <a:rPr lang="en-US" sz="1800" dirty="0"/>
              <a:t>in 2017 to </a:t>
            </a:r>
            <a:r>
              <a:rPr lang="en-US" sz="1800" b="1" dirty="0"/>
              <a:t>10</a:t>
            </a:r>
            <a:r>
              <a:rPr lang="en-US" sz="1800" dirty="0"/>
              <a:t> in 2018.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AF59-2673-4054-BD49-C8FD9B77511E}"/>
              </a:ext>
            </a:extLst>
          </p:cNvPr>
          <p:cNvSpPr txBox="1"/>
          <p:nvPr/>
        </p:nvSpPr>
        <p:spPr>
          <a:xfrm>
            <a:off x="7768425" y="2934030"/>
            <a:ext cx="3116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However, </a:t>
            </a:r>
            <a:r>
              <a:rPr lang="en-SG" dirty="0"/>
              <a:t>ACT participation rates remain largely unchanged, with more states in the 90% to 100% participation rate range compared to SAT</a:t>
            </a:r>
          </a:p>
        </p:txBody>
      </p:sp>
    </p:spTree>
    <p:extLst>
      <p:ext uri="{BB962C8B-B14F-4D97-AF65-F5344CB8AC3E}">
        <p14:creationId xmlns:p14="http://schemas.microsoft.com/office/powerpoint/2010/main" val="301977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5B-2456-4751-9EBD-EE87847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8964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</a:rPr>
              <a:t>Increased participation rates are negatively correlated to test scores:</a:t>
            </a:r>
            <a:br>
              <a:rPr lang="en-SG" sz="3600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AF59-2673-4054-BD49-C8FD9B77511E}"/>
              </a:ext>
            </a:extLst>
          </p:cNvPr>
          <p:cNvSpPr txBox="1"/>
          <p:nvPr/>
        </p:nvSpPr>
        <p:spPr>
          <a:xfrm>
            <a:off x="1141413" y="5042573"/>
            <a:ext cx="973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There could be 2 reasons to explain this phenomenon:</a:t>
            </a:r>
          </a:p>
          <a:p>
            <a:pPr marL="342900" indent="-342900">
              <a:buAutoNum type="arabicParenR"/>
            </a:pPr>
            <a:r>
              <a:rPr lang="en-SG" dirty="0"/>
              <a:t>High achieving students also voluntarily took the ACT to boost their college admission chances</a:t>
            </a:r>
          </a:p>
          <a:p>
            <a:pPr marL="342900" indent="-342900">
              <a:buAutoNum type="arabicParenR"/>
            </a:pPr>
            <a:r>
              <a:rPr lang="en-SG" dirty="0"/>
              <a:t>School systems were unprepared for changes to the examination policy (e.g. Illinois), which resulted in a dip in scores. This could be a short term phenomenon, but we will need more data (e.g. SAT scores over a longer timeframe) to determine this.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876EA-944D-4D64-A562-CBCE3BE4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78" y="1717482"/>
            <a:ext cx="4932170" cy="3131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93818-02C2-4866-A197-6FE25A4F3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44" y="1717482"/>
            <a:ext cx="5004200" cy="31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5B-2456-4751-9EBD-EE87847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8964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</a:rPr>
              <a:t>Public policy is a key driver to increasing SAT participation rates</a:t>
            </a:r>
            <a:br>
              <a:rPr lang="en-SG" sz="3600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AF59-2673-4054-BD49-C8FD9B77511E}"/>
              </a:ext>
            </a:extLst>
          </p:cNvPr>
          <p:cNvSpPr txBox="1"/>
          <p:nvPr/>
        </p:nvSpPr>
        <p:spPr>
          <a:xfrm>
            <a:off x="1077803" y="1520145"/>
            <a:ext cx="97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States such as Colorado and Illinois had the biggest rate of increase in participation rate, at 89 % and 90% respectively, after SAT was mandated and administered in 2017.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25231-C79B-4EB6-8BB4-F55DCD6B4D8D}"/>
              </a:ext>
            </a:extLst>
          </p:cNvPr>
          <p:cNvGrpSpPr/>
          <p:nvPr/>
        </p:nvGrpSpPr>
        <p:grpSpPr>
          <a:xfrm>
            <a:off x="2238790" y="2544771"/>
            <a:ext cx="6362700" cy="838200"/>
            <a:chOff x="2238790" y="2544771"/>
            <a:chExt cx="6362700" cy="838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8E4979-58A0-476A-AD4E-EDE6501B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790" y="2544771"/>
              <a:ext cx="6362700" cy="4667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CAEF0E-2DCA-4145-A870-F92EE844D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8790" y="3011496"/>
              <a:ext cx="6362700" cy="3714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99D3F2-7B2C-455E-B5AB-A57C96C7FBBB}"/>
                </a:ext>
              </a:extLst>
            </p:cNvPr>
            <p:cNvSpPr/>
            <p:nvPr/>
          </p:nvSpPr>
          <p:spPr>
            <a:xfrm>
              <a:off x="4834393" y="2544771"/>
              <a:ext cx="938254" cy="838200"/>
            </a:xfrm>
            <a:prstGeom prst="rect">
              <a:avLst/>
            </a:prstGeom>
            <a:noFill/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241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748C-FDDC-44CE-A3CC-B059032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u="sng" dirty="0"/>
              <a:t>3 Strategies</a:t>
            </a:r>
          </a:p>
        </p:txBody>
      </p:sp>
    </p:spTree>
    <p:extLst>
      <p:ext uri="{BB962C8B-B14F-4D97-AF65-F5344CB8AC3E}">
        <p14:creationId xmlns:p14="http://schemas.microsoft.com/office/powerpoint/2010/main" val="311578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5B-2456-4751-9EBD-EE87847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8964"/>
          </a:xfrm>
        </p:spPr>
        <p:txBody>
          <a:bodyPr>
            <a:normAutofit fontScale="90000"/>
          </a:bodyPr>
          <a:lstStyle/>
          <a:p>
            <a:r>
              <a:rPr lang="en-SG" sz="3600" dirty="0"/>
              <a:t>Target states that have yet to mandate any tests, and are more receptive towards SAT</a:t>
            </a:r>
            <a:br>
              <a:rPr lang="en-SG" sz="3600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AF59-2673-4054-BD49-C8FD9B77511E}"/>
              </a:ext>
            </a:extLst>
          </p:cNvPr>
          <p:cNvSpPr txBox="1"/>
          <p:nvPr/>
        </p:nvSpPr>
        <p:spPr>
          <a:xfrm>
            <a:off x="1205023" y="1555357"/>
            <a:ext cx="984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This could give school systems ample lead time for preparation to change their systems, and as such could also see improvements in SAT scores.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F2D4C-ED3A-4A53-8597-5B92749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55" y="2201688"/>
            <a:ext cx="2876550" cy="422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A8585-C02C-46BC-9821-CEC33311B009}"/>
              </a:ext>
            </a:extLst>
          </p:cNvPr>
          <p:cNvSpPr txBox="1"/>
          <p:nvPr/>
        </p:nvSpPr>
        <p:spPr>
          <a:xfrm>
            <a:off x="5524419" y="3037399"/>
            <a:ext cx="461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states that fit our criteria are Washington, California, Alaska, New York, Pennsylvania, Georgia and Texas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641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5B-2456-4751-9EBD-EE87847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8964"/>
          </a:xfrm>
        </p:spPr>
        <p:txBody>
          <a:bodyPr>
            <a:normAutofit fontScale="90000"/>
          </a:bodyPr>
          <a:lstStyle/>
          <a:p>
            <a:r>
              <a:rPr lang="en-SG" sz="3600" dirty="0"/>
              <a:t>Provide SAT School Day for schools in the states we want to target</a:t>
            </a:r>
            <a:br>
              <a:rPr lang="en-SG" sz="3600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AF59-2673-4054-BD49-C8FD9B77511E}"/>
              </a:ext>
            </a:extLst>
          </p:cNvPr>
          <p:cNvSpPr txBox="1"/>
          <p:nvPr/>
        </p:nvSpPr>
        <p:spPr>
          <a:xfrm>
            <a:off x="1205024" y="1642821"/>
            <a:ext cx="984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cost of taking SAT could be a hefty amount of money for low income families. Hence, having SAT School Days will allow more students to take the test at no cost, thereby increasing participation rates.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7CBE-1D33-4911-A430-58405B31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74" y="2556263"/>
            <a:ext cx="6343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464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SAT Recommendations to College Board</vt:lpstr>
      <vt:lpstr>Problem Statement</vt:lpstr>
      <vt:lpstr>3 Key findings</vt:lpstr>
      <vt:lpstr>The SAT has seen moderate success in participation rates.  </vt:lpstr>
      <vt:lpstr>Increased participation rates are negatively correlated to test scores: </vt:lpstr>
      <vt:lpstr>Public policy is a key driver to increasing SAT participation rates </vt:lpstr>
      <vt:lpstr>3 Strategies</vt:lpstr>
      <vt:lpstr>Target states that have yet to mandate any tests, and are more receptive towards SAT </vt:lpstr>
      <vt:lpstr>Provide SAT School Day for schools in the states we want to target </vt:lpstr>
      <vt:lpstr>Help students to gain awareness of free SAT resources, e.g. Khan academy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Recommendations to College Board</dc:title>
  <dc:creator>kevin wee</dc:creator>
  <cp:lastModifiedBy>kevin wee</cp:lastModifiedBy>
  <cp:revision>8</cp:revision>
  <dcterms:created xsi:type="dcterms:W3CDTF">2021-02-20T15:58:14Z</dcterms:created>
  <dcterms:modified xsi:type="dcterms:W3CDTF">2021-02-20T16:56:38Z</dcterms:modified>
</cp:coreProperties>
</file>