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be9aa3cf3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be9aa3cf3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5be9aa3cf3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1f94dd5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1f94dd5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b1f94dd58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f94dd586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f94dd586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b1f94dd586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e9d68dc6d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e9d68dc6d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ae9d68dc6d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1f94dd58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1f94dd58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b1f94dd586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be9aa3cf3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be9aa3cf3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5be9aa3cf3_9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960438" y="2468563"/>
            <a:ext cx="7680325" cy="432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960438" y="2468563"/>
            <a:ext cx="7680325" cy="432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</a:t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e0caacf21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e0caacf21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ae0caacf21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e621d5745_0_0:notes"/>
          <p:cNvSpPr/>
          <p:nvPr>
            <p:ph idx="2" type="sldImg"/>
          </p:nvPr>
        </p:nvSpPr>
        <p:spPr>
          <a:xfrm>
            <a:off x="960438" y="2468563"/>
            <a:ext cx="7680300" cy="43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8e621d57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8e621d574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5046784d3_0_18:notes"/>
          <p:cNvSpPr/>
          <p:nvPr>
            <p:ph idx="2" type="sldImg"/>
          </p:nvPr>
        </p:nvSpPr>
        <p:spPr>
          <a:xfrm>
            <a:off x="960438" y="2468563"/>
            <a:ext cx="7680300" cy="43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a5046784d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a5046784d3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5046784d3_0_36:notes"/>
          <p:cNvSpPr/>
          <p:nvPr>
            <p:ph idx="2" type="sldImg"/>
          </p:nvPr>
        </p:nvSpPr>
        <p:spPr>
          <a:xfrm>
            <a:off x="960438" y="2468563"/>
            <a:ext cx="7680300" cy="43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a504678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a5046784d3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e0caacf21_0_15:notes"/>
          <p:cNvSpPr/>
          <p:nvPr>
            <p:ph idx="2" type="sldImg"/>
          </p:nvPr>
        </p:nvSpPr>
        <p:spPr>
          <a:xfrm>
            <a:off x="960438" y="2468563"/>
            <a:ext cx="7680300" cy="43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ae0caacf2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ae0caacf21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e0caacf2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e0caacf2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ae0caacf2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0" y="3621072"/>
            <a:ext cx="12179568" cy="1132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HEADLINE ONLY">
  <p:cSld name="4_HEADLINE ONL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87060" y="335067"/>
            <a:ext cx="10819785" cy="766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94"/>
              <a:buFont typeface="Arial"/>
              <a:buNone/>
              <a:defRPr b="0" sz="5294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b="1" sz="1364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b="1" sz="1364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b="1" sz="1364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b="1" sz="1364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1868050" y="3739775"/>
            <a:ext cx="8146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Prepared and presented by: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Julian Cadavid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 Tran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Tuan Anh Nguyen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Kewal Tadas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877025" y="558425"/>
            <a:ext cx="1071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FFFFF"/>
                </a:solidFill>
                <a:highlight>
                  <a:srgbClr val="4C1130"/>
                </a:highlight>
                <a:latin typeface="Calibri"/>
                <a:ea typeface="Calibri"/>
                <a:cs typeface="Calibri"/>
                <a:sym typeface="Calibri"/>
              </a:rPr>
              <a:t>STROKE PREDICTION</a:t>
            </a:r>
            <a:endParaRPr b="1" sz="5600">
              <a:solidFill>
                <a:srgbClr val="FFFFFF"/>
              </a:solidFill>
              <a:highlight>
                <a:srgbClr val="4C113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and interpretation of model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5"/>
          <p:cNvGrpSpPr/>
          <p:nvPr/>
        </p:nvGrpSpPr>
        <p:grpSpPr>
          <a:xfrm>
            <a:off x="152438" y="1195125"/>
            <a:ext cx="5564925" cy="5115350"/>
            <a:chOff x="152400" y="1936600"/>
            <a:chExt cx="5564925" cy="5115350"/>
          </a:xfrm>
        </p:grpSpPr>
        <p:grpSp>
          <p:nvGrpSpPr>
            <p:cNvPr id="180" name="Google Shape;180;p25"/>
            <p:cNvGrpSpPr/>
            <p:nvPr/>
          </p:nvGrpSpPr>
          <p:grpSpPr>
            <a:xfrm>
              <a:off x="152400" y="2491492"/>
              <a:ext cx="5543550" cy="4560458"/>
              <a:chOff x="152400" y="1253667"/>
              <a:chExt cx="5543550" cy="4560458"/>
            </a:xfrm>
          </p:grpSpPr>
          <p:pic>
            <p:nvPicPr>
              <p:cNvPr id="181" name="Google Shape;181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52400" y="1253667"/>
                <a:ext cx="5543550" cy="3790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" name="Google Shape;182;p25"/>
              <p:cNvSpPr txBox="1"/>
              <p:nvPr/>
            </p:nvSpPr>
            <p:spPr>
              <a:xfrm>
                <a:off x="152400" y="5044625"/>
                <a:ext cx="55434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900">
                    <a:latin typeface="Calibri"/>
                    <a:ea typeface="Calibri"/>
                    <a:cs typeface="Calibri"/>
                    <a:sym typeface="Calibri"/>
                  </a:rPr>
                  <a:t>10-fold cross validation or mean Accuracy, Sensitivity, and Precision</a:t>
                </a:r>
                <a:endParaRPr i="1" sz="19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183;p25"/>
            <p:cNvSpPr txBox="1"/>
            <p:nvPr/>
          </p:nvSpPr>
          <p:spPr>
            <a:xfrm>
              <a:off x="209625" y="1936600"/>
              <a:ext cx="550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Model selection</a:t>
              </a:r>
              <a:endParaRPr b="1"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25"/>
          <p:cNvSpPr/>
          <p:nvPr/>
        </p:nvSpPr>
        <p:spPr>
          <a:xfrm>
            <a:off x="152450" y="4470750"/>
            <a:ext cx="5565000" cy="104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5"/>
          <p:cNvGrpSpPr/>
          <p:nvPr/>
        </p:nvGrpSpPr>
        <p:grpSpPr>
          <a:xfrm>
            <a:off x="6815063" y="1195125"/>
            <a:ext cx="5507700" cy="5436204"/>
            <a:chOff x="6815063" y="1195125"/>
            <a:chExt cx="5507700" cy="5436204"/>
          </a:xfrm>
        </p:grpSpPr>
        <p:pic>
          <p:nvPicPr>
            <p:cNvPr id="186" name="Google Shape;186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15087" y="1571025"/>
              <a:ext cx="4598975" cy="5060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5"/>
            <p:cNvSpPr txBox="1"/>
            <p:nvPr/>
          </p:nvSpPr>
          <p:spPr>
            <a:xfrm>
              <a:off x="8900975" y="3198688"/>
              <a:ext cx="2151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Age: 43.5%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Glucose: 18.74%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BMI: 13.05%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6815063" y="1195125"/>
              <a:ext cx="550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Random Forest variable importance</a:t>
              </a:r>
              <a:endParaRPr b="1"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(cont.)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387050" y="1142700"/>
            <a:ext cx="574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ROC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curve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and AUC score of most accurate models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50" y="1514349"/>
            <a:ext cx="6002251" cy="441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0538" y="1626487"/>
            <a:ext cx="4688026" cy="378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26"/>
          <p:cNvGrpSpPr/>
          <p:nvPr/>
        </p:nvGrpSpPr>
        <p:grpSpPr>
          <a:xfrm>
            <a:off x="6797100" y="1100614"/>
            <a:ext cx="5394900" cy="5043011"/>
            <a:chOff x="152412" y="1936600"/>
            <a:chExt cx="5394900" cy="5055650"/>
          </a:xfrm>
        </p:grpSpPr>
        <p:sp>
          <p:nvSpPr>
            <p:cNvPr id="200" name="Google Shape;200;p26"/>
            <p:cNvSpPr txBox="1"/>
            <p:nvPr/>
          </p:nvSpPr>
          <p:spPr>
            <a:xfrm>
              <a:off x="152412" y="6282450"/>
              <a:ext cx="5394900" cy="7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00">
                  <a:latin typeface="Calibri"/>
                  <a:ea typeface="Calibri"/>
                  <a:cs typeface="Calibri"/>
                  <a:sym typeface="Calibri"/>
                </a:rPr>
                <a:t>AUC Score of models with sampling methods and reduced predictors.</a:t>
              </a:r>
              <a:endParaRPr i="1"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209637" y="1936600"/>
              <a:ext cx="53028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AUC Score</a:t>
              </a:r>
              <a:endParaRPr b="1"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6"/>
          <p:cNvSpPr/>
          <p:nvPr/>
        </p:nvSpPr>
        <p:spPr>
          <a:xfrm>
            <a:off x="7150500" y="1626500"/>
            <a:ext cx="4688100" cy="76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(cont.)</a:t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07" y="1833018"/>
            <a:ext cx="5762904" cy="483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644408" y="1213189"/>
            <a:ext cx="758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Logistic Regression confusion matrix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6941875" y="1832994"/>
            <a:ext cx="4498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Sensitivity: 0.73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Specificity: 0.75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False Negative Rate: 0.27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False Positive Rate: 0.25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Overall Accuracy: 0.75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health conditions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50" y="1732775"/>
            <a:ext cx="8726053" cy="42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387050" y="1271075"/>
            <a:ext cx="97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Healthy and obese person chance of getting stroke by age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9113100" y="1904075"/>
            <a:ext cx="312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 age 60, an obese person have 56% probability to get stroke, while a healthy person have 45%.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387050" y="5915038"/>
            <a:ext cx="97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Normal: BMI 20 and AGL 70, Obese: BMI 30 and AGL 120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387050" y="1406775"/>
            <a:ext cx="114324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Stroke probability directly related to older people, with high glucose level and high BMI. </a:t>
            </a:r>
            <a:b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3 predictors have 75% predictive power combined.</a:t>
            </a:r>
            <a:b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people with underlying conditions like hypertension and heart disease are more likely to also get stroke.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Logistic Regression Model have 84% probability to identify people who have stroke (from AUC score).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686100" y="1584100"/>
            <a:ext cx="10819800" cy="45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50"/>
              <a:buFont typeface="Calibri"/>
              <a:buAutoNum type="arabicPeriod"/>
            </a:pPr>
            <a:r>
              <a:rPr lang="en-US" sz="2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Obermeyer, Z., Powers, B., Vogeli, C. &amp; Mullainathan, S. </a:t>
            </a:r>
            <a:r>
              <a:rPr i="1" lang="en-US" sz="2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2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336, 447–453 (2019).</a:t>
            </a:r>
            <a:endParaRPr sz="235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50"/>
              <a:buFont typeface="Calibri"/>
              <a:buAutoNum type="arabicPeriod"/>
            </a:pPr>
            <a:r>
              <a:rPr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Bais, Gourav. “How to Handle Imbalance Datasets for Classification Use-Cases.” </a:t>
            </a:r>
            <a:r>
              <a:rPr i="1"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</a:t>
            </a:r>
            <a:r>
              <a:rPr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Heartbeat, 24 Oct. 2022, </a:t>
            </a:r>
            <a:r>
              <a:rPr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https://heartbeat.comet.ml/how-to-handle-imbalance-datasets-for-classification-use-cases-de97806711d.</a:t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50"/>
              <a:buFont typeface="Calibri"/>
              <a:buAutoNum type="arabicPeriod"/>
            </a:pPr>
            <a:r>
              <a:rPr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Mandrekar , Jayawant, et al. “Receiver Operating Characteristic Curve in Diagnostic Test Assessment.” </a:t>
            </a:r>
            <a:r>
              <a:rPr i="1"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of Thoracic Oncology</a:t>
            </a:r>
            <a:r>
              <a:rPr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Elsevier, 20 Nov. 2015, https://www.sciencedirect.com/science/article/pii/S1556086415306043#:~:text=In%20general%2C%20an%20AUC%20of,than%200.9%20is%20considered%20outstanding. </a:t>
            </a:r>
            <a:endParaRPr sz="235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2308475" y="4532675"/>
            <a:ext cx="80208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for listening!</a:t>
            </a:r>
            <a:endParaRPr b="1" sz="6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155550" y="1616475"/>
            <a:ext cx="12033300" cy="4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3425" spcFirstLastPara="1" rIns="0" wrap="square" tIns="896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rgbClr val="CCCCCC"/>
                </a:solidFill>
              </a:rPr>
              <a:t>According to the World Health Organization (WHO) stroke is the 2nd leading cause of death globally, responsible for approximately 11% of total deaths. This project is an attempt to build a machine learning model to predict the chances of stroke based on general factors such as underlying health issues and lifestyles.</a:t>
            </a:r>
            <a:endParaRPr b="1" sz="3400">
              <a:solidFill>
                <a:srgbClr val="CCCCCC"/>
              </a:solidFill>
            </a:endParaRPr>
          </a:p>
        </p:txBody>
      </p:sp>
      <p:pic>
        <p:nvPicPr>
          <p:cNvPr descr="C:\Users\haukeb\Desktop\Mountains.png"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000" y="6427362"/>
            <a:ext cx="5942757" cy="43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466700" y="283525"/>
            <a:ext cx="665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Domain problem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87050" y="335125"/>
            <a:ext cx="10819800" cy="5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4400" u="sng">
                <a:solidFill>
                  <a:srgbClr val="990000"/>
                </a:solidFill>
              </a:rPr>
              <a:t>Data  collection &amp; Description</a:t>
            </a:r>
            <a:endParaRPr sz="4400" u="sng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t/>
            </a:r>
            <a:endParaRPr sz="4400" u="sng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b="1" lang="en-US" sz="2800" u="sng">
                <a:solidFill>
                  <a:srgbClr val="990000"/>
                </a:solidFill>
              </a:rPr>
              <a:t>About The Data </a:t>
            </a:r>
            <a:r>
              <a:rPr lang="en-US" sz="2800">
                <a:solidFill>
                  <a:srgbClr val="990000"/>
                </a:solidFill>
              </a:rPr>
              <a:t>-</a:t>
            </a:r>
            <a:endParaRPr sz="17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t/>
            </a:r>
            <a:endParaRPr sz="17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2400">
                <a:solidFill>
                  <a:srgbClr val="990000"/>
                </a:solidFill>
              </a:rPr>
              <a:t>Type of data - It is a medical records of people.</a:t>
            </a:r>
            <a:endParaRPr sz="8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t/>
            </a:r>
            <a:endParaRPr sz="13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2400">
                <a:solidFill>
                  <a:srgbClr val="990000"/>
                </a:solidFill>
              </a:rPr>
              <a:t>The size of the dataset - </a:t>
            </a:r>
            <a:r>
              <a:rPr lang="en-US" sz="2400">
                <a:solidFill>
                  <a:srgbClr val="990000"/>
                </a:solidFill>
              </a:rPr>
              <a:t>The Dataset has about 5110 rows and 11 columns.</a:t>
            </a:r>
            <a:endParaRPr sz="13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t/>
            </a:r>
            <a:endParaRPr sz="13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2400">
                <a:solidFill>
                  <a:srgbClr val="990000"/>
                </a:solidFill>
              </a:rPr>
              <a:t>The source - The dataset is taken from kaggle and but the source is confidential.</a:t>
            </a:r>
            <a:endParaRPr sz="13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t/>
            </a:r>
            <a:endParaRPr sz="13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2400">
                <a:solidFill>
                  <a:srgbClr val="990000"/>
                </a:solidFill>
              </a:rPr>
              <a:t>Quality of the data - Data was pretty cleaned as we only had about 201 null values in BMI column.</a:t>
            </a:r>
            <a:endParaRPr sz="13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t/>
            </a:r>
            <a:endParaRPr sz="13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2400">
                <a:solidFill>
                  <a:srgbClr val="990000"/>
                </a:solidFill>
              </a:rPr>
              <a:t>How the data were processed - we have removed whatever null values we had in the data.</a:t>
            </a:r>
            <a:endParaRPr sz="24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</p:txBody>
      </p:sp>
      <p:pic>
        <p:nvPicPr>
          <p:cNvPr descr="C:\Users\haukeb\Desktop\Mountains.png"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400" y="6426937"/>
            <a:ext cx="5941914" cy="43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7050" y="335131"/>
            <a:ext cx="10819800" cy="60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990000"/>
                </a:solidFill>
              </a:rPr>
              <a:t>Here, we can see there are 10 </a:t>
            </a:r>
            <a:r>
              <a:rPr lang="en-US" sz="2200">
                <a:solidFill>
                  <a:srgbClr val="990000"/>
                </a:solidFill>
              </a:rPr>
              <a:t>independent</a:t>
            </a:r>
            <a:r>
              <a:rPr lang="en-US" sz="2200">
                <a:solidFill>
                  <a:srgbClr val="990000"/>
                </a:solidFill>
              </a:rPr>
              <a:t> variables which we will use as predictors &amp; 1 dependent variable called Stroke.</a:t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2200">
                <a:solidFill>
                  <a:srgbClr val="990000"/>
                </a:solidFill>
              </a:rPr>
              <a:t>A</a:t>
            </a:r>
            <a:r>
              <a:rPr lang="en-US" sz="2200">
                <a:solidFill>
                  <a:srgbClr val="990000"/>
                </a:solidFill>
              </a:rPr>
              <a:t>s we already have target variable that is stroke as outcome in the dataset so it’s a classification type model.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863" y="606600"/>
            <a:ext cx="10144274" cy="42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ukeb\Desktop\Mountains.png"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000" y="6427362"/>
            <a:ext cx="5942758" cy="43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466700" y="283525"/>
            <a:ext cx="979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Exploratory Data Analysis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701" y="4262974"/>
            <a:ext cx="3709950" cy="201974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54850" y="1277163"/>
            <a:ext cx="1165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data set has 5109 rows and 12 variables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575" y="1860525"/>
            <a:ext cx="31908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3363" y="1840300"/>
            <a:ext cx="38576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175" y="4286400"/>
            <a:ext cx="33432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3388" y="2577062"/>
            <a:ext cx="3786213" cy="26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ukeb\Desktop\Mountains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000" y="6427362"/>
            <a:ext cx="5942758" cy="43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466700" y="283525"/>
            <a:ext cx="979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Exploratory Data Analysis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075" y="1422325"/>
            <a:ext cx="34425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9600" y="3706025"/>
            <a:ext cx="3822775" cy="22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1465525"/>
            <a:ext cx="37433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9050" y="1414200"/>
            <a:ext cx="38481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338" y="3648225"/>
            <a:ext cx="3994250" cy="2329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43225" y="3747550"/>
            <a:ext cx="3552250" cy="22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ukeb\Desktop\Mountains.png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000" y="6427362"/>
            <a:ext cx="5942758" cy="43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466700" y="283525"/>
            <a:ext cx="979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Exploratory Data Analysis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00" y="1084525"/>
            <a:ext cx="10810086" cy="53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4600">
                <a:solidFill>
                  <a:srgbClr val="990000"/>
                </a:solidFill>
              </a:rPr>
              <a:t>Modeling</a:t>
            </a:r>
            <a:endParaRPr sz="4600">
              <a:solidFill>
                <a:srgbClr val="990000"/>
              </a:solidFill>
            </a:endParaRPr>
          </a:p>
        </p:txBody>
      </p:sp>
      <p:pic>
        <p:nvPicPr>
          <p:cNvPr descr="C:\Users\haukeb\Desktop\Mountains.png"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000" y="6427362"/>
            <a:ext cx="5942758" cy="43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089650" y="1011400"/>
            <a:ext cx="94146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Type of machine learning : supervised learning in classification.</a:t>
            </a:r>
            <a:endParaRPr sz="3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Type of model: Logistic Regression, XGBoost, and tree-based Models (Decision Tree and Random Forest).</a:t>
            </a:r>
            <a:endParaRPr sz="3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</a:rPr>
              <a:t>Modeling Methods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5" y="1896975"/>
            <a:ext cx="7894326" cy="39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651" y="2809809"/>
            <a:ext cx="4023347" cy="268157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8832900" y="5677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BALANCE WEIGHT</a:t>
            </a:r>
            <a:endParaRPr b="1"/>
          </a:p>
        </p:txBody>
      </p:sp>
      <p:sp>
        <p:nvSpPr>
          <p:cNvPr id="170" name="Google Shape;170;p24"/>
          <p:cNvSpPr txBox="1"/>
          <p:nvPr/>
        </p:nvSpPr>
        <p:spPr>
          <a:xfrm>
            <a:off x="387050" y="1101275"/>
            <a:ext cx="10548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How to resolve the imbalanced data issue?</a:t>
            </a:r>
            <a:endParaRPr b="1" sz="33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2965325" y="5823875"/>
            <a:ext cx="264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RESAMPLING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