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1f94dd5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1f94dd5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b1f94dd5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1f94dd58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1f94dd58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b1f94dd586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1f94dd58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1f94dd58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b1f94dd586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be9aa3cf3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be9aa3cf3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5be9aa3cf3_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be9aa3cf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be9aa3cf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5be9aa3cf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60438" y="2468563"/>
            <a:ext cx="7680325" cy="432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960438" y="2468563"/>
            <a:ext cx="7680325" cy="432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</a:t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e621d5745_0_0:notes"/>
          <p:cNvSpPr/>
          <p:nvPr>
            <p:ph idx="2" type="sldImg"/>
          </p:nvPr>
        </p:nvSpPr>
        <p:spPr>
          <a:xfrm>
            <a:off x="960438" y="2468563"/>
            <a:ext cx="7680300" cy="43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8e621d57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8e621d574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5046784d3_0_18:notes"/>
          <p:cNvSpPr/>
          <p:nvPr>
            <p:ph idx="2" type="sldImg"/>
          </p:nvPr>
        </p:nvSpPr>
        <p:spPr>
          <a:xfrm>
            <a:off x="960438" y="2468563"/>
            <a:ext cx="7680300" cy="43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a5046784d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a5046784d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5046784d3_0_36:notes"/>
          <p:cNvSpPr/>
          <p:nvPr>
            <p:ph idx="2" type="sldImg"/>
          </p:nvPr>
        </p:nvSpPr>
        <p:spPr>
          <a:xfrm>
            <a:off x="960438" y="2468563"/>
            <a:ext cx="7680300" cy="43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a504678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a5046784d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960438" y="2468563"/>
            <a:ext cx="7680325" cy="4321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be9aa3cf3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be9aa3cf3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5be9aa3cf3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0" y="3621072"/>
            <a:ext cx="12179568" cy="1132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HEADLINE ONLY">
  <p:cSld name="4_HEADLINE 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87060" y="335067"/>
            <a:ext cx="10819785" cy="766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94"/>
              <a:buFont typeface="Arial"/>
              <a:buNone/>
              <a:defRPr b="0" sz="5294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b="1" sz="1364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1868050" y="3739775"/>
            <a:ext cx="8146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Prepared and presented by: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Julian Cadavid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Vy Tran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Tuan Anh Nguyen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Kewal Tadas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877025" y="558425"/>
            <a:ext cx="1071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FFFFFF"/>
                </a:solidFill>
                <a:highlight>
                  <a:srgbClr val="4C1130"/>
                </a:highlight>
                <a:latin typeface="Calibri"/>
                <a:ea typeface="Calibri"/>
                <a:cs typeface="Calibri"/>
                <a:sym typeface="Calibri"/>
              </a:rPr>
              <a:t>STROKE PREDICTION</a:t>
            </a:r>
            <a:endParaRPr b="1" sz="5600">
              <a:solidFill>
                <a:srgbClr val="FFFFFF"/>
              </a:solidFill>
              <a:highlight>
                <a:srgbClr val="4C113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(cont.)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387050" y="1142700"/>
            <a:ext cx="5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ROC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curve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and AUC score of most accurate models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5"/>
          <p:cNvGrpSpPr/>
          <p:nvPr/>
        </p:nvGrpSpPr>
        <p:grpSpPr>
          <a:xfrm>
            <a:off x="6452450" y="1142688"/>
            <a:ext cx="5786250" cy="3658912"/>
            <a:chOff x="6452450" y="1142688"/>
            <a:chExt cx="5786250" cy="3658912"/>
          </a:xfrm>
        </p:grpSpPr>
        <p:pic>
          <p:nvPicPr>
            <p:cNvPr id="188" name="Google Shape;18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59487" y="1514362"/>
              <a:ext cx="3260525" cy="3287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5"/>
            <p:cNvSpPr txBox="1"/>
            <p:nvPr/>
          </p:nvSpPr>
          <p:spPr>
            <a:xfrm>
              <a:off x="6452450" y="1142688"/>
              <a:ext cx="516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Calibri"/>
                  <a:ea typeface="Calibri"/>
                  <a:cs typeface="Calibri"/>
                  <a:sym typeface="Calibri"/>
                </a:rPr>
                <a:t>Logistic Regression with balanced weight classes confusion matrix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0112300" y="2076375"/>
              <a:ext cx="21264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Calibri"/>
                  <a:ea typeface="Calibri"/>
                  <a:cs typeface="Calibri"/>
                  <a:sym typeface="Calibri"/>
                </a:rPr>
                <a:t>Sensitivity: 0.73</a:t>
              </a:r>
              <a:endParaRPr b="1"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Calibri"/>
                  <a:ea typeface="Calibri"/>
                  <a:cs typeface="Calibri"/>
                  <a:sym typeface="Calibri"/>
                </a:rPr>
                <a:t>Specificity: 0.75</a:t>
              </a:r>
              <a:endParaRPr b="1"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Calibri"/>
                  <a:ea typeface="Calibri"/>
                  <a:cs typeface="Calibri"/>
                  <a:sym typeface="Calibri"/>
                </a:rPr>
                <a:t>Overall Accuracy: 0.75</a:t>
              </a:r>
              <a:endParaRPr b="1"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50" y="1514349"/>
            <a:ext cx="6002251" cy="441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(cont.)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75" y="1101267"/>
            <a:ext cx="3512213" cy="545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4538050" y="1101275"/>
            <a:ext cx="6209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Random Forest Variable Importance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Age: 43.5%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Glucose: 18.74%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BMI: 13.05%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87050" y="1406775"/>
            <a:ext cx="1143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3 most important variables for stroke prediction are : Age, Average Glucose Level and BMI which combined predictive power of 75%.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Logistic Regression Model have 84% probability to identify people who have stroke (from AUC score).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AGE, BMI, glucose of stroke people.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686100" y="1584100"/>
            <a:ext cx="10819800" cy="5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50"/>
              <a:buFont typeface="Times New Roman"/>
              <a:buAutoNum type="arabicPeriod"/>
            </a:pPr>
            <a:r>
              <a:rPr lang="en-US" sz="23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Obermeyer, Z., Powers, B., Vogeli, C. &amp; Mullainathan, S. </a:t>
            </a:r>
            <a:r>
              <a:rPr i="1" lang="en-US" sz="23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r>
              <a:rPr lang="en-US" sz="23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336, 447–453 (2019).</a:t>
            </a:r>
            <a:endParaRPr sz="23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50"/>
              <a:buFont typeface="Times New Roman"/>
              <a:buAutoNum type="arabicPeriod"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Bais, Gourav. “How to Handle Imbalance Datasets for Classification Use-Cases.”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Heartbeat, 24 Oct. 2022, 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https://heartbeat.comet.ml/how-to-handle-imbalance-datasets-for-classification-use-cases-de97806711d.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50"/>
              <a:buFont typeface="Times New Roman"/>
              <a:buAutoNum type="arabicPeriod"/>
            </a:pP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Mandrekar , Jayawant, et al. “Receiver Operating Characteristic Curve in Diagnostic Test Assessment.” </a:t>
            </a:r>
            <a:r>
              <a:rPr i="1"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Thoracic Oncology</a:t>
            </a:r>
            <a:r>
              <a:rPr lang="en-US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Elsevier, 20 Nov. 2015, https://www.sciencedirect.com/science/article/pii/S1556086415306043#:~:text=In%20general%2C%20an%20AUC%20of,than%200.9%20is%20considered%20outstanding. </a:t>
            </a:r>
            <a:br>
              <a:rPr lang="en-US" sz="235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5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100" y="243738"/>
            <a:ext cx="8303794" cy="63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1640675" y="1074925"/>
            <a:ext cx="8769300" cy="277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55558" y="1616474"/>
            <a:ext cx="120333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3425" spcFirstLastPara="1" rIns="0" wrap="square" tIns="896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</a:rPr>
              <a:t>According to the World Health Organization (WHO) stroke is the 2nd leading cause of death globally, responsible for approximately 11% of total deaths. This project is an attempt to build a machine learning model to predict the chances of stroke based on general factors such as underlying health issues and lifestyles.</a:t>
            </a:r>
            <a:endParaRPr sz="3400">
              <a:solidFill>
                <a:schemeClr val="lt1"/>
              </a:solidFill>
            </a:endParaRPr>
          </a:p>
        </p:txBody>
      </p:sp>
      <p:pic>
        <p:nvPicPr>
          <p:cNvPr descr="C:\Users\haukeb\Desktop\Mountains.png"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7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66700" y="283525"/>
            <a:ext cx="665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Domain problem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050" y="335125"/>
            <a:ext cx="10819800" cy="5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4400" u="sng">
                <a:solidFill>
                  <a:srgbClr val="990000"/>
                </a:solidFill>
              </a:rPr>
              <a:t>Data  collection &amp; Description.</a:t>
            </a:r>
            <a:endParaRPr sz="4400" u="sng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t/>
            </a:r>
            <a:endParaRPr sz="4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3300">
                <a:solidFill>
                  <a:srgbClr val="990000"/>
                </a:solidFill>
              </a:rPr>
              <a:t>The Dataset has about 5110 rows of record consists of multiple predictor variables and one of the target variable that is Stroke as Outcome.</a:t>
            </a:r>
            <a:endParaRPr sz="3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3300">
                <a:solidFill>
                  <a:srgbClr val="990000"/>
                </a:solidFill>
              </a:rPr>
              <a:t> </a:t>
            </a:r>
            <a:endParaRPr sz="33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3300">
                <a:solidFill>
                  <a:srgbClr val="990000"/>
                </a:solidFill>
              </a:rPr>
              <a:t>Here, as we already </a:t>
            </a:r>
            <a:r>
              <a:rPr lang="en-US" sz="3300">
                <a:solidFill>
                  <a:srgbClr val="990000"/>
                </a:solidFill>
              </a:rPr>
              <a:t>have</a:t>
            </a:r>
            <a:r>
              <a:rPr lang="en-US" sz="3300">
                <a:solidFill>
                  <a:srgbClr val="990000"/>
                </a:solidFill>
              </a:rPr>
              <a:t> output of the model(Stroke) so it’s a classification model. </a:t>
            </a:r>
            <a:endParaRPr sz="3300">
              <a:solidFill>
                <a:srgbClr val="990000"/>
              </a:solidFill>
            </a:endParaRPr>
          </a:p>
        </p:txBody>
      </p:sp>
      <p:pic>
        <p:nvPicPr>
          <p:cNvPr descr="C:\Users\haukeb\Desktop\Mountains.png"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400" y="6426937"/>
            <a:ext cx="5941914" cy="43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ukeb\Desktop\Mountains.png"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8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66700" y="283525"/>
            <a:ext cx="979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02" y="1428702"/>
            <a:ext cx="3371850" cy="204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901" y="3958174"/>
            <a:ext cx="3709950" cy="201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900" y="1412801"/>
            <a:ext cx="3790950" cy="20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4250" y="2696413"/>
            <a:ext cx="3519042" cy="256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067" y="4027211"/>
            <a:ext cx="33718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ukeb\Desktop\Mountains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8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66700" y="283525"/>
            <a:ext cx="979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00" y="1412800"/>
            <a:ext cx="37433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113" y="1422325"/>
            <a:ext cx="39052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00" y="3706025"/>
            <a:ext cx="3743325" cy="22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98075" y="1422325"/>
            <a:ext cx="34425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9600" y="3706025"/>
            <a:ext cx="3822775" cy="22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42803" y="3706025"/>
            <a:ext cx="3442537" cy="22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ukeb\Desktop\Mountains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8" cy="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466700" y="283525"/>
            <a:ext cx="979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sz="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800" y="1313125"/>
            <a:ext cx="9970410" cy="496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87060" y="335067"/>
            <a:ext cx="10819785" cy="766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990000"/>
                </a:solidFill>
              </a:rPr>
              <a:t>Modeling</a:t>
            </a:r>
            <a:endParaRPr sz="4400">
              <a:solidFill>
                <a:srgbClr val="990000"/>
              </a:solidFill>
            </a:endParaRPr>
          </a:p>
        </p:txBody>
      </p:sp>
      <p:pic>
        <p:nvPicPr>
          <p:cNvPr descr="C:\Users\haukeb\Desktop\Mountains.png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6427362"/>
            <a:ext cx="5942757" cy="4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53800"/>
            <a:ext cx="7894326" cy="4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6726" y="1508746"/>
            <a:ext cx="4023347" cy="268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87060" y="335067"/>
            <a:ext cx="10819800" cy="7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and interpretation of model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325" y="5941174"/>
            <a:ext cx="1146075" cy="3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4"/>
          <p:cNvGrpSpPr/>
          <p:nvPr/>
        </p:nvGrpSpPr>
        <p:grpSpPr>
          <a:xfrm>
            <a:off x="152438" y="1195125"/>
            <a:ext cx="5564925" cy="4746050"/>
            <a:chOff x="152400" y="1936600"/>
            <a:chExt cx="5564925" cy="4746050"/>
          </a:xfrm>
        </p:grpSpPr>
        <p:grpSp>
          <p:nvGrpSpPr>
            <p:cNvPr id="170" name="Google Shape;170;p24"/>
            <p:cNvGrpSpPr/>
            <p:nvPr/>
          </p:nvGrpSpPr>
          <p:grpSpPr>
            <a:xfrm>
              <a:off x="152400" y="2491492"/>
              <a:ext cx="5543550" cy="4191158"/>
              <a:chOff x="152400" y="1253667"/>
              <a:chExt cx="5543550" cy="4191158"/>
            </a:xfrm>
          </p:grpSpPr>
          <p:pic>
            <p:nvPicPr>
              <p:cNvPr id="171" name="Google Shape;171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2400" y="1253667"/>
                <a:ext cx="5543550" cy="3790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" name="Google Shape;172;p24"/>
              <p:cNvSpPr txBox="1"/>
              <p:nvPr/>
            </p:nvSpPr>
            <p:spPr>
              <a:xfrm>
                <a:off x="152400" y="5044625"/>
                <a:ext cx="5543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>
                    <a:latin typeface="Calibri"/>
                    <a:ea typeface="Calibri"/>
                    <a:cs typeface="Calibri"/>
                    <a:sym typeface="Calibri"/>
                  </a:rPr>
                  <a:t>10-fold cross validation or mean Accuracy, Sensitivity and Precision</a:t>
                </a:r>
                <a:endParaRPr i="1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24"/>
            <p:cNvSpPr txBox="1"/>
            <p:nvPr/>
          </p:nvSpPr>
          <p:spPr>
            <a:xfrm>
              <a:off x="209625" y="1936600"/>
              <a:ext cx="550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Model selection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24"/>
          <p:cNvSpPr/>
          <p:nvPr/>
        </p:nvSpPr>
        <p:spPr>
          <a:xfrm>
            <a:off x="152450" y="4470750"/>
            <a:ext cx="5565000" cy="104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4"/>
          <p:cNvGrpSpPr/>
          <p:nvPr/>
        </p:nvGrpSpPr>
        <p:grpSpPr>
          <a:xfrm>
            <a:off x="6045500" y="1195176"/>
            <a:ext cx="5394900" cy="4735083"/>
            <a:chOff x="152412" y="1936600"/>
            <a:chExt cx="5394900" cy="4746950"/>
          </a:xfrm>
        </p:grpSpPr>
        <p:sp>
          <p:nvSpPr>
            <p:cNvPr id="176" name="Google Shape;176;p24"/>
            <p:cNvSpPr txBox="1"/>
            <p:nvPr/>
          </p:nvSpPr>
          <p:spPr>
            <a:xfrm>
              <a:off x="152412" y="6282450"/>
              <a:ext cx="5394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Calibri"/>
                  <a:ea typeface="Calibri"/>
                  <a:cs typeface="Calibri"/>
                  <a:sym typeface="Calibri"/>
                </a:rPr>
                <a:t>AUC Score of models with sampling methods and reduced predictors.</a:t>
              </a:r>
              <a:endParaRPr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4"/>
            <p:cNvSpPr txBox="1"/>
            <p:nvPr/>
          </p:nvSpPr>
          <p:spPr>
            <a:xfrm>
              <a:off x="209637" y="1936600"/>
              <a:ext cx="53028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Calibri"/>
                  <a:ea typeface="Calibri"/>
                  <a:cs typeface="Calibri"/>
                  <a:sym typeface="Calibri"/>
                </a:rPr>
                <a:t>AUC Score</a:t>
              </a:r>
              <a:endParaRPr b="1"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500" y="1727375"/>
            <a:ext cx="4688026" cy="37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