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72118-5F5C-4575-AE24-682DD8CD9311}" v="36" dt="2022-10-27T23:26:15.338"/>
    <p1510:client id="{133820EB-227E-4608-85C0-AD8FA8EA8B73}" v="31" dt="2022-10-28T20:41:21.073"/>
    <p1510:client id="{2A7760AB-030C-43BE-8503-FAE79E265C43}" v="6091" dt="2022-10-28T14:06:36.238"/>
    <p1510:client id="{C0D458F7-CFD9-474A-9E31-F24FB0B50BCF}" v="88" dt="2022-10-28T15:26:54.575"/>
    <p1510:client id="{D8F59265-BBCC-4A64-96FE-502E141CC956}" v="26" dt="2022-10-28T20:48:46.164"/>
    <p1510:client id="{EB78FCBC-9F14-434D-A477-EA541576F475}" v="6092" dt="2022-10-28T01:12:1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wen Silva" userId="c20f45175029fc16" providerId="Windows Live" clId="Web-{D8F59265-BBCC-4A64-96FE-502E141CC956}"/>
    <pc:docChg chg="modSld">
      <pc:chgData name="Kewen Silva" userId="c20f45175029fc16" providerId="Windows Live" clId="Web-{D8F59265-BBCC-4A64-96FE-502E141CC956}" dt="2022-10-28T20:48:46.164" v="12" actId="1076"/>
      <pc:docMkLst>
        <pc:docMk/>
      </pc:docMkLst>
      <pc:sldChg chg="modSp">
        <pc:chgData name="Kewen Silva" userId="c20f45175029fc16" providerId="Windows Live" clId="Web-{D8F59265-BBCC-4A64-96FE-502E141CC956}" dt="2022-10-28T20:47:03.004" v="2" actId="20577"/>
        <pc:sldMkLst>
          <pc:docMk/>
          <pc:sldMk cId="575049318" sldId="258"/>
        </pc:sldMkLst>
        <pc:spChg chg="mod">
          <ac:chgData name="Kewen Silva" userId="c20f45175029fc16" providerId="Windows Live" clId="Web-{D8F59265-BBCC-4A64-96FE-502E141CC956}" dt="2022-10-28T20:47:03.004" v="2" actId="20577"/>
          <ac:spMkLst>
            <pc:docMk/>
            <pc:sldMk cId="575049318" sldId="258"/>
            <ac:spMk id="8" creationId="{1913BC45-99CD-D7B8-3B9F-8D265837720D}"/>
          </ac:spMkLst>
        </pc:spChg>
      </pc:sldChg>
      <pc:sldChg chg="modSp">
        <pc:chgData name="Kewen Silva" userId="c20f45175029fc16" providerId="Windows Live" clId="Web-{D8F59265-BBCC-4A64-96FE-502E141CC956}" dt="2022-10-28T20:48:22.929" v="11" actId="20577"/>
        <pc:sldMkLst>
          <pc:docMk/>
          <pc:sldMk cId="3147825186" sldId="260"/>
        </pc:sldMkLst>
        <pc:spChg chg="mod">
          <ac:chgData name="Kewen Silva" userId="c20f45175029fc16" providerId="Windows Live" clId="Web-{D8F59265-BBCC-4A64-96FE-502E141CC956}" dt="2022-10-28T20:48:22.929" v="11" actId="20577"/>
          <ac:spMkLst>
            <pc:docMk/>
            <pc:sldMk cId="3147825186" sldId="260"/>
            <ac:spMk id="8" creationId="{1913BC45-99CD-D7B8-3B9F-8D265837720D}"/>
          </ac:spMkLst>
        </pc:spChg>
      </pc:sldChg>
      <pc:sldChg chg="modSp">
        <pc:chgData name="Kewen Silva" userId="c20f45175029fc16" providerId="Windows Live" clId="Web-{D8F59265-BBCC-4A64-96FE-502E141CC956}" dt="2022-10-28T20:48:46.164" v="12" actId="1076"/>
        <pc:sldMkLst>
          <pc:docMk/>
          <pc:sldMk cId="1298124920" sldId="269"/>
        </pc:sldMkLst>
        <pc:picChg chg="mod">
          <ac:chgData name="Kewen Silva" userId="c20f45175029fc16" providerId="Windows Live" clId="Web-{D8F59265-BBCC-4A64-96FE-502E141CC956}" dt="2022-10-28T20:48:46.164" v="12" actId="1076"/>
          <ac:picMkLst>
            <pc:docMk/>
            <pc:sldMk cId="1298124920" sldId="269"/>
            <ac:picMk id="3" creationId="{80D5D712-0FC3-0E3A-4056-5ECFBF17BA52}"/>
          </ac:picMkLst>
        </pc:picChg>
      </pc:sldChg>
    </pc:docChg>
  </pc:docChgLst>
  <pc:docChgLst>
    <pc:chgData name="Kewen Silva" userId="c20f45175029fc16" providerId="LiveId" clId="{133820EB-227E-4608-85C0-AD8FA8EA8B73}"/>
    <pc:docChg chg="custSel modSld">
      <pc:chgData name="Kewen Silva" userId="c20f45175029fc16" providerId="LiveId" clId="{133820EB-227E-4608-85C0-AD8FA8EA8B73}" dt="2022-10-28T20:41:21.073" v="33" actId="20577"/>
      <pc:docMkLst>
        <pc:docMk/>
      </pc:docMkLst>
      <pc:sldChg chg="modSp mod">
        <pc:chgData name="Kewen Silva" userId="c20f45175029fc16" providerId="LiveId" clId="{133820EB-227E-4608-85C0-AD8FA8EA8B73}" dt="2022-10-28T20:41:21.073" v="33" actId="20577"/>
        <pc:sldMkLst>
          <pc:docMk/>
          <pc:sldMk cId="2210866551" sldId="256"/>
        </pc:sldMkLst>
        <pc:spChg chg="mod">
          <ac:chgData name="Kewen Silva" userId="c20f45175029fc16" providerId="LiveId" clId="{133820EB-227E-4608-85C0-AD8FA8EA8B73}" dt="2022-10-28T20:41:21.073" v="33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eitodeiridium.com.br/como-calcular-sua-necessidade-de-macro-e-micronutrientes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eitodeiridium.com.br/como-calcular-sua-necessidade-de-macro-e-micronutriente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2D152-4941-48F1-B0F4-B961511E78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B5C324-21E3-46A7-A091-66DC85A1EF3A}">
      <dgm:prSet/>
      <dgm:spPr/>
      <dgm:t>
        <a:bodyPr/>
        <a:lstStyle/>
        <a:p>
          <a:r>
            <a:rPr lang="en-US"/>
            <a:t>Calorias: </a:t>
          </a:r>
          <a:r>
            <a:rPr lang="en-US">
              <a:hlinkClick xmlns:r="http://schemas.openxmlformats.org/officeDocument/2006/relationships" r:id="rId1"/>
            </a:rPr>
            <a:t>https://www.feitodeiridium.com.br/como-calcular-sua-necessidade-de-macro-e-micronutrientes/</a:t>
          </a:r>
          <a:endParaRPr lang="en-US"/>
        </a:p>
      </dgm:t>
    </dgm:pt>
    <dgm:pt modelId="{6C1D85E4-C966-414E-9338-F8CA36CAEA1E}" type="parTrans" cxnId="{D1093E34-182F-4E03-9301-1B3218FDDB68}">
      <dgm:prSet/>
      <dgm:spPr/>
      <dgm:t>
        <a:bodyPr/>
        <a:lstStyle/>
        <a:p>
          <a:endParaRPr lang="en-US"/>
        </a:p>
      </dgm:t>
    </dgm:pt>
    <dgm:pt modelId="{B99B1036-7D6C-483F-A740-551B0489F49A}" type="sibTrans" cxnId="{D1093E34-182F-4E03-9301-1B3218FDDB68}">
      <dgm:prSet/>
      <dgm:spPr/>
      <dgm:t>
        <a:bodyPr/>
        <a:lstStyle/>
        <a:p>
          <a:endParaRPr lang="en-US"/>
        </a:p>
      </dgm:t>
    </dgm:pt>
    <dgm:pt modelId="{B7BC1EB7-2BB9-44DA-9CE5-7CB8B9648793}">
      <dgm:prSet/>
      <dgm:spPr/>
      <dgm:t>
        <a:bodyPr/>
        <a:lstStyle/>
        <a:p>
          <a:r>
            <a:rPr lang="en-US"/>
            <a:t>Macronutrientes: </a:t>
          </a:r>
          <a:r>
            <a:rPr lang="en-US">
              <a:hlinkClick xmlns:r="http://schemas.openxmlformats.org/officeDocument/2006/relationships" r:id="rId1"/>
            </a:rPr>
            <a:t>https://www.feitodeiridium.com.br/como-calcular-sua-necessidade-de-macro-e-micronutrientes/</a:t>
          </a:r>
          <a:endParaRPr lang="en-US"/>
        </a:p>
      </dgm:t>
    </dgm:pt>
    <dgm:pt modelId="{B2DC6675-F592-4A5F-B904-095CF8041FC6}" type="parTrans" cxnId="{5AF23B14-D41A-426E-A5F6-F97A1EADDEE3}">
      <dgm:prSet/>
      <dgm:spPr/>
      <dgm:t>
        <a:bodyPr/>
        <a:lstStyle/>
        <a:p>
          <a:endParaRPr lang="en-US"/>
        </a:p>
      </dgm:t>
    </dgm:pt>
    <dgm:pt modelId="{32A23BB8-1AC9-4492-86E4-E55A71058318}" type="sibTrans" cxnId="{5AF23B14-D41A-426E-A5F6-F97A1EADDEE3}">
      <dgm:prSet/>
      <dgm:spPr/>
      <dgm:t>
        <a:bodyPr/>
        <a:lstStyle/>
        <a:p>
          <a:endParaRPr lang="en-US"/>
        </a:p>
      </dgm:t>
    </dgm:pt>
    <dgm:pt modelId="{037D35AB-7A79-476B-967B-B89C41C043A6}" type="pres">
      <dgm:prSet presAssocID="{FF02D152-4941-48F1-B0F4-B961511E78C3}" presName="vert0" presStyleCnt="0">
        <dgm:presLayoutVars>
          <dgm:dir/>
          <dgm:animOne val="branch"/>
          <dgm:animLvl val="lvl"/>
        </dgm:presLayoutVars>
      </dgm:prSet>
      <dgm:spPr/>
    </dgm:pt>
    <dgm:pt modelId="{4666D525-1D83-4843-95CE-56F643630742}" type="pres">
      <dgm:prSet presAssocID="{E8B5C324-21E3-46A7-A091-66DC85A1EF3A}" presName="thickLine" presStyleLbl="alignNode1" presStyleIdx="0" presStyleCnt="2"/>
      <dgm:spPr/>
    </dgm:pt>
    <dgm:pt modelId="{D8F5DE34-9B49-42BE-A908-76069A665677}" type="pres">
      <dgm:prSet presAssocID="{E8B5C324-21E3-46A7-A091-66DC85A1EF3A}" presName="horz1" presStyleCnt="0"/>
      <dgm:spPr/>
    </dgm:pt>
    <dgm:pt modelId="{F89422ED-828C-409B-B2EA-C64DC242FF8E}" type="pres">
      <dgm:prSet presAssocID="{E8B5C324-21E3-46A7-A091-66DC85A1EF3A}" presName="tx1" presStyleLbl="revTx" presStyleIdx="0" presStyleCnt="2"/>
      <dgm:spPr/>
    </dgm:pt>
    <dgm:pt modelId="{5E0318AB-3DA4-4CEF-9A4C-801CE65EA550}" type="pres">
      <dgm:prSet presAssocID="{E8B5C324-21E3-46A7-A091-66DC85A1EF3A}" presName="vert1" presStyleCnt="0"/>
      <dgm:spPr/>
    </dgm:pt>
    <dgm:pt modelId="{95F90192-E0AA-4E67-AFB9-65C3C96EE050}" type="pres">
      <dgm:prSet presAssocID="{B7BC1EB7-2BB9-44DA-9CE5-7CB8B9648793}" presName="thickLine" presStyleLbl="alignNode1" presStyleIdx="1" presStyleCnt="2"/>
      <dgm:spPr/>
    </dgm:pt>
    <dgm:pt modelId="{7CD0A99E-439E-4022-8B81-B25FD4CC1172}" type="pres">
      <dgm:prSet presAssocID="{B7BC1EB7-2BB9-44DA-9CE5-7CB8B9648793}" presName="horz1" presStyleCnt="0"/>
      <dgm:spPr/>
    </dgm:pt>
    <dgm:pt modelId="{86F45372-DFDD-4BCD-9BD6-1787C749FC15}" type="pres">
      <dgm:prSet presAssocID="{B7BC1EB7-2BB9-44DA-9CE5-7CB8B9648793}" presName="tx1" presStyleLbl="revTx" presStyleIdx="1" presStyleCnt="2"/>
      <dgm:spPr/>
    </dgm:pt>
    <dgm:pt modelId="{0DA2B4E3-B3C7-4FFA-9B46-A6904370CC62}" type="pres">
      <dgm:prSet presAssocID="{B7BC1EB7-2BB9-44DA-9CE5-7CB8B9648793}" presName="vert1" presStyleCnt="0"/>
      <dgm:spPr/>
    </dgm:pt>
  </dgm:ptLst>
  <dgm:cxnLst>
    <dgm:cxn modelId="{4EBC3904-36F7-46CC-ABD9-84A12099D9A7}" type="presOf" srcId="{E8B5C324-21E3-46A7-A091-66DC85A1EF3A}" destId="{F89422ED-828C-409B-B2EA-C64DC242FF8E}" srcOrd="0" destOrd="0" presId="urn:microsoft.com/office/officeart/2008/layout/LinedList"/>
    <dgm:cxn modelId="{5AF23B14-D41A-426E-A5F6-F97A1EADDEE3}" srcId="{FF02D152-4941-48F1-B0F4-B961511E78C3}" destId="{B7BC1EB7-2BB9-44DA-9CE5-7CB8B9648793}" srcOrd="1" destOrd="0" parTransId="{B2DC6675-F592-4A5F-B904-095CF8041FC6}" sibTransId="{32A23BB8-1AC9-4492-86E4-E55A71058318}"/>
    <dgm:cxn modelId="{C7D97121-9BF3-440D-9A29-06F8CAE5D3CB}" type="presOf" srcId="{B7BC1EB7-2BB9-44DA-9CE5-7CB8B9648793}" destId="{86F45372-DFDD-4BCD-9BD6-1787C749FC15}" srcOrd="0" destOrd="0" presId="urn:microsoft.com/office/officeart/2008/layout/LinedList"/>
    <dgm:cxn modelId="{D1093E34-182F-4E03-9301-1B3218FDDB68}" srcId="{FF02D152-4941-48F1-B0F4-B961511E78C3}" destId="{E8B5C324-21E3-46A7-A091-66DC85A1EF3A}" srcOrd="0" destOrd="0" parTransId="{6C1D85E4-C966-414E-9338-F8CA36CAEA1E}" sibTransId="{B99B1036-7D6C-483F-A740-551B0489F49A}"/>
    <dgm:cxn modelId="{79FE283B-5FA8-4CA5-98CB-B848F66B0A05}" type="presOf" srcId="{FF02D152-4941-48F1-B0F4-B961511E78C3}" destId="{037D35AB-7A79-476B-967B-B89C41C043A6}" srcOrd="0" destOrd="0" presId="urn:microsoft.com/office/officeart/2008/layout/LinedList"/>
    <dgm:cxn modelId="{E0EF60E3-A7B4-44DE-ADD5-241C441BE902}" type="presParOf" srcId="{037D35AB-7A79-476B-967B-B89C41C043A6}" destId="{4666D525-1D83-4843-95CE-56F643630742}" srcOrd="0" destOrd="0" presId="urn:microsoft.com/office/officeart/2008/layout/LinedList"/>
    <dgm:cxn modelId="{15F41C35-0858-4DDC-A535-C59D153169C0}" type="presParOf" srcId="{037D35AB-7A79-476B-967B-B89C41C043A6}" destId="{D8F5DE34-9B49-42BE-A908-76069A665677}" srcOrd="1" destOrd="0" presId="urn:microsoft.com/office/officeart/2008/layout/LinedList"/>
    <dgm:cxn modelId="{C0021F70-2E0E-4DFE-A8C7-5695E77F33CC}" type="presParOf" srcId="{D8F5DE34-9B49-42BE-A908-76069A665677}" destId="{F89422ED-828C-409B-B2EA-C64DC242FF8E}" srcOrd="0" destOrd="0" presId="urn:microsoft.com/office/officeart/2008/layout/LinedList"/>
    <dgm:cxn modelId="{B0DDA50F-53C7-4F6B-A925-012012A3B429}" type="presParOf" srcId="{D8F5DE34-9B49-42BE-A908-76069A665677}" destId="{5E0318AB-3DA4-4CEF-9A4C-801CE65EA550}" srcOrd="1" destOrd="0" presId="urn:microsoft.com/office/officeart/2008/layout/LinedList"/>
    <dgm:cxn modelId="{8AADDC7C-1896-4949-9F5C-3D5300D1C6D7}" type="presParOf" srcId="{037D35AB-7A79-476B-967B-B89C41C043A6}" destId="{95F90192-E0AA-4E67-AFB9-65C3C96EE050}" srcOrd="2" destOrd="0" presId="urn:microsoft.com/office/officeart/2008/layout/LinedList"/>
    <dgm:cxn modelId="{CA42E0EC-FA89-433F-B04C-F25DD64D2249}" type="presParOf" srcId="{037D35AB-7A79-476B-967B-B89C41C043A6}" destId="{7CD0A99E-439E-4022-8B81-B25FD4CC1172}" srcOrd="3" destOrd="0" presId="urn:microsoft.com/office/officeart/2008/layout/LinedList"/>
    <dgm:cxn modelId="{2499279E-75DB-4564-B4E3-C3DB398CBC54}" type="presParOf" srcId="{7CD0A99E-439E-4022-8B81-B25FD4CC1172}" destId="{86F45372-DFDD-4BCD-9BD6-1787C749FC15}" srcOrd="0" destOrd="0" presId="urn:microsoft.com/office/officeart/2008/layout/LinedList"/>
    <dgm:cxn modelId="{47E19F7D-3215-41B9-8799-55695BCBD304}" type="presParOf" srcId="{7CD0A99E-439E-4022-8B81-B25FD4CC1172}" destId="{0DA2B4E3-B3C7-4FFA-9B46-A6904370CC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6D525-1D83-4843-95CE-56F643630742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22ED-828C-409B-B2EA-C64DC242FF8E}">
      <dsp:nvSpPr>
        <dsp:cNvPr id="0" name=""/>
        <dsp:cNvSpPr/>
      </dsp:nvSpPr>
      <dsp:spPr>
        <a:xfrm>
          <a:off x="0" y="0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Calorias: </a:t>
          </a:r>
          <a:r>
            <a:rPr lang="en-US" sz="1800" kern="1200">
              <a:hlinkClick xmlns:r="http://schemas.openxmlformats.org/officeDocument/2006/relationships" r:id="rId1"/>
            </a:rPr>
            <a:t>https://www.feitodeiridium.com.br/como-calcular-sua-necessidade-de-macro-e-micronutrientes/</a:t>
          </a:r>
          <a:endParaRPr lang="en-US" sz="1800" kern="1200"/>
        </a:p>
      </dsp:txBody>
      <dsp:txXfrm>
        <a:off x="0" y="0"/>
        <a:ext cx="6373813" cy="2879724"/>
      </dsp:txXfrm>
    </dsp:sp>
    <dsp:sp modelId="{95F90192-E0AA-4E67-AFB9-65C3C96EE050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45372-DFDD-4BCD-9BD6-1787C749FC15}">
      <dsp:nvSpPr>
        <dsp:cNvPr id="0" name=""/>
        <dsp:cNvSpPr/>
      </dsp:nvSpPr>
      <dsp:spPr>
        <a:xfrm>
          <a:off x="0" y="2879724"/>
          <a:ext cx="6373813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Macronutrientes: </a:t>
          </a:r>
          <a:r>
            <a:rPr lang="en-US" sz="1800" kern="1200">
              <a:hlinkClick xmlns:r="http://schemas.openxmlformats.org/officeDocument/2006/relationships" r:id="rId1"/>
            </a:rPr>
            <a:t>https://www.feitodeiridium.com.br/como-calcular-sua-necessidade-de-macro-e-micronutrientes/</a:t>
          </a:r>
          <a:endParaRPr lang="en-US" sz="1800" kern="1200"/>
        </a:p>
      </dsp:txBody>
      <dsp:txXfrm>
        <a:off x="0" y="2879724"/>
        <a:ext cx="6373813" cy="28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24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2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de-DE" sz="3700" dirty="0"/>
              <a:t>Cadastro de times e </a:t>
            </a:r>
            <a:r>
              <a:rPr lang="de-DE" sz="3700"/>
              <a:t>avaliação física dos jogadores</a:t>
            </a:r>
            <a:endParaRPr lang="de-DE" sz="3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de-DE" sz="2000" err="1">
                <a:solidFill>
                  <a:schemeClr val="tx1">
                    <a:alpha val="60000"/>
                  </a:schemeClr>
                </a:solidFill>
              </a:rPr>
              <a:t>Desenvolvido</a:t>
            </a:r>
            <a:r>
              <a:rPr lang="de-DE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de-DE" sz="2000" err="1">
                <a:solidFill>
                  <a:schemeClr val="tx1">
                    <a:alpha val="60000"/>
                  </a:schemeClr>
                </a:solidFill>
              </a:rPr>
              <a:t>por</a:t>
            </a:r>
            <a:r>
              <a:rPr lang="de-DE" sz="200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de-DE" sz="2000" err="1">
                <a:solidFill>
                  <a:schemeClr val="tx1">
                    <a:alpha val="60000"/>
                  </a:schemeClr>
                </a:solidFill>
              </a:rPr>
              <a:t>Kéwen</a:t>
            </a:r>
            <a:r>
              <a:rPr lang="de-DE" sz="2000">
                <a:solidFill>
                  <a:schemeClr val="tx1">
                    <a:alpha val="60000"/>
                  </a:schemeClr>
                </a:solidFill>
              </a:rPr>
              <a:t> Silva</a:t>
            </a:r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603F0B3-6933-489B-58B1-EDA3151EB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1" r="11760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306" y="61547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5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758347" y="2549585"/>
            <a:ext cx="5076648" cy="117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522698" y="2501405"/>
            <a:ext cx="506451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Quinta opção é disponibilizado para o usuário modificar um dado específico do jogador. Para isso, é disponibilizado mais um menu que vai de A </a:t>
            </a:r>
            <a:r>
              <a:rPr lang="pt-BR" sz="1400" err="1"/>
              <a:t>a</a:t>
            </a:r>
            <a:r>
              <a:rPr lang="pt-BR" sz="1400"/>
              <a:t> E listando todas as informações que podem ser alteradas.</a:t>
            </a:r>
          </a:p>
        </p:txBody>
      </p:sp>
      <p:pic>
        <p:nvPicPr>
          <p:cNvPr id="3" name="Imagem 9">
            <a:extLst>
              <a:ext uri="{FF2B5EF4-FFF2-40B4-BE49-F238E27FC236}">
                <a16:creationId xmlns:a16="http://schemas.microsoft.com/office/drawing/2014/main" id="{D33BF349-9361-9F9D-C0D7-8F32F7E0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927687"/>
            <a:ext cx="6104964" cy="3003497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8106CC7E-698F-A339-B664-50A6F89C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" y="3943201"/>
            <a:ext cx="4616823" cy="29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6, 0 e default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758347" y="2146174"/>
            <a:ext cx="5076648" cy="276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325475" y="2186335"/>
            <a:ext cx="5064511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6 o usuário tem a possibilidade de avançar diretamente para o menu de estatísticas. </a:t>
            </a:r>
          </a:p>
          <a:p>
            <a:r>
              <a:rPr lang="pt-BR" sz="1400"/>
              <a:t>No case 6 é inserido o valor '1' para a flag 'direto', isso vai possibilitar </a:t>
            </a:r>
            <a:r>
              <a:rPr lang="pt-BR" sz="1400" err="1"/>
              <a:t>checkar</a:t>
            </a:r>
            <a:r>
              <a:rPr lang="pt-BR" sz="1400"/>
              <a:t> se entrou na opção e pular a pergunta que é feita ao sair do case.</a:t>
            </a:r>
          </a:p>
          <a:p>
            <a:r>
              <a:rPr lang="pt-BR" sz="1400"/>
              <a:t>Se a flag  'direto'  for  igual a 1 o programa pula o </a:t>
            </a:r>
            <a:r>
              <a:rPr lang="pt-BR" sz="1400" err="1"/>
              <a:t>if</a:t>
            </a:r>
            <a:r>
              <a:rPr lang="pt-BR" sz="1400"/>
              <a:t> e entra no </a:t>
            </a:r>
            <a:r>
              <a:rPr lang="pt-BR" sz="1400" err="1"/>
              <a:t>else</a:t>
            </a:r>
            <a:r>
              <a:rPr lang="pt-BR" sz="1400"/>
              <a:t> onde a flag '</a:t>
            </a:r>
            <a:r>
              <a:rPr lang="pt-BR" sz="1400" err="1"/>
              <a:t>check</a:t>
            </a:r>
            <a:r>
              <a:rPr lang="pt-BR" sz="1400"/>
              <a:t>' vai receber o valor 1 e se o valor de '</a:t>
            </a:r>
            <a:r>
              <a:rPr lang="pt-BR" sz="1400" err="1"/>
              <a:t>check</a:t>
            </a:r>
            <a:r>
              <a:rPr lang="pt-BR" sz="1400"/>
              <a:t>' é 1 é disponibilizado o menu de estatísticas.</a:t>
            </a:r>
          </a:p>
          <a:p>
            <a:endParaRPr lang="pt-BR" sz="1400"/>
          </a:p>
          <a:p>
            <a:r>
              <a:rPr lang="pt-BR" sz="1400"/>
              <a:t>Na opção 0 é exibida uma mensagem "saindo do programa...". Essa opção controla o loop mais externo do programa, ou seja, quando ela é selecionada o programa é encerrado.</a:t>
            </a:r>
          </a:p>
          <a:p>
            <a:endParaRPr lang="pt-BR" sz="1400"/>
          </a:p>
          <a:p>
            <a:r>
              <a:rPr lang="pt-BR" sz="1400"/>
              <a:t>E no default a mensagem de "opção inválida".</a:t>
            </a:r>
          </a:p>
        </p:txBody>
      </p:sp>
      <p:pic>
        <p:nvPicPr>
          <p:cNvPr id="3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BD40067-5AD6-58C9-15BF-92E513AF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2417618"/>
            <a:ext cx="3935505" cy="2022764"/>
          </a:xfrm>
          <a:prstGeom prst="rect">
            <a:avLst/>
          </a:prstGeom>
        </p:spPr>
      </p:pic>
      <p:pic>
        <p:nvPicPr>
          <p:cNvPr id="10" name="Imagem 11">
            <a:extLst>
              <a:ext uri="{FF2B5EF4-FFF2-40B4-BE49-F238E27FC236}">
                <a16:creationId xmlns:a16="http://schemas.microsoft.com/office/drawing/2014/main" id="{54E7F1D8-9246-DBB1-3C0B-15EB8C3F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71" y="5558596"/>
            <a:ext cx="6454588" cy="10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2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608394"/>
            <a:ext cx="8281987" cy="133305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/>
              <a:t>Menu de </a:t>
            </a:r>
            <a:r>
              <a:rPr lang="en-US" err="1"/>
              <a:t>estatísticas</a:t>
            </a:r>
            <a:r>
              <a:rPr lang="en-US"/>
              <a:t> e </a:t>
            </a:r>
            <a:r>
              <a:rPr lang="en-US" err="1"/>
              <a:t>informações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043518" y="4387240"/>
            <a:ext cx="6105292" cy="134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169024" y="4458700"/>
            <a:ext cx="58543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O menu de estatísticas e informações será controlado pela variável 'sair' que é do tipo 'char'.</a:t>
            </a:r>
          </a:p>
          <a:p>
            <a:r>
              <a:rPr lang="pt-BR"/>
              <a:t>Como no menu anterior, após selecionada a opção desejada é feita uma limpeza no console</a:t>
            </a:r>
          </a:p>
        </p:txBody>
      </p:sp>
      <p:pic>
        <p:nvPicPr>
          <p:cNvPr id="3" name="Imagem 4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F7E09D92-7191-93F3-23FE-269FE586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89921"/>
            <a:ext cx="7530352" cy="10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3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A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120428" y="4808581"/>
            <a:ext cx="6042539" cy="95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211113" y="5003227"/>
            <a:ext cx="585438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A é exibida uma lista de times cadastrados e a quantidade de jogadores que tem em cada time.</a:t>
            </a:r>
          </a:p>
        </p:txBody>
      </p:sp>
      <p:pic>
        <p:nvPicPr>
          <p:cNvPr id="3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0D5D712-0FC3-0E3A-4056-5ECFBF17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69" y="1843545"/>
            <a:ext cx="7696200" cy="24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B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120428" y="4808581"/>
            <a:ext cx="6042539" cy="957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211113" y="5003227"/>
            <a:ext cx="585438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B são exibidos todos os jogadores e de um time e suas respectivas posições.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9F335E70-1E24-1972-4885-4DE60647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1885518"/>
            <a:ext cx="6364941" cy="27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169123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C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754783" y="1671118"/>
            <a:ext cx="10883589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C temos a avaliação dos jogadores. Nela faz-se é recolhido o valor do IMC calculado na opção 1 do primeiro menu. A partir dele iremos verificar se o jogador está abaixo do peso, regular ou acima do peso.</a:t>
            </a:r>
          </a:p>
          <a:p>
            <a:r>
              <a:rPr lang="pt-BR" sz="1400" b="1"/>
              <a:t>Cálculo de calorias -&gt; </a:t>
            </a:r>
            <a:r>
              <a:rPr lang="pt-BR" sz="1400"/>
              <a:t>O cálculo de calorias utilizado aqui teve como base o cálculo </a:t>
            </a:r>
            <a:r>
              <a:rPr lang="pt-BR" sz="1400" err="1"/>
              <a:t>disponilizado</a:t>
            </a:r>
            <a:r>
              <a:rPr lang="pt-BR" sz="1400"/>
              <a:t> pelo site </a:t>
            </a:r>
            <a:r>
              <a:rPr lang="pt-BR" sz="1400" u="sng"/>
              <a:t>'</a:t>
            </a:r>
            <a:r>
              <a:rPr lang="pt-BR" sz="1400" u="sng" err="1"/>
              <a:t>tuasaude</a:t>
            </a:r>
            <a:r>
              <a:rPr lang="pt-BR" sz="1400" u="sng"/>
              <a:t>'</a:t>
            </a:r>
            <a:r>
              <a:rPr lang="pt-BR" sz="1400"/>
              <a:t>, onde é disposta uma tabela que tem algumas variações como mulher, homem e idades, porém não foram utilizadas todas essas variações, pois a ideia do programa inicial não é ter a maior precisão possível e também foram feitos os cálculos com as variações e os resultados não eram muito discrepantes. Portanto, será utilizado aqui o cálculo para homens de 18 a 30 anos que é o seguinte:</a:t>
            </a:r>
          </a:p>
          <a:p>
            <a:r>
              <a:rPr lang="pt-BR" sz="1400">
                <a:ea typeface="+mn-lt"/>
                <a:cs typeface="+mn-lt"/>
              </a:rPr>
              <a:t>(15,057 x peso em kg) + 692,2.</a:t>
            </a:r>
            <a:endParaRPr lang="pt-BR"/>
          </a:p>
          <a:p>
            <a:r>
              <a:rPr lang="pt-BR" sz="1400"/>
              <a:t>Esse cálculo vai nos disponibilizar o tanto de calorias que o corpo gasta diariamente, ou seja, para manter o peso atual o jogador só precisará manter o consumo dessas calorias, para perder peso será feita uma dieta com déficit calórico que aqui será de –500kcal que prometem a perda de 2kg por mês e para o ganho de peso a dieta será com superavit calórico de +500kcal que promete o ganho de 2kg mensais.</a:t>
            </a:r>
          </a:p>
          <a:p>
            <a:endParaRPr lang="pt-BR" sz="1400">
              <a:ea typeface="+mn-lt"/>
              <a:cs typeface="+mn-lt"/>
            </a:endParaRPr>
          </a:p>
          <a:p>
            <a:r>
              <a:rPr lang="pt-BR" sz="1400" b="1">
                <a:ea typeface="+mn-lt"/>
                <a:cs typeface="+mn-lt"/>
              </a:rPr>
              <a:t>Cálculo da Proteína -&gt; </a:t>
            </a:r>
            <a:r>
              <a:rPr lang="pt-BR" sz="1400">
                <a:ea typeface="+mn-lt"/>
                <a:cs typeface="+mn-lt"/>
              </a:rPr>
              <a:t>A proteína na dieta deve ser responsável pelo consumo de 10% a 35% das calorias diárias, aqui consideraremos como 30%, pois a ideia é cadastrar atletas esportivos. </a:t>
            </a:r>
          </a:p>
          <a:p>
            <a:endParaRPr lang="pt-BR"/>
          </a:p>
          <a:p>
            <a:r>
              <a:rPr lang="pt-BR" sz="1400" b="1"/>
              <a:t>Cálculo das gorduras ou lipídios -&gt; </a:t>
            </a:r>
            <a:r>
              <a:rPr lang="pt-BR" sz="1400"/>
              <a:t>A gordura terá 20% das calorias.</a:t>
            </a:r>
            <a:endParaRPr lang="pt-BR"/>
          </a:p>
          <a:p>
            <a:endParaRPr lang="pt-BR" sz="1400"/>
          </a:p>
          <a:p>
            <a:r>
              <a:rPr lang="pt-BR" sz="1400" b="1">
                <a:ea typeface="+mn-lt"/>
                <a:cs typeface="+mn-lt"/>
              </a:rPr>
              <a:t>Cálculo dos carboidratos -&gt; </a:t>
            </a:r>
            <a:r>
              <a:rPr lang="pt-BR" sz="1400">
                <a:ea typeface="+mn-lt"/>
                <a:cs typeface="+mn-lt"/>
              </a:rPr>
              <a:t>Os carboidratos terão 50% das calorias.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7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169123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C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BE227D1F-2438-E96C-55EE-5E8CD79F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" y="1665675"/>
            <a:ext cx="5661102" cy="2984721"/>
          </a:xfrm>
          <a:prstGeom prst="rect">
            <a:avLst/>
          </a:prstGeom>
        </p:spPr>
      </p:pic>
      <p:pic>
        <p:nvPicPr>
          <p:cNvPr id="4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A20F33A9-C91F-529E-D146-7BCABDEF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81" y="1089957"/>
            <a:ext cx="5716857" cy="3209841"/>
          </a:xfrm>
          <a:prstGeom prst="rect">
            <a:avLst/>
          </a:prstGeom>
        </p:spPr>
      </p:pic>
      <p:pic>
        <p:nvPicPr>
          <p:cNvPr id="5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681E2F31-68E1-DA3D-8F28-7B1CCB46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80" y="4452181"/>
            <a:ext cx="4443760" cy="5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 S e default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120428" y="4789996"/>
            <a:ext cx="6042539" cy="124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211113" y="4917882"/>
            <a:ext cx="585438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opção S teremos a mensagem "voltando ao menu inicial" e nela sairemos do loop do menu de estatísticas e voltaremos para o loop do menu de cadastro.</a:t>
            </a:r>
          </a:p>
          <a:p>
            <a:r>
              <a:rPr lang="pt-BR" sz="1400"/>
              <a:t>O default exibe uma mensagem para opções não válidas.</a:t>
            </a: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44BABA43-6A2C-382C-CBD4-BA36F738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68" y="2140256"/>
            <a:ext cx="4685370" cy="19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Fontes para os cálculos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aixaDeTexto 3">
            <a:extLst>
              <a:ext uri="{FF2B5EF4-FFF2-40B4-BE49-F238E27FC236}">
                <a16:creationId xmlns:a16="http://schemas.microsoft.com/office/drawing/2014/main" id="{BF2ED9B1-6407-AB7C-D1F1-32959C000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63998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77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5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67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8D24C066-8360-6987-4823-C2EB22E2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93" y="1208049"/>
            <a:ext cx="10260980" cy="4440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B3D4EF-6D66-79F3-48B4-34BA26AD99E6}"/>
              </a:ext>
            </a:extLst>
          </p:cNvPr>
          <p:cNvSpPr txBox="1"/>
          <p:nvPr/>
        </p:nvSpPr>
        <p:spPr>
          <a:xfrm>
            <a:off x="1770256" y="3377890"/>
            <a:ext cx="437685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500">
                <a:solidFill>
                  <a:schemeClr val="accent2"/>
                </a:solidFill>
                <a:ea typeface="+mn-lt"/>
                <a:cs typeface="+mn-lt"/>
              </a:rPr>
              <a:t>https://github.com/kewensilva-gif/cadastro-time</a:t>
            </a:r>
            <a:endParaRPr lang="pt-BR" sz="15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463" y="1269923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Bibliotecas</a:t>
            </a:r>
            <a:r>
              <a:rPr lang="en-US"/>
              <a:t> </a:t>
            </a:r>
            <a:r>
              <a:rPr lang="en-US" err="1"/>
              <a:t>utilizadas</a:t>
            </a:r>
            <a:endParaRPr lang="pt-BR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2903963" y="2358483"/>
            <a:ext cx="6384072" cy="33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9271B-D7D9-6BC6-466A-764F9EEA9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6890" y="2597026"/>
            <a:ext cx="6190063" cy="3049750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chemeClr val="tx1"/>
                </a:solidFill>
              </a:rPr>
              <a:t>Além</a:t>
            </a:r>
            <a:r>
              <a:rPr lang="en-US" sz="1800">
                <a:solidFill>
                  <a:schemeClr val="tx1"/>
                </a:solidFill>
              </a:rPr>
              <a:t> da </a:t>
            </a:r>
            <a:r>
              <a:rPr lang="en-US" sz="1800" err="1">
                <a:solidFill>
                  <a:schemeClr val="tx1"/>
                </a:solidFill>
              </a:rPr>
              <a:t>biblioteca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padrão</a:t>
            </a:r>
            <a:r>
              <a:rPr lang="en-US" sz="1800">
                <a:solidFill>
                  <a:schemeClr val="tx1"/>
                </a:solidFill>
              </a:rPr>
              <a:t> &lt;</a:t>
            </a:r>
            <a:r>
              <a:rPr lang="en-US" sz="1800" err="1">
                <a:solidFill>
                  <a:schemeClr val="tx1"/>
                </a:solidFill>
              </a:rPr>
              <a:t>stdio.h</a:t>
            </a:r>
            <a:r>
              <a:rPr lang="en-US" sz="1800">
                <a:solidFill>
                  <a:schemeClr val="tx1"/>
                </a:solidFill>
              </a:rPr>
              <a:t>&gt;, </a:t>
            </a:r>
            <a:r>
              <a:rPr lang="en-US" sz="1800" err="1">
                <a:solidFill>
                  <a:schemeClr val="tx1"/>
                </a:solidFill>
              </a:rPr>
              <a:t>foram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utilizadas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mais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duas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bibliotecas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err="1">
                <a:solidFill>
                  <a:schemeClr val="tx1"/>
                </a:solidFill>
              </a:rPr>
              <a:t>são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elas</a:t>
            </a:r>
            <a:r>
              <a:rPr lang="en-US" sz="180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t-BR" sz="1800">
                <a:solidFill>
                  <a:schemeClr val="tx1"/>
                </a:solidFill>
              </a:rPr>
              <a:t>&lt;</a:t>
            </a:r>
            <a:r>
              <a:rPr lang="pt-BR" sz="1800" err="1">
                <a:solidFill>
                  <a:schemeClr val="tx1"/>
                </a:solidFill>
              </a:rPr>
              <a:t>string.h</a:t>
            </a:r>
            <a:r>
              <a:rPr lang="pt-BR" sz="1800">
                <a:solidFill>
                  <a:schemeClr val="tx1"/>
                </a:solidFill>
              </a:rPr>
              <a:t>&gt; Biblioteca de funções relacionadas a </a:t>
            </a:r>
            <a:r>
              <a:rPr lang="pt-BR" sz="1800" err="1">
                <a:solidFill>
                  <a:schemeClr val="tx1"/>
                </a:solidFill>
              </a:rPr>
              <a:t>strings</a:t>
            </a:r>
            <a:endParaRPr lang="pt-BR" sz="1800">
              <a:solidFill>
                <a:schemeClr val="tx1"/>
              </a:solidFill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t-BR" sz="1800">
                <a:solidFill>
                  <a:schemeClr val="tx1"/>
                </a:solidFill>
              </a:rPr>
              <a:t>&lt;</a:t>
            </a:r>
            <a:r>
              <a:rPr lang="pt-BR" sz="1800" err="1">
                <a:solidFill>
                  <a:schemeClr val="tx1"/>
                </a:solidFill>
              </a:rPr>
              <a:t>locale.h</a:t>
            </a:r>
            <a:r>
              <a:rPr lang="pt-BR" sz="1800">
                <a:solidFill>
                  <a:schemeClr val="tx1"/>
                </a:solidFill>
              </a:rPr>
              <a:t>&gt; Biblioteca que traz a função </a:t>
            </a:r>
            <a:r>
              <a:rPr lang="pt-BR" sz="1800" err="1">
                <a:solidFill>
                  <a:schemeClr val="tx1"/>
                </a:solidFill>
              </a:rPr>
              <a:t>setlocale</a:t>
            </a:r>
            <a:r>
              <a:rPr lang="pt-BR" sz="1800">
                <a:solidFill>
                  <a:schemeClr val="tx1"/>
                </a:solidFill>
              </a:rPr>
              <a:t> que é onde passaremos os </a:t>
            </a:r>
            <a:r>
              <a:rPr lang="pt-BR" sz="1800" err="1">
                <a:solidFill>
                  <a:schemeClr val="tx1"/>
                </a:solidFill>
              </a:rPr>
              <a:t>paramêtros</a:t>
            </a:r>
            <a:r>
              <a:rPr lang="pt-BR" sz="1800">
                <a:solidFill>
                  <a:schemeClr val="tx1"/>
                </a:solidFill>
              </a:rPr>
              <a:t> </a:t>
            </a:r>
            <a:r>
              <a:rPr lang="pt-BR" sz="1800">
                <a:solidFill>
                  <a:schemeClr val="tx1"/>
                </a:solidFill>
                <a:ea typeface="+mn-lt"/>
                <a:cs typeface="+mn-lt"/>
              </a:rPr>
              <a:t>(LC_ALL, "</a:t>
            </a:r>
            <a:r>
              <a:rPr lang="pt-BR" sz="1800" err="1">
                <a:solidFill>
                  <a:schemeClr val="tx1"/>
                </a:solidFill>
                <a:ea typeface="+mn-lt"/>
                <a:cs typeface="+mn-lt"/>
              </a:rPr>
              <a:t>Portuguese</a:t>
            </a:r>
            <a:r>
              <a:rPr lang="pt-BR" sz="1800">
                <a:solidFill>
                  <a:schemeClr val="tx1"/>
                </a:solidFill>
                <a:ea typeface="+mn-lt"/>
                <a:cs typeface="+mn-lt"/>
              </a:rPr>
              <a:t>"), que basicamente trazem o padrão de caracteres utilizado na língua portuguesa.</a:t>
            </a: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/>
              <a:t>O </a:t>
            </a:r>
            <a:r>
              <a:rPr lang="en-US" err="1"/>
              <a:t>código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227134" y="2181922"/>
            <a:ext cx="6105292" cy="37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129561" y="2110741"/>
            <a:ext cx="5854389" cy="3493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300" dirty="0"/>
              <a:t>Inicialmente, vale pontuar, que o programa foi desenvolvido por completo na função </a:t>
            </a:r>
            <a:r>
              <a:rPr lang="pt-BR" sz="1300" dirty="0" err="1"/>
              <a:t>main</a:t>
            </a:r>
            <a:r>
              <a:rPr lang="pt-BR" sz="1300" dirty="0"/>
              <a:t> do tipo </a:t>
            </a:r>
            <a:r>
              <a:rPr lang="pt-BR" sz="1300" dirty="0" err="1"/>
              <a:t>void</a:t>
            </a:r>
            <a:r>
              <a:rPr lang="pt-BR" sz="1300" dirty="0"/>
              <a:t>.</a:t>
            </a:r>
          </a:p>
          <a:p>
            <a:endParaRPr lang="pt-BR" sz="1300"/>
          </a:p>
          <a:p>
            <a:r>
              <a:rPr lang="pt-BR" sz="1300" dirty="0"/>
              <a:t>Primeiramente, é passado o padrão de caracteres utilizado na língua portuguesa através da função </a:t>
            </a:r>
            <a:r>
              <a:rPr lang="pt-BR" sz="1300" dirty="0" err="1"/>
              <a:t>setlocale</a:t>
            </a:r>
            <a:r>
              <a:rPr lang="pt-BR" sz="1300" dirty="0"/>
              <a:t>.</a:t>
            </a:r>
          </a:p>
          <a:p>
            <a:r>
              <a:rPr lang="pt-BR" sz="1300" dirty="0"/>
              <a:t>Logo em seguida, começam-se as declarações de variáveis que serão necessárias para o funcionamento do programa. Ao longo do programa veremos estas sendo utilizadas, mas no momento, daremos uma atenção especial para as </a:t>
            </a:r>
            <a:r>
              <a:rPr lang="pt-BR" sz="1300" dirty="0" err="1"/>
              <a:t>structs</a:t>
            </a:r>
            <a:r>
              <a:rPr lang="pt-BR" sz="1300" dirty="0"/>
              <a:t>.</a:t>
            </a:r>
          </a:p>
          <a:p>
            <a:endParaRPr lang="pt-BR" sz="1300"/>
          </a:p>
          <a:p>
            <a:r>
              <a:rPr lang="pt-BR" sz="1300" dirty="0"/>
              <a:t>Na primeira </a:t>
            </a:r>
            <a:r>
              <a:rPr lang="pt-BR" sz="1300" dirty="0" err="1"/>
              <a:t>struct</a:t>
            </a:r>
            <a:r>
              <a:rPr lang="pt-BR" sz="1300" dirty="0"/>
              <a:t>, do tipo 'jogador', temos um conjunto de variáveis que irão compor as informações individuais dos jogadores cadastrados, como nome, peso, altura etc.</a:t>
            </a:r>
          </a:p>
          <a:p>
            <a:endParaRPr lang="pt-BR" sz="1300"/>
          </a:p>
          <a:p>
            <a:r>
              <a:rPr lang="pt-BR" sz="1300" dirty="0"/>
              <a:t>Na segunda </a:t>
            </a:r>
            <a:r>
              <a:rPr lang="pt-BR" sz="1300" dirty="0" err="1"/>
              <a:t>struct</a:t>
            </a:r>
            <a:r>
              <a:rPr lang="pt-BR" sz="1300" dirty="0"/>
              <a:t>, do tipo 'time', teremos uma variável do tipo char que guardará os nomes dos times e um vetor do tipo jogador que guardará, no máximo, 20 jogadores por time.</a:t>
            </a:r>
          </a:p>
        </p:txBody>
      </p:sp>
      <p:pic>
        <p:nvPicPr>
          <p:cNvPr id="10" name="Imagem 11" descr="Texto&#10;&#10;Descrição gerada automaticamente">
            <a:extLst>
              <a:ext uri="{FF2B5EF4-FFF2-40B4-BE49-F238E27FC236}">
                <a16:creationId xmlns:a16="http://schemas.microsoft.com/office/drawing/2014/main" id="{3EB84D4D-9D89-449A-9245-16CB1108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2181024"/>
            <a:ext cx="3802565" cy="23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4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/>
              <a:t>Menu de </a:t>
            </a:r>
            <a:r>
              <a:rPr lang="en-US" err="1"/>
              <a:t>cadastro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227134" y="2181922"/>
            <a:ext cx="6105292" cy="134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183349" y="2002370"/>
            <a:ext cx="58543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Nesta parte é exibido um menu que inicialmente fornece apenas duas opções.</a:t>
            </a:r>
          </a:p>
          <a:p>
            <a:r>
              <a:rPr lang="pt-BR"/>
              <a:t>Após coletado o valor da opção desejada, é feita uma limpeza no console através da função system('</a:t>
            </a:r>
            <a:r>
              <a:rPr lang="pt-BR" err="1"/>
              <a:t>cls</a:t>
            </a:r>
            <a:r>
              <a:rPr lang="pt-BR"/>
              <a:t>')</a:t>
            </a:r>
          </a:p>
        </p:txBody>
      </p:sp>
      <p:pic>
        <p:nvPicPr>
          <p:cNvPr id="3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61F57160-C09E-CDEF-9626-1A5DD094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10" y="2037822"/>
            <a:ext cx="3430858" cy="7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 1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702263" y="2181922"/>
            <a:ext cx="6042539" cy="375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640548" y="2186276"/>
            <a:ext cx="5854389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Na primeira opção faz-se o cadastro do time e seus jogadores.</a:t>
            </a:r>
          </a:p>
          <a:p>
            <a:r>
              <a:rPr lang="pt-BR" sz="1400" dirty="0"/>
              <a:t>Nesta etapa, é possível cadastrar até 20 jogadores que é o máximo de jogadores permitidos por time. O loop encerra após o usuário responder 'n' na pergunta "Deseja continuar?".</a:t>
            </a:r>
          </a:p>
          <a:p>
            <a:r>
              <a:rPr lang="pt-BR" sz="1400" dirty="0"/>
              <a:t>Temos também a presença de dois contadores, são eles:</a:t>
            </a:r>
          </a:p>
          <a:p>
            <a:r>
              <a:rPr lang="pt-BR" sz="1400" b="1" dirty="0" err="1">
                <a:solidFill>
                  <a:schemeClr val="bg2"/>
                </a:solidFill>
              </a:rPr>
              <a:t>ctime</a:t>
            </a:r>
            <a:r>
              <a:rPr lang="pt-BR" sz="1400" b="1" dirty="0">
                <a:solidFill>
                  <a:schemeClr val="bg2"/>
                </a:solidFill>
              </a:rPr>
              <a:t> -&gt;</a:t>
            </a:r>
            <a:r>
              <a:rPr lang="pt-BR" sz="1400" dirty="0"/>
              <a:t> Vai definir a posição em que serão inseridos os times no vetor de </a:t>
            </a:r>
            <a:r>
              <a:rPr lang="pt-BR" sz="1400" dirty="0" err="1"/>
              <a:t>struct</a:t>
            </a:r>
            <a:r>
              <a:rPr lang="pt-BR" sz="1400" dirty="0"/>
              <a:t> times e também servirá para sabermos a quantidade de times cadastrados;</a:t>
            </a:r>
          </a:p>
          <a:p>
            <a:r>
              <a:rPr lang="pt-BR" sz="1400" b="1" dirty="0" err="1"/>
              <a:t>cont</a:t>
            </a:r>
            <a:r>
              <a:rPr lang="pt-BR" sz="1400" b="1" dirty="0"/>
              <a:t> -&gt;</a:t>
            </a:r>
            <a:r>
              <a:rPr lang="pt-BR" sz="1400" dirty="0"/>
              <a:t> Vai definir a posição em serão inseridos os jogadores no vetor de </a:t>
            </a:r>
            <a:r>
              <a:rPr lang="pt-BR" sz="1400" dirty="0" err="1"/>
              <a:t>struct</a:t>
            </a:r>
            <a:r>
              <a:rPr lang="pt-BR" sz="1400" dirty="0"/>
              <a:t> jogadores dentro do </a:t>
            </a:r>
            <a:r>
              <a:rPr lang="pt-BR" sz="1400" dirty="0" err="1"/>
              <a:t>do</a:t>
            </a:r>
            <a:r>
              <a:rPr lang="pt-BR" sz="1400" dirty="0"/>
              <a:t> vetor times.</a:t>
            </a:r>
          </a:p>
          <a:p>
            <a:endParaRPr lang="pt-BR" sz="1400"/>
          </a:p>
          <a:p>
            <a:r>
              <a:rPr lang="pt-BR" sz="1400" dirty="0"/>
              <a:t>Também, nessa mesma opção, temos o cálculo do índice de massa corporal (IMC) do jogador.</a:t>
            </a:r>
          </a:p>
          <a:p>
            <a:endParaRPr lang="pt-BR" sz="1400"/>
          </a:p>
          <a:p>
            <a:r>
              <a:rPr lang="pt-BR" sz="1400" dirty="0"/>
              <a:t>Após sair da opção 1, o usuário é questionado se deseja voltar ao menu de cadastro ou se deseja avançar para o menu de estatísticas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16DCA8C-7995-862C-B724-4D60D4C2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2181740"/>
            <a:ext cx="4527176" cy="3794401"/>
          </a:xfrm>
          <a:prstGeom prst="rect">
            <a:avLst/>
          </a:prstGeom>
        </p:spPr>
      </p:pic>
      <p:pic>
        <p:nvPicPr>
          <p:cNvPr id="5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64C83D9F-41B7-F1E3-C19E-6AB88E0D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" y="6211598"/>
            <a:ext cx="6400800" cy="4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2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608394"/>
            <a:ext cx="8281987" cy="133305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/>
              <a:t>Menu de </a:t>
            </a:r>
            <a:r>
              <a:rPr lang="en-US" err="1"/>
              <a:t>cadastro</a:t>
            </a:r>
            <a:br>
              <a:rPr lang="en-US"/>
            </a:br>
            <a:r>
              <a:rPr lang="en-US" err="1"/>
              <a:t>completo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3043518" y="4387240"/>
            <a:ext cx="6105292" cy="134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3169024" y="4690874"/>
            <a:ext cx="58543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Agora o menu de cadastro será exibido e serão acrescentadas mais 5 opções</a:t>
            </a:r>
          </a:p>
        </p:txBody>
      </p:sp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99820AA-3B4B-5509-E651-F95F0A08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71045"/>
            <a:ext cx="7628964" cy="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2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5567792" y="2934957"/>
            <a:ext cx="6042539" cy="1531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5425396" y="2846036"/>
            <a:ext cx="585438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/>
              <a:t>Na opção 2 será solicitado que o usuário digite o nome do time que ele deseja editar. Assim, que esse nome for fornecido será verificado se o time já foi cadastrado, caso sim, será disponibilizada opção do usuário inserir o novo nome do time.</a:t>
            </a:r>
          </a:p>
        </p:txBody>
      </p:sp>
      <p:pic>
        <p:nvPicPr>
          <p:cNvPr id="3" name="Imagem 9" descr="Linha do tempo&#10;&#10;Descrição gerada automaticamente">
            <a:extLst>
              <a:ext uri="{FF2B5EF4-FFF2-40B4-BE49-F238E27FC236}">
                <a16:creationId xmlns:a16="http://schemas.microsoft.com/office/drawing/2014/main" id="{B8677043-3396-384B-2F2D-9FC15C9F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6" y="2867835"/>
            <a:ext cx="4249271" cy="18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3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812136" y="2486832"/>
            <a:ext cx="5076648" cy="314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585451" y="2239974"/>
            <a:ext cx="506451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terceira opção teremos a possibilidade de inserir novos jogadores em um time que já foi cadastrado.</a:t>
            </a:r>
          </a:p>
          <a:p>
            <a:r>
              <a:rPr lang="pt-BR" sz="1400"/>
              <a:t>Ao entrar na opção é pedido para que o usuário digite o nome do time que ele inserirá o jogador, e depois que forneça os dados do mesmo.</a:t>
            </a:r>
          </a:p>
          <a:p>
            <a:r>
              <a:rPr lang="pt-BR" sz="1400"/>
              <a:t>Uma observação interessante para este caso é a forma que é feito o segundo loop 'for'. Este foi feito da seguinte forma:</a:t>
            </a:r>
          </a:p>
          <a:p>
            <a:r>
              <a:rPr lang="pt-BR" sz="1400">
                <a:ea typeface="+mn-lt"/>
                <a:cs typeface="+mn-lt"/>
              </a:rPr>
              <a:t>for(</a:t>
            </a:r>
            <a:r>
              <a:rPr lang="pt-BR" sz="1400" err="1">
                <a:ea typeface="+mn-lt"/>
                <a:cs typeface="+mn-lt"/>
              </a:rPr>
              <a:t>int</a:t>
            </a:r>
            <a:r>
              <a:rPr lang="pt-BR" sz="1400">
                <a:ea typeface="+mn-lt"/>
                <a:cs typeface="+mn-lt"/>
              </a:rPr>
              <a:t> y = 0; y &lt; 20; y++)</a:t>
            </a:r>
          </a:p>
          <a:p>
            <a:r>
              <a:rPr lang="pt-BR" sz="1400">
                <a:ea typeface="+mn-lt"/>
                <a:cs typeface="+mn-lt"/>
              </a:rPr>
              <a:t>O número 20 é a quantidade máxima de jogadores que o vetor 'jogadores' pode ter. Para parar o loop utilizasse o</a:t>
            </a:r>
          </a:p>
          <a:p>
            <a:r>
              <a:rPr lang="pt-BR" sz="1400"/>
              <a:t>'</a:t>
            </a:r>
            <a:r>
              <a:rPr lang="pt-BR" sz="1400" err="1"/>
              <a:t>If</a:t>
            </a:r>
            <a:r>
              <a:rPr lang="pt-BR" sz="1400"/>
              <a:t>' que vai verificar se os valores da altura, peso e idade são iguais a 0, se forem, é executado o 'break' que saíra do loop.</a:t>
            </a:r>
          </a:p>
          <a:p>
            <a:r>
              <a:rPr lang="pt-BR" sz="1400"/>
              <a:t>Essa estrutura é utilizada diversas vezes no código.</a:t>
            </a:r>
          </a:p>
        </p:txBody>
      </p:sp>
      <p:pic>
        <p:nvPicPr>
          <p:cNvPr id="3" name="Imagem 9" descr="Texto&#10;&#10;Descrição gerada automaticamente">
            <a:extLst>
              <a:ext uri="{FF2B5EF4-FFF2-40B4-BE49-F238E27FC236}">
                <a16:creationId xmlns:a16="http://schemas.microsoft.com/office/drawing/2014/main" id="{1E3459E2-7E64-3C20-5BCD-5E11A7C7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8" y="2242636"/>
            <a:ext cx="5846954" cy="29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4BEAB7-485A-D8A7-4493-195C84A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10" y="814582"/>
            <a:ext cx="8281987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err="1"/>
              <a:t>Opção</a:t>
            </a:r>
            <a:r>
              <a:rPr lang="en-US"/>
              <a:t> 4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7E92328-C5C9-CE6B-3025-13FDE55E371D}"/>
              </a:ext>
            </a:extLst>
          </p:cNvPr>
          <p:cNvSpPr/>
          <p:nvPr/>
        </p:nvSpPr>
        <p:spPr>
          <a:xfrm>
            <a:off x="6758347" y="2549585"/>
            <a:ext cx="5076648" cy="117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3BC45-99CD-D7B8-3B9F-8D265837720D}"/>
              </a:ext>
            </a:extLst>
          </p:cNvPr>
          <p:cNvSpPr txBox="1"/>
          <p:nvPr/>
        </p:nvSpPr>
        <p:spPr>
          <a:xfrm>
            <a:off x="6522698" y="2501405"/>
            <a:ext cx="506451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Na Quarta opção é disponibilizado para o usuário modificar todos os dados do jogador desejado.</a:t>
            </a:r>
          </a:p>
          <a:p>
            <a:r>
              <a:rPr lang="pt-BR" sz="1400"/>
              <a:t>A sua estrutura é </a:t>
            </a:r>
            <a:r>
              <a:rPr lang="pt-BR" sz="1400" err="1"/>
              <a:t>semelhente</a:t>
            </a:r>
            <a:r>
              <a:rPr lang="pt-BR" sz="1400"/>
              <a:t> a opção 3, porém agora se faz a pesquisa e verificação do jogador escolhido.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555AD32-208D-8311-9426-5166472E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2373555"/>
            <a:ext cx="5226423" cy="3267339"/>
          </a:xfrm>
          <a:prstGeom prst="rect">
            <a:avLst/>
          </a:prstGeom>
        </p:spPr>
      </p:pic>
      <p:pic>
        <p:nvPicPr>
          <p:cNvPr id="5" name="Imagem 9">
            <a:extLst>
              <a:ext uri="{FF2B5EF4-FFF2-40B4-BE49-F238E27FC236}">
                <a16:creationId xmlns:a16="http://schemas.microsoft.com/office/drawing/2014/main" id="{8EB21ABD-8FBE-37CC-8E95-B2653066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5" y="5765091"/>
            <a:ext cx="3827929" cy="7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60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3DFloatVTI</vt:lpstr>
      <vt:lpstr>Cadastro de times e avaliação física dos jogadores</vt:lpstr>
      <vt:lpstr>Bibliotecas utilizadas</vt:lpstr>
      <vt:lpstr>O código</vt:lpstr>
      <vt:lpstr>Menu de cadastro</vt:lpstr>
      <vt:lpstr>Opção 1</vt:lpstr>
      <vt:lpstr>Menu de cadastro completo</vt:lpstr>
      <vt:lpstr>Opção 2</vt:lpstr>
      <vt:lpstr>Opção 3</vt:lpstr>
      <vt:lpstr>Opção 4</vt:lpstr>
      <vt:lpstr>Opção 5</vt:lpstr>
      <vt:lpstr>Opção 6, 0 e default</vt:lpstr>
      <vt:lpstr>Menu de estatísticas e informações</vt:lpstr>
      <vt:lpstr>Opção A</vt:lpstr>
      <vt:lpstr>Opção B</vt:lpstr>
      <vt:lpstr>Opção C</vt:lpstr>
      <vt:lpstr>Opção C</vt:lpstr>
      <vt:lpstr>Opção S e default</vt:lpstr>
      <vt:lpstr>Fontes para os cálculos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Kewen Silva</cp:lastModifiedBy>
  <cp:revision>9</cp:revision>
  <dcterms:created xsi:type="dcterms:W3CDTF">2022-10-27T23:20:05Z</dcterms:created>
  <dcterms:modified xsi:type="dcterms:W3CDTF">2022-10-28T20:48:48Z</dcterms:modified>
</cp:coreProperties>
</file>