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40" r:id="rId2"/>
    <p:sldId id="588" r:id="rId3"/>
    <p:sldId id="589" r:id="rId4"/>
    <p:sldId id="590" r:id="rId5"/>
    <p:sldId id="591" r:id="rId6"/>
    <p:sldId id="593" r:id="rId7"/>
    <p:sldId id="592" r:id="rId8"/>
    <p:sldId id="594" r:id="rId9"/>
    <p:sldId id="737" r:id="rId10"/>
    <p:sldId id="738" r:id="rId11"/>
    <p:sldId id="739" r:id="rId12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5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0660" y="0"/>
            <a:ext cx="8385175" cy="747395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zh-CN" altLang="en-US" sz="4000" b="1" dirty="0"/>
              <a:t>环境的安装</a:t>
            </a: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8077380" y="2021236"/>
            <a:ext cx="2988427" cy="205010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定位：深度学习框架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主要功能：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提供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GPU 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加速的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Tensor 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运算、自动求导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(</a:t>
            </a:r>
            <a:r>
              <a:rPr kumimoji="1" lang="en-US" altLang="zh-CN" sz="14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Autograd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)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、神经网络模块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(</a:t>
            </a:r>
            <a:r>
              <a:rPr kumimoji="1" lang="en-US" altLang="zh-CN" sz="14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torch.nn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)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、优化器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(</a:t>
            </a:r>
            <a:r>
              <a:rPr kumimoji="1" lang="en-US" altLang="zh-CN" sz="14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torch.optim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)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、数据加载和处理工具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(</a:t>
            </a:r>
            <a:r>
              <a:rPr kumimoji="1" lang="en-US" altLang="zh-CN" sz="14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torch.utils.data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) 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等。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常用子模块：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torchvision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（图像相关数据集和预处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torchtext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（文本相关处理）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深度学习研究与应用：图像分类、自然语言处理、强化学习等。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需要灵活、易于调试的神经网络开发框架。</a:t>
            </a: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858513" y="2001131"/>
            <a:ext cx="3328670" cy="20504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定位：专业的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Python 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集成开发环境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(IDE)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主要功能：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提供代码自动补全、智能提示、语法检测、重构工具等。</a:t>
            </a:r>
            <a:endParaRPr kumimoji="1" lang="en-US" altLang="zh-CN" sz="1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功能免费！</a:t>
            </a: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75386" y="2001131"/>
            <a:ext cx="4039235" cy="20504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定位</a:t>
            </a:r>
            <a:r>
              <a:rPr kumimoji="1" lang="zh-CN" altLang="en-U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：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Python 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发行版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 &amp; 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包管理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/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环境管</a:t>
            </a:r>
            <a:endParaRPr kumimoji="1" lang="en-US" altLang="zh-CN" sz="1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理具主要功能：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自带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 Python 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解释器、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conda 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包管理器。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内置常见的数据科学包（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NumPy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、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Pandas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、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Matplotlib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、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SciPy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、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scikit-learn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、</a:t>
            </a:r>
            <a:r>
              <a:rPr kumimoji="1" lang="en-US" altLang="zh-CN" sz="14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Jupyter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)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。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可轻松创建和切换多个虚拟环境（相互独立的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 Python 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环境）。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适用场景：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需要快速搭建数据科学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/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机器学习环境。</a:t>
            </a: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一台机器上同时运行多个项目，需要</a:t>
            </a:r>
            <a:endParaRPr kumimoji="1" lang="en-US" altLang="zh-CN" sz="14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sym typeface="微软雅黑" panose="020B0503020204020204" charset="-122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管理不同版本的</a:t>
            </a:r>
            <a:r>
              <a:rPr kumimoji="1" lang="en-US" altLang="zh-CN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 Python </a:t>
            </a:r>
            <a:r>
              <a:rPr kumimoji="1" lang="zh-CN" altLang="en-US" sz="14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sym typeface="微软雅黑" panose="020B0503020204020204" charset="-122"/>
              </a:rPr>
              <a:t>和不同依赖包。</a:t>
            </a:r>
          </a:p>
        </p:txBody>
      </p:sp>
      <p:sp>
        <p:nvSpPr>
          <p:cNvPr id="21" name="Oval 11"/>
          <p:cNvSpPr/>
          <p:nvPr>
            <p:custDataLst>
              <p:tags r:id="rId4"/>
            </p:custDataLst>
          </p:nvPr>
        </p:nvSpPr>
        <p:spPr>
          <a:xfrm>
            <a:off x="1218363" y="672935"/>
            <a:ext cx="845794" cy="845794"/>
          </a:xfrm>
          <a:prstGeom prst="rect">
            <a:avLst/>
          </a:prstGeom>
          <a:solidFill>
            <a:srgbClr val="376FFF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01</a:t>
            </a:r>
          </a:p>
        </p:txBody>
      </p:sp>
      <p:cxnSp>
        <p:nvCxnSpPr>
          <p:cNvPr id="29" name="直接连接符 28"/>
          <p:cNvCxnSpPr/>
          <p:nvPr>
            <p:custDataLst>
              <p:tags r:id="rId5"/>
            </p:custDataLst>
          </p:nvPr>
        </p:nvCxnSpPr>
        <p:spPr>
          <a:xfrm>
            <a:off x="3677402" y="2034759"/>
            <a:ext cx="0" cy="2583811"/>
          </a:xfrm>
          <a:prstGeom prst="line">
            <a:avLst/>
          </a:prstGeom>
          <a:ln w="9525">
            <a:solidFill>
              <a:srgbClr val="376FFF"/>
            </a:solidFill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cxnSp>
        <p:nvCxnSpPr>
          <p:cNvPr id="31" name="直接连接符 30"/>
          <p:cNvCxnSpPr/>
          <p:nvPr>
            <p:custDataLst>
              <p:tags r:id="rId6"/>
            </p:custDataLst>
          </p:nvPr>
        </p:nvCxnSpPr>
        <p:spPr>
          <a:xfrm>
            <a:off x="7749271" y="2034759"/>
            <a:ext cx="0" cy="2583811"/>
          </a:xfrm>
          <a:prstGeom prst="line">
            <a:avLst/>
          </a:prstGeom>
          <a:ln w="9525">
            <a:solidFill>
              <a:srgbClr val="376FFF"/>
            </a:solidFill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5" name="Oval 11"/>
          <p:cNvSpPr/>
          <p:nvPr>
            <p:custDataLst>
              <p:tags r:id="rId7"/>
            </p:custDataLst>
          </p:nvPr>
        </p:nvSpPr>
        <p:spPr>
          <a:xfrm>
            <a:off x="5290232" y="672935"/>
            <a:ext cx="845794" cy="845794"/>
          </a:xfrm>
          <a:prstGeom prst="rect">
            <a:avLst/>
          </a:prstGeom>
          <a:solidFill>
            <a:srgbClr val="17D594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02</a:t>
            </a:r>
          </a:p>
        </p:txBody>
      </p:sp>
      <p:sp>
        <p:nvSpPr>
          <p:cNvPr id="6" name="Oval 11"/>
          <p:cNvSpPr/>
          <p:nvPr>
            <p:custDataLst>
              <p:tags r:id="rId8"/>
            </p:custDataLst>
          </p:nvPr>
        </p:nvSpPr>
        <p:spPr>
          <a:xfrm>
            <a:off x="9362101" y="672935"/>
            <a:ext cx="845794" cy="845794"/>
          </a:xfrm>
          <a:prstGeom prst="rect">
            <a:avLst/>
          </a:prstGeom>
          <a:solidFill>
            <a:srgbClr val="376FFF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03</a:t>
            </a: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8290784" y="1608674"/>
            <a:ext cx="2988427" cy="42718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 err="1">
                <a:solidFill>
                  <a:srgbClr val="376FFF"/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PyTorch</a:t>
            </a:r>
            <a:endParaRPr lang="zh-CN" altLang="en-US" sz="2200" b="1" dirty="0">
              <a:solidFill>
                <a:srgbClr val="376FFF"/>
              </a:solidFill>
              <a:latin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4218867" y="1607020"/>
            <a:ext cx="2988427" cy="42718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 err="1">
                <a:solidFill>
                  <a:srgbClr val="17D594"/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VsCode</a:t>
            </a:r>
            <a:endParaRPr lang="zh-CN" altLang="en-US" sz="2200" b="1" dirty="0">
              <a:solidFill>
                <a:srgbClr val="17D594"/>
              </a:solidFill>
              <a:latin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0" y="1594050"/>
            <a:ext cx="2988427" cy="42718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rgbClr val="376FFF"/>
                </a:solidFill>
                <a:latin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Anaconda</a:t>
            </a:r>
            <a:endParaRPr lang="zh-CN" altLang="en-US" sz="2200" b="1" dirty="0">
              <a:solidFill>
                <a:srgbClr val="376FFF"/>
              </a:solidFill>
              <a:latin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475" y="146685"/>
            <a:ext cx="10593705" cy="1072515"/>
          </a:xfrm>
        </p:spPr>
        <p:txBody>
          <a:bodyPr/>
          <a:lstStyle/>
          <a:p>
            <a:r>
              <a:rPr lang="en-US" altLang="zh-CN" sz="2800" b="1">
                <a:sym typeface="+mn-ea"/>
              </a:rPr>
              <a:t>GPU</a:t>
            </a:r>
            <a:r>
              <a:rPr lang="zh-CN" altLang="en-US" sz="2800" b="1">
                <a:sym typeface="+mn-ea"/>
              </a:rPr>
              <a:t>版本</a:t>
            </a: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425" y="873760"/>
            <a:ext cx="10874375" cy="5303520"/>
          </a:xfrm>
        </p:spPr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zh-CN" altLang="en-US" sz="1600" dirty="0"/>
              <a:t>查看显卡驱动</a:t>
            </a:r>
            <a:r>
              <a:rPr lang="en-US" altLang="zh-CN" sz="1600" dirty="0"/>
              <a:t>:</a:t>
            </a:r>
            <a:r>
              <a:rPr lang="zh-CN" altLang="en-US" sz="1600" dirty="0"/>
              <a:t>在</a:t>
            </a:r>
            <a:r>
              <a:rPr lang="en-US" altLang="zh-CN" sz="1600" dirty="0" err="1"/>
              <a:t>cmd</a:t>
            </a:r>
            <a:r>
              <a:rPr lang="zh-CN" altLang="en-US" sz="1600" dirty="0"/>
              <a:t>命令行终端输入</a:t>
            </a:r>
            <a:r>
              <a:rPr lang="en-US" altLang="zh-CN" sz="1600" dirty="0" err="1">
                <a:solidFill>
                  <a:srgbClr val="FF0000"/>
                </a:solidFill>
              </a:rPr>
              <a:t>nvidia-smi</a:t>
            </a:r>
            <a:r>
              <a:rPr lang="zh-CN" altLang="en-US" sz="1600" dirty="0"/>
              <a:t>，可以查看到版本。</a:t>
            </a:r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r>
              <a:rPr lang="en-US" altLang="en-US" dirty="0"/>
              <a:t>①CUDA</a:t>
            </a:r>
            <a:r>
              <a:rPr lang="zh-CN" altLang="en-US" dirty="0"/>
              <a:t>安装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zh-CN" altLang="en-US" sz="2000" dirty="0"/>
              <a:t>在安装</a:t>
            </a:r>
            <a:r>
              <a:rPr lang="en-US" altLang="zh-CN" sz="2000" dirty="0" err="1"/>
              <a:t>PyTorch</a:t>
            </a:r>
            <a:r>
              <a:rPr lang="en-US" altLang="zh-CN" sz="2000" dirty="0"/>
              <a:t>-GPU</a:t>
            </a:r>
            <a:r>
              <a:rPr lang="zh-CN" altLang="en-US" sz="2000" dirty="0"/>
              <a:t>之前，需要先安装</a:t>
            </a:r>
            <a:r>
              <a:rPr lang="en-US" altLang="zh-CN" sz="2000" dirty="0"/>
              <a:t>CUDA</a:t>
            </a:r>
            <a:r>
              <a:rPr lang="zh-CN" altLang="en-US" sz="2000" dirty="0"/>
              <a:t>原因如下：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CUDA</a:t>
            </a:r>
            <a:r>
              <a:rPr lang="zh-CN" altLang="en-US" sz="2000" dirty="0"/>
              <a:t>是</a:t>
            </a:r>
            <a:r>
              <a:rPr lang="en-US" altLang="zh-CN" sz="2000" dirty="0"/>
              <a:t>NVIDIA</a:t>
            </a:r>
            <a:r>
              <a:rPr lang="zh-CN" altLang="en-US" sz="2000" dirty="0"/>
              <a:t>推出的并行计算平台和</a:t>
            </a:r>
            <a:r>
              <a:rPr lang="en-US" altLang="zh-CN" sz="2000" dirty="0"/>
              <a:t>API</a:t>
            </a:r>
            <a:r>
              <a:rPr lang="zh-CN" altLang="en-US" sz="2000" dirty="0"/>
              <a:t>模型，它使得显卡可以用于图像渲染和计算以外的目的，例如通用并行计算。</a:t>
            </a:r>
            <a:r>
              <a:rPr lang="en-US" altLang="zh-CN" sz="2000" dirty="0" err="1"/>
              <a:t>PyTorch</a:t>
            </a:r>
            <a:r>
              <a:rPr lang="zh-CN" altLang="en-US" sz="2000" dirty="0"/>
              <a:t>通过</a:t>
            </a:r>
            <a:r>
              <a:rPr lang="en-US" altLang="zh-CN" sz="2000" dirty="0"/>
              <a:t>CUDA</a:t>
            </a:r>
            <a:r>
              <a:rPr lang="zh-CN" altLang="en-US" sz="2000" dirty="0"/>
              <a:t>可以充分利用</a:t>
            </a:r>
            <a:r>
              <a:rPr lang="en-US" altLang="zh-CN" sz="2000" dirty="0"/>
              <a:t>GPU</a:t>
            </a:r>
            <a:r>
              <a:rPr lang="zh-CN" altLang="en-US" sz="2000" dirty="0"/>
              <a:t>的计算能力，加速深度神经网络的学习和推理过程。</a:t>
            </a:r>
          </a:p>
          <a:p>
            <a:pPr marL="0" indent="0">
              <a:buNone/>
            </a:pPr>
            <a:r>
              <a:rPr lang="zh-CN" altLang="en-US" sz="2000" dirty="0"/>
              <a:t>从官网下载对应的</a:t>
            </a:r>
            <a:r>
              <a:rPr lang="en-US" altLang="zh-CN" sz="2000" dirty="0"/>
              <a:t>CUDA</a:t>
            </a:r>
            <a:r>
              <a:rPr lang="zh-CN" altLang="en-US" sz="2000" dirty="0"/>
              <a:t>版本，由于我的显卡版本为</a:t>
            </a:r>
            <a:r>
              <a:rPr lang="en-US" altLang="zh-CN" dirty="0"/>
              <a:t>12.6</a:t>
            </a:r>
            <a:r>
              <a:rPr lang="zh-CN" altLang="en-US" sz="2000" dirty="0"/>
              <a:t>，我只需要安装</a:t>
            </a:r>
            <a:r>
              <a:rPr lang="zh-CN" altLang="en-US" sz="2000" dirty="0">
                <a:solidFill>
                  <a:srgbClr val="FF0000"/>
                </a:solidFill>
              </a:rPr>
              <a:t>小于或者等于</a:t>
            </a:r>
            <a:r>
              <a:rPr lang="en-US" altLang="zh-CN" sz="2000" dirty="0">
                <a:solidFill>
                  <a:srgbClr val="FF0000"/>
                </a:solidFill>
              </a:rPr>
              <a:t>12.5</a:t>
            </a:r>
            <a:r>
              <a:rPr lang="zh-CN" altLang="en-US" sz="2000" dirty="0"/>
              <a:t>都是可以的，因此这里我安装</a:t>
            </a:r>
            <a:r>
              <a:rPr lang="en-US" altLang="zh-CN" sz="2000" dirty="0"/>
              <a:t>12.5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官网地址：</a:t>
            </a:r>
            <a:r>
              <a:rPr lang="en-US" altLang="zh-CN" sz="2000" dirty="0"/>
              <a:t>https://developer.nvidia.com/cuda-toolkit-archive</a:t>
            </a:r>
          </a:p>
          <a:p>
            <a:pPr marL="0" indent="0">
              <a:buNone/>
            </a:pPr>
            <a:r>
              <a:rPr lang="zh-CN" altLang="en-US" sz="1780" dirty="0"/>
              <a:t>查看是否安装成功，在命令行输入以下指令进行检查，出现以下类似的输出就证明安装成功。</a:t>
            </a:r>
            <a:endParaRPr lang="en-US" altLang="zh-CN" sz="1780" dirty="0"/>
          </a:p>
          <a:p>
            <a:pPr marL="0" indent="0">
              <a:buNone/>
            </a:pPr>
            <a:r>
              <a:rPr lang="en-US" altLang="zh-CN" sz="1780" dirty="0" err="1"/>
              <a:t>nvcc</a:t>
            </a:r>
            <a:r>
              <a:rPr lang="en-US" altLang="zh-CN" sz="1780" dirty="0"/>
              <a:t>  -V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1320" y="365125"/>
            <a:ext cx="10952480" cy="880745"/>
          </a:xfrm>
        </p:spPr>
        <p:txBody>
          <a:bodyPr/>
          <a:lstStyle/>
          <a:p>
            <a:r>
              <a:rPr lang="en-US" altLang="zh-CN" sz="2000" b="1">
                <a:sym typeface="+mn-ea"/>
              </a:rPr>
              <a:t>GPU</a:t>
            </a:r>
            <a:r>
              <a:rPr lang="zh-CN" altLang="en-US" sz="2000" b="1">
                <a:sym typeface="+mn-ea"/>
              </a:rPr>
              <a:t>版本</a:t>
            </a:r>
            <a:endParaRPr lang="zh-CN" altLang="en-US" sz="2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09345"/>
            <a:ext cx="11485245" cy="539940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zh-CN" altLang="en-US" sz="1600" dirty="0"/>
              <a:t>安装</a:t>
            </a:r>
            <a:r>
              <a:rPr lang="en-US" altLang="zh-CN" sz="1600" dirty="0" err="1"/>
              <a:t>pytorch</a:t>
            </a:r>
            <a:r>
              <a:rPr lang="en-US" altLang="zh-CN" sz="1600" dirty="0"/>
              <a:t>-GPU</a:t>
            </a:r>
          </a:p>
          <a:p>
            <a:pPr marL="0" indent="0">
              <a:buNone/>
            </a:pPr>
            <a:r>
              <a:rPr lang="en-US" altLang="zh-CN" sz="1600" dirty="0"/>
              <a:t> </a:t>
            </a:r>
            <a:r>
              <a:rPr lang="zh-CN" altLang="en-US" sz="1600" dirty="0"/>
              <a:t>在安装</a:t>
            </a:r>
            <a:r>
              <a:rPr lang="en-US" altLang="zh-CN" sz="1600" dirty="0" err="1"/>
              <a:t>PyTorch</a:t>
            </a:r>
            <a:r>
              <a:rPr lang="zh-CN" altLang="en-US" sz="1600" dirty="0"/>
              <a:t>之前，为了管理不同项目的</a:t>
            </a:r>
            <a:r>
              <a:rPr lang="en-US" altLang="zh-CN" sz="1600" dirty="0"/>
              <a:t>Python</a:t>
            </a:r>
            <a:r>
              <a:rPr lang="zh-CN" altLang="en-US" sz="1600" dirty="0"/>
              <a:t>环境，通常建议创建一个虚拟环境。虚拟环境可以帮助您隔离不同项目的依赖项，避免不同项目之间的冲突。以下是创建虚拟环境的步骤。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en-US" sz="1600" dirty="0"/>
              <a:t>①</a:t>
            </a:r>
            <a:r>
              <a:rPr lang="en-US" altLang="zh-CN" sz="1600" dirty="0"/>
              <a:t> </a:t>
            </a:r>
            <a:r>
              <a:rPr lang="zh-CN" altLang="en-US" sz="1600" dirty="0"/>
              <a:t>打开终端：在</a:t>
            </a:r>
            <a:r>
              <a:rPr lang="en-US" altLang="zh-CN" sz="1600" dirty="0"/>
              <a:t>Windows</a:t>
            </a:r>
            <a:r>
              <a:rPr lang="zh-CN" altLang="en-US" sz="1600" dirty="0"/>
              <a:t>上，打开</a:t>
            </a:r>
            <a:r>
              <a:rPr lang="en-US" altLang="zh-CN" sz="1600" dirty="0"/>
              <a:t>Anaconda Prompt</a:t>
            </a:r>
            <a:r>
              <a:rPr lang="zh-CN" altLang="en-US" sz="1600" dirty="0"/>
              <a:t>；在</a:t>
            </a:r>
            <a:r>
              <a:rPr lang="en-US" altLang="zh-CN" sz="1600" dirty="0"/>
              <a:t>macOS</a:t>
            </a:r>
            <a:r>
              <a:rPr lang="zh-CN" altLang="en-US" sz="1600" dirty="0"/>
              <a:t>和</a:t>
            </a:r>
            <a:r>
              <a:rPr lang="en-US" altLang="zh-CN" sz="1600" dirty="0"/>
              <a:t>Linux</a:t>
            </a:r>
            <a:r>
              <a:rPr lang="zh-CN" altLang="en-US" sz="1600" dirty="0"/>
              <a:t>上，打开终端；</a:t>
            </a:r>
          </a:p>
          <a:p>
            <a:pPr marL="0" indent="0">
              <a:buNone/>
            </a:pPr>
            <a:r>
              <a:rPr lang="en-US" altLang="en-US" sz="1600" dirty="0"/>
              <a:t>②</a:t>
            </a:r>
            <a:r>
              <a:rPr lang="en-US" altLang="zh-CN" sz="1600" dirty="0"/>
              <a:t> </a:t>
            </a:r>
            <a:r>
              <a:rPr lang="zh-CN" altLang="en-US" sz="1600" dirty="0"/>
              <a:t>创建虚拟环境：运行以下命令来创建一个新的虚拟环境。您可以将</a:t>
            </a:r>
            <a:r>
              <a:rPr lang="en-US" altLang="zh-CN" sz="1600" dirty="0"/>
              <a:t>&lt;</a:t>
            </a:r>
            <a:r>
              <a:rPr lang="en-US" altLang="zh-CN" sz="1600" dirty="0" err="1"/>
              <a:t>env_name</a:t>
            </a:r>
            <a:r>
              <a:rPr lang="en-US" altLang="zh-CN" sz="1600" dirty="0"/>
              <a:t>&gt;</a:t>
            </a:r>
            <a:r>
              <a:rPr lang="zh-CN" altLang="en-US" sz="1600" dirty="0"/>
              <a:t>替换为您喜欢的环境名称，例如</a:t>
            </a:r>
            <a:r>
              <a:rPr lang="en-US" altLang="zh-CN" sz="1600" dirty="0"/>
              <a:t>“</a:t>
            </a:r>
            <a:r>
              <a:rPr lang="en-US" altLang="zh-CN" sz="1600" dirty="0" err="1"/>
              <a:t>myenv</a:t>
            </a:r>
            <a:r>
              <a:rPr lang="en-US" altLang="zh-CN" sz="1600" dirty="0"/>
              <a:t>”</a:t>
            </a:r>
            <a:r>
              <a:rPr lang="zh-CN" altLang="en-US" sz="1600" dirty="0"/>
              <a:t>。</a:t>
            </a:r>
          </a:p>
          <a:p>
            <a:pPr marL="0" indent="0">
              <a:buNone/>
            </a:pPr>
            <a:r>
              <a:rPr lang="en-US" altLang="en-US" sz="1600" dirty="0"/>
              <a:t>③</a:t>
            </a:r>
            <a:r>
              <a:rPr lang="en-US" altLang="zh-CN" sz="1600" dirty="0"/>
              <a:t> </a:t>
            </a:r>
            <a:r>
              <a:rPr lang="zh-CN" altLang="en-US" sz="1600" dirty="0"/>
              <a:t>激活虚拟环境：运行以下命令来激活刚刚创建的虚拟环境。在</a:t>
            </a:r>
            <a:r>
              <a:rPr lang="en-US" altLang="zh-CN" sz="1600" dirty="0"/>
              <a:t>Windows</a:t>
            </a:r>
            <a:r>
              <a:rPr lang="zh-CN" altLang="en-US" sz="1600" dirty="0"/>
              <a:t>上，使用</a:t>
            </a:r>
            <a:r>
              <a:rPr lang="en-US" altLang="zh-CN" sz="1600" dirty="0"/>
              <a:t>activate</a:t>
            </a:r>
            <a:r>
              <a:rPr lang="zh-CN" altLang="en-US" sz="1600" dirty="0"/>
              <a:t>命令；在</a:t>
            </a:r>
            <a:r>
              <a:rPr lang="en-US" altLang="zh-CN" sz="1600" dirty="0"/>
              <a:t>macOS</a:t>
            </a:r>
            <a:r>
              <a:rPr lang="zh-CN" altLang="en-US" sz="1600" dirty="0"/>
              <a:t>和</a:t>
            </a:r>
            <a:r>
              <a:rPr lang="en-US" altLang="zh-CN" sz="1600" dirty="0"/>
              <a:t>Linux</a:t>
            </a:r>
            <a:r>
              <a:rPr lang="zh-CN" altLang="en-US" sz="1600" dirty="0"/>
              <a:t>上，使用</a:t>
            </a:r>
            <a:r>
              <a:rPr lang="en-US" altLang="zh-CN" sz="1600" dirty="0"/>
              <a:t>source</a:t>
            </a:r>
            <a:r>
              <a:rPr lang="zh-CN" altLang="en-US" sz="1600" dirty="0"/>
              <a:t>命令。</a:t>
            </a:r>
          </a:p>
          <a:p>
            <a:pPr marL="0" indent="0">
              <a:buNone/>
            </a:pPr>
            <a:r>
              <a:rPr lang="en-US" altLang="en-US" sz="1600" dirty="0"/>
              <a:t>④</a:t>
            </a:r>
            <a:r>
              <a:rPr lang="en-US" altLang="zh-CN" sz="1600" dirty="0"/>
              <a:t> </a:t>
            </a:r>
            <a:r>
              <a:rPr lang="zh-CN" altLang="en-US" sz="1600" dirty="0"/>
              <a:t>安装</a:t>
            </a:r>
            <a:r>
              <a:rPr lang="en-US" altLang="zh-CN" sz="1600" dirty="0" err="1"/>
              <a:t>PyTorch</a:t>
            </a:r>
            <a:r>
              <a:rPr lang="zh-CN" altLang="en-US" sz="1600" dirty="0"/>
              <a:t>（</a:t>
            </a:r>
            <a:r>
              <a:rPr lang="en-US" altLang="zh-CN" sz="1600" dirty="0"/>
              <a:t>GPU</a:t>
            </a:r>
            <a:r>
              <a:rPr lang="zh-CN" altLang="en-US" sz="1600" dirty="0"/>
              <a:t>）：在激活的虚拟环境中，使用</a:t>
            </a:r>
            <a:r>
              <a:rPr lang="en-US" altLang="zh-CN" sz="1600" dirty="0"/>
              <a:t>pip</a:t>
            </a:r>
            <a:r>
              <a:rPr lang="zh-CN" altLang="en-US" sz="1600" dirty="0"/>
              <a:t>安装</a:t>
            </a:r>
            <a:r>
              <a:rPr lang="en-US" altLang="zh-CN" sz="1600" dirty="0" err="1"/>
              <a:t>PyTorch</a:t>
            </a:r>
            <a:r>
              <a:rPr lang="zh-CN" altLang="en-US" sz="1600" dirty="0"/>
              <a:t>。根据您的需求，选择安装</a:t>
            </a:r>
            <a:r>
              <a:rPr lang="en-US" altLang="zh-CN" sz="1600" dirty="0"/>
              <a:t>GPU</a:t>
            </a:r>
            <a:r>
              <a:rPr lang="zh-CN" altLang="en-US" sz="1600" dirty="0"/>
              <a:t>版本。例如：（网络不佳和必要的时候可以添加国内源）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5.</a:t>
            </a:r>
            <a:r>
              <a:rPr lang="zh-CN" altLang="en-US" sz="1600" dirty="0"/>
              <a:t>官网链接：</a:t>
            </a:r>
            <a:r>
              <a:rPr lang="en-US" altLang="zh-CN" sz="1600" dirty="0" err="1"/>
              <a:t>PyTorch</a:t>
            </a:r>
            <a:r>
              <a:rPr lang="en-US" altLang="zh-CN" sz="1600" dirty="0"/>
              <a:t>  (pip3 install torch </a:t>
            </a:r>
            <a:r>
              <a:rPr lang="en-US" altLang="zh-CN" sz="1600" dirty="0" err="1"/>
              <a:t>torchvision</a:t>
            </a:r>
            <a:r>
              <a:rPr lang="en-US" altLang="zh-CN" sz="1600" dirty="0"/>
              <a:t> </a:t>
            </a:r>
            <a:r>
              <a:rPr lang="en-US" altLang="zh-CN" sz="1600" dirty="0" err="1"/>
              <a:t>torchaudio</a:t>
            </a:r>
            <a:r>
              <a:rPr lang="en-US" altLang="zh-CN" sz="1600" dirty="0"/>
              <a:t> --index-</a:t>
            </a:r>
            <a:r>
              <a:rPr lang="en-US" altLang="zh-CN" sz="1600" dirty="0" err="1"/>
              <a:t>url</a:t>
            </a:r>
            <a:r>
              <a:rPr lang="en-US" altLang="zh-CN" sz="1600" dirty="0"/>
              <a:t> https://download.pytorch.org/whl/cu121)</a:t>
            </a:r>
          </a:p>
          <a:p>
            <a:pPr marL="0" indent="0">
              <a:buNone/>
            </a:pPr>
            <a:r>
              <a:rPr lang="en-US" altLang="zh-CN" sz="1600" dirty="0">
                <a:sym typeface="+mn-ea"/>
              </a:rPr>
              <a:t> </a:t>
            </a:r>
            <a:r>
              <a:rPr lang="en-US" altLang="zh-CN" sz="1600" dirty="0" err="1"/>
              <a:t>pytorch</a:t>
            </a:r>
            <a:r>
              <a:rPr lang="en-US" altLang="zh-CN" sz="1600" dirty="0"/>
              <a:t>-GPU</a:t>
            </a:r>
            <a:r>
              <a:rPr lang="zh-CN" altLang="en-US" sz="1600" dirty="0"/>
              <a:t>安装验证</a:t>
            </a:r>
          </a:p>
          <a:p>
            <a:pPr marL="0" indent="0">
              <a:buNone/>
            </a:pPr>
            <a:r>
              <a:rPr lang="zh-CN" altLang="en-US" sz="1600" dirty="0"/>
              <a:t>注意：</a:t>
            </a:r>
            <a:r>
              <a:rPr lang="en-US" altLang="zh-CN" sz="1600" dirty="0" err="1"/>
              <a:t>torch.cuda.is_available</a:t>
            </a:r>
            <a:r>
              <a:rPr lang="en-US" altLang="zh-CN" sz="1600" dirty="0"/>
              <a:t>() </a:t>
            </a:r>
            <a:r>
              <a:rPr lang="zh-CN" altLang="en-US" sz="1600" dirty="0"/>
              <a:t>为</a:t>
            </a:r>
            <a:r>
              <a:rPr lang="en-US" altLang="zh-CN" sz="1600" dirty="0"/>
              <a:t>True</a:t>
            </a:r>
            <a:r>
              <a:rPr lang="zh-CN" altLang="en-US" sz="1600" dirty="0"/>
              <a:t>则</a:t>
            </a:r>
            <a:r>
              <a:rPr lang="en-US" altLang="zh-CN" sz="1600" dirty="0"/>
              <a:t>GPU</a:t>
            </a:r>
            <a:r>
              <a:rPr lang="zh-CN" altLang="en-US" sz="1600" dirty="0"/>
              <a:t>可用，</a:t>
            </a:r>
            <a:r>
              <a:rPr lang="en-US" altLang="zh-CN" sz="1600" dirty="0"/>
              <a:t>False</a:t>
            </a:r>
            <a:r>
              <a:rPr lang="zh-CN" altLang="en-US" sz="1600" dirty="0"/>
              <a:t>表示不可用</a:t>
            </a:r>
          </a:p>
          <a:p>
            <a:pPr marL="0" indent="0">
              <a:buNone/>
            </a:pPr>
            <a:r>
              <a:rPr lang="en-US" altLang="zh-CN" sz="1780" dirty="0"/>
              <a:t>import torch</a:t>
            </a:r>
          </a:p>
          <a:p>
            <a:pPr marL="0" indent="0">
              <a:buNone/>
            </a:pPr>
            <a:r>
              <a:rPr lang="en-US" altLang="zh-CN" sz="1780" dirty="0"/>
              <a:t>print(</a:t>
            </a:r>
            <a:r>
              <a:rPr lang="en-US" altLang="zh-CN" sz="1780" dirty="0" err="1"/>
              <a:t>torch.__version</a:t>
            </a:r>
            <a:r>
              <a:rPr lang="en-US" altLang="zh-CN" sz="1780" dirty="0"/>
              <a:t>__)</a:t>
            </a:r>
          </a:p>
          <a:p>
            <a:pPr marL="0" indent="0">
              <a:buNone/>
            </a:pPr>
            <a:r>
              <a:rPr lang="en-US" altLang="zh-CN" sz="1780" dirty="0"/>
              <a:t>print(</a:t>
            </a:r>
            <a:r>
              <a:rPr lang="en-US" altLang="zh-CN" sz="1780" dirty="0" err="1"/>
              <a:t>torch.version.cuda</a:t>
            </a:r>
            <a:r>
              <a:rPr lang="en-US" altLang="zh-CN" sz="1780" dirty="0"/>
              <a:t>)</a:t>
            </a:r>
          </a:p>
          <a:p>
            <a:pPr marL="0" indent="0">
              <a:buNone/>
            </a:pPr>
            <a:r>
              <a:rPr lang="en-US" altLang="zh-CN" sz="1780" dirty="0"/>
              <a:t>print(</a:t>
            </a:r>
            <a:r>
              <a:rPr lang="en-US" altLang="zh-CN" sz="1780" dirty="0" err="1"/>
              <a:t>torch.cuda.is_available</a:t>
            </a:r>
            <a:r>
              <a:rPr lang="en-US" altLang="zh-CN" sz="1780" dirty="0"/>
              <a:t>())  #</a:t>
            </a:r>
            <a:r>
              <a:rPr lang="zh-CN" altLang="en-US" sz="1780" dirty="0"/>
              <a:t>输出为</a:t>
            </a:r>
            <a:r>
              <a:rPr lang="en-US" altLang="zh-CN" sz="1780" dirty="0"/>
              <a:t>True</a:t>
            </a:r>
            <a:r>
              <a:rPr lang="zh-CN" altLang="en-US" sz="1780" dirty="0"/>
              <a:t>，则安装成功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915" y="67945"/>
            <a:ext cx="7152005" cy="1238250"/>
          </a:xfrm>
        </p:spPr>
        <p:txBody>
          <a:bodyPr/>
          <a:lstStyle/>
          <a:p>
            <a:r>
              <a:rPr lang="en-US" altLang="zh-CN" sz="2800"/>
              <a:t>2.1Anaconda</a:t>
            </a:r>
            <a:r>
              <a:rPr lang="zh-CN" altLang="en-US" sz="2800"/>
              <a:t>下载安装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2280" y="995680"/>
            <a:ext cx="11554460" cy="56705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Anaconda</a:t>
            </a:r>
            <a:r>
              <a:rPr lang="zh-CN" altLang="en-US" dirty="0"/>
              <a:t>下载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5630" y="1982470"/>
            <a:ext cx="64039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下载地址：</a:t>
            </a:r>
            <a:r>
              <a:rPr lang="en-US" altLang="zh-CN" dirty="0"/>
              <a:t>https://www.anaconda.com/</a:t>
            </a:r>
          </a:p>
          <a:p>
            <a:r>
              <a:rPr lang="zh-CN" altLang="en-US" dirty="0"/>
              <a:t>直接百度搜索地址可以进入</a:t>
            </a:r>
            <a:r>
              <a:rPr lang="en-US" altLang="zh-CN" dirty="0"/>
              <a:t>Anaconda</a:t>
            </a:r>
            <a:r>
              <a:rPr lang="zh-CN" altLang="en-US" dirty="0"/>
              <a:t>的主页，点击</a:t>
            </a:r>
            <a:r>
              <a:rPr lang="en-US" altLang="zh-CN" dirty="0"/>
              <a:t>‘Free Download’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清华源：</a:t>
            </a:r>
            <a:r>
              <a:rPr lang="en-US" altLang="zh-CN" dirty="0"/>
              <a:t>https://mirrors.tuna.tsinghua.edu.cn/anaconda/archive/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进入之后点击</a:t>
            </a:r>
            <a:r>
              <a:rPr lang="en-US" altLang="zh-CN" dirty="0"/>
              <a:t>Download</a:t>
            </a:r>
            <a:r>
              <a:rPr lang="zh-CN" altLang="en-US" dirty="0"/>
              <a:t>下面的</a:t>
            </a:r>
            <a:r>
              <a:rPr lang="en-US" altLang="zh-CN" dirty="0"/>
              <a:t>windows</a:t>
            </a:r>
            <a:r>
              <a:rPr lang="zh-CN" altLang="en-US" dirty="0"/>
              <a:t>的图标下载。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805" y="375285"/>
            <a:ext cx="11607800" cy="5871845"/>
          </a:xfrm>
        </p:spPr>
        <p:txBody>
          <a:bodyPr/>
          <a:lstStyle/>
          <a:p>
            <a:r>
              <a:rPr lang="en-US" altLang="zh-CN">
                <a:sym typeface="+mn-ea"/>
              </a:rPr>
              <a:t>Anaconda</a:t>
            </a:r>
            <a:r>
              <a:rPr lang="zh-CN" altLang="en-US">
                <a:sym typeface="+mn-ea"/>
              </a:rPr>
              <a:t>安装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zh-CN" altLang="en-US" sz="1600"/>
              <a:t>下载完成后打开安装软件，点击</a:t>
            </a:r>
            <a:r>
              <a:rPr lang="en-US" altLang="zh-CN" sz="1600"/>
              <a:t>‘Next’</a:t>
            </a:r>
            <a:r>
              <a:rPr lang="zh-CN" altLang="en-US" sz="1600"/>
              <a:t>。</a:t>
            </a:r>
          </a:p>
          <a:p>
            <a:pPr marL="0" indent="0">
              <a:buNone/>
            </a:pPr>
            <a:r>
              <a:rPr lang="zh-CN" altLang="en-US" sz="1600"/>
              <a:t>后面的协议直接</a:t>
            </a:r>
            <a:r>
              <a:rPr lang="en-US" altLang="zh-CN" sz="1600"/>
              <a:t>‘I Agree’</a:t>
            </a:r>
          </a:p>
          <a:p>
            <a:pPr marL="0" indent="0">
              <a:buNone/>
            </a:pPr>
            <a:r>
              <a:rPr lang="zh-CN" altLang="en-US" sz="1600"/>
              <a:t>后续如果电脑只有一个用户选中</a:t>
            </a:r>
            <a:r>
              <a:rPr lang="en-US" altLang="zh-CN" sz="1600"/>
              <a:t>‘Just Me’</a:t>
            </a:r>
            <a:r>
              <a:rPr lang="zh-CN" altLang="en-US" sz="1600"/>
              <a:t>后，点击</a:t>
            </a:r>
            <a:r>
              <a:rPr lang="en-US" altLang="zh-CN" sz="1600"/>
              <a:t>‘Next’</a:t>
            </a:r>
            <a:r>
              <a:rPr lang="zh-CN" altLang="en-US" sz="1600"/>
              <a:t>。</a:t>
            </a:r>
          </a:p>
          <a:p>
            <a:pPr marL="0" indent="0">
              <a:buNone/>
            </a:pPr>
            <a:r>
              <a:rPr lang="zh-CN" altLang="en-US" sz="1600"/>
              <a:t>下一步选择路径的时候建议选个非系统盘（非</a:t>
            </a:r>
            <a:r>
              <a:rPr lang="en-US" altLang="zh-CN" sz="1600"/>
              <a:t>C</a:t>
            </a:r>
            <a:r>
              <a:rPr lang="zh-CN" altLang="en-US" sz="1600"/>
              <a:t>盘）安装，路径也设置为英文路径，选择完成后点击</a:t>
            </a:r>
            <a:r>
              <a:rPr lang="en-US" altLang="zh-CN" sz="1600"/>
              <a:t>‘Next’</a:t>
            </a:r>
            <a:r>
              <a:rPr lang="zh-CN" altLang="en-US" sz="1600"/>
              <a:t>。</a:t>
            </a:r>
          </a:p>
          <a:p>
            <a:pPr marL="0" indent="0">
              <a:buNone/>
            </a:pPr>
            <a:r>
              <a:rPr lang="zh-CN" altLang="en-US" sz="1600"/>
              <a:t>然后勾选第二个选项（自动配置环境变量到环境中），后点击</a:t>
            </a:r>
            <a:r>
              <a:rPr lang="en-US" altLang="zh-CN" sz="1600"/>
              <a:t>‘Next’</a:t>
            </a:r>
            <a:r>
              <a:rPr lang="zh-CN" altLang="en-US" sz="1600"/>
              <a:t>。</a:t>
            </a:r>
          </a:p>
          <a:p>
            <a:pPr marL="0" indent="0">
              <a:buNone/>
            </a:pPr>
            <a:r>
              <a:rPr lang="zh-CN" altLang="en-US" sz="1600"/>
              <a:t>显示安装完成后点击</a:t>
            </a:r>
            <a:r>
              <a:rPr lang="en-US" altLang="zh-CN" sz="1600"/>
              <a:t>‘Next’</a:t>
            </a:r>
            <a:r>
              <a:rPr lang="zh-CN" altLang="en-US" sz="1600"/>
              <a:t>即可。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39545" y="1571625"/>
            <a:ext cx="7338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0210" y="305435"/>
            <a:ext cx="11694795" cy="6325870"/>
          </a:xfrm>
        </p:spPr>
        <p:txBody>
          <a:bodyPr/>
          <a:lstStyle/>
          <a:p>
            <a:r>
              <a:rPr lang="en-US" altLang="zh-CN">
                <a:sym typeface="+mn-ea"/>
              </a:rPr>
              <a:t>Anaconda</a:t>
            </a:r>
            <a:r>
              <a:rPr lang="zh-CN" altLang="en-US">
                <a:sym typeface="+mn-ea"/>
              </a:rPr>
              <a:t>环境测试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 altLang="zh-CN" sz="1600"/>
              <a:t>1.</a:t>
            </a:r>
            <a:r>
              <a:rPr lang="zh-CN" altLang="en-US" sz="1600"/>
              <a:t>首先我们点击</a:t>
            </a:r>
            <a:r>
              <a:rPr lang="en-US" altLang="zh-CN" sz="1600"/>
              <a:t>‘win’</a:t>
            </a:r>
            <a:r>
              <a:rPr lang="zh-CN" altLang="en-US" sz="1600"/>
              <a:t>键唤醒主菜单，找到</a:t>
            </a:r>
            <a:r>
              <a:rPr lang="en-US" altLang="zh-CN" sz="1600"/>
              <a:t>‘Anaconda3</a:t>
            </a:r>
            <a:r>
              <a:rPr lang="zh-CN" altLang="en-US" sz="1600"/>
              <a:t>（</a:t>
            </a:r>
            <a:r>
              <a:rPr lang="en-US" altLang="zh-CN" sz="1600"/>
              <a:t>64-bit</a:t>
            </a:r>
            <a:r>
              <a:rPr lang="zh-CN" altLang="en-US" sz="1600"/>
              <a:t>）</a:t>
            </a:r>
            <a:r>
              <a:rPr lang="en-US" altLang="zh-CN" sz="1600"/>
              <a:t>’</a:t>
            </a:r>
            <a:r>
              <a:rPr lang="zh-CN" altLang="en-US" sz="1600"/>
              <a:t>下的</a:t>
            </a:r>
            <a:r>
              <a:rPr lang="en-US" altLang="zh-CN" sz="1600"/>
              <a:t>‘Anaconda Prompt’</a:t>
            </a:r>
            <a:r>
              <a:rPr lang="zh-CN" altLang="en-US" sz="1600"/>
              <a:t>点击进入。（如果找不到的话</a:t>
            </a:r>
            <a:r>
              <a:rPr lang="en-US" altLang="zh-CN" sz="1600"/>
              <a:t>‘win’</a:t>
            </a:r>
            <a:r>
              <a:rPr lang="zh-CN" altLang="en-US" sz="1600"/>
              <a:t>键唤醒主菜单后直接手动键入</a:t>
            </a:r>
            <a:r>
              <a:rPr lang="en-US" altLang="zh-CN" sz="1600"/>
              <a:t>‘Anaconda Prompt’</a:t>
            </a:r>
            <a:r>
              <a:rPr lang="zh-CN" altLang="en-US" sz="1600"/>
              <a:t>回车进入即可）。</a:t>
            </a:r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2.</a:t>
            </a:r>
            <a:r>
              <a:rPr lang="zh-CN" altLang="en-US" sz="1600"/>
              <a:t>在后面复制粘贴</a:t>
            </a:r>
            <a:r>
              <a:rPr lang="en-US" altLang="zh-CN"/>
              <a:t>conda --version</a:t>
            </a:r>
            <a:r>
              <a:rPr lang="en-US" altLang="zh-CN" sz="1600"/>
              <a:t>,</a:t>
            </a:r>
            <a:r>
              <a:rPr lang="zh-CN" altLang="en-US" sz="1600"/>
              <a:t>目的是查看目前安装的</a:t>
            </a:r>
            <a:r>
              <a:rPr lang="en-US" altLang="zh-CN" sz="1600"/>
              <a:t>conda </a:t>
            </a:r>
            <a:r>
              <a:rPr lang="zh-CN" altLang="en-US" sz="1600"/>
              <a:t>版本。</a:t>
            </a:r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en-US" altLang="zh-CN" sz="1600"/>
              <a:t>3.</a:t>
            </a:r>
            <a:r>
              <a:rPr lang="zh-CN" altLang="en-US" sz="1600"/>
              <a:t>随后检查</a:t>
            </a:r>
            <a:r>
              <a:rPr lang="en-US" altLang="zh-CN" sz="1600"/>
              <a:t>Python</a:t>
            </a:r>
            <a:r>
              <a:rPr lang="zh-CN" altLang="en-US" sz="1600"/>
              <a:t>环境是否配置成功。</a:t>
            </a:r>
          </a:p>
          <a:p>
            <a:pPr marL="0" indent="0">
              <a:buNone/>
            </a:pPr>
            <a:r>
              <a:rPr lang="zh-CN" altLang="en-US" sz="1600"/>
              <a:t>输入</a:t>
            </a:r>
            <a:r>
              <a:rPr lang="en-US" altLang="zh-CN" sz="1600"/>
              <a:t>python</a:t>
            </a:r>
            <a:r>
              <a:rPr lang="zh-CN" altLang="en-US" sz="1600"/>
              <a:t>即可。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390" y="340995"/>
            <a:ext cx="11624945" cy="6186170"/>
          </a:xfrm>
        </p:spPr>
        <p:txBody>
          <a:bodyPr>
            <a:normAutofit fontScale="70000"/>
          </a:bodyPr>
          <a:lstStyle/>
          <a:p>
            <a:r>
              <a:rPr lang="en-US" altLang="zh-CN">
                <a:sym typeface="+mn-ea"/>
              </a:rPr>
              <a:t>Anaconda</a:t>
            </a:r>
            <a:r>
              <a:rPr lang="zh-CN" altLang="en-US">
                <a:sym typeface="+mn-ea"/>
              </a:rPr>
              <a:t>虚拟环境配置</a:t>
            </a:r>
          </a:p>
          <a:p>
            <a:endParaRPr lang="zh-CN" altLang="en-US"/>
          </a:p>
          <a:p>
            <a:pPr marL="0" indent="0">
              <a:buNone/>
            </a:pPr>
            <a:r>
              <a:rPr lang="zh-CN" altLang="en-US" sz="2000"/>
              <a:t>配置虚拟环境是使用</a:t>
            </a:r>
            <a:r>
              <a:rPr lang="en-US" altLang="zh-CN" sz="2000"/>
              <a:t>Anaconda</a:t>
            </a:r>
            <a:r>
              <a:rPr lang="zh-CN" altLang="en-US" sz="2000"/>
              <a:t>时的一个重要实践，它带来了许多好处，包括但不限于以下几点</a:t>
            </a:r>
            <a:r>
              <a:rPr lang="en-US" altLang="zh-CN" sz="2000"/>
              <a:t>: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隔离环境：通过配置虚拟环境，可以在不同的项目中</a:t>
            </a:r>
            <a:r>
              <a:rPr lang="zh-CN" altLang="en-US" sz="2000">
                <a:solidFill>
                  <a:srgbClr val="FF0000"/>
                </a:solidFill>
              </a:rPr>
              <a:t>使用不同的软件包版本</a:t>
            </a:r>
            <a:r>
              <a:rPr lang="zh-CN" altLang="en-US" sz="2000"/>
              <a:t>和</a:t>
            </a:r>
            <a:r>
              <a:rPr lang="zh-CN" altLang="en-US" sz="2000">
                <a:solidFill>
                  <a:srgbClr val="FF0000"/>
                </a:solidFill>
              </a:rPr>
              <a:t>依赖关系</a:t>
            </a:r>
            <a:r>
              <a:rPr lang="zh-CN" altLang="en-US" sz="2000"/>
              <a:t>，避免不同项目之间的冲突。这样可以确</a:t>
            </a:r>
          </a:p>
          <a:p>
            <a:pPr marL="0" indent="0">
              <a:buNone/>
            </a:pPr>
            <a:r>
              <a:rPr lang="zh-CN" altLang="en-US" sz="2000"/>
              <a:t>保每个项目都能够独立运行，而不会受到其他项目所安装软件包的影响。</a:t>
            </a:r>
          </a:p>
          <a:p>
            <a:pPr marL="0" indent="0">
              <a:buNone/>
            </a:pPr>
            <a:r>
              <a:rPr lang="zh-CN" altLang="en-US" sz="2000"/>
              <a:t>清洁环境：通过配置虚拟环境，可以确保您的</a:t>
            </a:r>
            <a:r>
              <a:rPr lang="en-US" altLang="zh-CN" sz="2000"/>
              <a:t>Anaconda</a:t>
            </a:r>
            <a:r>
              <a:rPr lang="zh-CN" altLang="en-US" sz="2000"/>
              <a:t>环境保持清洁，避免安装过多不必要的软件包，降低系统负担，提高系统</a:t>
            </a:r>
          </a:p>
          <a:p>
            <a:pPr marL="0" indent="0">
              <a:buNone/>
            </a:pPr>
            <a:r>
              <a:rPr lang="zh-CN" altLang="en-US" sz="2000"/>
              <a:t>性能。</a:t>
            </a:r>
          </a:p>
          <a:p>
            <a:pPr marL="0" indent="0">
              <a:buNone/>
            </a:pPr>
            <a:r>
              <a:rPr lang="zh-CN" altLang="en-US" sz="2000"/>
              <a:t>总的来说，配置虚拟环境可以提高工作效率，简化项目管理，保持环境的整洁和稳定性，是使用</a:t>
            </a:r>
            <a:r>
              <a:rPr lang="en-US" altLang="zh-CN" sz="2000"/>
              <a:t>Anaconda</a:t>
            </a:r>
            <a:r>
              <a:rPr lang="zh-CN" altLang="en-US" sz="2000"/>
              <a:t>时的一个良好实践。</a:t>
            </a:r>
          </a:p>
          <a:p>
            <a:endParaRPr lang="en-US" altLang="zh-CN" sz="2000"/>
          </a:p>
          <a:p>
            <a:r>
              <a:rPr lang="en-US" altLang="zh-CN" sz="2000"/>
              <a:t>1.</a:t>
            </a:r>
            <a:r>
              <a:rPr lang="zh-CN" altLang="en-US" sz="2000"/>
              <a:t>我们首先重新进入</a:t>
            </a:r>
            <a:r>
              <a:rPr lang="en-US" altLang="zh-CN" sz="2000"/>
              <a:t>’Anaconda Prompt‘</a:t>
            </a:r>
            <a:r>
              <a:rPr lang="zh-CN" altLang="en-US" sz="2000"/>
              <a:t>输入</a:t>
            </a:r>
            <a:r>
              <a:rPr lang="en-US" altLang="zh-CN" sz="2000"/>
              <a:t>conda env list</a:t>
            </a:r>
            <a:r>
              <a:rPr lang="zh-CN" altLang="en-US" sz="2000"/>
              <a:t>，目的是查看已安装的虚拟环境。</a:t>
            </a:r>
          </a:p>
          <a:p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假如说我这里创建了一个名为</a:t>
            </a:r>
            <a:r>
              <a:rPr lang="en-US" altLang="zh-CN" sz="2000"/>
              <a:t>env</a:t>
            </a:r>
            <a:r>
              <a:rPr lang="zh-CN" altLang="en-US" sz="2000"/>
              <a:t>的虚拟环境，输入如下代码，可以把</a:t>
            </a:r>
            <a:r>
              <a:rPr lang="en-US" altLang="zh-CN" sz="2000"/>
              <a:t>’env‘</a:t>
            </a:r>
            <a:r>
              <a:rPr lang="zh-CN" altLang="en-US" sz="2000"/>
              <a:t>换成你想创建的虚拟环境名。</a:t>
            </a:r>
          </a:p>
          <a:p>
            <a:endParaRPr lang="zh-CN" altLang="en-US" sz="2000"/>
          </a:p>
          <a:p>
            <a:r>
              <a:rPr lang="en-US" altLang="zh-CN" sz="2000"/>
              <a:t>3.</a:t>
            </a:r>
            <a:r>
              <a:rPr lang="zh-CN" altLang="en-US" sz="2000"/>
              <a:t>如果在创建的时候想要指定安装的</a:t>
            </a:r>
            <a:r>
              <a:rPr lang="en-US" altLang="zh-CN" sz="2000"/>
              <a:t>python</a:t>
            </a:r>
            <a:r>
              <a:rPr lang="zh-CN" altLang="en-US" sz="2000"/>
              <a:t>版本，只需要在后面加上</a:t>
            </a:r>
            <a:r>
              <a:rPr lang="en-US" altLang="zh-CN" sz="2000"/>
              <a:t>‘python = </a:t>
            </a:r>
            <a:r>
              <a:rPr lang="zh-CN" altLang="en-US" sz="2000"/>
              <a:t>版本</a:t>
            </a:r>
            <a:r>
              <a:rPr lang="en-US" altLang="zh-CN" sz="2000"/>
              <a:t>’</a:t>
            </a:r>
            <a:r>
              <a:rPr lang="zh-CN" altLang="en-US" sz="2000"/>
              <a:t>。</a:t>
            </a:r>
          </a:p>
          <a:p>
            <a:pPr marL="0" indent="0">
              <a:buNone/>
            </a:pPr>
            <a:r>
              <a:rPr lang="en-US" altLang="zh-CN" sz="2000"/>
              <a:t>(</a:t>
            </a:r>
            <a:r>
              <a:rPr lang="zh-CN" altLang="en-US" sz="2000"/>
              <a:t>这里我没有指定直接创建一个环境。输入代码回车后会显示让你是否继续，键入</a:t>
            </a:r>
            <a:r>
              <a:rPr lang="en-US" altLang="zh-CN" sz="2000"/>
              <a:t>’y‘</a:t>
            </a:r>
            <a:r>
              <a:rPr lang="zh-CN" altLang="en-US" sz="2000"/>
              <a:t>回车即可。</a:t>
            </a:r>
            <a:r>
              <a:rPr lang="en-US" altLang="zh-CN" sz="2000"/>
              <a:t>)</a:t>
            </a:r>
          </a:p>
          <a:p>
            <a:pPr marL="0" indent="0">
              <a:buNone/>
            </a:pP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然后可以输入以下代码，目的是看一下虚拟环境中安装了哪些包。</a:t>
            </a:r>
            <a:r>
              <a:rPr lang="en-US" altLang="zh-CN" sz="2000"/>
              <a:t>(conda list)</a:t>
            </a:r>
          </a:p>
          <a:p>
            <a:pPr marL="0" indent="0">
              <a:buNone/>
            </a:pPr>
            <a:r>
              <a:rPr lang="zh-CN" altLang="en-US" sz="2285"/>
              <a:t>下面测试一下虚拟环境中的</a:t>
            </a:r>
            <a:r>
              <a:rPr lang="en-US" altLang="zh-CN" sz="2285"/>
              <a:t>python</a:t>
            </a:r>
            <a:r>
              <a:rPr lang="zh-CN" altLang="en-US" sz="2285"/>
              <a:t>是否可行，输入以下代码，目的是激活虚拟环境。</a:t>
            </a:r>
            <a:r>
              <a:rPr lang="en-US" altLang="zh-CN" sz="2285"/>
              <a:t>(</a:t>
            </a:r>
            <a:r>
              <a:rPr lang="zh-CN" altLang="en-US" sz="2285"/>
              <a:t>把</a:t>
            </a:r>
            <a:r>
              <a:rPr lang="en-US" altLang="zh-CN" sz="2285"/>
              <a:t>pingyeling</a:t>
            </a:r>
            <a:r>
              <a:rPr lang="zh-CN" altLang="en-US" sz="2285"/>
              <a:t>改成自己的环境名</a:t>
            </a:r>
            <a:r>
              <a:rPr lang="en-US" altLang="zh-CN" sz="2285"/>
              <a:t>)</a:t>
            </a:r>
            <a:r>
              <a:rPr lang="zh-CN" altLang="en-US" sz="2285"/>
              <a:t>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245" y="287655"/>
            <a:ext cx="11405870" cy="6229350"/>
          </a:xfrm>
        </p:spPr>
        <p:txBody>
          <a:bodyPr/>
          <a:lstStyle/>
          <a:p>
            <a:r>
              <a:rPr lang="en-US" altLang="zh-CN" dirty="0" err="1">
                <a:sym typeface="+mn-ea"/>
              </a:rPr>
              <a:t>pycharm</a:t>
            </a:r>
            <a:r>
              <a:rPr lang="zh-CN" altLang="en-US" dirty="0">
                <a:sym typeface="+mn-ea"/>
              </a:rPr>
              <a:t>下载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/>
              <a:t>pycharm</a:t>
            </a:r>
            <a:r>
              <a:rPr lang="zh-CN" altLang="en-US" sz="1600" dirty="0"/>
              <a:t>下载</a:t>
            </a:r>
          </a:p>
          <a:p>
            <a:pPr marL="0" indent="0">
              <a:buNone/>
            </a:pPr>
            <a:r>
              <a:rPr lang="zh-CN" altLang="en-US" sz="1600" dirty="0"/>
              <a:t>首先附上下载链接：</a:t>
            </a:r>
            <a:r>
              <a:rPr lang="en-US" altLang="zh-CN" sz="1600" dirty="0"/>
              <a:t>https://www.jetbrains.com/pycharm/</a:t>
            </a:r>
          </a:p>
          <a:p>
            <a:pPr marL="0" indent="0">
              <a:buNone/>
            </a:pPr>
            <a:r>
              <a:rPr lang="zh-CN" altLang="en-US" sz="1600" dirty="0"/>
              <a:t>进入页面之后我们直接点击右上角</a:t>
            </a:r>
            <a:r>
              <a:rPr lang="en-US" altLang="zh-CN" sz="1600" dirty="0"/>
              <a:t>‘Download’</a:t>
            </a:r>
            <a:r>
              <a:rPr lang="zh-CN" altLang="en-US" sz="1600" dirty="0"/>
              <a:t>。</a:t>
            </a:r>
          </a:p>
          <a:p>
            <a:endParaRPr lang="zh-CN" altLang="en-US" sz="1600" dirty="0"/>
          </a:p>
          <a:p>
            <a:endParaRPr lang="zh-CN" altLang="en-US" sz="1600" dirty="0"/>
          </a:p>
          <a:p>
            <a:r>
              <a:rPr lang="zh-CN" altLang="en-US" sz="1600" dirty="0"/>
              <a:t>点击上图社区版的</a:t>
            </a:r>
            <a:r>
              <a:rPr lang="en-US" altLang="zh-CN" sz="1600" dirty="0"/>
              <a:t>‘Download’</a:t>
            </a:r>
            <a:r>
              <a:rPr lang="zh-CN" altLang="en-US" sz="1600" dirty="0"/>
              <a:t>，点击之后有可能会直接弹出下载窗口，也有可能会弹出一个页面，弹出页面的话点击</a:t>
            </a:r>
            <a:r>
              <a:rPr lang="en-US" altLang="zh-CN" sz="1600" dirty="0"/>
              <a:t>‘direct link’.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23875" y="960755"/>
            <a:ext cx="10515600" cy="4351338"/>
          </a:xfrm>
        </p:spPr>
        <p:txBody>
          <a:bodyPr/>
          <a:lstStyle/>
          <a:p>
            <a:r>
              <a:rPr lang="en-US" altLang="zh-CN"/>
              <a:t>pycharm</a:t>
            </a:r>
            <a:r>
              <a:rPr lang="zh-CN" altLang="en-US"/>
              <a:t>安装</a:t>
            </a:r>
          </a:p>
          <a:p>
            <a:endParaRPr lang="zh-CN" altLang="en-US" sz="1600"/>
          </a:p>
          <a:p>
            <a:pPr marL="0" indent="0">
              <a:buNone/>
            </a:pPr>
            <a:r>
              <a:rPr lang="zh-CN" altLang="en-US" sz="1600"/>
              <a:t>下面进入到安装步骤，点击</a:t>
            </a:r>
            <a:r>
              <a:rPr lang="en-US" altLang="zh-CN" sz="1600"/>
              <a:t>‘</a:t>
            </a:r>
            <a:r>
              <a:rPr lang="zh-CN" altLang="en-US" sz="1600"/>
              <a:t>下一步</a:t>
            </a:r>
            <a:r>
              <a:rPr lang="en-US" altLang="zh-CN" sz="1600"/>
              <a:t>’</a:t>
            </a:r>
            <a:r>
              <a:rPr lang="zh-CN" altLang="en-US" sz="1600"/>
              <a:t>。</a:t>
            </a:r>
          </a:p>
          <a:p>
            <a:pPr marL="0" indent="0">
              <a:buNone/>
            </a:pPr>
            <a:r>
              <a:rPr lang="zh-CN" altLang="en-US" sz="1600"/>
              <a:t>还是在非系统盘中选中一个英文路径，然后点击下一步。</a:t>
            </a:r>
          </a:p>
          <a:p>
            <a:pPr marL="0" indent="0">
              <a:buNone/>
            </a:pPr>
            <a:r>
              <a:rPr lang="zh-CN" altLang="en-US" sz="1600"/>
              <a:t>下一步的选项可以全都勾上然后</a:t>
            </a:r>
            <a:r>
              <a:rPr lang="en-US" altLang="zh-CN" sz="1600"/>
              <a:t>‘</a:t>
            </a:r>
            <a:r>
              <a:rPr lang="zh-CN" altLang="en-US" sz="1600"/>
              <a:t>下一步</a:t>
            </a:r>
            <a:r>
              <a:rPr lang="en-US" altLang="zh-CN" sz="1600"/>
              <a:t>’</a:t>
            </a:r>
            <a:r>
              <a:rPr lang="zh-CN" altLang="en-US" sz="1600"/>
              <a:t>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100" y="297180"/>
            <a:ext cx="11222990" cy="6177915"/>
          </a:xfrm>
        </p:spPr>
        <p:txBody>
          <a:bodyPr/>
          <a:lstStyle/>
          <a:p>
            <a:r>
              <a:rPr lang="en-US" altLang="zh-CN" dirty="0" err="1">
                <a:sym typeface="+mn-ea"/>
              </a:rPr>
              <a:t>VsCode</a:t>
            </a:r>
            <a:r>
              <a:rPr lang="zh-CN" altLang="en-US" dirty="0">
                <a:sym typeface="+mn-ea"/>
              </a:rPr>
              <a:t>配置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en-US" dirty="0">
                <a:sym typeface="+mn-ea"/>
              </a:rPr>
              <a:t>环境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下载地址：</a:t>
            </a:r>
            <a:r>
              <a:rPr lang="it-IT" altLang="zh-CN" dirty="0">
                <a:hlinkClick r:id="rId2"/>
              </a:rPr>
              <a:t>Visual Studio Code - Code Editing. Redefined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" y="59055"/>
            <a:ext cx="8411210" cy="636270"/>
          </a:xfrm>
        </p:spPr>
        <p:txBody>
          <a:bodyPr/>
          <a:lstStyle/>
          <a:p>
            <a:r>
              <a:rPr lang="en-US" altLang="zh-CN" sz="2800" b="1"/>
              <a:t>pytorch(</a:t>
            </a:r>
            <a:r>
              <a:rPr lang="zh-CN" altLang="en-US" sz="2800" b="1"/>
              <a:t>安装</a:t>
            </a:r>
            <a:r>
              <a:rPr lang="en-US" altLang="zh-CN" sz="2800" b="1"/>
              <a:t>)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6245" y="695325"/>
            <a:ext cx="11650980" cy="6042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200"/>
              <a:t>在安装</a:t>
            </a:r>
            <a:r>
              <a:rPr lang="en-US" altLang="zh-CN" sz="1200"/>
              <a:t>PyTorch</a:t>
            </a:r>
            <a:r>
              <a:rPr lang="zh-CN" altLang="en-US" sz="1200"/>
              <a:t>之前，我们需要判断您的计算机是否安装了</a:t>
            </a:r>
            <a:r>
              <a:rPr lang="en-US" altLang="zh-CN" sz="1200"/>
              <a:t>NVIDIA</a:t>
            </a:r>
            <a:r>
              <a:rPr lang="zh-CN" altLang="en-US" sz="1200"/>
              <a:t>显卡，因为</a:t>
            </a:r>
            <a:r>
              <a:rPr lang="en-US" altLang="zh-CN" sz="1200"/>
              <a:t>PyTorch</a:t>
            </a:r>
            <a:r>
              <a:rPr lang="zh-CN" altLang="en-US" sz="1200"/>
              <a:t>的</a:t>
            </a:r>
            <a:r>
              <a:rPr lang="en-US" altLang="zh-CN" sz="1200"/>
              <a:t>GPU</a:t>
            </a:r>
            <a:r>
              <a:rPr lang="zh-CN" altLang="en-US" sz="1200"/>
              <a:t>版本需要</a:t>
            </a:r>
            <a:r>
              <a:rPr lang="en-US" altLang="zh-CN" sz="1200"/>
              <a:t>NVIDIA</a:t>
            </a:r>
            <a:r>
              <a:rPr lang="zh-CN" altLang="en-US" sz="1200"/>
              <a:t>显卡来加速计算。您可以通过以下步骤来判断：</a:t>
            </a:r>
            <a:endParaRPr lang="en-US" altLang="zh-CN" sz="1200"/>
          </a:p>
          <a:p>
            <a:pPr marL="0" indent="0">
              <a:buNone/>
            </a:pPr>
            <a:r>
              <a:rPr lang="en-US" altLang="en-US" sz="1200"/>
              <a:t>①</a:t>
            </a:r>
            <a:r>
              <a:rPr lang="en-US" altLang="zh-CN" sz="1200"/>
              <a:t> </a:t>
            </a:r>
            <a:r>
              <a:rPr lang="zh-CN" altLang="en-US" sz="1200"/>
              <a:t>打开设备管理器：在</a:t>
            </a:r>
            <a:r>
              <a:rPr lang="en-US" altLang="zh-CN" sz="1200"/>
              <a:t>Windows</a:t>
            </a:r>
            <a:r>
              <a:rPr lang="zh-CN" altLang="en-US" sz="1200"/>
              <a:t>上，按下</a:t>
            </a:r>
            <a:r>
              <a:rPr lang="en-US" altLang="zh-CN" sz="1200"/>
              <a:t>Win</a:t>
            </a:r>
            <a:r>
              <a:rPr lang="zh-CN" altLang="en-US" sz="1200"/>
              <a:t>键和</a:t>
            </a:r>
            <a:r>
              <a:rPr lang="en-US" altLang="zh-CN" sz="1200"/>
              <a:t>X</a:t>
            </a:r>
            <a:r>
              <a:rPr lang="zh-CN" altLang="en-US" sz="1200"/>
              <a:t>键，然后选择</a:t>
            </a:r>
            <a:r>
              <a:rPr lang="en-US" altLang="zh-CN" sz="1200"/>
              <a:t>“</a:t>
            </a:r>
            <a:r>
              <a:rPr lang="zh-CN" altLang="en-US" sz="1200"/>
              <a:t>设备管理器</a:t>
            </a:r>
            <a:r>
              <a:rPr lang="en-US" altLang="zh-CN" sz="1200"/>
              <a:t>”</a:t>
            </a:r>
            <a:r>
              <a:rPr lang="zh-CN" altLang="en-US" sz="1200"/>
              <a:t>。在</a:t>
            </a:r>
            <a:r>
              <a:rPr lang="en-US" altLang="zh-CN" sz="1200"/>
              <a:t>macOS</a:t>
            </a:r>
            <a:r>
              <a:rPr lang="zh-CN" altLang="en-US" sz="1200"/>
              <a:t>上，打开</a:t>
            </a:r>
            <a:r>
              <a:rPr lang="en-US" altLang="zh-CN" sz="1200"/>
              <a:t>“</a:t>
            </a:r>
            <a:r>
              <a:rPr lang="zh-CN" altLang="en-US" sz="1200"/>
              <a:t>系统偏好设置</a:t>
            </a:r>
            <a:r>
              <a:rPr lang="en-US" altLang="zh-CN" sz="1200"/>
              <a:t>”</a:t>
            </a:r>
            <a:r>
              <a:rPr lang="zh-CN" altLang="en-US" sz="1200"/>
              <a:t>，选择</a:t>
            </a:r>
            <a:r>
              <a:rPr lang="en-US" altLang="zh-CN" sz="1200"/>
              <a:t>“</a:t>
            </a:r>
            <a:r>
              <a:rPr lang="zh-CN" altLang="en-US" sz="1200"/>
              <a:t>硬件</a:t>
            </a:r>
            <a:r>
              <a:rPr lang="en-US" altLang="zh-CN" sz="1200"/>
              <a:t>”</a:t>
            </a:r>
            <a:r>
              <a:rPr lang="zh-CN" altLang="en-US" sz="1200"/>
              <a:t>选项卡，然后点击</a:t>
            </a:r>
            <a:r>
              <a:rPr lang="en-US" altLang="zh-CN" sz="1200"/>
              <a:t>“</a:t>
            </a:r>
            <a:r>
              <a:rPr lang="zh-CN" altLang="en-US" sz="1200"/>
              <a:t>设备管理器</a:t>
            </a:r>
            <a:r>
              <a:rPr lang="en-US" altLang="zh-CN" sz="1200"/>
              <a:t>”</a:t>
            </a:r>
            <a:r>
              <a:rPr lang="zh-CN" altLang="en-US" sz="1200"/>
              <a:t>。</a:t>
            </a:r>
            <a:endParaRPr lang="en-US" altLang="zh-CN" sz="1200"/>
          </a:p>
          <a:p>
            <a:pPr marL="0" indent="0">
              <a:buNone/>
            </a:pPr>
            <a:r>
              <a:rPr lang="en-US" altLang="en-US" sz="1200"/>
              <a:t>②</a:t>
            </a:r>
            <a:r>
              <a:rPr lang="en-US" altLang="zh-CN" sz="1200"/>
              <a:t> </a:t>
            </a:r>
            <a:r>
              <a:rPr lang="zh-CN" altLang="en-US" sz="1200"/>
              <a:t>查看显示适配器：在设备管理器中，展开</a:t>
            </a:r>
            <a:r>
              <a:rPr lang="en-US" altLang="zh-CN" sz="1200"/>
              <a:t>“</a:t>
            </a:r>
            <a:r>
              <a:rPr lang="zh-CN" altLang="en-US" sz="1200"/>
              <a:t>显示适配器</a:t>
            </a:r>
            <a:r>
              <a:rPr lang="en-US" altLang="zh-CN" sz="1200"/>
              <a:t>”</a:t>
            </a:r>
            <a:r>
              <a:rPr lang="zh-CN" altLang="en-US" sz="1200"/>
              <a:t>或</a:t>
            </a:r>
            <a:r>
              <a:rPr lang="en-US" altLang="zh-CN" sz="1200"/>
              <a:t>“</a:t>
            </a:r>
            <a:r>
              <a:rPr lang="zh-CN" altLang="en-US" sz="1200"/>
              <a:t>图形处理器</a:t>
            </a:r>
            <a:r>
              <a:rPr lang="en-US" altLang="zh-CN" sz="1200"/>
              <a:t>”</a:t>
            </a:r>
            <a:r>
              <a:rPr lang="zh-CN" altLang="en-US" sz="1200"/>
              <a:t>部分，查看是否有</a:t>
            </a:r>
            <a:r>
              <a:rPr lang="en-US" altLang="zh-CN" sz="1200"/>
              <a:t>NVIDIA</a:t>
            </a:r>
            <a:r>
              <a:rPr lang="zh-CN" altLang="en-US" sz="1200"/>
              <a:t>显卡的列表。如果有</a:t>
            </a:r>
            <a:r>
              <a:rPr lang="en-US" altLang="zh-CN" sz="1200"/>
              <a:t>NVIDIA</a:t>
            </a:r>
            <a:r>
              <a:rPr lang="zh-CN" altLang="en-US" sz="1200"/>
              <a:t>显卡，那么您的计算机适合安装</a:t>
            </a:r>
            <a:r>
              <a:rPr lang="en-US" altLang="zh-CN" sz="1200"/>
              <a:t>PyTorch</a:t>
            </a:r>
            <a:r>
              <a:rPr lang="zh-CN" altLang="en-US" sz="1200"/>
              <a:t>的</a:t>
            </a:r>
            <a:r>
              <a:rPr lang="en-US" altLang="zh-CN" sz="1200"/>
              <a:t>GPU</a:t>
            </a:r>
            <a:r>
              <a:rPr lang="zh-CN" altLang="en-US" sz="1200"/>
              <a:t>版本。</a:t>
            </a:r>
          </a:p>
          <a:p>
            <a:r>
              <a:rPr lang="en-US" altLang="zh-CN" sz="2400" b="1">
                <a:sym typeface="+mn-ea"/>
              </a:rPr>
              <a:t>CPU</a:t>
            </a:r>
            <a:r>
              <a:rPr lang="zh-CN" altLang="en-US" sz="2400" b="1">
                <a:sym typeface="+mn-ea"/>
              </a:rPr>
              <a:t>版本</a:t>
            </a:r>
          </a:p>
          <a:p>
            <a:pPr marL="0" indent="0">
              <a:buNone/>
            </a:pPr>
            <a:r>
              <a:rPr lang="zh-CN" altLang="en-US" sz="1400"/>
              <a:t>在安装</a:t>
            </a:r>
            <a:r>
              <a:rPr lang="en-US" altLang="zh-CN" sz="1400"/>
              <a:t>PyTorch</a:t>
            </a:r>
            <a:r>
              <a:rPr lang="zh-CN" altLang="en-US" sz="1400"/>
              <a:t>之前，为了管理不同项目的</a:t>
            </a:r>
            <a:r>
              <a:rPr lang="en-US" altLang="zh-CN" sz="1400"/>
              <a:t>Python</a:t>
            </a:r>
            <a:r>
              <a:rPr lang="zh-CN" altLang="en-US" sz="1400"/>
              <a:t>环境，通常建议创建一个虚拟环境。虚拟环境可以帮助您隔离不同项目的依赖项，避免不同项目之间的冲突。以下是创建虚拟环境的步骤。</a:t>
            </a:r>
          </a:p>
          <a:p>
            <a:pPr marL="0" indent="0">
              <a:buNone/>
            </a:pPr>
            <a:r>
              <a:rPr lang="en-US" altLang="en-US" sz="1400"/>
              <a:t>①</a:t>
            </a:r>
            <a:r>
              <a:rPr lang="en-US" altLang="zh-CN" sz="1400"/>
              <a:t> </a:t>
            </a:r>
            <a:r>
              <a:rPr lang="zh-CN" altLang="en-US" sz="1400"/>
              <a:t>打开终端：在</a:t>
            </a:r>
            <a:r>
              <a:rPr lang="en-US" altLang="zh-CN" sz="1400"/>
              <a:t>Windows</a:t>
            </a:r>
            <a:r>
              <a:rPr lang="zh-CN" altLang="en-US" sz="1400"/>
              <a:t>上，打开</a:t>
            </a:r>
            <a:r>
              <a:rPr lang="en-US" altLang="zh-CN" sz="1400"/>
              <a:t>Anaconda Prompt</a:t>
            </a:r>
            <a:r>
              <a:rPr lang="zh-CN" altLang="en-US" sz="1400"/>
              <a:t>；在</a:t>
            </a:r>
            <a:r>
              <a:rPr lang="en-US" altLang="zh-CN" sz="1400"/>
              <a:t>macOS</a:t>
            </a:r>
            <a:r>
              <a:rPr lang="zh-CN" altLang="en-US" sz="1400"/>
              <a:t>和</a:t>
            </a:r>
            <a:r>
              <a:rPr lang="en-US" altLang="zh-CN" sz="1400"/>
              <a:t>Linux</a:t>
            </a:r>
            <a:r>
              <a:rPr lang="zh-CN" altLang="en-US" sz="1400"/>
              <a:t>上，打开终端；</a:t>
            </a:r>
          </a:p>
          <a:p>
            <a:pPr marL="0" indent="0">
              <a:buNone/>
            </a:pPr>
            <a:r>
              <a:rPr lang="en-US" altLang="en-US" sz="1400"/>
              <a:t>②</a:t>
            </a:r>
            <a:r>
              <a:rPr lang="en-US" altLang="zh-CN" sz="1400"/>
              <a:t> </a:t>
            </a:r>
            <a:r>
              <a:rPr lang="zh-CN" altLang="en-US" sz="1400"/>
              <a:t>创建虚拟环境：运行以下命令来创建一个新的虚拟环境。您可以将</a:t>
            </a:r>
            <a:r>
              <a:rPr lang="en-US" altLang="zh-CN" sz="1400"/>
              <a:t>&lt;env_name&gt;</a:t>
            </a:r>
            <a:r>
              <a:rPr lang="zh-CN" altLang="en-US" sz="1400"/>
              <a:t>替换为您喜欢的环境名称，例如</a:t>
            </a:r>
            <a:r>
              <a:rPr lang="en-US" altLang="zh-CN" sz="1400"/>
              <a:t>“myenv”</a:t>
            </a:r>
            <a:r>
              <a:rPr lang="zh-CN" altLang="en-US" sz="1400"/>
              <a:t>。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</a:rPr>
              <a:t>conda create -n &lt;env_name&gt; python=&lt;version&gt;</a:t>
            </a:r>
          </a:p>
          <a:p>
            <a:pPr marL="0" indent="0">
              <a:buNone/>
            </a:pPr>
            <a:r>
              <a:rPr lang="en-US" altLang="en-US" sz="1400"/>
              <a:t>③</a:t>
            </a:r>
            <a:r>
              <a:rPr lang="en-US" altLang="zh-CN" sz="1400"/>
              <a:t> </a:t>
            </a:r>
            <a:r>
              <a:rPr lang="zh-CN" altLang="en-US" sz="1400"/>
              <a:t>激活虚拟环境：运行以下命令来激活刚刚创建的虚拟环境。在</a:t>
            </a:r>
            <a:r>
              <a:rPr lang="en-US" altLang="zh-CN" sz="1400"/>
              <a:t>Windows</a:t>
            </a:r>
            <a:r>
              <a:rPr lang="zh-CN" altLang="en-US" sz="1400"/>
              <a:t>上，使用</a:t>
            </a:r>
            <a:r>
              <a:rPr lang="en-US" altLang="zh-CN" sz="1400"/>
              <a:t>activate</a:t>
            </a:r>
            <a:r>
              <a:rPr lang="zh-CN" altLang="en-US" sz="1400"/>
              <a:t>命令；在</a:t>
            </a:r>
            <a:r>
              <a:rPr lang="en-US" altLang="zh-CN" sz="1400"/>
              <a:t>macOS</a:t>
            </a:r>
            <a:r>
              <a:rPr lang="zh-CN" altLang="en-US" sz="1400"/>
              <a:t>和</a:t>
            </a:r>
            <a:r>
              <a:rPr lang="en-US" altLang="zh-CN" sz="1400"/>
              <a:t>Linux</a:t>
            </a:r>
            <a:r>
              <a:rPr lang="zh-CN" altLang="en-US" sz="1400"/>
              <a:t>上，使用</a:t>
            </a:r>
            <a:r>
              <a:rPr lang="en-US" altLang="zh-CN" sz="1400"/>
              <a:t>source</a:t>
            </a:r>
            <a:r>
              <a:rPr lang="zh-CN" altLang="en-US" sz="1400"/>
              <a:t>命令。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>
                <a:solidFill>
                  <a:srgbClr val="FF0000"/>
                </a:solidFill>
              </a:rPr>
              <a:t>conda activate &lt;env_name&gt; </a:t>
            </a:r>
            <a:r>
              <a:rPr lang="en-US" altLang="zh-CN" sz="1400"/>
              <a:t> </a:t>
            </a:r>
            <a:r>
              <a:rPr lang="zh-CN" altLang="en-US" sz="1400"/>
              <a:t>激活虚拟环境后，您将看到虚拟环境的命令提示符前缀显示为</a:t>
            </a:r>
            <a:r>
              <a:rPr lang="en-US" altLang="zh-CN" sz="1400"/>
              <a:t>(&lt;env_name&gt;)</a:t>
            </a:r>
            <a:r>
              <a:rPr lang="zh-CN" altLang="en-US" sz="1400"/>
              <a:t>。这意味着您现在正在使用该虚拟环境的</a:t>
            </a:r>
            <a:r>
              <a:rPr lang="en-US" altLang="zh-CN" sz="1400"/>
              <a:t>Python</a:t>
            </a:r>
            <a:r>
              <a:rPr lang="zh-CN" altLang="en-US" sz="1400"/>
              <a:t>解释器。</a:t>
            </a:r>
          </a:p>
          <a:p>
            <a:pPr marL="0" indent="0">
              <a:buNone/>
            </a:pPr>
            <a:r>
              <a:rPr lang="en-US" altLang="en-US" sz="1400"/>
              <a:t>④</a:t>
            </a:r>
            <a:r>
              <a:rPr lang="en-US" altLang="zh-CN" sz="1400"/>
              <a:t> </a:t>
            </a:r>
            <a:r>
              <a:rPr lang="zh-CN" altLang="en-US" sz="1400"/>
              <a:t>安装</a:t>
            </a:r>
            <a:r>
              <a:rPr lang="en-US" altLang="zh-CN" sz="1400"/>
              <a:t>PyTorch</a:t>
            </a:r>
            <a:r>
              <a:rPr lang="zh-CN" altLang="en-US" sz="1400"/>
              <a:t>（</a:t>
            </a:r>
            <a:r>
              <a:rPr lang="en-US" altLang="zh-CN" sz="1400"/>
              <a:t>CPU</a:t>
            </a:r>
            <a:r>
              <a:rPr lang="zh-CN" altLang="en-US" sz="1400"/>
              <a:t>）：在激活的虚拟环境中，使用</a:t>
            </a:r>
            <a:r>
              <a:rPr lang="en-US" altLang="zh-CN" sz="1400"/>
              <a:t>pip</a:t>
            </a:r>
            <a:r>
              <a:rPr lang="zh-CN" altLang="en-US" sz="1400"/>
              <a:t>安装</a:t>
            </a:r>
            <a:r>
              <a:rPr lang="en-US" altLang="zh-CN" sz="1400"/>
              <a:t>PyTorch</a:t>
            </a:r>
            <a:r>
              <a:rPr lang="zh-CN" altLang="en-US" sz="1400"/>
              <a:t>。根据您的需求，选择安装</a:t>
            </a:r>
            <a:r>
              <a:rPr lang="en-US" altLang="zh-CN" sz="1400"/>
              <a:t>CPU</a:t>
            </a:r>
            <a:r>
              <a:rPr lang="zh-CN" altLang="en-US" sz="1400"/>
              <a:t>版本。例如：（网络不佳和必要的时候可以添加国内源）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5366,3313597,3321418]}"/>
  <p:tag name="COMMONDATA" val="eyJoZGlkIjoiNDcxODdlYTU2OWRkM2EwYTdlM2E2OWJiN2NhY2YzY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964_2*l_h_a*1_1_1"/>
  <p:tag name="KSO_WM_TEMPLATE_CATEGORY" val="diagram"/>
  <p:tag name="KSO_WM_TEMPLATE_INDEX" val="2023196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17.67841186523435,&quot;left&quot;:11.628173828125,&quot;top&quot;:50.685794067382815,&quot;width&quot;:922.771826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0"/>
  <p:tag name="KSO_WM_UNIT_PRESET_TEXT" val="此处添加标题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]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964_2*l_h_a*1_2_1"/>
  <p:tag name="KSO_WM_TEMPLATE_CATEGORY" val="diagram"/>
  <p:tag name="KSO_WM_TEMPLATE_INDEX" val="2023196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17.67841186523435,&quot;left&quot;:11.628173828125,&quot;top&quot;:50.685794067382815,&quot;width&quot;:922.771826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此处添加标题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]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1964_2*l_h_a*1_3_1"/>
  <p:tag name="KSO_WM_TEMPLATE_CATEGORY" val="diagram"/>
  <p:tag name="KSO_WM_TEMPLATE_INDEX" val="2023196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17.67841186523435,&quot;left&quot;:11.628173828125,&quot;top&quot;:50.685794067382815,&quot;width&quot;:922.771826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此处添加标题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]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964_2*l_h_f*1_1_1"/>
  <p:tag name="KSO_WM_TEMPLATE_CATEGORY" val="diagram"/>
  <p:tag name="KSO_WM_TEMPLATE_INDEX" val="2023196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17.67841186523435,&quot;left&quot;:11.628173828125,&quot;top&quot;:50.685794067382815,&quot;width&quot;:922.771826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65"/>
  <p:tag name="KSO_WM_UNIT_PRESET_TEXT" val="单击此处添加文本内容，简明扼要地阐述。根据需要可酌情增减文字，以便观者准确地理解您传达的思想。单击此处添加文本具体内容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]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964_2*l_h_f*1_2_1"/>
  <p:tag name="KSO_WM_TEMPLATE_CATEGORY" val="diagram"/>
  <p:tag name="KSO_WM_TEMPLATE_INDEX" val="2023196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17.67841186523435,&quot;left&quot;:11.628173828125,&quot;top&quot;:50.685794067382815,&quot;width&quot;:922.771826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内容，简明扼要地阐述。根据需要可酌情增减文字，以便观者准确地理解您传达的思想。单击此处添加文本具体内容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]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964_2*l_h_f*1_3_1"/>
  <p:tag name="KSO_WM_TEMPLATE_CATEGORY" val="diagram"/>
  <p:tag name="KSO_WM_TEMPLATE_INDEX" val="2023196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17.67841186523435,&quot;left&quot;:11.628173828125,&quot;top&quot;:50.685794067382815,&quot;width&quot;:922.77182617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内容，简明扼要地阐述。根据需要可酌情增减文字，以便观者准确地理解您传达的思想。单击此处添加文本具体内容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]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964_2*l_h_i*1_1_1"/>
  <p:tag name="KSO_WM_TEMPLATE_CATEGORY" val="diagram"/>
  <p:tag name="KSO_WM_TEMPLATE_INDEX" val="2023196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17.67841186523435,&quot;left&quot;:11.628173828125,&quot;top&quot;:50.685794067382815,&quot;width&quot;:922.771826171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964_2*l_h_i*1_2_2"/>
  <p:tag name="KSO_WM_TEMPLATE_CATEGORY" val="diagram"/>
  <p:tag name="KSO_WM_TEMPLATE_INDEX" val="2023196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17.67841186523435,&quot;left&quot;:11.628173828125,&quot;top&quot;:50.685794067382815,&quot;width&quot;:922.77182617187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DIAGRAM_USE_COLOR_VALUE" val="{&quot;color_scheme&quot;:1,&quot;color_type&quot;:1,&quot;theme_color_indexes&quot;:[]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964_2*l_h_i*1_3_2"/>
  <p:tag name="KSO_WM_TEMPLATE_CATEGORY" val="diagram"/>
  <p:tag name="KSO_WM_TEMPLATE_INDEX" val="2023196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17.67841186523435,&quot;left&quot;:11.628173828125,&quot;top&quot;:50.685794067382815,&quot;width&quot;:922.77182617187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DIAGRAM_USE_COLOR_VALUE" val="{&quot;color_scheme&quot;:1,&quot;color_type&quot;:1,&quot;theme_color_indexes&quot;:[]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964_2*l_h_i*1_2_1"/>
  <p:tag name="KSO_WM_TEMPLATE_CATEGORY" val="diagram"/>
  <p:tag name="KSO_WM_TEMPLATE_INDEX" val="2023196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17.67841186523435,&quot;left&quot;:11.628173828125,&quot;top&quot;:50.685794067382815,&quot;width&quot;:922.77182617187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964_2*l_h_i*1_3_1"/>
  <p:tag name="KSO_WM_TEMPLATE_CATEGORY" val="diagram"/>
  <p:tag name="KSO_WM_TEMPLATE_INDEX" val="2023196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MAX_ITEMCNT" val="4"/>
  <p:tag name="KSO_WM_DIAGRAM_MIN_ITEMCNT" val="2"/>
  <p:tag name="KSO_WM_DIAGRAM_VIRTUALLY_FRAME" val="{&quot;height&quot;:317.67841186523435,&quot;left&quot;:11.628173828125,&quot;top&quot;:50.685794067382815,&quot;width&quot;:922.7718261718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1749</Words>
  <Application>Microsoft Office PowerPoint</Application>
  <PresentationFormat>宽屏</PresentationFormat>
  <Paragraphs>126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Calibri</vt:lpstr>
      <vt:lpstr>Times New Roman</vt:lpstr>
      <vt:lpstr>WPS</vt:lpstr>
      <vt:lpstr>2.环境的安装</vt:lpstr>
      <vt:lpstr>2.1Anaconda下载安装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pytorch(安装)</vt:lpstr>
      <vt:lpstr>GPU版本</vt:lpstr>
      <vt:lpstr>GPU版本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kewuyu</cp:lastModifiedBy>
  <cp:revision>23</cp:revision>
  <dcterms:created xsi:type="dcterms:W3CDTF">2023-08-09T12:44:00Z</dcterms:created>
  <dcterms:modified xsi:type="dcterms:W3CDTF">2025-01-08T13:15:02Z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DF234262A53B4E898109788F3B39D83E_13</vt:lpwstr>
  </property>
  <property fmtid="{D5CDD505-2E9C-101B-9397-08002B2CF9AE}" pid="3" name="KSOProductBuildVer">
    <vt:lpwstr>2052-12.1.0.19302</vt:lpwstr>
  </property>
</Properties>
</file>