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Lst>
  <p:sldSz cx="27432000" cy="36576000"/>
  <p:notesSz cx="6858000" cy="9144000"/>
  <p:defaultText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5C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2"/>
  </p:normalViewPr>
  <p:slideViewPr>
    <p:cSldViewPr snapToGrid="0" snapToObjects="1">
      <p:cViewPr>
        <p:scale>
          <a:sx n="50" d="100"/>
          <a:sy n="50" d="100"/>
        </p:scale>
        <p:origin x="520" y="-6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smtClean="0"/>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4DEABC-F80B-F54D-B945-95EA34AC4842}"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4DEABC-F80B-F54D-B945-95EA34AC4842}"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4DEABC-F80B-F54D-B945-95EA34AC4842}"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4DEABC-F80B-F54D-B945-95EA34AC4842}"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smtClean="0"/>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4DEABC-F80B-F54D-B945-95EA34AC4842}"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4DEABC-F80B-F54D-B945-95EA34AC4842}" type="datetimeFigureOut">
              <a:rPr lang="en-US" smtClean="0"/>
              <a:t>11/29/17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Click to 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Click to 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4DEABC-F80B-F54D-B945-95EA34AC4842}" type="datetimeFigureOut">
              <a:rPr lang="en-US" smtClean="0"/>
              <a:t>11/29/17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4DEABC-F80B-F54D-B945-95EA34AC4842}" type="datetimeFigureOut">
              <a:rPr lang="en-US" smtClean="0"/>
              <a:t>11/29/17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DEABC-F80B-F54D-B945-95EA34AC4842}" type="datetimeFigureOut">
              <a:rPr lang="en-US" smtClean="0"/>
              <a:t>11/29/17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smtClean="0"/>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4DEABC-F80B-F54D-B945-95EA34AC4842}" type="datetimeFigureOut">
              <a:rPr lang="en-US" smtClean="0"/>
              <a:t>11/29/17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4DEABC-F80B-F54D-B945-95EA34AC4842}" type="datetimeFigureOut">
              <a:rPr lang="en-US" smtClean="0"/>
              <a:t>11/29/17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CA4DEABC-F80B-F54D-B945-95EA34AC4842}" type="datetimeFigureOut">
              <a:rPr lang="en-US" smtClean="0"/>
              <a:t>11/29/17</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66A0474E-A8F8-4543-BABF-9BBF6548C1A5}" type="slidenum">
              <a:rPr lang="en-US" smtClean="0"/>
              <a:t>‹#›</a:t>
            </a:fld>
            <a:endParaRPr lang="en-US"/>
          </a:p>
        </p:txBody>
      </p:sp>
    </p:spTree>
    <p:extLst>
      <p:ext uri="{BB962C8B-B14F-4D97-AF65-F5344CB8AC3E}">
        <p14:creationId xmlns:p14="http://schemas.microsoft.com/office/powerpoint/2010/main" val="4797076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7965" y="5347502"/>
            <a:ext cx="27432000" cy="31215740"/>
          </a:xfrm>
          <a:prstGeom prst="rect">
            <a:avLst/>
          </a:prstGeom>
          <a:solidFill>
            <a:schemeClr val="accent5">
              <a:lumMod val="60000"/>
              <a:lumOff val="4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a:off x="643686" y="23146710"/>
            <a:ext cx="14524832" cy="1249813"/>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16049443" y="23146710"/>
            <a:ext cx="10823757" cy="1249813"/>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889000" y="5614831"/>
            <a:ext cx="6781800" cy="1249813"/>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0" y="0"/>
            <a:ext cx="27432000" cy="5360260"/>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798790" y="-694888"/>
            <a:ext cx="15374451" cy="4871494"/>
            <a:chOff x="6904736" y="-48699"/>
            <a:chExt cx="11250306" cy="3141248"/>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736" y="798167"/>
              <a:ext cx="4644339" cy="1451356"/>
            </a:xfrm>
            <a:prstGeom prst="rect">
              <a:avLst/>
            </a:prstGeom>
          </p:spPr>
        </p:pic>
        <p:sp>
          <p:nvSpPr>
            <p:cNvPr id="7" name="TextBox 6"/>
            <p:cNvSpPr txBox="1"/>
            <p:nvPr/>
          </p:nvSpPr>
          <p:spPr>
            <a:xfrm>
              <a:off x="11938750" y="1095234"/>
              <a:ext cx="1945296" cy="853383"/>
            </a:xfrm>
            <a:prstGeom prst="rect">
              <a:avLst/>
            </a:prstGeom>
            <a:noFill/>
          </p:spPr>
          <p:txBody>
            <a:bodyPr wrap="square" rtlCol="0">
              <a:spAutoFit/>
            </a:bodyPr>
            <a:lstStyle/>
            <a:p>
              <a:pPr algn="ctr"/>
              <a:r>
                <a:rPr lang="en-US" sz="8000" b="1" i="1" smtClean="0">
                  <a:solidFill>
                    <a:schemeClr val="bg1"/>
                  </a:solidFill>
                  <a:effectLst>
                    <a:outerShdw blurRad="50800" dist="50800" dir="5400000" algn="ctr" rotWithShape="0">
                      <a:schemeClr val="bg1"/>
                    </a:outerShdw>
                  </a:effectLst>
                </a:rPr>
                <a:t>vs</a:t>
              </a:r>
              <a:endParaRPr lang="en-US" sz="8000" b="1" i="1" dirty="0">
                <a:solidFill>
                  <a:schemeClr val="bg1"/>
                </a:solidFill>
                <a:effectLst>
                  <a:outerShdw blurRad="50800" dist="50800" dir="5400000" algn="ctr" rotWithShape="0">
                    <a:schemeClr val="bg1"/>
                  </a:outerShdw>
                </a:effectLst>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43003"/>
            <a:stretch/>
          </p:blipFill>
          <p:spPr>
            <a:xfrm>
              <a:off x="14273721" y="-48699"/>
              <a:ext cx="3881321" cy="3141248"/>
            </a:xfrm>
            <a:prstGeom prst="rect">
              <a:avLst/>
            </a:prstGeom>
          </p:spPr>
        </p:pic>
      </p:grpSp>
      <p:cxnSp>
        <p:nvCxnSpPr>
          <p:cNvPr id="21" name="Straight Connector 20"/>
          <p:cNvCxnSpPr/>
          <p:nvPr/>
        </p:nvCxnSpPr>
        <p:spPr>
          <a:xfrm>
            <a:off x="0" y="5360260"/>
            <a:ext cx="27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85216" y="3313250"/>
            <a:ext cx="22287304" cy="769441"/>
          </a:xfrm>
          <a:prstGeom prst="rect">
            <a:avLst/>
          </a:prstGeom>
          <a:noFill/>
        </p:spPr>
        <p:txBody>
          <a:bodyPr wrap="square" rtlCol="0">
            <a:spAutoFit/>
          </a:bodyPr>
          <a:lstStyle/>
          <a:p>
            <a:pPr algn="ctr"/>
            <a:r>
              <a:rPr lang="en-US" sz="4400" b="1" dirty="0" err="1" smtClean="0">
                <a:solidFill>
                  <a:schemeClr val="bg1"/>
                </a:solidFill>
              </a:rPr>
              <a:t>Suprabhat</a:t>
            </a:r>
            <a:r>
              <a:rPr lang="en-US" sz="4400" b="1" dirty="0" smtClean="0">
                <a:solidFill>
                  <a:schemeClr val="bg1"/>
                </a:solidFill>
              </a:rPr>
              <a:t> </a:t>
            </a:r>
            <a:r>
              <a:rPr lang="en-US" sz="4400" b="1" dirty="0" err="1" smtClean="0">
                <a:solidFill>
                  <a:schemeClr val="bg1"/>
                </a:solidFill>
              </a:rPr>
              <a:t>Gurrala</a:t>
            </a:r>
            <a:r>
              <a:rPr lang="en-US" sz="2000" b="1" dirty="0" smtClean="0">
                <a:solidFill>
                  <a:schemeClr val="bg1"/>
                </a:solidFill>
              </a:rPr>
              <a:t>, </a:t>
            </a:r>
            <a:r>
              <a:rPr lang="en-US" sz="4400" b="1" dirty="0" smtClean="0">
                <a:solidFill>
                  <a:schemeClr val="bg1"/>
                </a:solidFill>
              </a:rPr>
              <a:t>Marc </a:t>
            </a:r>
            <a:r>
              <a:rPr lang="en-US" sz="4400" b="1" dirty="0" err="1" smtClean="0">
                <a:solidFill>
                  <a:schemeClr val="bg1"/>
                </a:solidFill>
              </a:rPr>
              <a:t>Marone</a:t>
            </a:r>
            <a:r>
              <a:rPr lang="en-US" sz="4400" b="1" dirty="0" smtClean="0">
                <a:solidFill>
                  <a:schemeClr val="bg1"/>
                </a:solidFill>
              </a:rPr>
              <a:t>, </a:t>
            </a:r>
            <a:r>
              <a:rPr lang="en-US" sz="4400" b="1" dirty="0" smtClean="0">
                <a:solidFill>
                  <a:schemeClr val="bg1"/>
                </a:solidFill>
              </a:rPr>
              <a:t>Aniruddha Nadkarni, Farhan </a:t>
            </a:r>
            <a:r>
              <a:rPr lang="en-US" sz="4400" b="1" dirty="0" err="1" smtClean="0">
                <a:solidFill>
                  <a:schemeClr val="bg1"/>
                </a:solidFill>
              </a:rPr>
              <a:t>Tejani</a:t>
            </a:r>
            <a:r>
              <a:rPr lang="en-US" sz="4400" b="1" dirty="0" smtClean="0">
                <a:solidFill>
                  <a:schemeClr val="bg1"/>
                </a:solidFill>
              </a:rPr>
              <a:t>, and </a:t>
            </a:r>
            <a:r>
              <a:rPr lang="en-US" sz="4400" b="1" dirty="0" err="1" smtClean="0">
                <a:solidFill>
                  <a:schemeClr val="bg1"/>
                </a:solidFill>
              </a:rPr>
              <a:t>Kexin</a:t>
            </a:r>
            <a:r>
              <a:rPr lang="en-US" sz="4400" b="1" dirty="0" smtClean="0">
                <a:solidFill>
                  <a:schemeClr val="bg1"/>
                </a:solidFill>
              </a:rPr>
              <a:t> </a:t>
            </a:r>
            <a:r>
              <a:rPr lang="en-US" sz="4400" b="1" dirty="0" smtClean="0">
                <a:solidFill>
                  <a:schemeClr val="bg1"/>
                </a:solidFill>
              </a:rPr>
              <a:t>Zhang</a:t>
            </a:r>
            <a:endParaRPr lang="en-US" sz="4400" b="1" dirty="0">
              <a:solidFill>
                <a:schemeClr val="bg1"/>
              </a:solidFill>
            </a:endParaRPr>
          </a:p>
        </p:txBody>
      </p:sp>
      <p:sp>
        <p:nvSpPr>
          <p:cNvPr id="23" name="TextBox 22"/>
          <p:cNvSpPr txBox="1"/>
          <p:nvPr/>
        </p:nvSpPr>
        <p:spPr>
          <a:xfrm>
            <a:off x="7996794" y="4082691"/>
            <a:ext cx="11064148" cy="1261884"/>
          </a:xfrm>
          <a:prstGeom prst="rect">
            <a:avLst/>
          </a:prstGeom>
          <a:noFill/>
        </p:spPr>
        <p:txBody>
          <a:bodyPr wrap="square" rtlCol="0">
            <a:spAutoFit/>
          </a:bodyPr>
          <a:lstStyle/>
          <a:p>
            <a:pPr algn="ctr"/>
            <a:r>
              <a:rPr lang="en-US" sz="4400" b="1" dirty="0" smtClean="0">
                <a:solidFill>
                  <a:schemeClr val="bg1"/>
                </a:solidFill>
              </a:rPr>
              <a:t>CX </a:t>
            </a:r>
            <a:r>
              <a:rPr lang="en-US" sz="4400" b="1" dirty="0" smtClean="0">
                <a:solidFill>
                  <a:schemeClr val="bg1"/>
                </a:solidFill>
              </a:rPr>
              <a:t>4242</a:t>
            </a:r>
            <a:r>
              <a:rPr lang="en-US" sz="4400" b="1" dirty="0" smtClean="0">
                <a:solidFill>
                  <a:schemeClr val="bg1"/>
                </a:solidFill>
              </a:rPr>
              <a:t>, </a:t>
            </a:r>
            <a:r>
              <a:rPr lang="en-US" sz="4400" b="1" dirty="0" smtClean="0">
                <a:solidFill>
                  <a:schemeClr val="bg1"/>
                </a:solidFill>
              </a:rPr>
              <a:t>Georgia </a:t>
            </a:r>
            <a:r>
              <a:rPr lang="en-US" sz="4400" b="1" dirty="0" smtClean="0">
                <a:solidFill>
                  <a:schemeClr val="bg1"/>
                </a:solidFill>
              </a:rPr>
              <a:t>Institute of Technology</a:t>
            </a:r>
          </a:p>
          <a:p>
            <a:pPr algn="ctr"/>
            <a:endParaRPr lang="en-US" sz="3200" b="1" dirty="0">
              <a:solidFill>
                <a:schemeClr val="bg1"/>
              </a:solidFill>
            </a:endParaRPr>
          </a:p>
        </p:txBody>
      </p:sp>
      <p:sp>
        <p:nvSpPr>
          <p:cNvPr id="24" name="TextBox 23"/>
          <p:cNvSpPr txBox="1"/>
          <p:nvPr/>
        </p:nvSpPr>
        <p:spPr>
          <a:xfrm>
            <a:off x="1648722" y="5644215"/>
            <a:ext cx="4851008" cy="1200329"/>
          </a:xfrm>
          <a:prstGeom prst="rect">
            <a:avLst/>
          </a:prstGeom>
          <a:noFill/>
        </p:spPr>
        <p:txBody>
          <a:bodyPr wrap="none" rtlCol="0">
            <a:spAutoFit/>
          </a:bodyPr>
          <a:lstStyle/>
          <a:p>
            <a:r>
              <a:rPr lang="en-US" sz="7200" b="1" dirty="0" smtClean="0">
                <a:solidFill>
                  <a:srgbClr val="FD5C63"/>
                </a:solidFill>
                <a:latin typeface="Century" charset="0"/>
                <a:ea typeface="Century" charset="0"/>
                <a:cs typeface="Century" charset="0"/>
              </a:rPr>
              <a:t>Motivation</a:t>
            </a:r>
            <a:endParaRPr lang="en-US" sz="7200" b="1" dirty="0">
              <a:solidFill>
                <a:srgbClr val="FD5C63"/>
              </a:solidFill>
              <a:latin typeface="Century" charset="0"/>
              <a:ea typeface="Century" charset="0"/>
              <a:cs typeface="Century" charset="0"/>
            </a:endParaRPr>
          </a:p>
        </p:txBody>
      </p:sp>
      <p:sp>
        <p:nvSpPr>
          <p:cNvPr id="4" name="TextBox 3"/>
          <p:cNvSpPr txBox="1"/>
          <p:nvPr/>
        </p:nvSpPr>
        <p:spPr>
          <a:xfrm>
            <a:off x="889000" y="6977565"/>
            <a:ext cx="6781800" cy="2800767"/>
          </a:xfrm>
          <a:prstGeom prst="rect">
            <a:avLst/>
          </a:prstGeom>
          <a:noFill/>
        </p:spPr>
        <p:txBody>
          <a:bodyPr wrap="square" rtlCol="0">
            <a:spAutoFit/>
          </a:bodyPr>
          <a:lstStyle/>
          <a:p>
            <a:pPr algn="ctr"/>
            <a:r>
              <a:rPr lang="en-US" sz="4000" b="1" dirty="0" smtClean="0"/>
              <a:t>What options do short-term stay customers have?</a:t>
            </a:r>
          </a:p>
          <a:p>
            <a:pPr algn="just"/>
            <a:r>
              <a:rPr lang="en-US" sz="2400" dirty="0" smtClean="0"/>
              <a:t>The sharing economy has taken over a number of consumer industries, providing customers with many alternatives to traditional housing or transportation,  with Airbnb being a major player in the space.</a:t>
            </a:r>
          </a:p>
        </p:txBody>
      </p:sp>
      <p:sp>
        <p:nvSpPr>
          <p:cNvPr id="17" name="TextBox 16"/>
          <p:cNvSpPr txBox="1"/>
          <p:nvPr/>
        </p:nvSpPr>
        <p:spPr>
          <a:xfrm>
            <a:off x="889000" y="9919050"/>
            <a:ext cx="6781799" cy="3539430"/>
          </a:xfrm>
          <a:prstGeom prst="rect">
            <a:avLst/>
          </a:prstGeom>
          <a:noFill/>
        </p:spPr>
        <p:txBody>
          <a:bodyPr wrap="square" rtlCol="0">
            <a:spAutoFit/>
          </a:bodyPr>
          <a:lstStyle/>
          <a:p>
            <a:pPr algn="ctr"/>
            <a:r>
              <a:rPr lang="en-US" sz="4000" b="1" dirty="0" smtClean="0"/>
              <a:t>How do these options compare?</a:t>
            </a:r>
          </a:p>
          <a:p>
            <a:pPr algn="just"/>
            <a:r>
              <a:rPr lang="en-US" sz="2400" dirty="0" smtClean="0"/>
              <a:t>Options like Airbnb provide a wide variety of choices for consumers, but these also vary dramatically in the amenities provided and level of comfort, often unbeknownst to the customer. Hotels have a far more rigid pricing model, but the level of care is easily anticipated.</a:t>
            </a:r>
          </a:p>
        </p:txBody>
      </p:sp>
      <p:sp>
        <p:nvSpPr>
          <p:cNvPr id="18" name="TextBox 17"/>
          <p:cNvSpPr txBox="1"/>
          <p:nvPr/>
        </p:nvSpPr>
        <p:spPr>
          <a:xfrm>
            <a:off x="889000" y="13617717"/>
            <a:ext cx="6781799" cy="2554545"/>
          </a:xfrm>
          <a:prstGeom prst="rect">
            <a:avLst/>
          </a:prstGeom>
          <a:noFill/>
        </p:spPr>
        <p:txBody>
          <a:bodyPr wrap="square" rtlCol="0">
            <a:spAutoFit/>
          </a:bodyPr>
          <a:lstStyle/>
          <a:p>
            <a:pPr algn="ctr"/>
            <a:r>
              <a:rPr lang="en-US" sz="4000" b="1" dirty="0" smtClean="0"/>
              <a:t>Is there a clear winner?</a:t>
            </a:r>
          </a:p>
          <a:p>
            <a:pPr algn="just"/>
            <a:r>
              <a:rPr lang="en-US" sz="2400" dirty="0" smtClean="0"/>
              <a:t>We have conducted analyses on Airbnb and Hotel options in New York City. By identifying similar bookings across the two platforms, we determine which option provides the best return on investment for consumers. </a:t>
            </a:r>
          </a:p>
        </p:txBody>
      </p:sp>
      <p:sp>
        <p:nvSpPr>
          <p:cNvPr id="19" name="TextBox 18"/>
          <p:cNvSpPr txBox="1"/>
          <p:nvPr/>
        </p:nvSpPr>
        <p:spPr>
          <a:xfrm>
            <a:off x="4798790" y="23171451"/>
            <a:ext cx="5161991" cy="1200329"/>
          </a:xfrm>
          <a:prstGeom prst="rect">
            <a:avLst/>
          </a:prstGeom>
          <a:noFill/>
        </p:spPr>
        <p:txBody>
          <a:bodyPr wrap="none" rtlCol="0">
            <a:spAutoFit/>
          </a:bodyPr>
          <a:lstStyle/>
          <a:p>
            <a:r>
              <a:rPr lang="en-US" sz="7200" b="1" dirty="0" smtClean="0">
                <a:solidFill>
                  <a:srgbClr val="FD5C63"/>
                </a:solidFill>
                <a:latin typeface="Century" charset="0"/>
                <a:ea typeface="Century" charset="0"/>
                <a:cs typeface="Century" charset="0"/>
              </a:rPr>
              <a:t>Approaches</a:t>
            </a:r>
            <a:endParaRPr lang="en-US" sz="7200" b="1" dirty="0">
              <a:solidFill>
                <a:srgbClr val="FD5C63"/>
              </a:solidFill>
              <a:latin typeface="Century" charset="0"/>
              <a:ea typeface="Century" charset="0"/>
              <a:cs typeface="Century" charset="0"/>
            </a:endParaRPr>
          </a:p>
        </p:txBody>
      </p:sp>
      <p:sp>
        <p:nvSpPr>
          <p:cNvPr id="30" name="TextBox 29"/>
          <p:cNvSpPr txBox="1"/>
          <p:nvPr/>
        </p:nvSpPr>
        <p:spPr>
          <a:xfrm>
            <a:off x="694944" y="24834886"/>
            <a:ext cx="3529684" cy="707886"/>
          </a:xfrm>
          <a:prstGeom prst="rect">
            <a:avLst/>
          </a:prstGeom>
          <a:noFill/>
        </p:spPr>
        <p:txBody>
          <a:bodyPr wrap="none" rtlCol="0">
            <a:spAutoFit/>
          </a:bodyPr>
          <a:lstStyle/>
          <a:p>
            <a:pPr algn="ctr"/>
            <a:r>
              <a:rPr lang="en-US" sz="4000" b="1" dirty="0" smtClean="0">
                <a:ea typeface="Century" charset="0"/>
                <a:cs typeface="Century" charset="0"/>
              </a:rPr>
              <a:t>Cluster Analysis</a:t>
            </a:r>
            <a:endParaRPr lang="en-US" sz="4000" b="1" dirty="0">
              <a:ea typeface="Century" charset="0"/>
              <a:cs typeface="Century" charset="0"/>
            </a:endParaRPr>
          </a:p>
        </p:txBody>
      </p:sp>
      <p:sp>
        <p:nvSpPr>
          <p:cNvPr id="33" name="TextBox 32"/>
          <p:cNvSpPr txBox="1"/>
          <p:nvPr/>
        </p:nvSpPr>
        <p:spPr>
          <a:xfrm>
            <a:off x="15394488" y="7576451"/>
            <a:ext cx="3937488" cy="707886"/>
          </a:xfrm>
          <a:prstGeom prst="rect">
            <a:avLst/>
          </a:prstGeom>
          <a:noFill/>
        </p:spPr>
        <p:txBody>
          <a:bodyPr wrap="none" rtlCol="0">
            <a:spAutoFit/>
          </a:bodyPr>
          <a:lstStyle/>
          <a:p>
            <a:r>
              <a:rPr lang="en-US" sz="4000" b="1" dirty="0" smtClean="0">
                <a:ea typeface="Century" charset="0"/>
                <a:cs typeface="Century" charset="0"/>
              </a:rPr>
              <a:t>Pricing Over Time</a:t>
            </a:r>
            <a:endParaRPr lang="en-US" sz="4000" b="1" dirty="0">
              <a:ea typeface="Century" charset="0"/>
              <a:cs typeface="Century"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9564" y="8284337"/>
            <a:ext cx="2065102" cy="1868917"/>
          </a:xfrm>
          <a:prstGeom prst="rect">
            <a:avLst/>
          </a:prstGeom>
        </p:spPr>
      </p:pic>
      <p:sp>
        <p:nvSpPr>
          <p:cNvPr id="34" name="TextBox 33"/>
          <p:cNvSpPr txBox="1"/>
          <p:nvPr/>
        </p:nvSpPr>
        <p:spPr>
          <a:xfrm>
            <a:off x="11493675" y="8331246"/>
            <a:ext cx="5443814" cy="1200329"/>
          </a:xfrm>
          <a:prstGeom prst="rect">
            <a:avLst/>
          </a:prstGeom>
          <a:noFill/>
        </p:spPr>
        <p:txBody>
          <a:bodyPr wrap="square" rtlCol="0">
            <a:spAutoFit/>
          </a:bodyPr>
          <a:lstStyle/>
          <a:p>
            <a:r>
              <a:rPr lang="en-US" sz="2400" dirty="0" smtClean="0"/>
              <a:t>Airbnb pricing data was gathered by scraping using </a:t>
            </a:r>
            <a:r>
              <a:rPr lang="en-US" sz="2400" b="1" dirty="0" smtClean="0"/>
              <a:t>Selenium</a:t>
            </a:r>
            <a:r>
              <a:rPr lang="en-US" sz="2400" dirty="0" smtClean="0"/>
              <a:t>, a web scraping tool for Python</a:t>
            </a:r>
          </a:p>
        </p:txBody>
      </p:sp>
      <p:sp>
        <p:nvSpPr>
          <p:cNvPr id="35" name="TextBox 34"/>
          <p:cNvSpPr txBox="1"/>
          <p:nvPr/>
        </p:nvSpPr>
        <p:spPr>
          <a:xfrm>
            <a:off x="17729200" y="8327001"/>
            <a:ext cx="5742484" cy="1200329"/>
          </a:xfrm>
          <a:prstGeom prst="rect">
            <a:avLst/>
          </a:prstGeom>
          <a:noFill/>
        </p:spPr>
        <p:txBody>
          <a:bodyPr wrap="square" rtlCol="0">
            <a:spAutoFit/>
          </a:bodyPr>
          <a:lstStyle/>
          <a:p>
            <a:pPr algn="r"/>
            <a:r>
              <a:rPr lang="en-US" sz="2400" dirty="0" smtClean="0"/>
              <a:t>Amadeus, a travel technology company, provided us with the pricing data over time for the traditional hotels.</a:t>
            </a:r>
          </a:p>
        </p:txBody>
      </p:sp>
      <p:sp>
        <p:nvSpPr>
          <p:cNvPr id="36" name="TextBox 35"/>
          <p:cNvSpPr txBox="1"/>
          <p:nvPr/>
        </p:nvSpPr>
        <p:spPr>
          <a:xfrm>
            <a:off x="4758678" y="24816651"/>
            <a:ext cx="6833217" cy="707886"/>
          </a:xfrm>
          <a:prstGeom prst="rect">
            <a:avLst/>
          </a:prstGeom>
          <a:noFill/>
        </p:spPr>
        <p:txBody>
          <a:bodyPr wrap="none" rtlCol="0">
            <a:spAutoFit/>
          </a:bodyPr>
          <a:lstStyle/>
          <a:p>
            <a:pPr algn="ctr"/>
            <a:r>
              <a:rPr lang="en-US" sz="4000" b="1" dirty="0" smtClean="0">
                <a:ea typeface="Century" charset="0"/>
                <a:cs typeface="Century" charset="0"/>
              </a:rPr>
              <a:t>Sentiment Analysis for Reviews</a:t>
            </a: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63515" y="8142271"/>
            <a:ext cx="2667441" cy="1260024"/>
          </a:xfrm>
          <a:prstGeom prst="rect">
            <a:avLst/>
          </a:prstGeom>
        </p:spPr>
      </p:pic>
      <p:sp>
        <p:nvSpPr>
          <p:cNvPr id="14" name="TextBox 13"/>
          <p:cNvSpPr txBox="1"/>
          <p:nvPr/>
        </p:nvSpPr>
        <p:spPr>
          <a:xfrm>
            <a:off x="6157042" y="26129417"/>
            <a:ext cx="2445488" cy="2585323"/>
          </a:xfrm>
          <a:prstGeom prst="rect">
            <a:avLst/>
          </a:prstGeom>
          <a:noFill/>
          <a:ln>
            <a:solidFill>
              <a:schemeClr val="tx1"/>
            </a:solidFill>
          </a:ln>
        </p:spPr>
        <p:txBody>
          <a:bodyPr wrap="square" rtlCol="0">
            <a:spAutoFit/>
          </a:bodyPr>
          <a:lstStyle/>
          <a:p>
            <a:r>
              <a:rPr lang="en-US" smtClean="0"/>
              <a:t>Tre </a:t>
            </a:r>
            <a:r>
              <a:rPr lang="en-US" dirty="0" smtClean="0"/>
              <a:t>goes here</a:t>
            </a:r>
            <a:endParaRPr lang="en-US" dirty="0"/>
          </a:p>
        </p:txBody>
      </p:sp>
      <p:sp>
        <p:nvSpPr>
          <p:cNvPr id="37" name="TextBox 36"/>
          <p:cNvSpPr txBox="1"/>
          <p:nvPr/>
        </p:nvSpPr>
        <p:spPr>
          <a:xfrm>
            <a:off x="16366390" y="11331900"/>
            <a:ext cx="1993687" cy="707886"/>
          </a:xfrm>
          <a:prstGeom prst="rect">
            <a:avLst/>
          </a:prstGeom>
          <a:noFill/>
        </p:spPr>
        <p:txBody>
          <a:bodyPr wrap="none" rtlCol="0">
            <a:spAutoFit/>
          </a:bodyPr>
          <a:lstStyle/>
          <a:p>
            <a:r>
              <a:rPr lang="en-US" sz="4000" b="1" dirty="0" smtClean="0">
                <a:ea typeface="Century" charset="0"/>
                <a:cs typeface="Century" charset="0"/>
              </a:rPr>
              <a:t>Location</a:t>
            </a:r>
            <a:endParaRPr lang="en-US" sz="4000" b="1" dirty="0">
              <a:ea typeface="Century" charset="0"/>
              <a:cs typeface="Century" charset="0"/>
            </a:endParaRPr>
          </a:p>
        </p:txBody>
      </p:sp>
      <p:sp>
        <p:nvSpPr>
          <p:cNvPr id="38" name="TextBox 37"/>
          <p:cNvSpPr txBox="1"/>
          <p:nvPr/>
        </p:nvSpPr>
        <p:spPr>
          <a:xfrm>
            <a:off x="19548870" y="23146710"/>
            <a:ext cx="3382657" cy="1200329"/>
          </a:xfrm>
          <a:prstGeom prst="rect">
            <a:avLst/>
          </a:prstGeom>
          <a:noFill/>
        </p:spPr>
        <p:txBody>
          <a:bodyPr wrap="none" rtlCol="0">
            <a:spAutoFit/>
          </a:bodyPr>
          <a:lstStyle/>
          <a:p>
            <a:r>
              <a:rPr lang="en-US" sz="7200" b="1" dirty="0" smtClean="0">
                <a:solidFill>
                  <a:srgbClr val="FD5C63"/>
                </a:solidFill>
                <a:latin typeface="Century" charset="0"/>
                <a:ea typeface="Century" charset="0"/>
                <a:cs typeface="Century" charset="0"/>
              </a:rPr>
              <a:t>Results</a:t>
            </a:r>
            <a:endParaRPr lang="en-US" sz="7200" b="1" dirty="0">
              <a:solidFill>
                <a:srgbClr val="FD5C63"/>
              </a:solidFill>
              <a:latin typeface="Century" charset="0"/>
              <a:ea typeface="Century" charset="0"/>
              <a:cs typeface="Century" charset="0"/>
            </a:endParaRPr>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71067" y="9908979"/>
            <a:ext cx="2559889" cy="1776864"/>
          </a:xfrm>
          <a:prstGeom prst="rect">
            <a:avLst/>
          </a:prstGeom>
        </p:spPr>
      </p:pic>
      <p:sp>
        <p:nvSpPr>
          <p:cNvPr id="46" name="TextBox 45"/>
          <p:cNvSpPr txBox="1"/>
          <p:nvPr/>
        </p:nvSpPr>
        <p:spPr>
          <a:xfrm>
            <a:off x="17729200" y="9962101"/>
            <a:ext cx="5748619" cy="1569660"/>
          </a:xfrm>
          <a:prstGeom prst="rect">
            <a:avLst/>
          </a:prstGeom>
          <a:noFill/>
        </p:spPr>
        <p:txBody>
          <a:bodyPr wrap="square" rtlCol="0">
            <a:spAutoFit/>
          </a:bodyPr>
          <a:lstStyle/>
          <a:p>
            <a:pPr algn="r"/>
            <a:r>
              <a:rPr lang="en-US" sz="2400" dirty="0" smtClean="0"/>
              <a:t>The Amadeus API provided a number of reviews for hotels, and that data was augmented by scraping reviews from TripAdvisor</a:t>
            </a:r>
          </a:p>
        </p:txBody>
      </p:sp>
      <p:sp>
        <p:nvSpPr>
          <p:cNvPr id="49" name="TextBox 48"/>
          <p:cNvSpPr txBox="1"/>
          <p:nvPr/>
        </p:nvSpPr>
        <p:spPr>
          <a:xfrm>
            <a:off x="16398034" y="9263448"/>
            <a:ext cx="1930400" cy="707886"/>
          </a:xfrm>
          <a:prstGeom prst="rect">
            <a:avLst/>
          </a:prstGeom>
          <a:noFill/>
        </p:spPr>
        <p:txBody>
          <a:bodyPr wrap="none" rtlCol="0">
            <a:spAutoFit/>
          </a:bodyPr>
          <a:lstStyle/>
          <a:p>
            <a:r>
              <a:rPr lang="en-US" sz="4000" b="1" dirty="0" smtClean="0">
                <a:ea typeface="Century" charset="0"/>
                <a:cs typeface="Century" charset="0"/>
              </a:rPr>
              <a:t>Reviews</a:t>
            </a:r>
            <a:endParaRPr lang="en-US" sz="4000" b="1" dirty="0">
              <a:ea typeface="Century" charset="0"/>
              <a:cs typeface="Century" charset="0"/>
            </a:endParaRPr>
          </a:p>
        </p:txBody>
      </p:sp>
      <p:sp>
        <p:nvSpPr>
          <p:cNvPr id="50" name="TextBox 49"/>
          <p:cNvSpPr txBox="1"/>
          <p:nvPr/>
        </p:nvSpPr>
        <p:spPr>
          <a:xfrm>
            <a:off x="11485253" y="9875015"/>
            <a:ext cx="5452236" cy="1569660"/>
          </a:xfrm>
          <a:prstGeom prst="rect">
            <a:avLst/>
          </a:prstGeom>
          <a:noFill/>
        </p:spPr>
        <p:txBody>
          <a:bodyPr wrap="square" rtlCol="0">
            <a:spAutoFit/>
          </a:bodyPr>
          <a:lstStyle/>
          <a:p>
            <a:r>
              <a:rPr lang="en-US" sz="2400" dirty="0" smtClean="0"/>
              <a:t>We used Inside Airbnb, a data collection platform that gathered the listing reviews from Airbnb itself and compiled them into a dataset.  </a:t>
            </a:r>
          </a:p>
        </p:txBody>
      </p:sp>
      <p:pic>
        <p:nvPicPr>
          <p:cNvPr id="56" name="Picture 55"/>
          <p:cNvPicPr>
            <a:picLocks/>
          </p:cNvPicPr>
          <p:nvPr/>
        </p:nvPicPr>
        <p:blipFill rotWithShape="1">
          <a:blip r:embed="rId7">
            <a:extLst>
              <a:ext uri="{28A0092B-C50C-407E-A947-70E740481C1C}">
                <a14:useLocalDpi xmlns:a14="http://schemas.microsoft.com/office/drawing/2010/main" val="0"/>
              </a:ext>
            </a:extLst>
          </a:blip>
          <a:srcRect t="10451" b="70572"/>
          <a:stretch/>
        </p:blipFill>
        <p:spPr>
          <a:xfrm>
            <a:off x="8602529" y="11153888"/>
            <a:ext cx="2692642" cy="1081547"/>
          </a:xfrm>
          <a:prstGeom prst="rect">
            <a:avLst/>
          </a:prstGeom>
        </p:spPr>
      </p:pic>
      <p:sp>
        <p:nvSpPr>
          <p:cNvPr id="61" name="TextBox 60"/>
          <p:cNvSpPr txBox="1"/>
          <p:nvPr/>
        </p:nvSpPr>
        <p:spPr>
          <a:xfrm>
            <a:off x="11493675" y="12056742"/>
            <a:ext cx="5443814" cy="1200329"/>
          </a:xfrm>
          <a:prstGeom prst="rect">
            <a:avLst/>
          </a:prstGeom>
          <a:noFill/>
        </p:spPr>
        <p:txBody>
          <a:bodyPr wrap="square" rtlCol="0">
            <a:spAutoFit/>
          </a:bodyPr>
          <a:lstStyle/>
          <a:p>
            <a:r>
              <a:rPr lang="en-US" sz="2400" dirty="0" smtClean="0"/>
              <a:t>The Inside Airbnb dataset also included columns for Location, in the form of Latitude and Longitude coordinates.</a:t>
            </a:r>
          </a:p>
        </p:txBody>
      </p:sp>
      <p:sp>
        <p:nvSpPr>
          <p:cNvPr id="62" name="TextBox 61"/>
          <p:cNvSpPr txBox="1"/>
          <p:nvPr/>
        </p:nvSpPr>
        <p:spPr>
          <a:xfrm>
            <a:off x="17729200" y="12138222"/>
            <a:ext cx="5792162" cy="1200329"/>
          </a:xfrm>
          <a:prstGeom prst="rect">
            <a:avLst/>
          </a:prstGeom>
          <a:noFill/>
        </p:spPr>
        <p:txBody>
          <a:bodyPr wrap="square" rtlCol="0">
            <a:spAutoFit/>
          </a:bodyPr>
          <a:lstStyle/>
          <a:p>
            <a:pPr algn="r"/>
            <a:r>
              <a:rPr lang="en-US" sz="2400" dirty="0" smtClean="0"/>
              <a:t>We utilized the </a:t>
            </a:r>
            <a:r>
              <a:rPr lang="en-US" sz="2400" dirty="0" err="1" smtClean="0"/>
              <a:t>OpenStreetMap</a:t>
            </a:r>
            <a:r>
              <a:rPr lang="en-US" sz="2400" dirty="0" smtClean="0"/>
              <a:t> API to convert the hotel addresses to Latitude and Longitude coordinates.</a:t>
            </a:r>
          </a:p>
        </p:txBody>
      </p:sp>
      <p:pic>
        <p:nvPicPr>
          <p:cNvPr id="63" name="Picture 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038947" y="11912378"/>
            <a:ext cx="1934608" cy="1934608"/>
          </a:xfrm>
          <a:prstGeom prst="rect">
            <a:avLst/>
          </a:prstGeom>
        </p:spPr>
      </p:pic>
      <p:sp>
        <p:nvSpPr>
          <p:cNvPr id="64" name="TextBox 63"/>
          <p:cNvSpPr txBox="1"/>
          <p:nvPr/>
        </p:nvSpPr>
        <p:spPr>
          <a:xfrm>
            <a:off x="16192880" y="13226186"/>
            <a:ext cx="2340705" cy="707886"/>
          </a:xfrm>
          <a:prstGeom prst="rect">
            <a:avLst/>
          </a:prstGeom>
          <a:noFill/>
        </p:spPr>
        <p:txBody>
          <a:bodyPr wrap="none" rtlCol="0">
            <a:spAutoFit/>
          </a:bodyPr>
          <a:lstStyle/>
          <a:p>
            <a:r>
              <a:rPr lang="en-US" sz="4000" b="1" dirty="0" smtClean="0">
                <a:ea typeface="Century" charset="0"/>
                <a:cs typeface="Century" charset="0"/>
              </a:rPr>
              <a:t>Amenities</a:t>
            </a:r>
            <a:endParaRPr lang="en-US" sz="4000" b="1" dirty="0">
              <a:ea typeface="Century" charset="0"/>
              <a:cs typeface="Century" charset="0"/>
            </a:endParaRPr>
          </a:p>
        </p:txBody>
      </p:sp>
      <p:sp>
        <p:nvSpPr>
          <p:cNvPr id="65" name="TextBox 64"/>
          <p:cNvSpPr txBox="1"/>
          <p:nvPr/>
        </p:nvSpPr>
        <p:spPr>
          <a:xfrm>
            <a:off x="11493675" y="13948021"/>
            <a:ext cx="5443814" cy="1569660"/>
          </a:xfrm>
          <a:prstGeom prst="rect">
            <a:avLst/>
          </a:prstGeom>
          <a:noFill/>
        </p:spPr>
        <p:txBody>
          <a:bodyPr wrap="square" rtlCol="0">
            <a:spAutoFit/>
          </a:bodyPr>
          <a:lstStyle/>
          <a:p>
            <a:r>
              <a:rPr lang="en-US" sz="2400" dirty="0" smtClean="0"/>
              <a:t>Amenities for </a:t>
            </a:r>
            <a:r>
              <a:rPr lang="en-US" sz="2400" dirty="0" err="1" smtClean="0"/>
              <a:t>Airbnbs</a:t>
            </a:r>
            <a:r>
              <a:rPr lang="en-US" sz="2400" dirty="0" smtClean="0"/>
              <a:t> include kitchens, television, air conditioning, and others, and were included in the Inside Airbnb dataset.</a:t>
            </a:r>
          </a:p>
        </p:txBody>
      </p:sp>
      <p:sp>
        <p:nvSpPr>
          <p:cNvPr id="66" name="TextBox 65"/>
          <p:cNvSpPr txBox="1"/>
          <p:nvPr/>
        </p:nvSpPr>
        <p:spPr>
          <a:xfrm>
            <a:off x="17729200" y="14035107"/>
            <a:ext cx="5903686" cy="1569660"/>
          </a:xfrm>
          <a:prstGeom prst="rect">
            <a:avLst/>
          </a:prstGeom>
          <a:noFill/>
        </p:spPr>
        <p:txBody>
          <a:bodyPr wrap="square" rtlCol="0">
            <a:spAutoFit/>
          </a:bodyPr>
          <a:lstStyle/>
          <a:p>
            <a:pPr algn="r"/>
            <a:r>
              <a:rPr lang="en-US" sz="2400" dirty="0" smtClean="0"/>
              <a:t>The hotel amenities data was provided by Amadeus and by TripAdvisor, and included data such as gyms, refrigerators, kid-friendliness, and others.</a:t>
            </a:r>
          </a:p>
        </p:txBody>
      </p:sp>
      <p:sp>
        <p:nvSpPr>
          <p:cNvPr id="67" name="TextBox 66"/>
          <p:cNvSpPr txBox="1"/>
          <p:nvPr/>
        </p:nvSpPr>
        <p:spPr>
          <a:xfrm>
            <a:off x="10045255" y="6919408"/>
            <a:ext cx="2757486" cy="1200329"/>
          </a:xfrm>
          <a:prstGeom prst="rect">
            <a:avLst/>
          </a:prstGeom>
          <a:noFill/>
        </p:spPr>
        <p:txBody>
          <a:bodyPr wrap="none" rtlCol="0">
            <a:spAutoFit/>
          </a:bodyPr>
          <a:lstStyle/>
          <a:p>
            <a:r>
              <a:rPr lang="en-US" sz="7200" b="1" i="1" dirty="0" smtClean="0">
                <a:ea typeface="Century" charset="0"/>
                <a:cs typeface="Century" charset="0"/>
              </a:rPr>
              <a:t>Airbnb</a:t>
            </a:r>
            <a:endParaRPr lang="en-US" sz="7200" b="1" i="1" dirty="0">
              <a:ea typeface="Century" charset="0"/>
              <a:cs typeface="Century" charset="0"/>
            </a:endParaRPr>
          </a:p>
        </p:txBody>
      </p:sp>
      <p:sp>
        <p:nvSpPr>
          <p:cNvPr id="68" name="TextBox 67"/>
          <p:cNvSpPr txBox="1"/>
          <p:nvPr/>
        </p:nvSpPr>
        <p:spPr>
          <a:xfrm>
            <a:off x="22061715" y="6879413"/>
            <a:ext cx="2632580" cy="1200329"/>
          </a:xfrm>
          <a:prstGeom prst="rect">
            <a:avLst/>
          </a:prstGeom>
          <a:noFill/>
        </p:spPr>
        <p:txBody>
          <a:bodyPr wrap="none" rtlCol="0">
            <a:spAutoFit/>
          </a:bodyPr>
          <a:lstStyle/>
          <a:p>
            <a:r>
              <a:rPr lang="en-US" sz="7200" b="1" i="1" dirty="0" smtClean="0">
                <a:ea typeface="Century" charset="0"/>
                <a:cs typeface="Century" charset="0"/>
              </a:rPr>
              <a:t>Hotels</a:t>
            </a:r>
            <a:endParaRPr lang="en-US" sz="7200" b="1" i="1" dirty="0">
              <a:ea typeface="Century" charset="0"/>
              <a:cs typeface="Century" charset="0"/>
            </a:endParaRPr>
          </a:p>
        </p:txBody>
      </p:sp>
      <p:sp>
        <p:nvSpPr>
          <p:cNvPr id="70" name="Rectangle 69"/>
          <p:cNvSpPr/>
          <p:nvPr/>
        </p:nvSpPr>
        <p:spPr>
          <a:xfrm>
            <a:off x="8602529" y="5620676"/>
            <a:ext cx="17828427" cy="1249813"/>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11889222" y="24768386"/>
            <a:ext cx="3279296" cy="707886"/>
          </a:xfrm>
          <a:prstGeom prst="rect">
            <a:avLst/>
          </a:prstGeom>
          <a:noFill/>
        </p:spPr>
        <p:txBody>
          <a:bodyPr wrap="none" rtlCol="0">
            <a:spAutoFit/>
          </a:bodyPr>
          <a:lstStyle/>
          <a:p>
            <a:pPr algn="ctr"/>
            <a:r>
              <a:rPr lang="en-US" sz="4000" b="1" dirty="0" smtClean="0">
                <a:ea typeface="Century" charset="0"/>
                <a:cs typeface="Century" charset="0"/>
              </a:rPr>
              <a:t>Unified Search</a:t>
            </a:r>
          </a:p>
        </p:txBody>
      </p:sp>
      <p:sp>
        <p:nvSpPr>
          <p:cNvPr id="20" name="TextBox 19"/>
          <p:cNvSpPr txBox="1"/>
          <p:nvPr/>
        </p:nvSpPr>
        <p:spPr>
          <a:xfrm>
            <a:off x="13902990" y="5618396"/>
            <a:ext cx="6920484" cy="1200329"/>
          </a:xfrm>
          <a:prstGeom prst="rect">
            <a:avLst/>
          </a:prstGeom>
          <a:noFill/>
        </p:spPr>
        <p:txBody>
          <a:bodyPr wrap="none" rtlCol="0">
            <a:spAutoFit/>
          </a:bodyPr>
          <a:lstStyle/>
          <a:p>
            <a:r>
              <a:rPr lang="en-US" sz="7200" b="1" dirty="0" smtClean="0">
                <a:solidFill>
                  <a:srgbClr val="FD5C63"/>
                </a:solidFill>
                <a:latin typeface="Century" charset="0"/>
                <a:ea typeface="Century" charset="0"/>
                <a:cs typeface="Century" charset="0"/>
              </a:rPr>
              <a:t>Data Gathering</a:t>
            </a:r>
            <a:endParaRPr lang="en-US" sz="7200" b="1" dirty="0">
              <a:solidFill>
                <a:srgbClr val="FD5C63"/>
              </a:solidFill>
              <a:latin typeface="Century" charset="0"/>
              <a:ea typeface="Century" charset="0"/>
              <a:cs typeface="Century" charset="0"/>
            </a:endParaRPr>
          </a:p>
        </p:txBody>
      </p:sp>
    </p:spTree>
    <p:extLst>
      <p:ext uri="{BB962C8B-B14F-4D97-AF65-F5344CB8AC3E}">
        <p14:creationId xmlns:p14="http://schemas.microsoft.com/office/powerpoint/2010/main" val="21248303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874</TotalTime>
  <Words>351</Words>
  <Application>Microsoft Macintosh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Century</vt:lpstr>
      <vt:lpstr>Arial</vt:lpstr>
      <vt:lpstr>Office Theme</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Aniruddha Nadkarni</dc:creator>
  <cp:lastModifiedBy>Aniruddha Nadkarni</cp:lastModifiedBy>
  <cp:revision>33</cp:revision>
  <dcterms:created xsi:type="dcterms:W3CDTF">2017-11-27T23:48:20Z</dcterms:created>
  <dcterms:modified xsi:type="dcterms:W3CDTF">2017-11-30T06:21:14Z</dcterms:modified>
</cp:coreProperties>
</file>