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C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647700" y="546735"/>
          <a:ext cx="1802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590"/>
                <a:gridCol w="360588"/>
                <a:gridCol w="360680"/>
                <a:gridCol w="360045"/>
                <a:gridCol w="3606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2463165" y="546735"/>
          <a:ext cx="252412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"/>
                <a:gridCol w="360409"/>
                <a:gridCol w="360589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>
            <p:custDataLst>
              <p:tags r:id="rId2"/>
            </p:custDataLst>
          </p:nvPr>
        </p:nvGraphicFramePr>
        <p:xfrm>
          <a:off x="4774565" y="1052830"/>
          <a:ext cx="3195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15"/>
                <a:gridCol w="399415"/>
                <a:gridCol w="399415"/>
                <a:gridCol w="399415"/>
                <a:gridCol w="399415"/>
                <a:gridCol w="399415"/>
                <a:gridCol w="399415"/>
                <a:gridCol w="39941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014095" y="194945"/>
            <a:ext cx="1069975" cy="351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V-tokens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463165" y="194945"/>
            <a:ext cx="1069975" cy="351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T-tokens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2450465" y="1931035"/>
                <a:ext cx="1557655" cy="90932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Q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K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V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465" y="1931035"/>
                <a:ext cx="1557655" cy="909320"/>
              </a:xfrm>
              <a:prstGeom prst="roundRect">
                <a:avLst/>
              </a:prstGeom>
              <a:blipFill rotWithShape="1">
                <a:blip r:embed="rId3"/>
                <a:stretch>
                  <a:fillRect l="-408" t="-698" r="-408" b="-698"/>
                </a:stretch>
              </a:blip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624840" y="1931035"/>
                <a:ext cx="1557655" cy="909320"/>
              </a:xfrm>
              <a:prstGeom prst="roundRect">
                <a:avLst/>
              </a:prstGeom>
              <a:solidFill>
                <a:schemeClr val="bg2"/>
              </a:solidFill>
              <a:ln w="6350" cap="flat" cmpd="sng" algn="ctr">
                <a:solidFill>
                  <a:schemeClr val="accent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Q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K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V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" y="1931035"/>
                <a:ext cx="1557655" cy="909320"/>
              </a:xfrm>
              <a:prstGeom prst="roundRect">
                <a:avLst/>
              </a:prstGeom>
              <a:blipFill rotWithShape="1">
                <a:blip r:embed="rId4"/>
                <a:stretch>
                  <a:fillRect l="-326" t="-559" r="-285" b="-489"/>
                </a:stretch>
              </a:blipFill>
              <a:ln w="6350" cap="flat" cmpd="sng" algn="ctr">
                <a:solidFill>
                  <a:schemeClr val="accent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10"/>
          <p:cNvSpPr txBox="1"/>
          <p:nvPr/>
        </p:nvSpPr>
        <p:spPr>
          <a:xfrm>
            <a:off x="5669280" y="684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token_ids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70560" y="3275330"/>
            <a:ext cx="3291840" cy="5029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Multi-Head Attention</a:t>
            </a:r>
            <a:endParaRPr lang="en-US"/>
          </a:p>
        </p:txBody>
      </p:sp>
      <p:graphicFrame>
        <p:nvGraphicFramePr>
          <p:cNvPr id="13" name="Table 12"/>
          <p:cNvGraphicFramePr/>
          <p:nvPr>
            <p:custDataLst>
              <p:tags r:id="rId5"/>
            </p:custDataLst>
          </p:nvPr>
        </p:nvGraphicFramePr>
        <p:xfrm>
          <a:off x="5199380" y="2155190"/>
          <a:ext cx="1397000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0"/>
                <a:gridCol w="349250"/>
                <a:gridCol w="349250"/>
                <a:gridCol w="349250"/>
              </a:tblGrid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5199380" y="1786890"/>
            <a:ext cx="100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K-Cache</a:t>
            </a:r>
            <a:endParaRPr lang="en-US"/>
          </a:p>
        </p:txBody>
      </p:sp>
      <p:graphicFrame>
        <p:nvGraphicFramePr>
          <p:cNvPr id="15" name="Table 14"/>
          <p:cNvGraphicFramePr/>
          <p:nvPr>
            <p:custDataLst>
              <p:tags r:id="rId6"/>
            </p:custDataLst>
          </p:nvPr>
        </p:nvGraphicFramePr>
        <p:xfrm>
          <a:off x="6926580" y="2155190"/>
          <a:ext cx="1397000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0"/>
                <a:gridCol w="349250"/>
                <a:gridCol w="349250"/>
                <a:gridCol w="349250"/>
              </a:tblGrid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</a:tr>
            </a:tbl>
          </a:graphicData>
        </a:graphic>
      </p:graphicFrame>
      <p:sp>
        <p:nvSpPr>
          <p:cNvPr id="16" name="Text Box 15"/>
          <p:cNvSpPr txBox="1"/>
          <p:nvPr/>
        </p:nvSpPr>
        <p:spPr>
          <a:xfrm>
            <a:off x="6926580" y="1786890"/>
            <a:ext cx="100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V-Cache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427605" y="4737735"/>
            <a:ext cx="1557655" cy="6578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FFN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24840" y="4737735"/>
            <a:ext cx="1557655" cy="620395"/>
          </a:xfrm>
          <a:prstGeom prst="roundRect">
            <a:avLst/>
          </a:prstGeom>
          <a:solidFill>
            <a:schemeClr val="bg2"/>
          </a:solidFill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FFN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900555" y="1229360"/>
            <a:ext cx="281940" cy="2667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 flipH="1">
            <a:off x="2041525" y="913130"/>
            <a:ext cx="38735" cy="3162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1"/>
            <a:endCxn id="21" idx="6"/>
          </p:cNvCxnSpPr>
          <p:nvPr/>
        </p:nvCxnSpPr>
        <p:spPr>
          <a:xfrm flipH="1">
            <a:off x="2182495" y="1235710"/>
            <a:ext cx="2592070" cy="1270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10" idx="0"/>
          </p:cNvCxnSpPr>
          <p:nvPr/>
        </p:nvCxnSpPr>
        <p:spPr>
          <a:xfrm flipH="1">
            <a:off x="1403985" y="1456690"/>
            <a:ext cx="537845" cy="474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5"/>
            <a:endCxn id="9" idx="0"/>
          </p:cNvCxnSpPr>
          <p:nvPr/>
        </p:nvCxnSpPr>
        <p:spPr>
          <a:xfrm>
            <a:off x="2141220" y="1456690"/>
            <a:ext cx="1088390" cy="47434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1089660" y="1127760"/>
            <a:ext cx="76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Mask</a:t>
            </a:r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411980" y="2589530"/>
            <a:ext cx="457200" cy="2057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3533140" y="3408680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Cross Attention</a:t>
            </a:r>
            <a:endParaRPr lang="en-US"/>
          </a:p>
        </p:txBody>
      </p:sp>
      <p:cxnSp>
        <p:nvCxnSpPr>
          <p:cNvPr id="29" name="Straight Arrow Connector 28"/>
          <p:cNvCxnSpPr>
            <a:stCxn id="10" idx="2"/>
            <a:endCxn id="12" idx="0"/>
          </p:cNvCxnSpPr>
          <p:nvPr/>
        </p:nvCxnSpPr>
        <p:spPr>
          <a:xfrm>
            <a:off x="1403985" y="2840355"/>
            <a:ext cx="912495" cy="4349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</p:cNvCxnSpPr>
          <p:nvPr/>
        </p:nvCxnSpPr>
        <p:spPr>
          <a:xfrm flipH="1">
            <a:off x="2339340" y="2840355"/>
            <a:ext cx="890270" cy="41973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181225" y="4124960"/>
            <a:ext cx="281940" cy="2667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12" idx="2"/>
            <a:endCxn id="31" idx="0"/>
          </p:cNvCxnSpPr>
          <p:nvPr/>
        </p:nvCxnSpPr>
        <p:spPr>
          <a:xfrm>
            <a:off x="2316480" y="3778250"/>
            <a:ext cx="5715" cy="3467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3"/>
            <a:endCxn id="18" idx="0"/>
          </p:cNvCxnSpPr>
          <p:nvPr/>
        </p:nvCxnSpPr>
        <p:spPr>
          <a:xfrm flipH="1">
            <a:off x="1403985" y="4352290"/>
            <a:ext cx="818515" cy="3854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5"/>
            <a:endCxn id="17" idx="0"/>
          </p:cNvCxnSpPr>
          <p:nvPr/>
        </p:nvCxnSpPr>
        <p:spPr>
          <a:xfrm>
            <a:off x="2421890" y="4352290"/>
            <a:ext cx="784860" cy="38544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1" idx="6"/>
          </p:cNvCxnSpPr>
          <p:nvPr/>
        </p:nvCxnSpPr>
        <p:spPr>
          <a:xfrm flipH="1">
            <a:off x="2463165" y="4243070"/>
            <a:ext cx="2291715" cy="1524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4411980" y="4124960"/>
            <a:ext cx="117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token_ids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1524635" y="4022090"/>
            <a:ext cx="79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Mask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866140" y="567055"/>
          <a:ext cx="1802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590"/>
                <a:gridCol w="360588"/>
                <a:gridCol w="360680"/>
                <a:gridCol w="360045"/>
                <a:gridCol w="3606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2681605" y="567055"/>
          <a:ext cx="252412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"/>
                <a:gridCol w="360409"/>
                <a:gridCol w="360589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highlight>
                          <a:srgbClr val="0000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>
            <p:custDataLst>
              <p:tags r:id="rId2"/>
            </p:custDataLst>
          </p:nvPr>
        </p:nvGraphicFramePr>
        <p:xfrm>
          <a:off x="6270625" y="1087755"/>
          <a:ext cx="31953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15"/>
                <a:gridCol w="342900"/>
                <a:gridCol w="455930"/>
                <a:gridCol w="399415"/>
                <a:gridCol w="399415"/>
                <a:gridCol w="399415"/>
                <a:gridCol w="399415"/>
                <a:gridCol w="39941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416050" y="229870"/>
            <a:ext cx="1069975" cy="351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V-tokens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687955" y="200025"/>
            <a:ext cx="1069975" cy="351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T-tokens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3020695" y="1950720"/>
                <a:ext cx="1557655" cy="90932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Q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K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V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695" y="1950720"/>
                <a:ext cx="1557655" cy="909320"/>
              </a:xfrm>
              <a:prstGeom prst="roundRect">
                <a:avLst/>
              </a:prstGeom>
              <a:blipFill rotWithShape="1">
                <a:blip r:embed="rId3"/>
                <a:stretch>
                  <a:fillRect l="-408" t="-698" r="-408" b="-698"/>
                </a:stretch>
              </a:blip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le 9"/>
              <p:cNvSpPr/>
              <p:nvPr/>
            </p:nvSpPr>
            <p:spPr>
              <a:xfrm>
                <a:off x="755650" y="1988820"/>
                <a:ext cx="1557655" cy="909320"/>
              </a:xfrm>
              <a:prstGeom prst="roundRect">
                <a:avLst/>
              </a:prstGeom>
              <a:solidFill>
                <a:schemeClr val="bg2"/>
              </a:solidFill>
              <a:ln w="6350" cap="flat" cmpd="sng" algn="ctr">
                <a:solidFill>
                  <a:schemeClr val="accent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Q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K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V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1988820"/>
                <a:ext cx="1557655" cy="909320"/>
              </a:xfrm>
              <a:prstGeom prst="roundRect">
                <a:avLst/>
              </a:prstGeom>
              <a:blipFill rotWithShape="1">
                <a:blip r:embed="rId4"/>
                <a:stretch>
                  <a:fillRect l="-326" t="-559" r="-285" b="-489"/>
                </a:stretch>
              </a:blipFill>
              <a:ln w="6350" cap="flat" cmpd="sng" algn="ctr">
                <a:solidFill>
                  <a:schemeClr val="accent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10"/>
          <p:cNvSpPr txBox="1"/>
          <p:nvPr/>
        </p:nvSpPr>
        <p:spPr>
          <a:xfrm>
            <a:off x="7165340" y="7194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token_type_ids</a:t>
            </a:r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66620" y="3310255"/>
            <a:ext cx="3291840" cy="5029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Multi-Head Attention</a:t>
            </a:r>
            <a:endParaRPr lang="en-US"/>
          </a:p>
        </p:txBody>
      </p:sp>
      <p:graphicFrame>
        <p:nvGraphicFramePr>
          <p:cNvPr id="13" name="Table 12"/>
          <p:cNvGraphicFramePr/>
          <p:nvPr>
            <p:custDataLst>
              <p:tags r:id="rId5"/>
            </p:custDataLst>
          </p:nvPr>
        </p:nvGraphicFramePr>
        <p:xfrm>
          <a:off x="6695440" y="2190115"/>
          <a:ext cx="1397000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0"/>
                <a:gridCol w="349250"/>
                <a:gridCol w="349250"/>
                <a:gridCol w="349250"/>
              </a:tblGrid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6695440" y="1821815"/>
            <a:ext cx="100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K-Cache</a:t>
            </a:r>
            <a:endParaRPr lang="en-US"/>
          </a:p>
        </p:txBody>
      </p:sp>
      <p:graphicFrame>
        <p:nvGraphicFramePr>
          <p:cNvPr id="15" name="Table 14"/>
          <p:cNvGraphicFramePr/>
          <p:nvPr>
            <p:custDataLst>
              <p:tags r:id="rId6"/>
            </p:custDataLst>
          </p:nvPr>
        </p:nvGraphicFramePr>
        <p:xfrm>
          <a:off x="8422640" y="2190115"/>
          <a:ext cx="1397000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0"/>
                <a:gridCol w="349250"/>
                <a:gridCol w="349250"/>
                <a:gridCol w="349250"/>
              </a:tblGrid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</a:tr>
              <a:tr h="37338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solidFill>
                      <a:srgbClr val="E6C3E8"/>
                    </a:solidFill>
                  </a:tcPr>
                </a:tc>
              </a:tr>
            </a:tbl>
          </a:graphicData>
        </a:graphic>
      </p:graphicFrame>
      <p:sp>
        <p:nvSpPr>
          <p:cNvPr id="16" name="Text Box 15"/>
          <p:cNvSpPr txBox="1"/>
          <p:nvPr/>
        </p:nvSpPr>
        <p:spPr>
          <a:xfrm>
            <a:off x="8422640" y="1821815"/>
            <a:ext cx="1009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V-Cache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45155" y="4866640"/>
            <a:ext cx="1557655" cy="65786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FFN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675" y="4866640"/>
            <a:ext cx="1557655" cy="620395"/>
          </a:xfrm>
          <a:prstGeom prst="roundRect">
            <a:avLst/>
          </a:prstGeom>
          <a:solidFill>
            <a:schemeClr val="bg2"/>
          </a:solidFill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FFN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556635" y="1264285"/>
            <a:ext cx="281940" cy="2667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" idx="2"/>
            <a:endCxn id="21" idx="0"/>
          </p:cNvCxnSpPr>
          <p:nvPr/>
        </p:nvCxnSpPr>
        <p:spPr>
          <a:xfrm flipH="1">
            <a:off x="3697605" y="938530"/>
            <a:ext cx="640715" cy="32575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1"/>
            <a:endCxn id="21" idx="6"/>
          </p:cNvCxnSpPr>
          <p:nvPr/>
        </p:nvCxnSpPr>
        <p:spPr>
          <a:xfrm flipH="1">
            <a:off x="3838575" y="1270635"/>
            <a:ext cx="2432050" cy="1270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10" idx="0"/>
          </p:cNvCxnSpPr>
          <p:nvPr/>
        </p:nvCxnSpPr>
        <p:spPr>
          <a:xfrm flipH="1">
            <a:off x="1534795" y="1491615"/>
            <a:ext cx="2063115" cy="49720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5"/>
            <a:endCxn id="9" idx="0"/>
          </p:cNvCxnSpPr>
          <p:nvPr/>
        </p:nvCxnSpPr>
        <p:spPr>
          <a:xfrm>
            <a:off x="3797300" y="1491615"/>
            <a:ext cx="2540" cy="45910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2585720" y="1162685"/>
            <a:ext cx="76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Mask</a:t>
            </a:r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5908040" y="2624455"/>
            <a:ext cx="457200" cy="2057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5029200" y="3443605"/>
            <a:ext cx="1666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Cross Attention</a:t>
            </a:r>
            <a:endParaRPr lang="en-US"/>
          </a:p>
        </p:txBody>
      </p:sp>
      <p:cxnSp>
        <p:nvCxnSpPr>
          <p:cNvPr id="29" name="Straight Arrow Connector 28"/>
          <p:cNvCxnSpPr>
            <a:stCxn id="10" idx="2"/>
            <a:endCxn id="12" idx="0"/>
          </p:cNvCxnSpPr>
          <p:nvPr/>
        </p:nvCxnSpPr>
        <p:spPr>
          <a:xfrm>
            <a:off x="1534795" y="2898140"/>
            <a:ext cx="2277745" cy="41211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2" idx="0"/>
          </p:cNvCxnSpPr>
          <p:nvPr/>
        </p:nvCxnSpPr>
        <p:spPr>
          <a:xfrm>
            <a:off x="3799840" y="2860040"/>
            <a:ext cx="12700" cy="45021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677285" y="4159885"/>
            <a:ext cx="281940" cy="26670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12" idx="2"/>
            <a:endCxn id="31" idx="0"/>
          </p:cNvCxnSpPr>
          <p:nvPr/>
        </p:nvCxnSpPr>
        <p:spPr>
          <a:xfrm>
            <a:off x="3812540" y="3813175"/>
            <a:ext cx="5715" cy="34671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3"/>
            <a:endCxn id="18" idx="0"/>
          </p:cNvCxnSpPr>
          <p:nvPr/>
        </p:nvCxnSpPr>
        <p:spPr>
          <a:xfrm flipH="1">
            <a:off x="1480820" y="4387215"/>
            <a:ext cx="2237740" cy="479425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5"/>
            <a:endCxn id="17" idx="0"/>
          </p:cNvCxnSpPr>
          <p:nvPr/>
        </p:nvCxnSpPr>
        <p:spPr>
          <a:xfrm>
            <a:off x="3917950" y="4387215"/>
            <a:ext cx="6350" cy="479425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1" idx="6"/>
          </p:cNvCxnSpPr>
          <p:nvPr/>
        </p:nvCxnSpPr>
        <p:spPr>
          <a:xfrm flipH="1">
            <a:off x="3959225" y="4277995"/>
            <a:ext cx="2291715" cy="1524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5908040" y="4159885"/>
            <a:ext cx="117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token_ids</a:t>
            </a:r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3020695" y="4057015"/>
            <a:ext cx="79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Mask</a:t>
            </a:r>
            <a:endParaRPr lang="en-US"/>
          </a:p>
        </p:txBody>
      </p:sp>
      <p:graphicFrame>
        <p:nvGraphicFramePr>
          <p:cNvPr id="2" name="表格 1"/>
          <p:cNvGraphicFramePr/>
          <p:nvPr>
            <p:custDataLst>
              <p:tags r:id="rId7"/>
            </p:custDataLst>
          </p:nvPr>
        </p:nvGraphicFramePr>
        <p:xfrm>
          <a:off x="4154805" y="556895"/>
          <a:ext cx="366395" cy="38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95"/>
              </a:tblGrid>
              <a:tr h="3816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8"/>
            </p:custDataLst>
          </p:nvPr>
        </p:nvGraphicFramePr>
        <p:xfrm>
          <a:off x="9488805" y="1071880"/>
          <a:ext cx="366395" cy="38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95"/>
              </a:tblGrid>
              <a:tr h="38163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98*30"/>
  <p:tag name="TABLE_ENDDRAG_RECT" val="144*255*198*30"/>
</p:tagLst>
</file>

<file path=ppt/tags/tag10.xml><?xml version="1.0" encoding="utf-8"?>
<p:tagLst xmlns:p="http://schemas.openxmlformats.org/presentationml/2006/main">
  <p:tag name="TABLE_ENDDRAG_ORIGIN_RECT" val="28*30"/>
  <p:tag name="TABLE_ENDDRAG_RECT" val="280*43*28*30"/>
</p:tagLst>
</file>

<file path=ppt/tags/tag11.xml><?xml version="1.0" encoding="utf-8"?>
<p:tagLst xmlns:p="http://schemas.openxmlformats.org/presentationml/2006/main">
  <p:tag name="commondata" val="eyJoZGlkIjoiYWYyOWE3ZTcxMGQ4MjRmMmFlMDU5NGUxMzUyMzNjZTIifQ=="/>
</p:tagLst>
</file>

<file path=ppt/tags/tag2.xml><?xml version="1.0" encoding="utf-8"?>
<p:tagLst xmlns:p="http://schemas.openxmlformats.org/presentationml/2006/main">
  <p:tag name="TABLE_ENDDRAG_ORIGIN_RECT" val="251*23"/>
  <p:tag name="TABLE_ENDDRAG_RECT" val="144*255*251*23"/>
</p:tagLst>
</file>

<file path=ppt/tags/tag3.xml><?xml version="1.0" encoding="utf-8"?>
<p:tagLst xmlns:p="http://schemas.openxmlformats.org/presentationml/2006/main">
  <p:tag name="TABLE_ENDDRAG_ORIGIN_RECT" val="110*88"/>
  <p:tag name="TABLE_ENDDRAG_RECT" val="375*226*110*88"/>
</p:tagLst>
</file>

<file path=ppt/tags/tag4.xml><?xml version="1.0" encoding="utf-8"?>
<p:tagLst xmlns:p="http://schemas.openxmlformats.org/presentationml/2006/main">
  <p:tag name="TABLE_ENDDRAG_ORIGIN_RECT" val="110*88"/>
  <p:tag name="TABLE_ENDDRAG_RECT" val="375*226*110*88"/>
</p:tagLst>
</file>

<file path=ppt/tags/tag5.xml><?xml version="1.0" encoding="utf-8"?>
<p:tagLst xmlns:p="http://schemas.openxmlformats.org/presentationml/2006/main">
  <p:tag name="TABLE_ENDDRAG_ORIGIN_RECT" val="198*30"/>
  <p:tag name="TABLE_ENDDRAG_RECT" val="144*255*198*30"/>
</p:tagLst>
</file>

<file path=ppt/tags/tag6.xml><?xml version="1.0" encoding="utf-8"?>
<p:tagLst xmlns:p="http://schemas.openxmlformats.org/presentationml/2006/main">
  <p:tag name="TABLE_ENDDRAG_ORIGIN_RECT" val="251*23"/>
  <p:tag name="TABLE_ENDDRAG_RECT" val="144*255*251*23"/>
</p:tagLst>
</file>

<file path=ppt/tags/tag7.xml><?xml version="1.0" encoding="utf-8"?>
<p:tagLst xmlns:p="http://schemas.openxmlformats.org/presentationml/2006/main">
  <p:tag name="TABLE_ENDDRAG_ORIGIN_RECT" val="110*88"/>
  <p:tag name="TABLE_ENDDRAG_RECT" val="375*226*110*88"/>
</p:tagLst>
</file>

<file path=ppt/tags/tag8.xml><?xml version="1.0" encoding="utf-8"?>
<p:tagLst xmlns:p="http://schemas.openxmlformats.org/presentationml/2006/main">
  <p:tag name="TABLE_ENDDRAG_ORIGIN_RECT" val="110*88"/>
  <p:tag name="TABLE_ENDDRAG_RECT" val="375*226*110*88"/>
</p:tagLst>
</file>

<file path=ppt/tags/tag9.xml><?xml version="1.0" encoding="utf-8"?>
<p:tagLst xmlns:p="http://schemas.openxmlformats.org/presentationml/2006/main">
  <p:tag name="TABLE_ENDDRAG_ORIGIN_RECT" val="28*30"/>
  <p:tag name="TABLE_ENDDRAG_RECT" val="280*43*28*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演示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Cambria Math</vt:lpstr>
      <vt:lpstr>Calibri</vt:lpstr>
      <vt:lpstr>微软雅黑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kec23008</dc:creator>
  <cp:lastModifiedBy>@</cp:lastModifiedBy>
  <cp:revision>5</cp:revision>
  <dcterms:created xsi:type="dcterms:W3CDTF">2024-10-29T16:28:00Z</dcterms:created>
  <dcterms:modified xsi:type="dcterms:W3CDTF">2024-10-31T00:29:38Z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9195E99EF09044AB8801EF599E5CCE9C_11</vt:lpwstr>
  </property>
  <property fmtid="{D5CDD505-2E9C-101B-9397-08002B2CF9AE}" pid="3" name="KSOProductBuildVer">
    <vt:lpwstr>2052-12.1.0.18608</vt:lpwstr>
  </property>
</Properties>
</file>