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65" r:id="rId5"/>
    <p:sldId id="266" r:id="rId6"/>
    <p:sldId id="267" r:id="rId7"/>
    <p:sldId id="268" r:id="rId8"/>
    <p:sldId id="269" r:id="rId9"/>
    <p:sldId id="270" r:id="rId10"/>
    <p:sldId id="271" r:id="rId11"/>
    <p:sldId id="272" r:id="rId12"/>
    <p:sldId id="274" r:id="rId13"/>
    <p:sldId id="275"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6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Hello everyone, my name is Kexin Chu from University of Connneticut, today I'll present our work on SafeKV, a system designed to address privacy risks associated with Key-Value cache sharing in Large Language Model (LLM) inference. </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In conclusion, there is a significant potential for SafeKV to addresses the critical trade-off between performance and privacy in LLM inference, especially for bigger LLM models:</a:t>
            </a:r>
            <a:endParaRPr lang="en-US" altLang="zh-CN"/>
          </a:p>
          <a:p>
            <a:r>
              <a:rPr lang="en-US" altLang="zh-CN"/>
              <a:t>It selectively isolates sensitive KV-cache data, allowing for efficient and secure global cache reuse.</a:t>
            </a:r>
            <a:endParaRPr lang="en-US" altLang="zh-CN"/>
          </a:p>
          <a:p>
            <a:r>
              <a:rPr lang="en-US" altLang="zh-CN"/>
              <a:t>Our ChunkGuard mechanism provides lightweight, real-time privacy detection, significantly enhancing overall system efficiency.</a:t>
            </a:r>
            <a:endParaRPr lang="en-US" altLang="zh-CN"/>
          </a:p>
          <a:p>
            <a:endParaRPr lang="en-US" altLang="zh-CN"/>
          </a:p>
          <a:p>
            <a:r>
              <a:rPr lang="en-US" altLang="zh-CN"/>
              <a:t>Looking forward, our future work includes:</a:t>
            </a:r>
            <a:endParaRPr lang="en-US" altLang="zh-CN"/>
          </a:p>
          <a:p>
            <a:r>
              <a:rPr lang="en-US" altLang="zh-CN"/>
              <a:t>Completing a fully functional SafeKV prototype.</a:t>
            </a:r>
            <a:endParaRPr lang="en-US" altLang="zh-CN"/>
          </a:p>
          <a:p>
            <a:r>
              <a:rPr lang="en-US" altLang="zh-CN"/>
              <a:t>Further optimizing latency and enhancing robustness against advanced attacks.</a:t>
            </a:r>
            <a:endParaRPr lang="en-US" altLang="zh-CN"/>
          </a:p>
          <a:p>
            <a:r>
              <a:rPr lang="en-US" altLang="zh-CN"/>
              <a:t>Exploring deployments in broader, more complex, real-world inference scenarios.</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Thank you very much for your attention.</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Our presentation is structured as follows:</a:t>
            </a:r>
            <a:endParaRPr lang="en-US" altLang="zh-CN"/>
          </a:p>
          <a:p>
            <a:r>
              <a:rPr lang="en-US" altLang="zh-CN"/>
              <a:t>First, we introduce the Background and motivation behind our work.</a:t>
            </a:r>
            <a:endParaRPr lang="en-US" altLang="zh-CN"/>
          </a:p>
          <a:p>
            <a:r>
              <a:rPr lang="en-US" altLang="zh-CN"/>
              <a:t>Next, we highlight key Challenges.</a:t>
            </a:r>
            <a:endParaRPr lang="en-US" altLang="zh-CN"/>
          </a:p>
          <a:p>
            <a:r>
              <a:rPr lang="en-US" altLang="zh-CN"/>
              <a:t>We'll discuss our proposed approach (SafeKV), showing preliminary results.</a:t>
            </a:r>
            <a:endParaRPr lang="en-US" altLang="zh-CN"/>
          </a:p>
          <a:p>
            <a:r>
              <a:rPr lang="en-US" altLang="zh-CN"/>
              <a:t>Finally, we summarize and outline future research directions.</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Large Language Models (LLMs) have significantly benefited from KV cache sharing, which dramatically improves performance</a:t>
            </a:r>
            <a:r>
              <a:rPr lang="zh-CN" altLang="en-US"/>
              <a:t>，</a:t>
            </a:r>
            <a:r>
              <a:rPr lang="en-US" altLang="zh-CN"/>
              <a:t>As shown in the figure, with KV cache sharing, there is no need to re-comppute the prefix prompts. And there are several works gains a significant benefits from KV Cache resue. For example:</a:t>
            </a:r>
            <a:endParaRPr lang="en-US" altLang="zh-CN"/>
          </a:p>
          <a:p>
            <a:r>
              <a:rPr lang="en-US" altLang="zh-CN"/>
              <a:t>Mooncake improved throughput by over 5 times.</a:t>
            </a:r>
            <a:endParaRPr lang="en-US" altLang="zh-CN"/>
          </a:p>
          <a:p>
            <a:r>
              <a:rPr lang="en-US" altLang="zh-CN"/>
              <a:t>SGLang reduced latency by 3.7 times and increased throughput by 6.4 times.</a:t>
            </a:r>
            <a:endParaRPr lang="en-US" altLang="zh-CN"/>
          </a:p>
          <a:p>
            <a:endParaRPr lang="en-US" altLang="zh-CN"/>
          </a:p>
          <a:p>
            <a:r>
              <a:rPr lang="en-US" altLang="zh-CN"/>
              <a:t>However, KV-cache sharing, despite its benefits, raises substantial privacy risks. Specifically, attackers can leverage timing side-channel attacks to extract sensitive user information. This table shows the personal information in datasets C4 and Pile. we can not ignore this type of risks.</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Let’s briefly discuss how timing side-channel attacks function in shared KV-cache systems:</a:t>
            </a:r>
            <a:endParaRPr lang="en-US" altLang="zh-CN"/>
          </a:p>
          <a:p>
            <a:r>
              <a:rPr lang="en-US" altLang="zh-CN"/>
              <a:t>Attackers exploit differences in inference latency, mainly measuring the time-to-first-token (TTFT).</a:t>
            </a:r>
            <a:endParaRPr lang="en-US" altLang="zh-CN"/>
          </a:p>
          <a:p>
            <a:r>
              <a:rPr lang="en-US" altLang="zh-CN"/>
              <a:t>A low latency indicates a cache hit, revealing that the prefix token was previously provided by a victim.</a:t>
            </a:r>
            <a:endParaRPr lang="en-US" altLang="zh-CN"/>
          </a:p>
          <a:p>
            <a:r>
              <a:rPr lang="en-US" altLang="zh-CN"/>
              <a:t>A high latency signals a cache miss, meaning no victim provide this information.</a:t>
            </a:r>
            <a:endParaRPr lang="en-US" altLang="zh-CN"/>
          </a:p>
          <a:p>
            <a:endParaRPr lang="en-US" altLang="zh-CN"/>
          </a:p>
          <a:p>
            <a:r>
              <a:rPr lang="en-US" altLang="zh-CN"/>
              <a:t>In practice, attackers:</a:t>
            </a:r>
            <a:endParaRPr lang="en-US" altLang="zh-CN"/>
          </a:p>
          <a:p>
            <a:r>
              <a:rPr lang="en-US" altLang="zh-CN"/>
              <a:t>Probe the system using crafted prefixes. Then they measure the response latency.</a:t>
            </a:r>
            <a:endParaRPr lang="en-US" altLang="zh-CN"/>
          </a:p>
          <a:p>
            <a:r>
              <a:rPr lang="en-US" altLang="zh-CN"/>
              <a:t>If got an low TTFT, the attacker knows that they obtains an valid personal information from victims; and they continue to predict following tokens,</a:t>
            </a:r>
            <a:endParaRPr lang="en-US" altLang="zh-CN"/>
          </a:p>
          <a:p>
            <a:r>
              <a:rPr lang="en-US" altLang="zh-CN"/>
              <a:t>Gradually they can reconstruct sensitive information.</a:t>
            </a:r>
            <a:endParaRPr lang="en-US" altLang="zh-CN"/>
          </a:p>
          <a:p>
            <a:endParaRPr lang="en-US" altLang="zh-CN"/>
          </a:p>
          <a:p>
            <a:r>
              <a:rPr lang="en-US" altLang="zh-CN"/>
              <a:t>Notably, these attacks only require black-box access, making them particularly dangerous.</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Existing solutions primarily rely on cache partitioning to mitigate timing side-channel attacks, as explored by Pang, as show in the figure, each user has their own prefix tree, there is no reuse across users, so it can protect privacy information. However, this approach introduces considerable performance penalties because it isolates cache entries, thus sacrificing efficiency and limiting cache reuse significantly. For example. in prompt multitasks scenarios, there are mainly cross user KV-Cache Sharing requirement. if use seperated KV-Cache management, we will lose the improvement.</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To address these limitations, our motivation is clear: Balance performance with privacy protection by isolating only sensitive KV-cache entries. As shown in the picture, only some nodes with privacy informations is structured as privacy and isolated without reuse.</a:t>
            </a:r>
            <a:endParaRPr lang="en-US" altLang="zh-CN"/>
          </a:p>
          <a:p>
            <a:endParaRPr lang="en-US" altLang="zh-CN"/>
          </a:p>
          <a:p>
            <a:r>
              <a:rPr lang="en-US" altLang="zh-CN"/>
              <a:t>However, this goal introduces several technical challenges:</a:t>
            </a:r>
            <a:endParaRPr lang="en-US" altLang="zh-CN"/>
          </a:p>
          <a:p>
            <a:r>
              <a:rPr lang="en-US" altLang="zh-CN"/>
              <a:t>Privacy Detection: We need real-time methods to accurately distinguish sensitive parts from non-sensitive data.</a:t>
            </a:r>
            <a:endParaRPr lang="en-US" altLang="zh-CN"/>
          </a:p>
          <a:p>
            <a:r>
              <a:rPr lang="en-US" altLang="zh-CN"/>
              <a:t>Cache Lifecycle Management: Efficiently isolating private cache entries without sacrificing global reuse efficiency.</a:t>
            </a:r>
            <a:endParaRPr lang="en-US" altLang="zh-CN"/>
          </a:p>
          <a:p>
            <a:r>
              <a:rPr lang="en-US" altLang="zh-CN"/>
              <a:t>Cache Lookup Optimization: Maintaining low latency during lookups across multiple cache types.</a:t>
            </a:r>
            <a:endParaRPr lang="en-US" altLang="zh-CN"/>
          </a:p>
          <a:p>
            <a:r>
              <a:rPr lang="en-US" altLang="zh-CN"/>
              <a:t>False Detection Mitigation: Effectively managing scenarios where privacy detection might incorrectly classify data.</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In response, we introduce SafeKV, a privacy-aware selective KV-cache sharing architecture. The main components include:</a:t>
            </a:r>
            <a:endParaRPr lang="en-US" altLang="zh-CN"/>
          </a:p>
          <a:p>
            <a:r>
              <a:rPr lang="en-US" altLang="zh-CN"/>
              <a:t>ChunkGuard: Real-time detection of sensitive content at the chunk level.</a:t>
            </a:r>
            <a:endParaRPr lang="en-US" altLang="zh-CN"/>
          </a:p>
          <a:p>
            <a:r>
              <a:rPr lang="en-US" altLang="zh-CN"/>
              <a:t>Cache Search Engine: Efficiently handles batch processing of KV-cache lookups.</a:t>
            </a:r>
            <a:endParaRPr lang="en-US" altLang="zh-CN"/>
          </a:p>
          <a:p>
            <a:r>
              <a:rPr lang="en-US" altLang="zh-CN"/>
              <a:t>KV-Cache Management: Unified management of both shared public caches and isolated private caches. it contains two main parts:</a:t>
            </a:r>
            <a:endParaRPr lang="en-US" altLang="zh-CN"/>
          </a:p>
          <a:p>
            <a:r>
              <a:rPr lang="en-US" altLang="zh-CN"/>
              <a:t>       first, Adaptive Cache Allocator: Dynamically provisions memory resources between private and public caches based on real-time demands.</a:t>
            </a:r>
            <a:endParaRPr lang="en-US" altLang="zh-CN"/>
          </a:p>
          <a:p>
            <a:r>
              <a:rPr lang="en-US" altLang="zh-CN"/>
              <a:t>       then, Privacy-aware Evictor: Cleans up potentially compromised or expired cache entries using privacy-aware policies.</a:t>
            </a:r>
            <a:endParaRPr lang="en-US" altLang="zh-CN"/>
          </a:p>
          <a:p>
            <a:endParaRPr lang="en-US" altLang="zh-CN"/>
          </a:p>
          <a:p>
            <a:r>
              <a:rPr lang="en-US" altLang="zh-CN"/>
              <a:t>Finally, is the Windows-Based Monitor: Actively monitors for anomalies indicative of timing side-channel attacks.</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Let's delve deeper into key innovations:</a:t>
            </a:r>
            <a:endParaRPr lang="en-US" altLang="zh-CN"/>
          </a:p>
          <a:p>
            <a:r>
              <a:rPr lang="en-US" altLang="zh-CN"/>
              <a:t>ChunkGuard: It segments prompts into fixed-size chunks, classifying their privacy status using a lightweight transformer-based model. This enables routing sensitive chunks into isolated caches, while safely sharing non-sensitive data.</a:t>
            </a:r>
            <a:endParaRPr lang="en-US" altLang="zh-CN"/>
          </a:p>
          <a:p>
            <a:r>
              <a:rPr lang="en-US" altLang="zh-CN"/>
              <a:t>Cache Search Engine: Uses a fixed-size block-based approach, efficiently batching requests for cache lookups, significantly accelerating the reuse detection process.</a:t>
            </a:r>
            <a:endParaRPr lang="en-US" altLang="zh-CN"/>
          </a:p>
          <a:p>
            <a:endParaRPr lang="en-US" altLang="zh-CN"/>
          </a:p>
          <a:p>
            <a:r>
              <a:rPr lang="en-US" altLang="zh-CN"/>
              <a:t>Then is the Adaptive Cache Management:</a:t>
            </a:r>
            <a:endParaRPr lang="en-US" altLang="zh-CN"/>
          </a:p>
          <a:p>
            <a:r>
              <a:rPr lang="en-US" altLang="zh-CN"/>
              <a:t>   The Cache Allocator adjusts cache allocations in real-time, adapting to privacy-sensitive workloads.</a:t>
            </a:r>
            <a:endParaRPr lang="en-US" altLang="zh-CN"/>
          </a:p>
          <a:p>
            <a:r>
              <a:rPr lang="en-US" altLang="zh-CN"/>
              <a:t>   The Privacy-Aware Eviction Policy leverages an LRU strategy with privacy considerations, actively maintaining privacy integrity.</a:t>
            </a:r>
            <a:endParaRPr lang="en-US" altLang="zh-CN"/>
          </a:p>
          <a:p>
            <a:endParaRPr lang="en-US" altLang="zh-CN"/>
          </a:p>
          <a:p>
            <a:r>
              <a:rPr lang="en-US" altLang="zh-CN"/>
              <a:t>Finally, the Windows-Based Monitoring: Continuously monitors cache block usage frequency to identify and mitigate anomalies indicative of potential privacy breaches.</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We implemented a preliminary version of SafeKV using SGLang v0.4.6 on two NVIDIA A6000 GPUs, and tested on LLaMA-2 (13B and 70B):</a:t>
            </a:r>
            <a:endParaRPr lang="en-US" altLang="zh-CN"/>
          </a:p>
          <a:p>
            <a:r>
              <a:rPr lang="en-US" altLang="zh-CN"/>
              <a:t>Our evaluations compared isolated KV caches per user against global sharing.</a:t>
            </a:r>
            <a:endParaRPr lang="en-US" altLang="zh-CN"/>
          </a:p>
          <a:p>
            <a:r>
              <a:rPr lang="en-US" altLang="zh-CN"/>
              <a:t>Results confirmed that full isolation significantly degrades performance, especially with larger models—introducing overheads ranging from 8% to 38.9%.</a:t>
            </a:r>
            <a:endParaRPr lang="en-US" altLang="zh-CN"/>
          </a:p>
          <a:p>
            <a:r>
              <a:rPr lang="en-US" altLang="zh-CN"/>
              <a:t>These findings clearly demonstrate the necessity of our selective sharing approach.</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65.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03070" y="2204720"/>
            <a:ext cx="8785860" cy="583565"/>
          </a:xfrm>
          <a:prstGeom prst="rect">
            <a:avLst/>
          </a:prstGeom>
          <a:noFill/>
        </p:spPr>
        <p:txBody>
          <a:bodyPr wrap="square" rtlCol="0">
            <a:spAutoFit/>
          </a:bodyPr>
          <a:p>
            <a:pPr algn="ctr"/>
            <a:r>
              <a:rPr lang="en-US" altLang="zh-CN" sz="3200" b="1">
                <a:latin typeface="Times New Roman" panose="02020603050405020304" charset="0"/>
                <a:cs typeface="Times New Roman" panose="02020603050405020304" charset="0"/>
              </a:rPr>
              <a:t>SafeKV: Safe KV-Cache Sharing in LLM Serving</a:t>
            </a:r>
            <a:endParaRPr lang="en-US" altLang="zh-CN" sz="3200" b="1">
              <a:latin typeface="Times New Roman" panose="02020603050405020304" charset="0"/>
              <a:cs typeface="Times New Roman" panose="02020603050405020304" charset="0"/>
            </a:endParaRPr>
          </a:p>
        </p:txBody>
      </p:sp>
      <p:sp>
        <p:nvSpPr>
          <p:cNvPr id="5" name="文本框 4"/>
          <p:cNvSpPr txBox="1"/>
          <p:nvPr/>
        </p:nvSpPr>
        <p:spPr>
          <a:xfrm>
            <a:off x="8319135" y="367665"/>
            <a:ext cx="3570605" cy="583565"/>
          </a:xfrm>
          <a:prstGeom prst="rect">
            <a:avLst/>
          </a:prstGeom>
          <a:noFill/>
        </p:spPr>
        <p:txBody>
          <a:bodyPr wrap="square" rtlCol="0">
            <a:spAutoFit/>
          </a:bodyPr>
          <a:p>
            <a:pPr algn="r"/>
            <a:r>
              <a:rPr lang="en-US" altLang="zh-CN" sz="1600" i="1">
                <a:latin typeface="Times New Roman" panose="02020603050405020304" charset="0"/>
                <a:cs typeface="Times New Roman" panose="02020603050405020304" charset="0"/>
                <a:sym typeface="+mn-ea"/>
              </a:rPr>
              <a:t>June 21</a:t>
            </a:r>
            <a:r>
              <a:rPr lang="en-US" altLang="zh-CN" sz="1600" i="1" baseline="30000">
                <a:latin typeface="Times New Roman" panose="02020603050405020304" charset="0"/>
                <a:cs typeface="Times New Roman" panose="02020603050405020304" charset="0"/>
                <a:sym typeface="+mn-ea"/>
              </a:rPr>
              <a:t>th</a:t>
            </a:r>
            <a:r>
              <a:rPr lang="en-US" altLang="zh-CN" sz="1600" i="1">
                <a:latin typeface="Times New Roman" panose="02020603050405020304" charset="0"/>
                <a:cs typeface="Times New Roman" panose="02020603050405020304" charset="0"/>
                <a:sym typeface="+mn-ea"/>
              </a:rPr>
              <a:t>, 2025</a:t>
            </a:r>
            <a:endParaRPr lang="en-US" altLang="zh-CN" sz="1600" i="1">
              <a:latin typeface="Times New Roman" panose="02020603050405020304" charset="0"/>
              <a:cs typeface="Times New Roman" panose="02020603050405020304" charset="0"/>
            </a:endParaRPr>
          </a:p>
          <a:p>
            <a:pPr algn="r"/>
            <a:r>
              <a:rPr lang="en-US" altLang="zh-CN" sz="1600" i="1">
                <a:latin typeface="Times New Roman" panose="02020603050405020304" charset="0"/>
                <a:cs typeface="Times New Roman" panose="02020603050405020304" charset="0"/>
              </a:rPr>
              <a:t>MLArchSys @Tokyo, Japan</a:t>
            </a:r>
            <a:endParaRPr lang="en-US" altLang="zh-CN" sz="1600" i="1">
              <a:latin typeface="Times New Roman" panose="02020603050405020304" charset="0"/>
              <a:cs typeface="Times New Roman" panose="02020603050405020304" charset="0"/>
            </a:endParaRPr>
          </a:p>
        </p:txBody>
      </p:sp>
      <p:sp>
        <p:nvSpPr>
          <p:cNvPr id="6" name="文本框 5"/>
          <p:cNvSpPr txBox="1"/>
          <p:nvPr/>
        </p:nvSpPr>
        <p:spPr>
          <a:xfrm>
            <a:off x="3216910" y="4041775"/>
            <a:ext cx="5882005" cy="1476375"/>
          </a:xfrm>
          <a:prstGeom prst="rect">
            <a:avLst/>
          </a:prstGeom>
          <a:noFill/>
        </p:spPr>
        <p:txBody>
          <a:bodyPr wrap="square" rtlCol="0">
            <a:spAutoFit/>
          </a:bodyPr>
          <a:p>
            <a:pPr algn="ctr"/>
            <a:r>
              <a:rPr lang="en-US" altLang="zh-CN" b="1">
                <a:solidFill>
                  <a:schemeClr val="tx1"/>
                </a:solidFill>
                <a:latin typeface="Times New Roman" panose="02020603050405020304" charset="0"/>
                <a:cs typeface="Times New Roman" panose="02020603050405020304" charset="0"/>
              </a:rPr>
              <a:t>Kexin Chu</a:t>
            </a:r>
            <a:r>
              <a:rPr lang="en-US" altLang="zh-CN">
                <a:solidFill>
                  <a:schemeClr val="tx1"/>
                </a:solidFill>
                <a:latin typeface="Times New Roman" panose="02020603050405020304" charset="0"/>
                <a:cs typeface="Times New Roman" panose="02020603050405020304" charset="0"/>
              </a:rPr>
              <a:t>, Zixu Shen, Dawei Xiang, Wei Zhang</a:t>
            </a:r>
            <a:endParaRPr lang="en-US" altLang="zh-CN">
              <a:solidFill>
                <a:schemeClr val="tx1"/>
              </a:solidFill>
              <a:latin typeface="Times New Roman" panose="02020603050405020304" charset="0"/>
              <a:cs typeface="Times New Roman" panose="02020603050405020304" charset="0"/>
            </a:endParaRPr>
          </a:p>
          <a:p>
            <a:pPr algn="ctr"/>
            <a:endParaRPr lang="en-US" altLang="zh-CN">
              <a:solidFill>
                <a:schemeClr val="tx1"/>
              </a:solidFill>
              <a:latin typeface="Times New Roman" panose="02020603050405020304" charset="0"/>
              <a:cs typeface="Times New Roman" panose="02020603050405020304" charset="0"/>
            </a:endParaRPr>
          </a:p>
          <a:p>
            <a:pPr algn="ctr"/>
            <a:r>
              <a:rPr lang="en-US" altLang="zh-CN">
                <a:solidFill>
                  <a:schemeClr val="tx1"/>
                </a:solidFill>
                <a:latin typeface="Times New Roman" panose="02020603050405020304" charset="0"/>
                <a:cs typeface="Times New Roman" panose="02020603050405020304" charset="0"/>
              </a:rPr>
              <a:t>School of Computing, University of Connecticut, CT, USA</a:t>
            </a:r>
            <a:endParaRPr lang="en-US" altLang="zh-CN">
              <a:solidFill>
                <a:schemeClr val="tx1"/>
              </a:solidFill>
              <a:latin typeface="Times New Roman" panose="02020603050405020304" charset="0"/>
              <a:cs typeface="Times New Roman" panose="02020603050405020304" charset="0"/>
            </a:endParaRPr>
          </a:p>
          <a:p>
            <a:pPr algn="ctr"/>
            <a:endParaRPr lang="en-US" altLang="zh-CN">
              <a:solidFill>
                <a:schemeClr val="tx1"/>
              </a:solidFill>
              <a:latin typeface="Times New Roman" panose="02020603050405020304" charset="0"/>
              <a:cs typeface="Times New Roman" panose="02020603050405020304" charset="0"/>
            </a:endParaRPr>
          </a:p>
          <a:p>
            <a:pPr algn="ctr"/>
            <a:r>
              <a:rPr lang="en-US" altLang="zh-CN" b="1">
                <a:solidFill>
                  <a:schemeClr val="tx1"/>
                </a:solidFill>
                <a:latin typeface="Times New Roman" panose="02020603050405020304" charset="0"/>
                <a:cs typeface="Times New Roman" panose="02020603050405020304" charset="0"/>
              </a:rPr>
              <a:t>Email</a:t>
            </a:r>
            <a:r>
              <a:rPr lang="en-US" altLang="zh-CN">
                <a:solidFill>
                  <a:schemeClr val="tx1"/>
                </a:solidFill>
                <a:latin typeface="Times New Roman" panose="02020603050405020304" charset="0"/>
                <a:cs typeface="Times New Roman" panose="02020603050405020304" charset="0"/>
              </a:rPr>
              <a:t>: </a:t>
            </a:r>
            <a:r>
              <a:rPr lang="en-US" altLang="zh-CN" u="sng">
                <a:solidFill>
                  <a:schemeClr val="accent1">
                    <a:lumMod val="60000"/>
                    <a:lumOff val="40000"/>
                  </a:schemeClr>
                </a:solidFill>
                <a:latin typeface="Times New Roman" panose="02020603050405020304" charset="0"/>
                <a:cs typeface="Times New Roman" panose="02020603050405020304" charset="0"/>
              </a:rPr>
              <a:t>kexin.chu@uconn.edu</a:t>
            </a:r>
            <a:endParaRPr lang="en-US" altLang="zh-CN" u="sng">
              <a:solidFill>
                <a:schemeClr val="accent1">
                  <a:lumMod val="60000"/>
                  <a:lumOff val="40000"/>
                </a:schemeClr>
              </a:solidFill>
              <a:latin typeface="Times New Roman" panose="02020603050405020304" charset="0"/>
              <a:cs typeface="Times New Roman" panose="02020603050405020304" charset="0"/>
            </a:endParaRPr>
          </a:p>
        </p:txBody>
      </p:sp>
      <p:cxnSp>
        <p:nvCxnSpPr>
          <p:cNvPr id="7" name="直接连接符 6"/>
          <p:cNvCxnSpPr/>
          <p:nvPr/>
        </p:nvCxnSpPr>
        <p:spPr>
          <a:xfrm>
            <a:off x="400685" y="3422650"/>
            <a:ext cx="11362690" cy="12700"/>
          </a:xfrm>
          <a:prstGeom prst="line">
            <a:avLst/>
          </a:prstGeom>
          <a:ln w="28575">
            <a:solidFill>
              <a:schemeClr val="accent2">
                <a:lumMod val="75000"/>
              </a:schemeClr>
            </a:solidFill>
          </a:ln>
        </p:spPr>
        <p:style>
          <a:lnRef idx="2">
            <a:schemeClr val="accent1"/>
          </a:lnRef>
          <a:fillRef idx="0">
            <a:srgbClr val="FFFFFF"/>
          </a:fillRef>
          <a:effectRef idx="0">
            <a:srgbClr val="FFFFFF"/>
          </a:effectRef>
          <a:fontRef idx="minor">
            <a:schemeClr val="tx1"/>
          </a:fontRef>
        </p:style>
      </p:cxnSp>
    </p:spTree>
    <p:custDataLst>
      <p:tags r:id="rId1"/>
    </p:custDataLst>
  </p:cSld>
  <p:clrMapOvr>
    <a:masterClrMapping/>
  </p:clrMapOvr>
  <p:transition advTm="4513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1415"/>
            <a:ext cx="10969200" cy="705600"/>
          </a:xfrm>
        </p:spPr>
        <p:txBody>
          <a:bodyPr/>
          <a:p>
            <a:r>
              <a:rPr lang="en-US" altLang="zh-CN" sz="2800" b="1">
                <a:latin typeface="Times New Roman" panose="02020603050405020304" charset="0"/>
                <a:cs typeface="Times New Roman" panose="02020603050405020304" charset="0"/>
              </a:rPr>
              <a:t>Conclusion &amp; Future work</a:t>
            </a:r>
            <a:endParaRPr lang="en-US" altLang="zh-CN" sz="2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577975"/>
            <a:ext cx="10968355" cy="4499610"/>
          </a:xfrm>
        </p:spPr>
        <p:txBody>
          <a:bodyPr>
            <a:noAutofit/>
          </a:bodyPr>
          <a:p>
            <a:pPr marL="228600" lvl="0" indent="-228600">
              <a:buFont typeface="Arial" panose="020B0604020202020204" pitchFamily="34" charset="0"/>
              <a:buChar char="●"/>
            </a:pPr>
            <a:r>
              <a:rPr lang="en-US" altLang="zh-CN" sz="1800">
                <a:sym typeface="+mn-ea"/>
              </a:rPr>
              <a:t>Our Selective KV-Cache sharing architecture(SafeKV) balances performance and security; and enables safe reuse of non-sensitive cache entries while isolating sensitive data.</a:t>
            </a:r>
            <a:endParaRPr lang="en-US" altLang="zh-CN" sz="1800"/>
          </a:p>
          <a:p>
            <a:pPr marL="228600" lvl="0" indent="-228600">
              <a:buFont typeface="Arial" panose="020B0604020202020204" pitchFamily="34" charset="0"/>
              <a:buChar char="●"/>
            </a:pPr>
            <a:r>
              <a:rPr lang="en-US" altLang="zh-CN" sz="1800">
                <a:sym typeface="+mn-ea"/>
              </a:rPr>
              <a:t>Our ChunkGuard method provides real-time lightweight privacy detection and improves batch searching speed.</a:t>
            </a:r>
            <a:endParaRPr lang="en-US" altLang="zh-CN" sz="1800"/>
          </a:p>
          <a:p>
            <a:pPr marL="228600" lvl="0" indent="-228600">
              <a:buFont typeface="Arial" panose="020B0604020202020204" pitchFamily="34" charset="0"/>
              <a:buChar char="●"/>
            </a:pPr>
            <a:r>
              <a:rPr lang="en-US" altLang="zh-CN" sz="1800">
                <a:sym typeface="+mn-ea"/>
              </a:rPr>
              <a:t>Future Directions:</a:t>
            </a:r>
            <a:endParaRPr lang="en-US" altLang="zh-CN" sz="1800"/>
          </a:p>
          <a:p>
            <a:pPr lvl="1"/>
            <a:r>
              <a:rPr lang="en-US" altLang="zh-CN" sz="1800">
                <a:sym typeface="+mn-ea"/>
              </a:rPr>
              <a:t>Complete SafeKV prototype implementation.</a:t>
            </a:r>
            <a:endParaRPr lang="en-US" altLang="zh-CN" sz="1800"/>
          </a:p>
          <a:p>
            <a:pPr lvl="1"/>
            <a:r>
              <a:rPr lang="en-US" altLang="zh-CN" sz="1800">
                <a:sym typeface="+mn-ea"/>
              </a:rPr>
              <a:t>Further reduces latency and enhance robustness.</a:t>
            </a:r>
            <a:endParaRPr lang="en-US" altLang="zh-CN" sz="1800"/>
          </a:p>
          <a:p>
            <a:pPr lvl="1"/>
            <a:r>
              <a:rPr lang="en-US" altLang="zh-CN" sz="1800">
                <a:sym typeface="+mn-ea"/>
              </a:rPr>
              <a:t>Explore broader scenarios and real-world deployments.</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p:nvPr/>
        </p:nvCxnSpPr>
        <p:spPr>
          <a:xfrm flipV="1">
            <a:off x="800100" y="1308735"/>
            <a:ext cx="3069590" cy="5080"/>
          </a:xfrm>
          <a:prstGeom prst="line">
            <a:avLst/>
          </a:prstGeom>
          <a:ln w="28575">
            <a:solidFill>
              <a:schemeClr val="accent2">
                <a:lumMod val="75000"/>
              </a:schemeClr>
            </a:solidFill>
          </a:ln>
        </p:spPr>
        <p:style>
          <a:lnRef idx="2">
            <a:schemeClr val="accent1"/>
          </a:lnRef>
          <a:fillRef idx="0">
            <a:srgbClr val="FFFFFF"/>
          </a:fillRef>
          <a:effectRef idx="0">
            <a:srgbClr val="FFFFFF"/>
          </a:effectRef>
          <a:fontRef idx="minor">
            <a:schemeClr val="tx1"/>
          </a:fontRef>
        </p:style>
      </p:cxn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64070" y="3075995"/>
            <a:ext cx="4064000" cy="706755"/>
          </a:xfrm>
          <a:prstGeom prst="rect">
            <a:avLst/>
          </a:prstGeom>
        </p:spPr>
        <p:txBody>
          <a:bodyPr>
            <a:spAutoFit/>
            <a:extLst>
              <a:ext uri="{4A0BC546-FE56-4ADE-93B0-CB8AF2F6F144}">
                <wpsdc:textFrameExt xmlns:wpsdc="http://www.wps.cn/officeDocument/2022/drawingmlCustomData" type="text"/>
              </a:ext>
            </a:extLst>
          </a:bodyPr>
          <a:p>
            <a:pPr algn="ctr"/>
            <a:r>
              <a:rPr lang="en-US" altLang="zh-CN" sz="4000">
                <a:latin typeface="Times New Roman" panose="02020603050405020304" charset="0"/>
                <a:ea typeface="微软雅黑" panose="020B0503020204020204" charset="-122"/>
                <a:cs typeface="Times New Roman" panose="02020603050405020304" charset="0"/>
              </a:rPr>
              <a:t>Thank You!</a:t>
            </a:r>
            <a:endParaRPr lang="en-US" altLang="zh-CN" sz="4000">
              <a:latin typeface="Times New Roman" panose="02020603050405020304" charset="0"/>
              <a:ea typeface="微软雅黑" panose="020B0503020204020204" charset="-122"/>
              <a:cs typeface="Times New Roman" panose="0202060305040502030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1415"/>
            <a:ext cx="10969200" cy="705600"/>
          </a:xfrm>
        </p:spPr>
        <p:txBody>
          <a:bodyPr/>
          <a:p>
            <a:r>
              <a:rPr lang="en-US" altLang="zh-CN" sz="2800" b="1">
                <a:latin typeface="Times New Roman" panose="02020603050405020304" charset="0"/>
                <a:cs typeface="Times New Roman" panose="02020603050405020304" charset="0"/>
              </a:rPr>
              <a:t>Outline</a:t>
            </a:r>
            <a:endParaRPr lang="en-US" altLang="zh-CN" sz="2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707515"/>
            <a:ext cx="10968990" cy="3788410"/>
          </a:xfrm>
        </p:spPr>
        <p:txBody>
          <a:bodyPr>
            <a:noAutofit/>
          </a:bodyPr>
          <a:p>
            <a:pPr>
              <a:lnSpc>
                <a:spcPct val="200000"/>
              </a:lnSpc>
            </a:pPr>
            <a:r>
              <a:rPr lang="en-US" altLang="zh-CN" sz="2000" b="1">
                <a:solidFill>
                  <a:schemeClr val="tx1"/>
                </a:solidFill>
                <a:latin typeface="Times New Roman" panose="02020603050405020304" charset="0"/>
                <a:cs typeface="Times New Roman" panose="02020603050405020304" charset="0"/>
              </a:rPr>
              <a:t>Background</a:t>
            </a:r>
            <a:endParaRPr lang="en-US" altLang="zh-CN" sz="2000" b="1">
              <a:solidFill>
                <a:schemeClr val="tx1"/>
              </a:solidFill>
              <a:latin typeface="Times New Roman" panose="02020603050405020304" charset="0"/>
              <a:cs typeface="Times New Roman" panose="02020603050405020304" charset="0"/>
            </a:endParaRPr>
          </a:p>
          <a:p>
            <a:pPr>
              <a:lnSpc>
                <a:spcPct val="200000"/>
              </a:lnSpc>
            </a:pPr>
            <a:r>
              <a:rPr lang="en-US" altLang="zh-CN" sz="2000" b="1">
                <a:solidFill>
                  <a:schemeClr val="tx1"/>
                </a:solidFill>
                <a:latin typeface="Times New Roman" panose="02020603050405020304" charset="0"/>
                <a:cs typeface="Times New Roman" panose="02020603050405020304" charset="0"/>
              </a:rPr>
              <a:t>Motivation &amp; Challenges</a:t>
            </a:r>
            <a:endParaRPr lang="en-US" altLang="zh-CN" sz="2000" b="1">
              <a:solidFill>
                <a:schemeClr val="tx1"/>
              </a:solidFill>
              <a:latin typeface="Times New Roman" panose="02020603050405020304" charset="0"/>
              <a:cs typeface="Times New Roman" panose="02020603050405020304" charset="0"/>
            </a:endParaRPr>
          </a:p>
          <a:p>
            <a:pPr>
              <a:lnSpc>
                <a:spcPct val="200000"/>
              </a:lnSpc>
            </a:pPr>
            <a:r>
              <a:rPr lang="en-US" altLang="zh-CN" sz="2000" b="1">
                <a:solidFill>
                  <a:schemeClr val="tx1"/>
                </a:solidFill>
                <a:latin typeface="Times New Roman" panose="02020603050405020304" charset="0"/>
                <a:cs typeface="Times New Roman" panose="02020603050405020304" charset="0"/>
              </a:rPr>
              <a:t>Our Approach</a:t>
            </a:r>
            <a:endParaRPr lang="en-US" altLang="zh-CN" sz="2000" b="1">
              <a:solidFill>
                <a:schemeClr val="tx1"/>
              </a:solidFill>
              <a:latin typeface="Times New Roman" panose="02020603050405020304" charset="0"/>
              <a:cs typeface="Times New Roman" panose="02020603050405020304" charset="0"/>
            </a:endParaRPr>
          </a:p>
          <a:p>
            <a:pPr>
              <a:lnSpc>
                <a:spcPct val="200000"/>
              </a:lnSpc>
            </a:pPr>
            <a:r>
              <a:rPr lang="en-US" altLang="zh-CN" sz="2000" b="1">
                <a:solidFill>
                  <a:schemeClr val="tx1"/>
                </a:solidFill>
                <a:latin typeface="Times New Roman" panose="02020603050405020304" charset="0"/>
                <a:cs typeface="Times New Roman" panose="02020603050405020304" charset="0"/>
              </a:rPr>
              <a:t>Preliminary Results</a:t>
            </a:r>
            <a:endParaRPr lang="en-US" altLang="zh-CN" sz="2000" b="1">
              <a:solidFill>
                <a:schemeClr val="tx1"/>
              </a:solidFill>
              <a:latin typeface="Times New Roman" panose="02020603050405020304" charset="0"/>
              <a:cs typeface="Times New Roman" panose="02020603050405020304" charset="0"/>
            </a:endParaRPr>
          </a:p>
          <a:p>
            <a:pPr>
              <a:lnSpc>
                <a:spcPct val="200000"/>
              </a:lnSpc>
            </a:pPr>
            <a:r>
              <a:rPr lang="en-US" altLang="zh-CN" sz="2000" b="1">
                <a:solidFill>
                  <a:schemeClr val="tx1"/>
                </a:solidFill>
                <a:latin typeface="Times New Roman" panose="02020603050405020304" charset="0"/>
                <a:cs typeface="Times New Roman" panose="02020603050405020304" charset="0"/>
              </a:rPr>
              <a:t>Conclusion &amp; Future work</a:t>
            </a:r>
            <a:endParaRPr lang="en-US" altLang="zh-CN" sz="2000" b="1">
              <a:solidFill>
                <a:schemeClr val="tx1"/>
              </a:solidFill>
              <a:latin typeface="Times New Roman" panose="02020603050405020304" charset="0"/>
              <a:cs typeface="Times New Roman" panose="02020603050405020304" charset="0"/>
            </a:endParaRPr>
          </a:p>
        </p:txBody>
      </p:sp>
      <p:cxnSp>
        <p:nvCxnSpPr>
          <p:cNvPr id="5" name="直接连接符 4"/>
          <p:cNvCxnSpPr/>
          <p:nvPr/>
        </p:nvCxnSpPr>
        <p:spPr>
          <a:xfrm>
            <a:off x="800100" y="1313815"/>
            <a:ext cx="2392680" cy="635"/>
          </a:xfrm>
          <a:prstGeom prst="line">
            <a:avLst/>
          </a:prstGeom>
          <a:ln w="28575">
            <a:solidFill>
              <a:schemeClr val="accent2">
                <a:lumMod val="75000"/>
              </a:schemeClr>
            </a:solidFill>
          </a:ln>
        </p:spPr>
        <p:style>
          <a:lnRef idx="2">
            <a:schemeClr val="accent1"/>
          </a:lnRef>
          <a:fillRef idx="0">
            <a:srgbClr val="FFFFFF"/>
          </a:fillRef>
          <a:effectRef idx="0">
            <a:srgbClr val="FFFFFF"/>
          </a:effectRef>
          <a:fontRef idx="minor">
            <a:schemeClr val="tx1"/>
          </a:fontRef>
        </p:style>
      </p:cxnSp>
    </p:spTree>
    <p:custDataLst>
      <p:tags r:id="rId1"/>
    </p:custDataLst>
  </p:cSld>
  <p:clrMapOvr>
    <a:masterClrMapping/>
  </p:clrMapOvr>
  <p:transition advTm="69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1415"/>
            <a:ext cx="10969200" cy="705600"/>
          </a:xfrm>
        </p:spPr>
        <p:txBody>
          <a:bodyPr/>
          <a:p>
            <a:r>
              <a:rPr lang="en-US" altLang="zh-CN" sz="2800" b="1">
                <a:latin typeface="Times New Roman" panose="02020603050405020304" charset="0"/>
                <a:cs typeface="Times New Roman" panose="02020603050405020304" charset="0"/>
              </a:rPr>
              <a:t>Background</a:t>
            </a:r>
            <a:endParaRPr lang="en-US" altLang="zh-CN" sz="2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707515"/>
            <a:ext cx="10968990" cy="2263140"/>
          </a:xfrm>
        </p:spPr>
        <p:txBody>
          <a:bodyPr>
            <a:noAutofit/>
          </a:bodyPr>
          <a:p>
            <a:r>
              <a:rPr lang="en-US" altLang="zh-CN">
                <a:solidFill>
                  <a:schemeClr val="tx1"/>
                </a:solidFill>
                <a:latin typeface="Times New Roman" panose="02020603050405020304" charset="0"/>
                <a:cs typeface="Times New Roman" panose="02020603050405020304" charset="0"/>
                <a:sym typeface="+mn-ea"/>
              </a:rPr>
              <a:t>KV-Cache sharing in LLM inference </a:t>
            </a:r>
            <a:r>
              <a:rPr lang="en-US" altLang="zh-CN" sz="1800">
                <a:solidFill>
                  <a:schemeClr val="tx1"/>
                </a:solidFill>
                <a:latin typeface="Times New Roman" panose="02020603050405020304" charset="0"/>
                <a:cs typeface="Times New Roman" panose="02020603050405020304" charset="0"/>
                <a:sym typeface="+mn-ea"/>
              </a:rPr>
              <a:t>Improves performance sifnificantly</a:t>
            </a:r>
            <a:endParaRPr lang="en-US" altLang="zh-CN" sz="1800">
              <a:solidFill>
                <a:schemeClr val="tx1"/>
              </a:solidFill>
              <a:latin typeface="Times New Roman" panose="02020603050405020304" charset="0"/>
              <a:cs typeface="Times New Roman" panose="02020603050405020304" charset="0"/>
              <a:sym typeface="+mn-ea"/>
            </a:endParaRPr>
          </a:p>
          <a:p>
            <a:pPr lvl="1"/>
            <a:r>
              <a:rPr lang="en-US" altLang="zh-CN" sz="1800">
                <a:solidFill>
                  <a:schemeClr val="tx1"/>
                </a:solidFill>
                <a:latin typeface="Times New Roman" panose="02020603050405020304" charset="0"/>
                <a:cs typeface="Times New Roman" panose="02020603050405020304" charset="0"/>
              </a:rPr>
              <a:t>Mooncake</a:t>
            </a:r>
            <a:r>
              <a:rPr lang="en-US" altLang="zh-CN" sz="1800" baseline="30000">
                <a:solidFill>
                  <a:schemeClr val="tx1"/>
                </a:solidFill>
                <a:latin typeface="Times New Roman" panose="02020603050405020304" charset="0"/>
                <a:cs typeface="Times New Roman" panose="02020603050405020304" charset="0"/>
              </a:rPr>
              <a:t>[1]</a:t>
            </a:r>
            <a:r>
              <a:rPr lang="en-US" altLang="zh-CN" sz="1800">
                <a:solidFill>
                  <a:schemeClr val="tx1"/>
                </a:solidFill>
                <a:latin typeface="Times New Roman" panose="02020603050405020304" charset="0"/>
                <a:cs typeface="Times New Roman" panose="02020603050405020304" charset="0"/>
              </a:rPr>
              <a:t> improves the throughput by 5.25X</a:t>
            </a:r>
            <a:endParaRPr lang="en-US" altLang="zh-CN" sz="1800">
              <a:solidFill>
                <a:schemeClr val="tx1"/>
              </a:solidFill>
              <a:latin typeface="Times New Roman" panose="02020603050405020304" charset="0"/>
              <a:cs typeface="Times New Roman" panose="02020603050405020304" charset="0"/>
            </a:endParaRPr>
          </a:p>
          <a:p>
            <a:pPr lvl="1"/>
            <a:r>
              <a:rPr lang="en-US" altLang="zh-CN" sz="1800">
                <a:solidFill>
                  <a:schemeClr val="tx1"/>
                </a:solidFill>
                <a:latin typeface="Times New Roman" panose="02020603050405020304" charset="0"/>
                <a:cs typeface="Times New Roman" panose="02020603050405020304" charset="0"/>
              </a:rPr>
              <a:t>Sglang</a:t>
            </a:r>
            <a:r>
              <a:rPr lang="en-US" altLang="zh-CN" sz="1800" baseline="30000">
                <a:solidFill>
                  <a:schemeClr val="tx1"/>
                </a:solidFill>
                <a:latin typeface="Times New Roman" panose="02020603050405020304" charset="0"/>
                <a:cs typeface="Times New Roman" panose="02020603050405020304" charset="0"/>
              </a:rPr>
              <a:t>[2]</a:t>
            </a:r>
            <a:r>
              <a:rPr lang="en-US" altLang="zh-CN" sz="1800">
                <a:solidFill>
                  <a:schemeClr val="tx1"/>
                </a:solidFill>
                <a:latin typeface="Times New Roman" panose="02020603050405020304" charset="0"/>
                <a:cs typeface="Times New Roman" panose="02020603050405020304" charset="0"/>
              </a:rPr>
              <a:t> reduces latency by up to 3.7x and improves throughput by up to 6.4X.</a:t>
            </a:r>
            <a:endParaRPr lang="en-US" altLang="zh-CN" sz="1800">
              <a:solidFill>
                <a:schemeClr val="tx1"/>
              </a:solidFill>
              <a:latin typeface="Times New Roman" panose="02020603050405020304" charset="0"/>
              <a:cs typeface="Times New Roman" panose="02020603050405020304" charset="0"/>
            </a:endParaRPr>
          </a:p>
          <a:p>
            <a:pPr marL="228600" lvl="0"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KV Cache sharing increases the risk of privacy leakage: (Attackers can use Timing Side-Channel Attacks to obtain user’s personal information.)</a:t>
            </a:r>
            <a:endParaRPr lang="en-US" altLang="zh-CN">
              <a:solidFill>
                <a:schemeClr val="tx1"/>
              </a:solidFill>
              <a:latin typeface="Times New Roman" panose="02020603050405020304" charset="0"/>
              <a:cs typeface="Times New Roman" panose="02020603050405020304" charset="0"/>
            </a:endParaRPr>
          </a:p>
          <a:p>
            <a:pPr marL="0" indent="0">
              <a:buNone/>
            </a:pP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p:nvPr/>
        </p:nvCxnSpPr>
        <p:spPr>
          <a:xfrm>
            <a:off x="800100" y="1313815"/>
            <a:ext cx="2392680" cy="635"/>
          </a:xfrm>
          <a:prstGeom prst="line">
            <a:avLst/>
          </a:prstGeom>
          <a:ln w="28575">
            <a:solidFill>
              <a:schemeClr val="accent2">
                <a:lumMod val="75000"/>
              </a:schemeClr>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608330" y="6346825"/>
            <a:ext cx="10438130" cy="398780"/>
          </a:xfrm>
          <a:prstGeom prst="rect">
            <a:avLst/>
          </a:prstGeom>
          <a:noFill/>
        </p:spPr>
        <p:txBody>
          <a:bodyPr wrap="square" rtlCol="0">
            <a:spAutoFit/>
          </a:bodyPr>
          <a:p>
            <a:r>
              <a:rPr lang="en-US" altLang="zh-CN" sz="1000">
                <a:latin typeface="Times New Roman" panose="02020603050405020304" charset="0"/>
                <a:cs typeface="Times New Roman" panose="02020603050405020304" charset="0"/>
              </a:rPr>
              <a:t>[1]: Ruoyu Qin, .et.al. (2024).  Mooncake: A KVCache-centric Disaggregated Architecture for LLM Serving.</a:t>
            </a:r>
            <a:endParaRPr lang="en-US" altLang="zh-CN" sz="1000">
              <a:latin typeface="Times New Roman" panose="02020603050405020304" charset="0"/>
              <a:cs typeface="Times New Roman" panose="02020603050405020304" charset="0"/>
            </a:endParaRPr>
          </a:p>
          <a:p>
            <a:r>
              <a:rPr lang="en-US" altLang="zh-CN" sz="1000">
                <a:latin typeface="Times New Roman" panose="02020603050405020304" charset="0"/>
                <a:cs typeface="Times New Roman" panose="02020603050405020304" charset="0"/>
              </a:rPr>
              <a:t>[2]: Lianmin Zheng, et.al. (2024). SGLang: Efficienr Execution of Structured Language Model Programs.</a:t>
            </a:r>
            <a:endParaRPr lang="en-US" altLang="zh-CN" sz="1000">
              <a:latin typeface="Times New Roman" panose="02020603050405020304" charset="0"/>
              <a:cs typeface="Times New Roman" panose="02020603050405020304" charset="0"/>
            </a:endParaRPr>
          </a:p>
        </p:txBody>
      </p:sp>
      <p:pic>
        <p:nvPicPr>
          <p:cNvPr id="7" name="图片 6"/>
          <p:cNvPicPr>
            <a:picLocks noChangeAspect="1"/>
          </p:cNvPicPr>
          <p:nvPr/>
        </p:nvPicPr>
        <p:blipFill>
          <a:blip r:embed="rId1"/>
          <a:stretch>
            <a:fillRect/>
          </a:stretch>
        </p:blipFill>
        <p:spPr>
          <a:xfrm>
            <a:off x="7279005" y="3950970"/>
            <a:ext cx="4592320" cy="2324735"/>
          </a:xfrm>
          <a:prstGeom prst="rect">
            <a:avLst/>
          </a:prstGeom>
        </p:spPr>
      </p:pic>
      <p:pic>
        <p:nvPicPr>
          <p:cNvPr id="8" name="图片 7" descr="kv_cache_modes_color_adjusted_00"/>
          <p:cNvPicPr>
            <a:picLocks noChangeAspect="1"/>
          </p:cNvPicPr>
          <p:nvPr/>
        </p:nvPicPr>
        <p:blipFill>
          <a:blip r:embed="rId2"/>
          <a:stretch>
            <a:fillRect/>
          </a:stretch>
        </p:blipFill>
        <p:spPr>
          <a:xfrm>
            <a:off x="259715" y="4041775"/>
            <a:ext cx="6676390" cy="2233930"/>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1415"/>
            <a:ext cx="10969200" cy="705600"/>
          </a:xfrm>
        </p:spPr>
        <p:txBody>
          <a:bodyPr/>
          <a:p>
            <a:r>
              <a:rPr lang="en-US" altLang="zh-CN" sz="2800" b="1">
                <a:latin typeface="Times New Roman" panose="02020603050405020304" charset="0"/>
                <a:cs typeface="Times New Roman" panose="02020603050405020304" charset="0"/>
              </a:rPr>
              <a:t>Background</a:t>
            </a:r>
            <a:endParaRPr lang="en-US" altLang="zh-CN" sz="2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707515"/>
            <a:ext cx="10968990" cy="4900930"/>
          </a:xfrm>
        </p:spPr>
        <p:txBody>
          <a:bodyPr>
            <a:noAutofit/>
          </a:bodyPr>
          <a:p>
            <a:r>
              <a:rPr lang="en-US" altLang="zh-CN" sz="1800">
                <a:solidFill>
                  <a:schemeClr val="tx1"/>
                </a:solidFill>
                <a:latin typeface="Times New Roman" panose="02020603050405020304" charset="0"/>
                <a:cs typeface="Times New Roman" panose="02020603050405020304" charset="0"/>
                <a:sym typeface="+mn-ea"/>
              </a:rPr>
              <a:t>Timing Side Channel Attacks</a:t>
            </a:r>
            <a:endParaRPr lang="en-US" altLang="zh-CN" sz="1800">
              <a:solidFill>
                <a:schemeClr val="tx1"/>
              </a:solidFill>
              <a:latin typeface="Times New Roman" panose="02020603050405020304" charset="0"/>
              <a:cs typeface="Times New Roman" panose="02020603050405020304" charset="0"/>
              <a:sym typeface="+mn-ea"/>
            </a:endParaRPr>
          </a:p>
          <a:p>
            <a:pPr lvl="1"/>
            <a:r>
              <a:rPr lang="en-US" altLang="zh-CN">
                <a:solidFill>
                  <a:schemeClr val="tx1"/>
                </a:solidFill>
                <a:latin typeface="Times New Roman" panose="02020603050405020304" charset="0"/>
                <a:cs typeface="Times New Roman" panose="02020603050405020304" charset="0"/>
              </a:rPr>
              <a:t>Exploits observable timing differences to infer private data.</a:t>
            </a:r>
            <a:endParaRPr lang="en-US" altLang="zh-CN">
              <a:solidFill>
                <a:schemeClr val="tx1"/>
              </a:solidFill>
              <a:latin typeface="Times New Roman" panose="02020603050405020304" charset="0"/>
              <a:cs typeface="Times New Roman" panose="02020603050405020304" charset="0"/>
            </a:endParaRPr>
          </a:p>
          <a:p>
            <a:pPr lvl="1"/>
            <a:r>
              <a:rPr lang="en-US" altLang="zh-CN">
                <a:solidFill>
                  <a:schemeClr val="tx1"/>
                </a:solidFill>
                <a:latin typeface="Times New Roman" panose="02020603050405020304" charset="0"/>
                <a:cs typeface="Times New Roman" panose="02020603050405020304" charset="0"/>
              </a:rPr>
              <a:t>Occurs in shared KV-cache environments of LLMs: </a:t>
            </a:r>
            <a:endParaRPr lang="en-US" altLang="zh-CN">
              <a:solidFill>
                <a:schemeClr val="tx1"/>
              </a:solidFill>
              <a:latin typeface="Times New Roman" panose="02020603050405020304" charset="0"/>
              <a:cs typeface="Times New Roman" panose="02020603050405020304" charset="0"/>
            </a:endParaRPr>
          </a:p>
          <a:p>
            <a:pPr lvl="2"/>
            <a:r>
              <a:rPr lang="en-US" altLang="zh-CN">
                <a:solidFill>
                  <a:schemeClr val="tx1"/>
                </a:solidFill>
                <a:latin typeface="Times New Roman" panose="02020603050405020304" charset="0"/>
                <a:cs typeface="Times New Roman" panose="02020603050405020304" charset="0"/>
              </a:rPr>
              <a:t>Attacker issues carefully crafted prompts and measures inference latency(mainly TTFT).</a:t>
            </a:r>
            <a:endParaRPr lang="en-US" altLang="zh-CN">
              <a:solidFill>
                <a:schemeClr val="tx1"/>
              </a:solidFill>
              <a:latin typeface="Times New Roman" panose="02020603050405020304" charset="0"/>
              <a:cs typeface="Times New Roman" panose="02020603050405020304" charset="0"/>
            </a:endParaRPr>
          </a:p>
          <a:p>
            <a:pPr lvl="2"/>
            <a:r>
              <a:rPr lang="en-US" altLang="zh-CN">
                <a:solidFill>
                  <a:schemeClr val="tx1"/>
                </a:solidFill>
                <a:latin typeface="Times New Roman" panose="02020603050405020304" charset="0"/>
                <a:cs typeface="Times New Roman" panose="02020603050405020304" charset="0"/>
              </a:rPr>
              <a:t>Low latency (cache hit) indicates the prefix was previously accessed (by victim).</a:t>
            </a:r>
            <a:endParaRPr lang="en-US" altLang="zh-CN">
              <a:solidFill>
                <a:schemeClr val="tx1"/>
              </a:solidFill>
              <a:latin typeface="Times New Roman" panose="02020603050405020304" charset="0"/>
              <a:cs typeface="Times New Roman" panose="02020603050405020304" charset="0"/>
            </a:endParaRPr>
          </a:p>
          <a:p>
            <a:pPr lvl="2"/>
            <a:r>
              <a:rPr lang="en-US" altLang="zh-CN">
                <a:solidFill>
                  <a:schemeClr val="tx1"/>
                </a:solidFill>
                <a:latin typeface="Times New Roman" panose="02020603050405020304" charset="0"/>
                <a:cs typeface="Times New Roman" panose="02020603050405020304" charset="0"/>
              </a:rPr>
              <a:t>High latency (cache miss) indicates no prior cache entry.</a:t>
            </a:r>
            <a:endParaRPr lang="en-US" altLang="zh-CN">
              <a:solidFill>
                <a:schemeClr val="tx1"/>
              </a:solidFill>
              <a:latin typeface="Times New Roman" panose="02020603050405020304" charset="0"/>
              <a:cs typeface="Times New Roman" panose="02020603050405020304" charset="0"/>
            </a:endParaRPr>
          </a:p>
          <a:p>
            <a:pPr marL="228600" lvl="0"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Step-by-Step Example:</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Attacker probes with a potential prefix.</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Measures time-to-first-token (TTFT).</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Detects if victim has previously cached the same prefix.</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Iteratively reconstructs sensitive information.</a:t>
            </a:r>
            <a:endParaRPr lang="en-US" altLang="zh-CN">
              <a:solidFill>
                <a:schemeClr val="tx1"/>
              </a:solidFill>
              <a:latin typeface="Times New Roman" panose="02020603050405020304" charset="0"/>
              <a:cs typeface="Times New Roman" panose="02020603050405020304" charset="0"/>
            </a:endParaRPr>
          </a:p>
          <a:p>
            <a:pPr marL="228600" lvl="0"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Black Box Attack</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p:nvPr/>
        </p:nvCxnSpPr>
        <p:spPr>
          <a:xfrm>
            <a:off x="800100" y="1313815"/>
            <a:ext cx="2392680" cy="635"/>
          </a:xfrm>
          <a:prstGeom prst="line">
            <a:avLst/>
          </a:prstGeom>
          <a:ln w="28575">
            <a:solidFill>
              <a:schemeClr val="accent2">
                <a:lumMod val="75000"/>
              </a:schemeClr>
            </a:solidFill>
          </a:ln>
        </p:spPr>
        <p:style>
          <a:lnRef idx="2">
            <a:schemeClr val="accent1"/>
          </a:lnRef>
          <a:fillRef idx="0">
            <a:srgbClr val="FFFFFF"/>
          </a:fillRef>
          <a:effectRef idx="0">
            <a:srgbClr val="FFFFFF"/>
          </a:effectRef>
          <a:fontRef idx="minor">
            <a:schemeClr val="tx1"/>
          </a:fontRef>
        </p:style>
      </p:cxnSp>
      <p:pic>
        <p:nvPicPr>
          <p:cNvPr id="4" name="图片 3"/>
          <p:cNvPicPr>
            <a:picLocks noChangeAspect="1"/>
          </p:cNvPicPr>
          <p:nvPr/>
        </p:nvPicPr>
        <p:blipFill>
          <a:blip r:embed="rId1"/>
          <a:stretch>
            <a:fillRect/>
          </a:stretch>
        </p:blipFill>
        <p:spPr>
          <a:xfrm>
            <a:off x="7094220" y="4792345"/>
            <a:ext cx="4406265" cy="916305"/>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1415"/>
            <a:ext cx="10969200" cy="705600"/>
          </a:xfrm>
        </p:spPr>
        <p:txBody>
          <a:bodyPr/>
          <a:p>
            <a:r>
              <a:rPr lang="en-US" altLang="zh-CN" sz="2800" b="1">
                <a:latin typeface="Times New Roman" panose="02020603050405020304" charset="0"/>
                <a:cs typeface="Times New Roman" panose="02020603050405020304" charset="0"/>
              </a:rPr>
              <a:t>Background</a:t>
            </a:r>
            <a:endParaRPr lang="en-US" altLang="zh-CN" sz="2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707515"/>
            <a:ext cx="10968990" cy="1871345"/>
          </a:xfrm>
        </p:spPr>
        <p:txBody>
          <a:bodyPr>
            <a:noAutofit/>
          </a:bodyPr>
          <a:p>
            <a:r>
              <a:rPr lang="en-US" altLang="zh-CN" sz="1800">
                <a:solidFill>
                  <a:schemeClr val="tx1"/>
                </a:solidFill>
                <a:latin typeface="Times New Roman" panose="02020603050405020304" charset="0"/>
                <a:cs typeface="Times New Roman" panose="02020603050405020304" charset="0"/>
                <a:sym typeface="+mn-ea"/>
              </a:rPr>
              <a:t>Existing </a:t>
            </a:r>
            <a:r>
              <a:rPr lang="en-US" altLang="zh-CN" sz="1800">
                <a:solidFill>
                  <a:schemeClr val="tx1"/>
                </a:solidFill>
                <a:latin typeface="Times New Roman" panose="02020603050405020304" charset="0"/>
                <a:cs typeface="Times New Roman" panose="02020603050405020304" charset="0"/>
                <a:sym typeface="+mn-ea"/>
              </a:rPr>
              <a:t>Work:</a:t>
            </a:r>
            <a:endParaRPr lang="en-US" altLang="zh-CN" sz="1800">
              <a:solidFill>
                <a:schemeClr val="tx1"/>
              </a:solidFill>
              <a:latin typeface="Times New Roman" panose="02020603050405020304" charset="0"/>
              <a:cs typeface="Times New Roman" panose="02020603050405020304" charset="0"/>
              <a:sym typeface="+mn-ea"/>
            </a:endParaRPr>
          </a:p>
          <a:p>
            <a:pPr lvl="1"/>
            <a:r>
              <a:rPr lang="en-US" altLang="zh-CN" sz="1800">
                <a:solidFill>
                  <a:schemeClr val="tx1"/>
                </a:solidFill>
                <a:latin typeface="Times New Roman" panose="02020603050405020304" charset="0"/>
                <a:cs typeface="Times New Roman" panose="02020603050405020304" charset="0"/>
              </a:rPr>
              <a:t>Pang</a:t>
            </a:r>
            <a:r>
              <a:rPr lang="en-US" altLang="zh-CN" sz="1800" baseline="30000">
                <a:solidFill>
                  <a:schemeClr val="tx1"/>
                </a:solidFill>
                <a:latin typeface="Times New Roman" panose="02020603050405020304" charset="0"/>
                <a:cs typeface="Times New Roman" panose="02020603050405020304" charset="0"/>
              </a:rPr>
              <a:t>[1]</a:t>
            </a:r>
            <a:r>
              <a:rPr lang="en-US" altLang="zh-CN" sz="1800">
                <a:solidFill>
                  <a:schemeClr val="tx1"/>
                </a:solidFill>
                <a:latin typeface="Times New Roman" panose="02020603050405020304" charset="0"/>
                <a:cs typeface="Times New Roman" panose="02020603050405020304" charset="0"/>
              </a:rPr>
              <a:t> use Cache Partitioning to Mitigate Timing Side-Channel Attacks; </a:t>
            </a:r>
            <a:endParaRPr lang="en-US" altLang="zh-CN" sz="1800">
              <a:solidFill>
                <a:schemeClr val="tx1"/>
              </a:solidFill>
              <a:latin typeface="Times New Roman" panose="02020603050405020304" charset="0"/>
              <a:cs typeface="Times New Roman" panose="02020603050405020304" charset="0"/>
            </a:endParaRPr>
          </a:p>
          <a:p>
            <a:pPr marL="228600" lvl="0"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In different scenarios, this partitioning solution will cause performance loss</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p:nvPr/>
        </p:nvCxnSpPr>
        <p:spPr>
          <a:xfrm>
            <a:off x="800100" y="1313815"/>
            <a:ext cx="2392680" cy="635"/>
          </a:xfrm>
          <a:prstGeom prst="line">
            <a:avLst/>
          </a:prstGeom>
          <a:ln w="28575">
            <a:solidFill>
              <a:schemeClr val="accent2">
                <a:lumMod val="75000"/>
              </a:schemeClr>
            </a:solidFill>
          </a:ln>
        </p:spPr>
        <p:style>
          <a:lnRef idx="2">
            <a:schemeClr val="accent1"/>
          </a:lnRef>
          <a:fillRef idx="0">
            <a:srgbClr val="FFFFFF"/>
          </a:fillRef>
          <a:effectRef idx="0">
            <a:srgbClr val="FFFFFF"/>
          </a:effectRef>
          <a:fontRef idx="minor">
            <a:schemeClr val="tx1"/>
          </a:fontRef>
        </p:style>
      </p:cxnSp>
      <p:sp>
        <p:nvSpPr>
          <p:cNvPr id="6" name="文本框 5"/>
          <p:cNvSpPr txBox="1"/>
          <p:nvPr/>
        </p:nvSpPr>
        <p:spPr>
          <a:xfrm>
            <a:off x="608330" y="6346825"/>
            <a:ext cx="10438130" cy="245110"/>
          </a:xfrm>
          <a:prstGeom prst="rect">
            <a:avLst/>
          </a:prstGeom>
          <a:noFill/>
        </p:spPr>
        <p:txBody>
          <a:bodyPr wrap="square" rtlCol="0">
            <a:spAutoFit/>
          </a:bodyPr>
          <a:p>
            <a:r>
              <a:rPr lang="en-US" altLang="zh-CN" sz="1000">
                <a:latin typeface="Times New Roman" panose="02020603050405020304" charset="0"/>
                <a:cs typeface="Times New Roman" panose="02020603050405020304" charset="0"/>
              </a:rPr>
              <a:t>[1]: Zixuan Pang, .et.al. (2024).  Cache Partitioning for Mitigating Timing Side-Channel Attacks in LLM Serving Systems.</a:t>
            </a:r>
            <a:endParaRPr lang="en-US" altLang="zh-CN" sz="1000">
              <a:latin typeface="Times New Roman" panose="02020603050405020304" charset="0"/>
              <a:cs typeface="Times New Roman" panose="02020603050405020304" charset="0"/>
            </a:endParaRPr>
          </a:p>
        </p:txBody>
      </p:sp>
      <p:pic>
        <p:nvPicPr>
          <p:cNvPr id="4" name="图片 3"/>
          <p:cNvPicPr>
            <a:picLocks noChangeAspect="1"/>
          </p:cNvPicPr>
          <p:nvPr/>
        </p:nvPicPr>
        <p:blipFill>
          <a:blip r:embed="rId1"/>
          <a:stretch>
            <a:fillRect/>
          </a:stretch>
        </p:blipFill>
        <p:spPr>
          <a:xfrm>
            <a:off x="6096000" y="3938270"/>
            <a:ext cx="5255895" cy="1799590"/>
          </a:xfrm>
          <a:prstGeom prst="rect">
            <a:avLst/>
          </a:prstGeom>
        </p:spPr>
      </p:pic>
      <p:pic>
        <p:nvPicPr>
          <p:cNvPr id="7" name="图片 6" descr="ChatGPT Image 2025年6月3日 23_56_39"/>
          <p:cNvPicPr>
            <a:picLocks noChangeAspect="1"/>
          </p:cNvPicPr>
          <p:nvPr/>
        </p:nvPicPr>
        <p:blipFill>
          <a:blip r:embed="rId2"/>
          <a:stretch>
            <a:fillRect/>
          </a:stretch>
        </p:blipFill>
        <p:spPr>
          <a:xfrm>
            <a:off x="1208405" y="3398520"/>
            <a:ext cx="4469765" cy="2880995"/>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1415"/>
            <a:ext cx="10969200" cy="705600"/>
          </a:xfrm>
        </p:spPr>
        <p:txBody>
          <a:bodyPr/>
          <a:p>
            <a:r>
              <a:rPr lang="en-US" altLang="zh-CN" sz="2800" b="1">
                <a:latin typeface="Times New Roman" panose="02020603050405020304" charset="0"/>
                <a:cs typeface="Times New Roman" panose="02020603050405020304" charset="0"/>
              </a:rPr>
              <a:t>Motivation &amp; Challenges</a:t>
            </a:r>
            <a:endParaRPr lang="en-US" altLang="zh-CN" sz="2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707515"/>
            <a:ext cx="6960235" cy="4413885"/>
          </a:xfrm>
        </p:spPr>
        <p:txBody>
          <a:bodyPr>
            <a:noAutofit/>
          </a:bodyPr>
          <a:p>
            <a:r>
              <a:rPr lang="en-US" altLang="zh-CN" sz="1800">
                <a:solidFill>
                  <a:schemeClr val="tx1"/>
                </a:solidFill>
                <a:latin typeface="Times New Roman" panose="02020603050405020304" charset="0"/>
                <a:cs typeface="Times New Roman" panose="02020603050405020304" charset="0"/>
                <a:sym typeface="+mn-ea"/>
              </a:rPr>
              <a:t>Motivation:</a:t>
            </a:r>
            <a:endParaRPr lang="en-US" altLang="zh-CN" sz="1800">
              <a:solidFill>
                <a:schemeClr val="tx1"/>
              </a:solidFill>
              <a:latin typeface="Times New Roman" panose="02020603050405020304" charset="0"/>
              <a:cs typeface="Times New Roman" panose="02020603050405020304" charset="0"/>
              <a:sym typeface="+mn-ea"/>
            </a:endParaRPr>
          </a:p>
          <a:p>
            <a:pPr lvl="1"/>
            <a:r>
              <a:rPr lang="en-US" altLang="zh-CN" sz="1800">
                <a:solidFill>
                  <a:schemeClr val="tx1"/>
                </a:solidFill>
                <a:latin typeface="Times New Roman" panose="02020603050405020304" charset="0"/>
                <a:cs typeface="Times New Roman" panose="02020603050405020304" charset="0"/>
              </a:rPr>
              <a:t>Achieve balance between performance and privacy</a:t>
            </a:r>
            <a:endParaRPr lang="en-US" altLang="zh-CN" sz="1800">
              <a:solidFill>
                <a:schemeClr val="tx1"/>
              </a:solidFill>
              <a:latin typeface="Times New Roman" panose="02020603050405020304" charset="0"/>
              <a:cs typeface="Times New Roman" panose="02020603050405020304" charset="0"/>
            </a:endParaRPr>
          </a:p>
          <a:p>
            <a:pPr lvl="1"/>
            <a:r>
              <a:rPr lang="en-US" altLang="zh-CN" sz="1800">
                <a:solidFill>
                  <a:schemeClr val="tx1"/>
                </a:solidFill>
                <a:latin typeface="Times New Roman" panose="02020603050405020304" charset="0"/>
                <a:cs typeface="Times New Roman" panose="02020603050405020304" charset="0"/>
              </a:rPr>
              <a:t>Only isolate KV-Cache blocks containing private data</a:t>
            </a:r>
            <a:endParaRPr lang="en-US" altLang="zh-CN" sz="1800">
              <a:solidFill>
                <a:schemeClr val="tx1"/>
              </a:solidFill>
              <a:latin typeface="Times New Roman" panose="02020603050405020304" charset="0"/>
              <a:cs typeface="Times New Roman" panose="02020603050405020304" charset="0"/>
            </a:endParaRPr>
          </a:p>
          <a:p>
            <a:pPr marL="228600" lvl="0"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Challenges:</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b="1">
                <a:solidFill>
                  <a:schemeClr val="tx1"/>
                </a:solidFill>
                <a:latin typeface="Times New Roman" panose="02020603050405020304" charset="0"/>
                <a:cs typeface="Times New Roman" panose="02020603050405020304" charset="0"/>
              </a:rPr>
              <a:t>Privacy Detection</a:t>
            </a:r>
            <a:r>
              <a:rPr lang="en-US" altLang="zh-CN">
                <a:solidFill>
                  <a:schemeClr val="tx1"/>
                </a:solidFill>
                <a:latin typeface="Times New Roman" panose="02020603050405020304" charset="0"/>
                <a:cs typeface="Times New Roman" panose="02020603050405020304" charset="0"/>
              </a:rPr>
              <a:t>: Real-time identification of sensitive entries.</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b="1">
                <a:solidFill>
                  <a:schemeClr val="tx1"/>
                </a:solidFill>
                <a:latin typeface="Times New Roman" panose="02020603050405020304" charset="0"/>
                <a:cs typeface="Times New Roman" panose="02020603050405020304" charset="0"/>
              </a:rPr>
              <a:t>Cache Lifecycle Managemen</a:t>
            </a:r>
            <a:r>
              <a:rPr lang="en-US" altLang="zh-CN">
                <a:solidFill>
                  <a:schemeClr val="tx1"/>
                </a:solidFill>
                <a:latin typeface="Times New Roman" panose="02020603050405020304" charset="0"/>
                <a:cs typeface="Times New Roman" panose="02020603050405020304" charset="0"/>
              </a:rPr>
              <a:t>t: Efficient isolation without compromising reuse.</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b="1">
                <a:solidFill>
                  <a:schemeClr val="tx1"/>
                </a:solidFill>
                <a:latin typeface="Times New Roman" panose="02020603050405020304" charset="0"/>
                <a:cs typeface="Times New Roman" panose="02020603050405020304" charset="0"/>
              </a:rPr>
              <a:t>Cache Lookup Optimization</a:t>
            </a:r>
            <a:r>
              <a:rPr lang="en-US" altLang="zh-CN">
                <a:solidFill>
                  <a:schemeClr val="tx1"/>
                </a:solidFill>
                <a:latin typeface="Times New Roman" panose="02020603050405020304" charset="0"/>
                <a:cs typeface="Times New Roman" panose="02020603050405020304" charset="0"/>
              </a:rPr>
              <a:t>: Maintaining low latency in cache lookups.</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b="1">
                <a:solidFill>
                  <a:schemeClr val="tx1"/>
                </a:solidFill>
                <a:latin typeface="Times New Roman" panose="02020603050405020304" charset="0"/>
                <a:cs typeface="Times New Roman" panose="02020603050405020304" charset="0"/>
              </a:rPr>
              <a:t>False Detection Mitigation</a:t>
            </a:r>
            <a:r>
              <a:rPr lang="en-US" altLang="zh-CN">
                <a:solidFill>
                  <a:schemeClr val="tx1"/>
                </a:solidFill>
                <a:latin typeface="Times New Roman" panose="02020603050405020304" charset="0"/>
                <a:cs typeface="Times New Roman" panose="02020603050405020304" charset="0"/>
              </a:rPr>
              <a:t>: Handling misclassifications securely and effectively.</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p:nvPr/>
        </p:nvCxnSpPr>
        <p:spPr>
          <a:xfrm>
            <a:off x="800100" y="1313815"/>
            <a:ext cx="4657725" cy="17780"/>
          </a:xfrm>
          <a:prstGeom prst="line">
            <a:avLst/>
          </a:prstGeom>
          <a:ln w="28575">
            <a:solidFill>
              <a:schemeClr val="accent2">
                <a:lumMod val="75000"/>
              </a:schemeClr>
            </a:solidFill>
          </a:ln>
        </p:spPr>
        <p:style>
          <a:lnRef idx="2">
            <a:schemeClr val="accent1"/>
          </a:lnRef>
          <a:fillRef idx="0">
            <a:srgbClr val="FFFFFF"/>
          </a:fillRef>
          <a:effectRef idx="0">
            <a:srgbClr val="FFFFFF"/>
          </a:effectRef>
          <a:fontRef idx="minor">
            <a:schemeClr val="tx1"/>
          </a:fontRef>
        </p:style>
      </p:cxnSp>
      <p:pic>
        <p:nvPicPr>
          <p:cNvPr id="7" name="图片 6" descr="ChatGPT Image 2025年6月4日 00_24_30"/>
          <p:cNvPicPr>
            <a:picLocks noChangeAspect="1"/>
          </p:cNvPicPr>
          <p:nvPr/>
        </p:nvPicPr>
        <p:blipFill>
          <a:blip r:embed="rId1"/>
          <a:stretch>
            <a:fillRect/>
          </a:stretch>
        </p:blipFill>
        <p:spPr>
          <a:xfrm>
            <a:off x="8015605" y="2564130"/>
            <a:ext cx="3664585" cy="2701290"/>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1415"/>
            <a:ext cx="10969200" cy="705600"/>
          </a:xfrm>
        </p:spPr>
        <p:txBody>
          <a:bodyPr/>
          <a:p>
            <a:r>
              <a:rPr lang="en-US" altLang="zh-CN" sz="2800" b="1">
                <a:latin typeface="Times New Roman" panose="02020603050405020304" charset="0"/>
                <a:cs typeface="Times New Roman" panose="02020603050405020304" charset="0"/>
              </a:rPr>
              <a:t>Our Approach</a:t>
            </a:r>
            <a:endParaRPr lang="en-US" altLang="zh-CN" sz="2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707515"/>
            <a:ext cx="6707505" cy="4777105"/>
          </a:xfrm>
        </p:spPr>
        <p:txBody>
          <a:bodyPr>
            <a:noAutofit/>
          </a:bodyPr>
          <a:p>
            <a:pPr marL="228600" lvl="0"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Overview:</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b="1">
                <a:solidFill>
                  <a:schemeClr val="tx1"/>
                </a:solidFill>
                <a:latin typeface="Times New Roman" panose="02020603050405020304" charset="0"/>
                <a:cs typeface="Times New Roman" panose="02020603050405020304" charset="0"/>
              </a:rPr>
              <a:t>Privacy Detector (ChunkGuard)</a:t>
            </a:r>
            <a:r>
              <a:rPr lang="en-US" altLang="zh-CN">
                <a:solidFill>
                  <a:schemeClr val="tx1"/>
                </a:solidFill>
                <a:latin typeface="Times New Roman" panose="02020603050405020304" charset="0"/>
                <a:cs typeface="Times New Roman" panose="02020603050405020304" charset="0"/>
              </a:rPr>
              <a:t>: Classifies sensitive content at chunk-level.</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b="1">
                <a:solidFill>
                  <a:schemeClr val="tx1"/>
                </a:solidFill>
                <a:latin typeface="Times New Roman" panose="02020603050405020304" charset="0"/>
                <a:cs typeface="Times New Roman" panose="02020603050405020304" charset="0"/>
              </a:rPr>
              <a:t>Cache Search Engine</a:t>
            </a:r>
            <a:r>
              <a:rPr lang="en-US" altLang="zh-CN">
                <a:solidFill>
                  <a:schemeClr val="tx1"/>
                </a:solidFill>
                <a:latin typeface="Times New Roman" panose="02020603050405020304" charset="0"/>
                <a:cs typeface="Times New Roman" panose="02020603050405020304" charset="0"/>
              </a:rPr>
              <a:t>: Supports efficient batch lookups.</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b="1">
                <a:solidFill>
                  <a:schemeClr val="tx1"/>
                </a:solidFill>
                <a:latin typeface="Times New Roman" panose="02020603050405020304" charset="0"/>
                <a:cs typeface="Times New Roman" panose="02020603050405020304" charset="0"/>
              </a:rPr>
              <a:t>KV-Cache Management</a:t>
            </a:r>
            <a:r>
              <a:rPr lang="en-US" altLang="zh-CN">
                <a:solidFill>
                  <a:schemeClr val="tx1"/>
                </a:solidFill>
                <a:latin typeface="Times New Roman" panose="02020603050405020304" charset="0"/>
                <a:cs typeface="Times New Roman" panose="02020603050405020304" charset="0"/>
              </a:rPr>
              <a:t>: Unified management of global sharing public KV-Cache and User-level private Cache.</a:t>
            </a:r>
            <a:endParaRPr lang="en-US" altLang="zh-CN">
              <a:solidFill>
                <a:schemeClr val="tx1"/>
              </a:solidFill>
              <a:latin typeface="Times New Roman" panose="02020603050405020304" charset="0"/>
              <a:cs typeface="Times New Roman" panose="02020603050405020304" charset="0"/>
            </a:endParaRPr>
          </a:p>
          <a:p>
            <a:pPr marL="1143000" lvl="2" indent="-228600">
              <a:buFont typeface="Arial" panose="020B0604020202020204" pitchFamily="34" charset="0"/>
              <a:buChar char="●"/>
            </a:pPr>
            <a:r>
              <a:rPr lang="en-US" altLang="zh-CN" b="1">
                <a:solidFill>
                  <a:schemeClr val="tx1"/>
                </a:solidFill>
                <a:latin typeface="Times New Roman" panose="02020603050405020304" charset="0"/>
                <a:cs typeface="Times New Roman" panose="02020603050405020304" charset="0"/>
              </a:rPr>
              <a:t>Cache Allocator</a:t>
            </a:r>
            <a:r>
              <a:rPr lang="en-US" altLang="zh-CN">
                <a:solidFill>
                  <a:schemeClr val="tx1"/>
                </a:solidFill>
                <a:latin typeface="Times New Roman" panose="02020603050405020304" charset="0"/>
                <a:cs typeface="Times New Roman" panose="02020603050405020304" charset="0"/>
              </a:rPr>
              <a:t>: Adaptive provisioning of private/shared caches.</a:t>
            </a:r>
            <a:endParaRPr lang="en-US" altLang="zh-CN">
              <a:solidFill>
                <a:schemeClr val="tx1"/>
              </a:solidFill>
              <a:latin typeface="Times New Roman" panose="02020603050405020304" charset="0"/>
              <a:cs typeface="Times New Roman" panose="02020603050405020304" charset="0"/>
            </a:endParaRPr>
          </a:p>
          <a:p>
            <a:pPr marL="1143000" lvl="2" indent="-228600">
              <a:buFont typeface="Arial" panose="020B0604020202020204" pitchFamily="34" charset="0"/>
              <a:buChar char="●"/>
            </a:pPr>
            <a:r>
              <a:rPr lang="en-US" altLang="zh-CN" b="1">
                <a:solidFill>
                  <a:schemeClr val="tx1"/>
                </a:solidFill>
                <a:latin typeface="Times New Roman" panose="02020603050405020304" charset="0"/>
                <a:cs typeface="Times New Roman" panose="02020603050405020304" charset="0"/>
              </a:rPr>
              <a:t>Cache Evictor</a:t>
            </a:r>
            <a:r>
              <a:rPr lang="en-US" altLang="zh-CN">
                <a:solidFill>
                  <a:schemeClr val="tx1"/>
                </a:solidFill>
                <a:latin typeface="Times New Roman" panose="02020603050405020304" charset="0"/>
                <a:cs typeface="Times New Roman" panose="02020603050405020304" charset="0"/>
              </a:rPr>
              <a:t>: Clean up expired/attacked KV Cache blocks based on privacy-aware policies</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b="1">
                <a:solidFill>
                  <a:schemeClr val="tx1"/>
                </a:solidFill>
                <a:latin typeface="Times New Roman" panose="02020603050405020304" charset="0"/>
                <a:cs typeface="Times New Roman" panose="02020603050405020304" charset="0"/>
              </a:rPr>
              <a:t>Windows-Based Monitor</a:t>
            </a:r>
            <a:r>
              <a:rPr lang="en-US" altLang="zh-CN">
                <a:solidFill>
                  <a:schemeClr val="tx1"/>
                </a:solidFill>
                <a:latin typeface="Times New Roman" panose="02020603050405020304" charset="0"/>
                <a:cs typeface="Times New Roman" panose="02020603050405020304" charset="0"/>
              </a:rPr>
              <a:t>:Anomaly-aware protection against timing attacks by monitoring KV Cache block reuse frequency.</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p:nvPr/>
        </p:nvCxnSpPr>
        <p:spPr>
          <a:xfrm>
            <a:off x="800100" y="1313815"/>
            <a:ext cx="2633345" cy="17145"/>
          </a:xfrm>
          <a:prstGeom prst="line">
            <a:avLst/>
          </a:prstGeom>
          <a:ln w="28575">
            <a:solidFill>
              <a:schemeClr val="accent2">
                <a:lumMod val="75000"/>
              </a:schemeClr>
            </a:solidFill>
          </a:ln>
        </p:spPr>
        <p:style>
          <a:lnRef idx="2">
            <a:schemeClr val="accent1"/>
          </a:lnRef>
          <a:fillRef idx="0">
            <a:srgbClr val="FFFFFF"/>
          </a:fillRef>
          <a:effectRef idx="0">
            <a:srgbClr val="FFFFFF"/>
          </a:effectRef>
          <a:fontRef idx="minor">
            <a:schemeClr val="tx1"/>
          </a:fontRef>
        </p:style>
      </p:cxnSp>
      <p:pic>
        <p:nvPicPr>
          <p:cNvPr id="4" name="图片 3"/>
          <p:cNvPicPr/>
          <p:nvPr/>
        </p:nvPicPr>
        <p:blipFill>
          <a:blip r:embed="rId1"/>
          <a:stretch>
            <a:fillRect/>
          </a:stretch>
        </p:blipFill>
        <p:spPr>
          <a:xfrm>
            <a:off x="7917180" y="2741930"/>
            <a:ext cx="3474085" cy="270764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1415"/>
            <a:ext cx="10969200" cy="705600"/>
          </a:xfrm>
        </p:spPr>
        <p:txBody>
          <a:bodyPr/>
          <a:p>
            <a:r>
              <a:rPr lang="en-US" altLang="zh-CN" sz="2800" b="1">
                <a:latin typeface="Times New Roman" panose="02020603050405020304" charset="0"/>
                <a:cs typeface="Times New Roman" panose="02020603050405020304" charset="0"/>
              </a:rPr>
              <a:t>Our Approach</a:t>
            </a:r>
            <a:endParaRPr lang="en-US" altLang="zh-CN" sz="2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707515"/>
            <a:ext cx="10969625" cy="4777105"/>
          </a:xfrm>
        </p:spPr>
        <p:txBody>
          <a:bodyPr>
            <a:noAutofit/>
          </a:bodyPr>
          <a:p>
            <a:pPr marL="228600" lvl="0"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ChunkGuard – Privacy Detection:</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Segment prompts into fixed-size chunks.</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Lightweight transformer-based model classifies chunk’s privacy.</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Routes sensitive data to private caches, safe data to shared cache.</a:t>
            </a:r>
            <a:endParaRPr lang="en-US" altLang="zh-CN">
              <a:solidFill>
                <a:schemeClr val="tx1"/>
              </a:solidFill>
              <a:latin typeface="Times New Roman" panose="02020603050405020304" charset="0"/>
              <a:cs typeface="Times New Roman" panose="02020603050405020304" charset="0"/>
            </a:endParaRPr>
          </a:p>
          <a:p>
            <a:pPr marL="228600" lvl="0"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Cache Search Engine:</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Based on fix-size blocks, split prompts, batch requests the KV-Cache reuse tree. </a:t>
            </a:r>
            <a:endParaRPr lang="en-US" altLang="zh-CN">
              <a:solidFill>
                <a:schemeClr val="tx1"/>
              </a:solidFill>
              <a:latin typeface="Times New Roman" panose="02020603050405020304" charset="0"/>
              <a:cs typeface="Times New Roman" panose="02020603050405020304" charset="0"/>
            </a:endParaRPr>
          </a:p>
          <a:p>
            <a:pPr marL="228600" lvl="0" indent="-228600">
              <a:buFont typeface="Arial" panose="020B0604020202020204" pitchFamily="34" charset="0"/>
              <a:buChar char="●"/>
            </a:pPr>
            <a:r>
              <a:rPr lang="en-US" altLang="zh-CN" sz="1800">
                <a:solidFill>
                  <a:schemeClr val="tx1"/>
                </a:solidFill>
                <a:latin typeface="Times New Roman" panose="02020603050405020304" charset="0"/>
                <a:cs typeface="Times New Roman" panose="02020603050405020304" charset="0"/>
                <a:sym typeface="+mn-ea"/>
              </a:rPr>
              <a:t>Adaptive Cache Management:</a:t>
            </a:r>
            <a:endParaRPr lang="en-US" altLang="zh-CN" sz="1800">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sz="1800">
                <a:solidFill>
                  <a:schemeClr val="tx1"/>
                </a:solidFill>
                <a:latin typeface="Times New Roman" panose="02020603050405020304" charset="0"/>
                <a:cs typeface="Times New Roman" panose="02020603050405020304" charset="0"/>
              </a:rPr>
              <a:t>Allocator dynamically adjusts cache memory based on real-time privacy demands.</a:t>
            </a:r>
            <a:endParaRPr lang="en-US" altLang="zh-CN" sz="1800">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Privacy-Aware Evict Policy: Allocate memory space to private and public KV cache respectively &amp; Use LRU Policy</a:t>
            </a:r>
            <a:endParaRPr lang="en-US" altLang="zh-CN">
              <a:solidFill>
                <a:schemeClr val="tx1"/>
              </a:solidFill>
              <a:latin typeface="Times New Roman" panose="02020603050405020304" charset="0"/>
              <a:cs typeface="Times New Roman" panose="02020603050405020304" charset="0"/>
            </a:endParaRPr>
          </a:p>
          <a:p>
            <a:pPr marL="228600" lvl="0"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Windows-based Monitoring:</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p:nvPr/>
        </p:nvCxnSpPr>
        <p:spPr>
          <a:xfrm>
            <a:off x="800100" y="1313815"/>
            <a:ext cx="2621915" cy="17780"/>
          </a:xfrm>
          <a:prstGeom prst="line">
            <a:avLst/>
          </a:prstGeom>
          <a:ln w="28575">
            <a:solidFill>
              <a:schemeClr val="accent2">
                <a:lumMod val="75000"/>
              </a:schemeClr>
            </a:solidFill>
          </a:ln>
        </p:spPr>
        <p:style>
          <a:lnRef idx="2">
            <a:schemeClr val="accent1"/>
          </a:lnRef>
          <a:fillRef idx="0">
            <a:srgbClr val="FFFFFF"/>
          </a:fillRef>
          <a:effectRef idx="0">
            <a:srgbClr val="FFFFFF"/>
          </a:effectRef>
          <a:fontRef idx="minor">
            <a:schemeClr val="tx1"/>
          </a:fontRef>
        </p:style>
      </p:cxnSp>
      <p:pic>
        <p:nvPicPr>
          <p:cNvPr id="6" name="图片 5" descr="ChatGPT Image 2025年6月4日 00_58_00"/>
          <p:cNvPicPr>
            <a:picLocks noChangeAspect="1"/>
          </p:cNvPicPr>
          <p:nvPr/>
        </p:nvPicPr>
        <p:blipFill>
          <a:blip r:embed="rId1"/>
          <a:stretch>
            <a:fillRect/>
          </a:stretch>
        </p:blipFill>
        <p:spPr>
          <a:xfrm>
            <a:off x="8004810" y="1707515"/>
            <a:ext cx="3732530" cy="1556385"/>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1415"/>
            <a:ext cx="10969200" cy="705600"/>
          </a:xfrm>
        </p:spPr>
        <p:txBody>
          <a:bodyPr/>
          <a:p>
            <a:r>
              <a:rPr lang="en-US" altLang="zh-CN" sz="2800" b="1">
                <a:latin typeface="Times New Roman" panose="02020603050405020304" charset="0"/>
                <a:cs typeface="Times New Roman" panose="02020603050405020304" charset="0"/>
              </a:rPr>
              <a:t>Preliminary Results</a:t>
            </a:r>
            <a:endParaRPr lang="en-US" altLang="zh-CN" sz="2800" b="1">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608330" y="1577975"/>
            <a:ext cx="10968355" cy="2496185"/>
          </a:xfrm>
        </p:spPr>
        <p:txBody>
          <a:bodyPr>
            <a:noAutofit/>
          </a:bodyPr>
          <a:p>
            <a:pPr marL="228600" lvl="0"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Env:</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sz="1600">
                <a:solidFill>
                  <a:schemeClr val="tx1"/>
                </a:solidFill>
                <a:latin typeface="Times New Roman" panose="02020603050405020304" charset="0"/>
                <a:cs typeface="Times New Roman" panose="02020603050405020304" charset="0"/>
              </a:rPr>
              <a:t>sglang 0.4.6</a:t>
            </a:r>
            <a:endParaRPr lang="en-US" altLang="zh-CN" sz="1600">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sz="1600">
                <a:solidFill>
                  <a:schemeClr val="tx1"/>
                </a:solidFill>
                <a:latin typeface="Times New Roman" panose="02020603050405020304" charset="0"/>
                <a:cs typeface="Times New Roman" panose="02020603050405020304" charset="0"/>
              </a:rPr>
              <a:t>NVIDIA A6000 x 2</a:t>
            </a:r>
            <a:endParaRPr lang="en-US" altLang="zh-CN">
              <a:solidFill>
                <a:schemeClr val="tx1"/>
              </a:solidFill>
              <a:latin typeface="Times New Roman" panose="02020603050405020304" charset="0"/>
              <a:cs typeface="Times New Roman" panose="02020603050405020304" charset="0"/>
            </a:endParaRPr>
          </a:p>
          <a:p>
            <a:pPr marL="228600" lvl="0"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Preliminary Results:</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Compared Isolation vs. Global-Sharing using LLaMA-2 (13B, 70B).</a:t>
            </a:r>
            <a:endParaRPr lang="en-US" altLang="zh-CN">
              <a:solidFill>
                <a:schemeClr val="tx1"/>
              </a:solidFill>
              <a:latin typeface="Times New Roman" panose="02020603050405020304" charset="0"/>
              <a:cs typeface="Times New Roman" panose="02020603050405020304" charset="0"/>
            </a:endParaRPr>
          </a:p>
          <a:p>
            <a:pPr marL="685800" lvl="1" indent="-228600">
              <a:buFont typeface="Arial" panose="020B0604020202020204" pitchFamily="34" charset="0"/>
              <a:buChar char="●"/>
            </a:pPr>
            <a:r>
              <a:rPr lang="en-US" altLang="zh-CN">
                <a:solidFill>
                  <a:schemeClr val="tx1"/>
                </a:solidFill>
                <a:latin typeface="Times New Roman" panose="02020603050405020304" charset="0"/>
                <a:cs typeface="Times New Roman" panose="02020603050405020304" charset="0"/>
              </a:rPr>
              <a:t>Isolation significantly degrades performance, especially for larger models(8%~38.9%).</a:t>
            </a:r>
            <a:endParaRPr lang="en-US" altLang="zh-CN">
              <a:solidFill>
                <a:schemeClr val="tx1"/>
              </a:solidFill>
              <a:latin typeface="Times New Roman" panose="02020603050405020304" charset="0"/>
              <a:cs typeface="Times New Roman" panose="02020603050405020304" charset="0"/>
            </a:endParaRPr>
          </a:p>
        </p:txBody>
      </p:sp>
      <p:cxnSp>
        <p:nvCxnSpPr>
          <p:cNvPr id="5" name="直接连接符 4"/>
          <p:cNvCxnSpPr/>
          <p:nvPr/>
        </p:nvCxnSpPr>
        <p:spPr>
          <a:xfrm>
            <a:off x="800100" y="1313815"/>
            <a:ext cx="3751580" cy="6350"/>
          </a:xfrm>
          <a:prstGeom prst="line">
            <a:avLst/>
          </a:prstGeom>
          <a:ln w="28575">
            <a:solidFill>
              <a:schemeClr val="accent2">
                <a:lumMod val="75000"/>
              </a:schemeClr>
            </a:solidFill>
          </a:ln>
        </p:spPr>
        <p:style>
          <a:lnRef idx="2">
            <a:schemeClr val="accent1"/>
          </a:lnRef>
          <a:fillRef idx="0">
            <a:srgbClr val="FFFFFF"/>
          </a:fillRef>
          <a:effectRef idx="0">
            <a:srgbClr val="FFFFFF"/>
          </a:effectRef>
          <a:fontRef idx="minor">
            <a:schemeClr val="tx1"/>
          </a:fontRef>
        </p:style>
      </p:cxnSp>
      <p:pic>
        <p:nvPicPr>
          <p:cNvPr id="4" name="图片 3"/>
          <p:cNvPicPr/>
          <p:nvPr/>
        </p:nvPicPr>
        <p:blipFill>
          <a:blip r:embed="rId1"/>
          <a:stretch>
            <a:fillRect/>
          </a:stretch>
        </p:blipFill>
        <p:spPr>
          <a:xfrm>
            <a:off x="6280150" y="4234815"/>
            <a:ext cx="4027805" cy="2056130"/>
          </a:xfrm>
          <a:prstGeom prst="rect">
            <a:avLst/>
          </a:prstGeom>
        </p:spPr>
      </p:pic>
      <p:pic>
        <p:nvPicPr>
          <p:cNvPr id="7" name="图片 6"/>
          <p:cNvPicPr/>
          <p:nvPr/>
        </p:nvPicPr>
        <p:blipFill>
          <a:blip r:embed="rId2"/>
          <a:stretch>
            <a:fillRect/>
          </a:stretch>
        </p:blipFill>
        <p:spPr>
          <a:xfrm>
            <a:off x="1572895" y="4234815"/>
            <a:ext cx="4027805" cy="2055495"/>
          </a:xfrm>
          <a:prstGeom prst="rect">
            <a:avLst/>
          </a:prstGeom>
        </p:spPr>
      </p:pic>
      <p:sp>
        <p:nvSpPr>
          <p:cNvPr id="8" name="文本框 7"/>
          <p:cNvSpPr txBox="1"/>
          <p:nvPr/>
        </p:nvSpPr>
        <p:spPr>
          <a:xfrm>
            <a:off x="2637790" y="6343015"/>
            <a:ext cx="1898015" cy="306705"/>
          </a:xfrm>
          <a:prstGeom prst="rect">
            <a:avLst/>
          </a:prstGeom>
          <a:noFill/>
        </p:spPr>
        <p:txBody>
          <a:bodyPr wrap="square" rtlCol="0">
            <a:spAutoFit/>
          </a:bodyPr>
          <a:p>
            <a:pPr algn="ctr"/>
            <a:r>
              <a:rPr lang="en-US" altLang="zh-CN" sz="1400">
                <a:latin typeface="Times New Roman" panose="02020603050405020304" charset="0"/>
                <a:cs typeface="Times New Roman" panose="02020603050405020304" charset="0"/>
              </a:rPr>
              <a:t>(a) Llama2-13B</a:t>
            </a:r>
            <a:endParaRPr lang="en-US" altLang="zh-CN" sz="1400">
              <a:latin typeface="Times New Roman" panose="02020603050405020304" charset="0"/>
              <a:cs typeface="Times New Roman" panose="02020603050405020304" charset="0"/>
            </a:endParaRPr>
          </a:p>
        </p:txBody>
      </p:sp>
      <p:sp>
        <p:nvSpPr>
          <p:cNvPr id="9" name="文本框 8"/>
          <p:cNvSpPr txBox="1"/>
          <p:nvPr/>
        </p:nvSpPr>
        <p:spPr>
          <a:xfrm>
            <a:off x="7345045" y="6343015"/>
            <a:ext cx="1898015" cy="306705"/>
          </a:xfrm>
          <a:prstGeom prst="rect">
            <a:avLst/>
          </a:prstGeom>
          <a:noFill/>
        </p:spPr>
        <p:txBody>
          <a:bodyPr wrap="square" rtlCol="0">
            <a:spAutoFit/>
          </a:bodyPr>
          <a:p>
            <a:pPr algn="ctr"/>
            <a:r>
              <a:rPr lang="en-US" altLang="zh-CN" sz="1400">
                <a:latin typeface="Times New Roman" panose="02020603050405020304" charset="0"/>
                <a:cs typeface="Times New Roman" panose="02020603050405020304" charset="0"/>
              </a:rPr>
              <a:t>(a) Llama2-70B</a:t>
            </a:r>
            <a:endParaRPr lang="en-US" altLang="zh-CN" sz="1400">
              <a:latin typeface="Times New Roman" panose="02020603050405020304" charset="0"/>
              <a:cs typeface="Times New Roman" panose="02020603050405020304" charset="0"/>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081"/>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3952</Words>
  <Application>WPS 演示</Application>
  <PresentationFormat>宽屏</PresentationFormat>
  <Paragraphs>111</Paragraphs>
  <Slides>11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宋体</vt:lpstr>
      <vt:lpstr>Wingdings</vt:lpstr>
      <vt:lpstr>Wingdings</vt:lpstr>
      <vt:lpstr>Times New Roman</vt:lpstr>
      <vt:lpstr>微软雅黑</vt:lpstr>
      <vt:lpstr>Arial Unicode MS</vt:lpstr>
      <vt:lpstr>Calibri</vt:lpstr>
      <vt:lpstr>WPS</vt:lpstr>
      <vt:lpstr>PowerPoint 演示文稿</vt:lpstr>
      <vt:lpstr>Outline</vt:lpstr>
      <vt:lpstr>Background</vt:lpstr>
      <vt:lpstr>Background</vt:lpstr>
      <vt:lpstr>Background</vt:lpstr>
      <vt:lpstr>Motivation &amp; Challenges</vt:lpstr>
      <vt:lpstr>Our Approach</vt:lpstr>
      <vt:lpstr>Our Approach</vt:lpstr>
      <vt:lpstr>Preliminary Results</vt:lpstr>
      <vt:lpstr>Conclusion &amp; Future work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cp:lastModifiedBy>
  <cp:revision>224</cp:revision>
  <dcterms:created xsi:type="dcterms:W3CDTF">2019-06-19T02:08:00Z</dcterms:created>
  <dcterms:modified xsi:type="dcterms:W3CDTF">2025-06-05T03:53:41Z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3FAB1F97D5C34597A7920CC5AF58D5D0_11</vt:lpwstr>
  </property>
</Properties>
</file>