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7"/>
  </p:notesMasterIdLst>
  <p:sldIdLst>
    <p:sldId id="256" r:id="rId2"/>
    <p:sldId id="273" r:id="rId3"/>
    <p:sldId id="257" r:id="rId4"/>
    <p:sldId id="266" r:id="rId5"/>
    <p:sldId id="272" r:id="rId6"/>
    <p:sldId id="258" r:id="rId7"/>
    <p:sldId id="265" r:id="rId8"/>
    <p:sldId id="262" r:id="rId9"/>
    <p:sldId id="274" r:id="rId10"/>
    <p:sldId id="275" r:id="rId11"/>
    <p:sldId id="267" r:id="rId12"/>
    <p:sldId id="276" r:id="rId13"/>
    <p:sldId id="268" r:id="rId14"/>
    <p:sldId id="269"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3066" autoAdjust="0"/>
  </p:normalViewPr>
  <p:slideViewPr>
    <p:cSldViewPr snapToGrid="0">
      <p:cViewPr varScale="1">
        <p:scale>
          <a:sx n="50" d="100"/>
          <a:sy n="50"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7D5C4-32CC-44BA-9A4B-9D8C6EEC6B99}" type="datetimeFigureOut">
              <a:rPr lang="en-US" smtClean="0"/>
              <a:t>10-Apr-17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24B5-C43C-4B6E-A56C-660ED2970F2B}" type="slidenum">
              <a:rPr lang="en-US" smtClean="0"/>
              <a:t>‹#›</a:t>
            </a:fld>
            <a:endParaRPr lang="en-US"/>
          </a:p>
        </p:txBody>
      </p:sp>
    </p:spTree>
    <p:extLst>
      <p:ext uri="{BB962C8B-B14F-4D97-AF65-F5344CB8AC3E}">
        <p14:creationId xmlns:p14="http://schemas.microsoft.com/office/powerpoint/2010/main" val="178356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Over 100 million people visit Quora every month, so it's no surprise that many people ask similarly worded questions. Multiple questions with the same intent can cause seekers to spend more time finding the best answer to their question, and make writers feel they need to answer multiple versions of the same question</a:t>
            </a:r>
          </a:p>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3</a:t>
            </a:fld>
            <a:endParaRPr lang="en-US"/>
          </a:p>
        </p:txBody>
      </p:sp>
    </p:spTree>
    <p:extLst>
      <p:ext uri="{BB962C8B-B14F-4D97-AF65-F5344CB8AC3E}">
        <p14:creationId xmlns:p14="http://schemas.microsoft.com/office/powerpoint/2010/main" val="88374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buClr>
            </a:pPr>
            <a:endParaRPr lang="en-US" dirty="0"/>
          </a:p>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4</a:t>
            </a:fld>
            <a:endParaRPr lang="en-US"/>
          </a:p>
        </p:txBody>
      </p:sp>
    </p:spTree>
    <p:extLst>
      <p:ext uri="{BB962C8B-B14F-4D97-AF65-F5344CB8AC3E}">
        <p14:creationId xmlns:p14="http://schemas.microsoft.com/office/powerpoint/2010/main" val="345523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6</a:t>
            </a:fld>
            <a:endParaRPr lang="en-US"/>
          </a:p>
        </p:txBody>
      </p:sp>
    </p:spTree>
    <p:extLst>
      <p:ext uri="{BB962C8B-B14F-4D97-AF65-F5344CB8AC3E}">
        <p14:creationId xmlns:p14="http://schemas.microsoft.com/office/powerpoint/2010/main" val="409982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7</a:t>
            </a:fld>
            <a:endParaRPr lang="en-US"/>
          </a:p>
        </p:txBody>
      </p:sp>
    </p:spTree>
    <p:extLst>
      <p:ext uri="{BB962C8B-B14F-4D97-AF65-F5344CB8AC3E}">
        <p14:creationId xmlns:p14="http://schemas.microsoft.com/office/powerpoint/2010/main" val="190966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11</a:t>
            </a:fld>
            <a:endParaRPr lang="en-US"/>
          </a:p>
        </p:txBody>
      </p:sp>
    </p:spTree>
    <p:extLst>
      <p:ext uri="{BB962C8B-B14F-4D97-AF65-F5344CB8AC3E}">
        <p14:creationId xmlns:p14="http://schemas.microsoft.com/office/powerpoint/2010/main" val="245418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0424B5-C43C-4B6E-A56C-660ED2970F2B}" type="slidenum">
              <a:rPr lang="en-US" smtClean="0"/>
              <a:t>13</a:t>
            </a:fld>
            <a:endParaRPr lang="en-US"/>
          </a:p>
        </p:txBody>
      </p:sp>
    </p:spTree>
    <p:extLst>
      <p:ext uri="{BB962C8B-B14F-4D97-AF65-F5344CB8AC3E}">
        <p14:creationId xmlns:p14="http://schemas.microsoft.com/office/powerpoint/2010/main" val="370239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BE75C-825F-4852-ACB0-7A04F8597910}"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263494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F6DFE5-3605-4123-A37B-EC471F83D606}"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68589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09F81-1E6F-4AC4-90F2-98BD6D99D966}"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35287-0322-42A3-A9CA-72C7281567E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74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08CCEFE-79BA-4042-892E-A176C4A78D0C}"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151758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376FD25-163E-42F9-AC24-2E6D128F208E}"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35287-0322-42A3-A9CA-72C7281567E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1943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7DFCF5-62BC-47C6-844B-2EFF208D9C40}"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193115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6C47E-80C6-4ED8-BECF-CC23A6396990}"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165986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02DA46-199E-46DB-A75E-34F57AB05760}"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26135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68CC5-EC1B-4E53-83F1-28440CE2B36D}"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375526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49B17E-3962-44A5-B2E3-EEAB6B550AD2}" type="datetime1">
              <a:rPr lang="en-US" smtClean="0"/>
              <a:t>10-Apr-17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40885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4105D-8281-480F-A1B7-C8E4808434C5}"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194344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547B7C-71AC-4702-B634-A21D51257A93}" type="datetime1">
              <a:rPr lang="en-US" smtClean="0"/>
              <a:t>10-Apr-17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392168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2E76F7-D530-463F-B11B-99B4356FFEE2}" type="datetime1">
              <a:rPr lang="en-US" smtClean="0"/>
              <a:t>10-Apr-17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209093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EF34B-5B2F-4D1F-9EBF-719E9DCA2578}" type="datetime1">
              <a:rPr lang="en-US" smtClean="0"/>
              <a:t>10-Apr-17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65360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C77F2B-C6C0-4095-B0D2-AD8E6E46BC21}"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422190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42BEB-6829-4916-9E51-015C788A797D}" type="datetime1">
              <a:rPr lang="en-US" smtClean="0"/>
              <a:t>10-Apr-17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35287-0322-42A3-A9CA-72C7281567E5}" type="slidenum">
              <a:rPr lang="en-US" smtClean="0"/>
              <a:t>‹#›</a:t>
            </a:fld>
            <a:endParaRPr lang="en-US"/>
          </a:p>
        </p:txBody>
      </p:sp>
    </p:spTree>
    <p:extLst>
      <p:ext uri="{BB962C8B-B14F-4D97-AF65-F5344CB8AC3E}">
        <p14:creationId xmlns:p14="http://schemas.microsoft.com/office/powerpoint/2010/main" val="214375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F73517-7EE9-4B3A-A30A-50CEF5BD050B}" type="datetime1">
              <a:rPr lang="en-US" smtClean="0"/>
              <a:t>10-Apr-17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B35287-0322-42A3-A9CA-72C7281567E5}" type="slidenum">
              <a:rPr lang="en-US" smtClean="0"/>
              <a:t>‹#›</a:t>
            </a:fld>
            <a:endParaRPr lang="en-US"/>
          </a:p>
        </p:txBody>
      </p:sp>
    </p:spTree>
    <p:extLst>
      <p:ext uri="{BB962C8B-B14F-4D97-AF65-F5344CB8AC3E}">
        <p14:creationId xmlns:p14="http://schemas.microsoft.com/office/powerpoint/2010/main" val="238748484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bloggers.com/text-mining-analysis-some-theory-and-practice-in-r/" TargetMode="External"/><Relationship Id="rId2" Type="http://schemas.openxmlformats.org/officeDocument/2006/relationships/hyperlink" Target="https://www.kaggle.com/c/quora-question-pairs" TargetMode="External"/><Relationship Id="rId1" Type="http://schemas.openxmlformats.org/officeDocument/2006/relationships/slideLayout" Target="../slideLayouts/slideLayout2.xml"/><Relationship Id="rId4" Type="http://schemas.openxmlformats.org/officeDocument/2006/relationships/hyperlink" Target="https://eight2late.wordpress.com/2015/05/27/a-gentle-introduction-to-text-mining-using-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cxnSp>
        <p:nvCxnSpPr>
          <p:cNvPr id="24" name="Straight Connector 23">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304103" y="1636091"/>
            <a:ext cx="5800929" cy="4220820"/>
          </a:xfrm>
        </p:spPr>
        <p:txBody>
          <a:bodyPr anchor="ctr">
            <a:normAutofit/>
          </a:bodyPr>
          <a:lstStyle/>
          <a:p>
            <a:pPr algn="r">
              <a:lnSpc>
                <a:spcPct val="80000"/>
              </a:lnSpc>
            </a:pPr>
            <a:r>
              <a:rPr lang="en-US" dirty="0">
                <a:solidFill>
                  <a:schemeClr val="tx2">
                    <a:lumMod val="75000"/>
                  </a:schemeClr>
                </a:solidFill>
              </a:rPr>
              <a:t>A Project</a:t>
            </a:r>
            <a:br>
              <a:rPr lang="en-US" dirty="0">
                <a:solidFill>
                  <a:schemeClr val="tx2">
                    <a:lumMod val="75000"/>
                  </a:schemeClr>
                </a:solidFill>
              </a:rPr>
            </a:br>
            <a:r>
              <a:rPr lang="en-US" dirty="0">
                <a:solidFill>
                  <a:schemeClr val="tx2">
                    <a:lumMod val="75000"/>
                  </a:schemeClr>
                </a:solidFill>
              </a:rPr>
              <a:t>on</a:t>
            </a:r>
            <a:br>
              <a:rPr lang="en-US" dirty="0">
                <a:solidFill>
                  <a:schemeClr val="tx2">
                    <a:lumMod val="75000"/>
                  </a:schemeClr>
                </a:solidFill>
              </a:rPr>
            </a:br>
            <a:r>
              <a:rPr lang="en-US" dirty="0">
                <a:solidFill>
                  <a:schemeClr val="tx2">
                    <a:lumMod val="75000"/>
                  </a:schemeClr>
                </a:solidFill>
              </a:rPr>
              <a:t>Quora Question Pairs</a:t>
            </a:r>
            <a:br>
              <a:rPr lang="en-US" dirty="0">
                <a:solidFill>
                  <a:schemeClr val="tx2">
                    <a:lumMod val="75000"/>
                  </a:schemeClr>
                </a:solidFill>
              </a:rPr>
            </a:br>
            <a:endParaRPr lang="en-US" dirty="0">
              <a:solidFill>
                <a:schemeClr val="tx2">
                  <a:lumMod val="75000"/>
                </a:schemeClr>
              </a:solidFill>
            </a:endParaRPr>
          </a:p>
        </p:txBody>
      </p:sp>
      <p:sp>
        <p:nvSpPr>
          <p:cNvPr id="3" name="Subtitle 2"/>
          <p:cNvSpPr>
            <a:spLocks noGrp="1"/>
          </p:cNvSpPr>
          <p:nvPr>
            <p:ph type="subTitle" idx="1"/>
          </p:nvPr>
        </p:nvSpPr>
        <p:spPr>
          <a:xfrm>
            <a:off x="7855049" y="2290699"/>
            <a:ext cx="3084569" cy="3199806"/>
          </a:xfrm>
        </p:spPr>
        <p:txBody>
          <a:bodyPr anchor="ctr">
            <a:normAutofit/>
          </a:bodyPr>
          <a:lstStyle/>
          <a:p>
            <a:r>
              <a:rPr lang="en-US" dirty="0">
                <a:solidFill>
                  <a:schemeClr val="tx2">
                    <a:lumMod val="75000"/>
                  </a:schemeClr>
                </a:solidFill>
              </a:rPr>
              <a:t>Presentation by Group 2</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68B35287-0322-42A3-A9CA-72C7281567E5}" type="slidenum">
              <a:rPr lang="en-US" smtClean="0"/>
              <a:t>1</a:t>
            </a:fld>
            <a:endParaRPr lang="en-US"/>
          </a:p>
        </p:txBody>
      </p:sp>
    </p:spTree>
    <p:extLst>
      <p:ext uri="{BB962C8B-B14F-4D97-AF65-F5344CB8AC3E}">
        <p14:creationId xmlns:p14="http://schemas.microsoft.com/office/powerpoint/2010/main" val="17590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905000"/>
            <a:ext cx="5358643" cy="2235167"/>
          </a:xfrm>
          <a:prstGeom prst="rect">
            <a:avLst/>
          </a:prstGeom>
        </p:spPr>
      </p:pic>
      <p:sp>
        <p:nvSpPr>
          <p:cNvPr id="2" name="Title 1"/>
          <p:cNvSpPr>
            <a:spLocks noGrp="1"/>
          </p:cNvSpPr>
          <p:nvPr>
            <p:ph type="title"/>
          </p:nvPr>
        </p:nvSpPr>
        <p:spPr>
          <a:xfrm>
            <a:off x="1687669" y="624110"/>
            <a:ext cx="4137059" cy="1280890"/>
          </a:xfrm>
        </p:spPr>
        <p:txBody>
          <a:bodyPr>
            <a:normAutofit/>
          </a:bodyPr>
          <a:lstStyle/>
          <a:p>
            <a:r>
              <a:rPr lang="en-US" dirty="0"/>
              <a:t>    Stemming</a:t>
            </a:r>
            <a:br>
              <a:rPr lang="en-US" sz="3200" dirty="0"/>
            </a:br>
            <a:endParaRPr lang="en-US" sz="3200" dirty="0"/>
          </a:p>
        </p:txBody>
      </p:sp>
      <p:sp>
        <p:nvSpPr>
          <p:cNvPr id="3" name="Content Placeholder 2"/>
          <p:cNvSpPr>
            <a:spLocks noGrp="1"/>
          </p:cNvSpPr>
          <p:nvPr>
            <p:ph idx="1"/>
          </p:nvPr>
        </p:nvSpPr>
        <p:spPr>
          <a:xfrm>
            <a:off x="1687668" y="1905000"/>
            <a:ext cx="4137059" cy="4171322"/>
          </a:xfrm>
        </p:spPr>
        <p:txBody>
          <a:bodyPr>
            <a:normAutofit/>
          </a:bodyPr>
          <a:lstStyle/>
          <a:p>
            <a:pPr lvl="1"/>
            <a:r>
              <a:rPr lang="en-US" sz="2200" dirty="0">
                <a:solidFill>
                  <a:srgbClr val="000000"/>
                </a:solidFill>
              </a:rPr>
              <a:t>Process for reducing inflected words to their base form.</a:t>
            </a:r>
          </a:p>
          <a:p>
            <a:endParaRPr lang="en-US" sz="1600" dirty="0">
              <a:solidFill>
                <a:srgbClr val="000000"/>
              </a:solidFill>
            </a:endParaRPr>
          </a:p>
        </p:txBody>
      </p:sp>
      <p:sp>
        <p:nvSpPr>
          <p:cNvPr id="5" name="Rectangle 4"/>
          <p:cNvSpPr/>
          <p:nvPr/>
        </p:nvSpPr>
        <p:spPr>
          <a:xfrm>
            <a:off x="7613096" y="4140167"/>
            <a:ext cx="2193421" cy="369332"/>
          </a:xfrm>
          <a:prstGeom prst="rect">
            <a:avLst/>
          </a:prstGeom>
        </p:spPr>
        <p:txBody>
          <a:bodyPr wrap="none">
            <a:spAutoFit/>
          </a:bodyPr>
          <a:lstStyle/>
          <a:p>
            <a:r>
              <a:rPr lang="en-US" dirty="0"/>
              <a:t>Process of Stemming </a:t>
            </a:r>
          </a:p>
        </p:txBody>
      </p:sp>
      <p:sp>
        <p:nvSpPr>
          <p:cNvPr id="6" name="Slide Number Placeholder 5"/>
          <p:cNvSpPr>
            <a:spLocks noGrp="1"/>
          </p:cNvSpPr>
          <p:nvPr>
            <p:ph type="sldNum" sz="quarter" idx="12"/>
          </p:nvPr>
        </p:nvSpPr>
        <p:spPr>
          <a:xfrm>
            <a:off x="11166359" y="6324982"/>
            <a:ext cx="779767" cy="365125"/>
          </a:xfrm>
        </p:spPr>
        <p:txBody>
          <a:bodyPr/>
          <a:lstStyle/>
          <a:p>
            <a:fld id="{68B35287-0322-42A3-A9CA-72C7281567E5}"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329837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599527"/>
            <a:ext cx="10452100" cy="796477"/>
          </a:xfrm>
        </p:spPr>
        <p:txBody>
          <a:bodyPr>
            <a:normAutofit/>
          </a:bodyPr>
          <a:lstStyle/>
          <a:p>
            <a:r>
              <a:rPr lang="en-US" dirty="0"/>
              <a:t>    Cosine Similarity</a:t>
            </a:r>
          </a:p>
        </p:txBody>
      </p:sp>
      <p:sp>
        <p:nvSpPr>
          <p:cNvPr id="3" name="Content Placeholder 2"/>
          <p:cNvSpPr>
            <a:spLocks noGrp="1"/>
          </p:cNvSpPr>
          <p:nvPr>
            <p:ph idx="1"/>
          </p:nvPr>
        </p:nvSpPr>
        <p:spPr>
          <a:xfrm>
            <a:off x="685800" y="1539240"/>
            <a:ext cx="11262360" cy="4987438"/>
          </a:xfrm>
        </p:spPr>
        <p:txBody>
          <a:bodyPr>
            <a:normAutofit/>
          </a:bodyPr>
          <a:lstStyle/>
          <a:p>
            <a:r>
              <a:rPr lang="en-US" dirty="0"/>
              <a:t>Technique to measure how similar are two documents(sentences), based on the words they have.</a:t>
            </a:r>
          </a:p>
          <a:p>
            <a:r>
              <a:rPr lang="en-US" dirty="0"/>
              <a:t>If the two sentences have almost the same words then the cosine of</a:t>
            </a:r>
          </a:p>
          <a:p>
            <a:pPr marL="0" indent="0">
              <a:buNone/>
            </a:pPr>
            <a:r>
              <a:rPr lang="en-US" dirty="0"/>
              <a:t>      those vectors will be near to 1 otherwise this score will be close to 0.</a:t>
            </a:r>
          </a:p>
          <a:p>
            <a:pPr marL="0" indent="0">
              <a:buNone/>
            </a:pPr>
            <a:endParaRPr lang="en-US" dirty="0"/>
          </a:p>
          <a:p>
            <a:pPr marL="0" indent="0">
              <a:buNone/>
            </a:pPr>
            <a:r>
              <a:rPr lang="en-US" dirty="0"/>
              <a:t>	Example: Q(1) What can make </a:t>
            </a:r>
            <a:r>
              <a:rPr lang="en-US" b="1" dirty="0"/>
              <a:t>BA with R </a:t>
            </a:r>
            <a:r>
              <a:rPr lang="en-US" dirty="0"/>
              <a:t>easy to learn?</a:t>
            </a:r>
          </a:p>
          <a:p>
            <a:pPr marL="0" indent="0">
              <a:buNone/>
            </a:pPr>
            <a:r>
              <a:rPr lang="en-US" dirty="0"/>
              <a:t>			   Q(2) How can you make </a:t>
            </a:r>
            <a:r>
              <a:rPr lang="en-US" b="1" dirty="0"/>
              <a:t>BA with R</a:t>
            </a:r>
            <a:r>
              <a:rPr lang="en-US" dirty="0"/>
              <a:t> easy to learn?</a:t>
            </a:r>
          </a:p>
          <a:p>
            <a:pPr marL="0" indent="0">
              <a:buNone/>
            </a:pPr>
            <a:r>
              <a:rPr lang="en-US" dirty="0"/>
              <a:t>	</a:t>
            </a:r>
            <a:r>
              <a:rPr lang="fr-FR" dirty="0"/>
              <a:t>	</a:t>
            </a:r>
          </a:p>
          <a:p>
            <a:pPr marL="0" indent="0">
              <a:buNone/>
            </a:pPr>
            <a:endParaRPr lang="fr-FR" dirty="0"/>
          </a:p>
          <a:p>
            <a:pPr marL="0" indent="0">
              <a:buNone/>
            </a:pPr>
            <a:endParaRPr lang="fr-FR" dirty="0"/>
          </a:p>
          <a:p>
            <a:pPr marL="0" indent="0">
              <a:buNone/>
            </a:pPr>
            <a:r>
              <a:rPr lang="fr-FR" dirty="0"/>
              <a:t>	Result is</a:t>
            </a:r>
            <a:r>
              <a:rPr lang="fr-FR" dirty="0">
                <a:solidFill>
                  <a:srgbClr val="FF0000"/>
                </a:solidFill>
              </a:rPr>
              <a:t> 0.843274 </a:t>
            </a:r>
            <a:r>
              <a:rPr lang="fr-FR" dirty="0"/>
              <a:t>indicates these two sentences have </a:t>
            </a:r>
            <a:r>
              <a:rPr lang="fr-FR" dirty="0" err="1"/>
              <a:t>almost</a:t>
            </a:r>
            <a:r>
              <a:rPr lang="fr-FR" dirty="0"/>
              <a:t> the</a:t>
            </a:r>
          </a:p>
          <a:p>
            <a:pPr marL="0" indent="0">
              <a:buNone/>
            </a:pPr>
            <a:r>
              <a:rPr lang="fr-FR" dirty="0"/>
              <a:t>       same words</a:t>
            </a:r>
          </a:p>
          <a:p>
            <a:pPr marL="0" indent="0">
              <a:buNone/>
            </a:pPr>
            <a:endParaRPr lang="en-US" dirty="0"/>
          </a:p>
          <a:p>
            <a:endParaRPr lang="en-US" dirty="0"/>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2228" y="1967740"/>
            <a:ext cx="2504303" cy="1205061"/>
          </a:xfrm>
          <a:prstGeom prst="rect">
            <a:avLst/>
          </a:prstGeom>
        </p:spPr>
      </p:pic>
      <p:sp>
        <p:nvSpPr>
          <p:cNvPr id="14" name="AutoShape 4" descr="Image result for cosine similarity formula"/>
          <p:cNvSpPr>
            <a:spLocks noChangeAspect="1" noChangeArrowheads="1"/>
          </p:cNvSpPr>
          <p:nvPr/>
        </p:nvSpPr>
        <p:spPr bwMode="auto">
          <a:xfrm>
            <a:off x="2743200" y="4951097"/>
            <a:ext cx="2895600" cy="809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4342365"/>
            <a:ext cx="3552825" cy="99060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4279682490"/>
              </p:ext>
            </p:extLst>
          </p:nvPr>
        </p:nvGraphicFramePr>
        <p:xfrm>
          <a:off x="9122227" y="3174138"/>
          <a:ext cx="2504304" cy="2651760"/>
        </p:xfrm>
        <a:graphic>
          <a:graphicData uri="http://schemas.openxmlformats.org/drawingml/2006/table">
            <a:tbl>
              <a:tblPr>
                <a:tableStyleId>{5C22544A-7EE6-4342-B048-85BDC9FD1C3A}</a:tableStyleId>
              </a:tblPr>
              <a:tblGrid>
                <a:gridCol w="834768">
                  <a:extLst>
                    <a:ext uri="{9D8B030D-6E8A-4147-A177-3AD203B41FA5}">
                      <a16:colId xmlns:a16="http://schemas.microsoft.com/office/drawing/2014/main" val="2333907734"/>
                    </a:ext>
                  </a:extLst>
                </a:gridCol>
                <a:gridCol w="834768">
                  <a:extLst>
                    <a:ext uri="{9D8B030D-6E8A-4147-A177-3AD203B41FA5}">
                      <a16:colId xmlns:a16="http://schemas.microsoft.com/office/drawing/2014/main" val="2903123345"/>
                    </a:ext>
                  </a:extLst>
                </a:gridCol>
                <a:gridCol w="834768">
                  <a:extLst>
                    <a:ext uri="{9D8B030D-6E8A-4147-A177-3AD203B41FA5}">
                      <a16:colId xmlns:a16="http://schemas.microsoft.com/office/drawing/2014/main" val="3487258445"/>
                    </a:ext>
                  </a:extLst>
                </a:gridCol>
              </a:tblGrid>
              <a:tr h="184090">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b="1" i="0" u="none" strike="noStrike" dirty="0">
                          <a:solidFill>
                            <a:srgbClr val="000000"/>
                          </a:solidFill>
                          <a:effectLst/>
                          <a:latin typeface="Calibri" panose="020F0502020204030204" pitchFamily="34" charset="0"/>
                        </a:rPr>
                        <a:t>A</a:t>
                      </a:r>
                    </a:p>
                  </a:txBody>
                  <a:tcPr marL="7620" marR="7620" marT="7620" anchor="b"/>
                </a:tc>
                <a:tc>
                  <a:txBody>
                    <a:bodyPr/>
                    <a:lstStyle/>
                    <a:p>
                      <a:pPr algn="ctr" fontAlgn="b"/>
                      <a:r>
                        <a:rPr lang="en-US" sz="1100" b="1" i="0" u="none" strike="noStrike" dirty="0">
                          <a:solidFill>
                            <a:srgbClr val="000000"/>
                          </a:solidFill>
                          <a:effectLst/>
                          <a:latin typeface="Calibri" panose="020F0502020204030204" pitchFamily="34" charset="0"/>
                        </a:rPr>
                        <a:t>B</a:t>
                      </a:r>
                    </a:p>
                  </a:txBody>
                  <a:tcPr marL="7620" marR="7620" marT="7620" anchor="b"/>
                </a:tc>
                <a:extLst>
                  <a:ext uri="{0D108BD9-81ED-4DB2-BD59-A6C34878D82A}">
                    <a16:rowId xmlns:a16="http://schemas.microsoft.com/office/drawing/2014/main" val="2024718255"/>
                  </a:ext>
                </a:extLst>
              </a:tr>
              <a:tr h="184090">
                <a:tc>
                  <a:txBody>
                    <a:bodyPr/>
                    <a:lstStyle/>
                    <a:p>
                      <a:pPr algn="l" fontAlgn="b"/>
                      <a:r>
                        <a:rPr lang="en-US" sz="1100" u="none" strike="noStrike">
                          <a:effectLst/>
                        </a:rPr>
                        <a:t>What</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3972632"/>
                  </a:ext>
                </a:extLst>
              </a:tr>
              <a:tr h="184090">
                <a:tc>
                  <a:txBody>
                    <a:bodyPr/>
                    <a:lstStyle/>
                    <a:p>
                      <a:pPr algn="l" fontAlgn="b"/>
                      <a:r>
                        <a:rPr lang="en-US" sz="1100" u="none" strike="noStrike">
                          <a:effectLst/>
                        </a:rPr>
                        <a:t>Can</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642462559"/>
                  </a:ext>
                </a:extLst>
              </a:tr>
              <a:tr h="184090">
                <a:tc>
                  <a:txBody>
                    <a:bodyPr/>
                    <a:lstStyle/>
                    <a:p>
                      <a:pPr algn="l" fontAlgn="b"/>
                      <a:r>
                        <a:rPr lang="en-US" sz="1100" u="none" strike="noStrike">
                          <a:effectLst/>
                        </a:rPr>
                        <a:t>Make</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369852307"/>
                  </a:ext>
                </a:extLst>
              </a:tr>
              <a:tr h="184090">
                <a:tc>
                  <a:txBody>
                    <a:bodyPr/>
                    <a:lstStyle/>
                    <a:p>
                      <a:pPr algn="l" fontAlgn="b"/>
                      <a:r>
                        <a:rPr lang="en-US" sz="1100" u="none" strike="noStrike">
                          <a:effectLst/>
                        </a:rPr>
                        <a:t>BA</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017478853"/>
                  </a:ext>
                </a:extLst>
              </a:tr>
              <a:tr h="184090">
                <a:tc>
                  <a:txBody>
                    <a:bodyPr/>
                    <a:lstStyle/>
                    <a:p>
                      <a:pPr algn="l" fontAlgn="b"/>
                      <a:r>
                        <a:rPr lang="en-US" sz="1100" u="none" strike="noStrike">
                          <a:effectLst/>
                        </a:rPr>
                        <a:t>With</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6075272"/>
                  </a:ext>
                </a:extLst>
              </a:tr>
              <a:tr h="184090">
                <a:tc>
                  <a:txBody>
                    <a:bodyPr/>
                    <a:lstStyle/>
                    <a:p>
                      <a:pPr algn="l" fontAlgn="b"/>
                      <a:r>
                        <a:rPr lang="en-US" sz="1100" u="none" strike="noStrike">
                          <a:effectLst/>
                        </a:rPr>
                        <a:t>R</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811833612"/>
                  </a:ext>
                </a:extLst>
              </a:tr>
              <a:tr h="184090">
                <a:tc>
                  <a:txBody>
                    <a:bodyPr/>
                    <a:lstStyle/>
                    <a:p>
                      <a:pPr algn="l" fontAlgn="b"/>
                      <a:r>
                        <a:rPr lang="en-US" sz="1100" u="none" strike="noStrike">
                          <a:effectLst/>
                        </a:rPr>
                        <a:t>Easy</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973720661"/>
                  </a:ext>
                </a:extLst>
              </a:tr>
              <a:tr h="184090">
                <a:tc>
                  <a:txBody>
                    <a:bodyPr/>
                    <a:lstStyle/>
                    <a:p>
                      <a:pPr algn="l" fontAlgn="b"/>
                      <a:r>
                        <a:rPr lang="en-US" sz="1100" u="none" strike="noStrike">
                          <a:effectLst/>
                        </a:rPr>
                        <a:t>To</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1130269125"/>
                  </a:ext>
                </a:extLst>
              </a:tr>
              <a:tr h="184090">
                <a:tc>
                  <a:txBody>
                    <a:bodyPr/>
                    <a:lstStyle/>
                    <a:p>
                      <a:pPr algn="l" fontAlgn="b"/>
                      <a:r>
                        <a:rPr lang="en-US" sz="1100" u="none" strike="noStrike">
                          <a:effectLst/>
                        </a:rPr>
                        <a:t>Learn</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279159870"/>
                  </a:ext>
                </a:extLst>
              </a:tr>
              <a:tr h="184090">
                <a:tc>
                  <a:txBody>
                    <a:bodyPr/>
                    <a:lstStyle/>
                    <a:p>
                      <a:pPr algn="l" fontAlgn="b"/>
                      <a:r>
                        <a:rPr lang="en-US" sz="1100" u="none" strike="noStrike">
                          <a:effectLst/>
                        </a:rPr>
                        <a:t>How</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3997488151"/>
                  </a:ext>
                </a:extLst>
              </a:tr>
              <a:tr h="184090">
                <a:tc>
                  <a:txBody>
                    <a:bodyPr/>
                    <a:lstStyle/>
                    <a:p>
                      <a:pPr algn="l" fontAlgn="b"/>
                      <a:r>
                        <a:rPr lang="en-US" sz="1100" u="none" strike="noStrike">
                          <a:effectLst/>
                        </a:rPr>
                        <a:t>You</a:t>
                      </a:r>
                      <a:endParaRPr lang="en-US" sz="1100" b="1"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anchor="b"/>
                </a:tc>
                <a:extLst>
                  <a:ext uri="{0D108BD9-81ED-4DB2-BD59-A6C34878D82A}">
                    <a16:rowId xmlns:a16="http://schemas.microsoft.com/office/drawing/2014/main" val="872314546"/>
                  </a:ext>
                </a:extLst>
              </a:tr>
            </a:tbl>
          </a:graphicData>
        </a:graphic>
      </p:graphicFrame>
      <p:sp>
        <p:nvSpPr>
          <p:cNvPr id="4" name="Slide Number Placeholder 3"/>
          <p:cNvSpPr>
            <a:spLocks noGrp="1"/>
          </p:cNvSpPr>
          <p:nvPr>
            <p:ph type="sldNum" sz="quarter" idx="12"/>
          </p:nvPr>
        </p:nvSpPr>
        <p:spPr>
          <a:xfrm>
            <a:off x="11168393" y="6304789"/>
            <a:ext cx="779767" cy="365125"/>
          </a:xfrm>
        </p:spPr>
        <p:txBody>
          <a:bodyPr/>
          <a:lstStyle/>
          <a:p>
            <a:fld id="{68B35287-0322-42A3-A9CA-72C7281567E5}"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200247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word ratio &amp; Word count difference</a:t>
            </a:r>
          </a:p>
        </p:txBody>
      </p:sp>
      <p:sp>
        <p:nvSpPr>
          <p:cNvPr id="3" name="Content Placeholder 2"/>
          <p:cNvSpPr>
            <a:spLocks noGrp="1"/>
          </p:cNvSpPr>
          <p:nvPr>
            <p:ph idx="1"/>
          </p:nvPr>
        </p:nvSpPr>
        <p:spPr>
          <a:xfrm>
            <a:off x="2589212" y="2133600"/>
            <a:ext cx="8915400" cy="4597400"/>
          </a:xfrm>
        </p:spPr>
        <p:txBody>
          <a:bodyPr/>
          <a:lstStyle/>
          <a:p>
            <a:r>
              <a:rPr lang="en-US" dirty="0"/>
              <a:t>CWR = Total number of common words / Total number of unique words</a:t>
            </a:r>
          </a:p>
          <a:p>
            <a:pPr marL="0" indent="0">
              <a:buNone/>
            </a:pPr>
            <a:endParaRPr lang="en-US" dirty="0"/>
          </a:p>
          <a:p>
            <a:r>
              <a:rPr lang="en-US" dirty="0"/>
              <a:t>WCD = Difference between number of stem words in questions</a:t>
            </a:r>
          </a:p>
          <a:p>
            <a:pPr marL="0" indent="0">
              <a:buNone/>
            </a:pPr>
            <a:endParaRPr lang="en-US" dirty="0"/>
          </a:p>
          <a:p>
            <a:pPr marL="0" indent="0">
              <a:buNone/>
            </a:pPr>
            <a:r>
              <a:rPr lang="en-US" sz="3600" dirty="0"/>
              <a:t>Random Forest</a:t>
            </a:r>
          </a:p>
          <a:p>
            <a:pPr marL="0" indent="0">
              <a:buNone/>
            </a:pPr>
            <a:endParaRPr lang="en-US" dirty="0"/>
          </a:p>
          <a:p>
            <a:r>
              <a:rPr lang="en-US" dirty="0"/>
              <a:t>An ensemble method that is a multitude of decision trees</a:t>
            </a:r>
          </a:p>
          <a:p>
            <a:pPr marL="0" indent="0">
              <a:buNone/>
            </a:pPr>
            <a:endParaRPr lang="en-US" dirty="0"/>
          </a:p>
          <a:p>
            <a:r>
              <a:rPr lang="en-US" dirty="0"/>
              <a:t>Mode of the classes of individual trees determines the class of the output</a:t>
            </a:r>
          </a:p>
          <a:p>
            <a:endParaRPr lang="en-US" dirty="0"/>
          </a:p>
        </p:txBody>
      </p:sp>
      <p:sp>
        <p:nvSpPr>
          <p:cNvPr id="4" name="Slide Number Placeholder 3"/>
          <p:cNvSpPr>
            <a:spLocks noGrp="1"/>
          </p:cNvSpPr>
          <p:nvPr>
            <p:ph type="sldNum" sz="quarter" idx="12"/>
          </p:nvPr>
        </p:nvSpPr>
        <p:spPr>
          <a:xfrm>
            <a:off x="11114728" y="6365875"/>
            <a:ext cx="779767" cy="365125"/>
          </a:xfrm>
        </p:spPr>
        <p:txBody>
          <a:bodyPr/>
          <a:lstStyle/>
          <a:p>
            <a:fld id="{68B35287-0322-42A3-A9CA-72C7281567E5}"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35497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86010"/>
            <a:ext cx="8911687" cy="1077690"/>
          </a:xfrm>
        </p:spPr>
        <p:txBody>
          <a:bodyPr/>
          <a:lstStyle/>
          <a:p>
            <a:r>
              <a:rPr lang="en-US" dirty="0"/>
              <a:t>Validation &amp; Test</a:t>
            </a:r>
          </a:p>
        </p:txBody>
      </p:sp>
      <p:sp>
        <p:nvSpPr>
          <p:cNvPr id="3" name="Content Placeholder 2"/>
          <p:cNvSpPr>
            <a:spLocks noGrp="1"/>
          </p:cNvSpPr>
          <p:nvPr>
            <p:ph idx="1"/>
          </p:nvPr>
        </p:nvSpPr>
        <p:spPr>
          <a:xfrm>
            <a:off x="2592925" y="1504950"/>
            <a:ext cx="8915400" cy="3777622"/>
          </a:xfrm>
        </p:spPr>
        <p:txBody>
          <a:bodyPr/>
          <a:lstStyle/>
          <a:p>
            <a:endParaRPr lang="en-US" dirty="0"/>
          </a:p>
          <a:p>
            <a:r>
              <a:rPr lang="en-US" dirty="0"/>
              <a:t>Training dataset : validation :: 70 : 30</a:t>
            </a:r>
          </a:p>
          <a:p>
            <a:r>
              <a:rPr lang="en-US" dirty="0"/>
              <a:t>AUC value for train dataset = 0.6730842</a:t>
            </a:r>
          </a:p>
          <a:p>
            <a:r>
              <a:rPr lang="en-US" dirty="0"/>
              <a:t>AUC value for validation = 0.674996</a:t>
            </a:r>
          </a:p>
          <a:p>
            <a:r>
              <a:rPr lang="en-US" dirty="0"/>
              <a:t>Inference : Good &amp; efficient model</a:t>
            </a:r>
          </a:p>
        </p:txBody>
      </p:sp>
      <p:sp>
        <p:nvSpPr>
          <p:cNvPr id="5" name="Rectangle 4"/>
          <p:cNvSpPr/>
          <p:nvPr/>
        </p:nvSpPr>
        <p:spPr>
          <a:xfrm>
            <a:off x="11504612" y="6292334"/>
            <a:ext cx="441146" cy="369332"/>
          </a:xfrm>
          <a:prstGeom prst="rect">
            <a:avLst/>
          </a:prstGeom>
        </p:spPr>
        <p:txBody>
          <a:bodyPr wrap="none">
            <a:spAutoFit/>
          </a:bodyPr>
          <a:lstStyle/>
          <a:p>
            <a:fld id="{68B35287-0322-42A3-A9CA-72C7281567E5}" type="slidenum">
              <a:rPr lang="en-US"/>
              <a:pPr/>
              <a:t>13</a:t>
            </a:fld>
            <a:endParaRPr lang="en-US" dirty="0"/>
          </a:p>
        </p:txBody>
      </p:sp>
    </p:spTree>
    <p:extLst>
      <p:ext uri="{BB962C8B-B14F-4D97-AF65-F5344CB8AC3E}">
        <p14:creationId xmlns:p14="http://schemas.microsoft.com/office/powerpoint/2010/main" val="208766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https://www.kaggle.com/c/quora-question-pairs</a:t>
            </a:r>
            <a:endParaRPr lang="en-US" dirty="0"/>
          </a:p>
          <a:p>
            <a:r>
              <a:rPr lang="en-US" dirty="0">
                <a:hlinkClick r:id="rId3"/>
              </a:rPr>
              <a:t>https://www.r-bloggers.com/text-mining-analysis-some-theory-and-practice-in-r/</a:t>
            </a:r>
            <a:endParaRPr lang="en-US" dirty="0"/>
          </a:p>
          <a:p>
            <a:r>
              <a:rPr lang="en-US" dirty="0">
                <a:hlinkClick r:id="rId4"/>
              </a:rPr>
              <a:t>https://eight2late.wordpress.com/2015/05/27/a-gentle-introduction-to-text-mining-using-r/</a:t>
            </a:r>
            <a:endParaRPr lang="en-US" dirty="0"/>
          </a:p>
          <a:p>
            <a:pPr marL="0" indent="0">
              <a:buNone/>
            </a:pPr>
            <a:endParaRPr lang="en-US" dirty="0"/>
          </a:p>
        </p:txBody>
      </p:sp>
      <p:sp>
        <p:nvSpPr>
          <p:cNvPr id="4" name="Slide Number Placeholder 3"/>
          <p:cNvSpPr>
            <a:spLocks noGrp="1"/>
          </p:cNvSpPr>
          <p:nvPr>
            <p:ph type="sldNum" sz="quarter" idx="12"/>
          </p:nvPr>
        </p:nvSpPr>
        <p:spPr>
          <a:xfrm>
            <a:off x="11114728" y="6248782"/>
            <a:ext cx="779767" cy="365125"/>
          </a:xfrm>
        </p:spPr>
        <p:txBody>
          <a:bodyPr/>
          <a:lstStyle/>
          <a:p>
            <a:fld id="{68B35287-0322-42A3-A9CA-72C7281567E5}"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56046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503" y="1911906"/>
            <a:ext cx="6297098" cy="3155394"/>
          </a:xfrm>
          <a:prstGeom prst="rect">
            <a:avLst/>
          </a:prstGeom>
        </p:spPr>
      </p:pic>
      <p:sp>
        <p:nvSpPr>
          <p:cNvPr id="6" name="TextBox 5"/>
          <p:cNvSpPr txBox="1"/>
          <p:nvPr/>
        </p:nvSpPr>
        <p:spPr>
          <a:xfrm>
            <a:off x="1680765" y="5067300"/>
            <a:ext cx="8070574" cy="800219"/>
          </a:xfrm>
          <a:prstGeom prst="rect">
            <a:avLst/>
          </a:prstGeom>
          <a:noFill/>
        </p:spPr>
        <p:txBody>
          <a:bodyPr wrap="square" rtlCol="0">
            <a:spAutoFit/>
          </a:bodyPr>
          <a:lstStyle/>
          <a:p>
            <a:pPr algn="ctr"/>
            <a:r>
              <a:rPr lang="en-US" sz="4600" b="1" dirty="0">
                <a:solidFill>
                  <a:schemeClr val="accent1">
                    <a:lumMod val="75000"/>
                  </a:schemeClr>
                </a:solidFill>
              </a:rPr>
              <a:t>Questions?</a:t>
            </a:r>
          </a:p>
        </p:txBody>
      </p:sp>
      <p:sp>
        <p:nvSpPr>
          <p:cNvPr id="8" name="Title 7"/>
          <p:cNvSpPr>
            <a:spLocks noGrp="1"/>
          </p:cNvSpPr>
          <p:nvPr>
            <p:ph type="title"/>
          </p:nvPr>
        </p:nvSpPr>
        <p:spPr>
          <a:xfrm>
            <a:off x="3215214" y="855749"/>
            <a:ext cx="5001675" cy="1280890"/>
          </a:xfrm>
        </p:spPr>
        <p:txBody>
          <a:bodyPr>
            <a:normAutofit/>
          </a:bodyPr>
          <a:lstStyle/>
          <a:p>
            <a:pPr algn="ctr"/>
            <a:r>
              <a:rPr lang="en-US" sz="4400" b="1" dirty="0">
                <a:solidFill>
                  <a:schemeClr val="accent1">
                    <a:lumMod val="75000"/>
                  </a:schemeClr>
                </a:solidFill>
              </a:rPr>
              <a:t>Thank you</a:t>
            </a:r>
          </a:p>
        </p:txBody>
      </p:sp>
      <p:sp>
        <p:nvSpPr>
          <p:cNvPr id="2" name="Slide Number Placeholder 1"/>
          <p:cNvSpPr>
            <a:spLocks noGrp="1"/>
          </p:cNvSpPr>
          <p:nvPr>
            <p:ph type="sldNum" sz="quarter" idx="12"/>
          </p:nvPr>
        </p:nvSpPr>
        <p:spPr>
          <a:xfrm>
            <a:off x="11149012" y="6350382"/>
            <a:ext cx="779767" cy="365125"/>
          </a:xfrm>
        </p:spPr>
        <p:txBody>
          <a:bodyPr/>
          <a:lstStyle/>
          <a:p>
            <a:fld id="{68B35287-0322-42A3-A9CA-72C7281567E5}"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100486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Contents</a:t>
            </a:r>
          </a:p>
        </p:txBody>
      </p:sp>
      <p:sp>
        <p:nvSpPr>
          <p:cNvPr id="3" name="Content Placeholder 2"/>
          <p:cNvSpPr>
            <a:spLocks noGrp="1"/>
          </p:cNvSpPr>
          <p:nvPr>
            <p:ph idx="1"/>
          </p:nvPr>
        </p:nvSpPr>
        <p:spPr>
          <a:xfrm>
            <a:off x="2589212" y="1435100"/>
            <a:ext cx="8915400" cy="4476122"/>
          </a:xfrm>
        </p:spPr>
        <p:txBody>
          <a:bodyPr>
            <a:normAutofit/>
          </a:bodyPr>
          <a:lstStyle/>
          <a:p>
            <a:r>
              <a:rPr lang="en-US" dirty="0"/>
              <a:t>Introduction</a:t>
            </a:r>
          </a:p>
          <a:p>
            <a:r>
              <a:rPr lang="en-US" dirty="0"/>
              <a:t>Problem description</a:t>
            </a:r>
          </a:p>
          <a:p>
            <a:r>
              <a:rPr lang="en-US" dirty="0"/>
              <a:t>Objective</a:t>
            </a:r>
          </a:p>
          <a:p>
            <a:r>
              <a:rPr lang="en-US" dirty="0"/>
              <a:t>Dataset</a:t>
            </a:r>
          </a:p>
          <a:p>
            <a:r>
              <a:rPr lang="en-US" dirty="0"/>
              <a:t>Steps involved</a:t>
            </a:r>
          </a:p>
          <a:p>
            <a:pPr lvl="1"/>
            <a:r>
              <a:rPr lang="en-US" dirty="0"/>
              <a:t>Data Cleaning</a:t>
            </a:r>
          </a:p>
          <a:p>
            <a:pPr lvl="1"/>
            <a:r>
              <a:rPr lang="en-US" dirty="0"/>
              <a:t>Data Processing</a:t>
            </a:r>
          </a:p>
          <a:p>
            <a:pPr lvl="1"/>
            <a:r>
              <a:rPr lang="en-US" dirty="0"/>
              <a:t>Modelling </a:t>
            </a:r>
          </a:p>
          <a:p>
            <a:pPr lvl="1"/>
            <a:r>
              <a:rPr lang="en-US" dirty="0"/>
              <a:t>Prediction</a:t>
            </a:r>
          </a:p>
          <a:p>
            <a:r>
              <a:rPr lang="en-US" dirty="0"/>
              <a:t>References</a:t>
            </a:r>
          </a:p>
          <a:p>
            <a:endParaRPr lang="en-US" dirty="0"/>
          </a:p>
        </p:txBody>
      </p:sp>
      <p:sp>
        <p:nvSpPr>
          <p:cNvPr id="4" name="Slide Number Placeholder 3"/>
          <p:cNvSpPr>
            <a:spLocks noGrp="1"/>
          </p:cNvSpPr>
          <p:nvPr>
            <p:ph type="sldNum" sz="quarter" idx="12"/>
          </p:nvPr>
        </p:nvSpPr>
        <p:spPr>
          <a:xfrm>
            <a:off x="11114728" y="6357087"/>
            <a:ext cx="779767" cy="365125"/>
          </a:xfrm>
        </p:spPr>
        <p:txBody>
          <a:bodyPr/>
          <a:lstStyle/>
          <a:p>
            <a:fld id="{68B35287-0322-42A3-A9CA-72C7281567E5}"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290446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834" y="2692400"/>
            <a:ext cx="3001931" cy="1836076"/>
          </a:xfrm>
          <a:prstGeom prst="rect">
            <a:avLst/>
          </a:prstGeom>
        </p:spPr>
      </p:pic>
      <p:sp>
        <p:nvSpPr>
          <p:cNvPr id="2" name="Title 1"/>
          <p:cNvSpPr>
            <a:spLocks noGrp="1"/>
          </p:cNvSpPr>
          <p:nvPr>
            <p:ph type="title"/>
          </p:nvPr>
        </p:nvSpPr>
        <p:spPr>
          <a:xfrm>
            <a:off x="541867" y="787400"/>
            <a:ext cx="7145866" cy="778933"/>
          </a:xfrm>
        </p:spPr>
        <p:txBody>
          <a:bodyPr anchor="ctr">
            <a:normAutofit/>
          </a:bodyPr>
          <a:lstStyle/>
          <a:p>
            <a:r>
              <a:rPr lang="en-US" sz="3200" dirty="0">
                <a:solidFill>
                  <a:srgbClr val="FEFFFF"/>
                </a:solidFill>
              </a:rPr>
              <a:t>Introduction</a:t>
            </a:r>
          </a:p>
        </p:txBody>
      </p:sp>
      <p:sp>
        <p:nvSpPr>
          <p:cNvPr id="3" name="Content Placeholder 2"/>
          <p:cNvSpPr>
            <a:spLocks noGrp="1"/>
          </p:cNvSpPr>
          <p:nvPr>
            <p:ph idx="1"/>
          </p:nvPr>
        </p:nvSpPr>
        <p:spPr>
          <a:xfrm>
            <a:off x="541866" y="2692400"/>
            <a:ext cx="7145867" cy="3218822"/>
          </a:xfrm>
        </p:spPr>
        <p:txBody>
          <a:bodyPr>
            <a:normAutofit/>
          </a:bodyPr>
          <a:lstStyle/>
          <a:p>
            <a:pPr marL="0" indent="0">
              <a:buNone/>
            </a:pPr>
            <a:r>
              <a:rPr lang="en-US" b="1" dirty="0">
                <a:solidFill>
                  <a:srgbClr val="FEFFFF"/>
                </a:solidFill>
              </a:rPr>
              <a:t>About Quora</a:t>
            </a:r>
          </a:p>
          <a:p>
            <a:r>
              <a:rPr lang="en-US" dirty="0">
                <a:solidFill>
                  <a:srgbClr val="FEFFFF"/>
                </a:solidFill>
              </a:rPr>
              <a:t>Platform to gain and share knowledge </a:t>
            </a:r>
          </a:p>
          <a:p>
            <a:r>
              <a:rPr lang="en-US" dirty="0">
                <a:solidFill>
                  <a:srgbClr val="FEFFFF"/>
                </a:solidFill>
              </a:rPr>
              <a:t>Questions are asked, answered, edited and organized</a:t>
            </a:r>
          </a:p>
          <a:p>
            <a:pPr fontAlgn="base"/>
            <a:r>
              <a:rPr lang="en-US" dirty="0">
                <a:solidFill>
                  <a:srgbClr val="FEFFFF"/>
                </a:solidFill>
              </a:rPr>
              <a:t>Mutual and efficient learning</a:t>
            </a:r>
          </a:p>
          <a:p>
            <a:pPr marL="0" indent="0" fontAlgn="base">
              <a:buNone/>
            </a:pPr>
            <a:endParaRPr lang="en-US" b="1" dirty="0">
              <a:solidFill>
                <a:srgbClr val="FEFFFF"/>
              </a:solidFill>
            </a:endParaRPr>
          </a:p>
          <a:p>
            <a:pPr marL="0" indent="0" fontAlgn="base">
              <a:buNone/>
            </a:pPr>
            <a:endParaRPr lang="en-US" b="1" dirty="0">
              <a:solidFill>
                <a:srgbClr val="FEFFFF"/>
              </a:solidFill>
            </a:endParaRPr>
          </a:p>
          <a:p>
            <a:pPr marL="0" indent="0" fontAlgn="base">
              <a:buNone/>
            </a:pPr>
            <a:endParaRPr lang="en-US" b="1" dirty="0">
              <a:solidFill>
                <a:srgbClr val="FEFFFF"/>
              </a:solidFill>
            </a:endParaRPr>
          </a:p>
          <a:p>
            <a:pPr marL="0" indent="0" fontAlgn="base">
              <a:buNone/>
            </a:pPr>
            <a:endParaRPr lang="en-US" b="1" dirty="0">
              <a:solidFill>
                <a:srgbClr val="FEFFFF"/>
              </a:solidFill>
            </a:endParaRPr>
          </a:p>
          <a:p>
            <a:pPr marL="0" indent="0" fontAlgn="base">
              <a:buNone/>
            </a:pPr>
            <a:endParaRPr lang="en-US" dirty="0">
              <a:solidFill>
                <a:srgbClr val="FEFFFF"/>
              </a:solidFill>
            </a:endParaRPr>
          </a:p>
          <a:p>
            <a:endParaRPr lang="en-US" dirty="0">
              <a:solidFill>
                <a:srgbClr val="FEFFFF"/>
              </a:solidFill>
            </a:endParaRPr>
          </a:p>
        </p:txBody>
      </p:sp>
      <p:sp>
        <p:nvSpPr>
          <p:cNvPr id="8" name="TextBox 7"/>
          <p:cNvSpPr txBox="1"/>
          <p:nvPr/>
        </p:nvSpPr>
        <p:spPr>
          <a:xfrm>
            <a:off x="8709834" y="4528476"/>
            <a:ext cx="3001931" cy="307777"/>
          </a:xfrm>
          <a:prstGeom prst="rect">
            <a:avLst/>
          </a:prstGeom>
          <a:noFill/>
        </p:spPr>
        <p:txBody>
          <a:bodyPr wrap="square" rtlCol="0">
            <a:spAutoFit/>
          </a:bodyPr>
          <a:lstStyle/>
          <a:p>
            <a:r>
              <a:rPr lang="en-US" sz="1400" b="1" dirty="0"/>
              <a:t>The best answer to any question</a:t>
            </a:r>
          </a:p>
        </p:txBody>
      </p:sp>
      <p:sp>
        <p:nvSpPr>
          <p:cNvPr id="4" name="Slide Number Placeholder 3"/>
          <p:cNvSpPr>
            <a:spLocks noGrp="1"/>
          </p:cNvSpPr>
          <p:nvPr>
            <p:ph type="sldNum" sz="quarter" idx="12"/>
          </p:nvPr>
        </p:nvSpPr>
        <p:spPr>
          <a:xfrm>
            <a:off x="11226801" y="6364552"/>
            <a:ext cx="660400" cy="488700"/>
          </a:xfrm>
        </p:spPr>
        <p:txBody>
          <a:bodyPr/>
          <a:lstStyle/>
          <a:p>
            <a:fld id="{68B35287-0322-42A3-A9CA-72C7281567E5}"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120760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p:cNvCxnSpPr>
            <a:cxnSpLocks/>
          </p:cNvCxnSpPr>
          <p:nvPr/>
        </p:nvCxnSpPr>
        <p:spPr>
          <a:xfrm flipV="1">
            <a:off x="3015525" y="2280518"/>
            <a:ext cx="2700396" cy="3138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hought Bubble: Cloud 28"/>
          <p:cNvSpPr/>
          <p:nvPr/>
        </p:nvSpPr>
        <p:spPr>
          <a:xfrm>
            <a:off x="3072522" y="2950464"/>
            <a:ext cx="2235107" cy="1225296"/>
          </a:xfrm>
          <a:prstGeom prst="cloudCallout">
            <a:avLst>
              <a:gd name="adj1" fmla="val -55014"/>
              <a:gd name="adj2" fmla="val 5725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37824" y="8049"/>
            <a:ext cx="8911687" cy="1280890"/>
          </a:xfrm>
        </p:spPr>
        <p:txBody>
          <a:bodyPr/>
          <a:lstStyle/>
          <a:p>
            <a:r>
              <a:rPr lang="en-US" dirty="0"/>
              <a:t>Problem Description</a:t>
            </a:r>
          </a:p>
        </p:txBody>
      </p:sp>
      <p:pic>
        <p:nvPicPr>
          <p:cNvPr id="20" name="Content Placeholder 1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413" y="1288939"/>
            <a:ext cx="1341120" cy="2384949"/>
          </a:xfr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413" y="4175760"/>
            <a:ext cx="1341120" cy="248716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2440" y="1551490"/>
            <a:ext cx="2407660" cy="3691128"/>
          </a:xfrm>
          <a:prstGeom prst="rect">
            <a:avLst/>
          </a:prstGeom>
        </p:spPr>
      </p:pic>
      <p:sp>
        <p:nvSpPr>
          <p:cNvPr id="27" name="Speech Bubble: Oval 26"/>
          <p:cNvSpPr/>
          <p:nvPr/>
        </p:nvSpPr>
        <p:spPr>
          <a:xfrm>
            <a:off x="3068413" y="565254"/>
            <a:ext cx="2454563" cy="1141476"/>
          </a:xfrm>
          <a:prstGeom prst="wedgeEllipseCallout">
            <a:avLst>
              <a:gd name="adj1" fmla="val -66024"/>
              <a:gd name="adj2" fmla="val 6784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8" name="TextBox 27"/>
          <p:cNvSpPr txBox="1"/>
          <p:nvPr/>
        </p:nvSpPr>
        <p:spPr>
          <a:xfrm>
            <a:off x="3283758" y="720493"/>
            <a:ext cx="2023872" cy="830997"/>
          </a:xfrm>
          <a:prstGeom prst="rect">
            <a:avLst/>
          </a:prstGeom>
          <a:noFill/>
        </p:spPr>
        <p:txBody>
          <a:bodyPr wrap="square" rtlCol="0">
            <a:spAutoFit/>
          </a:bodyPr>
          <a:lstStyle/>
          <a:p>
            <a:pPr algn="ctr"/>
            <a:r>
              <a:rPr lang="en-US" sz="1600" b="1" dirty="0"/>
              <a:t>Should I stay friend with a girl that rejected me?</a:t>
            </a:r>
          </a:p>
        </p:txBody>
      </p:sp>
      <p:sp>
        <p:nvSpPr>
          <p:cNvPr id="30" name="TextBox 29"/>
          <p:cNvSpPr txBox="1"/>
          <p:nvPr/>
        </p:nvSpPr>
        <p:spPr>
          <a:xfrm>
            <a:off x="3178139" y="3160097"/>
            <a:ext cx="2023872" cy="1015663"/>
          </a:xfrm>
          <a:prstGeom prst="rect">
            <a:avLst/>
          </a:prstGeom>
          <a:noFill/>
        </p:spPr>
        <p:txBody>
          <a:bodyPr wrap="square" rtlCol="0">
            <a:spAutoFit/>
          </a:bodyPr>
          <a:lstStyle/>
          <a:p>
            <a:pPr algn="ctr"/>
            <a:r>
              <a:rPr lang="en-US" sz="1500" b="1" dirty="0"/>
              <a:t>Can a guy be friend with a girl after she rejects him?</a:t>
            </a:r>
          </a:p>
        </p:txBody>
      </p:sp>
      <p:pic>
        <p:nvPicPr>
          <p:cNvPr id="32" name="Graphic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72440" y="328271"/>
            <a:ext cx="2407659" cy="640445"/>
          </a:xfrm>
          <a:prstGeom prst="rect">
            <a:avLst/>
          </a:prstGeom>
        </p:spPr>
      </p:pic>
      <p:cxnSp>
        <p:nvCxnSpPr>
          <p:cNvPr id="36" name="Straight Arrow Connector 35"/>
          <p:cNvCxnSpPr>
            <a:cxnSpLocks/>
          </p:cNvCxnSpPr>
          <p:nvPr/>
        </p:nvCxnSpPr>
        <p:spPr>
          <a:xfrm>
            <a:off x="3015525" y="2109217"/>
            <a:ext cx="2700396" cy="16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9572441" y="5304366"/>
            <a:ext cx="2407659" cy="1477328"/>
          </a:xfrm>
          <a:prstGeom prst="rect">
            <a:avLst/>
          </a:prstGeom>
          <a:noFill/>
        </p:spPr>
        <p:txBody>
          <a:bodyPr wrap="square" rtlCol="0">
            <a:spAutoFit/>
          </a:bodyPr>
          <a:lstStyle/>
          <a:p>
            <a:pPr algn="ctr"/>
            <a:r>
              <a:rPr lang="en-US" dirty="0"/>
              <a:t> Will help Quora to show answers based on previously answered similar questions</a:t>
            </a:r>
          </a:p>
        </p:txBody>
      </p:sp>
      <p:cxnSp>
        <p:nvCxnSpPr>
          <p:cNvPr id="46" name="Straight Arrow Connector 45"/>
          <p:cNvCxnSpPr>
            <a:cxnSpLocks/>
          </p:cNvCxnSpPr>
          <p:nvPr/>
        </p:nvCxnSpPr>
        <p:spPr>
          <a:xfrm>
            <a:off x="8521944" y="4062984"/>
            <a:ext cx="9448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572439" y="943836"/>
            <a:ext cx="2407660" cy="369332"/>
          </a:xfrm>
          <a:prstGeom prst="rect">
            <a:avLst/>
          </a:prstGeom>
          <a:solidFill>
            <a:schemeClr val="accent1"/>
          </a:solidFill>
        </p:spPr>
        <p:txBody>
          <a:bodyPr wrap="square" rtlCol="0">
            <a:spAutoFit/>
          </a:bodyPr>
          <a:lstStyle/>
          <a:p>
            <a:pPr algn="ctr"/>
            <a:r>
              <a:rPr lang="en-US" b="1" dirty="0">
                <a:solidFill>
                  <a:schemeClr val="bg1"/>
                </a:solidFill>
              </a:rPr>
              <a:t>with QQP</a:t>
            </a:r>
          </a:p>
        </p:txBody>
      </p:sp>
      <p:sp>
        <p:nvSpPr>
          <p:cNvPr id="52" name="TextBox 51"/>
          <p:cNvSpPr txBox="1"/>
          <p:nvPr/>
        </p:nvSpPr>
        <p:spPr>
          <a:xfrm>
            <a:off x="5778744" y="1840239"/>
            <a:ext cx="2743200" cy="646331"/>
          </a:xfrm>
          <a:prstGeom prst="rect">
            <a:avLst/>
          </a:prstGeom>
          <a:solidFill>
            <a:schemeClr val="bg2">
              <a:lumMod val="90000"/>
            </a:schemeClr>
          </a:solidFill>
        </p:spPr>
        <p:txBody>
          <a:bodyPr wrap="square" rtlCol="0">
            <a:spAutoFit/>
          </a:bodyPr>
          <a:lstStyle/>
          <a:p>
            <a:pPr marL="285750" indent="-285750">
              <a:buClr>
                <a:schemeClr val="accent1"/>
              </a:buClr>
              <a:buFont typeface="Wingdings" panose="05000000000000000000" pitchFamily="2" charset="2"/>
              <a:buChar char="§"/>
            </a:pPr>
            <a:r>
              <a:rPr lang="en-US" dirty="0"/>
              <a:t>Similar questions</a:t>
            </a:r>
          </a:p>
          <a:p>
            <a:pPr marL="285750" indent="-285750">
              <a:buClr>
                <a:schemeClr val="accent1"/>
              </a:buClr>
              <a:buFont typeface="Wingdings" panose="05000000000000000000" pitchFamily="2" charset="2"/>
              <a:buChar char="§"/>
            </a:pPr>
            <a:r>
              <a:rPr lang="en-US" dirty="0"/>
              <a:t>Same intent</a:t>
            </a:r>
          </a:p>
        </p:txBody>
      </p:sp>
      <p:sp>
        <p:nvSpPr>
          <p:cNvPr id="53" name="TextBox 52"/>
          <p:cNvSpPr txBox="1"/>
          <p:nvPr/>
        </p:nvSpPr>
        <p:spPr>
          <a:xfrm>
            <a:off x="5715921" y="3160097"/>
            <a:ext cx="2743200" cy="2031325"/>
          </a:xfrm>
          <a:prstGeom prst="rect">
            <a:avLst/>
          </a:prstGeom>
          <a:solidFill>
            <a:schemeClr val="bg2">
              <a:lumMod val="90000"/>
            </a:schemeClr>
          </a:solidFill>
        </p:spPr>
        <p:txBody>
          <a:bodyPr wrap="square" rtlCol="0">
            <a:spAutoFit/>
          </a:bodyPr>
          <a:lstStyle/>
          <a:p>
            <a:pPr marL="285750" indent="-285750">
              <a:buClr>
                <a:schemeClr val="accent1"/>
              </a:buClr>
              <a:buFont typeface="Wingdings" panose="05000000000000000000" pitchFamily="2" charset="2"/>
              <a:buChar char="§"/>
            </a:pPr>
            <a:r>
              <a:rPr lang="en-US" dirty="0"/>
              <a:t>More time to find app. answer</a:t>
            </a:r>
          </a:p>
          <a:p>
            <a:pPr marL="285750" indent="-285750">
              <a:buClr>
                <a:schemeClr val="accent1"/>
              </a:buClr>
              <a:buFont typeface="Wingdings" panose="05000000000000000000" pitchFamily="2" charset="2"/>
              <a:buChar char="§"/>
            </a:pPr>
            <a:r>
              <a:rPr lang="en-US" dirty="0"/>
              <a:t>Results in answering multiple versions of similar Q’s</a:t>
            </a:r>
          </a:p>
          <a:p>
            <a:pPr marL="285750" indent="-285750">
              <a:buClr>
                <a:schemeClr val="accent1"/>
              </a:buClr>
              <a:buFont typeface="Wingdings" panose="05000000000000000000" pitchFamily="2" charset="2"/>
              <a:buChar char="§"/>
            </a:pPr>
            <a:r>
              <a:rPr lang="en-US" dirty="0"/>
              <a:t>Creates duplicity</a:t>
            </a:r>
          </a:p>
          <a:p>
            <a:pPr>
              <a:buClr>
                <a:schemeClr val="accent1"/>
              </a:buClr>
            </a:pPr>
            <a:endParaRPr lang="en-US" dirty="0"/>
          </a:p>
        </p:txBody>
      </p:sp>
      <p:cxnSp>
        <p:nvCxnSpPr>
          <p:cNvPr id="62" name="Straight Arrow Connector 61"/>
          <p:cNvCxnSpPr>
            <a:cxnSpLocks/>
          </p:cNvCxnSpPr>
          <p:nvPr/>
        </p:nvCxnSpPr>
        <p:spPr>
          <a:xfrm>
            <a:off x="7143984" y="2591141"/>
            <a:ext cx="0" cy="469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a:xfrm>
            <a:off x="11677710" y="6349280"/>
            <a:ext cx="357188" cy="432414"/>
          </a:xfrm>
        </p:spPr>
        <p:txBody>
          <a:bodyPr/>
          <a:lstStyle/>
          <a:p>
            <a:fld id="{68B35287-0322-42A3-A9CA-72C7281567E5}"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225008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1410"/>
            <a:ext cx="8911687" cy="1280890"/>
          </a:xfrm>
        </p:spPr>
        <p:txBody>
          <a:bodyPr>
            <a:normAutofit fontScale="90000"/>
          </a:bodyPr>
          <a:lstStyle/>
          <a:p>
            <a:pPr marL="0" indent="0"/>
            <a:r>
              <a:rPr lang="en-US" sz="4000" dirty="0"/>
              <a:t>Objective</a:t>
            </a:r>
            <a:br>
              <a:rPr lang="en-US" dirty="0">
                <a:solidFill>
                  <a:schemeClr val="tx1"/>
                </a:solidFill>
              </a:rPr>
            </a:br>
            <a:br>
              <a:rPr lang="en-US" dirty="0"/>
            </a:br>
            <a:endParaRPr lang="en-US" dirty="0"/>
          </a:p>
        </p:txBody>
      </p:sp>
      <p:sp>
        <p:nvSpPr>
          <p:cNvPr id="3" name="Content Placeholder 2"/>
          <p:cNvSpPr>
            <a:spLocks noGrp="1"/>
          </p:cNvSpPr>
          <p:nvPr>
            <p:ph idx="1"/>
          </p:nvPr>
        </p:nvSpPr>
        <p:spPr>
          <a:xfrm>
            <a:off x="3048000" y="2133600"/>
            <a:ext cx="8456612" cy="3777622"/>
          </a:xfrm>
        </p:spPr>
        <p:txBody>
          <a:bodyPr>
            <a:normAutofit/>
          </a:bodyPr>
          <a:lstStyle/>
          <a:p>
            <a:r>
              <a:rPr lang="en-US" sz="2800" dirty="0">
                <a:solidFill>
                  <a:schemeClr val="tx1"/>
                </a:solidFill>
              </a:rPr>
              <a:t>To predict which of the provided pairs of questions have same meaning</a:t>
            </a:r>
            <a:endParaRPr lang="en-US" sz="2800" dirty="0"/>
          </a:p>
        </p:txBody>
      </p:sp>
      <p:sp>
        <p:nvSpPr>
          <p:cNvPr id="4" name="Slide Number Placeholder 3"/>
          <p:cNvSpPr>
            <a:spLocks noGrp="1"/>
          </p:cNvSpPr>
          <p:nvPr>
            <p:ph type="sldNum" sz="quarter" idx="12"/>
          </p:nvPr>
        </p:nvSpPr>
        <p:spPr>
          <a:xfrm>
            <a:off x="11114728" y="6337682"/>
            <a:ext cx="779767" cy="365125"/>
          </a:xfrm>
        </p:spPr>
        <p:txBody>
          <a:bodyPr/>
          <a:lstStyle/>
          <a:p>
            <a:fld id="{68B35287-0322-42A3-A9CA-72C7281567E5}"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270682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Content Placeholder 2"/>
          <p:cNvSpPr>
            <a:spLocks noGrp="1"/>
          </p:cNvSpPr>
          <p:nvPr>
            <p:ph idx="1"/>
          </p:nvPr>
        </p:nvSpPr>
        <p:spPr>
          <a:xfrm>
            <a:off x="2589212" y="1320800"/>
            <a:ext cx="8915400" cy="5537200"/>
          </a:xfrm>
        </p:spPr>
        <p:txBody>
          <a:bodyPr>
            <a:normAutofit/>
          </a:bodyPr>
          <a:lstStyle/>
          <a:p>
            <a:pPr marL="0" indent="0" fontAlgn="base">
              <a:buNone/>
            </a:pPr>
            <a:endParaRPr lang="en-US" dirty="0"/>
          </a:p>
          <a:p>
            <a:pPr fontAlgn="base"/>
            <a:r>
              <a:rPr lang="en-US" dirty="0"/>
              <a:t>The </a:t>
            </a:r>
            <a:r>
              <a:rPr lang="en-US" b="1" dirty="0"/>
              <a:t>Quora Question Pairs </a:t>
            </a:r>
            <a:r>
              <a:rPr lang="en-US" dirty="0"/>
              <a:t>dataset is taken from </a:t>
            </a:r>
            <a:r>
              <a:rPr lang="en-US" dirty="0" err="1"/>
              <a:t>Kaggle</a:t>
            </a:r>
            <a:endParaRPr lang="en-US" dirty="0"/>
          </a:p>
          <a:p>
            <a:pPr fontAlgn="base"/>
            <a:r>
              <a:rPr lang="en-US" b="1" dirty="0"/>
              <a:t>Train data </a:t>
            </a:r>
            <a:r>
              <a:rPr lang="en-US" dirty="0"/>
              <a:t>contains</a:t>
            </a:r>
          </a:p>
          <a:p>
            <a:pPr lvl="1" fontAlgn="base"/>
            <a:r>
              <a:rPr lang="en-US" sz="1800" b="1" dirty="0"/>
              <a:t>40000+</a:t>
            </a:r>
            <a:r>
              <a:rPr lang="en-US" sz="1800" dirty="0"/>
              <a:t> question pairs</a:t>
            </a:r>
          </a:p>
          <a:p>
            <a:pPr lvl="1" fontAlgn="base"/>
            <a:r>
              <a:rPr lang="en-US" sz="1800" b="1" dirty="0"/>
              <a:t>Total 6 parameters</a:t>
            </a:r>
          </a:p>
          <a:p>
            <a:pPr lvl="3" fontAlgn="base"/>
            <a:r>
              <a:rPr lang="en-US" sz="1800" b="1" dirty="0"/>
              <a:t>id</a:t>
            </a:r>
            <a:r>
              <a:rPr lang="en-US" sz="1800" dirty="0"/>
              <a:t> : the id of a training set question pair</a:t>
            </a:r>
          </a:p>
          <a:p>
            <a:pPr lvl="3" fontAlgn="base"/>
            <a:r>
              <a:rPr lang="en-US" sz="1800" b="1" dirty="0"/>
              <a:t>qid1, qid2</a:t>
            </a:r>
            <a:r>
              <a:rPr lang="en-US" sz="1800" dirty="0"/>
              <a:t> : unique ids of each question</a:t>
            </a:r>
          </a:p>
          <a:p>
            <a:pPr lvl="3" fontAlgn="base"/>
            <a:r>
              <a:rPr lang="en-US" sz="1800" b="1" dirty="0"/>
              <a:t>question1, question2</a:t>
            </a:r>
            <a:r>
              <a:rPr lang="en-US" sz="1800" dirty="0"/>
              <a:t> : the full text of each question</a:t>
            </a:r>
          </a:p>
          <a:p>
            <a:pPr lvl="3" fontAlgn="base"/>
            <a:r>
              <a:rPr lang="en-US" sz="1800" b="1" dirty="0" err="1"/>
              <a:t>is_duplicate</a:t>
            </a:r>
            <a:r>
              <a:rPr lang="en-US" sz="1800" dirty="0"/>
              <a:t> : the target variable, set to 1 if question1 and question2 have essentially the same meaning, and 0 otherwise.</a:t>
            </a:r>
          </a:p>
          <a:p>
            <a:pPr marL="0" indent="0">
              <a:buNone/>
            </a:pPr>
            <a:endParaRPr lang="en-US" dirty="0"/>
          </a:p>
        </p:txBody>
      </p:sp>
      <p:sp>
        <p:nvSpPr>
          <p:cNvPr id="4" name="Slide Number Placeholder 3"/>
          <p:cNvSpPr>
            <a:spLocks noGrp="1"/>
          </p:cNvSpPr>
          <p:nvPr>
            <p:ph type="sldNum" sz="quarter" idx="12"/>
          </p:nvPr>
        </p:nvSpPr>
        <p:spPr>
          <a:xfrm>
            <a:off x="11114728" y="6337682"/>
            <a:ext cx="779767" cy="365125"/>
          </a:xfrm>
        </p:spPr>
        <p:txBody>
          <a:bodyPr/>
          <a:lstStyle/>
          <a:p>
            <a:fld id="{68B35287-0322-42A3-A9CA-72C7281567E5}"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231673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1" y="624110"/>
            <a:ext cx="9104312" cy="722090"/>
          </a:xfrm>
        </p:spPr>
        <p:txBody>
          <a:bodyPr/>
          <a:lstStyle/>
          <a:p>
            <a:r>
              <a:rPr lang="en-US" dirty="0"/>
              <a:t>Sample Dataset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300" y="1409700"/>
            <a:ext cx="9601200" cy="5115371"/>
          </a:xfrm>
        </p:spPr>
      </p:pic>
      <p:sp>
        <p:nvSpPr>
          <p:cNvPr id="3" name="Slide Number Placeholder 2"/>
          <p:cNvSpPr>
            <a:spLocks noGrp="1"/>
          </p:cNvSpPr>
          <p:nvPr>
            <p:ph type="sldNum" sz="quarter" idx="12"/>
          </p:nvPr>
        </p:nvSpPr>
        <p:spPr>
          <a:xfrm>
            <a:off x="11114729" y="6406008"/>
            <a:ext cx="779767" cy="365125"/>
          </a:xfrm>
        </p:spPr>
        <p:txBody>
          <a:bodyPr/>
          <a:lstStyle/>
          <a:p>
            <a:fld id="{68B35287-0322-42A3-A9CA-72C7281567E5}"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265656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a:t>
            </a:r>
          </a:p>
        </p:txBody>
      </p:sp>
      <p:sp>
        <p:nvSpPr>
          <p:cNvPr id="3" name="Content Placeholder 2"/>
          <p:cNvSpPr>
            <a:spLocks noGrp="1"/>
          </p:cNvSpPr>
          <p:nvPr>
            <p:ph idx="1"/>
          </p:nvPr>
        </p:nvSpPr>
        <p:spPr>
          <a:xfrm>
            <a:off x="2592925" y="1371600"/>
            <a:ext cx="8915400" cy="5130800"/>
          </a:xfrm>
        </p:spPr>
        <p:txBody>
          <a:bodyPr>
            <a:noAutofit/>
          </a:bodyPr>
          <a:lstStyle/>
          <a:p>
            <a:pPr lvl="1"/>
            <a:r>
              <a:rPr lang="en-US" sz="2000" b="1" dirty="0"/>
              <a:t>Data Cleaning</a:t>
            </a:r>
          </a:p>
          <a:p>
            <a:pPr lvl="2"/>
            <a:r>
              <a:rPr lang="en-US" sz="2000" dirty="0"/>
              <a:t> Stop word removal </a:t>
            </a:r>
          </a:p>
          <a:p>
            <a:pPr lvl="2"/>
            <a:r>
              <a:rPr lang="en-US" sz="2000" dirty="0"/>
              <a:t> Stemming</a:t>
            </a:r>
          </a:p>
          <a:p>
            <a:pPr lvl="1"/>
            <a:r>
              <a:rPr lang="en-US" sz="2000" b="1" dirty="0"/>
              <a:t>Data Processing/Input features selection</a:t>
            </a:r>
          </a:p>
          <a:p>
            <a:pPr lvl="2"/>
            <a:r>
              <a:rPr lang="en-US" sz="2000" dirty="0"/>
              <a:t> Cosine similarity</a:t>
            </a:r>
          </a:p>
          <a:p>
            <a:pPr lvl="2"/>
            <a:r>
              <a:rPr lang="en-US" sz="2000" dirty="0"/>
              <a:t> Common word ratio</a:t>
            </a:r>
          </a:p>
          <a:p>
            <a:pPr lvl="2"/>
            <a:r>
              <a:rPr lang="en-US" sz="2000" dirty="0"/>
              <a:t> Word count difference</a:t>
            </a:r>
          </a:p>
          <a:p>
            <a:pPr lvl="1"/>
            <a:r>
              <a:rPr lang="en-US" sz="2000" b="1" dirty="0"/>
              <a:t>Modelling</a:t>
            </a:r>
          </a:p>
          <a:p>
            <a:pPr lvl="2"/>
            <a:r>
              <a:rPr lang="en-US" sz="2000" dirty="0"/>
              <a:t> Random forest</a:t>
            </a:r>
          </a:p>
          <a:p>
            <a:pPr lvl="1"/>
            <a:r>
              <a:rPr lang="en-US" sz="2000" b="1" dirty="0"/>
              <a:t>Prediction</a:t>
            </a:r>
          </a:p>
          <a:p>
            <a:pPr lvl="2"/>
            <a:r>
              <a:rPr lang="en-US" sz="2000" dirty="0"/>
              <a:t> Validation &amp; Test</a:t>
            </a:r>
          </a:p>
          <a:p>
            <a:pPr lvl="2"/>
            <a:endParaRPr lang="en-US" sz="1800" dirty="0"/>
          </a:p>
          <a:p>
            <a:pPr lvl="2"/>
            <a:endParaRPr lang="en-US" sz="1800" dirty="0"/>
          </a:p>
        </p:txBody>
      </p:sp>
      <p:sp>
        <p:nvSpPr>
          <p:cNvPr id="4" name="Slide Number Placeholder 3"/>
          <p:cNvSpPr>
            <a:spLocks noGrp="1"/>
          </p:cNvSpPr>
          <p:nvPr>
            <p:ph type="sldNum" sz="quarter" idx="12"/>
          </p:nvPr>
        </p:nvSpPr>
        <p:spPr>
          <a:xfrm>
            <a:off x="11114728" y="6319837"/>
            <a:ext cx="779767" cy="365125"/>
          </a:xfrm>
        </p:spPr>
        <p:txBody>
          <a:bodyPr/>
          <a:lstStyle/>
          <a:p>
            <a:fld id="{68B35287-0322-42A3-A9CA-72C7281567E5}"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401000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635051"/>
            <a:ext cx="5451627" cy="3267856"/>
          </a:xfrm>
          <a:prstGeom prst="rect">
            <a:avLst/>
          </a:prstGeom>
        </p:spPr>
      </p:pic>
      <p:sp>
        <p:nvSpPr>
          <p:cNvPr id="2" name="Title 1"/>
          <p:cNvSpPr>
            <a:spLocks noGrp="1"/>
          </p:cNvSpPr>
          <p:nvPr>
            <p:ph type="title"/>
          </p:nvPr>
        </p:nvSpPr>
        <p:spPr>
          <a:xfrm>
            <a:off x="1687669" y="624110"/>
            <a:ext cx="6707031" cy="1280890"/>
          </a:xfrm>
        </p:spPr>
        <p:txBody>
          <a:bodyPr>
            <a:noAutofit/>
          </a:bodyPr>
          <a:lstStyle/>
          <a:p>
            <a:r>
              <a:rPr lang="en-US" dirty="0"/>
              <a:t>   Stop word removal </a:t>
            </a:r>
            <a:br>
              <a:rPr lang="en-US" dirty="0"/>
            </a:br>
            <a:endParaRPr lang="en-US" dirty="0"/>
          </a:p>
        </p:txBody>
      </p:sp>
      <p:sp>
        <p:nvSpPr>
          <p:cNvPr id="3" name="Content Placeholder 2"/>
          <p:cNvSpPr>
            <a:spLocks noGrp="1"/>
          </p:cNvSpPr>
          <p:nvPr>
            <p:ph idx="1"/>
          </p:nvPr>
        </p:nvSpPr>
        <p:spPr>
          <a:xfrm>
            <a:off x="1130300" y="1644502"/>
            <a:ext cx="4694428" cy="4276171"/>
          </a:xfrm>
        </p:spPr>
        <p:txBody>
          <a:bodyPr>
            <a:normAutofit/>
          </a:bodyPr>
          <a:lstStyle/>
          <a:p>
            <a:pPr lvl="2"/>
            <a:r>
              <a:rPr lang="en-US" sz="2000" dirty="0">
                <a:solidFill>
                  <a:srgbClr val="000000"/>
                </a:solidFill>
              </a:rPr>
              <a:t> Refers to the most common words in language, such as “a", "the” are irrelevant</a:t>
            </a:r>
          </a:p>
          <a:p>
            <a:pPr lvl="2"/>
            <a:r>
              <a:rPr lang="en-US" sz="2000" dirty="0">
                <a:solidFill>
                  <a:srgbClr val="000000"/>
                </a:solidFill>
              </a:rPr>
              <a:t> In order to make the process more effective, these words are dropped at the first phrase</a:t>
            </a:r>
          </a:p>
        </p:txBody>
      </p:sp>
      <p:sp>
        <p:nvSpPr>
          <p:cNvPr id="5" name="Rectangle 4"/>
          <p:cNvSpPr/>
          <p:nvPr/>
        </p:nvSpPr>
        <p:spPr>
          <a:xfrm>
            <a:off x="7146707" y="4902907"/>
            <a:ext cx="3130985" cy="369332"/>
          </a:xfrm>
          <a:prstGeom prst="rect">
            <a:avLst/>
          </a:prstGeom>
        </p:spPr>
        <p:txBody>
          <a:bodyPr wrap="none">
            <a:spAutoFit/>
          </a:bodyPr>
          <a:lstStyle/>
          <a:p>
            <a:r>
              <a:rPr lang="en-US" dirty="0"/>
              <a:t>Filtered out the stop words</a:t>
            </a:r>
          </a:p>
        </p:txBody>
      </p:sp>
      <p:sp>
        <p:nvSpPr>
          <p:cNvPr id="6" name="Slide Number Placeholder 5"/>
          <p:cNvSpPr>
            <a:spLocks noGrp="1"/>
          </p:cNvSpPr>
          <p:nvPr>
            <p:ph type="sldNum" sz="quarter" idx="12"/>
          </p:nvPr>
        </p:nvSpPr>
        <p:spPr>
          <a:xfrm>
            <a:off x="11153659" y="6261482"/>
            <a:ext cx="779767" cy="365125"/>
          </a:xfrm>
        </p:spPr>
        <p:txBody>
          <a:bodyPr/>
          <a:lstStyle/>
          <a:p>
            <a:fld id="{68B35287-0322-42A3-A9CA-72C7281567E5}"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8817177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901</TotalTime>
  <Words>507</Words>
  <Application>Microsoft Office PowerPoint</Application>
  <PresentationFormat>Widescreen</PresentationFormat>
  <Paragraphs>159</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Wisp</vt:lpstr>
      <vt:lpstr>A Project on Quora Question Pairs </vt:lpstr>
      <vt:lpstr>Flow of Contents</vt:lpstr>
      <vt:lpstr>Introduction</vt:lpstr>
      <vt:lpstr>Problem Description</vt:lpstr>
      <vt:lpstr>Objective  </vt:lpstr>
      <vt:lpstr>Dataset </vt:lpstr>
      <vt:lpstr>Sample Dataset</vt:lpstr>
      <vt:lpstr>Steps involved</vt:lpstr>
      <vt:lpstr>   Stop word removal  </vt:lpstr>
      <vt:lpstr>    Stemming </vt:lpstr>
      <vt:lpstr>    Cosine Similarity</vt:lpstr>
      <vt:lpstr>Common word ratio &amp; Word count difference</vt:lpstr>
      <vt:lpstr>Validation &amp; Test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Text Analytics</dc:title>
  <dc:creator>Takesh Sahu</dc:creator>
  <cp:lastModifiedBy>Takesh Sahu</cp:lastModifiedBy>
  <cp:revision>58</cp:revision>
  <dcterms:created xsi:type="dcterms:W3CDTF">2017-04-06T18:04:45Z</dcterms:created>
  <dcterms:modified xsi:type="dcterms:W3CDTF">2017-04-11T00:48:29Z</dcterms:modified>
</cp:coreProperties>
</file>