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57" r:id="rId3"/>
    <p:sldId id="259" r:id="rId4"/>
    <p:sldId id="258" r:id="rId5"/>
    <p:sldId id="261" r:id="rId6"/>
    <p:sldId id="260" r:id="rId7"/>
    <p:sldId id="262" r:id="rId8"/>
    <p:sldId id="263" r:id="rId9"/>
    <p:sldId id="264" r:id="rId10"/>
    <p:sldId id="266" r:id="rId11"/>
    <p:sldId id="265" r:id="rId12"/>
    <p:sldId id="267" r:id="rId13"/>
    <p:sldId id="268" r:id="rId14"/>
    <p:sldId id="269" r:id="rId15"/>
    <p:sldId id="270" r:id="rId16"/>
    <p:sldId id="271" r:id="rId17"/>
    <p:sldId id="27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1" d="100"/>
          <a:sy n="61" d="100"/>
        </p:scale>
        <p:origin x="785" y="3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37C64B-78AA-4141-BB50-3E8EF2AD30EC}" type="datetimeFigureOut">
              <a:rPr lang="en-CA" smtClean="0"/>
              <a:t>2023-11-28</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50D4E02-311C-43B7-9B09-8461C615A47D}" type="slidenum">
              <a:rPr lang="en-CA" smtClean="0"/>
              <a:t>‹#›</a:t>
            </a:fld>
            <a:endParaRPr lang="en-CA"/>
          </a:p>
        </p:txBody>
      </p:sp>
    </p:spTree>
    <p:extLst>
      <p:ext uri="{BB962C8B-B14F-4D97-AF65-F5344CB8AC3E}">
        <p14:creationId xmlns:p14="http://schemas.microsoft.com/office/powerpoint/2010/main" val="2566773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Animation keyframes can be defined at anywhere from 0% (start) to 100% (end). Can also use keywords "from" (instead of 0%) and "to" (instead of 100%).</a:t>
            </a:r>
          </a:p>
        </p:txBody>
      </p:sp>
      <p:sp>
        <p:nvSpPr>
          <p:cNvPr id="4" name="Slide Number Placeholder 3"/>
          <p:cNvSpPr>
            <a:spLocks noGrp="1"/>
          </p:cNvSpPr>
          <p:nvPr>
            <p:ph type="sldNum" sz="quarter" idx="5"/>
          </p:nvPr>
        </p:nvSpPr>
        <p:spPr/>
        <p:txBody>
          <a:bodyPr/>
          <a:lstStyle/>
          <a:p>
            <a:fld id="{550D4E02-311C-43B7-9B09-8461C615A47D}" type="slidenum">
              <a:rPr lang="en-CA" smtClean="0"/>
              <a:t>6</a:t>
            </a:fld>
            <a:endParaRPr lang="en-CA"/>
          </a:p>
        </p:txBody>
      </p:sp>
    </p:spTree>
    <p:extLst>
      <p:ext uri="{BB962C8B-B14F-4D97-AF65-F5344CB8AC3E}">
        <p14:creationId xmlns:p14="http://schemas.microsoft.com/office/powerpoint/2010/main" val="36709492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550D4E02-311C-43B7-9B09-8461C615A47D}" type="slidenum">
              <a:rPr lang="en-CA" smtClean="0"/>
              <a:t>7</a:t>
            </a:fld>
            <a:endParaRPr lang="en-CA"/>
          </a:p>
        </p:txBody>
      </p:sp>
    </p:spTree>
    <p:extLst>
      <p:ext uri="{BB962C8B-B14F-4D97-AF65-F5344CB8AC3E}">
        <p14:creationId xmlns:p14="http://schemas.microsoft.com/office/powerpoint/2010/main" val="20306391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&lt;name&gt; and &lt;duration&gt; are required.</a:t>
            </a:r>
          </a:p>
        </p:txBody>
      </p:sp>
      <p:sp>
        <p:nvSpPr>
          <p:cNvPr id="4" name="Slide Number Placeholder 3"/>
          <p:cNvSpPr>
            <a:spLocks noGrp="1"/>
          </p:cNvSpPr>
          <p:nvPr>
            <p:ph type="sldNum" sz="quarter" idx="5"/>
          </p:nvPr>
        </p:nvSpPr>
        <p:spPr/>
        <p:txBody>
          <a:bodyPr/>
          <a:lstStyle/>
          <a:p>
            <a:fld id="{550D4E02-311C-43B7-9B09-8461C615A47D}" type="slidenum">
              <a:rPr lang="en-CA" smtClean="0"/>
              <a:t>11</a:t>
            </a:fld>
            <a:endParaRPr lang="en-CA"/>
          </a:p>
        </p:txBody>
      </p:sp>
    </p:spTree>
    <p:extLst>
      <p:ext uri="{BB962C8B-B14F-4D97-AF65-F5344CB8AC3E}">
        <p14:creationId xmlns:p14="http://schemas.microsoft.com/office/powerpoint/2010/main" val="23679019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E4FB4C-A24C-4681-B739-163EF7C88F2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93C8AC74-F982-42A6-B69C-6754CF7C787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B5F7BC81-A417-4D7D-B2DC-6C86DD0839B2}"/>
              </a:ext>
            </a:extLst>
          </p:cNvPr>
          <p:cNvSpPr>
            <a:spLocks noGrp="1"/>
          </p:cNvSpPr>
          <p:nvPr>
            <p:ph type="dt" sz="half" idx="10"/>
          </p:nvPr>
        </p:nvSpPr>
        <p:spPr/>
        <p:txBody>
          <a:bodyPr/>
          <a:lstStyle/>
          <a:p>
            <a:fld id="{5A2CBB6F-0A19-481F-BA2F-8DA097137AFB}" type="datetimeFigureOut">
              <a:rPr lang="en-CA" smtClean="0"/>
              <a:t>2023-11-28</a:t>
            </a:fld>
            <a:endParaRPr lang="en-CA"/>
          </a:p>
        </p:txBody>
      </p:sp>
      <p:sp>
        <p:nvSpPr>
          <p:cNvPr id="5" name="Footer Placeholder 4">
            <a:extLst>
              <a:ext uri="{FF2B5EF4-FFF2-40B4-BE49-F238E27FC236}">
                <a16:creationId xmlns:a16="http://schemas.microsoft.com/office/drawing/2014/main" id="{4836A9FB-F43D-458C-A349-1F1E7438EE41}"/>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5BB435BC-BE79-4E80-B5E8-7AC01E0073DF}"/>
              </a:ext>
            </a:extLst>
          </p:cNvPr>
          <p:cNvSpPr>
            <a:spLocks noGrp="1"/>
          </p:cNvSpPr>
          <p:nvPr>
            <p:ph type="sldNum" sz="quarter" idx="12"/>
          </p:nvPr>
        </p:nvSpPr>
        <p:spPr/>
        <p:txBody>
          <a:bodyPr/>
          <a:lstStyle/>
          <a:p>
            <a:fld id="{70AAEDBE-F0C3-4624-9C53-71A901A9A2A9}" type="slidenum">
              <a:rPr lang="en-CA" smtClean="0"/>
              <a:t>‹#›</a:t>
            </a:fld>
            <a:endParaRPr lang="en-CA"/>
          </a:p>
        </p:txBody>
      </p:sp>
    </p:spTree>
    <p:extLst>
      <p:ext uri="{BB962C8B-B14F-4D97-AF65-F5344CB8AC3E}">
        <p14:creationId xmlns:p14="http://schemas.microsoft.com/office/powerpoint/2010/main" val="40181344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44DB82-D0E1-4016-BE66-BD0F4C03DD7B}"/>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EF8C362B-D7D8-47AB-8F7D-F3E45978D9B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0290A29D-030E-445C-91F2-2A63FB0457F7}"/>
              </a:ext>
            </a:extLst>
          </p:cNvPr>
          <p:cNvSpPr>
            <a:spLocks noGrp="1"/>
          </p:cNvSpPr>
          <p:nvPr>
            <p:ph type="dt" sz="half" idx="10"/>
          </p:nvPr>
        </p:nvSpPr>
        <p:spPr/>
        <p:txBody>
          <a:bodyPr/>
          <a:lstStyle/>
          <a:p>
            <a:fld id="{5A2CBB6F-0A19-481F-BA2F-8DA097137AFB}" type="datetimeFigureOut">
              <a:rPr lang="en-CA" smtClean="0"/>
              <a:t>2023-11-28</a:t>
            </a:fld>
            <a:endParaRPr lang="en-CA"/>
          </a:p>
        </p:txBody>
      </p:sp>
      <p:sp>
        <p:nvSpPr>
          <p:cNvPr id="5" name="Footer Placeholder 4">
            <a:extLst>
              <a:ext uri="{FF2B5EF4-FFF2-40B4-BE49-F238E27FC236}">
                <a16:creationId xmlns:a16="http://schemas.microsoft.com/office/drawing/2014/main" id="{F9EC9765-0B67-44D2-AB79-F4721986A8EB}"/>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4DFE534F-6D3E-40A3-A5FA-0ED22064C721}"/>
              </a:ext>
            </a:extLst>
          </p:cNvPr>
          <p:cNvSpPr>
            <a:spLocks noGrp="1"/>
          </p:cNvSpPr>
          <p:nvPr>
            <p:ph type="sldNum" sz="quarter" idx="12"/>
          </p:nvPr>
        </p:nvSpPr>
        <p:spPr/>
        <p:txBody>
          <a:bodyPr/>
          <a:lstStyle/>
          <a:p>
            <a:fld id="{70AAEDBE-F0C3-4624-9C53-71A901A9A2A9}" type="slidenum">
              <a:rPr lang="en-CA" smtClean="0"/>
              <a:t>‹#›</a:t>
            </a:fld>
            <a:endParaRPr lang="en-CA"/>
          </a:p>
        </p:txBody>
      </p:sp>
    </p:spTree>
    <p:extLst>
      <p:ext uri="{BB962C8B-B14F-4D97-AF65-F5344CB8AC3E}">
        <p14:creationId xmlns:p14="http://schemas.microsoft.com/office/powerpoint/2010/main" val="33189400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3C6AC03-BA0E-492E-9D29-BC561C46E22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1A7329EB-F6F8-4494-871E-734AD660D55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0E66C276-1628-4A84-BD46-1AC30F9BC40A}"/>
              </a:ext>
            </a:extLst>
          </p:cNvPr>
          <p:cNvSpPr>
            <a:spLocks noGrp="1"/>
          </p:cNvSpPr>
          <p:nvPr>
            <p:ph type="dt" sz="half" idx="10"/>
          </p:nvPr>
        </p:nvSpPr>
        <p:spPr/>
        <p:txBody>
          <a:bodyPr/>
          <a:lstStyle/>
          <a:p>
            <a:fld id="{5A2CBB6F-0A19-481F-BA2F-8DA097137AFB}" type="datetimeFigureOut">
              <a:rPr lang="en-CA" smtClean="0"/>
              <a:t>2023-11-28</a:t>
            </a:fld>
            <a:endParaRPr lang="en-CA"/>
          </a:p>
        </p:txBody>
      </p:sp>
      <p:sp>
        <p:nvSpPr>
          <p:cNvPr id="5" name="Footer Placeholder 4">
            <a:extLst>
              <a:ext uri="{FF2B5EF4-FFF2-40B4-BE49-F238E27FC236}">
                <a16:creationId xmlns:a16="http://schemas.microsoft.com/office/drawing/2014/main" id="{0A79085E-11C8-4E7B-B14E-71166CDC662F}"/>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6D05FA07-D6CC-4F31-88DD-70BF2794ED50}"/>
              </a:ext>
            </a:extLst>
          </p:cNvPr>
          <p:cNvSpPr>
            <a:spLocks noGrp="1"/>
          </p:cNvSpPr>
          <p:nvPr>
            <p:ph type="sldNum" sz="quarter" idx="12"/>
          </p:nvPr>
        </p:nvSpPr>
        <p:spPr/>
        <p:txBody>
          <a:bodyPr/>
          <a:lstStyle/>
          <a:p>
            <a:fld id="{70AAEDBE-F0C3-4624-9C53-71A901A9A2A9}" type="slidenum">
              <a:rPr lang="en-CA" smtClean="0"/>
              <a:t>‹#›</a:t>
            </a:fld>
            <a:endParaRPr lang="en-CA"/>
          </a:p>
        </p:txBody>
      </p:sp>
    </p:spTree>
    <p:extLst>
      <p:ext uri="{BB962C8B-B14F-4D97-AF65-F5344CB8AC3E}">
        <p14:creationId xmlns:p14="http://schemas.microsoft.com/office/powerpoint/2010/main" val="8747275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83F2E0-EA97-4162-B20D-B345F9F3957B}"/>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95D4AAC3-55F0-4297-9F3E-41AE023CD7E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6BF36848-162C-4A4F-B9EC-B4906D7533FF}"/>
              </a:ext>
            </a:extLst>
          </p:cNvPr>
          <p:cNvSpPr>
            <a:spLocks noGrp="1"/>
          </p:cNvSpPr>
          <p:nvPr>
            <p:ph type="dt" sz="half" idx="10"/>
          </p:nvPr>
        </p:nvSpPr>
        <p:spPr/>
        <p:txBody>
          <a:bodyPr/>
          <a:lstStyle/>
          <a:p>
            <a:fld id="{5A2CBB6F-0A19-481F-BA2F-8DA097137AFB}" type="datetimeFigureOut">
              <a:rPr lang="en-CA" smtClean="0"/>
              <a:t>2023-11-28</a:t>
            </a:fld>
            <a:endParaRPr lang="en-CA"/>
          </a:p>
        </p:txBody>
      </p:sp>
      <p:sp>
        <p:nvSpPr>
          <p:cNvPr id="5" name="Footer Placeholder 4">
            <a:extLst>
              <a:ext uri="{FF2B5EF4-FFF2-40B4-BE49-F238E27FC236}">
                <a16:creationId xmlns:a16="http://schemas.microsoft.com/office/drawing/2014/main" id="{CFF80605-B672-40A5-ABAA-731A2C89A0BF}"/>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2C729317-3F8A-4C2A-A135-76890291718B}"/>
              </a:ext>
            </a:extLst>
          </p:cNvPr>
          <p:cNvSpPr>
            <a:spLocks noGrp="1"/>
          </p:cNvSpPr>
          <p:nvPr>
            <p:ph type="sldNum" sz="quarter" idx="12"/>
          </p:nvPr>
        </p:nvSpPr>
        <p:spPr/>
        <p:txBody>
          <a:bodyPr/>
          <a:lstStyle/>
          <a:p>
            <a:fld id="{70AAEDBE-F0C3-4624-9C53-71A901A9A2A9}" type="slidenum">
              <a:rPr lang="en-CA" smtClean="0"/>
              <a:t>‹#›</a:t>
            </a:fld>
            <a:endParaRPr lang="en-CA"/>
          </a:p>
        </p:txBody>
      </p:sp>
    </p:spTree>
    <p:extLst>
      <p:ext uri="{BB962C8B-B14F-4D97-AF65-F5344CB8AC3E}">
        <p14:creationId xmlns:p14="http://schemas.microsoft.com/office/powerpoint/2010/main" val="31674717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9AB89-C5E9-4542-8479-043CFDA347A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0847C596-741B-4833-9607-691492FDB7B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AD26D71-D3E9-4A2A-81AF-EDB012DFBB72}"/>
              </a:ext>
            </a:extLst>
          </p:cNvPr>
          <p:cNvSpPr>
            <a:spLocks noGrp="1"/>
          </p:cNvSpPr>
          <p:nvPr>
            <p:ph type="dt" sz="half" idx="10"/>
          </p:nvPr>
        </p:nvSpPr>
        <p:spPr/>
        <p:txBody>
          <a:bodyPr/>
          <a:lstStyle/>
          <a:p>
            <a:fld id="{5A2CBB6F-0A19-481F-BA2F-8DA097137AFB}" type="datetimeFigureOut">
              <a:rPr lang="en-CA" smtClean="0"/>
              <a:t>2023-11-28</a:t>
            </a:fld>
            <a:endParaRPr lang="en-CA"/>
          </a:p>
        </p:txBody>
      </p:sp>
      <p:sp>
        <p:nvSpPr>
          <p:cNvPr id="5" name="Footer Placeholder 4">
            <a:extLst>
              <a:ext uri="{FF2B5EF4-FFF2-40B4-BE49-F238E27FC236}">
                <a16:creationId xmlns:a16="http://schemas.microsoft.com/office/drawing/2014/main" id="{79779DB6-77AC-4657-B293-E4FB43085A90}"/>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60816937-8538-4EAB-8183-1EE060C09C6E}"/>
              </a:ext>
            </a:extLst>
          </p:cNvPr>
          <p:cNvSpPr>
            <a:spLocks noGrp="1"/>
          </p:cNvSpPr>
          <p:nvPr>
            <p:ph type="sldNum" sz="quarter" idx="12"/>
          </p:nvPr>
        </p:nvSpPr>
        <p:spPr/>
        <p:txBody>
          <a:bodyPr/>
          <a:lstStyle/>
          <a:p>
            <a:fld id="{70AAEDBE-F0C3-4624-9C53-71A901A9A2A9}" type="slidenum">
              <a:rPr lang="en-CA" smtClean="0"/>
              <a:t>‹#›</a:t>
            </a:fld>
            <a:endParaRPr lang="en-CA"/>
          </a:p>
        </p:txBody>
      </p:sp>
    </p:spTree>
    <p:extLst>
      <p:ext uri="{BB962C8B-B14F-4D97-AF65-F5344CB8AC3E}">
        <p14:creationId xmlns:p14="http://schemas.microsoft.com/office/powerpoint/2010/main" val="19653440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20281-AB64-4ED5-A6E3-2B4D790ADC69}"/>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7FD0B802-2C9B-41E2-99D7-2320A097EE7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15F25AE2-7BB8-477C-832D-1F260E159EA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FF5F3EC2-C2DF-49E5-B00C-7427B62BB673}"/>
              </a:ext>
            </a:extLst>
          </p:cNvPr>
          <p:cNvSpPr>
            <a:spLocks noGrp="1"/>
          </p:cNvSpPr>
          <p:nvPr>
            <p:ph type="dt" sz="half" idx="10"/>
          </p:nvPr>
        </p:nvSpPr>
        <p:spPr/>
        <p:txBody>
          <a:bodyPr/>
          <a:lstStyle/>
          <a:p>
            <a:fld id="{5A2CBB6F-0A19-481F-BA2F-8DA097137AFB}" type="datetimeFigureOut">
              <a:rPr lang="en-CA" smtClean="0"/>
              <a:t>2023-11-28</a:t>
            </a:fld>
            <a:endParaRPr lang="en-CA"/>
          </a:p>
        </p:txBody>
      </p:sp>
      <p:sp>
        <p:nvSpPr>
          <p:cNvPr id="6" name="Footer Placeholder 5">
            <a:extLst>
              <a:ext uri="{FF2B5EF4-FFF2-40B4-BE49-F238E27FC236}">
                <a16:creationId xmlns:a16="http://schemas.microsoft.com/office/drawing/2014/main" id="{6018ADA4-6529-409C-BC7B-44E796618F0D}"/>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A8226220-FA6C-4709-B5BB-105DBA506B28}"/>
              </a:ext>
            </a:extLst>
          </p:cNvPr>
          <p:cNvSpPr>
            <a:spLocks noGrp="1"/>
          </p:cNvSpPr>
          <p:nvPr>
            <p:ph type="sldNum" sz="quarter" idx="12"/>
          </p:nvPr>
        </p:nvSpPr>
        <p:spPr/>
        <p:txBody>
          <a:bodyPr/>
          <a:lstStyle/>
          <a:p>
            <a:fld id="{70AAEDBE-F0C3-4624-9C53-71A901A9A2A9}" type="slidenum">
              <a:rPr lang="en-CA" smtClean="0"/>
              <a:t>‹#›</a:t>
            </a:fld>
            <a:endParaRPr lang="en-CA"/>
          </a:p>
        </p:txBody>
      </p:sp>
    </p:spTree>
    <p:extLst>
      <p:ext uri="{BB962C8B-B14F-4D97-AF65-F5344CB8AC3E}">
        <p14:creationId xmlns:p14="http://schemas.microsoft.com/office/powerpoint/2010/main" val="34688848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7C55DF-9F46-4D9F-AF55-E1FEED8EFCE9}"/>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EC977291-53E9-478E-A9F5-CB4F4AC1D3B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CB06EE9-6D64-4BCE-9A7D-888DC35F939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FFC93DE8-56AD-47FD-BB8A-C008B1965BF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7224DBE-3B1A-4D6A-BA5A-96239F2717C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7532971A-D8D2-4B0B-AD1B-0B5A04A6F798}"/>
              </a:ext>
            </a:extLst>
          </p:cNvPr>
          <p:cNvSpPr>
            <a:spLocks noGrp="1"/>
          </p:cNvSpPr>
          <p:nvPr>
            <p:ph type="dt" sz="half" idx="10"/>
          </p:nvPr>
        </p:nvSpPr>
        <p:spPr/>
        <p:txBody>
          <a:bodyPr/>
          <a:lstStyle/>
          <a:p>
            <a:fld id="{5A2CBB6F-0A19-481F-BA2F-8DA097137AFB}" type="datetimeFigureOut">
              <a:rPr lang="en-CA" smtClean="0"/>
              <a:t>2023-11-28</a:t>
            </a:fld>
            <a:endParaRPr lang="en-CA"/>
          </a:p>
        </p:txBody>
      </p:sp>
      <p:sp>
        <p:nvSpPr>
          <p:cNvPr id="8" name="Footer Placeholder 7">
            <a:extLst>
              <a:ext uri="{FF2B5EF4-FFF2-40B4-BE49-F238E27FC236}">
                <a16:creationId xmlns:a16="http://schemas.microsoft.com/office/drawing/2014/main" id="{94B89B05-6392-4803-B42F-EDF9029A41E3}"/>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383D6ED4-876A-4299-9128-43CA94255793}"/>
              </a:ext>
            </a:extLst>
          </p:cNvPr>
          <p:cNvSpPr>
            <a:spLocks noGrp="1"/>
          </p:cNvSpPr>
          <p:nvPr>
            <p:ph type="sldNum" sz="quarter" idx="12"/>
          </p:nvPr>
        </p:nvSpPr>
        <p:spPr/>
        <p:txBody>
          <a:bodyPr/>
          <a:lstStyle/>
          <a:p>
            <a:fld id="{70AAEDBE-F0C3-4624-9C53-71A901A9A2A9}" type="slidenum">
              <a:rPr lang="en-CA" smtClean="0"/>
              <a:t>‹#›</a:t>
            </a:fld>
            <a:endParaRPr lang="en-CA"/>
          </a:p>
        </p:txBody>
      </p:sp>
    </p:spTree>
    <p:extLst>
      <p:ext uri="{BB962C8B-B14F-4D97-AF65-F5344CB8AC3E}">
        <p14:creationId xmlns:p14="http://schemas.microsoft.com/office/powerpoint/2010/main" val="39536251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725F19-DEB5-4488-BDD7-B6B4CC5FCAAD}"/>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22E9C48E-AC39-4BDC-9473-205CD4B34743}"/>
              </a:ext>
            </a:extLst>
          </p:cNvPr>
          <p:cNvSpPr>
            <a:spLocks noGrp="1"/>
          </p:cNvSpPr>
          <p:nvPr>
            <p:ph type="dt" sz="half" idx="10"/>
          </p:nvPr>
        </p:nvSpPr>
        <p:spPr/>
        <p:txBody>
          <a:bodyPr/>
          <a:lstStyle/>
          <a:p>
            <a:fld id="{5A2CBB6F-0A19-481F-BA2F-8DA097137AFB}" type="datetimeFigureOut">
              <a:rPr lang="en-CA" smtClean="0"/>
              <a:t>2023-11-28</a:t>
            </a:fld>
            <a:endParaRPr lang="en-CA"/>
          </a:p>
        </p:txBody>
      </p:sp>
      <p:sp>
        <p:nvSpPr>
          <p:cNvPr id="4" name="Footer Placeholder 3">
            <a:extLst>
              <a:ext uri="{FF2B5EF4-FFF2-40B4-BE49-F238E27FC236}">
                <a16:creationId xmlns:a16="http://schemas.microsoft.com/office/drawing/2014/main" id="{875536C2-53EE-471E-A28E-EF04FF626F41}"/>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E175652A-8AEC-432A-8B6E-F99076BF232D}"/>
              </a:ext>
            </a:extLst>
          </p:cNvPr>
          <p:cNvSpPr>
            <a:spLocks noGrp="1"/>
          </p:cNvSpPr>
          <p:nvPr>
            <p:ph type="sldNum" sz="quarter" idx="12"/>
          </p:nvPr>
        </p:nvSpPr>
        <p:spPr/>
        <p:txBody>
          <a:bodyPr/>
          <a:lstStyle/>
          <a:p>
            <a:fld id="{70AAEDBE-F0C3-4624-9C53-71A901A9A2A9}" type="slidenum">
              <a:rPr lang="en-CA" smtClean="0"/>
              <a:t>‹#›</a:t>
            </a:fld>
            <a:endParaRPr lang="en-CA"/>
          </a:p>
        </p:txBody>
      </p:sp>
    </p:spTree>
    <p:extLst>
      <p:ext uri="{BB962C8B-B14F-4D97-AF65-F5344CB8AC3E}">
        <p14:creationId xmlns:p14="http://schemas.microsoft.com/office/powerpoint/2010/main" val="33344528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1110692-349A-4114-89BC-4D10B357F67A}"/>
              </a:ext>
            </a:extLst>
          </p:cNvPr>
          <p:cNvSpPr>
            <a:spLocks noGrp="1"/>
          </p:cNvSpPr>
          <p:nvPr>
            <p:ph type="dt" sz="half" idx="10"/>
          </p:nvPr>
        </p:nvSpPr>
        <p:spPr/>
        <p:txBody>
          <a:bodyPr/>
          <a:lstStyle/>
          <a:p>
            <a:fld id="{5A2CBB6F-0A19-481F-BA2F-8DA097137AFB}" type="datetimeFigureOut">
              <a:rPr lang="en-CA" smtClean="0"/>
              <a:t>2023-11-28</a:t>
            </a:fld>
            <a:endParaRPr lang="en-CA"/>
          </a:p>
        </p:txBody>
      </p:sp>
      <p:sp>
        <p:nvSpPr>
          <p:cNvPr id="3" name="Footer Placeholder 2">
            <a:extLst>
              <a:ext uri="{FF2B5EF4-FFF2-40B4-BE49-F238E27FC236}">
                <a16:creationId xmlns:a16="http://schemas.microsoft.com/office/drawing/2014/main" id="{03AD5233-33CF-43E5-BAC8-484489E097B6}"/>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EA4D074D-4E61-4875-AE33-F2D6F098B794}"/>
              </a:ext>
            </a:extLst>
          </p:cNvPr>
          <p:cNvSpPr>
            <a:spLocks noGrp="1"/>
          </p:cNvSpPr>
          <p:nvPr>
            <p:ph type="sldNum" sz="quarter" idx="12"/>
          </p:nvPr>
        </p:nvSpPr>
        <p:spPr/>
        <p:txBody>
          <a:bodyPr/>
          <a:lstStyle/>
          <a:p>
            <a:fld id="{70AAEDBE-F0C3-4624-9C53-71A901A9A2A9}" type="slidenum">
              <a:rPr lang="en-CA" smtClean="0"/>
              <a:t>‹#›</a:t>
            </a:fld>
            <a:endParaRPr lang="en-CA"/>
          </a:p>
        </p:txBody>
      </p:sp>
    </p:spTree>
    <p:extLst>
      <p:ext uri="{BB962C8B-B14F-4D97-AF65-F5344CB8AC3E}">
        <p14:creationId xmlns:p14="http://schemas.microsoft.com/office/powerpoint/2010/main" val="18726470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A7D9A1-7928-47EB-A638-786236A987C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44561D70-36B2-4FBA-B618-D1788E3C554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88A54875-C771-4795-8B02-F0C8D991AC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613C92-32B1-4C46-AF08-C1EF72D81346}"/>
              </a:ext>
            </a:extLst>
          </p:cNvPr>
          <p:cNvSpPr>
            <a:spLocks noGrp="1"/>
          </p:cNvSpPr>
          <p:nvPr>
            <p:ph type="dt" sz="half" idx="10"/>
          </p:nvPr>
        </p:nvSpPr>
        <p:spPr/>
        <p:txBody>
          <a:bodyPr/>
          <a:lstStyle/>
          <a:p>
            <a:fld id="{5A2CBB6F-0A19-481F-BA2F-8DA097137AFB}" type="datetimeFigureOut">
              <a:rPr lang="en-CA" smtClean="0"/>
              <a:t>2023-11-28</a:t>
            </a:fld>
            <a:endParaRPr lang="en-CA"/>
          </a:p>
        </p:txBody>
      </p:sp>
      <p:sp>
        <p:nvSpPr>
          <p:cNvPr id="6" name="Footer Placeholder 5">
            <a:extLst>
              <a:ext uri="{FF2B5EF4-FFF2-40B4-BE49-F238E27FC236}">
                <a16:creationId xmlns:a16="http://schemas.microsoft.com/office/drawing/2014/main" id="{B9AE2279-7E46-4E13-AC06-5251B2A460D3}"/>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2197F3EC-E446-4AD8-A180-FE7906D98A2D}"/>
              </a:ext>
            </a:extLst>
          </p:cNvPr>
          <p:cNvSpPr>
            <a:spLocks noGrp="1"/>
          </p:cNvSpPr>
          <p:nvPr>
            <p:ph type="sldNum" sz="quarter" idx="12"/>
          </p:nvPr>
        </p:nvSpPr>
        <p:spPr/>
        <p:txBody>
          <a:bodyPr/>
          <a:lstStyle/>
          <a:p>
            <a:fld id="{70AAEDBE-F0C3-4624-9C53-71A901A9A2A9}" type="slidenum">
              <a:rPr lang="en-CA" smtClean="0"/>
              <a:t>‹#›</a:t>
            </a:fld>
            <a:endParaRPr lang="en-CA"/>
          </a:p>
        </p:txBody>
      </p:sp>
    </p:spTree>
    <p:extLst>
      <p:ext uri="{BB962C8B-B14F-4D97-AF65-F5344CB8AC3E}">
        <p14:creationId xmlns:p14="http://schemas.microsoft.com/office/powerpoint/2010/main" val="38477821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B7FFFE-55C1-41BF-B697-1E5E589A72B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7206CF71-07BE-4E9A-94AC-BDEEB68FBB9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0C018F28-7F93-4322-9EFA-F243807372F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740F4B7-D896-4C04-8C44-23627B29D543}"/>
              </a:ext>
            </a:extLst>
          </p:cNvPr>
          <p:cNvSpPr>
            <a:spLocks noGrp="1"/>
          </p:cNvSpPr>
          <p:nvPr>
            <p:ph type="dt" sz="half" idx="10"/>
          </p:nvPr>
        </p:nvSpPr>
        <p:spPr/>
        <p:txBody>
          <a:bodyPr/>
          <a:lstStyle/>
          <a:p>
            <a:fld id="{5A2CBB6F-0A19-481F-BA2F-8DA097137AFB}" type="datetimeFigureOut">
              <a:rPr lang="en-CA" smtClean="0"/>
              <a:t>2023-11-28</a:t>
            </a:fld>
            <a:endParaRPr lang="en-CA"/>
          </a:p>
        </p:txBody>
      </p:sp>
      <p:sp>
        <p:nvSpPr>
          <p:cNvPr id="6" name="Footer Placeholder 5">
            <a:extLst>
              <a:ext uri="{FF2B5EF4-FFF2-40B4-BE49-F238E27FC236}">
                <a16:creationId xmlns:a16="http://schemas.microsoft.com/office/drawing/2014/main" id="{3693AE66-851B-4C40-812E-E205006275B2}"/>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703EBA87-1A77-4D9D-B136-CCB0975ADD9F}"/>
              </a:ext>
            </a:extLst>
          </p:cNvPr>
          <p:cNvSpPr>
            <a:spLocks noGrp="1"/>
          </p:cNvSpPr>
          <p:nvPr>
            <p:ph type="sldNum" sz="quarter" idx="12"/>
          </p:nvPr>
        </p:nvSpPr>
        <p:spPr/>
        <p:txBody>
          <a:bodyPr/>
          <a:lstStyle/>
          <a:p>
            <a:fld id="{70AAEDBE-F0C3-4624-9C53-71A901A9A2A9}" type="slidenum">
              <a:rPr lang="en-CA" smtClean="0"/>
              <a:t>‹#›</a:t>
            </a:fld>
            <a:endParaRPr lang="en-CA"/>
          </a:p>
        </p:txBody>
      </p:sp>
    </p:spTree>
    <p:extLst>
      <p:ext uri="{BB962C8B-B14F-4D97-AF65-F5344CB8AC3E}">
        <p14:creationId xmlns:p14="http://schemas.microsoft.com/office/powerpoint/2010/main" val="39662956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CDD52BB-12B0-4E90-8AD1-23E1CC52800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09AF23FD-37AE-41F1-93EE-70F65A30A24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089F18C5-4AFD-4977-8507-8D4389AE1A0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A2CBB6F-0A19-481F-BA2F-8DA097137AFB}" type="datetimeFigureOut">
              <a:rPr lang="en-CA" smtClean="0"/>
              <a:t>2023-11-28</a:t>
            </a:fld>
            <a:endParaRPr lang="en-CA"/>
          </a:p>
        </p:txBody>
      </p:sp>
      <p:sp>
        <p:nvSpPr>
          <p:cNvPr id="5" name="Footer Placeholder 4">
            <a:extLst>
              <a:ext uri="{FF2B5EF4-FFF2-40B4-BE49-F238E27FC236}">
                <a16:creationId xmlns:a16="http://schemas.microsoft.com/office/drawing/2014/main" id="{21860B22-891E-4476-B3C8-380B7604D1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2CC99D32-9F32-4BE7-AA00-051443318FE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0AAEDBE-F0C3-4624-9C53-71A901A9A2A9}" type="slidenum">
              <a:rPr lang="en-CA" smtClean="0"/>
              <a:t>‹#›</a:t>
            </a:fld>
            <a:endParaRPr lang="en-CA"/>
          </a:p>
        </p:txBody>
      </p:sp>
    </p:spTree>
    <p:extLst>
      <p:ext uri="{BB962C8B-B14F-4D97-AF65-F5344CB8AC3E}">
        <p14:creationId xmlns:p14="http://schemas.microsoft.com/office/powerpoint/2010/main" val="7079557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59AB46-117E-437C-A79C-A39D198795B4}"/>
              </a:ext>
            </a:extLst>
          </p:cNvPr>
          <p:cNvSpPr>
            <a:spLocks noGrp="1"/>
          </p:cNvSpPr>
          <p:nvPr>
            <p:ph type="ctrTitle"/>
          </p:nvPr>
        </p:nvSpPr>
        <p:spPr/>
        <p:txBody>
          <a:bodyPr/>
          <a:lstStyle/>
          <a:p>
            <a:r>
              <a:rPr lang="en-CA" dirty="0"/>
              <a:t>CSS Keyframe Animations</a:t>
            </a:r>
          </a:p>
        </p:txBody>
      </p:sp>
      <p:sp>
        <p:nvSpPr>
          <p:cNvPr id="3" name="Subtitle 2">
            <a:extLst>
              <a:ext uri="{FF2B5EF4-FFF2-40B4-BE49-F238E27FC236}">
                <a16:creationId xmlns:a16="http://schemas.microsoft.com/office/drawing/2014/main" id="{F242FE86-0FB2-4FF1-8468-5EEFF3CC68AC}"/>
              </a:ext>
            </a:extLst>
          </p:cNvPr>
          <p:cNvSpPr>
            <a:spLocks noGrp="1"/>
          </p:cNvSpPr>
          <p:nvPr>
            <p:ph type="subTitle" idx="1"/>
          </p:nvPr>
        </p:nvSpPr>
        <p:spPr/>
        <p:txBody>
          <a:bodyPr/>
          <a:lstStyle/>
          <a:p>
            <a:r>
              <a:rPr lang="en-CA" dirty="0"/>
              <a:t>Quick-start intro and general syntax</a:t>
            </a:r>
          </a:p>
        </p:txBody>
      </p:sp>
    </p:spTree>
    <p:extLst>
      <p:ext uri="{BB962C8B-B14F-4D97-AF65-F5344CB8AC3E}">
        <p14:creationId xmlns:p14="http://schemas.microsoft.com/office/powerpoint/2010/main" val="8841820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CDBB89-309F-42E1-ACDB-38BC15FBCDB8}"/>
              </a:ext>
            </a:extLst>
          </p:cNvPr>
          <p:cNvSpPr>
            <a:spLocks noGrp="1"/>
          </p:cNvSpPr>
          <p:nvPr>
            <p:ph type="title"/>
          </p:nvPr>
        </p:nvSpPr>
        <p:spPr/>
        <p:txBody>
          <a:bodyPr/>
          <a:lstStyle/>
          <a:p>
            <a:r>
              <a:rPr lang="en-CA" dirty="0"/>
              <a:t>Multiple animations on one element</a:t>
            </a:r>
          </a:p>
        </p:txBody>
      </p:sp>
      <p:sp>
        <p:nvSpPr>
          <p:cNvPr id="3" name="Content Placeholder 2">
            <a:extLst>
              <a:ext uri="{FF2B5EF4-FFF2-40B4-BE49-F238E27FC236}">
                <a16:creationId xmlns:a16="http://schemas.microsoft.com/office/drawing/2014/main" id="{AACA1A4B-4211-4F28-8BFB-DE36DA55B161}"/>
              </a:ext>
            </a:extLst>
          </p:cNvPr>
          <p:cNvSpPr>
            <a:spLocks noGrp="1"/>
          </p:cNvSpPr>
          <p:nvPr>
            <p:ph idx="1"/>
          </p:nvPr>
        </p:nvSpPr>
        <p:spPr/>
        <p:txBody>
          <a:bodyPr/>
          <a:lstStyle/>
          <a:p>
            <a:pPr marL="0" indent="0">
              <a:buNone/>
            </a:pPr>
            <a:r>
              <a:rPr lang="en-CA" b="1" dirty="0"/>
              <a:t>Can you assign multiple keyframe animations on one element?</a:t>
            </a:r>
          </a:p>
          <a:p>
            <a:pPr marL="0" indent="0">
              <a:buNone/>
            </a:pPr>
            <a:endParaRPr lang="en-CA" dirty="0"/>
          </a:p>
          <a:p>
            <a:pPr marL="0" indent="0">
              <a:buNone/>
            </a:pPr>
            <a:r>
              <a:rPr lang="en-CA" b="1" dirty="0">
                <a:solidFill>
                  <a:srgbClr val="00B050"/>
                </a:solidFill>
              </a:rPr>
              <a:t>YES!</a:t>
            </a:r>
            <a:r>
              <a:rPr lang="en-CA" dirty="0"/>
              <a:t> In complex animations, it can be easier to split complex animations into multiple keyframe animation sequences (e.g. one animation to handle only rotations and one animation to handle only position changes).</a:t>
            </a:r>
          </a:p>
          <a:p>
            <a:pPr marL="0" indent="0">
              <a:buNone/>
            </a:pPr>
            <a:endParaRPr lang="en-CA" dirty="0"/>
          </a:p>
          <a:p>
            <a:pPr marL="0" indent="0">
              <a:buNone/>
            </a:pPr>
            <a:r>
              <a:rPr lang="en-CA" dirty="0">
                <a:latin typeface="Consolas" panose="020B0609020204030204" pitchFamily="49" charset="0"/>
              </a:rPr>
              <a:t>animation: animation-1 1s,</a:t>
            </a:r>
            <a:br>
              <a:rPr lang="en-CA" dirty="0">
                <a:latin typeface="Consolas" panose="020B0609020204030204" pitchFamily="49" charset="0"/>
              </a:rPr>
            </a:br>
            <a:r>
              <a:rPr lang="en-CA" dirty="0">
                <a:latin typeface="Consolas" panose="020B0609020204030204" pitchFamily="49" charset="0"/>
              </a:rPr>
              <a:t>           animation-2 1s; </a:t>
            </a:r>
          </a:p>
        </p:txBody>
      </p:sp>
      <p:cxnSp>
        <p:nvCxnSpPr>
          <p:cNvPr id="5" name="Straight Arrow Connector 4">
            <a:extLst>
              <a:ext uri="{FF2B5EF4-FFF2-40B4-BE49-F238E27FC236}">
                <a16:creationId xmlns:a16="http://schemas.microsoft.com/office/drawing/2014/main" id="{E4BFA4E3-6604-429D-9DC3-0EE86901A62E}"/>
              </a:ext>
            </a:extLst>
          </p:cNvPr>
          <p:cNvCxnSpPr/>
          <p:nvPr/>
        </p:nvCxnSpPr>
        <p:spPr>
          <a:xfrm flipH="1">
            <a:off x="6051665" y="4738255"/>
            <a:ext cx="864523" cy="515389"/>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 name="Oval 5">
            <a:extLst>
              <a:ext uri="{FF2B5EF4-FFF2-40B4-BE49-F238E27FC236}">
                <a16:creationId xmlns:a16="http://schemas.microsoft.com/office/drawing/2014/main" id="{428982F7-2C49-4388-B9E6-BC690FD34008}"/>
              </a:ext>
            </a:extLst>
          </p:cNvPr>
          <p:cNvSpPr/>
          <p:nvPr/>
        </p:nvSpPr>
        <p:spPr>
          <a:xfrm>
            <a:off x="5735781" y="5170516"/>
            <a:ext cx="343593" cy="340821"/>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42767409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964FBA-D739-43AD-9021-7972BC6E9836}"/>
              </a:ext>
            </a:extLst>
          </p:cNvPr>
          <p:cNvSpPr>
            <a:spLocks noGrp="1"/>
          </p:cNvSpPr>
          <p:nvPr>
            <p:ph type="title"/>
          </p:nvPr>
        </p:nvSpPr>
        <p:spPr/>
        <p:txBody>
          <a:bodyPr/>
          <a:lstStyle/>
          <a:p>
            <a:r>
              <a:rPr lang="en-CA" dirty="0"/>
              <a:t>CSS animation property: a closer look</a:t>
            </a:r>
          </a:p>
        </p:txBody>
      </p:sp>
      <p:sp>
        <p:nvSpPr>
          <p:cNvPr id="3" name="Content Placeholder 2">
            <a:extLst>
              <a:ext uri="{FF2B5EF4-FFF2-40B4-BE49-F238E27FC236}">
                <a16:creationId xmlns:a16="http://schemas.microsoft.com/office/drawing/2014/main" id="{94DD585E-B60C-49FB-BEEC-00257C0C8B4B}"/>
              </a:ext>
            </a:extLst>
          </p:cNvPr>
          <p:cNvSpPr>
            <a:spLocks noGrp="1"/>
          </p:cNvSpPr>
          <p:nvPr>
            <p:ph idx="1"/>
          </p:nvPr>
        </p:nvSpPr>
        <p:spPr>
          <a:xfrm>
            <a:off x="838200" y="1825625"/>
            <a:ext cx="10515600" cy="4907684"/>
          </a:xfrm>
        </p:spPr>
        <p:txBody>
          <a:bodyPr>
            <a:normAutofit/>
          </a:bodyPr>
          <a:lstStyle/>
          <a:p>
            <a:pPr marL="0" indent="0">
              <a:buNone/>
            </a:pPr>
            <a:r>
              <a:rPr lang="en-CA" sz="2400" b="1" dirty="0">
                <a:latin typeface="Consolas" panose="020B0609020204030204" pitchFamily="49" charset="0"/>
              </a:rPr>
              <a:t>animation:	&lt;</a:t>
            </a:r>
            <a:r>
              <a:rPr lang="en-CA" sz="2400" i="1" dirty="0">
                <a:latin typeface="Consolas" panose="020B0609020204030204" pitchFamily="49" charset="0"/>
              </a:rPr>
              <a:t>name</a:t>
            </a:r>
            <a:r>
              <a:rPr lang="en-CA" sz="2400" b="1" dirty="0">
                <a:latin typeface="Consolas" panose="020B0609020204030204" pitchFamily="49" charset="0"/>
              </a:rPr>
              <a:t>&gt; &lt;</a:t>
            </a:r>
            <a:r>
              <a:rPr lang="en-CA" sz="2400" i="1" dirty="0">
                <a:latin typeface="Consolas" panose="020B0609020204030204" pitchFamily="49" charset="0"/>
              </a:rPr>
              <a:t>duration</a:t>
            </a:r>
            <a:r>
              <a:rPr lang="en-CA" sz="2400" b="1" dirty="0">
                <a:latin typeface="Consolas" panose="020B0609020204030204" pitchFamily="49" charset="0"/>
              </a:rPr>
              <a:t>&gt; &lt;</a:t>
            </a:r>
            <a:r>
              <a:rPr lang="en-CA" sz="2400" i="1" dirty="0">
                <a:latin typeface="Consolas" panose="020B0609020204030204" pitchFamily="49" charset="0"/>
              </a:rPr>
              <a:t>iteration-count</a:t>
            </a:r>
            <a:r>
              <a:rPr lang="en-CA" sz="2400" b="1" dirty="0">
                <a:latin typeface="Consolas" panose="020B0609020204030204" pitchFamily="49" charset="0"/>
              </a:rPr>
              <a:t>&gt; &lt;</a:t>
            </a:r>
            <a:r>
              <a:rPr lang="en-CA" sz="2400" i="1" dirty="0">
                <a:latin typeface="Consolas" panose="020B0609020204030204" pitchFamily="49" charset="0"/>
              </a:rPr>
              <a:t>direction</a:t>
            </a:r>
            <a:r>
              <a:rPr lang="en-CA" sz="2400" b="1" dirty="0">
                <a:latin typeface="Consolas" panose="020B0609020204030204" pitchFamily="49" charset="0"/>
              </a:rPr>
              <a:t>&gt; </a:t>
            </a:r>
            <a:br>
              <a:rPr lang="en-CA" sz="2400" b="1" dirty="0">
                <a:latin typeface="Consolas" panose="020B0609020204030204" pitchFamily="49" charset="0"/>
              </a:rPr>
            </a:br>
            <a:r>
              <a:rPr lang="en-CA" sz="2400" b="1" dirty="0">
                <a:latin typeface="Consolas" panose="020B0609020204030204" pitchFamily="49" charset="0"/>
              </a:rPr>
              <a:t>	     	&lt;</a:t>
            </a:r>
            <a:r>
              <a:rPr lang="en-CA" sz="2400" i="1" dirty="0">
                <a:latin typeface="Consolas" panose="020B0609020204030204" pitchFamily="49" charset="0"/>
              </a:rPr>
              <a:t>timing-function</a:t>
            </a:r>
            <a:r>
              <a:rPr lang="en-CA" sz="2400" b="1" dirty="0">
                <a:latin typeface="Consolas" panose="020B0609020204030204" pitchFamily="49" charset="0"/>
              </a:rPr>
              <a:t>&gt; &lt;</a:t>
            </a:r>
            <a:r>
              <a:rPr lang="en-CA" sz="2400" i="1" dirty="0">
                <a:latin typeface="Consolas" panose="020B0609020204030204" pitchFamily="49" charset="0"/>
              </a:rPr>
              <a:t>fill-mode</a:t>
            </a:r>
            <a:r>
              <a:rPr lang="en-CA" sz="2400" b="1" dirty="0">
                <a:latin typeface="Consolas" panose="020B0609020204030204" pitchFamily="49" charset="0"/>
              </a:rPr>
              <a:t>&gt; &lt;</a:t>
            </a:r>
            <a:r>
              <a:rPr lang="en-CA" sz="2400" i="1" dirty="0">
                <a:latin typeface="Consolas" panose="020B0609020204030204" pitchFamily="49" charset="0"/>
              </a:rPr>
              <a:t>delay</a:t>
            </a:r>
            <a:r>
              <a:rPr lang="en-CA" sz="2400" b="1" dirty="0">
                <a:latin typeface="Consolas" panose="020B0609020204030204" pitchFamily="49" charset="0"/>
              </a:rPr>
              <a:t>&gt;;</a:t>
            </a:r>
          </a:p>
          <a:p>
            <a:pPr marL="0" indent="0">
              <a:buNone/>
            </a:pPr>
            <a:endParaRPr lang="en-CA" sz="2400" dirty="0">
              <a:latin typeface="Consolas" panose="020B0609020204030204" pitchFamily="49" charset="0"/>
            </a:endParaRPr>
          </a:p>
          <a:p>
            <a:r>
              <a:rPr lang="en-CA" sz="2400" b="1" dirty="0"/>
              <a:t>duration</a:t>
            </a:r>
            <a:r>
              <a:rPr lang="en-CA" sz="2400" dirty="0"/>
              <a:t>, </a:t>
            </a:r>
            <a:r>
              <a:rPr lang="en-CA" sz="2400" b="1" dirty="0"/>
              <a:t>timing-function</a:t>
            </a:r>
            <a:r>
              <a:rPr lang="en-CA" sz="2400" dirty="0"/>
              <a:t> and </a:t>
            </a:r>
            <a:r>
              <a:rPr lang="en-CA" sz="2400" b="1" dirty="0"/>
              <a:t>delay</a:t>
            </a:r>
            <a:r>
              <a:rPr lang="en-CA" sz="2400" dirty="0"/>
              <a:t> work the same as for transitions</a:t>
            </a:r>
          </a:p>
          <a:p>
            <a:r>
              <a:rPr lang="en-CA" sz="2400" b="1" dirty="0"/>
              <a:t>name</a:t>
            </a:r>
            <a:r>
              <a:rPr lang="en-CA" sz="2400" dirty="0"/>
              <a:t>: the name given for the keyframe animation you want to use</a:t>
            </a:r>
          </a:p>
          <a:p>
            <a:r>
              <a:rPr lang="en-CA" sz="2400" b="1" dirty="0"/>
              <a:t>iteration-count</a:t>
            </a:r>
            <a:r>
              <a:rPr lang="en-CA" sz="2400" dirty="0"/>
              <a:t>: the number of times you want the animation to run (can be a number or "infinite")</a:t>
            </a:r>
          </a:p>
          <a:p>
            <a:r>
              <a:rPr lang="en-CA" sz="2400" b="1" dirty="0"/>
              <a:t>direction</a:t>
            </a:r>
            <a:r>
              <a:rPr lang="en-CA" sz="2400" dirty="0"/>
              <a:t>: the way an animation will be run (</a:t>
            </a:r>
            <a:r>
              <a:rPr lang="en-CA" sz="2400" dirty="0" err="1"/>
              <a:t>normal|reverse|alternate|alternate-reverse</a:t>
            </a:r>
            <a:r>
              <a:rPr lang="en-CA" sz="2400" dirty="0"/>
              <a:t>)</a:t>
            </a:r>
          </a:p>
          <a:p>
            <a:r>
              <a:rPr lang="en-CA" sz="2400" b="1" dirty="0"/>
              <a:t>fill-mode</a:t>
            </a:r>
            <a:r>
              <a:rPr lang="en-CA" sz="2400" dirty="0"/>
              <a:t>: whether or not to extrapolate styles before a delay or after an animation ends (</a:t>
            </a:r>
            <a:r>
              <a:rPr lang="en-CA" sz="2400" dirty="0" err="1"/>
              <a:t>none|backwards|forwards|both</a:t>
            </a:r>
            <a:r>
              <a:rPr lang="en-CA" sz="2400" dirty="0"/>
              <a:t>)</a:t>
            </a:r>
          </a:p>
        </p:txBody>
      </p:sp>
    </p:spTree>
    <p:extLst>
      <p:ext uri="{BB962C8B-B14F-4D97-AF65-F5344CB8AC3E}">
        <p14:creationId xmlns:p14="http://schemas.microsoft.com/office/powerpoint/2010/main" val="30903596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B3F6C-FBCB-4B97-8522-FEDED67A8207}"/>
              </a:ext>
            </a:extLst>
          </p:cNvPr>
          <p:cNvSpPr>
            <a:spLocks noGrp="1"/>
          </p:cNvSpPr>
          <p:nvPr>
            <p:ph type="title"/>
          </p:nvPr>
        </p:nvSpPr>
        <p:spPr/>
        <p:txBody>
          <a:bodyPr/>
          <a:lstStyle/>
          <a:p>
            <a:r>
              <a:rPr lang="en-CA" dirty="0"/>
              <a:t>animation-direction</a:t>
            </a:r>
          </a:p>
        </p:txBody>
      </p:sp>
      <p:sp>
        <p:nvSpPr>
          <p:cNvPr id="3" name="Content Placeholder 2">
            <a:extLst>
              <a:ext uri="{FF2B5EF4-FFF2-40B4-BE49-F238E27FC236}">
                <a16:creationId xmlns:a16="http://schemas.microsoft.com/office/drawing/2014/main" id="{62EE8EBA-4963-4764-A0FE-3DEA08D539C4}"/>
              </a:ext>
            </a:extLst>
          </p:cNvPr>
          <p:cNvSpPr>
            <a:spLocks noGrp="1"/>
          </p:cNvSpPr>
          <p:nvPr>
            <p:ph idx="1"/>
          </p:nvPr>
        </p:nvSpPr>
        <p:spPr/>
        <p:txBody>
          <a:bodyPr/>
          <a:lstStyle/>
          <a:p>
            <a:r>
              <a:rPr lang="en-CA" dirty="0"/>
              <a:t>used to set the direction in which an animation will run</a:t>
            </a:r>
          </a:p>
          <a:p>
            <a:r>
              <a:rPr lang="en-CA" dirty="0"/>
              <a:t>possible values:</a:t>
            </a:r>
          </a:p>
          <a:p>
            <a:pPr lvl="1"/>
            <a:r>
              <a:rPr lang="en-CA" b="1" dirty="0"/>
              <a:t>normal</a:t>
            </a:r>
            <a:r>
              <a:rPr lang="en-CA" dirty="0"/>
              <a:t>: (the default) play the animation in the forwards direction (from 0% to 100%)</a:t>
            </a:r>
          </a:p>
          <a:p>
            <a:pPr lvl="1"/>
            <a:r>
              <a:rPr lang="en-CA" b="1" dirty="0"/>
              <a:t>reverse</a:t>
            </a:r>
            <a:r>
              <a:rPr lang="en-CA" dirty="0"/>
              <a:t>: play the animation in the backwards direction (from 100% to 0%)</a:t>
            </a:r>
          </a:p>
          <a:p>
            <a:pPr lvl="1"/>
            <a:r>
              <a:rPr lang="en-CA" b="1" dirty="0"/>
              <a:t>alternate</a:t>
            </a:r>
            <a:r>
              <a:rPr lang="en-CA" dirty="0"/>
              <a:t>: play the animation forwards then backwards and so on (if more than one iteration)</a:t>
            </a:r>
          </a:p>
          <a:p>
            <a:pPr lvl="1"/>
            <a:r>
              <a:rPr lang="en-CA" b="1" dirty="0"/>
              <a:t>alternate-reverse</a:t>
            </a:r>
            <a:r>
              <a:rPr lang="en-CA" dirty="0"/>
              <a:t>: play the animation backwards then forwards and so on (if more than one iteration)</a:t>
            </a:r>
          </a:p>
        </p:txBody>
      </p:sp>
    </p:spTree>
    <p:extLst>
      <p:ext uri="{BB962C8B-B14F-4D97-AF65-F5344CB8AC3E}">
        <p14:creationId xmlns:p14="http://schemas.microsoft.com/office/powerpoint/2010/main" val="5590315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111664-EBDA-4326-83C2-7BE591A554C8}"/>
              </a:ext>
            </a:extLst>
          </p:cNvPr>
          <p:cNvSpPr>
            <a:spLocks noGrp="1"/>
          </p:cNvSpPr>
          <p:nvPr>
            <p:ph type="title"/>
          </p:nvPr>
        </p:nvSpPr>
        <p:spPr/>
        <p:txBody>
          <a:bodyPr/>
          <a:lstStyle/>
          <a:p>
            <a:r>
              <a:rPr lang="en-CA" dirty="0"/>
              <a:t>animation-fill-mode</a:t>
            </a:r>
          </a:p>
        </p:txBody>
      </p:sp>
      <p:sp>
        <p:nvSpPr>
          <p:cNvPr id="3" name="Content Placeholder 2">
            <a:extLst>
              <a:ext uri="{FF2B5EF4-FFF2-40B4-BE49-F238E27FC236}">
                <a16:creationId xmlns:a16="http://schemas.microsoft.com/office/drawing/2014/main" id="{AE47DE55-2930-435A-9C69-A6E23B76D9B8}"/>
              </a:ext>
            </a:extLst>
          </p:cNvPr>
          <p:cNvSpPr>
            <a:spLocks noGrp="1"/>
          </p:cNvSpPr>
          <p:nvPr>
            <p:ph idx="1"/>
          </p:nvPr>
        </p:nvSpPr>
        <p:spPr/>
        <p:txBody>
          <a:bodyPr/>
          <a:lstStyle/>
          <a:p>
            <a:r>
              <a:rPr lang="en-CA" dirty="0"/>
              <a:t>used to set whether or not styles (from the starting and/or ending keyframes) will extend before or after the animation (</a:t>
            </a:r>
            <a:r>
              <a:rPr lang="en-CA" u="sng" dirty="0"/>
              <a:t>fill</a:t>
            </a:r>
            <a:r>
              <a:rPr lang="en-CA" dirty="0"/>
              <a:t> the gap before the start and/or after the end)</a:t>
            </a:r>
          </a:p>
          <a:p>
            <a:r>
              <a:rPr lang="en-CA" dirty="0"/>
              <a:t>possible values:</a:t>
            </a:r>
          </a:p>
          <a:p>
            <a:pPr lvl="1"/>
            <a:r>
              <a:rPr lang="en-CA" b="1" dirty="0"/>
              <a:t>none</a:t>
            </a:r>
            <a:r>
              <a:rPr lang="en-CA" dirty="0"/>
              <a:t>: (the default) don't extend styles before or after an animation</a:t>
            </a:r>
          </a:p>
          <a:p>
            <a:pPr lvl="1"/>
            <a:r>
              <a:rPr lang="en-CA" b="1" dirty="0"/>
              <a:t>backwards</a:t>
            </a:r>
            <a:r>
              <a:rPr lang="en-CA" dirty="0"/>
              <a:t>: (applies when using a delay) extend the style (taken from the starting keyframe) backwards even if the animation has not started yet</a:t>
            </a:r>
          </a:p>
          <a:p>
            <a:pPr lvl="1"/>
            <a:r>
              <a:rPr lang="en-CA" b="1" dirty="0"/>
              <a:t>forwards</a:t>
            </a:r>
            <a:r>
              <a:rPr lang="en-CA" dirty="0"/>
              <a:t>: hold the style for the element at whatever it is at the end of the animation</a:t>
            </a:r>
          </a:p>
          <a:p>
            <a:pPr lvl="1"/>
            <a:r>
              <a:rPr lang="en-CA" b="1" dirty="0"/>
              <a:t>both</a:t>
            </a:r>
            <a:r>
              <a:rPr lang="en-CA" dirty="0"/>
              <a:t>: extend the style backwards from the first keyframe and forwards from the last keyframe</a:t>
            </a:r>
          </a:p>
        </p:txBody>
      </p:sp>
    </p:spTree>
    <p:extLst>
      <p:ext uri="{BB962C8B-B14F-4D97-AF65-F5344CB8AC3E}">
        <p14:creationId xmlns:p14="http://schemas.microsoft.com/office/powerpoint/2010/main" val="35449503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BFB53-CEDB-4593-A09C-2DE67143011E}"/>
              </a:ext>
            </a:extLst>
          </p:cNvPr>
          <p:cNvSpPr>
            <a:spLocks noGrp="1"/>
          </p:cNvSpPr>
          <p:nvPr>
            <p:ph type="title"/>
          </p:nvPr>
        </p:nvSpPr>
        <p:spPr/>
        <p:txBody>
          <a:bodyPr/>
          <a:lstStyle/>
          <a:p>
            <a:r>
              <a:rPr lang="en-CA" dirty="0"/>
              <a:t>animation-play-state property</a:t>
            </a:r>
          </a:p>
        </p:txBody>
      </p:sp>
      <p:sp>
        <p:nvSpPr>
          <p:cNvPr id="3" name="Content Placeholder 2">
            <a:extLst>
              <a:ext uri="{FF2B5EF4-FFF2-40B4-BE49-F238E27FC236}">
                <a16:creationId xmlns:a16="http://schemas.microsoft.com/office/drawing/2014/main" id="{34C56D0B-82ED-4C9C-9F3A-214376098160}"/>
              </a:ext>
            </a:extLst>
          </p:cNvPr>
          <p:cNvSpPr>
            <a:spLocks noGrp="1"/>
          </p:cNvSpPr>
          <p:nvPr>
            <p:ph idx="1"/>
          </p:nvPr>
        </p:nvSpPr>
        <p:spPr/>
        <p:txBody>
          <a:bodyPr/>
          <a:lstStyle/>
          <a:p>
            <a:r>
              <a:rPr lang="en-CA" dirty="0"/>
              <a:t>It's a property you can use to play or pause an animation (set it separately from the </a:t>
            </a:r>
            <a:r>
              <a:rPr lang="en-CA" b="1"/>
              <a:t>animation</a:t>
            </a:r>
            <a:r>
              <a:rPr lang="en-CA"/>
              <a:t> property)</a:t>
            </a:r>
            <a:endParaRPr lang="en-CA" dirty="0"/>
          </a:p>
          <a:p>
            <a:r>
              <a:rPr lang="en-CA" dirty="0"/>
              <a:t>There are two possible values:</a:t>
            </a:r>
          </a:p>
          <a:p>
            <a:pPr lvl="1"/>
            <a:r>
              <a:rPr lang="en-CA" b="1" dirty="0"/>
              <a:t>running</a:t>
            </a:r>
            <a:r>
              <a:rPr lang="en-CA" dirty="0"/>
              <a:t> (the default)</a:t>
            </a:r>
          </a:p>
          <a:p>
            <a:pPr lvl="1"/>
            <a:r>
              <a:rPr lang="en-CA" b="1" dirty="0"/>
              <a:t>paused</a:t>
            </a:r>
          </a:p>
          <a:p>
            <a:pPr lvl="1"/>
            <a:endParaRPr lang="en-CA" b="1" dirty="0"/>
          </a:p>
          <a:p>
            <a:pPr marL="0" indent="0">
              <a:buNone/>
            </a:pPr>
            <a:r>
              <a:rPr lang="en-CA" sz="2000" u="sng" dirty="0"/>
              <a:t>Example:</a:t>
            </a:r>
            <a:r>
              <a:rPr lang="en-CA" sz="2000" dirty="0"/>
              <a:t> Using the initial example, pause the ball animation when hovering over the #stage.</a:t>
            </a:r>
          </a:p>
          <a:p>
            <a:pPr marL="0" indent="0">
              <a:buNone/>
            </a:pPr>
            <a:r>
              <a:rPr lang="en-CA" sz="2400" dirty="0">
                <a:latin typeface="Consolas" panose="020B0609020204030204" pitchFamily="49" charset="0"/>
              </a:rPr>
              <a:t>#stage:hover #ball {</a:t>
            </a:r>
          </a:p>
          <a:p>
            <a:pPr marL="0" indent="0">
              <a:buNone/>
            </a:pPr>
            <a:r>
              <a:rPr lang="en-CA" sz="2400" dirty="0">
                <a:latin typeface="Consolas" panose="020B0609020204030204" pitchFamily="49" charset="0"/>
              </a:rPr>
              <a:t>  </a:t>
            </a:r>
            <a:r>
              <a:rPr lang="en-CA" sz="2400" b="1" dirty="0">
                <a:latin typeface="Consolas" panose="020B0609020204030204" pitchFamily="49" charset="0"/>
              </a:rPr>
              <a:t>animation-play-state: paused;</a:t>
            </a:r>
          </a:p>
          <a:p>
            <a:pPr marL="0" indent="0">
              <a:buNone/>
            </a:pPr>
            <a:r>
              <a:rPr lang="en-CA" sz="2400" dirty="0">
                <a:latin typeface="Consolas" panose="020B0609020204030204" pitchFamily="49" charset="0"/>
              </a:rPr>
              <a:t>}</a:t>
            </a:r>
          </a:p>
        </p:txBody>
      </p:sp>
    </p:spTree>
    <p:extLst>
      <p:ext uri="{BB962C8B-B14F-4D97-AF65-F5344CB8AC3E}">
        <p14:creationId xmlns:p14="http://schemas.microsoft.com/office/powerpoint/2010/main" val="1475675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4">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10DFC1-462F-5239-07B3-DA188DFA3730}"/>
              </a:ext>
            </a:extLst>
          </p:cNvPr>
          <p:cNvSpPr>
            <a:spLocks noGrp="1"/>
          </p:cNvSpPr>
          <p:nvPr>
            <p:ph type="title"/>
          </p:nvPr>
        </p:nvSpPr>
        <p:spPr/>
        <p:txBody>
          <a:bodyPr/>
          <a:lstStyle/>
          <a:p>
            <a:r>
              <a:rPr lang="en-CA" dirty="0"/>
              <a:t>Keyframe animations and JS</a:t>
            </a:r>
          </a:p>
        </p:txBody>
      </p:sp>
      <p:sp>
        <p:nvSpPr>
          <p:cNvPr id="3" name="Text Placeholder 2">
            <a:extLst>
              <a:ext uri="{FF2B5EF4-FFF2-40B4-BE49-F238E27FC236}">
                <a16:creationId xmlns:a16="http://schemas.microsoft.com/office/drawing/2014/main" id="{40635869-BC54-562D-1F55-1267513F9E0A}"/>
              </a:ext>
            </a:extLst>
          </p:cNvPr>
          <p:cNvSpPr>
            <a:spLocks noGrp="1"/>
          </p:cNvSpPr>
          <p:nvPr>
            <p:ph type="body" idx="1"/>
          </p:nvPr>
        </p:nvSpPr>
        <p:spPr/>
        <p:txBody>
          <a:bodyPr/>
          <a:lstStyle/>
          <a:p>
            <a:r>
              <a:rPr lang="en-CA" dirty="0"/>
              <a:t>Properties and events available in JS</a:t>
            </a:r>
          </a:p>
        </p:txBody>
      </p:sp>
    </p:spTree>
    <p:extLst>
      <p:ext uri="{BB962C8B-B14F-4D97-AF65-F5344CB8AC3E}">
        <p14:creationId xmlns:p14="http://schemas.microsoft.com/office/powerpoint/2010/main" val="2878114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4">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89361D-F239-46F7-B27E-EA2CCDD4EA4B}"/>
              </a:ext>
            </a:extLst>
          </p:cNvPr>
          <p:cNvSpPr>
            <a:spLocks noGrp="1"/>
          </p:cNvSpPr>
          <p:nvPr>
            <p:ph type="title"/>
          </p:nvPr>
        </p:nvSpPr>
        <p:spPr/>
        <p:txBody>
          <a:bodyPr/>
          <a:lstStyle/>
          <a:p>
            <a:r>
              <a:rPr lang="en-CA" dirty="0"/>
              <a:t>Using animation-play-state in </a:t>
            </a:r>
            <a:r>
              <a:rPr lang="en-CA" dirty="0" err="1"/>
              <a:t>Javascript</a:t>
            </a:r>
            <a:endParaRPr lang="en-CA" dirty="0"/>
          </a:p>
        </p:txBody>
      </p:sp>
      <p:sp>
        <p:nvSpPr>
          <p:cNvPr id="3" name="Content Placeholder 2">
            <a:extLst>
              <a:ext uri="{FF2B5EF4-FFF2-40B4-BE49-F238E27FC236}">
                <a16:creationId xmlns:a16="http://schemas.microsoft.com/office/drawing/2014/main" id="{03FC42C0-A2BC-4974-860D-D054AAA60384}"/>
              </a:ext>
            </a:extLst>
          </p:cNvPr>
          <p:cNvSpPr>
            <a:spLocks noGrp="1"/>
          </p:cNvSpPr>
          <p:nvPr>
            <p:ph idx="1"/>
          </p:nvPr>
        </p:nvSpPr>
        <p:spPr/>
        <p:txBody>
          <a:bodyPr/>
          <a:lstStyle/>
          <a:p>
            <a:r>
              <a:rPr lang="en-CA" dirty="0"/>
              <a:t>You can access the animation-play-state property in JavaScript using:</a:t>
            </a:r>
          </a:p>
          <a:p>
            <a:endParaRPr lang="en-CA" dirty="0"/>
          </a:p>
          <a:p>
            <a:pPr marL="0" indent="0">
              <a:buNone/>
            </a:pPr>
            <a:r>
              <a:rPr lang="en-CA" b="1" i="1" dirty="0">
                <a:solidFill>
                  <a:schemeClr val="bg1">
                    <a:lumMod val="50000"/>
                  </a:schemeClr>
                </a:solidFill>
                <a:latin typeface="Consolas" panose="020B0609020204030204" pitchFamily="49" charset="0"/>
              </a:rPr>
              <a:t>&lt;</a:t>
            </a:r>
            <a:r>
              <a:rPr lang="en-CA" i="1" dirty="0">
                <a:solidFill>
                  <a:schemeClr val="bg1">
                    <a:lumMod val="50000"/>
                  </a:schemeClr>
                </a:solidFill>
                <a:latin typeface="Consolas" panose="020B0609020204030204" pitchFamily="49" charset="0"/>
              </a:rPr>
              <a:t>element</a:t>
            </a:r>
            <a:r>
              <a:rPr lang="en-CA" b="1" i="1" dirty="0">
                <a:solidFill>
                  <a:schemeClr val="bg1">
                    <a:lumMod val="50000"/>
                  </a:schemeClr>
                </a:solidFill>
                <a:latin typeface="Consolas" panose="020B0609020204030204" pitchFamily="49" charset="0"/>
              </a:rPr>
              <a:t>&gt;.</a:t>
            </a:r>
            <a:r>
              <a:rPr lang="en-CA" b="1" dirty="0" err="1">
                <a:latin typeface="Consolas" panose="020B0609020204030204" pitchFamily="49" charset="0"/>
              </a:rPr>
              <a:t>style.animationPlayState</a:t>
            </a:r>
            <a:endParaRPr lang="en-CA" b="1" dirty="0">
              <a:latin typeface="Consolas" panose="020B0609020204030204" pitchFamily="49" charset="0"/>
            </a:endParaRPr>
          </a:p>
          <a:p>
            <a:pPr marL="0" indent="0">
              <a:buNone/>
            </a:pPr>
            <a:endParaRPr lang="en-CA" b="1" dirty="0">
              <a:latin typeface="Consolas" panose="020B0609020204030204" pitchFamily="49" charset="0"/>
            </a:endParaRPr>
          </a:p>
          <a:p>
            <a:pPr marL="0" indent="0">
              <a:buNone/>
            </a:pPr>
            <a:endParaRPr lang="en-CA" b="1" dirty="0">
              <a:latin typeface="Consolas" panose="020B0609020204030204" pitchFamily="49" charset="0"/>
            </a:endParaRPr>
          </a:p>
        </p:txBody>
      </p:sp>
    </p:spTree>
    <p:extLst>
      <p:ext uri="{BB962C8B-B14F-4D97-AF65-F5344CB8AC3E}">
        <p14:creationId xmlns:p14="http://schemas.microsoft.com/office/powerpoint/2010/main" val="21741865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4">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89361D-F239-46F7-B27E-EA2CCDD4EA4B}"/>
              </a:ext>
            </a:extLst>
          </p:cNvPr>
          <p:cNvSpPr>
            <a:spLocks noGrp="1"/>
          </p:cNvSpPr>
          <p:nvPr>
            <p:ph type="title"/>
          </p:nvPr>
        </p:nvSpPr>
        <p:spPr/>
        <p:txBody>
          <a:bodyPr/>
          <a:lstStyle/>
          <a:p>
            <a:r>
              <a:rPr lang="en-CA" dirty="0"/>
              <a:t>Keyframe animation events in JS</a:t>
            </a:r>
          </a:p>
        </p:txBody>
      </p:sp>
      <p:sp>
        <p:nvSpPr>
          <p:cNvPr id="3" name="Content Placeholder 2">
            <a:extLst>
              <a:ext uri="{FF2B5EF4-FFF2-40B4-BE49-F238E27FC236}">
                <a16:creationId xmlns:a16="http://schemas.microsoft.com/office/drawing/2014/main" id="{03FC42C0-A2BC-4974-860D-D054AAA60384}"/>
              </a:ext>
            </a:extLst>
          </p:cNvPr>
          <p:cNvSpPr>
            <a:spLocks noGrp="1"/>
          </p:cNvSpPr>
          <p:nvPr>
            <p:ph idx="1"/>
          </p:nvPr>
        </p:nvSpPr>
        <p:spPr/>
        <p:txBody>
          <a:bodyPr/>
          <a:lstStyle/>
          <a:p>
            <a:r>
              <a:rPr lang="en-CA" dirty="0"/>
              <a:t>The following events related to CSS keyframe animations can be used in JS:</a:t>
            </a:r>
          </a:p>
          <a:p>
            <a:pPr lvl="1"/>
            <a:r>
              <a:rPr lang="en-CA" b="1" dirty="0" err="1">
                <a:latin typeface="Consolas" panose="020B0609020204030204" pitchFamily="49" charset="0"/>
              </a:rPr>
              <a:t>animationstart</a:t>
            </a:r>
            <a:r>
              <a:rPr lang="en-CA" dirty="0">
                <a:latin typeface="Calibri" panose="020F0502020204030204" pitchFamily="34" charset="0"/>
                <a:cs typeface="Calibri" panose="020F0502020204030204" pitchFamily="34" charset="0"/>
              </a:rPr>
              <a:t>: Triggered when the keyframe animation first starts (only triggers once even if looping).</a:t>
            </a:r>
          </a:p>
          <a:p>
            <a:pPr lvl="1"/>
            <a:r>
              <a:rPr lang="en-CA" b="1" dirty="0" err="1">
                <a:latin typeface="Consolas" panose="020B0609020204030204" pitchFamily="49" charset="0"/>
                <a:cs typeface="Calibri" panose="020F0502020204030204" pitchFamily="34" charset="0"/>
              </a:rPr>
              <a:t>animationiteration</a:t>
            </a:r>
            <a:r>
              <a:rPr lang="en-CA" dirty="0">
                <a:latin typeface="Calibri" panose="020F0502020204030204" pitchFamily="34" charset="0"/>
                <a:cs typeface="Calibri" panose="020F0502020204030204" pitchFamily="34" charset="0"/>
              </a:rPr>
              <a:t>: Triggered when a keyframe animation </a:t>
            </a:r>
            <a:r>
              <a:rPr lang="en-CA" u="sng" dirty="0">
                <a:latin typeface="Calibri" panose="020F0502020204030204" pitchFamily="34" charset="0"/>
                <a:cs typeface="Calibri" panose="020F0502020204030204" pitchFamily="34" charset="0"/>
              </a:rPr>
              <a:t>loops</a:t>
            </a:r>
            <a:r>
              <a:rPr lang="en-CA" dirty="0">
                <a:latin typeface="Calibri" panose="020F0502020204030204" pitchFamily="34" charset="0"/>
                <a:cs typeface="Calibri" panose="020F0502020204030204" pitchFamily="34" charset="0"/>
              </a:rPr>
              <a:t>.</a:t>
            </a:r>
          </a:p>
          <a:p>
            <a:pPr lvl="1"/>
            <a:r>
              <a:rPr lang="en-CA" b="1" dirty="0" err="1">
                <a:latin typeface="Consolas" panose="020B0609020204030204" pitchFamily="49" charset="0"/>
                <a:cs typeface="Calibri" panose="020F0502020204030204" pitchFamily="34" charset="0"/>
              </a:rPr>
              <a:t>animationend</a:t>
            </a:r>
            <a:r>
              <a:rPr lang="en-CA" dirty="0">
                <a:latin typeface="Calibri" panose="020F0502020204030204" pitchFamily="34" charset="0"/>
                <a:cs typeface="Calibri" panose="020F0502020204030204" pitchFamily="34" charset="0"/>
              </a:rPr>
              <a:t>: Triggered when a keyframe animation finally completes.</a:t>
            </a:r>
          </a:p>
          <a:p>
            <a:pPr marL="0" indent="0">
              <a:buNone/>
            </a:pPr>
            <a:endParaRPr lang="en-CA" b="1" dirty="0">
              <a:latin typeface="Consolas" panose="020B0609020204030204" pitchFamily="49" charset="0"/>
            </a:endParaRPr>
          </a:p>
          <a:p>
            <a:pPr marL="0" indent="0">
              <a:buNone/>
            </a:pPr>
            <a:endParaRPr lang="en-CA" b="1" dirty="0">
              <a:latin typeface="Consolas" panose="020B0609020204030204" pitchFamily="49" charset="0"/>
            </a:endParaRPr>
          </a:p>
        </p:txBody>
      </p:sp>
    </p:spTree>
    <p:extLst>
      <p:ext uri="{BB962C8B-B14F-4D97-AF65-F5344CB8AC3E}">
        <p14:creationId xmlns:p14="http://schemas.microsoft.com/office/powerpoint/2010/main" val="2611444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4B3FDD-E881-4501-933A-C6334500BF8F}"/>
              </a:ext>
            </a:extLst>
          </p:cNvPr>
          <p:cNvSpPr>
            <a:spLocks noGrp="1"/>
          </p:cNvSpPr>
          <p:nvPr>
            <p:ph type="title"/>
          </p:nvPr>
        </p:nvSpPr>
        <p:spPr/>
        <p:txBody>
          <a:bodyPr/>
          <a:lstStyle/>
          <a:p>
            <a:r>
              <a:rPr lang="en-CA" dirty="0"/>
              <a:t>Keyframe animations</a:t>
            </a:r>
          </a:p>
        </p:txBody>
      </p:sp>
      <p:sp>
        <p:nvSpPr>
          <p:cNvPr id="3" name="Content Placeholder 2">
            <a:extLst>
              <a:ext uri="{FF2B5EF4-FFF2-40B4-BE49-F238E27FC236}">
                <a16:creationId xmlns:a16="http://schemas.microsoft.com/office/drawing/2014/main" id="{8346BCD0-0DD2-40D3-AE20-43CFD90458B7}"/>
              </a:ext>
            </a:extLst>
          </p:cNvPr>
          <p:cNvSpPr>
            <a:spLocks noGrp="1"/>
          </p:cNvSpPr>
          <p:nvPr>
            <p:ph idx="1"/>
          </p:nvPr>
        </p:nvSpPr>
        <p:spPr/>
        <p:txBody>
          <a:bodyPr>
            <a:normAutofit/>
          </a:bodyPr>
          <a:lstStyle/>
          <a:p>
            <a:pPr marL="0" indent="0">
              <a:buNone/>
            </a:pPr>
            <a:r>
              <a:rPr lang="en-CA" b="1" dirty="0"/>
              <a:t>What is a keyframe animation?</a:t>
            </a:r>
          </a:p>
          <a:p>
            <a:r>
              <a:rPr lang="en-CA" dirty="0"/>
              <a:t>In traditional terms, animations are made up of a series of "frames" where each frame is a "still".</a:t>
            </a:r>
          </a:p>
          <a:p>
            <a:r>
              <a:rPr lang="en-CA" dirty="0"/>
              <a:t>Keyframes are key points in the animation which usually define the extreme points of a motion.</a:t>
            </a:r>
          </a:p>
          <a:p>
            <a:pPr lvl="1"/>
            <a:r>
              <a:rPr lang="en-CA" dirty="0"/>
              <a:t>E.g. For a ball bounce, the keyframes are at the start (top of the bounce) and at the end (bottom of the bounce).</a:t>
            </a:r>
          </a:p>
          <a:p>
            <a:r>
              <a:rPr lang="en-CA" dirty="0"/>
              <a:t>Only keyframes need to be defined. The transitions from one keyframe to another are animated.</a:t>
            </a:r>
          </a:p>
        </p:txBody>
      </p:sp>
    </p:spTree>
    <p:extLst>
      <p:ext uri="{BB962C8B-B14F-4D97-AF65-F5344CB8AC3E}">
        <p14:creationId xmlns:p14="http://schemas.microsoft.com/office/powerpoint/2010/main" val="21417221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3DF27-E823-434F-97E4-9ED5F30C26EB}"/>
              </a:ext>
            </a:extLst>
          </p:cNvPr>
          <p:cNvSpPr>
            <a:spLocks noGrp="1"/>
          </p:cNvSpPr>
          <p:nvPr>
            <p:ph type="title"/>
          </p:nvPr>
        </p:nvSpPr>
        <p:spPr/>
        <p:txBody>
          <a:bodyPr/>
          <a:lstStyle/>
          <a:p>
            <a:r>
              <a:rPr lang="en-CA" dirty="0"/>
              <a:t>Transitions vs keyframe animations?</a:t>
            </a:r>
          </a:p>
        </p:txBody>
      </p:sp>
      <p:sp>
        <p:nvSpPr>
          <p:cNvPr id="3" name="Content Placeholder 2">
            <a:extLst>
              <a:ext uri="{FF2B5EF4-FFF2-40B4-BE49-F238E27FC236}">
                <a16:creationId xmlns:a16="http://schemas.microsoft.com/office/drawing/2014/main" id="{FDCEC9E6-679A-4928-AE39-DEE1E256452B}"/>
              </a:ext>
            </a:extLst>
          </p:cNvPr>
          <p:cNvSpPr>
            <a:spLocks noGrp="1"/>
          </p:cNvSpPr>
          <p:nvPr>
            <p:ph idx="1"/>
          </p:nvPr>
        </p:nvSpPr>
        <p:spPr/>
        <p:txBody>
          <a:bodyPr>
            <a:normAutofit lnSpcReduction="10000"/>
          </a:bodyPr>
          <a:lstStyle/>
          <a:p>
            <a:r>
              <a:rPr lang="en-CA" dirty="0"/>
              <a:t>Transitions are useful for small changes with little complexity.</a:t>
            </a:r>
          </a:p>
          <a:p>
            <a:r>
              <a:rPr lang="en-CA" dirty="0"/>
              <a:t>Animations allow you to define a series of animated changes.</a:t>
            </a:r>
          </a:p>
          <a:p>
            <a:r>
              <a:rPr lang="en-CA" dirty="0"/>
              <a:t>Animating a sequence of changes on one element is more difficult using the transition property and a sequence of movements is impossible</a:t>
            </a:r>
          </a:p>
          <a:p>
            <a:pPr lvl="1"/>
            <a:r>
              <a:rPr lang="en-CA" dirty="0"/>
              <a:t>Consider how many delays or </a:t>
            </a:r>
            <a:r>
              <a:rPr lang="en-CA" dirty="0" err="1"/>
              <a:t>transitionend</a:t>
            </a:r>
            <a:r>
              <a:rPr lang="en-CA" dirty="0"/>
              <a:t> event listeners you'll need to use to run four different actions in sequence on a single element.</a:t>
            </a:r>
          </a:p>
          <a:p>
            <a:pPr lvl="1"/>
            <a:r>
              <a:rPr lang="en-CA" dirty="0"/>
              <a:t>Consider that you can only define one change per property for transitions</a:t>
            </a:r>
          </a:p>
          <a:p>
            <a:pPr marL="0" indent="0">
              <a:buNone/>
            </a:pPr>
            <a:endParaRPr lang="en-CA" dirty="0"/>
          </a:p>
          <a:p>
            <a:pPr marL="0" indent="0">
              <a:buNone/>
            </a:pPr>
            <a:r>
              <a:rPr lang="en-CA" b="1" dirty="0">
                <a:solidFill>
                  <a:srgbClr val="00B050"/>
                </a:solidFill>
              </a:rPr>
              <a:t>If you need to animate a sequence of events, use </a:t>
            </a:r>
            <a:r>
              <a:rPr lang="en-CA" b="1" u="sng" dirty="0"/>
              <a:t>keyframe animations</a:t>
            </a:r>
            <a:r>
              <a:rPr lang="en-CA" b="1" dirty="0"/>
              <a:t>!</a:t>
            </a:r>
          </a:p>
        </p:txBody>
      </p:sp>
    </p:spTree>
    <p:extLst>
      <p:ext uri="{BB962C8B-B14F-4D97-AF65-F5344CB8AC3E}">
        <p14:creationId xmlns:p14="http://schemas.microsoft.com/office/powerpoint/2010/main" val="27556132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ADED4-D36A-443F-967F-60CF9206AA19}"/>
              </a:ext>
            </a:extLst>
          </p:cNvPr>
          <p:cNvSpPr>
            <a:spLocks noGrp="1"/>
          </p:cNvSpPr>
          <p:nvPr>
            <p:ph type="title"/>
          </p:nvPr>
        </p:nvSpPr>
        <p:spPr/>
        <p:txBody>
          <a:bodyPr/>
          <a:lstStyle/>
          <a:p>
            <a:r>
              <a:rPr lang="en-CA" dirty="0"/>
              <a:t>An example: a moving ball</a:t>
            </a:r>
          </a:p>
        </p:txBody>
      </p:sp>
      <p:sp>
        <p:nvSpPr>
          <p:cNvPr id="3" name="Content Placeholder 2">
            <a:extLst>
              <a:ext uri="{FF2B5EF4-FFF2-40B4-BE49-F238E27FC236}">
                <a16:creationId xmlns:a16="http://schemas.microsoft.com/office/drawing/2014/main" id="{CE6F2D07-597C-4A8C-B174-E11204F6049D}"/>
              </a:ext>
            </a:extLst>
          </p:cNvPr>
          <p:cNvSpPr>
            <a:spLocks noGrp="1"/>
          </p:cNvSpPr>
          <p:nvPr>
            <p:ph idx="1"/>
          </p:nvPr>
        </p:nvSpPr>
        <p:spPr>
          <a:xfrm>
            <a:off x="838200" y="5117435"/>
            <a:ext cx="10515600" cy="1059528"/>
          </a:xfrm>
        </p:spPr>
        <p:txBody>
          <a:bodyPr>
            <a:normAutofit fontScale="92500" lnSpcReduction="10000"/>
          </a:bodyPr>
          <a:lstStyle/>
          <a:p>
            <a:pPr marL="0" indent="0">
              <a:buNone/>
            </a:pPr>
            <a:r>
              <a:rPr lang="en-CA" dirty="0"/>
              <a:t>Make the ball move as defined above. The ball will hit the bottom of the box halfway through the animation and will reach the top right corner at the end of the animation.</a:t>
            </a:r>
          </a:p>
        </p:txBody>
      </p:sp>
      <p:sp>
        <p:nvSpPr>
          <p:cNvPr id="4" name="Rectangle 3">
            <a:extLst>
              <a:ext uri="{FF2B5EF4-FFF2-40B4-BE49-F238E27FC236}">
                <a16:creationId xmlns:a16="http://schemas.microsoft.com/office/drawing/2014/main" id="{7E84035F-ADF6-47FF-8CBA-452FC48E3296}"/>
              </a:ext>
            </a:extLst>
          </p:cNvPr>
          <p:cNvSpPr/>
          <p:nvPr/>
        </p:nvSpPr>
        <p:spPr>
          <a:xfrm>
            <a:off x="939338" y="1936865"/>
            <a:ext cx="10282844" cy="293439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 name="Oval 4">
            <a:extLst>
              <a:ext uri="{FF2B5EF4-FFF2-40B4-BE49-F238E27FC236}">
                <a16:creationId xmlns:a16="http://schemas.microsoft.com/office/drawing/2014/main" id="{BA26D5DF-6FBC-4FF5-A3F3-17A1F5FA1CB6}"/>
              </a:ext>
            </a:extLst>
          </p:cNvPr>
          <p:cNvSpPr/>
          <p:nvPr/>
        </p:nvSpPr>
        <p:spPr>
          <a:xfrm>
            <a:off x="939338" y="1936865"/>
            <a:ext cx="814648" cy="814648"/>
          </a:xfrm>
          <a:prstGeom prst="ellipse">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7" name="Straight Arrow Connector 6">
            <a:extLst>
              <a:ext uri="{FF2B5EF4-FFF2-40B4-BE49-F238E27FC236}">
                <a16:creationId xmlns:a16="http://schemas.microsoft.com/office/drawing/2014/main" id="{D9667F17-061E-48BA-9215-3592236AA2E3}"/>
              </a:ext>
            </a:extLst>
          </p:cNvPr>
          <p:cNvCxnSpPr>
            <a:cxnSpLocks/>
          </p:cNvCxnSpPr>
          <p:nvPr/>
        </p:nvCxnSpPr>
        <p:spPr>
          <a:xfrm>
            <a:off x="1753986" y="2676698"/>
            <a:ext cx="4326774" cy="219456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 name="Straight Arrow Connector 7">
            <a:extLst>
              <a:ext uri="{FF2B5EF4-FFF2-40B4-BE49-F238E27FC236}">
                <a16:creationId xmlns:a16="http://schemas.microsoft.com/office/drawing/2014/main" id="{0688C7DB-1095-4A1B-BC4E-C226F56D6259}"/>
              </a:ext>
            </a:extLst>
          </p:cNvPr>
          <p:cNvCxnSpPr>
            <a:cxnSpLocks/>
          </p:cNvCxnSpPr>
          <p:nvPr/>
        </p:nvCxnSpPr>
        <p:spPr>
          <a:xfrm flipV="1">
            <a:off x="6080760" y="2618509"/>
            <a:ext cx="4260273" cy="225274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0" name="Oval 9">
            <a:extLst>
              <a:ext uri="{FF2B5EF4-FFF2-40B4-BE49-F238E27FC236}">
                <a16:creationId xmlns:a16="http://schemas.microsoft.com/office/drawing/2014/main" id="{2EED517A-B5DF-4770-A3AE-A371F1C0569F}"/>
              </a:ext>
            </a:extLst>
          </p:cNvPr>
          <p:cNvSpPr/>
          <p:nvPr/>
        </p:nvSpPr>
        <p:spPr>
          <a:xfrm>
            <a:off x="10407534" y="1936865"/>
            <a:ext cx="814648" cy="814648"/>
          </a:xfrm>
          <a:prstGeom prst="ellipse">
            <a:avLst/>
          </a:prstGeom>
          <a:noFill/>
          <a:ln>
            <a:solidFill>
              <a:srgbClr val="0000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2" name="Rectangle 11">
            <a:extLst>
              <a:ext uri="{FF2B5EF4-FFF2-40B4-BE49-F238E27FC236}">
                <a16:creationId xmlns:a16="http://schemas.microsoft.com/office/drawing/2014/main" id="{B422AAE6-21AF-4CD8-8B21-A7EA3E036A70}"/>
              </a:ext>
            </a:extLst>
          </p:cNvPr>
          <p:cNvSpPr/>
          <p:nvPr/>
        </p:nvSpPr>
        <p:spPr>
          <a:xfrm>
            <a:off x="969818" y="1936865"/>
            <a:ext cx="10282844" cy="293439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3" name="Oval 12">
            <a:extLst>
              <a:ext uri="{FF2B5EF4-FFF2-40B4-BE49-F238E27FC236}">
                <a16:creationId xmlns:a16="http://schemas.microsoft.com/office/drawing/2014/main" id="{E6EF4C47-34D2-4334-9EFA-0DB59DF79C98}"/>
              </a:ext>
            </a:extLst>
          </p:cNvPr>
          <p:cNvSpPr/>
          <p:nvPr/>
        </p:nvSpPr>
        <p:spPr>
          <a:xfrm>
            <a:off x="969818" y="1936865"/>
            <a:ext cx="814648" cy="814648"/>
          </a:xfrm>
          <a:prstGeom prst="ellipse">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30093566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48C66B-F8DA-4626-9AA4-040C2FC753BD}"/>
              </a:ext>
            </a:extLst>
          </p:cNvPr>
          <p:cNvSpPr>
            <a:spLocks noGrp="1"/>
          </p:cNvSpPr>
          <p:nvPr>
            <p:ph type="title"/>
          </p:nvPr>
        </p:nvSpPr>
        <p:spPr/>
        <p:txBody>
          <a:bodyPr/>
          <a:lstStyle/>
          <a:p>
            <a:r>
              <a:rPr lang="en-CA" dirty="0"/>
              <a:t>Set up the ball and box</a:t>
            </a:r>
          </a:p>
        </p:txBody>
      </p:sp>
      <p:sp>
        <p:nvSpPr>
          <p:cNvPr id="3" name="Content Placeholder 2">
            <a:extLst>
              <a:ext uri="{FF2B5EF4-FFF2-40B4-BE49-F238E27FC236}">
                <a16:creationId xmlns:a16="http://schemas.microsoft.com/office/drawing/2014/main" id="{E3359AFD-34A7-43D7-B264-9E06F448AE84}"/>
              </a:ext>
            </a:extLst>
          </p:cNvPr>
          <p:cNvSpPr>
            <a:spLocks noGrp="1"/>
          </p:cNvSpPr>
          <p:nvPr>
            <p:ph idx="1"/>
          </p:nvPr>
        </p:nvSpPr>
        <p:spPr/>
        <p:txBody>
          <a:bodyPr>
            <a:normAutofit/>
          </a:bodyPr>
          <a:lstStyle/>
          <a:p>
            <a:pPr marL="0" indent="0">
              <a:buNone/>
            </a:pPr>
            <a:r>
              <a:rPr lang="en-CA" sz="2000" dirty="0">
                <a:latin typeface="Consolas" panose="020B0609020204030204" pitchFamily="49" charset="0"/>
              </a:rPr>
              <a:t>#stage {</a:t>
            </a:r>
          </a:p>
          <a:p>
            <a:pPr marL="0" indent="0">
              <a:buNone/>
            </a:pPr>
            <a:r>
              <a:rPr lang="en-CA" sz="2000" dirty="0">
                <a:latin typeface="Consolas" panose="020B0609020204030204" pitchFamily="49" charset="0"/>
              </a:rPr>
              <a:t>  height:300px;</a:t>
            </a:r>
          </a:p>
          <a:p>
            <a:pPr marL="0" indent="0">
              <a:buNone/>
            </a:pPr>
            <a:r>
              <a:rPr lang="en-CA" sz="2000" dirty="0">
                <a:latin typeface="Consolas" panose="020B0609020204030204" pitchFamily="49" charset="0"/>
              </a:rPr>
              <a:t>  border:1px solid #000;</a:t>
            </a:r>
          </a:p>
          <a:p>
            <a:pPr marL="0" indent="0">
              <a:buNone/>
            </a:pPr>
            <a:r>
              <a:rPr lang="en-CA" sz="2000" dirty="0">
                <a:latin typeface="Consolas" panose="020B0609020204030204" pitchFamily="49" charset="0"/>
              </a:rPr>
              <a:t>}</a:t>
            </a:r>
          </a:p>
          <a:p>
            <a:pPr marL="0" indent="0">
              <a:buNone/>
            </a:pPr>
            <a:r>
              <a:rPr lang="en-CA" sz="2000" b="1" dirty="0">
                <a:latin typeface="Consolas" panose="020B0609020204030204" pitchFamily="49" charset="0"/>
              </a:rPr>
              <a:t>#ball {</a:t>
            </a:r>
          </a:p>
          <a:p>
            <a:pPr marL="0" indent="0">
              <a:buNone/>
            </a:pPr>
            <a:r>
              <a:rPr lang="en-CA" sz="2000" b="1" dirty="0">
                <a:latin typeface="Consolas" panose="020B0609020204030204" pitchFamily="49" charset="0"/>
              </a:rPr>
              <a:t>  width:75px;</a:t>
            </a:r>
          </a:p>
          <a:p>
            <a:pPr marL="0" indent="0">
              <a:buNone/>
            </a:pPr>
            <a:r>
              <a:rPr lang="en-CA" sz="2000" b="1" dirty="0">
                <a:latin typeface="Consolas" panose="020B0609020204030204" pitchFamily="49" charset="0"/>
              </a:rPr>
              <a:t>  height:75px;</a:t>
            </a:r>
          </a:p>
          <a:p>
            <a:pPr marL="0" indent="0">
              <a:buNone/>
            </a:pPr>
            <a:r>
              <a:rPr lang="en-CA" sz="2000" b="1" dirty="0">
                <a:latin typeface="Consolas" panose="020B0609020204030204" pitchFamily="49" charset="0"/>
              </a:rPr>
              <a:t>  </a:t>
            </a:r>
            <a:r>
              <a:rPr lang="en-CA" sz="2000" b="1" dirty="0" err="1">
                <a:latin typeface="Consolas" panose="020B0609020204030204" pitchFamily="49" charset="0"/>
              </a:rPr>
              <a:t>background-color:blue</a:t>
            </a:r>
            <a:r>
              <a:rPr lang="en-CA" sz="2000" b="1" dirty="0">
                <a:latin typeface="Consolas" panose="020B0609020204030204" pitchFamily="49" charset="0"/>
              </a:rPr>
              <a:t>;</a:t>
            </a:r>
          </a:p>
          <a:p>
            <a:pPr marL="0" indent="0">
              <a:buNone/>
            </a:pPr>
            <a:r>
              <a:rPr lang="en-CA" sz="2000" b="1" dirty="0">
                <a:latin typeface="Consolas" panose="020B0609020204030204" pitchFamily="49" charset="0"/>
              </a:rPr>
              <a:t>  </a:t>
            </a:r>
            <a:r>
              <a:rPr lang="en-CA" sz="2000" b="1" dirty="0" err="1">
                <a:latin typeface="Consolas" panose="020B0609020204030204" pitchFamily="49" charset="0"/>
              </a:rPr>
              <a:t>position:relative</a:t>
            </a:r>
            <a:r>
              <a:rPr lang="en-CA" sz="2000" b="1" dirty="0">
                <a:latin typeface="Consolas" panose="020B0609020204030204" pitchFamily="49" charset="0"/>
              </a:rPr>
              <a:t>; </a:t>
            </a:r>
            <a:r>
              <a:rPr lang="en-CA" sz="2000" dirty="0">
                <a:solidFill>
                  <a:schemeClr val="bg2">
                    <a:lumMod val="50000"/>
                  </a:schemeClr>
                </a:solidFill>
                <a:latin typeface="Consolas" panose="020B0609020204030204" pitchFamily="49" charset="0"/>
              </a:rPr>
              <a:t>/* so that top, left, </a:t>
            </a:r>
            <a:r>
              <a:rPr lang="en-CA" sz="2000" dirty="0" err="1">
                <a:solidFill>
                  <a:schemeClr val="bg2">
                    <a:lumMod val="50000"/>
                  </a:schemeClr>
                </a:solidFill>
                <a:latin typeface="Consolas" panose="020B0609020204030204" pitchFamily="49" charset="0"/>
              </a:rPr>
              <a:t>etc</a:t>
            </a:r>
            <a:r>
              <a:rPr lang="en-CA" sz="2000" dirty="0">
                <a:solidFill>
                  <a:schemeClr val="bg2">
                    <a:lumMod val="50000"/>
                  </a:schemeClr>
                </a:solidFill>
                <a:latin typeface="Consolas" panose="020B0609020204030204" pitchFamily="49" charset="0"/>
              </a:rPr>
              <a:t> will work */</a:t>
            </a:r>
          </a:p>
          <a:p>
            <a:pPr marL="0" indent="0">
              <a:buNone/>
            </a:pPr>
            <a:r>
              <a:rPr lang="en-CA" sz="2000" b="1" dirty="0">
                <a:latin typeface="Consolas" panose="020B0609020204030204" pitchFamily="49" charset="0"/>
              </a:rPr>
              <a:t>}</a:t>
            </a:r>
          </a:p>
        </p:txBody>
      </p:sp>
    </p:spTree>
    <p:extLst>
      <p:ext uri="{BB962C8B-B14F-4D97-AF65-F5344CB8AC3E}">
        <p14:creationId xmlns:p14="http://schemas.microsoft.com/office/powerpoint/2010/main" val="27933683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DA917-7629-4375-9EE5-50F058E6D05F}"/>
              </a:ext>
            </a:extLst>
          </p:cNvPr>
          <p:cNvSpPr>
            <a:spLocks noGrp="1"/>
          </p:cNvSpPr>
          <p:nvPr>
            <p:ph type="title"/>
          </p:nvPr>
        </p:nvSpPr>
        <p:spPr/>
        <p:txBody>
          <a:bodyPr/>
          <a:lstStyle/>
          <a:p>
            <a:r>
              <a:rPr lang="en-CA" dirty="0"/>
              <a:t>Define a keyframe animation: the structure</a:t>
            </a:r>
          </a:p>
        </p:txBody>
      </p:sp>
      <p:sp>
        <p:nvSpPr>
          <p:cNvPr id="3" name="Content Placeholder 2">
            <a:extLst>
              <a:ext uri="{FF2B5EF4-FFF2-40B4-BE49-F238E27FC236}">
                <a16:creationId xmlns:a16="http://schemas.microsoft.com/office/drawing/2014/main" id="{4CE45E11-6D0F-470C-8890-729AB98EC899}"/>
              </a:ext>
            </a:extLst>
          </p:cNvPr>
          <p:cNvSpPr>
            <a:spLocks noGrp="1"/>
          </p:cNvSpPr>
          <p:nvPr>
            <p:ph idx="1"/>
          </p:nvPr>
        </p:nvSpPr>
        <p:spPr/>
        <p:txBody>
          <a:bodyPr>
            <a:normAutofit/>
          </a:bodyPr>
          <a:lstStyle/>
          <a:p>
            <a:pPr marL="0" indent="0">
              <a:buNone/>
            </a:pPr>
            <a:r>
              <a:rPr lang="en-CA" sz="2000" dirty="0">
                <a:latin typeface="Consolas" panose="020B0609020204030204" pitchFamily="49" charset="0"/>
              </a:rPr>
              <a:t>@keyframes ball-move {</a:t>
            </a:r>
          </a:p>
          <a:p>
            <a:pPr marL="0" indent="0">
              <a:buNone/>
            </a:pPr>
            <a:r>
              <a:rPr lang="en-CA" sz="2000" dirty="0">
                <a:latin typeface="Consolas" panose="020B0609020204030204" pitchFamily="49" charset="0"/>
              </a:rPr>
              <a:t>  </a:t>
            </a:r>
            <a:r>
              <a:rPr lang="en-CA" sz="2000" dirty="0">
                <a:solidFill>
                  <a:schemeClr val="bg2">
                    <a:lumMod val="50000"/>
                  </a:schemeClr>
                </a:solidFill>
                <a:latin typeface="Consolas" panose="020B0609020204030204" pitchFamily="49" charset="0"/>
              </a:rPr>
              <a:t>/* "ball-move" is an arbitrary name for my animation. This will be</a:t>
            </a:r>
          </a:p>
          <a:p>
            <a:pPr marL="0" indent="0">
              <a:buNone/>
            </a:pPr>
            <a:r>
              <a:rPr lang="en-CA" sz="2000" dirty="0">
                <a:solidFill>
                  <a:schemeClr val="bg2">
                    <a:lumMod val="50000"/>
                  </a:schemeClr>
                </a:solidFill>
                <a:latin typeface="Consolas" panose="020B0609020204030204" pitchFamily="49" charset="0"/>
              </a:rPr>
              <a:t>   * used when actually assigning the animation to an element.</a:t>
            </a:r>
          </a:p>
          <a:p>
            <a:pPr marL="0" indent="0">
              <a:buNone/>
            </a:pPr>
            <a:r>
              <a:rPr lang="en-CA" sz="2000" dirty="0">
                <a:solidFill>
                  <a:schemeClr val="bg2">
                    <a:lumMod val="50000"/>
                  </a:schemeClr>
                </a:solidFill>
                <a:latin typeface="Consolas" panose="020B0609020204030204" pitchFamily="49" charset="0"/>
              </a:rPr>
              <a:t>   */</a:t>
            </a:r>
          </a:p>
          <a:p>
            <a:pPr marL="0" indent="0">
              <a:buNone/>
            </a:pPr>
            <a:r>
              <a:rPr lang="en-CA" sz="2000" dirty="0">
                <a:solidFill>
                  <a:schemeClr val="bg2">
                    <a:lumMod val="50000"/>
                  </a:schemeClr>
                </a:solidFill>
                <a:latin typeface="Consolas" panose="020B0609020204030204" pitchFamily="49" charset="0"/>
              </a:rPr>
              <a:t>  </a:t>
            </a:r>
            <a:r>
              <a:rPr lang="en-CA" sz="2000" dirty="0">
                <a:solidFill>
                  <a:schemeClr val="tx1">
                    <a:lumMod val="95000"/>
                    <a:lumOff val="5000"/>
                  </a:schemeClr>
                </a:solidFill>
                <a:latin typeface="Consolas" panose="020B0609020204030204" pitchFamily="49" charset="0"/>
              </a:rPr>
              <a:t>/* DEFINE YOUR KEYFRAMES IN HERE */</a:t>
            </a:r>
          </a:p>
          <a:p>
            <a:pPr marL="0" indent="0">
              <a:buNone/>
            </a:pPr>
            <a:r>
              <a:rPr lang="en-CA" sz="2000" dirty="0">
                <a:latin typeface="Consolas" panose="020B0609020204030204" pitchFamily="49" charset="0"/>
              </a:rPr>
              <a:t>  /* Keyframes are defined at percentages (0% for first frame) or using</a:t>
            </a:r>
          </a:p>
          <a:p>
            <a:pPr marL="0" indent="0">
              <a:buNone/>
            </a:pPr>
            <a:r>
              <a:rPr lang="en-CA" sz="2000" dirty="0">
                <a:latin typeface="Consolas" panose="020B0609020204030204" pitchFamily="49" charset="0"/>
              </a:rPr>
              <a:t>   * the keywords "from" (for 0%) or "to" (for 100%).</a:t>
            </a:r>
          </a:p>
          <a:p>
            <a:pPr marL="0" indent="0">
              <a:buNone/>
            </a:pPr>
            <a:r>
              <a:rPr lang="en-CA" sz="2000" dirty="0">
                <a:latin typeface="Consolas" panose="020B0609020204030204" pitchFamily="49" charset="0"/>
              </a:rPr>
              <a:t>   */</a:t>
            </a:r>
          </a:p>
          <a:p>
            <a:pPr marL="0" indent="0">
              <a:buNone/>
            </a:pPr>
            <a:r>
              <a:rPr lang="en-CA" sz="2000" dirty="0">
                <a:latin typeface="Consolas" panose="020B0609020204030204" pitchFamily="49" charset="0"/>
              </a:rPr>
              <a:t>}</a:t>
            </a:r>
          </a:p>
        </p:txBody>
      </p:sp>
    </p:spTree>
    <p:extLst>
      <p:ext uri="{BB962C8B-B14F-4D97-AF65-F5344CB8AC3E}">
        <p14:creationId xmlns:p14="http://schemas.microsoft.com/office/powerpoint/2010/main" val="39526914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E0B016-1E6C-4D8D-9E3A-108D3DFF5116}"/>
              </a:ext>
            </a:extLst>
          </p:cNvPr>
          <p:cNvSpPr>
            <a:spLocks noGrp="1"/>
          </p:cNvSpPr>
          <p:nvPr>
            <p:ph type="title"/>
          </p:nvPr>
        </p:nvSpPr>
        <p:spPr/>
        <p:txBody>
          <a:bodyPr/>
          <a:lstStyle/>
          <a:p>
            <a:r>
              <a:rPr lang="en-CA" dirty="0"/>
              <a:t>Determine where you need your keyframes</a:t>
            </a:r>
          </a:p>
        </p:txBody>
      </p:sp>
      <p:cxnSp>
        <p:nvCxnSpPr>
          <p:cNvPr id="4" name="Straight Arrow Connector 3">
            <a:extLst>
              <a:ext uri="{FF2B5EF4-FFF2-40B4-BE49-F238E27FC236}">
                <a16:creationId xmlns:a16="http://schemas.microsoft.com/office/drawing/2014/main" id="{7806ADCB-F640-4665-933F-8D8ABF0A53CD}"/>
              </a:ext>
            </a:extLst>
          </p:cNvPr>
          <p:cNvCxnSpPr>
            <a:cxnSpLocks/>
          </p:cNvCxnSpPr>
          <p:nvPr/>
        </p:nvCxnSpPr>
        <p:spPr>
          <a:xfrm flipV="1">
            <a:off x="6080760" y="2618509"/>
            <a:ext cx="4260273" cy="225274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 name="Oval 4">
            <a:extLst>
              <a:ext uri="{FF2B5EF4-FFF2-40B4-BE49-F238E27FC236}">
                <a16:creationId xmlns:a16="http://schemas.microsoft.com/office/drawing/2014/main" id="{9BAC3348-109B-4418-84A9-EDC20932B7D6}"/>
              </a:ext>
            </a:extLst>
          </p:cNvPr>
          <p:cNvSpPr/>
          <p:nvPr/>
        </p:nvSpPr>
        <p:spPr>
          <a:xfrm>
            <a:off x="10407534" y="1936865"/>
            <a:ext cx="814648" cy="814648"/>
          </a:xfrm>
          <a:prstGeom prst="ellipse">
            <a:avLst/>
          </a:prstGeom>
          <a:noFill/>
          <a:ln>
            <a:solidFill>
              <a:srgbClr val="0000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 name="Rectangle 5">
            <a:extLst>
              <a:ext uri="{FF2B5EF4-FFF2-40B4-BE49-F238E27FC236}">
                <a16:creationId xmlns:a16="http://schemas.microsoft.com/office/drawing/2014/main" id="{ED611B11-A01A-4146-B6A8-ABC4E4C21A12}"/>
              </a:ext>
            </a:extLst>
          </p:cNvPr>
          <p:cNvSpPr/>
          <p:nvPr/>
        </p:nvSpPr>
        <p:spPr>
          <a:xfrm>
            <a:off x="969818" y="1936865"/>
            <a:ext cx="10282844" cy="293439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 name="Oval 6">
            <a:extLst>
              <a:ext uri="{FF2B5EF4-FFF2-40B4-BE49-F238E27FC236}">
                <a16:creationId xmlns:a16="http://schemas.microsoft.com/office/drawing/2014/main" id="{1551D9D0-8A3B-40CF-86BC-FB95DCC8FCB6}"/>
              </a:ext>
            </a:extLst>
          </p:cNvPr>
          <p:cNvSpPr/>
          <p:nvPr/>
        </p:nvSpPr>
        <p:spPr>
          <a:xfrm>
            <a:off x="969818" y="1936865"/>
            <a:ext cx="814648" cy="814648"/>
          </a:xfrm>
          <a:prstGeom prst="ellipse">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8" name="Straight Arrow Connector 7">
            <a:extLst>
              <a:ext uri="{FF2B5EF4-FFF2-40B4-BE49-F238E27FC236}">
                <a16:creationId xmlns:a16="http://schemas.microsoft.com/office/drawing/2014/main" id="{529FF845-F6C4-49A3-ADEE-60AD51DED8F3}"/>
              </a:ext>
            </a:extLst>
          </p:cNvPr>
          <p:cNvCxnSpPr>
            <a:endCxn id="6" idx="2"/>
          </p:cNvCxnSpPr>
          <p:nvPr/>
        </p:nvCxnSpPr>
        <p:spPr>
          <a:xfrm>
            <a:off x="1784466" y="2676698"/>
            <a:ext cx="4326774" cy="219456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 name="Straight Arrow Connector 9">
            <a:extLst>
              <a:ext uri="{FF2B5EF4-FFF2-40B4-BE49-F238E27FC236}">
                <a16:creationId xmlns:a16="http://schemas.microsoft.com/office/drawing/2014/main" id="{41F1EE30-A6FB-48C8-824A-82E28943CF93}"/>
              </a:ext>
            </a:extLst>
          </p:cNvPr>
          <p:cNvCxnSpPr>
            <a:cxnSpLocks/>
          </p:cNvCxnSpPr>
          <p:nvPr/>
        </p:nvCxnSpPr>
        <p:spPr>
          <a:xfrm flipH="1" flipV="1">
            <a:off x="1969078" y="2967644"/>
            <a:ext cx="3938154" cy="2842953"/>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CDBCE6AD-ADDA-4A6D-8E27-98173DFAC66E}"/>
              </a:ext>
            </a:extLst>
          </p:cNvPr>
          <p:cNvCxnSpPr>
            <a:cxnSpLocks/>
          </p:cNvCxnSpPr>
          <p:nvPr/>
        </p:nvCxnSpPr>
        <p:spPr>
          <a:xfrm flipV="1">
            <a:off x="6306590" y="2901142"/>
            <a:ext cx="3916332" cy="2909455"/>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01BFD930-CAC2-4270-B58D-4E1220E73F0C}"/>
              </a:ext>
            </a:extLst>
          </p:cNvPr>
          <p:cNvCxnSpPr>
            <a:cxnSpLocks/>
          </p:cNvCxnSpPr>
          <p:nvPr/>
        </p:nvCxnSpPr>
        <p:spPr>
          <a:xfrm flipH="1" flipV="1">
            <a:off x="6080760" y="5045825"/>
            <a:ext cx="15240" cy="764772"/>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295D82E1-F1A8-4BED-90AF-9047D0CA0B41}"/>
              </a:ext>
            </a:extLst>
          </p:cNvPr>
          <p:cNvSpPr/>
          <p:nvPr/>
        </p:nvSpPr>
        <p:spPr>
          <a:xfrm>
            <a:off x="838200" y="1787236"/>
            <a:ext cx="1073727" cy="1122219"/>
          </a:xfrm>
          <a:prstGeom prst="rect">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0" name="Rectangle 19">
            <a:extLst>
              <a:ext uri="{FF2B5EF4-FFF2-40B4-BE49-F238E27FC236}">
                <a16:creationId xmlns:a16="http://schemas.microsoft.com/office/drawing/2014/main" id="{DFAA026B-1B77-4BD9-8F28-79F7798C8DE7}"/>
              </a:ext>
            </a:extLst>
          </p:cNvPr>
          <p:cNvSpPr/>
          <p:nvPr/>
        </p:nvSpPr>
        <p:spPr>
          <a:xfrm>
            <a:off x="5543896" y="3909752"/>
            <a:ext cx="1073727" cy="1122219"/>
          </a:xfrm>
          <a:prstGeom prst="rect">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1" name="Rectangle 20">
            <a:extLst>
              <a:ext uri="{FF2B5EF4-FFF2-40B4-BE49-F238E27FC236}">
                <a16:creationId xmlns:a16="http://schemas.microsoft.com/office/drawing/2014/main" id="{B23713FD-2262-4B21-AC5F-3709B5866EE8}"/>
              </a:ext>
            </a:extLst>
          </p:cNvPr>
          <p:cNvSpPr/>
          <p:nvPr/>
        </p:nvSpPr>
        <p:spPr>
          <a:xfrm>
            <a:off x="10276610" y="1716578"/>
            <a:ext cx="1073727" cy="1122219"/>
          </a:xfrm>
          <a:prstGeom prst="rect">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4" name="TextBox 23">
            <a:extLst>
              <a:ext uri="{FF2B5EF4-FFF2-40B4-BE49-F238E27FC236}">
                <a16:creationId xmlns:a16="http://schemas.microsoft.com/office/drawing/2014/main" id="{F56C0ED8-6924-4DA4-84A4-72D26FD0C6DE}"/>
              </a:ext>
            </a:extLst>
          </p:cNvPr>
          <p:cNvSpPr txBox="1"/>
          <p:nvPr/>
        </p:nvSpPr>
        <p:spPr>
          <a:xfrm>
            <a:off x="5467923" y="5824451"/>
            <a:ext cx="1286634" cy="400110"/>
          </a:xfrm>
          <a:prstGeom prst="rect">
            <a:avLst/>
          </a:prstGeom>
          <a:noFill/>
        </p:spPr>
        <p:txBody>
          <a:bodyPr wrap="none" rtlCol="0">
            <a:spAutoFit/>
          </a:bodyPr>
          <a:lstStyle/>
          <a:p>
            <a:r>
              <a:rPr lang="en-CA" sz="2000" b="1" dirty="0">
                <a:solidFill>
                  <a:srgbClr val="FF0000"/>
                </a:solidFill>
              </a:rPr>
              <a:t>keyframes</a:t>
            </a:r>
          </a:p>
        </p:txBody>
      </p:sp>
    </p:spTree>
    <p:extLst>
      <p:ext uri="{BB962C8B-B14F-4D97-AF65-F5344CB8AC3E}">
        <p14:creationId xmlns:p14="http://schemas.microsoft.com/office/powerpoint/2010/main" val="33464594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1" grpId="0" animBg="1"/>
      <p:bldP spid="2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B8D30D-B9AC-4DFD-BEAB-7D6D8E2E9D46}"/>
              </a:ext>
            </a:extLst>
          </p:cNvPr>
          <p:cNvSpPr>
            <a:spLocks noGrp="1"/>
          </p:cNvSpPr>
          <p:nvPr>
            <p:ph type="title"/>
          </p:nvPr>
        </p:nvSpPr>
        <p:spPr/>
        <p:txBody>
          <a:bodyPr/>
          <a:lstStyle/>
          <a:p>
            <a:r>
              <a:rPr lang="en-CA" dirty="0"/>
              <a:t>Keyframes (place within @keyframes … { })</a:t>
            </a:r>
          </a:p>
        </p:txBody>
      </p:sp>
      <p:sp>
        <p:nvSpPr>
          <p:cNvPr id="3" name="Content Placeholder 2">
            <a:extLst>
              <a:ext uri="{FF2B5EF4-FFF2-40B4-BE49-F238E27FC236}">
                <a16:creationId xmlns:a16="http://schemas.microsoft.com/office/drawing/2014/main" id="{D6A85799-BCFD-4669-A6A2-0A1B369CDDB7}"/>
              </a:ext>
            </a:extLst>
          </p:cNvPr>
          <p:cNvSpPr>
            <a:spLocks noGrp="1"/>
          </p:cNvSpPr>
          <p:nvPr>
            <p:ph idx="1"/>
          </p:nvPr>
        </p:nvSpPr>
        <p:spPr>
          <a:xfrm>
            <a:off x="838200" y="1825625"/>
            <a:ext cx="10515600" cy="4450484"/>
          </a:xfrm>
        </p:spPr>
        <p:txBody>
          <a:bodyPr>
            <a:normAutofit fontScale="62500" lnSpcReduction="20000"/>
          </a:bodyPr>
          <a:lstStyle/>
          <a:p>
            <a:pPr marL="0" indent="0">
              <a:buNone/>
            </a:pPr>
            <a:r>
              <a:rPr lang="en-CA" dirty="0">
                <a:latin typeface="Consolas" panose="020B0609020204030204" pitchFamily="49" charset="0"/>
              </a:rPr>
              <a:t>0% {</a:t>
            </a:r>
          </a:p>
          <a:p>
            <a:pPr marL="0" indent="0">
              <a:buNone/>
            </a:pPr>
            <a:r>
              <a:rPr lang="en-CA" dirty="0">
                <a:latin typeface="Consolas" panose="020B0609020204030204" pitchFamily="49" charset="0"/>
              </a:rPr>
              <a:t>  top:0;</a:t>
            </a:r>
          </a:p>
          <a:p>
            <a:pPr marL="0" indent="0">
              <a:buNone/>
            </a:pPr>
            <a:r>
              <a:rPr lang="en-CA" dirty="0">
                <a:latin typeface="Consolas" panose="020B0609020204030204" pitchFamily="49" charset="0"/>
              </a:rPr>
              <a:t>  left:0;</a:t>
            </a:r>
          </a:p>
          <a:p>
            <a:pPr marL="0" indent="0">
              <a:buNone/>
            </a:pPr>
            <a:r>
              <a:rPr lang="en-CA" dirty="0">
                <a:latin typeface="Consolas" panose="020B0609020204030204" pitchFamily="49" charset="0"/>
              </a:rPr>
              <a:t>}</a:t>
            </a:r>
          </a:p>
          <a:p>
            <a:pPr marL="0" indent="0">
              <a:buNone/>
            </a:pPr>
            <a:r>
              <a:rPr lang="en-CA" dirty="0">
                <a:latin typeface="Consolas" panose="020B0609020204030204" pitchFamily="49" charset="0"/>
              </a:rPr>
              <a:t>50% {</a:t>
            </a:r>
          </a:p>
          <a:p>
            <a:pPr marL="0" indent="0">
              <a:buNone/>
            </a:pPr>
            <a:r>
              <a:rPr lang="en-CA" dirty="0">
                <a:latin typeface="Consolas" panose="020B0609020204030204" pitchFamily="49" charset="0"/>
              </a:rPr>
              <a:t>  </a:t>
            </a:r>
            <a:r>
              <a:rPr lang="en-CA" dirty="0" err="1">
                <a:latin typeface="Consolas" panose="020B0609020204030204" pitchFamily="49" charset="0"/>
              </a:rPr>
              <a:t>top:calc</a:t>
            </a:r>
            <a:r>
              <a:rPr lang="en-CA" dirty="0">
                <a:latin typeface="Consolas" panose="020B0609020204030204" pitchFamily="49" charset="0"/>
              </a:rPr>
              <a:t>(100% - 75px); /* calc() allows you to do a calculation */</a:t>
            </a:r>
          </a:p>
          <a:p>
            <a:pPr marL="0" indent="0">
              <a:buNone/>
            </a:pPr>
            <a:r>
              <a:rPr lang="en-CA" dirty="0">
                <a:latin typeface="Consolas" panose="020B0609020204030204" pitchFamily="49" charset="0"/>
              </a:rPr>
              <a:t>  </a:t>
            </a:r>
            <a:r>
              <a:rPr lang="en-CA" dirty="0" err="1">
                <a:latin typeface="Consolas" panose="020B0609020204030204" pitchFamily="49" charset="0"/>
              </a:rPr>
              <a:t>left:calc</a:t>
            </a:r>
            <a:r>
              <a:rPr lang="en-CA" dirty="0">
                <a:latin typeface="Consolas" panose="020B0609020204030204" pitchFamily="49" charset="0"/>
              </a:rPr>
              <a:t>(50% - 37.5px); /* 50% left minus half the width */</a:t>
            </a:r>
          </a:p>
          <a:p>
            <a:pPr marL="0" indent="0">
              <a:buNone/>
            </a:pPr>
            <a:r>
              <a:rPr lang="en-CA" dirty="0">
                <a:latin typeface="Consolas" panose="020B0609020204030204" pitchFamily="49" charset="0"/>
              </a:rPr>
              <a:t>}</a:t>
            </a:r>
          </a:p>
          <a:p>
            <a:pPr marL="0" indent="0">
              <a:buNone/>
            </a:pPr>
            <a:r>
              <a:rPr lang="en-CA" dirty="0">
                <a:latin typeface="Consolas" panose="020B0609020204030204" pitchFamily="49" charset="0"/>
              </a:rPr>
              <a:t>100% {</a:t>
            </a:r>
          </a:p>
          <a:p>
            <a:pPr marL="0" indent="0">
              <a:buNone/>
            </a:pPr>
            <a:r>
              <a:rPr lang="en-CA" dirty="0">
                <a:latin typeface="Consolas" panose="020B0609020204030204" pitchFamily="49" charset="0"/>
              </a:rPr>
              <a:t>  top:0;</a:t>
            </a:r>
          </a:p>
          <a:p>
            <a:pPr marL="0" indent="0">
              <a:buNone/>
            </a:pPr>
            <a:r>
              <a:rPr lang="en-CA" dirty="0">
                <a:latin typeface="Consolas" panose="020B0609020204030204" pitchFamily="49" charset="0"/>
              </a:rPr>
              <a:t>  </a:t>
            </a:r>
            <a:r>
              <a:rPr lang="en-CA" dirty="0" err="1">
                <a:latin typeface="Consolas" panose="020B0609020204030204" pitchFamily="49" charset="0"/>
              </a:rPr>
              <a:t>left:calc</a:t>
            </a:r>
            <a:r>
              <a:rPr lang="en-CA" dirty="0">
                <a:latin typeface="Consolas" panose="020B0609020204030204" pitchFamily="49" charset="0"/>
              </a:rPr>
              <a:t>(100% - 75px); </a:t>
            </a:r>
          </a:p>
          <a:p>
            <a:pPr marL="0" indent="0">
              <a:buNone/>
            </a:pPr>
            <a:r>
              <a:rPr lang="en-CA" dirty="0">
                <a:latin typeface="Consolas" panose="020B0609020204030204" pitchFamily="49" charset="0"/>
              </a:rPr>
              <a:t>  /* Note: if you're animating a change on a property, keep it consistent */</a:t>
            </a:r>
          </a:p>
          <a:p>
            <a:pPr marL="0" indent="0">
              <a:buNone/>
            </a:pPr>
            <a:r>
              <a:rPr lang="en-CA" dirty="0">
                <a:latin typeface="Consolas" panose="020B0609020204030204" pitchFamily="49" charset="0"/>
              </a:rPr>
              <a:t>}</a:t>
            </a:r>
          </a:p>
        </p:txBody>
      </p:sp>
    </p:spTree>
    <p:extLst>
      <p:ext uri="{BB962C8B-B14F-4D97-AF65-F5344CB8AC3E}">
        <p14:creationId xmlns:p14="http://schemas.microsoft.com/office/powerpoint/2010/main" val="7502944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10" end="1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AD7517-42D5-48FA-9E6E-6131AD1BD9B3}"/>
              </a:ext>
            </a:extLst>
          </p:cNvPr>
          <p:cNvSpPr>
            <a:spLocks noGrp="1"/>
          </p:cNvSpPr>
          <p:nvPr>
            <p:ph type="title"/>
          </p:nvPr>
        </p:nvSpPr>
        <p:spPr/>
        <p:txBody>
          <a:bodyPr/>
          <a:lstStyle/>
          <a:p>
            <a:r>
              <a:rPr lang="en-CA" dirty="0"/>
              <a:t>Set the </a:t>
            </a:r>
            <a:r>
              <a:rPr lang="en-CA" b="1" dirty="0"/>
              <a:t>animation</a:t>
            </a:r>
            <a:r>
              <a:rPr lang="en-CA" dirty="0"/>
              <a:t> property</a:t>
            </a:r>
          </a:p>
        </p:txBody>
      </p:sp>
      <p:sp>
        <p:nvSpPr>
          <p:cNvPr id="3" name="Content Placeholder 2">
            <a:extLst>
              <a:ext uri="{FF2B5EF4-FFF2-40B4-BE49-F238E27FC236}">
                <a16:creationId xmlns:a16="http://schemas.microsoft.com/office/drawing/2014/main" id="{1B25954C-128B-4137-B3D9-1B3FF3206B56}"/>
              </a:ext>
            </a:extLst>
          </p:cNvPr>
          <p:cNvSpPr>
            <a:spLocks noGrp="1"/>
          </p:cNvSpPr>
          <p:nvPr>
            <p:ph idx="1"/>
          </p:nvPr>
        </p:nvSpPr>
        <p:spPr>
          <a:xfrm>
            <a:off x="838200" y="1850564"/>
            <a:ext cx="10515600" cy="4351338"/>
          </a:xfrm>
        </p:spPr>
        <p:txBody>
          <a:bodyPr/>
          <a:lstStyle/>
          <a:p>
            <a:r>
              <a:rPr lang="en-CA" dirty="0"/>
              <a:t>Use the </a:t>
            </a:r>
            <a:r>
              <a:rPr lang="en-CA" b="1" dirty="0"/>
              <a:t>animation</a:t>
            </a:r>
            <a:r>
              <a:rPr lang="en-CA" dirty="0"/>
              <a:t> property to assign the keyframe animation to an element.</a:t>
            </a:r>
          </a:p>
          <a:p>
            <a:endParaRPr lang="en-CA" dirty="0"/>
          </a:p>
          <a:p>
            <a:pPr marL="0" indent="0">
              <a:buNone/>
            </a:pPr>
            <a:r>
              <a:rPr lang="en-CA" dirty="0">
                <a:latin typeface="Consolas" panose="020B0609020204030204" pitchFamily="49" charset="0"/>
              </a:rPr>
              <a:t>#ball {</a:t>
            </a:r>
          </a:p>
          <a:p>
            <a:pPr marL="0" indent="0">
              <a:buNone/>
            </a:pPr>
            <a:r>
              <a:rPr lang="en-CA" dirty="0">
                <a:latin typeface="Consolas" panose="020B0609020204030204" pitchFamily="49" charset="0"/>
              </a:rPr>
              <a:t>  …</a:t>
            </a:r>
          </a:p>
          <a:p>
            <a:pPr marL="0" indent="0">
              <a:buNone/>
            </a:pPr>
            <a:r>
              <a:rPr lang="en-CA" dirty="0">
                <a:latin typeface="Consolas" panose="020B0609020204030204" pitchFamily="49" charset="0"/>
              </a:rPr>
              <a:t>  </a:t>
            </a:r>
            <a:r>
              <a:rPr lang="en-CA" b="1" dirty="0">
                <a:latin typeface="Consolas" panose="020B0609020204030204" pitchFamily="49" charset="0"/>
              </a:rPr>
              <a:t>animation: ball-move 2s;</a:t>
            </a:r>
          </a:p>
          <a:p>
            <a:pPr marL="0" indent="0">
              <a:buNone/>
            </a:pPr>
            <a:r>
              <a:rPr lang="en-CA" dirty="0">
                <a:latin typeface="Consolas" panose="020B0609020204030204" pitchFamily="49" charset="0"/>
              </a:rPr>
              <a:t>}</a:t>
            </a:r>
          </a:p>
        </p:txBody>
      </p:sp>
      <p:sp>
        <p:nvSpPr>
          <p:cNvPr id="4" name="Right Brace 3">
            <a:extLst>
              <a:ext uri="{FF2B5EF4-FFF2-40B4-BE49-F238E27FC236}">
                <a16:creationId xmlns:a16="http://schemas.microsoft.com/office/drawing/2014/main" id="{C14EFF6A-261D-46B1-BA5A-4B11433D7FE4}"/>
              </a:ext>
            </a:extLst>
          </p:cNvPr>
          <p:cNvSpPr/>
          <p:nvPr/>
        </p:nvSpPr>
        <p:spPr>
          <a:xfrm rot="5400000">
            <a:off x="4121032" y="3915600"/>
            <a:ext cx="407324" cy="1891145"/>
          </a:xfrm>
          <a:prstGeom prst="rightBrace">
            <a:avLst/>
          </a:pr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5" name="TextBox 4">
            <a:extLst>
              <a:ext uri="{FF2B5EF4-FFF2-40B4-BE49-F238E27FC236}">
                <a16:creationId xmlns:a16="http://schemas.microsoft.com/office/drawing/2014/main" id="{EB465D9C-DA90-475C-97DC-83CEAC620141}"/>
              </a:ext>
            </a:extLst>
          </p:cNvPr>
          <p:cNvSpPr txBox="1"/>
          <p:nvPr/>
        </p:nvSpPr>
        <p:spPr>
          <a:xfrm>
            <a:off x="2974005" y="5212242"/>
            <a:ext cx="2701381" cy="369332"/>
          </a:xfrm>
          <a:prstGeom prst="rect">
            <a:avLst/>
          </a:prstGeom>
          <a:noFill/>
        </p:spPr>
        <p:txBody>
          <a:bodyPr wrap="none" rtlCol="0">
            <a:spAutoFit/>
          </a:bodyPr>
          <a:lstStyle/>
          <a:p>
            <a:r>
              <a:rPr lang="en-CA" b="1" dirty="0">
                <a:solidFill>
                  <a:srgbClr val="FF0000"/>
                </a:solidFill>
              </a:rPr>
              <a:t>keyframe animation name</a:t>
            </a:r>
          </a:p>
        </p:txBody>
      </p:sp>
      <p:sp>
        <p:nvSpPr>
          <p:cNvPr id="6" name="Right Brace 5">
            <a:extLst>
              <a:ext uri="{FF2B5EF4-FFF2-40B4-BE49-F238E27FC236}">
                <a16:creationId xmlns:a16="http://schemas.microsoft.com/office/drawing/2014/main" id="{507B92D0-EB46-42CF-B56B-ED935EBC342B}"/>
              </a:ext>
            </a:extLst>
          </p:cNvPr>
          <p:cNvSpPr/>
          <p:nvPr/>
        </p:nvSpPr>
        <p:spPr>
          <a:xfrm rot="16200000">
            <a:off x="5502333" y="3997730"/>
            <a:ext cx="191193" cy="441963"/>
          </a:xfrm>
          <a:prstGeom prst="rightBrace">
            <a:avLst/>
          </a:pr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7" name="TextBox 6">
            <a:extLst>
              <a:ext uri="{FF2B5EF4-FFF2-40B4-BE49-F238E27FC236}">
                <a16:creationId xmlns:a16="http://schemas.microsoft.com/office/drawing/2014/main" id="{9B9F6201-0094-4A09-AA39-F81BEF0CF3B4}"/>
              </a:ext>
            </a:extLst>
          </p:cNvPr>
          <p:cNvSpPr txBox="1"/>
          <p:nvPr/>
        </p:nvSpPr>
        <p:spPr>
          <a:xfrm>
            <a:off x="5104726" y="3593906"/>
            <a:ext cx="1003031" cy="369332"/>
          </a:xfrm>
          <a:prstGeom prst="rect">
            <a:avLst/>
          </a:prstGeom>
          <a:noFill/>
        </p:spPr>
        <p:txBody>
          <a:bodyPr wrap="none" rtlCol="0">
            <a:spAutoFit/>
          </a:bodyPr>
          <a:lstStyle/>
          <a:p>
            <a:r>
              <a:rPr lang="en-CA" b="1" dirty="0">
                <a:solidFill>
                  <a:srgbClr val="FF0000"/>
                </a:solidFill>
              </a:rPr>
              <a:t>duration</a:t>
            </a:r>
          </a:p>
        </p:txBody>
      </p:sp>
    </p:spTree>
    <p:extLst>
      <p:ext uri="{BB962C8B-B14F-4D97-AF65-F5344CB8AC3E}">
        <p14:creationId xmlns:p14="http://schemas.microsoft.com/office/powerpoint/2010/main" val="17192272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6" grpId="0" animBg="1"/>
      <p:bldP spid="7"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197</TotalTime>
  <Words>1126</Words>
  <Application>Microsoft Office PowerPoint</Application>
  <PresentationFormat>Widescreen</PresentationFormat>
  <Paragraphs>118</Paragraphs>
  <Slides>17</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Calibri Light</vt:lpstr>
      <vt:lpstr>Consolas</vt:lpstr>
      <vt:lpstr>Office Theme</vt:lpstr>
      <vt:lpstr>CSS Keyframe Animations</vt:lpstr>
      <vt:lpstr>Keyframe animations</vt:lpstr>
      <vt:lpstr>Transitions vs keyframe animations?</vt:lpstr>
      <vt:lpstr>An example: a moving ball</vt:lpstr>
      <vt:lpstr>Set up the ball and box</vt:lpstr>
      <vt:lpstr>Define a keyframe animation: the structure</vt:lpstr>
      <vt:lpstr>Determine where you need your keyframes</vt:lpstr>
      <vt:lpstr>Keyframes (place within @keyframes … { })</vt:lpstr>
      <vt:lpstr>Set the animation property</vt:lpstr>
      <vt:lpstr>Multiple animations on one element</vt:lpstr>
      <vt:lpstr>CSS animation property: a closer look</vt:lpstr>
      <vt:lpstr>animation-direction</vt:lpstr>
      <vt:lpstr>animation-fill-mode</vt:lpstr>
      <vt:lpstr>animation-play-state property</vt:lpstr>
      <vt:lpstr>Keyframe animations and JS</vt:lpstr>
      <vt:lpstr>Using animation-play-state in Javascript</vt:lpstr>
      <vt:lpstr>Keyframe animation events in JS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CSS Keyframe Animations</dc:title>
  <dc:creator>Joanna</dc:creator>
  <cp:lastModifiedBy>Joanna</cp:lastModifiedBy>
  <cp:revision>20</cp:revision>
  <dcterms:created xsi:type="dcterms:W3CDTF">2020-11-21T19:48:59Z</dcterms:created>
  <dcterms:modified xsi:type="dcterms:W3CDTF">2023-11-28T18:06:32Z</dcterms:modified>
</cp:coreProperties>
</file>