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9" r:id="rId12"/>
    <p:sldId id="266" r:id="rId13"/>
    <p:sldId id="268" r:id="rId14"/>
  </p:sldIdLst>
  <p:sldSz cx="9144000" cy="5143500" type="screen16x9"/>
  <p:notesSz cx="6858000" cy="9144000"/>
  <p:embeddedFontLst>
    <p:embeddedFont>
      <p:font typeface="Lato" panose="020F0502020204030203" pitchFamily="34" charset="77"/>
      <p:regular r:id="rId16"/>
      <p:bold r:id="rId17"/>
      <p:italic r:id="rId18"/>
      <p:boldItalic r:id="rId19"/>
    </p:embeddedFont>
    <p:embeddedFont>
      <p:font typeface="Playfair Display" pitchFamily="2" charset="77"/>
      <p:regular r:id="rId20"/>
      <p:bold r:id="rId21"/>
      <p:italic r:id="rId22"/>
      <p:boldItalic r:id="rId23"/>
    </p:embeddedFont>
    <p:embeddedFont>
      <p:font typeface="Roboto" panose="02000000000000000000" pitchFamily="2" charset="0"/>
      <p:regular r:id="rId24"/>
      <p:bold r:id="rId25"/>
      <p:italic r:id="rId26"/>
      <p:boldItalic r:id="rId27"/>
    </p:embeddedFont>
    <p:embeddedFont>
      <p:font typeface="Roboto Medium" panose="02000000000000000000" pitchFamily="2" charset="0"/>
      <p:regular r:id="rId28"/>
      <p:bold r:id="rId29"/>
      <p:italic r:id="rId30"/>
      <p:boldItalic r:id="rId31"/>
    </p:embeddedFont>
    <p:embeddedFont>
      <p:font typeface="Roboto Thin" panose="020000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65"/>
    <p:restoredTop sz="73047"/>
  </p:normalViewPr>
  <p:slideViewPr>
    <p:cSldViewPr snapToGrid="0">
      <p:cViewPr varScale="1">
        <p:scale>
          <a:sx n="154" d="100"/>
          <a:sy n="154" d="100"/>
        </p:scale>
        <p:origin x="2512" y="184"/>
      </p:cViewPr>
      <p:guideLst>
        <p:guide orient="horz" pos="1620"/>
        <p:guide pos="2880"/>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tableStyles" Target="tableStyles.xml"/><Relationship Id="rId21" Type="http://schemas.openxmlformats.org/officeDocument/2006/relationships/font" Target="fonts/font6.fntdata"/><Relationship Id="rId34" Type="http://schemas.openxmlformats.org/officeDocument/2006/relationships/font" Target="fonts/font1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en-US" sz="1100" b="0" i="0" u="none" strike="noStrike" kern="1200" cap="none" dirty="0">
              <a:solidFill>
                <a:schemeClr val="tx1"/>
              </a:solidFill>
              <a:effectLst/>
              <a:latin typeface="Arial"/>
              <a:ea typeface="Arial"/>
              <a:cs typeface="Arial"/>
              <a:sym typeface="Arial"/>
            </a:endParaRPr>
          </a:p>
          <a:p>
            <a:pPr marL="0" lvl="0" indent="0" algn="l" rtl="0">
              <a:spcBef>
                <a:spcPts val="0"/>
              </a:spcBef>
              <a:spcAft>
                <a:spcPts val="0"/>
              </a:spcAft>
              <a:buNone/>
            </a:pPr>
            <a:r>
              <a:rPr lang="en-US" dirty="0"/>
              <a:t>Hi every one, </a:t>
            </a:r>
          </a:p>
          <a:p>
            <a:pPr marL="0" lvl="0" indent="0" algn="l" rtl="0">
              <a:spcBef>
                <a:spcPts val="0"/>
              </a:spcBef>
              <a:spcAft>
                <a:spcPts val="0"/>
              </a:spcAft>
              <a:buNone/>
            </a:pPr>
            <a:r>
              <a:rPr lang="en-US" dirty="0"/>
              <a:t>Thanks for sharing time on my project. My project is about news popularity analysis and prediction</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c5a4ab729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c5a4ab729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How I evaluate the model performance?</a:t>
            </a:r>
          </a:p>
          <a:p>
            <a:pPr marL="0" lvl="0" indent="0" algn="l" rtl="0">
              <a:spcBef>
                <a:spcPts val="0"/>
              </a:spcBef>
              <a:spcAft>
                <a:spcPts val="0"/>
              </a:spcAft>
              <a:buNone/>
            </a:pPr>
            <a:r>
              <a:rPr lang="en-US" dirty="0"/>
              <a:t>The first metric I used is normalized confusion matrix, the y-axis is the actual label (popular or not), the x-axis is the predicted label. </a:t>
            </a:r>
          </a:p>
          <a:p>
            <a:pPr marL="0" lvl="0" indent="0" algn="l" rtl="0">
              <a:spcBef>
                <a:spcPts val="0"/>
              </a:spcBef>
              <a:spcAft>
                <a:spcPts val="0"/>
              </a:spcAft>
              <a:buNone/>
            </a:pPr>
            <a:r>
              <a:rPr lang="en-US" dirty="0"/>
              <a:t>I would skip too detailed information but just let u know what a good model will looks like. So if the model is good enough, we want the corner of upper left and lower right be darker and the left 2 corner can be as light as possible.</a:t>
            </a:r>
          </a:p>
          <a:p>
            <a:pPr marL="0" lvl="0" indent="0" algn="l" rtl="0">
              <a:spcBef>
                <a:spcPts val="0"/>
              </a:spcBef>
              <a:spcAft>
                <a:spcPts val="0"/>
              </a:spcAft>
              <a:buNone/>
            </a:pPr>
            <a:r>
              <a:rPr lang="en-US" dirty="0"/>
              <a:t>From our confusion matrix, the upper left and lower right is obviously darker, which means the model performed well.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second metric is weighted f1 score based on cross validation, u can consider  f1 weighted score as the summary of the upper left and lower right. Beside, cross validation can give us a more robust result.</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Then another question come, why random forest would give the best performance, </a:t>
            </a:r>
          </a:p>
          <a:p>
            <a:pPr marL="0" lvl="0" indent="0" algn="l" rtl="0">
              <a:spcBef>
                <a:spcPts val="0"/>
              </a:spcBef>
              <a:spcAft>
                <a:spcPts val="0"/>
              </a:spcAft>
              <a:buNone/>
            </a:pPr>
            <a:endParaRPr lang="en-US"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Compared with Logistic, Linear SVC, </a:t>
            </a:r>
            <a:r>
              <a:rPr lang="en-US" sz="1100" b="0" i="0" u="none" strike="noStrike" cap="none" dirty="0" err="1">
                <a:solidFill>
                  <a:srgbClr val="000000"/>
                </a:solidFill>
                <a:effectLst/>
                <a:latin typeface="Arial"/>
                <a:ea typeface="Arial"/>
                <a:cs typeface="Arial"/>
                <a:sym typeface="Arial"/>
              </a:rPr>
              <a:t>LGBMClassifier</a:t>
            </a:r>
            <a:r>
              <a:rPr lang="en-US" sz="1100" b="0" i="0" u="none" strike="noStrike" cap="none" dirty="0">
                <a:solidFill>
                  <a:srgbClr val="000000"/>
                </a:solidFill>
                <a:effectLst/>
                <a:latin typeface="Arial"/>
                <a:ea typeface="Arial"/>
                <a:cs typeface="Arial"/>
                <a:sym typeface="Arial"/>
              </a:rPr>
              <a:t>, Random Forest use the ensemble method which composed of multiple trees and use majority vote to make final decision. The magic of improved performance is often the reduction in the variance of predicted errors made by its contributing models.</a:t>
            </a:r>
          </a:p>
          <a:p>
            <a:pPr marL="0" lvl="0" indent="0" algn="l" rtl="0">
              <a:spcBef>
                <a:spcPts val="0"/>
              </a:spcBef>
              <a:spcAft>
                <a:spcPts val="0"/>
              </a:spcAft>
              <a:buNone/>
            </a:pPr>
            <a:endParaRPr lang="en-US"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Compared with </a:t>
            </a:r>
            <a:r>
              <a:rPr lang="en-US" sz="1100" b="0" i="0" u="none" strike="noStrike" cap="none" dirty="0" err="1">
                <a:solidFill>
                  <a:srgbClr val="000000"/>
                </a:solidFill>
                <a:effectLst/>
                <a:latin typeface="Arial"/>
                <a:ea typeface="Arial"/>
                <a:cs typeface="Arial"/>
                <a:sym typeface="Arial"/>
              </a:rPr>
              <a:t>ExtraTreeClassifier</a:t>
            </a:r>
            <a:r>
              <a:rPr lang="en-US" sz="1100" b="0" i="0" u="none" strike="noStrike" cap="none" dirty="0">
                <a:solidFill>
                  <a:srgbClr val="000000"/>
                </a:solidFill>
                <a:effectLst/>
                <a:latin typeface="Arial"/>
                <a:ea typeface="Arial"/>
                <a:cs typeface="Arial"/>
                <a:sym typeface="Arial"/>
              </a:rPr>
              <a:t>, Random Forest use bootstrap replica but </a:t>
            </a:r>
            <a:r>
              <a:rPr lang="en-US" sz="1100" b="0" i="0" u="none" strike="noStrike" cap="none" dirty="0" err="1">
                <a:solidFill>
                  <a:srgbClr val="000000"/>
                </a:solidFill>
                <a:effectLst/>
                <a:latin typeface="Arial"/>
                <a:ea typeface="Arial"/>
                <a:cs typeface="Arial"/>
                <a:sym typeface="Arial"/>
              </a:rPr>
              <a:t>ExtraTree</a:t>
            </a:r>
            <a:r>
              <a:rPr lang="en-US" sz="1100" b="0" i="0" u="none" strike="noStrike" cap="none" dirty="0">
                <a:solidFill>
                  <a:srgbClr val="000000"/>
                </a:solidFill>
                <a:effectLst/>
                <a:latin typeface="Arial"/>
                <a:ea typeface="Arial"/>
                <a:cs typeface="Arial"/>
                <a:sym typeface="Arial"/>
              </a:rPr>
              <a:t> use the original whole data, so </a:t>
            </a:r>
            <a:r>
              <a:rPr lang="en-US" sz="1100" b="0" i="0" u="none" strike="noStrike" cap="none" dirty="0" err="1">
                <a:solidFill>
                  <a:srgbClr val="000000"/>
                </a:solidFill>
                <a:effectLst/>
                <a:latin typeface="Arial"/>
                <a:ea typeface="Arial"/>
                <a:cs typeface="Arial"/>
                <a:sym typeface="Arial"/>
              </a:rPr>
              <a:t>ExtraTree</a:t>
            </a:r>
            <a:r>
              <a:rPr lang="en-US" sz="1100" b="0" i="0" u="none" strike="noStrike" cap="none" dirty="0">
                <a:solidFill>
                  <a:srgbClr val="000000"/>
                </a:solidFill>
                <a:effectLst/>
                <a:latin typeface="Arial"/>
                <a:ea typeface="Arial"/>
                <a:cs typeface="Arial"/>
                <a:sym typeface="Arial"/>
              </a:rPr>
              <a:t> may get higher variance. Besides, Random Forest choose best split to minimize loss while </a:t>
            </a:r>
            <a:r>
              <a:rPr lang="en-US" sz="1100" b="0" i="0" u="none" strike="noStrike" cap="none" dirty="0" err="1">
                <a:solidFill>
                  <a:srgbClr val="000000"/>
                </a:solidFill>
                <a:effectLst/>
                <a:latin typeface="Arial"/>
                <a:ea typeface="Arial"/>
                <a:cs typeface="Arial"/>
                <a:sym typeface="Arial"/>
              </a:rPr>
              <a:t>ExtraTree</a:t>
            </a:r>
            <a:r>
              <a:rPr lang="en-US" sz="1100" b="0" i="0" u="none" strike="noStrike" cap="none" dirty="0">
                <a:solidFill>
                  <a:srgbClr val="000000"/>
                </a:solidFill>
                <a:effectLst/>
                <a:latin typeface="Arial"/>
                <a:ea typeface="Arial"/>
                <a:cs typeface="Arial"/>
                <a:sym typeface="Arial"/>
              </a:rPr>
              <a:t> use random value. Therefore </a:t>
            </a:r>
            <a:r>
              <a:rPr lang="en-US" sz="1100" b="0" i="0" u="none" strike="noStrike" cap="none" dirty="0" err="1">
                <a:solidFill>
                  <a:srgbClr val="000000"/>
                </a:solidFill>
                <a:effectLst/>
                <a:latin typeface="Arial"/>
                <a:ea typeface="Arial"/>
                <a:cs typeface="Arial"/>
                <a:sym typeface="Arial"/>
              </a:rPr>
              <a:t>ExtraTree</a:t>
            </a:r>
            <a:r>
              <a:rPr lang="en-US" sz="1100" b="0" i="0" u="none" strike="noStrike" cap="none" dirty="0">
                <a:solidFill>
                  <a:srgbClr val="000000"/>
                </a:solidFill>
                <a:effectLst/>
                <a:latin typeface="Arial"/>
                <a:ea typeface="Arial"/>
                <a:cs typeface="Arial"/>
                <a:sym typeface="Arial"/>
              </a:rPr>
              <a:t> add randomization.</a:t>
            </a:r>
          </a:p>
          <a:p>
            <a:pPr marL="0" lvl="0" indent="0" algn="l" rtl="0">
              <a:spcBef>
                <a:spcPts val="0"/>
              </a:spcBef>
              <a:spcAft>
                <a:spcPts val="0"/>
              </a:spcAft>
              <a:buNone/>
            </a:pPr>
            <a:endParaRPr lang="en-US"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I think this topic would bring great value to the real business, if we could accurately predict the popularity of news prior to its </a:t>
            </a:r>
            <a:r>
              <a:rPr lang="en-US" sz="1100" b="0" i="0" u="none" strike="noStrike" cap="none" dirty="0" err="1">
                <a:solidFill>
                  <a:srgbClr val="000000"/>
                </a:solidFill>
                <a:effectLst/>
                <a:latin typeface="Arial"/>
                <a:ea typeface="Arial"/>
                <a:cs typeface="Arial"/>
                <a:sym typeface="Arial"/>
              </a:rPr>
              <a:t>publication,those</a:t>
            </a:r>
            <a:r>
              <a:rPr lang="en-US" sz="1100" b="0" i="0" u="none" strike="noStrike" cap="none" dirty="0">
                <a:solidFill>
                  <a:srgbClr val="000000"/>
                </a:solidFill>
                <a:effectLst/>
                <a:latin typeface="Arial"/>
                <a:ea typeface="Arial"/>
                <a:cs typeface="Arial"/>
                <a:sym typeface="Arial"/>
              </a:rPr>
              <a:t> social media workers (authors, advertisers, </a:t>
            </a:r>
            <a:r>
              <a:rPr lang="en-US" sz="1100" b="0" i="0" u="none" strike="noStrike" cap="none" dirty="0" err="1">
                <a:solidFill>
                  <a:srgbClr val="000000"/>
                </a:solidFill>
                <a:effectLst/>
                <a:latin typeface="Arial"/>
                <a:ea typeface="Arial"/>
                <a:cs typeface="Arial"/>
                <a:sym typeface="Arial"/>
              </a:rPr>
              <a:t>etc</a:t>
            </a:r>
            <a:r>
              <a:rPr lang="en-US" sz="1100" b="0" i="0" u="none" strike="noStrike" cap="none" dirty="0">
                <a:solidFill>
                  <a:srgbClr val="000000"/>
                </a:solidFill>
                <a:effectLst/>
                <a:latin typeface="Arial"/>
                <a:ea typeface="Arial"/>
                <a:cs typeface="Arial"/>
                <a:sym typeface="Arial"/>
              </a:rPr>
              <a:t>) can make certain changes on it.</a:t>
            </a:r>
          </a:p>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For the limitation, I think my project doesn’t cover all dimension of a news so there are still a lots of space to improve</a:t>
            </a:r>
          </a:p>
          <a:p>
            <a:endParaRPr lang="en-US" dirty="0"/>
          </a:p>
        </p:txBody>
      </p:sp>
    </p:spTree>
    <p:extLst>
      <p:ext uri="{BB962C8B-B14F-4D97-AF65-F5344CB8AC3E}">
        <p14:creationId xmlns:p14="http://schemas.microsoft.com/office/powerpoint/2010/main" val="3125443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c51d68fd9a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c51d68fd9a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the future work, </a:t>
            </a:r>
          </a:p>
          <a:p>
            <a:pPr marL="0" lvl="0" indent="0" algn="l" rtl="0">
              <a:spcBef>
                <a:spcPts val="0"/>
              </a:spcBef>
              <a:spcAft>
                <a:spcPts val="0"/>
              </a:spcAft>
              <a:buNone/>
            </a:pPr>
            <a:r>
              <a:rPr lang="en-US" dirty="0"/>
              <a:t>For model space, we can explore more like neural networks or other deep learning model</a:t>
            </a:r>
          </a:p>
          <a:p>
            <a:pPr marL="0" lvl="0" indent="0" algn="l" rtl="0">
              <a:spcBef>
                <a:spcPts val="0"/>
              </a:spcBef>
              <a:spcAft>
                <a:spcPts val="0"/>
              </a:spcAft>
              <a:buNone/>
            </a:pPr>
            <a:r>
              <a:rPr lang="en-US" dirty="0"/>
              <a:t>For feature space, it would be interesting if we can get the original news, really look at their content and do NLP analysis, </a:t>
            </a:r>
          </a:p>
          <a:p>
            <a:pPr marL="0" lvl="0" indent="0" algn="l" rtl="0">
              <a:spcBef>
                <a:spcPts val="0"/>
              </a:spcBef>
              <a:spcAft>
                <a:spcPts val="0"/>
              </a:spcAft>
              <a:buNone/>
            </a:pPr>
            <a:r>
              <a:rPr lang="en-US" dirty="0"/>
              <a:t>It would be interesting if we can combine this NLP analysis and my current pipeline</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5a4ab7294_1_7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5a4ab7294_1_7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presentation will cover these following part, introduction of my project, what data I used and how I used them, model selection, conclusion part and the future work</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c51d68fd9a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c51d68fd9a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dirty="0">
                <a:solidFill>
                  <a:srgbClr val="000000"/>
                </a:solidFill>
                <a:effectLst/>
                <a:latin typeface="Arial"/>
                <a:ea typeface="Arial"/>
                <a:cs typeface="Arial"/>
                <a:sym typeface="Arial"/>
              </a:rPr>
              <a:t>In this information era, reading and sharing news have become the center of people’s entertainment lives. </a:t>
            </a:r>
            <a:r>
              <a:rPr lang="en-US" sz="1100" b="1" i="0" u="none" strike="noStrike" cap="none" dirty="0">
                <a:solidFill>
                  <a:srgbClr val="000000"/>
                </a:solidFill>
                <a:effectLst/>
                <a:latin typeface="Arial"/>
                <a:ea typeface="Arial"/>
                <a:cs typeface="Arial"/>
                <a:sym typeface="Arial"/>
              </a:rPr>
              <a:t>How to define the concept of popular? We always think about the number of shares under a news article,. In this project, we intend to find the best model and set of feature to predict the popularity of online news, using machine learning techniques </a:t>
            </a: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i="0" u="none" strike="noStrike" cap="none" dirty="0">
              <a:solidFill>
                <a:srgbClr val="000000"/>
              </a:solidFill>
              <a:effectLst/>
              <a:highlight>
                <a:srgbClr val="FFFFFF"/>
              </a:highligh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i="0" u="none" strike="noStrike" cap="none" dirty="0">
                <a:solidFill>
                  <a:srgbClr val="000000"/>
                </a:solidFill>
                <a:effectLst/>
                <a:highlight>
                  <a:srgbClr val="FFFFFF"/>
                </a:highlight>
                <a:latin typeface="Arial"/>
                <a:cs typeface="Arial"/>
                <a:sym typeface="Arial"/>
              </a:rPr>
              <a:t>this project is a binary classification problem (popular or not ) and I mainly use weighted F1 score to evaluate the performance.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i="0" u="none" strike="noStrike" cap="none" dirty="0">
                <a:solidFill>
                  <a:srgbClr val="000000"/>
                </a:solidFill>
                <a:effectLst/>
                <a:highlight>
                  <a:srgbClr val="FFFFFF"/>
                </a:highlight>
                <a:latin typeface="Arial"/>
                <a:cs typeface="Arial"/>
                <a:sym typeface="Arial"/>
              </a:rPr>
              <a:t> I will give more details about the evaluation metric in later slides, so I would just call it accuracy for easy understanding in the next following slides,</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51d68fd9a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51d68fd9a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Our data is from UCI machine learning repository, this comes from </a:t>
            </a:r>
            <a:r>
              <a:rPr lang="en-US" sz="1100" b="1" i="0" u="none" strike="noStrike" cap="none" dirty="0">
                <a:solidFill>
                  <a:srgbClr val="000000"/>
                </a:solidFill>
                <a:effectLst/>
                <a:latin typeface="Arial"/>
                <a:ea typeface="Arial"/>
                <a:cs typeface="Arial"/>
                <a:sym typeface="Arial"/>
              </a:rPr>
              <a:t>comes from Mashable, a well-known online news website.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i="0" u="none" strike="noStrike" cap="none" dirty="0">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CN" sz="1100" b="1" i="0" u="none" strike="noStrike" cap="none" dirty="0">
                <a:solidFill>
                  <a:srgbClr val="000000"/>
                </a:solidFill>
                <a:effectLst/>
                <a:latin typeface="Arial"/>
                <a:cs typeface="Arial"/>
                <a:sym typeface="Arial"/>
              </a:rPr>
              <a:t>the dataset</a:t>
            </a:r>
            <a:r>
              <a:rPr lang="en-US" sz="1100" b="1" i="0" u="none" strike="noStrike" cap="none" dirty="0">
                <a:solidFill>
                  <a:srgbClr val="000000"/>
                </a:solidFill>
                <a:effectLst/>
                <a:latin typeface="Arial"/>
                <a:cs typeface="Arial"/>
                <a:sym typeface="Arial"/>
              </a:rPr>
              <a:t> contains over 39 thousands rows and 61 columns. The last column is our target variable – shares.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i="0" u="none" strike="noStrike" cap="none" dirty="0">
                <a:solidFill>
                  <a:srgbClr val="000000"/>
                </a:solidFill>
                <a:effectLst/>
                <a:latin typeface="Arial"/>
                <a:cs typeface="Arial"/>
                <a:sym typeface="Arial"/>
              </a:rPr>
              <a:t>I use the median to transform it to 2 categories, the median of share is 1400, if it is large than 1400, label as 1. otherwise label as 0</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i="0" u="none" strike="noStrike" cap="none" dirty="0">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i="0" u="none" strike="noStrike" cap="none" dirty="0">
                <a:solidFill>
                  <a:srgbClr val="000000"/>
                </a:solidFill>
                <a:effectLst/>
                <a:latin typeface="Arial"/>
                <a:cs typeface="Arial"/>
                <a:sym typeface="Arial"/>
              </a:rPr>
              <a:t>There are totally 60 features, I used 59 of them and skip the column </a:t>
            </a:r>
            <a:r>
              <a:rPr lang="en-US" sz="1100" b="1" i="0" u="none" strike="noStrike" cap="none" dirty="0" err="1">
                <a:solidFill>
                  <a:srgbClr val="000000"/>
                </a:solidFill>
                <a:effectLst/>
                <a:latin typeface="Arial"/>
                <a:cs typeface="Arial"/>
                <a:sym typeface="Arial"/>
              </a:rPr>
              <a:t>url</a:t>
            </a:r>
            <a:r>
              <a:rPr lang="en-US" sz="1100" b="1" i="0" u="none" strike="noStrike" cap="none" dirty="0">
                <a:solidFill>
                  <a:srgbClr val="000000"/>
                </a:solidFill>
                <a:effectLst/>
                <a:latin typeface="Arial"/>
                <a:cs typeface="Arial"/>
                <a:sym typeface="Arial"/>
              </a:rPr>
              <a:t>, since I </a:t>
            </a:r>
            <a:r>
              <a:rPr lang="en-US" sz="1100" b="1" i="0" u="none" strike="noStrike" cap="none" dirty="0" err="1">
                <a:solidFill>
                  <a:srgbClr val="000000"/>
                </a:solidFill>
                <a:effectLst/>
                <a:latin typeface="Arial"/>
                <a:cs typeface="Arial"/>
                <a:sym typeface="Arial"/>
              </a:rPr>
              <a:t>did't</a:t>
            </a:r>
            <a:r>
              <a:rPr lang="en-US" sz="1100" b="1" i="0" u="none" strike="noStrike" cap="none" dirty="0">
                <a:solidFill>
                  <a:srgbClr val="000000"/>
                </a:solidFill>
                <a:effectLst/>
                <a:latin typeface="Arial"/>
                <a:cs typeface="Arial"/>
                <a:sym typeface="Arial"/>
              </a:rPr>
              <a:t> plan in include that string format feature in this project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i="0" u="none" strike="noStrike" cap="none" dirty="0">
              <a:solidFill>
                <a:srgbClr val="000000"/>
              </a:solidFill>
              <a:effectLst/>
              <a:latin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c6967fbdd1_0_1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c6967fbdd1_0_1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 process these features, I mainly use COLUMN TRANSFORMER</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is the big picture of my data </a:t>
            </a:r>
            <a:r>
              <a:rPr lang="en-US" dirty="0" err="1"/>
              <a:t>enginner</a:t>
            </a:r>
            <a:r>
              <a:rPr lang="en-US" dirty="0"/>
              <a:t> step, I would explain 2 points I think it is most interesting </a:t>
            </a:r>
          </a:p>
          <a:p>
            <a:pPr marL="0" lvl="0" indent="0" algn="l" rtl="0">
              <a:spcBef>
                <a:spcPts val="0"/>
              </a:spcBef>
              <a:spcAft>
                <a:spcPts val="0"/>
              </a:spcAft>
              <a:buNone/>
            </a:pPr>
            <a:endParaRPr lang="en-US" dirty="0"/>
          </a:p>
          <a:p>
            <a:pPr marL="228600" lvl="0" indent="-228600" algn="l" rtl="0">
              <a:spcBef>
                <a:spcPts val="0"/>
              </a:spcBef>
              <a:spcAft>
                <a:spcPts val="0"/>
              </a:spcAft>
              <a:buAutoNum type="arabicPeriod"/>
            </a:pPr>
            <a:r>
              <a:rPr lang="en-US" dirty="0"/>
              <a:t>Customized function as in original dataset all data types are numerical</a:t>
            </a:r>
          </a:p>
          <a:p>
            <a:pPr marL="228600" lvl="0" indent="-228600" algn="l" rtl="0">
              <a:spcBef>
                <a:spcPts val="0"/>
              </a:spcBef>
              <a:spcAft>
                <a:spcPts val="0"/>
              </a:spcAft>
              <a:buAutoNum type="arabicPeriod"/>
            </a:pPr>
            <a:r>
              <a:rPr lang="en-US" dirty="0"/>
              <a:t>The second point is I perform </a:t>
            </a:r>
            <a:r>
              <a:rPr lang="en-US" dirty="0" err="1"/>
              <a:t>pca</a:t>
            </a:r>
            <a:r>
              <a:rPr lang="en-US" dirty="0"/>
              <a:t> on continuous set as I think there are too much features, let jump to  the next slide </a:t>
            </a:r>
          </a:p>
          <a:p>
            <a:pPr marL="0" lvl="0" indent="0" algn="l" rtl="0">
              <a:spcBef>
                <a:spcPts val="0"/>
              </a:spcBef>
              <a:spcAft>
                <a:spcPts val="0"/>
              </a:spcAft>
              <a:buNone/>
            </a:pP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c51d68fd9a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c51d68fd9a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As we all know, a full feature set may include much noise. So I would like to perform PCA on the continuous set</a:t>
            </a:r>
            <a:r>
              <a:rPr lang="zh-CN" altLang="en-US" dirty="0"/>
              <a:t> </a:t>
            </a:r>
            <a:r>
              <a:rPr lang="en-US" altLang="zh-CN" dirty="0"/>
              <a:t>as it contains too much features.</a:t>
            </a:r>
          </a:p>
          <a:p>
            <a:pPr marL="0" lvl="0" indent="0" algn="l" rtl="0">
              <a:spcBef>
                <a:spcPts val="0"/>
              </a:spcBef>
              <a:spcAft>
                <a:spcPts val="0"/>
              </a:spcAft>
              <a:buNone/>
            </a:pPr>
            <a:r>
              <a:rPr lang="en-US" dirty="0"/>
              <a:t> </a:t>
            </a:r>
          </a:p>
          <a:p>
            <a:pPr marL="0" lvl="0" indent="0" algn="l" rtl="0">
              <a:spcBef>
                <a:spcPts val="0"/>
              </a:spcBef>
              <a:spcAft>
                <a:spcPts val="0"/>
              </a:spcAft>
              <a:buNone/>
            </a:pPr>
            <a:r>
              <a:rPr lang="en-US" dirty="0"/>
              <a:t>The right plot indicates the relationship between the number of components PCA gives, and the total variance they explained. </a:t>
            </a:r>
          </a:p>
          <a:p>
            <a:pPr marL="0" lvl="0" indent="0" algn="l" rtl="0">
              <a:spcBef>
                <a:spcPts val="0"/>
              </a:spcBef>
              <a:spcAft>
                <a:spcPts val="0"/>
              </a:spcAft>
              <a:buNone/>
            </a:pPr>
            <a:r>
              <a:rPr lang="en-US" dirty="0"/>
              <a:t>It is clear than when the number increase to 35, almost 100% variance can be explained so I set </a:t>
            </a:r>
            <a:r>
              <a:rPr lang="en-US" dirty="0" err="1"/>
              <a:t>n_components</a:t>
            </a:r>
            <a:r>
              <a:rPr lang="en-US" dirty="0"/>
              <a:t> as 35.</a:t>
            </a:r>
          </a:p>
          <a:p>
            <a:pPr marL="0" lvl="0" indent="0" algn="l" rtl="0">
              <a:spcBef>
                <a:spcPts val="0"/>
              </a:spcBef>
              <a:spcAft>
                <a:spcPts val="0"/>
              </a:spcAft>
              <a:buNone/>
            </a:pP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c5a4ab729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c5a4ab729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next part is how I do model selection.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For grid search, I use 2/3 of original training data and totally use 5 models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Which are logistic regression, linear SVC, random forest , extra tree classifier and one boosting model : light gradient boosting machine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Then I use the left 1/3 to test, random forest perform the best.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So I would like to explain why I would like to split the data, since I would do randomized search on overall training data in later step,</a:t>
            </a:r>
          </a:p>
          <a:p>
            <a:pPr marL="0" lvl="0" indent="0" algn="l" rtl="0">
              <a:spcBef>
                <a:spcPts val="0"/>
              </a:spcBef>
              <a:spcAft>
                <a:spcPts val="0"/>
              </a:spcAft>
              <a:buNone/>
            </a:pPr>
            <a:r>
              <a:rPr lang="en-US" dirty="0"/>
              <a:t>so for this grid search, my goal is to have a general ideal about each model performance to do further parameter search</a:t>
            </a: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c6967fbdd1_0_1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c6967fbdd1_0_1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next step is randomized search CV, as what we learnt from the class, </a:t>
            </a:r>
          </a:p>
          <a:p>
            <a:pPr marL="0" lvl="0" indent="0" algn="l" rtl="0">
              <a:spcBef>
                <a:spcPts val="0"/>
              </a:spcBef>
              <a:spcAft>
                <a:spcPts val="0"/>
              </a:spcAft>
              <a:buNone/>
            </a:pPr>
            <a:r>
              <a:rPr lang="en-US" dirty="0"/>
              <a:t>First I create a dummy estimator and then put the model and relevant hyperparameters into this randomized search with cross validation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setting of randomized search cv is listed here as well. </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c51d68fd9a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c51d68fd9a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From the randomized search cv results, the best model is still random forest with the following hyperparameters. which means there is no overfitting on our model. Also, although the number is not as high as 99%, I still think the performance is good.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What’s more, I have read some paper which do research with this dataset, similar topic, </a:t>
            </a:r>
          </a:p>
          <a:p>
            <a:pPr marL="0" lvl="0" indent="0" algn="l" rtl="0">
              <a:spcBef>
                <a:spcPts val="0"/>
              </a:spcBef>
              <a:spcAft>
                <a:spcPts val="0"/>
              </a:spcAft>
              <a:buNone/>
            </a:pPr>
            <a:r>
              <a:rPr lang="en-US" dirty="0"/>
              <a:t>The highest accuracy is not higher than 70% , so I believe this performance can be considered good work.</a:t>
            </a:r>
          </a:p>
          <a:p>
            <a:pPr marL="0" lvl="0" indent="0" algn="l" rtl="0">
              <a:spcBef>
                <a:spcPts val="0"/>
              </a:spcBef>
              <a:spcAft>
                <a:spcPts val="0"/>
              </a:spcAft>
              <a:buNone/>
            </a:pP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92950" y="992700"/>
            <a:ext cx="3158100" cy="3158100"/>
          </a:xfrm>
          <a:prstGeom prst="rect">
            <a:avLst/>
          </a:prstGeom>
          <a:noFill/>
          <a:ln w="285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rtl="0">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rtl="0">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rtl="0">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rtl="0">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rtl="0">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rtl="0">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rtl="0">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rtl="0">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a:endParaRPr/>
          </a:p>
        </p:txBody>
      </p:sp>
      <p:sp>
        <p:nvSpPr>
          <p:cNvPr id="13" name="Google Shape;13;p2"/>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rmAutofit/>
          </a:bodyPr>
          <a:lstStyle>
            <a:lvl1pPr lvl="0" algn="ctr" rtl="0">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rtl="0">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2pPr>
            <a:lvl3pPr lvl="2" algn="ctr" rtl="0">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3pPr>
            <a:lvl4pPr lvl="3" algn="ctr" rtl="0">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4pPr>
            <a:lvl5pPr lvl="4" algn="ctr" rtl="0">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5pPr>
            <a:lvl6pPr lvl="5" algn="ctr" rtl="0">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6pPr>
            <a:lvl7pPr lvl="6" algn="ctr" rtl="0">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7pPr>
            <a:lvl8pPr lvl="7" algn="ctr" rtl="0">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8pPr>
            <a:lvl9pPr lvl="8" algn="ctr" rtl="0">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9pPr>
          </a:lstStyle>
          <a:p>
            <a:endParaRPr/>
          </a:p>
        </p:txBody>
      </p:sp>
      <p:sp>
        <p:nvSpPr>
          <p:cNvPr id="14" name="Google Shape;14;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1233100"/>
            <a:ext cx="8520600" cy="16101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0000"/>
              <a:buFont typeface="Lato"/>
              <a:buNone/>
              <a:defRPr sz="10000">
                <a:latin typeface="Lato"/>
                <a:ea typeface="Lato"/>
                <a:cs typeface="Lato"/>
                <a:sym typeface="Lato"/>
              </a:defRPr>
            </a:lvl1pPr>
            <a:lvl2pPr lvl="1" algn="ctr" rtl="0">
              <a:spcBef>
                <a:spcPts val="0"/>
              </a:spcBef>
              <a:spcAft>
                <a:spcPts val="0"/>
              </a:spcAft>
              <a:buSzPts val="10000"/>
              <a:buFont typeface="Lato"/>
              <a:buNone/>
              <a:defRPr sz="10000">
                <a:latin typeface="Lato"/>
                <a:ea typeface="Lato"/>
                <a:cs typeface="Lato"/>
                <a:sym typeface="Lato"/>
              </a:defRPr>
            </a:lvl2pPr>
            <a:lvl3pPr lvl="2" algn="ctr" rtl="0">
              <a:spcBef>
                <a:spcPts val="0"/>
              </a:spcBef>
              <a:spcAft>
                <a:spcPts val="0"/>
              </a:spcAft>
              <a:buSzPts val="10000"/>
              <a:buFont typeface="Lato"/>
              <a:buNone/>
              <a:defRPr sz="10000">
                <a:latin typeface="Lato"/>
                <a:ea typeface="Lato"/>
                <a:cs typeface="Lato"/>
                <a:sym typeface="Lato"/>
              </a:defRPr>
            </a:lvl3pPr>
            <a:lvl4pPr lvl="3" algn="ctr" rtl="0">
              <a:spcBef>
                <a:spcPts val="0"/>
              </a:spcBef>
              <a:spcAft>
                <a:spcPts val="0"/>
              </a:spcAft>
              <a:buSzPts val="10000"/>
              <a:buFont typeface="Lato"/>
              <a:buNone/>
              <a:defRPr sz="10000">
                <a:latin typeface="Lato"/>
                <a:ea typeface="Lato"/>
                <a:cs typeface="Lato"/>
                <a:sym typeface="Lato"/>
              </a:defRPr>
            </a:lvl4pPr>
            <a:lvl5pPr lvl="4" algn="ctr" rtl="0">
              <a:spcBef>
                <a:spcPts val="0"/>
              </a:spcBef>
              <a:spcAft>
                <a:spcPts val="0"/>
              </a:spcAft>
              <a:buSzPts val="10000"/>
              <a:buFont typeface="Lato"/>
              <a:buNone/>
              <a:defRPr sz="10000">
                <a:latin typeface="Lato"/>
                <a:ea typeface="Lato"/>
                <a:cs typeface="Lato"/>
                <a:sym typeface="Lato"/>
              </a:defRPr>
            </a:lvl5pPr>
            <a:lvl6pPr lvl="5" algn="ctr" rtl="0">
              <a:spcBef>
                <a:spcPts val="0"/>
              </a:spcBef>
              <a:spcAft>
                <a:spcPts val="0"/>
              </a:spcAft>
              <a:buSzPts val="10000"/>
              <a:buFont typeface="Lato"/>
              <a:buNone/>
              <a:defRPr sz="10000">
                <a:latin typeface="Lato"/>
                <a:ea typeface="Lato"/>
                <a:cs typeface="Lato"/>
                <a:sym typeface="Lato"/>
              </a:defRPr>
            </a:lvl6pPr>
            <a:lvl7pPr lvl="6" algn="ctr" rtl="0">
              <a:spcBef>
                <a:spcPts val="0"/>
              </a:spcBef>
              <a:spcAft>
                <a:spcPts val="0"/>
              </a:spcAft>
              <a:buSzPts val="10000"/>
              <a:buFont typeface="Lato"/>
              <a:buNone/>
              <a:defRPr sz="10000">
                <a:latin typeface="Lato"/>
                <a:ea typeface="Lato"/>
                <a:cs typeface="Lato"/>
                <a:sym typeface="Lato"/>
              </a:defRPr>
            </a:lvl7pPr>
            <a:lvl8pPr lvl="7" algn="ctr" rtl="0">
              <a:spcBef>
                <a:spcPts val="0"/>
              </a:spcBef>
              <a:spcAft>
                <a:spcPts val="0"/>
              </a:spcAft>
              <a:buSzPts val="10000"/>
              <a:buFont typeface="Lato"/>
              <a:buNone/>
              <a:defRPr sz="10000">
                <a:latin typeface="Lato"/>
                <a:ea typeface="Lato"/>
                <a:cs typeface="Lato"/>
                <a:sym typeface="Lato"/>
              </a:defRPr>
            </a:lvl8pPr>
            <a:lvl9pPr lvl="8" algn="ctr" rtl="0">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a:spLocks noGrp="1"/>
          </p:cNvSpPr>
          <p:nvPr>
            <p:ph type="body" idx="1"/>
          </p:nvPr>
        </p:nvSpPr>
        <p:spPr>
          <a:xfrm>
            <a:off x="311700" y="2919450"/>
            <a:ext cx="8520600" cy="10716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lgn="ctr" rt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lgn="ctr" rt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lgn="ctr" rt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lgn="ctr" rt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lgn="ctr" rt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lgn="ctr" rt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lgn="ctr" rt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lgn="ctr" rt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17" name="Google Shape;17;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0" name="Google Shape;30;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91378"/>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rt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rt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rt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rt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rt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rt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rt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rt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37" name="Google Shape;37;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9"/>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0"/>
              </a:spcBef>
              <a:spcAft>
                <a:spcPts val="0"/>
              </a:spcAft>
              <a:buClr>
                <a:schemeClr val="lt1"/>
              </a:buClr>
              <a:buSzPts val="1400"/>
              <a:buChar char="○"/>
              <a:defRPr>
                <a:solidFill>
                  <a:schemeClr val="lt1"/>
                </a:solidFill>
              </a:defRPr>
            </a:lvl2pPr>
            <a:lvl3pPr marL="1371600" lvl="2" indent="-317500" rtl="0">
              <a:spcBef>
                <a:spcPts val="0"/>
              </a:spcBef>
              <a:spcAft>
                <a:spcPts val="0"/>
              </a:spcAft>
              <a:buClr>
                <a:schemeClr val="lt1"/>
              </a:buClr>
              <a:buSzPts val="1400"/>
              <a:buChar char="■"/>
              <a:defRPr>
                <a:solidFill>
                  <a:schemeClr val="lt1"/>
                </a:solidFill>
              </a:defRPr>
            </a:lvl3pPr>
            <a:lvl4pPr marL="1828800" lvl="3" indent="-317500" rtl="0">
              <a:spcBef>
                <a:spcPts val="0"/>
              </a:spcBef>
              <a:spcAft>
                <a:spcPts val="0"/>
              </a:spcAft>
              <a:buClr>
                <a:schemeClr val="lt1"/>
              </a:buClr>
              <a:buSzPts val="1400"/>
              <a:buChar char="●"/>
              <a:defRPr>
                <a:solidFill>
                  <a:schemeClr val="lt1"/>
                </a:solidFill>
              </a:defRPr>
            </a:lvl4pPr>
            <a:lvl5pPr marL="2286000" lvl="4" indent="-317500" rtl="0">
              <a:spcBef>
                <a:spcPts val="0"/>
              </a:spcBef>
              <a:spcAft>
                <a:spcPts val="0"/>
              </a:spcAft>
              <a:buClr>
                <a:schemeClr val="lt1"/>
              </a:buClr>
              <a:buSzPts val="1400"/>
              <a:buChar char="○"/>
              <a:defRPr>
                <a:solidFill>
                  <a:schemeClr val="lt1"/>
                </a:solidFill>
              </a:defRPr>
            </a:lvl5pPr>
            <a:lvl6pPr marL="2743200" lvl="5" indent="-317500" rtl="0">
              <a:spcBef>
                <a:spcPts val="0"/>
              </a:spcBef>
              <a:spcAft>
                <a:spcPts val="0"/>
              </a:spcAft>
              <a:buClr>
                <a:schemeClr val="lt1"/>
              </a:buClr>
              <a:buSzPts val="1400"/>
              <a:buChar char="■"/>
              <a:defRPr>
                <a:solidFill>
                  <a:schemeClr val="lt1"/>
                </a:solidFill>
              </a:defRPr>
            </a:lvl6pPr>
            <a:lvl7pPr marL="3200400" lvl="6" indent="-317500" rtl="0">
              <a:spcBef>
                <a:spcPts val="0"/>
              </a:spcBef>
              <a:spcAft>
                <a:spcPts val="0"/>
              </a:spcAft>
              <a:buClr>
                <a:schemeClr val="lt1"/>
              </a:buClr>
              <a:buSzPts val="1400"/>
              <a:buChar char="●"/>
              <a:defRPr>
                <a:solidFill>
                  <a:schemeClr val="lt1"/>
                </a:solidFill>
              </a:defRPr>
            </a:lvl7pPr>
            <a:lvl8pPr marL="3657600" lvl="7" indent="-317500" rtl="0">
              <a:spcBef>
                <a:spcPts val="0"/>
              </a:spcBef>
              <a:spcAft>
                <a:spcPts val="0"/>
              </a:spcAft>
              <a:buClr>
                <a:schemeClr val="lt1"/>
              </a:buClr>
              <a:buSzPts val="1400"/>
              <a:buChar char="○"/>
              <a:defRPr>
                <a:solidFill>
                  <a:schemeClr val="lt1"/>
                </a:solidFill>
              </a:defRPr>
            </a:lvl8pPr>
            <a:lvl9pPr marL="4114800" lvl="8" indent="-317500" rtl="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rt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rt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rt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rt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rt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rt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rt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rt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66666"/>
        </a:solidFill>
        <a:effectLst/>
      </p:bgPr>
    </p:bg>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0" y="615775"/>
            <a:ext cx="9144000" cy="3821400"/>
          </a:xfrm>
          <a:prstGeom prst="rect">
            <a:avLst/>
          </a:prstGeom>
          <a:solidFill>
            <a:srgbClr val="F4CCCC"/>
          </a:solidFill>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4600" b="1">
                <a:solidFill>
                  <a:srgbClr val="434343"/>
                </a:solidFill>
              </a:rPr>
              <a:t>News Popularity Analysis and Prediction</a:t>
            </a:r>
            <a:endParaRPr sz="4600" b="1">
              <a:solidFill>
                <a:srgbClr val="434343"/>
              </a:solidFill>
            </a:endParaRPr>
          </a:p>
        </p:txBody>
      </p:sp>
      <p:sp>
        <p:nvSpPr>
          <p:cNvPr id="60" name="Google Shape;60;p13"/>
          <p:cNvSpPr txBox="1">
            <a:spLocks noGrp="1"/>
          </p:cNvSpPr>
          <p:nvPr>
            <p:ph type="body" idx="4294967295"/>
          </p:nvPr>
        </p:nvSpPr>
        <p:spPr>
          <a:xfrm>
            <a:off x="311700" y="2919450"/>
            <a:ext cx="8520600" cy="1415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r>
              <a:rPr lang="en" sz="2100"/>
              <a:t>Kexin Wang</a:t>
            </a:r>
            <a:endParaRPr sz="2100"/>
          </a:p>
          <a:p>
            <a:pPr marL="0" lvl="0" indent="0" algn="r" rtl="0">
              <a:spcBef>
                <a:spcPts val="1200"/>
              </a:spcBef>
              <a:spcAft>
                <a:spcPts val="1200"/>
              </a:spcAft>
              <a:buNone/>
            </a:pPr>
            <a:r>
              <a:rPr lang="en"/>
              <a:t>MSDS 699 ML LAB Final 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2"/>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rgbClr val="434343"/>
                </a:solidFill>
                <a:latin typeface="Lato"/>
                <a:ea typeface="Lato"/>
                <a:cs typeface="Lato"/>
                <a:sym typeface="Lato"/>
              </a:rPr>
              <a:t>Model Validation</a:t>
            </a:r>
            <a:br>
              <a:rPr lang="en" dirty="0">
                <a:latin typeface="Lato"/>
                <a:ea typeface="Lato"/>
                <a:cs typeface="Lato"/>
                <a:sym typeface="Lato"/>
              </a:rPr>
            </a:br>
            <a:endParaRPr dirty="0">
              <a:latin typeface="Lato"/>
              <a:ea typeface="Lato"/>
              <a:cs typeface="Lato"/>
              <a:sym typeface="Lato"/>
            </a:endParaRPr>
          </a:p>
        </p:txBody>
      </p:sp>
      <p:sp>
        <p:nvSpPr>
          <p:cNvPr id="208" name="Google Shape;208;p22"/>
          <p:cNvSpPr txBox="1">
            <a:spLocks noGrp="1"/>
          </p:cNvSpPr>
          <p:nvPr>
            <p:ph type="body" idx="1"/>
          </p:nvPr>
        </p:nvSpPr>
        <p:spPr>
          <a:xfrm>
            <a:off x="311701" y="1152475"/>
            <a:ext cx="291653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2000" dirty="0"/>
          </a:p>
          <a:p>
            <a:pPr marL="457200" lvl="0" indent="-355600" algn="l" rtl="0">
              <a:spcBef>
                <a:spcPts val="0"/>
              </a:spcBef>
              <a:spcAft>
                <a:spcPts val="0"/>
              </a:spcAft>
              <a:buClr>
                <a:srgbClr val="434343"/>
              </a:buClr>
              <a:buSzPts val="2000"/>
              <a:buChar char="●"/>
            </a:pPr>
            <a:r>
              <a:rPr lang="en" sz="2000" dirty="0">
                <a:solidFill>
                  <a:srgbClr val="434343"/>
                </a:solidFill>
              </a:rPr>
              <a:t>Normalized Confusion Matrix</a:t>
            </a:r>
          </a:p>
          <a:p>
            <a:pPr marL="101600" lvl="0" indent="0" algn="l" rtl="0">
              <a:spcBef>
                <a:spcPts val="0"/>
              </a:spcBef>
              <a:spcAft>
                <a:spcPts val="0"/>
              </a:spcAft>
              <a:buClr>
                <a:srgbClr val="434343"/>
              </a:buClr>
              <a:buSzPts val="2000"/>
              <a:buNone/>
            </a:pPr>
            <a:endParaRPr lang="en" sz="2000" dirty="0">
              <a:solidFill>
                <a:srgbClr val="434343"/>
              </a:solidFill>
            </a:endParaRPr>
          </a:p>
          <a:p>
            <a:pPr indent="-355600">
              <a:buClr>
                <a:srgbClr val="434343"/>
              </a:buClr>
              <a:buSzPts val="2000"/>
            </a:pPr>
            <a:r>
              <a:rPr lang="en-US" sz="2000" dirty="0">
                <a:solidFill>
                  <a:srgbClr val="434343"/>
                </a:solidFill>
              </a:rPr>
              <a:t>Cross Validation : F1 weighted score</a:t>
            </a:r>
          </a:p>
          <a:p>
            <a:pPr marL="101600" lvl="0" indent="0" algn="l" rtl="0">
              <a:spcBef>
                <a:spcPts val="0"/>
              </a:spcBef>
              <a:spcAft>
                <a:spcPts val="0"/>
              </a:spcAft>
              <a:buClr>
                <a:srgbClr val="434343"/>
              </a:buClr>
              <a:buSzPts val="2000"/>
              <a:buNone/>
            </a:pPr>
            <a:endParaRPr sz="2000" dirty="0">
              <a:solidFill>
                <a:srgbClr val="434343"/>
              </a:solidFill>
            </a:endParaRPr>
          </a:p>
        </p:txBody>
      </p:sp>
      <p:pic>
        <p:nvPicPr>
          <p:cNvPr id="2" name="Picture 1">
            <a:extLst>
              <a:ext uri="{FF2B5EF4-FFF2-40B4-BE49-F238E27FC236}">
                <a16:creationId xmlns:a16="http://schemas.microsoft.com/office/drawing/2014/main" id="{1AF16674-532E-394C-B31A-A3637973F52A}"/>
              </a:ext>
            </a:extLst>
          </p:cNvPr>
          <p:cNvPicPr>
            <a:picLocks noChangeAspect="1"/>
          </p:cNvPicPr>
          <p:nvPr/>
        </p:nvPicPr>
        <p:blipFill>
          <a:blip r:embed="rId3"/>
          <a:stretch>
            <a:fillRect/>
          </a:stretch>
        </p:blipFill>
        <p:spPr>
          <a:xfrm>
            <a:off x="4374388" y="1017450"/>
            <a:ext cx="3842352" cy="317659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07;p22">
            <a:extLst>
              <a:ext uri="{FF2B5EF4-FFF2-40B4-BE49-F238E27FC236}">
                <a16:creationId xmlns:a16="http://schemas.microsoft.com/office/drawing/2014/main" id="{5FEBAC74-D673-9543-A959-00F15F38DB04}"/>
              </a:ext>
            </a:extLst>
          </p:cNvPr>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solidFill>
                  <a:srgbClr val="434343"/>
                </a:solidFill>
                <a:latin typeface="Lato"/>
                <a:ea typeface="Lato"/>
                <a:cs typeface="Lato"/>
                <a:sym typeface="Lato"/>
              </a:rPr>
              <a:t>Conclusion</a:t>
            </a:r>
            <a:endParaRPr dirty="0">
              <a:latin typeface="Lato"/>
              <a:ea typeface="Lato"/>
              <a:cs typeface="Lato"/>
              <a:sym typeface="Lato"/>
            </a:endParaRPr>
          </a:p>
        </p:txBody>
      </p:sp>
      <p:sp>
        <p:nvSpPr>
          <p:cNvPr id="6" name="Google Shape;201;p21">
            <a:extLst>
              <a:ext uri="{FF2B5EF4-FFF2-40B4-BE49-F238E27FC236}">
                <a16:creationId xmlns:a16="http://schemas.microsoft.com/office/drawing/2014/main" id="{1AAC4C2B-9C9A-9845-BAB9-5A56B73B6CC7}"/>
              </a:ext>
            </a:extLst>
          </p:cNvPr>
          <p:cNvSpPr>
            <a:spLocks noGrp="1"/>
          </p:cNvSpPr>
          <p:nvPr>
            <p:ph type="body" idx="1"/>
          </p:nvPr>
        </p:nvSpPr>
        <p:spPr>
          <a:xfrm>
            <a:off x="311700" y="863550"/>
            <a:ext cx="4177173" cy="3416400"/>
          </a:xfrm>
          <a:prstGeom prst="horizontalScroll">
            <a:avLst>
              <a:gd name="adj" fmla="val 12500"/>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US" altLang="zh-CN" sz="2800" dirty="0">
                <a:solidFill>
                  <a:schemeClr val="accent2"/>
                </a:solidFill>
              </a:rPr>
              <a:t>Why</a:t>
            </a:r>
            <a:r>
              <a:rPr lang="zh-CN" altLang="en-US" sz="2800" dirty="0">
                <a:solidFill>
                  <a:schemeClr val="accent2"/>
                </a:solidFill>
              </a:rPr>
              <a:t> </a:t>
            </a:r>
            <a:r>
              <a:rPr lang="en-US" altLang="zh-CN" sz="2800" dirty="0">
                <a:solidFill>
                  <a:schemeClr val="accent2"/>
                </a:solidFill>
              </a:rPr>
              <a:t>random forest</a:t>
            </a:r>
            <a:r>
              <a:rPr lang="zh-CN" altLang="en-US" sz="2800" dirty="0">
                <a:solidFill>
                  <a:schemeClr val="accent2"/>
                </a:solidFill>
              </a:rPr>
              <a:t> </a:t>
            </a:r>
            <a:r>
              <a:rPr lang="en-US" altLang="zh-CN" sz="2800" dirty="0">
                <a:solidFill>
                  <a:schemeClr val="accent2"/>
                </a:solidFill>
              </a:rPr>
              <a:t>perform</a:t>
            </a:r>
            <a:r>
              <a:rPr lang="zh-CN" altLang="en-US" sz="2800" dirty="0">
                <a:solidFill>
                  <a:schemeClr val="accent2"/>
                </a:solidFill>
              </a:rPr>
              <a:t> </a:t>
            </a:r>
            <a:r>
              <a:rPr lang="en-US" altLang="zh-CN" sz="2800" dirty="0">
                <a:solidFill>
                  <a:schemeClr val="accent2"/>
                </a:solidFill>
              </a:rPr>
              <a:t>the</a:t>
            </a:r>
            <a:r>
              <a:rPr lang="zh-CN" altLang="en-US" sz="2800" dirty="0">
                <a:solidFill>
                  <a:schemeClr val="accent2"/>
                </a:solidFill>
              </a:rPr>
              <a:t> </a:t>
            </a:r>
            <a:r>
              <a:rPr lang="en-US" altLang="zh-CN" sz="2800" dirty="0">
                <a:solidFill>
                  <a:schemeClr val="accent2"/>
                </a:solidFill>
              </a:rPr>
              <a:t>best?</a:t>
            </a:r>
            <a:endParaRPr lang="en-US" sz="2800" dirty="0">
              <a:solidFill>
                <a:schemeClr val="accent2"/>
              </a:solidFill>
            </a:endParaRPr>
          </a:p>
        </p:txBody>
      </p:sp>
      <p:sp>
        <p:nvSpPr>
          <p:cNvPr id="7" name="Google Shape;201;p21">
            <a:extLst>
              <a:ext uri="{FF2B5EF4-FFF2-40B4-BE49-F238E27FC236}">
                <a16:creationId xmlns:a16="http://schemas.microsoft.com/office/drawing/2014/main" id="{AFE921B3-1A18-7D48-951C-296425B2DE92}"/>
              </a:ext>
            </a:extLst>
          </p:cNvPr>
          <p:cNvSpPr txBox="1">
            <a:spLocks/>
          </p:cNvSpPr>
          <p:nvPr/>
        </p:nvSpPr>
        <p:spPr>
          <a:xfrm>
            <a:off x="4907214" y="1410170"/>
            <a:ext cx="3999900" cy="3416400"/>
          </a:xfrm>
          <a:prstGeom prst="horizontalScroll">
            <a:avLst>
              <a:gd name="adj" fmla="val 12500"/>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1pPr>
            <a:lvl2pPr marL="914400" marR="0" lvl="1" indent="-304800" algn="l" rtl="0">
              <a:lnSpc>
                <a:spcPct val="115000"/>
              </a:lnSpc>
              <a:spcBef>
                <a:spcPts val="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2pPr>
            <a:lvl3pPr marL="1371600" marR="0" lvl="2" indent="-304800" algn="l" rtl="0">
              <a:lnSpc>
                <a:spcPct val="115000"/>
              </a:lnSpc>
              <a:spcBef>
                <a:spcPts val="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3pPr>
            <a:lvl4pPr marL="1828800" marR="0" lvl="3" indent="-304800" algn="l" rtl="0">
              <a:lnSpc>
                <a:spcPct val="115000"/>
              </a:lnSpc>
              <a:spcBef>
                <a:spcPts val="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4pPr>
            <a:lvl5pPr marL="2286000" marR="0" lvl="4" indent="-304800" algn="l" rtl="0">
              <a:lnSpc>
                <a:spcPct val="115000"/>
              </a:lnSpc>
              <a:spcBef>
                <a:spcPts val="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5pPr>
            <a:lvl6pPr marL="2743200" marR="0" lvl="5" indent="-304800" algn="l" rtl="0">
              <a:lnSpc>
                <a:spcPct val="115000"/>
              </a:lnSpc>
              <a:spcBef>
                <a:spcPts val="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6pPr>
            <a:lvl7pPr marL="3200400" marR="0" lvl="6" indent="-304800" algn="l" rtl="0">
              <a:lnSpc>
                <a:spcPct val="115000"/>
              </a:lnSpc>
              <a:spcBef>
                <a:spcPts val="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7pPr>
            <a:lvl8pPr marL="3657600" marR="0" lvl="7" indent="-304800" algn="l" rtl="0">
              <a:lnSpc>
                <a:spcPct val="115000"/>
              </a:lnSpc>
              <a:spcBef>
                <a:spcPts val="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8pPr>
            <a:lvl9pPr marL="4114800" marR="0" lvl="8" indent="-304800" algn="l" rtl="0">
              <a:lnSpc>
                <a:spcPct val="115000"/>
              </a:lnSpc>
              <a:spcBef>
                <a:spcPts val="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9pPr>
          </a:lstStyle>
          <a:p>
            <a:r>
              <a:rPr lang="en-US" sz="2800" dirty="0">
                <a:solidFill>
                  <a:schemeClr val="accent2"/>
                </a:solidFill>
              </a:rPr>
              <a:t>Business impact</a:t>
            </a:r>
          </a:p>
          <a:p>
            <a:r>
              <a:rPr lang="en-US" sz="2800" dirty="0">
                <a:solidFill>
                  <a:schemeClr val="accent2"/>
                </a:solidFill>
              </a:rPr>
              <a:t>Limitation</a:t>
            </a:r>
          </a:p>
        </p:txBody>
      </p:sp>
    </p:spTree>
    <p:extLst>
      <p:ext uri="{BB962C8B-B14F-4D97-AF65-F5344CB8AC3E}">
        <p14:creationId xmlns:p14="http://schemas.microsoft.com/office/powerpoint/2010/main" val="2138676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3"/>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rgbClr val="434343"/>
                </a:solidFill>
                <a:latin typeface="Lato"/>
                <a:ea typeface="Lato"/>
                <a:cs typeface="Lato"/>
                <a:sym typeface="Lato"/>
              </a:rPr>
              <a:t>Future Work</a:t>
            </a:r>
            <a:endParaRPr dirty="0">
              <a:solidFill>
                <a:srgbClr val="434343"/>
              </a:solidFill>
              <a:latin typeface="Lato"/>
              <a:ea typeface="Lato"/>
              <a:cs typeface="Lato"/>
              <a:sym typeface="Lato"/>
            </a:endParaRPr>
          </a:p>
        </p:txBody>
      </p:sp>
      <p:sp>
        <p:nvSpPr>
          <p:cNvPr id="215" name="Google Shape;215;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Clr>
                <a:srgbClr val="434343"/>
              </a:buClr>
              <a:buSzPts val="2000"/>
              <a:buChar char="●"/>
            </a:pPr>
            <a:r>
              <a:rPr lang="en" sz="2000" dirty="0">
                <a:solidFill>
                  <a:srgbClr val="434343"/>
                </a:solidFill>
              </a:rPr>
              <a:t>Model Space</a:t>
            </a:r>
            <a:endParaRPr sz="2000" dirty="0">
              <a:solidFill>
                <a:srgbClr val="434343"/>
              </a:solidFill>
            </a:endParaRPr>
          </a:p>
          <a:p>
            <a:pPr marL="457200" lvl="0" indent="0" algn="l" rtl="0">
              <a:spcBef>
                <a:spcPts val="1200"/>
              </a:spcBef>
              <a:spcAft>
                <a:spcPts val="0"/>
              </a:spcAft>
              <a:buNone/>
            </a:pPr>
            <a:r>
              <a:rPr lang="en-US" altLang="zh-CN" sz="2000" dirty="0">
                <a:solidFill>
                  <a:srgbClr val="434343"/>
                </a:solidFill>
              </a:rPr>
              <a:t>-</a:t>
            </a:r>
            <a:r>
              <a:rPr lang="zh-CN" altLang="en-US" sz="2000" dirty="0">
                <a:solidFill>
                  <a:srgbClr val="434343"/>
                </a:solidFill>
              </a:rPr>
              <a:t> </a:t>
            </a:r>
            <a:r>
              <a:rPr lang="en" sz="2000" dirty="0">
                <a:solidFill>
                  <a:srgbClr val="434343"/>
                </a:solidFill>
              </a:rPr>
              <a:t>NN or other DL models</a:t>
            </a:r>
            <a:endParaRPr sz="2000" dirty="0">
              <a:solidFill>
                <a:srgbClr val="434343"/>
              </a:solidFill>
            </a:endParaRPr>
          </a:p>
          <a:p>
            <a:pPr marL="457200" lvl="0" indent="-355600" algn="l" rtl="0">
              <a:spcBef>
                <a:spcPts val="1200"/>
              </a:spcBef>
              <a:spcAft>
                <a:spcPts val="0"/>
              </a:spcAft>
              <a:buClr>
                <a:srgbClr val="434343"/>
              </a:buClr>
              <a:buSzPts val="2000"/>
              <a:buChar char="●"/>
            </a:pPr>
            <a:r>
              <a:rPr lang="en" sz="2000" dirty="0">
                <a:solidFill>
                  <a:srgbClr val="434343"/>
                </a:solidFill>
              </a:rPr>
              <a:t>Feature Space</a:t>
            </a:r>
            <a:endParaRPr sz="2000" dirty="0">
              <a:solidFill>
                <a:srgbClr val="434343"/>
              </a:solidFill>
            </a:endParaRPr>
          </a:p>
          <a:p>
            <a:pPr marL="457200" lvl="0" indent="0" algn="l" rtl="0">
              <a:spcBef>
                <a:spcPts val="1200"/>
              </a:spcBef>
              <a:spcAft>
                <a:spcPts val="0"/>
              </a:spcAft>
              <a:buNone/>
            </a:pPr>
            <a:r>
              <a:rPr lang="en-US" altLang="zh-CN" sz="2000" dirty="0">
                <a:solidFill>
                  <a:srgbClr val="434343"/>
                </a:solidFill>
              </a:rPr>
              <a:t>-</a:t>
            </a:r>
            <a:r>
              <a:rPr lang="zh-CN" altLang="en-US" sz="2000" dirty="0">
                <a:solidFill>
                  <a:srgbClr val="434343"/>
                </a:solidFill>
              </a:rPr>
              <a:t> </a:t>
            </a:r>
            <a:r>
              <a:rPr lang="en" sz="2000" dirty="0">
                <a:solidFill>
                  <a:srgbClr val="434343"/>
                </a:solidFill>
              </a:rPr>
              <a:t>Combination of NLP and my pipeline</a:t>
            </a:r>
            <a:endParaRPr sz="2000" dirty="0">
              <a:solidFill>
                <a:srgbClr val="434343"/>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BD91C-6C22-7444-B762-9C8393BB7EAA}"/>
              </a:ext>
            </a:extLst>
          </p:cNvPr>
          <p:cNvSpPr>
            <a:spLocks noGrp="1"/>
          </p:cNvSpPr>
          <p:nvPr>
            <p:ph type="title"/>
          </p:nvPr>
        </p:nvSpPr>
        <p:spPr/>
        <p:txBody>
          <a:bodyPr>
            <a:normAutofit/>
          </a:bodyPr>
          <a:lstStyle/>
          <a:p>
            <a:r>
              <a:rPr lang="en-US" dirty="0"/>
              <a:t>Thanks!</a:t>
            </a:r>
            <a:br>
              <a:rPr lang="en-US" dirty="0"/>
            </a:br>
            <a:br>
              <a:rPr lang="en-US" dirty="0"/>
            </a:br>
            <a:r>
              <a:rPr lang="en-US" sz="2800" dirty="0"/>
              <a:t>kwang58@usfca.edu</a:t>
            </a:r>
          </a:p>
        </p:txBody>
      </p:sp>
    </p:spTree>
    <p:extLst>
      <p:ext uri="{BB962C8B-B14F-4D97-AF65-F5344CB8AC3E}">
        <p14:creationId xmlns:p14="http://schemas.microsoft.com/office/powerpoint/2010/main" val="1183007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34343"/>
                </a:solidFill>
                <a:latin typeface="Lato"/>
                <a:ea typeface="Lato"/>
                <a:cs typeface="Lato"/>
                <a:sym typeface="Lato"/>
              </a:rPr>
              <a:t>Workflow</a:t>
            </a:r>
            <a:endParaRPr>
              <a:solidFill>
                <a:srgbClr val="434343"/>
              </a:solidFill>
              <a:latin typeface="Lato"/>
              <a:ea typeface="Lato"/>
              <a:cs typeface="Lato"/>
              <a:sym typeface="Lato"/>
            </a:endParaRPr>
          </a:p>
        </p:txBody>
      </p:sp>
      <p:grpSp>
        <p:nvGrpSpPr>
          <p:cNvPr id="66" name="Google Shape;66;p14"/>
          <p:cNvGrpSpPr/>
          <p:nvPr/>
        </p:nvGrpSpPr>
        <p:grpSpPr>
          <a:xfrm>
            <a:off x="308838" y="1242975"/>
            <a:ext cx="3558375" cy="924600"/>
            <a:chOff x="308838" y="1242975"/>
            <a:chExt cx="3558375" cy="924600"/>
          </a:xfrm>
        </p:grpSpPr>
        <p:cxnSp>
          <p:nvCxnSpPr>
            <p:cNvPr id="67" name="Google Shape;67;p14"/>
            <p:cNvCxnSpPr/>
            <p:nvPr/>
          </p:nvCxnSpPr>
          <p:spPr>
            <a:xfrm rot="10800000">
              <a:off x="2642013" y="1654113"/>
              <a:ext cx="1225200" cy="0"/>
            </a:xfrm>
            <a:prstGeom prst="straightConnector1">
              <a:avLst/>
            </a:prstGeom>
            <a:noFill/>
            <a:ln w="9525" cap="flat" cmpd="sng">
              <a:solidFill>
                <a:srgbClr val="505050"/>
              </a:solidFill>
              <a:prstDash val="solid"/>
              <a:round/>
              <a:headEnd type="none" w="sm" len="sm"/>
              <a:tailEnd type="oval" w="med" len="med"/>
            </a:ln>
          </p:spPr>
        </p:cxnSp>
        <p:sp>
          <p:nvSpPr>
            <p:cNvPr id="68" name="Google Shape;68;p14"/>
            <p:cNvSpPr txBox="1"/>
            <p:nvPr/>
          </p:nvSpPr>
          <p:spPr>
            <a:xfrm>
              <a:off x="308838" y="1242975"/>
              <a:ext cx="2124000" cy="924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900" b="1">
                  <a:latin typeface="Lato"/>
                  <a:ea typeface="Lato"/>
                  <a:cs typeface="Lato"/>
                  <a:sym typeface="Lato"/>
                </a:rPr>
                <a:t>Introduction</a:t>
              </a:r>
              <a:endParaRPr sz="1900" b="1">
                <a:latin typeface="Lato"/>
                <a:ea typeface="Lato"/>
                <a:cs typeface="Lato"/>
                <a:sym typeface="Lato"/>
              </a:endParaRPr>
            </a:p>
            <a:p>
              <a:pPr marL="0" lvl="0" indent="0" algn="r" rtl="0">
                <a:spcBef>
                  <a:spcPts val="0"/>
                </a:spcBef>
                <a:spcAft>
                  <a:spcPts val="0"/>
                </a:spcAft>
                <a:buNone/>
              </a:pPr>
              <a:endParaRPr sz="800" b="1">
                <a:latin typeface="Roboto"/>
                <a:ea typeface="Roboto"/>
                <a:cs typeface="Roboto"/>
                <a:sym typeface="Roboto"/>
              </a:endParaRPr>
            </a:p>
            <a:p>
              <a:pPr marL="0" lvl="0" indent="0" algn="r" rtl="0">
                <a:spcBef>
                  <a:spcPts val="0"/>
                </a:spcBef>
                <a:spcAft>
                  <a:spcPts val="1600"/>
                </a:spcAft>
                <a:buNone/>
              </a:pPr>
              <a:r>
                <a:rPr lang="en" sz="800">
                  <a:latin typeface="Roboto"/>
                  <a:ea typeface="Roboto"/>
                  <a:cs typeface="Roboto"/>
                  <a:sym typeface="Roboto"/>
                </a:rPr>
                <a:t>.</a:t>
              </a:r>
              <a:endParaRPr sz="800" b="1">
                <a:latin typeface="Roboto"/>
                <a:ea typeface="Roboto"/>
                <a:cs typeface="Roboto"/>
                <a:sym typeface="Roboto"/>
              </a:endParaRPr>
            </a:p>
          </p:txBody>
        </p:sp>
      </p:grpSp>
      <p:grpSp>
        <p:nvGrpSpPr>
          <p:cNvPr id="69" name="Google Shape;69;p14"/>
          <p:cNvGrpSpPr/>
          <p:nvPr/>
        </p:nvGrpSpPr>
        <p:grpSpPr>
          <a:xfrm>
            <a:off x="308838" y="2646125"/>
            <a:ext cx="3263100" cy="924600"/>
            <a:chOff x="308838" y="2646125"/>
            <a:chExt cx="3263100" cy="924600"/>
          </a:xfrm>
        </p:grpSpPr>
        <p:cxnSp>
          <p:nvCxnSpPr>
            <p:cNvPr id="70" name="Google Shape;70;p14"/>
            <p:cNvCxnSpPr/>
            <p:nvPr/>
          </p:nvCxnSpPr>
          <p:spPr>
            <a:xfrm rot="10800000">
              <a:off x="2641938" y="3108425"/>
              <a:ext cx="930000" cy="0"/>
            </a:xfrm>
            <a:prstGeom prst="straightConnector1">
              <a:avLst/>
            </a:prstGeom>
            <a:noFill/>
            <a:ln w="9525" cap="flat" cmpd="sng">
              <a:solidFill>
                <a:srgbClr val="464646"/>
              </a:solidFill>
              <a:prstDash val="solid"/>
              <a:round/>
              <a:headEnd type="none" w="sm" len="sm"/>
              <a:tailEnd type="oval" w="med" len="med"/>
            </a:ln>
          </p:spPr>
        </p:cxnSp>
        <p:sp>
          <p:nvSpPr>
            <p:cNvPr id="71" name="Google Shape;71;p14"/>
            <p:cNvSpPr txBox="1"/>
            <p:nvPr/>
          </p:nvSpPr>
          <p:spPr>
            <a:xfrm>
              <a:off x="308838" y="2646125"/>
              <a:ext cx="2124000" cy="924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900" b="1">
                  <a:latin typeface="Lato"/>
                  <a:ea typeface="Lato"/>
                  <a:cs typeface="Lato"/>
                  <a:sym typeface="Lato"/>
                </a:rPr>
                <a:t>Data Engineering</a:t>
              </a:r>
              <a:endParaRPr sz="1900" b="1">
                <a:latin typeface="Lato"/>
                <a:ea typeface="Lato"/>
                <a:cs typeface="Lato"/>
                <a:sym typeface="Lato"/>
              </a:endParaRPr>
            </a:p>
            <a:p>
              <a:pPr marL="0" lvl="0" indent="0" algn="r" rtl="0">
                <a:spcBef>
                  <a:spcPts val="0"/>
                </a:spcBef>
                <a:spcAft>
                  <a:spcPts val="0"/>
                </a:spcAft>
                <a:buNone/>
              </a:pPr>
              <a:endParaRPr sz="800" b="1">
                <a:latin typeface="Lato"/>
                <a:ea typeface="Lato"/>
                <a:cs typeface="Lato"/>
                <a:sym typeface="Lato"/>
              </a:endParaRPr>
            </a:p>
            <a:p>
              <a:pPr marL="457200" lvl="0" indent="0" algn="ctr" rtl="0">
                <a:spcBef>
                  <a:spcPts val="0"/>
                </a:spcBef>
                <a:spcAft>
                  <a:spcPts val="1600"/>
                </a:spcAft>
                <a:buNone/>
              </a:pPr>
              <a:r>
                <a:rPr lang="en" sz="800">
                  <a:latin typeface="Lato"/>
                  <a:ea typeface="Lato"/>
                  <a:cs typeface="Lato"/>
                  <a:sym typeface="Lato"/>
                </a:rPr>
                <a:t>Features &amp; Targets </a:t>
              </a:r>
              <a:endParaRPr sz="800">
                <a:latin typeface="Lato"/>
                <a:ea typeface="Lato"/>
                <a:cs typeface="Lato"/>
                <a:sym typeface="Lato"/>
              </a:endParaRPr>
            </a:p>
          </p:txBody>
        </p:sp>
      </p:grpSp>
      <p:grpSp>
        <p:nvGrpSpPr>
          <p:cNvPr id="72" name="Google Shape;72;p14"/>
          <p:cNvGrpSpPr/>
          <p:nvPr/>
        </p:nvGrpSpPr>
        <p:grpSpPr>
          <a:xfrm>
            <a:off x="4657738" y="3391700"/>
            <a:ext cx="4162750" cy="924600"/>
            <a:chOff x="4657738" y="3391700"/>
            <a:chExt cx="4162750" cy="924600"/>
          </a:xfrm>
        </p:grpSpPr>
        <p:cxnSp>
          <p:nvCxnSpPr>
            <p:cNvPr id="73" name="Google Shape;73;p14"/>
            <p:cNvCxnSpPr/>
            <p:nvPr/>
          </p:nvCxnSpPr>
          <p:spPr>
            <a:xfrm>
              <a:off x="4657738" y="3854000"/>
              <a:ext cx="1838700" cy="0"/>
            </a:xfrm>
            <a:prstGeom prst="straightConnector1">
              <a:avLst/>
            </a:prstGeom>
            <a:noFill/>
            <a:ln w="9525" cap="flat" cmpd="sng">
              <a:solidFill>
                <a:srgbClr val="414141"/>
              </a:solidFill>
              <a:prstDash val="solid"/>
              <a:round/>
              <a:headEnd type="none" w="sm" len="sm"/>
              <a:tailEnd type="oval" w="med" len="med"/>
            </a:ln>
          </p:spPr>
        </p:cxnSp>
        <p:sp>
          <p:nvSpPr>
            <p:cNvPr id="74" name="Google Shape;74;p14"/>
            <p:cNvSpPr txBox="1"/>
            <p:nvPr/>
          </p:nvSpPr>
          <p:spPr>
            <a:xfrm>
              <a:off x="6696488" y="3391700"/>
              <a:ext cx="2124000" cy="92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900" b="1">
                  <a:latin typeface="Lato"/>
                  <a:ea typeface="Lato"/>
                  <a:cs typeface="Lato"/>
                  <a:sym typeface="Lato"/>
                </a:rPr>
                <a:t>Model</a:t>
              </a:r>
              <a:endParaRPr sz="1900" b="1">
                <a:latin typeface="Lato"/>
                <a:ea typeface="Lato"/>
                <a:cs typeface="Lato"/>
                <a:sym typeface="Lato"/>
              </a:endParaRPr>
            </a:p>
            <a:p>
              <a:pPr marL="0" lvl="0" indent="0" algn="l" rtl="0">
                <a:spcBef>
                  <a:spcPts val="0"/>
                </a:spcBef>
                <a:spcAft>
                  <a:spcPts val="0"/>
                </a:spcAft>
                <a:buNone/>
              </a:pPr>
              <a:endParaRPr sz="800" b="1">
                <a:latin typeface="Lato"/>
                <a:ea typeface="Lato"/>
                <a:cs typeface="Lato"/>
                <a:sym typeface="Lato"/>
              </a:endParaRPr>
            </a:p>
            <a:p>
              <a:pPr marL="457200" lvl="0" indent="-279400" algn="l" rtl="0">
                <a:spcBef>
                  <a:spcPts val="0"/>
                </a:spcBef>
                <a:spcAft>
                  <a:spcPts val="0"/>
                </a:spcAft>
                <a:buSzPts val="800"/>
                <a:buFont typeface="Lato"/>
                <a:buAutoNum type="arabicPeriod"/>
              </a:pPr>
              <a:r>
                <a:rPr lang="en" sz="800">
                  <a:latin typeface="Lato"/>
                  <a:ea typeface="Lato"/>
                  <a:cs typeface="Lato"/>
                  <a:sym typeface="Lato"/>
                </a:rPr>
                <a:t>Grid search</a:t>
              </a:r>
              <a:endParaRPr sz="800">
                <a:latin typeface="Lato"/>
                <a:ea typeface="Lato"/>
                <a:cs typeface="Lato"/>
                <a:sym typeface="Lato"/>
              </a:endParaRPr>
            </a:p>
            <a:p>
              <a:pPr marL="457200" lvl="0" indent="-279400" algn="l" rtl="0">
                <a:spcBef>
                  <a:spcPts val="0"/>
                </a:spcBef>
                <a:spcAft>
                  <a:spcPts val="0"/>
                </a:spcAft>
                <a:buSzPts val="800"/>
                <a:buFont typeface="Lato"/>
                <a:buAutoNum type="arabicPeriod"/>
              </a:pPr>
              <a:r>
                <a:rPr lang="en" sz="800">
                  <a:latin typeface="Lato"/>
                  <a:ea typeface="Lato"/>
                  <a:cs typeface="Lato"/>
                  <a:sym typeface="Lato"/>
                </a:rPr>
                <a:t>Random search</a:t>
              </a:r>
              <a:endParaRPr sz="800">
                <a:latin typeface="Lato"/>
                <a:ea typeface="Lato"/>
                <a:cs typeface="Lato"/>
                <a:sym typeface="Lato"/>
              </a:endParaRPr>
            </a:p>
            <a:p>
              <a:pPr marL="457200" lvl="0" indent="-279400" algn="l" rtl="0">
                <a:spcBef>
                  <a:spcPts val="0"/>
                </a:spcBef>
                <a:spcAft>
                  <a:spcPts val="0"/>
                </a:spcAft>
                <a:buSzPts val="800"/>
                <a:buFont typeface="Lato"/>
                <a:buAutoNum type="arabicPeriod"/>
              </a:pPr>
              <a:r>
                <a:rPr lang="en" sz="800">
                  <a:latin typeface="Lato"/>
                  <a:ea typeface="Lato"/>
                  <a:cs typeface="Lato"/>
                  <a:sym typeface="Lato"/>
                </a:rPr>
                <a:t>Validation </a:t>
              </a:r>
              <a:endParaRPr sz="800">
                <a:latin typeface="Lato"/>
                <a:ea typeface="Lato"/>
                <a:cs typeface="Lato"/>
                <a:sym typeface="Lato"/>
              </a:endParaRPr>
            </a:p>
          </p:txBody>
        </p:sp>
      </p:grpSp>
      <p:grpSp>
        <p:nvGrpSpPr>
          <p:cNvPr id="75" name="Google Shape;75;p14"/>
          <p:cNvGrpSpPr/>
          <p:nvPr/>
        </p:nvGrpSpPr>
        <p:grpSpPr>
          <a:xfrm>
            <a:off x="5209838" y="1242975"/>
            <a:ext cx="3610650" cy="924600"/>
            <a:chOff x="5209838" y="1242975"/>
            <a:chExt cx="3610650" cy="924600"/>
          </a:xfrm>
        </p:grpSpPr>
        <p:sp>
          <p:nvSpPr>
            <p:cNvPr id="76" name="Google Shape;76;p14"/>
            <p:cNvSpPr txBox="1"/>
            <p:nvPr/>
          </p:nvSpPr>
          <p:spPr>
            <a:xfrm>
              <a:off x="6696488" y="1242975"/>
              <a:ext cx="2124000" cy="92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900" b="1">
                  <a:latin typeface="Lato"/>
                  <a:ea typeface="Lato"/>
                  <a:cs typeface="Lato"/>
                  <a:sym typeface="Lato"/>
                </a:rPr>
                <a:t>Future work </a:t>
              </a:r>
              <a:endParaRPr sz="1900" b="1">
                <a:latin typeface="Lato"/>
                <a:ea typeface="Lato"/>
                <a:cs typeface="Lato"/>
                <a:sym typeface="Lato"/>
              </a:endParaRPr>
            </a:p>
            <a:p>
              <a:pPr marL="0" lvl="0" indent="0" algn="l" rtl="0">
                <a:spcBef>
                  <a:spcPts val="0"/>
                </a:spcBef>
                <a:spcAft>
                  <a:spcPts val="1600"/>
                </a:spcAft>
                <a:buNone/>
              </a:pPr>
              <a:endParaRPr sz="800" b="1">
                <a:latin typeface="Roboto"/>
                <a:ea typeface="Roboto"/>
                <a:cs typeface="Roboto"/>
                <a:sym typeface="Roboto"/>
              </a:endParaRPr>
            </a:p>
          </p:txBody>
        </p:sp>
        <p:cxnSp>
          <p:nvCxnSpPr>
            <p:cNvPr id="77" name="Google Shape;77;p14"/>
            <p:cNvCxnSpPr/>
            <p:nvPr/>
          </p:nvCxnSpPr>
          <p:spPr>
            <a:xfrm>
              <a:off x="5209838" y="1654113"/>
              <a:ext cx="1286700" cy="0"/>
            </a:xfrm>
            <a:prstGeom prst="straightConnector1">
              <a:avLst/>
            </a:prstGeom>
            <a:noFill/>
            <a:ln w="9525" cap="flat" cmpd="sng">
              <a:solidFill>
                <a:srgbClr val="2F2F2F"/>
              </a:solidFill>
              <a:prstDash val="solid"/>
              <a:round/>
              <a:headEnd type="none" w="sm" len="sm"/>
              <a:tailEnd type="oval" w="med" len="med"/>
            </a:ln>
          </p:spPr>
        </p:cxnSp>
      </p:grpSp>
      <p:grpSp>
        <p:nvGrpSpPr>
          <p:cNvPr id="78" name="Google Shape;78;p14"/>
          <p:cNvGrpSpPr/>
          <p:nvPr/>
        </p:nvGrpSpPr>
        <p:grpSpPr>
          <a:xfrm>
            <a:off x="5610288" y="2313350"/>
            <a:ext cx="3210200" cy="924600"/>
            <a:chOff x="5610288" y="2313350"/>
            <a:chExt cx="3210200" cy="924600"/>
          </a:xfrm>
        </p:grpSpPr>
        <p:cxnSp>
          <p:nvCxnSpPr>
            <p:cNvPr id="79" name="Google Shape;79;p14"/>
            <p:cNvCxnSpPr/>
            <p:nvPr/>
          </p:nvCxnSpPr>
          <p:spPr>
            <a:xfrm>
              <a:off x="5610288" y="2775650"/>
              <a:ext cx="886200" cy="0"/>
            </a:xfrm>
            <a:prstGeom prst="straightConnector1">
              <a:avLst/>
            </a:prstGeom>
            <a:noFill/>
            <a:ln w="9525" cap="flat" cmpd="sng">
              <a:solidFill>
                <a:srgbClr val="3D3D3D"/>
              </a:solidFill>
              <a:prstDash val="solid"/>
              <a:round/>
              <a:headEnd type="none" w="sm" len="sm"/>
              <a:tailEnd type="oval" w="med" len="med"/>
            </a:ln>
          </p:spPr>
        </p:cxnSp>
        <p:sp>
          <p:nvSpPr>
            <p:cNvPr id="80" name="Google Shape;80;p14"/>
            <p:cNvSpPr txBox="1"/>
            <p:nvPr/>
          </p:nvSpPr>
          <p:spPr>
            <a:xfrm>
              <a:off x="6696488" y="2313350"/>
              <a:ext cx="2124000" cy="92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900" b="1">
                  <a:latin typeface="Lato"/>
                  <a:ea typeface="Lato"/>
                  <a:cs typeface="Lato"/>
                  <a:sym typeface="Lato"/>
                </a:rPr>
                <a:t>Conclusion</a:t>
              </a:r>
              <a:endParaRPr sz="1900" b="1">
                <a:latin typeface="Lato"/>
                <a:ea typeface="Lato"/>
                <a:cs typeface="Lato"/>
                <a:sym typeface="Lato"/>
              </a:endParaRPr>
            </a:p>
            <a:p>
              <a:pPr marL="0" lvl="0" indent="0" algn="l" rtl="0">
                <a:spcBef>
                  <a:spcPts val="0"/>
                </a:spcBef>
                <a:spcAft>
                  <a:spcPts val="0"/>
                </a:spcAft>
                <a:buNone/>
              </a:pPr>
              <a:endParaRPr sz="800" b="1">
                <a:latin typeface="Lato"/>
                <a:ea typeface="Lato"/>
                <a:cs typeface="Lato"/>
                <a:sym typeface="Lato"/>
              </a:endParaRPr>
            </a:p>
            <a:p>
              <a:pPr marL="0" lvl="0" indent="0" algn="l" rtl="0">
                <a:spcBef>
                  <a:spcPts val="0"/>
                </a:spcBef>
                <a:spcAft>
                  <a:spcPts val="1600"/>
                </a:spcAft>
                <a:buNone/>
              </a:pPr>
              <a:r>
                <a:rPr lang="en" sz="800">
                  <a:latin typeface="Lato"/>
                  <a:ea typeface="Lato"/>
                  <a:cs typeface="Lato"/>
                  <a:sym typeface="Lato"/>
                </a:rPr>
                <a:t>Why work? Why not work?</a:t>
              </a:r>
              <a:endParaRPr sz="800">
                <a:latin typeface="Lato"/>
                <a:ea typeface="Lato"/>
                <a:cs typeface="Lato"/>
                <a:sym typeface="Lato"/>
              </a:endParaRPr>
            </a:p>
          </p:txBody>
        </p:sp>
      </p:grpSp>
      <p:grpSp>
        <p:nvGrpSpPr>
          <p:cNvPr id="81" name="Google Shape;81;p14"/>
          <p:cNvGrpSpPr/>
          <p:nvPr/>
        </p:nvGrpSpPr>
        <p:grpSpPr>
          <a:xfrm>
            <a:off x="2601236" y="654951"/>
            <a:ext cx="3922200" cy="3915924"/>
            <a:chOff x="2610905" y="610653"/>
            <a:chExt cx="3922200" cy="3922200"/>
          </a:xfrm>
        </p:grpSpPr>
        <p:sp>
          <p:nvSpPr>
            <p:cNvPr id="82" name="Google Shape;82;p14"/>
            <p:cNvSpPr/>
            <p:nvPr/>
          </p:nvSpPr>
          <p:spPr>
            <a:xfrm rot="-4980021">
              <a:off x="3204123" y="1186472"/>
              <a:ext cx="2771960" cy="2771960"/>
            </a:xfrm>
            <a:prstGeom prst="blockArc">
              <a:avLst>
                <a:gd name="adj1" fmla="val 12602522"/>
                <a:gd name="adj2" fmla="val 16867657"/>
                <a:gd name="adj3" fmla="val 20844"/>
              </a:avLst>
            </a:prstGeom>
            <a:solidFill>
              <a:srgbClr val="4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4"/>
            <p:cNvSpPr/>
            <p:nvPr/>
          </p:nvSpPr>
          <p:spPr>
            <a:xfrm rot="7920309">
              <a:off x="3183402" y="1183149"/>
              <a:ext cx="2777207" cy="2777207"/>
            </a:xfrm>
            <a:prstGeom prst="blockArc">
              <a:avLst>
                <a:gd name="adj1" fmla="val 12602522"/>
                <a:gd name="adj2" fmla="val 16867657"/>
                <a:gd name="adj3" fmla="val 20844"/>
              </a:avLst>
            </a:pr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4"/>
            <p:cNvSpPr/>
            <p:nvPr/>
          </p:nvSpPr>
          <p:spPr>
            <a:xfrm rot="3600063">
              <a:off x="3186335" y="1195681"/>
              <a:ext cx="2777488" cy="2777488"/>
            </a:xfrm>
            <a:prstGeom prst="blockArc">
              <a:avLst>
                <a:gd name="adj1" fmla="val 12602522"/>
                <a:gd name="adj2" fmla="val 16867657"/>
                <a:gd name="adj3" fmla="val 20844"/>
              </a:avLst>
            </a:prstGeom>
            <a:solidFill>
              <a:srgbClr val="2F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4"/>
            <p:cNvSpPr/>
            <p:nvPr/>
          </p:nvSpPr>
          <p:spPr>
            <a:xfrm rot="4024705">
              <a:off x="5326681" y="1940898"/>
              <a:ext cx="578477" cy="579147"/>
            </a:xfrm>
            <a:prstGeom prst="pie">
              <a:avLst>
                <a:gd name="adj1" fmla="val 6190354"/>
                <a:gd name="adj2" fmla="val 14996165"/>
              </a:avLst>
            </a:prstGeom>
            <a:solidFill>
              <a:srgbClr val="3D3D3D"/>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4"/>
            <p:cNvSpPr/>
            <p:nvPr/>
          </p:nvSpPr>
          <p:spPr>
            <a:xfrm rot="-6816027">
              <a:off x="5326729" y="1940918"/>
              <a:ext cx="578485" cy="579035"/>
            </a:xfrm>
            <a:prstGeom prst="pie">
              <a:avLst>
                <a:gd name="adj1" fmla="val 4028252"/>
                <a:gd name="adj2" fmla="val 17183677"/>
              </a:avLst>
            </a:pr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4"/>
            <p:cNvSpPr/>
            <p:nvPr/>
          </p:nvSpPr>
          <p:spPr>
            <a:xfrm rot="-9359762">
              <a:off x="3193941" y="1176205"/>
              <a:ext cx="2777287" cy="2777287"/>
            </a:xfrm>
            <a:prstGeom prst="blockArc">
              <a:avLst>
                <a:gd name="adj1" fmla="val 12602522"/>
                <a:gd name="adj2" fmla="val 16867657"/>
                <a:gd name="adj3" fmla="val 20844"/>
              </a:avLst>
            </a:prstGeom>
            <a:solidFill>
              <a:srgbClr val="4141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4"/>
            <p:cNvSpPr/>
            <p:nvPr/>
          </p:nvSpPr>
          <p:spPr>
            <a:xfrm rot="-8936366">
              <a:off x="3659126" y="3173505"/>
              <a:ext cx="578551" cy="578963"/>
            </a:xfrm>
            <a:prstGeom prst="pie">
              <a:avLst>
                <a:gd name="adj1" fmla="val 6190354"/>
                <a:gd name="adj2" fmla="val 14996165"/>
              </a:avLst>
            </a:prstGeom>
            <a:solidFill>
              <a:srgbClr val="464646"/>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4"/>
            <p:cNvSpPr/>
            <p:nvPr/>
          </p:nvSpPr>
          <p:spPr>
            <a:xfrm rot="1824498">
              <a:off x="3659375" y="3173497"/>
              <a:ext cx="578475" cy="578885"/>
            </a:xfrm>
            <a:prstGeom prst="pie">
              <a:avLst>
                <a:gd name="adj1" fmla="val 4028252"/>
                <a:gd name="adj2" fmla="val 17183677"/>
              </a:avLst>
            </a:prstGeom>
            <a:solidFill>
              <a:srgbClr val="4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4"/>
            <p:cNvSpPr/>
            <p:nvPr/>
          </p:nvSpPr>
          <p:spPr>
            <a:xfrm rot="-600092">
              <a:off x="3198852" y="1195456"/>
              <a:ext cx="2777611" cy="2777611"/>
            </a:xfrm>
            <a:prstGeom prst="blockArc">
              <a:avLst>
                <a:gd name="adj1" fmla="val 12513247"/>
                <a:gd name="adj2" fmla="val 16867657"/>
                <a:gd name="adj3" fmla="val 20844"/>
              </a:avLst>
            </a:prstGeom>
            <a:solidFill>
              <a:srgbClr val="50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4"/>
            <p:cNvSpPr/>
            <p:nvPr/>
          </p:nvSpPr>
          <p:spPr>
            <a:xfrm rot="-176551">
              <a:off x="4312105" y="1195442"/>
              <a:ext cx="578563" cy="579162"/>
            </a:xfrm>
            <a:prstGeom prst="pie">
              <a:avLst>
                <a:gd name="adj1" fmla="val 6190354"/>
                <a:gd name="adj2" fmla="val 14996165"/>
              </a:avLst>
            </a:prstGeom>
            <a:solidFill>
              <a:srgbClr val="2F2F2F"/>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4"/>
            <p:cNvSpPr/>
            <p:nvPr/>
          </p:nvSpPr>
          <p:spPr>
            <a:xfrm rot="10584085">
              <a:off x="4312088" y="1195622"/>
              <a:ext cx="578340" cy="578939"/>
            </a:xfrm>
            <a:prstGeom prst="pie">
              <a:avLst>
                <a:gd name="adj1" fmla="val 4028252"/>
                <a:gd name="adj2" fmla="val 17183677"/>
              </a:avLst>
            </a:prstGeom>
            <a:solidFill>
              <a:srgbClr val="2F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4"/>
            <p:cNvSpPr/>
            <p:nvPr/>
          </p:nvSpPr>
          <p:spPr>
            <a:xfrm rot="8344778">
              <a:off x="4940929" y="3162886"/>
              <a:ext cx="578465" cy="578888"/>
            </a:xfrm>
            <a:prstGeom prst="pie">
              <a:avLst>
                <a:gd name="adj1" fmla="val 6190354"/>
                <a:gd name="adj2" fmla="val 14996165"/>
              </a:avLst>
            </a:prstGeom>
            <a:solidFill>
              <a:srgbClr val="414141"/>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4"/>
            <p:cNvSpPr/>
            <p:nvPr/>
          </p:nvSpPr>
          <p:spPr>
            <a:xfrm rot="-2495643">
              <a:off x="4941000" y="3162728"/>
              <a:ext cx="578445" cy="579093"/>
            </a:xfrm>
            <a:prstGeom prst="pie">
              <a:avLst>
                <a:gd name="adj1" fmla="val 4028252"/>
                <a:gd name="adj2" fmla="val 17183677"/>
              </a:avLst>
            </a:prstGeom>
            <a:solidFill>
              <a:srgbClr val="4141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4"/>
            <p:cNvSpPr/>
            <p:nvPr/>
          </p:nvSpPr>
          <p:spPr>
            <a:xfrm rot="-4556960">
              <a:off x="3257335" y="1939059"/>
              <a:ext cx="578302" cy="578957"/>
            </a:xfrm>
            <a:prstGeom prst="pie">
              <a:avLst>
                <a:gd name="adj1" fmla="val 6190354"/>
                <a:gd name="adj2" fmla="val 14996165"/>
              </a:avLst>
            </a:prstGeom>
            <a:solidFill>
              <a:srgbClr val="505050"/>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4"/>
            <p:cNvSpPr/>
            <p:nvPr/>
          </p:nvSpPr>
          <p:spPr>
            <a:xfrm rot="6204541">
              <a:off x="3257468" y="1938977"/>
              <a:ext cx="578264" cy="578917"/>
            </a:xfrm>
            <a:prstGeom prst="pie">
              <a:avLst>
                <a:gd name="adj1" fmla="val 4028252"/>
                <a:gd name="adj2" fmla="val 17183677"/>
              </a:avLst>
            </a:prstGeom>
            <a:solidFill>
              <a:srgbClr val="50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4"/>
            <p:cNvSpPr txBox="1"/>
            <p:nvPr/>
          </p:nvSpPr>
          <p:spPr>
            <a:xfrm>
              <a:off x="4341900" y="1271896"/>
              <a:ext cx="507900" cy="26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05</a:t>
              </a:r>
              <a:endParaRPr sz="1600" b="1">
                <a:solidFill>
                  <a:srgbClr val="FFFFFF"/>
                </a:solidFill>
                <a:latin typeface="Roboto"/>
                <a:ea typeface="Roboto"/>
                <a:cs typeface="Roboto"/>
                <a:sym typeface="Roboto"/>
              </a:endParaRPr>
            </a:p>
          </p:txBody>
        </p:sp>
        <p:sp>
          <p:nvSpPr>
            <p:cNvPr id="98" name="Google Shape;98;p14"/>
            <p:cNvSpPr txBox="1"/>
            <p:nvPr/>
          </p:nvSpPr>
          <p:spPr>
            <a:xfrm>
              <a:off x="3274219" y="2018364"/>
              <a:ext cx="507900" cy="26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01</a:t>
              </a:r>
              <a:endParaRPr sz="1600" b="1">
                <a:solidFill>
                  <a:srgbClr val="FFFFFF"/>
                </a:solidFill>
                <a:latin typeface="Roboto"/>
                <a:ea typeface="Roboto"/>
                <a:cs typeface="Roboto"/>
                <a:sym typeface="Roboto"/>
              </a:endParaRPr>
            </a:p>
          </p:txBody>
        </p:sp>
        <p:sp>
          <p:nvSpPr>
            <p:cNvPr id="99" name="Google Shape;99;p14"/>
            <p:cNvSpPr txBox="1"/>
            <p:nvPr/>
          </p:nvSpPr>
          <p:spPr>
            <a:xfrm>
              <a:off x="3685317" y="3247321"/>
              <a:ext cx="507900" cy="26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02</a:t>
              </a:r>
              <a:endParaRPr sz="1600" b="1">
                <a:solidFill>
                  <a:srgbClr val="FFFFFF"/>
                </a:solidFill>
                <a:latin typeface="Roboto"/>
                <a:ea typeface="Roboto"/>
                <a:cs typeface="Roboto"/>
                <a:sym typeface="Roboto"/>
              </a:endParaRPr>
            </a:p>
          </p:txBody>
        </p:sp>
        <p:sp>
          <p:nvSpPr>
            <p:cNvPr id="100" name="Google Shape;100;p14"/>
            <p:cNvSpPr txBox="1"/>
            <p:nvPr/>
          </p:nvSpPr>
          <p:spPr>
            <a:xfrm>
              <a:off x="4955323" y="3247321"/>
              <a:ext cx="507900" cy="26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03</a:t>
              </a:r>
              <a:endParaRPr sz="1600" b="1">
                <a:solidFill>
                  <a:srgbClr val="FFFFFF"/>
                </a:solidFill>
                <a:latin typeface="Roboto"/>
                <a:ea typeface="Roboto"/>
                <a:cs typeface="Roboto"/>
                <a:sym typeface="Roboto"/>
              </a:endParaRPr>
            </a:p>
          </p:txBody>
        </p:sp>
        <p:sp>
          <p:nvSpPr>
            <p:cNvPr id="101" name="Google Shape;101;p14"/>
            <p:cNvSpPr txBox="1"/>
            <p:nvPr/>
          </p:nvSpPr>
          <p:spPr>
            <a:xfrm>
              <a:off x="5364737" y="2018364"/>
              <a:ext cx="507900" cy="26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04</a:t>
              </a:r>
              <a:endParaRPr sz="1600" b="1">
                <a:solidFill>
                  <a:srgbClr val="FFFFFF"/>
                </a:solidFill>
                <a:latin typeface="Roboto"/>
                <a:ea typeface="Roboto"/>
                <a:cs typeface="Roboto"/>
                <a:sym typeface="Roboto"/>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5"/>
        <p:cNvGrpSpPr/>
        <p:nvPr/>
      </p:nvGrpSpPr>
      <p:grpSpPr>
        <a:xfrm>
          <a:off x="0" y="0"/>
          <a:ext cx="0" cy="0"/>
          <a:chOff x="0" y="0"/>
          <a:chExt cx="0" cy="0"/>
        </a:xfrm>
      </p:grpSpPr>
      <p:sp>
        <p:nvSpPr>
          <p:cNvPr id="106" name="Google Shape;106;p15"/>
          <p:cNvSpPr txBox="1">
            <a:spLocks noGrp="1"/>
          </p:cNvSpPr>
          <p:nvPr>
            <p:ph type="title"/>
          </p:nvPr>
        </p:nvSpPr>
        <p:spPr>
          <a:xfrm>
            <a:off x="311700" y="391350"/>
            <a:ext cx="8520600" cy="626100"/>
          </a:xfrm>
          <a:prstGeom prst="rect">
            <a:avLst/>
          </a:prstGeom>
          <a:noFill/>
          <a:ln>
            <a:noFill/>
          </a:ln>
          <a:effectLst>
            <a:outerShdw blurRad="57150" dist="19050" dir="5400000" algn="bl" rotWithShape="0">
              <a:srgbClr val="FFFFFF">
                <a:alpha val="50000"/>
              </a:srgbClr>
            </a:outerShdw>
          </a:effectLst>
        </p:spPr>
        <p:txBody>
          <a:bodyPr spcFirstLastPara="1" wrap="square" lIns="91425" tIns="91425" rIns="91425" bIns="91425" anchor="ctr" anchorCtr="0">
            <a:normAutofit/>
          </a:bodyPr>
          <a:lstStyle/>
          <a:p>
            <a:pPr marL="0" lvl="0" indent="0" algn="l" rtl="0">
              <a:spcBef>
                <a:spcPts val="0"/>
              </a:spcBef>
              <a:spcAft>
                <a:spcPts val="0"/>
              </a:spcAft>
              <a:buNone/>
            </a:pPr>
            <a:r>
              <a:rPr lang="en" sz="2800">
                <a:solidFill>
                  <a:srgbClr val="434343"/>
                </a:solidFill>
                <a:latin typeface="Lato"/>
                <a:ea typeface="Lato"/>
                <a:cs typeface="Lato"/>
                <a:sym typeface="Lato"/>
              </a:rPr>
              <a:t>Introduction</a:t>
            </a:r>
            <a:endParaRPr sz="2800">
              <a:solidFill>
                <a:srgbClr val="434343"/>
              </a:solidFill>
              <a:latin typeface="Lato"/>
              <a:ea typeface="Lato"/>
              <a:cs typeface="Lato"/>
              <a:sym typeface="Lato"/>
            </a:endParaRPr>
          </a:p>
        </p:txBody>
      </p:sp>
      <p:pic>
        <p:nvPicPr>
          <p:cNvPr id="109" name="Google Shape;109;p15"/>
          <p:cNvPicPr preferRelativeResize="0"/>
          <p:nvPr/>
        </p:nvPicPr>
        <p:blipFill>
          <a:blip r:embed="rId3">
            <a:alphaModFix/>
          </a:blip>
          <a:stretch>
            <a:fillRect/>
          </a:stretch>
        </p:blipFill>
        <p:spPr>
          <a:xfrm>
            <a:off x="597306" y="1607287"/>
            <a:ext cx="2431213" cy="1928925"/>
          </a:xfrm>
          <a:prstGeom prst="rect">
            <a:avLst/>
          </a:prstGeom>
          <a:noFill/>
          <a:ln>
            <a:noFill/>
          </a:ln>
        </p:spPr>
      </p:pic>
      <p:sp>
        <p:nvSpPr>
          <p:cNvPr id="2" name="Rectangle 1">
            <a:extLst>
              <a:ext uri="{FF2B5EF4-FFF2-40B4-BE49-F238E27FC236}">
                <a16:creationId xmlns:a16="http://schemas.microsoft.com/office/drawing/2014/main" id="{52C4D4C6-44F7-1241-9665-1DC62EC4B808}"/>
              </a:ext>
            </a:extLst>
          </p:cNvPr>
          <p:cNvSpPr/>
          <p:nvPr/>
        </p:nvSpPr>
        <p:spPr>
          <a:xfrm>
            <a:off x="4203958" y="1694586"/>
            <a:ext cx="4570482" cy="1754326"/>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Binary </a:t>
            </a:r>
          </a:p>
          <a:p>
            <a:pPr algn="ctr"/>
            <a:r>
              <a:rPr lang="en-US" sz="5400" b="1" cap="none" spc="0" dirty="0">
                <a:ln w="22225">
                  <a:solidFill>
                    <a:schemeClr val="accent2"/>
                  </a:solidFill>
                  <a:prstDash val="solid"/>
                </a:ln>
                <a:solidFill>
                  <a:schemeClr val="accent2">
                    <a:lumMod val="40000"/>
                    <a:lumOff val="60000"/>
                  </a:schemeClr>
                </a:solidFill>
                <a:effectLst/>
              </a:rPr>
              <a:t>classification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title"/>
          </p:nvPr>
        </p:nvSpPr>
        <p:spPr>
          <a:xfrm>
            <a:off x="311700" y="98525"/>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rgbClr val="434343"/>
                </a:solidFill>
                <a:latin typeface="Lato"/>
                <a:ea typeface="Lato"/>
                <a:cs typeface="Lato"/>
                <a:sym typeface="Lato"/>
              </a:rPr>
              <a:t>Data Engineer</a:t>
            </a:r>
            <a:endParaRPr dirty="0">
              <a:solidFill>
                <a:srgbClr val="434343"/>
              </a:solidFill>
              <a:latin typeface="Lato"/>
              <a:ea typeface="Lato"/>
              <a:cs typeface="Lato"/>
              <a:sym typeface="Lato"/>
            </a:endParaRPr>
          </a:p>
        </p:txBody>
      </p:sp>
      <p:pic>
        <p:nvPicPr>
          <p:cNvPr id="115" name="Google Shape;115;p16"/>
          <p:cNvPicPr preferRelativeResize="0"/>
          <p:nvPr/>
        </p:nvPicPr>
        <p:blipFill>
          <a:blip r:embed="rId3">
            <a:alphaModFix/>
          </a:blip>
          <a:stretch>
            <a:fillRect/>
          </a:stretch>
        </p:blipFill>
        <p:spPr>
          <a:xfrm>
            <a:off x="5104887" y="1824656"/>
            <a:ext cx="3916900" cy="3115150"/>
          </a:xfrm>
          <a:prstGeom prst="rect">
            <a:avLst/>
          </a:prstGeom>
          <a:noFill/>
          <a:ln>
            <a:noFill/>
          </a:ln>
        </p:spPr>
      </p:pic>
      <p:sp>
        <p:nvSpPr>
          <p:cNvPr id="116" name="Google Shape;116;p16"/>
          <p:cNvSpPr txBox="1"/>
          <p:nvPr/>
        </p:nvSpPr>
        <p:spPr>
          <a:xfrm>
            <a:off x="222850" y="1031249"/>
            <a:ext cx="4990500" cy="3231624"/>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Lato"/>
              <a:buAutoNum type="arabicPeriod"/>
            </a:pPr>
            <a:r>
              <a:rPr lang="en" sz="1800" dirty="0">
                <a:highlight>
                  <a:srgbClr val="FFFFFF"/>
                </a:highlight>
                <a:latin typeface="Lato"/>
                <a:ea typeface="Lato"/>
                <a:cs typeface="Lato"/>
                <a:sym typeface="Lato"/>
              </a:rPr>
              <a:t>Data source: UCI machine learning repository</a:t>
            </a:r>
            <a:endParaRPr sz="1800" dirty="0">
              <a:highlight>
                <a:srgbClr val="FFFFFF"/>
              </a:highlight>
              <a:latin typeface="Lato"/>
              <a:ea typeface="Lato"/>
              <a:cs typeface="Lato"/>
              <a:sym typeface="Lato"/>
            </a:endParaRPr>
          </a:p>
          <a:p>
            <a:pPr marL="457200" lvl="0" indent="0" algn="l" rtl="0">
              <a:spcBef>
                <a:spcPts val="0"/>
              </a:spcBef>
              <a:spcAft>
                <a:spcPts val="0"/>
              </a:spcAft>
              <a:buNone/>
            </a:pPr>
            <a:endParaRPr sz="1800" dirty="0">
              <a:highlight>
                <a:srgbClr val="FFFFFF"/>
              </a:highlight>
              <a:latin typeface="Lato"/>
              <a:ea typeface="Lato"/>
              <a:cs typeface="Lato"/>
              <a:sym typeface="Lato"/>
            </a:endParaRPr>
          </a:p>
          <a:p>
            <a:pPr marL="114300" lvl="0" algn="l" rtl="0">
              <a:spcBef>
                <a:spcPts val="0"/>
              </a:spcBef>
              <a:spcAft>
                <a:spcPts val="0"/>
              </a:spcAft>
              <a:buSzPts val="1800"/>
            </a:pPr>
            <a:r>
              <a:rPr lang="en" sz="1800" dirty="0">
                <a:highlight>
                  <a:srgbClr val="FFFFFF"/>
                </a:highlight>
                <a:latin typeface="Lato"/>
                <a:ea typeface="Lato"/>
                <a:cs typeface="Lato"/>
                <a:sym typeface="Lato"/>
              </a:rPr>
              <a:t>2.    Data size : 39644 rows 61 columns</a:t>
            </a:r>
            <a:endParaRPr sz="1800" dirty="0">
              <a:highlight>
                <a:srgbClr val="FFFFFF"/>
              </a:highlight>
              <a:latin typeface="Lato"/>
              <a:ea typeface="Lato"/>
              <a:cs typeface="Lato"/>
              <a:sym typeface="Lato"/>
            </a:endParaRPr>
          </a:p>
          <a:p>
            <a:pPr marL="457200" lvl="0" indent="0" algn="l" rtl="0">
              <a:spcBef>
                <a:spcPts val="0"/>
              </a:spcBef>
              <a:spcAft>
                <a:spcPts val="0"/>
              </a:spcAft>
              <a:buNone/>
            </a:pPr>
            <a:endParaRPr sz="1800" dirty="0">
              <a:highlight>
                <a:srgbClr val="FFFFFF"/>
              </a:highlight>
              <a:latin typeface="Lato"/>
              <a:ea typeface="Lato"/>
              <a:cs typeface="Lato"/>
              <a:sym typeface="Lato"/>
            </a:endParaRPr>
          </a:p>
          <a:p>
            <a:pPr marL="114300" lvl="0" algn="l" rtl="0">
              <a:spcBef>
                <a:spcPts val="0"/>
              </a:spcBef>
              <a:spcAft>
                <a:spcPts val="0"/>
              </a:spcAft>
              <a:buSzPts val="1800"/>
            </a:pPr>
            <a:r>
              <a:rPr lang="en" sz="1800" dirty="0">
                <a:highlight>
                  <a:srgbClr val="FFFFFF"/>
                </a:highlight>
                <a:latin typeface="Lato"/>
                <a:ea typeface="Lato"/>
                <a:cs typeface="Lato"/>
                <a:sym typeface="Lato"/>
              </a:rPr>
              <a:t>3.    Target variable: </a:t>
            </a:r>
            <a:r>
              <a:rPr lang="en" sz="1800" b="1" dirty="0">
                <a:highlight>
                  <a:srgbClr val="FFFFFF"/>
                </a:highlight>
                <a:latin typeface="Lato"/>
                <a:ea typeface="Lato"/>
                <a:cs typeface="Lato"/>
                <a:sym typeface="Lato"/>
              </a:rPr>
              <a:t>shares</a:t>
            </a:r>
            <a:endParaRPr sz="1800" b="1" dirty="0">
              <a:highlight>
                <a:srgbClr val="FFFFFF"/>
              </a:highlight>
              <a:latin typeface="Lato"/>
              <a:ea typeface="Lato"/>
              <a:cs typeface="Lato"/>
              <a:sym typeface="Lato"/>
            </a:endParaRPr>
          </a:p>
          <a:p>
            <a:pPr marL="0" lvl="0" indent="457200" algn="l" rtl="0">
              <a:spcBef>
                <a:spcPts val="0"/>
              </a:spcBef>
              <a:spcAft>
                <a:spcPts val="0"/>
              </a:spcAft>
              <a:buNone/>
            </a:pPr>
            <a:r>
              <a:rPr lang="en" sz="1800" dirty="0">
                <a:highlight>
                  <a:srgbClr val="FFFFFF"/>
                </a:highlight>
                <a:latin typeface="Lato"/>
                <a:ea typeface="Lato"/>
                <a:cs typeface="Lato"/>
                <a:sym typeface="Lato"/>
              </a:rPr>
              <a:t> numerical to categorical (popular or not)</a:t>
            </a:r>
            <a:endParaRPr sz="1800" dirty="0">
              <a:highlight>
                <a:srgbClr val="FFFFFF"/>
              </a:highlight>
              <a:latin typeface="Lato"/>
              <a:ea typeface="Lato"/>
              <a:cs typeface="Lato"/>
              <a:sym typeface="Lato"/>
            </a:endParaRPr>
          </a:p>
          <a:p>
            <a:pPr marL="114300" lvl="0" algn="l" rtl="0">
              <a:spcBef>
                <a:spcPts val="0"/>
              </a:spcBef>
              <a:spcAft>
                <a:spcPts val="0"/>
              </a:spcAft>
              <a:buSzPts val="1800"/>
            </a:pPr>
            <a:endParaRPr lang="en" sz="1800" dirty="0">
              <a:highlight>
                <a:srgbClr val="FFFFFF"/>
              </a:highlight>
              <a:latin typeface="Lato"/>
              <a:ea typeface="Lato"/>
              <a:cs typeface="Lato"/>
              <a:sym typeface="Lato"/>
            </a:endParaRPr>
          </a:p>
          <a:p>
            <a:pPr marL="457200" lvl="0" indent="-342900" algn="l" rtl="0">
              <a:spcBef>
                <a:spcPts val="0"/>
              </a:spcBef>
              <a:spcAft>
                <a:spcPts val="0"/>
              </a:spcAft>
              <a:buSzPts val="1800"/>
              <a:buAutoNum type="arabicPeriod" startAt="4"/>
            </a:pPr>
            <a:r>
              <a:rPr lang="en" sz="1800" dirty="0">
                <a:highlight>
                  <a:srgbClr val="FFFFFF"/>
                </a:highlight>
                <a:latin typeface="Lato"/>
                <a:ea typeface="Lato"/>
                <a:cs typeface="Lato"/>
                <a:sym typeface="Lato"/>
              </a:rPr>
              <a:t>Features:  choose </a:t>
            </a:r>
            <a:r>
              <a:rPr lang="en-US" altLang="zh-CN" sz="1800" b="1" dirty="0">
                <a:highlight>
                  <a:srgbClr val="FFFFFF"/>
                </a:highlight>
                <a:latin typeface="Lato"/>
                <a:ea typeface="Lato"/>
                <a:cs typeface="Lato"/>
                <a:sym typeface="Lato"/>
              </a:rPr>
              <a:t>59</a:t>
            </a:r>
            <a:r>
              <a:rPr lang="en" sz="1800" dirty="0">
                <a:highlight>
                  <a:srgbClr val="FFFFFF"/>
                </a:highlight>
                <a:latin typeface="Lato"/>
                <a:ea typeface="Lato"/>
                <a:cs typeface="Lato"/>
                <a:sym typeface="Lato"/>
              </a:rPr>
              <a:t> features, like  </a:t>
            </a:r>
            <a:r>
              <a:rPr lang="en" sz="1800" dirty="0" err="1">
                <a:highlight>
                  <a:srgbClr val="FFFFFF"/>
                </a:highlight>
                <a:latin typeface="Lato"/>
                <a:ea typeface="Lato"/>
                <a:cs typeface="Lato"/>
                <a:sym typeface="Lato"/>
              </a:rPr>
              <a:t>data_channel_is_tech</a:t>
            </a:r>
            <a:r>
              <a:rPr lang="en" sz="1800" dirty="0">
                <a:highlight>
                  <a:srgbClr val="FFFFFF"/>
                </a:highlight>
                <a:latin typeface="Lato"/>
                <a:ea typeface="Lato"/>
                <a:cs typeface="Lato"/>
                <a:sym typeface="Lato"/>
              </a:rPr>
              <a:t>, rate _</a:t>
            </a:r>
            <a:r>
              <a:rPr lang="en" sz="1800" dirty="0" err="1">
                <a:highlight>
                  <a:srgbClr val="FFFFFF"/>
                </a:highlight>
                <a:latin typeface="Lato"/>
                <a:ea typeface="Lato"/>
                <a:cs typeface="Lato"/>
                <a:sym typeface="Lato"/>
              </a:rPr>
              <a:t>negative_words</a:t>
            </a:r>
            <a:endParaRPr lang="en" sz="1800" dirty="0">
              <a:highlight>
                <a:srgbClr val="FFFFFF"/>
              </a:highlight>
              <a:latin typeface="Lato"/>
              <a:ea typeface="Lato"/>
              <a:cs typeface="Lato"/>
              <a:sym typeface="Lato"/>
            </a:endParaRPr>
          </a:p>
          <a:p>
            <a:pPr marL="114300" lvl="0" algn="l" rtl="0">
              <a:spcBef>
                <a:spcPts val="0"/>
              </a:spcBef>
              <a:spcAft>
                <a:spcPts val="0"/>
              </a:spcAft>
              <a:buSzPts val="1800"/>
            </a:pPr>
            <a:endParaRPr lang="en" sz="1800" dirty="0">
              <a:highlight>
                <a:srgbClr val="FFFFFF"/>
              </a:highlight>
              <a:latin typeface="Lato"/>
              <a:ea typeface="Lato"/>
              <a:cs typeface="Lato"/>
              <a:sym typeface="Lato"/>
            </a:endParaRPr>
          </a:p>
        </p:txBody>
      </p:sp>
      <p:pic>
        <p:nvPicPr>
          <p:cNvPr id="5" name="Google Shape;108;p15">
            <a:extLst>
              <a:ext uri="{FF2B5EF4-FFF2-40B4-BE49-F238E27FC236}">
                <a16:creationId xmlns:a16="http://schemas.microsoft.com/office/drawing/2014/main" id="{1B11A7B2-E431-4C43-ACA1-8D1C1CF810A7}"/>
              </a:ext>
            </a:extLst>
          </p:cNvPr>
          <p:cNvPicPr preferRelativeResize="0"/>
          <p:nvPr/>
        </p:nvPicPr>
        <p:blipFill>
          <a:blip r:embed="rId4">
            <a:alphaModFix/>
          </a:blip>
          <a:stretch>
            <a:fillRect/>
          </a:stretch>
        </p:blipFill>
        <p:spPr>
          <a:xfrm>
            <a:off x="5506314" y="203694"/>
            <a:ext cx="1880447" cy="1271087"/>
          </a:xfrm>
          <a:prstGeom prst="rect">
            <a:avLst/>
          </a:prstGeom>
          <a:noFill/>
          <a:ln>
            <a:noFill/>
          </a:ln>
        </p:spPr>
      </p:pic>
      <p:sp>
        <p:nvSpPr>
          <p:cNvPr id="3" name="Left Arrow Callout 2">
            <a:extLst>
              <a:ext uri="{FF2B5EF4-FFF2-40B4-BE49-F238E27FC236}">
                <a16:creationId xmlns:a16="http://schemas.microsoft.com/office/drawing/2014/main" id="{5BD9CB92-2C52-D948-B119-F4796CBE0A3B}"/>
              </a:ext>
            </a:extLst>
          </p:cNvPr>
          <p:cNvSpPr/>
          <p:nvPr/>
        </p:nvSpPr>
        <p:spPr>
          <a:xfrm>
            <a:off x="7631084" y="3890356"/>
            <a:ext cx="1180407" cy="615142"/>
          </a:xfrm>
          <a:prstGeom prst="leftArrow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Median</a:t>
            </a:r>
          </a:p>
          <a:p>
            <a:pPr algn="ctr"/>
            <a:r>
              <a:rPr lang="en-US" dirty="0">
                <a:ln w="0"/>
                <a:solidFill>
                  <a:schemeClr val="tx1"/>
                </a:solidFill>
                <a:effectLst>
                  <a:outerShdw blurRad="38100" dist="19050" dir="2700000" algn="tl" rotWithShape="0">
                    <a:schemeClr val="dk1">
                      <a:alpha val="40000"/>
                    </a:schemeClr>
                  </a:outerShdw>
                </a:effectLst>
              </a:rPr>
              <a:t>1400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311700" y="98525"/>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34343"/>
                </a:solidFill>
                <a:latin typeface="Lato"/>
                <a:ea typeface="Lato"/>
                <a:cs typeface="Lato"/>
                <a:sym typeface="Lato"/>
              </a:rPr>
              <a:t>Data Engineer</a:t>
            </a:r>
            <a:endParaRPr>
              <a:solidFill>
                <a:srgbClr val="434343"/>
              </a:solidFill>
              <a:latin typeface="Lato"/>
              <a:ea typeface="Lato"/>
              <a:cs typeface="Lato"/>
              <a:sym typeface="Lato"/>
            </a:endParaRPr>
          </a:p>
        </p:txBody>
      </p:sp>
      <p:grpSp>
        <p:nvGrpSpPr>
          <p:cNvPr id="122" name="Google Shape;122;p17"/>
          <p:cNvGrpSpPr/>
          <p:nvPr/>
        </p:nvGrpSpPr>
        <p:grpSpPr>
          <a:xfrm>
            <a:off x="4840531" y="2571750"/>
            <a:ext cx="4330000" cy="2801593"/>
            <a:chOff x="0" y="1189989"/>
            <a:chExt cx="2726700" cy="3482836"/>
          </a:xfrm>
        </p:grpSpPr>
        <p:sp>
          <p:nvSpPr>
            <p:cNvPr id="123" name="Google Shape;123;p17"/>
            <p:cNvSpPr/>
            <p:nvPr/>
          </p:nvSpPr>
          <p:spPr>
            <a:xfrm>
              <a:off x="0" y="1189989"/>
              <a:ext cx="2726700" cy="669000"/>
            </a:xfrm>
            <a:prstGeom prst="homePlate">
              <a:avLst>
                <a:gd name="adj" fmla="val 50000"/>
              </a:avLst>
            </a:prstGeom>
            <a:solidFill>
              <a:srgbClr val="6666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b="1">
                  <a:solidFill>
                    <a:srgbClr val="FFFFFF"/>
                  </a:solidFill>
                  <a:latin typeface="Lato"/>
                  <a:ea typeface="Lato"/>
                  <a:cs typeface="Lato"/>
                  <a:sym typeface="Lato"/>
                </a:rPr>
                <a:t>Continuous Variable</a:t>
              </a:r>
              <a:endParaRPr sz="1900" b="1">
                <a:solidFill>
                  <a:srgbClr val="FFFFFF"/>
                </a:solidFill>
                <a:latin typeface="Lato"/>
                <a:ea typeface="Lato"/>
                <a:cs typeface="Lato"/>
                <a:sym typeface="Lato"/>
              </a:endParaRPr>
            </a:p>
          </p:txBody>
        </p:sp>
        <p:sp>
          <p:nvSpPr>
            <p:cNvPr id="124" name="Google Shape;124;p17"/>
            <p:cNvSpPr txBox="1"/>
            <p:nvPr/>
          </p:nvSpPr>
          <p:spPr>
            <a:xfrm>
              <a:off x="410850" y="2057125"/>
              <a:ext cx="1905000" cy="2615700"/>
            </a:xfrm>
            <a:prstGeom prst="rect">
              <a:avLst/>
            </a:prstGeom>
            <a:noFill/>
            <a:ln>
              <a:noFill/>
            </a:ln>
          </p:spPr>
          <p:txBody>
            <a:bodyPr spcFirstLastPara="1" wrap="square" lIns="91425" tIns="91425" rIns="91425" bIns="91425" anchor="t" anchorCtr="0">
              <a:noAutofit/>
            </a:bodyPr>
            <a:lstStyle/>
            <a:p>
              <a:pPr marL="457200" lvl="0" indent="-336550" algn="l" rtl="0">
                <a:lnSpc>
                  <a:spcPct val="150000"/>
                </a:lnSpc>
                <a:spcBef>
                  <a:spcPts val="0"/>
                </a:spcBef>
                <a:spcAft>
                  <a:spcPts val="0"/>
                </a:spcAft>
                <a:buClr>
                  <a:srgbClr val="434343"/>
                </a:buClr>
                <a:buSzPts val="1700"/>
                <a:buFont typeface="Roboto"/>
                <a:buAutoNum type="arabicPeriod"/>
              </a:pPr>
              <a:r>
                <a:rPr lang="en" sz="1700" dirty="0" err="1">
                  <a:solidFill>
                    <a:srgbClr val="434343"/>
                  </a:solidFill>
                  <a:latin typeface="Roboto"/>
                  <a:ea typeface="Roboto"/>
                  <a:cs typeface="Roboto"/>
                  <a:sym typeface="Roboto"/>
                </a:rPr>
                <a:t>StandardScaler</a:t>
              </a:r>
              <a:endParaRPr sz="1700" dirty="0">
                <a:solidFill>
                  <a:srgbClr val="434343"/>
                </a:solidFill>
                <a:latin typeface="Roboto"/>
                <a:ea typeface="Roboto"/>
                <a:cs typeface="Roboto"/>
                <a:sym typeface="Roboto"/>
              </a:endParaRPr>
            </a:p>
            <a:p>
              <a:pPr marL="457200" lvl="0" indent="-336550" algn="l" rtl="0">
                <a:lnSpc>
                  <a:spcPct val="150000"/>
                </a:lnSpc>
                <a:spcBef>
                  <a:spcPts val="0"/>
                </a:spcBef>
                <a:spcAft>
                  <a:spcPts val="0"/>
                </a:spcAft>
                <a:buClr>
                  <a:srgbClr val="434343"/>
                </a:buClr>
                <a:buSzPts val="1700"/>
                <a:buFont typeface="Roboto"/>
                <a:buAutoNum type="arabicPeriod"/>
              </a:pPr>
              <a:r>
                <a:rPr lang="en" sz="1700" dirty="0" err="1">
                  <a:solidFill>
                    <a:srgbClr val="434343"/>
                  </a:solidFill>
                  <a:latin typeface="Roboto"/>
                  <a:ea typeface="Roboto"/>
                  <a:cs typeface="Roboto"/>
                  <a:sym typeface="Roboto"/>
                </a:rPr>
                <a:t>SimpleImputer</a:t>
              </a:r>
              <a:r>
                <a:rPr lang="en" sz="1700" dirty="0">
                  <a:solidFill>
                    <a:srgbClr val="434343"/>
                  </a:solidFill>
                  <a:latin typeface="Roboto"/>
                  <a:ea typeface="Roboto"/>
                  <a:cs typeface="Roboto"/>
                  <a:sym typeface="Roboto"/>
                </a:rPr>
                <a:t> : median</a:t>
              </a:r>
              <a:endParaRPr sz="1700" dirty="0">
                <a:solidFill>
                  <a:srgbClr val="434343"/>
                </a:solidFill>
                <a:latin typeface="Roboto"/>
                <a:ea typeface="Roboto"/>
                <a:cs typeface="Roboto"/>
                <a:sym typeface="Roboto"/>
              </a:endParaRPr>
            </a:p>
            <a:p>
              <a:pPr marL="457200" lvl="0" indent="-336550" algn="l" rtl="0">
                <a:lnSpc>
                  <a:spcPct val="150000"/>
                </a:lnSpc>
                <a:spcBef>
                  <a:spcPts val="0"/>
                </a:spcBef>
                <a:spcAft>
                  <a:spcPts val="0"/>
                </a:spcAft>
                <a:buClr>
                  <a:srgbClr val="434343"/>
                </a:buClr>
                <a:buSzPts val="1700"/>
                <a:buFont typeface="Roboto"/>
                <a:buAutoNum type="arabicPeriod"/>
              </a:pPr>
              <a:r>
                <a:rPr lang="en" sz="1700" b="1" dirty="0">
                  <a:solidFill>
                    <a:srgbClr val="434343"/>
                  </a:solidFill>
                  <a:latin typeface="Roboto"/>
                  <a:ea typeface="Roboto"/>
                  <a:cs typeface="Roboto"/>
                  <a:sym typeface="Roboto"/>
                </a:rPr>
                <a:t>PCA</a:t>
              </a:r>
              <a:endParaRPr sz="1700" b="1" dirty="0">
                <a:solidFill>
                  <a:srgbClr val="434343"/>
                </a:solidFill>
                <a:latin typeface="Roboto"/>
                <a:ea typeface="Roboto"/>
                <a:cs typeface="Roboto"/>
                <a:sym typeface="Roboto"/>
              </a:endParaRPr>
            </a:p>
          </p:txBody>
        </p:sp>
      </p:grpSp>
      <p:grpSp>
        <p:nvGrpSpPr>
          <p:cNvPr id="125" name="Google Shape;125;p17"/>
          <p:cNvGrpSpPr/>
          <p:nvPr/>
        </p:nvGrpSpPr>
        <p:grpSpPr>
          <a:xfrm>
            <a:off x="93808" y="2571750"/>
            <a:ext cx="4209663" cy="2801765"/>
            <a:chOff x="6396739" y="1189775"/>
            <a:chExt cx="2541300" cy="3483050"/>
          </a:xfrm>
        </p:grpSpPr>
        <p:sp>
          <p:nvSpPr>
            <p:cNvPr id="126" name="Google Shape;126;p17"/>
            <p:cNvSpPr/>
            <p:nvPr/>
          </p:nvSpPr>
          <p:spPr>
            <a:xfrm>
              <a:off x="6396739" y="1189775"/>
              <a:ext cx="2541300" cy="669000"/>
            </a:xfrm>
            <a:prstGeom prst="chevron">
              <a:avLst>
                <a:gd name="adj" fmla="val 50000"/>
              </a:avLst>
            </a:prstGeom>
            <a:solidFill>
              <a:srgbClr val="6666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b="1" dirty="0">
                  <a:solidFill>
                    <a:srgbClr val="FFFFFF"/>
                  </a:solidFill>
                  <a:latin typeface="Roboto"/>
                  <a:ea typeface="Roboto"/>
                  <a:cs typeface="Roboto"/>
                  <a:sym typeface="Roboto"/>
                </a:rPr>
                <a:t>Categorical Variable</a:t>
              </a:r>
              <a:endParaRPr sz="1900" b="1" dirty="0">
                <a:solidFill>
                  <a:srgbClr val="FFFFFF"/>
                </a:solidFill>
                <a:latin typeface="Roboto"/>
                <a:ea typeface="Roboto"/>
                <a:cs typeface="Roboto"/>
                <a:sym typeface="Roboto"/>
              </a:endParaRPr>
            </a:p>
          </p:txBody>
        </p:sp>
        <p:sp>
          <p:nvSpPr>
            <p:cNvPr id="127" name="Google Shape;127;p17"/>
            <p:cNvSpPr txBox="1"/>
            <p:nvPr/>
          </p:nvSpPr>
          <p:spPr>
            <a:xfrm>
              <a:off x="6714911" y="2057125"/>
              <a:ext cx="2000100" cy="2615700"/>
            </a:xfrm>
            <a:prstGeom prst="rect">
              <a:avLst/>
            </a:prstGeom>
            <a:noFill/>
            <a:ln>
              <a:noFill/>
            </a:ln>
          </p:spPr>
          <p:txBody>
            <a:bodyPr spcFirstLastPara="1" wrap="square" lIns="91425" tIns="91425" rIns="91425" bIns="91425" anchor="t" anchorCtr="0">
              <a:noAutofit/>
            </a:bodyPr>
            <a:lstStyle/>
            <a:p>
              <a:pPr marL="457200" lvl="0" indent="-336550" algn="l" rtl="0">
                <a:lnSpc>
                  <a:spcPct val="115000"/>
                </a:lnSpc>
                <a:spcBef>
                  <a:spcPts val="0"/>
                </a:spcBef>
                <a:spcAft>
                  <a:spcPts val="0"/>
                </a:spcAft>
                <a:buClr>
                  <a:srgbClr val="434343"/>
                </a:buClr>
                <a:buSzPts val="1700"/>
                <a:buFont typeface="Roboto"/>
                <a:buAutoNum type="arabicPeriod"/>
              </a:pPr>
              <a:r>
                <a:rPr lang="en" sz="1700" b="1" dirty="0">
                  <a:solidFill>
                    <a:srgbClr val="434343"/>
                  </a:solidFill>
                  <a:latin typeface="Roboto"/>
                  <a:ea typeface="Roboto"/>
                  <a:cs typeface="Roboto"/>
                  <a:sym typeface="Roboto"/>
                </a:rPr>
                <a:t>Customized function </a:t>
              </a:r>
              <a:r>
                <a:rPr lang="en" sz="1700" dirty="0">
                  <a:solidFill>
                    <a:srgbClr val="434343"/>
                  </a:solidFill>
                  <a:latin typeface="Roboto"/>
                  <a:ea typeface="Roboto"/>
                  <a:cs typeface="Roboto"/>
                  <a:sym typeface="Roboto"/>
                </a:rPr>
                <a:t>to change </a:t>
              </a:r>
              <a:r>
                <a:rPr lang="en" sz="1700" dirty="0" err="1">
                  <a:solidFill>
                    <a:srgbClr val="434343"/>
                  </a:solidFill>
                  <a:latin typeface="Roboto"/>
                  <a:ea typeface="Roboto"/>
                  <a:cs typeface="Roboto"/>
                  <a:sym typeface="Roboto"/>
                </a:rPr>
                <a:t>dtype</a:t>
              </a:r>
              <a:endParaRPr sz="1700" dirty="0">
                <a:solidFill>
                  <a:srgbClr val="434343"/>
                </a:solidFill>
                <a:latin typeface="Roboto"/>
                <a:ea typeface="Roboto"/>
                <a:cs typeface="Roboto"/>
                <a:sym typeface="Roboto"/>
              </a:endParaRPr>
            </a:p>
            <a:p>
              <a:pPr marL="457200" lvl="0" indent="-336550" algn="l" rtl="0">
                <a:lnSpc>
                  <a:spcPct val="150000"/>
                </a:lnSpc>
                <a:spcBef>
                  <a:spcPts val="0"/>
                </a:spcBef>
                <a:spcAft>
                  <a:spcPts val="0"/>
                </a:spcAft>
                <a:buClr>
                  <a:srgbClr val="434343"/>
                </a:buClr>
                <a:buSzPts val="1700"/>
                <a:buFont typeface="Roboto"/>
                <a:buAutoNum type="arabicPeriod"/>
              </a:pPr>
              <a:r>
                <a:rPr lang="en" sz="1700" dirty="0" err="1">
                  <a:solidFill>
                    <a:srgbClr val="434343"/>
                  </a:solidFill>
                  <a:latin typeface="Roboto"/>
                  <a:ea typeface="Roboto"/>
                  <a:cs typeface="Roboto"/>
                  <a:sym typeface="Roboto"/>
                </a:rPr>
                <a:t>SimpleImputer</a:t>
              </a:r>
              <a:r>
                <a:rPr lang="en" sz="1700" dirty="0">
                  <a:solidFill>
                    <a:srgbClr val="434343"/>
                  </a:solidFill>
                  <a:latin typeface="Roboto"/>
                  <a:ea typeface="Roboto"/>
                  <a:cs typeface="Roboto"/>
                  <a:sym typeface="Roboto"/>
                </a:rPr>
                <a:t> : constant</a:t>
              </a:r>
              <a:endParaRPr sz="1700" dirty="0">
                <a:solidFill>
                  <a:srgbClr val="434343"/>
                </a:solidFill>
                <a:latin typeface="Roboto"/>
                <a:ea typeface="Roboto"/>
                <a:cs typeface="Roboto"/>
                <a:sym typeface="Roboto"/>
              </a:endParaRPr>
            </a:p>
            <a:p>
              <a:pPr marL="457200" lvl="0" indent="-336550" algn="l" rtl="0">
                <a:lnSpc>
                  <a:spcPct val="150000"/>
                </a:lnSpc>
                <a:spcBef>
                  <a:spcPts val="0"/>
                </a:spcBef>
                <a:spcAft>
                  <a:spcPts val="0"/>
                </a:spcAft>
                <a:buClr>
                  <a:srgbClr val="434343"/>
                </a:buClr>
                <a:buSzPts val="1700"/>
                <a:buFont typeface="Roboto"/>
                <a:buAutoNum type="arabicPeriod"/>
              </a:pPr>
              <a:r>
                <a:rPr lang="en" sz="1700" dirty="0" err="1">
                  <a:solidFill>
                    <a:srgbClr val="434343"/>
                  </a:solidFill>
                  <a:latin typeface="Roboto"/>
                  <a:ea typeface="Roboto"/>
                  <a:cs typeface="Roboto"/>
                  <a:sym typeface="Roboto"/>
                </a:rPr>
                <a:t>OneHotEncoder</a:t>
              </a:r>
              <a:endParaRPr sz="1700" dirty="0">
                <a:solidFill>
                  <a:srgbClr val="434343"/>
                </a:solidFill>
                <a:latin typeface="Roboto"/>
                <a:ea typeface="Roboto"/>
                <a:cs typeface="Roboto"/>
                <a:sym typeface="Roboto"/>
              </a:endParaRPr>
            </a:p>
          </p:txBody>
        </p:sp>
      </p:grpSp>
      <p:sp>
        <p:nvSpPr>
          <p:cNvPr id="128" name="Google Shape;128;p17"/>
          <p:cNvSpPr/>
          <p:nvPr/>
        </p:nvSpPr>
        <p:spPr>
          <a:xfrm>
            <a:off x="3205975" y="1198650"/>
            <a:ext cx="2955000" cy="669000"/>
          </a:xfrm>
          <a:prstGeom prst="homePlate">
            <a:avLst>
              <a:gd name="adj" fmla="val 50000"/>
            </a:avLst>
          </a:prstGeom>
          <a:solidFill>
            <a:srgbClr val="2F2F2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b="1">
                <a:solidFill>
                  <a:srgbClr val="FFFFFF"/>
                </a:solidFill>
                <a:latin typeface="Lato"/>
                <a:ea typeface="Lato"/>
                <a:cs typeface="Lato"/>
                <a:sym typeface="Lato"/>
              </a:rPr>
              <a:t>Column Transformer</a:t>
            </a:r>
            <a:endParaRPr sz="1900" b="1">
              <a:solidFill>
                <a:srgbClr val="FFFFFF"/>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311700" y="73075"/>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34343"/>
                </a:solidFill>
                <a:latin typeface="Lato"/>
                <a:ea typeface="Lato"/>
                <a:cs typeface="Lato"/>
                <a:sym typeface="Lato"/>
              </a:rPr>
              <a:t>Data Engineer</a:t>
            </a:r>
            <a:endParaRPr>
              <a:solidFill>
                <a:srgbClr val="434343"/>
              </a:solidFill>
              <a:latin typeface="Lato"/>
              <a:ea typeface="Lato"/>
              <a:cs typeface="Lato"/>
              <a:sym typeface="Lato"/>
            </a:endParaRPr>
          </a:p>
        </p:txBody>
      </p:sp>
      <p:sp>
        <p:nvSpPr>
          <p:cNvPr id="137" name="Google Shape;137;p18"/>
          <p:cNvSpPr txBox="1"/>
          <p:nvPr/>
        </p:nvSpPr>
        <p:spPr>
          <a:xfrm rot="2699514" flipH="1">
            <a:off x="1249746" y="2791950"/>
            <a:ext cx="1107394" cy="740307"/>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100" b="1" dirty="0">
                <a:solidFill>
                  <a:srgbClr val="FFFFFF"/>
                </a:solidFill>
                <a:latin typeface="Roboto"/>
                <a:ea typeface="Roboto"/>
                <a:cs typeface="Roboto"/>
                <a:sym typeface="Roboto"/>
              </a:rPr>
              <a:t>RADE OFF ?</a:t>
            </a:r>
            <a:endParaRPr sz="1700" b="1" dirty="0">
              <a:solidFill>
                <a:srgbClr val="FFFFFF"/>
              </a:solidFill>
              <a:latin typeface="Roboto"/>
              <a:ea typeface="Roboto"/>
              <a:cs typeface="Roboto"/>
              <a:sym typeface="Roboto"/>
            </a:endParaRPr>
          </a:p>
        </p:txBody>
      </p:sp>
      <p:pic>
        <p:nvPicPr>
          <p:cNvPr id="3" name="Picture 2">
            <a:extLst>
              <a:ext uri="{FF2B5EF4-FFF2-40B4-BE49-F238E27FC236}">
                <a16:creationId xmlns:a16="http://schemas.microsoft.com/office/drawing/2014/main" id="{3C5811A3-AE20-E64C-809C-4446715C52D4}"/>
              </a:ext>
            </a:extLst>
          </p:cNvPr>
          <p:cNvPicPr>
            <a:picLocks noChangeAspect="1"/>
          </p:cNvPicPr>
          <p:nvPr/>
        </p:nvPicPr>
        <p:blipFill>
          <a:blip r:embed="rId3"/>
          <a:stretch>
            <a:fillRect/>
          </a:stretch>
        </p:blipFill>
        <p:spPr>
          <a:xfrm>
            <a:off x="1066800" y="939800"/>
            <a:ext cx="7010400" cy="32639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9"/>
          <p:cNvSpPr txBox="1">
            <a:spLocks noGrp="1"/>
          </p:cNvSpPr>
          <p:nvPr>
            <p:ph type="title"/>
          </p:nvPr>
        </p:nvSpPr>
        <p:spPr>
          <a:xfrm>
            <a:off x="311700" y="90275"/>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rgbClr val="434343"/>
                </a:solidFill>
                <a:latin typeface="Lato"/>
                <a:ea typeface="Lato"/>
                <a:cs typeface="Lato"/>
                <a:sym typeface="Lato"/>
              </a:rPr>
              <a:t>Model Selection - Grid Search</a:t>
            </a:r>
            <a:endParaRPr dirty="0">
              <a:solidFill>
                <a:srgbClr val="434343"/>
              </a:solidFill>
              <a:latin typeface="Lato"/>
              <a:ea typeface="Lato"/>
              <a:cs typeface="Lato"/>
              <a:sym typeface="Lato"/>
            </a:endParaRPr>
          </a:p>
        </p:txBody>
      </p:sp>
      <p:grpSp>
        <p:nvGrpSpPr>
          <p:cNvPr id="145" name="Google Shape;145;p19"/>
          <p:cNvGrpSpPr/>
          <p:nvPr/>
        </p:nvGrpSpPr>
        <p:grpSpPr>
          <a:xfrm>
            <a:off x="311690" y="981223"/>
            <a:ext cx="2127430" cy="3551145"/>
            <a:chOff x="1118213" y="283725"/>
            <a:chExt cx="2090841" cy="4399337"/>
          </a:xfrm>
        </p:grpSpPr>
        <p:sp>
          <p:nvSpPr>
            <p:cNvPr id="146" name="Google Shape;146;p19"/>
            <p:cNvSpPr/>
            <p:nvPr/>
          </p:nvSpPr>
          <p:spPr>
            <a:xfrm>
              <a:off x="1178650" y="283725"/>
              <a:ext cx="2030400" cy="4076400"/>
            </a:xfrm>
            <a:prstGeom prst="rect">
              <a:avLst/>
            </a:prstGeom>
            <a:solidFill>
              <a:srgbClr val="E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9"/>
            <p:cNvSpPr/>
            <p:nvPr/>
          </p:nvSpPr>
          <p:spPr>
            <a:xfrm>
              <a:off x="1118213" y="341761"/>
              <a:ext cx="2030400" cy="2264700"/>
            </a:xfrm>
            <a:prstGeom prst="rect">
              <a:avLst/>
            </a:prstGeom>
            <a:solidFill>
              <a:srgbClr val="FFFFFF"/>
            </a:solidFill>
            <a:ln w="19050"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9"/>
            <p:cNvSpPr/>
            <p:nvPr/>
          </p:nvSpPr>
          <p:spPr>
            <a:xfrm>
              <a:off x="1233924" y="1623266"/>
              <a:ext cx="1815000" cy="98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900" i="1">
                  <a:solidFill>
                    <a:srgbClr val="B02C20"/>
                  </a:solidFill>
                  <a:latin typeface="Roboto Medium"/>
                  <a:ea typeface="Roboto Medium"/>
                  <a:cs typeface="Roboto Medium"/>
                  <a:sym typeface="Roboto Medium"/>
                </a:rPr>
                <a:t>Random </a:t>
              </a:r>
              <a:endParaRPr sz="1900" i="1">
                <a:solidFill>
                  <a:srgbClr val="B02C20"/>
                </a:solidFill>
                <a:latin typeface="Roboto Medium"/>
                <a:ea typeface="Roboto Medium"/>
                <a:cs typeface="Roboto Medium"/>
                <a:sym typeface="Roboto Medium"/>
              </a:endParaRPr>
            </a:p>
            <a:p>
              <a:pPr marL="0" lvl="0" indent="0" algn="ctr" rtl="0">
                <a:spcBef>
                  <a:spcPts val="0"/>
                </a:spcBef>
                <a:spcAft>
                  <a:spcPts val="0"/>
                </a:spcAft>
                <a:buNone/>
              </a:pPr>
              <a:r>
                <a:rPr lang="en" sz="1900" i="1">
                  <a:solidFill>
                    <a:srgbClr val="B02C20"/>
                  </a:solidFill>
                  <a:latin typeface="Roboto Medium"/>
                  <a:ea typeface="Roboto Medium"/>
                  <a:cs typeface="Roboto Medium"/>
                  <a:sym typeface="Roboto Medium"/>
                </a:rPr>
                <a:t>Forest</a:t>
              </a:r>
              <a:endParaRPr sz="1900" i="1">
                <a:solidFill>
                  <a:srgbClr val="B02C20"/>
                </a:solidFill>
                <a:latin typeface="Roboto Medium"/>
                <a:ea typeface="Roboto Medium"/>
                <a:cs typeface="Roboto Medium"/>
                <a:sym typeface="Roboto Medium"/>
              </a:endParaRPr>
            </a:p>
          </p:txBody>
        </p:sp>
        <p:sp>
          <p:nvSpPr>
            <p:cNvPr id="149" name="Google Shape;149;p19"/>
            <p:cNvSpPr/>
            <p:nvPr/>
          </p:nvSpPr>
          <p:spPr>
            <a:xfrm>
              <a:off x="1233862" y="283726"/>
              <a:ext cx="1815000" cy="79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900" b="1" dirty="0">
                  <a:solidFill>
                    <a:srgbClr val="B02C20"/>
                  </a:solidFill>
                  <a:latin typeface="Roboto"/>
                  <a:ea typeface="Roboto"/>
                  <a:cs typeface="Roboto"/>
                  <a:sym typeface="Roboto"/>
                </a:rPr>
                <a:t>65.</a:t>
              </a:r>
              <a:r>
                <a:rPr lang="en-US" altLang="zh-CN" sz="3900" b="1" dirty="0">
                  <a:solidFill>
                    <a:srgbClr val="B02C20"/>
                  </a:solidFill>
                  <a:latin typeface="Roboto"/>
                  <a:ea typeface="Roboto"/>
                  <a:cs typeface="Roboto"/>
                  <a:sym typeface="Roboto"/>
                </a:rPr>
                <a:t>09</a:t>
              </a:r>
              <a:r>
                <a:rPr lang="en" sz="4000" dirty="0">
                  <a:solidFill>
                    <a:srgbClr val="B02C20"/>
                  </a:solidFill>
                  <a:latin typeface="Roboto Thin"/>
                  <a:ea typeface="Roboto Thin"/>
                  <a:cs typeface="Roboto Thin"/>
                  <a:sym typeface="Roboto Thin"/>
                </a:rPr>
                <a:t>%</a:t>
              </a:r>
              <a:endParaRPr sz="4000" dirty="0">
                <a:solidFill>
                  <a:srgbClr val="B02C20"/>
                </a:solidFill>
                <a:latin typeface="Roboto Thin"/>
                <a:ea typeface="Roboto Thin"/>
                <a:cs typeface="Roboto Thin"/>
                <a:sym typeface="Roboto Thin"/>
              </a:endParaRPr>
            </a:p>
          </p:txBody>
        </p:sp>
        <p:sp>
          <p:nvSpPr>
            <p:cNvPr id="150" name="Google Shape;150;p19"/>
            <p:cNvSpPr/>
            <p:nvPr/>
          </p:nvSpPr>
          <p:spPr>
            <a:xfrm rot="5400000">
              <a:off x="1938866" y="2626252"/>
              <a:ext cx="389100" cy="278100"/>
            </a:xfrm>
            <a:prstGeom prst="rightArrow">
              <a:avLst>
                <a:gd name="adj1" fmla="val 34239"/>
                <a:gd name="adj2" fmla="val 5703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9"/>
            <p:cNvSpPr/>
            <p:nvPr/>
          </p:nvSpPr>
          <p:spPr>
            <a:xfrm>
              <a:off x="1178654" y="2959862"/>
              <a:ext cx="2030400" cy="1723200"/>
            </a:xfrm>
            <a:prstGeom prst="rect">
              <a:avLst/>
            </a:prstGeom>
            <a:solidFill>
              <a:srgbClr val="E06666"/>
            </a:solidFill>
            <a:ln w="9525"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500" b="1" dirty="0" err="1">
                  <a:solidFill>
                    <a:srgbClr val="FFFFFF"/>
                  </a:solidFill>
                  <a:latin typeface="Roboto"/>
                  <a:ea typeface="Roboto"/>
                  <a:cs typeface="Roboto"/>
                  <a:sym typeface="Roboto"/>
                </a:rPr>
                <a:t>max_features</a:t>
              </a:r>
              <a:r>
                <a:rPr lang="en" sz="1500" b="1" dirty="0">
                  <a:solidFill>
                    <a:srgbClr val="FFFFFF"/>
                  </a:solidFill>
                  <a:latin typeface="Roboto"/>
                  <a:ea typeface="Roboto"/>
                  <a:cs typeface="Roboto"/>
                  <a:sym typeface="Roboto"/>
                </a:rPr>
                <a:t> : sqrt</a:t>
              </a:r>
              <a:endParaRPr sz="1500" b="1" dirty="0">
                <a:solidFill>
                  <a:srgbClr val="FFFFFF"/>
                </a:solidFill>
                <a:latin typeface="Roboto"/>
                <a:ea typeface="Roboto"/>
                <a:cs typeface="Roboto"/>
                <a:sym typeface="Roboto"/>
              </a:endParaRPr>
            </a:p>
            <a:p>
              <a:pPr marL="0" lvl="0" indent="0" algn="l" rtl="0">
                <a:lnSpc>
                  <a:spcPct val="150000"/>
                </a:lnSpc>
                <a:spcBef>
                  <a:spcPts val="0"/>
                </a:spcBef>
                <a:spcAft>
                  <a:spcPts val="0"/>
                </a:spcAft>
                <a:buNone/>
              </a:pPr>
              <a:r>
                <a:rPr lang="en" sz="1500" b="1" dirty="0" err="1">
                  <a:solidFill>
                    <a:srgbClr val="FFFFFF"/>
                  </a:solidFill>
                  <a:latin typeface="Roboto"/>
                  <a:ea typeface="Roboto"/>
                  <a:cs typeface="Roboto"/>
                  <a:sym typeface="Roboto"/>
                </a:rPr>
                <a:t>min_sample_split</a:t>
              </a:r>
              <a:r>
                <a:rPr lang="en" sz="1500" b="1" dirty="0">
                  <a:solidFill>
                    <a:srgbClr val="FFFFFF"/>
                  </a:solidFill>
                  <a:latin typeface="Roboto"/>
                  <a:ea typeface="Roboto"/>
                  <a:cs typeface="Roboto"/>
                  <a:sym typeface="Roboto"/>
                </a:rPr>
                <a:t> : 2</a:t>
              </a:r>
              <a:endParaRPr sz="1500" b="1" dirty="0">
                <a:solidFill>
                  <a:srgbClr val="FFFFFF"/>
                </a:solidFill>
                <a:latin typeface="Roboto"/>
                <a:ea typeface="Roboto"/>
                <a:cs typeface="Roboto"/>
                <a:sym typeface="Roboto"/>
              </a:endParaRPr>
            </a:p>
            <a:p>
              <a:pPr marL="0" lvl="0" indent="0" algn="l" rtl="0">
                <a:lnSpc>
                  <a:spcPct val="150000"/>
                </a:lnSpc>
                <a:spcBef>
                  <a:spcPts val="0"/>
                </a:spcBef>
                <a:spcAft>
                  <a:spcPts val="0"/>
                </a:spcAft>
                <a:buNone/>
              </a:pPr>
              <a:r>
                <a:rPr lang="en" sz="1500" b="1" dirty="0" err="1">
                  <a:solidFill>
                    <a:srgbClr val="FFFFFF"/>
                  </a:solidFill>
                  <a:latin typeface="Roboto"/>
                  <a:ea typeface="Roboto"/>
                  <a:cs typeface="Roboto"/>
                  <a:sym typeface="Roboto"/>
                </a:rPr>
                <a:t>n_estimators</a:t>
              </a:r>
              <a:r>
                <a:rPr lang="en" sz="1500" b="1" dirty="0">
                  <a:solidFill>
                    <a:srgbClr val="FFFFFF"/>
                  </a:solidFill>
                  <a:latin typeface="Roboto"/>
                  <a:ea typeface="Roboto"/>
                  <a:cs typeface="Roboto"/>
                  <a:sym typeface="Roboto"/>
                </a:rPr>
                <a:t> : 200</a:t>
              </a:r>
              <a:endParaRPr sz="1500" b="1" dirty="0">
                <a:solidFill>
                  <a:srgbClr val="FFFFFF"/>
                </a:solidFill>
                <a:latin typeface="Roboto"/>
                <a:ea typeface="Roboto"/>
                <a:cs typeface="Roboto"/>
                <a:sym typeface="Roboto"/>
              </a:endParaRPr>
            </a:p>
          </p:txBody>
        </p:sp>
      </p:grpSp>
      <p:grpSp>
        <p:nvGrpSpPr>
          <p:cNvPr id="152" name="Google Shape;152;p19"/>
          <p:cNvGrpSpPr/>
          <p:nvPr/>
        </p:nvGrpSpPr>
        <p:grpSpPr>
          <a:xfrm>
            <a:off x="7490013" y="981550"/>
            <a:ext cx="1460852" cy="3080128"/>
            <a:chOff x="1117937" y="283725"/>
            <a:chExt cx="2091113" cy="4076400"/>
          </a:xfrm>
        </p:grpSpPr>
        <p:sp>
          <p:nvSpPr>
            <p:cNvPr id="153" name="Google Shape;153;p19"/>
            <p:cNvSpPr/>
            <p:nvPr/>
          </p:nvSpPr>
          <p:spPr>
            <a:xfrm>
              <a:off x="1178650" y="283725"/>
              <a:ext cx="2030400" cy="4076400"/>
            </a:xfrm>
            <a:prstGeom prst="rect">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9"/>
            <p:cNvSpPr/>
            <p:nvPr/>
          </p:nvSpPr>
          <p:spPr>
            <a:xfrm>
              <a:off x="1118205" y="341758"/>
              <a:ext cx="2030400" cy="3512400"/>
            </a:xfrm>
            <a:prstGeom prst="rect">
              <a:avLst/>
            </a:prstGeom>
            <a:solidFill>
              <a:srgbClr val="FFFFFF"/>
            </a:solidFill>
            <a:ln w="19050" cap="flat" cmpd="sng">
              <a:solidFill>
                <a:srgbClr val="EAD1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9"/>
            <p:cNvSpPr/>
            <p:nvPr/>
          </p:nvSpPr>
          <p:spPr>
            <a:xfrm>
              <a:off x="1233909" y="1683403"/>
              <a:ext cx="1815000" cy="92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700" i="1">
                  <a:solidFill>
                    <a:srgbClr val="B02C20"/>
                  </a:solidFill>
                  <a:latin typeface="Roboto Medium"/>
                  <a:ea typeface="Roboto Medium"/>
                  <a:cs typeface="Roboto Medium"/>
                  <a:sym typeface="Roboto Medium"/>
                </a:rPr>
                <a:t>Light</a:t>
              </a:r>
              <a:endParaRPr sz="1700" i="1">
                <a:solidFill>
                  <a:srgbClr val="B02C20"/>
                </a:solidFill>
                <a:latin typeface="Roboto Medium"/>
                <a:ea typeface="Roboto Medium"/>
                <a:cs typeface="Roboto Medium"/>
                <a:sym typeface="Roboto Medium"/>
              </a:endParaRPr>
            </a:p>
            <a:p>
              <a:pPr marL="0" lvl="0" indent="0" algn="ctr" rtl="0">
                <a:spcBef>
                  <a:spcPts val="0"/>
                </a:spcBef>
                <a:spcAft>
                  <a:spcPts val="0"/>
                </a:spcAft>
                <a:buNone/>
              </a:pPr>
              <a:r>
                <a:rPr lang="en" sz="1700" i="1">
                  <a:solidFill>
                    <a:srgbClr val="B02C20"/>
                  </a:solidFill>
                  <a:latin typeface="Roboto Medium"/>
                  <a:ea typeface="Roboto Medium"/>
                  <a:cs typeface="Roboto Medium"/>
                  <a:sym typeface="Roboto Medium"/>
                </a:rPr>
                <a:t>Gradient</a:t>
              </a:r>
              <a:endParaRPr sz="1700" i="1">
                <a:solidFill>
                  <a:srgbClr val="B02C20"/>
                </a:solidFill>
                <a:latin typeface="Roboto Medium"/>
                <a:ea typeface="Roboto Medium"/>
                <a:cs typeface="Roboto Medium"/>
                <a:sym typeface="Roboto Medium"/>
              </a:endParaRPr>
            </a:p>
            <a:p>
              <a:pPr marL="0" lvl="0" indent="0" algn="ctr" rtl="0">
                <a:spcBef>
                  <a:spcPts val="0"/>
                </a:spcBef>
                <a:spcAft>
                  <a:spcPts val="0"/>
                </a:spcAft>
                <a:buNone/>
              </a:pPr>
              <a:r>
                <a:rPr lang="en" sz="1700" i="1">
                  <a:solidFill>
                    <a:srgbClr val="B02C20"/>
                  </a:solidFill>
                  <a:latin typeface="Roboto Medium"/>
                  <a:ea typeface="Roboto Medium"/>
                  <a:cs typeface="Roboto Medium"/>
                  <a:sym typeface="Roboto Medium"/>
                </a:rPr>
                <a:t>Boosting</a:t>
              </a:r>
              <a:endParaRPr sz="1700" i="1">
                <a:solidFill>
                  <a:srgbClr val="B02C20"/>
                </a:solidFill>
                <a:latin typeface="Roboto Medium"/>
                <a:ea typeface="Roboto Medium"/>
                <a:cs typeface="Roboto Medium"/>
                <a:sym typeface="Roboto Medium"/>
              </a:endParaRPr>
            </a:p>
            <a:p>
              <a:pPr marL="0" lvl="0" indent="0" algn="ctr" rtl="0">
                <a:spcBef>
                  <a:spcPts val="0"/>
                </a:spcBef>
                <a:spcAft>
                  <a:spcPts val="0"/>
                </a:spcAft>
                <a:buNone/>
              </a:pPr>
              <a:r>
                <a:rPr lang="en" sz="1700" i="1">
                  <a:solidFill>
                    <a:srgbClr val="B02C20"/>
                  </a:solidFill>
                  <a:latin typeface="Roboto Medium"/>
                  <a:ea typeface="Roboto Medium"/>
                  <a:cs typeface="Roboto Medium"/>
                  <a:sym typeface="Roboto Medium"/>
                </a:rPr>
                <a:t>Machine</a:t>
              </a:r>
              <a:endParaRPr sz="1700" i="1">
                <a:solidFill>
                  <a:srgbClr val="B02C20"/>
                </a:solidFill>
                <a:latin typeface="Roboto Medium"/>
                <a:ea typeface="Roboto Medium"/>
                <a:cs typeface="Roboto Medium"/>
                <a:sym typeface="Roboto Medium"/>
              </a:endParaRPr>
            </a:p>
          </p:txBody>
        </p:sp>
        <p:sp>
          <p:nvSpPr>
            <p:cNvPr id="156" name="Google Shape;156;p19"/>
            <p:cNvSpPr/>
            <p:nvPr/>
          </p:nvSpPr>
          <p:spPr>
            <a:xfrm>
              <a:off x="1117937" y="470596"/>
              <a:ext cx="20304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dirty="0">
                  <a:solidFill>
                    <a:srgbClr val="B02C20"/>
                  </a:solidFill>
                  <a:latin typeface="Roboto"/>
                  <a:ea typeface="Roboto"/>
                  <a:cs typeface="Roboto"/>
                  <a:sym typeface="Roboto"/>
                </a:rPr>
                <a:t>63.28</a:t>
              </a:r>
              <a:r>
                <a:rPr lang="en" sz="2600" dirty="0">
                  <a:solidFill>
                    <a:srgbClr val="B02C20"/>
                  </a:solidFill>
                  <a:latin typeface="Roboto Thin"/>
                  <a:ea typeface="Roboto Thin"/>
                  <a:cs typeface="Roboto Thin"/>
                  <a:sym typeface="Roboto Thin"/>
                </a:rPr>
                <a:t>%</a:t>
              </a:r>
              <a:endParaRPr sz="2600" dirty="0">
                <a:solidFill>
                  <a:srgbClr val="B02C20"/>
                </a:solidFill>
                <a:latin typeface="Roboto Thin"/>
                <a:ea typeface="Roboto Thin"/>
                <a:cs typeface="Roboto Thin"/>
                <a:sym typeface="Roboto Thin"/>
              </a:endParaRPr>
            </a:p>
          </p:txBody>
        </p:sp>
      </p:grpSp>
      <p:grpSp>
        <p:nvGrpSpPr>
          <p:cNvPr id="157" name="Google Shape;157;p19"/>
          <p:cNvGrpSpPr/>
          <p:nvPr/>
        </p:nvGrpSpPr>
        <p:grpSpPr>
          <a:xfrm>
            <a:off x="2543518" y="987459"/>
            <a:ext cx="1460879" cy="3080128"/>
            <a:chOff x="1118197" y="283725"/>
            <a:chExt cx="2090853" cy="4076400"/>
          </a:xfrm>
        </p:grpSpPr>
        <p:sp>
          <p:nvSpPr>
            <p:cNvPr id="158" name="Google Shape;158;p19"/>
            <p:cNvSpPr/>
            <p:nvPr/>
          </p:nvSpPr>
          <p:spPr>
            <a:xfrm>
              <a:off x="1178650" y="283725"/>
              <a:ext cx="2030400" cy="4076400"/>
            </a:xfrm>
            <a:prstGeom prst="rect">
              <a:avLst/>
            </a:prstGeom>
            <a:solidFill>
              <a:srgbClr val="F4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a:off x="1118197" y="341762"/>
              <a:ext cx="2030400" cy="3512400"/>
            </a:xfrm>
            <a:prstGeom prst="rect">
              <a:avLst/>
            </a:prstGeom>
            <a:solidFill>
              <a:srgbClr val="FFFFFF"/>
            </a:solidFill>
            <a:ln w="19050" cap="flat" cmpd="sng">
              <a:solidFill>
                <a:srgbClr val="F4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9"/>
            <p:cNvSpPr/>
            <p:nvPr/>
          </p:nvSpPr>
          <p:spPr>
            <a:xfrm>
              <a:off x="1233909" y="1683343"/>
              <a:ext cx="1815000" cy="19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700" i="1">
                  <a:solidFill>
                    <a:srgbClr val="B02C20"/>
                  </a:solidFill>
                  <a:latin typeface="Roboto Medium"/>
                  <a:ea typeface="Roboto Medium"/>
                  <a:cs typeface="Roboto Medium"/>
                  <a:sym typeface="Roboto Medium"/>
                </a:rPr>
                <a:t>ExtraTree</a:t>
              </a:r>
              <a:endParaRPr sz="1700" i="1">
                <a:solidFill>
                  <a:srgbClr val="B02C20"/>
                </a:solidFill>
                <a:latin typeface="Roboto Medium"/>
                <a:ea typeface="Roboto Medium"/>
                <a:cs typeface="Roboto Medium"/>
                <a:sym typeface="Roboto Medium"/>
              </a:endParaRPr>
            </a:p>
            <a:p>
              <a:pPr marL="0" lvl="0" indent="0" algn="ctr" rtl="0">
                <a:spcBef>
                  <a:spcPts val="0"/>
                </a:spcBef>
                <a:spcAft>
                  <a:spcPts val="0"/>
                </a:spcAft>
                <a:buNone/>
              </a:pPr>
              <a:r>
                <a:rPr lang="en" sz="1700" i="1">
                  <a:solidFill>
                    <a:srgbClr val="B02C20"/>
                  </a:solidFill>
                  <a:latin typeface="Roboto Medium"/>
                  <a:ea typeface="Roboto Medium"/>
                  <a:cs typeface="Roboto Medium"/>
                  <a:sym typeface="Roboto Medium"/>
                </a:rPr>
                <a:t>Classifier</a:t>
              </a:r>
              <a:endParaRPr sz="1700" i="1">
                <a:solidFill>
                  <a:srgbClr val="B02C20"/>
                </a:solidFill>
                <a:latin typeface="Roboto Medium"/>
                <a:ea typeface="Roboto Medium"/>
                <a:cs typeface="Roboto Medium"/>
                <a:sym typeface="Roboto Medium"/>
              </a:endParaRPr>
            </a:p>
          </p:txBody>
        </p:sp>
        <p:sp>
          <p:nvSpPr>
            <p:cNvPr id="161" name="Google Shape;161;p19"/>
            <p:cNvSpPr/>
            <p:nvPr/>
          </p:nvSpPr>
          <p:spPr>
            <a:xfrm>
              <a:off x="1233857" y="470596"/>
              <a:ext cx="19146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dirty="0">
                  <a:solidFill>
                    <a:srgbClr val="B02C20"/>
                  </a:solidFill>
                  <a:latin typeface="Roboto"/>
                  <a:ea typeface="Roboto"/>
                  <a:cs typeface="Roboto"/>
                  <a:sym typeface="Roboto"/>
                </a:rPr>
                <a:t>64.64</a:t>
              </a:r>
              <a:r>
                <a:rPr lang="en" sz="2600" dirty="0">
                  <a:solidFill>
                    <a:srgbClr val="B02C20"/>
                  </a:solidFill>
                  <a:latin typeface="Roboto Thin"/>
                  <a:ea typeface="Roboto Thin"/>
                  <a:cs typeface="Roboto Thin"/>
                  <a:sym typeface="Roboto Thin"/>
                </a:rPr>
                <a:t>%</a:t>
              </a:r>
              <a:endParaRPr sz="2600" dirty="0">
                <a:solidFill>
                  <a:srgbClr val="B02C20"/>
                </a:solidFill>
                <a:latin typeface="Roboto Thin"/>
                <a:ea typeface="Roboto Thin"/>
                <a:cs typeface="Roboto Thin"/>
                <a:sym typeface="Roboto Thin"/>
              </a:endParaRPr>
            </a:p>
          </p:txBody>
        </p:sp>
      </p:grpSp>
      <p:grpSp>
        <p:nvGrpSpPr>
          <p:cNvPr id="162" name="Google Shape;162;p19"/>
          <p:cNvGrpSpPr/>
          <p:nvPr/>
        </p:nvGrpSpPr>
        <p:grpSpPr>
          <a:xfrm>
            <a:off x="4113018" y="981223"/>
            <a:ext cx="1497127" cy="3080128"/>
            <a:chOff x="1118090" y="283725"/>
            <a:chExt cx="2090960" cy="4076400"/>
          </a:xfrm>
        </p:grpSpPr>
        <p:sp>
          <p:nvSpPr>
            <p:cNvPr id="163" name="Google Shape;163;p19"/>
            <p:cNvSpPr/>
            <p:nvPr/>
          </p:nvSpPr>
          <p:spPr>
            <a:xfrm>
              <a:off x="1178650" y="283725"/>
              <a:ext cx="2030400" cy="4076400"/>
            </a:xfrm>
            <a:prstGeom prst="rect">
              <a:avLst/>
            </a:pr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a:off x="1118223" y="341750"/>
              <a:ext cx="2030400" cy="3546600"/>
            </a:xfrm>
            <a:prstGeom prst="rect">
              <a:avLst/>
            </a:prstGeom>
            <a:solidFill>
              <a:srgbClr val="FFFFFF"/>
            </a:solidFill>
            <a:ln w="19050"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9"/>
            <p:cNvSpPr/>
            <p:nvPr/>
          </p:nvSpPr>
          <p:spPr>
            <a:xfrm>
              <a:off x="1118090" y="1596718"/>
              <a:ext cx="2030400" cy="195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700" i="1" dirty="0">
                  <a:solidFill>
                    <a:srgbClr val="B02C20"/>
                  </a:solidFill>
                  <a:latin typeface="Roboto Medium"/>
                  <a:ea typeface="Roboto Medium"/>
                  <a:cs typeface="Roboto Medium"/>
                  <a:sym typeface="Roboto Medium"/>
                </a:rPr>
                <a:t>Linear</a:t>
              </a:r>
              <a:endParaRPr sz="1700" i="1" dirty="0">
                <a:solidFill>
                  <a:srgbClr val="B02C20"/>
                </a:solidFill>
                <a:latin typeface="Roboto Medium"/>
                <a:ea typeface="Roboto Medium"/>
                <a:cs typeface="Roboto Medium"/>
                <a:sym typeface="Roboto Medium"/>
              </a:endParaRPr>
            </a:p>
            <a:p>
              <a:pPr marL="0" lvl="0" indent="0" algn="ctr" rtl="0">
                <a:spcBef>
                  <a:spcPts val="0"/>
                </a:spcBef>
                <a:spcAft>
                  <a:spcPts val="0"/>
                </a:spcAft>
                <a:buNone/>
              </a:pPr>
              <a:r>
                <a:rPr lang="en" sz="1700" i="1" dirty="0">
                  <a:solidFill>
                    <a:srgbClr val="B02C20"/>
                  </a:solidFill>
                  <a:latin typeface="Roboto Medium"/>
                  <a:ea typeface="Roboto Medium"/>
                  <a:cs typeface="Roboto Medium"/>
                  <a:sym typeface="Roboto Medium"/>
                </a:rPr>
                <a:t>Support</a:t>
              </a:r>
              <a:endParaRPr sz="1700" i="1" dirty="0">
                <a:solidFill>
                  <a:srgbClr val="B02C20"/>
                </a:solidFill>
                <a:latin typeface="Roboto Medium"/>
                <a:ea typeface="Roboto Medium"/>
                <a:cs typeface="Roboto Medium"/>
                <a:sym typeface="Roboto Medium"/>
              </a:endParaRPr>
            </a:p>
            <a:p>
              <a:pPr marL="0" lvl="0" indent="0" algn="ctr" rtl="0">
                <a:spcBef>
                  <a:spcPts val="0"/>
                </a:spcBef>
                <a:spcAft>
                  <a:spcPts val="0"/>
                </a:spcAft>
                <a:buNone/>
              </a:pPr>
              <a:r>
                <a:rPr lang="en" sz="1700" i="1" dirty="0">
                  <a:solidFill>
                    <a:srgbClr val="B02C20"/>
                  </a:solidFill>
                  <a:latin typeface="Roboto Medium"/>
                  <a:ea typeface="Roboto Medium"/>
                  <a:cs typeface="Roboto Medium"/>
                  <a:sym typeface="Roboto Medium"/>
                </a:rPr>
                <a:t>Vector</a:t>
              </a:r>
              <a:endParaRPr sz="1700" i="1" dirty="0">
                <a:solidFill>
                  <a:srgbClr val="B02C20"/>
                </a:solidFill>
                <a:latin typeface="Roboto Medium"/>
                <a:ea typeface="Roboto Medium"/>
                <a:cs typeface="Roboto Medium"/>
                <a:sym typeface="Roboto Medium"/>
              </a:endParaRPr>
            </a:p>
            <a:p>
              <a:pPr marL="0" lvl="0" indent="0" algn="ctr" rtl="0">
                <a:spcBef>
                  <a:spcPts val="0"/>
                </a:spcBef>
                <a:spcAft>
                  <a:spcPts val="0"/>
                </a:spcAft>
                <a:buNone/>
              </a:pPr>
              <a:r>
                <a:rPr lang="en" sz="1700" i="1" dirty="0">
                  <a:solidFill>
                    <a:srgbClr val="B02C20"/>
                  </a:solidFill>
                  <a:latin typeface="Roboto Medium"/>
                  <a:ea typeface="Roboto Medium"/>
                  <a:cs typeface="Roboto Medium"/>
                  <a:sym typeface="Roboto Medium"/>
                </a:rPr>
                <a:t>Machine</a:t>
              </a:r>
              <a:endParaRPr sz="1700" i="1" dirty="0">
                <a:solidFill>
                  <a:srgbClr val="B02C20"/>
                </a:solidFill>
                <a:latin typeface="Roboto Medium"/>
                <a:ea typeface="Roboto Medium"/>
                <a:cs typeface="Roboto Medium"/>
                <a:sym typeface="Roboto Medium"/>
              </a:endParaRPr>
            </a:p>
          </p:txBody>
        </p:sp>
        <p:sp>
          <p:nvSpPr>
            <p:cNvPr id="166" name="Google Shape;166;p19"/>
            <p:cNvSpPr/>
            <p:nvPr/>
          </p:nvSpPr>
          <p:spPr>
            <a:xfrm>
              <a:off x="1233850" y="470600"/>
              <a:ext cx="18150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dirty="0">
                  <a:solidFill>
                    <a:srgbClr val="B02C20"/>
                  </a:solidFill>
                  <a:latin typeface="Roboto"/>
                  <a:ea typeface="Roboto"/>
                  <a:cs typeface="Roboto"/>
                  <a:sym typeface="Roboto"/>
                </a:rPr>
                <a:t>64.51</a:t>
              </a:r>
              <a:r>
                <a:rPr lang="en" sz="2600" dirty="0">
                  <a:solidFill>
                    <a:srgbClr val="B02C20"/>
                  </a:solidFill>
                  <a:latin typeface="Roboto Thin"/>
                  <a:ea typeface="Roboto Thin"/>
                  <a:cs typeface="Roboto Thin"/>
                  <a:sym typeface="Roboto Thin"/>
                </a:rPr>
                <a:t>%</a:t>
              </a:r>
              <a:endParaRPr sz="2600" dirty="0">
                <a:solidFill>
                  <a:srgbClr val="B02C20"/>
                </a:solidFill>
                <a:latin typeface="Roboto Thin"/>
                <a:ea typeface="Roboto Thin"/>
                <a:cs typeface="Roboto Thin"/>
                <a:sym typeface="Roboto Thin"/>
              </a:endParaRPr>
            </a:p>
          </p:txBody>
        </p:sp>
      </p:grpSp>
      <p:grpSp>
        <p:nvGrpSpPr>
          <p:cNvPr id="167" name="Google Shape;167;p19"/>
          <p:cNvGrpSpPr/>
          <p:nvPr/>
        </p:nvGrpSpPr>
        <p:grpSpPr>
          <a:xfrm>
            <a:off x="5801650" y="967303"/>
            <a:ext cx="1497045" cy="3080128"/>
            <a:chOff x="1118205" y="283725"/>
            <a:chExt cx="2090845" cy="4076400"/>
          </a:xfrm>
        </p:grpSpPr>
        <p:sp>
          <p:nvSpPr>
            <p:cNvPr id="168" name="Google Shape;168;p19"/>
            <p:cNvSpPr/>
            <p:nvPr/>
          </p:nvSpPr>
          <p:spPr>
            <a:xfrm>
              <a:off x="1178650" y="283725"/>
              <a:ext cx="2030400" cy="4076400"/>
            </a:xfrm>
            <a:prstGeom prst="rect">
              <a:avLst/>
            </a:pr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9"/>
            <p:cNvSpPr/>
            <p:nvPr/>
          </p:nvSpPr>
          <p:spPr>
            <a:xfrm>
              <a:off x="1118205" y="341764"/>
              <a:ext cx="2030400" cy="3529500"/>
            </a:xfrm>
            <a:prstGeom prst="rect">
              <a:avLst/>
            </a:prstGeom>
            <a:solidFill>
              <a:srgbClr val="FFFFFF"/>
            </a:solidFill>
            <a:ln w="19050"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9"/>
            <p:cNvSpPr/>
            <p:nvPr/>
          </p:nvSpPr>
          <p:spPr>
            <a:xfrm>
              <a:off x="1233918" y="1683043"/>
              <a:ext cx="1815000" cy="1497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700" i="1" dirty="0">
                  <a:solidFill>
                    <a:srgbClr val="B02C20"/>
                  </a:solidFill>
                  <a:latin typeface="Roboto Medium"/>
                  <a:ea typeface="Roboto Medium"/>
                  <a:cs typeface="Roboto Medium"/>
                  <a:sym typeface="Roboto Medium"/>
                </a:rPr>
                <a:t>Logistic</a:t>
              </a:r>
              <a:endParaRPr sz="1700" i="1" dirty="0">
                <a:solidFill>
                  <a:srgbClr val="B02C20"/>
                </a:solidFill>
                <a:latin typeface="Roboto Medium"/>
                <a:ea typeface="Roboto Medium"/>
                <a:cs typeface="Roboto Medium"/>
                <a:sym typeface="Roboto Medium"/>
              </a:endParaRPr>
            </a:p>
            <a:p>
              <a:pPr marL="0" lvl="0" indent="0" algn="ctr" rtl="0">
                <a:spcBef>
                  <a:spcPts val="0"/>
                </a:spcBef>
                <a:spcAft>
                  <a:spcPts val="0"/>
                </a:spcAft>
                <a:buNone/>
              </a:pPr>
              <a:r>
                <a:rPr lang="en" sz="1700" i="1" dirty="0">
                  <a:solidFill>
                    <a:srgbClr val="B02C20"/>
                  </a:solidFill>
                  <a:latin typeface="Roboto Medium"/>
                  <a:ea typeface="Roboto Medium"/>
                  <a:cs typeface="Roboto Medium"/>
                  <a:sym typeface="Roboto Medium"/>
                </a:rPr>
                <a:t>Regression</a:t>
              </a:r>
              <a:endParaRPr sz="1700" i="1" dirty="0">
                <a:solidFill>
                  <a:srgbClr val="B02C20"/>
                </a:solidFill>
                <a:latin typeface="Roboto Medium"/>
                <a:ea typeface="Roboto Medium"/>
                <a:cs typeface="Roboto Medium"/>
                <a:sym typeface="Roboto Medium"/>
              </a:endParaRPr>
            </a:p>
          </p:txBody>
        </p:sp>
        <p:sp>
          <p:nvSpPr>
            <p:cNvPr id="171" name="Google Shape;171;p19"/>
            <p:cNvSpPr/>
            <p:nvPr/>
          </p:nvSpPr>
          <p:spPr>
            <a:xfrm>
              <a:off x="1233850" y="470600"/>
              <a:ext cx="18150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dirty="0">
                  <a:solidFill>
                    <a:srgbClr val="B02C20"/>
                  </a:solidFill>
                  <a:latin typeface="Roboto"/>
                  <a:ea typeface="Roboto"/>
                  <a:cs typeface="Roboto"/>
                  <a:sym typeface="Roboto"/>
                </a:rPr>
                <a:t>64.42</a:t>
              </a:r>
              <a:r>
                <a:rPr lang="en" sz="2600" dirty="0">
                  <a:solidFill>
                    <a:srgbClr val="B02C20"/>
                  </a:solidFill>
                  <a:latin typeface="Roboto Thin"/>
                  <a:ea typeface="Roboto Thin"/>
                  <a:cs typeface="Roboto Thin"/>
                  <a:sym typeface="Roboto Thin"/>
                </a:rPr>
                <a:t>%</a:t>
              </a:r>
              <a:endParaRPr sz="2600" dirty="0">
                <a:solidFill>
                  <a:srgbClr val="B02C20"/>
                </a:solidFill>
                <a:latin typeface="Roboto Thin"/>
                <a:ea typeface="Roboto Thin"/>
                <a:cs typeface="Roboto Thin"/>
                <a:sym typeface="Roboto Thin"/>
              </a:endParaRPr>
            </a:p>
          </p:txBody>
        </p:sp>
      </p:grpSp>
      <p:sp>
        <p:nvSpPr>
          <p:cNvPr id="2" name="TextBox 1">
            <a:extLst>
              <a:ext uri="{FF2B5EF4-FFF2-40B4-BE49-F238E27FC236}">
                <a16:creationId xmlns:a16="http://schemas.microsoft.com/office/drawing/2014/main" id="{18FEE1B1-304A-F34C-9115-34A658D72F8C}"/>
              </a:ext>
            </a:extLst>
          </p:cNvPr>
          <p:cNvSpPr txBox="1"/>
          <p:nvPr/>
        </p:nvSpPr>
        <p:spPr>
          <a:xfrm>
            <a:off x="5861102" y="387134"/>
            <a:ext cx="3089763" cy="369332"/>
          </a:xfrm>
          <a:prstGeom prst="rect">
            <a:avLst/>
          </a:prstGeom>
          <a:noFill/>
        </p:spPr>
        <p:txBody>
          <a:bodyPr wrap="square" rtlCol="0">
            <a:spAutoFit/>
          </a:bodyPr>
          <a:lstStyle/>
          <a:p>
            <a:r>
              <a:rPr lang="en-US" sz="1800" dirty="0">
                <a:solidFill>
                  <a:schemeClr val="accent5"/>
                </a:solidFill>
                <a:highlight>
                  <a:srgbClr val="C0C0C0"/>
                </a:highlight>
              </a:rPr>
              <a:t>Use </a:t>
            </a:r>
            <a:r>
              <a:rPr lang="en-US" sz="1800" b="1" dirty="0">
                <a:solidFill>
                  <a:schemeClr val="accent5"/>
                </a:solidFill>
                <a:highlight>
                  <a:srgbClr val="C0C0C0"/>
                </a:highlight>
              </a:rPr>
              <a:t>2/3</a:t>
            </a:r>
            <a:r>
              <a:rPr lang="en-US" sz="1800" dirty="0">
                <a:solidFill>
                  <a:schemeClr val="accent5"/>
                </a:solidFill>
                <a:highlight>
                  <a:srgbClr val="C0C0C0"/>
                </a:highlight>
              </a:rPr>
              <a:t> of the training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311700" y="171225"/>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34343"/>
                </a:solidFill>
                <a:latin typeface="Lato"/>
                <a:ea typeface="Lato"/>
                <a:cs typeface="Lato"/>
                <a:sym typeface="Lato"/>
              </a:rPr>
              <a:t>Model Selection - RandomizedSearchCV</a:t>
            </a:r>
            <a:endParaRPr>
              <a:solidFill>
                <a:srgbClr val="434343"/>
              </a:solidFill>
              <a:latin typeface="Lato"/>
              <a:ea typeface="Lato"/>
              <a:cs typeface="Lato"/>
              <a:sym typeface="Lato"/>
            </a:endParaRPr>
          </a:p>
        </p:txBody>
      </p:sp>
      <p:grpSp>
        <p:nvGrpSpPr>
          <p:cNvPr id="177" name="Google Shape;177;p20"/>
          <p:cNvGrpSpPr/>
          <p:nvPr/>
        </p:nvGrpSpPr>
        <p:grpSpPr>
          <a:xfrm>
            <a:off x="1660800" y="1171213"/>
            <a:ext cx="1942800" cy="1569600"/>
            <a:chOff x="1660800" y="1171213"/>
            <a:chExt cx="1942800" cy="1569600"/>
          </a:xfrm>
        </p:grpSpPr>
        <p:sp>
          <p:nvSpPr>
            <p:cNvPr id="178" name="Google Shape;178;p20"/>
            <p:cNvSpPr/>
            <p:nvPr/>
          </p:nvSpPr>
          <p:spPr>
            <a:xfrm>
              <a:off x="1660800" y="1171213"/>
              <a:ext cx="1942800" cy="1569600"/>
            </a:xfrm>
            <a:prstGeom prst="round1Rect">
              <a:avLst>
                <a:gd name="adj" fmla="val 17446"/>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0"/>
            <p:cNvSpPr txBox="1"/>
            <p:nvPr/>
          </p:nvSpPr>
          <p:spPr>
            <a:xfrm>
              <a:off x="1660800" y="1413575"/>
              <a:ext cx="1942800" cy="984000"/>
            </a:xfrm>
            <a:prstGeom prst="rect">
              <a:avLst/>
            </a:prstGeom>
            <a:noFill/>
            <a:ln>
              <a:noFill/>
            </a:ln>
          </p:spPr>
          <p:txBody>
            <a:bodyPr spcFirstLastPara="1" wrap="square" lIns="91425" tIns="91425" rIns="91425" bIns="91425" anchor="t" anchorCtr="0">
              <a:noAutofit/>
            </a:bodyPr>
            <a:lstStyle/>
            <a:p>
              <a:pPr marL="457200" lvl="0" indent="-323850" algn="l" rtl="0">
                <a:spcBef>
                  <a:spcPts val="0"/>
                </a:spcBef>
                <a:spcAft>
                  <a:spcPts val="0"/>
                </a:spcAft>
                <a:buClr>
                  <a:srgbClr val="434343"/>
                </a:buClr>
                <a:buSzPts val="1500"/>
                <a:buFont typeface="Lato"/>
                <a:buChar char="●"/>
              </a:pPr>
              <a:r>
                <a:rPr lang="en" sz="1500" b="1">
                  <a:solidFill>
                    <a:srgbClr val="434343"/>
                  </a:solidFill>
                  <a:latin typeface="Lato"/>
                  <a:ea typeface="Lato"/>
                  <a:cs typeface="Lato"/>
                  <a:sym typeface="Lato"/>
                </a:rPr>
                <a:t>Randomforest</a:t>
              </a:r>
              <a:endParaRPr sz="1500" b="1">
                <a:solidFill>
                  <a:srgbClr val="434343"/>
                </a:solidFill>
                <a:latin typeface="Lato"/>
                <a:ea typeface="Lato"/>
                <a:cs typeface="Lato"/>
                <a:sym typeface="Lato"/>
              </a:endParaRPr>
            </a:p>
            <a:p>
              <a:pPr marL="457200" lvl="0" indent="-323850" algn="l" rtl="0">
                <a:spcBef>
                  <a:spcPts val="0"/>
                </a:spcBef>
                <a:spcAft>
                  <a:spcPts val="0"/>
                </a:spcAft>
                <a:buClr>
                  <a:srgbClr val="434343"/>
                </a:buClr>
                <a:buSzPts val="1500"/>
                <a:buFont typeface="Lato"/>
                <a:buChar char="●"/>
              </a:pPr>
              <a:r>
                <a:rPr lang="en" sz="1500" b="1">
                  <a:solidFill>
                    <a:srgbClr val="434343"/>
                  </a:solidFill>
                  <a:latin typeface="Lato"/>
                  <a:ea typeface="Lato"/>
                  <a:cs typeface="Lato"/>
                  <a:sym typeface="Lato"/>
                </a:rPr>
                <a:t>ExtraTree</a:t>
              </a:r>
              <a:endParaRPr sz="1500" b="1">
                <a:solidFill>
                  <a:srgbClr val="434343"/>
                </a:solidFill>
                <a:latin typeface="Lato"/>
                <a:ea typeface="Lato"/>
                <a:cs typeface="Lato"/>
                <a:sym typeface="Lato"/>
              </a:endParaRPr>
            </a:p>
          </p:txBody>
        </p:sp>
      </p:grpSp>
      <p:grpSp>
        <p:nvGrpSpPr>
          <p:cNvPr id="180" name="Google Shape;180;p20"/>
          <p:cNvGrpSpPr/>
          <p:nvPr/>
        </p:nvGrpSpPr>
        <p:grpSpPr>
          <a:xfrm>
            <a:off x="3473893" y="1927571"/>
            <a:ext cx="260366" cy="260366"/>
            <a:chOff x="3157188" y="909150"/>
            <a:chExt cx="470400" cy="470400"/>
          </a:xfrm>
        </p:grpSpPr>
        <p:sp>
          <p:nvSpPr>
            <p:cNvPr id="181" name="Google Shape;181;p20"/>
            <p:cNvSpPr/>
            <p:nvPr/>
          </p:nvSpPr>
          <p:spPr>
            <a:xfrm>
              <a:off x="3157188" y="909150"/>
              <a:ext cx="470400" cy="47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0"/>
            <p:cNvSpPr/>
            <p:nvPr/>
          </p:nvSpPr>
          <p:spPr>
            <a:xfrm>
              <a:off x="3243138" y="995100"/>
              <a:ext cx="298500" cy="298500"/>
            </a:xfrm>
            <a:prstGeom prst="mathPlus">
              <a:avLst>
                <a:gd name="adj1" fmla="val 9900"/>
              </a:avLst>
            </a:prstGeom>
            <a:solidFill>
              <a:srgbClr val="50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20"/>
          <p:cNvGrpSpPr/>
          <p:nvPr/>
        </p:nvGrpSpPr>
        <p:grpSpPr>
          <a:xfrm>
            <a:off x="5413052" y="1927571"/>
            <a:ext cx="260366" cy="260366"/>
            <a:chOff x="3157188" y="909150"/>
            <a:chExt cx="470400" cy="470400"/>
          </a:xfrm>
        </p:grpSpPr>
        <p:sp>
          <p:nvSpPr>
            <p:cNvPr id="184" name="Google Shape;184;p20"/>
            <p:cNvSpPr/>
            <p:nvPr/>
          </p:nvSpPr>
          <p:spPr>
            <a:xfrm>
              <a:off x="3157188" y="909150"/>
              <a:ext cx="470400" cy="47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0"/>
            <p:cNvSpPr/>
            <p:nvPr/>
          </p:nvSpPr>
          <p:spPr>
            <a:xfrm>
              <a:off x="3243138" y="995100"/>
              <a:ext cx="298500" cy="298500"/>
            </a:xfrm>
            <a:prstGeom prst="mathPlus">
              <a:avLst>
                <a:gd name="adj1" fmla="val 9900"/>
              </a:avLst>
            </a:prstGeom>
            <a:solidFill>
              <a:srgbClr val="4141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 name="Google Shape;186;p20"/>
          <p:cNvGrpSpPr/>
          <p:nvPr/>
        </p:nvGrpSpPr>
        <p:grpSpPr>
          <a:xfrm>
            <a:off x="1660234" y="2723938"/>
            <a:ext cx="5822400" cy="1248713"/>
            <a:chOff x="1660800" y="2723938"/>
            <a:chExt cx="5822400" cy="1248713"/>
          </a:xfrm>
        </p:grpSpPr>
        <p:sp>
          <p:nvSpPr>
            <p:cNvPr id="187" name="Google Shape;187;p20"/>
            <p:cNvSpPr/>
            <p:nvPr/>
          </p:nvSpPr>
          <p:spPr>
            <a:xfrm rot="10800000">
              <a:off x="1660800" y="2723938"/>
              <a:ext cx="5822400" cy="1248600"/>
            </a:xfrm>
            <a:prstGeom prst="round2SameRect">
              <a:avLst>
                <a:gd name="adj1" fmla="val 18098"/>
                <a:gd name="adj2" fmla="val 0"/>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0"/>
            <p:cNvSpPr txBox="1"/>
            <p:nvPr/>
          </p:nvSpPr>
          <p:spPr>
            <a:xfrm>
              <a:off x="2583291" y="2978750"/>
              <a:ext cx="3977400" cy="993900"/>
            </a:xfrm>
            <a:prstGeom prst="rect">
              <a:avLst/>
            </a:prstGeom>
            <a:noFill/>
            <a:ln>
              <a:noFill/>
            </a:ln>
          </p:spPr>
          <p:txBody>
            <a:bodyPr spcFirstLastPara="1" wrap="square" lIns="91425" tIns="91425" rIns="91425" bIns="91425" anchor="t" anchorCtr="0">
              <a:noAutofit/>
            </a:bodyPr>
            <a:lstStyle/>
            <a:p>
              <a:pPr marL="457200" lvl="0" indent="0" algn="ctr" rtl="0">
                <a:spcBef>
                  <a:spcPts val="0"/>
                </a:spcBef>
                <a:spcAft>
                  <a:spcPts val="0"/>
                </a:spcAft>
                <a:buNone/>
              </a:pPr>
              <a:r>
                <a:rPr lang="en" sz="1500" dirty="0" err="1">
                  <a:solidFill>
                    <a:srgbClr val="FFFFFF"/>
                  </a:solidFill>
                  <a:latin typeface="Lato"/>
                  <a:ea typeface="Lato"/>
                  <a:cs typeface="Lato"/>
                  <a:sym typeface="Lato"/>
                </a:rPr>
                <a:t>n_iter</a:t>
              </a:r>
              <a:r>
                <a:rPr lang="en" sz="1500" dirty="0">
                  <a:solidFill>
                    <a:srgbClr val="FFFFFF"/>
                  </a:solidFill>
                  <a:latin typeface="Lato"/>
                  <a:ea typeface="Lato"/>
                  <a:cs typeface="Lato"/>
                  <a:sym typeface="Lato"/>
                </a:rPr>
                <a:t> = </a:t>
              </a:r>
              <a:r>
                <a:rPr lang="en-US" sz="1500" dirty="0">
                  <a:solidFill>
                    <a:srgbClr val="FFFFFF"/>
                  </a:solidFill>
                  <a:latin typeface="Lato"/>
                  <a:ea typeface="Lato"/>
                  <a:cs typeface="Lato"/>
                  <a:sym typeface="Lato"/>
                </a:rPr>
                <a:t>15</a:t>
              </a:r>
              <a:endParaRPr sz="1500" dirty="0">
                <a:solidFill>
                  <a:srgbClr val="FFFFFF"/>
                </a:solidFill>
                <a:latin typeface="Lato"/>
                <a:ea typeface="Lato"/>
                <a:cs typeface="Lato"/>
                <a:sym typeface="Lato"/>
              </a:endParaRPr>
            </a:p>
            <a:p>
              <a:pPr marL="457200" lvl="0" indent="0" algn="ctr" rtl="0">
                <a:spcBef>
                  <a:spcPts val="0"/>
                </a:spcBef>
                <a:spcAft>
                  <a:spcPts val="0"/>
                </a:spcAft>
                <a:buNone/>
              </a:pPr>
              <a:r>
                <a:rPr lang="en" sz="1500" dirty="0">
                  <a:solidFill>
                    <a:srgbClr val="FFFFFF"/>
                  </a:solidFill>
                  <a:latin typeface="Lato"/>
                  <a:ea typeface="Lato"/>
                  <a:cs typeface="Lato"/>
                  <a:sym typeface="Lato"/>
                </a:rPr>
                <a:t>cv = 5</a:t>
              </a:r>
              <a:endParaRPr sz="1500" dirty="0">
                <a:solidFill>
                  <a:srgbClr val="FFFFFF"/>
                </a:solidFill>
                <a:latin typeface="Lato"/>
                <a:ea typeface="Lato"/>
                <a:cs typeface="Lato"/>
                <a:sym typeface="Lato"/>
              </a:endParaRPr>
            </a:p>
          </p:txBody>
        </p:sp>
      </p:grpSp>
      <p:grpSp>
        <p:nvGrpSpPr>
          <p:cNvPr id="189" name="Google Shape;189;p20"/>
          <p:cNvGrpSpPr/>
          <p:nvPr/>
        </p:nvGrpSpPr>
        <p:grpSpPr>
          <a:xfrm>
            <a:off x="3600600" y="1179688"/>
            <a:ext cx="1945800" cy="1569600"/>
            <a:chOff x="1660800" y="1171213"/>
            <a:chExt cx="1945800" cy="1569600"/>
          </a:xfrm>
        </p:grpSpPr>
        <p:sp>
          <p:nvSpPr>
            <p:cNvPr id="190" name="Google Shape;190;p20"/>
            <p:cNvSpPr/>
            <p:nvPr/>
          </p:nvSpPr>
          <p:spPr>
            <a:xfrm>
              <a:off x="1660800" y="1171213"/>
              <a:ext cx="1942800" cy="1569600"/>
            </a:xfrm>
            <a:prstGeom prst="round1Rect">
              <a:avLst>
                <a:gd name="adj" fmla="val 17446"/>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0"/>
            <p:cNvSpPr txBox="1"/>
            <p:nvPr/>
          </p:nvSpPr>
          <p:spPr>
            <a:xfrm>
              <a:off x="1663800" y="1413575"/>
              <a:ext cx="1942800" cy="877800"/>
            </a:xfrm>
            <a:prstGeom prst="rect">
              <a:avLst/>
            </a:prstGeom>
            <a:noFill/>
            <a:ln>
              <a:noFill/>
            </a:ln>
          </p:spPr>
          <p:txBody>
            <a:bodyPr spcFirstLastPara="1" wrap="square" lIns="91425" tIns="91425" rIns="91425" bIns="91425" anchor="t" anchorCtr="0">
              <a:noAutofit/>
            </a:bodyPr>
            <a:lstStyle/>
            <a:p>
              <a:pPr marL="457200" lvl="0" indent="-323850" algn="l" rtl="0">
                <a:spcBef>
                  <a:spcPts val="0"/>
                </a:spcBef>
                <a:spcAft>
                  <a:spcPts val="0"/>
                </a:spcAft>
                <a:buClr>
                  <a:srgbClr val="434343"/>
                </a:buClr>
                <a:buSzPts val="1500"/>
                <a:buFont typeface="Roboto"/>
                <a:buChar char="●"/>
              </a:pPr>
              <a:r>
                <a:rPr lang="en" sz="1500" b="1">
                  <a:solidFill>
                    <a:srgbClr val="434343"/>
                  </a:solidFill>
                  <a:latin typeface="Roboto"/>
                  <a:ea typeface="Roboto"/>
                  <a:cs typeface="Roboto"/>
                  <a:sym typeface="Roboto"/>
                </a:rPr>
                <a:t>Logistic Regression</a:t>
              </a:r>
              <a:endParaRPr sz="1500" b="1">
                <a:solidFill>
                  <a:srgbClr val="434343"/>
                </a:solidFill>
                <a:latin typeface="Roboto"/>
                <a:ea typeface="Roboto"/>
                <a:cs typeface="Roboto"/>
                <a:sym typeface="Roboto"/>
              </a:endParaRPr>
            </a:p>
            <a:p>
              <a:pPr marL="457200" lvl="0" indent="-323850" algn="l" rtl="0">
                <a:spcBef>
                  <a:spcPts val="0"/>
                </a:spcBef>
                <a:spcAft>
                  <a:spcPts val="0"/>
                </a:spcAft>
                <a:buClr>
                  <a:srgbClr val="434343"/>
                </a:buClr>
                <a:buSzPts val="1500"/>
                <a:buFont typeface="Roboto"/>
                <a:buChar char="●"/>
              </a:pPr>
              <a:r>
                <a:rPr lang="en" sz="1500" b="1">
                  <a:solidFill>
                    <a:srgbClr val="434343"/>
                  </a:solidFill>
                  <a:latin typeface="Roboto"/>
                  <a:ea typeface="Roboto"/>
                  <a:cs typeface="Roboto"/>
                  <a:sym typeface="Roboto"/>
                </a:rPr>
                <a:t>Linear SVC</a:t>
              </a:r>
              <a:endParaRPr sz="1500" b="1">
                <a:solidFill>
                  <a:srgbClr val="434343"/>
                </a:solidFill>
                <a:latin typeface="Roboto"/>
                <a:ea typeface="Roboto"/>
                <a:cs typeface="Roboto"/>
                <a:sym typeface="Roboto"/>
              </a:endParaRPr>
            </a:p>
          </p:txBody>
        </p:sp>
      </p:grpSp>
      <p:grpSp>
        <p:nvGrpSpPr>
          <p:cNvPr id="192" name="Google Shape;192;p20"/>
          <p:cNvGrpSpPr/>
          <p:nvPr/>
        </p:nvGrpSpPr>
        <p:grpSpPr>
          <a:xfrm>
            <a:off x="5543400" y="1179688"/>
            <a:ext cx="1945800" cy="1569600"/>
            <a:chOff x="1660800" y="1171213"/>
            <a:chExt cx="1945800" cy="1569600"/>
          </a:xfrm>
        </p:grpSpPr>
        <p:sp>
          <p:nvSpPr>
            <p:cNvPr id="193" name="Google Shape;193;p20"/>
            <p:cNvSpPr/>
            <p:nvPr/>
          </p:nvSpPr>
          <p:spPr>
            <a:xfrm>
              <a:off x="1660800" y="1171213"/>
              <a:ext cx="1942800" cy="1569600"/>
            </a:xfrm>
            <a:prstGeom prst="round1Rect">
              <a:avLst>
                <a:gd name="adj" fmla="val 17446"/>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0"/>
            <p:cNvSpPr txBox="1"/>
            <p:nvPr/>
          </p:nvSpPr>
          <p:spPr>
            <a:xfrm>
              <a:off x="1663800" y="1413575"/>
              <a:ext cx="1942800" cy="919800"/>
            </a:xfrm>
            <a:prstGeom prst="rect">
              <a:avLst/>
            </a:prstGeom>
            <a:noFill/>
            <a:ln>
              <a:noFill/>
            </a:ln>
          </p:spPr>
          <p:txBody>
            <a:bodyPr spcFirstLastPara="1" wrap="square" lIns="91425" tIns="91425" rIns="91425" bIns="91425" anchor="t" anchorCtr="0">
              <a:noAutofit/>
            </a:bodyPr>
            <a:lstStyle/>
            <a:p>
              <a:pPr marL="457200" lvl="0" indent="-323850" algn="l" rtl="0">
                <a:spcBef>
                  <a:spcPts val="0"/>
                </a:spcBef>
                <a:spcAft>
                  <a:spcPts val="0"/>
                </a:spcAft>
                <a:buClr>
                  <a:srgbClr val="434343"/>
                </a:buClr>
                <a:buSzPts val="1500"/>
                <a:buFont typeface="Roboto"/>
                <a:buChar char="●"/>
              </a:pPr>
              <a:r>
                <a:rPr lang="en" sz="1500" b="1">
                  <a:solidFill>
                    <a:srgbClr val="434343"/>
                  </a:solidFill>
                  <a:latin typeface="Roboto"/>
                  <a:ea typeface="Roboto"/>
                  <a:cs typeface="Roboto"/>
                  <a:sym typeface="Roboto"/>
                </a:rPr>
                <a:t>LGBM Boosting</a:t>
              </a:r>
              <a:endParaRPr sz="1500">
                <a:solidFill>
                  <a:srgbClr val="434343"/>
                </a:solidFill>
                <a:latin typeface="Roboto"/>
                <a:ea typeface="Roboto"/>
                <a:cs typeface="Roboto"/>
                <a:sym typeface="Roboto"/>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1"/>
          <p:cNvSpPr txBox="1">
            <a:spLocks noGrp="1"/>
          </p:cNvSpPr>
          <p:nvPr>
            <p:ph type="title"/>
          </p:nvPr>
        </p:nvSpPr>
        <p:spPr>
          <a:xfrm>
            <a:off x="126800" y="224175"/>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rgbClr val="434343"/>
                </a:solidFill>
                <a:latin typeface="Lato"/>
                <a:ea typeface="Lato"/>
                <a:cs typeface="Lato"/>
                <a:sym typeface="Lato"/>
              </a:rPr>
              <a:t>Final Model</a:t>
            </a:r>
            <a:endParaRPr dirty="0">
              <a:solidFill>
                <a:srgbClr val="434343"/>
              </a:solidFill>
              <a:latin typeface="Lato"/>
              <a:ea typeface="Lato"/>
              <a:cs typeface="Lato"/>
              <a:sym typeface="Lato"/>
            </a:endParaRPr>
          </a:p>
        </p:txBody>
      </p:sp>
      <p:pic>
        <p:nvPicPr>
          <p:cNvPr id="200" name="Google Shape;200;p21"/>
          <p:cNvPicPr preferRelativeResize="0"/>
          <p:nvPr/>
        </p:nvPicPr>
        <p:blipFill rotWithShape="1">
          <a:blip r:embed="rId3">
            <a:alphaModFix/>
          </a:blip>
          <a:srcRect r="25473" b="38595"/>
          <a:stretch/>
        </p:blipFill>
        <p:spPr>
          <a:xfrm>
            <a:off x="518440" y="1093841"/>
            <a:ext cx="4316356" cy="1955975"/>
          </a:xfrm>
          <a:prstGeom prst="rect">
            <a:avLst/>
          </a:prstGeom>
          <a:noFill/>
          <a:ln>
            <a:noFill/>
          </a:ln>
        </p:spPr>
      </p:pic>
      <p:sp>
        <p:nvSpPr>
          <p:cNvPr id="6" name="Google Shape;201;p21">
            <a:extLst>
              <a:ext uri="{FF2B5EF4-FFF2-40B4-BE49-F238E27FC236}">
                <a16:creationId xmlns:a16="http://schemas.microsoft.com/office/drawing/2014/main" id="{2804DC06-0791-844D-A14E-304E0AB13E59}"/>
              </a:ext>
            </a:extLst>
          </p:cNvPr>
          <p:cNvSpPr/>
          <p:nvPr/>
        </p:nvSpPr>
        <p:spPr>
          <a:xfrm>
            <a:off x="3101150" y="3216559"/>
            <a:ext cx="2571900" cy="1666200"/>
          </a:xfrm>
          <a:prstGeom prst="horizontalScroll">
            <a:avLst>
              <a:gd name="adj" fmla="val 12500"/>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02;p21">
            <a:extLst>
              <a:ext uri="{FF2B5EF4-FFF2-40B4-BE49-F238E27FC236}">
                <a16:creationId xmlns:a16="http://schemas.microsoft.com/office/drawing/2014/main" id="{E4C21D35-A358-2748-91A6-0925899B21EA}"/>
              </a:ext>
            </a:extLst>
          </p:cNvPr>
          <p:cNvSpPr txBox="1"/>
          <p:nvPr/>
        </p:nvSpPr>
        <p:spPr>
          <a:xfrm>
            <a:off x="3438939" y="3649564"/>
            <a:ext cx="2266122" cy="80018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dirty="0">
                <a:solidFill>
                  <a:srgbClr val="1C4587"/>
                </a:solidFill>
                <a:latin typeface="Lato"/>
                <a:ea typeface="Lato"/>
                <a:cs typeface="Lato"/>
                <a:sym typeface="Lato"/>
              </a:rPr>
              <a:t>Train : 65.23% Test   :  64.6</a:t>
            </a:r>
            <a:r>
              <a:rPr lang="en-US" altLang="zh-CN" sz="2000" dirty="0">
                <a:solidFill>
                  <a:srgbClr val="1C4587"/>
                </a:solidFill>
                <a:latin typeface="Lato"/>
                <a:ea typeface="Lato"/>
                <a:cs typeface="Lato"/>
                <a:sym typeface="Lato"/>
              </a:rPr>
              <a:t>9</a:t>
            </a:r>
            <a:r>
              <a:rPr lang="en" sz="2000" dirty="0">
                <a:solidFill>
                  <a:srgbClr val="1C4587"/>
                </a:solidFill>
                <a:latin typeface="Lato"/>
                <a:ea typeface="Lato"/>
                <a:cs typeface="Lato"/>
                <a:sym typeface="Lato"/>
              </a:rPr>
              <a:t>%</a:t>
            </a:r>
            <a:endParaRPr sz="2000" dirty="0">
              <a:solidFill>
                <a:srgbClr val="1C4587"/>
              </a:solidFill>
              <a:latin typeface="Lato"/>
              <a:ea typeface="Lato"/>
              <a:cs typeface="Lato"/>
              <a:sym typeface="Lato"/>
            </a:endParaRPr>
          </a:p>
        </p:txBody>
      </p:sp>
      <p:pic>
        <p:nvPicPr>
          <p:cNvPr id="2" name="Picture 1">
            <a:extLst>
              <a:ext uri="{FF2B5EF4-FFF2-40B4-BE49-F238E27FC236}">
                <a16:creationId xmlns:a16="http://schemas.microsoft.com/office/drawing/2014/main" id="{0A03E0E5-8326-BD42-BEEC-4A3F8B927A27}"/>
              </a:ext>
            </a:extLst>
          </p:cNvPr>
          <p:cNvPicPr>
            <a:picLocks noChangeAspect="1"/>
          </p:cNvPicPr>
          <p:nvPr/>
        </p:nvPicPr>
        <p:blipFill>
          <a:blip r:embed="rId4"/>
          <a:stretch>
            <a:fillRect/>
          </a:stretch>
        </p:blipFill>
        <p:spPr>
          <a:xfrm>
            <a:off x="3399549" y="729897"/>
            <a:ext cx="5617652" cy="2222383"/>
          </a:xfrm>
          <a:prstGeom prst="rect">
            <a:avLst/>
          </a:prstGeom>
        </p:spPr>
      </p:pic>
    </p:spTree>
  </p:cSld>
  <p:clrMapOvr>
    <a:masterClrMapping/>
  </p:clrMapOvr>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512</TotalTime>
  <Words>1333</Words>
  <Application>Microsoft Macintosh PowerPoint</Application>
  <PresentationFormat>On-screen Show (16:9)</PresentationFormat>
  <Paragraphs>159</Paragraphs>
  <Slides>13</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Roboto</vt:lpstr>
      <vt:lpstr>Roboto Medium</vt:lpstr>
      <vt:lpstr>Lato</vt:lpstr>
      <vt:lpstr>Arial</vt:lpstr>
      <vt:lpstr>Playfair Display</vt:lpstr>
      <vt:lpstr>Roboto Thin</vt:lpstr>
      <vt:lpstr>Coral</vt:lpstr>
      <vt:lpstr>News Popularity Analysis and Prediction</vt:lpstr>
      <vt:lpstr>Workflow</vt:lpstr>
      <vt:lpstr>Introduction</vt:lpstr>
      <vt:lpstr>Data Engineer</vt:lpstr>
      <vt:lpstr>Data Engineer</vt:lpstr>
      <vt:lpstr>Data Engineer</vt:lpstr>
      <vt:lpstr>Model Selection - Grid Search</vt:lpstr>
      <vt:lpstr>Model Selection - RandomizedSearchCV</vt:lpstr>
      <vt:lpstr>Final Model</vt:lpstr>
      <vt:lpstr>Model Validation </vt:lpstr>
      <vt:lpstr>Conclusion</vt:lpstr>
      <vt:lpstr>Future Work</vt:lpstr>
      <vt:lpstr>Thanks!  kwang58@usfca.edu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News Popularity Analysis and Prediction</dc:title>
  <cp:lastModifiedBy>kexin wang</cp:lastModifiedBy>
  <cp:revision>24</cp:revision>
  <dcterms:modified xsi:type="dcterms:W3CDTF">2021-03-12T10:09:32Z</dcterms:modified>
</cp:coreProperties>
</file>