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1" r:id="rId3"/>
    <p:sldId id="273" r:id="rId4"/>
    <p:sldId id="272" r:id="rId5"/>
    <p:sldId id="264" r:id="rId6"/>
    <p:sldId id="276" r:id="rId7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2" d="100"/>
          <a:sy n="82" d="100"/>
        </p:scale>
        <p:origin x="720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1722" y="5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Split</a:t>
            </a:r>
            <a:r>
              <a:rPr lang="it-IT" baseline="0" dirty="0"/>
              <a:t> Dataset (10k elementi)</a:t>
            </a:r>
            <a:endParaRPr lang="it-IT" dirty="0"/>
          </a:p>
        </c:rich>
      </c:tx>
      <c:layout>
        <c:manualLayout>
          <c:xMode val="edge"/>
          <c:yMode val="edge"/>
          <c:x val="0.11840184171893768"/>
          <c:y val="3.22580645161290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471106365941545"/>
          <c:y val="0.29205676911353823"/>
          <c:w val="0.68492815516704475"/>
          <c:h val="0.6517864702396071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DATASET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0F-4D18-B6F9-B443918516B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5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E0F-4D18-B6F9-B443918516B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E0F-4D18-B6F9-B44391851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5-45FE-988B-52A2F6CDA6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698007028782419"/>
          <c:y val="0.15518923037846075"/>
          <c:w val="0.67456181324792031"/>
          <c:h val="7.20559224451782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40121C-3CF2-4F7E-BF88-A3FD2E82A5D2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5196F5-00C6-4DF0-88C4-20326F658C4D}" type="datetime1">
              <a:rPr lang="it-IT" noProof="0" smtClean="0"/>
              <a:t>29/11/2023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192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21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675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7625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658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51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Rettango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21E4CA3-C5F5-4D08-BFB3-BA92E20F338D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0BB0B-CB30-4F42-9624-66C3501A3394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801C1D99-5E29-4B3B-83BD-D7E03CA7C5BE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A3D4A-6815-4612-B33C-0C366740C830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Rettango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7" name="Segnaposto immagine 16" descr="Segnaposto vuoto per aggiungere un'immagine. Fare clic sul segnaposto e selezionare l'immagine che si vuole aggiungere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dirty="0"/>
              <a:t>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39528D-61C1-47CF-8DD6-238D9857F741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53461E-F04F-40CC-9472-61787D58F587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6F417-EE2F-4017-87FE-372B291C78A4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7956A-9850-4FA3-B009-222AFCE29B80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65DE9E1-39AB-465C-A084-6477BB556317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AC58265-54F0-4590-A6E7-99BFC4398592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3" name="Rettango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Rettango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951CC203-179B-4B22-8A8D-EAE8C7FA48C3}" type="datetime1">
              <a:rPr lang="it-IT" smtClean="0"/>
              <a:t>29/11/2023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98612" y="3581400"/>
            <a:ext cx="8991600" cy="2024313"/>
          </a:xfrm>
        </p:spPr>
        <p:txBody>
          <a:bodyPr rtlCol="0" anchor="ctr"/>
          <a:lstStyle/>
          <a:p>
            <a:pPr algn="ctr" rtl="0">
              <a:lnSpc>
                <a:spcPct val="100000"/>
              </a:lnSpc>
              <a:spcBef>
                <a:spcPts val="0"/>
              </a:spcBef>
            </a:pPr>
            <a:r>
              <a:rPr lang="it-IT" sz="6000" dirty="0"/>
              <a:t>Classificazione di generi musicali con NN</a:t>
            </a:r>
          </a:p>
        </p:txBody>
      </p:sp>
      <p:pic>
        <p:nvPicPr>
          <p:cNvPr id="10" name="Segnaposto immagine 9" descr="Tasti di un pianoforte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98612" y="5943600"/>
            <a:ext cx="7335837" cy="838200"/>
          </a:xfrm>
        </p:spPr>
        <p:txBody>
          <a:bodyPr rtlCol="0"/>
          <a:lstStyle/>
          <a:p>
            <a:pPr rtl="0"/>
            <a:r>
              <a:rPr lang="it-IT" dirty="0"/>
              <a:t>Covini Kevin – ML 2022/24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7200" dirty="0"/>
              <a:t>Scelta del dataset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589285" y="3066661"/>
            <a:ext cx="3276598" cy="3085322"/>
          </a:xfrm>
        </p:spPr>
        <p:txBody>
          <a:bodyPr rtlCol="0"/>
          <a:lstStyle/>
          <a:p>
            <a:pPr rtl="0"/>
            <a:r>
              <a:rPr lang="it-IT" dirty="0"/>
              <a:t>2000 registrazioni da 5 secondi</a:t>
            </a:r>
          </a:p>
          <a:p>
            <a:pPr rtl="0"/>
            <a:r>
              <a:rPr lang="it-IT" dirty="0"/>
              <a:t>50 classi dividibili in 5 categorie</a:t>
            </a:r>
          </a:p>
          <a:p>
            <a:pPr rtl="0"/>
            <a:r>
              <a:rPr lang="it-IT" dirty="0"/>
              <a:t>~600MB</a:t>
            </a:r>
          </a:p>
        </p:txBody>
      </p:sp>
      <p:sp>
        <p:nvSpPr>
          <p:cNvPr id="2" name="Segnaposto contenuto 13">
            <a:extLst>
              <a:ext uri="{FF2B5EF4-FFF2-40B4-BE49-F238E27FC236}">
                <a16:creationId xmlns:a16="http://schemas.microsoft.com/office/drawing/2014/main" id="{A3B804B5-058A-AA8B-BC2E-1099DB41930D}"/>
              </a:ext>
            </a:extLst>
          </p:cNvPr>
          <p:cNvSpPr txBox="1">
            <a:spLocks/>
          </p:cNvSpPr>
          <p:nvPr/>
        </p:nvSpPr>
        <p:spPr>
          <a:xfrm>
            <a:off x="4301363" y="3066661"/>
            <a:ext cx="3276598" cy="308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Oltre 2500 ore validate di voci registrate</a:t>
            </a:r>
          </a:p>
          <a:p>
            <a:r>
              <a:rPr lang="it-IT" dirty="0"/>
              <a:t>Usato per TTS e riconoscimento di linguaggio</a:t>
            </a:r>
          </a:p>
          <a:p>
            <a:r>
              <a:rPr lang="it-IT" dirty="0"/>
              <a:t>~75GB</a:t>
            </a:r>
          </a:p>
        </p:txBody>
      </p:sp>
      <p:sp>
        <p:nvSpPr>
          <p:cNvPr id="3" name="Segnaposto contenuto 13">
            <a:extLst>
              <a:ext uri="{FF2B5EF4-FFF2-40B4-BE49-F238E27FC236}">
                <a16:creationId xmlns:a16="http://schemas.microsoft.com/office/drawing/2014/main" id="{3047DA94-B46E-1132-5209-D72A03CC0B50}"/>
              </a:ext>
            </a:extLst>
          </p:cNvPr>
          <p:cNvSpPr txBox="1">
            <a:spLocks/>
          </p:cNvSpPr>
          <p:nvPr/>
        </p:nvSpPr>
        <p:spPr>
          <a:xfrm>
            <a:off x="7999412" y="3066661"/>
            <a:ext cx="3276598" cy="211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1000 campioni audio da 30 secondi</a:t>
            </a:r>
          </a:p>
          <a:p>
            <a:r>
              <a:rPr lang="it-IT" dirty="0"/>
              <a:t>10 classi (generi musicali)</a:t>
            </a:r>
          </a:p>
          <a:p>
            <a:r>
              <a:rPr lang="it-IT" dirty="0"/>
              <a:t>~1GB</a:t>
            </a:r>
          </a:p>
        </p:txBody>
      </p:sp>
      <p:sp>
        <p:nvSpPr>
          <p:cNvPr id="6" name="Segnaposto contenuto 13">
            <a:extLst>
              <a:ext uri="{FF2B5EF4-FFF2-40B4-BE49-F238E27FC236}">
                <a16:creationId xmlns:a16="http://schemas.microsoft.com/office/drawing/2014/main" id="{DD6B652F-CA78-409C-8A21-EC2FDA38CB18}"/>
              </a:ext>
            </a:extLst>
          </p:cNvPr>
          <p:cNvSpPr txBox="1">
            <a:spLocks/>
          </p:cNvSpPr>
          <p:nvPr/>
        </p:nvSpPr>
        <p:spPr>
          <a:xfrm>
            <a:off x="603314" y="2057400"/>
            <a:ext cx="327659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dirty="0"/>
              <a:t>ESC-50</a:t>
            </a:r>
          </a:p>
        </p:txBody>
      </p:sp>
      <p:sp>
        <p:nvSpPr>
          <p:cNvPr id="7" name="Segnaposto contenuto 13">
            <a:extLst>
              <a:ext uri="{FF2B5EF4-FFF2-40B4-BE49-F238E27FC236}">
                <a16:creationId xmlns:a16="http://schemas.microsoft.com/office/drawing/2014/main" id="{869D015E-D9B4-7DDF-E43F-211A42965686}"/>
              </a:ext>
            </a:extLst>
          </p:cNvPr>
          <p:cNvSpPr txBox="1">
            <a:spLocks/>
          </p:cNvSpPr>
          <p:nvPr/>
        </p:nvSpPr>
        <p:spPr>
          <a:xfrm>
            <a:off x="4301363" y="1676400"/>
            <a:ext cx="3276598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dirty="0"/>
              <a:t>Mozilla Common Voice</a:t>
            </a:r>
          </a:p>
        </p:txBody>
      </p:sp>
      <p:sp>
        <p:nvSpPr>
          <p:cNvPr id="8" name="Segnaposto contenuto 13">
            <a:extLst>
              <a:ext uri="{FF2B5EF4-FFF2-40B4-BE49-F238E27FC236}">
                <a16:creationId xmlns:a16="http://schemas.microsoft.com/office/drawing/2014/main" id="{747B0418-B21E-0C5E-4B9E-FE2CE8FD0DA3}"/>
              </a:ext>
            </a:extLst>
          </p:cNvPr>
          <p:cNvSpPr txBox="1">
            <a:spLocks/>
          </p:cNvSpPr>
          <p:nvPr/>
        </p:nvSpPr>
        <p:spPr>
          <a:xfrm>
            <a:off x="8075612" y="2057400"/>
            <a:ext cx="327659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dirty="0"/>
              <a:t>GTZAN</a:t>
            </a:r>
          </a:p>
        </p:txBody>
      </p:sp>
      <p:sp>
        <p:nvSpPr>
          <p:cNvPr id="9" name="Segnaposto contenuto 13">
            <a:extLst>
              <a:ext uri="{FF2B5EF4-FFF2-40B4-BE49-F238E27FC236}">
                <a16:creationId xmlns:a16="http://schemas.microsoft.com/office/drawing/2014/main" id="{A730B9F1-67DA-1C7C-38A8-EB2F6D2687EE}"/>
              </a:ext>
            </a:extLst>
          </p:cNvPr>
          <p:cNvSpPr txBox="1">
            <a:spLocks/>
          </p:cNvSpPr>
          <p:nvPr/>
        </p:nvSpPr>
        <p:spPr>
          <a:xfrm>
            <a:off x="7999412" y="5334000"/>
            <a:ext cx="3276598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/>
              <a:t>Definito il MNIST dei dataset audio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 uiExpand="1" build="p"/>
      <p:bldP spid="3" grpId="0" uiExpand="1" build="p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913" y="137319"/>
            <a:ext cx="9524998" cy="1096962"/>
          </a:xfrm>
        </p:spPr>
        <p:txBody>
          <a:bodyPr rtlCol="0">
            <a:noAutofit/>
          </a:bodyPr>
          <a:lstStyle/>
          <a:p>
            <a:pPr rtl="0"/>
            <a:r>
              <a:rPr lang="it-IT" sz="4000" dirty="0"/>
              <a:t>Trasformazione da audio a input per NN</a:t>
            </a:r>
          </a:p>
        </p:txBody>
      </p:sp>
      <p:pic>
        <p:nvPicPr>
          <p:cNvPr id="9" name="Picture 8" descr="A blue sound wave on a white background&#10;&#10;Description automatically generated">
            <a:extLst>
              <a:ext uri="{FF2B5EF4-FFF2-40B4-BE49-F238E27FC236}">
                <a16:creationId xmlns:a16="http://schemas.microsoft.com/office/drawing/2014/main" id="{7B3D8873-A5B7-5B58-7E89-C65060F9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447800"/>
            <a:ext cx="6990460" cy="2438400"/>
          </a:xfrm>
          <a:prstGeom prst="rect">
            <a:avLst/>
          </a:prstGeom>
        </p:spPr>
      </p:pic>
      <p:pic>
        <p:nvPicPr>
          <p:cNvPr id="14" name="Picture 13" descr="A blue and pink spectrogram&#10;&#10;Description automatically generated">
            <a:extLst>
              <a:ext uri="{FF2B5EF4-FFF2-40B4-BE49-F238E27FC236}">
                <a16:creationId xmlns:a16="http://schemas.microsoft.com/office/drawing/2014/main" id="{18F2DFA6-02FD-3E65-2086-3E8265143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" y="3962400"/>
            <a:ext cx="6030476" cy="2565741"/>
          </a:xfrm>
          <a:prstGeom prst="rect">
            <a:avLst/>
          </a:prstGeom>
        </p:spPr>
      </p:pic>
      <p:pic>
        <p:nvPicPr>
          <p:cNvPr id="16" name="Picture 15" descr="A blue and purple gradient&#10;&#10;Description automatically generated">
            <a:extLst>
              <a:ext uri="{FF2B5EF4-FFF2-40B4-BE49-F238E27FC236}">
                <a16:creationId xmlns:a16="http://schemas.microsoft.com/office/drawing/2014/main" id="{BD382BF5-7657-DB12-81D6-CA6B1CAFA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3962400"/>
            <a:ext cx="5602260" cy="25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94456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sz="4400" dirty="0"/>
              <a:t>Scelta e addestramento dei modelli</a:t>
            </a:r>
          </a:p>
        </p:txBody>
      </p:sp>
      <p:graphicFrame>
        <p:nvGraphicFramePr>
          <p:cNvPr id="6" name="Segnaposto contenuto 5" descr="Istogramma a colonne raggruppate che rappresenta&#10;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41480"/>
              </p:ext>
            </p:extLst>
          </p:nvPr>
        </p:nvGraphicFramePr>
        <p:xfrm>
          <a:off x="1217612" y="1676400"/>
          <a:ext cx="4495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9A2E85-5459-B9EC-D97A-0E203964495F}"/>
              </a:ext>
            </a:extLst>
          </p:cNvPr>
          <p:cNvSpPr txBox="1"/>
          <p:nvPr/>
        </p:nvSpPr>
        <p:spPr>
          <a:xfrm>
            <a:off x="6783777" y="2645590"/>
            <a:ext cx="4155368" cy="2786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Dati in comune tra i modelli: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Dimensione batch: 128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Ottimizzatore: Adam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Misura </a:t>
            </a:r>
            <a:r>
              <a:rPr lang="it-IT" sz="2400" dirty="0" err="1"/>
              <a:t>loss</a:t>
            </a:r>
            <a:r>
              <a:rPr lang="it-IT" sz="2400" dirty="0"/>
              <a:t>: Cross </a:t>
            </a:r>
            <a:r>
              <a:rPr lang="it-IT" sz="2400" dirty="0" err="1"/>
              <a:t>Entropy</a:t>
            </a:r>
            <a:endParaRPr lang="it-IT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Metrica: </a:t>
            </a:r>
            <a:r>
              <a:rPr lang="it-IT" sz="2400" dirty="0" err="1"/>
              <a:t>Accuracy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4AA3A-42A8-2A99-6DBE-C74B0EC1194C}"/>
              </a:ext>
            </a:extLst>
          </p:cNvPr>
          <p:cNvSpPr txBox="1"/>
          <p:nvPr/>
        </p:nvSpPr>
        <p:spPr>
          <a:xfrm>
            <a:off x="366076" y="504519"/>
            <a:ext cx="4661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 1 (NN):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Epoche: 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Funzione di attivazione: «RELU»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4 strati neurali densi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Validation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: 89.98%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ACAE7-BD80-70B3-4439-5984C9064B21}"/>
              </a:ext>
            </a:extLst>
          </p:cNvPr>
          <p:cNvSpPr txBox="1"/>
          <p:nvPr/>
        </p:nvSpPr>
        <p:spPr>
          <a:xfrm>
            <a:off x="362584" y="3829823"/>
            <a:ext cx="4665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 2 (NN):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Sviluppato dal modello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Epoche aumentate a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Inseriti degli strati di dropout al 20%</a:t>
            </a:r>
            <a:br>
              <a:rPr lang="it-IT" dirty="0"/>
            </a:br>
            <a:r>
              <a:rPr lang="it-IT" dirty="0"/>
              <a:t>tra ogni strato denso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Validation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: 92.66%</a:t>
            </a:r>
          </a:p>
        </p:txBody>
      </p:sp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0B4E2B2-4EBA-7A83-7494-589224A6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8616"/>
            <a:ext cx="6227729" cy="3212465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C3DA673-E46F-3A86-4CF7-4C10F19B4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44" y="3429000"/>
            <a:ext cx="6259863" cy="32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389656-E29F-49A0-29C5-D4FB0FE48AB5}"/>
              </a:ext>
            </a:extLst>
          </p:cNvPr>
          <p:cNvSpPr txBox="1"/>
          <p:nvPr/>
        </p:nvSpPr>
        <p:spPr>
          <a:xfrm>
            <a:off x="379412" y="7620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 3 (CNN):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Sviluppato dal modello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Inseriti 2 strati </a:t>
            </a:r>
            <a:r>
              <a:rPr lang="it-IT" dirty="0" err="1"/>
              <a:t>convoluzionali</a:t>
            </a:r>
            <a:br>
              <a:rPr lang="it-IT" dirty="0"/>
            </a:br>
            <a:r>
              <a:rPr lang="it-IT" dirty="0"/>
              <a:t>all’inizio del modello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Validation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: 93.12%</a:t>
            </a:r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4FAA480-A5AA-3F06-6E79-1591D9F68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52400"/>
            <a:ext cx="6189577" cy="319278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DE8BC6-6DF0-37BF-2CF4-91D6A8B4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83985"/>
              </p:ext>
            </p:extLst>
          </p:nvPr>
        </p:nvGraphicFramePr>
        <p:xfrm>
          <a:off x="2122487" y="4501907"/>
          <a:ext cx="7943850" cy="18495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45289635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412321727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418492165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90083795"/>
                    </a:ext>
                  </a:extLst>
                </a:gridCol>
              </a:tblGrid>
              <a:tr h="4675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5229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it-IT" dirty="0"/>
                        <a:t>Modello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Rete Neurale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0.512023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82.43%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29272"/>
                  </a:ext>
                </a:extLst>
              </a:tr>
              <a:tr h="467581">
                <a:tc>
                  <a:txBody>
                    <a:bodyPr/>
                    <a:lstStyle/>
                    <a:p>
                      <a:r>
                        <a:rPr lang="it-IT" dirty="0"/>
                        <a:t>Modello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Rete Neurale + 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0.378900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91.85%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53940"/>
                  </a:ext>
                </a:extLst>
              </a:tr>
              <a:tr h="467581">
                <a:tc>
                  <a:txBody>
                    <a:bodyPr/>
                    <a:lstStyle/>
                    <a:p>
                      <a:r>
                        <a:rPr lang="it-IT" dirty="0"/>
                        <a:t>Modello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Rete Neurale </a:t>
                      </a:r>
                      <a:r>
                        <a:rPr lang="it-IT" dirty="0" err="1"/>
                        <a:t>Convoluzionale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0.413081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92.84%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478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9E0C8D-F5FD-FD45-FA7D-1B6EDB0A8958}"/>
              </a:ext>
            </a:extLst>
          </p:cNvPr>
          <p:cNvSpPr txBox="1"/>
          <p:nvPr/>
        </p:nvSpPr>
        <p:spPr>
          <a:xfrm>
            <a:off x="4567078" y="3848935"/>
            <a:ext cx="305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RISULTATI TEST</a:t>
            </a:r>
          </a:p>
        </p:txBody>
      </p:sp>
    </p:spTree>
    <p:extLst>
      <p:ext uri="{BB962C8B-B14F-4D97-AF65-F5344CB8AC3E}">
        <p14:creationId xmlns:p14="http://schemas.microsoft.com/office/powerpoint/2010/main" val="20715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theme/theme1.xml><?xml version="1.0" encoding="utf-8"?>
<a:theme xmlns:a="http://schemas.openxmlformats.org/drawingml/2006/main" name="Curve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45_TF02801094.potx" id="{AB249BD6-F299-49AA-99CB-A473772D58C3}" vid="{59D2B81E-935F-4101-ABAA-736719E4A085}"/>
    </a:ext>
  </a:extLst>
</a:theme>
</file>

<file path=ppt/theme/theme2.xml><?xml version="1.0" encoding="utf-8"?>
<a:theme xmlns:a="http://schemas.openxmlformats.org/drawingml/2006/main" name="Tema di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curve musicali (widescreen)</Template>
  <TotalTime>366</TotalTime>
  <Words>220</Words>
  <Application>Microsoft Office PowerPoint</Application>
  <PresentationFormat>Custom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Euphemia</vt:lpstr>
      <vt:lpstr>Curve 16x9</vt:lpstr>
      <vt:lpstr>Classificazione di generi musicali con NN</vt:lpstr>
      <vt:lpstr>Scelta del dataset</vt:lpstr>
      <vt:lpstr>Trasformazione da audio a input per NN</vt:lpstr>
      <vt:lpstr>Scelta e addestramento dei modelli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di generi musicali con NN</dc:title>
  <dc:creator>Kevin Covini</dc:creator>
  <cp:lastModifiedBy>Kevin Covini</cp:lastModifiedBy>
  <cp:revision>1</cp:revision>
  <dcterms:created xsi:type="dcterms:W3CDTF">2023-11-28T21:58:01Z</dcterms:created>
  <dcterms:modified xsi:type="dcterms:W3CDTF">2023-11-29T13:47:59Z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