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2"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8" autoAdjust="0"/>
    <p:restoredTop sz="94758" autoAdjust="0"/>
  </p:normalViewPr>
  <p:slideViewPr>
    <p:cSldViewPr>
      <p:cViewPr>
        <p:scale>
          <a:sx n="90" d="100"/>
          <a:sy n="90" d="100"/>
        </p:scale>
        <p:origin x="-780" y="-4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D57FB4-9579-41BE-B250-33B9958A2457}" type="datetimeFigureOut">
              <a:rPr kumimoji="1" lang="ja-JP" altLang="en-US" smtClean="0"/>
              <a:t>2016/10/12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9DB8B-518F-4F1F-A8CF-8FF610BFDD44}" type="slidenum">
              <a:rPr kumimoji="1" lang="ja-JP" altLang="en-US" smtClean="0"/>
              <a:t>‹#›</a:t>
            </a:fld>
            <a:endParaRPr kumimoji="1" lang="ja-JP" altLang="en-US"/>
          </a:p>
        </p:txBody>
      </p:sp>
    </p:spTree>
    <p:extLst>
      <p:ext uri="{BB962C8B-B14F-4D97-AF65-F5344CB8AC3E}">
        <p14:creationId xmlns:p14="http://schemas.microsoft.com/office/powerpoint/2010/main" val="22787262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418164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219454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63463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377508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79995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69269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2655596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396763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8935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332744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FBA4E38-BF49-47C0-BFEE-97FFF8F287C5}" type="datetimeFigureOut">
              <a:rPr kumimoji="1" lang="ja-JP" altLang="en-US" smtClean="0"/>
              <a:t>2016/10/12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204535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A4E38-BF49-47C0-BFEE-97FFF8F287C5}" type="datetimeFigureOut">
              <a:rPr kumimoji="1" lang="ja-JP" altLang="en-US" smtClean="0"/>
              <a:t>2016/10/12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29C2B-926F-419D-8D6F-5BD62DDB9434}" type="slidenum">
              <a:rPr kumimoji="1" lang="ja-JP" altLang="en-US" smtClean="0"/>
              <a:t>‹#›</a:t>
            </a:fld>
            <a:endParaRPr kumimoji="1" lang="ja-JP" altLang="en-US"/>
          </a:p>
        </p:txBody>
      </p:sp>
    </p:spTree>
    <p:extLst>
      <p:ext uri="{BB962C8B-B14F-4D97-AF65-F5344CB8AC3E}">
        <p14:creationId xmlns:p14="http://schemas.microsoft.com/office/powerpoint/2010/main" val="28790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アナログ</a:t>
            </a:r>
            <a:r>
              <a:rPr lang="ja-JP" altLang="en-US" dirty="0"/>
              <a:t>回路</a:t>
            </a:r>
            <a:r>
              <a:rPr lang="en-US" altLang="ja-JP" b="1" dirty="0"/>
              <a:t>II</a:t>
            </a:r>
            <a:endParaRPr kumimoji="1" lang="ja-JP" altLang="en-US" dirty="0"/>
          </a:p>
        </p:txBody>
      </p:sp>
      <p:sp>
        <p:nvSpPr>
          <p:cNvPr id="3" name="サブタイトル 2"/>
          <p:cNvSpPr>
            <a:spLocks noGrp="1"/>
          </p:cNvSpPr>
          <p:nvPr>
            <p:ph type="subTitle" idx="1"/>
          </p:nvPr>
        </p:nvSpPr>
        <p:spPr>
          <a:xfrm>
            <a:off x="1331640" y="3573016"/>
            <a:ext cx="6400800" cy="622920"/>
          </a:xfrm>
        </p:spPr>
        <p:txBody>
          <a:bodyPr/>
          <a:lstStyle/>
          <a:p>
            <a:r>
              <a:rPr lang="ja-JP" altLang="en-US" dirty="0">
                <a:solidFill>
                  <a:schemeClr val="tx1"/>
                </a:solidFill>
              </a:rPr>
              <a:t>光エレクトロニクス</a:t>
            </a:r>
          </a:p>
          <a:p>
            <a:endParaRPr kumimoji="1" lang="ja-JP" altLang="en-US" dirty="0">
              <a:solidFill>
                <a:schemeClr val="tx1"/>
              </a:solidFill>
            </a:endParaRPr>
          </a:p>
        </p:txBody>
      </p:sp>
      <p:sp>
        <p:nvSpPr>
          <p:cNvPr id="4" name="テキスト ボックス 3"/>
          <p:cNvSpPr txBox="1"/>
          <p:nvPr/>
        </p:nvSpPr>
        <p:spPr>
          <a:xfrm>
            <a:off x="3923928" y="4365104"/>
            <a:ext cx="1296144" cy="369332"/>
          </a:xfrm>
          <a:prstGeom prst="rect">
            <a:avLst/>
          </a:prstGeom>
          <a:noFill/>
        </p:spPr>
        <p:txBody>
          <a:bodyPr wrap="square" rtlCol="0">
            <a:spAutoFit/>
          </a:bodyPr>
          <a:lstStyle/>
          <a:p>
            <a:r>
              <a:rPr kumimoji="1" lang="en-US" altLang="ja-JP" dirty="0" smtClean="0"/>
              <a:t>2016</a:t>
            </a:r>
            <a:r>
              <a:rPr kumimoji="1" lang="ja-JP" altLang="en-US" dirty="0" smtClean="0"/>
              <a:t>後期</a:t>
            </a:r>
            <a:endParaRPr kumimoji="1" lang="ja-JP" altLang="en-US" dirty="0"/>
          </a:p>
        </p:txBody>
      </p:sp>
    </p:spTree>
    <p:extLst>
      <p:ext uri="{BB962C8B-B14F-4D97-AF65-F5344CB8AC3E}">
        <p14:creationId xmlns:p14="http://schemas.microsoft.com/office/powerpoint/2010/main" val="241250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fontScale="90000"/>
          </a:bodyPr>
          <a:lstStyle/>
          <a:p>
            <a:r>
              <a:rPr kumimoji="1" lang="ja-JP" altLang="en-US" dirty="0" smtClean="0"/>
              <a:t>目的</a:t>
            </a:r>
            <a:r>
              <a:rPr lang="ja-JP" altLang="en-US" dirty="0"/>
              <a:t>と実験内容</a:t>
            </a:r>
            <a:endParaRPr kumimoji="1" lang="ja-JP" altLang="en-US" dirty="0"/>
          </a:p>
        </p:txBody>
      </p:sp>
      <p:sp>
        <p:nvSpPr>
          <p:cNvPr id="4" name="正方形/長方形 3"/>
          <p:cNvSpPr/>
          <p:nvPr/>
        </p:nvSpPr>
        <p:spPr>
          <a:xfrm>
            <a:off x="793746" y="1458755"/>
            <a:ext cx="2340260" cy="369332"/>
          </a:xfrm>
          <a:prstGeom prst="rect">
            <a:avLst/>
          </a:prstGeom>
        </p:spPr>
        <p:txBody>
          <a:bodyPr wrap="square">
            <a:spAutoFit/>
          </a:bodyPr>
          <a:lstStyle/>
          <a:p>
            <a:r>
              <a:rPr lang="ja-JP" altLang="en-US" dirty="0" smtClean="0"/>
              <a:t>電気・電子回路実験</a:t>
            </a:r>
            <a:endParaRPr lang="en-US" altLang="ja-JP" dirty="0" smtClean="0"/>
          </a:p>
        </p:txBody>
      </p:sp>
      <p:sp>
        <p:nvSpPr>
          <p:cNvPr id="6" name="正方形/長方形 5"/>
          <p:cNvSpPr/>
          <p:nvPr/>
        </p:nvSpPr>
        <p:spPr>
          <a:xfrm>
            <a:off x="874563" y="4725144"/>
            <a:ext cx="5472608" cy="369332"/>
          </a:xfrm>
          <a:prstGeom prst="rect">
            <a:avLst/>
          </a:prstGeom>
        </p:spPr>
        <p:txBody>
          <a:bodyPr wrap="square">
            <a:spAutoFit/>
          </a:bodyPr>
          <a:lstStyle/>
          <a:p>
            <a:r>
              <a:rPr lang="ja-JP" altLang="en-US" dirty="0" smtClean="0"/>
              <a:t>これら以外の信号処理は、非線形信号処理である。</a:t>
            </a:r>
            <a:endParaRPr lang="ja-JP" altLang="en-US" dirty="0"/>
          </a:p>
        </p:txBody>
      </p:sp>
      <p:sp>
        <p:nvSpPr>
          <p:cNvPr id="5" name="正方形/長方形 4"/>
          <p:cNvSpPr/>
          <p:nvPr/>
        </p:nvSpPr>
        <p:spPr>
          <a:xfrm>
            <a:off x="2345480" y="5528265"/>
            <a:ext cx="4572000" cy="646331"/>
          </a:xfrm>
          <a:prstGeom prst="rect">
            <a:avLst/>
          </a:prstGeom>
          <a:ln>
            <a:noFill/>
          </a:ln>
        </p:spPr>
        <p:txBody>
          <a:bodyPr>
            <a:spAutoFit/>
          </a:bodyPr>
          <a:lstStyle/>
          <a:p>
            <a:r>
              <a:rPr lang="ja-JP" altLang="en-US" dirty="0" smtClean="0"/>
              <a:t>入出力特性が非直線</a:t>
            </a:r>
            <a:r>
              <a:rPr lang="en-US" altLang="ja-JP" dirty="0" smtClean="0"/>
              <a:t>(</a:t>
            </a:r>
            <a:r>
              <a:rPr lang="ja-JP" altLang="en-US" dirty="0" smtClean="0"/>
              <a:t>折れ線</a:t>
            </a:r>
            <a:r>
              <a:rPr lang="en-US" altLang="ja-JP" dirty="0" smtClean="0"/>
              <a:t>)</a:t>
            </a:r>
            <a:r>
              <a:rPr lang="ja-JP" altLang="en-US" dirty="0" smtClean="0"/>
              <a:t>で表現される</a:t>
            </a:r>
            <a:endParaRPr lang="en-US" altLang="ja-JP" dirty="0" smtClean="0"/>
          </a:p>
          <a:p>
            <a:r>
              <a:rPr lang="ja-JP" altLang="en-US" dirty="0" smtClean="0"/>
              <a:t>非線形信号処理回路について理解すること。</a:t>
            </a:r>
            <a:endParaRPr lang="ja-JP" altLang="en-US" dirty="0"/>
          </a:p>
        </p:txBody>
      </p:sp>
      <p:sp>
        <p:nvSpPr>
          <p:cNvPr id="3" name="正方形/長方形 2"/>
          <p:cNvSpPr/>
          <p:nvPr/>
        </p:nvSpPr>
        <p:spPr>
          <a:xfrm>
            <a:off x="1823168" y="5373216"/>
            <a:ext cx="5616624"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491880" y="1617472"/>
            <a:ext cx="4153701" cy="369332"/>
          </a:xfrm>
          <a:prstGeom prst="rect">
            <a:avLst/>
          </a:prstGeom>
        </p:spPr>
        <p:txBody>
          <a:bodyPr wrap="none">
            <a:spAutoFit/>
          </a:bodyPr>
          <a:lstStyle/>
          <a:p>
            <a:r>
              <a:rPr lang="ja-JP" altLang="en-US" dirty="0"/>
              <a:t>基本的な線形信号処理について学んだ。</a:t>
            </a:r>
          </a:p>
        </p:txBody>
      </p:sp>
      <p:sp>
        <p:nvSpPr>
          <p:cNvPr id="8" name="正方形/長方形 7"/>
          <p:cNvSpPr/>
          <p:nvPr/>
        </p:nvSpPr>
        <p:spPr>
          <a:xfrm>
            <a:off x="611560" y="1458755"/>
            <a:ext cx="2736304" cy="741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206904" y="1830520"/>
            <a:ext cx="1598515" cy="369332"/>
          </a:xfrm>
          <a:prstGeom prst="rect">
            <a:avLst/>
          </a:prstGeom>
        </p:spPr>
        <p:txBody>
          <a:bodyPr wrap="none">
            <a:spAutoFit/>
          </a:bodyPr>
          <a:lstStyle/>
          <a:p>
            <a:r>
              <a:rPr lang="ja-JP" altLang="en-US" dirty="0"/>
              <a:t>アナログ</a:t>
            </a:r>
            <a:r>
              <a:rPr lang="ja-JP" altLang="en-US" dirty="0" smtClean="0"/>
              <a:t>回路 </a:t>
            </a:r>
            <a:r>
              <a:rPr lang="en-US" altLang="ja-JP" dirty="0" smtClean="0"/>
              <a:t>I</a:t>
            </a:r>
            <a:endParaRPr lang="ja-JP" altLang="en-US" dirty="0"/>
          </a:p>
        </p:txBody>
      </p:sp>
      <p:sp>
        <p:nvSpPr>
          <p:cNvPr id="11" name="正方形/長方形 10"/>
          <p:cNvSpPr/>
          <p:nvPr/>
        </p:nvSpPr>
        <p:spPr>
          <a:xfrm>
            <a:off x="1206904" y="3632671"/>
            <a:ext cx="5836275" cy="923330"/>
          </a:xfrm>
          <a:prstGeom prst="rect">
            <a:avLst/>
          </a:prstGeom>
        </p:spPr>
        <p:txBody>
          <a:bodyPr wrap="square">
            <a:spAutoFit/>
          </a:bodyPr>
          <a:lstStyle/>
          <a:p>
            <a:r>
              <a:rPr lang="ja-JP" altLang="en-US" dirty="0" smtClean="0"/>
              <a:t>和</a:t>
            </a:r>
            <a:r>
              <a:rPr lang="ja-JP" altLang="en-US" dirty="0"/>
              <a:t>や差、一定係数の乗算</a:t>
            </a:r>
            <a:r>
              <a:rPr lang="ja-JP" altLang="en-US" dirty="0" smtClean="0"/>
              <a:t>、</a:t>
            </a:r>
            <a:endParaRPr lang="en-US" altLang="ja-JP" dirty="0" smtClean="0"/>
          </a:p>
          <a:p>
            <a:r>
              <a:rPr lang="ja-JP" altLang="en-US" dirty="0" smtClean="0"/>
              <a:t>周波数</a:t>
            </a:r>
            <a:r>
              <a:rPr lang="ja-JP" altLang="en-US" dirty="0"/>
              <a:t>フィルタリングおよび</a:t>
            </a:r>
            <a:r>
              <a:rPr lang="ja-JP" altLang="en-US" dirty="0" smtClean="0"/>
              <a:t>、</a:t>
            </a:r>
            <a:endParaRPr lang="en-US" altLang="ja-JP" dirty="0" smtClean="0"/>
          </a:p>
          <a:p>
            <a:r>
              <a:rPr lang="ja-JP" altLang="en-US" dirty="0" smtClean="0"/>
              <a:t>微分積分</a:t>
            </a:r>
            <a:r>
              <a:rPr lang="ja-JP" altLang="en-US" dirty="0"/>
              <a:t>などである。</a:t>
            </a:r>
          </a:p>
        </p:txBody>
      </p:sp>
      <p:sp>
        <p:nvSpPr>
          <p:cNvPr id="12" name="正方形/長方形 11"/>
          <p:cNvSpPr/>
          <p:nvPr/>
        </p:nvSpPr>
        <p:spPr>
          <a:xfrm>
            <a:off x="3145278" y="2755086"/>
            <a:ext cx="4572000" cy="646331"/>
          </a:xfrm>
          <a:prstGeom prst="rect">
            <a:avLst/>
          </a:prstGeom>
        </p:spPr>
        <p:txBody>
          <a:bodyPr>
            <a:spAutoFit/>
          </a:bodyPr>
          <a:lstStyle/>
          <a:p>
            <a:r>
              <a:rPr lang="ja-JP" altLang="en-US" dirty="0"/>
              <a:t>出力信号が入力信号や設定信号の線形演算で表現できる信号処理である。</a:t>
            </a:r>
          </a:p>
        </p:txBody>
      </p:sp>
      <p:cxnSp>
        <p:nvCxnSpPr>
          <p:cNvPr id="14" name="直線矢印コネクタ 13"/>
          <p:cNvCxnSpPr/>
          <p:nvPr/>
        </p:nvCxnSpPr>
        <p:spPr>
          <a:xfrm>
            <a:off x="4932040" y="2015186"/>
            <a:ext cx="0" cy="62172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572000" y="2015186"/>
            <a:ext cx="122413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928117" y="3244334"/>
            <a:ext cx="1160895" cy="369332"/>
          </a:xfrm>
          <a:prstGeom prst="rect">
            <a:avLst/>
          </a:prstGeom>
        </p:spPr>
        <p:txBody>
          <a:bodyPr wrap="none">
            <a:spAutoFit/>
          </a:bodyPr>
          <a:lstStyle/>
          <a:p>
            <a:r>
              <a:rPr lang="ja-JP" altLang="en-US" dirty="0"/>
              <a:t>線形演算 </a:t>
            </a:r>
          </a:p>
        </p:txBody>
      </p:sp>
      <p:sp>
        <p:nvSpPr>
          <p:cNvPr id="18" name="正方形/長方形 17"/>
          <p:cNvSpPr/>
          <p:nvPr/>
        </p:nvSpPr>
        <p:spPr>
          <a:xfrm>
            <a:off x="899592" y="3244334"/>
            <a:ext cx="118942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481060"/>
            <a:ext cx="25146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直線コネクタ 18"/>
          <p:cNvCxnSpPr/>
          <p:nvPr/>
        </p:nvCxnSpPr>
        <p:spPr>
          <a:xfrm>
            <a:off x="3512973" y="5094476"/>
            <a:ext cx="16710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4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442" y="752548"/>
            <a:ext cx="2808312" cy="1680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a:xfrm>
            <a:off x="455258" y="260648"/>
            <a:ext cx="8229600" cy="634082"/>
          </a:xfrm>
        </p:spPr>
        <p:txBody>
          <a:bodyPr>
            <a:normAutofit fontScale="90000"/>
          </a:bodyPr>
          <a:lstStyle/>
          <a:p>
            <a:r>
              <a:rPr kumimoji="1" lang="ja-JP" altLang="en-US" dirty="0" smtClean="0"/>
              <a:t>実験内容</a:t>
            </a:r>
            <a:endParaRPr kumimoji="1" lang="ja-JP" altLang="en-US" dirty="0"/>
          </a:p>
        </p:txBody>
      </p:sp>
      <p:sp>
        <p:nvSpPr>
          <p:cNvPr id="3" name="正方形/長方形 2"/>
          <p:cNvSpPr/>
          <p:nvPr/>
        </p:nvSpPr>
        <p:spPr>
          <a:xfrm>
            <a:off x="2147486" y="2555612"/>
            <a:ext cx="856325" cy="369332"/>
          </a:xfrm>
          <a:prstGeom prst="rect">
            <a:avLst/>
          </a:prstGeom>
        </p:spPr>
        <p:txBody>
          <a:bodyPr wrap="none">
            <a:spAutoFit/>
          </a:bodyPr>
          <a:lstStyle/>
          <a:p>
            <a:r>
              <a:rPr lang="ja-JP" altLang="en-US" dirty="0"/>
              <a:t>リミッタ</a:t>
            </a:r>
          </a:p>
        </p:txBody>
      </p:sp>
      <p:sp>
        <p:nvSpPr>
          <p:cNvPr id="4" name="正方形/長方形 3"/>
          <p:cNvSpPr/>
          <p:nvPr/>
        </p:nvSpPr>
        <p:spPr>
          <a:xfrm>
            <a:off x="3424242" y="3264659"/>
            <a:ext cx="2569934" cy="369332"/>
          </a:xfrm>
          <a:prstGeom prst="rect">
            <a:avLst/>
          </a:prstGeom>
        </p:spPr>
        <p:txBody>
          <a:bodyPr wrap="none">
            <a:spAutoFit/>
          </a:bodyPr>
          <a:lstStyle/>
          <a:p>
            <a:r>
              <a:rPr lang="ja-JP" altLang="en-US" dirty="0"/>
              <a:t>ヒステリシスコンパレータ</a:t>
            </a:r>
          </a:p>
        </p:txBody>
      </p:sp>
      <p:sp>
        <p:nvSpPr>
          <p:cNvPr id="5" name="正方形/長方形 4"/>
          <p:cNvSpPr/>
          <p:nvPr/>
        </p:nvSpPr>
        <p:spPr>
          <a:xfrm>
            <a:off x="1115616" y="1592796"/>
            <a:ext cx="31683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023065" y="4296390"/>
            <a:ext cx="1338828" cy="369332"/>
          </a:xfrm>
          <a:prstGeom prst="rect">
            <a:avLst/>
          </a:prstGeom>
        </p:spPr>
        <p:txBody>
          <a:bodyPr wrap="none">
            <a:spAutoFit/>
          </a:bodyPr>
          <a:lstStyle/>
          <a:p>
            <a:r>
              <a:rPr lang="ja-JP" altLang="en-US" dirty="0"/>
              <a:t>絶対値回路</a:t>
            </a:r>
          </a:p>
        </p:txBody>
      </p:sp>
      <p:sp>
        <p:nvSpPr>
          <p:cNvPr id="9" name="正方形/長方形 8"/>
          <p:cNvSpPr/>
          <p:nvPr/>
        </p:nvSpPr>
        <p:spPr>
          <a:xfrm>
            <a:off x="4716016" y="2780928"/>
            <a:ext cx="4068598" cy="3030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475656" y="1376691"/>
            <a:ext cx="2572416" cy="369332"/>
          </a:xfrm>
          <a:prstGeom prst="rect">
            <a:avLst/>
          </a:prstGeom>
          <a:solidFill>
            <a:schemeClr val="bg1"/>
          </a:solidFill>
          <a:ln>
            <a:solidFill>
              <a:schemeClr val="tx1"/>
            </a:solidFill>
          </a:ln>
        </p:spPr>
        <p:txBody>
          <a:bodyPr wrap="square" rtlCol="0">
            <a:spAutoFit/>
          </a:bodyPr>
          <a:lstStyle/>
          <a:p>
            <a:r>
              <a:rPr lang="en-US" altLang="ja-JP" dirty="0"/>
              <a:t>1</a:t>
            </a:r>
            <a:r>
              <a:rPr kumimoji="1" lang="ja-JP" altLang="en-US" dirty="0" smtClean="0"/>
              <a:t>週目：できるところまで</a:t>
            </a:r>
            <a:endParaRPr kumimoji="1" lang="ja-JP" altLang="en-US" b="1" dirty="0">
              <a:solidFill>
                <a:srgbClr val="FF0000"/>
              </a:solidFill>
            </a:endParaRPr>
          </a:p>
        </p:txBody>
      </p:sp>
      <p:sp>
        <p:nvSpPr>
          <p:cNvPr id="11" name="テキスト ボックス 10"/>
          <p:cNvSpPr txBox="1"/>
          <p:nvPr/>
        </p:nvSpPr>
        <p:spPr>
          <a:xfrm>
            <a:off x="5580112" y="2555612"/>
            <a:ext cx="2808312" cy="369332"/>
          </a:xfrm>
          <a:prstGeom prst="rect">
            <a:avLst/>
          </a:prstGeom>
          <a:solidFill>
            <a:schemeClr val="bg1"/>
          </a:solidFill>
          <a:ln>
            <a:solidFill>
              <a:schemeClr val="tx1"/>
            </a:solidFill>
          </a:ln>
        </p:spPr>
        <p:txBody>
          <a:bodyPr wrap="square" rtlCol="0">
            <a:spAutoFit/>
          </a:bodyPr>
          <a:lstStyle/>
          <a:p>
            <a:r>
              <a:rPr kumimoji="1" lang="en-US" altLang="ja-JP" dirty="0" smtClean="0"/>
              <a:t>2</a:t>
            </a:r>
            <a:r>
              <a:rPr kumimoji="1" lang="ja-JP" altLang="en-US" dirty="0" smtClean="0"/>
              <a:t>週目：</a:t>
            </a:r>
            <a:r>
              <a:rPr kumimoji="1" lang="en-US" altLang="ja-JP" dirty="0" smtClean="0"/>
              <a:t>1</a:t>
            </a:r>
            <a:r>
              <a:rPr kumimoji="1" lang="ja-JP" altLang="en-US" dirty="0" smtClean="0"/>
              <a:t>週目の続きから</a:t>
            </a:r>
            <a:endParaRPr kumimoji="1" lang="ja-JP" altLang="en-US" b="1" dirty="0">
              <a:solidFill>
                <a:srgbClr val="FF0000"/>
              </a:solidFill>
            </a:endParaRPr>
          </a:p>
        </p:txBody>
      </p:sp>
      <p:sp>
        <p:nvSpPr>
          <p:cNvPr id="12" name="正方形/長方形 11"/>
          <p:cNvSpPr/>
          <p:nvPr/>
        </p:nvSpPr>
        <p:spPr>
          <a:xfrm>
            <a:off x="1403648" y="3109610"/>
            <a:ext cx="7234080" cy="6794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50"/>
              </a:solidFill>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939" y="4348813"/>
            <a:ext cx="2336676" cy="133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テキスト ボックス 12"/>
          <p:cNvSpPr txBox="1"/>
          <p:nvPr/>
        </p:nvSpPr>
        <p:spPr>
          <a:xfrm>
            <a:off x="1835696" y="2010657"/>
            <a:ext cx="1728192" cy="369332"/>
          </a:xfrm>
          <a:prstGeom prst="rect">
            <a:avLst/>
          </a:prstGeom>
          <a:noFill/>
        </p:spPr>
        <p:txBody>
          <a:bodyPr wrap="square" rtlCol="0">
            <a:spAutoFit/>
          </a:bodyPr>
          <a:lstStyle/>
          <a:p>
            <a:r>
              <a:rPr lang="ja-JP" altLang="en-US" dirty="0" smtClean="0"/>
              <a:t>レベルシフタ</a:t>
            </a:r>
            <a:endParaRPr kumimoji="1" lang="ja-JP" altLang="en-US" dirty="0"/>
          </a:p>
        </p:txBody>
      </p:sp>
      <p:sp>
        <p:nvSpPr>
          <p:cNvPr id="16" name="テキスト ボックス 15"/>
          <p:cNvSpPr txBox="1"/>
          <p:nvPr/>
        </p:nvSpPr>
        <p:spPr>
          <a:xfrm>
            <a:off x="1835696" y="3264659"/>
            <a:ext cx="1588546" cy="369332"/>
          </a:xfrm>
          <a:prstGeom prst="rect">
            <a:avLst/>
          </a:prstGeom>
          <a:noFill/>
        </p:spPr>
        <p:txBody>
          <a:bodyPr wrap="square" rtlCol="0">
            <a:spAutoFit/>
          </a:bodyPr>
          <a:lstStyle/>
          <a:p>
            <a:r>
              <a:rPr kumimoji="1" lang="ja-JP" altLang="en-US" dirty="0" smtClean="0"/>
              <a:t>回路組立て</a:t>
            </a:r>
            <a:endParaRPr kumimoji="1" lang="ja-JP" altLang="en-US" dirty="0"/>
          </a:p>
        </p:txBody>
      </p:sp>
      <p:sp>
        <p:nvSpPr>
          <p:cNvPr id="17" name="テキスト ボックス 16"/>
          <p:cNvSpPr txBox="1"/>
          <p:nvPr/>
        </p:nvSpPr>
        <p:spPr>
          <a:xfrm>
            <a:off x="6444208" y="3268667"/>
            <a:ext cx="1588546" cy="369332"/>
          </a:xfrm>
          <a:prstGeom prst="rect">
            <a:avLst/>
          </a:prstGeom>
          <a:noFill/>
        </p:spPr>
        <p:txBody>
          <a:bodyPr wrap="square" rtlCol="0">
            <a:spAutoFit/>
          </a:bodyPr>
          <a:lstStyle/>
          <a:p>
            <a:r>
              <a:rPr kumimoji="1" lang="en-US" altLang="ja-JP" dirty="0" smtClean="0"/>
              <a:t>DC,AC</a:t>
            </a:r>
            <a:r>
              <a:rPr kumimoji="1" lang="ja-JP" altLang="en-US" dirty="0" smtClean="0"/>
              <a:t>測定</a:t>
            </a:r>
            <a:endParaRPr kumimoji="1" lang="ja-JP" altLang="en-US" dirty="0"/>
          </a:p>
        </p:txBody>
      </p:sp>
      <p:sp>
        <p:nvSpPr>
          <p:cNvPr id="7" name="テキスト ボックス 6"/>
          <p:cNvSpPr txBox="1"/>
          <p:nvPr/>
        </p:nvSpPr>
        <p:spPr>
          <a:xfrm>
            <a:off x="5580112" y="5122888"/>
            <a:ext cx="2766591" cy="369332"/>
          </a:xfrm>
          <a:prstGeom prst="rect">
            <a:avLst/>
          </a:prstGeom>
          <a:noFill/>
        </p:spPr>
        <p:txBody>
          <a:bodyPr wrap="none" rtlCol="0">
            <a:spAutoFit/>
          </a:bodyPr>
          <a:lstStyle/>
          <a:p>
            <a:r>
              <a:rPr kumimoji="1" lang="ja-JP" altLang="en-US" dirty="0" smtClean="0"/>
              <a:t>動作検証</a:t>
            </a:r>
            <a:r>
              <a:rPr kumimoji="1" lang="en-US" altLang="ja-JP" dirty="0" smtClean="0"/>
              <a:t>(</a:t>
            </a:r>
            <a:r>
              <a:rPr kumimoji="1" lang="en-US" altLang="ja-JP" dirty="0" err="1" smtClean="0"/>
              <a:t>LTspice</a:t>
            </a:r>
            <a:r>
              <a:rPr kumimoji="1" lang="en-US" altLang="ja-JP" dirty="0" smtClean="0"/>
              <a:t>)</a:t>
            </a:r>
            <a:r>
              <a:rPr kumimoji="1" lang="ja-JP" altLang="en-US" dirty="0" smtClean="0"/>
              <a:t>について</a:t>
            </a:r>
            <a:endParaRPr kumimoji="1" lang="en-US" altLang="ja-JP" dirty="0" smtClean="0"/>
          </a:p>
        </p:txBody>
      </p:sp>
    </p:spTree>
    <p:extLst>
      <p:ext uri="{BB962C8B-B14F-4D97-AF65-F5344CB8AC3E}">
        <p14:creationId xmlns:p14="http://schemas.microsoft.com/office/powerpoint/2010/main" val="292888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7195" y="188640"/>
            <a:ext cx="8229600" cy="850106"/>
          </a:xfrm>
        </p:spPr>
        <p:txBody>
          <a:bodyPr/>
          <a:lstStyle/>
          <a:p>
            <a:r>
              <a:rPr kumimoji="1" lang="ja-JP" altLang="en-US" dirty="0" smtClean="0"/>
              <a:t>１週目</a:t>
            </a:r>
            <a:r>
              <a:rPr lang="ja-JP" altLang="en-US" dirty="0" smtClean="0"/>
              <a:t>実験内容</a:t>
            </a:r>
            <a:endParaRPr kumimoji="1" lang="ja-JP" altLang="en-US" dirty="0"/>
          </a:p>
        </p:txBody>
      </p:sp>
      <p:sp>
        <p:nvSpPr>
          <p:cNvPr id="4" name="正方形/長方形 3"/>
          <p:cNvSpPr/>
          <p:nvPr/>
        </p:nvSpPr>
        <p:spPr>
          <a:xfrm>
            <a:off x="988187" y="3383473"/>
            <a:ext cx="856325" cy="369332"/>
          </a:xfrm>
          <a:prstGeom prst="rect">
            <a:avLst/>
          </a:prstGeom>
        </p:spPr>
        <p:txBody>
          <a:bodyPr wrap="none">
            <a:spAutoFit/>
          </a:bodyPr>
          <a:lstStyle/>
          <a:p>
            <a:r>
              <a:rPr lang="ja-JP" altLang="en-US" dirty="0"/>
              <a:t>リミッタ</a:t>
            </a:r>
          </a:p>
        </p:txBody>
      </p:sp>
      <p:sp>
        <p:nvSpPr>
          <p:cNvPr id="6" name="正方形/長方形 5"/>
          <p:cNvSpPr/>
          <p:nvPr/>
        </p:nvSpPr>
        <p:spPr>
          <a:xfrm>
            <a:off x="2333513" y="3636432"/>
            <a:ext cx="1800493" cy="369332"/>
          </a:xfrm>
          <a:prstGeom prst="rect">
            <a:avLst/>
          </a:prstGeom>
        </p:spPr>
        <p:txBody>
          <a:bodyPr wrap="none">
            <a:spAutoFit/>
          </a:bodyPr>
          <a:lstStyle/>
          <a:p>
            <a:r>
              <a:rPr lang="zh-TW" altLang="en-US" dirty="0">
                <a:latin typeface="AR P丸ゴシック体M" pitchFamily="50" charset="-128"/>
                <a:ea typeface="AR P丸ゴシック体M" pitchFamily="50" charset="-128"/>
              </a:rPr>
              <a:t>入出力波形観測</a:t>
            </a:r>
            <a:endParaRPr lang="ja-JP" altLang="en-US" dirty="0">
              <a:latin typeface="AR P丸ゴシック体M" pitchFamily="50" charset="-128"/>
              <a:ea typeface="AR P丸ゴシック体M" pitchFamily="50" charset="-128"/>
            </a:endParaRPr>
          </a:p>
        </p:txBody>
      </p:sp>
      <p:sp>
        <p:nvSpPr>
          <p:cNvPr id="7" name="正方形/長方形 6"/>
          <p:cNvSpPr/>
          <p:nvPr/>
        </p:nvSpPr>
        <p:spPr>
          <a:xfrm>
            <a:off x="2337475" y="3060368"/>
            <a:ext cx="1338828" cy="369332"/>
          </a:xfrm>
          <a:prstGeom prst="rect">
            <a:avLst/>
          </a:prstGeom>
        </p:spPr>
        <p:txBody>
          <a:bodyPr wrap="none">
            <a:spAutoFit/>
          </a:bodyPr>
          <a:lstStyle/>
          <a:p>
            <a:r>
              <a:rPr lang="ja-JP" altLang="en-US" dirty="0">
                <a:latin typeface="AR P丸ゴシック体M" pitchFamily="50" charset="-128"/>
                <a:ea typeface="AR P丸ゴシック体M" pitchFamily="50" charset="-128"/>
              </a:rPr>
              <a:t>入出力特性</a:t>
            </a:r>
          </a:p>
        </p:txBody>
      </p:sp>
      <p:sp>
        <p:nvSpPr>
          <p:cNvPr id="13" name="左中かっこ 12"/>
          <p:cNvSpPr/>
          <p:nvPr/>
        </p:nvSpPr>
        <p:spPr>
          <a:xfrm>
            <a:off x="2041595" y="3084275"/>
            <a:ext cx="280261" cy="9453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正方形/長方形 14"/>
          <p:cNvSpPr/>
          <p:nvPr/>
        </p:nvSpPr>
        <p:spPr>
          <a:xfrm>
            <a:off x="5417765" y="4401650"/>
            <a:ext cx="1803699" cy="369332"/>
          </a:xfrm>
          <a:prstGeom prst="rect">
            <a:avLst/>
          </a:prstGeom>
        </p:spPr>
        <p:txBody>
          <a:bodyPr wrap="none">
            <a:spAutoFit/>
          </a:bodyPr>
          <a:lstStyle/>
          <a:p>
            <a:r>
              <a:rPr lang="en-US" altLang="ja-JP" dirty="0" smtClean="0"/>
              <a:t>2)</a:t>
            </a:r>
            <a:r>
              <a:rPr lang="ja-JP" altLang="en-US" dirty="0" smtClean="0"/>
              <a:t>オペアンプあり</a:t>
            </a:r>
            <a:endParaRPr lang="ja-JP" altLang="en-US" dirty="0"/>
          </a:p>
        </p:txBody>
      </p:sp>
      <p:sp>
        <p:nvSpPr>
          <p:cNvPr id="16" name="正方形/長方形 15"/>
          <p:cNvSpPr/>
          <p:nvPr/>
        </p:nvSpPr>
        <p:spPr>
          <a:xfrm>
            <a:off x="794473" y="4211192"/>
            <a:ext cx="1798890" cy="369332"/>
          </a:xfrm>
          <a:prstGeom prst="rect">
            <a:avLst/>
          </a:prstGeom>
        </p:spPr>
        <p:txBody>
          <a:bodyPr wrap="none">
            <a:spAutoFit/>
          </a:bodyPr>
          <a:lstStyle/>
          <a:p>
            <a:r>
              <a:rPr lang="en-US" altLang="ja-JP" dirty="0"/>
              <a:t>1</a:t>
            </a:r>
            <a:r>
              <a:rPr lang="en-US" altLang="ja-JP" dirty="0" smtClean="0"/>
              <a:t>)</a:t>
            </a:r>
            <a:r>
              <a:rPr lang="ja-JP" altLang="en-US" dirty="0" smtClean="0"/>
              <a:t>オペアンプなし</a:t>
            </a:r>
            <a:endParaRPr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717" y="4812754"/>
            <a:ext cx="31146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95" y="4720639"/>
            <a:ext cx="2794635" cy="129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正方形/長方形 18"/>
          <p:cNvSpPr/>
          <p:nvPr/>
        </p:nvSpPr>
        <p:spPr>
          <a:xfrm>
            <a:off x="988187" y="3245034"/>
            <a:ext cx="1016346"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699332" y="3075287"/>
            <a:ext cx="591759" cy="369332"/>
          </a:xfrm>
          <a:prstGeom prst="rect">
            <a:avLst/>
          </a:prstGeom>
          <a:noFill/>
        </p:spPr>
        <p:txBody>
          <a:bodyPr wrap="square" rtlCol="0">
            <a:spAutoFit/>
          </a:bodyPr>
          <a:lstStyle/>
          <a:p>
            <a:r>
              <a:rPr kumimoji="1" lang="en-US" altLang="ja-JP" dirty="0" smtClean="0"/>
              <a:t>DC</a:t>
            </a:r>
            <a:endParaRPr kumimoji="1" lang="ja-JP" altLang="en-US" dirty="0"/>
          </a:p>
        </p:txBody>
      </p:sp>
      <p:sp>
        <p:nvSpPr>
          <p:cNvPr id="21" name="テキスト ボックス 20"/>
          <p:cNvSpPr txBox="1"/>
          <p:nvPr/>
        </p:nvSpPr>
        <p:spPr>
          <a:xfrm>
            <a:off x="4134006" y="3659669"/>
            <a:ext cx="591759" cy="369332"/>
          </a:xfrm>
          <a:prstGeom prst="rect">
            <a:avLst/>
          </a:prstGeom>
          <a:noFill/>
        </p:spPr>
        <p:txBody>
          <a:bodyPr wrap="square" rtlCol="0">
            <a:spAutoFit/>
          </a:bodyPr>
          <a:lstStyle/>
          <a:p>
            <a:r>
              <a:rPr lang="en-US" altLang="ja-JP" dirty="0"/>
              <a:t>A</a:t>
            </a:r>
            <a:r>
              <a:rPr kumimoji="1" lang="en-US" altLang="ja-JP" dirty="0" smtClean="0"/>
              <a:t>C</a:t>
            </a:r>
            <a:endParaRPr kumimoji="1" lang="ja-JP" altLang="en-US" dirty="0"/>
          </a:p>
        </p:txBody>
      </p:sp>
      <p:sp>
        <p:nvSpPr>
          <p:cNvPr id="25" name="正方形/長方形 24"/>
          <p:cNvSpPr/>
          <p:nvPr/>
        </p:nvSpPr>
        <p:spPr>
          <a:xfrm>
            <a:off x="988187" y="1628850"/>
            <a:ext cx="1639597" cy="369332"/>
          </a:xfrm>
          <a:prstGeom prst="rect">
            <a:avLst/>
          </a:prstGeom>
        </p:spPr>
        <p:txBody>
          <a:bodyPr wrap="square">
            <a:spAutoFit/>
          </a:bodyPr>
          <a:lstStyle/>
          <a:p>
            <a:r>
              <a:rPr lang="ja-JP" altLang="en-US" dirty="0" smtClean="0"/>
              <a:t>レベルシフタ</a:t>
            </a:r>
            <a:endParaRPr lang="ja-JP" altLang="en-US" dirty="0"/>
          </a:p>
        </p:txBody>
      </p:sp>
      <p:sp>
        <p:nvSpPr>
          <p:cNvPr id="26" name="正方形/長方形 25"/>
          <p:cNvSpPr/>
          <p:nvPr/>
        </p:nvSpPr>
        <p:spPr>
          <a:xfrm>
            <a:off x="988187" y="1490411"/>
            <a:ext cx="163959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029918" y="1628850"/>
            <a:ext cx="1338828" cy="369332"/>
          </a:xfrm>
          <a:prstGeom prst="rect">
            <a:avLst/>
          </a:prstGeom>
        </p:spPr>
        <p:txBody>
          <a:bodyPr wrap="none">
            <a:spAutoFit/>
          </a:bodyPr>
          <a:lstStyle/>
          <a:p>
            <a:r>
              <a:rPr lang="ja-JP" altLang="en-US" dirty="0">
                <a:latin typeface="AR P丸ゴシック体M" pitchFamily="50" charset="-128"/>
                <a:ea typeface="AR P丸ゴシック体M" pitchFamily="50" charset="-128"/>
              </a:rPr>
              <a:t>入出力特性</a:t>
            </a:r>
          </a:p>
        </p:txBody>
      </p:sp>
      <p:sp>
        <p:nvSpPr>
          <p:cNvPr id="28" name="テキスト ボックス 27"/>
          <p:cNvSpPr txBox="1"/>
          <p:nvPr/>
        </p:nvSpPr>
        <p:spPr>
          <a:xfrm>
            <a:off x="4391775" y="1643769"/>
            <a:ext cx="591759" cy="369332"/>
          </a:xfrm>
          <a:prstGeom prst="rect">
            <a:avLst/>
          </a:prstGeom>
          <a:noFill/>
        </p:spPr>
        <p:txBody>
          <a:bodyPr wrap="square" rtlCol="0">
            <a:spAutoFit/>
          </a:bodyPr>
          <a:lstStyle/>
          <a:p>
            <a:r>
              <a:rPr kumimoji="1" lang="en-US" altLang="ja-JP" dirty="0" smtClean="0"/>
              <a:t>DC</a:t>
            </a:r>
            <a:endParaRPr kumimoji="1" lang="ja-JP" altLang="en-US" dirty="0"/>
          </a:p>
        </p:txBody>
      </p:sp>
      <p:sp>
        <p:nvSpPr>
          <p:cNvPr id="10" name="左中かっこ 9"/>
          <p:cNvSpPr/>
          <p:nvPr/>
        </p:nvSpPr>
        <p:spPr>
          <a:xfrm>
            <a:off x="2771800" y="1628850"/>
            <a:ext cx="235089" cy="4376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正方形/長方形 28"/>
          <p:cNvSpPr/>
          <p:nvPr/>
        </p:nvSpPr>
        <p:spPr>
          <a:xfrm>
            <a:off x="986250" y="6196529"/>
            <a:ext cx="2569934" cy="369332"/>
          </a:xfrm>
          <a:prstGeom prst="rect">
            <a:avLst/>
          </a:prstGeom>
        </p:spPr>
        <p:txBody>
          <a:bodyPr wrap="none">
            <a:spAutoFit/>
          </a:bodyPr>
          <a:lstStyle/>
          <a:p>
            <a:r>
              <a:rPr lang="ja-JP" altLang="en-US" dirty="0"/>
              <a:t>ヒステリシスコンパレータ</a:t>
            </a:r>
          </a:p>
        </p:txBody>
      </p:sp>
      <p:sp>
        <p:nvSpPr>
          <p:cNvPr id="30" name="正方形/長方形 29"/>
          <p:cNvSpPr/>
          <p:nvPr/>
        </p:nvSpPr>
        <p:spPr>
          <a:xfrm>
            <a:off x="953124" y="6152778"/>
            <a:ext cx="2760777"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995211" y="6196529"/>
            <a:ext cx="2547843" cy="369332"/>
          </a:xfrm>
          <a:prstGeom prst="rect">
            <a:avLst/>
          </a:prstGeom>
          <a:noFill/>
        </p:spPr>
        <p:txBody>
          <a:bodyPr wrap="square" rtlCol="0">
            <a:spAutoFit/>
          </a:bodyPr>
          <a:lstStyle/>
          <a:p>
            <a:r>
              <a:rPr kumimoji="1" lang="ja-JP" altLang="en-US" dirty="0" smtClean="0"/>
              <a:t>回路の組立て</a:t>
            </a:r>
            <a:endParaRPr kumimoji="1" lang="ja-JP" altLang="en-US" dirty="0"/>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9132" y="1319392"/>
            <a:ext cx="2834447" cy="1696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1693918" y="2167459"/>
            <a:ext cx="3406702" cy="369332"/>
          </a:xfrm>
          <a:prstGeom prst="rect">
            <a:avLst/>
          </a:prstGeom>
          <a:noFill/>
        </p:spPr>
        <p:txBody>
          <a:bodyPr wrap="none" rtlCol="0">
            <a:spAutoFit/>
          </a:bodyPr>
          <a:lstStyle/>
          <a:p>
            <a:r>
              <a:rPr lang="ja-JP" altLang="en-US" dirty="0" smtClean="0"/>
              <a:t>マイナスの電圧を発生させるため</a:t>
            </a:r>
            <a:endParaRPr kumimoji="1" lang="ja-JP" altLang="en-US" dirty="0"/>
          </a:p>
        </p:txBody>
      </p:sp>
    </p:spTree>
    <p:extLst>
      <p:ext uri="{BB962C8B-B14F-4D97-AF65-F5344CB8AC3E}">
        <p14:creationId xmlns:p14="http://schemas.microsoft.com/office/powerpoint/2010/main" val="303289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74638"/>
            <a:ext cx="8229600" cy="562074"/>
          </a:xfrm>
        </p:spPr>
        <p:txBody>
          <a:bodyPr>
            <a:normAutofit fontScale="90000"/>
          </a:bodyPr>
          <a:lstStyle/>
          <a:p>
            <a:r>
              <a:rPr kumimoji="1" lang="ja-JP" altLang="en-US" dirty="0" smtClean="0"/>
              <a:t>実験上の注意について</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689" y="1484784"/>
            <a:ext cx="231457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84784"/>
            <a:ext cx="25622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5" y="4453086"/>
            <a:ext cx="24288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3977" y="4664169"/>
            <a:ext cx="2794635" cy="129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6035672" y="4904245"/>
            <a:ext cx="325622" cy="276999"/>
          </a:xfrm>
          <a:prstGeom prst="rect">
            <a:avLst/>
          </a:prstGeom>
          <a:noFill/>
        </p:spPr>
        <p:txBody>
          <a:bodyPr wrap="square" rtlCol="0">
            <a:spAutoFit/>
          </a:bodyPr>
          <a:lstStyle/>
          <a:p>
            <a:r>
              <a:rPr kumimoji="1" lang="en-US" altLang="ja-JP" sz="1200" dirty="0" smtClean="0">
                <a:solidFill>
                  <a:srgbClr val="FF0000"/>
                </a:solidFill>
              </a:rPr>
              <a:t>2</a:t>
            </a:r>
            <a:endParaRPr kumimoji="1" lang="ja-JP" altLang="en-US" sz="1200" dirty="0">
              <a:solidFill>
                <a:srgbClr val="FF0000"/>
              </a:solidFill>
            </a:endParaRPr>
          </a:p>
        </p:txBody>
      </p:sp>
      <p:sp>
        <p:nvSpPr>
          <p:cNvPr id="10" name="テキスト ボックス 9"/>
          <p:cNvSpPr txBox="1"/>
          <p:nvPr/>
        </p:nvSpPr>
        <p:spPr>
          <a:xfrm>
            <a:off x="5863953" y="5311393"/>
            <a:ext cx="325622" cy="276999"/>
          </a:xfrm>
          <a:prstGeom prst="rect">
            <a:avLst/>
          </a:prstGeom>
          <a:noFill/>
        </p:spPr>
        <p:txBody>
          <a:bodyPr wrap="square" rtlCol="0">
            <a:spAutoFit/>
          </a:bodyPr>
          <a:lstStyle/>
          <a:p>
            <a:r>
              <a:rPr lang="en-US" altLang="ja-JP" sz="1200" dirty="0">
                <a:solidFill>
                  <a:srgbClr val="FF0000"/>
                </a:solidFill>
              </a:rPr>
              <a:t>3</a:t>
            </a:r>
            <a:endParaRPr kumimoji="1" lang="ja-JP" altLang="en-US" sz="1200" dirty="0">
              <a:solidFill>
                <a:srgbClr val="FF0000"/>
              </a:solidFill>
            </a:endParaRPr>
          </a:p>
        </p:txBody>
      </p:sp>
      <p:sp>
        <p:nvSpPr>
          <p:cNvPr id="11" name="テキスト ボックス 10"/>
          <p:cNvSpPr txBox="1"/>
          <p:nvPr/>
        </p:nvSpPr>
        <p:spPr>
          <a:xfrm>
            <a:off x="6264756" y="5188137"/>
            <a:ext cx="325622" cy="276999"/>
          </a:xfrm>
          <a:prstGeom prst="rect">
            <a:avLst/>
          </a:prstGeom>
          <a:noFill/>
        </p:spPr>
        <p:txBody>
          <a:bodyPr wrap="square" rtlCol="0">
            <a:spAutoFit/>
          </a:bodyPr>
          <a:lstStyle/>
          <a:p>
            <a:r>
              <a:rPr lang="en-US" altLang="ja-JP" sz="1200" dirty="0" smtClean="0">
                <a:solidFill>
                  <a:srgbClr val="FF0000"/>
                </a:solidFill>
              </a:rPr>
              <a:t>1</a:t>
            </a:r>
            <a:endParaRPr kumimoji="1" lang="ja-JP" altLang="en-US" sz="1200" dirty="0">
              <a:solidFill>
                <a:srgbClr val="FF0000"/>
              </a:solidFill>
            </a:endParaRPr>
          </a:p>
        </p:txBody>
      </p:sp>
      <p:sp>
        <p:nvSpPr>
          <p:cNvPr id="6" name="テキスト ボックス 5"/>
          <p:cNvSpPr txBox="1"/>
          <p:nvPr/>
        </p:nvSpPr>
        <p:spPr>
          <a:xfrm>
            <a:off x="5002918" y="4254778"/>
            <a:ext cx="2449402" cy="369332"/>
          </a:xfrm>
          <a:prstGeom prst="rect">
            <a:avLst/>
          </a:prstGeom>
          <a:noFill/>
        </p:spPr>
        <p:txBody>
          <a:bodyPr wrap="square" rtlCol="0">
            <a:spAutoFit/>
          </a:bodyPr>
          <a:lstStyle/>
          <a:p>
            <a:r>
              <a:rPr lang="ja-JP" altLang="en-US" sz="1200" b="1" dirty="0" smtClean="0"/>
              <a:t>回路図にピン番号を記入する</a:t>
            </a:r>
            <a:r>
              <a:rPr lang="ja-JP" altLang="en-US" dirty="0" smtClean="0"/>
              <a:t>。</a:t>
            </a:r>
            <a:endParaRPr kumimoji="1" lang="ja-JP" altLang="en-US" dirty="0"/>
          </a:p>
        </p:txBody>
      </p:sp>
      <p:sp>
        <p:nvSpPr>
          <p:cNvPr id="7" name="テキスト ボックス 6"/>
          <p:cNvSpPr txBox="1"/>
          <p:nvPr/>
        </p:nvSpPr>
        <p:spPr>
          <a:xfrm>
            <a:off x="1835696" y="2989734"/>
            <a:ext cx="1512168" cy="369332"/>
          </a:xfrm>
          <a:prstGeom prst="rect">
            <a:avLst/>
          </a:prstGeom>
          <a:noFill/>
        </p:spPr>
        <p:txBody>
          <a:bodyPr wrap="square" rtlCol="0">
            <a:spAutoFit/>
          </a:bodyPr>
          <a:lstStyle/>
          <a:p>
            <a:r>
              <a:rPr kumimoji="1" lang="ja-JP" altLang="en-US" b="1" dirty="0" smtClean="0"/>
              <a:t>接続に注意</a:t>
            </a:r>
            <a:endParaRPr kumimoji="1" lang="ja-JP" altLang="en-US" b="1" dirty="0"/>
          </a:p>
        </p:txBody>
      </p:sp>
      <p:sp>
        <p:nvSpPr>
          <p:cNvPr id="9" name="テキスト ボックス 8"/>
          <p:cNvSpPr txBox="1"/>
          <p:nvPr/>
        </p:nvSpPr>
        <p:spPr>
          <a:xfrm>
            <a:off x="899592" y="3716551"/>
            <a:ext cx="2736304" cy="369332"/>
          </a:xfrm>
          <a:prstGeom prst="rect">
            <a:avLst/>
          </a:prstGeom>
          <a:noFill/>
        </p:spPr>
        <p:txBody>
          <a:bodyPr wrap="square" rtlCol="0">
            <a:spAutoFit/>
          </a:bodyPr>
          <a:lstStyle/>
          <a:p>
            <a:r>
              <a:rPr kumimoji="1" lang="en-US" altLang="ja-JP" dirty="0" smtClean="0"/>
              <a:t>*</a:t>
            </a:r>
            <a:r>
              <a:rPr kumimoji="1" lang="ja-JP" altLang="en-US" dirty="0" smtClean="0"/>
              <a:t>＋１５・</a:t>
            </a:r>
            <a:r>
              <a:rPr lang="ja-JP" altLang="en-US" dirty="0" err="1" smtClean="0"/>
              <a:t>ー</a:t>
            </a:r>
            <a:r>
              <a:rPr lang="ja-JP" altLang="en-US" dirty="0" smtClean="0"/>
              <a:t>１５</a:t>
            </a:r>
            <a:r>
              <a:rPr lang="en-US" altLang="ja-JP" dirty="0" smtClean="0"/>
              <a:t>V</a:t>
            </a:r>
            <a:r>
              <a:rPr lang="ja-JP" altLang="en-US" dirty="0" smtClean="0"/>
              <a:t>について</a:t>
            </a:r>
            <a:endParaRPr kumimoji="1" lang="ja-JP" altLang="en-US" dirty="0"/>
          </a:p>
        </p:txBody>
      </p:sp>
      <p:sp>
        <p:nvSpPr>
          <p:cNvPr id="12" name="テキスト ボックス 11"/>
          <p:cNvSpPr txBox="1"/>
          <p:nvPr/>
        </p:nvSpPr>
        <p:spPr>
          <a:xfrm>
            <a:off x="5270515" y="6105569"/>
            <a:ext cx="2878564" cy="646331"/>
          </a:xfrm>
          <a:prstGeom prst="rect">
            <a:avLst/>
          </a:prstGeom>
          <a:noFill/>
        </p:spPr>
        <p:txBody>
          <a:bodyPr wrap="square" rtlCol="0">
            <a:spAutoFit/>
          </a:bodyPr>
          <a:lstStyle/>
          <a:p>
            <a:r>
              <a:rPr kumimoji="1" lang="en-US" altLang="ja-JP" b="1" dirty="0" smtClean="0"/>
              <a:t>OP</a:t>
            </a:r>
            <a:r>
              <a:rPr kumimoji="1" lang="ja-JP" altLang="en-US" b="1" dirty="0" smtClean="0"/>
              <a:t>アンプの電源の接続</a:t>
            </a:r>
            <a:r>
              <a:rPr kumimoji="1" lang="ja-JP" altLang="en-US" b="1" dirty="0" smtClean="0"/>
              <a:t>は</a:t>
            </a:r>
            <a:endParaRPr kumimoji="1" lang="en-US" altLang="ja-JP" b="1" dirty="0" smtClean="0"/>
          </a:p>
          <a:p>
            <a:r>
              <a:rPr lang="ja-JP" altLang="en-US" b="1" dirty="0" smtClean="0"/>
              <a:t>省略</a:t>
            </a:r>
            <a:r>
              <a:rPr lang="ja-JP" altLang="en-US" b="1" dirty="0" smtClean="0"/>
              <a:t>されている。</a:t>
            </a:r>
            <a:endParaRPr kumimoji="1" lang="ja-JP" altLang="en-US" b="1" dirty="0"/>
          </a:p>
        </p:txBody>
      </p:sp>
      <p:sp>
        <p:nvSpPr>
          <p:cNvPr id="2" name="テキスト ボックス 1"/>
          <p:cNvSpPr txBox="1"/>
          <p:nvPr/>
        </p:nvSpPr>
        <p:spPr>
          <a:xfrm>
            <a:off x="1004219" y="1139445"/>
            <a:ext cx="3567781" cy="369332"/>
          </a:xfrm>
          <a:prstGeom prst="rect">
            <a:avLst/>
          </a:prstGeom>
          <a:noFill/>
        </p:spPr>
        <p:txBody>
          <a:bodyPr wrap="square" rtlCol="0">
            <a:spAutoFit/>
          </a:bodyPr>
          <a:lstStyle/>
          <a:p>
            <a:r>
              <a:rPr lang="en-US" altLang="ja-JP" dirty="0"/>
              <a:t>*</a:t>
            </a:r>
            <a:r>
              <a:rPr lang="en-US" altLang="ja-JP" dirty="0" smtClean="0"/>
              <a:t>1S2076A(</a:t>
            </a:r>
            <a:r>
              <a:rPr lang="ja-JP" altLang="en-US" dirty="0" smtClean="0"/>
              <a:t>互換</a:t>
            </a:r>
            <a:r>
              <a:rPr lang="en-US" altLang="ja-JP" dirty="0"/>
              <a:t>IC </a:t>
            </a:r>
            <a:r>
              <a:rPr lang="en-US" altLang="ja-JP" dirty="0" smtClean="0"/>
              <a:t>:1S1588 )</a:t>
            </a:r>
            <a:endParaRPr kumimoji="1" lang="ja-JP" altLang="en-US" dirty="0"/>
          </a:p>
        </p:txBody>
      </p:sp>
      <p:sp>
        <p:nvSpPr>
          <p:cNvPr id="3" name="テキスト ボックス 2"/>
          <p:cNvSpPr txBox="1"/>
          <p:nvPr/>
        </p:nvSpPr>
        <p:spPr>
          <a:xfrm>
            <a:off x="4860032" y="1139445"/>
            <a:ext cx="899976" cy="369332"/>
          </a:xfrm>
          <a:prstGeom prst="rect">
            <a:avLst/>
          </a:prstGeom>
          <a:noFill/>
        </p:spPr>
        <p:txBody>
          <a:bodyPr wrap="square" rtlCol="0">
            <a:spAutoFit/>
          </a:bodyPr>
          <a:lstStyle/>
          <a:p>
            <a:r>
              <a:rPr kumimoji="1" lang="en-US" altLang="ja-JP" dirty="0" smtClean="0"/>
              <a:t>*TL074</a:t>
            </a:r>
            <a:endParaRPr kumimoji="1" lang="ja-JP" altLang="en-US" dirty="0"/>
          </a:p>
        </p:txBody>
      </p:sp>
      <p:sp>
        <p:nvSpPr>
          <p:cNvPr id="13" name="正方形/長方形 12"/>
          <p:cNvSpPr/>
          <p:nvPr/>
        </p:nvSpPr>
        <p:spPr>
          <a:xfrm>
            <a:off x="1475655" y="4086086"/>
            <a:ext cx="2651688" cy="276999"/>
          </a:xfrm>
          <a:prstGeom prst="rect">
            <a:avLst/>
          </a:prstGeom>
        </p:spPr>
        <p:txBody>
          <a:bodyPr wrap="none">
            <a:spAutoFit/>
          </a:bodyPr>
          <a:lstStyle/>
          <a:p>
            <a:r>
              <a:rPr lang="en-US" altLang="ja-JP" sz="1200" b="1" dirty="0" err="1" smtClean="0">
                <a:latin typeface="AR P丸ゴシック体M" pitchFamily="50" charset="-128"/>
                <a:ea typeface="AR P丸ゴシック体M" pitchFamily="50" charset="-128"/>
              </a:rPr>
              <a:t>Sunhayato</a:t>
            </a:r>
            <a:r>
              <a:rPr lang="en-US" altLang="ja-JP" sz="1200" b="1" dirty="0" smtClean="0">
                <a:latin typeface="AR P丸ゴシック体M" pitchFamily="50" charset="-128"/>
                <a:ea typeface="AR P丸ゴシック体M" pitchFamily="50" charset="-128"/>
              </a:rPr>
              <a:t> </a:t>
            </a:r>
            <a:r>
              <a:rPr lang="zh-TW" altLang="en-US" sz="1200" b="1" dirty="0" smtClean="0">
                <a:latin typeface="AR P丸ゴシック体M" pitchFamily="50" charset="-128"/>
                <a:ea typeface="AR P丸ゴシック体M" pitchFamily="50" charset="-128"/>
              </a:rPr>
              <a:t>実験用</a:t>
            </a:r>
            <a:r>
              <a:rPr lang="ja-JP" altLang="en-US" sz="1200" b="1" dirty="0" smtClean="0">
                <a:latin typeface="AR P丸ゴシック体M" pitchFamily="50" charset="-128"/>
                <a:ea typeface="AR P丸ゴシック体M" pitchFamily="50" charset="-128"/>
              </a:rPr>
              <a:t>直</a:t>
            </a:r>
            <a:r>
              <a:rPr lang="ja-JP" altLang="en-US" sz="1200" b="1" dirty="0">
                <a:latin typeface="AR P丸ゴシック体M" pitchFamily="50" charset="-128"/>
                <a:ea typeface="AR P丸ゴシック体M" pitchFamily="50" charset="-128"/>
              </a:rPr>
              <a:t>流</a:t>
            </a:r>
            <a:r>
              <a:rPr lang="zh-TW" altLang="en-US" sz="1200" b="1" dirty="0" smtClean="0">
                <a:latin typeface="AR P丸ゴシック体M" pitchFamily="50" charset="-128"/>
                <a:ea typeface="AR P丸ゴシック体M" pitchFamily="50" charset="-128"/>
              </a:rPr>
              <a:t>電源</a:t>
            </a:r>
            <a:r>
              <a:rPr lang="zh-TW" altLang="en-US" sz="1200" b="1" dirty="0"/>
              <a:t>　</a:t>
            </a:r>
            <a:r>
              <a:rPr lang="en-US" altLang="zh-TW" sz="1200" b="1" dirty="0"/>
              <a:t>DK-910</a:t>
            </a:r>
            <a:endParaRPr lang="ja-JP" altLang="en-US" sz="1200" dirty="0"/>
          </a:p>
        </p:txBody>
      </p:sp>
      <p:sp>
        <p:nvSpPr>
          <p:cNvPr id="14" name="テキスト ボックス 13"/>
          <p:cNvSpPr txBox="1"/>
          <p:nvPr/>
        </p:nvSpPr>
        <p:spPr>
          <a:xfrm>
            <a:off x="4860032" y="3879349"/>
            <a:ext cx="3096344" cy="375429"/>
          </a:xfrm>
          <a:prstGeom prst="rect">
            <a:avLst/>
          </a:prstGeom>
          <a:noFill/>
        </p:spPr>
        <p:txBody>
          <a:bodyPr wrap="square" rtlCol="0">
            <a:spAutoFit/>
          </a:bodyPr>
          <a:lstStyle/>
          <a:p>
            <a:r>
              <a:rPr kumimoji="1" lang="en-US" altLang="ja-JP" dirty="0" smtClean="0"/>
              <a:t>*</a:t>
            </a:r>
            <a:r>
              <a:rPr kumimoji="1" lang="ja-JP" altLang="en-US" dirty="0" smtClean="0"/>
              <a:t>回路図との対応について</a:t>
            </a:r>
            <a:endParaRPr kumimoji="1" lang="ja-JP" altLang="en-US" dirty="0"/>
          </a:p>
        </p:txBody>
      </p:sp>
      <p:sp>
        <p:nvSpPr>
          <p:cNvPr id="15" name="テキスト ボックス 14"/>
          <p:cNvSpPr txBox="1"/>
          <p:nvPr/>
        </p:nvSpPr>
        <p:spPr>
          <a:xfrm>
            <a:off x="5660966" y="1043444"/>
            <a:ext cx="2511434" cy="369332"/>
          </a:xfrm>
          <a:prstGeom prst="rect">
            <a:avLst/>
          </a:prstGeom>
          <a:noFill/>
        </p:spPr>
        <p:txBody>
          <a:bodyPr wrap="square" rtlCol="0">
            <a:spAutoFit/>
          </a:bodyPr>
          <a:lstStyle/>
          <a:p>
            <a:r>
              <a:rPr kumimoji="1" lang="ja-JP" altLang="en-US" dirty="0" smtClean="0"/>
              <a:t>電源の</a:t>
            </a:r>
            <a:r>
              <a:rPr kumimoji="1" lang="en-US" altLang="ja-JP" dirty="0" smtClean="0"/>
              <a:t>Pin</a:t>
            </a:r>
            <a:r>
              <a:rPr lang="ja-JP" altLang="en-US" dirty="0" smtClean="0"/>
              <a:t>位置に注意</a:t>
            </a:r>
            <a:endParaRPr kumimoji="1" lang="ja-JP" altLang="en-US" dirty="0"/>
          </a:p>
        </p:txBody>
      </p:sp>
      <p:cxnSp>
        <p:nvCxnSpPr>
          <p:cNvPr id="18" name="直線矢印コネクタ 17"/>
          <p:cNvCxnSpPr/>
          <p:nvPr/>
        </p:nvCxnSpPr>
        <p:spPr>
          <a:xfrm>
            <a:off x="6264756" y="1324111"/>
            <a:ext cx="86220" cy="30468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3849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230</Words>
  <Application>Microsoft Office PowerPoint</Application>
  <PresentationFormat>画面に合わせる (4:3)</PresentationFormat>
  <Paragraphs>53</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アナログ回路II</vt:lpstr>
      <vt:lpstr>目的と実験内容</vt:lpstr>
      <vt:lpstr>実験内容</vt:lpstr>
      <vt:lpstr>１週目実験内容</vt:lpstr>
      <vt:lpstr>実験上の注意について</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アナログ回路II</dc:title>
  <dc:creator>sakamoto</dc:creator>
  <cp:lastModifiedBy>sakamoto</cp:lastModifiedBy>
  <cp:revision>61</cp:revision>
  <dcterms:created xsi:type="dcterms:W3CDTF">2012-10-09T03:57:22Z</dcterms:created>
  <dcterms:modified xsi:type="dcterms:W3CDTF">2016-10-11T22:06:48Z</dcterms:modified>
</cp:coreProperties>
</file>