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1" r:id="rId2"/>
    <p:sldId id="419" r:id="rId3"/>
    <p:sldId id="418" r:id="rId4"/>
    <p:sldId id="415" r:id="rId5"/>
    <p:sldId id="417" r:id="rId6"/>
    <p:sldId id="416" r:id="rId7"/>
    <p:sldId id="422" r:id="rId8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72" autoAdjust="0"/>
    <p:restoredTop sz="94660" autoAdjust="0"/>
  </p:normalViewPr>
  <p:slideViewPr>
    <p:cSldViewPr>
      <p:cViewPr>
        <p:scale>
          <a:sx n="100" d="100"/>
          <a:sy n="100" d="100"/>
        </p:scale>
        <p:origin x="1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3E01-0116-4200-9087-D134B380254D}" type="datetimeFigureOut">
              <a:rPr kumimoji="1" lang="ja-JP" altLang="en-US" smtClean="0"/>
              <a:t>2016/4/26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ACBD-40FB-446F-B39B-BE14C9966D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0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3E01-0116-4200-9087-D134B380254D}" type="datetimeFigureOut">
              <a:rPr kumimoji="1" lang="ja-JP" altLang="en-US" smtClean="0"/>
              <a:t>2016/4/26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ACBD-40FB-446F-B39B-BE14C9966D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87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3E01-0116-4200-9087-D134B380254D}" type="datetimeFigureOut">
              <a:rPr kumimoji="1" lang="ja-JP" altLang="en-US" smtClean="0"/>
              <a:t>2016/4/26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ACBD-40FB-446F-B39B-BE14C9966D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11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3E01-0116-4200-9087-D134B380254D}" type="datetimeFigureOut">
              <a:rPr kumimoji="1" lang="ja-JP" altLang="en-US" smtClean="0"/>
              <a:t>2016/4/26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ACBD-40FB-446F-B39B-BE14C9966D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92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3E01-0116-4200-9087-D134B380254D}" type="datetimeFigureOut">
              <a:rPr kumimoji="1" lang="ja-JP" altLang="en-US" smtClean="0"/>
              <a:t>2016/4/26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ACBD-40FB-446F-B39B-BE14C9966D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30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3E01-0116-4200-9087-D134B380254D}" type="datetimeFigureOut">
              <a:rPr kumimoji="1" lang="ja-JP" altLang="en-US" smtClean="0"/>
              <a:t>2016/4/26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ACBD-40FB-446F-B39B-BE14C9966D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71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3E01-0116-4200-9087-D134B380254D}" type="datetimeFigureOut">
              <a:rPr kumimoji="1" lang="ja-JP" altLang="en-US" smtClean="0"/>
              <a:t>2016/4/26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ACBD-40FB-446F-B39B-BE14C9966D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913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3E01-0116-4200-9087-D134B380254D}" type="datetimeFigureOut">
              <a:rPr kumimoji="1" lang="ja-JP" altLang="en-US" smtClean="0"/>
              <a:t>2016/4/26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ACBD-40FB-446F-B39B-BE14C9966D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98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3E01-0116-4200-9087-D134B380254D}" type="datetimeFigureOut">
              <a:rPr kumimoji="1" lang="ja-JP" altLang="en-US" smtClean="0"/>
              <a:t>2016/4/26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ACBD-40FB-446F-B39B-BE14C9966D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53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3E01-0116-4200-9087-D134B380254D}" type="datetimeFigureOut">
              <a:rPr kumimoji="1" lang="ja-JP" altLang="en-US" smtClean="0"/>
              <a:t>2016/4/26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ACBD-40FB-446F-B39B-BE14C9966D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27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3E01-0116-4200-9087-D134B380254D}" type="datetimeFigureOut">
              <a:rPr kumimoji="1" lang="ja-JP" altLang="en-US" smtClean="0"/>
              <a:t>2016/4/26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ACBD-40FB-446F-B39B-BE14C9966D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1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53E01-0116-4200-9087-D134B380254D}" type="datetimeFigureOut">
              <a:rPr kumimoji="1" lang="ja-JP" altLang="en-US" smtClean="0"/>
              <a:t>2016/4/26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DACBD-40FB-446F-B39B-BE14C9966D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47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7668344" y="179851"/>
            <a:ext cx="1224135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ja-JP" altLang="en-US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明朝" panose="02020609040205080304" pitchFamily="17" charset="-128"/>
                <a:ea typeface="ＭＳ 明朝" panose="02020609040205080304" pitchFamily="17" charset="-128"/>
              </a:rPr>
              <a:t>初版：平成</a:t>
            </a:r>
            <a:r>
              <a:rPr lang="en-US" altLang="ja-JP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明朝" panose="02020609040205080304" pitchFamily="17" charset="-128"/>
                <a:ea typeface="ＭＳ 明朝" panose="02020609040205080304" pitchFamily="17" charset="-128"/>
              </a:rPr>
              <a:t>26</a:t>
            </a:r>
            <a:r>
              <a:rPr lang="ja-JP" altLang="en-US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明朝" panose="02020609040205080304" pitchFamily="17" charset="-128"/>
                <a:ea typeface="ＭＳ 明朝" panose="02020609040205080304" pitchFamily="17" charset="-128"/>
              </a:rPr>
              <a:t>年</a:t>
            </a:r>
            <a:r>
              <a:rPr lang="en-US" altLang="ja-JP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明朝" panose="02020609040205080304" pitchFamily="17" charset="-128"/>
                <a:ea typeface="ＭＳ 明朝" panose="02020609040205080304" pitchFamily="17" charset="-128"/>
              </a:rPr>
              <a:t>*</a:t>
            </a:r>
            <a:r>
              <a:rPr lang="ja-JP" altLang="en-US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明朝" panose="02020609040205080304" pitchFamily="17" charset="-128"/>
                <a:ea typeface="ＭＳ 明朝" panose="02020609040205080304" pitchFamily="17" charset="-128"/>
              </a:rPr>
              <a:t>月</a:t>
            </a:r>
            <a:endParaRPr lang="en-US" altLang="ja-JP" sz="105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明朝" panose="02020609040205080304" pitchFamily="17" charset="-128"/>
                <a:ea typeface="ＭＳ 明朝" panose="02020609040205080304" pitchFamily="17" charset="-128"/>
              </a:rPr>
              <a:t>改訂：平成</a:t>
            </a:r>
            <a:r>
              <a:rPr lang="en-US" altLang="ja-JP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明朝" panose="02020609040205080304" pitchFamily="17" charset="-128"/>
                <a:ea typeface="ＭＳ 明朝" panose="02020609040205080304" pitchFamily="17" charset="-128"/>
              </a:rPr>
              <a:t>28</a:t>
            </a:r>
            <a:r>
              <a:rPr lang="ja-JP" altLang="en-US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明朝" panose="02020609040205080304" pitchFamily="17" charset="-128"/>
                <a:ea typeface="ＭＳ 明朝" panose="02020609040205080304" pitchFamily="17" charset="-128"/>
              </a:rPr>
              <a:t>年</a:t>
            </a:r>
            <a:r>
              <a:rPr lang="en-US" altLang="ja-JP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明朝" panose="02020609040205080304" pitchFamily="17" charset="-128"/>
                <a:ea typeface="ＭＳ 明朝" panose="02020609040205080304" pitchFamily="17" charset="-128"/>
              </a:rPr>
              <a:t>4</a:t>
            </a:r>
            <a:r>
              <a:rPr lang="ja-JP" altLang="en-US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明朝" panose="02020609040205080304" pitchFamily="17" charset="-128"/>
                <a:ea typeface="ＭＳ 明朝" panose="02020609040205080304" pitchFamily="17" charset="-128"/>
              </a:rPr>
              <a:t>月</a:t>
            </a:r>
            <a:endParaRPr lang="ja-JP" alt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19117" y="47675"/>
            <a:ext cx="64492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明朝" panose="02020609040205080304" pitchFamily="17" charset="-128"/>
                <a:ea typeface="ＭＳ 明朝" panose="02020609040205080304" pitchFamily="17" charset="-128"/>
              </a:rPr>
              <a:t>導　入</a:t>
            </a:r>
            <a:endParaRPr lang="en-US" altLang="ja-JP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ctr"/>
            <a:r>
              <a:rPr kumimoji="1" lang="en-US" altLang="ja-JP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明朝" panose="02020609040205080304" pitchFamily="17" charset="-128"/>
                <a:ea typeface="ＭＳ 明朝" panose="02020609040205080304" pitchFamily="17" charset="-128"/>
              </a:rPr>
              <a:t>―― </a:t>
            </a:r>
            <a:r>
              <a:rPr kumimoji="1" lang="ja-JP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明朝" panose="02020609040205080304" pitchFamily="17" charset="-128"/>
                <a:ea typeface="ＭＳ 明朝" panose="02020609040205080304" pitchFamily="17" charset="-128"/>
              </a:rPr>
              <a:t>複素インピーダンスの表現 </a:t>
            </a:r>
            <a:r>
              <a:rPr kumimoji="1" lang="en-US" altLang="ja-JP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明朝" panose="02020609040205080304" pitchFamily="17" charset="-128"/>
                <a:ea typeface="ＭＳ 明朝" panose="02020609040205080304" pitchFamily="17" charset="-128"/>
              </a:rPr>
              <a:t>――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213381" y="5213063"/>
            <a:ext cx="220997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2400" b="1" dirty="0" err="1" smtClean="0">
                <a:latin typeface="Bodoni MT" pitchFamily="18" charset="0"/>
              </a:rPr>
              <a:t>っと</a:t>
            </a:r>
            <a:r>
              <a:rPr lang="ja-JP" altLang="en-US" sz="2400" b="1" dirty="0" smtClean="0">
                <a:latin typeface="Bodoni MT" pitchFamily="18" charset="0"/>
              </a:rPr>
              <a:t>書けるまで</a:t>
            </a:r>
            <a:endParaRPr lang="en-US" altLang="ja-JP" sz="2400" b="1" i="1" baseline="30000" dirty="0" smtClean="0">
              <a:latin typeface="Bodoni MT" pitchFamily="18" charset="0"/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 flipH="1">
            <a:off x="0" y="6455747"/>
            <a:ext cx="91440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463187" y="6458161"/>
            <a:ext cx="66232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F0"/>
                </a:solidFill>
                <a:latin typeface="Bodoni MT" panose="02070603080606020203" pitchFamily="18" charset="0"/>
              </a:rPr>
              <a:t>式</a:t>
            </a:r>
            <a:r>
              <a:rPr lang="ja-JP" altLang="en-US" sz="1600" dirty="0" smtClean="0">
                <a:solidFill>
                  <a:srgbClr val="00B0F0"/>
                </a:solidFill>
                <a:latin typeface="Bodoni MT" panose="02070603080606020203" pitchFamily="18" charset="0"/>
              </a:rPr>
              <a:t>や電子回路表現は</a:t>
            </a:r>
            <a:r>
              <a:rPr lang="en-US" altLang="ja-JP" sz="1600" dirty="0" smtClean="0">
                <a:solidFill>
                  <a:srgbClr val="00B0F0"/>
                </a:solidFill>
                <a:latin typeface="Bodoni MT" panose="02070603080606020203" pitchFamily="18" charset="0"/>
              </a:rPr>
              <a:t>『</a:t>
            </a:r>
            <a:r>
              <a:rPr lang="ja-JP" altLang="en-US" sz="1600" dirty="0" smtClean="0">
                <a:solidFill>
                  <a:srgbClr val="00B0F0"/>
                </a:solidFill>
                <a:latin typeface="Bodoni MT" panose="02070603080606020203" pitchFamily="18" charset="0"/>
              </a:rPr>
              <a:t>１級無線技士</a:t>
            </a:r>
            <a:r>
              <a:rPr lang="en-US" altLang="ja-JP" sz="1600" dirty="0" smtClean="0">
                <a:solidFill>
                  <a:srgbClr val="00B0F0"/>
                </a:solidFill>
                <a:latin typeface="Bodoni MT" panose="02070603080606020203" pitchFamily="18" charset="0"/>
              </a:rPr>
              <a:t>』</a:t>
            </a:r>
            <a:r>
              <a:rPr lang="ja-JP" altLang="en-US" sz="1600" dirty="0" smtClean="0">
                <a:solidFill>
                  <a:srgbClr val="00B0F0"/>
                </a:solidFill>
                <a:latin typeface="Bodoni MT" panose="02070603080606020203" pitchFamily="18" charset="0"/>
              </a:rPr>
              <a:t>模範解答形式を基礎としています．</a:t>
            </a:r>
            <a:endParaRPr kumimoji="1" lang="ja-JP" altLang="en-US" sz="1600" dirty="0">
              <a:solidFill>
                <a:srgbClr val="00B0F0"/>
              </a:solidFill>
              <a:latin typeface="Bodoni MT" panose="02070603080606020203" pitchFamily="18" charset="0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1143525" y="1268760"/>
            <a:ext cx="6623037" cy="3706232"/>
            <a:chOff x="1143525" y="1268760"/>
            <a:chExt cx="6623037" cy="3706232"/>
          </a:xfrm>
        </p:grpSpPr>
        <p:sp>
          <p:nvSpPr>
            <p:cNvPr id="8" name="テキスト ボックス 7"/>
            <p:cNvSpPr txBox="1"/>
            <p:nvPr/>
          </p:nvSpPr>
          <p:spPr>
            <a:xfrm>
              <a:off x="2121777" y="4437293"/>
              <a:ext cx="1802151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ja-JP" sz="2800" b="1" i="1" dirty="0" smtClean="0">
                  <a:solidFill>
                    <a:srgbClr val="002060"/>
                  </a:solidFill>
                  <a:latin typeface="Bodoni MT" pitchFamily="18" charset="0"/>
                </a:rPr>
                <a:t>Z</a:t>
              </a:r>
              <a:r>
                <a:rPr lang="en-US" altLang="ja-JP" sz="2800" b="1" baseline="-20000" dirty="0" smtClean="0">
                  <a:solidFill>
                    <a:srgbClr val="002060"/>
                  </a:solidFill>
                  <a:latin typeface="Bodoni MT" pitchFamily="18" charset="0"/>
                </a:rPr>
                <a:t>L</a:t>
              </a:r>
              <a:r>
                <a:rPr lang="en-US" altLang="ja-JP" sz="2800" b="1" dirty="0" smtClean="0">
                  <a:solidFill>
                    <a:srgbClr val="002060"/>
                  </a:solidFill>
                  <a:latin typeface="Bodoni MT" pitchFamily="18" charset="0"/>
                </a:rPr>
                <a:t>  = </a:t>
              </a:r>
              <a:r>
                <a:rPr lang="en-US" altLang="ja-JP" sz="2800" b="1" i="1" dirty="0" err="1" smtClean="0">
                  <a:solidFill>
                    <a:srgbClr val="002060"/>
                  </a:solidFill>
                  <a:latin typeface="Bodoni MT" pitchFamily="18" charset="0"/>
                  <a:ea typeface="ＭＳ 明朝" pitchFamily="17" charset="-128"/>
                </a:rPr>
                <a:t>jω</a:t>
              </a:r>
              <a:r>
                <a:rPr lang="ja-JP" altLang="en-US" sz="2800" b="1" i="1" dirty="0" smtClean="0">
                  <a:solidFill>
                    <a:srgbClr val="002060"/>
                  </a:solidFill>
                  <a:latin typeface="Bodoni MT" pitchFamily="18" charset="0"/>
                  <a:ea typeface="ＭＳ 明朝" pitchFamily="17" charset="-128"/>
                </a:rPr>
                <a:t> </a:t>
              </a:r>
              <a:r>
                <a:rPr lang="en-US" altLang="ja-JP" sz="2800" b="1" i="1" dirty="0" smtClean="0">
                  <a:solidFill>
                    <a:srgbClr val="002060"/>
                  </a:solidFill>
                  <a:latin typeface="Bodoni MT" pitchFamily="18" charset="0"/>
                  <a:ea typeface="ＭＳ 明朝" pitchFamily="17" charset="-128"/>
                </a:rPr>
                <a:t>L</a:t>
              </a:r>
              <a:endParaRPr lang="en-US" altLang="ja-JP" sz="2800" b="1" i="1" dirty="0">
                <a:solidFill>
                  <a:srgbClr val="002060"/>
                </a:solidFill>
                <a:latin typeface="Bodoni MT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/>
                <p:cNvSpPr txBox="1"/>
                <p:nvPr/>
              </p:nvSpPr>
              <p:spPr>
                <a:xfrm>
                  <a:off x="4948411" y="4229852"/>
                  <a:ext cx="1572912" cy="7451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ja-JP" sz="2800" b="1" i="1" dirty="0" smtClean="0">
                      <a:solidFill>
                        <a:srgbClr val="002060"/>
                      </a:solidFill>
                      <a:latin typeface="Bodoni MT" pitchFamily="18" charset="0"/>
                    </a:rPr>
                    <a:t>Z</a:t>
                  </a:r>
                  <a:r>
                    <a:rPr lang="en-US" altLang="ja-JP" sz="2800" b="1" baseline="-20000" dirty="0">
                      <a:solidFill>
                        <a:srgbClr val="002060"/>
                      </a:solidFill>
                      <a:latin typeface="Bodoni MT" pitchFamily="18" charset="0"/>
                    </a:rPr>
                    <a:t>C</a:t>
                  </a:r>
                  <a:r>
                    <a:rPr lang="en-US" altLang="ja-JP" sz="2800" b="1" dirty="0" smtClean="0">
                      <a:solidFill>
                        <a:srgbClr val="002060"/>
                      </a:solidFill>
                      <a:latin typeface="Bodoni MT" pitchFamily="18" charset="0"/>
                    </a:rPr>
                    <a:t> </a:t>
                  </a:r>
                  <a:r>
                    <a:rPr lang="ja-JP" altLang="en-US" sz="2800" b="1" dirty="0">
                      <a:solidFill>
                        <a:srgbClr val="002060"/>
                      </a:solidFill>
                      <a:latin typeface="Bodoni MT" pitchFamily="18" charset="0"/>
                    </a:rPr>
                    <a:t> </a:t>
                  </a:r>
                  <a:r>
                    <a:rPr lang="en-US" altLang="ja-JP" sz="2800" b="1" dirty="0" smtClean="0">
                      <a:solidFill>
                        <a:srgbClr val="002060"/>
                      </a:solidFill>
                      <a:latin typeface="Bodoni MT" pitchFamily="18" charset="0"/>
                    </a:rPr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ja-JP" sz="2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ja-JP" sz="2800" b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8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lang="en-US" altLang="ja-JP" sz="28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𝝎</m:t>
                          </m:r>
                          <m:r>
                            <a:rPr lang="en-US" altLang="ja-JP" sz="28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𝑪</m:t>
                          </m:r>
                        </m:den>
                      </m:f>
                      <m:r>
                        <a:rPr lang="en-US" altLang="ja-JP" sz="2800" b="1" i="1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endParaRPr lang="en-US" altLang="ja-JP" sz="2800" b="1" i="1" baseline="30000" dirty="0" smtClean="0">
                    <a:solidFill>
                      <a:srgbClr val="002060"/>
                    </a:solidFill>
                    <a:latin typeface="Bodoni MT" pitchFamily="18" charset="0"/>
                  </a:endParaRPr>
                </a:p>
              </p:txBody>
            </p:sp>
          </mc:Choice>
          <mc:Fallback xmlns="">
            <p:sp>
              <p:nvSpPr>
                <p:cNvPr id="9" name="テキスト ボックス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8411" y="4229852"/>
                  <a:ext cx="1572912" cy="74514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3953" b="-901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グループ化 4"/>
            <p:cNvGrpSpPr/>
            <p:nvPr/>
          </p:nvGrpSpPr>
          <p:grpSpPr>
            <a:xfrm>
              <a:off x="5303385" y="1268760"/>
              <a:ext cx="2148935" cy="1672530"/>
              <a:chOff x="5546934" y="1629661"/>
              <a:chExt cx="2148935" cy="1672530"/>
            </a:xfrm>
          </p:grpSpPr>
          <p:grpSp>
            <p:nvGrpSpPr>
              <p:cNvPr id="46" name="グループ化 45"/>
              <p:cNvGrpSpPr/>
              <p:nvPr/>
            </p:nvGrpSpPr>
            <p:grpSpPr>
              <a:xfrm>
                <a:off x="5546934" y="1629661"/>
                <a:ext cx="431482" cy="1672530"/>
                <a:chOff x="437098" y="2268699"/>
                <a:chExt cx="431482" cy="1672530"/>
              </a:xfrm>
            </p:grpSpPr>
            <p:cxnSp>
              <p:nvCxnSpPr>
                <p:cNvPr id="49" name="直線コネクタ 48"/>
                <p:cNvCxnSpPr/>
                <p:nvPr/>
              </p:nvCxnSpPr>
              <p:spPr>
                <a:xfrm flipH="1">
                  <a:off x="652840" y="2268699"/>
                  <a:ext cx="8173" cy="167253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5" name="グループ化 54"/>
                <p:cNvGrpSpPr/>
                <p:nvPr/>
              </p:nvGrpSpPr>
              <p:grpSpPr>
                <a:xfrm>
                  <a:off x="437098" y="2996952"/>
                  <a:ext cx="431482" cy="224909"/>
                  <a:chOff x="437098" y="2996952"/>
                  <a:chExt cx="431482" cy="224909"/>
                </a:xfrm>
              </p:grpSpPr>
              <p:sp>
                <p:nvSpPr>
                  <p:cNvPr id="56" name="正方形/長方形 55"/>
                  <p:cNvSpPr/>
                  <p:nvPr/>
                </p:nvSpPr>
                <p:spPr>
                  <a:xfrm>
                    <a:off x="448514" y="3027196"/>
                    <a:ext cx="408650" cy="17363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000">
                      <a:solidFill>
                        <a:srgbClr val="002060"/>
                      </a:solidFill>
                    </a:endParaRPr>
                  </a:p>
                </p:txBody>
              </p:sp>
              <p:grpSp>
                <p:nvGrpSpPr>
                  <p:cNvPr id="57" name="グループ化 56"/>
                  <p:cNvGrpSpPr/>
                  <p:nvPr/>
                </p:nvGrpSpPr>
                <p:grpSpPr>
                  <a:xfrm>
                    <a:off x="437098" y="2996952"/>
                    <a:ext cx="431482" cy="224909"/>
                    <a:chOff x="437098" y="2996952"/>
                    <a:chExt cx="431482" cy="224909"/>
                  </a:xfrm>
                </p:grpSpPr>
                <p:cxnSp>
                  <p:nvCxnSpPr>
                    <p:cNvPr id="58" name="直線コネクタ 57"/>
                    <p:cNvCxnSpPr/>
                    <p:nvPr/>
                  </p:nvCxnSpPr>
                  <p:spPr>
                    <a:xfrm>
                      <a:off x="437098" y="2996952"/>
                      <a:ext cx="431482" cy="0"/>
                    </a:xfrm>
                    <a:prstGeom prst="line">
                      <a:avLst/>
                    </a:prstGeom>
                    <a:ln w="3810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直線コネクタ 58"/>
                    <p:cNvCxnSpPr/>
                    <p:nvPr/>
                  </p:nvCxnSpPr>
                  <p:spPr>
                    <a:xfrm>
                      <a:off x="437098" y="3221861"/>
                      <a:ext cx="431482" cy="0"/>
                    </a:xfrm>
                    <a:prstGeom prst="line">
                      <a:avLst/>
                    </a:prstGeom>
                    <a:ln w="3810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44" name="テキスト ボックス 43"/>
              <p:cNvSpPr txBox="1"/>
              <p:nvPr/>
            </p:nvSpPr>
            <p:spPr>
              <a:xfrm>
                <a:off x="6084168" y="2294012"/>
                <a:ext cx="16117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000" b="1" dirty="0" smtClean="0">
                    <a:solidFill>
                      <a:srgbClr val="002060"/>
                    </a:solidFill>
                    <a:latin typeface="Bodoni MT" panose="02070603080606020203" pitchFamily="18" charset="0"/>
                    <a:ea typeface="ＭＳ ゴシック" panose="020B0609070205080204" pitchFamily="49" charset="-128"/>
                  </a:rPr>
                  <a:t>キャパシタ</a:t>
                </a:r>
                <a:endParaRPr lang="en-US" altLang="ja-JP" sz="2000" b="1" i="1" dirty="0" smtClean="0">
                  <a:solidFill>
                    <a:srgbClr val="002060"/>
                  </a:solidFill>
                  <a:latin typeface="Bodoni MT" panose="02070603080606020203" pitchFamily="18" charset="0"/>
                  <a:ea typeface="ＭＳ ゴシック" panose="020B0609070205080204" pitchFamily="49" charset="-128"/>
                </a:endParaRPr>
              </a:p>
            </p:txBody>
          </p:sp>
        </p:grpSp>
        <p:grpSp>
          <p:nvGrpSpPr>
            <p:cNvPr id="67" name="グループ化 66"/>
            <p:cNvGrpSpPr/>
            <p:nvPr/>
          </p:nvGrpSpPr>
          <p:grpSpPr>
            <a:xfrm>
              <a:off x="1477526" y="1268760"/>
              <a:ext cx="1691585" cy="1672530"/>
              <a:chOff x="1150862" y="1629661"/>
              <a:chExt cx="1691585" cy="1672530"/>
            </a:xfrm>
          </p:grpSpPr>
          <p:grpSp>
            <p:nvGrpSpPr>
              <p:cNvPr id="17" name="グループ化 16"/>
              <p:cNvGrpSpPr/>
              <p:nvPr/>
            </p:nvGrpSpPr>
            <p:grpSpPr>
              <a:xfrm>
                <a:off x="2617061" y="1629661"/>
                <a:ext cx="225386" cy="1672530"/>
                <a:chOff x="539552" y="3564843"/>
                <a:chExt cx="225386" cy="1672530"/>
              </a:xfrm>
            </p:grpSpPr>
            <p:cxnSp>
              <p:nvCxnSpPr>
                <p:cNvPr id="19" name="直線コネクタ 18"/>
                <p:cNvCxnSpPr/>
                <p:nvPr/>
              </p:nvCxnSpPr>
              <p:spPr>
                <a:xfrm>
                  <a:off x="661013" y="3564843"/>
                  <a:ext cx="0" cy="46197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コネクタ 19"/>
                <p:cNvCxnSpPr/>
                <p:nvPr/>
              </p:nvCxnSpPr>
              <p:spPr>
                <a:xfrm>
                  <a:off x="652245" y="4869160"/>
                  <a:ext cx="595" cy="36821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グループ化 25"/>
                <p:cNvGrpSpPr/>
                <p:nvPr/>
              </p:nvGrpSpPr>
              <p:grpSpPr>
                <a:xfrm>
                  <a:off x="539552" y="4005064"/>
                  <a:ext cx="225386" cy="903420"/>
                  <a:chOff x="539552" y="4005064"/>
                  <a:chExt cx="225386" cy="903420"/>
                </a:xfrm>
              </p:grpSpPr>
              <p:grpSp>
                <p:nvGrpSpPr>
                  <p:cNvPr id="27" name="グループ化 26"/>
                  <p:cNvGrpSpPr/>
                  <p:nvPr/>
                </p:nvGrpSpPr>
                <p:grpSpPr>
                  <a:xfrm>
                    <a:off x="539552" y="4005064"/>
                    <a:ext cx="225386" cy="255348"/>
                    <a:chOff x="2220777" y="3717032"/>
                    <a:chExt cx="551023" cy="504056"/>
                  </a:xfrm>
                </p:grpSpPr>
                <p:sp>
                  <p:nvSpPr>
                    <p:cNvPr id="37" name="円弧 36"/>
                    <p:cNvSpPr/>
                    <p:nvPr/>
                  </p:nvSpPr>
                  <p:spPr>
                    <a:xfrm>
                      <a:off x="2220777" y="3759974"/>
                      <a:ext cx="551023" cy="461114"/>
                    </a:xfrm>
                    <a:prstGeom prst="arc">
                      <a:avLst/>
                    </a:prstGeom>
                    <a:noFill/>
                    <a:ln w="3810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100" u="sng">
                        <a:solidFill>
                          <a:srgbClr val="002060"/>
                        </a:solidFill>
                      </a:endParaRPr>
                    </a:p>
                  </p:txBody>
                </p:sp>
                <p:sp>
                  <p:nvSpPr>
                    <p:cNvPr id="38" name="円弧 37"/>
                    <p:cNvSpPr/>
                    <p:nvPr/>
                  </p:nvSpPr>
                  <p:spPr>
                    <a:xfrm flipV="1">
                      <a:off x="2220777" y="3717032"/>
                      <a:ext cx="551023" cy="461114"/>
                    </a:xfrm>
                    <a:prstGeom prst="arc">
                      <a:avLst/>
                    </a:prstGeom>
                    <a:noFill/>
                    <a:ln w="3810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100" u="sng">
                        <a:solidFill>
                          <a:srgbClr val="002060"/>
                        </a:solidFill>
                      </a:endParaRPr>
                    </a:p>
                  </p:txBody>
                </p:sp>
              </p:grpSp>
              <p:grpSp>
                <p:nvGrpSpPr>
                  <p:cNvPr id="28" name="グループ化 27"/>
                  <p:cNvGrpSpPr/>
                  <p:nvPr/>
                </p:nvGrpSpPr>
                <p:grpSpPr>
                  <a:xfrm>
                    <a:off x="539552" y="4229194"/>
                    <a:ext cx="225386" cy="255348"/>
                    <a:chOff x="2220777" y="3717032"/>
                    <a:chExt cx="551023" cy="504056"/>
                  </a:xfrm>
                </p:grpSpPr>
                <p:sp>
                  <p:nvSpPr>
                    <p:cNvPr id="35" name="円弧 34"/>
                    <p:cNvSpPr/>
                    <p:nvPr/>
                  </p:nvSpPr>
                  <p:spPr>
                    <a:xfrm>
                      <a:off x="2220777" y="3759974"/>
                      <a:ext cx="551023" cy="461114"/>
                    </a:xfrm>
                    <a:prstGeom prst="arc">
                      <a:avLst/>
                    </a:prstGeom>
                    <a:noFill/>
                    <a:ln w="3810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100" u="sng">
                        <a:solidFill>
                          <a:srgbClr val="002060"/>
                        </a:solidFill>
                      </a:endParaRPr>
                    </a:p>
                  </p:txBody>
                </p:sp>
                <p:sp>
                  <p:nvSpPr>
                    <p:cNvPr id="36" name="円弧 35"/>
                    <p:cNvSpPr/>
                    <p:nvPr/>
                  </p:nvSpPr>
                  <p:spPr>
                    <a:xfrm flipV="1">
                      <a:off x="2220777" y="3717032"/>
                      <a:ext cx="551023" cy="461114"/>
                    </a:xfrm>
                    <a:prstGeom prst="arc">
                      <a:avLst/>
                    </a:prstGeom>
                    <a:noFill/>
                    <a:ln w="3810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100" u="sng">
                        <a:solidFill>
                          <a:srgbClr val="002060"/>
                        </a:solidFill>
                      </a:endParaRPr>
                    </a:p>
                  </p:txBody>
                </p:sp>
              </p:grpSp>
              <p:grpSp>
                <p:nvGrpSpPr>
                  <p:cNvPr id="29" name="グループ化 28"/>
                  <p:cNvGrpSpPr/>
                  <p:nvPr/>
                </p:nvGrpSpPr>
                <p:grpSpPr>
                  <a:xfrm>
                    <a:off x="539552" y="4447139"/>
                    <a:ext cx="225386" cy="255348"/>
                    <a:chOff x="2220777" y="3717032"/>
                    <a:chExt cx="551023" cy="504056"/>
                  </a:xfrm>
                </p:grpSpPr>
                <p:sp>
                  <p:nvSpPr>
                    <p:cNvPr id="33" name="円弧 32"/>
                    <p:cNvSpPr/>
                    <p:nvPr/>
                  </p:nvSpPr>
                  <p:spPr>
                    <a:xfrm>
                      <a:off x="2220777" y="3759974"/>
                      <a:ext cx="551023" cy="461114"/>
                    </a:xfrm>
                    <a:prstGeom prst="arc">
                      <a:avLst/>
                    </a:prstGeom>
                    <a:noFill/>
                    <a:ln w="3810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100" u="sng">
                        <a:solidFill>
                          <a:srgbClr val="002060"/>
                        </a:solidFill>
                      </a:endParaRPr>
                    </a:p>
                  </p:txBody>
                </p:sp>
                <p:sp>
                  <p:nvSpPr>
                    <p:cNvPr id="34" name="円弧 33"/>
                    <p:cNvSpPr/>
                    <p:nvPr/>
                  </p:nvSpPr>
                  <p:spPr>
                    <a:xfrm flipV="1">
                      <a:off x="2220777" y="3717032"/>
                      <a:ext cx="551023" cy="461114"/>
                    </a:xfrm>
                    <a:prstGeom prst="arc">
                      <a:avLst/>
                    </a:prstGeom>
                    <a:noFill/>
                    <a:ln w="3810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100" u="sng">
                        <a:solidFill>
                          <a:srgbClr val="002060"/>
                        </a:solidFill>
                      </a:endParaRPr>
                    </a:p>
                  </p:txBody>
                </p:sp>
              </p:grpSp>
              <p:grpSp>
                <p:nvGrpSpPr>
                  <p:cNvPr id="30" name="グループ化 29"/>
                  <p:cNvGrpSpPr/>
                  <p:nvPr/>
                </p:nvGrpSpPr>
                <p:grpSpPr>
                  <a:xfrm>
                    <a:off x="539552" y="4653136"/>
                    <a:ext cx="225386" cy="255348"/>
                    <a:chOff x="2220777" y="3717032"/>
                    <a:chExt cx="551023" cy="504056"/>
                  </a:xfrm>
                </p:grpSpPr>
                <p:sp>
                  <p:nvSpPr>
                    <p:cNvPr id="31" name="円弧 30"/>
                    <p:cNvSpPr/>
                    <p:nvPr/>
                  </p:nvSpPr>
                  <p:spPr>
                    <a:xfrm>
                      <a:off x="2220777" y="3759974"/>
                      <a:ext cx="551023" cy="461114"/>
                    </a:xfrm>
                    <a:prstGeom prst="arc">
                      <a:avLst/>
                    </a:prstGeom>
                    <a:noFill/>
                    <a:ln w="3810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100" u="sng">
                        <a:solidFill>
                          <a:srgbClr val="002060"/>
                        </a:solidFill>
                      </a:endParaRPr>
                    </a:p>
                  </p:txBody>
                </p:sp>
                <p:sp>
                  <p:nvSpPr>
                    <p:cNvPr id="32" name="円弧 31"/>
                    <p:cNvSpPr/>
                    <p:nvPr/>
                  </p:nvSpPr>
                  <p:spPr>
                    <a:xfrm flipV="1">
                      <a:off x="2220777" y="3717032"/>
                      <a:ext cx="551023" cy="461114"/>
                    </a:xfrm>
                    <a:prstGeom prst="arc">
                      <a:avLst/>
                    </a:prstGeom>
                    <a:noFill/>
                    <a:ln w="3810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100" u="sng">
                        <a:solidFill>
                          <a:srgbClr val="00206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62" name="テキスト ボックス 61"/>
              <p:cNvSpPr txBox="1"/>
              <p:nvPr/>
            </p:nvSpPr>
            <p:spPr>
              <a:xfrm>
                <a:off x="1150862" y="2274919"/>
                <a:ext cx="15325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000" b="1" dirty="0" smtClean="0">
                    <a:solidFill>
                      <a:srgbClr val="002060"/>
                    </a:solidFill>
                    <a:latin typeface="Bodoni MT" panose="02070603080606020203" pitchFamily="18" charset="0"/>
                    <a:ea typeface="ＭＳ ゴシック" panose="020B0609070205080204" pitchFamily="49" charset="-128"/>
                  </a:rPr>
                  <a:t>インダクタ</a:t>
                </a:r>
                <a:endParaRPr lang="en-US" altLang="ja-JP" sz="2000" b="1" i="1" dirty="0" smtClean="0">
                  <a:solidFill>
                    <a:srgbClr val="002060"/>
                  </a:solidFill>
                  <a:latin typeface="Bodoni MT" panose="02070603080606020203" pitchFamily="18" charset="0"/>
                  <a:ea typeface="ＭＳ ゴシック" panose="020B0609070205080204" pitchFamily="49" charset="-128"/>
                </a:endParaRPr>
              </a:p>
            </p:txBody>
          </p:sp>
        </p:grpSp>
        <p:grpSp>
          <p:nvGrpSpPr>
            <p:cNvPr id="75" name="グループ化 74"/>
            <p:cNvGrpSpPr/>
            <p:nvPr/>
          </p:nvGrpSpPr>
          <p:grpSpPr>
            <a:xfrm>
              <a:off x="1143525" y="3356992"/>
              <a:ext cx="2032634" cy="792088"/>
              <a:chOff x="1143525" y="3124709"/>
              <a:chExt cx="2032634" cy="792088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1143525" y="3219036"/>
                <a:ext cx="18002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ja-JP" altLang="en-US" sz="2000" b="1" dirty="0">
                    <a:solidFill>
                      <a:srgbClr val="002060"/>
                    </a:solidFill>
                    <a:latin typeface="Bodoni MT" pitchFamily="18" charset="0"/>
                  </a:rPr>
                  <a:t>インピーダンス</a:t>
                </a:r>
                <a:endParaRPr lang="en-US" altLang="ja-JP" sz="2000" b="1" i="1" baseline="30000" dirty="0" smtClean="0">
                  <a:solidFill>
                    <a:srgbClr val="002060"/>
                  </a:solidFill>
                  <a:latin typeface="Bodoni MT" pitchFamily="18" charset="0"/>
                </a:endParaRPr>
              </a:p>
            </p:txBody>
          </p:sp>
          <p:sp>
            <p:nvSpPr>
              <p:cNvPr id="68" name="下矢印 67"/>
              <p:cNvSpPr/>
              <p:nvPr/>
            </p:nvSpPr>
            <p:spPr>
              <a:xfrm>
                <a:off x="2844028" y="3124709"/>
                <a:ext cx="332131" cy="79208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76" name="グループ化 75"/>
            <p:cNvGrpSpPr/>
            <p:nvPr/>
          </p:nvGrpSpPr>
          <p:grpSpPr>
            <a:xfrm>
              <a:off x="5361234" y="3356992"/>
              <a:ext cx="2405328" cy="792088"/>
              <a:chOff x="5361234" y="3122333"/>
              <a:chExt cx="2405328" cy="792088"/>
            </a:xfrm>
          </p:grpSpPr>
          <p:sp>
            <p:nvSpPr>
              <p:cNvPr id="66" name="テキスト ボックス 65"/>
              <p:cNvSpPr txBox="1"/>
              <p:nvPr/>
            </p:nvSpPr>
            <p:spPr>
              <a:xfrm>
                <a:off x="5915762" y="3212976"/>
                <a:ext cx="18508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ja-JP" altLang="en-US" sz="2000" b="1" dirty="0">
                    <a:solidFill>
                      <a:srgbClr val="002060"/>
                    </a:solidFill>
                    <a:latin typeface="Bodoni MT" pitchFamily="18" charset="0"/>
                  </a:rPr>
                  <a:t>インピーダンス</a:t>
                </a:r>
                <a:endParaRPr lang="en-US" altLang="ja-JP" sz="2000" b="1" i="1" baseline="30000" dirty="0" smtClean="0">
                  <a:solidFill>
                    <a:srgbClr val="002060"/>
                  </a:solidFill>
                  <a:latin typeface="Bodoni MT" pitchFamily="18" charset="0"/>
                </a:endParaRPr>
              </a:p>
            </p:txBody>
          </p:sp>
          <p:sp>
            <p:nvSpPr>
              <p:cNvPr id="69" name="下矢印 68"/>
              <p:cNvSpPr/>
              <p:nvPr/>
            </p:nvSpPr>
            <p:spPr>
              <a:xfrm>
                <a:off x="5361234" y="3122333"/>
                <a:ext cx="332131" cy="79208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74" name="グループ化 73"/>
          <p:cNvGrpSpPr/>
          <p:nvPr/>
        </p:nvGrpSpPr>
        <p:grpSpPr>
          <a:xfrm>
            <a:off x="827584" y="5970766"/>
            <a:ext cx="7488832" cy="338554"/>
            <a:chOff x="755576" y="5970766"/>
            <a:chExt cx="7488832" cy="338554"/>
          </a:xfrm>
        </p:grpSpPr>
        <p:sp>
          <p:nvSpPr>
            <p:cNvPr id="70" name="正方形/長方形 69"/>
            <p:cNvSpPr/>
            <p:nvPr/>
          </p:nvSpPr>
          <p:spPr>
            <a:xfrm>
              <a:off x="755576" y="5970766"/>
              <a:ext cx="149037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ja-JP" altLang="en-US" sz="1600" dirty="0">
                  <a:latin typeface="Bodoni MT" pitchFamily="18" charset="0"/>
                </a:rPr>
                <a:t>オーム</a:t>
              </a:r>
              <a:r>
                <a:rPr lang="ja-JP" altLang="en-US" sz="1600" dirty="0" smtClean="0">
                  <a:latin typeface="Bodoni MT" pitchFamily="18" charset="0"/>
                </a:rPr>
                <a:t>の法則</a:t>
              </a:r>
              <a:endParaRPr lang="ja-JP" altLang="ja-JP" sz="1600" dirty="0">
                <a:latin typeface="Bodoni MT" pitchFamily="18" charset="0"/>
              </a:endParaRPr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2362182" y="5970766"/>
              <a:ext cx="16053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ja-JP" altLang="en-US" sz="1600" dirty="0">
                  <a:latin typeface="Bodoni MT" pitchFamily="18" charset="0"/>
                </a:rPr>
                <a:t>オイラ</a:t>
              </a:r>
              <a:r>
                <a:rPr lang="ja-JP" altLang="en-US" sz="1600" dirty="0" smtClean="0">
                  <a:latin typeface="Bodoni MT" pitchFamily="18" charset="0"/>
                </a:rPr>
                <a:t>ーの公式</a:t>
              </a:r>
              <a:endParaRPr lang="ja-JP" altLang="ja-JP" sz="1600" dirty="0">
                <a:latin typeface="Bodoni MT" pitchFamily="18" charset="0"/>
              </a:endParaRPr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4121403" y="5970766"/>
              <a:ext cx="210678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/>
              <a:r>
                <a:rPr lang="ja-JP" altLang="en-US" sz="1600" dirty="0" smtClean="0">
                  <a:latin typeface="Bodoni MT" pitchFamily="18" charset="0"/>
                </a:rPr>
                <a:t>交流電圧の複素表現</a:t>
              </a:r>
              <a:endParaRPr lang="ja-JP" altLang="ja-JP" sz="1600" dirty="0">
                <a:latin typeface="Bodoni MT" pitchFamily="18" charset="0"/>
              </a:endParaRP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6327573" y="5970766"/>
              <a:ext cx="19168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/>
              <a:r>
                <a:rPr lang="ja-JP" altLang="en-US" sz="1600" dirty="0" smtClean="0">
                  <a:latin typeface="Bodoni MT" pitchFamily="18" charset="0"/>
                </a:rPr>
                <a:t>ベクトル表示と波形</a:t>
              </a:r>
              <a:endParaRPr lang="en-US" altLang="ja-JP" sz="1600" dirty="0" smtClean="0">
                <a:latin typeface="Bodoni MT" pitchFamily="18" charset="0"/>
              </a:endParaRPr>
            </a:p>
          </p:txBody>
        </p:sp>
      </p:grpSp>
      <p:sp>
        <p:nvSpPr>
          <p:cNvPr id="3" name="正方形/長方形 2"/>
          <p:cNvSpPr/>
          <p:nvPr/>
        </p:nvSpPr>
        <p:spPr>
          <a:xfrm>
            <a:off x="3323413" y="1843415"/>
            <a:ext cx="417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b="1" i="1" dirty="0">
                <a:solidFill>
                  <a:srgbClr val="002060"/>
                </a:solidFill>
                <a:latin typeface="Bodoni MT" pitchFamily="18" charset="0"/>
                <a:ea typeface="ＭＳ 明朝" pitchFamily="17" charset="-128"/>
              </a:rPr>
              <a:t>L</a:t>
            </a:r>
            <a:endParaRPr lang="en-US" altLang="ja-JP" sz="2800" b="1" i="1" dirty="0">
              <a:solidFill>
                <a:srgbClr val="002060"/>
              </a:solidFill>
              <a:latin typeface="Bodoni MT" pitchFamily="18" charset="0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4739017" y="1883184"/>
            <a:ext cx="457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b="1" i="1" dirty="0" smtClean="0">
                <a:solidFill>
                  <a:srgbClr val="002060"/>
                </a:solidFill>
                <a:latin typeface="Bodoni MT" pitchFamily="18" charset="0"/>
                <a:ea typeface="ＭＳ 明朝" pitchFamily="17" charset="-128"/>
              </a:rPr>
              <a:t>C</a:t>
            </a:r>
            <a:endParaRPr lang="en-US" altLang="ja-JP" sz="2800" b="1" i="1" dirty="0">
              <a:solidFill>
                <a:srgbClr val="002060"/>
              </a:solidFill>
              <a:latin typeface="Bodoni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22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052458" y="87304"/>
            <a:ext cx="382865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ja-JP" altLang="en-US" sz="2400" dirty="0">
                <a:solidFill>
                  <a:srgbClr val="0070C0"/>
                </a:solidFill>
                <a:latin typeface="Bodoni MT" pitchFamily="18" charset="0"/>
              </a:rPr>
              <a:t>オーム</a:t>
            </a:r>
            <a:r>
              <a:rPr lang="ja-JP" altLang="en-US" sz="2400" dirty="0" smtClean="0">
                <a:solidFill>
                  <a:srgbClr val="0070C0"/>
                </a:solidFill>
                <a:latin typeface="Bodoni MT" pitchFamily="18" charset="0"/>
              </a:rPr>
              <a:t>の法則</a:t>
            </a:r>
            <a:endParaRPr lang="ja-JP" altLang="ja-JP" sz="2400" dirty="0">
              <a:solidFill>
                <a:srgbClr val="0070C0"/>
              </a:solidFill>
              <a:latin typeface="Bodoni MT" pitchFamily="18" charset="0"/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 flipH="1">
            <a:off x="107504" y="3369768"/>
            <a:ext cx="8928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 flipH="1">
            <a:off x="191523" y="1584268"/>
            <a:ext cx="79820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直流</a:t>
            </a:r>
            <a:endParaRPr kumimoji="1" lang="ja-JP" altLang="en-US" sz="2400" dirty="0">
              <a:solidFill>
                <a:srgbClr val="0070C0"/>
              </a:solidFill>
              <a:latin typeface="Bodoni MT" panose="02070603080606020203" pitchFamily="18" charset="0"/>
            </a:endParaRPr>
          </a:p>
        </p:txBody>
      </p:sp>
      <p:grpSp>
        <p:nvGrpSpPr>
          <p:cNvPr id="19" name="グループ化 18"/>
          <p:cNvGrpSpPr/>
          <p:nvPr/>
        </p:nvGrpSpPr>
        <p:grpSpPr>
          <a:xfrm>
            <a:off x="1259632" y="688524"/>
            <a:ext cx="4824536" cy="1842302"/>
            <a:chOff x="2051720" y="1091063"/>
            <a:chExt cx="4824536" cy="1842302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2051720" y="2060848"/>
              <a:ext cx="4824536" cy="360040"/>
              <a:chOff x="2051720" y="1916832"/>
              <a:chExt cx="4824536" cy="360040"/>
            </a:xfrm>
          </p:grpSpPr>
          <p:cxnSp>
            <p:nvCxnSpPr>
              <p:cNvPr id="7" name="直線コネクタ 6"/>
              <p:cNvCxnSpPr/>
              <p:nvPr/>
            </p:nvCxnSpPr>
            <p:spPr>
              <a:xfrm>
                <a:off x="2051720" y="2096852"/>
                <a:ext cx="482453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正方形/長方形 4"/>
              <p:cNvSpPr/>
              <p:nvPr/>
            </p:nvSpPr>
            <p:spPr>
              <a:xfrm>
                <a:off x="3642010" y="1916832"/>
                <a:ext cx="1944216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2051720" y="1091063"/>
              <a:ext cx="1224136" cy="461665"/>
              <a:chOff x="2051720" y="1319863"/>
              <a:chExt cx="1224136" cy="461665"/>
            </a:xfrm>
          </p:grpSpPr>
          <p:cxnSp>
            <p:nvCxnSpPr>
              <p:cNvPr id="10" name="直線矢印コネクタ 9"/>
              <p:cNvCxnSpPr/>
              <p:nvPr/>
            </p:nvCxnSpPr>
            <p:spPr>
              <a:xfrm>
                <a:off x="2051720" y="1781528"/>
                <a:ext cx="1224136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テキスト ボックス 10"/>
              <p:cNvSpPr txBox="1"/>
              <p:nvPr/>
            </p:nvSpPr>
            <p:spPr>
              <a:xfrm flipH="1">
                <a:off x="2051720" y="1319863"/>
                <a:ext cx="12241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i="1" dirty="0" smtClean="0">
                    <a:solidFill>
                      <a:srgbClr val="0070C0"/>
                    </a:solidFill>
                    <a:latin typeface="Bodoni MT" panose="02070603080606020203" pitchFamily="18" charset="0"/>
                  </a:rPr>
                  <a:t>I</a:t>
                </a:r>
                <a:r>
                  <a:rPr kumimoji="1" lang="en-US" altLang="ja-JP" sz="2400" dirty="0" smtClean="0">
                    <a:solidFill>
                      <a:srgbClr val="0070C0"/>
                    </a:solidFill>
                    <a:latin typeface="Bodoni MT" panose="02070603080606020203" pitchFamily="18" charset="0"/>
                  </a:rPr>
                  <a:t>  </a:t>
                </a:r>
                <a:r>
                  <a:rPr kumimoji="1" lang="ja-JP" altLang="en-US" sz="2400" dirty="0" smtClean="0">
                    <a:solidFill>
                      <a:srgbClr val="0070C0"/>
                    </a:solidFill>
                    <a:latin typeface="Bodoni MT" panose="02070603080606020203" pitchFamily="18" charset="0"/>
                  </a:rPr>
                  <a:t>電流</a:t>
                </a:r>
                <a:endParaRPr kumimoji="1" lang="ja-JP" altLang="en-US" sz="2400" dirty="0">
                  <a:solidFill>
                    <a:srgbClr val="0070C0"/>
                  </a:solidFill>
                  <a:latin typeface="Bodoni MT" panose="02070603080606020203" pitchFamily="18" charset="0"/>
                </a:endParaRPr>
              </a:p>
            </p:txBody>
          </p:sp>
        </p:grpSp>
        <p:sp>
          <p:nvSpPr>
            <p:cNvPr id="13" name="テキスト ボックス 12"/>
            <p:cNvSpPr txBox="1"/>
            <p:nvPr/>
          </p:nvSpPr>
          <p:spPr>
            <a:xfrm flipH="1">
              <a:off x="2629260" y="1638381"/>
              <a:ext cx="430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600" dirty="0">
                  <a:solidFill>
                    <a:srgbClr val="0070C0"/>
                  </a:solidFill>
                  <a:latin typeface="Bodoni MT" panose="02070603080606020203" pitchFamily="18" charset="0"/>
                </a:rPr>
                <a:t>+</a:t>
              </a:r>
              <a:endParaRPr kumimoji="1" lang="ja-JP" altLang="en-US" sz="3600" dirty="0">
                <a:solidFill>
                  <a:srgbClr val="0070C0"/>
                </a:solidFill>
                <a:latin typeface="Bodoni MT" panose="02070603080606020203" pitchFamily="18" charset="0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 flipH="1">
              <a:off x="5736420" y="1552728"/>
              <a:ext cx="430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600" dirty="0" smtClean="0">
                  <a:solidFill>
                    <a:srgbClr val="0070C0"/>
                  </a:solidFill>
                  <a:latin typeface="Bodoni MT" panose="02070603080606020203" pitchFamily="18" charset="0"/>
                </a:rPr>
                <a:t>-</a:t>
              </a:r>
              <a:endParaRPr kumimoji="1" lang="ja-JP" altLang="en-US" sz="3600" dirty="0">
                <a:solidFill>
                  <a:srgbClr val="0070C0"/>
                </a:solidFill>
                <a:latin typeface="Bodoni MT" panose="02070603080606020203" pitchFamily="18" charset="0"/>
              </a:endParaRPr>
            </a:p>
          </p:txBody>
        </p:sp>
        <p:cxnSp>
          <p:nvCxnSpPr>
            <p:cNvPr id="17" name="直線矢印コネクタ 16"/>
            <p:cNvCxnSpPr/>
            <p:nvPr/>
          </p:nvCxnSpPr>
          <p:spPr>
            <a:xfrm flipH="1">
              <a:off x="2844546" y="2702532"/>
              <a:ext cx="33108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/>
            <p:cNvSpPr txBox="1"/>
            <p:nvPr/>
          </p:nvSpPr>
          <p:spPr>
            <a:xfrm flipH="1">
              <a:off x="4362090" y="2471700"/>
              <a:ext cx="42593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2400" i="1" dirty="0">
                  <a:solidFill>
                    <a:srgbClr val="0070C0"/>
                  </a:solidFill>
                  <a:latin typeface="Bodoni MT" panose="02070603080606020203" pitchFamily="18" charset="0"/>
                </a:rPr>
                <a:t>V</a:t>
              </a:r>
              <a:endParaRPr kumimoji="1" lang="ja-JP" altLang="en-US" sz="2400" i="1" dirty="0">
                <a:solidFill>
                  <a:srgbClr val="0070C0"/>
                </a:solidFill>
                <a:latin typeface="Bodoni MT" panose="02070603080606020203" pitchFamily="18" charset="0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 flipH="1">
              <a:off x="4366530" y="1563742"/>
              <a:ext cx="42593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2400" i="1" dirty="0" smtClean="0">
                  <a:solidFill>
                    <a:srgbClr val="0070C0"/>
                  </a:solidFill>
                  <a:latin typeface="Bodoni MT" panose="02070603080606020203" pitchFamily="18" charset="0"/>
                </a:rPr>
                <a:t>R</a:t>
              </a:r>
              <a:endParaRPr kumimoji="1" lang="ja-JP" altLang="en-US" sz="2400" i="1" dirty="0">
                <a:solidFill>
                  <a:srgbClr val="0070C0"/>
                </a:solidFill>
                <a:latin typeface="Bodoni MT" panose="02070603080606020203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/>
              <p:cNvSpPr txBox="1"/>
              <p:nvPr/>
            </p:nvSpPr>
            <p:spPr>
              <a:xfrm flipH="1">
                <a:off x="1075616" y="2638884"/>
                <a:ext cx="1192128" cy="701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800" i="1" dirty="0" smtClean="0">
                    <a:solidFill>
                      <a:srgbClr val="0070C0"/>
                    </a:solidFill>
                    <a:latin typeface="Bodoni MT" panose="02070603080606020203" pitchFamily="18" charset="0"/>
                  </a:rPr>
                  <a:t>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altLang="ja-JP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den>
                    </m:f>
                  </m:oMath>
                </a14:m>
                <a:endParaRPr kumimoji="1" lang="ja-JP" altLang="en-US" sz="2800" i="1" dirty="0">
                  <a:solidFill>
                    <a:srgbClr val="0070C0"/>
                  </a:solidFill>
                  <a:latin typeface="Bodoni MT" panose="02070603080606020203" pitchFamily="18" charset="0"/>
                </a:endParaRPr>
              </a:p>
            </p:txBody>
          </p:sp>
        </mc:Choice>
        <mc:Fallback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75616" y="2638884"/>
                <a:ext cx="1192128" cy="701859"/>
              </a:xfrm>
              <a:prstGeom prst="rect">
                <a:avLst/>
              </a:prstGeom>
              <a:blipFill rotWithShape="0">
                <a:blip r:embed="rId2"/>
                <a:stretch>
                  <a:fillRect l="-10204" b="-1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/>
          <p:cNvSpPr txBox="1"/>
          <p:nvPr/>
        </p:nvSpPr>
        <p:spPr>
          <a:xfrm flipH="1">
            <a:off x="191523" y="4915115"/>
            <a:ext cx="79820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交流</a:t>
            </a:r>
            <a:endParaRPr kumimoji="1" lang="ja-JP" altLang="en-US" sz="2400" dirty="0">
              <a:solidFill>
                <a:srgbClr val="0070C0"/>
              </a:solidFill>
              <a:latin typeface="Bodoni MT" panose="02070603080606020203" pitchFamily="18" charset="0"/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1259632" y="3933057"/>
            <a:ext cx="4824536" cy="1902710"/>
            <a:chOff x="2051720" y="1091063"/>
            <a:chExt cx="4824536" cy="1902710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2051720" y="2060848"/>
              <a:ext cx="4824536" cy="360040"/>
              <a:chOff x="2051720" y="1916832"/>
              <a:chExt cx="4824536" cy="360040"/>
            </a:xfrm>
          </p:grpSpPr>
          <p:cxnSp>
            <p:nvCxnSpPr>
              <p:cNvPr id="34" name="直線コネクタ 33"/>
              <p:cNvCxnSpPr/>
              <p:nvPr/>
            </p:nvCxnSpPr>
            <p:spPr>
              <a:xfrm>
                <a:off x="2051720" y="2096852"/>
                <a:ext cx="482453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正方形/長方形 34"/>
              <p:cNvSpPr/>
              <p:nvPr/>
            </p:nvSpPr>
            <p:spPr>
              <a:xfrm>
                <a:off x="3642010" y="1916832"/>
                <a:ext cx="1944216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6" name="グループ化 25"/>
            <p:cNvGrpSpPr/>
            <p:nvPr/>
          </p:nvGrpSpPr>
          <p:grpSpPr>
            <a:xfrm>
              <a:off x="2051720" y="1091063"/>
              <a:ext cx="1224136" cy="461665"/>
              <a:chOff x="2051720" y="1319863"/>
              <a:chExt cx="1224136" cy="461665"/>
            </a:xfrm>
          </p:grpSpPr>
          <p:cxnSp>
            <p:nvCxnSpPr>
              <p:cNvPr id="32" name="直線矢印コネクタ 31"/>
              <p:cNvCxnSpPr/>
              <p:nvPr/>
            </p:nvCxnSpPr>
            <p:spPr>
              <a:xfrm>
                <a:off x="2051720" y="1781528"/>
                <a:ext cx="1224136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テキスト ボックス 32"/>
              <p:cNvSpPr txBox="1"/>
              <p:nvPr/>
            </p:nvSpPr>
            <p:spPr>
              <a:xfrm flipH="1">
                <a:off x="2051720" y="1319863"/>
                <a:ext cx="12241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i="1" dirty="0" smtClean="0">
                    <a:solidFill>
                      <a:srgbClr val="0070C0"/>
                    </a:solidFill>
                    <a:latin typeface="Bodoni MT" panose="02070603080606020203" pitchFamily="18" charset="0"/>
                  </a:rPr>
                  <a:t>I </a:t>
                </a:r>
                <a:r>
                  <a:rPr kumimoji="1" lang="en-US" altLang="ja-JP" sz="2400" dirty="0" smtClean="0">
                    <a:solidFill>
                      <a:srgbClr val="0070C0"/>
                    </a:solidFill>
                    <a:latin typeface="Bodoni MT" panose="02070603080606020203" pitchFamily="18" charset="0"/>
                  </a:rPr>
                  <a:t> </a:t>
                </a:r>
                <a:r>
                  <a:rPr kumimoji="1" lang="ja-JP" altLang="en-US" sz="2400" dirty="0" smtClean="0">
                    <a:solidFill>
                      <a:srgbClr val="0070C0"/>
                    </a:solidFill>
                    <a:latin typeface="Bodoni MT" panose="02070603080606020203" pitchFamily="18" charset="0"/>
                  </a:rPr>
                  <a:t>電流</a:t>
                </a:r>
                <a:endParaRPr kumimoji="1" lang="ja-JP" altLang="en-US" sz="2400" dirty="0">
                  <a:solidFill>
                    <a:srgbClr val="0070C0"/>
                  </a:solidFill>
                  <a:latin typeface="Bodoni MT" panose="02070603080606020203" pitchFamily="18" charset="0"/>
                </a:endParaRPr>
              </a:p>
            </p:txBody>
          </p:sp>
        </p:grpSp>
        <p:sp>
          <p:nvSpPr>
            <p:cNvPr id="27" name="テキスト ボックス 26"/>
            <p:cNvSpPr txBox="1"/>
            <p:nvPr/>
          </p:nvSpPr>
          <p:spPr>
            <a:xfrm flipH="1">
              <a:off x="2629260" y="1638381"/>
              <a:ext cx="430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600" dirty="0">
                  <a:solidFill>
                    <a:srgbClr val="0070C0"/>
                  </a:solidFill>
                  <a:latin typeface="Bodoni MT" panose="02070603080606020203" pitchFamily="18" charset="0"/>
                </a:rPr>
                <a:t>+</a:t>
              </a:r>
              <a:endParaRPr kumimoji="1" lang="ja-JP" altLang="en-US" sz="3600" dirty="0">
                <a:solidFill>
                  <a:srgbClr val="0070C0"/>
                </a:solidFill>
                <a:latin typeface="Bodoni MT" panose="02070603080606020203" pitchFamily="18" charset="0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 flipH="1">
              <a:off x="5747974" y="1552728"/>
              <a:ext cx="430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600" dirty="0" smtClean="0">
                  <a:solidFill>
                    <a:srgbClr val="0070C0"/>
                  </a:solidFill>
                  <a:latin typeface="Bodoni MT" panose="02070603080606020203" pitchFamily="18" charset="0"/>
                </a:rPr>
                <a:t>-</a:t>
              </a:r>
              <a:endParaRPr kumimoji="1" lang="ja-JP" altLang="en-US" sz="3600" dirty="0">
                <a:solidFill>
                  <a:srgbClr val="0070C0"/>
                </a:solidFill>
                <a:latin typeface="Bodoni MT" panose="02070603080606020203" pitchFamily="18" charset="0"/>
              </a:endParaRPr>
            </a:p>
          </p:txBody>
        </p:sp>
        <p:cxnSp>
          <p:nvCxnSpPr>
            <p:cNvPr id="29" name="直線矢印コネクタ 28"/>
            <p:cNvCxnSpPr/>
            <p:nvPr/>
          </p:nvCxnSpPr>
          <p:spPr>
            <a:xfrm flipH="1">
              <a:off x="2844546" y="2762940"/>
              <a:ext cx="33108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/>
            <p:cNvSpPr txBox="1"/>
            <p:nvPr/>
          </p:nvSpPr>
          <p:spPr>
            <a:xfrm flipH="1">
              <a:off x="4362090" y="2532108"/>
              <a:ext cx="42593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2400" i="1" dirty="0" smtClean="0">
                  <a:solidFill>
                    <a:srgbClr val="0070C0"/>
                  </a:solidFill>
                  <a:latin typeface="Bodoni MT" panose="02070603080606020203" pitchFamily="18" charset="0"/>
                </a:rPr>
                <a:t>V</a:t>
              </a:r>
              <a:endParaRPr kumimoji="1" lang="ja-JP" altLang="en-US" sz="2400" i="1" dirty="0">
                <a:solidFill>
                  <a:srgbClr val="0070C0"/>
                </a:solidFill>
                <a:latin typeface="Bodoni MT" panose="02070603080606020203" pitchFamily="18" charset="0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 flipH="1">
              <a:off x="4366530" y="1563742"/>
              <a:ext cx="42593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2400" i="1" dirty="0">
                  <a:solidFill>
                    <a:srgbClr val="0070C0"/>
                  </a:solidFill>
                  <a:latin typeface="Bodoni MT" panose="02070603080606020203" pitchFamily="18" charset="0"/>
                </a:rPr>
                <a:t>Z</a:t>
              </a:r>
              <a:endParaRPr kumimoji="1" lang="ja-JP" altLang="en-US" sz="2400" i="1" dirty="0">
                <a:solidFill>
                  <a:srgbClr val="0070C0"/>
                </a:solidFill>
                <a:latin typeface="Bodoni MT" panose="02070603080606020203" pitchFamily="18" charset="0"/>
              </a:endParaRPr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 flipH="1">
            <a:off x="6118451" y="975048"/>
            <a:ext cx="2723072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600" b="1" i="1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R </a:t>
            </a:r>
            <a:r>
              <a:rPr lang="en-US" altLang="ja-JP" sz="1600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: </a:t>
            </a:r>
            <a:r>
              <a:rPr lang="ja-JP" altLang="en-US" sz="1600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直流抵抗または</a:t>
            </a:r>
            <a:r>
              <a:rPr kumimoji="1" lang="ja-JP" altLang="en-US" sz="1600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単に抵抗</a:t>
            </a:r>
            <a:endParaRPr kumimoji="1" lang="en-US" altLang="ja-JP" sz="1600" dirty="0" smtClean="0">
              <a:solidFill>
                <a:srgbClr val="0070C0"/>
              </a:solidFill>
              <a:latin typeface="Bodoni MT" panose="02070603080606020203" pitchFamily="18" charset="0"/>
            </a:endParaRPr>
          </a:p>
          <a:p>
            <a:r>
              <a:rPr lang="ja-JP" altLang="en-US" sz="1600" dirty="0">
                <a:solidFill>
                  <a:srgbClr val="0070C0"/>
                </a:solidFill>
                <a:latin typeface="Bodoni MT" panose="02070603080606020203" pitchFamily="18" charset="0"/>
              </a:rPr>
              <a:t>　</a:t>
            </a:r>
            <a:r>
              <a:rPr lang="ja-JP" altLang="en-US" sz="1600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　</a:t>
            </a:r>
            <a:r>
              <a:rPr kumimoji="1" lang="ja-JP" altLang="en-US" sz="1600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と呼ぶ</a:t>
            </a:r>
            <a:r>
              <a:rPr lang="ja-JP" altLang="en-US" sz="1600" dirty="0">
                <a:solidFill>
                  <a:srgbClr val="0070C0"/>
                </a:solidFill>
                <a:latin typeface="Bodoni MT" panose="02070603080606020203" pitchFamily="18" charset="0"/>
              </a:rPr>
              <a:t>．</a:t>
            </a:r>
            <a:r>
              <a:rPr lang="ja-JP" altLang="en-US" sz="1600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通常は正の実数</a:t>
            </a:r>
            <a:endParaRPr lang="en-US" altLang="ja-JP" sz="1600" dirty="0" smtClean="0">
              <a:solidFill>
                <a:srgbClr val="0070C0"/>
              </a:solidFill>
              <a:latin typeface="Bodoni MT" panose="02070603080606020203" pitchFamily="18" charset="0"/>
            </a:endParaRPr>
          </a:p>
          <a:p>
            <a:endParaRPr lang="en-US" altLang="ja-JP" sz="1600" b="1" dirty="0" smtClean="0">
              <a:solidFill>
                <a:srgbClr val="0070C0"/>
              </a:solidFill>
              <a:latin typeface="Bodoni MT" panose="02070603080606020203" pitchFamily="18" charset="0"/>
            </a:endParaRPr>
          </a:p>
          <a:p>
            <a:r>
              <a:rPr lang="ja-JP" altLang="en-US" sz="1600" b="1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説明</a:t>
            </a:r>
            <a:r>
              <a:rPr lang="ja-JP" altLang="en-US" sz="1600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：</a:t>
            </a:r>
            <a:endParaRPr lang="en-US" altLang="ja-JP" sz="1600" dirty="0" smtClean="0">
              <a:solidFill>
                <a:srgbClr val="0070C0"/>
              </a:solidFill>
              <a:latin typeface="Bodoni MT" panose="02070603080606020203" pitchFamily="18" charset="0"/>
            </a:endParaRPr>
          </a:p>
          <a:p>
            <a:r>
              <a:rPr lang="ja-JP" altLang="en-US" sz="1600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抵抗は電圧と電流の比である．</a:t>
            </a:r>
            <a:endParaRPr lang="en-US" altLang="ja-JP" sz="1600" dirty="0" smtClean="0">
              <a:solidFill>
                <a:srgbClr val="0070C0"/>
              </a:solidFill>
              <a:latin typeface="Bodoni MT" panose="02070603080606020203" pitchFamily="18" charset="0"/>
            </a:endParaRPr>
          </a:p>
          <a:p>
            <a:r>
              <a:rPr lang="ja-JP" altLang="en-US" sz="1600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抵抗</a:t>
            </a:r>
            <a:r>
              <a:rPr lang="ja-JP" altLang="en-US" sz="1600" i="1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 </a:t>
            </a:r>
            <a:r>
              <a:rPr lang="en-US" altLang="ja-JP" sz="1600" i="1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R </a:t>
            </a:r>
            <a:r>
              <a:rPr lang="ja-JP" altLang="en-US" sz="1600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に電流 </a:t>
            </a:r>
            <a:r>
              <a:rPr lang="en-US" altLang="ja-JP" sz="1600" i="1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I </a:t>
            </a:r>
            <a:r>
              <a:rPr lang="ja-JP" altLang="en-US" sz="1600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を流した時，その両端子に発生する電圧 </a:t>
            </a:r>
            <a:r>
              <a:rPr lang="en-US" altLang="ja-JP" sz="1600" i="1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V</a:t>
            </a:r>
            <a:r>
              <a:rPr lang="en-US" altLang="ja-JP" sz="1600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 </a:t>
            </a:r>
            <a:r>
              <a:rPr lang="ja-JP" altLang="en-US" sz="1600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となる．</a:t>
            </a:r>
            <a:endParaRPr lang="en-US" altLang="ja-JP" sz="1600" dirty="0" smtClean="0">
              <a:solidFill>
                <a:srgbClr val="0070C0"/>
              </a:solidFill>
              <a:latin typeface="Bodoni MT" panose="02070603080606020203" pitchFamily="18" charset="0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 flipH="1">
            <a:off x="6169950" y="3482406"/>
            <a:ext cx="2854704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直流におけるオームの</a:t>
            </a:r>
            <a:endParaRPr lang="en-US" altLang="ja-JP" sz="1600" dirty="0" smtClean="0">
              <a:solidFill>
                <a:srgbClr val="0070C0"/>
              </a:solidFill>
              <a:latin typeface="Bodoni MT" panose="02070603080606020203" pitchFamily="18" charset="0"/>
            </a:endParaRPr>
          </a:p>
          <a:p>
            <a:r>
              <a:rPr lang="ja-JP" altLang="en-US" sz="1600" dirty="0">
                <a:solidFill>
                  <a:srgbClr val="0070C0"/>
                </a:solidFill>
                <a:latin typeface="Bodoni MT" panose="02070603080606020203" pitchFamily="18" charset="0"/>
              </a:rPr>
              <a:t>法則</a:t>
            </a:r>
            <a:r>
              <a:rPr lang="ja-JP" altLang="en-US" sz="1600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を交流に拡張する．</a:t>
            </a:r>
            <a:endParaRPr lang="en-US" altLang="ja-JP" sz="1600" dirty="0" smtClean="0">
              <a:solidFill>
                <a:srgbClr val="0070C0"/>
              </a:solidFill>
              <a:latin typeface="Bodoni MT" panose="02070603080606020203" pitchFamily="18" charset="0"/>
            </a:endParaRPr>
          </a:p>
          <a:p>
            <a:endParaRPr lang="en-US" altLang="ja-JP" sz="1600" dirty="0">
              <a:solidFill>
                <a:srgbClr val="0070C0"/>
              </a:solidFill>
              <a:latin typeface="Bodoni MT" panose="02070603080606020203" pitchFamily="18" charset="0"/>
            </a:endParaRPr>
          </a:p>
          <a:p>
            <a:r>
              <a:rPr lang="en-US" altLang="ja-JP" sz="1600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Z</a:t>
            </a:r>
            <a:r>
              <a:rPr lang="ja-JP" altLang="en-US" sz="1600" dirty="0">
                <a:solidFill>
                  <a:srgbClr val="0070C0"/>
                </a:solidFill>
                <a:latin typeface="Bodoni MT" panose="02070603080606020203" pitchFamily="18" charset="0"/>
              </a:rPr>
              <a:t>：</a:t>
            </a:r>
            <a:r>
              <a:rPr lang="ja-JP" altLang="en-US" sz="1600" b="1" dirty="0">
                <a:solidFill>
                  <a:srgbClr val="FF0000"/>
                </a:solidFill>
                <a:latin typeface="Bodoni MT" panose="02070603080606020203" pitchFamily="18" charset="0"/>
              </a:rPr>
              <a:t>複素</a:t>
            </a:r>
            <a:r>
              <a:rPr lang="ja-JP" altLang="en-US" sz="1600" b="1" dirty="0" smtClean="0">
                <a:solidFill>
                  <a:srgbClr val="FF0000"/>
                </a:solidFill>
                <a:latin typeface="Bodoni MT" panose="02070603080606020203" pitchFamily="18" charset="0"/>
              </a:rPr>
              <a:t>インピーダンス</a:t>
            </a:r>
            <a:r>
              <a:rPr lang="ja-JP" altLang="en-US" sz="1600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，または</a:t>
            </a:r>
            <a:endParaRPr lang="en-US" altLang="ja-JP" sz="1600" dirty="0">
              <a:solidFill>
                <a:srgbClr val="0070C0"/>
              </a:solidFill>
              <a:latin typeface="Bodoni MT" panose="02070603080606020203" pitchFamily="18" charset="0"/>
            </a:endParaRPr>
          </a:p>
          <a:p>
            <a:r>
              <a:rPr lang="ja-JP" altLang="en-US" sz="1600" dirty="0">
                <a:solidFill>
                  <a:srgbClr val="0070C0"/>
                </a:solidFill>
                <a:latin typeface="Bodoni MT" panose="02070603080606020203" pitchFamily="18" charset="0"/>
              </a:rPr>
              <a:t>　　</a:t>
            </a:r>
            <a:r>
              <a:rPr lang="ja-JP" altLang="en-US" sz="1600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単に，</a:t>
            </a:r>
            <a:r>
              <a:rPr lang="ja-JP" altLang="en-US" sz="1600" b="1" dirty="0" smtClean="0">
                <a:solidFill>
                  <a:srgbClr val="FF0000"/>
                </a:solidFill>
                <a:latin typeface="Bodoni MT" panose="02070603080606020203" pitchFamily="18" charset="0"/>
              </a:rPr>
              <a:t>インピーダンス</a:t>
            </a:r>
            <a:endParaRPr lang="en-US" altLang="ja-JP" sz="1600" b="1" dirty="0" smtClean="0">
              <a:solidFill>
                <a:srgbClr val="FF0000"/>
              </a:solidFill>
              <a:latin typeface="Bodoni MT" panose="02070603080606020203" pitchFamily="18" charset="0"/>
            </a:endParaRPr>
          </a:p>
          <a:p>
            <a:r>
              <a:rPr lang="ja-JP" altLang="en-US" sz="1600" dirty="0">
                <a:solidFill>
                  <a:srgbClr val="0070C0"/>
                </a:solidFill>
                <a:latin typeface="Bodoni MT" panose="02070603080606020203" pitchFamily="18" charset="0"/>
              </a:rPr>
              <a:t>　</a:t>
            </a:r>
            <a:r>
              <a:rPr lang="ja-JP" altLang="en-US" sz="1600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　</a:t>
            </a:r>
            <a:r>
              <a:rPr lang="ja-JP" altLang="en-US" sz="1600" dirty="0">
                <a:solidFill>
                  <a:srgbClr val="0070C0"/>
                </a:solidFill>
                <a:latin typeface="Bodoni MT" panose="02070603080606020203" pitchFamily="18" charset="0"/>
              </a:rPr>
              <a:t>　</a:t>
            </a:r>
            <a:r>
              <a:rPr lang="ja-JP" altLang="en-US" sz="1600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　</a:t>
            </a:r>
            <a:r>
              <a:rPr lang="en-US" altLang="ja-JP" sz="1600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Impedance</a:t>
            </a:r>
            <a:r>
              <a:rPr lang="ja-JP" altLang="en-US" sz="1600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　</a:t>
            </a:r>
            <a:r>
              <a:rPr lang="en-US" altLang="ja-JP" sz="1600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(Impede)</a:t>
            </a:r>
          </a:p>
          <a:p>
            <a:endParaRPr lang="en-US" altLang="ja-JP" sz="1600" dirty="0">
              <a:solidFill>
                <a:srgbClr val="0070C0"/>
              </a:solidFill>
              <a:latin typeface="Bodoni MT" panose="02070603080606020203" pitchFamily="18" charset="0"/>
            </a:endParaRPr>
          </a:p>
          <a:p>
            <a:r>
              <a:rPr lang="ja-JP" altLang="en-US" sz="1600" b="1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説明：</a:t>
            </a:r>
            <a:endParaRPr lang="en-US" altLang="ja-JP" sz="1600" b="1" dirty="0" smtClean="0">
              <a:solidFill>
                <a:srgbClr val="0070C0"/>
              </a:solidFill>
              <a:latin typeface="Bodoni MT" panose="02070603080606020203" pitchFamily="18" charset="0"/>
            </a:endParaRPr>
          </a:p>
          <a:p>
            <a:r>
              <a:rPr lang="ja-JP" altLang="en-US" sz="1600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インピーダンスは</a:t>
            </a:r>
            <a:r>
              <a:rPr lang="ja-JP" altLang="en-US" sz="1600" b="1" dirty="0" smtClean="0">
                <a:solidFill>
                  <a:srgbClr val="FF0000"/>
                </a:solidFill>
                <a:latin typeface="Bodoni MT" panose="02070603080606020203" pitchFamily="18" charset="0"/>
              </a:rPr>
              <a:t>複素電圧</a:t>
            </a:r>
            <a:r>
              <a:rPr lang="ja-JP" altLang="en-US" sz="1600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と</a:t>
            </a:r>
            <a:endParaRPr lang="en-US" altLang="ja-JP" sz="1600" dirty="0" smtClean="0">
              <a:solidFill>
                <a:srgbClr val="0070C0"/>
              </a:solidFill>
              <a:latin typeface="Bodoni MT" panose="02070603080606020203" pitchFamily="18" charset="0"/>
            </a:endParaRPr>
          </a:p>
          <a:p>
            <a:r>
              <a:rPr lang="ja-JP" altLang="en-US" sz="1600" b="1" dirty="0" smtClean="0">
                <a:solidFill>
                  <a:srgbClr val="FF0000"/>
                </a:solidFill>
                <a:latin typeface="Bodoni MT" panose="02070603080606020203" pitchFamily="18" charset="0"/>
              </a:rPr>
              <a:t>複素電流の</a:t>
            </a:r>
            <a:r>
              <a:rPr lang="ja-JP" altLang="en-US" sz="1600" b="1" dirty="0" smtClean="0">
                <a:solidFill>
                  <a:srgbClr val="FF0000"/>
                </a:solidFill>
                <a:latin typeface="Bodoni MT" panose="02070603080606020203" pitchFamily="18" charset="0"/>
              </a:rPr>
              <a:t>比</a:t>
            </a:r>
            <a:r>
              <a:rPr lang="ja-JP" altLang="en-US" sz="1600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となる</a:t>
            </a:r>
            <a:r>
              <a:rPr lang="ja-JP" altLang="en-US" sz="1600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．</a:t>
            </a:r>
            <a:endParaRPr lang="en-US" altLang="ja-JP" sz="1600" dirty="0" smtClean="0">
              <a:solidFill>
                <a:srgbClr val="0070C0"/>
              </a:solidFill>
              <a:latin typeface="Bodoni MT" panose="02070603080606020203" pitchFamily="18" charset="0"/>
            </a:endParaRPr>
          </a:p>
          <a:p>
            <a:r>
              <a:rPr lang="ja-JP" altLang="en-US" sz="1600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通常，虚数成分を含んだ複素数を前提とする．</a:t>
            </a:r>
            <a:endParaRPr lang="en-US" altLang="ja-JP" sz="1600" dirty="0" smtClean="0">
              <a:solidFill>
                <a:srgbClr val="0070C0"/>
              </a:solidFill>
              <a:latin typeface="Bodoni MT" panose="020706030806060202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/>
              <p:cNvSpPr txBox="1"/>
              <p:nvPr/>
            </p:nvSpPr>
            <p:spPr>
              <a:xfrm flipH="1">
                <a:off x="1075616" y="5951021"/>
                <a:ext cx="1192128" cy="701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800" i="1" dirty="0" smtClean="0">
                    <a:solidFill>
                      <a:srgbClr val="0070C0"/>
                    </a:solidFill>
                    <a:latin typeface="Bodoni MT" panose="02070603080606020203" pitchFamily="18" charset="0"/>
                  </a:rPr>
                  <a:t>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altLang="ja-JP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den>
                    </m:f>
                  </m:oMath>
                </a14:m>
                <a:endParaRPr kumimoji="1" lang="ja-JP" altLang="en-US" sz="2800" i="1" dirty="0">
                  <a:solidFill>
                    <a:srgbClr val="0070C0"/>
                  </a:solidFill>
                  <a:latin typeface="Bodoni MT" panose="02070603080606020203" pitchFamily="18" charset="0"/>
                </a:endParaRPr>
              </a:p>
            </p:txBody>
          </p:sp>
        </mc:Choice>
        <mc:Fallback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75616" y="5951021"/>
                <a:ext cx="1192128" cy="701859"/>
              </a:xfrm>
              <a:prstGeom prst="rect">
                <a:avLst/>
              </a:prstGeom>
              <a:blipFill rotWithShape="0">
                <a:blip r:embed="rId3"/>
                <a:stretch>
                  <a:fillRect l="-10204" b="-1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テキスト ボックス 36"/>
          <p:cNvSpPr txBox="1"/>
          <p:nvPr/>
        </p:nvSpPr>
        <p:spPr>
          <a:xfrm flipH="1">
            <a:off x="1228728" y="1376666"/>
            <a:ext cx="50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V</a:t>
            </a:r>
            <a:r>
              <a:rPr lang="en-US" altLang="ja-JP" baseline="-25000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1</a:t>
            </a:r>
            <a:endParaRPr kumimoji="1" lang="ja-JP" altLang="en-US" baseline="-25000" dirty="0">
              <a:solidFill>
                <a:srgbClr val="0070C0"/>
              </a:solidFill>
              <a:latin typeface="Bodoni MT" panose="02070603080606020203" pitchFamily="18" charset="0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 flipH="1">
            <a:off x="5478958" y="1340651"/>
            <a:ext cx="50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V</a:t>
            </a:r>
            <a:r>
              <a:rPr lang="en-US" altLang="ja-JP" baseline="-25000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2</a:t>
            </a:r>
            <a:endParaRPr kumimoji="1" lang="ja-JP" altLang="en-US" baseline="-25000" dirty="0">
              <a:solidFill>
                <a:srgbClr val="0070C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 flipH="1">
            <a:off x="1331640" y="4617143"/>
            <a:ext cx="50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V</a:t>
            </a:r>
            <a:r>
              <a:rPr lang="en-US" altLang="ja-JP" baseline="-25000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1</a:t>
            </a:r>
            <a:endParaRPr kumimoji="1" lang="ja-JP" altLang="en-US" baseline="-25000" dirty="0">
              <a:solidFill>
                <a:srgbClr val="0070C0"/>
              </a:solidFill>
              <a:latin typeface="Bodoni MT" panose="02070603080606020203" pitchFamily="18" charset="0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 flipH="1">
            <a:off x="5581870" y="4581128"/>
            <a:ext cx="50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V</a:t>
            </a:r>
            <a:r>
              <a:rPr lang="en-US" altLang="ja-JP" baseline="-25000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2</a:t>
            </a:r>
            <a:endParaRPr kumimoji="1" lang="ja-JP" altLang="en-US" baseline="-25000" dirty="0">
              <a:solidFill>
                <a:srgbClr val="0070C0"/>
              </a:solidFill>
              <a:latin typeface="Bodoni MT" panose="020706030806060202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/>
              <p:cNvSpPr txBox="1"/>
              <p:nvPr/>
            </p:nvSpPr>
            <p:spPr>
              <a:xfrm flipH="1">
                <a:off x="2555775" y="2630986"/>
                <a:ext cx="2587753" cy="701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800" i="1" dirty="0" smtClean="0">
                    <a:solidFill>
                      <a:srgbClr val="0070C0"/>
                    </a:solidFill>
                    <a:latin typeface="Bodoni MT" panose="02070603080606020203" pitchFamily="18" charset="0"/>
                  </a:rPr>
                  <a:t>I </a:t>
                </a:r>
                <a:r>
                  <a:rPr lang="en-US" altLang="ja-JP" sz="2800" i="1" dirty="0" smtClean="0">
                    <a:solidFill>
                      <a:srgbClr val="0070C0"/>
                    </a:solidFill>
                    <a:latin typeface="Bodoni MT" panose="02070603080606020203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ja-JP" sz="2800" b="0" i="1" baseline="-250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ja-JP" sz="2800" b="0" i="1" baseline="-250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ja-JP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altLang="ja-JP" sz="2800" i="1" dirty="0">
                    <a:solidFill>
                      <a:srgbClr val="0070C0"/>
                    </a:solidFill>
                    <a:latin typeface="Bodoni MT" panose="02070603080606020203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altLang="ja-JP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kumimoji="1" lang="ja-JP" altLang="en-US" sz="2800" i="1" dirty="0">
                  <a:solidFill>
                    <a:srgbClr val="0070C0"/>
                  </a:solidFill>
                  <a:latin typeface="Bodoni MT" panose="02070603080606020203" pitchFamily="18" charset="0"/>
                </a:endParaRPr>
              </a:p>
            </p:txBody>
          </p:sp>
        </mc:Choice>
        <mc:Fallback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55775" y="2630986"/>
                <a:ext cx="2587753" cy="701859"/>
              </a:xfrm>
              <a:prstGeom prst="rect">
                <a:avLst/>
              </a:prstGeom>
              <a:blipFill rotWithShape="0">
                <a:blip r:embed="rId4"/>
                <a:stretch>
                  <a:fillRect l="-4706" b="-1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/>
              <p:cNvSpPr txBox="1"/>
              <p:nvPr/>
            </p:nvSpPr>
            <p:spPr>
              <a:xfrm flipH="1">
                <a:off x="2555775" y="5963065"/>
                <a:ext cx="2353491" cy="701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800" i="1" dirty="0" smtClean="0">
                    <a:solidFill>
                      <a:srgbClr val="0070C0"/>
                    </a:solidFill>
                    <a:latin typeface="Bodoni MT" panose="02070603080606020203" pitchFamily="18" charset="0"/>
                  </a:rPr>
                  <a:t>I </a:t>
                </a:r>
                <a:r>
                  <a:rPr lang="en-US" altLang="ja-JP" sz="2800" i="1" dirty="0" smtClean="0">
                    <a:solidFill>
                      <a:srgbClr val="0070C0"/>
                    </a:solidFill>
                    <a:latin typeface="Bodoni MT" panose="02070603080606020203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ja-JP" sz="2800" b="0" i="1" baseline="-250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ja-JP" sz="2800" b="0" i="1" baseline="-250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ja-JP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altLang="ja-JP" sz="2800" i="1" dirty="0">
                    <a:solidFill>
                      <a:srgbClr val="0070C0"/>
                    </a:solidFill>
                    <a:latin typeface="Bodoni MT" panose="02070603080606020203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altLang="ja-JP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kumimoji="1" lang="ja-JP" altLang="en-US" sz="2800" i="1" dirty="0">
                  <a:solidFill>
                    <a:srgbClr val="0070C0"/>
                  </a:solidFill>
                  <a:latin typeface="Bodoni MT" panose="02070603080606020203" pitchFamily="18" charset="0"/>
                </a:endParaRPr>
              </a:p>
            </p:txBody>
          </p:sp>
        </mc:Choice>
        <mc:Fallback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55775" y="5963065"/>
                <a:ext cx="2353491" cy="701859"/>
              </a:xfrm>
              <a:prstGeom prst="rect">
                <a:avLst/>
              </a:prstGeom>
              <a:blipFill rotWithShape="0">
                <a:blip r:embed="rId5"/>
                <a:stretch>
                  <a:fillRect l="-5181" b="-1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テキスト ボックス 46"/>
          <p:cNvSpPr txBox="1"/>
          <p:nvPr/>
        </p:nvSpPr>
        <p:spPr>
          <a:xfrm flipH="1">
            <a:off x="4609176" y="2815770"/>
            <a:ext cx="1564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（</a:t>
            </a:r>
            <a:r>
              <a:rPr lang="en-US" altLang="ja-JP" sz="1600" i="1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V</a:t>
            </a:r>
            <a:r>
              <a:rPr lang="en-US" altLang="ja-JP" sz="1600" baseline="-25000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1</a:t>
            </a:r>
            <a:r>
              <a:rPr lang="en-US" altLang="ja-JP" sz="1600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,</a:t>
            </a:r>
            <a:r>
              <a:rPr lang="en-US" altLang="ja-JP" sz="1600" i="1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V</a:t>
            </a:r>
            <a:r>
              <a:rPr lang="en-US" altLang="ja-JP" sz="1600" baseline="-25000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2</a:t>
            </a:r>
            <a:r>
              <a:rPr lang="ja-JP" altLang="en-US" sz="1600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は電位）</a:t>
            </a:r>
            <a:endParaRPr kumimoji="1" lang="ja-JP" altLang="en-US" sz="1600" dirty="0">
              <a:solidFill>
                <a:srgbClr val="0070C0"/>
              </a:solidFill>
              <a:latin typeface="Bodoni MT" panose="02070603080606020203" pitchFamily="18" charset="0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 flipH="1">
            <a:off x="4609176" y="6141364"/>
            <a:ext cx="1564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（</a:t>
            </a:r>
            <a:r>
              <a:rPr lang="en-US" altLang="ja-JP" sz="1600" i="1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V</a:t>
            </a:r>
            <a:r>
              <a:rPr lang="en-US" altLang="ja-JP" sz="1600" baseline="-25000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1</a:t>
            </a:r>
            <a:r>
              <a:rPr lang="en-US" altLang="ja-JP" sz="1600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,</a:t>
            </a:r>
            <a:r>
              <a:rPr lang="en-US" altLang="ja-JP" sz="1600" i="1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V</a:t>
            </a:r>
            <a:r>
              <a:rPr lang="en-US" altLang="ja-JP" sz="1600" baseline="-25000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2</a:t>
            </a:r>
            <a:r>
              <a:rPr lang="ja-JP" altLang="en-US" sz="1600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は電位）</a:t>
            </a:r>
            <a:endParaRPr kumimoji="1" lang="ja-JP" altLang="en-US" sz="1600" dirty="0">
              <a:solidFill>
                <a:srgbClr val="0070C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39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699792" y="97468"/>
            <a:ext cx="382865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ja-JP" altLang="en-US" sz="2400" dirty="0">
                <a:solidFill>
                  <a:srgbClr val="00B0F0"/>
                </a:solidFill>
                <a:latin typeface="Bodoni MT" pitchFamily="18" charset="0"/>
              </a:rPr>
              <a:t>オイラ</a:t>
            </a:r>
            <a:r>
              <a:rPr lang="ja-JP" altLang="en-US" sz="2400" dirty="0" smtClean="0">
                <a:solidFill>
                  <a:srgbClr val="00B0F0"/>
                </a:solidFill>
                <a:latin typeface="Bodoni MT" pitchFamily="18" charset="0"/>
              </a:rPr>
              <a:t>ーの公式</a:t>
            </a:r>
            <a:endParaRPr lang="ja-JP" altLang="ja-JP" sz="2400" dirty="0">
              <a:solidFill>
                <a:srgbClr val="00B0F0"/>
              </a:solidFill>
              <a:latin typeface="Bodoni MT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947628" y="751517"/>
                <a:ext cx="4992523" cy="741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kumimoji="1" lang="en-US" altLang="ja-JP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kumimoji="1" lang="en-US" altLang="ja-JP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kumimoji="1" lang="en-US" altLang="ja-JP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kumimoji="1" lang="en-US" altLang="ja-JP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kumimoji="1" lang="en-US" altLang="ja-JP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kumimoji="1" lang="en-US" altLang="ja-JP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kumimoji="1" lang="en-US" altLang="ja-JP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…, </m:t>
                      </m:r>
                      <m:r>
                        <a:rPr lang="ja-JP" alt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628" y="751517"/>
                <a:ext cx="4992523" cy="7411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947630" y="1603549"/>
                <a:ext cx="5056072" cy="7463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kumimoji="1" lang="en-US" altLang="ja-JP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kumimoji="1"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kumimoji="1"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kumimoji="1" lang="en-US" altLang="ja-JP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ja-JP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ja-JP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kumimoji="1" lang="en-US" altLang="ja-JP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…,</m:t>
                      </m:r>
                      <m:r>
                        <a:rPr kumimoji="1"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  <m:r>
                        <a:rPr kumimoji="1" lang="en-US" altLang="ja-JP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630" y="1603549"/>
                <a:ext cx="5056072" cy="74635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947629" y="2459222"/>
                <a:ext cx="5136539" cy="741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kumimoji="1" lang="en-US" altLang="ja-JP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kumimoji="1" lang="en-US" altLang="ja-JP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ja-JP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ja-JP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kumimoji="1" lang="en-US" altLang="ja-JP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629" y="2459222"/>
                <a:ext cx="5136539" cy="7411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947629" y="3474937"/>
                <a:ext cx="6936739" cy="580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ja-JP" sz="2400" b="0" i="1" dirty="0" smtClean="0">
                    <a:solidFill>
                      <a:srgbClr val="FF0000"/>
                    </a:solidFill>
                  </a:rPr>
                  <a:t>j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𝑠𝑖𝑛</m:t>
                        </m:r>
                      </m:fName>
                      <m:e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kumimoji="1" lang="en-US" altLang="ja-JP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f>
                      <m:fPr>
                        <m:ctrlPr>
                          <a:rPr kumimoji="1"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kumimoji="1"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1!</m:t>
                        </m:r>
                      </m:den>
                    </m:f>
                    <m:r>
                      <a:rPr kumimoji="1"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f>
                      <m:fPr>
                        <m:ctrlPr>
                          <a:rPr kumimoji="1"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ja-JP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ja-JP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kumimoji="1"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kumimoji="1" lang="en-US" altLang="ja-JP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f>
                      <m:fPr>
                        <m:ctrl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ja-JP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f>
                      <m:fPr>
                        <m:ctrl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num>
                      <m:den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ja-JP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f>
                      <m:fPr>
                        <m:ctrl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num>
                      <m:den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kumimoji="1" lang="en-US" altLang="ja-JP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…,</m:t>
                    </m:r>
                    <m:r>
                      <a:rPr kumimoji="1"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ja-JP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　</m:t>
                    </m:r>
                    <m:r>
                      <a:rPr kumimoji="1"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kumimoji="1" lang="en-US" altLang="ja-JP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(4)</m:t>
                    </m:r>
                    <m:r>
                      <a:rPr kumimoji="1" lang="en-US" altLang="ja-JP" sz="24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ja-JP" alt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629" y="3474937"/>
                <a:ext cx="6936739" cy="580415"/>
              </a:xfrm>
              <a:prstGeom prst="rect">
                <a:avLst/>
              </a:prstGeom>
              <a:blipFill rotWithShape="0">
                <a:blip r:embed="rId5"/>
                <a:stretch>
                  <a:fillRect l="-2636" b="-1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/>
          <p:cNvSpPr txBox="1"/>
          <p:nvPr/>
        </p:nvSpPr>
        <p:spPr>
          <a:xfrm>
            <a:off x="203809" y="3253032"/>
            <a:ext cx="98381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0070C0"/>
                </a:solidFill>
                <a:latin typeface="Bodoni MT" panose="02070603080606020203" pitchFamily="18" charset="0"/>
              </a:rPr>
              <a:t>（</a:t>
            </a:r>
            <a:r>
              <a:rPr kumimoji="1" lang="en-US" altLang="ja-JP" sz="2000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2</a:t>
            </a:r>
            <a:r>
              <a:rPr lang="ja-JP" altLang="en-US" sz="2000" dirty="0">
                <a:solidFill>
                  <a:srgbClr val="0070C0"/>
                </a:solidFill>
                <a:latin typeface="Bodoni MT" panose="02070603080606020203" pitchFamily="18" charset="0"/>
              </a:rPr>
              <a:t>）</a:t>
            </a:r>
            <a:r>
              <a:rPr kumimoji="1" lang="ja-JP" altLang="en-US" sz="2000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より</a:t>
            </a:r>
            <a:endParaRPr kumimoji="1" lang="ja-JP" altLang="en-US" sz="2000" dirty="0">
              <a:solidFill>
                <a:srgbClr val="0070C0"/>
              </a:solidFill>
              <a:latin typeface="Bodoni MT" panose="02070603080606020203" pitchFamily="18" charset="0"/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203809" y="4135548"/>
            <a:ext cx="2639999" cy="400110"/>
            <a:chOff x="203809" y="4255627"/>
            <a:chExt cx="2639999" cy="400110"/>
          </a:xfrm>
        </p:grpSpPr>
        <p:sp>
          <p:nvSpPr>
            <p:cNvPr id="13" name="テキスト ボックス 12"/>
            <p:cNvSpPr txBox="1"/>
            <p:nvPr/>
          </p:nvSpPr>
          <p:spPr>
            <a:xfrm>
              <a:off x="203809" y="4255627"/>
              <a:ext cx="26399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2000" dirty="0">
                  <a:solidFill>
                    <a:srgbClr val="0070C0"/>
                  </a:solidFill>
                  <a:latin typeface="Bodoni MT" panose="02070603080606020203" pitchFamily="18" charset="0"/>
                </a:rPr>
                <a:t>（</a:t>
              </a:r>
              <a:r>
                <a:rPr kumimoji="1" lang="en-US" altLang="ja-JP" sz="2000" dirty="0" smtClean="0">
                  <a:solidFill>
                    <a:srgbClr val="0070C0"/>
                  </a:solidFill>
                  <a:latin typeface="Bodoni MT" panose="02070603080606020203" pitchFamily="18" charset="0"/>
                </a:rPr>
                <a:t>1</a:t>
              </a:r>
              <a:r>
                <a:rPr lang="ja-JP" altLang="en-US" sz="2000" dirty="0">
                  <a:solidFill>
                    <a:srgbClr val="0070C0"/>
                  </a:solidFill>
                  <a:latin typeface="Bodoni MT" panose="02070603080606020203" pitchFamily="18" charset="0"/>
                </a:rPr>
                <a:t>）</a:t>
              </a:r>
              <a:r>
                <a:rPr lang="ja-JP" altLang="en-US" sz="2000" dirty="0" smtClean="0">
                  <a:solidFill>
                    <a:srgbClr val="0070C0"/>
                  </a:solidFill>
                  <a:latin typeface="Bodoni MT" panose="02070603080606020203" pitchFamily="18" charset="0"/>
                </a:rPr>
                <a:t>式より　</a:t>
              </a:r>
              <a:endParaRPr kumimoji="1" lang="ja-JP" altLang="en-US" sz="2000" dirty="0">
                <a:solidFill>
                  <a:srgbClr val="0070C0"/>
                </a:solidFill>
                <a:latin typeface="Bodoni MT" panose="02070603080606020203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/>
                <p:cNvSpPr txBox="1"/>
                <p:nvPr/>
              </p:nvSpPr>
              <p:spPr>
                <a:xfrm>
                  <a:off x="1331640" y="4265111"/>
                  <a:ext cx="936104" cy="38125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ja-JP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a14:m>
                  <a:r>
                    <a:rPr kumimoji="1" lang="ja-JP" altLang="en-US" sz="2000" dirty="0" smtClean="0">
                      <a:solidFill>
                        <a:srgbClr val="0070C0"/>
                      </a:solidFill>
                    </a:rPr>
                    <a:t>は</a:t>
                  </a:r>
                  <a:endParaRPr kumimoji="1" lang="ja-JP" altLang="en-US" sz="2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テキスト ボックス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1640" y="4265111"/>
                  <a:ext cx="936104" cy="38125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7937" b="-317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947629" y="4654912"/>
                <a:ext cx="6936739" cy="580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ja-JP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kumimoji="1" lang="en-US" altLang="ja-JP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ja-JP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𝑗𝑥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kumimoji="1"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f>
                      <m:fPr>
                        <m:ctrlPr>
                          <a:rPr kumimoji="1"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ja-JP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ja-JP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kumimoji="1"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kumimoji="1" lang="en-US" altLang="ja-JP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f>
                      <m:fPr>
                        <m:ctrl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ja-JP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ja-JP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f>
                      <m:fPr>
                        <m:ctrl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num>
                      <m:den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ja-JP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kumimoji="1" lang="en-US" altLang="ja-JP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(5)</m:t>
                    </m:r>
                  </m:oMath>
                </a14:m>
                <a:r>
                  <a:rPr kumimoji="1" lang="ja-JP" altLang="en-US" sz="2400" dirty="0" smtClean="0">
                    <a:solidFill>
                      <a:srgbClr val="00B0F0"/>
                    </a:solidFill>
                  </a:rPr>
                  <a:t> 　</a:t>
                </a:r>
                <a:endParaRPr kumimoji="1" lang="ja-JP" alt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629" y="4654912"/>
                <a:ext cx="6936739" cy="58041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/>
          <p:cNvSpPr txBox="1"/>
          <p:nvPr/>
        </p:nvSpPr>
        <p:spPr>
          <a:xfrm>
            <a:off x="203809" y="5279154"/>
            <a:ext cx="98381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ゆえ</a:t>
            </a:r>
            <a:r>
              <a:rPr lang="ja-JP" altLang="en-US" sz="2000" dirty="0">
                <a:solidFill>
                  <a:srgbClr val="0070C0"/>
                </a:solidFill>
                <a:latin typeface="Bodoni MT" panose="02070603080606020203" pitchFamily="18" charset="0"/>
              </a:rPr>
              <a:t>に</a:t>
            </a:r>
            <a:endParaRPr kumimoji="1" lang="ja-JP" altLang="en-US" sz="2000" dirty="0">
              <a:solidFill>
                <a:srgbClr val="0070C0"/>
              </a:solidFill>
              <a:latin typeface="Bodoni MT" panose="020706030806060202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947629" y="5619475"/>
                <a:ext cx="2832283" cy="3812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kumimoji="1" lang="en-US" altLang="ja-JP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kumimoji="1" lang="ja-JP" altLang="en-US" sz="2400" i="1" dirty="0">
                  <a:solidFill>
                    <a:srgbClr val="00B0F0"/>
                  </a:solidFill>
                  <a:latin typeface="Bodoni MT" panose="02070603080606020203" pitchFamily="18" charset="0"/>
                </a:endParaRPr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629" y="5619475"/>
                <a:ext cx="2832283" cy="381258"/>
              </a:xfrm>
              <a:prstGeom prst="rect">
                <a:avLst/>
              </a:prstGeom>
              <a:blipFill rotWithShape="0">
                <a:blip r:embed="rId8"/>
                <a:stretch>
                  <a:fillRect l="-2581" t="-6452" b="-322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503808" y="6505599"/>
            <a:ext cx="8481350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2000" i="1" dirty="0" smtClean="0">
                <a:solidFill>
                  <a:srgbClr val="00B0F0"/>
                </a:solidFill>
                <a:latin typeface="Bodoni MT" panose="02070603080606020203" pitchFamily="18" charset="0"/>
              </a:rPr>
              <a:t>x </a:t>
            </a:r>
            <a:r>
              <a:rPr lang="ja-JP" altLang="en-US" sz="2000" dirty="0" smtClean="0">
                <a:solidFill>
                  <a:srgbClr val="00B0F0"/>
                </a:solidFill>
                <a:latin typeface="Bodoni MT" panose="02070603080606020203" pitchFamily="18" charset="0"/>
              </a:rPr>
              <a:t>を </a:t>
            </a:r>
            <a:r>
              <a:rPr lang="en-US" altLang="ja-JP" sz="2000" i="1" dirty="0" err="1" smtClean="0">
                <a:solidFill>
                  <a:srgbClr val="00B0F0"/>
                </a:solidFill>
                <a:latin typeface="Bodoni MT" panose="02070603080606020203" pitchFamily="18" charset="0"/>
              </a:rPr>
              <a:t>ωt</a:t>
            </a:r>
            <a:r>
              <a:rPr lang="en-US" altLang="ja-JP" sz="2000" i="1" dirty="0" smtClean="0">
                <a:solidFill>
                  <a:srgbClr val="00B0F0"/>
                </a:solidFill>
                <a:latin typeface="Bodoni MT" panose="02070603080606020203" pitchFamily="18" charset="0"/>
              </a:rPr>
              <a:t> </a:t>
            </a:r>
            <a:r>
              <a:rPr lang="ja-JP" altLang="en-US" sz="2000" i="1" dirty="0" smtClean="0">
                <a:solidFill>
                  <a:srgbClr val="00B0F0"/>
                </a:solidFill>
                <a:latin typeface="Bodoni MT" panose="02070603080606020203" pitchFamily="18" charset="0"/>
              </a:rPr>
              <a:t>と</a:t>
            </a:r>
            <a:r>
              <a:rPr lang="ja-JP" altLang="en-US" sz="2000" dirty="0" smtClean="0">
                <a:solidFill>
                  <a:srgbClr val="00B0F0"/>
                </a:solidFill>
                <a:latin typeface="Bodoni MT" panose="02070603080606020203" pitchFamily="18" charset="0"/>
              </a:rPr>
              <a:t>して</a:t>
            </a:r>
            <a:r>
              <a:rPr lang="ja-JP" altLang="en-US" sz="2000" dirty="0" smtClean="0">
                <a:solidFill>
                  <a:srgbClr val="00B0F0"/>
                </a:solidFill>
                <a:latin typeface="Bodoni MT" panose="02070603080606020203" pitchFamily="18" charset="0"/>
              </a:rPr>
              <a:t>電気回路に応用す</a:t>
            </a:r>
            <a:r>
              <a:rPr lang="ja-JP" altLang="en-US" sz="2000" dirty="0">
                <a:solidFill>
                  <a:srgbClr val="00B0F0"/>
                </a:solidFill>
                <a:latin typeface="Bodoni MT" panose="02070603080606020203" pitchFamily="18" charset="0"/>
              </a:rPr>
              <a:t>る</a:t>
            </a:r>
            <a:r>
              <a:rPr lang="ja-JP" altLang="en-US" sz="2000" dirty="0" smtClean="0">
                <a:solidFill>
                  <a:srgbClr val="00B0F0"/>
                </a:solidFill>
                <a:latin typeface="Bodoni MT" panose="02070603080606020203" pitchFamily="18" charset="0"/>
              </a:rPr>
              <a:t>．　　　　　　　</a:t>
            </a:r>
            <a:r>
              <a:rPr lang="en-US" altLang="ja-JP" sz="2000" i="1" dirty="0" smtClean="0">
                <a:solidFill>
                  <a:srgbClr val="00B0F0"/>
                </a:solidFill>
                <a:latin typeface="Bodoni MT" panose="02070603080606020203" pitchFamily="18" charset="0"/>
              </a:rPr>
              <a:t>ω</a:t>
            </a:r>
            <a:r>
              <a:rPr lang="en-US" altLang="ja-JP" sz="2000" dirty="0" smtClean="0">
                <a:solidFill>
                  <a:srgbClr val="00B0F0"/>
                </a:solidFill>
                <a:latin typeface="Bodoni MT" panose="02070603080606020203" pitchFamily="18" charset="0"/>
              </a:rPr>
              <a:t>=2π</a:t>
            </a:r>
            <a:r>
              <a:rPr lang="en-US" altLang="ja-JP" sz="2000" i="1" dirty="0" smtClean="0">
                <a:solidFill>
                  <a:srgbClr val="00B0F0"/>
                </a:solidFill>
                <a:latin typeface="Bodoni MT" panose="02070603080606020203" pitchFamily="18" charset="0"/>
              </a:rPr>
              <a:t>f</a:t>
            </a:r>
            <a:r>
              <a:rPr lang="en-US" altLang="ja-JP" sz="2000" dirty="0" smtClean="0">
                <a:solidFill>
                  <a:srgbClr val="00B0F0"/>
                </a:solidFill>
                <a:latin typeface="Bodoni MT" panose="02070603080606020203" pitchFamily="18" charset="0"/>
              </a:rPr>
              <a:t> … </a:t>
            </a:r>
            <a:r>
              <a:rPr lang="ja-JP" altLang="en-US" sz="2000" dirty="0" smtClean="0">
                <a:solidFill>
                  <a:srgbClr val="00B0F0"/>
                </a:solidFill>
                <a:latin typeface="Bodoni MT" panose="02070603080606020203" pitchFamily="18" charset="0"/>
              </a:rPr>
              <a:t>角周波数， </a:t>
            </a:r>
            <a:r>
              <a:rPr lang="en-US" altLang="ja-JP" sz="2000" i="1" dirty="0" smtClean="0">
                <a:solidFill>
                  <a:srgbClr val="00B0F0"/>
                </a:solidFill>
                <a:latin typeface="Bodoni MT" panose="02070603080606020203" pitchFamily="18" charset="0"/>
              </a:rPr>
              <a:t>t</a:t>
            </a:r>
            <a:r>
              <a:rPr lang="en-US" altLang="ja-JP" sz="2000" dirty="0" smtClean="0">
                <a:solidFill>
                  <a:srgbClr val="00B0F0"/>
                </a:solidFill>
                <a:latin typeface="Bodoni MT" panose="02070603080606020203" pitchFamily="18" charset="0"/>
              </a:rPr>
              <a:t>… </a:t>
            </a:r>
            <a:r>
              <a:rPr lang="ja-JP" altLang="en-US" sz="2000" dirty="0" smtClean="0">
                <a:solidFill>
                  <a:srgbClr val="00B0F0"/>
                </a:solidFill>
                <a:latin typeface="Bodoni MT" panose="02070603080606020203" pitchFamily="18" charset="0"/>
              </a:rPr>
              <a:t>時間</a:t>
            </a:r>
            <a:endParaRPr kumimoji="1" lang="ja-JP" altLang="en-US" sz="2000" dirty="0">
              <a:solidFill>
                <a:srgbClr val="00B0F0"/>
              </a:solidFill>
              <a:latin typeface="Bodoni MT" panose="02070603080606020203" pitchFamily="18" charset="0"/>
            </a:endParaRPr>
          </a:p>
        </p:txBody>
      </p:sp>
      <p:cxnSp>
        <p:nvCxnSpPr>
          <p:cNvPr id="16" name="直線コネクタ 15"/>
          <p:cNvCxnSpPr/>
          <p:nvPr/>
        </p:nvCxnSpPr>
        <p:spPr>
          <a:xfrm flipH="1">
            <a:off x="0" y="6455747"/>
            <a:ext cx="91440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/>
              <p:cNvSpPr/>
              <p:nvPr/>
            </p:nvSpPr>
            <p:spPr>
              <a:xfrm>
                <a:off x="6917284" y="2794381"/>
                <a:ext cx="2067874" cy="307777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0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以上テーラー展開</m:t>
                      </m:r>
                      <m:r>
                        <a:rPr lang="en-US" altLang="ja-JP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ja-JP" alt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正方形/長方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284" y="2794381"/>
                <a:ext cx="2067874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4130" t="-7843" r="-1475" b="-254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6003701" y="983054"/>
                <a:ext cx="2981457" cy="307777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𝑒</m:t>
                      </m:r>
                      <m:r>
                        <a:rPr lang="en-US" altLang="ja-JP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=2.718… −∞&lt;</m:t>
                      </m:r>
                      <m:r>
                        <a:rPr lang="en-US" altLang="ja-JP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ja-JP" alt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701" y="983054"/>
                <a:ext cx="2981457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2249"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/>
          <p:cNvSpPr/>
          <p:nvPr/>
        </p:nvSpPr>
        <p:spPr>
          <a:xfrm>
            <a:off x="7075364" y="5698249"/>
            <a:ext cx="187220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ja-JP" altLang="en-US" sz="2000" dirty="0" smtClean="0">
                <a:solidFill>
                  <a:srgbClr val="0070C0"/>
                </a:solidFill>
              </a:rPr>
              <a:t>オイラーの公式</a:t>
            </a:r>
            <a:endParaRPr lang="ja-JP" alt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7812284" y="4777433"/>
                <a:ext cx="1135288" cy="39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 i="1" dirty="0" smtClean="0">
                    <a:solidFill>
                      <a:srgbClr val="00B0F0"/>
                    </a:solidFill>
                    <a:latin typeface="Bodoni MT" pitchFamily="18" charset="0"/>
                    <a:ea typeface="ＭＳ 明朝" pitchFamily="17" charset="-128"/>
                  </a:rPr>
                  <a:t>j </a:t>
                </a:r>
                <a:r>
                  <a:rPr lang="en-US" altLang="ja-JP" b="1" dirty="0">
                    <a:solidFill>
                      <a:srgbClr val="00B0F0"/>
                    </a:solidFill>
                    <a:latin typeface="Bodoni MT" pitchFamily="18" charset="0"/>
                    <a:ea typeface="ＭＳ 明朝" pitchFamily="17" charset="-128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ja-JP" altLang="en-US" b="1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明朝" pitchFamily="17" charset="-128"/>
                          </a:rPr>
                        </m:ctrlPr>
                      </m:radPr>
                      <m:deg/>
                      <m:e>
                        <m:r>
                          <a:rPr lang="en-US" altLang="ja-JP" b="1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明朝" pitchFamily="17" charset="-128"/>
                          </a:rPr>
                          <m:t>−</m:t>
                        </m:r>
                        <m:r>
                          <a:rPr lang="en-US" altLang="ja-JP" b="1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明朝" pitchFamily="17" charset="-128"/>
                          </a:rPr>
                          <m:t>𝟏</m:t>
                        </m:r>
                      </m:e>
                    </m:rad>
                  </m:oMath>
                </a14:m>
                <a:endParaRPr lang="en-US" altLang="ja-JP" b="1" dirty="0" smtClean="0">
                  <a:solidFill>
                    <a:srgbClr val="00B0F0"/>
                  </a:solidFill>
                  <a:latin typeface="Bodoni MT" pitchFamily="18" charset="0"/>
                </a:endParaRPr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284" y="4777433"/>
                <a:ext cx="1135288" cy="396327"/>
              </a:xfrm>
              <a:prstGeom prst="rect">
                <a:avLst/>
              </a:prstGeom>
              <a:blipFill rotWithShape="0">
                <a:blip r:embed="rId11"/>
                <a:stretch>
                  <a:fillRect l="-4839" t="-1538" b="-2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35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2699793" y="97468"/>
            <a:ext cx="352839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ja-JP" altLang="en-US" sz="2800" dirty="0" smtClean="0">
                <a:solidFill>
                  <a:srgbClr val="0070C0"/>
                </a:solidFill>
                <a:latin typeface="Bodoni MT" pitchFamily="18" charset="0"/>
              </a:rPr>
              <a:t>交流電圧の複素表現</a:t>
            </a:r>
            <a:endParaRPr lang="ja-JP" altLang="ja-JP" sz="2800" dirty="0">
              <a:solidFill>
                <a:srgbClr val="0070C0"/>
              </a:solidFill>
              <a:latin typeface="Bodoni MT" pitchFamily="18" charset="0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354105" y="697870"/>
            <a:ext cx="8538873" cy="543888"/>
            <a:chOff x="354105" y="807362"/>
            <a:chExt cx="8538873" cy="543888"/>
          </a:xfrm>
        </p:grpSpPr>
        <p:grpSp>
          <p:nvGrpSpPr>
            <p:cNvPr id="12" name="グループ化 11"/>
            <p:cNvGrpSpPr/>
            <p:nvPr/>
          </p:nvGrpSpPr>
          <p:grpSpPr>
            <a:xfrm>
              <a:off x="354105" y="807362"/>
              <a:ext cx="6728351" cy="523220"/>
              <a:chOff x="1331640" y="1033572"/>
              <a:chExt cx="6728351" cy="523220"/>
            </a:xfrm>
          </p:grpSpPr>
          <p:sp>
            <p:nvSpPr>
              <p:cNvPr id="56" name="正方形/長方形 55"/>
              <p:cNvSpPr/>
              <p:nvPr/>
            </p:nvSpPr>
            <p:spPr>
              <a:xfrm>
                <a:off x="1331640" y="1060368"/>
                <a:ext cx="1512168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lvl="0"/>
                <a:r>
                  <a:rPr lang="ja-JP" altLang="en-US" sz="2000" b="1" dirty="0" smtClean="0">
                    <a:solidFill>
                      <a:srgbClr val="0070C0"/>
                    </a:solidFill>
                    <a:latin typeface="Bodoni MT" pitchFamily="18" charset="0"/>
                  </a:rPr>
                  <a:t>複素電圧</a:t>
                </a:r>
                <a:endParaRPr lang="ja-JP" altLang="ja-JP" sz="2000" b="1" dirty="0">
                  <a:solidFill>
                    <a:srgbClr val="0070C0"/>
                  </a:solidFill>
                  <a:latin typeface="Bodoni MT" pitchFamily="18" charset="0"/>
                </a:endParaRPr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2621695" y="1033572"/>
                <a:ext cx="54382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800" b="1" i="1" dirty="0" smtClean="0">
                    <a:latin typeface="Bodoni MT" pitchFamily="18" charset="0"/>
                    <a:ea typeface="ＭＳ 明朝" pitchFamily="17" charset="-128"/>
                  </a:rPr>
                  <a:t>V</a:t>
                </a:r>
                <a:r>
                  <a:rPr lang="en-US" altLang="ja-JP" sz="2800" b="1" dirty="0" smtClean="0">
                    <a:latin typeface="Bodoni MT" pitchFamily="18" charset="0"/>
                    <a:ea typeface="ＭＳ 明朝" pitchFamily="17" charset="-128"/>
                  </a:rPr>
                  <a:t>=</a:t>
                </a:r>
                <a:r>
                  <a:rPr lang="en-US" altLang="ja-JP" sz="2800" b="1" i="1" dirty="0" err="1" smtClean="0">
                    <a:latin typeface="Bodoni MT" pitchFamily="18" charset="0"/>
                    <a:ea typeface="ＭＳ 明朝" pitchFamily="17" charset="-128"/>
                  </a:rPr>
                  <a:t>V</a:t>
                </a:r>
                <a:r>
                  <a:rPr lang="en-US" altLang="ja-JP" sz="2800" b="1" baseline="-20000" dirty="0" err="1" smtClean="0">
                    <a:latin typeface="Bodoni MT" pitchFamily="18" charset="0"/>
                    <a:ea typeface="ＭＳ 明朝" pitchFamily="17" charset="-128"/>
                  </a:rPr>
                  <a:t>p</a:t>
                </a:r>
                <a:r>
                  <a:rPr lang="en-US" altLang="ja-JP" sz="2800" b="1" i="1" dirty="0" err="1" smtClean="0">
                    <a:latin typeface="Bodoni MT" pitchFamily="18" charset="0"/>
                    <a:ea typeface="ＭＳ 明朝" pitchFamily="17" charset="-128"/>
                  </a:rPr>
                  <a:t>exp</a:t>
                </a:r>
                <a:r>
                  <a:rPr lang="en-US" altLang="ja-JP" sz="2800" b="1" i="1" baseline="30000" dirty="0" err="1" smtClean="0">
                    <a:latin typeface="Bodoni MT" pitchFamily="18" charset="0"/>
                    <a:ea typeface="ＭＳ 明朝" pitchFamily="17" charset="-128"/>
                  </a:rPr>
                  <a:t>j</a:t>
                </a:r>
                <a:r>
                  <a:rPr lang="en-US" altLang="ja-JP" sz="2800" b="1" i="1" baseline="30000" dirty="0" err="1" smtClean="0">
                    <a:latin typeface="Bodoni MT" pitchFamily="18" charset="0"/>
                  </a:rPr>
                  <a:t>ωt</a:t>
                </a:r>
                <a:r>
                  <a:rPr lang="en-US" altLang="ja-JP" sz="2800" b="1" dirty="0" smtClean="0">
                    <a:latin typeface="Bodoni MT" pitchFamily="18" charset="0"/>
                    <a:ea typeface="ＭＳ 明朝" pitchFamily="17" charset="-128"/>
                  </a:rPr>
                  <a:t>=</a:t>
                </a:r>
                <a:r>
                  <a:rPr lang="en-US" altLang="ja-JP" sz="2800" b="1" i="1" dirty="0" err="1" smtClean="0">
                    <a:latin typeface="Bodoni MT" pitchFamily="18" charset="0"/>
                    <a:ea typeface="ＭＳ 明朝" pitchFamily="17" charset="-128"/>
                  </a:rPr>
                  <a:t>V</a:t>
                </a:r>
                <a:r>
                  <a:rPr lang="en-US" altLang="ja-JP" sz="2800" b="1" baseline="-20000" dirty="0" err="1" smtClean="0">
                    <a:latin typeface="Bodoni MT" pitchFamily="18" charset="0"/>
                    <a:ea typeface="ＭＳ 明朝" pitchFamily="17" charset="-128"/>
                  </a:rPr>
                  <a:t>p</a:t>
                </a:r>
                <a:r>
                  <a:rPr lang="en-US" altLang="ja-JP" sz="2800" b="1" i="1" dirty="0" err="1" smtClean="0">
                    <a:latin typeface="Bodoni MT" pitchFamily="18" charset="0"/>
                    <a:ea typeface="ＭＳ 明朝" pitchFamily="17" charset="-128"/>
                  </a:rPr>
                  <a:t>co</a:t>
                </a:r>
                <a:r>
                  <a:rPr lang="en-US" altLang="ja-JP" sz="2800" b="1" i="1" dirty="0" err="1" smtClean="0">
                    <a:latin typeface="Bodoni MT" pitchFamily="18" charset="0"/>
                  </a:rPr>
                  <a:t>sωt+</a:t>
                </a:r>
                <a:r>
                  <a:rPr lang="en-US" altLang="ja-JP" sz="2800" b="1" i="1" dirty="0" err="1" smtClean="0">
                    <a:latin typeface="Century Schoolbook" pitchFamily="18" charset="0"/>
                  </a:rPr>
                  <a:t>j</a:t>
                </a:r>
                <a:r>
                  <a:rPr lang="en-US" altLang="ja-JP" sz="2800" b="1" i="1" dirty="0" err="1" smtClean="0">
                    <a:latin typeface="Bodoni MT" pitchFamily="18" charset="0"/>
                    <a:ea typeface="ＭＳ 明朝" pitchFamily="17" charset="-128"/>
                  </a:rPr>
                  <a:t>V</a:t>
                </a:r>
                <a:r>
                  <a:rPr lang="en-US" altLang="ja-JP" sz="2800" b="1" baseline="-20000" dirty="0" err="1">
                    <a:latin typeface="Bodoni MT" pitchFamily="18" charset="0"/>
                    <a:ea typeface="ＭＳ 明朝" pitchFamily="17" charset="-128"/>
                  </a:rPr>
                  <a:t>p</a:t>
                </a:r>
                <a:r>
                  <a:rPr lang="en-US" altLang="ja-JP" sz="2800" b="1" i="1" dirty="0" err="1" smtClean="0">
                    <a:latin typeface="Bodoni MT" pitchFamily="18" charset="0"/>
                  </a:rPr>
                  <a:t>sinωt</a:t>
                </a:r>
                <a:endParaRPr lang="en-US" altLang="ja-JP" sz="2400" b="1" i="1" dirty="0" smtClean="0">
                  <a:latin typeface="Bodoni MT" pitchFamily="18" charset="0"/>
                </a:endParaRPr>
              </a:p>
            </p:txBody>
          </p:sp>
        </p:grpSp>
        <p:sp>
          <p:nvSpPr>
            <p:cNvPr id="34" name="正方形/長方形 33"/>
            <p:cNvSpPr/>
            <p:nvPr/>
          </p:nvSpPr>
          <p:spPr>
            <a:xfrm>
              <a:off x="7164288" y="874196"/>
              <a:ext cx="1728690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ja-JP" altLang="en-US" b="1" dirty="0">
                  <a:solidFill>
                    <a:srgbClr val="0070C0"/>
                  </a:solidFill>
                  <a:latin typeface="Century Schoolbook" pitchFamily="18" charset="0"/>
                </a:rPr>
                <a:t>オイラー</a:t>
              </a:r>
              <a:r>
                <a:rPr lang="ja-JP" altLang="en-US" b="1" dirty="0" smtClean="0">
                  <a:solidFill>
                    <a:srgbClr val="0070C0"/>
                  </a:solidFill>
                  <a:latin typeface="Century Schoolbook" pitchFamily="18" charset="0"/>
                </a:rPr>
                <a:t>の公式</a:t>
              </a:r>
              <a:endParaRPr lang="en-US" altLang="ja-JP" b="1" dirty="0" smtClean="0">
                <a:solidFill>
                  <a:srgbClr val="0070C0"/>
                </a:solidFill>
                <a:latin typeface="Century Schoolbook" pitchFamily="18" charset="0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381542" y="2348880"/>
            <a:ext cx="8366922" cy="3831417"/>
            <a:chOff x="381542" y="2189871"/>
            <a:chExt cx="8366922" cy="3831417"/>
          </a:xfrm>
        </p:grpSpPr>
        <p:sp>
          <p:nvSpPr>
            <p:cNvPr id="58" name="テキスト ボックス 57"/>
            <p:cNvSpPr txBox="1"/>
            <p:nvPr/>
          </p:nvSpPr>
          <p:spPr>
            <a:xfrm>
              <a:off x="2865178" y="2565143"/>
              <a:ext cx="1390914" cy="36711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0070C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虚軸</a:t>
              </a:r>
              <a:r>
                <a:rPr lang="ja-JP" altLang="en-US" b="1" dirty="0" smtClean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へ投影</a:t>
              </a:r>
              <a:r>
                <a:rPr lang="en-US" altLang="ja-JP" b="1" dirty="0" smtClean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 </a:t>
              </a:r>
            </a:p>
          </p:txBody>
        </p:sp>
        <p:cxnSp>
          <p:nvCxnSpPr>
            <p:cNvPr id="15" name="直線矢印コネクタ 14"/>
            <p:cNvCxnSpPr>
              <a:endCxn id="2" idx="7"/>
            </p:cNvCxnSpPr>
            <p:nvPr/>
          </p:nvCxnSpPr>
          <p:spPr>
            <a:xfrm flipV="1">
              <a:off x="2017915" y="3173239"/>
              <a:ext cx="1096278" cy="10792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6371114" y="2470493"/>
              <a:ext cx="18543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b="1" i="1" dirty="0" smtClean="0">
                  <a:latin typeface="Bodoni MT" pitchFamily="18" charset="0"/>
                  <a:ea typeface="ＭＳ 明朝" pitchFamily="17" charset="-128"/>
                </a:rPr>
                <a:t>v</a:t>
              </a:r>
              <a:r>
                <a:rPr lang="en-US" altLang="ja-JP" sz="2800" b="1" dirty="0" smtClean="0">
                  <a:latin typeface="Bodoni MT" pitchFamily="18" charset="0"/>
                  <a:ea typeface="ＭＳ 明朝" pitchFamily="17" charset="-128"/>
                </a:rPr>
                <a:t>=</a:t>
              </a:r>
              <a:r>
                <a:rPr lang="en-US" altLang="ja-JP" sz="2400" b="1" i="1" dirty="0" err="1" smtClean="0">
                  <a:latin typeface="Bodoni MT" pitchFamily="18" charset="0"/>
                  <a:ea typeface="ＭＳ 明朝" pitchFamily="17" charset="-128"/>
                </a:rPr>
                <a:t>V</a:t>
              </a:r>
              <a:r>
                <a:rPr lang="en-US" altLang="ja-JP" sz="2400" b="1" baseline="-20000" dirty="0" err="1" smtClean="0">
                  <a:latin typeface="Bodoni MT" pitchFamily="18" charset="0"/>
                  <a:ea typeface="ＭＳ 明朝" pitchFamily="17" charset="-128"/>
                </a:rPr>
                <a:t>p</a:t>
              </a:r>
              <a:r>
                <a:rPr lang="en-US" altLang="ja-JP" sz="2400" b="1" i="1" dirty="0" err="1" smtClean="0">
                  <a:latin typeface="Bodoni MT" pitchFamily="18" charset="0"/>
                </a:rPr>
                <a:t>sinωt</a:t>
              </a:r>
              <a:endParaRPr lang="en-US" altLang="ja-JP" sz="2400" b="1" i="1" dirty="0" smtClean="0">
                <a:latin typeface="Bodoni MT" pitchFamily="18" charset="0"/>
              </a:endParaRPr>
            </a:p>
          </p:txBody>
        </p:sp>
        <p:sp>
          <p:nvSpPr>
            <p:cNvPr id="2" name="円/楕円 1"/>
            <p:cNvSpPr/>
            <p:nvPr/>
          </p:nvSpPr>
          <p:spPr>
            <a:xfrm>
              <a:off x="467544" y="2719146"/>
              <a:ext cx="3100742" cy="310074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" name="直線コネクタ 3"/>
            <p:cNvCxnSpPr/>
            <p:nvPr/>
          </p:nvCxnSpPr>
          <p:spPr>
            <a:xfrm>
              <a:off x="467544" y="4252480"/>
              <a:ext cx="79928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/>
            <p:cNvSpPr txBox="1"/>
            <p:nvPr/>
          </p:nvSpPr>
          <p:spPr>
            <a:xfrm rot="19080007">
              <a:off x="2218836" y="3314633"/>
              <a:ext cx="49943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b="1" i="1" dirty="0" err="1" smtClean="0">
                  <a:solidFill>
                    <a:srgbClr val="00B0F0"/>
                  </a:solidFill>
                  <a:latin typeface="Bodoni MT" pitchFamily="18" charset="0"/>
                  <a:ea typeface="ＭＳ 明朝" pitchFamily="17" charset="-128"/>
                </a:rPr>
                <a:t>V</a:t>
              </a:r>
              <a:r>
                <a:rPr lang="en-US" altLang="ja-JP" b="1" baseline="-20000" dirty="0" err="1">
                  <a:solidFill>
                    <a:srgbClr val="00B0F0"/>
                  </a:solidFill>
                  <a:latin typeface="Bodoni MT" pitchFamily="18" charset="0"/>
                  <a:ea typeface="ＭＳ 明朝" pitchFamily="17" charset="-128"/>
                </a:rPr>
                <a:t>p</a:t>
              </a:r>
              <a:endParaRPr lang="en-US" altLang="ja-JP" b="1" i="1" dirty="0" smtClean="0">
                <a:solidFill>
                  <a:srgbClr val="00B0F0"/>
                </a:solidFill>
                <a:latin typeface="Bodoni MT" pitchFamily="18" charset="0"/>
              </a:endParaRPr>
            </a:p>
          </p:txBody>
        </p:sp>
        <p:cxnSp>
          <p:nvCxnSpPr>
            <p:cNvPr id="13" name="直線コネクタ 12"/>
            <p:cNvCxnSpPr/>
            <p:nvPr/>
          </p:nvCxnSpPr>
          <p:spPr>
            <a:xfrm flipH="1">
              <a:off x="2034775" y="2398822"/>
              <a:ext cx="14661" cy="36224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467544" y="4235712"/>
              <a:ext cx="733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Bodoni MT" pitchFamily="18" charset="0"/>
                  <a:ea typeface="ＭＳ 明朝" pitchFamily="17" charset="-128"/>
                </a:rPr>
                <a:t>実軸</a:t>
              </a:r>
              <a:endParaRPr lang="en-US" altLang="ja-JP" b="1" dirty="0" smtClean="0">
                <a:latin typeface="Bodoni MT" pitchFamily="18" charset="0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1581976" y="2726332"/>
              <a:ext cx="402727" cy="92333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0070C0"/>
                  </a:solidFill>
                  <a:latin typeface="Bodoni MT" pitchFamily="18" charset="0"/>
                  <a:ea typeface="ＭＳ 明朝" pitchFamily="17" charset="-128"/>
                </a:rPr>
                <a:t>虚</a:t>
              </a:r>
              <a:endParaRPr lang="en-US" altLang="ja-JP" b="1" dirty="0" smtClean="0">
                <a:solidFill>
                  <a:srgbClr val="0070C0"/>
                </a:solidFill>
                <a:latin typeface="Bodoni MT" pitchFamily="18" charset="0"/>
                <a:ea typeface="ＭＳ 明朝" pitchFamily="17" charset="-128"/>
              </a:endParaRPr>
            </a:p>
            <a:p>
              <a:r>
                <a:rPr lang="ja-JP" altLang="en-US" b="1" dirty="0" smtClean="0">
                  <a:solidFill>
                    <a:srgbClr val="0070C0"/>
                  </a:solidFill>
                  <a:latin typeface="Bodoni MT" pitchFamily="18" charset="0"/>
                  <a:ea typeface="ＭＳ 明朝" pitchFamily="17" charset="-128"/>
                </a:rPr>
                <a:t>軸</a:t>
              </a:r>
              <a:endParaRPr lang="en-US" altLang="ja-JP" b="1" dirty="0" smtClean="0">
                <a:solidFill>
                  <a:srgbClr val="0070C0"/>
                </a:solidFill>
                <a:latin typeface="Bodoni MT" pitchFamily="18" charset="0"/>
                <a:ea typeface="ＭＳ 明朝" pitchFamily="17" charset="-128"/>
              </a:endParaRPr>
            </a:p>
            <a:p>
              <a:r>
                <a:rPr lang="en-US" altLang="ja-JP" b="1" dirty="0" smtClean="0">
                  <a:latin typeface="Bodoni MT" pitchFamily="18" charset="0"/>
                </a:rPr>
                <a:t> </a:t>
              </a:r>
              <a:r>
                <a:rPr lang="en-US" altLang="ja-JP" b="1" i="1" dirty="0" smtClean="0">
                  <a:latin typeface="Bodoni MT" pitchFamily="18" charset="0"/>
                </a:rPr>
                <a:t>j</a:t>
              </a:r>
            </a:p>
          </p:txBody>
        </p:sp>
        <p:sp>
          <p:nvSpPr>
            <p:cNvPr id="24" name="円弧 23"/>
            <p:cNvSpPr/>
            <p:nvPr/>
          </p:nvSpPr>
          <p:spPr>
            <a:xfrm rot="11886333" flipH="1" flipV="1">
              <a:off x="1957955" y="3828404"/>
              <a:ext cx="730825" cy="679029"/>
            </a:xfrm>
            <a:prstGeom prst="arc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2189053" y="3871607"/>
              <a:ext cx="65475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2000" b="1" i="1" dirty="0" smtClean="0">
                  <a:solidFill>
                    <a:srgbClr val="0070C0"/>
                  </a:solidFill>
                  <a:latin typeface="Bodoni MT" pitchFamily="18" charset="0"/>
                </a:rPr>
                <a:t>ωt</a:t>
              </a:r>
              <a:r>
                <a:rPr lang="en-US" altLang="ja-JP" sz="2000" b="1" baseline="-25000" dirty="0" smtClean="0">
                  <a:solidFill>
                    <a:srgbClr val="0070C0"/>
                  </a:solidFill>
                  <a:latin typeface="Bodoni MT" pitchFamily="18" charset="0"/>
                </a:rPr>
                <a:t>1</a:t>
              </a:r>
            </a:p>
          </p:txBody>
        </p:sp>
        <p:sp>
          <p:nvSpPr>
            <p:cNvPr id="29" name="フリーフォーム 28"/>
            <p:cNvSpPr/>
            <p:nvPr/>
          </p:nvSpPr>
          <p:spPr>
            <a:xfrm>
              <a:off x="4524450" y="2723545"/>
              <a:ext cx="4007990" cy="3096344"/>
            </a:xfrm>
            <a:custGeom>
              <a:avLst/>
              <a:gdLst>
                <a:gd name="connsiteX0" fmla="*/ 0 w 4007990"/>
                <a:gd name="connsiteY0" fmla="*/ 1056327 h 2144155"/>
                <a:gd name="connsiteX1" fmla="*/ 1119352 w 4007990"/>
                <a:gd name="connsiteY1" fmla="*/ 38 h 2144155"/>
                <a:gd name="connsiteX2" fmla="*/ 1986455 w 4007990"/>
                <a:gd name="connsiteY2" fmla="*/ 1087859 h 2144155"/>
                <a:gd name="connsiteX3" fmla="*/ 2837793 w 4007990"/>
                <a:gd name="connsiteY3" fmla="*/ 2144148 h 2144155"/>
                <a:gd name="connsiteX4" fmla="*/ 3909848 w 4007990"/>
                <a:gd name="connsiteY4" fmla="*/ 1072093 h 2144155"/>
                <a:gd name="connsiteX5" fmla="*/ 3894083 w 4007990"/>
                <a:gd name="connsiteY5" fmla="*/ 1040562 h 2144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7990" h="2144155">
                  <a:moveTo>
                    <a:pt x="0" y="1056327"/>
                  </a:moveTo>
                  <a:cubicBezTo>
                    <a:pt x="394138" y="525555"/>
                    <a:pt x="788276" y="-5217"/>
                    <a:pt x="1119352" y="38"/>
                  </a:cubicBezTo>
                  <a:cubicBezTo>
                    <a:pt x="1450428" y="5293"/>
                    <a:pt x="1986455" y="1087859"/>
                    <a:pt x="1986455" y="1087859"/>
                  </a:cubicBezTo>
                  <a:cubicBezTo>
                    <a:pt x="2272862" y="1445211"/>
                    <a:pt x="2517228" y="2146776"/>
                    <a:pt x="2837793" y="2144148"/>
                  </a:cubicBezTo>
                  <a:cubicBezTo>
                    <a:pt x="3158358" y="2141520"/>
                    <a:pt x="3733800" y="1256024"/>
                    <a:pt x="3909848" y="1072093"/>
                  </a:cubicBezTo>
                  <a:cubicBezTo>
                    <a:pt x="4085896" y="888162"/>
                    <a:pt x="3989989" y="964362"/>
                    <a:pt x="3894083" y="104056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145" name="直線矢印コネクタ 6144"/>
            <p:cNvCxnSpPr>
              <a:endCxn id="29" idx="1"/>
            </p:cNvCxnSpPr>
            <p:nvPr/>
          </p:nvCxnSpPr>
          <p:spPr>
            <a:xfrm flipV="1">
              <a:off x="5643802" y="2723600"/>
              <a:ext cx="0" cy="1512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/>
            <p:cNvSpPr txBox="1"/>
            <p:nvPr/>
          </p:nvSpPr>
          <p:spPr>
            <a:xfrm>
              <a:off x="5377333" y="3299608"/>
              <a:ext cx="63482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2000" b="1" i="1" dirty="0" err="1" smtClean="0">
                  <a:latin typeface="Bodoni MT" pitchFamily="18" charset="0"/>
                  <a:ea typeface="ＭＳ 明朝" pitchFamily="17" charset="-128"/>
                </a:rPr>
                <a:t>V</a:t>
              </a:r>
              <a:r>
                <a:rPr lang="en-US" altLang="ja-JP" sz="2000" b="1" baseline="-20000" dirty="0" err="1">
                  <a:latin typeface="Bodoni MT" pitchFamily="18" charset="0"/>
                  <a:ea typeface="ＭＳ 明朝" pitchFamily="17" charset="-128"/>
                </a:rPr>
                <a:t>p</a:t>
              </a:r>
              <a:endParaRPr lang="en-US" altLang="ja-JP" sz="2000" b="1" i="1" dirty="0" smtClean="0">
                <a:latin typeface="Bodoni MT" pitchFamily="18" charset="0"/>
              </a:endParaRPr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8313717" y="4420378"/>
              <a:ext cx="2934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i="1" dirty="0" smtClean="0">
                  <a:solidFill>
                    <a:srgbClr val="0070C0"/>
                  </a:solidFill>
                  <a:latin typeface="Bodoni MT" pitchFamily="18" charset="0"/>
                </a:rPr>
                <a:t>t</a:t>
              </a: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3995936" y="2189871"/>
              <a:ext cx="392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i="1" dirty="0" smtClean="0">
                  <a:latin typeface="Bodoni MT" pitchFamily="18" charset="0"/>
                </a:rPr>
                <a:t>v</a:t>
              </a:r>
            </a:p>
          </p:txBody>
        </p:sp>
        <p:cxnSp>
          <p:nvCxnSpPr>
            <p:cNvPr id="6160" name="直線矢印コネクタ 6159"/>
            <p:cNvCxnSpPr/>
            <p:nvPr/>
          </p:nvCxnSpPr>
          <p:spPr>
            <a:xfrm flipV="1">
              <a:off x="4355976" y="2291496"/>
              <a:ext cx="0" cy="5877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 flipH="1">
              <a:off x="4504983" y="2341438"/>
              <a:ext cx="14661" cy="36224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>
              <a:off x="3131840" y="3173239"/>
              <a:ext cx="19442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>
              <a:off x="3779913" y="3195012"/>
              <a:ext cx="0" cy="1015043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>
              <a:off x="2123728" y="4604181"/>
              <a:ext cx="964981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 flipV="1">
              <a:off x="3088709" y="3299608"/>
              <a:ext cx="0" cy="1455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正方形/長方形 38"/>
            <p:cNvSpPr/>
            <p:nvPr/>
          </p:nvSpPr>
          <p:spPr>
            <a:xfrm>
              <a:off x="2049436" y="4586460"/>
              <a:ext cx="10967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ja-JP" b="1" i="1" dirty="0" smtClean="0">
                  <a:solidFill>
                    <a:srgbClr val="0070C0"/>
                  </a:solidFill>
                  <a:latin typeface="Bodoni MT" pitchFamily="18" charset="0"/>
                  <a:ea typeface="ＭＳ 明朝" pitchFamily="17" charset="-128"/>
                </a:rPr>
                <a:t>V</a:t>
              </a:r>
              <a:r>
                <a:rPr lang="en-US" altLang="ja-JP" b="1" baseline="-20000" dirty="0">
                  <a:solidFill>
                    <a:srgbClr val="0070C0"/>
                  </a:solidFill>
                  <a:latin typeface="Bodoni MT" pitchFamily="18" charset="0"/>
                  <a:ea typeface="ＭＳ 明朝" pitchFamily="17" charset="-128"/>
                </a:rPr>
                <a:t>p</a:t>
              </a:r>
              <a:r>
                <a:rPr lang="en-US" altLang="ja-JP" b="1" i="1" dirty="0" smtClean="0">
                  <a:solidFill>
                    <a:srgbClr val="0070C0"/>
                  </a:solidFill>
                  <a:latin typeface="Bodoni MT" pitchFamily="18" charset="0"/>
                  <a:ea typeface="ＭＳ 明朝" pitchFamily="17" charset="-128"/>
                </a:rPr>
                <a:t>co</a:t>
              </a:r>
              <a:r>
                <a:rPr lang="en-US" altLang="ja-JP" b="1" i="1" dirty="0" smtClean="0">
                  <a:solidFill>
                    <a:srgbClr val="0070C0"/>
                  </a:solidFill>
                  <a:latin typeface="Bodoni MT" pitchFamily="18" charset="0"/>
                </a:rPr>
                <a:t>sωt</a:t>
              </a:r>
              <a:r>
                <a:rPr lang="en-US" altLang="ja-JP" b="1" baseline="-25000" dirty="0" smtClean="0">
                  <a:solidFill>
                    <a:srgbClr val="0070C0"/>
                  </a:solidFill>
                  <a:latin typeface="Bodoni MT" pitchFamily="18" charset="0"/>
                </a:rPr>
                <a:t>1</a:t>
              </a:r>
              <a:endParaRPr lang="ja-JP" altLang="en-US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61" name="正方形/長方形 60"/>
            <p:cNvSpPr/>
            <p:nvPr/>
          </p:nvSpPr>
          <p:spPr>
            <a:xfrm rot="16200000">
              <a:off x="3429016" y="3494747"/>
              <a:ext cx="10711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ja-JP" b="1" i="1" dirty="0" smtClean="0">
                  <a:solidFill>
                    <a:srgbClr val="0070C0"/>
                  </a:solidFill>
                  <a:latin typeface="Bodoni MT" pitchFamily="18" charset="0"/>
                  <a:ea typeface="ＭＳ 明朝" pitchFamily="17" charset="-128"/>
                </a:rPr>
                <a:t>V</a:t>
              </a:r>
              <a:r>
                <a:rPr lang="en-US" altLang="ja-JP" b="1" baseline="-20000" dirty="0">
                  <a:solidFill>
                    <a:srgbClr val="0070C0"/>
                  </a:solidFill>
                  <a:latin typeface="Bodoni MT" pitchFamily="18" charset="0"/>
                  <a:ea typeface="ＭＳ 明朝" pitchFamily="17" charset="-128"/>
                </a:rPr>
                <a:t>p</a:t>
              </a:r>
              <a:r>
                <a:rPr lang="en-US" altLang="ja-JP" b="1" i="1" dirty="0" smtClean="0">
                  <a:solidFill>
                    <a:srgbClr val="0070C0"/>
                  </a:solidFill>
                  <a:latin typeface="Bodoni MT" pitchFamily="18" charset="0"/>
                </a:rPr>
                <a:t>sinωt</a:t>
              </a:r>
              <a:r>
                <a:rPr lang="en-US" altLang="ja-JP" b="1" baseline="-25000" dirty="0" smtClean="0">
                  <a:solidFill>
                    <a:srgbClr val="0070C0"/>
                  </a:solidFill>
                  <a:latin typeface="Bodoni MT" pitchFamily="18" charset="0"/>
                </a:rPr>
                <a:t>1</a:t>
              </a:r>
              <a:endParaRPr lang="ja-JP" altLang="en-US" baseline="-25000" dirty="0">
                <a:solidFill>
                  <a:srgbClr val="0070C0"/>
                </a:solidFill>
              </a:endParaRPr>
            </a:p>
          </p:txBody>
        </p:sp>
        <p:cxnSp>
          <p:nvCxnSpPr>
            <p:cNvPr id="35" name="直線コネクタ 34"/>
            <p:cNvCxnSpPr>
              <a:stCxn id="37" idx="0"/>
            </p:cNvCxnSpPr>
            <p:nvPr/>
          </p:nvCxnSpPr>
          <p:spPr>
            <a:xfrm flipH="1" flipV="1">
              <a:off x="5135335" y="3148796"/>
              <a:ext cx="23106" cy="1086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テキスト ボックス 35"/>
            <p:cNvSpPr txBox="1"/>
            <p:nvPr/>
          </p:nvSpPr>
          <p:spPr>
            <a:xfrm>
              <a:off x="3059832" y="2765935"/>
              <a:ext cx="452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i="1" dirty="0" smtClean="0">
                  <a:solidFill>
                    <a:srgbClr val="0070C0"/>
                  </a:solidFill>
                  <a:latin typeface="Bodoni MT" pitchFamily="18" charset="0"/>
                </a:rPr>
                <a:t>t</a:t>
              </a:r>
              <a:r>
                <a:rPr lang="en-US" altLang="ja-JP" sz="2400" b="1" baseline="-25000" dirty="0" smtClean="0">
                  <a:solidFill>
                    <a:srgbClr val="0070C0"/>
                  </a:solidFill>
                  <a:latin typeface="Bodoni MT" pitchFamily="18" charset="0"/>
                </a:rPr>
                <a:t>1</a:t>
              </a: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4932040" y="4235712"/>
              <a:ext cx="452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i="1" dirty="0" smtClean="0">
                  <a:solidFill>
                    <a:srgbClr val="0070C0"/>
                  </a:solidFill>
                  <a:latin typeface="Bodoni MT" pitchFamily="18" charset="0"/>
                </a:rPr>
                <a:t>t</a:t>
              </a:r>
              <a:r>
                <a:rPr lang="en-US" altLang="ja-JP" sz="2400" b="1" baseline="-25000" dirty="0" smtClean="0">
                  <a:solidFill>
                    <a:srgbClr val="0070C0"/>
                  </a:solidFill>
                  <a:latin typeface="Bodoni MT" pitchFamily="18" charset="0"/>
                </a:rPr>
                <a:t>1</a:t>
              </a: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3491880" y="4163704"/>
              <a:ext cx="452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i="1" dirty="0" smtClean="0">
                  <a:solidFill>
                    <a:srgbClr val="0070C0"/>
                  </a:solidFill>
                  <a:latin typeface="Bodoni MT" pitchFamily="18" charset="0"/>
                </a:rPr>
                <a:t>t</a:t>
              </a:r>
              <a:r>
                <a:rPr lang="en-US" altLang="ja-JP" sz="2400" b="1" baseline="-25000" dirty="0" smtClean="0">
                  <a:solidFill>
                    <a:srgbClr val="0070C0"/>
                  </a:solidFill>
                  <a:latin typeface="Bodoni MT" pitchFamily="18" charset="0"/>
                </a:rPr>
                <a:t>0</a:t>
              </a: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4427984" y="4206095"/>
              <a:ext cx="452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i="1" dirty="0" smtClean="0">
                  <a:solidFill>
                    <a:srgbClr val="0070C0"/>
                  </a:solidFill>
                  <a:latin typeface="Bodoni MT" pitchFamily="18" charset="0"/>
                </a:rPr>
                <a:t>t</a:t>
              </a:r>
              <a:r>
                <a:rPr lang="en-US" altLang="ja-JP" sz="2400" b="1" baseline="-25000" dirty="0" smtClean="0">
                  <a:solidFill>
                    <a:srgbClr val="0070C0"/>
                  </a:solidFill>
                  <a:latin typeface="Bodoni MT" pitchFamily="18" charset="0"/>
                </a:rPr>
                <a:t>0</a:t>
              </a: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2040602" y="2261879"/>
              <a:ext cx="5656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i="1" dirty="0" err="1" smtClean="0">
                  <a:solidFill>
                    <a:srgbClr val="0070C0"/>
                  </a:solidFill>
                  <a:latin typeface="Bodoni MT" pitchFamily="18" charset="0"/>
                </a:rPr>
                <a:t>t</a:t>
              </a:r>
              <a:r>
                <a:rPr lang="en-US" altLang="ja-JP" sz="2400" b="1" baseline="-25000" dirty="0" err="1">
                  <a:solidFill>
                    <a:srgbClr val="0070C0"/>
                  </a:solidFill>
                  <a:latin typeface="Bodoni MT" pitchFamily="18" charset="0"/>
                </a:rPr>
                <a:t>p</a:t>
              </a:r>
              <a:endParaRPr lang="en-US" altLang="ja-JP" sz="2400" b="1" baseline="-25000" dirty="0" smtClean="0">
                <a:solidFill>
                  <a:srgbClr val="0070C0"/>
                </a:solidFill>
                <a:latin typeface="Bodoni MT" pitchFamily="18" charset="0"/>
              </a:endParaRPr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5518552" y="4235712"/>
              <a:ext cx="5656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i="1" dirty="0" err="1" smtClean="0">
                  <a:solidFill>
                    <a:srgbClr val="0070C0"/>
                  </a:solidFill>
                  <a:latin typeface="Bodoni MT" pitchFamily="18" charset="0"/>
                </a:rPr>
                <a:t>t</a:t>
              </a:r>
              <a:r>
                <a:rPr lang="en-US" altLang="ja-JP" sz="2400" b="1" baseline="-25000" dirty="0" err="1">
                  <a:solidFill>
                    <a:srgbClr val="0070C0"/>
                  </a:solidFill>
                  <a:latin typeface="Bodoni MT" pitchFamily="18" charset="0"/>
                </a:rPr>
                <a:t>p</a:t>
              </a:r>
              <a:endParaRPr lang="en-US" altLang="ja-JP" sz="2400" b="1" baseline="-25000" dirty="0" smtClean="0">
                <a:solidFill>
                  <a:srgbClr val="0070C0"/>
                </a:solidFill>
                <a:latin typeface="Bodoni MT" pitchFamily="18" charset="0"/>
              </a:endParaRPr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381542" y="2322089"/>
              <a:ext cx="122872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ja-JP" altLang="en-US" sz="2000" b="1" dirty="0" smtClean="0">
                  <a:solidFill>
                    <a:srgbClr val="0070C0"/>
                  </a:solidFill>
                  <a:latin typeface="Bodoni MT" pitchFamily="18" charset="0"/>
                </a:rPr>
                <a:t>複素</a:t>
              </a:r>
              <a:r>
                <a:rPr lang="ja-JP" altLang="en-US" sz="2000" b="1" dirty="0">
                  <a:solidFill>
                    <a:srgbClr val="0070C0"/>
                  </a:solidFill>
                  <a:latin typeface="Bodoni MT" pitchFamily="18" charset="0"/>
                </a:rPr>
                <a:t>平面</a:t>
              </a:r>
              <a:endParaRPr lang="ja-JP" altLang="ja-JP" sz="2000" b="1" dirty="0">
                <a:solidFill>
                  <a:srgbClr val="0070C0"/>
                </a:solidFill>
                <a:latin typeface="Bodoni MT" pitchFamily="18" charset="0"/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7706188" y="4057038"/>
              <a:ext cx="1042276" cy="164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1763688" y="1196752"/>
            <a:ext cx="7175444" cy="1231106"/>
            <a:chOff x="1865508" y="1354027"/>
            <a:chExt cx="7175444" cy="12311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/>
                <p:cNvSpPr txBox="1"/>
                <p:nvPr/>
              </p:nvSpPr>
              <p:spPr>
                <a:xfrm>
                  <a:off x="6202828" y="1426035"/>
                  <a:ext cx="2838124" cy="950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b="1" i="1" dirty="0" smtClean="0">
                      <a:solidFill>
                        <a:srgbClr val="0070C0"/>
                      </a:solidFill>
                      <a:latin typeface="Bodoni MT" pitchFamily="18" charset="0"/>
                      <a:ea typeface="ＭＳ 明朝" pitchFamily="17" charset="-128"/>
                    </a:rPr>
                    <a:t>j </a:t>
                  </a:r>
                  <a:r>
                    <a:rPr lang="en-US" altLang="ja-JP" b="1" dirty="0">
                      <a:solidFill>
                        <a:srgbClr val="0070C0"/>
                      </a:solidFill>
                      <a:latin typeface="Bodoni MT" pitchFamily="18" charset="0"/>
                      <a:ea typeface="ＭＳ 明朝" pitchFamily="17" charset="-128"/>
                    </a:rPr>
                    <a:t>=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ja-JP" alt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ＭＳ 明朝" pitchFamily="17" charset="-128"/>
                            </a:rPr>
                          </m:ctrlPr>
                        </m:radPr>
                        <m:deg/>
                        <m:e>
                          <m:r>
                            <a:rPr lang="en-US" altLang="ja-JP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ＭＳ 明朝" pitchFamily="17" charset="-128"/>
                            </a:rPr>
                            <m:t>−</m:t>
                          </m:r>
                          <m:r>
                            <a:rPr lang="en-US" altLang="ja-JP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ＭＳ 明朝" pitchFamily="17" charset="-128"/>
                            </a:rPr>
                            <m:t>𝟏</m:t>
                          </m:r>
                        </m:e>
                      </m:rad>
                    </m:oMath>
                  </a14:m>
                  <a:r>
                    <a:rPr lang="ja-JP" altLang="en-US" b="1" dirty="0" smtClean="0">
                      <a:solidFill>
                        <a:srgbClr val="0070C0"/>
                      </a:solidFill>
                      <a:latin typeface="Bodoni MT" pitchFamily="18" charset="0"/>
                      <a:ea typeface="ＭＳ 明朝" pitchFamily="17" charset="-128"/>
                    </a:rPr>
                    <a:t>　</a:t>
                  </a:r>
                  <a:r>
                    <a:rPr lang="ja-JP" altLang="en-US" b="1" dirty="0" smtClean="0">
                      <a:solidFill>
                        <a:srgbClr val="0070C0"/>
                      </a:solidFill>
                      <a:latin typeface="+mj-ea"/>
                      <a:ea typeface="+mj-ea"/>
                    </a:rPr>
                    <a:t>虚数</a:t>
                  </a:r>
                  <a:endParaRPr lang="en-US" altLang="ja-JP" b="1" dirty="0" smtClean="0">
                    <a:solidFill>
                      <a:srgbClr val="0070C0"/>
                    </a:solidFill>
                    <a:latin typeface="+mj-ea"/>
                    <a:ea typeface="+mj-ea"/>
                  </a:endParaRPr>
                </a:p>
                <a:p>
                  <a:r>
                    <a:rPr lang="en-US" altLang="ja-JP" b="1" i="1" dirty="0" smtClean="0">
                      <a:solidFill>
                        <a:srgbClr val="0070C0"/>
                      </a:solidFill>
                      <a:latin typeface="Bodoni MT" pitchFamily="18" charset="0"/>
                    </a:rPr>
                    <a:t>ω</a:t>
                  </a:r>
                  <a:r>
                    <a:rPr lang="en-US" altLang="ja-JP" b="1" dirty="0" smtClean="0">
                      <a:solidFill>
                        <a:srgbClr val="0070C0"/>
                      </a:solidFill>
                      <a:latin typeface="Bodoni MT" pitchFamily="18" charset="0"/>
                    </a:rPr>
                    <a:t> = 2π</a:t>
                  </a:r>
                  <a:r>
                    <a:rPr lang="en-US" altLang="ja-JP" b="1" i="1" dirty="0" smtClean="0">
                      <a:solidFill>
                        <a:srgbClr val="0070C0"/>
                      </a:solidFill>
                      <a:latin typeface="Bodoni MT" pitchFamily="18" charset="0"/>
                    </a:rPr>
                    <a:t>f</a:t>
                  </a:r>
                  <a:r>
                    <a:rPr lang="en-US" altLang="ja-JP" b="1" dirty="0" smtClean="0">
                      <a:solidFill>
                        <a:srgbClr val="0070C0"/>
                      </a:solidFill>
                      <a:latin typeface="Bodoni MT" pitchFamily="18" charset="0"/>
                    </a:rPr>
                    <a:t>     </a:t>
                  </a:r>
                  <a:r>
                    <a:rPr lang="ja-JP" altLang="en-US" b="1" dirty="0" smtClean="0">
                      <a:solidFill>
                        <a:srgbClr val="0070C0"/>
                      </a:solidFill>
                      <a:latin typeface="Bodoni MT" pitchFamily="18" charset="0"/>
                    </a:rPr>
                    <a:t>角速度 </a:t>
                  </a:r>
                  <a:r>
                    <a:rPr lang="en-US" altLang="ja-JP" b="1" dirty="0" smtClean="0">
                      <a:solidFill>
                        <a:srgbClr val="0070C0"/>
                      </a:solidFill>
                      <a:latin typeface="Bodoni MT" pitchFamily="18" charset="0"/>
                    </a:rPr>
                    <a:t>[rad/s]</a:t>
                  </a:r>
                </a:p>
                <a:p>
                  <a:r>
                    <a:rPr lang="en-US" altLang="ja-JP" b="1" dirty="0" smtClean="0">
                      <a:solidFill>
                        <a:srgbClr val="0070C0"/>
                      </a:solidFill>
                      <a:latin typeface="Bodoni MT" pitchFamily="18" charset="0"/>
                    </a:rPr>
                    <a:t>            </a:t>
                  </a:r>
                  <a:r>
                    <a:rPr lang="en-US" altLang="ja-JP" b="1" i="1" dirty="0" smtClean="0">
                      <a:solidFill>
                        <a:srgbClr val="0070C0"/>
                      </a:solidFill>
                      <a:latin typeface="Bodoni MT" pitchFamily="18" charset="0"/>
                    </a:rPr>
                    <a:t>f </a:t>
                  </a:r>
                  <a:r>
                    <a:rPr lang="ja-JP" altLang="en-US" b="1" dirty="0">
                      <a:solidFill>
                        <a:srgbClr val="0070C0"/>
                      </a:solidFill>
                      <a:latin typeface="Bodoni MT" pitchFamily="18" charset="0"/>
                    </a:rPr>
                    <a:t>　</a:t>
                  </a:r>
                  <a:r>
                    <a:rPr lang="ja-JP" altLang="en-US" b="1" dirty="0" smtClean="0">
                      <a:solidFill>
                        <a:srgbClr val="0070C0"/>
                      </a:solidFill>
                      <a:latin typeface="Bodoni MT" pitchFamily="18" charset="0"/>
                    </a:rPr>
                    <a:t>周波数</a:t>
                  </a:r>
                  <a:r>
                    <a:rPr lang="en-US" altLang="ja-JP" b="1" dirty="0">
                      <a:solidFill>
                        <a:srgbClr val="0070C0"/>
                      </a:solidFill>
                      <a:latin typeface="Bodoni MT" pitchFamily="18" charset="0"/>
                    </a:rPr>
                    <a:t>[</a:t>
                  </a:r>
                  <a:r>
                    <a:rPr lang="en-US" altLang="ja-JP" b="1" dirty="0" smtClean="0">
                      <a:solidFill>
                        <a:srgbClr val="0070C0"/>
                      </a:solidFill>
                      <a:latin typeface="Bodoni MT" pitchFamily="18" charset="0"/>
                    </a:rPr>
                    <a:t>Hz]</a:t>
                  </a:r>
                </a:p>
              </p:txBody>
            </p:sp>
          </mc:Choice>
          <mc:Fallback xmlns="">
            <p:sp>
              <p:nvSpPr>
                <p:cNvPr id="47" name="テキスト ボックス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2828" y="1426035"/>
                  <a:ext cx="2838124" cy="95032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35" t="-3205" b="-102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/>
                <p:cNvSpPr txBox="1"/>
                <p:nvPr/>
              </p:nvSpPr>
              <p:spPr>
                <a:xfrm>
                  <a:off x="1865508" y="1354027"/>
                  <a:ext cx="3511825" cy="12311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000" b="1" i="1" dirty="0" smtClean="0">
                      <a:solidFill>
                        <a:srgbClr val="0070C0"/>
                      </a:solidFill>
                      <a:latin typeface="Bodoni MT" pitchFamily="18" charset="0"/>
                      <a:ea typeface="ＭＳ 明朝" pitchFamily="17" charset="-128"/>
                    </a:rPr>
                    <a:t>exp</a:t>
                  </a:r>
                  <a:r>
                    <a:rPr lang="en-US" altLang="ja-JP" sz="2000" b="1" dirty="0" smtClean="0">
                      <a:solidFill>
                        <a:srgbClr val="0070C0"/>
                      </a:solidFill>
                      <a:latin typeface="Bodoni MT" pitchFamily="18" charset="0"/>
                      <a:ea typeface="ＭＳ 明朝" pitchFamily="17" charset="-128"/>
                    </a:rPr>
                    <a:t> </a:t>
                  </a:r>
                  <a:r>
                    <a:rPr lang="en-US" altLang="ja-JP" sz="2000" b="1" dirty="0">
                      <a:solidFill>
                        <a:srgbClr val="0070C0"/>
                      </a:solidFill>
                      <a:latin typeface="Bodoni MT" pitchFamily="18" charset="0"/>
                      <a:ea typeface="ＭＳ 明朝" pitchFamily="17" charset="-128"/>
                    </a:rPr>
                    <a:t>(</a:t>
                  </a:r>
                  <a:r>
                    <a:rPr lang="en-US" altLang="ja-JP" sz="2000" b="1" i="1" dirty="0" smtClean="0">
                      <a:solidFill>
                        <a:srgbClr val="0070C0"/>
                      </a:solidFill>
                      <a:latin typeface="Bodoni MT" pitchFamily="18" charset="0"/>
                      <a:ea typeface="ＭＳ 明朝" pitchFamily="17" charset="-128"/>
                    </a:rPr>
                    <a:t>exponential function</a:t>
                  </a:r>
                  <a:r>
                    <a:rPr lang="en-US" altLang="ja-JP" sz="2000" b="1" dirty="0" smtClean="0">
                      <a:solidFill>
                        <a:srgbClr val="0070C0"/>
                      </a:solidFill>
                      <a:latin typeface="Bodoni MT" pitchFamily="18" charset="0"/>
                      <a:ea typeface="ＭＳ 明朝" pitchFamily="17" charset="-128"/>
                    </a:rPr>
                    <a:t>)</a:t>
                  </a:r>
                </a:p>
                <a:p>
                  <a:r>
                    <a:rPr lang="ja-JP" altLang="en-US" b="1" dirty="0" smtClean="0">
                      <a:solidFill>
                        <a:srgbClr val="0070C0"/>
                      </a:solidFill>
                      <a:latin typeface="Bodoni MT" pitchFamily="18" charset="0"/>
                    </a:rPr>
                    <a:t>自然対数の底</a:t>
                  </a:r>
                  <a:r>
                    <a:rPr lang="en-US" altLang="ja-JP" b="1" dirty="0" smtClean="0">
                      <a:solidFill>
                        <a:srgbClr val="0070C0"/>
                      </a:solidFill>
                      <a:latin typeface="Bodoni MT" pitchFamily="18" charset="0"/>
                    </a:rPr>
                    <a:t>:</a:t>
                  </a:r>
                </a:p>
                <a:p>
                  <a:r>
                    <a:rPr lang="en-US" altLang="ja-JP" b="1" i="1" dirty="0" smtClean="0">
                      <a:solidFill>
                        <a:srgbClr val="0070C0"/>
                      </a:solidFill>
                      <a:latin typeface="Bodoni MT" pitchFamily="18" charset="0"/>
                    </a:rPr>
                    <a:t>ln b = a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ja-JP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p>
                        </m:sSup>
                        <m:r>
                          <a:rPr lang="en-US" altLang="ja-JP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altLang="ja-JP" b="1" dirty="0" smtClean="0">
                    <a:solidFill>
                      <a:srgbClr val="0070C0"/>
                    </a:solidFill>
                    <a:latin typeface="Bodoni MT" pitchFamily="18" charset="0"/>
                  </a:endParaRPr>
                </a:p>
              </p:txBody>
            </p:sp>
          </mc:Choice>
          <mc:Fallback xmlns="">
            <p:sp>
              <p:nvSpPr>
                <p:cNvPr id="49" name="テキスト ボックス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508" y="1354027"/>
                  <a:ext cx="3511825" cy="123110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736" t="-247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正方形/長方形 5"/>
          <p:cNvSpPr/>
          <p:nvPr/>
        </p:nvSpPr>
        <p:spPr>
          <a:xfrm>
            <a:off x="3137912" y="4020357"/>
            <a:ext cx="399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i="1" dirty="0">
                <a:latin typeface="Bodoni MT" pitchFamily="18" charset="0"/>
                <a:ea typeface="ＭＳ 明朝" pitchFamily="17" charset="-128"/>
              </a:rPr>
              <a:t>V</a:t>
            </a:r>
            <a:endParaRPr lang="ja-JP" altLang="en-US" sz="2400" dirty="0"/>
          </a:p>
        </p:txBody>
      </p:sp>
      <p:cxnSp>
        <p:nvCxnSpPr>
          <p:cNvPr id="48" name="直線コネクタ 47"/>
          <p:cNvCxnSpPr/>
          <p:nvPr/>
        </p:nvCxnSpPr>
        <p:spPr>
          <a:xfrm flipH="1">
            <a:off x="0" y="6453336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162416" y="6453336"/>
            <a:ext cx="89815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i="1" dirty="0" err="1" smtClean="0">
                <a:solidFill>
                  <a:srgbClr val="0070C0"/>
                </a:solidFill>
                <a:latin typeface="Bodoni MT" panose="02070603080606020203" pitchFamily="18" charset="0"/>
              </a:rPr>
              <a:t>V</a:t>
            </a:r>
            <a:r>
              <a:rPr lang="en-US" altLang="ja-JP" baseline="-25000" dirty="0" err="1" smtClean="0">
                <a:solidFill>
                  <a:srgbClr val="0070C0"/>
                </a:solidFill>
                <a:latin typeface="Bodoni MT" panose="02070603080606020203" pitchFamily="18" charset="0"/>
              </a:rPr>
              <a:t>p</a:t>
            </a:r>
            <a:r>
              <a:rPr lang="ja-JP" altLang="en-US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は交流波形の大きさ（振幅</a:t>
            </a:r>
            <a:r>
              <a:rPr lang="en-US" altLang="ja-JP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:peak</a:t>
            </a:r>
            <a:r>
              <a:rPr lang="ja-JP" altLang="en-US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）を表し，複素成分と区別するために別記号を</a:t>
            </a:r>
            <a:r>
              <a:rPr lang="ja-JP" altLang="en-US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用いた</a:t>
            </a:r>
            <a:r>
              <a:rPr lang="ja-JP" altLang="en-US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．</a:t>
            </a:r>
            <a:endParaRPr kumimoji="1" lang="ja-JP" altLang="en-US" dirty="0">
              <a:solidFill>
                <a:srgbClr val="0070C0"/>
              </a:solidFill>
              <a:latin typeface="Bodoni MT" panose="02070603080606020203" pitchFamily="18" charset="0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412926" y="6014210"/>
            <a:ext cx="63355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虚軸に投影して時間変数の関数を</a:t>
            </a:r>
            <a:r>
              <a:rPr lang="ja-JP" altLang="en-US" b="1" dirty="0" smtClean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得る．つまり虚数成分</a:t>
            </a:r>
            <a:endParaRPr lang="en-US" altLang="ja-JP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5097898" y="3303648"/>
            <a:ext cx="57200" cy="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21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グループ化 78"/>
          <p:cNvGrpSpPr/>
          <p:nvPr/>
        </p:nvGrpSpPr>
        <p:grpSpPr>
          <a:xfrm>
            <a:off x="539552" y="868189"/>
            <a:ext cx="4326809" cy="1264667"/>
            <a:chOff x="2185359" y="764704"/>
            <a:chExt cx="4326809" cy="1264667"/>
          </a:xfrm>
        </p:grpSpPr>
        <p:cxnSp>
          <p:nvCxnSpPr>
            <p:cNvPr id="47" name="直線矢印コネクタ 46"/>
            <p:cNvCxnSpPr/>
            <p:nvPr/>
          </p:nvCxnSpPr>
          <p:spPr>
            <a:xfrm flipV="1">
              <a:off x="3839700" y="1800263"/>
              <a:ext cx="152832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/>
            <p:cNvCxnSpPr/>
            <p:nvPr/>
          </p:nvCxnSpPr>
          <p:spPr>
            <a:xfrm flipV="1">
              <a:off x="3811775" y="1170615"/>
              <a:ext cx="1159525" cy="62965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テキスト ボックス 54"/>
            <p:cNvSpPr txBox="1"/>
            <p:nvPr/>
          </p:nvSpPr>
          <p:spPr>
            <a:xfrm>
              <a:off x="4359914" y="1440803"/>
              <a:ext cx="327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b="1" i="1" dirty="0" smtClean="0">
                  <a:solidFill>
                    <a:srgbClr val="0070C0"/>
                  </a:solidFill>
                  <a:latin typeface="Bodoni MT" pitchFamily="18" charset="0"/>
                </a:rPr>
                <a:t>θ</a:t>
              </a:r>
              <a:endParaRPr lang="en-US" altLang="ja-JP" b="1" baseline="-25000" dirty="0" smtClean="0">
                <a:solidFill>
                  <a:srgbClr val="0070C0"/>
                </a:solidFill>
                <a:latin typeface="Bodoni MT" pitchFamily="18" charset="0"/>
              </a:endParaRPr>
            </a:p>
          </p:txBody>
        </p:sp>
        <p:sp>
          <p:nvSpPr>
            <p:cNvPr id="59" name="円弧 58"/>
            <p:cNvSpPr/>
            <p:nvPr/>
          </p:nvSpPr>
          <p:spPr>
            <a:xfrm rot="11886333" flipH="1" flipV="1">
              <a:off x="4185674" y="1410836"/>
              <a:ext cx="657359" cy="610770"/>
            </a:xfrm>
            <a:prstGeom prst="arc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rgbClr val="0070C0"/>
                </a:solidFill>
              </a:endParaRPr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5361985" y="1567706"/>
              <a:ext cx="11501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i="1" dirty="0" smtClean="0">
                  <a:latin typeface="Bodoni MT" pitchFamily="18" charset="0"/>
                  <a:ea typeface="ＭＳ 明朝" pitchFamily="17" charset="-128"/>
                </a:rPr>
                <a:t>V</a:t>
              </a:r>
              <a:r>
                <a:rPr lang="ja-JP" altLang="en-US" sz="2400" b="1" i="1" dirty="0">
                  <a:latin typeface="Bodoni MT" pitchFamily="18" charset="0"/>
                  <a:ea typeface="ＭＳ 明朝" pitchFamily="17" charset="-128"/>
                </a:rPr>
                <a:t> </a:t>
              </a:r>
              <a:r>
                <a:rPr lang="ja-JP" altLang="en-US" sz="2000" b="1" dirty="0" smtClean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基準</a:t>
              </a:r>
              <a:endParaRPr lang="en-US" altLang="ja-JP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4971299" y="764704"/>
              <a:ext cx="132889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2400" b="1" i="1" dirty="0" smtClean="0">
                  <a:solidFill>
                    <a:srgbClr val="0070C0"/>
                  </a:solidFill>
                  <a:latin typeface="Bodoni MT" pitchFamily="18" charset="0"/>
                  <a:ea typeface="ＭＳ 明朝" pitchFamily="17" charset="-128"/>
                </a:rPr>
                <a:t>V’ </a:t>
              </a:r>
              <a:r>
                <a:rPr lang="ja-JP" altLang="en-US" b="1" dirty="0" smtClean="0">
                  <a:solidFill>
                    <a:srgbClr val="0070C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対象</a:t>
              </a:r>
              <a:endParaRPr lang="en-US" altLang="ja-JP" sz="1600" b="1" dirty="0" smtClean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2185359" y="1588031"/>
              <a:ext cx="1703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ja-JP" altLang="en-US" b="1" dirty="0" smtClean="0">
                  <a:solidFill>
                    <a:srgbClr val="0070C0"/>
                  </a:solidFill>
                  <a:latin typeface="Bodoni MT" pitchFamily="18" charset="0"/>
                </a:rPr>
                <a:t>ベクトル表示</a:t>
              </a:r>
              <a:endParaRPr lang="ja-JP" altLang="ja-JP" b="1" dirty="0">
                <a:solidFill>
                  <a:srgbClr val="0070C0"/>
                </a:solidFill>
                <a:latin typeface="Bodoni MT" pitchFamily="18" charset="0"/>
              </a:endParaRPr>
            </a:p>
          </p:txBody>
        </p:sp>
      </p:grpSp>
      <p:sp>
        <p:nvSpPr>
          <p:cNvPr id="49" name="正方形/長方形 48"/>
          <p:cNvSpPr/>
          <p:nvPr/>
        </p:nvSpPr>
        <p:spPr>
          <a:xfrm>
            <a:off x="3131839" y="97468"/>
            <a:ext cx="309634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ja-JP" altLang="en-US" sz="2800" dirty="0" smtClean="0">
                <a:solidFill>
                  <a:srgbClr val="0070C0"/>
                </a:solidFill>
                <a:latin typeface="Bodoni MT" pitchFamily="18" charset="0"/>
              </a:rPr>
              <a:t>ベクトル表示と波形</a:t>
            </a:r>
            <a:endParaRPr lang="en-US" altLang="ja-JP" sz="2800" dirty="0" smtClean="0">
              <a:solidFill>
                <a:srgbClr val="0070C0"/>
              </a:solidFill>
              <a:latin typeface="Bodoni MT" pitchFamily="18" charset="0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5796136" y="764704"/>
            <a:ext cx="31683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ja-JP" altLang="en-US" b="1" dirty="0" smtClean="0">
                <a:solidFill>
                  <a:srgbClr val="0070C0"/>
                </a:solidFill>
                <a:latin typeface="Bodoni MT" pitchFamily="18" charset="0"/>
              </a:rPr>
              <a:t>ベクトル図の描き方：</a:t>
            </a:r>
            <a:endParaRPr lang="en-US" altLang="ja-JP" b="1" dirty="0" smtClean="0">
              <a:solidFill>
                <a:srgbClr val="0070C0"/>
              </a:solidFill>
              <a:latin typeface="Bodoni MT" pitchFamily="18" charset="0"/>
            </a:endParaRPr>
          </a:p>
          <a:p>
            <a:pPr lvl="0"/>
            <a:r>
              <a:rPr lang="ja-JP" altLang="en-US" b="1" dirty="0" smtClean="0">
                <a:solidFill>
                  <a:srgbClr val="0070C0"/>
                </a:solidFill>
                <a:latin typeface="Bodoni MT" pitchFamily="18" charset="0"/>
              </a:rPr>
              <a:t>評価対象ベクトル</a:t>
            </a:r>
            <a:r>
              <a:rPr lang="en-US" altLang="ja-JP" b="1" i="1" dirty="0">
                <a:solidFill>
                  <a:srgbClr val="0070C0"/>
                </a:solidFill>
                <a:latin typeface="Bodoni MT" pitchFamily="18" charset="0"/>
                <a:ea typeface="ＭＳ 明朝" pitchFamily="17" charset="-128"/>
              </a:rPr>
              <a:t>V’</a:t>
            </a:r>
            <a:r>
              <a:rPr lang="ja-JP" altLang="en-US" b="1" dirty="0" smtClean="0">
                <a:solidFill>
                  <a:srgbClr val="0070C0"/>
                </a:solidFill>
                <a:latin typeface="Bodoni MT" pitchFamily="18" charset="0"/>
              </a:rPr>
              <a:t>が角速度</a:t>
            </a:r>
            <a:r>
              <a:rPr lang="en-US" altLang="ja-JP" b="1" i="1" dirty="0" smtClean="0">
                <a:solidFill>
                  <a:srgbClr val="0070C0"/>
                </a:solidFill>
                <a:latin typeface="Bodoni MT" pitchFamily="18" charset="0"/>
              </a:rPr>
              <a:t>ω</a:t>
            </a:r>
            <a:r>
              <a:rPr lang="ja-JP" altLang="en-US" b="1" dirty="0" smtClean="0">
                <a:solidFill>
                  <a:srgbClr val="0070C0"/>
                </a:solidFill>
                <a:latin typeface="Bodoni MT" pitchFamily="18" charset="0"/>
              </a:rPr>
              <a:t>で左回りに回転し，同じく角速度</a:t>
            </a:r>
            <a:r>
              <a:rPr lang="en-US" altLang="ja-JP" b="1" i="1" dirty="0" smtClean="0">
                <a:solidFill>
                  <a:srgbClr val="0070C0"/>
                </a:solidFill>
                <a:latin typeface="Bodoni MT" pitchFamily="18" charset="0"/>
              </a:rPr>
              <a:t>ω</a:t>
            </a:r>
            <a:r>
              <a:rPr lang="ja-JP" altLang="en-US" b="1" dirty="0" smtClean="0">
                <a:solidFill>
                  <a:srgbClr val="0070C0"/>
                </a:solidFill>
                <a:latin typeface="Bodoni MT" pitchFamily="18" charset="0"/>
              </a:rPr>
              <a:t>で回転する基準ベクトル</a:t>
            </a:r>
            <a:r>
              <a:rPr lang="en-US" altLang="ja-JP" b="1" i="1" dirty="0" smtClean="0">
                <a:solidFill>
                  <a:srgbClr val="0070C0"/>
                </a:solidFill>
                <a:latin typeface="Bodoni MT" pitchFamily="18" charset="0"/>
              </a:rPr>
              <a:t>V</a:t>
            </a:r>
            <a:r>
              <a:rPr lang="ja-JP" altLang="en-US" b="1" dirty="0" smtClean="0">
                <a:solidFill>
                  <a:srgbClr val="0070C0"/>
                </a:solidFill>
                <a:latin typeface="Bodoni MT" pitchFamily="18" charset="0"/>
              </a:rPr>
              <a:t>に視点を置いて矢印を描く．</a:t>
            </a:r>
            <a:endParaRPr lang="ja-JP" altLang="ja-JP" b="1" dirty="0">
              <a:solidFill>
                <a:srgbClr val="0070C0"/>
              </a:solidFill>
              <a:latin typeface="Bodoni MT" pitchFamily="18" charset="0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395536" y="2420888"/>
            <a:ext cx="8496943" cy="3831417"/>
            <a:chOff x="467544" y="2549911"/>
            <a:chExt cx="8496943" cy="3831417"/>
          </a:xfrm>
        </p:grpSpPr>
        <p:cxnSp>
          <p:nvCxnSpPr>
            <p:cNvPr id="15" name="直線矢印コネクタ 14"/>
            <p:cNvCxnSpPr/>
            <p:nvPr/>
          </p:nvCxnSpPr>
          <p:spPr>
            <a:xfrm flipV="1">
              <a:off x="2017915" y="4052294"/>
              <a:ext cx="1142149" cy="56023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6942867" y="3529074"/>
              <a:ext cx="1805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i="1" dirty="0" smtClean="0">
                  <a:latin typeface="Bodoni MT" pitchFamily="18" charset="0"/>
                  <a:ea typeface="ＭＳ 明朝" pitchFamily="17" charset="-128"/>
                </a:rPr>
                <a:t>v</a:t>
              </a:r>
              <a:r>
                <a:rPr lang="en-US" altLang="ja-JP" sz="2400" b="1" dirty="0" smtClean="0">
                  <a:latin typeface="Bodoni MT" pitchFamily="18" charset="0"/>
                  <a:ea typeface="ＭＳ 明朝" pitchFamily="17" charset="-128"/>
                </a:rPr>
                <a:t>=</a:t>
              </a:r>
              <a:r>
                <a:rPr lang="en-US" altLang="ja-JP" sz="2400" b="1" i="1" dirty="0" err="1" smtClean="0">
                  <a:latin typeface="Bodoni MT" pitchFamily="18" charset="0"/>
                  <a:ea typeface="ＭＳ 明朝" pitchFamily="17" charset="-128"/>
                </a:rPr>
                <a:t>V</a:t>
              </a:r>
              <a:r>
                <a:rPr lang="en-US" altLang="ja-JP" sz="2400" b="1" baseline="-20000" dirty="0" err="1">
                  <a:latin typeface="Bodoni MT" pitchFamily="18" charset="0"/>
                  <a:ea typeface="ＭＳ 明朝" pitchFamily="17" charset="-128"/>
                </a:rPr>
                <a:t>p</a:t>
              </a:r>
              <a:r>
                <a:rPr lang="en-US" altLang="ja-JP" sz="2400" b="1" i="1" dirty="0" err="1" smtClean="0">
                  <a:latin typeface="Bodoni MT" pitchFamily="18" charset="0"/>
                </a:rPr>
                <a:t>sinωt</a:t>
              </a:r>
              <a:endParaRPr lang="en-US" altLang="ja-JP" sz="2400" b="1" i="1" dirty="0" smtClean="0">
                <a:latin typeface="Bodoni MT" pitchFamily="18" charset="0"/>
              </a:endParaRPr>
            </a:p>
          </p:txBody>
        </p:sp>
        <p:sp>
          <p:nvSpPr>
            <p:cNvPr id="2" name="円/楕円 1"/>
            <p:cNvSpPr/>
            <p:nvPr/>
          </p:nvSpPr>
          <p:spPr>
            <a:xfrm>
              <a:off x="467544" y="3064562"/>
              <a:ext cx="3100742" cy="310074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" name="直線コネクタ 3"/>
            <p:cNvCxnSpPr/>
            <p:nvPr/>
          </p:nvCxnSpPr>
          <p:spPr>
            <a:xfrm>
              <a:off x="467544" y="4597896"/>
              <a:ext cx="82504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 flipH="1">
              <a:off x="2034775" y="2758862"/>
              <a:ext cx="14661" cy="36224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フリーフォーム 28"/>
            <p:cNvSpPr/>
            <p:nvPr/>
          </p:nvSpPr>
          <p:spPr>
            <a:xfrm>
              <a:off x="4665768" y="3083585"/>
              <a:ext cx="4007990" cy="3096344"/>
            </a:xfrm>
            <a:custGeom>
              <a:avLst/>
              <a:gdLst>
                <a:gd name="connsiteX0" fmla="*/ 0 w 4007990"/>
                <a:gd name="connsiteY0" fmla="*/ 1056327 h 2144155"/>
                <a:gd name="connsiteX1" fmla="*/ 1119352 w 4007990"/>
                <a:gd name="connsiteY1" fmla="*/ 38 h 2144155"/>
                <a:gd name="connsiteX2" fmla="*/ 1986455 w 4007990"/>
                <a:gd name="connsiteY2" fmla="*/ 1087859 h 2144155"/>
                <a:gd name="connsiteX3" fmla="*/ 2837793 w 4007990"/>
                <a:gd name="connsiteY3" fmla="*/ 2144148 h 2144155"/>
                <a:gd name="connsiteX4" fmla="*/ 3909848 w 4007990"/>
                <a:gd name="connsiteY4" fmla="*/ 1072093 h 2144155"/>
                <a:gd name="connsiteX5" fmla="*/ 3894083 w 4007990"/>
                <a:gd name="connsiteY5" fmla="*/ 1040562 h 2144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7990" h="2144155">
                  <a:moveTo>
                    <a:pt x="0" y="1056327"/>
                  </a:moveTo>
                  <a:cubicBezTo>
                    <a:pt x="394138" y="525555"/>
                    <a:pt x="788276" y="-5217"/>
                    <a:pt x="1119352" y="38"/>
                  </a:cubicBezTo>
                  <a:cubicBezTo>
                    <a:pt x="1450428" y="5293"/>
                    <a:pt x="1986455" y="1087859"/>
                    <a:pt x="1986455" y="1087859"/>
                  </a:cubicBezTo>
                  <a:cubicBezTo>
                    <a:pt x="2272862" y="1445211"/>
                    <a:pt x="2517228" y="2146776"/>
                    <a:pt x="2837793" y="2144148"/>
                  </a:cubicBezTo>
                  <a:cubicBezTo>
                    <a:pt x="3158358" y="2141520"/>
                    <a:pt x="3733800" y="1256024"/>
                    <a:pt x="3909848" y="1072093"/>
                  </a:cubicBezTo>
                  <a:cubicBezTo>
                    <a:pt x="4085896" y="888162"/>
                    <a:pt x="3989989" y="964362"/>
                    <a:pt x="3894083" y="104056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8455035" y="4780418"/>
              <a:ext cx="2934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i="1" dirty="0" smtClean="0">
                  <a:solidFill>
                    <a:srgbClr val="0070C0"/>
                  </a:solidFill>
                  <a:latin typeface="Bodoni MT" pitchFamily="18" charset="0"/>
                </a:rPr>
                <a:t>t</a:t>
              </a: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4137254" y="2549911"/>
              <a:ext cx="392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i="1" dirty="0" smtClean="0">
                  <a:latin typeface="Bodoni MT" pitchFamily="18" charset="0"/>
                </a:rPr>
                <a:t>v</a:t>
              </a:r>
            </a:p>
          </p:txBody>
        </p:sp>
        <p:cxnSp>
          <p:nvCxnSpPr>
            <p:cNvPr id="6160" name="直線矢印コネクタ 6159"/>
            <p:cNvCxnSpPr/>
            <p:nvPr/>
          </p:nvCxnSpPr>
          <p:spPr>
            <a:xfrm flipV="1">
              <a:off x="4497294" y="2651536"/>
              <a:ext cx="0" cy="5877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 flipH="1">
              <a:off x="4646301" y="2701478"/>
              <a:ext cx="14661" cy="36224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/>
            <p:cNvSpPr txBox="1"/>
            <p:nvPr/>
          </p:nvSpPr>
          <p:spPr>
            <a:xfrm>
              <a:off x="3491880" y="4523744"/>
              <a:ext cx="452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i="1" dirty="0" smtClean="0">
                  <a:solidFill>
                    <a:srgbClr val="0070C0"/>
                  </a:solidFill>
                  <a:latin typeface="Bodoni MT" pitchFamily="18" charset="0"/>
                </a:rPr>
                <a:t>t</a:t>
              </a:r>
              <a:r>
                <a:rPr lang="en-US" altLang="ja-JP" sz="2400" b="1" baseline="-25000" dirty="0" smtClean="0">
                  <a:solidFill>
                    <a:srgbClr val="0070C0"/>
                  </a:solidFill>
                  <a:latin typeface="Bodoni MT" pitchFamily="18" charset="0"/>
                </a:rPr>
                <a:t>0</a:t>
              </a: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4569302" y="4566135"/>
              <a:ext cx="452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i="1" dirty="0" smtClean="0">
                  <a:solidFill>
                    <a:srgbClr val="0070C0"/>
                  </a:solidFill>
                  <a:latin typeface="Bodoni MT" pitchFamily="18" charset="0"/>
                </a:rPr>
                <a:t>t</a:t>
              </a:r>
              <a:r>
                <a:rPr lang="en-US" altLang="ja-JP" sz="2400" b="1" baseline="-25000" dirty="0" smtClean="0">
                  <a:solidFill>
                    <a:srgbClr val="0070C0"/>
                  </a:solidFill>
                  <a:latin typeface="Bodoni MT" pitchFamily="18" charset="0"/>
                </a:rPr>
                <a:t>0</a:t>
              </a: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2527433" y="4235011"/>
              <a:ext cx="32737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2000" b="1" i="1" dirty="0" smtClean="0">
                  <a:solidFill>
                    <a:srgbClr val="0070C0"/>
                  </a:solidFill>
                  <a:latin typeface="Bodoni MT" pitchFamily="18" charset="0"/>
                </a:rPr>
                <a:t>θ</a:t>
              </a:r>
              <a:endParaRPr lang="en-US" altLang="ja-JP" sz="2000" b="1" baseline="-25000" dirty="0" smtClean="0">
                <a:solidFill>
                  <a:srgbClr val="0070C0"/>
                </a:solidFill>
                <a:latin typeface="Bodoni MT" pitchFamily="18" charset="0"/>
              </a:endParaRPr>
            </a:p>
          </p:txBody>
        </p:sp>
        <p:cxnSp>
          <p:nvCxnSpPr>
            <p:cNvPr id="66" name="直線矢印コネクタ 65"/>
            <p:cNvCxnSpPr/>
            <p:nvPr/>
          </p:nvCxnSpPr>
          <p:spPr>
            <a:xfrm>
              <a:off x="2049436" y="4597898"/>
              <a:ext cx="15188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テキスト ボックス 66"/>
            <p:cNvSpPr txBox="1"/>
            <p:nvPr/>
          </p:nvSpPr>
          <p:spPr>
            <a:xfrm>
              <a:off x="4047190" y="4509120"/>
              <a:ext cx="452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i="1" dirty="0">
                  <a:solidFill>
                    <a:srgbClr val="0070C0"/>
                  </a:solidFill>
                  <a:latin typeface="Bodoni MT" pitchFamily="18" charset="0"/>
                </a:rPr>
                <a:t>t</a:t>
              </a:r>
              <a:r>
                <a:rPr lang="en-US" altLang="ja-JP" sz="2400" b="1" i="1" dirty="0" smtClean="0">
                  <a:solidFill>
                    <a:srgbClr val="0070C0"/>
                  </a:solidFill>
                  <a:latin typeface="Bodoni MT" pitchFamily="18" charset="0"/>
                </a:rPr>
                <a:t>’</a:t>
              </a:r>
              <a:endParaRPr lang="en-US" altLang="ja-JP" sz="2400" b="1" baseline="-25000" dirty="0" smtClean="0">
                <a:solidFill>
                  <a:srgbClr val="0070C0"/>
                </a:solidFill>
                <a:latin typeface="Bodoni MT" pitchFamily="18" charset="0"/>
              </a:endParaRPr>
            </a:p>
          </p:txBody>
        </p:sp>
        <p:sp>
          <p:nvSpPr>
            <p:cNvPr id="68" name="フリーフォーム 67"/>
            <p:cNvSpPr/>
            <p:nvPr/>
          </p:nvSpPr>
          <p:spPr>
            <a:xfrm>
              <a:off x="4164410" y="3356991"/>
              <a:ext cx="4007990" cy="2573351"/>
            </a:xfrm>
            <a:custGeom>
              <a:avLst/>
              <a:gdLst>
                <a:gd name="connsiteX0" fmla="*/ 0 w 4007990"/>
                <a:gd name="connsiteY0" fmla="*/ 1056327 h 2144155"/>
                <a:gd name="connsiteX1" fmla="*/ 1119352 w 4007990"/>
                <a:gd name="connsiteY1" fmla="*/ 38 h 2144155"/>
                <a:gd name="connsiteX2" fmla="*/ 1986455 w 4007990"/>
                <a:gd name="connsiteY2" fmla="*/ 1087859 h 2144155"/>
                <a:gd name="connsiteX3" fmla="*/ 2837793 w 4007990"/>
                <a:gd name="connsiteY3" fmla="*/ 2144148 h 2144155"/>
                <a:gd name="connsiteX4" fmla="*/ 3909848 w 4007990"/>
                <a:gd name="connsiteY4" fmla="*/ 1072093 h 2144155"/>
                <a:gd name="connsiteX5" fmla="*/ 3894083 w 4007990"/>
                <a:gd name="connsiteY5" fmla="*/ 1040562 h 2144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7990" h="2144155">
                  <a:moveTo>
                    <a:pt x="0" y="1056327"/>
                  </a:moveTo>
                  <a:cubicBezTo>
                    <a:pt x="394138" y="525555"/>
                    <a:pt x="788276" y="-5217"/>
                    <a:pt x="1119352" y="38"/>
                  </a:cubicBezTo>
                  <a:cubicBezTo>
                    <a:pt x="1450428" y="5293"/>
                    <a:pt x="1986455" y="1087859"/>
                    <a:pt x="1986455" y="1087859"/>
                  </a:cubicBezTo>
                  <a:cubicBezTo>
                    <a:pt x="2272862" y="1445211"/>
                    <a:pt x="2517228" y="2146776"/>
                    <a:pt x="2837793" y="2144148"/>
                  </a:cubicBezTo>
                  <a:cubicBezTo>
                    <a:pt x="3158358" y="2141520"/>
                    <a:pt x="3733800" y="1256024"/>
                    <a:pt x="3909848" y="1072093"/>
                  </a:cubicBezTo>
                  <a:cubicBezTo>
                    <a:pt x="4085896" y="888162"/>
                    <a:pt x="3989989" y="964362"/>
                    <a:pt x="3894083" y="1040562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/>
            <p:cNvSpPr/>
            <p:nvPr/>
          </p:nvSpPr>
          <p:spPr>
            <a:xfrm>
              <a:off x="722692" y="3339898"/>
              <a:ext cx="2590445" cy="2590445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6300192" y="2985616"/>
              <a:ext cx="266429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2400" b="1" i="1" dirty="0">
                  <a:solidFill>
                    <a:srgbClr val="0070C0"/>
                  </a:solidFill>
                  <a:latin typeface="Bodoni MT" pitchFamily="18" charset="0"/>
                  <a:ea typeface="ＭＳ 明朝" pitchFamily="17" charset="-128"/>
                </a:rPr>
                <a:t>v</a:t>
              </a:r>
              <a:r>
                <a:rPr lang="en-US" altLang="ja-JP" sz="2400" b="1" i="1" dirty="0" smtClean="0">
                  <a:solidFill>
                    <a:srgbClr val="0070C0"/>
                  </a:solidFill>
                  <a:latin typeface="Bodoni MT" pitchFamily="18" charset="0"/>
                  <a:ea typeface="ＭＳ 明朝" pitchFamily="17" charset="-128"/>
                </a:rPr>
                <a:t>’</a:t>
              </a:r>
              <a:r>
                <a:rPr lang="en-US" altLang="ja-JP" sz="2400" b="1" dirty="0" smtClean="0">
                  <a:solidFill>
                    <a:srgbClr val="0070C0"/>
                  </a:solidFill>
                  <a:latin typeface="Bodoni MT" pitchFamily="18" charset="0"/>
                  <a:ea typeface="ＭＳ 明朝" pitchFamily="17" charset="-128"/>
                </a:rPr>
                <a:t>=</a:t>
              </a:r>
              <a:r>
                <a:rPr lang="en-US" altLang="ja-JP" sz="2400" b="1" i="1" dirty="0" err="1" smtClean="0">
                  <a:solidFill>
                    <a:srgbClr val="0070C0"/>
                  </a:solidFill>
                  <a:latin typeface="Bodoni MT" pitchFamily="18" charset="0"/>
                  <a:ea typeface="ＭＳ 明朝" pitchFamily="17" charset="-128"/>
                </a:rPr>
                <a:t>V</a:t>
              </a:r>
              <a:r>
                <a:rPr lang="en-US" altLang="ja-JP" sz="2400" b="1" baseline="-20000" dirty="0" err="1" smtClean="0">
                  <a:solidFill>
                    <a:srgbClr val="0070C0"/>
                  </a:solidFill>
                  <a:latin typeface="Bodoni MT" pitchFamily="18" charset="0"/>
                  <a:ea typeface="ＭＳ 明朝" pitchFamily="17" charset="-128"/>
                </a:rPr>
                <a:t>p</a:t>
              </a:r>
              <a:r>
                <a:rPr lang="en-US" altLang="ja-JP" sz="2400" b="1" dirty="0" err="1" smtClean="0">
                  <a:solidFill>
                    <a:srgbClr val="0070C0"/>
                  </a:solidFill>
                  <a:latin typeface="Bodoni MT" pitchFamily="18" charset="0"/>
                  <a:ea typeface="ＭＳ 明朝" pitchFamily="17" charset="-128"/>
                </a:rPr>
                <a:t>’</a:t>
              </a:r>
              <a:r>
                <a:rPr lang="en-US" altLang="ja-JP" sz="2400" b="1" i="1" dirty="0" err="1" smtClean="0">
                  <a:solidFill>
                    <a:srgbClr val="0070C0"/>
                  </a:solidFill>
                  <a:latin typeface="Bodoni MT" pitchFamily="18" charset="0"/>
                </a:rPr>
                <a:t>sin</a:t>
              </a:r>
              <a:r>
                <a:rPr lang="en-US" altLang="ja-JP" sz="2400" b="1" dirty="0" smtClean="0">
                  <a:solidFill>
                    <a:srgbClr val="0070C0"/>
                  </a:solidFill>
                  <a:latin typeface="Bodoni MT" pitchFamily="18" charset="0"/>
                </a:rPr>
                <a:t>(</a:t>
              </a:r>
              <a:r>
                <a:rPr lang="en-US" altLang="ja-JP" sz="2400" b="1" i="1" dirty="0" err="1" smtClean="0">
                  <a:solidFill>
                    <a:srgbClr val="0070C0"/>
                  </a:solidFill>
                  <a:latin typeface="Bodoni MT" pitchFamily="18" charset="0"/>
                </a:rPr>
                <a:t>ωt+θ</a:t>
              </a:r>
              <a:r>
                <a:rPr lang="en-US" altLang="ja-JP" sz="2400" b="1" dirty="0">
                  <a:solidFill>
                    <a:srgbClr val="0070C0"/>
                  </a:solidFill>
                  <a:latin typeface="Bodoni MT" pitchFamily="18" charset="0"/>
                </a:rPr>
                <a:t>)</a:t>
              </a:r>
              <a:endParaRPr lang="en-US" altLang="ja-JP" sz="2400" b="1" dirty="0" smtClean="0">
                <a:solidFill>
                  <a:srgbClr val="0070C0"/>
                </a:solidFill>
                <a:latin typeface="Bodoni MT" pitchFamily="18" charset="0"/>
              </a:endParaRPr>
            </a:p>
          </p:txBody>
        </p:sp>
        <p:cxnSp>
          <p:nvCxnSpPr>
            <p:cNvPr id="28" name="直線矢印コネクタ 27"/>
            <p:cNvCxnSpPr/>
            <p:nvPr/>
          </p:nvCxnSpPr>
          <p:spPr>
            <a:xfrm flipH="1">
              <a:off x="5796136" y="3356991"/>
              <a:ext cx="570667" cy="4336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/>
            <p:nvPr/>
          </p:nvCxnSpPr>
          <p:spPr>
            <a:xfrm flipH="1">
              <a:off x="6512168" y="3933056"/>
              <a:ext cx="430700" cy="3019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円弧 70"/>
            <p:cNvSpPr/>
            <p:nvPr/>
          </p:nvSpPr>
          <p:spPr>
            <a:xfrm rot="11886333" flipH="1" flipV="1">
              <a:off x="2418382" y="4236103"/>
              <a:ext cx="657359" cy="610770"/>
            </a:xfrm>
            <a:prstGeom prst="arc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0" name="直線コネクタ 39"/>
            <p:cNvCxnSpPr/>
            <p:nvPr/>
          </p:nvCxnSpPr>
          <p:spPr>
            <a:xfrm>
              <a:off x="4164410" y="5057417"/>
              <a:ext cx="0" cy="872926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テキスト ボックス 72"/>
            <p:cNvSpPr txBox="1"/>
            <p:nvPr/>
          </p:nvSpPr>
          <p:spPr>
            <a:xfrm>
              <a:off x="3973565" y="5930343"/>
              <a:ext cx="32737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2000" b="1" i="1" dirty="0" smtClean="0">
                  <a:solidFill>
                    <a:srgbClr val="0070C0"/>
                  </a:solidFill>
                  <a:latin typeface="Bodoni MT" pitchFamily="18" charset="0"/>
                </a:rPr>
                <a:t>θ</a:t>
              </a:r>
              <a:endParaRPr lang="en-US" altLang="ja-JP" sz="2000" b="1" baseline="-25000" dirty="0" smtClean="0">
                <a:solidFill>
                  <a:srgbClr val="0070C0"/>
                </a:solidFill>
                <a:latin typeface="Bodoni MT" pitchFamily="18" charset="0"/>
              </a:endParaRPr>
            </a:p>
          </p:txBody>
        </p:sp>
        <p:sp>
          <p:nvSpPr>
            <p:cNvPr id="76" name="テキスト ボックス 75"/>
            <p:cNvSpPr txBox="1"/>
            <p:nvPr/>
          </p:nvSpPr>
          <p:spPr>
            <a:xfrm>
              <a:off x="1081217" y="2617780"/>
              <a:ext cx="895385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latin typeface="Bodoni MT" pitchFamily="18" charset="0"/>
                  <a:ea typeface="ＭＳ 明朝" pitchFamily="17" charset="-128"/>
                </a:rPr>
                <a:t>虚軸</a:t>
              </a:r>
              <a:r>
                <a:rPr lang="en-US" altLang="ja-JP" b="1" dirty="0">
                  <a:latin typeface="Bodoni MT" pitchFamily="18" charset="0"/>
                  <a:ea typeface="ＭＳ 明朝" pitchFamily="17" charset="-128"/>
                </a:rPr>
                <a:t> </a:t>
              </a:r>
              <a:r>
                <a:rPr lang="en-US" altLang="ja-JP" b="1" dirty="0" smtClean="0">
                  <a:latin typeface="Bodoni MT" pitchFamily="18" charset="0"/>
                </a:rPr>
                <a:t>j</a:t>
              </a:r>
            </a:p>
          </p:txBody>
        </p:sp>
        <p:sp>
          <p:nvSpPr>
            <p:cNvPr id="77" name="テキスト ボックス 76"/>
            <p:cNvSpPr txBox="1"/>
            <p:nvPr/>
          </p:nvSpPr>
          <p:spPr>
            <a:xfrm>
              <a:off x="742210" y="4643844"/>
              <a:ext cx="733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Bodoni MT" pitchFamily="18" charset="0"/>
                  <a:ea typeface="ＭＳ 明朝" pitchFamily="17" charset="-128"/>
                </a:rPr>
                <a:t>実軸</a:t>
              </a:r>
              <a:endParaRPr lang="en-US" altLang="ja-JP" b="1" dirty="0" smtClean="0">
                <a:latin typeface="Bodoni MT" pitchFamily="18" charset="0"/>
              </a:endParaRPr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221716" y="4660828"/>
              <a:ext cx="3465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b="1" i="1" dirty="0">
                  <a:latin typeface="Bodoni MT" pitchFamily="18" charset="0"/>
                  <a:ea typeface="ＭＳ 明朝" pitchFamily="17" charset="-128"/>
                </a:rPr>
                <a:t>V</a:t>
              </a:r>
              <a:endParaRPr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2628162" y="3722166"/>
              <a:ext cx="4090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b="1" i="1" dirty="0">
                  <a:solidFill>
                    <a:srgbClr val="0070C0"/>
                  </a:solidFill>
                  <a:latin typeface="Bodoni MT" pitchFamily="18" charset="0"/>
                  <a:ea typeface="ＭＳ 明朝" pitchFamily="17" charset="-128"/>
                </a:rPr>
                <a:t>V’</a:t>
              </a:r>
              <a:endParaRPr lang="ja-JP" altLang="en-US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7706188" y="4417078"/>
              <a:ext cx="1042276" cy="164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" name="直線矢印コネクタ 4"/>
            <p:cNvCxnSpPr/>
            <p:nvPr/>
          </p:nvCxnSpPr>
          <p:spPr>
            <a:xfrm>
              <a:off x="4183260" y="5805264"/>
              <a:ext cx="463041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正方形/長方形 43"/>
          <p:cNvSpPr/>
          <p:nvPr/>
        </p:nvSpPr>
        <p:spPr>
          <a:xfrm>
            <a:off x="2691121" y="6392066"/>
            <a:ext cx="381642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ja-JP" altLang="en-US" sz="1600" b="1" dirty="0" smtClean="0">
                <a:solidFill>
                  <a:srgbClr val="0070C0"/>
                </a:solidFill>
                <a:latin typeface="Century Schoolbook" pitchFamily="18" charset="0"/>
              </a:rPr>
              <a:t>参考：「電気回路論」，電気学会，</a:t>
            </a:r>
            <a:r>
              <a:rPr lang="en-US" altLang="ja-JP" sz="1600" b="1" dirty="0" smtClean="0">
                <a:solidFill>
                  <a:srgbClr val="0070C0"/>
                </a:solidFill>
                <a:latin typeface="Century Schoolbook" pitchFamily="18" charset="0"/>
              </a:rPr>
              <a:t>1971</a:t>
            </a:r>
            <a:endParaRPr lang="ja-JP" altLang="ja-JP" sz="1600" b="1" dirty="0">
              <a:solidFill>
                <a:srgbClr val="0070C0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42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/>
        </p:nvSpPr>
        <p:spPr>
          <a:xfrm>
            <a:off x="2190944" y="25460"/>
            <a:ext cx="476191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ja-JP" altLang="en-US" sz="2800" dirty="0" smtClean="0">
                <a:solidFill>
                  <a:srgbClr val="0070C0"/>
                </a:solidFill>
                <a:latin typeface="Bodoni MT" pitchFamily="18" charset="0"/>
              </a:rPr>
              <a:t>交流電圧・電流の複素数表現</a:t>
            </a:r>
            <a:endParaRPr lang="ja-JP" altLang="ja-JP" sz="2800" dirty="0">
              <a:solidFill>
                <a:srgbClr val="0070C0"/>
              </a:solidFill>
              <a:latin typeface="Bodoni MT" pitchFamily="18" charset="0"/>
            </a:endParaRPr>
          </a:p>
        </p:txBody>
      </p:sp>
      <p:cxnSp>
        <p:nvCxnSpPr>
          <p:cNvPr id="48" name="直線コネクタ 47"/>
          <p:cNvCxnSpPr/>
          <p:nvPr/>
        </p:nvCxnSpPr>
        <p:spPr>
          <a:xfrm flipH="1">
            <a:off x="-35496" y="2708920"/>
            <a:ext cx="91440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/>
          <p:cNvGrpSpPr/>
          <p:nvPr/>
        </p:nvGrpSpPr>
        <p:grpSpPr>
          <a:xfrm>
            <a:off x="2123728" y="529679"/>
            <a:ext cx="5049897" cy="883097"/>
            <a:chOff x="2267744" y="581281"/>
            <a:chExt cx="5049897" cy="883097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2267744" y="581281"/>
              <a:ext cx="5040560" cy="479750"/>
              <a:chOff x="2267744" y="581281"/>
              <a:chExt cx="5040560" cy="479750"/>
            </a:xfrm>
          </p:grpSpPr>
          <p:grpSp>
            <p:nvGrpSpPr>
              <p:cNvPr id="6162" name="グループ化 6161"/>
              <p:cNvGrpSpPr/>
              <p:nvPr/>
            </p:nvGrpSpPr>
            <p:grpSpPr>
              <a:xfrm>
                <a:off x="2267744" y="581281"/>
                <a:ext cx="3922896" cy="479750"/>
                <a:chOff x="1935911" y="4077072"/>
                <a:chExt cx="3922896" cy="479750"/>
              </a:xfrm>
              <a:noFill/>
            </p:grpSpPr>
            <p:sp>
              <p:nvSpPr>
                <p:cNvPr id="46" name="正方形/長方形 45"/>
                <p:cNvSpPr/>
                <p:nvPr/>
              </p:nvSpPr>
              <p:spPr>
                <a:xfrm>
                  <a:off x="1935911" y="4156712"/>
                  <a:ext cx="1499334" cy="400110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 lvl="0"/>
                  <a:r>
                    <a:rPr lang="ja-JP" altLang="en-US" sz="2000" b="1" dirty="0">
                      <a:solidFill>
                        <a:srgbClr val="0070C0"/>
                      </a:solidFill>
                      <a:latin typeface="Bodoni MT" pitchFamily="18" charset="0"/>
                    </a:rPr>
                    <a:t>瞬時</a:t>
                  </a:r>
                  <a:r>
                    <a:rPr lang="ja-JP" altLang="en-US" sz="2000" b="1" dirty="0" smtClean="0">
                      <a:solidFill>
                        <a:srgbClr val="0070C0"/>
                      </a:solidFill>
                      <a:latin typeface="Bodoni MT" pitchFamily="18" charset="0"/>
                    </a:rPr>
                    <a:t>電圧</a:t>
                  </a:r>
                  <a:endParaRPr lang="ja-JP" altLang="ja-JP" sz="2000" b="1" dirty="0">
                    <a:solidFill>
                      <a:srgbClr val="0070C0"/>
                    </a:solidFill>
                    <a:latin typeface="Bodoni MT" pitchFamily="18" charset="0"/>
                  </a:endParaRPr>
                </a:p>
              </p:txBody>
            </p:sp>
            <p:sp>
              <p:nvSpPr>
                <p:cNvPr id="47" name="テキスト ボックス 46"/>
                <p:cNvSpPr txBox="1"/>
                <p:nvPr/>
              </p:nvSpPr>
              <p:spPr>
                <a:xfrm>
                  <a:off x="3582758" y="4077072"/>
                  <a:ext cx="2276049" cy="40011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000" b="1" i="1" dirty="0" smtClean="0">
                      <a:latin typeface="Bodoni MT" pitchFamily="18" charset="0"/>
                      <a:ea typeface="ＭＳ 明朝" pitchFamily="17" charset="-128"/>
                    </a:rPr>
                    <a:t>v</a:t>
                  </a:r>
                  <a:r>
                    <a:rPr lang="en-US" altLang="ja-JP" sz="2000" b="1" dirty="0" smtClean="0">
                      <a:latin typeface="Bodoni MT" pitchFamily="18" charset="0"/>
                      <a:ea typeface="ＭＳ 明朝" pitchFamily="17" charset="-128"/>
                    </a:rPr>
                    <a:t>=</a:t>
                  </a:r>
                  <a:r>
                    <a:rPr lang="en-US" altLang="ja-JP" sz="2000" b="1" i="1" dirty="0" err="1" smtClean="0">
                      <a:latin typeface="Bodoni MT" pitchFamily="18" charset="0"/>
                      <a:ea typeface="ＭＳ 明朝" pitchFamily="17" charset="-128"/>
                    </a:rPr>
                    <a:t>V</a:t>
                  </a:r>
                  <a:r>
                    <a:rPr lang="en-US" altLang="ja-JP" sz="2000" b="1" baseline="-20000" dirty="0" err="1">
                      <a:latin typeface="Bodoni MT" pitchFamily="18" charset="0"/>
                      <a:ea typeface="ＭＳ 明朝" pitchFamily="17" charset="-128"/>
                    </a:rPr>
                    <a:t>p</a:t>
                  </a:r>
                  <a:r>
                    <a:rPr lang="en-US" altLang="ja-JP" sz="2000" b="1" i="1" dirty="0" err="1" smtClean="0">
                      <a:latin typeface="Bodoni MT" pitchFamily="18" charset="0"/>
                    </a:rPr>
                    <a:t>sinωt</a:t>
                  </a:r>
                  <a:endParaRPr lang="en-US" altLang="ja-JP" sz="2000" b="1" i="1" dirty="0" smtClean="0">
                    <a:latin typeface="Bodoni MT" pitchFamily="18" charset="0"/>
                  </a:endParaRPr>
                </a:p>
              </p:txBody>
            </p:sp>
          </p:grpSp>
          <p:sp>
            <p:nvSpPr>
              <p:cNvPr id="84" name="テキスト ボックス 83"/>
              <p:cNvSpPr txBox="1"/>
              <p:nvPr/>
            </p:nvSpPr>
            <p:spPr>
              <a:xfrm>
                <a:off x="6146839" y="638032"/>
                <a:ext cx="11614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000" b="1" dirty="0" smtClean="0">
                    <a:latin typeface="Bodoni MT" pitchFamily="18" charset="0"/>
                    <a:ea typeface="ＭＳ 明朝" pitchFamily="17" charset="-128"/>
                  </a:rPr>
                  <a:t>……</a:t>
                </a:r>
                <a:r>
                  <a:rPr lang="ja-JP" altLang="en-US" sz="2000" b="1" dirty="0" smtClean="0">
                    <a:latin typeface="Bodoni MT" pitchFamily="18" charset="0"/>
                    <a:ea typeface="ＭＳ 明朝" pitchFamily="17" charset="-128"/>
                  </a:rPr>
                  <a:t>①</a:t>
                </a:r>
                <a:endParaRPr lang="en-US" altLang="ja-JP" sz="2000" b="1" dirty="0" smtClean="0">
                  <a:latin typeface="Bodoni MT" pitchFamily="18" charset="0"/>
                </a:endParaRPr>
              </a:p>
            </p:txBody>
          </p:sp>
        </p:grpSp>
        <p:grpSp>
          <p:nvGrpSpPr>
            <p:cNvPr id="2" name="グループ化 1"/>
            <p:cNvGrpSpPr/>
            <p:nvPr/>
          </p:nvGrpSpPr>
          <p:grpSpPr>
            <a:xfrm>
              <a:off x="2280578" y="1052736"/>
              <a:ext cx="5037063" cy="411642"/>
              <a:chOff x="2280578" y="1126649"/>
              <a:chExt cx="5037063" cy="411642"/>
            </a:xfrm>
          </p:grpSpPr>
          <p:grpSp>
            <p:nvGrpSpPr>
              <p:cNvPr id="6163" name="グループ化 6162"/>
              <p:cNvGrpSpPr/>
              <p:nvPr/>
            </p:nvGrpSpPr>
            <p:grpSpPr>
              <a:xfrm>
                <a:off x="2280578" y="1126649"/>
                <a:ext cx="3866261" cy="411642"/>
                <a:chOff x="1948745" y="4653136"/>
                <a:chExt cx="3866261" cy="411642"/>
              </a:xfrm>
              <a:noFill/>
            </p:grpSpPr>
            <p:sp>
              <p:nvSpPr>
                <p:cNvPr id="44" name="正方形/長方形 43"/>
                <p:cNvSpPr/>
                <p:nvPr/>
              </p:nvSpPr>
              <p:spPr>
                <a:xfrm>
                  <a:off x="1948745" y="4653136"/>
                  <a:ext cx="1499334" cy="400110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 lvl="0"/>
                  <a:r>
                    <a:rPr lang="ja-JP" altLang="en-US" sz="2000" b="1" dirty="0" smtClean="0">
                      <a:solidFill>
                        <a:srgbClr val="0070C0"/>
                      </a:solidFill>
                      <a:latin typeface="Bodoni MT" pitchFamily="18" charset="0"/>
                    </a:rPr>
                    <a:t>複素</a:t>
                  </a:r>
                  <a:r>
                    <a:rPr lang="ja-JP" altLang="en-US" sz="2000" b="1" dirty="0">
                      <a:solidFill>
                        <a:srgbClr val="0070C0"/>
                      </a:solidFill>
                      <a:latin typeface="Bodoni MT" pitchFamily="18" charset="0"/>
                    </a:rPr>
                    <a:t>電圧</a:t>
                  </a:r>
                  <a:endParaRPr lang="ja-JP" altLang="ja-JP" sz="2000" b="1" dirty="0">
                    <a:solidFill>
                      <a:srgbClr val="0070C0"/>
                    </a:solidFill>
                    <a:latin typeface="Bodoni MT" pitchFamily="18" charset="0"/>
                  </a:endParaRPr>
                </a:p>
              </p:txBody>
            </p:sp>
            <p:sp>
              <p:nvSpPr>
                <p:cNvPr id="45" name="テキスト ボックス 44"/>
                <p:cNvSpPr txBox="1"/>
                <p:nvPr/>
              </p:nvSpPr>
              <p:spPr>
                <a:xfrm>
                  <a:off x="3563888" y="4664668"/>
                  <a:ext cx="2251118" cy="40011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000" b="1" i="1" dirty="0" smtClean="0">
                      <a:latin typeface="Bodoni MT" pitchFamily="18" charset="0"/>
                      <a:ea typeface="ＭＳ 明朝" pitchFamily="17" charset="-128"/>
                    </a:rPr>
                    <a:t>V</a:t>
                  </a:r>
                  <a:r>
                    <a:rPr lang="en-US" altLang="ja-JP" sz="2000" b="1" dirty="0" smtClean="0">
                      <a:latin typeface="Bodoni MT" pitchFamily="18" charset="0"/>
                      <a:ea typeface="ＭＳ 明朝" pitchFamily="17" charset="-128"/>
                    </a:rPr>
                    <a:t>=</a:t>
                  </a:r>
                  <a:r>
                    <a:rPr lang="en-US" altLang="ja-JP" sz="2000" b="1" i="1" dirty="0" err="1" smtClean="0">
                      <a:latin typeface="Bodoni MT" pitchFamily="18" charset="0"/>
                      <a:ea typeface="ＭＳ 明朝" pitchFamily="17" charset="-128"/>
                    </a:rPr>
                    <a:t>V</a:t>
                  </a:r>
                  <a:r>
                    <a:rPr lang="en-US" altLang="ja-JP" sz="2000" b="1" baseline="-20000" dirty="0" err="1">
                      <a:latin typeface="Bodoni MT" pitchFamily="18" charset="0"/>
                      <a:ea typeface="ＭＳ 明朝" pitchFamily="17" charset="-128"/>
                    </a:rPr>
                    <a:t>p</a:t>
                  </a:r>
                  <a:r>
                    <a:rPr lang="en-US" altLang="ja-JP" sz="2000" b="1" i="1" dirty="0" err="1" smtClean="0">
                      <a:latin typeface="Bodoni MT" pitchFamily="18" charset="0"/>
                      <a:ea typeface="ＭＳ 明朝" pitchFamily="17" charset="-128"/>
                    </a:rPr>
                    <a:t>exp</a:t>
                  </a:r>
                  <a:r>
                    <a:rPr lang="en-US" altLang="ja-JP" sz="2000" b="1" i="1" baseline="30000" dirty="0" err="1" smtClean="0">
                      <a:latin typeface="Bodoni MT" pitchFamily="18" charset="0"/>
                      <a:ea typeface="ＭＳ 明朝" pitchFamily="17" charset="-128"/>
                    </a:rPr>
                    <a:t>j</a:t>
                  </a:r>
                  <a:r>
                    <a:rPr lang="en-US" altLang="ja-JP" sz="2000" b="1" i="1" baseline="30000" dirty="0" err="1" smtClean="0">
                      <a:latin typeface="Bodoni MT" pitchFamily="18" charset="0"/>
                    </a:rPr>
                    <a:t>ωt</a:t>
                  </a:r>
                  <a:endParaRPr lang="en-US" altLang="ja-JP" sz="2000" b="1" i="1" baseline="30000" dirty="0" smtClean="0">
                    <a:latin typeface="Bodoni MT" pitchFamily="18" charset="0"/>
                  </a:endParaRPr>
                </a:p>
              </p:txBody>
            </p:sp>
          </p:grpSp>
          <p:sp>
            <p:nvSpPr>
              <p:cNvPr id="85" name="テキスト ボックス 84"/>
              <p:cNvSpPr txBox="1"/>
              <p:nvPr/>
            </p:nvSpPr>
            <p:spPr>
              <a:xfrm>
                <a:off x="6156176" y="1127728"/>
                <a:ext cx="11614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000" b="1" dirty="0" smtClean="0">
                    <a:latin typeface="Bodoni MT" pitchFamily="18" charset="0"/>
                    <a:ea typeface="ＭＳ 明朝" pitchFamily="17" charset="-128"/>
                  </a:rPr>
                  <a:t>……</a:t>
                </a:r>
                <a:r>
                  <a:rPr lang="ja-JP" altLang="en-US" sz="2000" b="1" dirty="0">
                    <a:latin typeface="Bodoni MT" pitchFamily="18" charset="0"/>
                    <a:ea typeface="ＭＳ 明朝" pitchFamily="17" charset="-128"/>
                  </a:rPr>
                  <a:t>②</a:t>
                </a:r>
                <a:endParaRPr lang="en-US" altLang="ja-JP" sz="2000" b="1" dirty="0" smtClean="0">
                  <a:latin typeface="Bodoni MT" pitchFamily="18" charset="0"/>
                </a:endParaRPr>
              </a:p>
            </p:txBody>
          </p:sp>
        </p:grpSp>
      </p:grpSp>
      <p:grpSp>
        <p:nvGrpSpPr>
          <p:cNvPr id="18" name="グループ化 17"/>
          <p:cNvGrpSpPr/>
          <p:nvPr/>
        </p:nvGrpSpPr>
        <p:grpSpPr>
          <a:xfrm>
            <a:off x="2161272" y="1466862"/>
            <a:ext cx="5012353" cy="954026"/>
            <a:chOff x="2305288" y="1628800"/>
            <a:chExt cx="5012353" cy="954026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2305288" y="1628800"/>
              <a:ext cx="5012353" cy="479750"/>
              <a:chOff x="2305288" y="1733409"/>
              <a:chExt cx="5012353" cy="479750"/>
            </a:xfrm>
          </p:grpSpPr>
          <p:grpSp>
            <p:nvGrpSpPr>
              <p:cNvPr id="63" name="グループ化 62"/>
              <p:cNvGrpSpPr/>
              <p:nvPr/>
            </p:nvGrpSpPr>
            <p:grpSpPr>
              <a:xfrm>
                <a:off x="2305288" y="1733409"/>
                <a:ext cx="3922896" cy="479750"/>
                <a:chOff x="1935911" y="4077072"/>
                <a:chExt cx="3922896" cy="479750"/>
              </a:xfrm>
              <a:noFill/>
            </p:grpSpPr>
            <p:sp>
              <p:nvSpPr>
                <p:cNvPr id="64" name="正方形/長方形 63"/>
                <p:cNvSpPr/>
                <p:nvPr/>
              </p:nvSpPr>
              <p:spPr>
                <a:xfrm>
                  <a:off x="1935911" y="4156712"/>
                  <a:ext cx="1499334" cy="400110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 lvl="0"/>
                  <a:r>
                    <a:rPr lang="ja-JP" altLang="en-US" sz="2000" b="1" dirty="0" smtClean="0">
                      <a:solidFill>
                        <a:srgbClr val="0070C0"/>
                      </a:solidFill>
                      <a:latin typeface="Bodoni MT" pitchFamily="18" charset="0"/>
                    </a:rPr>
                    <a:t>瞬時</a:t>
                  </a:r>
                  <a:r>
                    <a:rPr lang="ja-JP" altLang="en-US" sz="2000" b="1" dirty="0">
                      <a:solidFill>
                        <a:srgbClr val="0070C0"/>
                      </a:solidFill>
                      <a:latin typeface="Bodoni MT" pitchFamily="18" charset="0"/>
                    </a:rPr>
                    <a:t>電流</a:t>
                  </a:r>
                  <a:endParaRPr lang="ja-JP" altLang="ja-JP" sz="2000" b="1" dirty="0">
                    <a:solidFill>
                      <a:srgbClr val="0070C0"/>
                    </a:solidFill>
                    <a:latin typeface="Bodoni MT" pitchFamily="18" charset="0"/>
                  </a:endParaRPr>
                </a:p>
              </p:txBody>
            </p:sp>
            <p:sp>
              <p:nvSpPr>
                <p:cNvPr id="65" name="テキスト ボックス 64"/>
                <p:cNvSpPr txBox="1"/>
                <p:nvPr/>
              </p:nvSpPr>
              <p:spPr>
                <a:xfrm>
                  <a:off x="3582758" y="4077072"/>
                  <a:ext cx="2276049" cy="40011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000" b="1" i="1" dirty="0" err="1" smtClean="0">
                      <a:latin typeface="Bodoni MT" pitchFamily="18" charset="0"/>
                      <a:ea typeface="ＭＳ 明朝" pitchFamily="17" charset="-128"/>
                    </a:rPr>
                    <a:t>i</a:t>
                  </a:r>
                  <a:r>
                    <a:rPr lang="en-US" altLang="ja-JP" sz="2000" b="1" dirty="0" smtClean="0">
                      <a:latin typeface="Bodoni MT" pitchFamily="18" charset="0"/>
                      <a:ea typeface="ＭＳ 明朝" pitchFamily="17" charset="-128"/>
                    </a:rPr>
                    <a:t>=</a:t>
                  </a:r>
                  <a:r>
                    <a:rPr lang="en-US" altLang="ja-JP" sz="2000" b="1" i="1" dirty="0" err="1" smtClean="0">
                      <a:latin typeface="Bodoni MT" pitchFamily="18" charset="0"/>
                      <a:ea typeface="ＭＳ 明朝" pitchFamily="17" charset="-128"/>
                    </a:rPr>
                    <a:t>I</a:t>
                  </a:r>
                  <a:r>
                    <a:rPr lang="en-US" altLang="ja-JP" sz="2000" b="1" baseline="-20000" dirty="0" err="1">
                      <a:latin typeface="Bodoni MT" pitchFamily="18" charset="0"/>
                      <a:ea typeface="ＭＳ 明朝" pitchFamily="17" charset="-128"/>
                    </a:rPr>
                    <a:t>p</a:t>
                  </a:r>
                  <a:r>
                    <a:rPr lang="en-US" altLang="ja-JP" sz="2000" b="1" i="1" dirty="0" err="1" smtClean="0">
                      <a:latin typeface="Bodoni MT" pitchFamily="18" charset="0"/>
                    </a:rPr>
                    <a:t>sinωt</a:t>
                  </a:r>
                  <a:endParaRPr lang="en-US" altLang="ja-JP" sz="2000" b="1" i="1" dirty="0" smtClean="0">
                    <a:latin typeface="Bodoni MT" pitchFamily="18" charset="0"/>
                  </a:endParaRPr>
                </a:p>
              </p:txBody>
            </p:sp>
          </p:grpSp>
          <p:sp>
            <p:nvSpPr>
              <p:cNvPr id="86" name="テキスト ボックス 85"/>
              <p:cNvSpPr txBox="1"/>
              <p:nvPr/>
            </p:nvSpPr>
            <p:spPr>
              <a:xfrm>
                <a:off x="6156176" y="1775800"/>
                <a:ext cx="11614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000" b="1" dirty="0" smtClean="0">
                    <a:latin typeface="Bodoni MT" pitchFamily="18" charset="0"/>
                    <a:ea typeface="ＭＳ 明朝" pitchFamily="17" charset="-128"/>
                  </a:rPr>
                  <a:t>……</a:t>
                </a:r>
                <a:r>
                  <a:rPr lang="ja-JP" altLang="en-US" sz="2000" b="1" dirty="0" smtClean="0">
                    <a:latin typeface="Bodoni MT" pitchFamily="18" charset="0"/>
                    <a:ea typeface="ＭＳ 明朝" pitchFamily="17" charset="-128"/>
                  </a:rPr>
                  <a:t>③</a:t>
                </a:r>
                <a:endParaRPr lang="en-US" altLang="ja-JP" sz="2000" b="1" dirty="0" smtClean="0">
                  <a:latin typeface="Bodoni MT" pitchFamily="18" charset="0"/>
                </a:endParaRPr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2305288" y="2132856"/>
              <a:ext cx="5012353" cy="449970"/>
              <a:chOff x="2305288" y="2351864"/>
              <a:chExt cx="5012353" cy="449970"/>
            </a:xfrm>
          </p:grpSpPr>
          <p:grpSp>
            <p:nvGrpSpPr>
              <p:cNvPr id="66" name="グループ化 65"/>
              <p:cNvGrpSpPr/>
              <p:nvPr/>
            </p:nvGrpSpPr>
            <p:grpSpPr>
              <a:xfrm>
                <a:off x="2305288" y="2390192"/>
                <a:ext cx="3866261" cy="411642"/>
                <a:chOff x="1948745" y="4653136"/>
                <a:chExt cx="3866261" cy="411642"/>
              </a:xfrm>
              <a:noFill/>
            </p:grpSpPr>
            <p:sp>
              <p:nvSpPr>
                <p:cNvPr id="67" name="正方形/長方形 66"/>
                <p:cNvSpPr/>
                <p:nvPr/>
              </p:nvSpPr>
              <p:spPr>
                <a:xfrm>
                  <a:off x="1948745" y="4653136"/>
                  <a:ext cx="1499334" cy="400110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 lvl="0"/>
                  <a:r>
                    <a:rPr lang="ja-JP" altLang="en-US" sz="2000" b="1" dirty="0" smtClean="0">
                      <a:solidFill>
                        <a:srgbClr val="0070C0"/>
                      </a:solidFill>
                      <a:latin typeface="Bodoni MT" pitchFamily="18" charset="0"/>
                    </a:rPr>
                    <a:t>複素</a:t>
                  </a:r>
                  <a:r>
                    <a:rPr lang="ja-JP" altLang="en-US" sz="2000" b="1" dirty="0">
                      <a:solidFill>
                        <a:srgbClr val="0070C0"/>
                      </a:solidFill>
                      <a:latin typeface="Bodoni MT" pitchFamily="18" charset="0"/>
                    </a:rPr>
                    <a:t>電流</a:t>
                  </a:r>
                  <a:endParaRPr lang="ja-JP" altLang="ja-JP" sz="2000" b="1" dirty="0">
                    <a:solidFill>
                      <a:srgbClr val="0070C0"/>
                    </a:solidFill>
                    <a:latin typeface="Bodoni MT" pitchFamily="18" charset="0"/>
                  </a:endParaRPr>
                </a:p>
              </p:txBody>
            </p:sp>
            <p:sp>
              <p:nvSpPr>
                <p:cNvPr id="68" name="テキスト ボックス 67"/>
                <p:cNvSpPr txBox="1"/>
                <p:nvPr/>
              </p:nvSpPr>
              <p:spPr>
                <a:xfrm>
                  <a:off x="3563888" y="4664668"/>
                  <a:ext cx="2251118" cy="40011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000" b="1" i="1" dirty="0" smtClean="0">
                      <a:latin typeface="Bodoni MT" pitchFamily="18" charset="0"/>
                      <a:ea typeface="ＭＳ 明朝" pitchFamily="17" charset="-128"/>
                    </a:rPr>
                    <a:t>I</a:t>
                  </a:r>
                  <a:r>
                    <a:rPr lang="en-US" altLang="ja-JP" sz="2000" b="1" dirty="0" smtClean="0">
                      <a:latin typeface="Bodoni MT" pitchFamily="18" charset="0"/>
                      <a:ea typeface="ＭＳ 明朝" pitchFamily="17" charset="-128"/>
                    </a:rPr>
                    <a:t>=</a:t>
                  </a:r>
                  <a:r>
                    <a:rPr lang="en-US" altLang="ja-JP" sz="2000" b="1" i="1" dirty="0" err="1" smtClean="0">
                      <a:latin typeface="Bodoni MT" pitchFamily="18" charset="0"/>
                      <a:ea typeface="ＭＳ 明朝" pitchFamily="17" charset="-128"/>
                    </a:rPr>
                    <a:t>I</a:t>
                  </a:r>
                  <a:r>
                    <a:rPr lang="en-US" altLang="ja-JP" sz="2000" b="1" baseline="-20000" dirty="0" err="1">
                      <a:latin typeface="Bodoni MT" pitchFamily="18" charset="0"/>
                      <a:ea typeface="ＭＳ 明朝" pitchFamily="17" charset="-128"/>
                    </a:rPr>
                    <a:t>p</a:t>
                  </a:r>
                  <a:r>
                    <a:rPr lang="en-US" altLang="ja-JP" sz="2000" b="1" i="1" dirty="0" err="1" smtClean="0">
                      <a:latin typeface="Bodoni MT" pitchFamily="18" charset="0"/>
                      <a:ea typeface="ＭＳ 明朝" pitchFamily="17" charset="-128"/>
                    </a:rPr>
                    <a:t>exp</a:t>
                  </a:r>
                  <a:r>
                    <a:rPr lang="en-US" altLang="ja-JP" sz="2000" b="1" i="1" baseline="30000" dirty="0" err="1" smtClean="0">
                      <a:latin typeface="Bodoni MT" pitchFamily="18" charset="0"/>
                      <a:ea typeface="ＭＳ 明朝" pitchFamily="17" charset="-128"/>
                    </a:rPr>
                    <a:t>j</a:t>
                  </a:r>
                  <a:r>
                    <a:rPr lang="en-US" altLang="ja-JP" sz="2000" b="1" i="1" baseline="30000" dirty="0" err="1" smtClean="0">
                      <a:latin typeface="Bodoni MT" pitchFamily="18" charset="0"/>
                    </a:rPr>
                    <a:t>ωt</a:t>
                  </a:r>
                  <a:endParaRPr lang="en-US" altLang="ja-JP" sz="2000" b="1" i="1" baseline="30000" dirty="0" smtClean="0">
                    <a:latin typeface="Bodoni MT" pitchFamily="18" charset="0"/>
                  </a:endParaRPr>
                </a:p>
              </p:txBody>
            </p:sp>
          </p:grpSp>
          <p:sp>
            <p:nvSpPr>
              <p:cNvPr id="87" name="テキスト ボックス 86"/>
              <p:cNvSpPr txBox="1"/>
              <p:nvPr/>
            </p:nvSpPr>
            <p:spPr>
              <a:xfrm>
                <a:off x="6156176" y="2351864"/>
                <a:ext cx="11614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000" b="1" dirty="0" smtClean="0">
                    <a:latin typeface="Bodoni MT" pitchFamily="18" charset="0"/>
                    <a:ea typeface="ＭＳ 明朝" pitchFamily="17" charset="-128"/>
                  </a:rPr>
                  <a:t>……</a:t>
                </a:r>
                <a:r>
                  <a:rPr lang="ja-JP" altLang="en-US" sz="2000" b="1" dirty="0">
                    <a:latin typeface="Bodoni MT" pitchFamily="18" charset="0"/>
                    <a:ea typeface="ＭＳ 明朝" pitchFamily="17" charset="-128"/>
                  </a:rPr>
                  <a:t>④</a:t>
                </a:r>
                <a:endParaRPr lang="en-US" altLang="ja-JP" sz="2000" b="1" dirty="0" smtClean="0">
                  <a:latin typeface="Bodoni MT" pitchFamily="18" charset="0"/>
                </a:endParaRPr>
              </a:p>
            </p:txBody>
          </p:sp>
        </p:grpSp>
      </p:grpSp>
      <p:sp>
        <p:nvSpPr>
          <p:cNvPr id="60" name="テキスト ボックス 59"/>
          <p:cNvSpPr txBox="1"/>
          <p:nvPr/>
        </p:nvSpPr>
        <p:spPr>
          <a:xfrm>
            <a:off x="1979712" y="2967335"/>
            <a:ext cx="511185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インダクターの複素インピーダンス</a:t>
            </a:r>
            <a:endParaRPr lang="en-US" altLang="ja-JP" sz="20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5580112" y="3826096"/>
            <a:ext cx="3331089" cy="1589296"/>
            <a:chOff x="5238669" y="3068960"/>
            <a:chExt cx="3331089" cy="1589296"/>
          </a:xfrm>
        </p:grpSpPr>
        <p:sp>
          <p:nvSpPr>
            <p:cNvPr id="97" name="テキスト ボックス 96"/>
            <p:cNvSpPr txBox="1"/>
            <p:nvPr/>
          </p:nvSpPr>
          <p:spPr>
            <a:xfrm>
              <a:off x="5238669" y="3068960"/>
              <a:ext cx="3096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b="1" dirty="0" smtClean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複素インピーダンスは</a:t>
              </a:r>
              <a:endParaRPr lang="en-US" altLang="ja-JP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  <p:grpSp>
          <p:nvGrpSpPr>
            <p:cNvPr id="12" name="グループ化 11"/>
            <p:cNvGrpSpPr/>
            <p:nvPr/>
          </p:nvGrpSpPr>
          <p:grpSpPr>
            <a:xfrm>
              <a:off x="5390365" y="3607910"/>
              <a:ext cx="3179393" cy="1050346"/>
              <a:chOff x="5578408" y="3356992"/>
              <a:chExt cx="3179393" cy="105034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テキスト ボックス 97"/>
                  <p:cNvSpPr txBox="1"/>
                  <p:nvPr/>
                </p:nvSpPr>
                <p:spPr>
                  <a:xfrm>
                    <a:off x="5578408" y="3356992"/>
                    <a:ext cx="1657888" cy="10434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sz="2400" b="1" i="1" dirty="0" smtClean="0">
                        <a:latin typeface="Bodoni MT" pitchFamily="18" charset="0"/>
                      </a:rPr>
                      <a:t>Z</a:t>
                    </a:r>
                    <a:r>
                      <a:rPr lang="en-US" altLang="ja-JP" sz="2400" b="1" baseline="-20000" dirty="0" smtClean="0">
                        <a:latin typeface="Bodoni MT" pitchFamily="18" charset="0"/>
                      </a:rPr>
                      <a:t>L</a:t>
                    </a:r>
                    <a:r>
                      <a:rPr lang="en-US" altLang="ja-JP" sz="2400" b="1" dirty="0" smtClean="0">
                        <a:latin typeface="Bodoni MT" pitchFamily="18" charset="0"/>
                      </a:rPr>
                      <a:t> =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ja-JP" sz="2400" b="1" i="1" dirty="0">
                                <a:latin typeface="Bodoni MT" pitchFamily="18" charset="0"/>
                              </a:rPr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altLang="ja-JP" sz="2400" b="1" baseline="-20000" dirty="0">
                                <a:latin typeface="Bodoni MT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en-US" altLang="ja-JP" sz="2400" b="1" i="1" smtClean="0">
                                <a:latin typeface="Cambria Math"/>
                              </a:rPr>
                              <m:t>𝑰</m:t>
                            </m:r>
                          </m:den>
                        </m:f>
                        <m:r>
                          <a:rPr lang="en-US" altLang="ja-JP" sz="2400" b="1" i="1">
                            <a:latin typeface="Cambria Math"/>
                          </a:rPr>
                          <m:t> </m:t>
                        </m:r>
                      </m:oMath>
                    </a14:m>
                    <a:endParaRPr lang="en-US" altLang="ja-JP" sz="2400" b="1" i="1" baseline="30000" dirty="0" smtClean="0">
                      <a:latin typeface="Bodoni MT" pitchFamily="18" charset="0"/>
                    </a:endParaRPr>
                  </a:p>
                  <a:p>
                    <a:r>
                      <a:rPr lang="en-US" altLang="ja-JP" sz="2400" b="1" i="1" dirty="0" smtClean="0">
                        <a:latin typeface="Bodoni MT" pitchFamily="18" charset="0"/>
                      </a:rPr>
                      <a:t>     =</a:t>
                    </a:r>
                    <a:r>
                      <a:rPr lang="en-US" altLang="ja-JP" sz="2400" b="1" i="1" dirty="0" err="1">
                        <a:latin typeface="Bodoni MT" pitchFamily="18" charset="0"/>
                        <a:ea typeface="ＭＳ 明朝" pitchFamily="17" charset="-128"/>
                      </a:rPr>
                      <a:t>jω</a:t>
                    </a:r>
                    <a:r>
                      <a:rPr lang="ja-JP" altLang="en-US" sz="2400" b="1" i="1" dirty="0">
                        <a:latin typeface="Bodoni MT" pitchFamily="18" charset="0"/>
                        <a:ea typeface="ＭＳ 明朝" pitchFamily="17" charset="-128"/>
                      </a:rPr>
                      <a:t> </a:t>
                    </a:r>
                    <a:r>
                      <a:rPr lang="en-US" altLang="ja-JP" sz="2400" b="1" i="1" dirty="0" smtClean="0">
                        <a:latin typeface="Bodoni MT" pitchFamily="18" charset="0"/>
                        <a:ea typeface="ＭＳ 明朝" pitchFamily="17" charset="-128"/>
                      </a:rPr>
                      <a:t>L</a:t>
                    </a:r>
                    <a:endParaRPr lang="en-US" altLang="ja-JP" sz="2400" b="1" i="1" dirty="0">
                      <a:latin typeface="Bodoni MT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8" name="テキスト ボックス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8408" y="3356992"/>
                    <a:ext cx="1657888" cy="104342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5515" b="-1286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1" name="テキスト ボックス 60"/>
              <p:cNvSpPr txBox="1"/>
              <p:nvPr/>
            </p:nvSpPr>
            <p:spPr>
              <a:xfrm>
                <a:off x="7596336" y="4007228"/>
                <a:ext cx="11614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000" b="1" dirty="0" smtClean="0">
                    <a:latin typeface="Bodoni MT" pitchFamily="18" charset="0"/>
                    <a:ea typeface="ＭＳ 明朝" pitchFamily="17" charset="-128"/>
                  </a:rPr>
                  <a:t>……</a:t>
                </a:r>
                <a:r>
                  <a:rPr lang="ja-JP" altLang="en-US" sz="2000" b="1" dirty="0" smtClean="0">
                    <a:latin typeface="Bodoni MT" pitchFamily="18" charset="0"/>
                    <a:ea typeface="ＭＳ 明朝" pitchFamily="17" charset="-128"/>
                  </a:rPr>
                  <a:t>⑤</a:t>
                </a:r>
                <a:endParaRPr lang="en-US" altLang="ja-JP" sz="2000" b="1" dirty="0" smtClean="0">
                  <a:latin typeface="Bodoni MT" pitchFamily="18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2344183" y="3655046"/>
                <a:ext cx="1482156" cy="631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b="1" i="1" dirty="0" smtClean="0">
                    <a:latin typeface="Bodoni MT" pitchFamily="18" charset="0"/>
                  </a:rPr>
                  <a:t>V</a:t>
                </a:r>
                <a:r>
                  <a:rPr kumimoji="1" lang="en-US" altLang="ja-JP" sz="2400" b="1" baseline="-20000" dirty="0" smtClean="0">
                    <a:latin typeface="Bodoni MT" pitchFamily="18" charset="0"/>
                  </a:rPr>
                  <a:t>L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ja-JP" sz="2400" b="1" dirty="0">
                        <a:latin typeface="Bodoni MT" pitchFamily="18" charset="0"/>
                      </a:rPr>
                      <m:t>=</m:t>
                    </m:r>
                    <m:r>
                      <a:rPr kumimoji="1" lang="en-US" altLang="ja-JP" sz="2400" b="1" i="1" smtClean="0">
                        <a:latin typeface="Cambria Math"/>
                      </a:rPr>
                      <m:t>𝑳</m:t>
                    </m:r>
                    <m:f>
                      <m:fPr>
                        <m:ctrlPr>
                          <a:rPr kumimoji="1"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b="1" i="1" smtClean="0">
                            <a:latin typeface="Cambria Math"/>
                          </a:rPr>
                          <m:t>𝒅𝑰</m:t>
                        </m:r>
                      </m:num>
                      <m:den>
                        <m:r>
                          <a:rPr kumimoji="1" lang="en-US" altLang="ja-JP" sz="2400" b="1" i="1" smtClean="0">
                            <a:latin typeface="Cambria Math"/>
                          </a:rPr>
                          <m:t>𝒅𝒕</m:t>
                        </m:r>
                      </m:den>
                    </m:f>
                  </m:oMath>
                </a14:m>
                <a:endParaRPr lang="en-US" altLang="ja-JP" sz="2400" b="1" i="1" dirty="0" smtClean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183" y="3655046"/>
                <a:ext cx="1482156" cy="631391"/>
              </a:xfrm>
              <a:prstGeom prst="rect">
                <a:avLst/>
              </a:prstGeom>
              <a:blipFill rotWithShape="0">
                <a:blip r:embed="rId5"/>
                <a:stretch>
                  <a:fillRect l="-6584" b="-106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テキスト ボックス 87"/>
          <p:cNvSpPr txBox="1"/>
          <p:nvPr/>
        </p:nvSpPr>
        <p:spPr>
          <a:xfrm>
            <a:off x="2047051" y="4190308"/>
            <a:ext cx="1161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④より</a:t>
            </a:r>
            <a:endParaRPr lang="en-US" altLang="ja-JP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/>
              <p:cNvSpPr txBox="1"/>
              <p:nvPr/>
            </p:nvSpPr>
            <p:spPr>
              <a:xfrm>
                <a:off x="2310937" y="4305182"/>
                <a:ext cx="3422301" cy="2004138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ja-JP" sz="2400" b="1" i="1" dirty="0" smtClean="0">
                    <a:latin typeface="Bodoni MT" pitchFamily="18" charset="0"/>
                  </a:rPr>
                  <a:t>V</a:t>
                </a:r>
                <a:r>
                  <a:rPr lang="en-US" altLang="ja-JP" sz="2400" b="1" baseline="-20000" dirty="0" smtClean="0">
                    <a:latin typeface="Bodoni MT" pitchFamily="18" charset="0"/>
                  </a:rPr>
                  <a:t>L</a:t>
                </a:r>
                <a:r>
                  <a:rPr lang="en-US" altLang="ja-JP" sz="2400" b="1" dirty="0" smtClean="0">
                    <a:latin typeface="Bodoni MT" pitchFamily="18" charset="0"/>
                  </a:rPr>
                  <a:t> =</a:t>
                </a:r>
                <a:r>
                  <a:rPr lang="en-US" altLang="ja-JP" sz="2400" b="1" i="1" dirty="0" smtClean="0">
                    <a:latin typeface="Century Schoolbook" pitchFamily="18" charset="0"/>
                  </a:rPr>
                  <a:t>L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b="1" i="1">
                            <a:latin typeface="Cambria Math"/>
                          </a:rPr>
                          <m:t>𝒅</m:t>
                        </m:r>
                        <m:r>
                          <a:rPr lang="en-US" altLang="ja-JP" sz="2400" b="1" i="1" smtClean="0">
                            <a:latin typeface="Cambria Math"/>
                          </a:rPr>
                          <m:t>𝑰</m:t>
                        </m:r>
                      </m:num>
                      <m:den>
                        <m:r>
                          <a:rPr lang="en-US" altLang="ja-JP" sz="2400" b="1" i="1">
                            <a:latin typeface="Cambria Math"/>
                          </a:rPr>
                          <m:t>𝒅𝒕</m:t>
                        </m:r>
                      </m:den>
                    </m:f>
                    <m:r>
                      <a:rPr lang="en-US" altLang="ja-JP" sz="24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ja-JP" sz="2400" b="1" dirty="0">
                    <a:latin typeface="Bodoni MT" pitchFamily="18" charset="0"/>
                  </a:rPr>
                  <a:t>=</a:t>
                </a:r>
                <a:r>
                  <a:rPr lang="en-US" altLang="ja-JP" sz="2400" b="1" i="1" dirty="0">
                    <a:latin typeface="Century Schoolbook" pitchFamily="18" charset="0"/>
                  </a:rPr>
                  <a:t> L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b="1" i="1">
                            <a:latin typeface="Cambria Math"/>
                          </a:rPr>
                          <m:t>𝒅</m:t>
                        </m:r>
                        <m:r>
                          <m:rPr>
                            <m:nor/>
                          </m:rPr>
                          <a:rPr lang="en-US" altLang="ja-JP" sz="2000" b="1" i="1" dirty="0">
                            <a:latin typeface="Bodoni MT" pitchFamily="18" charset="0"/>
                            <a:ea typeface="ＭＳ 明朝" pitchFamily="17" charset="-128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ja-JP" sz="2000" b="1" i="0" dirty="0" smtClean="0">
                            <a:latin typeface="Bodoni MT" pitchFamily="18" charset="0"/>
                            <a:ea typeface="ＭＳ 明朝" pitchFamily="17" charset="-128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ja-JP" sz="2000" b="1" i="1" dirty="0">
                            <a:latin typeface="Bodoni MT" pitchFamily="18" charset="0"/>
                            <a:ea typeface="ＭＳ 明朝" pitchFamily="17" charset="-128"/>
                          </a:rPr>
                          <m:t>exp</m:t>
                        </m:r>
                        <m:r>
                          <m:rPr>
                            <m:nor/>
                          </m:rPr>
                          <a:rPr lang="en-US" altLang="ja-JP" sz="2000" b="1" i="1" baseline="30000" dirty="0">
                            <a:latin typeface="Bodoni MT" pitchFamily="18" charset="0"/>
                            <a:ea typeface="ＭＳ 明朝" pitchFamily="17" charset="-128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altLang="ja-JP" sz="2000" b="1" i="1" baseline="30000" dirty="0">
                            <a:latin typeface="Bodoni MT" pitchFamily="18" charset="0"/>
                          </a:rPr>
                          <m:t>ωt</m:t>
                        </m:r>
                        <m:r>
                          <m:rPr>
                            <m:nor/>
                          </m:rPr>
                          <a:rPr lang="en-US" altLang="ja-JP" sz="2000" b="1" i="1" baseline="30000" dirty="0">
                            <a:latin typeface="Bodoni MT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ja-JP" sz="2400" b="1" i="1">
                            <a:latin typeface="Cambria Math"/>
                          </a:rPr>
                          <m:t>𝒅𝒕</m:t>
                        </m:r>
                      </m:den>
                    </m:f>
                    <m:r>
                      <a:rPr lang="en-US" altLang="ja-JP" sz="2400" b="1" i="1">
                        <a:latin typeface="Cambria Math"/>
                      </a:rPr>
                      <m:t> </m:t>
                    </m:r>
                  </m:oMath>
                </a14:m>
                <a:endParaRPr lang="en-US" altLang="ja-JP" sz="2000" b="1" dirty="0" smtClean="0">
                  <a:latin typeface="Bodoni MT" pitchFamily="18" charset="0"/>
                  <a:ea typeface="ＭＳ 明朝" pitchFamily="17" charset="-128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ja-JP" sz="2400" b="1" dirty="0" smtClean="0">
                    <a:latin typeface="Bodoni MT" pitchFamily="18" charset="0"/>
                    <a:ea typeface="ＭＳ 明朝" pitchFamily="17" charset="-128"/>
                  </a:rPr>
                  <a:t>    =</a:t>
                </a:r>
                <a:r>
                  <a:rPr lang="en-US" altLang="ja-JP" sz="2400" b="1" i="1" dirty="0" err="1" smtClean="0">
                    <a:latin typeface="Bodoni MT" pitchFamily="18" charset="0"/>
                    <a:ea typeface="ＭＳ 明朝" pitchFamily="17" charset="-128"/>
                  </a:rPr>
                  <a:t>Ljω</a:t>
                </a:r>
                <a:r>
                  <a:rPr lang="ja-JP" altLang="en-US" sz="2400" b="1" i="1" dirty="0" smtClean="0">
                    <a:latin typeface="Bodoni MT" pitchFamily="18" charset="0"/>
                    <a:ea typeface="ＭＳ 明朝" pitchFamily="17" charset="-128"/>
                  </a:rPr>
                  <a:t> </a:t>
                </a:r>
                <a:r>
                  <a:rPr lang="en-US" altLang="ja-JP" sz="2400" b="1" i="1" dirty="0" err="1" smtClean="0">
                    <a:latin typeface="Bodoni MT" pitchFamily="18" charset="0"/>
                    <a:ea typeface="ＭＳ 明朝" pitchFamily="17" charset="-128"/>
                  </a:rPr>
                  <a:t>I</a:t>
                </a:r>
                <a:r>
                  <a:rPr lang="en-US" altLang="ja-JP" sz="2400" b="1" baseline="-20000" dirty="0" err="1">
                    <a:latin typeface="Bodoni MT" pitchFamily="18" charset="0"/>
                    <a:ea typeface="ＭＳ 明朝" pitchFamily="17" charset="-128"/>
                  </a:rPr>
                  <a:t>p</a:t>
                </a:r>
                <a:r>
                  <a:rPr lang="en-US" altLang="ja-JP" sz="2400" b="1" dirty="0" smtClean="0"/>
                  <a:t> </a:t>
                </a:r>
                <a:r>
                  <a:rPr lang="en-US" altLang="ja-JP" sz="2400" b="1" i="1" dirty="0" err="1" smtClean="0">
                    <a:latin typeface="Bodoni MT" pitchFamily="18" charset="0"/>
                    <a:ea typeface="ＭＳ 明朝" pitchFamily="17" charset="-128"/>
                  </a:rPr>
                  <a:t>exp</a:t>
                </a:r>
                <a:r>
                  <a:rPr lang="en-US" altLang="ja-JP" sz="2400" b="1" i="1" baseline="30000" dirty="0" err="1" smtClean="0">
                    <a:latin typeface="Bodoni MT" pitchFamily="18" charset="0"/>
                    <a:ea typeface="ＭＳ 明朝" pitchFamily="17" charset="-128"/>
                  </a:rPr>
                  <a:t>j</a:t>
                </a:r>
                <a:r>
                  <a:rPr lang="en-US" altLang="ja-JP" sz="2400" b="1" i="1" baseline="30000" dirty="0" err="1" smtClean="0">
                    <a:latin typeface="Bodoni MT" pitchFamily="18" charset="0"/>
                  </a:rPr>
                  <a:t>ωt</a:t>
                </a:r>
                <a:endParaRPr lang="en-US" altLang="ja-JP" sz="2400" b="1" i="1" baseline="30000" dirty="0" smtClean="0">
                  <a:latin typeface="Bodoni MT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ja-JP" sz="2400" b="1" i="1" dirty="0" smtClean="0">
                    <a:latin typeface="Bodoni MT" pitchFamily="18" charset="0"/>
                  </a:rPr>
                  <a:t>    =</a:t>
                </a:r>
                <a:r>
                  <a:rPr lang="en-US" altLang="ja-JP" sz="2400" b="1" i="1" dirty="0" err="1">
                    <a:latin typeface="Bodoni MT" pitchFamily="18" charset="0"/>
                    <a:ea typeface="ＭＳ 明朝" pitchFamily="17" charset="-128"/>
                  </a:rPr>
                  <a:t>jω</a:t>
                </a:r>
                <a:r>
                  <a:rPr lang="ja-JP" altLang="en-US" sz="2400" b="1" i="1" dirty="0">
                    <a:latin typeface="Bodoni MT" pitchFamily="18" charset="0"/>
                    <a:ea typeface="ＭＳ 明朝" pitchFamily="17" charset="-128"/>
                  </a:rPr>
                  <a:t> </a:t>
                </a:r>
                <a:r>
                  <a:rPr lang="en-US" altLang="ja-JP" sz="2400" b="1" i="1" dirty="0" smtClean="0">
                    <a:latin typeface="Bodoni MT" pitchFamily="18" charset="0"/>
                    <a:ea typeface="ＭＳ 明朝" pitchFamily="17" charset="-128"/>
                  </a:rPr>
                  <a:t>LI</a:t>
                </a:r>
                <a:endParaRPr lang="en-US" altLang="ja-JP" sz="2400" b="1" i="1" dirty="0">
                  <a:latin typeface="Bodoni MT" pitchFamily="18" charset="0"/>
                </a:endParaRPr>
              </a:p>
            </p:txBody>
          </p:sp>
        </mc:Choice>
        <mc:Fallback xmlns="">
          <p:sp>
            <p:nvSpPr>
              <p:cNvPr id="91" name="テキスト ボックス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937" y="4305182"/>
                <a:ext cx="3422301" cy="2004138"/>
              </a:xfrm>
              <a:prstGeom prst="rect">
                <a:avLst/>
              </a:prstGeom>
              <a:blipFill rotWithShape="0">
                <a:blip r:embed="rId6"/>
                <a:stretch>
                  <a:fillRect l="-4456" b="-24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グループ化 10"/>
          <p:cNvGrpSpPr/>
          <p:nvPr/>
        </p:nvGrpSpPr>
        <p:grpSpPr>
          <a:xfrm>
            <a:off x="736086" y="3902653"/>
            <a:ext cx="1158020" cy="2160240"/>
            <a:chOff x="101612" y="3284984"/>
            <a:chExt cx="1158020" cy="2160240"/>
          </a:xfrm>
        </p:grpSpPr>
        <p:sp>
          <p:nvSpPr>
            <p:cNvPr id="71" name="テキスト ボックス 70"/>
            <p:cNvSpPr txBox="1"/>
            <p:nvPr/>
          </p:nvSpPr>
          <p:spPr>
            <a:xfrm>
              <a:off x="876194" y="4335487"/>
              <a:ext cx="383438" cy="4616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i="1" dirty="0" smtClean="0">
                  <a:solidFill>
                    <a:srgbClr val="0070C0"/>
                  </a:solidFill>
                  <a:latin typeface="Bodoni MT" pitchFamily="18" charset="0"/>
                </a:rPr>
                <a:t>L</a:t>
              </a:r>
              <a:endParaRPr kumimoji="1" lang="ja-JP" altLang="en-US" sz="2400" i="1" dirty="0">
                <a:solidFill>
                  <a:srgbClr val="0070C0"/>
                </a:solidFill>
                <a:latin typeface="Bodoni MT" pitchFamily="18" charset="0"/>
              </a:endParaRPr>
            </a:p>
          </p:txBody>
        </p:sp>
        <p:cxnSp>
          <p:nvCxnSpPr>
            <p:cNvPr id="72" name="直線コネクタ 71"/>
            <p:cNvCxnSpPr>
              <a:stCxn id="49" idx="4"/>
            </p:cNvCxnSpPr>
            <p:nvPr/>
          </p:nvCxnSpPr>
          <p:spPr>
            <a:xfrm>
              <a:off x="661013" y="3564843"/>
              <a:ext cx="0" cy="4619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>
              <a:endCxn id="50" idx="0"/>
            </p:cNvCxnSpPr>
            <p:nvPr/>
          </p:nvCxnSpPr>
          <p:spPr>
            <a:xfrm>
              <a:off x="652245" y="4869160"/>
              <a:ext cx="595" cy="36821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円/楕円 48"/>
            <p:cNvSpPr/>
            <p:nvPr/>
          </p:nvSpPr>
          <p:spPr>
            <a:xfrm>
              <a:off x="557087" y="3356992"/>
              <a:ext cx="207851" cy="20785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u="sng">
                <a:solidFill>
                  <a:schemeClr val="tx1"/>
                </a:solidFill>
              </a:endParaRPr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548914" y="5237373"/>
              <a:ext cx="207851" cy="20785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u="sng">
                <a:solidFill>
                  <a:schemeClr val="tx1"/>
                </a:solidFill>
              </a:endParaRPr>
            </a:p>
          </p:txBody>
        </p:sp>
        <p:cxnSp>
          <p:nvCxnSpPr>
            <p:cNvPr id="10" name="直線矢印コネクタ 9"/>
            <p:cNvCxnSpPr/>
            <p:nvPr/>
          </p:nvCxnSpPr>
          <p:spPr>
            <a:xfrm>
              <a:off x="320582" y="3429000"/>
              <a:ext cx="0" cy="191229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正方形/長方形 6"/>
            <p:cNvSpPr/>
            <p:nvPr/>
          </p:nvSpPr>
          <p:spPr>
            <a:xfrm>
              <a:off x="101612" y="4355812"/>
              <a:ext cx="43794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ja-JP" b="1" i="1" dirty="0">
                  <a:solidFill>
                    <a:srgbClr val="0070C0"/>
                  </a:solidFill>
                  <a:latin typeface="Bodoni MT" pitchFamily="18" charset="0"/>
                </a:rPr>
                <a:t>V</a:t>
              </a:r>
              <a:r>
                <a:rPr lang="en-US" altLang="ja-JP" b="1" baseline="-20000" dirty="0">
                  <a:solidFill>
                    <a:srgbClr val="0070C0"/>
                  </a:solidFill>
                  <a:latin typeface="Bodoni MT" pitchFamily="18" charset="0"/>
                </a:rPr>
                <a:t>L</a:t>
              </a:r>
              <a:endParaRPr lang="ja-JP" altLang="en-US" dirty="0">
                <a:solidFill>
                  <a:srgbClr val="0070C0"/>
                </a:solidFill>
              </a:endParaRPr>
            </a:p>
          </p:txBody>
        </p:sp>
        <p:grpSp>
          <p:nvGrpSpPr>
            <p:cNvPr id="15" name="グループ化 14"/>
            <p:cNvGrpSpPr/>
            <p:nvPr/>
          </p:nvGrpSpPr>
          <p:grpSpPr>
            <a:xfrm>
              <a:off x="844388" y="3284984"/>
              <a:ext cx="271228" cy="772674"/>
              <a:chOff x="755576" y="3016366"/>
              <a:chExt cx="271228" cy="772674"/>
            </a:xfrm>
          </p:grpSpPr>
          <p:cxnSp>
            <p:nvCxnSpPr>
              <p:cNvPr id="59" name="直線コネクタ 58"/>
              <p:cNvCxnSpPr/>
              <p:nvPr/>
            </p:nvCxnSpPr>
            <p:spPr>
              <a:xfrm>
                <a:off x="896797" y="3386609"/>
                <a:ext cx="1" cy="402431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正方形/長方形 61"/>
              <p:cNvSpPr/>
              <p:nvPr/>
            </p:nvSpPr>
            <p:spPr>
              <a:xfrm>
                <a:off x="755576" y="3016366"/>
                <a:ext cx="2712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b="1" i="1" dirty="0" smtClean="0">
                    <a:solidFill>
                      <a:srgbClr val="0070C0"/>
                    </a:solidFill>
                    <a:latin typeface="Bodoni MT" pitchFamily="18" charset="0"/>
                  </a:rPr>
                  <a:t>I</a:t>
                </a:r>
                <a:endParaRPr lang="ja-JP" altLang="en-US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3" name="グループ化 2"/>
            <p:cNvGrpSpPr/>
            <p:nvPr/>
          </p:nvGrpSpPr>
          <p:grpSpPr>
            <a:xfrm>
              <a:off x="539552" y="4005064"/>
              <a:ext cx="225386" cy="903420"/>
              <a:chOff x="539552" y="4005064"/>
              <a:chExt cx="225386" cy="903420"/>
            </a:xfrm>
          </p:grpSpPr>
          <p:grpSp>
            <p:nvGrpSpPr>
              <p:cNvPr id="75" name="グループ化 74"/>
              <p:cNvGrpSpPr/>
              <p:nvPr/>
            </p:nvGrpSpPr>
            <p:grpSpPr>
              <a:xfrm>
                <a:off x="539552" y="4005064"/>
                <a:ext cx="225386" cy="255348"/>
                <a:chOff x="2220777" y="3717032"/>
                <a:chExt cx="551023" cy="504056"/>
              </a:xfrm>
            </p:grpSpPr>
            <p:sp>
              <p:nvSpPr>
                <p:cNvPr id="82" name="円弧 81"/>
                <p:cNvSpPr/>
                <p:nvPr/>
              </p:nvSpPr>
              <p:spPr>
                <a:xfrm>
                  <a:off x="2220777" y="3759974"/>
                  <a:ext cx="551023" cy="461114"/>
                </a:xfrm>
                <a:prstGeom prst="arc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100" u="sng"/>
                </a:p>
              </p:txBody>
            </p:sp>
            <p:sp>
              <p:nvSpPr>
                <p:cNvPr id="83" name="円弧 82"/>
                <p:cNvSpPr/>
                <p:nvPr/>
              </p:nvSpPr>
              <p:spPr>
                <a:xfrm flipV="1">
                  <a:off x="2220777" y="3717032"/>
                  <a:ext cx="551023" cy="461114"/>
                </a:xfrm>
                <a:prstGeom prst="arc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100" u="sng"/>
                </a:p>
              </p:txBody>
            </p:sp>
          </p:grpSp>
          <p:grpSp>
            <p:nvGrpSpPr>
              <p:cNvPr id="76" name="グループ化 75"/>
              <p:cNvGrpSpPr/>
              <p:nvPr/>
            </p:nvGrpSpPr>
            <p:grpSpPr>
              <a:xfrm>
                <a:off x="539552" y="4229194"/>
                <a:ext cx="225386" cy="255348"/>
                <a:chOff x="2220777" y="3717032"/>
                <a:chExt cx="551023" cy="504056"/>
              </a:xfrm>
            </p:grpSpPr>
            <p:sp>
              <p:nvSpPr>
                <p:cNvPr id="80" name="円弧 79"/>
                <p:cNvSpPr/>
                <p:nvPr/>
              </p:nvSpPr>
              <p:spPr>
                <a:xfrm>
                  <a:off x="2220777" y="3759974"/>
                  <a:ext cx="551023" cy="461114"/>
                </a:xfrm>
                <a:prstGeom prst="arc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100" u="sng"/>
                </a:p>
              </p:txBody>
            </p:sp>
            <p:sp>
              <p:nvSpPr>
                <p:cNvPr id="81" name="円弧 80"/>
                <p:cNvSpPr/>
                <p:nvPr/>
              </p:nvSpPr>
              <p:spPr>
                <a:xfrm flipV="1">
                  <a:off x="2220777" y="3717032"/>
                  <a:ext cx="551023" cy="461114"/>
                </a:xfrm>
                <a:prstGeom prst="arc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100" u="sng"/>
                </a:p>
              </p:txBody>
            </p:sp>
          </p:grpSp>
          <p:grpSp>
            <p:nvGrpSpPr>
              <p:cNvPr id="77" name="グループ化 76"/>
              <p:cNvGrpSpPr/>
              <p:nvPr/>
            </p:nvGrpSpPr>
            <p:grpSpPr>
              <a:xfrm>
                <a:off x="539552" y="4447139"/>
                <a:ext cx="225386" cy="255348"/>
                <a:chOff x="2220777" y="3717032"/>
                <a:chExt cx="551023" cy="504056"/>
              </a:xfrm>
            </p:grpSpPr>
            <p:sp>
              <p:nvSpPr>
                <p:cNvPr id="78" name="円弧 77"/>
                <p:cNvSpPr/>
                <p:nvPr/>
              </p:nvSpPr>
              <p:spPr>
                <a:xfrm>
                  <a:off x="2220777" y="3759974"/>
                  <a:ext cx="551023" cy="461114"/>
                </a:xfrm>
                <a:prstGeom prst="arc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100" u="sng"/>
                </a:p>
              </p:txBody>
            </p:sp>
            <p:sp>
              <p:nvSpPr>
                <p:cNvPr id="79" name="円弧 78"/>
                <p:cNvSpPr/>
                <p:nvPr/>
              </p:nvSpPr>
              <p:spPr>
                <a:xfrm flipV="1">
                  <a:off x="2220777" y="3717032"/>
                  <a:ext cx="551023" cy="461114"/>
                </a:xfrm>
                <a:prstGeom prst="arc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100" u="sng"/>
                </a:p>
              </p:txBody>
            </p:sp>
          </p:grpSp>
          <p:grpSp>
            <p:nvGrpSpPr>
              <p:cNvPr id="90" name="グループ化 89"/>
              <p:cNvGrpSpPr/>
              <p:nvPr/>
            </p:nvGrpSpPr>
            <p:grpSpPr>
              <a:xfrm>
                <a:off x="539552" y="4653136"/>
                <a:ext cx="225386" cy="255348"/>
                <a:chOff x="2220777" y="3717032"/>
                <a:chExt cx="551023" cy="504056"/>
              </a:xfrm>
            </p:grpSpPr>
            <p:sp>
              <p:nvSpPr>
                <p:cNvPr id="92" name="円弧 91"/>
                <p:cNvSpPr/>
                <p:nvPr/>
              </p:nvSpPr>
              <p:spPr>
                <a:xfrm>
                  <a:off x="2220777" y="3759974"/>
                  <a:ext cx="551023" cy="461114"/>
                </a:xfrm>
                <a:prstGeom prst="arc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100" u="sng"/>
                </a:p>
              </p:txBody>
            </p:sp>
            <p:sp>
              <p:nvSpPr>
                <p:cNvPr id="93" name="円弧 92"/>
                <p:cNvSpPr/>
                <p:nvPr/>
              </p:nvSpPr>
              <p:spPr>
                <a:xfrm flipV="1">
                  <a:off x="2220777" y="3717032"/>
                  <a:ext cx="551023" cy="461114"/>
                </a:xfrm>
                <a:prstGeom prst="arc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100" u="sng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5051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/>
        </p:nvSpPr>
        <p:spPr>
          <a:xfrm>
            <a:off x="1835697" y="97468"/>
            <a:ext cx="453650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ja-JP" altLang="en-US" sz="2400" dirty="0">
                <a:latin typeface="Bodoni MT" pitchFamily="18" charset="0"/>
              </a:rPr>
              <a:t>キャパシタ</a:t>
            </a:r>
            <a:r>
              <a:rPr lang="ja-JP" altLang="en-US" sz="2400" dirty="0" smtClean="0">
                <a:latin typeface="Bodoni MT" pitchFamily="18" charset="0"/>
              </a:rPr>
              <a:t>の複素インピーダンス</a:t>
            </a:r>
            <a:endParaRPr lang="ja-JP" altLang="ja-JP" sz="2400" dirty="0">
              <a:latin typeface="Bodoni MT" pitchFamily="18" charset="0"/>
            </a:endParaRPr>
          </a:p>
        </p:txBody>
      </p:sp>
      <p:cxnSp>
        <p:nvCxnSpPr>
          <p:cNvPr id="48" name="直線コネクタ 47"/>
          <p:cNvCxnSpPr/>
          <p:nvPr/>
        </p:nvCxnSpPr>
        <p:spPr>
          <a:xfrm flipH="1">
            <a:off x="0" y="1109893"/>
            <a:ext cx="914400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グループ化 5"/>
          <p:cNvGrpSpPr/>
          <p:nvPr/>
        </p:nvGrpSpPr>
        <p:grpSpPr>
          <a:xfrm>
            <a:off x="1896364" y="590843"/>
            <a:ext cx="5012353" cy="511525"/>
            <a:chOff x="2305288" y="2351864"/>
            <a:chExt cx="5012353" cy="511525"/>
          </a:xfrm>
        </p:grpSpPr>
        <p:grpSp>
          <p:nvGrpSpPr>
            <p:cNvPr id="66" name="グループ化 65"/>
            <p:cNvGrpSpPr/>
            <p:nvPr/>
          </p:nvGrpSpPr>
          <p:grpSpPr>
            <a:xfrm>
              <a:off x="2305288" y="2390192"/>
              <a:ext cx="3866261" cy="473197"/>
              <a:chOff x="1948745" y="4653136"/>
              <a:chExt cx="3866261" cy="473197"/>
            </a:xfrm>
            <a:noFill/>
          </p:grpSpPr>
          <p:sp>
            <p:nvSpPr>
              <p:cNvPr id="67" name="正方形/長方形 66"/>
              <p:cNvSpPr/>
              <p:nvPr/>
            </p:nvSpPr>
            <p:spPr>
              <a:xfrm>
                <a:off x="1948745" y="4653136"/>
                <a:ext cx="1499334" cy="40011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ja-JP" altLang="en-US" sz="2000" b="1" dirty="0" smtClean="0">
                    <a:solidFill>
                      <a:srgbClr val="0070C0"/>
                    </a:solidFill>
                    <a:latin typeface="Bodoni MT" pitchFamily="18" charset="0"/>
                  </a:rPr>
                  <a:t>複素</a:t>
                </a:r>
                <a:r>
                  <a:rPr lang="ja-JP" altLang="en-US" sz="2000" b="1" dirty="0">
                    <a:solidFill>
                      <a:srgbClr val="0070C0"/>
                    </a:solidFill>
                    <a:latin typeface="Bodoni MT" pitchFamily="18" charset="0"/>
                  </a:rPr>
                  <a:t>電流</a:t>
                </a:r>
                <a:endParaRPr lang="ja-JP" altLang="ja-JP" sz="2000" b="1" dirty="0">
                  <a:solidFill>
                    <a:srgbClr val="0070C0"/>
                  </a:solidFill>
                  <a:latin typeface="Bodoni MT" pitchFamily="18" charset="0"/>
                </a:endParaRPr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3563888" y="4664668"/>
                <a:ext cx="2251118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i="1" dirty="0" smtClean="0">
                    <a:latin typeface="Bodoni MT" pitchFamily="18" charset="0"/>
                    <a:ea typeface="ＭＳ 明朝" pitchFamily="17" charset="-128"/>
                  </a:rPr>
                  <a:t>I</a:t>
                </a:r>
                <a:r>
                  <a:rPr lang="en-US" altLang="ja-JP" sz="2400" b="1" dirty="0" smtClean="0">
                    <a:latin typeface="Bodoni MT" pitchFamily="18" charset="0"/>
                    <a:ea typeface="ＭＳ 明朝" pitchFamily="17" charset="-128"/>
                  </a:rPr>
                  <a:t>=</a:t>
                </a:r>
                <a:r>
                  <a:rPr lang="en-US" altLang="ja-JP" sz="2400" b="1" i="1" dirty="0" err="1" smtClean="0">
                    <a:latin typeface="Bodoni MT" pitchFamily="18" charset="0"/>
                    <a:ea typeface="ＭＳ 明朝" pitchFamily="17" charset="-128"/>
                  </a:rPr>
                  <a:t>I</a:t>
                </a:r>
                <a:r>
                  <a:rPr lang="en-US" altLang="ja-JP" sz="2400" b="1" baseline="-20000" dirty="0" err="1">
                    <a:latin typeface="Bodoni MT" pitchFamily="18" charset="0"/>
                    <a:ea typeface="ＭＳ 明朝" pitchFamily="17" charset="-128"/>
                  </a:rPr>
                  <a:t>p</a:t>
                </a:r>
                <a:r>
                  <a:rPr lang="en-US" altLang="ja-JP" sz="2400" b="1" i="1" dirty="0" err="1" smtClean="0">
                    <a:latin typeface="Bodoni MT" pitchFamily="18" charset="0"/>
                    <a:ea typeface="ＭＳ 明朝" pitchFamily="17" charset="-128"/>
                  </a:rPr>
                  <a:t>exp</a:t>
                </a:r>
                <a:r>
                  <a:rPr lang="en-US" altLang="ja-JP" sz="2400" b="1" i="1" baseline="30000" dirty="0" err="1" smtClean="0">
                    <a:latin typeface="Bodoni MT" pitchFamily="18" charset="0"/>
                    <a:ea typeface="ＭＳ 明朝" pitchFamily="17" charset="-128"/>
                  </a:rPr>
                  <a:t>j</a:t>
                </a:r>
                <a:r>
                  <a:rPr lang="en-US" altLang="ja-JP" sz="2400" b="1" i="1" baseline="30000" dirty="0" err="1" smtClean="0">
                    <a:latin typeface="Bodoni MT" pitchFamily="18" charset="0"/>
                  </a:rPr>
                  <a:t>ωt</a:t>
                </a:r>
                <a:endParaRPr lang="en-US" altLang="ja-JP" sz="2400" b="1" i="1" baseline="30000" dirty="0" smtClean="0">
                  <a:latin typeface="Bodoni MT" pitchFamily="18" charset="0"/>
                </a:endParaRPr>
              </a:p>
            </p:txBody>
          </p:sp>
        </p:grpSp>
        <p:sp>
          <p:nvSpPr>
            <p:cNvPr id="87" name="テキスト ボックス 86"/>
            <p:cNvSpPr txBox="1"/>
            <p:nvPr/>
          </p:nvSpPr>
          <p:spPr>
            <a:xfrm>
              <a:off x="6156176" y="2351864"/>
              <a:ext cx="11614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b="1" dirty="0" smtClean="0">
                  <a:latin typeface="Bodoni MT" pitchFamily="18" charset="0"/>
                  <a:ea typeface="ＭＳ 明朝" pitchFamily="17" charset="-128"/>
                </a:rPr>
                <a:t>……</a:t>
              </a:r>
              <a:r>
                <a:rPr lang="ja-JP" altLang="en-US" sz="2000" b="1" dirty="0">
                  <a:latin typeface="Bodoni MT" pitchFamily="18" charset="0"/>
                  <a:ea typeface="ＭＳ 明朝" pitchFamily="17" charset="-128"/>
                </a:rPr>
                <a:t>④</a:t>
              </a:r>
              <a:endParaRPr lang="en-US" altLang="ja-JP" sz="2000" b="1" dirty="0" smtClean="0">
                <a:latin typeface="Bodoni MT" pitchFamily="18" charset="0"/>
              </a:endParaRPr>
            </a:p>
          </p:txBody>
        </p:sp>
      </p:grpSp>
      <p:sp>
        <p:nvSpPr>
          <p:cNvPr id="95" name="テキスト ボックス 94"/>
          <p:cNvSpPr txBox="1"/>
          <p:nvPr/>
        </p:nvSpPr>
        <p:spPr>
          <a:xfrm>
            <a:off x="1758289" y="1179952"/>
            <a:ext cx="4992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キャパシタ</a:t>
            </a:r>
            <a:r>
              <a:rPr lang="ja-JP" altLang="en-US" sz="2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の電圧，電流，電荷について</a:t>
            </a:r>
            <a:endParaRPr lang="en-US" altLang="ja-JP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683568" y="1700808"/>
            <a:ext cx="4408521" cy="2160240"/>
            <a:chOff x="683568" y="1834788"/>
            <a:chExt cx="4408521" cy="2160240"/>
          </a:xfrm>
        </p:grpSpPr>
        <p:grpSp>
          <p:nvGrpSpPr>
            <p:cNvPr id="22" name="グループ化 21"/>
            <p:cNvGrpSpPr/>
            <p:nvPr/>
          </p:nvGrpSpPr>
          <p:grpSpPr>
            <a:xfrm>
              <a:off x="683568" y="1834788"/>
              <a:ext cx="1401525" cy="2160240"/>
              <a:chOff x="54848" y="1756900"/>
              <a:chExt cx="1401525" cy="2160240"/>
            </a:xfrm>
          </p:grpSpPr>
          <p:grpSp>
            <p:nvGrpSpPr>
              <p:cNvPr id="21" name="グループ化 20"/>
              <p:cNvGrpSpPr/>
              <p:nvPr/>
            </p:nvGrpSpPr>
            <p:grpSpPr>
              <a:xfrm>
                <a:off x="54848" y="1756900"/>
                <a:ext cx="1401525" cy="2160240"/>
                <a:chOff x="-108520" y="1988840"/>
                <a:chExt cx="1401525" cy="2160240"/>
              </a:xfrm>
            </p:grpSpPr>
            <p:sp>
              <p:nvSpPr>
                <p:cNvPr id="71" name="テキスト ボックス 70"/>
                <p:cNvSpPr txBox="1"/>
                <p:nvPr/>
              </p:nvSpPr>
              <p:spPr>
                <a:xfrm>
                  <a:off x="943229" y="2927085"/>
                  <a:ext cx="349776" cy="400110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2000" i="1" dirty="0">
                      <a:solidFill>
                        <a:srgbClr val="0070C0"/>
                      </a:solidFill>
                      <a:latin typeface="Bodoni MT" pitchFamily="18" charset="0"/>
                    </a:rPr>
                    <a:t>C</a:t>
                  </a:r>
                  <a:endParaRPr kumimoji="1" lang="ja-JP" altLang="en-US" sz="2000" i="1" dirty="0">
                    <a:solidFill>
                      <a:srgbClr val="0070C0"/>
                    </a:solidFill>
                    <a:latin typeface="Bodoni MT" pitchFamily="18" charset="0"/>
                  </a:endParaRPr>
                </a:p>
              </p:txBody>
            </p:sp>
            <p:cxnSp>
              <p:nvCxnSpPr>
                <p:cNvPr id="72" name="直線コネクタ 71"/>
                <p:cNvCxnSpPr>
                  <a:stCxn id="49" idx="4"/>
                  <a:endCxn id="50" idx="0"/>
                </p:cNvCxnSpPr>
                <p:nvPr/>
              </p:nvCxnSpPr>
              <p:spPr>
                <a:xfrm flipH="1">
                  <a:off x="652840" y="2268699"/>
                  <a:ext cx="8173" cy="167253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円/楕円 48"/>
                <p:cNvSpPr/>
                <p:nvPr/>
              </p:nvSpPr>
              <p:spPr>
                <a:xfrm>
                  <a:off x="557087" y="2060848"/>
                  <a:ext cx="207851" cy="20785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 u="sng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円/楕円 49"/>
                <p:cNvSpPr/>
                <p:nvPr/>
              </p:nvSpPr>
              <p:spPr>
                <a:xfrm>
                  <a:off x="548914" y="3941229"/>
                  <a:ext cx="207851" cy="20785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 u="sng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" name="直線矢印コネクタ 9"/>
                <p:cNvCxnSpPr/>
                <p:nvPr/>
              </p:nvCxnSpPr>
              <p:spPr>
                <a:xfrm>
                  <a:off x="106443" y="2132856"/>
                  <a:ext cx="0" cy="191229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正方形/長方形 6"/>
                <p:cNvSpPr/>
                <p:nvPr/>
              </p:nvSpPr>
              <p:spPr>
                <a:xfrm>
                  <a:off x="-108520" y="2884294"/>
                  <a:ext cx="457176" cy="4001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2000" b="1" i="1" dirty="0" smtClean="0">
                      <a:solidFill>
                        <a:srgbClr val="0070C0"/>
                      </a:solidFill>
                      <a:latin typeface="Bodoni MT" pitchFamily="18" charset="0"/>
                    </a:rPr>
                    <a:t>V</a:t>
                  </a:r>
                  <a:r>
                    <a:rPr lang="en-US" altLang="ja-JP" sz="2000" b="1" baseline="-20000" dirty="0" smtClean="0">
                      <a:solidFill>
                        <a:srgbClr val="0070C0"/>
                      </a:solidFill>
                      <a:latin typeface="Bodoni MT" pitchFamily="18" charset="0"/>
                    </a:rPr>
                    <a:t>C</a:t>
                  </a:r>
                  <a:endParaRPr lang="ja-JP" altLang="en-US" sz="2000" dirty="0">
                    <a:solidFill>
                      <a:srgbClr val="0070C0"/>
                    </a:solidFill>
                  </a:endParaRPr>
                </a:p>
              </p:txBody>
            </p:sp>
            <p:grpSp>
              <p:nvGrpSpPr>
                <p:cNvPr id="15" name="グループ化 14"/>
                <p:cNvGrpSpPr/>
                <p:nvPr/>
              </p:nvGrpSpPr>
              <p:grpSpPr>
                <a:xfrm>
                  <a:off x="844388" y="1988840"/>
                  <a:ext cx="280846" cy="772674"/>
                  <a:chOff x="755576" y="3016366"/>
                  <a:chExt cx="280846" cy="772674"/>
                </a:xfrm>
              </p:grpSpPr>
              <p:cxnSp>
                <p:nvCxnSpPr>
                  <p:cNvPr id="59" name="直線コネクタ 58"/>
                  <p:cNvCxnSpPr/>
                  <p:nvPr/>
                </p:nvCxnSpPr>
                <p:spPr>
                  <a:xfrm>
                    <a:off x="896797" y="3386609"/>
                    <a:ext cx="1" cy="402431"/>
                  </a:xfrm>
                  <a:prstGeom prst="line">
                    <a:avLst/>
                  </a:prstGeom>
                  <a:ln w="190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正方形/長方形 61"/>
                  <p:cNvSpPr/>
                  <p:nvPr/>
                </p:nvSpPr>
                <p:spPr>
                  <a:xfrm>
                    <a:off x="755576" y="3016366"/>
                    <a:ext cx="280846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ja-JP" sz="2000" b="1" i="1" dirty="0" smtClean="0">
                        <a:solidFill>
                          <a:srgbClr val="0070C0"/>
                        </a:solidFill>
                        <a:latin typeface="Bodoni MT" pitchFamily="18" charset="0"/>
                      </a:rPr>
                      <a:t>I</a:t>
                    </a:r>
                    <a:endParaRPr lang="ja-JP" altLang="en-US" sz="2000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grpSp>
              <p:nvGrpSpPr>
                <p:cNvPr id="20" name="グループ化 19"/>
                <p:cNvGrpSpPr/>
                <p:nvPr/>
              </p:nvGrpSpPr>
              <p:grpSpPr>
                <a:xfrm>
                  <a:off x="437098" y="2996952"/>
                  <a:ext cx="431482" cy="224909"/>
                  <a:chOff x="437098" y="2996952"/>
                  <a:chExt cx="431482" cy="224909"/>
                </a:xfrm>
              </p:grpSpPr>
              <p:sp>
                <p:nvSpPr>
                  <p:cNvPr id="13" name="正方形/長方形 12"/>
                  <p:cNvSpPr/>
                  <p:nvPr/>
                </p:nvSpPr>
                <p:spPr>
                  <a:xfrm>
                    <a:off x="448514" y="3027196"/>
                    <a:ext cx="408650" cy="17363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000"/>
                  </a:p>
                </p:txBody>
              </p:sp>
              <p:grpSp>
                <p:nvGrpSpPr>
                  <p:cNvPr id="19" name="グループ化 18"/>
                  <p:cNvGrpSpPr/>
                  <p:nvPr/>
                </p:nvGrpSpPr>
                <p:grpSpPr>
                  <a:xfrm>
                    <a:off x="437098" y="2996952"/>
                    <a:ext cx="431482" cy="224909"/>
                    <a:chOff x="437098" y="2996952"/>
                    <a:chExt cx="431482" cy="224909"/>
                  </a:xfrm>
                </p:grpSpPr>
                <p:cxnSp>
                  <p:nvCxnSpPr>
                    <p:cNvPr id="16" name="直線コネクタ 15"/>
                    <p:cNvCxnSpPr/>
                    <p:nvPr/>
                  </p:nvCxnSpPr>
                  <p:spPr>
                    <a:xfrm>
                      <a:off x="437098" y="2996952"/>
                      <a:ext cx="431482" cy="0"/>
                    </a:xfrm>
                    <a:prstGeom prst="line">
                      <a:avLst/>
                    </a:prstGeom>
                    <a:ln w="3810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直線コネクタ 72"/>
                    <p:cNvCxnSpPr/>
                    <p:nvPr/>
                  </p:nvCxnSpPr>
                  <p:spPr>
                    <a:xfrm>
                      <a:off x="437098" y="3221861"/>
                      <a:ext cx="431482" cy="0"/>
                    </a:xfrm>
                    <a:prstGeom prst="line">
                      <a:avLst/>
                    </a:prstGeom>
                    <a:ln w="3810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94" name="テキスト ボックス 93"/>
              <p:cNvSpPr txBox="1"/>
              <p:nvPr/>
            </p:nvSpPr>
            <p:spPr>
              <a:xfrm>
                <a:off x="842267" y="3045982"/>
                <a:ext cx="349776" cy="40011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i="1" dirty="0" smtClean="0">
                    <a:solidFill>
                      <a:srgbClr val="0070C0"/>
                    </a:solidFill>
                    <a:latin typeface="Bodoni MT" pitchFamily="18" charset="0"/>
                  </a:rPr>
                  <a:t>Q</a:t>
                </a:r>
                <a:endParaRPr kumimoji="1" lang="ja-JP" altLang="en-US" sz="2000" i="1" dirty="0">
                  <a:solidFill>
                    <a:srgbClr val="0070C0"/>
                  </a:solidFill>
                  <a:latin typeface="Bodoni MT" pitchFamily="18" charset="0"/>
                </a:endParaRPr>
              </a:p>
            </p:txBody>
          </p:sp>
        </p:grpSp>
        <p:grpSp>
          <p:nvGrpSpPr>
            <p:cNvPr id="2" name="グループ化 1"/>
            <p:cNvGrpSpPr/>
            <p:nvPr/>
          </p:nvGrpSpPr>
          <p:grpSpPr>
            <a:xfrm>
              <a:off x="2342670" y="2004516"/>
              <a:ext cx="2749419" cy="1736357"/>
              <a:chOff x="2342670" y="2004516"/>
              <a:chExt cx="2749419" cy="1736357"/>
            </a:xfrm>
          </p:grpSpPr>
          <p:sp>
            <p:nvSpPr>
              <p:cNvPr id="96" name="テキスト ボックス 95"/>
              <p:cNvSpPr txBox="1"/>
              <p:nvPr/>
            </p:nvSpPr>
            <p:spPr>
              <a:xfrm>
                <a:off x="2342670" y="2417434"/>
                <a:ext cx="274941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000" b="1" i="1" dirty="0" smtClean="0">
                    <a:latin typeface="Bodoni MT" panose="02070603080606020203" pitchFamily="18" charset="0"/>
                    <a:ea typeface="ＭＳ ゴシック" panose="020B0609070205080204" pitchFamily="49" charset="-128"/>
                  </a:rPr>
                  <a:t>V</a:t>
                </a:r>
                <a:r>
                  <a:rPr lang="en-US" altLang="ja-JP" sz="2000" b="1" baseline="-25000" dirty="0" smtClean="0">
                    <a:latin typeface="Bodoni MT" panose="02070603080606020203" pitchFamily="18" charset="0"/>
                    <a:ea typeface="ＭＳ ゴシック" panose="020B0609070205080204" pitchFamily="49" charset="-128"/>
                  </a:rPr>
                  <a:t>C</a:t>
                </a:r>
                <a:r>
                  <a:rPr lang="en-US" altLang="ja-JP" sz="2000" b="1" dirty="0" smtClean="0">
                    <a:latin typeface="Bodoni MT" panose="02070603080606020203" pitchFamily="18" charset="0"/>
                    <a:ea typeface="ＭＳ ゴシック" panose="020B0609070205080204" pitchFamily="49" charset="-128"/>
                  </a:rPr>
                  <a:t> :  </a:t>
                </a:r>
                <a:r>
                  <a:rPr lang="ja-JP" altLang="en-US" sz="2000" b="1" dirty="0" smtClean="0">
                    <a:latin typeface="Bodoni MT" panose="02070603080606020203" pitchFamily="18" charset="0"/>
                    <a:ea typeface="ＭＳ ゴシック" panose="020B0609070205080204" pitchFamily="49" charset="-128"/>
                  </a:rPr>
                  <a:t>端子電圧</a:t>
                </a:r>
                <a:endParaRPr lang="en-US" altLang="ja-JP" sz="2000" b="1" dirty="0" smtClean="0">
                  <a:latin typeface="Bodoni MT" panose="02070603080606020203" pitchFamily="18" charset="0"/>
                  <a:ea typeface="ＭＳ ゴシック" panose="020B0609070205080204" pitchFamily="49" charset="-128"/>
                </a:endParaRPr>
              </a:p>
              <a:p>
                <a:r>
                  <a:rPr lang="en-US" altLang="ja-JP" sz="2000" b="1" i="1" dirty="0" smtClean="0">
                    <a:latin typeface="Bodoni MT" panose="02070603080606020203" pitchFamily="18" charset="0"/>
                    <a:ea typeface="ＭＳ ゴシック" panose="020B0609070205080204" pitchFamily="49" charset="-128"/>
                  </a:rPr>
                  <a:t> I   </a:t>
                </a:r>
                <a:r>
                  <a:rPr lang="en-US" altLang="ja-JP" sz="2000" b="1" dirty="0" smtClean="0">
                    <a:latin typeface="Bodoni MT" panose="02070603080606020203" pitchFamily="18" charset="0"/>
                    <a:ea typeface="ＭＳ ゴシック" panose="020B0609070205080204" pitchFamily="49" charset="-128"/>
                  </a:rPr>
                  <a:t>:  </a:t>
                </a:r>
                <a:r>
                  <a:rPr lang="ja-JP" altLang="en-US" sz="2000" b="1" dirty="0" smtClean="0">
                    <a:latin typeface="Bodoni MT" panose="02070603080606020203" pitchFamily="18" charset="0"/>
                    <a:ea typeface="ＭＳ ゴシック" panose="020B0609070205080204" pitchFamily="49" charset="-128"/>
                  </a:rPr>
                  <a:t>電流</a:t>
                </a:r>
                <a:endParaRPr lang="en-US" altLang="ja-JP" sz="2000" b="1" dirty="0" smtClean="0">
                  <a:latin typeface="Bodoni MT" panose="02070603080606020203" pitchFamily="18" charset="0"/>
                  <a:ea typeface="ＭＳ ゴシック" panose="020B0609070205080204" pitchFamily="49" charset="-128"/>
                </a:endParaRPr>
              </a:p>
              <a:p>
                <a:r>
                  <a:rPr lang="en-US" altLang="ja-JP" sz="2000" b="1" i="1" dirty="0" smtClean="0">
                    <a:latin typeface="Bodoni MT" panose="02070603080606020203" pitchFamily="18" charset="0"/>
                    <a:ea typeface="ＭＳ ゴシック" panose="020B0609070205080204" pitchFamily="49" charset="-128"/>
                  </a:rPr>
                  <a:t>Q   </a:t>
                </a:r>
                <a:r>
                  <a:rPr lang="en-US" altLang="ja-JP" sz="2000" b="1" dirty="0" smtClean="0">
                    <a:latin typeface="Bodoni MT" panose="02070603080606020203" pitchFamily="18" charset="0"/>
                    <a:ea typeface="ＭＳ ゴシック" panose="020B0609070205080204" pitchFamily="49" charset="-128"/>
                  </a:rPr>
                  <a:t>:  </a:t>
                </a:r>
                <a:r>
                  <a:rPr lang="ja-JP" altLang="en-US" sz="2000" b="1" dirty="0">
                    <a:latin typeface="Bodoni MT" panose="02070603080606020203" pitchFamily="18" charset="0"/>
                    <a:ea typeface="ＭＳ ゴシック" panose="020B0609070205080204" pitchFamily="49" charset="-128"/>
                  </a:rPr>
                  <a:t>電荷</a:t>
                </a:r>
                <a:endParaRPr lang="en-US" altLang="ja-JP" sz="2000" b="1" dirty="0">
                  <a:latin typeface="Bodoni MT" panose="02070603080606020203" pitchFamily="18" charset="0"/>
                  <a:ea typeface="ＭＳ ゴシック" panose="020B0609070205080204" pitchFamily="49" charset="-128"/>
                </a:endParaRPr>
              </a:p>
              <a:p>
                <a:r>
                  <a:rPr lang="en-US" altLang="ja-JP" sz="2000" b="1" i="1" dirty="0" smtClean="0">
                    <a:latin typeface="Bodoni MT" panose="02070603080606020203" pitchFamily="18" charset="0"/>
                    <a:ea typeface="ＭＳ ゴシック" panose="020B0609070205080204" pitchFamily="49" charset="-128"/>
                  </a:rPr>
                  <a:t>C   </a:t>
                </a:r>
                <a:r>
                  <a:rPr lang="en-US" altLang="ja-JP" sz="2000" b="1" dirty="0" smtClean="0">
                    <a:latin typeface="Bodoni MT" panose="02070603080606020203" pitchFamily="18" charset="0"/>
                    <a:ea typeface="ＭＳ ゴシック" panose="020B0609070205080204" pitchFamily="49" charset="-128"/>
                  </a:rPr>
                  <a:t>:   </a:t>
                </a:r>
                <a:r>
                  <a:rPr lang="ja-JP" altLang="en-US" sz="2000" b="1" dirty="0" smtClean="0">
                    <a:latin typeface="Bodoni MT" panose="02070603080606020203" pitchFamily="18" charset="0"/>
                    <a:ea typeface="ＭＳ ゴシック" panose="020B0609070205080204" pitchFamily="49" charset="-128"/>
                  </a:rPr>
                  <a:t>キャパシタンス</a:t>
                </a:r>
                <a:endParaRPr lang="en-US" altLang="ja-JP" sz="2000" b="1" i="1" dirty="0" smtClean="0">
                  <a:latin typeface="Bodoni MT" panose="02070603080606020203" pitchFamily="18" charset="0"/>
                  <a:ea typeface="ＭＳ ゴシック" panose="020B0609070205080204" pitchFamily="49" charset="-128"/>
                </a:endParaRPr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2361158" y="2004516"/>
                <a:ext cx="21095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000" b="1" dirty="0" smtClean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記号について</a:t>
                </a:r>
                <a:endParaRPr lang="en-US" altLang="ja-JP" sz="2000" b="1" dirty="0" smtClean="0">
                  <a:latin typeface="ＭＳ ゴシック" panose="020B0609070205080204" pitchFamily="49" charset="-128"/>
                  <a:ea typeface="ＭＳ ゴシック" panose="020B0609070205080204" pitchFamily="49" charset="-128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5612638" y="1700808"/>
            <a:ext cx="3208903" cy="2208446"/>
            <a:chOff x="5612638" y="2002741"/>
            <a:chExt cx="3208903" cy="2208446"/>
          </a:xfrm>
        </p:grpSpPr>
        <p:sp>
          <p:nvSpPr>
            <p:cNvPr id="105" name="テキスト ボックス 104"/>
            <p:cNvSpPr txBox="1"/>
            <p:nvPr/>
          </p:nvSpPr>
          <p:spPr>
            <a:xfrm>
              <a:off x="5612638" y="2002741"/>
              <a:ext cx="27037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b="1" dirty="0" smtClean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関係式と電流の定義</a:t>
              </a:r>
              <a:endParaRPr lang="en-US" altLang="ja-JP" sz="2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  <p:sp>
          <p:nvSpPr>
            <p:cNvPr id="106" name="テキスト ボックス 105"/>
            <p:cNvSpPr txBox="1"/>
            <p:nvPr/>
          </p:nvSpPr>
          <p:spPr>
            <a:xfrm>
              <a:off x="5626174" y="3503301"/>
              <a:ext cx="31222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b="1" dirty="0" smtClean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電流は単位時間に流れる電荷の量である</a:t>
              </a:r>
              <a:r>
                <a:rPr lang="en-US" altLang="ja-JP" sz="2000" b="1" dirty="0" smtClean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.</a:t>
              </a:r>
            </a:p>
          </p:txBody>
        </p:sp>
        <p:grpSp>
          <p:nvGrpSpPr>
            <p:cNvPr id="3" name="グループ化 2"/>
            <p:cNvGrpSpPr/>
            <p:nvPr/>
          </p:nvGrpSpPr>
          <p:grpSpPr>
            <a:xfrm>
              <a:off x="6159095" y="2406246"/>
              <a:ext cx="2662446" cy="1131006"/>
              <a:chOff x="6159095" y="2406246"/>
              <a:chExt cx="2662446" cy="1131006"/>
            </a:xfrm>
          </p:grpSpPr>
          <p:grpSp>
            <p:nvGrpSpPr>
              <p:cNvPr id="23" name="グループ化 22"/>
              <p:cNvGrpSpPr/>
              <p:nvPr/>
            </p:nvGrpSpPr>
            <p:grpSpPr>
              <a:xfrm>
                <a:off x="6159095" y="2406246"/>
                <a:ext cx="1517846" cy="1131006"/>
                <a:chOff x="5599524" y="2530229"/>
                <a:chExt cx="1517846" cy="113100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テキスト ボックス 99"/>
                    <p:cNvSpPr txBox="1"/>
                    <p:nvPr/>
                  </p:nvSpPr>
                  <p:spPr>
                    <a:xfrm>
                      <a:off x="5612638" y="2970084"/>
                      <a:ext cx="1496135" cy="69115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ja-JP" sz="2400" b="1" i="1" dirty="0" smtClean="0">
                          <a:latin typeface="Bodoni MT" pitchFamily="18" charset="0"/>
                        </a:rPr>
                        <a:t>I</a:t>
                      </a:r>
                      <a:r>
                        <a:rPr lang="en-US" altLang="ja-JP" sz="2400" b="1" dirty="0" smtClean="0">
                          <a:latin typeface="Bodoni MT" pitchFamily="18" charset="0"/>
                        </a:rPr>
                        <a:t>  = </a:t>
                      </a:r>
                      <a14:m>
                        <m:oMath xmlns:m="http://schemas.openxmlformats.org/officeDocument/2006/math">
                          <m:f>
                            <m:f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dQ</m:t>
                              </m:r>
                            </m:num>
                            <m:den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𝒅𝒕</m:t>
                              </m:r>
                            </m:den>
                          </m:f>
                          <m:r>
                            <a:rPr lang="en-US" altLang="ja-JP" sz="2400" b="1" i="1">
                              <a:latin typeface="Cambria Math"/>
                            </a:rPr>
                            <m:t> </m:t>
                          </m:r>
                        </m:oMath>
                      </a14:m>
                      <a:endParaRPr lang="en-US" altLang="ja-JP" sz="2400" b="1" i="1" baseline="30000" dirty="0" smtClean="0">
                        <a:latin typeface="Bodoni MT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テキスト ボックス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12638" y="2970084"/>
                      <a:ext cx="1496135" cy="691151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6531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3" name="テキスト ボックス 102"/>
                <p:cNvSpPr txBox="1"/>
                <p:nvPr/>
              </p:nvSpPr>
              <p:spPr>
                <a:xfrm>
                  <a:off x="5599524" y="2530229"/>
                  <a:ext cx="151784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b="1" i="1" dirty="0" smtClean="0">
                      <a:latin typeface="Bodoni MT" panose="02070603080606020203" pitchFamily="18" charset="0"/>
                      <a:ea typeface="ＭＳ ゴシック" panose="020B0609070205080204" pitchFamily="49" charset="-128"/>
                    </a:rPr>
                    <a:t>Q  =  CV</a:t>
                  </a:r>
                  <a:r>
                    <a:rPr lang="en-US" altLang="ja-JP" sz="2400" b="1" i="1" baseline="-25000" dirty="0" smtClean="0">
                      <a:latin typeface="Bodoni MT" panose="02070603080606020203" pitchFamily="18" charset="0"/>
                      <a:ea typeface="ＭＳ ゴシック" panose="020B0609070205080204" pitchFamily="49" charset="-128"/>
                    </a:rPr>
                    <a:t>C</a:t>
                  </a:r>
                  <a:r>
                    <a:rPr lang="en-US" altLang="ja-JP" sz="2400" b="1" i="1" dirty="0" smtClean="0">
                      <a:latin typeface="Bodoni MT" panose="02070603080606020203" pitchFamily="18" charset="0"/>
                      <a:ea typeface="ＭＳ ゴシック" panose="020B0609070205080204" pitchFamily="49" charset="-128"/>
                    </a:rPr>
                    <a:t> </a:t>
                  </a:r>
                </a:p>
              </p:txBody>
            </p:sp>
          </p:grpSp>
          <p:sp>
            <p:nvSpPr>
              <p:cNvPr id="107" name="テキスト ボックス 106"/>
              <p:cNvSpPr txBox="1"/>
              <p:nvPr/>
            </p:nvSpPr>
            <p:spPr>
              <a:xfrm>
                <a:off x="7636139" y="2428202"/>
                <a:ext cx="11614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000" b="1" dirty="0" smtClean="0">
                    <a:latin typeface="Bodoni MT" pitchFamily="18" charset="0"/>
                    <a:ea typeface="ＭＳ 明朝" pitchFamily="17" charset="-128"/>
                  </a:rPr>
                  <a:t>……</a:t>
                </a:r>
                <a:r>
                  <a:rPr lang="ja-JP" altLang="en-US" sz="2000" b="1" dirty="0">
                    <a:latin typeface="Bodoni MT" pitchFamily="18" charset="0"/>
                    <a:ea typeface="ＭＳ 明朝" pitchFamily="17" charset="-128"/>
                  </a:rPr>
                  <a:t>⑥</a:t>
                </a:r>
                <a:endParaRPr lang="en-US" altLang="ja-JP" sz="2000" b="1" dirty="0" smtClean="0">
                  <a:latin typeface="Bodoni MT" pitchFamily="18" charset="0"/>
                </a:endParaRPr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7660076" y="3042127"/>
                <a:ext cx="11614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000" b="1" dirty="0" smtClean="0">
                    <a:latin typeface="Bodoni MT" pitchFamily="18" charset="0"/>
                    <a:ea typeface="ＭＳ 明朝" pitchFamily="17" charset="-128"/>
                  </a:rPr>
                  <a:t>……</a:t>
                </a:r>
                <a:r>
                  <a:rPr lang="ja-JP" altLang="en-US" sz="2000" b="1" dirty="0">
                    <a:latin typeface="Bodoni MT" pitchFamily="18" charset="0"/>
                    <a:ea typeface="ＭＳ 明朝" pitchFamily="17" charset="-128"/>
                  </a:rPr>
                  <a:t>⑦</a:t>
                </a:r>
                <a:endParaRPr lang="en-US" altLang="ja-JP" sz="2000" b="1" dirty="0" smtClean="0">
                  <a:latin typeface="Bodoni MT" pitchFamily="18" charset="0"/>
                </a:endParaRPr>
              </a:p>
            </p:txBody>
          </p:sp>
        </p:grpSp>
      </p:grpSp>
      <p:cxnSp>
        <p:nvCxnSpPr>
          <p:cNvPr id="109" name="直線コネクタ 108"/>
          <p:cNvCxnSpPr/>
          <p:nvPr/>
        </p:nvCxnSpPr>
        <p:spPr>
          <a:xfrm flipH="1">
            <a:off x="-32755" y="4005064"/>
            <a:ext cx="9144000" cy="0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323528" y="4267392"/>
            <a:ext cx="4266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Bodoni MT" panose="02070603080606020203" pitchFamily="18" charset="0"/>
                <a:ea typeface="ＭＳ ゴシック" panose="020B0609070205080204" pitchFamily="49" charset="-128"/>
              </a:rPr>
              <a:t>⑦</a:t>
            </a:r>
            <a:r>
              <a:rPr lang="ja-JP" altLang="en-US" sz="2000" b="1" dirty="0" smtClean="0">
                <a:latin typeface="Bodoni MT" panose="02070603080606020203" pitchFamily="18" charset="0"/>
                <a:ea typeface="ＭＳ ゴシック" panose="020B0609070205080204" pitchFamily="49" charset="-128"/>
              </a:rPr>
              <a:t>の両辺を時間 </a:t>
            </a:r>
            <a:r>
              <a:rPr lang="en-US" altLang="ja-JP" sz="2000" b="1" i="1" dirty="0" smtClean="0">
                <a:latin typeface="Bodoni MT" panose="02070603080606020203" pitchFamily="18" charset="0"/>
                <a:ea typeface="ＭＳ ゴシック" panose="020B0609070205080204" pitchFamily="49" charset="-128"/>
              </a:rPr>
              <a:t>t</a:t>
            </a:r>
            <a:r>
              <a:rPr lang="ja-JP" altLang="en-US" sz="2000" b="1" dirty="0" smtClean="0">
                <a:latin typeface="Bodoni MT" panose="02070603080606020203" pitchFamily="18" charset="0"/>
                <a:ea typeface="ＭＳ ゴシック" panose="020B0609070205080204" pitchFamily="49" charset="-128"/>
              </a:rPr>
              <a:t>で積分し，⑥より</a:t>
            </a:r>
            <a:endParaRPr lang="en-US" altLang="ja-JP" sz="2000" b="1" dirty="0" smtClean="0">
              <a:latin typeface="Bodoni MT" panose="02070603080606020203" pitchFamily="18" charset="0"/>
              <a:ea typeface="ＭＳ ゴシック" panose="020B0609070205080204" pitchFamily="49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23528" y="5205304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一方，④式を </a:t>
            </a:r>
            <a:r>
              <a:rPr lang="en-US" altLang="ja-JP" sz="2000" b="1" i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 </a:t>
            </a:r>
            <a:r>
              <a:rPr lang="ja-JP" altLang="en-US" sz="2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で積分すると，</a:t>
            </a:r>
            <a:endParaRPr lang="en-US" altLang="ja-JP" sz="20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1049213" y="4437112"/>
            <a:ext cx="3540369" cy="830997"/>
            <a:chOff x="1049213" y="4534681"/>
            <a:chExt cx="3540369" cy="830997"/>
          </a:xfrm>
        </p:grpSpPr>
        <p:sp>
          <p:nvSpPr>
            <p:cNvPr id="91" name="テキスト ボックス 90"/>
            <p:cNvSpPr txBox="1"/>
            <p:nvPr/>
          </p:nvSpPr>
          <p:spPr>
            <a:xfrm>
              <a:off x="1049213" y="4534681"/>
              <a:ext cx="28273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sz="3200" b="1" dirty="0" smtClean="0">
                  <a:latin typeface="Bodoni MT" pitchFamily="18" charset="0"/>
                </a:rPr>
                <a:t>∫</a:t>
              </a:r>
              <a:r>
                <a:rPr lang="en-US" altLang="ja-JP" sz="2400" b="1" i="1" dirty="0" err="1" smtClean="0">
                  <a:latin typeface="Century Schoolbook" pitchFamily="18" charset="0"/>
                </a:rPr>
                <a:t>Idt</a:t>
              </a:r>
              <a:r>
                <a:rPr lang="en-US" altLang="ja-JP" sz="2400" b="1" i="1" dirty="0" smtClean="0">
                  <a:latin typeface="Century Schoolbook" pitchFamily="18" charset="0"/>
                </a:rPr>
                <a:t> =  Q  = </a:t>
              </a:r>
              <a:r>
                <a:rPr lang="en-US" altLang="ja-JP" sz="2400" b="1" i="1" dirty="0">
                  <a:latin typeface="Bodoni MT" panose="02070603080606020203" pitchFamily="18" charset="0"/>
                  <a:ea typeface="ＭＳ ゴシック" panose="020B0609070205080204" pitchFamily="49" charset="-128"/>
                </a:rPr>
                <a:t>CV</a:t>
              </a:r>
              <a:r>
                <a:rPr lang="en-US" altLang="ja-JP" sz="2400" b="1" i="1" baseline="-25000" dirty="0">
                  <a:latin typeface="Bodoni MT" panose="02070603080606020203" pitchFamily="18" charset="0"/>
                  <a:ea typeface="ＭＳ ゴシック" panose="020B0609070205080204" pitchFamily="49" charset="-128"/>
                </a:rPr>
                <a:t>C</a:t>
              </a:r>
              <a:endParaRPr lang="en-US" altLang="ja-JP" sz="2400" b="1" dirty="0" smtClean="0">
                <a:latin typeface="Bodoni MT" pitchFamily="18" charset="0"/>
                <a:ea typeface="ＭＳ 明朝" pitchFamily="17" charset="-128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3529435" y="4846652"/>
              <a:ext cx="10601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b="1" dirty="0" smtClean="0">
                  <a:latin typeface="Bodoni MT" pitchFamily="18" charset="0"/>
                  <a:ea typeface="ＭＳ 明朝" pitchFamily="17" charset="-128"/>
                </a:rPr>
                <a:t>……</a:t>
              </a:r>
              <a:r>
                <a:rPr lang="ja-JP" altLang="en-US" sz="2000" b="1" dirty="0">
                  <a:latin typeface="Bodoni MT" pitchFamily="18" charset="0"/>
                  <a:ea typeface="ＭＳ 明朝" pitchFamily="17" charset="-128"/>
                </a:rPr>
                <a:t>⑧</a:t>
              </a:r>
              <a:endParaRPr lang="en-US" altLang="ja-JP" sz="2000" b="1" dirty="0" smtClean="0">
                <a:latin typeface="Bodoni MT" pitchFamily="18" charset="0"/>
              </a:endParaRPr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1049213" y="5348480"/>
            <a:ext cx="3559428" cy="960840"/>
            <a:chOff x="1049213" y="5632967"/>
            <a:chExt cx="3559428" cy="9608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テキスト ボックス 40"/>
                <p:cNvSpPr txBox="1"/>
                <p:nvPr/>
              </p:nvSpPr>
              <p:spPr>
                <a:xfrm>
                  <a:off x="1049213" y="5632967"/>
                  <a:ext cx="2730699" cy="9608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sz="3200" b="1" dirty="0" smtClean="0">
                      <a:latin typeface="Bodoni MT" pitchFamily="18" charset="0"/>
                    </a:rPr>
                    <a:t>∫</a:t>
                  </a:r>
                  <a:r>
                    <a:rPr lang="en-US" altLang="ja-JP" sz="2400" b="1" i="1" dirty="0" err="1" smtClean="0">
                      <a:latin typeface="Century Schoolbook" pitchFamily="18" charset="0"/>
                    </a:rPr>
                    <a:t>Idt</a:t>
                  </a:r>
                  <a:r>
                    <a:rPr lang="en-US" altLang="ja-JP" sz="2400" b="1" i="1" dirty="0" smtClean="0">
                      <a:latin typeface="Century Schoolbook" pitchFamily="18" charset="0"/>
                    </a:rPr>
                    <a:t> =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ja-JP" sz="2400" b="1" i="1" baseline="-25000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num>
                        <m:den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m:rPr>
                              <m:sty m:val="p"/>
                            </m:rP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1" i="1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altLang="ja-JP" sz="2400" b="1" i="1" dirty="0" smtClean="0">
                      <a:latin typeface="Bodoni MT" pitchFamily="18" charset="0"/>
                      <a:ea typeface="ＭＳ 明朝" pitchFamily="17" charset="-128"/>
                    </a:rPr>
                    <a:t>exp</a:t>
                  </a:r>
                  <a:r>
                    <a:rPr lang="en-US" altLang="ja-JP" sz="2400" b="1" i="1" baseline="30000" dirty="0" smtClean="0">
                      <a:latin typeface="Bodoni MT" pitchFamily="18" charset="0"/>
                      <a:ea typeface="ＭＳ 明朝" pitchFamily="17" charset="-128"/>
                    </a:rPr>
                    <a:t>j</a:t>
                  </a:r>
                  <a:r>
                    <a:rPr lang="en-US" altLang="ja-JP" sz="2400" b="1" i="1" baseline="30000" dirty="0" smtClean="0">
                      <a:latin typeface="Bodoni MT" pitchFamily="18" charset="0"/>
                    </a:rPr>
                    <a:t>ωt</a:t>
                  </a:r>
                  <a:endParaRPr lang="en-US" altLang="ja-JP" sz="2400" b="1" i="1" baseline="30000" dirty="0">
                    <a:latin typeface="Bodoni MT" pitchFamily="18" charset="0"/>
                  </a:endParaRPr>
                </a:p>
              </p:txBody>
            </p:sp>
          </mc:Choice>
          <mc:Fallback xmlns="">
            <p:sp>
              <p:nvSpPr>
                <p:cNvPr id="41" name="テキスト ボックス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213" y="5632967"/>
                  <a:ext cx="2730699" cy="96084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580" b="-316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テキスト ボックス 46"/>
            <p:cNvSpPr txBox="1"/>
            <p:nvPr/>
          </p:nvSpPr>
          <p:spPr>
            <a:xfrm>
              <a:off x="3535835" y="5971103"/>
              <a:ext cx="10728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b="1" dirty="0" smtClean="0">
                  <a:latin typeface="Bodoni MT" pitchFamily="18" charset="0"/>
                  <a:ea typeface="ＭＳ 明朝" pitchFamily="17" charset="-128"/>
                </a:rPr>
                <a:t>……</a:t>
              </a:r>
              <a:r>
                <a:rPr lang="ja-JP" altLang="en-US" sz="2000" b="1" dirty="0">
                  <a:latin typeface="Bodoni MT" pitchFamily="18" charset="0"/>
                  <a:ea typeface="ＭＳ 明朝" pitchFamily="17" charset="-128"/>
                </a:rPr>
                <a:t>⑨</a:t>
              </a:r>
              <a:endParaRPr lang="en-US" altLang="ja-JP" sz="2000" b="1" dirty="0" smtClean="0">
                <a:latin typeface="Bodoni MT" pitchFamily="18" charset="0"/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5083056" y="4273175"/>
            <a:ext cx="3746753" cy="2073425"/>
            <a:chOff x="5083056" y="4161097"/>
            <a:chExt cx="3746753" cy="2073425"/>
          </a:xfrm>
        </p:grpSpPr>
        <p:sp>
          <p:nvSpPr>
            <p:cNvPr id="97" name="テキスト ボックス 96"/>
            <p:cNvSpPr txBox="1"/>
            <p:nvPr/>
          </p:nvSpPr>
          <p:spPr>
            <a:xfrm>
              <a:off x="5083056" y="5214898"/>
              <a:ext cx="37467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b="1" dirty="0">
                  <a:latin typeface="Bodoni MT" panose="02070603080606020203" pitchFamily="18" charset="0"/>
                  <a:ea typeface="ＭＳ ゴシック" panose="020B0609070205080204" pitchFamily="49" charset="-128"/>
                </a:rPr>
                <a:t>故</a:t>
              </a:r>
              <a:r>
                <a:rPr lang="ja-JP" altLang="en-US" sz="2000" b="1" dirty="0" smtClean="0">
                  <a:latin typeface="Bodoni MT" panose="02070603080606020203" pitchFamily="18" charset="0"/>
                  <a:ea typeface="ＭＳ ゴシック" panose="020B0609070205080204" pitchFamily="49" charset="-128"/>
                </a:rPr>
                <a:t>に複素インピーダンス</a:t>
              </a:r>
              <a:r>
                <a:rPr lang="en-US" altLang="ja-JP" sz="2000" b="1" i="1" dirty="0" smtClean="0">
                  <a:latin typeface="Bodoni MT" panose="02070603080606020203" pitchFamily="18" charset="0"/>
                  <a:ea typeface="ＭＳ ゴシック" panose="020B0609070205080204" pitchFamily="49" charset="-128"/>
                </a:rPr>
                <a:t>Z</a:t>
              </a:r>
              <a:r>
                <a:rPr lang="en-US" altLang="ja-JP" sz="2000" b="1" baseline="-25000" dirty="0" smtClean="0">
                  <a:latin typeface="Bodoni MT" panose="02070603080606020203" pitchFamily="18" charset="0"/>
                  <a:ea typeface="ＭＳ ゴシック" panose="020B0609070205080204" pitchFamily="49" charset="-128"/>
                </a:rPr>
                <a:t>C</a:t>
              </a:r>
              <a:r>
                <a:rPr lang="ja-JP" altLang="en-US" sz="2000" b="1" dirty="0" smtClean="0">
                  <a:latin typeface="Bodoni MT" panose="02070603080606020203" pitchFamily="18" charset="0"/>
                  <a:ea typeface="ＭＳ ゴシック" panose="020B0609070205080204" pitchFamily="49" charset="-128"/>
                </a:rPr>
                <a:t>は</a:t>
              </a:r>
              <a:endParaRPr lang="en-US" altLang="ja-JP" sz="2000" b="1" dirty="0" smtClean="0">
                <a:latin typeface="Bodoni MT" panose="02070603080606020203" pitchFamily="18" charset="0"/>
                <a:ea typeface="ＭＳ ゴシック" panose="020B0609070205080204" pitchFamily="49" charset="-128"/>
              </a:endParaRPr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5119530" y="4161097"/>
              <a:ext cx="31968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b="1" dirty="0" smtClean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したがって⑧，</a:t>
              </a:r>
              <a:r>
                <a:rPr lang="ja-JP" altLang="en-US" sz="20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⑨</a:t>
              </a:r>
              <a:r>
                <a:rPr lang="ja-JP" altLang="en-US" sz="2000" b="1" dirty="0" smtClean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より</a:t>
              </a:r>
              <a:endParaRPr lang="en-US" altLang="ja-JP" sz="2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/>
                <p:cNvSpPr txBox="1"/>
                <p:nvPr/>
              </p:nvSpPr>
              <p:spPr>
                <a:xfrm>
                  <a:off x="5645623" y="4333257"/>
                  <a:ext cx="3102841" cy="9608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ja-JP" sz="2400" b="1" i="1" dirty="0" smtClean="0">
                      <a:latin typeface="Bodoni MT" panose="02070603080606020203" pitchFamily="18" charset="0"/>
                      <a:ea typeface="ＭＳ ゴシック" panose="020B0609070205080204" pitchFamily="49" charset="-128"/>
                    </a:rPr>
                    <a:t>V</a:t>
                  </a:r>
                  <a:r>
                    <a:rPr lang="en-US" altLang="ja-JP" sz="2400" b="1" i="1" baseline="-25000" dirty="0" smtClean="0">
                      <a:latin typeface="Bodoni MT" panose="02070603080606020203" pitchFamily="18" charset="0"/>
                      <a:ea typeface="ＭＳ ゴシック" panose="020B0609070205080204" pitchFamily="49" charset="-128"/>
                    </a:rPr>
                    <a:t>C</a:t>
                  </a:r>
                  <a:r>
                    <a:rPr lang="en-US" altLang="ja-JP" sz="2400" b="1" i="1" dirty="0" smtClean="0">
                      <a:latin typeface="Century Schoolbook" pitchFamily="18" charset="0"/>
                    </a:rPr>
                    <a:t>=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ja-JP" sz="2400" b="1" i="1" baseline="-25000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num>
                        <m:den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m:rPr>
                              <m:sty m:val="p"/>
                            </m:rP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den>
                      </m:f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1" i="1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altLang="ja-JP" sz="2400" b="1" i="1" dirty="0" err="1" smtClean="0">
                      <a:latin typeface="Bodoni MT" pitchFamily="18" charset="0"/>
                      <a:ea typeface="ＭＳ 明朝" pitchFamily="17" charset="-128"/>
                    </a:rPr>
                    <a:t>exp</a:t>
                  </a:r>
                  <a:r>
                    <a:rPr lang="en-US" altLang="ja-JP" sz="2400" b="1" i="1" baseline="30000" dirty="0" err="1" smtClean="0">
                      <a:latin typeface="Bodoni MT" pitchFamily="18" charset="0"/>
                      <a:ea typeface="ＭＳ 明朝" pitchFamily="17" charset="-128"/>
                    </a:rPr>
                    <a:t>j</a:t>
                  </a:r>
                  <a:r>
                    <a:rPr lang="en-US" altLang="ja-JP" sz="2400" b="1" i="1" baseline="30000" dirty="0" err="1" smtClean="0">
                      <a:latin typeface="Bodoni MT" pitchFamily="18" charset="0"/>
                    </a:rPr>
                    <a:t>ωt</a:t>
                  </a:r>
                  <a:r>
                    <a:rPr lang="en-US" altLang="ja-JP" sz="2400" b="1" i="1" dirty="0" smtClean="0">
                      <a:latin typeface="Bodoni MT" pitchFamily="18" charset="0"/>
                    </a:rPr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num>
                        <m:den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m:rPr>
                              <m:sty m:val="p"/>
                            </m:rP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den>
                      </m:f>
                    </m:oMath>
                  </a14:m>
                  <a:r>
                    <a:rPr lang="en-US" altLang="ja-JP" sz="2400" b="1" i="1" dirty="0" smtClean="0">
                      <a:latin typeface="Bodoni MT" pitchFamily="18" charset="0"/>
                    </a:rPr>
                    <a:t> </a:t>
                  </a:r>
                  <a:endParaRPr lang="en-US" altLang="ja-JP" sz="2400" b="1" i="1" baseline="30000" dirty="0">
                    <a:latin typeface="Bodoni MT" pitchFamily="18" charset="0"/>
                  </a:endParaRPr>
                </a:p>
              </p:txBody>
            </p:sp>
          </mc:Choice>
          <mc:Fallback xmlns="">
            <p:sp>
              <p:nvSpPr>
                <p:cNvPr id="52" name="テキスト ボックス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5623" y="4333257"/>
                  <a:ext cx="3102841" cy="96084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94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/>
                <p:cNvSpPr txBox="1"/>
                <p:nvPr/>
              </p:nvSpPr>
              <p:spPr>
                <a:xfrm>
                  <a:off x="5709063" y="5270988"/>
                  <a:ext cx="1455994" cy="963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ja-JP" sz="2400" b="1" i="1" dirty="0" smtClean="0">
                      <a:latin typeface="Bodoni MT" panose="02070603080606020203" pitchFamily="18" charset="0"/>
                      <a:ea typeface="ＭＳ ゴシック" panose="020B0609070205080204" pitchFamily="49" charset="-128"/>
                    </a:rPr>
                    <a:t>Z</a:t>
                  </a:r>
                  <a:r>
                    <a:rPr lang="en-US" altLang="ja-JP" sz="2400" b="1" i="1" baseline="-25000" dirty="0" smtClean="0">
                      <a:latin typeface="Bodoni MT" panose="02070603080606020203" pitchFamily="18" charset="0"/>
                      <a:ea typeface="ＭＳ ゴシック" panose="020B0609070205080204" pitchFamily="49" charset="-128"/>
                    </a:rPr>
                    <a:t>C</a:t>
                  </a:r>
                  <a:r>
                    <a:rPr lang="en-US" altLang="ja-JP" sz="2400" b="1" i="1" dirty="0" smtClean="0">
                      <a:latin typeface="Bodoni MT" pitchFamily="18" charset="0"/>
                    </a:rPr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m:rPr>
                              <m:sty m:val="p"/>
                            </m:rP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den>
                      </m:f>
                    </m:oMath>
                  </a14:m>
                  <a:r>
                    <a:rPr lang="en-US" altLang="ja-JP" sz="2400" b="1" i="1" dirty="0" smtClean="0">
                      <a:latin typeface="Bodoni MT" pitchFamily="18" charset="0"/>
                    </a:rPr>
                    <a:t> </a:t>
                  </a:r>
                  <a:endParaRPr lang="en-US" altLang="ja-JP" sz="2400" b="1" i="1" baseline="30000" dirty="0">
                    <a:latin typeface="Bodoni MT" pitchFamily="18" charset="0"/>
                  </a:endParaRPr>
                </a:p>
              </p:txBody>
            </p:sp>
          </mc:Choice>
          <mc:Fallback xmlns="">
            <p:sp>
              <p:nvSpPr>
                <p:cNvPr id="53" name="テキスト ボックス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9063" y="5270988"/>
                  <a:ext cx="1455994" cy="96353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7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テキスト ボックス 53"/>
          <p:cNvSpPr txBox="1"/>
          <p:nvPr/>
        </p:nvSpPr>
        <p:spPr>
          <a:xfrm>
            <a:off x="48493" y="6463780"/>
            <a:ext cx="908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⑤</a:t>
            </a:r>
            <a:r>
              <a:rPr lang="en-US" altLang="ja-JP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  <a:r>
              <a:rPr lang="ja-JP" altLang="en-US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⑩</a:t>
            </a:r>
            <a:r>
              <a:rPr lang="ja-JP" altLang="en-US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式を用いると，微分方程式を解かなくても回路の電気的特性の計算が可能となる</a:t>
            </a:r>
            <a:endParaRPr lang="en-US" altLang="ja-JP" sz="1600" b="1" dirty="0" smtClean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56" name="直線コネクタ 55"/>
          <p:cNvCxnSpPr/>
          <p:nvPr/>
        </p:nvCxnSpPr>
        <p:spPr>
          <a:xfrm flipH="1">
            <a:off x="17582" y="6463780"/>
            <a:ext cx="914400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7636139" y="5737793"/>
            <a:ext cx="1072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smtClean="0">
                <a:latin typeface="Bodoni MT" pitchFamily="18" charset="0"/>
                <a:ea typeface="ＭＳ 明朝" pitchFamily="17" charset="-128"/>
              </a:rPr>
              <a:t>……</a:t>
            </a:r>
            <a:r>
              <a:rPr lang="ja-JP" altLang="en-US" sz="2000" b="1" dirty="0">
                <a:latin typeface="Bodoni MT" pitchFamily="18" charset="0"/>
                <a:ea typeface="ＭＳ 明朝" pitchFamily="17" charset="-128"/>
              </a:rPr>
              <a:t>⑩</a:t>
            </a:r>
            <a:endParaRPr lang="en-US" altLang="ja-JP" sz="2000" b="1" dirty="0" smtClean="0">
              <a:latin typeface="Bodoni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05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52757</TotalTime>
  <Words>542</Words>
  <Application>Microsoft Office PowerPoint</Application>
  <PresentationFormat>画面に合わせる (4:3)</PresentationFormat>
  <Paragraphs>187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6" baseType="lpstr">
      <vt:lpstr>ＭＳ Ｐゴシック</vt:lpstr>
      <vt:lpstr>ＭＳ ゴシック</vt:lpstr>
      <vt:lpstr>ＭＳ 明朝</vt:lpstr>
      <vt:lpstr>Arial</vt:lpstr>
      <vt:lpstr>Bodoni MT</vt:lpstr>
      <vt:lpstr>Calibri</vt:lpstr>
      <vt:lpstr>Cambria Math</vt:lpstr>
      <vt:lpstr>Century Schoolbook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学生実験とともに</dc:title>
  <dc:creator>mtsw</dc:creator>
  <cp:lastModifiedBy>高橋光生</cp:lastModifiedBy>
  <cp:revision>1454</cp:revision>
  <cp:lastPrinted>2013-08-20T01:23:49Z</cp:lastPrinted>
  <dcterms:created xsi:type="dcterms:W3CDTF">2012-12-11T11:23:08Z</dcterms:created>
  <dcterms:modified xsi:type="dcterms:W3CDTF">2016-04-26T09:36:43Z</dcterms:modified>
</cp:coreProperties>
</file>