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66" r:id="rId3"/>
    <p:sldId id="270" r:id="rId4"/>
    <p:sldId id="271" r:id="rId5"/>
    <p:sldId id="272" r:id="rId6"/>
    <p:sldId id="279" r:id="rId7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pos="340">
          <p15:clr>
            <a:srgbClr val="A4A3A4"/>
          </p15:clr>
        </p15:guide>
        <p15:guide id="4" pos="29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80" autoAdjust="0"/>
    <p:restoredTop sz="91457" autoAdjust="0"/>
  </p:normalViewPr>
  <p:slideViewPr>
    <p:cSldViewPr showGuides="1">
      <p:cViewPr varScale="1">
        <p:scale>
          <a:sx n="94" d="100"/>
          <a:sy n="94" d="100"/>
        </p:scale>
        <p:origin x="420" y="84"/>
      </p:cViewPr>
      <p:guideLst>
        <p:guide orient="horz"/>
        <p:guide orient="horz" pos="572"/>
        <p:guide pos="34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0C52A-0DE6-4F4B-8860-4C5BAB34302D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8560C-7FA0-4C47-917C-E8E13655E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67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8560C-7FA0-4C47-917C-E8E13655ED6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58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8560C-7FA0-4C47-917C-E8E13655ED6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58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8560C-7FA0-4C47-917C-E8E13655ED6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586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8560C-7FA0-4C47-917C-E8E13655ED6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586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8560C-7FA0-4C47-917C-E8E13655ED6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51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9CDC-39CC-4C00-A73D-146886A76E6C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6119-3E02-4DB4-85FC-AC9669EB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33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9CDC-39CC-4C00-A73D-146886A76E6C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6119-3E02-4DB4-85FC-AC9669EB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28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9CDC-39CC-4C00-A73D-146886A76E6C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6119-3E02-4DB4-85FC-AC9669EB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72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9CDC-39CC-4C00-A73D-146886A76E6C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6119-3E02-4DB4-85FC-AC9669EB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4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9CDC-39CC-4C00-A73D-146886A76E6C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6119-3E02-4DB4-85FC-AC9669EB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83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9CDC-39CC-4C00-A73D-146886A76E6C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6119-3E02-4DB4-85FC-AC9669EB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06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9CDC-39CC-4C00-A73D-146886A76E6C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6119-3E02-4DB4-85FC-AC9669EB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6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9CDC-39CC-4C00-A73D-146886A76E6C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6119-3E02-4DB4-85FC-AC9669EB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3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9CDC-39CC-4C00-A73D-146886A76E6C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6119-3E02-4DB4-85FC-AC9669EB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45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9CDC-39CC-4C00-A73D-146886A76E6C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6119-3E02-4DB4-85FC-AC9669EB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99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9CDC-39CC-4C00-A73D-146886A76E6C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6119-3E02-4DB4-85FC-AC9669EB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60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9CDC-39CC-4C00-A73D-146886A76E6C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16119-3E02-4DB4-85FC-AC9669EB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93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 flipV="1">
            <a:off x="0" y="3933056"/>
            <a:ext cx="9144000" cy="457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720080" y="44624"/>
            <a:ext cx="7380312" cy="575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先進理工学科 </a:t>
            </a:r>
            <a:r>
              <a:rPr lang="en-US" altLang="ja-JP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ja-JP" sz="2800" dirty="0" smtClean="0">
                <a:solidFill>
                  <a:srgbClr val="0070C0"/>
                </a:solidFill>
                <a:effectLst>
                  <a:glow>
                    <a:srgbClr val="00B0F0"/>
                  </a:glow>
                  <a:outerShdw blurRad="1905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K)</a:t>
            </a:r>
            <a:r>
              <a:rPr lang="ja-JP" altLang="en-US" sz="2800" dirty="0" smtClean="0">
                <a:solidFill>
                  <a:srgbClr val="0070C0"/>
                </a:solidFill>
                <a:effectLst>
                  <a:glow>
                    <a:srgbClr val="00B0F0"/>
                  </a:glow>
                  <a:outerShdw blurRad="1905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　</a:t>
            </a:r>
            <a:r>
              <a:rPr lang="ja-JP" altLang="en-US" sz="2800" dirty="0" smtClean="0">
                <a:solidFill>
                  <a:srgbClr val="0070C0"/>
                </a:solidFill>
                <a:effectLst>
                  <a:glow>
                    <a:srgbClr val="00B0F0"/>
                  </a:glow>
                  <a:outerShdw blurRad="190500" dist="38100" dir="2700000" algn="tl">
                    <a:srgbClr val="000000">
                      <a:alpha val="43137"/>
                    </a:srgbClr>
                  </a:outerShdw>
                </a:effectLst>
              </a:rPr>
              <a:t>磁気ヒステリシス特性</a:t>
            </a:r>
            <a:endParaRPr lang="ja-JP" altLang="en-US" sz="2800" dirty="0">
              <a:solidFill>
                <a:srgbClr val="0070C0"/>
              </a:solidFill>
              <a:effectLst>
                <a:glow>
                  <a:srgbClr val="00B0F0"/>
                </a:glow>
                <a:outerShdw blurRad="1905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36512" y="620688"/>
            <a:ext cx="9144000" cy="457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2" descr="C:\cygwin\home\mtsw\yama.bak\tech\H23_Happyo\pct_emblem0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5428"/>
            <a:ext cx="504056" cy="247228"/>
          </a:xfrm>
          <a:prstGeom prst="rect">
            <a:avLst/>
          </a:prstGeom>
          <a:solidFill>
            <a:srgbClr val="00B0F0"/>
          </a:solidFill>
          <a:extLst/>
        </p:spPr>
      </p:pic>
      <p:sp>
        <p:nvSpPr>
          <p:cNvPr id="8" name="サブタイトル 2"/>
          <p:cNvSpPr txBox="1">
            <a:spLocks/>
          </p:cNvSpPr>
          <p:nvPr/>
        </p:nvSpPr>
        <p:spPr>
          <a:xfrm>
            <a:off x="2268252" y="764704"/>
            <a:ext cx="5328084" cy="34826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000"/>
              </a:lnSpc>
              <a:buNone/>
            </a:pPr>
            <a:r>
              <a:rPr lang="ja-JP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はじめに</a:t>
            </a:r>
            <a:endParaRPr lang="en-US" altLang="ja-JP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ts val="5500"/>
              </a:lnSpc>
              <a:buNone/>
            </a:pPr>
            <a:r>
              <a:rPr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en-US" altLang="ja-JP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ja-JP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へ</a:t>
            </a:r>
            <a:r>
              <a:rPr lang="ja-JP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ログオン</a:t>
            </a:r>
            <a:endParaRPr lang="en-US" altLang="ja-JP" sz="4400" b="1" dirty="0" smtClean="0"/>
          </a:p>
          <a:p>
            <a:pPr marL="0" indent="0">
              <a:lnSpc>
                <a:spcPts val="5500"/>
              </a:lnSpc>
              <a:buNone/>
            </a:pPr>
            <a:r>
              <a:rPr lang="ja-JP" altLang="en-US" sz="4400" b="1" dirty="0" smtClean="0"/>
              <a:t>・　ファイルの準備</a:t>
            </a:r>
            <a:endParaRPr lang="en-US" altLang="ja-JP" sz="4400" b="1" dirty="0" smtClean="0"/>
          </a:p>
          <a:p>
            <a:pPr marL="0" indent="0">
              <a:lnSpc>
                <a:spcPts val="5500"/>
              </a:lnSpc>
              <a:buNone/>
            </a:pPr>
            <a:r>
              <a:rPr lang="ja-JP" altLang="en-US" sz="4400" b="1" dirty="0"/>
              <a:t>・　</a:t>
            </a:r>
            <a:r>
              <a:rPr lang="en-US" altLang="ja-JP" sz="4400" b="1" dirty="0" smtClean="0"/>
              <a:t>USB</a:t>
            </a:r>
            <a:r>
              <a:rPr lang="ja-JP" altLang="en-US" sz="4400" b="1" dirty="0" smtClean="0"/>
              <a:t>メモリの初期設定</a:t>
            </a:r>
            <a:endParaRPr lang="en-US" altLang="ja-JP" sz="4400" b="1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99592" y="4077072"/>
            <a:ext cx="784887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ja-JP" altLang="en-US" sz="2000" b="1" dirty="0" smtClean="0">
                <a:latin typeface="ＭＳ ゴシック" pitchFamily="49" charset="-128"/>
                <a:ea typeface="ＭＳ ゴシック" pitchFamily="49" charset="-128"/>
              </a:rPr>
              <a:t>ファイルの取扱い：</a:t>
            </a:r>
            <a:endParaRPr kumimoji="1" lang="en-US" altLang="ja-JP" sz="2000" b="1" dirty="0" smtClean="0">
              <a:latin typeface="ＭＳ ゴシック" pitchFamily="49" charset="-128"/>
              <a:ea typeface="ＭＳ ゴシック" pitchFamily="49" charset="-128"/>
            </a:endParaRPr>
          </a:p>
          <a:p>
            <a:pPr>
              <a:lnSpc>
                <a:spcPts val="2200"/>
              </a:lnSpc>
            </a:pPr>
            <a:r>
              <a:rPr kumimoji="1" lang="ja-JP" altLang="en-US" sz="2000" b="1" dirty="0" smtClean="0">
                <a:latin typeface="ＭＳ ゴシック" pitchFamily="49" charset="-128"/>
                <a:ea typeface="ＭＳ ゴシック" pitchFamily="49" charset="-128"/>
              </a:rPr>
              <a:t>・持ち帰り自由ですが、すべての電子ファイルに関して報告書に</a:t>
            </a:r>
            <a:endParaRPr kumimoji="1" lang="en-US" altLang="ja-JP" sz="2000" b="1" dirty="0" smtClean="0">
              <a:latin typeface="ＭＳ ゴシック" pitchFamily="49" charset="-128"/>
              <a:ea typeface="ＭＳ ゴシック" pitchFamily="49" charset="-128"/>
            </a:endParaRPr>
          </a:p>
          <a:p>
            <a:pPr>
              <a:lnSpc>
                <a:spcPts val="2200"/>
              </a:lnSpc>
            </a:pPr>
            <a:r>
              <a:rPr lang="ja-JP" altLang="en-US" sz="2000" b="1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　</a:t>
            </a:r>
            <a:r>
              <a:rPr kumimoji="1" lang="ja-JP" altLang="en-US" sz="2000" b="1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コピー・ペースト</a:t>
            </a:r>
            <a:r>
              <a:rPr kumimoji="1" lang="ja-JP" altLang="en-US" sz="2000" b="1" dirty="0" smtClean="0">
                <a:latin typeface="ＭＳ ゴシック" pitchFamily="49" charset="-128"/>
                <a:ea typeface="ＭＳ ゴシック" pitchFamily="49" charset="-128"/>
              </a:rPr>
              <a:t>などの操作を</a:t>
            </a:r>
            <a:r>
              <a:rPr lang="ja-JP" altLang="en-US" sz="2000" b="1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禁止</a:t>
            </a:r>
            <a:r>
              <a:rPr lang="ja-JP" altLang="en-US" sz="2000" b="1" dirty="0" smtClean="0">
                <a:latin typeface="ＭＳ ゴシック" pitchFamily="49" charset="-128"/>
                <a:ea typeface="ＭＳ ゴシック" pitchFamily="49" charset="-128"/>
              </a:rPr>
              <a:t>します。</a:t>
            </a:r>
            <a:endParaRPr lang="en-US" altLang="ja-JP" sz="2000" b="1" dirty="0" smtClean="0">
              <a:latin typeface="ＭＳ ゴシック" pitchFamily="49" charset="-128"/>
              <a:ea typeface="ＭＳ ゴシック" pitchFamily="49" charset="-128"/>
            </a:endParaRPr>
          </a:p>
          <a:p>
            <a:pPr>
              <a:lnSpc>
                <a:spcPts val="2200"/>
              </a:lnSpc>
            </a:pPr>
            <a:r>
              <a:rPr lang="ja-JP" altLang="en-US" sz="2000" b="1" dirty="0">
                <a:latin typeface="ＭＳ ゴシック" pitchFamily="49" charset="-128"/>
                <a:ea typeface="ＭＳ ゴシック" pitchFamily="49" charset="-128"/>
              </a:rPr>
              <a:t>　</a:t>
            </a:r>
            <a:r>
              <a:rPr lang="ja-JP" altLang="en-US" sz="2000" b="1" dirty="0" smtClean="0">
                <a:latin typeface="ＭＳ ゴシック" pitchFamily="49" charset="-128"/>
                <a:ea typeface="ＭＳ ゴシック" pitchFamily="49" charset="-128"/>
              </a:rPr>
              <a:t>ただし、これを元に自ら新たに作成したものはこの限りでは</a:t>
            </a:r>
            <a:endParaRPr lang="en-US" altLang="ja-JP" sz="2000" b="1" dirty="0" smtClean="0">
              <a:latin typeface="ＭＳ ゴシック" pitchFamily="49" charset="-128"/>
              <a:ea typeface="ＭＳ ゴシック" pitchFamily="49" charset="-128"/>
            </a:endParaRPr>
          </a:p>
          <a:p>
            <a:pPr>
              <a:lnSpc>
                <a:spcPts val="2200"/>
              </a:lnSpc>
            </a:pPr>
            <a:r>
              <a:rPr lang="ja-JP" altLang="en-US" sz="2000" b="1" dirty="0">
                <a:latin typeface="ＭＳ ゴシック" pitchFamily="49" charset="-128"/>
                <a:ea typeface="ＭＳ ゴシック" pitchFamily="49" charset="-128"/>
              </a:rPr>
              <a:t>　</a:t>
            </a:r>
            <a:r>
              <a:rPr lang="ja-JP" altLang="en-US" sz="2000" b="1" dirty="0" smtClean="0">
                <a:latin typeface="ＭＳ ゴシック" pitchFamily="49" charset="-128"/>
                <a:ea typeface="ＭＳ ゴシック" pitchFamily="49" charset="-128"/>
              </a:rPr>
              <a:t>ありません。</a:t>
            </a:r>
            <a:r>
              <a:rPr lang="ja-JP" altLang="en-US" sz="2000" b="1" dirty="0"/>
              <a:t>その代り、参考文献として示すことが必要です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pPr>
              <a:lnSpc>
                <a:spcPts val="2200"/>
              </a:lnSpc>
            </a:pPr>
            <a:endParaRPr lang="en-US" altLang="ja-JP" sz="2000" b="1" dirty="0" smtClean="0">
              <a:latin typeface="ＭＳ ゴシック" pitchFamily="49" charset="-128"/>
              <a:ea typeface="ＭＳ ゴシック" pitchFamily="49" charset="-128"/>
            </a:endParaRPr>
          </a:p>
          <a:p>
            <a:pPr>
              <a:lnSpc>
                <a:spcPts val="2200"/>
              </a:lnSpc>
            </a:pPr>
            <a:r>
              <a:rPr lang="ja-JP" altLang="en-US" sz="2000" b="1" dirty="0" smtClean="0">
                <a:latin typeface="ＭＳ ゴシック" pitchFamily="49" charset="-128"/>
                <a:ea typeface="ＭＳ ゴシック" pitchFamily="49" charset="-128"/>
              </a:rPr>
              <a:t>・</a:t>
            </a:r>
            <a:r>
              <a:rPr lang="ja-JP" altLang="en-US" sz="2000" b="1" dirty="0"/>
              <a:t>この実験で使用したファイルの一部あるいは全て、または作成した</a:t>
            </a:r>
            <a:br>
              <a:rPr lang="ja-JP" altLang="en-US" sz="2000" b="1" dirty="0"/>
            </a:br>
            <a:r>
              <a:rPr lang="ja-JP" altLang="en-US" sz="2000" b="1" dirty="0"/>
              <a:t>　レポート等</a:t>
            </a:r>
            <a:r>
              <a:rPr lang="ja-JP" altLang="en-US" sz="2000" b="1" dirty="0" smtClean="0"/>
              <a:t>を公衆</a:t>
            </a:r>
            <a:r>
              <a:rPr lang="ja-JP" altLang="en-US" sz="2000" b="1" dirty="0"/>
              <a:t>送信（ホームページに載せる</a:t>
            </a:r>
            <a:r>
              <a:rPr lang="en-US" altLang="ja-JP" sz="2000" b="1" dirty="0"/>
              <a:t>/</a:t>
            </a:r>
            <a:r>
              <a:rPr lang="ja-JP" altLang="en-US" sz="2000" b="1" dirty="0"/>
              <a:t>アクセス制限が</a:t>
            </a:r>
            <a:br>
              <a:rPr lang="ja-JP" altLang="en-US" sz="2000" b="1" dirty="0"/>
            </a:br>
            <a:r>
              <a:rPr lang="ja-JP" altLang="en-US" sz="2000" b="1" dirty="0"/>
              <a:t>　あったとしても該当）することを禁止します。</a:t>
            </a:r>
            <a:endParaRPr lang="en-US" altLang="ja-JP" sz="2000" b="1" dirty="0" smtClean="0">
              <a:latin typeface="ＭＳ ゴシック" pitchFamily="49" charset="-128"/>
              <a:ea typeface="ＭＳ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654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 flipV="1">
            <a:off x="-36512" y="548680"/>
            <a:ext cx="9144000" cy="457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3275856" y="44624"/>
            <a:ext cx="2029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rgbClr val="0070C0"/>
                </a:solidFill>
                <a:effectLst>
                  <a:outerShdw blurRad="1524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PC</a:t>
            </a:r>
            <a:r>
              <a:rPr lang="ja-JP" altLang="en-US" sz="2400" dirty="0">
                <a:solidFill>
                  <a:srgbClr val="0070C0"/>
                </a:solidFill>
                <a:effectLst>
                  <a:outerShdw blurRad="152400" dist="50800" dir="5400000" algn="ctr" rotWithShape="0">
                    <a:srgbClr val="000000">
                      <a:alpha val="43137"/>
                    </a:srgbClr>
                  </a:outerShdw>
                </a:effectLst>
              </a:rPr>
              <a:t>へログオン</a:t>
            </a:r>
            <a:endParaRPr lang="ja-JP" altLang="en-US" sz="2400" dirty="0">
              <a:effectLst>
                <a:outerShdw blurRad="152400" dist="50800" dir="540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 flipV="1">
            <a:off x="20935" y="4293096"/>
            <a:ext cx="9144000" cy="457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サブタイトル 2"/>
          <p:cNvSpPr>
            <a:spLocks noGrp="1"/>
          </p:cNvSpPr>
          <p:nvPr>
            <p:ph type="subTitle" idx="1"/>
          </p:nvPr>
        </p:nvSpPr>
        <p:spPr>
          <a:xfrm>
            <a:off x="1107749" y="692696"/>
            <a:ext cx="6920635" cy="3745510"/>
          </a:xfrm>
        </p:spPr>
        <p:txBody>
          <a:bodyPr>
            <a:normAutofit/>
          </a:bodyPr>
          <a:lstStyle/>
          <a:p>
            <a:pPr algn="l">
              <a:lnSpc>
                <a:spcPts val="3700"/>
              </a:lnSpc>
            </a:pPr>
            <a:r>
              <a:rPr lang="ja-JP" altLang="en-US" sz="2800" b="1" dirty="0" smtClean="0">
                <a:solidFill>
                  <a:schemeClr val="tx1"/>
                </a:solidFill>
              </a:rPr>
              <a:t>ユーザー名</a:t>
            </a:r>
            <a:r>
              <a:rPr lang="ja-JP" altLang="en-US" sz="2800" b="1" dirty="0">
                <a:solidFill>
                  <a:schemeClr val="tx1"/>
                </a:solidFill>
              </a:rPr>
              <a:t>と</a:t>
            </a:r>
            <a:r>
              <a:rPr lang="ja-JP" altLang="en-US" sz="2800" b="1" dirty="0" smtClean="0">
                <a:solidFill>
                  <a:schemeClr val="tx1"/>
                </a:solidFill>
              </a:rPr>
              <a:t>パスワードは教育系と同様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l">
              <a:lnSpc>
                <a:spcPts val="5600"/>
              </a:lnSpc>
            </a:pPr>
            <a:r>
              <a:rPr lang="ja-JP" altLang="en-US" sz="2800" b="1" dirty="0" smtClean="0">
                <a:solidFill>
                  <a:schemeClr val="tx1"/>
                </a:solidFill>
              </a:rPr>
              <a:t>例：</a:t>
            </a:r>
            <a:r>
              <a:rPr lang="ja-JP" altLang="en-US" sz="2800" b="1" dirty="0">
                <a:solidFill>
                  <a:schemeClr val="tx1"/>
                </a:solidFill>
              </a:rPr>
              <a:t>電通　</a:t>
            </a:r>
            <a:r>
              <a:rPr lang="ja-JP" altLang="en-US" sz="2800" b="1" dirty="0" smtClean="0">
                <a:solidFill>
                  <a:schemeClr val="tx1"/>
                </a:solidFill>
              </a:rPr>
              <a:t>太郎</a:t>
            </a:r>
            <a:r>
              <a:rPr lang="ja-JP" altLang="en-US" sz="2800" dirty="0">
                <a:solidFill>
                  <a:schemeClr val="tx1"/>
                </a:solidFill>
              </a:rPr>
              <a:t>　</a:t>
            </a:r>
            <a:r>
              <a:rPr lang="ja-JP" altLang="en-US" sz="2800" b="1" dirty="0" err="1" smtClean="0">
                <a:solidFill>
                  <a:schemeClr val="tx1"/>
                </a:solidFill>
              </a:rPr>
              <a:t>さん</a:t>
            </a:r>
            <a:endParaRPr lang="en-US" altLang="ja-JP" sz="2800" b="1" dirty="0" smtClean="0">
              <a:solidFill>
                <a:schemeClr val="tx1"/>
              </a:solidFill>
            </a:endParaRPr>
          </a:p>
          <a:p>
            <a:pPr algn="l">
              <a:lnSpc>
                <a:spcPts val="3700"/>
              </a:lnSpc>
            </a:pPr>
            <a:r>
              <a:rPr lang="ja-JP" altLang="en-US" sz="2800" b="1" dirty="0" smtClean="0">
                <a:solidFill>
                  <a:schemeClr val="tx1"/>
                </a:solidFill>
              </a:rPr>
              <a:t>ユーザー名：　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>
                <a:solidFill>
                  <a:schemeClr val="tx1"/>
                </a:solidFill>
                <a:latin typeface="Century Schoolbook" pitchFamily="18" charset="0"/>
              </a:rPr>
              <a:t>d</a:t>
            </a:r>
            <a:r>
              <a:rPr lang="en-US" altLang="ja-JP" sz="2800" dirty="0" smtClean="0">
                <a:solidFill>
                  <a:schemeClr val="tx1"/>
                </a:solidFill>
                <a:latin typeface="Century Schoolbook" pitchFamily="18" charset="0"/>
              </a:rPr>
              <a:t>1224003		</a:t>
            </a:r>
            <a:endParaRPr lang="en-US" altLang="ja-JP" sz="2800" b="1" dirty="0" smtClean="0">
              <a:solidFill>
                <a:schemeClr val="tx1"/>
              </a:solidFill>
              <a:latin typeface="Century Schoolbook" pitchFamily="18" charset="0"/>
            </a:endParaRPr>
          </a:p>
          <a:p>
            <a:pPr algn="l">
              <a:lnSpc>
                <a:spcPts val="3700"/>
              </a:lnSpc>
            </a:pPr>
            <a:r>
              <a:rPr lang="ja-JP" altLang="en-US" sz="2800" b="1" dirty="0" smtClean="0">
                <a:solidFill>
                  <a:schemeClr val="tx1"/>
                </a:solidFill>
              </a:rPr>
              <a:t>パスワード　</a:t>
            </a:r>
            <a:r>
              <a:rPr lang="ja-JP" altLang="en-US" sz="2800" dirty="0" smtClean="0">
                <a:solidFill>
                  <a:schemeClr val="tx1"/>
                </a:solidFill>
              </a:rPr>
              <a:t>：  </a:t>
            </a:r>
            <a:r>
              <a:rPr lang="en-US" altLang="ja-JP" sz="2800" dirty="0" smtClean="0">
                <a:solidFill>
                  <a:schemeClr val="tx1"/>
                </a:solidFill>
              </a:rPr>
              <a:t>			</a:t>
            </a:r>
          </a:p>
          <a:p>
            <a:pPr algn="l">
              <a:lnSpc>
                <a:spcPts val="3700"/>
              </a:lnSpc>
            </a:pPr>
            <a:r>
              <a:rPr lang="ja-JP" altLang="en-US" sz="2800" b="1" dirty="0" smtClean="0">
                <a:solidFill>
                  <a:schemeClr val="tx1"/>
                </a:solidFill>
              </a:rPr>
              <a:t>ログオン先　：  </a:t>
            </a:r>
            <a:r>
              <a:rPr lang="en-US" altLang="ja-JP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LESC</a:t>
            </a:r>
          </a:p>
          <a:p>
            <a:pPr algn="l">
              <a:lnSpc>
                <a:spcPts val="3700"/>
              </a:lnSpc>
            </a:pPr>
            <a:r>
              <a:rPr lang="ja-JP" altLang="en-US" sz="2000" b="1" dirty="0" smtClean="0">
                <a:solidFill>
                  <a:schemeClr val="tx1"/>
                </a:solidFill>
              </a:rPr>
              <a:t>以降は、</a:t>
            </a:r>
            <a:r>
              <a:rPr lang="en-US" altLang="ja-JP" sz="2000" b="1" dirty="0">
                <a:solidFill>
                  <a:schemeClr val="tx1"/>
                </a:solidFill>
                <a:latin typeface="Century Schoolbook" pitchFamily="18" charset="0"/>
              </a:rPr>
              <a:t> </a:t>
            </a:r>
            <a:r>
              <a:rPr lang="en-US" altLang="ja-JP" sz="2000" b="1" dirty="0" smtClean="0">
                <a:solidFill>
                  <a:schemeClr val="tx1"/>
                </a:solidFill>
                <a:latin typeface="Century Schoolbook" pitchFamily="18" charset="0"/>
              </a:rPr>
              <a:t>d1224003</a:t>
            </a:r>
            <a:r>
              <a:rPr lang="ja-JP" altLang="en-US" sz="2000" b="1" dirty="0" err="1" smtClean="0">
                <a:solidFill>
                  <a:schemeClr val="tx1"/>
                </a:solidFill>
                <a:latin typeface="Century Schoolbook" pitchFamily="18" charset="0"/>
              </a:rPr>
              <a:t>さんの</a:t>
            </a:r>
            <a:r>
              <a:rPr lang="ja-JP" altLang="en-US" sz="2000" b="1" dirty="0" smtClean="0">
                <a:solidFill>
                  <a:schemeClr val="tx1"/>
                </a:solidFill>
                <a:latin typeface="Century Schoolbook" pitchFamily="18" charset="0"/>
              </a:rPr>
              <a:t>例です。</a:t>
            </a:r>
            <a:endParaRPr lang="en-US" altLang="ja-JP" sz="2000" b="1" dirty="0" smtClean="0">
              <a:solidFill>
                <a:schemeClr val="tx1"/>
              </a:solidFill>
            </a:endParaRPr>
          </a:p>
        </p:txBody>
      </p:sp>
      <p:sp>
        <p:nvSpPr>
          <p:cNvPr id="10" name="サブタイトル 2"/>
          <p:cNvSpPr txBox="1">
            <a:spLocks/>
          </p:cNvSpPr>
          <p:nvPr/>
        </p:nvSpPr>
        <p:spPr>
          <a:xfrm>
            <a:off x="827584" y="4653136"/>
            <a:ext cx="8279904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500"/>
              </a:lnSpc>
            </a:pPr>
            <a:r>
              <a:rPr lang="ja-JP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　</a:t>
            </a:r>
            <a:r>
              <a:rPr lang="en-US" altLang="ja-JP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ja-JP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操作は</a:t>
            </a:r>
            <a:r>
              <a:rPr lang="en-US" altLang="ja-JP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ja-JP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名が実施すれば良いが，各自が情報共有しておく</a:t>
            </a:r>
            <a:r>
              <a:rPr lang="ja-JP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ja-JP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</a:pPr>
            <a:r>
              <a:rPr lang="ja-JP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　パスワード</a:t>
            </a:r>
            <a:r>
              <a:rPr lang="ja-JP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の共有が不可な</a:t>
            </a:r>
            <a:r>
              <a:rPr lang="ja-JP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ため，</a:t>
            </a:r>
            <a:r>
              <a:rPr lang="en-US" altLang="ja-JP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ja-JP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メモリで</a:t>
            </a:r>
            <a:r>
              <a:rPr lang="ja-JP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ファイルを</a:t>
            </a:r>
            <a:r>
              <a:rPr lang="ja-JP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コピーしておく．</a:t>
            </a:r>
            <a:endParaRPr lang="en-US" altLang="ja-JP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</a:pPr>
            <a:r>
              <a:rPr lang="ja-JP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　</a:t>
            </a:r>
            <a:r>
              <a:rPr lang="en-US" altLang="ja-JP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UEC</a:t>
            </a:r>
            <a:r>
              <a:rPr lang="ja-JP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アカウントのパスワードを忘れた場合は教務課情報</a:t>
            </a:r>
            <a:r>
              <a:rPr lang="ja-JP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管理係</a:t>
            </a:r>
            <a:endParaRPr lang="en-US" altLang="ja-JP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</a:pPr>
            <a:r>
              <a:rPr lang="ja-JP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本館</a:t>
            </a:r>
            <a:r>
              <a:rPr lang="en-US" altLang="ja-JP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</a:t>
            </a:r>
            <a:r>
              <a:rPr lang="en-US" altLang="ja-JP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で</a:t>
            </a:r>
            <a:r>
              <a:rPr lang="ja-JP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当日すぐに対処して</a:t>
            </a:r>
            <a:r>
              <a:rPr lang="ja-JP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もらう</a:t>
            </a:r>
            <a:r>
              <a:rPr lang="ja-JP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ja-JP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要身分証明書</a:t>
            </a:r>
            <a:r>
              <a:rPr lang="en-US" altLang="ja-JP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ja-JP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</a:pPr>
            <a:r>
              <a:rPr lang="ja-JP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　インターネットは使用可能であるが，モラルを順守する．</a:t>
            </a:r>
            <a:endParaRPr lang="en-US" altLang="ja-JP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3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9512" y="1484784"/>
            <a:ext cx="8892480" cy="5328592"/>
          </a:xfrm>
        </p:spPr>
        <p:txBody>
          <a:bodyPr>
            <a:normAutofit/>
          </a:bodyPr>
          <a:lstStyle/>
          <a:p>
            <a:pPr algn="l">
              <a:lnSpc>
                <a:spcPts val="3700"/>
              </a:lnSpc>
            </a:pP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 “</a:t>
            </a: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コンピュータ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”を開く。</a:t>
            </a:r>
            <a:endParaRPr lang="en-US" altLang="ja-JP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300"/>
              </a:lnSpc>
            </a:pPr>
            <a:endParaRPr lang="en-US" altLang="ja-JP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300"/>
              </a:lnSpc>
            </a:pPr>
            <a:endParaRPr lang="en-US" altLang="ja-JP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</a:pP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ja-JP" altLang="ja-JP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ネットワークドライブ</a:t>
            </a:r>
            <a:r>
              <a:rPr lang="ja-JP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altLang="ja-JP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Z:share</a:t>
            </a:r>
            <a:r>
              <a:rPr lang="ja-JP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を開き、</a:t>
            </a:r>
            <a:endParaRPr lang="en-US" altLang="ja-JP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以下の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フォルダ“</a:t>
            </a:r>
            <a:r>
              <a:rPr lang="en-US" altLang="ja-JP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Hysteresis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”を</a:t>
            </a: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コピーする。</a:t>
            </a:r>
            <a:r>
              <a:rPr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ja-JP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キー操作：</a:t>
            </a:r>
            <a:r>
              <a:rPr lang="en-US" altLang="ja-JP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endParaRPr lang="en-US" altLang="ja-JP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</a:t>
            </a:r>
            <a:r>
              <a:rPr lang="en-US" altLang="ja-JP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</a:t>
            </a:r>
            <a:r>
              <a:rPr lang="en-US" altLang="ja-JP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public\S\Lab1\Hysteresis</a:t>
            </a:r>
          </a:p>
          <a:p>
            <a:pPr algn="l">
              <a:lnSpc>
                <a:spcPts val="3000"/>
              </a:lnSpc>
            </a:pPr>
            <a:endParaRPr lang="en-US" altLang="ja-JP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 </a:t>
            </a:r>
            <a:r>
              <a:rPr lang="en-US" altLang="ja-JP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メモリに“</a:t>
            </a:r>
            <a:r>
              <a:rPr lang="en-US" altLang="ja-JP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Hysteresis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を貼り付ける。</a:t>
            </a: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ja-JP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ja-JP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秒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ja-JP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ts val="3000"/>
              </a:lnSpc>
            </a:pPr>
            <a:r>
              <a:rPr lang="en-US" altLang="ja-JP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キー操作：</a:t>
            </a:r>
            <a:r>
              <a:rPr lang="en-US" altLang="ja-JP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Ctrl+v</a:t>
            </a:r>
            <a:endParaRPr lang="en-US" altLang="ja-JP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 “</a:t>
            </a:r>
            <a:r>
              <a:rPr lang="en-US" altLang="ja-JP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Hysteresis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プロパティを開き、以降の操作を行い、</a:t>
            </a:r>
            <a:endParaRPr lang="en-US" altLang="ja-JP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700"/>
              </a:lnSpc>
            </a:pP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編集可能とする。</a:t>
            </a:r>
            <a:r>
              <a:rPr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ja-JP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altLang="ja-JP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700"/>
              </a:lnSpc>
            </a:pPr>
            <a:endParaRPr lang="en-US" altLang="ja-JP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 flipV="1">
            <a:off x="36512" y="1439065"/>
            <a:ext cx="9144000" cy="457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699792" y="15007"/>
            <a:ext cx="2899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effectLst>
                  <a:outerShdw blurRad="1524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ファイル</a:t>
            </a:r>
            <a:r>
              <a:rPr lang="ja-JP" altLang="en-US" sz="2400" dirty="0" smtClean="0">
                <a:solidFill>
                  <a:srgbClr val="0070C0"/>
                </a:solidFill>
                <a:effectLst>
                  <a:outerShdw blurRad="152400" dist="50800" dir="5400000" algn="ctr" rotWithShape="0">
                    <a:srgbClr val="000000">
                      <a:alpha val="43137"/>
                    </a:srgbClr>
                  </a:outerShdw>
                </a:effectLst>
              </a:rPr>
              <a:t>の準備作業</a:t>
            </a:r>
            <a:endParaRPr lang="ja-JP" altLang="en-US" sz="2400" dirty="0">
              <a:effectLst>
                <a:outerShdw blurRad="152400" dist="50800" dir="540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395536" y="514065"/>
            <a:ext cx="8424936" cy="970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ja-JP" altLang="en-US" sz="2400" b="1" dirty="0" smtClean="0">
                <a:solidFill>
                  <a:schemeClr val="tx1"/>
                </a:solidFill>
              </a:rPr>
              <a:t>概要：班内の代表者が自身の</a:t>
            </a:r>
            <a:r>
              <a:rPr lang="ja-JP" altLang="en-US" sz="2400" b="1" dirty="0">
                <a:solidFill>
                  <a:schemeClr val="tx1"/>
                </a:solidFill>
              </a:rPr>
              <a:t>フォルダ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を作成し、</a:t>
            </a: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lang="en-US" altLang="ja-JP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Lab1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を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pPr algn="l">
              <a:lnSpc>
                <a:spcPts val="3000"/>
              </a:lnSpc>
            </a:pPr>
            <a:r>
              <a:rPr lang="ja-JP" altLang="en-US" sz="2400" b="1" dirty="0">
                <a:solidFill>
                  <a:schemeClr val="tx1"/>
                </a:solidFill>
              </a:rPr>
              <a:t>　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　　　大元から</a:t>
            </a:r>
            <a:r>
              <a:rPr lang="ja-JP" altLang="en-US" sz="2400" b="1" dirty="0">
                <a:solidFill>
                  <a:srgbClr val="FF0000"/>
                </a:solidFill>
              </a:rPr>
              <a:t>コピー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＆</a:t>
            </a:r>
            <a:r>
              <a:rPr lang="ja-JP" altLang="en-US" sz="2400" b="1" dirty="0">
                <a:solidFill>
                  <a:srgbClr val="FF0000"/>
                </a:solidFill>
              </a:rPr>
              <a:t>ペースト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し、編集可能とする。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096" y="2394960"/>
            <a:ext cx="2371429" cy="57142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096" y="1547721"/>
            <a:ext cx="914286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032" y="4691925"/>
            <a:ext cx="4119694" cy="207307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223" y="764398"/>
            <a:ext cx="3800281" cy="3782728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9512" y="753244"/>
            <a:ext cx="4947936" cy="4043908"/>
          </a:xfrm>
        </p:spPr>
        <p:txBody>
          <a:bodyPr>
            <a:noAutofit/>
          </a:bodyPr>
          <a:lstStyle/>
          <a:p>
            <a:pPr algn="l">
              <a:lnSpc>
                <a:spcPts val="3700"/>
              </a:lnSpc>
            </a:pP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 “全般”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メニュー</a:t>
            </a:r>
            <a:endParaRPr lang="en-US" altLang="ja-JP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700"/>
              </a:lnSpc>
            </a:pP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“読み取り専用”のチェックを</a:t>
            </a:r>
            <a:r>
              <a:rPr lang="ja-JP" altLang="en-US" sz="24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外す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ja-JP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700"/>
              </a:lnSpc>
            </a:pP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“適用”を</a:t>
            </a:r>
            <a:r>
              <a:rPr lang="ja-JP" altLang="en-US" sz="24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クリック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する。</a:t>
            </a:r>
            <a:endParaRPr lang="en-US" altLang="ja-JP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700"/>
              </a:lnSpc>
            </a:pP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サブウイン ドの変更に関する</a:t>
            </a:r>
            <a:endParaRPr lang="en-US" altLang="ja-JP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700"/>
              </a:lnSpc>
            </a:pP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ボタンを</a:t>
            </a:r>
            <a:r>
              <a:rPr lang="ja-JP" altLang="en-US" sz="24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チェック</a:t>
            </a: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し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 </a:t>
            </a:r>
            <a:r>
              <a:rPr lang="ja-JP" altLang="en-US" sz="2400" b="1" dirty="0">
                <a:solidFill>
                  <a:schemeClr val="tx1"/>
                </a:solidFill>
              </a:rPr>
              <a:t>“ </a:t>
            </a:r>
            <a:r>
              <a:rPr lang="en-US" altLang="ja-JP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ゴシック" pitchFamily="49" charset="-128"/>
                <a:cs typeface="Times New Roman" panose="02020603050405020304" pitchFamily="18" charset="0"/>
              </a:rPr>
              <a:t>OK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”を</a:t>
            </a:r>
            <a:endParaRPr lang="en-US" altLang="ja-JP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700"/>
              </a:lnSpc>
            </a:pP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クリックする。</a:t>
            </a:r>
            <a:endParaRPr lang="en-US" altLang="ja-JP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700"/>
              </a:lnSpc>
            </a:pP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（</a:t>
            </a: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ja-JP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秒</a:t>
            </a:r>
            <a:r>
              <a:rPr lang="ja-JP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ja-JP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403648" y="25460"/>
            <a:ext cx="216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>
                <a:solidFill>
                  <a:srgbClr val="0070C0"/>
                </a:solidFill>
                <a:effectLst>
                  <a:outerShdw blurRad="1143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編集可能操作</a:t>
            </a:r>
            <a:endParaRPr lang="ja-JP" altLang="en-US" sz="2400" dirty="0">
              <a:effectLst>
                <a:outerShdw blurRad="114300" dist="50800" dir="540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8316417" y="2500279"/>
            <a:ext cx="268326" cy="1720809"/>
          </a:xfrm>
          <a:prstGeom prst="straightConnector1">
            <a:avLst/>
          </a:prstGeom>
          <a:ln w="41275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6355583" y="582854"/>
            <a:ext cx="1247926" cy="2703919"/>
          </a:xfrm>
          <a:prstGeom prst="straightConnector1">
            <a:avLst/>
          </a:prstGeom>
          <a:ln w="41275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3"/>
          <p:cNvGrpSpPr/>
          <p:nvPr/>
        </p:nvGrpSpPr>
        <p:grpSpPr>
          <a:xfrm>
            <a:off x="7282929" y="260342"/>
            <a:ext cx="1537543" cy="432048"/>
            <a:chOff x="7282929" y="1296617"/>
            <a:chExt cx="1537543" cy="432048"/>
          </a:xfrm>
        </p:grpSpPr>
        <p:sp>
          <p:nvSpPr>
            <p:cNvPr id="14" name="角丸四角形 13"/>
            <p:cNvSpPr/>
            <p:nvPr/>
          </p:nvSpPr>
          <p:spPr>
            <a:xfrm>
              <a:off x="7282929" y="1296617"/>
              <a:ext cx="1537543" cy="43204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310122" y="1320016"/>
              <a:ext cx="15103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読み取り専用</a:t>
              </a:r>
              <a:endParaRPr kumimoji="1" lang="ja-JP" altLang="en-US" b="1" dirty="0"/>
            </a:p>
          </p:txBody>
        </p:sp>
      </p:grpSp>
      <p:cxnSp>
        <p:nvCxnSpPr>
          <p:cNvPr id="18" name="直線矢印コネクタ 17"/>
          <p:cNvCxnSpPr/>
          <p:nvPr/>
        </p:nvCxnSpPr>
        <p:spPr>
          <a:xfrm>
            <a:off x="4381141" y="6093296"/>
            <a:ext cx="1152229" cy="0"/>
          </a:xfrm>
          <a:prstGeom prst="straightConnector1">
            <a:avLst/>
          </a:prstGeom>
          <a:ln w="41275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7999097" y="2207925"/>
            <a:ext cx="713818" cy="432048"/>
            <a:chOff x="8030838" y="5620339"/>
            <a:chExt cx="713818" cy="432048"/>
          </a:xfrm>
        </p:grpSpPr>
        <p:sp>
          <p:nvSpPr>
            <p:cNvPr id="21" name="角丸四角形 20"/>
            <p:cNvSpPr/>
            <p:nvPr/>
          </p:nvSpPr>
          <p:spPr>
            <a:xfrm>
              <a:off x="8030838" y="5620339"/>
              <a:ext cx="713818" cy="43204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8095119" y="5661248"/>
              <a:ext cx="6495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b="1" dirty="0"/>
                <a:t>適用</a:t>
              </a:r>
              <a:endParaRPr kumimoji="1" lang="ja-JP" altLang="en-US" b="1" dirty="0"/>
            </a:p>
          </p:txBody>
        </p:sp>
      </p:grpSp>
      <p:cxnSp>
        <p:nvCxnSpPr>
          <p:cNvPr id="23" name="直線矢印コネクタ 22"/>
          <p:cNvCxnSpPr/>
          <p:nvPr/>
        </p:nvCxnSpPr>
        <p:spPr>
          <a:xfrm>
            <a:off x="7452320" y="4941168"/>
            <a:ext cx="213344" cy="1469675"/>
          </a:xfrm>
          <a:prstGeom prst="straightConnector1">
            <a:avLst/>
          </a:prstGeom>
          <a:ln w="41275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7208369" y="4512646"/>
            <a:ext cx="529309" cy="432048"/>
            <a:chOff x="8030838" y="5620339"/>
            <a:chExt cx="558916" cy="432048"/>
          </a:xfrm>
        </p:grpSpPr>
        <p:sp>
          <p:nvSpPr>
            <p:cNvPr id="25" name="角丸四角形 24"/>
            <p:cNvSpPr/>
            <p:nvPr/>
          </p:nvSpPr>
          <p:spPr>
            <a:xfrm>
              <a:off x="8030838" y="5620339"/>
              <a:ext cx="558916" cy="43204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8095119" y="5661248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OK</a:t>
              </a:r>
              <a:endParaRPr kumimoji="1" lang="ja-JP" altLang="en-US" b="1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6077355" y="260896"/>
            <a:ext cx="713818" cy="432048"/>
            <a:chOff x="8030838" y="5620339"/>
            <a:chExt cx="713818" cy="432048"/>
          </a:xfrm>
        </p:grpSpPr>
        <p:sp>
          <p:nvSpPr>
            <p:cNvPr id="27" name="角丸四角形 26"/>
            <p:cNvSpPr/>
            <p:nvPr/>
          </p:nvSpPr>
          <p:spPr>
            <a:xfrm>
              <a:off x="8030838" y="5620339"/>
              <a:ext cx="713818" cy="43204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095119" y="5661248"/>
              <a:ext cx="6495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b="1" dirty="0"/>
                <a:t>全般</a:t>
              </a:r>
              <a:endParaRPr kumimoji="1" lang="ja-JP" altLang="en-US" b="1" dirty="0"/>
            </a:p>
          </p:txBody>
        </p:sp>
      </p:grpSp>
      <p:cxnSp>
        <p:nvCxnSpPr>
          <p:cNvPr id="29" name="直線矢印コネクタ 28"/>
          <p:cNvCxnSpPr/>
          <p:nvPr/>
        </p:nvCxnSpPr>
        <p:spPr>
          <a:xfrm flipH="1">
            <a:off x="5645886" y="692390"/>
            <a:ext cx="588851" cy="389123"/>
          </a:xfrm>
          <a:prstGeom prst="straightConnector1">
            <a:avLst/>
          </a:prstGeom>
          <a:ln w="41275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3211901" y="5877272"/>
            <a:ext cx="1360100" cy="720080"/>
            <a:chOff x="8030838" y="5620339"/>
            <a:chExt cx="650150" cy="687240"/>
          </a:xfrm>
        </p:grpSpPr>
        <p:sp>
          <p:nvSpPr>
            <p:cNvPr id="31" name="角丸四角形 30"/>
            <p:cNvSpPr/>
            <p:nvPr/>
          </p:nvSpPr>
          <p:spPr>
            <a:xfrm>
              <a:off x="8030838" y="5620339"/>
              <a:ext cx="558916" cy="43204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8095119" y="5661248"/>
              <a:ext cx="5858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b="1" dirty="0"/>
                <a:t>チェック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571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4825" y="969061"/>
            <a:ext cx="4577215" cy="2243915"/>
          </a:xfrm>
        </p:spPr>
        <p:txBody>
          <a:bodyPr>
            <a:normAutofit/>
          </a:bodyPr>
          <a:lstStyle/>
          <a:p>
            <a:pPr algn="l">
              <a:lnSpc>
                <a:spcPts val="2900"/>
              </a:lnSpc>
            </a:pPr>
            <a:r>
              <a:rPr lang="ja-JP" altLang="en-US" sz="2400" b="1" dirty="0" smtClean="0">
                <a:solidFill>
                  <a:schemeClr val="tx1"/>
                </a:solidFill>
              </a:rPr>
              <a:t>・</a:t>
            </a:r>
            <a:r>
              <a:rPr lang="en-US" altLang="ja-JP" sz="2400" b="1" dirty="0">
                <a:solidFill>
                  <a:schemeClr val="tx1"/>
                </a:solidFill>
              </a:rPr>
              <a:t> 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“</a:t>
            </a:r>
            <a:r>
              <a:rPr lang="ja-JP" altLang="en-US" sz="2400" b="1" dirty="0">
                <a:solidFill>
                  <a:schemeClr val="tx1"/>
                </a:solidFill>
              </a:rPr>
              <a:t>セキュリティー”メニュー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pPr algn="l">
              <a:lnSpc>
                <a:spcPts val="2900"/>
              </a:lnSpc>
            </a:pPr>
            <a:r>
              <a:rPr lang="ja-JP" altLang="en-US" sz="2400" b="1" dirty="0">
                <a:solidFill>
                  <a:schemeClr val="tx1"/>
                </a:solidFill>
              </a:rPr>
              <a:t>　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　“</a:t>
            </a:r>
            <a:r>
              <a:rPr lang="en-US" altLang="ja-JP" sz="24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Everyone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”をチェック。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pPr algn="l">
              <a:lnSpc>
                <a:spcPts val="2900"/>
              </a:lnSpc>
            </a:pPr>
            <a:endParaRPr lang="en-US" altLang="ja-JP" sz="2400" b="1" dirty="0" smtClean="0">
              <a:solidFill>
                <a:schemeClr val="tx1"/>
              </a:solidFill>
            </a:endParaRPr>
          </a:p>
          <a:p>
            <a:pPr algn="l">
              <a:lnSpc>
                <a:spcPts val="2900"/>
              </a:lnSpc>
            </a:pPr>
            <a:r>
              <a:rPr lang="ja-JP" altLang="en-US" sz="2400" b="1" dirty="0" smtClean="0">
                <a:solidFill>
                  <a:schemeClr val="tx1"/>
                </a:solidFill>
              </a:rPr>
              <a:t>・“</a:t>
            </a:r>
            <a:r>
              <a:rPr lang="ja-JP" altLang="en-US" sz="2400" b="1" dirty="0">
                <a:solidFill>
                  <a:schemeClr val="tx1"/>
                </a:solidFill>
              </a:rPr>
              <a:t>編集”を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チェック。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115616" y="2546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srgbClr val="0070C0"/>
                </a:solidFill>
                <a:effectLst>
                  <a:outerShdw blurRad="1016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編集可能操作</a:t>
            </a:r>
            <a:endParaRPr lang="ja-JP" altLang="en-US" sz="2400" dirty="0">
              <a:effectLst>
                <a:outerShdw blurRad="101600" dist="50800" dir="540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670" y="1398017"/>
            <a:ext cx="4076190" cy="4076190"/>
          </a:xfrm>
          <a:prstGeom prst="rect">
            <a:avLst/>
          </a:prstGeom>
        </p:spPr>
      </p:pic>
      <p:cxnSp>
        <p:nvCxnSpPr>
          <p:cNvPr id="13" name="直線矢印コネクタ 12"/>
          <p:cNvCxnSpPr>
            <a:stCxn id="27" idx="2"/>
          </p:cNvCxnSpPr>
          <p:nvPr/>
        </p:nvCxnSpPr>
        <p:spPr>
          <a:xfrm flipH="1">
            <a:off x="5586011" y="1217997"/>
            <a:ext cx="1425208" cy="1164794"/>
          </a:xfrm>
          <a:prstGeom prst="straightConnector1">
            <a:avLst/>
          </a:prstGeom>
          <a:ln w="41275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8" idx="0"/>
          </p:cNvCxnSpPr>
          <p:nvPr/>
        </p:nvCxnSpPr>
        <p:spPr>
          <a:xfrm flipV="1">
            <a:off x="6954163" y="3241959"/>
            <a:ext cx="951805" cy="2412268"/>
          </a:xfrm>
          <a:prstGeom prst="straightConnector1">
            <a:avLst/>
          </a:prstGeom>
          <a:ln w="41275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6597254" y="5654227"/>
            <a:ext cx="713818" cy="432048"/>
            <a:chOff x="8030838" y="5620339"/>
            <a:chExt cx="713818" cy="432048"/>
          </a:xfrm>
        </p:grpSpPr>
        <p:sp>
          <p:nvSpPr>
            <p:cNvPr id="28" name="角丸四角形 27"/>
            <p:cNvSpPr/>
            <p:nvPr/>
          </p:nvSpPr>
          <p:spPr>
            <a:xfrm>
              <a:off x="8030838" y="5620339"/>
              <a:ext cx="713818" cy="43204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095119" y="5661248"/>
              <a:ext cx="6495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b="1" dirty="0"/>
                <a:t>編集</a:t>
              </a:r>
              <a:endParaRPr kumimoji="1" lang="ja-JP" altLang="en-US" b="1" dirty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297400" y="785949"/>
            <a:ext cx="1427637" cy="432048"/>
            <a:chOff x="7042265" y="364014"/>
            <a:chExt cx="1427637" cy="432048"/>
          </a:xfrm>
        </p:grpSpPr>
        <p:sp>
          <p:nvSpPr>
            <p:cNvPr id="27" name="角丸四角形 26"/>
            <p:cNvSpPr/>
            <p:nvPr/>
          </p:nvSpPr>
          <p:spPr>
            <a:xfrm>
              <a:off x="7042265" y="364014"/>
              <a:ext cx="1427637" cy="43204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092280" y="364014"/>
              <a:ext cx="11208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>
                  <a:latin typeface="ＭＳ ゴシック" pitchFamily="49" charset="-128"/>
                  <a:ea typeface="ＭＳ ゴシック" pitchFamily="49" charset="-128"/>
                </a:rPr>
                <a:t>Everyone</a:t>
              </a:r>
              <a:endParaRPr kumimoji="1" lang="ja-JP" altLang="en-US" b="1" dirty="0">
                <a:latin typeface="ＭＳ ゴシック" pitchFamily="49" charset="-128"/>
                <a:ea typeface="ＭＳ ゴシック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6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496" y="836712"/>
            <a:ext cx="4745244" cy="2682000"/>
          </a:xfrm>
        </p:spPr>
        <p:txBody>
          <a:bodyPr>
            <a:normAutofit/>
          </a:bodyPr>
          <a:lstStyle/>
          <a:p>
            <a:pPr algn="l">
              <a:lnSpc>
                <a:spcPts val="2900"/>
              </a:lnSpc>
            </a:pPr>
            <a:r>
              <a:rPr lang="ja-JP" altLang="en-US" sz="2400" b="1" dirty="0" smtClean="0">
                <a:solidFill>
                  <a:schemeClr val="tx1"/>
                </a:solidFill>
              </a:rPr>
              <a:t>・　“フルコントロール”の“許可”を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pPr algn="l">
              <a:lnSpc>
                <a:spcPts val="2900"/>
              </a:lnSpc>
            </a:pPr>
            <a:r>
              <a:rPr lang="ja-JP" altLang="en-US" sz="2400" b="1" dirty="0">
                <a:solidFill>
                  <a:schemeClr val="tx1"/>
                </a:solidFill>
              </a:rPr>
              <a:t>　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　　チェック　（自動的にすべての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pPr algn="l">
              <a:lnSpc>
                <a:spcPts val="2900"/>
              </a:lnSpc>
            </a:pPr>
            <a:r>
              <a:rPr lang="ja-JP" altLang="en-US" sz="2400" b="1" dirty="0">
                <a:solidFill>
                  <a:schemeClr val="tx1"/>
                </a:solidFill>
              </a:rPr>
              <a:t>　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　　項目がチェックされる。）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pPr algn="l">
              <a:lnSpc>
                <a:spcPts val="2900"/>
              </a:lnSpc>
            </a:pPr>
            <a:endParaRPr lang="en-US" altLang="ja-JP" sz="2400" b="1" dirty="0" smtClean="0">
              <a:solidFill>
                <a:schemeClr val="tx1"/>
              </a:solidFill>
            </a:endParaRPr>
          </a:p>
          <a:p>
            <a:pPr algn="l">
              <a:lnSpc>
                <a:spcPts val="2900"/>
              </a:lnSpc>
            </a:pPr>
            <a:r>
              <a:rPr lang="ja-JP" altLang="en-US" sz="2400" b="1" dirty="0" smtClean="0">
                <a:solidFill>
                  <a:schemeClr val="tx1"/>
                </a:solidFill>
              </a:rPr>
              <a:t>・</a:t>
            </a:r>
            <a:r>
              <a:rPr lang="ja-JP" altLang="en-US" sz="2400" b="1" dirty="0">
                <a:solidFill>
                  <a:schemeClr val="tx1"/>
                </a:solidFill>
              </a:rPr>
              <a:t>　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“適用” 、</a:t>
            </a:r>
            <a:r>
              <a:rPr lang="ja-JP" altLang="en-US" sz="2400" b="1" dirty="0">
                <a:solidFill>
                  <a:schemeClr val="tx1"/>
                </a:solidFill>
              </a:rPr>
              <a:t> “ </a:t>
            </a:r>
            <a:r>
              <a:rPr lang="en-US" altLang="ja-JP" sz="2400" b="1" dirty="0" smtClean="0">
                <a:solidFill>
                  <a:schemeClr val="tx1"/>
                </a:solidFill>
                <a:latin typeface="Century Schoolbook" pitchFamily="18" charset="0"/>
              </a:rPr>
              <a:t>OK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 ”の順にクリック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381416" y="2546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srgbClr val="0070C0"/>
                </a:solidFill>
                <a:effectLst>
                  <a:outerShdw blurRad="1016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編集可能操作</a:t>
            </a:r>
            <a:endParaRPr lang="ja-JP" altLang="en-US" sz="2400" dirty="0">
              <a:effectLst>
                <a:outerShdw blurRad="101600" dist="50800" dir="540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正方形/長方形 16"/>
          <p:cNvSpPr/>
          <p:nvPr/>
        </p:nvSpPr>
        <p:spPr>
          <a:xfrm flipV="1">
            <a:off x="107504" y="3835837"/>
            <a:ext cx="4896544" cy="649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サブタイトル 2"/>
          <p:cNvSpPr txBox="1">
            <a:spLocks/>
          </p:cNvSpPr>
          <p:nvPr/>
        </p:nvSpPr>
        <p:spPr>
          <a:xfrm>
            <a:off x="35496" y="3950310"/>
            <a:ext cx="7272808" cy="290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ja-JP" altLang="en-US" sz="2000" b="1" dirty="0">
                <a:solidFill>
                  <a:schemeClr val="tx1"/>
                </a:solidFill>
              </a:rPr>
              <a:t>以上</a:t>
            </a:r>
            <a:r>
              <a:rPr lang="ja-JP" altLang="en-US" sz="2000" b="1" dirty="0" smtClean="0">
                <a:solidFill>
                  <a:schemeClr val="tx1"/>
                </a:solidFill>
              </a:rPr>
              <a:t>で、編集可能となる。</a:t>
            </a:r>
            <a:endParaRPr lang="en-US" altLang="ja-JP" sz="2000" b="1" dirty="0" smtClean="0">
              <a:solidFill>
                <a:schemeClr val="tx1"/>
              </a:solidFill>
            </a:endParaRPr>
          </a:p>
          <a:p>
            <a:pPr algn="l">
              <a:lnSpc>
                <a:spcPts val="3000"/>
              </a:lnSpc>
            </a:pPr>
            <a:r>
              <a:rPr lang="ja-JP" altLang="en-US" sz="2000" b="1" dirty="0" smtClean="0">
                <a:solidFill>
                  <a:schemeClr val="tx1"/>
                </a:solidFill>
              </a:rPr>
              <a:t>各案内は</a:t>
            </a:r>
            <a:r>
              <a:rPr lang="en-US" altLang="ja-JP" sz="2000" b="1" dirty="0" smtClean="0">
                <a:solidFill>
                  <a:schemeClr val="tx1"/>
                </a:solidFill>
              </a:rPr>
              <a:t>web</a:t>
            </a:r>
            <a:r>
              <a:rPr lang="ja-JP" altLang="en-US" sz="2000" b="1" dirty="0" smtClean="0">
                <a:solidFill>
                  <a:schemeClr val="tx1"/>
                </a:solidFill>
              </a:rPr>
              <a:t>ページから閲覧可能</a:t>
            </a:r>
            <a:endParaRPr lang="en-US" altLang="ja-JP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ja-JP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ja-JP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</a:p>
          <a:p>
            <a:pPr algn="l">
              <a:lnSpc>
                <a:spcPts val="3000"/>
              </a:lnSpc>
            </a:pPr>
            <a:r>
              <a:rPr lang="ja-JP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グラフ作成シート</a:t>
            </a:r>
            <a:endParaRPr lang="en-US" altLang="ja-JP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ja-JP" altLang="en-US" sz="2000" b="1" dirty="0" smtClean="0">
                <a:solidFill>
                  <a:schemeClr val="tx1"/>
                </a:solidFill>
              </a:rPr>
              <a:t>　　</a:t>
            </a:r>
            <a:r>
              <a:rPr lang="en-US" altLang="ja-JP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Henatu_mufuka.xlsx</a:t>
            </a:r>
          </a:p>
          <a:p>
            <a:pPr algn="l">
              <a:lnSpc>
                <a:spcPts val="3000"/>
              </a:lnSpc>
            </a:pPr>
            <a:r>
              <a:rPr lang="ja-JP" altLang="en-US" sz="2000" b="1" dirty="0">
                <a:solidFill>
                  <a:schemeClr val="tx1"/>
                </a:solidFill>
              </a:rPr>
              <a:t>　　</a:t>
            </a:r>
            <a:r>
              <a:rPr lang="en-US" altLang="ja-JP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Hysteresis_sample.xlsx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836712"/>
            <a:ext cx="3819424" cy="3688621"/>
          </a:xfrm>
          <a:prstGeom prst="rect">
            <a:avLst/>
          </a:prstGeom>
        </p:spPr>
      </p:pic>
      <p:cxnSp>
        <p:nvCxnSpPr>
          <p:cNvPr id="24" name="直線矢印コネクタ 23"/>
          <p:cNvCxnSpPr/>
          <p:nvPr/>
        </p:nvCxnSpPr>
        <p:spPr>
          <a:xfrm flipH="1" flipV="1">
            <a:off x="8581923" y="4342225"/>
            <a:ext cx="266077" cy="32199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7057776" y="3183770"/>
            <a:ext cx="461050" cy="1521145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5702236" y="4311695"/>
            <a:ext cx="667241" cy="30605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8304681" y="4664218"/>
            <a:ext cx="713818" cy="432048"/>
            <a:chOff x="8030838" y="5620339"/>
            <a:chExt cx="713818" cy="432048"/>
          </a:xfrm>
        </p:grpSpPr>
        <p:sp>
          <p:nvSpPr>
            <p:cNvPr id="40" name="角丸四角形 39"/>
            <p:cNvSpPr/>
            <p:nvPr/>
          </p:nvSpPr>
          <p:spPr>
            <a:xfrm>
              <a:off x="8030838" y="5620339"/>
              <a:ext cx="713818" cy="43204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8095119" y="5661248"/>
              <a:ext cx="6495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b="1" dirty="0"/>
                <a:t>適用</a:t>
              </a:r>
              <a:endParaRPr kumimoji="1" lang="ja-JP" altLang="en-US" b="1" dirty="0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6035856" y="4617749"/>
            <a:ext cx="1895976" cy="432048"/>
            <a:chOff x="5146289" y="5629890"/>
            <a:chExt cx="2457724" cy="432048"/>
          </a:xfrm>
        </p:grpSpPr>
        <p:sp>
          <p:nvSpPr>
            <p:cNvPr id="38" name="角丸四角形 37"/>
            <p:cNvSpPr/>
            <p:nvPr/>
          </p:nvSpPr>
          <p:spPr>
            <a:xfrm>
              <a:off x="5146289" y="5629890"/>
              <a:ext cx="2457724" cy="43204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5146289" y="5661248"/>
              <a:ext cx="17940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b="1" dirty="0" smtClean="0">
                  <a:latin typeface="Century Schoolbook" pitchFamily="18" charset="0"/>
                </a:rPr>
                <a:t>フルコントロール</a:t>
              </a:r>
              <a:endParaRPr kumimoji="1" lang="ja-JP" altLang="en-US" b="1" dirty="0">
                <a:latin typeface="Century Schoolbook" pitchFamily="18" charset="0"/>
              </a:endParaRP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5199293" y="4653136"/>
            <a:ext cx="529309" cy="432048"/>
            <a:chOff x="8030838" y="5620339"/>
            <a:chExt cx="558916" cy="432048"/>
          </a:xfrm>
        </p:grpSpPr>
        <p:sp>
          <p:nvSpPr>
            <p:cNvPr id="36" name="角丸四角形 35"/>
            <p:cNvSpPr/>
            <p:nvPr/>
          </p:nvSpPr>
          <p:spPr>
            <a:xfrm>
              <a:off x="8030838" y="5620339"/>
              <a:ext cx="558916" cy="43204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8095119" y="5640568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OK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8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13058</TotalTime>
  <Words>120</Words>
  <Application>Microsoft Office PowerPoint</Application>
  <PresentationFormat>画面に合わせる (4:3)</PresentationFormat>
  <Paragraphs>78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ＭＳ Ｐゴシック</vt:lpstr>
      <vt:lpstr>ＭＳ ゴシック</vt:lpstr>
      <vt:lpstr>Arial</vt:lpstr>
      <vt:lpstr>Calibri</vt:lpstr>
      <vt:lpstr>Century Schoolbook</vt:lpstr>
      <vt:lpstr>Times New Roman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S科３年次前期専門実験</dc:title>
  <dc:creator>nor</dc:creator>
  <cp:lastModifiedBy>高橋光生</cp:lastModifiedBy>
  <cp:revision>524</cp:revision>
  <dcterms:created xsi:type="dcterms:W3CDTF">2012-03-13T00:07:58Z</dcterms:created>
  <dcterms:modified xsi:type="dcterms:W3CDTF">2015-05-15T02:06:59Z</dcterms:modified>
</cp:coreProperties>
</file>