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5" r:id="rId3"/>
    <p:sldId id="423" r:id="rId4"/>
    <p:sldId id="426" r:id="rId5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2" autoAdjust="0"/>
    <p:restoredTop sz="94660" autoAdjust="0"/>
  </p:normalViewPr>
  <p:slideViewPr>
    <p:cSldViewPr>
      <p:cViewPr>
        <p:scale>
          <a:sx n="100" d="100"/>
          <a:sy n="100" d="100"/>
        </p:scale>
        <p:origin x="9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0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87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11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9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30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71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13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8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53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27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E01-0116-4200-9087-D134B380254D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1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3E01-0116-4200-9087-D134B380254D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DACBD-40FB-446F-B39B-BE14C9966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4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02020" y="219308"/>
            <a:ext cx="9356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平成</a:t>
            </a:r>
            <a:r>
              <a:rPr lang="en-US" altLang="ja-JP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27</a:t>
            </a:r>
            <a:r>
              <a:rPr lang="ja-JP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年</a:t>
            </a:r>
            <a:r>
              <a:rPr lang="en-US" altLang="ja-JP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7</a:t>
            </a:r>
            <a:r>
              <a:rPr lang="ja-JP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endParaRPr lang="ja-JP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14166" y="37121"/>
            <a:ext cx="3097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i="1" dirty="0" smtClean="0">
                <a:latin typeface="Bodoni MT" panose="02070603080606020203" pitchFamily="18" charset="0"/>
                <a:ea typeface="+mj-ea"/>
              </a:rPr>
              <a:t>ω</a:t>
            </a:r>
            <a:r>
              <a:rPr lang="ja-JP" altLang="en-US" sz="2800" b="1" dirty="0">
                <a:latin typeface="Bodoni MT" panose="02070603080606020203" pitchFamily="18" charset="0"/>
                <a:ea typeface="+mj-ea"/>
              </a:rPr>
              <a:t> </a:t>
            </a:r>
            <a:r>
              <a:rPr lang="en-US" altLang="ja-JP" sz="2800" b="1" dirty="0" smtClean="0">
                <a:latin typeface="Bodoni MT" panose="02070603080606020203" pitchFamily="18" charset="0"/>
                <a:ea typeface="+mj-ea"/>
              </a:rPr>
              <a:t>=2</a:t>
            </a:r>
            <a:r>
              <a:rPr lang="en-US" altLang="ja-JP" sz="2800" b="1" i="1" dirty="0" smtClean="0">
                <a:latin typeface="Bodoni MT" panose="02070603080606020203" pitchFamily="18" charset="0"/>
                <a:ea typeface="+mj-ea"/>
              </a:rPr>
              <a:t>πf </a:t>
            </a:r>
            <a:r>
              <a:rPr lang="ja-JP" altLang="en-US" sz="2800" b="1" dirty="0" smtClean="0">
                <a:latin typeface="Bodoni MT" panose="02070603080606020203" pitchFamily="18" charset="0"/>
                <a:ea typeface="+mj-ea"/>
              </a:rPr>
              <a:t>について</a:t>
            </a:r>
            <a:endParaRPr kumimoji="1" lang="en-US" altLang="ja-JP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  <a:ea typeface="+mj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914166" y="6513618"/>
            <a:ext cx="34307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http://www.wakariyasui.sakura.ne.jp/b2/53/5311en.html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5884" y="4636877"/>
            <a:ext cx="3556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Bodoni MT" pitchFamily="18" charset="0"/>
                <a:ea typeface="ＭＳ 明朝" pitchFamily="17" charset="-128"/>
              </a:rPr>
              <a:t>ω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は角速度であり</a:t>
            </a:r>
            <a:r>
              <a:rPr lang="en-US" altLang="ja-JP" sz="2000" b="1" dirty="0" smtClean="0">
                <a:latin typeface="Bodoni MT" pitchFamily="18" charset="0"/>
                <a:ea typeface="ＭＳ 明朝" pitchFamily="17" charset="-128"/>
              </a:rPr>
              <a:t>1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秒間に</a:t>
            </a:r>
            <a:endParaRPr lang="en-US" altLang="ja-JP" sz="2000" b="1" dirty="0" smtClean="0">
              <a:latin typeface="Bodoni MT" pitchFamily="18" charset="0"/>
              <a:ea typeface="ＭＳ 明朝" pitchFamily="17" charset="-128"/>
            </a:endParaRPr>
          </a:p>
          <a:p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回転する角度を表す</a:t>
            </a:r>
            <a:r>
              <a:rPr lang="en-US" altLang="ja-JP" sz="2000" b="1" dirty="0" smtClean="0">
                <a:latin typeface="Bodoni MT" pitchFamily="18" charset="0"/>
                <a:ea typeface="ＭＳ 明朝" pitchFamily="17" charset="-128"/>
              </a:rPr>
              <a:t>.</a:t>
            </a:r>
          </a:p>
          <a:p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単位はラジアン毎秒</a:t>
            </a:r>
            <a:r>
              <a:rPr lang="en-US" altLang="ja-JP" sz="2000" b="1" dirty="0" smtClean="0">
                <a:latin typeface="Bodoni MT" pitchFamily="18" charset="0"/>
                <a:ea typeface="ＭＳ 明朝" pitchFamily="17" charset="-128"/>
              </a:rPr>
              <a:t>[rad/s]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を</a:t>
            </a:r>
            <a:endParaRPr lang="en-US" altLang="ja-JP" sz="2000" b="1" dirty="0" smtClean="0">
              <a:latin typeface="Bodoni MT" pitchFamily="18" charset="0"/>
              <a:ea typeface="ＭＳ 明朝" pitchFamily="17" charset="-128"/>
            </a:endParaRPr>
          </a:p>
          <a:p>
            <a:r>
              <a:rPr lang="ja-JP" altLang="en-US" sz="2000" b="1" dirty="0">
                <a:latin typeface="Bodoni MT" pitchFamily="18" charset="0"/>
                <a:ea typeface="ＭＳ 明朝" pitchFamily="17" charset="-128"/>
              </a:rPr>
              <a:t>用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いる．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560341"/>
            <a:ext cx="9128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840309" y="709179"/>
            <a:ext cx="5034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他のスライドでは</a:t>
            </a:r>
            <a:r>
              <a:rPr lang="en-US" altLang="ja-JP" sz="2000" b="1" i="1" dirty="0" smtClean="0">
                <a:latin typeface="Bodoni MT" pitchFamily="18" charset="0"/>
                <a:ea typeface="ＭＳ 明朝" pitchFamily="17" charset="-128"/>
              </a:rPr>
              <a:t>ω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は</a:t>
            </a:r>
            <a:r>
              <a:rPr lang="en-US" altLang="ja-JP" sz="2000" b="1" dirty="0">
                <a:latin typeface="Bodoni MT" pitchFamily="18" charset="0"/>
                <a:ea typeface="ＭＳ 明朝" pitchFamily="17" charset="-128"/>
              </a:rPr>
              <a:t>‟ </a:t>
            </a:r>
            <a:r>
              <a:rPr lang="en-US" altLang="ja-JP" sz="2000" b="1" dirty="0" smtClean="0">
                <a:latin typeface="Bodoni MT" pitchFamily="18" charset="0"/>
                <a:ea typeface="ＭＳ 明朝" pitchFamily="17" charset="-128"/>
              </a:rPr>
              <a:t>2</a:t>
            </a:r>
            <a:r>
              <a:rPr lang="en-US" altLang="ja-JP" sz="2000" b="1" i="1" dirty="0" smtClean="0">
                <a:latin typeface="Bodoni MT" pitchFamily="18" charset="0"/>
                <a:ea typeface="ＭＳ 明朝" pitchFamily="17" charset="-128"/>
              </a:rPr>
              <a:t>πf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”</a:t>
            </a:r>
            <a:r>
              <a:rPr lang="ja-JP" altLang="en-US" sz="2000" b="1" dirty="0" err="1" smtClean="0">
                <a:latin typeface="Bodoni MT" pitchFamily="18" charset="0"/>
                <a:ea typeface="ＭＳ 明朝" pitchFamily="17" charset="-128"/>
              </a:rPr>
              <a:t>っ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とした</a:t>
            </a:r>
            <a:r>
              <a:rPr lang="ja-JP" altLang="en-US" sz="2000" b="1" dirty="0">
                <a:latin typeface="Bodoni MT" pitchFamily="18" charset="0"/>
                <a:ea typeface="ＭＳ 明朝" pitchFamily="17" charset="-128"/>
              </a:rPr>
              <a:t>が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，</a:t>
            </a:r>
            <a:endParaRPr lang="en-US" altLang="ja-JP" sz="2000" b="1" dirty="0" smtClean="0">
              <a:latin typeface="Bodoni MT" pitchFamily="18" charset="0"/>
              <a:ea typeface="ＭＳ 明朝" pitchFamily="17" charset="-128"/>
            </a:endParaRPr>
          </a:p>
          <a:p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ここ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では</a:t>
            </a:r>
            <a:r>
              <a:rPr lang="en-US" altLang="ja-JP" sz="2000" b="1" dirty="0" smtClean="0">
                <a:latin typeface="Bodoni MT" pitchFamily="18" charset="0"/>
                <a:ea typeface="ＭＳ 明朝" pitchFamily="17" charset="-128"/>
              </a:rPr>
              <a:t>,  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その定義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を</a:t>
            </a:r>
            <a:r>
              <a:rPr lang="ja-JP" altLang="en-US" sz="2000" b="1" dirty="0">
                <a:latin typeface="Bodoni MT" pitchFamily="18" charset="0"/>
                <a:ea typeface="ＭＳ 明朝" pitchFamily="17" charset="-128"/>
              </a:rPr>
              <a:t>示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す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．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95536" y="1628800"/>
            <a:ext cx="3573086" cy="2810598"/>
            <a:chOff x="395536" y="1628800"/>
            <a:chExt cx="3573086" cy="2810598"/>
          </a:xfrm>
        </p:grpSpPr>
        <p:cxnSp>
          <p:nvCxnSpPr>
            <p:cNvPr id="32" name="直線矢印コネクタ 31"/>
            <p:cNvCxnSpPr>
              <a:endCxn id="46" idx="6"/>
            </p:cNvCxnSpPr>
            <p:nvPr/>
          </p:nvCxnSpPr>
          <p:spPr>
            <a:xfrm>
              <a:off x="2053839" y="3002326"/>
              <a:ext cx="1217130" cy="25717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円/楕円 45"/>
            <p:cNvSpPr/>
            <p:nvPr/>
          </p:nvSpPr>
          <p:spPr>
            <a:xfrm>
              <a:off x="843414" y="1814265"/>
              <a:ext cx="2427555" cy="2427555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矢印コネクタ 46"/>
            <p:cNvCxnSpPr>
              <a:endCxn id="46" idx="7"/>
            </p:cNvCxnSpPr>
            <p:nvPr/>
          </p:nvCxnSpPr>
          <p:spPr>
            <a:xfrm flipV="1">
              <a:off x="2057192" y="2169772"/>
              <a:ext cx="858271" cy="8389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395536" y="3015053"/>
              <a:ext cx="3387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 flipV="1">
              <a:off x="2062086" y="1628800"/>
              <a:ext cx="6226" cy="2810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1982485" y="3164141"/>
              <a:ext cx="1778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Bodoni MT" pitchFamily="18" charset="0"/>
                  <a:ea typeface="ＭＳ 明朝" pitchFamily="17" charset="-128"/>
                </a:rPr>
                <a:t>動径ベクトル</a:t>
              </a:r>
              <a:endPara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30" name="円弧 19"/>
            <p:cNvSpPr/>
            <p:nvPr/>
          </p:nvSpPr>
          <p:spPr>
            <a:xfrm rot="1432725">
              <a:off x="2359952" y="2621502"/>
              <a:ext cx="361644" cy="351833"/>
            </a:xfrm>
            <a:custGeom>
              <a:avLst/>
              <a:gdLst>
                <a:gd name="connsiteX0" fmla="*/ 756084 w 1512168"/>
                <a:gd name="connsiteY0" fmla="*/ 0 h 1394077"/>
                <a:gd name="connsiteX1" fmla="*/ 1512168 w 1512168"/>
                <a:gd name="connsiteY1" fmla="*/ 697039 h 1394077"/>
                <a:gd name="connsiteX2" fmla="*/ 756084 w 1512168"/>
                <a:gd name="connsiteY2" fmla="*/ 697039 h 1394077"/>
                <a:gd name="connsiteX3" fmla="*/ 756084 w 1512168"/>
                <a:gd name="connsiteY3" fmla="*/ 0 h 1394077"/>
                <a:gd name="connsiteX0" fmla="*/ 756084 w 1512168"/>
                <a:gd name="connsiteY0" fmla="*/ 0 h 1394077"/>
                <a:gd name="connsiteX1" fmla="*/ 1512168 w 1512168"/>
                <a:gd name="connsiteY1" fmla="*/ 697039 h 1394077"/>
                <a:gd name="connsiteX0" fmla="*/ 255849 w 1011933"/>
                <a:gd name="connsiteY0" fmla="*/ 0 h 1016871"/>
                <a:gd name="connsiteX1" fmla="*/ 1011933 w 1011933"/>
                <a:gd name="connsiteY1" fmla="*/ 697039 h 1016871"/>
                <a:gd name="connsiteX2" fmla="*/ 0 w 1011933"/>
                <a:gd name="connsiteY2" fmla="*/ 1016871 h 1016871"/>
                <a:gd name="connsiteX3" fmla="*/ 255849 w 1011933"/>
                <a:gd name="connsiteY3" fmla="*/ 0 h 1016871"/>
                <a:gd name="connsiteX0" fmla="*/ 255849 w 1011933"/>
                <a:gd name="connsiteY0" fmla="*/ 0 h 1016871"/>
                <a:gd name="connsiteX1" fmla="*/ 1011933 w 1011933"/>
                <a:gd name="connsiteY1" fmla="*/ 697039 h 1016871"/>
                <a:gd name="connsiteX0" fmla="*/ 255849 w 1011933"/>
                <a:gd name="connsiteY0" fmla="*/ 139829 h 1156700"/>
                <a:gd name="connsiteX1" fmla="*/ 1011933 w 1011933"/>
                <a:gd name="connsiteY1" fmla="*/ 836868 h 1156700"/>
                <a:gd name="connsiteX2" fmla="*/ 0 w 1011933"/>
                <a:gd name="connsiteY2" fmla="*/ 1156700 h 1156700"/>
                <a:gd name="connsiteX3" fmla="*/ 255849 w 1011933"/>
                <a:gd name="connsiteY3" fmla="*/ 139829 h 1156700"/>
                <a:gd name="connsiteX0" fmla="*/ 203036 w 1011933"/>
                <a:gd name="connsiteY0" fmla="*/ 0 h 1156700"/>
                <a:gd name="connsiteX1" fmla="*/ 1011933 w 1011933"/>
                <a:gd name="connsiteY1" fmla="*/ 836868 h 1156700"/>
                <a:gd name="connsiteX0" fmla="*/ 255849 w 1126843"/>
                <a:gd name="connsiteY0" fmla="*/ 139829 h 1156700"/>
                <a:gd name="connsiteX1" fmla="*/ 1011933 w 1126843"/>
                <a:gd name="connsiteY1" fmla="*/ 836868 h 1156700"/>
                <a:gd name="connsiteX2" fmla="*/ 0 w 1126843"/>
                <a:gd name="connsiteY2" fmla="*/ 1156700 h 1156700"/>
                <a:gd name="connsiteX3" fmla="*/ 255849 w 1126843"/>
                <a:gd name="connsiteY3" fmla="*/ 139829 h 1156700"/>
                <a:gd name="connsiteX0" fmla="*/ 203036 w 1126843"/>
                <a:gd name="connsiteY0" fmla="*/ 0 h 1156700"/>
                <a:gd name="connsiteX1" fmla="*/ 1126843 w 1126843"/>
                <a:gd name="connsiteY1" fmla="*/ 742777 h 1156700"/>
                <a:gd name="connsiteX0" fmla="*/ 255849 w 1188956"/>
                <a:gd name="connsiteY0" fmla="*/ 139829 h 1156700"/>
                <a:gd name="connsiteX1" fmla="*/ 1011933 w 1188956"/>
                <a:gd name="connsiteY1" fmla="*/ 836868 h 1156700"/>
                <a:gd name="connsiteX2" fmla="*/ 0 w 1188956"/>
                <a:gd name="connsiteY2" fmla="*/ 1156700 h 1156700"/>
                <a:gd name="connsiteX3" fmla="*/ 255849 w 1188956"/>
                <a:gd name="connsiteY3" fmla="*/ 139829 h 1156700"/>
                <a:gd name="connsiteX0" fmla="*/ 203036 w 1188956"/>
                <a:gd name="connsiteY0" fmla="*/ 0 h 1156700"/>
                <a:gd name="connsiteX1" fmla="*/ 1188956 w 1188956"/>
                <a:gd name="connsiteY1" fmla="*/ 966280 h 115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88956" h="1156700" stroke="0" extrusionOk="0">
                  <a:moveTo>
                    <a:pt x="255849" y="139829"/>
                  </a:moveTo>
                  <a:cubicBezTo>
                    <a:pt x="673423" y="139829"/>
                    <a:pt x="1011933" y="451904"/>
                    <a:pt x="1011933" y="836868"/>
                  </a:cubicBezTo>
                  <a:lnTo>
                    <a:pt x="0" y="1156700"/>
                  </a:lnTo>
                  <a:cubicBezTo>
                    <a:pt x="0" y="924354"/>
                    <a:pt x="255849" y="372175"/>
                    <a:pt x="255849" y="139829"/>
                  </a:cubicBezTo>
                  <a:close/>
                </a:path>
                <a:path w="1188956" h="1156700" fill="none">
                  <a:moveTo>
                    <a:pt x="203036" y="0"/>
                  </a:moveTo>
                  <a:cubicBezTo>
                    <a:pt x="620610" y="0"/>
                    <a:pt x="1188956" y="581316"/>
                    <a:pt x="1188956" y="966280"/>
                  </a:cubicBez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3088509" y="1823991"/>
              <a:ext cx="880113" cy="400110"/>
              <a:chOff x="3286901" y="1823991"/>
              <a:chExt cx="880113" cy="400110"/>
            </a:xfrm>
          </p:grpSpPr>
          <p:sp>
            <p:nvSpPr>
              <p:cNvPr id="31" name="テキスト ボックス 30"/>
              <p:cNvSpPr txBox="1"/>
              <p:nvPr/>
            </p:nvSpPr>
            <p:spPr>
              <a:xfrm>
                <a:off x="3286901" y="1823991"/>
                <a:ext cx="8801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1" dirty="0" smtClean="0">
                    <a:latin typeface="Bodoni MT" pitchFamily="18" charset="0"/>
                    <a:ea typeface="ＭＳ 明朝" pitchFamily="17" charset="-128"/>
                  </a:rPr>
                  <a:t>1</a:t>
                </a:r>
                <a:r>
                  <a:rPr lang="ja-JP" altLang="en-US" sz="2000" b="1" dirty="0" smtClean="0">
                    <a:latin typeface="Bodoni MT" pitchFamily="18" charset="0"/>
                    <a:ea typeface="ＭＳ 明朝" pitchFamily="17" charset="-128"/>
                  </a:rPr>
                  <a:t>秒後</a:t>
                </a:r>
                <a:endParaRPr kumimoji="1" lang="en-US" altLang="ja-JP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cxnSp>
            <p:nvCxnSpPr>
              <p:cNvPr id="5" name="直線矢印コネクタ 4"/>
              <p:cNvCxnSpPr/>
              <p:nvPr/>
            </p:nvCxnSpPr>
            <p:spPr>
              <a:xfrm flipH="1">
                <a:off x="3286901" y="2169772"/>
                <a:ext cx="830300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正方形/長方形 35"/>
            <p:cNvSpPr/>
            <p:nvPr/>
          </p:nvSpPr>
          <p:spPr>
            <a:xfrm>
              <a:off x="2662404" y="2478370"/>
              <a:ext cx="3618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b="1" i="1" dirty="0" smtClean="0">
                  <a:latin typeface="Bodoni MT" pitchFamily="18" charset="0"/>
                  <a:ea typeface="ＭＳ 明朝" pitchFamily="17" charset="-128"/>
                </a:rPr>
                <a:t>ω</a:t>
              </a:r>
            </a:p>
          </p:txBody>
        </p:sp>
      </p:grpSp>
      <p:sp>
        <p:nvSpPr>
          <p:cNvPr id="70" name="テキスト ボックス 69"/>
          <p:cNvSpPr txBox="1"/>
          <p:nvPr/>
        </p:nvSpPr>
        <p:spPr>
          <a:xfrm>
            <a:off x="4739282" y="4636877"/>
            <a:ext cx="42984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円の半径 </a:t>
            </a:r>
            <a:r>
              <a:rPr lang="en-US" altLang="ja-JP" sz="2000" b="1" i="1" dirty="0" smtClean="0">
                <a:latin typeface="Bodoni MT" pitchFamily="18" charset="0"/>
                <a:ea typeface="ＭＳ 明朝" pitchFamily="17" charset="-128"/>
              </a:rPr>
              <a:t>r 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に等しい</a:t>
            </a:r>
            <a:r>
              <a:rPr lang="ja-JP" altLang="en-US" sz="20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弧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の中心に対する角度をラディアンと呼び，</a:t>
            </a:r>
            <a:endParaRPr lang="en-US" altLang="ja-JP" sz="2000" b="1" dirty="0" smtClean="0">
              <a:latin typeface="Bodoni MT" pitchFamily="18" charset="0"/>
              <a:ea typeface="ＭＳ 明朝" pitchFamily="17" charset="-128"/>
            </a:endParaRPr>
          </a:p>
          <a:p>
            <a:r>
              <a:rPr lang="en-US" altLang="ja-JP" sz="2000" b="1" i="1" dirty="0">
                <a:latin typeface="Bodoni MT" pitchFamily="18" charset="0"/>
                <a:ea typeface="ＭＳ 明朝" pitchFamily="17" charset="-128"/>
              </a:rPr>
              <a:t>r 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と</a:t>
            </a:r>
            <a:r>
              <a:rPr lang="ja-JP" altLang="en-US" sz="2000" b="1" dirty="0">
                <a:latin typeface="Bodoni MT" pitchFamily="18" charset="0"/>
                <a:ea typeface="ＭＳ 明朝" pitchFamily="17" charset="-128"/>
              </a:rPr>
              <a:t>弧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の長さが等しい場合は</a:t>
            </a:r>
            <a:endParaRPr lang="en-US" altLang="ja-JP" sz="2000" b="1" dirty="0" smtClean="0">
              <a:latin typeface="Bodoni MT" pitchFamily="18" charset="0"/>
              <a:ea typeface="ＭＳ 明朝" pitchFamily="17" charset="-128"/>
            </a:endParaRPr>
          </a:p>
          <a:p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  <a:ea typeface="ＭＳ 明朝" pitchFamily="17" charset="-128"/>
              </a:rPr>
              <a:t>1</a:t>
            </a:r>
            <a:r>
              <a:rPr lang="ja-JP" altLang="en-US" sz="2000" b="1" dirty="0">
                <a:latin typeface="Bodoni MT" pitchFamily="18" charset="0"/>
                <a:ea typeface="ＭＳ 明朝" pitchFamily="17" charset="-128"/>
              </a:rPr>
              <a:t>ラディアン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となる．</a:t>
            </a:r>
            <a:endParaRPr lang="en-US" altLang="ja-JP" sz="2000" b="1" dirty="0" smtClean="0">
              <a:latin typeface="Bodoni MT" pitchFamily="18" charset="0"/>
              <a:ea typeface="ＭＳ 明朝" pitchFamily="17" charset="-128"/>
            </a:endParaRPr>
          </a:p>
          <a:p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⇒</a:t>
            </a:r>
            <a:r>
              <a:rPr lang="en-US" altLang="ja-JP" sz="2000" b="1" dirty="0" smtClean="0">
                <a:latin typeface="Bodoni MT" pitchFamily="18" charset="0"/>
                <a:ea typeface="ＭＳ 明朝" pitchFamily="17" charset="-128"/>
              </a:rPr>
              <a:t>57.3 [degree] =180/π</a:t>
            </a:r>
            <a:r>
              <a:rPr lang="en-US" altLang="ja-JP" sz="2000" b="1" dirty="0">
                <a:latin typeface="Bodoni MT" pitchFamily="18" charset="0"/>
                <a:ea typeface="ＭＳ 明朝" pitchFamily="17" charset="-128"/>
              </a:rPr>
              <a:t> </a:t>
            </a:r>
            <a:r>
              <a:rPr lang="en-US" altLang="ja-JP" sz="2000" b="1" dirty="0" smtClean="0">
                <a:latin typeface="Bodoni MT" pitchFamily="18" charset="0"/>
                <a:ea typeface="ＭＳ 明朝" pitchFamily="17" charset="-128"/>
              </a:rPr>
              <a:t> </a:t>
            </a:r>
            <a:r>
              <a:rPr lang="en-US" altLang="ja-JP" sz="2000" b="1" dirty="0" smtClean="0">
                <a:latin typeface="Bodoni MT" pitchFamily="18" charset="0"/>
                <a:ea typeface="ＭＳ 明朝" pitchFamily="17" charset="-128"/>
              </a:rPr>
              <a:t>(π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は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円周率</a:t>
            </a:r>
            <a:r>
              <a:rPr lang="en-US" altLang="ja-JP" sz="2000" b="1" dirty="0" smtClean="0">
                <a:latin typeface="Bodoni MT" pitchFamily="18" charset="0"/>
                <a:ea typeface="ＭＳ 明朝" pitchFamily="17" charset="-128"/>
              </a:rPr>
              <a:t>)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888487" y="1628800"/>
            <a:ext cx="3936637" cy="2810598"/>
            <a:chOff x="4888487" y="1628800"/>
            <a:chExt cx="3936637" cy="2810598"/>
          </a:xfrm>
        </p:grpSpPr>
        <p:cxnSp>
          <p:nvCxnSpPr>
            <p:cNvPr id="39" name="直線矢印コネクタ 38"/>
            <p:cNvCxnSpPr/>
            <p:nvPr/>
          </p:nvCxnSpPr>
          <p:spPr>
            <a:xfrm>
              <a:off x="6550142" y="3008689"/>
              <a:ext cx="1213778" cy="1"/>
            </a:xfrm>
            <a:prstGeom prst="straightConnector1">
              <a:avLst/>
            </a:prstGeom>
            <a:ln w="38100"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円/楕円 39"/>
            <p:cNvSpPr/>
            <p:nvPr/>
          </p:nvSpPr>
          <p:spPr>
            <a:xfrm>
              <a:off x="5336365" y="1814265"/>
              <a:ext cx="2427555" cy="2427555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/>
            <p:cNvCxnSpPr/>
            <p:nvPr/>
          </p:nvCxnSpPr>
          <p:spPr>
            <a:xfrm>
              <a:off x="4888487" y="3015053"/>
              <a:ext cx="3387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 flipV="1">
              <a:off x="6555037" y="1628800"/>
              <a:ext cx="6226" cy="2810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525590" y="3265913"/>
              <a:ext cx="1686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b="1" dirty="0" smtClean="0">
                  <a:latin typeface="Bodoni MT" pitchFamily="18" charset="0"/>
                  <a:ea typeface="ＭＳ 明朝" pitchFamily="17" charset="-128"/>
                </a:rPr>
                <a:t>radius </a:t>
              </a:r>
              <a:r>
                <a:rPr lang="ja-JP" altLang="en-US" sz="2000" b="1" dirty="0" smtClean="0">
                  <a:latin typeface="Bodoni MT" pitchFamily="18" charset="0"/>
                  <a:ea typeface="ＭＳ 明朝" pitchFamily="17" charset="-128"/>
                </a:rPr>
                <a:t>半径</a:t>
              </a:r>
              <a:endPara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6874767" y="2979475"/>
              <a:ext cx="57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b="1" i="1" dirty="0" smtClean="0">
                  <a:latin typeface="Bodoni MT" pitchFamily="18" charset="0"/>
                  <a:ea typeface="ＭＳ 明朝" pitchFamily="17" charset="-128"/>
                </a:rPr>
                <a:t>r=</a:t>
              </a:r>
              <a:r>
                <a:rPr lang="en-US" altLang="ja-JP" b="1" dirty="0" smtClean="0">
                  <a:latin typeface="Bodoni MT" pitchFamily="18" charset="0"/>
                  <a:ea typeface="ＭＳ 明朝" pitchFamily="17" charset="-128"/>
                </a:rPr>
                <a:t>1</a:t>
              </a:r>
            </a:p>
          </p:txBody>
        </p:sp>
        <p:sp>
          <p:nvSpPr>
            <p:cNvPr id="57" name="円弧 19"/>
            <p:cNvSpPr/>
            <p:nvPr/>
          </p:nvSpPr>
          <p:spPr>
            <a:xfrm rot="1227473">
              <a:off x="6746231" y="2046807"/>
              <a:ext cx="1142854" cy="953801"/>
            </a:xfrm>
            <a:custGeom>
              <a:avLst/>
              <a:gdLst>
                <a:gd name="connsiteX0" fmla="*/ 756084 w 1512168"/>
                <a:gd name="connsiteY0" fmla="*/ 0 h 1394077"/>
                <a:gd name="connsiteX1" fmla="*/ 1512168 w 1512168"/>
                <a:gd name="connsiteY1" fmla="*/ 697039 h 1394077"/>
                <a:gd name="connsiteX2" fmla="*/ 756084 w 1512168"/>
                <a:gd name="connsiteY2" fmla="*/ 697039 h 1394077"/>
                <a:gd name="connsiteX3" fmla="*/ 756084 w 1512168"/>
                <a:gd name="connsiteY3" fmla="*/ 0 h 1394077"/>
                <a:gd name="connsiteX0" fmla="*/ 756084 w 1512168"/>
                <a:gd name="connsiteY0" fmla="*/ 0 h 1394077"/>
                <a:gd name="connsiteX1" fmla="*/ 1512168 w 1512168"/>
                <a:gd name="connsiteY1" fmla="*/ 697039 h 1394077"/>
                <a:gd name="connsiteX0" fmla="*/ 255849 w 1011933"/>
                <a:gd name="connsiteY0" fmla="*/ 0 h 1016871"/>
                <a:gd name="connsiteX1" fmla="*/ 1011933 w 1011933"/>
                <a:gd name="connsiteY1" fmla="*/ 697039 h 1016871"/>
                <a:gd name="connsiteX2" fmla="*/ 0 w 1011933"/>
                <a:gd name="connsiteY2" fmla="*/ 1016871 h 1016871"/>
                <a:gd name="connsiteX3" fmla="*/ 255849 w 1011933"/>
                <a:gd name="connsiteY3" fmla="*/ 0 h 1016871"/>
                <a:gd name="connsiteX0" fmla="*/ 255849 w 1011933"/>
                <a:gd name="connsiteY0" fmla="*/ 0 h 1016871"/>
                <a:gd name="connsiteX1" fmla="*/ 1011933 w 1011933"/>
                <a:gd name="connsiteY1" fmla="*/ 697039 h 1016871"/>
                <a:gd name="connsiteX0" fmla="*/ 255849 w 1011933"/>
                <a:gd name="connsiteY0" fmla="*/ 139829 h 1156700"/>
                <a:gd name="connsiteX1" fmla="*/ 1011933 w 1011933"/>
                <a:gd name="connsiteY1" fmla="*/ 836868 h 1156700"/>
                <a:gd name="connsiteX2" fmla="*/ 0 w 1011933"/>
                <a:gd name="connsiteY2" fmla="*/ 1156700 h 1156700"/>
                <a:gd name="connsiteX3" fmla="*/ 255849 w 1011933"/>
                <a:gd name="connsiteY3" fmla="*/ 139829 h 1156700"/>
                <a:gd name="connsiteX0" fmla="*/ 203036 w 1011933"/>
                <a:gd name="connsiteY0" fmla="*/ 0 h 1156700"/>
                <a:gd name="connsiteX1" fmla="*/ 1011933 w 1011933"/>
                <a:gd name="connsiteY1" fmla="*/ 836868 h 1156700"/>
                <a:gd name="connsiteX0" fmla="*/ 255849 w 1126843"/>
                <a:gd name="connsiteY0" fmla="*/ 139829 h 1156700"/>
                <a:gd name="connsiteX1" fmla="*/ 1011933 w 1126843"/>
                <a:gd name="connsiteY1" fmla="*/ 836868 h 1156700"/>
                <a:gd name="connsiteX2" fmla="*/ 0 w 1126843"/>
                <a:gd name="connsiteY2" fmla="*/ 1156700 h 1156700"/>
                <a:gd name="connsiteX3" fmla="*/ 255849 w 1126843"/>
                <a:gd name="connsiteY3" fmla="*/ 139829 h 1156700"/>
                <a:gd name="connsiteX0" fmla="*/ 203036 w 1126843"/>
                <a:gd name="connsiteY0" fmla="*/ 0 h 1156700"/>
                <a:gd name="connsiteX1" fmla="*/ 1126843 w 1126843"/>
                <a:gd name="connsiteY1" fmla="*/ 742777 h 1156700"/>
                <a:gd name="connsiteX0" fmla="*/ 255849 w 1188956"/>
                <a:gd name="connsiteY0" fmla="*/ 139829 h 1156700"/>
                <a:gd name="connsiteX1" fmla="*/ 1011933 w 1188956"/>
                <a:gd name="connsiteY1" fmla="*/ 836868 h 1156700"/>
                <a:gd name="connsiteX2" fmla="*/ 0 w 1188956"/>
                <a:gd name="connsiteY2" fmla="*/ 1156700 h 1156700"/>
                <a:gd name="connsiteX3" fmla="*/ 255849 w 1188956"/>
                <a:gd name="connsiteY3" fmla="*/ 139829 h 1156700"/>
                <a:gd name="connsiteX0" fmla="*/ 203036 w 1188956"/>
                <a:gd name="connsiteY0" fmla="*/ 0 h 1156700"/>
                <a:gd name="connsiteX1" fmla="*/ 1188956 w 1188956"/>
                <a:gd name="connsiteY1" fmla="*/ 966280 h 115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88956" h="1156700" stroke="0" extrusionOk="0">
                  <a:moveTo>
                    <a:pt x="255849" y="139829"/>
                  </a:moveTo>
                  <a:cubicBezTo>
                    <a:pt x="673423" y="139829"/>
                    <a:pt x="1011933" y="451904"/>
                    <a:pt x="1011933" y="836868"/>
                  </a:cubicBezTo>
                  <a:lnTo>
                    <a:pt x="0" y="1156700"/>
                  </a:lnTo>
                  <a:cubicBezTo>
                    <a:pt x="0" y="924354"/>
                    <a:pt x="255849" y="372175"/>
                    <a:pt x="255849" y="139829"/>
                  </a:cubicBezTo>
                  <a:close/>
                </a:path>
                <a:path w="1188956" h="1156700" fill="none">
                  <a:moveTo>
                    <a:pt x="203036" y="0"/>
                  </a:moveTo>
                  <a:cubicBezTo>
                    <a:pt x="620610" y="0"/>
                    <a:pt x="1188956" y="581316"/>
                    <a:pt x="1188956" y="966280"/>
                  </a:cubicBezTo>
                </a:path>
              </a:pathLst>
            </a:cu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矢印コネクタ 57"/>
            <p:cNvCxnSpPr>
              <a:endCxn id="57" idx="0"/>
            </p:cNvCxnSpPr>
            <p:nvPr/>
          </p:nvCxnSpPr>
          <p:spPr>
            <a:xfrm flipV="1">
              <a:off x="6558150" y="1945374"/>
              <a:ext cx="573661" cy="1048708"/>
            </a:xfrm>
            <a:prstGeom prst="straightConnector1">
              <a:avLst/>
            </a:prstGeom>
            <a:ln w="38100"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正方形/長方形 65"/>
            <p:cNvSpPr/>
            <p:nvPr/>
          </p:nvSpPr>
          <p:spPr>
            <a:xfrm>
              <a:off x="7481687" y="1785571"/>
              <a:ext cx="13434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b="1" i="1" dirty="0" smtClean="0">
                  <a:latin typeface="Bodoni MT" pitchFamily="18" charset="0"/>
                  <a:ea typeface="ＭＳ 明朝" pitchFamily="17" charset="-128"/>
                </a:rPr>
                <a:t>arc length</a:t>
              </a:r>
            </a:p>
            <a:p>
              <a:r>
                <a:rPr lang="en-US" altLang="ja-JP" b="1" i="1" dirty="0" smtClean="0">
                  <a:latin typeface="Bodoni MT" pitchFamily="18" charset="0"/>
                  <a:ea typeface="ＭＳ 明朝" pitchFamily="17" charset="-128"/>
                </a:rPr>
                <a:t>=</a:t>
              </a:r>
              <a:r>
                <a:rPr lang="en-US" altLang="ja-JP" b="1" dirty="0" smtClean="0">
                  <a:latin typeface="Bodoni MT" pitchFamily="18" charset="0"/>
                  <a:ea typeface="ＭＳ 明朝" pitchFamily="17" charset="-128"/>
                </a:rPr>
                <a:t>1</a:t>
              </a:r>
            </a:p>
          </p:txBody>
        </p:sp>
        <p:sp>
          <p:nvSpPr>
            <p:cNvPr id="68" name="円弧 19"/>
            <p:cNvSpPr/>
            <p:nvPr/>
          </p:nvSpPr>
          <p:spPr>
            <a:xfrm rot="1085644">
              <a:off x="6648259" y="2640886"/>
              <a:ext cx="361644" cy="351833"/>
            </a:xfrm>
            <a:custGeom>
              <a:avLst/>
              <a:gdLst>
                <a:gd name="connsiteX0" fmla="*/ 756084 w 1512168"/>
                <a:gd name="connsiteY0" fmla="*/ 0 h 1394077"/>
                <a:gd name="connsiteX1" fmla="*/ 1512168 w 1512168"/>
                <a:gd name="connsiteY1" fmla="*/ 697039 h 1394077"/>
                <a:gd name="connsiteX2" fmla="*/ 756084 w 1512168"/>
                <a:gd name="connsiteY2" fmla="*/ 697039 h 1394077"/>
                <a:gd name="connsiteX3" fmla="*/ 756084 w 1512168"/>
                <a:gd name="connsiteY3" fmla="*/ 0 h 1394077"/>
                <a:gd name="connsiteX0" fmla="*/ 756084 w 1512168"/>
                <a:gd name="connsiteY0" fmla="*/ 0 h 1394077"/>
                <a:gd name="connsiteX1" fmla="*/ 1512168 w 1512168"/>
                <a:gd name="connsiteY1" fmla="*/ 697039 h 1394077"/>
                <a:gd name="connsiteX0" fmla="*/ 255849 w 1011933"/>
                <a:gd name="connsiteY0" fmla="*/ 0 h 1016871"/>
                <a:gd name="connsiteX1" fmla="*/ 1011933 w 1011933"/>
                <a:gd name="connsiteY1" fmla="*/ 697039 h 1016871"/>
                <a:gd name="connsiteX2" fmla="*/ 0 w 1011933"/>
                <a:gd name="connsiteY2" fmla="*/ 1016871 h 1016871"/>
                <a:gd name="connsiteX3" fmla="*/ 255849 w 1011933"/>
                <a:gd name="connsiteY3" fmla="*/ 0 h 1016871"/>
                <a:gd name="connsiteX0" fmla="*/ 255849 w 1011933"/>
                <a:gd name="connsiteY0" fmla="*/ 0 h 1016871"/>
                <a:gd name="connsiteX1" fmla="*/ 1011933 w 1011933"/>
                <a:gd name="connsiteY1" fmla="*/ 697039 h 1016871"/>
                <a:gd name="connsiteX0" fmla="*/ 255849 w 1011933"/>
                <a:gd name="connsiteY0" fmla="*/ 139829 h 1156700"/>
                <a:gd name="connsiteX1" fmla="*/ 1011933 w 1011933"/>
                <a:gd name="connsiteY1" fmla="*/ 836868 h 1156700"/>
                <a:gd name="connsiteX2" fmla="*/ 0 w 1011933"/>
                <a:gd name="connsiteY2" fmla="*/ 1156700 h 1156700"/>
                <a:gd name="connsiteX3" fmla="*/ 255849 w 1011933"/>
                <a:gd name="connsiteY3" fmla="*/ 139829 h 1156700"/>
                <a:gd name="connsiteX0" fmla="*/ 203036 w 1011933"/>
                <a:gd name="connsiteY0" fmla="*/ 0 h 1156700"/>
                <a:gd name="connsiteX1" fmla="*/ 1011933 w 1011933"/>
                <a:gd name="connsiteY1" fmla="*/ 836868 h 1156700"/>
                <a:gd name="connsiteX0" fmla="*/ 255849 w 1126843"/>
                <a:gd name="connsiteY0" fmla="*/ 139829 h 1156700"/>
                <a:gd name="connsiteX1" fmla="*/ 1011933 w 1126843"/>
                <a:gd name="connsiteY1" fmla="*/ 836868 h 1156700"/>
                <a:gd name="connsiteX2" fmla="*/ 0 w 1126843"/>
                <a:gd name="connsiteY2" fmla="*/ 1156700 h 1156700"/>
                <a:gd name="connsiteX3" fmla="*/ 255849 w 1126843"/>
                <a:gd name="connsiteY3" fmla="*/ 139829 h 1156700"/>
                <a:gd name="connsiteX0" fmla="*/ 203036 w 1126843"/>
                <a:gd name="connsiteY0" fmla="*/ 0 h 1156700"/>
                <a:gd name="connsiteX1" fmla="*/ 1126843 w 1126843"/>
                <a:gd name="connsiteY1" fmla="*/ 742777 h 1156700"/>
                <a:gd name="connsiteX0" fmla="*/ 255849 w 1188956"/>
                <a:gd name="connsiteY0" fmla="*/ 139829 h 1156700"/>
                <a:gd name="connsiteX1" fmla="*/ 1011933 w 1188956"/>
                <a:gd name="connsiteY1" fmla="*/ 836868 h 1156700"/>
                <a:gd name="connsiteX2" fmla="*/ 0 w 1188956"/>
                <a:gd name="connsiteY2" fmla="*/ 1156700 h 1156700"/>
                <a:gd name="connsiteX3" fmla="*/ 255849 w 1188956"/>
                <a:gd name="connsiteY3" fmla="*/ 139829 h 1156700"/>
                <a:gd name="connsiteX0" fmla="*/ 203036 w 1188956"/>
                <a:gd name="connsiteY0" fmla="*/ 0 h 1156700"/>
                <a:gd name="connsiteX1" fmla="*/ 1188956 w 1188956"/>
                <a:gd name="connsiteY1" fmla="*/ 966280 h 115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88956" h="1156700" stroke="0" extrusionOk="0">
                  <a:moveTo>
                    <a:pt x="255849" y="139829"/>
                  </a:moveTo>
                  <a:cubicBezTo>
                    <a:pt x="673423" y="139829"/>
                    <a:pt x="1011933" y="451904"/>
                    <a:pt x="1011933" y="836868"/>
                  </a:cubicBezTo>
                  <a:lnTo>
                    <a:pt x="0" y="1156700"/>
                  </a:lnTo>
                  <a:cubicBezTo>
                    <a:pt x="0" y="924354"/>
                    <a:pt x="255849" y="372175"/>
                    <a:pt x="255849" y="139829"/>
                  </a:cubicBezTo>
                  <a:close/>
                </a:path>
                <a:path w="1188956" h="1156700" fill="none">
                  <a:moveTo>
                    <a:pt x="203036" y="0"/>
                  </a:moveTo>
                  <a:cubicBezTo>
                    <a:pt x="620610" y="0"/>
                    <a:pt x="1188956" y="581316"/>
                    <a:pt x="1188956" y="966280"/>
                  </a:cubicBezTo>
                </a:path>
              </a:pathLst>
            </a:cu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6814226" y="2463350"/>
              <a:ext cx="11568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b="1" dirty="0" smtClean="0">
                  <a:latin typeface="Bodoni MT" pitchFamily="18" charset="0"/>
                  <a:ea typeface="ＭＳ 明朝" pitchFamily="17" charset="-128"/>
                </a:rPr>
                <a:t>1 radian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8102019" y="2091588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弧</a:t>
              </a:r>
              <a:endPara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2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/>
          <p:cNvCxnSpPr/>
          <p:nvPr/>
        </p:nvCxnSpPr>
        <p:spPr>
          <a:xfrm>
            <a:off x="0" y="560341"/>
            <a:ext cx="9128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791967" y="4801416"/>
            <a:ext cx="2793114" cy="633700"/>
            <a:chOff x="5744420" y="5469153"/>
            <a:chExt cx="2793114" cy="633700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6807479" y="5623732"/>
              <a:ext cx="572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>
                  <a:latin typeface="Bodoni MT" pitchFamily="18" charset="0"/>
                  <a:ea typeface="ＭＳ 明朝" pitchFamily="17" charset="-128"/>
                </a:rPr>
                <a:t>⇒</a:t>
              </a:r>
              <a:endParaRPr lang="en-US" altLang="ja-JP" sz="2000" b="1" dirty="0" smtClean="0">
                <a:latin typeface="Bodoni MT" pitchFamily="18" charset="0"/>
                <a:ea typeface="ＭＳ 明朝" pitchFamily="17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7212592" y="5469153"/>
                  <a:ext cx="1324942" cy="633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b="1" i="1" dirty="0" smtClean="0">
                      <a:latin typeface="Bodoni MT" pitchFamily="18" charset="0"/>
                    </a:rPr>
                    <a:t>ω</a:t>
                  </a:r>
                  <a:r>
                    <a:rPr lang="en-US" altLang="ja-JP" sz="2400" b="1" dirty="0" smtClean="0">
                      <a:latin typeface="Bodoni MT" pitchFamily="18" charset="0"/>
                    </a:rPr>
                    <a:t>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num>
                        <m:den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altLang="ja-JP" sz="2400" b="1" i="1">
                          <a:latin typeface="Cambria Math"/>
                        </a:rPr>
                        <m:t> </m:t>
                      </m:r>
                    </m:oMath>
                  </a14:m>
                  <a:endParaRPr lang="en-US" altLang="ja-JP" sz="2400" b="1" i="1" baseline="30000" dirty="0" smtClean="0">
                    <a:latin typeface="Bodoni MT" pitchFamily="18" charset="0"/>
                  </a:endParaRPr>
                </a:p>
              </p:txBody>
            </p:sp>
          </mc:Choice>
          <mc:Fallback xmlns="">
            <p:sp>
              <p:nvSpPr>
                <p:cNvPr id="63" name="テキスト ボックス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592" y="5469153"/>
                  <a:ext cx="1324942" cy="6337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373" b="-9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5744420" y="5579015"/>
                  <a:ext cx="1113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b="1" i="1" dirty="0" smtClean="0">
                      <a:latin typeface="Bodoni MT" pitchFamily="18" charset="0"/>
                    </a:rPr>
                    <a:t>θ</a:t>
                  </a:r>
                  <a:r>
                    <a:rPr lang="en-US" altLang="ja-JP" sz="2400" b="1" dirty="0" smtClean="0">
                      <a:latin typeface="Bodoni MT" pitchFamily="18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400" b="1" i="1" dirty="0">
                          <a:latin typeface="Bodoni MT" pitchFamily="18" charset="0"/>
                        </a:rPr>
                        <m:t>ω</m:t>
                      </m:r>
                    </m:oMath>
                  </a14:m>
                  <a:r>
                    <a:rPr lang="en-US" altLang="ja-JP" sz="2400" b="1" i="1" dirty="0" smtClean="0">
                      <a:latin typeface="Bodoni MT" pitchFamily="18" charset="0"/>
                    </a:rPr>
                    <a:t>t</a:t>
                  </a:r>
                </a:p>
              </p:txBody>
            </p:sp>
          </mc:Choice>
          <mc:Fallback xmlns="">
            <p:sp>
              <p:nvSpPr>
                <p:cNvPr id="64" name="テキスト ボックス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420" y="5579015"/>
                  <a:ext cx="1113065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743" t="-13333" b="-3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テキスト ボックス 64"/>
          <p:cNvSpPr txBox="1"/>
          <p:nvPr/>
        </p:nvSpPr>
        <p:spPr>
          <a:xfrm>
            <a:off x="395580" y="4010369"/>
            <a:ext cx="3528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角</a:t>
            </a:r>
            <a:r>
              <a:rPr lang="ja-JP" altLang="en-US" sz="2000" b="1" dirty="0">
                <a:latin typeface="Bodoni MT" pitchFamily="18" charset="0"/>
                <a:ea typeface="ＭＳ 明朝" pitchFamily="17" charset="-128"/>
              </a:rPr>
              <a:t>速度</a:t>
            </a:r>
            <a:r>
              <a:rPr lang="en-US" altLang="ja-JP" sz="2000" b="1" i="1" dirty="0">
                <a:latin typeface="Bodoni MT" pitchFamily="18" charset="0"/>
                <a:ea typeface="ＭＳ 明朝" pitchFamily="17" charset="-128"/>
              </a:rPr>
              <a:t>ω</a:t>
            </a:r>
            <a:r>
              <a:rPr lang="en-US" altLang="ja-JP" sz="2000" b="1" dirty="0">
                <a:latin typeface="Bodoni MT" pitchFamily="18" charset="0"/>
                <a:ea typeface="ＭＳ 明朝" pitchFamily="17" charset="-128"/>
              </a:rPr>
              <a:t>[rad/s] 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で</a:t>
            </a:r>
            <a:r>
              <a:rPr lang="en-US" altLang="ja-JP" sz="2000" b="1" i="1" dirty="0" smtClean="0">
                <a:latin typeface="Bodoni MT" pitchFamily="18" charset="0"/>
                <a:ea typeface="ＭＳ 明朝" pitchFamily="17" charset="-128"/>
              </a:rPr>
              <a:t>t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秒間</a:t>
            </a:r>
            <a:r>
              <a:rPr lang="en-US" altLang="ja-JP" sz="2000" b="1" i="1" dirty="0" smtClean="0">
                <a:latin typeface="Bodoni MT" pitchFamily="18" charset="0"/>
                <a:ea typeface="ＭＳ 明朝" pitchFamily="17" charset="-128"/>
              </a:rPr>
              <a:t>θ</a:t>
            </a:r>
            <a:r>
              <a:rPr lang="en-US" altLang="ja-JP" sz="2000" b="1" dirty="0" smtClean="0">
                <a:latin typeface="Bodoni MT" pitchFamily="18" charset="0"/>
                <a:ea typeface="ＭＳ 明朝" pitchFamily="17" charset="-128"/>
              </a:rPr>
              <a:t>[rad]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回転した</a:t>
            </a:r>
            <a:r>
              <a:rPr lang="ja-JP" altLang="en-US" sz="2000" b="1" dirty="0">
                <a:latin typeface="Bodoni MT" pitchFamily="18" charset="0"/>
                <a:ea typeface="ＭＳ 明朝" pitchFamily="17" charset="-128"/>
              </a:rPr>
              <a:t>場合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の関係式は，</a:t>
            </a:r>
            <a:endParaRPr lang="en-US" altLang="ja-JP" sz="2000" b="1" dirty="0" smtClean="0">
              <a:latin typeface="Bodoni MT" pitchFamily="18" charset="0"/>
              <a:ea typeface="ＭＳ 明朝" pitchFamily="17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076056" y="4010369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動径ベクトルの終点が </a:t>
            </a:r>
            <a:r>
              <a:rPr lang="en-US" altLang="ja-JP" sz="2000" b="1" i="1" dirty="0" smtClean="0">
                <a:latin typeface="Bodoni MT" pitchFamily="18" charset="0"/>
                <a:ea typeface="ＭＳ 明朝" pitchFamily="17" charset="-128"/>
              </a:rPr>
              <a:t>t 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秒間に進む距離を</a:t>
            </a:r>
            <a:r>
              <a:rPr lang="en-US" altLang="ja-JP" sz="2000" b="1" i="1" dirty="0" smtClean="0">
                <a:latin typeface="Bodoni MT" pitchFamily="18" charset="0"/>
                <a:ea typeface="ＭＳ 明朝" pitchFamily="17" charset="-128"/>
              </a:rPr>
              <a:t>l</a:t>
            </a:r>
            <a:r>
              <a:rPr lang="ja-JP" altLang="en-US" sz="2000" b="1" dirty="0" smtClean="0">
                <a:latin typeface="Bodoni MT" pitchFamily="18" charset="0"/>
                <a:ea typeface="ＭＳ 明朝" pitchFamily="17" charset="-128"/>
              </a:rPr>
              <a:t>とすると，</a:t>
            </a:r>
            <a:endParaRPr lang="en-US" altLang="ja-JP" sz="2000" b="1" dirty="0" smtClean="0">
              <a:latin typeface="Bodoni MT" pitchFamily="18" charset="0"/>
              <a:ea typeface="ＭＳ 明朝" pitchFamily="17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95536" y="908720"/>
            <a:ext cx="3234654" cy="2810598"/>
            <a:chOff x="395536" y="908720"/>
            <a:chExt cx="3234654" cy="2810598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395536" y="908720"/>
              <a:ext cx="3234654" cy="2810598"/>
              <a:chOff x="395536" y="908720"/>
              <a:chExt cx="3234654" cy="2810598"/>
            </a:xfrm>
          </p:grpSpPr>
          <p:cxnSp>
            <p:nvCxnSpPr>
              <p:cNvPr id="44" name="直線矢印コネクタ 43"/>
              <p:cNvCxnSpPr/>
              <p:nvPr/>
            </p:nvCxnSpPr>
            <p:spPr>
              <a:xfrm>
                <a:off x="1901483" y="2282246"/>
                <a:ext cx="1217130" cy="25717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円/楕円 58"/>
              <p:cNvSpPr/>
              <p:nvPr/>
            </p:nvSpPr>
            <p:spPr>
              <a:xfrm>
                <a:off x="691058" y="1094185"/>
                <a:ext cx="2427555" cy="242755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0" name="直線矢印コネクタ 59"/>
              <p:cNvCxnSpPr/>
              <p:nvPr/>
            </p:nvCxnSpPr>
            <p:spPr>
              <a:xfrm flipV="1">
                <a:off x="1904836" y="1295781"/>
                <a:ext cx="643857" cy="9928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395536" y="2297596"/>
                <a:ext cx="32346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 flipH="1" flipV="1">
                <a:off x="1909730" y="908720"/>
                <a:ext cx="6226" cy="28105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正方形/長方形 16"/>
              <p:cNvSpPr/>
              <p:nvPr/>
            </p:nvSpPr>
            <p:spPr>
              <a:xfrm>
                <a:off x="2246067" y="1858586"/>
                <a:ext cx="11680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b="1" i="1" dirty="0" smtClean="0">
                    <a:latin typeface="Bodoni MT" pitchFamily="18" charset="0"/>
                    <a:ea typeface="ＭＳ 明朝" pitchFamily="17" charset="-128"/>
                  </a:rPr>
                  <a:t>θ</a:t>
                </a:r>
                <a:r>
                  <a:rPr lang="en-US" altLang="ja-JP" b="1" dirty="0" smtClean="0">
                    <a:latin typeface="Bodoni MT" pitchFamily="18" charset="0"/>
                    <a:ea typeface="ＭＳ 明朝" pitchFamily="17" charset="-128"/>
                  </a:rPr>
                  <a:t> = </a:t>
                </a:r>
                <a:r>
                  <a:rPr lang="en-US" altLang="ja-JP" b="1" i="1" dirty="0" err="1" smtClean="0">
                    <a:latin typeface="Bodoni MT" pitchFamily="18" charset="0"/>
                    <a:ea typeface="ＭＳ 明朝" pitchFamily="17" charset="-128"/>
                  </a:rPr>
                  <a:t>ωt</a:t>
                </a:r>
                <a:endParaRPr lang="en-US" altLang="ja-JP" b="1" i="1" dirty="0" smtClean="0">
                  <a:latin typeface="Bodoni MT" pitchFamily="18" charset="0"/>
                  <a:ea typeface="ＭＳ 明朝" pitchFamily="17" charset="-128"/>
                </a:endParaRPr>
              </a:p>
            </p:txBody>
          </p:sp>
        </p:grpSp>
        <p:grpSp>
          <p:nvGrpSpPr>
            <p:cNvPr id="58" name="グループ化 57"/>
            <p:cNvGrpSpPr/>
            <p:nvPr/>
          </p:nvGrpSpPr>
          <p:grpSpPr>
            <a:xfrm>
              <a:off x="2668575" y="910948"/>
              <a:ext cx="880113" cy="400110"/>
              <a:chOff x="3286901" y="1823991"/>
              <a:chExt cx="880113" cy="400110"/>
            </a:xfrm>
          </p:grpSpPr>
          <p:sp>
            <p:nvSpPr>
              <p:cNvPr id="66" name="テキスト ボックス 65"/>
              <p:cNvSpPr txBox="1"/>
              <p:nvPr/>
            </p:nvSpPr>
            <p:spPr>
              <a:xfrm>
                <a:off x="3286901" y="1823991"/>
                <a:ext cx="8801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1" i="1" dirty="0">
                    <a:latin typeface="Bodoni MT" pitchFamily="18" charset="0"/>
                    <a:ea typeface="ＭＳ 明朝" pitchFamily="17" charset="-128"/>
                  </a:rPr>
                  <a:t>t</a:t>
                </a:r>
                <a:r>
                  <a:rPr lang="ja-JP" altLang="en-US" sz="2000" b="1" dirty="0" smtClean="0">
                    <a:latin typeface="Bodoni MT" pitchFamily="18" charset="0"/>
                    <a:ea typeface="ＭＳ 明朝" pitchFamily="17" charset="-128"/>
                  </a:rPr>
                  <a:t>秒後</a:t>
                </a:r>
                <a:endParaRPr kumimoji="1" lang="en-US" altLang="ja-JP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cxnSp>
            <p:nvCxnSpPr>
              <p:cNvPr id="68" name="直線矢印コネクタ 67"/>
              <p:cNvCxnSpPr/>
              <p:nvPr/>
            </p:nvCxnSpPr>
            <p:spPr>
              <a:xfrm flipH="1">
                <a:off x="3286901" y="2169772"/>
                <a:ext cx="830300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グループ化 22"/>
          <p:cNvGrpSpPr/>
          <p:nvPr/>
        </p:nvGrpSpPr>
        <p:grpSpPr>
          <a:xfrm>
            <a:off x="4810495" y="828952"/>
            <a:ext cx="4226001" cy="2890366"/>
            <a:chOff x="4810495" y="828952"/>
            <a:chExt cx="4226001" cy="2890366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4810495" y="908720"/>
              <a:ext cx="3387054" cy="2810598"/>
              <a:chOff x="243180" y="1079660"/>
              <a:chExt cx="3387054" cy="2810598"/>
            </a:xfrm>
          </p:grpSpPr>
          <p:cxnSp>
            <p:nvCxnSpPr>
              <p:cNvPr id="39" name="直線矢印コネクタ 38"/>
              <p:cNvCxnSpPr>
                <a:endCxn id="42" idx="6"/>
              </p:cNvCxnSpPr>
              <p:nvPr/>
            </p:nvCxnSpPr>
            <p:spPr>
              <a:xfrm>
                <a:off x="1901483" y="2453186"/>
                <a:ext cx="1217130" cy="25717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グループ化 39"/>
              <p:cNvGrpSpPr/>
              <p:nvPr/>
            </p:nvGrpSpPr>
            <p:grpSpPr>
              <a:xfrm>
                <a:off x="243180" y="1079660"/>
                <a:ext cx="3387054" cy="2810598"/>
                <a:chOff x="395136" y="1057674"/>
                <a:chExt cx="4248872" cy="3525740"/>
              </a:xfrm>
            </p:grpSpPr>
            <p:sp>
              <p:nvSpPr>
                <p:cNvPr id="42" name="円/楕円 41"/>
                <p:cNvSpPr/>
                <p:nvPr/>
              </p:nvSpPr>
              <p:spPr>
                <a:xfrm>
                  <a:off x="956974" y="1290329"/>
                  <a:ext cx="3045234" cy="3045234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5" name="直線矢印コネクタ 44"/>
                <p:cNvCxnSpPr>
                  <a:endCxn id="53" idx="0"/>
                </p:cNvCxnSpPr>
                <p:nvPr/>
              </p:nvCxnSpPr>
              <p:spPr>
                <a:xfrm flipV="1">
                  <a:off x="2479592" y="1495325"/>
                  <a:ext cx="758609" cy="1293345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/>
                <p:cNvCxnSpPr/>
                <p:nvPr/>
              </p:nvCxnSpPr>
              <p:spPr>
                <a:xfrm>
                  <a:off x="395136" y="2796652"/>
                  <a:ext cx="424887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/>
                <p:cNvCxnSpPr/>
                <p:nvPr/>
              </p:nvCxnSpPr>
              <p:spPr>
                <a:xfrm flipH="1" flipV="1">
                  <a:off x="2485731" y="1057674"/>
                  <a:ext cx="7810" cy="35257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正方形/長方形 37"/>
            <p:cNvSpPr/>
            <p:nvPr/>
          </p:nvSpPr>
          <p:spPr>
            <a:xfrm>
              <a:off x="6764660" y="1871763"/>
              <a:ext cx="12105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b="1" i="1" dirty="0" smtClean="0">
                  <a:latin typeface="Bodoni MT" pitchFamily="18" charset="0"/>
                  <a:ea typeface="ＭＳ 明朝" pitchFamily="17" charset="-128"/>
                </a:rPr>
                <a:t>θ</a:t>
              </a:r>
              <a:r>
                <a:rPr lang="en-US" altLang="ja-JP" b="1" dirty="0" smtClean="0">
                  <a:latin typeface="Bodoni MT" pitchFamily="18" charset="0"/>
                  <a:ea typeface="ＭＳ 明朝" pitchFamily="17" charset="-128"/>
                </a:rPr>
                <a:t> = </a:t>
              </a:r>
              <a:r>
                <a:rPr lang="en-US" altLang="ja-JP" b="1" i="1" dirty="0" err="1" smtClean="0">
                  <a:latin typeface="Bodoni MT" pitchFamily="18" charset="0"/>
                  <a:ea typeface="ＭＳ 明朝" pitchFamily="17" charset="-128"/>
                </a:rPr>
                <a:t>ωt</a:t>
              </a:r>
              <a:endParaRPr lang="en-US" altLang="ja-JP" b="1" i="1" dirty="0" smtClean="0">
                <a:latin typeface="Bodoni MT" pitchFamily="18" charset="0"/>
                <a:ea typeface="ＭＳ 明朝" pitchFamily="17" charset="-128"/>
              </a:endParaRPr>
            </a:p>
          </p:txBody>
        </p:sp>
        <p:sp>
          <p:nvSpPr>
            <p:cNvPr id="53" name="円弧 19"/>
            <p:cNvSpPr/>
            <p:nvPr/>
          </p:nvSpPr>
          <p:spPr>
            <a:xfrm rot="798192">
              <a:off x="6777563" y="1317906"/>
              <a:ext cx="984587" cy="1064655"/>
            </a:xfrm>
            <a:custGeom>
              <a:avLst/>
              <a:gdLst>
                <a:gd name="connsiteX0" fmla="*/ 756084 w 1512168"/>
                <a:gd name="connsiteY0" fmla="*/ 0 h 1394077"/>
                <a:gd name="connsiteX1" fmla="*/ 1512168 w 1512168"/>
                <a:gd name="connsiteY1" fmla="*/ 697039 h 1394077"/>
                <a:gd name="connsiteX2" fmla="*/ 756084 w 1512168"/>
                <a:gd name="connsiteY2" fmla="*/ 697039 h 1394077"/>
                <a:gd name="connsiteX3" fmla="*/ 756084 w 1512168"/>
                <a:gd name="connsiteY3" fmla="*/ 0 h 1394077"/>
                <a:gd name="connsiteX0" fmla="*/ 756084 w 1512168"/>
                <a:gd name="connsiteY0" fmla="*/ 0 h 1394077"/>
                <a:gd name="connsiteX1" fmla="*/ 1512168 w 1512168"/>
                <a:gd name="connsiteY1" fmla="*/ 697039 h 1394077"/>
                <a:gd name="connsiteX0" fmla="*/ 255849 w 1011933"/>
                <a:gd name="connsiteY0" fmla="*/ 0 h 1016871"/>
                <a:gd name="connsiteX1" fmla="*/ 1011933 w 1011933"/>
                <a:gd name="connsiteY1" fmla="*/ 697039 h 1016871"/>
                <a:gd name="connsiteX2" fmla="*/ 0 w 1011933"/>
                <a:gd name="connsiteY2" fmla="*/ 1016871 h 1016871"/>
                <a:gd name="connsiteX3" fmla="*/ 255849 w 1011933"/>
                <a:gd name="connsiteY3" fmla="*/ 0 h 1016871"/>
                <a:gd name="connsiteX0" fmla="*/ 255849 w 1011933"/>
                <a:gd name="connsiteY0" fmla="*/ 0 h 1016871"/>
                <a:gd name="connsiteX1" fmla="*/ 1011933 w 1011933"/>
                <a:gd name="connsiteY1" fmla="*/ 697039 h 1016871"/>
                <a:gd name="connsiteX0" fmla="*/ 255849 w 1011933"/>
                <a:gd name="connsiteY0" fmla="*/ 139829 h 1156700"/>
                <a:gd name="connsiteX1" fmla="*/ 1011933 w 1011933"/>
                <a:gd name="connsiteY1" fmla="*/ 836868 h 1156700"/>
                <a:gd name="connsiteX2" fmla="*/ 0 w 1011933"/>
                <a:gd name="connsiteY2" fmla="*/ 1156700 h 1156700"/>
                <a:gd name="connsiteX3" fmla="*/ 255849 w 1011933"/>
                <a:gd name="connsiteY3" fmla="*/ 139829 h 1156700"/>
                <a:gd name="connsiteX0" fmla="*/ 203036 w 1011933"/>
                <a:gd name="connsiteY0" fmla="*/ 0 h 1156700"/>
                <a:gd name="connsiteX1" fmla="*/ 1011933 w 1011933"/>
                <a:gd name="connsiteY1" fmla="*/ 836868 h 1156700"/>
                <a:gd name="connsiteX0" fmla="*/ 255849 w 1126843"/>
                <a:gd name="connsiteY0" fmla="*/ 139829 h 1156700"/>
                <a:gd name="connsiteX1" fmla="*/ 1011933 w 1126843"/>
                <a:gd name="connsiteY1" fmla="*/ 836868 h 1156700"/>
                <a:gd name="connsiteX2" fmla="*/ 0 w 1126843"/>
                <a:gd name="connsiteY2" fmla="*/ 1156700 h 1156700"/>
                <a:gd name="connsiteX3" fmla="*/ 255849 w 1126843"/>
                <a:gd name="connsiteY3" fmla="*/ 139829 h 1156700"/>
                <a:gd name="connsiteX0" fmla="*/ 203036 w 1126843"/>
                <a:gd name="connsiteY0" fmla="*/ 0 h 1156700"/>
                <a:gd name="connsiteX1" fmla="*/ 1126843 w 1126843"/>
                <a:gd name="connsiteY1" fmla="*/ 742777 h 1156700"/>
                <a:gd name="connsiteX0" fmla="*/ 255849 w 1188956"/>
                <a:gd name="connsiteY0" fmla="*/ 139829 h 1156700"/>
                <a:gd name="connsiteX1" fmla="*/ 1011933 w 1188956"/>
                <a:gd name="connsiteY1" fmla="*/ 836868 h 1156700"/>
                <a:gd name="connsiteX2" fmla="*/ 0 w 1188956"/>
                <a:gd name="connsiteY2" fmla="*/ 1156700 h 1156700"/>
                <a:gd name="connsiteX3" fmla="*/ 255849 w 1188956"/>
                <a:gd name="connsiteY3" fmla="*/ 139829 h 1156700"/>
                <a:gd name="connsiteX0" fmla="*/ 203036 w 1188956"/>
                <a:gd name="connsiteY0" fmla="*/ 0 h 1156700"/>
                <a:gd name="connsiteX1" fmla="*/ 1188956 w 1188956"/>
                <a:gd name="connsiteY1" fmla="*/ 966280 h 115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88956" h="1156700" stroke="0" extrusionOk="0">
                  <a:moveTo>
                    <a:pt x="255849" y="139829"/>
                  </a:moveTo>
                  <a:cubicBezTo>
                    <a:pt x="673423" y="139829"/>
                    <a:pt x="1011933" y="451904"/>
                    <a:pt x="1011933" y="836868"/>
                  </a:cubicBezTo>
                  <a:lnTo>
                    <a:pt x="0" y="1156700"/>
                  </a:lnTo>
                  <a:cubicBezTo>
                    <a:pt x="0" y="924354"/>
                    <a:pt x="255849" y="372175"/>
                    <a:pt x="255849" y="139829"/>
                  </a:cubicBezTo>
                  <a:close/>
                </a:path>
                <a:path w="1188956" h="1156700" fill="none">
                  <a:moveTo>
                    <a:pt x="203036" y="0"/>
                  </a:moveTo>
                  <a:cubicBezTo>
                    <a:pt x="620610" y="0"/>
                    <a:pt x="1188956" y="581316"/>
                    <a:pt x="1188956" y="966280"/>
                  </a:cubicBezTo>
                </a:path>
              </a:pathLst>
            </a:cu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7529814" y="1449692"/>
              <a:ext cx="10750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b="1" i="1" dirty="0">
                  <a:latin typeface="Bodoni MT" pitchFamily="18" charset="0"/>
                  <a:ea typeface="ＭＳ 明朝" pitchFamily="17" charset="-128"/>
                </a:rPr>
                <a:t>l</a:t>
              </a:r>
              <a:r>
                <a:rPr lang="en-US" altLang="ja-JP" b="1" dirty="0" smtClean="0">
                  <a:latin typeface="Bodoni MT" pitchFamily="18" charset="0"/>
                  <a:ea typeface="ＭＳ 明朝" pitchFamily="17" charset="-128"/>
                </a:rPr>
                <a:t> = </a:t>
              </a:r>
              <a:r>
                <a:rPr lang="en-US" altLang="ja-JP" b="1" i="1" dirty="0" err="1" smtClean="0">
                  <a:latin typeface="Bodoni MT" pitchFamily="18" charset="0"/>
                  <a:ea typeface="ＭＳ 明朝" pitchFamily="17" charset="-128"/>
                </a:rPr>
                <a:t>rθ</a:t>
              </a:r>
              <a:endParaRPr lang="en-US" altLang="ja-JP" b="1" i="1" dirty="0" smtClean="0">
                <a:latin typeface="Bodoni MT" pitchFamily="18" charset="0"/>
                <a:ea typeface="ＭＳ 明朝" pitchFamily="17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6938501" y="2335579"/>
              <a:ext cx="3408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i="1" dirty="0" smtClean="0">
                  <a:latin typeface="Bodoni MT" pitchFamily="18" charset="0"/>
                  <a:ea typeface="ＭＳ 明朝" pitchFamily="17" charset="-128"/>
                </a:rPr>
                <a:t>r</a:t>
              </a:r>
            </a:p>
          </p:txBody>
        </p:sp>
        <p:grpSp>
          <p:nvGrpSpPr>
            <p:cNvPr id="69" name="グループ化 68"/>
            <p:cNvGrpSpPr/>
            <p:nvPr/>
          </p:nvGrpSpPr>
          <p:grpSpPr>
            <a:xfrm>
              <a:off x="7108947" y="828952"/>
              <a:ext cx="1927549" cy="400110"/>
              <a:chOff x="3286901" y="1823991"/>
              <a:chExt cx="1912063" cy="400110"/>
            </a:xfrm>
          </p:grpSpPr>
          <p:sp>
            <p:nvSpPr>
              <p:cNvPr id="70" name="テキスト ボックス 69"/>
              <p:cNvSpPr txBox="1"/>
              <p:nvPr/>
            </p:nvSpPr>
            <p:spPr>
              <a:xfrm>
                <a:off x="3286901" y="1823991"/>
                <a:ext cx="19120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1" i="1" dirty="0">
                    <a:latin typeface="Bodoni MT" pitchFamily="18" charset="0"/>
                    <a:ea typeface="ＭＳ 明朝" pitchFamily="17" charset="-128"/>
                  </a:rPr>
                  <a:t>t</a:t>
                </a:r>
                <a:r>
                  <a:rPr lang="ja-JP" altLang="en-US" sz="2000" b="1" dirty="0" smtClean="0">
                    <a:latin typeface="Bodoni MT" pitchFamily="18" charset="0"/>
                    <a:ea typeface="ＭＳ 明朝" pitchFamily="17" charset="-128"/>
                  </a:rPr>
                  <a:t>秒後（終点）</a:t>
                </a:r>
                <a:endParaRPr kumimoji="1" lang="en-US" altLang="ja-JP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cxnSp>
            <p:nvCxnSpPr>
              <p:cNvPr id="71" name="直線矢印コネクタ 70"/>
              <p:cNvCxnSpPr/>
              <p:nvPr/>
            </p:nvCxnSpPr>
            <p:spPr>
              <a:xfrm flipH="1">
                <a:off x="3286901" y="2169772"/>
                <a:ext cx="830300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730201" y="4972833"/>
                <a:ext cx="17996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/>
                <a:r>
                  <a:rPr lang="en-US" altLang="ja-JP" sz="2000" b="1" i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l </a:t>
                </a:r>
                <a:r>
                  <a:rPr lang="en-US" altLang="ja-JP" sz="2000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ja-JP" sz="2000" b="1" i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θ</a:t>
                </a:r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1" y="4972833"/>
                <a:ext cx="179961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3729" t="-12308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/>
          <p:cNvSpPr txBox="1"/>
          <p:nvPr/>
        </p:nvSpPr>
        <p:spPr>
          <a:xfrm>
            <a:off x="2914166" y="37121"/>
            <a:ext cx="3097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i="1" dirty="0" smtClean="0">
                <a:latin typeface="Bodoni MT" panose="02070603080606020203" pitchFamily="18" charset="0"/>
                <a:ea typeface="+mj-ea"/>
              </a:rPr>
              <a:t>ω</a:t>
            </a:r>
            <a:r>
              <a:rPr lang="ja-JP" altLang="en-US" sz="2800" b="1" dirty="0">
                <a:latin typeface="Bodoni MT" panose="02070603080606020203" pitchFamily="18" charset="0"/>
                <a:ea typeface="+mj-ea"/>
              </a:rPr>
              <a:t> </a:t>
            </a:r>
            <a:r>
              <a:rPr lang="en-US" altLang="ja-JP" sz="2800" b="1" dirty="0" smtClean="0">
                <a:latin typeface="Bodoni MT" panose="02070603080606020203" pitchFamily="18" charset="0"/>
                <a:ea typeface="+mj-ea"/>
              </a:rPr>
              <a:t>=2</a:t>
            </a:r>
            <a:r>
              <a:rPr lang="en-US" altLang="ja-JP" sz="2800" b="1" i="1" dirty="0" smtClean="0">
                <a:latin typeface="Bodoni MT" panose="02070603080606020203" pitchFamily="18" charset="0"/>
                <a:ea typeface="+mj-ea"/>
              </a:rPr>
              <a:t>πf </a:t>
            </a:r>
            <a:r>
              <a:rPr lang="ja-JP" altLang="en-US" sz="2800" b="1" dirty="0" smtClean="0">
                <a:latin typeface="Bodoni MT" panose="02070603080606020203" pitchFamily="18" charset="0"/>
                <a:ea typeface="+mj-ea"/>
              </a:rPr>
              <a:t>について</a:t>
            </a:r>
            <a:endParaRPr kumimoji="1" lang="en-US" altLang="ja-JP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759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/>
          <p:cNvCxnSpPr/>
          <p:nvPr/>
        </p:nvCxnSpPr>
        <p:spPr>
          <a:xfrm>
            <a:off x="0" y="560341"/>
            <a:ext cx="9128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4644008" y="823921"/>
            <a:ext cx="4412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/>
            <a:r>
              <a:rPr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1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周の長さは </a:t>
            </a:r>
            <a:r>
              <a:rPr lang="en-US" altLang="ja-JP" sz="2000" b="1" dirty="0">
                <a:latin typeface="Bodoni MT" panose="02070603080606020203" pitchFamily="18" charset="0"/>
                <a:ea typeface="ＭＳ 明朝" panose="02020609040205080304" pitchFamily="17" charset="-128"/>
              </a:rPr>
              <a:t>2</a:t>
            </a:r>
            <a:r>
              <a:rPr lang="en-US" altLang="ja-JP" sz="20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πr</a:t>
            </a:r>
            <a:r>
              <a:rPr lang="ja-JP" altLang="en-US" sz="20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 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であり，これを直線上に伸ばして</a:t>
            </a:r>
            <a:r>
              <a:rPr lang="en-US" altLang="ja-JP" sz="2000" b="1" dirty="0">
                <a:latin typeface="Bodoni MT" panose="02070603080606020203" pitchFamily="18" charset="0"/>
                <a:ea typeface="ＭＳ 明朝" panose="02020609040205080304" pitchFamily="17" charset="-128"/>
              </a:rPr>
              <a:t>2</a:t>
            </a:r>
            <a:r>
              <a:rPr lang="en-US" altLang="ja-JP" sz="2000" b="1" i="1" dirty="0">
                <a:latin typeface="Bodoni MT" panose="02070603080606020203" pitchFamily="18" charset="0"/>
                <a:ea typeface="ＭＳ 明朝" panose="02020609040205080304" pitchFamily="17" charset="-128"/>
              </a:rPr>
              <a:t>πr</a:t>
            </a:r>
            <a:r>
              <a:rPr lang="ja-JP" altLang="en-US" sz="2000" b="1" i="1" dirty="0">
                <a:latin typeface="Bodoni MT" panose="02070603080606020203" pitchFamily="18" charset="0"/>
                <a:ea typeface="ＭＳ 明朝" panose="02020609040205080304" pitchFamily="17" charset="-128"/>
              </a:rPr>
              <a:t> </a:t>
            </a:r>
            <a:r>
              <a:rPr lang="ja-JP" altLang="en-US" sz="2000" b="1" dirty="0">
                <a:latin typeface="Bodoni MT" panose="02070603080606020203" pitchFamily="18" charset="0"/>
                <a:ea typeface="ＭＳ 明朝" panose="02020609040205080304" pitchFamily="17" charset="-128"/>
              </a:rPr>
              <a:t>進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むの</a:t>
            </a:r>
            <a:r>
              <a:rPr lang="ja-JP" altLang="en-US" sz="2000" b="1" dirty="0">
                <a:latin typeface="Bodoni MT" panose="02070603080606020203" pitchFamily="18" charset="0"/>
                <a:ea typeface="ＭＳ 明朝" panose="02020609040205080304" pitchFamily="17" charset="-128"/>
              </a:rPr>
              <a:t>に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必要な時間を</a:t>
            </a:r>
            <a:r>
              <a:rPr lang="en-US" altLang="ja-JP" sz="20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T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とすると，</a:t>
            </a:r>
            <a:endParaRPr lang="en-US" altLang="ja-JP" sz="2000" b="1" dirty="0" smtClean="0">
              <a:latin typeface="Bodoni MT" panose="02070603080606020203" pitchFamily="18" charset="0"/>
              <a:ea typeface="ＭＳ 明朝" panose="02020609040205080304" pitchFamily="17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819" y="841991"/>
            <a:ext cx="4139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/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これを時間 </a:t>
            </a:r>
            <a:r>
              <a:rPr lang="en-US" altLang="ja-JP" sz="20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t 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で割ると終点の速さ</a:t>
            </a:r>
            <a:r>
              <a:rPr lang="en-US" altLang="ja-JP" sz="20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v</a:t>
            </a:r>
            <a:r>
              <a:rPr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[m/s]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が求まる</a:t>
            </a:r>
            <a:r>
              <a:rPr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299947" y="4080610"/>
                <a:ext cx="2721618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/>
                <a:r>
                  <a:rPr lang="en-US" altLang="ja-JP" sz="2400" b="1" i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v</a:t>
                </a:r>
                <a:r>
                  <a:rPr lang="en-US" altLang="ja-JP" sz="2400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altLang="ja-JP" sz="2400" b="1" i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  </a:t>
                </a:r>
                <a:r>
                  <a:rPr lang="ja-JP" altLang="en-US" sz="2400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⇒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sz="2400" b="1" dirty="0">
                        <a:latin typeface="Bodoni MT" panose="02070603080606020203" pitchFamily="18" charset="0"/>
                        <a:ea typeface="ＭＳ 明朝" panose="02020609040205080304" pitchFamily="17" charset="-128"/>
                      </a:rPr>
                      <m:t>=</m:t>
                    </m:r>
                  </m:oMath>
                </a14:m>
                <a:r>
                  <a:rPr lang="en-US" altLang="ja-JP" sz="2400" b="1" i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rω</a:t>
                </a:r>
                <a:endParaRPr lang="en-US" altLang="ja-JP" sz="2400" b="1" i="1" dirty="0">
                  <a:latin typeface="Bodoni MT" panose="02070603080606020203" pitchFamily="18" charset="0"/>
                  <a:ea typeface="ＭＳ 明朝" panose="02020609040205080304" pitchFamily="17" charset="-128"/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47" y="4080610"/>
                <a:ext cx="2721618" cy="624082"/>
              </a:xfrm>
              <a:prstGeom prst="rect">
                <a:avLst/>
              </a:prstGeom>
              <a:blipFill rotWithShape="0">
                <a:blip r:embed="rId2"/>
                <a:stretch>
                  <a:fillRect l="-3356" b="-9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グループ化 23"/>
          <p:cNvGrpSpPr/>
          <p:nvPr/>
        </p:nvGrpSpPr>
        <p:grpSpPr>
          <a:xfrm>
            <a:off x="72819" y="2999598"/>
            <a:ext cx="3852730" cy="2877674"/>
            <a:chOff x="72819" y="2856867"/>
            <a:chExt cx="3852730" cy="2877674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72819" y="2856867"/>
              <a:ext cx="3387054" cy="2877674"/>
              <a:chOff x="194976" y="3912267"/>
              <a:chExt cx="3387054" cy="2877674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194976" y="3979343"/>
                <a:ext cx="3387054" cy="2810598"/>
                <a:chOff x="243180" y="1079660"/>
                <a:chExt cx="3387054" cy="2810598"/>
              </a:xfrm>
            </p:grpSpPr>
            <p:cxnSp>
              <p:nvCxnSpPr>
                <p:cNvPr id="44" name="直線矢印コネクタ 43"/>
                <p:cNvCxnSpPr>
                  <a:endCxn id="59" idx="6"/>
                </p:cNvCxnSpPr>
                <p:nvPr/>
              </p:nvCxnSpPr>
              <p:spPr>
                <a:xfrm>
                  <a:off x="1901483" y="2453186"/>
                  <a:ext cx="1217130" cy="25717"/>
                </a:xfrm>
                <a:prstGeom prst="straightConnector1">
                  <a:avLst/>
                </a:prstGeom>
                <a:ln w="57150"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グループ化 53"/>
                <p:cNvGrpSpPr/>
                <p:nvPr/>
              </p:nvGrpSpPr>
              <p:grpSpPr>
                <a:xfrm>
                  <a:off x="243180" y="1079660"/>
                  <a:ext cx="3387054" cy="2810598"/>
                  <a:chOff x="395136" y="1057674"/>
                  <a:chExt cx="4248872" cy="3525740"/>
                </a:xfrm>
              </p:grpSpPr>
              <p:sp>
                <p:nvSpPr>
                  <p:cNvPr id="59" name="円/楕円 58"/>
                  <p:cNvSpPr/>
                  <p:nvPr/>
                </p:nvSpPr>
                <p:spPr>
                  <a:xfrm>
                    <a:off x="956974" y="1290329"/>
                    <a:ext cx="3045234" cy="3045234"/>
                  </a:xfrm>
                  <a:prstGeom prst="ellipse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/>
                    <a:endParaRPr kumimoji="1" lang="ja-JP" altLang="en-US" b="1">
                      <a:latin typeface="Bodoni MT" panose="02070603080606020203" pitchFamily="18" charset="0"/>
                      <a:ea typeface="ＭＳ 明朝" panose="02020609040205080304" pitchFamily="17" charset="-128"/>
                    </a:endParaRPr>
                  </a:p>
                </p:txBody>
              </p:sp>
              <p:cxnSp>
                <p:nvCxnSpPr>
                  <p:cNvPr id="60" name="直線矢印コネクタ 59"/>
                  <p:cNvCxnSpPr>
                    <a:endCxn id="38" idx="0"/>
                  </p:cNvCxnSpPr>
                  <p:nvPr/>
                </p:nvCxnSpPr>
                <p:spPr>
                  <a:xfrm flipV="1">
                    <a:off x="2479592" y="1516456"/>
                    <a:ext cx="789391" cy="1272214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線コネクタ 60"/>
                  <p:cNvCxnSpPr/>
                  <p:nvPr/>
                </p:nvCxnSpPr>
                <p:spPr>
                  <a:xfrm>
                    <a:off x="395136" y="2796652"/>
                    <a:ext cx="424887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線コネクタ 61"/>
                  <p:cNvCxnSpPr/>
                  <p:nvPr/>
                </p:nvCxnSpPr>
                <p:spPr>
                  <a:xfrm flipH="1" flipV="1">
                    <a:off x="2485731" y="1057674"/>
                    <a:ext cx="7810" cy="352574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" name="正方形/長方形 30"/>
              <p:cNvSpPr/>
              <p:nvPr/>
            </p:nvSpPr>
            <p:spPr>
              <a:xfrm>
                <a:off x="2209434" y="4865156"/>
                <a:ext cx="12618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/>
                <a:r>
                  <a:rPr lang="en-US" altLang="ja-JP" b="1" i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θ</a:t>
                </a:r>
                <a:r>
                  <a:rPr lang="en-US" altLang="ja-JP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 = </a:t>
                </a:r>
                <a:r>
                  <a:rPr lang="en-US" altLang="ja-JP" b="1" i="1" dirty="0" err="1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ωt</a:t>
                </a:r>
                <a:endParaRPr lang="en-US" altLang="ja-JP" b="1" i="1" dirty="0" smtClean="0">
                  <a:latin typeface="Bodoni MT" panose="02070603080606020203" pitchFamily="18" charset="0"/>
                  <a:ea typeface="ＭＳ 明朝" panose="02020609040205080304" pitchFamily="17" charset="-128"/>
                </a:endParaRPr>
              </a:p>
            </p:txBody>
          </p:sp>
          <p:cxnSp>
            <p:nvCxnSpPr>
              <p:cNvPr id="33" name="直線矢印コネクタ 32"/>
              <p:cNvCxnSpPr/>
              <p:nvPr/>
            </p:nvCxnSpPr>
            <p:spPr>
              <a:xfrm flipH="1" flipV="1">
                <a:off x="1973321" y="4087867"/>
                <a:ext cx="559981" cy="27354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正方形/長方形 4"/>
              <p:cNvSpPr/>
              <p:nvPr/>
            </p:nvSpPr>
            <p:spPr>
              <a:xfrm>
                <a:off x="2264156" y="3912267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/>
                <a:r>
                  <a:rPr lang="en-US" altLang="ja-JP" b="1" i="1" dirty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v</a:t>
                </a:r>
                <a:endParaRPr lang="ja-JP" altLang="en-US" b="1" dirty="0">
                  <a:latin typeface="Bodoni MT" panose="02070603080606020203" pitchFamily="18" charset="0"/>
                  <a:ea typeface="ＭＳ 明朝" panose="02020609040205080304" pitchFamily="17" charset="-128"/>
                </a:endParaRPr>
              </a:p>
            </p:txBody>
          </p:sp>
        </p:grpSp>
        <p:sp>
          <p:nvSpPr>
            <p:cNvPr id="36" name="正方形/長方形 35"/>
            <p:cNvSpPr/>
            <p:nvPr/>
          </p:nvSpPr>
          <p:spPr>
            <a:xfrm>
              <a:off x="2193472" y="4376924"/>
              <a:ext cx="328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/>
              <a:r>
                <a:rPr lang="en-US" altLang="ja-JP" b="1" i="1" dirty="0" smtClean="0">
                  <a:latin typeface="Bodoni MT" panose="02070603080606020203" pitchFamily="18" charset="0"/>
                  <a:ea typeface="ＭＳ 明朝" panose="02020609040205080304" pitchFamily="17" charset="-128"/>
                </a:rPr>
                <a:t>r</a:t>
              </a:r>
            </a:p>
          </p:txBody>
        </p:sp>
        <p:sp>
          <p:nvSpPr>
            <p:cNvPr id="38" name="円弧 19"/>
            <p:cNvSpPr/>
            <p:nvPr/>
          </p:nvSpPr>
          <p:spPr>
            <a:xfrm rot="798192">
              <a:off x="2064424" y="3356253"/>
              <a:ext cx="984587" cy="1064655"/>
            </a:xfrm>
            <a:custGeom>
              <a:avLst/>
              <a:gdLst>
                <a:gd name="connsiteX0" fmla="*/ 756084 w 1512168"/>
                <a:gd name="connsiteY0" fmla="*/ 0 h 1394077"/>
                <a:gd name="connsiteX1" fmla="*/ 1512168 w 1512168"/>
                <a:gd name="connsiteY1" fmla="*/ 697039 h 1394077"/>
                <a:gd name="connsiteX2" fmla="*/ 756084 w 1512168"/>
                <a:gd name="connsiteY2" fmla="*/ 697039 h 1394077"/>
                <a:gd name="connsiteX3" fmla="*/ 756084 w 1512168"/>
                <a:gd name="connsiteY3" fmla="*/ 0 h 1394077"/>
                <a:gd name="connsiteX0" fmla="*/ 756084 w 1512168"/>
                <a:gd name="connsiteY0" fmla="*/ 0 h 1394077"/>
                <a:gd name="connsiteX1" fmla="*/ 1512168 w 1512168"/>
                <a:gd name="connsiteY1" fmla="*/ 697039 h 1394077"/>
                <a:gd name="connsiteX0" fmla="*/ 255849 w 1011933"/>
                <a:gd name="connsiteY0" fmla="*/ 0 h 1016871"/>
                <a:gd name="connsiteX1" fmla="*/ 1011933 w 1011933"/>
                <a:gd name="connsiteY1" fmla="*/ 697039 h 1016871"/>
                <a:gd name="connsiteX2" fmla="*/ 0 w 1011933"/>
                <a:gd name="connsiteY2" fmla="*/ 1016871 h 1016871"/>
                <a:gd name="connsiteX3" fmla="*/ 255849 w 1011933"/>
                <a:gd name="connsiteY3" fmla="*/ 0 h 1016871"/>
                <a:gd name="connsiteX0" fmla="*/ 255849 w 1011933"/>
                <a:gd name="connsiteY0" fmla="*/ 0 h 1016871"/>
                <a:gd name="connsiteX1" fmla="*/ 1011933 w 1011933"/>
                <a:gd name="connsiteY1" fmla="*/ 697039 h 1016871"/>
                <a:gd name="connsiteX0" fmla="*/ 255849 w 1011933"/>
                <a:gd name="connsiteY0" fmla="*/ 139829 h 1156700"/>
                <a:gd name="connsiteX1" fmla="*/ 1011933 w 1011933"/>
                <a:gd name="connsiteY1" fmla="*/ 836868 h 1156700"/>
                <a:gd name="connsiteX2" fmla="*/ 0 w 1011933"/>
                <a:gd name="connsiteY2" fmla="*/ 1156700 h 1156700"/>
                <a:gd name="connsiteX3" fmla="*/ 255849 w 1011933"/>
                <a:gd name="connsiteY3" fmla="*/ 139829 h 1156700"/>
                <a:gd name="connsiteX0" fmla="*/ 203036 w 1011933"/>
                <a:gd name="connsiteY0" fmla="*/ 0 h 1156700"/>
                <a:gd name="connsiteX1" fmla="*/ 1011933 w 1011933"/>
                <a:gd name="connsiteY1" fmla="*/ 836868 h 1156700"/>
                <a:gd name="connsiteX0" fmla="*/ 255849 w 1126843"/>
                <a:gd name="connsiteY0" fmla="*/ 139829 h 1156700"/>
                <a:gd name="connsiteX1" fmla="*/ 1011933 w 1126843"/>
                <a:gd name="connsiteY1" fmla="*/ 836868 h 1156700"/>
                <a:gd name="connsiteX2" fmla="*/ 0 w 1126843"/>
                <a:gd name="connsiteY2" fmla="*/ 1156700 h 1156700"/>
                <a:gd name="connsiteX3" fmla="*/ 255849 w 1126843"/>
                <a:gd name="connsiteY3" fmla="*/ 139829 h 1156700"/>
                <a:gd name="connsiteX0" fmla="*/ 203036 w 1126843"/>
                <a:gd name="connsiteY0" fmla="*/ 0 h 1156700"/>
                <a:gd name="connsiteX1" fmla="*/ 1126843 w 1126843"/>
                <a:gd name="connsiteY1" fmla="*/ 742777 h 1156700"/>
                <a:gd name="connsiteX0" fmla="*/ 255849 w 1188956"/>
                <a:gd name="connsiteY0" fmla="*/ 139829 h 1156700"/>
                <a:gd name="connsiteX1" fmla="*/ 1011933 w 1188956"/>
                <a:gd name="connsiteY1" fmla="*/ 836868 h 1156700"/>
                <a:gd name="connsiteX2" fmla="*/ 0 w 1188956"/>
                <a:gd name="connsiteY2" fmla="*/ 1156700 h 1156700"/>
                <a:gd name="connsiteX3" fmla="*/ 255849 w 1188956"/>
                <a:gd name="connsiteY3" fmla="*/ 139829 h 1156700"/>
                <a:gd name="connsiteX0" fmla="*/ 203036 w 1188956"/>
                <a:gd name="connsiteY0" fmla="*/ 0 h 1156700"/>
                <a:gd name="connsiteX1" fmla="*/ 1188956 w 1188956"/>
                <a:gd name="connsiteY1" fmla="*/ 966280 h 115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88956" h="1156700" stroke="0" extrusionOk="0">
                  <a:moveTo>
                    <a:pt x="255849" y="139829"/>
                  </a:moveTo>
                  <a:cubicBezTo>
                    <a:pt x="673423" y="139829"/>
                    <a:pt x="1011933" y="451904"/>
                    <a:pt x="1011933" y="836868"/>
                  </a:cubicBezTo>
                  <a:lnTo>
                    <a:pt x="0" y="1156700"/>
                  </a:lnTo>
                  <a:cubicBezTo>
                    <a:pt x="0" y="924354"/>
                    <a:pt x="255849" y="372175"/>
                    <a:pt x="255849" y="139829"/>
                  </a:cubicBezTo>
                  <a:close/>
                </a:path>
                <a:path w="1188956" h="1156700" fill="none">
                  <a:moveTo>
                    <a:pt x="203036" y="0"/>
                  </a:moveTo>
                  <a:cubicBezTo>
                    <a:pt x="620610" y="0"/>
                    <a:pt x="1188956" y="581316"/>
                    <a:pt x="1188956" y="966280"/>
                  </a:cubicBezTo>
                </a:path>
              </a:pathLst>
            </a:cu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850527" y="3477240"/>
              <a:ext cx="10750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b="1" i="1" dirty="0">
                  <a:latin typeface="Bodoni MT" pitchFamily="18" charset="0"/>
                  <a:ea typeface="ＭＳ 明朝" pitchFamily="17" charset="-128"/>
                </a:rPr>
                <a:t>l</a:t>
              </a:r>
              <a:r>
                <a:rPr lang="en-US" altLang="ja-JP" b="1" dirty="0" smtClean="0">
                  <a:latin typeface="Bodoni MT" pitchFamily="18" charset="0"/>
                  <a:ea typeface="ＭＳ 明朝" pitchFamily="17" charset="-128"/>
                </a:rPr>
                <a:t> = </a:t>
              </a:r>
              <a:r>
                <a:rPr lang="en-US" altLang="ja-JP" b="1" i="1" dirty="0" err="1" smtClean="0">
                  <a:latin typeface="Bodoni MT" pitchFamily="18" charset="0"/>
                  <a:ea typeface="ＭＳ 明朝" pitchFamily="17" charset="-128"/>
                </a:rPr>
                <a:t>rθ</a:t>
              </a:r>
              <a:endParaRPr lang="en-US" altLang="ja-JP" b="1" i="1" dirty="0" smtClean="0">
                <a:latin typeface="Bodoni MT" pitchFamily="18" charset="0"/>
                <a:ea typeface="ＭＳ 明朝" pitchFamily="17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004048" y="1959085"/>
            <a:ext cx="3600400" cy="1116016"/>
            <a:chOff x="5004048" y="1830078"/>
            <a:chExt cx="3600400" cy="1116016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5004048" y="2276872"/>
              <a:ext cx="3456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5868144" y="2276872"/>
              <a:ext cx="2232248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7809339" y="2533673"/>
                  <a:ext cx="7951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/>
                  <a:r>
                    <a:rPr lang="en-US" altLang="ja-JP" sz="2000" b="1" i="1" dirty="0">
                      <a:latin typeface="Bodoni MT" panose="02070603080606020203" pitchFamily="18" charset="0"/>
                      <a:ea typeface="ＭＳ 明朝" panose="02020609040205080304" pitchFamily="17" charset="-128"/>
                    </a:rPr>
                    <a:t>t</a:t>
                  </a:r>
                  <a:r>
                    <a:rPr lang="en-US" altLang="ja-JP" sz="2000" b="1" dirty="0" smtClean="0">
                      <a:latin typeface="Bodoni MT" panose="02070603080606020203" pitchFamily="18" charset="0"/>
                      <a:ea typeface="ＭＳ 明朝" panose="02020609040205080304" pitchFamily="17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2000" b="1" dirty="0">
                          <a:latin typeface="Bodoni MT" panose="02070603080606020203" pitchFamily="18" charset="0"/>
                          <a:ea typeface="ＭＳ 明朝" panose="02020609040205080304" pitchFamily="17" charset="-128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sz="2000" b="1" i="0" dirty="0" smtClean="0">
                          <a:latin typeface="Bodoni MT" panose="02070603080606020203" pitchFamily="18" charset="0"/>
                          <a:ea typeface="ＭＳ 明朝" panose="02020609040205080304" pitchFamily="17" charset="-128"/>
                        </a:rPr>
                        <m:t>0</m:t>
                      </m:r>
                    </m:oMath>
                  </a14:m>
                  <a:endParaRPr lang="en-US" altLang="ja-JP" sz="2000" b="1" i="1" dirty="0">
                    <a:latin typeface="Bodoni MT" panose="02070603080606020203" pitchFamily="18" charset="0"/>
                    <a:ea typeface="ＭＳ 明朝" panose="02020609040205080304" pitchFamily="17" charset="-128"/>
                  </a:endParaRPr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9339" y="2533673"/>
                  <a:ext cx="795109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692" t="-7692" b="-2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テキスト ボックス 51"/>
            <p:cNvSpPr txBox="1"/>
            <p:nvPr/>
          </p:nvSpPr>
          <p:spPr>
            <a:xfrm>
              <a:off x="5652120" y="2545984"/>
              <a:ext cx="342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/>
              <a:r>
                <a:rPr lang="en-US" altLang="ja-JP" sz="2000" b="1" i="1" dirty="0" smtClean="0">
                  <a:latin typeface="Bodoni MT" panose="02070603080606020203" pitchFamily="18" charset="0"/>
                  <a:ea typeface="ＭＳ 明朝" panose="02020609040205080304" pitchFamily="17" charset="-128"/>
                </a:rPr>
                <a:t>T</a:t>
              </a:r>
              <a:endParaRPr lang="en-US" altLang="ja-JP" sz="2000" b="1" i="1" dirty="0">
                <a:latin typeface="Bodoni MT" panose="02070603080606020203" pitchFamily="18" charset="0"/>
                <a:ea typeface="ＭＳ 明朝" panose="02020609040205080304" pitchFamily="17" charset="-128"/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5868143" y="2014744"/>
              <a:ext cx="0" cy="524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8096372" y="1979289"/>
              <a:ext cx="0" cy="524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5890516" y="2056751"/>
              <a:ext cx="220585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/>
            <p:cNvSpPr/>
            <p:nvPr/>
          </p:nvSpPr>
          <p:spPr>
            <a:xfrm>
              <a:off x="6523651" y="1830078"/>
              <a:ext cx="9395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b="1" i="1" dirty="0">
                  <a:latin typeface="Bodoni MT" pitchFamily="18" charset="0"/>
                  <a:ea typeface="ＭＳ 明朝" pitchFamily="17" charset="-128"/>
                </a:rPr>
                <a:t>l</a:t>
              </a:r>
              <a:r>
                <a:rPr lang="en-US" altLang="ja-JP" b="1" dirty="0" smtClean="0">
                  <a:latin typeface="Bodoni MT" pitchFamily="18" charset="0"/>
                  <a:ea typeface="ＭＳ 明朝" pitchFamily="17" charset="-128"/>
                </a:rPr>
                <a:t> = 2π</a:t>
              </a:r>
              <a:r>
                <a:rPr lang="en-US" altLang="ja-JP" b="1" i="1" dirty="0" smtClean="0">
                  <a:latin typeface="Bodoni MT" pitchFamily="18" charset="0"/>
                  <a:ea typeface="ＭＳ 明朝" pitchFamily="17" charset="-128"/>
                </a:rPr>
                <a:t>r</a:t>
              </a: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 flipH="1" flipV="1">
              <a:off x="5292080" y="2276871"/>
              <a:ext cx="587251" cy="95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正方形/長方形 55"/>
            <p:cNvSpPr/>
            <p:nvPr/>
          </p:nvSpPr>
          <p:spPr>
            <a:xfrm>
              <a:off x="5200413" y="1903907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/>
              <a:r>
                <a:rPr lang="en-US" altLang="ja-JP" b="1" i="1" dirty="0">
                  <a:latin typeface="Bodoni MT" panose="02070603080606020203" pitchFamily="18" charset="0"/>
                  <a:ea typeface="ＭＳ 明朝" panose="02020609040205080304" pitchFamily="17" charset="-128"/>
                </a:rPr>
                <a:t>v</a:t>
              </a:r>
              <a:endParaRPr lang="ja-JP" altLang="en-US" b="1" dirty="0">
                <a:latin typeface="Bodoni MT" panose="02070603080606020203" pitchFamily="18" charset="0"/>
                <a:ea typeface="ＭＳ 明朝" panose="02020609040205080304" pitchFamily="17" charset="-128"/>
              </a:endParaRPr>
            </a:p>
          </p:txBody>
        </p:sp>
      </p:grpSp>
      <p:sp>
        <p:nvSpPr>
          <p:cNvPr id="63" name="テキスト ボックス 62"/>
          <p:cNvSpPr txBox="1"/>
          <p:nvPr/>
        </p:nvSpPr>
        <p:spPr>
          <a:xfrm>
            <a:off x="4811198" y="3092791"/>
            <a:ext cx="404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/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（ただし，</a:t>
            </a:r>
            <a:r>
              <a:rPr lang="en-US" altLang="ja-JP" sz="20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v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は等速であること）</a:t>
            </a:r>
            <a:endParaRPr lang="en-US" altLang="ja-JP" sz="2000" b="1" dirty="0" smtClean="0">
              <a:latin typeface="Bodoni MT" panose="02070603080606020203" pitchFamily="18" charset="0"/>
              <a:ea typeface="ＭＳ 明朝" panose="02020609040205080304" pitchFamily="17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644008" y="3599873"/>
            <a:ext cx="2448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したがって</a:t>
            </a:r>
            <a:r>
              <a:rPr lang="en-US" altLang="ja-JP" sz="20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v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は</a:t>
            </a:r>
            <a:endParaRPr lang="ja-JP" altLang="en-US" sz="2000" dirty="0">
              <a:latin typeface="Bodoni MT" panose="020706030806060202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890656" y="2100832"/>
                <a:ext cx="2721618" cy="63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/>
                <a:r>
                  <a:rPr lang="en-US" altLang="ja-JP" sz="2400" b="1" i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v</a:t>
                </a:r>
                <a:r>
                  <a:rPr lang="en-US" altLang="ja-JP" sz="2400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num>
                      <m:den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m:rPr>
                        <m:nor/>
                      </m:rPr>
                      <a:rPr lang="en-US" altLang="ja-JP" sz="2400" b="1" dirty="0">
                        <a:latin typeface="Bodoni MT" panose="02070603080606020203" pitchFamily="18" charset="0"/>
                        <a:ea typeface="ＭＳ 明朝" panose="02020609040205080304" pitchFamily="17" charset="-128"/>
                      </a:rPr>
                      <m:t>=</m:t>
                    </m:r>
                    <m:f>
                      <m:f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ja-JP" sz="2400" b="1" i="1">
                            <a:latin typeface="Bodoni MT" panose="02070603080606020203" pitchFamily="18" charset="0"/>
                            <a:ea typeface="ＭＳ 明朝" panose="02020609040205080304" pitchFamily="17" charset="-128"/>
                          </a:rPr>
                          <m:t> 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num>
                      <m:den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m:rPr>
                        <m:nor/>
                      </m:rPr>
                      <a:rPr lang="en-US" altLang="ja-JP" sz="2400" b="1" dirty="0">
                        <a:latin typeface="Bodoni MT" panose="02070603080606020203" pitchFamily="18" charset="0"/>
                        <a:ea typeface="ＭＳ 明朝" panose="02020609040205080304" pitchFamily="17" charset="-128"/>
                      </a:rPr>
                      <m:t>=</m:t>
                    </m:r>
                  </m:oMath>
                </a14:m>
                <a:r>
                  <a:rPr lang="en-US" altLang="ja-JP" sz="2400" b="1" i="1" dirty="0" err="1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rω</a:t>
                </a:r>
                <a:endParaRPr lang="en-US" altLang="ja-JP" sz="2400" b="1" i="1" dirty="0">
                  <a:latin typeface="Bodoni MT" panose="02070603080606020203" pitchFamily="18" charset="0"/>
                  <a:ea typeface="ＭＳ 明朝" panose="02020609040205080304" pitchFamily="17" charset="-128"/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56" y="2100832"/>
                <a:ext cx="2721618" cy="631391"/>
              </a:xfrm>
              <a:prstGeom prst="rect">
                <a:avLst/>
              </a:prstGeom>
              <a:blipFill rotWithShape="0">
                <a:blip r:embed="rId4"/>
                <a:stretch>
                  <a:fillRect l="-3356" b="-106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5326705" y="5253190"/>
                <a:ext cx="1477543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/>
                <a:r>
                  <a:rPr lang="en-US" altLang="ja-JP" sz="2400" b="1" i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ω</a:t>
                </a:r>
                <a:r>
                  <a:rPr lang="en-US" altLang="ja-JP" sz="2400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endParaRPr lang="en-US" altLang="ja-JP" sz="2400" b="1" i="1" dirty="0">
                  <a:latin typeface="Bodoni MT" panose="02070603080606020203" pitchFamily="18" charset="0"/>
                  <a:ea typeface="ＭＳ 明朝" panose="02020609040205080304" pitchFamily="17" charset="-128"/>
                </a:endParaRPr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5" y="5253190"/>
                <a:ext cx="1477543" cy="624082"/>
              </a:xfrm>
              <a:prstGeom prst="rect">
                <a:avLst/>
              </a:prstGeom>
              <a:blipFill rotWithShape="0">
                <a:blip r:embed="rId5"/>
                <a:stretch>
                  <a:fillRect l="-6612" b="-10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正方形/長方形 67"/>
          <p:cNvSpPr/>
          <p:nvPr/>
        </p:nvSpPr>
        <p:spPr>
          <a:xfrm>
            <a:off x="4644008" y="4853080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ω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は</a:t>
            </a:r>
            <a:endParaRPr lang="ja-JP" altLang="en-US" sz="2000" dirty="0">
              <a:latin typeface="Bodoni MT" panose="02070603080606020203" pitchFamily="18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914166" y="37121"/>
            <a:ext cx="3097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i="1" dirty="0" smtClean="0">
                <a:latin typeface="Bodoni MT" panose="02070603080606020203" pitchFamily="18" charset="0"/>
                <a:ea typeface="+mj-ea"/>
              </a:rPr>
              <a:t>ω</a:t>
            </a:r>
            <a:r>
              <a:rPr lang="ja-JP" altLang="en-US" sz="2800" b="1" dirty="0">
                <a:latin typeface="Bodoni MT" panose="02070603080606020203" pitchFamily="18" charset="0"/>
                <a:ea typeface="+mj-ea"/>
              </a:rPr>
              <a:t> </a:t>
            </a:r>
            <a:r>
              <a:rPr lang="en-US" altLang="ja-JP" sz="2800" b="1" dirty="0" smtClean="0">
                <a:latin typeface="Bodoni MT" panose="02070603080606020203" pitchFamily="18" charset="0"/>
                <a:ea typeface="+mj-ea"/>
              </a:rPr>
              <a:t>=2</a:t>
            </a:r>
            <a:r>
              <a:rPr lang="en-US" altLang="ja-JP" sz="2800" b="1" i="1" dirty="0" smtClean="0">
                <a:latin typeface="Bodoni MT" panose="02070603080606020203" pitchFamily="18" charset="0"/>
                <a:ea typeface="+mj-ea"/>
              </a:rPr>
              <a:t>πf </a:t>
            </a:r>
            <a:r>
              <a:rPr lang="ja-JP" altLang="en-US" sz="2800" b="1" dirty="0" smtClean="0">
                <a:latin typeface="Bodoni MT" panose="02070603080606020203" pitchFamily="18" charset="0"/>
                <a:ea typeface="+mj-ea"/>
              </a:rPr>
              <a:t>について</a:t>
            </a:r>
            <a:endParaRPr kumimoji="1" lang="en-US" altLang="ja-JP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098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/>
          <p:cNvCxnSpPr/>
          <p:nvPr/>
        </p:nvCxnSpPr>
        <p:spPr>
          <a:xfrm>
            <a:off x="0" y="560341"/>
            <a:ext cx="9128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5496" y="791165"/>
            <a:ext cx="4379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/>
            <a:r>
              <a:rPr lang="en-US" altLang="ja-JP" sz="20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T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は等速円運動においては周期を表す．通常</a:t>
            </a:r>
            <a:r>
              <a:rPr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1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秒間における周期の数を</a:t>
            </a:r>
            <a:r>
              <a:rPr kumimoji="1"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回転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数と言い </a:t>
            </a:r>
            <a:r>
              <a:rPr lang="en-US" altLang="ja-JP" sz="20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f 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で表す．単位には</a:t>
            </a:r>
            <a:endParaRPr lang="en-US" altLang="ja-JP" sz="2000" b="1" dirty="0" smtClean="0">
              <a:latin typeface="Bodoni MT" panose="02070603080606020203" pitchFamily="18" charset="0"/>
              <a:ea typeface="ＭＳ 明朝" panose="02020609040205080304" pitchFamily="17" charset="-128"/>
            </a:endParaRPr>
          </a:p>
          <a:p>
            <a:pPr eaLnBrk="0"/>
            <a:r>
              <a:rPr kumimoji="1"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Hz</a:t>
            </a:r>
            <a:r>
              <a:rPr kumimoji="1"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を用いる．</a:t>
            </a:r>
            <a:endParaRPr kumimoji="1" lang="en-US" altLang="ja-JP" sz="2000" b="1" dirty="0" smtClean="0">
              <a:latin typeface="Bodoni MT" panose="02070603080606020203" pitchFamily="18" charset="0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779865" y="2105643"/>
                <a:ext cx="2986750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/>
                <a:r>
                  <a:rPr lang="en-US" altLang="ja-JP" sz="2400" b="1" i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f </a:t>
                </a:r>
                <a:r>
                  <a:rPr lang="en-US" altLang="ja-JP" sz="2400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altLang="ja-JP" sz="2400" b="1" i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          </a:t>
                </a:r>
                <a:r>
                  <a:rPr lang="en-US" altLang="ja-JP" sz="2400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[Hz]</a:t>
                </a:r>
                <a:endParaRPr lang="en-US" altLang="ja-JP" sz="2400" b="1" dirty="0">
                  <a:latin typeface="Bodoni MT" panose="02070603080606020203" pitchFamily="18" charset="0"/>
                  <a:ea typeface="ＭＳ 明朝" panose="02020609040205080304" pitchFamily="17" charset="-128"/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65" y="2105643"/>
                <a:ext cx="2986750" cy="624082"/>
              </a:xfrm>
              <a:prstGeom prst="rect">
                <a:avLst/>
              </a:prstGeom>
              <a:blipFill rotWithShape="0">
                <a:blip r:embed="rId2"/>
                <a:stretch>
                  <a:fillRect l="-3265" b="-9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/>
          <p:cNvSpPr txBox="1"/>
          <p:nvPr/>
        </p:nvSpPr>
        <p:spPr>
          <a:xfrm>
            <a:off x="745738" y="3207767"/>
            <a:ext cx="294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/>
            <a:r>
              <a:rPr lang="en-US" altLang="ja-JP" sz="24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ω </a:t>
            </a:r>
            <a:r>
              <a:rPr lang="en-US" altLang="ja-JP" sz="24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=2</a:t>
            </a:r>
            <a:r>
              <a:rPr lang="en-US" altLang="ja-JP" sz="24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πf      </a:t>
            </a:r>
            <a:r>
              <a:rPr lang="en-US" altLang="ja-JP" sz="24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[rad/s]</a:t>
            </a:r>
            <a:endParaRPr lang="en-US" altLang="ja-JP" sz="2400" b="1" dirty="0">
              <a:latin typeface="Bodoni MT" panose="02070603080606020203" pitchFamily="18" charset="0"/>
              <a:ea typeface="ＭＳ 明朝" panose="02020609040205080304" pitchFamily="17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9775" y="2813143"/>
            <a:ext cx="38408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故に，これまでの検討より，</a:t>
            </a:r>
            <a:endParaRPr lang="ja-JP" altLang="en-US" sz="2000" dirty="0">
              <a:latin typeface="Bodoni MT" panose="02070603080606020203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914166" y="37121"/>
            <a:ext cx="3097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i="1" dirty="0" smtClean="0">
                <a:latin typeface="Bodoni MT" panose="02070603080606020203" pitchFamily="18" charset="0"/>
                <a:ea typeface="+mj-ea"/>
              </a:rPr>
              <a:t>ω</a:t>
            </a:r>
            <a:r>
              <a:rPr lang="ja-JP" altLang="en-US" sz="2800" b="1" dirty="0">
                <a:latin typeface="Bodoni MT" panose="02070603080606020203" pitchFamily="18" charset="0"/>
                <a:ea typeface="+mj-ea"/>
              </a:rPr>
              <a:t> </a:t>
            </a:r>
            <a:r>
              <a:rPr lang="en-US" altLang="ja-JP" sz="2800" b="1" dirty="0" smtClean="0">
                <a:latin typeface="Bodoni MT" panose="02070603080606020203" pitchFamily="18" charset="0"/>
                <a:ea typeface="+mj-ea"/>
              </a:rPr>
              <a:t>=2</a:t>
            </a:r>
            <a:r>
              <a:rPr lang="en-US" altLang="ja-JP" sz="2800" b="1" i="1" dirty="0" smtClean="0">
                <a:latin typeface="Bodoni MT" panose="02070603080606020203" pitchFamily="18" charset="0"/>
                <a:ea typeface="+mj-ea"/>
              </a:rPr>
              <a:t>πf </a:t>
            </a:r>
            <a:r>
              <a:rPr lang="ja-JP" altLang="en-US" sz="2800" b="1" dirty="0" smtClean="0">
                <a:latin typeface="Bodoni MT" panose="02070603080606020203" pitchFamily="18" charset="0"/>
                <a:ea typeface="+mj-ea"/>
              </a:rPr>
              <a:t>について</a:t>
            </a:r>
            <a:endParaRPr kumimoji="1" lang="en-US" altLang="ja-JP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9775" y="3972730"/>
            <a:ext cx="4227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/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ここで弧度法</a:t>
            </a:r>
            <a:r>
              <a:rPr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[rad]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と度数法</a:t>
            </a:r>
            <a:r>
              <a:rPr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[degree]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の</a:t>
            </a:r>
            <a:r>
              <a:rPr kumimoji="1"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数値的</a:t>
            </a:r>
            <a:r>
              <a:rPr kumimoji="1"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対応を示す．</a:t>
            </a:r>
            <a:endParaRPr kumimoji="1" lang="en-US" altLang="ja-JP" sz="2000" b="1" dirty="0" smtClean="0">
              <a:latin typeface="Bodoni MT" panose="02070603080606020203" pitchFamily="18" charset="0"/>
              <a:ea typeface="ＭＳ 明朝" panose="02020609040205080304" pitchFamily="17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538215" y="4819508"/>
            <a:ext cx="3667400" cy="1489812"/>
            <a:chOff x="5109504" y="1930008"/>
            <a:chExt cx="3667400" cy="1489812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5148064" y="2420888"/>
              <a:ext cx="331236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6732240" y="1988840"/>
              <a:ext cx="0" cy="14309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5109504" y="1930008"/>
              <a:ext cx="1722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/>
              <a:r>
                <a:rPr lang="ja-JP" altLang="en-US" sz="2000" b="1" dirty="0" smtClean="0">
                  <a:latin typeface="Bodoni MT" panose="02070603080606020203" pitchFamily="18" charset="0"/>
                  <a:ea typeface="ＭＳ 明朝" panose="02020609040205080304" pitchFamily="17" charset="-128"/>
                </a:rPr>
                <a:t>弧度法 </a:t>
              </a:r>
              <a:r>
                <a:rPr lang="en-US" altLang="ja-JP" sz="2000" b="1" dirty="0" smtClean="0">
                  <a:latin typeface="Bodoni MT" panose="02070603080606020203" pitchFamily="18" charset="0"/>
                  <a:ea typeface="ＭＳ 明朝" panose="02020609040205080304" pitchFamily="17" charset="-128"/>
                </a:rPr>
                <a:t>[rad]</a:t>
              </a:r>
              <a:endParaRPr kumimoji="1"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6751265" y="1930008"/>
              <a:ext cx="202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/>
              <a:r>
                <a:rPr lang="ja-JP" altLang="en-US" sz="2000" b="1" dirty="0" smtClean="0">
                  <a:latin typeface="Bodoni MT" panose="02070603080606020203" pitchFamily="18" charset="0"/>
                  <a:ea typeface="ＭＳ 明朝" panose="02020609040205080304" pitchFamily="17" charset="-128"/>
                </a:rPr>
                <a:t>度数法 </a:t>
              </a:r>
              <a:r>
                <a:rPr lang="en-US" altLang="ja-JP" sz="2000" b="1" dirty="0" smtClean="0">
                  <a:latin typeface="Bodoni MT" panose="02070603080606020203" pitchFamily="18" charset="0"/>
                  <a:ea typeface="ＭＳ 明朝" panose="02020609040205080304" pitchFamily="17" charset="-128"/>
                </a:rPr>
                <a:t>[degree]</a:t>
              </a:r>
              <a:endParaRPr kumimoji="1"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5656672" y="2511659"/>
              <a:ext cx="2659744" cy="406026"/>
              <a:chOff x="5656672" y="2511659"/>
              <a:chExt cx="2659744" cy="406026"/>
            </a:xfrm>
          </p:grpSpPr>
          <p:sp>
            <p:nvSpPr>
              <p:cNvPr id="58" name="テキスト ボックス 57"/>
              <p:cNvSpPr txBox="1"/>
              <p:nvPr/>
            </p:nvSpPr>
            <p:spPr>
              <a:xfrm>
                <a:off x="5656672" y="2511659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/>
                <a:r>
                  <a:rPr lang="en-US" altLang="ja-JP" sz="2000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π</a:t>
                </a:r>
                <a:endParaRPr kumimoji="1" lang="en-US" altLang="ja-JP" sz="2000" b="1" dirty="0" smtClean="0">
                  <a:latin typeface="Bodoni MT" panose="02070603080606020203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7202847" y="2517575"/>
                <a:ext cx="11135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/>
                <a:r>
                  <a:rPr lang="en-US" altLang="ja-JP" sz="2000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180</a:t>
                </a:r>
                <a:endParaRPr kumimoji="1" lang="en-US" altLang="ja-JP" sz="2000" b="1" dirty="0" smtClean="0">
                  <a:latin typeface="Bodoni MT" panose="02070603080606020203" pitchFamily="18" charset="0"/>
                  <a:ea typeface="ＭＳ 明朝" panose="02020609040205080304" pitchFamily="17" charset="-128"/>
                </a:endParaRPr>
              </a:p>
            </p:txBody>
          </p:sp>
        </p:grpSp>
        <p:cxnSp>
          <p:nvCxnSpPr>
            <p:cNvPr id="69" name="直線コネクタ 68"/>
            <p:cNvCxnSpPr/>
            <p:nvPr/>
          </p:nvCxnSpPr>
          <p:spPr>
            <a:xfrm>
              <a:off x="5148064" y="2911769"/>
              <a:ext cx="331236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グループ化 69"/>
            <p:cNvGrpSpPr/>
            <p:nvPr/>
          </p:nvGrpSpPr>
          <p:grpSpPr>
            <a:xfrm>
              <a:off x="5589215" y="2970601"/>
              <a:ext cx="2736304" cy="406026"/>
              <a:chOff x="5580112" y="2511659"/>
              <a:chExt cx="2736304" cy="406026"/>
            </a:xfrm>
          </p:grpSpPr>
          <p:sp>
            <p:nvSpPr>
              <p:cNvPr id="71" name="テキスト ボックス 70"/>
              <p:cNvSpPr txBox="1"/>
              <p:nvPr/>
            </p:nvSpPr>
            <p:spPr>
              <a:xfrm>
                <a:off x="5580112" y="2511659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/>
                <a:r>
                  <a:rPr lang="en-US" altLang="ja-JP" sz="2000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2π</a:t>
                </a:r>
                <a:endParaRPr kumimoji="1" lang="en-US" altLang="ja-JP" sz="2000" b="1" dirty="0" smtClean="0">
                  <a:latin typeface="Bodoni MT" panose="02070603080606020203" pitchFamily="18" charset="0"/>
                  <a:ea typeface="ＭＳ 明朝" panose="02020609040205080304" pitchFamily="17" charset="-128"/>
                </a:endParaRPr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7202847" y="2517575"/>
                <a:ext cx="11135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/>
                <a:r>
                  <a:rPr lang="en-US" altLang="ja-JP" sz="2000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360</a:t>
                </a:r>
                <a:endParaRPr kumimoji="1" lang="en-US" altLang="ja-JP" sz="2000" b="1" dirty="0" smtClean="0">
                  <a:latin typeface="Bodoni MT" panose="02070603080606020203" pitchFamily="18" charset="0"/>
                  <a:ea typeface="ＭＳ 明朝" panose="02020609040205080304" pitchFamily="17" charset="-128"/>
                </a:endParaRPr>
              </a:p>
            </p:txBody>
          </p:sp>
        </p:grpSp>
      </p:grpSp>
      <p:sp>
        <p:nvSpPr>
          <p:cNvPr id="73" name="テキスト ボックス 72"/>
          <p:cNvSpPr txBox="1"/>
          <p:nvPr/>
        </p:nvSpPr>
        <p:spPr>
          <a:xfrm>
            <a:off x="4777128" y="823022"/>
            <a:ext cx="4227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/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例えば，弧度法の</a:t>
            </a:r>
            <a:r>
              <a:rPr lang="en-US" altLang="ja-JP" sz="20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θ</a:t>
            </a:r>
            <a:r>
              <a:rPr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[rad]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を度数法の</a:t>
            </a:r>
            <a:r>
              <a:rPr lang="en-US" altLang="ja-JP" sz="20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x</a:t>
            </a:r>
            <a:r>
              <a:rPr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[degree]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に変換するには比例関係式より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求め</a:t>
            </a:r>
            <a:r>
              <a:rPr lang="ja-JP" altLang="en-US" sz="2000" b="1" dirty="0">
                <a:latin typeface="Bodoni MT" panose="02070603080606020203" pitchFamily="18" charset="0"/>
                <a:ea typeface="ＭＳ 明朝" panose="02020609040205080304" pitchFamily="17" charset="-128"/>
              </a:rPr>
              <a:t>る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．</a:t>
            </a:r>
            <a:endParaRPr kumimoji="1" lang="en-US" altLang="ja-JP" sz="2000" b="1" dirty="0" smtClean="0">
              <a:latin typeface="Bodoni MT" panose="02070603080606020203" pitchFamily="18" charset="0"/>
              <a:ea typeface="ＭＳ 明朝" panose="02020609040205080304" pitchFamily="17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436096" y="2086964"/>
            <a:ext cx="294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/>
            <a:r>
              <a:rPr lang="en-US" altLang="ja-JP" sz="24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π </a:t>
            </a:r>
            <a:r>
              <a:rPr lang="ja-JP" altLang="en-US" sz="24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：</a:t>
            </a:r>
            <a:r>
              <a:rPr lang="en-US" altLang="ja-JP" sz="24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180 = </a:t>
            </a:r>
            <a:r>
              <a:rPr lang="en-US" altLang="ja-JP" sz="24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θ</a:t>
            </a:r>
            <a:r>
              <a:rPr lang="ja-JP" altLang="en-US" sz="24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：</a:t>
            </a:r>
            <a:r>
              <a:rPr lang="en-US" altLang="ja-JP" sz="2400" b="1" i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x</a:t>
            </a:r>
            <a:endParaRPr lang="en-US" altLang="ja-JP" sz="2400" b="1" i="1" dirty="0">
              <a:latin typeface="Bodoni MT" panose="02070603080606020203" pitchFamily="18" charset="0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5436096" y="2810976"/>
                <a:ext cx="3140036" cy="626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/>
                <a:r>
                  <a:rPr lang="en-US" altLang="ja-JP" sz="2400" b="1" i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x </a:t>
                </a:r>
                <a:r>
                  <a:rPr lang="en-US" altLang="ja-JP" sz="2400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𝟏𝟖𝟎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400" b="1" i="1"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ja-JP" sz="2400" b="1" i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θ          </a:t>
                </a:r>
                <a:r>
                  <a:rPr lang="en-US" altLang="ja-JP" sz="2400" b="1" dirty="0" smtClean="0">
                    <a:latin typeface="Bodoni MT" panose="02070603080606020203" pitchFamily="18" charset="0"/>
                    <a:ea typeface="ＭＳ 明朝" panose="02020609040205080304" pitchFamily="17" charset="-128"/>
                  </a:rPr>
                  <a:t>[degree]</a:t>
                </a:r>
                <a:endParaRPr lang="en-US" altLang="ja-JP" sz="2400" b="1" dirty="0">
                  <a:latin typeface="Bodoni MT" panose="02070603080606020203" pitchFamily="18" charset="0"/>
                  <a:ea typeface="ＭＳ 明朝" panose="02020609040205080304" pitchFamily="17" charset="-128"/>
                </a:endParaRPr>
              </a:p>
            </p:txBody>
          </p:sp>
        </mc:Choice>
        <mc:Fallback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10976"/>
                <a:ext cx="3140036" cy="626069"/>
              </a:xfrm>
              <a:prstGeom prst="rect">
                <a:avLst/>
              </a:prstGeom>
              <a:blipFill rotWithShape="0">
                <a:blip r:embed="rId3"/>
                <a:stretch>
                  <a:fillRect l="-3107" r="-1748" b="-9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/>
          <p:cNvCxnSpPr/>
          <p:nvPr/>
        </p:nvCxnSpPr>
        <p:spPr>
          <a:xfrm>
            <a:off x="15300" y="6423809"/>
            <a:ext cx="9128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206650" y="6474822"/>
            <a:ext cx="89220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 dirty="0" smtClean="0">
                <a:solidFill>
                  <a:srgbClr val="00B0F0"/>
                </a:solidFill>
                <a:latin typeface="Bodoni MT" panose="02070603080606020203" pitchFamily="18" charset="0"/>
                <a:ea typeface="ＭＳ 明朝" panose="02020609040205080304" pitchFamily="17" charset="-128"/>
              </a:rPr>
              <a:t>他スライドの“</a:t>
            </a:r>
            <a:r>
              <a:rPr lang="en-US" altLang="ja-JP" sz="1600" b="1" i="1" dirty="0" err="1" smtClean="0">
                <a:solidFill>
                  <a:srgbClr val="00B0F0"/>
                </a:solidFill>
                <a:latin typeface="Bodoni MT" panose="02070603080606020203" pitchFamily="18" charset="0"/>
                <a:ea typeface="ＭＳ 明朝" panose="02020609040205080304" pitchFamily="17" charset="-128"/>
              </a:rPr>
              <a:t>jωL</a:t>
            </a:r>
            <a:r>
              <a:rPr lang="ja-JP" altLang="en-US" sz="1600" b="1" dirty="0" smtClean="0">
                <a:solidFill>
                  <a:srgbClr val="00B0F0"/>
                </a:solidFill>
                <a:latin typeface="Bodoni MT" panose="02070603080606020203" pitchFamily="18" charset="0"/>
                <a:ea typeface="ＭＳ 明朝" panose="02020609040205080304" pitchFamily="17" charset="-128"/>
              </a:rPr>
              <a:t>”の誘導と併せて，少しでも“交流”の解析概念が伝えられれば幸いです</a:t>
            </a:r>
            <a:endParaRPr lang="ja-JP" altLang="en-US" sz="1600" dirty="0">
              <a:solidFill>
                <a:srgbClr val="00B0F0"/>
              </a:solidFill>
              <a:latin typeface="Bodoni MT" panose="02070603080606020203" pitchFamily="18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777128" y="3745464"/>
            <a:ext cx="4227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/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一般に</a:t>
            </a:r>
            <a:r>
              <a:rPr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Excel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等の三角関数の値は </a:t>
            </a:r>
            <a:r>
              <a:rPr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radian 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による表現である．これを</a:t>
            </a:r>
            <a:r>
              <a:rPr lang="ja-JP" altLang="en-US" sz="2000" b="1" dirty="0">
                <a:latin typeface="Bodoni MT" panose="02070603080606020203" pitchFamily="18" charset="0"/>
                <a:ea typeface="ＭＳ 明朝" panose="02020609040205080304" pitchFamily="17" charset="-128"/>
              </a:rPr>
              <a:t>度数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法に直すには，上の関係式を用いるか，</a:t>
            </a:r>
            <a:r>
              <a:rPr lang="en-US" altLang="ja-JP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DEGREES()</a:t>
            </a:r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関数を用</a:t>
            </a:r>
            <a:endParaRPr lang="en-US" altLang="ja-JP" sz="2000" b="1" dirty="0" smtClean="0">
              <a:latin typeface="Bodoni MT" panose="02070603080606020203" pitchFamily="18" charset="0"/>
              <a:ea typeface="ＭＳ 明朝" panose="02020609040205080304" pitchFamily="17" charset="-128"/>
            </a:endParaRPr>
          </a:p>
          <a:p>
            <a:pPr eaLnBrk="0"/>
            <a:r>
              <a:rPr lang="ja-JP" altLang="en-US" sz="2000" b="1" dirty="0" smtClean="0">
                <a:latin typeface="Bodoni MT" panose="02070603080606020203" pitchFamily="18" charset="0"/>
                <a:ea typeface="ＭＳ 明朝" panose="02020609040205080304" pitchFamily="17" charset="-128"/>
              </a:rPr>
              <a:t>いる．</a:t>
            </a:r>
            <a:endParaRPr kumimoji="1" lang="en-US" altLang="ja-JP" sz="2000" b="1" dirty="0" smtClean="0">
              <a:latin typeface="Bodoni MT" panose="02070603080606020203" pitchFamily="18" charset="0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36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53708</TotalTime>
  <Words>458</Words>
  <Application>Microsoft Office PowerPoint</Application>
  <PresentationFormat>画面に合わせる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ＭＳ Ｐゴシック</vt:lpstr>
      <vt:lpstr>ＭＳ ゴシック</vt:lpstr>
      <vt:lpstr>ＭＳ 明朝</vt:lpstr>
      <vt:lpstr>Arial</vt:lpstr>
      <vt:lpstr>Bodoni MT</vt:lpstr>
      <vt:lpstr>Calibri</vt:lpstr>
      <vt:lpstr>Cambria Math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学生実験とともに</dc:title>
  <dc:creator>mtsw</dc:creator>
  <cp:lastModifiedBy>高橋光生</cp:lastModifiedBy>
  <cp:revision>1503</cp:revision>
  <cp:lastPrinted>2013-08-20T01:23:49Z</cp:lastPrinted>
  <dcterms:created xsi:type="dcterms:W3CDTF">2012-12-11T11:23:08Z</dcterms:created>
  <dcterms:modified xsi:type="dcterms:W3CDTF">2015-07-15T06:40:34Z</dcterms:modified>
</cp:coreProperties>
</file>