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40"/>
  </p:notesMasterIdLst>
  <p:sldIdLst>
    <p:sldId id="400" r:id="rId5"/>
    <p:sldId id="401" r:id="rId6"/>
    <p:sldId id="402" r:id="rId7"/>
    <p:sldId id="373" r:id="rId8"/>
    <p:sldId id="422" r:id="rId9"/>
    <p:sldId id="374" r:id="rId10"/>
    <p:sldId id="375" r:id="rId11"/>
    <p:sldId id="423" r:id="rId12"/>
    <p:sldId id="376" r:id="rId13"/>
    <p:sldId id="424" r:id="rId14"/>
    <p:sldId id="403" r:id="rId15"/>
    <p:sldId id="405" r:id="rId16"/>
    <p:sldId id="406" r:id="rId17"/>
    <p:sldId id="407" r:id="rId18"/>
    <p:sldId id="408" r:id="rId19"/>
    <p:sldId id="409" r:id="rId20"/>
    <p:sldId id="383" r:id="rId21"/>
    <p:sldId id="410" r:id="rId22"/>
    <p:sldId id="411" r:id="rId23"/>
    <p:sldId id="412" r:id="rId24"/>
    <p:sldId id="390" r:id="rId25"/>
    <p:sldId id="413" r:id="rId26"/>
    <p:sldId id="414" r:id="rId27"/>
    <p:sldId id="415" r:id="rId28"/>
    <p:sldId id="416" r:id="rId29"/>
    <p:sldId id="426" r:id="rId30"/>
    <p:sldId id="421" r:id="rId31"/>
    <p:sldId id="425" r:id="rId32"/>
    <p:sldId id="391" r:id="rId33"/>
    <p:sldId id="393" r:id="rId34"/>
    <p:sldId id="394" r:id="rId35"/>
    <p:sldId id="395" r:id="rId36"/>
    <p:sldId id="418" r:id="rId37"/>
    <p:sldId id="397" r:id="rId38"/>
    <p:sldId id="419" r:id="rId39"/>
  </p:sldIdLst>
  <p:sldSz cx="12192000" cy="6858000"/>
  <p:notesSz cx="7010400" cy="92964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3B4C7"/>
    <a:srgbClr val="CDEDFB"/>
    <a:srgbClr val="EAEAEA"/>
    <a:srgbClr val="969696"/>
    <a:srgbClr val="FFCC00"/>
    <a:srgbClr val="0033CC"/>
    <a:srgbClr val="808080"/>
    <a:srgbClr val="C0C0C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88" autoAdjust="0"/>
  </p:normalViewPr>
  <p:slideViewPr>
    <p:cSldViewPr snapToGrid="0">
      <p:cViewPr varScale="1">
        <p:scale>
          <a:sx n="82" d="100"/>
          <a:sy n="82" d="100"/>
        </p:scale>
        <p:origin x="15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b="0"/>
            </a:lvl1pPr>
          </a:lstStyle>
          <a:p>
            <a:pPr>
              <a:defRPr/>
            </a:pPr>
            <a:endParaRPr lang="en-US"/>
          </a:p>
        </p:txBody>
      </p:sp>
      <p:sp>
        <p:nvSpPr>
          <p:cNvPr id="3686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a:lvl1pPr>
          </a:lstStyle>
          <a:p>
            <a:pPr>
              <a:defRPr/>
            </a:pPr>
            <a:endParaRPr lang="en-US"/>
          </a:p>
        </p:txBody>
      </p:sp>
      <p:sp>
        <p:nvSpPr>
          <p:cNvPr id="1741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b="0"/>
            </a:lvl1pPr>
          </a:lstStyle>
          <a:p>
            <a:pPr>
              <a:defRPr/>
            </a:pPr>
            <a:endParaRPr lang="en-US"/>
          </a:p>
        </p:txBody>
      </p:sp>
      <p:sp>
        <p:nvSpPr>
          <p:cNvPr id="3687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lvl1pPr>
          </a:lstStyle>
          <a:p>
            <a:pPr>
              <a:defRPr/>
            </a:pPr>
            <a:fld id="{EA00D506-D5C4-4457-B749-C5496872199E}" type="slidenum">
              <a:rPr lang="en-US"/>
              <a:pPr>
                <a:defRPr/>
              </a:pPr>
              <a:t>‹#›</a:t>
            </a:fld>
            <a:endParaRPr lang="en-US"/>
          </a:p>
        </p:txBody>
      </p:sp>
    </p:spTree>
    <p:extLst>
      <p:ext uri="{BB962C8B-B14F-4D97-AF65-F5344CB8AC3E}">
        <p14:creationId xmlns:p14="http://schemas.microsoft.com/office/powerpoint/2010/main" val="3650598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howtodoinjava.com/spring-3/" TargetMode="External"/><Relationship Id="rId4" Type="http://schemas.openxmlformats.org/officeDocument/2006/relationships/hyperlink" Target="http://buyaduck.com/dukw-amphibious-vehicl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u.wikipedia.org/wiki/%D0%90%D0%B1%D1%81%D1%82%D1%80%D0%B0%D0%BA%D1%82%D0%BD%D0%B0%D1%8F_%D1%84%D0%B0%D0%B1%D1%80%D0%B8%D0%BA%D0%B0_(%D1%88%D0%B0%D0%B1%D0%BB%D0%BE%D0%BD_%D0%BF%D1%80%D0%BE%D0%B5%D0%BA%D1%82%D0%B8%D1%80%D0%BE%D0%B2%D0%B0%D0%BD%D0%B8%D1%8F)#cite_note-1"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OLID_(object-oriented_desig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buyaduck.com/dukw-amphibious-vehicl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Arial" charset="0"/>
                <a:ea typeface="+mn-ea"/>
                <a:cs typeface="+mn-cs"/>
              </a:rPr>
              <a:t>Hopefully, you're familiar with the </a:t>
            </a:r>
            <a:r>
              <a:rPr lang="en-US" sz="1200" b="0" i="0" u="none" strike="noStrike" kern="1200">
                <a:solidFill>
                  <a:schemeClr val="tx1"/>
                </a:solidFill>
                <a:effectLst/>
                <a:latin typeface="Arial" charset="0"/>
                <a:ea typeface="+mn-ea"/>
                <a:cs typeface="+mn-cs"/>
                <a:hlinkClick r:id="rId3"/>
              </a:rPr>
              <a:t>SOLID principles</a:t>
            </a:r>
            <a:r>
              <a:rPr lang="en-US" sz="1200" b="0" i="0" kern="1200">
                <a:solidFill>
                  <a:schemeClr val="tx1"/>
                </a:solidFill>
                <a:effectLst/>
                <a:latin typeface="Arial" charset="0"/>
                <a:ea typeface="+mn-ea"/>
                <a:cs typeface="+mn-cs"/>
              </a:rPr>
              <a:t>, particularly if you program in object oriented languages. The wisdom contained therein (mostly) isn't </a:t>
            </a:r>
            <a:r>
              <a:rPr lang="en-US" sz="1200" b="0" i="1" kern="1200">
                <a:solidFill>
                  <a:schemeClr val="tx1"/>
                </a:solidFill>
                <a:effectLst/>
                <a:latin typeface="Arial" charset="0"/>
                <a:ea typeface="+mn-ea"/>
                <a:cs typeface="+mn-cs"/>
              </a:rPr>
              <a:t>limited</a:t>
            </a:r>
            <a:r>
              <a:rPr lang="en-US" sz="1200" b="0" i="0" kern="1200">
                <a:solidFill>
                  <a:schemeClr val="tx1"/>
                </a:solidFill>
                <a:effectLst/>
                <a:latin typeface="Arial" charset="0"/>
                <a:ea typeface="+mn-ea"/>
                <a:cs typeface="+mn-cs"/>
              </a:rPr>
              <a:t> to object oriented languages, but such languages were the intended target.</a:t>
            </a:r>
          </a:p>
          <a:p>
            <a:r>
              <a:rPr lang="en-US" sz="1200" b="0" i="0" kern="1200">
                <a:solidFill>
                  <a:schemeClr val="tx1"/>
                </a:solidFill>
                <a:effectLst/>
                <a:latin typeface="Arial" charset="0"/>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err="1">
                <a:solidFill>
                  <a:schemeClr val="tx1"/>
                </a:solidFill>
                <a:effectLst/>
                <a:latin typeface="Arial" charset="0"/>
                <a:ea typeface="+mn-ea"/>
                <a:cs typeface="+mn-cs"/>
              </a:rPr>
              <a:t>Liskov</a:t>
            </a:r>
            <a:r>
              <a:rPr lang="en-US" sz="1200" b="0" i="0" kern="1200">
                <a:solidFill>
                  <a:schemeClr val="tx1"/>
                </a:solidFill>
                <a:effectLst/>
                <a:latin typeface="Arial" charset="0"/>
                <a:ea typeface="+mn-ea"/>
                <a:cs typeface="+mn-cs"/>
              </a:rPr>
              <a:t> Substitution Principle). These concepts have been around since at least the early 2000s and have truly stood the test of time.</a:t>
            </a:r>
          </a:p>
          <a:p>
            <a:r>
              <a:rPr lang="en-US" sz="1200" b="0" i="0" kern="1200">
                <a:solidFill>
                  <a:schemeClr val="tx1"/>
                </a:solidFill>
                <a:effectLst/>
                <a:latin typeface="Arial" charset="0"/>
                <a:ea typeface="+mn-ea"/>
                <a:cs typeface="+mn-cs"/>
              </a:rPr>
              <a:t>What you get by following them is code that's a lot more likely to be maintainable. These design guidelines, properly followed, will tend to steer you toward writing clean code.</a:t>
            </a:r>
          </a:p>
          <a:p>
            <a:r>
              <a:rPr lang="en-US" sz="1200" b="0" i="0" kern="1200">
                <a:solidFill>
                  <a:schemeClr val="tx1"/>
                </a:solidFill>
                <a:effectLst/>
                <a:latin typeface="Arial" charset="0"/>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r>
              <a:rPr lang="en-US" sz="1200" b="1" i="0" kern="1200">
                <a:solidFill>
                  <a:schemeClr val="tx1"/>
                </a:solidFill>
                <a:effectLst/>
                <a:latin typeface="Arial" charset="0"/>
                <a:ea typeface="+mn-ea"/>
                <a:cs typeface="+mn-cs"/>
              </a:rPr>
              <a:t>S is for Single Responsibility Principle</a:t>
            </a:r>
          </a:p>
          <a:p>
            <a:r>
              <a:rPr lang="en-US" sz="1200" b="0" i="0" kern="1200">
                <a:solidFill>
                  <a:schemeClr val="tx1"/>
                </a:solidFill>
                <a:effectLst/>
                <a:latin typeface="Arial" charset="0"/>
                <a:ea typeface="+mn-ea"/>
                <a:cs typeface="+mn-cs"/>
              </a:rPr>
              <a:t>The single responsibility principle (SRP) asserts that a class or module should do one thing only. Now, this is kind of subjective, so the principle is reinforced with the heuristic that the class or module should have only one reason to change.</a:t>
            </a:r>
          </a:p>
          <a:p>
            <a:r>
              <a:rPr lang="en-US" sz="1200" b="0" i="0" kern="1200">
                <a:solidFill>
                  <a:schemeClr val="tx1"/>
                </a:solidFill>
                <a:effectLst/>
                <a:latin typeface="Arial" charset="0"/>
                <a:ea typeface="+mn-ea"/>
                <a:cs typeface="+mn-cs"/>
              </a:rPr>
              <a:t>By way of counter-example,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p>
          <a:p>
            <a:r>
              <a:rPr lang="en-US" sz="1200" b="0" i="0" kern="1200">
                <a:solidFill>
                  <a:schemeClr val="tx1"/>
                </a:solidFill>
                <a:effectLst/>
                <a:latin typeface="Arial" charset="0"/>
                <a:ea typeface="+mn-ea"/>
                <a:cs typeface="+mn-cs"/>
              </a:rPr>
              <a:t>In your day to day life, picture those </a:t>
            </a:r>
            <a:r>
              <a:rPr lang="en-US" sz="1200" b="0" i="0" u="none" strike="noStrike" kern="1200">
                <a:solidFill>
                  <a:schemeClr val="tx1"/>
                </a:solidFill>
                <a:effectLst/>
                <a:latin typeface="Arial" charset="0"/>
                <a:ea typeface="+mn-ea"/>
                <a:cs typeface="+mn-cs"/>
                <a:hlinkClick r:id="rId4"/>
              </a:rPr>
              <a:t>"duck" vehicles</a:t>
            </a:r>
            <a:r>
              <a:rPr lang="en-US" sz="1200" b="0" i="0" kern="1200">
                <a:solidFill>
                  <a:schemeClr val="tx1"/>
                </a:solidFill>
                <a:effectLst/>
                <a:latin typeface="Arial" charset="0"/>
                <a:ea typeface="+mn-ea"/>
                <a:cs typeface="+mn-cs"/>
              </a:rPr>
              <a:t> you see occasionally in some lakeside towns. They're street legal and water-capable, so a duck tour affords you the unique and surreal experience of being in a 'car' that gets to the edge of the water and just keeps going. Fun, right?</a:t>
            </a:r>
          </a:p>
          <a:p>
            <a:r>
              <a:rPr lang="en-US" sz="1200" b="0" i="0" kern="1200">
                <a:solidFill>
                  <a:schemeClr val="tx1"/>
                </a:solidFill>
                <a:effectLst/>
                <a:latin typeface="Arial" charset="0"/>
                <a:ea typeface="+mn-ea"/>
                <a:cs typeface="+mn-cs"/>
              </a:rPr>
              <a:t>And yet, you don't see a whole lot of them. There are millions of families out there that own both cars and boats, and there are very few families that buy these ducks. Do you know why? It's most likely because no one wants to be unable to drive to work because their boat rudder is broken. Ducks are fun, but they're also a great example of the pitfalls that the SRP can help you avoid.</a:t>
            </a:r>
          </a:p>
          <a:p>
            <a:r>
              <a:rPr lang="en-US" sz="1200" b="1" i="0" kern="1200">
                <a:solidFill>
                  <a:schemeClr val="tx1"/>
                </a:solidFill>
                <a:effectLst/>
                <a:latin typeface="Arial" charset="0"/>
                <a:ea typeface="+mn-ea"/>
                <a:cs typeface="+mn-cs"/>
              </a:rPr>
              <a:t>O is for Open/Closed Principle</a:t>
            </a:r>
          </a:p>
          <a:p>
            <a:r>
              <a:rPr lang="en-US" sz="1200" b="0" i="0" kern="1200">
                <a:solidFill>
                  <a:schemeClr val="tx1"/>
                </a:solidFill>
                <a:effectLst/>
                <a:latin typeface="Arial" charset="0"/>
                <a:ea typeface="+mn-ea"/>
                <a:cs typeface="+mn-cs"/>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p>
          <a:p>
            <a:r>
              <a:rPr lang="en-US" sz="1200" b="0" i="0" kern="1200">
                <a:solidFill>
                  <a:schemeClr val="tx1"/>
                </a:solidFill>
                <a:effectLst/>
                <a:latin typeface="Arial" charset="0"/>
                <a:ea typeface="+mn-ea"/>
                <a:cs typeface="+mn-cs"/>
              </a:rPr>
              <a:t>A great example of this in real life is sitting in your pocket in the form of a smartphone. All such phones have app stores and these app stores let you extend the base functionality of the phone. Sure, it ships with the basics: camera operation, actual calls, text messages, etc. But via the app store, you can </a:t>
            </a:r>
            <a:r>
              <a:rPr lang="en-US" sz="1200" b="0" i="1" kern="1200">
                <a:solidFill>
                  <a:schemeClr val="tx1"/>
                </a:solidFill>
                <a:effectLst/>
                <a:latin typeface="Arial" charset="0"/>
                <a:ea typeface="+mn-ea"/>
                <a:cs typeface="+mn-cs"/>
              </a:rPr>
              <a:t>extend</a:t>
            </a:r>
            <a:r>
              <a:rPr lang="en-US" sz="1200" b="0" i="0" kern="1200">
                <a:solidFill>
                  <a:schemeClr val="tx1"/>
                </a:solidFill>
                <a:effectLst/>
                <a:latin typeface="Arial" charset="0"/>
                <a:ea typeface="+mn-ea"/>
                <a:cs typeface="+mn-cs"/>
              </a:rPr>
              <a:t> the phone's capabilities to allow you to manage your </a:t>
            </a:r>
            <a:r>
              <a:rPr lang="en-US" sz="1200" b="0" i="0" kern="1200" err="1">
                <a:solidFill>
                  <a:schemeClr val="tx1"/>
                </a:solidFill>
                <a:effectLst/>
                <a:latin typeface="Arial" charset="0"/>
                <a:ea typeface="+mn-ea"/>
                <a:cs typeface="+mn-cs"/>
              </a:rPr>
              <a:t>todo</a:t>
            </a:r>
            <a:r>
              <a:rPr lang="en-US" sz="1200" b="0" i="0" kern="1200">
                <a:solidFill>
                  <a:schemeClr val="tx1"/>
                </a:solidFill>
                <a:effectLst/>
                <a:latin typeface="Arial" charset="0"/>
                <a:ea typeface="+mn-ea"/>
                <a:cs typeface="+mn-cs"/>
              </a:rPr>
              <a:t> list, play inane video games, and even serve as a flashlight or wireless access point.</a:t>
            </a:r>
          </a:p>
          <a:p>
            <a:r>
              <a:rPr lang="en-US" sz="1200" b="0" i="0" kern="1200">
                <a:solidFill>
                  <a:schemeClr val="tx1"/>
                </a:solidFill>
                <a:effectLst/>
                <a:latin typeface="Arial" charset="0"/>
                <a:ea typeface="+mn-ea"/>
                <a:cs typeface="+mn-cs"/>
              </a:rPr>
              <a:t>The mechanism that allows you to do this is purely one of extension, however. It's not as though Apple, Google, and Microsoft put the OS source code up on GitHub and invite you to dive in and start building games and flashlight functionality. Rather, they make the core phone functionality </a:t>
            </a:r>
            <a:r>
              <a:rPr lang="en-US" sz="1200" b="0" i="1" kern="1200">
                <a:solidFill>
                  <a:schemeClr val="tx1"/>
                </a:solidFill>
                <a:effectLst/>
                <a:latin typeface="Arial" charset="0"/>
                <a:ea typeface="+mn-ea"/>
                <a:cs typeface="+mn-cs"/>
              </a:rPr>
              <a:t>closed for modification</a:t>
            </a:r>
            <a:r>
              <a:rPr lang="en-US" sz="1200" b="0" i="0" kern="1200">
                <a:solidFill>
                  <a:schemeClr val="tx1"/>
                </a:solidFill>
                <a:effectLst/>
                <a:latin typeface="Arial" charset="0"/>
                <a:ea typeface="+mn-ea"/>
                <a:cs typeface="+mn-cs"/>
              </a:rPr>
              <a:t> and they </a:t>
            </a:r>
            <a:r>
              <a:rPr lang="en-US" sz="1200" b="0" i="1" kern="1200">
                <a:solidFill>
                  <a:schemeClr val="tx1"/>
                </a:solidFill>
                <a:effectLst/>
                <a:latin typeface="Arial" charset="0"/>
                <a:ea typeface="+mn-ea"/>
                <a:cs typeface="+mn-cs"/>
              </a:rPr>
              <a:t>open it to an extension</a:t>
            </a:r>
            <a:r>
              <a:rPr lang="en-US" sz="1200" b="0" i="0" kern="1200">
                <a:solidFill>
                  <a:schemeClr val="tx1"/>
                </a:solidFill>
                <a:effectLst/>
                <a:latin typeface="Arial" charset="0"/>
                <a:ea typeface="+mn-ea"/>
                <a:cs typeface="+mn-cs"/>
              </a:rPr>
              <a:t>.</a:t>
            </a:r>
          </a:p>
          <a:p>
            <a:r>
              <a:rPr lang="en-US" sz="1200" b="1" i="0" kern="1200">
                <a:solidFill>
                  <a:schemeClr val="tx1"/>
                </a:solidFill>
                <a:effectLst/>
                <a:latin typeface="Arial" charset="0"/>
                <a:ea typeface="+mn-ea"/>
                <a:cs typeface="+mn-cs"/>
              </a:rPr>
              <a:t>L is for </a:t>
            </a:r>
            <a:r>
              <a:rPr lang="en-US" sz="1200" b="1" i="0" kern="1200" err="1">
                <a:solidFill>
                  <a:schemeClr val="tx1"/>
                </a:solidFill>
                <a:effectLst/>
                <a:latin typeface="Arial" charset="0"/>
                <a:ea typeface="+mn-ea"/>
                <a:cs typeface="+mn-cs"/>
              </a:rPr>
              <a:t>Liskov</a:t>
            </a:r>
            <a:r>
              <a:rPr lang="en-US" sz="1200" b="1" i="0" kern="1200">
                <a:solidFill>
                  <a:schemeClr val="tx1"/>
                </a:solidFill>
                <a:effectLst/>
                <a:latin typeface="Arial" charset="0"/>
                <a:ea typeface="+mn-ea"/>
                <a:cs typeface="+mn-cs"/>
              </a:rPr>
              <a:t> Substitution Principle</a:t>
            </a:r>
          </a:p>
          <a:p>
            <a:r>
              <a:rPr lang="en-US" sz="1200" b="0" i="0" kern="1200">
                <a:solidFill>
                  <a:schemeClr val="tx1"/>
                </a:solidFill>
                <a:effectLst/>
                <a:latin typeface="Arial" charset="0"/>
                <a:ea typeface="+mn-ea"/>
                <a:cs typeface="+mn-cs"/>
              </a:rPr>
              <a:t>The </a:t>
            </a:r>
            <a:r>
              <a:rPr lang="en-US" sz="1200" b="0" i="0" kern="1200" err="1">
                <a:solidFill>
                  <a:schemeClr val="tx1"/>
                </a:solidFill>
                <a:effectLst/>
                <a:latin typeface="Arial" charset="0"/>
                <a:ea typeface="+mn-ea"/>
                <a:cs typeface="+mn-cs"/>
              </a:rPr>
              <a:t>Liskov</a:t>
            </a:r>
            <a:r>
              <a:rPr lang="en-US" sz="1200" b="0" i="0" kern="1200">
                <a:solidFill>
                  <a:schemeClr val="tx1"/>
                </a:solidFill>
                <a:effectLst/>
                <a:latin typeface="Arial" charset="0"/>
                <a:ea typeface="+mn-ea"/>
                <a:cs typeface="+mn-cs"/>
              </a:rPr>
              <a:t> Substitution Principle (LSP) is the one here that is most unique to object-oriented programming. The LSP says, basically, that any child type of a parent type should be able to stand in for that parent without things blowing up.</a:t>
            </a:r>
          </a:p>
          <a:p>
            <a:r>
              <a:rPr lang="en-US" sz="1200" b="0" i="0" kern="1200">
                <a:solidFill>
                  <a:schemeClr val="tx1"/>
                </a:solidFill>
                <a:effectLst/>
                <a:latin typeface="Arial" charset="0"/>
                <a:ea typeface="+mn-ea"/>
                <a:cs typeface="+mn-cs"/>
              </a:rPr>
              <a:t>In other words, if you have a class, Animal, with a </a:t>
            </a:r>
            <a:r>
              <a:rPr lang="en-US" sz="1200" b="0" i="0" kern="1200" err="1">
                <a:solidFill>
                  <a:schemeClr val="tx1"/>
                </a:solidFill>
                <a:effectLst/>
                <a:latin typeface="Arial" charset="0"/>
                <a:ea typeface="+mn-ea"/>
                <a:cs typeface="+mn-cs"/>
              </a:rPr>
              <a:t>MakeNoise</a:t>
            </a:r>
            <a:r>
              <a:rPr lang="en-US" sz="1200" b="0" i="0" kern="1200">
                <a:solidFill>
                  <a:schemeClr val="tx1"/>
                </a:solidFill>
                <a:effectLst/>
                <a:latin typeface="Arial" charset="0"/>
                <a:ea typeface="+mn-ea"/>
                <a:cs typeface="+mn-cs"/>
              </a:rPr>
              <a:t>() method, then any subclass of Animal should reasonably implement </a:t>
            </a:r>
            <a:r>
              <a:rPr lang="en-US" sz="1200" b="0" i="0" kern="1200" err="1">
                <a:solidFill>
                  <a:schemeClr val="tx1"/>
                </a:solidFill>
                <a:effectLst/>
                <a:latin typeface="Arial" charset="0"/>
                <a:ea typeface="+mn-ea"/>
                <a:cs typeface="+mn-cs"/>
              </a:rPr>
              <a:t>MakeNoise</a:t>
            </a:r>
            <a:r>
              <a:rPr lang="en-US" sz="1200" b="0" i="0" kern="1200">
                <a:solidFill>
                  <a:schemeClr val="tx1"/>
                </a:solidFill>
                <a:effectLst/>
                <a:latin typeface="Arial" charset="0"/>
                <a:ea typeface="+mn-ea"/>
                <a:cs typeface="+mn-cs"/>
              </a:rPr>
              <a:t>(). Cats should meow, dogs should bark, etc. What you wouldn't do is define a </a:t>
            </a:r>
            <a:r>
              <a:rPr lang="en-US" sz="1200" b="0" i="0" kern="1200" err="1">
                <a:solidFill>
                  <a:schemeClr val="tx1"/>
                </a:solidFill>
                <a:effectLst/>
                <a:latin typeface="Arial" charset="0"/>
                <a:ea typeface="+mn-ea"/>
                <a:cs typeface="+mn-cs"/>
              </a:rPr>
              <a:t>MuteMouse</a:t>
            </a:r>
            <a:r>
              <a:rPr lang="en-US" sz="1200" b="0" i="0" kern="1200">
                <a:solidFill>
                  <a:schemeClr val="tx1"/>
                </a:solidFill>
                <a:effectLst/>
                <a:latin typeface="Arial" charset="0"/>
                <a:ea typeface="+mn-ea"/>
                <a:cs typeface="+mn-cs"/>
              </a:rPr>
              <a:t> class that throws </a:t>
            </a:r>
            <a:r>
              <a:rPr lang="en-US" sz="1200" b="0" i="0" kern="1200" err="1">
                <a:solidFill>
                  <a:schemeClr val="tx1"/>
                </a:solidFill>
                <a:effectLst/>
                <a:latin typeface="Arial" charset="0"/>
                <a:ea typeface="+mn-ea"/>
                <a:cs typeface="+mn-cs"/>
              </a:rPr>
              <a:t>IDontActuallyMakeNoiseException</a:t>
            </a:r>
            <a:r>
              <a:rPr lang="en-US" sz="1200" b="0" i="0" kern="1200">
                <a:solidFill>
                  <a:schemeClr val="tx1"/>
                </a:solidFill>
                <a:effectLst/>
                <a:latin typeface="Arial" charset="0"/>
                <a:ea typeface="+mn-ea"/>
                <a:cs typeface="+mn-cs"/>
              </a:rPr>
              <a:t>. This violates the LSP, and the argument would be that this class has no business inheriting from Animal.</a:t>
            </a:r>
          </a:p>
          <a:p>
            <a:r>
              <a:rPr lang="en-US" sz="1200" b="0" i="0" kern="1200">
                <a:solidFill>
                  <a:schemeClr val="tx1"/>
                </a:solidFill>
                <a:effectLst/>
                <a:latin typeface="Arial" charset="0"/>
                <a:ea typeface="+mn-ea"/>
                <a:cs typeface="+mn-cs"/>
              </a:rPr>
              <a:t>To picture this, imagine cooking yourself a stew. If you're anything like me, you'd only put things in there that were edible because you would want to eat the stew without picking through each bite, asking yourself repeatedly, "is this edible?"</a:t>
            </a:r>
          </a:p>
          <a:p>
            <a:r>
              <a:rPr lang="en-US" sz="1200" b="1" i="0" kern="1200">
                <a:solidFill>
                  <a:schemeClr val="tx1"/>
                </a:solidFill>
                <a:effectLst/>
                <a:latin typeface="Arial" charset="0"/>
                <a:ea typeface="+mn-ea"/>
                <a:cs typeface="+mn-cs"/>
              </a:rPr>
              <a:t>I is for Interface Segregation Principle</a:t>
            </a:r>
          </a:p>
          <a:p>
            <a:r>
              <a:rPr lang="en-US" sz="1200" b="0" i="0" kern="1200">
                <a:solidFill>
                  <a:schemeClr val="tx1"/>
                </a:solidFill>
                <a:effectLst/>
                <a:latin typeface="Arial" charset="0"/>
                <a:ea typeface="+mn-ea"/>
                <a:cs typeface="+mn-cs"/>
              </a:rPr>
              <a:t>The Interface Segregation Principle (ISP) says that you should favor many, smaller, client-specific interfaces over one larger, more monolithic interface. In short, you don't want to force clients to depend on things they don't actually need. Imagine your code consuming some big, fat interface and having to re-compile/deploy with annoying frequency because some method you don't even care about got a new signature.</a:t>
            </a:r>
          </a:p>
          <a:p>
            <a:r>
              <a:rPr lang="en-US" sz="1200" b="0" i="0" kern="1200">
                <a:solidFill>
                  <a:schemeClr val="tx1"/>
                </a:solidFill>
                <a:effectLst/>
                <a:latin typeface="Arial" charset="0"/>
                <a:ea typeface="+mn-ea"/>
                <a:cs typeface="+mn-cs"/>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p>
          <a:p>
            <a:r>
              <a:rPr lang="en-US" sz="1200" b="1" i="0" kern="1200">
                <a:solidFill>
                  <a:schemeClr val="tx1"/>
                </a:solidFill>
                <a:effectLst/>
                <a:latin typeface="Arial" charset="0"/>
                <a:ea typeface="+mn-ea"/>
                <a:cs typeface="+mn-cs"/>
              </a:rPr>
              <a:t>D is for Dependency Inversion</a:t>
            </a:r>
          </a:p>
          <a:p>
            <a:r>
              <a:rPr lang="en-US" sz="1200" b="0" i="0" kern="1200">
                <a:solidFill>
                  <a:schemeClr val="tx1"/>
                </a:solidFill>
                <a:effectLst/>
                <a:latin typeface="Arial" charset="0"/>
                <a:ea typeface="+mn-ea"/>
                <a:cs typeface="+mn-cs"/>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a:t>
            </a:r>
            <a:r>
              <a:rPr lang="en-US" sz="1200" b="0" i="0" kern="1200" err="1">
                <a:solidFill>
                  <a:schemeClr val="tx1"/>
                </a:solidFill>
                <a:effectLst/>
                <a:latin typeface="Arial" charset="0"/>
                <a:ea typeface="+mn-ea"/>
                <a:cs typeface="+mn-cs"/>
              </a:rPr>
              <a:t>Filestream</a:t>
            </a:r>
            <a:r>
              <a:rPr lang="en-US" sz="1200" b="0" i="0" kern="1200">
                <a:solidFill>
                  <a:schemeClr val="tx1"/>
                </a:solidFill>
                <a:effectLst/>
                <a:latin typeface="Arial" charset="0"/>
                <a:ea typeface="+mn-ea"/>
                <a:cs typeface="+mn-cs"/>
              </a:rPr>
              <a:t> or </a:t>
            </a:r>
            <a:r>
              <a:rPr lang="en-US" sz="1200" b="0" i="0" kern="1200" err="1">
                <a:solidFill>
                  <a:schemeClr val="tx1"/>
                </a:solidFill>
                <a:effectLst/>
                <a:latin typeface="Arial" charset="0"/>
                <a:ea typeface="+mn-ea"/>
                <a:cs typeface="+mn-cs"/>
              </a:rPr>
              <a:t>Stringstream</a:t>
            </a:r>
            <a:r>
              <a:rPr lang="en-US" sz="1200" b="0" i="0" kern="1200">
                <a:solidFill>
                  <a:schemeClr val="tx1"/>
                </a:solidFill>
                <a:effectLst/>
                <a:latin typeface="Arial" charset="0"/>
                <a:ea typeface="+mn-ea"/>
                <a:cs typeface="+mn-cs"/>
              </a:rPr>
              <a:t> or whatever. This gives the code in question a lot more flexibility -- you can swap in anything that conforms to the Stream abstraction and it will still work.</a:t>
            </a:r>
          </a:p>
          <a:p>
            <a:r>
              <a:rPr lang="en-US" sz="1200" b="0" i="0" kern="1200">
                <a:solidFill>
                  <a:schemeClr val="tx1"/>
                </a:solidFill>
                <a:effectLst/>
                <a:latin typeface="Arial" charset="0"/>
                <a:ea typeface="+mn-ea"/>
                <a:cs typeface="+mn-cs"/>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p>
          <a:p>
            <a:r>
              <a:rPr lang="en-US" sz="1200" b="1" i="0" kern="1200">
                <a:solidFill>
                  <a:schemeClr val="tx1"/>
                </a:solidFill>
                <a:effectLst/>
                <a:latin typeface="Arial" charset="0"/>
                <a:ea typeface="+mn-ea"/>
                <a:cs typeface="+mn-cs"/>
              </a:rPr>
              <a:t>And, That's SOLID!</a:t>
            </a:r>
          </a:p>
          <a:p>
            <a:r>
              <a:rPr lang="en-US" sz="1200" b="0" i="0" kern="1200">
                <a:solidFill>
                  <a:schemeClr val="tx1"/>
                </a:solidFill>
                <a:effectLst/>
                <a:latin typeface="Arial" charset="0"/>
                <a:ea typeface="+mn-ea"/>
                <a:cs typeface="+mn-cs"/>
              </a:rPr>
              <a:t>Hopefully, these visualizations help you. If you're always keeping SOLID in the back of your mind while writing code, you're going to make whoever maintains that code a lot happier. And, if you have an easy way to picture and remember the principles, you're a lot more likely to keep them in mind.</a:t>
            </a:r>
          </a:p>
          <a:p>
            <a:endParaRPr lang="en-US"/>
          </a:p>
          <a:p>
            <a:endParaRPr lang="en-US" sz="1200" b="1" i="0" kern="1200">
              <a:solidFill>
                <a:schemeClr val="tx1"/>
              </a:solidFill>
              <a:effectLst/>
              <a:latin typeface="Arial" charset="0"/>
              <a:ea typeface="+mn-ea"/>
              <a:cs typeface="+mn-cs"/>
            </a:endParaRPr>
          </a:p>
          <a:p>
            <a:endParaRPr lang="en-US" sz="1200" b="1" i="0" kern="1200">
              <a:solidFill>
                <a:schemeClr val="tx1"/>
              </a:solidFill>
              <a:effectLst/>
              <a:latin typeface="Arial" charset="0"/>
              <a:ea typeface="+mn-ea"/>
              <a:cs typeface="+mn-cs"/>
            </a:endParaRPr>
          </a:p>
          <a:p>
            <a:r>
              <a:rPr lang="ru-RU" sz="1200" b="1" i="0" kern="1200">
                <a:solidFill>
                  <a:schemeClr val="tx1"/>
                </a:solidFill>
                <a:effectLst/>
                <a:latin typeface="Arial" charset="0"/>
                <a:ea typeface="+mn-ea"/>
                <a:cs typeface="+mn-cs"/>
              </a:rPr>
              <a:t>ПРИНЦИП ЕДИНСТВЕННОЙ </a:t>
            </a:r>
            <a:r>
              <a:rPr lang="be-BY" sz="1200" b="1" i="0" kern="1200">
                <a:solidFill>
                  <a:schemeClr val="tx1"/>
                </a:solidFill>
                <a:effectLst/>
                <a:latin typeface="Arial" charset="0"/>
                <a:ea typeface="+mn-ea"/>
                <a:cs typeface="+mn-cs"/>
              </a:rPr>
              <a:t>ОТВЕТСТВЕННОСТІ</a:t>
            </a:r>
            <a:r>
              <a:rPr lang="be-BY" sz="1200" b="1" i="0" kern="1200" baseline="0">
                <a:solidFill>
                  <a:schemeClr val="tx1"/>
                </a:solidFill>
                <a:effectLst/>
                <a:latin typeface="Arial" charset="0"/>
                <a:ea typeface="+mn-ea"/>
                <a:cs typeface="+mn-cs"/>
              </a:rPr>
              <a:t> (ОБЯЗАННОСТ</a:t>
            </a:r>
            <a:r>
              <a:rPr lang="ru-RU" sz="1200" b="1" i="0" kern="1200" baseline="0">
                <a:solidFill>
                  <a:schemeClr val="tx1"/>
                </a:solidFill>
                <a:effectLst/>
                <a:latin typeface="Arial" charset="0"/>
                <a:ea typeface="+mn-ea"/>
                <a:cs typeface="+mn-cs"/>
              </a:rPr>
              <a:t>И)</a:t>
            </a:r>
            <a:endParaRPr lang="ru-RU" sz="1200" b="1" i="0" kern="1200">
              <a:solidFill>
                <a:schemeClr val="tx1"/>
              </a:solidFill>
              <a:effectLst/>
              <a:latin typeface="Arial" charset="0"/>
              <a:ea typeface="+mn-ea"/>
              <a:cs typeface="+mn-cs"/>
            </a:endParaRPr>
          </a:p>
          <a:p>
            <a:br>
              <a:rPr lang="ru-RU"/>
            </a:br>
            <a:r>
              <a:rPr lang="ru-RU" sz="1200" b="0" i="0" kern="1200">
                <a:solidFill>
                  <a:schemeClr val="tx1"/>
                </a:solidFill>
                <a:effectLst/>
                <a:latin typeface="Arial" charset="0"/>
                <a:ea typeface="+mn-ea"/>
                <a:cs typeface="+mn-cs"/>
              </a:rPr>
              <a:t>Суть принципа ясна из одной-единственной фразы:</a:t>
            </a:r>
            <a:br>
              <a:rPr lang="ru-RU"/>
            </a:br>
            <a:r>
              <a:rPr lang="ru-RU" b="1">
                <a:effectLst/>
              </a:rPr>
              <a:t>На каждый объект должна быть возложена одна единственная обязанность.</a:t>
            </a:r>
            <a:r>
              <a:rPr lang="ru-RU" sz="1200" b="0" i="0" kern="1200">
                <a:solidFill>
                  <a:schemeClr val="tx1"/>
                </a:solidFill>
                <a:effectLst/>
                <a:latin typeface="Arial" charset="0"/>
                <a:ea typeface="+mn-ea"/>
                <a:cs typeface="+mn-cs"/>
              </a:rPr>
              <a:t>Другими словами, вы должны писать, изменять и поддерживать класс только для одной цели. Если это модель класса, то она должна строго представлять собой одну функцию или действие. Это даст вам возможность вносить изменения в будущем, не боясь влияния изменений на другие объекты.</a:t>
            </a:r>
            <a:br>
              <a:rPr lang="ru-RU"/>
            </a:br>
            <a:br>
              <a:rPr lang="ru-RU"/>
            </a:br>
            <a:r>
              <a:rPr lang="ru-RU" sz="1200" b="0" i="0" kern="1200">
                <a:solidFill>
                  <a:schemeClr val="tx1"/>
                </a:solidFill>
                <a:effectLst/>
                <a:latin typeface="Arial" charset="0"/>
                <a:ea typeface="+mn-ea"/>
                <a:cs typeface="+mn-cs"/>
              </a:rPr>
              <a:t>Каждый объект должен иметь одну обязанность и эта обязанность должна быть полностью инкапсулирована в класс. Все его сервисы должны быть направлены исключительно на обеспечение этой обязанности.</a:t>
            </a:r>
            <a:br>
              <a:rPr lang="ru-RU"/>
            </a:br>
            <a:br>
              <a:rPr lang="ru-RU"/>
            </a:br>
            <a:r>
              <a:rPr lang="ru-RU" sz="1200" b="0" i="0" kern="1200">
                <a:solidFill>
                  <a:schemeClr val="tx1"/>
                </a:solidFill>
                <a:effectLst/>
                <a:latin typeface="Arial" charset="0"/>
                <a:ea typeface="+mn-ea"/>
                <a:cs typeface="+mn-cs"/>
              </a:rPr>
              <a:t>Например, представьте себе модуль, который составляет и печатает отчёт. Такой модуль может измениться по двум причинам. Во-первых, может измениться само содержимое отчёта. Во-вторых, может измениться формат отчёта. Оба этих фактора изменяют модуль по разным причинам: в одном случае изменение содержательное, а во втором — косметическое. Принцип единственной обязанности говорит, что оба аспекта этой проблемы на самом деле являются двумя разными обязанностями, и в таком случае должны находиться в разных классах или модулях. Объединение двух сущностей, изменяющихся по разным причинам и в разное время, считается плохим проектным решением.</a:t>
            </a:r>
            <a:br>
              <a:rPr lang="ru-RU"/>
            </a:br>
            <a:br>
              <a:rPr lang="ru-RU"/>
            </a:br>
            <a:r>
              <a:rPr lang="ru-RU" sz="1800" b="1" i="0" kern="1200">
                <a:solidFill>
                  <a:schemeClr val="tx1"/>
                </a:solidFill>
                <a:effectLst/>
                <a:latin typeface="Arial" charset="0"/>
                <a:ea typeface="+mn-ea"/>
                <a:cs typeface="+mn-cs"/>
              </a:rPr>
              <a:t>ПРИНЦИП ОТКРЫТОСТИ/ЗАКРЫТОСТИ</a:t>
            </a:r>
          </a:p>
          <a:p>
            <a:br>
              <a:rPr lang="ru-RU"/>
            </a:br>
            <a:r>
              <a:rPr lang="ru-RU" sz="1200" b="0" i="0" kern="1200">
                <a:solidFill>
                  <a:schemeClr val="tx1"/>
                </a:solidFill>
                <a:effectLst/>
                <a:latin typeface="Arial" charset="0"/>
                <a:ea typeface="+mn-ea"/>
                <a:cs typeface="+mn-cs"/>
              </a:rPr>
              <a:t>Этот принцип достаточно емко характеризует следующее положение:</a:t>
            </a:r>
            <a:br>
              <a:rPr lang="ru-RU"/>
            </a:br>
            <a:r>
              <a:rPr lang="ru-RU" b="1">
                <a:effectLst/>
              </a:rPr>
              <a:t>Программные сущности (классы, модули, функции и т.п.) должны быть открыты для расширения, но закрыты для изменения.</a:t>
            </a:r>
            <a:r>
              <a:rPr lang="ru-RU" sz="1200" b="0" i="0" kern="1200">
                <a:solidFill>
                  <a:schemeClr val="tx1"/>
                </a:solidFill>
                <a:effectLst/>
                <a:latin typeface="Arial" charset="0"/>
                <a:ea typeface="+mn-ea"/>
                <a:cs typeface="+mn-cs"/>
              </a:rPr>
              <a:t>Что это значит? Это означает, что классы должны быть разработаны таким образом, что чтобы подстроить класс к данным конкретным условиям применения, достаточно расширить класс и переопределить некоторые функции. Таким образом, система должна быть гибкой и иметь возможность работы в изменяющихся условиях без изменения исходного кода. Если другие разработчики не в состоянии спроектировать желаемое поведение из-за ограничений в вашем классе, то вам следует изменить его. Это не значит, что любой может изменить всю логику вашего класса, но он/она должен иметь расширить класс и подстроить его для выполнения конкретной задачи.</a:t>
            </a:r>
            <a:br>
              <a:rPr lang="ru-RU"/>
            </a:br>
            <a:br>
              <a:rPr lang="ru-RU"/>
            </a:br>
            <a:r>
              <a:rPr lang="ru-RU" sz="1200" b="1" i="0" kern="1200">
                <a:solidFill>
                  <a:schemeClr val="tx1"/>
                </a:solidFill>
                <a:effectLst/>
                <a:latin typeface="Arial" charset="0"/>
                <a:ea typeface="+mn-ea"/>
                <a:cs typeface="+mn-cs"/>
              </a:rPr>
              <a:t>ПРИНЦИП ПОДСТАНОВКИ БАРБАРЫ ЛИСКОВ</a:t>
            </a:r>
          </a:p>
          <a:p>
            <a:br>
              <a:rPr lang="ru-RU"/>
            </a:br>
            <a:r>
              <a:rPr lang="ru-RU" sz="1200" b="0" i="0" kern="1200">
                <a:solidFill>
                  <a:schemeClr val="tx1"/>
                </a:solidFill>
                <a:effectLst/>
                <a:latin typeface="Arial" charset="0"/>
                <a:ea typeface="+mn-ea"/>
                <a:cs typeface="+mn-cs"/>
              </a:rPr>
              <a:t>Этот принцип является вариацией принципа открытости/закрытости, о котором говорилось ранее. В нем говорится:</a:t>
            </a:r>
            <a:br>
              <a:rPr lang="ru-RU"/>
            </a:br>
            <a:r>
              <a:rPr lang="ru-RU" b="1">
                <a:effectLst/>
              </a:rPr>
              <a:t>Объекты в программе могут быть заменены их наследниками без изменения свойств программы.</a:t>
            </a:r>
            <a:r>
              <a:rPr lang="ru-RU" sz="1200" b="0" i="0" kern="1200">
                <a:solidFill>
                  <a:schemeClr val="tx1"/>
                </a:solidFill>
                <a:effectLst/>
                <a:latin typeface="Arial" charset="0"/>
                <a:ea typeface="+mn-ea"/>
                <a:cs typeface="+mn-cs"/>
              </a:rPr>
              <a:t>Это означает, что класс, разработанный на основании вашего базового класса путем расширения, должен работать в приложении без сбоев. То есть, если разработчик расширяет ваш класс и использует его в приложении, он не должен нарушать работу приложения или создавать фатальные ошибки для всего приложения.</a:t>
            </a:r>
            <a:br>
              <a:rPr lang="ru-RU"/>
            </a:br>
            <a:br>
              <a:rPr lang="ru-RU"/>
            </a:br>
            <a:r>
              <a:rPr lang="ru-RU" sz="1200" b="0" i="0" kern="1200">
                <a:solidFill>
                  <a:schemeClr val="tx1"/>
                </a:solidFill>
                <a:effectLst/>
                <a:latin typeface="Arial" charset="0"/>
                <a:ea typeface="+mn-ea"/>
                <a:cs typeface="+mn-cs"/>
              </a:rPr>
              <a:t>Этого легко добиться, если помнить одно простое правило: Если ваш базовый класс делает строго одно дело, разработчик получит при использовании класса только одну проблему. Это может привести к некоторым ошибкам в одной области, но все приложение не будет работать неправильно.</a:t>
            </a:r>
            <a:br>
              <a:rPr lang="ru-RU"/>
            </a:br>
            <a:br>
              <a:rPr lang="ru-RU"/>
            </a:br>
            <a:r>
              <a:rPr lang="ru-RU" sz="1200" b="1" i="0" kern="1200">
                <a:solidFill>
                  <a:schemeClr val="tx1"/>
                </a:solidFill>
                <a:effectLst/>
                <a:latin typeface="Arial" charset="0"/>
                <a:ea typeface="+mn-ea"/>
                <a:cs typeface="+mn-cs"/>
              </a:rPr>
              <a:t>ПРИНЦИП РАЗДЕЛЕНИЯ ИНТЕРФЕЙСА</a:t>
            </a:r>
          </a:p>
          <a:p>
            <a:br>
              <a:rPr lang="ru-RU"/>
            </a:br>
            <a:r>
              <a:rPr lang="ru-RU" sz="1200" b="0" i="0" kern="1200">
                <a:solidFill>
                  <a:schemeClr val="tx1"/>
                </a:solidFill>
                <a:effectLst/>
                <a:latin typeface="Arial" charset="0"/>
                <a:ea typeface="+mn-ea"/>
                <a:cs typeface="+mn-cs"/>
              </a:rPr>
              <a:t>Характеризуется следующим утверждением:</a:t>
            </a:r>
            <a:br>
              <a:rPr lang="ru-RU"/>
            </a:br>
            <a:r>
              <a:rPr lang="ru-RU" sz="1200" b="1" i="0" kern="1200">
                <a:solidFill>
                  <a:schemeClr val="tx1"/>
                </a:solidFill>
                <a:effectLst/>
                <a:latin typeface="Arial" charset="0"/>
                <a:ea typeface="+mn-ea"/>
                <a:cs typeface="+mn-cs"/>
              </a:rPr>
              <a:t>Клиенты не должны быть вынуждены реализовывать ненужные методы, которые они не будут использовать</a:t>
            </a:r>
            <a:br>
              <a:rPr lang="ru-RU"/>
            </a:br>
            <a:r>
              <a:rPr lang="ru-RU" sz="1200" b="0" i="0" kern="1200">
                <a:solidFill>
                  <a:schemeClr val="tx1"/>
                </a:solidFill>
                <a:effectLst/>
                <a:latin typeface="Arial" charset="0"/>
                <a:ea typeface="+mn-ea"/>
                <a:cs typeface="+mn-cs"/>
              </a:rPr>
              <a:t>Принцип разделения интерфейсов говорит о том, что слишком «толстые» интерфейсы необходимо разделять на более маленькие и специфические, чтобы клиенты маленьких интерфейсов знали только о методах, которые необходимы им в работе. В итоге, при изменении метода интерфейса не должны меняться клиенты, которые этот метод не используют. Рассмотрим пример. Разработчик Алекс создал интерфейс «отчет», и добавил два метода: generateExcel() и generatedPdf(). Теперь клиент А хочет использовать этот интерфейс, но он намерен использовать отчеты только в PDF формате, а не в Excel. Устроит ли его такая функциональность?</a:t>
            </a:r>
            <a:br>
              <a:rPr lang="ru-RU"/>
            </a:br>
            <a:br>
              <a:rPr lang="ru-RU"/>
            </a:br>
            <a:r>
              <a:rPr lang="ru-RU" sz="1200" b="0" i="0" kern="1200">
                <a:solidFill>
                  <a:schemeClr val="tx1"/>
                </a:solidFill>
                <a:effectLst/>
                <a:latin typeface="Arial" charset="0"/>
                <a:ea typeface="+mn-ea"/>
                <a:cs typeface="+mn-cs"/>
              </a:rPr>
              <a:t>Нет. Он должен будет реализовать два метода, один из которых по большому счету не нужен, и существует только благодаря Алексу — дизайнеру программного обеспечения. Клиент воспользуется либо другим интерфейсом, либо оставит поле для Excel пустым.</a:t>
            </a:r>
            <a:br>
              <a:rPr lang="ru-RU"/>
            </a:br>
            <a:br>
              <a:rPr lang="ru-RU"/>
            </a:br>
            <a:r>
              <a:rPr lang="ru-RU" sz="1200" b="0" i="0" kern="1200">
                <a:solidFill>
                  <a:schemeClr val="tx1"/>
                </a:solidFill>
                <a:effectLst/>
                <a:latin typeface="Arial" charset="0"/>
                <a:ea typeface="+mn-ea"/>
                <a:cs typeface="+mn-cs"/>
              </a:rPr>
              <a:t>Так в чем же решение? Решение состоит в разделении существующего интерфейса на два более мелких. Один — отчет в формате PDF, второй — отчет в формате Escel. Это даст пользователю возможность использовать только необходимый для него функционал.</a:t>
            </a:r>
            <a:br>
              <a:rPr lang="ru-RU"/>
            </a:br>
            <a:br>
              <a:rPr lang="ru-RU"/>
            </a:br>
            <a:r>
              <a:rPr lang="ru-RU" sz="1200" b="0" i="0" kern="1200">
                <a:solidFill>
                  <a:schemeClr val="tx1"/>
                </a:solidFill>
                <a:effectLst/>
                <a:latin typeface="Arial" charset="0"/>
                <a:ea typeface="+mn-ea"/>
                <a:cs typeface="+mn-cs"/>
              </a:rPr>
              <a:t>Принцип инверсии зависимостей</a:t>
            </a:r>
          </a:p>
          <a:p>
            <a:r>
              <a:rPr lang="ru-RU" sz="1200" b="0" i="0" kern="1200">
                <a:solidFill>
                  <a:schemeClr val="tx1"/>
                </a:solidFill>
                <a:effectLst/>
                <a:latin typeface="Arial" charset="0"/>
                <a:ea typeface="+mn-ea"/>
                <a:cs typeface="+mn-cs"/>
              </a:rPr>
              <a:t>Многие знают слова, характеризующие этот принцип:</a:t>
            </a:r>
            <a:br>
              <a:rPr lang="ru-RU"/>
            </a:br>
            <a:r>
              <a:rPr lang="ru-RU" b="1">
                <a:effectLst/>
              </a:rPr>
              <a:t>Зависимости внутри системы строятся на основе абстракций. Модули верхнего уровня не зависят от модулей нижнего уровня. Абстракции не должны зависеть от деталей. Детали должны зависеть от абстракций.</a:t>
            </a:r>
            <a:r>
              <a:rPr lang="ru-RU" sz="1200" b="0" i="0" kern="1200">
                <a:solidFill>
                  <a:schemeClr val="tx1"/>
                </a:solidFill>
                <a:effectLst/>
                <a:latin typeface="Arial" charset="0"/>
                <a:ea typeface="+mn-ea"/>
                <a:cs typeface="+mn-cs"/>
              </a:rPr>
              <a:t>Другими словами, следует разрабатывать программное обеспечение таким образом, что различные модули были автономными, и соединялись друг с другом с помощью абстракции. Классическое использование этого принципа можно наблюдать на примере </a:t>
            </a:r>
            <a:r>
              <a:rPr lang="ru-RU" sz="1200" b="0" i="0" u="sng" kern="1200">
                <a:solidFill>
                  <a:schemeClr val="tx1"/>
                </a:solidFill>
                <a:effectLst/>
                <a:latin typeface="Arial" charset="0"/>
                <a:ea typeface="+mn-ea"/>
                <a:cs typeface="+mn-cs"/>
                <a:hlinkClick r:id="rId5"/>
              </a:rPr>
              <a:t>Spring framework. </a:t>
            </a:r>
            <a:r>
              <a:rPr lang="ru-RU" sz="1200" b="0" i="0" kern="1200">
                <a:solidFill>
                  <a:schemeClr val="tx1"/>
                </a:solidFill>
                <a:effectLst/>
                <a:latin typeface="Arial" charset="0"/>
                <a:ea typeface="+mn-ea"/>
                <a:cs typeface="+mn-cs"/>
              </a:rPr>
              <a:t>В рамках Spring framework все модули выполнены в виде отдельных компонентов, которые могут работать вместе. Они выполнены настолько автономно, что могут использоваться в других программных модулях, кроме Spring framework с такой же легкостью.</a:t>
            </a:r>
            <a:br>
              <a:rPr lang="ru-RU"/>
            </a:br>
            <a:br>
              <a:rPr lang="ru-RU"/>
            </a:br>
            <a:r>
              <a:rPr lang="ru-RU" sz="1200" b="0" i="0" kern="1200">
                <a:solidFill>
                  <a:schemeClr val="tx1"/>
                </a:solidFill>
                <a:effectLst/>
                <a:latin typeface="Arial" charset="0"/>
                <a:ea typeface="+mn-ea"/>
                <a:cs typeface="+mn-cs"/>
              </a:rPr>
              <a:t>Это было достигнуто путем инверсии зависимости закрытых и открытых принципов. Все модули предоставляют доступ лишь к абстракции, которая может использоваться в другом модуле.</a:t>
            </a:r>
            <a:br>
              <a:rPr lang="ru-RU"/>
            </a:br>
            <a:br>
              <a:rPr lang="ru-RU"/>
            </a:br>
            <a:r>
              <a:rPr lang="ru-RU" sz="1200" b="0" i="0" kern="1200">
                <a:solidFill>
                  <a:schemeClr val="tx1"/>
                </a:solidFill>
                <a:effectLst/>
                <a:latin typeface="Arial" charset="0"/>
                <a:ea typeface="+mn-ea"/>
                <a:cs typeface="+mn-cs"/>
              </a:rPr>
              <a:t>Итак, это были пять основных принципов дизайна классов в объектно-ориентированном проектировании, которые следует иметь ввиду при написании кода. Удачи!</a:t>
            </a:r>
            <a:endParaRPr lang="en-US"/>
          </a:p>
          <a:p>
            <a:endParaRPr lang="en-US"/>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4</a:t>
            </a:fld>
            <a:endParaRPr lang="en-US"/>
          </a:p>
        </p:txBody>
      </p:sp>
    </p:spTree>
    <p:extLst>
      <p:ext uri="{BB962C8B-B14F-4D97-AF65-F5344CB8AC3E}">
        <p14:creationId xmlns:p14="http://schemas.microsoft.com/office/powerpoint/2010/main" val="230479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16</a:t>
            </a:fld>
            <a:endParaRPr lang="en-US"/>
          </a:p>
        </p:txBody>
      </p:sp>
    </p:spTree>
    <p:extLst>
      <p:ext uri="{BB962C8B-B14F-4D97-AF65-F5344CB8AC3E}">
        <p14:creationId xmlns:p14="http://schemas.microsoft.com/office/powerpoint/2010/main" val="4209082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ru-RU"/>
              <a:t>Применяется в случаях:</a:t>
            </a:r>
            <a:r>
              <a:rPr lang="ru-RU">
                <a:effectLst/>
              </a:rPr>
              <a:t>Когда программа должна быть независимой от процесса и типов создаваемых новых объектов.</a:t>
            </a:r>
          </a:p>
          <a:p>
            <a:pPr fontAlgn="t"/>
            <a:r>
              <a:rPr lang="ru-RU">
                <a:effectLst/>
              </a:rPr>
              <a:t>Когда необходимо создать семейства или группы взаимосвязанных объектов исключая возможность одновременного использования объектов из разных этих наборов в одном контексте</a:t>
            </a:r>
            <a:r>
              <a:rPr lang="ru-RU" sz="1200" u="none" strike="noStrike" kern="1200" baseline="30000">
                <a:solidFill>
                  <a:schemeClr val="tx1"/>
                </a:solidFill>
                <a:effectLst/>
                <a:latin typeface="Arial" charset="0"/>
                <a:ea typeface="+mn-ea"/>
                <a:cs typeface="+mn-cs"/>
                <a:hlinkClick r:id="rId3"/>
              </a:rPr>
              <a:t>[1]</a:t>
            </a:r>
            <a:r>
              <a:rPr lang="ru-RU">
                <a:effectLst/>
              </a:rPr>
              <a:t>.</a:t>
            </a:r>
          </a:p>
          <a:p>
            <a:pPr fontAlgn="t"/>
            <a:r>
              <a:rPr lang="ru-RU"/>
              <a:t>Плюсы:</a:t>
            </a:r>
            <a:r>
              <a:rPr lang="ru-RU">
                <a:effectLst/>
              </a:rPr>
              <a:t>изолирует конкретные классы;</a:t>
            </a:r>
          </a:p>
          <a:p>
            <a:pPr fontAlgn="t"/>
            <a:r>
              <a:rPr lang="ru-RU">
                <a:effectLst/>
              </a:rPr>
              <a:t>упрощает замену семейств продуктов;</a:t>
            </a:r>
          </a:p>
          <a:p>
            <a:pPr fontAlgn="t"/>
            <a:r>
              <a:rPr lang="ru-RU">
                <a:effectLst/>
              </a:rPr>
              <a:t>гарантирует сочетаемость продуктов.</a:t>
            </a:r>
          </a:p>
          <a:p>
            <a:pPr fontAlgn="t"/>
            <a:r>
              <a:rPr lang="ru-RU"/>
              <a:t>Минусы:</a:t>
            </a:r>
            <a:r>
              <a:rPr lang="ru-RU">
                <a:effectLst/>
              </a:rPr>
              <a:t>сложно добавить поддержку нового вида продуктов</a:t>
            </a:r>
          </a:p>
          <a:p>
            <a:endParaRPr lang="en-US"/>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17</a:t>
            </a:fld>
            <a:endParaRPr lang="en-US"/>
          </a:p>
        </p:txBody>
      </p:sp>
    </p:spTree>
    <p:extLst>
      <p:ext uri="{BB962C8B-B14F-4D97-AF65-F5344CB8AC3E}">
        <p14:creationId xmlns:p14="http://schemas.microsoft.com/office/powerpoint/2010/main" val="562030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18</a:t>
            </a:fld>
            <a:endParaRPr lang="en-US"/>
          </a:p>
        </p:txBody>
      </p:sp>
    </p:spTree>
    <p:extLst>
      <p:ext uri="{BB962C8B-B14F-4D97-AF65-F5344CB8AC3E}">
        <p14:creationId xmlns:p14="http://schemas.microsoft.com/office/powerpoint/2010/main" val="2776983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19</a:t>
            </a:fld>
            <a:endParaRPr lang="en-US"/>
          </a:p>
        </p:txBody>
      </p:sp>
    </p:spTree>
    <p:extLst>
      <p:ext uri="{BB962C8B-B14F-4D97-AF65-F5344CB8AC3E}">
        <p14:creationId xmlns:p14="http://schemas.microsoft.com/office/powerpoint/2010/main" val="123415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kern="1200">
                <a:solidFill>
                  <a:schemeClr val="tx1"/>
                </a:solidFill>
                <a:effectLst/>
                <a:latin typeface="Arial" charset="0"/>
                <a:ea typeface="+mn-ea"/>
                <a:cs typeface="+mn-cs"/>
              </a:rPr>
              <a:t>Fluent Builder</a:t>
            </a:r>
          </a:p>
          <a:p>
            <a:pPr fontAlgn="base"/>
            <a:r>
              <a:rPr lang="en-US" sz="1200" b="0" i="0" kern="1200">
                <a:solidFill>
                  <a:schemeClr val="tx1"/>
                </a:solidFill>
                <a:effectLst/>
                <a:latin typeface="Arial" charset="0"/>
                <a:ea typeface="+mn-ea"/>
                <a:cs typeface="+mn-cs"/>
              </a:rPr>
              <a:t>public class </a:t>
            </a:r>
            <a:r>
              <a:rPr lang="en-US" sz="1200" b="0" i="0" kern="1200" err="1">
                <a:solidFill>
                  <a:schemeClr val="tx1"/>
                </a:solidFill>
                <a:effectLst/>
                <a:latin typeface="Arial" charset="0"/>
                <a:ea typeface="+mn-ea"/>
                <a:cs typeface="+mn-cs"/>
              </a:rPr>
              <a:t>UserBuilder</a:t>
            </a:r>
            <a:endParaRPr lang="en-US" sz="1200" b="0" i="0" kern="1200">
              <a:solidFill>
                <a:schemeClr val="tx1"/>
              </a:solidFill>
              <a:effectLst/>
              <a:latin typeface="Arial" charset="0"/>
              <a:ea typeface="+mn-ea"/>
              <a:cs typeface="+mn-cs"/>
            </a:endParaRPr>
          </a:p>
          <a:p>
            <a:pPr fontAlgn="base"/>
            <a:r>
              <a:rPr lang="en-US" sz="1200" b="0" i="0" kern="1200">
                <a:solidFill>
                  <a:schemeClr val="tx1"/>
                </a:solidFill>
                <a:effectLst/>
                <a:latin typeface="Arial" charset="0"/>
                <a:ea typeface="+mn-ea"/>
                <a:cs typeface="+mn-cs"/>
              </a:rPr>
              <a:t>{</a:t>
            </a:r>
          </a:p>
          <a:p>
            <a:pPr fontAlgn="base"/>
            <a:r>
              <a:rPr lang="en-US" sz="1200" b="0" i="0" kern="1200">
                <a:solidFill>
                  <a:schemeClr val="tx1"/>
                </a:solidFill>
                <a:effectLst/>
                <a:latin typeface="Arial" charset="0"/>
                <a:ea typeface="+mn-ea"/>
                <a:cs typeface="+mn-cs"/>
              </a:rPr>
              <a:t>    private User </a:t>
            </a:r>
            <a:r>
              <a:rPr lang="en-US" sz="1200" b="0" i="0" kern="1200" err="1">
                <a:solidFill>
                  <a:schemeClr val="tx1"/>
                </a:solidFill>
                <a:effectLst/>
                <a:latin typeface="Arial" charset="0"/>
                <a:ea typeface="+mn-ea"/>
                <a:cs typeface="+mn-cs"/>
              </a:rPr>
              <a:t>user</a:t>
            </a:r>
            <a:r>
              <a:rPr lang="en-US" sz="1200" b="0" i="0" kern="1200">
                <a:solidFill>
                  <a:schemeClr val="tx1"/>
                </a:solidFill>
                <a:effectLst/>
                <a:latin typeface="Arial" charset="0"/>
                <a:ea typeface="+mn-ea"/>
                <a:cs typeface="+mn-cs"/>
              </a:rPr>
              <a:t>;</a:t>
            </a:r>
          </a:p>
          <a:p>
            <a:pPr fontAlgn="base"/>
            <a:r>
              <a:rPr lang="en-US" sz="1200" b="0" i="0" kern="1200">
                <a:solidFill>
                  <a:schemeClr val="tx1"/>
                </a:solidFill>
                <a:effectLst/>
                <a:latin typeface="Arial" charset="0"/>
                <a:ea typeface="+mn-ea"/>
                <a:cs typeface="+mn-cs"/>
              </a:rPr>
              <a:t>    public </a:t>
            </a:r>
            <a:r>
              <a:rPr lang="en-US" sz="1200" b="0" i="0" kern="1200" err="1">
                <a:solidFill>
                  <a:schemeClr val="tx1"/>
                </a:solidFill>
                <a:effectLst/>
                <a:latin typeface="Arial" charset="0"/>
                <a:ea typeface="+mn-ea"/>
                <a:cs typeface="+mn-cs"/>
              </a:rPr>
              <a:t>UserBuilder</a:t>
            </a:r>
            <a:r>
              <a:rPr lang="en-US" sz="1200" b="0" i="0" kern="1200">
                <a:solidFill>
                  <a:schemeClr val="tx1"/>
                </a:solidFill>
                <a:effectLst/>
                <a:latin typeface="Arial" charset="0"/>
                <a:ea typeface="+mn-ea"/>
                <a:cs typeface="+mn-cs"/>
              </a:rPr>
              <a:t>()</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user = new User();</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public </a:t>
            </a:r>
            <a:r>
              <a:rPr lang="en-US" sz="1200" b="0" i="0" kern="1200" err="1">
                <a:solidFill>
                  <a:schemeClr val="tx1"/>
                </a:solidFill>
                <a:effectLst/>
                <a:latin typeface="Arial" charset="0"/>
                <a:ea typeface="+mn-ea"/>
                <a:cs typeface="+mn-cs"/>
              </a:rPr>
              <a:t>UserBuilder</a:t>
            </a:r>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SetName</a:t>
            </a:r>
            <a:r>
              <a:rPr lang="en-US" sz="1200" b="0" i="0" kern="1200">
                <a:solidFill>
                  <a:schemeClr val="tx1"/>
                </a:solidFill>
                <a:effectLst/>
                <a:latin typeface="Arial" charset="0"/>
                <a:ea typeface="+mn-ea"/>
                <a:cs typeface="+mn-cs"/>
              </a:rPr>
              <a:t>(string name)</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user.Name</a:t>
            </a:r>
            <a:r>
              <a:rPr lang="en-US" sz="1200" b="0" i="0" kern="1200">
                <a:solidFill>
                  <a:schemeClr val="tx1"/>
                </a:solidFill>
                <a:effectLst/>
                <a:latin typeface="Arial" charset="0"/>
                <a:ea typeface="+mn-ea"/>
                <a:cs typeface="+mn-cs"/>
              </a:rPr>
              <a:t> = name;</a:t>
            </a:r>
          </a:p>
          <a:p>
            <a:pPr fontAlgn="base"/>
            <a:r>
              <a:rPr lang="en-US" sz="1200" b="0" i="0" kern="1200">
                <a:solidFill>
                  <a:schemeClr val="tx1"/>
                </a:solidFill>
                <a:effectLst/>
                <a:latin typeface="Arial" charset="0"/>
                <a:ea typeface="+mn-ea"/>
                <a:cs typeface="+mn-cs"/>
              </a:rPr>
              <a:t>        return this;</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public </a:t>
            </a:r>
            <a:r>
              <a:rPr lang="en-US" sz="1200" b="0" i="0" kern="1200" err="1">
                <a:solidFill>
                  <a:schemeClr val="tx1"/>
                </a:solidFill>
                <a:effectLst/>
                <a:latin typeface="Arial" charset="0"/>
                <a:ea typeface="+mn-ea"/>
                <a:cs typeface="+mn-cs"/>
              </a:rPr>
              <a:t>UserBuilder</a:t>
            </a:r>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SetCompany</a:t>
            </a:r>
            <a:r>
              <a:rPr lang="en-US" sz="1200" b="0" i="0" kern="1200">
                <a:solidFill>
                  <a:schemeClr val="tx1"/>
                </a:solidFill>
                <a:effectLst/>
                <a:latin typeface="Arial" charset="0"/>
                <a:ea typeface="+mn-ea"/>
                <a:cs typeface="+mn-cs"/>
              </a:rPr>
              <a:t>(string company)</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user.Company</a:t>
            </a:r>
            <a:r>
              <a:rPr lang="en-US" sz="1200" b="0" i="0" kern="1200">
                <a:solidFill>
                  <a:schemeClr val="tx1"/>
                </a:solidFill>
                <a:effectLst/>
                <a:latin typeface="Arial" charset="0"/>
                <a:ea typeface="+mn-ea"/>
                <a:cs typeface="+mn-cs"/>
              </a:rPr>
              <a:t> = company;</a:t>
            </a:r>
          </a:p>
          <a:p>
            <a:pPr fontAlgn="base"/>
            <a:r>
              <a:rPr lang="en-US" sz="1200" b="0" i="0" kern="1200">
                <a:solidFill>
                  <a:schemeClr val="tx1"/>
                </a:solidFill>
                <a:effectLst/>
                <a:latin typeface="Arial" charset="0"/>
                <a:ea typeface="+mn-ea"/>
                <a:cs typeface="+mn-cs"/>
              </a:rPr>
              <a:t>        return this;</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public </a:t>
            </a:r>
            <a:r>
              <a:rPr lang="en-US" sz="1200" b="0" i="0" kern="1200" err="1">
                <a:solidFill>
                  <a:schemeClr val="tx1"/>
                </a:solidFill>
                <a:effectLst/>
                <a:latin typeface="Arial" charset="0"/>
                <a:ea typeface="+mn-ea"/>
                <a:cs typeface="+mn-cs"/>
              </a:rPr>
              <a:t>UserBuilder</a:t>
            </a:r>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SetAge</a:t>
            </a:r>
            <a:r>
              <a:rPr lang="en-US" sz="1200" b="0" i="0" kern="1200">
                <a:solidFill>
                  <a:schemeClr val="tx1"/>
                </a:solidFill>
                <a:effectLst/>
                <a:latin typeface="Arial" charset="0"/>
                <a:ea typeface="+mn-ea"/>
                <a:cs typeface="+mn-cs"/>
              </a:rPr>
              <a:t>(</a:t>
            </a:r>
            <a:r>
              <a:rPr lang="en-US" sz="1200" b="0" i="0" kern="1200" err="1">
                <a:solidFill>
                  <a:schemeClr val="tx1"/>
                </a:solidFill>
                <a:effectLst/>
                <a:latin typeface="Arial" charset="0"/>
                <a:ea typeface="+mn-ea"/>
                <a:cs typeface="+mn-cs"/>
              </a:rPr>
              <a:t>int</a:t>
            </a:r>
            <a:r>
              <a:rPr lang="en-US" sz="1200" b="0" i="0" kern="1200">
                <a:solidFill>
                  <a:schemeClr val="tx1"/>
                </a:solidFill>
                <a:effectLst/>
                <a:latin typeface="Arial" charset="0"/>
                <a:ea typeface="+mn-ea"/>
                <a:cs typeface="+mn-cs"/>
              </a:rPr>
              <a:t> age)</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user.Age</a:t>
            </a:r>
            <a:r>
              <a:rPr lang="en-US" sz="1200" b="0" i="0" kern="1200">
                <a:solidFill>
                  <a:schemeClr val="tx1"/>
                </a:solidFill>
                <a:effectLst/>
                <a:latin typeface="Arial" charset="0"/>
                <a:ea typeface="+mn-ea"/>
                <a:cs typeface="+mn-cs"/>
              </a:rPr>
              <a:t> = age &gt; 0 ? age : 0;</a:t>
            </a:r>
          </a:p>
          <a:p>
            <a:pPr fontAlgn="base"/>
            <a:r>
              <a:rPr lang="en-US" sz="1200" b="0" i="0" kern="1200">
                <a:solidFill>
                  <a:schemeClr val="tx1"/>
                </a:solidFill>
                <a:effectLst/>
                <a:latin typeface="Arial" charset="0"/>
                <a:ea typeface="+mn-ea"/>
                <a:cs typeface="+mn-cs"/>
              </a:rPr>
              <a:t>        return this;</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public </a:t>
            </a:r>
            <a:r>
              <a:rPr lang="en-US" sz="1200" b="0" i="0" kern="1200" err="1">
                <a:solidFill>
                  <a:schemeClr val="tx1"/>
                </a:solidFill>
                <a:effectLst/>
                <a:latin typeface="Arial" charset="0"/>
                <a:ea typeface="+mn-ea"/>
                <a:cs typeface="+mn-cs"/>
              </a:rPr>
              <a:t>UserBuilder</a:t>
            </a:r>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IsMarried</a:t>
            </a:r>
            <a:endParaRPr lang="en-US" sz="1200" b="0" i="0" kern="1200">
              <a:solidFill>
                <a:schemeClr val="tx1"/>
              </a:solidFill>
              <a:effectLst/>
              <a:latin typeface="Arial" charset="0"/>
              <a:ea typeface="+mn-ea"/>
              <a:cs typeface="+mn-cs"/>
            </a:endParaRP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get</a:t>
            </a:r>
          </a:p>
          <a:p>
            <a:pPr fontAlgn="base"/>
            <a:r>
              <a:rPr lang="en-US" sz="1200" b="0" i="0" kern="1200">
                <a:solidFill>
                  <a:schemeClr val="tx1"/>
                </a:solidFill>
                <a:effectLst/>
                <a:latin typeface="Arial" charset="0"/>
                <a:ea typeface="+mn-ea"/>
                <a:cs typeface="+mn-cs"/>
              </a:rPr>
              <a:t>        { </a:t>
            </a:r>
          </a:p>
          <a:p>
            <a:pPr fontAlgn="base"/>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user.IsMarried</a:t>
            </a:r>
            <a:r>
              <a:rPr lang="en-US" sz="1200" b="0" i="0" kern="1200">
                <a:solidFill>
                  <a:schemeClr val="tx1"/>
                </a:solidFill>
                <a:effectLst/>
                <a:latin typeface="Arial" charset="0"/>
                <a:ea typeface="+mn-ea"/>
                <a:cs typeface="+mn-cs"/>
              </a:rPr>
              <a:t> = true; </a:t>
            </a:r>
          </a:p>
          <a:p>
            <a:pPr fontAlgn="base"/>
            <a:r>
              <a:rPr lang="en-US" sz="1200" b="0" i="0" kern="1200">
                <a:solidFill>
                  <a:schemeClr val="tx1"/>
                </a:solidFill>
                <a:effectLst/>
                <a:latin typeface="Arial" charset="0"/>
                <a:ea typeface="+mn-ea"/>
                <a:cs typeface="+mn-cs"/>
              </a:rPr>
              <a:t>            return this; </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public User Build()</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return user;</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a:t>
            </a:r>
          </a:p>
          <a:p>
            <a:endParaRPr lang="en-US"/>
          </a:p>
          <a:p>
            <a:pPr fontAlgn="base"/>
            <a:r>
              <a:rPr lang="en-US" sz="1200" b="0" i="0" kern="1200">
                <a:solidFill>
                  <a:schemeClr val="tx1"/>
                </a:solidFill>
                <a:effectLst/>
                <a:latin typeface="Arial" charset="0"/>
                <a:ea typeface="+mn-ea"/>
                <a:cs typeface="+mn-cs"/>
              </a:rPr>
              <a:t>public class User</a:t>
            </a:r>
          </a:p>
          <a:p>
            <a:pPr fontAlgn="base"/>
            <a:r>
              <a:rPr lang="en-US" sz="1200" b="0" i="0" kern="1200">
                <a:solidFill>
                  <a:schemeClr val="tx1"/>
                </a:solidFill>
                <a:effectLst/>
                <a:latin typeface="Arial" charset="0"/>
                <a:ea typeface="+mn-ea"/>
                <a:cs typeface="+mn-cs"/>
              </a:rPr>
              <a:t>{</a:t>
            </a:r>
          </a:p>
          <a:p>
            <a:pPr fontAlgn="base"/>
            <a:r>
              <a:rPr lang="en-US" sz="1200" b="0" i="0" kern="1200">
                <a:solidFill>
                  <a:schemeClr val="tx1"/>
                </a:solidFill>
                <a:effectLst/>
                <a:latin typeface="Arial" charset="0"/>
                <a:ea typeface="+mn-ea"/>
                <a:cs typeface="+mn-cs"/>
              </a:rPr>
              <a:t>    public string Name { get; set; }        // </a:t>
            </a:r>
            <a:r>
              <a:rPr lang="ru-RU" sz="1200" b="0" i="0" kern="1200">
                <a:solidFill>
                  <a:schemeClr val="tx1"/>
                </a:solidFill>
                <a:effectLst/>
                <a:latin typeface="Arial" charset="0"/>
                <a:ea typeface="+mn-ea"/>
                <a:cs typeface="+mn-cs"/>
              </a:rPr>
              <a:t>имя</a:t>
            </a:r>
          </a:p>
          <a:p>
            <a:pPr fontAlgn="base"/>
            <a:r>
              <a:rPr lang="ru-RU" sz="1200" b="0" i="0" kern="1200">
                <a:solidFill>
                  <a:schemeClr val="tx1"/>
                </a:solidFill>
                <a:effectLst/>
                <a:latin typeface="Arial" charset="0"/>
                <a:ea typeface="+mn-ea"/>
                <a:cs typeface="+mn-cs"/>
              </a:rPr>
              <a:t>    </a:t>
            </a:r>
            <a:r>
              <a:rPr lang="en-US" sz="1200" b="0" i="0" kern="1200">
                <a:solidFill>
                  <a:schemeClr val="tx1"/>
                </a:solidFill>
                <a:effectLst/>
                <a:latin typeface="Arial" charset="0"/>
                <a:ea typeface="+mn-ea"/>
                <a:cs typeface="+mn-cs"/>
              </a:rPr>
              <a:t>public string Company { get; set; }     // </a:t>
            </a:r>
            <a:r>
              <a:rPr lang="ru-RU" sz="1200" b="0" i="0" kern="1200">
                <a:solidFill>
                  <a:schemeClr val="tx1"/>
                </a:solidFill>
                <a:effectLst/>
                <a:latin typeface="Arial" charset="0"/>
                <a:ea typeface="+mn-ea"/>
                <a:cs typeface="+mn-cs"/>
              </a:rPr>
              <a:t>компания</a:t>
            </a:r>
          </a:p>
          <a:p>
            <a:pPr fontAlgn="base"/>
            <a:r>
              <a:rPr lang="ru-RU" sz="1200" b="0" i="0" kern="1200">
                <a:solidFill>
                  <a:schemeClr val="tx1"/>
                </a:solidFill>
                <a:effectLst/>
                <a:latin typeface="Arial" charset="0"/>
                <a:ea typeface="+mn-ea"/>
                <a:cs typeface="+mn-cs"/>
              </a:rPr>
              <a:t>    </a:t>
            </a:r>
            <a:r>
              <a:rPr lang="en-US" sz="1200" b="0" i="0" kern="1200">
                <a:solidFill>
                  <a:schemeClr val="tx1"/>
                </a:solidFill>
                <a:effectLst/>
                <a:latin typeface="Arial" charset="0"/>
                <a:ea typeface="+mn-ea"/>
                <a:cs typeface="+mn-cs"/>
              </a:rPr>
              <a:t>public </a:t>
            </a:r>
            <a:r>
              <a:rPr lang="en-US" sz="1200" b="0" i="0" kern="1200" err="1">
                <a:solidFill>
                  <a:schemeClr val="tx1"/>
                </a:solidFill>
                <a:effectLst/>
                <a:latin typeface="Arial" charset="0"/>
                <a:ea typeface="+mn-ea"/>
                <a:cs typeface="+mn-cs"/>
              </a:rPr>
              <a:t>int</a:t>
            </a:r>
            <a:r>
              <a:rPr lang="en-US" sz="1200" b="0" i="0" kern="1200">
                <a:solidFill>
                  <a:schemeClr val="tx1"/>
                </a:solidFill>
                <a:effectLst/>
                <a:latin typeface="Arial" charset="0"/>
                <a:ea typeface="+mn-ea"/>
                <a:cs typeface="+mn-cs"/>
              </a:rPr>
              <a:t> Age { get; set; }            // </a:t>
            </a:r>
            <a:r>
              <a:rPr lang="ru-RU" sz="1200" b="0" i="0" kern="1200">
                <a:solidFill>
                  <a:schemeClr val="tx1"/>
                </a:solidFill>
                <a:effectLst/>
                <a:latin typeface="Arial" charset="0"/>
                <a:ea typeface="+mn-ea"/>
                <a:cs typeface="+mn-cs"/>
              </a:rPr>
              <a:t>возраст</a:t>
            </a:r>
          </a:p>
          <a:p>
            <a:pPr fontAlgn="base"/>
            <a:r>
              <a:rPr lang="ru-RU" sz="1200" b="0" i="0" kern="1200">
                <a:solidFill>
                  <a:schemeClr val="tx1"/>
                </a:solidFill>
                <a:effectLst/>
                <a:latin typeface="Arial" charset="0"/>
                <a:ea typeface="+mn-ea"/>
                <a:cs typeface="+mn-cs"/>
              </a:rPr>
              <a:t>    </a:t>
            </a:r>
            <a:r>
              <a:rPr lang="en-US" sz="1200" b="0" i="0" kern="1200">
                <a:solidFill>
                  <a:schemeClr val="tx1"/>
                </a:solidFill>
                <a:effectLst/>
                <a:latin typeface="Arial" charset="0"/>
                <a:ea typeface="+mn-ea"/>
                <a:cs typeface="+mn-cs"/>
              </a:rPr>
              <a:t>public bool </a:t>
            </a:r>
            <a:r>
              <a:rPr lang="en-US" sz="1200" b="0" i="0" kern="1200" err="1">
                <a:solidFill>
                  <a:schemeClr val="tx1"/>
                </a:solidFill>
                <a:effectLst/>
                <a:latin typeface="Arial" charset="0"/>
                <a:ea typeface="+mn-ea"/>
                <a:cs typeface="+mn-cs"/>
              </a:rPr>
              <a:t>IsMarried</a:t>
            </a:r>
            <a:r>
              <a:rPr lang="en-US" sz="1200" b="0" i="0" kern="1200">
                <a:solidFill>
                  <a:schemeClr val="tx1"/>
                </a:solidFill>
                <a:effectLst/>
                <a:latin typeface="Arial" charset="0"/>
                <a:ea typeface="+mn-ea"/>
                <a:cs typeface="+mn-cs"/>
              </a:rPr>
              <a:t> { get; set; }      // </a:t>
            </a:r>
            <a:r>
              <a:rPr lang="ru-RU" sz="1200" b="0" i="0" kern="1200">
                <a:solidFill>
                  <a:schemeClr val="tx1"/>
                </a:solidFill>
                <a:effectLst/>
                <a:latin typeface="Arial" charset="0"/>
                <a:ea typeface="+mn-ea"/>
                <a:cs typeface="+mn-cs"/>
              </a:rPr>
              <a:t>женат/замужем</a:t>
            </a:r>
          </a:p>
          <a:p>
            <a:pPr fontAlgn="base"/>
            <a:r>
              <a:rPr lang="ru-RU" sz="1200" b="0" i="0" kern="1200">
                <a:solidFill>
                  <a:schemeClr val="tx1"/>
                </a:solidFill>
                <a:effectLst/>
                <a:latin typeface="Arial" charset="0"/>
                <a:ea typeface="+mn-ea"/>
                <a:cs typeface="+mn-cs"/>
              </a:rPr>
              <a:t>         </a:t>
            </a:r>
          </a:p>
          <a:p>
            <a:pPr fontAlgn="base"/>
            <a:r>
              <a:rPr lang="ru-RU" sz="1200" b="0" i="0" kern="1200">
                <a:solidFill>
                  <a:schemeClr val="tx1"/>
                </a:solidFill>
                <a:effectLst/>
                <a:latin typeface="Arial" charset="0"/>
                <a:ea typeface="+mn-ea"/>
                <a:cs typeface="+mn-cs"/>
              </a:rPr>
              <a:t>    </a:t>
            </a:r>
            <a:r>
              <a:rPr lang="en-US" sz="1200" b="0" i="0" kern="1200">
                <a:solidFill>
                  <a:schemeClr val="tx1"/>
                </a:solidFill>
                <a:effectLst/>
                <a:latin typeface="Arial" charset="0"/>
                <a:ea typeface="+mn-ea"/>
                <a:cs typeface="+mn-cs"/>
              </a:rPr>
              <a:t>public static </a:t>
            </a:r>
            <a:r>
              <a:rPr lang="en-US" sz="1200" b="0" i="0" kern="1200" err="1">
                <a:solidFill>
                  <a:schemeClr val="tx1"/>
                </a:solidFill>
                <a:effectLst/>
                <a:latin typeface="Arial" charset="0"/>
                <a:ea typeface="+mn-ea"/>
                <a:cs typeface="+mn-cs"/>
              </a:rPr>
              <a:t>UserBuilder</a:t>
            </a:r>
            <a:r>
              <a:rPr lang="en-US" sz="1200" b="0" i="0" kern="1200">
                <a:solidFill>
                  <a:schemeClr val="tx1"/>
                </a:solidFill>
                <a:effectLst/>
                <a:latin typeface="Arial" charset="0"/>
                <a:ea typeface="+mn-ea"/>
                <a:cs typeface="+mn-cs"/>
              </a:rPr>
              <a:t> </a:t>
            </a:r>
            <a:r>
              <a:rPr lang="en-US" sz="1200" b="0" i="0" kern="1200" err="1">
                <a:solidFill>
                  <a:schemeClr val="tx1"/>
                </a:solidFill>
                <a:effectLst/>
                <a:latin typeface="Arial" charset="0"/>
                <a:ea typeface="+mn-ea"/>
                <a:cs typeface="+mn-cs"/>
              </a:rPr>
              <a:t>CreateBuilder</a:t>
            </a:r>
            <a:r>
              <a:rPr lang="en-US" sz="1200" b="0" i="0" kern="1200">
                <a:solidFill>
                  <a:schemeClr val="tx1"/>
                </a:solidFill>
                <a:effectLst/>
                <a:latin typeface="Arial" charset="0"/>
                <a:ea typeface="+mn-ea"/>
                <a:cs typeface="+mn-cs"/>
              </a:rPr>
              <a:t>()</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        return new </a:t>
            </a:r>
            <a:r>
              <a:rPr lang="en-US" sz="1200" b="0" i="0" kern="1200" err="1">
                <a:solidFill>
                  <a:schemeClr val="tx1"/>
                </a:solidFill>
                <a:effectLst/>
                <a:latin typeface="Arial" charset="0"/>
                <a:ea typeface="+mn-ea"/>
                <a:cs typeface="+mn-cs"/>
              </a:rPr>
              <a:t>UserBuilder</a:t>
            </a:r>
            <a:r>
              <a:rPr lang="en-US" sz="1200" b="0" i="0" kern="1200">
                <a:solidFill>
                  <a:schemeClr val="tx1"/>
                </a:solidFill>
                <a:effectLst/>
                <a:latin typeface="Arial" charset="0"/>
                <a:ea typeface="+mn-ea"/>
                <a:cs typeface="+mn-cs"/>
              </a:rPr>
              <a:t>();</a:t>
            </a:r>
          </a:p>
          <a:p>
            <a:pPr fontAlgn="base"/>
            <a:r>
              <a:rPr lang="en-US" sz="1200" b="0" i="0" kern="1200">
                <a:solidFill>
                  <a:schemeClr val="tx1"/>
                </a:solidFill>
                <a:effectLst/>
                <a:latin typeface="Arial" charset="0"/>
                <a:ea typeface="+mn-ea"/>
                <a:cs typeface="+mn-cs"/>
              </a:rPr>
              <a:t>    }</a:t>
            </a:r>
          </a:p>
          <a:p>
            <a:pPr fontAlgn="base"/>
            <a:r>
              <a:rPr lang="en-US" sz="1200" b="0" i="0" kern="1200">
                <a:solidFill>
                  <a:schemeClr val="tx1"/>
                </a:solidFill>
                <a:effectLst/>
                <a:latin typeface="Arial" charset="0"/>
                <a:ea typeface="+mn-ea"/>
                <a:cs typeface="+mn-cs"/>
              </a:rPr>
              <a:t>}</a:t>
            </a:r>
          </a:p>
          <a:p>
            <a:endParaRPr lang="en-US"/>
          </a:p>
          <a:p>
            <a:pPr fontAlgn="base"/>
            <a:r>
              <a:rPr lang="en-US" sz="1200" b="0" i="0" kern="1200">
                <a:solidFill>
                  <a:schemeClr val="tx1"/>
                </a:solidFill>
                <a:effectLst/>
                <a:latin typeface="Arial" charset="0"/>
                <a:ea typeface="+mn-ea"/>
                <a:cs typeface="+mn-cs"/>
              </a:rPr>
              <a:t>User tom = new </a:t>
            </a:r>
            <a:r>
              <a:rPr lang="en-US" sz="1200" b="0" i="0" kern="1200" err="1">
                <a:solidFill>
                  <a:schemeClr val="tx1"/>
                </a:solidFill>
                <a:effectLst/>
                <a:latin typeface="Arial" charset="0"/>
                <a:ea typeface="+mn-ea"/>
                <a:cs typeface="+mn-cs"/>
              </a:rPr>
              <a:t>UserBuilder</a:t>
            </a:r>
            <a:r>
              <a:rPr lang="en-US" sz="1200" b="0" i="0" kern="1200">
                <a:solidFill>
                  <a:schemeClr val="tx1"/>
                </a:solidFill>
                <a:effectLst/>
                <a:latin typeface="Arial" charset="0"/>
                <a:ea typeface="+mn-ea"/>
                <a:cs typeface="+mn-cs"/>
              </a:rPr>
              <a:t>().</a:t>
            </a:r>
            <a:r>
              <a:rPr lang="en-US" sz="1200" b="0" i="0" kern="1200" err="1">
                <a:solidFill>
                  <a:schemeClr val="tx1"/>
                </a:solidFill>
                <a:effectLst/>
                <a:latin typeface="Arial" charset="0"/>
                <a:ea typeface="+mn-ea"/>
                <a:cs typeface="+mn-cs"/>
              </a:rPr>
              <a:t>SetName</a:t>
            </a:r>
            <a:r>
              <a:rPr lang="en-US" sz="1200" b="0" i="0" kern="1200">
                <a:solidFill>
                  <a:schemeClr val="tx1"/>
                </a:solidFill>
                <a:effectLst/>
                <a:latin typeface="Arial" charset="0"/>
                <a:ea typeface="+mn-ea"/>
                <a:cs typeface="+mn-cs"/>
              </a:rPr>
              <a:t>("Tom").</a:t>
            </a:r>
            <a:r>
              <a:rPr lang="en-US" sz="1200" b="0" i="0" kern="1200" err="1">
                <a:solidFill>
                  <a:schemeClr val="tx1"/>
                </a:solidFill>
                <a:effectLst/>
                <a:latin typeface="Arial" charset="0"/>
                <a:ea typeface="+mn-ea"/>
                <a:cs typeface="+mn-cs"/>
              </a:rPr>
              <a:t>SetCompany</a:t>
            </a:r>
            <a:r>
              <a:rPr lang="en-US" sz="1200" b="0" i="0" kern="1200">
                <a:solidFill>
                  <a:schemeClr val="tx1"/>
                </a:solidFill>
                <a:effectLst/>
                <a:latin typeface="Arial" charset="0"/>
                <a:ea typeface="+mn-ea"/>
                <a:cs typeface="+mn-cs"/>
              </a:rPr>
              <a:t>("Microsoft").</a:t>
            </a:r>
            <a:r>
              <a:rPr lang="en-US" sz="1200" b="0" i="0" kern="1200" err="1">
                <a:solidFill>
                  <a:schemeClr val="tx1"/>
                </a:solidFill>
                <a:effectLst/>
                <a:latin typeface="Arial" charset="0"/>
                <a:ea typeface="+mn-ea"/>
                <a:cs typeface="+mn-cs"/>
              </a:rPr>
              <a:t>SetAge</a:t>
            </a:r>
            <a:r>
              <a:rPr lang="en-US" sz="1200" b="0" i="0" kern="1200">
                <a:solidFill>
                  <a:schemeClr val="tx1"/>
                </a:solidFill>
                <a:effectLst/>
                <a:latin typeface="Arial" charset="0"/>
                <a:ea typeface="+mn-ea"/>
                <a:cs typeface="+mn-cs"/>
              </a:rPr>
              <a:t>(23).Build();</a:t>
            </a:r>
          </a:p>
          <a:p>
            <a:pPr fontAlgn="base"/>
            <a:r>
              <a:rPr lang="en-US" sz="1200" b="0" i="0" kern="1200">
                <a:solidFill>
                  <a:schemeClr val="tx1"/>
                </a:solidFill>
                <a:effectLst/>
                <a:latin typeface="Arial" charset="0"/>
                <a:ea typeface="+mn-ea"/>
                <a:cs typeface="+mn-cs"/>
              </a:rPr>
              <a:t>User </a:t>
            </a:r>
            <a:r>
              <a:rPr lang="en-US" sz="1200" b="0" i="0" kern="1200" err="1">
                <a:solidFill>
                  <a:schemeClr val="tx1"/>
                </a:solidFill>
                <a:effectLst/>
                <a:latin typeface="Arial" charset="0"/>
                <a:ea typeface="+mn-ea"/>
                <a:cs typeface="+mn-cs"/>
              </a:rPr>
              <a:t>alice</a:t>
            </a:r>
            <a:r>
              <a:rPr lang="en-US" sz="1200" b="0" i="0" kern="1200">
                <a:solidFill>
                  <a:schemeClr val="tx1"/>
                </a:solidFill>
                <a:effectLst/>
                <a:latin typeface="Arial" charset="0"/>
                <a:ea typeface="+mn-ea"/>
                <a:cs typeface="+mn-cs"/>
              </a:rPr>
              <a:t> = </a:t>
            </a:r>
            <a:r>
              <a:rPr lang="en-US" sz="1200" b="0" i="0" kern="1200" err="1">
                <a:solidFill>
                  <a:schemeClr val="tx1"/>
                </a:solidFill>
                <a:effectLst/>
                <a:latin typeface="Arial" charset="0"/>
                <a:ea typeface="+mn-ea"/>
                <a:cs typeface="+mn-cs"/>
              </a:rPr>
              <a:t>User.CreateBuilder</a:t>
            </a:r>
            <a:r>
              <a:rPr lang="en-US" sz="1200" b="0" i="0" kern="1200">
                <a:solidFill>
                  <a:schemeClr val="tx1"/>
                </a:solidFill>
                <a:effectLst/>
                <a:latin typeface="Arial" charset="0"/>
                <a:ea typeface="+mn-ea"/>
                <a:cs typeface="+mn-cs"/>
              </a:rPr>
              <a:t>().</a:t>
            </a:r>
            <a:r>
              <a:rPr lang="en-US" sz="1200" b="0" i="0" kern="1200" err="1">
                <a:solidFill>
                  <a:schemeClr val="tx1"/>
                </a:solidFill>
                <a:effectLst/>
                <a:latin typeface="Arial" charset="0"/>
                <a:ea typeface="+mn-ea"/>
                <a:cs typeface="+mn-cs"/>
              </a:rPr>
              <a:t>SetName</a:t>
            </a:r>
            <a:r>
              <a:rPr lang="en-US" sz="1200" b="0" i="0" kern="1200">
                <a:solidFill>
                  <a:schemeClr val="tx1"/>
                </a:solidFill>
                <a:effectLst/>
                <a:latin typeface="Arial" charset="0"/>
                <a:ea typeface="+mn-ea"/>
                <a:cs typeface="+mn-cs"/>
              </a:rPr>
              <a:t>("Alice").</a:t>
            </a:r>
            <a:r>
              <a:rPr lang="en-US" sz="1200" b="0" i="0" kern="1200" err="1">
                <a:solidFill>
                  <a:schemeClr val="tx1"/>
                </a:solidFill>
                <a:effectLst/>
                <a:latin typeface="Arial" charset="0"/>
                <a:ea typeface="+mn-ea"/>
                <a:cs typeface="+mn-cs"/>
              </a:rPr>
              <a:t>IsMarried.SetAge</a:t>
            </a:r>
            <a:r>
              <a:rPr lang="en-US" sz="1200" b="0" i="0" kern="1200">
                <a:solidFill>
                  <a:schemeClr val="tx1"/>
                </a:solidFill>
                <a:effectLst/>
                <a:latin typeface="Arial" charset="0"/>
                <a:ea typeface="+mn-ea"/>
                <a:cs typeface="+mn-cs"/>
              </a:rPr>
              <a:t>(25).Build();</a:t>
            </a:r>
          </a:p>
          <a:p>
            <a:endParaRPr lang="en-US"/>
          </a:p>
          <a:p>
            <a:endParaRPr lang="en-US"/>
          </a:p>
          <a:p>
            <a:endParaRPr lang="en-US"/>
          </a:p>
          <a:p>
            <a:endParaRPr lang="en-US"/>
          </a:p>
          <a:p>
            <a:endParaRPr lang="en-US"/>
          </a:p>
          <a:p>
            <a:r>
              <a:rPr lang="en-US"/>
              <a:t>/// &lt;summary&gt;</a:t>
            </a:r>
          </a:p>
          <a:p>
            <a:r>
              <a:rPr lang="en-US"/>
              <a:t>/// Represents a product created by the builder</a:t>
            </a:r>
          </a:p>
          <a:p>
            <a:r>
              <a:rPr lang="en-US"/>
              <a:t>/// &lt;/summary&gt;</a:t>
            </a:r>
          </a:p>
          <a:p>
            <a:r>
              <a:rPr lang="en-US"/>
              <a:t>public class Car</a:t>
            </a:r>
          </a:p>
          <a:p>
            <a:r>
              <a:rPr lang="en-US"/>
              <a:t>{</a:t>
            </a:r>
          </a:p>
          <a:p>
            <a:r>
              <a:rPr lang="en-US"/>
              <a:t>    public string Make { get; }</a:t>
            </a:r>
          </a:p>
          <a:p>
            <a:r>
              <a:rPr lang="en-US"/>
              <a:t>    public string Model { get; }</a:t>
            </a:r>
          </a:p>
          <a:p>
            <a:r>
              <a:rPr lang="en-US"/>
              <a:t>    public </a:t>
            </a:r>
            <a:r>
              <a:rPr lang="en-US" err="1"/>
              <a:t>int</a:t>
            </a:r>
            <a:r>
              <a:rPr lang="en-US"/>
              <a:t> </a:t>
            </a:r>
            <a:r>
              <a:rPr lang="en-US" err="1"/>
              <a:t>NumDoors</a:t>
            </a:r>
            <a:r>
              <a:rPr lang="en-US"/>
              <a:t> { get; }</a:t>
            </a:r>
          </a:p>
          <a:p>
            <a:r>
              <a:rPr lang="en-US"/>
              <a:t>    public string </a:t>
            </a:r>
            <a:r>
              <a:rPr lang="en-US" err="1"/>
              <a:t>Colour</a:t>
            </a:r>
            <a:r>
              <a:rPr lang="en-US"/>
              <a:t> { get; }</a:t>
            </a:r>
          </a:p>
          <a:p>
            <a:endParaRPr lang="en-US"/>
          </a:p>
          <a:p>
            <a:r>
              <a:rPr lang="en-US"/>
              <a:t>    public Car(string make, string model, string </a:t>
            </a:r>
            <a:r>
              <a:rPr lang="en-US" err="1"/>
              <a:t>colour</a:t>
            </a:r>
            <a:r>
              <a:rPr lang="en-US"/>
              <a:t>, </a:t>
            </a:r>
            <a:r>
              <a:rPr lang="en-US" err="1"/>
              <a:t>int</a:t>
            </a:r>
            <a:r>
              <a:rPr lang="en-US"/>
              <a:t> </a:t>
            </a:r>
            <a:r>
              <a:rPr lang="en-US" err="1"/>
              <a:t>numDoors</a:t>
            </a:r>
            <a:r>
              <a:rPr lang="en-US"/>
              <a:t>)</a:t>
            </a:r>
          </a:p>
          <a:p>
            <a:r>
              <a:rPr lang="en-US"/>
              <a:t>    {</a:t>
            </a:r>
          </a:p>
          <a:p>
            <a:r>
              <a:rPr lang="en-US"/>
              <a:t>        Make = make;</a:t>
            </a:r>
          </a:p>
          <a:p>
            <a:r>
              <a:rPr lang="en-US"/>
              <a:t>        Model = model;</a:t>
            </a:r>
          </a:p>
          <a:p>
            <a:r>
              <a:rPr lang="en-US"/>
              <a:t>        </a:t>
            </a:r>
            <a:r>
              <a:rPr lang="en-US" err="1"/>
              <a:t>Colour</a:t>
            </a:r>
            <a:r>
              <a:rPr lang="en-US"/>
              <a:t> = </a:t>
            </a:r>
            <a:r>
              <a:rPr lang="en-US" err="1"/>
              <a:t>colour</a:t>
            </a:r>
            <a:r>
              <a:rPr lang="en-US"/>
              <a:t>;</a:t>
            </a:r>
          </a:p>
          <a:p>
            <a:r>
              <a:rPr lang="en-US"/>
              <a:t>        </a:t>
            </a:r>
            <a:r>
              <a:rPr lang="en-US" err="1"/>
              <a:t>NumDoors</a:t>
            </a:r>
            <a:r>
              <a:rPr lang="en-US"/>
              <a:t> = </a:t>
            </a:r>
            <a:r>
              <a:rPr lang="en-US" err="1"/>
              <a:t>numDoors</a:t>
            </a:r>
            <a:r>
              <a:rPr lang="en-US"/>
              <a:t>;</a:t>
            </a:r>
          </a:p>
          <a:p>
            <a:r>
              <a:rPr lang="en-US"/>
              <a:t>    }</a:t>
            </a:r>
          </a:p>
          <a:p>
            <a:r>
              <a:rPr lang="en-US"/>
              <a:t>}</a:t>
            </a:r>
          </a:p>
          <a:p>
            <a:endParaRPr lang="en-US"/>
          </a:p>
          <a:p>
            <a:r>
              <a:rPr lang="en-US"/>
              <a:t>/// &lt;summary&gt;</a:t>
            </a:r>
          </a:p>
          <a:p>
            <a:r>
              <a:rPr lang="en-US"/>
              <a:t>/// The builder abstraction</a:t>
            </a:r>
          </a:p>
          <a:p>
            <a:r>
              <a:rPr lang="en-US"/>
              <a:t>/// &lt;/summary&gt;</a:t>
            </a:r>
          </a:p>
          <a:p>
            <a:r>
              <a:rPr lang="en-US"/>
              <a:t>public interface </a:t>
            </a:r>
            <a:r>
              <a:rPr lang="en-US" err="1"/>
              <a:t>ICarBuilder</a:t>
            </a:r>
            <a:endParaRPr lang="en-US"/>
          </a:p>
          <a:p>
            <a:r>
              <a:rPr lang="en-US"/>
              <a:t>{</a:t>
            </a:r>
          </a:p>
          <a:p>
            <a:r>
              <a:rPr lang="en-US"/>
              <a:t>    string </a:t>
            </a:r>
            <a:r>
              <a:rPr lang="en-US" err="1"/>
              <a:t>Colour</a:t>
            </a:r>
            <a:r>
              <a:rPr lang="en-US"/>
              <a:t> { get; set; }</a:t>
            </a:r>
          </a:p>
          <a:p>
            <a:r>
              <a:rPr lang="en-US"/>
              <a:t>    </a:t>
            </a:r>
            <a:r>
              <a:rPr lang="en-US" err="1"/>
              <a:t>int</a:t>
            </a:r>
            <a:r>
              <a:rPr lang="en-US"/>
              <a:t> </a:t>
            </a:r>
            <a:r>
              <a:rPr lang="en-US" err="1"/>
              <a:t>NumDoors</a:t>
            </a:r>
            <a:r>
              <a:rPr lang="en-US"/>
              <a:t> { get; set; }</a:t>
            </a:r>
          </a:p>
          <a:p>
            <a:endParaRPr lang="en-US"/>
          </a:p>
          <a:p>
            <a:r>
              <a:rPr lang="en-US"/>
              <a:t>    Car </a:t>
            </a:r>
            <a:r>
              <a:rPr lang="en-US" err="1"/>
              <a:t>GetResult</a:t>
            </a:r>
            <a:r>
              <a:rPr lang="en-US"/>
              <a:t>();</a:t>
            </a:r>
          </a:p>
          <a:p>
            <a:r>
              <a:rPr lang="en-US"/>
              <a:t>}</a:t>
            </a:r>
          </a:p>
          <a:p>
            <a:endParaRPr lang="en-US"/>
          </a:p>
          <a:p>
            <a:r>
              <a:rPr lang="en-US"/>
              <a:t>/// &lt;summary&gt;</a:t>
            </a:r>
          </a:p>
          <a:p>
            <a:r>
              <a:rPr lang="en-US"/>
              <a:t>/// Concrete builder implementation</a:t>
            </a:r>
          </a:p>
          <a:p>
            <a:r>
              <a:rPr lang="en-US"/>
              <a:t>/// &lt;/summary&gt;</a:t>
            </a:r>
          </a:p>
          <a:p>
            <a:r>
              <a:rPr lang="en-US"/>
              <a:t>public class </a:t>
            </a:r>
            <a:r>
              <a:rPr lang="en-US" err="1"/>
              <a:t>FerrariBuilder</a:t>
            </a:r>
            <a:r>
              <a:rPr lang="en-US"/>
              <a:t> : </a:t>
            </a:r>
            <a:r>
              <a:rPr lang="en-US" err="1"/>
              <a:t>ICarBuilder</a:t>
            </a:r>
            <a:endParaRPr lang="en-US"/>
          </a:p>
          <a:p>
            <a:r>
              <a:rPr lang="en-US"/>
              <a:t>{</a:t>
            </a:r>
          </a:p>
          <a:p>
            <a:r>
              <a:rPr lang="en-US"/>
              <a:t>    public string </a:t>
            </a:r>
            <a:r>
              <a:rPr lang="en-US" err="1"/>
              <a:t>Colour</a:t>
            </a:r>
            <a:r>
              <a:rPr lang="en-US"/>
              <a:t> { get; set; }</a:t>
            </a:r>
          </a:p>
          <a:p>
            <a:r>
              <a:rPr lang="en-US"/>
              <a:t>    public </a:t>
            </a:r>
            <a:r>
              <a:rPr lang="en-US" err="1"/>
              <a:t>int</a:t>
            </a:r>
            <a:r>
              <a:rPr lang="en-US"/>
              <a:t> </a:t>
            </a:r>
            <a:r>
              <a:rPr lang="en-US" err="1"/>
              <a:t>NumDoors</a:t>
            </a:r>
            <a:r>
              <a:rPr lang="en-US"/>
              <a:t> { get; set; }</a:t>
            </a:r>
          </a:p>
          <a:p>
            <a:endParaRPr lang="en-US"/>
          </a:p>
          <a:p>
            <a:r>
              <a:rPr lang="en-US"/>
              <a:t>    public Car </a:t>
            </a:r>
            <a:r>
              <a:rPr lang="en-US" err="1"/>
              <a:t>GetResult</a:t>
            </a:r>
            <a:r>
              <a:rPr lang="en-US"/>
              <a:t>()</a:t>
            </a:r>
          </a:p>
          <a:p>
            <a:r>
              <a:rPr lang="en-US"/>
              <a:t>    {</a:t>
            </a:r>
          </a:p>
          <a:p>
            <a:r>
              <a:rPr lang="en-US"/>
              <a:t>        return </a:t>
            </a:r>
            <a:r>
              <a:rPr lang="en-US" err="1"/>
              <a:t>NumDoors</a:t>
            </a:r>
            <a:r>
              <a:rPr lang="en-US"/>
              <a:t> == 2 ? new Car("Ferrari", "488 Spider", </a:t>
            </a:r>
            <a:r>
              <a:rPr lang="en-US" err="1"/>
              <a:t>Colour</a:t>
            </a:r>
            <a:r>
              <a:rPr lang="en-US"/>
              <a:t>, </a:t>
            </a:r>
            <a:r>
              <a:rPr lang="en-US" err="1"/>
              <a:t>NumDoors</a:t>
            </a:r>
            <a:r>
              <a:rPr lang="en-US"/>
              <a:t>) : null;        </a:t>
            </a:r>
          </a:p>
          <a:p>
            <a:r>
              <a:rPr lang="en-US"/>
              <a:t>    }</a:t>
            </a:r>
          </a:p>
          <a:p>
            <a:r>
              <a:rPr lang="en-US"/>
              <a:t>}</a:t>
            </a:r>
          </a:p>
          <a:p>
            <a:endParaRPr lang="en-US"/>
          </a:p>
          <a:p>
            <a:r>
              <a:rPr lang="en-US"/>
              <a:t>/// &lt;summary&gt;</a:t>
            </a:r>
          </a:p>
          <a:p>
            <a:r>
              <a:rPr lang="en-US"/>
              <a:t>/// The director</a:t>
            </a:r>
          </a:p>
          <a:p>
            <a:r>
              <a:rPr lang="en-US"/>
              <a:t>/// &lt;/summary&gt;</a:t>
            </a:r>
          </a:p>
          <a:p>
            <a:r>
              <a:rPr lang="en-US"/>
              <a:t>public class </a:t>
            </a:r>
            <a:r>
              <a:rPr lang="en-US" err="1"/>
              <a:t>SportsCarBuildDirector</a:t>
            </a:r>
            <a:endParaRPr lang="en-US"/>
          </a:p>
          <a:p>
            <a:r>
              <a:rPr lang="en-US"/>
              <a:t>{</a:t>
            </a:r>
          </a:p>
          <a:p>
            <a:r>
              <a:rPr lang="en-US"/>
              <a:t>    private </a:t>
            </a:r>
            <a:r>
              <a:rPr lang="en-US" err="1"/>
              <a:t>ICarBuilder</a:t>
            </a:r>
            <a:r>
              <a:rPr lang="en-US"/>
              <a:t> _builder;</a:t>
            </a:r>
          </a:p>
          <a:p>
            <a:r>
              <a:rPr lang="en-US"/>
              <a:t>    public </a:t>
            </a:r>
            <a:r>
              <a:rPr lang="en-US" err="1"/>
              <a:t>SportsCarBuildDirector</a:t>
            </a:r>
            <a:r>
              <a:rPr lang="en-US"/>
              <a:t>(</a:t>
            </a:r>
            <a:r>
              <a:rPr lang="en-US" err="1"/>
              <a:t>ICarBuilder</a:t>
            </a:r>
            <a:r>
              <a:rPr lang="en-US"/>
              <a:t> builder) </a:t>
            </a:r>
          </a:p>
          <a:p>
            <a:r>
              <a:rPr lang="en-US"/>
              <a:t>    {</a:t>
            </a:r>
          </a:p>
          <a:p>
            <a:r>
              <a:rPr lang="en-US"/>
              <a:t>        _builder = builder;</a:t>
            </a:r>
          </a:p>
          <a:p>
            <a:r>
              <a:rPr lang="en-US"/>
              <a:t>    }</a:t>
            </a:r>
          </a:p>
          <a:p>
            <a:endParaRPr lang="en-US"/>
          </a:p>
          <a:p>
            <a:r>
              <a:rPr lang="en-US"/>
              <a:t>    public void Construct()</a:t>
            </a:r>
          </a:p>
          <a:p>
            <a:r>
              <a:rPr lang="en-US"/>
              <a:t>    {</a:t>
            </a:r>
          </a:p>
          <a:p>
            <a:r>
              <a:rPr lang="en-US"/>
              <a:t>        _</a:t>
            </a:r>
            <a:r>
              <a:rPr lang="en-US" err="1"/>
              <a:t>builder.Colour</a:t>
            </a:r>
            <a:r>
              <a:rPr lang="en-US"/>
              <a:t> = "Red";</a:t>
            </a:r>
          </a:p>
          <a:p>
            <a:r>
              <a:rPr lang="en-US"/>
              <a:t>        _</a:t>
            </a:r>
            <a:r>
              <a:rPr lang="en-US" err="1"/>
              <a:t>builder.NumDoors</a:t>
            </a:r>
            <a:r>
              <a:rPr lang="en-US"/>
              <a:t> = 2;</a:t>
            </a:r>
          </a:p>
          <a:p>
            <a:r>
              <a:rPr lang="en-US"/>
              <a:t>    }</a:t>
            </a:r>
          </a:p>
          <a:p>
            <a:r>
              <a:rPr lang="en-US"/>
              <a:t>}</a:t>
            </a:r>
          </a:p>
          <a:p>
            <a:endParaRPr lang="en-US"/>
          </a:p>
          <a:p>
            <a:r>
              <a:rPr lang="en-US"/>
              <a:t>public class Client</a:t>
            </a:r>
          </a:p>
          <a:p>
            <a:r>
              <a:rPr lang="en-US"/>
              <a:t>{</a:t>
            </a:r>
          </a:p>
          <a:p>
            <a:r>
              <a:rPr lang="en-US"/>
              <a:t>    public void </a:t>
            </a:r>
            <a:r>
              <a:rPr lang="en-US" err="1"/>
              <a:t>DoSomethingWithCars</a:t>
            </a:r>
            <a:r>
              <a:rPr lang="en-US"/>
              <a:t>()</a:t>
            </a:r>
          </a:p>
          <a:p>
            <a:r>
              <a:rPr lang="en-US"/>
              <a:t>    {</a:t>
            </a:r>
          </a:p>
          <a:p>
            <a:endParaRPr lang="en-US"/>
          </a:p>
          <a:p>
            <a:r>
              <a:rPr lang="en-US"/>
              <a:t>        </a:t>
            </a:r>
            <a:r>
              <a:rPr lang="en-US" err="1"/>
              <a:t>var</a:t>
            </a:r>
            <a:r>
              <a:rPr lang="en-US"/>
              <a:t> builder = new </a:t>
            </a:r>
            <a:r>
              <a:rPr lang="en-US" err="1"/>
              <a:t>FerrariBuilder</a:t>
            </a:r>
            <a:r>
              <a:rPr lang="en-US"/>
              <a:t>();</a:t>
            </a:r>
          </a:p>
          <a:p>
            <a:r>
              <a:rPr lang="en-US"/>
              <a:t>        </a:t>
            </a:r>
            <a:r>
              <a:rPr lang="en-US" err="1"/>
              <a:t>var</a:t>
            </a:r>
            <a:r>
              <a:rPr lang="en-US"/>
              <a:t> director = new </a:t>
            </a:r>
            <a:r>
              <a:rPr lang="en-US" err="1"/>
              <a:t>SportsCarBuildDirector</a:t>
            </a:r>
            <a:r>
              <a:rPr lang="en-US"/>
              <a:t>(builder);</a:t>
            </a:r>
          </a:p>
          <a:p>
            <a:endParaRPr lang="en-US"/>
          </a:p>
          <a:p>
            <a:r>
              <a:rPr lang="en-US"/>
              <a:t>        </a:t>
            </a:r>
            <a:r>
              <a:rPr lang="en-US" err="1"/>
              <a:t>director.Construct</a:t>
            </a:r>
            <a:r>
              <a:rPr lang="en-US"/>
              <a:t>();</a:t>
            </a:r>
          </a:p>
          <a:p>
            <a:r>
              <a:rPr lang="en-US"/>
              <a:t>        Car </a:t>
            </a:r>
            <a:r>
              <a:rPr lang="en-US" err="1"/>
              <a:t>myRaceCar</a:t>
            </a:r>
            <a:r>
              <a:rPr lang="en-US"/>
              <a:t> = </a:t>
            </a:r>
            <a:r>
              <a:rPr lang="en-US" err="1"/>
              <a:t>builder.GetResult</a:t>
            </a:r>
            <a:r>
              <a:rPr lang="en-US"/>
              <a:t>();</a:t>
            </a:r>
          </a:p>
          <a:p>
            <a:r>
              <a:rPr lang="en-US"/>
              <a:t>    }</a:t>
            </a:r>
          </a:p>
          <a:p>
            <a:r>
              <a:rPr lang="en-US"/>
              <a:t>}</a:t>
            </a:r>
          </a:p>
          <a:p>
            <a:endParaRPr lang="en-US"/>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20</a:t>
            </a:fld>
            <a:endParaRPr lang="en-US"/>
          </a:p>
        </p:txBody>
      </p:sp>
    </p:spTree>
    <p:extLst>
      <p:ext uri="{BB962C8B-B14F-4D97-AF65-F5344CB8AC3E}">
        <p14:creationId xmlns:p14="http://schemas.microsoft.com/office/powerpoint/2010/main" val="2064041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21</a:t>
            </a:fld>
            <a:endParaRPr lang="en-US"/>
          </a:p>
        </p:txBody>
      </p:sp>
    </p:spTree>
    <p:extLst>
      <p:ext uri="{BB962C8B-B14F-4D97-AF65-F5344CB8AC3E}">
        <p14:creationId xmlns:p14="http://schemas.microsoft.com/office/powerpoint/2010/main" val="19868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22</a:t>
            </a:fld>
            <a:endParaRPr lang="en-US"/>
          </a:p>
        </p:txBody>
      </p:sp>
    </p:spTree>
    <p:extLst>
      <p:ext uri="{BB962C8B-B14F-4D97-AF65-F5344CB8AC3E}">
        <p14:creationId xmlns:p14="http://schemas.microsoft.com/office/powerpoint/2010/main" val="2340985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abstract class </a:t>
            </a:r>
            <a:r>
              <a:rPr lang="en-US" dirty="0" err="1"/>
              <a:t>TypifiedElement</a:t>
            </a:r>
            <a:r>
              <a:rPr lang="en-US" dirty="0"/>
              <a:t> : </a:t>
            </a:r>
            <a:r>
              <a:rPr lang="en-US" dirty="0" err="1"/>
              <a:t>IWrapsElement</a:t>
            </a:r>
            <a:r>
              <a:rPr lang="en-US" dirty="0"/>
              <a:t>, </a:t>
            </a:r>
            <a:r>
              <a:rPr lang="en-US" dirty="0" err="1"/>
              <a:t>INamed</a:t>
            </a:r>
            <a:endParaRPr lang="en-US" dirty="0"/>
          </a:p>
          <a:p>
            <a:r>
              <a:rPr lang="en-US" dirty="0"/>
              <a:t>    {</a:t>
            </a:r>
          </a:p>
          <a:p>
            <a:r>
              <a:rPr lang="en-US" dirty="0"/>
              <a:t>        private </a:t>
            </a:r>
            <a:r>
              <a:rPr lang="en-US" dirty="0" err="1"/>
              <a:t>readonly</a:t>
            </a:r>
            <a:r>
              <a:rPr lang="en-US" dirty="0"/>
              <a:t> </a:t>
            </a:r>
            <a:r>
              <a:rPr lang="en-US" dirty="0" err="1"/>
              <a:t>IWebElement</a:t>
            </a:r>
            <a:r>
              <a:rPr lang="en-US" dirty="0"/>
              <a:t> </a:t>
            </a:r>
            <a:r>
              <a:rPr lang="en-US" dirty="0" err="1"/>
              <a:t>wrappedElement</a:t>
            </a:r>
            <a:r>
              <a:rPr lang="en-US" dirty="0"/>
              <a:t>;</a:t>
            </a:r>
          </a:p>
          <a:p>
            <a:r>
              <a:rPr lang="en-US" dirty="0"/>
              <a:t>        private string name;</a:t>
            </a:r>
          </a:p>
          <a:p>
            <a:endParaRPr lang="en-US" dirty="0"/>
          </a:p>
          <a:p>
            <a:r>
              <a:rPr lang="en-US" dirty="0"/>
              <a:t>        public </a:t>
            </a:r>
            <a:r>
              <a:rPr lang="en-US" dirty="0" err="1"/>
              <a:t>TypifiedElement</a:t>
            </a:r>
            <a:r>
              <a:rPr lang="en-US" dirty="0"/>
              <a:t>(</a:t>
            </a:r>
            <a:r>
              <a:rPr lang="en-US" dirty="0" err="1"/>
              <a:t>IWebElement</a:t>
            </a:r>
            <a:r>
              <a:rPr lang="en-US" dirty="0"/>
              <a:t> element)</a:t>
            </a:r>
          </a:p>
          <a:p>
            <a:r>
              <a:rPr lang="en-US" dirty="0"/>
              <a:t>        {</a:t>
            </a:r>
          </a:p>
          <a:p>
            <a:r>
              <a:rPr lang="en-US" dirty="0"/>
              <a:t>            </a:t>
            </a:r>
            <a:r>
              <a:rPr lang="en-US" dirty="0" err="1"/>
              <a:t>this.wrappedElement</a:t>
            </a:r>
            <a:r>
              <a:rPr lang="en-US" dirty="0"/>
              <a:t> = element;</a:t>
            </a:r>
          </a:p>
          <a:p>
            <a:r>
              <a:rPr lang="en-US" dirty="0"/>
              <a:t>        }</a:t>
            </a:r>
          </a:p>
          <a:p>
            <a:endParaRPr lang="en-US" dirty="0"/>
          </a:p>
          <a:p>
            <a:r>
              <a:rPr lang="en-US" dirty="0"/>
              <a:t>        public </a:t>
            </a:r>
            <a:r>
              <a:rPr lang="en-US" dirty="0" err="1"/>
              <a:t>IWebElement</a:t>
            </a:r>
            <a:r>
              <a:rPr lang="en-US" dirty="0"/>
              <a:t> </a:t>
            </a:r>
            <a:r>
              <a:rPr lang="en-US" dirty="0" err="1"/>
              <a:t>WrappedElement</a:t>
            </a:r>
            <a:endParaRPr lang="en-US" dirty="0"/>
          </a:p>
          <a:p>
            <a:r>
              <a:rPr lang="en-US" dirty="0"/>
              <a:t>        {</a:t>
            </a:r>
          </a:p>
          <a:p>
            <a:r>
              <a:rPr lang="en-US" dirty="0"/>
              <a:t>            get { return </a:t>
            </a:r>
            <a:r>
              <a:rPr lang="en-US" dirty="0" err="1"/>
              <a:t>wrappedElement</a:t>
            </a:r>
            <a:r>
              <a:rPr lang="en-US" dirty="0"/>
              <a:t>; }</a:t>
            </a:r>
          </a:p>
          <a:p>
            <a:r>
              <a:rPr lang="en-US" dirty="0"/>
              <a:t>        }</a:t>
            </a:r>
          </a:p>
          <a:p>
            <a:endParaRPr lang="en-US" dirty="0"/>
          </a:p>
          <a:p>
            <a:r>
              <a:rPr lang="en-US" dirty="0"/>
              <a:t>        public string Name</a:t>
            </a:r>
          </a:p>
          <a:p>
            <a:r>
              <a:rPr lang="en-US" dirty="0"/>
              <a:t>        {</a:t>
            </a:r>
          </a:p>
          <a:p>
            <a:r>
              <a:rPr lang="en-US" dirty="0"/>
              <a:t>            get { return name; }</a:t>
            </a:r>
          </a:p>
          <a:p>
            <a:r>
              <a:rPr lang="en-US" dirty="0"/>
              <a:t>            set { name = value; }</a:t>
            </a:r>
          </a:p>
          <a:p>
            <a:r>
              <a:rPr lang="en-US" dirty="0"/>
              <a:t>        }</a:t>
            </a:r>
          </a:p>
          <a:p>
            <a:r>
              <a:rPr lang="en-US" dirty="0"/>
              <a:t>}</a:t>
            </a:r>
          </a:p>
          <a:p>
            <a:endParaRPr lang="en-US" dirty="0"/>
          </a:p>
          <a:p>
            <a:r>
              <a:rPr lang="en-US" dirty="0"/>
              <a:t>public class Radio : </a:t>
            </a:r>
            <a:r>
              <a:rPr lang="en-US" dirty="0" err="1"/>
              <a:t>TypifiedElement</a:t>
            </a:r>
            <a:endParaRPr lang="en-US" dirty="0"/>
          </a:p>
          <a:p>
            <a:r>
              <a:rPr lang="en-US" dirty="0"/>
              <a:t>    {</a:t>
            </a:r>
          </a:p>
          <a:p>
            <a:r>
              <a:rPr lang="en-US" dirty="0"/>
              <a:t>        public Radio(</a:t>
            </a:r>
            <a:r>
              <a:rPr lang="en-US" dirty="0" err="1"/>
              <a:t>IWebElement</a:t>
            </a:r>
            <a:r>
              <a:rPr lang="en-US" dirty="0"/>
              <a:t> element)</a:t>
            </a:r>
          </a:p>
          <a:p>
            <a:r>
              <a:rPr lang="en-US" dirty="0"/>
              <a:t>            : base(element)</a:t>
            </a:r>
          </a:p>
          <a:p>
            <a:r>
              <a:rPr lang="en-US" dirty="0"/>
              <a:t>        { }</a:t>
            </a:r>
          </a:p>
          <a:p>
            <a:endParaRPr lang="en-US" dirty="0"/>
          </a:p>
          <a:p>
            <a:r>
              <a:rPr lang="en-US" dirty="0"/>
              <a:t>        public </a:t>
            </a:r>
            <a:r>
              <a:rPr lang="en-US" dirty="0" err="1"/>
              <a:t>IList</a:t>
            </a:r>
            <a:r>
              <a:rPr lang="en-US" dirty="0"/>
              <a:t>&lt;</a:t>
            </a:r>
            <a:r>
              <a:rPr lang="en-US" dirty="0" err="1"/>
              <a:t>IWebElement</a:t>
            </a:r>
            <a:r>
              <a:rPr lang="en-US" dirty="0"/>
              <a:t>&gt; </a:t>
            </a:r>
            <a:r>
              <a:rPr lang="en-US" dirty="0" err="1"/>
              <a:t>GetButtons</a:t>
            </a:r>
            <a:r>
              <a:rPr lang="en-US" dirty="0"/>
              <a:t>()</a:t>
            </a:r>
          </a:p>
          <a:p>
            <a:r>
              <a:rPr lang="en-US" dirty="0"/>
              <a:t>        {</a:t>
            </a:r>
          </a:p>
          <a:p>
            <a:r>
              <a:rPr lang="en-US" dirty="0"/>
              <a:t>            String </a:t>
            </a:r>
            <a:r>
              <a:rPr lang="en-US" dirty="0" err="1"/>
              <a:t>radioName</a:t>
            </a:r>
            <a:r>
              <a:rPr lang="en-US" dirty="0"/>
              <a:t> = </a:t>
            </a:r>
            <a:r>
              <a:rPr lang="en-US" dirty="0" err="1"/>
              <a:t>WrappedElement.GetAttribute</a:t>
            </a:r>
            <a:r>
              <a:rPr lang="en-US" dirty="0"/>
              <a:t>("name");</a:t>
            </a:r>
          </a:p>
          <a:p>
            <a:endParaRPr lang="en-US" dirty="0"/>
          </a:p>
          <a:p>
            <a:r>
              <a:rPr lang="en-US" dirty="0"/>
              <a:t>            String </a:t>
            </a:r>
            <a:r>
              <a:rPr lang="en-US" dirty="0" err="1"/>
              <a:t>xpath</a:t>
            </a:r>
            <a:r>
              <a:rPr lang="en-US" dirty="0"/>
              <a:t>;</a:t>
            </a:r>
          </a:p>
          <a:p>
            <a:r>
              <a:rPr lang="en-US" dirty="0"/>
              <a:t>            if (</a:t>
            </a:r>
            <a:r>
              <a:rPr lang="en-US" dirty="0" err="1"/>
              <a:t>radioName</a:t>
            </a:r>
            <a:r>
              <a:rPr lang="en-US" dirty="0"/>
              <a:t> == null)</a:t>
            </a:r>
          </a:p>
          <a:p>
            <a:r>
              <a:rPr lang="en-US" dirty="0"/>
              <a:t>            {</a:t>
            </a:r>
          </a:p>
          <a:p>
            <a:r>
              <a:rPr lang="en-US" dirty="0"/>
              <a:t>                </a:t>
            </a:r>
            <a:r>
              <a:rPr lang="en-US" dirty="0" err="1"/>
              <a:t>xpath</a:t>
            </a:r>
            <a:r>
              <a:rPr lang="en-US" dirty="0"/>
              <a:t> = "self::* | following::input[@type = 'radio'] | preceding::input[@type = 'radio']";</a:t>
            </a:r>
          </a:p>
          <a:p>
            <a:r>
              <a:rPr lang="en-US" dirty="0"/>
              <a:t>            }</a:t>
            </a:r>
          </a:p>
          <a:p>
            <a:r>
              <a:rPr lang="en-US" dirty="0"/>
              <a:t>            else</a:t>
            </a:r>
          </a:p>
          <a:p>
            <a:r>
              <a:rPr lang="en-US" dirty="0"/>
              <a:t>            {</a:t>
            </a:r>
          </a:p>
          <a:p>
            <a:r>
              <a:rPr lang="en-US" dirty="0"/>
              <a:t>                </a:t>
            </a:r>
            <a:r>
              <a:rPr lang="en-US" dirty="0" err="1"/>
              <a:t>xpath</a:t>
            </a:r>
            <a:r>
              <a:rPr lang="en-US" dirty="0"/>
              <a:t> = </a:t>
            </a:r>
            <a:r>
              <a:rPr lang="en-US" dirty="0" err="1"/>
              <a:t>string.Format</a:t>
            </a:r>
            <a:r>
              <a:rPr lang="en-US" dirty="0"/>
              <a:t>(</a:t>
            </a:r>
          </a:p>
          <a:p>
            <a:r>
              <a:rPr lang="en-US" dirty="0"/>
              <a:t>                        "self::* | following::input[@type = 'radio' and @name = '{0}'] | " +</a:t>
            </a:r>
          </a:p>
          <a:p>
            <a:r>
              <a:rPr lang="en-US" dirty="0"/>
              <a:t>                                "preceding::input[@type = 'radio' and @name = '{0}']",</a:t>
            </a:r>
          </a:p>
          <a:p>
            <a:r>
              <a:rPr lang="en-US" dirty="0"/>
              <a:t>                        </a:t>
            </a:r>
            <a:r>
              <a:rPr lang="en-US" dirty="0" err="1"/>
              <a:t>radioName</a:t>
            </a:r>
            <a:r>
              <a:rPr lang="en-US" dirty="0"/>
              <a:t>);</a:t>
            </a:r>
          </a:p>
          <a:p>
            <a:r>
              <a:rPr lang="en-US" dirty="0"/>
              <a:t>            }</a:t>
            </a:r>
          </a:p>
          <a:p>
            <a:endParaRPr lang="en-US" dirty="0"/>
          </a:p>
          <a:p>
            <a:r>
              <a:rPr lang="en-US" dirty="0"/>
              <a:t>            return </a:t>
            </a:r>
            <a:r>
              <a:rPr lang="en-US" dirty="0" err="1"/>
              <a:t>WrappedElement.FindElements</a:t>
            </a:r>
            <a:r>
              <a:rPr lang="en-US" dirty="0"/>
              <a:t>(</a:t>
            </a:r>
            <a:r>
              <a:rPr lang="en-US" dirty="0" err="1"/>
              <a:t>By.XPath</a:t>
            </a:r>
            <a:r>
              <a:rPr lang="en-US" dirty="0"/>
              <a:t>(</a:t>
            </a:r>
            <a:r>
              <a:rPr lang="en-US" dirty="0" err="1"/>
              <a:t>xpath</a:t>
            </a:r>
            <a:r>
              <a:rPr lang="en-US" dirty="0"/>
              <a:t>));</a:t>
            </a:r>
          </a:p>
          <a:p>
            <a:r>
              <a:rPr lang="en-US" dirty="0"/>
              <a:t>        }</a:t>
            </a:r>
          </a:p>
          <a:p>
            <a:endParaRPr lang="ru-RU"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23</a:t>
            </a:fld>
            <a:endParaRPr lang="en-US"/>
          </a:p>
        </p:txBody>
      </p:sp>
    </p:spTree>
    <p:extLst>
      <p:ext uri="{BB962C8B-B14F-4D97-AF65-F5344CB8AC3E}">
        <p14:creationId xmlns:p14="http://schemas.microsoft.com/office/powerpoint/2010/main" val="1536242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24</a:t>
            </a:fld>
            <a:endParaRPr lang="en-US"/>
          </a:p>
        </p:txBody>
      </p:sp>
    </p:spTree>
    <p:extLst>
      <p:ext uri="{BB962C8B-B14F-4D97-AF65-F5344CB8AC3E}">
        <p14:creationId xmlns:p14="http://schemas.microsoft.com/office/powerpoint/2010/main" val="3894641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25</a:t>
            </a:fld>
            <a:endParaRPr lang="en-US"/>
          </a:p>
        </p:txBody>
      </p:sp>
    </p:spTree>
    <p:extLst>
      <p:ext uri="{BB962C8B-B14F-4D97-AF65-F5344CB8AC3E}">
        <p14:creationId xmlns:p14="http://schemas.microsoft.com/office/powerpoint/2010/main" val="369879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Hopefully, you're familiar with the </a:t>
            </a:r>
            <a:r>
              <a:rPr lang="en-US" sz="1200" b="0" i="0" u="none" strike="noStrike" kern="1200" dirty="0">
                <a:solidFill>
                  <a:schemeClr val="tx1"/>
                </a:solidFill>
                <a:effectLst/>
                <a:latin typeface="Arial" charset="0"/>
                <a:ea typeface="+mn-ea"/>
                <a:cs typeface="+mn-cs"/>
                <a:hlinkClick r:id="rId3"/>
              </a:rPr>
              <a:t>SOLID principles</a:t>
            </a:r>
            <a:r>
              <a:rPr lang="en-US" sz="1200" b="0" i="0" kern="1200" dirty="0">
                <a:solidFill>
                  <a:schemeClr val="tx1"/>
                </a:solidFill>
                <a:effectLst/>
                <a:latin typeface="Arial" charset="0"/>
                <a:ea typeface="+mn-ea"/>
                <a:cs typeface="+mn-cs"/>
              </a:rPr>
              <a:t>, particularly if you program in object oriented languages. The wisdom contained therein (mostly) isn't </a:t>
            </a:r>
            <a:r>
              <a:rPr lang="en-US" sz="1200" b="0" i="1" kern="1200" dirty="0">
                <a:solidFill>
                  <a:schemeClr val="tx1"/>
                </a:solidFill>
                <a:effectLst/>
                <a:latin typeface="Arial" charset="0"/>
                <a:ea typeface="+mn-ea"/>
                <a:cs typeface="+mn-cs"/>
              </a:rPr>
              <a:t>limited</a:t>
            </a:r>
            <a:r>
              <a:rPr lang="en-US" sz="1200" b="0" i="0" kern="1200" dirty="0">
                <a:solidFill>
                  <a:schemeClr val="tx1"/>
                </a:solidFill>
                <a:effectLst/>
                <a:latin typeface="Arial" charset="0"/>
                <a:ea typeface="+mn-ea"/>
                <a:cs typeface="+mn-cs"/>
              </a:rPr>
              <a:t> to object oriented languages, but such languages were the intended target.</a:t>
            </a:r>
          </a:p>
          <a:p>
            <a:r>
              <a:rPr lang="en-US" sz="1200" b="0" i="0" kern="1200" dirty="0">
                <a:solidFill>
                  <a:schemeClr val="tx1"/>
                </a:solidFill>
                <a:effectLst/>
                <a:latin typeface="Arial" charset="0"/>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dirty="0" err="1">
                <a:solidFill>
                  <a:schemeClr val="tx1"/>
                </a:solidFill>
                <a:effectLst/>
                <a:latin typeface="Arial" charset="0"/>
                <a:ea typeface="+mn-ea"/>
                <a:cs typeface="+mn-cs"/>
              </a:rPr>
              <a:t>Liskov</a:t>
            </a:r>
            <a:r>
              <a:rPr lang="en-US" sz="1200" b="0" i="0" kern="1200" dirty="0">
                <a:solidFill>
                  <a:schemeClr val="tx1"/>
                </a:solidFill>
                <a:effectLst/>
                <a:latin typeface="Arial" charset="0"/>
                <a:ea typeface="+mn-ea"/>
                <a:cs typeface="+mn-cs"/>
              </a:rPr>
              <a:t> Substitution Principle). These concepts have been around since at least the early 2000s and have truly stood the test of time.</a:t>
            </a:r>
          </a:p>
          <a:p>
            <a:r>
              <a:rPr lang="en-US" sz="1200" b="0" i="0" kern="1200" dirty="0">
                <a:solidFill>
                  <a:schemeClr val="tx1"/>
                </a:solidFill>
                <a:effectLst/>
                <a:latin typeface="Arial" charset="0"/>
                <a:ea typeface="+mn-ea"/>
                <a:cs typeface="+mn-cs"/>
              </a:rPr>
              <a:t>What you get by following them is code that's a lot more likely to be maintainable. These design guidelines, properly followed, will tend to steer you toward writing clean code.</a:t>
            </a:r>
          </a:p>
          <a:p>
            <a:r>
              <a:rPr lang="en-US" sz="1200" b="0" i="0" kern="1200" dirty="0">
                <a:solidFill>
                  <a:schemeClr val="tx1"/>
                </a:solidFill>
                <a:effectLst/>
                <a:latin typeface="Arial" charset="0"/>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br>
              <a:rPr lang="ru-RU"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5</a:t>
            </a:fld>
            <a:endParaRPr lang="en-US"/>
          </a:p>
        </p:txBody>
      </p:sp>
    </p:spTree>
    <p:extLst>
      <p:ext uri="{BB962C8B-B14F-4D97-AF65-F5344CB8AC3E}">
        <p14:creationId xmlns:p14="http://schemas.microsoft.com/office/powerpoint/2010/main" val="1632215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26</a:t>
            </a:fld>
            <a:endParaRPr lang="en-US"/>
          </a:p>
        </p:txBody>
      </p:sp>
    </p:spTree>
    <p:extLst>
      <p:ext uri="{BB962C8B-B14F-4D97-AF65-F5344CB8AC3E}">
        <p14:creationId xmlns:p14="http://schemas.microsoft.com/office/powerpoint/2010/main" val="66217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27</a:t>
            </a:fld>
            <a:endParaRPr lang="en-US"/>
          </a:p>
        </p:txBody>
      </p:sp>
    </p:spTree>
    <p:extLst>
      <p:ext uri="{BB962C8B-B14F-4D97-AF65-F5344CB8AC3E}">
        <p14:creationId xmlns:p14="http://schemas.microsoft.com/office/powerpoint/2010/main" val="4041379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28</a:t>
            </a:fld>
            <a:endParaRPr lang="en-US"/>
          </a:p>
        </p:txBody>
      </p:sp>
    </p:spTree>
    <p:extLst>
      <p:ext uri="{BB962C8B-B14F-4D97-AF65-F5344CB8AC3E}">
        <p14:creationId xmlns:p14="http://schemas.microsoft.com/office/powerpoint/2010/main" val="3385496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Refactoring Principle One: Keep It Small</a:t>
            </a:r>
          </a:p>
          <a:p>
            <a:endParaRPr lang="en-US" dirty="0"/>
          </a:p>
          <a:p>
            <a:r>
              <a:rPr lang="en-US" dirty="0"/>
              <a:t>Refactoring is safest and cheapest when it is done in many small increments rather than in large batches.  The worst extreme is the complete system re-write refactoring.  The best refactoring activities take seconds or minutes to execute.  Small </a:t>
            </a:r>
            <a:r>
              <a:rPr lang="en-US" dirty="0" err="1"/>
              <a:t>refactorings</a:t>
            </a:r>
            <a:r>
              <a:rPr lang="en-US" dirty="0"/>
              <a:t> create a constant modest “overhead” in the work of the team.  This overhead then becomes a natural part of the pace of the team.</a:t>
            </a:r>
          </a:p>
          <a:p>
            <a:endParaRPr lang="en-US" dirty="0"/>
          </a:p>
          <a:p>
            <a:r>
              <a:rPr lang="en-US" dirty="0"/>
              <a:t>Not all refactoring moves can be kept so small.  For example, upgrading a component or module from a third party might show that your system has many dependencies on that module.  In this case, efforts should be made to allow your system to use both the old and the new versions of the component simultaneously.  This allows your system to be partially refactored.  In other words, to break a large refactoring into many small </a:t>
            </a:r>
            <a:r>
              <a:rPr lang="en-US" dirty="0" err="1"/>
              <a:t>refactorings</a:t>
            </a:r>
            <a:r>
              <a:rPr lang="en-US" dirty="0"/>
              <a:t>.  This, in turn, may force you to refactor your system to be more modular in its dependencies.</a:t>
            </a:r>
          </a:p>
          <a:p>
            <a:endParaRPr lang="en-US" dirty="0"/>
          </a:p>
          <a:p>
            <a:r>
              <a:rPr lang="en-US" dirty="0"/>
              <a:t>Another common problem with keeping </a:t>
            </a:r>
            <a:r>
              <a:rPr lang="en-US" dirty="0" err="1"/>
              <a:t>refactorings</a:t>
            </a:r>
            <a:r>
              <a:rPr lang="en-US" dirty="0"/>
              <a:t> small is the re-write problem.  Your own system may have a major component that needs to be re-written.  Again, finding creative technical means to allow for incremental refactoring of the component is crucial.  This can often mean having temporary structures in your system to allow for the old and new parts to work harmoniously.  One system that I was working on had to have two separate database platforms with some shared data in order to enable this “bi-modal” operation.</a:t>
            </a:r>
          </a:p>
          <a:p>
            <a:endParaRPr lang="en-US" dirty="0"/>
          </a:p>
          <a:p>
            <a:r>
              <a:rPr lang="en-US" b="1" dirty="0"/>
              <a:t>Refactoring Principle Two: Business Catalysts</a:t>
            </a:r>
          </a:p>
          <a:p>
            <a:endParaRPr lang="en-US" dirty="0"/>
          </a:p>
          <a:p>
            <a:r>
              <a:rPr lang="en-US" dirty="0"/>
              <a:t>When is the earliest that a refactoring should be done? Not whenever the technical team wants to do it.  Instead, the technical team needs to use business requests as catalysts for refactoring.  If the business needs a new feature, then refactoring should only be done on those parts of the system that are required to enable that feature.  In other words, don’t refactor the whole user interface, just refactor the parts that relate to the specific business request.</a:t>
            </a:r>
          </a:p>
          <a:p>
            <a:endParaRPr lang="en-US" dirty="0"/>
          </a:p>
          <a:p>
            <a:r>
              <a:rPr lang="en-US" dirty="0"/>
              <a:t>Again, there can be exceptions to doing this… but only in the sense that some </a:t>
            </a:r>
            <a:r>
              <a:rPr lang="en-US" dirty="0" err="1"/>
              <a:t>refactorings</a:t>
            </a:r>
            <a:r>
              <a:rPr lang="en-US" dirty="0"/>
              <a:t> might be delayed until a later date.  This is tricky: we want to make sure that we are not accumulating technical debt or creating legacy code.  So, instead, we need to allow the technical team to refactor when they detect duplication.  Duplication of code, data or structure in the system.  A business request might impact a particular part of the system and the team sees how it might be necessary to refactor a large swath of the system as a result.  But, the cost of doing so is not yet justified: the single request is not enough of a catalyst, and the team can also choose a simple temporary solution.  Later, the business makes another request that also implies the same large refactoring.  Now is the time to seriously consider it.  It is now a question of duplication of another simple temporary solution. The business may not be happy with the extra expense of the large refactoring so the principle of keeping it small still applies.  However, the technical team must also be willing to push back to the business under the right circumstances.</a:t>
            </a:r>
          </a:p>
          <a:p>
            <a:endParaRPr lang="en-US" dirty="0"/>
          </a:p>
          <a:p>
            <a:r>
              <a:rPr lang="en-US" b="1" dirty="0"/>
              <a:t>Refactoring Principle Three: Team Cohesion</a:t>
            </a:r>
          </a:p>
          <a:p>
            <a:endParaRPr lang="en-US" dirty="0"/>
          </a:p>
          <a:p>
            <a:r>
              <a:rPr lang="en-US" dirty="0"/>
              <a:t>Teamwork in Agile requires high levels of communication and collaboration.  In refactoring work, teamwork applies just as much as in any other activity.  Here, it is critical that all members of the team have a unified understanding of the principles and purpose of refactoring.  But that is just the first level of team cohesion around refactoring.</a:t>
            </a:r>
          </a:p>
          <a:p>
            <a:endParaRPr lang="en-US" dirty="0"/>
          </a:p>
          <a:p>
            <a:r>
              <a:rPr lang="en-US" dirty="0"/>
              <a:t>The next level of team cohesion comes in the tools, techniques and practices that a team uses in refactoring.  Examples include the unit testing frameworks, the mocking frameworks, the automation provided by development tools, continuous integration, and perhaps most importantly, the team working agreements about standard objectives of refactoring.  This last idea is best expressed by the concept of refactoring to patterns.</a:t>
            </a:r>
          </a:p>
          <a:p>
            <a:endParaRPr lang="en-US" dirty="0"/>
          </a:p>
          <a:p>
            <a:r>
              <a:rPr lang="en-US" dirty="0"/>
              <a:t>The highest level of team cohesion in refactoring comes from collective code ownership and trust.  Usually, this is built from practices such as pair programming or mob programming.  These practices create deep levels of shared understanding among team members.  This shared understanding leads to self-organizing behavior in which team members make independent decisions that they know the other team members will support.  It also impacts research and learning processes so that teams can do experiments and try alternatives quickly.  All of which leads to the ability to do refactoring, large and small, quickly and without fear.</a:t>
            </a:r>
          </a:p>
          <a:p>
            <a:endParaRPr lang="en-US" dirty="0"/>
          </a:p>
          <a:p>
            <a:r>
              <a:rPr lang="en-US" b="1" dirty="0"/>
              <a:t>Refactoring Principle Four: Transparency</a:t>
            </a:r>
          </a:p>
          <a:p>
            <a:endParaRPr lang="en-US" dirty="0"/>
          </a:p>
          <a:p>
            <a:r>
              <a:rPr lang="en-US" dirty="0"/>
              <a:t>In many ways, this is the simplest refactoring principle: the team needs to be completely open and honest with all stakeholders about the cost of refactoring.  This can be difficult at first.  Another analogy helps to see the value of this.  A surgeon does not hide the fact that care is put into creating a clean operating environment: washing hands, sterilizing instruments, wearing face masks and hair covers, restricted spaces, etc.  In fact, all of those things contribute to the cost of surgery.  A surgeon is a professional who has solid reasons for doing all those things and is open about the need for them.  Likewise, software professionals need to be open about the costs of refactoring.  This comes back to the main point of the first part of this article: hidden and deferred costs will still need to be paid… but with interest.  Software professionals are up-front about the costs because doing so both minimizes the costs and gives stakeholders important information to make decisions.</a:t>
            </a:r>
          </a:p>
          <a:p>
            <a:endParaRPr lang="en-US" dirty="0"/>
          </a:p>
          <a:p>
            <a:r>
              <a:rPr lang="en-US" dirty="0"/>
              <a:t>The challenge for business stakeholders is to accept the costs.  Respecting the team and trusting their decisions can sometimes be very hard.  Teams sometimes make mistakes too, which complicates trust-building.  The business stakeholders (for example, the Product Owner), must allow the team freedom to do refactoring.  Ideally, it is continuous, small, and low-level.  But once in a while, a team will have to do a large refactoring.  How do you know if the cost is legitimate?  Unfortunately, as a non-technical stakeholder, you can’t know with certainty.  However, there are a few factors that can help you understand the cost and it’s legitimacy, namely, the principles that are described here.</a:t>
            </a:r>
          </a:p>
          <a:p>
            <a:endParaRPr lang="en-US" dirty="0"/>
          </a:p>
          <a:p>
            <a:r>
              <a:rPr lang="en-US" dirty="0"/>
              <a:t>If the refactoring is small, it is more likely to be legitimate.</a:t>
            </a:r>
          </a:p>
          <a:p>
            <a:endParaRPr lang="en-US" dirty="0"/>
          </a:p>
          <a:p>
            <a:r>
              <a:rPr lang="en-US" dirty="0"/>
              <a:t>If the refactoring is in response to a business catalyst, it is more likely to be legitimate.</a:t>
            </a:r>
          </a:p>
          <a:p>
            <a:endParaRPr lang="en-US" dirty="0"/>
          </a:p>
          <a:p>
            <a:r>
              <a:rPr lang="en-US" dirty="0"/>
              <a:t>If the refactoring is reflective of team cohesion, it is more likely to be legitimate.</a:t>
            </a:r>
          </a:p>
          <a:p>
            <a:endParaRPr lang="en-US" dirty="0"/>
          </a:p>
          <a:p>
            <a:r>
              <a:rPr lang="en-US" dirty="0"/>
              <a:t>And, of course, if the refactoring is made transparent, it is more likely to be legitimate.</a:t>
            </a:r>
          </a:p>
          <a:p>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30</a:t>
            </a:fld>
            <a:endParaRPr lang="en-US"/>
          </a:p>
        </p:txBody>
      </p:sp>
    </p:spTree>
    <p:extLst>
      <p:ext uri="{BB962C8B-B14F-4D97-AF65-F5344CB8AC3E}">
        <p14:creationId xmlns:p14="http://schemas.microsoft.com/office/powerpoint/2010/main" val="4191544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Hopefully, you're familiar with the </a:t>
            </a:r>
            <a:r>
              <a:rPr lang="en-US" sz="1200" b="0" i="0" u="none" strike="noStrike" kern="1200" dirty="0">
                <a:solidFill>
                  <a:schemeClr val="tx1"/>
                </a:solidFill>
                <a:effectLst/>
                <a:latin typeface="Arial" charset="0"/>
                <a:ea typeface="+mn-ea"/>
                <a:cs typeface="+mn-cs"/>
                <a:hlinkClick r:id="rId3"/>
              </a:rPr>
              <a:t>SOLID principles</a:t>
            </a:r>
            <a:r>
              <a:rPr lang="en-US" sz="1200" b="0" i="0" kern="1200" dirty="0">
                <a:solidFill>
                  <a:schemeClr val="tx1"/>
                </a:solidFill>
                <a:effectLst/>
                <a:latin typeface="Arial" charset="0"/>
                <a:ea typeface="+mn-ea"/>
                <a:cs typeface="+mn-cs"/>
              </a:rPr>
              <a:t>, particularly if you program in object oriented languages. The wisdom contained therein (mostly) isn't </a:t>
            </a:r>
            <a:r>
              <a:rPr lang="en-US" sz="1200" b="0" i="1" kern="1200" dirty="0">
                <a:solidFill>
                  <a:schemeClr val="tx1"/>
                </a:solidFill>
                <a:effectLst/>
                <a:latin typeface="Arial" charset="0"/>
                <a:ea typeface="+mn-ea"/>
                <a:cs typeface="+mn-cs"/>
              </a:rPr>
              <a:t>limited</a:t>
            </a:r>
            <a:r>
              <a:rPr lang="en-US" sz="1200" b="0" i="0" kern="1200" dirty="0">
                <a:solidFill>
                  <a:schemeClr val="tx1"/>
                </a:solidFill>
                <a:effectLst/>
                <a:latin typeface="Arial" charset="0"/>
                <a:ea typeface="+mn-ea"/>
                <a:cs typeface="+mn-cs"/>
              </a:rPr>
              <a:t> to object oriented languages, but such languages were the intended target.</a:t>
            </a:r>
          </a:p>
          <a:p>
            <a:r>
              <a:rPr lang="en-US" sz="1200" b="0" i="0" kern="1200" dirty="0">
                <a:solidFill>
                  <a:schemeClr val="tx1"/>
                </a:solidFill>
                <a:effectLst/>
                <a:latin typeface="Arial" charset="0"/>
                <a:ea typeface="+mn-ea"/>
                <a:cs typeface="+mn-cs"/>
              </a:rPr>
              <a:t>If you're not familiar and don't have time to read the linked Wikipedia page, SOLID is a mnemonic acronym for five principles of object oriented programming or, as I hinted, really just programming in general (except, perhaps for the </a:t>
            </a:r>
            <a:r>
              <a:rPr lang="en-US" sz="1200" b="0" i="0" kern="1200" dirty="0" err="1">
                <a:solidFill>
                  <a:schemeClr val="tx1"/>
                </a:solidFill>
                <a:effectLst/>
                <a:latin typeface="Arial" charset="0"/>
                <a:ea typeface="+mn-ea"/>
                <a:cs typeface="+mn-cs"/>
              </a:rPr>
              <a:t>Liskov</a:t>
            </a:r>
            <a:r>
              <a:rPr lang="en-US" sz="1200" b="0" i="0" kern="1200" dirty="0">
                <a:solidFill>
                  <a:schemeClr val="tx1"/>
                </a:solidFill>
                <a:effectLst/>
                <a:latin typeface="Arial" charset="0"/>
                <a:ea typeface="+mn-ea"/>
                <a:cs typeface="+mn-cs"/>
              </a:rPr>
              <a:t> Substitution Principle). These concepts have been around since at least the early 2000s and have truly stood the test of time.</a:t>
            </a:r>
          </a:p>
          <a:p>
            <a:r>
              <a:rPr lang="en-US" sz="1200" b="0" i="0" kern="1200" dirty="0">
                <a:solidFill>
                  <a:schemeClr val="tx1"/>
                </a:solidFill>
                <a:effectLst/>
                <a:latin typeface="Arial" charset="0"/>
                <a:ea typeface="+mn-ea"/>
                <a:cs typeface="+mn-cs"/>
              </a:rPr>
              <a:t>What you get by following them is code that's a lot more likely to be maintainable. These design guidelines, properly followed, will tend to steer you toward writing clean code.</a:t>
            </a:r>
          </a:p>
          <a:p>
            <a:r>
              <a:rPr lang="en-US" sz="1200" b="0" i="0" kern="1200" dirty="0">
                <a:solidFill>
                  <a:schemeClr val="tx1"/>
                </a:solidFill>
                <a:effectLst/>
                <a:latin typeface="Arial" charset="0"/>
                <a:ea typeface="+mn-ea"/>
                <a:cs typeface="+mn-cs"/>
              </a:rPr>
              <a:t>What I'd like to do is offer real life analogs of the principles. I'd imagine that this may make them easier to remember, but I think it can also serve to drive the points home in the first place and help encourage the "aha" moment if you haven't yet had them. And, even if you have, it never hurts to have a visual to help reinforce the concept or to explain it someone else -- even someone non-technical, potentially.</a:t>
            </a:r>
          </a:p>
          <a:p>
            <a:r>
              <a:rPr lang="en-US" sz="1200" b="1" i="0" kern="1200" dirty="0">
                <a:solidFill>
                  <a:schemeClr val="tx1"/>
                </a:solidFill>
                <a:effectLst/>
                <a:latin typeface="Arial" charset="0"/>
                <a:ea typeface="+mn-ea"/>
                <a:cs typeface="+mn-cs"/>
              </a:rPr>
              <a:t>S is for Single Responsibility Principle</a:t>
            </a:r>
          </a:p>
          <a:p>
            <a:r>
              <a:rPr lang="en-US" sz="1200" b="0" i="0" kern="1200" dirty="0">
                <a:solidFill>
                  <a:schemeClr val="tx1"/>
                </a:solidFill>
                <a:effectLst/>
                <a:latin typeface="Arial" charset="0"/>
                <a:ea typeface="+mn-ea"/>
                <a:cs typeface="+mn-cs"/>
              </a:rPr>
              <a:t>The single responsibility principle (SRP) asserts that a class or module should do one thing only. Now, this is kind of subjective, so the principle is reinforced with the heuristic that the class or module should have only one reason to change.</a:t>
            </a:r>
          </a:p>
          <a:p>
            <a:r>
              <a:rPr lang="en-US" sz="1200" b="0" i="0" kern="1200" dirty="0">
                <a:solidFill>
                  <a:schemeClr val="tx1"/>
                </a:solidFill>
                <a:effectLst/>
                <a:latin typeface="Arial" charset="0"/>
                <a:ea typeface="+mn-ea"/>
                <a:cs typeface="+mn-cs"/>
              </a:rPr>
              <a:t>By way of counter-example, consider a class that opens a connection to the database, pulls out some table data, and writes the data to a file. This class has multiple reasons to change: adoption of a new database, modified file output format, deciding to use an ORM, etc.  In terms of the SRP, we'd say that this class is doing too much.</a:t>
            </a:r>
          </a:p>
          <a:p>
            <a:r>
              <a:rPr lang="en-US" sz="1200" b="0" i="0" kern="1200" dirty="0">
                <a:solidFill>
                  <a:schemeClr val="tx1"/>
                </a:solidFill>
                <a:effectLst/>
                <a:latin typeface="Arial" charset="0"/>
                <a:ea typeface="+mn-ea"/>
                <a:cs typeface="+mn-cs"/>
              </a:rPr>
              <a:t>In your day to day life, picture those </a:t>
            </a:r>
            <a:r>
              <a:rPr lang="en-US" sz="1200" b="0" i="0" u="none" strike="noStrike" kern="1200" dirty="0">
                <a:solidFill>
                  <a:schemeClr val="tx1"/>
                </a:solidFill>
                <a:effectLst/>
                <a:latin typeface="Arial" charset="0"/>
                <a:ea typeface="+mn-ea"/>
                <a:cs typeface="+mn-cs"/>
                <a:hlinkClick r:id="rId4"/>
              </a:rPr>
              <a:t>"duck" vehicles</a:t>
            </a:r>
            <a:r>
              <a:rPr lang="en-US" sz="1200" b="0" i="0" kern="1200" dirty="0">
                <a:solidFill>
                  <a:schemeClr val="tx1"/>
                </a:solidFill>
                <a:effectLst/>
                <a:latin typeface="Arial" charset="0"/>
                <a:ea typeface="+mn-ea"/>
                <a:cs typeface="+mn-cs"/>
              </a:rPr>
              <a:t> you see occasionally in some lakeside towns. They're street legal and water-capable, so a duck tour affords you the unique and surreal experience of being in a 'car' that gets to the edge of the water and just keeps going. Fun, right?</a:t>
            </a:r>
          </a:p>
          <a:p>
            <a:r>
              <a:rPr lang="en-US" sz="1200" b="0" i="0" kern="1200" dirty="0">
                <a:solidFill>
                  <a:schemeClr val="tx1"/>
                </a:solidFill>
                <a:effectLst/>
                <a:latin typeface="Arial" charset="0"/>
                <a:ea typeface="+mn-ea"/>
                <a:cs typeface="+mn-cs"/>
              </a:rPr>
              <a:t>And yet, you don't see a whole lot of them. There are millions of families out there that own both cars and boats, and there are very few families that buy these ducks. Do you know why? It's most likely because no one wants to be unable to drive to work because their boat rudder is broken. Ducks are fun, but they're also a great example of the pitfalls that the SRP can help you avoid.</a:t>
            </a:r>
          </a:p>
          <a:p>
            <a:endParaRPr lang="en-US" dirty="0"/>
          </a:p>
          <a:p>
            <a:r>
              <a:rPr lang="ru-RU" sz="1200" b="1" i="0" kern="1200" dirty="0">
                <a:solidFill>
                  <a:schemeClr val="tx1"/>
                </a:solidFill>
                <a:effectLst/>
                <a:latin typeface="Arial" charset="0"/>
                <a:ea typeface="+mn-ea"/>
                <a:cs typeface="+mn-cs"/>
              </a:rPr>
              <a:t>ПРИНЦИП ЕДИНСТВЕННОЙ </a:t>
            </a:r>
            <a:r>
              <a:rPr lang="be-BY" sz="1200" b="1" i="0" kern="1200" dirty="0">
                <a:solidFill>
                  <a:schemeClr val="tx1"/>
                </a:solidFill>
                <a:effectLst/>
                <a:latin typeface="Arial" charset="0"/>
                <a:ea typeface="+mn-ea"/>
                <a:cs typeface="+mn-cs"/>
              </a:rPr>
              <a:t>ОТВЕТСТВЕННОСТІ</a:t>
            </a:r>
            <a:r>
              <a:rPr lang="be-BY" sz="1200" b="1" i="0" kern="1200" baseline="0" dirty="0">
                <a:solidFill>
                  <a:schemeClr val="tx1"/>
                </a:solidFill>
                <a:effectLst/>
                <a:latin typeface="Arial" charset="0"/>
                <a:ea typeface="+mn-ea"/>
                <a:cs typeface="+mn-cs"/>
              </a:rPr>
              <a:t> (ОБЯЗАННОСТ</a:t>
            </a:r>
            <a:r>
              <a:rPr lang="ru-RU" sz="1200" b="1" i="0" kern="1200" baseline="0" dirty="0">
                <a:solidFill>
                  <a:schemeClr val="tx1"/>
                </a:solidFill>
                <a:effectLst/>
                <a:latin typeface="Arial" charset="0"/>
                <a:ea typeface="+mn-ea"/>
                <a:cs typeface="+mn-cs"/>
              </a:rPr>
              <a:t>И)</a:t>
            </a:r>
            <a:endParaRPr lang="ru-RU" sz="1200" b="1" i="0" kern="1200" dirty="0">
              <a:solidFill>
                <a:schemeClr val="tx1"/>
              </a:solidFill>
              <a:effectLst/>
              <a:latin typeface="Arial" charset="0"/>
              <a:ea typeface="+mn-ea"/>
              <a:cs typeface="+mn-cs"/>
            </a:endParaRPr>
          </a:p>
          <a:p>
            <a:br>
              <a:rPr lang="ru-RU" dirty="0"/>
            </a:br>
            <a:r>
              <a:rPr lang="ru-RU" sz="1200" b="0" i="0" kern="1200" dirty="0">
                <a:solidFill>
                  <a:schemeClr val="tx1"/>
                </a:solidFill>
                <a:effectLst/>
                <a:latin typeface="Arial" charset="0"/>
                <a:ea typeface="+mn-ea"/>
                <a:cs typeface="+mn-cs"/>
              </a:rPr>
              <a:t>Суть принципа ясна из одной-единственной фразы:</a:t>
            </a:r>
            <a:br>
              <a:rPr lang="ru-RU" dirty="0"/>
            </a:br>
            <a:r>
              <a:rPr lang="ru-RU" b="1" dirty="0">
                <a:effectLst/>
              </a:rPr>
              <a:t>На каждый объект должна быть возложена одна единственная обязанность.</a:t>
            </a:r>
            <a:r>
              <a:rPr lang="ru-RU" sz="1200" b="0" i="0" kern="1200" dirty="0">
                <a:solidFill>
                  <a:schemeClr val="tx1"/>
                </a:solidFill>
                <a:effectLst/>
                <a:latin typeface="Arial" charset="0"/>
                <a:ea typeface="+mn-ea"/>
                <a:cs typeface="+mn-cs"/>
              </a:rPr>
              <a:t>Другими словами, вы должны писать, изменять и поддерживать класс только для одной цели. Если это модель класса, то она должна строго представлять собой одну функцию или действие. Это даст вам возможность вносить изменения в будущем, не боясь влияния изменений на другие объекты.</a:t>
            </a:r>
            <a:br>
              <a:rPr lang="ru-RU" dirty="0"/>
            </a:br>
            <a:br>
              <a:rPr lang="ru-RU" dirty="0"/>
            </a:br>
            <a:r>
              <a:rPr lang="ru-RU" sz="1200" b="0" i="0" kern="1200" dirty="0">
                <a:solidFill>
                  <a:schemeClr val="tx1"/>
                </a:solidFill>
                <a:effectLst/>
                <a:latin typeface="Arial" charset="0"/>
                <a:ea typeface="+mn-ea"/>
                <a:cs typeface="+mn-cs"/>
              </a:rPr>
              <a:t>Каждый объект должен иметь одну обязанность и эта обязанность должна быть полностью инкапсулирована в класс. Все его сервисы должны быть направлены исключительно на обеспечение этой обязанности.</a:t>
            </a:r>
            <a:br>
              <a:rPr lang="ru-RU" dirty="0"/>
            </a:br>
            <a:br>
              <a:rPr lang="ru-RU" dirty="0"/>
            </a:br>
            <a:r>
              <a:rPr lang="ru-RU" sz="1200" b="0" i="0" kern="1200" dirty="0">
                <a:solidFill>
                  <a:schemeClr val="tx1"/>
                </a:solidFill>
                <a:effectLst/>
                <a:latin typeface="Arial" charset="0"/>
                <a:ea typeface="+mn-ea"/>
                <a:cs typeface="+mn-cs"/>
              </a:rPr>
              <a:t>Например, представьте себе модуль, который составляет и печатает отчёт. Такой модуль может измениться по двум причинам. Во-первых, может измениться само содержимое отчёта. Во-вторых, может измениться формат отчёта. Оба этих фактора изменяют модуль по разным причинам: в одном случае изменение содержательное, а во втором — косметическое. Принцип единственной обязанности говорит, что оба аспекта этой проблемы на самом деле являются двумя разными обязанностями, и в таком случае должны находиться в разных классах или модулях. Объединение двух сущностей, изменяющихся по разным причинам и в разное время, считается плохим проектным решением.</a:t>
            </a:r>
            <a:br>
              <a:rPr lang="ru-RU"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6</a:t>
            </a:fld>
            <a:endParaRPr lang="en-US"/>
          </a:p>
        </p:txBody>
      </p:sp>
    </p:spTree>
    <p:extLst>
      <p:ext uri="{BB962C8B-B14F-4D97-AF65-F5344CB8AC3E}">
        <p14:creationId xmlns:p14="http://schemas.microsoft.com/office/powerpoint/2010/main" val="416138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O is for Open/Closed Principle</a:t>
            </a:r>
          </a:p>
          <a:p>
            <a:r>
              <a:rPr lang="en-US" sz="1200" b="0" i="0" kern="1200" dirty="0">
                <a:solidFill>
                  <a:schemeClr val="tx1"/>
                </a:solidFill>
                <a:effectLst/>
                <a:latin typeface="Arial" charset="0"/>
                <a:ea typeface="+mn-ea"/>
                <a:cs typeface="+mn-cs"/>
              </a:rPr>
              <a:t>The Open/Closed Principle states that code entities should be open for extension, but closed for modification. To put this more concretely, you should write a class that does what it needs to flawlessly and not assuming that people should come in and change it later. It's closed for modification, but it can be extended by, for instance, inheriting from it and overriding or extending certain behaviors. An example of running afoul of the open-closed principle would be to have a switch statement somewhere that you needed to go in and add to every time you wanted to add a menu option to your application.</a:t>
            </a:r>
          </a:p>
          <a:p>
            <a:r>
              <a:rPr lang="en-US" sz="1200" b="0" i="0" kern="1200" dirty="0">
                <a:solidFill>
                  <a:schemeClr val="tx1"/>
                </a:solidFill>
                <a:effectLst/>
                <a:latin typeface="Arial" charset="0"/>
                <a:ea typeface="+mn-ea"/>
                <a:cs typeface="+mn-cs"/>
              </a:rPr>
              <a:t>A great example of this in real life is sitting in your pocket in the form of a smartphone. All such phones have app stores and these app stores let you extend the base functionality of the phone. Sure, it ships with the basics: camera operation, actual calls, text messages, etc. But via the app store, you can </a:t>
            </a:r>
            <a:r>
              <a:rPr lang="en-US" sz="1200" b="0" i="1" kern="1200" dirty="0">
                <a:solidFill>
                  <a:schemeClr val="tx1"/>
                </a:solidFill>
                <a:effectLst/>
                <a:latin typeface="Arial" charset="0"/>
                <a:ea typeface="+mn-ea"/>
                <a:cs typeface="+mn-cs"/>
              </a:rPr>
              <a:t>extend</a:t>
            </a:r>
            <a:r>
              <a:rPr lang="en-US" sz="1200" b="0" i="0" kern="1200" dirty="0">
                <a:solidFill>
                  <a:schemeClr val="tx1"/>
                </a:solidFill>
                <a:effectLst/>
                <a:latin typeface="Arial" charset="0"/>
                <a:ea typeface="+mn-ea"/>
                <a:cs typeface="+mn-cs"/>
              </a:rPr>
              <a:t> the phone's capabilities to allow you to manage your </a:t>
            </a:r>
            <a:r>
              <a:rPr lang="en-US" sz="1200" b="0" i="0" kern="1200" dirty="0" err="1">
                <a:solidFill>
                  <a:schemeClr val="tx1"/>
                </a:solidFill>
                <a:effectLst/>
                <a:latin typeface="Arial" charset="0"/>
                <a:ea typeface="+mn-ea"/>
                <a:cs typeface="+mn-cs"/>
              </a:rPr>
              <a:t>todo</a:t>
            </a:r>
            <a:r>
              <a:rPr lang="en-US" sz="1200" b="0" i="0" kern="1200" dirty="0">
                <a:solidFill>
                  <a:schemeClr val="tx1"/>
                </a:solidFill>
                <a:effectLst/>
                <a:latin typeface="Arial" charset="0"/>
                <a:ea typeface="+mn-ea"/>
                <a:cs typeface="+mn-cs"/>
              </a:rPr>
              <a:t> list, play inane video games, and even serve as a flashlight or wireless access point.</a:t>
            </a:r>
          </a:p>
          <a:p>
            <a:r>
              <a:rPr lang="en-US" sz="1200" b="0" i="0" kern="1200" dirty="0">
                <a:solidFill>
                  <a:schemeClr val="tx1"/>
                </a:solidFill>
                <a:effectLst/>
                <a:latin typeface="Arial" charset="0"/>
                <a:ea typeface="+mn-ea"/>
                <a:cs typeface="+mn-cs"/>
              </a:rPr>
              <a:t>The mechanism that allows you to do this is purely one of extension, however. It's not as though Apple, Google, and Microsoft put the OS source code up on GitHub and invite you to dive in and start building games and flashlight functionality. Rather, they make the core phone functionality </a:t>
            </a:r>
            <a:r>
              <a:rPr lang="en-US" sz="1200" b="0" i="1" kern="1200" dirty="0">
                <a:solidFill>
                  <a:schemeClr val="tx1"/>
                </a:solidFill>
                <a:effectLst/>
                <a:latin typeface="Arial" charset="0"/>
                <a:ea typeface="+mn-ea"/>
                <a:cs typeface="+mn-cs"/>
              </a:rPr>
              <a:t>closed for modification</a:t>
            </a:r>
            <a:r>
              <a:rPr lang="en-US" sz="1200" b="0" i="0" kern="1200" dirty="0">
                <a:solidFill>
                  <a:schemeClr val="tx1"/>
                </a:solidFill>
                <a:effectLst/>
                <a:latin typeface="Arial" charset="0"/>
                <a:ea typeface="+mn-ea"/>
                <a:cs typeface="+mn-cs"/>
              </a:rPr>
              <a:t> and they </a:t>
            </a:r>
            <a:r>
              <a:rPr lang="en-US" sz="1200" b="0" i="1" kern="1200" dirty="0">
                <a:solidFill>
                  <a:schemeClr val="tx1"/>
                </a:solidFill>
                <a:effectLst/>
                <a:latin typeface="Arial" charset="0"/>
                <a:ea typeface="+mn-ea"/>
                <a:cs typeface="+mn-cs"/>
              </a:rPr>
              <a:t>open it to an extension</a:t>
            </a:r>
            <a:r>
              <a:rPr lang="en-US" sz="1200" b="0" i="0" kern="1200" dirty="0">
                <a:solidFill>
                  <a:schemeClr val="tx1"/>
                </a:solidFill>
                <a:effectLst/>
                <a:latin typeface="Arial" charset="0"/>
                <a:ea typeface="+mn-ea"/>
                <a:cs typeface="+mn-cs"/>
              </a:rPr>
              <a:t>.</a:t>
            </a:r>
          </a:p>
          <a:p>
            <a:endParaRPr lang="en-US" sz="1200" b="0" i="0" kern="1200" dirty="0">
              <a:solidFill>
                <a:schemeClr val="tx1"/>
              </a:solidFill>
              <a:effectLst/>
              <a:latin typeface="Arial" charset="0"/>
              <a:ea typeface="+mn-ea"/>
              <a:cs typeface="+mn-cs"/>
            </a:endParaRPr>
          </a:p>
          <a:p>
            <a:r>
              <a:rPr lang="ru-RU" sz="1800" b="1" i="0" kern="1200" dirty="0">
                <a:solidFill>
                  <a:schemeClr val="tx1"/>
                </a:solidFill>
                <a:effectLst/>
                <a:latin typeface="Arial" charset="0"/>
                <a:ea typeface="+mn-ea"/>
                <a:cs typeface="+mn-cs"/>
              </a:rPr>
              <a:t>ПРИНЦИП ОТКРЫТОСТИ/ЗАКРЫТОСТИ</a:t>
            </a:r>
          </a:p>
          <a:p>
            <a:br>
              <a:rPr lang="ru-RU" dirty="0"/>
            </a:br>
            <a:r>
              <a:rPr lang="ru-RU" sz="1200" b="0" i="0" kern="1200" dirty="0">
                <a:solidFill>
                  <a:schemeClr val="tx1"/>
                </a:solidFill>
                <a:effectLst/>
                <a:latin typeface="Arial" charset="0"/>
                <a:ea typeface="+mn-ea"/>
                <a:cs typeface="+mn-cs"/>
              </a:rPr>
              <a:t>Этот принцип достаточно емко характеризует следующее положение:</a:t>
            </a:r>
            <a:br>
              <a:rPr lang="ru-RU" dirty="0"/>
            </a:br>
            <a:r>
              <a:rPr lang="ru-RU" b="1" dirty="0">
                <a:effectLst/>
              </a:rPr>
              <a:t>Программные сущности (классы, модули, функции и т.п.) должны быть открыты для расширения, но закрыты для изменения.</a:t>
            </a:r>
            <a:r>
              <a:rPr lang="ru-RU" sz="1200" b="0" i="0" kern="1200" dirty="0">
                <a:solidFill>
                  <a:schemeClr val="tx1"/>
                </a:solidFill>
                <a:effectLst/>
                <a:latin typeface="Arial" charset="0"/>
                <a:ea typeface="+mn-ea"/>
                <a:cs typeface="+mn-cs"/>
              </a:rPr>
              <a:t>Что это значит? Это означает, что классы должны быть разработаны таким образом, что чтобы подстроить класс к данным конкретным условиям применения, достаточно расширить класс и переопределить некоторые функции. Таким образом, система должна быть гибкой и иметь возможность работы в изменяющихся условиях без изменения исходного кода. Если другие разработчики не в состоянии спроектировать желаемое поведение из-за ограничений в вашем классе, то вам следует изменить его. Это не значит, что любой может изменить всю логику вашего класса, но он/она должен иметь расширить класс и подстроить его для выполнения конкретной задачи.</a:t>
            </a:r>
            <a:br>
              <a:rPr lang="ru-RU" dirty="0"/>
            </a:br>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7</a:t>
            </a:fld>
            <a:endParaRPr lang="en-US"/>
          </a:p>
        </p:txBody>
      </p:sp>
    </p:spTree>
    <p:extLst>
      <p:ext uri="{BB962C8B-B14F-4D97-AF65-F5344CB8AC3E}">
        <p14:creationId xmlns:p14="http://schemas.microsoft.com/office/powerpoint/2010/main" val="1051194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L is for </a:t>
            </a:r>
            <a:r>
              <a:rPr lang="en-US" sz="1200" b="1" i="0" kern="1200" dirty="0" err="1">
                <a:solidFill>
                  <a:schemeClr val="tx1"/>
                </a:solidFill>
                <a:effectLst/>
                <a:latin typeface="Arial" charset="0"/>
                <a:ea typeface="+mn-ea"/>
                <a:cs typeface="+mn-cs"/>
              </a:rPr>
              <a:t>Liskov’s</a:t>
            </a:r>
            <a:r>
              <a:rPr lang="en-US" sz="1200" b="1" i="0" kern="1200" dirty="0">
                <a:solidFill>
                  <a:schemeClr val="tx1"/>
                </a:solidFill>
                <a:effectLst/>
                <a:latin typeface="Arial" charset="0"/>
                <a:ea typeface="+mn-ea"/>
                <a:cs typeface="+mn-cs"/>
              </a:rPr>
              <a:t> Substitution Principle  (Barbara</a:t>
            </a:r>
            <a:r>
              <a:rPr lang="en-US" sz="1200" b="1" i="0" kern="1200" baseline="0" dirty="0">
                <a:solidFill>
                  <a:schemeClr val="tx1"/>
                </a:solidFill>
                <a:effectLst/>
                <a:latin typeface="Arial" charset="0"/>
                <a:ea typeface="+mn-ea"/>
                <a:cs typeface="+mn-cs"/>
              </a:rPr>
              <a:t> </a:t>
            </a:r>
            <a:r>
              <a:rPr lang="en-US" sz="1200" b="1" i="0" kern="1200" baseline="0" dirty="0" err="1">
                <a:solidFill>
                  <a:schemeClr val="tx1"/>
                </a:solidFill>
                <a:effectLst/>
                <a:latin typeface="Arial" charset="0"/>
                <a:ea typeface="+mn-ea"/>
                <a:cs typeface="+mn-cs"/>
              </a:rPr>
              <a:t>Liskov</a:t>
            </a:r>
            <a:r>
              <a:rPr lang="en-US" sz="1200" b="1" i="0" kern="1200" baseline="0" dirty="0">
                <a:solidFill>
                  <a:schemeClr val="tx1"/>
                </a:solidFill>
                <a:effectLst/>
                <a:latin typeface="Arial" charset="0"/>
                <a:ea typeface="+mn-ea"/>
                <a:cs typeface="+mn-cs"/>
              </a:rPr>
              <a:t> </a:t>
            </a:r>
            <a:r>
              <a:rPr lang="en-US" sz="1200" b="1" i="0" kern="1200" baseline="0" dirty="0">
                <a:solidFill>
                  <a:schemeClr val="tx1"/>
                </a:solidFill>
                <a:effectLst/>
                <a:latin typeface="Arial" charset="0"/>
                <a:ea typeface="+mn-ea"/>
                <a:cs typeface="+mn-cs"/>
                <a:sym typeface="Wingdings" panose="05000000000000000000" pitchFamily="2" charset="2"/>
              </a:rPr>
              <a:t> )</a:t>
            </a:r>
            <a:endParaRPr lang="en-US" sz="1200" b="1"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The </a:t>
            </a:r>
            <a:r>
              <a:rPr lang="en-US" sz="1200" b="0" i="0" kern="1200" dirty="0" err="1">
                <a:solidFill>
                  <a:schemeClr val="tx1"/>
                </a:solidFill>
                <a:effectLst/>
                <a:latin typeface="Arial" charset="0"/>
                <a:ea typeface="+mn-ea"/>
                <a:cs typeface="+mn-cs"/>
              </a:rPr>
              <a:t>Liskov</a:t>
            </a:r>
            <a:r>
              <a:rPr lang="en-US" sz="1200" b="0" i="0" kern="1200" dirty="0">
                <a:solidFill>
                  <a:schemeClr val="tx1"/>
                </a:solidFill>
                <a:effectLst/>
                <a:latin typeface="Arial" charset="0"/>
                <a:ea typeface="+mn-ea"/>
                <a:cs typeface="+mn-cs"/>
              </a:rPr>
              <a:t> Substitution Principle (LSP) is the one here that is most unique to object-oriented programming. The LSP says, basically, that any child type of a parent type should be able to stand in for that parent without things blowing up.</a:t>
            </a:r>
          </a:p>
          <a:p>
            <a:r>
              <a:rPr lang="en-US" sz="1200" b="0" i="0" kern="1200" dirty="0">
                <a:solidFill>
                  <a:schemeClr val="tx1"/>
                </a:solidFill>
                <a:effectLst/>
                <a:latin typeface="Arial" charset="0"/>
                <a:ea typeface="+mn-ea"/>
                <a:cs typeface="+mn-cs"/>
              </a:rPr>
              <a:t>In other words, if you have a class, Animal, with a </a:t>
            </a:r>
            <a:r>
              <a:rPr lang="en-US" sz="1200" b="0" i="0" kern="1200" dirty="0" err="1">
                <a:solidFill>
                  <a:schemeClr val="tx1"/>
                </a:solidFill>
                <a:effectLst/>
                <a:latin typeface="Arial" charset="0"/>
                <a:ea typeface="+mn-ea"/>
                <a:cs typeface="+mn-cs"/>
              </a:rPr>
              <a:t>MakeNoise</a:t>
            </a:r>
            <a:r>
              <a:rPr lang="en-US" sz="1200" b="0" i="0" kern="1200" dirty="0">
                <a:solidFill>
                  <a:schemeClr val="tx1"/>
                </a:solidFill>
                <a:effectLst/>
                <a:latin typeface="Arial" charset="0"/>
                <a:ea typeface="+mn-ea"/>
                <a:cs typeface="+mn-cs"/>
              </a:rPr>
              <a:t>() method, then any subclass of Animal should reasonably implement </a:t>
            </a:r>
            <a:r>
              <a:rPr lang="en-US" sz="1200" b="0" i="0" kern="1200" dirty="0" err="1">
                <a:solidFill>
                  <a:schemeClr val="tx1"/>
                </a:solidFill>
                <a:effectLst/>
                <a:latin typeface="Arial" charset="0"/>
                <a:ea typeface="+mn-ea"/>
                <a:cs typeface="+mn-cs"/>
              </a:rPr>
              <a:t>MakeNoise</a:t>
            </a:r>
            <a:r>
              <a:rPr lang="en-US" sz="1200" b="0" i="0" kern="1200" dirty="0">
                <a:solidFill>
                  <a:schemeClr val="tx1"/>
                </a:solidFill>
                <a:effectLst/>
                <a:latin typeface="Arial" charset="0"/>
                <a:ea typeface="+mn-ea"/>
                <a:cs typeface="+mn-cs"/>
              </a:rPr>
              <a:t>(). Cats should meow, dogs should bark, etc. What you wouldn't do is define a </a:t>
            </a:r>
            <a:r>
              <a:rPr lang="en-US" sz="1200" b="0" i="0" kern="1200" dirty="0" err="1">
                <a:solidFill>
                  <a:schemeClr val="tx1"/>
                </a:solidFill>
                <a:effectLst/>
                <a:latin typeface="Arial" charset="0"/>
                <a:ea typeface="+mn-ea"/>
                <a:cs typeface="+mn-cs"/>
              </a:rPr>
              <a:t>MuteMouse</a:t>
            </a:r>
            <a:r>
              <a:rPr lang="en-US" sz="1200" b="0" i="0" kern="1200" dirty="0">
                <a:solidFill>
                  <a:schemeClr val="tx1"/>
                </a:solidFill>
                <a:effectLst/>
                <a:latin typeface="Arial" charset="0"/>
                <a:ea typeface="+mn-ea"/>
                <a:cs typeface="+mn-cs"/>
              </a:rPr>
              <a:t> class that throws </a:t>
            </a:r>
            <a:r>
              <a:rPr lang="en-US" sz="1200" b="0" i="0" kern="1200" dirty="0" err="1">
                <a:solidFill>
                  <a:schemeClr val="tx1"/>
                </a:solidFill>
                <a:effectLst/>
                <a:latin typeface="Arial" charset="0"/>
                <a:ea typeface="+mn-ea"/>
                <a:cs typeface="+mn-cs"/>
              </a:rPr>
              <a:t>IDontActuallyMakeNoiseException</a:t>
            </a:r>
            <a:r>
              <a:rPr lang="en-US" sz="1200" b="0" i="0" kern="1200" dirty="0">
                <a:solidFill>
                  <a:schemeClr val="tx1"/>
                </a:solidFill>
                <a:effectLst/>
                <a:latin typeface="Arial" charset="0"/>
                <a:ea typeface="+mn-ea"/>
                <a:cs typeface="+mn-cs"/>
              </a:rPr>
              <a:t>. This violates the LSP, and the argument would be that this class has no business inheriting from Animal.</a:t>
            </a:r>
          </a:p>
          <a:p>
            <a:r>
              <a:rPr lang="en-US" sz="1200" b="0" i="0" kern="1200" dirty="0">
                <a:solidFill>
                  <a:schemeClr val="tx1"/>
                </a:solidFill>
                <a:effectLst/>
                <a:latin typeface="Arial" charset="0"/>
                <a:ea typeface="+mn-ea"/>
                <a:cs typeface="+mn-cs"/>
              </a:rPr>
              <a:t>To picture this, imagine cooking yourself a stew. If you're anything like me, you'd only put things in there that were edible because you would want to eat the stew without picking through each bite, asking yourself repeatedly, "is this edible?“</a:t>
            </a:r>
          </a:p>
          <a:p>
            <a:endParaRPr lang="en-US" sz="1200" b="0" i="0" kern="1200" dirty="0">
              <a:solidFill>
                <a:schemeClr val="tx1"/>
              </a:solidFill>
              <a:effectLst/>
              <a:latin typeface="Arial" charset="0"/>
              <a:ea typeface="+mn-ea"/>
              <a:cs typeface="+mn-cs"/>
            </a:endParaRPr>
          </a:p>
          <a:p>
            <a:br>
              <a:rPr lang="ru-RU" dirty="0"/>
            </a:br>
            <a:r>
              <a:rPr lang="ru-RU" sz="1200" b="1" i="0" kern="1200" dirty="0">
                <a:solidFill>
                  <a:schemeClr val="tx1"/>
                </a:solidFill>
                <a:effectLst/>
                <a:latin typeface="Arial" charset="0"/>
                <a:ea typeface="+mn-ea"/>
                <a:cs typeface="+mn-cs"/>
              </a:rPr>
              <a:t>ПРИНЦИП ПОДСТАНОВКИ БАРБАРЫ ЛИСКОВ</a:t>
            </a:r>
          </a:p>
          <a:p>
            <a:br>
              <a:rPr lang="ru-RU" dirty="0"/>
            </a:br>
            <a:r>
              <a:rPr lang="ru-RU" sz="1200" b="0" i="0" kern="1200" dirty="0">
                <a:solidFill>
                  <a:schemeClr val="tx1"/>
                </a:solidFill>
                <a:effectLst/>
                <a:latin typeface="Arial" charset="0"/>
                <a:ea typeface="+mn-ea"/>
                <a:cs typeface="+mn-cs"/>
              </a:rPr>
              <a:t>Этот принцип является вариацией принципа открытости/закрытости, о котором говорилось ранее. В нем говорится:</a:t>
            </a:r>
            <a:br>
              <a:rPr lang="ru-RU" dirty="0"/>
            </a:br>
            <a:r>
              <a:rPr lang="ru-RU" b="1" dirty="0">
                <a:effectLst/>
              </a:rPr>
              <a:t>Объекты в программе могут быть заменены их наследниками без изменения свойств программы.</a:t>
            </a:r>
            <a:r>
              <a:rPr lang="ru-RU" sz="1200" b="0" i="0" kern="1200" dirty="0">
                <a:solidFill>
                  <a:schemeClr val="tx1"/>
                </a:solidFill>
                <a:effectLst/>
                <a:latin typeface="Arial" charset="0"/>
                <a:ea typeface="+mn-ea"/>
                <a:cs typeface="+mn-cs"/>
              </a:rPr>
              <a:t>Это означает, что класс, разработанный на основании вашего базового класса путем расширения, должен работать в приложении без сбоев. То есть, если разработчик расширяет ваш класс и использует его в приложении, он не должен нарушать работу приложения или создавать фатальные ошибки для всего приложения.</a:t>
            </a:r>
            <a:br>
              <a:rPr lang="ru-RU" dirty="0"/>
            </a:br>
            <a:br>
              <a:rPr lang="ru-RU" dirty="0"/>
            </a:br>
            <a:r>
              <a:rPr lang="ru-RU" sz="1200" b="0" i="0" kern="1200" dirty="0">
                <a:solidFill>
                  <a:schemeClr val="tx1"/>
                </a:solidFill>
                <a:effectLst/>
                <a:latin typeface="Arial" charset="0"/>
                <a:ea typeface="+mn-ea"/>
                <a:cs typeface="+mn-cs"/>
              </a:rPr>
              <a:t>Этого легко добиться, если помнить одно простое правило: Если ваш базовый класс делает строго одно дело, разработчик получит при использовании класса только одну проблему. Это может привести к некоторым ошибкам в одной области, но все приложение не будет работать неправильно.</a:t>
            </a:r>
            <a:endParaRPr lang="en-US" sz="1200" b="0" i="0" kern="1200" dirty="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8</a:t>
            </a:fld>
            <a:endParaRPr lang="en-US"/>
          </a:p>
        </p:txBody>
      </p:sp>
    </p:spTree>
    <p:extLst>
      <p:ext uri="{BB962C8B-B14F-4D97-AF65-F5344CB8AC3E}">
        <p14:creationId xmlns:p14="http://schemas.microsoft.com/office/powerpoint/2010/main" val="425943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I is for Interface Segregation Principle</a:t>
            </a:r>
          </a:p>
          <a:p>
            <a:r>
              <a:rPr lang="en-US" sz="1200" b="0" i="0" kern="1200" dirty="0">
                <a:solidFill>
                  <a:schemeClr val="tx1"/>
                </a:solidFill>
                <a:effectLst/>
                <a:latin typeface="Arial" charset="0"/>
                <a:ea typeface="+mn-ea"/>
                <a:cs typeface="+mn-cs"/>
              </a:rPr>
              <a:t>The Interface Segregation Principle (ISP) says that you should favor many, smaller, client-specific interfaces over one larger, more monolithic interface. </a:t>
            </a:r>
            <a:r>
              <a:rPr lang="en-US" sz="1200" b="1" i="0" kern="1200" dirty="0">
                <a:solidFill>
                  <a:schemeClr val="tx1"/>
                </a:solidFill>
                <a:effectLst/>
                <a:latin typeface="Arial" charset="0"/>
                <a:ea typeface="+mn-ea"/>
                <a:cs typeface="+mn-cs"/>
              </a:rPr>
              <a:t>In short, you don't want to force clients to depend on things they don't actually need</a:t>
            </a:r>
            <a:r>
              <a:rPr lang="en-US" sz="1200" b="0" i="0" kern="1200" dirty="0">
                <a:solidFill>
                  <a:schemeClr val="tx1"/>
                </a:solidFill>
                <a:effectLst/>
                <a:latin typeface="Arial" charset="0"/>
                <a:ea typeface="+mn-ea"/>
                <a:cs typeface="+mn-cs"/>
              </a:rPr>
              <a:t>. Imagine your code consuming some big, fat interface and having to re-compile/deploy with annoying frequency because some method you don't even care about got a new signature.</a:t>
            </a:r>
          </a:p>
          <a:p>
            <a:r>
              <a:rPr lang="en-US" sz="1200" b="0" i="0" kern="1200" dirty="0">
                <a:solidFill>
                  <a:schemeClr val="tx1"/>
                </a:solidFill>
                <a:effectLst/>
                <a:latin typeface="Arial" charset="0"/>
                <a:ea typeface="+mn-ea"/>
                <a:cs typeface="+mn-cs"/>
              </a:rPr>
              <a:t>To picture this in the real world, think of going down to your local corner restaurant and checking out the menu. You'll see all of the normal menu mainstays, and then something that's just called "soup of the day." Why do they do this? Because the soup changes a lot and there's no sense reprinting the menus every day. Clients that don't care about the soup needn't even be concerned, and clients that do use a different interface -- asking the server.</a:t>
            </a:r>
          </a:p>
          <a:p>
            <a:endParaRPr lang="en-US" dirty="0"/>
          </a:p>
          <a:p>
            <a:r>
              <a:rPr lang="ru-RU" sz="1200" b="1" i="0" kern="1200" dirty="0">
                <a:solidFill>
                  <a:schemeClr val="tx1"/>
                </a:solidFill>
                <a:effectLst/>
                <a:latin typeface="Arial" charset="0"/>
                <a:ea typeface="+mn-ea"/>
                <a:cs typeface="+mn-cs"/>
              </a:rPr>
              <a:t>ПРИНЦИП РАЗДЕЛЕНИЯ ИНТЕРФЕЙСА</a:t>
            </a:r>
          </a:p>
          <a:p>
            <a:br>
              <a:rPr lang="ru-RU" dirty="0"/>
            </a:br>
            <a:r>
              <a:rPr lang="ru-RU" sz="1200" b="0" i="0" kern="1200" dirty="0">
                <a:solidFill>
                  <a:schemeClr val="tx1"/>
                </a:solidFill>
                <a:effectLst/>
                <a:latin typeface="Arial" charset="0"/>
                <a:ea typeface="+mn-ea"/>
                <a:cs typeface="+mn-cs"/>
              </a:rPr>
              <a:t>Характеризуется следующим утверждением:</a:t>
            </a:r>
            <a:br>
              <a:rPr lang="ru-RU" dirty="0"/>
            </a:br>
            <a:r>
              <a:rPr lang="ru-RU" sz="1200" b="1" i="0" kern="1200" dirty="0">
                <a:solidFill>
                  <a:schemeClr val="tx1"/>
                </a:solidFill>
                <a:effectLst/>
                <a:latin typeface="Arial" charset="0"/>
                <a:ea typeface="+mn-ea"/>
                <a:cs typeface="+mn-cs"/>
              </a:rPr>
              <a:t>Клиенты не должны быть вынуждены реализовывать ненужные методы, которые они не будут использовать</a:t>
            </a:r>
            <a:br>
              <a:rPr lang="ru-RU" dirty="0"/>
            </a:br>
            <a:r>
              <a:rPr lang="ru-RU" sz="1200" b="0" i="0" kern="1200" dirty="0">
                <a:solidFill>
                  <a:schemeClr val="tx1"/>
                </a:solidFill>
                <a:effectLst/>
                <a:latin typeface="Arial" charset="0"/>
                <a:ea typeface="+mn-ea"/>
                <a:cs typeface="+mn-cs"/>
              </a:rPr>
              <a:t>Принцип разделения интерфейсов говорит о том, что слишком «толстые» интерфейсы необходимо разделять на более маленькие и специфические, чтобы клиенты маленьких интерфейсов знали только о методах, которые необходимы им в работе. В итоге, при изменении метода интерфейса не должны меняться клиенты, которые этот метод не используют. Рассмотрим пример. Разработчик Алекс создал интерфейс «отчет», и добавил два метода: generateExcel() и generatedPdf(). Теперь клиент А хочет использовать этот интерфейс, но он намерен использовать отчеты только в PDF формате, а не в Excel. Устроит ли его такая функциональность?</a:t>
            </a:r>
            <a:br>
              <a:rPr lang="ru-RU" dirty="0"/>
            </a:br>
            <a:br>
              <a:rPr lang="ru-RU" dirty="0"/>
            </a:br>
            <a:r>
              <a:rPr lang="ru-RU" sz="1200" b="0" i="0" kern="1200" dirty="0">
                <a:solidFill>
                  <a:schemeClr val="tx1"/>
                </a:solidFill>
                <a:effectLst/>
                <a:latin typeface="Arial" charset="0"/>
                <a:ea typeface="+mn-ea"/>
                <a:cs typeface="+mn-cs"/>
              </a:rPr>
              <a:t>Нет. Он должен будет реализовать два метода, один из которых по большому счету не нужен, и существует только благодаря Алексу — дизайнеру программного обеспечения. Клиент воспользуется либо другим интерфейсом, либо оставит поле для Excel пустым.</a:t>
            </a:r>
            <a:br>
              <a:rPr lang="ru-RU" dirty="0"/>
            </a:br>
            <a:br>
              <a:rPr lang="ru-RU" dirty="0"/>
            </a:br>
            <a:r>
              <a:rPr lang="ru-RU" sz="1200" b="0" i="0" kern="1200" dirty="0">
                <a:solidFill>
                  <a:schemeClr val="tx1"/>
                </a:solidFill>
                <a:effectLst/>
                <a:latin typeface="Arial" charset="0"/>
                <a:ea typeface="+mn-ea"/>
                <a:cs typeface="+mn-cs"/>
              </a:rPr>
              <a:t>Так в чем же решение? Решение состоит в разделении существующего интерфейса на два более мелких. Один — отчет в формате PDF, второй — отчет в формате Escel. Это даст пользователю возможность использовать только необходимый для него функционал.</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9</a:t>
            </a:fld>
            <a:endParaRPr lang="en-US"/>
          </a:p>
        </p:txBody>
      </p:sp>
    </p:spTree>
    <p:extLst>
      <p:ext uri="{BB962C8B-B14F-4D97-AF65-F5344CB8AC3E}">
        <p14:creationId xmlns:p14="http://schemas.microsoft.com/office/powerpoint/2010/main" val="154484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D is for Dependency Inversion</a:t>
            </a:r>
          </a:p>
          <a:p>
            <a:r>
              <a:rPr lang="en-US" sz="1200" b="0" i="0" kern="1200" dirty="0">
                <a:solidFill>
                  <a:schemeClr val="tx1"/>
                </a:solidFill>
                <a:effectLst/>
                <a:latin typeface="Arial" charset="0"/>
                <a:ea typeface="+mn-ea"/>
                <a:cs typeface="+mn-cs"/>
              </a:rPr>
              <a:t>The Dependency Inversion Principle (DIP) encourages you to write code that depends upon abstractions rather than upon concrete details. You can recognize this in the code you read by looking for a class or method that takes something generic like "Stream" and performs operations on it, as opposed to instantiating a specific </a:t>
            </a:r>
            <a:r>
              <a:rPr lang="en-US" sz="1200" b="0" i="0" kern="1200" dirty="0" err="1">
                <a:solidFill>
                  <a:schemeClr val="tx1"/>
                </a:solidFill>
                <a:effectLst/>
                <a:latin typeface="Arial" charset="0"/>
                <a:ea typeface="+mn-ea"/>
                <a:cs typeface="+mn-cs"/>
              </a:rPr>
              <a:t>Filestream</a:t>
            </a:r>
            <a:r>
              <a:rPr lang="en-US" sz="1200" b="0" i="0" kern="1200" dirty="0">
                <a:solidFill>
                  <a:schemeClr val="tx1"/>
                </a:solidFill>
                <a:effectLst/>
                <a:latin typeface="Arial" charset="0"/>
                <a:ea typeface="+mn-ea"/>
                <a:cs typeface="+mn-cs"/>
              </a:rPr>
              <a:t> or </a:t>
            </a:r>
            <a:r>
              <a:rPr lang="en-US" sz="1200" b="0" i="0" kern="1200" dirty="0" err="1">
                <a:solidFill>
                  <a:schemeClr val="tx1"/>
                </a:solidFill>
                <a:effectLst/>
                <a:latin typeface="Arial" charset="0"/>
                <a:ea typeface="+mn-ea"/>
                <a:cs typeface="+mn-cs"/>
              </a:rPr>
              <a:t>Stringstream</a:t>
            </a:r>
            <a:r>
              <a:rPr lang="en-US" sz="1200" b="0" i="0" kern="1200" dirty="0">
                <a:solidFill>
                  <a:schemeClr val="tx1"/>
                </a:solidFill>
                <a:effectLst/>
                <a:latin typeface="Arial" charset="0"/>
                <a:ea typeface="+mn-ea"/>
                <a:cs typeface="+mn-cs"/>
              </a:rPr>
              <a:t> or whatever. This gives the code in question a lot more flexibility -- you can swap in anything that conforms to the Stream abstraction and it will still work.</a:t>
            </a:r>
          </a:p>
          <a:p>
            <a:r>
              <a:rPr lang="en-US" sz="1200" b="0" i="0" kern="1200" dirty="0">
                <a:solidFill>
                  <a:schemeClr val="tx1"/>
                </a:solidFill>
                <a:effectLst/>
                <a:latin typeface="Arial" charset="0"/>
                <a:ea typeface="+mn-ea"/>
                <a:cs typeface="+mn-cs"/>
              </a:rPr>
              <a:t>To visualize this in your day to day, go down to your local store and pay for something with a credit card. The clerk doesn't examine your card and get out the "Visa Machine" after seeing that your card is a Visa. He just takes your card, whatever it is, and swipes it. Both you and the clerk depend on the credit card abstraction without worrying about specifics.</a:t>
            </a:r>
          </a:p>
          <a:p>
            <a:br>
              <a:rPr lang="ru-RU" dirty="0"/>
            </a:br>
            <a:r>
              <a:rPr lang="ru-RU" sz="1200" b="1" i="0" kern="1200" dirty="0">
                <a:solidFill>
                  <a:schemeClr val="tx1"/>
                </a:solidFill>
                <a:effectLst/>
                <a:latin typeface="Arial" charset="0"/>
                <a:ea typeface="+mn-ea"/>
                <a:cs typeface="+mn-cs"/>
              </a:rPr>
              <a:t>ПРИНЦИП ИНВЕРСИИ ЗАВИСИМОСТЕЙ</a:t>
            </a:r>
            <a:endParaRPr lang="en-US" sz="1200" b="1" i="0" kern="1200" dirty="0">
              <a:solidFill>
                <a:schemeClr val="tx1"/>
              </a:solidFill>
              <a:effectLst/>
              <a:latin typeface="Arial" charset="0"/>
              <a:ea typeface="+mn-ea"/>
              <a:cs typeface="+mn-cs"/>
            </a:endParaRPr>
          </a:p>
          <a:p>
            <a:endParaRPr lang="ru-RU" sz="1200" b="1" i="0" kern="1200" dirty="0">
              <a:solidFill>
                <a:schemeClr val="tx1"/>
              </a:solidFill>
              <a:effectLst/>
              <a:latin typeface="Arial" charset="0"/>
              <a:ea typeface="+mn-ea"/>
              <a:cs typeface="+mn-cs"/>
            </a:endParaRPr>
          </a:p>
          <a:p>
            <a:r>
              <a:rPr lang="ru-RU" sz="1200" b="0" i="0" kern="1200" dirty="0">
                <a:solidFill>
                  <a:schemeClr val="tx1"/>
                </a:solidFill>
                <a:effectLst/>
                <a:latin typeface="Arial" charset="0"/>
                <a:ea typeface="+mn-ea"/>
                <a:cs typeface="+mn-cs"/>
              </a:rPr>
              <a:t>Многие знают слова, характеризующие этот принцип:</a:t>
            </a:r>
            <a:br>
              <a:rPr lang="ru-RU" dirty="0"/>
            </a:br>
            <a:r>
              <a:rPr lang="ru-RU" b="1" dirty="0">
                <a:effectLst/>
              </a:rPr>
              <a:t>Зависимости внутри системы строятся на основе абстракций. Модули верхнего уровня не зависят от модулей нижнего уровня. Абстракции не должны зависеть от деталей. Детали должны зависеть от абстракций.</a:t>
            </a:r>
            <a:r>
              <a:rPr lang="ru-RU" sz="1200" b="0" i="0" kern="1200" dirty="0">
                <a:solidFill>
                  <a:schemeClr val="tx1"/>
                </a:solidFill>
                <a:effectLst/>
                <a:latin typeface="Arial" charset="0"/>
                <a:ea typeface="+mn-ea"/>
                <a:cs typeface="+mn-cs"/>
              </a:rPr>
              <a:t>Другими словами, следует разрабатывать программное обеспечение таким образом, что различные модули были автономными, и соединялись друг с другом с помощью абстракции. </a:t>
            </a:r>
            <a:endParaRPr lang="en-US" dirty="0"/>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10</a:t>
            </a:fld>
            <a:endParaRPr lang="en-US"/>
          </a:p>
        </p:txBody>
      </p:sp>
    </p:spTree>
    <p:extLst>
      <p:ext uri="{BB962C8B-B14F-4D97-AF65-F5344CB8AC3E}">
        <p14:creationId xmlns:p14="http://schemas.microsoft.com/office/powerpoint/2010/main" val="267512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14</a:t>
            </a:fld>
            <a:endParaRPr lang="en-US"/>
          </a:p>
        </p:txBody>
      </p:sp>
    </p:spTree>
    <p:extLst>
      <p:ext uri="{BB962C8B-B14F-4D97-AF65-F5344CB8AC3E}">
        <p14:creationId xmlns:p14="http://schemas.microsoft.com/office/powerpoint/2010/main" val="36945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Thread safety, lazy initialization</a:t>
            </a:r>
          </a:p>
          <a:p>
            <a:endParaRPr lang="en-US"/>
          </a:p>
        </p:txBody>
      </p:sp>
      <p:sp>
        <p:nvSpPr>
          <p:cNvPr id="4" name="Slide Number Placeholder 3"/>
          <p:cNvSpPr>
            <a:spLocks noGrp="1"/>
          </p:cNvSpPr>
          <p:nvPr>
            <p:ph type="sldNum" sz="quarter" idx="10"/>
          </p:nvPr>
        </p:nvSpPr>
        <p:spPr/>
        <p:txBody>
          <a:bodyPr/>
          <a:lstStyle/>
          <a:p>
            <a:pPr>
              <a:defRPr/>
            </a:pPr>
            <a:fld id="{EA00D506-D5C4-4457-B749-C5496872199E}" type="slidenum">
              <a:rPr lang="en-US" smtClean="0"/>
              <a:pPr>
                <a:defRPr/>
              </a:pPr>
              <a:t>15</a:t>
            </a:fld>
            <a:endParaRPr lang="en-US"/>
          </a:p>
        </p:txBody>
      </p:sp>
    </p:spTree>
    <p:extLst>
      <p:ext uri="{BB962C8B-B14F-4D97-AF65-F5344CB8AC3E}">
        <p14:creationId xmlns:p14="http://schemas.microsoft.com/office/powerpoint/2010/main" val="138296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 y="4343401"/>
            <a:ext cx="9144000" cy="1632859"/>
          </a:xfrm>
        </p:spPr>
        <p:txBody>
          <a:bodyPr lIns="91440">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p:cNvSpPr>
            <a:spLocks noGrp="1"/>
          </p:cNvSpPr>
          <p:nvPr>
            <p:ph type="ctrTitle"/>
          </p:nvPr>
        </p:nvSpPr>
        <p:spPr>
          <a:xfrm>
            <a:off x="121920" y="1710192"/>
            <a:ext cx="9144000" cy="2404609"/>
          </a:xfrm>
        </p:spPr>
        <p:txBody>
          <a:bodyPr anchor="b">
            <a:normAutofit/>
          </a:bodyPr>
          <a:lstStyle>
            <a:lvl1pPr algn="l">
              <a:defRPr sz="4800"/>
            </a:lvl1pPr>
          </a:lstStyle>
          <a:p>
            <a:r>
              <a:rPr lang="en-US"/>
              <a:t>Click to edit Master title style</a:t>
            </a:r>
          </a:p>
        </p:txBody>
      </p:sp>
    </p:spTree>
    <p:extLst>
      <p:ext uri="{BB962C8B-B14F-4D97-AF65-F5344CB8AC3E}">
        <p14:creationId xmlns:p14="http://schemas.microsoft.com/office/powerpoint/2010/main" val="267027044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51275"/>
            <a:ext cx="6101697" cy="6587650"/>
          </a:xfrm>
          <a:prstGeom prst="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hasCustomPrompt="1"/>
          </p:nvPr>
        </p:nvSpPr>
        <p:spPr>
          <a:xfrm>
            <a:off x="0" y="2495550"/>
            <a:ext cx="5170488" cy="1846263"/>
          </a:xfrm>
        </p:spPr>
        <p:txBody>
          <a:bodyPr lIns="182880" anchor="ctr">
            <a:noAutofit/>
          </a:bodyPr>
          <a:lstStyle>
            <a:lvl1pPr marL="0" indent="0">
              <a:buNone/>
              <a:defRPr>
                <a:solidFill>
                  <a:schemeClr val="bg1"/>
                </a:solidFill>
              </a:defRPr>
            </a:lvl1pPr>
            <a:lvl2pPr marL="457200" indent="0">
              <a:buNone/>
              <a:defRPr/>
            </a:lvl2pPr>
            <a:lvl3pPr marL="800100" indent="0">
              <a:buNone/>
              <a:defRPr/>
            </a:lvl3pPr>
            <a:lvl4pPr marL="1085850" indent="0">
              <a:buNone/>
              <a:defRPr/>
            </a:lvl4pPr>
            <a:lvl5pPr marL="1371600" indent="0">
              <a:buNone/>
              <a:defRPr/>
            </a:lvl5pPr>
          </a:lstStyle>
          <a:p>
            <a:pPr lvl="0"/>
            <a:r>
              <a:rPr lang="en-US"/>
              <a:t>Divider </a:t>
            </a:r>
          </a:p>
        </p:txBody>
      </p:sp>
    </p:spTree>
    <p:extLst>
      <p:ext uri="{BB962C8B-B14F-4D97-AF65-F5344CB8AC3E}">
        <p14:creationId xmlns:p14="http://schemas.microsoft.com/office/powerpoint/2010/main" val="357911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618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526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537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6585"/>
                    </a14:imgEffect>
                    <a14:imgEffect>
                      <a14:saturation sat="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69E3-B5A7-4FD8-A8C6-F8D2CCB4EEA1}"/>
              </a:ext>
            </a:extLst>
          </p:cNvPr>
          <p:cNvSpPr>
            <a:spLocks noGrp="1"/>
          </p:cNvSpPr>
          <p:nvPr>
            <p:ph type="title"/>
          </p:nvPr>
        </p:nvSpPr>
        <p:spPr>
          <a:xfrm>
            <a:off x="3583719" y="2389868"/>
            <a:ext cx="9552168" cy="1039132"/>
          </a:xfrm>
        </p:spPr>
        <p:txBody>
          <a:bodyPr/>
          <a:lstStyle>
            <a:lvl1pPr>
              <a:defRPr>
                <a:solidFill>
                  <a:schemeClr val="accent5"/>
                </a:solidFill>
                <a:latin typeface="+mn-lt"/>
              </a:defRPr>
            </a:lvl1pPr>
          </a:lstStyle>
          <a:p>
            <a:r>
              <a:rPr lang="en-US"/>
              <a:t>Click to edit Master title style</a:t>
            </a:r>
          </a:p>
        </p:txBody>
      </p:sp>
    </p:spTree>
    <p:extLst>
      <p:ext uri="{BB962C8B-B14F-4D97-AF65-F5344CB8AC3E}">
        <p14:creationId xmlns:p14="http://schemas.microsoft.com/office/powerpoint/2010/main" val="414072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619" y="185512"/>
            <a:ext cx="9552168" cy="103913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1920" y="1396093"/>
            <a:ext cx="1194816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164" y="6642101"/>
            <a:ext cx="12192000" cy="2322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3242"/>
            <a:ext cx="12192000" cy="45719"/>
          </a:xfrm>
          <a:prstGeom prst="rect">
            <a:avLst/>
          </a:prstGeom>
          <a:solidFill>
            <a:srgbClr val="CC0033"/>
          </a:solidFill>
          <a:ln>
            <a:solidFill>
              <a:srgbClr val="CC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7"/>
          <p:cNvSpPr txBox="1">
            <a:spLocks noChangeArrowheads="1"/>
          </p:cNvSpPr>
          <p:nvPr userDrawn="1"/>
        </p:nvSpPr>
        <p:spPr bwMode="white">
          <a:xfrm>
            <a:off x="11065933" y="6642101"/>
            <a:ext cx="840295" cy="246221"/>
          </a:xfrm>
          <a:prstGeom prst="rect">
            <a:avLst/>
          </a:prstGeom>
          <a:noFill/>
          <a:ln w="9525">
            <a:noFill/>
            <a:miter lim="800000"/>
            <a:headEnd/>
            <a:tailEnd/>
          </a:ln>
          <a:effectLst/>
        </p:spPr>
        <p:txBody>
          <a:bodyPr wrap="none">
            <a:spAutoFit/>
          </a:bodyPr>
          <a:lstStyle/>
          <a:p>
            <a:pPr>
              <a:defRPr/>
            </a:pPr>
            <a:r>
              <a:rPr lang="en-US" sz="1000">
                <a:solidFill>
                  <a:schemeClr val="bg1"/>
                </a:solidFill>
                <a:latin typeface="Verdana" pitchFamily="34" charset="0"/>
              </a:rPr>
              <a:t>aras.com</a:t>
            </a:r>
          </a:p>
        </p:txBody>
      </p:sp>
      <p:sp>
        <p:nvSpPr>
          <p:cNvPr id="14" name="Rectangle 12"/>
          <p:cNvSpPr>
            <a:spLocks noChangeArrowheads="1"/>
          </p:cNvSpPr>
          <p:nvPr userDrawn="1"/>
        </p:nvSpPr>
        <p:spPr bwMode="auto">
          <a:xfrm>
            <a:off x="529168" y="6721476"/>
            <a:ext cx="4271433" cy="136525"/>
          </a:xfrm>
          <a:prstGeom prst="rect">
            <a:avLst/>
          </a:prstGeom>
          <a:noFill/>
          <a:ln w="9525">
            <a:noFill/>
            <a:miter lim="800000"/>
            <a:headEnd/>
            <a:tailEnd/>
          </a:ln>
          <a:effectLst/>
        </p:spPr>
        <p:txBody>
          <a:bodyPr lIns="0" tIns="0" rIns="0" bIns="0"/>
          <a:lstStyle/>
          <a:p>
            <a:pPr>
              <a:tabLst>
                <a:tab pos="1379538" algn="l"/>
              </a:tabLst>
              <a:defRPr/>
            </a:pPr>
            <a:r>
              <a:rPr lang="en-US" sz="800" b="0">
                <a:solidFill>
                  <a:schemeClr val="bg1"/>
                </a:solidFill>
                <a:cs typeface="Arial" charset="0"/>
              </a:rPr>
              <a:t>Copyright © 201</a:t>
            </a:r>
            <a:r>
              <a:rPr lang="ru-RU" sz="800" b="0">
                <a:solidFill>
                  <a:schemeClr val="bg1"/>
                </a:solidFill>
                <a:cs typeface="Arial" charset="0"/>
              </a:rPr>
              <a:t>8</a:t>
            </a:r>
            <a:r>
              <a:rPr lang="en-US" sz="800" b="0">
                <a:solidFill>
                  <a:schemeClr val="bg1"/>
                </a:solidFill>
                <a:cs typeface="Arial" charset="0"/>
              </a:rPr>
              <a:t> Aras	All Rights Reserved.</a:t>
            </a:r>
          </a:p>
        </p:txBody>
      </p:sp>
      <p:pic>
        <p:nvPicPr>
          <p:cNvPr id="2052" name="Picture 4" descr="ÐÐ°ÑÑÐ¸Ð½ÐºÐ¸ Ð¿Ð¾ Ð·Ð°Ð¿ÑÐ¾ÑÑ aras corp">
            <a:extLst>
              <a:ext uri="{FF2B5EF4-FFF2-40B4-BE49-F238E27FC236}">
                <a16:creationId xmlns:a16="http://schemas.microsoft.com/office/drawing/2014/main" id="{2952EC53-F635-4FAC-B113-A062A4F33413}"/>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9928234" y="-3242"/>
            <a:ext cx="2275397" cy="1194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6022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Lst>
  <p:hf sldNum="0" hdr="0" ftr="0" dt="0"/>
  <p:txStyles>
    <p:titleStyle>
      <a:lvl1pPr algn="l" defTabSz="914400" rtl="0" eaLnBrk="1" latinLnBrk="0" hangingPunct="1">
        <a:lnSpc>
          <a:spcPct val="90000"/>
        </a:lnSpc>
        <a:spcBef>
          <a:spcPct val="0"/>
        </a:spcBef>
        <a:buNone/>
        <a:defRPr sz="4000" b="0" kern="1200">
          <a:solidFill>
            <a:schemeClr val="tx1"/>
          </a:solidFill>
          <a:latin typeface="Calibri" pitchFamily="34" charset="0"/>
          <a:ea typeface="+mj-ea"/>
          <a:cs typeface="+mj-cs"/>
        </a:defRPr>
      </a:lvl1pPr>
    </p:titleStyle>
    <p:bodyStyle>
      <a:lvl1pPr marL="342900" indent="-342900" algn="l" defTabSz="914400" rtl="0" eaLnBrk="1" latinLnBrk="0" hangingPunct="1">
        <a:lnSpc>
          <a:spcPct val="100000"/>
        </a:lnSpc>
        <a:spcBef>
          <a:spcPts val="1200"/>
        </a:spcBef>
        <a:buClr>
          <a:srgbClr val="CC0033"/>
        </a:buClr>
        <a:buFont typeface="Wingdings" pitchFamily="2" charset="2"/>
        <a:buChar char="§"/>
        <a:defRPr sz="3200" kern="1200">
          <a:solidFill>
            <a:schemeClr val="tx1"/>
          </a:solidFill>
          <a:latin typeface="Calibri" pitchFamily="34" charset="0"/>
          <a:ea typeface="+mn-ea"/>
          <a:cs typeface="+mn-cs"/>
        </a:defRPr>
      </a:lvl1pPr>
      <a:lvl2pPr marL="742950" indent="-285750" algn="l" defTabSz="914400" rtl="0" eaLnBrk="1" latinLnBrk="0" hangingPunct="1">
        <a:lnSpc>
          <a:spcPct val="100000"/>
        </a:lnSpc>
        <a:spcBef>
          <a:spcPts val="600"/>
        </a:spcBef>
        <a:buClr>
          <a:srgbClr val="CC0033"/>
        </a:buClr>
        <a:buFont typeface="Calibri Light" pitchFamily="34" charset="0"/>
        <a:buChar char="▫"/>
        <a:defRPr sz="2800" kern="1200">
          <a:solidFill>
            <a:schemeClr val="tx1"/>
          </a:solidFill>
          <a:latin typeface="Calibri" pitchFamily="34" charset="0"/>
          <a:ea typeface="+mn-ea"/>
          <a:cs typeface="+mn-cs"/>
        </a:defRPr>
      </a:lvl2pPr>
      <a:lvl3pPr marL="1028700" indent="-228600" algn="l" defTabSz="914400" rtl="0" eaLnBrk="1" latinLnBrk="0" hangingPunct="1">
        <a:lnSpc>
          <a:spcPct val="100000"/>
        </a:lnSpc>
        <a:spcBef>
          <a:spcPts val="600"/>
        </a:spcBef>
        <a:buClr>
          <a:srgbClr val="CC0033"/>
        </a:buClr>
        <a:buFont typeface="Wingdings" pitchFamily="2" charset="2"/>
        <a:buChar char="§"/>
        <a:defRPr sz="2000" kern="1200">
          <a:solidFill>
            <a:schemeClr val="tx1"/>
          </a:solidFill>
          <a:latin typeface="Calibri" pitchFamily="34" charset="0"/>
          <a:ea typeface="+mn-ea"/>
          <a:cs typeface="+mn-cs"/>
        </a:defRPr>
      </a:lvl3pPr>
      <a:lvl4pPr marL="1314450" indent="-228600" algn="l" defTabSz="914400" rtl="0" eaLnBrk="1" latinLnBrk="0" hangingPunct="1">
        <a:lnSpc>
          <a:spcPct val="100000"/>
        </a:lnSpc>
        <a:spcBef>
          <a:spcPts val="600"/>
        </a:spcBef>
        <a:buClr>
          <a:srgbClr val="CC0033"/>
        </a:buClr>
        <a:buFont typeface="Calibri Light" pitchFamily="34" charset="0"/>
        <a:buChar char="▫"/>
        <a:defRPr sz="2000" kern="1200">
          <a:solidFill>
            <a:schemeClr val="tx1"/>
          </a:solidFill>
          <a:latin typeface="Calibri" pitchFamily="34" charset="0"/>
          <a:ea typeface="+mn-ea"/>
          <a:cs typeface="+mn-cs"/>
        </a:defRPr>
      </a:lvl4pPr>
      <a:lvl5pPr marL="1600200" indent="-228600" algn="l" defTabSz="914400" rtl="0" eaLnBrk="1" latinLnBrk="0" hangingPunct="1">
        <a:lnSpc>
          <a:spcPct val="100000"/>
        </a:lnSpc>
        <a:spcBef>
          <a:spcPts val="600"/>
        </a:spcBef>
        <a:buClr>
          <a:srgbClr val="CC0033"/>
        </a:buClr>
        <a:buFont typeface="Wingdings" pitchFamily="2" charset="2"/>
        <a:buChar char="§"/>
        <a:defRPr sz="1400" kern="1200">
          <a:solidFill>
            <a:schemeClr val="tx1"/>
          </a:solidFill>
          <a:latin typeface="Calibri"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4">
          <p15:clr>
            <a:srgbClr val="F26B43"/>
          </p15:clr>
        </p15:guide>
        <p15:guide id="2" pos="75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16.xml"/><Relationship Id="rId3" Type="http://schemas.openxmlformats.org/officeDocument/2006/relationships/image" Target="../media/image10.png"/><Relationship Id="rId7" Type="http://schemas.openxmlformats.org/officeDocument/2006/relationships/slide" Target="slide27.xml"/><Relationship Id="rId12" Type="http://schemas.openxmlformats.org/officeDocument/2006/relationships/slide" Target="slide15.xml"/><Relationship Id="rId2" Type="http://schemas.openxmlformats.org/officeDocument/2006/relationships/notesSlide" Target="../notesSlides/notesSlide8.xml"/><Relationship Id="rId16" Type="http://schemas.openxmlformats.org/officeDocument/2006/relationships/slide" Target="slide20.xml"/><Relationship Id="rId1" Type="http://schemas.openxmlformats.org/officeDocument/2006/relationships/slideLayout" Target="../slideLayouts/slideLayout3.xml"/><Relationship Id="rId6" Type="http://schemas.openxmlformats.org/officeDocument/2006/relationships/slide" Target="slide22.xml"/><Relationship Id="rId11" Type="http://schemas.openxmlformats.org/officeDocument/2006/relationships/slide" Target="slide26.xml"/><Relationship Id="rId5" Type="http://schemas.openxmlformats.org/officeDocument/2006/relationships/image" Target="../media/image12.png"/><Relationship Id="rId15" Type="http://schemas.openxmlformats.org/officeDocument/2006/relationships/slide" Target="slide19.xml"/><Relationship Id="rId10" Type="http://schemas.openxmlformats.org/officeDocument/2006/relationships/slide" Target="slide25.xml"/><Relationship Id="rId4" Type="http://schemas.openxmlformats.org/officeDocument/2006/relationships/image" Target="../media/image11.png"/><Relationship Id="rId9" Type="http://schemas.openxmlformats.org/officeDocument/2006/relationships/slide" Target="slide23.xml"/><Relationship Id="rId1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github.com/yandex-qatools/htmlelements-dotnet/tree/master/HtmlElements-DotNet/HtmlElements-DotNet" TargetMode="External"/><Relationship Id="rId5" Type="http://schemas.openxmlformats.org/officeDocument/2006/relationships/hyperlink" Target="https://github.com/yandex-qatools/htmlelements-dotnet/tree/master/HtmlElements-DotNet" TargetMode="External"/><Relationship Id="rId4" Type="http://schemas.openxmlformats.org/officeDocument/2006/relationships/hyperlink" Target="https://github.com/yandex-qatools/htmlelements-dotne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www.tutorialspoint.com/design_pattern/index.htm"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4.xml"/><Relationship Id="rId6" Type="http://schemas.openxmlformats.org/officeDocument/2006/relationships/hyperlink" Target="http://toolsqa.com/selenium-webdriver/" TargetMode="External"/><Relationship Id="rId5" Type="http://schemas.openxmlformats.org/officeDocument/2006/relationships/hyperlink" Target="https://github.com/keyAltos7/TAFSandbox" TargetMode="External"/><Relationship Id="rId4" Type="http://schemas.openxmlformats.org/officeDocument/2006/relationships/hyperlink" Target="https://metanit.com/sharp/patterns/"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habrahabr.ru/company/skbkontur/blog/260781/" TargetMode="External"/><Relationship Id="rId3" Type="http://schemas.openxmlformats.org/officeDocument/2006/relationships/hyperlink" Target="http://howtodoinjava.com/best-practices/5-class-design-principles-solid-in-java/" TargetMode="External"/><Relationship Id="rId7" Type="http://schemas.openxmlformats.org/officeDocument/2006/relationships/hyperlink" Target="http://blogerator.org/page/oop-tverdye-obektno-orientirovannye-principy-solid-php" TargetMode="External"/><Relationship Id="rId2" Type="http://schemas.openxmlformats.org/officeDocument/2006/relationships/hyperlink" Target="http://blog.gauffin.org/2012/05/solid-principles-with-real-world-examples/" TargetMode="External"/><Relationship Id="rId1" Type="http://schemas.openxmlformats.org/officeDocument/2006/relationships/slideLayout" Target="../slideLayouts/slideLayout3.xml"/><Relationship Id="rId6" Type="http://schemas.openxmlformats.org/officeDocument/2006/relationships/hyperlink" Target="http://toolsqa.com/selenium-webdriver/" TargetMode="External"/><Relationship Id="rId5" Type="http://schemas.openxmlformats.org/officeDocument/2006/relationships/hyperlink" Target="http://blog.byndyu.ru/2009/10/solid.html" TargetMode="External"/><Relationship Id="rId4" Type="http://schemas.openxmlformats.org/officeDocument/2006/relationships/hyperlink" Target="https://scotch.io/bar-talk/s-o-l-i-d-the-first-five-principles-of-object-oriented-desig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Interface_segregation_principle" TargetMode="External"/><Relationship Id="rId3" Type="http://schemas.openxmlformats.org/officeDocument/2006/relationships/hyperlink" Target="https://en.wikipedia.org/wiki/Single_responsibility_principle" TargetMode="External"/><Relationship Id="rId7" Type="http://schemas.openxmlformats.org/officeDocument/2006/relationships/hyperlink" Target="https://en.wikipedia.org/wiki/Design_by_contrac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en.wikipedia.org/wiki/Liskov_substitution_principle" TargetMode="External"/><Relationship Id="rId5" Type="http://schemas.openxmlformats.org/officeDocument/2006/relationships/hyperlink" Target="https://en.wikipedia.org/wiki/Open/closed_principle" TargetMode="External"/><Relationship Id="rId4" Type="http://schemas.openxmlformats.org/officeDocument/2006/relationships/hyperlink" Target="https://en.wikipedia.org/wiki/Class_(computer_science)" TargetMode="External"/><Relationship Id="rId9" Type="http://schemas.openxmlformats.org/officeDocument/2006/relationships/hyperlink" Target="https://en.wikipedia.org/wiki/Dependency_inversion_principl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 y="1710191"/>
            <a:ext cx="9144000" cy="2468880"/>
          </a:xfrm>
          <a:solidFill>
            <a:schemeClr val="accent4">
              <a:lumMod val="75000"/>
              <a:lumOff val="25000"/>
            </a:schemeClr>
          </a:solidFill>
        </p:spPr>
        <p:txBody>
          <a:bodyPr anchor="ctr"/>
          <a:lstStyle/>
          <a:p>
            <a:r>
              <a:rPr lang="en-US" spc="600">
                <a:solidFill>
                  <a:schemeClr val="bg1"/>
                </a:solidFill>
                <a:cs typeface="Calibri" pitchFamily="34" charset="0"/>
              </a:rPr>
              <a:t>Design Patterns </a:t>
            </a:r>
            <a:br>
              <a:rPr lang="en-US" spc="600">
                <a:solidFill>
                  <a:schemeClr val="bg1"/>
                </a:solidFill>
                <a:cs typeface="Calibri" pitchFamily="34" charset="0"/>
              </a:rPr>
            </a:br>
            <a:r>
              <a:rPr lang="en-US" spc="600">
                <a:solidFill>
                  <a:schemeClr val="bg1"/>
                </a:solidFill>
                <a:cs typeface="Calibri" pitchFamily="34" charset="0"/>
              </a:rPr>
              <a:t>In Test Automation</a:t>
            </a:r>
            <a:endParaRPr lang="en-US" spc="600">
              <a:solidFill>
                <a:schemeClr val="bg1"/>
              </a:solidFill>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2800" dirty="0"/>
              <a:t>by Valery Kapatsevich</a:t>
            </a:r>
            <a:r>
              <a:rPr lang="en-US" sz="2800" dirty="0">
                <a:cs typeface="Calibri"/>
              </a:rPr>
              <a:t> </a:t>
            </a:r>
            <a:endParaRPr lang="en-US" sz="2800" dirty="0"/>
          </a:p>
          <a:p>
            <a:r>
              <a:rPr lang="en-US" sz="2000" i="1" dirty="0"/>
              <a:t>September 2019</a:t>
            </a:r>
            <a:endParaRPr lang="en-US" sz="2000" i="1" dirty="0">
              <a:cs typeface="Calibri"/>
            </a:endParaRPr>
          </a:p>
        </p:txBody>
      </p:sp>
    </p:spTree>
    <p:extLst>
      <p:ext uri="{BB962C8B-B14F-4D97-AF65-F5344CB8AC3E}">
        <p14:creationId xmlns:p14="http://schemas.microsoft.com/office/powerpoint/2010/main" val="150162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1344-D187-496D-8F3C-788DA3BBCB66}"/>
              </a:ext>
            </a:extLst>
          </p:cNvPr>
          <p:cNvSpPr>
            <a:spLocks noGrp="1"/>
          </p:cNvSpPr>
          <p:nvPr>
            <p:ph type="title"/>
          </p:nvPr>
        </p:nvSpPr>
        <p:spPr/>
        <p:txBody>
          <a:bodyPr/>
          <a:lstStyle/>
          <a:p>
            <a:r>
              <a:rPr lang="en-US"/>
              <a:t>S.O.L.I.D.</a:t>
            </a:r>
          </a:p>
        </p:txBody>
      </p:sp>
      <p:pic>
        <p:nvPicPr>
          <p:cNvPr id="5" name="Picture 4">
            <a:extLst>
              <a:ext uri="{FF2B5EF4-FFF2-40B4-BE49-F238E27FC236}">
                <a16:creationId xmlns:a16="http://schemas.microsoft.com/office/drawing/2014/main" id="{3D07C48B-7375-4771-AC67-B6D4984898EE}"/>
              </a:ext>
            </a:extLst>
          </p:cNvPr>
          <p:cNvPicPr>
            <a:picLocks noChangeAspect="1"/>
          </p:cNvPicPr>
          <p:nvPr/>
        </p:nvPicPr>
        <p:blipFill>
          <a:blip r:embed="rId3"/>
          <a:stretch>
            <a:fillRect/>
          </a:stretch>
        </p:blipFill>
        <p:spPr>
          <a:xfrm>
            <a:off x="2889738" y="1224644"/>
            <a:ext cx="6412523" cy="5130020"/>
          </a:xfrm>
          <a:prstGeom prst="rect">
            <a:avLst/>
          </a:prstGeom>
        </p:spPr>
      </p:pic>
    </p:spTree>
    <p:extLst>
      <p:ext uri="{BB962C8B-B14F-4D97-AF65-F5344CB8AC3E}">
        <p14:creationId xmlns:p14="http://schemas.microsoft.com/office/powerpoint/2010/main" val="30991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DESIGN PATTERNS</a:t>
            </a:r>
          </a:p>
        </p:txBody>
      </p:sp>
    </p:spTree>
    <p:extLst>
      <p:ext uri="{BB962C8B-B14F-4D97-AF65-F5344CB8AC3E}">
        <p14:creationId xmlns:p14="http://schemas.microsoft.com/office/powerpoint/2010/main" val="235553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F8D4-898A-4957-9B52-DE1718C6A558}"/>
              </a:ext>
            </a:extLst>
          </p:cNvPr>
          <p:cNvSpPr>
            <a:spLocks noGrp="1"/>
          </p:cNvSpPr>
          <p:nvPr>
            <p:ph type="title"/>
          </p:nvPr>
        </p:nvSpPr>
        <p:spPr/>
        <p:txBody>
          <a:bodyPr>
            <a:normAutofit/>
          </a:bodyPr>
          <a:lstStyle/>
          <a:p>
            <a:r>
              <a:rPr lang="en-US"/>
              <a:t>Design pattern is a solution</a:t>
            </a:r>
          </a:p>
        </p:txBody>
      </p:sp>
      <p:sp>
        <p:nvSpPr>
          <p:cNvPr id="3" name="Content Placeholder 2">
            <a:extLst>
              <a:ext uri="{FF2B5EF4-FFF2-40B4-BE49-F238E27FC236}">
                <a16:creationId xmlns:a16="http://schemas.microsoft.com/office/drawing/2014/main" id="{F9C77A24-8D16-48F4-BD60-C2905011CEBA}"/>
              </a:ext>
            </a:extLst>
          </p:cNvPr>
          <p:cNvSpPr>
            <a:spLocks noGrp="1"/>
          </p:cNvSpPr>
          <p:nvPr>
            <p:ph idx="1"/>
          </p:nvPr>
        </p:nvSpPr>
        <p:spPr>
          <a:xfrm>
            <a:off x="243840" y="1737360"/>
            <a:ext cx="11719560" cy="3383280"/>
          </a:xfrm>
          <a:solidFill>
            <a:schemeClr val="accent4">
              <a:lumMod val="75000"/>
              <a:lumOff val="25000"/>
            </a:schemeClr>
          </a:solidFill>
        </p:spPr>
        <p:txBody>
          <a:bodyPr lIns="365760" tIns="182880" rIns="365760" bIns="182880">
            <a:noAutofit/>
          </a:bodyPr>
          <a:lstStyle/>
          <a:p>
            <a:pPr marL="0" indent="0" algn="ctr">
              <a:spcAft>
                <a:spcPts val="1200"/>
              </a:spcAft>
              <a:buNone/>
            </a:pPr>
            <a:r>
              <a:rPr lang="en-US" sz="4000" spc="300">
                <a:solidFill>
                  <a:schemeClr val="bg1"/>
                </a:solidFill>
              </a:rPr>
              <a:t>Design patterns </a:t>
            </a:r>
          </a:p>
          <a:p>
            <a:pPr marL="0" indent="0" algn="ctr">
              <a:spcAft>
                <a:spcPts val="1200"/>
              </a:spcAft>
              <a:buNone/>
            </a:pPr>
            <a:r>
              <a:rPr lang="en-US" sz="2400">
                <a:solidFill>
                  <a:schemeClr val="bg1"/>
                </a:solidFill>
              </a:rPr>
              <a:t>represent the best practices used by experienced object-oriented software developers</a:t>
            </a:r>
          </a:p>
          <a:p>
            <a:pPr marL="0" indent="0" algn="ctr">
              <a:spcAft>
                <a:spcPts val="1200"/>
              </a:spcAft>
              <a:buNone/>
            </a:pPr>
            <a:r>
              <a:rPr lang="en-US" sz="2400">
                <a:solidFill>
                  <a:schemeClr val="bg1"/>
                </a:solidFill>
              </a:rPr>
              <a:t>Design patterns are solutions to general problems that software developers faced during software development. These solutions were obtained by trial and error by numerous software developers over quite a substantial period of time</a:t>
            </a:r>
          </a:p>
          <a:p>
            <a:pPr marL="0" indent="0" algn="ctr">
              <a:spcAft>
                <a:spcPts val="1200"/>
              </a:spcAft>
              <a:buNone/>
            </a:pPr>
            <a:endParaRPr lang="en-US" sz="2800">
              <a:solidFill>
                <a:schemeClr val="bg1"/>
              </a:solidFill>
            </a:endParaRPr>
          </a:p>
        </p:txBody>
      </p:sp>
    </p:spTree>
    <p:extLst>
      <p:ext uri="{BB962C8B-B14F-4D97-AF65-F5344CB8AC3E}">
        <p14:creationId xmlns:p14="http://schemas.microsoft.com/office/powerpoint/2010/main" val="187324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pattern is a solution</a:t>
            </a:r>
          </a:p>
        </p:txBody>
      </p:sp>
      <p:sp>
        <p:nvSpPr>
          <p:cNvPr id="3" name="Rounded Rectangle 2"/>
          <p:cNvSpPr/>
          <p:nvPr/>
        </p:nvSpPr>
        <p:spPr>
          <a:xfrm>
            <a:off x="228600" y="1224644"/>
            <a:ext cx="5852160" cy="4572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Advantages of design patterns</a:t>
            </a:r>
            <a:endParaRPr lang="en-US" sz="2000" b="0" spc="200">
              <a:solidFill>
                <a:schemeClr val="bg1"/>
              </a:solidFill>
              <a:ea typeface="Trebuchet MS"/>
              <a:cs typeface="Trebuchet MS"/>
            </a:endParaRPr>
          </a:p>
        </p:txBody>
      </p:sp>
      <p:sp>
        <p:nvSpPr>
          <p:cNvPr id="4" name="Rectangle 3"/>
          <p:cNvSpPr/>
          <p:nvPr/>
        </p:nvSpPr>
        <p:spPr>
          <a:xfrm>
            <a:off x="228600" y="1857792"/>
            <a:ext cx="5852160" cy="3816429"/>
          </a:xfrm>
          <a:prstGeom prst="rect">
            <a:avLst/>
          </a:prstGeom>
        </p:spPr>
        <p:txBody>
          <a:bodyPr>
            <a:spAutoFit/>
          </a:bodyPr>
          <a:lstStyle/>
          <a:p>
            <a:pPr marL="274320" indent="-274320">
              <a:spcBef>
                <a:spcPts val="1200"/>
              </a:spcBef>
              <a:spcAft>
                <a:spcPts val="1200"/>
              </a:spcAft>
              <a:buFont typeface="+mj-lt"/>
              <a:buAutoNum type="arabicPeriod"/>
            </a:pPr>
            <a:r>
              <a:rPr lang="en-US" b="0">
                <a:latin typeface="+mn-lt"/>
              </a:rPr>
              <a:t>They are reusable in multiple projects.</a:t>
            </a:r>
          </a:p>
          <a:p>
            <a:pPr marL="274320" indent="-274320">
              <a:spcBef>
                <a:spcPts val="1200"/>
              </a:spcBef>
              <a:spcAft>
                <a:spcPts val="1200"/>
              </a:spcAft>
              <a:buFont typeface="+mj-lt"/>
              <a:buAutoNum type="arabicPeriod"/>
            </a:pPr>
            <a:r>
              <a:rPr lang="en-US" b="0">
                <a:latin typeface="+mn-lt"/>
              </a:rPr>
              <a:t>They provide the solutions that help to define the system architecture.</a:t>
            </a:r>
          </a:p>
          <a:p>
            <a:pPr marL="274320" indent="-274320">
              <a:spcBef>
                <a:spcPts val="1200"/>
              </a:spcBef>
              <a:spcAft>
                <a:spcPts val="1200"/>
              </a:spcAft>
              <a:buFont typeface="+mj-lt"/>
              <a:buAutoNum type="arabicPeriod"/>
            </a:pPr>
            <a:r>
              <a:rPr lang="en-US" b="0">
                <a:latin typeface="+mn-lt"/>
              </a:rPr>
              <a:t>They capture the software engineering experiences.</a:t>
            </a:r>
          </a:p>
          <a:p>
            <a:pPr marL="274320" indent="-274320">
              <a:spcBef>
                <a:spcPts val="1200"/>
              </a:spcBef>
              <a:spcAft>
                <a:spcPts val="1200"/>
              </a:spcAft>
              <a:buFont typeface="+mj-lt"/>
              <a:buAutoNum type="arabicPeriod"/>
            </a:pPr>
            <a:r>
              <a:rPr lang="en-US" b="0">
                <a:latin typeface="+mn-lt"/>
              </a:rPr>
              <a:t>They provide transparency to the design of an application.</a:t>
            </a:r>
          </a:p>
          <a:p>
            <a:pPr marL="274320" indent="-274320">
              <a:spcBef>
                <a:spcPts val="1200"/>
              </a:spcBef>
              <a:spcAft>
                <a:spcPts val="1200"/>
              </a:spcAft>
              <a:buFont typeface="+mj-lt"/>
              <a:buAutoNum type="arabicPeriod"/>
            </a:pPr>
            <a:r>
              <a:rPr lang="en-US" b="0">
                <a:latin typeface="+mn-lt"/>
              </a:rPr>
              <a:t>They are well-proved and testified solutions since they have been built upon the knowledge and experience of expert software developers.</a:t>
            </a:r>
          </a:p>
        </p:txBody>
      </p:sp>
      <p:sp>
        <p:nvSpPr>
          <p:cNvPr id="5" name="Rectangle 4"/>
          <p:cNvSpPr/>
          <p:nvPr/>
        </p:nvSpPr>
        <p:spPr>
          <a:xfrm>
            <a:off x="7010400" y="2427178"/>
            <a:ext cx="4953000" cy="2834640"/>
          </a:xfrm>
          <a:prstGeom prst="rect">
            <a:avLst/>
          </a:prstGeom>
          <a:solidFill>
            <a:schemeClr val="accent6">
              <a:lumMod val="95000"/>
            </a:schemeClr>
          </a:solidFill>
        </p:spPr>
        <p:txBody>
          <a:bodyPr wrap="square" lIns="274320" rIns="182880" anchor="ctr">
            <a:noAutofit/>
          </a:bodyPr>
          <a:lstStyle/>
          <a:p>
            <a:r>
              <a:rPr lang="en-US" sz="2800" b="0">
                <a:latin typeface="+mn-lt"/>
                <a:cs typeface="Arial" panose="020B0604020202020204" pitchFamily="34" charset="0"/>
              </a:rPr>
              <a:t>Design patterns don’t guarantee an absolute solution to a problem. They provide clarity to the system architecture and the possibility of building a better system</a:t>
            </a:r>
            <a:endParaRPr lang="en-US" sz="2800" b="0">
              <a:latin typeface="+mn-lt"/>
            </a:endParaRPr>
          </a:p>
        </p:txBody>
      </p:sp>
    </p:spTree>
    <p:extLst>
      <p:ext uri="{BB962C8B-B14F-4D97-AF65-F5344CB8AC3E}">
        <p14:creationId xmlns:p14="http://schemas.microsoft.com/office/powerpoint/2010/main" val="85872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918A-BC25-448C-9BA1-2ABEC93B4038}"/>
              </a:ext>
            </a:extLst>
          </p:cNvPr>
          <p:cNvSpPr>
            <a:spLocks noGrp="1"/>
          </p:cNvSpPr>
          <p:nvPr>
            <p:ph type="title"/>
          </p:nvPr>
        </p:nvSpPr>
        <p:spPr/>
        <p:txBody>
          <a:bodyPr/>
          <a:lstStyle/>
          <a:p>
            <a:r>
              <a:rPr lang="en-US"/>
              <a:t>Categories of patterns</a:t>
            </a:r>
          </a:p>
        </p:txBody>
      </p:sp>
      <p:sp>
        <p:nvSpPr>
          <p:cNvPr id="12" name="Rectangle 11">
            <a:extLst>
              <a:ext uri="{FF2B5EF4-FFF2-40B4-BE49-F238E27FC236}">
                <a16:creationId xmlns:a16="http://schemas.microsoft.com/office/drawing/2014/main" id="{37AF9B26-B71F-49E0-ABAD-179722731242}"/>
              </a:ext>
            </a:extLst>
          </p:cNvPr>
          <p:cNvSpPr/>
          <p:nvPr/>
        </p:nvSpPr>
        <p:spPr>
          <a:xfrm>
            <a:off x="228599" y="2419787"/>
            <a:ext cx="3749040" cy="457200"/>
          </a:xfrm>
          <a:prstGeom prst="rect">
            <a:avLst/>
          </a:prstGeom>
          <a:noFill/>
          <a:ln w="9525" cap="flat" cmpd="sng" algn="ctr">
            <a:solidFill>
              <a:schemeClr val="accent3"/>
            </a:solidFill>
            <a:prstDash val="solid"/>
          </a:ln>
          <a:effectLst/>
        </p:spPr>
        <p:txBody>
          <a:bodyPr rtlCol="0" anchor="ct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en-US" sz="2400" b="0" i="0" u="none" strike="noStrike" kern="0" cap="none" spc="300" normalizeH="0" noProof="0">
                <a:ln>
                  <a:noFill/>
                </a:ln>
                <a:effectLst/>
                <a:uLnTx/>
                <a:uFillTx/>
                <a:latin typeface="Calibri"/>
                <a:ea typeface="+mn-ea"/>
                <a:cs typeface="+mn-cs"/>
              </a:rPr>
              <a:t>BEHAVIOR</a:t>
            </a:r>
          </a:p>
        </p:txBody>
      </p:sp>
      <p:sp>
        <p:nvSpPr>
          <p:cNvPr id="13" name="Rectangle 12">
            <a:extLst>
              <a:ext uri="{FF2B5EF4-FFF2-40B4-BE49-F238E27FC236}">
                <a16:creationId xmlns:a16="http://schemas.microsoft.com/office/drawing/2014/main" id="{996076A1-44C6-415B-8BAA-4F93E028D21A}"/>
              </a:ext>
            </a:extLst>
          </p:cNvPr>
          <p:cNvSpPr/>
          <p:nvPr/>
        </p:nvSpPr>
        <p:spPr>
          <a:xfrm>
            <a:off x="4226956" y="2419787"/>
            <a:ext cx="3749040" cy="457200"/>
          </a:xfrm>
          <a:prstGeom prst="rect">
            <a:avLst/>
          </a:prstGeom>
          <a:noFill/>
          <a:ln w="9525" cap="flat" cmpd="sng" algn="ctr">
            <a:solidFill>
              <a:schemeClr val="accent2"/>
            </a:solidFill>
            <a:prstDash val="solid"/>
          </a:ln>
          <a:effectLst/>
        </p:spPr>
        <p:txBody>
          <a:bodyPr rtlCol="0" anchor="ctr"/>
          <a:lstStyle/>
          <a:p>
            <a:pPr algn="ctr" defTabSz="342900" fontAlgn="auto">
              <a:spcBef>
                <a:spcPts val="0"/>
              </a:spcBef>
              <a:spcAft>
                <a:spcPts val="0"/>
              </a:spcAft>
              <a:defRPr/>
            </a:pPr>
            <a:r>
              <a:rPr lang="en-US" sz="2400" b="0" kern="0" spc="300">
                <a:latin typeface="Calibri"/>
              </a:rPr>
              <a:t>STRUCTURAL</a:t>
            </a:r>
          </a:p>
        </p:txBody>
      </p:sp>
      <p:sp>
        <p:nvSpPr>
          <p:cNvPr id="14" name="Rectangle 13">
            <a:extLst>
              <a:ext uri="{FF2B5EF4-FFF2-40B4-BE49-F238E27FC236}">
                <a16:creationId xmlns:a16="http://schemas.microsoft.com/office/drawing/2014/main" id="{752E2A71-5488-46E7-B84D-E63A00E30E28}"/>
              </a:ext>
            </a:extLst>
          </p:cNvPr>
          <p:cNvSpPr/>
          <p:nvPr/>
        </p:nvSpPr>
        <p:spPr>
          <a:xfrm>
            <a:off x="8225313" y="2419787"/>
            <a:ext cx="3749040" cy="457200"/>
          </a:xfrm>
          <a:prstGeom prst="rect">
            <a:avLst/>
          </a:prstGeom>
          <a:noFill/>
          <a:ln w="9525" cap="flat" cmpd="sng" algn="ctr">
            <a:solidFill>
              <a:schemeClr val="tx2"/>
            </a:solidFill>
            <a:prstDash val="solid"/>
          </a:ln>
          <a:effectLst/>
        </p:spPr>
        <p:txBody>
          <a:bodyPr rtlCol="0" anchor="ctr"/>
          <a:lstStyle/>
          <a:p>
            <a:pPr algn="ctr" defTabSz="342900" fontAlgn="auto">
              <a:spcBef>
                <a:spcPts val="0"/>
              </a:spcBef>
              <a:spcAft>
                <a:spcPts val="0"/>
              </a:spcAft>
              <a:defRPr/>
            </a:pPr>
            <a:r>
              <a:rPr lang="en-US" sz="2400" b="0" kern="0" spc="300">
                <a:latin typeface="Calibri"/>
              </a:rPr>
              <a:t>CREATIONAL</a:t>
            </a:r>
          </a:p>
        </p:txBody>
      </p:sp>
      <p:grpSp>
        <p:nvGrpSpPr>
          <p:cNvPr id="4" name="Group 3"/>
          <p:cNvGrpSpPr/>
          <p:nvPr/>
        </p:nvGrpSpPr>
        <p:grpSpPr>
          <a:xfrm>
            <a:off x="1645919" y="1391087"/>
            <a:ext cx="914400" cy="914400"/>
            <a:chOff x="704849" y="3333749"/>
            <a:chExt cx="914400" cy="914400"/>
          </a:xfrm>
        </p:grpSpPr>
        <p:sp>
          <p:nvSpPr>
            <p:cNvPr id="3" name="Oval 2"/>
            <p:cNvSpPr/>
            <p:nvPr/>
          </p:nvSpPr>
          <p:spPr>
            <a:xfrm>
              <a:off x="704849" y="3333749"/>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933449" y="3562349"/>
              <a:ext cx="457200" cy="457200"/>
            </a:xfrm>
            <a:prstGeom prst="rect">
              <a:avLst/>
            </a:prstGeom>
          </p:spPr>
        </p:pic>
      </p:grpSp>
      <p:grpSp>
        <p:nvGrpSpPr>
          <p:cNvPr id="5" name="Group 4"/>
          <p:cNvGrpSpPr/>
          <p:nvPr/>
        </p:nvGrpSpPr>
        <p:grpSpPr>
          <a:xfrm>
            <a:off x="5644276" y="1391087"/>
            <a:ext cx="914400" cy="914400"/>
            <a:chOff x="2103119" y="3333749"/>
            <a:chExt cx="914400" cy="914400"/>
          </a:xfrm>
        </p:grpSpPr>
        <p:sp>
          <p:nvSpPr>
            <p:cNvPr id="20" name="Oval 19"/>
            <p:cNvSpPr/>
            <p:nvPr/>
          </p:nvSpPr>
          <p:spPr>
            <a:xfrm>
              <a:off x="2103119" y="3333749"/>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2331719" y="3562349"/>
              <a:ext cx="457200" cy="457200"/>
            </a:xfrm>
            <a:prstGeom prst="rect">
              <a:avLst/>
            </a:prstGeom>
          </p:spPr>
        </p:pic>
      </p:grpSp>
      <p:grpSp>
        <p:nvGrpSpPr>
          <p:cNvPr id="6" name="Group 5"/>
          <p:cNvGrpSpPr/>
          <p:nvPr/>
        </p:nvGrpSpPr>
        <p:grpSpPr>
          <a:xfrm>
            <a:off x="9642633" y="1391524"/>
            <a:ext cx="914400" cy="914400"/>
            <a:chOff x="3520439" y="3429000"/>
            <a:chExt cx="914400" cy="914400"/>
          </a:xfrm>
        </p:grpSpPr>
        <p:sp>
          <p:nvSpPr>
            <p:cNvPr id="21" name="Oval 20"/>
            <p:cNvSpPr/>
            <p:nvPr/>
          </p:nvSpPr>
          <p:spPr>
            <a:xfrm>
              <a:off x="3520439" y="3429000"/>
              <a:ext cx="914400" cy="914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3749039" y="3657600"/>
              <a:ext cx="457200" cy="457200"/>
            </a:xfrm>
            <a:prstGeom prst="rect">
              <a:avLst/>
            </a:prstGeom>
          </p:spPr>
        </p:pic>
      </p:grpSp>
      <p:sp>
        <p:nvSpPr>
          <p:cNvPr id="22" name="Rectangle 21">
            <a:extLst>
              <a:ext uri="{FF2B5EF4-FFF2-40B4-BE49-F238E27FC236}">
                <a16:creationId xmlns:a16="http://schemas.microsoft.com/office/drawing/2014/main" id="{326EF8A7-69C2-44A2-925E-776C0102847E}"/>
              </a:ext>
            </a:extLst>
          </p:cNvPr>
          <p:cNvSpPr/>
          <p:nvPr/>
        </p:nvSpPr>
        <p:spPr>
          <a:xfrm>
            <a:off x="4226956" y="2960567"/>
            <a:ext cx="3749040" cy="3213806"/>
          </a:xfrm>
          <a:prstGeom prst="rect">
            <a:avLst/>
          </a:prstGeom>
          <a:noFill/>
          <a:ln w="9525" cap="flat" cmpd="sng" algn="ctr">
            <a:noFill/>
            <a:prstDash val="solid"/>
          </a:ln>
          <a:effectLst/>
        </p:spPr>
        <p:txBody>
          <a:bodyPr rtlCol="0" anchor="t"/>
          <a:lstStyle/>
          <a:p>
            <a:pPr marL="274320" marR="0" lvl="0" indent="-274320" defTabSz="342900" eaLnBrk="1" fontAlgn="auto" latinLnBrk="0" hangingPunct="1">
              <a:lnSpc>
                <a:spcPct val="100000"/>
              </a:lnSpc>
              <a:spcBef>
                <a:spcPts val="600"/>
              </a:spcBef>
              <a:spcAft>
                <a:spcPts val="1200"/>
              </a:spcAft>
              <a:buClr>
                <a:schemeClr val="accent2"/>
              </a:buClr>
              <a:buSzTx/>
              <a:buFont typeface="Arial" panose="020B0604020202020204" pitchFamily="34" charset="0"/>
              <a:buChar char="•"/>
              <a:tabLst/>
              <a:defRPr/>
            </a:pPr>
            <a:r>
              <a:rPr kumimoji="0" lang="en-US" sz="2000" b="0" i="0" u="none" strike="noStrike" kern="0" cap="none" spc="0" normalizeH="0" baseline="0" noProof="0" dirty="0">
                <a:ln>
                  <a:noFill/>
                </a:ln>
                <a:solidFill>
                  <a:srgbClr val="FF0000"/>
                </a:solidFill>
                <a:effectLst/>
                <a:uLnTx/>
                <a:uFillTx/>
                <a:latin typeface="Calibri"/>
                <a:ea typeface="+mn-ea"/>
                <a:cs typeface="+mn-cs"/>
                <a:hlinkClick r:id="rId6" action="ppaction://hlinksldjump"/>
              </a:rPr>
              <a:t>Strategy</a:t>
            </a:r>
            <a:endParaRPr kumimoji="0" lang="en-US" sz="2000" b="0" i="0" u="none" strike="noStrike" kern="0" cap="none" spc="0" normalizeH="0" baseline="0" noProof="0" dirty="0">
              <a:ln>
                <a:noFill/>
              </a:ln>
              <a:solidFill>
                <a:srgbClr val="FF0000"/>
              </a:solidFill>
              <a:effectLst/>
              <a:uLnTx/>
              <a:uFillTx/>
              <a:latin typeface="Calibri"/>
              <a:ea typeface="+mn-ea"/>
              <a:cs typeface="+mn-cs"/>
            </a:endParaRPr>
          </a:p>
          <a:p>
            <a:pPr marL="274320" marR="0" lvl="0" indent="-274320" defTabSz="342900" eaLnBrk="1" fontAlgn="auto" latinLnBrk="0" hangingPunct="1">
              <a:lnSpc>
                <a:spcPct val="100000"/>
              </a:lnSpc>
              <a:spcBef>
                <a:spcPts val="600"/>
              </a:spcBef>
              <a:spcAft>
                <a:spcPts val="1200"/>
              </a:spcAft>
              <a:buClr>
                <a:schemeClr val="accent2"/>
              </a:buClr>
              <a:buSzTx/>
              <a:buFont typeface="Arial" panose="020B0604020202020204" pitchFamily="34" charset="0"/>
              <a:buChar char="•"/>
              <a:tabLst/>
              <a:defRPr/>
            </a:pPr>
            <a:r>
              <a:rPr lang="en-US" sz="2000" b="0" kern="0" dirty="0">
                <a:solidFill>
                  <a:srgbClr val="FF0000"/>
                </a:solidFill>
                <a:latin typeface="Calibri"/>
                <a:hlinkClick r:id="rId7" action="ppaction://hlinksldjump"/>
              </a:rPr>
              <a:t>Page Object</a:t>
            </a:r>
            <a:endParaRPr kumimoji="0" lang="en-US" sz="2000" b="0" i="0" u="none" strike="noStrike" kern="0" cap="none" spc="0" normalizeH="0" baseline="0" noProof="0" dirty="0">
              <a:ln>
                <a:noFill/>
              </a:ln>
              <a:solidFill>
                <a:srgbClr val="FF0000"/>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B5157512-944E-4B18-BC05-B2C741B8A374}"/>
              </a:ext>
            </a:extLst>
          </p:cNvPr>
          <p:cNvSpPr/>
          <p:nvPr/>
        </p:nvSpPr>
        <p:spPr>
          <a:xfrm>
            <a:off x="228599" y="2991287"/>
            <a:ext cx="3749040" cy="3213806"/>
          </a:xfrm>
          <a:prstGeom prst="rect">
            <a:avLst/>
          </a:prstGeom>
          <a:noFill/>
          <a:ln w="9525" cap="flat" cmpd="sng" algn="ctr">
            <a:noFill/>
            <a:prstDash val="solid"/>
          </a:ln>
          <a:effectLst/>
        </p:spPr>
        <p:txBody>
          <a:bodyPr rtlCol="0" anchor="t"/>
          <a:lstStyle/>
          <a:p>
            <a:pPr marL="274320" indent="-274320" defTabSz="342900" fontAlgn="auto">
              <a:spcBef>
                <a:spcPts val="600"/>
              </a:spcBef>
              <a:spcAft>
                <a:spcPts val="1200"/>
              </a:spcAft>
              <a:buClr>
                <a:srgbClr val="0000FF"/>
              </a:buClr>
              <a:buFont typeface="Arial" panose="020B0604020202020204" pitchFamily="34" charset="0"/>
              <a:buChar char="•"/>
              <a:defRPr/>
            </a:pPr>
            <a:r>
              <a:rPr lang="en-US" sz="2000" b="0" kern="0" dirty="0">
                <a:solidFill>
                  <a:srgbClr val="FF0000"/>
                </a:solidFill>
                <a:latin typeface="Calibri"/>
                <a:hlinkClick r:id="rId8" action="ppaction://hlinksldjump"/>
              </a:rPr>
              <a:t>Composite</a:t>
            </a:r>
            <a:endParaRPr lang="en-US" sz="2000" b="0" kern="0" dirty="0">
              <a:solidFill>
                <a:srgbClr val="FF0000"/>
              </a:solidFill>
              <a:latin typeface="Calibri"/>
            </a:endParaRPr>
          </a:p>
          <a:p>
            <a:pPr marL="274320" indent="-274320" defTabSz="342900" fontAlgn="auto">
              <a:spcBef>
                <a:spcPts val="600"/>
              </a:spcBef>
              <a:spcAft>
                <a:spcPts val="1200"/>
              </a:spcAft>
              <a:buClr>
                <a:srgbClr val="0000FF"/>
              </a:buClr>
              <a:buFont typeface="Arial" panose="020B0604020202020204" pitchFamily="34" charset="0"/>
              <a:buChar char="•"/>
              <a:defRPr/>
            </a:pPr>
            <a:r>
              <a:rPr lang="en-US" sz="2000" b="0" kern="0" dirty="0">
                <a:solidFill>
                  <a:srgbClr val="FF0000"/>
                </a:solidFill>
                <a:latin typeface="Calibri"/>
                <a:hlinkClick r:id="rId9" action="ppaction://hlinksldjump"/>
              </a:rPr>
              <a:t>Decorator</a:t>
            </a:r>
            <a:endParaRPr lang="ru-RU" sz="2000" b="0" kern="0" dirty="0">
              <a:solidFill>
                <a:srgbClr val="FF0000"/>
              </a:solidFill>
              <a:latin typeface="Calibri"/>
            </a:endParaRPr>
          </a:p>
          <a:p>
            <a:pPr marL="274320" indent="-274320" defTabSz="342900" fontAlgn="auto">
              <a:spcBef>
                <a:spcPts val="600"/>
              </a:spcBef>
              <a:spcAft>
                <a:spcPts val="1200"/>
              </a:spcAft>
              <a:buClr>
                <a:srgbClr val="0000FF"/>
              </a:buClr>
              <a:buFont typeface="Arial" panose="020B0604020202020204" pitchFamily="34" charset="0"/>
              <a:buChar char="•"/>
              <a:defRPr/>
            </a:pPr>
            <a:r>
              <a:rPr lang="en-US" sz="2000" b="0" kern="0" dirty="0">
                <a:solidFill>
                  <a:srgbClr val="FF0000"/>
                </a:solidFill>
                <a:latin typeface="Calibri"/>
                <a:hlinkClick r:id="rId10" action="ppaction://hlinksldjump"/>
              </a:rPr>
              <a:t>Facade</a:t>
            </a:r>
            <a:endParaRPr lang="en-US" sz="2000" b="0" kern="0" dirty="0">
              <a:solidFill>
                <a:srgbClr val="FF0000"/>
              </a:solidFill>
              <a:latin typeface="Calibri"/>
            </a:endParaRPr>
          </a:p>
          <a:p>
            <a:pPr marL="274320" indent="-274320" defTabSz="342900" fontAlgn="auto">
              <a:spcBef>
                <a:spcPts val="600"/>
              </a:spcBef>
              <a:spcAft>
                <a:spcPts val="1200"/>
              </a:spcAft>
              <a:buClr>
                <a:srgbClr val="0000FF"/>
              </a:buClr>
              <a:buFont typeface="Arial" panose="020B0604020202020204" pitchFamily="34" charset="0"/>
              <a:buChar char="•"/>
              <a:defRPr/>
            </a:pPr>
            <a:r>
              <a:rPr lang="en-US" sz="2000" b="0" kern="0" dirty="0">
                <a:solidFill>
                  <a:srgbClr val="FF0000"/>
                </a:solidFill>
                <a:latin typeface="Calibri"/>
                <a:hlinkClick r:id="rId11" action="ppaction://hlinksldjump"/>
              </a:rPr>
              <a:t>Chain Of Responsibilities </a:t>
            </a:r>
            <a:endParaRPr lang="en-US" sz="2000" b="0" kern="0" dirty="0">
              <a:solidFill>
                <a:srgbClr val="FF0000"/>
              </a:solidFill>
              <a:latin typeface="Calibri"/>
            </a:endParaRPr>
          </a:p>
        </p:txBody>
      </p:sp>
      <p:sp>
        <p:nvSpPr>
          <p:cNvPr id="24" name="Rectangle 23">
            <a:extLst>
              <a:ext uri="{FF2B5EF4-FFF2-40B4-BE49-F238E27FC236}">
                <a16:creationId xmlns:a16="http://schemas.microsoft.com/office/drawing/2014/main" id="{258A5F65-EA35-493D-8A8B-C8483E9D0813}"/>
              </a:ext>
            </a:extLst>
          </p:cNvPr>
          <p:cNvSpPr/>
          <p:nvPr/>
        </p:nvSpPr>
        <p:spPr>
          <a:xfrm>
            <a:off x="8214360" y="2964298"/>
            <a:ext cx="3749040" cy="3213806"/>
          </a:xfrm>
          <a:prstGeom prst="rect">
            <a:avLst/>
          </a:prstGeom>
          <a:noFill/>
          <a:ln w="9525" cap="flat" cmpd="sng" algn="ctr">
            <a:noFill/>
            <a:prstDash val="solid"/>
          </a:ln>
          <a:effectLst/>
        </p:spPr>
        <p:txBody>
          <a:bodyPr rtlCol="0" anchor="t"/>
          <a:lstStyle/>
          <a:p>
            <a:pPr marL="274320" indent="-274320" defTabSz="342900" fontAlgn="auto">
              <a:spcBef>
                <a:spcPts val="600"/>
              </a:spcBef>
              <a:spcAft>
                <a:spcPts val="1200"/>
              </a:spcAft>
              <a:buClr>
                <a:schemeClr val="tx2"/>
              </a:buClr>
              <a:buFont typeface="Arial" panose="020B0604020202020204" pitchFamily="34" charset="0"/>
              <a:buChar char="•"/>
              <a:defRPr/>
            </a:pPr>
            <a:r>
              <a:rPr lang="en-US" sz="2000" b="0" kern="0" dirty="0">
                <a:latin typeface="Calibri"/>
                <a:hlinkClick r:id="rId12" action="ppaction://hlinksldjump"/>
              </a:rPr>
              <a:t>Singleton</a:t>
            </a:r>
            <a:endParaRPr lang="en-US" sz="2000" b="0" kern="0" dirty="0">
              <a:latin typeface="Calibri"/>
            </a:endParaRPr>
          </a:p>
          <a:p>
            <a:pPr marL="274320" indent="-274320" defTabSz="342900" fontAlgn="auto">
              <a:spcBef>
                <a:spcPts val="600"/>
              </a:spcBef>
              <a:spcAft>
                <a:spcPts val="1200"/>
              </a:spcAft>
              <a:buClr>
                <a:schemeClr val="tx2"/>
              </a:buClr>
              <a:buFont typeface="Arial" panose="020B0604020202020204" pitchFamily="34" charset="0"/>
              <a:buChar char="•"/>
              <a:defRPr/>
            </a:pPr>
            <a:r>
              <a:rPr lang="en-US" sz="2000" b="0" kern="0" dirty="0">
                <a:latin typeface="Calibri"/>
                <a:hlinkClick r:id="rId13" action="ppaction://hlinksldjump"/>
              </a:rPr>
              <a:t>Factory Method</a:t>
            </a:r>
            <a:endParaRPr lang="en-US" sz="2000" b="0" kern="0" dirty="0">
              <a:latin typeface="Calibri"/>
            </a:endParaRPr>
          </a:p>
          <a:p>
            <a:pPr marL="274320" indent="-274320" defTabSz="342900" fontAlgn="auto">
              <a:spcBef>
                <a:spcPts val="600"/>
              </a:spcBef>
              <a:spcAft>
                <a:spcPts val="1200"/>
              </a:spcAft>
              <a:buClr>
                <a:schemeClr val="tx2"/>
              </a:buClr>
              <a:buFont typeface="Arial" panose="020B0604020202020204" pitchFamily="34" charset="0"/>
              <a:buChar char="•"/>
              <a:defRPr/>
            </a:pPr>
            <a:r>
              <a:rPr lang="en-US" sz="2000" b="0" kern="0" dirty="0">
                <a:latin typeface="Calibri"/>
                <a:hlinkClick r:id="rId14" action="ppaction://hlinksldjump"/>
              </a:rPr>
              <a:t>Abstract Factory</a:t>
            </a:r>
            <a:endParaRPr lang="en-US" sz="2000" b="0" kern="0" dirty="0">
              <a:latin typeface="Calibri"/>
            </a:endParaRPr>
          </a:p>
          <a:p>
            <a:pPr marL="274320" indent="-274320" defTabSz="342900" fontAlgn="auto">
              <a:spcBef>
                <a:spcPts val="600"/>
              </a:spcBef>
              <a:spcAft>
                <a:spcPts val="1200"/>
              </a:spcAft>
              <a:buClr>
                <a:schemeClr val="tx2"/>
              </a:buClr>
              <a:buFont typeface="Arial" panose="020B0604020202020204" pitchFamily="34" charset="0"/>
              <a:buChar char="•"/>
              <a:defRPr/>
            </a:pPr>
            <a:r>
              <a:rPr lang="en-US" sz="2000" b="0" kern="0" dirty="0">
                <a:latin typeface="Calibri"/>
                <a:hlinkClick r:id="rId15" action="ppaction://hlinksldjump"/>
              </a:rPr>
              <a:t>Static Factory Method</a:t>
            </a:r>
            <a:endParaRPr lang="en-US" sz="2000" b="0" kern="0" dirty="0">
              <a:latin typeface="Calibri"/>
            </a:endParaRPr>
          </a:p>
          <a:p>
            <a:pPr marL="274320" indent="-274320" defTabSz="342900" fontAlgn="auto">
              <a:spcBef>
                <a:spcPts val="600"/>
              </a:spcBef>
              <a:spcAft>
                <a:spcPts val="1200"/>
              </a:spcAft>
              <a:buClr>
                <a:schemeClr val="tx2"/>
              </a:buClr>
              <a:buFont typeface="Arial" panose="020B0604020202020204" pitchFamily="34" charset="0"/>
              <a:buChar char="•"/>
              <a:defRPr/>
            </a:pPr>
            <a:r>
              <a:rPr lang="en-US" sz="2000" b="0" kern="0" dirty="0">
                <a:solidFill>
                  <a:srgbClr val="FF0000"/>
                </a:solidFill>
                <a:latin typeface="Calibri"/>
                <a:hlinkClick r:id="rId16" action="ppaction://hlinksldjump"/>
              </a:rPr>
              <a:t>Builder</a:t>
            </a:r>
            <a:endParaRPr lang="en-US" sz="2000" b="0" kern="0" dirty="0">
              <a:solidFill>
                <a:srgbClr val="FF0000"/>
              </a:solidFill>
              <a:latin typeface="Calibri"/>
            </a:endParaRPr>
          </a:p>
        </p:txBody>
      </p:sp>
    </p:spTree>
    <p:extLst>
      <p:ext uri="{BB962C8B-B14F-4D97-AF65-F5344CB8AC3E}">
        <p14:creationId xmlns:p14="http://schemas.microsoft.com/office/powerpoint/2010/main" val="4194404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Singleton</a:t>
            </a:r>
          </a:p>
        </p:txBody>
      </p:sp>
      <p:sp>
        <p:nvSpPr>
          <p:cNvPr id="3" name="Rounded Rectangle 2"/>
          <p:cNvSpPr/>
          <p:nvPr/>
        </p:nvSpPr>
        <p:spPr>
          <a:xfrm>
            <a:off x="228600" y="151991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2535031"/>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3854943"/>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4272965"/>
            <a:ext cx="5852160" cy="640080"/>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Test data storages, test objects, WD instances</a:t>
            </a:r>
          </a:p>
        </p:txBody>
      </p:sp>
      <p:sp>
        <p:nvSpPr>
          <p:cNvPr id="7" name="Rectangle 6"/>
          <p:cNvSpPr/>
          <p:nvPr/>
        </p:nvSpPr>
        <p:spPr>
          <a:xfrm>
            <a:off x="228600" y="2981627"/>
            <a:ext cx="5852160" cy="6400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Use it when you want to have only one instance of the class, independently of invocation point in client code</a:t>
            </a:r>
          </a:p>
        </p:txBody>
      </p:sp>
      <p:sp>
        <p:nvSpPr>
          <p:cNvPr id="8" name="Rectangle 7"/>
          <p:cNvSpPr/>
          <p:nvPr/>
        </p:nvSpPr>
        <p:spPr>
          <a:xfrm>
            <a:off x="228600" y="1956990"/>
            <a:ext cx="5852160" cy="640080"/>
          </a:xfrm>
          <a:prstGeom prst="rect">
            <a:avLst/>
          </a:prstGeom>
        </p:spPr>
        <p:txBody>
          <a:bodyPr anchor="t">
            <a:noAutofit/>
          </a:bodyPr>
          <a:lstStyle/>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Guarantee that class has only one instance</a:t>
            </a:r>
          </a:p>
        </p:txBody>
      </p:sp>
      <p:pic>
        <p:nvPicPr>
          <p:cNvPr id="9" name="Picture 8">
            <a:extLst>
              <a:ext uri="{FF2B5EF4-FFF2-40B4-BE49-F238E27FC236}">
                <a16:creationId xmlns:a16="http://schemas.microsoft.com/office/drawing/2014/main" id="{237A38E7-3CD9-4CDF-89DF-C84D771F9D11}"/>
              </a:ext>
            </a:extLst>
          </p:cNvPr>
          <p:cNvPicPr>
            <a:picLocks noChangeAspect="1"/>
          </p:cNvPicPr>
          <p:nvPr/>
        </p:nvPicPr>
        <p:blipFill>
          <a:blip r:embed="rId3"/>
          <a:stretch>
            <a:fillRect/>
          </a:stretch>
        </p:blipFill>
        <p:spPr>
          <a:xfrm>
            <a:off x="7030084" y="1520969"/>
            <a:ext cx="4459410" cy="3392076"/>
          </a:xfrm>
          <a:prstGeom prst="rect">
            <a:avLst/>
          </a:prstGeom>
        </p:spPr>
      </p:pic>
    </p:spTree>
    <p:extLst>
      <p:ext uri="{BB962C8B-B14F-4D97-AF65-F5344CB8AC3E}">
        <p14:creationId xmlns:p14="http://schemas.microsoft.com/office/powerpoint/2010/main" val="342096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Factory method</a:t>
            </a:r>
          </a:p>
        </p:txBody>
      </p:sp>
      <p:sp>
        <p:nvSpPr>
          <p:cNvPr id="3" name="Rounded Rectangle 2"/>
          <p:cNvSpPr/>
          <p:nvPr/>
        </p:nvSpPr>
        <p:spPr>
          <a:xfrm>
            <a:off x="228600" y="1224644"/>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3190765"/>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5241578"/>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5654090"/>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Create BO, manage WD instances</a:t>
            </a:r>
          </a:p>
        </p:txBody>
      </p:sp>
      <p:sp>
        <p:nvSpPr>
          <p:cNvPr id="7" name="Rectangle 6"/>
          <p:cNvSpPr/>
          <p:nvPr/>
        </p:nvSpPr>
        <p:spPr>
          <a:xfrm>
            <a:off x="228600" y="3603278"/>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Class doesn’t know the type of the object it is supposed to create</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Class doesn’t depend on concrete realization</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Created subclass requires additional configuration, it is inconvenient to use constructor</a:t>
            </a:r>
          </a:p>
        </p:txBody>
      </p:sp>
      <p:sp>
        <p:nvSpPr>
          <p:cNvPr id="8" name="Rectangle 7"/>
          <p:cNvSpPr/>
          <p:nvPr/>
        </p:nvSpPr>
        <p:spPr>
          <a:xfrm>
            <a:off x="228600" y="1637157"/>
            <a:ext cx="5852160" cy="1097280"/>
          </a:xfrm>
          <a:prstGeom prst="rect">
            <a:avLst/>
          </a:prstGeom>
        </p:spPr>
        <p:txBody>
          <a:bodyPr anchor="t">
            <a:noAutofit/>
          </a:bodyPr>
          <a:lstStyle/>
          <a:p>
            <a:pPr marL="274320" indent="-274320">
              <a:spcBef>
                <a:spcPts val="200"/>
              </a:spcBef>
              <a:buClr>
                <a:schemeClr val="dk1"/>
              </a:buClr>
              <a:buSzPct val="99615"/>
              <a:buFont typeface="+mj-lt"/>
              <a:buAutoNum type="arabicPeriod"/>
            </a:pPr>
            <a:r>
              <a:rPr lang="en-US" b="0">
                <a:solidFill>
                  <a:schemeClr val="dk1"/>
                </a:solidFill>
                <a:latin typeface="+mn-lt"/>
                <a:ea typeface="Trebuchet MS"/>
                <a:cs typeface="Trebuchet MS"/>
                <a:sym typeface="Trebuchet MS"/>
              </a:rPr>
              <a:t>Define an interface for creating an object, but let the classes that implement the interface decide which class to instantiate. </a:t>
            </a:r>
          </a:p>
          <a:p>
            <a:pPr marL="274320" indent="-274320">
              <a:spcBef>
                <a:spcPts val="200"/>
              </a:spcBef>
              <a:buClr>
                <a:schemeClr val="dk1"/>
              </a:buClr>
              <a:buSzPct val="99615"/>
              <a:buFont typeface="+mj-lt"/>
              <a:buAutoNum type="arabicPeriod"/>
            </a:pPr>
            <a:r>
              <a:rPr lang="en-US" b="0">
                <a:solidFill>
                  <a:schemeClr val="dk1"/>
                </a:solidFill>
                <a:latin typeface="+mn-lt"/>
                <a:ea typeface="Trebuchet MS"/>
                <a:cs typeface="Trebuchet MS"/>
                <a:sym typeface="Trebuchet MS"/>
              </a:rPr>
              <a:t>The Factory method lets a class defer instantiation to subclasses</a:t>
            </a:r>
          </a:p>
        </p:txBody>
      </p:sp>
      <p:pic>
        <p:nvPicPr>
          <p:cNvPr id="9" name="Picture 8">
            <a:extLst>
              <a:ext uri="{FF2B5EF4-FFF2-40B4-BE49-F238E27FC236}">
                <a16:creationId xmlns:a16="http://schemas.microsoft.com/office/drawing/2014/main" id="{7DD680B6-2801-4CDD-B34A-34607360AEDE}"/>
              </a:ext>
            </a:extLst>
          </p:cNvPr>
          <p:cNvPicPr>
            <a:picLocks noChangeAspect="1"/>
          </p:cNvPicPr>
          <p:nvPr/>
        </p:nvPicPr>
        <p:blipFill>
          <a:blip r:embed="rId3"/>
          <a:stretch>
            <a:fillRect/>
          </a:stretch>
        </p:blipFill>
        <p:spPr>
          <a:xfrm>
            <a:off x="6864772" y="1739237"/>
            <a:ext cx="5143034" cy="3268815"/>
          </a:xfrm>
          <a:prstGeom prst="rect">
            <a:avLst/>
          </a:prstGeom>
        </p:spPr>
      </p:pic>
    </p:spTree>
    <p:extLst>
      <p:ext uri="{BB962C8B-B14F-4D97-AF65-F5344CB8AC3E}">
        <p14:creationId xmlns:p14="http://schemas.microsoft.com/office/powerpoint/2010/main" val="207670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0773-12B3-4EAB-B349-99E7B6D60396}"/>
              </a:ext>
            </a:extLst>
          </p:cNvPr>
          <p:cNvSpPr>
            <a:spLocks noGrp="1"/>
          </p:cNvSpPr>
          <p:nvPr>
            <p:ph type="title"/>
          </p:nvPr>
        </p:nvSpPr>
        <p:spPr/>
        <p:txBody>
          <a:bodyPr/>
          <a:lstStyle/>
          <a:p>
            <a:r>
              <a:rPr lang="en-US"/>
              <a:t>Abstract factory</a:t>
            </a:r>
          </a:p>
        </p:txBody>
      </p:sp>
      <p:pic>
        <p:nvPicPr>
          <p:cNvPr id="4098" name="Picture 2" descr="Abstract factory UML.svg">
            <a:extLst>
              <a:ext uri="{FF2B5EF4-FFF2-40B4-BE49-F238E27FC236}">
                <a16:creationId xmlns:a16="http://schemas.microsoft.com/office/drawing/2014/main" id="{726BC051-679A-42B5-8071-07C77E83E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234" y="1367519"/>
            <a:ext cx="7476553" cy="494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35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factory</a:t>
            </a:r>
          </a:p>
        </p:txBody>
      </p:sp>
      <p:sp>
        <p:nvSpPr>
          <p:cNvPr id="3" name="Rounded Rectangle 2"/>
          <p:cNvSpPr/>
          <p:nvPr/>
        </p:nvSpPr>
        <p:spPr>
          <a:xfrm>
            <a:off x="228600" y="1615169"/>
            <a:ext cx="11734800" cy="54864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2965975"/>
            <a:ext cx="5669280" cy="54864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6200775" y="2965975"/>
            <a:ext cx="5669280" cy="54864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6200775" y="3584228"/>
            <a:ext cx="566928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Create BO, create services/steps, create concrete implementation for specific platforms/versions</a:t>
            </a:r>
          </a:p>
        </p:txBody>
      </p:sp>
      <p:sp>
        <p:nvSpPr>
          <p:cNvPr id="7" name="Rectangle 6"/>
          <p:cNvSpPr/>
          <p:nvPr/>
        </p:nvSpPr>
        <p:spPr>
          <a:xfrm>
            <a:off x="228600" y="3584228"/>
            <a:ext cx="566928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Class doesn’t know the type of the objects it is supposed to create, but all objects can  be combined in one family by some criteria</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Class doesn’t depend on concrete realization</a:t>
            </a:r>
          </a:p>
        </p:txBody>
      </p:sp>
      <p:sp>
        <p:nvSpPr>
          <p:cNvPr id="8" name="Rectangle 7"/>
          <p:cNvSpPr/>
          <p:nvPr/>
        </p:nvSpPr>
        <p:spPr>
          <a:xfrm>
            <a:off x="228600" y="2161032"/>
            <a:ext cx="11734800" cy="772668"/>
          </a:xfrm>
          <a:prstGeom prst="rect">
            <a:avLst/>
          </a:prstGeom>
        </p:spPr>
        <p:txBody>
          <a:bodyPr anchor="t">
            <a:noAutofit/>
          </a:bodyPr>
          <a:lstStyle/>
          <a:p>
            <a:pPr>
              <a:spcBef>
                <a:spcPts val="200"/>
              </a:spcBef>
              <a:buClr>
                <a:schemeClr val="dk1"/>
              </a:buClr>
              <a:buSzPct val="99615"/>
            </a:pPr>
            <a:r>
              <a:rPr lang="en-US" b="0">
                <a:solidFill>
                  <a:schemeClr val="dk1"/>
                </a:solidFill>
                <a:latin typeface="+mn-lt"/>
                <a:ea typeface="Trebuchet MS"/>
                <a:cs typeface="Trebuchet MS"/>
                <a:sym typeface="Trebuchet MS"/>
              </a:rPr>
              <a:t>Provide an interface for creating families of related or dependent objects without specifying their concrete classes</a:t>
            </a:r>
          </a:p>
        </p:txBody>
      </p:sp>
    </p:spTree>
    <p:extLst>
      <p:ext uri="{BB962C8B-B14F-4D97-AF65-F5344CB8AC3E}">
        <p14:creationId xmlns:p14="http://schemas.microsoft.com/office/powerpoint/2010/main" val="121874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Static factory method</a:t>
            </a:r>
          </a:p>
        </p:txBody>
      </p:sp>
      <p:sp>
        <p:nvSpPr>
          <p:cNvPr id="3" name="Rounded Rectangle 2"/>
          <p:cNvSpPr/>
          <p:nvPr/>
        </p:nvSpPr>
        <p:spPr>
          <a:xfrm>
            <a:off x="228600" y="148181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2952640"/>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5241578"/>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5654090"/>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Create BO, manage WD instances</a:t>
            </a:r>
          </a:p>
        </p:txBody>
      </p:sp>
      <p:sp>
        <p:nvSpPr>
          <p:cNvPr id="7" name="Rectangle 6"/>
          <p:cNvSpPr/>
          <p:nvPr/>
        </p:nvSpPr>
        <p:spPr>
          <a:xfrm>
            <a:off x="228600" y="3365153"/>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Use it when you want to provide a meaningful name for constructor </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When you want to provide several constructors with the same amount and type of parameters.</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When the concrete type of required interface depends on some parameters </a:t>
            </a:r>
          </a:p>
        </p:txBody>
      </p:sp>
      <p:sp>
        <p:nvSpPr>
          <p:cNvPr id="8" name="Rectangle 7"/>
          <p:cNvSpPr/>
          <p:nvPr/>
        </p:nvSpPr>
        <p:spPr>
          <a:xfrm>
            <a:off x="228600" y="1894332"/>
            <a:ext cx="5852160" cy="1097280"/>
          </a:xfrm>
          <a:prstGeom prst="rect">
            <a:avLst/>
          </a:prstGeom>
        </p:spPr>
        <p:txBody>
          <a:bodyPr anchor="t">
            <a:noAutofit/>
          </a:bodyPr>
          <a:lstStyle/>
          <a:p>
            <a:pPr>
              <a:spcBef>
                <a:spcPts val="200"/>
              </a:spcBef>
              <a:buClr>
                <a:schemeClr val="dk1"/>
              </a:buClr>
              <a:buSzPct val="99615"/>
            </a:pPr>
            <a:r>
              <a:rPr lang="en-US" b="0">
                <a:solidFill>
                  <a:schemeClr val="dk1"/>
                </a:solidFill>
                <a:latin typeface="+mn-lt"/>
                <a:ea typeface="Trebuchet MS"/>
                <a:cs typeface="Trebuchet MS"/>
                <a:sym typeface="Trebuchet MS"/>
              </a:rPr>
              <a:t>Quick and easy way of creating objects without creating additional classes and more convenient than just Constructor</a:t>
            </a:r>
          </a:p>
        </p:txBody>
      </p:sp>
      <p:pic>
        <p:nvPicPr>
          <p:cNvPr id="10" name="Picture 2" descr="ÐÐ°ÑÑÐ¸Ð½ÐºÐ¸ Ð¿Ð¾ Ð·Ð°Ð¿ÑÐ¾ÑÑ static factory method">
            <a:extLst>
              <a:ext uri="{FF2B5EF4-FFF2-40B4-BE49-F238E27FC236}">
                <a16:creationId xmlns:a16="http://schemas.microsoft.com/office/drawing/2014/main" id="{80738EDB-9FA4-4954-94DB-06A73F1EA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1965850"/>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98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 </a:t>
            </a:r>
          </a:p>
        </p:txBody>
      </p:sp>
      <p:sp>
        <p:nvSpPr>
          <p:cNvPr id="7" name="Rectangle 6"/>
          <p:cNvSpPr/>
          <p:nvPr/>
        </p:nvSpPr>
        <p:spPr>
          <a:xfrm>
            <a:off x="238132" y="1452797"/>
            <a:ext cx="476184" cy="369332"/>
          </a:xfrm>
          <a:prstGeom prst="rect">
            <a:avLst/>
          </a:prstGeom>
          <a:solidFill>
            <a:schemeClr val="tx2"/>
          </a:solidFill>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267" normalizeH="0" baseline="0" noProof="0">
                <a:ln>
                  <a:noFill/>
                </a:ln>
                <a:solidFill>
                  <a:prstClr val="white"/>
                </a:solidFill>
                <a:effectLst/>
                <a:uLnTx/>
                <a:uFillTx/>
                <a:latin typeface="Calibri"/>
                <a:ea typeface="Calibri" charset="0"/>
                <a:cs typeface="Calibri" charset="0"/>
              </a:rPr>
              <a:t>1</a:t>
            </a:r>
            <a:endParaRPr kumimoji="0" lang="en-US" sz="1800" b="1"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723619" y="1408863"/>
            <a:ext cx="5228780" cy="457200"/>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sz="1500" spc="267">
                <a:solidFill>
                  <a:prstClr val="black"/>
                </a:solidFill>
                <a:latin typeface="Calibri" charset="0"/>
                <a:ea typeface="Calibri" charset="0"/>
                <a:cs typeface="Calibri" charset="0"/>
              </a:rPr>
              <a:t>S.O.L.I.D.</a:t>
            </a:r>
          </a:p>
        </p:txBody>
      </p:sp>
      <p:sp>
        <p:nvSpPr>
          <p:cNvPr id="11" name="Rectangle 10"/>
          <p:cNvSpPr/>
          <p:nvPr/>
        </p:nvSpPr>
        <p:spPr>
          <a:xfrm>
            <a:off x="238132" y="2233114"/>
            <a:ext cx="476184" cy="369332"/>
          </a:xfrm>
          <a:prstGeom prst="rect">
            <a:avLst/>
          </a:prstGeom>
          <a:solidFill>
            <a:schemeClr val="tx2"/>
          </a:solidFill>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267" normalizeH="0" baseline="0" noProof="0">
                <a:ln>
                  <a:noFill/>
                </a:ln>
                <a:solidFill>
                  <a:prstClr val="white"/>
                </a:solidFill>
                <a:effectLst/>
                <a:uLnTx/>
                <a:uFillTx/>
                <a:latin typeface="Calibri"/>
                <a:ea typeface="Calibri" charset="0"/>
                <a:cs typeface="Calibri" charset="0"/>
              </a:rPr>
              <a:t>2</a:t>
            </a:r>
            <a:endParaRPr kumimoji="0" lang="en-US" sz="1800" b="1"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23619" y="2189180"/>
            <a:ext cx="5228780" cy="457200"/>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sz="1500" spc="267">
                <a:solidFill>
                  <a:prstClr val="black"/>
                </a:solidFill>
                <a:latin typeface="Calibri" charset="0"/>
                <a:ea typeface="Calibri" charset="0"/>
                <a:cs typeface="Calibri" charset="0"/>
              </a:rPr>
              <a:t>PATTERNS</a:t>
            </a:r>
          </a:p>
        </p:txBody>
      </p:sp>
      <p:sp>
        <p:nvSpPr>
          <p:cNvPr id="15" name="Rectangle 14"/>
          <p:cNvSpPr/>
          <p:nvPr/>
        </p:nvSpPr>
        <p:spPr>
          <a:xfrm>
            <a:off x="238132" y="3013431"/>
            <a:ext cx="476184" cy="369332"/>
          </a:xfrm>
          <a:prstGeom prst="rect">
            <a:avLst/>
          </a:prstGeom>
          <a:solidFill>
            <a:schemeClr val="tx2"/>
          </a:solidFill>
        </p:spPr>
        <p:txBody>
          <a:bodyPr wrap="squar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267" normalizeH="0" baseline="0" noProof="0">
                <a:ln>
                  <a:noFill/>
                </a:ln>
                <a:solidFill>
                  <a:prstClr val="white"/>
                </a:solidFill>
                <a:effectLst/>
                <a:uLnTx/>
                <a:uFillTx/>
                <a:latin typeface="Calibri"/>
                <a:ea typeface="Calibri" charset="0"/>
                <a:cs typeface="Calibri" charset="0"/>
              </a:rPr>
              <a:t>3</a:t>
            </a:r>
            <a:endParaRPr kumimoji="0" lang="en-US" sz="1800" b="1"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p:cNvSpPr/>
          <p:nvPr/>
        </p:nvSpPr>
        <p:spPr>
          <a:xfrm>
            <a:off x="723619" y="2969497"/>
            <a:ext cx="5228780" cy="457200"/>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sz="1500" spc="267">
                <a:solidFill>
                  <a:prstClr val="black"/>
                </a:solidFill>
                <a:latin typeface="Calibri" charset="0"/>
                <a:ea typeface="Calibri" charset="0"/>
                <a:cs typeface="Calibri" charset="0"/>
              </a:rPr>
              <a:t>REFACTORING</a:t>
            </a:r>
          </a:p>
        </p:txBody>
      </p:sp>
    </p:spTree>
    <p:extLst>
      <p:ext uri="{BB962C8B-B14F-4D97-AF65-F5344CB8AC3E}">
        <p14:creationId xmlns:p14="http://schemas.microsoft.com/office/powerpoint/2010/main" val="1573800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Builder</a:t>
            </a:r>
          </a:p>
        </p:txBody>
      </p:sp>
      <p:sp>
        <p:nvSpPr>
          <p:cNvPr id="3" name="Rounded Rectangle 2"/>
          <p:cNvSpPr/>
          <p:nvPr/>
        </p:nvSpPr>
        <p:spPr>
          <a:xfrm>
            <a:off x="228600" y="134846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3305065"/>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7" name="Rectangle 6"/>
          <p:cNvSpPr/>
          <p:nvPr/>
        </p:nvSpPr>
        <p:spPr>
          <a:xfrm>
            <a:off x="228600" y="3717578"/>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Sometimes creational patterns are complementary: Builder can use one of the other patterns to implement which components get built. Abstract Factory, Builder can use Singleton in their implementations.</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Builder focuses on constructing a complex object step by step. Builder often builds a Composite. Often, designs start out using Factory Method (less complicated, more customizable, subclasses proliferate) and evolve toward Abstract Factory or Builder (more flexible, more complex) as the designer discovers where more flexibility is needed.</a:t>
            </a:r>
          </a:p>
        </p:txBody>
      </p:sp>
      <p:sp>
        <p:nvSpPr>
          <p:cNvPr id="8" name="Rectangle 7"/>
          <p:cNvSpPr/>
          <p:nvPr/>
        </p:nvSpPr>
        <p:spPr>
          <a:xfrm>
            <a:off x="228600" y="1760982"/>
            <a:ext cx="5852160" cy="1097280"/>
          </a:xfrm>
          <a:prstGeom prst="rect">
            <a:avLst/>
          </a:prstGeom>
        </p:spPr>
        <p:txBody>
          <a:bodyPr anchor="t">
            <a:noAutofit/>
          </a:bodyPr>
          <a:lstStyle/>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Separate the construction of a complex object from its representation so that the same construction process can create different representations.</a:t>
            </a:r>
          </a:p>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Parse a complex representation, create one of several targets</a:t>
            </a:r>
          </a:p>
        </p:txBody>
      </p:sp>
      <p:pic>
        <p:nvPicPr>
          <p:cNvPr id="9" name="Picture 2" descr="https://spradip.files.wordpress.com/2011/01/builder.png?w=507&amp;h=247">
            <a:extLst>
              <a:ext uri="{FF2B5EF4-FFF2-40B4-BE49-F238E27FC236}">
                <a16:creationId xmlns:a16="http://schemas.microsoft.com/office/drawing/2014/main" id="{B182861E-B5A7-4021-A268-982454F8DF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90"/>
          <a:stretch/>
        </p:blipFill>
        <p:spPr bwMode="auto">
          <a:xfrm>
            <a:off x="6253473" y="2093669"/>
            <a:ext cx="5957015" cy="3164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130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2AFC-9506-47D9-B337-04D2455A150F}"/>
              </a:ext>
            </a:extLst>
          </p:cNvPr>
          <p:cNvSpPr>
            <a:spLocks noGrp="1"/>
          </p:cNvSpPr>
          <p:nvPr>
            <p:ph type="title"/>
          </p:nvPr>
        </p:nvSpPr>
        <p:spPr/>
        <p:txBody>
          <a:bodyPr/>
          <a:lstStyle/>
          <a:p>
            <a:r>
              <a:rPr lang="en-US"/>
              <a:t>Builder</a:t>
            </a:r>
          </a:p>
        </p:txBody>
      </p:sp>
      <p:sp>
        <p:nvSpPr>
          <p:cNvPr id="7" name="TextBox 6">
            <a:extLst>
              <a:ext uri="{FF2B5EF4-FFF2-40B4-BE49-F238E27FC236}">
                <a16:creationId xmlns:a16="http://schemas.microsoft.com/office/drawing/2014/main" id="{1C03FF0C-E766-4FF3-B8E1-7CE88AB0C727}"/>
              </a:ext>
            </a:extLst>
          </p:cNvPr>
          <p:cNvSpPr txBox="1"/>
          <p:nvPr/>
        </p:nvSpPr>
        <p:spPr>
          <a:xfrm>
            <a:off x="228600" y="3431767"/>
            <a:ext cx="11734800" cy="2677656"/>
          </a:xfrm>
          <a:prstGeom prst="rect">
            <a:avLst/>
          </a:prstGeom>
          <a:solidFill>
            <a:sysClr val="window" lastClr="FFFFFF"/>
          </a:solidFill>
          <a:ln w="25400" cap="flat" cmpd="sng" algn="ctr">
            <a:solidFill>
              <a:schemeClr val="accent3"/>
            </a:solidFill>
            <a:prstDash val="solid"/>
          </a:ln>
          <a:effectLst/>
        </p:spPr>
        <p:txBody>
          <a:bodyPr wrap="square" rtlCol="0" anchor="ctr">
            <a:sp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srgbClr val="464547"/>
                </a:solidFill>
                <a:effectLst/>
                <a:uLnTx/>
                <a:uFillTx/>
                <a:latin typeface="Calibri"/>
                <a:ea typeface="+mn-ea"/>
                <a:cs typeface="+mn-cs"/>
              </a:rPr>
              <a:t>Out-of-the-box Selenium example -&gt; </a:t>
            </a:r>
          </a:p>
          <a:p>
            <a:pPr marL="0" marR="0" lvl="0" indent="0" defTabSz="3429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1B8BA0"/>
                </a:solidFill>
                <a:effectLst/>
                <a:uLnTx/>
                <a:uFillTx/>
                <a:latin typeface="Calibri"/>
                <a:ea typeface="+mn-ea"/>
                <a:cs typeface="+mn-cs"/>
              </a:rPr>
              <a:t>creating Actions object. </a:t>
            </a:r>
            <a:r>
              <a:rPr kumimoji="0" lang="en-US" sz="2000" b="0" i="0" u="none" strike="noStrike" kern="0" cap="none" spc="0" normalizeH="0" baseline="0" noProof="0">
                <a:ln>
                  <a:noFill/>
                </a:ln>
                <a:solidFill>
                  <a:srgbClr val="1B8BA0"/>
                </a:solidFill>
                <a:effectLst/>
                <a:uLnTx/>
                <a:uFillTx/>
                <a:latin typeface="Calibri"/>
                <a:ea typeface="+mn-ea"/>
                <a:cs typeface="Courier New" panose="02070309020205020404" pitchFamily="49" charset="0"/>
              </a:rPr>
              <a:t>Common way to run a chain: </a:t>
            </a:r>
          </a:p>
          <a:p>
            <a:pPr marL="0" marR="0" lvl="0" indent="0" defTabSz="3429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B22746"/>
              </a:solidFill>
              <a:effectLst/>
              <a:uLnTx/>
              <a:uFillTx/>
              <a:latin typeface="Calibri"/>
              <a:ea typeface="+mn-ea"/>
              <a:cs typeface="Courier New" panose="02070309020205020404" pitchFamily="49" charset="0"/>
            </a:endParaRPr>
          </a:p>
          <a:p>
            <a:pPr marL="0" marR="0" lvl="0" indent="0" defTabSz="3429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B22746"/>
                </a:solidFill>
                <a:effectLst/>
                <a:uLnTx/>
                <a:uFillTx/>
                <a:latin typeface="Consolas" panose="020B0609020204030204" pitchFamily="49" charset="0"/>
                <a:ea typeface="+mn-ea"/>
                <a:cs typeface="Consolas" panose="020B0609020204030204" pitchFamily="49" charset="0"/>
              </a:rPr>
              <a:t>new</a:t>
            </a:r>
            <a:r>
              <a:rPr kumimoji="0" lang="en-US" sz="2000" b="0" i="0" u="none" strike="noStrike" kern="0" cap="none" spc="0" normalizeH="0" baseline="0" noProof="0">
                <a:ln>
                  <a:noFill/>
                </a:ln>
                <a:solidFill>
                  <a:srgbClr val="A3C644"/>
                </a:solidFill>
                <a:effectLst/>
                <a:uLnTx/>
                <a:uFillTx/>
                <a:latin typeface="Consolas" panose="020B0609020204030204" pitchFamily="49" charset="0"/>
                <a:ea typeface="+mn-ea"/>
                <a:cs typeface="Consolas" panose="020B0609020204030204" pitchFamily="49" charset="0"/>
              </a:rPr>
              <a:t> Actions(driver).{&lt;method1&gt;…&lt;</a:t>
            </a:r>
            <a:r>
              <a:rPr kumimoji="0" lang="en-US" sz="2000" b="0" i="0" u="none" strike="noStrike" kern="0" cap="none" spc="0" normalizeH="0" baseline="0" noProof="0" err="1">
                <a:ln>
                  <a:noFill/>
                </a:ln>
                <a:solidFill>
                  <a:srgbClr val="A3C644"/>
                </a:solidFill>
                <a:effectLst/>
                <a:uLnTx/>
                <a:uFillTx/>
                <a:latin typeface="Consolas" panose="020B0609020204030204" pitchFamily="49" charset="0"/>
                <a:ea typeface="+mn-ea"/>
                <a:cs typeface="Consolas" panose="020B0609020204030204" pitchFamily="49" charset="0"/>
              </a:rPr>
              <a:t>methodN</a:t>
            </a:r>
            <a:r>
              <a:rPr kumimoji="0" lang="en-US" sz="2000" b="0" i="0" u="none" strike="noStrike" kern="0" cap="none" spc="0" normalizeH="0" baseline="0" noProof="0">
                <a:ln>
                  <a:noFill/>
                </a:ln>
                <a:solidFill>
                  <a:srgbClr val="A3C644"/>
                </a:solidFill>
                <a:effectLst/>
                <a:uLnTx/>
                <a:uFillTx/>
                <a:latin typeface="Consolas" panose="020B0609020204030204" pitchFamily="49" charset="0"/>
                <a:ea typeface="+mn-ea"/>
                <a:cs typeface="Consolas" panose="020B0609020204030204" pitchFamily="49" charset="0"/>
              </a:rPr>
              <a:t>&gt;}</a:t>
            </a:r>
          </a:p>
          <a:p>
            <a:pPr marL="0" marR="0" lvl="0" indent="0" defTabSz="3429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A3C644"/>
                </a:solidFill>
                <a:effectLst/>
                <a:uLnTx/>
                <a:uFillTx/>
                <a:latin typeface="Consolas" panose="020B0609020204030204" pitchFamily="49" charset="0"/>
                <a:ea typeface="+mn-ea"/>
                <a:cs typeface="Consolas" panose="020B0609020204030204" pitchFamily="49" charset="0"/>
              </a:rPr>
              <a:t>.Build().</a:t>
            </a:r>
            <a:r>
              <a:rPr lang="en-US" sz="2000" b="0" kern="0">
                <a:solidFill>
                  <a:srgbClr val="A3C644"/>
                </a:solidFill>
                <a:latin typeface="Consolas" panose="020B0609020204030204" pitchFamily="49" charset="0"/>
                <a:cs typeface="Consolas" panose="020B0609020204030204" pitchFamily="49" charset="0"/>
              </a:rPr>
              <a:t>P</a:t>
            </a:r>
            <a:r>
              <a:rPr kumimoji="0" lang="en-US" sz="2000" b="0" i="0" u="none" strike="noStrike" kern="0" cap="none" spc="0" normalizeH="0" baseline="0" noProof="0" err="1">
                <a:ln>
                  <a:noFill/>
                </a:ln>
                <a:solidFill>
                  <a:srgbClr val="A3C644"/>
                </a:solidFill>
                <a:effectLst/>
                <a:uLnTx/>
                <a:uFillTx/>
                <a:latin typeface="Consolas" panose="020B0609020204030204" pitchFamily="49" charset="0"/>
                <a:ea typeface="+mn-ea"/>
                <a:cs typeface="Consolas" panose="020B0609020204030204" pitchFamily="49" charset="0"/>
              </a:rPr>
              <a:t>erform</a:t>
            </a:r>
            <a:r>
              <a:rPr kumimoji="0" lang="en-US" sz="2000" b="0" i="0" u="none" strike="noStrike" kern="0" cap="none" spc="0" normalizeH="0" baseline="0" noProof="0">
                <a:ln>
                  <a:noFill/>
                </a:ln>
                <a:solidFill>
                  <a:srgbClr val="A3C644"/>
                </a:solidFill>
                <a:effectLst/>
                <a:uLnTx/>
                <a:uFillTx/>
                <a:latin typeface="Consolas" panose="020B0609020204030204" pitchFamily="49" charset="0"/>
                <a:ea typeface="+mn-ea"/>
                <a:cs typeface="Consolas" panose="020B0609020204030204" pitchFamily="49" charset="0"/>
              </a:rPr>
              <a:t>();</a:t>
            </a:r>
            <a:endParaRPr kumimoji="0" lang="ru-RU" sz="2000" b="0" i="0" u="none" strike="noStrike" kern="0" cap="none" spc="0" normalizeH="0" baseline="0" noProof="0">
              <a:ln>
                <a:noFill/>
              </a:ln>
              <a:solidFill>
                <a:srgbClr val="A3C644"/>
              </a:solidFill>
              <a:effectLst/>
              <a:uLnTx/>
              <a:uFillTx/>
              <a:latin typeface="Consolas" panose="020B0609020204030204" pitchFamily="49" charset="0"/>
              <a:ea typeface="+mn-ea"/>
              <a:cs typeface="Consolas" panose="020B0609020204030204" pitchFamily="49" charset="0"/>
            </a:endParaRPr>
          </a:p>
          <a:p>
            <a:pPr marL="0" marR="0" lvl="0" indent="0" defTabSz="3429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464547"/>
              </a:solidFill>
              <a:effectLst/>
              <a:uLnTx/>
              <a:uFillTx/>
              <a:latin typeface="Consolas" panose="020B0609020204030204" pitchFamily="49" charset="0"/>
              <a:ea typeface="+mn-ea"/>
              <a:cs typeface="Consolas" panose="020B0609020204030204" pitchFamily="49" charset="0"/>
            </a:endParaRPr>
          </a:p>
          <a:p>
            <a:pPr marL="0" marR="0" lvl="0" indent="0" defTabSz="3429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7F0055"/>
                </a:solidFill>
                <a:effectLst/>
                <a:uLnTx/>
                <a:uFillTx/>
                <a:latin typeface="Consolas" panose="020B0609020204030204" pitchFamily="49" charset="0"/>
                <a:ea typeface="+mn-ea"/>
                <a:cs typeface="Consolas" panose="020B0609020204030204" pitchFamily="49" charset="0"/>
              </a:rPr>
              <a:t>new</a:t>
            </a:r>
            <a:r>
              <a:rPr kumimoji="0" lang="en-US" sz="2000" b="0" i="0" u="none" strike="noStrike" kern="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 Actions(driver).</a:t>
            </a:r>
            <a:r>
              <a:rPr kumimoji="0" lang="en-US" sz="2000" b="0" i="0" u="none" strike="noStrike" kern="0" cap="none" spc="0" normalizeH="0" baseline="0" noProof="0" err="1">
                <a:ln>
                  <a:noFill/>
                </a:ln>
                <a:solidFill>
                  <a:srgbClr val="000000"/>
                </a:solidFill>
                <a:effectLst/>
                <a:uLnTx/>
                <a:uFillTx/>
                <a:latin typeface="Consolas" panose="020B0609020204030204" pitchFamily="49" charset="0"/>
                <a:ea typeface="+mn-ea"/>
                <a:cs typeface="Consolas" panose="020B0609020204030204" pitchFamily="49" charset="0"/>
              </a:rPr>
              <a:t>ClickAndHold</a:t>
            </a:r>
            <a:r>
              <a:rPr kumimoji="0" lang="en-US" sz="2000" b="0" i="0" u="none" strike="noStrike" kern="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(button).</a:t>
            </a:r>
            <a:r>
              <a:rPr kumimoji="0" lang="en-US" sz="2000" b="0" i="0" u="none" strike="noStrike" kern="0" cap="none" spc="0" normalizeH="0" baseline="0" noProof="0" err="1">
                <a:ln>
                  <a:noFill/>
                </a:ln>
                <a:solidFill>
                  <a:srgbClr val="464547"/>
                </a:solidFill>
                <a:effectLst/>
                <a:uLnTx/>
                <a:uFillTx/>
                <a:latin typeface="Consolas" panose="020B0609020204030204" pitchFamily="49" charset="0"/>
                <a:ea typeface="+mn-ea"/>
                <a:cs typeface="Consolas" panose="020B0609020204030204" pitchFamily="49" charset="0"/>
              </a:rPr>
              <a:t>MoveToElement</a:t>
            </a:r>
            <a:r>
              <a:rPr kumimoji="0" lang="en-US" sz="2000" b="0" i="0" u="none" strike="noStrike" kern="0" cap="none" spc="0" normalizeH="0" baseline="0" noProof="0">
                <a:ln>
                  <a:noFill/>
                </a:ln>
                <a:solidFill>
                  <a:srgbClr val="464547"/>
                </a:solidFill>
                <a:effectLst/>
                <a:uLnTx/>
                <a:uFillTx/>
                <a:latin typeface="Consolas" panose="020B0609020204030204" pitchFamily="49" charset="0"/>
                <a:ea typeface="+mn-ea"/>
                <a:cs typeface="Consolas" panose="020B0609020204030204" pitchFamily="49" charset="0"/>
              </a:rPr>
              <a:t>(</a:t>
            </a:r>
            <a:r>
              <a:rPr kumimoji="0" lang="en-US" sz="2000" b="0" i="0" u="none" strike="noStrike" kern="0" cap="none" spc="0" normalizeH="0" baseline="0" noProof="0" err="1">
                <a:ln>
                  <a:noFill/>
                </a:ln>
                <a:solidFill>
                  <a:srgbClr val="464547"/>
                </a:solidFill>
                <a:effectLst/>
                <a:uLnTx/>
                <a:uFillTx/>
                <a:latin typeface="Consolas" panose="020B0609020204030204" pitchFamily="49" charset="0"/>
                <a:ea typeface="+mn-ea"/>
                <a:cs typeface="Consolas" panose="020B0609020204030204" pitchFamily="49" charset="0"/>
              </a:rPr>
              <a:t>buttonXYZ</a:t>
            </a:r>
            <a:r>
              <a:rPr kumimoji="0" lang="en-US" sz="2000" b="0" i="0" u="none" strike="noStrike" kern="0" cap="none" spc="0" normalizeH="0" baseline="0" noProof="0">
                <a:ln>
                  <a:noFill/>
                </a:ln>
                <a:solidFill>
                  <a:srgbClr val="464547"/>
                </a:solidFill>
                <a:effectLst/>
                <a:uLnTx/>
                <a:uFillTx/>
                <a:latin typeface="Consolas" panose="020B0609020204030204" pitchFamily="49" charset="0"/>
                <a:ea typeface="+mn-ea"/>
                <a:cs typeface="Consolas" panose="020B0609020204030204" pitchFamily="49" charset="0"/>
              </a:rPr>
              <a:t>).release()</a:t>
            </a:r>
          </a:p>
          <a:p>
            <a:pPr marL="0" marR="0" lvl="0" indent="0" defTabSz="3429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onsolas" panose="020B0609020204030204" pitchFamily="49" charset="0"/>
                <a:ea typeface="+mn-ea"/>
                <a:cs typeface="Consolas" panose="020B0609020204030204" pitchFamily="49" charset="0"/>
              </a:rPr>
              <a:t>.Build().Perform();</a:t>
            </a:r>
            <a:endParaRPr kumimoji="0" lang="en-US" sz="2000" b="0" i="0" u="none" strike="noStrike" kern="0" cap="none" spc="0" normalizeH="0" baseline="0" noProof="0">
              <a:ln>
                <a:noFill/>
              </a:ln>
              <a:solidFill>
                <a:srgbClr val="464547"/>
              </a:solidFill>
              <a:effectLst/>
              <a:uLnTx/>
              <a:uFillTx/>
              <a:latin typeface="Consolas" panose="020B0609020204030204" pitchFamily="49" charset="0"/>
              <a:ea typeface="+mn-ea"/>
              <a:cs typeface="Consolas" panose="020B0609020204030204" pitchFamily="49" charset="0"/>
            </a:endParaRPr>
          </a:p>
        </p:txBody>
      </p:sp>
      <p:sp>
        <p:nvSpPr>
          <p:cNvPr id="9" name="Rectangle 8">
            <a:extLst>
              <a:ext uri="{FF2B5EF4-FFF2-40B4-BE49-F238E27FC236}">
                <a16:creationId xmlns:a16="http://schemas.microsoft.com/office/drawing/2014/main" id="{86A15AF9-2BBF-45A3-A663-23820E41DE40}"/>
              </a:ext>
            </a:extLst>
          </p:cNvPr>
          <p:cNvSpPr/>
          <p:nvPr/>
        </p:nvSpPr>
        <p:spPr>
          <a:xfrm>
            <a:off x="7610475" y="1408269"/>
            <a:ext cx="4581525" cy="1384995"/>
          </a:xfrm>
          <a:prstGeom prst="rect">
            <a:avLst/>
          </a:prstGeom>
          <a:solidFill>
            <a:schemeClr val="accent6">
              <a:lumMod val="95000"/>
            </a:schemeClr>
          </a:solidFill>
        </p:spPr>
        <p:txBody>
          <a:bodyPr wrap="square" lIns="274320" anchor="ctr">
            <a:noAutofit/>
          </a:bodyPr>
          <a:lstStyle/>
          <a:p>
            <a:pPr defTabSz="342900" fontAlgn="auto">
              <a:spcBef>
                <a:spcPts val="0"/>
              </a:spcBef>
              <a:spcAft>
                <a:spcPts val="0"/>
              </a:spcAft>
            </a:pPr>
            <a:r>
              <a:rPr lang="x-none" sz="2800" b="0">
                <a:latin typeface="Calibri" panose="020F0502020204030204" pitchFamily="34" charset="0"/>
              </a:rPr>
              <a:t>Good option to find examples of patterns is to dig into </a:t>
            </a:r>
            <a:r>
              <a:rPr lang="x-none" sz="2800" spc="200">
                <a:latin typeface="Calibri" panose="020F0502020204030204" pitchFamily="34" charset="0"/>
              </a:rPr>
              <a:t>Selenium sources</a:t>
            </a:r>
            <a:endParaRPr lang="en-US" sz="2800" spc="200">
              <a:latin typeface="Calibri"/>
            </a:endParaRPr>
          </a:p>
        </p:txBody>
      </p:sp>
      <p:sp>
        <p:nvSpPr>
          <p:cNvPr id="6" name="Rounded Rectangle 5"/>
          <p:cNvSpPr/>
          <p:nvPr/>
        </p:nvSpPr>
        <p:spPr>
          <a:xfrm>
            <a:off x="228600" y="1404188"/>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10" name="Rectangle 9"/>
          <p:cNvSpPr/>
          <p:nvPr/>
        </p:nvSpPr>
        <p:spPr>
          <a:xfrm>
            <a:off x="243840" y="1797813"/>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Test scenario/flow/subsequent actions implementation, implementation of complicated BO with specific properties being set explicitly</a:t>
            </a:r>
          </a:p>
        </p:txBody>
      </p:sp>
    </p:spTree>
    <p:extLst>
      <p:ext uri="{BB962C8B-B14F-4D97-AF65-F5344CB8AC3E}">
        <p14:creationId xmlns:p14="http://schemas.microsoft.com/office/powerpoint/2010/main" val="64272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Strategy</a:t>
            </a:r>
          </a:p>
        </p:txBody>
      </p:sp>
      <p:sp>
        <p:nvSpPr>
          <p:cNvPr id="3" name="Rounded Rectangle 2"/>
          <p:cNvSpPr/>
          <p:nvPr/>
        </p:nvSpPr>
        <p:spPr>
          <a:xfrm>
            <a:off x="228600" y="148181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2952640"/>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4689128"/>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5101640"/>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Test scenario implementation/trigger change of test flow</a:t>
            </a:r>
          </a:p>
        </p:txBody>
      </p:sp>
      <p:sp>
        <p:nvSpPr>
          <p:cNvPr id="7" name="Rectangle 6"/>
          <p:cNvSpPr/>
          <p:nvPr/>
        </p:nvSpPr>
        <p:spPr>
          <a:xfrm>
            <a:off x="228600" y="3365153"/>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Use it when program should provide different types of algorithms or behaviors, encapsulated from client code. Good when it is necessary to change the behavior at runtime</a:t>
            </a:r>
          </a:p>
        </p:txBody>
      </p:sp>
      <p:sp>
        <p:nvSpPr>
          <p:cNvPr id="8" name="Rectangle 7"/>
          <p:cNvSpPr/>
          <p:nvPr/>
        </p:nvSpPr>
        <p:spPr>
          <a:xfrm>
            <a:off x="228600" y="1894332"/>
            <a:ext cx="5852160" cy="1097280"/>
          </a:xfrm>
          <a:prstGeom prst="rect">
            <a:avLst/>
          </a:prstGeom>
        </p:spPr>
        <p:txBody>
          <a:bodyPr anchor="t">
            <a:noAutofit/>
          </a:bodyPr>
          <a:lstStyle/>
          <a:p>
            <a:pPr>
              <a:spcBef>
                <a:spcPts val="200"/>
              </a:spcBef>
              <a:buClr>
                <a:schemeClr val="dk1"/>
              </a:buClr>
              <a:buSzPct val="99615"/>
            </a:pPr>
            <a:r>
              <a:rPr lang="en-US" b="0">
                <a:solidFill>
                  <a:schemeClr val="dk1"/>
                </a:solidFill>
                <a:latin typeface="+mn-lt"/>
                <a:ea typeface="Trebuchet MS"/>
                <a:cs typeface="Trebuchet MS"/>
                <a:sym typeface="Trebuchet MS"/>
              </a:rPr>
              <a:t>An algorithm's behavior can be selected at runtime.</a:t>
            </a:r>
          </a:p>
          <a:p>
            <a:pPr>
              <a:spcBef>
                <a:spcPts val="200"/>
              </a:spcBef>
              <a:buClr>
                <a:schemeClr val="dk1"/>
              </a:buClr>
              <a:buSzPct val="99615"/>
            </a:pPr>
            <a:r>
              <a:rPr lang="en-US" b="0">
                <a:solidFill>
                  <a:schemeClr val="dk1"/>
                </a:solidFill>
                <a:latin typeface="+mn-lt"/>
                <a:ea typeface="Trebuchet MS"/>
                <a:cs typeface="Trebuchet MS"/>
                <a:sym typeface="Trebuchet MS"/>
              </a:rPr>
              <a:t>Strategy pattern defines a family of algorithms, encapsulates each one, and makes them interchangeable</a:t>
            </a:r>
          </a:p>
        </p:txBody>
      </p:sp>
      <p:pic>
        <p:nvPicPr>
          <p:cNvPr id="11" name="Picture 10">
            <a:extLst>
              <a:ext uri="{FF2B5EF4-FFF2-40B4-BE49-F238E27FC236}">
                <a16:creationId xmlns:a16="http://schemas.microsoft.com/office/drawing/2014/main" id="{05A8AACF-01B3-490F-891D-EAAA68C4CE39}"/>
              </a:ext>
            </a:extLst>
          </p:cNvPr>
          <p:cNvPicPr>
            <a:picLocks noChangeAspect="1"/>
          </p:cNvPicPr>
          <p:nvPr/>
        </p:nvPicPr>
        <p:blipFill>
          <a:blip r:embed="rId3"/>
          <a:stretch>
            <a:fillRect/>
          </a:stretch>
        </p:blipFill>
        <p:spPr>
          <a:xfrm>
            <a:off x="6883824" y="1818783"/>
            <a:ext cx="5175738" cy="3282857"/>
          </a:xfrm>
          <a:prstGeom prst="rect">
            <a:avLst/>
          </a:prstGeom>
        </p:spPr>
      </p:pic>
    </p:spTree>
    <p:extLst>
      <p:ext uri="{BB962C8B-B14F-4D97-AF65-F5344CB8AC3E}">
        <p14:creationId xmlns:p14="http://schemas.microsoft.com/office/powerpoint/2010/main" val="260653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Decorator</a:t>
            </a:r>
          </a:p>
        </p:txBody>
      </p:sp>
      <p:sp>
        <p:nvSpPr>
          <p:cNvPr id="3" name="Rounded Rectangle 2"/>
          <p:cNvSpPr/>
          <p:nvPr/>
        </p:nvSpPr>
        <p:spPr>
          <a:xfrm>
            <a:off x="228600" y="148181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3219340"/>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4765328"/>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5177840"/>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Adding extra functionality to WD generic classes/interfaces or BO</a:t>
            </a:r>
          </a:p>
        </p:txBody>
      </p:sp>
      <p:sp>
        <p:nvSpPr>
          <p:cNvPr id="7" name="Rectangle 6"/>
          <p:cNvSpPr/>
          <p:nvPr/>
        </p:nvSpPr>
        <p:spPr>
          <a:xfrm>
            <a:off x="228600" y="3631853"/>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Use it when you want to add some functionality only to some objects of the class, not to all</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When it’s difficult or impossible to inherit the class</a:t>
            </a:r>
          </a:p>
        </p:txBody>
      </p:sp>
      <p:sp>
        <p:nvSpPr>
          <p:cNvPr id="8" name="Rectangle 7"/>
          <p:cNvSpPr/>
          <p:nvPr/>
        </p:nvSpPr>
        <p:spPr>
          <a:xfrm>
            <a:off x="228600" y="1894332"/>
            <a:ext cx="5852160" cy="1097280"/>
          </a:xfrm>
          <a:prstGeom prst="rect">
            <a:avLst/>
          </a:prstGeom>
        </p:spPr>
        <p:txBody>
          <a:bodyPr anchor="t">
            <a:noAutofit/>
          </a:bodyPr>
          <a:lstStyle/>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Allows behavior to be added to an individual object dynamically. Functionality can be performed before, after or even instead of the main functionality.</a:t>
            </a:r>
          </a:p>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It’s flexible alternative for creating subclasses approach</a:t>
            </a:r>
          </a:p>
        </p:txBody>
      </p:sp>
      <p:pic>
        <p:nvPicPr>
          <p:cNvPr id="10" name="Picture 9">
            <a:extLst>
              <a:ext uri="{FF2B5EF4-FFF2-40B4-BE49-F238E27FC236}">
                <a16:creationId xmlns:a16="http://schemas.microsoft.com/office/drawing/2014/main" id="{B9185B0F-5CE4-477D-A8B5-9800184ABEAD}"/>
              </a:ext>
            </a:extLst>
          </p:cNvPr>
          <p:cNvPicPr>
            <a:picLocks noChangeAspect="1"/>
          </p:cNvPicPr>
          <p:nvPr/>
        </p:nvPicPr>
        <p:blipFill>
          <a:blip r:embed="rId3"/>
          <a:stretch>
            <a:fillRect/>
          </a:stretch>
        </p:blipFill>
        <p:spPr>
          <a:xfrm>
            <a:off x="7937499" y="1986415"/>
            <a:ext cx="4046600" cy="2889630"/>
          </a:xfrm>
          <a:prstGeom prst="rect">
            <a:avLst/>
          </a:prstGeom>
        </p:spPr>
      </p:pic>
      <p:sp>
        <p:nvSpPr>
          <p:cNvPr id="12" name="Rectangle 11">
            <a:extLst>
              <a:ext uri="{FF2B5EF4-FFF2-40B4-BE49-F238E27FC236}">
                <a16:creationId xmlns:a16="http://schemas.microsoft.com/office/drawing/2014/main" id="{55B36D57-9466-47AF-8085-D16F7AEE61BB}"/>
              </a:ext>
            </a:extLst>
          </p:cNvPr>
          <p:cNvSpPr/>
          <p:nvPr/>
        </p:nvSpPr>
        <p:spPr>
          <a:xfrm>
            <a:off x="116619" y="6092376"/>
            <a:ext cx="9461500" cy="369332"/>
          </a:xfrm>
          <a:prstGeom prst="rect">
            <a:avLst/>
          </a:prstGeom>
        </p:spPr>
        <p:txBody>
          <a:bodyPr wrap="square">
            <a:spAutoFit/>
          </a:bodyPr>
          <a:lstStyle/>
          <a:p>
            <a:r>
              <a:rPr lang="en-US">
                <a:solidFill>
                  <a:srgbClr val="0366D6"/>
                </a:solidFill>
                <a:latin typeface="+mj-lt"/>
                <a:hlinkClick r:id="rId4"/>
              </a:rPr>
              <a:t>Yandex - </a:t>
            </a:r>
            <a:r>
              <a:rPr lang="en-US" err="1">
                <a:solidFill>
                  <a:srgbClr val="0366D6"/>
                </a:solidFill>
                <a:latin typeface="+mj-lt"/>
                <a:hlinkClick r:id="rId4"/>
              </a:rPr>
              <a:t>htmlelements</a:t>
            </a:r>
            <a:r>
              <a:rPr lang="en-US">
                <a:solidFill>
                  <a:srgbClr val="0366D6"/>
                </a:solidFill>
                <a:latin typeface="+mj-lt"/>
                <a:hlinkClick r:id="rId4"/>
              </a:rPr>
              <a:t>-dotnet</a:t>
            </a:r>
            <a:r>
              <a:rPr lang="en-US" b="0">
                <a:solidFill>
                  <a:srgbClr val="586069"/>
                </a:solidFill>
                <a:latin typeface="+mj-lt"/>
              </a:rPr>
              <a:t>/</a:t>
            </a:r>
            <a:r>
              <a:rPr lang="en-US" b="0" err="1">
                <a:solidFill>
                  <a:srgbClr val="0366D6"/>
                </a:solidFill>
                <a:latin typeface="+mj-lt"/>
                <a:hlinkClick r:id="rId5"/>
              </a:rPr>
              <a:t>HtmlElements-DotNet</a:t>
            </a:r>
            <a:r>
              <a:rPr lang="en-US" b="0">
                <a:solidFill>
                  <a:srgbClr val="586069"/>
                </a:solidFill>
                <a:latin typeface="+mj-lt"/>
              </a:rPr>
              <a:t>/</a:t>
            </a:r>
            <a:r>
              <a:rPr lang="en-US" b="0" err="1">
                <a:solidFill>
                  <a:srgbClr val="0366D6"/>
                </a:solidFill>
                <a:latin typeface="+mj-lt"/>
                <a:hlinkClick r:id="rId6"/>
              </a:rPr>
              <a:t>HtmlElements-DotNet</a:t>
            </a:r>
            <a:endParaRPr lang="en-US">
              <a:latin typeface="+mj-lt"/>
            </a:endParaRPr>
          </a:p>
        </p:txBody>
      </p:sp>
    </p:spTree>
    <p:extLst>
      <p:ext uri="{BB962C8B-B14F-4D97-AF65-F5344CB8AC3E}">
        <p14:creationId xmlns:p14="http://schemas.microsoft.com/office/powerpoint/2010/main" val="9063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a:t>
            </a:r>
          </a:p>
        </p:txBody>
      </p:sp>
      <p:sp>
        <p:nvSpPr>
          <p:cNvPr id="3" name="Rounded Rectangle 2"/>
          <p:cNvSpPr/>
          <p:nvPr/>
        </p:nvSpPr>
        <p:spPr>
          <a:xfrm>
            <a:off x="228600" y="148181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3447940"/>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5090050"/>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5502562"/>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Complicated BO</a:t>
            </a:r>
          </a:p>
        </p:txBody>
      </p:sp>
      <p:sp>
        <p:nvSpPr>
          <p:cNvPr id="7" name="Rectangle 6"/>
          <p:cNvSpPr/>
          <p:nvPr/>
        </p:nvSpPr>
        <p:spPr>
          <a:xfrm>
            <a:off x="228600" y="3813700"/>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Use it when clients should ignore the difference between compositions of objects and individual objects</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When you want to operate the group of the same objects by one interface, not by interacting with each object</a:t>
            </a:r>
          </a:p>
        </p:txBody>
      </p:sp>
      <p:sp>
        <p:nvSpPr>
          <p:cNvPr id="8" name="Rectangle 7"/>
          <p:cNvSpPr/>
          <p:nvPr/>
        </p:nvSpPr>
        <p:spPr>
          <a:xfrm>
            <a:off x="228600" y="1894332"/>
            <a:ext cx="5852160" cy="1097280"/>
          </a:xfrm>
          <a:prstGeom prst="rect">
            <a:avLst/>
          </a:prstGeom>
        </p:spPr>
        <p:txBody>
          <a:bodyPr anchor="t">
            <a:noAutofit/>
          </a:bodyPr>
          <a:lstStyle/>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The composite pattern describes that a group of objects are to be treated in the same way as a single instance of an object.</a:t>
            </a:r>
          </a:p>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Composite pattern lets clients treat individual objects and compositions uniformly</a:t>
            </a:r>
          </a:p>
        </p:txBody>
      </p:sp>
      <p:pic>
        <p:nvPicPr>
          <p:cNvPr id="11" name="Picture 2" descr="https://www.dotnettricks.com/img/designpatterns/composite.png">
            <a:extLst>
              <a:ext uri="{FF2B5EF4-FFF2-40B4-BE49-F238E27FC236}">
                <a16:creationId xmlns:a16="http://schemas.microsoft.com/office/drawing/2014/main" id="{E401D640-7F09-48FF-AFB3-CD06CD506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920" y="1978042"/>
            <a:ext cx="5297106" cy="318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579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Facade</a:t>
            </a:r>
          </a:p>
        </p:txBody>
      </p:sp>
      <p:sp>
        <p:nvSpPr>
          <p:cNvPr id="3" name="Rounded Rectangle 2"/>
          <p:cNvSpPr/>
          <p:nvPr/>
        </p:nvSpPr>
        <p:spPr>
          <a:xfrm>
            <a:off x="228600" y="148181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2638315"/>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5766325"/>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6178837"/>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Driver Helper/</a:t>
            </a:r>
            <a:r>
              <a:rPr lang="en-US" b="0" err="1">
                <a:solidFill>
                  <a:schemeClr val="dk1"/>
                </a:solidFill>
                <a:latin typeface="+mn-lt"/>
                <a:ea typeface="Trebuchet MS"/>
                <a:cs typeface="Trebuchet MS"/>
                <a:sym typeface="Trebuchet MS"/>
              </a:rPr>
              <a:t>Utils</a:t>
            </a:r>
            <a:r>
              <a:rPr lang="en-US" b="0">
                <a:solidFill>
                  <a:schemeClr val="dk1"/>
                </a:solidFill>
                <a:latin typeface="+mn-lt"/>
                <a:ea typeface="Trebuchet MS"/>
                <a:cs typeface="Trebuchet MS"/>
                <a:sym typeface="Trebuchet MS"/>
              </a:rPr>
              <a:t> Layers, Services / Business Steps Layer</a:t>
            </a:r>
          </a:p>
        </p:txBody>
      </p:sp>
      <p:sp>
        <p:nvSpPr>
          <p:cNvPr id="7" name="Rectangle 6"/>
          <p:cNvSpPr/>
          <p:nvPr/>
        </p:nvSpPr>
        <p:spPr>
          <a:xfrm>
            <a:off x="228600" y="3004075"/>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Make a software library easier to use, understand, and test, since the facade has convenient methods for common tasks</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Make the library more readable, for the same reason</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Reduce dependencies of outside code on the inner workings of a library, since most code uses the facade, thus allowing more flexibility in developing the system</a:t>
            </a:r>
          </a:p>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Wrap a poorly-designed collection of APIs with a single well-designed API</a:t>
            </a:r>
          </a:p>
        </p:txBody>
      </p:sp>
      <p:sp>
        <p:nvSpPr>
          <p:cNvPr id="8" name="Rectangle 7"/>
          <p:cNvSpPr/>
          <p:nvPr/>
        </p:nvSpPr>
        <p:spPr>
          <a:xfrm>
            <a:off x="228600" y="1894332"/>
            <a:ext cx="5852160" cy="1097280"/>
          </a:xfrm>
          <a:prstGeom prst="rect">
            <a:avLst/>
          </a:prstGeom>
        </p:spPr>
        <p:txBody>
          <a:bodyPr anchor="t">
            <a:noAutofit/>
          </a:bodyPr>
          <a:lstStyle/>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A facade is an object that provides a simplified interface to a larger body of code, such as a class library</a:t>
            </a:r>
          </a:p>
        </p:txBody>
      </p:sp>
      <p:pic>
        <p:nvPicPr>
          <p:cNvPr id="10" name="Picture 6" descr="https://upload.wikimedia.org/wikipedia/commons/9/96/W3sDesign_Facade_Design_Pattern_UML.jpg">
            <a:extLst>
              <a:ext uri="{FF2B5EF4-FFF2-40B4-BE49-F238E27FC236}">
                <a16:creationId xmlns:a16="http://schemas.microsoft.com/office/drawing/2014/main" id="{817FC12D-37E9-45A8-B353-A772DDCF52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2" t="5583" r="54809" b="4531"/>
          <a:stretch/>
        </p:blipFill>
        <p:spPr bwMode="auto">
          <a:xfrm>
            <a:off x="6748001" y="1703727"/>
            <a:ext cx="5340419" cy="377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698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Responsibility</a:t>
            </a:r>
          </a:p>
        </p:txBody>
      </p:sp>
      <p:sp>
        <p:nvSpPr>
          <p:cNvPr id="3" name="Rounded Rectangle 2"/>
          <p:cNvSpPr/>
          <p:nvPr/>
        </p:nvSpPr>
        <p:spPr>
          <a:xfrm>
            <a:off x="228600" y="148181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3156620"/>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4058666"/>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4471178"/>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dirty="0">
                <a:solidFill>
                  <a:schemeClr val="dk1"/>
                </a:solidFill>
                <a:latin typeface="+mn-lt"/>
                <a:ea typeface="Trebuchet MS"/>
                <a:cs typeface="Trebuchet MS"/>
                <a:sym typeface="Trebuchet MS"/>
              </a:rPr>
              <a:t>UI content defining, process flow creation</a:t>
            </a:r>
          </a:p>
        </p:txBody>
      </p:sp>
      <p:sp>
        <p:nvSpPr>
          <p:cNvPr id="7" name="Rectangle 6"/>
          <p:cNvSpPr/>
          <p:nvPr/>
        </p:nvSpPr>
        <p:spPr>
          <a:xfrm>
            <a:off x="228600" y="3522380"/>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dirty="0">
                <a:solidFill>
                  <a:schemeClr val="dk1"/>
                </a:solidFill>
                <a:latin typeface="+mn-lt"/>
                <a:ea typeface="Trebuchet MS"/>
                <a:cs typeface="Trebuchet MS"/>
                <a:sym typeface="Trebuchet MS"/>
              </a:rPr>
              <a:t>COR is a very useful pattern in scenarios such as workflow</a:t>
            </a:r>
          </a:p>
        </p:txBody>
      </p:sp>
      <p:sp>
        <p:nvSpPr>
          <p:cNvPr id="8" name="Rectangle 7"/>
          <p:cNvSpPr/>
          <p:nvPr/>
        </p:nvSpPr>
        <p:spPr>
          <a:xfrm>
            <a:off x="228600" y="1894332"/>
            <a:ext cx="5852160" cy="1097280"/>
          </a:xfrm>
          <a:prstGeom prst="rect">
            <a:avLst/>
          </a:prstGeom>
        </p:spPr>
        <p:txBody>
          <a:bodyPr anchor="t">
            <a:noAutofit/>
          </a:bodyPr>
          <a:lstStyle/>
          <a:p>
            <a:pPr marL="182880" indent="-182880">
              <a:spcBef>
                <a:spcPts val="200"/>
              </a:spcBef>
              <a:buClr>
                <a:schemeClr val="dk1"/>
              </a:buClr>
              <a:buSzPct val="99615"/>
              <a:buFont typeface="Arial" panose="020B0604020202020204" pitchFamily="34" charset="0"/>
              <a:buChar char="•"/>
            </a:pPr>
            <a:r>
              <a:rPr lang="en-US" b="0" dirty="0">
                <a:solidFill>
                  <a:schemeClr val="dk1"/>
                </a:solidFill>
                <a:latin typeface="+mn-lt"/>
                <a:ea typeface="Trebuchet MS"/>
                <a:cs typeface="Trebuchet MS"/>
                <a:sym typeface="Trebuchet MS"/>
              </a:rPr>
              <a:t>Avoid coupling the sender of a request to its receiver by giving more than one object a chance to handle the request. Chain the receiving objects and pass the request along the chain until an object handles it</a:t>
            </a:r>
          </a:p>
        </p:txBody>
      </p:sp>
      <p:pic>
        <p:nvPicPr>
          <p:cNvPr id="9" name="Picture 8">
            <a:extLst>
              <a:ext uri="{FF2B5EF4-FFF2-40B4-BE49-F238E27FC236}">
                <a16:creationId xmlns:a16="http://schemas.microsoft.com/office/drawing/2014/main" id="{B1AACD18-3ABE-48F7-A0A0-081DBC413533}"/>
              </a:ext>
            </a:extLst>
          </p:cNvPr>
          <p:cNvPicPr>
            <a:picLocks noChangeAspect="1"/>
          </p:cNvPicPr>
          <p:nvPr/>
        </p:nvPicPr>
        <p:blipFill rotWithShape="1">
          <a:blip r:embed="rId3"/>
          <a:srcRect l="9513" r="9662"/>
          <a:stretch/>
        </p:blipFill>
        <p:spPr>
          <a:xfrm>
            <a:off x="6549657" y="2020729"/>
            <a:ext cx="5604422" cy="2863792"/>
          </a:xfrm>
          <a:prstGeom prst="rect">
            <a:avLst/>
          </a:prstGeom>
        </p:spPr>
      </p:pic>
    </p:spTree>
    <p:extLst>
      <p:ext uri="{BB962C8B-B14F-4D97-AF65-F5344CB8AC3E}">
        <p14:creationId xmlns:p14="http://schemas.microsoft.com/office/powerpoint/2010/main" val="369266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Object</a:t>
            </a:r>
          </a:p>
        </p:txBody>
      </p:sp>
      <p:sp>
        <p:nvSpPr>
          <p:cNvPr id="3" name="Rounded Rectangle 2"/>
          <p:cNvSpPr/>
          <p:nvPr/>
        </p:nvSpPr>
        <p:spPr>
          <a:xfrm>
            <a:off x="228600" y="1481819"/>
            <a:ext cx="5852160" cy="365760"/>
          </a:xfrm>
          <a:prstGeom prst="roundRect">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Goal</a:t>
            </a:r>
          </a:p>
        </p:txBody>
      </p:sp>
      <p:sp>
        <p:nvSpPr>
          <p:cNvPr id="4" name="Rounded Rectangle 3"/>
          <p:cNvSpPr/>
          <p:nvPr/>
        </p:nvSpPr>
        <p:spPr>
          <a:xfrm>
            <a:off x="228600" y="2638315"/>
            <a:ext cx="5852160" cy="36576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Using</a:t>
            </a:r>
          </a:p>
        </p:txBody>
      </p:sp>
      <p:sp>
        <p:nvSpPr>
          <p:cNvPr id="5" name="Rounded Rectangle 4"/>
          <p:cNvSpPr/>
          <p:nvPr/>
        </p:nvSpPr>
        <p:spPr>
          <a:xfrm>
            <a:off x="228600" y="3540361"/>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Possible area/layer to apply for automation</a:t>
            </a:r>
          </a:p>
        </p:txBody>
      </p:sp>
      <p:sp>
        <p:nvSpPr>
          <p:cNvPr id="6" name="Rectangle 5"/>
          <p:cNvSpPr/>
          <p:nvPr/>
        </p:nvSpPr>
        <p:spPr>
          <a:xfrm>
            <a:off x="228600" y="3952873"/>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UI content</a:t>
            </a:r>
          </a:p>
        </p:txBody>
      </p:sp>
      <p:sp>
        <p:nvSpPr>
          <p:cNvPr id="7" name="Rectangle 6"/>
          <p:cNvSpPr/>
          <p:nvPr/>
        </p:nvSpPr>
        <p:spPr>
          <a:xfrm>
            <a:off x="228600" y="3004075"/>
            <a:ext cx="5852160" cy="1097280"/>
          </a:xfrm>
          <a:prstGeom prst="rect">
            <a:avLst/>
          </a:prstGeom>
        </p:spPr>
        <p:txBody>
          <a:bodyPr anchor="t">
            <a:noAutofit/>
          </a:bodyPr>
          <a:lstStyle/>
          <a:p>
            <a:pPr marL="182880" lvl="0" indent="-182880">
              <a:spcBef>
                <a:spcPts val="200"/>
              </a:spcBef>
              <a:buClr>
                <a:schemeClr val="accent3"/>
              </a:buClr>
              <a:buSzPct val="99615"/>
              <a:buFont typeface="Arial" panose="020B0604020202020204" pitchFamily="34" charset="0"/>
              <a:buChar char="•"/>
            </a:pPr>
            <a:r>
              <a:rPr lang="en-US" b="0">
                <a:solidFill>
                  <a:schemeClr val="dk1"/>
                </a:solidFill>
                <a:latin typeface="+mn-lt"/>
                <a:ea typeface="Trebuchet MS"/>
                <a:cs typeface="Trebuchet MS"/>
                <a:sym typeface="Trebuchet MS"/>
              </a:rPr>
              <a:t>Approach to represent UI content as a separate class</a:t>
            </a:r>
          </a:p>
        </p:txBody>
      </p:sp>
      <p:sp>
        <p:nvSpPr>
          <p:cNvPr id="8" name="Rectangle 7"/>
          <p:cNvSpPr/>
          <p:nvPr/>
        </p:nvSpPr>
        <p:spPr>
          <a:xfrm>
            <a:off x="228600" y="1894332"/>
            <a:ext cx="5852160" cy="1097280"/>
          </a:xfrm>
          <a:prstGeom prst="rect">
            <a:avLst/>
          </a:prstGeom>
        </p:spPr>
        <p:txBody>
          <a:bodyPr anchor="t">
            <a:noAutofit/>
          </a:bodyPr>
          <a:lstStyle/>
          <a:p>
            <a:pPr marL="182880" indent="-182880">
              <a:spcBef>
                <a:spcPts val="200"/>
              </a:spcBef>
              <a:buClr>
                <a:schemeClr val="dk1"/>
              </a:buClr>
              <a:buSzPct val="99615"/>
              <a:buFont typeface="Arial" panose="020B0604020202020204" pitchFamily="34" charset="0"/>
              <a:buChar char="•"/>
            </a:pPr>
            <a:r>
              <a:rPr lang="en-US" b="0">
                <a:solidFill>
                  <a:schemeClr val="dk1"/>
                </a:solidFill>
                <a:latin typeface="+mn-lt"/>
                <a:ea typeface="Trebuchet MS"/>
                <a:cs typeface="Trebuchet MS"/>
                <a:sym typeface="Trebuchet MS"/>
              </a:rPr>
              <a:t>Each web page (or significant ones) considered as a different class.</a:t>
            </a:r>
          </a:p>
        </p:txBody>
      </p:sp>
      <p:sp>
        <p:nvSpPr>
          <p:cNvPr id="11" name="Rounded Rectangle 4">
            <a:extLst>
              <a:ext uri="{FF2B5EF4-FFF2-40B4-BE49-F238E27FC236}">
                <a16:creationId xmlns:a16="http://schemas.microsoft.com/office/drawing/2014/main" id="{D4ECCA80-D85C-414D-B03D-891B34343266}"/>
              </a:ext>
            </a:extLst>
          </p:cNvPr>
          <p:cNvSpPr/>
          <p:nvPr/>
        </p:nvSpPr>
        <p:spPr>
          <a:xfrm>
            <a:off x="228600" y="4674996"/>
            <a:ext cx="5852160" cy="36576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0" spc="200">
                <a:solidFill>
                  <a:schemeClr val="bg1"/>
                </a:solidFill>
                <a:ea typeface="Trebuchet MS"/>
                <a:cs typeface="Trebuchet MS"/>
                <a:sym typeface="Trebuchet MS"/>
              </a:rPr>
              <a:t>Modification: Components</a:t>
            </a:r>
          </a:p>
        </p:txBody>
      </p:sp>
      <p:sp>
        <p:nvSpPr>
          <p:cNvPr id="12" name="Rectangle 11">
            <a:extLst>
              <a:ext uri="{FF2B5EF4-FFF2-40B4-BE49-F238E27FC236}">
                <a16:creationId xmlns:a16="http://schemas.microsoft.com/office/drawing/2014/main" id="{A57EF89B-DCE2-4C6F-9B2D-0CD28BD45F8B}"/>
              </a:ext>
            </a:extLst>
          </p:cNvPr>
          <p:cNvSpPr/>
          <p:nvPr/>
        </p:nvSpPr>
        <p:spPr>
          <a:xfrm>
            <a:off x="228600" y="5087508"/>
            <a:ext cx="5852160" cy="547532"/>
          </a:xfrm>
          <a:prstGeom prst="rect">
            <a:avLst/>
          </a:prstGeom>
        </p:spPr>
        <p:txBody>
          <a:bodyPr anchor="t">
            <a:noAutofit/>
          </a:bodyPr>
          <a:lstStyle/>
          <a:p>
            <a:pPr marL="182880" indent="-182880">
              <a:lnSpc>
                <a:spcPct val="110000"/>
              </a:lnSpc>
              <a:spcBef>
                <a:spcPts val="200"/>
              </a:spcBef>
              <a:buClr>
                <a:schemeClr val="accent3">
                  <a:lumMod val="60000"/>
                  <a:lumOff val="40000"/>
                </a:schemeClr>
              </a:buClr>
              <a:buSzPct val="99615"/>
              <a:buFont typeface="Arial" panose="020B0604020202020204" pitchFamily="34" charset="0"/>
              <a:buChar char="•"/>
            </a:pPr>
            <a:r>
              <a:rPr lang="en-US" b="0">
                <a:solidFill>
                  <a:schemeClr val="dk1"/>
                </a:solidFill>
                <a:latin typeface="+mn-lt"/>
                <a:ea typeface="Trebuchet MS"/>
                <a:cs typeface="Trebuchet MS"/>
                <a:sym typeface="Trebuchet MS"/>
              </a:rPr>
              <a:t>Decomposition existing web page content to reusable blocks</a:t>
            </a:r>
          </a:p>
        </p:txBody>
      </p:sp>
      <p:pic>
        <p:nvPicPr>
          <p:cNvPr id="1026" name="Picture 2" descr="ÐÐ°ÑÑÐ¸Ð½ÐºÐ¸ Ð¿Ð¾ Ð·Ð°Ð¿ÑÐ¾ÑÑ page object c#">
            <a:extLst>
              <a:ext uri="{FF2B5EF4-FFF2-40B4-BE49-F238E27FC236}">
                <a16:creationId xmlns:a16="http://schemas.microsoft.com/office/drawing/2014/main" id="{18103A4A-7C8B-448F-A332-33BBFB96D5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05" t="22867" r="13612" b="8951"/>
          <a:stretch/>
        </p:blipFill>
        <p:spPr bwMode="auto">
          <a:xfrm>
            <a:off x="6646416" y="1541622"/>
            <a:ext cx="4908275" cy="3545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158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Object</a:t>
            </a:r>
          </a:p>
        </p:txBody>
      </p:sp>
      <p:pic>
        <p:nvPicPr>
          <p:cNvPr id="9" name="Picture 2" descr="description">
            <a:extLst>
              <a:ext uri="{FF2B5EF4-FFF2-40B4-BE49-F238E27FC236}">
                <a16:creationId xmlns:a16="http://schemas.microsoft.com/office/drawing/2014/main" id="{5AB7EE7C-B394-402A-921E-001773F1F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485" y="986264"/>
            <a:ext cx="7587029" cy="534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932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6987-6227-442E-A099-BBAAB3C7D9E7}"/>
              </a:ext>
            </a:extLst>
          </p:cNvPr>
          <p:cNvSpPr>
            <a:spLocks noGrp="1"/>
          </p:cNvSpPr>
          <p:nvPr>
            <p:ph type="title"/>
          </p:nvPr>
        </p:nvSpPr>
        <p:spPr/>
        <p:txBody>
          <a:bodyPr/>
          <a:lstStyle/>
          <a:p>
            <a:r>
              <a:rPr lang="en-US"/>
              <a:t>When to apply for TA. Summary</a:t>
            </a:r>
          </a:p>
        </p:txBody>
      </p:sp>
      <p:graphicFrame>
        <p:nvGraphicFramePr>
          <p:cNvPr id="5" name="Table 4">
            <a:extLst>
              <a:ext uri="{FF2B5EF4-FFF2-40B4-BE49-F238E27FC236}">
                <a16:creationId xmlns:a16="http://schemas.microsoft.com/office/drawing/2014/main" id="{00652FAA-5AF3-4D1B-9600-963C81B0E03A}"/>
              </a:ext>
            </a:extLst>
          </p:cNvPr>
          <p:cNvGraphicFramePr>
            <a:graphicFrameLocks noGrp="1"/>
          </p:cNvGraphicFramePr>
          <p:nvPr>
            <p:extLst>
              <p:ext uri="{D42A27DB-BD31-4B8C-83A1-F6EECF244321}">
                <p14:modId xmlns:p14="http://schemas.microsoft.com/office/powerpoint/2010/main" val="1278891203"/>
              </p:ext>
            </p:extLst>
          </p:nvPr>
        </p:nvGraphicFramePr>
        <p:xfrm>
          <a:off x="228600" y="1224644"/>
          <a:ext cx="11734800" cy="4853126"/>
        </p:xfrm>
        <a:graphic>
          <a:graphicData uri="http://schemas.openxmlformats.org/drawingml/2006/table">
            <a:tbl>
              <a:tblPr firstRow="1" bandRow="1">
                <a:tableStyleId>{2D5ABB26-0587-4C30-8999-92F81FD0307C}</a:tableStyleId>
              </a:tblPr>
              <a:tblGrid>
                <a:gridCol w="6829425">
                  <a:extLst>
                    <a:ext uri="{9D8B030D-6E8A-4147-A177-3AD203B41FA5}">
                      <a16:colId xmlns:a16="http://schemas.microsoft.com/office/drawing/2014/main" val="3542597297"/>
                    </a:ext>
                  </a:extLst>
                </a:gridCol>
                <a:gridCol w="4905375">
                  <a:extLst>
                    <a:ext uri="{9D8B030D-6E8A-4147-A177-3AD203B41FA5}">
                      <a16:colId xmlns:a16="http://schemas.microsoft.com/office/drawing/2014/main" val="3284703437"/>
                    </a:ext>
                  </a:extLst>
                </a:gridCol>
              </a:tblGrid>
              <a:tr h="51561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buNone/>
                      </a:pPr>
                      <a:r>
                        <a:rPr lang="en-US" sz="2000" b="0"/>
                        <a:t>POSSIBLE</a:t>
                      </a:r>
                      <a:r>
                        <a:rPr lang="en-US" sz="2000" b="0" baseline="0"/>
                        <a:t> USE CASE</a:t>
                      </a:r>
                      <a:endParaRPr lang="en-US" sz="2000" b="0"/>
                    </a:p>
                  </a:txBody>
                  <a:tcPr anchor="ctr">
                    <a:solidFill>
                      <a:schemeClr val="accent4">
                        <a:lumMod val="75000"/>
                        <a:lumOff val="25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000" b="0"/>
                        <a:t>PATTERNS</a:t>
                      </a:r>
                    </a:p>
                  </a:txBody>
                  <a:tcPr anchor="ctr">
                    <a:solidFill>
                      <a:schemeClr val="accent4">
                        <a:lumMod val="75000"/>
                        <a:lumOff val="25000"/>
                      </a:schemeClr>
                    </a:solidFill>
                  </a:tcPr>
                </a:tc>
                <a:extLst>
                  <a:ext uri="{0D108BD9-81ED-4DB2-BD59-A6C34878D82A}">
                    <a16:rowId xmlns:a16="http://schemas.microsoft.com/office/drawing/2014/main" val="677329979"/>
                  </a:ext>
                </a:extLst>
              </a:tr>
              <a:tr h="72291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kern="1200">
                          <a:effectLst/>
                          <a:latin typeface="+mn-lt"/>
                        </a:rPr>
                        <a:t>Test data storages, test objects, WD instances</a:t>
                      </a:r>
                      <a:endParaRPr lang="en-US" sz="2000">
                        <a:latin typeface="+mn-lt"/>
                      </a:endParaRPr>
                    </a:p>
                  </a:txBody>
                  <a:tcPr anchor="ctr">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a:latin typeface="+mn-lt"/>
                        </a:rPr>
                        <a:t>Singleton</a:t>
                      </a:r>
                    </a:p>
                  </a:txBody>
                  <a:tcPr anchor="ctr">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2906314130"/>
                  </a:ext>
                </a:extLst>
              </a:tr>
              <a:tr h="72291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kern="1200">
                          <a:effectLst/>
                          <a:latin typeface="+mn-lt"/>
                        </a:rPr>
                        <a:t>Test scenario implementation/trigger change of test flow</a:t>
                      </a:r>
                      <a:endParaRPr lang="en-US" sz="2000">
                        <a:latin typeface="+mn-lt"/>
                      </a:endParaRPr>
                    </a:p>
                  </a:txBody>
                  <a:tcPr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a:latin typeface="+mn-lt"/>
                        </a:rPr>
                        <a:t>Strategy, Builder</a:t>
                      </a:r>
                    </a:p>
                  </a:txBody>
                  <a:tcPr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590559499"/>
                  </a:ext>
                </a:extLst>
              </a:tr>
              <a:tr h="72291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kern="1200">
                          <a:effectLst/>
                          <a:latin typeface="+mn-lt"/>
                        </a:rPr>
                        <a:t>Subsequent actions implementation, implementation of complicated BO with specific properties being set explicitly</a:t>
                      </a:r>
                      <a:endParaRPr lang="en-US" sz="2000">
                        <a:latin typeface="+mn-lt"/>
                      </a:endParaRPr>
                    </a:p>
                  </a:txBody>
                  <a:tcPr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a:latin typeface="+mn-lt"/>
                        </a:rPr>
                        <a:t>Builder</a:t>
                      </a:r>
                    </a:p>
                  </a:txBody>
                  <a:tcPr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1168213434"/>
                  </a:ext>
                </a:extLst>
              </a:tr>
              <a:tr h="72291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kern="1200">
                          <a:effectLst/>
                          <a:latin typeface="+mn-lt"/>
                        </a:rPr>
                        <a:t>Create BO</a:t>
                      </a:r>
                      <a:r>
                        <a:rPr lang="en-US" sz="2000" kern="1200" baseline="0">
                          <a:effectLst/>
                          <a:latin typeface="+mn-lt"/>
                        </a:rPr>
                        <a:t> (complicated)</a:t>
                      </a:r>
                      <a:r>
                        <a:rPr lang="en-US" sz="2000" kern="1200">
                          <a:effectLst/>
                          <a:latin typeface="+mn-lt"/>
                        </a:rPr>
                        <a:t>, manage WD instances</a:t>
                      </a:r>
                      <a:endParaRPr lang="en-US" sz="2000">
                        <a:latin typeface="+mn-lt"/>
                      </a:endParaRPr>
                    </a:p>
                  </a:txBody>
                  <a:tcPr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a:latin typeface="+mn-lt"/>
                        </a:rPr>
                        <a:t>Composite, Factory Method,</a:t>
                      </a:r>
                      <a:r>
                        <a:rPr lang="en-US" sz="2000" baseline="0">
                          <a:latin typeface="+mn-lt"/>
                        </a:rPr>
                        <a:t> Static Factory Method</a:t>
                      </a:r>
                      <a:endParaRPr lang="en-US" sz="2000">
                        <a:latin typeface="+mn-lt"/>
                      </a:endParaRPr>
                    </a:p>
                  </a:txBody>
                  <a:tcPr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2218418580"/>
                  </a:ext>
                </a:extLst>
              </a:tr>
              <a:tr h="72291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marR="0" lvl="0" indent="-34290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a:effectLst/>
                          <a:latin typeface="+mn-lt"/>
                        </a:rPr>
                        <a:t>Adding extra functionality to WD generic classes/interfaces or BO</a:t>
                      </a:r>
                      <a:endParaRPr lang="en-US" sz="2000" kern="1200">
                        <a:solidFill>
                          <a:schemeClr val="dk1"/>
                        </a:solidFill>
                        <a:effectLst/>
                        <a:latin typeface="+mn-lt"/>
                        <a:ea typeface="+mn-ea"/>
                        <a:cs typeface="+mn-cs"/>
                      </a:endParaRPr>
                    </a:p>
                  </a:txBody>
                  <a:tcPr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342900" indent="-342900">
                        <a:buFont typeface="Arial" panose="020B0604020202020204" pitchFamily="34" charset="0"/>
                        <a:buChar char="•"/>
                      </a:pPr>
                      <a:r>
                        <a:rPr lang="en-US" sz="2000">
                          <a:latin typeface="+mn-lt"/>
                        </a:rPr>
                        <a:t>Decorator, Facade</a:t>
                      </a:r>
                    </a:p>
                  </a:txBody>
                  <a:tcPr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53811029"/>
                  </a:ext>
                </a:extLst>
              </a:tr>
              <a:tr h="722918">
                <a:tc>
                  <a:txBody>
                    <a:bodyPr/>
                    <a:lstStyle/>
                    <a:p>
                      <a:pPr marL="342900" marR="0" lvl="0" indent="-342900" algn="l" defTabSz="3429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a:effectLst/>
                          <a:latin typeface="+mn-lt"/>
                        </a:rPr>
                        <a:t>Implementation Business Layer </a:t>
                      </a:r>
                      <a:endParaRPr lang="en-US" sz="2000" kern="1200">
                        <a:solidFill>
                          <a:schemeClr val="dk1"/>
                        </a:solidFill>
                        <a:effectLst/>
                        <a:latin typeface="+mn-lt"/>
                        <a:ea typeface="+mn-ea"/>
                        <a:cs typeface="+mn-cs"/>
                      </a:endParaRPr>
                    </a:p>
                  </a:txBody>
                  <a:tcPr anchor="ctr">
                    <a:lnT w="9525" cap="flat" cmpd="sng" algn="ctr">
                      <a:solidFill>
                        <a:schemeClr val="accent4">
                          <a:lumMod val="65000"/>
                          <a:lumOff val="35000"/>
                        </a:schemeClr>
                      </a:solidFill>
                      <a:prstDash val="solid"/>
                      <a:round/>
                      <a:headEnd type="none" w="med" len="med"/>
                      <a:tailEnd type="none" w="med" len="med"/>
                    </a:lnT>
                  </a:tcPr>
                </a:tc>
                <a:tc>
                  <a:txBody>
                    <a:bodyPr/>
                    <a:lstStyle/>
                    <a:p>
                      <a:pPr marL="342900" indent="-342900">
                        <a:buFont typeface="Arial" panose="020B0604020202020204" pitchFamily="34" charset="0"/>
                        <a:buChar char="•"/>
                      </a:pPr>
                      <a:r>
                        <a:rPr lang="en-US" sz="2000">
                          <a:latin typeface="+mn-lt"/>
                        </a:rPr>
                        <a:t>Facade, Builder</a:t>
                      </a:r>
                    </a:p>
                  </a:txBody>
                  <a:tcPr anchor="ctr">
                    <a:lnT w="9525" cap="flat" cmpd="sng" algn="ctr">
                      <a:solidFill>
                        <a:schemeClr val="accent4">
                          <a:lumMod val="65000"/>
                          <a:lumOff val="35000"/>
                        </a:schemeClr>
                      </a:solidFill>
                      <a:prstDash val="solid"/>
                      <a:round/>
                      <a:headEnd type="none" w="med" len="med"/>
                      <a:tailEnd type="none" w="med" len="med"/>
                    </a:lnT>
                  </a:tcPr>
                </a:tc>
                <a:extLst>
                  <a:ext uri="{0D108BD9-81ED-4DB2-BD59-A6C34878D82A}">
                    <a16:rowId xmlns:a16="http://schemas.microsoft.com/office/drawing/2014/main" val="1013298188"/>
                  </a:ext>
                </a:extLst>
              </a:tr>
            </a:tbl>
          </a:graphicData>
        </a:graphic>
      </p:graphicFrame>
    </p:spTree>
    <p:extLst>
      <p:ext uri="{BB962C8B-B14F-4D97-AF65-F5344CB8AC3E}">
        <p14:creationId xmlns:p14="http://schemas.microsoft.com/office/powerpoint/2010/main" val="19224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S.O.L.I.D.</a:t>
            </a:r>
          </a:p>
        </p:txBody>
      </p:sp>
      <p:pic>
        <p:nvPicPr>
          <p:cNvPr id="3" name="Picture 4" descr="ÐÐ°ÑÑÐ¸Ð½ÐºÐ¸ Ð¿Ð¾ Ð·Ð°Ð¿ÑÐ¾ÑÑ solid programming">
            <a:extLst>
              <a:ext uri="{FF2B5EF4-FFF2-40B4-BE49-F238E27FC236}">
                <a16:creationId xmlns:a16="http://schemas.microsoft.com/office/drawing/2014/main" id="{20346726-AE03-4FBB-A6CA-002C85713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255" y="2495550"/>
            <a:ext cx="5821145" cy="2677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40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ÐÐ°ÑÑÐ¸Ð½ÐºÐ¸ Ð¿Ð¾ Ð·Ð°Ð¿ÑÐ¾ÑÑ refactoring">
            <a:extLst>
              <a:ext uri="{FF2B5EF4-FFF2-40B4-BE49-F238E27FC236}">
                <a16:creationId xmlns:a16="http://schemas.microsoft.com/office/drawing/2014/main" id="{D9057CE2-E3D4-46ED-978E-CEF5D8C240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99" r="16727"/>
          <a:stretch/>
        </p:blipFill>
        <p:spPr bwMode="auto">
          <a:xfrm>
            <a:off x="228600" y="1414709"/>
            <a:ext cx="3606800" cy="42656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64635C-2A59-4390-95B7-6E766441457D}"/>
              </a:ext>
            </a:extLst>
          </p:cNvPr>
          <p:cNvSpPr>
            <a:spLocks noGrp="1"/>
          </p:cNvSpPr>
          <p:nvPr>
            <p:ph type="title"/>
          </p:nvPr>
        </p:nvSpPr>
        <p:spPr/>
        <p:txBody>
          <a:bodyPr/>
          <a:lstStyle/>
          <a:p>
            <a:r>
              <a:rPr lang="en-US"/>
              <a:t>Refactoring in few words</a:t>
            </a:r>
          </a:p>
        </p:txBody>
      </p:sp>
      <p:sp>
        <p:nvSpPr>
          <p:cNvPr id="5" name="Rectangle 4">
            <a:extLst>
              <a:ext uri="{FF2B5EF4-FFF2-40B4-BE49-F238E27FC236}">
                <a16:creationId xmlns:a16="http://schemas.microsoft.com/office/drawing/2014/main" id="{59E8E4D6-952A-4729-A9BD-B6D9F6238193}"/>
              </a:ext>
            </a:extLst>
          </p:cNvPr>
          <p:cNvSpPr/>
          <p:nvPr/>
        </p:nvSpPr>
        <p:spPr>
          <a:xfrm>
            <a:off x="4241799" y="1414709"/>
            <a:ext cx="7721601" cy="4524315"/>
          </a:xfrm>
          <a:prstGeom prst="rect">
            <a:avLst/>
          </a:prstGeom>
          <a:solidFill>
            <a:schemeClr val="accent4">
              <a:lumMod val="75000"/>
              <a:lumOff val="25000"/>
            </a:schemeClr>
          </a:solidFill>
        </p:spPr>
        <p:txBody>
          <a:bodyPr wrap="square" anchor="ctr">
            <a:spAutoFit/>
          </a:bodyPr>
          <a:lstStyle/>
          <a:p>
            <a:pPr defTabSz="342900" fontAlgn="auto">
              <a:spcBef>
                <a:spcPts val="0"/>
              </a:spcBef>
              <a:spcAft>
                <a:spcPts val="0"/>
              </a:spcAft>
            </a:pPr>
            <a:r>
              <a:rPr lang="en-US" sz="2400" spc="300">
                <a:solidFill>
                  <a:schemeClr val="bg1"/>
                </a:solidFill>
                <a:latin typeface="Calibri"/>
              </a:rPr>
              <a:t>REFACTORING</a:t>
            </a:r>
            <a:r>
              <a:rPr lang="en-US" sz="2400" b="0" spc="300">
                <a:solidFill>
                  <a:schemeClr val="bg1"/>
                </a:solidFill>
                <a:latin typeface="Calibri"/>
              </a:rPr>
              <a:t> </a:t>
            </a:r>
            <a:r>
              <a:rPr lang="en-US" sz="2400" b="0">
                <a:solidFill>
                  <a:schemeClr val="bg1"/>
                </a:solidFill>
                <a:latin typeface="Calibri"/>
              </a:rPr>
              <a:t>is a disciplined technique for restructuring an existing body of code, altering its internal structure without changing its external behavior.</a:t>
            </a:r>
          </a:p>
          <a:p>
            <a:pPr defTabSz="342900" fontAlgn="auto">
              <a:spcBef>
                <a:spcPts val="0"/>
              </a:spcBef>
              <a:spcAft>
                <a:spcPts val="0"/>
              </a:spcAft>
            </a:pPr>
            <a:endParaRPr lang="en-US" sz="2400" b="0">
              <a:solidFill>
                <a:schemeClr val="bg1"/>
              </a:solidFill>
              <a:latin typeface="Calibri"/>
            </a:endParaRPr>
          </a:p>
          <a:p>
            <a:pPr defTabSz="342900" fontAlgn="auto">
              <a:spcBef>
                <a:spcPts val="0"/>
              </a:spcBef>
              <a:spcAft>
                <a:spcPts val="0"/>
              </a:spcAft>
            </a:pPr>
            <a:r>
              <a:rPr lang="en-US" sz="2400" b="0">
                <a:solidFill>
                  <a:schemeClr val="bg1"/>
                </a:solidFill>
                <a:latin typeface="Calibri"/>
              </a:rPr>
              <a:t>Its heart is a </a:t>
            </a:r>
            <a:r>
              <a:rPr lang="en-US" sz="2400" spc="300">
                <a:solidFill>
                  <a:schemeClr val="bg1"/>
                </a:solidFill>
                <a:latin typeface="Calibri"/>
              </a:rPr>
              <a:t>series of small behavior preserving transformations</a:t>
            </a:r>
            <a:r>
              <a:rPr lang="en-US" sz="2400" b="0">
                <a:solidFill>
                  <a:schemeClr val="bg1"/>
                </a:solidFill>
                <a:latin typeface="Calibri"/>
              </a:rPr>
              <a:t>. Each transformation (called a “refactoring”) does little, but a sequence of transformations can produce a significant restructuring. Since each refactoring is small, it’s less likely to go wrong. The system is kept fully working after each small refactoring, reducing the chances that a system can get seriously broken during the restructuring.</a:t>
            </a:r>
          </a:p>
        </p:txBody>
      </p:sp>
    </p:spTree>
    <p:extLst>
      <p:ext uri="{BB962C8B-B14F-4D97-AF65-F5344CB8AC3E}">
        <p14:creationId xmlns:p14="http://schemas.microsoft.com/office/powerpoint/2010/main" val="123406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7571" y="1443976"/>
            <a:ext cx="3262432" cy="4893647"/>
          </a:xfrm>
          <a:prstGeom prst="rect">
            <a:avLst/>
          </a:prstGeom>
        </p:spPr>
      </p:pic>
      <p:sp>
        <p:nvSpPr>
          <p:cNvPr id="2" name="Title 1">
            <a:extLst>
              <a:ext uri="{FF2B5EF4-FFF2-40B4-BE49-F238E27FC236}">
                <a16:creationId xmlns:a16="http://schemas.microsoft.com/office/drawing/2014/main" id="{B73D3C06-2F11-4A64-84F8-57703D324FD1}"/>
              </a:ext>
            </a:extLst>
          </p:cNvPr>
          <p:cNvSpPr>
            <a:spLocks noGrp="1"/>
          </p:cNvSpPr>
          <p:nvPr>
            <p:ph type="title"/>
          </p:nvPr>
        </p:nvSpPr>
        <p:spPr/>
        <p:txBody>
          <a:bodyPr>
            <a:normAutofit/>
          </a:bodyPr>
          <a:lstStyle/>
          <a:p>
            <a:r>
              <a:rPr lang="en-US"/>
              <a:t>REFACTORING IN FEW WORDS</a:t>
            </a:r>
          </a:p>
        </p:txBody>
      </p:sp>
      <p:sp>
        <p:nvSpPr>
          <p:cNvPr id="6" name="Rectangle 5">
            <a:extLst>
              <a:ext uri="{FF2B5EF4-FFF2-40B4-BE49-F238E27FC236}">
                <a16:creationId xmlns:a16="http://schemas.microsoft.com/office/drawing/2014/main" id="{C897B43F-84C6-4102-926A-4A9758475672}"/>
              </a:ext>
            </a:extLst>
          </p:cNvPr>
          <p:cNvSpPr/>
          <p:nvPr/>
        </p:nvSpPr>
        <p:spPr>
          <a:xfrm>
            <a:off x="228600" y="1443977"/>
            <a:ext cx="5867400" cy="4893647"/>
          </a:xfrm>
          <a:prstGeom prst="rect">
            <a:avLst/>
          </a:prstGeom>
          <a:solidFill>
            <a:schemeClr val="accent4">
              <a:lumMod val="75000"/>
              <a:lumOff val="25000"/>
            </a:schemeClr>
          </a:solidFill>
        </p:spPr>
        <p:txBody>
          <a:bodyPr wrap="square" anchor="ctr">
            <a:spAutoFit/>
          </a:bodyPr>
          <a:lstStyle/>
          <a:p>
            <a:pPr defTabSz="342900" fontAlgn="auto">
              <a:spcBef>
                <a:spcPts val="0"/>
              </a:spcBef>
              <a:spcAft>
                <a:spcPts val="0"/>
              </a:spcAft>
            </a:pPr>
            <a:r>
              <a:rPr lang="en-US" sz="2400" b="0" dirty="0">
                <a:solidFill>
                  <a:schemeClr val="bg1"/>
                </a:solidFill>
                <a:latin typeface="Calibri"/>
              </a:rPr>
              <a:t>If the refactoring is </a:t>
            </a:r>
            <a:r>
              <a:rPr lang="en-US" sz="2400" spc="300" dirty="0">
                <a:solidFill>
                  <a:schemeClr val="bg1"/>
                </a:solidFill>
                <a:latin typeface="Calibri"/>
              </a:rPr>
              <a:t>small</a:t>
            </a:r>
            <a:r>
              <a:rPr lang="en-US" sz="2400" b="0" dirty="0">
                <a:solidFill>
                  <a:schemeClr val="bg1"/>
                </a:solidFill>
                <a:latin typeface="Calibri"/>
              </a:rPr>
              <a:t>, it is more likely to be legitimate.</a:t>
            </a:r>
          </a:p>
          <a:p>
            <a:pPr defTabSz="342900" fontAlgn="auto">
              <a:spcBef>
                <a:spcPts val="0"/>
              </a:spcBef>
              <a:spcAft>
                <a:spcPts val="0"/>
              </a:spcAft>
            </a:pPr>
            <a:endParaRPr lang="en-US" sz="2400" b="0" dirty="0">
              <a:solidFill>
                <a:schemeClr val="bg1"/>
              </a:solidFill>
              <a:latin typeface="Calibri"/>
            </a:endParaRPr>
          </a:p>
          <a:p>
            <a:pPr defTabSz="342900" fontAlgn="auto">
              <a:spcBef>
                <a:spcPts val="0"/>
              </a:spcBef>
              <a:spcAft>
                <a:spcPts val="0"/>
              </a:spcAft>
            </a:pPr>
            <a:r>
              <a:rPr lang="en-US" sz="2400" b="0" dirty="0">
                <a:solidFill>
                  <a:schemeClr val="bg1"/>
                </a:solidFill>
                <a:latin typeface="Calibri"/>
              </a:rPr>
              <a:t>If the refactoring is in </a:t>
            </a:r>
            <a:r>
              <a:rPr lang="en-US" sz="2400" spc="300" dirty="0">
                <a:solidFill>
                  <a:schemeClr val="bg1"/>
                </a:solidFill>
                <a:latin typeface="Calibri"/>
              </a:rPr>
              <a:t>response to a business catalyst</a:t>
            </a:r>
            <a:r>
              <a:rPr lang="en-US" sz="2400" b="0" dirty="0">
                <a:solidFill>
                  <a:schemeClr val="bg1"/>
                </a:solidFill>
                <a:latin typeface="Calibri"/>
              </a:rPr>
              <a:t>, it is more likely to be legitimate.</a:t>
            </a:r>
          </a:p>
          <a:p>
            <a:pPr defTabSz="342900" fontAlgn="auto">
              <a:spcBef>
                <a:spcPts val="0"/>
              </a:spcBef>
              <a:spcAft>
                <a:spcPts val="0"/>
              </a:spcAft>
            </a:pPr>
            <a:endParaRPr lang="en-US" sz="2400" b="0" dirty="0">
              <a:solidFill>
                <a:schemeClr val="bg1"/>
              </a:solidFill>
              <a:latin typeface="Calibri"/>
            </a:endParaRPr>
          </a:p>
          <a:p>
            <a:pPr defTabSz="342900" fontAlgn="auto">
              <a:spcBef>
                <a:spcPts val="0"/>
              </a:spcBef>
              <a:spcAft>
                <a:spcPts val="0"/>
              </a:spcAft>
            </a:pPr>
            <a:r>
              <a:rPr lang="en-US" sz="2400" b="0" dirty="0">
                <a:solidFill>
                  <a:schemeClr val="bg1"/>
                </a:solidFill>
                <a:latin typeface="Calibri"/>
              </a:rPr>
              <a:t>If the refactoring is </a:t>
            </a:r>
            <a:r>
              <a:rPr lang="en-US" sz="2400" spc="300" dirty="0">
                <a:solidFill>
                  <a:schemeClr val="bg1"/>
                </a:solidFill>
                <a:latin typeface="Calibri"/>
              </a:rPr>
              <a:t>reflective of team cohesion</a:t>
            </a:r>
            <a:r>
              <a:rPr lang="en-US" sz="2400" dirty="0">
                <a:solidFill>
                  <a:schemeClr val="bg1"/>
                </a:solidFill>
                <a:latin typeface="Calibri"/>
              </a:rPr>
              <a:t>,</a:t>
            </a:r>
            <a:r>
              <a:rPr lang="en-US" sz="2400" b="0" dirty="0">
                <a:solidFill>
                  <a:schemeClr val="bg1"/>
                </a:solidFill>
                <a:latin typeface="Calibri"/>
              </a:rPr>
              <a:t> it is more likely to be legitimate.</a:t>
            </a:r>
          </a:p>
          <a:p>
            <a:pPr defTabSz="342900" fontAlgn="auto">
              <a:spcBef>
                <a:spcPts val="0"/>
              </a:spcBef>
              <a:spcAft>
                <a:spcPts val="0"/>
              </a:spcAft>
            </a:pPr>
            <a:endParaRPr lang="en-US" sz="2400" b="0" dirty="0">
              <a:solidFill>
                <a:schemeClr val="bg1"/>
              </a:solidFill>
              <a:latin typeface="Calibri"/>
            </a:endParaRPr>
          </a:p>
          <a:p>
            <a:pPr defTabSz="342900" fontAlgn="auto">
              <a:spcBef>
                <a:spcPts val="0"/>
              </a:spcBef>
              <a:spcAft>
                <a:spcPts val="0"/>
              </a:spcAft>
            </a:pPr>
            <a:r>
              <a:rPr lang="en-US" sz="2400" b="0" dirty="0">
                <a:solidFill>
                  <a:schemeClr val="bg1"/>
                </a:solidFill>
                <a:latin typeface="Calibri"/>
              </a:rPr>
              <a:t>And, of course, if the refactoring is </a:t>
            </a:r>
            <a:r>
              <a:rPr lang="en-US" sz="2400" spc="300" dirty="0">
                <a:solidFill>
                  <a:schemeClr val="bg1"/>
                </a:solidFill>
                <a:latin typeface="Calibri"/>
              </a:rPr>
              <a:t>made transparent</a:t>
            </a:r>
            <a:r>
              <a:rPr lang="en-US" sz="2400" dirty="0">
                <a:solidFill>
                  <a:schemeClr val="bg1"/>
                </a:solidFill>
                <a:latin typeface="Calibri"/>
              </a:rPr>
              <a:t>,</a:t>
            </a:r>
            <a:r>
              <a:rPr lang="en-US" sz="2400" b="0" dirty="0">
                <a:solidFill>
                  <a:schemeClr val="bg1"/>
                </a:solidFill>
                <a:latin typeface="Calibri"/>
              </a:rPr>
              <a:t> it is more likely to be legitimate.</a:t>
            </a:r>
          </a:p>
        </p:txBody>
      </p:sp>
    </p:spTree>
    <p:extLst>
      <p:ext uri="{BB962C8B-B14F-4D97-AF65-F5344CB8AC3E}">
        <p14:creationId xmlns:p14="http://schemas.microsoft.com/office/powerpoint/2010/main" val="1742748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5878-87C0-4798-A07E-0D5FF8FD03AE}"/>
              </a:ext>
            </a:extLst>
          </p:cNvPr>
          <p:cNvSpPr>
            <a:spLocks noGrp="1"/>
          </p:cNvSpPr>
          <p:nvPr>
            <p:ph type="title"/>
          </p:nvPr>
        </p:nvSpPr>
        <p:spPr/>
        <p:txBody>
          <a:bodyPr/>
          <a:lstStyle/>
          <a:p>
            <a:r>
              <a:rPr lang="en-US"/>
              <a:t>Summarize – core hints</a:t>
            </a:r>
          </a:p>
        </p:txBody>
      </p:sp>
      <p:sp>
        <p:nvSpPr>
          <p:cNvPr id="5" name="Content Placeholder 2">
            <a:extLst>
              <a:ext uri="{FF2B5EF4-FFF2-40B4-BE49-F238E27FC236}">
                <a16:creationId xmlns:a16="http://schemas.microsoft.com/office/drawing/2014/main" id="{6550133B-C302-4490-BE26-E3BD03B55DD3}"/>
              </a:ext>
            </a:extLst>
          </p:cNvPr>
          <p:cNvSpPr txBox="1">
            <a:spLocks/>
          </p:cNvSpPr>
          <p:nvPr/>
        </p:nvSpPr>
        <p:spPr>
          <a:xfrm>
            <a:off x="116618" y="1319894"/>
            <a:ext cx="11846781" cy="5115961"/>
          </a:xfrm>
          <a:prstGeom prst="rect">
            <a:avLst/>
          </a:prstGeom>
        </p:spPr>
        <p:txBody>
          <a:bodyPr anchor="t">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82880" marR="0" lvl="0" indent="-182880" algn="l" defTabSz="342900" rtl="0" eaLnBrk="1" fontAlgn="auto" latinLnBrk="0" hangingPunct="1">
              <a:lnSpc>
                <a:spcPct val="100000"/>
              </a:lnSpc>
              <a:spcBef>
                <a:spcPts val="1200"/>
              </a:spcBef>
              <a:spcAft>
                <a:spcPts val="1200"/>
              </a:spcAft>
              <a:buClrTx/>
              <a:buSzTx/>
              <a:buFont typeface="Arial"/>
              <a:buChar char="•"/>
              <a:tabLst/>
              <a:defRPr/>
            </a:pPr>
            <a:r>
              <a:rPr kumimoji="0" lang="en-US" sz="2000" b="0" i="0" u="none" strike="noStrike" kern="1200" cap="none" spc="0" normalizeH="0" baseline="0" noProof="0" dirty="0">
                <a:ln>
                  <a:noFill/>
                </a:ln>
                <a:solidFill>
                  <a:srgbClr val="464547"/>
                </a:solidFill>
                <a:effectLst/>
                <a:uLnTx/>
                <a:uFillTx/>
                <a:latin typeface="Calibri"/>
                <a:ea typeface="+mn-ea"/>
                <a:cs typeface="+mn-cs"/>
              </a:rPr>
              <a:t>More likely everything is already done! 99% We don’t have to create your own patterns</a:t>
            </a:r>
          </a:p>
          <a:p>
            <a:pPr marL="182880" marR="0" lvl="0" indent="-182880" algn="l" defTabSz="342900" rtl="0" eaLnBrk="1" fontAlgn="auto" latinLnBrk="0" hangingPunct="1">
              <a:lnSpc>
                <a:spcPct val="100000"/>
              </a:lnSpc>
              <a:spcBef>
                <a:spcPts val="1200"/>
              </a:spcBef>
              <a:spcAft>
                <a:spcPts val="1200"/>
              </a:spcAft>
              <a:buClrTx/>
              <a:buSzTx/>
              <a:buFont typeface="Arial"/>
              <a:buChar char="•"/>
              <a:tabLst/>
              <a:defRPr/>
            </a:pPr>
            <a:r>
              <a:rPr kumimoji="0" lang="en-US" sz="2000" b="0" i="0" u="none" strike="noStrike" kern="1200" cap="none" spc="0" normalizeH="0" baseline="0" noProof="0" dirty="0">
                <a:ln>
                  <a:noFill/>
                </a:ln>
                <a:solidFill>
                  <a:schemeClr val="accent3"/>
                </a:solidFill>
                <a:effectLst/>
                <a:uLnTx/>
                <a:uFillTx/>
                <a:latin typeface="Calibri"/>
                <a:ea typeface="+mn-ea"/>
                <a:cs typeface="+mn-cs"/>
              </a:rPr>
              <a:t>If you are going to write much code, you should be familiar with patterns – every day you will face with situations, when your system behavior is similar to any already existing pattern, and you don’t have to create </a:t>
            </a:r>
            <a:r>
              <a:rPr lang="en-US" sz="2000" b="0" dirty="0">
                <a:solidFill>
                  <a:schemeClr val="accent3"/>
                </a:solidFill>
                <a:latin typeface="Calibri"/>
              </a:rPr>
              <a:t>your</a:t>
            </a:r>
            <a:r>
              <a:rPr kumimoji="0" lang="en-US" sz="2000" b="0" i="0" u="none" strike="noStrike" kern="1200" cap="none" spc="0" normalizeH="0" baseline="0" noProof="0" dirty="0">
                <a:ln>
                  <a:noFill/>
                </a:ln>
                <a:solidFill>
                  <a:schemeClr val="accent3"/>
                </a:solidFill>
                <a:effectLst/>
                <a:uLnTx/>
                <a:uFillTx/>
                <a:latin typeface="Calibri"/>
                <a:ea typeface="+mn-ea"/>
                <a:cs typeface="+mn-cs"/>
              </a:rPr>
              <a:t> own bicycles</a:t>
            </a:r>
            <a:endParaRPr lang="en-US" sz="2000" b="0" i="0" u="none" strike="noStrike" kern="1200" cap="none" spc="0" baseline="0" noProof="0" dirty="0">
              <a:solidFill>
                <a:schemeClr val="accent3"/>
              </a:solidFill>
              <a:latin typeface="Calibri"/>
              <a:cs typeface="Calibri"/>
            </a:endParaRPr>
          </a:p>
          <a:p>
            <a:pPr marL="182880" marR="0" lvl="0" indent="-182880" algn="l" defTabSz="342900" rtl="0" eaLnBrk="1" fontAlgn="auto" latinLnBrk="0" hangingPunct="1">
              <a:lnSpc>
                <a:spcPct val="100000"/>
              </a:lnSpc>
              <a:spcBef>
                <a:spcPts val="1200"/>
              </a:spcBef>
              <a:spcAft>
                <a:spcPts val="1200"/>
              </a:spcAft>
              <a:buClrTx/>
              <a:buSzTx/>
              <a:buFont typeface="Arial"/>
              <a:buChar char="•"/>
              <a:tabLst/>
              <a:defRPr/>
            </a:pPr>
            <a:r>
              <a:rPr kumimoji="0" lang="en-US" sz="2000" b="0" i="0" u="none" strike="noStrike" kern="1200" cap="none" spc="0" normalizeH="0" baseline="0" noProof="0" dirty="0">
                <a:ln>
                  <a:noFill/>
                </a:ln>
                <a:solidFill>
                  <a:srgbClr val="464547"/>
                </a:solidFill>
                <a:effectLst/>
                <a:uLnTx/>
                <a:uFillTx/>
                <a:latin typeface="Calibri"/>
                <a:ea typeface="+mn-ea"/>
                <a:cs typeface="+mn-cs"/>
              </a:rPr>
              <a:t>If it’s possible not to use pattern, it’s better not to use it – simple construction is the best</a:t>
            </a:r>
            <a:endParaRPr lang="en-US" sz="2000" b="0" i="0" u="none" strike="noStrike" kern="1200" cap="none" spc="0" baseline="0" noProof="0" dirty="0">
              <a:solidFill>
                <a:srgbClr val="464547"/>
              </a:solidFill>
              <a:latin typeface="Calibri"/>
              <a:cs typeface="Calibri"/>
            </a:endParaRPr>
          </a:p>
          <a:p>
            <a:pPr marL="182880" marR="0" lvl="0" indent="-182880" algn="l" defTabSz="342900" rtl="0" eaLnBrk="1" fontAlgn="auto" latinLnBrk="0" hangingPunct="1">
              <a:lnSpc>
                <a:spcPct val="100000"/>
              </a:lnSpc>
              <a:spcBef>
                <a:spcPts val="1200"/>
              </a:spcBef>
              <a:spcAft>
                <a:spcPts val="1200"/>
              </a:spcAft>
              <a:buClrTx/>
              <a:buSzTx/>
              <a:buFont typeface="Arial"/>
              <a:buChar char="•"/>
              <a:tabLst/>
              <a:defRPr/>
            </a:pPr>
            <a:r>
              <a:rPr kumimoji="0" lang="en-US" sz="2000" b="0" i="0" u="none" strike="noStrike" kern="1200" cap="none" spc="0" normalizeH="0" baseline="0" noProof="0" dirty="0">
                <a:ln>
                  <a:noFill/>
                </a:ln>
                <a:solidFill>
                  <a:schemeClr val="accent3"/>
                </a:solidFill>
                <a:effectLst/>
                <a:uLnTx/>
                <a:uFillTx/>
                <a:latin typeface="Calibri"/>
                <a:ea typeface="+mn-ea"/>
                <a:cs typeface="+mn-cs"/>
              </a:rPr>
              <a:t>The goal is not to implement pattern in the code, the goal is to make your code simple and effective and use patterns only in necessary cases</a:t>
            </a:r>
            <a:endParaRPr lang="en-US" sz="2000" b="0" i="0" u="none" strike="noStrike" kern="1200" cap="none" spc="0" baseline="0" noProof="0" dirty="0">
              <a:solidFill>
                <a:schemeClr val="accent3"/>
              </a:solidFill>
              <a:latin typeface="Calibri"/>
              <a:cs typeface="Calibri"/>
            </a:endParaRPr>
          </a:p>
          <a:p>
            <a:pPr marL="182880" marR="0" lvl="0" indent="-182880" algn="l" defTabSz="342900" rtl="0" eaLnBrk="1" fontAlgn="auto" latinLnBrk="0" hangingPunct="1">
              <a:lnSpc>
                <a:spcPct val="100000"/>
              </a:lnSpc>
              <a:spcBef>
                <a:spcPts val="1200"/>
              </a:spcBef>
              <a:spcAft>
                <a:spcPts val="1200"/>
              </a:spcAft>
              <a:buClrTx/>
              <a:buSzTx/>
              <a:buFont typeface="Arial"/>
              <a:buChar char="•"/>
              <a:tabLst/>
              <a:defRPr/>
            </a:pPr>
            <a:r>
              <a:rPr kumimoji="0" lang="en-US" sz="2000" b="0" i="0" u="none" strike="noStrike" kern="1200" cap="none" spc="0" normalizeH="0" baseline="0" noProof="0" dirty="0">
                <a:ln>
                  <a:noFill/>
                </a:ln>
                <a:solidFill>
                  <a:srgbClr val="464547"/>
                </a:solidFill>
                <a:effectLst/>
                <a:uLnTx/>
                <a:uFillTx/>
                <a:latin typeface="Calibri"/>
                <a:ea typeface="+mn-ea"/>
                <a:cs typeface="+mn-cs"/>
              </a:rPr>
              <a:t>Try to realize pattern in the simplest way</a:t>
            </a:r>
            <a:endParaRPr lang="en-US" sz="2000" b="0" i="0" u="none" strike="noStrike" kern="1200" cap="none" spc="0" baseline="0" noProof="0" dirty="0">
              <a:solidFill>
                <a:srgbClr val="464547"/>
              </a:solidFill>
              <a:latin typeface="Calibri"/>
              <a:cs typeface="Calibri"/>
            </a:endParaRPr>
          </a:p>
          <a:p>
            <a:pPr marL="182880" marR="0" lvl="0" indent="-182880" algn="l" defTabSz="342900" rtl="0" eaLnBrk="1" fontAlgn="auto" latinLnBrk="0" hangingPunct="1">
              <a:lnSpc>
                <a:spcPct val="100000"/>
              </a:lnSpc>
              <a:spcBef>
                <a:spcPts val="1200"/>
              </a:spcBef>
              <a:spcAft>
                <a:spcPts val="1200"/>
              </a:spcAft>
              <a:buClrTx/>
              <a:buSzTx/>
              <a:buFont typeface="Arial"/>
              <a:buChar char="•"/>
              <a:tabLst/>
              <a:defRPr/>
            </a:pPr>
            <a:r>
              <a:rPr kumimoji="0" lang="en-US" sz="2000" b="0" i="0" u="none" strike="noStrike" kern="1200" cap="none" spc="0" normalizeH="0" baseline="0" noProof="0" dirty="0">
                <a:ln>
                  <a:noFill/>
                </a:ln>
                <a:solidFill>
                  <a:schemeClr val="accent3"/>
                </a:solidFill>
                <a:effectLst/>
                <a:uLnTx/>
                <a:uFillTx/>
                <a:latin typeface="Calibri"/>
                <a:ea typeface="+mn-ea"/>
                <a:cs typeface="+mn-cs"/>
              </a:rPr>
              <a:t>Good place to apply patterns – refactoring process</a:t>
            </a:r>
            <a:endParaRPr lang="en-US" sz="2000" b="0" i="0" u="none" strike="noStrike" kern="1200" cap="none" spc="0" baseline="0" noProof="0" dirty="0">
              <a:solidFill>
                <a:schemeClr val="accent3"/>
              </a:solidFill>
              <a:latin typeface="Calibri"/>
              <a:cs typeface="Calibri"/>
            </a:endParaRPr>
          </a:p>
        </p:txBody>
      </p:sp>
    </p:spTree>
    <p:extLst>
      <p:ext uri="{BB962C8B-B14F-4D97-AF65-F5344CB8AC3E}">
        <p14:creationId xmlns:p14="http://schemas.microsoft.com/office/powerpoint/2010/main" val="2033570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 about patterns</a:t>
            </a:r>
          </a:p>
        </p:txBody>
      </p:sp>
      <p:sp>
        <p:nvSpPr>
          <p:cNvPr id="4" name="Content Placeholder 2">
            <a:extLst>
              <a:ext uri="{FF2B5EF4-FFF2-40B4-BE49-F238E27FC236}">
                <a16:creationId xmlns:a16="http://schemas.microsoft.com/office/drawing/2014/main" id="{0B142DE0-050A-4236-BD1F-C383F236DFB5}"/>
              </a:ext>
            </a:extLst>
          </p:cNvPr>
          <p:cNvSpPr txBox="1">
            <a:spLocks/>
          </p:cNvSpPr>
          <p:nvPr/>
        </p:nvSpPr>
        <p:spPr>
          <a:xfrm>
            <a:off x="228600" y="1224644"/>
            <a:ext cx="11734800" cy="5518492"/>
          </a:xfrm>
          <a:prstGeom prst="rect">
            <a:avLst/>
          </a:prstGeom>
        </p:spPr>
        <p:txBody>
          <a:bodyPr vert="horz" lIns="68580" tIns="34290" rIns="68580" bIns="34290" rtlCol="0" anchor="t">
            <a:norm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marR="0" lvl="0" indent="0" algn="l" defTabSz="342900" rtl="0" eaLnBrk="1" fontAlgn="auto" latinLnBrk="0" hangingPunct="1">
              <a:lnSpc>
                <a:spcPct val="120000"/>
              </a:lnSpc>
              <a:spcBef>
                <a:spcPts val="0"/>
              </a:spcBef>
              <a:spcAft>
                <a:spcPts val="0"/>
              </a:spcAft>
              <a:buClrTx/>
              <a:buSzTx/>
              <a:buFont typeface="Arial"/>
              <a:buNone/>
              <a:tabLst/>
              <a:defRPr/>
            </a:pPr>
            <a:r>
              <a:rPr kumimoji="0" lang="en-US" sz="2400" b="0" i="0" u="none" strike="noStrike" kern="1200" cap="none" spc="0" normalizeH="0" baseline="0" noProof="0" dirty="0">
                <a:ln>
                  <a:noFill/>
                </a:ln>
                <a:solidFill>
                  <a:srgbClr val="464547"/>
                </a:solidFill>
                <a:effectLst/>
                <a:uLnTx/>
                <a:uFillTx/>
                <a:latin typeface="Calibri"/>
                <a:ea typeface="+mn-ea"/>
                <a:cs typeface="+mn-cs"/>
              </a:rPr>
              <a:t>Enough to dig into the topic:</a:t>
            </a:r>
            <a:endParaRPr kumimoji="0" lang="en-US" sz="2400" b="0" i="0" u="none" strike="noStrike" kern="1200" cap="none" spc="0" normalizeH="0" baseline="0" noProof="0" dirty="0">
              <a:ln>
                <a:noFill/>
              </a:ln>
              <a:solidFill>
                <a:srgbClr val="464547"/>
              </a:solidFill>
              <a:effectLst/>
              <a:uLnTx/>
              <a:uFillTx/>
              <a:latin typeface="Calibri"/>
              <a:ea typeface="+mn-ea"/>
              <a:cs typeface="+mn-cs"/>
              <a:hlinkClick r:id="rId2"/>
            </a:endParaRPr>
          </a:p>
          <a:p>
            <a:pPr marL="274320" indent="-274320" defTabSz="914400" fontAlgn="auto">
              <a:lnSpc>
                <a:spcPct val="100000"/>
              </a:lnSpc>
              <a:spcBef>
                <a:spcPts val="600"/>
              </a:spcBef>
              <a:spcAft>
                <a:spcPts val="600"/>
              </a:spcAft>
              <a:buClr>
                <a:schemeClr val="dk1"/>
              </a:buClr>
              <a:buSzPct val="100000"/>
              <a:buFont typeface="+mj-lt"/>
              <a:buAutoNum type="arabicPeriod"/>
              <a:tabLst/>
              <a:defRPr/>
            </a:pPr>
            <a:r>
              <a:rPr lang="en-US" sz="1800" b="0" u="sng" dirty="0">
                <a:solidFill>
                  <a:schemeClr val="hlink"/>
                </a:solidFill>
                <a:ea typeface="Trebuchet MS"/>
                <a:cs typeface="Trebuchet MS"/>
                <a:hlinkClick r:id="rId2"/>
              </a:rPr>
              <a:t>https://sourcemaking.com/design_patterns</a:t>
            </a:r>
            <a:r>
              <a:rPr lang="en-US" sz="1800" b="0" u="sng" dirty="0">
                <a:solidFill>
                  <a:schemeClr val="hlink"/>
                </a:solidFill>
                <a:ea typeface="Trebuchet MS"/>
                <a:cs typeface="Trebuchet MS"/>
              </a:rPr>
              <a:t> - </a:t>
            </a:r>
            <a:r>
              <a:rPr lang="en-US" sz="1800" b="0" dirty="0">
                <a:solidFill>
                  <a:schemeClr val="dk1"/>
                </a:solidFill>
                <a:ea typeface="Trebuchet MS"/>
                <a:cs typeface="Trebuchet MS"/>
              </a:rPr>
              <a:t>well-designed, laconic, patterns/antipatterns, pros and cons</a:t>
            </a:r>
          </a:p>
          <a:p>
            <a:pPr marL="274320" indent="-274320" defTabSz="914400" fontAlgn="auto">
              <a:lnSpc>
                <a:spcPct val="100000"/>
              </a:lnSpc>
              <a:spcBef>
                <a:spcPts val="600"/>
              </a:spcBef>
              <a:spcAft>
                <a:spcPts val="600"/>
              </a:spcAft>
              <a:buClr>
                <a:schemeClr val="dk1"/>
              </a:buClr>
              <a:buSzPct val="100000"/>
              <a:buFont typeface="+mj-lt"/>
              <a:buAutoNum type="arabicPeriod"/>
              <a:tabLst/>
              <a:defRPr/>
            </a:pPr>
            <a:r>
              <a:rPr lang="en-US" sz="1800" b="0" u="sng" dirty="0">
                <a:solidFill>
                  <a:schemeClr val="hlink"/>
                </a:solidFill>
                <a:ea typeface="Trebuchet MS"/>
                <a:cs typeface="Trebuchet MS"/>
                <a:hlinkClick r:id="rId3"/>
              </a:rPr>
              <a:t>http://www.tutorialspoint.com/design_pattern/index.htm </a:t>
            </a:r>
            <a:r>
              <a:rPr lang="en-US" sz="1800" b="0" u="sng" dirty="0">
                <a:solidFill>
                  <a:schemeClr val="hlink"/>
                </a:solidFill>
                <a:ea typeface="Trebuchet MS"/>
                <a:cs typeface="Trebuchet MS"/>
              </a:rPr>
              <a:t>– </a:t>
            </a:r>
            <a:r>
              <a:rPr lang="en-US" sz="1800" b="0" dirty="0">
                <a:solidFill>
                  <a:schemeClr val="dk1"/>
                </a:solidFill>
                <a:ea typeface="Trebuchet MS"/>
                <a:cs typeface="Trebuchet MS"/>
              </a:rPr>
              <a:t>popular resource to cover the topic</a:t>
            </a:r>
            <a:endParaRPr lang="en-US" sz="1800" b="0" dirty="0">
              <a:solidFill>
                <a:schemeClr val="dk1"/>
              </a:solidFill>
              <a:ea typeface="Trebuchet MS"/>
              <a:cs typeface="Calibri"/>
            </a:endParaRPr>
          </a:p>
          <a:p>
            <a:pPr marL="274320" indent="-274320" defTabSz="914400" fontAlgn="auto">
              <a:lnSpc>
                <a:spcPct val="100000"/>
              </a:lnSpc>
              <a:spcBef>
                <a:spcPts val="600"/>
              </a:spcBef>
              <a:spcAft>
                <a:spcPts val="600"/>
              </a:spcAft>
              <a:buClr>
                <a:schemeClr val="dk1"/>
              </a:buClr>
              <a:buSzPct val="100000"/>
              <a:buFont typeface="+mj-lt"/>
              <a:buAutoNum type="arabicPeriod"/>
            </a:pPr>
            <a:r>
              <a:rPr lang="en-US" sz="1800" b="0" u="sng" dirty="0">
                <a:solidFill>
                  <a:schemeClr val="hlink"/>
                </a:solidFill>
                <a:ea typeface="Trebuchet MS"/>
                <a:cs typeface="Trebuchet MS"/>
                <a:hlinkClick r:id="rId4"/>
              </a:rPr>
              <a:t>https://metanit.com/sharp/patterns/ </a:t>
            </a:r>
            <a:r>
              <a:rPr lang="en-US" sz="1800" b="0" u="sng" dirty="0">
                <a:solidFill>
                  <a:schemeClr val="hlink"/>
                </a:solidFill>
                <a:ea typeface="Trebuchet MS"/>
                <a:cs typeface="Trebuchet MS"/>
              </a:rPr>
              <a:t> </a:t>
            </a:r>
            <a:r>
              <a:rPr lang="ru-RU" sz="1800" b="0" u="sng" dirty="0">
                <a:solidFill>
                  <a:schemeClr val="hlink"/>
                </a:solidFill>
                <a:ea typeface="Trebuchet MS"/>
                <a:cs typeface="Trebuchet MS"/>
              </a:rPr>
              <a:t>-</a:t>
            </a:r>
            <a:r>
              <a:rPr lang="en-US" sz="1800" b="0" u="sng" dirty="0">
                <a:solidFill>
                  <a:schemeClr val="hlink"/>
                </a:solidFill>
                <a:ea typeface="Trebuchet MS"/>
                <a:cs typeface="Trebuchet MS"/>
              </a:rPr>
              <a:t> </a:t>
            </a:r>
            <a:r>
              <a:rPr lang="en-US" sz="1800" b="0" dirty="0">
                <a:solidFill>
                  <a:schemeClr val="dk1"/>
                </a:solidFill>
                <a:ea typeface="Trebuchet MS"/>
                <a:cs typeface="Trebuchet MS"/>
              </a:rPr>
              <a:t>well-organized resource with detailed description in Russian </a:t>
            </a:r>
            <a:endParaRPr lang="en-US" sz="1800" b="0" dirty="0">
              <a:solidFill>
                <a:schemeClr val="dk1"/>
              </a:solidFill>
              <a:ea typeface="Trebuchet MS"/>
              <a:cs typeface="Calibri"/>
            </a:endParaRPr>
          </a:p>
          <a:p>
            <a:pPr marL="274320" indent="-274320" defTabSz="914400" fontAlgn="auto">
              <a:lnSpc>
                <a:spcPct val="100000"/>
              </a:lnSpc>
              <a:spcBef>
                <a:spcPts val="600"/>
              </a:spcBef>
              <a:spcAft>
                <a:spcPts val="600"/>
              </a:spcAft>
              <a:buClr>
                <a:schemeClr val="dk1"/>
              </a:buClr>
              <a:buSzPct val="100000"/>
              <a:buFont typeface="+mj-lt"/>
              <a:buAutoNum type="arabicPeriod"/>
            </a:pPr>
            <a:r>
              <a:rPr lang="en-US" sz="1800" b="0" dirty="0">
                <a:solidFill>
                  <a:schemeClr val="dk1"/>
                </a:solidFill>
                <a:ea typeface="Trebuchet MS"/>
                <a:cs typeface="Trebuchet MS"/>
                <a:hlinkClick r:id="rId5"/>
              </a:rPr>
              <a:t>https://github.com/keyAltos7/TAFSandbox - </a:t>
            </a:r>
            <a:r>
              <a:rPr lang="en-US" sz="1800" b="0" dirty="0">
                <a:solidFill>
                  <a:schemeClr val="dk1"/>
                </a:solidFill>
                <a:ea typeface="Trebuchet MS"/>
                <a:cs typeface="Trebuchet MS"/>
              </a:rPr>
              <a:t>examples from this training </a:t>
            </a:r>
            <a:endParaRPr lang="en-US" sz="1800" b="0" dirty="0">
              <a:solidFill>
                <a:schemeClr val="dk1"/>
              </a:solidFill>
              <a:ea typeface="Trebuchet MS"/>
              <a:cs typeface="Trebuchet MS"/>
              <a:hlinkClick r:id="rId6"/>
            </a:endParaRPr>
          </a:p>
          <a:p>
            <a:pPr marL="274320" indent="-274320" defTabSz="914400" fontAlgn="auto">
              <a:lnSpc>
                <a:spcPct val="100000"/>
              </a:lnSpc>
              <a:spcBef>
                <a:spcPts val="600"/>
              </a:spcBef>
              <a:spcAft>
                <a:spcPts val="600"/>
              </a:spcAft>
              <a:buClr>
                <a:schemeClr val="dk1"/>
              </a:buClr>
              <a:buSzPct val="100000"/>
              <a:buFont typeface="+mj-lt"/>
              <a:buAutoNum type="arabicPeriod"/>
              <a:tabLst/>
              <a:defRPr/>
            </a:pPr>
            <a:endParaRPr lang="en-US" sz="1800" b="0" dirty="0">
              <a:solidFill>
                <a:schemeClr val="dk1"/>
              </a:solidFill>
              <a:ea typeface="Trebuchet MS"/>
              <a:cs typeface="Trebuchet MS"/>
            </a:endParaRPr>
          </a:p>
        </p:txBody>
      </p:sp>
    </p:spTree>
    <p:extLst>
      <p:ext uri="{BB962C8B-B14F-4D97-AF65-F5344CB8AC3E}">
        <p14:creationId xmlns:p14="http://schemas.microsoft.com/office/powerpoint/2010/main" val="1231095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C7D7-E4D9-45DC-890B-82FE9E1107CE}"/>
              </a:ext>
            </a:extLst>
          </p:cNvPr>
          <p:cNvSpPr>
            <a:spLocks noGrp="1"/>
          </p:cNvSpPr>
          <p:nvPr>
            <p:ph type="title"/>
          </p:nvPr>
        </p:nvSpPr>
        <p:spPr/>
        <p:txBody>
          <a:bodyPr>
            <a:normAutofit/>
          </a:bodyPr>
          <a:lstStyle/>
          <a:p>
            <a:r>
              <a:rPr lang="en-US"/>
              <a:t>Resources about S.O.L.I.D</a:t>
            </a:r>
          </a:p>
        </p:txBody>
      </p:sp>
      <p:sp>
        <p:nvSpPr>
          <p:cNvPr id="5" name="Content Placeholder 2">
            <a:extLst>
              <a:ext uri="{FF2B5EF4-FFF2-40B4-BE49-F238E27FC236}">
                <a16:creationId xmlns:a16="http://schemas.microsoft.com/office/drawing/2014/main" id="{F6B99F8E-DC6D-4572-9C97-C649FF742529}"/>
              </a:ext>
            </a:extLst>
          </p:cNvPr>
          <p:cNvSpPr txBox="1">
            <a:spLocks/>
          </p:cNvSpPr>
          <p:nvPr/>
        </p:nvSpPr>
        <p:spPr>
          <a:xfrm>
            <a:off x="116618" y="1291319"/>
            <a:ext cx="11846781" cy="5061856"/>
          </a:xfrm>
          <a:prstGeom prst="rect">
            <a:avLst/>
          </a:prstGeom>
        </p:spPr>
        <p:txBody>
          <a:bodyPr vert="horz" lIns="68580" tIns="34290" rIns="68580" bIns="34290" rtlCol="0" anchor="t">
            <a:noAutofit/>
          </a:bodyPr>
          <a:lstStyle>
            <a:lvl1pPr marL="0" indent="0" algn="l" defTabSz="342900" rtl="0" eaLnBrk="1" latinLnBrk="0" hangingPunct="1">
              <a:lnSpc>
                <a:spcPct val="120000"/>
              </a:lnSpc>
              <a:spcBef>
                <a:spcPts val="0"/>
              </a:spcBef>
              <a:buFont typeface="Arial"/>
              <a:buNone/>
              <a:defRPr sz="1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2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1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fontAlgn="auto">
              <a:spcAft>
                <a:spcPts val="0"/>
              </a:spcAft>
              <a:defRPr/>
            </a:pPr>
            <a:r>
              <a:rPr kumimoji="0" lang="en-US" sz="2400" b="1" i="0" u="none" strike="noStrike" kern="1200" cap="none" spc="0" normalizeH="0" baseline="0" noProof="0" dirty="0">
                <a:ln>
                  <a:noFill/>
                </a:ln>
                <a:solidFill>
                  <a:srgbClr val="464547"/>
                </a:solidFill>
                <a:effectLst/>
                <a:uLnTx/>
                <a:uFillTx/>
                <a:latin typeface="Calibri"/>
                <a:ea typeface="+mn-ea"/>
                <a:cs typeface="+mn-cs"/>
              </a:rPr>
              <a:t>English:</a:t>
            </a:r>
            <a:r>
              <a:rPr lang="en-US" sz="2400" dirty="0">
                <a:solidFill>
                  <a:srgbClr val="464547"/>
                </a:solidFill>
                <a:latin typeface="Calibri"/>
              </a:rPr>
              <a:t> </a:t>
            </a:r>
            <a:endParaRPr kumimoji="0" lang="en-US" sz="2400" b="1" i="0" u="none" strike="noStrike" kern="1200" cap="none" spc="0" normalizeH="0" baseline="0" noProof="0">
              <a:ln>
                <a:noFill/>
              </a:ln>
              <a:solidFill>
                <a:srgbClr val="464547"/>
              </a:solidFill>
              <a:effectLst/>
              <a:uLnTx/>
              <a:uFillTx/>
              <a:latin typeface="Calibri"/>
              <a:ea typeface="+mn-ea"/>
              <a:cs typeface="+mn-cs"/>
            </a:endParaRPr>
          </a:p>
          <a:p>
            <a:pPr marL="182880" marR="0" lvl="0" indent="-182880" algn="l" defTabSz="3429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64547"/>
                </a:solidFill>
                <a:effectLst/>
                <a:uLnTx/>
                <a:uFillTx/>
                <a:latin typeface="Calibri"/>
                <a:ea typeface="+mn-ea"/>
                <a:cs typeface="+mn-cs"/>
                <a:hlinkClick r:id="rId2"/>
              </a:rPr>
              <a:t>http://blog.gauffin.org/2012/05/solid-principles-with-real-world-examples/</a:t>
            </a:r>
            <a:r>
              <a:rPr kumimoji="0" lang="en-US" sz="1800" b="0" i="0" u="none" strike="noStrike" kern="1200" cap="none" spc="0" normalizeH="0" baseline="0" noProof="0" dirty="0">
                <a:ln>
                  <a:noFill/>
                </a:ln>
                <a:solidFill>
                  <a:srgbClr val="464547"/>
                </a:solidFill>
                <a:effectLst/>
                <a:uLnTx/>
                <a:uFillTx/>
                <a:latin typeface="Calibri"/>
                <a:ea typeface="+mn-ea"/>
                <a:cs typeface="+mn-cs"/>
              </a:rPr>
              <a:t> - thanks for demotivators </a:t>
            </a:r>
            <a:r>
              <a:rPr kumimoji="0" lang="en-US" sz="1800" b="0" i="0" u="none" strike="noStrike" kern="1200" cap="none" spc="0" normalizeH="0" baseline="0" noProof="0" dirty="0">
                <a:ln>
                  <a:noFill/>
                </a:ln>
                <a:solidFill>
                  <a:srgbClr val="464547"/>
                </a:solidFill>
                <a:effectLst/>
                <a:uLnTx/>
                <a:uFillTx/>
                <a:latin typeface="Calibri"/>
                <a:ea typeface="+mn-ea"/>
                <a:cs typeface="+mn-cs"/>
                <a:sym typeface="Wingdings" panose="05000000000000000000" pitchFamily="2" charset="2"/>
              </a:rPr>
              <a:t></a:t>
            </a:r>
            <a:endParaRPr kumimoji="0" lang="en-US" sz="1800" b="0" i="0" u="none" strike="noStrike" kern="1200" cap="none" spc="0" normalizeH="0" baseline="0" noProof="0" dirty="0">
              <a:ln>
                <a:noFill/>
              </a:ln>
              <a:solidFill>
                <a:srgbClr val="464547"/>
              </a:solidFill>
              <a:effectLst/>
              <a:uLnTx/>
              <a:uFillTx/>
              <a:latin typeface="Calibri"/>
              <a:ea typeface="+mn-ea"/>
              <a:cs typeface="+mn-cs"/>
              <a:hlinkClick r:id="rId3"/>
            </a:endParaRPr>
          </a:p>
          <a:p>
            <a:pPr marL="182880" marR="0" lvl="0" indent="-182880" algn="l" defTabSz="3429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64547"/>
                </a:solidFill>
                <a:effectLst/>
                <a:uLnTx/>
                <a:uFillTx/>
                <a:latin typeface="Calibri"/>
                <a:ea typeface="+mn-ea"/>
                <a:cs typeface="+mn-cs"/>
                <a:hlinkClick r:id="rId3"/>
              </a:rPr>
              <a:t>http://howtodoinjava.com/best-practices/5-class-design-principles-solid-in-java/</a:t>
            </a:r>
            <a:r>
              <a:rPr kumimoji="0" lang="en-US" sz="1800" b="0" i="0" u="none" strike="noStrike" kern="1200" cap="none" spc="0" normalizeH="0" baseline="0" noProof="0" dirty="0">
                <a:ln>
                  <a:noFill/>
                </a:ln>
                <a:solidFill>
                  <a:srgbClr val="464547"/>
                </a:solidFill>
                <a:effectLst/>
                <a:uLnTx/>
                <a:uFillTx/>
                <a:latin typeface="Calibri"/>
                <a:ea typeface="+mn-ea"/>
                <a:cs typeface="+mn-cs"/>
              </a:rPr>
              <a:t> - SOLID in short</a:t>
            </a:r>
            <a:endParaRPr lang="en-US" sz="1800" b="0" i="0" u="none" strike="noStrike" kern="1200" cap="none" spc="0" baseline="0" noProof="0" dirty="0">
              <a:solidFill>
                <a:srgbClr val="464547"/>
              </a:solidFill>
              <a:latin typeface="Calibri"/>
              <a:cs typeface="Calibri"/>
            </a:endParaRPr>
          </a:p>
          <a:p>
            <a:pPr marL="182880" indent="-182880" fontAlgn="auto">
              <a:lnSpc>
                <a:spcPct val="100000"/>
              </a:lnSpc>
              <a:spcBef>
                <a:spcPts val="600"/>
              </a:spcBef>
              <a:spcAft>
                <a:spcPts val="600"/>
              </a:spcAft>
              <a:buFont typeface="Arial" panose="020B0604020202020204" pitchFamily="34" charset="0"/>
              <a:buChar char="•"/>
              <a:defRPr/>
            </a:pPr>
            <a:r>
              <a:rPr kumimoji="0" lang="en-US" sz="1800" b="0" i="0" u="none" strike="noStrike" kern="1200" cap="none" spc="0" normalizeH="0" baseline="0" noProof="0" dirty="0">
                <a:ln>
                  <a:noFill/>
                </a:ln>
                <a:solidFill>
                  <a:srgbClr val="464547"/>
                </a:solidFill>
                <a:effectLst/>
                <a:uLnTx/>
                <a:uFillTx/>
                <a:latin typeface="Calibri"/>
                <a:ea typeface="+mn-ea"/>
                <a:cs typeface="+mn-cs"/>
                <a:hlinkClick r:id="rId4"/>
              </a:rPr>
              <a:t>https://scotch.io/bar-talk/s-o-l-i-d-the-first-five-principles-of-object-oriented-design</a:t>
            </a:r>
            <a:r>
              <a:rPr lang="en-US" sz="1800" b="0" dirty="0">
                <a:solidFill>
                  <a:srgbClr val="464547"/>
                </a:solidFill>
                <a:latin typeface="Calibri"/>
              </a:rPr>
              <a:t> </a:t>
            </a:r>
            <a:r>
              <a:rPr kumimoji="0" lang="en-US" sz="1800" b="0" i="0" u="none" strike="noStrike" kern="1200" cap="none" spc="0" normalizeH="0" baseline="0" noProof="0" dirty="0">
                <a:ln>
                  <a:noFill/>
                </a:ln>
                <a:solidFill>
                  <a:srgbClr val="464547"/>
                </a:solidFill>
                <a:effectLst/>
                <a:uLnTx/>
                <a:uFillTx/>
                <a:latin typeface="Calibri"/>
                <a:ea typeface="+mn-ea"/>
                <a:cs typeface="+mn-cs"/>
              </a:rPr>
              <a:t> - some more details with code snippets</a:t>
            </a:r>
            <a:endParaRPr lang="en-US" sz="1800" b="0" i="0" u="none" strike="noStrike" kern="1200" cap="none" spc="0" baseline="0" noProof="0" dirty="0">
              <a:solidFill>
                <a:srgbClr val="464547"/>
              </a:solidFill>
              <a:latin typeface="Calibri"/>
              <a:cs typeface="Calibri"/>
            </a:endParaRPr>
          </a:p>
          <a:p>
            <a:pPr marL="0" marR="0" lvl="0" indent="0" algn="l" defTabSz="342900" rtl="0" eaLnBrk="1" fontAlgn="auto" latinLnBrk="0" hangingPunct="1">
              <a:lnSpc>
                <a:spcPct val="120000"/>
              </a:lnSpc>
              <a:spcBef>
                <a:spcPts val="0"/>
              </a:spcBef>
              <a:spcAft>
                <a:spcPts val="0"/>
              </a:spcAft>
              <a:buClrTx/>
              <a:buSzTx/>
              <a:buFont typeface="Arial"/>
              <a:buNone/>
              <a:tabLst/>
              <a:defRPr/>
            </a:pPr>
            <a:r>
              <a:rPr kumimoji="0" lang="en-US" sz="2400" b="1" i="0" u="none" strike="noStrike" kern="1200" cap="none" spc="0" normalizeH="0" baseline="0" noProof="0" dirty="0">
                <a:ln>
                  <a:noFill/>
                </a:ln>
                <a:solidFill>
                  <a:srgbClr val="464547"/>
                </a:solidFill>
                <a:effectLst/>
                <a:uLnTx/>
                <a:uFillTx/>
                <a:latin typeface="Calibri"/>
                <a:ea typeface="+mn-ea"/>
                <a:cs typeface="+mn-cs"/>
              </a:rPr>
              <a:t>Russian:</a:t>
            </a:r>
            <a:endParaRPr lang="en-US" sz="2400" b="1" i="0" u="none" strike="noStrike" kern="1200" cap="none" spc="0" baseline="0" noProof="0" dirty="0">
              <a:solidFill>
                <a:srgbClr val="464547"/>
              </a:solidFill>
              <a:latin typeface="Calibri"/>
              <a:cs typeface="Calibri"/>
            </a:endParaRPr>
          </a:p>
          <a:p>
            <a:pPr marL="182880" marR="0" lvl="0" indent="-182880" algn="l" defTabSz="3429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64547"/>
                </a:solidFill>
                <a:effectLst/>
                <a:uLnTx/>
                <a:uFillTx/>
                <a:latin typeface="Calibri"/>
                <a:ea typeface="+mn-ea"/>
                <a:cs typeface="+mn-cs"/>
                <a:hlinkClick r:id="rId5"/>
              </a:rPr>
              <a:t>http://blog.byndyu.ru/2009/10/solid.html </a:t>
            </a:r>
            <a:r>
              <a:rPr kumimoji="0" lang="en-US" sz="1800" b="0" i="0" u="none" strike="noStrike" kern="1200" cap="none" spc="0" normalizeH="0" baseline="0" noProof="0" dirty="0">
                <a:ln>
                  <a:noFill/>
                </a:ln>
                <a:solidFill>
                  <a:srgbClr val="464547"/>
                </a:solidFill>
                <a:effectLst/>
                <a:uLnTx/>
                <a:uFillTx/>
                <a:latin typeface="Calibri"/>
                <a:ea typeface="+mn-ea"/>
                <a:cs typeface="+mn-cs"/>
              </a:rPr>
              <a:t>- very detailed description win code</a:t>
            </a:r>
            <a:endParaRPr kumimoji="0" lang="en-US" sz="1800" b="0" i="0" u="none" strike="noStrike" kern="1200" cap="none" spc="0" normalizeH="0" baseline="0" noProof="0" dirty="0">
              <a:ln>
                <a:noFill/>
              </a:ln>
              <a:solidFill>
                <a:srgbClr val="464547"/>
              </a:solidFill>
              <a:effectLst/>
              <a:uLnTx/>
              <a:uFillTx/>
              <a:latin typeface="Calibri"/>
              <a:ea typeface="+mn-ea"/>
              <a:cs typeface="+mn-cs"/>
              <a:hlinkClick r:id="rId6"/>
            </a:endParaRPr>
          </a:p>
          <a:p>
            <a:pPr marL="182880" marR="0" lvl="0" indent="-182880" algn="l" defTabSz="3429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64547"/>
                </a:solidFill>
                <a:effectLst/>
                <a:uLnTx/>
                <a:uFillTx/>
                <a:latin typeface="Calibri"/>
                <a:ea typeface="+mn-ea"/>
                <a:cs typeface="+mn-cs"/>
                <a:hlinkClick r:id="rId7"/>
              </a:rPr>
              <a:t>http://blogerator.org/page/oop-tverdye-obektno-orientirovannye-principy-solid-php</a:t>
            </a:r>
            <a:r>
              <a:rPr kumimoji="0" lang="en-US" sz="1800" b="0" i="0" u="none" strike="noStrike" kern="1200" cap="none" spc="0" normalizeH="0" baseline="0" noProof="0" dirty="0">
                <a:ln>
                  <a:noFill/>
                </a:ln>
                <a:solidFill>
                  <a:srgbClr val="464547"/>
                </a:solidFill>
                <a:effectLst/>
                <a:uLnTx/>
                <a:uFillTx/>
                <a:latin typeface="Calibri"/>
                <a:ea typeface="+mn-ea"/>
                <a:cs typeface="+mn-cs"/>
              </a:rPr>
              <a:t> - less details but still worth to look into</a:t>
            </a:r>
            <a:endParaRPr kumimoji="0" lang="en-US" sz="1800" b="0" i="0" u="none" strike="noStrike" kern="1200" cap="none" spc="0" normalizeH="0" baseline="0" noProof="0" dirty="0">
              <a:ln>
                <a:noFill/>
              </a:ln>
              <a:solidFill>
                <a:srgbClr val="464547"/>
              </a:solidFill>
              <a:effectLst/>
              <a:uLnTx/>
              <a:uFillTx/>
              <a:latin typeface="Calibri"/>
              <a:ea typeface="+mn-ea"/>
              <a:cs typeface="+mn-cs"/>
              <a:hlinkClick r:id="" action="ppaction://noaction"/>
            </a:endParaRPr>
          </a:p>
          <a:p>
            <a:pPr marL="182880" marR="0" lvl="0" indent="-182880" algn="l" defTabSz="3429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64547"/>
                </a:solidFill>
                <a:effectLst/>
                <a:uLnTx/>
                <a:uFillTx/>
                <a:latin typeface="Calibri"/>
                <a:ea typeface="+mn-ea"/>
                <a:cs typeface="+mn-cs"/>
                <a:hlinkClick r:id="rId8"/>
              </a:rPr>
              <a:t>https://habrahabr.ru/company/skbkontur/blog/260781/</a:t>
            </a:r>
            <a:r>
              <a:rPr kumimoji="0" lang="en-US" sz="1800" b="0" i="0" u="none" strike="noStrike" kern="1200" cap="none" spc="0" normalizeH="0" baseline="0" noProof="0" dirty="0">
                <a:ln>
                  <a:noFill/>
                </a:ln>
                <a:solidFill>
                  <a:srgbClr val="464547"/>
                </a:solidFill>
                <a:effectLst/>
                <a:uLnTx/>
                <a:uFillTx/>
                <a:latin typeface="Calibri"/>
                <a:ea typeface="+mn-ea"/>
                <a:cs typeface="+mn-cs"/>
              </a:rPr>
              <a:t>- opposite point of view with some hints to take into consideration</a:t>
            </a:r>
            <a:endParaRPr lang="en-US" sz="1800" b="0" i="0" u="none" strike="noStrike" kern="1200" cap="none" spc="0" baseline="0" noProof="0" dirty="0">
              <a:solidFill>
                <a:srgbClr val="464547"/>
              </a:solidFill>
              <a:latin typeface="Calibri"/>
              <a:cs typeface="Calibri"/>
            </a:endParaRPr>
          </a:p>
          <a:p>
            <a:pPr marL="182880" marR="0" lvl="0" indent="-182880" algn="l" defTabSz="342900" rtl="0" eaLnBrk="1" fontAlgn="auto" latinLnBrk="0" hangingPunct="1">
              <a:lnSpc>
                <a:spcPct val="100000"/>
              </a:lnSpc>
              <a:spcBef>
                <a:spcPts val="600"/>
              </a:spcBef>
              <a:spcAft>
                <a:spcPts val="600"/>
              </a:spcAft>
              <a:buClrTx/>
              <a:buSzTx/>
              <a:buFont typeface="Arial"/>
              <a:buNone/>
              <a:tabLst/>
              <a:defRPr/>
            </a:pPr>
            <a:endParaRPr kumimoji="0" lang="en-US" sz="2000" b="0" i="0" u="none" strike="noStrike" kern="1200" cap="none" spc="0" normalizeH="0" baseline="0" noProof="0">
              <a:ln>
                <a:noFill/>
              </a:ln>
              <a:solidFill>
                <a:srgbClr val="464547"/>
              </a:solidFill>
              <a:effectLst/>
              <a:uLnTx/>
              <a:uFillTx/>
              <a:latin typeface="Calibri"/>
              <a:ea typeface="+mn-ea"/>
              <a:cs typeface="+mn-cs"/>
              <a:hlinkClick r:id="" action="ppaction://noaction"/>
            </a:endParaRPr>
          </a:p>
          <a:p>
            <a:pPr marL="0" marR="0" lvl="0" indent="0" algn="l" defTabSz="342900" rtl="0" eaLnBrk="1" fontAlgn="auto" latinLnBrk="0" hangingPunct="1">
              <a:lnSpc>
                <a:spcPct val="120000"/>
              </a:lnSpc>
              <a:spcBef>
                <a:spcPts val="0"/>
              </a:spcBef>
              <a:spcAft>
                <a:spcPts val="0"/>
              </a:spcAft>
              <a:buClrTx/>
              <a:buSzTx/>
              <a:buFont typeface="Arial"/>
              <a:buNone/>
              <a:tabLst/>
              <a:defRPr/>
            </a:pPr>
            <a:endParaRPr kumimoji="0" lang="en-US" sz="2000" b="0" i="0" u="none" strike="noStrike" kern="1200" cap="none" spc="0" normalizeH="0" baseline="0" noProof="0">
              <a:ln>
                <a:noFill/>
              </a:ln>
              <a:solidFill>
                <a:srgbClr val="464547"/>
              </a:solidFill>
              <a:effectLst/>
              <a:uLnTx/>
              <a:uFillTx/>
              <a:latin typeface="Calibri"/>
              <a:ea typeface="+mn-ea"/>
              <a:cs typeface="+mn-cs"/>
              <a:hlinkClick r:id="" action="ppaction://noaction"/>
            </a:endParaRPr>
          </a:p>
          <a:p>
            <a:pPr marL="0" marR="0" lvl="0" indent="0" algn="l" defTabSz="342900" rtl="0" eaLnBrk="1" fontAlgn="auto" latinLnBrk="0" hangingPunct="1">
              <a:lnSpc>
                <a:spcPct val="120000"/>
              </a:lnSpc>
              <a:spcBef>
                <a:spcPts val="0"/>
              </a:spcBef>
              <a:spcAft>
                <a:spcPts val="0"/>
              </a:spcAft>
              <a:buClrTx/>
              <a:buSzTx/>
              <a:buFont typeface="Arial"/>
              <a:buNone/>
              <a:tabLst/>
              <a:defRPr/>
            </a:pPr>
            <a:endParaRPr kumimoji="0" lang="en-US" sz="2000" b="0" i="0" u="none" strike="noStrike" kern="1200" cap="none" spc="0" normalizeH="0" baseline="0" noProof="0">
              <a:ln>
                <a:noFill/>
              </a:ln>
              <a:solidFill>
                <a:srgbClr val="464547"/>
              </a:solidFill>
              <a:effectLst/>
              <a:uLnTx/>
              <a:uFillTx/>
              <a:latin typeface="Calibri"/>
              <a:ea typeface="+mn-ea"/>
              <a:cs typeface="+mn-cs"/>
              <a:hlinkClick r:id="" action="ppaction://noaction"/>
            </a:endParaRPr>
          </a:p>
          <a:p>
            <a:pPr marL="0" marR="0" lvl="0" indent="0" algn="l" defTabSz="342900" rtl="0" eaLnBrk="1" fontAlgn="auto" latinLnBrk="0" hangingPunct="1">
              <a:lnSpc>
                <a:spcPct val="120000"/>
              </a:lnSpc>
              <a:spcBef>
                <a:spcPts val="0"/>
              </a:spcBef>
              <a:spcAft>
                <a:spcPts val="0"/>
              </a:spcAft>
              <a:buClrTx/>
              <a:buSzTx/>
              <a:buFont typeface="Arial"/>
              <a:buNone/>
              <a:tabLst/>
              <a:defRPr/>
            </a:pPr>
            <a:endParaRPr kumimoji="0" lang="en-US" sz="2000" b="0" i="0" u="none" strike="noStrike" kern="1200" cap="none" spc="0" normalizeH="0" baseline="0" noProof="0">
              <a:ln>
                <a:noFill/>
              </a:ln>
              <a:solidFill>
                <a:srgbClr val="464547"/>
              </a:solidFill>
              <a:effectLst/>
              <a:uLnTx/>
              <a:uFillTx/>
              <a:latin typeface="Calibri"/>
              <a:ea typeface="+mn-ea"/>
              <a:cs typeface="+mn-cs"/>
              <a:hlinkClick r:id="" action="ppaction://noaction"/>
            </a:endParaRPr>
          </a:p>
          <a:p>
            <a:pPr marL="0" marR="0" lvl="0" indent="0" algn="l" defTabSz="342900" rtl="0" eaLnBrk="1" fontAlgn="auto" latinLnBrk="0" hangingPunct="1">
              <a:lnSpc>
                <a:spcPct val="120000"/>
              </a:lnSpc>
              <a:spcBef>
                <a:spcPts val="0"/>
              </a:spcBef>
              <a:spcAft>
                <a:spcPts val="0"/>
              </a:spcAft>
              <a:buClrTx/>
              <a:buSzTx/>
              <a:buFont typeface="Arial"/>
              <a:buNone/>
              <a:tabLst/>
              <a:defRPr/>
            </a:pPr>
            <a:endParaRPr kumimoji="0" lang="en-US" sz="2000" b="0" i="0" u="none" strike="noStrike" kern="1200" cap="none" spc="0" normalizeH="0" baseline="0" noProof="0">
              <a:ln>
                <a:noFill/>
              </a:ln>
              <a:solidFill>
                <a:srgbClr val="464547"/>
              </a:solidFill>
              <a:effectLst/>
              <a:uLnTx/>
              <a:uFillTx/>
              <a:latin typeface="Calibri"/>
              <a:ea typeface="+mn-ea"/>
              <a:cs typeface="+mn-cs"/>
              <a:hlinkClick r:id="" action="ppaction://noaction"/>
            </a:endParaRPr>
          </a:p>
          <a:p>
            <a:pPr marL="257175" marR="0" lvl="0" indent="-257175" algn="l" defTabSz="342900" rtl="0" eaLnBrk="1" fontAlgn="auto" latinLnBrk="0" hangingPunct="1">
              <a:lnSpc>
                <a:spcPct val="150000"/>
              </a:lnSpc>
              <a:spcBef>
                <a:spcPts val="0"/>
              </a:spcBef>
              <a:spcAft>
                <a:spcPts val="0"/>
              </a:spcAft>
              <a:buClrTx/>
              <a:buSzTx/>
              <a:buFont typeface="Arial"/>
              <a:buAutoNum type="arabicParenR"/>
              <a:tabLst/>
              <a:defRPr/>
            </a:pPr>
            <a:endParaRPr kumimoji="0" lang="en-US" sz="2000" b="0" i="0" u="none" strike="noStrike" kern="1200" cap="none" spc="0" normalizeH="0" baseline="0" noProof="0">
              <a:ln>
                <a:noFill/>
              </a:ln>
              <a:solidFill>
                <a:srgbClr val="464547"/>
              </a:solidFill>
              <a:effectLst/>
              <a:uLnTx/>
              <a:uFillTx/>
              <a:latin typeface="Calibri"/>
              <a:ea typeface="+mn-ea"/>
              <a:cs typeface="+mn-cs"/>
            </a:endParaRPr>
          </a:p>
        </p:txBody>
      </p:sp>
    </p:spTree>
    <p:extLst>
      <p:ext uri="{BB962C8B-B14F-4D97-AF65-F5344CB8AC3E}">
        <p14:creationId xmlns:p14="http://schemas.microsoft.com/office/powerpoint/2010/main" val="288571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00200"/>
            <a:ext cx="117348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0"/>
              <a:t>Thank you for attention.</a:t>
            </a:r>
          </a:p>
        </p:txBody>
      </p:sp>
    </p:spTree>
    <p:extLst>
      <p:ext uri="{BB962C8B-B14F-4D97-AF65-F5344CB8AC3E}">
        <p14:creationId xmlns:p14="http://schemas.microsoft.com/office/powerpoint/2010/main" val="284417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40256BE-B9FC-43FE-9282-502C9BFD169C}"/>
              </a:ext>
            </a:extLst>
          </p:cNvPr>
          <p:cNvGraphicFramePr>
            <a:graphicFrameLocks noGrp="1"/>
          </p:cNvGraphicFramePr>
          <p:nvPr>
            <p:extLst>
              <p:ext uri="{D42A27DB-BD31-4B8C-83A1-F6EECF244321}">
                <p14:modId xmlns:p14="http://schemas.microsoft.com/office/powerpoint/2010/main" val="3889749391"/>
              </p:ext>
            </p:extLst>
          </p:nvPr>
        </p:nvGraphicFramePr>
        <p:xfrm>
          <a:off x="238125" y="1224644"/>
          <a:ext cx="11742646" cy="4971984"/>
        </p:xfrm>
        <a:graphic>
          <a:graphicData uri="http://schemas.openxmlformats.org/drawingml/2006/table">
            <a:tbl>
              <a:tblPr>
                <a:tableStyleId>{2D5ABB26-0587-4C30-8999-92F81FD0307C}</a:tableStyleId>
              </a:tblPr>
              <a:tblGrid>
                <a:gridCol w="1320062">
                  <a:extLst>
                    <a:ext uri="{9D8B030D-6E8A-4147-A177-3AD203B41FA5}">
                      <a16:colId xmlns:a16="http://schemas.microsoft.com/office/drawing/2014/main" val="1046795702"/>
                    </a:ext>
                  </a:extLst>
                </a:gridCol>
                <a:gridCol w="1527913">
                  <a:extLst>
                    <a:ext uri="{9D8B030D-6E8A-4147-A177-3AD203B41FA5}">
                      <a16:colId xmlns:a16="http://schemas.microsoft.com/office/drawing/2014/main" val="4016198947"/>
                    </a:ext>
                  </a:extLst>
                </a:gridCol>
                <a:gridCol w="8894671">
                  <a:extLst>
                    <a:ext uri="{9D8B030D-6E8A-4147-A177-3AD203B41FA5}">
                      <a16:colId xmlns:a16="http://schemas.microsoft.com/office/drawing/2014/main" val="397864954"/>
                    </a:ext>
                  </a:extLst>
                </a:gridCol>
              </a:tblGrid>
              <a:tr h="38257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a:solidFill>
                            <a:schemeClr val="bg1"/>
                          </a:solidFill>
                          <a:effectLst/>
                        </a:rPr>
                        <a:t>INITIAL</a:t>
                      </a:r>
                      <a:endParaRPr lang="en-US" sz="2000" b="1">
                        <a:solidFill>
                          <a:schemeClr val="bg1"/>
                        </a:solidFill>
                        <a:effectLst/>
                      </a:endParaRPr>
                    </a:p>
                  </a:txBody>
                  <a:tcPr marL="49200" marR="49200" marT="24601" marB="24601" anchor="ctr">
                    <a:solidFill>
                      <a:schemeClr val="tx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a:solidFill>
                            <a:schemeClr val="bg1"/>
                          </a:solidFill>
                          <a:effectLst/>
                        </a:rPr>
                        <a:t>STANDS FOR</a:t>
                      </a:r>
                      <a:endParaRPr lang="en-US" sz="2000" b="1">
                        <a:solidFill>
                          <a:schemeClr val="bg1"/>
                        </a:solidFill>
                        <a:effectLst/>
                      </a:endParaRPr>
                    </a:p>
                  </a:txBody>
                  <a:tcPr marL="49200" marR="49200" marT="24601" marB="24601" anchor="ctr">
                    <a:solidFill>
                      <a:schemeClr val="tx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a:solidFill>
                            <a:schemeClr val="bg1"/>
                          </a:solidFill>
                          <a:effectLst/>
                        </a:rPr>
                        <a:t>CONCEPT</a:t>
                      </a:r>
                      <a:endParaRPr lang="en-US" sz="2000" b="1">
                        <a:solidFill>
                          <a:schemeClr val="bg1"/>
                        </a:solidFill>
                        <a:effectLst/>
                      </a:endParaRPr>
                    </a:p>
                  </a:txBody>
                  <a:tcPr marL="49200" marR="49200" marT="24601" marB="24601" anchor="ctr">
                    <a:solidFill>
                      <a:schemeClr val="tx2"/>
                    </a:solidFill>
                  </a:tcPr>
                </a:tc>
                <a:extLst>
                  <a:ext uri="{0D108BD9-81ED-4DB2-BD59-A6C34878D82A}">
                    <a16:rowId xmlns:a16="http://schemas.microsoft.com/office/drawing/2014/main" val="1363099086"/>
                  </a:ext>
                </a:extLst>
              </a:tr>
              <a:tr h="91788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a:effectLst/>
                        </a:rPr>
                        <a:t>S</a:t>
                      </a:r>
                    </a:p>
                  </a:txBody>
                  <a:tcPr marL="49200" marR="49200" marT="24601" marB="24601" anchor="ctr">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u="none" strike="noStrike">
                          <a:effectLst/>
                          <a:hlinkClick r:id="rId3" tooltip="Single responsibility principle"/>
                        </a:rPr>
                        <a:t>SRP</a:t>
                      </a:r>
                      <a:endParaRPr lang="en-US" sz="1600">
                        <a:effectLst/>
                      </a:endParaRPr>
                    </a:p>
                  </a:txBody>
                  <a:tcPr marL="49200" marR="49200" marT="24601" marB="24601" anchor="ctr">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600" u="none" strike="noStrike">
                          <a:effectLst/>
                          <a:hlinkClick r:id="rId3" tooltip="Single responsibility principle"/>
                        </a:rPr>
                        <a:t>Single responsibility principle</a:t>
                      </a:r>
                      <a:r>
                        <a:rPr lang="en-US" sz="1600" u="none" strike="noStrike">
                          <a:effectLst/>
                        </a:rPr>
                        <a:t> - </a:t>
                      </a:r>
                      <a:r>
                        <a:rPr lang="en-US" sz="1600">
                          <a:effectLst/>
                        </a:rPr>
                        <a:t>a </a:t>
                      </a:r>
                      <a:r>
                        <a:rPr lang="en-US" sz="1600" u="none" strike="noStrike">
                          <a:effectLst/>
                          <a:hlinkClick r:id="rId4" tooltip="Class (computer science)"/>
                        </a:rPr>
                        <a:t>class</a:t>
                      </a:r>
                      <a:r>
                        <a:rPr lang="en-US" sz="1600">
                          <a:effectLst/>
                        </a:rPr>
                        <a:t> should have only a single responsibility (i.e. only one potential change in the software's specification should be able to affect the specification of the class)</a:t>
                      </a:r>
                    </a:p>
                  </a:txBody>
                  <a:tcPr marL="49200" marR="49200" marT="24601" marB="24601" anchor="ctr">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1575245132"/>
                  </a:ext>
                </a:extLst>
              </a:tr>
              <a:tr h="91788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a:effectLst/>
                        </a:rPr>
                        <a:t>O</a:t>
                      </a: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u="none" strike="noStrike">
                          <a:effectLst/>
                          <a:hlinkClick r:id="rId5" tooltip="Open/closed principle"/>
                        </a:rPr>
                        <a:t>OCP</a:t>
                      </a:r>
                      <a:endParaRPr lang="en-US" sz="1600">
                        <a:effectLst/>
                      </a:endParaRP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600" u="none" strike="noStrike">
                          <a:effectLst/>
                          <a:hlinkClick r:id="rId5" tooltip="Open/closed principle"/>
                        </a:rPr>
                        <a:t>Open/closed principle</a:t>
                      </a:r>
                      <a:r>
                        <a:rPr lang="en-US" sz="1600" u="none" strike="noStrike">
                          <a:effectLst/>
                        </a:rPr>
                        <a:t> - </a:t>
                      </a:r>
                      <a:r>
                        <a:rPr lang="en-US" sz="1600">
                          <a:effectLst/>
                        </a:rPr>
                        <a:t>“software entities … should be open for extension, but closed for modification.” </a:t>
                      </a: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1716292310"/>
                  </a:ext>
                </a:extLst>
              </a:tr>
              <a:tr h="91788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a:effectLst/>
                        </a:rPr>
                        <a:t>L</a:t>
                      </a: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u="none" strike="noStrike">
                          <a:effectLst/>
                          <a:hlinkClick r:id="rId6" tooltip="Liskov substitution principle"/>
                        </a:rPr>
                        <a:t>LSP</a:t>
                      </a:r>
                      <a:endParaRPr lang="en-US" sz="1600">
                        <a:effectLst/>
                      </a:endParaRP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600" u="none" strike="noStrike" err="1">
                          <a:effectLst/>
                          <a:hlinkClick r:id="rId6" tooltip="Liskov substitution principle"/>
                        </a:rPr>
                        <a:t>Liskov</a:t>
                      </a:r>
                      <a:r>
                        <a:rPr lang="en-US" sz="1600" u="none" strike="noStrike">
                          <a:effectLst/>
                          <a:hlinkClick r:id="rId6" tooltip="Liskov substitution principle"/>
                        </a:rPr>
                        <a:t> substitution principle</a:t>
                      </a:r>
                      <a:r>
                        <a:rPr lang="en-US" sz="1600" u="none" strike="noStrike">
                          <a:effectLst/>
                        </a:rPr>
                        <a:t> - </a:t>
                      </a:r>
                      <a:r>
                        <a:rPr lang="en-US" sz="1600">
                          <a:effectLst/>
                        </a:rPr>
                        <a:t>“objects in a program should be replaceable with instances of their subtypes without altering the correctness of that program.” See also </a:t>
                      </a:r>
                      <a:r>
                        <a:rPr lang="en-US" sz="1600" u="none" strike="noStrike">
                          <a:effectLst/>
                          <a:hlinkClick r:id="rId7" tooltip="Design by contract"/>
                        </a:rPr>
                        <a:t>design by contract</a:t>
                      </a:r>
                      <a:r>
                        <a:rPr lang="en-US" sz="1600">
                          <a:effectLst/>
                        </a:rPr>
                        <a:t>.</a:t>
                      </a: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3072110965"/>
                  </a:ext>
                </a:extLst>
              </a:tr>
              <a:tr h="91788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a:effectLst/>
                        </a:rPr>
                        <a:t>I</a:t>
                      </a: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u="none" strike="noStrike">
                          <a:effectLst/>
                          <a:hlinkClick r:id="rId8" tooltip="Interface segregation principle"/>
                        </a:rPr>
                        <a:t>ISP</a:t>
                      </a:r>
                      <a:endParaRPr lang="en-US" sz="1600">
                        <a:effectLst/>
                      </a:endParaRP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600" u="none" strike="noStrike">
                          <a:effectLst/>
                          <a:hlinkClick r:id="rId8" tooltip="Interface segregation principle"/>
                        </a:rPr>
                        <a:t>Interface segregation principle</a:t>
                      </a:r>
                      <a:r>
                        <a:rPr lang="en-US" sz="1600" u="none" strike="noStrike">
                          <a:effectLst/>
                        </a:rPr>
                        <a:t> - </a:t>
                      </a:r>
                      <a:r>
                        <a:rPr lang="en-US" sz="1600">
                          <a:effectLst/>
                        </a:rPr>
                        <a:t>“many client-specific interfaces are better than one general-purpose interface.”</a:t>
                      </a: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lnB w="9525" cap="flat" cmpd="sng" algn="ctr">
                      <a:solidFill>
                        <a:schemeClr val="accent4">
                          <a:lumMod val="65000"/>
                          <a:lumOff val="35000"/>
                        </a:schemeClr>
                      </a:solidFill>
                      <a:prstDash val="solid"/>
                      <a:round/>
                      <a:headEnd type="none" w="med" len="med"/>
                      <a:tailEnd type="none" w="med" len="med"/>
                    </a:lnB>
                  </a:tcPr>
                </a:tc>
                <a:extLst>
                  <a:ext uri="{0D108BD9-81ED-4DB2-BD59-A6C34878D82A}">
                    <a16:rowId xmlns:a16="http://schemas.microsoft.com/office/drawing/2014/main" val="2146556597"/>
                  </a:ext>
                </a:extLst>
              </a:tr>
              <a:tr h="91788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b="1">
                          <a:effectLst/>
                        </a:rPr>
                        <a:t>D</a:t>
                      </a: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600" u="none" strike="noStrike">
                          <a:effectLst/>
                          <a:hlinkClick r:id="rId9" tooltip="Dependency inversion principle"/>
                        </a:rPr>
                        <a:t>DIP</a:t>
                      </a:r>
                      <a:endParaRPr lang="en-US" sz="1600">
                        <a:effectLst/>
                      </a:endParaRP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1600" u="none" strike="noStrike">
                          <a:effectLst/>
                          <a:hlinkClick r:id="rId9" tooltip="Dependency inversion principle"/>
                        </a:rPr>
                        <a:t>Dependency inversion principle</a:t>
                      </a:r>
                      <a:r>
                        <a:rPr lang="en-US" sz="1600" u="none" strike="noStrike">
                          <a:effectLst/>
                        </a:rPr>
                        <a:t> - </a:t>
                      </a:r>
                      <a:r>
                        <a:rPr lang="en-US" sz="1600">
                          <a:effectLst/>
                        </a:rPr>
                        <a:t>one should “depend upon abstractions, [not] concretions.”</a:t>
                      </a:r>
                    </a:p>
                  </a:txBody>
                  <a:tcPr marL="49200" marR="49200" marT="24601" marB="24601" anchor="ctr">
                    <a:lnT w="9525" cap="flat" cmpd="sng" algn="ctr">
                      <a:solidFill>
                        <a:schemeClr val="accent4">
                          <a:lumMod val="65000"/>
                          <a:lumOff val="35000"/>
                        </a:schemeClr>
                      </a:solidFill>
                      <a:prstDash val="solid"/>
                      <a:round/>
                      <a:headEnd type="none" w="med" len="med"/>
                      <a:tailEnd type="none" w="med" len="med"/>
                    </a:lnT>
                  </a:tcPr>
                </a:tc>
                <a:extLst>
                  <a:ext uri="{0D108BD9-81ED-4DB2-BD59-A6C34878D82A}">
                    <a16:rowId xmlns:a16="http://schemas.microsoft.com/office/drawing/2014/main" val="698288517"/>
                  </a:ext>
                </a:extLst>
              </a:tr>
            </a:tbl>
          </a:graphicData>
        </a:graphic>
      </p:graphicFrame>
      <p:sp>
        <p:nvSpPr>
          <p:cNvPr id="3" name="Title 2"/>
          <p:cNvSpPr>
            <a:spLocks noGrp="1"/>
          </p:cNvSpPr>
          <p:nvPr>
            <p:ph type="title"/>
          </p:nvPr>
        </p:nvSpPr>
        <p:spPr/>
        <p:txBody>
          <a:bodyPr/>
          <a:lstStyle/>
          <a:p>
            <a:r>
              <a:rPr lang="en-US"/>
              <a:t>S.O.L.I.D</a:t>
            </a:r>
          </a:p>
        </p:txBody>
      </p:sp>
    </p:spTree>
    <p:extLst>
      <p:ext uri="{BB962C8B-B14F-4D97-AF65-F5344CB8AC3E}">
        <p14:creationId xmlns:p14="http://schemas.microsoft.com/office/powerpoint/2010/main" val="324750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2407-33DB-4043-9A2D-716E00D5040D}"/>
              </a:ext>
            </a:extLst>
          </p:cNvPr>
          <p:cNvSpPr>
            <a:spLocks noGrp="1"/>
          </p:cNvSpPr>
          <p:nvPr>
            <p:ph type="title"/>
          </p:nvPr>
        </p:nvSpPr>
        <p:spPr/>
        <p:txBody>
          <a:bodyPr/>
          <a:lstStyle/>
          <a:p>
            <a:r>
              <a:rPr lang="en-US"/>
              <a:t>S.O.L.I.D.</a:t>
            </a:r>
          </a:p>
        </p:txBody>
      </p:sp>
      <p:pic>
        <p:nvPicPr>
          <p:cNvPr id="4" name="Picture 3">
            <a:extLst>
              <a:ext uri="{FF2B5EF4-FFF2-40B4-BE49-F238E27FC236}">
                <a16:creationId xmlns:a16="http://schemas.microsoft.com/office/drawing/2014/main" id="{A9FBE33E-50EE-4103-8925-95F33D16C15E}"/>
              </a:ext>
            </a:extLst>
          </p:cNvPr>
          <p:cNvPicPr>
            <a:picLocks noChangeAspect="1"/>
          </p:cNvPicPr>
          <p:nvPr/>
        </p:nvPicPr>
        <p:blipFill>
          <a:blip r:embed="rId3"/>
          <a:stretch>
            <a:fillRect/>
          </a:stretch>
        </p:blipFill>
        <p:spPr>
          <a:xfrm>
            <a:off x="2888672" y="1224644"/>
            <a:ext cx="6414655" cy="5131723"/>
          </a:xfrm>
          <a:prstGeom prst="rect">
            <a:avLst/>
          </a:prstGeom>
        </p:spPr>
      </p:pic>
    </p:spTree>
    <p:extLst>
      <p:ext uri="{BB962C8B-B14F-4D97-AF65-F5344CB8AC3E}">
        <p14:creationId xmlns:p14="http://schemas.microsoft.com/office/powerpoint/2010/main" val="381224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2407-33DB-4043-9A2D-716E00D5040D}"/>
              </a:ext>
            </a:extLst>
          </p:cNvPr>
          <p:cNvSpPr>
            <a:spLocks noGrp="1"/>
          </p:cNvSpPr>
          <p:nvPr>
            <p:ph type="title"/>
          </p:nvPr>
        </p:nvSpPr>
        <p:spPr/>
        <p:txBody>
          <a:bodyPr/>
          <a:lstStyle/>
          <a:p>
            <a:r>
              <a:rPr lang="en-US"/>
              <a:t>S.O.L.I.D.</a:t>
            </a:r>
          </a:p>
        </p:txBody>
      </p:sp>
      <p:pic>
        <p:nvPicPr>
          <p:cNvPr id="5" name="Picture 4">
            <a:extLst>
              <a:ext uri="{FF2B5EF4-FFF2-40B4-BE49-F238E27FC236}">
                <a16:creationId xmlns:a16="http://schemas.microsoft.com/office/drawing/2014/main" id="{CF505989-31F9-4E62-90D8-5D2DF2F30503}"/>
              </a:ext>
            </a:extLst>
          </p:cNvPr>
          <p:cNvPicPr>
            <a:picLocks noChangeAspect="1"/>
          </p:cNvPicPr>
          <p:nvPr/>
        </p:nvPicPr>
        <p:blipFill>
          <a:blip r:embed="rId3"/>
          <a:stretch>
            <a:fillRect/>
          </a:stretch>
        </p:blipFill>
        <p:spPr>
          <a:xfrm>
            <a:off x="2893868" y="1224644"/>
            <a:ext cx="6404264" cy="5123411"/>
          </a:xfrm>
          <a:prstGeom prst="rect">
            <a:avLst/>
          </a:prstGeom>
        </p:spPr>
      </p:pic>
    </p:spTree>
    <p:extLst>
      <p:ext uri="{BB962C8B-B14F-4D97-AF65-F5344CB8AC3E}">
        <p14:creationId xmlns:p14="http://schemas.microsoft.com/office/powerpoint/2010/main" val="198343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1CCF-ED38-456E-8A7C-8EFB4A80132C}"/>
              </a:ext>
            </a:extLst>
          </p:cNvPr>
          <p:cNvSpPr>
            <a:spLocks noGrp="1"/>
          </p:cNvSpPr>
          <p:nvPr>
            <p:ph type="title"/>
          </p:nvPr>
        </p:nvSpPr>
        <p:spPr/>
        <p:txBody>
          <a:bodyPr/>
          <a:lstStyle/>
          <a:p>
            <a:r>
              <a:rPr lang="en-US"/>
              <a:t>S.O.L.I.D.</a:t>
            </a:r>
          </a:p>
        </p:txBody>
      </p:sp>
      <p:pic>
        <p:nvPicPr>
          <p:cNvPr id="4" name="Picture 3">
            <a:extLst>
              <a:ext uri="{FF2B5EF4-FFF2-40B4-BE49-F238E27FC236}">
                <a16:creationId xmlns:a16="http://schemas.microsoft.com/office/drawing/2014/main" id="{C7D0DF7C-7FF9-4C15-ACA6-389F4CF63C4B}"/>
              </a:ext>
            </a:extLst>
          </p:cNvPr>
          <p:cNvPicPr>
            <a:picLocks noChangeAspect="1"/>
          </p:cNvPicPr>
          <p:nvPr/>
        </p:nvPicPr>
        <p:blipFill>
          <a:blip r:embed="rId3"/>
          <a:stretch>
            <a:fillRect/>
          </a:stretch>
        </p:blipFill>
        <p:spPr>
          <a:xfrm>
            <a:off x="2893868" y="1224644"/>
            <a:ext cx="6404264" cy="5123411"/>
          </a:xfrm>
          <a:prstGeom prst="rect">
            <a:avLst/>
          </a:prstGeom>
        </p:spPr>
      </p:pic>
    </p:spTree>
    <p:extLst>
      <p:ext uri="{BB962C8B-B14F-4D97-AF65-F5344CB8AC3E}">
        <p14:creationId xmlns:p14="http://schemas.microsoft.com/office/powerpoint/2010/main" val="341005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1CCF-ED38-456E-8A7C-8EFB4A80132C}"/>
              </a:ext>
            </a:extLst>
          </p:cNvPr>
          <p:cNvSpPr>
            <a:spLocks noGrp="1"/>
          </p:cNvSpPr>
          <p:nvPr>
            <p:ph type="title"/>
          </p:nvPr>
        </p:nvSpPr>
        <p:spPr/>
        <p:txBody>
          <a:bodyPr/>
          <a:lstStyle/>
          <a:p>
            <a:r>
              <a:rPr lang="en-US"/>
              <a:t>S.O.L.I.D.</a:t>
            </a:r>
          </a:p>
        </p:txBody>
      </p:sp>
      <p:pic>
        <p:nvPicPr>
          <p:cNvPr id="5" name="Picture 4">
            <a:extLst>
              <a:ext uri="{FF2B5EF4-FFF2-40B4-BE49-F238E27FC236}">
                <a16:creationId xmlns:a16="http://schemas.microsoft.com/office/drawing/2014/main" id="{256A0B8B-3F6A-4D88-8433-29C4EF77A770}"/>
              </a:ext>
            </a:extLst>
          </p:cNvPr>
          <p:cNvPicPr>
            <a:picLocks noChangeAspect="1"/>
          </p:cNvPicPr>
          <p:nvPr/>
        </p:nvPicPr>
        <p:blipFill>
          <a:blip r:embed="rId3"/>
          <a:stretch>
            <a:fillRect/>
          </a:stretch>
        </p:blipFill>
        <p:spPr>
          <a:xfrm>
            <a:off x="2893374" y="1224644"/>
            <a:ext cx="6405252" cy="5124201"/>
          </a:xfrm>
          <a:prstGeom prst="rect">
            <a:avLst/>
          </a:prstGeom>
        </p:spPr>
      </p:pic>
    </p:spTree>
    <p:extLst>
      <p:ext uri="{BB962C8B-B14F-4D97-AF65-F5344CB8AC3E}">
        <p14:creationId xmlns:p14="http://schemas.microsoft.com/office/powerpoint/2010/main" val="194111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1344-D187-496D-8F3C-788DA3BBCB66}"/>
              </a:ext>
            </a:extLst>
          </p:cNvPr>
          <p:cNvSpPr>
            <a:spLocks noGrp="1"/>
          </p:cNvSpPr>
          <p:nvPr>
            <p:ph type="title"/>
          </p:nvPr>
        </p:nvSpPr>
        <p:spPr/>
        <p:txBody>
          <a:bodyPr/>
          <a:lstStyle/>
          <a:p>
            <a:r>
              <a:rPr lang="en-US"/>
              <a:t>S.O.L.I.D.</a:t>
            </a:r>
          </a:p>
        </p:txBody>
      </p:sp>
      <p:pic>
        <p:nvPicPr>
          <p:cNvPr id="4" name="Picture 3">
            <a:extLst>
              <a:ext uri="{FF2B5EF4-FFF2-40B4-BE49-F238E27FC236}">
                <a16:creationId xmlns:a16="http://schemas.microsoft.com/office/drawing/2014/main" id="{9F5BB9A1-4637-4139-8718-F807F730B6D2}"/>
              </a:ext>
            </a:extLst>
          </p:cNvPr>
          <p:cNvPicPr>
            <a:picLocks noChangeAspect="1"/>
          </p:cNvPicPr>
          <p:nvPr/>
        </p:nvPicPr>
        <p:blipFill>
          <a:blip r:embed="rId3"/>
          <a:stretch>
            <a:fillRect/>
          </a:stretch>
        </p:blipFill>
        <p:spPr>
          <a:xfrm>
            <a:off x="2890911" y="1224644"/>
            <a:ext cx="6410178" cy="5128142"/>
          </a:xfrm>
          <a:prstGeom prst="rect">
            <a:avLst/>
          </a:prstGeom>
        </p:spPr>
      </p:pic>
    </p:spTree>
    <p:extLst>
      <p:ext uri="{BB962C8B-B14F-4D97-AF65-F5344CB8AC3E}">
        <p14:creationId xmlns:p14="http://schemas.microsoft.com/office/powerpoint/2010/main" val="3856093594"/>
      </p:ext>
    </p:extLst>
  </p:cSld>
  <p:clrMapOvr>
    <a:masterClrMapping/>
  </p:clrMapOvr>
</p:sld>
</file>

<file path=ppt/theme/theme1.xml><?xml version="1.0" encoding="utf-8"?>
<a:theme xmlns:a="http://schemas.openxmlformats.org/drawingml/2006/main" name="1_Aras">
  <a:themeElements>
    <a:clrScheme name="Aras">
      <a:dk1>
        <a:sysClr val="windowText" lastClr="000000"/>
      </a:dk1>
      <a:lt1>
        <a:sysClr val="window" lastClr="FFFFFF"/>
      </a:lt1>
      <a:dk2>
        <a:srgbClr val="CC0033"/>
      </a:dk2>
      <a:lt2>
        <a:srgbClr val="F8F8F8"/>
      </a:lt2>
      <a:accent1>
        <a:srgbClr val="A0A0A0"/>
      </a:accent1>
      <a:accent2>
        <a:srgbClr val="FFC000"/>
      </a:accent2>
      <a:accent3>
        <a:srgbClr val="1066CF"/>
      </a:accent3>
      <a:accent4>
        <a:srgbClr val="000000"/>
      </a:accent4>
      <a:accent5>
        <a:srgbClr val="CC0033"/>
      </a:accent5>
      <a:accent6>
        <a:srgbClr val="FFFFFF"/>
      </a:accent6>
      <a:hlink>
        <a:srgbClr val="1066CF"/>
      </a:hlink>
      <a:folHlink>
        <a:srgbClr val="954F72"/>
      </a:folHlink>
    </a:clrScheme>
    <a:fontScheme name="Aras">
      <a:majorFont>
        <a:latin typeface="Calibri"/>
        <a:ea typeface=""/>
        <a:cs typeface=""/>
      </a:majorFont>
      <a:minorFont>
        <a:latin typeface="Calibri"/>
        <a:ea typeface=""/>
        <a:cs typeface=""/>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2D5E2A7E234F4987C5B7C721B97772" ma:contentTypeVersion="6" ma:contentTypeDescription="Create a new document." ma:contentTypeScope="" ma:versionID="c7686cab21cf2ea1c42e6da3ec574d05">
  <xsd:schema xmlns:xsd="http://www.w3.org/2001/XMLSchema" xmlns:xs="http://www.w3.org/2001/XMLSchema" xmlns:p="http://schemas.microsoft.com/office/2006/metadata/properties" xmlns:ns2="6b060e42-5e17-45a0-a8c4-61792bdbd265" xmlns:ns3="7f774620-838d-4c37-97a1-01cf835ea027" targetNamespace="http://schemas.microsoft.com/office/2006/metadata/properties" ma:root="true" ma:fieldsID="dec5ff1fe6c7e09e994eb355baa62569" ns2:_="" ns3:_="">
    <xsd:import namespace="6b060e42-5e17-45a0-a8c4-61792bdbd265"/>
    <xsd:import namespace="7f774620-838d-4c37-97a1-01cf835ea02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060e42-5e17-45a0-a8c4-61792bdbd2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774620-838d-4c37-97a1-01cf835ea02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7f774620-838d-4c37-97a1-01cf835ea027">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ED666A-795C-4743-9D96-45D143EF0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060e42-5e17-45a0-a8c4-61792bdbd265"/>
    <ds:schemaRef ds:uri="7f774620-838d-4c37-97a1-01cf835ea0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E6DC1E-2C56-4D79-B664-69D6792BDD21}">
  <ds:schemaRefs>
    <ds:schemaRef ds:uri="http://schemas.microsoft.com/office/2006/metadata/properties"/>
    <ds:schemaRef ds:uri="http://schemas.microsoft.com/office/infopath/2007/PartnerControls"/>
    <ds:schemaRef ds:uri="7f774620-838d-4c37-97a1-01cf835ea027"/>
  </ds:schemaRefs>
</ds:datastoreItem>
</file>

<file path=customXml/itemProps3.xml><?xml version="1.0" encoding="utf-8"?>
<ds:datastoreItem xmlns:ds="http://schemas.openxmlformats.org/officeDocument/2006/customXml" ds:itemID="{CAC0350D-5D7F-45EE-AC82-630210F724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3423</TotalTime>
  <Words>4106</Words>
  <Application>Microsoft Office PowerPoint</Application>
  <PresentationFormat>Widescreen</PresentationFormat>
  <Paragraphs>546</Paragraphs>
  <Slides>35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Verdana</vt:lpstr>
      <vt:lpstr>Wingdings</vt:lpstr>
      <vt:lpstr>1_Aras</vt:lpstr>
      <vt:lpstr>Design Patterns  In Test Automation</vt:lpstr>
      <vt:lpstr>Agenda </vt:lpstr>
      <vt:lpstr>PowerPoint Presentation</vt:lpstr>
      <vt:lpstr>S.O.L.I.D</vt:lpstr>
      <vt:lpstr>S.O.L.I.D.</vt:lpstr>
      <vt:lpstr>S.O.L.I.D.</vt:lpstr>
      <vt:lpstr>S.O.L.I.D.</vt:lpstr>
      <vt:lpstr>S.O.L.I.D.</vt:lpstr>
      <vt:lpstr>S.O.L.I.D.</vt:lpstr>
      <vt:lpstr>S.O.L.I.D.</vt:lpstr>
      <vt:lpstr>PowerPoint Presentation</vt:lpstr>
      <vt:lpstr>Design pattern is a solution</vt:lpstr>
      <vt:lpstr>Design pattern is a solution</vt:lpstr>
      <vt:lpstr>Categories of patterns</vt:lpstr>
      <vt:lpstr>Singleton</vt:lpstr>
      <vt:lpstr>Factory method</vt:lpstr>
      <vt:lpstr>Abstract factory</vt:lpstr>
      <vt:lpstr>Abstract factory</vt:lpstr>
      <vt:lpstr>Static factory method</vt:lpstr>
      <vt:lpstr>Builder</vt:lpstr>
      <vt:lpstr>Builder</vt:lpstr>
      <vt:lpstr>Strategy</vt:lpstr>
      <vt:lpstr>Decorator</vt:lpstr>
      <vt:lpstr>Composite</vt:lpstr>
      <vt:lpstr>Facade</vt:lpstr>
      <vt:lpstr>Chain of Responsibility</vt:lpstr>
      <vt:lpstr>Page Object</vt:lpstr>
      <vt:lpstr>Page Object</vt:lpstr>
      <vt:lpstr>When to apply for TA. Summary</vt:lpstr>
      <vt:lpstr>Refactoring in few words</vt:lpstr>
      <vt:lpstr>REFACTORING IN FEW WORDS</vt:lpstr>
      <vt:lpstr>Summarize – core hints</vt:lpstr>
      <vt:lpstr>Resources about patterns</vt:lpstr>
      <vt:lpstr>Resources about S.O.L.I.D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Aras Presentation</dc:title>
  <dc:creator>Marc Lind</dc:creator>
  <cp:lastModifiedBy>Valery Kapatsevich</cp:lastModifiedBy>
  <cp:revision>23</cp:revision>
  <dcterms:modified xsi:type="dcterms:W3CDTF">2019-09-06T14:50:06Z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0x010100412D5E2A7E234F4987C5B7C721B97772</vt:lpwstr>
  </property>
  <property fmtid="{D5CDD505-2E9C-101B-9397-08002B2CF9AE}" pid="3" name="Order">
    <vt:r8>3000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