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81237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94044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3D5236-93D0-48A7-8F48-A5814651AC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390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8E591EF-035F-4194-95F5-D9E528B011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736567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8E591EF-035F-4194-95F5-D9E528B011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3D5236-93D0-48A7-8F48-A5814651AC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390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8E591EF-035F-4194-95F5-D9E528B011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030512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3034606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32443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79269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E591EF-035F-4194-95F5-D9E528B01150}"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108116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591EF-035F-4194-95F5-D9E528B011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110392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591EF-035F-4194-95F5-D9E528B01150}"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186241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591EF-035F-4194-95F5-D9E528B01150}"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34652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591EF-035F-4194-95F5-D9E528B01150}"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06769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E591EF-035F-4194-95F5-D9E528B011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196569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E591EF-035F-4194-95F5-D9E528B01150}"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3D5236-93D0-48A7-8F48-A5814651ACF9}" type="slidenum">
              <a:rPr lang="en-US" smtClean="0"/>
              <a:t>‹#›</a:t>
            </a:fld>
            <a:endParaRPr lang="en-US"/>
          </a:p>
        </p:txBody>
      </p:sp>
    </p:spTree>
    <p:extLst>
      <p:ext uri="{BB962C8B-B14F-4D97-AF65-F5344CB8AC3E}">
        <p14:creationId xmlns:p14="http://schemas.microsoft.com/office/powerpoint/2010/main" val="252327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E591EF-035F-4194-95F5-D9E528B01150}" type="datetimeFigureOut">
              <a:rPr lang="en-US" smtClean="0"/>
              <a:t>12/1/2024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3D5236-93D0-48A7-8F48-A5814651ACF9}" type="slidenum">
              <a:rPr lang="en-US" smtClean="0"/>
              <a:t>‹#›</a:t>
            </a:fld>
            <a:endParaRPr lang="en-US"/>
          </a:p>
        </p:txBody>
      </p:sp>
    </p:spTree>
    <p:extLst>
      <p:ext uri="{BB962C8B-B14F-4D97-AF65-F5344CB8AC3E}">
        <p14:creationId xmlns:p14="http://schemas.microsoft.com/office/powerpoint/2010/main" val="1475710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4C58-A847-4220-BD5F-3496FC631863}"/>
              </a:ext>
            </a:extLst>
          </p:cNvPr>
          <p:cNvSpPr>
            <a:spLocks noGrp="1"/>
          </p:cNvSpPr>
          <p:nvPr>
            <p:ph type="ctrTitle"/>
          </p:nvPr>
        </p:nvSpPr>
        <p:spPr>
          <a:xfrm>
            <a:off x="1494704" y="311727"/>
            <a:ext cx="8915399" cy="2262781"/>
          </a:xfrm>
        </p:spPr>
        <p:txBody>
          <a:bodyPr>
            <a:normAutofit fontScale="90000"/>
          </a:bodyPr>
          <a:lstStyle/>
          <a:p>
            <a:r>
              <a:rPr lang="en-US" b="1" dirty="0">
                <a:solidFill>
                  <a:srgbClr val="FF0000"/>
                </a:solidFill>
              </a:rPr>
              <a:t>World War I and World War II: A Comprehensive Overview</a:t>
            </a:r>
            <a:br>
              <a:rPr lang="en-US" dirty="0">
                <a:solidFill>
                  <a:srgbClr val="FF0000"/>
                </a:solidFill>
              </a:rPr>
            </a:br>
            <a:endParaRPr lang="en-US" dirty="0">
              <a:solidFill>
                <a:srgbClr val="FF0000"/>
              </a:solidFill>
            </a:endParaRPr>
          </a:p>
        </p:txBody>
      </p:sp>
      <p:pic>
        <p:nvPicPr>
          <p:cNvPr id="4" name="Picture 3">
            <a:extLst>
              <a:ext uri="{FF2B5EF4-FFF2-40B4-BE49-F238E27FC236}">
                <a16:creationId xmlns:a16="http://schemas.microsoft.com/office/drawing/2014/main" id="{6FAC2A42-9471-4BD5-AC52-EC1EC6760FC1}"/>
              </a:ext>
            </a:extLst>
          </p:cNvPr>
          <p:cNvPicPr>
            <a:picLocks noChangeAspect="1"/>
          </p:cNvPicPr>
          <p:nvPr/>
        </p:nvPicPr>
        <p:blipFill>
          <a:blip r:embed="rId2"/>
          <a:stretch>
            <a:fillRect/>
          </a:stretch>
        </p:blipFill>
        <p:spPr>
          <a:xfrm>
            <a:off x="1782184" y="2759618"/>
            <a:ext cx="9393382" cy="3555492"/>
          </a:xfrm>
          <a:prstGeom prst="rect">
            <a:avLst/>
          </a:prstGeom>
        </p:spPr>
      </p:pic>
    </p:spTree>
    <p:extLst>
      <p:ext uri="{BB962C8B-B14F-4D97-AF65-F5344CB8AC3E}">
        <p14:creationId xmlns:p14="http://schemas.microsoft.com/office/powerpoint/2010/main" val="36010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34B5-074D-4525-B738-016D042819DA}"/>
              </a:ext>
            </a:extLst>
          </p:cNvPr>
          <p:cNvSpPr>
            <a:spLocks noGrp="1"/>
          </p:cNvSpPr>
          <p:nvPr>
            <p:ph type="title"/>
          </p:nvPr>
        </p:nvSpPr>
        <p:spPr/>
        <p:txBody>
          <a:bodyPr/>
          <a:lstStyle/>
          <a:p>
            <a:r>
              <a:rPr lang="en-US" b="1" dirty="0">
                <a:solidFill>
                  <a:srgbClr val="C00000"/>
                </a:solidFill>
                <a:latin typeface="Times New Roman" panose="02020603050405020304" pitchFamily="18" charset="0"/>
                <a:ea typeface="Times New Roman" panose="02020603050405020304" pitchFamily="18" charset="0"/>
              </a:rPr>
              <a:t>World War I: Causes, Key Events, and Consequences</a:t>
            </a:r>
            <a:endParaRPr lang="en-US" dirty="0"/>
          </a:p>
        </p:txBody>
      </p:sp>
      <p:sp>
        <p:nvSpPr>
          <p:cNvPr id="5" name="Content Placeholder 4">
            <a:extLst>
              <a:ext uri="{FF2B5EF4-FFF2-40B4-BE49-F238E27FC236}">
                <a16:creationId xmlns:a16="http://schemas.microsoft.com/office/drawing/2014/main" id="{5000A165-B66F-463C-9263-5F6CFC06499E}"/>
              </a:ext>
            </a:extLst>
          </p:cNvPr>
          <p:cNvSpPr>
            <a:spLocks noGrp="1"/>
          </p:cNvSpPr>
          <p:nvPr>
            <p:ph idx="1"/>
          </p:nvPr>
        </p:nvSpPr>
        <p:spPr>
          <a:xfrm>
            <a:off x="1177636" y="2133599"/>
            <a:ext cx="10326976" cy="4281055"/>
          </a:xfrm>
        </p:spPr>
        <p:txBody>
          <a:bodyPr>
            <a:normAutofit fontScale="92500" lnSpcReduction="20000"/>
          </a:bodyPr>
          <a:lstStyle/>
          <a:p>
            <a:r>
              <a:rPr lang="en-US" dirty="0"/>
              <a:t>World War I was a result of a combination of long-term tensions between major European powers, immediate triggers, and complex alliances. The war was fueled by the interaction of several key factors:</a:t>
            </a:r>
          </a:p>
          <a:p>
            <a:pPr lvl="0"/>
            <a:r>
              <a:rPr lang="en-US" b="1" dirty="0"/>
              <a:t>Nationalism</a:t>
            </a:r>
            <a:r>
              <a:rPr lang="en-US" dirty="0"/>
              <a:t>: Nationalism was a powerful force in early 20th-century Europe, as many ethnic groups sought independence from larger empires. Nationalism in the Balkans, especially among Serbs, threatened the stability of Austria-Hungary, while the French wanted to avenge their loss of Alsace-Lorraine to Germany in the Franco-Prussian War (1870-71). National pride and the desire for territorial expansion became potent drivers of political conflict.</a:t>
            </a:r>
          </a:p>
          <a:p>
            <a:pPr lvl="0"/>
            <a:r>
              <a:rPr lang="en-US" b="1" dirty="0"/>
              <a:t>Militarism</a:t>
            </a:r>
            <a:r>
              <a:rPr lang="en-US" dirty="0"/>
              <a:t>: European countries were engaged in an arms race, building large standing armies and developing advanced weaponry. Militarism, the belief in maintaining a strong military as the key to national strength, permeated many European governments. The intense competition between Britain and Germany for naval supremacy only added to the tension, with the launch of the </a:t>
            </a:r>
            <a:r>
              <a:rPr lang="en-US" b="1" dirty="0"/>
              <a:t>Dreadnought</a:t>
            </a:r>
            <a:r>
              <a:rPr lang="en-US" dirty="0"/>
              <a:t>, a revolutionary warship, symbolizing the naval arms race.</a:t>
            </a:r>
          </a:p>
          <a:p>
            <a:pPr lvl="0"/>
            <a:r>
              <a:rPr lang="en-US" b="1" dirty="0"/>
              <a:t>Imperialism</a:t>
            </a:r>
            <a:r>
              <a:rPr lang="en-US" dirty="0"/>
              <a:t>: The competition for colonies, especially in Africa and Asia, contributed to rivalries between European powers. For example, Germany's desire to expand its empire clashed with Britain's and France's longstanding colonial holdings. These imperial rivalries fed distrust and a sense of insecurity that contributed to the war's outbreak.</a:t>
            </a:r>
          </a:p>
          <a:p>
            <a:endParaRPr lang="en-US" dirty="0"/>
          </a:p>
        </p:txBody>
      </p:sp>
    </p:spTree>
    <p:extLst>
      <p:ext uri="{BB962C8B-B14F-4D97-AF65-F5344CB8AC3E}">
        <p14:creationId xmlns:p14="http://schemas.microsoft.com/office/powerpoint/2010/main" val="309334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B2BE-3229-458C-BD5E-CCFD85FB7561}"/>
              </a:ext>
            </a:extLst>
          </p:cNvPr>
          <p:cNvSpPr>
            <a:spLocks noGrp="1"/>
          </p:cNvSpPr>
          <p:nvPr>
            <p:ph type="title"/>
          </p:nvPr>
        </p:nvSpPr>
        <p:spPr/>
        <p:txBody>
          <a:bodyPr>
            <a:normAutofit fontScale="90000"/>
          </a:bodyPr>
          <a:lstStyle/>
          <a:p>
            <a:pPr marL="342900" marR="0" lvl="0" indent="-342900">
              <a:lnSpc>
                <a:spcPct val="115000"/>
              </a:lnSpc>
              <a:spcBef>
                <a:spcPts val="500"/>
              </a:spcBef>
              <a:spcAft>
                <a:spcPts val="1000"/>
              </a:spcAft>
            </a:pPr>
            <a:r>
              <a:rPr lang="en-US"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Comparative Information Between Two World War: </a:t>
            </a:r>
            <a:br>
              <a:rPr lang="en-US" sz="1200"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3D270592-9161-4EEC-9E8F-492D8A24FCDB}"/>
              </a:ext>
            </a:extLst>
          </p:cNvPr>
          <p:cNvGraphicFramePr>
            <a:graphicFrameLocks noGrp="1" noChangeAspect="1"/>
          </p:cNvGraphicFramePr>
          <p:nvPr>
            <p:ph idx="1"/>
            <p:extLst>
              <p:ext uri="{D42A27DB-BD31-4B8C-83A1-F6EECF244321}">
                <p14:modId xmlns:p14="http://schemas.microsoft.com/office/powerpoint/2010/main" val="252044110"/>
              </p:ext>
            </p:extLst>
          </p:nvPr>
        </p:nvGraphicFramePr>
        <p:xfrm>
          <a:off x="290946" y="1440871"/>
          <a:ext cx="11693236" cy="5158863"/>
        </p:xfrm>
        <a:graphic>
          <a:graphicData uri="http://schemas.openxmlformats.org/presentationml/2006/ole">
            <mc:AlternateContent xmlns:mc="http://schemas.openxmlformats.org/markup-compatibility/2006">
              <mc:Choice xmlns:v="urn:schemas-microsoft-com:vml" Requires="v">
                <p:oleObj spid="_x0000_s2053" name="Worksheet" r:id="rId3" imgW="9744046" imgH="7153251" progId="Excel.Sheet.12">
                  <p:embed/>
                </p:oleObj>
              </mc:Choice>
              <mc:Fallback>
                <p:oleObj name="Worksheet" r:id="rId3" imgW="9744046" imgH="7153251" progId="Excel.Sheet.12">
                  <p:embed/>
                  <p:pic>
                    <p:nvPicPr>
                      <p:cNvPr id="0" name=""/>
                      <p:cNvPicPr/>
                      <p:nvPr/>
                    </p:nvPicPr>
                    <p:blipFill>
                      <a:blip r:embed="rId4"/>
                      <a:stretch>
                        <a:fillRect/>
                      </a:stretch>
                    </p:blipFill>
                    <p:spPr>
                      <a:xfrm>
                        <a:off x="290946" y="1440871"/>
                        <a:ext cx="11693236" cy="5158863"/>
                      </a:xfrm>
                      <a:prstGeom prst="rect">
                        <a:avLst/>
                      </a:prstGeom>
                    </p:spPr>
                  </p:pic>
                </p:oleObj>
              </mc:Fallback>
            </mc:AlternateContent>
          </a:graphicData>
        </a:graphic>
      </p:graphicFrame>
    </p:spTree>
    <p:extLst>
      <p:ext uri="{BB962C8B-B14F-4D97-AF65-F5344CB8AC3E}">
        <p14:creationId xmlns:p14="http://schemas.microsoft.com/office/powerpoint/2010/main" val="309001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F409-ED88-446A-ABF5-980DD2988845}"/>
              </a:ext>
            </a:extLst>
          </p:cNvPr>
          <p:cNvSpPr>
            <a:spLocks noGrp="1"/>
          </p:cNvSpPr>
          <p:nvPr>
            <p:ph type="title"/>
          </p:nvPr>
        </p:nvSpPr>
        <p:spPr>
          <a:xfrm>
            <a:off x="2476749" y="0"/>
            <a:ext cx="8911687" cy="1280890"/>
          </a:xfrm>
        </p:spPr>
        <p:txBody>
          <a:bodyPr>
            <a:normAutofit fontScale="90000"/>
          </a:bodyPr>
          <a:lstStyle/>
          <a:p>
            <a:pPr marL="0" marR="0">
              <a:lnSpc>
                <a:spcPct val="115000"/>
              </a:lnSpc>
              <a:spcBef>
                <a:spcPts val="500"/>
              </a:spcBef>
              <a:spcAft>
                <a:spcPts val="1000"/>
              </a:spcAft>
            </a:pPr>
            <a:r>
              <a:rPr lang="en-US" sz="4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Major Powers Involved</a:t>
            </a:r>
            <a:br>
              <a:rPr lang="en-US" sz="1200"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E6511B-96E7-48A1-950F-17A0250722DD}"/>
              </a:ext>
            </a:extLst>
          </p:cNvPr>
          <p:cNvSpPr>
            <a:spLocks noGrp="1"/>
          </p:cNvSpPr>
          <p:nvPr>
            <p:ph idx="1"/>
          </p:nvPr>
        </p:nvSpPr>
        <p:spPr>
          <a:xfrm>
            <a:off x="803564" y="1274618"/>
            <a:ext cx="10701048" cy="5375564"/>
          </a:xfrm>
        </p:spPr>
        <p:txBody>
          <a:bodyPr>
            <a:normAutofit fontScale="85000" lnSpcReduction="20000"/>
          </a:bodyPr>
          <a:lstStyle/>
          <a:p>
            <a:pPr>
              <a:buFont typeface="Wingdings" panose="05000000000000000000" pitchFamily="2" charset="2"/>
              <a:buChar char="q"/>
            </a:pPr>
            <a:r>
              <a:rPr lang="en-US" sz="2800" b="1" dirty="0"/>
              <a:t>World War I (1914–1918)</a:t>
            </a:r>
            <a:endParaRPr lang="en-US" sz="1600" dirty="0"/>
          </a:p>
          <a:p>
            <a:r>
              <a:rPr lang="en-US" b="1" dirty="0"/>
              <a:t>Allied Powers (Entente Powers):</a:t>
            </a:r>
            <a:endParaRPr lang="en-US" sz="1050" dirty="0"/>
          </a:p>
          <a:p>
            <a:r>
              <a:rPr lang="en-US" dirty="0"/>
              <a:t>The Allied Powers were initially formed by the </a:t>
            </a:r>
            <a:r>
              <a:rPr lang="en-US" b="1" dirty="0"/>
              <a:t>Triple Entente</a:t>
            </a:r>
            <a:r>
              <a:rPr lang="en-US" dirty="0"/>
              <a:t>, consisting of France, the United Kingdom, and Russia. Over time, more countries joined their ranks.</a:t>
            </a:r>
            <a:endParaRPr lang="en-US" sz="1050" dirty="0"/>
          </a:p>
          <a:p>
            <a:pPr lvl="0"/>
            <a:r>
              <a:rPr lang="en-US" b="1" dirty="0"/>
              <a:t>France</a:t>
            </a:r>
            <a:r>
              <a:rPr lang="en-US" dirty="0"/>
              <a:t>:</a:t>
            </a:r>
            <a:endParaRPr lang="en-US" sz="1050" dirty="0"/>
          </a:p>
          <a:p>
            <a:pPr lvl="1"/>
            <a:r>
              <a:rPr lang="en-US" b="1" dirty="0"/>
              <a:t>Role</a:t>
            </a:r>
            <a:r>
              <a:rPr lang="en-US" dirty="0"/>
              <a:t>: France was one of the core members of the Allied Powers and was at the forefront of the conflict against Germany and Austria-Hungary. The war was largely fought on French soil, particularly in the trenches of the Western Front.</a:t>
            </a:r>
            <a:endParaRPr lang="en-US" sz="1000" dirty="0"/>
          </a:p>
          <a:p>
            <a:pPr>
              <a:buFont typeface="Wingdings" panose="05000000000000000000" pitchFamily="2" charset="2"/>
              <a:buChar char="q"/>
            </a:pPr>
            <a:r>
              <a:rPr lang="en-US" sz="2800" b="1" dirty="0"/>
              <a:t>World War II (1939–1945)</a:t>
            </a:r>
            <a:endParaRPr lang="en-US" sz="1600" dirty="0"/>
          </a:p>
          <a:p>
            <a:r>
              <a:rPr lang="en-US" b="1" dirty="0"/>
              <a:t>Allied Powers:</a:t>
            </a:r>
            <a:endParaRPr lang="en-US" sz="1050" dirty="0"/>
          </a:p>
          <a:p>
            <a:r>
              <a:rPr lang="en-US" dirty="0"/>
              <a:t>The Allies were a coalition of diverse nations, with the United States, the Soviet Union, and the United Kingdom at the core.</a:t>
            </a:r>
            <a:endParaRPr lang="en-US" sz="1050" dirty="0"/>
          </a:p>
          <a:p>
            <a:pPr lvl="0"/>
            <a:r>
              <a:rPr lang="en-US" b="1" dirty="0"/>
              <a:t>United States</a:t>
            </a:r>
            <a:r>
              <a:rPr lang="en-US" dirty="0"/>
              <a:t>:</a:t>
            </a:r>
            <a:endParaRPr lang="en-US" sz="1050" dirty="0"/>
          </a:p>
          <a:p>
            <a:pPr lvl="1"/>
            <a:r>
              <a:rPr lang="en-US" b="1" dirty="0"/>
              <a:t>Role</a:t>
            </a:r>
            <a:r>
              <a:rPr lang="en-US" dirty="0"/>
              <a:t>: The United States entered the war after Japan’s attack on Pearl Harbor in 1941. Its military and industrial output played a decisive role in the defeat of the Axis Powers.</a:t>
            </a:r>
            <a:endParaRPr lang="en-US" sz="1000" dirty="0"/>
          </a:p>
          <a:p>
            <a:pPr lvl="1"/>
            <a:r>
              <a:rPr lang="en-US" b="1" dirty="0"/>
              <a:t>Key Contributions</a:t>
            </a:r>
            <a:r>
              <a:rPr lang="en-US" dirty="0"/>
              <a:t>:</a:t>
            </a:r>
            <a:endParaRPr lang="en-US" sz="1000" dirty="0"/>
          </a:p>
          <a:p>
            <a:pPr lvl="2"/>
            <a:r>
              <a:rPr lang="en-US" dirty="0"/>
              <a:t>The U.S. was a major force in both the European and Pacific theaters, contributing to critical battles like </a:t>
            </a:r>
            <a:r>
              <a:rPr lang="en-US" b="1" dirty="0"/>
              <a:t>D-Day (1944)</a:t>
            </a:r>
            <a:r>
              <a:rPr lang="en-US" dirty="0"/>
              <a:t> and the </a:t>
            </a:r>
            <a:r>
              <a:rPr lang="en-US" b="1" dirty="0"/>
              <a:t>Battle of the Bulge (1944-1945)</a:t>
            </a:r>
            <a:r>
              <a:rPr lang="en-US" dirty="0"/>
              <a:t>.</a:t>
            </a:r>
            <a:endParaRPr lang="en-US" sz="900" dirty="0"/>
          </a:p>
          <a:p>
            <a:pPr lvl="2"/>
            <a:r>
              <a:rPr lang="en-US" dirty="0"/>
              <a:t>U.S. forces also defeated Japan in the Pacific, with key victories such as the </a:t>
            </a:r>
            <a:r>
              <a:rPr lang="en-US" b="1" dirty="0"/>
              <a:t>Battle of Midway (1942)</a:t>
            </a:r>
            <a:r>
              <a:rPr lang="en-US" dirty="0"/>
              <a:t> and the </a:t>
            </a:r>
            <a:r>
              <a:rPr lang="en-US" b="1" dirty="0"/>
              <a:t>Island-Hopping Campaign</a:t>
            </a:r>
            <a:r>
              <a:rPr lang="en-US" dirty="0"/>
              <a:t>.</a:t>
            </a:r>
            <a:endParaRPr lang="en-US" sz="900" dirty="0"/>
          </a:p>
          <a:p>
            <a:endParaRPr lang="en-US" dirty="0"/>
          </a:p>
        </p:txBody>
      </p:sp>
    </p:spTree>
    <p:extLst>
      <p:ext uri="{BB962C8B-B14F-4D97-AF65-F5344CB8AC3E}">
        <p14:creationId xmlns:p14="http://schemas.microsoft.com/office/powerpoint/2010/main" val="316498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2700-D110-45EB-A7F2-6B5411C9EEBE}"/>
              </a:ext>
            </a:extLst>
          </p:cNvPr>
          <p:cNvSpPr>
            <a:spLocks noGrp="1"/>
          </p:cNvSpPr>
          <p:nvPr>
            <p:ph type="title"/>
          </p:nvPr>
        </p:nvSpPr>
        <p:spPr/>
        <p:txBody>
          <a:bodyPr/>
          <a:lstStyle/>
          <a:p>
            <a:r>
              <a:rPr lang="en-US" b="1" dirty="0">
                <a:solidFill>
                  <a:srgbClr val="C00000"/>
                </a:solidFill>
              </a:rPr>
              <a:t>Conclusion</a:t>
            </a:r>
            <a:br>
              <a:rPr lang="en-US" dirty="0"/>
            </a:br>
            <a:endParaRPr lang="en-US" dirty="0"/>
          </a:p>
        </p:txBody>
      </p:sp>
      <p:sp>
        <p:nvSpPr>
          <p:cNvPr id="3" name="Content Placeholder 2">
            <a:extLst>
              <a:ext uri="{FF2B5EF4-FFF2-40B4-BE49-F238E27FC236}">
                <a16:creationId xmlns:a16="http://schemas.microsoft.com/office/drawing/2014/main" id="{602E887F-5CE4-4078-9DE1-74CC2CA11526}"/>
              </a:ext>
            </a:extLst>
          </p:cNvPr>
          <p:cNvSpPr>
            <a:spLocks noGrp="1"/>
          </p:cNvSpPr>
          <p:nvPr>
            <p:ph idx="1"/>
          </p:nvPr>
        </p:nvSpPr>
        <p:spPr>
          <a:xfrm>
            <a:off x="687388" y="1724891"/>
            <a:ext cx="10714903" cy="1704109"/>
          </a:xfrm>
        </p:spPr>
        <p:txBody>
          <a:bodyPr/>
          <a:lstStyle/>
          <a:p>
            <a:r>
              <a:rPr lang="en-US" dirty="0"/>
              <a:t>World War I (1914-1918) was triggered by political tensions and alliances, leading to massive casualties and reshaping Europe. World War II (1939-1945) began with Germany's invasion of Poland and involved global conflict. The wars resulted in the fall of empires, the rise of superpowers, and the establishment of the United Nations.</a:t>
            </a:r>
          </a:p>
          <a:p>
            <a:endParaRPr lang="en-US" dirty="0"/>
          </a:p>
        </p:txBody>
      </p:sp>
      <p:pic>
        <p:nvPicPr>
          <p:cNvPr id="4" name="Picture 3">
            <a:extLst>
              <a:ext uri="{FF2B5EF4-FFF2-40B4-BE49-F238E27FC236}">
                <a16:creationId xmlns:a16="http://schemas.microsoft.com/office/drawing/2014/main" id="{0EC3C63B-66F1-4363-95CE-55CA34869E68}"/>
              </a:ext>
            </a:extLst>
          </p:cNvPr>
          <p:cNvPicPr>
            <a:picLocks noChangeAspect="1"/>
          </p:cNvPicPr>
          <p:nvPr/>
        </p:nvPicPr>
        <p:blipFill>
          <a:blip r:embed="rId2"/>
          <a:stretch>
            <a:fillRect/>
          </a:stretch>
        </p:blipFill>
        <p:spPr>
          <a:xfrm>
            <a:off x="554181" y="3005781"/>
            <a:ext cx="11457709" cy="3578352"/>
          </a:xfrm>
          <a:prstGeom prst="rect">
            <a:avLst/>
          </a:prstGeom>
        </p:spPr>
      </p:pic>
    </p:spTree>
    <p:extLst>
      <p:ext uri="{BB962C8B-B14F-4D97-AF65-F5344CB8AC3E}">
        <p14:creationId xmlns:p14="http://schemas.microsoft.com/office/powerpoint/2010/main" val="24167187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562</Words>
  <Application>Microsoft Office PowerPoint</Application>
  <PresentationFormat>Widescreen</PresentationFormat>
  <Paragraphs>23</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Arial</vt:lpstr>
      <vt:lpstr>Calibri</vt:lpstr>
      <vt:lpstr>Century Gothic</vt:lpstr>
      <vt:lpstr>Times New Roman</vt:lpstr>
      <vt:lpstr>Wingdings</vt:lpstr>
      <vt:lpstr>Wingdings 3</vt:lpstr>
      <vt:lpstr>Wisp</vt:lpstr>
      <vt:lpstr>Microsoft Excel Worksheet</vt:lpstr>
      <vt:lpstr>World War I and World War II: A Comprehensive Overview </vt:lpstr>
      <vt:lpstr>World War I: Causes, Key Events, and Consequences</vt:lpstr>
      <vt:lpstr>Comparative Information Between Two World War:  </vt:lpstr>
      <vt:lpstr>Major Powers Involved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War I and World War II: A Comprehensive Overview</dc:title>
  <dc:creator>IMRAN</dc:creator>
  <cp:lastModifiedBy>IMRAN</cp:lastModifiedBy>
  <cp:revision>3</cp:revision>
  <dcterms:created xsi:type="dcterms:W3CDTF">2024-12-01T09:31:40Z</dcterms:created>
  <dcterms:modified xsi:type="dcterms:W3CDTF">2024-12-01T09:51:20Z</dcterms:modified>
</cp:coreProperties>
</file>