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CECFB0-0354-4813-9413-EDA19C32C983}">
  <a:tblStyle styleId="{36CECFB0-0354-4813-9413-EDA19C32C9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7E205D-2442-4209-A74A-CA6A7A13876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d3336098_1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d3336098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d3336098_1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d3336098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d3336098_1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d3336098_1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d3336098_1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d3336098_1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d3336098_1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fd3336098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d3336098_1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d3336098_1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fd3336098_1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fd3336098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d3336098_1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d3336098_1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d3336098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fd3336098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fd3336098_12_5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fd3336098_1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d3336098_12_6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d3336098_1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fd3336098_12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fd3336098_1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fd3336098_1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fd3336098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d3336098_1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fd3336098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fd33360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7fd333609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d33360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d3336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rouplens.org/datasets/movielens/latest/" TargetMode="External"/><Relationship Id="rId4" Type="http://schemas.openxmlformats.org/officeDocument/2006/relationships/hyperlink" Target="https://surprise.readthedocs.io/en/stable/" TargetMode="External"/><Relationship Id="rId5" Type="http://schemas.openxmlformats.org/officeDocument/2006/relationships/hyperlink" Target="https://web.stanford.edu/class/cme335/lecture6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ypi.org/project/pandas/" TargetMode="External"/><Relationship Id="rId4" Type="http://schemas.openxmlformats.org/officeDocument/2006/relationships/hyperlink" Target="https://scikit-learn.org/stable/modules/generated/sklearn.modelselection.traintestspli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rouplens.org/datasets/movielens/latest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338875" y="1640370"/>
            <a:ext cx="9515700" cy="20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500"/>
              <a:t>Recommendation System for Movies</a:t>
            </a:r>
            <a:endParaRPr sz="7500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571429" y="5580775"/>
            <a:ext cx="32463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Rushabh Bid (rhb86)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Fathima AlSaadeh (fya7)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Keya Desai (kd706)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Naveen Narayanan M (nm941)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200"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058925" y="3698875"/>
            <a:ext cx="59649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CS550 - Massive Data Mining and Learning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Group #6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Baseline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141" name="Google Shape;141;p24"/>
          <p:cNvGrpSpPr/>
          <p:nvPr/>
        </p:nvGrpSpPr>
        <p:grpSpPr>
          <a:xfrm>
            <a:off x="7436800" y="1825625"/>
            <a:ext cx="3543300" cy="3600450"/>
            <a:chOff x="7436800" y="1825625"/>
            <a:chExt cx="3543300" cy="3600450"/>
          </a:xfrm>
        </p:grpSpPr>
        <p:pic>
          <p:nvPicPr>
            <p:cNvPr id="142" name="Google Shape;14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6800" y="1825625"/>
              <a:ext cx="3543300" cy="113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4"/>
            <p:cNvSpPr txBox="1"/>
            <p:nvPr/>
          </p:nvSpPr>
          <p:spPr>
            <a:xfrm>
              <a:off x="7436800" y="3031475"/>
              <a:ext cx="3543300" cy="23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r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r>
                <a:rPr baseline="30000" lang="en-US" sz="2000">
                  <a:latin typeface="Open Sans"/>
                  <a:ea typeface="Open Sans"/>
                  <a:cs typeface="Open Sans"/>
                  <a:sym typeface="Open Sans"/>
                </a:rPr>
                <a:t>^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i   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: predicted rating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μ : average rating of user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bias in rating of item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bias in rating of user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838200" y="1825625"/>
            <a:ext cx="5398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Singular Value Decomposition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151" name="Google Shape;151;p25"/>
          <p:cNvGrpSpPr/>
          <p:nvPr/>
        </p:nvGrpSpPr>
        <p:grpSpPr>
          <a:xfrm>
            <a:off x="6883013" y="1633287"/>
            <a:ext cx="4848225" cy="4786838"/>
            <a:chOff x="6883013" y="1633287"/>
            <a:chExt cx="4848225" cy="4786838"/>
          </a:xfrm>
        </p:grpSpPr>
        <p:pic>
          <p:nvPicPr>
            <p:cNvPr id="152" name="Google Shape;15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6038" y="1633287"/>
              <a:ext cx="2162175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5"/>
            <p:cNvPicPr preferRelativeResize="0"/>
            <p:nvPr/>
          </p:nvPicPr>
          <p:blipFill rotWithShape="1">
            <a:blip r:embed="rId4">
              <a:alphaModFix/>
            </a:blip>
            <a:srcRect b="12149" l="0" r="0" t="20835"/>
            <a:stretch/>
          </p:blipFill>
          <p:spPr>
            <a:xfrm>
              <a:off x="6883013" y="2477100"/>
              <a:ext cx="4848225" cy="61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5"/>
            <p:cNvSpPr txBox="1"/>
            <p:nvPr/>
          </p:nvSpPr>
          <p:spPr>
            <a:xfrm>
              <a:off x="7535475" y="3209825"/>
              <a:ext cx="3543300" cy="32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r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r>
                <a:rPr baseline="30000" lang="en-US" sz="2000">
                  <a:latin typeface="Open Sans"/>
                  <a:ea typeface="Open Sans"/>
                  <a:cs typeface="Open Sans"/>
                  <a:sym typeface="Open Sans"/>
                </a:rPr>
                <a:t>^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i  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predicted rating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μ : average rating of user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bias in rating of item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bias in rating of user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user factors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q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i 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item factors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A : rating matrix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k Nearest Neighbors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Slope One 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275" y="2506387"/>
            <a:ext cx="2419350" cy="5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7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70" name="Google Shape;170;p27"/>
          <p:cNvSpPr txBox="1"/>
          <p:nvPr/>
        </p:nvSpPr>
        <p:spPr>
          <a:xfrm>
            <a:off x="7535475" y="3329125"/>
            <a:ext cx="41550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-25000" lang="en-US" sz="2000">
                <a:latin typeface="Open Sans"/>
                <a:ea typeface="Open Sans"/>
                <a:cs typeface="Open Sans"/>
                <a:sym typeface="Open Sans"/>
              </a:rPr>
              <a:t>vj  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: rating of item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by user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i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-25000" lang="en-US" sz="2000">
                <a:latin typeface="Open Sans"/>
                <a:ea typeface="Open Sans"/>
                <a:cs typeface="Open Sans"/>
                <a:sym typeface="Open Sans"/>
              </a:rPr>
              <a:t>ui  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: rating of item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by user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i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aseline="-25000" lang="en-US" sz="2000">
                <a:latin typeface="Open Sans"/>
                <a:ea typeface="Open Sans"/>
                <a:cs typeface="Open Sans"/>
                <a:sym typeface="Open Sans"/>
              </a:rPr>
              <a:t>ij 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: average difference between         ratings of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i="1" lang="en-US" sz="2000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i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Co Clustering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Matrix Factorization - SVD ++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cxnSp>
        <p:nvCxnSpPr>
          <p:cNvPr id="184" name="Google Shape;184;p29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185" name="Google Shape;185;p29"/>
          <p:cNvGrpSpPr/>
          <p:nvPr/>
        </p:nvGrpSpPr>
        <p:grpSpPr>
          <a:xfrm>
            <a:off x="6455763" y="1683225"/>
            <a:ext cx="5465574" cy="4560175"/>
            <a:chOff x="6455763" y="1683225"/>
            <a:chExt cx="5465574" cy="4560175"/>
          </a:xfrm>
        </p:grpSpPr>
        <p:pic>
          <p:nvPicPr>
            <p:cNvPr id="186" name="Google Shape;18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74150" y="1683225"/>
              <a:ext cx="1628775" cy="62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5763" y="2311875"/>
              <a:ext cx="5465574" cy="72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9"/>
            <p:cNvSpPr txBox="1"/>
            <p:nvPr/>
          </p:nvSpPr>
          <p:spPr>
            <a:xfrm>
              <a:off x="7111025" y="3033100"/>
              <a:ext cx="4155000" cy="32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Ř : R</a:t>
              </a:r>
              <a:r>
                <a:rPr baseline="30000" lang="en-US" sz="2000">
                  <a:latin typeface="Open Sans"/>
                  <a:ea typeface="Open Sans"/>
                  <a:cs typeface="Open Sans"/>
                  <a:sym typeface="Open Sans"/>
                </a:rPr>
                <a:t>users x movies</a:t>
              </a:r>
              <a:endParaRPr baseline="30000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H : R</a:t>
              </a:r>
              <a:r>
                <a:rPr baseline="30000" lang="en-US" sz="2000">
                  <a:latin typeface="Open Sans"/>
                  <a:ea typeface="Open Sans"/>
                  <a:cs typeface="Open Sans"/>
                  <a:sym typeface="Open Sans"/>
                </a:rPr>
                <a:t>users x latent factors</a:t>
              </a:r>
              <a:endParaRPr baseline="30000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W : R</a:t>
              </a:r>
              <a:r>
                <a:rPr baseline="30000" lang="en-US" sz="2000">
                  <a:latin typeface="Open Sans"/>
                  <a:ea typeface="Open Sans"/>
                  <a:cs typeface="Open Sans"/>
                  <a:sym typeface="Open Sans"/>
                </a:rPr>
                <a:t>latent factors x movies</a:t>
              </a:r>
              <a:endParaRPr baseline="30000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r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ui   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: predicted rating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μ : average rating of user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bias in rating of item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b</a:t>
              </a:r>
              <a:r>
                <a:rPr baseline="-25000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 : bias in rating of user </a:t>
              </a:r>
              <a:r>
                <a:rPr i="1" lang="en-US" sz="2000">
                  <a:latin typeface="Open Sans"/>
                  <a:ea typeface="Open Sans"/>
                  <a:cs typeface="Open Sans"/>
                  <a:sym typeface="Open Sans"/>
                </a:rPr>
                <a:t>u</a:t>
              </a:r>
              <a:endParaRPr i="1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30000"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Hybrid models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13247"/>
          <a:stretch/>
        </p:blipFill>
        <p:spPr>
          <a:xfrm>
            <a:off x="7771375" y="4083650"/>
            <a:ext cx="2486025" cy="127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0"/>
          <p:cNvGrpSpPr/>
          <p:nvPr/>
        </p:nvGrpSpPr>
        <p:grpSpPr>
          <a:xfrm>
            <a:off x="6236435" y="2165939"/>
            <a:ext cx="5333825" cy="1156818"/>
            <a:chOff x="6019788" y="2126525"/>
            <a:chExt cx="5581650" cy="1312925"/>
          </a:xfrm>
        </p:grpSpPr>
        <p:pic>
          <p:nvPicPr>
            <p:cNvPr id="197" name="Google Shape;19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9788" y="2126525"/>
              <a:ext cx="5581650" cy="60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4325" y="2906050"/>
              <a:ext cx="1552575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30"/>
            <p:cNvSpPr txBox="1"/>
            <p:nvPr/>
          </p:nvSpPr>
          <p:spPr>
            <a:xfrm>
              <a:off x="6248750" y="2726600"/>
              <a:ext cx="98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Open Sans"/>
                  <a:ea typeface="Open Sans"/>
                  <a:cs typeface="Open Sans"/>
                  <a:sym typeface="Open Sans"/>
                </a:rPr>
                <a:t>where,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00" name="Google Shape;200;p30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Interest Sequence based CF</a:t>
            </a:r>
            <a:endParaRPr b="1"/>
          </a:p>
        </p:txBody>
      </p:sp>
      <p:cxnSp>
        <p:nvCxnSpPr>
          <p:cNvPr id="207" name="Google Shape;207;p31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 Sequence Based CF</a:t>
            </a:r>
            <a:endParaRPr/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952500" y="18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{36CECFB0-0354-4813-9413-EDA19C32C983}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HP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HP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HP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Shrek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Twilight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Hobbit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(4.5)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(4.4)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(3.7)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(4.1)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(3.9)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(3.7)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 (4.5)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(3.8)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14" name="Google Shape;214;p32"/>
          <p:cNvGrpSpPr/>
          <p:nvPr/>
        </p:nvGrpSpPr>
        <p:grpSpPr>
          <a:xfrm>
            <a:off x="987668" y="4588538"/>
            <a:ext cx="10216668" cy="1523633"/>
            <a:chOff x="987668" y="4588538"/>
            <a:chExt cx="10216668" cy="1523633"/>
          </a:xfrm>
        </p:grpSpPr>
        <p:grpSp>
          <p:nvGrpSpPr>
            <p:cNvPr id="215" name="Google Shape;215;p32"/>
            <p:cNvGrpSpPr/>
            <p:nvPr/>
          </p:nvGrpSpPr>
          <p:grpSpPr>
            <a:xfrm>
              <a:off x="987668" y="4588538"/>
              <a:ext cx="2278743" cy="1523633"/>
              <a:chOff x="594488" y="1964571"/>
              <a:chExt cx="1709100" cy="1142754"/>
            </a:xfrm>
          </p:grpSpPr>
          <p:sp>
            <p:nvSpPr>
              <p:cNvPr id="216" name="Google Shape;216;p32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2"/>
              <p:cNvSpPr txBox="1"/>
              <p:nvPr/>
            </p:nvSpPr>
            <p:spPr>
              <a:xfrm>
                <a:off x="1130288" y="2194820"/>
                <a:ext cx="6375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Shrek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" name="Google Shape;218;p32"/>
              <p:cNvSpPr txBox="1"/>
              <p:nvPr/>
            </p:nvSpPr>
            <p:spPr>
              <a:xfrm>
                <a:off x="594488" y="2660925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4.0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9" name="Google Shape;219;p32"/>
            <p:cNvGrpSpPr/>
            <p:nvPr/>
          </p:nvGrpSpPr>
          <p:grpSpPr>
            <a:xfrm>
              <a:off x="3633643" y="4588538"/>
              <a:ext cx="2278743" cy="1523633"/>
              <a:chOff x="594488" y="1964571"/>
              <a:chExt cx="1709100" cy="1142754"/>
            </a:xfrm>
          </p:grpSpPr>
          <p:sp>
            <p:nvSpPr>
              <p:cNvPr id="220" name="Google Shape;220;p32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2"/>
              <p:cNvSpPr txBox="1"/>
              <p:nvPr/>
            </p:nvSpPr>
            <p:spPr>
              <a:xfrm>
                <a:off x="1130288" y="2194820"/>
                <a:ext cx="6375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HP 1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" name="Google Shape;222;p32"/>
              <p:cNvSpPr txBox="1"/>
              <p:nvPr/>
            </p:nvSpPr>
            <p:spPr>
              <a:xfrm>
                <a:off x="594488" y="2660925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4.5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3" name="Google Shape;223;p32"/>
            <p:cNvGrpSpPr/>
            <p:nvPr/>
          </p:nvGrpSpPr>
          <p:grpSpPr>
            <a:xfrm>
              <a:off x="6279618" y="4588538"/>
              <a:ext cx="2278743" cy="1523633"/>
              <a:chOff x="594488" y="1964571"/>
              <a:chExt cx="1709100" cy="1142754"/>
            </a:xfrm>
          </p:grpSpPr>
          <p:sp>
            <p:nvSpPr>
              <p:cNvPr id="224" name="Google Shape;224;p32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2"/>
              <p:cNvSpPr txBox="1"/>
              <p:nvPr/>
            </p:nvSpPr>
            <p:spPr>
              <a:xfrm>
                <a:off x="1130288" y="2194820"/>
                <a:ext cx="6375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HP 2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" name="Google Shape;226;p32"/>
              <p:cNvSpPr txBox="1"/>
              <p:nvPr/>
            </p:nvSpPr>
            <p:spPr>
              <a:xfrm>
                <a:off x="594488" y="2660925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4.4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7" name="Google Shape;227;p32"/>
            <p:cNvGrpSpPr/>
            <p:nvPr/>
          </p:nvGrpSpPr>
          <p:grpSpPr>
            <a:xfrm>
              <a:off x="8925593" y="4588538"/>
              <a:ext cx="2278743" cy="1523633"/>
              <a:chOff x="594488" y="1964571"/>
              <a:chExt cx="1709100" cy="1142754"/>
            </a:xfrm>
          </p:grpSpPr>
          <p:sp>
            <p:nvSpPr>
              <p:cNvPr id="228" name="Google Shape;228;p32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2"/>
              <p:cNvSpPr txBox="1"/>
              <p:nvPr/>
            </p:nvSpPr>
            <p:spPr>
              <a:xfrm>
                <a:off x="1130288" y="2194820"/>
                <a:ext cx="6375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LOTR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0" name="Google Shape;230;p32"/>
              <p:cNvSpPr txBox="1"/>
              <p:nvPr/>
            </p:nvSpPr>
            <p:spPr>
              <a:xfrm>
                <a:off x="594488" y="2660925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4.0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31" name="Google Shape;231;p32"/>
            <p:cNvCxnSpPr>
              <a:stCxn id="216" idx="6"/>
              <a:endCxn id="220" idx="2"/>
            </p:cNvCxnSpPr>
            <p:nvPr/>
          </p:nvCxnSpPr>
          <p:spPr>
            <a:xfrm>
              <a:off x="2644027" y="5105525"/>
              <a:ext cx="161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32"/>
            <p:cNvCxnSpPr/>
            <p:nvPr/>
          </p:nvCxnSpPr>
          <p:spPr>
            <a:xfrm>
              <a:off x="5290040" y="5105525"/>
              <a:ext cx="161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32"/>
            <p:cNvCxnSpPr/>
            <p:nvPr/>
          </p:nvCxnSpPr>
          <p:spPr>
            <a:xfrm>
              <a:off x="7916302" y="5105525"/>
              <a:ext cx="161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-US"/>
              <a:t>Interest Sequence based CF</a:t>
            </a:r>
            <a:endParaRPr b="1"/>
          </a:p>
        </p:txBody>
      </p:sp>
      <p:cxnSp>
        <p:nvCxnSpPr>
          <p:cNvPr id="240" name="Google Shape;240;p33"/>
          <p:cNvCxnSpPr/>
          <p:nvPr/>
        </p:nvCxnSpPr>
        <p:spPr>
          <a:xfrm>
            <a:off x="6096000" y="1690825"/>
            <a:ext cx="0" cy="39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241" name="Google Shape;241;p33"/>
          <p:cNvGrpSpPr/>
          <p:nvPr/>
        </p:nvGrpSpPr>
        <p:grpSpPr>
          <a:xfrm>
            <a:off x="6391104" y="2084280"/>
            <a:ext cx="4760350" cy="2456772"/>
            <a:chOff x="6391104" y="2084280"/>
            <a:chExt cx="4760350" cy="2456772"/>
          </a:xfrm>
        </p:grpSpPr>
        <p:grpSp>
          <p:nvGrpSpPr>
            <p:cNvPr id="242" name="Google Shape;242;p33"/>
            <p:cNvGrpSpPr/>
            <p:nvPr/>
          </p:nvGrpSpPr>
          <p:grpSpPr>
            <a:xfrm>
              <a:off x="6398654" y="2089580"/>
              <a:ext cx="1049900" cy="975797"/>
              <a:chOff x="594488" y="1964571"/>
              <a:chExt cx="1709100" cy="1432048"/>
            </a:xfrm>
          </p:grpSpPr>
          <p:sp>
            <p:nvSpPr>
              <p:cNvPr id="243" name="Google Shape;243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5" name="Google Shape;245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4.0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46" name="Google Shape;246;p33"/>
            <p:cNvCxnSpPr>
              <a:stCxn id="243" idx="6"/>
            </p:cNvCxnSpPr>
            <p:nvPr/>
          </p:nvCxnSpPr>
          <p:spPr>
            <a:xfrm>
              <a:off x="7161799" y="2353793"/>
              <a:ext cx="74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47" name="Google Shape;247;p33"/>
            <p:cNvGrpSpPr/>
            <p:nvPr/>
          </p:nvGrpSpPr>
          <p:grpSpPr>
            <a:xfrm>
              <a:off x="7632954" y="2089580"/>
              <a:ext cx="1049900" cy="975797"/>
              <a:chOff x="594488" y="1964571"/>
              <a:chExt cx="1709100" cy="1432048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0" name="Google Shape;250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3.8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51" name="Google Shape;251;p33"/>
            <p:cNvCxnSpPr>
              <a:stCxn id="248" idx="6"/>
            </p:cNvCxnSpPr>
            <p:nvPr/>
          </p:nvCxnSpPr>
          <p:spPr>
            <a:xfrm>
              <a:off x="8396099" y="2353793"/>
              <a:ext cx="74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52" name="Google Shape;252;p33"/>
            <p:cNvGrpSpPr/>
            <p:nvPr/>
          </p:nvGrpSpPr>
          <p:grpSpPr>
            <a:xfrm>
              <a:off x="8867254" y="2084280"/>
              <a:ext cx="1049900" cy="975797"/>
              <a:chOff x="594488" y="1964571"/>
              <a:chExt cx="1709100" cy="1432048"/>
            </a:xfrm>
          </p:grpSpPr>
          <p:sp>
            <p:nvSpPr>
              <p:cNvPr id="253" name="Google Shape;253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5" name="Google Shape;255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2.9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56" name="Google Shape;256;p33"/>
            <p:cNvCxnSpPr>
              <a:stCxn id="253" idx="6"/>
            </p:cNvCxnSpPr>
            <p:nvPr/>
          </p:nvCxnSpPr>
          <p:spPr>
            <a:xfrm>
              <a:off x="9630399" y="2348493"/>
              <a:ext cx="74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57" name="Google Shape;257;p33"/>
            <p:cNvGrpSpPr/>
            <p:nvPr/>
          </p:nvGrpSpPr>
          <p:grpSpPr>
            <a:xfrm>
              <a:off x="10101554" y="2089580"/>
              <a:ext cx="1049900" cy="975797"/>
              <a:chOff x="594488" y="1964571"/>
              <a:chExt cx="1709100" cy="1432048"/>
            </a:xfrm>
          </p:grpSpPr>
          <p:sp>
            <p:nvSpPr>
              <p:cNvPr id="258" name="Google Shape;258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" name="Google Shape;260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4.0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1" name="Google Shape;261;p33"/>
            <p:cNvGrpSpPr/>
            <p:nvPr/>
          </p:nvGrpSpPr>
          <p:grpSpPr>
            <a:xfrm>
              <a:off x="6391104" y="3565255"/>
              <a:ext cx="1049900" cy="975797"/>
              <a:chOff x="594488" y="1964571"/>
              <a:chExt cx="1709100" cy="1432048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4" name="Google Shape;264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4.0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65" name="Google Shape;265;p33"/>
            <p:cNvCxnSpPr>
              <a:stCxn id="262" idx="6"/>
            </p:cNvCxnSpPr>
            <p:nvPr/>
          </p:nvCxnSpPr>
          <p:spPr>
            <a:xfrm>
              <a:off x="7154249" y="3829468"/>
              <a:ext cx="74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66" name="Google Shape;266;p33"/>
            <p:cNvGrpSpPr/>
            <p:nvPr/>
          </p:nvGrpSpPr>
          <p:grpSpPr>
            <a:xfrm>
              <a:off x="7625404" y="3565255"/>
              <a:ext cx="1049900" cy="975797"/>
              <a:chOff x="594488" y="1964571"/>
              <a:chExt cx="1709100" cy="1432048"/>
            </a:xfrm>
          </p:grpSpPr>
          <p:sp>
            <p:nvSpPr>
              <p:cNvPr id="267" name="Google Shape;267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9" name="Google Shape;269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4.3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0" name="Google Shape;270;p33"/>
            <p:cNvCxnSpPr>
              <a:stCxn id="267" idx="6"/>
            </p:cNvCxnSpPr>
            <p:nvPr/>
          </p:nvCxnSpPr>
          <p:spPr>
            <a:xfrm>
              <a:off x="8388549" y="3829468"/>
              <a:ext cx="74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71" name="Google Shape;271;p33"/>
            <p:cNvGrpSpPr/>
            <p:nvPr/>
          </p:nvGrpSpPr>
          <p:grpSpPr>
            <a:xfrm>
              <a:off x="8859704" y="3559955"/>
              <a:ext cx="1049900" cy="975797"/>
              <a:chOff x="594488" y="1964571"/>
              <a:chExt cx="1709100" cy="1432048"/>
            </a:xfrm>
          </p:grpSpPr>
          <p:sp>
            <p:nvSpPr>
              <p:cNvPr id="272" name="Google Shape;272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" name="Google Shape;274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3.6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5" name="Google Shape;275;p33"/>
            <p:cNvCxnSpPr>
              <a:stCxn id="272" idx="6"/>
            </p:cNvCxnSpPr>
            <p:nvPr/>
          </p:nvCxnSpPr>
          <p:spPr>
            <a:xfrm>
              <a:off x="9622849" y="3824168"/>
              <a:ext cx="74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76" name="Google Shape;276;p33"/>
            <p:cNvGrpSpPr/>
            <p:nvPr/>
          </p:nvGrpSpPr>
          <p:grpSpPr>
            <a:xfrm>
              <a:off x="10094004" y="3565255"/>
              <a:ext cx="1049900" cy="975797"/>
              <a:chOff x="594488" y="1964571"/>
              <a:chExt cx="1709100" cy="1432048"/>
            </a:xfrm>
          </p:grpSpPr>
          <p:sp>
            <p:nvSpPr>
              <p:cNvPr id="277" name="Google Shape;277;p33"/>
              <p:cNvSpPr/>
              <p:nvPr/>
            </p:nvSpPr>
            <p:spPr>
              <a:xfrm>
                <a:off x="1061288" y="1964571"/>
                <a:ext cx="775500" cy="775500"/>
              </a:xfrm>
              <a:prstGeom prst="ellipse">
                <a:avLst/>
              </a:prstGeom>
              <a:noFill/>
              <a:ln cap="flat" cmpd="sng" w="3810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3"/>
              <p:cNvSpPr txBox="1"/>
              <p:nvPr/>
            </p:nvSpPr>
            <p:spPr>
              <a:xfrm>
                <a:off x="1130274" y="2079643"/>
                <a:ext cx="6375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 b="1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9" name="Google Shape;279;p33"/>
              <p:cNvSpPr txBox="1"/>
              <p:nvPr/>
            </p:nvSpPr>
            <p:spPr>
              <a:xfrm>
                <a:off x="594488" y="2950219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r>
                  <a:rPr b="1" lang="en-US" sz="13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.0</a:t>
                </a:r>
                <a:endParaRPr b="1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80" name="Google Shape;280;p33"/>
          <p:cNvSpPr txBox="1"/>
          <p:nvPr/>
        </p:nvSpPr>
        <p:spPr>
          <a:xfrm>
            <a:off x="7898050" y="4740800"/>
            <a:ext cx="17238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|LCSIS|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|ACSIS|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Objectives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Dataset Description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System flowchart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Recommendation Algorithms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Results and Analysis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❏"/>
            </a:pPr>
            <a:r>
              <a:rPr lang="en-US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 Sequence Based CF</a:t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5098" r="1869" t="8349"/>
          <a:stretch/>
        </p:blipFill>
        <p:spPr>
          <a:xfrm>
            <a:off x="2604825" y="1929712"/>
            <a:ext cx="6982350" cy="140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 rotWithShape="1">
          <a:blip r:embed="rId4">
            <a:alphaModFix/>
          </a:blip>
          <a:srcRect b="0" l="2548" r="4427" t="0"/>
          <a:stretch/>
        </p:blipFill>
        <p:spPr>
          <a:xfrm>
            <a:off x="2604825" y="3507075"/>
            <a:ext cx="6982349" cy="13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74" y="5164824"/>
            <a:ext cx="8477275" cy="94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RMSE, MAE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7106725" y="2008950"/>
            <a:ext cx="46077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of SVD, SVD++ and Slope one achieves the lease RMSE of </a:t>
            </a:r>
            <a:r>
              <a:rPr b="1" lang="en-US"/>
              <a:t>0.8558.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Weights are set inversely proportional to RMSE and MAE.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Least error is achieved setting weights according to: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88675"/>
            <a:ext cx="5839375" cy="36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4">
            <a:alphaModFix/>
          </a:blip>
          <a:srcRect b="0" l="0" r="0" t="22750"/>
          <a:stretch/>
        </p:blipFill>
        <p:spPr>
          <a:xfrm>
            <a:off x="8056475" y="5455100"/>
            <a:ext cx="2708200" cy="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Precision, Recall, F-score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7355400" y="2098050"/>
            <a:ext cx="3998400" cy="39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Precision, Recall and F-score are used to evaluate item recommendation.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Recall is maximum for kNN (Item-based) at </a:t>
            </a:r>
            <a:r>
              <a:rPr b="1" lang="en-US"/>
              <a:t>0.5794</a:t>
            </a:r>
            <a:endParaRPr b="1"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97975"/>
            <a:ext cx="6381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 Based Sequence CF</a:t>
            </a:r>
            <a:endParaRPr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7355475" y="1825625"/>
            <a:ext cx="3998400" cy="39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Higher values of </a:t>
            </a:r>
            <a:r>
              <a:rPr lang="en-US"/>
              <a:t>𝛂 and lower values of </a:t>
            </a:r>
            <a:r>
              <a:rPr b="1" lang="en-US"/>
              <a:t>K</a:t>
            </a:r>
            <a:r>
              <a:rPr lang="en-US"/>
              <a:t> gives better results.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Similar values of precision, recall and F-score observed.</a:t>
            </a:r>
            <a:endParaRPr b="1"/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08525"/>
            <a:ext cx="5653025" cy="16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650" y="3675325"/>
            <a:ext cx="4787976" cy="2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38200" y="1825625"/>
            <a:ext cx="10515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experimented with </a:t>
            </a:r>
            <a:r>
              <a:rPr lang="en-US"/>
              <a:t>movielens</a:t>
            </a:r>
            <a:r>
              <a:rPr lang="en-US"/>
              <a:t> 100K data to generate movie recommendations for users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Models: Baseline, SVD, SVD++, Slope One, Co Clustering, kNN and novel Interest Sequence Based CF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Evaluation Metrics: RMSE, MAE, Precision, Recall and F-score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 generate the best recommendations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 shows promising results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Further work is required in Interest Sequence Based CF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Train the entire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-US"/>
              <a:t>Integrate it in hybrid model to achieve better results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Dong Y Dong H Zhang W Cheng W, Yin G. 2016. Collaborative Filtering Recommendation on Users’ Interest Sequences.PLoS ONE 11(5): e0155739.(2016).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Simon Funk. 2006. Matrix Factorization. (2006). https://sifter.org/∼simon/journal/20061211.html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GroupLens. 2020. MovieLens Latest Datasets. (2020).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https://grouplens.org/datasets/movielens/latest/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Nicolas Hug. 2016. Surprise. (2016).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https://surprise.readthedocs.io/en/stable/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Jim Lambers. 2010. The SVD Algorithm. (2010).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https://web.stanford.edu/class/cme335/lecture6.pdf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-US" sz="2400"/>
              <a:t>Maclachlan A. Lemire, D. 2009. Slope One Predictors for Online Rating-Based Collaborative Filtering. SDM 8 (2009), 1–5. 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-US" sz="2400"/>
              <a:t>Python. 2009. Pandas. (2009).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https://pypi.org/project/pandas/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-US" sz="2400"/>
              <a:t>scikit-learn developers. 2007. Scikit-Learn. (2007).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https://scikit-learn.org/stable/modules/generated/sklearn.modelselection.traintestsplit.html</a:t>
            </a:r>
            <a:endParaRPr sz="2400"/>
          </a:p>
          <a:p>
            <a:pPr indent="-3810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-US" sz="2400"/>
              <a:t>Richa Sharma and Rahul Singh. 2016. Evolution of Recommender Systems from Ancient Times to Modern Era.Indian Journal of Science and Technology (2016).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500"/>
              <a:t>Thank You</a:t>
            </a:r>
            <a:endParaRPr sz="7500"/>
          </a:p>
        </p:txBody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 5 movies with most number of ratings</a:t>
            </a:r>
            <a:endParaRPr/>
          </a:p>
        </p:txBody>
      </p:sp>
      <p:pic>
        <p:nvPicPr>
          <p:cNvPr id="341" name="Google Shape;34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300" y="1979175"/>
            <a:ext cx="10224600" cy="37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r>
              <a:rPr lang="en-US"/>
              <a:t>/Aim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</a:t>
            </a:r>
            <a:r>
              <a:rPr lang="en-US"/>
              <a:t>xperimenting  various famous recommendation system models (e.g., KNN and SVD 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Focusing on the importance of the hybrid models.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Implementing a novel Interest Sequence-Based CF model.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Evaluating the performance of the models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Conclude the findings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set description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90600" y="17494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Data Source: Movie lens Data set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4 csv files: ratings.csv, movies.csv, tags.csv and links.csv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Data taken from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https://grouplens.org/datasets/movielens/latest/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7815" y="1614500"/>
            <a:ext cx="4183800" cy="228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8"/>
          <p:cNvGraphicFramePr/>
          <p:nvPr/>
        </p:nvGraphicFramePr>
        <p:xfrm>
          <a:off x="1220700" y="41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{36CECFB0-0354-4813-9413-EDA19C32C983}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Ratings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102245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Movies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9742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Users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Genres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Model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100" y="1690700"/>
            <a:ext cx="6793802" cy="4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90702"/>
            <a:ext cx="10299325" cy="4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{1F7E205D-2442-4209-A74A-CA6A7A138767}</a:tableStyleId>
              </a:tblPr>
              <a:tblGrid>
                <a:gridCol w="2590800"/>
                <a:gridCol w="2590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Statistics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Rating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Range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0-5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Minimum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0.5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Maximum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5.0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3.501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Median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3.5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Variance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1.08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Standard Deviation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1.042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850" y="1376712"/>
            <a:ext cx="5181600" cy="4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Findings</a:t>
            </a:r>
            <a:endParaRPr/>
          </a:p>
        </p:txBody>
      </p:sp>
      <p:pic>
        <p:nvPicPr>
          <p:cNvPr id="126" name="Google Shape;12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Singular Value Decomposition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 Nearest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Slope One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 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 Factorization - SVD 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Hybrid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Sequence based CF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