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76" r:id="rId3"/>
    <p:sldId id="282" r:id="rId4"/>
    <p:sldId id="277" r:id="rId5"/>
    <p:sldId id="279" r:id="rId6"/>
    <p:sldId id="281" r:id="rId7"/>
    <p:sldId id="283" r:id="rId8"/>
    <p:sldId id="284" r:id="rId9"/>
    <p:sldId id="286" r:id="rId10"/>
    <p:sldId id="285" r:id="rId11"/>
    <p:sldId id="257" r:id="rId12"/>
    <p:sldId id="258" r:id="rId13"/>
    <p:sldId id="259" r:id="rId14"/>
    <p:sldId id="260" r:id="rId15"/>
    <p:sldId id="261" r:id="rId16"/>
    <p:sldId id="263" r:id="rId17"/>
    <p:sldId id="264" r:id="rId18"/>
    <p:sldId id="289" r:id="rId19"/>
    <p:sldId id="288" r:id="rId20"/>
    <p:sldId id="290" r:id="rId21"/>
    <p:sldId id="291" r:id="rId22"/>
    <p:sldId id="287" r:id="rId23"/>
    <p:sldId id="292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293" r:id="rId32"/>
    <p:sldId id="302" r:id="rId33"/>
    <p:sldId id="303" r:id="rId34"/>
    <p:sldId id="304" r:id="rId35"/>
    <p:sldId id="305" r:id="rId36"/>
    <p:sldId id="306" r:id="rId37"/>
    <p:sldId id="307" r:id="rId38"/>
    <p:sldId id="294" r:id="rId39"/>
    <p:sldId id="308" r:id="rId40"/>
    <p:sldId id="309" r:id="rId41"/>
    <p:sldId id="310" r:id="rId42"/>
    <p:sldId id="312" r:id="rId43"/>
    <p:sldId id="311" r:id="rId44"/>
    <p:sldId id="313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  <p:sldId id="275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4611045-C3DF-014A-B5C9-91EB9640CF8E}">
          <p14:sldIdLst>
            <p14:sldId id="256"/>
            <p14:sldId id="276"/>
            <p14:sldId id="282"/>
            <p14:sldId id="277"/>
            <p14:sldId id="279"/>
            <p14:sldId id="281"/>
            <p14:sldId id="283"/>
            <p14:sldId id="284"/>
            <p14:sldId id="286"/>
            <p14:sldId id="285"/>
            <p14:sldId id="257"/>
            <p14:sldId id="258"/>
            <p14:sldId id="259"/>
            <p14:sldId id="260"/>
            <p14:sldId id="261"/>
            <p14:sldId id="263"/>
            <p14:sldId id="264"/>
            <p14:sldId id="289"/>
            <p14:sldId id="288"/>
            <p14:sldId id="290"/>
            <p14:sldId id="291"/>
            <p14:sldId id="287"/>
            <p14:sldId id="292"/>
            <p14:sldId id="295"/>
            <p14:sldId id="296"/>
            <p14:sldId id="297"/>
            <p14:sldId id="298"/>
            <p14:sldId id="299"/>
            <p14:sldId id="300"/>
            <p14:sldId id="301"/>
            <p14:sldId id="293"/>
            <p14:sldId id="302"/>
            <p14:sldId id="303"/>
            <p14:sldId id="304"/>
            <p14:sldId id="305"/>
            <p14:sldId id="306"/>
            <p14:sldId id="307"/>
            <p14:sldId id="294"/>
            <p14:sldId id="308"/>
            <p14:sldId id="309"/>
            <p14:sldId id="310"/>
            <p14:sldId id="312"/>
            <p14:sldId id="311"/>
            <p14:sldId id="313"/>
          </p14:sldIdLst>
        </p14:section>
        <p14:section name="Tools" id="{33BE0069-C1B6-A54A-B47E-D8209A742F37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DC4645-CF7D-49A3-9BA3-8ABF4815285A}">
  <a:tblStyle styleId="{22DC4645-CF7D-49A3-9BA3-8ABF481528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/>
    <p:restoredTop sz="91973" autoAdjust="0"/>
  </p:normalViewPr>
  <p:slideViewPr>
    <p:cSldViewPr snapToGrid="0">
      <p:cViewPr>
        <p:scale>
          <a:sx n="170" d="100"/>
          <a:sy n="170" d="100"/>
        </p:scale>
        <p:origin x="52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CFC5EA64-8350-472F-E038-0A2EDF14A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EFE28EA9-2759-AEB9-5EFD-8D3AB1595C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0EC0C8FE-7966-6E21-64BA-F087E1AE2B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32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545c63a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545c63a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545c63aa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545c63aa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545c63aa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545c63aa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545c63aa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545c63aa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7f22667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7f22667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82ce32ae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82ce32ae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522104CF-8605-F6EF-F83A-ABE5406C1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82ce32ae1_0_6:notes">
            <a:extLst>
              <a:ext uri="{FF2B5EF4-FFF2-40B4-BE49-F238E27FC236}">
                <a16:creationId xmlns:a16="http://schemas.microsoft.com/office/drawing/2014/main" id="{564AF709-7487-BB74-252D-2C7FF4EBB6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82ce32ae1_0_6:notes">
            <a:extLst>
              <a:ext uri="{FF2B5EF4-FFF2-40B4-BE49-F238E27FC236}">
                <a16:creationId xmlns:a16="http://schemas.microsoft.com/office/drawing/2014/main" id="{E4F9480D-29AE-C992-786B-D53316F7E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Perception: enhance the quality of user input through prompt engineering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62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AAF94247-A1B3-E3BA-B7A0-95335EA6A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82ce32ae1_0_6:notes">
            <a:extLst>
              <a:ext uri="{FF2B5EF4-FFF2-40B4-BE49-F238E27FC236}">
                <a16:creationId xmlns:a16="http://schemas.microsoft.com/office/drawing/2014/main" id="{25067E32-8660-D385-478F-7209A20F94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82ce32ae1_0_6:notes">
            <a:extLst>
              <a:ext uri="{FF2B5EF4-FFF2-40B4-BE49-F238E27FC236}">
                <a16:creationId xmlns:a16="http://schemas.microsoft.com/office/drawing/2014/main" id="{999020B1-C17F-D248-01C3-4F72D60E4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Reasoning refers to a large language model designed to analyze and deduce information, helping to draw logical conclusions from given prompts</a:t>
            </a:r>
          </a:p>
          <a:p>
            <a:r>
              <a:rPr lang="en-US" i="1" dirty="0">
                <a:effectLst/>
                <a:latin typeface="Helvetica" pitchFamily="2" charset="0"/>
              </a:rPr>
              <a:t>Planning, on the other hand, denotes a large language model tailored to assist in making strategies and decisions by evaluating possible outcomes and optimizing for specific objectives.</a:t>
            </a:r>
          </a:p>
          <a:p>
            <a:endParaRPr lang="en-US" i="1" dirty="0">
              <a:effectLst/>
              <a:latin typeface="Helvetica" pitchFamily="2" charset="0"/>
            </a:endParaRPr>
          </a:p>
          <a:p>
            <a:pPr marL="158750" indent="0">
              <a:buNone/>
            </a:pPr>
            <a:r>
              <a:rPr lang="en-US" i="0" dirty="0">
                <a:effectLst/>
                <a:latin typeface="Helvetica" pitchFamily="2" charset="0"/>
              </a:rPr>
              <a:t>The combination of LLMs for planning and reasoning is called the </a:t>
            </a:r>
            <a:r>
              <a:rPr lang="en-US" b="1" i="0" dirty="0">
                <a:effectLst/>
                <a:latin typeface="Helvetica" pitchFamily="2" charset="0"/>
              </a:rPr>
              <a:t>brain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83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A84057BD-358F-18AC-B23C-1538663A8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36239A61-E7CD-D115-2B1F-5E59085A4F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BD9783BD-5542-51B1-1555-11FCAAA749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425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D1CE9E0E-E9ED-798B-D0CC-9C2BA66BC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82ce32ae1_0_6:notes">
            <a:extLst>
              <a:ext uri="{FF2B5EF4-FFF2-40B4-BE49-F238E27FC236}">
                <a16:creationId xmlns:a16="http://schemas.microsoft.com/office/drawing/2014/main" id="{71504FCA-2659-53FC-2958-6064971174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82ce32ae1_0_6:notes">
            <a:extLst>
              <a:ext uri="{FF2B5EF4-FFF2-40B4-BE49-F238E27FC236}">
                <a16:creationId xmlns:a16="http://schemas.microsoft.com/office/drawing/2014/main" id="{C38A96CC-A76C-3678-B3D4-D15C43742B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External tool callings are together named as the </a:t>
            </a:r>
            <a:r>
              <a:rPr lang="en-US" b="1" dirty="0"/>
              <a:t>action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43129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40161F37-8194-9C4D-FB7F-26CC42F63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82ce32ae1_0_6:notes">
            <a:extLst>
              <a:ext uri="{FF2B5EF4-FFF2-40B4-BE49-F238E27FC236}">
                <a16:creationId xmlns:a16="http://schemas.microsoft.com/office/drawing/2014/main" id="{A7D0A411-F5A7-9B99-1CB5-E2EBD172DF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82ce32ae1_0_6:notes">
            <a:extLst>
              <a:ext uri="{FF2B5EF4-FFF2-40B4-BE49-F238E27FC236}">
                <a16:creationId xmlns:a16="http://schemas.microsoft.com/office/drawing/2014/main" id="{34617923-90C9-285A-0767-995501A18E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71597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C7D9E572-8ED9-400E-9EB1-170699A48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82ce32ae1_0_6:notes">
            <a:extLst>
              <a:ext uri="{FF2B5EF4-FFF2-40B4-BE49-F238E27FC236}">
                <a16:creationId xmlns:a16="http://schemas.microsoft.com/office/drawing/2014/main" id="{C5744DDE-7B14-3358-CF77-8C6F1B97A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82ce32ae1_0_6:notes">
            <a:extLst>
              <a:ext uri="{FF2B5EF4-FFF2-40B4-BE49-F238E27FC236}">
                <a16:creationId xmlns:a16="http://schemas.microsoft.com/office/drawing/2014/main" id="{E2EB7D63-CC85-4865-39A8-2F97BCF887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 agents can interact with other agents, memories, and environments.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algn="l"/>
            <a:r>
              <a:rPr lang="en-US" sz="1800" b="0" i="0" u="none" strike="noStrike" baseline="0" dirty="0">
                <a:latin typeface="LinLibertineT"/>
              </a:rPr>
              <a:t>Specifically, the perception provides </a:t>
            </a:r>
            <a:r>
              <a:rPr lang="en-US" sz="1800" b="0" i="0" u="none" strike="noStrike" baseline="0" dirty="0">
                <a:latin typeface="LinLibertineTI"/>
              </a:rPr>
              <a:t>brain </a:t>
            </a:r>
            <a:r>
              <a:rPr lang="en-US" sz="1800" b="0" i="0" u="none" strike="noStrike" baseline="0" dirty="0">
                <a:latin typeface="LinLibertineT"/>
              </a:rPr>
              <a:t>with effective inputs, and the </a:t>
            </a:r>
            <a:r>
              <a:rPr lang="en-US" sz="1800" b="0" i="0" u="none" strike="noStrike" baseline="0" dirty="0">
                <a:latin typeface="LinLibertineTI"/>
              </a:rPr>
              <a:t>action </a:t>
            </a:r>
            <a:r>
              <a:rPr lang="en-US" sz="1800" b="0" i="0" u="none" strike="noStrike" baseline="0" dirty="0">
                <a:latin typeface="LinLibertineT"/>
              </a:rPr>
              <a:t>deals with these inputs in subtasks by the LLM reasoning and planning capacities. </a:t>
            </a:r>
          </a:p>
          <a:p>
            <a:pPr algn="l"/>
            <a:r>
              <a:rPr lang="en-US" sz="1800" b="0" i="0" u="none" strike="noStrike" baseline="0" dirty="0">
                <a:latin typeface="LinLibertineT"/>
              </a:rPr>
              <a:t>Then, these subtasks are run sequentially by the </a:t>
            </a:r>
            <a:r>
              <a:rPr lang="en-US" sz="1800" b="0" i="0" u="none" strike="noStrike" baseline="0" dirty="0">
                <a:latin typeface="LinLibertineTI"/>
              </a:rPr>
              <a:t>action </a:t>
            </a:r>
            <a:r>
              <a:rPr lang="en-US" sz="1800" b="0" i="0" u="none" strike="noStrike" baseline="0" dirty="0">
                <a:latin typeface="LinLibertineT"/>
              </a:rPr>
              <a:t>to invoke the tools. </a:t>
            </a:r>
            <a:r>
              <a:rPr lang="en-US" sz="1800" b="0" i="0" u="none" strike="noStrike" baseline="0" dirty="0">
                <a:latin typeface="Dingbats"/>
              </a:rPr>
              <a:t>① </a:t>
            </a:r>
            <a:r>
              <a:rPr lang="en-US" sz="1800" b="0" i="0" u="none" strike="noStrike" baseline="0" dirty="0">
                <a:latin typeface="LinLibertineT"/>
              </a:rPr>
              <a:t>and </a:t>
            </a:r>
            <a:r>
              <a:rPr lang="en-US" sz="1800" b="0" i="0" u="none" strike="noStrike" baseline="0" dirty="0">
                <a:latin typeface="Dingbats"/>
              </a:rPr>
              <a:t>② </a:t>
            </a:r>
            <a:r>
              <a:rPr lang="en-US" sz="1800" b="0" i="0" u="none" strike="noStrike" baseline="0" dirty="0">
                <a:latin typeface="LinLibertineT"/>
              </a:rPr>
              <a:t>indicates the iteration processes of the intra-execution.</a:t>
            </a:r>
          </a:p>
          <a:p>
            <a:pPr algn="l"/>
            <a:endParaRPr lang="en-US" sz="1800" b="0" i="0" u="none" strike="noStrike" baseline="0" dirty="0">
              <a:latin typeface="LinLibertineT"/>
            </a:endParaRPr>
          </a:p>
          <a:p>
            <a:pPr algn="l"/>
            <a:r>
              <a:rPr lang="en-US" sz="1800" b="0" i="0" u="none" strike="noStrike" baseline="0" dirty="0">
                <a:latin typeface="LinLibertineTB"/>
              </a:rPr>
              <a:t>Interaction </a:t>
            </a:r>
            <a:r>
              <a:rPr lang="en-US" sz="1800" b="0" i="0" u="none" strike="noStrike" baseline="0" dirty="0">
                <a:latin typeface="LinLibertineT"/>
              </a:rPr>
              <a:t>refers to the ability of an AI agent to engage with other external entities, primarily through external resources. </a:t>
            </a:r>
          </a:p>
          <a:p>
            <a:pPr algn="l"/>
            <a:r>
              <a:rPr lang="en-US" sz="1800" b="0" i="0" u="none" strike="noStrike" baseline="0" dirty="0">
                <a:latin typeface="LinLibertineT"/>
              </a:rPr>
              <a:t>This includes collaboration or competition within </a:t>
            </a:r>
            <a:r>
              <a:rPr lang="en-US" sz="1800" b="1" i="0" u="none" strike="noStrike" baseline="0" dirty="0">
                <a:latin typeface="LinLibertineT"/>
              </a:rPr>
              <a:t>the multi-agent architecture</a:t>
            </a:r>
            <a:r>
              <a:rPr lang="en-US" sz="1800" b="0" i="0" u="none" strike="noStrike" baseline="0" dirty="0">
                <a:latin typeface="LinLibertineT"/>
              </a:rPr>
              <a:t>, </a:t>
            </a:r>
            <a:r>
              <a:rPr lang="en-US" sz="1800" b="1" i="0" u="none" strike="noStrike" baseline="0" dirty="0">
                <a:latin typeface="LinLibertineT"/>
              </a:rPr>
              <a:t>retrieval of memory during task execution</a:t>
            </a:r>
            <a:r>
              <a:rPr lang="en-US" sz="1800" b="0" i="0" u="none" strike="noStrike" baseline="0" dirty="0">
                <a:latin typeface="LinLibertineT"/>
              </a:rPr>
              <a:t>, and </a:t>
            </a:r>
            <a:r>
              <a:rPr lang="en-US" sz="1800" b="1" i="0" u="none" strike="noStrike" baseline="0" dirty="0">
                <a:latin typeface="LinLibertineT"/>
              </a:rPr>
              <a:t>the deployment of environment and its data use from external tools</a:t>
            </a:r>
            <a:r>
              <a:rPr lang="en-US" sz="1800" b="0" i="0" u="none" strike="noStrike" baseline="0" dirty="0">
                <a:latin typeface="LinLibertineT"/>
              </a:rPr>
              <a:t>.</a:t>
            </a:r>
          </a:p>
          <a:p>
            <a:pPr algn="l"/>
            <a:endParaRPr lang="en-US" sz="1800" b="0" i="0" u="none" strike="noStrike" baseline="0" dirty="0">
              <a:latin typeface="LinLibertineT"/>
            </a:endParaRPr>
          </a:p>
          <a:p>
            <a:pPr algn="l"/>
            <a:endParaRPr lang="en-US" sz="1800" b="0" i="0" u="none" strike="noStrike" baseline="0" dirty="0">
              <a:latin typeface="LinLibertineT"/>
            </a:endParaRPr>
          </a:p>
          <a:p>
            <a:pPr algn="l"/>
            <a:r>
              <a:rPr lang="en-US" sz="1800" b="0" i="0" u="none" strike="noStrike" baseline="0" dirty="0">
                <a:latin typeface="LinLibertineT"/>
              </a:rPr>
              <a:t>Note that in this survey, they define memory as an external resource because the majority of memory-related security risks arise from the retrieval of external resources.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336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15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C78C6-C319-A552-1EDF-036624E5F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244705-4AAE-EC34-C145-BE9299D75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C9F0A5-45A5-5F4F-5BC1-796A23ACF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27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41B84-16F1-D2BB-8778-3A8CABC15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991499-DF72-1096-CDA0-AA3F56BC64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043901-714A-D351-19BE-83D36BFB6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86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8461D-1526-350D-E784-95A42F85F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E33072-817A-DAB3-6E8F-8788D330C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26F9F7-53F2-A579-B239-D0382E368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34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B3150-7A96-728F-F238-E032AC65D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FD6725-DC1B-098D-6D40-37B02977FE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7959BF-E58B-1131-8937-A469ABFC1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9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00821-6E69-464A-E7AC-D9823BD02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66AD32-88DA-9602-1CA0-348E829ADC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41B94E-B29A-68A8-4501-AFDBF50E5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43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921B7-7E60-C6B5-A217-5D8288635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20D1DD-5837-3DB7-F389-1D5381641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E83E0A-E537-B306-52F2-3932F36A3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0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2EB8B305-C4EF-8177-876D-077DA5E3C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5BA9AC1C-775C-9A2F-AD29-5DBC4A17AD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5003F6EB-3F57-035D-2938-2A56FAD308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314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590AFA44-EC38-61E2-C119-F3034A0A6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82ce32ae1_0_6:notes">
            <a:extLst>
              <a:ext uri="{FF2B5EF4-FFF2-40B4-BE49-F238E27FC236}">
                <a16:creationId xmlns:a16="http://schemas.microsoft.com/office/drawing/2014/main" id="{A38E6B48-4ECD-CEE8-98B9-37073B7046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82ce32ae1_0_6:notes">
            <a:extLst>
              <a:ext uri="{FF2B5EF4-FFF2-40B4-BE49-F238E27FC236}">
                <a16:creationId xmlns:a16="http://schemas.microsoft.com/office/drawing/2014/main" id="{75E1899A-A8BF-A222-0295-DCE02840A5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842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45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91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A4E45-C78E-1D2B-9C7D-CF68F54D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930002-476F-1200-6F91-F7F8018EE0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92A527-355E-0AFC-9692-ABC27408D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643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37C70-7182-2B5D-7FB5-C24B11F7E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418629-D7B4-B505-2A16-098E1A11A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23B9A1-519B-5D92-DB00-153D6654E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544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71CDD-6BB7-E169-1F86-C0D020CF5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06A86B-8F9D-2988-B3F7-0A9592AD98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50A231-D0AF-4930-60E8-18C89958E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475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86D28-2575-AEFF-BA30-B4ECC3DC4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29A86B-F252-873B-7BC6-1DC847443E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0D5A3C-9EE0-787F-55F9-CE67A9F7A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36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DB16E-A1A7-F785-BA4D-12CCE7006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71468A-F152-CE17-42B5-D61C96F55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FDD067-CEF9-FC92-B206-08527312F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CoT can be error amplifier. </a:t>
            </a:r>
            <a:r>
              <a:rPr lang="en-US" sz="1800" b="0" i="0" u="none" strike="noStrike" baseline="0" dirty="0">
                <a:latin typeface="LinLibertineT"/>
              </a:rPr>
              <a:t>Testing and Understanding Erroneous Planning in LLM Agents through Synthesized User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558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750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F82D2-56A8-8D98-306A-08A0D3FB8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267BBF-817C-3940-C1AB-7D1121BED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57699-52C1-120A-CA4F-AF6F8665B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1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F69BE754-6296-8763-8B06-BED134A6C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BAAE3EFD-5E90-0FD7-CCAD-B5AEAE4BD4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8952451F-2648-19E2-01AD-7351E4D677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0670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2E56C-036F-08E7-5AA9-4DBDDA662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77DEBE-4630-9624-8C83-BA2B4AAFF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5C3C6B-442A-4A73-ED24-4354A7A2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42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3C2DA-5F0E-1D58-0E48-C84EC3370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A7BD50-BB4D-52A9-1CA7-F67369F8E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53E532-AA26-45D2-0436-1715D5818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449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545c63aa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545c63aa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7f22667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7f22667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7f22667a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7f22667a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7f22667a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7f22667a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7f22667a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7f22667a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7f22667a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7f22667a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7f22667a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7f22667a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7f22667a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7f22667a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C1DED3D7-9358-067B-AC5D-67DF843F0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9D903FDA-9D59-3E60-4994-F46F1BA4AF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95B3EB20-8245-A305-C57B-54BD411378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1137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7f22667a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7f22667a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7f22667a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7f22667a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82ce32a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82ce32a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B4E2178E-E6C8-8495-6A83-5757D0BE2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F6706338-EAE0-9D8B-E621-D92444FB27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D988890B-5F49-C58D-AEAF-53731B0FDA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252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9316DAD5-8F1E-8B56-46EA-43404D0AD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D29A3A82-9565-7A5E-8DE4-48B471A489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3934D3AF-3D50-2119-F058-C0D8FEF48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4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5F22558F-7A23-D906-15D6-04555234C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A0C9169C-7D58-45EE-5CDD-DF521D035B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CB5A6DF4-CE53-FF27-A2A4-706CD80450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442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4AAB193A-9355-9F1B-C9A8-1309262F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9D0F3AE0-BAAA-6C39-7F9D-B0F6F4E233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6251EADB-CE22-9F78-7F60-C918B53432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96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9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/ LLM-based Agents </a:t>
            </a:r>
            <a:br>
              <a:rPr lang="en" dirty="0"/>
            </a:br>
            <a:r>
              <a:rPr lang="en" dirty="0"/>
              <a:t>&amp;</a:t>
            </a:r>
            <a:br>
              <a:rPr lang="en" dirty="0"/>
            </a:br>
            <a:r>
              <a:rPr lang="en" dirty="0"/>
              <a:t>Security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64E4E2D6-E4CD-492D-B77B-6B4CCBC0E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6C875AC4-2334-5869-0A13-38D732EE62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&amp; Agents</a:t>
            </a:r>
            <a:endParaRPr dirty="0"/>
          </a:p>
        </p:txBody>
      </p:sp>
      <p:sp>
        <p:nvSpPr>
          <p:cNvPr id="2" name="Google Shape;165;p28">
            <a:extLst>
              <a:ext uri="{FF2B5EF4-FFF2-40B4-BE49-F238E27FC236}">
                <a16:creationId xmlns:a16="http://schemas.microsoft.com/office/drawing/2014/main" id="{18B9A3B0-1467-47C4-58AA-5F98BF735812}"/>
              </a:ext>
            </a:extLst>
          </p:cNvPr>
          <p:cNvSpPr txBox="1"/>
          <p:nvPr/>
        </p:nvSpPr>
        <p:spPr>
          <a:xfrm>
            <a:off x="607084" y="1751648"/>
            <a:ext cx="258240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Help me plan a 3-day trip to New York City.</a:t>
            </a:r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 dirty="0">
              <a:solidFill>
                <a:schemeClr val="tx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560F94-B2BE-46ED-8D50-3BDD266258DE}"/>
              </a:ext>
            </a:extLst>
          </p:cNvPr>
          <p:cNvGrpSpPr/>
          <p:nvPr/>
        </p:nvGrpSpPr>
        <p:grpSpPr>
          <a:xfrm>
            <a:off x="3888994" y="1635225"/>
            <a:ext cx="938255" cy="906242"/>
            <a:chOff x="1552989" y="2229843"/>
            <a:chExt cx="1349237" cy="1349237"/>
          </a:xfrm>
        </p:grpSpPr>
        <p:pic>
          <p:nvPicPr>
            <p:cNvPr id="4" name="Picture 4" descr="AI - Free technology icons">
              <a:extLst>
                <a:ext uri="{FF2B5EF4-FFF2-40B4-BE49-F238E27FC236}">
                  <a16:creationId xmlns:a16="http://schemas.microsoft.com/office/drawing/2014/main" id="{20FB4DC2-CC15-514D-CE3A-B936C8A40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989" y="2229843"/>
              <a:ext cx="1349237" cy="1349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ownload Chatgpt, Chatgpt Logo, Chatgpt Icon. Royalty-Free ...">
              <a:extLst>
                <a:ext uri="{FF2B5EF4-FFF2-40B4-BE49-F238E27FC236}">
                  <a16:creationId xmlns:a16="http://schemas.microsoft.com/office/drawing/2014/main" id="{3903CEAA-3068-FD5C-D975-FC869DFD3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236" y="2443327"/>
              <a:ext cx="524743" cy="524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88D8B0-AF8B-6E66-C40B-61A98D760D15}"/>
              </a:ext>
            </a:extLst>
          </p:cNvPr>
          <p:cNvCxnSpPr>
            <a:cxnSpLocks/>
          </p:cNvCxnSpPr>
          <p:nvPr/>
        </p:nvCxnSpPr>
        <p:spPr>
          <a:xfrm flipV="1">
            <a:off x="3189486" y="2120964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881ECB-86BF-B6B9-C588-18B3204EAA14}"/>
              </a:ext>
            </a:extLst>
          </p:cNvPr>
          <p:cNvSpPr txBox="1"/>
          <p:nvPr/>
        </p:nvSpPr>
        <p:spPr>
          <a:xfrm>
            <a:off x="3725313" y="2532599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ChatGPT-based</a:t>
            </a:r>
          </a:p>
          <a:p>
            <a:pPr algn="ctr"/>
            <a:r>
              <a:rPr lang="en-US" sz="1200" dirty="0"/>
              <a:t>Agent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782912-B074-0861-342A-011295D9E243}"/>
              </a:ext>
            </a:extLst>
          </p:cNvPr>
          <p:cNvCxnSpPr>
            <a:cxnSpLocks/>
          </p:cNvCxnSpPr>
          <p:nvPr/>
        </p:nvCxnSpPr>
        <p:spPr>
          <a:xfrm flipV="1">
            <a:off x="4826998" y="2131070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Left Brain with solid fill">
            <a:extLst>
              <a:ext uri="{FF2B5EF4-FFF2-40B4-BE49-F238E27FC236}">
                <a16:creationId xmlns:a16="http://schemas.microsoft.com/office/drawing/2014/main" id="{30909AE4-A942-F797-D766-0AACC6DF8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6198" y="167387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66BA8F-3790-670C-08BF-5B7B6E22113A}"/>
              </a:ext>
            </a:extLst>
          </p:cNvPr>
          <p:cNvSpPr txBox="1"/>
          <p:nvPr/>
        </p:nvSpPr>
        <p:spPr>
          <a:xfrm>
            <a:off x="5433333" y="2532598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Understanding</a:t>
            </a:r>
          </a:p>
          <a:p>
            <a:pPr algn="ctr"/>
            <a:r>
              <a:rPr lang="en-US" sz="1200" dirty="0"/>
              <a:t>(ChatGPT)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1CDB4A-EB5E-AFF0-1DAF-6150D9C8DB41}"/>
              </a:ext>
            </a:extLst>
          </p:cNvPr>
          <p:cNvCxnSpPr>
            <a:cxnSpLocks/>
          </p:cNvCxnSpPr>
          <p:nvPr/>
        </p:nvCxnSpPr>
        <p:spPr>
          <a:xfrm flipV="1">
            <a:off x="6382438" y="2131070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D62A29-56BE-1394-236E-C8AF32F56043}"/>
              </a:ext>
            </a:extLst>
          </p:cNvPr>
          <p:cNvGrpSpPr/>
          <p:nvPr/>
        </p:nvGrpSpPr>
        <p:grpSpPr>
          <a:xfrm>
            <a:off x="7219547" y="1626356"/>
            <a:ext cx="938256" cy="906243"/>
            <a:chOff x="7204062" y="1241216"/>
            <a:chExt cx="1660475" cy="1621612"/>
          </a:xfrm>
        </p:grpSpPr>
        <p:pic>
          <p:nvPicPr>
            <p:cNvPr id="13" name="Graphic 12" descr="Research with solid fill">
              <a:extLst>
                <a:ext uri="{FF2B5EF4-FFF2-40B4-BE49-F238E27FC236}">
                  <a16:creationId xmlns:a16="http://schemas.microsoft.com/office/drawing/2014/main" id="{A63DB7E6-5FE2-241A-7423-DED2EA2C0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10582" y="1288033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Partial sun with solid fill">
              <a:extLst>
                <a:ext uri="{FF2B5EF4-FFF2-40B4-BE49-F238E27FC236}">
                  <a16:creationId xmlns:a16="http://schemas.microsoft.com/office/drawing/2014/main" id="{7F485B92-349A-F294-9788-75D1683E7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81098" y="1241216"/>
              <a:ext cx="883439" cy="883439"/>
            </a:xfrm>
            <a:prstGeom prst="rect">
              <a:avLst/>
            </a:prstGeom>
          </p:spPr>
        </p:pic>
        <p:pic>
          <p:nvPicPr>
            <p:cNvPr id="17" name="Graphic 16" descr="House with solid fill">
              <a:extLst>
                <a:ext uri="{FF2B5EF4-FFF2-40B4-BE49-F238E27FC236}">
                  <a16:creationId xmlns:a16="http://schemas.microsoft.com/office/drawing/2014/main" id="{83F45C6C-F199-E579-740C-E864515E1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43617" y="1948428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Airplane with solid fill">
              <a:extLst>
                <a:ext uri="{FF2B5EF4-FFF2-40B4-BE49-F238E27FC236}">
                  <a16:creationId xmlns:a16="http://schemas.microsoft.com/office/drawing/2014/main" id="{1432AF03-4EED-5396-DC52-E5C193C02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04062" y="1948428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220DA8A-A78E-2FF8-B757-7CA19E772D8E}"/>
              </a:ext>
            </a:extLst>
          </p:cNvPr>
          <p:cNvSpPr txBox="1"/>
          <p:nvPr/>
        </p:nvSpPr>
        <p:spPr>
          <a:xfrm>
            <a:off x="7158190" y="2541467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 Retrieval</a:t>
            </a:r>
          </a:p>
          <a:p>
            <a:pPr algn="ctr"/>
            <a:r>
              <a:rPr lang="en-US" sz="1200" dirty="0"/>
              <a:t>and Action</a:t>
            </a:r>
          </a:p>
        </p:txBody>
      </p:sp>
      <p:pic>
        <p:nvPicPr>
          <p:cNvPr id="14" name="Graphic 13" descr="Waiter male with solid fill">
            <a:extLst>
              <a:ext uri="{FF2B5EF4-FFF2-40B4-BE49-F238E27FC236}">
                <a16:creationId xmlns:a16="http://schemas.microsoft.com/office/drawing/2014/main" id="{793E1407-1C02-0114-B6F1-BFAB7EF288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73005" y="3478366"/>
            <a:ext cx="726451" cy="7264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94CA25-EDF8-3A1B-6069-1EE3B31C33A9}"/>
              </a:ext>
            </a:extLst>
          </p:cNvPr>
          <p:cNvSpPr txBox="1"/>
          <p:nvPr/>
        </p:nvSpPr>
        <p:spPr>
          <a:xfrm>
            <a:off x="6945789" y="4204817"/>
            <a:ext cx="1580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Plan Personalization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6C0F96-9E81-3796-1415-D6FA91DE8601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 flipH="1">
            <a:off x="7736231" y="3003132"/>
            <a:ext cx="2" cy="4752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phic 37" descr="Refresh with solid fill">
            <a:extLst>
              <a:ext uri="{FF2B5EF4-FFF2-40B4-BE49-F238E27FC236}">
                <a16:creationId xmlns:a16="http://schemas.microsoft.com/office/drawing/2014/main" id="{C4DB2078-F2A2-C8D1-080E-0DB4EC015F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12517" y="3507326"/>
            <a:ext cx="699759" cy="69975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C32B8C-53C6-2AF4-0F2A-6A6EACB4AE20}"/>
              </a:ext>
            </a:extLst>
          </p:cNvPr>
          <p:cNvCxnSpPr>
            <a:cxnSpLocks/>
          </p:cNvCxnSpPr>
          <p:nvPr/>
        </p:nvCxnSpPr>
        <p:spPr>
          <a:xfrm flipH="1">
            <a:off x="5526757" y="3841591"/>
            <a:ext cx="18462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FE71C7-DAC9-2CCC-44B8-786281018360}"/>
              </a:ext>
            </a:extLst>
          </p:cNvPr>
          <p:cNvSpPr txBox="1"/>
          <p:nvPr/>
        </p:nvSpPr>
        <p:spPr>
          <a:xfrm>
            <a:off x="2566522" y="3574264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Monitor weather changes or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schedule conflicts and notify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with alternatives…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6322AF-A78E-7BB5-50D9-03E5468BC37A}"/>
              </a:ext>
            </a:extLst>
          </p:cNvPr>
          <p:cNvSpPr txBox="1"/>
          <p:nvPr/>
        </p:nvSpPr>
        <p:spPr>
          <a:xfrm>
            <a:off x="4695631" y="4204816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Updating</a:t>
            </a:r>
          </a:p>
        </p:txBody>
      </p:sp>
    </p:spTree>
    <p:extLst>
      <p:ext uri="{BB962C8B-B14F-4D97-AF65-F5344CB8AC3E}">
        <p14:creationId xmlns:p14="http://schemas.microsoft.com/office/powerpoint/2010/main" val="71837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an Agent?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4304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</a:t>
            </a:r>
            <a:r>
              <a:rPr lang="en" b="1" dirty="0"/>
              <a:t>AI/LLM-based agent </a:t>
            </a:r>
            <a:r>
              <a:rPr lang="en" dirty="0"/>
              <a:t>can be defined as an application that attempts to achieve a goal by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observing the world </a:t>
            </a:r>
            <a:r>
              <a:rPr lang="en" dirty="0"/>
              <a:t>and acting upon it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using the tools </a:t>
            </a:r>
            <a:r>
              <a:rPr lang="en" dirty="0"/>
              <a:t>that it has at its disposal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Agents are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autonomous</a:t>
            </a:r>
            <a:r>
              <a:rPr lang="en" dirty="0"/>
              <a:t> and act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independently</a:t>
            </a:r>
            <a:r>
              <a:rPr lang="en" dirty="0"/>
              <a:t> of human intervention; </a:t>
            </a:r>
            <a:r>
              <a:rPr lang="en-US" dirty="0"/>
              <a:t>they</a:t>
            </a:r>
            <a:r>
              <a:rPr lang="en" dirty="0"/>
              <a:t> can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reason</a:t>
            </a:r>
            <a:r>
              <a:rPr lang="en" dirty="0"/>
              <a:t> about what </a:t>
            </a:r>
            <a:r>
              <a:rPr lang="en-US" dirty="0"/>
              <a:t>they</a:t>
            </a:r>
            <a:r>
              <a:rPr lang="en" dirty="0"/>
              <a:t> should do next to achieve </a:t>
            </a:r>
            <a:r>
              <a:rPr lang="en-US" dirty="0"/>
              <a:t>the</a:t>
            </a:r>
            <a:r>
              <a:rPr lang="en" dirty="0"/>
              <a:t> ultimate goal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Components of an Agent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125" y="1577575"/>
            <a:ext cx="5281802" cy="31205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foundational components that drive the agent’s behavior, actions, and decision making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essential components: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Orchestration Layer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524AE-C4CF-ECFA-7362-DA7B53044220}"/>
              </a:ext>
            </a:extLst>
          </p:cNvPr>
          <p:cNvSpPr txBox="1"/>
          <p:nvPr/>
        </p:nvSpPr>
        <p:spPr>
          <a:xfrm>
            <a:off x="311700" y="4881890"/>
            <a:ext cx="19062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Google. Agents – white paper.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Components of an Agent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364" y="1946156"/>
            <a:ext cx="4051118" cy="255561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5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64D79"/>
                </a:solidFill>
              </a:rPr>
              <a:t>The Model</a:t>
            </a:r>
            <a:r>
              <a:rPr lang="en" dirty="0"/>
              <a:t>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Refers to the language model (LM) that will be utilized as the centralized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decision maker</a:t>
            </a:r>
            <a:r>
              <a:rPr lang="en" dirty="0"/>
              <a:t> for agent processes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model in an agent can be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one or multiple LM’s of any size</a:t>
            </a:r>
            <a:r>
              <a:rPr lang="en" dirty="0"/>
              <a:t> that can instruction based reasoning and logic frameworks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4;p16">
            <a:extLst>
              <a:ext uri="{FF2B5EF4-FFF2-40B4-BE49-F238E27FC236}">
                <a16:creationId xmlns:a16="http://schemas.microsoft.com/office/drawing/2014/main" id="{4B33CAFB-6120-C28A-1285-4109A9C43C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182" y="1946156"/>
            <a:ext cx="4051118" cy="255561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Components of an Agent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3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45F06"/>
                </a:solidFill>
              </a:rPr>
              <a:t>The Tools</a:t>
            </a:r>
            <a:r>
              <a:rPr lang="en" dirty="0"/>
              <a:t>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Foundation models remain </a:t>
            </a:r>
            <a:r>
              <a:rPr lang="en" dirty="0">
                <a:solidFill>
                  <a:srgbClr val="CC0000"/>
                </a:solidFill>
              </a:rPr>
              <a:t>constrained</a:t>
            </a:r>
            <a:r>
              <a:rPr lang="en" dirty="0"/>
              <a:t> by the inability to interact with the outside world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Tools bridge the gap, empowering agents to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interact</a:t>
            </a:r>
            <a:r>
              <a:rPr lang="en" dirty="0"/>
              <a:t> with external data and services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Typically align with web API methods</a:t>
            </a:r>
            <a:endParaRPr dirty="0"/>
          </a:p>
          <a:p>
            <a:pPr marL="457200" marR="420569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E.g.,</a:t>
            </a:r>
            <a:r>
              <a:rPr lang="en" dirty="0"/>
              <a:t> a tool can update customer information in a database or fetch weather data to influence a travel recommendation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4;p16">
            <a:extLst>
              <a:ext uri="{FF2B5EF4-FFF2-40B4-BE49-F238E27FC236}">
                <a16:creationId xmlns:a16="http://schemas.microsoft.com/office/drawing/2014/main" id="{D447B59D-7CE1-DBC8-C997-D70972A37B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364" y="1946156"/>
            <a:ext cx="4051118" cy="255561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Components of an Agent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3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761D"/>
                </a:solidFill>
              </a:rPr>
              <a:t>The Orchestration Layer</a:t>
            </a:r>
            <a:r>
              <a:rPr lang="en" dirty="0"/>
              <a:t>:</a:t>
            </a:r>
            <a:endParaRPr dirty="0"/>
          </a:p>
          <a:p>
            <a:pPr marL="457200" marR="420569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Describes a cyclical process that governs how the agent takes in information, performs internal reasoning, and then inform its next action or decision</a:t>
            </a:r>
            <a:endParaRPr dirty="0"/>
          </a:p>
          <a:p>
            <a:pPr marL="457200" marR="620594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general, the loop will continue until the agent reaches its goal or a stop point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Capabilities of Agents</a:t>
            </a:r>
            <a:endParaRPr dirty="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Tool Utilization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Advanced Reasoning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Tailored Generation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Levels of Autonomy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Integration with Other AI systems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Framework of AI Agent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38B129-498F-D498-F95A-55563B325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3" y="1256371"/>
            <a:ext cx="8279534" cy="3246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2EDC1-4F88-E602-A5E0-7FEB45539EF7}"/>
              </a:ext>
            </a:extLst>
          </p:cNvPr>
          <p:cNvSpPr txBox="1"/>
          <p:nvPr/>
        </p:nvSpPr>
        <p:spPr>
          <a:xfrm>
            <a:off x="311700" y="4881890"/>
            <a:ext cx="7071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Swinburne University of Technology. AI Agents Under Threat: A Survey of Key Security Challenges and Future Pathways.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2BD056E6-DE47-6154-F109-05F8F1235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>
            <a:extLst>
              <a:ext uri="{FF2B5EF4-FFF2-40B4-BE49-F238E27FC236}">
                <a16:creationId xmlns:a16="http://schemas.microsoft.com/office/drawing/2014/main" id="{EEB14536-9839-A453-1F13-DC0112684A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Framework of AI Agent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92BE07-FFE1-F027-53FC-F70D32DBE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3" y="1256371"/>
            <a:ext cx="8279534" cy="3246987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2EB7037F-866A-5619-766B-E9D8FD2B931F}"/>
              </a:ext>
            </a:extLst>
          </p:cNvPr>
          <p:cNvSpPr/>
          <p:nvPr/>
        </p:nvSpPr>
        <p:spPr>
          <a:xfrm>
            <a:off x="647700" y="1851660"/>
            <a:ext cx="1402080" cy="2369819"/>
          </a:xfrm>
          <a:prstGeom prst="frame">
            <a:avLst>
              <a:gd name="adj1" fmla="val 24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4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A85E442-88D5-0C9C-DA1B-1A807C1C7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>
            <a:extLst>
              <a:ext uri="{FF2B5EF4-FFF2-40B4-BE49-F238E27FC236}">
                <a16:creationId xmlns:a16="http://schemas.microsoft.com/office/drawing/2014/main" id="{24F0080C-9FFA-3A4B-4718-62CB60F0D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Framework of AI Agent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8F2AD7-2C96-CCD4-A6B2-BEA13DA98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3" y="1256371"/>
            <a:ext cx="8279534" cy="3246987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265D6C67-AE8A-33CE-BB0C-8E23A42D6DCB}"/>
              </a:ext>
            </a:extLst>
          </p:cNvPr>
          <p:cNvSpPr/>
          <p:nvPr/>
        </p:nvSpPr>
        <p:spPr>
          <a:xfrm>
            <a:off x="2324100" y="1821181"/>
            <a:ext cx="5166360" cy="2303932"/>
          </a:xfrm>
          <a:prstGeom prst="frame">
            <a:avLst>
              <a:gd name="adj1" fmla="val 13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1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D0830609-6C53-400F-2619-5B9363404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25F930F3-69AC-3367-8A0F-3DA64B6464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4B3E2-609F-57CF-3149-B49145F5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335" y="1836917"/>
            <a:ext cx="1429122" cy="800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53C0E4-4AEB-B98E-5BB8-440990C40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436" y="3312690"/>
            <a:ext cx="1555391" cy="871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AC1DFF-8686-5C7B-200B-9520BEFB2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611" y="1042130"/>
            <a:ext cx="1736844" cy="963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FFF6CF-DC0F-095D-6C12-585A13E3C7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617" y="3456417"/>
            <a:ext cx="2014614" cy="828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095411-BA47-5A49-6B64-21B137B2926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12173"/>
          <a:stretch/>
        </p:blipFill>
        <p:spPr>
          <a:xfrm>
            <a:off x="1140220" y="2356319"/>
            <a:ext cx="1555391" cy="8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49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2D1A2F4-1F1C-31A4-63C2-B95F1D813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>
            <a:extLst>
              <a:ext uri="{FF2B5EF4-FFF2-40B4-BE49-F238E27FC236}">
                <a16:creationId xmlns:a16="http://schemas.microsoft.com/office/drawing/2014/main" id="{A64D59FE-7A53-6F17-1789-058CE7A595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Framework of AI Agent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9B93E3-854E-E34E-A1F5-FB240262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3" y="1256371"/>
            <a:ext cx="8279534" cy="3246987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2A9C5BAA-61E2-841C-23ED-4FBC15678E02}"/>
              </a:ext>
            </a:extLst>
          </p:cNvPr>
          <p:cNvSpPr/>
          <p:nvPr/>
        </p:nvSpPr>
        <p:spPr>
          <a:xfrm>
            <a:off x="7797896" y="1851660"/>
            <a:ext cx="768588" cy="2369819"/>
          </a:xfrm>
          <a:prstGeom prst="frame">
            <a:avLst>
              <a:gd name="adj1" fmla="val 37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7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DA9D690-5262-0088-53C1-5C30432F7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>
            <a:extLst>
              <a:ext uri="{FF2B5EF4-FFF2-40B4-BE49-F238E27FC236}">
                <a16:creationId xmlns:a16="http://schemas.microsoft.com/office/drawing/2014/main" id="{D72C0A9C-61AC-031B-17C3-B03625571B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Framework of AI Agent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76B36-621F-387D-A987-72E5240EE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21684"/>
            <a:ext cx="7954534" cy="30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64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9481CE1-B613-681C-2E4C-07755A5D9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>
            <a:extLst>
              <a:ext uri="{FF2B5EF4-FFF2-40B4-BE49-F238E27FC236}">
                <a16:creationId xmlns:a16="http://schemas.microsoft.com/office/drawing/2014/main" id="{E9EB4C30-2EE4-E22F-786B-66524A601E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Framework of AI Agent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3A371-30B0-BA62-8427-BACEA324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0" y="1017725"/>
            <a:ext cx="7080092" cy="39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1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2F18-AF06-FEAC-AD3A-2AED8687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Security of AI Agent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56A3-0913-3D48-E63A-C014C5F0A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649335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AI agent security refers to</a:t>
            </a:r>
          </a:p>
          <a:p>
            <a:r>
              <a:rPr lang="en-US" altLang="zh-CN" dirty="0"/>
              <a:t>The measures and practices that protect agents from vulnerabilities and threats that could compromise their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Functionality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Integrity</a:t>
            </a:r>
            <a:r>
              <a:rPr lang="en-US" altLang="zh-CN" dirty="0"/>
              <a:t>, and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Safety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Ensuring the agents can securely handle user inputs, execute tasks, and interact with other entities without being susceptible to malicious attacks or unintended harmful behaviors</a:t>
            </a:r>
          </a:p>
        </p:txBody>
      </p:sp>
    </p:spTree>
    <p:extLst>
      <p:ext uri="{BB962C8B-B14F-4D97-AF65-F5344CB8AC3E}">
        <p14:creationId xmlns:p14="http://schemas.microsoft.com/office/powerpoint/2010/main" val="1545202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BE9D5-BA2D-EDEA-0BA2-67FC0B49A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AE33-BF21-BA22-E084-8B39E0E1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Security Challenges in AI Agent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5948D-702C-D38E-24A2-030A694FB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649335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Four main knowledge gaps can cause security challenges:</a:t>
            </a:r>
          </a:p>
          <a:p>
            <a:pPr>
              <a:buFont typeface="+mj-lt"/>
              <a:buAutoNum type="arabicParenR"/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Unpredictability</a:t>
            </a:r>
            <a:r>
              <a:rPr lang="en-US" altLang="zh-CN" dirty="0"/>
              <a:t> of multi-step user inputs</a:t>
            </a:r>
          </a:p>
          <a:p>
            <a:pPr>
              <a:buFont typeface="+mj-lt"/>
              <a:buAutoNum type="arabicParenR"/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Complexity</a:t>
            </a:r>
            <a:r>
              <a:rPr lang="en-US" altLang="zh-CN" dirty="0"/>
              <a:t> in internal executions</a:t>
            </a:r>
          </a:p>
          <a:p>
            <a:pPr>
              <a:buFont typeface="+mj-lt"/>
              <a:buAutoNum type="arabicParenR"/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Variability</a:t>
            </a:r>
            <a:r>
              <a:rPr lang="en-US" altLang="zh-CN" dirty="0"/>
              <a:t> of operational environments</a:t>
            </a:r>
          </a:p>
          <a:p>
            <a:pPr>
              <a:buFont typeface="+mj-lt"/>
              <a:buAutoNum type="arabicParenR"/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Interactions</a:t>
            </a:r>
            <a:r>
              <a:rPr lang="en-US" altLang="zh-CN" dirty="0"/>
              <a:t> with untrusted external entities</a:t>
            </a:r>
          </a:p>
        </p:txBody>
      </p:sp>
    </p:spTree>
    <p:extLst>
      <p:ext uri="{BB962C8B-B14F-4D97-AF65-F5344CB8AC3E}">
        <p14:creationId xmlns:p14="http://schemas.microsoft.com/office/powerpoint/2010/main" val="1071131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732F-7244-56BC-94D6-B04122DAA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F58F-9937-7FE5-25EC-571AAD04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Security Challenges in AI Agent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495C0-BEDB-9B3F-2A3A-3D922E594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649335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Gap1: Unpredictability of multi-step user inputs</a:t>
            </a:r>
          </a:p>
          <a:p>
            <a:r>
              <a:rPr lang="en-US" altLang="zh-CN" dirty="0"/>
              <a:t>User inputs are highly diverse with different backgrounds and experiences. Also, it allows multi-step inputs.</a:t>
            </a:r>
          </a:p>
          <a:p>
            <a:r>
              <a:rPr lang="en-US" altLang="zh-CN" dirty="0"/>
              <a:t>When user inputs are inadequately described, such as</a:t>
            </a:r>
          </a:p>
          <a:p>
            <a:pPr lvl="1"/>
            <a:r>
              <a:rPr lang="en-US" altLang="zh-CN" sz="1600" dirty="0"/>
              <a:t>Insufficient specification</a:t>
            </a:r>
          </a:p>
          <a:p>
            <a:pPr lvl="1"/>
            <a:r>
              <a:rPr lang="en-US" altLang="zh-CN" sz="1600" dirty="0"/>
              <a:t>Harmful behaviors</a:t>
            </a:r>
          </a:p>
          <a:p>
            <a:pPr lvl="1"/>
            <a:r>
              <a:rPr lang="en-US" altLang="zh-CN" sz="1600" dirty="0"/>
              <a:t>Unsafe code execution</a:t>
            </a:r>
          </a:p>
          <a:p>
            <a:pPr lvl="1"/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1507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ECA21-C08D-61FA-C4D3-E54907146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4CB6-084B-6E02-7EA2-CAAA8545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Security Challenges in AI Agent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1579F-EFE4-947C-B30C-28B913245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304037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Gap2: Complexity in internal executions</a:t>
            </a:r>
          </a:p>
          <a:p>
            <a:r>
              <a:rPr lang="en-US" altLang="zh-CN" dirty="0"/>
              <a:t>The internal execution state of an AI agent is complex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chain-loop</a:t>
            </a:r>
            <a:r>
              <a:rPr lang="en-US" altLang="zh-CN" dirty="0"/>
              <a:t> structure, ranging from the reformatting of prompts to LLM planning tasks and the use of tools</a:t>
            </a:r>
          </a:p>
          <a:p>
            <a:r>
              <a:rPr lang="en-US" altLang="zh-CN" dirty="0"/>
              <a:t>The internal execution states are implicit and difficult to observe, so that the security issues cannot be detected in a timely manner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9530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9BF4E-C2DB-213D-D9F3-44FE12D42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C038-BB11-064C-0154-5E965678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Security Challenges in AI Agent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B726C-B1AB-CC1D-E8DD-E9C87FED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112205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Gap3: Variability of operational environments</a:t>
            </a:r>
          </a:p>
          <a:p>
            <a:r>
              <a:rPr lang="en-US" altLang="zh-CN" dirty="0"/>
              <a:t>The development, deployment, and execution phases of many agents span across various environments</a:t>
            </a:r>
          </a:p>
          <a:p>
            <a:r>
              <a:rPr lang="en-US" altLang="zh-CN" dirty="0"/>
              <a:t>The variability can lead to inconsistent behavioral outcomes.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3918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38CD0-F54F-C3F5-DE83-03E52AC9D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557F-1DD6-F333-37EC-03A2E356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Security Challenges in AI Agent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7513B-9048-B806-2D88-869FE89C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112205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Gap4: Interactions with untrusted external entities</a:t>
            </a:r>
          </a:p>
          <a:p>
            <a:r>
              <a:rPr lang="en-US" altLang="zh-CN" dirty="0"/>
              <a:t>An agent’s crucial capability is to teach LLMs how to use tools and other agents</a:t>
            </a:r>
          </a:p>
          <a:p>
            <a:r>
              <a:rPr lang="en-US" altLang="zh-CN" dirty="0"/>
              <a:t>Other agents and external entities are assumed to be trusted</a:t>
            </a:r>
          </a:p>
        </p:txBody>
      </p:sp>
    </p:spTree>
    <p:extLst>
      <p:ext uri="{BB962C8B-B14F-4D97-AF65-F5344CB8AC3E}">
        <p14:creationId xmlns:p14="http://schemas.microsoft.com/office/powerpoint/2010/main" val="1714035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78AFF57-F003-6D24-0E9C-B8563F2F4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A112-5611-823A-4851-433CAED7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Security Challenges in AI Agent</a:t>
            </a:r>
          </a:p>
        </p:txBody>
      </p:sp>
      <p:pic>
        <p:nvPicPr>
          <p:cNvPr id="7" name="Picture 6" descr="A diagram of a process">
            <a:extLst>
              <a:ext uri="{FF2B5EF4-FFF2-40B4-BE49-F238E27FC236}">
                <a16:creationId xmlns:a16="http://schemas.microsoft.com/office/drawing/2014/main" id="{5CEAEBF1-4072-877D-3025-91023ABE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70" y="1298065"/>
            <a:ext cx="8003487" cy="32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6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9C5FE995-9D03-84EE-499B-912CDDE9F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FCBD6ABB-027E-E4F4-E4D1-5F17CD196F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&amp; Agents</a:t>
            </a:r>
            <a:endParaRPr dirty="0"/>
          </a:p>
        </p:txBody>
      </p:sp>
      <p:pic>
        <p:nvPicPr>
          <p:cNvPr id="1026" name="Picture 2" descr="Download Chatgpt, Chatgpt Logo, Chatgpt Icon. Royalty-Free ...">
            <a:extLst>
              <a:ext uri="{FF2B5EF4-FFF2-40B4-BE49-F238E27FC236}">
                <a16:creationId xmlns:a16="http://schemas.microsoft.com/office/drawing/2014/main" id="{38F6BE7E-93FE-85BC-BB51-196955D3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280" y="2184110"/>
            <a:ext cx="775278" cy="7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FF0FBC-B350-4923-4D81-850FEA7D266A}"/>
              </a:ext>
            </a:extLst>
          </p:cNvPr>
          <p:cNvSpPr txBox="1"/>
          <p:nvPr/>
        </p:nvSpPr>
        <p:spPr>
          <a:xfrm>
            <a:off x="3854985" y="295938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3901229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9A183E5E-F889-6758-30FB-29F03A4C2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>
            <a:extLst>
              <a:ext uri="{FF2B5EF4-FFF2-40B4-BE49-F238E27FC236}">
                <a16:creationId xmlns:a16="http://schemas.microsoft.com/office/drawing/2014/main" id="{34A57D68-A83B-CCA4-672E-16598BF55D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Framework of AI Agent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50C7C8-4830-AC1B-8302-02F9E5710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0" y="1017725"/>
            <a:ext cx="7080092" cy="39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2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7413-D471-17EF-F6F1-E966FCC3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Threats on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D7F35-169D-6806-05EA-0443AEA1C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Perception module includes:</a:t>
            </a:r>
          </a:p>
          <a:p>
            <a:r>
              <a:rPr lang="en-US" dirty="0"/>
              <a:t>multimodal inputs </a:t>
            </a:r>
          </a:p>
          <a:p>
            <a:pPr lvl="1"/>
            <a:r>
              <a:rPr lang="en-US" dirty="0"/>
              <a:t>Textual</a:t>
            </a:r>
          </a:p>
          <a:p>
            <a:pPr lvl="1"/>
            <a:r>
              <a:rPr lang="en-US" dirty="0"/>
              <a:t>Visual</a:t>
            </a:r>
          </a:p>
          <a:p>
            <a:pPr lvl="1"/>
            <a:r>
              <a:rPr lang="en-US" dirty="0"/>
              <a:t>Auditory</a:t>
            </a:r>
          </a:p>
          <a:p>
            <a:r>
              <a:rPr lang="en-US" dirty="0"/>
              <a:t>multi-step</a:t>
            </a:r>
          </a:p>
          <a:p>
            <a:pPr lvl="1"/>
            <a:r>
              <a:rPr lang="en-US" dirty="0"/>
              <a:t>Initial user inputs</a:t>
            </a:r>
          </a:p>
          <a:p>
            <a:pPr lvl="1"/>
            <a:r>
              <a:rPr lang="en-US" dirty="0"/>
              <a:t>Intermediate sub-task prompts</a:t>
            </a:r>
          </a:p>
          <a:p>
            <a:pPr lvl="1"/>
            <a:r>
              <a:rPr lang="en-US" dirty="0"/>
              <a:t>Human feedback</a:t>
            </a:r>
          </a:p>
          <a:p>
            <a:endParaRPr lang="en-US" dirty="0"/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16A5E9C0-4DA4-14C2-9AC8-C9010B302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26" y="1670345"/>
            <a:ext cx="884686" cy="15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22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D738E-65B3-FD78-1D3C-A36B0D07A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8420-7AF0-8E3E-928A-476E7F0E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Threats on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CBF3-1413-9103-FE26-35AEEA8C8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Perception module includes:</a:t>
            </a:r>
          </a:p>
          <a:p>
            <a:r>
              <a:rPr lang="en-US" dirty="0"/>
              <a:t>multimodal inputs </a:t>
            </a:r>
          </a:p>
          <a:p>
            <a:pPr lvl="1"/>
            <a:r>
              <a:rPr lang="en-US" dirty="0"/>
              <a:t>Textual</a:t>
            </a:r>
          </a:p>
          <a:p>
            <a:pPr lvl="1"/>
            <a:r>
              <a:rPr lang="en-US" dirty="0"/>
              <a:t>Visual</a:t>
            </a:r>
          </a:p>
          <a:p>
            <a:pPr lvl="1"/>
            <a:r>
              <a:rPr lang="en-US" dirty="0"/>
              <a:t>Auditory</a:t>
            </a:r>
          </a:p>
          <a:p>
            <a:r>
              <a:rPr lang="en-US" dirty="0"/>
              <a:t>multi-step</a:t>
            </a:r>
          </a:p>
          <a:p>
            <a:pPr lvl="1"/>
            <a:r>
              <a:rPr lang="en-US" dirty="0"/>
              <a:t>Initial user inputs</a:t>
            </a:r>
          </a:p>
          <a:p>
            <a:pPr lvl="1"/>
            <a:r>
              <a:rPr lang="en-US" dirty="0"/>
              <a:t>Intermediate sub-task prompts</a:t>
            </a:r>
          </a:p>
          <a:p>
            <a:pPr lvl="1"/>
            <a:r>
              <a:rPr lang="en-US" dirty="0"/>
              <a:t>Human feedback</a:t>
            </a:r>
          </a:p>
          <a:p>
            <a:endParaRPr lang="en-US" dirty="0"/>
          </a:p>
        </p:txBody>
      </p:sp>
      <p:pic>
        <p:nvPicPr>
          <p:cNvPr id="5" name="Graphic 4" descr="Devil face outline with solid fill">
            <a:extLst>
              <a:ext uri="{FF2B5EF4-FFF2-40B4-BE49-F238E27FC236}">
                <a16:creationId xmlns:a16="http://schemas.microsoft.com/office/drawing/2014/main" id="{B1F2A748-B6DF-2565-6D2B-262786A58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5397" y="1438313"/>
            <a:ext cx="597876" cy="597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76796-FED4-B4B0-73EF-91317B205B62}"/>
              </a:ext>
            </a:extLst>
          </p:cNvPr>
          <p:cNvSpPr txBox="1"/>
          <p:nvPr/>
        </p:nvSpPr>
        <p:spPr>
          <a:xfrm>
            <a:off x="5403273" y="1433401"/>
            <a:ext cx="243207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Adversarial attacks</a:t>
            </a:r>
          </a:p>
          <a:p>
            <a:r>
              <a:rPr lang="en-US" altLang="zh-CN" dirty="0"/>
              <a:t>Includes:</a:t>
            </a:r>
          </a:p>
          <a:p>
            <a:pPr marL="342900" indent="-342900">
              <a:buAutoNum type="arabicPeriod"/>
            </a:pPr>
            <a:r>
              <a:rPr lang="en-US" dirty="0"/>
              <a:t>Prompt injection attacks</a:t>
            </a:r>
          </a:p>
          <a:p>
            <a:pPr marL="342900" indent="-342900">
              <a:buAutoNum type="arabicPeriod"/>
            </a:pPr>
            <a:r>
              <a:rPr lang="en-US" dirty="0"/>
              <a:t>Indirect prompt attacks</a:t>
            </a:r>
          </a:p>
          <a:p>
            <a:pPr marL="342900" indent="-342900">
              <a:buAutoNum type="arabicPeriod"/>
            </a:pPr>
            <a:r>
              <a:rPr lang="en-US" dirty="0"/>
              <a:t>Jailbreak attacks</a:t>
            </a:r>
          </a:p>
        </p:txBody>
      </p:sp>
    </p:spTree>
    <p:extLst>
      <p:ext uri="{BB962C8B-B14F-4D97-AF65-F5344CB8AC3E}">
        <p14:creationId xmlns:p14="http://schemas.microsoft.com/office/powerpoint/2010/main" val="25573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0D33B-D83D-E348-DFB7-5642E7A84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3567-6685-AD59-9A1A-A5F146C1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Threats on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DD1B5-5F05-CD1E-745D-B7A9B4C08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Perception module includes:</a:t>
            </a:r>
          </a:p>
          <a:p>
            <a:r>
              <a:rPr lang="en-US" dirty="0"/>
              <a:t>multimodal inputs </a:t>
            </a:r>
          </a:p>
          <a:p>
            <a:pPr lvl="1"/>
            <a:r>
              <a:rPr lang="en-US" dirty="0"/>
              <a:t>Textual</a:t>
            </a:r>
          </a:p>
          <a:p>
            <a:pPr lvl="1"/>
            <a:r>
              <a:rPr lang="en-US" dirty="0"/>
              <a:t>Visual</a:t>
            </a:r>
          </a:p>
          <a:p>
            <a:pPr lvl="1"/>
            <a:r>
              <a:rPr lang="en-US" dirty="0"/>
              <a:t>Auditory</a:t>
            </a:r>
          </a:p>
          <a:p>
            <a:r>
              <a:rPr lang="en-US" dirty="0"/>
              <a:t>multi-step</a:t>
            </a:r>
          </a:p>
          <a:p>
            <a:pPr lvl="1"/>
            <a:r>
              <a:rPr lang="en-US" dirty="0"/>
              <a:t>Initial user inputs</a:t>
            </a:r>
          </a:p>
          <a:p>
            <a:pPr lvl="1"/>
            <a:r>
              <a:rPr lang="en-US" dirty="0"/>
              <a:t>Intermediate sub-task prompts</a:t>
            </a:r>
          </a:p>
          <a:p>
            <a:pPr lvl="1"/>
            <a:r>
              <a:rPr lang="en-US" dirty="0"/>
              <a:t>Human feedback</a:t>
            </a:r>
          </a:p>
          <a:p>
            <a:endParaRPr lang="en-US" dirty="0"/>
          </a:p>
        </p:txBody>
      </p:sp>
      <p:pic>
        <p:nvPicPr>
          <p:cNvPr id="5" name="Graphic 4" descr="Devil face outline with solid fill">
            <a:extLst>
              <a:ext uri="{FF2B5EF4-FFF2-40B4-BE49-F238E27FC236}">
                <a16:creationId xmlns:a16="http://schemas.microsoft.com/office/drawing/2014/main" id="{31CE5A15-6659-7A98-83A8-099DD31F8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5397" y="1438313"/>
            <a:ext cx="597876" cy="597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C8117-190E-B5BF-3953-877A737B9646}"/>
              </a:ext>
            </a:extLst>
          </p:cNvPr>
          <p:cNvSpPr txBox="1"/>
          <p:nvPr/>
        </p:nvSpPr>
        <p:spPr>
          <a:xfrm>
            <a:off x="5401276" y="1433401"/>
            <a:ext cx="243207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Adversarial attacks</a:t>
            </a:r>
          </a:p>
          <a:p>
            <a:r>
              <a:rPr lang="en-US" altLang="zh-CN" dirty="0"/>
              <a:t>Includes:</a:t>
            </a:r>
          </a:p>
          <a:p>
            <a:pPr marL="342900" indent="-342900">
              <a:buAutoNum type="arabicPeriod"/>
            </a:pPr>
            <a:r>
              <a:rPr lang="en-US" dirty="0"/>
              <a:t>Prompt injection attacks</a:t>
            </a:r>
          </a:p>
          <a:p>
            <a:pPr marL="342900" indent="-342900">
              <a:buAutoNum type="arabicPeriod"/>
            </a:pPr>
            <a:r>
              <a:rPr lang="en-US" dirty="0"/>
              <a:t>Indirect prompt attacks</a:t>
            </a:r>
          </a:p>
          <a:p>
            <a:pPr marL="342900" indent="-342900">
              <a:buAutoNum type="arabicPeriod"/>
            </a:pPr>
            <a:r>
              <a:rPr lang="en-US" dirty="0"/>
              <a:t>Jailbreak attacks</a:t>
            </a:r>
          </a:p>
        </p:txBody>
      </p:sp>
      <p:pic>
        <p:nvPicPr>
          <p:cNvPr id="7" name="Graphic 6" descr="Network with solid fill">
            <a:extLst>
              <a:ext uri="{FF2B5EF4-FFF2-40B4-BE49-F238E27FC236}">
                <a16:creationId xmlns:a16="http://schemas.microsoft.com/office/drawing/2014/main" id="{A1DF9B15-402A-84B9-8803-702DA05FE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2227" y="2598037"/>
            <a:ext cx="660221" cy="66022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A87B40-328C-82E9-04AA-F4B40A1BDCD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102338" y="2036189"/>
            <a:ext cx="1997" cy="5618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4F4F09-D8D7-9921-A421-2031DB5B4DA4}"/>
              </a:ext>
            </a:extLst>
          </p:cNvPr>
          <p:cNvCxnSpPr>
            <a:cxnSpLocks/>
          </p:cNvCxnSpPr>
          <p:nvPr/>
        </p:nvCxnSpPr>
        <p:spPr>
          <a:xfrm>
            <a:off x="5102337" y="3258258"/>
            <a:ext cx="0" cy="4013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F0A3A4-B6D5-ECD9-0F47-6802C4468CC7}"/>
              </a:ext>
            </a:extLst>
          </p:cNvPr>
          <p:cNvSpPr txBox="1"/>
          <p:nvPr/>
        </p:nvSpPr>
        <p:spPr>
          <a:xfrm>
            <a:off x="4805397" y="3680248"/>
            <a:ext cx="16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Harmful response, </a:t>
            </a:r>
          </a:p>
          <a:p>
            <a:r>
              <a:rPr lang="en-US" dirty="0"/>
              <a:t>prompt leakage, …</a:t>
            </a:r>
          </a:p>
        </p:txBody>
      </p:sp>
    </p:spTree>
    <p:extLst>
      <p:ext uri="{BB962C8B-B14F-4D97-AF65-F5344CB8AC3E}">
        <p14:creationId xmlns:p14="http://schemas.microsoft.com/office/powerpoint/2010/main" val="3596976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183A8-FA46-D190-D599-1FF1441CC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ACC4-E3F4-B9D6-A678-CC974510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Threats on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21263-A9FA-B2C8-A686-C34C29F7F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Perception module includes:</a:t>
            </a:r>
          </a:p>
          <a:p>
            <a:r>
              <a:rPr lang="en-US" dirty="0"/>
              <a:t>multimodal inputs </a:t>
            </a:r>
          </a:p>
          <a:p>
            <a:pPr lvl="1"/>
            <a:r>
              <a:rPr lang="en-US" dirty="0"/>
              <a:t>Textual</a:t>
            </a:r>
          </a:p>
          <a:p>
            <a:pPr lvl="1"/>
            <a:r>
              <a:rPr lang="en-US" dirty="0"/>
              <a:t>Visual</a:t>
            </a:r>
          </a:p>
          <a:p>
            <a:pPr lvl="1"/>
            <a:r>
              <a:rPr lang="en-US" dirty="0"/>
              <a:t>Auditory</a:t>
            </a:r>
          </a:p>
          <a:p>
            <a:r>
              <a:rPr lang="en-US" dirty="0"/>
              <a:t>multi-step</a:t>
            </a:r>
          </a:p>
          <a:p>
            <a:pPr lvl="1"/>
            <a:r>
              <a:rPr lang="en-US" dirty="0"/>
              <a:t>Initial user inputs</a:t>
            </a:r>
          </a:p>
          <a:p>
            <a:pPr lvl="1"/>
            <a:r>
              <a:rPr lang="en-US" dirty="0"/>
              <a:t>Intermediate sub-task prompts</a:t>
            </a:r>
          </a:p>
          <a:p>
            <a:pPr lvl="1"/>
            <a:r>
              <a:rPr lang="en-US" dirty="0"/>
              <a:t>Human feedback</a:t>
            </a:r>
          </a:p>
          <a:p>
            <a:endParaRPr lang="en-US" dirty="0"/>
          </a:p>
        </p:txBody>
      </p:sp>
      <p:pic>
        <p:nvPicPr>
          <p:cNvPr id="5" name="Graphic 4" descr="Devil face outline with solid fill">
            <a:extLst>
              <a:ext uri="{FF2B5EF4-FFF2-40B4-BE49-F238E27FC236}">
                <a16:creationId xmlns:a16="http://schemas.microsoft.com/office/drawing/2014/main" id="{AE9FD914-D7FE-A600-2B63-AD09F35CC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5397" y="1438313"/>
            <a:ext cx="597876" cy="597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3F42FD-B35A-6175-77C0-D238FC9C1D05}"/>
              </a:ext>
            </a:extLst>
          </p:cNvPr>
          <p:cNvSpPr txBox="1"/>
          <p:nvPr/>
        </p:nvSpPr>
        <p:spPr>
          <a:xfrm>
            <a:off x="5401276" y="1433401"/>
            <a:ext cx="243207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Adversarial attacks</a:t>
            </a:r>
          </a:p>
          <a:p>
            <a:r>
              <a:rPr lang="en-US" altLang="zh-CN" dirty="0"/>
              <a:t>Includes:</a:t>
            </a:r>
          </a:p>
          <a:p>
            <a:pPr marL="342900" indent="-342900">
              <a:buAutoNum type="arabicPeriod"/>
            </a:pPr>
            <a:r>
              <a:rPr lang="en-US" dirty="0"/>
              <a:t>Prompt injection attacks</a:t>
            </a:r>
          </a:p>
          <a:p>
            <a:pPr marL="342900" indent="-342900">
              <a:buAutoNum type="arabicPeriod"/>
            </a:pPr>
            <a:r>
              <a:rPr lang="en-US" dirty="0"/>
              <a:t>Indirect prompt attacks</a:t>
            </a:r>
          </a:p>
          <a:p>
            <a:pPr marL="342900" indent="-342900">
              <a:buAutoNum type="arabicPeriod"/>
            </a:pPr>
            <a:r>
              <a:rPr lang="en-US" dirty="0"/>
              <a:t>Jailbreak attacks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CC03B9-8BFF-211D-F51E-03E5AB03B25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102338" y="2036189"/>
            <a:ext cx="1997" cy="5618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D128E6-1DB4-3985-6EBA-2959D65CD106}"/>
              </a:ext>
            </a:extLst>
          </p:cNvPr>
          <p:cNvCxnSpPr>
            <a:cxnSpLocks/>
          </p:cNvCxnSpPr>
          <p:nvPr/>
        </p:nvCxnSpPr>
        <p:spPr>
          <a:xfrm>
            <a:off x="5102337" y="3258258"/>
            <a:ext cx="0" cy="4013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phic 7" descr="Robot with solid fill">
            <a:extLst>
              <a:ext uri="{FF2B5EF4-FFF2-40B4-BE49-F238E27FC236}">
                <a16:creationId xmlns:a16="http://schemas.microsoft.com/office/drawing/2014/main" id="{D057AA49-17E2-DD6E-5C6F-04E123812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30861" y="2571750"/>
            <a:ext cx="742951" cy="742951"/>
          </a:xfrm>
          <a:prstGeom prst="rect">
            <a:avLst/>
          </a:prstGeom>
        </p:spPr>
      </p:pic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D99000A7-AB52-7093-A194-DFF9705711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1479" y="3672132"/>
            <a:ext cx="621713" cy="62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30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DA0E6-01B1-A97A-CCCB-FA3364B83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EBC8-2B95-CBFF-C30B-BAA82B48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Threats on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85073-33CF-30CA-39D9-1C0FE4C8C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Perception module includes:</a:t>
            </a:r>
          </a:p>
          <a:p>
            <a:r>
              <a:rPr lang="en-US" dirty="0"/>
              <a:t>multimodal inputs </a:t>
            </a:r>
          </a:p>
          <a:p>
            <a:pPr lvl="1"/>
            <a:r>
              <a:rPr lang="en-US" dirty="0"/>
              <a:t>Textual</a:t>
            </a:r>
          </a:p>
          <a:p>
            <a:pPr lvl="1"/>
            <a:r>
              <a:rPr lang="en-US" dirty="0"/>
              <a:t>Visual</a:t>
            </a:r>
          </a:p>
          <a:p>
            <a:pPr lvl="1"/>
            <a:r>
              <a:rPr lang="en-US" dirty="0"/>
              <a:t>Auditory</a:t>
            </a:r>
          </a:p>
          <a:p>
            <a:r>
              <a:rPr lang="en-US" dirty="0"/>
              <a:t>multi-step</a:t>
            </a:r>
          </a:p>
          <a:p>
            <a:pPr lvl="1"/>
            <a:r>
              <a:rPr lang="en-US" dirty="0"/>
              <a:t>Initial user inputs</a:t>
            </a:r>
          </a:p>
          <a:p>
            <a:pPr lvl="1"/>
            <a:r>
              <a:rPr lang="en-US" dirty="0"/>
              <a:t>Intermediate sub-task prompts</a:t>
            </a:r>
          </a:p>
          <a:p>
            <a:pPr lvl="1"/>
            <a:r>
              <a:rPr lang="en-US" dirty="0"/>
              <a:t>Human feedback</a:t>
            </a:r>
          </a:p>
          <a:p>
            <a:endParaRPr lang="en-US" dirty="0"/>
          </a:p>
        </p:txBody>
      </p:sp>
      <p:pic>
        <p:nvPicPr>
          <p:cNvPr id="5" name="Graphic 4" descr="Devil face outline with solid fill">
            <a:extLst>
              <a:ext uri="{FF2B5EF4-FFF2-40B4-BE49-F238E27FC236}">
                <a16:creationId xmlns:a16="http://schemas.microsoft.com/office/drawing/2014/main" id="{47FA1604-3D50-29F2-B011-A3C2CEC14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5397" y="1438313"/>
            <a:ext cx="597876" cy="597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2BBFD-2ED5-7D28-549D-19DEBA85ECE5}"/>
              </a:ext>
            </a:extLst>
          </p:cNvPr>
          <p:cNvSpPr txBox="1"/>
          <p:nvPr/>
        </p:nvSpPr>
        <p:spPr>
          <a:xfrm>
            <a:off x="5401276" y="1433401"/>
            <a:ext cx="243207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Adversarial attacks</a:t>
            </a:r>
          </a:p>
          <a:p>
            <a:r>
              <a:rPr lang="en-US" altLang="zh-CN" dirty="0"/>
              <a:t>Includes:</a:t>
            </a:r>
          </a:p>
          <a:p>
            <a:pPr marL="342900" indent="-342900">
              <a:buAutoNum type="arabicPeriod"/>
            </a:pPr>
            <a:r>
              <a:rPr lang="en-US" dirty="0"/>
              <a:t>Prompt injection attacks</a:t>
            </a:r>
          </a:p>
          <a:p>
            <a:pPr marL="342900" indent="-342900">
              <a:buAutoNum type="arabicPeriod"/>
            </a:pPr>
            <a:r>
              <a:rPr lang="en-US" dirty="0"/>
              <a:t>Indirect prompt attacks</a:t>
            </a:r>
          </a:p>
          <a:p>
            <a:pPr marL="342900" indent="-342900">
              <a:buAutoNum type="arabicPeriod"/>
            </a:pPr>
            <a:r>
              <a:rPr lang="en-US" dirty="0"/>
              <a:t>Jailbreak attacks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EA8F6A-66D3-F69C-A206-607C785CF74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102338" y="2036189"/>
            <a:ext cx="1997" cy="5618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A57152-8B1C-CE56-32F8-244E7324CA89}"/>
              </a:ext>
            </a:extLst>
          </p:cNvPr>
          <p:cNvCxnSpPr>
            <a:cxnSpLocks/>
          </p:cNvCxnSpPr>
          <p:nvPr/>
        </p:nvCxnSpPr>
        <p:spPr>
          <a:xfrm>
            <a:off x="5102337" y="3258258"/>
            <a:ext cx="0" cy="4013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phic 7" descr="Robot with solid fill">
            <a:extLst>
              <a:ext uri="{FF2B5EF4-FFF2-40B4-BE49-F238E27FC236}">
                <a16:creationId xmlns:a16="http://schemas.microsoft.com/office/drawing/2014/main" id="{A3177018-3E1D-2B1A-F974-F7B105DBC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30861" y="2571750"/>
            <a:ext cx="742951" cy="7429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3C7E61-E377-F5EE-1501-C189B105D25D}"/>
              </a:ext>
            </a:extLst>
          </p:cNvPr>
          <p:cNvSpPr txBox="1"/>
          <p:nvPr/>
        </p:nvSpPr>
        <p:spPr>
          <a:xfrm>
            <a:off x="4281057" y="3653666"/>
            <a:ext cx="36735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Remote code execution (RCE) to acquire permissions for integrated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Generate and execute malicious SQL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Leave biases towards products on the corresponding webpages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2026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4EB4-DFA2-2765-275C-D5C486302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2950-D823-83AA-DCAD-C8856537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Threats on Brain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F77FC-8F43-BB8F-5FE3-564E965C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04784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Brain </a:t>
            </a:r>
          </a:p>
          <a:p>
            <a:r>
              <a:rPr lang="en-US" dirty="0"/>
              <a:t>primarily composed of an LLM</a:t>
            </a:r>
          </a:p>
          <a:p>
            <a:r>
              <a:rPr lang="en-US" dirty="0"/>
              <a:t>Structure </a:t>
            </a:r>
          </a:p>
          <a:p>
            <a:pPr lvl="1"/>
            <a:r>
              <a:rPr lang="en-US" dirty="0"/>
              <a:t>Reasoning. CoT, </a:t>
            </a:r>
            <a:r>
              <a:rPr lang="en-US" dirty="0" err="1"/>
              <a:t>ToT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Planning. Making structured plan for each subtask</a:t>
            </a:r>
          </a:p>
          <a:p>
            <a:pPr lvl="1"/>
            <a:r>
              <a:rPr lang="en-US" dirty="0"/>
              <a:t>Decision-making. LLMs within the agent make the decision to select tools</a:t>
            </a:r>
          </a:p>
        </p:txBody>
      </p:sp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0DE2B45A-37A0-AFEF-1743-F3CFC9447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779" y="1782782"/>
            <a:ext cx="3593875" cy="157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45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AEE8F-F076-DB5A-2907-6318F6402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69DC-7D2C-2647-43D7-05C96B1F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Threats on Brain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F7A91-1580-378E-45C5-9A82BA604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Brain is NOT transparent</a:t>
            </a:r>
          </a:p>
          <a:p>
            <a:r>
              <a:rPr lang="en-US" dirty="0"/>
              <a:t>Backdoor?</a:t>
            </a:r>
          </a:p>
          <a:p>
            <a:pPr lvl="1"/>
            <a:r>
              <a:rPr lang="en-US" dirty="0"/>
              <a:t>In the model or any intermediate reasoning stage</a:t>
            </a:r>
          </a:p>
          <a:p>
            <a:pPr lvl="1"/>
            <a:r>
              <a:rPr lang="en-US" dirty="0"/>
              <a:t>E.g., always send phishing emails to people from UB </a:t>
            </a:r>
          </a:p>
          <a:p>
            <a:r>
              <a:rPr lang="en-US" dirty="0"/>
              <a:t>Misalignment?</a:t>
            </a:r>
          </a:p>
          <a:p>
            <a:pPr lvl="1"/>
            <a:r>
              <a:rPr lang="en-US" dirty="0"/>
              <a:t>Training data, human-agent, embodied environments</a:t>
            </a:r>
          </a:p>
          <a:p>
            <a:r>
              <a:rPr lang="en-US" dirty="0"/>
              <a:t>Hallucination?</a:t>
            </a:r>
          </a:p>
          <a:p>
            <a:r>
              <a:rPr lang="en-US" dirty="0"/>
              <a:t>Erroneous Planning?* </a:t>
            </a:r>
            <a:endParaRPr lang="en-US" sz="1100" dirty="0"/>
          </a:p>
          <a:p>
            <a:r>
              <a:rPr lang="en-US" dirty="0">
                <a:solidFill>
                  <a:srgbClr val="000000"/>
                </a:solidFill>
                <a:latin typeface="Lucida Grande"/>
              </a:rPr>
              <a:t>…</a:t>
            </a:r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8E5D6-BCE6-795D-6CCC-FC09121B1431}"/>
              </a:ext>
            </a:extLst>
          </p:cNvPr>
          <p:cNvSpPr txBox="1"/>
          <p:nvPr/>
        </p:nvSpPr>
        <p:spPr>
          <a:xfrm>
            <a:off x="217789" y="4766583"/>
            <a:ext cx="8893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*The Hong Kong University of Science and Technology. Testing and Understanding Erroneous Planning in LLM Agents through Synthesized User Inputs.</a:t>
            </a:r>
          </a:p>
        </p:txBody>
      </p:sp>
    </p:spTree>
    <p:extLst>
      <p:ext uri="{BB962C8B-B14F-4D97-AF65-F5344CB8AC3E}">
        <p14:creationId xmlns:p14="http://schemas.microsoft.com/office/powerpoint/2010/main" val="1282611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D7A0-E8BC-F34E-84BC-69D91DF9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Threats on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A5196-50D6-1EF3-EC77-238739972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Actions include:</a:t>
            </a:r>
          </a:p>
          <a:p>
            <a:pPr algn="l"/>
            <a:r>
              <a:rPr lang="en-US" dirty="0"/>
              <a:t>Action input. The message created by the agent’s brain indicates how the selected tool is used</a:t>
            </a:r>
          </a:p>
          <a:p>
            <a:pPr algn="l"/>
            <a:r>
              <a:rPr lang="en-US" dirty="0"/>
              <a:t>Action execution. The tool executes subtasks based on the action input</a:t>
            </a:r>
          </a:p>
          <a:p>
            <a:pPr algn="l"/>
            <a:r>
              <a:rPr lang="en-US" dirty="0"/>
              <a:t>Observation. Return message for the tool’s use outcome</a:t>
            </a:r>
          </a:p>
          <a:p>
            <a:pPr algn="l"/>
            <a:r>
              <a:rPr lang="en-US" dirty="0"/>
              <a:t>Final answer. An outcome message indicating the finished state of action</a:t>
            </a:r>
          </a:p>
        </p:txBody>
      </p:sp>
    </p:spTree>
    <p:extLst>
      <p:ext uri="{BB962C8B-B14F-4D97-AF65-F5344CB8AC3E}">
        <p14:creationId xmlns:p14="http://schemas.microsoft.com/office/powerpoint/2010/main" val="1010997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E1277-2FA5-B360-2529-252BD8C2B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A756-6439-8227-EE46-5AAC33B3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Threats on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AB6C4-1390-1EB5-7B04-D38C166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Two types of threats:</a:t>
            </a:r>
          </a:p>
          <a:p>
            <a:pPr algn="l"/>
            <a:r>
              <a:rPr lang="en-US" dirty="0"/>
              <a:t>Agent2Tool threats</a:t>
            </a:r>
          </a:p>
          <a:p>
            <a:pPr lvl="1"/>
            <a:r>
              <a:rPr lang="en-US" dirty="0"/>
              <a:t>Active. Threats in action input provided by LLMs</a:t>
            </a:r>
          </a:p>
          <a:p>
            <a:pPr lvl="2"/>
            <a:r>
              <a:rPr lang="en-US" dirty="0"/>
              <a:t>E.g., The action execution requires excessive tool permissions, leading to the execution of highly risky commands without user permission.* </a:t>
            </a:r>
          </a:p>
          <a:p>
            <a:pPr lvl="1"/>
            <a:r>
              <a:rPr lang="en-US" dirty="0"/>
              <a:t>Passive. Threats in interception of observations and final answers</a:t>
            </a:r>
          </a:p>
          <a:p>
            <a:pPr lvl="2"/>
            <a:r>
              <a:rPr lang="en-US" dirty="0" err="1"/>
              <a:t>HuggingGPT</a:t>
            </a:r>
            <a:r>
              <a:rPr lang="en-US" dirty="0"/>
              <a:t> and </a:t>
            </a:r>
            <a:r>
              <a:rPr lang="en-US" dirty="0" err="1"/>
              <a:t>ToolFormer</a:t>
            </a:r>
            <a:r>
              <a:rPr lang="en-US" dirty="0"/>
              <a:t> suffered user privacy breaches </a:t>
            </a:r>
          </a:p>
          <a:p>
            <a:r>
              <a:rPr lang="en-US" dirty="0"/>
              <a:t>Supply chain threats</a:t>
            </a:r>
          </a:p>
          <a:p>
            <a:pPr lvl="1"/>
            <a:r>
              <a:rPr lang="en-US" dirty="0"/>
              <a:t>The security vulnerabilities inherent in the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7E5EF-0475-C42F-4748-A19840C55CD1}"/>
              </a:ext>
            </a:extLst>
          </p:cNvPr>
          <p:cNvSpPr txBox="1"/>
          <p:nvPr/>
        </p:nvSpPr>
        <p:spPr>
          <a:xfrm>
            <a:off x="311700" y="4881890"/>
            <a:ext cx="5311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*University of Toronto. Identifying the Risks of LM Agents with an LM-Emulated Sandbox.</a:t>
            </a:r>
          </a:p>
        </p:txBody>
      </p:sp>
    </p:spTree>
    <p:extLst>
      <p:ext uri="{BB962C8B-B14F-4D97-AF65-F5344CB8AC3E}">
        <p14:creationId xmlns:p14="http://schemas.microsoft.com/office/powerpoint/2010/main" val="105806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18B54043-39F3-EED2-A80C-3E85E716C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41319C39-059C-4AC1-5145-616480EF1D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&amp; Agents</a:t>
            </a:r>
            <a:endParaRPr dirty="0"/>
          </a:p>
        </p:txBody>
      </p:sp>
      <p:pic>
        <p:nvPicPr>
          <p:cNvPr id="1026" name="Picture 2" descr="Download Chatgpt, Chatgpt Logo, Chatgpt Icon. Royalty-Free ...">
            <a:extLst>
              <a:ext uri="{FF2B5EF4-FFF2-40B4-BE49-F238E27FC236}">
                <a16:creationId xmlns:a16="http://schemas.microsoft.com/office/drawing/2014/main" id="{8698A6EE-52E6-74A8-7A3D-7AB8C4C3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280" y="2184110"/>
            <a:ext cx="775278" cy="7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5;p28">
            <a:extLst>
              <a:ext uri="{FF2B5EF4-FFF2-40B4-BE49-F238E27FC236}">
                <a16:creationId xmlns:a16="http://schemas.microsoft.com/office/drawing/2014/main" id="{91C579D1-78B9-AF45-77BF-1F3669E6E5C8}"/>
              </a:ext>
            </a:extLst>
          </p:cNvPr>
          <p:cNvSpPr txBox="1"/>
          <p:nvPr/>
        </p:nvSpPr>
        <p:spPr>
          <a:xfrm>
            <a:off x="598119" y="2202433"/>
            <a:ext cx="258240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Help me plan a 3-day trip to New York City.</a:t>
            </a:r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 dirty="0">
              <a:solidFill>
                <a:schemeClr val="tx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6EA55E-C861-4744-3143-E0FDD920FC80}"/>
              </a:ext>
            </a:extLst>
          </p:cNvPr>
          <p:cNvCxnSpPr>
            <a:cxnSpLocks/>
            <a:stCxn id="2" idx="3"/>
            <a:endCxn id="1026" idx="1"/>
          </p:cNvCxnSpPr>
          <p:nvPr/>
        </p:nvCxnSpPr>
        <p:spPr>
          <a:xfrm flipV="1">
            <a:off x="3180521" y="2571749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E693B2-8943-420A-9F83-CE838A4CF15C}"/>
              </a:ext>
            </a:extLst>
          </p:cNvPr>
          <p:cNvSpPr txBox="1"/>
          <p:nvPr/>
        </p:nvSpPr>
        <p:spPr>
          <a:xfrm>
            <a:off x="3854985" y="295938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4230443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3C58-6A78-9FE1-24C1-5DE0AEB39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900-6D6A-EC3A-9BD3-1C6B8F50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15D4B-D63F-67A6-D3AE-7A0BB619A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 algn="l">
              <a:buNone/>
            </a:pPr>
            <a:r>
              <a:rPr lang="en-US" dirty="0"/>
              <a:t>Agent2Environment threats</a:t>
            </a:r>
          </a:p>
          <a:p>
            <a:r>
              <a:rPr lang="en-US" sz="1800" b="0" i="0" u="none" strike="noStrike" baseline="0" dirty="0">
                <a:latin typeface="LinBiolinumTI"/>
              </a:rPr>
              <a:t>Simulated &amp; Sandbox Environment</a:t>
            </a:r>
          </a:p>
          <a:p>
            <a:r>
              <a:rPr lang="en-US" dirty="0">
                <a:latin typeface="LinBiolinumTI"/>
              </a:rPr>
              <a:t>Development &amp; Testing Environment</a:t>
            </a:r>
          </a:p>
          <a:p>
            <a:pPr lvl="1"/>
            <a:r>
              <a:rPr lang="en-US" dirty="0">
                <a:latin typeface="LinBiolinumTI"/>
              </a:rPr>
              <a:t>Fine-tuning or deploy 3</a:t>
            </a:r>
            <a:r>
              <a:rPr lang="en-US" baseline="30000" dirty="0">
                <a:latin typeface="LinBiolinumTI"/>
              </a:rPr>
              <a:t>rd</a:t>
            </a:r>
            <a:r>
              <a:rPr lang="en-US" dirty="0">
                <a:latin typeface="LinBiolinumTI"/>
              </a:rPr>
              <a:t>–party LLMs</a:t>
            </a:r>
          </a:p>
          <a:p>
            <a:pPr lvl="1"/>
            <a:r>
              <a:rPr lang="en-US" dirty="0">
                <a:latin typeface="LinBiolinumTI"/>
              </a:rPr>
              <a:t>Testing focus on a few components instead of the whole agent</a:t>
            </a:r>
          </a:p>
          <a:p>
            <a:r>
              <a:rPr lang="en-US" dirty="0">
                <a:latin typeface="LinBiolinumTI"/>
              </a:rPr>
              <a:t>Computing Resources Management Environment</a:t>
            </a:r>
          </a:p>
          <a:p>
            <a:pPr lvl="1"/>
            <a:r>
              <a:rPr lang="en-US" b="0" i="0" u="none" strike="noStrike" baseline="0" dirty="0">
                <a:latin typeface="LinBiolinumTI"/>
              </a:rPr>
              <a:t>Resource exhaustion attack. Like DoS</a:t>
            </a:r>
          </a:p>
          <a:p>
            <a:pPr lvl="1"/>
            <a:r>
              <a:rPr lang="en-US" dirty="0">
                <a:latin typeface="LinBiolinumTI"/>
              </a:rPr>
              <a:t>Inefficient resource allocation</a:t>
            </a:r>
          </a:p>
          <a:p>
            <a:pPr lvl="1"/>
            <a:r>
              <a:rPr lang="en-US" b="0" i="0" u="none" strike="noStrike" baseline="0" dirty="0">
                <a:latin typeface="LinBiolinumTI"/>
              </a:rPr>
              <a:t>Insufficient isolation between agents</a:t>
            </a:r>
          </a:p>
          <a:p>
            <a:pPr lvl="1"/>
            <a:r>
              <a:rPr lang="en-US" dirty="0">
                <a:latin typeface="LinBiolinumTI"/>
              </a:rPr>
              <a:t>Unmonitored resource usage. Anomalous behaviors</a:t>
            </a:r>
          </a:p>
          <a:p>
            <a:r>
              <a:rPr lang="en-US" dirty="0">
                <a:latin typeface="LinBiolinumTI"/>
              </a:rPr>
              <a:t>Ph</a:t>
            </a:r>
            <a:r>
              <a:rPr lang="en-US" altLang="zh-CN" dirty="0">
                <a:latin typeface="LinBiolinumTI"/>
              </a:rPr>
              <a:t>ysical Environment</a:t>
            </a:r>
          </a:p>
          <a:p>
            <a:pPr lvl="1"/>
            <a:r>
              <a:rPr lang="en-US" altLang="zh-CN" dirty="0">
                <a:latin typeface="LinBiolinumTI"/>
              </a:rPr>
              <a:t>Hardware</a:t>
            </a:r>
          </a:p>
          <a:p>
            <a:pPr lvl="1"/>
            <a:r>
              <a:rPr lang="en-US" altLang="zh-CN" dirty="0">
                <a:latin typeface="LinBiolinumTI"/>
              </a:rPr>
              <a:t>Database &amp; Knowledge base</a:t>
            </a:r>
          </a:p>
          <a:p>
            <a:pPr lvl="1"/>
            <a:endParaRPr lang="en-US" b="0" i="0" u="none" strike="noStrike" baseline="0" dirty="0">
              <a:latin typeface="LinBiolinumTI"/>
            </a:endParaRPr>
          </a:p>
        </p:txBody>
      </p:sp>
    </p:spTree>
    <p:extLst>
      <p:ext uri="{BB962C8B-B14F-4D97-AF65-F5344CB8AC3E}">
        <p14:creationId xmlns:p14="http://schemas.microsoft.com/office/powerpoint/2010/main" val="2303464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90114-7721-B0EA-C778-961ABA934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F72C-4239-34B7-DD0A-98D79356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DE04F-5F68-FCB0-AFAC-03AAF31AE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756365" cy="3416400"/>
          </a:xfrm>
        </p:spPr>
        <p:txBody>
          <a:bodyPr>
            <a:normAutofit/>
          </a:bodyPr>
          <a:lstStyle/>
          <a:p>
            <a:pPr marL="114300" indent="0" algn="l">
              <a:buNone/>
            </a:pPr>
            <a:r>
              <a:rPr lang="en-US" dirty="0"/>
              <a:t>Agent2Agent threats</a:t>
            </a:r>
          </a:p>
          <a:p>
            <a:r>
              <a:rPr lang="en-US" b="0" i="0" u="none" strike="noStrike" baseline="0" dirty="0">
                <a:latin typeface="LinBiolinumTI"/>
              </a:rPr>
              <a:t>Cooperative Interaction Threats</a:t>
            </a:r>
          </a:p>
          <a:p>
            <a:pPr lvl="1"/>
            <a:r>
              <a:rPr lang="en-US" dirty="0">
                <a:latin typeface="LinLibertineT"/>
              </a:rPr>
              <a:t>Agents can secretly collude through their public communication, making their seemingly independent actions work together to create systemic bias</a:t>
            </a:r>
          </a:p>
          <a:p>
            <a:pPr lvl="1"/>
            <a:r>
              <a:rPr lang="en-US" dirty="0">
                <a:latin typeface="LinLibertineT"/>
              </a:rPr>
              <a:t>Frequent cooperation can amplify minor hallucination*</a:t>
            </a:r>
          </a:p>
          <a:p>
            <a:pPr lvl="1"/>
            <a:r>
              <a:rPr lang="en-US" dirty="0">
                <a:latin typeface="LinLibertineT"/>
              </a:rPr>
              <a:t>One agent’s error or misleading information can quickly spread to others. (worm Morris II</a:t>
            </a:r>
            <a:r>
              <a:rPr lang="en-US" baseline="30000" dirty="0">
                <a:latin typeface="LinLibertineT"/>
              </a:rPr>
              <a:t>$</a:t>
            </a:r>
            <a:r>
              <a:rPr lang="en-US" dirty="0">
                <a:latin typeface="LinLibertineT"/>
              </a:rPr>
              <a:t>)</a:t>
            </a:r>
          </a:p>
          <a:p>
            <a:r>
              <a:rPr lang="en-US" dirty="0">
                <a:latin typeface="LinLibertineT"/>
              </a:rPr>
              <a:t>Competitive Interaction Threats</a:t>
            </a:r>
          </a:p>
          <a:p>
            <a:pPr lvl="1"/>
            <a:r>
              <a:rPr lang="en-US" dirty="0">
                <a:latin typeface="LinLibertineT"/>
              </a:rPr>
              <a:t>Can cause fraud, election tampering, and loss of control over AI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92AEF-1F63-64D0-A326-19FC7C62E2B7}"/>
              </a:ext>
            </a:extLst>
          </p:cNvPr>
          <p:cNvSpPr txBox="1"/>
          <p:nvPr/>
        </p:nvSpPr>
        <p:spPr>
          <a:xfrm>
            <a:off x="311700" y="4643016"/>
            <a:ext cx="58769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*University of Toronto. 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MetaGPT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Meta Programming for A Multi-Agent Collaborative Framework.</a:t>
            </a:r>
          </a:p>
          <a:p>
            <a:r>
              <a:rPr lang="en-US" sz="1100" i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Comes The AI Worm: Unleashing Zero-click Worms that Target 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-Powered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40494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BB3734-9BDB-A804-81AD-C2DFFAAB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28" y="695915"/>
            <a:ext cx="8865944" cy="343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31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466C0-DE67-432E-9794-53156B75F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DE612-4C46-3258-2A2B-40BF47250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agent that can use its own browser to perform tasks for you</a:t>
            </a:r>
          </a:p>
          <a:p>
            <a:pPr lvl="1"/>
            <a:r>
              <a:rPr lang="en-US" dirty="0"/>
              <a:t>E.g., Filling forms, ordering groceries, creating memes…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E3D8AA-FE52-2E1F-1221-D00FCE78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AI Operator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4EDAFF-17B6-7C0B-CEB0-6780E0104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77" y="1820054"/>
            <a:ext cx="4886793" cy="2748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C099B-9604-4D99-CE54-62019CF3A14A}"/>
              </a:ext>
            </a:extLst>
          </p:cNvPr>
          <p:cNvSpPr txBox="1"/>
          <p:nvPr/>
        </p:nvSpPr>
        <p:spPr>
          <a:xfrm>
            <a:off x="311700" y="4881890"/>
            <a:ext cx="4652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OpenAI. Introducing Operator. https://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openai.com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/index/introducing-operator/</a:t>
            </a:r>
          </a:p>
        </p:txBody>
      </p:sp>
    </p:spTree>
    <p:extLst>
      <p:ext uri="{BB962C8B-B14F-4D97-AF65-F5344CB8AC3E}">
        <p14:creationId xmlns:p14="http://schemas.microsoft.com/office/powerpoint/2010/main" val="2832457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F77F0-F8FD-BBF4-6B7D-573486B0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58" y="47879"/>
            <a:ext cx="5745294" cy="504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59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primary types of tools that Google models are using: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Stores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Directly call a third-party API?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75" y="2126212"/>
            <a:ext cx="5069251" cy="8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1778600" y="3435400"/>
            <a:ext cx="506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“I want to book a flight from New York to Buffalo”</a:t>
            </a:r>
            <a:endParaRPr sz="1800" i="1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Directly call a third-party API?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75" y="2126212"/>
            <a:ext cx="5069251" cy="8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1778600" y="3435400"/>
            <a:ext cx="506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“I want to book a flight from New York to Buffalo”</a:t>
            </a:r>
            <a:endParaRPr sz="1800" i="1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0" name="Google Shape;130;p24"/>
          <p:cNvCxnSpPr/>
          <p:nvPr/>
        </p:nvCxnSpPr>
        <p:spPr>
          <a:xfrm>
            <a:off x="2400400" y="2801825"/>
            <a:ext cx="0" cy="698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Directly call a third-party API?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75" y="2126212"/>
            <a:ext cx="5069251" cy="8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1778600" y="3435400"/>
            <a:ext cx="506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“I want to </a:t>
            </a:r>
            <a:r>
              <a:rPr lang="en" sz="1800" b="1" i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book a flight</a:t>
            </a: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from </a:t>
            </a:r>
            <a:r>
              <a:rPr lang="en" sz="1800" b="1" i="1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 York</a:t>
            </a: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" sz="1800" b="1" i="1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Buffalo</a:t>
            </a: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" name="Google Shape;139;p25"/>
          <p:cNvCxnSpPr/>
          <p:nvPr/>
        </p:nvCxnSpPr>
        <p:spPr>
          <a:xfrm>
            <a:off x="2400400" y="2801825"/>
            <a:ext cx="0" cy="698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Directly call a third-party API?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75" y="2126212"/>
            <a:ext cx="5069251" cy="8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1778600" y="3435400"/>
            <a:ext cx="506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“I want to </a:t>
            </a:r>
            <a:r>
              <a:rPr lang="en" sz="1800" b="1" i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book a flight</a:t>
            </a: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from </a:t>
            </a:r>
            <a:r>
              <a:rPr lang="en" sz="1800" b="1" i="1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 York</a:t>
            </a: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" sz="1800" b="1" i="1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Buffalo</a:t>
            </a: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" name="Google Shape;148;p26"/>
          <p:cNvCxnSpPr/>
          <p:nvPr/>
        </p:nvCxnSpPr>
        <p:spPr>
          <a:xfrm>
            <a:off x="2400400" y="2801825"/>
            <a:ext cx="0" cy="70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6"/>
          <p:cNvCxnSpPr/>
          <p:nvPr/>
        </p:nvCxnSpPr>
        <p:spPr>
          <a:xfrm rot="10800000">
            <a:off x="5555450" y="2802125"/>
            <a:ext cx="0" cy="6660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487BA1F1-69FA-7CC7-F890-A3C904833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FE8795D4-5F76-BE42-4058-40C7AEDCD0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&amp; Agents</a:t>
            </a:r>
            <a:endParaRPr dirty="0"/>
          </a:p>
        </p:txBody>
      </p:sp>
      <p:pic>
        <p:nvPicPr>
          <p:cNvPr id="1026" name="Picture 2" descr="Download Chatgpt, Chatgpt Logo, Chatgpt Icon. Royalty-Free ...">
            <a:extLst>
              <a:ext uri="{FF2B5EF4-FFF2-40B4-BE49-F238E27FC236}">
                <a16:creationId xmlns:a16="http://schemas.microsoft.com/office/drawing/2014/main" id="{A181AC6A-11BA-B9D8-F92F-D8BF55E6B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280" y="2184110"/>
            <a:ext cx="775278" cy="7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5;p28">
            <a:extLst>
              <a:ext uri="{FF2B5EF4-FFF2-40B4-BE49-F238E27FC236}">
                <a16:creationId xmlns:a16="http://schemas.microsoft.com/office/drawing/2014/main" id="{9CEADFA7-D3D6-3FE5-F96E-00A7136F0A9B}"/>
              </a:ext>
            </a:extLst>
          </p:cNvPr>
          <p:cNvSpPr txBox="1"/>
          <p:nvPr/>
        </p:nvSpPr>
        <p:spPr>
          <a:xfrm>
            <a:off x="598119" y="2202433"/>
            <a:ext cx="258240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Help me plan a 3-day trip to New York City.</a:t>
            </a:r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 dirty="0">
              <a:solidFill>
                <a:schemeClr val="tx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E214F4-1671-D944-22FD-3754C4EB6BA2}"/>
              </a:ext>
            </a:extLst>
          </p:cNvPr>
          <p:cNvCxnSpPr>
            <a:cxnSpLocks/>
            <a:stCxn id="2" idx="3"/>
            <a:endCxn id="1026" idx="1"/>
          </p:cNvCxnSpPr>
          <p:nvPr/>
        </p:nvCxnSpPr>
        <p:spPr>
          <a:xfrm flipV="1">
            <a:off x="3180521" y="2571749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B6240B-EA41-8BD6-7A0F-974493DA78DA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655558" y="2571749"/>
            <a:ext cx="6997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Vertical Scroll 8">
            <a:extLst>
              <a:ext uri="{FF2B5EF4-FFF2-40B4-BE49-F238E27FC236}">
                <a16:creationId xmlns:a16="http://schemas.microsoft.com/office/drawing/2014/main" id="{B473C670-A30F-7882-B840-F77219410A3D}"/>
              </a:ext>
            </a:extLst>
          </p:cNvPr>
          <p:cNvSpPr/>
          <p:nvPr/>
        </p:nvSpPr>
        <p:spPr>
          <a:xfrm>
            <a:off x="5709036" y="1471028"/>
            <a:ext cx="2361539" cy="2623893"/>
          </a:xfrm>
          <a:prstGeom prst="verticalScroll">
            <a:avLst>
              <a:gd name="adj" fmla="val 84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B4084-DC46-BD3B-A2CA-020493664C3E}"/>
              </a:ext>
            </a:extLst>
          </p:cNvPr>
          <p:cNvSpPr txBox="1"/>
          <p:nvPr/>
        </p:nvSpPr>
        <p:spPr>
          <a:xfrm>
            <a:off x="6019138" y="1828625"/>
            <a:ext cx="1924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“Here’s a suggested itinerary: </a:t>
            </a:r>
          </a:p>
          <a:p>
            <a:r>
              <a:rPr lang="en-US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 1: Visit Times Square, Central Park, and the MET. </a:t>
            </a:r>
          </a:p>
          <a:p>
            <a:r>
              <a:rPr lang="en-US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 2: Explore the Statue of Liberty and the Brooklyn Bridge. </a:t>
            </a:r>
          </a:p>
          <a:p>
            <a:r>
              <a:rPr lang="en-US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 3:…”</a:t>
            </a:r>
            <a:endParaRPr 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25757-77B7-092E-82A4-695A8A0A5EE9}"/>
              </a:ext>
            </a:extLst>
          </p:cNvPr>
          <p:cNvSpPr txBox="1"/>
          <p:nvPr/>
        </p:nvSpPr>
        <p:spPr>
          <a:xfrm>
            <a:off x="3854985" y="295938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3606584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Directly call a third-party API?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75" y="2126212"/>
            <a:ext cx="5069251" cy="8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1393250" y="3435400"/>
            <a:ext cx="506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“I want to </a:t>
            </a:r>
            <a:r>
              <a:rPr lang="en" sz="1800" b="1" i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book a flight</a:t>
            </a: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" sz="1800" b="1" i="1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Buffalo</a:t>
            </a: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Directly call a third-party API?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75" y="2126212"/>
            <a:ext cx="5069251" cy="8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1393250" y="3435400"/>
            <a:ext cx="506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“I want to </a:t>
            </a:r>
            <a:r>
              <a:rPr lang="en" sz="1800" b="1" i="1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book a flight</a:t>
            </a:r>
            <a:r>
              <a:rPr lang="en" sz="1800" i="1" dirty="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" sz="1800" b="1" i="1" dirty="0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Buffalo</a:t>
            </a:r>
            <a:r>
              <a:rPr lang="en" sz="1800" i="1" dirty="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 dirty="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457600" y="4094325"/>
            <a:ext cx="69924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The API call would fail without the required data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More code would need to catch edge and corner cases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Not </a:t>
            </a:r>
            <a:r>
              <a:rPr lang="en" sz="1600" b="1">
                <a:solidFill>
                  <a:schemeClr val="dk2"/>
                </a:solidFill>
              </a:rPr>
              <a:t>scalable</a:t>
            </a:r>
            <a:endParaRPr sz="16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Bridges the gap between an agent and an API by: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Teaching the agent how to use the API endpoint using examples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Teaching the agent what arguments or parameters are needed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agent uses the model and </a:t>
            </a:r>
            <a:r>
              <a:rPr lang="en" b="1"/>
              <a:t>examples</a:t>
            </a:r>
            <a:r>
              <a:rPr lang="en"/>
              <a:t> at run time to decide which Extension to be use.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00" y="2521948"/>
            <a:ext cx="7799926" cy="17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7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 model can take a set of known functions and decide when to use each Function and what arguments it needs.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Functions vs Extensions: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model outputs a Function and its arguments, but doesn’t make a live API call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 are executed on the client-side, while Extensions are executed on the agent-side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Store</a:t>
            </a:r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7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stores allow developers to provide additional data in its original format to an agent, eliminating the need for time-consuming data transformation, model retraining, or fine-tuning.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converts the incoming document into a set of vector database embeddings that the agent can retrieval the information it needs.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Retrieval Augmented Generation (RAG) based application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25" y="3333125"/>
            <a:ext cx="6660475" cy="16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8969ECE1-E551-4250-B62B-9320ED34E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6A6064C0-616F-BD3F-1DF3-3D283B5244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&amp; Agents</a:t>
            </a:r>
            <a:endParaRPr dirty="0"/>
          </a:p>
        </p:txBody>
      </p:sp>
      <p:sp>
        <p:nvSpPr>
          <p:cNvPr id="2" name="Google Shape;165;p28">
            <a:extLst>
              <a:ext uri="{FF2B5EF4-FFF2-40B4-BE49-F238E27FC236}">
                <a16:creationId xmlns:a16="http://schemas.microsoft.com/office/drawing/2014/main" id="{159ADA5C-1235-1C10-9F46-EAE5429ADEB3}"/>
              </a:ext>
            </a:extLst>
          </p:cNvPr>
          <p:cNvSpPr txBox="1"/>
          <p:nvPr/>
        </p:nvSpPr>
        <p:spPr>
          <a:xfrm>
            <a:off x="598119" y="2202433"/>
            <a:ext cx="258240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Help me plan a 3-day trip to New York City.</a:t>
            </a:r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 dirty="0">
              <a:solidFill>
                <a:schemeClr val="tx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F4548C-0274-EE7F-8073-5E01EB24E2D3}"/>
              </a:ext>
            </a:extLst>
          </p:cNvPr>
          <p:cNvGrpSpPr/>
          <p:nvPr/>
        </p:nvGrpSpPr>
        <p:grpSpPr>
          <a:xfrm>
            <a:off x="3880029" y="2086010"/>
            <a:ext cx="938255" cy="906242"/>
            <a:chOff x="1552989" y="2229843"/>
            <a:chExt cx="1349237" cy="1349237"/>
          </a:xfrm>
        </p:grpSpPr>
        <p:pic>
          <p:nvPicPr>
            <p:cNvPr id="4" name="Picture 4" descr="AI - Free technology icons">
              <a:extLst>
                <a:ext uri="{FF2B5EF4-FFF2-40B4-BE49-F238E27FC236}">
                  <a16:creationId xmlns:a16="http://schemas.microsoft.com/office/drawing/2014/main" id="{DAD67437-4879-8CD5-0E5C-B0CB4ACE3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989" y="2229843"/>
              <a:ext cx="1349237" cy="1349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ownload Chatgpt, Chatgpt Logo, Chatgpt Icon. Royalty-Free ...">
              <a:extLst>
                <a:ext uri="{FF2B5EF4-FFF2-40B4-BE49-F238E27FC236}">
                  <a16:creationId xmlns:a16="http://schemas.microsoft.com/office/drawing/2014/main" id="{83D5BE80-9D87-0F56-4342-3B56C44C2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236" y="2443327"/>
              <a:ext cx="524743" cy="524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5FA06F-9144-3B17-C41A-5C109179180F}"/>
              </a:ext>
            </a:extLst>
          </p:cNvPr>
          <p:cNvCxnSpPr>
            <a:cxnSpLocks/>
          </p:cNvCxnSpPr>
          <p:nvPr/>
        </p:nvCxnSpPr>
        <p:spPr>
          <a:xfrm flipV="1">
            <a:off x="3180521" y="2571749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E2873F-5CDD-922D-F114-4C7BB95193AC}"/>
              </a:ext>
            </a:extLst>
          </p:cNvPr>
          <p:cNvSpPr txBox="1"/>
          <p:nvPr/>
        </p:nvSpPr>
        <p:spPr>
          <a:xfrm>
            <a:off x="3716348" y="2983384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ChatGPT-based</a:t>
            </a:r>
          </a:p>
          <a:p>
            <a:pPr algn="ctr"/>
            <a:r>
              <a:rPr lang="en-US" sz="1200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227983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6B0D3406-F821-1FD3-B774-A5129F77D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AA94B5AD-E47C-4D48-D636-1EFFDDFD1D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&amp; Agents</a:t>
            </a:r>
            <a:endParaRPr dirty="0"/>
          </a:p>
        </p:txBody>
      </p:sp>
      <p:sp>
        <p:nvSpPr>
          <p:cNvPr id="2" name="Google Shape;165;p28">
            <a:extLst>
              <a:ext uri="{FF2B5EF4-FFF2-40B4-BE49-F238E27FC236}">
                <a16:creationId xmlns:a16="http://schemas.microsoft.com/office/drawing/2014/main" id="{DB7EE712-FAAA-D9D9-E902-06FD41A5C51C}"/>
              </a:ext>
            </a:extLst>
          </p:cNvPr>
          <p:cNvSpPr txBox="1"/>
          <p:nvPr/>
        </p:nvSpPr>
        <p:spPr>
          <a:xfrm>
            <a:off x="598119" y="2202433"/>
            <a:ext cx="258240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Help me plan a 3-day trip to New York City.</a:t>
            </a:r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 dirty="0">
              <a:solidFill>
                <a:schemeClr val="tx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FD1D4B-4F4C-D391-D6FC-A3D558D3E589}"/>
              </a:ext>
            </a:extLst>
          </p:cNvPr>
          <p:cNvGrpSpPr/>
          <p:nvPr/>
        </p:nvGrpSpPr>
        <p:grpSpPr>
          <a:xfrm>
            <a:off x="3880029" y="2086010"/>
            <a:ext cx="938255" cy="906242"/>
            <a:chOff x="1552989" y="2229843"/>
            <a:chExt cx="1349237" cy="1349237"/>
          </a:xfrm>
        </p:grpSpPr>
        <p:pic>
          <p:nvPicPr>
            <p:cNvPr id="4" name="Picture 4" descr="AI - Free technology icons">
              <a:extLst>
                <a:ext uri="{FF2B5EF4-FFF2-40B4-BE49-F238E27FC236}">
                  <a16:creationId xmlns:a16="http://schemas.microsoft.com/office/drawing/2014/main" id="{FF05AFCE-B493-D16D-66F5-2526503B4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989" y="2229843"/>
              <a:ext cx="1349237" cy="1349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ownload Chatgpt, Chatgpt Logo, Chatgpt Icon. Royalty-Free ...">
              <a:extLst>
                <a:ext uri="{FF2B5EF4-FFF2-40B4-BE49-F238E27FC236}">
                  <a16:creationId xmlns:a16="http://schemas.microsoft.com/office/drawing/2014/main" id="{5C356F47-CC54-9FEF-7E8A-A67929937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236" y="2443327"/>
              <a:ext cx="524743" cy="524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BB5B8D-175A-C921-6542-60FF9E52B083}"/>
              </a:ext>
            </a:extLst>
          </p:cNvPr>
          <p:cNvCxnSpPr>
            <a:cxnSpLocks/>
          </p:cNvCxnSpPr>
          <p:nvPr/>
        </p:nvCxnSpPr>
        <p:spPr>
          <a:xfrm flipV="1">
            <a:off x="3180521" y="2571749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6DB51-35E2-7419-8B2A-EC2C295E83D6}"/>
              </a:ext>
            </a:extLst>
          </p:cNvPr>
          <p:cNvSpPr txBox="1"/>
          <p:nvPr/>
        </p:nvSpPr>
        <p:spPr>
          <a:xfrm>
            <a:off x="3716348" y="2983384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ChatGPT-based</a:t>
            </a:r>
          </a:p>
          <a:p>
            <a:pPr algn="ctr"/>
            <a:r>
              <a:rPr lang="en-US" sz="1200" dirty="0"/>
              <a:t>Agent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FF7BA5-055C-BB71-33B4-A2CBC98B28AE}"/>
              </a:ext>
            </a:extLst>
          </p:cNvPr>
          <p:cNvCxnSpPr>
            <a:cxnSpLocks/>
          </p:cNvCxnSpPr>
          <p:nvPr/>
        </p:nvCxnSpPr>
        <p:spPr>
          <a:xfrm flipV="1">
            <a:off x="4818033" y="2581855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Left Brain with solid fill">
            <a:extLst>
              <a:ext uri="{FF2B5EF4-FFF2-40B4-BE49-F238E27FC236}">
                <a16:creationId xmlns:a16="http://schemas.microsoft.com/office/drawing/2014/main" id="{331A187F-5A15-2180-78E3-22F46A337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7233" y="212465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AD69BA-AA66-3D3A-23C5-7846A9B987D1}"/>
              </a:ext>
            </a:extLst>
          </p:cNvPr>
          <p:cNvSpPr txBox="1"/>
          <p:nvPr/>
        </p:nvSpPr>
        <p:spPr>
          <a:xfrm>
            <a:off x="5424369" y="2992252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Understanding</a:t>
            </a:r>
          </a:p>
        </p:txBody>
      </p:sp>
    </p:spTree>
    <p:extLst>
      <p:ext uri="{BB962C8B-B14F-4D97-AF65-F5344CB8AC3E}">
        <p14:creationId xmlns:p14="http://schemas.microsoft.com/office/powerpoint/2010/main" val="345028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E780D547-A94D-9AD4-00F6-1A93FBD5A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878A88F2-1CDE-CB1F-1097-DC0F7B2CFB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&amp; Agents</a:t>
            </a:r>
            <a:endParaRPr dirty="0"/>
          </a:p>
        </p:txBody>
      </p:sp>
      <p:sp>
        <p:nvSpPr>
          <p:cNvPr id="2" name="Google Shape;165;p28">
            <a:extLst>
              <a:ext uri="{FF2B5EF4-FFF2-40B4-BE49-F238E27FC236}">
                <a16:creationId xmlns:a16="http://schemas.microsoft.com/office/drawing/2014/main" id="{9AEDEADC-00D0-6E24-1078-3FA2A76D9A2D}"/>
              </a:ext>
            </a:extLst>
          </p:cNvPr>
          <p:cNvSpPr txBox="1"/>
          <p:nvPr/>
        </p:nvSpPr>
        <p:spPr>
          <a:xfrm>
            <a:off x="598119" y="2202433"/>
            <a:ext cx="258240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Help me plan a 3-day trip to New York City.</a:t>
            </a:r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 dirty="0">
              <a:solidFill>
                <a:schemeClr val="tx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371F35-B111-F8F4-078F-DB1AD80434F3}"/>
              </a:ext>
            </a:extLst>
          </p:cNvPr>
          <p:cNvGrpSpPr/>
          <p:nvPr/>
        </p:nvGrpSpPr>
        <p:grpSpPr>
          <a:xfrm>
            <a:off x="3880029" y="2086010"/>
            <a:ext cx="938255" cy="906242"/>
            <a:chOff x="1552989" y="2229843"/>
            <a:chExt cx="1349237" cy="1349237"/>
          </a:xfrm>
        </p:grpSpPr>
        <p:pic>
          <p:nvPicPr>
            <p:cNvPr id="4" name="Picture 4" descr="AI - Free technology icons">
              <a:extLst>
                <a:ext uri="{FF2B5EF4-FFF2-40B4-BE49-F238E27FC236}">
                  <a16:creationId xmlns:a16="http://schemas.microsoft.com/office/drawing/2014/main" id="{5DAFDEEB-545A-A8C0-49BB-A027C631E4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989" y="2229843"/>
              <a:ext cx="1349237" cy="1349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ownload Chatgpt, Chatgpt Logo, Chatgpt Icon. Royalty-Free ...">
              <a:extLst>
                <a:ext uri="{FF2B5EF4-FFF2-40B4-BE49-F238E27FC236}">
                  <a16:creationId xmlns:a16="http://schemas.microsoft.com/office/drawing/2014/main" id="{328FF6F2-86E6-2723-F12B-2BF1FBFAB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236" y="2443327"/>
              <a:ext cx="524743" cy="524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4D998F-F289-A73A-4D2A-C3CB2A1D8DDF}"/>
              </a:ext>
            </a:extLst>
          </p:cNvPr>
          <p:cNvCxnSpPr>
            <a:cxnSpLocks/>
          </p:cNvCxnSpPr>
          <p:nvPr/>
        </p:nvCxnSpPr>
        <p:spPr>
          <a:xfrm flipV="1">
            <a:off x="3180521" y="2571749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D6BD12-7789-ADC5-504A-6D6D11B4C711}"/>
              </a:ext>
            </a:extLst>
          </p:cNvPr>
          <p:cNvSpPr txBox="1"/>
          <p:nvPr/>
        </p:nvSpPr>
        <p:spPr>
          <a:xfrm>
            <a:off x="3716348" y="2983384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ChatGPT-based</a:t>
            </a:r>
          </a:p>
          <a:p>
            <a:pPr algn="ctr"/>
            <a:r>
              <a:rPr lang="en-US" sz="1200" dirty="0"/>
              <a:t>Agent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16C672-FF88-52F2-2B80-E8DCA8286DC7}"/>
              </a:ext>
            </a:extLst>
          </p:cNvPr>
          <p:cNvCxnSpPr>
            <a:cxnSpLocks/>
          </p:cNvCxnSpPr>
          <p:nvPr/>
        </p:nvCxnSpPr>
        <p:spPr>
          <a:xfrm flipV="1">
            <a:off x="4818033" y="2581855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Left Brain with solid fill">
            <a:extLst>
              <a:ext uri="{FF2B5EF4-FFF2-40B4-BE49-F238E27FC236}">
                <a16:creationId xmlns:a16="http://schemas.microsoft.com/office/drawing/2014/main" id="{0843D24B-2195-B710-0C0C-318EE95402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7233" y="212465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57203D-4642-B5B1-1412-FEE140330808}"/>
              </a:ext>
            </a:extLst>
          </p:cNvPr>
          <p:cNvSpPr txBox="1"/>
          <p:nvPr/>
        </p:nvSpPr>
        <p:spPr>
          <a:xfrm>
            <a:off x="5424368" y="2983383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Understanding</a:t>
            </a:r>
          </a:p>
          <a:p>
            <a:pPr algn="ctr"/>
            <a:r>
              <a:rPr lang="en-US" sz="1200" dirty="0"/>
              <a:t>(ChatGPT)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675BF0-85F4-9DE2-C344-77A502F436A3}"/>
              </a:ext>
            </a:extLst>
          </p:cNvPr>
          <p:cNvCxnSpPr>
            <a:cxnSpLocks/>
          </p:cNvCxnSpPr>
          <p:nvPr/>
        </p:nvCxnSpPr>
        <p:spPr>
          <a:xfrm flipV="1">
            <a:off x="6373473" y="2581855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4FD16-F29E-9BB7-B2FB-1A57F109D382}"/>
              </a:ext>
            </a:extLst>
          </p:cNvPr>
          <p:cNvGrpSpPr/>
          <p:nvPr/>
        </p:nvGrpSpPr>
        <p:grpSpPr>
          <a:xfrm>
            <a:off x="7210582" y="2077141"/>
            <a:ext cx="938256" cy="906243"/>
            <a:chOff x="7204062" y="1241216"/>
            <a:chExt cx="1660475" cy="1621612"/>
          </a:xfrm>
        </p:grpSpPr>
        <p:pic>
          <p:nvPicPr>
            <p:cNvPr id="13" name="Graphic 12" descr="Research with solid fill">
              <a:extLst>
                <a:ext uri="{FF2B5EF4-FFF2-40B4-BE49-F238E27FC236}">
                  <a16:creationId xmlns:a16="http://schemas.microsoft.com/office/drawing/2014/main" id="{D2EAB73B-7360-7BF6-969B-2E2DDA4F1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10582" y="1288033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Partial sun with solid fill">
              <a:extLst>
                <a:ext uri="{FF2B5EF4-FFF2-40B4-BE49-F238E27FC236}">
                  <a16:creationId xmlns:a16="http://schemas.microsoft.com/office/drawing/2014/main" id="{2498A6AE-DA69-5405-E181-175C99A9E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81098" y="1241216"/>
              <a:ext cx="883439" cy="883439"/>
            </a:xfrm>
            <a:prstGeom prst="rect">
              <a:avLst/>
            </a:prstGeom>
          </p:spPr>
        </p:pic>
        <p:pic>
          <p:nvPicPr>
            <p:cNvPr id="17" name="Graphic 16" descr="House with solid fill">
              <a:extLst>
                <a:ext uri="{FF2B5EF4-FFF2-40B4-BE49-F238E27FC236}">
                  <a16:creationId xmlns:a16="http://schemas.microsoft.com/office/drawing/2014/main" id="{1031E32F-E500-14B7-0900-63228881B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43617" y="1948428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Airplane with solid fill">
              <a:extLst>
                <a:ext uri="{FF2B5EF4-FFF2-40B4-BE49-F238E27FC236}">
                  <a16:creationId xmlns:a16="http://schemas.microsoft.com/office/drawing/2014/main" id="{F057C23D-F8EE-9CCF-DC02-0DB761F8E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04062" y="1948428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099E632-6E0B-F399-6ACA-D52B8656D003}"/>
              </a:ext>
            </a:extLst>
          </p:cNvPr>
          <p:cNvSpPr txBox="1"/>
          <p:nvPr/>
        </p:nvSpPr>
        <p:spPr>
          <a:xfrm>
            <a:off x="7149225" y="2992252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 Retrieval</a:t>
            </a:r>
          </a:p>
          <a:p>
            <a:pPr algn="ctr"/>
            <a:r>
              <a:rPr lang="en-US" sz="1200" dirty="0"/>
              <a:t>and Action</a:t>
            </a:r>
          </a:p>
        </p:txBody>
      </p:sp>
    </p:spTree>
    <p:extLst>
      <p:ext uri="{BB962C8B-B14F-4D97-AF65-F5344CB8AC3E}">
        <p14:creationId xmlns:p14="http://schemas.microsoft.com/office/powerpoint/2010/main" val="291251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A9645146-735F-5720-48D5-9CC28750A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DCC30427-34C0-1EC6-2E75-C6694E2BC2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&amp; Agents</a:t>
            </a:r>
            <a:endParaRPr dirty="0"/>
          </a:p>
        </p:txBody>
      </p:sp>
      <p:sp>
        <p:nvSpPr>
          <p:cNvPr id="2" name="Google Shape;165;p28">
            <a:extLst>
              <a:ext uri="{FF2B5EF4-FFF2-40B4-BE49-F238E27FC236}">
                <a16:creationId xmlns:a16="http://schemas.microsoft.com/office/drawing/2014/main" id="{B963AEAD-D924-B4FD-3D9B-4D7E8738E8A9}"/>
              </a:ext>
            </a:extLst>
          </p:cNvPr>
          <p:cNvSpPr txBox="1"/>
          <p:nvPr/>
        </p:nvSpPr>
        <p:spPr>
          <a:xfrm>
            <a:off x="607084" y="1751648"/>
            <a:ext cx="258240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Help me plan a 3-day trip to New York City.</a:t>
            </a:r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 dirty="0">
              <a:solidFill>
                <a:schemeClr val="tx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05DEAB-8CDC-252E-EB0E-2AA573116CE6}"/>
              </a:ext>
            </a:extLst>
          </p:cNvPr>
          <p:cNvGrpSpPr/>
          <p:nvPr/>
        </p:nvGrpSpPr>
        <p:grpSpPr>
          <a:xfrm>
            <a:off x="3888994" y="1635225"/>
            <a:ext cx="938255" cy="906242"/>
            <a:chOff x="1552989" y="2229843"/>
            <a:chExt cx="1349237" cy="1349237"/>
          </a:xfrm>
        </p:grpSpPr>
        <p:pic>
          <p:nvPicPr>
            <p:cNvPr id="4" name="Picture 4" descr="AI - Free technology icons">
              <a:extLst>
                <a:ext uri="{FF2B5EF4-FFF2-40B4-BE49-F238E27FC236}">
                  <a16:creationId xmlns:a16="http://schemas.microsoft.com/office/drawing/2014/main" id="{8831097B-909D-6FAC-5267-18343DBA1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989" y="2229843"/>
              <a:ext cx="1349237" cy="1349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ownload Chatgpt, Chatgpt Logo, Chatgpt Icon. Royalty-Free ...">
              <a:extLst>
                <a:ext uri="{FF2B5EF4-FFF2-40B4-BE49-F238E27FC236}">
                  <a16:creationId xmlns:a16="http://schemas.microsoft.com/office/drawing/2014/main" id="{0E9CF28C-3FF7-06DF-FA87-2D9822881A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236" y="2443327"/>
              <a:ext cx="524743" cy="524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7E0D1D-30C9-793D-F438-C21DE528E768}"/>
              </a:ext>
            </a:extLst>
          </p:cNvPr>
          <p:cNvCxnSpPr>
            <a:cxnSpLocks/>
          </p:cNvCxnSpPr>
          <p:nvPr/>
        </p:nvCxnSpPr>
        <p:spPr>
          <a:xfrm flipV="1">
            <a:off x="3189486" y="2120964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B8E86E-4AB4-003B-4FAB-AF7C6706B219}"/>
              </a:ext>
            </a:extLst>
          </p:cNvPr>
          <p:cNvSpPr txBox="1"/>
          <p:nvPr/>
        </p:nvSpPr>
        <p:spPr>
          <a:xfrm>
            <a:off x="3725313" y="2532599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ChatGPT-based</a:t>
            </a:r>
          </a:p>
          <a:p>
            <a:pPr algn="ctr"/>
            <a:r>
              <a:rPr lang="en-US" sz="1200" dirty="0"/>
              <a:t>Agent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2E2267-1C77-B07B-8F21-E89C868B1FE6}"/>
              </a:ext>
            </a:extLst>
          </p:cNvPr>
          <p:cNvCxnSpPr>
            <a:cxnSpLocks/>
          </p:cNvCxnSpPr>
          <p:nvPr/>
        </p:nvCxnSpPr>
        <p:spPr>
          <a:xfrm flipV="1">
            <a:off x="4826998" y="2131070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Left Brain with solid fill">
            <a:extLst>
              <a:ext uri="{FF2B5EF4-FFF2-40B4-BE49-F238E27FC236}">
                <a16:creationId xmlns:a16="http://schemas.microsoft.com/office/drawing/2014/main" id="{16864571-0AC3-4992-02DA-A85013B20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6198" y="167387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66DF42-1D00-0CD8-FFD3-76D1B0F68258}"/>
              </a:ext>
            </a:extLst>
          </p:cNvPr>
          <p:cNvSpPr txBox="1"/>
          <p:nvPr/>
        </p:nvSpPr>
        <p:spPr>
          <a:xfrm>
            <a:off x="5433333" y="2532598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Understanding</a:t>
            </a:r>
          </a:p>
          <a:p>
            <a:pPr algn="ctr"/>
            <a:r>
              <a:rPr lang="en-US" sz="1200" dirty="0"/>
              <a:t>(ChatGPT)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E67A28-D03F-CF10-C1AB-B5CDB600EA8C}"/>
              </a:ext>
            </a:extLst>
          </p:cNvPr>
          <p:cNvCxnSpPr>
            <a:cxnSpLocks/>
          </p:cNvCxnSpPr>
          <p:nvPr/>
        </p:nvCxnSpPr>
        <p:spPr>
          <a:xfrm flipV="1">
            <a:off x="6382438" y="2131070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7EF26A-1650-D19E-7684-265A4A59FF40}"/>
              </a:ext>
            </a:extLst>
          </p:cNvPr>
          <p:cNvGrpSpPr/>
          <p:nvPr/>
        </p:nvGrpSpPr>
        <p:grpSpPr>
          <a:xfrm>
            <a:off x="7219547" y="1626356"/>
            <a:ext cx="938256" cy="906243"/>
            <a:chOff x="7204062" y="1241216"/>
            <a:chExt cx="1660475" cy="1621612"/>
          </a:xfrm>
        </p:grpSpPr>
        <p:pic>
          <p:nvPicPr>
            <p:cNvPr id="13" name="Graphic 12" descr="Research with solid fill">
              <a:extLst>
                <a:ext uri="{FF2B5EF4-FFF2-40B4-BE49-F238E27FC236}">
                  <a16:creationId xmlns:a16="http://schemas.microsoft.com/office/drawing/2014/main" id="{F972899D-B442-566A-B655-80AE85BF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10582" y="1288033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Partial sun with solid fill">
              <a:extLst>
                <a:ext uri="{FF2B5EF4-FFF2-40B4-BE49-F238E27FC236}">
                  <a16:creationId xmlns:a16="http://schemas.microsoft.com/office/drawing/2014/main" id="{51551730-BF48-9FA1-5E61-BE815401A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81098" y="1241216"/>
              <a:ext cx="883439" cy="883439"/>
            </a:xfrm>
            <a:prstGeom prst="rect">
              <a:avLst/>
            </a:prstGeom>
          </p:spPr>
        </p:pic>
        <p:pic>
          <p:nvPicPr>
            <p:cNvPr id="17" name="Graphic 16" descr="House with solid fill">
              <a:extLst>
                <a:ext uri="{FF2B5EF4-FFF2-40B4-BE49-F238E27FC236}">
                  <a16:creationId xmlns:a16="http://schemas.microsoft.com/office/drawing/2014/main" id="{3433DFA2-FCD5-9D8A-08C2-DAF10772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43617" y="1948428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Airplane with solid fill">
              <a:extLst>
                <a:ext uri="{FF2B5EF4-FFF2-40B4-BE49-F238E27FC236}">
                  <a16:creationId xmlns:a16="http://schemas.microsoft.com/office/drawing/2014/main" id="{E5AD64BD-1859-BCDC-9034-5F3997D35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04062" y="1948428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448102B-F050-C483-BED1-1D49280A99C6}"/>
              </a:ext>
            </a:extLst>
          </p:cNvPr>
          <p:cNvSpPr txBox="1"/>
          <p:nvPr/>
        </p:nvSpPr>
        <p:spPr>
          <a:xfrm>
            <a:off x="7158190" y="2541467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 Retrieval</a:t>
            </a:r>
          </a:p>
          <a:p>
            <a:pPr algn="ctr"/>
            <a:r>
              <a:rPr lang="en-US" sz="1200" dirty="0"/>
              <a:t>and Action</a:t>
            </a:r>
          </a:p>
        </p:txBody>
      </p:sp>
      <p:pic>
        <p:nvPicPr>
          <p:cNvPr id="14" name="Graphic 13" descr="Waiter male with solid fill">
            <a:extLst>
              <a:ext uri="{FF2B5EF4-FFF2-40B4-BE49-F238E27FC236}">
                <a16:creationId xmlns:a16="http://schemas.microsoft.com/office/drawing/2014/main" id="{078172E0-DF40-2F87-E50E-6BCF4A2ADAC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73005" y="3478366"/>
            <a:ext cx="726451" cy="7264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7EFBA1-9521-43AD-25FA-363CFBA26B0E}"/>
              </a:ext>
            </a:extLst>
          </p:cNvPr>
          <p:cNvSpPr txBox="1"/>
          <p:nvPr/>
        </p:nvSpPr>
        <p:spPr>
          <a:xfrm>
            <a:off x="6945789" y="4204817"/>
            <a:ext cx="1580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Plan Personalization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E5AED0-9801-16E3-9E21-44B6252A6C16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 flipH="1">
            <a:off x="7736231" y="3003132"/>
            <a:ext cx="2" cy="4752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328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2035</Words>
  <Application>Microsoft Macintosh PowerPoint</Application>
  <PresentationFormat>On-screen Show (16:9)</PresentationFormat>
  <Paragraphs>327</Paragraphs>
  <Slides>55</Slides>
  <Notes>52</Notes>
  <HiddenSlides>12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Dingbats</vt:lpstr>
      <vt:lpstr>LinBiolinumTI</vt:lpstr>
      <vt:lpstr>LinLibertineT</vt:lpstr>
      <vt:lpstr>LinLibertineTB</vt:lpstr>
      <vt:lpstr>LinLibertineTI</vt:lpstr>
      <vt:lpstr>Arial</vt:lpstr>
      <vt:lpstr>Helvetica</vt:lpstr>
      <vt:lpstr>Lucida Grande</vt:lpstr>
      <vt:lpstr>Times New Roman</vt:lpstr>
      <vt:lpstr>Simple Light</vt:lpstr>
      <vt:lpstr>AI / LLM-based Agents  &amp; Security</vt:lpstr>
      <vt:lpstr>LLMs</vt:lpstr>
      <vt:lpstr>LLMs &amp; Agents</vt:lpstr>
      <vt:lpstr>LLMs &amp; Agents</vt:lpstr>
      <vt:lpstr>LLMs &amp; Agents</vt:lpstr>
      <vt:lpstr>LLMs &amp; Agents</vt:lpstr>
      <vt:lpstr>LLMs &amp; Agents</vt:lpstr>
      <vt:lpstr>LLMs &amp; Agents</vt:lpstr>
      <vt:lpstr>LLMs &amp; Agents</vt:lpstr>
      <vt:lpstr>LLMs &amp; Agents</vt:lpstr>
      <vt:lpstr>What is an Agent?</vt:lpstr>
      <vt:lpstr>Foundational Components of an Agent</vt:lpstr>
      <vt:lpstr>Foundational Components of an Agent</vt:lpstr>
      <vt:lpstr>Foundational Components of an Agent</vt:lpstr>
      <vt:lpstr>Foundational Components of an Agent</vt:lpstr>
      <vt:lpstr>Capabilities of Agents</vt:lpstr>
      <vt:lpstr>Conceptual Framework of AI Agent</vt:lpstr>
      <vt:lpstr>Conceptual Framework of AI Agent</vt:lpstr>
      <vt:lpstr>Conceptual Framework of AI Agent</vt:lpstr>
      <vt:lpstr>Conceptual Framework of AI Agent</vt:lpstr>
      <vt:lpstr>Conceptual Framework of AI Agent</vt:lpstr>
      <vt:lpstr>Conceptual Framework of AI Agent</vt:lpstr>
      <vt:lpstr>The Security of AI Agent</vt:lpstr>
      <vt:lpstr>The Security Challenges in AI Agent</vt:lpstr>
      <vt:lpstr>The Security Challenges in AI Agent</vt:lpstr>
      <vt:lpstr>The Security Challenges in AI Agent</vt:lpstr>
      <vt:lpstr>The Security Challenges in AI Agent</vt:lpstr>
      <vt:lpstr>The Security Challenges in AI Agent</vt:lpstr>
      <vt:lpstr>The Security Challenges in AI Agent</vt:lpstr>
      <vt:lpstr>Conceptual Framework of AI Agent</vt:lpstr>
      <vt:lpstr>Threats on Perception</vt:lpstr>
      <vt:lpstr>Threats on Perception</vt:lpstr>
      <vt:lpstr>Threats on Perception</vt:lpstr>
      <vt:lpstr>Threats on Perception</vt:lpstr>
      <vt:lpstr>Threats on Perception</vt:lpstr>
      <vt:lpstr>Threats on Brain</vt:lpstr>
      <vt:lpstr>Threats on Brain</vt:lpstr>
      <vt:lpstr>Threats on Action</vt:lpstr>
      <vt:lpstr>Threats on Action</vt:lpstr>
      <vt:lpstr>Interaction Security</vt:lpstr>
      <vt:lpstr>Interaction Security</vt:lpstr>
      <vt:lpstr>PowerPoint Presentation</vt:lpstr>
      <vt:lpstr>Open AI Operator</vt:lpstr>
      <vt:lpstr>PowerPoint Presentation</vt:lpstr>
      <vt:lpstr>Tools</vt:lpstr>
      <vt:lpstr>Tools</vt:lpstr>
      <vt:lpstr>Tools</vt:lpstr>
      <vt:lpstr>Tools</vt:lpstr>
      <vt:lpstr>Tools</vt:lpstr>
      <vt:lpstr>Tools</vt:lpstr>
      <vt:lpstr>Tools</vt:lpstr>
      <vt:lpstr>Tools</vt:lpstr>
      <vt:lpstr>Tools</vt:lpstr>
      <vt:lpstr>Functions</vt:lpstr>
      <vt:lpstr>Data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Keyan Guo</cp:lastModifiedBy>
  <cp:revision>5</cp:revision>
  <dcterms:modified xsi:type="dcterms:W3CDTF">2025-01-24T17:05:08Z</dcterms:modified>
</cp:coreProperties>
</file>