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r>
                  <a:rPr lang="en-US" dirty="0" smtClean="0"/>
                  <a:t>. It is very much non scalable </a:t>
                </a:r>
                <a14:m>
                  <m:oMath xmlns:m="http://schemas.openxmlformats.org/officeDocument/2006/math">
                    <m:r>
                      <a:rPr lang="en-US" b="0" i="1" smtClean="0">
                        <a:latin typeface="Cambria Math" charset="0"/>
                      </a:rPr>
                      <m:t>𝑂</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𝑁</m:t>
                        </m:r>
                      </m:e>
                      <m:sup>
                        <m:r>
                          <a:rPr lang="en-US" b="0" i="1" smtClean="0">
                            <a:latin typeface="Cambria Math" charset="0"/>
                          </a:rPr>
                          <m:t>3</m:t>
                        </m:r>
                      </m:sup>
                    </m:sSup>
                    <m:r>
                      <a:rPr lang="en-US" b="0" i="1" smtClean="0">
                        <a:latin typeface="Cambria Math" charset="0"/>
                      </a:rPr>
                      <m:t>)</m:t>
                    </m:r>
                  </m:oMath>
                </a14:m>
                <a:r>
                  <a:rPr lang="en-US" dirty="0" smtClean="0"/>
                  <a:t>, time complexity which is not desired.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that it minimizes overall error or maximizes likelihood of the data. </a:t>
                </a:r>
              </a:p>
              <a:p>
                <a:pPr lvl="1"/>
                <a:r>
                  <a:rPr lang="en-US" dirty="0" smtClean="0"/>
                  <a:t>How to find B and z ?</a:t>
                </a:r>
              </a:p>
              <a:p>
                <a:pPr lvl="2"/>
                <a:r>
                  <a:rPr lang="en-US" dirty="0" smtClean="0"/>
                  <a:t>Alternating optimization</a:t>
                </a:r>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828801"/>
                <a:ext cx="8596668" cy="4212562"/>
              </a:xfrm>
            </p:spPr>
            <p:txBody>
              <a:bodyPr/>
              <a:lstStyle/>
              <a:p>
                <a:r>
                  <a:rPr lang="en-US" dirty="0" smtClean="0"/>
                  <a:t>Alternating Optimization:</a:t>
                </a:r>
              </a:p>
              <a:p>
                <a:pPr lvl="1"/>
                <a:r>
                  <a:rPr lang="en-US" dirty="0"/>
                  <a:t>Assume we know matrix </a:t>
                </a:r>
                <a14:m>
                  <m:oMath xmlns:m="http://schemas.openxmlformats.org/officeDocument/2006/math">
                    <m:r>
                      <a:rPr lang="en-US" i="1">
                        <a:latin typeface="Cambria Math" charset="0"/>
                      </a:rPr>
                      <m:t>𝑧</m:t>
                    </m:r>
                  </m:oMath>
                </a14:m>
                <a:r>
                  <a:rPr lang="en-US" dirty="0"/>
                  <a:t> and matrix </a:t>
                </a:r>
                <a14:m>
                  <m:oMath xmlns:m="http://schemas.openxmlformats.org/officeDocument/2006/math">
                    <m:r>
                      <a:rPr lang="en-US" i="1">
                        <a:latin typeface="Cambria Math" charset="0"/>
                      </a:rPr>
                      <m:t>𝐵</m:t>
                    </m:r>
                    <m:r>
                      <a:rPr lang="en-US" i="1">
                        <a:latin typeface="Cambria Math" charset="0"/>
                      </a:rPr>
                      <m:t> </m:t>
                    </m:r>
                    <m:r>
                      <a:rPr lang="en-US" i="1">
                        <a:latin typeface="Cambria Math" charset="0"/>
                      </a:rPr>
                      <m:t>𝑒𝑥𝑐𝑒𝑝𝑡</m:t>
                    </m:r>
                    <m:r>
                      <a:rPr lang="en-US" i="1">
                        <a:latin typeface="Cambria Math" charset="0"/>
                      </a:rPr>
                      <m:t> </m:t>
                    </m:r>
                    <m:r>
                      <a:rPr lang="en-US" i="1">
                        <a:latin typeface="Cambria Math" charset="0"/>
                      </a:rPr>
                      <m:t>𝑜𝑛𝑒</m:t>
                    </m:r>
                    <m:r>
                      <a:rPr lang="en-US" i="1">
                        <a:latin typeface="Cambria Math" charset="0"/>
                      </a:rPr>
                      <m:t> </m:t>
                    </m:r>
                    <m:r>
                      <a:rPr lang="en-US" i="1">
                        <a:latin typeface="Cambria Math" charset="0"/>
                      </a:rPr>
                      <m:t>𝑐𝑜𝑙𝑢𝑚𝑛</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𝐵</m:t>
                    </m:r>
                    <m:r>
                      <a:rPr lang="en-US" i="1">
                        <a:latin typeface="Cambria Math" charset="0"/>
                      </a:rPr>
                      <m:t> (</m:t>
                    </m:r>
                    <m:r>
                      <a:rPr lang="en-US" i="1">
                        <a:latin typeface="Cambria Math" charset="0"/>
                      </a:rPr>
                      <m:t>𝑠𝑎𝑦</m:t>
                    </m:r>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𝑡h</m:t>
                        </m:r>
                      </m:sup>
                    </m:sSup>
                    <m:r>
                      <a:rPr lang="en-US" i="1">
                        <a:latin typeface="Cambria Math" charset="0"/>
                      </a:rPr>
                      <m:t> </m:t>
                    </m:r>
                    <m:r>
                      <a:rPr lang="en-US" i="1">
                        <a:latin typeface="Cambria Math" charset="0"/>
                      </a:rPr>
                      <m:t>𝑐𝑜𝑙𝑢𝑚𝑛</m:t>
                    </m:r>
                    <m:r>
                      <a:rPr lang="en-US" i="1">
                        <a:latin typeface="Cambria Math" charset="0"/>
                      </a:rPr>
                      <m:t>),</m:t>
                    </m:r>
                  </m:oMath>
                </a14:m>
                <a:r>
                  <a:rPr lang="en-US" dirty="0"/>
                  <a:t> we can find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𝑡h</m:t>
                        </m:r>
                      </m:sup>
                    </m:sSup>
                  </m:oMath>
                </a14:m>
                <a:r>
                  <a:rPr lang="en-US" dirty="0"/>
                  <a:t> column of B easily.</a:t>
                </a:r>
              </a:p>
              <a:p>
                <a:pPr lvl="2"/>
                <a:r>
                  <a:rPr lang="en-US" dirty="0"/>
                  <a:t>Same as linear regression </a:t>
                </a:r>
                <a:r>
                  <a:rPr lang="en-US" dirty="0" smtClean="0"/>
                  <a:t>model with </a:t>
                </a:r>
                <a14:m>
                  <m:oMath xmlns:m="http://schemas.openxmlformats.org/officeDocument/2006/math">
                    <m:sSub>
                      <m:sSubPr>
                        <m:ctrlPr>
                          <a:rPr lang="en-US" b="0" i="1" smtClean="0">
                            <a:latin typeface="Cambria Math" charset="0"/>
                          </a:rPr>
                        </m:ctrlPr>
                      </m:sSubPr>
                      <m:e>
                        <m:r>
                          <a:rPr lang="en-US" b="0" i="1" smtClean="0">
                            <a:latin typeface="Cambria Math" charset="0"/>
                          </a:rPr>
                          <m:t>𝑧</m:t>
                        </m:r>
                      </m:e>
                      <m:sub>
                        <m:r>
                          <a:rPr lang="en-US" b="0" i="1" smtClean="0">
                            <a:latin typeface="Cambria Math" charset="0"/>
                          </a:rPr>
                          <m:t>𝑡𝑘</m:t>
                        </m:r>
                      </m:sub>
                    </m:sSub>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smtClean="0">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r>
                      <a:rPr lang="en-US" b="1"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1" i="1" smtClean="0">
                        <a:latin typeface="Cambria Math" charset="0"/>
                      </a:rPr>
                      <m:t>)</m:t>
                    </m:r>
                  </m:oMath>
                </a14:m>
                <a:r>
                  <a:rPr lang="en-US" dirty="0" smtClean="0"/>
                  <a:t> as feature vector and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𝑘</m:t>
                        </m:r>
                      </m:sub>
                    </m:sSub>
                  </m:oMath>
                </a14:m>
                <a:r>
                  <a:rPr lang="en-US" dirty="0" smtClean="0"/>
                  <a:t> unknown column as weight vector.</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𝑁</m:t>
                        </m:r>
                      </m:e>
                    </m:d>
                  </m:oMath>
                </a14:m>
                <a:r>
                  <a:rPr lang="en-US" dirty="0" smtClean="0"/>
                  <a:t> time per SGD iteration.</a:t>
                </a:r>
              </a:p>
              <a:p>
                <a:pPr lvl="1"/>
                <a:r>
                  <a:rPr lang="en-US" dirty="0" smtClean="0"/>
                  <a:t>Assume we know B and find each row of </a:t>
                </a:r>
                <a14:m>
                  <m:oMath xmlns:m="http://schemas.openxmlformats.org/officeDocument/2006/math">
                    <m:r>
                      <a:rPr lang="en-US" b="0" i="1" smtClean="0">
                        <a:latin typeface="Cambria Math" charset="0"/>
                      </a:rPr>
                      <m:t>𝑧</m:t>
                    </m:r>
                  </m:oMath>
                </a14:m>
                <a:endParaRPr lang="en-US" dirty="0" smtClean="0"/>
              </a:p>
              <a:p>
                <a:pPr lvl="2"/>
                <a:r>
                  <a:rPr lang="en-US" dirty="0" smtClean="0"/>
                  <a:t>Again same as linear regression with </a:t>
                </a:r>
                <a14:m>
                  <m:oMath xmlns:m="http://schemas.openxmlformats.org/officeDocument/2006/math">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d>
                      <m:dPr>
                        <m:ctrlPr>
                          <a:rPr lang="en-US" b="1" i="1">
                            <a:latin typeface="Cambria Math" charset="0"/>
                          </a:rPr>
                        </m:ctrlPr>
                      </m:dPr>
                      <m:e>
                        <m:sSub>
                          <m:sSubPr>
                            <m:ctrlPr>
                              <a:rPr lang="en-US" b="1" i="1">
                                <a:latin typeface="Cambria Math" charset="0"/>
                              </a:rPr>
                            </m:ctrlPr>
                          </m:sSubPr>
                          <m:e>
                            <m:r>
                              <a:rPr lang="en-US" b="1" i="1">
                                <a:latin typeface="Cambria Math" charset="0"/>
                              </a:rPr>
                              <m:t>𝒙</m:t>
                            </m:r>
                          </m:e>
                          <m:sub>
                            <m:r>
                              <a:rPr lang="en-US" b="1" i="1">
                                <a:latin typeface="Cambria Math" charset="0"/>
                              </a:rPr>
                              <m:t>𝒏</m:t>
                            </m:r>
                          </m:sub>
                        </m:sSub>
                      </m:e>
                    </m:d>
                    <m:r>
                      <m:rPr>
                        <m:sty m:val="p"/>
                      </m:rPr>
                      <a:rPr lang="en-US" b="0" i="0" smtClean="0">
                        <a:latin typeface="Cambria Math" charset="0"/>
                      </a:rPr>
                      <m:t>B</m:t>
                    </m:r>
                    <m:r>
                      <a:rPr lang="en-US" b="0" i="0" smtClean="0">
                        <a:latin typeface="Cambria Math" charset="0"/>
                      </a:rPr>
                      <m:t> </m:t>
                    </m:r>
                  </m:oMath>
                </a14:m>
                <a:r>
                  <a:rPr lang="en-US" dirty="0" smtClean="0"/>
                  <a:t> as feature vector and unknown row of z as weight.</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𝐾𝑁</m:t>
                        </m:r>
                      </m:e>
                    </m:d>
                  </m:oMath>
                </a14:m>
                <a:r>
                  <a:rPr lang="en-US" dirty="0" smtClean="0"/>
                  <a:t> time per SGD iteration.  Where K is constant we fix for our model.</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828801"/>
                <a:ext cx="8596668" cy="4212562"/>
              </a:xfrm>
              <a:blipFill rotWithShape="0">
                <a:blip r:embed="rId2"/>
                <a:stretch>
                  <a:fillRect l="-142" t="-868"/>
                </a:stretch>
              </a:blipFill>
            </p:spPr>
            <p:txBody>
              <a:bodyPr/>
              <a:lstStyle/>
              <a:p>
                <a:r>
                  <a:rPr lang="en-US">
                    <a:noFill/>
                  </a:rPr>
                  <a:t> </a:t>
                </a:r>
              </a:p>
            </p:txBody>
          </p:sp>
        </mc:Fallback>
      </mc:AlternateContent>
    </p:spTree>
    <p:extLst>
      <p:ext uri="{BB962C8B-B14F-4D97-AF65-F5344CB8AC3E}">
        <p14:creationId xmlns:p14="http://schemas.microsoft.com/office/powerpoint/2010/main" val="78741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Prediction complexity</a:t>
                </a:r>
              </a:p>
              <a:p>
                <a:pPr lvl="1"/>
                <a:r>
                  <a:rPr lang="en-US" dirty="0" smtClean="0"/>
                  <a:t>Once we know B and z, then we can find </a:t>
                </a:r>
                <a14:m>
                  <m:oMath xmlns:m="http://schemas.openxmlformats.org/officeDocument/2006/math">
                    <m:sSup>
                      <m:sSupPr>
                        <m:ctrlPr>
                          <a:rPr lang="en-US" b="0" i="1" smtClean="0">
                            <a:latin typeface="Cambria Math" charset="0"/>
                          </a:rPr>
                        </m:ctrlPr>
                      </m:sSupPr>
                      <m:e>
                        <m:r>
                          <a:rPr lang="en-US" b="0" i="1" smtClean="0">
                            <a:latin typeface="Cambria Math" charset="0"/>
                          </a:rPr>
                          <m:t>𝛼</m:t>
                        </m:r>
                      </m:e>
                      <m:sup>
                        <m:r>
                          <a:rPr lang="en-US" b="0" i="1" smtClean="0">
                            <a:latin typeface="Cambria Math" charset="0"/>
                          </a:rPr>
                          <m:t>𝑡</m:t>
                        </m:r>
                      </m:sup>
                    </m:sSup>
                    <m:r>
                      <a:rPr lang="en-US" b="0" i="1" smtClean="0">
                        <a:latin typeface="Cambria Math" charset="0"/>
                      </a:rPr>
                      <m:t> ∀</m:t>
                    </m:r>
                    <m:r>
                      <a:rPr lang="en-US" b="0" i="1" smtClean="0">
                        <a:latin typeface="Cambria Math" charset="0"/>
                      </a:rPr>
                      <m:t>𝑡</m:t>
                    </m:r>
                    <m:r>
                      <a:rPr lang="en-US" b="0" i="0" smtClean="0">
                        <a:latin typeface="Cambria Math" charset="0"/>
                      </a:rPr>
                      <m:t>, </m:t>
                    </m:r>
                  </m:oMath>
                </a14:m>
                <a:r>
                  <a:rPr lang="en-US" dirty="0" smtClean="0"/>
                  <a:t>once we have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then it is same as kernel SVM with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as support</a:t>
                </a:r>
              </a:p>
              <a:p>
                <a:pPr lvl="1"/>
                <a:r>
                  <a:rPr lang="en-US" dirty="0" smtClean="0"/>
                  <a:t>Prediction complexity for Kernel SVM is </a:t>
                </a:r>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(approximation method), so we can also predict in </a:t>
                </a:r>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1</m:t>
                        </m:r>
                      </m:e>
                    </m:d>
                  </m:oMath>
                </a14:m>
                <a:r>
                  <a:rPr lang="en-US" dirty="0" smtClean="0"/>
                  <a:t> time.</a:t>
                </a:r>
              </a:p>
              <a:p>
                <a:pPr lvl="1"/>
                <a:endParaRPr lang="en-US" dirty="0" smtClean="0"/>
              </a:p>
              <a:p>
                <a:r>
                  <a:rPr lang="en-US" dirty="0" smtClean="0"/>
                  <a:t>Variance:</a:t>
                </a:r>
              </a:p>
              <a:p>
                <a:pPr lvl="1"/>
                <a:r>
                  <a:rPr lang="en-US" dirty="0" smtClean="0"/>
                  <a:t>To calculate variance we need </a:t>
                </a:r>
                <a14:m>
                  <m:oMath xmlns:m="http://schemas.openxmlformats.org/officeDocument/2006/math">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𝑘</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𝑛𝑒𝑒𝑑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r>
                      <a:rPr lang="en-US" b="0" i="1" smtClean="0">
                        <a:latin typeface="Cambria Math" charset="0"/>
                      </a:rPr>
                      <m:t>𝑧</m:t>
                    </m:r>
                    <m:r>
                      <a:rPr lang="en-US" b="0" i="1" smtClean="0">
                        <a:latin typeface="Cambria Math" charset="0"/>
                      </a:rPr>
                      <m:t>, </m:t>
                    </m:r>
                    <m:r>
                      <a:rPr lang="en-US" b="0" i="1" smtClean="0">
                        <a:latin typeface="Cambria Math" charset="0"/>
                      </a:rPr>
                      <m:t>h𝑒𝑛𝑐𝑒</m:t>
                    </m:r>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1"/>
                <a14:m>
                  <m:oMath xmlns:m="http://schemas.openxmlformats.org/officeDocument/2006/math">
                    <m:r>
                      <a:rPr lang="en-US" b="1" i="1">
                        <a:latin typeface="Cambria Math" charset="0"/>
                      </a:rPr>
                      <m:t>𝜷</m:t>
                    </m:r>
                    <m:r>
                      <a:rPr lang="en-US" i="1">
                        <a:latin typeface="Cambria Math" charset="0"/>
                      </a:rPr>
                      <m:t>=</m:t>
                    </m:r>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1">
                        <a:latin typeface="Cambria Math" charset="0"/>
                      </a:rPr>
                      <m:t>𝒚</m:t>
                    </m:r>
                    <m:r>
                      <a:rPr lang="en-US" b="0" i="0" smtClean="0">
                        <a:latin typeface="Cambria Math" charset="0"/>
                      </a:rPr>
                      <m:t>, </m:t>
                    </m:r>
                    <m:r>
                      <m:rPr>
                        <m:sty m:val="p"/>
                      </m:rPr>
                      <a:rPr lang="en-US" b="0" i="0" smtClean="0">
                        <a:latin typeface="Cambria Math" charset="0"/>
                      </a:rPr>
                      <m:t>we</m:t>
                    </m:r>
                    <m:r>
                      <a:rPr lang="en-US" b="0" i="0" smtClean="0">
                        <a:latin typeface="Cambria Math" charset="0"/>
                      </a:rPr>
                      <m:t> </m:t>
                    </m:r>
                    <m:r>
                      <m:rPr>
                        <m:sty m:val="p"/>
                      </m:rPr>
                      <a:rPr lang="en-US" b="0" i="0" smtClean="0">
                        <a:latin typeface="Cambria Math" charset="0"/>
                      </a:rPr>
                      <m:t>know</m:t>
                    </m:r>
                    <m:r>
                      <a:rPr lang="en-US" b="0" i="0" smtClean="0">
                        <a:latin typeface="Cambria Math" charset="0"/>
                      </a:rPr>
                      <m:t> </m:t>
                    </m:r>
                    <m:r>
                      <m:rPr>
                        <m:sty m:val="p"/>
                      </m:rPr>
                      <a:rPr lang="en-US" b="0" i="0" smtClean="0">
                        <a:latin typeface="Cambria Math" charset="0"/>
                      </a:rPr>
                      <m:t>both</m:t>
                    </m:r>
                    <m:r>
                      <a:rPr lang="en-US" b="0" i="0" smtClean="0">
                        <a:latin typeface="Cambria Math" charset="0"/>
                      </a:rPr>
                      <m:t> </m:t>
                    </m:r>
                    <m:r>
                      <a:rPr lang="en-US" b="1" i="1" smtClean="0">
                        <a:latin typeface="Cambria Math" charset="0"/>
                      </a:rPr>
                      <m:t>𝜷</m:t>
                    </m:r>
                    <m:r>
                      <a:rPr lang="en-US" b="1" i="1" smtClean="0">
                        <a:latin typeface="Cambria Math" charset="0"/>
                      </a:rPr>
                      <m:t> </m:t>
                    </m:r>
                    <m:r>
                      <a:rPr lang="en-US" b="0" i="1" smtClean="0">
                        <a:latin typeface="Cambria Math" charset="0"/>
                      </a:rPr>
                      <m:t>𝑎𝑛𝑑</m:t>
                    </m:r>
                    <m:r>
                      <a:rPr lang="en-US" b="1" i="1" smtClean="0">
                        <a:latin typeface="Cambria Math" charset="0"/>
                      </a:rPr>
                      <m:t> </m:t>
                    </m:r>
                    <m:r>
                      <a:rPr lang="en-US" b="1" i="1" smtClean="0">
                        <a:latin typeface="Cambria Math" charset="0"/>
                      </a:rPr>
                      <m:t>𝒚</m:t>
                    </m:r>
                  </m:oMath>
                </a14:m>
                <a:r>
                  <a:rPr lang="en-US" b="1" dirty="0" smtClean="0"/>
                  <a:t>, </a:t>
                </a:r>
                <a:r>
                  <a:rPr lang="en-US" dirty="0" smtClean="0"/>
                  <a:t>hence we can find  </a:t>
                </a:r>
                <a14:m>
                  <m:oMath xmlns:m="http://schemas.openxmlformats.org/officeDocument/2006/math">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0" smtClean="0">
                        <a:latin typeface="Cambria Math" charset="0"/>
                      </a:rPr>
                      <m:t>.</m:t>
                    </m:r>
                  </m:oMath>
                </a14:m>
                <a:endParaRPr lang="en-US" b="1"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37708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Summary:</a:t>
                </a:r>
              </a:p>
              <a:p>
                <a:pPr lvl="1"/>
                <a:r>
                  <a:rPr lang="en-US" dirty="0"/>
                  <a:t>We have shown our method is theoretically equivalent to current existing method of MTGP.</a:t>
                </a:r>
              </a:p>
              <a:p>
                <a:pPr lvl="1"/>
                <a:r>
                  <a:rPr lang="en-US" dirty="0"/>
                  <a:t>Gradient calculations in our method is very simple (same as linear regression)</a:t>
                </a:r>
              </a:p>
              <a:p>
                <a:pPr lvl="1"/>
                <a:r>
                  <a:rPr lang="en-US" dirty="0"/>
                  <a:t>Easy to implement</a:t>
                </a:r>
              </a:p>
              <a:p>
                <a:pPr lvl="1"/>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𝑁𝐾</m:t>
                        </m:r>
                      </m:e>
                    </m:d>
                  </m:oMath>
                </a14:m>
                <a:r>
                  <a:rPr lang="en-US" dirty="0"/>
                  <a:t> time per SGD </a:t>
                </a:r>
                <a:r>
                  <a:rPr lang="en-US" dirty="0" smtClean="0"/>
                  <a:t>iteration during training.</a:t>
                </a:r>
                <a:endParaRPr lang="en-US" dirty="0"/>
              </a:p>
              <a:p>
                <a:pPr lvl="1"/>
                <a:r>
                  <a:rPr lang="en-US" dirty="0"/>
                  <a:t>Nicely scalable</a:t>
                </a:r>
                <a:r>
                  <a:rPr lang="en-US" dirty="0" smtClean="0"/>
                  <a:t>.</a:t>
                </a:r>
              </a:p>
              <a:p>
                <a:pPr lvl="1"/>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time prediction complexity</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41383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507525"/>
                <a:ext cx="8596668" cy="4533838"/>
              </a:xfrm>
            </p:spPr>
            <p:txBody>
              <a:bodyPr/>
              <a:lstStyle/>
              <a:p>
                <a:r>
                  <a:rPr lang="en-US" dirty="0" smtClean="0"/>
                  <a:t>Sometimes we may be more interested in accuracy not scalability.</a:t>
                </a:r>
              </a:p>
              <a:p>
                <a:r>
                  <a:rPr lang="en-US" dirty="0" smtClean="0"/>
                  <a:t>In such cases assuming task dependent kernels can be decomposed into two parts co-variance between tasks and co-variance between inputs in a very strong assumption to make.</a:t>
                </a:r>
              </a:p>
              <a:p>
                <a:pPr lvl="1"/>
                <a:r>
                  <a:rPr lang="en-US" dirty="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sSub>
                          <m:sSubPr>
                            <m:ctrlPr>
                              <a:rPr lang="en-US" i="1">
                                <a:latin typeface="Cambria Math" charset="0"/>
                              </a:rPr>
                            </m:ctrlPr>
                          </m:sSubPr>
                          <m:e>
                            <m:r>
                              <a:rPr lang="en-US" i="1">
                                <a:latin typeface="Cambria Math" charset="0"/>
                              </a:rPr>
                              <m:t>𝑡</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𝑡</m:t>
                            </m:r>
                          </m:e>
                          <m:sub>
                            <m:r>
                              <a:rPr lang="en-US" i="1">
                                <a:latin typeface="Cambria Math" charset="0"/>
                              </a:rPr>
                              <m:t>𝑗</m:t>
                            </m:r>
                          </m:sub>
                        </m:sSub>
                      </m:e>
                    </m:d>
                  </m:oMath>
                </a14:m>
                <a:endParaRPr lang="en-US" dirty="0" smtClean="0"/>
              </a:p>
              <a:p>
                <a:r>
                  <a:rPr lang="en-US" dirty="0" smtClean="0"/>
                  <a:t>In this section we provide a method which makes weaker assumption than above equation and show that above equation is a special case of </a:t>
                </a:r>
                <a:r>
                  <a:rPr lang="en-US" smtClean="0"/>
                  <a:t>our method.</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507525"/>
                <a:ext cx="8596668" cy="4533838"/>
              </a:xfrm>
              <a:blipFill rotWithShape="0">
                <a:blip r:embed="rId2"/>
                <a:stretch>
                  <a:fillRect l="-142" t="-806" r="-638"/>
                </a:stretch>
              </a:blipFill>
            </p:spPr>
            <p:txBody>
              <a:bodyPr/>
              <a:lstStyle/>
              <a:p>
                <a:r>
                  <a:rPr lang="en-US">
                    <a:noFill/>
                  </a:rPr>
                  <a:t> </a:t>
                </a:r>
              </a:p>
            </p:txBody>
          </p:sp>
        </mc:Fallback>
      </mc:AlternateContent>
    </p:spTree>
    <p:extLst>
      <p:ext uri="{BB962C8B-B14F-4D97-AF65-F5344CB8AC3E}">
        <p14:creationId xmlns:p14="http://schemas.microsoft.com/office/powerpoint/2010/main" val="172751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1030</TotalTime>
  <Words>1181</Words>
  <Application>Microsoft Macintosh PowerPoint</Application>
  <PresentationFormat>Widescreen</PresentationFormat>
  <Paragraphs>240</Paragraphs>
  <Slides>26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lpstr>Our Method</vt:lpstr>
      <vt:lpstr>Our Method</vt:lpstr>
      <vt:lpstr>Our Method</vt:lpstr>
      <vt:lpstr>Our Method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61</cp:revision>
  <dcterms:created xsi:type="dcterms:W3CDTF">2018-04-24T13:05:38Z</dcterms:created>
  <dcterms:modified xsi:type="dcterms:W3CDTF">2018-04-25T07:26:08Z</dcterms:modified>
</cp:coreProperties>
</file>