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27</a:t>
            </a:fld>
            <a:endParaRPr lang="en-US"/>
          </a:p>
        </p:txBody>
      </p:sp>
    </p:spTree>
    <p:extLst>
      <p:ext uri="{BB962C8B-B14F-4D97-AF65-F5344CB8AC3E}">
        <p14:creationId xmlns:p14="http://schemas.microsoft.com/office/powerpoint/2010/main" val="176494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 It is very much non scalable </a:t>
                </a:r>
                <a14:m>
                  <m:oMath xmlns:m="http://schemas.openxmlformats.org/officeDocument/2006/math">
                    <m:r>
                      <a:rPr lang="en-US" b="0" i="1" smtClean="0">
                        <a:latin typeface="Cambria Math" charset="0"/>
                      </a:rPr>
                      <m:t>𝑂</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𝑁</m:t>
                        </m:r>
                      </m:e>
                      <m:sup>
                        <m:r>
                          <a:rPr lang="en-US" b="0" i="1" smtClean="0">
                            <a:latin typeface="Cambria Math" charset="0"/>
                          </a:rPr>
                          <m:t>3</m:t>
                        </m:r>
                      </m:sup>
                    </m:sSup>
                    <m:r>
                      <a:rPr lang="en-US" b="0" i="1" smtClean="0">
                        <a:latin typeface="Cambria Math" charset="0"/>
                      </a:rPr>
                      <m:t>)</m:t>
                    </m:r>
                  </m:oMath>
                </a14:m>
                <a:r>
                  <a:rPr lang="en-US" dirty="0" smtClean="0"/>
                  <a:t>, time complexity which is not desired.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p>
              <a:p>
                <a:pPr lvl="1"/>
                <a:endParaRPr lang="en-US" dirty="0" smtClean="0"/>
              </a:p>
              <a:p>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SGD iteration.  Where K is constant we fix for our model.</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Prediction complexity</a:t>
                </a:r>
              </a:p>
              <a:p>
                <a:pPr lvl="1"/>
                <a:r>
                  <a:rPr lang="en-US" dirty="0" smtClean="0"/>
                  <a:t>Once we know B and z, then we can find </a:t>
                </a:r>
                <a14:m>
                  <m:oMath xmlns:m="http://schemas.openxmlformats.org/officeDocument/2006/math">
                    <m:sSup>
                      <m:sSupPr>
                        <m:ctrlPr>
                          <a:rPr lang="en-US" b="0" i="1" smtClean="0">
                            <a:latin typeface="Cambria Math" charset="0"/>
                          </a:rPr>
                        </m:ctrlPr>
                      </m:sSupPr>
                      <m:e>
                        <m:r>
                          <a:rPr lang="en-US" b="0" i="1" smtClean="0">
                            <a:latin typeface="Cambria Math" charset="0"/>
                          </a:rPr>
                          <m:t>𝛼</m:t>
                        </m:r>
                      </m:e>
                      <m:sup>
                        <m:r>
                          <a:rPr lang="en-US" b="0" i="1" smtClean="0">
                            <a:latin typeface="Cambria Math" charset="0"/>
                          </a:rPr>
                          <m:t>𝑡</m:t>
                        </m:r>
                      </m:sup>
                    </m:sSup>
                    <m:r>
                      <a:rPr lang="en-US" b="0" i="1" smtClean="0">
                        <a:latin typeface="Cambria Math" charset="0"/>
                      </a:rPr>
                      <m:t> ∀</m:t>
                    </m:r>
                    <m:r>
                      <a:rPr lang="en-US" b="0" i="1" smtClean="0">
                        <a:latin typeface="Cambria Math" charset="0"/>
                      </a:rPr>
                      <m:t>𝑡</m:t>
                    </m:r>
                    <m:r>
                      <a:rPr lang="en-US" b="0" i="0" smtClean="0">
                        <a:latin typeface="Cambria Math" charset="0"/>
                      </a:rPr>
                      <m:t>, </m:t>
                    </m:r>
                  </m:oMath>
                </a14:m>
                <a:r>
                  <a:rPr lang="en-US" dirty="0" smtClean="0"/>
                  <a:t>once we have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then it is same as kernel SVM with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as support</a:t>
                </a:r>
              </a:p>
              <a:p>
                <a:pPr lvl="1"/>
                <a:r>
                  <a:rPr lang="en-US" dirty="0" smtClean="0"/>
                  <a:t>Prediction complexity for Kernel SVM is </a:t>
                </a:r>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(approximation method), so we can also predict in </a:t>
                </a:r>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1</m:t>
                        </m:r>
                      </m:e>
                    </m:d>
                  </m:oMath>
                </a14:m>
                <a:r>
                  <a:rPr lang="en-US" dirty="0" smtClean="0"/>
                  <a:t> time.</a:t>
                </a:r>
              </a:p>
              <a:p>
                <a:pPr lvl="1"/>
                <a:endParaRPr lang="en-US" dirty="0" smtClean="0"/>
              </a:p>
              <a:p>
                <a:r>
                  <a:rPr lang="en-US" dirty="0" smtClean="0"/>
                  <a:t>Variance:</a:t>
                </a:r>
              </a:p>
              <a:p>
                <a:pPr lvl="1"/>
                <a:r>
                  <a:rPr lang="en-US" dirty="0" smtClean="0"/>
                  <a:t>To calculate variance we need </a:t>
                </a:r>
                <a14:m>
                  <m:oMath xmlns:m="http://schemas.openxmlformats.org/officeDocument/2006/math">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𝑘</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𝑛𝑒𝑒𝑑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r>
                      <a:rPr lang="en-US" b="0" i="1" smtClean="0">
                        <a:latin typeface="Cambria Math" charset="0"/>
                      </a:rPr>
                      <m:t>𝑧</m:t>
                    </m:r>
                    <m:r>
                      <a:rPr lang="en-US" b="0" i="1" smtClean="0">
                        <a:latin typeface="Cambria Math" charset="0"/>
                      </a:rPr>
                      <m:t>, </m:t>
                    </m:r>
                    <m:r>
                      <a:rPr lang="en-US" b="0" i="1" smtClean="0">
                        <a:latin typeface="Cambria Math" charset="0"/>
                      </a:rPr>
                      <m:t>h𝑒𝑛𝑐𝑒</m:t>
                    </m:r>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1"/>
                <a14:m>
                  <m:oMath xmlns:m="http://schemas.openxmlformats.org/officeDocument/2006/math">
                    <m:r>
                      <a:rPr lang="en-US" b="1" i="1">
                        <a:latin typeface="Cambria Math" charset="0"/>
                      </a:rPr>
                      <m:t>𝜷</m:t>
                    </m:r>
                    <m:r>
                      <a:rPr lang="en-US" i="1">
                        <a:latin typeface="Cambria Math" charset="0"/>
                      </a:rPr>
                      <m:t>=</m:t>
                    </m:r>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1">
                        <a:latin typeface="Cambria Math" charset="0"/>
                      </a:rPr>
                      <m:t>𝒚</m:t>
                    </m:r>
                    <m:r>
                      <a:rPr lang="en-US" b="0" i="0" smtClean="0">
                        <a:latin typeface="Cambria Math" charset="0"/>
                      </a:rPr>
                      <m:t>, </m:t>
                    </m:r>
                    <m:r>
                      <m:rPr>
                        <m:sty m:val="p"/>
                      </m:rPr>
                      <a:rPr lang="en-US" b="0" i="0" smtClean="0">
                        <a:latin typeface="Cambria Math" charset="0"/>
                      </a:rPr>
                      <m:t>we</m:t>
                    </m:r>
                    <m:r>
                      <a:rPr lang="en-US" b="0" i="0" smtClean="0">
                        <a:latin typeface="Cambria Math" charset="0"/>
                      </a:rPr>
                      <m:t> </m:t>
                    </m:r>
                    <m:r>
                      <m:rPr>
                        <m:sty m:val="p"/>
                      </m:rPr>
                      <a:rPr lang="en-US" b="0" i="0" smtClean="0">
                        <a:latin typeface="Cambria Math" charset="0"/>
                      </a:rPr>
                      <m:t>know</m:t>
                    </m:r>
                    <m:r>
                      <a:rPr lang="en-US" b="0" i="0" smtClean="0">
                        <a:latin typeface="Cambria Math" charset="0"/>
                      </a:rPr>
                      <m:t> </m:t>
                    </m:r>
                    <m:r>
                      <m:rPr>
                        <m:sty m:val="p"/>
                      </m:rPr>
                      <a:rPr lang="en-US" b="0" i="0" smtClean="0">
                        <a:latin typeface="Cambria Math" charset="0"/>
                      </a:rPr>
                      <m:t>both</m:t>
                    </m:r>
                    <m:r>
                      <a:rPr lang="en-US" b="0" i="0" smtClean="0">
                        <a:latin typeface="Cambria Math" charset="0"/>
                      </a:rPr>
                      <m:t> </m:t>
                    </m:r>
                    <m:r>
                      <a:rPr lang="en-US" b="1" i="1" smtClean="0">
                        <a:latin typeface="Cambria Math" charset="0"/>
                      </a:rPr>
                      <m:t>𝜷</m:t>
                    </m:r>
                    <m:r>
                      <a:rPr lang="en-US" b="1" i="1" smtClean="0">
                        <a:latin typeface="Cambria Math" charset="0"/>
                      </a:rPr>
                      <m:t> </m:t>
                    </m:r>
                    <m:r>
                      <a:rPr lang="en-US" b="0" i="1" smtClean="0">
                        <a:latin typeface="Cambria Math" charset="0"/>
                      </a:rPr>
                      <m:t>𝑎𝑛𝑑</m:t>
                    </m:r>
                    <m:r>
                      <a:rPr lang="en-US" b="1" i="1" smtClean="0">
                        <a:latin typeface="Cambria Math" charset="0"/>
                      </a:rPr>
                      <m:t> </m:t>
                    </m:r>
                    <m:r>
                      <a:rPr lang="en-US" b="1" i="1" smtClean="0">
                        <a:latin typeface="Cambria Math" charset="0"/>
                      </a:rPr>
                      <m:t>𝒚</m:t>
                    </m:r>
                  </m:oMath>
                </a14:m>
                <a:r>
                  <a:rPr lang="en-US" b="1" dirty="0" smtClean="0"/>
                  <a:t>, </a:t>
                </a:r>
                <a:r>
                  <a:rPr lang="en-US" dirty="0" smtClean="0"/>
                  <a:t>hence we can find  </a:t>
                </a:r>
                <a14:m>
                  <m:oMath xmlns:m="http://schemas.openxmlformats.org/officeDocument/2006/math">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0" smtClean="0">
                        <a:latin typeface="Cambria Math" charset="0"/>
                      </a:rPr>
                      <m:t>.</m:t>
                    </m:r>
                  </m:oMath>
                </a14:m>
                <a:endParaRPr lang="en-US" b="1"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7708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Summary:</a:t>
                </a:r>
              </a:p>
              <a:p>
                <a:pPr lvl="1"/>
                <a:r>
                  <a:rPr lang="en-US" dirty="0"/>
                  <a:t>We have shown our method is theoretically equivalent to current existing method of MTGP.</a:t>
                </a:r>
              </a:p>
              <a:p>
                <a:pPr lvl="1"/>
                <a:r>
                  <a:rPr lang="en-US" dirty="0"/>
                  <a:t>Gradient calculations in our method is very simple (same as linear regression)</a:t>
                </a:r>
              </a:p>
              <a:p>
                <a:pPr lvl="1"/>
                <a:r>
                  <a:rPr lang="en-US" dirty="0"/>
                  <a:t>Easy to implement</a:t>
                </a:r>
              </a:p>
              <a:p>
                <a:pPr lvl="1"/>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𝑁𝐾</m:t>
                        </m:r>
                      </m:e>
                    </m:d>
                  </m:oMath>
                </a14:m>
                <a:r>
                  <a:rPr lang="en-US" dirty="0"/>
                  <a:t> time per SGD </a:t>
                </a:r>
                <a:r>
                  <a:rPr lang="en-US" dirty="0" smtClean="0"/>
                  <a:t>iteration during training.</a:t>
                </a:r>
                <a:endParaRPr lang="en-US" dirty="0"/>
              </a:p>
              <a:p>
                <a:pPr lvl="1"/>
                <a:r>
                  <a:rPr lang="en-US" dirty="0"/>
                  <a:t>Nicely scalable</a:t>
                </a:r>
                <a:r>
                  <a:rPr lang="en-US" dirty="0" smtClean="0"/>
                  <a:t>.</a:t>
                </a:r>
              </a:p>
              <a:p>
                <a:pPr lvl="1"/>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time prediction complexity</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1383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07525"/>
                <a:ext cx="8596668" cy="4533838"/>
              </a:xfrm>
            </p:spPr>
            <p:txBody>
              <a:bodyPr/>
              <a:lstStyle/>
              <a:p>
                <a:r>
                  <a:rPr lang="en-US" dirty="0" smtClean="0"/>
                  <a:t>Sometimes we may be more interested in accuracy not scalability.</a:t>
                </a:r>
              </a:p>
              <a:p>
                <a:r>
                  <a:rPr lang="en-US" dirty="0" smtClean="0"/>
                  <a:t>In such cases assuming task dependent kernels can be decomposed into two parts co-variance between tasks and co-variance between inputs in a very strong assumption to make.</a:t>
                </a:r>
              </a:p>
              <a:p>
                <a:pPr lvl="1"/>
                <a:r>
                  <a:rPr lang="en-US" dirty="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sSub>
                          <m:sSubPr>
                            <m:ctrlPr>
                              <a:rPr lang="en-US" i="1">
                                <a:latin typeface="Cambria Math" charset="0"/>
                              </a:rPr>
                            </m:ctrlPr>
                          </m:sSubPr>
                          <m:e>
                            <m:r>
                              <a:rPr lang="en-US" i="1">
                                <a:latin typeface="Cambria Math" charset="0"/>
                              </a:rPr>
                              <m:t>𝑡</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𝑡</m:t>
                            </m:r>
                          </m:e>
                          <m:sub>
                            <m:r>
                              <a:rPr lang="en-US" i="1">
                                <a:latin typeface="Cambria Math" charset="0"/>
                              </a:rPr>
                              <m:t>𝑗</m:t>
                            </m:r>
                          </m:sub>
                        </m:sSub>
                      </m:e>
                    </m:d>
                  </m:oMath>
                </a14:m>
                <a:endParaRPr lang="en-US" dirty="0" smtClean="0"/>
              </a:p>
              <a:p>
                <a:r>
                  <a:rPr lang="en-US" dirty="0" smtClean="0"/>
                  <a:t>In this section we provide a method which makes weaker assumption than above equation and show that above equation is a special case of our method.</a:t>
                </a:r>
              </a:p>
              <a:p>
                <a:r>
                  <a:rPr lang="en-US" dirty="0" smtClean="0"/>
                  <a:t>Basic idea is same as we saw in the previous slides, i.e. write task dependent quantities as  task dependent linear combination of some basis quantities.</a:t>
                </a:r>
              </a:p>
              <a:p>
                <a:r>
                  <a:rPr lang="en-US" dirty="0" smtClean="0"/>
                  <a:t>Idea:</a:t>
                </a:r>
              </a:p>
              <a:p>
                <a:pPr lvl="1"/>
                <a:r>
                  <a:rPr lang="en-US" dirty="0" smtClean="0"/>
                  <a:t>We will write our task dependent kernel function as task dependent linear combination of task independent basis kernels.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07525"/>
                <a:ext cx="8596668" cy="4533838"/>
              </a:xfrm>
              <a:blipFill rotWithShape="0">
                <a:blip r:embed="rId2"/>
                <a:stretch>
                  <a:fillRect l="-142" t="-806" r="-638"/>
                </a:stretch>
              </a:blipFill>
            </p:spPr>
            <p:txBody>
              <a:bodyPr/>
              <a:lstStyle/>
              <a:p>
                <a:r>
                  <a:rPr lang="en-US">
                    <a:noFill/>
                  </a:rPr>
                  <a:t> </a:t>
                </a:r>
              </a:p>
            </p:txBody>
          </p:sp>
        </mc:Fallback>
      </mc:AlternateContent>
    </p:spTree>
    <p:extLst>
      <p:ext uri="{BB962C8B-B14F-4D97-AF65-F5344CB8AC3E}">
        <p14:creationId xmlns:p14="http://schemas.microsoft.com/office/powerpoint/2010/main" val="1727518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05233"/>
                <a:ext cx="8596668" cy="4831492"/>
              </a:xfrm>
            </p:spPr>
            <p:txBody>
              <a:bodyPr>
                <a:normAutofit lnSpcReduction="10000"/>
              </a:bodyPr>
              <a:lstStyle/>
              <a:p>
                <a:r>
                  <a:rPr lang="en-US" dirty="0" smtClean="0"/>
                  <a:t>Task dependent kernel</a:t>
                </a:r>
              </a:p>
              <a:p>
                <a:pPr lvl="1"/>
                <a:r>
                  <a:rPr lang="en-US" dirty="0" smtClean="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smtClean="0"/>
                  <a:t> </a:t>
                </a:r>
              </a:p>
              <a:p>
                <a:pPr lvl="1"/>
                <a:r>
                  <a:rPr lang="en-US" dirty="0" smtClean="0"/>
                  <a:t>We can write above as the following linear combination.</a:t>
                </a:r>
              </a:p>
              <a:p>
                <a:pPr lvl="1"/>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a:t>
                </a:r>
                <a:r>
                  <a:rPr lang="en-US" dirty="0" smtClean="0"/>
                  <a:t> = </a:t>
                </a:r>
                <a14:m>
                  <m:oMath xmlns:m="http://schemas.openxmlformats.org/officeDocument/2006/math">
                    <m:nary>
                      <m:naryPr>
                        <m:chr m:val="∑"/>
                        <m:ctrlPr>
                          <a:rPr lang="is-IS" i="1" smtClean="0">
                            <a:latin typeface="Cambria Math" charset="0"/>
                          </a:rPr>
                        </m:ctrlPr>
                      </m:naryPr>
                      <m:sub>
                        <m:r>
                          <m:rPr>
                            <m:brk m:alnAt="23"/>
                          </m:rPr>
                          <a:rPr lang="en-US" b="0" i="1" smtClean="0">
                            <a:latin typeface="Cambria Math" charset="0"/>
                          </a:rPr>
                          <m:t>𝑚</m:t>
                        </m:r>
                        <m:r>
                          <a:rPr lang="en-US" b="0" i="1" smtClean="0">
                            <a:latin typeface="Cambria Math" charset="0"/>
                          </a:rPr>
                          <m:t>=1</m:t>
                        </m:r>
                      </m:sub>
                      <m:sup>
                        <m:r>
                          <a:rPr lang="en-US" b="0" i="1" smtClean="0">
                            <a:latin typeface="Cambria Math" charset="0"/>
                          </a:rPr>
                          <m:t>𝐾</m:t>
                        </m:r>
                      </m:sup>
                      <m:e/>
                    </m:nary>
                    <m:nary>
                      <m:naryPr>
                        <m:chr m:val="∑"/>
                        <m:ctrlPr>
                          <a:rPr lang="is-IS" i="1" smtClean="0">
                            <a:latin typeface="Cambria Math" charset="0"/>
                          </a:rPr>
                        </m:ctrlPr>
                      </m:naryPr>
                      <m:sub>
                        <m:r>
                          <m:rPr>
                            <m:brk m:alnAt="23"/>
                          </m:rPr>
                          <a:rPr lang="en-US" b="0" i="1" smtClean="0">
                            <a:latin typeface="Cambria Math" charset="0"/>
                          </a:rPr>
                          <m:t>𝑛</m:t>
                        </m:r>
                        <m:r>
                          <a:rPr lang="en-US" b="0" i="1" smtClean="0">
                            <a:latin typeface="Cambria Math" charset="0"/>
                          </a:rPr>
                          <m:t>=1</m:t>
                        </m:r>
                      </m:sub>
                      <m:sup>
                        <m:r>
                          <a:rPr lang="en-US" b="0" i="1" smtClean="0">
                            <a:latin typeface="Cambria Math" charset="0"/>
                          </a:rPr>
                          <m:t>𝐾</m:t>
                        </m:r>
                      </m:sup>
                      <m:e>
                        <m:sSubSup>
                          <m:sSubSupPr>
                            <m:ctrlPr>
                              <a:rPr lang="en-US" b="0" i="1" smtClean="0">
                                <a:latin typeface="Cambria Math" charset="0"/>
                              </a:rPr>
                            </m:ctrlPr>
                          </m:sSubSupPr>
                          <m:e>
                            <m:r>
                              <a:rPr lang="en-US" b="0" i="1" smtClean="0">
                                <a:latin typeface="Cambria Math" charset="0"/>
                              </a:rPr>
                              <m:t>𝑈</m:t>
                            </m:r>
                          </m:e>
                          <m:sub>
                            <m:r>
                              <a:rPr lang="en-US" b="0" i="1" smtClean="0">
                                <a:latin typeface="Cambria Math" charset="0"/>
                              </a:rPr>
                              <m:t>𝑚</m:t>
                            </m:r>
                          </m:sub>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bSup>
                        <m:sSubSup>
                          <m:sSubSupPr>
                            <m:ctrlPr>
                              <a:rPr lang="en-US" b="0" i="1" smtClean="0">
                                <a:latin typeface="Cambria Math" charset="0"/>
                              </a:rPr>
                            </m:ctrlPr>
                          </m:sSubSupPr>
                          <m:e>
                            <m:r>
                              <a:rPr lang="en-US" b="0" i="1" smtClean="0">
                                <a:latin typeface="Cambria Math" charset="0"/>
                              </a:rPr>
                              <m:t>𝑉</m:t>
                            </m:r>
                          </m:e>
                          <m:sub>
                            <m:r>
                              <a:rPr lang="en-US" b="0" i="1" smtClean="0">
                                <a:latin typeface="Cambria Math" charset="0"/>
                              </a:rPr>
                              <m:t>𝑛</m:t>
                            </m:r>
                          </m:sub>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bSup>
                        <m:r>
                          <a:rPr lang="en-US" b="0" i="1" smtClean="0">
                            <a:latin typeface="Cambria Math" charset="0"/>
                          </a:rPr>
                          <m:t> </m:t>
                        </m:r>
                        <m:sSub>
                          <m:sSubPr>
                            <m:ctrlPr>
                              <a:rPr lang="en-US" b="0" i="1" smtClean="0">
                                <a:latin typeface="Cambria Math" charset="0"/>
                              </a:rPr>
                            </m:ctrlPr>
                          </m:sSubPr>
                          <m:e>
                            <m:r>
                              <a:rPr lang="en-US" b="0" i="1" smtClean="0">
                                <a:latin typeface="Cambria Math" charset="0"/>
                              </a:rPr>
                              <m:t>𝐾</m:t>
                            </m:r>
                          </m:e>
                          <m:sub>
                            <m:r>
                              <a:rPr lang="en-US" b="0" i="1" smtClean="0">
                                <a:latin typeface="Cambria Math" charset="0"/>
                              </a:rPr>
                              <m:t>𝑚𝑛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e>
                    </m:nary>
                  </m:oMath>
                </a14:m>
                <a:endParaRPr lang="en-US" dirty="0"/>
              </a:p>
              <a:p>
                <a:pPr lvl="1"/>
                <a:r>
                  <a:rPr lang="en-US" dirty="0" smtClean="0"/>
                  <a:t> Where </a:t>
                </a:r>
                <a14:m>
                  <m:oMath xmlns:m="http://schemas.openxmlformats.org/officeDocument/2006/math">
                    <m:r>
                      <a:rPr lang="en-US" b="0" i="1" smtClean="0">
                        <a:latin typeface="Cambria Math" charset="0"/>
                      </a:rPr>
                      <m:t>𝑈</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𝑉</m:t>
                    </m:r>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𝑠𝑜𝑚𝑒</m:t>
                    </m:r>
                    <m:r>
                      <a:rPr lang="en-US" b="0" i="1" smtClean="0">
                        <a:latin typeface="Cambria Math" charset="0"/>
                      </a:rPr>
                      <m:t> </m:t>
                    </m:r>
                    <m:r>
                      <a:rPr lang="en-US" b="0" i="1" smtClean="0">
                        <a:latin typeface="Cambria Math" charset="0"/>
                      </a:rPr>
                      <m:t>𝑒𝑚𝑏𝑒𝑑𝑑𝑖𝑛𝑔</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𝑡𝑎𝑠𝑘𝑠</m:t>
                    </m:r>
                  </m:oMath>
                </a14:m>
                <a:r>
                  <a:rPr lang="en-US" dirty="0" smtClean="0"/>
                  <a:t>, we can learn them.</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𝐾</m:t>
                        </m:r>
                      </m:e>
                      <m:sub>
                        <m:r>
                          <a:rPr lang="en-US" b="0" i="1" smtClean="0">
                            <a:latin typeface="Cambria Math" charset="0"/>
                          </a:rPr>
                          <m:t>𝑚𝑛</m:t>
                        </m:r>
                      </m:sub>
                    </m:sSub>
                  </m:oMath>
                </a14:m>
                <a:r>
                  <a:rPr lang="en-US" dirty="0" smtClean="0"/>
                  <a:t> is a usual kernel functions, we totally need only </a:t>
                </a:r>
                <a14:m>
                  <m:oMath xmlns:m="http://schemas.openxmlformats.org/officeDocument/2006/math">
                    <m:sSup>
                      <m:sSupPr>
                        <m:ctrlPr>
                          <a:rPr lang="en-US" b="0" i="1" smtClean="0">
                            <a:latin typeface="Cambria Math" charset="0"/>
                          </a:rPr>
                        </m:ctrlPr>
                      </m:sSupPr>
                      <m:e>
                        <m:r>
                          <a:rPr lang="en-US" b="0" i="1" smtClean="0">
                            <a:latin typeface="Cambria Math" charset="0"/>
                          </a:rPr>
                          <m:t>𝐾</m:t>
                        </m:r>
                      </m:e>
                      <m:sup>
                        <m:r>
                          <a:rPr lang="en-US" b="0" i="1" smtClean="0">
                            <a:latin typeface="Cambria Math" charset="0"/>
                          </a:rPr>
                          <m:t>2</m:t>
                        </m:r>
                      </m:sup>
                    </m:sSup>
                  </m:oMath>
                </a14:m>
                <a:r>
                  <a:rPr lang="en-US" dirty="0" smtClean="0"/>
                  <a:t> kernels instead of </a:t>
                </a:r>
                <a14:m>
                  <m:oMath xmlns:m="http://schemas.openxmlformats.org/officeDocument/2006/math">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oMath>
                </a14:m>
                <a:r>
                  <a:rPr lang="en-US" dirty="0" smtClean="0"/>
                  <a:t> kernels without approximation.</a:t>
                </a:r>
              </a:p>
              <a:p>
                <a:pPr lvl="1"/>
                <a:r>
                  <a:rPr lang="en-US" dirty="0" smtClean="0"/>
                  <a:t>Previous assumption of decomposing kernel is a special case of above method.</a:t>
                </a:r>
              </a:p>
              <a:p>
                <a:pPr lvl="2"/>
                <a:r>
                  <a:rPr lang="en-US" dirty="0" smtClean="0"/>
                  <a:t>When all </a:t>
                </a:r>
                <a14:m>
                  <m:oMath xmlns:m="http://schemas.openxmlformats.org/officeDocument/2006/math">
                    <m:sSub>
                      <m:sSubPr>
                        <m:ctrlPr>
                          <a:rPr lang="en-US" i="1">
                            <a:latin typeface="Cambria Math" charset="0"/>
                          </a:rPr>
                        </m:ctrlPr>
                      </m:sSubPr>
                      <m:e>
                        <m:r>
                          <a:rPr lang="en-US" i="1">
                            <a:latin typeface="Cambria Math" charset="0"/>
                          </a:rPr>
                          <m:t>𝐾</m:t>
                        </m:r>
                      </m:e>
                      <m:sub>
                        <m:r>
                          <a:rPr lang="en-US" i="1">
                            <a:latin typeface="Cambria Math" charset="0"/>
                          </a:rPr>
                          <m:t>𝑚𝑛</m:t>
                        </m:r>
                      </m:sub>
                    </m:sSub>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oMath>
                </a14:m>
                <a:r>
                  <a:rPr lang="en-US" dirty="0" smtClean="0"/>
                  <a:t> are same</a:t>
                </a:r>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 </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r>
                          <a:rPr lang="en-US" i="1">
                            <a:latin typeface="Cambria Math" charset="0"/>
                          </a:rPr>
                          <m:t> </m:t>
                        </m:r>
                        <m:sSub>
                          <m:sSubPr>
                            <m:ctrlPr>
                              <a:rPr lang="en-US" i="1">
                                <a:latin typeface="Cambria Math" charset="0"/>
                              </a:rPr>
                            </m:ctrlPr>
                          </m:sSubPr>
                          <m:e>
                            <m:r>
                              <a:rPr lang="en-US" i="1">
                                <a:latin typeface="Cambria Math" charset="0"/>
                              </a:rPr>
                              <m:t>𝐾</m:t>
                            </m:r>
                          </m:e>
                          <m:sub>
                            <m:r>
                              <a:rPr lang="en-US" i="1">
                                <a:latin typeface="Cambria Math" charset="0"/>
                              </a:rPr>
                              <m:t>𝑚𝑛</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r>
                          <a:rPr lang="en-US" i="1">
                            <a:latin typeface="Cambria Math" charset="0"/>
                          </a:rPr>
                          <m:t>)</m:t>
                        </m:r>
                      </m:e>
                    </m:nary>
                  </m:oMath>
                </a14:m>
                <a:endParaRPr lang="en-US" dirty="0" smtClean="0"/>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 </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r>
                          <a:rPr lang="en-US" i="1">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e>
                    </m:nary>
                  </m:oMath>
                </a14:m>
                <a:r>
                  <a:rPr lang="en-US" dirty="0" smtClean="0"/>
                  <a:t> </a:t>
                </a:r>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 </a:t>
                </a:r>
                <a14:m>
                  <m:oMath xmlns:m="http://schemas.openxmlformats.org/officeDocument/2006/math">
                    <m:r>
                      <a:rPr lang="en-US" b="0" i="0" smtClean="0">
                        <a:latin typeface="Cambria Math" charset="0"/>
                      </a:rPr>
                      <m:t> </m:t>
                    </m:r>
                    <m:sSup>
                      <m:sSupPr>
                        <m:ctrlPr>
                          <a:rPr lang="en-US" b="0" i="1" smtClean="0">
                            <a:latin typeface="Cambria Math" charset="0"/>
                          </a:rPr>
                        </m:ctrlPr>
                      </m:sSupPr>
                      <m:e>
                        <m:r>
                          <a:rPr lang="en-US" i="1">
                            <a:latin typeface="Cambria Math" charset="0"/>
                          </a:rPr>
                          <m:t>𝑘</m:t>
                        </m:r>
                      </m:e>
                      <m:sup>
                        <m:r>
                          <a:rPr lang="en-US" b="0" i="1" smtClean="0">
                            <a:latin typeface="Cambria Math" charset="0"/>
                          </a:rPr>
                          <m:t>𝑎</m:t>
                        </m:r>
                      </m:sup>
                    </m:sSup>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r>
                      <a:rPr lang="en-US" i="1">
                        <a:latin typeface="Cambria Math" charset="0"/>
                      </a:rPr>
                      <m:t>)</m:t>
                    </m:r>
                  </m:oMath>
                </a14:m>
                <a:r>
                  <a:rPr lang="en-US" dirty="0" smtClean="0"/>
                  <a:t>[</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e>
                    </m:nary>
                  </m:oMath>
                </a14:m>
                <a:r>
                  <a:rPr lang="en-US" dirty="0" smtClean="0"/>
                  <a:t>]</a:t>
                </a:r>
              </a:p>
              <a:p>
                <a:pPr lvl="2"/>
                <a:r>
                  <a:rPr lang="en-US" dirty="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sSub>
                          <m:sSubPr>
                            <m:ctrlPr>
                              <a:rPr lang="en-US" i="1">
                                <a:latin typeface="Cambria Math" charset="0"/>
                              </a:rPr>
                            </m:ctrlPr>
                          </m:sSubPr>
                          <m:e>
                            <m:r>
                              <a:rPr lang="en-US" i="1">
                                <a:latin typeface="Cambria Math" charset="0"/>
                              </a:rPr>
                              <m:t>𝑡</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𝑡</m:t>
                            </m:r>
                          </m:e>
                          <m:sub>
                            <m:r>
                              <a:rPr lang="en-US" i="1">
                                <a:latin typeface="Cambria Math" charset="0"/>
                              </a:rPr>
                              <m:t>𝑗</m:t>
                            </m:r>
                          </m:sub>
                        </m:sSub>
                      </m:e>
                    </m:d>
                  </m:oMath>
                </a14:m>
                <a:endParaRPr lang="en-US" dirty="0" smtClean="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05233"/>
                <a:ext cx="8596668" cy="4831492"/>
              </a:xfrm>
              <a:blipFill rotWithShape="0">
                <a:blip r:embed="rId3"/>
                <a:stretch>
                  <a:fillRect l="-142" t="-1389" b="-1515"/>
                </a:stretch>
              </a:blipFill>
            </p:spPr>
            <p:txBody>
              <a:bodyPr/>
              <a:lstStyle/>
              <a:p>
                <a:r>
                  <a:rPr lang="en-US">
                    <a:noFill/>
                  </a:rPr>
                  <a:t> </a:t>
                </a:r>
              </a:p>
            </p:txBody>
          </p:sp>
        </mc:Fallback>
      </mc:AlternateContent>
    </p:spTree>
    <p:extLst>
      <p:ext uri="{BB962C8B-B14F-4D97-AF65-F5344CB8AC3E}">
        <p14:creationId xmlns:p14="http://schemas.microsoft.com/office/powerpoint/2010/main" val="931955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 2</a:t>
            </a:r>
          </a:p>
        </p:txBody>
      </p:sp>
      <p:sp>
        <p:nvSpPr>
          <p:cNvPr id="3" name="Content Placeholder 2"/>
          <p:cNvSpPr>
            <a:spLocks noGrp="1"/>
          </p:cNvSpPr>
          <p:nvPr>
            <p:ph idx="1"/>
          </p:nvPr>
        </p:nvSpPr>
        <p:spPr/>
        <p:txBody>
          <a:bodyPr/>
          <a:lstStyle/>
          <a:p>
            <a:r>
              <a:rPr lang="en-US" dirty="0" smtClean="0"/>
              <a:t>Advantages of method2:</a:t>
            </a:r>
          </a:p>
          <a:p>
            <a:pPr lvl="1"/>
            <a:r>
              <a:rPr lang="en-US" dirty="0" smtClean="0"/>
              <a:t>We can learn kernels implicitly.</a:t>
            </a:r>
          </a:p>
          <a:p>
            <a:pPr lvl="2"/>
            <a:r>
              <a:rPr lang="en-US" dirty="0" smtClean="0"/>
              <a:t>In general we will choose the kernel by writing kernel as linear combination of some popular kernels and optimize the linear combination.</a:t>
            </a:r>
          </a:p>
          <a:p>
            <a:pPr lvl="2"/>
            <a:r>
              <a:rPr lang="en-US" dirty="0" smtClean="0"/>
              <a:t>Here it is implicit, we can choose basis kernels from some popular kernels, and linear combination is optimized taking tasks into account.</a:t>
            </a:r>
          </a:p>
          <a:p>
            <a:pPr lvl="1"/>
            <a:r>
              <a:rPr lang="en-US" dirty="0" smtClean="0"/>
              <a:t>Weaker assumption to make than decomposing task dependent kernel into two components, task and input components respectively. </a:t>
            </a:r>
            <a:endParaRPr lang="en-US" dirty="0"/>
          </a:p>
        </p:txBody>
      </p:sp>
    </p:spTree>
    <p:extLst>
      <p:ext uri="{BB962C8B-B14F-4D97-AF65-F5344CB8AC3E}">
        <p14:creationId xmlns:p14="http://schemas.microsoft.com/office/powerpoint/2010/main" val="160157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interesting Future Works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Zero-shot Bayesian Optimization:</a:t>
                </a:r>
              </a:p>
              <a:p>
                <a:pPr lvl="1"/>
                <a:r>
                  <a:rPr lang="en-US" dirty="0" smtClean="0"/>
                  <a:t>We need to optimize a new black-box function even without querying once.</a:t>
                </a:r>
              </a:p>
              <a:p>
                <a:pPr lvl="1"/>
                <a:r>
                  <a:rPr lang="en-US" dirty="0" smtClean="0"/>
                  <a:t>We can find some features of task (learn task embedding </a:t>
                </a:r>
                <a14:m>
                  <m:oMath xmlns:m="http://schemas.openxmlformats.org/officeDocument/2006/math">
                    <m:r>
                      <a:rPr lang="en-US" b="0" i="1" smtClean="0">
                        <a:latin typeface="Cambria Math" charset="0"/>
                      </a:rPr>
                      <m:t>𝑧</m:t>
                    </m:r>
                    <m:r>
                      <a:rPr lang="en-US" b="0" i="1" smtClean="0">
                        <a:latin typeface="Cambria Math" charset="0"/>
                      </a:rPr>
                      <m:t>(</m:t>
                    </m:r>
                    <m:r>
                      <a:rPr lang="en-US" b="0" i="1" smtClean="0">
                        <a:latin typeface="Cambria Math" charset="0"/>
                      </a:rPr>
                      <m:t>𝑡</m:t>
                    </m:r>
                    <m:r>
                      <a:rPr lang="en-US" b="0" i="1" smtClean="0">
                        <a:latin typeface="Cambria Math" charset="0"/>
                      </a:rPr>
                      <m:t>)</m:t>
                    </m:r>
                  </m:oMath>
                </a14:m>
                <a:r>
                  <a:rPr lang="en-US" dirty="0" smtClean="0"/>
                  <a:t>using these features)</a:t>
                </a:r>
              </a:p>
              <a:p>
                <a:pPr lvl="1"/>
                <a:r>
                  <a:rPr lang="en-US" dirty="0" smtClean="0"/>
                  <a:t>Do MTBO, along with learning the co-variance using those features of tasks.</a:t>
                </a:r>
              </a:p>
              <a:p>
                <a:endParaRPr lang="en-US" dirty="0" smtClean="0"/>
              </a:p>
              <a:p>
                <a:r>
                  <a:rPr lang="en-US" dirty="0" smtClean="0"/>
                  <a:t>MTGP with tasks from different domain</a:t>
                </a:r>
              </a:p>
              <a:p>
                <a:pPr lvl="1"/>
                <a:r>
                  <a:rPr lang="en-US" dirty="0" smtClean="0"/>
                  <a:t>In this work we have assumed that all the task are from same domain (at least same dimensions), but kernels can be calculated even if two we have data from two </a:t>
                </a:r>
                <a:r>
                  <a:rPr lang="en-US" dirty="0"/>
                  <a:t>different </a:t>
                </a:r>
                <a:r>
                  <a:rPr lang="en-US" dirty="0" smtClean="0"/>
                  <a:t>spaces (</a:t>
                </a:r>
                <a:r>
                  <a:rPr lang="en-US" dirty="0"/>
                  <a:t>M</a:t>
                </a:r>
                <a:r>
                  <a:rPr lang="en-US" dirty="0" smtClean="0"/>
                  <a:t>ahalanobis distance).</a:t>
                </a:r>
              </a:p>
              <a:p>
                <a:pPr lvl="1"/>
                <a:r>
                  <a:rPr lang="en-US" dirty="0" smtClean="0"/>
                  <a:t>We can also do this another way, first find a non-linear transformation such that reconstruction error is minimum and co-relation between tasks is more.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a:stretch>
              </a:blipFill>
            </p:spPr>
            <p:txBody>
              <a:bodyPr/>
              <a:lstStyle/>
              <a:p>
                <a:r>
                  <a:rPr lang="en-US">
                    <a:noFill/>
                  </a:rPr>
                  <a:t> </a:t>
                </a:r>
              </a:p>
            </p:txBody>
          </p:sp>
        </mc:Fallback>
      </mc:AlternateContent>
    </p:spTree>
    <p:extLst>
      <p:ext uri="{BB962C8B-B14F-4D97-AF65-F5344CB8AC3E}">
        <p14:creationId xmlns:p14="http://schemas.microsoft.com/office/powerpoint/2010/main" val="108112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Prof. Piyush Rai sir slides</a:t>
            </a:r>
          </a:p>
          <a:p>
            <a:r>
              <a:rPr lang="en-US" dirty="0"/>
              <a:t>Practical Bayesian Optimization of Machine Learning Algorithms </a:t>
            </a:r>
            <a:r>
              <a:rPr lang="en-US" dirty="0" smtClean="0"/>
              <a:t>(</a:t>
            </a:r>
            <a:r>
              <a:rPr lang="en-US" dirty="0"/>
              <a:t>Jasper </a:t>
            </a:r>
            <a:r>
              <a:rPr lang="en-US" dirty="0" err="1"/>
              <a:t>Snoek</a:t>
            </a:r>
            <a:r>
              <a:rPr lang="en-US" dirty="0"/>
              <a:t> </a:t>
            </a:r>
            <a:r>
              <a:rPr lang="en-US" dirty="0" smtClean="0"/>
              <a:t>Hugo </a:t>
            </a:r>
            <a:r>
              <a:rPr lang="en-US" dirty="0"/>
              <a:t>Larochelle </a:t>
            </a:r>
            <a:r>
              <a:rPr lang="en-US" dirty="0" smtClean="0"/>
              <a:t>Ryan </a:t>
            </a:r>
            <a:r>
              <a:rPr lang="en-US" dirty="0"/>
              <a:t>P. Adams </a:t>
            </a:r>
            <a:r>
              <a:rPr lang="en-US" dirty="0" smtClean="0"/>
              <a:t>)</a:t>
            </a:r>
          </a:p>
          <a:p>
            <a:r>
              <a:rPr lang="en-US" dirty="0"/>
              <a:t>Multi-Task Bayesian Optimization </a:t>
            </a:r>
            <a:r>
              <a:rPr lang="en-US" dirty="0" smtClean="0"/>
              <a:t>(</a:t>
            </a:r>
            <a:r>
              <a:rPr lang="en-US" dirty="0"/>
              <a:t>Kevin </a:t>
            </a:r>
            <a:r>
              <a:rPr lang="en-US" dirty="0" err="1"/>
              <a:t>Swersky</a:t>
            </a:r>
            <a:r>
              <a:rPr lang="en-US" dirty="0"/>
              <a:t> </a:t>
            </a:r>
            <a:r>
              <a:rPr lang="en-US" dirty="0" smtClean="0"/>
              <a:t>, </a:t>
            </a:r>
            <a:r>
              <a:rPr lang="en-US" dirty="0"/>
              <a:t>Jasper </a:t>
            </a:r>
            <a:r>
              <a:rPr lang="en-US" dirty="0" err="1" smtClean="0"/>
              <a:t>Snoek</a:t>
            </a:r>
            <a:r>
              <a:rPr lang="en-US" dirty="0" smtClean="0"/>
              <a:t> , </a:t>
            </a:r>
            <a:r>
              <a:rPr lang="en-US" dirty="0"/>
              <a:t>Ryan P. Adams </a:t>
            </a:r>
            <a:r>
              <a:rPr lang="en-US" dirty="0" smtClean="0"/>
              <a:t>)</a:t>
            </a:r>
          </a:p>
          <a:p>
            <a:r>
              <a:rPr lang="en-US" dirty="0"/>
              <a:t>Scalable Bayesian Optimization Using Deep Neural Networks </a:t>
            </a:r>
            <a:endParaRPr lang="en-US" dirty="0"/>
          </a:p>
          <a:p>
            <a:r>
              <a:rPr lang="en-US" dirty="0"/>
              <a:t>Bayesian Optimization with Robust Bayesian Neural Networks </a:t>
            </a:r>
            <a:endParaRPr lang="en-US" dirty="0"/>
          </a:p>
          <a:p>
            <a:endParaRPr lang="en-US" dirty="0"/>
          </a:p>
        </p:txBody>
      </p:sp>
    </p:spTree>
    <p:extLst>
      <p:ext uri="{BB962C8B-B14F-4D97-AF65-F5344CB8AC3E}">
        <p14:creationId xmlns:p14="http://schemas.microsoft.com/office/powerpoint/2010/main" val="1371811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6951" y="1540305"/>
            <a:ext cx="6388444" cy="4785167"/>
          </a:xfrm>
        </p:spPr>
      </p:pic>
    </p:spTree>
    <p:extLst>
      <p:ext uri="{BB962C8B-B14F-4D97-AF65-F5344CB8AC3E}">
        <p14:creationId xmlns:p14="http://schemas.microsoft.com/office/powerpoint/2010/main" val="82121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1074</TotalTime>
  <Words>1447</Words>
  <Application>Microsoft Macintosh PowerPoint</Application>
  <PresentationFormat>Widescreen</PresentationFormat>
  <Paragraphs>278</Paragraphs>
  <Slides>31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lpstr>Our Method</vt:lpstr>
      <vt:lpstr>Our Method</vt:lpstr>
      <vt:lpstr>Our Method 2</vt:lpstr>
      <vt:lpstr>Our Method 2</vt:lpstr>
      <vt:lpstr>Our Method 2</vt:lpstr>
      <vt:lpstr>Some interesting Future Works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71</cp:revision>
  <cp:lastPrinted>2018-04-25T08:06:35Z</cp:lastPrinted>
  <dcterms:created xsi:type="dcterms:W3CDTF">2018-04-24T13:05:38Z</dcterms:created>
  <dcterms:modified xsi:type="dcterms:W3CDTF">2018-04-25T08:10:28Z</dcterms:modified>
</cp:coreProperties>
</file>