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504F7-19DA-E943-B2A1-BF441C8C61C6}" type="datetimeFigureOut">
              <a:rPr lang="en-US" smtClean="0"/>
              <a:t>4/25/18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4A335-788A-594E-84C2-9E529E6B74E6}" type="slidenum">
              <a:rPr lang="en-US" smtClean="0"/>
              <a:t>‹#›</a:t>
            </a:fld>
            <a:endParaRPr lang="en-US"/>
          </a:p>
        </p:txBody>
      </p:sp>
    </p:spTree>
    <p:extLst>
      <p:ext uri="{BB962C8B-B14F-4D97-AF65-F5344CB8AC3E}">
        <p14:creationId xmlns:p14="http://schemas.microsoft.com/office/powerpoint/2010/main" val="206214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a:t>
            </a:fld>
            <a:endParaRPr lang="en-US"/>
          </a:p>
        </p:txBody>
      </p:sp>
    </p:spTree>
    <p:extLst>
      <p:ext uri="{BB962C8B-B14F-4D97-AF65-F5344CB8AC3E}">
        <p14:creationId xmlns:p14="http://schemas.microsoft.com/office/powerpoint/2010/main" val="17164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4</a:t>
            </a:fld>
            <a:endParaRPr lang="en-US"/>
          </a:p>
        </p:txBody>
      </p:sp>
    </p:spTree>
    <p:extLst>
      <p:ext uri="{BB962C8B-B14F-4D97-AF65-F5344CB8AC3E}">
        <p14:creationId xmlns:p14="http://schemas.microsoft.com/office/powerpoint/2010/main" val="15245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6</a:t>
            </a:fld>
            <a:endParaRPr lang="en-US"/>
          </a:p>
        </p:txBody>
      </p:sp>
    </p:spTree>
    <p:extLst>
      <p:ext uri="{BB962C8B-B14F-4D97-AF65-F5344CB8AC3E}">
        <p14:creationId xmlns:p14="http://schemas.microsoft.com/office/powerpoint/2010/main" val="51917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7</a:t>
            </a:fld>
            <a:endParaRPr lang="en-US"/>
          </a:p>
        </p:txBody>
      </p:sp>
    </p:spTree>
    <p:extLst>
      <p:ext uri="{BB962C8B-B14F-4D97-AF65-F5344CB8AC3E}">
        <p14:creationId xmlns:p14="http://schemas.microsoft.com/office/powerpoint/2010/main" val="10063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8</a:t>
            </a:fld>
            <a:endParaRPr lang="en-US"/>
          </a:p>
        </p:txBody>
      </p:sp>
    </p:spTree>
    <p:extLst>
      <p:ext uri="{BB962C8B-B14F-4D97-AF65-F5344CB8AC3E}">
        <p14:creationId xmlns:p14="http://schemas.microsoft.com/office/powerpoint/2010/main" val="103640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10</a:t>
            </a:fld>
            <a:endParaRPr lang="en-US"/>
          </a:p>
        </p:txBody>
      </p:sp>
    </p:spTree>
    <p:extLst>
      <p:ext uri="{BB962C8B-B14F-4D97-AF65-F5344CB8AC3E}">
        <p14:creationId xmlns:p14="http://schemas.microsoft.com/office/powerpoint/2010/main" val="171513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148" y="1601344"/>
            <a:ext cx="7766936" cy="1646302"/>
          </a:xfrm>
        </p:spPr>
        <p:txBody>
          <a:bodyPr/>
          <a:lstStyle/>
          <a:p>
            <a:r>
              <a:rPr lang="en-US" sz="4000" dirty="0">
                <a:latin typeface="Times New Roman" charset="0"/>
                <a:ea typeface="Times New Roman" charset="0"/>
                <a:cs typeface="Times New Roman" charset="0"/>
              </a:rPr>
              <a:t>Multi-Task Bayesian Optimization</a:t>
            </a:r>
          </a:p>
        </p:txBody>
      </p:sp>
      <p:sp>
        <p:nvSpPr>
          <p:cNvPr id="3" name="Subtitle 2"/>
          <p:cNvSpPr>
            <a:spLocks noGrp="1"/>
          </p:cNvSpPr>
          <p:nvPr>
            <p:ph type="subTitle" idx="1"/>
          </p:nvPr>
        </p:nvSpPr>
        <p:spPr>
          <a:xfrm>
            <a:off x="1581207" y="4040660"/>
            <a:ext cx="7766936" cy="1272745"/>
          </a:xfrm>
        </p:spPr>
        <p:txBody>
          <a:bodyPr>
            <a:normAutofit fontScale="92500" lnSpcReduction="20000"/>
          </a:bodyPr>
          <a:lstStyle/>
          <a:p>
            <a:r>
              <a:rPr lang="en-US" sz="2500" dirty="0" smtClean="0">
                <a:latin typeface="Times New Roman" charset="0"/>
                <a:ea typeface="Times New Roman" charset="0"/>
                <a:cs typeface="Times New Roman" charset="0"/>
              </a:rPr>
              <a:t>K Karthikeyan</a:t>
            </a:r>
          </a:p>
          <a:p>
            <a:r>
              <a:rPr lang="en-US" sz="2500" dirty="0" smtClean="0">
                <a:latin typeface="Times New Roman" charset="0"/>
                <a:ea typeface="Times New Roman" charset="0"/>
                <a:cs typeface="Times New Roman" charset="0"/>
              </a:rPr>
              <a:t>Roll No.150311</a:t>
            </a:r>
          </a:p>
          <a:p>
            <a:r>
              <a:rPr lang="en-US" sz="2500" dirty="0" smtClean="0">
                <a:latin typeface="Times New Roman" charset="0"/>
                <a:ea typeface="Times New Roman" charset="0"/>
                <a:cs typeface="Times New Roman" charset="0"/>
              </a:rPr>
              <a:t>Adviser :Prof. Piyush Rai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909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Bayesian Optimization</a:t>
            </a:r>
            <a:endParaRPr lang="en-US" dirty="0"/>
          </a:p>
        </p:txBody>
      </p:sp>
      <p:sp>
        <p:nvSpPr>
          <p:cNvPr id="3" name="Content Placeholder 2"/>
          <p:cNvSpPr>
            <a:spLocks noGrp="1"/>
          </p:cNvSpPr>
          <p:nvPr>
            <p:ph idx="1"/>
          </p:nvPr>
        </p:nvSpPr>
        <p:spPr>
          <a:xfrm>
            <a:off x="677334" y="1717589"/>
            <a:ext cx="8596668" cy="4411361"/>
          </a:xfrm>
        </p:spPr>
        <p:txBody>
          <a:bodyPr>
            <a:normAutofit fontScale="92500" lnSpcReduction="20000"/>
          </a:bodyPr>
          <a:lstStyle/>
          <a:p>
            <a:r>
              <a:rPr lang="en-US" dirty="0" smtClean="0"/>
              <a:t>We can view Multi-Task Bayesian Optimization (MTBO) in many ways</a:t>
            </a:r>
          </a:p>
          <a:p>
            <a:pPr lvl="1"/>
            <a:r>
              <a:rPr lang="en-US" dirty="0" smtClean="0"/>
              <a:t>We want to optimize several Black-Box function simultaneously, and want to use their potential relationships. </a:t>
            </a:r>
          </a:p>
          <a:p>
            <a:pPr lvl="1"/>
            <a:r>
              <a:rPr lang="en-US" dirty="0" smtClean="0"/>
              <a:t>We may be still interested in optimizing only function, but can query some other co-related function which is cheaper to evaluate.</a:t>
            </a:r>
          </a:p>
          <a:p>
            <a:pPr lvl="1"/>
            <a:r>
              <a:rPr lang="en-US" dirty="0" smtClean="0"/>
              <a:t>We want to optimize only one function, but we want to transfer the knowledge of similar/co-related functions</a:t>
            </a:r>
          </a:p>
          <a:p>
            <a:pPr lvl="1"/>
            <a:endParaRPr lang="en-US" dirty="0" smtClean="0"/>
          </a:p>
          <a:p>
            <a:r>
              <a:rPr lang="en-US" dirty="0" smtClean="0"/>
              <a:t>How MTBO solves the problem of less number of data ?</a:t>
            </a:r>
          </a:p>
          <a:p>
            <a:pPr lvl="1"/>
            <a:r>
              <a:rPr lang="en-US" dirty="0" smtClean="0"/>
              <a:t>Let’s say the model for which we want to tune hyper-parameter trains using 100000 data points (Task of interest).</a:t>
            </a:r>
          </a:p>
          <a:p>
            <a:pPr lvl="1"/>
            <a:r>
              <a:rPr lang="en-US" dirty="0" smtClean="0"/>
              <a:t>We can create some co-related multiple tasks (with 100, 1000, 10000, data points), which are cheaper.</a:t>
            </a:r>
          </a:p>
          <a:p>
            <a:pPr lvl="1"/>
            <a:r>
              <a:rPr lang="en-US" dirty="0" smtClean="0"/>
              <a:t>Now we can query on these cheaper tasks and use their results to optimize hyper-parameter of our task of interest</a:t>
            </a:r>
          </a:p>
          <a:p>
            <a:pPr lvl="1"/>
            <a:r>
              <a:rPr lang="en-US" dirty="0" smtClean="0"/>
              <a:t>We might be able to find optimal hyper-parameter even without querying our true model once. (we can learn approximate co-relation function itself)</a:t>
            </a:r>
          </a:p>
          <a:p>
            <a:endParaRPr lang="en-US" dirty="0" smtClean="0"/>
          </a:p>
        </p:txBody>
      </p:sp>
    </p:spTree>
    <p:extLst>
      <p:ext uri="{BB962C8B-B14F-4D97-AF65-F5344CB8AC3E}">
        <p14:creationId xmlns:p14="http://schemas.microsoft.com/office/powerpoint/2010/main" val="70598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19881"/>
                <a:ext cx="8596668" cy="4521481"/>
              </a:xfrm>
            </p:spPr>
            <p:txBody>
              <a:bodyPr/>
              <a:lstStyle/>
              <a:p>
                <a:r>
                  <a:rPr lang="en-US" dirty="0" smtClean="0"/>
                  <a:t>MTBO again has two components:</a:t>
                </a:r>
              </a:p>
              <a:p>
                <a:pPr lvl="1"/>
                <a:r>
                  <a:rPr lang="en-US" dirty="0" smtClean="0"/>
                  <a:t>MT </a:t>
                </a:r>
                <a:r>
                  <a:rPr lang="en-US" dirty="0"/>
                  <a:t>B</a:t>
                </a:r>
                <a:r>
                  <a:rPr lang="en-US" dirty="0" smtClean="0"/>
                  <a:t>ayesian regression</a:t>
                </a:r>
              </a:p>
              <a:p>
                <a:pPr lvl="1"/>
                <a:r>
                  <a:rPr lang="en-US" dirty="0" smtClean="0"/>
                  <a:t>Acquisition function for MTBO</a:t>
                </a:r>
              </a:p>
              <a:p>
                <a:r>
                  <a:rPr lang="en-US" dirty="0" smtClean="0"/>
                  <a:t>MT Bayesian regression</a:t>
                </a:r>
              </a:p>
              <a:p>
                <a:pPr lvl="1"/>
                <a:r>
                  <a:rPr lang="en-US" dirty="0" smtClean="0"/>
                  <a:t>Given the data points from multiple tasks  {(</a:t>
                </a:r>
                <a14:m>
                  <m:oMath xmlns:m="http://schemas.openxmlformats.org/officeDocument/2006/math">
                    <m:sSubSup>
                      <m:sSubSupPr>
                        <m:ctrlPr>
                          <a:rPr lang="en-US" b="0" i="1" smtClean="0">
                            <a:latin typeface="Cambria Math" charset="0"/>
                          </a:rPr>
                        </m:ctrlPr>
                      </m:sSubSupPr>
                      <m:e>
                        <m:r>
                          <a:rPr lang="en-US" b="0" i="1" smtClean="0">
                            <a:latin typeface="Cambria Math" charset="0"/>
                          </a:rPr>
                          <m:t>𝑥</m:t>
                        </m:r>
                      </m:e>
                      <m:sub>
                        <m:r>
                          <a:rPr lang="en-US" b="0" i="1" smtClean="0">
                            <a:latin typeface="Cambria Math" charset="0"/>
                          </a:rPr>
                          <m:t>𝑖</m:t>
                        </m:r>
                      </m:sub>
                      <m:sup/>
                    </m:sSubSup>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𝑖</m:t>
                        </m:r>
                      </m:sub>
                      <m:sup>
                        <m:r>
                          <a:rPr lang="en-US" b="0" i="1" smtClean="0">
                            <a:latin typeface="Cambria Math" charset="0"/>
                          </a:rPr>
                          <m:t>𝑡</m:t>
                        </m:r>
                      </m:sup>
                    </m:sSubSup>
                  </m:oMath>
                </a14:m>
                <a:r>
                  <a:rPr lang="en-US" dirty="0" smtClean="0"/>
                  <a:t>) } we want the approximated function value at new data point for new task </a:t>
                </a:r>
                <a14:m>
                  <m:oMath xmlns:m="http://schemas.openxmlformats.org/officeDocument/2006/math">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m:t>
                        </m:r>
                      </m:sub>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bSup>
                    <m:r>
                      <a:rPr lang="en-US" b="0" i="1" smtClean="0">
                        <a:latin typeface="Cambria Math" charset="0"/>
                      </a:rPr>
                      <m:t>)</m:t>
                    </m:r>
                  </m:oMath>
                </a14:m>
                <a:r>
                  <a:rPr lang="en-US" dirty="0" smtClean="0"/>
                  <a:t>.</a:t>
                </a:r>
              </a:p>
              <a:p>
                <a:pPr lvl="1"/>
                <a:r>
                  <a:rPr lang="en-US" dirty="0" smtClean="0"/>
                  <a:t>Multi-task Gaussian Process, Multi-task Bayesian neural networks are popular choices.</a:t>
                </a:r>
              </a:p>
              <a:p>
                <a:r>
                  <a:rPr lang="en-US" dirty="0" smtClean="0"/>
                  <a:t>Acquisition functions </a:t>
                </a:r>
              </a:p>
              <a:p>
                <a:pPr lvl="1"/>
                <a:r>
                  <a:rPr lang="en-US" dirty="0" smtClean="0"/>
                  <a:t>EI per unit cost, PI per unit cost,  Entropy search etc.</a:t>
                </a:r>
                <a:r>
                  <a:rPr lang="mr-IN" dirty="0" smtClean="0"/>
                  <a:t>…</a:t>
                </a:r>
                <a:r>
                  <a:rPr lang="en-US" dirty="0" smtClean="0"/>
                  <a:t>.</a:t>
                </a:r>
              </a:p>
              <a:p>
                <a:pPr lvl="1"/>
                <a:endParaRPr lang="en-US" dirty="0" smtClean="0"/>
              </a:p>
              <a:p>
                <a:endParaRPr lang="en-US" dirty="0" smtClean="0"/>
              </a:p>
              <a:p>
                <a:pPr lvl="1"/>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19881"/>
                <a:ext cx="8596668" cy="4521481"/>
              </a:xfrm>
              <a:blipFill rotWithShape="0">
                <a:blip r:embed="rId2"/>
                <a:stretch>
                  <a:fillRect l="-142" t="-809"/>
                </a:stretch>
              </a:blipFill>
            </p:spPr>
            <p:txBody>
              <a:bodyPr/>
              <a:lstStyle/>
              <a:p>
                <a:r>
                  <a:rPr lang="en-US">
                    <a:noFill/>
                  </a:rPr>
                  <a:t> </a:t>
                </a:r>
              </a:p>
            </p:txBody>
          </p:sp>
        </mc:Fallback>
      </mc:AlternateContent>
    </p:spTree>
    <p:extLst>
      <p:ext uri="{BB962C8B-B14F-4D97-AF65-F5344CB8AC3E}">
        <p14:creationId xmlns:p14="http://schemas.microsoft.com/office/powerpoint/2010/main" val="57273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 </a:t>
            </a:r>
            <a:r>
              <a:rPr lang="en-US" dirty="0"/>
              <a:t>Acquisition functions </a:t>
            </a:r>
            <a:br>
              <a:rPr lang="en-US" dirty="0"/>
            </a:br>
            <a:r>
              <a:rPr lang="en-US" dirty="0" smtClean="0"/>
              <a:t> </a:t>
            </a:r>
            <a:endParaRPr lang="en-US" dirty="0"/>
          </a:p>
        </p:txBody>
      </p:sp>
      <p:sp>
        <p:nvSpPr>
          <p:cNvPr id="3" name="Content Placeholder 2"/>
          <p:cNvSpPr>
            <a:spLocks noGrp="1"/>
          </p:cNvSpPr>
          <p:nvPr>
            <p:ph idx="1"/>
          </p:nvPr>
        </p:nvSpPr>
        <p:spPr>
          <a:xfrm>
            <a:off x="677334" y="1581665"/>
            <a:ext cx="8596668" cy="4459698"/>
          </a:xfrm>
        </p:spPr>
        <p:txBody>
          <a:bodyPr/>
          <a:lstStyle/>
          <a:p>
            <a:r>
              <a:rPr lang="en-US" dirty="0"/>
              <a:t>Acquisition functions </a:t>
            </a:r>
          </a:p>
          <a:p>
            <a:pPr lvl="1"/>
            <a:r>
              <a:rPr lang="en-US" dirty="0" smtClean="0"/>
              <a:t>Let’s say our aim is to optimize only one function</a:t>
            </a:r>
          </a:p>
          <a:p>
            <a:pPr lvl="1"/>
            <a:r>
              <a:rPr lang="en-US" dirty="0" smtClean="0"/>
              <a:t>We want to choose a data point from any task such that it is most useful in inferring optimal values of our task of interest at a minimum cost.</a:t>
            </a:r>
          </a:p>
          <a:p>
            <a:pPr lvl="1"/>
            <a:r>
              <a:rPr lang="en-US" dirty="0" smtClean="0"/>
              <a:t>Entropy search per unit cost:</a:t>
            </a:r>
          </a:p>
          <a:p>
            <a:pPr lvl="2"/>
            <a:r>
              <a:rPr lang="en-US" dirty="0" smtClean="0"/>
              <a:t>Choose the data point and the task, such that knowing it’s value decreases the entropy most, for our primary task.</a:t>
            </a:r>
          </a:p>
          <a:p>
            <a:pPr lvl="2"/>
            <a:r>
              <a:rPr lang="en-US" dirty="0" smtClean="0"/>
              <a:t>If we just want to pick such a candidate without considering cost, we always end up picking our primary task, which is not what we want.</a:t>
            </a:r>
          </a:p>
          <a:p>
            <a:pPr lvl="2"/>
            <a:r>
              <a:rPr lang="en-US" dirty="0" smtClean="0"/>
              <a:t>So, change it slightly, choose </a:t>
            </a:r>
            <a:r>
              <a:rPr lang="en-US" dirty="0"/>
              <a:t>the data point and the task, such that knowing it’s value decreases the entropy </a:t>
            </a:r>
            <a:r>
              <a:rPr lang="en-US" dirty="0" smtClean="0"/>
              <a:t>most </a:t>
            </a:r>
            <a:r>
              <a:rPr lang="en-US" b="1" dirty="0" smtClean="0"/>
              <a:t>per unit cost</a:t>
            </a:r>
            <a:r>
              <a:rPr lang="en-US" dirty="0" smtClean="0"/>
              <a:t>, </a:t>
            </a:r>
            <a:r>
              <a:rPr lang="en-US" dirty="0"/>
              <a:t>for our primary </a:t>
            </a:r>
            <a:r>
              <a:rPr lang="en-US" dirty="0" smtClean="0"/>
              <a:t>task</a:t>
            </a:r>
          </a:p>
          <a:p>
            <a:pPr lvl="2"/>
            <a:r>
              <a:rPr lang="en-US" dirty="0" smtClean="0"/>
              <a:t>How do we know cost ?</a:t>
            </a:r>
          </a:p>
          <a:p>
            <a:pPr lvl="3"/>
            <a:r>
              <a:rPr lang="en-US" dirty="0" smtClean="0"/>
              <a:t>Learn it ?</a:t>
            </a:r>
          </a:p>
          <a:p>
            <a:pPr lvl="2"/>
            <a:endParaRPr lang="en-US" dirty="0"/>
          </a:p>
        </p:txBody>
      </p:sp>
    </p:spTree>
    <p:extLst>
      <p:ext uri="{BB962C8B-B14F-4D97-AF65-F5344CB8AC3E}">
        <p14:creationId xmlns:p14="http://schemas.microsoft.com/office/powerpoint/2010/main" val="46565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Bayesian Regression</a:t>
            </a:r>
            <a:endParaRPr lang="en-US" dirty="0"/>
          </a:p>
        </p:txBody>
      </p:sp>
      <p:sp>
        <p:nvSpPr>
          <p:cNvPr id="3" name="Content Placeholder 2"/>
          <p:cNvSpPr>
            <a:spLocks noGrp="1"/>
          </p:cNvSpPr>
          <p:nvPr>
            <p:ph idx="1"/>
          </p:nvPr>
        </p:nvSpPr>
        <p:spPr>
          <a:xfrm>
            <a:off x="677334" y="1594023"/>
            <a:ext cx="8596668" cy="4447340"/>
          </a:xfrm>
        </p:spPr>
        <p:txBody>
          <a:bodyPr>
            <a:normAutofit/>
          </a:bodyPr>
          <a:lstStyle/>
          <a:p>
            <a:r>
              <a:rPr lang="en-US" dirty="0" smtClean="0">
                <a:latin typeface="Times New Roman" charset="0"/>
                <a:ea typeface="Times New Roman" charset="0"/>
                <a:cs typeface="Times New Roman" charset="0"/>
              </a:rPr>
              <a:t>MT Bayesian neural networks (MTBNN):</a:t>
            </a:r>
          </a:p>
          <a:p>
            <a:pPr lvl="1"/>
            <a:r>
              <a:rPr lang="en-US" dirty="0" smtClean="0">
                <a:latin typeface="Times New Roman" charset="0"/>
                <a:ea typeface="Times New Roman" charset="0"/>
                <a:cs typeface="Times New Roman" charset="0"/>
              </a:rPr>
              <a:t>Many ways of implementing MTBNN</a:t>
            </a:r>
          </a:p>
          <a:p>
            <a:pPr lvl="1"/>
            <a:r>
              <a:rPr lang="en-US" dirty="0" smtClean="0">
                <a:latin typeface="Times New Roman" charset="0"/>
                <a:ea typeface="Times New Roman" charset="0"/>
                <a:cs typeface="Times New Roman" charset="0"/>
              </a:rPr>
              <a:t>We can model the network in such that every task shares same weight parameters till the last hidden layer, and each task has it’s own weights from last hidden layer to output layer. </a:t>
            </a:r>
          </a:p>
          <a:p>
            <a:pPr lvl="2"/>
            <a:r>
              <a:rPr lang="en-US" dirty="0" smtClean="0">
                <a:latin typeface="Times New Roman" charset="0"/>
                <a:ea typeface="Times New Roman" charset="0"/>
                <a:cs typeface="Times New Roman" charset="0"/>
              </a:rPr>
              <a:t>All the task shares the information through last hidden layer, which is common</a:t>
            </a:r>
          </a:p>
          <a:p>
            <a:pPr lvl="1"/>
            <a:r>
              <a:rPr lang="en-US" dirty="0" smtClean="0">
                <a:latin typeface="Times New Roman" charset="0"/>
                <a:ea typeface="Times New Roman" charset="0"/>
                <a:cs typeface="Times New Roman" charset="0"/>
              </a:rPr>
              <a:t>We can give concatenate the task information (task embedding/one hot representation) in the input  and learn the usual Bayesian neural network.</a:t>
            </a:r>
          </a:p>
          <a:p>
            <a:pPr lvl="2"/>
            <a:r>
              <a:rPr lang="en-US" dirty="0" smtClean="0">
                <a:latin typeface="Times New Roman" charset="0"/>
                <a:ea typeface="Times New Roman" charset="0"/>
                <a:cs typeface="Times New Roman" charset="0"/>
              </a:rPr>
              <a:t>All the tasks share information as they have same weight parameters, and differ from each other through task embedding.</a:t>
            </a:r>
          </a:p>
          <a:p>
            <a:pPr lvl="2"/>
            <a:r>
              <a:rPr lang="en-US" dirty="0" smtClean="0">
                <a:latin typeface="Times New Roman" charset="0"/>
                <a:ea typeface="Times New Roman" charset="0"/>
                <a:cs typeface="Times New Roman" charset="0"/>
              </a:rPr>
              <a:t>Two similar tasks gets similar embedding and hence similar results.</a:t>
            </a:r>
          </a:p>
          <a:p>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Although BNN is nicely scalable and easy to implement, it is observed that in general they are not as accurate as Gaussian Process.</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1315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MTBNN vs MTGP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869" y="2513806"/>
            <a:ext cx="5194300" cy="3175000"/>
          </a:xfrm>
        </p:spPr>
      </p:pic>
      <p:sp>
        <p:nvSpPr>
          <p:cNvPr id="5" name="TextBox 4"/>
          <p:cNvSpPr txBox="1"/>
          <p:nvPr/>
        </p:nvSpPr>
        <p:spPr>
          <a:xfrm>
            <a:off x="1037968" y="6129870"/>
            <a:ext cx="7145674" cy="646331"/>
          </a:xfrm>
          <a:prstGeom prst="rect">
            <a:avLst/>
          </a:prstGeom>
          <a:noFill/>
        </p:spPr>
        <p:txBody>
          <a:bodyPr wrap="none" rtlCol="0">
            <a:spAutoFit/>
          </a:bodyPr>
          <a:lstStyle/>
          <a:p>
            <a:r>
              <a:rPr lang="en-US" smtClean="0"/>
              <a:t>Ref : </a:t>
            </a:r>
            <a:r>
              <a:rPr lang="en-US"/>
              <a:t>Bayesian Optimization with Robust Bayesian Neural Networks </a:t>
            </a:r>
          </a:p>
          <a:p>
            <a:endParaRPr lang="en-US" dirty="0"/>
          </a:p>
        </p:txBody>
      </p:sp>
    </p:spTree>
    <p:extLst>
      <p:ext uri="{BB962C8B-B14F-4D97-AF65-F5344CB8AC3E}">
        <p14:creationId xmlns:p14="http://schemas.microsoft.com/office/powerpoint/2010/main" val="88735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Gaussian Process(MTGP)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55805"/>
                <a:ext cx="8596668" cy="4385557"/>
              </a:xfrm>
            </p:spPr>
            <p:txBody>
              <a:bodyPr/>
              <a:lstStyle/>
              <a:p>
                <a:r>
                  <a:rPr lang="en-US" dirty="0" smtClean="0"/>
                  <a:t>Similar to usual Gaussian Process but the kernel functions are task dependent kernel functions.</a:t>
                </a:r>
              </a:p>
              <a:p>
                <a:pPr lvl="1"/>
                <a:r>
                  <a:rPr lang="en-US" dirty="0" smtClean="0"/>
                  <a:t>Lets assume that task </a:t>
                </a:r>
                <a14:m>
                  <m:oMath xmlns:m="http://schemas.openxmlformats.org/officeDocument/2006/math">
                    <m:r>
                      <a:rPr lang="en-US" b="0" i="1" smtClean="0">
                        <a:latin typeface="Cambria Math" charset="0"/>
                      </a:rPr>
                      <m:t>𝑡</m:t>
                    </m:r>
                  </m:oMath>
                </a14:m>
                <a:r>
                  <a:rPr lang="en-US" dirty="0" smtClean="0"/>
                  <a:t> is modelled by function </a:t>
                </a:r>
                <a14:m>
                  <m:oMath xmlns:m="http://schemas.openxmlformats.org/officeDocument/2006/math">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𝑡</m:t>
                        </m:r>
                      </m:sup>
                    </m:sSup>
                  </m:oMath>
                </a14:m>
                <a:endParaRPr lang="en-US"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(1)</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(1)</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(2)</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(2)</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m:t>
                        </m:r>
                        <m:r>
                          <a:rPr lang="en-US" b="0" i="1" smtClean="0">
                            <a:latin typeface="Cambria Math" charset="0"/>
                          </a:rPr>
                          <m:t>𝑡</m:t>
                        </m:r>
                        <m:r>
                          <a:rPr lang="en-US" b="0" i="1" smtClean="0">
                            <a:latin typeface="Cambria Math" charset="0"/>
                          </a:rPr>
                          <m:t>)</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m:t>
                        </m:r>
                        <m:r>
                          <a:rPr lang="en-US" b="0" i="1" smtClean="0">
                            <a:latin typeface="Cambria Math" charset="0"/>
                          </a:rPr>
                          <m:t>𝑡</m:t>
                        </m:r>
                        <m:r>
                          <a:rPr lang="en-US" b="0" i="1" smtClean="0">
                            <a:latin typeface="Cambria Math" charset="0"/>
                          </a:rPr>
                          <m:t>)</m:t>
                        </m:r>
                      </m:sup>
                    </m:sSup>
                    <m:d>
                      <m:dPr>
                        <m:ctrlPr>
                          <a:rPr lang="en-US" b="0" i="1" smtClean="0">
                            <a:latin typeface="Cambria Math" charset="0"/>
                          </a:rPr>
                        </m:ctrlPr>
                      </m:dPr>
                      <m:e>
                        <m:r>
                          <a:rPr lang="en-US" b="0" i="1" smtClean="0">
                            <a:latin typeface="Cambria Math" charset="0"/>
                          </a:rPr>
                          <m:t>𝑥</m:t>
                        </m:r>
                      </m:e>
                    </m:d>
                  </m:oMath>
                </a14:m>
                <a:endParaRPr lang="en-US" b="0" dirty="0" smtClean="0"/>
              </a:p>
              <a:p>
                <a:pPr lvl="1"/>
                <a:r>
                  <a:rPr lang="en-US" dirty="0" smtClean="0"/>
                  <a:t>We know </a:t>
                </a:r>
                <a14:m>
                  <m:oMath xmlns:m="http://schemas.openxmlformats.org/officeDocument/2006/math">
                    <m:r>
                      <a:rPr lang="en-US" b="0" i="1" smtClean="0">
                        <a:latin typeface="Cambria Math" charset="0"/>
                      </a:rPr>
                      <m:t>𝑐𝑜𝑣</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𝑦</m:t>
                            </m:r>
                          </m:e>
                          <m:sup>
                            <m:d>
                              <m:dPr>
                                <m:ctrlPr>
                                  <a:rPr lang="en-US" b="0" i="1" smtClean="0">
                                    <a:latin typeface="Cambria Math" charset="0"/>
                                  </a:rPr>
                                </m:ctrlPr>
                              </m:dPr>
                              <m:e>
                                <m:r>
                                  <a:rPr lang="en-US" b="0" i="1" smtClean="0">
                                    <a:latin typeface="Cambria Math" charset="0"/>
                                  </a:rPr>
                                  <m:t>𝑡</m:t>
                                </m:r>
                              </m:e>
                            </m:d>
                          </m:sup>
                        </m:sSup>
                        <m:r>
                          <a:rPr lang="en-US" b="0" i="1" smtClean="0">
                            <a:latin typeface="Cambria Math" charset="0"/>
                          </a:rPr>
                          <m:t>  ,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up>
                        </m:sSup>
                      </m:e>
                    </m:d>
                    <m:r>
                      <a:rPr lang="en-US" b="0" i="1" smtClean="0">
                        <a:latin typeface="Cambria Math" charset="0"/>
                      </a:rPr>
                      <m:t> =</m:t>
                    </m:r>
                    <m:r>
                      <a:rPr lang="en-US" b="0" i="1" smtClean="0">
                        <a:latin typeface="Cambria Math" charset="0"/>
                      </a:rPr>
                      <m:t>𝑐𝑜𝑣</m:t>
                    </m:r>
                    <m:r>
                      <a:rPr lang="en-US" b="0" i="1" smtClean="0">
                        <a:latin typeface="Cambria Math" charset="0"/>
                      </a:rPr>
                      <m:t> </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𝑓</m:t>
                            </m:r>
                          </m:e>
                          <m:sup>
                            <m:d>
                              <m:dPr>
                                <m:ctrlPr>
                                  <a:rPr lang="en-US" b="0" i="1" smtClean="0">
                                    <a:latin typeface="Cambria Math" charset="0"/>
                                  </a:rPr>
                                </m:ctrlPr>
                              </m:dPr>
                              <m:e>
                                <m:r>
                                  <a:rPr lang="en-US" b="0" i="1" smtClean="0">
                                    <a:latin typeface="Cambria Math" charset="0"/>
                                  </a:rPr>
                                  <m:t>𝑡</m:t>
                                </m:r>
                              </m:e>
                            </m:d>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𝑓</m:t>
                            </m:r>
                          </m:e>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e>
                    </m:d>
                  </m:oMath>
                </a14:m>
                <a:endParaRPr lang="en-US" b="0" dirty="0" smtClean="0"/>
              </a:p>
              <a:p>
                <a:pPr lvl="1"/>
                <a:r>
                  <a:rPr lang="en-US" dirty="0" smtClean="0"/>
                  <a:t>Since our kernel function is same as the above co-variance function, we need to model our kernel function as a function of two tasks along with two inputs</a:t>
                </a:r>
                <a:endParaRPr lang="en-US" b="0"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𝑘𝑒𝑟𝑛𝑒𝑙</m:t>
                        </m:r>
                        <m:r>
                          <a:rPr lang="en-US" b="0" i="1" smtClean="0">
                            <a:latin typeface="Cambria Math" charset="0"/>
                          </a:rPr>
                          <m:t> </m:t>
                        </m:r>
                        <m:r>
                          <a:rPr lang="en-US" b="0" i="1" smtClean="0">
                            <a:latin typeface="Cambria Math" charset="0"/>
                          </a:rPr>
                          <m:t>𝑓𝑢𝑛𝑐𝑡𝑖𝑜𝑛</m:t>
                        </m:r>
                        <m:r>
                          <a:rPr lang="en-US" b="0" i="1" smtClean="0">
                            <a:latin typeface="Cambria Math" charset="0"/>
                          </a:rPr>
                          <m:t> = </m:t>
                        </m:r>
                        <m:r>
                          <a:rPr lang="en-US" b="0" i="1" smtClean="0">
                            <a:latin typeface="Cambria Math" charset="0"/>
                          </a:rPr>
                          <m:t>𝑘</m:t>
                        </m:r>
                      </m:e>
                      <m:sup>
                        <m:r>
                          <a:rPr lang="en-US" b="0" i="1" smtClean="0">
                            <a:latin typeface="Cambria Math" charset="0"/>
                          </a:rPr>
                          <m:t>𝑡</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r>
                      <a:rPr lang="en-US" b="0" i="1" smtClean="0">
                        <a:latin typeface="Cambria Math" charset="0"/>
                      </a:rPr>
                      <m:t>, </m:t>
                    </m:r>
                    <m:r>
                      <a:rPr lang="en-US" b="0" i="1" smtClean="0">
                        <a:latin typeface="Cambria Math" charset="0"/>
                      </a:rPr>
                      <m:t>𝑤h𝑒𝑟𝑒</m:t>
                    </m:r>
                    <m:r>
                      <a:rPr lang="en-US" b="0" i="1" smtClean="0">
                        <a:latin typeface="Cambria Math" charset="0"/>
                      </a:rPr>
                      <m:t> </m:t>
                    </m:r>
                    <m:r>
                      <a:rPr lang="en-US" b="0" i="1" smtClean="0">
                        <a:latin typeface="Cambria Math" charset="0"/>
                      </a:rPr>
                      <m:t>𝑡</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1</m:t>
                        </m:r>
                      </m:sup>
                    </m:sSup>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𝑐𝑜𝑟𝑟𝑒𝑠𝑝𝑜𝑛𝑑𝑖𝑛𝑔</m:t>
                    </m:r>
                    <m:r>
                      <a:rPr lang="en-US" b="0" i="1" smtClean="0">
                        <a:latin typeface="Cambria Math" charset="0"/>
                      </a:rPr>
                      <m:t> </m:t>
                    </m:r>
                    <m:r>
                      <a:rPr lang="en-US" b="0" i="1" smtClean="0">
                        <a:latin typeface="Cambria Math" charset="0"/>
                      </a:rPr>
                      <m:t>𝑡𝑎𝑠𝑘</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𝑜𝑢𝑡𝑝𝑢𝑡</m:t>
                    </m:r>
                    <m:r>
                      <a:rPr lang="en-US" b="0" i="1" smtClean="0">
                        <a:latin typeface="Cambria Math" charset="0"/>
                      </a:rPr>
                      <m:t> </m:t>
                    </m:r>
                    <m:r>
                      <a:rPr lang="en-US" b="0" i="1" smtClean="0">
                        <a:latin typeface="Cambria Math" charset="0"/>
                      </a:rPr>
                      <m:t>𝑦</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sup>
                    </m:sSup>
                  </m:oMath>
                </a14:m>
                <a:endParaRPr lang="en-US" b="0" dirty="0" smtClean="0"/>
              </a:p>
              <a:p>
                <a:pPr lvl="1"/>
                <a:r>
                  <a:rPr lang="en-US" dirty="0" smtClean="0"/>
                  <a:t>By above formulation we need to fix </a:t>
                </a:r>
                <a14:m>
                  <m:oMath xmlns:m="http://schemas.openxmlformats.org/officeDocument/2006/math">
                    <m:r>
                      <a:rPr lang="en-US" b="0" i="1" smtClean="0">
                        <a:latin typeface="Cambria Math" charset="0"/>
                      </a:rPr>
                      <m:t>𝑂</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e>
                    </m:d>
                  </m:oMath>
                </a14:m>
                <a:r>
                  <a:rPr lang="en-US" dirty="0" smtClean="0"/>
                  <a:t> number of kernels, which is a harder task</a:t>
                </a:r>
              </a:p>
              <a:p>
                <a:pPr lvl="1"/>
                <a:r>
                  <a:rPr lang="en-US" dirty="0" smtClean="0"/>
                  <a:t>A commonly used approximation to the above kernel is </a:t>
                </a:r>
              </a:p>
              <a:p>
                <a:pPr lvl="2"/>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55805"/>
                <a:ext cx="8596668" cy="4385557"/>
              </a:xfrm>
              <a:blipFill rotWithShape="0">
                <a:blip r:embed="rId2"/>
                <a:stretch>
                  <a:fillRect l="-142" t="-974" r="-3191" b="-4868"/>
                </a:stretch>
              </a:blipFill>
            </p:spPr>
            <p:txBody>
              <a:bodyPr/>
              <a:lstStyle/>
              <a:p>
                <a:r>
                  <a:rPr lang="en-US">
                    <a:noFill/>
                  </a:rPr>
                  <a:t> </a:t>
                </a:r>
              </a:p>
            </p:txBody>
          </p:sp>
        </mc:Fallback>
      </mc:AlternateContent>
    </p:spTree>
    <p:extLst>
      <p:ext uri="{BB962C8B-B14F-4D97-AF65-F5344CB8AC3E}">
        <p14:creationId xmlns:p14="http://schemas.microsoft.com/office/powerpoint/2010/main" val="85729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14:m>
                  <m:oMath xmlns:m="http://schemas.openxmlformats.org/officeDocument/2006/math">
                    <m:sSup>
                      <m:sSupPr>
                        <m:ctrlPr>
                          <a:rPr lang="en-US" i="1" smtClean="0">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We can write it as covariance between tasks and covariance between the data points</a:t>
                </a:r>
              </a:p>
              <a:p>
                <a:pPr lvl="1"/>
                <a:r>
                  <a:rPr lang="en-US" dirty="0" smtClean="0"/>
                  <a:t>Since we don’t know any representation of tasks </a:t>
                </a:r>
                <a14:m>
                  <m:oMath xmlns:m="http://schemas.openxmlformats.org/officeDocument/2006/math">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r>
                      <a:rPr lang="en-US" b="0" i="1" smtClean="0">
                        <a:latin typeface="Cambria Math" charset="0"/>
                      </a:rPr>
                      <m:t>, </m:t>
                    </m:r>
                  </m:oMath>
                </a14:m>
                <a:r>
                  <a:rPr lang="en-US" dirty="0" smtClean="0"/>
                  <a:t>we can not calculate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oMath>
                </a14:m>
                <a:r>
                  <a:rPr lang="en-US" dirty="0" smtClean="0"/>
                  <a:t> like usual kernel function, we need to find </a:t>
                </a:r>
                <a14:m>
                  <m:oMath xmlns:m="http://schemas.openxmlformats.org/officeDocument/2006/math">
                    <m:sSup>
                      <m:sSupPr>
                        <m:ctrlPr>
                          <a:rPr lang="en-US" b="0" i="1" smtClean="0">
                            <a:latin typeface="Cambria Math" charset="0"/>
                          </a:rPr>
                        </m:ctrlPr>
                      </m:sSupPr>
                      <m:e>
                        <m:r>
                          <a:rPr lang="en-US" b="0" i="1" smtClean="0">
                            <a:latin typeface="Cambria Math" charset="0"/>
                          </a:rPr>
                          <m:t>𝑂</m:t>
                        </m:r>
                        <m:r>
                          <a:rPr lang="en-US" b="0" i="1" smtClean="0">
                            <a:latin typeface="Cambria Math" charset="0"/>
                          </a:rPr>
                          <m:t>(</m:t>
                        </m:r>
                        <m:r>
                          <a:rPr lang="en-US" b="0" i="1" smtClean="0">
                            <a:latin typeface="Cambria Math" charset="0"/>
                          </a:rPr>
                          <m:t>𝑇</m:t>
                        </m:r>
                      </m:e>
                      <m:sup>
                        <m:r>
                          <a:rPr lang="en-US" b="0" i="1" smtClean="0">
                            <a:latin typeface="Cambria Math" charset="0"/>
                          </a:rPr>
                          <m:t>2</m:t>
                        </m:r>
                      </m:sup>
                    </m:sSup>
                    <m:r>
                      <a:rPr lang="en-US" b="0" i="1" smtClean="0">
                        <a:latin typeface="Cambria Math" charset="0"/>
                      </a:rPr>
                      <m:t>)</m:t>
                    </m:r>
                  </m:oMath>
                </a14:m>
                <a:r>
                  <a:rPr lang="en-US" dirty="0" smtClean="0"/>
                  <a:t> number of co-variances one for each pair of tasks.</a:t>
                </a:r>
              </a:p>
              <a:p>
                <a:pPr lvl="1"/>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r>
                      <a:rPr lang="en-US" b="0" i="1" smtClean="0">
                        <a:latin typeface="Cambria Math" charset="0"/>
                      </a:rPr>
                      <m:t>𝑐𝑜𝑣</m:t>
                    </m:r>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In our model we over come this problem, we get meaningful representation (implicitly) for each task.</a:t>
                </a:r>
              </a:p>
              <a:p>
                <a:pPr lvl="1"/>
                <a:r>
                  <a:rPr lang="en-US" dirty="0" smtClean="0"/>
                  <a:t>We also suggest another method which weakens the above assumption of splitting the task dependent kernel function into two components (covariance of task and co-variance of data point), but it is more expensive.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6831"/>
                </a:stretch>
              </a:blipFill>
            </p:spPr>
            <p:txBody>
              <a:bodyPr/>
              <a:lstStyle/>
              <a:p>
                <a:r>
                  <a:rPr lang="en-US">
                    <a:noFill/>
                  </a:rPr>
                  <a:t> </a:t>
                </a:r>
              </a:p>
            </p:txBody>
          </p:sp>
        </mc:Fallback>
      </mc:AlternateContent>
      <p:sp>
        <p:nvSpPr>
          <p:cNvPr id="4" name="TextBox 3"/>
          <p:cNvSpPr txBox="1"/>
          <p:nvPr/>
        </p:nvSpPr>
        <p:spPr>
          <a:xfrm>
            <a:off x="5647038" y="2977978"/>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98407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with 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91731"/>
                <a:ext cx="8596668" cy="4249632"/>
              </a:xfrm>
            </p:spPr>
            <p:txBody>
              <a:bodyPr/>
              <a:lstStyle/>
              <a:p>
                <a:r>
                  <a:rPr lang="en-US" dirty="0" smtClean="0"/>
                  <a:t>Similar to usual Gaussian Process but use task dependent kernels instead of usual kernels.</a:t>
                </a:r>
              </a:p>
              <a:p>
                <a:r>
                  <a:rPr lang="en-US" dirty="0" smtClean="0">
                    <a:latin typeface="Times New Roman" charset="0"/>
                    <a:ea typeface="Times New Roman" charset="0"/>
                    <a:cs typeface="Times New Roman" charset="0"/>
                  </a:rPr>
                  <a:t>MTGP </a:t>
                </a:r>
                <a:r>
                  <a:rPr lang="en-US" dirty="0">
                    <a:latin typeface="Times New Roman" charset="0"/>
                    <a:ea typeface="Times New Roman" charset="0"/>
                    <a:cs typeface="Times New Roman" charset="0"/>
                  </a:rPr>
                  <a:t>Regression Predictions:</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b="1" i="1">
                        <a:latin typeface="Cambria Math" charset="0"/>
                        <a:ea typeface="Times New Roman" charset="0"/>
                        <a:cs typeface="Times New Roman" charset="0"/>
                      </a:rPr>
                      <m:t> </m:t>
                    </m:r>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𝑡</m:t>
                        </m:r>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r>
                      <a:rPr lang="en-US" b="1"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sup>
                    </m:sSubSup>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𝒕</m:t>
                        </m:r>
                      </m:sup>
                    </m:sSubSup>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d>
                          <m:dPr>
                            <m:begChr m:val="["/>
                            <m:endChr m:val="]"/>
                            <m:ctrlPr>
                              <a:rPr lang="en-US" b="0" i="1" smtClean="0">
                                <a:latin typeface="Cambria Math" charset="0"/>
                                <a:ea typeface="Times New Roman" charset="0"/>
                                <a:cs typeface="Times New Roman" charset="0"/>
                              </a:rPr>
                            </m:ctrlPr>
                          </m:dPr>
                          <m:e>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1</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2</m:t>
                                        </m:r>
                                      </m:sub>
                                    </m:sSub>
                                  </m:e>
                                </m:d>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𝑁</m:t>
                                        </m:r>
                                      </m:sub>
                                    </m:sSub>
                                  </m:e>
                                </m:d>
                              </m:sup>
                            </m:sSup>
                            <m:d>
                              <m:dPr>
                                <m:ctrlPr>
                                  <a:rPr lang="en-US" b="0" i="1" smtClean="0">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e>
                            </m:d>
                          </m:e>
                        </m:d>
                      </m:e>
                      <m:sup>
                        <m:r>
                          <a:rPr lang="en-US" b="0" i="1" smtClean="0">
                            <a:latin typeface="Cambria Math" charset="0"/>
                            <a:ea typeface="Times New Roman" charset="0"/>
                            <a:cs typeface="Times New Roman" charset="0"/>
                          </a:rPr>
                          <m:t>𝑇</m:t>
                        </m:r>
                      </m:sup>
                    </m:sSup>
                    <m:r>
                      <a:rPr lang="en-US" i="1">
                        <a:latin typeface="Cambria Math" charset="0"/>
                        <a:ea typeface="Times New Roman" charset="0"/>
                        <a:cs typeface="Times New Roman" charset="0"/>
                      </a:rPr>
                      <m:t> </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𝑅</m:t>
                            </m:r>
                          </m:e>
                          <m:sup>
                            <m:r>
                              <a:rPr lang="en-US" i="1">
                                <a:latin typeface="Cambria Math" charset="0"/>
                                <a:ea typeface="Times New Roman" charset="0"/>
                                <a:cs typeface="Times New Roman" charset="0"/>
                              </a:rPr>
                              <m:t>𝑁𝑋𝑁</m:t>
                            </m:r>
                          </m:sup>
                        </m:sSup>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𝑤h𝑒𝑟𝑒</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𝑗</m:t>
                            </m:r>
                            <m:r>
                              <a:rPr lang="en-US" b="0" i="1" smtClean="0">
                                <a:latin typeface="Cambria Math" charset="0"/>
                                <a:ea typeface="Times New Roman" charset="0"/>
                                <a:cs typeface="Times New Roman" charset="0"/>
                              </a:rPr>
                              <m:t> </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𝑖</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𝑗</m:t>
                            </m:r>
                          </m:sub>
                        </m:sSub>
                      </m:e>
                    </m:d>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𝐼</m:t>
                    </m:r>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oMath>
                </a14:m>
                <a:endParaRPr lang="en-US" dirty="0" smtClean="0"/>
              </a:p>
              <a:p>
                <a:r>
                  <a:rPr lang="en-US" dirty="0" smtClean="0"/>
                  <a:t>Same as usual GP except everything now is task dependent.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91731"/>
                <a:ext cx="8596668" cy="4249632"/>
              </a:xfrm>
              <a:blipFill rotWithShape="0">
                <a:blip r:embed="rId2"/>
                <a:stretch>
                  <a:fillRect l="-142" t="-1004"/>
                </a:stretch>
              </a:blipFill>
            </p:spPr>
            <p:txBody>
              <a:bodyPr/>
              <a:lstStyle/>
              <a:p>
                <a:r>
                  <a:rPr lang="en-US">
                    <a:noFill/>
                  </a:rPr>
                  <a:t> </a:t>
                </a:r>
              </a:p>
            </p:txBody>
          </p:sp>
        </mc:Fallback>
      </mc:AlternateContent>
    </p:spTree>
    <p:extLst>
      <p:ext uri="{BB962C8B-B14F-4D97-AF65-F5344CB8AC3E}">
        <p14:creationId xmlns:p14="http://schemas.microsoft.com/office/powerpoint/2010/main" val="184305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29947"/>
                <a:ext cx="8596668" cy="4311416"/>
              </a:xfrm>
            </p:spPr>
            <p:txBody>
              <a:bodyPr/>
              <a:lstStyle/>
              <a:p>
                <a:r>
                  <a:rPr lang="en-US" dirty="0" smtClean="0"/>
                  <a:t>Let’s view the predictions of usual GP in a slightly different perspective.</a:t>
                </a:r>
              </a:p>
              <a:p>
                <a:r>
                  <a:rPr lang="en-US" dirty="0" smtClean="0"/>
                  <a:t>SVM interpretation of mean of GP</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𝑘</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r>
                      <a:rPr lang="en-US" i="1">
                        <a:latin typeface="Cambria Math" charset="0"/>
                        <a:ea typeface="Times New Roman" charset="0"/>
                        <a:cs typeface="Times New Roman" charset="0"/>
                      </a:rPr>
                      <m:t>𝑘</m:t>
                    </m:r>
                    <m:r>
                      <a:rPr lang="en-US" i="1">
                        <a:latin typeface="Cambria Math" charset="0"/>
                        <a:ea typeface="Times New Roman" charset="0"/>
                        <a:cs typeface="Times New Roman" charset="0"/>
                      </a:rPr>
                      <m:t>(</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smtClean="0">
                            <a:solidFill>
                              <a:srgbClr val="FF0000"/>
                            </a:solidFill>
                            <a:latin typeface="Cambria Math" charset="0"/>
                            <a:ea typeface="Times New Roman" charset="0"/>
                            <a:cs typeface="Times New Roman" charset="0"/>
                          </a:rPr>
                        </m:ctrlPr>
                      </m:sSubSupPr>
                      <m:e>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𝑪</m:t>
                        </m:r>
                      </m:e>
                      <m:sub>
                        <m:r>
                          <a:rPr lang="en-US" b="1" i="1">
                            <a:solidFill>
                              <a:srgbClr val="FF0000"/>
                            </a:solidFill>
                            <a:latin typeface="Cambria Math" charset="0"/>
                            <a:ea typeface="Times New Roman" charset="0"/>
                            <a:cs typeface="Times New Roman" charset="0"/>
                          </a:rPr>
                          <m:t>𝑵</m:t>
                        </m:r>
                      </m:sub>
                      <m:sup>
                        <m:r>
                          <a:rPr lang="en-US" b="1" i="1">
                            <a:solidFill>
                              <a:srgbClr val="FF0000"/>
                            </a:solidFill>
                            <a:latin typeface="Cambria Math" charset="0"/>
                            <a:ea typeface="Times New Roman" charset="0"/>
                            <a:cs typeface="Times New Roman" charset="0"/>
                          </a:rPr>
                          <m:t>−</m:t>
                        </m:r>
                        <m:r>
                          <a:rPr lang="en-US" b="1" i="1">
                            <a:solidFill>
                              <a:srgbClr val="FF0000"/>
                            </a:solidFill>
                            <a:latin typeface="Cambria Math" charset="0"/>
                            <a:ea typeface="Times New Roman" charset="0"/>
                            <a:cs typeface="Times New Roman" charset="0"/>
                          </a:rPr>
                          <m:t>𝟏</m:t>
                        </m:r>
                      </m:sup>
                    </m:sSubSup>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𝒚</m:t>
                    </m:r>
                  </m:oMath>
                </a14:m>
                <a:r>
                  <a:rPr lang="en-US" dirty="0" smtClean="0">
                    <a:solidFill>
                      <a:srgbClr val="FF0000"/>
                    </a:solidFill>
                    <a:latin typeface="Times New Roman" charset="0"/>
                    <a:ea typeface="Times New Roman" charset="0"/>
                    <a:cs typeface="Times New Roman" charset="0"/>
                  </a:rPr>
                  <a:t>   </a:t>
                </a:r>
                <a:r>
                  <a:rPr lang="en-US" dirty="0" smtClean="0">
                    <a:solidFill>
                      <a:schemeClr val="tx1"/>
                    </a:solidFill>
                    <a:latin typeface="Times New Roman" charset="0"/>
                    <a:ea typeface="Times New Roman" charset="0"/>
                    <a:cs typeface="Times New Roman" charset="0"/>
                  </a:rPr>
                  <a:t>=</a:t>
                </a:r>
                <a:r>
                  <a:rPr lang="en-US" dirty="0" smtClean="0">
                    <a:solidFill>
                      <a:srgbClr val="FF0000"/>
                    </a:solidFill>
                    <a:latin typeface="Times New Roman" charset="0"/>
                    <a:ea typeface="Times New Roman" charset="0"/>
                    <a:cs typeface="Times New Roman" charset="0"/>
                  </a:rPr>
                  <a:t> </a:t>
                </a:r>
                <a14:m>
                  <m:oMath xmlns:m="http://schemas.openxmlformats.org/officeDocument/2006/math">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r>
                      <a:rPr lang="en-US" b="1" i="1" dirty="0" smtClean="0">
                        <a:solidFill>
                          <a:srgbClr val="FF0000"/>
                        </a:solidFill>
                        <a:latin typeface="Cambria Math" charset="0"/>
                        <a:ea typeface="Times New Roman" charset="0"/>
                        <a:cs typeface="Times New Roman" charset="0"/>
                      </a:rPr>
                      <m:t>𝜶</m:t>
                    </m:r>
                    <m:r>
                      <a:rPr lang="en-US" b="0" i="1" dirty="0" smtClean="0">
                        <a:solidFill>
                          <a:srgbClr val="FF0000"/>
                        </a:solidFill>
                        <a:latin typeface="Cambria Math" charset="0"/>
                        <a:ea typeface="Times New Roman" charset="0"/>
                        <a:cs typeface="Times New Roman" charset="0"/>
                      </a:rPr>
                      <m:t>  </m:t>
                    </m:r>
                  </m:oMath>
                </a14:m>
                <a:r>
                  <a:rPr lang="en-US" dirty="0" smtClean="0">
                    <a:solidFill>
                      <a:schemeClr val="tx1"/>
                    </a:solidFill>
                    <a:latin typeface="Times New Roman" charset="0"/>
                    <a:ea typeface="Times New Roman" charset="0"/>
                    <a:cs typeface="Times New Roman" charset="0"/>
                  </a:rPr>
                  <a:t>= </a:t>
                </a:r>
                <a14:m>
                  <m:oMath xmlns:m="http://schemas.openxmlformats.org/officeDocument/2006/math">
                    <m:nary>
                      <m:naryPr>
                        <m:chr m:val="∑"/>
                        <m:ctrlPr>
                          <a:rPr lang="is-IS" i="1" smtClean="0">
                            <a:solidFill>
                              <a:schemeClr val="tx1"/>
                            </a:solidFill>
                            <a:latin typeface="Cambria Math" charset="0"/>
                            <a:ea typeface="Times New Roman" charset="0"/>
                            <a:cs typeface="Times New Roman" charset="0"/>
                          </a:rPr>
                        </m:ctrlPr>
                      </m:naryPr>
                      <m:sub>
                        <m:r>
                          <m:rPr>
                            <m:brk m:alnAt="23"/>
                          </m:rPr>
                          <a:rPr lang="en-US" b="0" i="1" smtClean="0">
                            <a:solidFill>
                              <a:schemeClr val="tx1"/>
                            </a:solidFill>
                            <a:latin typeface="Cambria Math" charset="0"/>
                            <a:ea typeface="Times New Roman" charset="0"/>
                            <a:cs typeface="Times New Roman" charset="0"/>
                          </a:rPr>
                          <m:t>𝑖</m:t>
                        </m:r>
                        <m:r>
                          <a:rPr lang="en-US" b="0" i="1" smtClean="0">
                            <a:solidFill>
                              <a:schemeClr val="tx1"/>
                            </a:solidFill>
                            <a:latin typeface="Cambria Math" charset="0"/>
                            <a:ea typeface="Times New Roman" charset="0"/>
                            <a:cs typeface="Times New Roman" charset="0"/>
                          </a:rPr>
                          <m:t>=1</m:t>
                        </m:r>
                      </m:sub>
                      <m:sup>
                        <m:r>
                          <a:rPr lang="en-US" b="0" i="1" smtClean="0">
                            <a:solidFill>
                              <a:schemeClr val="tx1"/>
                            </a:solidFill>
                            <a:latin typeface="Cambria Math" charset="0"/>
                            <a:ea typeface="Times New Roman" charset="0"/>
                            <a:cs typeface="Times New Roman" charset="0"/>
                          </a:rPr>
                          <m:t>𝑛</m:t>
                        </m:r>
                      </m:sup>
                      <m:e>
                        <m:r>
                          <a:rPr lang="en-US" b="0" i="1" smtClean="0">
                            <a:solidFill>
                              <a:schemeClr val="tx1"/>
                            </a:solidFill>
                            <a:latin typeface="Cambria Math" charset="0"/>
                            <a:ea typeface="Times New Roman" charset="0"/>
                            <a:cs typeface="Times New Roman" charset="0"/>
                          </a:rPr>
                          <m:t>𝑘</m:t>
                        </m:r>
                        <m:d>
                          <m:dPr>
                            <m:ctrlPr>
                              <a:rPr lang="en-US" b="0" i="1" smtClean="0">
                                <a:solidFill>
                                  <a:schemeClr val="tx1"/>
                                </a:solidFill>
                                <a:latin typeface="Cambria Math" charset="0"/>
                                <a:ea typeface="Times New Roman" charset="0"/>
                                <a:cs typeface="Times New Roman" charset="0"/>
                              </a:rPr>
                            </m:ctrlPr>
                          </m:dPr>
                          <m:e>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m:t>
                                </m:r>
                              </m:sub>
                            </m:sSub>
                            <m:r>
                              <a:rPr lang="en-US" b="0" i="1" smtClean="0">
                                <a:solidFill>
                                  <a:schemeClr val="tx1"/>
                                </a:solidFill>
                                <a:latin typeface="Cambria Math" charset="0"/>
                                <a:ea typeface="Times New Roman" charset="0"/>
                                <a:cs typeface="Times New Roman" charset="0"/>
                              </a:rPr>
                              <m:t> , </m:t>
                            </m:r>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𝑛</m:t>
                                </m:r>
                              </m:sub>
                            </m:sSub>
                          </m:e>
                        </m:d>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𝛼</m:t>
                            </m:r>
                          </m:e>
                          <m:sub>
                            <m:r>
                              <a:rPr lang="en-US" b="0" i="1" smtClean="0">
                                <a:solidFill>
                                  <a:schemeClr val="tx1"/>
                                </a:solidFill>
                                <a:latin typeface="Cambria Math" charset="0"/>
                                <a:ea typeface="Times New Roman" charset="0"/>
                                <a:cs typeface="Times New Roman" charset="0"/>
                              </a:rPr>
                              <m:t>𝑛</m:t>
                            </m:r>
                          </m:sub>
                        </m:sSub>
                      </m:e>
                    </m:nary>
                  </m:oMath>
                </a14:m>
                <a:endParaRPr lang="en-US" dirty="0">
                  <a:solidFill>
                    <a:schemeClr val="tx1"/>
                  </a:solidFill>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The above interpretation of GP is useful as we can use the optimization techniques of kernel SVM for GP also. </a:t>
                </a:r>
              </a:p>
              <a:p>
                <a:r>
                  <a:rPr lang="en-US" dirty="0" smtClean="0"/>
                  <a:t>Our method is inspired from the above idea.</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29947"/>
                <a:ext cx="8596668" cy="4311416"/>
              </a:xfrm>
              <a:blipFill rotWithShape="0">
                <a:blip r:embed="rId2"/>
                <a:stretch>
                  <a:fillRect l="-142" t="-990"/>
                </a:stretch>
              </a:blipFill>
            </p:spPr>
            <p:txBody>
              <a:bodyPr/>
              <a:lstStyle/>
              <a:p>
                <a:r>
                  <a:rPr lang="en-US">
                    <a:noFill/>
                  </a:rPr>
                  <a:t> </a:t>
                </a:r>
              </a:p>
            </p:txBody>
          </p:sp>
        </mc:Fallback>
      </mc:AlternateContent>
    </p:spTree>
    <p:extLst>
      <p:ext uri="{BB962C8B-B14F-4D97-AF65-F5344CB8AC3E}">
        <p14:creationId xmlns:p14="http://schemas.microsoft.com/office/powerpoint/2010/main" val="174797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79373"/>
                <a:ext cx="8596668" cy="4261989"/>
              </a:xfrm>
            </p:spPr>
            <p:txBody>
              <a:bodyPr/>
              <a:lstStyle/>
              <a:p>
                <a:r>
                  <a:rPr lang="en-US" dirty="0" smtClean="0"/>
                  <a:t>Lets try to write MTGP mean in a SVM form, without using task dependent kernels. </a:t>
                </a: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𝒕</m:t>
                        </m:r>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p>
                      <m:sSupPr>
                        <m:ctrlPr>
                          <a:rPr lang="en-US" b="1" i="1" dirty="0" smtClean="0">
                            <a:solidFill>
                              <a:srgbClr val="FF0000"/>
                            </a:solidFill>
                            <a:latin typeface="Cambria Math" charset="0"/>
                            <a:ea typeface="Times New Roman" charset="0"/>
                            <a:cs typeface="Times New Roman" charset="0"/>
                          </a:rPr>
                        </m:ctrlPr>
                      </m:sSupPr>
                      <m:e>
                        <m:r>
                          <a:rPr lang="en-US" b="1" i="1" dirty="0">
                            <a:solidFill>
                              <a:srgbClr val="FF0000"/>
                            </a:solidFill>
                            <a:latin typeface="Cambria Math" charset="0"/>
                            <a:ea typeface="Times New Roman" charset="0"/>
                            <a:cs typeface="Times New Roman" charset="0"/>
                          </a:rPr>
                          <m:t>𝜶</m:t>
                        </m:r>
                      </m:e>
                      <m:sup>
                        <m:r>
                          <a:rPr lang="en-US" b="1" i="1" dirty="0" smtClean="0">
                            <a:solidFill>
                              <a:srgbClr val="FF0000"/>
                            </a:solidFill>
                            <a:latin typeface="Cambria Math" charset="0"/>
                            <a:ea typeface="Times New Roman" charset="0"/>
                            <a:cs typeface="Times New Roman" charset="0"/>
                          </a:rPr>
                          <m:t>𝒕</m:t>
                        </m:r>
                      </m:sup>
                    </m:sSup>
                    <m:r>
                      <a:rPr lang="en-US" i="1" dirty="0">
                        <a:solidFill>
                          <a:srgbClr val="FF0000"/>
                        </a:solidFill>
                        <a:latin typeface="Cambria Math" charset="0"/>
                        <a:ea typeface="Times New Roman" charset="0"/>
                        <a:cs typeface="Times New Roman" charset="0"/>
                      </a:rPr>
                      <m:t>  </m:t>
                    </m:r>
                    <m:r>
                      <m:rPr>
                        <m:nor/>
                      </m:rPr>
                      <a:rPr lang="en-US" dirty="0">
                        <a:solidFill>
                          <a:schemeClr val="tx1"/>
                        </a:solidFill>
                        <a:latin typeface="Times New Roman" charset="0"/>
                        <a:ea typeface="Times New Roman" charset="0"/>
                        <a:cs typeface="Times New Roman" charset="0"/>
                      </a:rPr>
                      <m:t>= </m:t>
                    </m:r>
                    <m:nary>
                      <m:naryPr>
                        <m:chr m:val="∑"/>
                        <m:ctrlPr>
                          <a:rPr lang="is-IS" i="1">
                            <a:solidFill>
                              <a:schemeClr val="tx1"/>
                            </a:solidFill>
                            <a:latin typeface="Cambria Math" charset="0"/>
                            <a:ea typeface="Times New Roman" charset="0"/>
                            <a:cs typeface="Times New Roman" charset="0"/>
                          </a:rPr>
                        </m:ctrlPr>
                      </m:naryPr>
                      <m:sub>
                        <m:r>
                          <m:rPr>
                            <m:brk m:alnAt="23"/>
                          </m:rPr>
                          <a:rPr lang="en-US" i="1">
                            <a:solidFill>
                              <a:schemeClr val="tx1"/>
                            </a:solidFill>
                            <a:latin typeface="Cambria Math" charset="0"/>
                            <a:ea typeface="Times New Roman" charset="0"/>
                            <a:cs typeface="Times New Roman" charset="0"/>
                          </a:rPr>
                          <m:t>𝑖</m:t>
                        </m:r>
                        <m:r>
                          <a:rPr lang="en-US" i="1">
                            <a:solidFill>
                              <a:schemeClr val="tx1"/>
                            </a:solidFill>
                            <a:latin typeface="Cambria Math" charset="0"/>
                            <a:ea typeface="Times New Roman" charset="0"/>
                            <a:cs typeface="Times New Roman" charset="0"/>
                          </a:rPr>
                          <m:t>=1</m:t>
                        </m:r>
                      </m:sub>
                      <m:sup>
                        <m:r>
                          <a:rPr lang="en-US" i="1">
                            <a:solidFill>
                              <a:schemeClr val="tx1"/>
                            </a:solidFill>
                            <a:latin typeface="Cambria Math" charset="0"/>
                            <a:ea typeface="Times New Roman" charset="0"/>
                            <a:cs typeface="Times New Roman" charset="0"/>
                          </a:rPr>
                          <m:t>𝑛</m:t>
                        </m:r>
                      </m:sup>
                      <m:e>
                        <m:r>
                          <a:rPr lang="en-US" i="1">
                            <a:solidFill>
                              <a:schemeClr val="tx1"/>
                            </a:solidFill>
                            <a:latin typeface="Cambria Math" charset="0"/>
                            <a:ea typeface="Times New Roman" charset="0"/>
                            <a:cs typeface="Times New Roman" charset="0"/>
                          </a:rPr>
                          <m:t>𝑘</m:t>
                        </m:r>
                        <m:d>
                          <m:dPr>
                            <m:ctrlPr>
                              <a:rPr lang="en-US" i="1">
                                <a:solidFill>
                                  <a:schemeClr val="tx1"/>
                                </a:solidFill>
                                <a:latin typeface="Cambria Math" charset="0"/>
                                <a:ea typeface="Times New Roman" charset="0"/>
                                <a:cs typeface="Times New Roman" charset="0"/>
                              </a:rPr>
                            </m:ctrlPr>
                          </m:dPr>
                          <m:e>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m:t>
                                </m:r>
                              </m:sub>
                            </m:sSub>
                            <m:r>
                              <a:rPr lang="en-US" i="1">
                                <a:solidFill>
                                  <a:schemeClr val="tx1"/>
                                </a:solidFill>
                                <a:latin typeface="Cambria Math" charset="0"/>
                                <a:ea typeface="Times New Roman" charset="0"/>
                                <a:cs typeface="Times New Roman" charset="0"/>
                              </a:rPr>
                              <m:t> , </m:t>
                            </m:r>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𝑛</m:t>
                                </m:r>
                              </m:sub>
                            </m:sSub>
                          </m:e>
                        </m:d>
                        <m:sSubSup>
                          <m:sSubSupPr>
                            <m:ctrlPr>
                              <a:rPr lang="en-US" b="0" i="1" smtClean="0">
                                <a:solidFill>
                                  <a:schemeClr val="tx1"/>
                                </a:solidFill>
                                <a:latin typeface="Cambria Math" charset="0"/>
                                <a:ea typeface="Times New Roman" charset="0"/>
                                <a:cs typeface="Times New Roman" charset="0"/>
                              </a:rPr>
                            </m:ctrlPr>
                          </m:sSubSupPr>
                          <m:e>
                            <m:r>
                              <a:rPr lang="en-US" i="1">
                                <a:solidFill>
                                  <a:schemeClr val="tx1"/>
                                </a:solidFill>
                                <a:latin typeface="Cambria Math" charset="0"/>
                                <a:ea typeface="Times New Roman" charset="0"/>
                                <a:cs typeface="Times New Roman" charset="0"/>
                              </a:rPr>
                              <m:t>𝛼</m:t>
                            </m:r>
                          </m:e>
                          <m:sub>
                            <m:r>
                              <a:rPr lang="en-US" i="1">
                                <a:solidFill>
                                  <a:schemeClr val="tx1"/>
                                </a:solidFill>
                                <a:latin typeface="Cambria Math" charset="0"/>
                                <a:ea typeface="Times New Roman" charset="0"/>
                                <a:cs typeface="Times New Roman" charset="0"/>
                              </a:rPr>
                              <m:t>𝑛</m:t>
                            </m:r>
                          </m:sub>
                          <m:sup>
                            <m:r>
                              <a:rPr lang="en-US" b="0" i="1" smtClean="0">
                                <a:solidFill>
                                  <a:schemeClr val="tx1"/>
                                </a:solidFill>
                                <a:latin typeface="Cambria Math" charset="0"/>
                                <a:ea typeface="Times New Roman" charset="0"/>
                                <a:cs typeface="Times New Roman" charset="0"/>
                              </a:rPr>
                              <m:t>𝑡</m:t>
                            </m:r>
                          </m:sup>
                        </m:sSubSup>
                      </m:e>
                    </m:nary>
                  </m:oMath>
                </a14:m>
                <a:endParaRPr lang="en-US" b="1" dirty="0" smtClean="0">
                  <a:latin typeface="Times New Roman" charset="0"/>
                  <a:ea typeface="Times New Roman" charset="0"/>
                  <a:cs typeface="Times New Roman" charset="0"/>
                </a:endParaRPr>
              </a:p>
              <a:p>
                <a:pPr lvl="1"/>
                <a14:m>
                  <m:oMath xmlns:m="http://schemas.openxmlformats.org/officeDocument/2006/math">
                    <m:sSup>
                      <m:sSupPr>
                        <m:ctrlPr>
                          <a:rPr lang="en-US" b="1" i="1" smtClean="0">
                            <a:latin typeface="Cambria Math" charset="0"/>
                            <a:ea typeface="Times New Roman" charset="0"/>
                            <a:cs typeface="Times New Roman" charset="0"/>
                          </a:rPr>
                        </m:ctrlPr>
                      </m:sSupPr>
                      <m:e>
                        <m:r>
                          <a:rPr lang="en-US" b="1" i="1" smtClean="0">
                            <a:latin typeface="Cambria Math" charset="0"/>
                            <a:ea typeface="Times New Roman" charset="0"/>
                            <a:cs typeface="Times New Roman" charset="0"/>
                          </a:rPr>
                          <m:t>𝜶</m:t>
                        </m:r>
                      </m:e>
                      <m:sup>
                        <m:r>
                          <a:rPr lang="en-US" b="1" i="1"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 </a:t>
                </a:r>
                <a14:m>
                  <m:oMath xmlns:m="http://schemas.openxmlformats.org/officeDocument/2006/math">
                    <m:nary>
                      <m:naryPr>
                        <m:chr m:val="∑"/>
                        <m:ctrlPr>
                          <a:rPr lang="is-IS" i="1" smtClean="0">
                            <a:latin typeface="Cambria Math" charset="0"/>
                            <a:ea typeface="Times New Roman" charset="0"/>
                            <a:cs typeface="Times New Roman" charset="0"/>
                          </a:rPr>
                        </m:ctrlPr>
                      </m:naryPr>
                      <m:sub>
                        <m:r>
                          <m:rPr>
                            <m:brk m:alnAt="23"/>
                          </m:rP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=1</m:t>
                        </m:r>
                      </m:sub>
                      <m:sup>
                        <m:r>
                          <a:rPr lang="en-US" b="0" i="1" smtClean="0">
                            <a:latin typeface="Cambria Math" charset="0"/>
                            <a:ea typeface="Times New Roman" charset="0"/>
                            <a:cs typeface="Times New Roman" charset="0"/>
                          </a:rPr>
                          <m:t>𝐾</m:t>
                        </m:r>
                      </m:sup>
                      <m:e>
                        <m:sSub>
                          <m:sSubPr>
                            <m:ctrlPr>
                              <a:rPr lang="en-US"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𝑩</m:t>
                            </m:r>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𝒊</m:t>
                            </m:r>
                            <m:r>
                              <a:rPr lang="en-US" b="1" i="1" smtClean="0">
                                <a:latin typeface="Cambria Math" charset="0"/>
                                <a:ea typeface="Times New Roman" charset="0"/>
                                <a:cs typeface="Times New Roman" charset="0"/>
                              </a:rPr>
                              <m:t>]</m:t>
                            </m:r>
                          </m:e>
                          <m:sub/>
                        </m:sSub>
                      </m:e>
                    </m:nary>
                  </m:oMath>
                </a14:m>
                <a:r>
                  <a:rPr lang="en-US" b="1" dirty="0" smtClean="0">
                    <a:latin typeface="Times New Roman" charset="0"/>
                    <a:ea typeface="Times New Roman" charset="0"/>
                    <a:cs typeface="Times New Roman" charset="0"/>
                  </a:rPr>
                  <a:t>   </a:t>
                </a:r>
                <a14:m>
                  <m:oMath xmlns:m="http://schemas.openxmlformats.org/officeDocument/2006/math">
                    <m:sSup>
                      <m:sSupPr>
                        <m:ctrlPr>
                          <a:rPr lang="en-US" b="1" i="1" dirty="0" smtClean="0">
                            <a:latin typeface="Cambria Math" charset="0"/>
                            <a:ea typeface="Times New Roman" charset="0"/>
                            <a:cs typeface="Times New Roman" charset="0"/>
                          </a:rPr>
                        </m:ctrlPr>
                      </m:sSupPr>
                      <m:e>
                        <m:r>
                          <a:rPr lang="en-US" b="1" i="1" dirty="0" smtClean="0">
                            <a:latin typeface="Cambria Math" charset="0"/>
                            <a:ea typeface="Times New Roman" charset="0"/>
                            <a:cs typeface="Times New Roman" charset="0"/>
                          </a:rPr>
                          <m:t>𝜶</m:t>
                        </m:r>
                      </m:e>
                      <m:sup>
                        <m:r>
                          <a:rPr lang="en-US" b="1" i="1" dirty="0"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a task dependent linear combination of some basis vectors, and </a:t>
                </a:r>
                <a14:m>
                  <m:oMath xmlns:m="http://schemas.openxmlformats.org/officeDocument/2006/math">
                    <m:r>
                      <a:rPr lang="en-US" b="0" i="1" smtClean="0">
                        <a:latin typeface="Cambria Math" charset="0"/>
                        <a:ea typeface="Times New Roman" charset="0"/>
                        <a:cs typeface="Times New Roman" charset="0"/>
                      </a:rPr>
                      <m:t>𝐵</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𝑁𝑋𝐾</m:t>
                        </m:r>
                      </m:sup>
                    </m:sSup>
                    <m:r>
                      <a:rPr lang="en-US" b="0" i="1" smtClean="0">
                        <a:latin typeface="Cambria Math" charset="0"/>
                        <a:ea typeface="Times New Roman" charset="0"/>
                        <a:cs typeface="Times New Roman" charset="0"/>
                      </a:rPr>
                      <m:t> </m:t>
                    </m:r>
                    <m:r>
                      <m:rPr>
                        <m:sty m:val="p"/>
                      </m:rPr>
                      <a:rPr lang="en-US" b="0" i="0" smtClean="0">
                        <a:latin typeface="Cambria Math" charset="0"/>
                        <a:ea typeface="Times New Roman" charset="0"/>
                        <a:cs typeface="Times New Roman" charset="0"/>
                      </a:rPr>
                      <m:t>matrix</m:t>
                    </m:r>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𝐁</m:t>
                    </m:r>
                    <m:d>
                      <m:dPr>
                        <m:begChr m:val="["/>
                        <m:endChr m:val="]"/>
                        <m:ctrlPr>
                          <a:rPr lang="en-US" b="1" i="1" smtClean="0">
                            <a:latin typeface="Cambria Math" charset="0"/>
                            <a:ea typeface="Times New Roman" charset="0"/>
                            <a:cs typeface="Times New Roman" charset="0"/>
                          </a:rPr>
                        </m:ctrlPr>
                      </m:dPr>
                      <m:e>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𝐢</m:t>
                        </m:r>
                      </m:e>
                    </m:d>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column of the matrix, and </a:t>
                </a:r>
                <a14:m>
                  <m:oMath xmlns:m="http://schemas.openxmlformats.org/officeDocument/2006/math">
                    <m:r>
                      <a:rPr lang="en-US" b="0" i="1" smtClean="0">
                        <a:latin typeface="Cambria Math" charset="0"/>
                        <a:ea typeface="Times New Roman" charset="0"/>
                        <a:cs typeface="Times New Roman" charset="0"/>
                      </a:rPr>
                      <m:t>𝑧</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𝑇𝑋𝐾</m:t>
                        </m:r>
                      </m:sup>
                    </m:sSup>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𝑡</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𝑟𝑜𝑤</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𝑎𝑛𝑑</m:t>
                    </m:r>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𝑐𝑜𝑙𝑢𝑚𝑛</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𝑜𝑓</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𝑧</m:t>
                    </m:r>
                  </m:oMath>
                </a14:m>
                <a:r>
                  <a:rPr lang="en-US" b="1" dirty="0" smtClean="0">
                    <a:latin typeface="Times New Roman" charset="0"/>
                    <a:ea typeface="Times New Roman" charset="0"/>
                    <a:cs typeface="Times New Roman" charset="0"/>
                  </a:rPr>
                  <a:t>   </a:t>
                </a:r>
              </a:p>
              <a:p>
                <a:pPr lvl="1"/>
                <a:r>
                  <a:rPr lang="en-US" dirty="0" smtClean="0">
                    <a:latin typeface="Times New Roman" charset="0"/>
                    <a:ea typeface="Times New Roman" charset="0"/>
                    <a:cs typeface="Times New Roman" charset="0"/>
                  </a:rPr>
                  <a:t>We will see the proof of above equations in the next slide.</a:t>
                </a:r>
              </a:p>
              <a:p>
                <a:r>
                  <a:rPr lang="en-US" dirty="0" smtClean="0">
                    <a:latin typeface="Times New Roman" charset="0"/>
                    <a:ea typeface="Times New Roman" charset="0"/>
                    <a:cs typeface="Times New Roman" charset="0"/>
                  </a:rPr>
                  <a:t>Note that the above mean does not use task dependent kernels, instead task dependency part is taken care by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𝛼</m:t>
                        </m:r>
                      </m:e>
                      <m:sup>
                        <m:r>
                          <a:rPr lang="en-US" b="0" i="1" smtClean="0">
                            <a:latin typeface="Cambria Math" charset="0"/>
                            <a:ea typeface="Times New Roman" charset="0"/>
                            <a:cs typeface="Times New Roman" charset="0"/>
                          </a:rPr>
                          <m:t>𝑡</m:t>
                        </m:r>
                      </m:sup>
                    </m:sSup>
                    <m:r>
                      <a:rPr lang="en-US" b="0" i="0" smtClean="0">
                        <a:latin typeface="Cambria Math" charset="0"/>
                        <a:ea typeface="Times New Roman" charset="0"/>
                        <a:cs typeface="Times New Roman" charset="0"/>
                      </a:rPr>
                      <m:t>,</m:t>
                    </m:r>
                  </m:oMath>
                </a14:m>
                <a:r>
                  <a:rPr lang="en-US" dirty="0" smtClean="0">
                    <a:latin typeface="Times New Roman" charset="0"/>
                    <a:ea typeface="Times New Roman" charset="0"/>
                    <a:cs typeface="Times New Roman" charset="0"/>
                  </a:rPr>
                  <a:t> which again taken by </a:t>
                </a:r>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sub>
                    </m:sSub>
                  </m:oMath>
                </a14:m>
                <a:endParaRPr lang="en-US" dirty="0" smtClean="0">
                  <a:latin typeface="Times New Roman" charset="0"/>
                  <a:ea typeface="Times New Roman" charset="0"/>
                  <a:cs typeface="Times New Roman" charset="0"/>
                </a:endParaRPr>
              </a:p>
              <a:p>
                <a:pPr lvl="1"/>
                <a:r>
                  <a:rPr lang="en-US" dirty="0" smtClean="0"/>
                  <a:t>From above equations we know how to find mean what about variance.</a:t>
                </a:r>
              </a:p>
              <a:p>
                <a:pPr lvl="2"/>
                <a:r>
                  <a:rPr lang="en-US" dirty="0" smtClean="0"/>
                  <a:t>It follows from the proof/equivalence of above equations. Lets see it.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79373"/>
                <a:ext cx="8596668" cy="4261989"/>
              </a:xfrm>
              <a:blipFill rotWithShape="0">
                <a:blip r:embed="rId2"/>
                <a:stretch>
                  <a:fillRect l="-142" t="-1001" r="-496"/>
                </a:stretch>
              </a:blipFill>
            </p:spPr>
            <p:txBody>
              <a:bodyPr/>
              <a:lstStyle/>
              <a:p>
                <a:r>
                  <a:rPr lang="en-US">
                    <a:noFill/>
                  </a:rPr>
                  <a:t> </a:t>
                </a:r>
              </a:p>
            </p:txBody>
          </p:sp>
        </mc:Fallback>
      </mc:AlternateContent>
    </p:spTree>
    <p:extLst>
      <p:ext uri="{BB962C8B-B14F-4D97-AF65-F5344CB8AC3E}">
        <p14:creationId xmlns:p14="http://schemas.microsoft.com/office/powerpoint/2010/main" val="51466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Todays Agenda</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2160590"/>
            <a:ext cx="8596668" cy="3548232"/>
          </a:xfrm>
        </p:spPr>
        <p:txBody>
          <a:bodyPr/>
          <a:lstStyle/>
          <a:p>
            <a:r>
              <a:rPr lang="en-US" dirty="0" smtClean="0">
                <a:latin typeface="Times New Roman" charset="0"/>
                <a:ea typeface="Times New Roman" charset="0"/>
                <a:cs typeface="Times New Roman" charset="0"/>
              </a:rPr>
              <a:t>Bayesian Optimization</a:t>
            </a:r>
          </a:p>
          <a:p>
            <a:r>
              <a:rPr lang="en-US" dirty="0" smtClean="0">
                <a:latin typeface="Times New Roman" charset="0"/>
                <a:ea typeface="Times New Roman" charset="0"/>
                <a:cs typeface="Times New Roman" charset="0"/>
              </a:rPr>
              <a:t>Gaussian Process</a:t>
            </a:r>
          </a:p>
          <a:p>
            <a:r>
              <a:rPr lang="en-US" dirty="0" smtClean="0">
                <a:latin typeface="Times New Roman" charset="0"/>
                <a:ea typeface="Times New Roman" charset="0"/>
                <a:cs typeface="Times New Roman" charset="0"/>
              </a:rPr>
              <a:t>Multi-Task Bayesian Optimization</a:t>
            </a:r>
          </a:p>
          <a:p>
            <a:r>
              <a:rPr lang="en-US" dirty="0" smtClean="0">
                <a:latin typeface="Times New Roman" charset="0"/>
                <a:ea typeface="Times New Roman" charset="0"/>
                <a:cs typeface="Times New Roman" charset="0"/>
              </a:rPr>
              <a:t>Previous work</a:t>
            </a:r>
          </a:p>
          <a:p>
            <a:r>
              <a:rPr lang="en-US" dirty="0" smtClean="0">
                <a:latin typeface="Times New Roman" charset="0"/>
                <a:ea typeface="Times New Roman" charset="0"/>
                <a:cs typeface="Times New Roman" charset="0"/>
              </a:rPr>
              <a:t>Our Work</a:t>
            </a:r>
          </a:p>
          <a:p>
            <a:r>
              <a:rPr lang="en-US" dirty="0" smtClean="0">
                <a:latin typeface="Times New Roman" charset="0"/>
                <a:ea typeface="Times New Roman" charset="0"/>
                <a:cs typeface="Times New Roman" charset="0"/>
              </a:rPr>
              <a:t>Future works</a:t>
            </a: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60286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r>
                  <a:rPr lang="en-US" dirty="0" smtClean="0"/>
                  <a:t>Proof of equivalence of previous equations to Multi-task GP’s</a:t>
                </a:r>
              </a:p>
              <a:p>
                <a:pPr lvl="1"/>
                <a:r>
                  <a:rPr lang="en-US" dirty="0" smtClean="0"/>
                  <a:t>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oMath>
                </a14:m>
                <a:endParaRPr lang="en-US" b="0" dirty="0" smtClean="0"/>
              </a:p>
              <a:p>
                <a:pPr lvl="1"/>
                <a:r>
                  <a:rPr lang="en-US" dirty="0"/>
                  <a:t>Let us make the following </a:t>
                </a:r>
                <a:r>
                  <a:rPr lang="en-US" dirty="0" smtClean="0"/>
                  <a:t>assumption on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r>
                  <a:rPr lang="en-US" dirty="0" smtClean="0"/>
                  <a:t>, </a:t>
                </a:r>
                <a:r>
                  <a:rPr lang="en-US" dirty="0"/>
                  <a:t>which is a slightly stronger </a:t>
                </a:r>
                <a:r>
                  <a:rPr lang="en-US" dirty="0" smtClean="0"/>
                  <a:t>assumption </a:t>
                </a:r>
                <a:r>
                  <a:rPr lang="en-US" dirty="0"/>
                  <a:t>than mercer kernels</a:t>
                </a:r>
                <a:r>
                  <a:rPr lang="en-US" dirty="0" smtClean="0"/>
                  <a:t>.</a:t>
                </a:r>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0" smtClean="0">
                        <a:latin typeface="Cambria Math" charset="0"/>
                      </a:rPr>
                      <m:t>,  </m:t>
                    </m:r>
                    <m:r>
                      <m:rPr>
                        <m:sty m:val="p"/>
                      </m:rPr>
                      <a:rPr lang="en-US" b="0" i="0" smtClean="0">
                        <a:latin typeface="Cambria Math" charset="0"/>
                      </a:rPr>
                      <m:t>where</m:t>
                    </m:r>
                    <m:r>
                      <a:rPr lang="en-US" b="0" i="0" smtClean="0">
                        <a:latin typeface="Cambria Math" charset="0"/>
                      </a:rPr>
                      <m:t>  </m:t>
                    </m:r>
                    <m:r>
                      <m:rPr>
                        <m:sty m:val="p"/>
                      </m:rPr>
                      <a:rPr lang="en-US" b="0" i="0" smtClean="0">
                        <a:latin typeface="Cambria Math" charset="0"/>
                      </a:rPr>
                      <m:t>z</m:t>
                    </m:r>
                    <m:d>
                      <m:dPr>
                        <m:ctrlPr>
                          <a:rPr lang="en-US" b="0" i="1" smtClean="0">
                            <a:latin typeface="Cambria Math" charset="0"/>
                          </a:rPr>
                        </m:ctrlPr>
                      </m:dPr>
                      <m:e>
                        <m:r>
                          <m:rPr>
                            <m:sty m:val="p"/>
                          </m:rPr>
                          <a:rPr lang="en-US" b="0" i="0" smtClean="0">
                            <a:latin typeface="Cambria Math" charset="0"/>
                          </a:rPr>
                          <m:t>t</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endParaRPr lang="en-US" dirty="0" smtClean="0"/>
              </a:p>
              <a:p>
                <a:pPr lvl="2"/>
                <a:r>
                  <a:rPr lang="en-US" dirty="0" smtClean="0"/>
                  <a:t>Where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some feature vector (embedding/representation) of task </a:t>
                </a:r>
                <a14:m>
                  <m:oMath xmlns:m="http://schemas.openxmlformats.org/officeDocument/2006/math">
                    <m:r>
                      <a:rPr lang="en-US" b="0" i="1" smtClean="0">
                        <a:latin typeface="Cambria Math" charset="0"/>
                      </a:rPr>
                      <m:t>𝑡</m:t>
                    </m:r>
                  </m:oMath>
                </a14:m>
                <a:r>
                  <a:rPr lang="en-US" dirty="0" smtClean="0"/>
                  <a:t> (we don’t need to specify this our model can learn it)</a:t>
                </a:r>
              </a:p>
              <a:p>
                <a:pPr lvl="1"/>
                <a14:m>
                  <m:oMath xmlns:m="http://schemas.openxmlformats.org/officeDocument/2006/math">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𝑁</m:t>
                        </m:r>
                      </m:sub>
                    </m:sSub>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 </m:t>
                        </m:r>
                        <m:r>
                          <a:rPr lang="en-US" b="0" i="1" smtClean="0">
                            <a:latin typeface="Cambria Math" charset="0"/>
                          </a:rPr>
                          <m:t>𝑗</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𝐼</m:t>
                    </m:r>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m:t>
                        </m:r>
                        <m:r>
                          <a:rPr lang="en-US" b="0" i="1" smtClean="0">
                            <a:latin typeface="Cambria Math" charset="0"/>
                          </a:rPr>
                          <m:t>𝑗</m:t>
                        </m:r>
                      </m:e>
                    </m:d>
                    <m:sSup>
                      <m:sSupPr>
                        <m:ctrlPr>
                          <a:rPr lang="en-US" b="0" i="1" smtClean="0">
                            <a:latin typeface="Cambria Math" charset="0"/>
                          </a:rPr>
                        </m:ctrlPr>
                      </m:sSupPr>
                      <m:e>
                        <m:r>
                          <a:rPr lang="en-US" b="0" i="1" smtClean="0">
                            <a:latin typeface="Cambria Math" charset="0"/>
                          </a:rPr>
                          <m:t>𝜎</m:t>
                        </m:r>
                      </m:e>
                      <m:sup>
                        <m:r>
                          <a:rPr lang="en-US" b="0" i="1" smtClean="0">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r>
                      <a:rPr lang="en-US" b="0" i="1" smtClean="0">
                        <a:latin typeface="Cambria Math" charset="0"/>
                      </a:rPr>
                      <m:t>)</m:t>
                    </m:r>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820" r="-709"/>
                </a:stretch>
              </a:blipFill>
            </p:spPr>
            <p:txBody>
              <a:bodyPr/>
              <a:lstStyle/>
              <a:p>
                <a:r>
                  <a:rPr lang="en-US">
                    <a:noFill/>
                  </a:rPr>
                  <a:t> </a:t>
                </a:r>
              </a:p>
            </p:txBody>
          </p:sp>
        </mc:Fallback>
      </mc:AlternateContent>
    </p:spTree>
    <p:extLst>
      <p:ext uri="{BB962C8B-B14F-4D97-AF65-F5344CB8AC3E}">
        <p14:creationId xmlns:p14="http://schemas.microsoft.com/office/powerpoint/2010/main" val="2028459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32239"/>
                <a:ext cx="8596668" cy="4509124"/>
              </a:xfrm>
            </p:spPr>
            <p:txBody>
              <a:bodyPr>
                <a:normAutofit lnSpcReduction="10000"/>
              </a:bodyPr>
              <a:lstStyle/>
              <a:p>
                <a:r>
                  <a:rPr lang="en-US" dirty="0" smtClean="0"/>
                  <a:t>Proof contd.</a:t>
                </a:r>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1" i="1" smtClean="0">
                        <a:latin typeface="Cambria Math" charset="0"/>
                      </a:rPr>
                      <m:t>   </m:t>
                    </m:r>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r>
                      <a:rPr lang="en-US" b="1" i="1" smtClean="0">
                        <a:latin typeface="Cambria Math" charset="0"/>
                      </a:rPr>
                      <m:t>𝜷</m:t>
                    </m:r>
                  </m:oMath>
                </a14:m>
                <a:r>
                  <a:rPr lang="en-US" dirty="0" smtClean="0"/>
                  <a:t>    where </a:t>
                </a:r>
                <a14:m>
                  <m:oMath xmlns:m="http://schemas.openxmlformats.org/officeDocument/2006/math">
                    <m:r>
                      <a:rPr lang="en-US" b="1" i="1" smtClean="0">
                        <a:latin typeface="Cambria Math" charset="0"/>
                      </a:rPr>
                      <m:t>𝜷</m:t>
                    </m:r>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𝑁</m:t>
                        </m:r>
                      </m:sup>
                    </m:sSup>
                    <m:r>
                      <a:rPr lang="en-US" b="0" i="1" smtClean="0">
                        <a:latin typeface="Cambria Math" charset="0"/>
                      </a:rPr>
                      <m:t>  </m:t>
                    </m:r>
                  </m:oMath>
                </a14:m>
                <a:endParaRPr lang="en-US" dirty="0" smtClean="0"/>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 </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𝑁</m:t>
                        </m:r>
                      </m:sup>
                      <m:e>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𝑡</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e>
                    </m:nary>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b="0" i="1" smtClean="0">
                                <a:latin typeface="Cambria Math" charset="0"/>
                              </a:rPr>
                              <m:t>𝑎</m:t>
                            </m:r>
                            <m:r>
                              <a:rPr lang="en-US" i="1" smtClean="0">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e>
                        </m:d>
                        <m:sSup>
                          <m:sSupPr>
                            <m:ctrlPr>
                              <a:rPr lang="en-US" b="0" i="1" smtClean="0">
                                <a:latin typeface="Cambria Math" charset="0"/>
                              </a:rPr>
                            </m:ctrlPr>
                          </m:sSupPr>
                          <m:e>
                            <m:r>
                              <a:rPr lang="en-US" b="0" i="1" smtClean="0">
                                <a:latin typeface="Cambria Math" charset="0"/>
                              </a:rPr>
                              <m:t> </m:t>
                            </m:r>
                            <m:r>
                              <a:rPr lang="en-US" b="0" i="1" smtClean="0">
                                <a:latin typeface="Cambria Math" charset="0"/>
                              </a:rPr>
                              <m:t>𝑘</m:t>
                            </m:r>
                          </m:e>
                          <m:sup>
                            <m:r>
                              <a:rPr lang="en-US" b="0" i="1" smtClean="0">
                                <a:latin typeface="Cambria Math" charset="0"/>
                              </a:rPr>
                              <m:t>𝑏</m:t>
                            </m:r>
                          </m:sup>
                        </m:sSup>
                        <m:r>
                          <a:rPr lang="en-US" b="0" i="1" smtClean="0">
                            <a:latin typeface="Cambria Math" charset="0"/>
                          </a:rPr>
                          <m:t>(</m:t>
                        </m:r>
                        <m:r>
                          <a:rPr lang="en-US" b="0" i="1" smtClean="0">
                            <a:latin typeface="Cambria Math" charset="0"/>
                          </a:rPr>
                          <m:t>𝑡</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smtClean="0">
                                    <a:latin typeface="Cambria Math" charset="0"/>
                                  </a:rPr>
                                </m:ctrlPr>
                              </m:sSubPr>
                              <m:e>
                                <m:r>
                                  <a:rPr lang="en-US" i="1">
                                    <a:latin typeface="Cambria Math" charset="0"/>
                                  </a:rPr>
                                  <m:t>𝑥</m:t>
                                </m:r>
                              </m:e>
                              <m:sub>
                                <m:r>
                                  <a:rPr lang="en-US" b="0" i="1" smtClean="0">
                                    <a:latin typeface="Cambria Math" charset="0"/>
                                  </a:rPr>
                                  <m:t>𝑛</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r>
                  <a:rPr lang="en-US" dirty="0" smtClean="0"/>
                  <a:t> </a:t>
                </a:r>
              </a:p>
              <a:p>
                <a:pPr lvl="1"/>
                <a:r>
                  <a:rPr lang="en-US" dirty="0" smtClean="0"/>
                  <a:t>Lets call </a:t>
                </a:r>
                <a14:m>
                  <m:oMath xmlns:m="http://schemas.openxmlformats.org/officeDocument/2006/math">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e>
                    </m:d>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r>
                  <a:rPr lang="en-US" dirty="0" smtClean="0"/>
                  <a:t> </a:t>
                </a:r>
              </a:p>
              <a:p>
                <a:pPr lvl="1"/>
                <a14:m>
                  <m:oMath xmlns:m="http://schemas.openxmlformats.org/officeDocument/2006/math">
                    <m:sSubSup>
                      <m:sSubSupPr>
                        <m:ctrlPr>
                          <a:rPr lang="en-US" i="1" smtClean="0">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smtClean="0">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r>
                          <a:rPr lang="en-US" i="1">
                            <a:latin typeface="Cambria Math" charset="0"/>
                          </a:rPr>
                          <m:t>𝑧</m:t>
                        </m:r>
                        <m:sSup>
                          <m:sSupPr>
                            <m:ctrlPr>
                              <a:rPr lang="en-US" i="1">
                                <a:latin typeface="Cambria Math" charset="0"/>
                              </a:rPr>
                            </m:ctrlPr>
                          </m:sSupPr>
                          <m:e>
                            <m:d>
                              <m:dPr>
                                <m:ctrlPr>
                                  <a:rPr lang="en-US" i="1">
                                    <a:latin typeface="Cambria Math" charset="0"/>
                                  </a:rPr>
                                </m:ctrlPr>
                              </m:dPr>
                              <m:e>
                                <m:r>
                                  <a:rPr lang="en-US" i="1">
                                    <a:latin typeface="Cambria Math" charset="0"/>
                                  </a:rPr>
                                  <m:t>𝑡</m:t>
                                </m:r>
                              </m:e>
                            </m:d>
                          </m:e>
                          <m:sup>
                            <m:r>
                              <a:rPr lang="en-US" i="1">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e>
                    </m:nary>
                  </m:oMath>
                </a14:m>
                <a:endParaRPr lang="en-US" dirty="0" smtClean="0"/>
              </a:p>
              <a:p>
                <a:pPr lvl="1"/>
                <a:r>
                  <a:rPr lang="en-US" dirty="0" smtClean="0"/>
                  <a:t>Lets call </a:t>
                </a:r>
                <a14:m>
                  <m:oMath xmlns:m="http://schemas.openxmlformats.org/officeDocument/2006/math">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nary>
                      <m:naryPr>
                        <m:chr m:val="∑"/>
                        <m:ctrlPr>
                          <a:rPr lang="is-IS" i="1" dirty="0" smtClean="0">
                            <a:latin typeface="Cambria Math" charset="0"/>
                          </a:rPr>
                        </m:ctrlPr>
                      </m:naryPr>
                      <m:sub>
                        <m:r>
                          <m:rPr>
                            <m:brk m:alnAt="23"/>
                          </m:rPr>
                          <a:rPr lang="en-US" b="0" i="1" dirty="0" smtClean="0">
                            <a:latin typeface="Cambria Math" charset="0"/>
                          </a:rPr>
                          <m:t>𝑖</m:t>
                        </m:r>
                        <m:r>
                          <a:rPr lang="en-US" b="0" i="1" dirty="0" smtClean="0">
                            <a:latin typeface="Cambria Math" charset="0"/>
                          </a:rPr>
                          <m:t>=1</m:t>
                        </m:r>
                      </m:sub>
                      <m:sup>
                        <m:r>
                          <a:rPr lang="en-US" b="0" i="1" dirty="0" smtClean="0">
                            <a:latin typeface="Cambria Math" charset="0"/>
                          </a:rPr>
                          <m:t>𝐾</m:t>
                        </m:r>
                      </m:sup>
                      <m:e>
                        <m:r>
                          <a:rPr lang="en-US" b="0" i="1" dirty="0" smtClean="0">
                            <a:latin typeface="Cambria Math" charset="0"/>
                          </a:rPr>
                          <m:t>𝑧</m:t>
                        </m:r>
                        <m:sSub>
                          <m:sSubPr>
                            <m:ctrlPr>
                              <a:rPr lang="en-US" b="0" i="1" dirty="0" smtClean="0">
                                <a:latin typeface="Cambria Math" charset="0"/>
                              </a:rPr>
                            </m:ctrlPr>
                          </m:sSubPr>
                          <m:e>
                            <m:d>
                              <m:dPr>
                                <m:ctrlPr>
                                  <a:rPr lang="en-US" b="0" i="1" dirty="0" smtClean="0">
                                    <a:latin typeface="Cambria Math" charset="0"/>
                                  </a:rPr>
                                </m:ctrlPr>
                              </m:dPr>
                              <m:e>
                                <m:r>
                                  <a:rPr lang="en-US" b="0" i="1" dirty="0" smtClean="0">
                                    <a:latin typeface="Cambria Math" charset="0"/>
                                  </a:rPr>
                                  <m:t>𝑡</m:t>
                                </m:r>
                              </m:e>
                            </m:d>
                          </m:e>
                          <m:sub>
                            <m:r>
                              <a:rPr lang="en-US" b="0" i="1" dirty="0" smtClean="0">
                                <a:latin typeface="Cambria Math" charset="0"/>
                              </a:rPr>
                              <m:t>𝑖</m:t>
                            </m:r>
                          </m:sub>
                        </m:sSub>
                        <m:sSub>
                          <m:sSubPr>
                            <m:ctrlPr>
                              <a:rPr lang="en-US" b="0" i="1" dirty="0" smtClean="0">
                                <a:latin typeface="Cambria Math" charset="0"/>
                              </a:rPr>
                            </m:ctrlPr>
                          </m:sSubPr>
                          <m:e>
                            <m:r>
                              <a:rPr lang="en-US" b="0" i="1" dirty="0" smtClean="0">
                                <a:latin typeface="Cambria Math" charset="0"/>
                              </a:rPr>
                              <m:t>𝐵</m:t>
                            </m:r>
                          </m:e>
                          <m:sub>
                            <m:r>
                              <a:rPr lang="en-US" b="0" i="1" dirty="0" smtClean="0">
                                <a:latin typeface="Cambria Math" charset="0"/>
                              </a:rPr>
                              <m:t>𝑛𝑖</m:t>
                            </m:r>
                          </m:sub>
                        </m:sSub>
                      </m:e>
                    </m:nary>
                  </m:oMath>
                </a14:m>
                <a:r>
                  <a:rPr lang="en-US" dirty="0" smtClean="0"/>
                  <a:t> </a:t>
                </a:r>
                <a14:m>
                  <m:oMath xmlns:m="http://schemas.openxmlformats.org/officeDocument/2006/math">
                    <m:sSubSup>
                      <m:sSubSupPr>
                        <m:ctrlPr>
                          <a:rPr lang="en-US" i="1">
                            <a:latin typeface="Cambria Math" charset="0"/>
                          </a:rPr>
                        </m:ctrlPr>
                      </m:sSubSupPr>
                      <m:e>
                        <m:r>
                          <a:rPr lang="en-US" b="0" i="1" smtClean="0">
                            <a:latin typeface="Cambria Math" charset="0"/>
                          </a:rPr>
                          <m:t>=  </m:t>
                        </m:r>
                        <m:r>
                          <a:rPr lang="en-US" i="1">
                            <a:latin typeface="Cambria Math" charset="0"/>
                          </a:rPr>
                          <m:t>𝛼</m:t>
                        </m:r>
                      </m:e>
                      <m:sub>
                        <m:r>
                          <a:rPr lang="en-US" i="1">
                            <a:latin typeface="Cambria Math" charset="0"/>
                          </a:rPr>
                          <m:t>𝑛</m:t>
                        </m:r>
                      </m:sub>
                      <m:sup>
                        <m:r>
                          <a:rPr lang="en-US" i="1">
                            <a:latin typeface="Cambria Math" charset="0"/>
                          </a:rPr>
                          <m:t>𝑡</m:t>
                        </m:r>
                        <m:r>
                          <a:rPr lang="en-US" b="0" i="1" smtClean="0">
                            <a:latin typeface="Cambria Math" charset="0"/>
                          </a:rPr>
                          <m:t> </m:t>
                        </m:r>
                      </m:sup>
                    </m:sSubSup>
                    <m:r>
                      <a:rPr lang="en-US" b="0" i="1" smtClean="0">
                        <a:latin typeface="Cambria Math" charset="0"/>
                      </a:rPr>
                      <m:t>   ∈ </m:t>
                    </m:r>
                    <m:r>
                      <a:rPr lang="en-US" b="0" i="1" smtClean="0">
                        <a:latin typeface="Cambria Math" charset="0"/>
                      </a:rPr>
                      <m:t>𝑅</m:t>
                    </m:r>
                    <m:r>
                      <a:rPr lang="en-US" b="0" i="1" smtClean="0">
                        <a:latin typeface="Cambria Math" charset="0"/>
                      </a:rPr>
                      <m:t> </m:t>
                    </m:r>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sSubSup>
                          <m:sSubSupPr>
                            <m:ctrlPr>
                              <a:rPr lang="en-US" b="0" i="1" smtClean="0">
                                <a:latin typeface="Cambria Math" charset="0"/>
                              </a:rPr>
                            </m:ctrlPr>
                          </m:sSubSupPr>
                          <m:e>
                            <m:r>
                              <a:rPr lang="en-US" b="0" i="1" smtClean="0">
                                <a:latin typeface="Cambria Math" charset="0"/>
                              </a:rPr>
                              <m:t>𝛼</m:t>
                            </m:r>
                          </m:e>
                          <m:sub>
                            <m:r>
                              <a:rPr lang="en-US" b="0" i="1" smtClean="0">
                                <a:latin typeface="Cambria Math" charset="0"/>
                              </a:rPr>
                              <m:t>𝑛</m:t>
                            </m:r>
                          </m:sub>
                          <m:sup>
                            <m:r>
                              <a:rPr lang="en-US" b="0" i="1" smtClean="0">
                                <a:latin typeface="Cambria Math" charset="0"/>
                              </a:rPr>
                              <m:t>𝑡</m:t>
                            </m:r>
                          </m:sup>
                        </m:sSubSup>
                      </m:e>
                    </m:nary>
                  </m:oMath>
                </a14:m>
                <a:endParaRPr lang="en-US" dirty="0" smtClean="0"/>
              </a:p>
              <a:p>
                <a:pPr lvl="1"/>
                <a:r>
                  <a:rPr lang="en-US" dirty="0" smtClean="0"/>
                  <a:t>The exact equation what we saw in the previous slide, where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 </m:t>
                    </m:r>
                  </m:oMath>
                </a14:m>
                <a:r>
                  <a:rPr lang="en-US" dirty="0" smtClean="0"/>
                  <a:t>is the </a:t>
                </a:r>
                <a14:m>
                  <m:oMath xmlns:m="http://schemas.openxmlformats.org/officeDocument/2006/math">
                    <m:sSup>
                      <m:sSupPr>
                        <m:ctrlPr>
                          <a:rPr lang="en-US" b="0" i="1" smtClean="0">
                            <a:latin typeface="Cambria Math" charset="0"/>
                          </a:rPr>
                        </m:ctrlPr>
                      </m:sSupPr>
                      <m:e>
                        <m:r>
                          <a:rPr lang="en-US" b="0" i="1" smtClean="0">
                            <a:latin typeface="Cambria Math" charset="0"/>
                          </a:rPr>
                          <m:t>𝑛</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𝐵</m:t>
                    </m:r>
                    <m:r>
                      <a:rPr lang="en-US" b="0" i="0" smtClean="0">
                        <a:latin typeface="Cambria Math" charset="0"/>
                      </a:rPr>
                      <m:t>, </m:t>
                    </m:r>
                  </m:oMath>
                </a14:m>
                <a:r>
                  <a:rPr lang="en-US" dirty="0" smtClean="0"/>
                  <a:t>and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the </a:t>
                </a:r>
                <a14:m>
                  <m:oMath xmlns:m="http://schemas.openxmlformats.org/officeDocument/2006/math">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𝑧</m:t>
                    </m:r>
                  </m:oMath>
                </a14:m>
                <a:r>
                  <a:rPr lang="en-US" dirty="0" smtClean="0"/>
                  <a:t>.</a:t>
                </a:r>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oMath>
                </a14:m>
                <a:r>
                  <a:rPr lang="en-US" dirty="0" smtClean="0"/>
                  <a:t>and </a:t>
                </a:r>
                <a14:m>
                  <m:oMath xmlns:m="http://schemas.openxmlformats.org/officeDocument/2006/math">
                    <m:r>
                      <a:rPr lang="en-US" b="0" i="1" smtClean="0">
                        <a:latin typeface="Cambria Math" charset="0"/>
                      </a:rPr>
                      <m:t>𝑧</m:t>
                    </m:r>
                  </m:oMath>
                </a14:m>
                <a:endParaRPr lang="en-US" dirty="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32239"/>
                <a:ext cx="8596668" cy="4509124"/>
              </a:xfrm>
              <a:blipFill rotWithShape="0">
                <a:blip r:embed="rId2"/>
                <a:stretch>
                  <a:fillRect l="-142" t="-1351" b="-6892"/>
                </a:stretch>
              </a:blipFill>
            </p:spPr>
            <p:txBody>
              <a:bodyPr/>
              <a:lstStyle/>
              <a:p>
                <a:r>
                  <a:rPr lang="en-US">
                    <a:noFill/>
                  </a:rPr>
                  <a:t> </a:t>
                </a:r>
              </a:p>
            </p:txBody>
          </p:sp>
        </mc:Fallback>
      </mc:AlternateContent>
    </p:spTree>
    <p:extLst>
      <p:ext uri="{BB962C8B-B14F-4D97-AF65-F5344CB8AC3E}">
        <p14:creationId xmlns:p14="http://schemas.microsoft.com/office/powerpoint/2010/main" val="206981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smtClean="0"/>
              <a:t>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18735"/>
                <a:ext cx="8596668" cy="4422627"/>
              </a:xfrm>
            </p:spPr>
            <p:txBody>
              <a:bodyPr/>
              <a:lstStyle/>
              <a:p>
                <a:r>
                  <a:rPr lang="en-US" dirty="0" smtClean="0"/>
                  <a:t>Inference for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endParaRPr lang="en-US" i="1" dirty="0" smtClean="0">
                  <a:latin typeface="Cambria Math" charset="0"/>
                </a:endParaRPr>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oMath>
                </a14:m>
                <a:endParaRPr lang="en-US" dirty="0" smtClean="0"/>
              </a:p>
              <a:p>
                <a:pPr lvl="1"/>
                <a:r>
                  <a:rPr lang="en-US" dirty="0" smtClean="0"/>
                  <a:t>To calculate </a:t>
                </a:r>
                <a14:m>
                  <m:oMath xmlns:m="http://schemas.openxmlformats.org/officeDocument/2006/math">
                    <m:r>
                      <a:rPr lang="en-US" b="0" i="1" smtClean="0">
                        <a:latin typeface="Cambria Math" charset="0"/>
                      </a:rPr>
                      <m:t>𝜇</m:t>
                    </m:r>
                  </m:oMath>
                </a14:m>
                <a:r>
                  <a:rPr lang="en-US" dirty="0" smtClean="0"/>
                  <a:t> we need to find B and z, others are known</a:t>
                </a:r>
              </a:p>
              <a:p>
                <a:pPr lvl="1"/>
                <a:r>
                  <a:rPr lang="en-US" dirty="0" smtClean="0"/>
                  <a:t>Model should be able to explain our data points properly.</a:t>
                </a:r>
              </a:p>
              <a:p>
                <a:pPr lvl="1"/>
                <a14:m>
                  <m:oMath xmlns:m="http://schemas.openxmlformats.org/officeDocument/2006/math">
                    <m:sSubSup>
                      <m:sSubSupPr>
                        <m:ctrlPr>
                          <a:rPr lang="en-US" i="1">
                            <a:latin typeface="Cambria Math" charset="0"/>
                          </a:rPr>
                        </m:ctrlPr>
                      </m:sSubSupPr>
                      <m:e>
                        <m:r>
                          <a:rPr lang="en-US" b="0" i="1" smtClean="0">
                            <a:latin typeface="Cambria Math" charset="0"/>
                          </a:rPr>
                          <m:t>𝑦</m:t>
                        </m:r>
                      </m:e>
                      <m:sub>
                        <m:r>
                          <a:rPr lang="en-US" b="0" i="1" smtClean="0">
                            <a:latin typeface="Cambria Math" charset="0"/>
                          </a:rPr>
                          <m:t>𝑛</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r>
                      <a:rPr lang="en-US" b="0" i="1" dirty="0" smtClean="0">
                        <a:latin typeface="Cambria Math" charset="0"/>
                      </a:rPr>
                      <m:t>+</m:t>
                    </m:r>
                    <m:sSub>
                      <m:sSubPr>
                        <m:ctrlPr>
                          <a:rPr lang="en-US" b="0" i="1" dirty="0" smtClean="0">
                            <a:latin typeface="Cambria Math" charset="0"/>
                          </a:rPr>
                        </m:ctrlPr>
                      </m:sSubPr>
                      <m:e>
                        <m:r>
                          <a:rPr lang="en-US" b="0" i="1" dirty="0" smtClean="0">
                            <a:latin typeface="Cambria Math" charset="0"/>
                          </a:rPr>
                          <m:t>𝜖</m:t>
                        </m:r>
                      </m:e>
                      <m:sub>
                        <m:r>
                          <a:rPr lang="en-US" b="0" i="1" dirty="0" smtClean="0">
                            <a:latin typeface="Cambria Math" charset="0"/>
                          </a:rPr>
                          <m:t>𝑛</m:t>
                        </m:r>
                      </m:sub>
                    </m:sSub>
                  </m:oMath>
                </a14:m>
                <a:endParaRPr lang="en-US" dirty="0" smtClean="0"/>
              </a:p>
              <a:p>
                <a:pPr lvl="1"/>
                <a14:m>
                  <m:oMath xmlns:m="http://schemas.openxmlformats.org/officeDocument/2006/math">
                    <m:sSub>
                      <m:sSubPr>
                        <m:ctrlPr>
                          <a:rPr lang="en-US" b="0" i="1" smtClean="0">
                            <a:latin typeface="Cambria Math" charset="0"/>
                          </a:rPr>
                        </m:ctrlPr>
                      </m:sSubPr>
                      <m:e>
                        <m:r>
                          <a:rPr lang="en-US" b="0" i="1" smtClean="0">
                            <a:latin typeface="Cambria Math" charset="0"/>
                          </a:rPr>
                          <m:t>𝜖</m:t>
                        </m:r>
                      </m:e>
                      <m:sub>
                        <m:r>
                          <a:rPr lang="en-US" b="0" i="1" smtClean="0">
                            <a:latin typeface="Cambria Math" charset="0"/>
                          </a:rPr>
                          <m:t>𝑛</m:t>
                        </m:r>
                      </m:sub>
                    </m:sSub>
                    <m:r>
                      <a:rPr lang="en-US" b="0" i="1" smtClean="0">
                        <a:latin typeface="Cambria Math" charset="0"/>
                      </a:rPr>
                      <m:t>∼</m:t>
                    </m:r>
                    <m:r>
                      <a:rPr lang="en-US" b="0" i="1" smtClean="0">
                        <a:latin typeface="Cambria Math" charset="0"/>
                      </a:rPr>
                      <m:t>𝐿𝑖𝑘𝑒𝑙𝑖h𝑜𝑜𝑑</m:t>
                    </m:r>
                    <m:r>
                      <a:rPr lang="en-US" b="0" i="1" smtClean="0">
                        <a:latin typeface="Cambria Math" charset="0"/>
                      </a:rPr>
                      <m:t> </m:t>
                    </m:r>
                    <m:r>
                      <a:rPr lang="en-US" b="0" i="1" smtClean="0">
                        <a:latin typeface="Cambria Math" charset="0"/>
                      </a:rPr>
                      <m:t>𝑀𝑜𝑑𝑒𝑙</m:t>
                    </m:r>
                    <m:r>
                      <a:rPr lang="en-US" b="0" i="1" smtClean="0">
                        <a:latin typeface="Cambria Math" charset="0"/>
                      </a:rPr>
                      <m:t> </m:t>
                    </m:r>
                    <m:d>
                      <m:dPr>
                        <m:ctrlPr>
                          <a:rPr lang="en-US" b="0" i="1" smtClean="0">
                            <a:latin typeface="Cambria Math" charset="0"/>
                          </a:rPr>
                        </m:ctrlPr>
                      </m:dPr>
                      <m:e>
                        <m:r>
                          <a:rPr lang="en-US" b="0" i="1" smtClean="0">
                            <a:latin typeface="Cambria Math" charset="0"/>
                          </a:rPr>
                          <m:t>𝑚𝑜𝑠𝑡𝑙𝑦</m:t>
                        </m:r>
                        <m:r>
                          <a:rPr lang="en-US" b="0" i="1" smtClean="0">
                            <a:latin typeface="Cambria Math" charset="0"/>
                          </a:rPr>
                          <m:t> </m:t>
                        </m:r>
                        <m:r>
                          <a:rPr lang="en-US" b="0" i="1" smtClean="0">
                            <a:latin typeface="Cambria Math" charset="0"/>
                          </a:rPr>
                          <m:t>𝐺𝑎𝑢𝑠𝑠𝑖𝑎𝑛</m:t>
                        </m:r>
                        <m:r>
                          <a:rPr lang="en-US" b="0" i="1" smtClean="0">
                            <a:latin typeface="Cambria Math" charset="0"/>
                          </a:rPr>
                          <m:t> </m:t>
                        </m:r>
                      </m:e>
                    </m:d>
                  </m:oMath>
                </a14:m>
                <a:endParaRPr lang="en-US" dirty="0" smtClean="0"/>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r>
                  <a:rPr lang="en-US" dirty="0" smtClean="0"/>
                  <a:t> such </a:t>
                </a:r>
                <a:r>
                  <a:rPr lang="en-US" smtClean="0"/>
                  <a:t>that it </a:t>
                </a:r>
                <a:endParaRPr lang="en-US" dirty="0" smtClean="0"/>
              </a:p>
              <a:p>
                <a:r>
                  <a:rPr lang="en-US" dirty="0" smtClean="0"/>
                  <a:t>Alternating Optimization:</a:t>
                </a:r>
              </a:p>
              <a:p>
                <a:pPr lvl="1"/>
                <a:r>
                  <a:rPr lang="en-US" dirty="0" smtClean="0"/>
                  <a:t>Assume we know matrix </a:t>
                </a:r>
                <a14:m>
                  <m:oMath xmlns:m="http://schemas.openxmlformats.org/officeDocument/2006/math">
                    <m:r>
                      <a:rPr lang="en-US" b="0" i="1" smtClean="0">
                        <a:latin typeface="Cambria Math" charset="0"/>
                      </a:rPr>
                      <m:t>𝑧</m:t>
                    </m:r>
                  </m:oMath>
                </a14:m>
                <a:r>
                  <a:rPr lang="en-US" dirty="0" smtClean="0"/>
                  <a:t> and matrix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𝑒𝑥𝑐𝑒𝑝𝑡</m:t>
                    </m:r>
                    <m:r>
                      <a:rPr lang="en-US" b="0" i="1" smtClean="0">
                        <a:latin typeface="Cambria Math" charset="0"/>
                      </a:rPr>
                      <m:t> </m:t>
                    </m:r>
                    <m:r>
                      <a:rPr lang="en-US" b="0" i="1" smtClean="0">
                        <a:latin typeface="Cambria Math" charset="0"/>
                      </a:rPr>
                      <m:t>𝑜𝑛𝑒</m:t>
                    </m:r>
                    <m:r>
                      <a:rPr lang="en-US" b="0" i="1" smtClean="0">
                        <a:latin typeface="Cambria Math" charset="0"/>
                      </a:rPr>
                      <m:t> </m:t>
                    </m:r>
                    <m:r>
                      <a:rPr lang="en-US" b="0" i="1" smtClean="0">
                        <a:latin typeface="Cambria Math" charset="0"/>
                      </a:rPr>
                      <m:t>𝑐𝑜𝑙𝑢𝑚𝑛</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𝐵</m:t>
                    </m:r>
                    <m:r>
                      <a:rPr lang="en-US" b="0" i="1" smtClean="0">
                        <a:latin typeface="Cambria Math" charset="0"/>
                      </a:rPr>
                      <m:t> (</m:t>
                    </m:r>
                    <m:r>
                      <a:rPr lang="en-US" b="0" i="1" smtClean="0">
                        <a:latin typeface="Cambria Math" charset="0"/>
                      </a:rPr>
                      <m:t>𝑠𝑎𝑦</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𝑡h</m:t>
                        </m:r>
                      </m:sup>
                    </m:sSup>
                    <m:r>
                      <a:rPr lang="en-US" b="0" i="1" smtClean="0">
                        <a:latin typeface="Cambria Math" charset="0"/>
                      </a:rPr>
                      <m:t> </m:t>
                    </m:r>
                    <m:r>
                      <a:rPr lang="en-US" b="0" i="1" smtClean="0">
                        <a:latin typeface="Cambria Math" charset="0"/>
                      </a:rPr>
                      <m:t>𝑐𝑜𝑙𝑢𝑚𝑛</m:t>
                    </m:r>
                    <m:r>
                      <a:rPr lang="en-US" b="0" i="1" smtClean="0">
                        <a:latin typeface="Cambria Math" charset="0"/>
                      </a:rPr>
                      <m:t>),</m:t>
                    </m:r>
                  </m:oMath>
                </a14:m>
                <a:r>
                  <a:rPr lang="en-US" dirty="0" smtClean="0"/>
                  <a:t> we can find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𝑡h</m:t>
                        </m:r>
                      </m:sup>
                    </m:sSup>
                  </m:oMath>
                </a14:m>
                <a:r>
                  <a:rPr lang="en-US" dirty="0" smtClean="0"/>
                  <a:t> column of B easily.</a:t>
                </a:r>
              </a:p>
              <a:p>
                <a:pPr lvl="2"/>
                <a:r>
                  <a:rPr lang="en-US" dirty="0" smtClean="0"/>
                  <a:t>Same as linear regression </a:t>
                </a:r>
              </a:p>
              <a:p>
                <a:pPr lvl="1"/>
                <a:endParaRPr lang="en-US" dirty="0" smtClean="0"/>
              </a:p>
              <a:p>
                <a:pPr lvl="1"/>
                <a:endParaRPr lang="en-US" dirty="0" smtClean="0"/>
              </a:p>
              <a:p>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18735"/>
                <a:ext cx="8596668" cy="4422627"/>
              </a:xfrm>
              <a:blipFill rotWithShape="0">
                <a:blip r:embed="rId2"/>
                <a:stretch>
                  <a:fillRect l="-142" t="-8000"/>
                </a:stretch>
              </a:blipFill>
            </p:spPr>
            <p:txBody>
              <a:bodyPr/>
              <a:lstStyle/>
              <a:p>
                <a:r>
                  <a:rPr lang="en-US">
                    <a:noFill/>
                  </a:rPr>
                  <a:t> </a:t>
                </a:r>
              </a:p>
            </p:txBody>
          </p:sp>
        </mc:Fallback>
      </mc:AlternateContent>
    </p:spTree>
    <p:extLst>
      <p:ext uri="{BB962C8B-B14F-4D97-AF65-F5344CB8AC3E}">
        <p14:creationId xmlns:p14="http://schemas.microsoft.com/office/powerpoint/2010/main" val="195877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Optimization(BO)</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05233"/>
            <a:ext cx="8596668" cy="4336130"/>
          </a:xfrm>
        </p:spPr>
        <p:txBody>
          <a:bodyPr/>
          <a:lstStyle/>
          <a:p>
            <a:r>
              <a:rPr lang="en-US" dirty="0" smtClean="0">
                <a:latin typeface="Times New Roman" charset="0"/>
                <a:ea typeface="Times New Roman" charset="0"/>
                <a:cs typeface="Times New Roman" charset="0"/>
              </a:rPr>
              <a:t>Bayesian Optimization is method for global optimization of Black-box function</a:t>
            </a:r>
          </a:p>
          <a:p>
            <a:r>
              <a:rPr lang="en-US" dirty="0" smtClean="0">
                <a:latin typeface="Times New Roman" charset="0"/>
                <a:ea typeface="Times New Roman" charset="0"/>
                <a:cs typeface="Times New Roman" charset="0"/>
              </a:rPr>
              <a:t>Black-Box function</a:t>
            </a:r>
          </a:p>
          <a:p>
            <a:pPr lvl="1"/>
            <a:r>
              <a:rPr lang="en-US" dirty="0" smtClean="0">
                <a:latin typeface="Times New Roman" charset="0"/>
                <a:ea typeface="Times New Roman" charset="0"/>
                <a:cs typeface="Times New Roman" charset="0"/>
              </a:rPr>
              <a:t>We know neither the form of function nor gradient nor Higher order Moments</a:t>
            </a:r>
          </a:p>
          <a:p>
            <a:pPr lvl="1"/>
            <a:r>
              <a:rPr lang="en-US" dirty="0" smtClean="0">
                <a:latin typeface="Times New Roman" charset="0"/>
                <a:ea typeface="Times New Roman" charset="0"/>
                <a:cs typeface="Times New Roman" charset="0"/>
              </a:rPr>
              <a:t>We can query the function values at certain points </a:t>
            </a:r>
          </a:p>
          <a:p>
            <a:pPr lvl="1"/>
            <a:r>
              <a:rPr lang="en-US" dirty="0" smtClean="0">
                <a:latin typeface="Times New Roman" charset="0"/>
                <a:ea typeface="Times New Roman" charset="0"/>
                <a:cs typeface="Times New Roman" charset="0"/>
              </a:rPr>
              <a:t>Query is expensive</a:t>
            </a:r>
          </a:p>
          <a:p>
            <a:pPr lvl="1"/>
            <a:r>
              <a:rPr lang="en-US" dirty="0" smtClean="0">
                <a:latin typeface="Times New Roman" charset="0"/>
                <a:ea typeface="Times New Roman" charset="0"/>
                <a:cs typeface="Times New Roman" charset="0"/>
              </a:rPr>
              <a:t>Querying at some point can be more expensive than other	</a:t>
            </a:r>
          </a:p>
          <a:p>
            <a:pPr lvl="1"/>
            <a:r>
              <a:rPr lang="en-US" dirty="0">
                <a:latin typeface="Times New Roman" charset="0"/>
                <a:ea typeface="Times New Roman" charset="0"/>
                <a:cs typeface="Times New Roman" charset="0"/>
              </a:rPr>
              <a:t>Lets assume cost of the query at any point is same. We will remove this assumption in Multi-task Bayesian Optimization (MTBO</a:t>
            </a:r>
            <a:r>
              <a:rPr lang="en-US" dirty="0" smtClean="0">
                <a:latin typeface="Times New Roman" charset="0"/>
                <a:ea typeface="Times New Roman" charset="0"/>
                <a:cs typeface="Times New Roman" charset="0"/>
              </a:rPr>
              <a:t>)</a:t>
            </a:r>
          </a:p>
          <a:p>
            <a:r>
              <a:rPr lang="en-US" dirty="0" smtClean="0">
                <a:latin typeface="Times New Roman" charset="0"/>
                <a:ea typeface="Times New Roman" charset="0"/>
                <a:cs typeface="Times New Roman" charset="0"/>
              </a:rPr>
              <a:t>We are allowed to query sequentially, our aim is to find the optimal value of black-box function with minimum cost.</a:t>
            </a:r>
          </a:p>
          <a:p>
            <a:r>
              <a:rPr lang="en-US" dirty="0" smtClean="0">
                <a:latin typeface="Times New Roman" charset="0"/>
                <a:ea typeface="Times New Roman" charset="0"/>
                <a:cs typeface="Times New Roman" charset="0"/>
              </a:rPr>
              <a:t>Bayesian Optimization chooses the next point using previous observed function values.</a:t>
            </a:r>
          </a:p>
          <a:p>
            <a:pPr lvl="1"/>
            <a:r>
              <a:rPr lang="en-US" dirty="0" smtClean="0">
                <a:latin typeface="Times New Roman" charset="0"/>
                <a:ea typeface="Times New Roman" charset="0"/>
                <a:cs typeface="Times New Roman" charset="0"/>
              </a:rPr>
              <a:t>Function evaluation can be noisy </a:t>
            </a:r>
          </a:p>
        </p:txBody>
      </p:sp>
    </p:spTree>
    <p:extLst>
      <p:ext uri="{BB962C8B-B14F-4D97-AF65-F5344CB8AC3E}">
        <p14:creationId xmlns:p14="http://schemas.microsoft.com/office/powerpoint/2010/main" val="111578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p:txBody>
          <a:bodyPr>
            <a:normAutofit/>
          </a:bodyPr>
          <a:lstStyle/>
          <a:p>
            <a:r>
              <a:rPr lang="en-US" dirty="0" smtClean="0">
                <a:latin typeface="Times New Roman" charset="0"/>
                <a:ea typeface="Times New Roman" charset="0"/>
                <a:cs typeface="Times New Roman" charset="0"/>
              </a:rPr>
              <a:t>Two step Process:</a:t>
            </a:r>
          </a:p>
          <a:p>
            <a:pPr lvl="1"/>
            <a:r>
              <a:rPr lang="en-US" dirty="0" smtClean="0">
                <a:latin typeface="Times New Roman" charset="0"/>
                <a:ea typeface="Times New Roman" charset="0"/>
                <a:cs typeface="Times New Roman" charset="0"/>
              </a:rPr>
              <a:t>Bayesian Regression Model, to approximate black-box function to optimize.</a:t>
            </a:r>
          </a:p>
          <a:p>
            <a:pPr lvl="2"/>
            <a:r>
              <a:rPr lang="en-US" dirty="0" smtClean="0">
                <a:latin typeface="Times New Roman" charset="0"/>
                <a:ea typeface="Times New Roman" charset="0"/>
                <a:cs typeface="Times New Roman" charset="0"/>
              </a:rPr>
              <a:t>Gaussian Process, Bayesian Neural networks, etc..</a:t>
            </a:r>
          </a:p>
          <a:p>
            <a:pPr lvl="1"/>
            <a:r>
              <a:rPr lang="en-US" dirty="0">
                <a:latin typeface="Times New Roman" charset="0"/>
                <a:ea typeface="Times New Roman" charset="0"/>
                <a:cs typeface="Times New Roman" charset="0"/>
              </a:rPr>
              <a:t>An A</a:t>
            </a:r>
            <a:r>
              <a:rPr lang="en-US" dirty="0" smtClean="0">
                <a:latin typeface="Times New Roman" charset="0"/>
                <a:ea typeface="Times New Roman" charset="0"/>
                <a:cs typeface="Times New Roman" charset="0"/>
              </a:rPr>
              <a:t>cquisition function, that tells us utility of a point.</a:t>
            </a:r>
          </a:p>
          <a:p>
            <a:pPr lvl="2"/>
            <a:r>
              <a:rPr lang="en-US" dirty="0" smtClean="0">
                <a:latin typeface="Times New Roman" charset="0"/>
                <a:ea typeface="Times New Roman" charset="0"/>
                <a:cs typeface="Times New Roman" charset="0"/>
              </a:rPr>
              <a:t>Expected Improvement(EI), Probability of Improvement(PI), Upper confidence Bound(UCB) or Lower confidence bound (LCB), </a:t>
            </a:r>
            <a:r>
              <a:rPr lang="en-US" dirty="0">
                <a:latin typeface="Times New Roman" charset="0"/>
                <a:ea typeface="Times New Roman" charset="0"/>
                <a:cs typeface="Times New Roman" charset="0"/>
              </a:rPr>
              <a:t>Expected Improvement(EI</a:t>
            </a:r>
            <a:r>
              <a:rPr lang="en-US" dirty="0" smtClean="0">
                <a:latin typeface="Times New Roman" charset="0"/>
                <a:ea typeface="Times New Roman" charset="0"/>
                <a:cs typeface="Times New Roman" charset="0"/>
              </a:rPr>
              <a:t>) per unit cost etc..</a:t>
            </a:r>
          </a:p>
        </p:txBody>
      </p:sp>
    </p:spTree>
    <p:extLst>
      <p:ext uri="{BB962C8B-B14F-4D97-AF65-F5344CB8AC3E}">
        <p14:creationId xmlns:p14="http://schemas.microsoft.com/office/powerpoint/2010/main" val="190426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a:xfrm>
            <a:off x="677334" y="1804087"/>
            <a:ext cx="8596668" cy="4237276"/>
          </a:xfrm>
        </p:spPr>
        <p:txBody>
          <a:bodyPr>
            <a:normAutofit fontScale="92500" lnSpcReduction="10000"/>
          </a:bodyPr>
          <a:lstStyle/>
          <a:p>
            <a:r>
              <a:rPr lang="en-US" dirty="0">
                <a:latin typeface="Times New Roman" charset="0"/>
                <a:ea typeface="Times New Roman" charset="0"/>
                <a:cs typeface="Times New Roman" charset="0"/>
              </a:rPr>
              <a:t>Acquisition Function:</a:t>
            </a:r>
          </a:p>
          <a:p>
            <a:pPr lvl="1"/>
            <a:r>
              <a:rPr lang="en-US" dirty="0">
                <a:latin typeface="Times New Roman" charset="0"/>
                <a:ea typeface="Times New Roman" charset="0"/>
                <a:cs typeface="Times New Roman" charset="0"/>
              </a:rPr>
              <a:t>It is a tradeoff between exploration(high variance) and exploitation(high function value).</a:t>
            </a:r>
          </a:p>
          <a:p>
            <a:pPr lvl="1"/>
            <a:r>
              <a:rPr lang="en-US" dirty="0">
                <a:latin typeface="Times New Roman" charset="0"/>
                <a:ea typeface="Times New Roman" charset="0"/>
                <a:cs typeface="Times New Roman" charset="0"/>
              </a:rPr>
              <a:t>We want to explore </a:t>
            </a:r>
            <a:r>
              <a:rPr lang="en-US" dirty="0" smtClean="0">
                <a:latin typeface="Times New Roman" charset="0"/>
                <a:ea typeface="Times New Roman" charset="0"/>
                <a:cs typeface="Times New Roman" charset="0"/>
              </a:rPr>
              <a:t>more uncertain </a:t>
            </a:r>
            <a:r>
              <a:rPr lang="en-US" dirty="0">
                <a:latin typeface="Times New Roman" charset="0"/>
                <a:ea typeface="Times New Roman" charset="0"/>
                <a:cs typeface="Times New Roman" charset="0"/>
              </a:rPr>
              <a:t>regions </a:t>
            </a:r>
            <a:r>
              <a:rPr lang="en-US" dirty="0" smtClean="0">
                <a:latin typeface="Times New Roman" charset="0"/>
                <a:ea typeface="Times New Roman" charset="0"/>
                <a:cs typeface="Times New Roman" charset="0"/>
              </a:rPr>
              <a:t>so that </a:t>
            </a:r>
            <a:r>
              <a:rPr lang="en-US" dirty="0">
                <a:latin typeface="Times New Roman" charset="0"/>
                <a:ea typeface="Times New Roman" charset="0"/>
                <a:cs typeface="Times New Roman" charset="0"/>
              </a:rPr>
              <a:t>we don’t end up at local </a:t>
            </a:r>
            <a:r>
              <a:rPr lang="en-US" dirty="0" smtClean="0">
                <a:latin typeface="Times New Roman" charset="0"/>
                <a:ea typeface="Times New Roman" charset="0"/>
                <a:cs typeface="Times New Roman" charset="0"/>
              </a:rPr>
              <a:t>optima (we </a:t>
            </a:r>
            <a:r>
              <a:rPr lang="en-US" dirty="0">
                <a:latin typeface="Times New Roman" charset="0"/>
                <a:ea typeface="Times New Roman" charset="0"/>
                <a:cs typeface="Times New Roman" charset="0"/>
              </a:rPr>
              <a:t>may get better optimal solutions </a:t>
            </a:r>
            <a:r>
              <a:rPr lang="en-US" dirty="0" smtClean="0">
                <a:latin typeface="Times New Roman" charset="0"/>
                <a:ea typeface="Times New Roman" charset="0"/>
                <a:cs typeface="Times New Roman" charset="0"/>
              </a:rPr>
              <a:t>there).</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 We want to get more information </a:t>
            </a:r>
            <a:r>
              <a:rPr lang="en-US" dirty="0" smtClean="0">
                <a:latin typeface="Times New Roman" charset="0"/>
                <a:ea typeface="Times New Roman" charset="0"/>
                <a:cs typeface="Times New Roman" charset="0"/>
              </a:rPr>
              <a:t>in the region where our approximated function is near optimal.</a:t>
            </a:r>
          </a:p>
          <a:p>
            <a:pPr lvl="1"/>
            <a:r>
              <a:rPr lang="en-US" dirty="0" smtClean="0">
                <a:latin typeface="Times New Roman" charset="0"/>
                <a:ea typeface="Times New Roman" charset="0"/>
                <a:cs typeface="Times New Roman" charset="0"/>
              </a:rPr>
              <a:t>To calculate acquisition function we need function values along with their uncertainty, so we need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regression models for approximating black-box function.</a:t>
            </a:r>
          </a:p>
          <a:p>
            <a:pPr lvl="1"/>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Applications of BO:</a:t>
            </a:r>
          </a:p>
          <a:p>
            <a:pPr lvl="1"/>
            <a:r>
              <a:rPr lang="en-US" dirty="0" smtClean="0">
                <a:latin typeface="Times New Roman" charset="0"/>
                <a:ea typeface="Times New Roman" charset="0"/>
                <a:cs typeface="Times New Roman" charset="0"/>
              </a:rPr>
              <a:t>Hyper-Parameter tuning for Machine learning models</a:t>
            </a:r>
          </a:p>
          <a:p>
            <a:pPr lvl="2"/>
            <a:r>
              <a:rPr lang="en-US" dirty="0" smtClean="0">
                <a:latin typeface="Times New Roman" charset="0"/>
                <a:ea typeface="Times New Roman" charset="0"/>
                <a:cs typeface="Times New Roman" charset="0"/>
              </a:rPr>
              <a:t>In this presentation most of our examples are based on Hyper-Parameter tuning.</a:t>
            </a:r>
          </a:p>
          <a:p>
            <a:pPr lvl="1"/>
            <a:r>
              <a:rPr lang="en-US" dirty="0">
                <a:latin typeface="Times New Roman" charset="0"/>
                <a:ea typeface="Times New Roman" charset="0"/>
                <a:cs typeface="Times New Roman" charset="0"/>
              </a:rPr>
              <a:t>Design of expensive </a:t>
            </a:r>
            <a:r>
              <a:rPr lang="en-US" dirty="0" smtClean="0">
                <a:latin typeface="Times New Roman" charset="0"/>
                <a:ea typeface="Times New Roman" charset="0"/>
                <a:cs typeface="Times New Roman" charset="0"/>
              </a:rPr>
              <a:t>experiments</a:t>
            </a:r>
          </a:p>
          <a:p>
            <a:pPr lvl="2"/>
            <a:r>
              <a:rPr lang="en-US" dirty="0" smtClean="0">
                <a:latin typeface="Times New Roman" charset="0"/>
                <a:ea typeface="Times New Roman" charset="0"/>
                <a:cs typeface="Times New Roman" charset="0"/>
              </a:rPr>
              <a:t>Drug design</a:t>
            </a:r>
          </a:p>
          <a:p>
            <a:pPr lvl="1"/>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995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Regression Model:</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79373"/>
            <a:ext cx="8596668" cy="4261989"/>
          </a:xfrm>
        </p:spPr>
        <p:txBody>
          <a:bodyPr/>
          <a:lstStyle/>
          <a:p>
            <a:pPr marL="0" indent="0">
              <a:buNone/>
            </a:pPr>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Two Popular Bayesian Regression Models</a:t>
            </a:r>
          </a:p>
          <a:p>
            <a:pPr lvl="1"/>
            <a:r>
              <a:rPr lang="en-US" dirty="0">
                <a:latin typeface="Times New Roman" charset="0"/>
                <a:ea typeface="Times New Roman" charset="0"/>
                <a:cs typeface="Times New Roman" charset="0"/>
              </a:rPr>
              <a:t>Gaussian Process</a:t>
            </a:r>
          </a:p>
          <a:p>
            <a:pPr lvl="1"/>
            <a:r>
              <a:rPr lang="en-US" dirty="0">
                <a:latin typeface="Times New Roman" charset="0"/>
                <a:ea typeface="Times New Roman" charset="0"/>
                <a:cs typeface="Times New Roman" charset="0"/>
              </a:rPr>
              <a:t>Bayesian Neural </a:t>
            </a:r>
            <a:r>
              <a:rPr lang="en-US" dirty="0" smtClean="0">
                <a:latin typeface="Times New Roman" charset="0"/>
                <a:ea typeface="Times New Roman" charset="0"/>
                <a:cs typeface="Times New Roman" charset="0"/>
              </a:rPr>
              <a:t>networks</a:t>
            </a:r>
          </a:p>
          <a:p>
            <a:pPr lvl="1"/>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Bayesian Neural Networks:</a:t>
            </a:r>
          </a:p>
          <a:p>
            <a:pPr lvl="1"/>
            <a:r>
              <a:rPr lang="en-US" dirty="0" smtClean="0">
                <a:latin typeface="Times New Roman" charset="0"/>
                <a:ea typeface="Times New Roman" charset="0"/>
                <a:cs typeface="Times New Roman" charset="0"/>
              </a:rPr>
              <a:t>Fully Bayesian inference on all the weights of neural network is difficult</a:t>
            </a:r>
          </a:p>
          <a:p>
            <a:pPr lvl="1"/>
            <a:r>
              <a:rPr lang="en-US" dirty="0" smtClean="0">
                <a:latin typeface="Times New Roman" charset="0"/>
                <a:ea typeface="Times New Roman" charset="0"/>
                <a:cs typeface="Times New Roman" charset="0"/>
              </a:rPr>
              <a:t>So fully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estimate only from last hidden layer to output layer, others are point estimates</a:t>
            </a:r>
          </a:p>
          <a:p>
            <a:pPr lvl="1"/>
            <a:r>
              <a:rPr lang="en-US" dirty="0" smtClean="0">
                <a:latin typeface="Times New Roman" charset="0"/>
                <a:ea typeface="Times New Roman" charset="0"/>
                <a:cs typeface="Times New Roman" charset="0"/>
              </a:rPr>
              <a:t>Fast to train and test</a:t>
            </a:r>
          </a:p>
          <a:p>
            <a:pPr lvl="1"/>
            <a:r>
              <a:rPr lang="en-US" dirty="0" smtClean="0">
                <a:latin typeface="Times New Roman" charset="0"/>
                <a:ea typeface="Times New Roman" charset="0"/>
                <a:cs typeface="Times New Roman" charset="0"/>
              </a:rPr>
              <a:t>We will revisit Bayesian Neural network during Multi-Task BO.</a:t>
            </a:r>
          </a:p>
          <a:p>
            <a:pPr lvl="1"/>
            <a:endParaRPr lang="en-US" dirty="0" smtClean="0">
              <a:latin typeface="Times New Roman" charset="0"/>
              <a:ea typeface="Times New Roman" charset="0"/>
              <a:cs typeface="Times New Roman" charset="0"/>
            </a:endParaRPr>
          </a:p>
          <a:p>
            <a:pPr lvl="1"/>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8264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Gaussian Process	</a:t>
            </a:r>
            <a:endParaRPr 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31091"/>
                <a:ext cx="8596668" cy="4410271"/>
              </a:xfrm>
            </p:spPr>
            <p:txBody>
              <a:bodyPr/>
              <a:lstStyle/>
              <a:p>
                <a:r>
                  <a:rPr lang="en-US" dirty="0" smtClean="0">
                    <a:latin typeface="Times New Roman" charset="0"/>
                    <a:ea typeface="Times New Roman" charset="0"/>
                    <a:cs typeface="Times New Roman" charset="0"/>
                  </a:rPr>
                  <a:t>Probabilistic non-linear model</a:t>
                </a:r>
              </a:p>
              <a:p>
                <a:r>
                  <a:rPr lang="en-US" dirty="0" smtClean="0">
                    <a:latin typeface="Times New Roman" charset="0"/>
                    <a:ea typeface="Times New Roman" charset="0"/>
                    <a:cs typeface="Times New Roman" charset="0"/>
                  </a:rPr>
                  <a:t>More natural and Inspired from human intuitions</a:t>
                </a:r>
              </a:p>
              <a:p>
                <a:r>
                  <a:rPr lang="en-US" dirty="0" smtClean="0">
                    <a:latin typeface="Times New Roman" charset="0"/>
                    <a:ea typeface="Times New Roman" charset="0"/>
                    <a:cs typeface="Times New Roman" charset="0"/>
                  </a:rPr>
                  <a:t>Gaussian process (GP) defines prior over functions</a:t>
                </a:r>
              </a:p>
              <a:p>
                <a:pPr lvl="1"/>
                <a:r>
                  <a:rPr lang="en-US" dirty="0" smtClean="0">
                    <a:latin typeface="Times New Roman" charset="0"/>
                    <a:ea typeface="Times New Roman" charset="0"/>
                    <a:cs typeface="Times New Roman" charset="0"/>
                  </a:rPr>
                  <a:t>Denoted by </a:t>
                </a:r>
                <a14:m>
                  <m:oMath xmlns:m="http://schemas.openxmlformats.org/officeDocument/2006/math">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where </a:t>
                </a:r>
                <a14:m>
                  <m:oMath xmlns:m="http://schemas.openxmlformats.org/officeDocument/2006/math">
                    <m:r>
                      <a:rPr lang="en-US" b="0" i="1" smtClean="0">
                        <a:latin typeface="Cambria Math" charset="0"/>
                        <a:ea typeface="Times New Roman" charset="0"/>
                        <a:cs typeface="Times New Roman" charset="0"/>
                      </a:rPr>
                      <m:t>𝜇</m:t>
                    </m:r>
                  </m:oMath>
                </a14:m>
                <a:r>
                  <a:rPr lang="en-US" dirty="0" smtClean="0">
                    <a:latin typeface="Times New Roman" charset="0"/>
                    <a:ea typeface="Times New Roman" charset="0"/>
                    <a:cs typeface="Times New Roman" charset="0"/>
                  </a:rPr>
                  <a:t> is mean function and </a:t>
                </a:r>
                <a14:m>
                  <m:oMath xmlns:m="http://schemas.openxmlformats.org/officeDocument/2006/math">
                    <m:r>
                      <a:rPr lang="en-US" b="0" i="1" smtClean="0">
                        <a:latin typeface="Cambria Math" charset="0"/>
                        <a:ea typeface="Times New Roman" charset="0"/>
                        <a:cs typeface="Times New Roman" charset="0"/>
                      </a:rPr>
                      <m:t>𝐾</m:t>
                    </m:r>
                  </m:oMath>
                </a14:m>
                <a:r>
                  <a:rPr lang="en-US" dirty="0" smtClean="0">
                    <a:latin typeface="Times New Roman" charset="0"/>
                    <a:ea typeface="Times New Roman" charset="0"/>
                    <a:cs typeface="Times New Roman" charset="0"/>
                  </a:rPr>
                  <a:t> is kernel/co-variance function</a:t>
                </a:r>
              </a:p>
              <a:p>
                <a:pPr lvl="1"/>
                <a14:m>
                  <m:oMath xmlns:m="http://schemas.openxmlformats.org/officeDocument/2006/math">
                    <m:r>
                      <a:rPr lang="en-US" b="0" i="1" smtClean="0">
                        <a:latin typeface="Cambria Math" charset="0"/>
                        <a:ea typeface="Times New Roman" charset="0"/>
                        <a:cs typeface="Times New Roman" charset="0"/>
                      </a:rPr>
                      <m:t>𝑓</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then  </a:t>
                </a:r>
                <a14:m>
                  <m:oMath xmlns:m="http://schemas.openxmlformats.org/officeDocument/2006/math">
                    <m:r>
                      <a:rPr lang="en-US" b="0" i="1" smtClean="0">
                        <a:latin typeface="Cambria Math" charset="0"/>
                        <a:ea typeface="Times New Roman" charset="0"/>
                        <a:cs typeface="Times New Roman" charset="0"/>
                      </a:rPr>
                      <m:t>𝜇</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𝐸</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𝑓</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e>
                    </m:d>
                  </m:oMath>
                </a14:m>
                <a:r>
                  <a:rPr lang="en-US" dirty="0" smtClean="0">
                    <a:latin typeface="Times New Roman" charset="0"/>
                    <a:ea typeface="Times New Roman" charset="0"/>
                    <a:cs typeface="Times New Roman" charset="0"/>
                  </a:rPr>
                  <a:t>, Mostly we will assume mean to be 0</a:t>
                </a:r>
              </a:p>
              <a:p>
                <a:pPr lvl="1"/>
                <a:r>
                  <a:rPr lang="en-US" dirty="0" smtClean="0">
                    <a:latin typeface="Times New Roman" charset="0"/>
                    <a:ea typeface="Times New Roman" charset="0"/>
                    <a:cs typeface="Times New Roman" charset="0"/>
                  </a:rPr>
                  <a:t>K is kernel function</a:t>
                </a:r>
              </a:p>
              <a:p>
                <a:r>
                  <a:rPr lang="en-US" dirty="0" smtClean="0">
                    <a:latin typeface="Times New Roman" charset="0"/>
                    <a:ea typeface="Times New Roman" charset="0"/>
                    <a:cs typeface="Times New Roman" charset="0"/>
                  </a:rPr>
                  <a:t>GP’s are very flexible model</a:t>
                </a:r>
              </a:p>
              <a:p>
                <a:r>
                  <a:rPr lang="en-US" dirty="0" smtClean="0">
                    <a:latin typeface="Times New Roman" charset="0"/>
                    <a:ea typeface="Times New Roman" charset="0"/>
                    <a:cs typeface="Times New Roman" charset="0"/>
                  </a:rPr>
                  <a:t>It’s not just the hyper-parameters of kernels, we can learn the kernels itself.</a:t>
                </a:r>
              </a:p>
              <a:p>
                <a:pPr lvl="1"/>
                <a:r>
                  <a:rPr lang="en-US" dirty="0" smtClean="0">
                    <a:latin typeface="Times New Roman" charset="0"/>
                    <a:ea typeface="Times New Roman" charset="0"/>
                    <a:cs typeface="Times New Roman" charset="0"/>
                  </a:rPr>
                  <a:t>Through combination of Multiple kernels</a:t>
                </a:r>
              </a:p>
              <a:p>
                <a:pPr lvl="1"/>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31091"/>
                <a:ext cx="8596668" cy="4410271"/>
              </a:xfrm>
              <a:blipFill rotWithShape="0">
                <a:blip r:embed="rId3"/>
                <a:stretch>
                  <a:fillRect l="-142" t="-830"/>
                </a:stretch>
              </a:blipFill>
            </p:spPr>
            <p:txBody>
              <a:bodyPr/>
              <a:lstStyle/>
              <a:p>
                <a:r>
                  <a:rPr lang="en-US">
                    <a:noFill/>
                  </a:rPr>
                  <a:t> </a:t>
                </a:r>
              </a:p>
            </p:txBody>
          </p:sp>
        </mc:Fallback>
      </mc:AlternateContent>
    </p:spTree>
    <p:extLst>
      <p:ext uri="{BB962C8B-B14F-4D97-AF65-F5344CB8AC3E}">
        <p14:creationId xmlns:p14="http://schemas.microsoft.com/office/powerpoint/2010/main" val="35077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Gaussian Process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56951"/>
                <a:ext cx="8596668" cy="4484411"/>
              </a:xfrm>
            </p:spPr>
            <p:txBody>
              <a:bodyPr>
                <a:normAutofit lnSpcReduction="10000"/>
              </a:bodyPr>
              <a:lstStyle/>
              <a:p>
                <a:r>
                  <a:rPr lang="en-US" dirty="0" smtClean="0">
                    <a:latin typeface="Times New Roman" charset="0"/>
                    <a:ea typeface="Times New Roman" charset="0"/>
                    <a:cs typeface="Times New Roman" charset="0"/>
                  </a:rPr>
                  <a:t>GP Regression Predictions:</a:t>
                </a:r>
              </a:p>
              <a:p>
                <a:pPr lvl="1"/>
                <a14:m>
                  <m:oMath xmlns:m="http://schemas.openxmlformats.org/officeDocument/2006/math">
                    <m:r>
                      <a:rPr lang="en-US" b="0" i="1" smtClean="0">
                        <a:latin typeface="Cambria Math" charset="0"/>
                        <a:ea typeface="Times New Roman" charset="0"/>
                        <a:cs typeface="Times New Roman" charset="0"/>
                      </a:rPr>
                      <m:t>𝑃</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e>
                    </m:d>
                    <m:r>
                      <a:rPr lang="en-US" b="1" i="1" smtClean="0">
                        <a:latin typeface="Cambria Math" charset="0"/>
                        <a:ea typeface="Times New Roman" charset="0"/>
                        <a:cs typeface="Times New Roman" charset="0"/>
                      </a:rPr>
                      <m:t>𝒚</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𝑁</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0" i="1" smtClean="0">
                        <a:latin typeface="Cambria Math" charset="0"/>
                        <a:ea typeface="Times New Roman" charset="0"/>
                        <a:cs typeface="Times New Roman" charset="0"/>
                      </a:rPr>
                      <m:t>)</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1"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r>
                      <a:rPr lang="en-US" b="1"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Sub>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𝑘</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1</m:t>
                            </m:r>
                          </m:sub>
                        </m:sSub>
                      </m:e>
                    </m:d>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2</m:t>
                            </m:r>
                          </m:sub>
                        </m:sSub>
                      </m:e>
                    </m:d>
                    <m:r>
                      <a:rPr lang="en-US" b="0" i="1" smtClean="0">
                        <a:latin typeface="Cambria Math" charset="0"/>
                        <a:ea typeface="Times New Roman" charset="0"/>
                        <a:cs typeface="Times New Roman" charset="0"/>
                      </a:rPr>
                      <m:t> ………….      </m:t>
                    </m:r>
                    <m:r>
                      <a:rPr lang="en-US" b="0" i="1" smtClean="0">
                        <a:latin typeface="Cambria Math" charset="0"/>
                        <a:ea typeface="Times New Roman" charset="0"/>
                        <a:cs typeface="Times New Roman" charset="0"/>
                      </a:rPr>
                      <m:t>𝑘</m:t>
                    </m:r>
                    <m:r>
                      <a:rPr lang="en-US" b="0" i="1" smtClean="0">
                        <a:latin typeface="Cambria Math" charset="0"/>
                        <a:ea typeface="Times New Roman" charset="0"/>
                        <a:cs typeface="Times New Roman" charset="0"/>
                      </a:rPr>
                      <m:t>(</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𝑁𝑋𝑁</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𝑤h𝑒𝑟𝑒</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𝑗</m:t>
                            </m:r>
                          </m:sub>
                        </m:sSub>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𝐼</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oMath>
                </a14:m>
                <a:endParaRPr lang="en-US" b="0" i="1" dirty="0" smtClean="0">
                  <a:latin typeface="Times New Roman" charset="0"/>
                  <a:ea typeface="Times New Roman" charset="0"/>
                  <a:cs typeface="Times New Roman" charset="0"/>
                </a:endParaRPr>
              </a:p>
              <a:p>
                <a:pPr lvl="1"/>
                <a:endParaRPr lang="en-US" b="0" i="1" dirty="0" smtClean="0">
                  <a:latin typeface="Times New Roman" charset="0"/>
                  <a:ea typeface="Times New Roman" charset="0"/>
                  <a:cs typeface="Times New Roman" charset="0"/>
                </a:endParaRPr>
              </a:p>
              <a:p>
                <a:r>
                  <a:rPr lang="en-US" b="0" dirty="0" smtClean="0">
                    <a:latin typeface="Times New Roman" charset="0"/>
                    <a:ea typeface="Times New Roman" charset="0"/>
                    <a:cs typeface="Times New Roman" charset="0"/>
                  </a:rPr>
                  <a:t>Kernels functions (k) :</a:t>
                </a:r>
              </a:p>
              <a:p>
                <a:pPr lvl="1"/>
                <a14:m>
                  <m:oMath xmlns:m="http://schemas.openxmlformats.org/officeDocument/2006/math">
                    <m:r>
                      <a:rPr lang="en-US" b="0" i="1" smtClean="0">
                        <a:latin typeface="Cambria Math" charset="0"/>
                        <a:ea typeface="Times New Roman" charset="0"/>
                        <a:cs typeface="Times New Roman" charset="0"/>
                      </a:rPr>
                      <m:t> </m:t>
                    </m:r>
                  </m:oMath>
                </a14:m>
                <a:r>
                  <a:rPr lang="en-US" dirty="0" smtClean="0">
                    <a:latin typeface="Times New Roman" charset="0"/>
                    <a:ea typeface="Times New Roman" charset="0"/>
                    <a:cs typeface="Times New Roman" charset="0"/>
                  </a:rPr>
                  <a:t>Says similarity between two data points</a:t>
                </a:r>
              </a:p>
              <a:p>
                <a:pPr lvl="1"/>
                <a:r>
                  <a:rPr lang="en-US" dirty="0" smtClean="0">
                    <a:latin typeface="Times New Roman" charset="0"/>
                    <a:ea typeface="Times New Roman" charset="0"/>
                    <a:cs typeface="Times New Roman" charset="0"/>
                  </a:rPr>
                  <a:t>Popular Kernels </a:t>
                </a:r>
              </a:p>
              <a:p>
                <a:pPr lvl="2"/>
                <a:r>
                  <a:rPr lang="en-US" dirty="0" smtClean="0">
                    <a:latin typeface="Times New Roman" charset="0"/>
                    <a:ea typeface="Times New Roman" charset="0"/>
                    <a:cs typeface="Times New Roman" charset="0"/>
                  </a:rPr>
                  <a:t>RBF kernels, ARD kernels, Matern Kernels, Linear kernels </a:t>
                </a:r>
              </a:p>
              <a:p>
                <a:r>
                  <a:rPr lang="en-US" dirty="0" smtClean="0">
                    <a:latin typeface="Times New Roman" charset="0"/>
                    <a:ea typeface="Times New Roman" charset="0"/>
                    <a:cs typeface="Times New Roman" charset="0"/>
                  </a:rPr>
                  <a:t>We will revisit Gaussian Process during Multi-Task Gaussian Process</a:t>
                </a:r>
              </a:p>
              <a:p>
                <a:pPr lvl="1"/>
                <a:endParaRPr lang="en-US"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56951"/>
                <a:ext cx="8596668" cy="4484411"/>
              </a:xfrm>
              <a:blipFill rotWithShape="0">
                <a:blip r:embed="rId3"/>
                <a:stretch>
                  <a:fillRect l="-142" t="-1223" b="-1766"/>
                </a:stretch>
              </a:blipFill>
            </p:spPr>
            <p:txBody>
              <a:bodyPr/>
              <a:lstStyle/>
              <a:p>
                <a:r>
                  <a:rPr lang="en-US">
                    <a:noFill/>
                  </a:rPr>
                  <a:t> </a:t>
                </a:r>
              </a:p>
            </p:txBody>
          </p:sp>
        </mc:Fallback>
      </mc:AlternateContent>
    </p:spTree>
    <p:extLst>
      <p:ext uri="{BB962C8B-B14F-4D97-AF65-F5344CB8AC3E}">
        <p14:creationId xmlns:p14="http://schemas.microsoft.com/office/powerpoint/2010/main" val="91256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Problems with Bayesian Optimization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643449"/>
            <a:ext cx="8596668" cy="4397913"/>
          </a:xfrm>
        </p:spPr>
        <p:txBody>
          <a:bodyPr/>
          <a:lstStyle/>
          <a:p>
            <a:r>
              <a:rPr lang="en-US" dirty="0" smtClean="0">
                <a:latin typeface="Times New Roman" charset="0"/>
                <a:ea typeface="Times New Roman" charset="0"/>
                <a:cs typeface="Times New Roman" charset="0"/>
              </a:rPr>
              <a:t>Lets say we want to find optimal hyper-parameters of a costly to evaluate machine learning model</a:t>
            </a:r>
          </a:p>
          <a:p>
            <a:r>
              <a:rPr lang="en-US" dirty="0" smtClean="0">
                <a:latin typeface="Times New Roman" charset="0"/>
                <a:ea typeface="Times New Roman" charset="0"/>
                <a:cs typeface="Times New Roman" charset="0"/>
              </a:rPr>
              <a:t>Can we use Bayesian Optimization ?</a:t>
            </a:r>
          </a:p>
          <a:p>
            <a:pPr lvl="1"/>
            <a:r>
              <a:rPr lang="en-US" dirty="0" smtClean="0">
                <a:latin typeface="Times New Roman" charset="0"/>
                <a:ea typeface="Times New Roman" charset="0"/>
                <a:cs typeface="Times New Roman" charset="0"/>
              </a:rPr>
              <a:t>BO requires us to approximate the Black-Box function, but for any non-linear regression model to work nicely we need more data points (not-too high but at least few hundred data points for slightly)</a:t>
            </a:r>
          </a:p>
          <a:p>
            <a:pPr lvl="1"/>
            <a:r>
              <a:rPr lang="en-US" dirty="0" smtClean="0">
                <a:latin typeface="Times New Roman" charset="0"/>
                <a:ea typeface="Times New Roman" charset="0"/>
                <a:cs typeface="Times New Roman" charset="0"/>
              </a:rPr>
              <a:t>It’s not a good idea to evaluate ML model hundreds of time.</a:t>
            </a:r>
          </a:p>
          <a:p>
            <a:pPr lvl="1"/>
            <a:r>
              <a:rPr lang="en-US" dirty="0" smtClean="0">
                <a:latin typeface="Times New Roman" charset="0"/>
                <a:ea typeface="Times New Roman" charset="0"/>
                <a:cs typeface="Times New Roman" charset="0"/>
              </a:rPr>
              <a:t>Then how can we use BO in that case.</a:t>
            </a:r>
          </a:p>
          <a:p>
            <a:pPr lvl="2"/>
            <a:r>
              <a:rPr lang="en-US" dirty="0" smtClean="0">
                <a:latin typeface="Times New Roman" charset="0"/>
                <a:ea typeface="Times New Roman" charset="0"/>
                <a:cs typeface="Times New Roman" charset="0"/>
              </a:rPr>
              <a:t>Multi-Task Bayesian Optimization comes to rescue.</a:t>
            </a:r>
          </a:p>
        </p:txBody>
      </p:sp>
    </p:spTree>
    <p:extLst>
      <p:ext uri="{BB962C8B-B14F-4D97-AF65-F5344CB8AC3E}">
        <p14:creationId xmlns:p14="http://schemas.microsoft.com/office/powerpoint/2010/main" val="14626185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1006</TotalTime>
  <Words>1066</Words>
  <Application>Microsoft Macintosh PowerPoint</Application>
  <PresentationFormat>Widescreen</PresentationFormat>
  <Paragraphs>212</Paragraphs>
  <Slides>22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Calibri</vt:lpstr>
      <vt:lpstr>Cambria Math</vt:lpstr>
      <vt:lpstr>Mangal</vt:lpstr>
      <vt:lpstr>Times New Roman</vt:lpstr>
      <vt:lpstr>Trebuchet MS</vt:lpstr>
      <vt:lpstr>Wingdings 3</vt:lpstr>
      <vt:lpstr>Arial</vt:lpstr>
      <vt:lpstr>Facet</vt:lpstr>
      <vt:lpstr>Multi-Task Bayesian Optimization</vt:lpstr>
      <vt:lpstr>Todays Agenda</vt:lpstr>
      <vt:lpstr>Bayesian Optimization(BO)</vt:lpstr>
      <vt:lpstr>Bayesian Optimization(BO)</vt:lpstr>
      <vt:lpstr>Bayesian Optimization(BO)</vt:lpstr>
      <vt:lpstr>Bayesian Regression Model:</vt:lpstr>
      <vt:lpstr>Gaussian Process </vt:lpstr>
      <vt:lpstr>Gaussian Process </vt:lpstr>
      <vt:lpstr>Problems with Bayesian Optimization</vt:lpstr>
      <vt:lpstr>Multi-Task Bayesian Optimization</vt:lpstr>
      <vt:lpstr>MTBO</vt:lpstr>
      <vt:lpstr>MTBO Acquisition functions   </vt:lpstr>
      <vt:lpstr>MT Bayesian Regression</vt:lpstr>
      <vt:lpstr>MTBNN vs MTGP </vt:lpstr>
      <vt:lpstr>Multi-Task Gaussian Process(MTGP)</vt:lpstr>
      <vt:lpstr>MTGP</vt:lpstr>
      <vt:lpstr>Predictions with MTGP:</vt:lpstr>
      <vt:lpstr>Our Method</vt:lpstr>
      <vt:lpstr>Our Method</vt:lpstr>
      <vt:lpstr>Our Method</vt:lpstr>
      <vt:lpstr>Our Method</vt:lpstr>
      <vt:lpstr>Our Method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k</dc:creator>
  <cp:lastModifiedBy>karthikeyan k</cp:lastModifiedBy>
  <cp:revision>50</cp:revision>
  <dcterms:created xsi:type="dcterms:W3CDTF">2018-04-24T13:05:38Z</dcterms:created>
  <dcterms:modified xsi:type="dcterms:W3CDTF">2018-04-25T07:02:23Z</dcterms:modified>
</cp:coreProperties>
</file>