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27</a:t>
            </a:fld>
            <a:endParaRPr lang="en-US"/>
          </a:p>
        </p:txBody>
      </p:sp>
    </p:spTree>
    <p:extLst>
      <p:ext uri="{BB962C8B-B14F-4D97-AF65-F5344CB8AC3E}">
        <p14:creationId xmlns:p14="http://schemas.microsoft.com/office/powerpoint/2010/main" val="176494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05233"/>
                <a:ext cx="8596668" cy="4831492"/>
              </a:xfrm>
            </p:spPr>
            <p:txBody>
              <a:bodyPr>
                <a:normAutofit lnSpcReduction="10000"/>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14:m>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𝑚</m:t>
                        </m:r>
                        <m:r>
                          <a:rPr lang="en-US" b="0" i="1" smtClean="0">
                            <a:latin typeface="Cambria Math" charset="0"/>
                          </a:rPr>
                          <m:t>=1</m:t>
                        </m:r>
                      </m:sub>
                      <m:sup>
                        <m:r>
                          <a:rPr lang="en-US" b="0" i="1" smtClean="0">
                            <a:latin typeface="Cambria Math" charset="0"/>
                          </a:rPr>
                          <m:t>𝐾</m:t>
                        </m:r>
                      </m:sup>
                      <m:e/>
                    </m:nary>
                    <m:nary>
                      <m:naryPr>
                        <m:chr m:val="∑"/>
                        <m:ctrlPr>
                          <a:rPr lang="is-IS" i="1" smtClean="0">
                            <a:latin typeface="Cambria Math" charset="0"/>
                          </a:rPr>
                        </m:ctrlPr>
                      </m:naryPr>
                      <m:sub>
                        <m:r>
                          <m:rPr>
                            <m:brk m:alnAt="23"/>
                          </m:rPr>
                          <a:rPr lang="en-US" b="0" i="1" smtClean="0">
                            <a:latin typeface="Cambria Math" charset="0"/>
                          </a:rPr>
                          <m:t>𝑛</m:t>
                        </m:r>
                        <m:r>
                          <a:rPr lang="en-US" b="0" i="1" smtClean="0">
                            <a:latin typeface="Cambria Math" charset="0"/>
                          </a:rPr>
                          <m:t>=1</m:t>
                        </m:r>
                      </m:sub>
                      <m:sup>
                        <m:r>
                          <a:rPr lang="en-US" b="0" i="1" smtClean="0">
                            <a:latin typeface="Cambria Math" charset="0"/>
                          </a:rPr>
                          <m:t>𝐾</m:t>
                        </m:r>
                      </m:sup>
                      <m:e>
                        <m:sSubSup>
                          <m:sSubSupPr>
                            <m:ctrlPr>
                              <a:rPr lang="en-US" b="0" i="1" smtClean="0">
                                <a:latin typeface="Cambria Math" charset="0"/>
                              </a:rPr>
                            </m:ctrlPr>
                          </m:sSubSupPr>
                          <m:e>
                            <m:r>
                              <a:rPr lang="en-US" b="0" i="1" smtClean="0">
                                <a:latin typeface="Cambria Math" charset="0"/>
                              </a:rPr>
                              <m:t>𝑈</m:t>
                            </m:r>
                          </m:e>
                          <m:sub>
                            <m:r>
                              <a:rPr lang="en-US" b="0" i="1" smtClean="0">
                                <a:latin typeface="Cambria Math" charset="0"/>
                              </a:rPr>
                              <m:t>𝑚</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bSup>
                        <m:sSubSup>
                          <m:sSubSupPr>
                            <m:ctrlPr>
                              <a:rPr lang="en-US" b="0" i="1" smtClean="0">
                                <a:latin typeface="Cambria Math" charset="0"/>
                              </a:rPr>
                            </m:ctrlPr>
                          </m:sSubSupPr>
                          <m:e>
                            <m:r>
                              <a:rPr lang="en-US" b="0" i="1" smtClean="0">
                                <a:latin typeface="Cambria Math" charset="0"/>
                              </a:rPr>
                              <m:t>𝑉</m:t>
                            </m:r>
                          </m:e>
                          <m:sub>
                            <m:r>
                              <a:rPr lang="en-US" b="0" i="1" smtClean="0">
                                <a:latin typeface="Cambria Math" charset="0"/>
                              </a:rPr>
                              <m:t>𝑛</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bSup>
                        <m:r>
                          <a:rPr lang="en-US" b="0" i="1" smtClean="0">
                            <a:latin typeface="Cambria Math" charset="0"/>
                          </a:rPr>
                          <m:t> </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endParaRPr lang="en-US" dirty="0"/>
              </a:p>
              <a:p>
                <a:pPr lvl="1"/>
                <a:r>
                  <a:rPr lang="en-US" dirty="0" smtClean="0"/>
                  <a:t> Where </a:t>
                </a:r>
                <a14:m>
                  <m:oMath xmlns:m="http://schemas.openxmlformats.org/officeDocument/2006/math">
                    <m:r>
                      <a:rPr lang="en-US" b="0" i="1" smtClean="0">
                        <a:latin typeface="Cambria Math" charset="0"/>
                      </a:rPr>
                      <m:t>𝑈</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𝑉</m:t>
                    </m:r>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𝑠𝑜𝑚𝑒</m:t>
                    </m:r>
                    <m:r>
                      <a:rPr lang="en-US" b="0" i="1" smtClean="0">
                        <a:latin typeface="Cambria Math" charset="0"/>
                      </a:rPr>
                      <m:t> </m:t>
                    </m:r>
                    <m:r>
                      <a:rPr lang="en-US" b="0" i="1" smtClean="0">
                        <a:latin typeface="Cambria Math" charset="0"/>
                      </a:rPr>
                      <m:t>𝑒𝑚𝑏𝑒𝑑𝑑𝑖𝑛𝑔</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𝑡𝑎𝑠𝑘𝑠</m:t>
                    </m:r>
                  </m:oMath>
                </a14:m>
                <a:r>
                  <a:rPr lang="en-US" dirty="0" smtClean="0"/>
                  <a:t>, we can learn them.</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oMath>
                </a14:m>
                <a:r>
                  <a:rPr lang="en-US" dirty="0" smtClean="0"/>
                  <a:t> is a usual kernel functions, we totally need only </a:t>
                </a:r>
                <a14:m>
                  <m:oMath xmlns:m="http://schemas.openxmlformats.org/officeDocument/2006/math">
                    <m:sSup>
                      <m:sSupPr>
                        <m:ctrlPr>
                          <a:rPr lang="en-US" b="0" i="1" smtClean="0">
                            <a:latin typeface="Cambria Math" charset="0"/>
                          </a:rPr>
                        </m:ctrlPr>
                      </m:sSupPr>
                      <m:e>
                        <m:r>
                          <a:rPr lang="en-US" b="0" i="1" smtClean="0">
                            <a:latin typeface="Cambria Math" charset="0"/>
                          </a:rPr>
                          <m:t>𝐾</m:t>
                        </m:r>
                      </m:e>
                      <m:sup>
                        <m:r>
                          <a:rPr lang="en-US" b="0" i="1" smtClean="0">
                            <a:latin typeface="Cambria Math" charset="0"/>
                          </a:rPr>
                          <m:t>2</m:t>
                        </m:r>
                      </m:sup>
                    </m:sSup>
                  </m:oMath>
                </a14:m>
                <a:r>
                  <a:rPr lang="en-US" dirty="0" smtClean="0"/>
                  <a:t> kernels instead of </a:t>
                </a:r>
                <a14:m>
                  <m:oMath xmlns:m="http://schemas.openxmlformats.org/officeDocument/2006/math">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oMath>
                </a14:m>
                <a:r>
                  <a:rPr lang="en-US" dirty="0" smtClean="0"/>
                  <a:t> kernels without approximation.</a:t>
                </a:r>
              </a:p>
              <a:p>
                <a:pPr lvl="1"/>
                <a:r>
                  <a:rPr lang="en-US" dirty="0" smtClean="0"/>
                  <a:t>Previous assumption of decomposing kernel is a special case of above method.</a:t>
                </a:r>
              </a:p>
              <a:p>
                <a:pPr lvl="2"/>
                <a:r>
                  <a:rPr lang="en-US" dirty="0" smtClean="0"/>
                  <a:t>When all </a:t>
                </a:r>
                <a14:m>
                  <m:oMath xmlns:m="http://schemas.openxmlformats.org/officeDocument/2006/math">
                    <m:sSub>
                      <m:sSubPr>
                        <m:ctrlPr>
                          <a:rPr lang="en-US" i="1">
                            <a:latin typeface="Cambria Math" charset="0"/>
                          </a:rPr>
                        </m:ctrlPr>
                      </m:sSubPr>
                      <m:e>
                        <m:r>
                          <a:rPr lang="en-US" i="1">
                            <a:latin typeface="Cambria Math" charset="0"/>
                          </a:rPr>
                          <m:t>𝐾</m:t>
                        </m:r>
                      </m:e>
                      <m:sub>
                        <m:r>
                          <a:rPr lang="en-US" i="1">
                            <a:latin typeface="Cambria Math" charset="0"/>
                          </a:rPr>
                          <m:t>𝑚𝑛</m:t>
                        </m:r>
                      </m:sub>
                    </m:sSub>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oMath>
                </a14:m>
                <a:r>
                  <a:rPr lang="en-US" dirty="0" smtClean="0"/>
                  <a:t> are same</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b>
                          <m:sSubPr>
                            <m:ctrlPr>
                              <a:rPr lang="en-US" i="1">
                                <a:latin typeface="Cambria Math" charset="0"/>
                              </a:rPr>
                            </m:ctrlPr>
                          </m:sSubPr>
                          <m:e>
                            <m:r>
                              <a:rPr lang="en-US" i="1">
                                <a:latin typeface="Cambria Math" charset="0"/>
                              </a:rPr>
                              <m:t>𝐾</m:t>
                            </m:r>
                          </m:e>
                          <m:sub>
                            <m:r>
                              <a:rPr lang="en-US" i="1">
                                <a:latin typeface="Cambria Math" charset="0"/>
                              </a:rPr>
                              <m:t>𝑚𝑛</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e>
                    </m:nary>
                  </m:oMath>
                </a14:m>
                <a:endParaRPr lang="en-US" dirty="0" smtClean="0"/>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r>
                  <a:rPr lang="en-US" dirty="0" smtClean="0"/>
                  <a:t> </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r>
                      <a:rPr lang="en-US" b="0" i="0" smtClean="0">
                        <a:latin typeface="Cambria Math" charset="0"/>
                      </a:rPr>
                      <m:t> </m:t>
                    </m:r>
                    <m:sSup>
                      <m:sSupPr>
                        <m:ctrlPr>
                          <a:rPr lang="en-US" b="0" i="1" smtClean="0">
                            <a:latin typeface="Cambria Math" charset="0"/>
                          </a:rPr>
                        </m:ctrlPr>
                      </m:sSupPr>
                      <m:e>
                        <m:r>
                          <a:rPr lang="en-US" i="1">
                            <a:latin typeface="Cambria Math" charset="0"/>
                          </a:rPr>
                          <m:t>𝑘</m:t>
                        </m:r>
                      </m:e>
                      <m:sup>
                        <m:r>
                          <a:rPr lang="en-US" b="0" i="1" smtClean="0">
                            <a:latin typeface="Cambria Math" charset="0"/>
                          </a:rPr>
                          <m:t>𝑎</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oMath>
                </a14:m>
                <a:r>
                  <a:rPr lang="en-US" dirty="0" smtClean="0"/>
                  <a:t>[</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e>
                    </m:nary>
                  </m:oMath>
                </a14:m>
                <a:r>
                  <a:rPr lang="en-US" dirty="0" smtClean="0"/>
                  <a:t>]</a:t>
                </a:r>
              </a:p>
              <a:p>
                <a:pPr lvl="2"/>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05233"/>
                <a:ext cx="8596668" cy="4831492"/>
              </a:xfrm>
              <a:blipFill rotWithShape="0">
                <a:blip r:embed="rId3"/>
                <a:stretch>
                  <a:fillRect l="-142" t="-1389" b="-1515"/>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p:sp>
        <p:nvSpPr>
          <p:cNvPr id="3" name="Content Placeholder 2"/>
          <p:cNvSpPr>
            <a:spLocks noGrp="1"/>
          </p:cNvSpPr>
          <p:nvPr>
            <p:ph idx="1"/>
          </p:nvPr>
        </p:nvSpPr>
        <p:spPr/>
        <p:txBody>
          <a:bodyPr/>
          <a:lstStyle/>
          <a:p>
            <a:r>
              <a:rPr lang="en-US" dirty="0" smtClean="0"/>
              <a:t>Advantages of method2:</a:t>
            </a:r>
          </a:p>
          <a:p>
            <a:pPr lvl="1"/>
            <a:r>
              <a:rPr lang="en-US" dirty="0" smtClean="0"/>
              <a:t>We can learn kernels implicitly.</a:t>
            </a:r>
          </a:p>
          <a:p>
            <a:pPr lvl="2"/>
            <a:r>
              <a:rPr lang="en-US" dirty="0" smtClean="0"/>
              <a:t>In general we will choose the kernel by writing kernel as linear combination of some popular kernels and optimize the linear combination.</a:t>
            </a:r>
          </a:p>
          <a:p>
            <a:pPr lvl="2"/>
            <a:r>
              <a:rPr lang="en-US" dirty="0" smtClean="0"/>
              <a:t>Here it is implicit, we can choose basis kernels from some popular kernels, and linear combination is optimized taking tasks into account.</a:t>
            </a:r>
          </a:p>
          <a:p>
            <a:pPr lvl="1"/>
            <a:r>
              <a:rPr lang="en-US" dirty="0" smtClean="0"/>
              <a:t>Weaker assumption to make than decomposing task dependent kernel into two components, task and input components respectively. </a:t>
            </a:r>
            <a:endParaRPr lang="en-US" dirty="0"/>
          </a:p>
        </p:txBody>
      </p:sp>
    </p:spTree>
    <p:extLst>
      <p:ext uri="{BB962C8B-B14F-4D97-AF65-F5344CB8AC3E}">
        <p14:creationId xmlns:p14="http://schemas.microsoft.com/office/powerpoint/2010/main" val="16015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112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1053</TotalTime>
  <Words>1269</Words>
  <Application>Microsoft Macintosh PowerPoint</Application>
  <PresentationFormat>Widescreen</PresentationFormat>
  <Paragraphs>263</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lpstr>Our Method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66</cp:revision>
  <dcterms:created xsi:type="dcterms:W3CDTF">2018-04-24T13:05:38Z</dcterms:created>
  <dcterms:modified xsi:type="dcterms:W3CDTF">2018-04-25T07:48:44Z</dcterms:modified>
</cp:coreProperties>
</file>