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70" r:id="rId3"/>
    <p:sldId id="257" r:id="rId4"/>
    <p:sldId id="258" r:id="rId5"/>
    <p:sldId id="259" r:id="rId6"/>
    <p:sldId id="271"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24E"/>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3208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222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57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127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137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68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6363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994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356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1222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10/9/2021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2407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10/9/2021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56500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Presentation%201.pptx"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568C73-2BFD-4D47-897C-F7B8C10B0BEC}"/>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BDC4F4C7-A6D7-4125-BDB5-2BADBAE2C009}"/>
              </a:ext>
            </a:extLst>
          </p:cNvPr>
          <p:cNvSpPr txBox="1"/>
          <p:nvPr/>
        </p:nvSpPr>
        <p:spPr>
          <a:xfrm>
            <a:off x="134224" y="0"/>
            <a:ext cx="12057776" cy="5693866"/>
          </a:xfrm>
          <a:prstGeom prst="rect">
            <a:avLst/>
          </a:prstGeom>
          <a:noFill/>
        </p:spPr>
        <p:txBody>
          <a:bodyPr wrap="square" rtlCol="0">
            <a:spAutoFit/>
          </a:bodyPr>
          <a:lstStyle/>
          <a:p>
            <a:pPr algn="ctr"/>
            <a:endParaRPr lang="en-IN" sz="3600" dirty="0">
              <a:latin typeface="Century" panose="02040604050505020304" pitchFamily="18" charset="0"/>
            </a:endParaRPr>
          </a:p>
          <a:p>
            <a:pPr algn="ctr"/>
            <a:r>
              <a:rPr lang="en-IN" sz="3600" dirty="0">
                <a:solidFill>
                  <a:schemeClr val="accent1">
                    <a:lumMod val="75000"/>
                  </a:schemeClr>
                </a:solidFill>
                <a:effectLst>
                  <a:outerShdw blurRad="38100" dist="38100" dir="2700000" algn="tl">
                    <a:srgbClr val="000000">
                      <a:alpha val="43137"/>
                    </a:srgbClr>
                  </a:outerShdw>
                </a:effectLst>
                <a:latin typeface="Century" panose="02040604050505020304" pitchFamily="18" charset="0"/>
              </a:rPr>
              <a:t>GRIP- THE SPARKS FOUNDATION</a:t>
            </a:r>
          </a:p>
          <a:p>
            <a:pPr algn="ctr"/>
            <a:endParaRPr lang="en-IN" sz="3600" dirty="0">
              <a:latin typeface="Century" panose="02040604050505020304" pitchFamily="18" charset="0"/>
            </a:endParaRPr>
          </a:p>
          <a:p>
            <a:pPr algn="ctr"/>
            <a:endParaRPr lang="en-IN" sz="3600" dirty="0">
              <a:latin typeface="Century" panose="02040604050505020304" pitchFamily="18" charset="0"/>
            </a:endParaRPr>
          </a:p>
          <a:p>
            <a:pPr algn="ctr"/>
            <a:endParaRPr lang="en-IN" sz="3600" dirty="0">
              <a:latin typeface="Century" panose="02040604050505020304" pitchFamily="18" charset="0"/>
            </a:endParaRPr>
          </a:p>
          <a:p>
            <a:pPr algn="ctr"/>
            <a:endParaRPr lang="en-IN" sz="2800" dirty="0">
              <a:latin typeface="Century" panose="02040604050505020304" pitchFamily="18" charset="0"/>
            </a:endParaRPr>
          </a:p>
          <a:p>
            <a:pPr algn="ctr"/>
            <a:endParaRPr lang="en-IN"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a:p>
            <a:pPr algn="ctr"/>
            <a:endParaRPr lang="en-IN"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a:p>
            <a:pPr algn="ctr"/>
            <a:endParaRPr lang="en-IN"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a:p>
            <a:pPr algn="ctr"/>
            <a:endParaRPr lang="en-IN" sz="3600" dirty="0">
              <a:latin typeface="Century" panose="02040604050505020304" pitchFamily="18" charset="0"/>
            </a:endParaRPr>
          </a:p>
          <a:p>
            <a:pPr algn="ctr"/>
            <a:endParaRPr lang="en-IN" sz="3600" dirty="0"/>
          </a:p>
        </p:txBody>
      </p:sp>
    </p:spTree>
    <p:extLst>
      <p:ext uri="{BB962C8B-B14F-4D97-AF65-F5344CB8AC3E}">
        <p14:creationId xmlns:p14="http://schemas.microsoft.com/office/powerpoint/2010/main" val="1978477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EA5254-B84A-4843-8FD5-881D662EF20C}"/>
              </a:ext>
            </a:extLst>
          </p:cNvPr>
          <p:cNvPicPr>
            <a:picLocks noChangeAspect="1"/>
          </p:cNvPicPr>
          <p:nvPr/>
        </p:nvPicPr>
        <p:blipFill>
          <a:blip r:embed="rId2"/>
          <a:stretch>
            <a:fillRect/>
          </a:stretch>
        </p:blipFill>
        <p:spPr>
          <a:xfrm>
            <a:off x="6988030" y="1872322"/>
            <a:ext cx="4907560" cy="2011781"/>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F39269E5-9751-427B-8598-EF240688867D}"/>
              </a:ext>
            </a:extLst>
          </p:cNvPr>
          <p:cNvSpPr txBox="1"/>
          <p:nvPr/>
        </p:nvSpPr>
        <p:spPr>
          <a:xfrm>
            <a:off x="296410" y="301224"/>
            <a:ext cx="6523837" cy="5355312"/>
          </a:xfrm>
          <a:prstGeom prst="rect">
            <a:avLst/>
          </a:prstGeom>
          <a:noFill/>
        </p:spPr>
        <p:txBody>
          <a:bodyPr wrap="square" rtlCol="0">
            <a:spAutoFit/>
          </a:bodyPr>
          <a:lstStyle/>
          <a:p>
            <a:pPr marL="285750" indent="-285750" algn="just">
              <a:buFont typeface="Wingdings" panose="05000000000000000000" pitchFamily="2" charset="2"/>
              <a:buChar char="v"/>
            </a:pPr>
            <a:r>
              <a:rPr lang="en-IN" dirty="0">
                <a:latin typeface="Bookman Old Style" panose="02050604050505020204" pitchFamily="18" charset="0"/>
              </a:rPr>
              <a:t>Here New York City gives all over higher profit and sales but Los Angeles gives higher discount given by all fields. After exploring the data, it shows-</a:t>
            </a:r>
          </a:p>
          <a:p>
            <a:pPr marL="742950" lvl="1" indent="-285750" algn="just">
              <a:buFont typeface="Wingdings" panose="05000000000000000000" pitchFamily="2" charset="2"/>
              <a:buChar char="ü"/>
            </a:pPr>
            <a:r>
              <a:rPr lang="en-IN" dirty="0">
                <a:latin typeface="Bookman Old Style" panose="02050604050505020204" pitchFamily="18" charset="0"/>
              </a:rPr>
              <a:t>Detroit engages higher profit, sales and discount in central region.</a:t>
            </a:r>
          </a:p>
          <a:p>
            <a:pPr marL="742950" lvl="1" indent="-285750" algn="just">
              <a:buFont typeface="Wingdings" panose="05000000000000000000" pitchFamily="2" charset="2"/>
              <a:buChar char="ü"/>
            </a:pPr>
            <a:r>
              <a:rPr lang="en-IN" dirty="0">
                <a:latin typeface="Bookman Old Style" panose="02050604050505020204" pitchFamily="18" charset="0"/>
              </a:rPr>
              <a:t>New York engages higher profit, sales in first class, second class ship mode, consumer segment and technology category as well as discount in east region and furniture and office supplies category and also for discount in same day and standard class ship mode.</a:t>
            </a:r>
          </a:p>
          <a:p>
            <a:pPr marL="742950" lvl="1" indent="-285750" algn="just">
              <a:buFont typeface="Wingdings" panose="05000000000000000000" pitchFamily="2" charset="2"/>
              <a:buChar char="ü"/>
            </a:pPr>
            <a:r>
              <a:rPr lang="en-IN" dirty="0">
                <a:latin typeface="Bookman Old Style" panose="02050604050505020204" pitchFamily="18" charset="0"/>
              </a:rPr>
              <a:t>Atlanta engages higher profit and sales in south region.</a:t>
            </a:r>
          </a:p>
          <a:p>
            <a:pPr marL="742950" lvl="1" indent="-285750" algn="just">
              <a:buFont typeface="Wingdings" panose="05000000000000000000" pitchFamily="2" charset="2"/>
              <a:buChar char="ü"/>
            </a:pPr>
            <a:r>
              <a:rPr lang="en-IN" dirty="0">
                <a:latin typeface="Bookman Old Style" panose="02050604050505020204" pitchFamily="18" charset="0"/>
              </a:rPr>
              <a:t>Los Angeles engages higher profit, sales and discount in west region as well as discount in first class and second class ship mode and corporate and home office segment and technology category.</a:t>
            </a:r>
          </a:p>
          <a:p>
            <a:pPr marL="742950" lvl="1" indent="-285750">
              <a:buFont typeface="Wingdings" panose="05000000000000000000" pitchFamily="2" charset="2"/>
              <a:buChar char="ü"/>
            </a:pPr>
            <a:endParaRPr lang="en-IN" dirty="0">
              <a:latin typeface="Bookman Old Style" panose="02050604050505020204" pitchFamily="18" charset="0"/>
            </a:endParaRPr>
          </a:p>
        </p:txBody>
      </p:sp>
    </p:spTree>
    <p:extLst>
      <p:ext uri="{BB962C8B-B14F-4D97-AF65-F5344CB8AC3E}">
        <p14:creationId xmlns:p14="http://schemas.microsoft.com/office/powerpoint/2010/main" val="636951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D1D22D-AD4B-4A4C-9285-5C5A8F5B135A}"/>
              </a:ext>
            </a:extLst>
          </p:cNvPr>
          <p:cNvPicPr>
            <a:picLocks noChangeAspect="1"/>
          </p:cNvPicPr>
          <p:nvPr/>
        </p:nvPicPr>
        <p:blipFill>
          <a:blip r:embed="rId2"/>
          <a:stretch>
            <a:fillRect/>
          </a:stretch>
        </p:blipFill>
        <p:spPr>
          <a:xfrm>
            <a:off x="7683979" y="1902009"/>
            <a:ext cx="4361605" cy="1956927"/>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1BD11F03-0445-4AB5-8A14-E6D34D8A6ED6}"/>
              </a:ext>
            </a:extLst>
          </p:cNvPr>
          <p:cNvSpPr txBox="1"/>
          <p:nvPr/>
        </p:nvSpPr>
        <p:spPr>
          <a:xfrm>
            <a:off x="75501" y="373515"/>
            <a:ext cx="7466201" cy="5909310"/>
          </a:xfrm>
          <a:prstGeom prst="rect">
            <a:avLst/>
          </a:prstGeom>
          <a:noFill/>
        </p:spPr>
        <p:txBody>
          <a:bodyPr wrap="square" rtlCol="0">
            <a:spAutoFit/>
          </a:bodyPr>
          <a:lstStyle/>
          <a:p>
            <a:pPr marL="285750" indent="-285750" algn="just">
              <a:buFont typeface="Wingdings" panose="05000000000000000000" pitchFamily="2" charset="2"/>
              <a:buChar char="v"/>
            </a:pPr>
            <a:r>
              <a:rPr lang="en-IN" dirty="0">
                <a:latin typeface="Bookman Old Style" panose="02050604050505020204" pitchFamily="18" charset="0"/>
              </a:rPr>
              <a:t>Now this figure states that Philadelphia shows highest negative profit but highest positive sum of sales and discount given by all field. After exploring the data, it shows- </a:t>
            </a:r>
          </a:p>
          <a:p>
            <a:pPr marL="742950" lvl="1" indent="-285750" algn="just">
              <a:buFont typeface="Wingdings" panose="05000000000000000000" pitchFamily="2" charset="2"/>
              <a:buChar char="ü"/>
            </a:pPr>
            <a:r>
              <a:rPr lang="en-IN" dirty="0">
                <a:latin typeface="Bookman Old Style" panose="02050604050505020204" pitchFamily="18" charset="0"/>
              </a:rPr>
              <a:t>Houston gives highest negative profit in first class ship mode and office supplies category but also highest positive sum of sales and discount in central region and higher discount in second class ship mode.</a:t>
            </a:r>
          </a:p>
          <a:p>
            <a:pPr marL="742950" lvl="1" indent="-285750" algn="just">
              <a:buFont typeface="Wingdings" panose="05000000000000000000" pitchFamily="2" charset="2"/>
              <a:buChar char="ü"/>
            </a:pPr>
            <a:r>
              <a:rPr lang="en-IN" dirty="0">
                <a:latin typeface="Bookman Old Style" panose="02050604050505020204" pitchFamily="18" charset="0"/>
              </a:rPr>
              <a:t>Philadelphia reflects highest negative profit but highest positive sum of sales and discount in east region and office supplies category as well as first class and standard class and for furniture category and highest negative profit and highest positive sum of sales in second class ship mode as well as consumer and corporate segment.</a:t>
            </a:r>
          </a:p>
          <a:p>
            <a:pPr marL="742950" lvl="1" indent="-285750" algn="just">
              <a:buFont typeface="Wingdings" panose="05000000000000000000" pitchFamily="2" charset="2"/>
              <a:buChar char="ü"/>
            </a:pPr>
            <a:r>
              <a:rPr lang="en-IN" dirty="0">
                <a:latin typeface="Bookman Old Style" panose="02050604050505020204" pitchFamily="18" charset="0"/>
              </a:rPr>
              <a:t>Burlington gives highest negative profit in same day ship mode but also Jacksonville shows highest positive sum of sales in home office segment and discount in south region.</a:t>
            </a:r>
          </a:p>
          <a:p>
            <a:pPr marL="742950" lvl="1" indent="-285750" algn="just">
              <a:buFont typeface="Wingdings" panose="05000000000000000000" pitchFamily="2" charset="2"/>
              <a:buChar char="ü"/>
            </a:pPr>
            <a:r>
              <a:rPr lang="en-IN" dirty="0">
                <a:latin typeface="Bookman Old Style" panose="02050604050505020204" pitchFamily="18" charset="0"/>
              </a:rPr>
              <a:t>Louisville gives highest negative profit but Phoenix shows highest positive sum of sales and discount in west region.</a:t>
            </a:r>
          </a:p>
          <a:p>
            <a:pPr marL="742950" lvl="1" indent="-285750">
              <a:buFont typeface="Wingdings" panose="05000000000000000000" pitchFamily="2" charset="2"/>
              <a:buChar char="ü"/>
            </a:pPr>
            <a:endParaRPr lang="en-IN" dirty="0">
              <a:latin typeface="Bookman Old Style" panose="02050604050505020204" pitchFamily="18" charset="0"/>
            </a:endParaRPr>
          </a:p>
          <a:p>
            <a:pPr marL="1200150" lvl="2" indent="-285750">
              <a:buFont typeface="Wingdings" panose="05000000000000000000" pitchFamily="2" charset="2"/>
              <a:buChar char="ü"/>
            </a:pPr>
            <a:endParaRPr lang="en-IN" dirty="0">
              <a:latin typeface="Bookman Old Style" panose="02050604050505020204" pitchFamily="18" charset="0"/>
            </a:endParaRPr>
          </a:p>
        </p:txBody>
      </p:sp>
    </p:spTree>
    <p:extLst>
      <p:ext uri="{BB962C8B-B14F-4D97-AF65-F5344CB8AC3E}">
        <p14:creationId xmlns:p14="http://schemas.microsoft.com/office/powerpoint/2010/main" val="279095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4F2103-5267-4E4B-A25D-4A7834E491C9}"/>
              </a:ext>
            </a:extLst>
          </p:cNvPr>
          <p:cNvSpPr txBox="1"/>
          <p:nvPr/>
        </p:nvSpPr>
        <p:spPr>
          <a:xfrm>
            <a:off x="341152" y="750843"/>
            <a:ext cx="6744749" cy="2862322"/>
          </a:xfrm>
          <a:prstGeom prst="rect">
            <a:avLst/>
          </a:prstGeom>
          <a:noFill/>
        </p:spPr>
        <p:txBody>
          <a:bodyPr wrap="square" rtlCol="0">
            <a:spAutoFit/>
          </a:bodyPr>
          <a:lstStyle/>
          <a:p>
            <a:pPr marL="285750" indent="-285750" algn="just">
              <a:buFont typeface="Wingdings" panose="05000000000000000000" pitchFamily="2" charset="2"/>
              <a:buChar char="v"/>
            </a:pPr>
            <a:r>
              <a:rPr lang="en-IN" dirty="0">
                <a:latin typeface="Bookman Old Style" panose="02050604050505020204" pitchFamily="18" charset="0"/>
              </a:rPr>
              <a:t>Now here standard class ship mode gives higher profit, sales and quantity sold given by all field. After exploring the data, it shows-</a:t>
            </a:r>
          </a:p>
          <a:p>
            <a:pPr marL="742950" lvl="1" indent="-285750" algn="just">
              <a:buFont typeface="Wingdings" panose="05000000000000000000" pitchFamily="2" charset="2"/>
              <a:buChar char="ü"/>
            </a:pPr>
            <a:r>
              <a:rPr lang="en-IN" dirty="0">
                <a:latin typeface="Bookman Old Style" panose="02050604050505020204" pitchFamily="18" charset="0"/>
              </a:rPr>
              <a:t>Standard class ship mode gives higher profit, sales and quantity sold in all regions and for all segments and also for all categories and opposite happens in same day ship mode in all regions and for all segments and also for all categories which gives lowest outcome.</a:t>
            </a:r>
          </a:p>
          <a:p>
            <a:pPr lvl="1" algn="just"/>
            <a:r>
              <a:rPr lang="en-IN" dirty="0">
                <a:latin typeface="Bookman Old Style" panose="02050604050505020204" pitchFamily="18" charset="0"/>
              </a:rPr>
              <a:t> </a:t>
            </a:r>
          </a:p>
        </p:txBody>
      </p:sp>
      <p:pic>
        <p:nvPicPr>
          <p:cNvPr id="5" name="Picture 4">
            <a:extLst>
              <a:ext uri="{FF2B5EF4-FFF2-40B4-BE49-F238E27FC236}">
                <a16:creationId xmlns:a16="http://schemas.microsoft.com/office/drawing/2014/main" id="{8A8727D6-8643-450B-8E04-DC3EE64157FD}"/>
              </a:ext>
            </a:extLst>
          </p:cNvPr>
          <p:cNvPicPr>
            <a:picLocks noChangeAspect="1"/>
          </p:cNvPicPr>
          <p:nvPr/>
        </p:nvPicPr>
        <p:blipFill>
          <a:blip r:embed="rId2"/>
          <a:stretch>
            <a:fillRect/>
          </a:stretch>
        </p:blipFill>
        <p:spPr>
          <a:xfrm>
            <a:off x="7390701" y="750843"/>
            <a:ext cx="4370664" cy="2280102"/>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9AB0D546-4B97-47C2-ACEB-505BAF6D6760}"/>
              </a:ext>
            </a:extLst>
          </p:cNvPr>
          <p:cNvPicPr>
            <a:picLocks noChangeAspect="1"/>
          </p:cNvPicPr>
          <p:nvPr/>
        </p:nvPicPr>
        <p:blipFill>
          <a:blip r:embed="rId3"/>
          <a:stretch>
            <a:fillRect/>
          </a:stretch>
        </p:blipFill>
        <p:spPr>
          <a:xfrm>
            <a:off x="7390701" y="3429000"/>
            <a:ext cx="4370664" cy="2280101"/>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5F6409F1-AB08-435A-A99E-C9C4FC9DBAAC}"/>
              </a:ext>
            </a:extLst>
          </p:cNvPr>
          <p:cNvSpPr txBox="1"/>
          <p:nvPr/>
        </p:nvSpPr>
        <p:spPr>
          <a:xfrm>
            <a:off x="430635" y="3363985"/>
            <a:ext cx="6350466" cy="2308324"/>
          </a:xfrm>
          <a:prstGeom prst="rect">
            <a:avLst/>
          </a:prstGeom>
          <a:noFill/>
        </p:spPr>
        <p:txBody>
          <a:bodyPr wrap="square" rtlCol="0">
            <a:spAutoFit/>
          </a:bodyPr>
          <a:lstStyle/>
          <a:p>
            <a:pPr marL="285750" indent="-285750" algn="just">
              <a:buFont typeface="Wingdings" panose="05000000000000000000" pitchFamily="2" charset="2"/>
              <a:buChar char="v"/>
            </a:pPr>
            <a:r>
              <a:rPr lang="en-IN" dirty="0">
                <a:latin typeface="Bookman Old Style" panose="02050604050505020204" pitchFamily="18" charset="0"/>
              </a:rPr>
              <a:t>From second figure, it states that west region has highest profit and sales also but south region has lowest profit as well as sales also. After exploring the data, it shows-</a:t>
            </a:r>
          </a:p>
          <a:p>
            <a:pPr marL="742950" lvl="1" indent="-285750" algn="just">
              <a:buFont typeface="Wingdings" panose="05000000000000000000" pitchFamily="2" charset="2"/>
              <a:buChar char="ü"/>
            </a:pPr>
            <a:r>
              <a:rPr lang="en-IN" dirty="0">
                <a:latin typeface="Bookman Old Style" panose="02050604050505020204" pitchFamily="18" charset="0"/>
              </a:rPr>
              <a:t>West region gives higher profit and sales for all ship modes, segments and categories. But south region always suffers losses even suffers negative profit also for one ship mode. </a:t>
            </a:r>
          </a:p>
        </p:txBody>
      </p:sp>
    </p:spTree>
    <p:extLst>
      <p:ext uri="{BB962C8B-B14F-4D97-AF65-F5344CB8AC3E}">
        <p14:creationId xmlns:p14="http://schemas.microsoft.com/office/powerpoint/2010/main" val="226949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58F0DC-C8A5-4EB7-8A6B-ABE87D6D520A}"/>
              </a:ext>
            </a:extLst>
          </p:cNvPr>
          <p:cNvPicPr>
            <a:picLocks noChangeAspect="1"/>
          </p:cNvPicPr>
          <p:nvPr/>
        </p:nvPicPr>
        <p:blipFill>
          <a:blip r:embed="rId2"/>
          <a:stretch>
            <a:fillRect/>
          </a:stretch>
        </p:blipFill>
        <p:spPr>
          <a:xfrm>
            <a:off x="7405578" y="142014"/>
            <a:ext cx="4444369" cy="2117690"/>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D7786B8B-8F5E-4C63-AE18-BEF065CE1C2C}"/>
              </a:ext>
            </a:extLst>
          </p:cNvPr>
          <p:cNvSpPr txBox="1"/>
          <p:nvPr/>
        </p:nvSpPr>
        <p:spPr>
          <a:xfrm>
            <a:off x="226503" y="1607831"/>
            <a:ext cx="6726075"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IN" dirty="0">
                <a:latin typeface="Bookman Old Style" panose="02050604050505020204" pitchFamily="18" charset="0"/>
              </a:rPr>
              <a:t>In the first case, consumer segment gives higher profit and sales but home office gives lower profit by all field.</a:t>
            </a:r>
          </a:p>
          <a:p>
            <a:pPr marL="285750" indent="-285750" algn="just">
              <a:buFont typeface="Wingdings" panose="05000000000000000000" pitchFamily="2" charset="2"/>
              <a:buChar char="v"/>
            </a:pPr>
            <a:r>
              <a:rPr lang="en-IN" dirty="0">
                <a:latin typeface="Bookman Old Style" panose="02050604050505020204" pitchFamily="18" charset="0"/>
              </a:rPr>
              <a:t>In the second figure, copiers profit is high in the subcategory under technology category. But fasteners, suppliers, bookcases and tables are suffering average losses which has to be reviewed. </a:t>
            </a:r>
          </a:p>
          <a:p>
            <a:pPr marL="285750" indent="-285750" algn="just">
              <a:buFont typeface="Wingdings" panose="05000000000000000000" pitchFamily="2" charset="2"/>
              <a:buChar char="v"/>
            </a:pPr>
            <a:r>
              <a:rPr lang="en-IN" dirty="0">
                <a:latin typeface="Bookman Old Style" panose="02050604050505020204" pitchFamily="18" charset="0"/>
              </a:rPr>
              <a:t>In the third figure, California, Virginia etc. reflects higher profit but Ohio, Colorado, Oregon etc. are having losses i.e. suffering negative profit.  </a:t>
            </a:r>
          </a:p>
        </p:txBody>
      </p:sp>
      <p:pic>
        <p:nvPicPr>
          <p:cNvPr id="4" name="Picture 3">
            <a:extLst>
              <a:ext uri="{FF2B5EF4-FFF2-40B4-BE49-F238E27FC236}">
                <a16:creationId xmlns:a16="http://schemas.microsoft.com/office/drawing/2014/main" id="{6C1E0D81-EEE7-49CF-91FE-6BC5E304FE29}"/>
              </a:ext>
            </a:extLst>
          </p:cNvPr>
          <p:cNvPicPr>
            <a:picLocks noChangeAspect="1"/>
          </p:cNvPicPr>
          <p:nvPr/>
        </p:nvPicPr>
        <p:blipFill>
          <a:blip r:embed="rId3"/>
          <a:stretch>
            <a:fillRect/>
          </a:stretch>
        </p:blipFill>
        <p:spPr>
          <a:xfrm>
            <a:off x="7366930" y="2259704"/>
            <a:ext cx="4521666" cy="211769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38BFE9F0-16FD-4893-8C47-B25CC248A50A}"/>
              </a:ext>
            </a:extLst>
          </p:cNvPr>
          <p:cNvPicPr>
            <a:picLocks noChangeAspect="1"/>
          </p:cNvPicPr>
          <p:nvPr/>
        </p:nvPicPr>
        <p:blipFill>
          <a:blip r:embed="rId4"/>
          <a:stretch>
            <a:fillRect/>
          </a:stretch>
        </p:blipFill>
        <p:spPr>
          <a:xfrm>
            <a:off x="7366930" y="4434457"/>
            <a:ext cx="4521666" cy="20606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8452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BF1B86-D837-4EC2-83D5-C20C7801F35B}"/>
              </a:ext>
            </a:extLst>
          </p:cNvPr>
          <p:cNvSpPr txBox="1"/>
          <p:nvPr/>
        </p:nvSpPr>
        <p:spPr>
          <a:xfrm>
            <a:off x="411061" y="0"/>
            <a:ext cx="11417416" cy="8494633"/>
          </a:xfrm>
          <a:prstGeom prst="rect">
            <a:avLst/>
          </a:prstGeom>
          <a:noFill/>
        </p:spPr>
        <p:txBody>
          <a:bodyPr wrap="square" rtlCol="0">
            <a:spAutoFit/>
          </a:bodyPr>
          <a:lstStyle/>
          <a:p>
            <a:pPr algn="ctr"/>
            <a:r>
              <a:rPr lang="en-IN" sz="2400" b="1" u="sng" dirty="0">
                <a:effectLst>
                  <a:outerShdw blurRad="38100" dist="38100" dir="2700000" algn="tl">
                    <a:srgbClr val="000000">
                      <a:alpha val="43137"/>
                    </a:srgbClr>
                  </a:outerShdw>
                </a:effectLst>
                <a:latin typeface="Century" panose="02040604050505020304" pitchFamily="18" charset="0"/>
              </a:rPr>
              <a:t>OVERALL FINDINGS</a:t>
            </a:r>
          </a:p>
          <a:p>
            <a:pPr marL="342900" indent="-342900">
              <a:buFont typeface="Wingdings" panose="05000000000000000000" pitchFamily="2" charset="2"/>
              <a:buChar char="Ø"/>
            </a:pPr>
            <a:endParaRPr lang="en-IN" dirty="0">
              <a:latin typeface="Bookman Old Style" panose="02050604050505020204" pitchFamily="18" charset="0"/>
            </a:endParaRPr>
          </a:p>
          <a:p>
            <a:pPr marL="342900" indent="-342900" algn="just">
              <a:buFont typeface="Wingdings" panose="05000000000000000000" pitchFamily="2" charset="2"/>
              <a:buChar char="Ø"/>
            </a:pPr>
            <a:r>
              <a:rPr lang="en-IN" dirty="0">
                <a:latin typeface="Bookman Old Style" panose="02050604050505020204" pitchFamily="18" charset="0"/>
              </a:rPr>
              <a:t>Technology is earning highest profit whereas furniture is earning lowest profit in all cases.</a:t>
            </a:r>
          </a:p>
          <a:p>
            <a:pPr marL="342900" indent="-342900" algn="just">
              <a:buFont typeface="Wingdings" panose="05000000000000000000" pitchFamily="2" charset="2"/>
              <a:buChar char="Ø"/>
            </a:pPr>
            <a:r>
              <a:rPr lang="en-IN" dirty="0">
                <a:latin typeface="Bookman Old Style" panose="02050604050505020204" pitchFamily="18" charset="0"/>
              </a:rPr>
              <a:t>California has higher profit and higher quantity sold given by all field.</a:t>
            </a:r>
          </a:p>
          <a:p>
            <a:pPr marL="342900" indent="-342900" algn="just">
              <a:buFont typeface="Wingdings" panose="05000000000000000000" pitchFamily="2" charset="2"/>
              <a:buChar char="Ø"/>
            </a:pPr>
            <a:r>
              <a:rPr lang="en-IN" dirty="0">
                <a:latin typeface="Bookman Old Style" panose="02050604050505020204" pitchFamily="18" charset="0"/>
              </a:rPr>
              <a:t>Texas has highest negative profit and North Carolina has highest negative quantity sold given by all field.</a:t>
            </a:r>
          </a:p>
          <a:p>
            <a:pPr marL="342900" indent="-342900" algn="just">
              <a:buFont typeface="Wingdings" panose="05000000000000000000" pitchFamily="2" charset="2"/>
              <a:buChar char="Ø"/>
            </a:pPr>
            <a:r>
              <a:rPr lang="en-IN" dirty="0">
                <a:latin typeface="Bookman Old Style" panose="02050604050505020204" pitchFamily="18" charset="0"/>
              </a:rPr>
              <a:t>New York City gives all over higher profit and sales but Los Angeles gives higher discount given by all fields.</a:t>
            </a:r>
          </a:p>
          <a:p>
            <a:pPr marL="342900" indent="-342900" algn="just">
              <a:buFont typeface="Wingdings" panose="05000000000000000000" pitchFamily="2" charset="2"/>
              <a:buChar char="Ø"/>
            </a:pPr>
            <a:r>
              <a:rPr lang="en-IN" dirty="0">
                <a:latin typeface="Bookman Old Style" panose="02050604050505020204" pitchFamily="18" charset="0"/>
              </a:rPr>
              <a:t>Philadelphia shows highest negative profit but highest positive sum of sales and discount given by all field.</a:t>
            </a:r>
          </a:p>
          <a:p>
            <a:pPr marL="342900" indent="-342900" algn="just">
              <a:buFont typeface="Wingdings" panose="05000000000000000000" pitchFamily="2" charset="2"/>
              <a:buChar char="Ø"/>
            </a:pPr>
            <a:r>
              <a:rPr lang="en-IN" dirty="0">
                <a:latin typeface="Bookman Old Style" panose="02050604050505020204" pitchFamily="18" charset="0"/>
              </a:rPr>
              <a:t>Standard class ship mode gives higher profit, sales and quantity sold given by all field and opposite happens in same day ship mode in all regions and for all segments and also for all categories which gives lowest outcome.</a:t>
            </a:r>
          </a:p>
          <a:p>
            <a:pPr marL="342900" indent="-342900" algn="just">
              <a:buFont typeface="Wingdings" panose="05000000000000000000" pitchFamily="2" charset="2"/>
              <a:buChar char="Ø"/>
            </a:pPr>
            <a:r>
              <a:rPr lang="en-IN" dirty="0">
                <a:latin typeface="Bookman Old Style" panose="02050604050505020204" pitchFamily="18" charset="0"/>
              </a:rPr>
              <a:t>West region has highest profit and sales also but south region has lowest profit as well as sales also.</a:t>
            </a:r>
          </a:p>
          <a:p>
            <a:pPr marL="342900" indent="-342900" algn="just">
              <a:buFont typeface="Wingdings" panose="05000000000000000000" pitchFamily="2" charset="2"/>
              <a:buChar char="Ø"/>
            </a:pPr>
            <a:r>
              <a:rPr lang="en-IN" dirty="0">
                <a:latin typeface="Bookman Old Style" panose="02050604050505020204" pitchFamily="18" charset="0"/>
              </a:rPr>
              <a:t>Consumer segment gives higher profit and sales but home office gives lower profit by all field.</a:t>
            </a:r>
          </a:p>
          <a:p>
            <a:pPr marL="342900" indent="-342900" algn="just">
              <a:buFont typeface="Wingdings" panose="05000000000000000000" pitchFamily="2" charset="2"/>
              <a:buChar char="Ø"/>
            </a:pPr>
            <a:r>
              <a:rPr lang="en-IN" dirty="0">
                <a:latin typeface="Bookman Old Style" panose="02050604050505020204" pitchFamily="18" charset="0"/>
              </a:rPr>
              <a:t>Copiers profit is high in the subcategory under technology category. But fasteners, suppliers, bookcases and tables are suffering average losses which has to be reviewed.</a:t>
            </a:r>
          </a:p>
          <a:p>
            <a:pPr marL="342900" indent="-342900" algn="just">
              <a:buFont typeface="Wingdings" panose="05000000000000000000" pitchFamily="2" charset="2"/>
              <a:buChar char="Ø"/>
            </a:pPr>
            <a:r>
              <a:rPr lang="en-IN" dirty="0">
                <a:latin typeface="Bookman Old Style" panose="02050604050505020204" pitchFamily="18" charset="0"/>
              </a:rPr>
              <a:t>Wyoming, Colorado, Oregon, Arizona, Ohio, Illinois etc. states are having losses i.e. suffering negative profit. Company needs to take steps on those states to extend sales and profit.</a:t>
            </a:r>
          </a:p>
          <a:p>
            <a:pPr marL="342900" indent="-342900" algn="just">
              <a:buFont typeface="Wingdings" panose="05000000000000000000" pitchFamily="2" charset="2"/>
              <a:buChar char="Ø"/>
            </a:pPr>
            <a:endParaRPr lang="en-IN" dirty="0">
              <a:latin typeface="Bookman Old Style" panose="02050604050505020204" pitchFamily="18" charset="0"/>
            </a:endParaRPr>
          </a:p>
          <a:p>
            <a:pPr marL="342900" indent="-342900">
              <a:buFont typeface="Wingdings" panose="05000000000000000000" pitchFamily="2" charset="2"/>
              <a:buChar char="Ø"/>
            </a:pPr>
            <a:endParaRPr lang="en-IN" dirty="0">
              <a:latin typeface="Bookman Old Style" panose="02050604050505020204" pitchFamily="18" charset="0"/>
            </a:endParaRPr>
          </a:p>
          <a:p>
            <a:pPr marL="342900" indent="-342900">
              <a:buFont typeface="Wingdings" panose="05000000000000000000" pitchFamily="2" charset="2"/>
              <a:buChar char="Ø"/>
            </a:pPr>
            <a:endParaRPr lang="en-IN" dirty="0">
              <a:latin typeface="Bookman Old Style" panose="02050604050505020204" pitchFamily="18" charset="0"/>
            </a:endParaRPr>
          </a:p>
          <a:p>
            <a:pPr marL="342900" indent="-342900">
              <a:buFont typeface="Wingdings" panose="05000000000000000000" pitchFamily="2" charset="2"/>
              <a:buChar char="Ø"/>
            </a:pPr>
            <a:endParaRPr lang="en-IN" dirty="0">
              <a:latin typeface="Bookman Old Style" panose="02050604050505020204" pitchFamily="18" charset="0"/>
            </a:endParaRPr>
          </a:p>
          <a:p>
            <a:pPr marL="342900" indent="-342900">
              <a:buFont typeface="Wingdings" panose="05000000000000000000" pitchFamily="2" charset="2"/>
              <a:buChar char="Ø"/>
            </a:pPr>
            <a:endParaRPr lang="en-IN" dirty="0">
              <a:latin typeface="Bookman Old Style" panose="02050604050505020204" pitchFamily="18" charset="0"/>
            </a:endParaRPr>
          </a:p>
          <a:p>
            <a:pPr marL="342900" indent="-342900">
              <a:buFont typeface="Wingdings" panose="05000000000000000000" pitchFamily="2" charset="2"/>
              <a:buChar char="Ø"/>
            </a:pPr>
            <a:endParaRPr lang="en-IN" dirty="0">
              <a:latin typeface="Bookman Old Style" panose="02050604050505020204" pitchFamily="18" charset="0"/>
            </a:endParaRPr>
          </a:p>
          <a:p>
            <a:pPr marL="342900" indent="-342900">
              <a:buFont typeface="Wingdings" panose="05000000000000000000" pitchFamily="2" charset="2"/>
              <a:buChar char="Ø"/>
            </a:pPr>
            <a:endParaRPr lang="en-IN" dirty="0">
              <a:latin typeface="Bookman Old Style" panose="02050604050505020204" pitchFamily="18" charset="0"/>
            </a:endParaRPr>
          </a:p>
          <a:p>
            <a:pPr marL="342900" indent="-342900">
              <a:buFont typeface="Wingdings" panose="05000000000000000000" pitchFamily="2" charset="2"/>
              <a:buChar char="Ø"/>
            </a:pPr>
            <a:endParaRPr lang="en-IN" dirty="0">
              <a:latin typeface="Bookman Old Style" panose="02050604050505020204" pitchFamily="18" charset="0"/>
            </a:endParaRPr>
          </a:p>
          <a:p>
            <a:pPr marL="342900" indent="-342900">
              <a:buFont typeface="Wingdings" panose="05000000000000000000" pitchFamily="2" charset="2"/>
              <a:buChar char="Ø"/>
            </a:pPr>
            <a:endParaRPr lang="en-IN" dirty="0">
              <a:latin typeface="Bookman Old Style" panose="02050604050505020204" pitchFamily="18" charset="0"/>
            </a:endParaRPr>
          </a:p>
          <a:p>
            <a:pPr marL="342900" indent="-342900">
              <a:buFont typeface="Wingdings" panose="05000000000000000000" pitchFamily="2" charset="2"/>
              <a:buChar char="Ø"/>
            </a:pPr>
            <a:endParaRPr lang="en-IN" dirty="0">
              <a:latin typeface="Bookman Old Style" panose="02050604050505020204" pitchFamily="18" charset="0"/>
            </a:endParaRPr>
          </a:p>
        </p:txBody>
      </p:sp>
    </p:spTree>
    <p:extLst>
      <p:ext uri="{BB962C8B-B14F-4D97-AF65-F5344CB8AC3E}">
        <p14:creationId xmlns:p14="http://schemas.microsoft.com/office/powerpoint/2010/main" val="3019649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DD3E8F-749A-401C-9048-0231E6301464}"/>
              </a:ext>
            </a:extLst>
          </p:cNvPr>
          <p:cNvSpPr txBox="1"/>
          <p:nvPr/>
        </p:nvSpPr>
        <p:spPr>
          <a:xfrm>
            <a:off x="620785" y="939567"/>
            <a:ext cx="10444294" cy="3600986"/>
          </a:xfrm>
          <a:prstGeom prst="rect">
            <a:avLst/>
          </a:prstGeom>
          <a:noFill/>
        </p:spPr>
        <p:txBody>
          <a:bodyPr wrap="square" rtlCol="0">
            <a:spAutoFit/>
          </a:bodyPr>
          <a:lstStyle/>
          <a:p>
            <a:pPr algn="ctr"/>
            <a:r>
              <a:rPr lang="en-IN" sz="2400" b="1" u="sng" dirty="0">
                <a:effectLst>
                  <a:outerShdw blurRad="38100" dist="38100" dir="2700000" algn="tl">
                    <a:srgbClr val="000000">
                      <a:alpha val="43137"/>
                    </a:srgbClr>
                  </a:outerShdw>
                </a:effectLst>
                <a:latin typeface="Century" panose="02040604050505020304" pitchFamily="18" charset="0"/>
              </a:rPr>
              <a:t>FINAL INSIGHTS OF THE BUSINESS PROBLEM</a:t>
            </a:r>
          </a:p>
          <a:p>
            <a:pPr algn="ctr"/>
            <a:endParaRPr lang="en-IN" sz="2400" dirty="0">
              <a:latin typeface="Century" panose="02040604050505020304" pitchFamily="18" charset="0"/>
            </a:endParaRPr>
          </a:p>
          <a:p>
            <a:pPr marL="285750" indent="-285750" algn="just">
              <a:buFont typeface="Wingdings" panose="05000000000000000000" pitchFamily="2" charset="2"/>
              <a:buChar char="Ø"/>
            </a:pPr>
            <a:r>
              <a:rPr lang="en-IN" dirty="0">
                <a:latin typeface="Bookman Old Style" panose="02050604050505020204" pitchFamily="18" charset="0"/>
              </a:rPr>
              <a:t>In case of states where profit is negative or state suffers average loss, in those areas sold product quality have to be reviewed because may be there are some reasons e.g. investors dissatisfaction about sold product quality or selling pattern.</a:t>
            </a:r>
          </a:p>
          <a:p>
            <a:pPr marL="285750" indent="-285750" algn="just">
              <a:buFont typeface="Wingdings" panose="05000000000000000000" pitchFamily="2" charset="2"/>
              <a:buChar char="Ø"/>
            </a:pPr>
            <a:r>
              <a:rPr lang="en-IN" dirty="0">
                <a:latin typeface="Bookman Old Style" panose="02050604050505020204" pitchFamily="18" charset="0"/>
              </a:rPr>
              <a:t>In case of region, less quantity is selling into the investor which does not reveal actual speciality of the product of a particular region to them e.g. south region. So it has to be extended.</a:t>
            </a:r>
          </a:p>
          <a:p>
            <a:pPr marL="285750" indent="-285750" algn="just">
              <a:buFont typeface="Wingdings" panose="05000000000000000000" pitchFamily="2" charset="2"/>
              <a:buChar char="Ø"/>
            </a:pPr>
            <a:r>
              <a:rPr lang="en-IN" dirty="0">
                <a:latin typeface="Bookman Old Style" panose="02050604050505020204" pitchFamily="18" charset="0"/>
              </a:rPr>
              <a:t>As well as in other fields like ship mode, segment and category, in all fields advertisement of the product should be needed for exploring.  </a:t>
            </a:r>
          </a:p>
          <a:p>
            <a:endParaRPr lang="en-IN" dirty="0">
              <a:latin typeface="Bookman Old Style" panose="02050604050505020204" pitchFamily="18" charset="0"/>
            </a:endParaRPr>
          </a:p>
          <a:p>
            <a:pPr marL="285750" indent="-285750">
              <a:buFont typeface="Wingdings" panose="05000000000000000000" pitchFamily="2" charset="2"/>
              <a:buChar char="Ø"/>
            </a:pPr>
            <a:endParaRPr lang="en-IN" dirty="0">
              <a:latin typeface="Bookman Old Style" panose="02050604050505020204" pitchFamily="18" charset="0"/>
            </a:endParaRPr>
          </a:p>
        </p:txBody>
      </p:sp>
    </p:spTree>
    <p:extLst>
      <p:ext uri="{BB962C8B-B14F-4D97-AF65-F5344CB8AC3E}">
        <p14:creationId xmlns:p14="http://schemas.microsoft.com/office/powerpoint/2010/main" val="2546719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2ADF59-BA76-4AF8-A7BC-8175AEF51C88}"/>
              </a:ext>
            </a:extLst>
          </p:cNvPr>
          <p:cNvSpPr txBox="1"/>
          <p:nvPr/>
        </p:nvSpPr>
        <p:spPr>
          <a:xfrm>
            <a:off x="1652631" y="2416029"/>
            <a:ext cx="8414158" cy="830997"/>
          </a:xfrm>
          <a:prstGeom prst="rect">
            <a:avLst/>
          </a:prstGeom>
          <a:noFill/>
        </p:spPr>
        <p:txBody>
          <a:bodyPr wrap="square" rtlCol="0">
            <a:spAutoFit/>
          </a:bodyPr>
          <a:lstStyle/>
          <a:p>
            <a:pPr algn="ctr"/>
            <a:r>
              <a:rPr lang="en-IN" sz="4800" b="1" dirty="0">
                <a:effectLst>
                  <a:outerShdw blurRad="38100" dist="38100" dir="2700000" algn="tl">
                    <a:srgbClr val="000000">
                      <a:alpha val="43137"/>
                    </a:srgbClr>
                  </a:outerShdw>
                </a:effectLst>
                <a:latin typeface="Century" panose="02040604050505020304" pitchFamily="18" charset="0"/>
              </a:rPr>
              <a:t>THANK YOU</a:t>
            </a:r>
          </a:p>
        </p:txBody>
      </p:sp>
    </p:spTree>
    <p:extLst>
      <p:ext uri="{BB962C8B-B14F-4D97-AF65-F5344CB8AC3E}">
        <p14:creationId xmlns:p14="http://schemas.microsoft.com/office/powerpoint/2010/main" val="96860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8B3D04-065B-459B-BC32-48562DB14C3D}"/>
              </a:ext>
            </a:extLst>
          </p:cNvPr>
          <p:cNvSpPr txBox="1"/>
          <p:nvPr/>
        </p:nvSpPr>
        <p:spPr>
          <a:xfrm>
            <a:off x="813732" y="1954635"/>
            <a:ext cx="10402349" cy="2246769"/>
          </a:xfrm>
          <a:prstGeom prst="rect">
            <a:avLst/>
          </a:prstGeom>
          <a:noFill/>
        </p:spPr>
        <p:txBody>
          <a:bodyPr wrap="square">
            <a:spAutoFit/>
          </a:bodyPr>
          <a:lstStyle/>
          <a:p>
            <a:pPr algn="ctr"/>
            <a:r>
              <a:rPr lang="en-IN" sz="2800" b="1" dirty="0">
                <a:solidFill>
                  <a:srgbClr val="002060"/>
                </a:solidFill>
                <a:effectLst>
                  <a:outerShdw blurRad="38100" dist="38100" dir="2700000" algn="tl">
                    <a:srgbClr val="000000">
                      <a:alpha val="43137"/>
                    </a:srgbClr>
                  </a:outerShdw>
                </a:effectLst>
                <a:latin typeface="Century" panose="02040604050505020304" pitchFamily="18" charset="0"/>
              </a:rPr>
              <a:t>DATA SCIENCE AND BUSINESS ANALYTICS</a:t>
            </a:r>
          </a:p>
          <a:p>
            <a:pPr algn="ctr"/>
            <a:r>
              <a:rPr lang="en-IN" sz="2800" b="1" dirty="0">
                <a:solidFill>
                  <a:srgbClr val="002060"/>
                </a:solidFill>
                <a:effectLst>
                  <a:outerShdw blurRad="38100" dist="38100" dir="2700000" algn="tl">
                    <a:srgbClr val="000000">
                      <a:alpha val="43137"/>
                    </a:srgbClr>
                  </a:outerShdw>
                </a:effectLst>
                <a:latin typeface="Century" panose="02040604050505020304" pitchFamily="18" charset="0"/>
              </a:rPr>
              <a:t>TASK 3- </a:t>
            </a:r>
            <a:r>
              <a:rPr lang="en-IN" sz="2800" u="sng" dirty="0">
                <a:solidFill>
                  <a:srgbClr val="002060"/>
                </a:solidFill>
                <a:effectLst>
                  <a:outerShdw blurRad="38100" dist="38100" dir="2700000" algn="tl">
                    <a:srgbClr val="000000">
                      <a:alpha val="43137"/>
                    </a:srgbClr>
                  </a:outerShdw>
                </a:effectLst>
                <a:latin typeface="Century" panose="02040604050505020304" pitchFamily="18" charset="0"/>
              </a:rPr>
              <a:t>EXPLORATORY DATA ANALYSIS- RETAIL (LEVEL- BEGINNER) ON “</a:t>
            </a:r>
            <a:r>
              <a:rPr lang="en-IN" sz="2800" u="sng" dirty="0" err="1">
                <a:solidFill>
                  <a:srgbClr val="002060"/>
                </a:solidFill>
                <a:effectLst>
                  <a:outerShdw blurRad="38100" dist="38100" dir="2700000" algn="tl">
                    <a:srgbClr val="000000">
                      <a:alpha val="43137"/>
                    </a:srgbClr>
                  </a:outerShdw>
                </a:effectLst>
                <a:latin typeface="Century" panose="02040604050505020304" pitchFamily="18" charset="0"/>
              </a:rPr>
              <a:t>SampleSuperstore</a:t>
            </a:r>
            <a:r>
              <a:rPr lang="en-IN" sz="2800" u="sng" dirty="0">
                <a:solidFill>
                  <a:srgbClr val="002060"/>
                </a:solidFill>
                <a:effectLst>
                  <a:outerShdw blurRad="38100" dist="38100" dir="2700000" algn="tl">
                    <a:srgbClr val="000000">
                      <a:alpha val="43137"/>
                    </a:srgbClr>
                  </a:outerShdw>
                </a:effectLst>
                <a:latin typeface="Century" panose="02040604050505020304" pitchFamily="18" charset="0"/>
              </a:rPr>
              <a:t>” DATASET</a:t>
            </a:r>
          </a:p>
          <a:p>
            <a:pPr algn="ctr"/>
            <a:r>
              <a:rPr lang="en-IN" sz="2800" dirty="0">
                <a:solidFill>
                  <a:srgbClr val="002060"/>
                </a:solidFill>
                <a:effectLst>
                  <a:outerShdw blurRad="38100" dist="38100" dir="2700000" algn="tl">
                    <a:srgbClr val="000000">
                      <a:alpha val="43137"/>
                    </a:srgbClr>
                  </a:outerShdw>
                </a:effectLst>
                <a:latin typeface="Century" panose="02040604050505020304" pitchFamily="18" charset="0"/>
              </a:rPr>
              <a:t>BY- KEYA SENGUPTA</a:t>
            </a:r>
          </a:p>
          <a:p>
            <a:pPr algn="ctr"/>
            <a:r>
              <a:rPr lang="en-IN" sz="2800" dirty="0">
                <a:solidFill>
                  <a:srgbClr val="002060"/>
                </a:solidFill>
                <a:effectLst>
                  <a:outerShdw blurRad="38100" dist="38100" dir="2700000" algn="tl">
                    <a:srgbClr val="000000">
                      <a:alpha val="43137"/>
                    </a:srgbClr>
                  </a:outerShdw>
                </a:effectLst>
                <a:latin typeface="Century" panose="02040604050505020304" pitchFamily="18" charset="0"/>
              </a:rPr>
              <a:t>DATASET LINK:</a:t>
            </a:r>
            <a:r>
              <a:rPr lang="en-IN" sz="2800" b="0" i="0" dirty="0">
                <a:solidFill>
                  <a:srgbClr val="000000"/>
                </a:solidFill>
                <a:effectLst/>
                <a:latin typeface="Times New Roman" panose="02020603050405020304" pitchFamily="18" charset="0"/>
              </a:rPr>
              <a:t> </a:t>
            </a:r>
            <a:r>
              <a:rPr lang="en-IN" sz="2800" b="0" i="0" dirty="0">
                <a:solidFill>
                  <a:srgbClr val="000000"/>
                </a:solidFill>
                <a:effectLst/>
                <a:latin typeface="Times New Roman" panose="02020603050405020304" pitchFamily="18" charset="0"/>
                <a:hlinkClick r:id="rId2" action="ppaction://hlinkpres?slideindex=1&amp;slidetitle="/>
              </a:rPr>
              <a:t>https://bit.ly/3i4rbWl</a:t>
            </a:r>
            <a:endParaRPr lang="en-IN" sz="2800" dirty="0">
              <a:solidFill>
                <a:srgbClr val="002060"/>
              </a:solidFill>
              <a:effectLst>
                <a:outerShdw blurRad="38100" dist="38100" dir="2700000" algn="tl">
                  <a:srgbClr val="000000">
                    <a:alpha val="43137"/>
                  </a:srgbClr>
                </a:outerShdw>
              </a:effectLst>
              <a:latin typeface="Century" panose="02040604050505020304" pitchFamily="18" charset="0"/>
            </a:endParaRPr>
          </a:p>
        </p:txBody>
      </p:sp>
    </p:spTree>
    <p:extLst>
      <p:ext uri="{BB962C8B-B14F-4D97-AF65-F5344CB8AC3E}">
        <p14:creationId xmlns:p14="http://schemas.microsoft.com/office/powerpoint/2010/main" val="305960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D279C4-D10B-417A-A2E8-F41DFF0FB3AC}"/>
              </a:ext>
            </a:extLst>
          </p:cNvPr>
          <p:cNvSpPr txBox="1"/>
          <p:nvPr/>
        </p:nvSpPr>
        <p:spPr>
          <a:xfrm>
            <a:off x="760602" y="936010"/>
            <a:ext cx="10670796" cy="4985980"/>
          </a:xfrm>
          <a:prstGeom prst="rect">
            <a:avLst/>
          </a:prstGeom>
          <a:noFill/>
        </p:spPr>
        <p:txBody>
          <a:bodyPr wrap="square" rtlCol="0">
            <a:spAutoFit/>
          </a:bodyPr>
          <a:lstStyle/>
          <a:p>
            <a:r>
              <a:rPr lang="en-IN" sz="2400" b="1" u="sng" dirty="0">
                <a:effectLst>
                  <a:outerShdw blurRad="38100" dist="38100" dir="2700000" algn="tl">
                    <a:srgbClr val="000000">
                      <a:alpha val="43137"/>
                    </a:srgbClr>
                  </a:outerShdw>
                </a:effectLst>
                <a:latin typeface="Century" panose="02040604050505020304" pitchFamily="18" charset="0"/>
              </a:rPr>
              <a:t>ABOUT THE SAMPLESUPERSTORE DATASET</a:t>
            </a:r>
          </a:p>
          <a:p>
            <a:endParaRPr lang="en-IN" b="1" dirty="0"/>
          </a:p>
          <a:p>
            <a:pPr algn="just"/>
            <a:r>
              <a:rPr lang="en-IN" dirty="0">
                <a:latin typeface="Bookman Old Style" panose="02050604050505020204" pitchFamily="18" charset="0"/>
              </a:rPr>
              <a:t>SAMPLESUPERSTORE dataset is a kind of simulation which designs the extensive data analysis for delivering useful insights on how the company can increase its profits by minimising the losses as well as to improve the marketing and sales strategy. This includes data for sales of the product, categories, sub-categories, ship modes, segments, regions and as well as the profit for the product amongst the customer around the city and states of United States. This dataset consists of 9995 rows and 13 columns. </a:t>
            </a:r>
          </a:p>
          <a:p>
            <a:endParaRPr lang="en-IN" dirty="0">
              <a:latin typeface="Bookman Old Style" panose="02050604050505020204" pitchFamily="18" charset="0"/>
            </a:endParaRPr>
          </a:p>
          <a:p>
            <a:endParaRPr lang="en-IN" sz="2400" b="1" u="sng" dirty="0">
              <a:effectLst>
                <a:outerShdw blurRad="38100" dist="38100" dir="2700000" algn="tl">
                  <a:srgbClr val="000000">
                    <a:alpha val="43137"/>
                  </a:srgbClr>
                </a:outerShdw>
              </a:effectLst>
              <a:latin typeface="Century" panose="02040604050505020304" pitchFamily="18" charset="0"/>
            </a:endParaRPr>
          </a:p>
          <a:p>
            <a:r>
              <a:rPr lang="en-IN" sz="2400" b="1" u="sng" dirty="0">
                <a:effectLst>
                  <a:outerShdw blurRad="38100" dist="38100" dir="2700000" algn="tl">
                    <a:srgbClr val="000000">
                      <a:alpha val="43137"/>
                    </a:srgbClr>
                  </a:outerShdw>
                </a:effectLst>
                <a:latin typeface="Century" panose="02040604050505020304" pitchFamily="18" charset="0"/>
              </a:rPr>
              <a:t>COMPLETE PROBLEM STATEMENT </a:t>
            </a:r>
            <a:endParaRPr lang="en-IN" sz="2400" dirty="0">
              <a:latin typeface="Century" panose="02040604050505020304" pitchFamily="18" charset="0"/>
            </a:endParaRPr>
          </a:p>
          <a:p>
            <a:endParaRPr lang="en-IN" sz="2400" b="1" u="sng" dirty="0">
              <a:effectLst>
                <a:outerShdw blurRad="38100" dist="38100" dir="2700000" algn="tl">
                  <a:srgbClr val="000000">
                    <a:alpha val="43137"/>
                  </a:srgbClr>
                </a:outerShdw>
              </a:effectLst>
              <a:latin typeface="Century" panose="02040604050505020304" pitchFamily="18" charset="0"/>
            </a:endParaRPr>
          </a:p>
          <a:p>
            <a:pPr algn="just"/>
            <a:r>
              <a:rPr lang="en-IN" dirty="0">
                <a:latin typeface="Bookman Old Style" panose="02050604050505020204" pitchFamily="18" charset="0"/>
              </a:rPr>
              <a:t>SAMPLESUPERSTORE dataset gathers all information for analysing the profit as well as sales based on the location. It actually wants to extend its service by analysing the profit into weak areas that is how to improve sales and profit into those weak areas by the investors.</a:t>
            </a:r>
          </a:p>
          <a:p>
            <a:endParaRPr lang="en-IN" sz="2400" b="1" u="sng" dirty="0">
              <a:effectLst>
                <a:outerShdw blurRad="38100" dist="38100" dir="2700000" algn="tl">
                  <a:srgbClr val="000000">
                    <a:alpha val="43137"/>
                  </a:srgbClr>
                </a:outerShdw>
              </a:effectLst>
              <a:latin typeface="Bookman Old Style" panose="02050604050505020204" pitchFamily="18" charset="0"/>
            </a:endParaRPr>
          </a:p>
        </p:txBody>
      </p:sp>
    </p:spTree>
    <p:extLst>
      <p:ext uri="{BB962C8B-B14F-4D97-AF65-F5344CB8AC3E}">
        <p14:creationId xmlns:p14="http://schemas.microsoft.com/office/powerpoint/2010/main" val="30727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171FE7-0791-417F-A9B9-9DD0CACF0EDD}"/>
              </a:ext>
            </a:extLst>
          </p:cNvPr>
          <p:cNvSpPr txBox="1"/>
          <p:nvPr/>
        </p:nvSpPr>
        <p:spPr>
          <a:xfrm>
            <a:off x="302004" y="58723"/>
            <a:ext cx="11551640" cy="7201972"/>
          </a:xfrm>
          <a:prstGeom prst="rect">
            <a:avLst/>
          </a:prstGeom>
          <a:noFill/>
        </p:spPr>
        <p:txBody>
          <a:bodyPr wrap="square" rtlCol="0">
            <a:spAutoFit/>
          </a:bodyPr>
          <a:lstStyle/>
          <a:p>
            <a:r>
              <a:rPr lang="en-IN" sz="2400" b="1" u="sng" dirty="0">
                <a:effectLst>
                  <a:outerShdw blurRad="38100" dist="38100" dir="2700000" algn="tl">
                    <a:srgbClr val="000000">
                      <a:alpha val="43137"/>
                    </a:srgbClr>
                  </a:outerShdw>
                </a:effectLst>
                <a:latin typeface="Century" panose="02040604050505020304" pitchFamily="18" charset="0"/>
              </a:rPr>
              <a:t>OBJECTIVES</a:t>
            </a:r>
            <a:endParaRPr lang="en-IN" sz="2400" dirty="0">
              <a:latin typeface="Century" panose="02040604050505020304" pitchFamily="18" charset="0"/>
            </a:endParaRPr>
          </a:p>
          <a:p>
            <a:endParaRPr lang="en-IN" sz="2400" dirty="0">
              <a:latin typeface="Century" panose="02040604050505020304" pitchFamily="18" charset="0"/>
            </a:endParaRPr>
          </a:p>
          <a:p>
            <a:r>
              <a:rPr lang="en-IN" dirty="0">
                <a:latin typeface="Bookman Old Style" panose="02050604050505020204" pitchFamily="18" charset="0"/>
              </a:rPr>
              <a:t>The followings are main objectives:</a:t>
            </a:r>
          </a:p>
          <a:p>
            <a:endParaRPr lang="en-IN" dirty="0">
              <a:latin typeface="Bookman Old Style" panose="02050604050505020204" pitchFamily="18" charset="0"/>
            </a:endParaRPr>
          </a:p>
          <a:p>
            <a:pPr marL="285750" indent="-285750" algn="just">
              <a:buFont typeface="Wingdings" panose="05000000000000000000" pitchFamily="2" charset="2"/>
              <a:buChar char="v"/>
            </a:pPr>
            <a:r>
              <a:rPr lang="en-IN" dirty="0">
                <a:latin typeface="Bookman Old Style" panose="02050604050505020204" pitchFamily="18" charset="0"/>
              </a:rPr>
              <a:t>To find out the region wise total profit as well as sales data and analysing the giving amount of discount for a particular ship modes, segments and categories in this data.</a:t>
            </a:r>
          </a:p>
          <a:p>
            <a:pPr marL="285750" indent="-285750" algn="just">
              <a:buFont typeface="Wingdings" panose="05000000000000000000" pitchFamily="2" charset="2"/>
              <a:buChar char="v"/>
            </a:pPr>
            <a:r>
              <a:rPr lang="en-IN" dirty="0">
                <a:latin typeface="Bookman Old Style" panose="02050604050505020204" pitchFamily="18" charset="0"/>
              </a:rPr>
              <a:t>To find out category wise total profit for a particular ship modes, segments and regions by using percentage contribution.</a:t>
            </a:r>
          </a:p>
          <a:p>
            <a:pPr marL="285750" indent="-285750" algn="just">
              <a:buFont typeface="Wingdings" panose="05000000000000000000" pitchFamily="2" charset="2"/>
              <a:buChar char="v"/>
            </a:pPr>
            <a:r>
              <a:rPr lang="en-IN" dirty="0">
                <a:latin typeface="Bookman Old Style" panose="02050604050505020204" pitchFamily="18" charset="0"/>
              </a:rPr>
              <a:t>To find out top 5 states whose profits are highest and analysing quantities for the given regions, ship modes, segments and categories.</a:t>
            </a:r>
          </a:p>
          <a:p>
            <a:pPr marL="285750" indent="-285750" algn="just">
              <a:buFont typeface="Wingdings" panose="05000000000000000000" pitchFamily="2" charset="2"/>
              <a:buChar char="v"/>
            </a:pPr>
            <a:r>
              <a:rPr lang="en-IN" dirty="0">
                <a:latin typeface="Bookman Old Style" panose="02050604050505020204" pitchFamily="18" charset="0"/>
              </a:rPr>
              <a:t>To find out bottom 5 states whose profits are lowest and analysing quantities for the given regions, ship modes, segments and categories.</a:t>
            </a:r>
          </a:p>
          <a:p>
            <a:pPr marL="285750" indent="-285750" algn="just">
              <a:buFont typeface="Wingdings" panose="05000000000000000000" pitchFamily="2" charset="2"/>
              <a:buChar char="v"/>
            </a:pPr>
            <a:r>
              <a:rPr lang="en-IN" dirty="0">
                <a:latin typeface="Bookman Old Style" panose="02050604050505020204" pitchFamily="18" charset="0"/>
              </a:rPr>
              <a:t>To find out top 5 cities whose profits are highest and analysing sales and discounts for the given regions, ship modes, segments and categories.</a:t>
            </a:r>
          </a:p>
          <a:p>
            <a:pPr marL="285750" indent="-285750" algn="just">
              <a:buFont typeface="Wingdings" panose="05000000000000000000" pitchFamily="2" charset="2"/>
              <a:buChar char="v"/>
            </a:pPr>
            <a:r>
              <a:rPr lang="en-IN" dirty="0">
                <a:latin typeface="Bookman Old Style" panose="02050604050505020204" pitchFamily="18" charset="0"/>
              </a:rPr>
              <a:t>To find out bottom 5 cities whose profits are lowest and analysing sales and discounts for the given regions, ship modes, segments and categories.</a:t>
            </a:r>
          </a:p>
          <a:p>
            <a:pPr marL="285750" indent="-285750" algn="just">
              <a:buFont typeface="Wingdings" panose="05000000000000000000" pitchFamily="2" charset="2"/>
              <a:buChar char="v"/>
            </a:pPr>
            <a:r>
              <a:rPr lang="en-IN" dirty="0">
                <a:latin typeface="Bookman Old Style" panose="02050604050505020204" pitchFamily="18" charset="0"/>
              </a:rPr>
              <a:t>To analyse profit and sales by using ship modes for the given regions, segments and categories.</a:t>
            </a:r>
          </a:p>
          <a:p>
            <a:pPr marL="285750" indent="-285750" algn="just">
              <a:buFont typeface="Wingdings" panose="05000000000000000000" pitchFamily="2" charset="2"/>
              <a:buChar char="v"/>
            </a:pPr>
            <a:r>
              <a:rPr lang="en-IN" dirty="0">
                <a:latin typeface="Bookman Old Style" panose="02050604050505020204" pitchFamily="18" charset="0"/>
              </a:rPr>
              <a:t>To analyse profit region wise and as well as segment wise by using given fields.</a:t>
            </a:r>
          </a:p>
          <a:p>
            <a:pPr marL="285750" indent="-285750" algn="just">
              <a:buFont typeface="Wingdings" panose="05000000000000000000" pitchFamily="2" charset="2"/>
              <a:buChar char="v"/>
            </a:pPr>
            <a:r>
              <a:rPr lang="en-IN" dirty="0">
                <a:latin typeface="Bookman Old Style" panose="02050604050505020204" pitchFamily="18" charset="0"/>
              </a:rPr>
              <a:t>To analyse profit subcategory wise by using categories. </a:t>
            </a:r>
          </a:p>
          <a:p>
            <a:pPr algn="just"/>
            <a:endParaRPr lang="en-IN" dirty="0">
              <a:latin typeface="Bookman Old Style" panose="02050604050505020204" pitchFamily="18" charset="0"/>
            </a:endParaRPr>
          </a:p>
          <a:p>
            <a:pPr marL="285750" indent="-285750">
              <a:buFont typeface="Wingdings" panose="05000000000000000000" pitchFamily="2" charset="2"/>
              <a:buChar char="v"/>
            </a:pPr>
            <a:endParaRPr lang="en-IN" dirty="0">
              <a:latin typeface="Bookman Old Style" panose="02050604050505020204" pitchFamily="18" charset="0"/>
            </a:endParaRPr>
          </a:p>
          <a:p>
            <a:pPr marL="285750" indent="-285750">
              <a:buFont typeface="Wingdings" panose="05000000000000000000" pitchFamily="2" charset="2"/>
              <a:buChar char="v"/>
            </a:pPr>
            <a:endParaRPr lang="en-IN" dirty="0">
              <a:latin typeface="Bookman Old Style" panose="02050604050505020204" pitchFamily="18" charset="0"/>
            </a:endParaRPr>
          </a:p>
          <a:p>
            <a:pPr marL="285750" indent="-285750">
              <a:buFont typeface="Wingdings" panose="05000000000000000000" pitchFamily="2" charset="2"/>
              <a:buChar char="v"/>
            </a:pPr>
            <a:endParaRPr lang="en-IN" dirty="0">
              <a:latin typeface="Bookman Old Style" panose="02050604050505020204" pitchFamily="18" charset="0"/>
            </a:endParaRPr>
          </a:p>
          <a:p>
            <a:pPr marL="285750" indent="-285750">
              <a:buFont typeface="Wingdings" panose="05000000000000000000" pitchFamily="2" charset="2"/>
              <a:buChar char="v"/>
            </a:pPr>
            <a:endParaRPr lang="en-IN" dirty="0">
              <a:latin typeface="Bookman Old Style" panose="02050604050505020204" pitchFamily="18" charset="0"/>
            </a:endParaRPr>
          </a:p>
          <a:p>
            <a:pPr marL="285750" indent="-285750">
              <a:buFont typeface="Wingdings" panose="05000000000000000000" pitchFamily="2" charset="2"/>
              <a:buChar char="v"/>
            </a:pPr>
            <a:endParaRPr lang="en-IN" dirty="0">
              <a:latin typeface="Bookman Old Style" panose="02050604050505020204" pitchFamily="18" charset="0"/>
            </a:endParaRPr>
          </a:p>
        </p:txBody>
      </p:sp>
    </p:spTree>
    <p:extLst>
      <p:ext uri="{BB962C8B-B14F-4D97-AF65-F5344CB8AC3E}">
        <p14:creationId xmlns:p14="http://schemas.microsoft.com/office/powerpoint/2010/main" val="1766947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D78319-B0FD-4185-AC90-733816B8D5B4}"/>
              </a:ext>
            </a:extLst>
          </p:cNvPr>
          <p:cNvSpPr txBox="1"/>
          <p:nvPr/>
        </p:nvSpPr>
        <p:spPr>
          <a:xfrm>
            <a:off x="2030136" y="2799447"/>
            <a:ext cx="9940954"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latin typeface="Century" panose="02040604050505020304" pitchFamily="18" charset="0"/>
              </a:rPr>
              <a:t>Let’s explore and analyse the data…</a:t>
            </a:r>
          </a:p>
        </p:txBody>
      </p:sp>
    </p:spTree>
    <p:extLst>
      <p:ext uri="{BB962C8B-B14F-4D97-AF65-F5344CB8AC3E}">
        <p14:creationId xmlns:p14="http://schemas.microsoft.com/office/powerpoint/2010/main" val="1146803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hlinkClick r:id="" action="ppaction://ole?verb=1"/>
            <a:extLst>
              <a:ext uri="{FF2B5EF4-FFF2-40B4-BE49-F238E27FC236}">
                <a16:creationId xmlns:a16="http://schemas.microsoft.com/office/drawing/2014/main" id="{4D0721A0-6F7D-43E0-804E-DB2C2EADAD02}"/>
              </a:ext>
            </a:extLst>
          </p:cNvPr>
          <p:cNvGraphicFramePr>
            <a:graphicFrameLocks noChangeAspect="1"/>
          </p:cNvGraphicFramePr>
          <p:nvPr>
            <p:extLst>
              <p:ext uri="{D42A27DB-BD31-4B8C-83A1-F6EECF244321}">
                <p14:modId xmlns:p14="http://schemas.microsoft.com/office/powerpoint/2010/main" val="2449994822"/>
              </p:ext>
            </p:extLst>
          </p:nvPr>
        </p:nvGraphicFramePr>
        <p:xfrm>
          <a:off x="5000179" y="2692400"/>
          <a:ext cx="1948309" cy="1678264"/>
        </p:xfrm>
        <a:graphic>
          <a:graphicData uri="http://schemas.openxmlformats.org/presentationml/2006/ole">
            <mc:AlternateContent xmlns:mc="http://schemas.openxmlformats.org/markup-compatibility/2006">
              <mc:Choice xmlns:v="urn:schemas-microsoft-com:vml" Requires="v">
                <p:oleObj name="Worksheet" r:id="rId2" imgW="1706738" imgH="1470723" progId="Excel.Sheet.12">
                  <p:embed/>
                </p:oleObj>
              </mc:Choice>
              <mc:Fallback>
                <p:oleObj name="Worksheet" r:id="rId2" imgW="1706738" imgH="1470723" progId="Excel.Sheet.12">
                  <p:embed/>
                  <p:pic>
                    <p:nvPicPr>
                      <p:cNvPr id="0" name=""/>
                      <p:cNvPicPr/>
                      <p:nvPr/>
                    </p:nvPicPr>
                    <p:blipFill>
                      <a:blip r:embed="rId3"/>
                      <a:stretch>
                        <a:fillRect/>
                      </a:stretch>
                    </p:blipFill>
                    <p:spPr>
                      <a:xfrm>
                        <a:off x="5000179" y="2692400"/>
                        <a:ext cx="1948309" cy="1678264"/>
                      </a:xfrm>
                      <a:prstGeom prst="rect">
                        <a:avLst/>
                      </a:prstGeom>
                    </p:spPr>
                  </p:pic>
                </p:oleObj>
              </mc:Fallback>
            </mc:AlternateContent>
          </a:graphicData>
        </a:graphic>
      </p:graphicFrame>
    </p:spTree>
    <p:extLst>
      <p:ext uri="{BB962C8B-B14F-4D97-AF65-F5344CB8AC3E}">
        <p14:creationId xmlns:p14="http://schemas.microsoft.com/office/powerpoint/2010/main" val="33773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C91DBE9D-6C24-49CF-BA8A-A0775A8589FF}"/>
              </a:ext>
            </a:extLst>
          </p:cNvPr>
          <p:cNvSpPr/>
          <p:nvPr/>
        </p:nvSpPr>
        <p:spPr>
          <a:xfrm>
            <a:off x="6943631" y="1272791"/>
            <a:ext cx="5061959" cy="1942066"/>
          </a:xfrm>
          <a:prstGeom prst="roundRect">
            <a:avLst/>
          </a:prstGeom>
          <a:solidFill>
            <a:schemeClr val="accent4">
              <a:lumMod val="60000"/>
              <a:lumOff val="4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43268A1-5387-452F-B9B8-70B1D4538382}"/>
              </a:ext>
            </a:extLst>
          </p:cNvPr>
          <p:cNvSpPr txBox="1"/>
          <p:nvPr/>
        </p:nvSpPr>
        <p:spPr>
          <a:xfrm>
            <a:off x="186410" y="404883"/>
            <a:ext cx="11124746" cy="738664"/>
          </a:xfrm>
          <a:prstGeom prst="rect">
            <a:avLst/>
          </a:prstGeom>
          <a:noFill/>
        </p:spPr>
        <p:txBody>
          <a:bodyPr wrap="square" rtlCol="0">
            <a:spAutoFit/>
          </a:bodyPr>
          <a:lstStyle/>
          <a:p>
            <a:pPr algn="ctr"/>
            <a:r>
              <a:rPr lang="en-IN" sz="2400" b="1" u="sng" dirty="0">
                <a:effectLst>
                  <a:outerShdw blurRad="38100" dist="38100" dir="2700000" algn="tl">
                    <a:srgbClr val="000000">
                      <a:alpha val="43137"/>
                    </a:srgbClr>
                  </a:outerShdw>
                </a:effectLst>
                <a:latin typeface="Century" panose="02040604050505020304" pitchFamily="18" charset="0"/>
              </a:rPr>
              <a:t>KEY INSIGHTS</a:t>
            </a:r>
            <a:endParaRPr lang="en-IN" sz="2400" dirty="0">
              <a:latin typeface="Century" panose="02040604050505020304" pitchFamily="18" charset="0"/>
            </a:endParaRPr>
          </a:p>
          <a:p>
            <a:endParaRPr lang="en-IN" dirty="0">
              <a:latin typeface="Bookman Old Style" panose="02050604050505020204" pitchFamily="18" charset="0"/>
            </a:endParaRPr>
          </a:p>
        </p:txBody>
      </p:sp>
      <p:pic>
        <p:nvPicPr>
          <p:cNvPr id="7" name="Picture 6">
            <a:extLst>
              <a:ext uri="{FF2B5EF4-FFF2-40B4-BE49-F238E27FC236}">
                <a16:creationId xmlns:a16="http://schemas.microsoft.com/office/drawing/2014/main" id="{42AED1CB-5366-4614-A4FB-94EF45371643}"/>
              </a:ext>
            </a:extLst>
          </p:cNvPr>
          <p:cNvPicPr>
            <a:picLocks noChangeAspect="1"/>
          </p:cNvPicPr>
          <p:nvPr/>
        </p:nvPicPr>
        <p:blipFill>
          <a:blip r:embed="rId2"/>
          <a:stretch>
            <a:fillRect/>
          </a:stretch>
        </p:blipFill>
        <p:spPr>
          <a:xfrm>
            <a:off x="7026336" y="1272791"/>
            <a:ext cx="4836490" cy="1942066"/>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835B17E5-1735-45AF-AC91-14BCA0A78153}"/>
              </a:ext>
            </a:extLst>
          </p:cNvPr>
          <p:cNvSpPr txBox="1"/>
          <p:nvPr/>
        </p:nvSpPr>
        <p:spPr>
          <a:xfrm>
            <a:off x="352861" y="1742206"/>
            <a:ext cx="6549417"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IN" dirty="0">
                <a:latin typeface="Bookman Old Style" panose="02050604050505020204" pitchFamily="18" charset="0"/>
              </a:rPr>
              <a:t> Percentage contribution shows that technology</a:t>
            </a:r>
          </a:p>
          <a:p>
            <a:pPr algn="just"/>
            <a:r>
              <a:rPr lang="en-IN" dirty="0">
                <a:latin typeface="Bookman Old Style" panose="02050604050505020204" pitchFamily="18" charset="0"/>
              </a:rPr>
              <a:t>gives greater share of profit and furniture gives lesser share of profit given all regions and categories. But in case of central region, profit of furniture is negative i.e. (-7%). </a:t>
            </a:r>
          </a:p>
          <a:p>
            <a:pPr marL="285750" indent="-285750" algn="just">
              <a:buFont typeface="Wingdings" panose="05000000000000000000" pitchFamily="2" charset="2"/>
              <a:buChar char="ü"/>
            </a:pPr>
            <a:r>
              <a:rPr lang="en-IN" dirty="0">
                <a:latin typeface="Bookman Old Style" panose="02050604050505020204" pitchFamily="18" charset="0"/>
              </a:rPr>
              <a:t>Given ship modes and segments, second class gives more profit on office supplies but other class gives more profit on technology and in all segment technology contributes more profit. </a:t>
            </a:r>
          </a:p>
          <a:p>
            <a:pPr marL="285750" indent="-285750" algn="just">
              <a:buFont typeface="Wingdings" panose="05000000000000000000" pitchFamily="2" charset="2"/>
              <a:buChar char="ü"/>
            </a:pPr>
            <a:r>
              <a:rPr lang="en-IN" dirty="0">
                <a:latin typeface="Bookman Old Style" panose="02050604050505020204" pitchFamily="18" charset="0"/>
              </a:rPr>
              <a:t>But unfortunately in all cases profits of furniture is lesser.</a:t>
            </a:r>
          </a:p>
          <a:p>
            <a:pPr algn="just"/>
            <a:endParaRPr lang="en-IN" dirty="0">
              <a:latin typeface="Bookman Old Style" panose="02050604050505020204" pitchFamily="18" charset="0"/>
            </a:endParaRPr>
          </a:p>
        </p:txBody>
      </p:sp>
      <p:sp>
        <p:nvSpPr>
          <p:cNvPr id="23" name="Rectangle: Rounded Corners 22">
            <a:extLst>
              <a:ext uri="{FF2B5EF4-FFF2-40B4-BE49-F238E27FC236}">
                <a16:creationId xmlns:a16="http://schemas.microsoft.com/office/drawing/2014/main" id="{0C4291B5-FCAB-4809-85F9-4D9D03B6A1BA}"/>
              </a:ext>
            </a:extLst>
          </p:cNvPr>
          <p:cNvSpPr/>
          <p:nvPr/>
        </p:nvSpPr>
        <p:spPr>
          <a:xfrm>
            <a:off x="6949567" y="3885823"/>
            <a:ext cx="5061959" cy="1942065"/>
          </a:xfrm>
          <a:prstGeom prst="roundRect">
            <a:avLst/>
          </a:prstGeom>
          <a:solidFill>
            <a:schemeClr val="accent5">
              <a:lumMod val="40000"/>
              <a:lumOff val="60000"/>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6BE62E0E-B39F-4357-9927-80E304B21AC0}"/>
              </a:ext>
            </a:extLst>
          </p:cNvPr>
          <p:cNvPicPr>
            <a:picLocks noChangeAspect="1"/>
          </p:cNvPicPr>
          <p:nvPr/>
        </p:nvPicPr>
        <p:blipFill>
          <a:blip r:embed="rId3"/>
          <a:stretch>
            <a:fillRect/>
          </a:stretch>
        </p:blipFill>
        <p:spPr>
          <a:xfrm>
            <a:off x="7104578" y="3942889"/>
            <a:ext cx="4901012" cy="18279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6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6C3398-07CD-47B8-9531-E8E564B8624D}"/>
              </a:ext>
            </a:extLst>
          </p:cNvPr>
          <p:cNvPicPr>
            <a:picLocks noChangeAspect="1"/>
          </p:cNvPicPr>
          <p:nvPr/>
        </p:nvPicPr>
        <p:blipFill>
          <a:blip r:embed="rId2"/>
          <a:stretch>
            <a:fillRect/>
          </a:stretch>
        </p:blipFill>
        <p:spPr>
          <a:xfrm>
            <a:off x="7390701" y="2172749"/>
            <a:ext cx="4538443" cy="2026707"/>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CF3862DD-C794-416B-8F58-958A607EA856}"/>
              </a:ext>
            </a:extLst>
          </p:cNvPr>
          <p:cNvSpPr txBox="1"/>
          <p:nvPr/>
        </p:nvSpPr>
        <p:spPr>
          <a:xfrm>
            <a:off x="419450" y="897622"/>
            <a:ext cx="6971251"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IN" dirty="0">
                <a:latin typeface="Bookman Old Style" panose="02050604050505020204" pitchFamily="18" charset="0"/>
              </a:rPr>
              <a:t>Now this figure clearly states that California has higher profit and higher quantity sold given by all field. After exploring the data, it shows-</a:t>
            </a:r>
          </a:p>
          <a:p>
            <a:pPr marL="742950" lvl="1" indent="-285750" algn="just">
              <a:buFont typeface="Wingdings" panose="05000000000000000000" pitchFamily="2" charset="2"/>
              <a:buChar char="ü"/>
            </a:pPr>
            <a:r>
              <a:rPr lang="en-IN" dirty="0">
                <a:latin typeface="Bookman Old Style" panose="02050604050505020204" pitchFamily="18" charset="0"/>
              </a:rPr>
              <a:t>Michigan gives higher profit in Central region.</a:t>
            </a:r>
          </a:p>
          <a:p>
            <a:pPr marL="742950" lvl="1" indent="-285750" algn="just">
              <a:buFont typeface="Wingdings" panose="05000000000000000000" pitchFamily="2" charset="2"/>
              <a:buChar char="ü"/>
            </a:pPr>
            <a:r>
              <a:rPr lang="en-IN" dirty="0">
                <a:latin typeface="Bookman Old Style" panose="02050604050505020204" pitchFamily="18" charset="0"/>
              </a:rPr>
              <a:t>New York gives higher profit in East region and also for first class and same day ship mode and for consumer and home office segment also.</a:t>
            </a:r>
          </a:p>
          <a:p>
            <a:pPr marL="742950" lvl="1" indent="-285750" algn="just">
              <a:buFont typeface="Wingdings" panose="05000000000000000000" pitchFamily="2" charset="2"/>
              <a:buChar char="ü"/>
            </a:pPr>
            <a:r>
              <a:rPr lang="en-IN" dirty="0">
                <a:latin typeface="Bookman Old Style" panose="02050604050505020204" pitchFamily="18" charset="0"/>
              </a:rPr>
              <a:t>Virginia gives higher profit in South region.</a:t>
            </a:r>
          </a:p>
          <a:p>
            <a:pPr marL="742950" lvl="1" indent="-285750" algn="just">
              <a:buFont typeface="Wingdings" panose="05000000000000000000" pitchFamily="2" charset="2"/>
              <a:buChar char="ü"/>
            </a:pPr>
            <a:r>
              <a:rPr lang="en-IN" dirty="0">
                <a:latin typeface="Bookman Old Style" panose="02050604050505020204" pitchFamily="18" charset="0"/>
              </a:rPr>
              <a:t>California gives higher profit in West region which is highest over all regions and also for second class and standard class ship mode and for corporate segment but engages higher quantity sold for first class and same day ship mode and also for consumer and home office segment not higher profit.  </a:t>
            </a:r>
          </a:p>
          <a:p>
            <a:pPr lvl="1" algn="just"/>
            <a:r>
              <a:rPr lang="en-IN" dirty="0">
                <a:latin typeface="Bookman Old Style" panose="02050604050505020204" pitchFamily="18" charset="0"/>
              </a:rPr>
              <a:t>But all over California is top profit gainer which is very much attractive.</a:t>
            </a:r>
          </a:p>
          <a:p>
            <a:pPr lvl="1" algn="just"/>
            <a:r>
              <a:rPr lang="en-IN" dirty="0">
                <a:latin typeface="Bookman Old Style" panose="02050604050505020204" pitchFamily="18" charset="0"/>
              </a:rPr>
              <a:t>              </a:t>
            </a:r>
          </a:p>
        </p:txBody>
      </p:sp>
    </p:spTree>
    <p:extLst>
      <p:ext uri="{BB962C8B-B14F-4D97-AF65-F5344CB8AC3E}">
        <p14:creationId xmlns:p14="http://schemas.microsoft.com/office/powerpoint/2010/main" val="2471542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79D4EA-5609-4512-8F5A-9F58DCB00166}"/>
              </a:ext>
            </a:extLst>
          </p:cNvPr>
          <p:cNvPicPr>
            <a:picLocks noChangeAspect="1"/>
          </p:cNvPicPr>
          <p:nvPr/>
        </p:nvPicPr>
        <p:blipFill>
          <a:blip r:embed="rId2"/>
          <a:stretch>
            <a:fillRect/>
          </a:stretch>
        </p:blipFill>
        <p:spPr>
          <a:xfrm>
            <a:off x="7250043" y="1711356"/>
            <a:ext cx="4530896" cy="2163022"/>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7AD5EC56-37A8-421C-B696-C1ACF6E4C9B0}"/>
              </a:ext>
            </a:extLst>
          </p:cNvPr>
          <p:cNvSpPr txBox="1"/>
          <p:nvPr/>
        </p:nvSpPr>
        <p:spPr>
          <a:xfrm>
            <a:off x="318782" y="360728"/>
            <a:ext cx="6786693" cy="5632311"/>
          </a:xfrm>
          <a:prstGeom prst="rect">
            <a:avLst/>
          </a:prstGeom>
          <a:noFill/>
        </p:spPr>
        <p:txBody>
          <a:bodyPr wrap="square" rtlCol="0">
            <a:spAutoFit/>
          </a:bodyPr>
          <a:lstStyle/>
          <a:p>
            <a:pPr marL="285750" indent="-285750" algn="just">
              <a:buFont typeface="Wingdings" panose="05000000000000000000" pitchFamily="2" charset="2"/>
              <a:buChar char="v"/>
            </a:pPr>
            <a:r>
              <a:rPr lang="en-IN" dirty="0">
                <a:latin typeface="Bookman Old Style" panose="02050604050505020204" pitchFamily="18" charset="0"/>
              </a:rPr>
              <a:t>Now this figure clearly states that over all Texas has highest negative profit and North Carolina has highest negative quantity sold given by all field. After exploring the data, it shows-</a:t>
            </a:r>
          </a:p>
          <a:p>
            <a:pPr marL="742950" lvl="1" indent="-285750" algn="just">
              <a:buFont typeface="Wingdings" panose="05000000000000000000" pitchFamily="2" charset="2"/>
              <a:buChar char="ü"/>
            </a:pPr>
            <a:r>
              <a:rPr lang="en-IN" dirty="0">
                <a:latin typeface="Bookman Old Style" panose="02050604050505020204" pitchFamily="18" charset="0"/>
              </a:rPr>
              <a:t>Texas gives negative profit but gives higher quantity sold in Central region and first class, standard and second class ship mode and consumer segment also.</a:t>
            </a:r>
          </a:p>
          <a:p>
            <a:pPr marL="742950" lvl="1" indent="-285750" algn="just">
              <a:buFont typeface="Wingdings" panose="05000000000000000000" pitchFamily="2" charset="2"/>
              <a:buChar char="ü"/>
            </a:pPr>
            <a:r>
              <a:rPr lang="en-IN" dirty="0">
                <a:latin typeface="Bookman Old Style" panose="02050604050505020204" pitchFamily="18" charset="0"/>
              </a:rPr>
              <a:t>Ohio gives negative profit in East region as well as for first class ship mode and for technology category but Pennsylvania shows higher amount of quantity sold in East region as well as for second day ship mode and corporate segment. </a:t>
            </a:r>
          </a:p>
          <a:p>
            <a:pPr marL="742950" lvl="1" indent="-285750" algn="just">
              <a:buFont typeface="Wingdings" panose="05000000000000000000" pitchFamily="2" charset="2"/>
              <a:buChar char="ü"/>
            </a:pPr>
            <a:r>
              <a:rPr lang="en-IN" dirty="0">
                <a:latin typeface="Bookman Old Style" panose="02050604050505020204" pitchFamily="18" charset="0"/>
              </a:rPr>
              <a:t>North Carolina gives negative profit in South region as well as for same day ship mode but Florida is showing higher quantity sold amount.  </a:t>
            </a:r>
          </a:p>
          <a:p>
            <a:pPr marL="742950" lvl="1" indent="-285750" algn="just">
              <a:buFont typeface="Wingdings" panose="05000000000000000000" pitchFamily="2" charset="2"/>
              <a:buChar char="ü"/>
            </a:pPr>
            <a:r>
              <a:rPr lang="en-IN" dirty="0">
                <a:latin typeface="Bookman Old Style" panose="02050604050505020204" pitchFamily="18" charset="0"/>
              </a:rPr>
              <a:t>Colorado gives negative profit in west region and also for home office segment also and Arizona is giving higher quantity sold amount.  </a:t>
            </a:r>
          </a:p>
          <a:p>
            <a:pPr lvl="1" algn="just"/>
            <a:r>
              <a:rPr lang="en-IN" dirty="0">
                <a:latin typeface="Bookman Old Style" panose="02050604050505020204" pitchFamily="18" charset="0"/>
              </a:rPr>
              <a:t>         </a:t>
            </a:r>
          </a:p>
        </p:txBody>
      </p:sp>
    </p:spTree>
    <p:extLst>
      <p:ext uri="{BB962C8B-B14F-4D97-AF65-F5344CB8AC3E}">
        <p14:creationId xmlns:p14="http://schemas.microsoft.com/office/powerpoint/2010/main" val="907118753"/>
      </p:ext>
    </p:extLst>
  </p:cSld>
  <p:clrMapOvr>
    <a:masterClrMapping/>
  </p:clrMapOvr>
</p:sld>
</file>

<file path=ppt/theme/theme1.xml><?xml version="1.0" encoding="utf-8"?>
<a:theme xmlns:a="http://schemas.openxmlformats.org/drawingml/2006/main" name="Gallery">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902</TotalTime>
  <Words>1655</Words>
  <Application>Microsoft Office PowerPoint</Application>
  <PresentationFormat>Widescreen</PresentationFormat>
  <Paragraphs>101</Paragraphs>
  <Slides>16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Bookman Old Style</vt:lpstr>
      <vt:lpstr>Century</vt:lpstr>
      <vt:lpstr>Gill Sans MT</vt:lpstr>
      <vt:lpstr>Times New Roman</vt:lpstr>
      <vt:lpstr>Wingdings</vt:lpstr>
      <vt:lpstr>Gallery</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KEYA</dc:creator>
  <cp:lastModifiedBy>KEYA</cp:lastModifiedBy>
  <cp:revision>179</cp:revision>
  <dcterms:created xsi:type="dcterms:W3CDTF">2021-10-08T12:42:38Z</dcterms:created>
  <dcterms:modified xsi:type="dcterms:W3CDTF">2021-10-09T14:55:33Z</dcterms:modified>
</cp:coreProperties>
</file>