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3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openxmlformats.org/officeDocument/2006/relationships/image" Target="../media/image24.png"/><Relationship Id="rId15" Type="http://schemas.openxmlformats.org/officeDocument/2006/relationships/image" Target="../media/image25.png"/><Relationship Id="rId16"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42620768" name="Title 1"/>
          <p:cNvSpPr>
            <a:spLocks noGrp="1"/>
          </p:cNvSpPr>
          <p:nvPr>
            <p:ph type="ctrTitle"/>
          </p:nvPr>
        </p:nvSpPr>
        <p:spPr bwMode="auto"/>
        <p:txBody>
          <a:bodyPr vertOverflow="overflow" horzOverflow="overflow" vert="horz" wrap="square" lIns="91440" tIns="45720" rIns="91440" bIns="45720" numCol="1" spcCol="0" rtlCol="0" fromWordArt="0" anchor="b" anchorCtr="0" forceAA="0" upright="0" compatLnSpc="0">
            <a:normAutofit/>
          </a:bodyPr>
          <a:lstStyle/>
          <a:p>
            <a:pPr>
              <a:defRPr/>
            </a:pPr>
            <a:r>
              <a:rPr lang="en-US"/>
              <a:t>Problema 1. Parte teórica. Kotlin</a:t>
            </a:r>
            <a:endParaRPr lang="en-US"/>
          </a:p>
        </p:txBody>
      </p:sp>
      <p:sp>
        <p:nvSpPr>
          <p:cNvPr id="1825811175" name="Subtitle 2"/>
          <p:cNvSpPr>
            <a:spLocks noGrp="1"/>
          </p:cNvSpPr>
          <p:nvPr>
            <p:ph type="subTitle"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a:defRPr/>
            </a:pPr>
            <a:r>
              <a:rPr lang="en-US"/>
              <a:t>Estudiante: Keyber Yosnar Sequera Avendaño</a:t>
            </a:r>
            <a:endParaRPr lang="en-US"/>
          </a:p>
          <a:p>
            <a:pPr>
              <a:defRPr/>
            </a:pPr>
            <a:r>
              <a:rPr lang="en-US"/>
              <a:t>Carnet: 16-11120</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72853553" name="Title 1"/>
          <p:cNvSpPr>
            <a:spLocks noGrp="1"/>
          </p:cNvSpPr>
          <p:nvPr>
            <p:ph type="title"/>
          </p:nvPr>
        </p:nvSpPr>
        <p:spPr bwMode="auto">
          <a:xfrm flipH="0" flipV="0">
            <a:off x="838198" y="57430"/>
            <a:ext cx="10515600" cy="615389"/>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sz="1600"/>
              <a:t>Alcance estático – Asosiación superficial:</a:t>
            </a:r>
            <a:r>
              <a:rPr sz="1600"/>
              <a:t> (X = 1, Y = 2, Z = 0)</a:t>
            </a:r>
            <a:endParaRPr sz="1000"/>
          </a:p>
        </p:txBody>
      </p:sp>
      <p:pic>
        <p:nvPicPr>
          <p:cNvPr id="1677302793" name=""/>
          <p:cNvPicPr>
            <a:picLocks noChangeAspect="1"/>
          </p:cNvPicPr>
          <p:nvPr/>
        </p:nvPicPr>
        <p:blipFill>
          <a:blip r:embed="rId2"/>
          <a:stretch/>
        </p:blipFill>
        <p:spPr bwMode="auto">
          <a:xfrm flipH="0" flipV="0">
            <a:off x="98249" y="625928"/>
            <a:ext cx="3673928" cy="5932713"/>
          </a:xfrm>
          <a:prstGeom prst="rect">
            <a:avLst/>
          </a:prstGeom>
        </p:spPr>
      </p:pic>
      <p:pic>
        <p:nvPicPr>
          <p:cNvPr id="1283050412" name=""/>
          <p:cNvPicPr>
            <a:picLocks noChangeAspect="1"/>
          </p:cNvPicPr>
          <p:nvPr/>
        </p:nvPicPr>
        <p:blipFill>
          <a:blip r:embed="rId3"/>
          <a:stretch/>
        </p:blipFill>
        <p:spPr bwMode="auto">
          <a:xfrm flipH="0" flipV="0">
            <a:off x="3159856" y="4640035"/>
            <a:ext cx="1836964" cy="1828800"/>
          </a:xfrm>
          <a:prstGeom prst="rect">
            <a:avLst/>
          </a:prstGeom>
        </p:spPr>
      </p:pic>
      <p:pic>
        <p:nvPicPr>
          <p:cNvPr id="14710503" name=""/>
          <p:cNvPicPr>
            <a:picLocks noChangeAspect="1"/>
          </p:cNvPicPr>
          <p:nvPr/>
        </p:nvPicPr>
        <p:blipFill>
          <a:blip r:embed="rId4"/>
          <a:stretch/>
        </p:blipFill>
        <p:spPr bwMode="auto">
          <a:xfrm flipH="0" flipV="0">
            <a:off x="6041571" y="2313214"/>
            <a:ext cx="1812749" cy="1973035"/>
          </a:xfrm>
          <a:prstGeom prst="rect">
            <a:avLst/>
          </a:prstGeom>
        </p:spPr>
      </p:pic>
      <p:sp>
        <p:nvSpPr>
          <p:cNvPr id="1295572357" name=""/>
          <p:cNvSpPr/>
          <p:nvPr/>
        </p:nvSpPr>
        <p:spPr bwMode="auto">
          <a:xfrm flipH="0" flipV="0">
            <a:off x="4779106" y="5939465"/>
            <a:ext cx="449035" cy="272142"/>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pic>
        <p:nvPicPr>
          <p:cNvPr id="773318677" name=""/>
          <p:cNvPicPr>
            <a:picLocks noChangeAspect="1"/>
          </p:cNvPicPr>
          <p:nvPr/>
        </p:nvPicPr>
        <p:blipFill>
          <a:blip r:embed="rId5"/>
          <a:stretch/>
        </p:blipFill>
        <p:spPr bwMode="auto">
          <a:xfrm>
            <a:off x="5262147" y="5763985"/>
            <a:ext cx="647699" cy="457200"/>
          </a:xfrm>
          <a:prstGeom prst="rect">
            <a:avLst/>
          </a:prstGeom>
        </p:spPr>
      </p:pic>
      <p:sp>
        <p:nvSpPr>
          <p:cNvPr id="842843245" name=""/>
          <p:cNvSpPr/>
          <p:nvPr/>
        </p:nvSpPr>
        <p:spPr bwMode="auto">
          <a:xfrm rot="1571978" flipH="0" flipV="0">
            <a:off x="4779106" y="6300106"/>
            <a:ext cx="449035" cy="25853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pic>
        <p:nvPicPr>
          <p:cNvPr id="1333598823" name=""/>
          <p:cNvPicPr>
            <a:picLocks noChangeAspect="1"/>
          </p:cNvPicPr>
          <p:nvPr/>
        </p:nvPicPr>
        <p:blipFill>
          <a:blip r:embed="rId5"/>
          <a:stretch/>
        </p:blipFill>
        <p:spPr bwMode="auto">
          <a:xfrm>
            <a:off x="5279571" y="6330042"/>
            <a:ext cx="647699" cy="457200"/>
          </a:xfrm>
          <a:prstGeom prst="rect">
            <a:avLst/>
          </a:prstGeom>
        </p:spPr>
      </p:pic>
      <p:sp>
        <p:nvSpPr>
          <p:cNvPr id="967428967" name=""/>
          <p:cNvSpPr/>
          <p:nvPr/>
        </p:nvSpPr>
        <p:spPr bwMode="auto">
          <a:xfrm flipH="0" flipV="0">
            <a:off x="7748185" y="5330306"/>
            <a:ext cx="449033" cy="272142"/>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pic>
        <p:nvPicPr>
          <p:cNvPr id="921498943" name=""/>
          <p:cNvPicPr>
            <a:picLocks noChangeAspect="1"/>
          </p:cNvPicPr>
          <p:nvPr/>
        </p:nvPicPr>
        <p:blipFill>
          <a:blip r:embed="rId6"/>
          <a:stretch/>
        </p:blipFill>
        <p:spPr bwMode="auto">
          <a:xfrm>
            <a:off x="8245928" y="5256827"/>
            <a:ext cx="666749" cy="419099"/>
          </a:xfrm>
          <a:prstGeom prst="rect">
            <a:avLst/>
          </a:prstGeom>
        </p:spPr>
      </p:pic>
      <p:sp>
        <p:nvSpPr>
          <p:cNvPr id="1676175306" name=""/>
          <p:cNvSpPr/>
          <p:nvPr/>
        </p:nvSpPr>
        <p:spPr bwMode="auto">
          <a:xfrm rot="19160419" flipH="0" flipV="0">
            <a:off x="7713051" y="2972209"/>
            <a:ext cx="380998" cy="23132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203433385" name=""/>
          <p:cNvSpPr/>
          <p:nvPr/>
        </p:nvSpPr>
        <p:spPr bwMode="auto">
          <a:xfrm rot="1571978" flipH="0" flipV="0">
            <a:off x="7714180" y="3385576"/>
            <a:ext cx="449033" cy="258534"/>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pic>
        <p:nvPicPr>
          <p:cNvPr id="567543481" name=""/>
          <p:cNvPicPr>
            <a:picLocks noChangeAspect="1"/>
          </p:cNvPicPr>
          <p:nvPr/>
        </p:nvPicPr>
        <p:blipFill>
          <a:blip r:embed="rId7"/>
          <a:stretch/>
        </p:blipFill>
        <p:spPr bwMode="auto">
          <a:xfrm>
            <a:off x="8123423" y="3497984"/>
            <a:ext cx="666749" cy="428625"/>
          </a:xfrm>
          <a:prstGeom prst="rect">
            <a:avLst/>
          </a:prstGeom>
        </p:spPr>
      </p:pic>
      <p:pic>
        <p:nvPicPr>
          <p:cNvPr id="1271061709" name=""/>
          <p:cNvPicPr>
            <a:picLocks noChangeAspect="1"/>
          </p:cNvPicPr>
          <p:nvPr/>
        </p:nvPicPr>
        <p:blipFill>
          <a:blip r:embed="rId8"/>
          <a:stretch/>
        </p:blipFill>
        <p:spPr bwMode="auto">
          <a:xfrm>
            <a:off x="8123423" y="2775857"/>
            <a:ext cx="647699" cy="419099"/>
          </a:xfrm>
          <a:prstGeom prst="rect">
            <a:avLst/>
          </a:prstGeom>
        </p:spPr>
      </p:pic>
      <p:pic>
        <p:nvPicPr>
          <p:cNvPr id="1069806566" name=""/>
          <p:cNvPicPr>
            <a:picLocks noChangeAspect="1"/>
          </p:cNvPicPr>
          <p:nvPr/>
        </p:nvPicPr>
        <p:blipFill>
          <a:blip r:embed="rId9"/>
          <a:stretch/>
        </p:blipFill>
        <p:spPr bwMode="auto">
          <a:xfrm flipH="0" flipV="0">
            <a:off x="6041571" y="1265464"/>
            <a:ext cx="1738398" cy="938892"/>
          </a:xfrm>
          <a:prstGeom prst="rect">
            <a:avLst/>
          </a:prstGeom>
        </p:spPr>
      </p:pic>
      <p:pic>
        <p:nvPicPr>
          <p:cNvPr id="1937330225" name=""/>
          <p:cNvPicPr>
            <a:picLocks noChangeAspect="1"/>
          </p:cNvPicPr>
          <p:nvPr/>
        </p:nvPicPr>
        <p:blipFill>
          <a:blip r:embed="rId10"/>
          <a:stretch/>
        </p:blipFill>
        <p:spPr bwMode="auto">
          <a:xfrm flipH="0" flipV="0">
            <a:off x="6095999" y="571499"/>
            <a:ext cx="1652185" cy="593897"/>
          </a:xfrm>
          <a:prstGeom prst="rect">
            <a:avLst/>
          </a:prstGeom>
        </p:spPr>
      </p:pic>
      <p:pic>
        <p:nvPicPr>
          <p:cNvPr id="1592183039" name=""/>
          <p:cNvPicPr>
            <a:picLocks noChangeAspect="1"/>
          </p:cNvPicPr>
          <p:nvPr/>
        </p:nvPicPr>
        <p:blipFill>
          <a:blip r:embed="rId11"/>
          <a:stretch/>
        </p:blipFill>
        <p:spPr bwMode="auto">
          <a:xfrm flipH="0" flipV="0">
            <a:off x="8245928" y="1242645"/>
            <a:ext cx="1812749" cy="984529"/>
          </a:xfrm>
          <a:prstGeom prst="rect">
            <a:avLst/>
          </a:prstGeom>
        </p:spPr>
      </p:pic>
      <p:pic>
        <p:nvPicPr>
          <p:cNvPr id="908237592" name=""/>
          <p:cNvPicPr>
            <a:picLocks noChangeAspect="1"/>
          </p:cNvPicPr>
          <p:nvPr/>
        </p:nvPicPr>
        <p:blipFill>
          <a:blip r:embed="rId12"/>
          <a:stretch/>
        </p:blipFill>
        <p:spPr bwMode="auto">
          <a:xfrm flipH="0" flipV="0">
            <a:off x="8245928" y="605517"/>
            <a:ext cx="1758321" cy="593897"/>
          </a:xfrm>
          <a:prstGeom prst="rect">
            <a:avLst/>
          </a:prstGeom>
        </p:spPr>
      </p:pic>
      <p:pic>
        <p:nvPicPr>
          <p:cNvPr id="1923818847" name=""/>
          <p:cNvPicPr>
            <a:picLocks noChangeAspect="1"/>
          </p:cNvPicPr>
          <p:nvPr/>
        </p:nvPicPr>
        <p:blipFill>
          <a:blip r:embed="rId13"/>
          <a:stretch/>
        </p:blipFill>
        <p:spPr bwMode="auto">
          <a:xfrm flipH="0" flipV="0">
            <a:off x="10330821" y="571499"/>
            <a:ext cx="1755321" cy="661933"/>
          </a:xfrm>
          <a:prstGeom prst="rect">
            <a:avLst/>
          </a:prstGeom>
        </p:spPr>
      </p:pic>
      <p:pic>
        <p:nvPicPr>
          <p:cNvPr id="1541230877" name=""/>
          <p:cNvPicPr>
            <a:picLocks noChangeAspect="1"/>
          </p:cNvPicPr>
          <p:nvPr/>
        </p:nvPicPr>
        <p:blipFill>
          <a:blip r:embed="rId14"/>
          <a:stretch/>
        </p:blipFill>
        <p:spPr bwMode="auto">
          <a:xfrm flipH="0" flipV="0">
            <a:off x="3083618" y="2173740"/>
            <a:ext cx="2195952" cy="1204232"/>
          </a:xfrm>
          <a:prstGeom prst="rect">
            <a:avLst/>
          </a:prstGeom>
        </p:spPr>
      </p:pic>
      <p:pic>
        <p:nvPicPr>
          <p:cNvPr id="1284213943" name=""/>
          <p:cNvPicPr>
            <a:picLocks noChangeAspect="1"/>
          </p:cNvPicPr>
          <p:nvPr/>
        </p:nvPicPr>
        <p:blipFill>
          <a:blip r:embed="rId15"/>
          <a:stretch/>
        </p:blipFill>
        <p:spPr bwMode="auto">
          <a:xfrm flipH="0" flipV="0">
            <a:off x="5988490" y="4449535"/>
            <a:ext cx="1845907" cy="203368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60962922" name="Title 1"/>
          <p:cNvSpPr>
            <a:spLocks noGrp="1"/>
          </p:cNvSpPr>
          <p:nvPr>
            <p:ph type="title"/>
          </p:nvPr>
        </p:nvSpPr>
        <p:spPr bwMode="auto">
          <a:xfrm flipH="0" flipV="0">
            <a:off x="838198" y="57430"/>
            <a:ext cx="10515600" cy="615389"/>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sz="1600"/>
              <a:t>Alcance dinámico – Asosiación superficial:</a:t>
            </a:r>
            <a:r>
              <a:rPr sz="1600"/>
              <a:t> (X = 1, Y = 2, Z = 0)</a:t>
            </a:r>
            <a:endParaRPr sz="1000"/>
          </a:p>
        </p:txBody>
      </p:sp>
      <p:pic>
        <p:nvPicPr>
          <p:cNvPr id="893193374" name=""/>
          <p:cNvPicPr>
            <a:picLocks noChangeAspect="1"/>
          </p:cNvPicPr>
          <p:nvPr/>
        </p:nvPicPr>
        <p:blipFill>
          <a:blip r:embed="rId2"/>
          <a:stretch/>
        </p:blipFill>
        <p:spPr bwMode="auto">
          <a:xfrm flipH="0" flipV="0">
            <a:off x="98249" y="625928"/>
            <a:ext cx="3673928" cy="5932713"/>
          </a:xfrm>
          <a:prstGeom prst="rect">
            <a:avLst/>
          </a:prstGeom>
        </p:spPr>
      </p:pic>
      <p:sp>
        <p:nvSpPr>
          <p:cNvPr id="163788545" name=""/>
          <p:cNvSpPr/>
          <p:nvPr/>
        </p:nvSpPr>
        <p:spPr bwMode="auto">
          <a:xfrm flipH="0" flipV="0">
            <a:off x="4859247" y="5885036"/>
            <a:ext cx="449035" cy="272142"/>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109144797" name=""/>
          <p:cNvSpPr/>
          <p:nvPr/>
        </p:nvSpPr>
        <p:spPr bwMode="auto">
          <a:xfrm rot="1571978" flipH="0" flipV="0">
            <a:off x="4825242" y="6243024"/>
            <a:ext cx="449035" cy="25853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pic>
        <p:nvPicPr>
          <p:cNvPr id="1147651918" name=""/>
          <p:cNvPicPr>
            <a:picLocks noChangeAspect="1"/>
          </p:cNvPicPr>
          <p:nvPr/>
        </p:nvPicPr>
        <p:blipFill>
          <a:blip r:embed="rId3"/>
          <a:stretch/>
        </p:blipFill>
        <p:spPr bwMode="auto">
          <a:xfrm>
            <a:off x="5308282" y="6330042"/>
            <a:ext cx="647699" cy="457200"/>
          </a:xfrm>
          <a:prstGeom prst="rect">
            <a:avLst/>
          </a:prstGeom>
        </p:spPr>
      </p:pic>
      <p:sp>
        <p:nvSpPr>
          <p:cNvPr id="1300956095" name=""/>
          <p:cNvSpPr/>
          <p:nvPr/>
        </p:nvSpPr>
        <p:spPr bwMode="auto">
          <a:xfrm flipH="0" flipV="0">
            <a:off x="7748185" y="5330306"/>
            <a:ext cx="449033" cy="272142"/>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802438842" name=""/>
          <p:cNvSpPr/>
          <p:nvPr/>
        </p:nvSpPr>
        <p:spPr bwMode="auto">
          <a:xfrm rot="19160419" flipH="0" flipV="0">
            <a:off x="7809342" y="2972209"/>
            <a:ext cx="380998" cy="23132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46650641" name=""/>
          <p:cNvSpPr/>
          <p:nvPr/>
        </p:nvSpPr>
        <p:spPr bwMode="auto">
          <a:xfrm rot="1571978" flipH="0" flipV="0">
            <a:off x="7828215" y="3368716"/>
            <a:ext cx="449033" cy="258534"/>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pic>
        <p:nvPicPr>
          <p:cNvPr id="2101206198" name=""/>
          <p:cNvPicPr>
            <a:picLocks noChangeAspect="1"/>
          </p:cNvPicPr>
          <p:nvPr/>
        </p:nvPicPr>
        <p:blipFill>
          <a:blip r:embed="rId4"/>
          <a:stretch/>
        </p:blipFill>
        <p:spPr bwMode="auto">
          <a:xfrm flipH="0" flipV="0">
            <a:off x="6041571" y="1265464"/>
            <a:ext cx="1792827" cy="938892"/>
          </a:xfrm>
          <a:prstGeom prst="rect">
            <a:avLst/>
          </a:prstGeom>
        </p:spPr>
      </p:pic>
      <p:pic>
        <p:nvPicPr>
          <p:cNvPr id="970178240" name=""/>
          <p:cNvPicPr>
            <a:picLocks noChangeAspect="1"/>
          </p:cNvPicPr>
          <p:nvPr/>
        </p:nvPicPr>
        <p:blipFill>
          <a:blip r:embed="rId5"/>
          <a:stretch/>
        </p:blipFill>
        <p:spPr bwMode="auto">
          <a:xfrm flipH="0" flipV="0">
            <a:off x="5988490" y="4449535"/>
            <a:ext cx="1845907" cy="2033684"/>
          </a:xfrm>
          <a:prstGeom prst="rect">
            <a:avLst/>
          </a:prstGeom>
        </p:spPr>
      </p:pic>
      <p:pic>
        <p:nvPicPr>
          <p:cNvPr id="1094563846" name=""/>
          <p:cNvPicPr>
            <a:picLocks noChangeAspect="1"/>
          </p:cNvPicPr>
          <p:nvPr/>
        </p:nvPicPr>
        <p:blipFill>
          <a:blip r:embed="rId6"/>
          <a:stretch/>
        </p:blipFill>
        <p:spPr bwMode="auto">
          <a:xfrm flipH="0" flipV="0">
            <a:off x="2843892" y="4552466"/>
            <a:ext cx="2098499" cy="1930753"/>
          </a:xfrm>
          <a:prstGeom prst="rect">
            <a:avLst/>
          </a:prstGeom>
        </p:spPr>
      </p:pic>
      <p:pic>
        <p:nvPicPr>
          <p:cNvPr id="716705145" name=""/>
          <p:cNvPicPr>
            <a:picLocks noChangeAspect="1"/>
          </p:cNvPicPr>
          <p:nvPr/>
        </p:nvPicPr>
        <p:blipFill>
          <a:blip r:embed="rId7"/>
          <a:stretch/>
        </p:blipFill>
        <p:spPr bwMode="auto">
          <a:xfrm>
            <a:off x="5340790" y="5806795"/>
            <a:ext cx="647699" cy="428625"/>
          </a:xfrm>
          <a:prstGeom prst="rect">
            <a:avLst/>
          </a:prstGeom>
        </p:spPr>
      </p:pic>
      <p:pic>
        <p:nvPicPr>
          <p:cNvPr id="1982856867" name=""/>
          <p:cNvPicPr>
            <a:picLocks noChangeAspect="1"/>
          </p:cNvPicPr>
          <p:nvPr/>
        </p:nvPicPr>
        <p:blipFill>
          <a:blip r:embed="rId8"/>
          <a:stretch/>
        </p:blipFill>
        <p:spPr bwMode="auto">
          <a:xfrm>
            <a:off x="8245928" y="5256827"/>
            <a:ext cx="647699" cy="419099"/>
          </a:xfrm>
          <a:prstGeom prst="rect">
            <a:avLst/>
          </a:prstGeom>
        </p:spPr>
      </p:pic>
      <p:pic>
        <p:nvPicPr>
          <p:cNvPr id="165726179" name=""/>
          <p:cNvPicPr>
            <a:picLocks noChangeAspect="1"/>
          </p:cNvPicPr>
          <p:nvPr/>
        </p:nvPicPr>
        <p:blipFill>
          <a:blip r:embed="rId9"/>
          <a:stretch/>
        </p:blipFill>
        <p:spPr bwMode="auto">
          <a:xfrm flipH="0" flipV="0">
            <a:off x="6041571" y="2251981"/>
            <a:ext cx="1839292" cy="2095499"/>
          </a:xfrm>
          <a:prstGeom prst="rect">
            <a:avLst/>
          </a:prstGeom>
        </p:spPr>
      </p:pic>
      <p:pic>
        <p:nvPicPr>
          <p:cNvPr id="1927409424" name=""/>
          <p:cNvPicPr>
            <a:picLocks noChangeAspect="1"/>
          </p:cNvPicPr>
          <p:nvPr/>
        </p:nvPicPr>
        <p:blipFill>
          <a:blip r:embed="rId7"/>
          <a:stretch/>
        </p:blipFill>
        <p:spPr bwMode="auto">
          <a:xfrm>
            <a:off x="8311255" y="3481124"/>
            <a:ext cx="647699" cy="428625"/>
          </a:xfrm>
          <a:prstGeom prst="rect">
            <a:avLst/>
          </a:prstGeom>
        </p:spPr>
      </p:pic>
      <p:pic>
        <p:nvPicPr>
          <p:cNvPr id="558531763" name=""/>
          <p:cNvPicPr>
            <a:picLocks noChangeAspect="1"/>
          </p:cNvPicPr>
          <p:nvPr/>
        </p:nvPicPr>
        <p:blipFill>
          <a:blip r:embed="rId10"/>
          <a:stretch/>
        </p:blipFill>
        <p:spPr bwMode="auto">
          <a:xfrm>
            <a:off x="8197220" y="2775857"/>
            <a:ext cx="647699" cy="428625"/>
          </a:xfrm>
          <a:prstGeom prst="rect">
            <a:avLst/>
          </a:prstGeom>
        </p:spPr>
      </p:pic>
      <p:pic>
        <p:nvPicPr>
          <p:cNvPr id="481720734" name=""/>
          <p:cNvPicPr>
            <a:picLocks noChangeAspect="1"/>
          </p:cNvPicPr>
          <p:nvPr/>
        </p:nvPicPr>
        <p:blipFill>
          <a:blip r:embed="rId11"/>
          <a:stretch/>
        </p:blipFill>
        <p:spPr bwMode="auto">
          <a:xfrm flipH="0" flipV="0">
            <a:off x="6041571" y="593897"/>
            <a:ext cx="1792827" cy="605517"/>
          </a:xfrm>
          <a:prstGeom prst="rect">
            <a:avLst/>
          </a:prstGeom>
        </p:spPr>
      </p:pic>
      <p:pic>
        <p:nvPicPr>
          <p:cNvPr id="1712902071" name=""/>
          <p:cNvPicPr>
            <a:picLocks noChangeAspect="1"/>
          </p:cNvPicPr>
          <p:nvPr/>
        </p:nvPicPr>
        <p:blipFill>
          <a:blip r:embed="rId12"/>
          <a:stretch/>
        </p:blipFill>
        <p:spPr bwMode="auto">
          <a:xfrm flipH="0" flipV="0">
            <a:off x="8082642" y="1265464"/>
            <a:ext cx="2248178" cy="938892"/>
          </a:xfrm>
          <a:prstGeom prst="rect">
            <a:avLst/>
          </a:prstGeom>
        </p:spPr>
      </p:pic>
      <p:pic>
        <p:nvPicPr>
          <p:cNvPr id="32740598" name=""/>
          <p:cNvPicPr>
            <a:picLocks noChangeAspect="1"/>
          </p:cNvPicPr>
          <p:nvPr/>
        </p:nvPicPr>
        <p:blipFill>
          <a:blip r:embed="rId13"/>
          <a:stretch/>
        </p:blipFill>
        <p:spPr bwMode="auto">
          <a:xfrm flipH="0" flipV="0">
            <a:off x="8052733" y="571499"/>
            <a:ext cx="2201192" cy="627915"/>
          </a:xfrm>
          <a:prstGeom prst="rect">
            <a:avLst/>
          </a:prstGeom>
        </p:spPr>
      </p:pic>
      <p:pic>
        <p:nvPicPr>
          <p:cNvPr id="481381622" name=""/>
          <p:cNvPicPr>
            <a:picLocks noChangeAspect="1"/>
          </p:cNvPicPr>
          <p:nvPr/>
        </p:nvPicPr>
        <p:blipFill>
          <a:blip r:embed="rId14"/>
          <a:stretch/>
        </p:blipFill>
        <p:spPr bwMode="auto">
          <a:xfrm flipH="0" flipV="0">
            <a:off x="10330821" y="571500"/>
            <a:ext cx="1755321" cy="659946"/>
          </a:xfrm>
          <a:prstGeom prst="rect">
            <a:avLst/>
          </a:prstGeom>
        </p:spPr>
      </p:pic>
      <p:pic>
        <p:nvPicPr>
          <p:cNvPr id="636562801" name=""/>
          <p:cNvPicPr>
            <a:picLocks noChangeAspect="1"/>
          </p:cNvPicPr>
          <p:nvPr/>
        </p:nvPicPr>
        <p:blipFill>
          <a:blip r:embed="rId15"/>
          <a:stretch/>
        </p:blipFill>
        <p:spPr bwMode="auto">
          <a:xfrm flipH="0" flipV="0">
            <a:off x="2925535" y="2216062"/>
            <a:ext cx="2464390" cy="13198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53475283" name="Title 1"/>
          <p:cNvSpPr>
            <a:spLocks noGrp="1"/>
          </p:cNvSpPr>
          <p:nvPr>
            <p:ph type="title"/>
          </p:nvPr>
        </p:nvSpPr>
        <p:spPr bwMode="auto">
          <a:xfrm flipH="0" flipV="0">
            <a:off x="4069928" y="1045482"/>
            <a:ext cx="3034392" cy="437696"/>
          </a:xfrm>
        </p:spPr>
        <p:txBody>
          <a:bodyPr/>
          <a:lstStyle/>
          <a:p>
            <a:pPr>
              <a:defRPr/>
            </a:pPr>
            <a:r>
              <a:rPr lang="en-US" sz="1600" b="0" i="0" u="none" strike="noStrike" cap="none" spc="0">
                <a:solidFill>
                  <a:schemeClr val="tx1"/>
                </a:solidFill>
                <a:latin typeface="Arial"/>
                <a:ea typeface="Arial"/>
                <a:cs typeface="Arial"/>
              </a:rPr>
              <a:t>Breve descripción del lenguaje:</a:t>
            </a:r>
            <a:endParaRPr sz="1600"/>
          </a:p>
        </p:txBody>
      </p:sp>
      <p:sp>
        <p:nvSpPr>
          <p:cNvPr id="1192060946" name="Content Placeholder 2"/>
          <p:cNvSpPr>
            <a:spLocks noGrp="1"/>
          </p:cNvSpPr>
          <p:nvPr>
            <p:ph idx="1"/>
          </p:nvPr>
        </p:nvSpPr>
        <p:spPr bwMode="auto"/>
        <p:txBody>
          <a:bodyPr/>
          <a:lstStyle/>
          <a:p>
            <a:pPr algn="just">
              <a:defRPr/>
            </a:pPr>
            <a:r>
              <a:rPr lang="en-US" sz="1600" b="0" i="0" u="none" strike="noStrike" cap="none" spc="0">
                <a:solidFill>
                  <a:schemeClr val="tx1"/>
                </a:solidFill>
                <a:latin typeface="Arial"/>
                <a:ea typeface="Arial"/>
                <a:cs typeface="Arial"/>
              </a:rPr>
              <a:t>Kotlin es un lenguajes de programación de código abierto creado por JetBrains en el año 2011, este fue creado con la intención de suplir las carencias que habían sido encontradas en Java. Kotlin fue creado con 4 objetivos principales:</a:t>
            </a:r>
            <a:endParaRPr lang="en-US" sz="1600" b="0" i="0" u="none" strike="noStrike" cap="none" spc="0">
              <a:solidFill>
                <a:schemeClr val="tx1"/>
              </a:solidFill>
              <a:latin typeface="Arial"/>
              <a:cs typeface="Arial"/>
            </a:endParaRPr>
          </a:p>
          <a:p>
            <a:pPr lvl="1" algn="just">
              <a:defRPr/>
            </a:pPr>
            <a:r>
              <a:rPr lang="en-US" sz="1600" b="0" i="0" u="none" strike="noStrike" cap="none" spc="0">
                <a:solidFill>
                  <a:schemeClr val="tx1"/>
                </a:solidFill>
                <a:latin typeface="Arial"/>
                <a:ea typeface="Arial"/>
                <a:cs typeface="Arial"/>
              </a:rPr>
              <a:t>Debía poderse ejecutar en la máquina virtual de Java.</a:t>
            </a:r>
            <a:endParaRPr lang="en-US" sz="1600" b="0" i="0" u="none" strike="noStrike" cap="none" spc="0">
              <a:solidFill>
                <a:schemeClr val="tx1"/>
              </a:solidFill>
              <a:latin typeface="Arial"/>
              <a:cs typeface="Arial"/>
            </a:endParaRPr>
          </a:p>
          <a:p>
            <a:pPr lvl="1" algn="just">
              <a:defRPr/>
            </a:pPr>
            <a:r>
              <a:rPr lang="en-US" sz="1600" b="0" i="0" u="none" strike="noStrike" cap="none" spc="0">
                <a:solidFill>
                  <a:schemeClr val="tx1"/>
                </a:solidFill>
                <a:latin typeface="Arial"/>
                <a:ea typeface="Arial"/>
                <a:cs typeface="Arial"/>
              </a:rPr>
              <a:t>Debía ser 100% interoperable con Java.</a:t>
            </a:r>
            <a:endParaRPr sz="1600" b="0" i="0" u="none" strike="noStrike" cap="none" spc="0">
              <a:solidFill>
                <a:schemeClr val="tx1"/>
              </a:solidFill>
              <a:latin typeface="Arial"/>
              <a:cs typeface="Arial"/>
            </a:endParaRPr>
          </a:p>
          <a:p>
            <a:pPr lvl="1" algn="just">
              <a:defRPr/>
            </a:pPr>
            <a:r>
              <a:rPr lang="en-US" sz="1600" b="0" i="0" u="none" strike="noStrike" cap="none" spc="0">
                <a:solidFill>
                  <a:schemeClr val="tx1"/>
                </a:solidFill>
                <a:latin typeface="Arial"/>
                <a:ea typeface="Arial"/>
                <a:cs typeface="Arial"/>
              </a:rPr>
              <a:t>Los tiempos de compilación tenían que acercarse a los de Java.</a:t>
            </a:r>
            <a:endParaRPr sz="1600" b="0" i="0" u="none" strike="noStrike" cap="none" spc="0">
              <a:solidFill>
                <a:schemeClr val="tx1"/>
              </a:solidFill>
              <a:latin typeface="Arial"/>
              <a:cs typeface="Arial"/>
            </a:endParaRPr>
          </a:p>
          <a:p>
            <a:pPr lvl="1" algn="just">
              <a:defRPr/>
            </a:pPr>
            <a:r>
              <a:rPr lang="en-US" sz="1600" b="0" i="0" u="none" strike="noStrike" cap="none" spc="0">
                <a:solidFill>
                  <a:schemeClr val="tx1"/>
                </a:solidFill>
                <a:latin typeface="Arial"/>
                <a:ea typeface="Arial"/>
                <a:cs typeface="Arial"/>
              </a:rPr>
              <a:t>Debía ser moderno y potente, pero pequeño y fácil de aprender.</a:t>
            </a:r>
            <a:endParaRPr lang="en-US" sz="1600" b="0" i="0" u="none" strike="noStrike" cap="none" spc="0">
              <a:solidFill>
                <a:schemeClr val="tx1"/>
              </a:solidFill>
              <a:latin typeface="Arial"/>
              <a:cs typeface="Arial"/>
            </a:endParaRPr>
          </a:p>
          <a:p>
            <a:pPr algn="just">
              <a:defRPr/>
            </a:pPr>
            <a:r>
              <a:rPr lang="en-US" sz="1600" b="0" i="0" u="none" strike="noStrike" cap="none" spc="0">
                <a:solidFill>
                  <a:schemeClr val="tx1"/>
                </a:solidFill>
                <a:latin typeface="Arial"/>
                <a:ea typeface="Arial"/>
                <a:cs typeface="Arial"/>
              </a:rPr>
              <a:t>Por las características anteriormente mencionadas kotlin ha tenido un gran crecimiento dentro de la comunidad de desarrolladores y programadores.</a:t>
            </a:r>
            <a:endParaRPr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76299256" name="Title 1"/>
          <p:cNvSpPr>
            <a:spLocks noGrp="1"/>
          </p:cNvSpPr>
          <p:nvPr>
            <p:ph type="title"/>
          </p:nvPr>
        </p:nvSpPr>
        <p:spPr bwMode="auto">
          <a:xfrm flipH="0" flipV="0">
            <a:off x="838199" y="476249"/>
            <a:ext cx="10906156" cy="952499"/>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n-US" sz="1600" b="0" i="0" u="none" strike="noStrike" cap="none" spc="0">
                <a:solidFill>
                  <a:schemeClr val="tx1"/>
                </a:solidFill>
                <a:latin typeface="Arial"/>
                <a:ea typeface="Arial"/>
                <a:cs typeface="Arial"/>
              </a:rPr>
              <a:t>Diga qué tipo de alcances y asociaciones posee, argumentando las ventajas y desventajas de la decisión tomada por los diseñadores del lenguaje, en el contexto de sus usuarios objetivos.</a:t>
            </a:r>
            <a:endParaRPr sz="1600" b="0" i="0" u="none" strike="noStrike" cap="none" spc="0">
              <a:solidFill>
                <a:schemeClr val="tx1"/>
              </a:solidFill>
              <a:latin typeface="Arial"/>
              <a:cs typeface="Arial"/>
            </a:endParaRPr>
          </a:p>
        </p:txBody>
      </p:sp>
      <p:sp>
        <p:nvSpPr>
          <p:cNvPr id="1267451341" name="Content Placeholder 2"/>
          <p:cNvSpPr>
            <a:spLocks noGrp="1"/>
          </p:cNvSpPr>
          <p:nvPr>
            <p:ph idx="1"/>
          </p:nvPr>
        </p:nvSpPr>
        <p:spPr bwMode="auto">
          <a:xfrm>
            <a:off x="838199" y="1703160"/>
            <a:ext cx="10515600" cy="4351338"/>
          </a:xfrm>
        </p:spPr>
        <p:txBody>
          <a:bodyPr/>
          <a:lstStyle/>
          <a:p>
            <a:pPr>
              <a:defRPr/>
            </a:pPr>
            <a:r>
              <a:rPr lang="en-US" sz="1600" b="0" i="0" u="none" strike="noStrike" cap="none" spc="0">
                <a:solidFill>
                  <a:schemeClr val="tx1"/>
                </a:solidFill>
                <a:latin typeface="Arial"/>
                <a:ea typeface="Arial"/>
                <a:cs typeface="Arial"/>
              </a:rPr>
              <a:t>Kotlin usa asosiación superficial y alcance estático, lo cual ofrece como ventaja una detección temprana de errores en caso de que una variable no sea definida en el alcance, claridad y predictibilidad, permite optimizaciones de rendimientos de los programas, uso eficiente de la memoria (al tener asosiación superficial no se crean copias profundas de objetos complejos) y simplicidad de los programas, por otra parte esta combinación no está excenta de tener desventajas entre las que se cuentan flexibilidad limitada, problemas con la recursión puesto que se puede causar problemas con las funciones recursivas, además puede haber problemas en la reutilización de código donde se necesiten más técnicas dinámicas, complejidad y dificultad de la comprensión del código, ya que el valor de una variable depende del contexto de ejecución, mayor sobrecarga en tiempo de ejecución, riesgo de comportamiento inesperado en la asosiación de variables, menos optimizaciones en tiempo de compilación.</a:t>
            </a:r>
            <a:endParaRPr lang="en-US" sz="1600" b="0" i="0" u="none" strike="noStrike" cap="none" spc="0">
              <a:solidFill>
                <a:schemeClr val="tx1"/>
              </a:solidFill>
              <a:latin typeface="Arial"/>
              <a:cs typeface="Arial"/>
            </a:endParaRPr>
          </a:p>
          <a:p>
            <a:pPr algn="just">
              <a:defRPr/>
            </a:pPr>
            <a:r>
              <a:rPr lang="en-US" sz="1600" b="0" i="0" u="none" strike="noStrike" cap="none" spc="0">
                <a:solidFill>
                  <a:schemeClr val="tx1"/>
                </a:solidFill>
                <a:latin typeface="Arial"/>
                <a:ea typeface="Arial"/>
                <a:cs typeface="Arial"/>
              </a:rPr>
              <a:t>Kotlin es un lenguaje dirigido hacia los desarrolladores de Android, desarrolladores de Java, desarrolladores de backend, desarrolladores de aplicaciones Web y desarrolladores en general, por lo que el dinamismo que brindan el alcance estático y la asosiación superficial resulta adecuado para una herramienta que busca ser más flexible y fácil de aprender que Java.</a:t>
            </a:r>
            <a:endParaRPr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81892855" name="Title 1"/>
          <p:cNvSpPr>
            <a:spLocks noGrp="1"/>
          </p:cNvSpPr>
          <p:nvPr>
            <p:ph type="title"/>
          </p:nvPr>
        </p:nvSpPr>
        <p:spPr bwMode="auto">
          <a:xfrm flipH="0" flipV="0">
            <a:off x="919842" y="299356"/>
            <a:ext cx="10906156" cy="380999"/>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n-US" sz="1600" b="0" i="0" u="none" strike="noStrike" cap="none" spc="0">
                <a:solidFill>
                  <a:schemeClr val="tx1"/>
                </a:solidFill>
                <a:latin typeface="Arial"/>
                <a:ea typeface="Arial"/>
                <a:cs typeface="Arial"/>
              </a:rPr>
              <a:t>Diga qué tipo de módulos ofrece (de tenerlos) y las diferentes formas de importar y exportar nombres.</a:t>
            </a:r>
            <a:endParaRPr sz="1600" b="0" i="0" u="none" strike="noStrike" cap="none" spc="0">
              <a:solidFill>
                <a:schemeClr val="tx1"/>
              </a:solidFill>
              <a:latin typeface="Arial"/>
              <a:cs typeface="Arial"/>
            </a:endParaRPr>
          </a:p>
        </p:txBody>
      </p:sp>
      <p:sp>
        <p:nvSpPr>
          <p:cNvPr id="87590556" name="Content Placeholder 2"/>
          <p:cNvSpPr>
            <a:spLocks noGrp="1"/>
          </p:cNvSpPr>
          <p:nvPr>
            <p:ph idx="1"/>
          </p:nvPr>
        </p:nvSpPr>
        <p:spPr bwMode="auto">
          <a:xfrm flipH="0" flipV="0">
            <a:off x="200721" y="789213"/>
            <a:ext cx="5895278" cy="5715000"/>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defRPr/>
            </a:pPr>
            <a:r>
              <a:rPr lang="en-US" sz="1600" b="0" i="0" u="none" strike="noStrike" cap="none" spc="0">
                <a:solidFill>
                  <a:schemeClr val="tx1"/>
                </a:solidFill>
                <a:latin typeface="Arial"/>
                <a:ea typeface="Arial"/>
                <a:cs typeface="Arial"/>
              </a:rPr>
              <a:t>Kotlin puede usar los módulos de Java por lo que puede hacer uso de los módulos, algunos de ellos son:</a:t>
            </a:r>
            <a:endParaRPr sz="1600" b="0" i="0" u="none" strike="noStrike" cap="none" spc="0">
              <a:solidFill>
                <a:schemeClr val="tx1"/>
              </a:solidFill>
              <a:latin typeface="Arial"/>
              <a:cs typeface="Arial"/>
            </a:endParaRPr>
          </a:p>
          <a:p>
            <a:pPr lvl="1">
              <a:defRPr/>
            </a:pPr>
            <a:r>
              <a:rPr lang="en-US" sz="1600" b="0" i="0" u="none" strike="noStrike" cap="none" spc="0">
                <a:solidFill>
                  <a:schemeClr val="tx1"/>
                </a:solidFill>
                <a:latin typeface="Arial"/>
                <a:ea typeface="Arial"/>
                <a:cs typeface="Arial"/>
              </a:rPr>
              <a:t>java.base: que proporciona las clases fundamentales de Java.</a:t>
            </a:r>
            <a:endParaRPr sz="1600" b="0" i="0" u="none" strike="noStrike" cap="none" spc="0">
              <a:solidFill>
                <a:schemeClr val="tx1"/>
              </a:solidFill>
              <a:latin typeface="Arial"/>
              <a:cs typeface="Arial"/>
            </a:endParaRPr>
          </a:p>
          <a:p>
            <a:pPr lvl="1">
              <a:defRPr/>
            </a:pPr>
            <a:r>
              <a:rPr lang="en-US" sz="1600" b="0" i="0" u="none" strike="noStrike" cap="none" spc="0">
                <a:solidFill>
                  <a:schemeClr val="tx1"/>
                </a:solidFill>
                <a:latin typeface="Arial"/>
                <a:ea typeface="Arial"/>
                <a:cs typeface="Arial"/>
              </a:rPr>
              <a:t>java.sql: que contiene clases para el acceso a bases de datos.</a:t>
            </a:r>
            <a:endParaRPr sz="1600" b="0" i="0" u="none" strike="noStrike" cap="none" spc="0">
              <a:solidFill>
                <a:schemeClr val="tx1"/>
              </a:solidFill>
              <a:latin typeface="Arial"/>
              <a:cs typeface="Arial"/>
            </a:endParaRPr>
          </a:p>
          <a:p>
            <a:pPr lvl="1">
              <a:defRPr/>
            </a:pPr>
            <a:r>
              <a:rPr lang="en-US" sz="1600" b="0" i="0" u="none" strike="noStrike" cap="none" spc="0">
                <a:solidFill>
                  <a:schemeClr val="tx1"/>
                </a:solidFill>
                <a:latin typeface="Arial"/>
                <a:ea typeface="Arial"/>
                <a:cs typeface="Arial"/>
              </a:rPr>
              <a:t>java.xml.</a:t>
            </a:r>
            <a:endParaRPr sz="1600" b="0" i="0" u="none" strike="noStrike" cap="none" spc="0">
              <a:solidFill>
                <a:schemeClr val="tx1"/>
              </a:solidFill>
              <a:latin typeface="Arial"/>
              <a:cs typeface="Arial"/>
            </a:endParaRPr>
          </a:p>
          <a:p>
            <a:pPr lvl="1">
              <a:defRPr/>
            </a:pPr>
            <a:r>
              <a:rPr lang="en-US" sz="1600" b="0" i="0" u="none" strike="noStrike" cap="none" spc="0">
                <a:solidFill>
                  <a:schemeClr val="tx1"/>
                </a:solidFill>
                <a:latin typeface="Arial"/>
                <a:ea typeface="Arial"/>
                <a:cs typeface="Arial"/>
              </a:rPr>
              <a:t>java.desktop: que contiene clases para el desarrollo de aplicaciones de escritorio.</a:t>
            </a:r>
            <a:endParaRPr sz="1600" b="0" i="0" u="none" strike="noStrike" cap="none" spc="0">
              <a:solidFill>
                <a:schemeClr val="tx1"/>
              </a:solidFill>
              <a:latin typeface="Arial"/>
              <a:cs typeface="Arial"/>
            </a:endParaRPr>
          </a:p>
          <a:p>
            <a:pPr lvl="1">
              <a:defRPr/>
            </a:pPr>
            <a:r>
              <a:rPr lang="en-US" sz="1600" b="0" i="0" u="none" strike="noStrike" cap="none" spc="0">
                <a:solidFill>
                  <a:schemeClr val="tx1"/>
                </a:solidFill>
                <a:latin typeface="Arial"/>
                <a:ea typeface="Arial"/>
                <a:cs typeface="Arial"/>
              </a:rPr>
              <a:t>java.logging: que proporciona el sistema de registro de Java.</a:t>
            </a:r>
            <a:endParaRPr sz="1600" b="0" i="0" u="none" strike="noStrike" cap="none" spc="0">
              <a:solidFill>
                <a:schemeClr val="tx1"/>
              </a:solidFill>
              <a:latin typeface="Arial"/>
              <a:cs typeface="Arial"/>
            </a:endParaRPr>
          </a:p>
          <a:p>
            <a:pPr lvl="1">
              <a:defRPr/>
            </a:pPr>
            <a:r>
              <a:rPr lang="en-US" sz="1600" b="0" i="0" u="none" strike="noStrike" cap="none" spc="0">
                <a:solidFill>
                  <a:schemeClr val="tx1"/>
                </a:solidFill>
                <a:latin typeface="Arial"/>
                <a:ea typeface="Arial"/>
                <a:cs typeface="Arial"/>
              </a:rPr>
              <a:t>java.net.http: que contiene las clases para el desarrollo de aplicaciones basadas en HTTP.</a:t>
            </a:r>
            <a:endParaRPr sz="1600" b="0" i="0" u="none" strike="noStrike" cap="none" spc="0">
              <a:solidFill>
                <a:schemeClr val="tx1"/>
              </a:solidFill>
              <a:latin typeface="Arial"/>
              <a:cs typeface="Arial"/>
            </a:endParaRPr>
          </a:p>
          <a:p>
            <a:pPr lvl="1">
              <a:defRPr/>
            </a:pPr>
            <a:r>
              <a:rPr lang="en-US" sz="1600" b="0" i="0" u="none" strike="noStrike" cap="none" spc="0">
                <a:solidFill>
                  <a:schemeClr val="tx1"/>
                </a:solidFill>
                <a:latin typeface="Arial"/>
                <a:ea typeface="Arial"/>
                <a:cs typeface="Arial"/>
              </a:rPr>
              <a:t>java.json: que proporciona clases para procesar y generar datos JSON.</a:t>
            </a:r>
            <a:endParaRPr sz="1600" b="0" i="0" u="none" strike="noStrike" cap="none" spc="0">
              <a:solidFill>
                <a:schemeClr val="tx1"/>
              </a:solidFill>
              <a:latin typeface="Arial"/>
              <a:cs typeface="Arial"/>
            </a:endParaRPr>
          </a:p>
          <a:p>
            <a:pPr lvl="1">
              <a:defRPr/>
            </a:pPr>
            <a:r>
              <a:rPr lang="en-US" sz="1600" b="0" i="0" u="none" strike="noStrike" cap="none" spc="0">
                <a:solidFill>
                  <a:schemeClr val="tx1"/>
                </a:solidFill>
                <a:latin typeface="Arial"/>
                <a:ea typeface="Arial"/>
                <a:cs typeface="Arial"/>
              </a:rPr>
              <a:t>java.management: que proporciona la API de gestión y monitorización para aplicaciones Java.</a:t>
            </a:r>
            <a:endParaRPr sz="1600" b="0" i="0" u="none" strike="noStrike" cap="none" spc="0">
              <a:solidFill>
                <a:schemeClr val="tx1"/>
              </a:solidFill>
              <a:latin typeface="Arial"/>
              <a:cs typeface="Arial"/>
            </a:endParaRPr>
          </a:p>
          <a:p>
            <a:pPr lvl="1">
              <a:defRPr/>
            </a:pPr>
            <a:r>
              <a:rPr lang="en-US" sz="1600" b="0" i="0" u="none" strike="noStrike" cap="none" spc="0">
                <a:solidFill>
                  <a:schemeClr val="tx1"/>
                </a:solidFill>
                <a:latin typeface="Arial"/>
                <a:ea typeface="Arial"/>
                <a:cs typeface="Arial"/>
              </a:rPr>
              <a:t>java.security: que incluye clases relacionadas con la seguridad en Java.</a:t>
            </a:r>
            <a:endParaRPr sz="1600" b="0" i="0" u="none" strike="noStrike" cap="none" spc="0">
              <a:solidFill>
                <a:schemeClr val="tx1"/>
              </a:solidFill>
              <a:latin typeface="Arial"/>
              <a:cs typeface="Arial"/>
            </a:endParaRPr>
          </a:p>
          <a:p>
            <a:pPr lvl="1">
              <a:defRPr/>
            </a:pPr>
            <a:r>
              <a:rPr lang="en-US" sz="1600" b="0" i="0" u="none" strike="noStrike" cap="none" spc="0">
                <a:solidFill>
                  <a:schemeClr val="tx1"/>
                </a:solidFill>
                <a:latin typeface="Arial"/>
                <a:ea typeface="Arial"/>
                <a:cs typeface="Arial"/>
              </a:rPr>
              <a:t>java.naming: que proporciona el acceso a servicios de directorio y al sistema de nombres Java Naming and Directory Interface (JNDI).</a:t>
            </a:r>
            <a:endParaRPr sz="1600" b="0" i="0" u="none" strike="noStrike" cap="none" spc="0">
              <a:solidFill>
                <a:schemeClr val="tx1"/>
              </a:solidFill>
              <a:latin typeface="Arial"/>
              <a:cs typeface="Arial"/>
            </a:endParaRPr>
          </a:p>
          <a:p>
            <a:pPr lvl="1">
              <a:defRPr/>
            </a:pPr>
            <a:r>
              <a:rPr lang="en-US" sz="1600" b="0" i="0" u="none" strike="noStrike" cap="none" spc="0">
                <a:solidFill>
                  <a:schemeClr val="tx1"/>
                </a:solidFill>
                <a:latin typeface="Arial"/>
                <a:ea typeface="Arial"/>
                <a:cs typeface="Arial"/>
              </a:rPr>
              <a:t>java.rmi: que ofrece soporte para la invocación remota de métodos.</a:t>
            </a:r>
            <a:endParaRPr sz="1600" b="0" i="0" u="none" strike="noStrike" cap="none" spc="0">
              <a:solidFill>
                <a:schemeClr val="tx1"/>
              </a:solidFill>
              <a:latin typeface="Arial"/>
              <a:cs typeface="Arial"/>
            </a:endParaRPr>
          </a:p>
          <a:p>
            <a:pPr lvl="1">
              <a:defRPr/>
            </a:pPr>
            <a:r>
              <a:rPr lang="en-US" sz="1600" b="0" i="0" u="none" strike="noStrike" cap="none" spc="0">
                <a:solidFill>
                  <a:schemeClr val="tx1"/>
                </a:solidFill>
                <a:latin typeface="Arial"/>
                <a:ea typeface="Arial"/>
                <a:cs typeface="Arial"/>
              </a:rPr>
              <a:t>java.time: que proporciona clases para manejar fechas y horas de manera más moderna y completa.</a:t>
            </a:r>
            <a:endParaRPr sz="1600" b="0" i="0" u="none" strike="noStrike" cap="none" spc="0">
              <a:solidFill>
                <a:schemeClr val="tx1"/>
              </a:solidFill>
              <a:latin typeface="Arial"/>
              <a:cs typeface="Arial"/>
            </a:endParaRPr>
          </a:p>
          <a:p>
            <a:pPr lvl="1">
              <a:defRPr/>
            </a:pPr>
            <a:r>
              <a:rPr lang="en-US" sz="1600" b="0" i="0" u="none" strike="noStrike" cap="none" spc="0">
                <a:solidFill>
                  <a:schemeClr val="tx1"/>
                </a:solidFill>
                <a:latin typeface="Arial"/>
                <a:ea typeface="Arial"/>
                <a:cs typeface="Arial"/>
              </a:rPr>
              <a:t>java.util.concurrent: que contiene clases e interfaces para la programación concurrente, incluyendo ejecutores, bloqueadores y </a:t>
            </a:r>
            <a:r>
              <a:rPr lang="en-US" sz="1400" b="0" i="0" u="none" strike="noStrike" cap="none" spc="0">
                <a:solidFill>
                  <a:schemeClr val="tx1"/>
                </a:solidFill>
                <a:latin typeface="Arial"/>
                <a:ea typeface="Arial"/>
                <a:cs typeface="Arial"/>
              </a:rPr>
              <a:t>otras </a:t>
            </a:r>
            <a:r>
              <a:rPr lang="en-US" sz="1600" b="0" i="0" u="none" strike="noStrike" cap="none" spc="0">
                <a:solidFill>
                  <a:schemeClr val="tx1"/>
                </a:solidFill>
                <a:latin typeface="Arial"/>
                <a:ea typeface="Arial"/>
                <a:cs typeface="Arial"/>
              </a:rPr>
              <a:t>utilidades.</a:t>
            </a:r>
            <a:endParaRPr sz="1600" b="0" i="0" u="none" strike="noStrike" cap="none" spc="0">
              <a:solidFill>
                <a:schemeClr val="tx1"/>
              </a:solidFill>
              <a:latin typeface="Arial"/>
              <a:cs typeface="Arial"/>
            </a:endParaRPr>
          </a:p>
          <a:p>
            <a:pPr lvl="1" algn="just">
              <a:defRPr/>
            </a:pPr>
            <a:r>
              <a:rPr lang="en-US" sz="1600" b="0" i="0" u="none" strike="noStrike" cap="none" spc="0">
                <a:solidFill>
                  <a:schemeClr val="tx1"/>
                </a:solidFill>
                <a:latin typeface="Arial"/>
                <a:ea typeface="Arial"/>
                <a:cs typeface="Arial"/>
              </a:rPr>
              <a:t>java.util.stream: que proporciona la API de Streams para realizar operaciones de forma funcional en secuencia de datos.</a:t>
            </a:r>
            <a:endParaRPr sz="1600"/>
          </a:p>
        </p:txBody>
      </p:sp>
      <p:sp>
        <p:nvSpPr>
          <p:cNvPr id="2034167316" name=""/>
          <p:cNvSpPr txBox="1"/>
          <p:nvPr/>
        </p:nvSpPr>
        <p:spPr bwMode="auto">
          <a:xfrm flipH="0" flipV="0">
            <a:off x="6095999" y="789213"/>
            <a:ext cx="5782821" cy="5761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61850" indent="-261850">
              <a:buFont typeface="Arial"/>
              <a:buChar char="•"/>
              <a:defRPr/>
            </a:pPr>
            <a:r>
              <a:rPr lang="en-US" sz="1200" b="0" i="0" u="none" strike="noStrike" cap="none" spc="0">
                <a:solidFill>
                  <a:schemeClr val="tx1"/>
                </a:solidFill>
                <a:latin typeface="Arial"/>
                <a:ea typeface="Arial"/>
                <a:cs typeface="Arial"/>
              </a:rPr>
              <a:t>Además a través de las extensiones de Android KTX puede hacer uso de otros módulos como:</a:t>
            </a:r>
            <a:endParaRPr sz="1200" b="0" i="0" u="none" strike="noStrike" cap="none" spc="0">
              <a:solidFill>
                <a:schemeClr val="tx1"/>
              </a:solidFill>
              <a:latin typeface="Arial"/>
              <a:ea typeface="Arial"/>
              <a:cs typeface="Arial"/>
            </a:endParaRPr>
          </a:p>
          <a:p>
            <a:pPr marL="661900" lvl="1" indent="-261850">
              <a:buFont typeface="Arial"/>
              <a:buChar char="•"/>
              <a:defRPr/>
            </a:pPr>
            <a:r>
              <a:rPr lang="en-US" sz="1200" b="0" i="0" u="none" strike="noStrike" cap="none" spc="0">
                <a:solidFill>
                  <a:schemeClr val="tx1"/>
                </a:solidFill>
                <a:latin typeface="Arial"/>
                <a:ea typeface="Arial"/>
                <a:cs typeface="Arial"/>
              </a:rPr>
              <a:t>Core KTX: que ofrece extensiones para bibliotecas comunes que forman parte del marco de trabajo de Android.</a:t>
            </a:r>
            <a:endParaRPr sz="1200" b="0" i="0" u="none" strike="noStrike" cap="none" spc="0">
              <a:solidFill>
                <a:schemeClr val="tx1"/>
              </a:solidFill>
              <a:latin typeface="Arial"/>
              <a:ea typeface="Arial"/>
              <a:cs typeface="Arial"/>
            </a:endParaRPr>
          </a:p>
          <a:p>
            <a:pPr marL="661900" lvl="1" indent="-261850">
              <a:buFont typeface="Arial"/>
              <a:buChar char="•"/>
              <a:defRPr/>
            </a:pPr>
            <a:r>
              <a:rPr lang="en-US" sz="1200" b="0" i="0" u="none" strike="noStrike" cap="none" spc="0">
                <a:solidFill>
                  <a:schemeClr val="tx1"/>
                </a:solidFill>
                <a:latin typeface="Arial"/>
                <a:ea typeface="Arial"/>
                <a:cs typeface="Arial"/>
              </a:rPr>
              <a:t>Collection KTX: que contienen funciones de utilidad para trabajar con las bibliotecas de colección eficientes en cuanto a memoria de Android.</a:t>
            </a:r>
            <a:endParaRPr sz="1200" b="0" i="0" u="none" strike="noStrike" cap="none" spc="0">
              <a:solidFill>
                <a:schemeClr val="tx1"/>
              </a:solidFill>
              <a:latin typeface="Arial"/>
              <a:ea typeface="Arial"/>
              <a:cs typeface="Arial"/>
            </a:endParaRPr>
          </a:p>
          <a:p>
            <a:pPr marL="661900" lvl="1" indent="-261850">
              <a:buFont typeface="Arial"/>
              <a:buChar char="•"/>
              <a:defRPr/>
            </a:pPr>
            <a:r>
              <a:rPr lang="en-US" sz="1200" b="0" i="0" u="none" strike="noStrike" cap="none" spc="0">
                <a:solidFill>
                  <a:schemeClr val="tx1"/>
                </a:solidFill>
                <a:latin typeface="Arial"/>
                <a:ea typeface="Arial"/>
                <a:cs typeface="Arial"/>
              </a:rPr>
              <a:t>Fragment </a:t>
            </a:r>
            <a:r>
              <a:rPr lang="en-US" sz="1200" b="0" i="0" u="none" strike="noStrike" cap="none" spc="0">
                <a:solidFill>
                  <a:schemeClr val="tx1"/>
                </a:solidFill>
                <a:latin typeface="Arial"/>
                <a:ea typeface="Arial"/>
                <a:cs typeface="Arial"/>
              </a:rPr>
              <a:t>KTX: que proporciona varias extensiones para simplicar la API del fragmento.</a:t>
            </a:r>
            <a:endParaRPr sz="1200" b="0" i="0" u="none" strike="noStrike" cap="none" spc="0">
              <a:solidFill>
                <a:schemeClr val="tx1"/>
              </a:solidFill>
              <a:latin typeface="Arial"/>
              <a:ea typeface="Arial"/>
              <a:cs typeface="Arial"/>
            </a:endParaRPr>
          </a:p>
          <a:p>
            <a:pPr marL="661900" lvl="1" indent="-261850">
              <a:buFont typeface="Arial"/>
              <a:buChar char="•"/>
              <a:defRPr/>
            </a:pPr>
            <a:r>
              <a:rPr lang="en-US" sz="1200" b="0" i="0" u="none" strike="noStrike" cap="none" spc="0">
                <a:solidFill>
                  <a:schemeClr val="tx1"/>
                </a:solidFill>
                <a:latin typeface="Arial"/>
                <a:ea typeface="Arial"/>
                <a:cs typeface="Arial"/>
              </a:rPr>
              <a:t>Lifecycle KTX.</a:t>
            </a:r>
            <a:endParaRPr sz="1200" b="0" i="0" u="none" strike="noStrike" cap="none" spc="0">
              <a:solidFill>
                <a:schemeClr val="tx1"/>
              </a:solidFill>
              <a:latin typeface="Arial"/>
              <a:ea typeface="Arial"/>
              <a:cs typeface="Arial"/>
            </a:endParaRPr>
          </a:p>
          <a:p>
            <a:pPr marL="661900" lvl="1" indent="-261850">
              <a:buFont typeface="Arial"/>
              <a:buChar char="•"/>
              <a:defRPr/>
            </a:pPr>
            <a:r>
              <a:rPr lang="en-US" sz="1200" b="0" i="0" u="none" strike="noStrike" cap="none" spc="0">
                <a:solidFill>
                  <a:schemeClr val="tx1"/>
                </a:solidFill>
                <a:latin typeface="Arial"/>
                <a:ea typeface="Arial"/>
                <a:cs typeface="Arial"/>
              </a:rPr>
              <a:t>LiveData KTX.</a:t>
            </a:r>
            <a:endParaRPr sz="1200" b="0" i="0" u="none" strike="noStrike" cap="none" spc="0">
              <a:solidFill>
                <a:schemeClr val="tx1"/>
              </a:solidFill>
              <a:latin typeface="Arial"/>
              <a:ea typeface="Arial"/>
              <a:cs typeface="Arial"/>
            </a:endParaRPr>
          </a:p>
          <a:p>
            <a:pPr marL="661900" lvl="1" indent="-261850">
              <a:buFont typeface="Arial"/>
              <a:buChar char="•"/>
              <a:defRPr/>
            </a:pPr>
            <a:r>
              <a:rPr lang="en-US" sz="1200" b="0" i="0" u="none" strike="noStrike" cap="none" spc="0">
                <a:solidFill>
                  <a:schemeClr val="tx1"/>
                </a:solidFill>
                <a:latin typeface="Arial"/>
                <a:ea typeface="Arial"/>
                <a:cs typeface="Arial"/>
              </a:rPr>
              <a:t>Navigation KTX.</a:t>
            </a:r>
            <a:endParaRPr sz="1200" b="0" i="0" u="none" strike="noStrike" cap="none" spc="0">
              <a:solidFill>
                <a:schemeClr val="tx1"/>
              </a:solidFill>
              <a:latin typeface="Arial"/>
              <a:ea typeface="Arial"/>
              <a:cs typeface="Arial"/>
            </a:endParaRPr>
          </a:p>
          <a:p>
            <a:pPr marL="661900" lvl="1" indent="-261850">
              <a:buFont typeface="Arial"/>
              <a:buChar char="•"/>
              <a:defRPr/>
            </a:pPr>
            <a:r>
              <a:rPr lang="en-US" sz="1200" b="0" i="0" u="none" strike="noStrike" cap="none" spc="0">
                <a:solidFill>
                  <a:schemeClr val="tx1"/>
                </a:solidFill>
                <a:latin typeface="Arial"/>
                <a:ea typeface="Arial"/>
                <a:cs typeface="Arial"/>
              </a:rPr>
              <a:t>Palette KTX: que ofrece la compatibilidad idiomática de Kotlin para trabajar con paletas de colores.</a:t>
            </a:r>
            <a:endParaRPr sz="1200" b="0" i="0" u="none" strike="noStrike" cap="none" spc="0">
              <a:solidFill>
                <a:schemeClr val="tx1"/>
              </a:solidFill>
              <a:latin typeface="Arial"/>
              <a:ea typeface="Arial"/>
              <a:cs typeface="Arial"/>
            </a:endParaRPr>
          </a:p>
          <a:p>
            <a:pPr marL="661900" lvl="1" indent="-261850">
              <a:buFont typeface="Arial"/>
              <a:buChar char="•"/>
              <a:defRPr/>
            </a:pPr>
            <a:r>
              <a:rPr lang="en-US" sz="1200" b="0" i="0" u="none" strike="noStrike" cap="none" spc="0">
                <a:solidFill>
                  <a:schemeClr val="tx1"/>
                </a:solidFill>
                <a:latin typeface="Arial"/>
                <a:ea typeface="Arial"/>
                <a:cs typeface="Arial"/>
              </a:rPr>
              <a:t>Reactive Streams KTX.</a:t>
            </a:r>
            <a:endParaRPr sz="1200" b="0" i="0" u="none" strike="noStrike" cap="none" spc="0">
              <a:solidFill>
                <a:schemeClr val="tx1"/>
              </a:solidFill>
              <a:latin typeface="Arial"/>
              <a:ea typeface="Arial"/>
              <a:cs typeface="Arial"/>
            </a:endParaRPr>
          </a:p>
          <a:p>
            <a:pPr marL="661900" lvl="1" indent="-261850">
              <a:buFont typeface="Arial"/>
              <a:buChar char="•"/>
              <a:defRPr/>
            </a:pPr>
            <a:r>
              <a:rPr lang="en-US" sz="1200" b="0" i="0" u="none" strike="noStrike" cap="none" spc="0">
                <a:solidFill>
                  <a:schemeClr val="tx1"/>
                </a:solidFill>
                <a:latin typeface="Arial"/>
                <a:ea typeface="Arial"/>
                <a:cs typeface="Arial"/>
              </a:rPr>
              <a:t>Room KTX: cuyas extensiones agregan compatibilidad para corrutinas destinadas a las transacciones de base de datos.</a:t>
            </a:r>
            <a:endParaRPr sz="1200" b="0" i="0" u="none" strike="noStrike" cap="none" spc="0">
              <a:solidFill>
                <a:schemeClr val="tx1"/>
              </a:solidFill>
              <a:latin typeface="Arial"/>
              <a:ea typeface="Arial"/>
              <a:cs typeface="Arial"/>
            </a:endParaRPr>
          </a:p>
          <a:p>
            <a:pPr marL="661900" lvl="1" indent="-261850">
              <a:buFont typeface="Arial"/>
              <a:buChar char="•"/>
              <a:defRPr/>
            </a:pPr>
            <a:r>
              <a:rPr lang="en-US" sz="1200" b="0" i="0" u="none" strike="noStrike" cap="none" spc="0">
                <a:solidFill>
                  <a:schemeClr val="tx1"/>
                </a:solidFill>
                <a:latin typeface="Arial"/>
                <a:ea typeface="Arial"/>
                <a:cs typeface="Arial"/>
              </a:rPr>
              <a:t>Entre otros...</a:t>
            </a:r>
            <a:endParaRPr sz="1200" b="0" i="0" u="none" strike="noStrike" cap="none" spc="0">
              <a:solidFill>
                <a:schemeClr val="tx1"/>
              </a:solidFill>
              <a:latin typeface="Arial"/>
              <a:cs typeface="Arial"/>
            </a:endParaRPr>
          </a:p>
          <a:p>
            <a:pPr marL="228807" indent="-228807">
              <a:buFont typeface="Arial"/>
              <a:buChar char="•"/>
              <a:defRPr/>
            </a:pPr>
            <a:r>
              <a:rPr lang="en-US" sz="1200" b="0" i="0" u="none" strike="noStrike" cap="none" spc="0">
                <a:solidFill>
                  <a:schemeClr val="tx1"/>
                </a:solidFill>
                <a:latin typeface="Arial"/>
                <a:ea typeface="Arial"/>
                <a:cs typeface="Arial"/>
              </a:rPr>
              <a:t>Formas de importar y de exportar nombres de módulos:</a:t>
            </a:r>
            <a:endParaRPr sz="1200" b="0" i="0" u="none" strike="noStrike" cap="none" spc="0">
              <a:solidFill>
                <a:schemeClr val="tx1"/>
              </a:solidFill>
              <a:latin typeface="Arial"/>
              <a:ea typeface="Arial"/>
              <a:cs typeface="Arial"/>
            </a:endParaRPr>
          </a:p>
          <a:p>
            <a:pPr marL="628857" lvl="1" indent="-228807">
              <a:buFont typeface="Arial"/>
              <a:buChar char="•"/>
              <a:defRPr/>
            </a:pPr>
            <a:r>
              <a:rPr lang="en-US" sz="1200" b="0" i="0" u="none" strike="noStrike" cap="none" spc="0">
                <a:solidFill>
                  <a:schemeClr val="tx1"/>
                </a:solidFill>
                <a:latin typeface="Arial"/>
                <a:ea typeface="Arial"/>
                <a:cs typeface="Arial"/>
              </a:rPr>
              <a:t>Supongamos que se tiene un módulo llamado "mi.modulo" con un archivo "module-info.java".</a:t>
            </a:r>
            <a:endParaRPr sz="1200" b="0" i="0" u="none" strike="noStrike" cap="none" spc="0">
              <a:solidFill>
                <a:schemeClr val="tx1"/>
              </a:solidFill>
              <a:latin typeface="Arial"/>
              <a:ea typeface="Arial"/>
              <a:cs typeface="Arial"/>
            </a:endParaRPr>
          </a:p>
          <a:p>
            <a:pPr marL="1028907" lvl="2" indent="-228807">
              <a:buFont typeface="Arial"/>
              <a:buChar char="•"/>
              <a:defRPr/>
            </a:pPr>
            <a:r>
              <a:rPr lang="en-US" sz="1200" b="0" i="0" u="none" strike="noStrike" cap="none" spc="0">
                <a:solidFill>
                  <a:schemeClr val="tx1"/>
                </a:solidFill>
                <a:latin typeface="Arial"/>
                <a:ea typeface="Arial"/>
                <a:cs typeface="Arial"/>
              </a:rPr>
              <a:t>module mi.modulo {</a:t>
            </a:r>
            <a:endParaRPr sz="1200" b="0" i="0" u="none" strike="noStrike" cap="none" spc="0">
              <a:solidFill>
                <a:schemeClr val="tx1"/>
              </a:solidFill>
              <a:latin typeface="Arial"/>
              <a:ea typeface="Arial"/>
              <a:cs typeface="Arial"/>
            </a:endParaRPr>
          </a:p>
          <a:p>
            <a:pPr marL="1428957" lvl="3" indent="-228807">
              <a:buFont typeface="Arial"/>
              <a:buChar char="•"/>
              <a:defRPr/>
            </a:pPr>
            <a:r>
              <a:rPr lang="en-US" sz="1200" b="0" i="0" u="none" strike="noStrike" cap="none" spc="0">
                <a:solidFill>
                  <a:schemeClr val="tx1"/>
                </a:solidFill>
                <a:latin typeface="Arial"/>
                <a:ea typeface="Arial"/>
                <a:cs typeface="Arial"/>
              </a:rPr>
              <a:t>exports com.mi.paquete;</a:t>
            </a:r>
            <a:endParaRPr sz="1200" b="0" i="0" u="none" strike="noStrike" cap="none" spc="0">
              <a:solidFill>
                <a:schemeClr val="tx1"/>
              </a:solidFill>
              <a:latin typeface="Arial"/>
              <a:ea typeface="Arial"/>
              <a:cs typeface="Arial"/>
            </a:endParaRPr>
          </a:p>
          <a:p>
            <a:pPr marL="1028907" lvl="2" indent="-228807">
              <a:buFont typeface="Arial"/>
              <a:buChar char="•"/>
              <a:defRPr/>
            </a:pPr>
            <a:r>
              <a:rPr lang="en-US" sz="1200" b="0" i="0" u="none" strike="noStrike" cap="none" spc="0">
                <a:solidFill>
                  <a:schemeClr val="tx1"/>
                </a:solidFill>
                <a:latin typeface="Arial"/>
                <a:ea typeface="Arial"/>
                <a:cs typeface="Arial"/>
              </a:rPr>
              <a:t>}</a:t>
            </a:r>
            <a:endParaRPr sz="1200" b="0" i="0" u="none" strike="noStrike" cap="none" spc="0">
              <a:solidFill>
                <a:schemeClr val="tx1"/>
              </a:solidFill>
              <a:latin typeface="Arial"/>
              <a:ea typeface="Arial"/>
              <a:cs typeface="Arial"/>
            </a:endParaRPr>
          </a:p>
          <a:p>
            <a:pPr marL="628857" lvl="1" indent="-228807">
              <a:buFont typeface="Arial"/>
              <a:buChar char="•"/>
              <a:defRPr/>
            </a:pPr>
            <a:r>
              <a:rPr lang="en-US" sz="1200" b="0" i="0" u="none" strike="noStrike" cap="none" spc="0">
                <a:solidFill>
                  <a:schemeClr val="tx1"/>
                </a:solidFill>
                <a:latin typeface="Arial"/>
                <a:ea typeface="Arial"/>
                <a:cs typeface="Arial"/>
              </a:rPr>
              <a:t>En este ejemplo "com.mi.paquete" es un paquete que se está exportando desde el módulo "mi.modulo".</a:t>
            </a:r>
            <a:endParaRPr sz="1200" b="0" i="0" u="none" strike="noStrike" cap="none" spc="0">
              <a:solidFill>
                <a:schemeClr val="tx1"/>
              </a:solidFill>
              <a:latin typeface="Arial"/>
              <a:ea typeface="Arial"/>
              <a:cs typeface="Arial"/>
            </a:endParaRPr>
          </a:p>
          <a:p>
            <a:pPr marL="628857" lvl="1" indent="-228807">
              <a:buFont typeface="Arial"/>
              <a:buChar char="•"/>
              <a:defRPr/>
            </a:pPr>
            <a:r>
              <a:rPr lang="en-US" sz="1200" b="0" i="0" u="none" strike="noStrike" cap="none" spc="0">
                <a:solidFill>
                  <a:schemeClr val="tx1"/>
                </a:solidFill>
                <a:latin typeface="Arial"/>
                <a:ea typeface="Arial"/>
                <a:cs typeface="Arial"/>
              </a:rPr>
              <a:t>Para importar clases de este paquete se escribe:</a:t>
            </a:r>
            <a:endParaRPr sz="1200" b="0" i="0" u="none" strike="noStrike" cap="none" spc="0">
              <a:solidFill>
                <a:schemeClr val="tx1"/>
              </a:solidFill>
              <a:latin typeface="Arial"/>
              <a:ea typeface="Arial"/>
              <a:cs typeface="Arial"/>
            </a:endParaRPr>
          </a:p>
          <a:p>
            <a:pPr marL="1028907" lvl="2" indent="-228807">
              <a:buFont typeface="Arial"/>
              <a:buChar char="•"/>
              <a:defRPr/>
            </a:pPr>
            <a:r>
              <a:rPr lang="en-US" sz="1200" b="0" i="0" u="none" strike="noStrike" cap="none" spc="0">
                <a:solidFill>
                  <a:schemeClr val="tx1"/>
                </a:solidFill>
                <a:latin typeface="Arial"/>
                <a:ea typeface="Arial"/>
                <a:cs typeface="Arial"/>
              </a:rPr>
              <a:t>import com.mi.paquete.ClaseEnMiModulo</a:t>
            </a:r>
            <a:endParaRPr sz="1200" b="0" i="0" u="none" strike="noStrike" cap="none" spc="0">
              <a:solidFill>
                <a:schemeClr val="tx1"/>
              </a:solidFill>
              <a:latin typeface="Arial"/>
              <a:ea typeface="Arial"/>
              <a:cs typeface="Arial"/>
            </a:endParaRPr>
          </a:p>
          <a:p>
            <a:pPr marL="1028907" lvl="2" indent="-228807">
              <a:buFont typeface="Arial"/>
              <a:buChar char="•"/>
              <a:defRPr/>
            </a:pPr>
            <a:r>
              <a:rPr lang="en-US" sz="1200" b="0" i="0" u="none" strike="noStrike" cap="none" spc="0">
                <a:solidFill>
                  <a:schemeClr val="tx1"/>
                </a:solidFill>
                <a:latin typeface="Arial"/>
                <a:ea typeface="Arial"/>
                <a:cs typeface="Arial"/>
              </a:rPr>
              <a:t>fun main() {</a:t>
            </a:r>
            <a:endParaRPr sz="1200" b="0" i="0" u="none" strike="noStrike" cap="none" spc="0">
              <a:solidFill>
                <a:schemeClr val="tx1"/>
              </a:solidFill>
              <a:latin typeface="Arial"/>
              <a:ea typeface="Arial"/>
              <a:cs typeface="Arial"/>
            </a:endParaRPr>
          </a:p>
          <a:p>
            <a:pPr marL="1428957" lvl="3" indent="-228807">
              <a:buFont typeface="Arial"/>
              <a:buChar char="•"/>
              <a:defRPr/>
            </a:pPr>
            <a:r>
              <a:rPr lang="en-US" sz="1200" b="0" i="0" u="none" strike="noStrike" cap="none" spc="0">
                <a:solidFill>
                  <a:schemeClr val="tx1"/>
                </a:solidFill>
                <a:latin typeface="Arial"/>
                <a:ea typeface="Arial"/>
                <a:cs typeface="Arial"/>
              </a:rPr>
              <a:t>val instancia = ClaseEnMiModulo()</a:t>
            </a:r>
            <a:endParaRPr sz="1200" b="0" i="0" u="none" strike="noStrike" cap="none" spc="0">
              <a:solidFill>
                <a:schemeClr val="tx1"/>
              </a:solidFill>
              <a:latin typeface="Arial"/>
              <a:ea typeface="Arial"/>
              <a:cs typeface="Arial"/>
            </a:endParaRPr>
          </a:p>
          <a:p>
            <a:pPr marL="1428957" lvl="3" indent="-228807">
              <a:buFont typeface="Arial"/>
              <a:buChar char="•"/>
              <a:defRPr/>
            </a:pPr>
            <a:r>
              <a:rPr lang="en-US" sz="1200" b="0" i="0" u="none" strike="noStrike" cap="none" spc="0">
                <a:solidFill>
                  <a:schemeClr val="tx1"/>
                </a:solidFill>
                <a:latin typeface="Arial"/>
                <a:ea typeface="Arial"/>
                <a:cs typeface="Arial"/>
              </a:rPr>
              <a:t>// ... Resto del código...</a:t>
            </a:r>
            <a:endParaRPr sz="1200" b="0" i="0" u="none" strike="noStrike" cap="none" spc="0">
              <a:solidFill>
                <a:schemeClr val="tx1"/>
              </a:solidFill>
              <a:latin typeface="Arial"/>
              <a:ea typeface="Arial"/>
              <a:cs typeface="Arial"/>
            </a:endParaRPr>
          </a:p>
          <a:p>
            <a:pPr marL="1028907" lvl="2" indent="-228807">
              <a:buFont typeface="Arial"/>
              <a:buChar char="•"/>
              <a:defRPr/>
            </a:pPr>
            <a:r>
              <a:rPr lang="en-US" sz="1200" b="0" i="0" u="none" strike="noStrike" cap="none" spc="0">
                <a:solidFill>
                  <a:schemeClr val="tx1"/>
                </a:solidFill>
                <a:latin typeface="Arial"/>
                <a:ea typeface="Arial"/>
                <a:cs typeface="Arial"/>
              </a:rPr>
              <a:t>}</a:t>
            </a:r>
            <a:endParaRPr sz="1200" b="0" i="0" u="none" strike="noStrike" cap="none" spc="0">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66727683" name="Title 1"/>
          <p:cNvSpPr>
            <a:spLocks noGrp="1"/>
          </p:cNvSpPr>
          <p:nvPr>
            <p:ph type="title"/>
          </p:nvPr>
        </p:nvSpPr>
        <p:spPr bwMode="auto">
          <a:xfrm flipH="0" flipV="0">
            <a:off x="266455" y="163285"/>
            <a:ext cx="11593285" cy="517071"/>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n-US" sz="1600" b="0" i="0" u="none" strike="noStrike" cap="none" spc="0">
                <a:solidFill>
                  <a:schemeClr val="tx1"/>
                </a:solidFill>
                <a:latin typeface="Arial"/>
                <a:ea typeface="Arial"/>
                <a:cs typeface="Arial"/>
              </a:rPr>
              <a:t> Diga si el lenguaje ofrece la posibilidad de crear aliases, sobrecarga y polimorfismo. En caso afirmativo, dé algunos ejemplos:</a:t>
            </a:r>
            <a:endParaRPr sz="1600" b="0" i="0" u="none" strike="noStrike" cap="none" spc="0">
              <a:solidFill>
                <a:schemeClr val="tx1"/>
              </a:solidFill>
              <a:latin typeface="Arial"/>
              <a:cs typeface="Arial"/>
            </a:endParaRPr>
          </a:p>
        </p:txBody>
      </p:sp>
      <p:sp>
        <p:nvSpPr>
          <p:cNvPr id="1285250465" name="Content Placeholder 2"/>
          <p:cNvSpPr>
            <a:spLocks noGrp="1"/>
          </p:cNvSpPr>
          <p:nvPr>
            <p:ph idx="1"/>
          </p:nvPr>
        </p:nvSpPr>
        <p:spPr bwMode="auto">
          <a:xfrm flipH="0" flipV="0">
            <a:off x="200721" y="789213"/>
            <a:ext cx="5895278" cy="5715000"/>
          </a:xfrm>
        </p:spPr>
        <p:txBody>
          <a:bodyPr vertOverflow="overflow" horzOverflow="overflow" vert="horz" wrap="square" lIns="91440" tIns="45720" rIns="91440" bIns="45720" numCol="1" spcCol="0" rtlCol="0" fromWordArt="0" anchor="t" anchorCtr="0" forceAA="0" upright="0" compatLnSpc="0">
            <a:normAutofit/>
          </a:bodyPr>
          <a:lstStyle/>
          <a:p>
            <a:pPr>
              <a:defRPr/>
            </a:pPr>
            <a:r>
              <a:rPr lang="en-US" sz="1300" b="0" i="0" u="none" strike="noStrike" cap="none" spc="0">
                <a:solidFill>
                  <a:schemeClr val="tx1"/>
                </a:solidFill>
                <a:latin typeface="Arial"/>
                <a:ea typeface="Arial"/>
                <a:cs typeface="Arial"/>
              </a:rPr>
              <a:t>En Kotlin es posible crear alias de tipo usando la palabra clave "typealias" de la siguiente manera:</a:t>
            </a:r>
            <a:endParaRPr sz="1300" b="0" i="0" u="none" strike="noStrike" cap="none" spc="0">
              <a:solidFill>
                <a:schemeClr val="tx1"/>
              </a:solidFill>
              <a:latin typeface="Arial"/>
              <a:ea typeface="Arial"/>
              <a:cs typeface="Arial"/>
            </a:endParaRPr>
          </a:p>
          <a:p>
            <a:pPr lvl="1">
              <a:defRPr/>
            </a:pPr>
            <a:r>
              <a:rPr lang="en-US" sz="1300" b="0" i="0" u="none" strike="noStrike" cap="none" spc="0">
                <a:solidFill>
                  <a:schemeClr val="tx1"/>
                </a:solidFill>
                <a:latin typeface="Arial"/>
                <a:ea typeface="Arial"/>
                <a:cs typeface="Arial"/>
              </a:rPr>
              <a:t>typealias Pares = Map.Entry&lt;Int, String&gt;</a:t>
            </a:r>
            <a:endParaRPr sz="1300" b="0" i="0" u="none" strike="noStrike" cap="none" spc="0">
              <a:solidFill>
                <a:schemeClr val="tx1"/>
              </a:solidFill>
              <a:latin typeface="Arial"/>
              <a:ea typeface="Arial"/>
              <a:cs typeface="Arial"/>
            </a:endParaRPr>
          </a:p>
          <a:p>
            <a:pPr lvl="1">
              <a:defRPr/>
            </a:pPr>
            <a:r>
              <a:rPr lang="en-US" sz="1300" b="0" i="0" u="none" strike="noStrike" cap="none" spc="0">
                <a:solidFill>
                  <a:schemeClr val="tx1"/>
                </a:solidFill>
                <a:latin typeface="Arial"/>
                <a:ea typeface="Arial"/>
                <a:cs typeface="Arial"/>
              </a:rPr>
              <a:t>fun m</a:t>
            </a:r>
            <a:r>
              <a:rPr lang="en-US" sz="1300" b="0" i="0" u="none" strike="noStrike" cap="none" spc="0">
                <a:solidFill>
                  <a:schemeClr val="tx1"/>
                </a:solidFill>
                <a:latin typeface="Arial"/>
                <a:ea typeface="Arial"/>
                <a:cs typeface="Arial"/>
              </a:rPr>
              <a:t>ain() {</a:t>
            </a:r>
            <a:endParaRPr sz="1300" b="0" i="0" u="none" strike="noStrike" cap="none" spc="0">
              <a:solidFill>
                <a:schemeClr val="tx1"/>
              </a:solidFill>
              <a:latin typeface="Arial"/>
              <a:ea typeface="Arial"/>
              <a:cs typeface="Arial"/>
            </a:endParaRPr>
          </a:p>
          <a:p>
            <a:pPr lvl="2">
              <a:defRPr/>
            </a:pPr>
            <a:r>
              <a:rPr lang="en-US" sz="1300" b="0" i="0" u="none" strike="noStrike" cap="none" spc="0">
                <a:solidFill>
                  <a:schemeClr val="tx1"/>
                </a:solidFill>
                <a:latin typeface="Arial"/>
                <a:ea typeface="Arial"/>
                <a:cs typeface="Arial"/>
              </a:rPr>
              <a:t>val par: Pares = 1 to "Uno"</a:t>
            </a:r>
            <a:endParaRPr sz="1300" b="0" i="0" u="none" strike="noStrike" cap="none" spc="0">
              <a:solidFill>
                <a:schemeClr val="tx1"/>
              </a:solidFill>
              <a:latin typeface="Arial"/>
              <a:ea typeface="Arial"/>
              <a:cs typeface="Arial"/>
            </a:endParaRPr>
          </a:p>
          <a:p>
            <a:pPr lvl="2">
              <a:defRPr/>
            </a:pPr>
            <a:r>
              <a:rPr lang="en-US" sz="1500" b="0" i="0" u="none" strike="noStrike" cap="none" spc="0">
                <a:solidFill>
                  <a:schemeClr val="tx1"/>
                </a:solidFill>
                <a:latin typeface="Arial"/>
                <a:ea typeface="Arial"/>
                <a:cs typeface="Arial"/>
              </a:rPr>
              <a:t>println(par.key) // Imprime 1</a:t>
            </a:r>
            <a:endParaRPr sz="1300" b="0" i="0" u="none" strike="noStrike" cap="none" spc="0">
              <a:solidFill>
                <a:schemeClr val="tx1"/>
              </a:solidFill>
              <a:latin typeface="Arial"/>
              <a:ea typeface="Arial"/>
              <a:cs typeface="Arial"/>
            </a:endParaRPr>
          </a:p>
          <a:p>
            <a:pPr lvl="2">
              <a:defRPr/>
            </a:pPr>
            <a:r>
              <a:rPr lang="en-US" sz="1500" b="0" i="0" u="none" strike="noStrike" cap="none" spc="0">
                <a:solidFill>
                  <a:schemeClr val="tx1"/>
                </a:solidFill>
                <a:latin typeface="Arial"/>
                <a:ea typeface="Arial"/>
                <a:cs typeface="Arial"/>
              </a:rPr>
              <a:t>println(par.value) // Imprime: Uno</a:t>
            </a:r>
            <a:endParaRPr sz="1300" b="0" i="0" u="none" strike="noStrike" cap="none" spc="0">
              <a:solidFill>
                <a:schemeClr val="tx1"/>
              </a:solidFill>
              <a:latin typeface="Arial"/>
              <a:ea typeface="Arial"/>
              <a:cs typeface="Arial"/>
            </a:endParaRPr>
          </a:p>
          <a:p>
            <a:pPr lvl="1">
              <a:defRPr/>
            </a:pPr>
            <a:r>
              <a:rPr lang="en-US" sz="1300" b="0" i="0" u="none" strike="noStrike" cap="none" spc="0">
                <a:solidFill>
                  <a:schemeClr val="tx1"/>
                </a:solidFill>
                <a:latin typeface="Arial"/>
                <a:ea typeface="Arial"/>
                <a:cs typeface="Arial"/>
              </a:rPr>
              <a:t>}</a:t>
            </a:r>
            <a:endParaRPr lang="en-US" sz="1300" b="0" i="0" u="none" strike="noStrike" cap="none" spc="0">
              <a:solidFill>
                <a:schemeClr val="tx1"/>
              </a:solidFill>
              <a:latin typeface="Arial"/>
              <a:cs typeface="Arial"/>
            </a:endParaRPr>
          </a:p>
          <a:p>
            <a:pPr lvl="0">
              <a:defRPr/>
            </a:pPr>
            <a:r>
              <a:rPr lang="en-US" sz="1300" b="0" i="0" u="none" strike="noStrike" cap="none" spc="0">
                <a:solidFill>
                  <a:schemeClr val="tx1"/>
                </a:solidFill>
                <a:latin typeface="Arial"/>
                <a:ea typeface="Arial"/>
                <a:cs typeface="Arial"/>
              </a:rPr>
              <a:t>También es posible la sobrecarga de operadores un ejemplo sencillo de sobrecarga de operadores se puede ver en el siguiente ejemplo:</a:t>
            </a:r>
            <a:endParaRPr lang="en-US" sz="1300" b="0" i="0" u="none" strike="noStrike" cap="none" spc="0">
              <a:solidFill>
                <a:schemeClr val="tx1"/>
              </a:solidFill>
              <a:latin typeface="Arial"/>
              <a:cs typeface="Arial"/>
            </a:endParaRPr>
          </a:p>
          <a:p>
            <a:pPr lvl="0">
              <a:defRPr/>
            </a:pPr>
            <a:endParaRPr lang="en-US" sz="1300" b="0" i="0" u="none" strike="noStrike" cap="none" spc="0">
              <a:solidFill>
                <a:schemeClr val="tx1"/>
              </a:solidFill>
              <a:latin typeface="Arial"/>
              <a:cs typeface="Arial"/>
            </a:endParaRPr>
          </a:p>
          <a:p>
            <a:pPr lvl="1">
              <a:defRPr/>
            </a:pPr>
            <a:endParaRPr lang="en-US" sz="1300" b="0" i="0" u="none" strike="noStrike" cap="none" spc="0">
              <a:solidFill>
                <a:schemeClr val="tx1"/>
              </a:solidFill>
              <a:latin typeface="Arial"/>
              <a:cs typeface="Arial"/>
            </a:endParaRPr>
          </a:p>
          <a:p>
            <a:pPr lvl="0">
              <a:defRPr/>
            </a:pPr>
            <a:endParaRPr lang="en-US" sz="1700" b="0" i="0" u="none" strike="noStrike" cap="none" spc="0">
              <a:solidFill>
                <a:schemeClr val="tx1"/>
              </a:solidFill>
              <a:latin typeface="Arial"/>
              <a:cs typeface="Arial"/>
            </a:endParaRPr>
          </a:p>
          <a:p>
            <a:pPr lvl="0">
              <a:defRPr/>
            </a:pPr>
            <a:endParaRPr lang="en-US" sz="1300" b="0" i="0" u="none" strike="noStrike" cap="none" spc="0">
              <a:solidFill>
                <a:schemeClr val="tx1"/>
              </a:solidFill>
              <a:latin typeface="Arial"/>
              <a:cs typeface="Arial"/>
            </a:endParaRPr>
          </a:p>
        </p:txBody>
      </p:sp>
      <p:sp>
        <p:nvSpPr>
          <p:cNvPr id="45864699" name=""/>
          <p:cNvSpPr txBox="1"/>
          <p:nvPr/>
        </p:nvSpPr>
        <p:spPr bwMode="auto">
          <a:xfrm flipH="0" flipV="0">
            <a:off x="6063098" y="789213"/>
            <a:ext cx="5766261" cy="12805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61850" lvl="0" indent="-261850" algn="just">
              <a:buFont typeface="Arial"/>
              <a:buChar char="•"/>
              <a:defRPr/>
            </a:pPr>
            <a:r>
              <a:rPr lang="en-US" sz="1300" b="0" i="0" u="none" strike="noStrike" cap="none" spc="0">
                <a:solidFill>
                  <a:schemeClr val="tx1"/>
                </a:solidFill>
                <a:latin typeface="Arial"/>
                <a:ea typeface="Arial"/>
                <a:cs typeface="Arial"/>
              </a:rPr>
              <a:t>Kotlin también admite polimorfismo y lo emplea mediante el uso de interfaces. Las interfaces son como pequeños trozos de clases que se usan para poder reutilizar código. Es muy parecido a la herencia pero sin formar familias por un lado y mientras que una clase solo puede tener una herencia, puede recibir código de varias interfaces. A continuación se muestra un ejemplo de polimorfismo:</a:t>
            </a:r>
            <a:endParaRPr sz="1300"/>
          </a:p>
        </p:txBody>
      </p:sp>
      <p:pic>
        <p:nvPicPr>
          <p:cNvPr id="1744395668" name=""/>
          <p:cNvPicPr>
            <a:picLocks noChangeAspect="1"/>
          </p:cNvPicPr>
          <p:nvPr/>
        </p:nvPicPr>
        <p:blipFill>
          <a:blip r:embed="rId2"/>
          <a:stretch/>
        </p:blipFill>
        <p:spPr bwMode="auto">
          <a:xfrm flipH="0" flipV="0">
            <a:off x="763392" y="3347357"/>
            <a:ext cx="4884964" cy="2163535"/>
          </a:xfrm>
          <a:prstGeom prst="rect">
            <a:avLst/>
          </a:prstGeom>
        </p:spPr>
      </p:pic>
      <p:pic>
        <p:nvPicPr>
          <p:cNvPr id="1343911416" name=""/>
          <p:cNvPicPr>
            <a:picLocks noChangeAspect="1"/>
          </p:cNvPicPr>
          <p:nvPr/>
        </p:nvPicPr>
        <p:blipFill>
          <a:blip r:embed="rId3"/>
          <a:stretch/>
        </p:blipFill>
        <p:spPr bwMode="auto">
          <a:xfrm>
            <a:off x="7184571" y="2176462"/>
            <a:ext cx="4019549" cy="45053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7697583" name="Title 1"/>
          <p:cNvSpPr>
            <a:spLocks noGrp="1"/>
          </p:cNvSpPr>
          <p:nvPr>
            <p:ph type="title"/>
          </p:nvPr>
        </p:nvSpPr>
        <p:spPr bwMode="auto">
          <a:xfrm flipH="0" flipV="0">
            <a:off x="919842" y="190499"/>
            <a:ext cx="10906156" cy="380999"/>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lang="en-US" sz="1600" b="0" i="0" u="none" strike="noStrike" cap="none" spc="0">
                <a:solidFill>
                  <a:schemeClr val="tx1"/>
                </a:solidFill>
                <a:latin typeface="Arial"/>
                <a:ea typeface="Arial"/>
                <a:cs typeface="Arial"/>
              </a:rPr>
              <a:t>Diga qué herramientas ofrece a potenciales desarrolladores, como: compiladores, intérpretes, debuggers, profilers, frameworks, etc.</a:t>
            </a:r>
            <a:endParaRPr sz="1600" b="0" i="0" u="none" strike="noStrike" cap="none" spc="0">
              <a:solidFill>
                <a:schemeClr val="tx1"/>
              </a:solidFill>
              <a:latin typeface="Arial"/>
              <a:cs typeface="Arial"/>
            </a:endParaRPr>
          </a:p>
        </p:txBody>
      </p:sp>
      <p:sp>
        <p:nvSpPr>
          <p:cNvPr id="1107178484" name="Content Placeholder 2"/>
          <p:cNvSpPr>
            <a:spLocks noGrp="1"/>
          </p:cNvSpPr>
          <p:nvPr>
            <p:ph idx="1"/>
          </p:nvPr>
        </p:nvSpPr>
        <p:spPr bwMode="auto">
          <a:xfrm flipH="0" flipV="0">
            <a:off x="200721" y="911678"/>
            <a:ext cx="5895278" cy="4925785"/>
          </a:xfrm>
        </p:spPr>
        <p:txBody>
          <a:bodyPr vertOverflow="overflow" horzOverflow="overflow" vert="horz" wrap="square" lIns="91440" tIns="45720" rIns="91440" bIns="45720" numCol="1" spcCol="0" rtlCol="0" fromWordArt="0" anchor="t" anchorCtr="0" forceAA="0" upright="0" compatLnSpc="0">
            <a:normAutofit/>
          </a:bodyPr>
          <a:lstStyle/>
          <a:p>
            <a:pPr algn="just">
              <a:defRPr/>
            </a:pPr>
            <a:r>
              <a:rPr lang="en-US" sz="1300" b="0" i="0" u="none" strike="noStrike" cap="none" spc="0">
                <a:solidFill>
                  <a:schemeClr val="tx1"/>
                </a:solidFill>
                <a:latin typeface="Arial"/>
                <a:ea typeface="Arial"/>
                <a:cs typeface="Arial"/>
              </a:rPr>
              <a:t>Algunas de las herramientas más destacadas que ofrece Kotlin a desarrolladores son:</a:t>
            </a:r>
            <a:endParaRPr lang="en-US" sz="1300" b="0" i="0" u="none" strike="noStrike" cap="none" spc="0">
              <a:solidFill>
                <a:schemeClr val="tx1"/>
              </a:solidFill>
              <a:latin typeface="Arial"/>
              <a:ea typeface="Arial"/>
              <a:cs typeface="Arial"/>
            </a:endParaRPr>
          </a:p>
          <a:p>
            <a:pPr lvl="1" algn="just">
              <a:defRPr/>
            </a:pPr>
            <a:r>
              <a:rPr lang="en-US" sz="1300" b="0" i="0" u="none" strike="noStrike" cap="none" spc="0">
                <a:solidFill>
                  <a:schemeClr val="tx1"/>
                </a:solidFill>
                <a:latin typeface="Arial"/>
                <a:ea typeface="Arial"/>
                <a:cs typeface="Arial"/>
              </a:rPr>
              <a:t>El compilador de Kotlin: que traduce el código fuente escrito en Kotlin a bytecode de Java o a código fuente de JavaScript, según la plataforma de destino. Permite la interoperabilidad con Java y facilita la ejecución en múltiples entornos.</a:t>
            </a:r>
            <a:endParaRPr lang="en-US" sz="900" b="0" i="0" u="none" strike="noStrike" cap="none" spc="0">
              <a:solidFill>
                <a:schemeClr val="tx1"/>
              </a:solidFill>
              <a:latin typeface="Arial"/>
              <a:ea typeface="Arial"/>
              <a:cs typeface="Arial"/>
            </a:endParaRPr>
          </a:p>
          <a:p>
            <a:pPr lvl="1" algn="just">
              <a:defRPr/>
            </a:pPr>
            <a:r>
              <a:rPr lang="en-US" sz="1300" b="0" i="0" u="none" strike="noStrike" cap="none" spc="0">
                <a:solidFill>
                  <a:schemeClr val="tx1"/>
                </a:solidFill>
                <a:latin typeface="Arial"/>
                <a:ea typeface="Arial"/>
                <a:cs typeface="Arial"/>
              </a:rPr>
              <a:t>La biblioteca estándar de Kotlin: que ofrece una colección de funciones y extensiones que simplican el desarrollo en Kotlin.</a:t>
            </a:r>
            <a:endParaRPr lang="en-US" sz="1300" b="0" i="0" u="none" strike="noStrike" cap="none" spc="0">
              <a:solidFill>
                <a:schemeClr val="tx1"/>
              </a:solidFill>
              <a:latin typeface="Arial"/>
              <a:ea typeface="Arial"/>
              <a:cs typeface="Arial"/>
            </a:endParaRPr>
          </a:p>
          <a:p>
            <a:pPr lvl="1" algn="just">
              <a:defRPr/>
            </a:pPr>
            <a:r>
              <a:rPr lang="en-US" sz="1300" b="0" i="0" u="none" strike="noStrike" cap="none" spc="0">
                <a:solidFill>
                  <a:schemeClr val="tx1"/>
                </a:solidFill>
                <a:latin typeface="Arial"/>
                <a:ea typeface="Arial"/>
                <a:cs typeface="Arial"/>
              </a:rPr>
              <a:t>Kotlin REPL: una herramienta interactiva que permite probar y ejecutar fragmentos de código Kotlin de manera interactiva. Facilita la implementación rápida y el aprendizaje del lenguaje.</a:t>
            </a:r>
            <a:endParaRPr lang="en-US" sz="1300" b="0" i="0" u="none" strike="noStrike" cap="none" spc="0">
              <a:solidFill>
                <a:schemeClr val="tx1"/>
              </a:solidFill>
              <a:latin typeface="Arial"/>
              <a:ea typeface="Arial"/>
              <a:cs typeface="Arial"/>
            </a:endParaRPr>
          </a:p>
          <a:p>
            <a:pPr lvl="1" algn="just">
              <a:defRPr/>
            </a:pPr>
            <a:r>
              <a:rPr lang="en-US" sz="1300" b="0" i="0" u="none" strike="noStrike" cap="none" spc="0">
                <a:solidFill>
                  <a:schemeClr val="tx1"/>
                </a:solidFill>
                <a:latin typeface="Arial"/>
                <a:ea typeface="Arial"/>
                <a:cs typeface="Arial"/>
              </a:rPr>
              <a:t>Kotlin/Native: permite compilar código Kotlin directamente a código nativo, lo que permite el desarrollo de aplicaciones sin la necesidad de una máquina virtual. Puede usarse para crear aplicaciones de escritorio y aplicaciones móviles nativas.</a:t>
            </a:r>
            <a:endParaRPr lang="en-US" sz="1300" b="0" i="0" u="none" strike="noStrike" cap="none" spc="0">
              <a:solidFill>
                <a:schemeClr val="tx1"/>
              </a:solidFill>
              <a:latin typeface="Arial"/>
              <a:ea typeface="Arial"/>
              <a:cs typeface="Arial"/>
            </a:endParaRPr>
          </a:p>
          <a:p>
            <a:pPr lvl="1" algn="just">
              <a:defRPr/>
            </a:pPr>
            <a:r>
              <a:rPr lang="en-US" sz="1300" b="0" i="0" u="none" strike="noStrike" cap="none" spc="0">
                <a:solidFill>
                  <a:schemeClr val="tx1"/>
                </a:solidFill>
                <a:latin typeface="Arial"/>
                <a:ea typeface="Arial"/>
                <a:cs typeface="Arial"/>
              </a:rPr>
              <a:t>Kotlin Android Extensions: simplifica la interacción con las vistas de Android en Kotlin al generar extensiones de propiedades para vistas y recursos directamente desde el código XML de diseño.</a:t>
            </a:r>
            <a:endParaRPr sz="1300" b="0" i="0" u="none" strike="noStrike" cap="none" spc="0">
              <a:solidFill>
                <a:schemeClr val="tx1"/>
              </a:solidFill>
              <a:latin typeface="Arial"/>
              <a:ea typeface="Arial"/>
              <a:cs typeface="Arial"/>
            </a:endParaRPr>
          </a:p>
          <a:p>
            <a:pPr lvl="1" algn="just">
              <a:defRPr/>
            </a:pPr>
            <a:r>
              <a:rPr lang="en-US" sz="1300" b="0" i="0" u="none" strike="noStrike" cap="none" spc="0">
                <a:solidFill>
                  <a:schemeClr val="tx1"/>
                </a:solidFill>
                <a:latin typeface="Arial"/>
                <a:ea typeface="Arial"/>
                <a:cs typeface="Arial"/>
              </a:rPr>
              <a:t>Kotlin Android Gradle Plugin: un plugin para el sistema de construcción Gradle que facilita la construcción y el desarrollo de aplicaciones Android con Kotlin.</a:t>
            </a:r>
            <a:endParaRPr lang="en-US" sz="1300" b="0" i="0" u="none" strike="noStrike" cap="none" spc="0">
              <a:solidFill>
                <a:schemeClr val="tx1"/>
              </a:solidFill>
              <a:latin typeface="Arial"/>
              <a:ea typeface="Arial"/>
              <a:cs typeface="Arial"/>
            </a:endParaRPr>
          </a:p>
          <a:p>
            <a:pPr lvl="1" algn="just">
              <a:defRPr/>
            </a:pPr>
            <a:r>
              <a:rPr lang="en-US" sz="1300" b="0" i="0" u="none" strike="noStrike" cap="none" spc="0">
                <a:solidFill>
                  <a:schemeClr val="tx1"/>
                </a:solidFill>
                <a:latin typeface="Arial"/>
                <a:ea typeface="Arial"/>
                <a:cs typeface="Arial"/>
              </a:rPr>
              <a:t>Kotlin Coroutines: facilita la programación asíncrona y concurrente. Facilita la escritura de código asíncrono de manera más clara y fácil de entender.</a:t>
            </a:r>
            <a:endParaRPr lang="en-US" sz="1300" b="0" i="0" u="none" strike="noStrike" cap="none" spc="0">
              <a:solidFill>
                <a:schemeClr val="tx1"/>
              </a:solidFill>
              <a:latin typeface="Arial"/>
              <a:cs typeface="Arial"/>
            </a:endParaRPr>
          </a:p>
        </p:txBody>
      </p:sp>
      <p:sp>
        <p:nvSpPr>
          <p:cNvPr id="1476161599" name=""/>
          <p:cNvSpPr txBox="1"/>
          <p:nvPr/>
        </p:nvSpPr>
        <p:spPr bwMode="auto">
          <a:xfrm flipH="0" flipV="0">
            <a:off x="6532821" y="2027464"/>
            <a:ext cx="5189194" cy="2271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17793" indent="-217793" algn="just">
              <a:buFont typeface="Arial"/>
              <a:buChar char="•"/>
              <a:defRPr/>
            </a:pPr>
            <a:r>
              <a:rPr lang="en-US" sz="1300" b="0" i="0" u="none" strike="noStrike" cap="none" spc="0">
                <a:solidFill>
                  <a:schemeClr val="tx1"/>
                </a:solidFill>
                <a:latin typeface="Arial"/>
                <a:ea typeface="Arial"/>
                <a:cs typeface="Arial"/>
              </a:rPr>
              <a:t>Kotlin Serialization: herramienta integrada para la serialización de datos en formato JSON y otros formatos. Facilita la conversión entre objetos Kotlin y representaciones en formato JSON.</a:t>
            </a:r>
            <a:endParaRPr sz="1300" b="0" i="0" u="none" strike="noStrike" cap="none" spc="0">
              <a:solidFill>
                <a:schemeClr val="tx1"/>
              </a:solidFill>
              <a:latin typeface="Arial"/>
              <a:ea typeface="Arial"/>
              <a:cs typeface="Arial"/>
            </a:endParaRPr>
          </a:p>
          <a:p>
            <a:pPr marL="217793" indent="-217793" algn="just">
              <a:buFont typeface="Arial"/>
              <a:buChar char="•"/>
              <a:defRPr/>
            </a:pPr>
            <a:r>
              <a:rPr lang="en-US" sz="1300" b="0" i="0" u="none" strike="noStrike" cap="none" spc="0">
                <a:solidFill>
                  <a:schemeClr val="tx1"/>
                </a:solidFill>
                <a:latin typeface="Arial"/>
                <a:ea typeface="Arial"/>
                <a:cs typeface="Arial"/>
              </a:rPr>
              <a:t>Kotlin Test: Ofrece un conjunto de herramientas para realizar pruebas unitarias y de integración en Kotlin.</a:t>
            </a:r>
            <a:endParaRPr sz="1300" b="0" i="0" u="none" strike="noStrike" cap="none" spc="0">
              <a:solidFill>
                <a:schemeClr val="tx1"/>
              </a:solidFill>
              <a:latin typeface="Arial"/>
              <a:ea typeface="Arial"/>
              <a:cs typeface="Arial"/>
            </a:endParaRPr>
          </a:p>
          <a:p>
            <a:pPr marL="217793" indent="-217793" algn="just">
              <a:buFont typeface="Arial"/>
              <a:buChar char="•"/>
              <a:defRPr/>
            </a:pPr>
            <a:r>
              <a:rPr lang="en-US" sz="1300" b="0" i="0" u="none" strike="noStrike" cap="none" spc="0">
                <a:solidFill>
                  <a:schemeClr val="tx1"/>
                </a:solidFill>
                <a:latin typeface="Arial"/>
                <a:ea typeface="Arial"/>
                <a:cs typeface="Arial"/>
              </a:rPr>
              <a:t>Kotlin Gradle Plugin: facilita la configuración y la construcción de proyectos Kotlin en el sistema de construcción Gradle.</a:t>
            </a:r>
            <a:endParaRPr sz="1300" b="0" i="0" u="none" strike="noStrike" cap="none" spc="0">
              <a:solidFill>
                <a:schemeClr val="tx1"/>
              </a:solidFill>
              <a:latin typeface="Arial"/>
              <a:ea typeface="Arial"/>
              <a:cs typeface="Arial"/>
            </a:endParaRPr>
          </a:p>
          <a:p>
            <a:pPr marL="217793" indent="-217793" algn="just">
              <a:buFont typeface="Arial"/>
              <a:buChar char="•"/>
              <a:defRPr/>
            </a:pPr>
            <a:r>
              <a:rPr lang="en-US" sz="1300" b="0" i="0" u="none" strike="noStrike" cap="none" spc="0">
                <a:solidFill>
                  <a:schemeClr val="tx1"/>
                </a:solidFill>
                <a:latin typeface="Arial"/>
                <a:ea typeface="Arial"/>
                <a:cs typeface="Arial"/>
              </a:rPr>
              <a:t>Kotlin Scripting: permite la ejecución de scripts Kotlin sin necesidad de un proyecto completo. Es útil para tareas de automatización y scripts de línea de comandos.</a:t>
            </a:r>
            <a:endParaRPr lang="en-US" sz="1200" b="0" i="0" u="none" strike="noStrike" cap="none" spc="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vertOverflow="overflow" horzOverflow="overflow" vert="horz" wrap="square" lIns="91440" tIns="45720" rIns="91440" bIns="45720" numCol="1" spcCol="0" rtlCol="0" fromWordArt="0" anchor="b" anchorCtr="0" forceAA="0" upright="0" compatLnSpc="0">
            <a:normAutofit fontScale="95000" lnSpcReduction="1000"/>
          </a:bodyPr>
          <a:lstStyle/>
          <a:p>
            <a:pPr>
              <a:defRPr/>
            </a:pPr>
            <a:r>
              <a:rPr lang="en-US"/>
              <a:t>Problema 2. Combinaciones de alcances y asosiaciones</a:t>
            </a:r>
            <a:endParaRPr lang="en-US"/>
          </a:p>
        </p:txBody>
      </p:sp>
      <p:sp>
        <p:nvSpPr>
          <p:cNvPr id="3" name="Subtitle 2"/>
          <p:cNvSpPr>
            <a:spLocks noGrp="1"/>
          </p:cNvSpPr>
          <p:nvPr>
            <p:ph type="subTitle"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a:defRPr/>
            </a:pPr>
            <a:r>
              <a:rPr lang="en-US"/>
              <a:t>Estudiante: Keyber Yosnar Sequera Avendaño</a:t>
            </a:r>
            <a:endParaRPr lang="en-US"/>
          </a:p>
          <a:p>
            <a:pPr>
              <a:defRPr/>
            </a:pPr>
            <a:r>
              <a:rPr lang="en-US"/>
              <a:t>Carnet: 16-11120</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50822258" name="Title 1"/>
          <p:cNvSpPr>
            <a:spLocks noGrp="1"/>
          </p:cNvSpPr>
          <p:nvPr>
            <p:ph type="title"/>
          </p:nvPr>
        </p:nvSpPr>
        <p:spPr bwMode="auto">
          <a:xfrm flipH="0" flipV="0">
            <a:off x="838198" y="57430"/>
            <a:ext cx="10515600" cy="615389"/>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sz="1600"/>
              <a:t>Alcance estático – Asosiación profunda:</a:t>
            </a:r>
            <a:r>
              <a:rPr sz="1600"/>
              <a:t> (X = 1, Y = 2, Z = 0)</a:t>
            </a:r>
            <a:endParaRPr sz="1000"/>
          </a:p>
        </p:txBody>
      </p:sp>
      <p:pic>
        <p:nvPicPr>
          <p:cNvPr id="1488311379" name=""/>
          <p:cNvPicPr>
            <a:picLocks noChangeAspect="1"/>
          </p:cNvPicPr>
          <p:nvPr/>
        </p:nvPicPr>
        <p:blipFill>
          <a:blip r:embed="rId2"/>
          <a:stretch/>
        </p:blipFill>
        <p:spPr bwMode="auto">
          <a:xfrm flipH="0" flipV="0">
            <a:off x="98249" y="625928"/>
            <a:ext cx="3673928" cy="5932713"/>
          </a:xfrm>
          <a:prstGeom prst="rect">
            <a:avLst/>
          </a:prstGeom>
        </p:spPr>
      </p:pic>
      <p:pic>
        <p:nvPicPr>
          <p:cNvPr id="795865829" name=""/>
          <p:cNvPicPr>
            <a:picLocks noChangeAspect="1"/>
          </p:cNvPicPr>
          <p:nvPr/>
        </p:nvPicPr>
        <p:blipFill>
          <a:blip r:embed="rId3"/>
          <a:stretch/>
        </p:blipFill>
        <p:spPr bwMode="auto">
          <a:xfrm flipH="0" flipV="0">
            <a:off x="3159856" y="4640035"/>
            <a:ext cx="1836964" cy="1828800"/>
          </a:xfrm>
          <a:prstGeom prst="rect">
            <a:avLst/>
          </a:prstGeom>
        </p:spPr>
      </p:pic>
      <p:pic>
        <p:nvPicPr>
          <p:cNvPr id="1231091337" name=""/>
          <p:cNvPicPr>
            <a:picLocks noChangeAspect="1"/>
          </p:cNvPicPr>
          <p:nvPr/>
        </p:nvPicPr>
        <p:blipFill>
          <a:blip r:embed="rId4"/>
          <a:stretch/>
        </p:blipFill>
        <p:spPr bwMode="auto">
          <a:xfrm flipH="0" flipV="0">
            <a:off x="6041571" y="2313214"/>
            <a:ext cx="1812749" cy="1973035"/>
          </a:xfrm>
          <a:prstGeom prst="rect">
            <a:avLst/>
          </a:prstGeom>
        </p:spPr>
      </p:pic>
      <p:pic>
        <p:nvPicPr>
          <p:cNvPr id="781040285" name=""/>
          <p:cNvPicPr>
            <a:picLocks noChangeAspect="1"/>
          </p:cNvPicPr>
          <p:nvPr/>
        </p:nvPicPr>
        <p:blipFill>
          <a:blip r:embed="rId5"/>
          <a:stretch/>
        </p:blipFill>
        <p:spPr bwMode="auto">
          <a:xfrm>
            <a:off x="5129892" y="5203371"/>
            <a:ext cx="695323" cy="419099"/>
          </a:xfrm>
          <a:prstGeom prst="rect">
            <a:avLst/>
          </a:prstGeom>
        </p:spPr>
      </p:pic>
      <p:sp>
        <p:nvSpPr>
          <p:cNvPr id="1720669312" name=""/>
          <p:cNvSpPr/>
          <p:nvPr/>
        </p:nvSpPr>
        <p:spPr bwMode="auto">
          <a:xfrm rot="19160419" flipH="0" flipV="0">
            <a:off x="4806321" y="5611942"/>
            <a:ext cx="380999" cy="231321"/>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425162100" name=""/>
          <p:cNvSpPr/>
          <p:nvPr/>
        </p:nvSpPr>
        <p:spPr bwMode="auto">
          <a:xfrm flipH="0" flipV="0">
            <a:off x="4779106" y="5939465"/>
            <a:ext cx="449035" cy="272142"/>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pic>
        <p:nvPicPr>
          <p:cNvPr id="739402556" name=""/>
          <p:cNvPicPr>
            <a:picLocks noChangeAspect="1"/>
          </p:cNvPicPr>
          <p:nvPr/>
        </p:nvPicPr>
        <p:blipFill>
          <a:blip r:embed="rId6"/>
          <a:stretch/>
        </p:blipFill>
        <p:spPr bwMode="auto">
          <a:xfrm>
            <a:off x="5262147" y="5763985"/>
            <a:ext cx="647699" cy="457200"/>
          </a:xfrm>
          <a:prstGeom prst="rect">
            <a:avLst/>
          </a:prstGeom>
        </p:spPr>
      </p:pic>
      <p:sp>
        <p:nvSpPr>
          <p:cNvPr id="1878857518" name=""/>
          <p:cNvSpPr/>
          <p:nvPr/>
        </p:nvSpPr>
        <p:spPr bwMode="auto">
          <a:xfrm rot="1571978" flipH="0" flipV="0">
            <a:off x="4779106" y="6300106"/>
            <a:ext cx="449035" cy="25853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pic>
        <p:nvPicPr>
          <p:cNvPr id="976058914" name=""/>
          <p:cNvPicPr>
            <a:picLocks noChangeAspect="1"/>
          </p:cNvPicPr>
          <p:nvPr/>
        </p:nvPicPr>
        <p:blipFill>
          <a:blip r:embed="rId6"/>
          <a:stretch/>
        </p:blipFill>
        <p:spPr bwMode="auto">
          <a:xfrm>
            <a:off x="5279571" y="6330042"/>
            <a:ext cx="647699" cy="457200"/>
          </a:xfrm>
          <a:prstGeom prst="rect">
            <a:avLst/>
          </a:prstGeom>
        </p:spPr>
      </p:pic>
      <p:sp>
        <p:nvSpPr>
          <p:cNvPr id="1403856957" name=""/>
          <p:cNvSpPr/>
          <p:nvPr/>
        </p:nvSpPr>
        <p:spPr bwMode="auto">
          <a:xfrm flipH="0" flipV="0">
            <a:off x="7796893" y="5304064"/>
            <a:ext cx="449033" cy="272142"/>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pic>
        <p:nvPicPr>
          <p:cNvPr id="1518987386" name=""/>
          <p:cNvPicPr>
            <a:picLocks noChangeAspect="1"/>
          </p:cNvPicPr>
          <p:nvPr/>
        </p:nvPicPr>
        <p:blipFill>
          <a:blip r:embed="rId7"/>
          <a:stretch/>
        </p:blipFill>
        <p:spPr bwMode="auto">
          <a:xfrm>
            <a:off x="8245928" y="5272119"/>
            <a:ext cx="666749" cy="419099"/>
          </a:xfrm>
          <a:prstGeom prst="rect">
            <a:avLst/>
          </a:prstGeom>
        </p:spPr>
      </p:pic>
      <p:sp>
        <p:nvSpPr>
          <p:cNvPr id="275062737" name=""/>
          <p:cNvSpPr/>
          <p:nvPr/>
        </p:nvSpPr>
        <p:spPr bwMode="auto">
          <a:xfrm rot="19160419" flipH="0" flipV="0">
            <a:off x="7713051" y="2972209"/>
            <a:ext cx="380998" cy="23132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621663963" name=""/>
          <p:cNvSpPr/>
          <p:nvPr/>
        </p:nvSpPr>
        <p:spPr bwMode="auto">
          <a:xfrm rot="1571978" flipH="0" flipV="0">
            <a:off x="7714180" y="3385576"/>
            <a:ext cx="449033" cy="258534"/>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pic>
        <p:nvPicPr>
          <p:cNvPr id="1294205618" name=""/>
          <p:cNvPicPr>
            <a:picLocks noChangeAspect="1"/>
          </p:cNvPicPr>
          <p:nvPr/>
        </p:nvPicPr>
        <p:blipFill>
          <a:blip r:embed="rId8"/>
          <a:stretch/>
        </p:blipFill>
        <p:spPr bwMode="auto">
          <a:xfrm>
            <a:off x="8123423" y="3497984"/>
            <a:ext cx="666749" cy="428625"/>
          </a:xfrm>
          <a:prstGeom prst="rect">
            <a:avLst/>
          </a:prstGeom>
        </p:spPr>
      </p:pic>
      <p:pic>
        <p:nvPicPr>
          <p:cNvPr id="790155269" name=""/>
          <p:cNvPicPr>
            <a:picLocks noChangeAspect="1"/>
          </p:cNvPicPr>
          <p:nvPr/>
        </p:nvPicPr>
        <p:blipFill>
          <a:blip r:embed="rId9"/>
          <a:stretch/>
        </p:blipFill>
        <p:spPr bwMode="auto">
          <a:xfrm>
            <a:off x="8123423" y="2775857"/>
            <a:ext cx="647699" cy="419099"/>
          </a:xfrm>
          <a:prstGeom prst="rect">
            <a:avLst/>
          </a:prstGeom>
        </p:spPr>
      </p:pic>
      <p:pic>
        <p:nvPicPr>
          <p:cNvPr id="2139693416" name=""/>
          <p:cNvPicPr>
            <a:picLocks noChangeAspect="1"/>
          </p:cNvPicPr>
          <p:nvPr/>
        </p:nvPicPr>
        <p:blipFill>
          <a:blip r:embed="rId10"/>
          <a:stretch/>
        </p:blipFill>
        <p:spPr bwMode="auto">
          <a:xfrm flipH="0" flipV="0">
            <a:off x="6041571" y="1265464"/>
            <a:ext cx="1738398" cy="938892"/>
          </a:xfrm>
          <a:prstGeom prst="rect">
            <a:avLst/>
          </a:prstGeom>
        </p:spPr>
      </p:pic>
      <p:pic>
        <p:nvPicPr>
          <p:cNvPr id="999135297" name=""/>
          <p:cNvPicPr>
            <a:picLocks noChangeAspect="1"/>
          </p:cNvPicPr>
          <p:nvPr/>
        </p:nvPicPr>
        <p:blipFill>
          <a:blip r:embed="rId11"/>
          <a:stretch/>
        </p:blipFill>
        <p:spPr bwMode="auto">
          <a:xfrm flipH="0" flipV="0">
            <a:off x="6095999" y="571499"/>
            <a:ext cx="1652185" cy="593897"/>
          </a:xfrm>
          <a:prstGeom prst="rect">
            <a:avLst/>
          </a:prstGeom>
        </p:spPr>
      </p:pic>
      <p:pic>
        <p:nvPicPr>
          <p:cNvPr id="1669089614" name=""/>
          <p:cNvPicPr>
            <a:picLocks noChangeAspect="1"/>
          </p:cNvPicPr>
          <p:nvPr/>
        </p:nvPicPr>
        <p:blipFill>
          <a:blip r:embed="rId12"/>
          <a:stretch/>
        </p:blipFill>
        <p:spPr bwMode="auto">
          <a:xfrm flipH="0" flipV="0">
            <a:off x="8245928" y="1242645"/>
            <a:ext cx="1812749" cy="984529"/>
          </a:xfrm>
          <a:prstGeom prst="rect">
            <a:avLst/>
          </a:prstGeom>
        </p:spPr>
      </p:pic>
      <p:pic>
        <p:nvPicPr>
          <p:cNvPr id="2129008204" name=""/>
          <p:cNvPicPr>
            <a:picLocks noChangeAspect="1"/>
          </p:cNvPicPr>
          <p:nvPr/>
        </p:nvPicPr>
        <p:blipFill>
          <a:blip r:embed="rId13"/>
          <a:stretch/>
        </p:blipFill>
        <p:spPr bwMode="auto">
          <a:xfrm flipH="0" flipV="0">
            <a:off x="8245928" y="580711"/>
            <a:ext cx="1758321" cy="593897"/>
          </a:xfrm>
          <a:prstGeom prst="rect">
            <a:avLst/>
          </a:prstGeom>
        </p:spPr>
      </p:pic>
      <p:pic>
        <p:nvPicPr>
          <p:cNvPr id="955668042" name=""/>
          <p:cNvPicPr>
            <a:picLocks noChangeAspect="1"/>
          </p:cNvPicPr>
          <p:nvPr/>
        </p:nvPicPr>
        <p:blipFill>
          <a:blip r:embed="rId14"/>
          <a:stretch/>
        </p:blipFill>
        <p:spPr bwMode="auto">
          <a:xfrm flipH="0" flipV="0">
            <a:off x="10262785" y="546693"/>
            <a:ext cx="1755321" cy="661933"/>
          </a:xfrm>
          <a:prstGeom prst="rect">
            <a:avLst/>
          </a:prstGeom>
        </p:spPr>
      </p:pic>
      <p:pic>
        <p:nvPicPr>
          <p:cNvPr id="194611334" name=""/>
          <p:cNvPicPr>
            <a:picLocks noChangeAspect="1"/>
          </p:cNvPicPr>
          <p:nvPr/>
        </p:nvPicPr>
        <p:blipFill>
          <a:blip r:embed="rId15"/>
          <a:stretch/>
        </p:blipFill>
        <p:spPr bwMode="auto">
          <a:xfrm flipH="0" flipV="0">
            <a:off x="3083618" y="2173740"/>
            <a:ext cx="2195952" cy="1204232"/>
          </a:xfrm>
          <a:prstGeom prst="rect">
            <a:avLst/>
          </a:prstGeom>
        </p:spPr>
      </p:pic>
      <p:pic>
        <p:nvPicPr>
          <p:cNvPr id="634968179" name=""/>
          <p:cNvPicPr>
            <a:picLocks noChangeAspect="1"/>
          </p:cNvPicPr>
          <p:nvPr/>
        </p:nvPicPr>
        <p:blipFill>
          <a:blip r:embed="rId16"/>
          <a:stretch/>
        </p:blipFill>
        <p:spPr bwMode="auto">
          <a:xfrm flipH="0" flipV="0">
            <a:off x="6030144" y="4411435"/>
            <a:ext cx="1835603" cy="2057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78114124" name="Title 1"/>
          <p:cNvSpPr>
            <a:spLocks noGrp="1"/>
          </p:cNvSpPr>
          <p:nvPr>
            <p:ph type="title"/>
          </p:nvPr>
        </p:nvSpPr>
        <p:spPr bwMode="auto">
          <a:xfrm flipH="0" flipV="0">
            <a:off x="838198" y="57430"/>
            <a:ext cx="10515600" cy="615389"/>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sz="1600"/>
              <a:t>Alcance dinámico – Asosiación profunda:</a:t>
            </a:r>
            <a:r>
              <a:rPr sz="1600"/>
              <a:t> (X = 1, Y = 2, Z = 0)</a:t>
            </a:r>
            <a:endParaRPr sz="1000"/>
          </a:p>
        </p:txBody>
      </p:sp>
      <p:pic>
        <p:nvPicPr>
          <p:cNvPr id="1451227806" name=""/>
          <p:cNvPicPr>
            <a:picLocks noChangeAspect="1"/>
          </p:cNvPicPr>
          <p:nvPr/>
        </p:nvPicPr>
        <p:blipFill>
          <a:blip r:embed="rId2"/>
          <a:stretch/>
        </p:blipFill>
        <p:spPr bwMode="auto">
          <a:xfrm flipH="0" flipV="0">
            <a:off x="98249" y="625928"/>
            <a:ext cx="3673928" cy="5932713"/>
          </a:xfrm>
          <a:prstGeom prst="rect">
            <a:avLst/>
          </a:prstGeom>
        </p:spPr>
      </p:pic>
      <p:pic>
        <p:nvPicPr>
          <p:cNvPr id="1668027594" name=""/>
          <p:cNvPicPr>
            <a:picLocks noChangeAspect="1"/>
          </p:cNvPicPr>
          <p:nvPr/>
        </p:nvPicPr>
        <p:blipFill>
          <a:blip r:embed="rId3"/>
          <a:stretch/>
        </p:blipFill>
        <p:spPr bwMode="auto">
          <a:xfrm>
            <a:off x="5255758" y="5191177"/>
            <a:ext cx="695323" cy="419099"/>
          </a:xfrm>
          <a:prstGeom prst="rect">
            <a:avLst/>
          </a:prstGeom>
        </p:spPr>
      </p:pic>
      <p:sp>
        <p:nvSpPr>
          <p:cNvPr id="2138724851" name=""/>
          <p:cNvSpPr/>
          <p:nvPr/>
        </p:nvSpPr>
        <p:spPr bwMode="auto">
          <a:xfrm rot="19160419" flipH="0" flipV="0">
            <a:off x="4888619" y="5496928"/>
            <a:ext cx="380999" cy="231321"/>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45527695" name=""/>
          <p:cNvSpPr/>
          <p:nvPr/>
        </p:nvSpPr>
        <p:spPr bwMode="auto">
          <a:xfrm flipH="0" flipV="0">
            <a:off x="4813112" y="5939465"/>
            <a:ext cx="449035" cy="272142"/>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pic>
        <p:nvPicPr>
          <p:cNvPr id="193615782" name=""/>
          <p:cNvPicPr>
            <a:picLocks noChangeAspect="1"/>
          </p:cNvPicPr>
          <p:nvPr/>
        </p:nvPicPr>
        <p:blipFill>
          <a:blip r:embed="rId4"/>
          <a:stretch/>
        </p:blipFill>
        <p:spPr bwMode="auto">
          <a:xfrm>
            <a:off x="5279571" y="5757062"/>
            <a:ext cx="647699" cy="457200"/>
          </a:xfrm>
          <a:prstGeom prst="rect">
            <a:avLst/>
          </a:prstGeom>
        </p:spPr>
      </p:pic>
      <p:sp>
        <p:nvSpPr>
          <p:cNvPr id="521268007" name=""/>
          <p:cNvSpPr/>
          <p:nvPr/>
        </p:nvSpPr>
        <p:spPr bwMode="auto">
          <a:xfrm rot="1571978" flipH="0" flipV="0">
            <a:off x="4779106" y="6300106"/>
            <a:ext cx="449035" cy="25853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pic>
        <p:nvPicPr>
          <p:cNvPr id="613366359" name=""/>
          <p:cNvPicPr>
            <a:picLocks noChangeAspect="1"/>
          </p:cNvPicPr>
          <p:nvPr/>
        </p:nvPicPr>
        <p:blipFill>
          <a:blip r:embed="rId4"/>
          <a:stretch/>
        </p:blipFill>
        <p:spPr bwMode="auto">
          <a:xfrm>
            <a:off x="5279571" y="6330042"/>
            <a:ext cx="647699" cy="457200"/>
          </a:xfrm>
          <a:prstGeom prst="rect">
            <a:avLst/>
          </a:prstGeom>
        </p:spPr>
      </p:pic>
      <p:sp>
        <p:nvSpPr>
          <p:cNvPr id="2121668216" name=""/>
          <p:cNvSpPr/>
          <p:nvPr/>
        </p:nvSpPr>
        <p:spPr bwMode="auto">
          <a:xfrm flipH="0" flipV="0">
            <a:off x="7796893" y="5304064"/>
            <a:ext cx="449033" cy="272142"/>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30792126" name=""/>
          <p:cNvSpPr/>
          <p:nvPr/>
        </p:nvSpPr>
        <p:spPr bwMode="auto">
          <a:xfrm rot="19160419" flipH="0" flipV="0">
            <a:off x="7786848" y="2972209"/>
            <a:ext cx="380998" cy="23132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043994054" name=""/>
          <p:cNvSpPr/>
          <p:nvPr/>
        </p:nvSpPr>
        <p:spPr bwMode="auto">
          <a:xfrm rot="1571978" flipH="0" flipV="0">
            <a:off x="7762888" y="3368716"/>
            <a:ext cx="449033" cy="258534"/>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pic>
        <p:nvPicPr>
          <p:cNvPr id="1964014782" name=""/>
          <p:cNvPicPr>
            <a:picLocks noChangeAspect="1"/>
          </p:cNvPicPr>
          <p:nvPr/>
        </p:nvPicPr>
        <p:blipFill>
          <a:blip r:embed="rId5"/>
          <a:stretch/>
        </p:blipFill>
        <p:spPr bwMode="auto">
          <a:xfrm flipH="0" flipV="0">
            <a:off x="6041571" y="1265464"/>
            <a:ext cx="1738398" cy="938892"/>
          </a:xfrm>
          <a:prstGeom prst="rect">
            <a:avLst/>
          </a:prstGeom>
        </p:spPr>
      </p:pic>
      <p:pic>
        <p:nvPicPr>
          <p:cNvPr id="1578165742" name=""/>
          <p:cNvPicPr>
            <a:picLocks noChangeAspect="1"/>
          </p:cNvPicPr>
          <p:nvPr/>
        </p:nvPicPr>
        <p:blipFill>
          <a:blip r:embed="rId6"/>
          <a:stretch/>
        </p:blipFill>
        <p:spPr bwMode="auto">
          <a:xfrm flipH="0" flipV="0">
            <a:off x="6095999" y="571499"/>
            <a:ext cx="1652185" cy="593897"/>
          </a:xfrm>
          <a:prstGeom prst="rect">
            <a:avLst/>
          </a:prstGeom>
        </p:spPr>
      </p:pic>
      <p:pic>
        <p:nvPicPr>
          <p:cNvPr id="1442458063" name=""/>
          <p:cNvPicPr>
            <a:picLocks noChangeAspect="1"/>
          </p:cNvPicPr>
          <p:nvPr/>
        </p:nvPicPr>
        <p:blipFill>
          <a:blip r:embed="rId7"/>
          <a:stretch/>
        </p:blipFill>
        <p:spPr bwMode="auto">
          <a:xfrm flipH="0" flipV="0">
            <a:off x="6030144" y="4411435"/>
            <a:ext cx="1835603" cy="2057400"/>
          </a:xfrm>
          <a:prstGeom prst="rect">
            <a:avLst/>
          </a:prstGeom>
        </p:spPr>
      </p:pic>
      <p:pic>
        <p:nvPicPr>
          <p:cNvPr id="1757638692" name=""/>
          <p:cNvPicPr>
            <a:picLocks noChangeAspect="1"/>
          </p:cNvPicPr>
          <p:nvPr/>
        </p:nvPicPr>
        <p:blipFill>
          <a:blip r:embed="rId8"/>
          <a:stretch/>
        </p:blipFill>
        <p:spPr bwMode="auto">
          <a:xfrm flipH="0" flipV="0">
            <a:off x="2835064" y="4554842"/>
            <a:ext cx="2092604" cy="1891392"/>
          </a:xfrm>
          <a:prstGeom prst="rect">
            <a:avLst/>
          </a:prstGeom>
        </p:spPr>
      </p:pic>
      <p:pic>
        <p:nvPicPr>
          <p:cNvPr id="608128058" name=""/>
          <p:cNvPicPr>
            <a:picLocks noChangeAspect="1"/>
          </p:cNvPicPr>
          <p:nvPr/>
        </p:nvPicPr>
        <p:blipFill>
          <a:blip r:embed="rId9"/>
          <a:stretch/>
        </p:blipFill>
        <p:spPr bwMode="auto">
          <a:xfrm>
            <a:off x="8300356" y="5230585"/>
            <a:ext cx="638174" cy="419099"/>
          </a:xfrm>
          <a:prstGeom prst="rect">
            <a:avLst/>
          </a:prstGeom>
        </p:spPr>
      </p:pic>
      <p:pic>
        <p:nvPicPr>
          <p:cNvPr id="1651584605" name=""/>
          <p:cNvPicPr>
            <a:picLocks noChangeAspect="1"/>
          </p:cNvPicPr>
          <p:nvPr/>
        </p:nvPicPr>
        <p:blipFill>
          <a:blip r:embed="rId10"/>
          <a:stretch/>
        </p:blipFill>
        <p:spPr bwMode="auto">
          <a:xfrm flipH="0" flipV="0">
            <a:off x="6041571" y="2275377"/>
            <a:ext cx="1824176" cy="2048709"/>
          </a:xfrm>
          <a:prstGeom prst="rect">
            <a:avLst/>
          </a:prstGeom>
        </p:spPr>
      </p:pic>
      <p:pic>
        <p:nvPicPr>
          <p:cNvPr id="314591145" name=""/>
          <p:cNvPicPr>
            <a:picLocks noChangeAspect="1"/>
          </p:cNvPicPr>
          <p:nvPr/>
        </p:nvPicPr>
        <p:blipFill>
          <a:blip r:embed="rId11"/>
          <a:stretch/>
        </p:blipFill>
        <p:spPr bwMode="auto">
          <a:xfrm>
            <a:off x="8245928" y="3429000"/>
            <a:ext cx="647699" cy="419099"/>
          </a:xfrm>
          <a:prstGeom prst="rect">
            <a:avLst/>
          </a:prstGeom>
        </p:spPr>
      </p:pic>
      <p:pic>
        <p:nvPicPr>
          <p:cNvPr id="795558335" name=""/>
          <p:cNvPicPr>
            <a:picLocks noChangeAspect="1"/>
          </p:cNvPicPr>
          <p:nvPr/>
        </p:nvPicPr>
        <p:blipFill>
          <a:blip r:embed="rId12"/>
          <a:stretch/>
        </p:blipFill>
        <p:spPr bwMode="auto">
          <a:xfrm>
            <a:off x="8197220" y="2775857"/>
            <a:ext cx="628649" cy="390524"/>
          </a:xfrm>
          <a:prstGeom prst="rect">
            <a:avLst/>
          </a:prstGeom>
        </p:spPr>
      </p:pic>
      <p:pic>
        <p:nvPicPr>
          <p:cNvPr id="982227982" name=""/>
          <p:cNvPicPr>
            <a:picLocks noChangeAspect="1"/>
          </p:cNvPicPr>
          <p:nvPr/>
        </p:nvPicPr>
        <p:blipFill>
          <a:blip r:embed="rId13"/>
          <a:stretch/>
        </p:blipFill>
        <p:spPr bwMode="auto">
          <a:xfrm flipH="0" flipV="0">
            <a:off x="8146214" y="1265464"/>
            <a:ext cx="1957749" cy="908276"/>
          </a:xfrm>
          <a:prstGeom prst="rect">
            <a:avLst/>
          </a:prstGeom>
        </p:spPr>
      </p:pic>
      <p:pic>
        <p:nvPicPr>
          <p:cNvPr id="2107599824" name=""/>
          <p:cNvPicPr>
            <a:picLocks noChangeAspect="1"/>
          </p:cNvPicPr>
          <p:nvPr/>
        </p:nvPicPr>
        <p:blipFill>
          <a:blip r:embed="rId14"/>
          <a:stretch/>
        </p:blipFill>
        <p:spPr bwMode="auto">
          <a:xfrm flipH="0" flipV="0">
            <a:off x="8125782" y="625928"/>
            <a:ext cx="1978180" cy="582698"/>
          </a:xfrm>
          <a:prstGeom prst="rect">
            <a:avLst/>
          </a:prstGeom>
        </p:spPr>
      </p:pic>
      <p:pic>
        <p:nvPicPr>
          <p:cNvPr id="353328036" name=""/>
          <p:cNvPicPr>
            <a:picLocks noChangeAspect="1"/>
          </p:cNvPicPr>
          <p:nvPr/>
        </p:nvPicPr>
        <p:blipFill>
          <a:blip r:embed="rId15"/>
          <a:stretch/>
        </p:blipFill>
        <p:spPr bwMode="auto">
          <a:xfrm flipH="0" flipV="0">
            <a:off x="10164535" y="609583"/>
            <a:ext cx="1962428" cy="615389"/>
          </a:xfrm>
          <a:prstGeom prst="rect">
            <a:avLst/>
          </a:prstGeom>
        </p:spPr>
      </p:pic>
      <p:pic>
        <p:nvPicPr>
          <p:cNvPr id="1459870335" name=""/>
          <p:cNvPicPr>
            <a:picLocks noChangeAspect="1"/>
          </p:cNvPicPr>
          <p:nvPr/>
        </p:nvPicPr>
        <p:blipFill>
          <a:blip r:embed="rId16"/>
          <a:stretch/>
        </p:blipFill>
        <p:spPr bwMode="auto">
          <a:xfrm flipH="0" flipV="0">
            <a:off x="2835064" y="2041071"/>
            <a:ext cx="2511489" cy="138792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ONLYOFFICE/7.4.1.36</Application>
  <DocSecurity>0</DocSecurity>
  <PresentationFormat>Widescreen</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7</cp:revision>
  <dcterms:modified xsi:type="dcterms:W3CDTF">2023-10-18T16:17:23Z</dcterms:modified>
  <cp:category/>
  <cp:contentStatus/>
  <cp:version/>
</cp:coreProperties>
</file>