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87347"/>
  </p:normalViewPr>
  <p:slideViewPr>
    <p:cSldViewPr snapToGrid="0" snapToObjects="1">
      <p:cViewPr varScale="1">
        <p:scale>
          <a:sx n="148" d="100"/>
          <a:sy n="148" d="100"/>
        </p:scale>
        <p:origin x="8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03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DDF316-854D-8A4D-9241-54895B123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79D2AF-9167-4B43-B525-FB42EDEFB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D4CC-775E-BE45-B4F1-A38D97514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79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799" y="1105434"/>
            <a:ext cx="8537879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741EB02-C957-5143-A27B-413FA4723E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C7E7632F-D8F5-8D47-A77F-44D3636D51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77A3B-7DDE-874E-A478-57F50222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F9CFD53-07C1-E74D-87E2-3A48CDFF2C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6">
            <a:extLst>
              <a:ext uri="{FF2B5EF4-FFF2-40B4-BE49-F238E27FC236}">
                <a16:creationId xmlns:a16="http://schemas.microsoft.com/office/drawing/2014/main" id="{B0D3FAA5-9846-6748-AEF1-D08A0B3FD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966AB-A737-3248-B338-9E7A9BE76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093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05434"/>
            <a:ext cx="4152803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1649" y="1103159"/>
            <a:ext cx="4152803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07B33D-939B-914F-A5EC-0B7B9411656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B3CFF74D-F079-314E-A053-4E70486718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B20C-1691-E24C-8B77-A99E14FF4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794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24A30D7-E4BD-E34F-B843-6CF0EA340B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288925"/>
            <a:ext cx="6400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208ABD-5ACA-2D48-AAC6-250A82B69D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130300"/>
            <a:ext cx="8534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68BD0-A246-0449-863F-49F7AFE18961}"/>
              </a:ext>
            </a:extLst>
          </p:cNvPr>
          <p:cNvSpPr/>
          <p:nvPr userDrawn="1"/>
        </p:nvSpPr>
        <p:spPr bwMode="ltGray">
          <a:xfrm>
            <a:off x="0" y="0"/>
            <a:ext cx="746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12">
            <a:extLst>
              <a:ext uri="{FF2B5EF4-FFF2-40B4-BE49-F238E27FC236}">
                <a16:creationId xmlns:a16="http://schemas.microsoft.com/office/drawing/2014/main" id="{2A9EF468-02A2-E84E-964C-65BA5718DB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5" y="4633913"/>
            <a:ext cx="1254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EFBB0-5D3D-8247-9F53-7B12F551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1011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5FED29-9938-9746-99F2-73438C07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0" y="4732338"/>
            <a:ext cx="703263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Helvetica Light" panose="020B0403020202020204" pitchFamily="34" charset="0"/>
              </a:defRPr>
            </a:lvl1pPr>
          </a:lstStyle>
          <a:p>
            <a:pPr>
              <a:defRPr/>
            </a:pPr>
            <a:fld id="{1FC4CB59-58D8-1F48-BB1B-FF3CD3DF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73" r:id="rId3"/>
    <p:sldLayoutId id="2147483972" r:id="rId4"/>
  </p:sldLayoutIdLst>
  <p:transition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2"/>
          </a:solidFill>
          <a:latin typeface="Helvetica Light"/>
          <a:ea typeface="ＭＳ Ｐゴシック" charset="0"/>
          <a:cs typeface="Helvetica Light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0000"/>
        </a:lnSpc>
        <a:spcBef>
          <a:spcPts val="400"/>
        </a:spcBef>
        <a:spcAft>
          <a:spcPts val="400"/>
        </a:spcAft>
        <a:buSzPct val="110000"/>
        <a:buFont typeface="Wingdings" pitchFamily="2" charset="2"/>
        <a:buChar char="§"/>
        <a:defRPr sz="2000"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1pPr>
      <a:lvl2pPr marL="571500" indent="-233363" algn="l" defTabSz="457200" rtl="0" eaLnBrk="0" fontAlgn="base" hangingPunct="0">
        <a:lnSpc>
          <a:spcPct val="90000"/>
        </a:lnSpc>
        <a:spcBef>
          <a:spcPct val="0"/>
        </a:spcBef>
        <a:spcAft>
          <a:spcPts val="400"/>
        </a:spcAft>
        <a:buFont typeface="Arial" panose="020B0604020202020204" pitchFamily="34" charset="0"/>
        <a:buChar char="–"/>
        <a:defRPr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2pPr>
      <a:lvl3pPr marL="800100" indent="-228600" algn="l" defTabSz="454025" rtl="0" eaLnBrk="0" fontAlgn="base" hangingPunct="0">
        <a:lnSpc>
          <a:spcPct val="90000"/>
        </a:lnSpc>
        <a:spcBef>
          <a:spcPct val="0"/>
        </a:spcBef>
        <a:spcAft>
          <a:spcPts val="400"/>
        </a:spcAft>
        <a:buSzPct val="80000"/>
        <a:buFont typeface="Wingdings" pitchFamily="2" charset="2"/>
        <a:buChar char="§"/>
        <a:defRPr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3/19/2020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0338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Timothy</a:t>
            </a:r>
            <a:r>
              <a:rPr/>
              <a:t> </a:t>
            </a:r>
            <a:r>
              <a:rPr/>
              <a:t>Keyes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/>
              <a:t>Mini-JC: Scatterbody (Tsai et al., 2020, </a:t>
            </a:r>
            <a:r>
              <a:rPr i="1"/>
              <a:t>Nature Medicine</a:t>
            </a:r>
            <a:r>
              <a:rPr/>
              <a:t>)</a:t>
            </a:r>
          </a:p>
          <a:p>
            <a:pPr lvl="1"/>
            <a:r>
              <a:rPr/>
              <a:t>New Classifier (aka Classifier 1.5)</a:t>
            </a:r>
          </a:p>
          <a:p>
            <a:pPr lvl="1"/>
            <a:r>
              <a:rPr/>
              <a:t>New Classifier + AML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Scatterbody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/>
              <a:t>Cytometry analysis (clinical or research) identifies populations of cells based on their protein expression patterns (i.e. immunophenotypes)</a:t>
            </a:r>
          </a:p>
          <a:p>
            <a:pPr lvl="1"/>
            <a:r>
              <a:rPr/>
              <a:t>However, tumor cells are often very similar to their native lineage in marker expression; they can also abnormally express (or lack) virtually any surface molecule.</a:t>
            </a:r>
          </a:p>
          <a:p>
            <a:pPr lvl="1"/>
            <a:r>
              <a:rPr/>
              <a:t>Thus, classification schemes used on normal cell types alone may not be reliable for the identification or characterization of cancer cells.</a:t>
            </a:r>
          </a:p>
          <a:p>
            <a:pPr lvl="1"/>
            <a:r>
              <a:rPr/>
              <a:t>Often, cytometric analysis and microscopic inspection of cells’ subcellular features by a pathologist must be integrated in order to get a sense of the underlying biology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Scatterbody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/>
              <a:t>“Scatterbodies” are antibodies that measure cellular antigens that serve as quantitaive surrogates for cells’ shape, size, and other morphological features. These include the following:</a:t>
            </a:r>
          </a:p>
          <a:p>
            <a:pPr lvl="2"/>
            <a:r>
              <a:rPr/>
              <a:t>granularity</a:t>
            </a:r>
          </a:p>
          <a:p>
            <a:pPr lvl="2"/>
            <a:r>
              <a:rPr/>
              <a:t>granular color</a:t>
            </a:r>
          </a:p>
          <a:p>
            <a:pPr lvl="2"/>
            <a:r>
              <a:rPr/>
              <a:t>chromatin quality</a:t>
            </a:r>
          </a:p>
          <a:p>
            <a:pPr lvl="2"/>
            <a:r>
              <a:rPr/>
              <a:t>nuclear shape</a:t>
            </a:r>
          </a:p>
          <a:p>
            <a:pPr lvl="2"/>
            <a:r>
              <a:rPr/>
              <a:t>nucleolar size</a:t>
            </a:r>
          </a:p>
          <a:p>
            <a:pPr lvl="2"/>
            <a:r>
              <a:rPr/>
              <a:t>cytoplasmic color</a:t>
            </a:r>
          </a:p>
          <a:p>
            <a:pPr lvl="2"/>
            <a:r>
              <a:rPr/>
              <a:t>cell size</a:t>
            </a:r>
          </a:p>
          <a:p>
            <a:pPr lvl="1"/>
            <a:r>
              <a:rPr/>
              <a:t>Idea is to perform quantitative </a:t>
            </a:r>
            <a:r>
              <a:rPr b="1"/>
              <a:t>morphometry</a:t>
            </a:r>
            <a:r>
              <a:rPr/>
              <a:t> (the study of cell shape and size) using CyTOF.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figures/fig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04900"/>
            <a:ext cx="43561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lm_3_19_2020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04900"/>
            <a:ext cx="42164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itle and content">
  <a:themeElements>
    <a:clrScheme name="Stanford Medicine">
      <a:dk1>
        <a:sysClr val="windowText" lastClr="000000"/>
      </a:dk1>
      <a:lt1>
        <a:sysClr val="window" lastClr="FFFFFF"/>
      </a:lt1>
      <a:dk2>
        <a:srgbClr val="696253"/>
      </a:dk2>
      <a:lt2>
        <a:srgbClr val="B9AE98"/>
      </a:lt2>
      <a:accent1>
        <a:srgbClr val="C1C1C1"/>
      </a:accent1>
      <a:accent2>
        <a:srgbClr val="780811"/>
      </a:accent2>
      <a:accent3>
        <a:srgbClr val="0B3248"/>
      </a:accent3>
      <a:accent4>
        <a:srgbClr val="0D697F"/>
      </a:accent4>
      <a:accent5>
        <a:srgbClr val="6E8920"/>
      </a:accent5>
      <a:accent6>
        <a:srgbClr val="435119"/>
      </a:accent6>
      <a:hlink>
        <a:srgbClr val="1188AD"/>
      </a:hlink>
      <a:folHlink>
        <a:srgbClr val="1188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smtClean="0">
            <a:solidFill>
              <a:srgbClr val="696253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</TotalTime>
  <Words>0</Words>
  <Application>Microsoft Macintosh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Helvetica Light</vt:lpstr>
      <vt:lpstr>Wingdings</vt:lpstr>
      <vt:lpstr>Title and 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3/19/2020</dc:title>
  <dc:creator>Timothy Keyes</dc:creator>
  <cp:keywords/>
  <dcterms:created xsi:type="dcterms:W3CDTF">2020-03-20T06:08:09Z</dcterms:created>
  <dcterms:modified xsi:type="dcterms:W3CDTF">2020-03-20T06:08:09Z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3/19/2020</vt:lpwstr>
  </property>
  <property fmtid="{D5CDD505-2E9C-101B-9397-08002B2CF9AE}" pid="3" name="output">
    <vt:lpwstr/>
  </property>
</Properties>
</file>