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52"/>
  </p:notesMasterIdLst>
  <p:sldIdLst>
    <p:sldId id="256" r:id="rId2"/>
    <p:sldId id="298" r:id="rId3"/>
    <p:sldId id="299" r:id="rId4"/>
    <p:sldId id="325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26" r:id="rId14"/>
    <p:sldId id="263" r:id="rId15"/>
    <p:sldId id="265" r:id="rId16"/>
    <p:sldId id="259" r:id="rId17"/>
    <p:sldId id="260" r:id="rId18"/>
    <p:sldId id="269" r:id="rId19"/>
    <p:sldId id="270" r:id="rId20"/>
    <p:sldId id="266" r:id="rId21"/>
    <p:sldId id="267" r:id="rId22"/>
    <p:sldId id="262" r:id="rId23"/>
    <p:sldId id="268" r:id="rId24"/>
    <p:sldId id="271" r:id="rId25"/>
    <p:sldId id="274" r:id="rId26"/>
    <p:sldId id="272" r:id="rId27"/>
    <p:sldId id="275" r:id="rId28"/>
    <p:sldId id="276" r:id="rId29"/>
    <p:sldId id="273" r:id="rId30"/>
    <p:sldId id="277" r:id="rId31"/>
    <p:sldId id="279" r:id="rId32"/>
    <p:sldId id="280" r:id="rId33"/>
    <p:sldId id="32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4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EB2E7-7AEF-4F48-BA08-1A77C1A81308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CF2A9129-C064-4098-9742-288879C109A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C000"/>
              </a:solidFill>
            </a:rPr>
            <a:t>PHP</a:t>
          </a:r>
          <a:r>
            <a:rPr lang="zh-CN" altLang="en-US" dirty="0" smtClean="0">
              <a:solidFill>
                <a:srgbClr val="FFC000"/>
              </a:solidFill>
            </a:rPr>
            <a:t>层所有服务器</a:t>
          </a:r>
          <a:r>
            <a:rPr lang="en-US" altLang="zh-CN" dirty="0" smtClean="0">
              <a:solidFill>
                <a:srgbClr val="FFC000"/>
              </a:solidFill>
            </a:rPr>
            <a:t>CPU100%</a:t>
          </a:r>
          <a:endParaRPr lang="zh-CN" altLang="en-US" dirty="0">
            <a:solidFill>
              <a:srgbClr val="FFC000"/>
            </a:solidFill>
          </a:endParaRPr>
        </a:p>
      </dgm:t>
    </dgm:pt>
    <dgm:pt modelId="{78C6D0BE-CED2-45D4-B21A-7315188DB5C5}" type="parTrans" cxnId="{09287190-25D6-480A-8C6D-D0ACD3D73D6F}">
      <dgm:prSet/>
      <dgm:spPr/>
      <dgm:t>
        <a:bodyPr/>
        <a:lstStyle/>
        <a:p>
          <a:endParaRPr lang="zh-CN" altLang="en-US"/>
        </a:p>
      </dgm:t>
    </dgm:pt>
    <dgm:pt modelId="{3510320E-3656-4CDE-826B-30D2D4AF6B9B}" type="sibTrans" cxnId="{09287190-25D6-480A-8C6D-D0ACD3D73D6F}">
      <dgm:prSet/>
      <dgm:spPr/>
      <dgm:t>
        <a:bodyPr/>
        <a:lstStyle/>
        <a:p>
          <a:endParaRPr lang="zh-CN" altLang="en-US"/>
        </a:p>
      </dgm:t>
    </dgm:pt>
    <dgm:pt modelId="{661C67E0-521C-4348-8089-874780D95EED}">
      <dgm:prSet phldrT="[文本]"/>
      <dgm:spPr/>
      <dgm:t>
        <a:bodyPr/>
        <a:lstStyle/>
        <a:p>
          <a:r>
            <a:rPr lang="en-US" altLang="zh-CN" dirty="0" smtClean="0">
              <a:solidFill>
                <a:srgbClr val="FFC000"/>
              </a:solidFill>
            </a:rPr>
            <a:t>DB </a:t>
          </a:r>
          <a:r>
            <a:rPr lang="zh-CN" altLang="en-US" dirty="0" smtClean="0">
              <a:solidFill>
                <a:srgbClr val="FFC000"/>
              </a:solidFill>
            </a:rPr>
            <a:t>压力 </a:t>
          </a:r>
          <a:r>
            <a:rPr lang="en-US" altLang="zh-CN" dirty="0" smtClean="0">
              <a:solidFill>
                <a:srgbClr val="FFC000"/>
              </a:solidFill>
            </a:rPr>
            <a:t>70%</a:t>
          </a:r>
          <a:endParaRPr lang="zh-CN" altLang="en-US" dirty="0">
            <a:solidFill>
              <a:srgbClr val="FFC000"/>
            </a:solidFill>
          </a:endParaRPr>
        </a:p>
      </dgm:t>
    </dgm:pt>
    <dgm:pt modelId="{022061AB-7F6E-482A-8BA3-3A856B6698C8}" type="parTrans" cxnId="{DCBA92A1-E35A-4334-BA6C-32966D214AF0}">
      <dgm:prSet/>
      <dgm:spPr/>
      <dgm:t>
        <a:bodyPr/>
        <a:lstStyle/>
        <a:p>
          <a:endParaRPr lang="zh-CN" altLang="en-US"/>
        </a:p>
      </dgm:t>
    </dgm:pt>
    <dgm:pt modelId="{A0736B23-2862-4084-91DE-C5E258743F89}" type="sibTrans" cxnId="{DCBA92A1-E35A-4334-BA6C-32966D214AF0}">
      <dgm:prSet/>
      <dgm:spPr/>
      <dgm:t>
        <a:bodyPr/>
        <a:lstStyle/>
        <a:p>
          <a:endParaRPr lang="zh-CN" altLang="en-US"/>
        </a:p>
      </dgm:t>
    </dgm:pt>
    <dgm:pt modelId="{FEEE2759-131F-4ACB-A5CD-B0F5DF860FBC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 smtClean="0">
              <a:solidFill>
                <a:srgbClr val="FFC000"/>
              </a:solidFill>
            </a:rPr>
            <a:t>Nginx proxy</a:t>
          </a:r>
          <a:r>
            <a:rPr lang="zh-CN" altLang="en-US" dirty="0" smtClean="0">
              <a:solidFill>
                <a:srgbClr val="FFC000"/>
              </a:solidFill>
            </a:rPr>
            <a:t>，</a:t>
          </a:r>
          <a:r>
            <a:rPr lang="en-US" altLang="zh-CN" dirty="0" smtClean="0">
              <a:solidFill>
                <a:srgbClr val="FFC000"/>
              </a:solidFill>
            </a:rPr>
            <a:t>DB</a:t>
          </a:r>
          <a:r>
            <a:rPr lang="zh-CN" altLang="en-US" dirty="0" smtClean="0">
              <a:solidFill>
                <a:srgbClr val="FFC000"/>
              </a:solidFill>
            </a:rPr>
            <a:t>有丢包情况</a:t>
          </a:r>
          <a:endParaRPr lang="zh-CN" altLang="en-US" dirty="0">
            <a:solidFill>
              <a:srgbClr val="FFC000"/>
            </a:solidFill>
          </a:endParaRPr>
        </a:p>
      </dgm:t>
    </dgm:pt>
    <dgm:pt modelId="{41B77CAD-8003-44EF-ABCF-609114A2EE56}" type="parTrans" cxnId="{2646B38A-442F-4777-B52D-CAE27F0C102D}">
      <dgm:prSet/>
      <dgm:spPr/>
      <dgm:t>
        <a:bodyPr/>
        <a:lstStyle/>
        <a:p>
          <a:endParaRPr lang="zh-CN" altLang="en-US"/>
        </a:p>
      </dgm:t>
    </dgm:pt>
    <dgm:pt modelId="{E62BD610-94C8-467C-AF3A-63BD91486DA1}" type="sibTrans" cxnId="{2646B38A-442F-4777-B52D-CAE27F0C102D}">
      <dgm:prSet/>
      <dgm:spPr/>
      <dgm:t>
        <a:bodyPr/>
        <a:lstStyle/>
        <a:p>
          <a:endParaRPr lang="zh-CN" altLang="en-US"/>
        </a:p>
      </dgm:t>
    </dgm:pt>
    <dgm:pt modelId="{94612399-B084-4ED2-B3A9-470D760E91A5}">
      <dgm:prSet phldrT="[文本]"/>
      <dgm:spPr/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部分服务器压力不平均</a:t>
          </a:r>
          <a:endParaRPr lang="zh-CN" altLang="en-US" dirty="0">
            <a:solidFill>
              <a:srgbClr val="FFC000"/>
            </a:solidFill>
          </a:endParaRPr>
        </a:p>
      </dgm:t>
    </dgm:pt>
    <dgm:pt modelId="{83F60EBA-138F-4F8A-B439-E5E3E316BCBD}" type="parTrans" cxnId="{3F711ACE-5949-4F9F-A1AB-01BE03CDAAB4}">
      <dgm:prSet/>
      <dgm:spPr/>
      <dgm:t>
        <a:bodyPr/>
        <a:lstStyle/>
        <a:p>
          <a:endParaRPr lang="zh-CN" altLang="en-US"/>
        </a:p>
      </dgm:t>
    </dgm:pt>
    <dgm:pt modelId="{49CC33AB-CFB4-400B-B549-197F1EDCE3F3}" type="sibTrans" cxnId="{3F711ACE-5949-4F9F-A1AB-01BE03CDAAB4}">
      <dgm:prSet/>
      <dgm:spPr/>
      <dgm:t>
        <a:bodyPr/>
        <a:lstStyle/>
        <a:p>
          <a:endParaRPr lang="zh-CN" altLang="en-US"/>
        </a:p>
      </dgm:t>
    </dgm:pt>
    <dgm:pt modelId="{B67FE813-077D-447F-A486-E690F13B4212}" type="pres">
      <dgm:prSet presAssocID="{685EB2E7-7AEF-4F48-BA08-1A77C1A813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8594BD-FFBF-426E-A564-06AAA5FC5D1B}" type="pres">
      <dgm:prSet presAssocID="{CF2A9129-C064-4098-9742-288879C109A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25BD1B-A645-458C-925D-8A4FDA45DFE2}" type="pres">
      <dgm:prSet presAssocID="{CF2A9129-C064-4098-9742-288879C109A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85548-223A-44EB-BD29-3F1451572625}" type="pres">
      <dgm:prSet presAssocID="{FEEE2759-131F-4ACB-A5CD-B0F5DF860FB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3708C0-220B-439E-99C3-DCA7599A73AF}" type="pres">
      <dgm:prSet presAssocID="{FEEE2759-131F-4ACB-A5CD-B0F5DF860FB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715CC8-E6C8-4060-B196-BD69A520441F}" type="presOf" srcId="{CF2A9129-C064-4098-9742-288879C109A9}" destId="{D58594BD-FFBF-426E-A564-06AAA5FC5D1B}" srcOrd="0" destOrd="0" presId="urn:microsoft.com/office/officeart/2005/8/layout/vList2"/>
    <dgm:cxn modelId="{9D984ED1-9AEA-4D46-9D6F-5F70C5241C27}" type="presOf" srcId="{661C67E0-521C-4348-8089-874780D95EED}" destId="{3925BD1B-A645-458C-925D-8A4FDA45DFE2}" srcOrd="0" destOrd="0" presId="urn:microsoft.com/office/officeart/2005/8/layout/vList2"/>
    <dgm:cxn modelId="{09287190-25D6-480A-8C6D-D0ACD3D73D6F}" srcId="{685EB2E7-7AEF-4F48-BA08-1A77C1A81308}" destId="{CF2A9129-C064-4098-9742-288879C109A9}" srcOrd="0" destOrd="0" parTransId="{78C6D0BE-CED2-45D4-B21A-7315188DB5C5}" sibTransId="{3510320E-3656-4CDE-826B-30D2D4AF6B9B}"/>
    <dgm:cxn modelId="{E5541BDC-5D45-4F9F-A75D-A13931D2FA39}" type="presOf" srcId="{FEEE2759-131F-4ACB-A5CD-B0F5DF860FBC}" destId="{91785548-223A-44EB-BD29-3F1451572625}" srcOrd="0" destOrd="0" presId="urn:microsoft.com/office/officeart/2005/8/layout/vList2"/>
    <dgm:cxn modelId="{DCBA92A1-E35A-4334-BA6C-32966D214AF0}" srcId="{CF2A9129-C064-4098-9742-288879C109A9}" destId="{661C67E0-521C-4348-8089-874780D95EED}" srcOrd="0" destOrd="0" parTransId="{022061AB-7F6E-482A-8BA3-3A856B6698C8}" sibTransId="{A0736B23-2862-4084-91DE-C5E258743F89}"/>
    <dgm:cxn modelId="{2646B38A-442F-4777-B52D-CAE27F0C102D}" srcId="{685EB2E7-7AEF-4F48-BA08-1A77C1A81308}" destId="{FEEE2759-131F-4ACB-A5CD-B0F5DF860FBC}" srcOrd="1" destOrd="0" parTransId="{41B77CAD-8003-44EF-ABCF-609114A2EE56}" sibTransId="{E62BD610-94C8-467C-AF3A-63BD91486DA1}"/>
    <dgm:cxn modelId="{3F711ACE-5949-4F9F-A1AB-01BE03CDAAB4}" srcId="{FEEE2759-131F-4ACB-A5CD-B0F5DF860FBC}" destId="{94612399-B084-4ED2-B3A9-470D760E91A5}" srcOrd="0" destOrd="0" parTransId="{83F60EBA-138F-4F8A-B439-E5E3E316BCBD}" sibTransId="{49CC33AB-CFB4-400B-B549-197F1EDCE3F3}"/>
    <dgm:cxn modelId="{145683B2-9051-4882-B8AB-BE9F4FCE45A2}" type="presOf" srcId="{685EB2E7-7AEF-4F48-BA08-1A77C1A81308}" destId="{B67FE813-077D-447F-A486-E690F13B4212}" srcOrd="0" destOrd="0" presId="urn:microsoft.com/office/officeart/2005/8/layout/vList2"/>
    <dgm:cxn modelId="{4DE80FD0-5F33-41B0-ABB0-30CCB644D16F}" type="presOf" srcId="{94612399-B084-4ED2-B3A9-470D760E91A5}" destId="{C73708C0-220B-439E-99C3-DCA7599A73AF}" srcOrd="0" destOrd="0" presId="urn:microsoft.com/office/officeart/2005/8/layout/vList2"/>
    <dgm:cxn modelId="{5DE52E72-C4F3-4889-AB90-F1E681D75332}" type="presParOf" srcId="{B67FE813-077D-447F-A486-E690F13B4212}" destId="{D58594BD-FFBF-426E-A564-06AAA5FC5D1B}" srcOrd="0" destOrd="0" presId="urn:microsoft.com/office/officeart/2005/8/layout/vList2"/>
    <dgm:cxn modelId="{FC021065-6EC7-4974-8423-7C525501E948}" type="presParOf" srcId="{B67FE813-077D-447F-A486-E690F13B4212}" destId="{3925BD1B-A645-458C-925D-8A4FDA45DFE2}" srcOrd="1" destOrd="0" presId="urn:microsoft.com/office/officeart/2005/8/layout/vList2"/>
    <dgm:cxn modelId="{1D5FD959-82F7-4C57-9686-EC3DECBAF6C8}" type="presParOf" srcId="{B67FE813-077D-447F-A486-E690F13B4212}" destId="{91785548-223A-44EB-BD29-3F1451572625}" srcOrd="2" destOrd="0" presId="urn:microsoft.com/office/officeart/2005/8/layout/vList2"/>
    <dgm:cxn modelId="{678926EA-4C45-4CFA-B0CC-61EBD60FFE3E}" type="presParOf" srcId="{B67FE813-077D-447F-A486-E690F13B4212}" destId="{C73708C0-220B-439E-99C3-DCA7599A73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481A0C-8852-43BC-B95C-078BF2AA42C4}" type="doc">
      <dgm:prSet loTypeId="urn:microsoft.com/office/officeart/2005/8/layout/hierarchy3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3E74BA84-937C-4502-95C2-76687D0D5099}">
      <dgm:prSet phldrT="[文本]" custT="1"/>
      <dgm:spPr/>
      <dgm:t>
        <a:bodyPr/>
        <a:lstStyle/>
        <a:p>
          <a:r>
            <a:rPr lang="zh-CN" altLang="en-US" sz="4000" dirty="0" smtClean="0"/>
            <a:t>扩容</a:t>
          </a:r>
          <a:endParaRPr lang="zh-CN" altLang="en-US" sz="4000" dirty="0"/>
        </a:p>
      </dgm:t>
    </dgm:pt>
    <dgm:pt modelId="{23738B2F-99EF-4261-B7C8-BBFA810AADAA}" type="parTrans" cxnId="{CCFF6753-6196-4E6B-AD06-143752CF7361}">
      <dgm:prSet/>
      <dgm:spPr/>
      <dgm:t>
        <a:bodyPr/>
        <a:lstStyle/>
        <a:p>
          <a:endParaRPr lang="zh-CN" altLang="en-US"/>
        </a:p>
      </dgm:t>
    </dgm:pt>
    <dgm:pt modelId="{93208BB1-1041-4051-8530-4685FFCFF880}" type="sibTrans" cxnId="{CCFF6753-6196-4E6B-AD06-143752CF7361}">
      <dgm:prSet/>
      <dgm:spPr/>
      <dgm:t>
        <a:bodyPr/>
        <a:lstStyle/>
        <a:p>
          <a:endParaRPr lang="zh-CN" altLang="en-US"/>
        </a:p>
      </dgm:t>
    </dgm:pt>
    <dgm:pt modelId="{444384C6-119D-4F10-8E31-80B139970A24}">
      <dgm:prSet phldrT="[文本]"/>
      <dgm:spPr/>
      <dgm:t>
        <a:bodyPr/>
        <a:lstStyle/>
        <a:p>
          <a:r>
            <a:rPr lang="zh-CN" altLang="en-US" dirty="0" smtClean="0"/>
            <a:t>前端</a:t>
          </a:r>
          <a:r>
            <a:rPr lang="en-US" altLang="zh-CN" dirty="0" err="1" smtClean="0"/>
            <a:t>php</a:t>
          </a:r>
          <a:r>
            <a:rPr lang="zh-CN" altLang="en-US" dirty="0" smtClean="0"/>
            <a:t>扩容，让压力能够分散到更多服务器上</a:t>
          </a:r>
          <a:endParaRPr lang="en-US" altLang="zh-CN" dirty="0" smtClean="0"/>
        </a:p>
        <a:p>
          <a:r>
            <a:rPr lang="zh-CN" altLang="en-US" b="1" dirty="0" smtClean="0"/>
            <a:t>服务器数量</a:t>
          </a:r>
          <a:r>
            <a:rPr lang="en-US" altLang="zh-CN" b="1" dirty="0" smtClean="0"/>
            <a:t>*2</a:t>
          </a:r>
          <a:endParaRPr lang="zh-CN" altLang="en-US" b="1" dirty="0"/>
        </a:p>
      </dgm:t>
    </dgm:pt>
    <dgm:pt modelId="{F4A53393-ED3E-455A-85D8-A53773342EBD}" type="parTrans" cxnId="{B836F2C2-7D1A-40AA-BB05-FE6E51AC35E5}">
      <dgm:prSet/>
      <dgm:spPr/>
      <dgm:t>
        <a:bodyPr/>
        <a:lstStyle/>
        <a:p>
          <a:endParaRPr lang="zh-CN" altLang="en-US"/>
        </a:p>
      </dgm:t>
    </dgm:pt>
    <dgm:pt modelId="{CAB86B6A-5F3B-47BA-A5B3-6AA9CD2F1B76}" type="sibTrans" cxnId="{B836F2C2-7D1A-40AA-BB05-FE6E51AC35E5}">
      <dgm:prSet/>
      <dgm:spPr/>
      <dgm:t>
        <a:bodyPr/>
        <a:lstStyle/>
        <a:p>
          <a:endParaRPr lang="zh-CN" altLang="en-US"/>
        </a:p>
      </dgm:t>
    </dgm:pt>
    <dgm:pt modelId="{5869E9F5-2763-4143-92D6-C4278567BC9D}">
      <dgm:prSet phldrT="[文本]"/>
      <dgm:spPr/>
      <dgm:t>
        <a:bodyPr/>
        <a:lstStyle/>
        <a:p>
          <a:r>
            <a:rPr lang="en-US" altLang="zh-CN" dirty="0" smtClean="0"/>
            <a:t>DB</a:t>
          </a:r>
          <a:r>
            <a:rPr lang="zh-CN" altLang="en-US" dirty="0" smtClean="0"/>
            <a:t>扩容，将</a:t>
          </a:r>
          <a:r>
            <a:rPr lang="en-US" altLang="zh-CN" dirty="0" smtClean="0"/>
            <a:t>CPU</a:t>
          </a:r>
          <a:r>
            <a:rPr lang="zh-CN" altLang="en-US" dirty="0" smtClean="0"/>
            <a:t>，内存扩充一倍</a:t>
          </a:r>
          <a:endParaRPr lang="en-US" altLang="zh-CN" dirty="0" smtClean="0"/>
        </a:p>
        <a:p>
          <a:r>
            <a:rPr lang="zh-CN" altLang="en-US" b="1" dirty="0" smtClean="0"/>
            <a:t>服务器性能</a:t>
          </a:r>
          <a:r>
            <a:rPr lang="en-US" altLang="zh-CN" b="1" dirty="0" smtClean="0"/>
            <a:t>*2</a:t>
          </a:r>
          <a:endParaRPr lang="zh-CN" altLang="en-US" b="1" dirty="0"/>
        </a:p>
      </dgm:t>
    </dgm:pt>
    <dgm:pt modelId="{EC106E29-8D7B-4A3C-A720-6170203B1F9A}" type="parTrans" cxnId="{D70FB765-C04A-44FD-959B-8EBEDDD2D52B}">
      <dgm:prSet/>
      <dgm:spPr/>
      <dgm:t>
        <a:bodyPr/>
        <a:lstStyle/>
        <a:p>
          <a:endParaRPr lang="zh-CN" altLang="en-US"/>
        </a:p>
      </dgm:t>
    </dgm:pt>
    <dgm:pt modelId="{93EE4774-1F5F-4AE0-BAAD-F99ABA20E7B2}" type="sibTrans" cxnId="{D70FB765-C04A-44FD-959B-8EBEDDD2D52B}">
      <dgm:prSet/>
      <dgm:spPr/>
      <dgm:t>
        <a:bodyPr/>
        <a:lstStyle/>
        <a:p>
          <a:endParaRPr lang="zh-CN" altLang="en-US"/>
        </a:p>
      </dgm:t>
    </dgm:pt>
    <dgm:pt modelId="{F7B98764-0164-461C-B670-E7B875202304}">
      <dgm:prSet phldrT="[文本]" custT="1"/>
      <dgm:spPr/>
      <dgm:t>
        <a:bodyPr/>
        <a:lstStyle/>
        <a:p>
          <a:r>
            <a:rPr lang="zh-CN" altLang="en-US" sz="4000" dirty="0" smtClean="0"/>
            <a:t>拆分</a:t>
          </a:r>
          <a:endParaRPr lang="zh-CN" altLang="en-US" sz="4000" dirty="0"/>
        </a:p>
      </dgm:t>
    </dgm:pt>
    <dgm:pt modelId="{7292CD6A-3CEA-42DA-A09F-80649D5F3908}" type="parTrans" cxnId="{59E724C5-D885-4109-908A-3F8F24930678}">
      <dgm:prSet/>
      <dgm:spPr/>
      <dgm:t>
        <a:bodyPr/>
        <a:lstStyle/>
        <a:p>
          <a:endParaRPr lang="zh-CN" altLang="en-US"/>
        </a:p>
      </dgm:t>
    </dgm:pt>
    <dgm:pt modelId="{06471B35-F1C1-4EDC-8D1B-BA5ACB3235C5}" type="sibTrans" cxnId="{59E724C5-D885-4109-908A-3F8F24930678}">
      <dgm:prSet/>
      <dgm:spPr/>
      <dgm:t>
        <a:bodyPr/>
        <a:lstStyle/>
        <a:p>
          <a:endParaRPr lang="zh-CN" altLang="en-US"/>
        </a:p>
      </dgm:t>
    </dgm:pt>
    <dgm:pt modelId="{81CEB877-087C-46A4-9DEF-440F69ABF383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从</a:t>
          </a:r>
          <a:r>
            <a:rPr lang="en-US" altLang="zh-CN" dirty="0" err="1" smtClean="0"/>
            <a:t>appserver</a:t>
          </a:r>
          <a:r>
            <a:rPr lang="zh-CN" altLang="en-US" dirty="0" smtClean="0"/>
            <a:t>拆分出来，并且拆成</a:t>
          </a:r>
          <a:r>
            <a:rPr lang="en-US" altLang="zh-CN" dirty="0" smtClean="0"/>
            <a:t>session</a:t>
          </a:r>
          <a:r>
            <a:rPr lang="zh-CN" altLang="en-US" dirty="0" smtClean="0"/>
            <a:t>和</a:t>
          </a:r>
          <a:r>
            <a:rPr lang="en-US" altLang="zh-CN" dirty="0" smtClean="0"/>
            <a:t>cache2</a:t>
          </a:r>
          <a:r>
            <a:rPr lang="zh-CN" altLang="en-US" dirty="0" smtClean="0"/>
            <a:t>台服务器</a:t>
          </a:r>
          <a:endParaRPr lang="en-US" altLang="zh-CN" dirty="0" smtClean="0"/>
        </a:p>
        <a:p>
          <a:r>
            <a:rPr lang="en-US" altLang="zh-CN" b="1" dirty="0" smtClean="0"/>
            <a:t>Cache</a:t>
          </a:r>
          <a:r>
            <a:rPr lang="zh-CN" altLang="en-US" b="1" dirty="0" smtClean="0"/>
            <a:t>性能提高</a:t>
          </a:r>
          <a:endParaRPr lang="zh-CN" altLang="en-US" b="1" dirty="0"/>
        </a:p>
      </dgm:t>
    </dgm:pt>
    <dgm:pt modelId="{8DD25F1A-26FD-442D-9BF3-3EFBD22BAAB6}" type="parTrans" cxnId="{095E99DE-FB44-4CA5-A4EC-1532147BBBE4}">
      <dgm:prSet/>
      <dgm:spPr/>
      <dgm:t>
        <a:bodyPr/>
        <a:lstStyle/>
        <a:p>
          <a:endParaRPr lang="zh-CN" altLang="en-US"/>
        </a:p>
      </dgm:t>
    </dgm:pt>
    <dgm:pt modelId="{56FD3344-A8A3-4049-BA70-862BEAFE23D2}" type="sibTrans" cxnId="{095E99DE-FB44-4CA5-A4EC-1532147BBBE4}">
      <dgm:prSet/>
      <dgm:spPr/>
      <dgm:t>
        <a:bodyPr/>
        <a:lstStyle/>
        <a:p>
          <a:endParaRPr lang="zh-CN" altLang="en-US"/>
        </a:p>
      </dgm:t>
    </dgm:pt>
    <dgm:pt modelId="{AE30A2C4-BA34-40D2-81FB-A7EB545A6DFA}">
      <dgm:prSet phldrT="[文本]"/>
      <dgm:spPr/>
      <dgm:t>
        <a:bodyPr/>
        <a:lstStyle/>
        <a:p>
          <a:r>
            <a:rPr lang="en-US" altLang="zh-CN" dirty="0" smtClean="0"/>
            <a:t>Mongo</a:t>
          </a:r>
          <a:r>
            <a:rPr lang="zh-CN" altLang="en-US" dirty="0" smtClean="0"/>
            <a:t>备机从</a:t>
          </a:r>
          <a:r>
            <a:rPr lang="en-US" altLang="zh-CN" dirty="0" err="1" smtClean="0"/>
            <a:t>mysql</a:t>
          </a:r>
          <a:r>
            <a:rPr lang="zh-CN" altLang="en-US" dirty="0" smtClean="0"/>
            <a:t>拆分出来，避免有资源抢占的影响</a:t>
          </a:r>
          <a:endParaRPr lang="en-US" altLang="zh-CN" dirty="0" smtClean="0"/>
        </a:p>
        <a:p>
          <a:r>
            <a:rPr lang="zh-CN" altLang="en-US" b="1" dirty="0" smtClean="0"/>
            <a:t>服务响应影响减少</a:t>
          </a:r>
          <a:endParaRPr lang="zh-CN" altLang="en-US" b="1" dirty="0"/>
        </a:p>
      </dgm:t>
    </dgm:pt>
    <dgm:pt modelId="{77F93D05-70AA-4F82-8F72-C57BB7E11016}" type="parTrans" cxnId="{20AFE439-6EC9-420D-958A-DB895EC2465D}">
      <dgm:prSet/>
      <dgm:spPr/>
      <dgm:t>
        <a:bodyPr/>
        <a:lstStyle/>
        <a:p>
          <a:endParaRPr lang="zh-CN" altLang="en-US"/>
        </a:p>
      </dgm:t>
    </dgm:pt>
    <dgm:pt modelId="{1DDB4F8A-3778-44E4-A418-A355896C411F}" type="sibTrans" cxnId="{20AFE439-6EC9-420D-958A-DB895EC2465D}">
      <dgm:prSet/>
      <dgm:spPr/>
      <dgm:t>
        <a:bodyPr/>
        <a:lstStyle/>
        <a:p>
          <a:endParaRPr lang="zh-CN" altLang="en-US"/>
        </a:p>
      </dgm:t>
    </dgm:pt>
    <dgm:pt modelId="{7E08919B-F96F-4EAC-AC26-6183730AD866}" type="pres">
      <dgm:prSet presAssocID="{32481A0C-8852-43BC-B95C-078BF2AA42C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7F00FDF-C627-484C-89AD-66C5777907D8}" type="pres">
      <dgm:prSet presAssocID="{3E74BA84-937C-4502-95C2-76687D0D5099}" presName="root" presStyleCnt="0"/>
      <dgm:spPr/>
    </dgm:pt>
    <dgm:pt modelId="{01703579-001E-4A62-A105-AD5ADD868FD6}" type="pres">
      <dgm:prSet presAssocID="{3E74BA84-937C-4502-95C2-76687D0D5099}" presName="rootComposite" presStyleCnt="0"/>
      <dgm:spPr/>
    </dgm:pt>
    <dgm:pt modelId="{DC9378C3-B5ED-410E-A8AF-4B842C48C335}" type="pres">
      <dgm:prSet presAssocID="{3E74BA84-937C-4502-95C2-76687D0D5099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DD09FC5F-60F8-462A-882B-3672D2C4B174}" type="pres">
      <dgm:prSet presAssocID="{3E74BA84-937C-4502-95C2-76687D0D5099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919C4391-F883-4955-98DC-E3DC6DF77262}" type="pres">
      <dgm:prSet presAssocID="{3E74BA84-937C-4502-95C2-76687D0D5099}" presName="childShape" presStyleCnt="0"/>
      <dgm:spPr/>
    </dgm:pt>
    <dgm:pt modelId="{035F2908-FB1C-4D58-8BE1-288AA5A551F4}" type="pres">
      <dgm:prSet presAssocID="{F4A53393-ED3E-455A-85D8-A53773342EBD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668C20F5-C652-4C00-A5C2-BD7F3FD1AD1E}" type="pres">
      <dgm:prSet presAssocID="{444384C6-119D-4F10-8E31-80B139970A24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E51F21-2A34-41A5-8EFA-924751274813}" type="pres">
      <dgm:prSet presAssocID="{EC106E29-8D7B-4A3C-A720-6170203B1F9A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9AC859D4-DE56-4BAF-83AC-9417927B076D}" type="pres">
      <dgm:prSet presAssocID="{5869E9F5-2763-4143-92D6-C4278567BC9D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9F3D2-44D1-4FBF-BA9D-60406086FD46}" type="pres">
      <dgm:prSet presAssocID="{F7B98764-0164-461C-B670-E7B875202304}" presName="root" presStyleCnt="0"/>
      <dgm:spPr/>
    </dgm:pt>
    <dgm:pt modelId="{65B76CA6-6E5A-4A35-9020-89F46986E30D}" type="pres">
      <dgm:prSet presAssocID="{F7B98764-0164-461C-B670-E7B875202304}" presName="rootComposite" presStyleCnt="0"/>
      <dgm:spPr/>
    </dgm:pt>
    <dgm:pt modelId="{AEB955B0-7C88-4A73-B5D2-E0962B4440FF}" type="pres">
      <dgm:prSet presAssocID="{F7B98764-0164-461C-B670-E7B875202304}" presName="rootText" presStyleLbl="node1" presStyleIdx="1" presStyleCnt="2" custLinFactNeighborX="-1113" custLinFactNeighborY="-43"/>
      <dgm:spPr/>
      <dgm:t>
        <a:bodyPr/>
        <a:lstStyle/>
        <a:p>
          <a:endParaRPr lang="zh-CN" altLang="en-US"/>
        </a:p>
      </dgm:t>
    </dgm:pt>
    <dgm:pt modelId="{FC707FF5-23D8-4734-AEFE-6804B606EFE3}" type="pres">
      <dgm:prSet presAssocID="{F7B98764-0164-461C-B670-E7B875202304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1E769204-7F1F-4080-8939-18576CCB68C3}" type="pres">
      <dgm:prSet presAssocID="{F7B98764-0164-461C-B670-E7B875202304}" presName="childShape" presStyleCnt="0"/>
      <dgm:spPr/>
    </dgm:pt>
    <dgm:pt modelId="{E6BBB336-18B9-49B5-A8C4-CC261F4A50E6}" type="pres">
      <dgm:prSet presAssocID="{8DD25F1A-26FD-442D-9BF3-3EFBD22BAAB6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E0D9C296-4131-4A8A-B7FB-46925E6E6A5D}" type="pres">
      <dgm:prSet presAssocID="{81CEB877-087C-46A4-9DEF-440F69ABF383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44268-A646-4ACC-A91E-B87CB734047E}" type="pres">
      <dgm:prSet presAssocID="{77F93D05-70AA-4F82-8F72-C57BB7E11016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88A790F2-F6C9-4ABC-AB26-6E42954BCC4C}" type="pres">
      <dgm:prSet presAssocID="{AE30A2C4-BA34-40D2-81FB-A7EB545A6DF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B6A0E3-2AD1-48DD-AE06-247B8201B2E6}" type="presOf" srcId="{3E74BA84-937C-4502-95C2-76687D0D5099}" destId="{DD09FC5F-60F8-462A-882B-3672D2C4B174}" srcOrd="1" destOrd="0" presId="urn:microsoft.com/office/officeart/2005/8/layout/hierarchy3"/>
    <dgm:cxn modelId="{35920C25-1CF0-4BEF-97D9-E4B5AAA031A2}" type="presOf" srcId="{77F93D05-70AA-4F82-8F72-C57BB7E11016}" destId="{5DD44268-A646-4ACC-A91E-B87CB734047E}" srcOrd="0" destOrd="0" presId="urn:microsoft.com/office/officeart/2005/8/layout/hierarchy3"/>
    <dgm:cxn modelId="{20AFE439-6EC9-420D-958A-DB895EC2465D}" srcId="{F7B98764-0164-461C-B670-E7B875202304}" destId="{AE30A2C4-BA34-40D2-81FB-A7EB545A6DFA}" srcOrd="1" destOrd="0" parTransId="{77F93D05-70AA-4F82-8F72-C57BB7E11016}" sibTransId="{1DDB4F8A-3778-44E4-A418-A355896C411F}"/>
    <dgm:cxn modelId="{B836F2C2-7D1A-40AA-BB05-FE6E51AC35E5}" srcId="{3E74BA84-937C-4502-95C2-76687D0D5099}" destId="{444384C6-119D-4F10-8E31-80B139970A24}" srcOrd="0" destOrd="0" parTransId="{F4A53393-ED3E-455A-85D8-A53773342EBD}" sibTransId="{CAB86B6A-5F3B-47BA-A5B3-6AA9CD2F1B76}"/>
    <dgm:cxn modelId="{2627E430-298C-4134-BB81-09404BE08723}" type="presOf" srcId="{F7B98764-0164-461C-B670-E7B875202304}" destId="{AEB955B0-7C88-4A73-B5D2-E0962B4440FF}" srcOrd="0" destOrd="0" presId="urn:microsoft.com/office/officeart/2005/8/layout/hierarchy3"/>
    <dgm:cxn modelId="{095E99DE-FB44-4CA5-A4EC-1532147BBBE4}" srcId="{F7B98764-0164-461C-B670-E7B875202304}" destId="{81CEB877-087C-46A4-9DEF-440F69ABF383}" srcOrd="0" destOrd="0" parTransId="{8DD25F1A-26FD-442D-9BF3-3EFBD22BAAB6}" sibTransId="{56FD3344-A8A3-4049-BA70-862BEAFE23D2}"/>
    <dgm:cxn modelId="{62F0575A-2828-461C-A03D-3AB77C17DD6E}" type="presOf" srcId="{5869E9F5-2763-4143-92D6-C4278567BC9D}" destId="{9AC859D4-DE56-4BAF-83AC-9417927B076D}" srcOrd="0" destOrd="0" presId="urn:microsoft.com/office/officeart/2005/8/layout/hierarchy3"/>
    <dgm:cxn modelId="{A4EEECEC-BB35-46C3-B316-8A887E2463F9}" type="presOf" srcId="{8DD25F1A-26FD-442D-9BF3-3EFBD22BAAB6}" destId="{E6BBB336-18B9-49B5-A8C4-CC261F4A50E6}" srcOrd="0" destOrd="0" presId="urn:microsoft.com/office/officeart/2005/8/layout/hierarchy3"/>
    <dgm:cxn modelId="{D70FB765-C04A-44FD-959B-8EBEDDD2D52B}" srcId="{3E74BA84-937C-4502-95C2-76687D0D5099}" destId="{5869E9F5-2763-4143-92D6-C4278567BC9D}" srcOrd="1" destOrd="0" parTransId="{EC106E29-8D7B-4A3C-A720-6170203B1F9A}" sibTransId="{93EE4774-1F5F-4AE0-BAAD-F99ABA20E7B2}"/>
    <dgm:cxn modelId="{08DA8924-E6FB-41C2-9BF5-67037A5DAA63}" type="presOf" srcId="{EC106E29-8D7B-4A3C-A720-6170203B1F9A}" destId="{60E51F21-2A34-41A5-8EFA-924751274813}" srcOrd="0" destOrd="0" presId="urn:microsoft.com/office/officeart/2005/8/layout/hierarchy3"/>
    <dgm:cxn modelId="{5FE9A022-57D5-48ED-9CCA-CCEF1DD9673D}" type="presOf" srcId="{F4A53393-ED3E-455A-85D8-A53773342EBD}" destId="{035F2908-FB1C-4D58-8BE1-288AA5A551F4}" srcOrd="0" destOrd="0" presId="urn:microsoft.com/office/officeart/2005/8/layout/hierarchy3"/>
    <dgm:cxn modelId="{65FACA8E-C2C5-4BB5-AB6A-CF07BB2689AA}" type="presOf" srcId="{81CEB877-087C-46A4-9DEF-440F69ABF383}" destId="{E0D9C296-4131-4A8A-B7FB-46925E6E6A5D}" srcOrd="0" destOrd="0" presId="urn:microsoft.com/office/officeart/2005/8/layout/hierarchy3"/>
    <dgm:cxn modelId="{F32BAA6D-2F02-489C-A377-8ECB54AFBEE0}" type="presOf" srcId="{444384C6-119D-4F10-8E31-80B139970A24}" destId="{668C20F5-C652-4C00-A5C2-BD7F3FD1AD1E}" srcOrd="0" destOrd="0" presId="urn:microsoft.com/office/officeart/2005/8/layout/hierarchy3"/>
    <dgm:cxn modelId="{A04B86F3-420D-4DE1-B183-0C4BF130597F}" type="presOf" srcId="{AE30A2C4-BA34-40D2-81FB-A7EB545A6DFA}" destId="{88A790F2-F6C9-4ABC-AB26-6E42954BCC4C}" srcOrd="0" destOrd="0" presId="urn:microsoft.com/office/officeart/2005/8/layout/hierarchy3"/>
    <dgm:cxn modelId="{631EFC00-E6CF-482C-8460-3279A09D900E}" type="presOf" srcId="{32481A0C-8852-43BC-B95C-078BF2AA42C4}" destId="{7E08919B-F96F-4EAC-AC26-6183730AD866}" srcOrd="0" destOrd="0" presId="urn:microsoft.com/office/officeart/2005/8/layout/hierarchy3"/>
    <dgm:cxn modelId="{59E724C5-D885-4109-908A-3F8F24930678}" srcId="{32481A0C-8852-43BC-B95C-078BF2AA42C4}" destId="{F7B98764-0164-461C-B670-E7B875202304}" srcOrd="1" destOrd="0" parTransId="{7292CD6A-3CEA-42DA-A09F-80649D5F3908}" sibTransId="{06471B35-F1C1-4EDC-8D1B-BA5ACB3235C5}"/>
    <dgm:cxn modelId="{A72A73BD-55CC-4EC0-9A4D-357AFB0B098C}" type="presOf" srcId="{3E74BA84-937C-4502-95C2-76687D0D5099}" destId="{DC9378C3-B5ED-410E-A8AF-4B842C48C335}" srcOrd="0" destOrd="0" presId="urn:microsoft.com/office/officeart/2005/8/layout/hierarchy3"/>
    <dgm:cxn modelId="{CCFF6753-6196-4E6B-AD06-143752CF7361}" srcId="{32481A0C-8852-43BC-B95C-078BF2AA42C4}" destId="{3E74BA84-937C-4502-95C2-76687D0D5099}" srcOrd="0" destOrd="0" parTransId="{23738B2F-99EF-4261-B7C8-BBFA810AADAA}" sibTransId="{93208BB1-1041-4051-8530-4685FFCFF880}"/>
    <dgm:cxn modelId="{A7367945-E3CE-4F85-A9E5-34F393E948A6}" type="presOf" srcId="{F7B98764-0164-461C-B670-E7B875202304}" destId="{FC707FF5-23D8-4734-AEFE-6804B606EFE3}" srcOrd="1" destOrd="0" presId="urn:microsoft.com/office/officeart/2005/8/layout/hierarchy3"/>
    <dgm:cxn modelId="{917B07D6-E583-44BC-B132-A63178F89EFA}" type="presParOf" srcId="{7E08919B-F96F-4EAC-AC26-6183730AD866}" destId="{17F00FDF-C627-484C-89AD-66C5777907D8}" srcOrd="0" destOrd="0" presId="urn:microsoft.com/office/officeart/2005/8/layout/hierarchy3"/>
    <dgm:cxn modelId="{82ED0FA7-5274-433C-91D8-CF7BA0ADAD61}" type="presParOf" srcId="{17F00FDF-C627-484C-89AD-66C5777907D8}" destId="{01703579-001E-4A62-A105-AD5ADD868FD6}" srcOrd="0" destOrd="0" presId="urn:microsoft.com/office/officeart/2005/8/layout/hierarchy3"/>
    <dgm:cxn modelId="{2937D900-D510-4601-8C73-E7A27AB191AA}" type="presParOf" srcId="{01703579-001E-4A62-A105-AD5ADD868FD6}" destId="{DC9378C3-B5ED-410E-A8AF-4B842C48C335}" srcOrd="0" destOrd="0" presId="urn:microsoft.com/office/officeart/2005/8/layout/hierarchy3"/>
    <dgm:cxn modelId="{EBA8E703-59F9-4038-BF14-AF7FFF99662C}" type="presParOf" srcId="{01703579-001E-4A62-A105-AD5ADD868FD6}" destId="{DD09FC5F-60F8-462A-882B-3672D2C4B174}" srcOrd="1" destOrd="0" presId="urn:microsoft.com/office/officeart/2005/8/layout/hierarchy3"/>
    <dgm:cxn modelId="{ED4C5A4F-F9A0-42EC-8841-62D2CB5717D6}" type="presParOf" srcId="{17F00FDF-C627-484C-89AD-66C5777907D8}" destId="{919C4391-F883-4955-98DC-E3DC6DF77262}" srcOrd="1" destOrd="0" presId="urn:microsoft.com/office/officeart/2005/8/layout/hierarchy3"/>
    <dgm:cxn modelId="{D7AED487-D192-4F36-9270-35206BB7919F}" type="presParOf" srcId="{919C4391-F883-4955-98DC-E3DC6DF77262}" destId="{035F2908-FB1C-4D58-8BE1-288AA5A551F4}" srcOrd="0" destOrd="0" presId="urn:microsoft.com/office/officeart/2005/8/layout/hierarchy3"/>
    <dgm:cxn modelId="{A36D7412-27F5-439C-9971-582280FA404C}" type="presParOf" srcId="{919C4391-F883-4955-98DC-E3DC6DF77262}" destId="{668C20F5-C652-4C00-A5C2-BD7F3FD1AD1E}" srcOrd="1" destOrd="0" presId="urn:microsoft.com/office/officeart/2005/8/layout/hierarchy3"/>
    <dgm:cxn modelId="{9AD9E1EE-8292-4F95-BF45-1C85CE16FEC1}" type="presParOf" srcId="{919C4391-F883-4955-98DC-E3DC6DF77262}" destId="{60E51F21-2A34-41A5-8EFA-924751274813}" srcOrd="2" destOrd="0" presId="urn:microsoft.com/office/officeart/2005/8/layout/hierarchy3"/>
    <dgm:cxn modelId="{10DFADB4-28D4-443B-8469-A31269C5730F}" type="presParOf" srcId="{919C4391-F883-4955-98DC-E3DC6DF77262}" destId="{9AC859D4-DE56-4BAF-83AC-9417927B076D}" srcOrd="3" destOrd="0" presId="urn:microsoft.com/office/officeart/2005/8/layout/hierarchy3"/>
    <dgm:cxn modelId="{785A2536-7235-4133-8678-B5EB4D729FE8}" type="presParOf" srcId="{7E08919B-F96F-4EAC-AC26-6183730AD866}" destId="{E359F3D2-44D1-4FBF-BA9D-60406086FD46}" srcOrd="1" destOrd="0" presId="urn:microsoft.com/office/officeart/2005/8/layout/hierarchy3"/>
    <dgm:cxn modelId="{308BBC33-AC53-4EF9-9920-1CC8434E93B1}" type="presParOf" srcId="{E359F3D2-44D1-4FBF-BA9D-60406086FD46}" destId="{65B76CA6-6E5A-4A35-9020-89F46986E30D}" srcOrd="0" destOrd="0" presId="urn:microsoft.com/office/officeart/2005/8/layout/hierarchy3"/>
    <dgm:cxn modelId="{63055D33-FF7A-4266-B00A-C13227393E08}" type="presParOf" srcId="{65B76CA6-6E5A-4A35-9020-89F46986E30D}" destId="{AEB955B0-7C88-4A73-B5D2-E0962B4440FF}" srcOrd="0" destOrd="0" presId="urn:microsoft.com/office/officeart/2005/8/layout/hierarchy3"/>
    <dgm:cxn modelId="{EF4190EF-B0E8-4FEB-BC99-A6AB6FA4379A}" type="presParOf" srcId="{65B76CA6-6E5A-4A35-9020-89F46986E30D}" destId="{FC707FF5-23D8-4734-AEFE-6804B606EFE3}" srcOrd="1" destOrd="0" presId="urn:microsoft.com/office/officeart/2005/8/layout/hierarchy3"/>
    <dgm:cxn modelId="{0F91CD03-6B39-4C2E-ABEC-FA635CA0C5D5}" type="presParOf" srcId="{E359F3D2-44D1-4FBF-BA9D-60406086FD46}" destId="{1E769204-7F1F-4080-8939-18576CCB68C3}" srcOrd="1" destOrd="0" presId="urn:microsoft.com/office/officeart/2005/8/layout/hierarchy3"/>
    <dgm:cxn modelId="{1D932FCB-A119-4497-B09E-79E30821BEC9}" type="presParOf" srcId="{1E769204-7F1F-4080-8939-18576CCB68C3}" destId="{E6BBB336-18B9-49B5-A8C4-CC261F4A50E6}" srcOrd="0" destOrd="0" presId="urn:microsoft.com/office/officeart/2005/8/layout/hierarchy3"/>
    <dgm:cxn modelId="{11C26C93-71FC-44A1-A946-9164627C3146}" type="presParOf" srcId="{1E769204-7F1F-4080-8939-18576CCB68C3}" destId="{E0D9C296-4131-4A8A-B7FB-46925E6E6A5D}" srcOrd="1" destOrd="0" presId="urn:microsoft.com/office/officeart/2005/8/layout/hierarchy3"/>
    <dgm:cxn modelId="{DE171174-D5CA-4DCA-8740-9A6AA0D5551C}" type="presParOf" srcId="{1E769204-7F1F-4080-8939-18576CCB68C3}" destId="{5DD44268-A646-4ACC-A91E-B87CB734047E}" srcOrd="2" destOrd="0" presId="urn:microsoft.com/office/officeart/2005/8/layout/hierarchy3"/>
    <dgm:cxn modelId="{E8E2548B-9FE6-4ACA-BDE6-AB2D9C72A2E3}" type="presParOf" srcId="{1E769204-7F1F-4080-8939-18576CCB68C3}" destId="{88A790F2-F6C9-4ABC-AB26-6E42954BCC4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03B34B-9346-4753-8C47-6C4518881DCA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DEE1667-FA11-4F1B-9EF8-CA9BA2F14A90}">
      <dgm:prSet phldrT="[文本]" custT="1"/>
      <dgm:spPr/>
      <dgm:t>
        <a:bodyPr/>
        <a:lstStyle/>
        <a:p>
          <a:endParaRPr lang="en-US" altLang="zh-CN" sz="1200" dirty="0" smtClean="0"/>
        </a:p>
        <a:p>
          <a:endParaRPr lang="en-US" altLang="zh-CN" sz="1200" dirty="0" smtClean="0"/>
        </a:p>
        <a:p>
          <a:r>
            <a:rPr lang="zh-CN" altLang="en-US" sz="1200" dirty="0" smtClean="0"/>
            <a:t>浏览器缓存</a:t>
          </a:r>
          <a:endParaRPr lang="zh-CN" altLang="en-US" sz="1200" dirty="0"/>
        </a:p>
      </dgm:t>
    </dgm:pt>
    <dgm:pt modelId="{C30370C2-1A6F-409D-94CE-66F0F7B95F6B}" type="parTrans" cxnId="{01F43483-452B-4FEC-8A9B-F749356AB7D2}">
      <dgm:prSet/>
      <dgm:spPr/>
      <dgm:t>
        <a:bodyPr/>
        <a:lstStyle/>
        <a:p>
          <a:endParaRPr lang="zh-CN" altLang="en-US"/>
        </a:p>
      </dgm:t>
    </dgm:pt>
    <dgm:pt modelId="{950F2FA4-F226-43BD-B9C3-843685006EBD}" type="sibTrans" cxnId="{01F43483-452B-4FEC-8A9B-F749356AB7D2}">
      <dgm:prSet/>
      <dgm:spPr/>
      <dgm:t>
        <a:bodyPr/>
        <a:lstStyle/>
        <a:p>
          <a:endParaRPr lang="zh-CN" altLang="en-US"/>
        </a:p>
      </dgm:t>
    </dgm:pt>
    <dgm:pt modelId="{0B47B60D-8AEB-49FD-90DE-D5C9ECCEF2E3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 smtClean="0"/>
            <a:t>反向代理</a:t>
          </a:r>
          <a:endParaRPr lang="en-US" altLang="zh-CN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dirty="0" smtClean="0"/>
            <a:t>缓存</a:t>
          </a:r>
          <a:endParaRPr lang="zh-CN" altLang="en-US" dirty="0"/>
        </a:p>
      </dgm:t>
    </dgm:pt>
    <dgm:pt modelId="{3B7F9BD9-9982-45AC-BD35-0055ECFEEF22}" type="parTrans" cxnId="{DD5EDA97-5BEA-4FEA-8E49-CB19117C0BEF}">
      <dgm:prSet/>
      <dgm:spPr/>
      <dgm:t>
        <a:bodyPr/>
        <a:lstStyle/>
        <a:p>
          <a:endParaRPr lang="zh-CN" altLang="en-US"/>
        </a:p>
      </dgm:t>
    </dgm:pt>
    <dgm:pt modelId="{86B9B34A-B064-4AA2-BBE2-1D7B6CA476EB}" type="sibTrans" cxnId="{DD5EDA97-5BEA-4FEA-8E49-CB19117C0BEF}">
      <dgm:prSet/>
      <dgm:spPr/>
      <dgm:t>
        <a:bodyPr/>
        <a:lstStyle/>
        <a:p>
          <a:endParaRPr lang="zh-CN" altLang="en-US"/>
        </a:p>
      </dgm:t>
    </dgm:pt>
    <dgm:pt modelId="{AFE7FE29-D87D-4C96-83A3-DF2DBFFF5BD0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APC</a:t>
          </a:r>
        </a:p>
      </dgm:t>
    </dgm:pt>
    <dgm:pt modelId="{CABD3A75-DCA0-463D-8320-1A159B46000E}" type="parTrans" cxnId="{529A2D78-C988-4922-B958-8957ADDDF078}">
      <dgm:prSet/>
      <dgm:spPr/>
      <dgm:t>
        <a:bodyPr/>
        <a:lstStyle/>
        <a:p>
          <a:endParaRPr lang="zh-CN" altLang="en-US"/>
        </a:p>
      </dgm:t>
    </dgm:pt>
    <dgm:pt modelId="{379B50B5-9639-4FD0-9391-5BDE6EBBB116}" type="sibTrans" cxnId="{529A2D78-C988-4922-B958-8957ADDDF078}">
      <dgm:prSet/>
      <dgm:spPr/>
      <dgm:t>
        <a:bodyPr/>
        <a:lstStyle/>
        <a:p>
          <a:endParaRPr lang="zh-CN" altLang="en-US"/>
        </a:p>
      </dgm:t>
    </dgm:pt>
    <dgm:pt modelId="{817432E5-3E26-4E15-A645-58C5145F7690}">
      <dgm:prSet phldrT="[文本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altLang="zh-CN" dirty="0" err="1" smtClean="0"/>
            <a:t>Redis</a:t>
          </a:r>
          <a:endParaRPr lang="zh-CN" altLang="en-US" dirty="0"/>
        </a:p>
      </dgm:t>
    </dgm:pt>
    <dgm:pt modelId="{AC92D0CC-ECC4-41ED-BFDF-70EB3C9CEEF4}" type="parTrans" cxnId="{422FC060-ACF2-4C70-A2D9-BB906C7C3B84}">
      <dgm:prSet/>
      <dgm:spPr/>
      <dgm:t>
        <a:bodyPr/>
        <a:lstStyle/>
        <a:p>
          <a:endParaRPr lang="zh-CN" altLang="en-US"/>
        </a:p>
      </dgm:t>
    </dgm:pt>
    <dgm:pt modelId="{B5774E7F-1549-4E6E-BC0A-4FB7897F0E5F}" type="sibTrans" cxnId="{422FC060-ACF2-4C70-A2D9-BB906C7C3B84}">
      <dgm:prSet/>
      <dgm:spPr/>
      <dgm:t>
        <a:bodyPr/>
        <a:lstStyle/>
        <a:p>
          <a:endParaRPr lang="zh-CN" altLang="en-US"/>
        </a:p>
      </dgm:t>
    </dgm:pt>
    <dgm:pt modelId="{662879F7-E890-43C4-94DF-341950913457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MySQL</a:t>
          </a:r>
          <a:endParaRPr lang="zh-CN" altLang="en-US" dirty="0"/>
        </a:p>
      </dgm:t>
    </dgm:pt>
    <dgm:pt modelId="{9483FEDC-41BC-4434-A05E-BDBD1AAC78EA}" type="parTrans" cxnId="{26BE0156-A125-4E3B-A636-13A530720F1E}">
      <dgm:prSet/>
      <dgm:spPr/>
      <dgm:t>
        <a:bodyPr/>
        <a:lstStyle/>
        <a:p>
          <a:endParaRPr lang="zh-CN" altLang="en-US"/>
        </a:p>
      </dgm:t>
    </dgm:pt>
    <dgm:pt modelId="{BC7FA631-8AB2-4E15-B237-C78849600B74}" type="sibTrans" cxnId="{26BE0156-A125-4E3B-A636-13A530720F1E}">
      <dgm:prSet/>
      <dgm:spPr/>
      <dgm:t>
        <a:bodyPr/>
        <a:lstStyle/>
        <a:p>
          <a:endParaRPr lang="zh-CN" altLang="en-US"/>
        </a:p>
      </dgm:t>
    </dgm:pt>
    <dgm:pt modelId="{8B0B0301-D620-45B1-8ED8-A599B78613B2}">
      <dgm:prSet phldrT="[文本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外部系统</a:t>
          </a:r>
          <a:endParaRPr lang="zh-CN" altLang="en-US" dirty="0"/>
        </a:p>
      </dgm:t>
    </dgm:pt>
    <dgm:pt modelId="{00ACCF8F-4E4D-4D8E-B562-C731A3C328C1}" type="parTrans" cxnId="{4B593213-26CB-4B3F-8A87-819F7FD9C764}">
      <dgm:prSet/>
      <dgm:spPr/>
      <dgm:t>
        <a:bodyPr/>
        <a:lstStyle/>
        <a:p>
          <a:endParaRPr lang="zh-CN" altLang="en-US"/>
        </a:p>
      </dgm:t>
    </dgm:pt>
    <dgm:pt modelId="{3264CEF1-9672-4418-ABC9-80B960AED017}" type="sibTrans" cxnId="{4B593213-26CB-4B3F-8A87-819F7FD9C764}">
      <dgm:prSet/>
      <dgm:spPr/>
      <dgm:t>
        <a:bodyPr/>
        <a:lstStyle/>
        <a:p>
          <a:endParaRPr lang="zh-CN" altLang="en-US"/>
        </a:p>
      </dgm:t>
    </dgm:pt>
    <dgm:pt modelId="{DEC8224C-E91D-4D2F-AE92-FC8937A0A15A}" type="pres">
      <dgm:prSet presAssocID="{6403B34B-9346-4753-8C47-6C4518881DCA}" presName="Name0" presStyleCnt="0">
        <dgm:presLayoutVars>
          <dgm:dir/>
          <dgm:animLvl val="lvl"/>
          <dgm:resizeHandles val="exact"/>
        </dgm:presLayoutVars>
      </dgm:prSet>
      <dgm:spPr/>
    </dgm:pt>
    <dgm:pt modelId="{76E2CACE-FAA5-4720-A20B-252A757903B7}" type="pres">
      <dgm:prSet presAssocID="{4DEE1667-FA11-4F1B-9EF8-CA9BA2F14A90}" presName="Name8" presStyleCnt="0"/>
      <dgm:spPr/>
    </dgm:pt>
    <dgm:pt modelId="{780B4946-A170-4B05-AAA9-A935E32F04B1}" type="pres">
      <dgm:prSet presAssocID="{4DEE1667-FA11-4F1B-9EF8-CA9BA2F14A90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4EA9F9-7C7C-44E6-8FF7-86CBCCA5F8F2}" type="pres">
      <dgm:prSet presAssocID="{4DEE1667-FA11-4F1B-9EF8-CA9BA2F14A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85D32-D8C9-4CB5-A2F9-F55D8B5C8290}" type="pres">
      <dgm:prSet presAssocID="{0B47B60D-8AEB-49FD-90DE-D5C9ECCEF2E3}" presName="Name8" presStyleCnt="0"/>
      <dgm:spPr/>
    </dgm:pt>
    <dgm:pt modelId="{73BA268C-6B6A-4634-995C-6EB406528960}" type="pres">
      <dgm:prSet presAssocID="{0B47B60D-8AEB-49FD-90DE-D5C9ECCEF2E3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87EEF0-662A-4506-AC0C-158ABE5ED910}" type="pres">
      <dgm:prSet presAssocID="{0B47B60D-8AEB-49FD-90DE-D5C9ECCEF2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069D53-E651-422E-B100-65EE1C7B52CE}" type="pres">
      <dgm:prSet presAssocID="{AFE7FE29-D87D-4C96-83A3-DF2DBFFF5BD0}" presName="Name8" presStyleCnt="0"/>
      <dgm:spPr/>
    </dgm:pt>
    <dgm:pt modelId="{ADA7CA6B-8349-4445-90C9-0AC02FBD57AE}" type="pres">
      <dgm:prSet presAssocID="{AFE7FE29-D87D-4C96-83A3-DF2DBFFF5BD0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11755A-5BC2-48D4-BA5C-7BB790048236}" type="pres">
      <dgm:prSet presAssocID="{AFE7FE29-D87D-4C96-83A3-DF2DBFFF5BD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AC9D59-4278-4F90-BF40-E7CCBC70A1A3}" type="pres">
      <dgm:prSet presAssocID="{817432E5-3E26-4E15-A645-58C5145F7690}" presName="Name8" presStyleCnt="0"/>
      <dgm:spPr/>
    </dgm:pt>
    <dgm:pt modelId="{533EC64D-26A1-4295-B4F4-B36D99FF767F}" type="pres">
      <dgm:prSet presAssocID="{817432E5-3E26-4E15-A645-58C5145F7690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E9F00-1D6A-4ABB-8586-A0B82D2723F8}" type="pres">
      <dgm:prSet presAssocID="{817432E5-3E26-4E15-A645-58C5145F76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174AEF-3221-46FE-8AA3-A4F55DA3A334}" type="pres">
      <dgm:prSet presAssocID="{662879F7-E890-43C4-94DF-341950913457}" presName="Name8" presStyleCnt="0"/>
      <dgm:spPr/>
    </dgm:pt>
    <dgm:pt modelId="{87B37EE2-FF46-4D89-B31A-6FA0A058129E}" type="pres">
      <dgm:prSet presAssocID="{662879F7-E890-43C4-94DF-341950913457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AA47D8-D07F-4697-9785-C5A79AE821A4}" type="pres">
      <dgm:prSet presAssocID="{662879F7-E890-43C4-94DF-3419509134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CDF0FF-ADCB-46E9-9471-2F052A49048E}" type="pres">
      <dgm:prSet presAssocID="{8B0B0301-D620-45B1-8ED8-A599B78613B2}" presName="Name8" presStyleCnt="0"/>
      <dgm:spPr/>
    </dgm:pt>
    <dgm:pt modelId="{5FB8A0B6-FA66-49EA-8377-6A2C442F3472}" type="pres">
      <dgm:prSet presAssocID="{8B0B0301-D620-45B1-8ED8-A599B78613B2}" presName="level" presStyleLbl="node1" presStyleIdx="5" presStyleCnt="6" custLinFactNeighborX="-2523" custLinFactNeighborY="757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D8E7F4-1A99-415E-B335-9B220F9EE43E}" type="pres">
      <dgm:prSet presAssocID="{8B0B0301-D620-45B1-8ED8-A599B78613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5EDA97-5BEA-4FEA-8E49-CB19117C0BEF}" srcId="{6403B34B-9346-4753-8C47-6C4518881DCA}" destId="{0B47B60D-8AEB-49FD-90DE-D5C9ECCEF2E3}" srcOrd="1" destOrd="0" parTransId="{3B7F9BD9-9982-45AC-BD35-0055ECFEEF22}" sibTransId="{86B9B34A-B064-4AA2-BBE2-1D7B6CA476EB}"/>
    <dgm:cxn modelId="{C342761D-7768-4373-AE84-5E1E95DF82A6}" type="presOf" srcId="{0B47B60D-8AEB-49FD-90DE-D5C9ECCEF2E3}" destId="{7587EEF0-662A-4506-AC0C-158ABE5ED910}" srcOrd="1" destOrd="0" presId="urn:microsoft.com/office/officeart/2005/8/layout/pyramid1"/>
    <dgm:cxn modelId="{73C9DC82-9F47-4454-85CB-DA0D81EFCC67}" type="presOf" srcId="{662879F7-E890-43C4-94DF-341950913457}" destId="{3CAA47D8-D07F-4697-9785-C5A79AE821A4}" srcOrd="1" destOrd="0" presId="urn:microsoft.com/office/officeart/2005/8/layout/pyramid1"/>
    <dgm:cxn modelId="{376B5289-AE13-4574-95C7-6425B4875F0A}" type="presOf" srcId="{6403B34B-9346-4753-8C47-6C4518881DCA}" destId="{DEC8224C-E91D-4D2F-AE92-FC8937A0A15A}" srcOrd="0" destOrd="0" presId="urn:microsoft.com/office/officeart/2005/8/layout/pyramid1"/>
    <dgm:cxn modelId="{ABB4FA4E-30C8-46D3-94FB-D649010CE208}" type="presOf" srcId="{8B0B0301-D620-45B1-8ED8-A599B78613B2}" destId="{AFD8E7F4-1A99-415E-B335-9B220F9EE43E}" srcOrd="1" destOrd="0" presId="urn:microsoft.com/office/officeart/2005/8/layout/pyramid1"/>
    <dgm:cxn modelId="{BC2FAB9F-2AC2-4B11-B281-0ABD8FF10DEB}" type="presOf" srcId="{817432E5-3E26-4E15-A645-58C5145F7690}" destId="{EC9E9F00-1D6A-4ABB-8586-A0B82D2723F8}" srcOrd="1" destOrd="0" presId="urn:microsoft.com/office/officeart/2005/8/layout/pyramid1"/>
    <dgm:cxn modelId="{01F43483-452B-4FEC-8A9B-F749356AB7D2}" srcId="{6403B34B-9346-4753-8C47-6C4518881DCA}" destId="{4DEE1667-FA11-4F1B-9EF8-CA9BA2F14A90}" srcOrd="0" destOrd="0" parTransId="{C30370C2-1A6F-409D-94CE-66F0F7B95F6B}" sibTransId="{950F2FA4-F226-43BD-B9C3-843685006EBD}"/>
    <dgm:cxn modelId="{22C47C85-A64C-463C-8380-51E9BD5ABC54}" type="presOf" srcId="{4DEE1667-FA11-4F1B-9EF8-CA9BA2F14A90}" destId="{D84EA9F9-7C7C-44E6-8FF7-86CBCCA5F8F2}" srcOrd="1" destOrd="0" presId="urn:microsoft.com/office/officeart/2005/8/layout/pyramid1"/>
    <dgm:cxn modelId="{E30E07ED-D9A7-49E2-91E8-D3681B34AA9E}" type="presOf" srcId="{4DEE1667-FA11-4F1B-9EF8-CA9BA2F14A90}" destId="{780B4946-A170-4B05-AAA9-A935E32F04B1}" srcOrd="0" destOrd="0" presId="urn:microsoft.com/office/officeart/2005/8/layout/pyramid1"/>
    <dgm:cxn modelId="{FE1141AB-1759-4FED-A500-36B58525A56B}" type="presOf" srcId="{662879F7-E890-43C4-94DF-341950913457}" destId="{87B37EE2-FF46-4D89-B31A-6FA0A058129E}" srcOrd="0" destOrd="0" presId="urn:microsoft.com/office/officeart/2005/8/layout/pyramid1"/>
    <dgm:cxn modelId="{17F4FAC2-6467-4E5A-80B6-5813E9634B39}" type="presOf" srcId="{AFE7FE29-D87D-4C96-83A3-DF2DBFFF5BD0}" destId="{ADA7CA6B-8349-4445-90C9-0AC02FBD57AE}" srcOrd="0" destOrd="0" presId="urn:microsoft.com/office/officeart/2005/8/layout/pyramid1"/>
    <dgm:cxn modelId="{422FC060-ACF2-4C70-A2D9-BB906C7C3B84}" srcId="{6403B34B-9346-4753-8C47-6C4518881DCA}" destId="{817432E5-3E26-4E15-A645-58C5145F7690}" srcOrd="3" destOrd="0" parTransId="{AC92D0CC-ECC4-41ED-BFDF-70EB3C9CEEF4}" sibTransId="{B5774E7F-1549-4E6E-BC0A-4FB7897F0E5F}"/>
    <dgm:cxn modelId="{4B593213-26CB-4B3F-8A87-819F7FD9C764}" srcId="{6403B34B-9346-4753-8C47-6C4518881DCA}" destId="{8B0B0301-D620-45B1-8ED8-A599B78613B2}" srcOrd="5" destOrd="0" parTransId="{00ACCF8F-4E4D-4D8E-B562-C731A3C328C1}" sibTransId="{3264CEF1-9672-4418-ABC9-80B960AED017}"/>
    <dgm:cxn modelId="{B4E445D9-D6E9-4596-B909-10E3A6DE19C6}" type="presOf" srcId="{0B47B60D-8AEB-49FD-90DE-D5C9ECCEF2E3}" destId="{73BA268C-6B6A-4634-995C-6EB406528960}" srcOrd="0" destOrd="0" presId="urn:microsoft.com/office/officeart/2005/8/layout/pyramid1"/>
    <dgm:cxn modelId="{26BE0156-A125-4E3B-A636-13A530720F1E}" srcId="{6403B34B-9346-4753-8C47-6C4518881DCA}" destId="{662879F7-E890-43C4-94DF-341950913457}" srcOrd="4" destOrd="0" parTransId="{9483FEDC-41BC-4434-A05E-BDBD1AAC78EA}" sibTransId="{BC7FA631-8AB2-4E15-B237-C78849600B74}"/>
    <dgm:cxn modelId="{FEB2F97F-5EB3-4F23-8B9F-FD1AADD00F7E}" type="presOf" srcId="{817432E5-3E26-4E15-A645-58C5145F7690}" destId="{533EC64D-26A1-4295-B4F4-B36D99FF767F}" srcOrd="0" destOrd="0" presId="urn:microsoft.com/office/officeart/2005/8/layout/pyramid1"/>
    <dgm:cxn modelId="{529A2D78-C988-4922-B958-8957ADDDF078}" srcId="{6403B34B-9346-4753-8C47-6C4518881DCA}" destId="{AFE7FE29-D87D-4C96-83A3-DF2DBFFF5BD0}" srcOrd="2" destOrd="0" parTransId="{CABD3A75-DCA0-463D-8320-1A159B46000E}" sibTransId="{379B50B5-9639-4FD0-9391-5BDE6EBBB116}"/>
    <dgm:cxn modelId="{AD523F0E-9B6A-4B76-BCE6-CDAB1D1D41BC}" type="presOf" srcId="{8B0B0301-D620-45B1-8ED8-A599B78613B2}" destId="{5FB8A0B6-FA66-49EA-8377-6A2C442F3472}" srcOrd="0" destOrd="0" presId="urn:microsoft.com/office/officeart/2005/8/layout/pyramid1"/>
    <dgm:cxn modelId="{13E7F970-1025-46DD-A514-FD5E1D16785F}" type="presOf" srcId="{AFE7FE29-D87D-4C96-83A3-DF2DBFFF5BD0}" destId="{FB11755A-5BC2-48D4-BA5C-7BB790048236}" srcOrd="1" destOrd="0" presId="urn:microsoft.com/office/officeart/2005/8/layout/pyramid1"/>
    <dgm:cxn modelId="{FFBD5DD3-B15C-46AF-9D1E-548FAC4E9B8D}" type="presParOf" srcId="{DEC8224C-E91D-4D2F-AE92-FC8937A0A15A}" destId="{76E2CACE-FAA5-4720-A20B-252A757903B7}" srcOrd="0" destOrd="0" presId="urn:microsoft.com/office/officeart/2005/8/layout/pyramid1"/>
    <dgm:cxn modelId="{35AFAFFA-DF7E-4052-B162-8D0327B0B804}" type="presParOf" srcId="{76E2CACE-FAA5-4720-A20B-252A757903B7}" destId="{780B4946-A170-4B05-AAA9-A935E32F04B1}" srcOrd="0" destOrd="0" presId="urn:microsoft.com/office/officeart/2005/8/layout/pyramid1"/>
    <dgm:cxn modelId="{00D3FE83-6F5F-4AEA-BDBF-FC7136D6325C}" type="presParOf" srcId="{76E2CACE-FAA5-4720-A20B-252A757903B7}" destId="{D84EA9F9-7C7C-44E6-8FF7-86CBCCA5F8F2}" srcOrd="1" destOrd="0" presId="urn:microsoft.com/office/officeart/2005/8/layout/pyramid1"/>
    <dgm:cxn modelId="{5A26419A-F729-4113-996F-47A086EF44CD}" type="presParOf" srcId="{DEC8224C-E91D-4D2F-AE92-FC8937A0A15A}" destId="{1CE85D32-D8C9-4CB5-A2F9-F55D8B5C8290}" srcOrd="1" destOrd="0" presId="urn:microsoft.com/office/officeart/2005/8/layout/pyramid1"/>
    <dgm:cxn modelId="{7C9E6906-E917-4284-A57C-71AAEACA9015}" type="presParOf" srcId="{1CE85D32-D8C9-4CB5-A2F9-F55D8B5C8290}" destId="{73BA268C-6B6A-4634-995C-6EB406528960}" srcOrd="0" destOrd="0" presId="urn:microsoft.com/office/officeart/2005/8/layout/pyramid1"/>
    <dgm:cxn modelId="{6438611E-C46E-44F5-82DB-6F15A98E9772}" type="presParOf" srcId="{1CE85D32-D8C9-4CB5-A2F9-F55D8B5C8290}" destId="{7587EEF0-662A-4506-AC0C-158ABE5ED910}" srcOrd="1" destOrd="0" presId="urn:microsoft.com/office/officeart/2005/8/layout/pyramid1"/>
    <dgm:cxn modelId="{785BA2B7-09E0-494C-BC9F-2B459AB1FD23}" type="presParOf" srcId="{DEC8224C-E91D-4D2F-AE92-FC8937A0A15A}" destId="{C8069D53-E651-422E-B100-65EE1C7B52CE}" srcOrd="2" destOrd="0" presId="urn:microsoft.com/office/officeart/2005/8/layout/pyramid1"/>
    <dgm:cxn modelId="{ACEFF473-5C85-4894-A587-D75CF4C46B1B}" type="presParOf" srcId="{C8069D53-E651-422E-B100-65EE1C7B52CE}" destId="{ADA7CA6B-8349-4445-90C9-0AC02FBD57AE}" srcOrd="0" destOrd="0" presId="urn:microsoft.com/office/officeart/2005/8/layout/pyramid1"/>
    <dgm:cxn modelId="{D974B8E9-1384-4A7E-B9B3-2B55A55406BA}" type="presParOf" srcId="{C8069D53-E651-422E-B100-65EE1C7B52CE}" destId="{FB11755A-5BC2-48D4-BA5C-7BB790048236}" srcOrd="1" destOrd="0" presId="urn:microsoft.com/office/officeart/2005/8/layout/pyramid1"/>
    <dgm:cxn modelId="{6BB395E3-3367-44D7-8CBF-480E44A989EA}" type="presParOf" srcId="{DEC8224C-E91D-4D2F-AE92-FC8937A0A15A}" destId="{0DAC9D59-4278-4F90-BF40-E7CCBC70A1A3}" srcOrd="3" destOrd="0" presId="urn:microsoft.com/office/officeart/2005/8/layout/pyramid1"/>
    <dgm:cxn modelId="{E21FAF17-980B-48B1-AC20-5660BE1D0885}" type="presParOf" srcId="{0DAC9D59-4278-4F90-BF40-E7CCBC70A1A3}" destId="{533EC64D-26A1-4295-B4F4-B36D99FF767F}" srcOrd="0" destOrd="0" presId="urn:microsoft.com/office/officeart/2005/8/layout/pyramid1"/>
    <dgm:cxn modelId="{52F96ADA-7267-4DB8-90A3-E3A76F88E339}" type="presParOf" srcId="{0DAC9D59-4278-4F90-BF40-E7CCBC70A1A3}" destId="{EC9E9F00-1D6A-4ABB-8586-A0B82D2723F8}" srcOrd="1" destOrd="0" presId="urn:microsoft.com/office/officeart/2005/8/layout/pyramid1"/>
    <dgm:cxn modelId="{C9C7A66B-7E9E-4A8F-B9AC-DD7AAD5956A7}" type="presParOf" srcId="{DEC8224C-E91D-4D2F-AE92-FC8937A0A15A}" destId="{7A174AEF-3221-46FE-8AA3-A4F55DA3A334}" srcOrd="4" destOrd="0" presId="urn:microsoft.com/office/officeart/2005/8/layout/pyramid1"/>
    <dgm:cxn modelId="{2C6B59EC-3478-4AF3-A8FB-860B3BE91D80}" type="presParOf" srcId="{7A174AEF-3221-46FE-8AA3-A4F55DA3A334}" destId="{87B37EE2-FF46-4D89-B31A-6FA0A058129E}" srcOrd="0" destOrd="0" presId="urn:microsoft.com/office/officeart/2005/8/layout/pyramid1"/>
    <dgm:cxn modelId="{80C60126-4EAF-4603-9D28-BD59B350C183}" type="presParOf" srcId="{7A174AEF-3221-46FE-8AA3-A4F55DA3A334}" destId="{3CAA47D8-D07F-4697-9785-C5A79AE821A4}" srcOrd="1" destOrd="0" presId="urn:microsoft.com/office/officeart/2005/8/layout/pyramid1"/>
    <dgm:cxn modelId="{0F809BB0-4711-49EF-BF7D-499DB72BCB75}" type="presParOf" srcId="{DEC8224C-E91D-4D2F-AE92-FC8937A0A15A}" destId="{B9CDF0FF-ADCB-46E9-9471-2F052A49048E}" srcOrd="5" destOrd="0" presId="urn:microsoft.com/office/officeart/2005/8/layout/pyramid1"/>
    <dgm:cxn modelId="{AE4AC117-F95E-4B75-8939-E31FB3AB8BB6}" type="presParOf" srcId="{B9CDF0FF-ADCB-46E9-9471-2F052A49048E}" destId="{5FB8A0B6-FA66-49EA-8377-6A2C442F3472}" srcOrd="0" destOrd="0" presId="urn:microsoft.com/office/officeart/2005/8/layout/pyramid1"/>
    <dgm:cxn modelId="{D095D13F-89B2-4291-935E-D8267B61CD10}" type="presParOf" srcId="{B9CDF0FF-ADCB-46E9-9471-2F052A49048E}" destId="{AFD8E7F4-1A99-415E-B335-9B220F9EE43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594BD-FFBF-426E-A564-06AAA5FC5D1B}">
      <dsp:nvSpPr>
        <dsp:cNvPr id="0" name=""/>
        <dsp:cNvSpPr/>
      </dsp:nvSpPr>
      <dsp:spPr>
        <a:xfrm>
          <a:off x="0" y="613689"/>
          <a:ext cx="6096000" cy="855270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>
              <a:solidFill>
                <a:srgbClr val="FFC000"/>
              </a:solidFill>
            </a:rPr>
            <a:t>PHP</a:t>
          </a:r>
          <a:r>
            <a:rPr lang="zh-CN" altLang="en-US" sz="3400" kern="1200" dirty="0" smtClean="0">
              <a:solidFill>
                <a:srgbClr val="FFC000"/>
              </a:solidFill>
            </a:rPr>
            <a:t>层所有服务器</a:t>
          </a:r>
          <a:r>
            <a:rPr lang="en-US" altLang="zh-CN" sz="3400" kern="1200" dirty="0" smtClean="0">
              <a:solidFill>
                <a:srgbClr val="FFC000"/>
              </a:solidFill>
            </a:rPr>
            <a:t>CPU100%</a:t>
          </a:r>
          <a:endParaRPr lang="zh-CN" altLang="en-US" sz="3400" kern="1200" dirty="0">
            <a:solidFill>
              <a:srgbClr val="FFC000"/>
            </a:solidFill>
          </a:endParaRPr>
        </a:p>
      </dsp:txBody>
      <dsp:txXfrm>
        <a:off x="41751" y="655440"/>
        <a:ext cx="6012498" cy="771768"/>
      </dsp:txXfrm>
    </dsp:sp>
    <dsp:sp modelId="{3925BD1B-A645-458C-925D-8A4FDA45DFE2}">
      <dsp:nvSpPr>
        <dsp:cNvPr id="0" name=""/>
        <dsp:cNvSpPr/>
      </dsp:nvSpPr>
      <dsp:spPr>
        <a:xfrm>
          <a:off x="0" y="1468960"/>
          <a:ext cx="60960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dirty="0" smtClean="0">
              <a:solidFill>
                <a:srgbClr val="FFC000"/>
              </a:solidFill>
            </a:rPr>
            <a:t>DB </a:t>
          </a:r>
          <a:r>
            <a:rPr lang="zh-CN" altLang="en-US" sz="2700" kern="1200" dirty="0" smtClean="0">
              <a:solidFill>
                <a:srgbClr val="FFC000"/>
              </a:solidFill>
            </a:rPr>
            <a:t>压力 </a:t>
          </a:r>
          <a:r>
            <a:rPr lang="en-US" altLang="zh-CN" sz="2700" kern="1200" dirty="0" smtClean="0">
              <a:solidFill>
                <a:srgbClr val="FFC000"/>
              </a:solidFill>
            </a:rPr>
            <a:t>70%</a:t>
          </a:r>
          <a:endParaRPr lang="zh-CN" altLang="en-US" sz="2700" kern="1200" dirty="0">
            <a:solidFill>
              <a:srgbClr val="FFC000"/>
            </a:solidFill>
          </a:endParaRPr>
        </a:p>
      </dsp:txBody>
      <dsp:txXfrm>
        <a:off x="0" y="1468960"/>
        <a:ext cx="6096000" cy="563040"/>
      </dsp:txXfrm>
    </dsp:sp>
    <dsp:sp modelId="{91785548-223A-44EB-BD29-3F1451572625}">
      <dsp:nvSpPr>
        <dsp:cNvPr id="0" name=""/>
        <dsp:cNvSpPr/>
      </dsp:nvSpPr>
      <dsp:spPr>
        <a:xfrm>
          <a:off x="0" y="2032000"/>
          <a:ext cx="6096000" cy="855270"/>
        </a:xfrm>
        <a:prstGeom prst="round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>
              <a:solidFill>
                <a:srgbClr val="FFC000"/>
              </a:solidFill>
            </a:rPr>
            <a:t>Nginx proxy</a:t>
          </a:r>
          <a:r>
            <a:rPr lang="zh-CN" altLang="en-US" sz="3400" kern="1200" dirty="0" smtClean="0">
              <a:solidFill>
                <a:srgbClr val="FFC000"/>
              </a:solidFill>
            </a:rPr>
            <a:t>，</a:t>
          </a:r>
          <a:r>
            <a:rPr lang="en-US" altLang="zh-CN" sz="3400" kern="1200" dirty="0" smtClean="0">
              <a:solidFill>
                <a:srgbClr val="FFC000"/>
              </a:solidFill>
            </a:rPr>
            <a:t>DB</a:t>
          </a:r>
          <a:r>
            <a:rPr lang="zh-CN" altLang="en-US" sz="3400" kern="1200" dirty="0" smtClean="0">
              <a:solidFill>
                <a:srgbClr val="FFC000"/>
              </a:solidFill>
            </a:rPr>
            <a:t>有丢包情况</a:t>
          </a:r>
          <a:endParaRPr lang="zh-CN" altLang="en-US" sz="3400" kern="1200" dirty="0">
            <a:solidFill>
              <a:srgbClr val="FFC000"/>
            </a:solidFill>
          </a:endParaRPr>
        </a:p>
      </dsp:txBody>
      <dsp:txXfrm>
        <a:off x="41751" y="2073751"/>
        <a:ext cx="6012498" cy="771768"/>
      </dsp:txXfrm>
    </dsp:sp>
    <dsp:sp modelId="{C73708C0-220B-439E-99C3-DCA7599A73AF}">
      <dsp:nvSpPr>
        <dsp:cNvPr id="0" name=""/>
        <dsp:cNvSpPr/>
      </dsp:nvSpPr>
      <dsp:spPr>
        <a:xfrm>
          <a:off x="0" y="2887270"/>
          <a:ext cx="60960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>
              <a:solidFill>
                <a:srgbClr val="FFC000"/>
              </a:solidFill>
            </a:rPr>
            <a:t>部分服务器压力不平均</a:t>
          </a:r>
          <a:endParaRPr lang="zh-CN" altLang="en-US" sz="2700" kern="1200" dirty="0">
            <a:solidFill>
              <a:srgbClr val="FFC000"/>
            </a:solidFill>
          </a:endParaRPr>
        </a:p>
      </dsp:txBody>
      <dsp:txXfrm>
        <a:off x="0" y="2887270"/>
        <a:ext cx="6096000" cy="563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378C3-B5ED-410E-A8AF-4B842C48C335}">
      <dsp:nvSpPr>
        <dsp:cNvPr id="0" name=""/>
        <dsp:cNvSpPr/>
      </dsp:nvSpPr>
      <dsp:spPr>
        <a:xfrm>
          <a:off x="436066" y="496"/>
          <a:ext cx="2321718" cy="1160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扩容</a:t>
          </a:r>
          <a:endParaRPr lang="zh-CN" altLang="en-US" sz="4000" kern="1200" dirty="0"/>
        </a:p>
      </dsp:txBody>
      <dsp:txXfrm>
        <a:off x="470066" y="34496"/>
        <a:ext cx="2253718" cy="1092859"/>
      </dsp:txXfrm>
    </dsp:sp>
    <dsp:sp modelId="{035F2908-FB1C-4D58-8BE1-288AA5A551F4}">
      <dsp:nvSpPr>
        <dsp:cNvPr id="0" name=""/>
        <dsp:cNvSpPr/>
      </dsp:nvSpPr>
      <dsp:spPr>
        <a:xfrm>
          <a:off x="668238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C20F5-C652-4C00-A5C2-BD7F3FD1AD1E}">
      <dsp:nvSpPr>
        <dsp:cNvPr id="0" name=""/>
        <dsp:cNvSpPr/>
      </dsp:nvSpPr>
      <dsp:spPr>
        <a:xfrm>
          <a:off x="900410" y="1451570"/>
          <a:ext cx="1857374" cy="1160859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前端</a:t>
          </a:r>
          <a:r>
            <a:rPr lang="en-US" altLang="zh-CN" sz="1300" kern="1200" dirty="0" err="1" smtClean="0"/>
            <a:t>php</a:t>
          </a:r>
          <a:r>
            <a:rPr lang="zh-CN" altLang="en-US" sz="1300" kern="1200" dirty="0" smtClean="0"/>
            <a:t>扩容，让压力能够分散到更多服务器上</a:t>
          </a:r>
          <a:endParaRPr lang="en-US" altLang="zh-CN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 smtClean="0"/>
            <a:t>服务器数量</a:t>
          </a:r>
          <a:r>
            <a:rPr lang="en-US" altLang="zh-CN" sz="1300" b="1" kern="1200" dirty="0" smtClean="0"/>
            <a:t>*2</a:t>
          </a:r>
          <a:endParaRPr lang="zh-CN" altLang="en-US" sz="1300" b="1" kern="1200" dirty="0"/>
        </a:p>
      </dsp:txBody>
      <dsp:txXfrm>
        <a:off x="934410" y="1485570"/>
        <a:ext cx="1789374" cy="1092859"/>
      </dsp:txXfrm>
    </dsp:sp>
    <dsp:sp modelId="{60E51F21-2A34-41A5-8EFA-924751274813}">
      <dsp:nvSpPr>
        <dsp:cNvPr id="0" name=""/>
        <dsp:cNvSpPr/>
      </dsp:nvSpPr>
      <dsp:spPr>
        <a:xfrm>
          <a:off x="668238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859D4-DE56-4BAF-83AC-9417927B076D}">
      <dsp:nvSpPr>
        <dsp:cNvPr id="0" name=""/>
        <dsp:cNvSpPr/>
      </dsp:nvSpPr>
      <dsp:spPr>
        <a:xfrm>
          <a:off x="900410" y="2902644"/>
          <a:ext cx="1857374" cy="1160859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DB</a:t>
          </a:r>
          <a:r>
            <a:rPr lang="zh-CN" altLang="en-US" sz="1300" kern="1200" dirty="0" smtClean="0"/>
            <a:t>扩容，将</a:t>
          </a:r>
          <a:r>
            <a:rPr lang="en-US" altLang="zh-CN" sz="1300" kern="1200" dirty="0" smtClean="0"/>
            <a:t>CPU</a:t>
          </a:r>
          <a:r>
            <a:rPr lang="zh-CN" altLang="en-US" sz="1300" kern="1200" dirty="0" smtClean="0"/>
            <a:t>，内存扩充一倍</a:t>
          </a:r>
          <a:endParaRPr lang="en-US" altLang="zh-CN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 smtClean="0"/>
            <a:t>服务器性能</a:t>
          </a:r>
          <a:r>
            <a:rPr lang="en-US" altLang="zh-CN" sz="1300" b="1" kern="1200" dirty="0" smtClean="0"/>
            <a:t>*2</a:t>
          </a:r>
          <a:endParaRPr lang="zh-CN" altLang="en-US" sz="1300" b="1" kern="1200" dirty="0"/>
        </a:p>
      </dsp:txBody>
      <dsp:txXfrm>
        <a:off x="934410" y="2936644"/>
        <a:ext cx="1789374" cy="1092859"/>
      </dsp:txXfrm>
    </dsp:sp>
    <dsp:sp modelId="{AEB955B0-7C88-4A73-B5D2-E0962B4440FF}">
      <dsp:nvSpPr>
        <dsp:cNvPr id="0" name=""/>
        <dsp:cNvSpPr/>
      </dsp:nvSpPr>
      <dsp:spPr>
        <a:xfrm>
          <a:off x="3312374" y="0"/>
          <a:ext cx="2321718" cy="1160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拆分</a:t>
          </a:r>
          <a:endParaRPr lang="zh-CN" altLang="en-US" sz="4000" kern="1200" dirty="0"/>
        </a:p>
      </dsp:txBody>
      <dsp:txXfrm>
        <a:off x="3346374" y="34000"/>
        <a:ext cx="2253718" cy="1092859"/>
      </dsp:txXfrm>
    </dsp:sp>
    <dsp:sp modelId="{E6BBB336-18B9-49B5-A8C4-CC261F4A50E6}">
      <dsp:nvSpPr>
        <dsp:cNvPr id="0" name=""/>
        <dsp:cNvSpPr/>
      </dsp:nvSpPr>
      <dsp:spPr>
        <a:xfrm>
          <a:off x="3544545" y="1160859"/>
          <a:ext cx="258012" cy="87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140"/>
              </a:lnTo>
              <a:lnTo>
                <a:pt x="258012" y="871140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9C296-4131-4A8A-B7FB-46925E6E6A5D}">
      <dsp:nvSpPr>
        <dsp:cNvPr id="0" name=""/>
        <dsp:cNvSpPr/>
      </dsp:nvSpPr>
      <dsp:spPr>
        <a:xfrm>
          <a:off x="3802558" y="1451570"/>
          <a:ext cx="1857374" cy="1160859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Redis</a:t>
          </a:r>
          <a:r>
            <a:rPr lang="zh-CN" altLang="en-US" sz="1300" kern="1200" dirty="0" smtClean="0"/>
            <a:t>从</a:t>
          </a:r>
          <a:r>
            <a:rPr lang="en-US" altLang="zh-CN" sz="1300" kern="1200" dirty="0" err="1" smtClean="0"/>
            <a:t>appserver</a:t>
          </a:r>
          <a:r>
            <a:rPr lang="zh-CN" altLang="en-US" sz="1300" kern="1200" dirty="0" smtClean="0"/>
            <a:t>拆分出来，并且拆成</a:t>
          </a:r>
          <a:r>
            <a:rPr lang="en-US" altLang="zh-CN" sz="1300" kern="1200" dirty="0" smtClean="0"/>
            <a:t>session</a:t>
          </a:r>
          <a:r>
            <a:rPr lang="zh-CN" altLang="en-US" sz="1300" kern="1200" dirty="0" smtClean="0"/>
            <a:t>和</a:t>
          </a:r>
          <a:r>
            <a:rPr lang="en-US" altLang="zh-CN" sz="1300" kern="1200" dirty="0" smtClean="0"/>
            <a:t>cache2</a:t>
          </a:r>
          <a:r>
            <a:rPr lang="zh-CN" altLang="en-US" sz="1300" kern="1200" dirty="0" smtClean="0"/>
            <a:t>台服务器</a:t>
          </a:r>
          <a:endParaRPr lang="en-US" altLang="zh-CN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Cache</a:t>
          </a:r>
          <a:r>
            <a:rPr lang="zh-CN" altLang="en-US" sz="1300" b="1" kern="1200" dirty="0" smtClean="0"/>
            <a:t>性能提高</a:t>
          </a:r>
          <a:endParaRPr lang="zh-CN" altLang="en-US" sz="1300" b="1" kern="1200" dirty="0"/>
        </a:p>
      </dsp:txBody>
      <dsp:txXfrm>
        <a:off x="3836558" y="1485570"/>
        <a:ext cx="1789374" cy="1092859"/>
      </dsp:txXfrm>
    </dsp:sp>
    <dsp:sp modelId="{5DD44268-A646-4ACC-A91E-B87CB734047E}">
      <dsp:nvSpPr>
        <dsp:cNvPr id="0" name=""/>
        <dsp:cNvSpPr/>
      </dsp:nvSpPr>
      <dsp:spPr>
        <a:xfrm>
          <a:off x="3544545" y="1160859"/>
          <a:ext cx="258012" cy="2322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2214"/>
              </a:lnTo>
              <a:lnTo>
                <a:pt x="258012" y="2322214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790F2-F6C9-4ABC-AB26-6E42954BCC4C}">
      <dsp:nvSpPr>
        <dsp:cNvPr id="0" name=""/>
        <dsp:cNvSpPr/>
      </dsp:nvSpPr>
      <dsp:spPr>
        <a:xfrm>
          <a:off x="3802558" y="2902644"/>
          <a:ext cx="1857374" cy="1160859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Mongo</a:t>
          </a:r>
          <a:r>
            <a:rPr lang="zh-CN" altLang="en-US" sz="1300" kern="1200" dirty="0" smtClean="0"/>
            <a:t>备机从</a:t>
          </a:r>
          <a:r>
            <a:rPr lang="en-US" altLang="zh-CN" sz="1300" kern="1200" dirty="0" err="1" smtClean="0"/>
            <a:t>mysql</a:t>
          </a:r>
          <a:r>
            <a:rPr lang="zh-CN" altLang="en-US" sz="1300" kern="1200" dirty="0" smtClean="0"/>
            <a:t>拆分出来，避免有资源抢占的影响</a:t>
          </a:r>
          <a:endParaRPr lang="en-US" altLang="zh-CN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 smtClean="0"/>
            <a:t>服务响应影响减少</a:t>
          </a:r>
          <a:endParaRPr lang="zh-CN" altLang="en-US" sz="1300" b="1" kern="1200" dirty="0"/>
        </a:p>
      </dsp:txBody>
      <dsp:txXfrm>
        <a:off x="3836558" y="2936644"/>
        <a:ext cx="1789374" cy="1092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B4946-A170-4B05-AAA9-A935E32F04B1}">
      <dsp:nvSpPr>
        <dsp:cNvPr id="0" name=""/>
        <dsp:cNvSpPr/>
      </dsp:nvSpPr>
      <dsp:spPr>
        <a:xfrm>
          <a:off x="2540000" y="0"/>
          <a:ext cx="1016000" cy="747796"/>
        </a:xfrm>
        <a:prstGeom prst="trapezoid">
          <a:avLst>
            <a:gd name="adj" fmla="val 6793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浏览器缓存</a:t>
          </a:r>
          <a:endParaRPr lang="zh-CN" altLang="en-US" sz="1200" kern="1200" dirty="0"/>
        </a:p>
      </dsp:txBody>
      <dsp:txXfrm>
        <a:off x="2540000" y="0"/>
        <a:ext cx="1016000" cy="747796"/>
      </dsp:txXfrm>
    </dsp:sp>
    <dsp:sp modelId="{73BA268C-6B6A-4634-995C-6EB406528960}">
      <dsp:nvSpPr>
        <dsp:cNvPr id="0" name=""/>
        <dsp:cNvSpPr/>
      </dsp:nvSpPr>
      <dsp:spPr>
        <a:xfrm>
          <a:off x="2032000" y="747796"/>
          <a:ext cx="2032000" cy="747796"/>
        </a:xfrm>
        <a:prstGeom prst="trapezoid">
          <a:avLst>
            <a:gd name="adj" fmla="val 67933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100" kern="1200" dirty="0" smtClean="0"/>
            <a:t>反向代理</a:t>
          </a:r>
          <a:endParaRPr lang="en-US" altLang="zh-CN" sz="2100" kern="1200" dirty="0" smtClean="0"/>
        </a:p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100" kern="1200" dirty="0" smtClean="0"/>
            <a:t>缓存</a:t>
          </a:r>
          <a:endParaRPr lang="zh-CN" altLang="en-US" sz="2100" kern="1200" dirty="0"/>
        </a:p>
      </dsp:txBody>
      <dsp:txXfrm>
        <a:off x="2387600" y="747796"/>
        <a:ext cx="1320800" cy="747796"/>
      </dsp:txXfrm>
    </dsp:sp>
    <dsp:sp modelId="{ADA7CA6B-8349-4445-90C9-0AC02FBD57AE}">
      <dsp:nvSpPr>
        <dsp:cNvPr id="0" name=""/>
        <dsp:cNvSpPr/>
      </dsp:nvSpPr>
      <dsp:spPr>
        <a:xfrm>
          <a:off x="1524000" y="1495593"/>
          <a:ext cx="3048000" cy="747796"/>
        </a:xfrm>
        <a:prstGeom prst="trapezoid">
          <a:avLst>
            <a:gd name="adj" fmla="val 67933"/>
          </a:avLst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APC</a:t>
          </a:r>
        </a:p>
      </dsp:txBody>
      <dsp:txXfrm>
        <a:off x="2057400" y="1495593"/>
        <a:ext cx="1981200" cy="747796"/>
      </dsp:txXfrm>
    </dsp:sp>
    <dsp:sp modelId="{533EC64D-26A1-4295-B4F4-B36D99FF767F}">
      <dsp:nvSpPr>
        <dsp:cNvPr id="0" name=""/>
        <dsp:cNvSpPr/>
      </dsp:nvSpPr>
      <dsp:spPr>
        <a:xfrm>
          <a:off x="1016000" y="2243390"/>
          <a:ext cx="4064000" cy="747796"/>
        </a:xfrm>
        <a:prstGeom prst="trapezoid">
          <a:avLst>
            <a:gd name="adj" fmla="val 67933"/>
          </a:avLst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Redis</a:t>
          </a:r>
          <a:endParaRPr lang="zh-CN" altLang="en-US" sz="2100" kern="1200" dirty="0"/>
        </a:p>
      </dsp:txBody>
      <dsp:txXfrm>
        <a:off x="1727200" y="2243390"/>
        <a:ext cx="2641600" cy="747796"/>
      </dsp:txXfrm>
    </dsp:sp>
    <dsp:sp modelId="{87B37EE2-FF46-4D89-B31A-6FA0A058129E}">
      <dsp:nvSpPr>
        <dsp:cNvPr id="0" name=""/>
        <dsp:cNvSpPr/>
      </dsp:nvSpPr>
      <dsp:spPr>
        <a:xfrm>
          <a:off x="508000" y="2991187"/>
          <a:ext cx="5080000" cy="747796"/>
        </a:xfrm>
        <a:prstGeom prst="trapezoid">
          <a:avLst>
            <a:gd name="adj" fmla="val 67933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MySQL</a:t>
          </a:r>
          <a:endParaRPr lang="zh-CN" altLang="en-US" sz="2100" kern="1200" dirty="0"/>
        </a:p>
      </dsp:txBody>
      <dsp:txXfrm>
        <a:off x="1396999" y="2991187"/>
        <a:ext cx="3302000" cy="747796"/>
      </dsp:txXfrm>
    </dsp:sp>
    <dsp:sp modelId="{5FB8A0B6-FA66-49EA-8377-6A2C442F3472}">
      <dsp:nvSpPr>
        <dsp:cNvPr id="0" name=""/>
        <dsp:cNvSpPr/>
      </dsp:nvSpPr>
      <dsp:spPr>
        <a:xfrm>
          <a:off x="0" y="3738984"/>
          <a:ext cx="6096000" cy="747796"/>
        </a:xfrm>
        <a:prstGeom prst="trapezoid">
          <a:avLst>
            <a:gd name="adj" fmla="val 67933"/>
          </a:avLst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外部系统</a:t>
          </a:r>
          <a:endParaRPr lang="zh-CN" altLang="en-US" sz="2100" kern="1200" dirty="0"/>
        </a:p>
      </dsp:txBody>
      <dsp:txXfrm>
        <a:off x="1066799" y="3738984"/>
        <a:ext cx="3962400" cy="747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1DBFD-E780-48B4-879D-73206E82EDD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3D9AD-B96B-4CD6-A774-EEA538000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7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C4F1-4C1A-4753-A9AA-3A9C9AE7D12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1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C4F1-4C1A-4753-A9AA-3A9C9AE7D12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8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777D1-6577-4021-BD4E-FB326E22EF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C4F1-4C1A-4753-A9AA-3A9C9AE7D12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6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0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64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3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70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74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9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2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8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0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8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5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8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8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3336" y="1738358"/>
            <a:ext cx="7089692" cy="3329581"/>
          </a:xfrm>
        </p:spPr>
        <p:txBody>
          <a:bodyPr/>
          <a:lstStyle/>
          <a:p>
            <a:r>
              <a:rPr lang="zh-CN" altLang="en-US" sz="5400" dirty="0" smtClean="0"/>
              <a:t>“腥风血雨”</a:t>
            </a:r>
            <a:r>
              <a:rPr lang="en-US" altLang="zh-CN" sz="5400" dirty="0" smtClean="0"/>
              <a:t>- </a:t>
            </a:r>
            <a:r>
              <a:rPr lang="zh-CN" altLang="en-US" sz="5400" dirty="0" smtClean="0"/>
              <a:t>加薪日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232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2879" y="1998132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nf_conntrack</a:t>
            </a:r>
            <a:r>
              <a:rPr lang="en-US" altLang="zh-CN" b="1" dirty="0"/>
              <a:t>: table full, dropping packet.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1588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丢包问题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2372137"/>
            <a:ext cx="683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出现在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个服务上，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proxy</a:t>
            </a:r>
            <a:r>
              <a:rPr lang="zh-CN" altLang="en-US" dirty="0" smtClean="0"/>
              <a:t>，及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，在高峰期有丢包现象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2780928"/>
            <a:ext cx="683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原因：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的状态跟踪表，会跟踪每个包的状态，但是当吞吐</a:t>
            </a:r>
            <a:endParaRPr lang="en-US" altLang="zh-CN" dirty="0" smtClean="0"/>
          </a:p>
          <a:p>
            <a:r>
              <a:rPr lang="zh-CN" altLang="en-US" dirty="0" smtClean="0"/>
              <a:t>包量过大的时候，会造成状态表满了，请求包直接丢弃的现象。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3645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422108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调整状态表大小，超时时间等，避免丢包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03648" y="4653136"/>
            <a:ext cx="6606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net.netfilter.nf_conntrack_max</a:t>
            </a:r>
            <a:r>
              <a:rPr lang="en-US" altLang="zh-CN" dirty="0"/>
              <a:t> = 1048576</a:t>
            </a:r>
          </a:p>
          <a:p>
            <a:r>
              <a:rPr lang="en-US" altLang="zh-CN" dirty="0" err="1"/>
              <a:t>net.netfilter.nf_conntrack_tcp_timeout_close_wait</a:t>
            </a:r>
            <a:r>
              <a:rPr lang="en-US" altLang="zh-CN" dirty="0"/>
              <a:t> = 60</a:t>
            </a:r>
          </a:p>
          <a:p>
            <a:r>
              <a:rPr lang="en-US" altLang="zh-CN" dirty="0" err="1"/>
              <a:t>net.netfilter.nf_conntrack_tcp_timeout_fin_wait</a:t>
            </a:r>
            <a:r>
              <a:rPr lang="en-US" altLang="zh-CN" dirty="0"/>
              <a:t> = 120</a:t>
            </a:r>
          </a:p>
          <a:p>
            <a:r>
              <a:rPr lang="en-US" altLang="zh-CN" dirty="0" err="1"/>
              <a:t>net.netfilter.nf_conntrack_tcp_timeout_time_wait</a:t>
            </a:r>
            <a:r>
              <a:rPr lang="en-US" altLang="zh-CN" dirty="0"/>
              <a:t> = 120</a:t>
            </a:r>
          </a:p>
          <a:p>
            <a:r>
              <a:rPr lang="en-US" altLang="zh-CN" dirty="0" err="1"/>
              <a:t>net.netfilter.nf_conntrack_tcp_timeout_established</a:t>
            </a:r>
            <a:r>
              <a:rPr lang="en-US" altLang="zh-CN" dirty="0"/>
              <a:t> = 3600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476418"/>
            <a:ext cx="589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等等，为什么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也会有请求包量过大的问题。。。。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53871"/>
            <a:ext cx="7488831" cy="261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0381" y="3483314"/>
            <a:ext cx="7388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对比一下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proxy</a:t>
            </a:r>
            <a:r>
              <a:rPr lang="zh-CN" altLang="en-US" dirty="0" smtClean="0"/>
              <a:t>的流量，相当于我们在数据库里拿出</a:t>
            </a:r>
            <a:r>
              <a:rPr lang="en-US" altLang="zh-CN" dirty="0" smtClean="0"/>
              <a:t>10Mb</a:t>
            </a:r>
            <a:r>
              <a:rPr lang="zh-CN" altLang="en-US" dirty="0" smtClean="0"/>
              <a:t>内容，</a:t>
            </a:r>
            <a:endParaRPr lang="en-US" altLang="zh-CN" dirty="0" smtClean="0"/>
          </a:p>
          <a:p>
            <a:r>
              <a:rPr lang="zh-CN" altLang="en-US" dirty="0" smtClean="0"/>
              <a:t>需要在</a:t>
            </a:r>
            <a:r>
              <a:rPr lang="en-US" altLang="zh-CN" dirty="0" smtClean="0"/>
              <a:t>DB</a:t>
            </a:r>
            <a:r>
              <a:rPr lang="zh-CN" altLang="en-US" dirty="0" smtClean="0"/>
              <a:t>里拿出</a:t>
            </a:r>
            <a:r>
              <a:rPr lang="en-US" altLang="zh-CN" dirty="0" smtClean="0"/>
              <a:t>100Mb</a:t>
            </a:r>
            <a:r>
              <a:rPr lang="zh-CN" altLang="en-US" dirty="0" smtClean="0"/>
              <a:t>的数据，而我们数据库总共才</a:t>
            </a:r>
            <a:r>
              <a:rPr lang="en-US" altLang="zh-CN" dirty="0" smtClean="0"/>
              <a:t>200MB</a:t>
            </a:r>
            <a:r>
              <a:rPr lang="zh-CN" altLang="en-US" dirty="0" smtClean="0"/>
              <a:t>的数据。</a:t>
            </a:r>
            <a:endParaRPr lang="en-US" altLang="zh-CN" dirty="0" smtClean="0"/>
          </a:p>
          <a:p>
            <a:r>
              <a:rPr lang="zh-CN" altLang="en-US" dirty="0" smtClean="0"/>
              <a:t>所以需要优化缓存。（参见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优化处）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90" y="4406644"/>
            <a:ext cx="7287458" cy="197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6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465" y="6206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虚拟</a:t>
            </a:r>
            <a:r>
              <a:rPr lang="zh-CN" altLang="en-US" dirty="0" smtClean="0"/>
              <a:t>机迁移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443" y="3573016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号物理机状态，拥有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机的物理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压力达到</a:t>
            </a:r>
            <a:r>
              <a:rPr lang="en-US" altLang="zh-CN" dirty="0" smtClean="0"/>
              <a:t>90%</a:t>
            </a:r>
            <a:r>
              <a:rPr lang="zh-CN" altLang="en-US" dirty="0" smtClean="0"/>
              <a:t>，而且在不确定</a:t>
            </a:r>
            <a:endParaRPr lang="en-US" altLang="zh-CN" dirty="0" smtClean="0"/>
          </a:p>
          <a:p>
            <a:r>
              <a:rPr lang="zh-CN" altLang="en-US" dirty="0" smtClean="0"/>
              <a:t>优化会带来多少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改善的前提下，需要保障物理机的压力没有问题，所以根</a:t>
            </a:r>
            <a:endParaRPr lang="en-US" altLang="zh-CN" dirty="0" smtClean="0"/>
          </a:p>
          <a:p>
            <a:r>
              <a:rPr lang="zh-CN" altLang="en-US" dirty="0" smtClean="0"/>
              <a:t>据以下原则，进行了迁移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08049"/>
            <a:ext cx="81724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1126" y="4797152"/>
            <a:ext cx="82429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迁移原则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相同功能虚拟机不能在同一物理机上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目前数据是，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Vcpu</a:t>
            </a:r>
            <a:r>
              <a:rPr lang="zh-CN" altLang="en-US" dirty="0" smtClean="0"/>
              <a:t>同时满载时，物理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满载，需要判断高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消耗</a:t>
            </a:r>
            <a:endParaRPr lang="en-US" altLang="zh-CN" dirty="0" smtClean="0"/>
          </a:p>
          <a:p>
            <a:r>
              <a:rPr lang="zh-CN" altLang="en-US" dirty="0" smtClean="0"/>
              <a:t>服务器在同一物理机上不能超过</a:t>
            </a:r>
            <a:r>
              <a:rPr lang="en-US" altLang="zh-CN" dirty="0" smtClean="0"/>
              <a:t>20core</a:t>
            </a:r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尽量保证后端服务器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数据库</a:t>
            </a:r>
            <a:r>
              <a:rPr lang="zh-CN" altLang="en-US" dirty="0"/>
              <a:t>同</a:t>
            </a:r>
            <a:r>
              <a:rPr lang="zh-CN" altLang="en-US" dirty="0" smtClean="0"/>
              <a:t>在一台物理机上的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服务器的数量尽量少，</a:t>
            </a:r>
            <a:endParaRPr lang="en-US" altLang="zh-CN" dirty="0" smtClean="0"/>
          </a:p>
          <a:p>
            <a:r>
              <a:rPr lang="zh-CN" altLang="en-US" dirty="0" smtClean="0"/>
              <a:t>留出资源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，前端可以宕，后端不能宕。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600" dirty="0"/>
              <a:t>运</a:t>
            </a:r>
            <a:r>
              <a:rPr lang="zh-CN" altLang="en-US" sz="3600" dirty="0"/>
              <a:t>维调整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rgbClr val="FFFF00"/>
                </a:solidFill>
              </a:rPr>
              <a:t>性能优化</a:t>
            </a:r>
            <a:endParaRPr lang="en-US" altLang="zh-CN" sz="36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600" dirty="0"/>
              <a:t>压</a:t>
            </a:r>
            <a:r>
              <a:rPr lang="zh-CN" altLang="en-US" sz="3600" dirty="0" smtClean="0"/>
              <a:t>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085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700" y="1632247"/>
            <a:ext cx="6711654" cy="4616159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20%</a:t>
            </a:r>
            <a:r>
              <a:rPr lang="zh-CN" altLang="en-US" sz="2800" dirty="0" smtClean="0"/>
              <a:t>的代码消耗了</a:t>
            </a:r>
            <a:r>
              <a:rPr lang="en-US" altLang="zh-CN" sz="2800" dirty="0" smtClean="0"/>
              <a:t>80%</a:t>
            </a:r>
            <a:r>
              <a:rPr lang="zh-CN" altLang="en-US" sz="2800" dirty="0" smtClean="0"/>
              <a:t>的资源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优化剩余</a:t>
            </a:r>
            <a:r>
              <a:rPr lang="en-US" altLang="zh-CN" sz="2400" dirty="0" smtClean="0"/>
              <a:t>80%</a:t>
            </a:r>
            <a:r>
              <a:rPr lang="zh-CN" altLang="en-US" sz="2400" dirty="0" smtClean="0"/>
              <a:t>代码，最多仅能优化</a:t>
            </a:r>
            <a:r>
              <a:rPr lang="en-US" altLang="zh-CN" sz="2400" dirty="0" smtClean="0"/>
              <a:t>20%</a:t>
            </a:r>
            <a:r>
              <a:rPr lang="zh-CN" altLang="en-US" sz="2400" dirty="0" smtClean="0"/>
              <a:t>性能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找出最核心耗资源的地方，并优化掉</a:t>
            </a:r>
            <a:endParaRPr lang="en-US" altLang="zh-CN" sz="2400" dirty="0"/>
          </a:p>
          <a:p>
            <a:pPr marL="457207" lvl="1" indent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二八原则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8224" y="4717992"/>
            <a:ext cx="4836920" cy="7007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05142" y="4717992"/>
            <a:ext cx="1213503" cy="700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5400000">
            <a:off x="3362826" y="2106478"/>
            <a:ext cx="247713" cy="48369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093721" y="3997886"/>
            <a:ext cx="3008120" cy="368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7" lvl="1" indent="0">
              <a:buFont typeface="Wingdings 3" charset="2"/>
              <a:buNone/>
            </a:pPr>
            <a:r>
              <a:rPr lang="zh-CN" alt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优化</a:t>
            </a:r>
            <a:r>
              <a:rPr lang="en-US" altLang="zh-CN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80%</a:t>
            </a:r>
            <a:r>
              <a:rPr lang="zh-CN" alt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的消耗</a:t>
            </a:r>
            <a:endParaRPr lang="zh-CN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495515"/>
            <a:ext cx="7957378" cy="4752892"/>
          </a:xfrm>
        </p:spPr>
        <p:txBody>
          <a:bodyPr>
            <a:normAutofit fontScale="32500" lnSpcReduction="20000"/>
          </a:bodyPr>
          <a:lstStyle/>
          <a:p>
            <a:r>
              <a:rPr lang="zh-CN" altLang="en-US" sz="5500" dirty="0" smtClean="0"/>
              <a:t>压测</a:t>
            </a:r>
            <a:endParaRPr lang="en-US" altLang="zh-CN" sz="5500" dirty="0" smtClean="0"/>
          </a:p>
          <a:p>
            <a:pPr lvl="1"/>
            <a:r>
              <a:rPr lang="zh-CN" altLang="en-US" sz="5500" dirty="0" smtClean="0"/>
              <a:t>单接口压测、组合接口压测（</a:t>
            </a:r>
            <a:r>
              <a:rPr lang="zh-CN" altLang="en-US" sz="5500" dirty="0"/>
              <a:t>场景压测</a:t>
            </a:r>
            <a:r>
              <a:rPr lang="zh-CN" altLang="en-US" sz="5500" dirty="0" smtClean="0"/>
              <a:t>）</a:t>
            </a:r>
            <a:endParaRPr lang="en-US" altLang="zh-CN" sz="5500" dirty="0" smtClean="0"/>
          </a:p>
          <a:p>
            <a:r>
              <a:rPr lang="zh-CN" altLang="en-US" sz="5500" dirty="0" smtClean="0"/>
              <a:t>观察机器情况</a:t>
            </a:r>
            <a:endParaRPr lang="en-US" altLang="zh-CN" sz="5500" dirty="0" smtClean="0"/>
          </a:p>
          <a:p>
            <a:pPr lvl="1"/>
            <a:r>
              <a:rPr lang="zh-CN" altLang="en-US" sz="5500" dirty="0" smtClean="0"/>
              <a:t>负载：</a:t>
            </a:r>
            <a:r>
              <a:rPr lang="en-US" altLang="zh-CN" sz="5500" dirty="0" err="1" smtClean="0"/>
              <a:t>cpu</a:t>
            </a:r>
            <a:r>
              <a:rPr lang="zh-CN" altLang="en-US" sz="5500" dirty="0" smtClean="0"/>
              <a:t>、磁盘</a:t>
            </a:r>
            <a:r>
              <a:rPr lang="en-US" altLang="zh-CN" sz="5500" dirty="0" err="1"/>
              <a:t>io</a:t>
            </a:r>
            <a:r>
              <a:rPr lang="zh-CN" altLang="en-US" sz="5500" dirty="0" smtClean="0"/>
              <a:t>、内存、网络（区分</a:t>
            </a:r>
            <a:r>
              <a:rPr lang="en-US" altLang="zh-CN" sz="5500" dirty="0" err="1" smtClean="0"/>
              <a:t>io</a:t>
            </a:r>
            <a:r>
              <a:rPr lang="zh-CN" altLang="en-US" sz="5500" dirty="0" smtClean="0"/>
              <a:t>密集，</a:t>
            </a:r>
            <a:r>
              <a:rPr lang="en-US" altLang="zh-CN" sz="5500" dirty="0" err="1" smtClean="0"/>
              <a:t>cpu</a:t>
            </a:r>
            <a:r>
              <a:rPr lang="zh-CN" altLang="en-US" sz="5500" dirty="0" smtClean="0"/>
              <a:t>密集型）</a:t>
            </a:r>
            <a:endParaRPr lang="en-US" altLang="zh-CN" sz="5500" dirty="0" smtClean="0"/>
          </a:p>
          <a:p>
            <a:pPr lvl="1"/>
            <a:r>
              <a:rPr lang="zh-CN" altLang="en-US" sz="5500" dirty="0" smtClean="0"/>
              <a:t>容量：</a:t>
            </a:r>
            <a:r>
              <a:rPr lang="en-US" altLang="zh-CN" sz="5500" dirty="0" err="1" smtClean="0"/>
              <a:t>apc</a:t>
            </a:r>
            <a:r>
              <a:rPr lang="zh-CN" altLang="en-US" sz="5500" dirty="0" smtClean="0"/>
              <a:t>、</a:t>
            </a:r>
            <a:r>
              <a:rPr lang="en-US" altLang="zh-CN" sz="5500" dirty="0" err="1" smtClean="0"/>
              <a:t>redis</a:t>
            </a:r>
            <a:r>
              <a:rPr lang="zh-CN" altLang="en-US" sz="5500" dirty="0" smtClean="0"/>
              <a:t>（关注缓存效率）</a:t>
            </a:r>
            <a:endParaRPr lang="en-US" altLang="zh-CN" sz="5500" dirty="0" smtClean="0"/>
          </a:p>
          <a:p>
            <a:pPr lvl="1"/>
            <a:r>
              <a:rPr lang="zh-CN" altLang="en-US" sz="5500" dirty="0" smtClean="0"/>
              <a:t>日志：</a:t>
            </a:r>
            <a:r>
              <a:rPr lang="en-US" altLang="zh-CN" sz="5500" dirty="0" err="1" smtClean="0"/>
              <a:t>php</a:t>
            </a:r>
            <a:r>
              <a:rPr lang="zh-CN" altLang="en-US" sz="5500" dirty="0" smtClean="0"/>
              <a:t>、</a:t>
            </a:r>
            <a:r>
              <a:rPr lang="en-US" altLang="zh-CN" sz="5500" dirty="0" err="1" smtClean="0"/>
              <a:t>nginx</a:t>
            </a:r>
            <a:r>
              <a:rPr lang="zh-CN" altLang="en-US" sz="5500" dirty="0"/>
              <a:t>、</a:t>
            </a:r>
            <a:r>
              <a:rPr lang="en-US" altLang="zh-CN" sz="5500" dirty="0" smtClean="0"/>
              <a:t>MySQL</a:t>
            </a:r>
            <a:r>
              <a:rPr lang="zh-CN" altLang="en-US" sz="5500" dirty="0" smtClean="0"/>
              <a:t>（错误日志、慢日志、无索引查询日志）</a:t>
            </a:r>
            <a:endParaRPr lang="en-US" altLang="zh-CN" sz="5500" dirty="0" smtClean="0"/>
          </a:p>
          <a:p>
            <a:r>
              <a:rPr lang="zh-CN" altLang="en-US" sz="5500" dirty="0"/>
              <a:t>观察请求</a:t>
            </a:r>
            <a:r>
              <a:rPr lang="zh-CN" altLang="en-US" sz="5500" dirty="0" smtClean="0"/>
              <a:t>分布</a:t>
            </a:r>
            <a:endParaRPr lang="en-US" altLang="zh-CN" sz="5500" dirty="0" smtClean="0"/>
          </a:p>
          <a:p>
            <a:pPr lvl="1"/>
            <a:r>
              <a:rPr lang="zh-CN" altLang="en-US" sz="5500" dirty="0" smtClean="0"/>
              <a:t>减少重复请求（</a:t>
            </a:r>
            <a:r>
              <a:rPr lang="en-US" altLang="zh-CN" sz="5500" dirty="0" smtClean="0"/>
              <a:t>buy/check</a:t>
            </a:r>
            <a:r>
              <a:rPr lang="zh-CN" altLang="en-US" sz="5500" dirty="0" smtClean="0"/>
              <a:t>）</a:t>
            </a:r>
            <a:endParaRPr lang="en-US" altLang="zh-CN" sz="5500" dirty="0" smtClean="0"/>
          </a:p>
          <a:p>
            <a:pPr lvl="1"/>
            <a:r>
              <a:rPr lang="zh-CN" altLang="en-US" sz="5500" dirty="0" smtClean="0"/>
              <a:t>优化重点请求（</a:t>
            </a:r>
            <a:r>
              <a:rPr lang="en-US" altLang="zh-CN" sz="5500" dirty="0" smtClean="0"/>
              <a:t>product/index, product/list, product/detail</a:t>
            </a:r>
            <a:r>
              <a:rPr lang="zh-CN" altLang="en-US" sz="5500" dirty="0" smtClean="0"/>
              <a:t>）</a:t>
            </a:r>
            <a:endParaRPr lang="en-US" altLang="zh-CN" sz="5500" dirty="0"/>
          </a:p>
          <a:p>
            <a:r>
              <a:rPr lang="en-US" altLang="zh-CN" sz="5500" dirty="0" err="1" smtClean="0"/>
              <a:t>Xhprof</a:t>
            </a:r>
            <a:r>
              <a:rPr lang="zh-CN" altLang="en-US" sz="5500" dirty="0" smtClean="0"/>
              <a:t>、阅读代码</a:t>
            </a:r>
            <a:endParaRPr lang="en-US" altLang="zh-CN" sz="5500" dirty="0" smtClean="0"/>
          </a:p>
          <a:p>
            <a:pPr lvl="1"/>
            <a:r>
              <a:rPr lang="zh-CN" altLang="en-US" sz="5300" dirty="0" smtClean="0"/>
              <a:t>看代码消耗脉络</a:t>
            </a:r>
            <a:endParaRPr lang="en-US" altLang="zh-CN" sz="5300" dirty="0" smtClean="0"/>
          </a:p>
          <a:p>
            <a:pPr lvl="1"/>
            <a:endParaRPr lang="en-US" altLang="zh-CN" sz="2200" dirty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如何找到</a:t>
            </a:r>
            <a:r>
              <a:rPr lang="en-US" altLang="zh-CN" dirty="0" smtClean="0"/>
              <a:t>80%</a:t>
            </a:r>
            <a:r>
              <a:rPr lang="zh-CN" altLang="en-US" dirty="0" smtClean="0"/>
              <a:t>性能损耗？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9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74" y="1786693"/>
            <a:ext cx="62007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81237173"/>
              </p:ext>
            </p:extLst>
          </p:nvPr>
        </p:nvGraphicFramePr>
        <p:xfrm>
          <a:off x="1250534" y="1145136"/>
          <a:ext cx="6096000" cy="4486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78303" cy="68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78303" cy="684195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95886" y="1532709"/>
            <a:ext cx="2098765" cy="2447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1264" y="6187154"/>
            <a:ext cx="4025790" cy="275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729" y="3283262"/>
            <a:ext cx="3815336" cy="63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173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日加薪日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7567301" cy="50593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通过每月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日的</a:t>
            </a:r>
            <a:r>
              <a:rPr lang="en-US" altLang="zh-CN" dirty="0" smtClean="0"/>
              <a:t>500W</a:t>
            </a:r>
            <a:r>
              <a:rPr lang="zh-CN" altLang="en-US" dirty="0" smtClean="0"/>
              <a:t>短周期高收益产品，撬动流量、销量。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28710" y="6264275"/>
            <a:ext cx="457200" cy="365125"/>
          </a:xfrm>
          <a:prstGeom prst="rect">
            <a:avLst/>
          </a:prstGeom>
        </p:spPr>
        <p:txBody>
          <a:bodyPr/>
          <a:lstStyle/>
          <a:p>
            <a:fld id="{C106EA92-6A35-44D0-B834-CB9229F40FE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9783" y="2118600"/>
            <a:ext cx="9004396" cy="3973406"/>
            <a:chOff x="51275" y="1960615"/>
            <a:chExt cx="9004396" cy="397340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75" y="1960615"/>
              <a:ext cx="9004396" cy="3973406"/>
            </a:xfrm>
            <a:prstGeom prst="rect">
              <a:avLst/>
            </a:prstGeom>
          </p:spPr>
        </p:pic>
        <p:sp>
          <p:nvSpPr>
            <p:cNvPr id="8" name="下箭头 7"/>
            <p:cNvSpPr/>
            <p:nvPr/>
          </p:nvSpPr>
          <p:spPr>
            <a:xfrm>
              <a:off x="1136591" y="3102123"/>
              <a:ext cx="282011" cy="10502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7712579" y="3600794"/>
              <a:ext cx="282011" cy="10502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000570" y="2634366"/>
              <a:ext cx="674406" cy="4677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6" indent="-342906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62" indent="-285755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20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27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34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42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49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57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64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7.10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7516381" y="3159513"/>
              <a:ext cx="674406" cy="4677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6" indent="-342906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62" indent="-285755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20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27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34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42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49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57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64" indent="-228604" algn="l" defTabSz="457207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8.10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3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94" y="0"/>
            <a:ext cx="4499522" cy="685800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22899" y="903333"/>
            <a:ext cx="3169535" cy="4752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Buy/check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8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770" y="78377"/>
            <a:ext cx="12011025" cy="6638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04160" y="557349"/>
            <a:ext cx="2142309" cy="296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4549" y="2207624"/>
            <a:ext cx="2142309" cy="296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18514" y="3801293"/>
            <a:ext cx="1889760" cy="296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700" y="1495515"/>
            <a:ext cx="6711654" cy="4752892"/>
          </a:xfrm>
        </p:spPr>
        <p:txBody>
          <a:bodyPr/>
          <a:lstStyle/>
          <a:p>
            <a:r>
              <a:rPr lang="zh-CN" altLang="en-US" dirty="0"/>
              <a:t>运</a:t>
            </a:r>
            <a:r>
              <a:rPr lang="zh-CN" altLang="en-US" dirty="0" smtClean="0"/>
              <a:t>维层面</a:t>
            </a:r>
            <a:endParaRPr lang="en-US" altLang="zh-CN" dirty="0"/>
          </a:p>
          <a:p>
            <a:pPr lvl="1"/>
            <a:r>
              <a:rPr lang="zh-CN" altLang="en-US" dirty="0" smtClean="0"/>
              <a:t>加机器（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机、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分离）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参数调优（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、系统）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4" y="1562148"/>
            <a:ext cx="75247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700" y="1495515"/>
            <a:ext cx="6711654" cy="4752892"/>
          </a:xfrm>
        </p:spPr>
        <p:txBody>
          <a:bodyPr/>
          <a:lstStyle/>
          <a:p>
            <a:r>
              <a:rPr lang="zh-CN" altLang="en-US" dirty="0"/>
              <a:t>运</a:t>
            </a:r>
            <a:r>
              <a:rPr lang="zh-CN" altLang="en-US" dirty="0" smtClean="0"/>
              <a:t>维层面</a:t>
            </a:r>
            <a:endParaRPr lang="en-US" altLang="zh-CN" dirty="0"/>
          </a:p>
          <a:p>
            <a:pPr lvl="1"/>
            <a:r>
              <a:rPr lang="zh-CN" altLang="en-US" dirty="0" smtClean="0"/>
              <a:t>加机器（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机、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分离）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参数调优（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、系统）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待运维补充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做了哪些优化？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700" y="1495515"/>
            <a:ext cx="6711654" cy="4752892"/>
          </a:xfrm>
        </p:spPr>
        <p:txBody>
          <a:bodyPr/>
          <a:lstStyle/>
          <a:p>
            <a:r>
              <a:rPr lang="en-US" altLang="zh-CN" dirty="0" smtClean="0"/>
              <a:t>APC</a:t>
            </a:r>
            <a:r>
              <a:rPr lang="zh-CN" altLang="en-US" dirty="0" smtClean="0"/>
              <a:t>调优（</a:t>
            </a:r>
            <a:r>
              <a:rPr lang="en-US" altLang="zh-CN" dirty="0" smtClean="0"/>
              <a:t>32M-&gt;256m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原问题：碎片多、容量满、大数据无法缓存、频繁过期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做了哪些优化？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34" y="2437592"/>
            <a:ext cx="6247820" cy="42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495515"/>
            <a:ext cx="7871919" cy="4752892"/>
          </a:xfrm>
        </p:spPr>
        <p:txBody>
          <a:bodyPr/>
          <a:lstStyle/>
          <a:p>
            <a:r>
              <a:rPr lang="zh-CN" altLang="en-US" dirty="0" smtClean="0"/>
              <a:t>是否有效缓存？</a:t>
            </a:r>
            <a:endParaRPr lang="en-US" altLang="zh-CN" dirty="0" smtClean="0"/>
          </a:p>
          <a:p>
            <a:pPr marL="457207" lvl="1" indent="0">
              <a:buNone/>
            </a:pPr>
            <a:r>
              <a:rPr lang="zh-CN" altLang="en-US" dirty="0" smtClean="0"/>
              <a:t>缓存数组中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无数据，导致重新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缓存；</a:t>
            </a:r>
            <a:endParaRPr lang="en-US" altLang="zh-CN" dirty="0" smtClean="0"/>
          </a:p>
          <a:p>
            <a:pPr marL="457207" lvl="1" indent="0">
              <a:buNone/>
            </a:pPr>
            <a:r>
              <a:rPr lang="zh-CN" altLang="en-US" dirty="0" smtClean="0"/>
              <a:t>新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缓存无法写入</a:t>
            </a:r>
            <a:r>
              <a:rPr lang="en-US" altLang="zh-CN" dirty="0" err="1" smtClean="0"/>
              <a:t>apc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apc</a:t>
            </a:r>
            <a:r>
              <a:rPr lang="zh-CN" altLang="en-US" dirty="0" smtClean="0"/>
              <a:t>满），进一步恶化</a:t>
            </a:r>
            <a:r>
              <a:rPr lang="en-US" altLang="zh-CN" dirty="0" smtClean="0"/>
              <a:t>	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2590"/>
          </a:xfrm>
        </p:spPr>
        <p:txBody>
          <a:bodyPr/>
          <a:lstStyle/>
          <a:p>
            <a:r>
              <a:rPr lang="zh-CN" altLang="en-US" dirty="0" smtClean="0"/>
              <a:t>做了哪些优化？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7" y="2865678"/>
            <a:ext cx="8938055" cy="23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495515"/>
            <a:ext cx="7871919" cy="4752892"/>
          </a:xfrm>
        </p:spPr>
        <p:txBody>
          <a:bodyPr/>
          <a:lstStyle/>
          <a:p>
            <a:r>
              <a:rPr lang="zh-CN" altLang="en-US" dirty="0" smtClean="0"/>
              <a:t>无关代码剥离主流程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 err="1" smtClean="0"/>
              <a:t>LPinYinService.php</a:t>
            </a:r>
            <a:r>
              <a:rPr lang="zh-CN" altLang="en-US" dirty="0"/>
              <a:t> </a:t>
            </a:r>
            <a:r>
              <a:rPr lang="zh-CN" altLang="en-US" dirty="0" smtClean="0"/>
              <a:t>缓存大小</a:t>
            </a:r>
            <a:r>
              <a:rPr lang="en-US" altLang="zh-CN" dirty="0" smtClean="0"/>
              <a:t>2.5MB</a:t>
            </a:r>
          </a:p>
          <a:p>
            <a:pPr lvl="1"/>
            <a:r>
              <a:rPr lang="en-US" altLang="zh-CN" dirty="0" err="1" smtClean="0"/>
              <a:t>autoload</a:t>
            </a:r>
            <a:r>
              <a:rPr lang="zh-CN" altLang="en-US" dirty="0" smtClean="0"/>
              <a:t>代价大，缓存序列化成本高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2590"/>
          </a:xfrm>
        </p:spPr>
        <p:txBody>
          <a:bodyPr/>
          <a:lstStyle/>
          <a:p>
            <a:r>
              <a:rPr lang="zh-CN" altLang="en-US" dirty="0" smtClean="0"/>
              <a:t>做了哪些优化？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973132" y="2868989"/>
            <a:ext cx="6685965" cy="733425"/>
            <a:chOff x="714733" y="2407355"/>
            <a:chExt cx="6685965" cy="7334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r="62161"/>
            <a:stretch/>
          </p:blipFill>
          <p:spPr>
            <a:xfrm>
              <a:off x="714733" y="2407355"/>
              <a:ext cx="4551999" cy="7334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l="60784" r="21478"/>
            <a:stretch/>
          </p:blipFill>
          <p:spPr>
            <a:xfrm>
              <a:off x="5266732" y="2407355"/>
              <a:ext cx="2133966" cy="73342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6451"/>
          <a:stretch/>
        </p:blipFill>
        <p:spPr>
          <a:xfrm>
            <a:off x="973132" y="3676481"/>
            <a:ext cx="7073905" cy="27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495515"/>
            <a:ext cx="7871919" cy="4752892"/>
          </a:xfrm>
        </p:spPr>
        <p:txBody>
          <a:bodyPr/>
          <a:lstStyle/>
          <a:p>
            <a:r>
              <a:rPr lang="zh-CN" altLang="en-US" dirty="0" smtClean="0"/>
              <a:t>框架</a:t>
            </a:r>
            <a:r>
              <a:rPr lang="en-US" altLang="zh-CN" dirty="0" smtClean="0"/>
              <a:t>ORM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（减少无谓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流量）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个业务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请求，</a:t>
            </a:r>
            <a:r>
              <a:rPr lang="zh-CN" altLang="en-US" dirty="0"/>
              <a:t>总是</a:t>
            </a:r>
            <a:r>
              <a:rPr lang="zh-CN" altLang="en-US" dirty="0" smtClean="0"/>
              <a:t>伴随着两个无谓消耗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 </a:t>
            </a:r>
            <a:r>
              <a:rPr lang="en-US" altLang="zh-CN" dirty="0"/>
              <a:t>create </a:t>
            </a:r>
            <a:r>
              <a:rPr lang="en-US" altLang="zh-CN" dirty="0" smtClean="0"/>
              <a:t>table </a:t>
            </a:r>
            <a:r>
              <a:rPr lang="zh-CN" altLang="en-US" dirty="0" smtClean="0"/>
              <a:t>获取外键，业务不使用，直接干掉</a:t>
            </a:r>
            <a:endParaRPr lang="en-US" altLang="zh-CN" dirty="0" smtClean="0"/>
          </a:p>
          <a:p>
            <a:pPr lvl="1"/>
            <a:r>
              <a:rPr lang="en-US" altLang="zh-CN" dirty="0"/>
              <a:t>show full </a:t>
            </a:r>
            <a:r>
              <a:rPr lang="en-US" altLang="zh-CN" dirty="0" smtClean="0"/>
              <a:t>columns </a:t>
            </a:r>
            <a:r>
              <a:rPr lang="zh-CN" altLang="en-US" dirty="0" smtClean="0"/>
              <a:t>用于获取表字段，缓存到</a:t>
            </a:r>
            <a:r>
              <a:rPr lang="en-US" altLang="zh-CN" dirty="0" err="1" smtClean="0"/>
              <a:t>apc</a:t>
            </a:r>
            <a:endParaRPr lang="en-US" altLang="zh-CN" dirty="0" smtClean="0"/>
          </a:p>
          <a:p>
            <a:pPr marL="45720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（发布脚本：发代码前后分别清</a:t>
            </a:r>
            <a:r>
              <a:rPr lang="en-US" altLang="zh-CN" dirty="0" smtClean="0"/>
              <a:t>user/system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7" lvl="1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2590"/>
          </a:xfrm>
        </p:spPr>
        <p:txBody>
          <a:bodyPr/>
          <a:lstStyle/>
          <a:p>
            <a:r>
              <a:rPr lang="zh-CN" altLang="en-US" dirty="0" smtClean="0"/>
              <a:t>做了哪些优化？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03" y="3584577"/>
            <a:ext cx="60864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495515"/>
            <a:ext cx="7871919" cy="4752892"/>
          </a:xfrm>
        </p:spPr>
        <p:txBody>
          <a:bodyPr/>
          <a:lstStyle/>
          <a:p>
            <a:r>
              <a:rPr lang="zh-CN" altLang="en-US" dirty="0"/>
              <a:t>框架</a:t>
            </a:r>
            <a:r>
              <a:rPr lang="en-US" altLang="zh-CN" dirty="0" smtClean="0"/>
              <a:t>ORM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（减少内存占用）</a:t>
            </a:r>
            <a:endParaRPr lang="en-US" altLang="zh-CN" dirty="0" smtClean="0"/>
          </a:p>
          <a:p>
            <a:pPr marL="457207" lvl="1" indent="0">
              <a:buNone/>
            </a:pPr>
            <a:r>
              <a:rPr lang="zh-CN" altLang="en-US" dirty="0" smtClean="0"/>
              <a:t>当年为防止读从库写主库，在主从不同步时避免写入旧数据</a:t>
            </a:r>
            <a:endParaRPr lang="en-US" altLang="zh-CN" dirty="0" smtClean="0"/>
          </a:p>
          <a:p>
            <a:pPr marL="457207" lvl="1" indent="0">
              <a:buNone/>
            </a:pPr>
            <a:r>
              <a:rPr lang="zh-CN" altLang="en-US" dirty="0" smtClean="0"/>
              <a:t>读取的数据</a:t>
            </a:r>
            <a:r>
              <a:rPr lang="zh-CN" altLang="en-US" dirty="0" smtClean="0">
                <a:solidFill>
                  <a:srgbClr val="FFFF00"/>
                </a:solidFill>
              </a:rPr>
              <a:t>做备份</a:t>
            </a:r>
            <a:r>
              <a:rPr lang="zh-CN" altLang="en-US" dirty="0" smtClean="0"/>
              <a:t>，拼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语句时判断字段是否有改动</a:t>
            </a:r>
            <a:endParaRPr lang="en-US" altLang="zh-CN" dirty="0" smtClean="0"/>
          </a:p>
          <a:p>
            <a:pPr marL="457207" lvl="1" indent="0">
              <a:buNone/>
            </a:pPr>
            <a:endParaRPr lang="en-US" altLang="zh-CN" dirty="0" smtClean="0"/>
          </a:p>
          <a:p>
            <a:pPr marL="457207" lvl="1" indent="0">
              <a:buNone/>
            </a:pPr>
            <a:endParaRPr lang="en-US" altLang="zh-CN" dirty="0"/>
          </a:p>
          <a:p>
            <a:pPr marL="457207" lvl="1" indent="0">
              <a:buNone/>
            </a:pPr>
            <a:endParaRPr lang="en-US" altLang="zh-CN" dirty="0" smtClean="0"/>
          </a:p>
          <a:p>
            <a:pPr marL="457207" lvl="1" indent="0">
              <a:buNone/>
            </a:pPr>
            <a:endParaRPr lang="en-US" altLang="zh-CN" dirty="0" smtClean="0"/>
          </a:p>
          <a:p>
            <a:pPr marL="457207" lvl="1" indent="0">
              <a:buNone/>
            </a:pPr>
            <a:endParaRPr lang="en-US" altLang="zh-CN" dirty="0" smtClean="0"/>
          </a:p>
          <a:p>
            <a:pPr marL="457207" lvl="1" indent="0">
              <a:buNone/>
            </a:pPr>
            <a:r>
              <a:rPr lang="zh-CN" altLang="en-US" dirty="0" smtClean="0"/>
              <a:t>导致：内存占用、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存储占用增加</a:t>
            </a:r>
            <a:endParaRPr lang="en-US" altLang="zh-CN" dirty="0" smtClean="0"/>
          </a:p>
          <a:p>
            <a:pPr marL="457207" lvl="1" indent="0">
              <a:buNone/>
            </a:pPr>
            <a:r>
              <a:rPr lang="zh-CN" altLang="en-US" dirty="0" smtClean="0"/>
              <a:t>解决：非</a:t>
            </a:r>
            <a:r>
              <a:rPr lang="en-US" altLang="zh-CN" dirty="0" smtClean="0"/>
              <a:t>cli</a:t>
            </a:r>
            <a:r>
              <a:rPr lang="zh-CN" altLang="en-US" dirty="0" smtClean="0"/>
              <a:t>脚本屏蔽该机制</a:t>
            </a:r>
            <a:endParaRPr lang="en-US" altLang="zh-CN" dirty="0" smtClean="0"/>
          </a:p>
          <a:p>
            <a:pPr marL="45720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写数据时不序列化备份字段（实测内存降低</a:t>
            </a:r>
            <a:r>
              <a:rPr lang="en-US" altLang="zh-CN" dirty="0" smtClean="0"/>
              <a:t>30%</a:t>
            </a:r>
            <a:r>
              <a:rPr lang="zh-CN" altLang="en-US" dirty="0" smtClean="0"/>
              <a:t>左右）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2590"/>
          </a:xfrm>
        </p:spPr>
        <p:txBody>
          <a:bodyPr/>
          <a:lstStyle/>
          <a:p>
            <a:r>
              <a:rPr lang="zh-CN" altLang="en-US" dirty="0" smtClean="0"/>
              <a:t>做了哪些优化？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98" y="2784817"/>
            <a:ext cx="42100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495515"/>
            <a:ext cx="7871919" cy="50163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缓存！缓存！缓存！（</a:t>
            </a:r>
            <a:r>
              <a:rPr lang="en-US" altLang="zh-CN" dirty="0" smtClean="0"/>
              <a:t>CPU/MySQL</a:t>
            </a:r>
            <a:r>
              <a:rPr lang="zh-CN" altLang="en-US" dirty="0" smtClean="0"/>
              <a:t>流量大幅降低）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1"/>
            <a:r>
              <a:rPr lang="zh-CN" altLang="en-US" dirty="0"/>
              <a:t>列表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lvl="1"/>
            <a:r>
              <a:rPr lang="zh-CN" altLang="en-US" dirty="0"/>
              <a:t>公募列表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lvl="1"/>
            <a:r>
              <a:rPr lang="zh-CN" altLang="en-US" dirty="0"/>
              <a:t>讨论</a:t>
            </a:r>
            <a:r>
              <a:rPr lang="zh-CN" altLang="en-US" dirty="0" smtClean="0"/>
              <a:t>区的首页（翻页极少数）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转让列表页（查询语句用不到索引，没有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缓存更新竞争问题？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热点数据由脚本主动更新</a:t>
            </a:r>
            <a:endParaRPr lang="en-US" altLang="zh-CN" dirty="0" smtClean="0"/>
          </a:p>
          <a:p>
            <a:pPr marL="514358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（公司诺亚、会员、游客、体验专区的第一页缓存数据）</a:t>
            </a:r>
            <a:endParaRPr lang="en-US" altLang="zh-CN" dirty="0" smtClean="0"/>
          </a:p>
          <a:p>
            <a:pPr marL="342906" lvl="1" indent="-342906"/>
            <a:endParaRPr lang="en-US" altLang="zh-CN" sz="2000" dirty="0"/>
          </a:p>
          <a:p>
            <a:pPr marL="342906" lvl="1" indent="-342906"/>
            <a:r>
              <a:rPr lang="zh-CN" altLang="en-US" sz="2000" dirty="0" smtClean="0"/>
              <a:t>缓存</a:t>
            </a:r>
            <a:r>
              <a:rPr lang="zh-CN" altLang="en-US" sz="2000" dirty="0"/>
              <a:t>导致页面</a:t>
            </a:r>
            <a:r>
              <a:rPr lang="zh-CN" altLang="en-US" sz="2000" dirty="0" smtClean="0"/>
              <a:t>库存</a:t>
            </a:r>
            <a:r>
              <a:rPr lang="zh-CN" altLang="en-US" sz="2000" dirty="0"/>
              <a:t>变更</a:t>
            </a:r>
            <a:r>
              <a:rPr lang="zh-CN" altLang="en-US" sz="2000" dirty="0" smtClean="0"/>
              <a:t>不</a:t>
            </a:r>
            <a:r>
              <a:rPr lang="zh-CN" altLang="en-US" sz="2000" dirty="0"/>
              <a:t>及时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742964" lvl="2" indent="-342906"/>
            <a:r>
              <a:rPr lang="zh-CN" altLang="en-US" sz="1800" dirty="0" smtClean="0"/>
              <a:t>抢购时会有预期列表与详情不一致，先</a:t>
            </a:r>
            <a:r>
              <a:rPr lang="zh-CN" altLang="en-US" sz="1800" dirty="0"/>
              <a:t>抗住再</a:t>
            </a:r>
            <a:r>
              <a:rPr lang="zh-CN" altLang="en-US" sz="1800" dirty="0" smtClean="0"/>
              <a:t>优化</a:t>
            </a:r>
            <a:endParaRPr lang="en-US" alt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2590"/>
          </a:xfrm>
        </p:spPr>
        <p:txBody>
          <a:bodyPr/>
          <a:lstStyle/>
          <a:p>
            <a:r>
              <a:rPr lang="zh-CN" altLang="en-US" dirty="0" smtClean="0"/>
              <a:t>做了哪些优化？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7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7.10                     8.10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4140437" cy="50593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CN" sz="1800" dirty="0" smtClean="0"/>
              <a:t>WEB 500,502,504</a:t>
            </a:r>
            <a:r>
              <a:rPr lang="zh-CN" altLang="en-US" sz="1800" dirty="0" smtClean="0"/>
              <a:t>！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en-US" altLang="zh-CN" sz="1800" dirty="0" smtClean="0"/>
              <a:t>APP </a:t>
            </a:r>
            <a:r>
              <a:rPr lang="zh-CN" altLang="en-US" sz="1800" dirty="0" smtClean="0"/>
              <a:t>闪退！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抢</a:t>
            </a:r>
            <a:r>
              <a:rPr lang="zh-CN" altLang="en-US" sz="1800" dirty="0"/>
              <a:t>不到</a:t>
            </a:r>
            <a:r>
              <a:rPr lang="zh-CN" altLang="en-US" sz="1800" dirty="0" smtClean="0"/>
              <a:t>库存！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zh-CN" altLang="en-US" sz="1800" dirty="0"/>
              <a:t>抢到了无法</a:t>
            </a:r>
            <a:r>
              <a:rPr lang="zh-CN" altLang="en-US" sz="1800" dirty="0" smtClean="0"/>
              <a:t>支付啊！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en-US" altLang="zh-CN" sz="1800" dirty="0" smtClean="0"/>
              <a:t>PHP</a:t>
            </a:r>
            <a:r>
              <a:rPr lang="zh-CN" altLang="en-US" sz="1800" dirty="0" smtClean="0"/>
              <a:t>层</a:t>
            </a:r>
            <a:r>
              <a:rPr lang="zh-CN" altLang="en-US" sz="1800" dirty="0"/>
              <a:t>负载</a:t>
            </a:r>
            <a:r>
              <a:rPr lang="en-US" altLang="zh-CN" sz="1800" dirty="0"/>
              <a:t>100</a:t>
            </a:r>
            <a:r>
              <a:rPr lang="en-US" altLang="zh-CN" sz="1800" dirty="0" smtClean="0"/>
              <a:t>%</a:t>
            </a:r>
            <a:r>
              <a:rPr lang="zh-CN" altLang="en-US" sz="1800" dirty="0" smtClean="0"/>
              <a:t>！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en-US" altLang="zh-CN" sz="1800" dirty="0"/>
              <a:t>DB</a:t>
            </a:r>
            <a:r>
              <a:rPr lang="zh-CN" altLang="en-US" sz="1800" dirty="0"/>
              <a:t>无法建立</a:t>
            </a:r>
            <a:r>
              <a:rPr lang="zh-CN" altLang="en-US" sz="1800" dirty="0" smtClean="0"/>
              <a:t>连接！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约</a:t>
            </a:r>
            <a:r>
              <a:rPr lang="en-US" altLang="zh-CN" sz="1800" dirty="0" smtClean="0"/>
              <a:t>10:40</a:t>
            </a:r>
            <a:r>
              <a:rPr lang="zh-CN" altLang="en-US" sz="1800" dirty="0" smtClean="0"/>
              <a:t>左右才完全恢复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28710" y="6264275"/>
            <a:ext cx="457200" cy="365125"/>
          </a:xfrm>
          <a:prstGeom prst="rect">
            <a:avLst/>
          </a:prstGeom>
        </p:spPr>
        <p:txBody>
          <a:bodyPr/>
          <a:lstStyle/>
          <a:p>
            <a:fld id="{C106EA92-6A35-44D0-B834-CB9229F40FE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92955" y="1387474"/>
            <a:ext cx="4140437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 dirty="0" smtClean="0"/>
              <a:t>一切正常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10:00:03</a:t>
            </a:r>
            <a:r>
              <a:rPr lang="zh-CN" altLang="en-US" dirty="0" smtClean="0"/>
              <a:t>所有库存被抢完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2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495515"/>
            <a:ext cx="8316301" cy="5016380"/>
          </a:xfrm>
        </p:spPr>
        <p:txBody>
          <a:bodyPr>
            <a:normAutofit/>
          </a:bodyPr>
          <a:lstStyle/>
          <a:p>
            <a:r>
              <a:rPr lang="zh-CN" altLang="en-US" dirty="0"/>
              <a:t>交互</a:t>
            </a:r>
            <a:r>
              <a:rPr lang="zh-CN" altLang="en-US" dirty="0" smtClean="0"/>
              <a:t>逻辑优化</a:t>
            </a:r>
            <a:endParaRPr lang="en-US" altLang="zh-CN" dirty="0" smtClean="0"/>
          </a:p>
          <a:p>
            <a:pPr lvl="1"/>
            <a:r>
              <a:rPr lang="zh-CN" altLang="en-US" dirty="0"/>
              <a:t>尾</a:t>
            </a:r>
            <a:r>
              <a:rPr lang="zh-CN" altLang="en-US" dirty="0" smtClean="0"/>
              <a:t>单处理</a:t>
            </a:r>
            <a:endParaRPr lang="en-US" altLang="zh-CN" dirty="0" smtClean="0"/>
          </a:p>
          <a:p>
            <a:pPr marL="914416" lvl="2" indent="0">
              <a:buNone/>
            </a:pPr>
            <a:r>
              <a:rPr lang="zh-CN" altLang="en-US" dirty="0" smtClean="0"/>
              <a:t>起投金额 ≠ 增量金额，导致尾单不满足起投金额，等其它单支付完才能下单</a:t>
            </a:r>
            <a:endParaRPr lang="en-US" altLang="zh-CN" dirty="0" smtClean="0"/>
          </a:p>
          <a:p>
            <a:pPr marL="914416" lvl="2" indent="0">
              <a:buNone/>
            </a:pPr>
            <a:r>
              <a:rPr lang="zh-CN" altLang="en-US" dirty="0" smtClean="0"/>
              <a:t>导致无数人卡在尾单下单（看到剩余金额一直在变，但无法下单，愤怒！抓狂</a:t>
            </a:r>
            <a:r>
              <a:rPr lang="zh-CN" altLang="en-US" dirty="0"/>
              <a:t>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16" lvl="2" indent="0">
              <a:buNone/>
            </a:pPr>
            <a:r>
              <a:rPr lang="zh-CN" altLang="en-US" dirty="0" smtClean="0"/>
              <a:t>解决：尾单时，剩余库存展示为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，库存量合入未支付金额展示，</a:t>
            </a:r>
            <a:endParaRPr lang="en-US" altLang="zh-CN" dirty="0" smtClean="0"/>
          </a:p>
          <a:p>
            <a:pPr marL="914416" lvl="2" indent="0">
              <a:buNone/>
            </a:pPr>
            <a:r>
              <a:rPr lang="zh-CN" altLang="en-US" dirty="0" smtClean="0"/>
              <a:t>           此时为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的下单请求仍然到后台？及早抛错（无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appserver</a:t>
            </a:r>
            <a:r>
              <a:rPr lang="zh-CN" altLang="en-US" dirty="0"/>
              <a:t>操作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干掉</a:t>
            </a:r>
            <a:r>
              <a:rPr lang="en-US" altLang="zh-CN" dirty="0" smtClean="0"/>
              <a:t>buy/check</a:t>
            </a:r>
            <a:r>
              <a:rPr lang="zh-CN" altLang="en-US" dirty="0" smtClean="0"/>
              <a:t>（抢购时并发请求最高）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点购买按钮，触发检查是否有资格买，</a:t>
            </a:r>
            <a:endParaRPr lang="en-US" altLang="zh-CN" dirty="0" smtClean="0"/>
          </a:p>
          <a:p>
            <a:pPr marL="914416" lvl="2" indent="0">
              <a:buNone/>
            </a:pPr>
            <a:r>
              <a:rPr lang="zh-CN" altLang="en-US" dirty="0" smtClean="0"/>
              <a:t>    若有资格则弹风险浮层，继续购买调</a:t>
            </a:r>
            <a:r>
              <a:rPr lang="en-US" altLang="zh-CN" dirty="0" err="1" smtClean="0"/>
              <a:t>getOrderId</a:t>
            </a:r>
            <a:r>
              <a:rPr lang="zh-CN" altLang="en-US" dirty="0" smtClean="0"/>
              <a:t>下单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改为：有交易密码时就不调</a:t>
            </a:r>
            <a:r>
              <a:rPr lang="en-US" altLang="zh-CN" dirty="0" smtClean="0"/>
              <a:t>buy/check</a:t>
            </a:r>
          </a:p>
          <a:p>
            <a:pPr marL="914416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（交易密码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带出，不用额外查询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，极少数换卡用户多弹浮层）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2590"/>
          </a:xfrm>
        </p:spPr>
        <p:txBody>
          <a:bodyPr/>
          <a:lstStyle/>
          <a:p>
            <a:r>
              <a:rPr lang="zh-CN" altLang="en-US" dirty="0" smtClean="0"/>
              <a:t>做了哪些优化？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0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495515"/>
            <a:ext cx="8316301" cy="50163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高峰期柔性可用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site/report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点</a:t>
            </a:r>
            <a:r>
              <a:rPr lang="en-US" altLang="zh-CN" dirty="0" smtClean="0"/>
              <a:t>-10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不上报，或抽样上报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 exception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，不入库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2590"/>
          </a:xfrm>
        </p:spPr>
        <p:txBody>
          <a:bodyPr/>
          <a:lstStyle/>
          <a:p>
            <a:r>
              <a:rPr lang="zh-CN" altLang="en-US" dirty="0" smtClean="0"/>
              <a:t>做了哪些优化？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6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495515"/>
            <a:ext cx="8316301" cy="50163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多主、分库</a:t>
            </a:r>
            <a:endParaRPr lang="en-US" altLang="zh-CN" dirty="0" smtClean="0"/>
          </a:p>
          <a:p>
            <a:r>
              <a:rPr lang="zh-CN" altLang="en-US" dirty="0" smtClean="0"/>
              <a:t>用户分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、粘性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（保证部分用户体验）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级缓存（反向代理、页面</a:t>
            </a:r>
            <a:r>
              <a:rPr lang="zh-CN" altLang="en-US" smtClean="0"/>
              <a:t>片缓存）</a:t>
            </a:r>
            <a:endParaRPr lang="en-US" altLang="zh-CN" dirty="0" smtClean="0"/>
          </a:p>
          <a:p>
            <a:r>
              <a:rPr lang="zh-CN" altLang="en-US" dirty="0" smtClean="0"/>
              <a:t>过载保护（前端保护后端，及时抛错）</a:t>
            </a:r>
            <a:endParaRPr lang="en-US" altLang="zh-CN" dirty="0" smtClean="0"/>
          </a:p>
          <a:p>
            <a:r>
              <a:rPr lang="zh-CN" altLang="en-US" dirty="0"/>
              <a:t>秒</a:t>
            </a:r>
            <a:r>
              <a:rPr lang="zh-CN" altLang="en-US" dirty="0" smtClean="0"/>
              <a:t>杀系统（隔离秒杀行为，保证普通产品流程）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更多：腾讯海量服务之道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2590"/>
          </a:xfrm>
        </p:spPr>
        <p:txBody>
          <a:bodyPr/>
          <a:lstStyle/>
          <a:p>
            <a:r>
              <a:rPr lang="zh-CN" altLang="en-US" dirty="0" smtClean="0"/>
              <a:t>后续可优化？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2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600" dirty="0"/>
              <a:t>运</a:t>
            </a:r>
            <a:r>
              <a:rPr lang="zh-CN" altLang="en-US" sz="3600" dirty="0"/>
              <a:t>维调整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600" dirty="0"/>
              <a:t>性能优化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rgbClr val="FFFF00"/>
                </a:solidFill>
              </a:rPr>
              <a:t>压</a:t>
            </a:r>
            <a:r>
              <a:rPr lang="zh-CN" altLang="en-US" sz="3600" dirty="0">
                <a:solidFill>
                  <a:srgbClr val="FFFF00"/>
                </a:solidFill>
              </a:rPr>
              <a:t>测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42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工具篇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593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Loadrunner</a:t>
            </a:r>
            <a:r>
              <a:rPr lang="zh-CN" altLang="en-US" sz="1800" dirty="0"/>
              <a:t>工作原理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 通过</a:t>
            </a:r>
            <a:r>
              <a:rPr lang="zh-CN" altLang="en-US" sz="1800" dirty="0"/>
              <a:t>代理方式截获客户端和服务器之间交互的</a:t>
            </a:r>
            <a:r>
              <a:rPr lang="zh-CN" altLang="en-US" sz="1800" dirty="0" smtClean="0"/>
              <a:t>数据流，根据</a:t>
            </a:r>
            <a:r>
              <a:rPr lang="zh-CN" altLang="en-US" sz="1800" dirty="0"/>
              <a:t>压力</a:t>
            </a:r>
            <a:r>
              <a:rPr lang="zh-CN" altLang="en-US" sz="1800" dirty="0" smtClean="0"/>
              <a:t>生成器产生的负载来对数据流造成压力，从来达到模拟高并发的压力场景。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Loadrunner</a:t>
            </a:r>
            <a:r>
              <a:rPr lang="zh-CN" altLang="en-US" sz="1800" dirty="0" smtClean="0"/>
              <a:t>四大组件</a:t>
            </a:r>
            <a:endParaRPr lang="en-US" altLang="zh-CN" sz="1800" dirty="0" smtClean="0"/>
          </a:p>
          <a:p>
            <a:pPr marL="400056" lvl="1" indent="0">
              <a:buNone/>
            </a:pPr>
            <a:r>
              <a:rPr lang="zh-CN" altLang="en-US" sz="1600" b="0" dirty="0" smtClean="0"/>
              <a:t>➤ </a:t>
            </a:r>
            <a:r>
              <a:rPr lang="en-US" altLang="zh-CN" sz="1600" dirty="0"/>
              <a:t>Virtual User Generator </a:t>
            </a:r>
            <a:r>
              <a:rPr lang="zh-CN" altLang="en-US" sz="1600" b="0" dirty="0"/>
              <a:t>录制最终用户业务流程并创建自动化性能测试脚本，</a:t>
            </a:r>
          </a:p>
          <a:p>
            <a:pPr marL="400056" lvl="1" indent="0">
              <a:buNone/>
            </a:pPr>
            <a:r>
              <a:rPr lang="zh-CN" altLang="en-US" sz="1600" b="0" dirty="0"/>
              <a:t>即 </a:t>
            </a:r>
            <a:r>
              <a:rPr lang="en-US" altLang="zh-CN" sz="1600" b="0" dirty="0" err="1"/>
              <a:t>Vuser</a:t>
            </a:r>
            <a:r>
              <a:rPr lang="en-US" altLang="zh-CN" sz="1600" b="0" dirty="0"/>
              <a:t> </a:t>
            </a:r>
            <a:r>
              <a:rPr lang="zh-CN" altLang="en-US" sz="1600" b="0" dirty="0"/>
              <a:t>脚本。</a:t>
            </a:r>
          </a:p>
          <a:p>
            <a:pPr marL="400056" lvl="1" indent="0">
              <a:buNone/>
            </a:pPr>
            <a:r>
              <a:rPr lang="zh-CN" altLang="en-US" sz="1600" b="0" dirty="0"/>
              <a:t>➤ </a:t>
            </a:r>
            <a:r>
              <a:rPr lang="en-US" altLang="zh-CN" sz="1600" dirty="0"/>
              <a:t>Controller </a:t>
            </a:r>
            <a:r>
              <a:rPr lang="zh-CN" altLang="en-US" sz="1600" b="0" dirty="0"/>
              <a:t>组织、驱动、管理并监控负载测试。</a:t>
            </a:r>
          </a:p>
          <a:p>
            <a:pPr marL="400056" lvl="1" indent="0">
              <a:buNone/>
            </a:pPr>
            <a:r>
              <a:rPr lang="en-US" altLang="zh-CN" sz="1600" b="0" dirty="0"/>
              <a:t>➤ </a:t>
            </a:r>
            <a:r>
              <a:rPr lang="en-US" altLang="zh-CN" sz="1600" dirty="0"/>
              <a:t>Load Generator </a:t>
            </a:r>
            <a:r>
              <a:rPr lang="zh-CN" altLang="en-US" sz="1600" b="0" dirty="0"/>
              <a:t>通过运行 </a:t>
            </a:r>
            <a:r>
              <a:rPr lang="en-US" altLang="zh-CN" sz="1600" b="0" dirty="0" err="1"/>
              <a:t>Vuser</a:t>
            </a:r>
            <a:r>
              <a:rPr lang="en-US" altLang="zh-CN" sz="1600" b="0" dirty="0"/>
              <a:t> </a:t>
            </a:r>
            <a:r>
              <a:rPr lang="zh-CN" altLang="en-US" sz="1600" b="0" dirty="0"/>
              <a:t>产生负载。</a:t>
            </a:r>
          </a:p>
          <a:p>
            <a:pPr marL="400056" lvl="1" indent="0">
              <a:buNone/>
            </a:pPr>
            <a:r>
              <a:rPr lang="en-US" altLang="zh-CN" sz="1600" b="0" dirty="0"/>
              <a:t>➤ </a:t>
            </a:r>
            <a:r>
              <a:rPr lang="en-US" altLang="zh-CN" sz="1600" dirty="0"/>
              <a:t>Analysis </a:t>
            </a:r>
            <a:r>
              <a:rPr lang="zh-CN" altLang="en-US" sz="1600" b="0" dirty="0"/>
              <a:t>用于查看、剖析和比较性能结果。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800" b="0" dirty="0" smtClean="0"/>
              <a:t>       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28710" y="6264275"/>
            <a:ext cx="457200" cy="365125"/>
          </a:xfrm>
          <a:prstGeom prst="rect">
            <a:avLst/>
          </a:prstGeom>
        </p:spPr>
        <p:txBody>
          <a:bodyPr/>
          <a:lstStyle/>
          <a:p>
            <a:fld id="{C106EA92-6A35-44D0-B834-CB9229F40FE2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6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8436" y="1642727"/>
            <a:ext cx="6711654" cy="4195481"/>
          </a:xfrm>
        </p:spPr>
        <p:txBody>
          <a:bodyPr/>
          <a:lstStyle/>
          <a:p>
            <a:r>
              <a:rPr lang="zh-CN" altLang="en-US" dirty="0" smtClean="0"/>
              <a:t>还原</a:t>
            </a:r>
            <a:r>
              <a:rPr lang="en-US" altLang="zh-CN" dirty="0" smtClean="0"/>
              <a:t>7.10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151-</a:t>
            </a:r>
            <a:r>
              <a:rPr lang="zh-CN" altLang="zh-CN" dirty="0" smtClean="0"/>
              <a:t>购买</a:t>
            </a:r>
            <a:r>
              <a:rPr lang="zh-CN" altLang="en-US" dirty="0" smtClean="0"/>
              <a:t>（</a:t>
            </a:r>
            <a:r>
              <a:rPr lang="en-US" altLang="zh-CN" dirty="0"/>
              <a:t> /buy/check 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20-</a:t>
            </a:r>
            <a:r>
              <a:rPr lang="zh-CN" altLang="zh-CN" dirty="0" smtClean="0"/>
              <a:t>列表页</a:t>
            </a:r>
            <a:r>
              <a:rPr lang="zh-CN" altLang="en-US" dirty="0" smtClean="0"/>
              <a:t>（</a:t>
            </a:r>
            <a:r>
              <a:rPr lang="en-US" altLang="zh-CN" dirty="0"/>
              <a:t> /product/index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25-</a:t>
            </a:r>
            <a:r>
              <a:rPr lang="zh-CN" altLang="zh-CN" dirty="0" smtClean="0"/>
              <a:t>详情页</a:t>
            </a:r>
            <a:r>
              <a:rPr lang="zh-CN" altLang="en-US" dirty="0" smtClean="0"/>
              <a:t>（</a:t>
            </a:r>
            <a:r>
              <a:rPr lang="en-US" altLang="zh-CN" dirty="0"/>
              <a:t> /product/103551 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4-</a:t>
            </a:r>
            <a:r>
              <a:rPr lang="zh-CN" altLang="zh-CN" dirty="0" smtClean="0"/>
              <a:t>首页</a:t>
            </a:r>
            <a:r>
              <a:rPr lang="zh-CN" altLang="en-US" dirty="0" smtClean="0"/>
              <a:t>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080" y="3673837"/>
            <a:ext cx="588264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59333" y="1480357"/>
            <a:ext cx="6711654" cy="4195481"/>
          </a:xfrm>
        </p:spPr>
        <p:txBody>
          <a:bodyPr/>
          <a:lstStyle/>
          <a:p>
            <a:r>
              <a:rPr lang="en-US" altLang="zh-CN" dirty="0" smtClean="0"/>
              <a:t>7.10</a:t>
            </a:r>
            <a:r>
              <a:rPr lang="zh-CN" altLang="en-US" dirty="0" smtClean="0"/>
              <a:t>压测结果</a:t>
            </a:r>
            <a:endParaRPr lang="en-US" altLang="zh-CN" dirty="0" smtClean="0"/>
          </a:p>
          <a:p>
            <a:r>
              <a:rPr lang="en-US" altLang="zh-CN" dirty="0" smtClean="0"/>
              <a:t>QPS    </a:t>
            </a:r>
            <a:r>
              <a:rPr lang="en-US" altLang="zh-CN" dirty="0" smtClean="0"/>
              <a:t>131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各事务明细（平均响应时间是在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秒的可接受范围之内）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033" y="3378437"/>
            <a:ext cx="5600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28436" y="1497449"/>
            <a:ext cx="7170428" cy="480934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zh-CN" altLang="zh-CN" dirty="0" smtClean="0"/>
              <a:t>在</a:t>
            </a:r>
            <a:r>
              <a:rPr lang="zh-CN" altLang="en-US" dirty="0" smtClean="0"/>
              <a:t>还原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并发</a:t>
            </a:r>
            <a:r>
              <a:rPr lang="zh-CN" altLang="zh-CN" dirty="0" smtClean="0"/>
              <a:t>场景</a:t>
            </a:r>
            <a:r>
              <a:rPr lang="zh-CN" altLang="zh-CN" dirty="0"/>
              <a:t>下，</a:t>
            </a:r>
            <a:r>
              <a:rPr lang="en-US" altLang="zh-CN" dirty="0"/>
              <a:t>web</a:t>
            </a:r>
            <a:r>
              <a:rPr lang="zh-CN" altLang="zh-CN" dirty="0"/>
              <a:t>服务器的</a:t>
            </a:r>
            <a:r>
              <a:rPr lang="en-US" altLang="zh-CN" dirty="0" err="1"/>
              <a:t>cpu</a:t>
            </a:r>
            <a:r>
              <a:rPr lang="zh-CN" altLang="zh-CN" dirty="0"/>
              <a:t>使用率超过</a:t>
            </a:r>
            <a:r>
              <a:rPr lang="en-US" altLang="zh-CN" dirty="0"/>
              <a:t>90%</a:t>
            </a:r>
            <a:r>
              <a:rPr lang="zh-CN" altLang="zh-CN" dirty="0"/>
              <a:t>，内存使用稳定在</a:t>
            </a:r>
            <a:r>
              <a:rPr lang="en-US" altLang="zh-CN" dirty="0"/>
              <a:t>6.2G</a:t>
            </a:r>
            <a:r>
              <a:rPr lang="zh-CN" altLang="zh-CN" dirty="0"/>
              <a:t>，</a:t>
            </a:r>
            <a:r>
              <a:rPr lang="en-US" altLang="zh-CN" dirty="0" err="1"/>
              <a:t>io</a:t>
            </a:r>
            <a:r>
              <a:rPr lang="zh-CN" altLang="zh-CN" dirty="0"/>
              <a:t>为</a:t>
            </a:r>
            <a:r>
              <a:rPr lang="en-US" altLang="zh-CN" dirty="0"/>
              <a:t>35Mbps</a:t>
            </a:r>
            <a:r>
              <a:rPr lang="zh-CN" altLang="zh-CN" dirty="0"/>
              <a:t>，</a:t>
            </a:r>
            <a:r>
              <a:rPr lang="en-US" altLang="zh-CN" dirty="0"/>
              <a:t>Db</a:t>
            </a:r>
            <a:r>
              <a:rPr lang="zh-CN" altLang="zh-CN" dirty="0"/>
              <a:t>的</a:t>
            </a:r>
            <a:r>
              <a:rPr lang="en-US" altLang="zh-CN" dirty="0" err="1"/>
              <a:t>cpu</a:t>
            </a:r>
            <a:r>
              <a:rPr lang="zh-CN" altLang="zh-CN" dirty="0"/>
              <a:t>使用</a:t>
            </a:r>
            <a:r>
              <a:rPr lang="en-US" altLang="zh-CN" dirty="0"/>
              <a:t>15%</a:t>
            </a:r>
            <a:r>
              <a:rPr lang="zh-CN" altLang="zh-CN" dirty="0"/>
              <a:t>， 内存使用稳定在</a:t>
            </a:r>
            <a:r>
              <a:rPr lang="en-US" altLang="zh-CN" dirty="0"/>
              <a:t>14.5G</a:t>
            </a:r>
            <a:r>
              <a:rPr lang="zh-CN" altLang="zh-CN" dirty="0"/>
              <a:t>，</a:t>
            </a:r>
            <a:r>
              <a:rPr lang="en-US" altLang="zh-CN" dirty="0"/>
              <a:t>  </a:t>
            </a:r>
            <a:r>
              <a:rPr lang="en-US" altLang="zh-CN" dirty="0" err="1"/>
              <a:t>io</a:t>
            </a:r>
            <a:r>
              <a:rPr lang="zh-CN" altLang="zh-CN" dirty="0"/>
              <a:t>为</a:t>
            </a:r>
            <a:r>
              <a:rPr lang="en-US" altLang="zh-CN" dirty="0" smtClean="0"/>
              <a:t>15Mbps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But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错误率</a:t>
            </a:r>
            <a:r>
              <a:rPr lang="zh-CN" altLang="zh-CN" dirty="0"/>
              <a:t>很</a:t>
            </a:r>
            <a:r>
              <a:rPr lang="zh-CN" altLang="zh-CN" dirty="0" smtClean="0"/>
              <a:t>高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1.5%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，出现</a:t>
            </a:r>
            <a:r>
              <a:rPr lang="zh-CN" altLang="en-US" dirty="0" smtClean="0"/>
              <a:t>较</a:t>
            </a:r>
            <a:r>
              <a:rPr lang="zh-CN" altLang="zh-CN" dirty="0" smtClean="0"/>
              <a:t>多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390</a:t>
            </a:r>
            <a:r>
              <a:rPr lang="zh-CN" altLang="en-US" dirty="0" smtClean="0"/>
              <a:t>次）</a:t>
            </a:r>
            <a:r>
              <a:rPr lang="zh-CN" altLang="zh-CN" dirty="0" smtClean="0"/>
              <a:t>和</a:t>
            </a:r>
            <a:r>
              <a:rPr lang="en-US" altLang="zh-CN" dirty="0" smtClean="0"/>
              <a:t>502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477</a:t>
            </a:r>
            <a:r>
              <a:rPr lang="zh-CN" altLang="en-US" dirty="0" smtClean="0"/>
              <a:t>次）</a:t>
            </a:r>
            <a:r>
              <a:rPr lang="zh-CN" altLang="zh-CN" dirty="0" smtClean="0"/>
              <a:t>错误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So</a:t>
            </a:r>
            <a:r>
              <a:rPr lang="zh-CN" altLang="en-US" dirty="0" smtClean="0"/>
              <a:t>：我们认为</a:t>
            </a:r>
            <a:r>
              <a:rPr lang="en-US" altLang="zh-CN" dirty="0"/>
              <a:t>web</a:t>
            </a:r>
            <a:r>
              <a:rPr lang="zh-CN" altLang="zh-CN" dirty="0"/>
              <a:t>的</a:t>
            </a:r>
            <a:r>
              <a:rPr lang="en-US" altLang="zh-CN" dirty="0" err="1"/>
              <a:t>cpu</a:t>
            </a:r>
            <a:r>
              <a:rPr lang="zh-CN" altLang="zh-CN" dirty="0"/>
              <a:t>和带宽使用太</a:t>
            </a:r>
            <a:r>
              <a:rPr lang="zh-CN" altLang="zh-CN" dirty="0" smtClean="0"/>
              <a:t>高</a:t>
            </a:r>
            <a:r>
              <a:rPr lang="zh-CN" altLang="en-US" dirty="0" smtClean="0"/>
              <a:t>是主要瓶颈</a:t>
            </a:r>
            <a:r>
              <a:rPr lang="zh-CN" altLang="zh-CN" dirty="0" smtClean="0"/>
              <a:t>，</a:t>
            </a:r>
            <a:r>
              <a:rPr lang="zh-CN" altLang="zh-CN" dirty="0"/>
              <a:t>应该提高</a:t>
            </a:r>
            <a:r>
              <a:rPr lang="en-US" altLang="zh-CN" dirty="0"/>
              <a:t>web</a:t>
            </a:r>
            <a:r>
              <a:rPr lang="zh-CN" altLang="zh-CN" dirty="0"/>
              <a:t>服务器的硬件</a:t>
            </a:r>
            <a:r>
              <a:rPr lang="en-US" altLang="zh-CN" dirty="0" err="1"/>
              <a:t>cpu</a:t>
            </a:r>
            <a:r>
              <a:rPr lang="zh-CN" altLang="zh-CN" dirty="0"/>
              <a:t>处理能力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89991" y="2795898"/>
            <a:ext cx="7086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28436" y="1656696"/>
            <a:ext cx="6711654" cy="4195481"/>
          </a:xfrm>
        </p:spPr>
        <p:txBody>
          <a:bodyPr/>
          <a:lstStyle/>
          <a:p>
            <a:r>
              <a:rPr lang="en-US" altLang="zh-CN" dirty="0" smtClean="0"/>
              <a:t>7.20</a:t>
            </a:r>
            <a:r>
              <a:rPr lang="zh-CN" altLang="en-US" dirty="0" smtClean="0"/>
              <a:t>代码优化后场景描述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750-</a:t>
            </a:r>
            <a:r>
              <a:rPr lang="zh-CN" altLang="zh-CN" dirty="0" smtClean="0"/>
              <a:t>用户</a:t>
            </a:r>
            <a:r>
              <a:rPr lang="zh-CN" altLang="zh-CN" dirty="0" smtClean="0"/>
              <a:t>购买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20-</a:t>
            </a:r>
            <a:r>
              <a:rPr lang="zh-CN" altLang="zh-CN" dirty="0" smtClean="0"/>
              <a:t>用户</a:t>
            </a:r>
            <a:r>
              <a:rPr lang="zh-CN" altLang="zh-CN" dirty="0" smtClean="0"/>
              <a:t>首页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100-</a:t>
            </a:r>
            <a:r>
              <a:rPr lang="zh-CN" altLang="zh-CN" dirty="0" smtClean="0"/>
              <a:t>列表</a:t>
            </a:r>
            <a:r>
              <a:rPr lang="zh-CN" altLang="zh-CN" dirty="0" smtClean="0"/>
              <a:t>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100-</a:t>
            </a:r>
            <a:r>
              <a:rPr lang="zh-CN" altLang="zh-CN" dirty="0" smtClean="0"/>
              <a:t>详情</a:t>
            </a:r>
            <a:r>
              <a:rPr lang="zh-CN" altLang="zh-CN" dirty="0" smtClean="0"/>
              <a:t>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30-</a:t>
            </a:r>
            <a:r>
              <a:rPr lang="zh-CN" altLang="zh-CN" dirty="0" smtClean="0"/>
              <a:t>登录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82260" y="4346004"/>
            <a:ext cx="6557830" cy="16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27700" y="1719639"/>
            <a:ext cx="6711654" cy="419548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各事务明细</a:t>
            </a:r>
            <a:r>
              <a:rPr lang="zh-CN" altLang="en-US" dirty="0"/>
              <a:t>（平均响应时间是在</a:t>
            </a:r>
            <a:r>
              <a:rPr lang="en-US" altLang="zh-CN" dirty="0"/>
              <a:t>3</a:t>
            </a:r>
            <a:r>
              <a:rPr lang="zh-CN" altLang="en-US" dirty="0"/>
              <a:t>秒的可接受范围之内）</a:t>
            </a:r>
            <a:endParaRPr lang="en-US" altLang="zh-CN" dirty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0539" y="2325880"/>
            <a:ext cx="6019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rgbClr val="FFFF00"/>
                </a:solidFill>
              </a:rPr>
              <a:t>运</a:t>
            </a:r>
            <a:r>
              <a:rPr lang="zh-CN" altLang="en-US" sz="3600" dirty="0" smtClean="0">
                <a:solidFill>
                  <a:srgbClr val="FFFF00"/>
                </a:solidFill>
              </a:rPr>
              <a:t>维调整</a:t>
            </a:r>
            <a:endParaRPr lang="en-US" altLang="zh-CN" sz="36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600" dirty="0" smtClean="0"/>
              <a:t>性能优化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600" dirty="0"/>
              <a:t>压</a:t>
            </a:r>
            <a:r>
              <a:rPr lang="zh-CN" altLang="en-US" sz="3600" dirty="0" smtClean="0"/>
              <a:t>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4631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5173" y="1712259"/>
            <a:ext cx="7120962" cy="481672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web</a:t>
            </a:r>
            <a:r>
              <a:rPr lang="zh-CN" altLang="zh-CN" dirty="0"/>
              <a:t>服务器的</a:t>
            </a:r>
            <a:r>
              <a:rPr lang="en-US" altLang="zh-CN" dirty="0" err="1"/>
              <a:t>cpu</a:t>
            </a:r>
            <a:r>
              <a:rPr lang="zh-CN" altLang="zh-CN" dirty="0"/>
              <a:t>使用率接近</a:t>
            </a:r>
            <a:r>
              <a:rPr lang="en-US" altLang="zh-CN" dirty="0"/>
              <a:t>100%</a:t>
            </a:r>
            <a:r>
              <a:rPr lang="zh-CN" altLang="zh-CN" dirty="0"/>
              <a:t>，内存使用稳定在</a:t>
            </a:r>
            <a:r>
              <a:rPr lang="en-US" altLang="zh-CN" dirty="0"/>
              <a:t>6.2G</a:t>
            </a:r>
            <a:r>
              <a:rPr lang="zh-CN" altLang="zh-CN" dirty="0"/>
              <a:t>，</a:t>
            </a:r>
            <a:r>
              <a:rPr lang="en-US" altLang="zh-CN" dirty="0" err="1"/>
              <a:t>io</a:t>
            </a:r>
            <a:r>
              <a:rPr lang="zh-CN" altLang="zh-CN" dirty="0"/>
              <a:t>为</a:t>
            </a:r>
            <a:r>
              <a:rPr lang="en-US" altLang="zh-CN" dirty="0"/>
              <a:t>45Mbps</a:t>
            </a:r>
            <a:r>
              <a:rPr lang="zh-CN" altLang="zh-CN" dirty="0"/>
              <a:t>，</a:t>
            </a:r>
            <a:r>
              <a:rPr lang="en-US" altLang="zh-CN" dirty="0"/>
              <a:t>Db</a:t>
            </a:r>
            <a:r>
              <a:rPr lang="zh-CN" altLang="zh-CN" dirty="0"/>
              <a:t>的</a:t>
            </a:r>
            <a:r>
              <a:rPr lang="en-US" altLang="zh-CN" dirty="0" err="1"/>
              <a:t>cpu</a:t>
            </a:r>
            <a:r>
              <a:rPr lang="zh-CN" altLang="zh-CN" dirty="0"/>
              <a:t>使用</a:t>
            </a:r>
            <a:r>
              <a:rPr lang="en-US" altLang="zh-CN" dirty="0"/>
              <a:t>5%</a:t>
            </a:r>
            <a:r>
              <a:rPr lang="zh-CN" altLang="zh-CN" dirty="0"/>
              <a:t>， 内存使用稳定在</a:t>
            </a:r>
            <a:r>
              <a:rPr lang="en-US" altLang="zh-CN" dirty="0"/>
              <a:t>14.2G</a:t>
            </a:r>
            <a:r>
              <a:rPr lang="zh-CN" altLang="zh-CN" dirty="0"/>
              <a:t>，</a:t>
            </a:r>
            <a:r>
              <a:rPr lang="en-US" altLang="zh-CN" dirty="0"/>
              <a:t>  </a:t>
            </a:r>
            <a:r>
              <a:rPr lang="en-US" altLang="zh-CN" dirty="0" err="1"/>
              <a:t>io</a:t>
            </a:r>
            <a:r>
              <a:rPr lang="zh-CN" altLang="zh-CN" dirty="0"/>
              <a:t>为</a:t>
            </a:r>
            <a:r>
              <a:rPr lang="en-US" altLang="zh-CN" dirty="0"/>
              <a:t>8Mbps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But</a:t>
            </a:r>
            <a:r>
              <a:rPr lang="zh-CN" altLang="en-US" dirty="0" smtClean="0"/>
              <a:t>：错误率很低（远低于</a:t>
            </a:r>
            <a:r>
              <a:rPr lang="en-US" altLang="zh-CN" dirty="0" smtClean="0"/>
              <a:t>1%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So</a:t>
            </a:r>
            <a:r>
              <a:rPr lang="zh-CN" altLang="en-US" dirty="0" smtClean="0"/>
              <a:t>：满足预期，有明显提升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86028" y="2852871"/>
            <a:ext cx="6705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355933"/>
            <a:ext cx="8229600" cy="838200"/>
          </a:xfrm>
        </p:spPr>
        <p:txBody>
          <a:bodyPr/>
          <a:lstStyle/>
          <a:p>
            <a:r>
              <a:rPr lang="zh-CN" altLang="en-US" sz="2800" dirty="0" smtClean="0"/>
              <a:t>  重要优化前后</a:t>
            </a:r>
            <a:r>
              <a:rPr lang="en-US" altLang="zh-CN" sz="2800" dirty="0" smtClean="0"/>
              <a:t>QPS</a:t>
            </a:r>
            <a:r>
              <a:rPr lang="zh-CN" altLang="en-US" sz="2800" dirty="0" smtClean="0"/>
              <a:t>对比</a:t>
            </a:r>
            <a:endParaRPr lang="zh-CN" altLang="en-US" sz="28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234155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defTabSz="457207">
              <a:spcBef>
                <a:spcPct val="0"/>
              </a:spcBef>
              <a:buNone/>
              <a:defRPr sz="4200" b="0" 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Web</a:t>
            </a:r>
            <a:r>
              <a:rPr lang="zh-CN" altLang="en-US" dirty="0"/>
              <a:t>压测</a:t>
            </a:r>
            <a:r>
              <a:rPr lang="en-US" altLang="zh-CN" dirty="0"/>
              <a:t>-</a:t>
            </a:r>
            <a:r>
              <a:rPr lang="zh-CN" altLang="en-US" dirty="0"/>
              <a:t>总体结果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73095" y="2127902"/>
          <a:ext cx="7162801" cy="3332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8809"/>
                <a:gridCol w="2161996"/>
                <a:gridCol w="2161996"/>
              </a:tblGrid>
              <a:tr h="6506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接口名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优化前每秒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处理事务数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优化后每秒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处理事务数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/buy/check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71.2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/product/103551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/my/userMsgCount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67.8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/product/commentList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11.5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68.2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/product/getBuy/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11.4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68.4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/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9.8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46.1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/product/index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9.5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48.8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/user/login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9.7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66.1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Mapi</a:t>
            </a:r>
            <a:r>
              <a:rPr lang="zh-CN" altLang="en-US" dirty="0"/>
              <a:t>压测</a:t>
            </a:r>
            <a:r>
              <a:rPr lang="en-US" altLang="zh-CN" dirty="0"/>
              <a:t>-</a:t>
            </a:r>
            <a:r>
              <a:rPr lang="zh-CN" altLang="en-US" dirty="0"/>
              <a:t>工具篇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548723"/>
            <a:ext cx="6711654" cy="419548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多线程（实现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接口）调用多接口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分配用户、线程资源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9" y="2554613"/>
            <a:ext cx="7184478" cy="328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2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Mapi</a:t>
            </a:r>
            <a:r>
              <a:rPr lang="zh-CN" altLang="en-US" dirty="0"/>
              <a:t>压测</a:t>
            </a:r>
            <a:r>
              <a:rPr lang="en-US" altLang="zh-CN" dirty="0"/>
              <a:t>-</a:t>
            </a:r>
            <a:r>
              <a:rPr lang="zh-CN" altLang="en-US" dirty="0"/>
              <a:t>工具篇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执行任务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实现任务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81880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4594077"/>
            <a:ext cx="7849286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0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Mapi</a:t>
            </a:r>
            <a:r>
              <a:rPr lang="zh-CN" altLang="en-US" dirty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28436" y="1599999"/>
            <a:ext cx="6711654" cy="41954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还原</a:t>
            </a:r>
            <a:r>
              <a:rPr lang="en-US" altLang="zh-CN" dirty="0" smtClean="0"/>
              <a:t>7.10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53-product</a:t>
            </a:r>
          </a:p>
          <a:p>
            <a:pPr marL="0" indent="0">
              <a:buNone/>
            </a:pPr>
            <a:r>
              <a:rPr lang="en-US" altLang="zh-CN" dirty="0" smtClean="0"/>
              <a:t>	41-utility</a:t>
            </a:r>
          </a:p>
          <a:p>
            <a:pPr marL="0" indent="0">
              <a:buNone/>
            </a:pPr>
            <a:r>
              <a:rPr lang="en-US" altLang="zh-CN" dirty="0" smtClean="0"/>
              <a:t>	36-home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5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Mapi</a:t>
            </a:r>
            <a:r>
              <a:rPr lang="zh-CN" altLang="en-US" dirty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28436" y="1882009"/>
            <a:ext cx="6711654" cy="41954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对应结果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762736" y="1429284"/>
          <a:ext cx="6477000" cy="2058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149"/>
                <a:gridCol w="408468"/>
                <a:gridCol w="236147"/>
                <a:gridCol w="236147"/>
                <a:gridCol w="691906"/>
                <a:gridCol w="439350"/>
                <a:gridCol w="563245"/>
                <a:gridCol w="563245"/>
                <a:gridCol w="563245"/>
                <a:gridCol w="473660"/>
                <a:gridCol w="452693"/>
                <a:gridCol w="405041"/>
                <a:gridCol w="675704"/>
              </a:tblGrid>
              <a:tr h="621186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场景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并发量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平均响应时间</a:t>
                      </a:r>
                      <a:r>
                        <a:rPr lang="en-US" sz="1050" kern="100" dirty="0">
                          <a:effectLst/>
                        </a:rPr>
                        <a:t> (</a:t>
                      </a:r>
                      <a:r>
                        <a:rPr lang="en-US" sz="1050" kern="100" dirty="0" err="1">
                          <a:effectLst/>
                        </a:rPr>
                        <a:t>ms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错误统计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QPS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502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超时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内部错误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56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product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utility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home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61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场景一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41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505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144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421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270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6" y="3639084"/>
            <a:ext cx="642366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0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Mapi</a:t>
            </a:r>
            <a:r>
              <a:rPr lang="zh-CN" altLang="en-US" dirty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19155" y="1762368"/>
            <a:ext cx="6711654" cy="41954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并发翻倍，</a:t>
            </a:r>
            <a:r>
              <a:rPr lang="en-US" altLang="zh-CN" dirty="0" smtClean="0"/>
              <a:t>CPU</a:t>
            </a:r>
            <a:r>
              <a:rPr lang="zh-CN" altLang="en-US" dirty="0"/>
              <a:t>占</a:t>
            </a:r>
            <a:r>
              <a:rPr lang="zh-CN" altLang="en-US" dirty="0" smtClean="0"/>
              <a:t>满（并发</a:t>
            </a:r>
            <a:r>
              <a:rPr lang="en-US" altLang="zh-CN" dirty="0" smtClean="0"/>
              <a:t>260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77257" y="1614443"/>
          <a:ext cx="7010398" cy="2710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913"/>
                <a:gridCol w="689732"/>
                <a:gridCol w="142957"/>
                <a:gridCol w="658372"/>
                <a:gridCol w="271744"/>
                <a:gridCol w="470101"/>
                <a:gridCol w="602667"/>
                <a:gridCol w="602667"/>
                <a:gridCol w="602667"/>
                <a:gridCol w="506812"/>
                <a:gridCol w="484378"/>
                <a:gridCol w="433390"/>
                <a:gridCol w="722998"/>
              </a:tblGrid>
              <a:tr h="50166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场景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并发量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平均响应时间</a:t>
                      </a:r>
                      <a:r>
                        <a:rPr lang="en-US" sz="1050" kern="100" dirty="0">
                          <a:effectLst/>
                        </a:rPr>
                        <a:t> (</a:t>
                      </a:r>
                      <a:r>
                        <a:rPr lang="en-US" sz="1050" kern="100" dirty="0" err="1">
                          <a:effectLst/>
                        </a:rPr>
                        <a:t>ms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错误统计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QPS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509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product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utility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home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超时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内部错误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577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场景二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3297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1489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3090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116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75" y="4586243"/>
            <a:ext cx="70104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1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Mapi</a:t>
            </a:r>
            <a:r>
              <a:rPr lang="zh-CN" altLang="en-US" dirty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施压机不是瓶颈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0" y="1776101"/>
            <a:ext cx="5274945" cy="3992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Mapi</a:t>
            </a:r>
            <a:r>
              <a:rPr lang="zh-CN" altLang="en-US" dirty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So</a:t>
            </a:r>
            <a:r>
              <a:rPr lang="zh-CN" altLang="en-US" dirty="0" smtClean="0"/>
              <a:t>：我们认为</a:t>
            </a:r>
            <a:r>
              <a:rPr lang="zh-CN" altLang="zh-CN" dirty="0"/>
              <a:t>主要瓶颈在</a:t>
            </a:r>
            <a:r>
              <a:rPr lang="en-US" altLang="zh-CN" dirty="0" err="1"/>
              <a:t>php</a:t>
            </a:r>
            <a:r>
              <a:rPr lang="zh-CN" altLang="zh-CN" dirty="0"/>
              <a:t>处理层和网络，在单机</a:t>
            </a:r>
            <a:r>
              <a:rPr lang="en-US" altLang="zh-CN" dirty="0"/>
              <a:t>130</a:t>
            </a:r>
            <a:r>
              <a:rPr lang="zh-CN" altLang="zh-CN" dirty="0"/>
              <a:t>并发时，</a:t>
            </a:r>
            <a:r>
              <a:rPr lang="en-US" altLang="zh-CN" dirty="0"/>
              <a:t>CPU</a:t>
            </a:r>
            <a:r>
              <a:rPr lang="zh-CN" altLang="zh-CN" dirty="0"/>
              <a:t>可以稳定在</a:t>
            </a:r>
            <a:r>
              <a:rPr lang="en-US" altLang="zh-CN" dirty="0"/>
              <a:t>80%</a:t>
            </a:r>
            <a:r>
              <a:rPr lang="zh-CN" altLang="zh-CN" dirty="0"/>
              <a:t>左右的使用率，网络带宽全部占用； 在单机</a:t>
            </a:r>
            <a:r>
              <a:rPr lang="en-US" altLang="zh-CN" dirty="0"/>
              <a:t>260</a:t>
            </a:r>
            <a:r>
              <a:rPr lang="zh-CN" altLang="zh-CN" dirty="0"/>
              <a:t>并发时，</a:t>
            </a:r>
            <a:r>
              <a:rPr lang="en-US" altLang="zh-CN" dirty="0"/>
              <a:t>CPU</a:t>
            </a:r>
            <a:r>
              <a:rPr lang="zh-CN" altLang="zh-CN" dirty="0"/>
              <a:t>一直</a:t>
            </a:r>
            <a:r>
              <a:rPr lang="en-US" altLang="zh-CN" dirty="0"/>
              <a:t>100%</a:t>
            </a:r>
            <a:r>
              <a:rPr lang="zh-CN" altLang="zh-CN" dirty="0"/>
              <a:t>，网络带宽全部</a:t>
            </a:r>
            <a:r>
              <a:rPr lang="zh-CN" altLang="zh-CN" dirty="0" smtClean="0"/>
              <a:t>占用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0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Mapi</a:t>
            </a:r>
            <a:r>
              <a:rPr lang="zh-CN" altLang="en-US" dirty="0"/>
              <a:t>压测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优化后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66800" y="1904998"/>
          <a:ext cx="4800600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4590"/>
                <a:gridCol w="1871420"/>
                <a:gridCol w="1464590"/>
              </a:tblGrid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接口名称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响应时间（</a:t>
                      </a:r>
                      <a:r>
                        <a:rPr lang="en-US" altLang="zh-CN" sz="1100" u="none" strike="noStrike" dirty="0" err="1" smtClean="0">
                          <a:effectLst/>
                        </a:rPr>
                        <a:t>ms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错误率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835.707635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1.50%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1470.43507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1232.64871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1020.81228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5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576" y="332657"/>
            <a:ext cx="6620967" cy="936104"/>
          </a:xfrm>
        </p:spPr>
        <p:txBody>
          <a:bodyPr/>
          <a:lstStyle/>
          <a:p>
            <a:r>
              <a:rPr lang="zh-CN" altLang="en-US" dirty="0" smtClean="0"/>
              <a:t>遭遇的压力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39552" y="2276872"/>
          <a:ext cx="4320481" cy="253230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45724"/>
                <a:gridCol w="1345724"/>
                <a:gridCol w="1629033"/>
              </a:tblGrid>
              <a:tr h="6120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网络带宽峰值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10.96M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25.96M</a:t>
                      </a:r>
                      <a:endParaRPr lang="zh-CN" altLang="en-US" dirty="0"/>
                    </a:p>
                  </a:txBody>
                  <a:tcPr/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请求量（高峰期）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175131</a:t>
                      </a:r>
                      <a:r>
                        <a:rPr lang="zh-CN" altLang="en-US" dirty="0" smtClean="0"/>
                        <a:t>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204461</a:t>
                      </a:r>
                      <a:r>
                        <a:rPr lang="zh-CN" altLang="en-US" dirty="0" smtClean="0"/>
                        <a:t>次</a:t>
                      </a:r>
                      <a:endParaRPr lang="zh-CN" altLang="en-US" dirty="0"/>
                    </a:p>
                  </a:txBody>
                  <a:tcPr/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并发连接数     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2640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485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29817" y="2564904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奇怪的现象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为什么请求量差距并不大的情况下，</a:t>
            </a:r>
            <a:endParaRPr lang="en-US" altLang="zh-CN" dirty="0" smtClean="0"/>
          </a:p>
          <a:p>
            <a:r>
              <a:rPr lang="zh-CN" altLang="en-US" dirty="0" smtClean="0"/>
              <a:t>带宽增长了</a:t>
            </a:r>
            <a:r>
              <a:rPr lang="en-US" altLang="zh-CN" dirty="0" smtClean="0"/>
              <a:t>2.5</a:t>
            </a:r>
            <a:r>
              <a:rPr lang="zh-CN" altLang="en-US" dirty="0" smtClean="0"/>
              <a:t>倍，</a:t>
            </a:r>
            <a:endParaRPr lang="en-US" altLang="zh-CN" dirty="0" smtClean="0"/>
          </a:p>
          <a:p>
            <a:r>
              <a:rPr lang="zh-CN" altLang="en-US" dirty="0" smtClean="0"/>
              <a:t>但是并发连接数降低到了</a:t>
            </a:r>
            <a:r>
              <a:rPr lang="en-US" altLang="zh-CN" dirty="0" smtClean="0"/>
              <a:t>1/5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470" y="1441391"/>
            <a:ext cx="8229600" cy="838200"/>
          </a:xfrm>
        </p:spPr>
        <p:txBody>
          <a:bodyPr/>
          <a:lstStyle/>
          <a:p>
            <a:r>
              <a:rPr lang="zh-CN" altLang="en-US" sz="2800" dirty="0" smtClean="0"/>
              <a:t>  重要</a:t>
            </a:r>
            <a:r>
              <a:rPr lang="zh-CN" altLang="en-US" sz="2800" dirty="0"/>
              <a:t>数据</a:t>
            </a:r>
            <a:r>
              <a:rPr lang="zh-CN" altLang="en-US" sz="2800" dirty="0" smtClean="0"/>
              <a:t>前后对比</a:t>
            </a:r>
            <a:endParaRPr lang="zh-CN" altLang="en-US" sz="28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9600" y="234155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795B2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4200" b="0" dirty="0" err="1">
                <a:solidFill>
                  <a:schemeClr val="tx2"/>
                </a:solidFill>
                <a:latin typeface="+mj-lt"/>
                <a:ea typeface="+mj-ea"/>
              </a:rPr>
              <a:t>Mapi</a:t>
            </a:r>
            <a:r>
              <a:rPr lang="zh-CN" altLang="en-US" sz="4200" b="0" dirty="0">
                <a:solidFill>
                  <a:schemeClr val="tx2"/>
                </a:solidFill>
                <a:latin typeface="+mj-lt"/>
                <a:ea typeface="+mj-ea"/>
              </a:rPr>
              <a:t>压测</a:t>
            </a:r>
            <a:r>
              <a:rPr lang="en-US" altLang="zh-CN" sz="4200" b="0" dirty="0">
                <a:solidFill>
                  <a:schemeClr val="tx2"/>
                </a:solidFill>
                <a:latin typeface="+mj-lt"/>
                <a:ea typeface="+mj-ea"/>
              </a:rPr>
              <a:t>-</a:t>
            </a:r>
            <a:r>
              <a:rPr lang="zh-CN" altLang="en-US" sz="4200" b="0" dirty="0">
                <a:solidFill>
                  <a:schemeClr val="tx2"/>
                </a:solidFill>
                <a:latin typeface="+mj-lt"/>
                <a:ea typeface="+mj-ea"/>
              </a:rPr>
              <a:t>总体</a:t>
            </a:r>
            <a:r>
              <a:rPr lang="zh-CN" altLang="en-US" sz="4200" b="0" dirty="0">
                <a:solidFill>
                  <a:schemeClr val="tx2"/>
                </a:solidFill>
                <a:latin typeface="+mj-lt"/>
                <a:ea typeface="+mj-ea"/>
              </a:rPr>
              <a:t>结果</a:t>
            </a:r>
            <a:endParaRPr lang="zh-CN" altLang="en-US" sz="4200" b="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999146" y="2253953"/>
          <a:ext cx="6477000" cy="2438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58536"/>
                <a:gridCol w="2245810"/>
                <a:gridCol w="1972654"/>
              </a:tblGrid>
              <a:tr h="812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环境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优化前并发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优化后并发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12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上海机房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537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12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昆山（线上）环境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2640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3960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45" y="980728"/>
            <a:ext cx="4102354" cy="26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9867" y="412730"/>
            <a:ext cx="137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雪崩！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59" y="3861048"/>
            <a:ext cx="825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在业务出现问题时，用户频繁刷新，造成请求量激增，大量请求拥塞在系统</a:t>
            </a:r>
            <a:endParaRPr lang="en-US" altLang="zh-CN" dirty="0" smtClean="0"/>
          </a:p>
          <a:p>
            <a:r>
              <a:rPr lang="zh-CN" altLang="en-US" dirty="0" smtClean="0"/>
              <a:t>瓶颈处，导致本来已产生问题的系统引发规模更大的故障。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55576" y="4869160"/>
          <a:ext cx="4176464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956"/>
                <a:gridCol w="435332"/>
                <a:gridCol w="503352"/>
                <a:gridCol w="557769"/>
                <a:gridCol w="516956"/>
                <a:gridCol w="448936"/>
                <a:gridCol w="421728"/>
                <a:gridCol w="775435"/>
              </a:tblGrid>
              <a:tr h="388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502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499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302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408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217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122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10:02:27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115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10:02:16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193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115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10:01:50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193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10:02:39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193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126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10:03:49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192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</a:t>
                      </a:r>
                      <a:endParaRPr lang="zh-CN" sz="12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10:02:37</a:t>
                      </a:r>
                      <a:endParaRPr lang="zh-CN" sz="12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90414" y="4869160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日时，最高峰的几秒钟</a:t>
            </a:r>
            <a:endParaRPr lang="en-US" altLang="zh-CN" dirty="0" smtClean="0"/>
          </a:p>
          <a:p>
            <a:r>
              <a:rPr lang="zh-CN" altLang="en-US" dirty="0" smtClean="0"/>
              <a:t>的请求，有接近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的失败。大量的</a:t>
            </a:r>
            <a:endParaRPr lang="en-US" altLang="zh-CN" dirty="0" smtClean="0"/>
          </a:p>
          <a:p>
            <a:r>
              <a:rPr lang="zh-CN" altLang="en-US" dirty="0" smtClean="0"/>
              <a:t>用户在“失败，刷新，等待，再次失</a:t>
            </a:r>
            <a:endParaRPr lang="en-US" altLang="zh-CN" dirty="0" smtClean="0"/>
          </a:p>
          <a:p>
            <a:r>
              <a:rPr lang="zh-CN" altLang="en-US" dirty="0" smtClean="0"/>
              <a:t>败”的循环中，造成了大量的无效请</a:t>
            </a:r>
            <a:endParaRPr lang="en-US" altLang="zh-CN" dirty="0" smtClean="0"/>
          </a:p>
          <a:p>
            <a:r>
              <a:rPr lang="zh-CN" altLang="en-US" dirty="0" smtClean="0"/>
              <a:t>求和并发连接，系统基本崩溃。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755576" y="332657"/>
            <a:ext cx="6620967" cy="936104"/>
          </a:xfrm>
        </p:spPr>
        <p:txBody>
          <a:bodyPr/>
          <a:lstStyle/>
          <a:p>
            <a:r>
              <a:rPr lang="zh-CN" altLang="en-US" dirty="0" smtClean="0"/>
              <a:t>发现的问题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2196811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0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03" y="2504812"/>
            <a:ext cx="6032125" cy="193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735" y="332656"/>
            <a:ext cx="461665" cy="16809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服务器压力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132856"/>
            <a:ext cx="461665" cy="25465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Nginx proxy</a:t>
            </a:r>
            <a:r>
              <a:rPr lang="zh-CN" altLang="en-US" dirty="0" smtClean="0"/>
              <a:t>并发连接数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757" y="4749405"/>
            <a:ext cx="461665" cy="20496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err="1" smtClean="0"/>
              <a:t>Mapi</a:t>
            </a:r>
            <a:r>
              <a:rPr lang="zh-CN" altLang="en-US" dirty="0"/>
              <a:t>单</a:t>
            </a:r>
            <a:r>
              <a:rPr lang="zh-CN" altLang="en-US" dirty="0" smtClean="0"/>
              <a:t>台并发连接</a:t>
            </a:r>
            <a:endParaRPr lang="zh-CN" altLang="en-US" dirty="0"/>
          </a:p>
        </p:txBody>
      </p:sp>
      <p:pic>
        <p:nvPicPr>
          <p:cNvPr id="6146" name="图片 10" descr="24.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70" y="4608862"/>
            <a:ext cx="3631729" cy="210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9" descr="24.24_cp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73" y="137365"/>
            <a:ext cx="52673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32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755576" y="332657"/>
            <a:ext cx="6620967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做出的调整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1475656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9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2986</TotalTime>
  <Words>2106</Words>
  <Application>Microsoft Office PowerPoint</Application>
  <PresentationFormat>全屏显示(4:3)</PresentationFormat>
  <Paragraphs>433</Paragraphs>
  <Slides>50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宋体</vt:lpstr>
      <vt:lpstr>Arial</vt:lpstr>
      <vt:lpstr>Calibri</vt:lpstr>
      <vt:lpstr>Century Gothic</vt:lpstr>
      <vt:lpstr>Times New Roman</vt:lpstr>
      <vt:lpstr>Wingdings</vt:lpstr>
      <vt:lpstr>Wingdings 3</vt:lpstr>
      <vt:lpstr>离子</vt:lpstr>
      <vt:lpstr>“腥风血雨”- 加薪日</vt:lpstr>
      <vt:lpstr>每月10日加薪日</vt:lpstr>
      <vt:lpstr>7.10                     8.10</vt:lpstr>
      <vt:lpstr>纲要</vt:lpstr>
      <vt:lpstr>遭遇的压力</vt:lpstr>
      <vt:lpstr>PowerPoint 演示文稿</vt:lpstr>
      <vt:lpstr>发现的问题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纲要</vt:lpstr>
      <vt:lpstr>性能优化-二八原则</vt:lpstr>
      <vt:lpstr>如何找到80%性能损耗？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做了哪些优化？</vt:lpstr>
      <vt:lpstr>做了哪些优化？</vt:lpstr>
      <vt:lpstr>做了哪些优化？</vt:lpstr>
      <vt:lpstr>做了哪些优化？</vt:lpstr>
      <vt:lpstr>做了哪些优化？</vt:lpstr>
      <vt:lpstr>做了哪些优化？</vt:lpstr>
      <vt:lpstr>做了哪些优化？</vt:lpstr>
      <vt:lpstr>做了哪些优化？</vt:lpstr>
      <vt:lpstr>做了哪些优化？</vt:lpstr>
      <vt:lpstr>后续可优化？</vt:lpstr>
      <vt:lpstr>纲要</vt:lpstr>
      <vt:lpstr>Web压测-工具篇</vt:lpstr>
      <vt:lpstr>Web压测-过程1</vt:lpstr>
      <vt:lpstr>Web压测-过程1</vt:lpstr>
      <vt:lpstr>Web压测-结果1</vt:lpstr>
      <vt:lpstr>Web压测-过程2</vt:lpstr>
      <vt:lpstr>Web压测-结果2</vt:lpstr>
      <vt:lpstr>Web压测-结果2</vt:lpstr>
      <vt:lpstr>  重要优化前后QPS对比</vt:lpstr>
      <vt:lpstr>Mapi压测-工具篇</vt:lpstr>
      <vt:lpstr>Mapi压测-工具篇</vt:lpstr>
      <vt:lpstr>Mapi压测-过程1</vt:lpstr>
      <vt:lpstr>Mapi压测-结果1</vt:lpstr>
      <vt:lpstr>Mapi压测-结果2</vt:lpstr>
      <vt:lpstr>Mapi压测-结果2</vt:lpstr>
      <vt:lpstr>Mapi压测-结果2</vt:lpstr>
      <vt:lpstr>Mapi压测-优化后</vt:lpstr>
      <vt:lpstr>  重要数据前后对比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 7.10 到 8.10</dc:title>
  <dc:creator>滕韵</dc:creator>
  <cp:lastModifiedBy>滕韵</cp:lastModifiedBy>
  <cp:revision>111</cp:revision>
  <dcterms:created xsi:type="dcterms:W3CDTF">2015-08-19T01:30:48Z</dcterms:created>
  <dcterms:modified xsi:type="dcterms:W3CDTF">2015-08-26T01:30:34Z</dcterms:modified>
</cp:coreProperties>
</file>