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56" r:id="rId2"/>
    <p:sldId id="440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42" r:id="rId13"/>
    <p:sldId id="451" r:id="rId14"/>
    <p:sldId id="403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1" userDrawn="1">
          <p15:clr>
            <a:srgbClr val="A4A3A4"/>
          </p15:clr>
        </p15:guide>
        <p15:guide id="3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CDF0FA"/>
    <a:srgbClr val="FF99CC"/>
    <a:srgbClr val="33CCCC"/>
    <a:srgbClr val="99CCFF"/>
    <a:srgbClr val="355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71485" autoAdjust="0"/>
  </p:normalViewPr>
  <p:slideViewPr>
    <p:cSldViewPr>
      <p:cViewPr>
        <p:scale>
          <a:sx n="80" d="100"/>
          <a:sy n="80" d="100"/>
        </p:scale>
        <p:origin x="1464" y="-216"/>
      </p:cViewPr>
      <p:guideLst>
        <p:guide orient="horz" pos="2205"/>
        <p:guide orient="horz" pos="3611"/>
        <p:guide pos="2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D308F-1799-4392-830C-A5679AABEBAE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A17105E-F6ED-4751-972D-A4E6DE8E983F}">
      <dgm:prSet phldrT="[文本]" custT="1"/>
      <dgm:spPr>
        <a:solidFill>
          <a:schemeClr val="bg2"/>
        </a:solidFill>
      </dgm:spPr>
      <dgm:t>
        <a:bodyPr/>
        <a:lstStyle/>
        <a:p>
          <a:r>
            <a:rPr lang="zh-CN" altLang="en-US" sz="2800" b="1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微软雅黑" panose="020B0503020204020204" pitchFamily="34" charset="-122"/>
              <a:cs typeface="+mn-cs"/>
            </a:rPr>
            <a:t>安装方式</a:t>
          </a:r>
          <a:endParaRPr lang="zh-CN" altLang="en-US" sz="2800" b="1" kern="1200" dirty="0">
            <a:solidFill>
              <a:schemeClr val="accent3">
                <a:lumMod val="50000"/>
              </a:schemeClr>
            </a:solidFill>
            <a:latin typeface="+mn-lt"/>
            <a:ea typeface="微软雅黑" panose="020B0503020204020204" pitchFamily="34" charset="-122"/>
            <a:cs typeface="+mn-cs"/>
          </a:endParaRPr>
        </a:p>
      </dgm:t>
    </dgm:pt>
    <dgm:pt modelId="{0CC37549-4D9D-4883-AD1E-D3E8531610D1}" type="parTrans" cxnId="{1AE81087-8249-4380-9F61-2056000F7A19}">
      <dgm:prSet/>
      <dgm:spPr/>
      <dgm:t>
        <a:bodyPr/>
        <a:lstStyle/>
        <a:p>
          <a:endParaRPr lang="zh-CN" altLang="en-US"/>
        </a:p>
      </dgm:t>
    </dgm:pt>
    <dgm:pt modelId="{213562A8-88E9-44B9-9590-09DF208DDAC2}" type="sibTrans" cxnId="{1AE81087-8249-4380-9F61-2056000F7A19}">
      <dgm:prSet/>
      <dgm:spPr/>
      <dgm:t>
        <a:bodyPr/>
        <a:lstStyle/>
        <a:p>
          <a:endParaRPr lang="zh-CN" altLang="en-US"/>
        </a:p>
      </dgm:t>
    </dgm:pt>
    <dgm:pt modelId="{819B4C1A-505B-484E-9769-BB884D7375EB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lnSpc>
              <a:spcPts val="3000"/>
            </a:lnSpc>
            <a:spcAft>
              <a:spcPts val="0"/>
            </a:spcAft>
          </a:pP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弹窗安装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第三方应用安装，通过调起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packageinstaller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完成。</a:t>
          </a:r>
          <a:r>
            <a:rPr lang="en-US" alt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pp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自升级、资源管理器、应用宝豌豆荚、浏览器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A4CBE7B3-673A-4380-9781-E342C63065ED}" type="parTrans" cxnId="{E8F37B58-C520-4E0C-9B25-F8FBC6766BE2}">
      <dgm:prSet/>
      <dgm:spPr/>
      <dgm:t>
        <a:bodyPr/>
        <a:lstStyle/>
        <a:p>
          <a:endParaRPr lang="zh-CN" altLang="en-US"/>
        </a:p>
      </dgm:t>
    </dgm:pt>
    <dgm:pt modelId="{89E1BBD2-1103-4BC8-AB4B-CF00B3027006}" type="sibTrans" cxnId="{E8F37B58-C520-4E0C-9B25-F8FBC6766BE2}">
      <dgm:prSet/>
      <dgm:spPr/>
      <dgm:t>
        <a:bodyPr/>
        <a:lstStyle/>
        <a:p>
          <a:endParaRPr lang="zh-CN" altLang="en-US"/>
        </a:p>
      </dgm:t>
    </dgm:pt>
    <dgm:pt modelId="{73C39290-0B4E-43B2-BDFD-BE81FE77DF25}">
      <dgm:prSet phldrT="[文本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500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系统商店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静默安装，华为</a:t>
          </a:r>
          <a:r>
            <a:rPr lang="en-US" alt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小米自带应用商店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748509A4-3B61-44EB-97C0-3A49AFA8000E}" type="parTrans" cxnId="{7D87339A-EE42-4213-A217-D2B4EE7A18BB}">
      <dgm:prSet/>
      <dgm:spPr/>
      <dgm:t>
        <a:bodyPr/>
        <a:lstStyle/>
        <a:p>
          <a:endParaRPr lang="zh-CN" altLang="en-US"/>
        </a:p>
      </dgm:t>
    </dgm:pt>
    <dgm:pt modelId="{D731D157-682A-4E9F-B6E3-FE947CFDD225}" type="sibTrans" cxnId="{7D87339A-EE42-4213-A217-D2B4EE7A18BB}">
      <dgm:prSet/>
      <dgm:spPr/>
      <dgm:t>
        <a:bodyPr/>
        <a:lstStyle/>
        <a:p>
          <a:endParaRPr lang="zh-CN" altLang="en-US"/>
        </a:p>
      </dgm:t>
    </dgm:pt>
    <dgm:pt modelId="{DC59671D-9550-4F28-9E8B-02BD5EDCB645}">
      <dgm:prSet phldrT="[文本]" custT="1"/>
      <dgm:spPr>
        <a:solidFill>
          <a:srgbClr val="FFFF99"/>
        </a:solidFill>
      </dgm:spPr>
      <dgm:t>
        <a:bodyPr/>
        <a:lstStyle/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静默安装，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AS/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adb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en-US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PM</a:t>
          </a: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安装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18A8723E-A652-4096-AF6E-88E8F52CAA85}" type="parTrans" cxnId="{944E8F8B-053B-436B-BFA4-717C4CEA03D0}">
      <dgm:prSet/>
      <dgm:spPr/>
      <dgm:t>
        <a:bodyPr/>
        <a:lstStyle/>
        <a:p>
          <a:endParaRPr lang="zh-CN" altLang="en-US"/>
        </a:p>
      </dgm:t>
    </dgm:pt>
    <dgm:pt modelId="{CD684AD0-F87F-4751-8409-F7AF3BC8BCED}" type="sibTrans" cxnId="{944E8F8B-053B-436B-BFA4-717C4CEA03D0}">
      <dgm:prSet/>
      <dgm:spPr/>
      <dgm:t>
        <a:bodyPr/>
        <a:lstStyle/>
        <a:p>
          <a:endParaRPr lang="zh-CN" altLang="en-US"/>
        </a:p>
      </dgm:t>
    </dgm:pt>
    <dgm:pt modelId="{891EEFD7-AA4F-47A9-8D73-AB62455F4505}">
      <dgm:prSet phldrT="[文本]" custT="1"/>
      <dgm:spPr>
        <a:solidFill>
          <a:schemeClr val="accent3"/>
        </a:solidFill>
      </dgm:spPr>
      <dgm:t>
        <a:bodyPr/>
        <a:lstStyle/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开机时加载指定系统路径下的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APK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开机安装</a:t>
          </a:r>
          <a:endParaRPr lang="zh-CN" altLang="en-US" sz="20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6208E7-5406-460E-B52B-D18D5C0CCDEA}" type="parTrans" cxnId="{6E8F8310-45EF-4EC3-8C39-2C1280CCF19D}">
      <dgm:prSet/>
      <dgm:spPr/>
      <dgm:t>
        <a:bodyPr/>
        <a:lstStyle/>
        <a:p>
          <a:endParaRPr lang="zh-CN" altLang="en-US"/>
        </a:p>
      </dgm:t>
    </dgm:pt>
    <dgm:pt modelId="{7BDDAD90-2A57-4E12-93DB-26556FA7AA2C}" type="sibTrans" cxnId="{6E8F8310-45EF-4EC3-8C39-2C1280CCF19D}">
      <dgm:prSet/>
      <dgm:spPr/>
      <dgm:t>
        <a:bodyPr/>
        <a:lstStyle/>
        <a:p>
          <a:endParaRPr lang="zh-CN" altLang="en-US"/>
        </a:p>
      </dgm:t>
    </dgm:pt>
    <dgm:pt modelId="{A2152BD3-8A11-4458-BB7F-F2210F3FFF2B}" type="pres">
      <dgm:prSet presAssocID="{917D308F-1799-4392-830C-A5679AABEB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CBBCDA-6B88-462D-9F31-D6BF2F488983}" type="pres">
      <dgm:prSet presAssocID="{917D308F-1799-4392-830C-A5679AABEBAE}" presName="matrix" presStyleCnt="0"/>
      <dgm:spPr/>
      <dgm:t>
        <a:bodyPr/>
        <a:lstStyle/>
        <a:p>
          <a:endParaRPr lang="zh-CN" altLang="en-US"/>
        </a:p>
      </dgm:t>
    </dgm:pt>
    <dgm:pt modelId="{2F4B11EC-BF41-494A-959D-08B25E548AE6}" type="pres">
      <dgm:prSet presAssocID="{917D308F-1799-4392-830C-A5679AABEBAE}" presName="tile1" presStyleLbl="node1" presStyleIdx="0" presStyleCnt="4" custLinFactNeighborX="-6282" custLinFactNeighborY="-10796"/>
      <dgm:spPr/>
      <dgm:t>
        <a:bodyPr/>
        <a:lstStyle/>
        <a:p>
          <a:endParaRPr lang="zh-CN" altLang="en-US"/>
        </a:p>
      </dgm:t>
    </dgm:pt>
    <dgm:pt modelId="{9307AEED-8F49-48BF-8036-9538EC295663}" type="pres">
      <dgm:prSet presAssocID="{917D308F-1799-4392-830C-A5679AABEB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9B0E7-E73B-457C-A7CF-4EAF2E2C9399}" type="pres">
      <dgm:prSet presAssocID="{917D308F-1799-4392-830C-A5679AABEBAE}" presName="tile2" presStyleLbl="node1" presStyleIdx="1" presStyleCnt="4" custLinFactNeighborX="3500" custLinFactNeighborY="-703"/>
      <dgm:spPr/>
      <dgm:t>
        <a:bodyPr/>
        <a:lstStyle/>
        <a:p>
          <a:endParaRPr lang="zh-CN" altLang="en-US"/>
        </a:p>
      </dgm:t>
    </dgm:pt>
    <dgm:pt modelId="{131B630A-C290-4156-8C33-3B64D838C0E7}" type="pres">
      <dgm:prSet presAssocID="{917D308F-1799-4392-830C-A5679AABEB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AB966A-55BC-4280-9918-3A332D683A5B}" type="pres">
      <dgm:prSet presAssocID="{917D308F-1799-4392-830C-A5679AABEBAE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BEDFEA9-4019-4264-9E58-5B3DC048E18C}" type="pres">
      <dgm:prSet presAssocID="{917D308F-1799-4392-830C-A5679AABEB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5C5CB-B986-4940-974F-8FD76BF18E8E}" type="pres">
      <dgm:prSet presAssocID="{917D308F-1799-4392-830C-A5679AABEBAE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5E7D85F1-AA4D-46A2-895E-86E8568660F1}" type="pres">
      <dgm:prSet presAssocID="{917D308F-1799-4392-830C-A5679AABEB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2912BE-9739-4890-88EC-E87C4FF39F86}" type="pres">
      <dgm:prSet presAssocID="{917D308F-1799-4392-830C-A5679AABEB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1D8AAF-3084-4E90-A7A0-8A3D696571E5}" type="presOf" srcId="{891EEFD7-AA4F-47A9-8D73-AB62455F4505}" destId="{6565C5CB-B986-4940-974F-8FD76BF18E8E}" srcOrd="0" destOrd="0" presId="urn:microsoft.com/office/officeart/2005/8/layout/matrix1"/>
    <dgm:cxn modelId="{E8F37B58-C520-4E0C-9B25-F8FBC6766BE2}" srcId="{1A17105E-F6ED-4751-972D-A4E6DE8E983F}" destId="{819B4C1A-505B-484E-9769-BB884D7375EB}" srcOrd="0" destOrd="0" parTransId="{A4CBE7B3-673A-4380-9781-E342C63065ED}" sibTransId="{89E1BBD2-1103-4BC8-AB4B-CF00B3027006}"/>
    <dgm:cxn modelId="{7D87339A-EE42-4213-A217-D2B4EE7A18BB}" srcId="{1A17105E-F6ED-4751-972D-A4E6DE8E983F}" destId="{73C39290-0B4E-43B2-BDFD-BE81FE77DF25}" srcOrd="1" destOrd="0" parTransId="{748509A4-3B61-44EB-97C0-3A49AFA8000E}" sibTransId="{D731D157-682A-4E9F-B6E3-FE947CFDD225}"/>
    <dgm:cxn modelId="{643A5E70-BC40-4181-93F8-BD497DEBFD87}" type="presOf" srcId="{819B4C1A-505B-484E-9769-BB884D7375EB}" destId="{9307AEED-8F49-48BF-8036-9538EC295663}" srcOrd="1" destOrd="0" presId="urn:microsoft.com/office/officeart/2005/8/layout/matrix1"/>
    <dgm:cxn modelId="{BA71187A-D35E-46F8-AF2A-F3DD5F63A23D}" type="presOf" srcId="{1A17105E-F6ED-4751-972D-A4E6DE8E983F}" destId="{F32912BE-9739-4890-88EC-E87C4FF39F86}" srcOrd="0" destOrd="0" presId="urn:microsoft.com/office/officeart/2005/8/layout/matrix1"/>
    <dgm:cxn modelId="{ED86FEC9-3661-4A37-A1D9-A9DD89A91189}" type="presOf" srcId="{819B4C1A-505B-484E-9769-BB884D7375EB}" destId="{2F4B11EC-BF41-494A-959D-08B25E548AE6}" srcOrd="0" destOrd="0" presId="urn:microsoft.com/office/officeart/2005/8/layout/matrix1"/>
    <dgm:cxn modelId="{6E8F8310-45EF-4EC3-8C39-2C1280CCF19D}" srcId="{1A17105E-F6ED-4751-972D-A4E6DE8E983F}" destId="{891EEFD7-AA4F-47A9-8D73-AB62455F4505}" srcOrd="3" destOrd="0" parTransId="{0D6208E7-5406-460E-B52B-D18D5C0CCDEA}" sibTransId="{7BDDAD90-2A57-4E12-93DB-26556FA7AA2C}"/>
    <dgm:cxn modelId="{788783DA-29B1-4927-A50A-7427FA0EB6BB}" type="presOf" srcId="{DC59671D-9550-4F28-9E8B-02BD5EDCB645}" destId="{3BEDFEA9-4019-4264-9E58-5B3DC048E18C}" srcOrd="1" destOrd="0" presId="urn:microsoft.com/office/officeart/2005/8/layout/matrix1"/>
    <dgm:cxn modelId="{3FB5D9EC-2AE0-4345-BC43-715823E3F1EC}" type="presOf" srcId="{DC59671D-9550-4F28-9E8B-02BD5EDCB645}" destId="{DDAB966A-55BC-4280-9918-3A332D683A5B}" srcOrd="0" destOrd="0" presId="urn:microsoft.com/office/officeart/2005/8/layout/matrix1"/>
    <dgm:cxn modelId="{84A27660-4CFB-42AB-9392-154430FD6A16}" type="presOf" srcId="{891EEFD7-AA4F-47A9-8D73-AB62455F4505}" destId="{5E7D85F1-AA4D-46A2-895E-86E8568660F1}" srcOrd="1" destOrd="0" presId="urn:microsoft.com/office/officeart/2005/8/layout/matrix1"/>
    <dgm:cxn modelId="{1AE81087-8249-4380-9F61-2056000F7A19}" srcId="{917D308F-1799-4392-830C-A5679AABEBAE}" destId="{1A17105E-F6ED-4751-972D-A4E6DE8E983F}" srcOrd="0" destOrd="0" parTransId="{0CC37549-4D9D-4883-AD1E-D3E8531610D1}" sibTransId="{213562A8-88E9-44B9-9590-09DF208DDAC2}"/>
    <dgm:cxn modelId="{53C09368-DF12-4FC0-BEC1-1F0C515FF8BB}" type="presOf" srcId="{73C39290-0B4E-43B2-BDFD-BE81FE77DF25}" destId="{6C19B0E7-E73B-457C-A7CF-4EAF2E2C9399}" srcOrd="0" destOrd="0" presId="urn:microsoft.com/office/officeart/2005/8/layout/matrix1"/>
    <dgm:cxn modelId="{8B9E3E2A-BFC4-49B5-8155-4AF25960B9F9}" type="presOf" srcId="{73C39290-0B4E-43B2-BDFD-BE81FE77DF25}" destId="{131B630A-C290-4156-8C33-3B64D838C0E7}" srcOrd="1" destOrd="0" presId="urn:microsoft.com/office/officeart/2005/8/layout/matrix1"/>
    <dgm:cxn modelId="{944E8F8B-053B-436B-BFA4-717C4CEA03D0}" srcId="{1A17105E-F6ED-4751-972D-A4E6DE8E983F}" destId="{DC59671D-9550-4F28-9E8B-02BD5EDCB645}" srcOrd="2" destOrd="0" parTransId="{18A8723E-A652-4096-AF6E-88E8F52CAA85}" sibTransId="{CD684AD0-F87F-4751-8409-F7AF3BC8BCED}"/>
    <dgm:cxn modelId="{A24FB965-5A9E-4650-A22F-45B49CA98DD6}" type="presOf" srcId="{917D308F-1799-4392-830C-A5679AABEBAE}" destId="{A2152BD3-8A11-4458-BB7F-F2210F3FFF2B}" srcOrd="0" destOrd="0" presId="urn:microsoft.com/office/officeart/2005/8/layout/matrix1"/>
    <dgm:cxn modelId="{28449BC1-8D2D-493F-BE51-23612E384B4F}" type="presParOf" srcId="{A2152BD3-8A11-4458-BB7F-F2210F3FFF2B}" destId="{4CCBBCDA-6B88-462D-9F31-D6BF2F488983}" srcOrd="0" destOrd="0" presId="urn:microsoft.com/office/officeart/2005/8/layout/matrix1"/>
    <dgm:cxn modelId="{C9A505E9-33CD-48B7-B30E-FDB298A19FCF}" type="presParOf" srcId="{4CCBBCDA-6B88-462D-9F31-D6BF2F488983}" destId="{2F4B11EC-BF41-494A-959D-08B25E548AE6}" srcOrd="0" destOrd="0" presId="urn:microsoft.com/office/officeart/2005/8/layout/matrix1"/>
    <dgm:cxn modelId="{DA6B40E0-74EF-4F99-8D07-EE41CF26198B}" type="presParOf" srcId="{4CCBBCDA-6B88-462D-9F31-D6BF2F488983}" destId="{9307AEED-8F49-48BF-8036-9538EC295663}" srcOrd="1" destOrd="0" presId="urn:microsoft.com/office/officeart/2005/8/layout/matrix1"/>
    <dgm:cxn modelId="{8D1D7671-E3F0-4491-9CDD-FFEA5E8B4DA5}" type="presParOf" srcId="{4CCBBCDA-6B88-462D-9F31-D6BF2F488983}" destId="{6C19B0E7-E73B-457C-A7CF-4EAF2E2C9399}" srcOrd="2" destOrd="0" presId="urn:microsoft.com/office/officeart/2005/8/layout/matrix1"/>
    <dgm:cxn modelId="{B763D821-6EBB-44F1-810D-CAF47B6191C4}" type="presParOf" srcId="{4CCBBCDA-6B88-462D-9F31-D6BF2F488983}" destId="{131B630A-C290-4156-8C33-3B64D838C0E7}" srcOrd="3" destOrd="0" presId="urn:microsoft.com/office/officeart/2005/8/layout/matrix1"/>
    <dgm:cxn modelId="{9838D347-758E-48DB-A478-6D864B39BA57}" type="presParOf" srcId="{4CCBBCDA-6B88-462D-9F31-D6BF2F488983}" destId="{DDAB966A-55BC-4280-9918-3A332D683A5B}" srcOrd="4" destOrd="0" presId="urn:microsoft.com/office/officeart/2005/8/layout/matrix1"/>
    <dgm:cxn modelId="{6F4DA2D0-6D2C-4FA8-BD60-8FFE15D3223F}" type="presParOf" srcId="{4CCBBCDA-6B88-462D-9F31-D6BF2F488983}" destId="{3BEDFEA9-4019-4264-9E58-5B3DC048E18C}" srcOrd="5" destOrd="0" presId="urn:microsoft.com/office/officeart/2005/8/layout/matrix1"/>
    <dgm:cxn modelId="{A6F09E98-89BF-4429-AA8F-C2B2A8151A26}" type="presParOf" srcId="{4CCBBCDA-6B88-462D-9F31-D6BF2F488983}" destId="{6565C5CB-B986-4940-974F-8FD76BF18E8E}" srcOrd="6" destOrd="0" presId="urn:microsoft.com/office/officeart/2005/8/layout/matrix1"/>
    <dgm:cxn modelId="{8BAC808B-FAB7-4185-A524-0BF1DB9E2AC3}" type="presParOf" srcId="{4CCBBCDA-6B88-462D-9F31-D6BF2F488983}" destId="{5E7D85F1-AA4D-46A2-895E-86E8568660F1}" srcOrd="7" destOrd="0" presId="urn:microsoft.com/office/officeart/2005/8/layout/matrix1"/>
    <dgm:cxn modelId="{3F7D8AB9-001F-4115-9F7D-B7C5476FE906}" type="presParOf" srcId="{A2152BD3-8A11-4458-BB7F-F2210F3FFF2B}" destId="{F32912BE-9739-4890-88EC-E87C4FF39F8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B11EC-BF41-494A-959D-08B25E548AE6}">
      <dsp:nvSpPr>
        <dsp:cNvPr id="0" name=""/>
        <dsp:cNvSpPr/>
      </dsp:nvSpPr>
      <dsp:spPr>
        <a:xfrm rot="16200000">
          <a:off x="729176" y="-729176"/>
          <a:ext cx="2104072" cy="3562424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弹窗安装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第三方应用安装，通过调起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packageinstaller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完成。</a:t>
          </a:r>
          <a:r>
            <a:rPr lang="en-US" alt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pp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自升级、资源管理器、应用宝豌豆荚、浏览器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 rot="5400000">
        <a:off x="-1" y="1"/>
        <a:ext cx="3562424" cy="1578054"/>
      </dsp:txXfrm>
    </dsp:sp>
    <dsp:sp modelId="{6C19B0E7-E73B-457C-A7CF-4EAF2E2C9399}">
      <dsp:nvSpPr>
        <dsp:cNvPr id="0" name=""/>
        <dsp:cNvSpPr/>
      </dsp:nvSpPr>
      <dsp:spPr>
        <a:xfrm>
          <a:off x="3562424" y="0"/>
          <a:ext cx="3562424" cy="2104072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500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6675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系统商店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6675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静默安装，华为</a:t>
          </a:r>
          <a:r>
            <a:rPr lang="en-US" alt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小米自带应用商店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>
        <a:off x="3562424" y="0"/>
        <a:ext cx="3562424" cy="1578054"/>
      </dsp:txXfrm>
    </dsp:sp>
    <dsp:sp modelId="{DDAB966A-55BC-4280-9918-3A332D683A5B}">
      <dsp:nvSpPr>
        <dsp:cNvPr id="0" name=""/>
        <dsp:cNvSpPr/>
      </dsp:nvSpPr>
      <dsp:spPr>
        <a:xfrm rot="10800000">
          <a:off x="0" y="2104072"/>
          <a:ext cx="3562424" cy="2104072"/>
        </a:xfrm>
        <a:prstGeom prst="round1Rect">
          <a:avLst/>
        </a:prstGeom>
        <a:solidFill>
          <a:srgbClr val="FFFF9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静默安装，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AS/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adb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en-US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PM</a:t>
          </a: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安装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 rot="10800000">
        <a:off x="0" y="2630089"/>
        <a:ext cx="3562424" cy="1578054"/>
      </dsp:txXfrm>
    </dsp:sp>
    <dsp:sp modelId="{6565C5CB-B986-4940-974F-8FD76BF18E8E}">
      <dsp:nvSpPr>
        <dsp:cNvPr id="0" name=""/>
        <dsp:cNvSpPr/>
      </dsp:nvSpPr>
      <dsp:spPr>
        <a:xfrm rot="5400000">
          <a:off x="4291600" y="1374895"/>
          <a:ext cx="2104072" cy="3562424"/>
        </a:xfrm>
        <a:prstGeom prst="round1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开机时加载指定系统路径下的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APK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开机安装</a:t>
          </a:r>
          <a:endParaRPr lang="zh-CN" altLang="en-US" sz="20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562424" y="2630089"/>
        <a:ext cx="3562424" cy="1578054"/>
      </dsp:txXfrm>
    </dsp:sp>
    <dsp:sp modelId="{F32912BE-9739-4890-88EC-E87C4FF39F86}">
      <dsp:nvSpPr>
        <dsp:cNvPr id="0" name=""/>
        <dsp:cNvSpPr/>
      </dsp:nvSpPr>
      <dsp:spPr>
        <a:xfrm>
          <a:off x="2493696" y="1578054"/>
          <a:ext cx="2137454" cy="1052036"/>
        </a:xfrm>
        <a:prstGeom prst="roundRect">
          <a:avLst/>
        </a:prstGeom>
        <a:solidFill>
          <a:schemeClr val="bg2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微软雅黑" panose="020B0503020204020204" pitchFamily="34" charset="-122"/>
              <a:cs typeface="+mn-cs"/>
            </a:rPr>
            <a:t>安装方式</a:t>
          </a:r>
          <a:endParaRPr lang="zh-CN" altLang="en-US" sz="2800" b="1" kern="1200" dirty="0">
            <a:solidFill>
              <a:schemeClr val="accent3">
                <a:lumMod val="50000"/>
              </a:schemeClr>
            </a:solidFill>
            <a:latin typeface="+mn-lt"/>
            <a:ea typeface="微软雅黑" panose="020B0503020204020204" pitchFamily="34" charset="-122"/>
            <a:cs typeface="+mn-cs"/>
          </a:endParaRPr>
        </a:p>
      </dsp:txBody>
      <dsp:txXfrm>
        <a:off x="2545052" y="1629410"/>
        <a:ext cx="2034742" cy="94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E9A2-1A87-4305-AFC5-94473D8E517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1269-CCB9-4D86-98EA-497C054C2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学习代码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：理解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设计模式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思想，代码规范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的抽取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的服务框架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，系统源码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术语通用作用，这个是需要长时间的去领悟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：更好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分析问题：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分析常见的安装问题，提高调试效率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库找不到的问题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。为什么安装完，会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应用程序，为何重启，谁去调用的呢。怎么调用的呢，为何安装时间那么长，我们还是可以操作设备？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为逻辑，说明一些平时工作会用到的奇巧淫技，解决一些特殊的需求，特殊通道安装。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改造自己的代码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8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解压工具，打开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5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GO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/system/app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：系统预装应用程序目录，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Browser\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PackageInstaller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RkExplorer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SystemUpgrade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/vendor/app</a:t>
            </a:r>
            <a:r>
              <a:rPr lang="zh-CN" altLang="en-US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目录是保存设备厂商提供的应用程序。</a:t>
            </a: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文件安装到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虚拟机的可执行文件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ART–Android Runtime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的可执行文件格式为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时，系统会执行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文件转换至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/data/system/packages.xml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：以及每个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name,codePath,flags,ts,version,uesrid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，签名和权限等信息，这些信息主要通过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AndroidManifest.xml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解析获取，解析完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后将更新信息写入这个文件并保存到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，下次开机直接从里面读取相关信息添加到内存相关列表中。当有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升级，安装或删除时会更新这个文件。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/permissions/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读取当前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设备的硬件特性和设定的相关权限。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安装下个定义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安装包到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data/app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</a:t>
            </a:r>
            <a:r>
              <a:rPr lang="zh-CN" altLang="zh-CN" dirty="0" smtClean="0"/>
              <a:t>解析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，分配</a:t>
            </a:r>
            <a:r>
              <a:rPr lang="en-US" altLang="zh-CN" dirty="0" smtClean="0"/>
              <a:t>UID/GID,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packages.xml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解压并扫描安装包，把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data/data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目录下创建对应的应用数据目录。</a:t>
            </a:r>
            <a:r>
              <a:rPr lang="zh-CN" altLang="en-US" dirty="0" smtClean="0"/>
              <a:t>和</a:t>
            </a:r>
            <a:endParaRPr lang="zh-CN" altLang="en-US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0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EA42-C36B-41FF-AAB2-27DF739E373E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9454D-BAA6-4A53-8BC5-40719FD68B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AFE1-E757-42E7-9492-8522FE023FF6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56278-14CB-4926-8391-115FD3FAF8A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EE31-BB9B-4335-A51A-BEE0931C5654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3172E-D94B-4F0B-B1DD-61779314D8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3353-1EE0-4E09-AC4A-695EBFB0EDF4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DD3B7-6C07-415C-94A5-5D5EAB09DF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5EDA-EEF5-4E79-987E-D1621C636D81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EC002-EE38-4F1E-92EB-9CCC5BD08E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5521-D045-45E9-95E2-B700D2C64F83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5F99F-E9A4-4B7E-9931-1400F7FBC4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F4A1-9D0F-424E-BC55-6760123FF87C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419AD-0C99-40BA-B3B1-F8017FE8744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184E-EF79-45E7-90DE-4C99951524C2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4DED-65CF-4A0C-A915-D58CDFF3B5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CC4E-FD4F-4BF2-BBF7-7C63FB2DB4A0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5EA4-C210-4B5A-9F71-FEEB54E5671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2B76-3FB5-456C-BFD4-4B0A5455477D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196E-6202-4E37-81D8-72D50F9E9F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CB2-DABF-424C-B073-202FF1931AF5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6B181-BF23-4F5B-85B1-F74AB9F2F4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D97E1F-4534-4D47-A6F0-78A28DA8DA77}" type="datetime1">
              <a:rPr lang="zh-CN" altLang="en-US"/>
              <a:pPr>
                <a:defRPr/>
              </a:pPr>
              <a:t>2017/12/14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E84CB2A-C44C-49A2-A103-1E797089DB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0" y="2403475"/>
            <a:ext cx="9144000" cy="188912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3005138" y="2401888"/>
            <a:ext cx="5619750" cy="1890712"/>
          </a:xfrm>
          <a:prstGeom prst="rect">
            <a:avLst/>
          </a:prstGeom>
          <a:solidFill>
            <a:srgbClr val="DCF96A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52" name="组合 6"/>
          <p:cNvGrpSpPr>
            <a:grpSpLocks/>
          </p:cNvGrpSpPr>
          <p:nvPr/>
        </p:nvGrpSpPr>
        <p:grpSpPr bwMode="auto">
          <a:xfrm rot="-2100000">
            <a:off x="25400" y="1546225"/>
            <a:ext cx="2160588" cy="1722438"/>
            <a:chOff x="0" y="0"/>
            <a:chExt cx="2448272" cy="2448272"/>
          </a:xfrm>
        </p:grpSpPr>
        <p:sp>
          <p:nvSpPr>
            <p:cNvPr id="2054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8674 w 21600"/>
                <a:gd name="T3" fmla="*/ 497589 h 21600"/>
                <a:gd name="T4" fmla="*/ 1224136 w 21600"/>
                <a:gd name="T5" fmla="*/ 293793 h 21600"/>
                <a:gd name="T6" fmla="*/ 2019598 w 21600"/>
                <a:gd name="T7" fmla="*/ 4975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39" y="5264"/>
                  </a:moveTo>
                  <a:cubicBezTo>
                    <a:pt x="6294" y="3561"/>
                    <a:pt x="8494" y="2592"/>
                    <a:pt x="10799" y="2592"/>
                  </a:cubicBezTo>
                  <a:cubicBezTo>
                    <a:pt x="13105" y="2591"/>
                    <a:pt x="15305" y="3561"/>
                    <a:pt x="16860" y="5264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39" y="5264"/>
                  </a:lnTo>
                  <a:close/>
                </a:path>
              </a:pathLst>
            </a:custGeom>
            <a:solidFill>
              <a:srgbClr val="7BEEE4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2055" name="空心弧 5"/>
            <p:cNvSpPr>
              <a:spLocks noChangeArrowheads="1"/>
            </p:cNvSpPr>
            <p:nvPr/>
          </p:nvSpPr>
          <p:spPr bwMode="auto">
            <a:xfrm rot="-5650801"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9468 w 21600"/>
                <a:gd name="T3" fmla="*/ 498269 h 21600"/>
                <a:gd name="T4" fmla="*/ 1224136 w 21600"/>
                <a:gd name="T5" fmla="*/ 295946 h 21600"/>
                <a:gd name="T6" fmla="*/ 2018804 w 21600"/>
                <a:gd name="T7" fmla="*/ 49826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53" y="5277"/>
                  </a:moveTo>
                  <a:cubicBezTo>
                    <a:pt x="6305" y="3578"/>
                    <a:pt x="8499" y="2611"/>
                    <a:pt x="10799" y="2611"/>
                  </a:cubicBezTo>
                  <a:cubicBezTo>
                    <a:pt x="13100" y="2610"/>
                    <a:pt x="15294" y="3578"/>
                    <a:pt x="16846" y="5277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53" y="5277"/>
                  </a:lnTo>
                  <a:close/>
                </a:path>
              </a:pathLst>
            </a:custGeom>
            <a:solidFill>
              <a:srgbClr val="FFFF99">
                <a:alpha val="3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2053" name="TextBox 1"/>
          <p:cNvSpPr>
            <a:spLocks noChangeArrowheads="1"/>
          </p:cNvSpPr>
          <p:nvPr/>
        </p:nvSpPr>
        <p:spPr bwMode="auto">
          <a:xfrm>
            <a:off x="3016250" y="2555875"/>
            <a:ext cx="55975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PMS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</a:p>
          <a:p>
            <a:pPr algn="r"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key.guan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开机安装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605915" y="36472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320800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7153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940437"/>
            <a:ext cx="5455800" cy="55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22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主动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605915" y="36472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320800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7153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76" y="875763"/>
            <a:ext cx="4895668" cy="55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98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7"/>
          <p:cNvSpPr>
            <a:spLocks noChangeArrowheads="1"/>
          </p:cNvSpPr>
          <p:nvPr/>
        </p:nvSpPr>
        <p:spPr bwMode="auto">
          <a:xfrm>
            <a:off x="0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项目介绍</a:t>
            </a:r>
          </a:p>
        </p:txBody>
      </p:sp>
      <p:sp>
        <p:nvSpPr>
          <p:cNvPr id="1434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290638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竞争实力</a:t>
            </a:r>
          </a:p>
        </p:txBody>
      </p:sp>
      <p:sp>
        <p:nvSpPr>
          <p:cNvPr id="14344" name="矩形 8"/>
          <p:cNvSpPr>
            <a:spLocks noChangeArrowheads="1"/>
          </p:cNvSpPr>
          <p:nvPr/>
        </p:nvSpPr>
        <p:spPr bwMode="auto">
          <a:xfrm>
            <a:off x="2582863" y="-14288"/>
            <a:ext cx="1276350" cy="546101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市场规模</a:t>
            </a:r>
          </a:p>
        </p:txBody>
      </p:sp>
      <p:sp>
        <p:nvSpPr>
          <p:cNvPr id="14345" name="矩形 6"/>
          <p:cNvSpPr>
            <a:spLocks noChangeArrowheads="1"/>
          </p:cNvSpPr>
          <p:nvPr/>
        </p:nvSpPr>
        <p:spPr bwMode="auto">
          <a:xfrm>
            <a:off x="3875088" y="-6350"/>
            <a:ext cx="1276350" cy="833438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案例分析</a:t>
            </a:r>
            <a:endParaRPr lang="zh-CN" altLang="en-US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827088"/>
            <a:ext cx="5248275" cy="2847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68751"/>
            <a:ext cx="9139238" cy="1524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115760" y="5865371"/>
            <a:ext cx="491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android:authorities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applicationId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}.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fileprovider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zh-CN" altLang="en-US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46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7"/>
          <p:cNvSpPr>
            <a:spLocks noChangeArrowheads="1"/>
          </p:cNvSpPr>
          <p:nvPr/>
        </p:nvSpPr>
        <p:spPr bwMode="auto">
          <a:xfrm>
            <a:off x="0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项目介绍</a:t>
            </a:r>
          </a:p>
        </p:txBody>
      </p:sp>
      <p:sp>
        <p:nvSpPr>
          <p:cNvPr id="1434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290638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竞争实力</a:t>
            </a:r>
          </a:p>
        </p:txBody>
      </p:sp>
      <p:sp>
        <p:nvSpPr>
          <p:cNvPr id="14344" name="矩形 8"/>
          <p:cNvSpPr>
            <a:spLocks noChangeArrowheads="1"/>
          </p:cNvSpPr>
          <p:nvPr/>
        </p:nvSpPr>
        <p:spPr bwMode="auto">
          <a:xfrm>
            <a:off x="2582863" y="-14288"/>
            <a:ext cx="1276350" cy="546101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市场规模</a:t>
            </a:r>
          </a:p>
        </p:txBody>
      </p:sp>
      <p:sp>
        <p:nvSpPr>
          <p:cNvPr id="14345" name="矩形 6"/>
          <p:cNvSpPr>
            <a:spLocks noChangeArrowheads="1"/>
          </p:cNvSpPr>
          <p:nvPr/>
        </p:nvSpPr>
        <p:spPr bwMode="auto">
          <a:xfrm>
            <a:off x="3875088" y="-6350"/>
            <a:ext cx="1276350" cy="833438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案例分析</a:t>
            </a:r>
            <a:endParaRPr lang="zh-CN" altLang="en-US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987" y="1147892"/>
            <a:ext cx="8656637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apk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个数，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[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ro.dji.app_install_cnt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]: [20]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限制普通版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go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装在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CS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上：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&lt;meta-data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android:name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dpad.app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"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android:value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="GO"/&gt;</a:t>
            </a: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为何系统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app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卸载不掉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？如何才能卸载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地图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库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梆梆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加密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INSTALL_FAILED_UPDATE_INCOMPATIBLE]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PackageManager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: Package dji.go.v4 signatures do not match the previously installed version; ignoring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1699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964" y="2780955"/>
            <a:ext cx="27831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928688" y="1103313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928688" y="2492935"/>
            <a:ext cx="1223962" cy="12239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928688" y="3933035"/>
            <a:ext cx="1223962" cy="122396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398713" y="14128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理解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PMS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设计模式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思想，代码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规范，代码逻辑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Android5.1.1</a:t>
            </a:r>
            <a:r>
              <a:rPr lang="zh-CN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http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://androidxref.com/</a:t>
            </a:r>
            <a:endParaRPr lang="zh-CN" altLang="zh-CN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398713" y="2780955"/>
            <a:ext cx="6278562" cy="47705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更好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地使用理解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adb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/pm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2398713" y="4293060"/>
            <a:ext cx="6278562" cy="47705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分析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常见的安装问题，提高调试效率，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so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库找不到的问题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980486" y="145915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学习源码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986671" y="292496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使用工具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980486" y="436506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分析问题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025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分享目的</a:t>
            </a:r>
            <a:endParaRPr lang="zh-CN" altLang="en-US" dirty="0"/>
          </a:p>
        </p:txBody>
      </p:sp>
      <p:sp>
        <p:nvSpPr>
          <p:cNvPr id="10257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873" y="5301130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83855" y="5673390"/>
            <a:ext cx="6278562" cy="41979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解决一些特殊的需求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132886" y="572385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改造代码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579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/>
      <p:bldP spid="11273" grpId="0"/>
      <p:bldP spid="11274" grpId="0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miter lim="800000"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名词解释</a:t>
            </a:r>
            <a:endParaRPr lang="zh-CN" altLang="en-US" dirty="0"/>
          </a:p>
        </p:txBody>
      </p:sp>
      <p:sp>
        <p:nvSpPr>
          <p:cNvPr id="717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2" name="AutoShape 283"/>
          <p:cNvSpPr>
            <a:spLocks noChangeArrowheads="1"/>
          </p:cNvSpPr>
          <p:nvPr/>
        </p:nvSpPr>
        <p:spPr bwMode="auto">
          <a:xfrm rot="2428271" flipH="1">
            <a:off x="2899344" y="1329397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2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193" name="Line 71"/>
          <p:cNvSpPr>
            <a:spLocks noChangeShapeType="1"/>
          </p:cNvSpPr>
          <p:nvPr/>
        </p:nvSpPr>
        <p:spPr bwMode="auto">
          <a:xfrm rot="20560554">
            <a:off x="2708844" y="1865972"/>
            <a:ext cx="3009900" cy="0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" name="Line 72"/>
          <p:cNvSpPr>
            <a:spLocks noChangeShapeType="1"/>
          </p:cNvSpPr>
          <p:nvPr/>
        </p:nvSpPr>
        <p:spPr bwMode="auto">
          <a:xfrm rot="20560554">
            <a:off x="2961256" y="1859622"/>
            <a:ext cx="2859088" cy="1585913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5" name="Line 73"/>
          <p:cNvSpPr>
            <a:spLocks noChangeShapeType="1"/>
          </p:cNvSpPr>
          <p:nvPr/>
        </p:nvSpPr>
        <p:spPr bwMode="auto">
          <a:xfrm rot="20560554">
            <a:off x="3145406" y="2048535"/>
            <a:ext cx="1425575" cy="2722562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6" name="Line 74"/>
          <p:cNvSpPr>
            <a:spLocks noChangeShapeType="1"/>
          </p:cNvSpPr>
          <p:nvPr/>
        </p:nvSpPr>
        <p:spPr bwMode="auto">
          <a:xfrm rot="20560554" flipH="1">
            <a:off x="2475481" y="2377147"/>
            <a:ext cx="744538" cy="2803525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7" name="Picture 70" descr="shadow_1_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81" y="2226335"/>
            <a:ext cx="6413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8" name="Group 233"/>
          <p:cNvGrpSpPr>
            <a:grpSpLocks/>
          </p:cNvGrpSpPr>
          <p:nvPr/>
        </p:nvGrpSpPr>
        <p:grpSpPr bwMode="auto">
          <a:xfrm>
            <a:off x="5220269" y="2350160"/>
            <a:ext cx="962025" cy="1009650"/>
            <a:chOff x="0" y="0"/>
            <a:chExt cx="606" cy="636"/>
          </a:xfrm>
        </p:grpSpPr>
        <p:pic>
          <p:nvPicPr>
            <p:cNvPr id="199" name="Picture 169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170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1" name="Oval 171"/>
            <p:cNvGrpSpPr>
              <a:grpSpLocks/>
            </p:cNvGrpSpPr>
            <p:nvPr/>
          </p:nvGrpSpPr>
          <p:grpSpPr bwMode="auto">
            <a:xfrm>
              <a:off x="2" y="0"/>
              <a:ext cx="599" cy="588"/>
              <a:chOff x="0" y="0"/>
              <a:chExt cx="950976" cy="932688"/>
            </a:xfrm>
          </p:grpSpPr>
          <p:pic>
            <p:nvPicPr>
              <p:cNvPr id="214" name="Oval 17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50976" cy="93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" name="Text Box 15"/>
              <p:cNvSpPr>
                <a:spLocks noChangeArrowheads="1"/>
              </p:cNvSpPr>
              <p:nvPr/>
            </p:nvSpPr>
            <p:spPr bwMode="auto">
              <a:xfrm>
                <a:off x="136971" y="136913"/>
                <a:ext cx="675765" cy="65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02" name="Group 172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04" name="Group 173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0" name="AutoShape 174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1" name="AutoShape 175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2" name="AutoShape 176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3" name="AutoShape 177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05" name="Group 178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06" name="AutoShape 179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7" name="AutoShape 180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8" name="AutoShape 181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9" name="AutoShape 182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03" name="Freeform 183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16" name="Text Box 184"/>
          <p:cNvSpPr>
            <a:spLocks noChangeArrowheads="1"/>
          </p:cNvSpPr>
          <p:nvPr/>
        </p:nvSpPr>
        <p:spPr bwMode="auto">
          <a:xfrm>
            <a:off x="5220269" y="2493035"/>
            <a:ext cx="100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3366"/>
                </a:solidFill>
                <a:sym typeface="Arial" panose="020B0604020202020204" pitchFamily="34" charset="0"/>
              </a:rPr>
              <a:t>PMS</a:t>
            </a:r>
            <a:endParaRPr lang="zh-CN" altLang="en-US" dirty="0">
              <a:solidFill>
                <a:srgbClr val="003366"/>
              </a:solidFill>
              <a:sym typeface="Arial" panose="020B0604020202020204" pitchFamily="34" charset="0"/>
            </a:endParaRPr>
          </a:p>
        </p:txBody>
      </p:sp>
      <p:sp>
        <p:nvSpPr>
          <p:cNvPr id="221" name="Rectangle 224"/>
          <p:cNvSpPr>
            <a:spLocks noChangeArrowheads="1"/>
          </p:cNvSpPr>
          <p:nvPr/>
        </p:nvSpPr>
        <p:spPr bwMode="auto">
          <a:xfrm>
            <a:off x="5999730" y="1178585"/>
            <a:ext cx="30365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3300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ndroid application </a:t>
            </a: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age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文件格式扩展于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格式，而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文件格式又是扩展自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ZIP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endParaRPr 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2" name="Rectangle 225"/>
          <p:cNvSpPr>
            <a:spLocks noChangeArrowheads="1"/>
          </p:cNvSpPr>
          <p:nvPr/>
        </p:nvSpPr>
        <p:spPr bwMode="auto">
          <a:xfrm>
            <a:off x="6239443" y="2588285"/>
            <a:ext cx="27968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3300"/>
              </a:buClr>
              <a:buSzPct val="115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ackage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anager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ervice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framework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真正执行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安装的类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Rectangle 226"/>
          <p:cNvSpPr>
            <a:spLocks noChangeArrowheads="1"/>
          </p:cNvSpPr>
          <p:nvPr/>
        </p:nvSpPr>
        <p:spPr bwMode="auto">
          <a:xfrm>
            <a:off x="5544118" y="4180547"/>
            <a:ext cx="3595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也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叫开机扫描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，系统自动的安装，是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开机的时候，系统扫描相关路径，完成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的安装过程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4" name="Rectangle 227"/>
          <p:cNvSpPr>
            <a:spLocks noChangeArrowheads="1"/>
          </p:cNvSpPr>
          <p:nvPr/>
        </p:nvSpPr>
        <p:spPr bwMode="auto">
          <a:xfrm>
            <a:off x="946306" y="4935637"/>
            <a:ext cx="3673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在使用过程中，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用户手动用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adb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命令或者应用商店主动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触发的安装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25" name="Group 250"/>
          <p:cNvGrpSpPr>
            <a:grpSpLocks/>
          </p:cNvGrpSpPr>
          <p:nvPr/>
        </p:nvGrpSpPr>
        <p:grpSpPr bwMode="auto">
          <a:xfrm>
            <a:off x="4286819" y="3782085"/>
            <a:ext cx="1193800" cy="1254125"/>
            <a:chOff x="0" y="0"/>
            <a:chExt cx="606" cy="636"/>
          </a:xfrm>
        </p:grpSpPr>
        <p:pic>
          <p:nvPicPr>
            <p:cNvPr id="226" name="Picture 251" descr="light_shadow"/>
            <p:cNvPicPr>
              <a:picLocks noChangeAspect="1" noChangeArrowheads="1"/>
            </p:cNvPicPr>
            <p:nvPr/>
          </p:nvPicPr>
          <p:blipFill>
            <a:blip r:embed="rId7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252" descr="circuler_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8" name="Oval 253"/>
            <p:cNvGrpSpPr>
              <a:grpSpLocks/>
            </p:cNvGrpSpPr>
            <p:nvPr/>
          </p:nvGrpSpPr>
          <p:grpSpPr bwMode="auto">
            <a:xfrm>
              <a:off x="-1" y="-1"/>
              <a:ext cx="603" cy="587"/>
              <a:chOff x="0" y="0"/>
              <a:chExt cx="1188720" cy="1158240"/>
            </a:xfrm>
          </p:grpSpPr>
          <p:pic>
            <p:nvPicPr>
              <p:cNvPr id="241" name="Oval 25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88720" cy="1158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Text Box 61"/>
              <p:cNvSpPr>
                <a:spLocks noChangeArrowheads="1"/>
              </p:cNvSpPr>
              <p:nvPr/>
            </p:nvSpPr>
            <p:spPr bwMode="auto">
              <a:xfrm>
                <a:off x="175008" y="171163"/>
                <a:ext cx="838572" cy="81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29" name="Group 254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31" name="Group 255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37" name="AutoShape 256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8" name="AutoShape 257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9" name="AutoShape 258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40" name="AutoShape 259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32" name="Group 260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33" name="AutoShape 261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4" name="AutoShape 262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5" name="AutoShape 263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6" name="AutoShape 264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30" name="Freeform 265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43" name="Text Box 218"/>
          <p:cNvSpPr>
            <a:spLocks noChangeArrowheads="1"/>
          </p:cNvSpPr>
          <p:nvPr/>
        </p:nvSpPr>
        <p:spPr bwMode="auto">
          <a:xfrm>
            <a:off x="4428472" y="3947764"/>
            <a:ext cx="954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自动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grpSp>
        <p:nvGrpSpPr>
          <p:cNvPr id="244" name="Group 266"/>
          <p:cNvGrpSpPr>
            <a:grpSpLocks/>
          </p:cNvGrpSpPr>
          <p:nvPr/>
        </p:nvGrpSpPr>
        <p:grpSpPr bwMode="auto">
          <a:xfrm>
            <a:off x="2411981" y="4077360"/>
            <a:ext cx="892175" cy="936625"/>
            <a:chOff x="0" y="0"/>
            <a:chExt cx="606" cy="636"/>
          </a:xfrm>
        </p:grpSpPr>
        <p:pic>
          <p:nvPicPr>
            <p:cNvPr id="245" name="Picture 267" descr="light_shadow"/>
            <p:cNvPicPr>
              <a:picLocks noChangeAspect="1" noChangeArrowheads="1"/>
            </p:cNvPicPr>
            <p:nvPr/>
          </p:nvPicPr>
          <p:blipFill>
            <a:blip r:embed="rId10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268" descr="circuler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7" name="Oval 269"/>
            <p:cNvGrpSpPr>
              <a:grpSpLocks/>
            </p:cNvGrpSpPr>
            <p:nvPr/>
          </p:nvGrpSpPr>
          <p:grpSpPr bwMode="auto">
            <a:xfrm>
              <a:off x="1" y="-1"/>
              <a:ext cx="600" cy="588"/>
              <a:chOff x="0" y="0"/>
              <a:chExt cx="883920" cy="865632"/>
            </a:xfrm>
          </p:grpSpPr>
          <p:pic>
            <p:nvPicPr>
              <p:cNvPr id="260" name="Oval 269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83920" cy="865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" name="Text Box 80"/>
              <p:cNvSpPr>
                <a:spLocks noChangeArrowheads="1"/>
              </p:cNvSpPr>
              <p:nvPr/>
            </p:nvSpPr>
            <p:spPr bwMode="auto">
              <a:xfrm>
                <a:off x="128270" y="128059"/>
                <a:ext cx="626698" cy="611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48" name="Group 270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50" name="Group 271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56" name="AutoShape 272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7" name="AutoShape 273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8" name="AutoShape 274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9" name="AutoShape 275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51" name="Group 276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52" name="AutoShape 277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3" name="AutoShape 278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4" name="AutoShape 279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5" name="AutoShape 280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49" name="Freeform 281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62" name="Text Box 282"/>
          <p:cNvSpPr>
            <a:spLocks noChangeArrowheads="1"/>
          </p:cNvSpPr>
          <p:nvPr/>
        </p:nvSpPr>
        <p:spPr bwMode="auto">
          <a:xfrm>
            <a:off x="2196081" y="4366285"/>
            <a:ext cx="1368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66"/>
                </a:solidFill>
              </a:rPr>
              <a:t>手动安装</a:t>
            </a:r>
            <a:endParaRPr lang="zh-CN" altLang="en-US" dirty="0">
              <a:solidFill>
                <a:srgbClr val="003366"/>
              </a:solidFill>
            </a:endParaRPr>
          </a:p>
        </p:txBody>
      </p:sp>
      <p:pic>
        <p:nvPicPr>
          <p:cNvPr id="263" name="Picture 94" descr="金钱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7"/>
          <a:stretch/>
        </p:blipFill>
        <p:spPr bwMode="auto">
          <a:xfrm>
            <a:off x="1695346" y="2138274"/>
            <a:ext cx="1778000" cy="14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4" name="Group 266"/>
          <p:cNvGrpSpPr>
            <a:grpSpLocks/>
          </p:cNvGrpSpPr>
          <p:nvPr/>
        </p:nvGrpSpPr>
        <p:grpSpPr bwMode="auto">
          <a:xfrm>
            <a:off x="5148831" y="1053172"/>
            <a:ext cx="892175" cy="936625"/>
            <a:chOff x="0" y="0"/>
            <a:chExt cx="606" cy="636"/>
          </a:xfrm>
        </p:grpSpPr>
        <p:pic>
          <p:nvPicPr>
            <p:cNvPr id="265" name="Picture 267" descr="light_shadow"/>
            <p:cNvPicPr>
              <a:picLocks noChangeAspect="1" noChangeArrowheads="1"/>
            </p:cNvPicPr>
            <p:nvPr/>
          </p:nvPicPr>
          <p:blipFill>
            <a:blip r:embed="rId10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66" name="Picture 268" descr="circuler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67" name="Oval 269"/>
            <p:cNvGrpSpPr>
              <a:grpSpLocks/>
            </p:cNvGrpSpPr>
            <p:nvPr/>
          </p:nvGrpSpPr>
          <p:grpSpPr bwMode="auto">
            <a:xfrm>
              <a:off x="1" y="-1"/>
              <a:ext cx="600" cy="588"/>
              <a:chOff x="0" y="0"/>
              <a:chExt cx="883920" cy="865632"/>
            </a:xfrm>
          </p:grpSpPr>
          <p:pic>
            <p:nvPicPr>
              <p:cNvPr id="280" name="Oval 269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83920" cy="865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81" name="Text Box 80"/>
              <p:cNvSpPr>
                <a:spLocks noChangeArrowheads="1"/>
              </p:cNvSpPr>
              <p:nvPr/>
            </p:nvSpPr>
            <p:spPr bwMode="auto">
              <a:xfrm>
                <a:off x="128270" y="128059"/>
                <a:ext cx="626698" cy="611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68" name="Group 270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70" name="Group 271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76" name="AutoShape 272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7" name="AutoShape 273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8" name="AutoShape 274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9" name="AutoShape 275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71" name="Group 276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72" name="AutoShape 277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3" name="AutoShape 278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4" name="AutoShape 279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5" name="AutoShape 280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69" name="Freeform 281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82" name="Text Box 167"/>
          <p:cNvSpPr>
            <a:spLocks noChangeArrowheads="1"/>
          </p:cNvSpPr>
          <p:nvPr/>
        </p:nvSpPr>
        <p:spPr bwMode="auto">
          <a:xfrm>
            <a:off x="5220269" y="1342097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3366"/>
                </a:solidFill>
              </a:rPr>
              <a:t>APK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101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androidxref.com/images/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0" y="7011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5116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928688" y="1103313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928688" y="2492935"/>
            <a:ext cx="1223962" cy="12239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928688" y="3933035"/>
            <a:ext cx="1223962" cy="122396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398713" y="14128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SystemUI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system/framework/framework-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res.apk</a:t>
            </a:r>
            <a:endParaRPr lang="zh-CN" altLang="zh-CN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398713" y="2564940"/>
            <a:ext cx="6278562" cy="163121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/system/app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vendor/app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oem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/app</a:t>
            </a:r>
            <a:endParaRPr lang="en-US" altLang="zh-CN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data/app 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data/app-private</a:t>
            </a:r>
            <a:endParaRPr lang="en-US" altLang="zh-CN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2398713" y="42930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/data/data 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：存放应用程序的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数据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/data/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dalvik-cache:dex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文件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路径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980486" y="145915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SystemUI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813546" y="2924965"/>
            <a:ext cx="1454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Apk</a:t>
            </a: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扫描路径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49653" y="4365065"/>
            <a:ext cx="1569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用户数据路径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025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相关路径</a:t>
            </a:r>
            <a:endParaRPr lang="zh-CN" altLang="en-US" dirty="0"/>
          </a:p>
        </p:txBody>
      </p:sp>
      <p:sp>
        <p:nvSpPr>
          <p:cNvPr id="10257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873" y="5301130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83855" y="5517145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data/system/packages.xml</a:t>
            </a: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etc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/permissions/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363718" y="572385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其他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210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/>
      <p:bldP spid="11273" grpId="0"/>
      <p:bldP spid="11274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>
            <a:spLocks noChangeArrowheads="1"/>
          </p:cNvSpPr>
          <p:nvPr/>
        </p:nvSpPr>
        <p:spPr bwMode="auto">
          <a:xfrm>
            <a:off x="622300" y="1052513"/>
            <a:ext cx="8370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buClr>
                <a:srgbClr val="E71705"/>
              </a:buClr>
              <a:buSzPct val="60000"/>
              <a:buFont typeface="Arial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安装方式分类，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分为手动安装和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自动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安装大类；手动安装细分为：弹窗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UI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安装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，静默安装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系统商店安装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。</a:t>
            </a:r>
            <a:endParaRPr lang="zh-CN" altLang="en-US" sz="2000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安装分类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608193363"/>
              </p:ext>
            </p:extLst>
          </p:nvPr>
        </p:nvGraphicFramePr>
        <p:xfrm>
          <a:off x="1009576" y="1916832"/>
          <a:ext cx="7124848" cy="420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758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0957" y="836614"/>
            <a:ext cx="8596668" cy="13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通过调用系统应用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packageinstaller.apk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 </a:t>
            </a:r>
          </a:p>
          <a:p>
            <a:r>
              <a:rPr lang="zh-CN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源码目录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package/apps/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PackageInstaller</a:t>
            </a:r>
            <a:endParaRPr lang="en-US" altLang="zh-CN" sz="2000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隐式调用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不会列在应用程序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列表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中</a:t>
            </a:r>
            <a:endParaRPr 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12326"/>
              </p:ext>
            </p:extLst>
          </p:nvPr>
        </p:nvGraphicFramePr>
        <p:xfrm>
          <a:off x="340957" y="2204916"/>
          <a:ext cx="5321300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13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kern="100" dirty="0">
                          <a:effectLst/>
                        </a:rPr>
                        <a:t>&lt;manifest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package="</a:t>
                      </a:r>
                      <a:r>
                        <a:rPr lang="en-US" sz="900" kern="100" dirty="0" err="1">
                          <a:effectLst/>
                        </a:rPr>
                        <a:t>com.android.packageinstaller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&lt;uses-permission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android.permission.INSTALL_PACKAGES</a:t>
                      </a:r>
                      <a:r>
                        <a:rPr lang="en-US" sz="900" kern="100" dirty="0">
                          <a:effectLst/>
                        </a:rPr>
                        <a:t>" /&gt;   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&lt;activity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=".</a:t>
                      </a:r>
                      <a:r>
                        <a:rPr lang="en-US" sz="900" kern="100" dirty="0" err="1">
                          <a:effectLst/>
                        </a:rPr>
                        <a:t>PackageInstallerActivity</a:t>
                      </a:r>
                      <a:r>
                        <a:rPr lang="en-US" sz="900" kern="100" dirty="0">
                          <a:effectLst/>
                        </a:rPr>
                        <a:t>"&gt;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android.intent.action.VIEW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900" kern="100" dirty="0">
                          <a:effectLst/>
                        </a:rPr>
                        <a:t/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android:mimeType</a:t>
                      </a:r>
                      <a:r>
                        <a:rPr lang="en-US" sz="900" kern="100" dirty="0">
                          <a:effectLst/>
                        </a:rPr>
                        <a:t>="application/</a:t>
                      </a:r>
                      <a:r>
                        <a:rPr lang="en-US" sz="900" kern="100" dirty="0" err="1">
                          <a:effectLst/>
                        </a:rPr>
                        <a:t>vnd.android.package</a:t>
                      </a:r>
                      <a:r>
                        <a:rPr lang="en-US" sz="900" kern="100" dirty="0">
                          <a:effectLst/>
                        </a:rPr>
                        <a:t>-archive"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&lt;action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android.intent.action.INSTALL_PACKAGE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&lt;category </a:t>
                      </a:r>
                      <a:r>
                        <a:rPr lang="en-US" sz="900" kern="100" dirty="0" err="1">
                          <a:effectLst/>
                        </a:rPr>
                        <a:t>android:name</a:t>
                      </a:r>
                      <a:r>
                        <a:rPr lang="en-US" sz="900" kern="100" dirty="0">
                          <a:effectLst/>
                        </a:rPr>
                        <a:t>="</a:t>
                      </a:r>
                      <a:r>
                        <a:rPr lang="en-US" sz="900" kern="100" dirty="0" err="1">
                          <a:effectLst/>
                        </a:rPr>
                        <a:t>android.intent.category.DEFAULT</a:t>
                      </a:r>
                      <a:r>
                        <a:rPr lang="en-US" sz="900" kern="100" dirty="0">
                          <a:effectLst/>
                        </a:rPr>
                        <a:t>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="file"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&lt;data </a:t>
                      </a:r>
                      <a:r>
                        <a:rPr lang="en-US" sz="900" kern="100" dirty="0" err="1">
                          <a:effectLst/>
                        </a:rPr>
                        <a:t>android:scheme</a:t>
                      </a:r>
                      <a:r>
                        <a:rPr lang="en-US" sz="900" kern="100" dirty="0">
                          <a:effectLst/>
                        </a:rPr>
                        <a:t>="package" /&gt;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&lt;/intent-filter&gt;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&lt;/activity&gt;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&lt;/manifest&gt;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33601"/>
              </p:ext>
            </p:extLst>
          </p:nvPr>
        </p:nvGraphicFramePr>
        <p:xfrm>
          <a:off x="340957" y="4980381"/>
          <a:ext cx="5267960" cy="130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intent.setDataAndType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")),"application/</a:t>
                      </a:r>
                      <a:r>
                        <a:rPr lang="en-US" sz="1050" kern="0" dirty="0" err="1">
                          <a:effectLst/>
                        </a:rPr>
                        <a:t>vnd.android.package</a:t>
                      </a:r>
                      <a:r>
                        <a:rPr lang="en-US" sz="1050" kern="0" dirty="0">
                          <a:effectLst/>
                        </a:rPr>
                        <a:t>-archive");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Intent </a:t>
                      </a:r>
                      <a:r>
                        <a:rPr lang="en-US" sz="1050" kern="0" dirty="0" err="1">
                          <a:effectLst/>
                        </a:rPr>
                        <a:t>intent</a:t>
                      </a:r>
                      <a:r>
                        <a:rPr lang="en-US" sz="1050" kern="0" dirty="0">
                          <a:effectLst/>
                        </a:rPr>
                        <a:t> = new Intent(</a:t>
                      </a:r>
                      <a:r>
                        <a:rPr lang="en-US" sz="1050" kern="0" dirty="0" err="1">
                          <a:effectLst/>
                        </a:rPr>
                        <a:t>Intent.ACTION_INSTALL_PACKAGE</a:t>
                      </a:r>
                      <a:r>
                        <a:rPr lang="en-US" sz="105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intent.setData</a:t>
                      </a:r>
                      <a:r>
                        <a:rPr lang="en-US" sz="1050" kern="0" dirty="0">
                          <a:effectLst/>
                        </a:rPr>
                        <a:t>(</a:t>
                      </a:r>
                      <a:r>
                        <a:rPr lang="en-US" sz="1050" kern="0" dirty="0" err="1">
                          <a:effectLst/>
                        </a:rPr>
                        <a:t>Uri.fromFile</a:t>
                      </a:r>
                      <a:r>
                        <a:rPr lang="en-US" sz="1050" kern="0" dirty="0">
                          <a:effectLst/>
                        </a:rPr>
                        <a:t>(new File("/</a:t>
                      </a:r>
                      <a:r>
                        <a:rPr lang="en-US" sz="1050" kern="0" dirty="0" err="1">
                          <a:effectLst/>
                        </a:rPr>
                        <a:t>sdcard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en-US" sz="1050" kern="0" dirty="0" err="1">
                          <a:effectLst/>
                        </a:rPr>
                        <a:t>qq.apk</a:t>
                      </a:r>
                      <a:r>
                        <a:rPr lang="en-US" sz="1050" kern="0" dirty="0">
                          <a:effectLst/>
                        </a:rPr>
                        <a:t>")));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66700" algn="l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startActivity</a:t>
                      </a:r>
                      <a:r>
                        <a:rPr lang="en-US" sz="1050" kern="0" dirty="0">
                          <a:effectLst/>
                        </a:rPr>
                        <a:t>(intent);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4401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0957" y="836614"/>
            <a:ext cx="8596668" cy="1368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Intent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对象获取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Package URL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Scheme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信息。  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未知来源白名单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静默安装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installExistingPackage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installPackageWithVerificationAndEncryption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android.permission.INSTALL_PACKAGES</a:t>
            </a:r>
            <a:endParaRPr lang="en-US" altLang="zh-CN" sz="2000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6430"/>
              </p:ext>
            </p:extLst>
          </p:nvPr>
        </p:nvGraphicFramePr>
        <p:xfrm>
          <a:off x="665904" y="1988900"/>
          <a:ext cx="4483946" cy="1775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3946"/>
              </a:tblGrid>
              <a:tr h="1775371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</a:rPr>
                        <a:t>//scheme</a:t>
                      </a:r>
                      <a:r>
                        <a:rPr lang="zh-CN" sz="900" kern="0" dirty="0">
                          <a:effectLst/>
                        </a:rPr>
                        <a:t>只有两个值：</a:t>
                      </a:r>
                      <a:r>
                        <a:rPr lang="en-US" sz="900" kern="0" dirty="0">
                          <a:effectLst/>
                        </a:rPr>
                        <a:t>file</a:t>
                      </a:r>
                      <a:r>
                        <a:rPr lang="zh-CN" sz="900" kern="0" dirty="0">
                          <a:effectLst/>
                        </a:rPr>
                        <a:t>或</a:t>
                      </a:r>
                      <a:r>
                        <a:rPr lang="en-US" sz="900" kern="0" dirty="0">
                          <a:effectLst/>
                        </a:rPr>
                        <a:t>package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if (scheme != null &amp;&amp; !"</a:t>
                      </a:r>
                      <a:r>
                        <a:rPr lang="en-US" sz="900" kern="0" dirty="0" err="1">
                          <a:effectLst/>
                        </a:rPr>
                        <a:t>file".equals</a:t>
                      </a:r>
                      <a:r>
                        <a:rPr lang="en-US" sz="900" kern="0" dirty="0">
                          <a:effectLst/>
                        </a:rPr>
                        <a:t>(scheme) &amp;&amp; !"</a:t>
                      </a:r>
                      <a:r>
                        <a:rPr lang="en-US" sz="900" kern="0" dirty="0" err="1">
                          <a:effectLst/>
                        </a:rPr>
                        <a:t>package".equals</a:t>
                      </a:r>
                      <a:r>
                        <a:rPr lang="en-US" sz="900" kern="0" dirty="0">
                          <a:effectLst/>
                        </a:rPr>
                        <a:t>(scheme))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setPmResult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PackageManager.INSTALL_FAILED_INVALID_URI</a:t>
                      </a:r>
                      <a:r>
                        <a:rPr lang="en-US" sz="90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finish();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// </a:t>
                      </a:r>
                      <a:r>
                        <a:rPr lang="zh-CN" sz="900" kern="0" dirty="0">
                          <a:effectLst/>
                        </a:rPr>
                        <a:t>未知源安装检测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if ((</a:t>
                      </a:r>
                      <a:r>
                        <a:rPr lang="en-US" sz="900" kern="0" dirty="0" err="1">
                          <a:effectLst/>
                        </a:rPr>
                        <a:t>requestFromUnknownSource</a:t>
                      </a:r>
                      <a:r>
                        <a:rPr lang="en-US" sz="900" kern="0" dirty="0">
                          <a:effectLst/>
                        </a:rPr>
                        <a:t>) &amp;&amp; (!</a:t>
                      </a:r>
                      <a:r>
                        <a:rPr lang="en-US" sz="900" kern="0" dirty="0" err="1">
                          <a:effectLst/>
                        </a:rPr>
                        <a:t>isInstallingUnknownAppsAllowed</a:t>
                      </a:r>
                      <a:r>
                        <a:rPr lang="en-US" sz="900" kern="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//ask user to enable setting first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showDialogInner</a:t>
                      </a:r>
                      <a:r>
                        <a:rPr lang="en-US" sz="900" kern="0" dirty="0">
                          <a:effectLst/>
                        </a:rPr>
                        <a:t>(DLG_UNKNOWN_APPS);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33474"/>
              </p:ext>
            </p:extLst>
          </p:nvPr>
        </p:nvGraphicFramePr>
        <p:xfrm>
          <a:off x="611725" y="3861030"/>
          <a:ext cx="541147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("</a:t>
                      </a:r>
                      <a:r>
                        <a:rPr lang="en-US" sz="900" kern="100" dirty="0" err="1">
                          <a:effectLst/>
                        </a:rPr>
                        <a:t>package".equals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mPackageURI.getScheme</a:t>
                      </a:r>
                      <a:r>
                        <a:rPr lang="en-US" sz="900" kern="10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try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pm.installExistingPackage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PackageManager.INSTALL_SUCCEEDED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} catch (</a:t>
                      </a:r>
                      <a:r>
                        <a:rPr lang="en-US" sz="900" kern="100" dirty="0" err="1">
                          <a:effectLst/>
                        </a:rPr>
                        <a:t>PackageManager.NameNotFoundException</a:t>
                      </a:r>
                      <a:r>
                        <a:rPr lang="en-US" sz="900" kern="100" dirty="0">
                          <a:effectLst/>
                        </a:rPr>
                        <a:t> e)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PackageManager.INSTALL_FAILED_INVALID_APK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 else { 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</a:t>
                      </a:r>
                      <a:r>
                        <a:rPr lang="en-US" sz="900" kern="100" dirty="0" err="1">
                          <a:effectLst/>
                        </a:rPr>
                        <a:t>pm.installPackageWithVerificationAndEncryption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</a:t>
                      </a:r>
                      <a:r>
                        <a:rPr lang="en-US" sz="900" kern="100" dirty="0">
                          <a:effectLst/>
                        </a:rPr>
                        <a:t>, observer, </a:t>
                      </a:r>
                      <a:r>
                        <a:rPr lang="en-US" sz="900" kern="100" dirty="0" err="1">
                          <a:effectLst/>
                        </a:rPr>
                        <a:t>installFlags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</a:t>
                      </a:r>
                      <a:r>
                        <a:rPr lang="en-US" sz="900" kern="100" dirty="0" err="1">
                          <a:effectLst/>
                        </a:rPr>
                        <a:t>installerPackageName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verificationParams</a:t>
                      </a:r>
                      <a:r>
                        <a:rPr lang="en-US" sz="900" kern="100" dirty="0">
                          <a:effectLst/>
                        </a:rPr>
                        <a:t>, null);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929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894398" y="1507989"/>
            <a:ext cx="7421862" cy="33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11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PM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-4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0957" y="1032247"/>
            <a:ext cx="8596668" cy="12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直接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间接调用系统命令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pm</a:t>
            </a: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AS/adb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无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UI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，静默安装。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源文件：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frameworks\base\cmds\pm\src\com\android\commands\pm\pm.java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2452070"/>
            <a:ext cx="4682135" cy="94534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583883" y="3723577"/>
            <a:ext cx="4639927" cy="15775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824" y="2626382"/>
            <a:ext cx="4138474" cy="24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03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Pages>0</Pages>
  <Words>817</Words>
  <Characters>0</Characters>
  <Application>Microsoft Office PowerPoint</Application>
  <DocSecurity>0</DocSecurity>
  <PresentationFormat>全屏显示(4:3)</PresentationFormat>
  <Lines>0</Lines>
  <Paragraphs>177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Apple Color Emoji</vt:lpstr>
      <vt:lpstr>黑体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Key Guan</cp:lastModifiedBy>
  <cp:revision>549</cp:revision>
  <dcterms:created xsi:type="dcterms:W3CDTF">2014-05-22T15:27:00Z</dcterms:created>
  <dcterms:modified xsi:type="dcterms:W3CDTF">2017-12-14T01:32:15Z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