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57" r:id="rId4"/>
    <p:sldId id="263" r:id="rId5"/>
    <p:sldId id="264" r:id="rId6"/>
    <p:sldId id="266" r:id="rId7"/>
    <p:sldId id="267" r:id="rId8"/>
    <p:sldId id="259" r:id="rId9"/>
    <p:sldId id="260" r:id="rId10"/>
    <p:sldId id="261" r:id="rId11"/>
    <p:sldId id="262"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snapToGrid="0">
      <p:cViewPr varScale="1">
        <p:scale>
          <a:sx n="121" d="100"/>
          <a:sy n="121" d="100"/>
        </p:scale>
        <p:origin x="18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8936D1E-ACA8-46F2-B767-16D6FBB4A4D1}" type="datetimeFigureOut">
              <a:rPr lang="zh-CN" altLang="en-US" smtClean="0"/>
              <a:t>2017/8/24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404C24E-94DB-4729-B73F-7166A497D3A5}" type="slidenum">
              <a:rPr lang="zh-CN" altLang="en-US" smtClean="0"/>
              <a:t>‹#›</a:t>
            </a:fld>
            <a:endParaRPr lang="zh-CN" alt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25338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58936D1E-ACA8-46F2-B767-16D6FBB4A4D1}" type="datetimeFigureOut">
              <a:rPr lang="zh-CN" altLang="en-US" smtClean="0"/>
              <a:t>2017/8/24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404C24E-94DB-4729-B73F-7166A497D3A5}" type="slidenum">
              <a:rPr lang="zh-CN" altLang="en-US" smtClean="0"/>
              <a:t>‹#›</a:t>
            </a:fld>
            <a:endParaRPr lang="zh-CN" altLang="en-US"/>
          </a:p>
        </p:txBody>
      </p:sp>
    </p:spTree>
    <p:extLst>
      <p:ext uri="{BB962C8B-B14F-4D97-AF65-F5344CB8AC3E}">
        <p14:creationId xmlns:p14="http://schemas.microsoft.com/office/powerpoint/2010/main" val="4022150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8936D1E-ACA8-46F2-B767-16D6FBB4A4D1}" type="datetimeFigureOut">
              <a:rPr lang="zh-CN" altLang="en-US" smtClean="0"/>
              <a:t>2017/8/24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404C24E-94DB-4729-B73F-7166A497D3A5}" type="slidenum">
              <a:rPr lang="zh-CN" altLang="en-US" smtClean="0"/>
              <a:t>‹#›</a:t>
            </a:fld>
            <a:endParaRPr lang="zh-CN" altLang="en-US"/>
          </a:p>
        </p:txBody>
      </p:sp>
    </p:spTree>
    <p:extLst>
      <p:ext uri="{BB962C8B-B14F-4D97-AF65-F5344CB8AC3E}">
        <p14:creationId xmlns:p14="http://schemas.microsoft.com/office/powerpoint/2010/main" val="35028674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8936D1E-ACA8-46F2-B767-16D6FBB4A4D1}" type="datetimeFigureOut">
              <a:rPr lang="zh-CN" altLang="en-US" smtClean="0"/>
              <a:t>2017/8/24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404C24E-94DB-4729-B73F-7166A497D3A5}" type="slidenum">
              <a:rPr lang="zh-CN" altLang="en-US" smtClean="0"/>
              <a:t>‹#›</a:t>
            </a:fld>
            <a:endParaRPr lang="zh-CN" alt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185353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8936D1E-ACA8-46F2-B767-16D6FBB4A4D1}" type="datetimeFigureOut">
              <a:rPr lang="zh-CN" altLang="en-US" smtClean="0"/>
              <a:t>2017/8/24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404C24E-94DB-4729-B73F-7166A497D3A5}" type="slidenum">
              <a:rPr lang="zh-CN" altLang="en-US" smtClean="0"/>
              <a:t>‹#›</a:t>
            </a:fld>
            <a:endParaRPr lang="zh-CN" altLang="en-US"/>
          </a:p>
        </p:txBody>
      </p:sp>
    </p:spTree>
    <p:extLst>
      <p:ext uri="{BB962C8B-B14F-4D97-AF65-F5344CB8AC3E}">
        <p14:creationId xmlns:p14="http://schemas.microsoft.com/office/powerpoint/2010/main" val="3063525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8936D1E-ACA8-46F2-B767-16D6FBB4A4D1}" type="datetimeFigureOut">
              <a:rPr lang="zh-CN" altLang="en-US" smtClean="0"/>
              <a:t>2017/8/24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404C24E-94DB-4729-B73F-7166A497D3A5}" type="slidenum">
              <a:rPr lang="zh-CN" altLang="en-US" smtClean="0"/>
              <a:t>‹#›</a:t>
            </a:fld>
            <a:endParaRPr lang="zh-CN" alt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4796090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8936D1E-ACA8-46F2-B767-16D6FBB4A4D1}" type="datetimeFigureOut">
              <a:rPr lang="zh-CN" altLang="en-US" smtClean="0"/>
              <a:t>2017/8/24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404C24E-94DB-4729-B73F-7166A497D3A5}" type="slidenum">
              <a:rPr lang="zh-CN" altLang="en-US" smtClean="0"/>
              <a:t>‹#›</a:t>
            </a:fld>
            <a:endParaRPr lang="zh-CN" altLang="en-US"/>
          </a:p>
        </p:txBody>
      </p:sp>
    </p:spTree>
    <p:extLst>
      <p:ext uri="{BB962C8B-B14F-4D97-AF65-F5344CB8AC3E}">
        <p14:creationId xmlns:p14="http://schemas.microsoft.com/office/powerpoint/2010/main" val="23765928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8936D1E-ACA8-46F2-B767-16D6FBB4A4D1}" type="datetimeFigureOut">
              <a:rPr lang="zh-CN" altLang="en-US" smtClean="0"/>
              <a:t>2017/8/24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404C24E-94DB-4729-B73F-7166A497D3A5}" type="slidenum">
              <a:rPr lang="zh-CN" altLang="en-US" smtClean="0"/>
              <a:t>‹#›</a:t>
            </a:fld>
            <a:endParaRPr lang="zh-CN" altLang="en-US"/>
          </a:p>
        </p:txBody>
      </p:sp>
    </p:spTree>
    <p:extLst>
      <p:ext uri="{BB962C8B-B14F-4D97-AF65-F5344CB8AC3E}">
        <p14:creationId xmlns:p14="http://schemas.microsoft.com/office/powerpoint/2010/main" val="25048615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8936D1E-ACA8-46F2-B767-16D6FBB4A4D1}" type="datetimeFigureOut">
              <a:rPr lang="zh-CN" altLang="en-US" smtClean="0"/>
              <a:t>2017/8/24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404C24E-94DB-4729-B73F-7166A497D3A5}" type="slidenum">
              <a:rPr lang="zh-CN" altLang="en-US" smtClean="0"/>
              <a:t>‹#›</a:t>
            </a:fld>
            <a:endParaRPr lang="zh-CN" altLang="en-US"/>
          </a:p>
        </p:txBody>
      </p:sp>
    </p:spTree>
    <p:extLst>
      <p:ext uri="{BB962C8B-B14F-4D97-AF65-F5344CB8AC3E}">
        <p14:creationId xmlns:p14="http://schemas.microsoft.com/office/powerpoint/2010/main" val="2222076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8936D1E-ACA8-46F2-B767-16D6FBB4A4D1}" type="datetimeFigureOut">
              <a:rPr lang="zh-CN" altLang="en-US" smtClean="0"/>
              <a:t>2017/8/24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404C24E-94DB-4729-B73F-7166A497D3A5}" type="slidenum">
              <a:rPr lang="zh-CN" altLang="en-US" smtClean="0"/>
              <a:t>‹#›</a:t>
            </a:fld>
            <a:endParaRPr lang="zh-CN" altLang="en-US"/>
          </a:p>
        </p:txBody>
      </p:sp>
    </p:spTree>
    <p:extLst>
      <p:ext uri="{BB962C8B-B14F-4D97-AF65-F5344CB8AC3E}">
        <p14:creationId xmlns:p14="http://schemas.microsoft.com/office/powerpoint/2010/main" val="3699080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8936D1E-ACA8-46F2-B767-16D6FBB4A4D1}" type="datetimeFigureOut">
              <a:rPr lang="zh-CN" altLang="en-US" smtClean="0"/>
              <a:t>2017/8/24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404C24E-94DB-4729-B73F-7166A497D3A5}" type="slidenum">
              <a:rPr lang="zh-CN" altLang="en-US" smtClean="0"/>
              <a:t>‹#›</a:t>
            </a:fld>
            <a:endParaRPr lang="zh-CN" altLang="en-US"/>
          </a:p>
        </p:txBody>
      </p:sp>
    </p:spTree>
    <p:extLst>
      <p:ext uri="{BB962C8B-B14F-4D97-AF65-F5344CB8AC3E}">
        <p14:creationId xmlns:p14="http://schemas.microsoft.com/office/powerpoint/2010/main" val="86498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58936D1E-ACA8-46F2-B767-16D6FBB4A4D1}" type="datetimeFigureOut">
              <a:rPr lang="zh-CN" altLang="en-US" smtClean="0"/>
              <a:t>2017/8/24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404C24E-94DB-4729-B73F-7166A497D3A5}" type="slidenum">
              <a:rPr lang="zh-CN" altLang="en-US" smtClean="0"/>
              <a:t>‹#›</a:t>
            </a:fld>
            <a:endParaRPr lang="zh-CN" altLang="en-US"/>
          </a:p>
        </p:txBody>
      </p:sp>
    </p:spTree>
    <p:extLst>
      <p:ext uri="{BB962C8B-B14F-4D97-AF65-F5344CB8AC3E}">
        <p14:creationId xmlns:p14="http://schemas.microsoft.com/office/powerpoint/2010/main" val="935545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8936D1E-ACA8-46F2-B767-16D6FBB4A4D1}" type="datetimeFigureOut">
              <a:rPr lang="zh-CN" altLang="en-US" smtClean="0"/>
              <a:t>2017/8/24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404C24E-94DB-4729-B73F-7166A497D3A5}" type="slidenum">
              <a:rPr lang="zh-CN" altLang="en-US" smtClean="0"/>
              <a:t>‹#›</a:t>
            </a:fld>
            <a:endParaRPr lang="zh-CN" altLang="en-US"/>
          </a:p>
        </p:txBody>
      </p:sp>
    </p:spTree>
    <p:extLst>
      <p:ext uri="{BB962C8B-B14F-4D97-AF65-F5344CB8AC3E}">
        <p14:creationId xmlns:p14="http://schemas.microsoft.com/office/powerpoint/2010/main" val="42408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8936D1E-ACA8-46F2-B767-16D6FBB4A4D1}" type="datetimeFigureOut">
              <a:rPr lang="zh-CN" altLang="en-US" smtClean="0"/>
              <a:t>2017/8/24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404C24E-94DB-4729-B73F-7166A497D3A5}" type="slidenum">
              <a:rPr lang="zh-CN" altLang="en-US" smtClean="0"/>
              <a:t>‹#›</a:t>
            </a:fld>
            <a:endParaRPr lang="zh-CN" altLang="en-US"/>
          </a:p>
        </p:txBody>
      </p:sp>
    </p:spTree>
    <p:extLst>
      <p:ext uri="{BB962C8B-B14F-4D97-AF65-F5344CB8AC3E}">
        <p14:creationId xmlns:p14="http://schemas.microsoft.com/office/powerpoint/2010/main" val="2066534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936D1E-ACA8-46F2-B767-16D6FBB4A4D1}" type="datetimeFigureOut">
              <a:rPr lang="zh-CN" altLang="en-US" smtClean="0"/>
              <a:t>2017/8/24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404C24E-94DB-4729-B73F-7166A497D3A5}" type="slidenum">
              <a:rPr lang="zh-CN" altLang="en-US" smtClean="0"/>
              <a:t>‹#›</a:t>
            </a:fld>
            <a:endParaRPr lang="zh-CN" altLang="en-US"/>
          </a:p>
        </p:txBody>
      </p:sp>
    </p:spTree>
    <p:extLst>
      <p:ext uri="{BB962C8B-B14F-4D97-AF65-F5344CB8AC3E}">
        <p14:creationId xmlns:p14="http://schemas.microsoft.com/office/powerpoint/2010/main" val="1770810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8936D1E-ACA8-46F2-B767-16D6FBB4A4D1}" type="datetimeFigureOut">
              <a:rPr lang="zh-CN" altLang="en-US" smtClean="0"/>
              <a:t>2017/8/24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404C24E-94DB-4729-B73F-7166A497D3A5}" type="slidenum">
              <a:rPr lang="zh-CN" altLang="en-US" smtClean="0"/>
              <a:t>‹#›</a:t>
            </a:fld>
            <a:endParaRPr lang="zh-CN" altLang="en-US"/>
          </a:p>
        </p:txBody>
      </p:sp>
    </p:spTree>
    <p:extLst>
      <p:ext uri="{BB962C8B-B14F-4D97-AF65-F5344CB8AC3E}">
        <p14:creationId xmlns:p14="http://schemas.microsoft.com/office/powerpoint/2010/main" val="3909941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zh-CN" altLang="en-US" smtClean="0"/>
              <a:t>单击此处编辑母版标题样式</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8936D1E-ACA8-46F2-B767-16D6FBB4A4D1}" type="datetimeFigureOut">
              <a:rPr lang="zh-CN" altLang="en-US" smtClean="0"/>
              <a:t>2017/8/24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404C24E-94DB-4729-B73F-7166A497D3A5}" type="slidenum">
              <a:rPr lang="zh-CN" altLang="en-US" smtClean="0"/>
              <a:t>‹#›</a:t>
            </a:fld>
            <a:endParaRPr lang="zh-CN" altLang="en-US"/>
          </a:p>
        </p:txBody>
      </p:sp>
    </p:spTree>
    <p:extLst>
      <p:ext uri="{BB962C8B-B14F-4D97-AF65-F5344CB8AC3E}">
        <p14:creationId xmlns:p14="http://schemas.microsoft.com/office/powerpoint/2010/main" val="2270314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8936D1E-ACA8-46F2-B767-16D6FBB4A4D1}" type="datetimeFigureOut">
              <a:rPr lang="zh-CN" altLang="en-US" smtClean="0"/>
              <a:t>2017/8/24</a:t>
            </a:fld>
            <a:endParaRPr lang="zh-CN" alt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zh-CN" alt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8404C24E-94DB-4729-B73F-7166A497D3A5}" type="slidenum">
              <a:rPr lang="zh-CN" altLang="en-US" smtClean="0"/>
              <a:t>‹#›</a:t>
            </a:fld>
            <a:endParaRPr lang="zh-CN" altLang="en-US"/>
          </a:p>
        </p:txBody>
      </p:sp>
    </p:spTree>
    <p:extLst>
      <p:ext uri="{BB962C8B-B14F-4D97-AF65-F5344CB8AC3E}">
        <p14:creationId xmlns:p14="http://schemas.microsoft.com/office/powerpoint/2010/main" val="88897548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性能稳定性分享</a:t>
            </a:r>
            <a:endParaRPr lang="zh-CN" altLang="en-US" dirty="0"/>
          </a:p>
        </p:txBody>
      </p:sp>
      <p:sp>
        <p:nvSpPr>
          <p:cNvPr id="3" name="副标题 2"/>
          <p:cNvSpPr>
            <a:spLocks noGrp="1"/>
          </p:cNvSpPr>
          <p:nvPr>
            <p:ph type="subTitle" idx="1"/>
          </p:nvPr>
        </p:nvSpPr>
        <p:spPr/>
        <p:txBody>
          <a:bodyPr/>
          <a:lstStyle/>
          <a:p>
            <a:r>
              <a:rPr lang="en-US" altLang="zh-CN" dirty="0" err="1" smtClean="0"/>
              <a:t>Kaka.zhang</a:t>
            </a:r>
            <a:endParaRPr lang="en-US" altLang="zh-CN" dirty="0" smtClean="0"/>
          </a:p>
          <a:p>
            <a:r>
              <a:rPr lang="en-US" altLang="zh-CN" dirty="0" smtClean="0"/>
              <a:t>2017-08-23</a:t>
            </a:r>
            <a:endParaRPr lang="zh-CN" altLang="en-US" dirty="0"/>
          </a:p>
        </p:txBody>
      </p:sp>
    </p:spTree>
    <p:extLst>
      <p:ext uri="{BB962C8B-B14F-4D97-AF65-F5344CB8AC3E}">
        <p14:creationId xmlns:p14="http://schemas.microsoft.com/office/powerpoint/2010/main" val="10179626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2" y="212835"/>
            <a:ext cx="10950740" cy="480848"/>
          </a:xfrm>
        </p:spPr>
        <p:txBody>
          <a:bodyPr>
            <a:normAutofit fontScale="90000"/>
          </a:bodyPr>
          <a:lstStyle/>
          <a:p>
            <a:r>
              <a:rPr lang="zh-CN" altLang="en-US" dirty="0"/>
              <a:t>灭屏</a:t>
            </a:r>
            <a:r>
              <a:rPr lang="zh-CN" altLang="en-US" dirty="0" smtClean="0"/>
              <a:t>后的</a:t>
            </a:r>
            <a:r>
              <a:rPr lang="en-US" altLang="zh-CN" dirty="0" smtClean="0"/>
              <a:t>CPU</a:t>
            </a:r>
            <a:r>
              <a:rPr lang="zh-CN" altLang="en-US" dirty="0" smtClean="0"/>
              <a:t>占用异常</a:t>
            </a:r>
            <a:endParaRPr lang="zh-CN" altLang="en-US" dirty="0"/>
          </a:p>
        </p:txBody>
      </p:sp>
      <p:sp>
        <p:nvSpPr>
          <p:cNvPr id="3" name="文本占位符 2"/>
          <p:cNvSpPr>
            <a:spLocks noGrp="1"/>
          </p:cNvSpPr>
          <p:nvPr>
            <p:ph type="body" idx="1"/>
          </p:nvPr>
        </p:nvSpPr>
        <p:spPr>
          <a:xfrm>
            <a:off x="684212" y="874986"/>
            <a:ext cx="10950740" cy="5119414"/>
          </a:xfrm>
        </p:spPr>
        <p:txBody>
          <a:bodyPr>
            <a:normAutofit/>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sz="8000" dirty="0" smtClean="0"/>
          </a:p>
          <a:p>
            <a:endParaRPr lang="en-US" altLang="zh-CN" sz="8000" dirty="0" smtClean="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a:p>
            <a:endParaRPr lang="en-US" altLang="zh-CN" dirty="0"/>
          </a:p>
          <a:p>
            <a:endParaRPr lang="en-US" altLang="zh-CN" dirty="0" smtClean="0"/>
          </a:p>
          <a:p>
            <a:endParaRPr lang="en-US" altLang="zh-CN" dirty="0"/>
          </a:p>
          <a:p>
            <a:endParaRPr lang="en-US" altLang="zh-CN" sz="4800" dirty="0" smtClean="0"/>
          </a:p>
          <a:p>
            <a:endParaRPr lang="en-US" altLang="zh-CN" sz="4800"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504497" y="811924"/>
            <a:ext cx="10964917" cy="5912069"/>
          </a:xfrm>
          <a:prstGeom prst="rect">
            <a:avLst/>
          </a:prstGeom>
        </p:spPr>
      </p:pic>
    </p:spTree>
    <p:extLst>
      <p:ext uri="{BB962C8B-B14F-4D97-AF65-F5344CB8AC3E}">
        <p14:creationId xmlns:p14="http://schemas.microsoft.com/office/powerpoint/2010/main" val="995335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2" y="212835"/>
            <a:ext cx="10950740" cy="480848"/>
          </a:xfrm>
        </p:spPr>
        <p:txBody>
          <a:bodyPr>
            <a:normAutofit fontScale="90000"/>
          </a:bodyPr>
          <a:lstStyle/>
          <a:p>
            <a:r>
              <a:rPr lang="zh-CN" altLang="en-US" dirty="0"/>
              <a:t>灭屏</a:t>
            </a:r>
            <a:r>
              <a:rPr lang="zh-CN" altLang="en-US" dirty="0" smtClean="0"/>
              <a:t>后的</a:t>
            </a:r>
            <a:r>
              <a:rPr lang="en-US" altLang="zh-CN" dirty="0" smtClean="0"/>
              <a:t>CPU</a:t>
            </a:r>
            <a:r>
              <a:rPr lang="zh-CN" altLang="en-US" dirty="0" smtClean="0"/>
              <a:t>占用异常</a:t>
            </a:r>
            <a:endParaRPr lang="zh-CN" altLang="en-US" dirty="0"/>
          </a:p>
        </p:txBody>
      </p:sp>
      <p:sp>
        <p:nvSpPr>
          <p:cNvPr id="3" name="文本占位符 2"/>
          <p:cNvSpPr>
            <a:spLocks noGrp="1"/>
          </p:cNvSpPr>
          <p:nvPr>
            <p:ph type="body" idx="1"/>
          </p:nvPr>
        </p:nvSpPr>
        <p:spPr>
          <a:xfrm>
            <a:off x="684212" y="874986"/>
            <a:ext cx="10950740" cy="5667704"/>
          </a:xfrm>
        </p:spPr>
        <p:txBody>
          <a:bodyPr>
            <a:normAutofit fontScale="25000" lnSpcReduction="20000"/>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sz="4800" dirty="0" smtClean="0"/>
          </a:p>
          <a:p>
            <a:endParaRPr lang="en-US" altLang="zh-CN" sz="4800" dirty="0"/>
          </a:p>
          <a:p>
            <a:endParaRPr lang="en-US" altLang="zh-CN" sz="4800" dirty="0" smtClean="0"/>
          </a:p>
          <a:p>
            <a:endParaRPr lang="en-US" altLang="zh-CN" sz="8000" dirty="0" smtClean="0"/>
          </a:p>
          <a:p>
            <a:endParaRPr lang="en-US" altLang="zh-CN" sz="8000" dirty="0" smtClean="0"/>
          </a:p>
          <a:p>
            <a:r>
              <a:rPr lang="en-US" altLang="zh-CN" sz="8000" dirty="0" smtClean="0"/>
              <a:t>     </a:t>
            </a:r>
          </a:p>
          <a:p>
            <a:r>
              <a:rPr lang="en-US" altLang="zh-CN" sz="8000" dirty="0"/>
              <a:t> </a:t>
            </a:r>
            <a:r>
              <a:rPr lang="en-US" altLang="zh-CN" sz="8000" dirty="0" smtClean="0"/>
              <a:t>    Thread-409</a:t>
            </a:r>
            <a:r>
              <a:rPr lang="zh-CN" altLang="en-US" sz="8000" dirty="0"/>
              <a:t>的线程在工作，导致</a:t>
            </a:r>
            <a:r>
              <a:rPr lang="en-US" altLang="zh-CN" sz="8000" dirty="0"/>
              <a:t>CPU</a:t>
            </a:r>
            <a:r>
              <a:rPr lang="zh-CN" altLang="en-US" sz="8000" dirty="0"/>
              <a:t>负载过高。</a:t>
            </a:r>
          </a:p>
          <a:p>
            <a:r>
              <a:rPr lang="zh-CN" altLang="en-US" sz="8000" dirty="0"/>
              <a:t>     </a:t>
            </a:r>
            <a:r>
              <a:rPr lang="zh-CN" altLang="en-US" sz="8000" dirty="0" smtClean="0"/>
              <a:t>那么</a:t>
            </a:r>
            <a:r>
              <a:rPr lang="zh-CN" altLang="en-US" sz="8000" dirty="0"/>
              <a:t>如何知道</a:t>
            </a:r>
            <a:r>
              <a:rPr lang="en-US" altLang="zh-CN" sz="8000" dirty="0"/>
              <a:t>java</a:t>
            </a:r>
            <a:r>
              <a:rPr lang="zh-CN" altLang="en-US" sz="8000" dirty="0"/>
              <a:t>中</a:t>
            </a:r>
            <a:r>
              <a:rPr lang="en-US" altLang="zh-CN" sz="8000" dirty="0"/>
              <a:t>Thread-409</a:t>
            </a:r>
            <a:r>
              <a:rPr lang="zh-CN" altLang="en-US" sz="8000" dirty="0"/>
              <a:t>在干什么呢？</a:t>
            </a:r>
          </a:p>
          <a:p>
            <a:r>
              <a:rPr lang="zh-CN" altLang="en-US" sz="8000" dirty="0"/>
              <a:t>     </a:t>
            </a:r>
            <a:r>
              <a:rPr lang="zh-CN" altLang="en-US" sz="8000" dirty="0" smtClean="0"/>
              <a:t>在</a:t>
            </a:r>
            <a:r>
              <a:rPr lang="en-US" altLang="zh-CN" sz="8000" dirty="0" err="1"/>
              <a:t>Dalvik</a:t>
            </a:r>
            <a:r>
              <a:rPr lang="en-US" altLang="zh-CN" sz="8000" dirty="0"/>
              <a:t>/ART</a:t>
            </a:r>
            <a:r>
              <a:rPr lang="zh-CN" altLang="en-US" sz="8000" dirty="0"/>
              <a:t>虚拟机中，当启动一个</a:t>
            </a:r>
            <a:r>
              <a:rPr lang="en-US" altLang="zh-CN" sz="8000" dirty="0"/>
              <a:t>app</a:t>
            </a:r>
            <a:r>
              <a:rPr lang="zh-CN" altLang="en-US" sz="8000" dirty="0"/>
              <a:t>的时候会从</a:t>
            </a:r>
            <a:r>
              <a:rPr lang="en-US" altLang="zh-CN" sz="8000" dirty="0"/>
              <a:t>zygote</a:t>
            </a:r>
            <a:r>
              <a:rPr lang="zh-CN" altLang="en-US" sz="8000" dirty="0"/>
              <a:t>复制一个虚拟机实例，而在虚拟机启动的时候，会有注册</a:t>
            </a:r>
            <a:r>
              <a:rPr lang="en-US" altLang="zh-CN" sz="8000" dirty="0"/>
              <a:t>sig-3</a:t>
            </a:r>
            <a:r>
              <a:rPr lang="zh-CN" altLang="en-US" sz="8000" dirty="0"/>
              <a:t>的信息处理函数，</a:t>
            </a:r>
          </a:p>
          <a:p>
            <a:r>
              <a:rPr lang="zh-CN" altLang="en-US" sz="8000" dirty="0"/>
              <a:t>      </a:t>
            </a:r>
            <a:r>
              <a:rPr lang="zh-CN" altLang="en-US" sz="8000" dirty="0" smtClean="0"/>
              <a:t>通常</a:t>
            </a:r>
            <a:r>
              <a:rPr lang="zh-CN" altLang="en-US" sz="8000" dirty="0"/>
              <a:t>，当虚拟机或者</a:t>
            </a:r>
            <a:r>
              <a:rPr lang="en-US" altLang="zh-CN" sz="8000" dirty="0"/>
              <a:t>app</a:t>
            </a:r>
            <a:r>
              <a:rPr lang="zh-CN" altLang="en-US" sz="8000" dirty="0"/>
              <a:t>所在进程发生</a:t>
            </a:r>
            <a:r>
              <a:rPr lang="en-US" altLang="zh-CN" sz="8000" dirty="0"/>
              <a:t>ANR</a:t>
            </a:r>
            <a:r>
              <a:rPr lang="zh-CN" altLang="en-US" sz="8000" dirty="0"/>
              <a:t>时，会向进程发送一个</a:t>
            </a:r>
            <a:r>
              <a:rPr lang="en-US" altLang="zh-CN" sz="8000" dirty="0"/>
              <a:t>SIG -3</a:t>
            </a:r>
            <a:r>
              <a:rPr lang="zh-CN" altLang="en-US" sz="8000" dirty="0"/>
              <a:t>的信息，当虚拟机收到这个信号会默认</a:t>
            </a:r>
            <a:r>
              <a:rPr lang="en-US" altLang="zh-CN" sz="8000" dirty="0"/>
              <a:t>dump traces.txt</a:t>
            </a:r>
            <a:r>
              <a:rPr lang="zh-CN" altLang="en-US" sz="8000" dirty="0"/>
              <a:t>到 </a:t>
            </a:r>
            <a:r>
              <a:rPr lang="en-US" altLang="zh-CN" sz="8000" dirty="0"/>
              <a:t>/data/</a:t>
            </a:r>
            <a:r>
              <a:rPr lang="en-US" altLang="zh-CN" sz="8000" dirty="0" err="1"/>
              <a:t>anr</a:t>
            </a:r>
            <a:r>
              <a:rPr lang="en-US" altLang="zh-CN" sz="8000" dirty="0"/>
              <a:t>/traces.txt </a:t>
            </a:r>
            <a:r>
              <a:rPr lang="zh-CN" altLang="en-US" sz="8000" dirty="0"/>
              <a:t>中去。</a:t>
            </a:r>
          </a:p>
          <a:p>
            <a:r>
              <a:rPr lang="zh-CN" altLang="en-US" sz="8000" dirty="0"/>
              <a:t>      </a:t>
            </a:r>
            <a:r>
              <a:rPr lang="zh-CN" altLang="en-US" sz="8000" dirty="0" smtClean="0"/>
              <a:t>这里</a:t>
            </a:r>
            <a:r>
              <a:rPr lang="zh-CN" altLang="en-US" sz="8000" dirty="0"/>
              <a:t>我们可以主要向进程发送信号来</a:t>
            </a:r>
            <a:r>
              <a:rPr lang="en-US" altLang="zh-CN" sz="8000" dirty="0"/>
              <a:t>dump traces.txt</a:t>
            </a:r>
            <a:r>
              <a:rPr lang="zh-CN" altLang="en-US" sz="8000" dirty="0"/>
              <a:t>（</a:t>
            </a:r>
            <a:r>
              <a:rPr lang="zh-CN" altLang="en-US" sz="8000" b="1" dirty="0"/>
              <a:t>需要</a:t>
            </a:r>
            <a:r>
              <a:rPr lang="en-US" altLang="zh-CN" sz="8000" b="1" dirty="0"/>
              <a:t>root</a:t>
            </a:r>
            <a:r>
              <a:rPr lang="zh-CN" altLang="en-US" sz="8000" b="1" dirty="0"/>
              <a:t>权限</a:t>
            </a:r>
            <a:r>
              <a:rPr lang="zh-CN" altLang="en-US" sz="8000" dirty="0" smtClean="0"/>
              <a:t>）</a:t>
            </a:r>
            <a:endParaRPr lang="en-US" altLang="zh-CN" sz="8000" dirty="0" smtClean="0"/>
          </a:p>
          <a:p>
            <a:r>
              <a:rPr lang="zh-CN" altLang="en-US" sz="8000" dirty="0" smtClean="0"/>
              <a:t>     可以</a:t>
            </a:r>
            <a:r>
              <a:rPr lang="zh-CN" altLang="en-US" sz="8000" dirty="0"/>
              <a:t>明显看到是</a:t>
            </a:r>
            <a:r>
              <a:rPr lang="en-US" altLang="zh-CN" sz="8000" dirty="0"/>
              <a:t>PowerManagerService.java 2166</a:t>
            </a:r>
            <a:r>
              <a:rPr lang="zh-CN" altLang="en-US" sz="8000" dirty="0"/>
              <a:t>开始不断读取</a:t>
            </a:r>
            <a:r>
              <a:rPr lang="en-US" altLang="zh-CN" sz="8000" dirty="0"/>
              <a:t>Settings</a:t>
            </a:r>
            <a:r>
              <a:rPr lang="zh-CN" altLang="en-US" sz="8000" dirty="0"/>
              <a:t>中数据。那么对应的代码就是：</a:t>
            </a:r>
            <a:endParaRPr lang="en-US" altLang="zh-CN" sz="8000" dirty="0"/>
          </a:p>
          <a:p>
            <a:endParaRPr lang="zh-CN" altLang="en-US" sz="8000"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a:p>
            <a:endParaRPr lang="zh-CN" altLang="en-US" dirty="0"/>
          </a:p>
        </p:txBody>
      </p:sp>
      <p:pic>
        <p:nvPicPr>
          <p:cNvPr id="5" name="图片 4"/>
          <p:cNvPicPr>
            <a:picLocks noChangeAspect="1"/>
          </p:cNvPicPr>
          <p:nvPr/>
        </p:nvPicPr>
        <p:blipFill>
          <a:blip r:embed="rId2"/>
          <a:stretch>
            <a:fillRect/>
          </a:stretch>
        </p:blipFill>
        <p:spPr>
          <a:xfrm>
            <a:off x="974177" y="1079939"/>
            <a:ext cx="9013279" cy="1943100"/>
          </a:xfrm>
          <a:prstGeom prst="rect">
            <a:avLst/>
          </a:prstGeom>
        </p:spPr>
      </p:pic>
    </p:spTree>
    <p:extLst>
      <p:ext uri="{BB962C8B-B14F-4D97-AF65-F5344CB8AC3E}">
        <p14:creationId xmlns:p14="http://schemas.microsoft.com/office/powerpoint/2010/main" val="20684977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7501" y="157655"/>
            <a:ext cx="10785202" cy="606972"/>
          </a:xfrm>
        </p:spPr>
        <p:txBody>
          <a:bodyPr/>
          <a:lstStyle/>
          <a:p>
            <a:r>
              <a:rPr lang="en-US" altLang="zh-CN" dirty="0" err="1" smtClean="0"/>
              <a:t>Assitant</a:t>
            </a:r>
            <a:r>
              <a:rPr lang="en-US" altLang="zh-CN" dirty="0" smtClean="0"/>
              <a:t> </a:t>
            </a:r>
            <a:r>
              <a:rPr lang="zh-CN" altLang="en-US" dirty="0" smtClean="0"/>
              <a:t>在空跑导致功耗问题</a:t>
            </a:r>
            <a:endParaRPr lang="zh-CN" altLang="en-US" dirty="0"/>
          </a:p>
        </p:txBody>
      </p:sp>
      <p:sp>
        <p:nvSpPr>
          <p:cNvPr id="3" name="文本占位符 2"/>
          <p:cNvSpPr>
            <a:spLocks noGrp="1"/>
          </p:cNvSpPr>
          <p:nvPr>
            <p:ph type="body" idx="1"/>
          </p:nvPr>
        </p:nvSpPr>
        <p:spPr>
          <a:xfrm>
            <a:off x="597501" y="961697"/>
            <a:ext cx="10785202" cy="5032703"/>
          </a:xfrm>
        </p:spPr>
        <p:txBody>
          <a:bodyPr/>
          <a:lstStyle/>
          <a:p>
            <a:r>
              <a:rPr lang="zh-CN" altLang="en-US" dirty="0" smtClean="0"/>
              <a:t>使用</a:t>
            </a:r>
            <a:r>
              <a:rPr lang="en-US" altLang="zh-CN" dirty="0" smtClean="0"/>
              <a:t>top </a:t>
            </a:r>
            <a:r>
              <a:rPr lang="zh-CN" altLang="en-US" dirty="0" smtClean="0"/>
              <a:t>来抓取系统的信息：</a:t>
            </a:r>
            <a:endParaRPr lang="en-US" altLang="zh-CN" dirty="0" smtClean="0"/>
          </a:p>
          <a:p>
            <a:endParaRPr lang="en-US" altLang="zh-CN" dirty="0" smtClean="0"/>
          </a:p>
          <a:p>
            <a:endParaRPr lang="en-US" altLang="zh-CN" dirty="0" smtClean="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a:p>
            <a:endParaRPr lang="en-US" altLang="zh-CN" dirty="0"/>
          </a:p>
          <a:p>
            <a:endParaRPr lang="en-US" altLang="zh-CN" dirty="0" smtClean="0"/>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2879" y="1344668"/>
            <a:ext cx="8020050" cy="5067300"/>
          </a:xfrm>
          <a:prstGeom prst="rect">
            <a:avLst/>
          </a:prstGeom>
        </p:spPr>
      </p:pic>
    </p:spTree>
    <p:extLst>
      <p:ext uri="{BB962C8B-B14F-4D97-AF65-F5344CB8AC3E}">
        <p14:creationId xmlns:p14="http://schemas.microsoft.com/office/powerpoint/2010/main" val="19770271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7501" y="157655"/>
            <a:ext cx="10785202" cy="606972"/>
          </a:xfrm>
        </p:spPr>
        <p:txBody>
          <a:bodyPr/>
          <a:lstStyle/>
          <a:p>
            <a:r>
              <a:rPr lang="en-US" altLang="zh-CN" dirty="0" err="1" smtClean="0"/>
              <a:t>Assitant</a:t>
            </a:r>
            <a:r>
              <a:rPr lang="en-US" altLang="zh-CN" dirty="0" smtClean="0"/>
              <a:t> </a:t>
            </a:r>
            <a:r>
              <a:rPr lang="zh-CN" altLang="en-US" dirty="0" smtClean="0"/>
              <a:t>在空跑导致功耗问题</a:t>
            </a:r>
            <a:endParaRPr lang="zh-CN" altLang="en-US" dirty="0"/>
          </a:p>
        </p:txBody>
      </p:sp>
      <p:sp>
        <p:nvSpPr>
          <p:cNvPr id="3" name="文本占位符 2"/>
          <p:cNvSpPr>
            <a:spLocks noGrp="1"/>
          </p:cNvSpPr>
          <p:nvPr>
            <p:ph type="body" idx="1"/>
          </p:nvPr>
        </p:nvSpPr>
        <p:spPr>
          <a:xfrm>
            <a:off x="597501" y="961697"/>
            <a:ext cx="10785202" cy="5032703"/>
          </a:xfrm>
        </p:spPr>
        <p:txBody>
          <a:bodyPr/>
          <a:lstStyle/>
          <a:p>
            <a:r>
              <a:rPr lang="zh-CN" altLang="en-US" dirty="0"/>
              <a:t>那么现在的问题是，如何知道一个</a:t>
            </a:r>
            <a:r>
              <a:rPr lang="en-US" altLang="zh-CN" dirty="0"/>
              <a:t>Native</a:t>
            </a:r>
            <a:r>
              <a:rPr lang="zh-CN" altLang="en-US" dirty="0"/>
              <a:t>程序在干嘛呢？</a:t>
            </a:r>
          </a:p>
          <a:p>
            <a:r>
              <a:rPr lang="zh-CN" altLang="en-US" dirty="0"/>
              <a:t>     </a:t>
            </a:r>
            <a:r>
              <a:rPr lang="zh-CN" altLang="en-US" dirty="0" smtClean="0"/>
              <a:t> </a:t>
            </a:r>
            <a:r>
              <a:rPr lang="zh-CN" altLang="en-US" dirty="0"/>
              <a:t>我们知道在</a:t>
            </a:r>
            <a:r>
              <a:rPr lang="en-US" altLang="zh-CN" dirty="0" err="1"/>
              <a:t>linux</a:t>
            </a:r>
            <a:r>
              <a:rPr lang="en-US" altLang="zh-CN" dirty="0"/>
              <a:t> </a:t>
            </a:r>
            <a:r>
              <a:rPr lang="zh-CN" altLang="en-US" dirty="0"/>
              <a:t>中 </a:t>
            </a:r>
            <a:r>
              <a:rPr lang="en-US" altLang="zh-CN" dirty="0"/>
              <a:t>native</a:t>
            </a:r>
            <a:r>
              <a:rPr lang="zh-CN" altLang="en-US" dirty="0"/>
              <a:t>程序崩溃了，如果设置</a:t>
            </a:r>
            <a:r>
              <a:rPr lang="en-US" altLang="zh-CN" dirty="0" err="1"/>
              <a:t>coredump</a:t>
            </a:r>
            <a:r>
              <a:rPr lang="zh-CN" altLang="en-US" dirty="0"/>
              <a:t>会有</a:t>
            </a:r>
            <a:r>
              <a:rPr lang="en-US" altLang="zh-CN" dirty="0" err="1"/>
              <a:t>coredump</a:t>
            </a:r>
            <a:r>
              <a:rPr lang="zh-CN" altLang="en-US" dirty="0"/>
              <a:t>产生，那么可否也产生</a:t>
            </a:r>
            <a:r>
              <a:rPr lang="en-US" altLang="zh-CN" dirty="0" err="1"/>
              <a:t>coredump</a:t>
            </a:r>
            <a:r>
              <a:rPr lang="zh-CN" altLang="en-US" dirty="0"/>
              <a:t>呢？可以，但是</a:t>
            </a:r>
            <a:r>
              <a:rPr lang="en-US" altLang="zh-CN" dirty="0"/>
              <a:t>android</a:t>
            </a:r>
            <a:r>
              <a:rPr lang="zh-CN" altLang="en-US" dirty="0"/>
              <a:t>有一个更好的</a:t>
            </a:r>
            <a:r>
              <a:rPr lang="en-US" altLang="zh-CN" dirty="0"/>
              <a:t>tombstone</a:t>
            </a:r>
            <a:r>
              <a:rPr lang="zh-CN" altLang="en-US" dirty="0"/>
              <a:t>的文件</a:t>
            </a:r>
            <a:r>
              <a:rPr lang="zh-CN" altLang="en-US" dirty="0" smtClean="0"/>
              <a:t>。字面</a:t>
            </a:r>
            <a:r>
              <a:rPr lang="zh-CN" altLang="en-US" dirty="0"/>
              <a:t>意思是墓志铭，就是</a:t>
            </a:r>
            <a:r>
              <a:rPr lang="en-US" altLang="zh-CN" dirty="0"/>
              <a:t>native </a:t>
            </a:r>
            <a:r>
              <a:rPr lang="zh-CN" altLang="en-US" dirty="0"/>
              <a:t>进程挂了我给你一个墓碑</a:t>
            </a:r>
            <a:r>
              <a:rPr lang="zh-CN" altLang="en-US" dirty="0" smtClean="0"/>
              <a:t>写写你的遗言。</a:t>
            </a:r>
            <a:endParaRPr lang="zh-CN" altLang="en-US" dirty="0"/>
          </a:p>
          <a:p>
            <a:r>
              <a:rPr lang="zh-CN" altLang="en-US" dirty="0"/>
              <a:t>     </a:t>
            </a:r>
            <a:r>
              <a:rPr lang="zh-CN" altLang="en-US" dirty="0" smtClean="0"/>
              <a:t>在</a:t>
            </a:r>
            <a:r>
              <a:rPr lang="en-US" altLang="zh-CN" dirty="0"/>
              <a:t>Android</a:t>
            </a:r>
            <a:r>
              <a:rPr lang="zh-CN" altLang="en-US" dirty="0"/>
              <a:t>中当进程遇到</a:t>
            </a:r>
            <a:r>
              <a:rPr lang="en-US" altLang="zh-CN" dirty="0"/>
              <a:t>segment fault</a:t>
            </a:r>
            <a:r>
              <a:rPr lang="zh-CN" altLang="en-US" dirty="0"/>
              <a:t>等异常时，在进程挂掉之前</a:t>
            </a:r>
            <a:r>
              <a:rPr lang="en-US" altLang="zh-CN" dirty="0" err="1"/>
              <a:t>debuggerd</a:t>
            </a:r>
            <a:r>
              <a:rPr lang="zh-CN" altLang="en-US" dirty="0"/>
              <a:t>会向异常进程发送一个通知，之后</a:t>
            </a:r>
            <a:r>
              <a:rPr lang="en-US" altLang="zh-CN" dirty="0" err="1"/>
              <a:t>debuggerd</a:t>
            </a:r>
            <a:r>
              <a:rPr lang="zh-CN" altLang="en-US" dirty="0"/>
              <a:t>会 使用 </a:t>
            </a:r>
            <a:r>
              <a:rPr lang="en-US" altLang="zh-CN" dirty="0" err="1"/>
              <a:t>ptrace</a:t>
            </a:r>
            <a:r>
              <a:rPr lang="en-US" altLang="zh-CN" dirty="0"/>
              <a:t>(</a:t>
            </a:r>
            <a:r>
              <a:rPr lang="zh-CN" altLang="en-US" dirty="0"/>
              <a:t>对，就是我们经常来破解人家</a:t>
            </a:r>
            <a:r>
              <a:rPr lang="en-US" altLang="zh-CN" dirty="0"/>
              <a:t>native</a:t>
            </a:r>
            <a:r>
              <a:rPr lang="zh-CN" altLang="en-US" dirty="0"/>
              <a:t>程序时会用到的</a:t>
            </a:r>
            <a:r>
              <a:rPr lang="en-US" altLang="zh-CN" dirty="0" err="1"/>
              <a:t>linux</a:t>
            </a:r>
            <a:r>
              <a:rPr lang="en-US" altLang="zh-CN" dirty="0"/>
              <a:t> </a:t>
            </a:r>
            <a:r>
              <a:rPr lang="zh-CN" altLang="en-US" dirty="0"/>
              <a:t>系统方法</a:t>
            </a:r>
            <a:r>
              <a:rPr lang="en-US" altLang="zh-CN" dirty="0" smtClean="0"/>
              <a:t>)</a:t>
            </a:r>
            <a:r>
              <a:rPr lang="zh-CN" altLang="en-US" dirty="0" smtClean="0"/>
              <a:t>暂停</a:t>
            </a:r>
            <a:r>
              <a:rPr lang="zh-CN" altLang="en-US" dirty="0"/>
              <a:t>当前进程，然后把它的</a:t>
            </a:r>
            <a:r>
              <a:rPr lang="en-US" altLang="zh-CN" dirty="0"/>
              <a:t>trace</a:t>
            </a:r>
            <a:r>
              <a:rPr lang="zh-CN" altLang="en-US" dirty="0"/>
              <a:t>都</a:t>
            </a:r>
            <a:r>
              <a:rPr lang="en-US" altLang="zh-CN" dirty="0"/>
              <a:t>dump</a:t>
            </a:r>
            <a:r>
              <a:rPr lang="zh-CN" altLang="en-US" dirty="0"/>
              <a:t>出来。</a:t>
            </a:r>
          </a:p>
          <a:p>
            <a:r>
              <a:rPr lang="zh-CN" altLang="en-US" dirty="0" smtClean="0"/>
              <a:t>        </a:t>
            </a:r>
            <a:r>
              <a:rPr lang="zh-CN" altLang="en-US" dirty="0"/>
              <a:t> 这里可以借用这个方法。手动来发送</a:t>
            </a:r>
            <a:r>
              <a:rPr lang="en-US" altLang="zh-CN" dirty="0"/>
              <a:t>dump trace</a:t>
            </a:r>
            <a:r>
              <a:rPr lang="zh-CN" altLang="en-US" dirty="0"/>
              <a:t>请求</a:t>
            </a:r>
          </a:p>
          <a:p>
            <a:r>
              <a:rPr lang="zh-CN" altLang="en-US" dirty="0"/>
              <a:t>         </a:t>
            </a:r>
            <a:r>
              <a:rPr lang="en-US" altLang="zh-CN" dirty="0"/>
              <a:t># </a:t>
            </a:r>
            <a:r>
              <a:rPr lang="en-US" altLang="zh-CN" dirty="0" err="1"/>
              <a:t>adb</a:t>
            </a:r>
            <a:r>
              <a:rPr lang="en-US" altLang="zh-CN" dirty="0"/>
              <a:t> shell </a:t>
            </a:r>
            <a:r>
              <a:rPr lang="en-US" altLang="zh-CN" dirty="0" err="1"/>
              <a:t>debuggerd</a:t>
            </a:r>
            <a:r>
              <a:rPr lang="en-US" altLang="zh-CN" dirty="0"/>
              <a:t> -b $</a:t>
            </a:r>
            <a:r>
              <a:rPr lang="en-US" altLang="zh-CN" dirty="0" err="1"/>
              <a:t>pid</a:t>
            </a:r>
            <a:r>
              <a:rPr lang="en-US" altLang="zh-CN" dirty="0"/>
              <a:t> &gt;&gt; traces.txt</a:t>
            </a:r>
          </a:p>
          <a:p>
            <a:r>
              <a:rPr lang="zh-CN" altLang="en-US" dirty="0" smtClean="0"/>
              <a:t>数据如下：</a:t>
            </a:r>
            <a:endParaRPr lang="en-US" altLang="zh-CN" dirty="0" smtClean="0"/>
          </a:p>
          <a:p>
            <a:endParaRPr lang="zh-CN" altLang="en-US" dirty="0"/>
          </a:p>
        </p:txBody>
      </p:sp>
    </p:spTree>
    <p:extLst>
      <p:ext uri="{BB962C8B-B14F-4D97-AF65-F5344CB8AC3E}">
        <p14:creationId xmlns:p14="http://schemas.microsoft.com/office/powerpoint/2010/main" val="38132338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7501" y="157655"/>
            <a:ext cx="10785202" cy="606972"/>
          </a:xfrm>
        </p:spPr>
        <p:txBody>
          <a:bodyPr/>
          <a:lstStyle/>
          <a:p>
            <a:r>
              <a:rPr lang="en-US" altLang="zh-CN" dirty="0" err="1" smtClean="0"/>
              <a:t>Assitant</a:t>
            </a:r>
            <a:r>
              <a:rPr lang="en-US" altLang="zh-CN" dirty="0" smtClean="0"/>
              <a:t> </a:t>
            </a:r>
            <a:r>
              <a:rPr lang="zh-CN" altLang="en-US" dirty="0" smtClean="0"/>
              <a:t>在空跑导致功耗问题</a:t>
            </a:r>
            <a:endParaRPr lang="zh-CN" altLang="en-US" dirty="0"/>
          </a:p>
        </p:txBody>
      </p:sp>
      <p:sp>
        <p:nvSpPr>
          <p:cNvPr id="3" name="文本占位符 2"/>
          <p:cNvSpPr>
            <a:spLocks noGrp="1"/>
          </p:cNvSpPr>
          <p:nvPr>
            <p:ph type="body" idx="1"/>
          </p:nvPr>
        </p:nvSpPr>
        <p:spPr>
          <a:xfrm>
            <a:off x="597501" y="961697"/>
            <a:ext cx="10785202" cy="5032703"/>
          </a:xfrm>
        </p:spPr>
        <p:txBody>
          <a:bodyPr/>
          <a:lstStyle/>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8238" y="1647496"/>
            <a:ext cx="6432989" cy="2431995"/>
          </a:xfrm>
          <a:prstGeom prst="rect">
            <a:avLst/>
          </a:prstGeom>
        </p:spPr>
      </p:pic>
    </p:spTree>
    <p:extLst>
      <p:ext uri="{BB962C8B-B14F-4D97-AF65-F5344CB8AC3E}">
        <p14:creationId xmlns:p14="http://schemas.microsoft.com/office/powerpoint/2010/main" val="4272879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7501" y="157655"/>
            <a:ext cx="10785202" cy="606972"/>
          </a:xfrm>
        </p:spPr>
        <p:txBody>
          <a:bodyPr/>
          <a:lstStyle/>
          <a:p>
            <a:r>
              <a:rPr lang="en-US" altLang="zh-CN" dirty="0" err="1" smtClean="0"/>
              <a:t>Assitant</a:t>
            </a:r>
            <a:r>
              <a:rPr lang="en-US" altLang="zh-CN" dirty="0" smtClean="0"/>
              <a:t> </a:t>
            </a:r>
            <a:r>
              <a:rPr lang="zh-CN" altLang="en-US" dirty="0" smtClean="0"/>
              <a:t>在空跑导致功耗问题</a:t>
            </a:r>
            <a:endParaRPr lang="zh-CN" altLang="en-US" dirty="0"/>
          </a:p>
        </p:txBody>
      </p:sp>
      <p:sp>
        <p:nvSpPr>
          <p:cNvPr id="3" name="文本占位符 2"/>
          <p:cNvSpPr>
            <a:spLocks noGrp="1"/>
          </p:cNvSpPr>
          <p:nvPr>
            <p:ph type="body" idx="1"/>
          </p:nvPr>
        </p:nvSpPr>
        <p:spPr>
          <a:xfrm>
            <a:off x="597501" y="961697"/>
            <a:ext cx="10785202" cy="5032703"/>
          </a:xfrm>
        </p:spPr>
        <p:txBody>
          <a:bodyPr/>
          <a:lstStyle/>
          <a:p>
            <a:r>
              <a:rPr lang="zh-CN" altLang="en-US" dirty="0" smtClean="0"/>
              <a:t>     刚才</a:t>
            </a:r>
            <a:r>
              <a:rPr lang="en-US" altLang="zh-CN" dirty="0"/>
              <a:t>top</a:t>
            </a:r>
            <a:r>
              <a:rPr lang="zh-CN" altLang="en-US" dirty="0"/>
              <a:t>检测到的 </a:t>
            </a:r>
            <a:r>
              <a:rPr lang="en-US" altLang="zh-CN" dirty="0" err="1" smtClean="0"/>
              <a:t>tid</a:t>
            </a:r>
            <a:r>
              <a:rPr lang="en-US" altLang="zh-CN" dirty="0" smtClean="0"/>
              <a:t> </a:t>
            </a:r>
            <a:r>
              <a:rPr lang="en-US" altLang="zh-CN" dirty="0"/>
              <a:t>= 211</a:t>
            </a:r>
            <a:r>
              <a:rPr lang="zh-CN" altLang="en-US" dirty="0"/>
              <a:t>的线程的</a:t>
            </a:r>
            <a:r>
              <a:rPr lang="en-US" altLang="zh-CN" dirty="0"/>
              <a:t>trace</a:t>
            </a:r>
            <a:r>
              <a:rPr lang="zh-CN" altLang="en-US" dirty="0"/>
              <a:t>如上所示</a:t>
            </a:r>
          </a:p>
          <a:p>
            <a:r>
              <a:rPr lang="zh-CN" altLang="en-US" dirty="0"/>
              <a:t>      又懵了吧？ 一堆 二进制文件。</a:t>
            </a:r>
          </a:p>
          <a:p>
            <a:r>
              <a:rPr lang="zh-CN" altLang="en-US" dirty="0"/>
              <a:t>      这里我们需要</a:t>
            </a:r>
            <a:r>
              <a:rPr lang="en-US" altLang="zh-CN" dirty="0"/>
              <a:t>arm-eabi-addr2line, </a:t>
            </a:r>
            <a:r>
              <a:rPr lang="zh-CN" altLang="en-US" dirty="0"/>
              <a:t>这个文件主要是用来根据</a:t>
            </a:r>
            <a:r>
              <a:rPr lang="en-US" altLang="zh-CN" dirty="0"/>
              <a:t>symbol</a:t>
            </a:r>
            <a:r>
              <a:rPr lang="zh-CN" altLang="en-US" dirty="0"/>
              <a:t>文件确定对应行号</a:t>
            </a:r>
          </a:p>
          <a:p>
            <a:r>
              <a:rPr lang="zh-CN" altLang="en-US" dirty="0"/>
              <a:t>     </a:t>
            </a:r>
            <a:r>
              <a:rPr lang="en-US" altLang="zh-CN" dirty="0"/>
              <a:t># arm-eabi-addr2line -f -e assistant +063a3     ///</a:t>
            </a:r>
            <a:r>
              <a:rPr lang="zh-CN" altLang="en-US" dirty="0"/>
              <a:t>其它部分可以使用同样命令</a:t>
            </a:r>
          </a:p>
          <a:p>
            <a:r>
              <a:rPr lang="zh-CN" altLang="en-US" dirty="0"/>
              <a:t>     反汇编出来对应的</a:t>
            </a:r>
            <a:r>
              <a:rPr lang="zh-CN" altLang="en-US" dirty="0" smtClean="0"/>
              <a:t>代码对应如下：</a:t>
            </a:r>
            <a:endParaRPr lang="zh-CN" altLang="en-US" dirty="0"/>
          </a:p>
          <a:p>
            <a:r>
              <a:rPr lang="en-US" altLang="zh-CN" dirty="0" smtClean="0"/>
              <a:t>     </a:t>
            </a:r>
            <a:endParaRPr lang="en-US" altLang="zh-CN" dirty="0"/>
          </a:p>
          <a:p>
            <a:endParaRPr lang="en-US" altLang="zh-CN" dirty="0" smtClean="0"/>
          </a:p>
          <a:p>
            <a:endParaRPr lang="en-US" altLang="zh-CN" dirty="0" smtClean="0"/>
          </a:p>
          <a:p>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627919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7501" y="157655"/>
            <a:ext cx="10785202" cy="606972"/>
          </a:xfrm>
        </p:spPr>
        <p:txBody>
          <a:bodyPr/>
          <a:lstStyle/>
          <a:p>
            <a:r>
              <a:rPr lang="en-US" altLang="zh-CN" dirty="0" err="1" smtClean="0"/>
              <a:t>Assitant</a:t>
            </a:r>
            <a:r>
              <a:rPr lang="en-US" altLang="zh-CN" dirty="0" smtClean="0"/>
              <a:t> </a:t>
            </a:r>
            <a:r>
              <a:rPr lang="zh-CN" altLang="en-US" dirty="0" smtClean="0"/>
              <a:t>在空跑导致功耗问题</a:t>
            </a:r>
            <a:endParaRPr lang="zh-CN" altLang="en-US" dirty="0"/>
          </a:p>
        </p:txBody>
      </p:sp>
      <p:sp>
        <p:nvSpPr>
          <p:cNvPr id="3" name="文本占位符 2"/>
          <p:cNvSpPr>
            <a:spLocks noGrp="1"/>
          </p:cNvSpPr>
          <p:nvPr>
            <p:ph type="body" idx="1"/>
          </p:nvPr>
        </p:nvSpPr>
        <p:spPr>
          <a:xfrm>
            <a:off x="597501" y="961697"/>
            <a:ext cx="10785202" cy="5032703"/>
          </a:xfrm>
        </p:spPr>
        <p:txBody>
          <a:bodyPr/>
          <a:lstStyle/>
          <a:p>
            <a:r>
              <a:rPr lang="en-US" altLang="zh-CN" dirty="0" smtClean="0"/>
              <a:t>     </a:t>
            </a:r>
            <a:endParaRPr lang="en-US" altLang="zh-CN" dirty="0"/>
          </a:p>
          <a:p>
            <a:endParaRPr lang="en-US" altLang="zh-CN" dirty="0" smtClean="0"/>
          </a:p>
          <a:p>
            <a:endParaRPr lang="en-US" altLang="zh-CN" dirty="0" smtClean="0"/>
          </a:p>
          <a:p>
            <a:endParaRPr lang="en-US" altLang="zh-CN" dirty="0"/>
          </a:p>
          <a:p>
            <a:endParaRPr lang="en-US" altLang="zh-CN" dirty="0" smtClean="0"/>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5994" y="701566"/>
            <a:ext cx="8992178" cy="5998779"/>
          </a:xfrm>
          <a:prstGeom prst="rect">
            <a:avLst/>
          </a:prstGeom>
        </p:spPr>
      </p:pic>
    </p:spTree>
    <p:extLst>
      <p:ext uri="{BB962C8B-B14F-4D97-AF65-F5344CB8AC3E}">
        <p14:creationId xmlns:p14="http://schemas.microsoft.com/office/powerpoint/2010/main" val="30709326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7501" y="157655"/>
            <a:ext cx="10785202" cy="606972"/>
          </a:xfrm>
        </p:spPr>
        <p:txBody>
          <a:bodyPr/>
          <a:lstStyle/>
          <a:p>
            <a:r>
              <a:rPr lang="en-US" altLang="zh-CN" dirty="0" err="1" smtClean="0"/>
              <a:t>Assitant</a:t>
            </a:r>
            <a:r>
              <a:rPr lang="en-US" altLang="zh-CN" dirty="0" smtClean="0"/>
              <a:t> </a:t>
            </a:r>
            <a:r>
              <a:rPr lang="zh-CN" altLang="en-US" dirty="0" smtClean="0"/>
              <a:t>在空跑导致功耗问题</a:t>
            </a:r>
            <a:endParaRPr lang="zh-CN" altLang="en-US" dirty="0"/>
          </a:p>
        </p:txBody>
      </p:sp>
      <p:sp>
        <p:nvSpPr>
          <p:cNvPr id="3" name="文本占位符 2"/>
          <p:cNvSpPr>
            <a:spLocks noGrp="1"/>
          </p:cNvSpPr>
          <p:nvPr>
            <p:ph type="body" idx="1"/>
          </p:nvPr>
        </p:nvSpPr>
        <p:spPr>
          <a:xfrm>
            <a:off x="597501" y="961697"/>
            <a:ext cx="10785202" cy="5032703"/>
          </a:xfrm>
        </p:spPr>
        <p:txBody>
          <a:bodyPr/>
          <a:lstStyle/>
          <a:p>
            <a:r>
              <a:rPr lang="zh-CN" altLang="en-US" dirty="0" smtClean="0"/>
              <a:t>这里开个死循环，即使不能写入串口也一直空转，浪费了</a:t>
            </a:r>
            <a:r>
              <a:rPr lang="en-US" altLang="zh-CN" dirty="0" smtClean="0"/>
              <a:t>CPU</a:t>
            </a:r>
            <a:r>
              <a:rPr lang="zh-CN" altLang="en-US" dirty="0" smtClean="0"/>
              <a:t>同时功耗也受到影响。其实，不仅仅是这里，在</a:t>
            </a:r>
            <a:r>
              <a:rPr lang="en-US" altLang="zh-CN" dirty="0" err="1" smtClean="0"/>
              <a:t>DJIGo</a:t>
            </a:r>
            <a:r>
              <a:rPr lang="zh-CN" altLang="en-US" dirty="0" smtClean="0"/>
              <a:t>的</a:t>
            </a:r>
            <a:r>
              <a:rPr lang="en-US" altLang="zh-CN" dirty="0" smtClean="0"/>
              <a:t>app</a:t>
            </a:r>
            <a:r>
              <a:rPr lang="zh-CN" altLang="en-US" dirty="0" smtClean="0"/>
              <a:t>中，很多地方进行通信不是使用</a:t>
            </a:r>
            <a:r>
              <a:rPr lang="en-US" altLang="zh-CN" dirty="0" err="1" smtClean="0"/>
              <a:t>Seletor</a:t>
            </a:r>
            <a:r>
              <a:rPr lang="en-US" altLang="zh-CN" dirty="0" smtClean="0"/>
              <a:t> </a:t>
            </a:r>
            <a:r>
              <a:rPr lang="zh-CN" altLang="en-US" dirty="0" smtClean="0"/>
              <a:t>这种</a:t>
            </a:r>
            <a:r>
              <a:rPr lang="en-US" altLang="zh-CN" dirty="0" smtClean="0"/>
              <a:t>IO</a:t>
            </a:r>
            <a:r>
              <a:rPr lang="zh-CN" altLang="en-US" dirty="0" smtClean="0"/>
              <a:t>多路复用技术，而是死循环不断空转。这个是很浪费</a:t>
            </a:r>
            <a:r>
              <a:rPr lang="en-US" altLang="zh-CN" dirty="0" smtClean="0"/>
              <a:t>CPU</a:t>
            </a:r>
            <a:r>
              <a:rPr lang="zh-CN" altLang="en-US" dirty="0" smtClean="0"/>
              <a:t>资源和电量的。这里我们的优化策略是：</a:t>
            </a:r>
            <a:endParaRPr lang="en-US" altLang="zh-CN" dirty="0" smtClean="0"/>
          </a:p>
          <a:p>
            <a:pPr marL="457200" indent="-457200">
              <a:buAutoNum type="arabicPeriod"/>
            </a:pPr>
            <a:r>
              <a:rPr lang="zh-CN" altLang="en-US" dirty="0" smtClean="0"/>
              <a:t>单独开启</a:t>
            </a:r>
            <a:r>
              <a:rPr lang="en-US" altLang="zh-CN" dirty="0" smtClean="0"/>
              <a:t>thread A</a:t>
            </a:r>
            <a:r>
              <a:rPr lang="zh-CN" altLang="en-US" dirty="0" smtClean="0"/>
              <a:t>使用</a:t>
            </a:r>
            <a:r>
              <a:rPr lang="en-US" altLang="zh-CN" dirty="0" err="1" smtClean="0"/>
              <a:t>epoll</a:t>
            </a:r>
            <a:r>
              <a:rPr lang="en-US" altLang="zh-CN" dirty="0" smtClean="0"/>
              <a:t> </a:t>
            </a:r>
            <a:r>
              <a:rPr lang="zh-CN" altLang="en-US" dirty="0" smtClean="0"/>
              <a:t>监控</a:t>
            </a:r>
            <a:r>
              <a:rPr lang="en-US" altLang="zh-CN" dirty="0" err="1" smtClean="0"/>
              <a:t>usb</a:t>
            </a:r>
            <a:r>
              <a:rPr lang="zh-CN" altLang="en-US" dirty="0" smtClean="0"/>
              <a:t>的状态变化</a:t>
            </a:r>
            <a:r>
              <a:rPr lang="en-US" altLang="zh-CN" dirty="0" smtClean="0"/>
              <a:t>,</a:t>
            </a:r>
            <a:r>
              <a:rPr lang="zh-CN" altLang="en-US" dirty="0" smtClean="0"/>
              <a:t>有变化时通过</a:t>
            </a:r>
            <a:r>
              <a:rPr lang="en-US" altLang="zh-CN" dirty="0" smtClean="0"/>
              <a:t>pipe</a:t>
            </a:r>
            <a:r>
              <a:rPr lang="zh-CN" altLang="en-US" dirty="0" smtClean="0"/>
              <a:t>将通知发给</a:t>
            </a:r>
            <a:r>
              <a:rPr lang="en-US" altLang="zh-CN" dirty="0" smtClean="0"/>
              <a:t>B</a:t>
            </a:r>
          </a:p>
          <a:p>
            <a:pPr marL="457200" indent="-457200">
              <a:buAutoNum type="arabicPeriod"/>
            </a:pPr>
            <a:r>
              <a:rPr lang="zh-CN" altLang="en-US" dirty="0" smtClean="0"/>
              <a:t>使用一个线程</a:t>
            </a:r>
            <a:r>
              <a:rPr lang="en-US" altLang="zh-CN" dirty="0" smtClean="0"/>
              <a:t>B</a:t>
            </a:r>
            <a:r>
              <a:rPr lang="zh-CN" altLang="en-US" dirty="0" smtClean="0"/>
              <a:t>通过</a:t>
            </a:r>
            <a:r>
              <a:rPr lang="en-US" altLang="zh-CN" dirty="0" err="1" smtClean="0"/>
              <a:t>epoll</a:t>
            </a:r>
            <a:r>
              <a:rPr lang="zh-CN" altLang="en-US" dirty="0" smtClean="0"/>
              <a:t>监控</a:t>
            </a:r>
            <a:r>
              <a:rPr lang="en-US" altLang="zh-CN" dirty="0" smtClean="0"/>
              <a:t>pipe</a:t>
            </a:r>
            <a:r>
              <a:rPr lang="zh-CN" altLang="en-US" dirty="0" smtClean="0"/>
              <a:t>和串口的</a:t>
            </a:r>
            <a:r>
              <a:rPr lang="en-US" altLang="zh-CN" dirty="0" err="1" smtClean="0"/>
              <a:t>fd</a:t>
            </a:r>
            <a:endParaRPr lang="en-US" altLang="zh-CN" dirty="0" smtClean="0"/>
          </a:p>
          <a:p>
            <a:r>
              <a:rPr lang="zh-CN" altLang="en-US" dirty="0" smtClean="0"/>
              <a:t>这样两个</a:t>
            </a:r>
            <a:r>
              <a:rPr lang="en-US" altLang="zh-CN" dirty="0" smtClean="0"/>
              <a:t>thread</a:t>
            </a:r>
            <a:r>
              <a:rPr lang="zh-CN" altLang="en-US" dirty="0" smtClean="0"/>
              <a:t>在没有任务时都是出于</a:t>
            </a:r>
            <a:r>
              <a:rPr lang="en-US" altLang="zh-CN" dirty="0" smtClean="0"/>
              <a:t>wait</a:t>
            </a:r>
            <a:r>
              <a:rPr lang="zh-CN" altLang="en-US" dirty="0" smtClean="0"/>
              <a:t>状态，</a:t>
            </a:r>
            <a:r>
              <a:rPr lang="zh-CN" altLang="en-US" b="1" dirty="0" smtClean="0">
                <a:solidFill>
                  <a:srgbClr val="FF0000"/>
                </a:solidFill>
              </a:rPr>
              <a:t>这不会占用</a:t>
            </a:r>
            <a:r>
              <a:rPr lang="en-US" altLang="zh-CN" b="1" dirty="0" smtClean="0">
                <a:solidFill>
                  <a:srgbClr val="FF0000"/>
                </a:solidFill>
              </a:rPr>
              <a:t>CPU</a:t>
            </a:r>
            <a:r>
              <a:rPr lang="zh-CN" altLang="en-US" dirty="0" smtClean="0"/>
              <a:t>。当</a:t>
            </a:r>
            <a:r>
              <a:rPr lang="en-US" altLang="zh-CN" dirty="0" err="1" smtClean="0"/>
              <a:t>usb</a:t>
            </a:r>
            <a:r>
              <a:rPr lang="zh-CN" altLang="en-US" dirty="0" smtClean="0"/>
              <a:t>插入或者拔出时，</a:t>
            </a:r>
            <a:r>
              <a:rPr lang="en-US" altLang="zh-CN" dirty="0" smtClean="0"/>
              <a:t>kernel</a:t>
            </a:r>
            <a:r>
              <a:rPr lang="zh-CN" altLang="en-US" dirty="0" smtClean="0"/>
              <a:t>收到一个中断，然后通过</a:t>
            </a:r>
            <a:r>
              <a:rPr lang="en-US" altLang="zh-CN" dirty="0" err="1" smtClean="0"/>
              <a:t>uevent</a:t>
            </a:r>
            <a:r>
              <a:rPr lang="en-US" altLang="zh-CN" dirty="0" smtClean="0"/>
              <a:t> socket </a:t>
            </a:r>
            <a:r>
              <a:rPr lang="zh-CN" altLang="en-US" dirty="0" smtClean="0"/>
              <a:t>通知用户层，</a:t>
            </a:r>
            <a:r>
              <a:rPr lang="en-US" altLang="zh-CN" dirty="0" smtClean="0"/>
              <a:t>thread A</a:t>
            </a:r>
            <a:r>
              <a:rPr lang="zh-CN" altLang="en-US" dirty="0" smtClean="0"/>
              <a:t>就读取到了</a:t>
            </a:r>
            <a:r>
              <a:rPr lang="en-US" altLang="zh-CN" dirty="0" err="1" smtClean="0"/>
              <a:t>usb</a:t>
            </a:r>
            <a:r>
              <a:rPr lang="zh-CN" altLang="en-US" dirty="0" smtClean="0"/>
              <a:t>的变化。</a:t>
            </a:r>
            <a:endParaRPr lang="en-US" altLang="zh-CN" dirty="0" smtClean="0"/>
          </a:p>
          <a:p>
            <a:r>
              <a:rPr lang="zh-CN" altLang="en-US" dirty="0" smtClean="0"/>
              <a:t>同样的使用</a:t>
            </a:r>
            <a:r>
              <a:rPr lang="en-US" altLang="zh-CN" dirty="0" err="1" smtClean="0"/>
              <a:t>epoll</a:t>
            </a:r>
            <a:r>
              <a:rPr lang="zh-CN" altLang="en-US" dirty="0" smtClean="0"/>
              <a:t>来监听</a:t>
            </a:r>
            <a:r>
              <a:rPr lang="en-US" altLang="zh-CN" dirty="0" smtClean="0"/>
              <a:t>pipe</a:t>
            </a:r>
            <a:r>
              <a:rPr lang="zh-CN" altLang="en-US" dirty="0" smtClean="0"/>
              <a:t>和串口是否有事件，没有任务也是</a:t>
            </a:r>
            <a:r>
              <a:rPr lang="en-US" altLang="zh-CN" dirty="0" smtClean="0"/>
              <a:t>wait</a:t>
            </a:r>
            <a:r>
              <a:rPr lang="zh-CN" altLang="en-US" dirty="0" smtClean="0"/>
              <a:t>，不占用</a:t>
            </a:r>
            <a:r>
              <a:rPr lang="en-US" altLang="zh-CN" dirty="0" smtClean="0"/>
              <a:t>CPU</a:t>
            </a:r>
            <a:r>
              <a:rPr lang="zh-CN" altLang="en-US" dirty="0" smtClean="0"/>
              <a:t>的。</a:t>
            </a:r>
            <a:endParaRPr lang="en-US" altLang="zh-CN" dirty="0" smtClean="0"/>
          </a:p>
          <a:p>
            <a:r>
              <a:rPr lang="zh-CN" altLang="en-US" dirty="0" smtClean="0"/>
              <a:t>因为相关代码是重型</a:t>
            </a:r>
            <a:r>
              <a:rPr lang="en-US" altLang="zh-CN" dirty="0" smtClean="0"/>
              <a:t>SWS</a:t>
            </a:r>
            <a:r>
              <a:rPr lang="zh-CN" altLang="en-US" dirty="0" smtClean="0"/>
              <a:t>下面的，不能拿出来，有想进一步了解的可以和我沟通。</a:t>
            </a:r>
            <a:endParaRPr lang="en-US" altLang="zh-CN" dirty="0" smtClean="0"/>
          </a:p>
          <a:p>
            <a:endParaRPr lang="en-US" altLang="zh-CN" dirty="0"/>
          </a:p>
        </p:txBody>
      </p:sp>
    </p:spTree>
    <p:extLst>
      <p:ext uri="{BB962C8B-B14F-4D97-AF65-F5344CB8AC3E}">
        <p14:creationId xmlns:p14="http://schemas.microsoft.com/office/powerpoint/2010/main" val="33207096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7501" y="157655"/>
            <a:ext cx="10785202" cy="606972"/>
          </a:xfrm>
        </p:spPr>
        <p:txBody>
          <a:bodyPr/>
          <a:lstStyle/>
          <a:p>
            <a:r>
              <a:rPr lang="en-US" altLang="zh-CN" dirty="0" err="1" smtClean="0"/>
              <a:t>Kswapd</a:t>
            </a:r>
            <a:r>
              <a:rPr lang="zh-CN" altLang="en-US" dirty="0" smtClean="0"/>
              <a:t>占用过多导致的卡顿</a:t>
            </a:r>
            <a:r>
              <a:rPr lang="en-US" altLang="zh-CN" dirty="0" smtClean="0"/>
              <a:t>/ANR</a:t>
            </a:r>
            <a:endParaRPr lang="zh-CN" altLang="en-US" dirty="0"/>
          </a:p>
        </p:txBody>
      </p:sp>
      <p:sp>
        <p:nvSpPr>
          <p:cNvPr id="3" name="文本占位符 2"/>
          <p:cNvSpPr>
            <a:spLocks noGrp="1"/>
          </p:cNvSpPr>
          <p:nvPr>
            <p:ph type="body" idx="1"/>
          </p:nvPr>
        </p:nvSpPr>
        <p:spPr>
          <a:xfrm>
            <a:off x="597501" y="961697"/>
            <a:ext cx="10785202" cy="5032703"/>
          </a:xfrm>
        </p:spPr>
        <p:txBody>
          <a:bodyPr/>
          <a:lstStyle/>
          <a:p>
            <a:endParaRPr lang="en-US" altLang="zh-CN" dirty="0"/>
          </a:p>
          <a:p>
            <a:endParaRPr lang="en-US" altLang="zh-CN" dirty="0" smtClean="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p:txBody>
      </p:sp>
      <p:pic>
        <p:nvPicPr>
          <p:cNvPr id="4" name="图片 3"/>
          <p:cNvPicPr>
            <a:picLocks noChangeAspect="1"/>
          </p:cNvPicPr>
          <p:nvPr/>
        </p:nvPicPr>
        <p:blipFill>
          <a:blip r:embed="rId2"/>
          <a:stretch>
            <a:fillRect/>
          </a:stretch>
        </p:blipFill>
        <p:spPr>
          <a:xfrm>
            <a:off x="597501" y="764627"/>
            <a:ext cx="10312237" cy="5849007"/>
          </a:xfrm>
          <a:prstGeom prst="rect">
            <a:avLst/>
          </a:prstGeom>
        </p:spPr>
      </p:pic>
    </p:spTree>
    <p:extLst>
      <p:ext uri="{BB962C8B-B14F-4D97-AF65-F5344CB8AC3E}">
        <p14:creationId xmlns:p14="http://schemas.microsoft.com/office/powerpoint/2010/main" val="2292349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7501" y="157655"/>
            <a:ext cx="10785202" cy="606972"/>
          </a:xfrm>
        </p:spPr>
        <p:txBody>
          <a:bodyPr/>
          <a:lstStyle/>
          <a:p>
            <a:r>
              <a:rPr lang="en-US" altLang="zh-CN" dirty="0" err="1" smtClean="0"/>
              <a:t>Kswapd</a:t>
            </a:r>
            <a:r>
              <a:rPr lang="zh-CN" altLang="en-US" dirty="0" smtClean="0"/>
              <a:t>占用过多导致的卡顿</a:t>
            </a:r>
            <a:r>
              <a:rPr lang="en-US" altLang="zh-CN" dirty="0" smtClean="0"/>
              <a:t>/ANR</a:t>
            </a:r>
            <a:endParaRPr lang="zh-CN" altLang="en-US" dirty="0"/>
          </a:p>
        </p:txBody>
      </p:sp>
      <p:sp>
        <p:nvSpPr>
          <p:cNvPr id="3" name="文本占位符 2"/>
          <p:cNvSpPr>
            <a:spLocks noGrp="1"/>
          </p:cNvSpPr>
          <p:nvPr>
            <p:ph type="body" idx="1"/>
          </p:nvPr>
        </p:nvSpPr>
        <p:spPr>
          <a:xfrm>
            <a:off x="597501" y="961697"/>
            <a:ext cx="10785202" cy="5478517"/>
          </a:xfrm>
        </p:spPr>
        <p:txBody>
          <a:bodyPr>
            <a:normAutofit fontScale="85000" lnSpcReduction="20000"/>
          </a:bodyPr>
          <a:lstStyle/>
          <a:p>
            <a:endParaRPr lang="en-US" altLang="zh-CN" dirty="0" smtClean="0"/>
          </a:p>
          <a:p>
            <a:r>
              <a:rPr lang="zh-CN" altLang="en-US" dirty="0" smtClean="0"/>
              <a:t>对于</a:t>
            </a:r>
            <a:r>
              <a:rPr lang="en-US" altLang="zh-CN" dirty="0" smtClean="0"/>
              <a:t>app</a:t>
            </a:r>
            <a:r>
              <a:rPr lang="zh-CN" altLang="en-US" dirty="0" smtClean="0"/>
              <a:t>端开发来说，首先要排除的是是不是</a:t>
            </a:r>
            <a:r>
              <a:rPr lang="en-US" altLang="zh-CN" dirty="0" smtClean="0"/>
              <a:t>app </a:t>
            </a:r>
            <a:r>
              <a:rPr lang="zh-CN" altLang="en-US" dirty="0" smtClean="0"/>
              <a:t>本身的问题，那么</a:t>
            </a:r>
            <a:r>
              <a:rPr lang="en-US" altLang="zh-CN" dirty="0" smtClean="0"/>
              <a:t>ANR</a:t>
            </a:r>
            <a:r>
              <a:rPr lang="zh-CN" altLang="en-US" dirty="0" smtClean="0"/>
              <a:t>的</a:t>
            </a:r>
            <a:r>
              <a:rPr lang="en-US" altLang="zh-CN" dirty="0" smtClean="0"/>
              <a:t>dump</a:t>
            </a:r>
            <a:r>
              <a:rPr lang="zh-CN" altLang="en-US" dirty="0" smtClean="0"/>
              <a:t>信息如何来分析呢？</a:t>
            </a:r>
            <a:endParaRPr lang="en-US" altLang="zh-CN" dirty="0" smtClean="0"/>
          </a:p>
          <a:p>
            <a:r>
              <a:rPr lang="zh-CN" altLang="en-US" dirty="0" smtClean="0"/>
              <a:t>首先， </a:t>
            </a:r>
            <a:r>
              <a:rPr lang="en-US" altLang="zh-CN" dirty="0" smtClean="0"/>
              <a:t>load: 33.33/33.52/44.38</a:t>
            </a:r>
          </a:p>
          <a:p>
            <a:r>
              <a:rPr lang="zh-CN" altLang="en-US" dirty="0" smtClean="0"/>
              <a:t>    这是系统的</a:t>
            </a:r>
            <a:r>
              <a:rPr lang="en-US" altLang="zh-CN" dirty="0" err="1" smtClean="0"/>
              <a:t>cpu</a:t>
            </a:r>
            <a:r>
              <a:rPr lang="en-US" altLang="zh-CN" dirty="0" smtClean="0"/>
              <a:t> </a:t>
            </a:r>
            <a:r>
              <a:rPr lang="zh-CN" altLang="en-US" dirty="0" smtClean="0"/>
              <a:t>过去 </a:t>
            </a:r>
            <a:r>
              <a:rPr lang="en-US" altLang="zh-CN" dirty="0" smtClean="0"/>
              <a:t>1</a:t>
            </a:r>
            <a:r>
              <a:rPr lang="zh-CN" altLang="en-US" dirty="0" smtClean="0"/>
              <a:t>， </a:t>
            </a:r>
            <a:r>
              <a:rPr lang="en-US" altLang="zh-CN" dirty="0" smtClean="0"/>
              <a:t>5</a:t>
            </a:r>
            <a:r>
              <a:rPr lang="zh-CN" altLang="en-US" dirty="0" smtClean="0"/>
              <a:t>， </a:t>
            </a:r>
            <a:r>
              <a:rPr lang="en-US" altLang="zh-CN" dirty="0" smtClean="0"/>
              <a:t>15 </a:t>
            </a:r>
            <a:r>
              <a:rPr lang="zh-CN" altLang="en-US" dirty="0" smtClean="0"/>
              <a:t>分钟的平均负载，获取方式如下：</a:t>
            </a:r>
            <a:endParaRPr lang="en-US" altLang="zh-CN" dirty="0" smtClean="0"/>
          </a:p>
          <a:p>
            <a:r>
              <a:rPr lang="en-US" altLang="zh-CN" dirty="0" smtClean="0"/>
              <a:t>    # </a:t>
            </a:r>
            <a:r>
              <a:rPr lang="en-US" altLang="zh-CN" dirty="0" err="1" smtClean="0"/>
              <a:t>adb</a:t>
            </a:r>
            <a:r>
              <a:rPr lang="en-US" altLang="zh-CN" dirty="0" smtClean="0"/>
              <a:t> shell cat /</a:t>
            </a:r>
            <a:r>
              <a:rPr lang="en-US" altLang="zh-CN" dirty="0" err="1" smtClean="0"/>
              <a:t>proc</a:t>
            </a:r>
            <a:r>
              <a:rPr lang="en-US" altLang="zh-CN" dirty="0" smtClean="0"/>
              <a:t>/</a:t>
            </a:r>
            <a:r>
              <a:rPr lang="en-US" altLang="zh-CN" dirty="0" err="1" smtClean="0"/>
              <a:t>loadavg</a:t>
            </a:r>
            <a:endParaRPr lang="en-US" altLang="zh-CN" dirty="0"/>
          </a:p>
          <a:p>
            <a:r>
              <a:rPr lang="en-US" altLang="zh-CN" dirty="0" smtClean="0"/>
              <a:t>    </a:t>
            </a:r>
            <a:r>
              <a:rPr lang="zh-CN" altLang="en-US" dirty="0" smtClean="0"/>
              <a:t>这个数据的作用是：若是</a:t>
            </a:r>
            <a:r>
              <a:rPr lang="en-US" altLang="zh-CN" dirty="0" smtClean="0"/>
              <a:t>CPU </a:t>
            </a:r>
            <a:r>
              <a:rPr lang="zh-CN" altLang="en-US" dirty="0" smtClean="0"/>
              <a:t>负载平均负载过高时</a:t>
            </a:r>
            <a:r>
              <a:rPr lang="en-US" altLang="zh-CN" dirty="0" smtClean="0"/>
              <a:t>CPU</a:t>
            </a:r>
            <a:r>
              <a:rPr lang="zh-CN" altLang="en-US" dirty="0" smtClean="0"/>
              <a:t>个数</a:t>
            </a:r>
            <a:r>
              <a:rPr lang="en-US" altLang="zh-CN" dirty="0" smtClean="0"/>
              <a:t>3</a:t>
            </a:r>
            <a:r>
              <a:rPr lang="zh-CN" altLang="en-US" dirty="0" smtClean="0"/>
              <a:t>倍以上，基本就是</a:t>
            </a:r>
            <a:r>
              <a:rPr lang="en-US" altLang="zh-CN" dirty="0" smtClean="0"/>
              <a:t>CPU</a:t>
            </a:r>
            <a:r>
              <a:rPr lang="zh-CN" altLang="en-US" dirty="0" smtClean="0"/>
              <a:t>负载过了。</a:t>
            </a:r>
            <a:endParaRPr lang="en-US" altLang="zh-CN" dirty="0" smtClean="0"/>
          </a:p>
          <a:p>
            <a:r>
              <a:rPr lang="zh-CN" altLang="en-US" dirty="0" smtClean="0"/>
              <a:t>其次， 是</a:t>
            </a:r>
            <a:r>
              <a:rPr lang="en-US" altLang="zh-CN" dirty="0" smtClean="0"/>
              <a:t>CPU</a:t>
            </a:r>
            <a:r>
              <a:rPr lang="zh-CN" altLang="en-US" dirty="0" smtClean="0"/>
              <a:t>的</a:t>
            </a:r>
            <a:r>
              <a:rPr lang="en-US" altLang="zh-CN" dirty="0" smtClean="0"/>
              <a:t>dump</a:t>
            </a:r>
            <a:r>
              <a:rPr lang="zh-CN" altLang="en-US" dirty="0" smtClean="0"/>
              <a:t>信息</a:t>
            </a:r>
            <a:endParaRPr lang="en-US" altLang="zh-CN" dirty="0" smtClean="0"/>
          </a:p>
          <a:p>
            <a:endParaRPr lang="en-US" altLang="zh-CN" dirty="0" smtClean="0"/>
          </a:p>
          <a:p>
            <a:endParaRPr lang="en-US" altLang="zh-CN" dirty="0"/>
          </a:p>
          <a:p>
            <a:r>
              <a:rPr lang="en-US" altLang="zh-CN" dirty="0" smtClean="0"/>
              <a:t>DJIGOCPU</a:t>
            </a:r>
            <a:r>
              <a:rPr lang="zh-CN" altLang="en-US" dirty="0" smtClean="0"/>
              <a:t>占用的确很高，但是主要是在</a:t>
            </a:r>
            <a:r>
              <a:rPr lang="en-US" altLang="zh-CN" dirty="0" smtClean="0"/>
              <a:t>kernel</a:t>
            </a:r>
            <a:r>
              <a:rPr lang="zh-CN" altLang="en-US" dirty="0" smtClean="0"/>
              <a:t>侧，注意到还有一个</a:t>
            </a:r>
            <a:r>
              <a:rPr lang="en-US" altLang="zh-CN" dirty="0" smtClean="0"/>
              <a:t>kswapd0</a:t>
            </a:r>
            <a:r>
              <a:rPr lang="zh-CN" altLang="en-US" dirty="0" smtClean="0"/>
              <a:t>的线程占用</a:t>
            </a:r>
            <a:r>
              <a:rPr lang="en-US" altLang="zh-CN" dirty="0" smtClean="0"/>
              <a:t>:42%</a:t>
            </a:r>
            <a:r>
              <a:rPr lang="zh-CN" altLang="en-US" dirty="0" smtClean="0"/>
              <a:t>。这个很高了，那么基本上可以确定是内存不足引起的了。</a:t>
            </a:r>
            <a:endParaRPr lang="en-US" altLang="zh-CN" dirty="0" smtClean="0"/>
          </a:p>
          <a:p>
            <a:r>
              <a:rPr lang="en-US" altLang="zh-CN" dirty="0" smtClean="0"/>
              <a:t>Kernel</a:t>
            </a:r>
            <a:r>
              <a:rPr lang="zh-CN" altLang="en-US" dirty="0" smtClean="0"/>
              <a:t>中根据不同的</a:t>
            </a:r>
            <a:r>
              <a:rPr lang="en-US" altLang="zh-CN" dirty="0" smtClean="0"/>
              <a:t>page</a:t>
            </a:r>
            <a:r>
              <a:rPr lang="zh-CN" altLang="en-US" dirty="0" smtClean="0"/>
              <a:t>用途将</a:t>
            </a:r>
            <a:r>
              <a:rPr lang="en-US" altLang="zh-CN" dirty="0" smtClean="0"/>
              <a:t>page </a:t>
            </a:r>
            <a:r>
              <a:rPr lang="zh-CN" altLang="en-US" dirty="0" smtClean="0"/>
              <a:t>按</a:t>
            </a:r>
            <a:r>
              <a:rPr lang="en-US" altLang="zh-CN" dirty="0" smtClean="0"/>
              <a:t>zone</a:t>
            </a:r>
            <a:r>
              <a:rPr lang="zh-CN" altLang="en-US" dirty="0" smtClean="0"/>
              <a:t>划分</a:t>
            </a:r>
            <a:r>
              <a:rPr lang="en-US" altLang="zh-CN" dirty="0" smtClean="0"/>
              <a:t>:ZONE_DMA,ZONE_NORMAL,ZONE_HIGHMEM</a:t>
            </a:r>
          </a:p>
          <a:p>
            <a:r>
              <a:rPr lang="zh-CN" altLang="en-US" dirty="0" smtClean="0"/>
              <a:t>一般</a:t>
            </a:r>
            <a:r>
              <a:rPr lang="en-US" altLang="zh-CN" dirty="0" smtClean="0"/>
              <a:t>ZONE_DMA</a:t>
            </a:r>
            <a:r>
              <a:rPr lang="zh-CN" altLang="en-US" dirty="0" smtClean="0"/>
              <a:t>是给</a:t>
            </a:r>
            <a:r>
              <a:rPr lang="en-US" altLang="zh-CN" dirty="0" smtClean="0"/>
              <a:t>kernel</a:t>
            </a:r>
            <a:r>
              <a:rPr lang="zh-CN" altLang="en-US" dirty="0" smtClean="0"/>
              <a:t>用的，</a:t>
            </a:r>
            <a:r>
              <a:rPr lang="en-US" altLang="zh-CN" dirty="0" smtClean="0"/>
              <a:t>ZONE_HIGHMEM</a:t>
            </a:r>
            <a:r>
              <a:rPr lang="zh-CN" altLang="en-US" dirty="0" smtClean="0"/>
              <a:t>给</a:t>
            </a:r>
            <a:r>
              <a:rPr lang="en-US" altLang="zh-CN" dirty="0" smtClean="0"/>
              <a:t>user</a:t>
            </a:r>
            <a:r>
              <a:rPr lang="zh-CN" altLang="en-US" dirty="0" smtClean="0"/>
              <a:t>使用，</a:t>
            </a:r>
            <a:r>
              <a:rPr lang="en-US" altLang="zh-CN" dirty="0"/>
              <a:t> ZONE_NORMAL</a:t>
            </a:r>
            <a:r>
              <a:rPr lang="zh-CN" altLang="en-US" dirty="0"/>
              <a:t>主要也是</a:t>
            </a:r>
            <a:r>
              <a:rPr lang="en-US" altLang="zh-CN" dirty="0" smtClean="0"/>
              <a:t>kernel</a:t>
            </a:r>
            <a:r>
              <a:rPr lang="zh-CN" altLang="en-US" dirty="0" smtClean="0"/>
              <a:t>，但是当</a:t>
            </a:r>
            <a:r>
              <a:rPr lang="en-US" altLang="zh-CN" dirty="0" smtClean="0"/>
              <a:t>ZONE_HIGHMEM</a:t>
            </a:r>
            <a:r>
              <a:rPr lang="zh-CN" altLang="en-US" dirty="0" smtClean="0"/>
              <a:t>不足时会给</a:t>
            </a:r>
            <a:r>
              <a:rPr lang="en-US" altLang="zh-CN" dirty="0" smtClean="0"/>
              <a:t>user</a:t>
            </a:r>
            <a:r>
              <a:rPr lang="zh-CN" altLang="en-US" dirty="0" smtClean="0"/>
              <a:t>使用。</a:t>
            </a:r>
            <a:endParaRPr lang="en-US" altLang="zh-CN" dirty="0"/>
          </a:p>
          <a:p>
            <a:r>
              <a:rPr lang="zh-CN" altLang="en-US" dirty="0" smtClean="0"/>
              <a:t>现在问题是什么时候不足呢？</a:t>
            </a:r>
            <a:endParaRPr lang="en-US" altLang="zh-CN" dirty="0" smtClean="0"/>
          </a:p>
          <a:p>
            <a:r>
              <a:rPr lang="en-US" altLang="zh-CN" dirty="0" smtClean="0"/>
              <a:t># </a:t>
            </a:r>
            <a:r>
              <a:rPr lang="en-US" altLang="zh-CN" dirty="0" err="1" smtClean="0"/>
              <a:t>adb</a:t>
            </a:r>
            <a:r>
              <a:rPr lang="en-US" altLang="zh-CN" dirty="0" smtClean="0"/>
              <a:t> shell cat /</a:t>
            </a:r>
            <a:r>
              <a:rPr lang="en-US" altLang="zh-CN" dirty="0" err="1" smtClean="0"/>
              <a:t>proc</a:t>
            </a:r>
            <a:r>
              <a:rPr lang="en-US" altLang="zh-CN" dirty="0" smtClean="0"/>
              <a:t>/</a:t>
            </a:r>
            <a:r>
              <a:rPr lang="en-US" altLang="zh-CN" dirty="0" err="1" smtClean="0"/>
              <a:t>zoneinfo</a:t>
            </a:r>
            <a:endParaRPr lang="en-US" altLang="zh-CN" dirty="0"/>
          </a:p>
          <a:p>
            <a:endParaRPr lang="en-US" altLang="zh-CN" dirty="0"/>
          </a:p>
        </p:txBody>
      </p:sp>
      <p:pic>
        <p:nvPicPr>
          <p:cNvPr id="8" name="图片 7"/>
          <p:cNvPicPr>
            <a:picLocks noChangeAspect="1"/>
          </p:cNvPicPr>
          <p:nvPr/>
        </p:nvPicPr>
        <p:blipFill>
          <a:blip r:embed="rId2"/>
          <a:stretch>
            <a:fillRect/>
          </a:stretch>
        </p:blipFill>
        <p:spPr>
          <a:xfrm>
            <a:off x="2137215" y="3322909"/>
            <a:ext cx="6250042" cy="590550"/>
          </a:xfrm>
          <a:prstGeom prst="rect">
            <a:avLst/>
          </a:prstGeom>
        </p:spPr>
      </p:pic>
    </p:spTree>
    <p:extLst>
      <p:ext uri="{BB962C8B-B14F-4D97-AF65-F5344CB8AC3E}">
        <p14:creationId xmlns:p14="http://schemas.microsoft.com/office/powerpoint/2010/main" val="1021392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1" y="180703"/>
            <a:ext cx="10880770" cy="524691"/>
          </a:xfrm>
        </p:spPr>
        <p:txBody>
          <a:bodyPr>
            <a:normAutofit fontScale="90000"/>
          </a:bodyPr>
          <a:lstStyle/>
          <a:p>
            <a:r>
              <a:rPr lang="zh-CN" altLang="en-US" dirty="0" smtClean="0"/>
              <a:t>性能的内容</a:t>
            </a:r>
            <a:endParaRPr lang="zh-CN" altLang="en-US" dirty="0"/>
          </a:p>
        </p:txBody>
      </p:sp>
      <p:sp>
        <p:nvSpPr>
          <p:cNvPr id="3" name="文本占位符 2"/>
          <p:cNvSpPr>
            <a:spLocks noGrp="1"/>
          </p:cNvSpPr>
          <p:nvPr>
            <p:ph type="body" idx="1"/>
          </p:nvPr>
        </p:nvSpPr>
        <p:spPr>
          <a:xfrm>
            <a:off x="684211" y="844731"/>
            <a:ext cx="11133319" cy="5651863"/>
          </a:xfrm>
        </p:spPr>
        <p:txBody>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a:p>
            <a:endParaRPr lang="en-US" altLang="zh-CN" dirty="0"/>
          </a:p>
          <a:p>
            <a:endParaRPr lang="en-US" altLang="zh-CN" dirty="0" smtClean="0"/>
          </a:p>
          <a:p>
            <a:endParaRPr lang="en-US" altLang="zh-CN" dirty="0"/>
          </a:p>
          <a:p>
            <a:endParaRPr lang="zh-CN" altLang="en-US" dirty="0"/>
          </a:p>
        </p:txBody>
      </p:sp>
      <p:pic>
        <p:nvPicPr>
          <p:cNvPr id="6" name="图片 5"/>
          <p:cNvPicPr>
            <a:picLocks noChangeAspect="1"/>
          </p:cNvPicPr>
          <p:nvPr/>
        </p:nvPicPr>
        <p:blipFill>
          <a:blip r:embed="rId2"/>
          <a:stretch>
            <a:fillRect/>
          </a:stretch>
        </p:blipFill>
        <p:spPr>
          <a:xfrm>
            <a:off x="435668" y="930164"/>
            <a:ext cx="11381862" cy="5788699"/>
          </a:xfrm>
          <a:prstGeom prst="rect">
            <a:avLst/>
          </a:prstGeom>
        </p:spPr>
      </p:pic>
    </p:spTree>
    <p:extLst>
      <p:ext uri="{BB962C8B-B14F-4D97-AF65-F5344CB8AC3E}">
        <p14:creationId xmlns:p14="http://schemas.microsoft.com/office/powerpoint/2010/main" val="30671393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7501" y="157655"/>
            <a:ext cx="10785202" cy="606972"/>
          </a:xfrm>
        </p:spPr>
        <p:txBody>
          <a:bodyPr/>
          <a:lstStyle/>
          <a:p>
            <a:r>
              <a:rPr lang="en-US" altLang="zh-CN" dirty="0" err="1" smtClean="0"/>
              <a:t>Kswapd</a:t>
            </a:r>
            <a:r>
              <a:rPr lang="zh-CN" altLang="en-US" dirty="0" smtClean="0"/>
              <a:t>占用过多导致的卡顿</a:t>
            </a:r>
            <a:r>
              <a:rPr lang="en-US" altLang="zh-CN" dirty="0" smtClean="0"/>
              <a:t>/ANR</a:t>
            </a:r>
            <a:endParaRPr lang="zh-CN" altLang="en-US" dirty="0"/>
          </a:p>
        </p:txBody>
      </p:sp>
      <p:sp>
        <p:nvSpPr>
          <p:cNvPr id="3" name="文本占位符 2"/>
          <p:cNvSpPr>
            <a:spLocks noGrp="1"/>
          </p:cNvSpPr>
          <p:nvPr>
            <p:ph type="body" idx="1"/>
          </p:nvPr>
        </p:nvSpPr>
        <p:spPr>
          <a:xfrm>
            <a:off x="597501" y="961697"/>
            <a:ext cx="10785202" cy="5478517"/>
          </a:xfrm>
        </p:spPr>
        <p:txBody>
          <a:bodyPr>
            <a:normAutofit/>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a:p>
        </p:txBody>
      </p:sp>
      <p:pic>
        <p:nvPicPr>
          <p:cNvPr id="4" name="图片 3"/>
          <p:cNvPicPr>
            <a:picLocks noChangeAspect="1"/>
          </p:cNvPicPr>
          <p:nvPr/>
        </p:nvPicPr>
        <p:blipFill>
          <a:blip r:embed="rId2"/>
          <a:stretch>
            <a:fillRect/>
          </a:stretch>
        </p:blipFill>
        <p:spPr>
          <a:xfrm>
            <a:off x="2286656" y="961697"/>
            <a:ext cx="6057900" cy="5172075"/>
          </a:xfrm>
          <a:prstGeom prst="rect">
            <a:avLst/>
          </a:prstGeom>
        </p:spPr>
      </p:pic>
    </p:spTree>
    <p:extLst>
      <p:ext uri="{BB962C8B-B14F-4D97-AF65-F5344CB8AC3E}">
        <p14:creationId xmlns:p14="http://schemas.microsoft.com/office/powerpoint/2010/main" val="5793219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7501" y="157655"/>
            <a:ext cx="10785202" cy="606972"/>
          </a:xfrm>
        </p:spPr>
        <p:txBody>
          <a:bodyPr/>
          <a:lstStyle/>
          <a:p>
            <a:r>
              <a:rPr lang="en-US" altLang="zh-CN" dirty="0" err="1" smtClean="0"/>
              <a:t>Kswapd</a:t>
            </a:r>
            <a:r>
              <a:rPr lang="zh-CN" altLang="en-US" dirty="0" smtClean="0"/>
              <a:t>占用过多导致的卡顿</a:t>
            </a:r>
            <a:r>
              <a:rPr lang="en-US" altLang="zh-CN" dirty="0" smtClean="0"/>
              <a:t>/ANR</a:t>
            </a:r>
            <a:endParaRPr lang="zh-CN" altLang="en-US" dirty="0"/>
          </a:p>
        </p:txBody>
      </p:sp>
      <p:sp>
        <p:nvSpPr>
          <p:cNvPr id="3" name="文本占位符 2"/>
          <p:cNvSpPr>
            <a:spLocks noGrp="1"/>
          </p:cNvSpPr>
          <p:nvPr>
            <p:ph type="body" idx="1"/>
          </p:nvPr>
        </p:nvSpPr>
        <p:spPr>
          <a:xfrm>
            <a:off x="597501" y="961697"/>
            <a:ext cx="10785202" cy="5478517"/>
          </a:xfrm>
        </p:spPr>
        <p:txBody>
          <a:bodyPr>
            <a:normAutofit/>
          </a:bodyPr>
          <a:lstStyle/>
          <a:p>
            <a:r>
              <a:rPr lang="zh-CN" altLang="en-US" dirty="0" smtClean="0"/>
              <a:t>可以看到</a:t>
            </a:r>
            <a:r>
              <a:rPr lang="en-US" altLang="zh-CN" dirty="0" smtClean="0"/>
              <a:t>: </a:t>
            </a:r>
            <a:r>
              <a:rPr lang="en-US" altLang="zh-CN" dirty="0" err="1" smtClean="0"/>
              <a:t>high,low,min</a:t>
            </a:r>
            <a:r>
              <a:rPr lang="zh-CN" altLang="en-US" dirty="0" smtClean="0"/>
              <a:t>这些，这些后面的参数 都是</a:t>
            </a:r>
            <a:r>
              <a:rPr lang="en-US" altLang="zh-CN" dirty="0" smtClean="0"/>
              <a:t>page</a:t>
            </a:r>
            <a:r>
              <a:rPr lang="zh-CN" altLang="en-US" dirty="0" smtClean="0"/>
              <a:t>（</a:t>
            </a:r>
            <a:r>
              <a:rPr lang="en-US" altLang="zh-CN" dirty="0" smtClean="0"/>
              <a:t>4K</a:t>
            </a:r>
            <a:r>
              <a:rPr lang="zh-CN" altLang="en-US" dirty="0" smtClean="0"/>
              <a:t>）的个数</a:t>
            </a:r>
            <a:endParaRPr lang="en-US" altLang="zh-CN" dirty="0" smtClean="0"/>
          </a:p>
          <a:p>
            <a:r>
              <a:rPr lang="zh-CN" altLang="en-US" dirty="0" smtClean="0"/>
              <a:t>这些的阈值作用是：当前</a:t>
            </a:r>
            <a:r>
              <a:rPr lang="en-US" altLang="zh-CN" dirty="0" smtClean="0"/>
              <a:t>zone</a:t>
            </a:r>
            <a:r>
              <a:rPr lang="zh-CN" altLang="en-US" dirty="0" smtClean="0"/>
              <a:t>中的</a:t>
            </a:r>
            <a:r>
              <a:rPr lang="en-US" altLang="zh-CN" dirty="0" smtClean="0"/>
              <a:t>page </a:t>
            </a:r>
            <a:r>
              <a:rPr lang="zh-CN" altLang="en-US" dirty="0" smtClean="0"/>
              <a:t>个数大于</a:t>
            </a:r>
            <a:r>
              <a:rPr lang="en-US" altLang="zh-CN" dirty="0" smtClean="0"/>
              <a:t>high</a:t>
            </a:r>
            <a:r>
              <a:rPr lang="zh-CN" altLang="en-US" dirty="0" smtClean="0"/>
              <a:t>是正常的，低于</a:t>
            </a:r>
            <a:r>
              <a:rPr lang="en-US" altLang="zh-CN" dirty="0" smtClean="0"/>
              <a:t>low </a:t>
            </a:r>
            <a:r>
              <a:rPr lang="zh-CN" altLang="en-US" dirty="0" smtClean="0"/>
              <a:t>但是大于</a:t>
            </a:r>
            <a:r>
              <a:rPr lang="en-US" altLang="zh-CN" dirty="0" smtClean="0"/>
              <a:t>min</a:t>
            </a:r>
            <a:r>
              <a:rPr lang="zh-CN" altLang="en-US" dirty="0" smtClean="0"/>
              <a:t>时会将进程的一部分</a:t>
            </a:r>
            <a:r>
              <a:rPr lang="en-US" altLang="zh-CN" dirty="0" smtClean="0"/>
              <a:t>page</a:t>
            </a:r>
            <a:r>
              <a:rPr lang="zh-CN" altLang="en-US" dirty="0" smtClean="0"/>
              <a:t>交换到外部设备，当低于</a:t>
            </a:r>
            <a:r>
              <a:rPr lang="en-US" altLang="zh-CN" dirty="0" smtClean="0"/>
              <a:t>min</a:t>
            </a:r>
            <a:r>
              <a:rPr lang="zh-CN" altLang="en-US" dirty="0" smtClean="0"/>
              <a:t>时会启动</a:t>
            </a:r>
            <a:r>
              <a:rPr lang="en-US" altLang="zh-CN" dirty="0" smtClean="0"/>
              <a:t>callback </a:t>
            </a:r>
            <a:r>
              <a:rPr lang="en-US" altLang="zh-CN" dirty="0" err="1" smtClean="0"/>
              <a:t>lowmemorykiller</a:t>
            </a:r>
            <a:r>
              <a:rPr lang="zh-CN" altLang="en-US" dirty="0" smtClean="0"/>
              <a:t>来杀掉</a:t>
            </a:r>
            <a:endParaRPr lang="en-US" altLang="zh-CN" dirty="0" smtClean="0"/>
          </a:p>
          <a:p>
            <a:r>
              <a:rPr lang="zh-CN" altLang="en-US" dirty="0" smtClean="0"/>
              <a:t>进程释放空间。</a:t>
            </a:r>
            <a:endParaRPr lang="en-US" altLang="zh-CN" dirty="0" smtClean="0"/>
          </a:p>
          <a:p>
            <a:r>
              <a:rPr lang="zh-CN" altLang="en-US" dirty="0" smtClean="0"/>
              <a:t>这些脏活累活都是</a:t>
            </a:r>
            <a:r>
              <a:rPr lang="en-US" altLang="zh-CN" dirty="0" err="1" smtClean="0"/>
              <a:t>kswapd</a:t>
            </a:r>
            <a:r>
              <a:rPr lang="zh-CN" altLang="en-US" dirty="0" smtClean="0"/>
              <a:t>来做的，所以我们看到</a:t>
            </a:r>
            <a:r>
              <a:rPr lang="en-US" altLang="zh-CN" dirty="0" smtClean="0"/>
              <a:t>kswapd0</a:t>
            </a:r>
            <a:r>
              <a:rPr lang="zh-CN" altLang="en-US" dirty="0" smtClean="0"/>
              <a:t>占用很高，内存是一定不足的，再观测到</a:t>
            </a:r>
            <a:r>
              <a:rPr lang="en-US" altLang="zh-CN" dirty="0" smtClean="0"/>
              <a:t>dji.go.v4</a:t>
            </a:r>
            <a:r>
              <a:rPr lang="zh-CN" altLang="en-US" dirty="0" smtClean="0"/>
              <a:t>的占用，我们可以确定内存的不足导致了卡顿和</a:t>
            </a:r>
            <a:r>
              <a:rPr lang="en-US" altLang="zh-CN" dirty="0" smtClean="0"/>
              <a:t>ANR</a:t>
            </a:r>
            <a:r>
              <a:rPr lang="zh-CN" altLang="en-US" dirty="0" smtClean="0"/>
              <a:t>。</a:t>
            </a:r>
            <a:endParaRPr lang="en-US" altLang="zh-CN" dirty="0" smtClean="0"/>
          </a:p>
          <a:p>
            <a:r>
              <a:rPr lang="zh-CN" altLang="en-US" dirty="0" smtClean="0"/>
              <a:t>这个问题怎么解决呢？</a:t>
            </a:r>
            <a:endParaRPr lang="en-US" altLang="zh-CN" dirty="0" smtClean="0"/>
          </a:p>
          <a:p>
            <a:r>
              <a:rPr lang="en-US" altLang="zh-CN" dirty="0"/>
              <a:t> </a:t>
            </a:r>
            <a:r>
              <a:rPr lang="en-US" altLang="zh-CN" dirty="0" smtClean="0"/>
              <a:t>   1. </a:t>
            </a:r>
            <a:r>
              <a:rPr lang="zh-CN" altLang="en-US" dirty="0" smtClean="0"/>
              <a:t>内存高于</a:t>
            </a:r>
            <a:r>
              <a:rPr lang="en-US" altLang="zh-CN" dirty="0" smtClean="0"/>
              <a:t>high</a:t>
            </a:r>
            <a:r>
              <a:rPr lang="zh-CN" altLang="en-US" dirty="0" smtClean="0"/>
              <a:t>时，进程退到后台应该针对该进程主动回收一些</a:t>
            </a:r>
            <a:r>
              <a:rPr lang="en-US" altLang="zh-CN" dirty="0" smtClean="0"/>
              <a:t>page</a:t>
            </a:r>
          </a:p>
          <a:p>
            <a:r>
              <a:rPr lang="en-US" altLang="zh-CN" dirty="0"/>
              <a:t> </a:t>
            </a:r>
            <a:r>
              <a:rPr lang="en-US" altLang="zh-CN" dirty="0" smtClean="0"/>
              <a:t>   2. </a:t>
            </a:r>
            <a:r>
              <a:rPr lang="zh-CN" altLang="en-US" dirty="0" smtClean="0"/>
              <a:t>内存不足时</a:t>
            </a:r>
            <a:r>
              <a:rPr lang="en-US" altLang="zh-CN" dirty="0" err="1" smtClean="0"/>
              <a:t>lowmemorykiller</a:t>
            </a:r>
            <a:r>
              <a:rPr lang="zh-CN" altLang="en-US" dirty="0" smtClean="0"/>
              <a:t>的机制应该调整得更活跃些。</a:t>
            </a:r>
            <a:endParaRPr lang="en-US" altLang="zh-CN" dirty="0" smtClean="0"/>
          </a:p>
          <a:p>
            <a:r>
              <a:rPr lang="en-US" altLang="zh-CN" dirty="0"/>
              <a:t> </a:t>
            </a:r>
            <a:r>
              <a:rPr lang="en-US" altLang="zh-CN" dirty="0" smtClean="0"/>
              <a:t>   3. frameworks</a:t>
            </a:r>
            <a:r>
              <a:rPr lang="zh-CN" altLang="en-US" dirty="0" smtClean="0"/>
              <a:t>中</a:t>
            </a:r>
            <a:r>
              <a:rPr lang="en-US" altLang="zh-CN" dirty="0" smtClean="0"/>
              <a:t>AMS</a:t>
            </a:r>
            <a:r>
              <a:rPr lang="zh-CN" altLang="en-US" dirty="0" smtClean="0"/>
              <a:t>应该统计进程的</a:t>
            </a:r>
            <a:r>
              <a:rPr lang="en-US" altLang="zh-CN" dirty="0" err="1" smtClean="0"/>
              <a:t>pss</a:t>
            </a:r>
            <a:r>
              <a:rPr lang="zh-CN" altLang="en-US" dirty="0" smtClean="0"/>
              <a:t>，根据这个来调整</a:t>
            </a:r>
            <a:r>
              <a:rPr lang="en-US" altLang="zh-CN" dirty="0" smtClean="0"/>
              <a:t>heap</a:t>
            </a:r>
            <a:r>
              <a:rPr lang="zh-CN" altLang="en-US" dirty="0" smtClean="0"/>
              <a:t>大小，避免无效占用。</a:t>
            </a:r>
            <a:endParaRPr lang="en-US" altLang="zh-CN" dirty="0" smtClean="0"/>
          </a:p>
          <a:p>
            <a:endParaRPr lang="en-US" altLang="zh-CN" dirty="0" smtClean="0"/>
          </a:p>
          <a:p>
            <a:r>
              <a:rPr lang="zh-CN" altLang="en-US" dirty="0" smtClean="0"/>
              <a:t>因为更多涉及</a:t>
            </a:r>
            <a:r>
              <a:rPr lang="en-US" altLang="zh-CN" dirty="0" smtClean="0"/>
              <a:t>OS</a:t>
            </a:r>
            <a:r>
              <a:rPr lang="zh-CN" altLang="en-US" dirty="0" smtClean="0"/>
              <a:t>，所以有兴趣的可以下来沟通。</a:t>
            </a:r>
            <a:endParaRPr lang="en-US" altLang="zh-CN" dirty="0"/>
          </a:p>
          <a:p>
            <a:endParaRPr lang="en-US" altLang="zh-CN" dirty="0"/>
          </a:p>
        </p:txBody>
      </p:sp>
    </p:spTree>
    <p:extLst>
      <p:ext uri="{BB962C8B-B14F-4D97-AF65-F5344CB8AC3E}">
        <p14:creationId xmlns:p14="http://schemas.microsoft.com/office/powerpoint/2010/main" val="3279710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7501" y="157655"/>
            <a:ext cx="10785202" cy="606972"/>
          </a:xfrm>
        </p:spPr>
        <p:txBody>
          <a:bodyPr/>
          <a:lstStyle/>
          <a:p>
            <a:r>
              <a:rPr lang="en-US" altLang="zh-CN" dirty="0" smtClean="0"/>
              <a:t>GC</a:t>
            </a:r>
            <a:r>
              <a:rPr lang="zh-CN" altLang="en-US" dirty="0" smtClean="0"/>
              <a:t>过多导致的</a:t>
            </a:r>
            <a:r>
              <a:rPr lang="en-US" altLang="zh-CN" dirty="0" smtClean="0"/>
              <a:t>CPU</a:t>
            </a:r>
            <a:r>
              <a:rPr lang="zh-CN" altLang="en-US" dirty="0" smtClean="0"/>
              <a:t>负载过高</a:t>
            </a:r>
            <a:endParaRPr lang="zh-CN" altLang="en-US" dirty="0"/>
          </a:p>
        </p:txBody>
      </p:sp>
      <p:sp>
        <p:nvSpPr>
          <p:cNvPr id="3" name="文本占位符 2"/>
          <p:cNvSpPr>
            <a:spLocks noGrp="1"/>
          </p:cNvSpPr>
          <p:nvPr>
            <p:ph type="body" idx="1"/>
          </p:nvPr>
        </p:nvSpPr>
        <p:spPr>
          <a:xfrm>
            <a:off x="597501" y="961697"/>
            <a:ext cx="10785202" cy="5478517"/>
          </a:xfrm>
        </p:spPr>
        <p:txBody>
          <a:bodyPr>
            <a:normAutofit/>
          </a:bodyPr>
          <a:lstStyle/>
          <a:p>
            <a:endParaRPr lang="en-US" altLang="zh-CN"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384" y="1048407"/>
            <a:ext cx="10642492" cy="5391807"/>
          </a:xfrm>
          <a:prstGeom prst="rect">
            <a:avLst/>
          </a:prstGeom>
        </p:spPr>
      </p:pic>
    </p:spTree>
    <p:extLst>
      <p:ext uri="{BB962C8B-B14F-4D97-AF65-F5344CB8AC3E}">
        <p14:creationId xmlns:p14="http://schemas.microsoft.com/office/powerpoint/2010/main" val="7163123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7501" y="157655"/>
            <a:ext cx="10785202" cy="606972"/>
          </a:xfrm>
        </p:spPr>
        <p:txBody>
          <a:bodyPr/>
          <a:lstStyle/>
          <a:p>
            <a:r>
              <a:rPr lang="en-US" altLang="zh-CN" dirty="0" smtClean="0"/>
              <a:t>GC</a:t>
            </a:r>
            <a:r>
              <a:rPr lang="zh-CN" altLang="en-US" dirty="0" smtClean="0"/>
              <a:t>过多导致的</a:t>
            </a:r>
            <a:r>
              <a:rPr lang="en-US" altLang="zh-CN" dirty="0" smtClean="0"/>
              <a:t>CPU</a:t>
            </a:r>
            <a:r>
              <a:rPr lang="zh-CN" altLang="en-US" dirty="0" smtClean="0"/>
              <a:t>负载过高</a:t>
            </a:r>
            <a:endParaRPr lang="zh-CN" altLang="en-US" dirty="0"/>
          </a:p>
        </p:txBody>
      </p:sp>
      <p:sp>
        <p:nvSpPr>
          <p:cNvPr id="3" name="文本占位符 2"/>
          <p:cNvSpPr>
            <a:spLocks noGrp="1"/>
          </p:cNvSpPr>
          <p:nvPr>
            <p:ph type="body" idx="1"/>
          </p:nvPr>
        </p:nvSpPr>
        <p:spPr>
          <a:xfrm>
            <a:off x="597501" y="961697"/>
            <a:ext cx="10785202" cy="5478517"/>
          </a:xfrm>
        </p:spPr>
        <p:txBody>
          <a:bodyPr>
            <a:normAutofit/>
          </a:bodyPr>
          <a:lstStyle/>
          <a:p>
            <a:r>
              <a:rPr lang="en-US" altLang="zh-CN" dirty="0" err="1"/>
              <a:t>ActivityManagerService</a:t>
            </a:r>
            <a:r>
              <a:rPr lang="en-US" altLang="zh-CN" dirty="0"/>
              <a:t> </a:t>
            </a:r>
            <a:r>
              <a:rPr lang="zh-CN" altLang="en-US" dirty="0"/>
              <a:t>在系统进入</a:t>
            </a:r>
            <a:r>
              <a:rPr lang="en-US" altLang="zh-CN" dirty="0"/>
              <a:t>idle</a:t>
            </a:r>
            <a:r>
              <a:rPr lang="zh-CN" altLang="en-US" dirty="0"/>
              <a:t>时会开始</a:t>
            </a:r>
            <a:r>
              <a:rPr lang="en-US" altLang="zh-CN" dirty="0" err="1"/>
              <a:t>performAppGcsLocked</a:t>
            </a:r>
            <a:r>
              <a:rPr lang="zh-CN" altLang="en-US" dirty="0"/>
              <a:t>，这时它会遍历最近运行的</a:t>
            </a:r>
            <a:r>
              <a:rPr lang="en-US" altLang="zh-CN" dirty="0"/>
              <a:t>Process</a:t>
            </a:r>
            <a:r>
              <a:rPr lang="zh-CN" altLang="en-US" dirty="0"/>
              <a:t>，然后将未加入</a:t>
            </a:r>
            <a:r>
              <a:rPr lang="en-US" altLang="zh-CN" dirty="0" err="1"/>
              <a:t>mProcessesToGc</a:t>
            </a:r>
            <a:r>
              <a:rPr lang="en-US" altLang="zh-CN" dirty="0"/>
              <a:t/>
            </a:r>
            <a:br>
              <a:rPr lang="en-US" altLang="zh-CN" dirty="0"/>
            </a:br>
            <a:r>
              <a:rPr lang="zh-CN" altLang="en-US" dirty="0"/>
              <a:t>的加入进来。</a:t>
            </a:r>
          </a:p>
          <a:p>
            <a:r>
              <a:rPr lang="zh-CN" altLang="en-US" dirty="0"/>
              <a:t>对于</a:t>
            </a:r>
            <a:r>
              <a:rPr lang="en-US" altLang="zh-CN" dirty="0"/>
              <a:t>App</a:t>
            </a:r>
            <a:r>
              <a:rPr lang="zh-CN" altLang="en-US" dirty="0"/>
              <a:t>来讲，每个</a:t>
            </a:r>
            <a:r>
              <a:rPr lang="en-US" altLang="zh-CN" dirty="0" err="1"/>
              <a:t>ProcessRecord</a:t>
            </a:r>
            <a:r>
              <a:rPr lang="zh-CN" altLang="en-US" dirty="0"/>
              <a:t>都有一个主线程，也就是</a:t>
            </a:r>
            <a:r>
              <a:rPr lang="en-US" altLang="zh-CN" dirty="0"/>
              <a:t>app</a:t>
            </a:r>
            <a:r>
              <a:rPr lang="zh-CN" altLang="en-US" dirty="0"/>
              <a:t>的</a:t>
            </a:r>
            <a:r>
              <a:rPr lang="en-US" altLang="zh-CN" dirty="0" err="1"/>
              <a:t>UIThread</a:t>
            </a:r>
            <a:r>
              <a:rPr lang="zh-CN" altLang="en-US" dirty="0"/>
              <a:t>，在</a:t>
            </a:r>
            <a:r>
              <a:rPr lang="en-US" altLang="zh-CN" dirty="0"/>
              <a:t>framework</a:t>
            </a:r>
            <a:r>
              <a:rPr lang="zh-CN" altLang="en-US" dirty="0"/>
              <a:t>中叫做</a:t>
            </a:r>
            <a:r>
              <a:rPr lang="en-US" altLang="zh-CN" dirty="0" err="1"/>
              <a:t>ActivityThread</a:t>
            </a:r>
            <a:r>
              <a:rPr lang="en-US" altLang="zh-CN" dirty="0"/>
              <a:t>,</a:t>
            </a:r>
            <a:r>
              <a:rPr lang="zh-CN" altLang="en-US" dirty="0"/>
              <a:t>它提供了一个方法</a:t>
            </a:r>
            <a:r>
              <a:rPr lang="en-US" altLang="zh-CN" dirty="0" err="1"/>
              <a:t>processInBackground</a:t>
            </a:r>
            <a:r>
              <a:rPr lang="zh-CN" altLang="en-US" dirty="0"/>
              <a:t>来将需要</a:t>
            </a:r>
            <a:r>
              <a:rPr lang="en-US" altLang="zh-CN" dirty="0"/>
              <a:t>GC</a:t>
            </a:r>
            <a:r>
              <a:rPr lang="zh-CN" altLang="en-US" dirty="0"/>
              <a:t>的操作</a:t>
            </a:r>
            <a:br>
              <a:rPr lang="zh-CN" altLang="en-US" dirty="0"/>
            </a:br>
            <a:r>
              <a:rPr lang="zh-CN" altLang="en-US" dirty="0"/>
              <a:t>加入后台线程的</a:t>
            </a:r>
            <a:r>
              <a:rPr lang="en-US" altLang="zh-CN" dirty="0"/>
              <a:t>queue</a:t>
            </a:r>
            <a:r>
              <a:rPr lang="zh-CN" altLang="en-US" dirty="0"/>
              <a:t>中去</a:t>
            </a:r>
          </a:p>
          <a:p>
            <a:r>
              <a:rPr lang="zh-CN" altLang="en-US" dirty="0"/>
              <a:t>当检测到</a:t>
            </a:r>
            <a:r>
              <a:rPr lang="en-US" altLang="zh-CN" dirty="0" err="1"/>
              <a:t>ActivityThread</a:t>
            </a:r>
            <a:r>
              <a:rPr lang="zh-CN" altLang="en-US" dirty="0"/>
              <a:t>的线程没有操作之后或者叫做进入</a:t>
            </a:r>
            <a:r>
              <a:rPr lang="en-US" altLang="zh-CN" dirty="0"/>
              <a:t>idle</a:t>
            </a:r>
            <a:r>
              <a:rPr lang="zh-CN" altLang="en-US" dirty="0"/>
              <a:t>状态后，会开始</a:t>
            </a:r>
            <a:r>
              <a:rPr lang="en-US" altLang="zh-CN" dirty="0"/>
              <a:t>GC</a:t>
            </a:r>
            <a:r>
              <a:rPr lang="zh-CN" altLang="en-US" dirty="0"/>
              <a:t>操作，也就是</a:t>
            </a:r>
            <a:r>
              <a:rPr lang="en-US" altLang="zh-CN" dirty="0" err="1"/>
              <a:t>AndroidRuntime.getRuntime</a:t>
            </a:r>
            <a:r>
              <a:rPr lang="en-US" altLang="zh-CN" dirty="0"/>
              <a:t>().</a:t>
            </a:r>
            <a:r>
              <a:rPr lang="en-US" altLang="zh-CN" dirty="0" err="1"/>
              <a:t>gc</a:t>
            </a:r>
            <a:r>
              <a:rPr lang="en-US" altLang="zh-CN" dirty="0"/>
              <a:t>()</a:t>
            </a:r>
            <a:r>
              <a:rPr lang="zh-CN" altLang="en-US" dirty="0"/>
              <a:t>来主动</a:t>
            </a:r>
            <a:r>
              <a:rPr lang="en-US" altLang="zh-CN" dirty="0"/>
              <a:t>GC</a:t>
            </a:r>
            <a:r>
              <a:rPr lang="zh-CN" altLang="en-US" dirty="0"/>
              <a:t>操作</a:t>
            </a:r>
            <a:br>
              <a:rPr lang="zh-CN" altLang="en-US" dirty="0"/>
            </a:br>
            <a:r>
              <a:rPr lang="zh-CN" altLang="en-US" dirty="0"/>
              <a:t>有了这个概念，我们来看看实例</a:t>
            </a:r>
          </a:p>
          <a:p>
            <a:endParaRPr lang="en-US" altLang="zh-CN" dirty="0"/>
          </a:p>
          <a:p>
            <a:endParaRPr lang="en-US" altLang="zh-CN" dirty="0" smtClean="0"/>
          </a:p>
          <a:p>
            <a:endParaRPr lang="en-US" altLang="zh-CN" dirty="0"/>
          </a:p>
          <a:p>
            <a:endParaRPr lang="en-US" altLang="zh-CN" dirty="0" smtClean="0"/>
          </a:p>
          <a:p>
            <a:endParaRPr lang="en-US" altLang="zh-CN" dirty="0"/>
          </a:p>
        </p:txBody>
      </p:sp>
    </p:spTree>
    <p:extLst>
      <p:ext uri="{BB962C8B-B14F-4D97-AF65-F5344CB8AC3E}">
        <p14:creationId xmlns:p14="http://schemas.microsoft.com/office/powerpoint/2010/main" val="22920703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7501" y="157655"/>
            <a:ext cx="10785202" cy="606972"/>
          </a:xfrm>
        </p:spPr>
        <p:txBody>
          <a:bodyPr/>
          <a:lstStyle/>
          <a:p>
            <a:r>
              <a:rPr lang="en-US" altLang="zh-CN" dirty="0" smtClean="0"/>
              <a:t>GC</a:t>
            </a:r>
            <a:r>
              <a:rPr lang="zh-CN" altLang="en-US" dirty="0" smtClean="0"/>
              <a:t>过多导致的</a:t>
            </a:r>
            <a:r>
              <a:rPr lang="en-US" altLang="zh-CN" dirty="0" smtClean="0"/>
              <a:t>CPU</a:t>
            </a:r>
            <a:r>
              <a:rPr lang="zh-CN" altLang="en-US" dirty="0" smtClean="0"/>
              <a:t>负载过高</a:t>
            </a:r>
            <a:endParaRPr lang="zh-CN" altLang="en-US" dirty="0"/>
          </a:p>
        </p:txBody>
      </p:sp>
      <p:sp>
        <p:nvSpPr>
          <p:cNvPr id="3" name="文本占位符 2"/>
          <p:cNvSpPr>
            <a:spLocks noGrp="1"/>
          </p:cNvSpPr>
          <p:nvPr>
            <p:ph type="body" idx="1"/>
          </p:nvPr>
        </p:nvSpPr>
        <p:spPr>
          <a:xfrm>
            <a:off x="597501" y="961697"/>
            <a:ext cx="10785202" cy="5478517"/>
          </a:xfrm>
        </p:spPr>
        <p:txBody>
          <a:bodyPr>
            <a:normAutofit/>
          </a:bodyPr>
          <a:lstStyle/>
          <a:p>
            <a:r>
              <a:rPr lang="en-US" altLang="zh-CN" dirty="0" err="1"/>
              <a:t>ActivityManagerService</a:t>
            </a:r>
            <a:r>
              <a:rPr lang="en-US" altLang="zh-CN" dirty="0"/>
              <a:t> </a:t>
            </a:r>
            <a:r>
              <a:rPr lang="zh-CN" altLang="en-US" dirty="0"/>
              <a:t>在系统进入</a:t>
            </a:r>
            <a:r>
              <a:rPr lang="en-US" altLang="zh-CN" dirty="0"/>
              <a:t>idle</a:t>
            </a:r>
            <a:r>
              <a:rPr lang="zh-CN" altLang="en-US" dirty="0"/>
              <a:t>时会开始</a:t>
            </a:r>
            <a:r>
              <a:rPr lang="en-US" altLang="zh-CN" dirty="0" err="1"/>
              <a:t>performAppGcsLocked</a:t>
            </a:r>
            <a:r>
              <a:rPr lang="zh-CN" altLang="en-US" dirty="0"/>
              <a:t>，这时它会遍历最近运行的</a:t>
            </a:r>
            <a:r>
              <a:rPr lang="en-US" altLang="zh-CN" dirty="0"/>
              <a:t>Process</a:t>
            </a:r>
            <a:r>
              <a:rPr lang="zh-CN" altLang="en-US" dirty="0"/>
              <a:t>，然后将未加入</a:t>
            </a:r>
            <a:r>
              <a:rPr lang="en-US" altLang="zh-CN" dirty="0" err="1"/>
              <a:t>mProcessesToGc</a:t>
            </a:r>
            <a:r>
              <a:rPr lang="en-US" altLang="zh-CN" dirty="0"/>
              <a:t/>
            </a:r>
            <a:br>
              <a:rPr lang="en-US" altLang="zh-CN" dirty="0"/>
            </a:br>
            <a:r>
              <a:rPr lang="zh-CN" altLang="en-US" dirty="0"/>
              <a:t>的加入进来。</a:t>
            </a:r>
          </a:p>
          <a:p>
            <a:r>
              <a:rPr lang="zh-CN" altLang="en-US" dirty="0"/>
              <a:t>对于</a:t>
            </a:r>
            <a:r>
              <a:rPr lang="en-US" altLang="zh-CN" dirty="0"/>
              <a:t>App</a:t>
            </a:r>
            <a:r>
              <a:rPr lang="zh-CN" altLang="en-US" dirty="0"/>
              <a:t>来讲，每个</a:t>
            </a:r>
            <a:r>
              <a:rPr lang="en-US" altLang="zh-CN" dirty="0" err="1"/>
              <a:t>ProcessRecord</a:t>
            </a:r>
            <a:r>
              <a:rPr lang="zh-CN" altLang="en-US" dirty="0"/>
              <a:t>都有一个主线程，也就是</a:t>
            </a:r>
            <a:r>
              <a:rPr lang="en-US" altLang="zh-CN" dirty="0"/>
              <a:t>app</a:t>
            </a:r>
            <a:r>
              <a:rPr lang="zh-CN" altLang="en-US" dirty="0"/>
              <a:t>的</a:t>
            </a:r>
            <a:r>
              <a:rPr lang="en-US" altLang="zh-CN" dirty="0" err="1"/>
              <a:t>UIThread</a:t>
            </a:r>
            <a:r>
              <a:rPr lang="zh-CN" altLang="en-US" dirty="0"/>
              <a:t>，在</a:t>
            </a:r>
            <a:r>
              <a:rPr lang="en-US" altLang="zh-CN" dirty="0"/>
              <a:t>framework</a:t>
            </a:r>
            <a:r>
              <a:rPr lang="zh-CN" altLang="en-US" dirty="0"/>
              <a:t>中叫做</a:t>
            </a:r>
            <a:r>
              <a:rPr lang="en-US" altLang="zh-CN" dirty="0" err="1"/>
              <a:t>ActivityThread</a:t>
            </a:r>
            <a:r>
              <a:rPr lang="en-US" altLang="zh-CN" dirty="0"/>
              <a:t>,</a:t>
            </a:r>
            <a:r>
              <a:rPr lang="zh-CN" altLang="en-US" dirty="0"/>
              <a:t>它提供了一个方法</a:t>
            </a:r>
            <a:r>
              <a:rPr lang="en-US" altLang="zh-CN" dirty="0" err="1"/>
              <a:t>processInBackground</a:t>
            </a:r>
            <a:r>
              <a:rPr lang="zh-CN" altLang="en-US" dirty="0"/>
              <a:t>来将需要</a:t>
            </a:r>
            <a:r>
              <a:rPr lang="en-US" altLang="zh-CN" dirty="0"/>
              <a:t>GC</a:t>
            </a:r>
            <a:r>
              <a:rPr lang="zh-CN" altLang="en-US" dirty="0"/>
              <a:t>的操作</a:t>
            </a:r>
            <a:br>
              <a:rPr lang="zh-CN" altLang="en-US" dirty="0"/>
            </a:br>
            <a:r>
              <a:rPr lang="zh-CN" altLang="en-US" dirty="0"/>
              <a:t>加入后台线程的</a:t>
            </a:r>
            <a:r>
              <a:rPr lang="en-US" altLang="zh-CN" dirty="0"/>
              <a:t>queue</a:t>
            </a:r>
            <a:r>
              <a:rPr lang="zh-CN" altLang="en-US" dirty="0"/>
              <a:t>中去</a:t>
            </a:r>
          </a:p>
          <a:p>
            <a:r>
              <a:rPr lang="zh-CN" altLang="en-US" dirty="0"/>
              <a:t>当检测到</a:t>
            </a:r>
            <a:r>
              <a:rPr lang="en-US" altLang="zh-CN" dirty="0" err="1"/>
              <a:t>ActivityThread</a:t>
            </a:r>
            <a:r>
              <a:rPr lang="zh-CN" altLang="en-US" dirty="0"/>
              <a:t>的线程没有操作之后或者叫做进入</a:t>
            </a:r>
            <a:r>
              <a:rPr lang="en-US" altLang="zh-CN" dirty="0"/>
              <a:t>idle</a:t>
            </a:r>
            <a:r>
              <a:rPr lang="zh-CN" altLang="en-US" dirty="0"/>
              <a:t>状态后，会开始</a:t>
            </a:r>
            <a:r>
              <a:rPr lang="en-US" altLang="zh-CN" dirty="0"/>
              <a:t>GC</a:t>
            </a:r>
            <a:r>
              <a:rPr lang="zh-CN" altLang="en-US" dirty="0"/>
              <a:t>操作，也就是</a:t>
            </a:r>
            <a:r>
              <a:rPr lang="en-US" altLang="zh-CN" dirty="0" err="1"/>
              <a:t>AndroidRuntime.getRuntime</a:t>
            </a:r>
            <a:r>
              <a:rPr lang="en-US" altLang="zh-CN" dirty="0"/>
              <a:t>().</a:t>
            </a:r>
            <a:r>
              <a:rPr lang="en-US" altLang="zh-CN" dirty="0" err="1"/>
              <a:t>gc</a:t>
            </a:r>
            <a:r>
              <a:rPr lang="en-US" altLang="zh-CN" dirty="0"/>
              <a:t>()</a:t>
            </a:r>
            <a:r>
              <a:rPr lang="zh-CN" altLang="en-US" dirty="0"/>
              <a:t>来主动</a:t>
            </a:r>
            <a:r>
              <a:rPr lang="en-US" altLang="zh-CN" dirty="0"/>
              <a:t>GC</a:t>
            </a:r>
            <a:r>
              <a:rPr lang="zh-CN" altLang="en-US" dirty="0"/>
              <a:t>操作</a:t>
            </a:r>
            <a:br>
              <a:rPr lang="zh-CN" altLang="en-US" dirty="0"/>
            </a:br>
            <a:r>
              <a:rPr lang="zh-CN" altLang="en-US" dirty="0"/>
              <a:t>有了这个概念，我们来看看实例</a:t>
            </a:r>
          </a:p>
          <a:p>
            <a:endParaRPr lang="en-US" altLang="zh-CN" dirty="0"/>
          </a:p>
          <a:p>
            <a:endParaRPr lang="en-US" altLang="zh-CN" dirty="0" smtClean="0"/>
          </a:p>
          <a:p>
            <a:endParaRPr lang="en-US" altLang="zh-CN" dirty="0"/>
          </a:p>
          <a:p>
            <a:endParaRPr lang="en-US" altLang="zh-CN" dirty="0" smtClean="0"/>
          </a:p>
          <a:p>
            <a:endParaRPr lang="en-US" altLang="zh-CN" dirty="0"/>
          </a:p>
        </p:txBody>
      </p:sp>
    </p:spTree>
    <p:extLst>
      <p:ext uri="{BB962C8B-B14F-4D97-AF65-F5344CB8AC3E}">
        <p14:creationId xmlns:p14="http://schemas.microsoft.com/office/powerpoint/2010/main" val="29525451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7501" y="157655"/>
            <a:ext cx="10785202" cy="606972"/>
          </a:xfrm>
        </p:spPr>
        <p:txBody>
          <a:bodyPr/>
          <a:lstStyle/>
          <a:p>
            <a:r>
              <a:rPr lang="en-US" altLang="zh-CN" dirty="0" smtClean="0"/>
              <a:t>GC</a:t>
            </a:r>
            <a:r>
              <a:rPr lang="zh-CN" altLang="en-US" dirty="0" smtClean="0"/>
              <a:t>过多导致的</a:t>
            </a:r>
            <a:r>
              <a:rPr lang="en-US" altLang="zh-CN" dirty="0" smtClean="0"/>
              <a:t>CPU</a:t>
            </a:r>
            <a:r>
              <a:rPr lang="zh-CN" altLang="en-US" dirty="0" smtClean="0"/>
              <a:t>负载过高</a:t>
            </a:r>
            <a:endParaRPr lang="zh-CN" altLang="en-US" dirty="0"/>
          </a:p>
        </p:txBody>
      </p:sp>
      <p:sp>
        <p:nvSpPr>
          <p:cNvPr id="3" name="文本占位符 2"/>
          <p:cNvSpPr>
            <a:spLocks noGrp="1"/>
          </p:cNvSpPr>
          <p:nvPr>
            <p:ph type="body" idx="1"/>
          </p:nvPr>
        </p:nvSpPr>
        <p:spPr>
          <a:xfrm>
            <a:off x="597501" y="969580"/>
            <a:ext cx="10785202" cy="5478517"/>
          </a:xfrm>
        </p:spPr>
        <p:txBody>
          <a:bodyPr>
            <a:normAutofit/>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021" y="969580"/>
            <a:ext cx="8410575" cy="5470636"/>
          </a:xfrm>
          <a:prstGeom prst="rect">
            <a:avLst/>
          </a:prstGeom>
        </p:spPr>
      </p:pic>
    </p:spTree>
    <p:extLst>
      <p:ext uri="{BB962C8B-B14F-4D97-AF65-F5344CB8AC3E}">
        <p14:creationId xmlns:p14="http://schemas.microsoft.com/office/powerpoint/2010/main" val="32714874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7501" y="157655"/>
            <a:ext cx="10785202" cy="606972"/>
          </a:xfrm>
        </p:spPr>
        <p:txBody>
          <a:bodyPr/>
          <a:lstStyle/>
          <a:p>
            <a:r>
              <a:rPr lang="en-US" altLang="zh-CN" dirty="0" smtClean="0"/>
              <a:t>GC</a:t>
            </a:r>
            <a:r>
              <a:rPr lang="zh-CN" altLang="en-US" dirty="0" smtClean="0"/>
              <a:t>过多导致的</a:t>
            </a:r>
            <a:r>
              <a:rPr lang="en-US" altLang="zh-CN" dirty="0" smtClean="0"/>
              <a:t>CPU</a:t>
            </a:r>
            <a:r>
              <a:rPr lang="zh-CN" altLang="en-US" dirty="0" smtClean="0"/>
              <a:t>负载过高</a:t>
            </a:r>
            <a:endParaRPr lang="zh-CN" altLang="en-US" dirty="0"/>
          </a:p>
        </p:txBody>
      </p:sp>
      <p:sp>
        <p:nvSpPr>
          <p:cNvPr id="3" name="文本占位符 2"/>
          <p:cNvSpPr>
            <a:spLocks noGrp="1"/>
          </p:cNvSpPr>
          <p:nvPr>
            <p:ph type="body" idx="1"/>
          </p:nvPr>
        </p:nvSpPr>
        <p:spPr>
          <a:xfrm>
            <a:off x="627443" y="835573"/>
            <a:ext cx="10785202" cy="5478517"/>
          </a:xfrm>
        </p:spPr>
        <p:txBody>
          <a:bodyPr>
            <a:normAutofit/>
          </a:bodyPr>
          <a:lstStyle/>
          <a:p>
            <a:endParaRPr lang="en-US" altLang="zh-CN" dirty="0"/>
          </a:p>
          <a:p>
            <a:endParaRPr lang="en-US" altLang="zh-CN" dirty="0" smtClean="0"/>
          </a:p>
          <a:p>
            <a:endParaRPr lang="en-US" altLang="zh-CN" dirty="0"/>
          </a:p>
          <a:p>
            <a:endParaRPr lang="en-US" altLang="zh-CN" dirty="0" smtClean="0"/>
          </a:p>
          <a:p>
            <a:r>
              <a:rPr lang="zh-CN" altLang="en-US" dirty="0" smtClean="0"/>
              <a:t>基本上除了</a:t>
            </a:r>
            <a:r>
              <a:rPr lang="en-US" altLang="zh-CN" dirty="0" smtClean="0"/>
              <a:t>top</a:t>
            </a:r>
            <a:r>
              <a:rPr lang="zh-CN" altLang="en-US" dirty="0" smtClean="0"/>
              <a:t>之外都是</a:t>
            </a:r>
            <a:r>
              <a:rPr lang="en-US" altLang="zh-CN" dirty="0" err="1" smtClean="0"/>
              <a:t>system_server,systemui</a:t>
            </a:r>
            <a:r>
              <a:rPr lang="zh-CN" altLang="en-US" dirty="0" smtClean="0"/>
              <a:t>在占用，这就很奇怪，所以需要看看究竟在干嘛，使用</a:t>
            </a:r>
            <a:r>
              <a:rPr lang="en-US" altLang="zh-CN" dirty="0" smtClean="0"/>
              <a:t>log</a:t>
            </a:r>
            <a:r>
              <a:rPr lang="zh-CN" altLang="en-US" dirty="0" smtClean="0"/>
              <a:t>来分析</a:t>
            </a:r>
            <a:endParaRPr lang="en-US" altLang="zh-CN" dirty="0" smtClean="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a:p>
            <a:endParaRPr lang="en-US" altLang="zh-CN" dirty="0"/>
          </a:p>
          <a:p>
            <a:endParaRPr lang="en-US" altLang="zh-CN" dirty="0" smtClean="0"/>
          </a:p>
          <a:p>
            <a:endParaRPr lang="en-US" altLang="zh-CN" dirty="0"/>
          </a:p>
          <a:p>
            <a:endParaRPr lang="en-US" altLang="zh-CN" dirty="0"/>
          </a:p>
          <a:p>
            <a:endParaRPr lang="en-US" altLang="zh-CN" dirty="0" smtClean="0"/>
          </a:p>
          <a:p>
            <a:endParaRPr lang="en-US" altLang="zh-CN" dirty="0"/>
          </a:p>
          <a:p>
            <a:endParaRPr lang="en-US" altLang="zh-CN" dirty="0" smtClean="0"/>
          </a:p>
          <a:p>
            <a:endParaRPr lang="en-US" altLang="zh-CN"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785" y="1805151"/>
            <a:ext cx="10521677" cy="4669221"/>
          </a:xfrm>
          <a:prstGeom prst="rect">
            <a:avLst/>
          </a:prstGeom>
        </p:spPr>
      </p:pic>
    </p:spTree>
    <p:extLst>
      <p:ext uri="{BB962C8B-B14F-4D97-AF65-F5344CB8AC3E}">
        <p14:creationId xmlns:p14="http://schemas.microsoft.com/office/powerpoint/2010/main" val="31161246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7501" y="157655"/>
            <a:ext cx="10785202" cy="606972"/>
          </a:xfrm>
        </p:spPr>
        <p:txBody>
          <a:bodyPr/>
          <a:lstStyle/>
          <a:p>
            <a:r>
              <a:rPr lang="en-US" altLang="zh-CN" dirty="0" smtClean="0"/>
              <a:t>GC</a:t>
            </a:r>
            <a:r>
              <a:rPr lang="zh-CN" altLang="en-US" dirty="0" smtClean="0"/>
              <a:t>过多导致的</a:t>
            </a:r>
            <a:r>
              <a:rPr lang="en-US" altLang="zh-CN" dirty="0" smtClean="0"/>
              <a:t>CPU</a:t>
            </a:r>
            <a:r>
              <a:rPr lang="zh-CN" altLang="en-US" dirty="0" smtClean="0"/>
              <a:t>负载过高</a:t>
            </a:r>
            <a:endParaRPr lang="zh-CN" altLang="en-US" dirty="0"/>
          </a:p>
        </p:txBody>
      </p:sp>
      <p:sp>
        <p:nvSpPr>
          <p:cNvPr id="3" name="文本占位符 2"/>
          <p:cNvSpPr>
            <a:spLocks noGrp="1"/>
          </p:cNvSpPr>
          <p:nvPr>
            <p:ph type="body" idx="1"/>
          </p:nvPr>
        </p:nvSpPr>
        <p:spPr>
          <a:xfrm>
            <a:off x="627443" y="835573"/>
            <a:ext cx="10785202" cy="5478517"/>
          </a:xfrm>
        </p:spPr>
        <p:txBody>
          <a:bodyPr>
            <a:normAutofit lnSpcReduction="10000"/>
          </a:bodyPr>
          <a:lstStyle/>
          <a:p>
            <a:endParaRPr lang="en-US" altLang="zh-CN" dirty="0"/>
          </a:p>
          <a:p>
            <a:endParaRPr lang="en-US" altLang="zh-CN" dirty="0" smtClean="0"/>
          </a:p>
          <a:p>
            <a:endParaRPr lang="en-US" altLang="zh-CN" dirty="0"/>
          </a:p>
          <a:p>
            <a:endParaRPr lang="en-US" altLang="zh-CN" dirty="0" smtClean="0"/>
          </a:p>
          <a:p>
            <a:r>
              <a:rPr lang="zh-CN" altLang="en-US" dirty="0" smtClean="0"/>
              <a:t>基本上除了</a:t>
            </a:r>
            <a:r>
              <a:rPr lang="en-US" altLang="zh-CN" dirty="0" smtClean="0"/>
              <a:t>top</a:t>
            </a:r>
            <a:r>
              <a:rPr lang="zh-CN" altLang="en-US" dirty="0" smtClean="0"/>
              <a:t>之外都是</a:t>
            </a:r>
            <a:r>
              <a:rPr lang="en-US" altLang="zh-CN" dirty="0" err="1" smtClean="0"/>
              <a:t>system_server,systemui</a:t>
            </a:r>
            <a:r>
              <a:rPr lang="zh-CN" altLang="en-US" dirty="0" smtClean="0"/>
              <a:t>在占用，这就很奇怪，所以需要看看究竟在干嘛，使用</a:t>
            </a:r>
            <a:r>
              <a:rPr lang="en-US" altLang="zh-CN" dirty="0" smtClean="0"/>
              <a:t>log</a:t>
            </a:r>
            <a:r>
              <a:rPr lang="zh-CN" altLang="en-US" dirty="0" smtClean="0"/>
              <a:t>来分析</a:t>
            </a:r>
            <a:endParaRPr lang="en-US" altLang="zh-CN" dirty="0" smtClean="0"/>
          </a:p>
          <a:p>
            <a:r>
              <a:rPr lang="zh-CN" altLang="en-US" dirty="0"/>
              <a:t>暴风雪一样的</a:t>
            </a:r>
            <a:r>
              <a:rPr lang="en-US" altLang="zh-CN" dirty="0"/>
              <a:t>GC log</a:t>
            </a:r>
            <a:r>
              <a:rPr lang="zh-CN" altLang="en-US" dirty="0"/>
              <a:t>，加上关键字</a:t>
            </a:r>
            <a:r>
              <a:rPr lang="en-US" altLang="zh-CN" b="1" dirty="0"/>
              <a:t>Explicit concurrent mark sweep GC</a:t>
            </a:r>
            <a:r>
              <a:rPr lang="zh-CN" altLang="en-US" dirty="0"/>
              <a:t>再结合是按下</a:t>
            </a:r>
            <a:r>
              <a:rPr lang="en-US" altLang="zh-CN" dirty="0"/>
              <a:t>Power</a:t>
            </a:r>
            <a:r>
              <a:rPr lang="zh-CN" altLang="en-US" dirty="0"/>
              <a:t>键之后发生的</a:t>
            </a:r>
            <a:r>
              <a:rPr lang="zh-CN" altLang="en-US" b="1" dirty="0"/>
              <a:t>主动</a:t>
            </a:r>
            <a:r>
              <a:rPr lang="en-US" altLang="zh-CN" b="1" dirty="0"/>
              <a:t>GC</a:t>
            </a:r>
            <a:r>
              <a:rPr lang="zh-CN" altLang="en-US" dirty="0"/>
              <a:t>，那么可以肯定是系统进入</a:t>
            </a:r>
            <a:r>
              <a:rPr lang="en-US" altLang="zh-CN" dirty="0"/>
              <a:t>idle</a:t>
            </a:r>
            <a:r>
              <a:rPr lang="zh-CN" altLang="en-US" dirty="0"/>
              <a:t>状态后调用了</a:t>
            </a:r>
            <a:r>
              <a:rPr lang="en-US" altLang="zh-CN" dirty="0" err="1"/>
              <a:t>performAppGcsLocked</a:t>
            </a:r>
            <a:endParaRPr lang="en-US" altLang="zh-CN" dirty="0"/>
          </a:p>
          <a:p>
            <a:r>
              <a:rPr lang="en-US" altLang="zh-CN" dirty="0"/>
              <a:t>   </a:t>
            </a:r>
            <a:r>
              <a:rPr lang="zh-CN" altLang="en-US" dirty="0"/>
              <a:t>引发的，也就是前面提到的</a:t>
            </a:r>
            <a:r>
              <a:rPr lang="en-US" altLang="zh-CN" dirty="0" err="1"/>
              <a:t>performAppGcsLocked</a:t>
            </a:r>
            <a:r>
              <a:rPr lang="en-US" altLang="zh-CN" dirty="0"/>
              <a:t> </a:t>
            </a:r>
            <a:r>
              <a:rPr lang="zh-CN" altLang="en-US" dirty="0"/>
              <a:t>流程。</a:t>
            </a:r>
          </a:p>
          <a:p>
            <a:r>
              <a:rPr lang="zh-CN" altLang="en-US" dirty="0"/>
              <a:t>   再根据</a:t>
            </a:r>
            <a:r>
              <a:rPr lang="en-US" altLang="zh-CN" dirty="0"/>
              <a:t>log</a:t>
            </a:r>
            <a:r>
              <a:rPr lang="zh-CN" altLang="en-US" dirty="0"/>
              <a:t>，每个进程比如</a:t>
            </a:r>
            <a:r>
              <a:rPr lang="en-US" altLang="zh-CN" dirty="0" err="1"/>
              <a:t>pid</a:t>
            </a:r>
            <a:r>
              <a:rPr lang="en-US" altLang="zh-CN" dirty="0"/>
              <a:t> = 680 </a:t>
            </a:r>
            <a:r>
              <a:rPr lang="zh-CN" altLang="en-US" dirty="0"/>
              <a:t>的进程，</a:t>
            </a:r>
            <a:r>
              <a:rPr lang="en-US" altLang="zh-CN" dirty="0"/>
              <a:t>GC</a:t>
            </a:r>
            <a:r>
              <a:rPr lang="zh-CN" altLang="en-US" dirty="0"/>
              <a:t>过于频繁，那么，我们可以确定怀疑是</a:t>
            </a:r>
            <a:r>
              <a:rPr lang="en-US" altLang="zh-CN" dirty="0"/>
              <a:t>GC interval</a:t>
            </a:r>
            <a:r>
              <a:rPr lang="zh-CN" altLang="en-US" dirty="0"/>
              <a:t>过短导致。 因为每次主动</a:t>
            </a:r>
            <a:r>
              <a:rPr lang="en-US" altLang="zh-CN" dirty="0"/>
              <a:t>GC</a:t>
            </a:r>
            <a:r>
              <a:rPr lang="zh-CN" altLang="en-US" dirty="0"/>
              <a:t>的时间间隔是有设定的，以防过度</a:t>
            </a:r>
            <a:r>
              <a:rPr lang="en-US" altLang="zh-CN" dirty="0"/>
              <a:t>GC</a:t>
            </a:r>
            <a:r>
              <a:rPr lang="zh-CN" altLang="en-US" dirty="0"/>
              <a:t>引起的</a:t>
            </a:r>
            <a:r>
              <a:rPr lang="en-US" altLang="zh-CN" dirty="0"/>
              <a:t>CPU load</a:t>
            </a:r>
            <a:r>
              <a:rPr lang="zh-CN" altLang="en-US" dirty="0"/>
              <a:t>问题。</a:t>
            </a:r>
          </a:p>
          <a:p>
            <a:r>
              <a:rPr lang="zh-CN" altLang="en-US" dirty="0"/>
              <a:t>   接下来就是修改</a:t>
            </a:r>
            <a:r>
              <a:rPr lang="en-US" altLang="zh-CN" dirty="0"/>
              <a:t>GC</a:t>
            </a:r>
            <a:r>
              <a:rPr lang="zh-CN" altLang="en-US" dirty="0"/>
              <a:t>的流程，降低</a:t>
            </a:r>
            <a:r>
              <a:rPr lang="en-US" altLang="zh-CN" dirty="0"/>
              <a:t>GC</a:t>
            </a:r>
            <a:r>
              <a:rPr lang="zh-CN" altLang="en-US" dirty="0"/>
              <a:t>的频率。详细修改</a:t>
            </a:r>
            <a:r>
              <a:rPr lang="zh-CN" altLang="en-US" dirty="0" smtClean="0"/>
              <a:t>方案因为</a:t>
            </a:r>
            <a:r>
              <a:rPr lang="en-US" altLang="zh-CN" dirty="0" smtClean="0"/>
              <a:t>SWS</a:t>
            </a:r>
            <a:r>
              <a:rPr lang="zh-CN" altLang="en-US" dirty="0" smtClean="0"/>
              <a:t>原因无法放代码，可以下来交流。</a:t>
            </a:r>
            <a:endParaRPr lang="en-US" altLang="zh-CN" dirty="0"/>
          </a:p>
          <a:p>
            <a:endParaRPr lang="en-US" altLang="zh-CN" dirty="0"/>
          </a:p>
          <a:p>
            <a:endParaRPr lang="en-US" altLang="zh-CN" dirty="0" smtClean="0"/>
          </a:p>
          <a:p>
            <a:endParaRPr lang="en-US" altLang="zh-CN" dirty="0"/>
          </a:p>
          <a:p>
            <a:endParaRPr lang="en-US" altLang="zh-CN" dirty="0" smtClean="0"/>
          </a:p>
          <a:p>
            <a:endParaRPr lang="en-US" altLang="zh-CN" dirty="0"/>
          </a:p>
        </p:txBody>
      </p:sp>
    </p:spTree>
    <p:extLst>
      <p:ext uri="{BB962C8B-B14F-4D97-AF65-F5344CB8AC3E}">
        <p14:creationId xmlns:p14="http://schemas.microsoft.com/office/powerpoint/2010/main" val="42162111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180826" y="2049518"/>
            <a:ext cx="8535988" cy="1879600"/>
          </a:xfrm>
        </p:spPr>
        <p:txBody>
          <a:bodyPr/>
          <a:lstStyle/>
          <a:p>
            <a:r>
              <a:rPr lang="en-US" altLang="zh-CN" dirty="0" smtClean="0"/>
              <a:t>                                                     </a:t>
            </a:r>
            <a:r>
              <a:rPr lang="zh-CN" altLang="en-US" sz="4000" dirty="0" smtClean="0"/>
              <a:t>谢      谢</a:t>
            </a:r>
            <a:endParaRPr lang="zh-CN" altLang="en-US" sz="4000" dirty="0"/>
          </a:p>
        </p:txBody>
      </p:sp>
    </p:spTree>
    <p:extLst>
      <p:ext uri="{BB962C8B-B14F-4D97-AF65-F5344CB8AC3E}">
        <p14:creationId xmlns:p14="http://schemas.microsoft.com/office/powerpoint/2010/main" val="2647244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1" y="180703"/>
            <a:ext cx="10880770" cy="524691"/>
          </a:xfrm>
        </p:spPr>
        <p:txBody>
          <a:bodyPr>
            <a:normAutofit fontScale="90000"/>
          </a:bodyPr>
          <a:lstStyle/>
          <a:p>
            <a:r>
              <a:rPr lang="zh-CN" altLang="en-US" dirty="0" smtClean="0"/>
              <a:t>性能分析的工具</a:t>
            </a:r>
            <a:endParaRPr lang="zh-CN" altLang="en-US" dirty="0"/>
          </a:p>
        </p:txBody>
      </p:sp>
      <p:sp>
        <p:nvSpPr>
          <p:cNvPr id="3" name="文本占位符 2"/>
          <p:cNvSpPr>
            <a:spLocks noGrp="1"/>
          </p:cNvSpPr>
          <p:nvPr>
            <p:ph type="body" idx="1"/>
          </p:nvPr>
        </p:nvSpPr>
        <p:spPr>
          <a:xfrm>
            <a:off x="684211" y="905691"/>
            <a:ext cx="11133319" cy="5286104"/>
          </a:xfrm>
        </p:spPr>
        <p:txBody>
          <a:bodyPr>
            <a:normAutofit fontScale="92500" lnSpcReduction="20000"/>
          </a:bodyPr>
          <a:lstStyle/>
          <a:p>
            <a:endParaRPr lang="en-US" altLang="zh-CN" dirty="0" smtClean="0"/>
          </a:p>
          <a:p>
            <a:endParaRPr lang="en-US" altLang="zh-CN" dirty="0" smtClean="0"/>
          </a:p>
          <a:p>
            <a:endParaRPr lang="en-US" altLang="zh-CN" dirty="0"/>
          </a:p>
          <a:p>
            <a:endParaRPr lang="en-US" altLang="zh-CN" dirty="0" smtClean="0"/>
          </a:p>
          <a:p>
            <a:r>
              <a:rPr lang="zh-CN" altLang="en-US" dirty="0" smtClean="0"/>
              <a:t>性能之所以有趣，主要在于它的不可预测性，不像普通的功能开发，稳定性还有安全这些方面，所以有时候很小的问题都可能要查很久。有鉴于此，分析性能主要需要去不断寻找或者自己开发一些工具来将性能这个主观性很强的问题量化出来。</a:t>
            </a:r>
            <a:endParaRPr lang="en-US" altLang="zh-CN" dirty="0" smtClean="0"/>
          </a:p>
          <a:p>
            <a:endParaRPr lang="en-US" altLang="zh-CN" dirty="0" smtClean="0"/>
          </a:p>
          <a:p>
            <a:r>
              <a:rPr lang="zh-CN" altLang="en-US" dirty="0" smtClean="0"/>
              <a:t>这里我们主要以应用性能为方向，穿插一些</a:t>
            </a:r>
            <a:r>
              <a:rPr lang="en-US" altLang="zh-CN" dirty="0" err="1" smtClean="0"/>
              <a:t>framework,ART</a:t>
            </a:r>
            <a:r>
              <a:rPr lang="en-US" altLang="zh-CN" dirty="0" smtClean="0"/>
              <a:t> </a:t>
            </a:r>
            <a:r>
              <a:rPr lang="zh-CN" altLang="en-US" dirty="0" smtClean="0"/>
              <a:t>虚拟机 </a:t>
            </a:r>
            <a:r>
              <a:rPr lang="en-US" altLang="zh-CN" dirty="0" err="1" smtClean="0"/>
              <a:t>linux</a:t>
            </a:r>
            <a:r>
              <a:rPr lang="en-US" altLang="zh-CN" dirty="0" smtClean="0"/>
              <a:t> kernel</a:t>
            </a:r>
            <a:r>
              <a:rPr lang="zh-CN" altLang="en-US" dirty="0" smtClean="0"/>
              <a:t>等知识来说明。</a:t>
            </a:r>
            <a:endParaRPr lang="en-US" altLang="zh-CN" dirty="0" smtClean="0"/>
          </a:p>
          <a:p>
            <a:r>
              <a:rPr lang="zh-CN" altLang="en-US" dirty="0" smtClean="0"/>
              <a:t>涉及的工具有</a:t>
            </a:r>
            <a:r>
              <a:rPr lang="en-US" altLang="zh-CN" dirty="0" smtClean="0"/>
              <a:t>:</a:t>
            </a:r>
          </a:p>
          <a:p>
            <a:endParaRPr lang="en-US" altLang="zh-CN" dirty="0" smtClean="0"/>
          </a:p>
          <a:p>
            <a:r>
              <a:rPr lang="en-US" altLang="zh-CN" dirty="0" smtClean="0"/>
              <a:t>CPU </a:t>
            </a:r>
            <a:r>
              <a:rPr lang="zh-CN" altLang="en-US" dirty="0" smtClean="0"/>
              <a:t>：  </a:t>
            </a:r>
            <a:r>
              <a:rPr lang="en-US" altLang="zh-CN" dirty="0" smtClean="0"/>
              <a:t>top</a:t>
            </a:r>
          </a:p>
          <a:p>
            <a:r>
              <a:rPr lang="en-US" altLang="zh-CN" dirty="0" smtClean="0"/>
              <a:t>Memory: </a:t>
            </a:r>
            <a:r>
              <a:rPr lang="en-US" altLang="zh-CN" dirty="0" err="1" smtClean="0"/>
              <a:t>vmstat</a:t>
            </a:r>
            <a:r>
              <a:rPr lang="en-US" altLang="zh-CN" dirty="0" smtClean="0"/>
              <a:t>, </a:t>
            </a:r>
            <a:r>
              <a:rPr lang="en-US" altLang="zh-CN" dirty="0" err="1" smtClean="0"/>
              <a:t>adb</a:t>
            </a:r>
            <a:r>
              <a:rPr lang="en-US" altLang="zh-CN" dirty="0" smtClean="0"/>
              <a:t> shell </a:t>
            </a:r>
            <a:r>
              <a:rPr lang="en-US" altLang="zh-CN" dirty="0" err="1" smtClean="0"/>
              <a:t>dumpsys</a:t>
            </a:r>
            <a:r>
              <a:rPr lang="en-US" altLang="zh-CN" dirty="0" smtClean="0"/>
              <a:t> </a:t>
            </a:r>
            <a:r>
              <a:rPr lang="en-US" altLang="zh-CN" dirty="0" err="1" smtClean="0"/>
              <a:t>meminfo</a:t>
            </a:r>
            <a:r>
              <a:rPr lang="en-US" altLang="zh-CN" dirty="0" smtClean="0"/>
              <a:t> XXX</a:t>
            </a:r>
          </a:p>
          <a:p>
            <a:r>
              <a:rPr lang="en-US" altLang="zh-CN" dirty="0" smtClean="0"/>
              <a:t>Start: </a:t>
            </a:r>
            <a:r>
              <a:rPr lang="en-US" altLang="zh-CN" dirty="0" err="1" smtClean="0"/>
              <a:t>systrace</a:t>
            </a:r>
            <a:endParaRPr lang="en-US" altLang="zh-CN" dirty="0" smtClean="0"/>
          </a:p>
          <a:p>
            <a:r>
              <a:rPr lang="en-US" altLang="zh-CN" dirty="0" smtClean="0"/>
              <a:t>…</a:t>
            </a:r>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p:txBody>
      </p:sp>
    </p:spTree>
    <p:extLst>
      <p:ext uri="{BB962C8B-B14F-4D97-AF65-F5344CB8AC3E}">
        <p14:creationId xmlns:p14="http://schemas.microsoft.com/office/powerpoint/2010/main" val="42794956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2" y="212835"/>
            <a:ext cx="10950740" cy="480848"/>
          </a:xfrm>
        </p:spPr>
        <p:txBody>
          <a:bodyPr>
            <a:normAutofit fontScale="90000"/>
          </a:bodyPr>
          <a:lstStyle/>
          <a:p>
            <a:r>
              <a:rPr lang="zh-CN" altLang="en-US" dirty="0" smtClean="0"/>
              <a:t>性能工具介绍</a:t>
            </a:r>
            <a:endParaRPr lang="zh-CN" altLang="en-US" dirty="0"/>
          </a:p>
        </p:txBody>
      </p:sp>
      <p:sp>
        <p:nvSpPr>
          <p:cNvPr id="3" name="文本占位符 2"/>
          <p:cNvSpPr>
            <a:spLocks noGrp="1"/>
          </p:cNvSpPr>
          <p:nvPr>
            <p:ph type="body" idx="1"/>
          </p:nvPr>
        </p:nvSpPr>
        <p:spPr>
          <a:xfrm>
            <a:off x="684212" y="693683"/>
            <a:ext cx="10950740" cy="6061841"/>
          </a:xfrm>
        </p:spPr>
        <p:txBody>
          <a:bodyPr>
            <a:normAutofit/>
          </a:bodyPr>
          <a:lstStyle/>
          <a:p>
            <a:r>
              <a:rPr lang="en-US" altLang="zh-CN" dirty="0" smtClean="0"/>
              <a:t>Top </a:t>
            </a:r>
            <a:r>
              <a:rPr lang="zh-CN" altLang="en-US" dirty="0" smtClean="0"/>
              <a:t>的使用：</a:t>
            </a:r>
            <a:endParaRPr lang="en-US" altLang="zh-CN" dirty="0" smtClean="0"/>
          </a:p>
          <a:p>
            <a:r>
              <a:rPr lang="en-US" altLang="zh-CN" dirty="0" smtClean="0"/>
              <a:t># </a:t>
            </a:r>
            <a:r>
              <a:rPr lang="en-US" altLang="zh-CN" dirty="0" err="1" smtClean="0"/>
              <a:t>adb</a:t>
            </a:r>
            <a:r>
              <a:rPr lang="en-US" altLang="zh-CN" dirty="0" smtClean="0"/>
              <a:t> shell top –t –m 5 –d 1</a:t>
            </a:r>
          </a:p>
          <a:p>
            <a:r>
              <a:rPr lang="en-US" altLang="zh-CN" dirty="0" smtClean="0"/>
              <a:t>@ -t : </a:t>
            </a:r>
            <a:r>
              <a:rPr lang="zh-CN" altLang="en-US" dirty="0" smtClean="0"/>
              <a:t>表示以线程</a:t>
            </a:r>
            <a:r>
              <a:rPr lang="en-US" altLang="zh-CN" dirty="0" smtClean="0"/>
              <a:t>CPU</a:t>
            </a:r>
            <a:r>
              <a:rPr lang="zh-CN" altLang="en-US" dirty="0" smtClean="0"/>
              <a:t>占用排序，不加</a:t>
            </a:r>
            <a:r>
              <a:rPr lang="en-US" altLang="zh-CN" dirty="0" smtClean="0"/>
              <a:t>-t </a:t>
            </a:r>
            <a:r>
              <a:rPr lang="zh-CN" altLang="en-US" dirty="0" smtClean="0"/>
              <a:t>默认以进程来排序</a:t>
            </a:r>
            <a:endParaRPr lang="en-US" altLang="zh-CN" dirty="0" smtClean="0"/>
          </a:p>
          <a:p>
            <a:r>
              <a:rPr lang="en-US" altLang="zh-CN" dirty="0" smtClean="0"/>
              <a:t>@ -m : </a:t>
            </a:r>
            <a:r>
              <a:rPr lang="zh-CN" altLang="en-US" dirty="0" smtClean="0"/>
              <a:t>每次统计时显示的个数，这里就是显示</a:t>
            </a:r>
            <a:r>
              <a:rPr lang="en-US" altLang="zh-CN" dirty="0" smtClean="0"/>
              <a:t>top 5 </a:t>
            </a:r>
            <a:r>
              <a:rPr lang="zh-CN" altLang="en-US" dirty="0" smtClean="0"/>
              <a:t>的线程占用</a:t>
            </a:r>
            <a:endParaRPr lang="en-US" altLang="zh-CN" dirty="0" smtClean="0"/>
          </a:p>
          <a:p>
            <a:r>
              <a:rPr lang="en-US" altLang="zh-CN" dirty="0" smtClean="0"/>
              <a:t>@-d : </a:t>
            </a:r>
            <a:r>
              <a:rPr lang="zh-CN" altLang="en-US" dirty="0" smtClean="0"/>
              <a:t>每次统计时的时间间隔，这里是</a:t>
            </a:r>
            <a:r>
              <a:rPr lang="en-US" altLang="zh-CN" dirty="0" smtClean="0"/>
              <a:t>1s</a:t>
            </a:r>
            <a:r>
              <a:rPr lang="zh-CN" altLang="en-US" dirty="0" smtClean="0"/>
              <a:t>统计一次</a:t>
            </a:r>
            <a:endParaRPr lang="en-US" altLang="zh-CN" dirty="0" smtClean="0"/>
          </a:p>
          <a:p>
            <a:r>
              <a:rPr lang="zh-CN" altLang="en-US" b="1" dirty="0" smtClean="0"/>
              <a:t>那么，为什么可以统计到</a:t>
            </a:r>
            <a:r>
              <a:rPr lang="en-US" altLang="zh-CN" b="1" dirty="0" smtClean="0"/>
              <a:t>CPU</a:t>
            </a:r>
            <a:r>
              <a:rPr lang="zh-CN" altLang="en-US" b="1" dirty="0" smtClean="0"/>
              <a:t>占用呢？</a:t>
            </a:r>
            <a:endParaRPr lang="en-US" altLang="zh-CN" b="1" dirty="0" smtClean="0"/>
          </a:p>
          <a:p>
            <a:r>
              <a:rPr lang="en-US" altLang="zh-CN" dirty="0" smtClean="0"/>
              <a:t># </a:t>
            </a:r>
            <a:r>
              <a:rPr lang="en-US" altLang="zh-CN" dirty="0" err="1" smtClean="0"/>
              <a:t>adb</a:t>
            </a:r>
            <a:r>
              <a:rPr lang="en-US" altLang="zh-CN" dirty="0" smtClean="0"/>
              <a:t> shell cat /</a:t>
            </a:r>
            <a:r>
              <a:rPr lang="en-US" altLang="zh-CN" dirty="0" err="1" smtClean="0"/>
              <a:t>proc</a:t>
            </a:r>
            <a:r>
              <a:rPr lang="en-US" altLang="zh-CN" dirty="0" smtClean="0"/>
              <a:t>/stat </a:t>
            </a:r>
            <a:r>
              <a:rPr lang="zh-CN" altLang="en-US" dirty="0" smtClean="0"/>
              <a:t>： 这里就可以看到所有</a:t>
            </a:r>
            <a:r>
              <a:rPr lang="en-US" altLang="zh-CN" dirty="0" smtClean="0"/>
              <a:t>CPU</a:t>
            </a:r>
            <a:r>
              <a:rPr lang="zh-CN" altLang="en-US" dirty="0" smtClean="0"/>
              <a:t>的</a:t>
            </a:r>
            <a:r>
              <a:rPr lang="en-US" altLang="zh-CN" dirty="0" err="1" smtClean="0"/>
              <a:t>total_time</a:t>
            </a:r>
            <a:r>
              <a:rPr lang="en-US" altLang="zh-CN" dirty="0" smtClean="0"/>
              <a:t>, </a:t>
            </a:r>
            <a:r>
              <a:rPr lang="en-US" altLang="zh-CN" dirty="0" err="1" smtClean="0"/>
              <a:t>idle_time</a:t>
            </a:r>
            <a:r>
              <a:rPr lang="zh-CN" altLang="en-US" dirty="0" smtClean="0"/>
              <a:t>等</a:t>
            </a:r>
            <a:endParaRPr lang="en-US" altLang="zh-CN" dirty="0" smtClean="0"/>
          </a:p>
          <a:p>
            <a:r>
              <a:rPr lang="zh-CN" altLang="en-US" dirty="0" smtClean="0"/>
              <a:t>这里（</a:t>
            </a:r>
            <a:r>
              <a:rPr lang="en-US" altLang="zh-CN" dirty="0" err="1" smtClean="0"/>
              <a:t>syst_time+user_time+idle_time</a:t>
            </a:r>
            <a:r>
              <a:rPr lang="en-US" altLang="zh-CN" dirty="0" smtClean="0"/>
              <a:t> +</a:t>
            </a:r>
            <a:r>
              <a:rPr lang="en-US" altLang="zh-CN" dirty="0" err="1" smtClean="0"/>
              <a:t>nice_time</a:t>
            </a:r>
            <a:r>
              <a:rPr lang="zh-CN" altLang="en-US" dirty="0" smtClean="0"/>
              <a:t>）就是</a:t>
            </a:r>
            <a:r>
              <a:rPr lang="en-US" altLang="zh-CN" dirty="0" smtClean="0"/>
              <a:t>CPU</a:t>
            </a:r>
            <a:r>
              <a:rPr lang="zh-CN" altLang="en-US" dirty="0" smtClean="0"/>
              <a:t>的总的占用时间</a:t>
            </a:r>
            <a:endParaRPr lang="en-US" altLang="zh-CN" dirty="0" smtClean="0"/>
          </a:p>
          <a:p>
            <a:r>
              <a:rPr lang="zh-CN" altLang="en-US" dirty="0" smtClean="0"/>
              <a:t>对于每个进程而言：</a:t>
            </a:r>
            <a:endParaRPr lang="en-US" altLang="zh-CN" dirty="0" smtClean="0"/>
          </a:p>
          <a:p>
            <a:r>
              <a:rPr lang="en-US" altLang="zh-CN" dirty="0" smtClean="0"/>
              <a:t>#</a:t>
            </a:r>
            <a:r>
              <a:rPr lang="en-US" altLang="zh-CN" dirty="0" err="1" smtClean="0"/>
              <a:t>adb</a:t>
            </a:r>
            <a:r>
              <a:rPr lang="en-US" altLang="zh-CN" dirty="0" smtClean="0"/>
              <a:t> shell cat /</a:t>
            </a:r>
            <a:r>
              <a:rPr lang="en-US" altLang="zh-CN" dirty="0" err="1" smtClean="0"/>
              <a:t>proc$pid</a:t>
            </a:r>
            <a:r>
              <a:rPr lang="en-US" altLang="zh-CN" dirty="0" smtClean="0"/>
              <a:t>/stat </a:t>
            </a:r>
            <a:r>
              <a:rPr lang="zh-CN" altLang="en-US" dirty="0" smtClean="0"/>
              <a:t>：这里可以看到进程</a:t>
            </a:r>
            <a:r>
              <a:rPr lang="en-US" altLang="zh-CN" dirty="0" smtClean="0"/>
              <a:t>id</a:t>
            </a:r>
            <a:r>
              <a:rPr lang="zh-CN" altLang="en-US" dirty="0" smtClean="0"/>
              <a:t>为</a:t>
            </a:r>
            <a:r>
              <a:rPr lang="en-US" altLang="zh-CN" dirty="0" smtClean="0"/>
              <a:t>$</a:t>
            </a:r>
            <a:r>
              <a:rPr lang="en-US" altLang="zh-CN" dirty="0" err="1" smtClean="0"/>
              <a:t>pid</a:t>
            </a:r>
            <a:r>
              <a:rPr lang="zh-CN" altLang="en-US" dirty="0" smtClean="0"/>
              <a:t>的进程的</a:t>
            </a:r>
            <a:r>
              <a:rPr lang="en-US" altLang="zh-CN" dirty="0" err="1" smtClean="0"/>
              <a:t>cpu</a:t>
            </a:r>
            <a:r>
              <a:rPr lang="zh-CN" altLang="en-US" dirty="0" smtClean="0"/>
              <a:t>的</a:t>
            </a:r>
            <a:r>
              <a:rPr lang="en-US" altLang="zh-CN" dirty="0" err="1" smtClean="0"/>
              <a:t>total_time</a:t>
            </a:r>
            <a:r>
              <a:rPr lang="en-US" altLang="zh-CN" dirty="0" smtClean="0"/>
              <a:t>,</a:t>
            </a:r>
          </a:p>
          <a:p>
            <a:r>
              <a:rPr lang="en-US" altLang="zh-CN" dirty="0" err="1" smtClean="0"/>
              <a:t>Idle_time</a:t>
            </a:r>
            <a:r>
              <a:rPr lang="zh-CN" altLang="en-US" dirty="0" smtClean="0"/>
              <a:t>等。这样，（</a:t>
            </a:r>
            <a:r>
              <a:rPr lang="en-US" altLang="zh-CN" dirty="0" err="1" smtClean="0"/>
              <a:t>sys_time+user_time</a:t>
            </a:r>
            <a:r>
              <a:rPr lang="zh-CN" altLang="en-US" dirty="0" smtClean="0"/>
              <a:t>） </a:t>
            </a:r>
            <a:r>
              <a:rPr lang="en-US" altLang="zh-CN" dirty="0" smtClean="0"/>
              <a:t>- </a:t>
            </a:r>
            <a:r>
              <a:rPr lang="zh-CN" altLang="en-US" dirty="0" smtClean="0"/>
              <a:t>（</a:t>
            </a:r>
            <a:r>
              <a:rPr lang="en-US" altLang="zh-CN" dirty="0" err="1" smtClean="0"/>
              <a:t>old_sys_time+old_user_time</a:t>
            </a:r>
            <a:r>
              <a:rPr lang="zh-CN" altLang="en-US" dirty="0" smtClean="0"/>
              <a:t>）就是统计时间，比如</a:t>
            </a:r>
            <a:r>
              <a:rPr lang="en-US" altLang="zh-CN" dirty="0" smtClean="0"/>
              <a:t>-d 1 </a:t>
            </a:r>
            <a:r>
              <a:rPr lang="zh-CN" altLang="en-US" dirty="0" smtClean="0"/>
              <a:t>就是</a:t>
            </a:r>
            <a:r>
              <a:rPr lang="en-US" altLang="zh-CN" dirty="0" smtClean="0"/>
              <a:t>1s</a:t>
            </a:r>
            <a:r>
              <a:rPr lang="zh-CN" altLang="en-US" dirty="0" smtClean="0"/>
              <a:t>内进程的</a:t>
            </a:r>
            <a:r>
              <a:rPr lang="en-US" altLang="zh-CN" dirty="0" smtClean="0"/>
              <a:t>CPU</a:t>
            </a:r>
            <a:r>
              <a:rPr lang="zh-CN" altLang="en-US" dirty="0" smtClean="0"/>
              <a:t>占用。</a:t>
            </a:r>
            <a:endParaRPr lang="en-US" altLang="zh-CN" dirty="0" smtClean="0"/>
          </a:p>
          <a:p>
            <a:r>
              <a:rPr lang="en-US" altLang="zh-CN" dirty="0" err="1" smtClean="0"/>
              <a:t>CPU_process</a:t>
            </a:r>
            <a:r>
              <a:rPr lang="en-US" altLang="zh-CN" dirty="0" smtClean="0"/>
              <a:t>/(</a:t>
            </a:r>
            <a:r>
              <a:rPr lang="en-US" altLang="zh-CN" dirty="0" err="1" smtClean="0"/>
              <a:t>now_total-last_total</a:t>
            </a:r>
            <a:r>
              <a:rPr lang="en-US" altLang="zh-CN" dirty="0" smtClean="0"/>
              <a:t>) </a:t>
            </a:r>
            <a:r>
              <a:rPr lang="zh-CN" altLang="en-US" dirty="0" smtClean="0"/>
              <a:t>就是每次的</a:t>
            </a:r>
            <a:r>
              <a:rPr lang="en-US" altLang="zh-CN" dirty="0" smtClean="0"/>
              <a:t>CPU</a:t>
            </a:r>
            <a:r>
              <a:rPr lang="zh-CN" altLang="en-US" dirty="0" smtClean="0"/>
              <a:t>占用了，然后做个排序就是</a:t>
            </a:r>
            <a:r>
              <a:rPr lang="en-US" altLang="zh-CN" dirty="0" smtClean="0"/>
              <a:t>top</a:t>
            </a:r>
            <a:r>
              <a:rPr lang="zh-CN" altLang="en-US" dirty="0" smtClean="0"/>
              <a:t>的统计</a:t>
            </a:r>
            <a:endParaRPr lang="en-US" altLang="zh-CN" dirty="0" smtClean="0"/>
          </a:p>
          <a:p>
            <a:endParaRPr lang="en-US" altLang="zh-CN" dirty="0" smtClean="0"/>
          </a:p>
        </p:txBody>
      </p:sp>
    </p:spTree>
    <p:extLst>
      <p:ext uri="{BB962C8B-B14F-4D97-AF65-F5344CB8AC3E}">
        <p14:creationId xmlns:p14="http://schemas.microsoft.com/office/powerpoint/2010/main" val="7838593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2" y="212835"/>
            <a:ext cx="10950740" cy="480848"/>
          </a:xfrm>
        </p:spPr>
        <p:txBody>
          <a:bodyPr>
            <a:normAutofit fontScale="90000"/>
          </a:bodyPr>
          <a:lstStyle/>
          <a:p>
            <a:r>
              <a:rPr lang="zh-CN" altLang="en-US" dirty="0" smtClean="0"/>
              <a:t>性能工具介绍</a:t>
            </a:r>
            <a:endParaRPr lang="zh-CN" altLang="en-US" dirty="0"/>
          </a:p>
        </p:txBody>
      </p:sp>
      <p:sp>
        <p:nvSpPr>
          <p:cNvPr id="3" name="文本占位符 2"/>
          <p:cNvSpPr>
            <a:spLocks noGrp="1"/>
          </p:cNvSpPr>
          <p:nvPr>
            <p:ph type="body" idx="1"/>
          </p:nvPr>
        </p:nvSpPr>
        <p:spPr>
          <a:xfrm>
            <a:off x="684212" y="693683"/>
            <a:ext cx="10950740" cy="6061841"/>
          </a:xfrm>
        </p:spPr>
        <p:txBody>
          <a:bodyPr>
            <a:normAutofit/>
          </a:bodyPr>
          <a:lstStyle/>
          <a:p>
            <a:endParaRPr lang="en-US" altLang="zh-CN" dirty="0" smtClean="0"/>
          </a:p>
          <a:p>
            <a:endParaRPr lang="en-US" altLang="zh-CN" dirty="0" smtClean="0"/>
          </a:p>
          <a:p>
            <a:endParaRPr lang="en-US" altLang="zh-CN" dirty="0"/>
          </a:p>
          <a:p>
            <a:endParaRPr lang="en-US" altLang="zh-CN" dirty="0" smtClean="0"/>
          </a:p>
          <a:p>
            <a:endParaRPr lang="en-US" altLang="zh-CN" dirty="0" smtClean="0"/>
          </a:p>
          <a:p>
            <a:endParaRPr lang="en-US" altLang="zh-CN" dirty="0"/>
          </a:p>
          <a:p>
            <a:endParaRPr lang="en-US" altLang="zh-CN" dirty="0" smtClean="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1827" y="1058419"/>
            <a:ext cx="8805042" cy="4772691"/>
          </a:xfrm>
          <a:prstGeom prst="rect">
            <a:avLst/>
          </a:prstGeom>
        </p:spPr>
      </p:pic>
    </p:spTree>
    <p:extLst>
      <p:ext uri="{BB962C8B-B14F-4D97-AF65-F5344CB8AC3E}">
        <p14:creationId xmlns:p14="http://schemas.microsoft.com/office/powerpoint/2010/main" val="9353491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2" y="212835"/>
            <a:ext cx="10950740" cy="480848"/>
          </a:xfrm>
        </p:spPr>
        <p:txBody>
          <a:bodyPr>
            <a:normAutofit fontScale="90000"/>
          </a:bodyPr>
          <a:lstStyle/>
          <a:p>
            <a:r>
              <a:rPr lang="zh-CN" altLang="en-US" dirty="0" smtClean="0"/>
              <a:t>性能工具介绍</a:t>
            </a:r>
            <a:endParaRPr lang="zh-CN" altLang="en-US" dirty="0"/>
          </a:p>
        </p:txBody>
      </p:sp>
      <p:sp>
        <p:nvSpPr>
          <p:cNvPr id="3" name="文本占位符 2"/>
          <p:cNvSpPr>
            <a:spLocks noGrp="1"/>
          </p:cNvSpPr>
          <p:nvPr>
            <p:ph type="body" idx="1"/>
          </p:nvPr>
        </p:nvSpPr>
        <p:spPr>
          <a:xfrm>
            <a:off x="684212" y="693683"/>
            <a:ext cx="10950740" cy="6061841"/>
          </a:xfrm>
        </p:spPr>
        <p:txBody>
          <a:bodyPr>
            <a:normAutofit/>
          </a:bodyPr>
          <a:lstStyle/>
          <a:p>
            <a:r>
              <a:rPr lang="en-US" altLang="zh-CN" dirty="0" err="1" smtClean="0"/>
              <a:t>Vmstat</a:t>
            </a:r>
            <a:r>
              <a:rPr lang="en-US" altLang="zh-CN" dirty="0" smtClean="0"/>
              <a:t> </a:t>
            </a:r>
            <a:r>
              <a:rPr lang="zh-CN" altLang="en-US" dirty="0" smtClean="0"/>
              <a:t>的使用：</a:t>
            </a:r>
            <a:endParaRPr lang="en-US" altLang="zh-CN" dirty="0" smtClean="0"/>
          </a:p>
          <a:p>
            <a:r>
              <a:rPr lang="en-US" altLang="zh-CN" dirty="0" smtClean="0"/>
              <a:t># </a:t>
            </a:r>
            <a:r>
              <a:rPr lang="en-US" altLang="zh-CN" dirty="0" err="1" smtClean="0"/>
              <a:t>adb</a:t>
            </a:r>
            <a:r>
              <a:rPr lang="en-US" altLang="zh-CN" dirty="0" smtClean="0"/>
              <a:t> shell </a:t>
            </a:r>
            <a:r>
              <a:rPr lang="en-US" altLang="zh-CN" dirty="0" err="1" smtClean="0"/>
              <a:t>vmstat</a:t>
            </a:r>
            <a:r>
              <a:rPr lang="en-US" altLang="zh-CN" dirty="0" smtClean="0"/>
              <a:t> //</a:t>
            </a:r>
            <a:r>
              <a:rPr lang="zh-CN" altLang="en-US" dirty="0" smtClean="0"/>
              <a:t>有的版本可能需要</a:t>
            </a:r>
            <a:r>
              <a:rPr lang="en-US" altLang="zh-CN" dirty="0" err="1" smtClean="0"/>
              <a:t>adb</a:t>
            </a:r>
            <a:r>
              <a:rPr lang="en-US" altLang="zh-CN" dirty="0" smtClean="0"/>
              <a:t> shell </a:t>
            </a:r>
            <a:r>
              <a:rPr lang="en-US" altLang="zh-CN" dirty="0" err="1" smtClean="0"/>
              <a:t>vmstat</a:t>
            </a:r>
            <a:r>
              <a:rPr lang="en-US" altLang="zh-CN" dirty="0" smtClean="0"/>
              <a:t> –n 1 </a:t>
            </a:r>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284" y="1529573"/>
            <a:ext cx="8489730" cy="4839375"/>
          </a:xfrm>
          <a:prstGeom prst="rect">
            <a:avLst/>
          </a:prstGeom>
        </p:spPr>
      </p:pic>
    </p:spTree>
    <p:extLst>
      <p:ext uri="{BB962C8B-B14F-4D97-AF65-F5344CB8AC3E}">
        <p14:creationId xmlns:p14="http://schemas.microsoft.com/office/powerpoint/2010/main" val="21290388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2" y="212835"/>
            <a:ext cx="10950740" cy="480848"/>
          </a:xfrm>
        </p:spPr>
        <p:txBody>
          <a:bodyPr>
            <a:normAutofit fontScale="90000"/>
          </a:bodyPr>
          <a:lstStyle/>
          <a:p>
            <a:r>
              <a:rPr lang="zh-CN" altLang="en-US" dirty="0" smtClean="0"/>
              <a:t>性能工具介绍</a:t>
            </a:r>
            <a:endParaRPr lang="zh-CN" altLang="en-US" dirty="0"/>
          </a:p>
        </p:txBody>
      </p:sp>
      <p:sp>
        <p:nvSpPr>
          <p:cNvPr id="3" name="文本占位符 2"/>
          <p:cNvSpPr>
            <a:spLocks noGrp="1"/>
          </p:cNvSpPr>
          <p:nvPr>
            <p:ph type="body" idx="1"/>
          </p:nvPr>
        </p:nvSpPr>
        <p:spPr>
          <a:xfrm>
            <a:off x="684212" y="693683"/>
            <a:ext cx="10950740" cy="6061841"/>
          </a:xfrm>
        </p:spPr>
        <p:txBody>
          <a:bodyPr>
            <a:normAutofit fontScale="85000" lnSpcReduction="20000"/>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en-US" altLang="zh-CN" dirty="0" err="1" smtClean="0"/>
              <a:t>Vmstat</a:t>
            </a:r>
            <a:r>
              <a:rPr lang="en-US" altLang="zh-CN" dirty="0" smtClean="0"/>
              <a:t> </a:t>
            </a:r>
            <a:r>
              <a:rPr lang="zh-CN" altLang="en-US" dirty="0" smtClean="0"/>
              <a:t>的使用：</a:t>
            </a:r>
            <a:endParaRPr lang="en-US" altLang="zh-CN" dirty="0" smtClean="0"/>
          </a:p>
          <a:p>
            <a:r>
              <a:rPr lang="en-US" altLang="zh-CN" dirty="0" smtClean="0"/>
              <a:t>@r: </a:t>
            </a:r>
            <a:r>
              <a:rPr lang="zh-CN" altLang="en-US" dirty="0" smtClean="0"/>
              <a:t>当前系统中执行的进程个数</a:t>
            </a:r>
            <a:r>
              <a:rPr lang="en-US" altLang="zh-CN" dirty="0" smtClean="0"/>
              <a:t>,</a:t>
            </a:r>
            <a:r>
              <a:rPr lang="zh-CN" altLang="en-US" dirty="0" smtClean="0"/>
              <a:t>这里当前的进程个数正常状态是不应该大于</a:t>
            </a:r>
            <a:r>
              <a:rPr lang="en-US" altLang="zh-CN" dirty="0" smtClean="0"/>
              <a:t>CPU</a:t>
            </a:r>
            <a:r>
              <a:rPr lang="zh-CN" altLang="en-US" dirty="0" smtClean="0"/>
              <a:t>个数的</a:t>
            </a:r>
            <a:endParaRPr lang="en-US" altLang="zh-CN" dirty="0" smtClean="0"/>
          </a:p>
          <a:p>
            <a:r>
              <a:rPr lang="en-US" altLang="zh-CN" dirty="0" smtClean="0"/>
              <a:t>@b: </a:t>
            </a:r>
            <a:r>
              <a:rPr lang="zh-CN" altLang="en-US" dirty="0" smtClean="0"/>
              <a:t>阻塞的进程的个数，这里有</a:t>
            </a:r>
            <a:r>
              <a:rPr lang="en-US" altLang="zh-CN" dirty="0" smtClean="0"/>
              <a:t>b &gt; CPU</a:t>
            </a:r>
            <a:r>
              <a:rPr lang="zh-CN" altLang="en-US" dirty="0" smtClean="0"/>
              <a:t>个数都是说明系统的不正常</a:t>
            </a:r>
            <a:endParaRPr lang="en-US" altLang="zh-CN" dirty="0" smtClean="0"/>
          </a:p>
          <a:p>
            <a:r>
              <a:rPr lang="en-US" altLang="zh-CN" dirty="0" smtClean="0"/>
              <a:t>@free: </a:t>
            </a:r>
            <a:r>
              <a:rPr lang="zh-CN" altLang="en-US" dirty="0" smtClean="0"/>
              <a:t>是系统剩余的内存大小，以</a:t>
            </a:r>
            <a:r>
              <a:rPr lang="en-US" altLang="zh-CN" dirty="0" err="1" smtClean="0"/>
              <a:t>kbyte</a:t>
            </a:r>
            <a:r>
              <a:rPr lang="zh-CN" altLang="en-US" dirty="0" smtClean="0"/>
              <a:t>为单位</a:t>
            </a:r>
            <a:endParaRPr lang="en-US" altLang="zh-CN" dirty="0" smtClean="0"/>
          </a:p>
          <a:p>
            <a:r>
              <a:rPr lang="en-US" altLang="zh-CN" dirty="0" smtClean="0"/>
              <a:t>@</a:t>
            </a:r>
            <a:r>
              <a:rPr lang="en-US" altLang="zh-CN" dirty="0" err="1" smtClean="0"/>
              <a:t>cs</a:t>
            </a:r>
            <a:r>
              <a:rPr lang="zh-CN" altLang="en-US" dirty="0" smtClean="0"/>
              <a:t>：进程的上下文切换。如果切换太多，比如几千上万次，那么程序中可能用到大量的系统调  </a:t>
            </a:r>
            <a:r>
              <a:rPr lang="en-US" altLang="zh-CN" dirty="0"/>
              <a:t> </a:t>
            </a:r>
            <a:r>
              <a:rPr lang="en-US" altLang="zh-CN" dirty="0" smtClean="0"/>
              <a:t>  </a:t>
            </a:r>
          </a:p>
          <a:p>
            <a:r>
              <a:rPr lang="en-US" altLang="zh-CN" dirty="0"/>
              <a:t> </a:t>
            </a:r>
            <a:r>
              <a:rPr lang="en-US" altLang="zh-CN" dirty="0" smtClean="0"/>
              <a:t>      </a:t>
            </a:r>
            <a:r>
              <a:rPr lang="zh-CN" altLang="en-US" dirty="0" smtClean="0"/>
              <a:t>用导致资源消耗严重</a:t>
            </a:r>
            <a:endParaRPr lang="en-US" altLang="zh-CN" dirty="0" smtClean="0"/>
          </a:p>
          <a:p>
            <a:r>
              <a:rPr lang="en-US" altLang="zh-CN" dirty="0" smtClean="0"/>
              <a:t>@</a:t>
            </a:r>
            <a:r>
              <a:rPr lang="en-US" altLang="zh-CN" dirty="0" err="1" smtClean="0"/>
              <a:t>flt</a:t>
            </a:r>
            <a:r>
              <a:rPr lang="en-US" altLang="zh-CN" dirty="0" smtClean="0"/>
              <a:t>:  page-fault,</a:t>
            </a:r>
            <a:r>
              <a:rPr lang="zh-CN" altLang="en-US" dirty="0" smtClean="0"/>
              <a:t>看名字似乎是错误，实际上是这样的，当系统</a:t>
            </a:r>
            <a:r>
              <a:rPr lang="en-US" altLang="zh-CN" dirty="0" smtClean="0"/>
              <a:t>free</a:t>
            </a:r>
            <a:r>
              <a:rPr lang="zh-CN" altLang="en-US" dirty="0" smtClean="0"/>
              <a:t>内存低于一个</a:t>
            </a:r>
            <a:r>
              <a:rPr lang="en-US" altLang="zh-CN" dirty="0" err="1" smtClean="0"/>
              <a:t>zone_low</a:t>
            </a:r>
            <a:r>
              <a:rPr lang="zh-CN" altLang="en-US" dirty="0" smtClean="0"/>
              <a:t>的阈值时，</a:t>
            </a:r>
            <a:r>
              <a:rPr lang="en-US" altLang="zh-CN" dirty="0" smtClean="0"/>
              <a:t>kernel </a:t>
            </a:r>
            <a:r>
              <a:rPr lang="en-US" altLang="zh-CN" dirty="0" err="1" smtClean="0"/>
              <a:t>mmu</a:t>
            </a:r>
            <a:r>
              <a:rPr lang="zh-CN" altLang="en-US" dirty="0" smtClean="0"/>
              <a:t>会将进程中的一些</a:t>
            </a:r>
            <a:r>
              <a:rPr lang="zh-CN" altLang="en-US" dirty="0"/>
              <a:t>不</a:t>
            </a:r>
            <a:r>
              <a:rPr lang="zh-CN" altLang="en-US" dirty="0" smtClean="0"/>
              <a:t>常用到的</a:t>
            </a:r>
            <a:r>
              <a:rPr lang="en-US" altLang="zh-CN" dirty="0" smtClean="0"/>
              <a:t>(LRU</a:t>
            </a:r>
            <a:r>
              <a:rPr lang="zh-CN" altLang="en-US" dirty="0" smtClean="0"/>
              <a:t>排序较低的</a:t>
            </a:r>
            <a:r>
              <a:rPr lang="en-US" altLang="zh-CN" dirty="0" smtClean="0"/>
              <a:t>)</a:t>
            </a:r>
            <a:r>
              <a:rPr lang="en-US" altLang="zh-CN" dirty="0"/>
              <a:t> </a:t>
            </a:r>
            <a:r>
              <a:rPr lang="en-US" altLang="zh-CN" dirty="0" smtClean="0"/>
              <a:t>page</a:t>
            </a:r>
            <a:r>
              <a:rPr lang="zh-CN" altLang="en-US" dirty="0" smtClean="0"/>
              <a:t>交换到外部存储设备。这样，当下次再用到这个</a:t>
            </a:r>
            <a:r>
              <a:rPr lang="en-US" altLang="zh-CN" dirty="0" smtClean="0"/>
              <a:t>page</a:t>
            </a:r>
            <a:r>
              <a:rPr lang="zh-CN" altLang="en-US" dirty="0" smtClean="0"/>
              <a:t>中的数据中会报</a:t>
            </a:r>
            <a:r>
              <a:rPr lang="en-US" altLang="zh-CN" dirty="0" smtClean="0"/>
              <a:t>page-fault,</a:t>
            </a:r>
            <a:r>
              <a:rPr lang="zh-CN" altLang="en-US" dirty="0" smtClean="0"/>
              <a:t>提示找不到</a:t>
            </a:r>
            <a:r>
              <a:rPr lang="en-US" altLang="zh-CN" dirty="0" smtClean="0"/>
              <a:t>page,</a:t>
            </a:r>
            <a:r>
              <a:rPr lang="zh-CN" altLang="en-US" dirty="0" smtClean="0"/>
              <a:t>需要从外部存储中读取出来</a:t>
            </a:r>
            <a:r>
              <a:rPr lang="en-US" altLang="zh-CN" dirty="0" smtClean="0"/>
              <a:t>. </a:t>
            </a:r>
            <a:r>
              <a:rPr lang="zh-CN" altLang="en-US" dirty="0" smtClean="0"/>
              <a:t>所以如果</a:t>
            </a:r>
            <a:r>
              <a:rPr lang="en-US" altLang="zh-CN" dirty="0" smtClean="0"/>
              <a:t>page-fault </a:t>
            </a:r>
            <a:r>
              <a:rPr lang="zh-CN" altLang="en-US" dirty="0" smtClean="0"/>
              <a:t>过高 系统需要关注下</a:t>
            </a:r>
            <a:r>
              <a:rPr lang="en-US" altLang="zh-CN" dirty="0" smtClean="0"/>
              <a:t>top </a:t>
            </a:r>
            <a:r>
              <a:rPr lang="zh-CN" altLang="en-US" dirty="0" smtClean="0"/>
              <a:t>中是否 </a:t>
            </a:r>
            <a:r>
              <a:rPr lang="en-US" altLang="zh-CN" dirty="0" err="1" smtClean="0"/>
              <a:t>kswapd</a:t>
            </a:r>
            <a:r>
              <a:rPr lang="zh-CN" altLang="en-US" dirty="0" smtClean="0"/>
              <a:t>是否占用</a:t>
            </a:r>
            <a:r>
              <a:rPr lang="en-US" altLang="zh-CN" dirty="0" smtClean="0"/>
              <a:t>CPU</a:t>
            </a:r>
            <a:r>
              <a:rPr lang="zh-CN" altLang="en-US" dirty="0" smtClean="0"/>
              <a:t>过高，如果是，那么系统是低内存状态，此时卡顿也好，</a:t>
            </a:r>
            <a:r>
              <a:rPr lang="en-US" altLang="zh-CN" dirty="0" smtClean="0"/>
              <a:t>ANR</a:t>
            </a:r>
            <a:r>
              <a:rPr lang="zh-CN" altLang="en-US" dirty="0" smtClean="0"/>
              <a:t>也好基本都是系统引起的。</a:t>
            </a:r>
            <a:endParaRPr lang="en-US" altLang="zh-CN" dirty="0" smtClean="0"/>
          </a:p>
          <a:p>
            <a:endParaRPr lang="en-US" altLang="zh-CN" dirty="0"/>
          </a:p>
          <a:p>
            <a:r>
              <a:rPr lang="zh-CN" altLang="en-US" dirty="0" smtClean="0"/>
              <a:t>下面以实际例子来分析问题</a:t>
            </a:r>
            <a:endParaRPr lang="en-US" altLang="zh-CN" dirty="0" smtClean="0"/>
          </a:p>
          <a:p>
            <a:endParaRPr lang="en-US" altLang="zh-CN" dirty="0" smtClean="0"/>
          </a:p>
          <a:p>
            <a:endParaRPr lang="en-US" altLang="zh-CN" dirty="0" smtClean="0"/>
          </a:p>
          <a:p>
            <a:endParaRPr lang="en-US" altLang="zh-CN" dirty="0"/>
          </a:p>
          <a:p>
            <a:endParaRPr lang="en-US" altLang="zh-CN" dirty="0"/>
          </a:p>
          <a:p>
            <a:endParaRPr lang="en-US" altLang="zh-CN" dirty="0"/>
          </a:p>
          <a:p>
            <a:endParaRPr lang="en-US" altLang="zh-CN" dirty="0" smtClean="0"/>
          </a:p>
          <a:p>
            <a:endParaRPr lang="en-US" altLang="zh-CN" dirty="0" smtClean="0"/>
          </a:p>
          <a:p>
            <a:endParaRPr lang="en-US" altLang="zh-CN" dirty="0"/>
          </a:p>
          <a:p>
            <a:endParaRPr lang="en-US" altLang="zh-CN" dirty="0" smtClean="0"/>
          </a:p>
          <a:p>
            <a:endParaRPr lang="en-US" altLang="zh-CN" dirty="0"/>
          </a:p>
          <a:p>
            <a:endParaRPr lang="en-US" altLang="zh-CN" dirty="0" smtClean="0"/>
          </a:p>
        </p:txBody>
      </p:sp>
    </p:spTree>
    <p:extLst>
      <p:ext uri="{BB962C8B-B14F-4D97-AF65-F5344CB8AC3E}">
        <p14:creationId xmlns:p14="http://schemas.microsoft.com/office/powerpoint/2010/main" val="30920679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2" y="212835"/>
            <a:ext cx="10950740" cy="480848"/>
          </a:xfrm>
        </p:spPr>
        <p:txBody>
          <a:bodyPr>
            <a:normAutofit fontScale="90000"/>
          </a:bodyPr>
          <a:lstStyle/>
          <a:p>
            <a:r>
              <a:rPr lang="zh-CN" altLang="en-US" dirty="0"/>
              <a:t>灭屏</a:t>
            </a:r>
            <a:r>
              <a:rPr lang="zh-CN" altLang="en-US" dirty="0" smtClean="0"/>
              <a:t>后的</a:t>
            </a:r>
            <a:r>
              <a:rPr lang="en-US" altLang="zh-CN" dirty="0" smtClean="0"/>
              <a:t>CPU</a:t>
            </a:r>
            <a:r>
              <a:rPr lang="zh-CN" altLang="en-US" dirty="0" smtClean="0"/>
              <a:t>占用异常</a:t>
            </a:r>
            <a:endParaRPr lang="zh-CN" altLang="en-US" dirty="0"/>
          </a:p>
        </p:txBody>
      </p:sp>
      <p:sp>
        <p:nvSpPr>
          <p:cNvPr id="3" name="文本占位符 2"/>
          <p:cNvSpPr>
            <a:spLocks noGrp="1"/>
          </p:cNvSpPr>
          <p:nvPr>
            <p:ph type="body" idx="1"/>
          </p:nvPr>
        </p:nvSpPr>
        <p:spPr>
          <a:xfrm>
            <a:off x="684212" y="874986"/>
            <a:ext cx="10950740" cy="5541580"/>
          </a:xfrm>
        </p:spPr>
        <p:txBody>
          <a:bodyPr>
            <a:normAutofit fontScale="25000" lnSpcReduction="20000"/>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sz="4800" dirty="0" smtClean="0"/>
          </a:p>
          <a:p>
            <a:endParaRPr lang="en-US" altLang="zh-CN" sz="4800" dirty="0"/>
          </a:p>
          <a:p>
            <a:endParaRPr lang="en-US" altLang="zh-CN" sz="4800" dirty="0" smtClean="0"/>
          </a:p>
          <a:p>
            <a:endParaRPr lang="en-US" altLang="zh-CN" sz="8000" dirty="0" smtClean="0"/>
          </a:p>
          <a:p>
            <a:endParaRPr lang="en-US" altLang="zh-CN" sz="8000" dirty="0" smtClean="0"/>
          </a:p>
          <a:p>
            <a:r>
              <a:rPr lang="en-US" altLang="zh-CN" sz="8000" dirty="0" smtClean="0"/>
              <a:t>     </a:t>
            </a:r>
          </a:p>
          <a:p>
            <a:r>
              <a:rPr lang="en-US" altLang="zh-CN" sz="8000" dirty="0"/>
              <a:t> </a:t>
            </a:r>
            <a:r>
              <a:rPr lang="en-US" altLang="zh-CN" sz="8000" dirty="0" smtClean="0"/>
              <a:t>    Thread-409</a:t>
            </a:r>
            <a:r>
              <a:rPr lang="zh-CN" altLang="en-US" sz="8000" dirty="0"/>
              <a:t>的线程在工作，导致</a:t>
            </a:r>
            <a:r>
              <a:rPr lang="en-US" altLang="zh-CN" sz="8000" dirty="0"/>
              <a:t>CPU</a:t>
            </a:r>
            <a:r>
              <a:rPr lang="zh-CN" altLang="en-US" sz="8000" dirty="0"/>
              <a:t>负载过高。</a:t>
            </a:r>
          </a:p>
          <a:p>
            <a:r>
              <a:rPr lang="zh-CN" altLang="en-US" sz="8000" dirty="0"/>
              <a:t>     </a:t>
            </a:r>
            <a:r>
              <a:rPr lang="zh-CN" altLang="en-US" sz="8000" dirty="0" smtClean="0"/>
              <a:t>那么</a:t>
            </a:r>
            <a:r>
              <a:rPr lang="zh-CN" altLang="en-US" sz="8000" dirty="0"/>
              <a:t>如何知道</a:t>
            </a:r>
            <a:r>
              <a:rPr lang="en-US" altLang="zh-CN" sz="8000" dirty="0"/>
              <a:t>java</a:t>
            </a:r>
            <a:r>
              <a:rPr lang="zh-CN" altLang="en-US" sz="8000" dirty="0"/>
              <a:t>中</a:t>
            </a:r>
            <a:r>
              <a:rPr lang="en-US" altLang="zh-CN" sz="8000" dirty="0"/>
              <a:t>Thread-409</a:t>
            </a:r>
            <a:r>
              <a:rPr lang="zh-CN" altLang="en-US" sz="8000" dirty="0"/>
              <a:t>在干什么呢？</a:t>
            </a:r>
          </a:p>
          <a:p>
            <a:r>
              <a:rPr lang="zh-CN" altLang="en-US" sz="8000" dirty="0"/>
              <a:t>     </a:t>
            </a:r>
            <a:r>
              <a:rPr lang="zh-CN" altLang="en-US" sz="8000" dirty="0" smtClean="0"/>
              <a:t>在</a:t>
            </a:r>
            <a:r>
              <a:rPr lang="en-US" altLang="zh-CN" sz="8000" dirty="0" err="1"/>
              <a:t>Dalvik</a:t>
            </a:r>
            <a:r>
              <a:rPr lang="en-US" altLang="zh-CN" sz="8000" dirty="0"/>
              <a:t>/ART</a:t>
            </a:r>
            <a:r>
              <a:rPr lang="zh-CN" altLang="en-US" sz="8000" dirty="0"/>
              <a:t>虚拟机中，当启动一个</a:t>
            </a:r>
            <a:r>
              <a:rPr lang="en-US" altLang="zh-CN" sz="8000" dirty="0"/>
              <a:t>app</a:t>
            </a:r>
            <a:r>
              <a:rPr lang="zh-CN" altLang="en-US" sz="8000" dirty="0"/>
              <a:t>的时候会从</a:t>
            </a:r>
            <a:r>
              <a:rPr lang="en-US" altLang="zh-CN" sz="8000" dirty="0"/>
              <a:t>zygote</a:t>
            </a:r>
            <a:r>
              <a:rPr lang="zh-CN" altLang="en-US" sz="8000" dirty="0"/>
              <a:t>复制一个虚拟机实例，而在虚拟机启动的时候，会有注册</a:t>
            </a:r>
            <a:r>
              <a:rPr lang="en-US" altLang="zh-CN" sz="8000" dirty="0"/>
              <a:t>sig-3</a:t>
            </a:r>
            <a:r>
              <a:rPr lang="zh-CN" altLang="en-US" sz="8000" dirty="0"/>
              <a:t>的信息处理函数，</a:t>
            </a:r>
          </a:p>
          <a:p>
            <a:r>
              <a:rPr lang="zh-CN" altLang="en-US" sz="8000" dirty="0"/>
              <a:t>      </a:t>
            </a:r>
            <a:r>
              <a:rPr lang="zh-CN" altLang="en-US" sz="8000" dirty="0" smtClean="0"/>
              <a:t>通常</a:t>
            </a:r>
            <a:r>
              <a:rPr lang="zh-CN" altLang="en-US" sz="8000" dirty="0"/>
              <a:t>，当虚拟机或者</a:t>
            </a:r>
            <a:r>
              <a:rPr lang="en-US" altLang="zh-CN" sz="8000" dirty="0"/>
              <a:t>app</a:t>
            </a:r>
            <a:r>
              <a:rPr lang="zh-CN" altLang="en-US" sz="8000" dirty="0"/>
              <a:t>所在进程发生</a:t>
            </a:r>
            <a:r>
              <a:rPr lang="en-US" altLang="zh-CN" sz="8000" dirty="0"/>
              <a:t>ANR</a:t>
            </a:r>
            <a:r>
              <a:rPr lang="zh-CN" altLang="en-US" sz="8000" dirty="0"/>
              <a:t>时，会向进程发送一个</a:t>
            </a:r>
            <a:r>
              <a:rPr lang="en-US" altLang="zh-CN" sz="8000" dirty="0"/>
              <a:t>SIG -3</a:t>
            </a:r>
            <a:r>
              <a:rPr lang="zh-CN" altLang="en-US" sz="8000" dirty="0"/>
              <a:t>的信息，当虚拟机收到这个信号会默认</a:t>
            </a:r>
            <a:r>
              <a:rPr lang="en-US" altLang="zh-CN" sz="8000" dirty="0"/>
              <a:t>dump traces.txt</a:t>
            </a:r>
            <a:r>
              <a:rPr lang="zh-CN" altLang="en-US" sz="8000" dirty="0"/>
              <a:t>到 </a:t>
            </a:r>
            <a:r>
              <a:rPr lang="en-US" altLang="zh-CN" sz="8000" dirty="0"/>
              <a:t>/data/</a:t>
            </a:r>
            <a:r>
              <a:rPr lang="en-US" altLang="zh-CN" sz="8000" dirty="0" err="1"/>
              <a:t>anr</a:t>
            </a:r>
            <a:r>
              <a:rPr lang="en-US" altLang="zh-CN" sz="8000" dirty="0"/>
              <a:t>/traces.txt </a:t>
            </a:r>
            <a:r>
              <a:rPr lang="zh-CN" altLang="en-US" sz="8000" dirty="0"/>
              <a:t>中去。</a:t>
            </a:r>
          </a:p>
          <a:p>
            <a:r>
              <a:rPr lang="zh-CN" altLang="en-US" sz="8000" dirty="0"/>
              <a:t>      </a:t>
            </a:r>
            <a:r>
              <a:rPr lang="zh-CN" altLang="en-US" sz="8000" dirty="0" smtClean="0"/>
              <a:t>这里</a:t>
            </a:r>
            <a:r>
              <a:rPr lang="zh-CN" altLang="en-US" sz="8000" dirty="0"/>
              <a:t>我们可以主要向进程发送信号来</a:t>
            </a:r>
            <a:r>
              <a:rPr lang="en-US" altLang="zh-CN" sz="8000" dirty="0"/>
              <a:t>dump traces.txt</a:t>
            </a:r>
            <a:r>
              <a:rPr lang="zh-CN" altLang="en-US" sz="8000" dirty="0"/>
              <a:t>（</a:t>
            </a:r>
            <a:r>
              <a:rPr lang="zh-CN" altLang="en-US" sz="8000" b="1" dirty="0"/>
              <a:t>需要</a:t>
            </a:r>
            <a:r>
              <a:rPr lang="en-US" altLang="zh-CN" sz="8000" b="1" dirty="0"/>
              <a:t>root</a:t>
            </a:r>
            <a:r>
              <a:rPr lang="zh-CN" altLang="en-US" sz="8000" b="1" dirty="0"/>
              <a:t>权限</a:t>
            </a:r>
            <a:r>
              <a:rPr lang="zh-CN" altLang="en-US" sz="8000" dirty="0" smtClean="0"/>
              <a:t>）</a:t>
            </a:r>
            <a:r>
              <a:rPr lang="en-US" altLang="zh-CN" sz="8000" dirty="0" smtClean="0"/>
              <a:t>:</a:t>
            </a:r>
          </a:p>
          <a:p>
            <a:r>
              <a:rPr lang="en-US" altLang="zh-CN" sz="8000" dirty="0"/>
              <a:t> </a:t>
            </a:r>
            <a:r>
              <a:rPr lang="en-US" altLang="zh-CN" sz="8000" dirty="0" smtClean="0"/>
              <a:t>    # </a:t>
            </a:r>
            <a:r>
              <a:rPr lang="en-US" altLang="zh-CN" sz="8000" dirty="0" err="1" smtClean="0"/>
              <a:t>adb</a:t>
            </a:r>
            <a:r>
              <a:rPr lang="en-US" altLang="zh-CN" sz="8000" dirty="0" smtClean="0"/>
              <a:t> shell kill -3 $</a:t>
            </a:r>
            <a:r>
              <a:rPr lang="en-US" altLang="zh-CN" sz="8000" dirty="0" err="1" smtClean="0"/>
              <a:t>pid</a:t>
            </a:r>
            <a:r>
              <a:rPr lang="en-US" altLang="zh-CN" sz="8000" dirty="0" smtClean="0"/>
              <a:t> </a:t>
            </a:r>
            <a:r>
              <a:rPr lang="zh-CN" altLang="en-US" sz="8000" dirty="0" smtClean="0"/>
              <a:t>抓取到</a:t>
            </a:r>
            <a:r>
              <a:rPr lang="en-US" altLang="zh-CN" sz="8000" dirty="0" smtClean="0"/>
              <a:t>traces.txt</a:t>
            </a:r>
          </a:p>
          <a:p>
            <a:r>
              <a:rPr lang="zh-CN" altLang="en-US" sz="8000" dirty="0" smtClean="0"/>
              <a:t>     可以</a:t>
            </a:r>
            <a:r>
              <a:rPr lang="zh-CN" altLang="en-US" sz="8000" dirty="0"/>
              <a:t>明显看到是</a:t>
            </a:r>
            <a:r>
              <a:rPr lang="en-US" altLang="zh-CN" sz="8000" dirty="0"/>
              <a:t>PowerManagerService.java 2166</a:t>
            </a:r>
            <a:r>
              <a:rPr lang="zh-CN" altLang="en-US" sz="8000" dirty="0"/>
              <a:t>开始不断读取</a:t>
            </a:r>
            <a:r>
              <a:rPr lang="en-US" altLang="zh-CN" sz="8000" dirty="0"/>
              <a:t>Settings</a:t>
            </a:r>
            <a:r>
              <a:rPr lang="zh-CN" altLang="en-US" sz="8000" dirty="0"/>
              <a:t>中数据。那么对应的代码就是：</a:t>
            </a:r>
            <a:endParaRPr lang="en-US" altLang="zh-CN" sz="8000" dirty="0"/>
          </a:p>
          <a:p>
            <a:endParaRPr lang="zh-CN" altLang="en-US" sz="8000"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a:p>
            <a:endParaRPr lang="zh-CN" altLang="en-US" dirty="0"/>
          </a:p>
        </p:txBody>
      </p:sp>
      <p:pic>
        <p:nvPicPr>
          <p:cNvPr id="5" name="图片 4"/>
          <p:cNvPicPr>
            <a:picLocks noChangeAspect="1"/>
          </p:cNvPicPr>
          <p:nvPr/>
        </p:nvPicPr>
        <p:blipFill>
          <a:blip r:embed="rId2"/>
          <a:stretch>
            <a:fillRect/>
          </a:stretch>
        </p:blipFill>
        <p:spPr>
          <a:xfrm>
            <a:off x="958411" y="874986"/>
            <a:ext cx="9013279" cy="1943100"/>
          </a:xfrm>
          <a:prstGeom prst="rect">
            <a:avLst/>
          </a:prstGeom>
        </p:spPr>
      </p:pic>
    </p:spTree>
    <p:extLst>
      <p:ext uri="{BB962C8B-B14F-4D97-AF65-F5344CB8AC3E}">
        <p14:creationId xmlns:p14="http://schemas.microsoft.com/office/powerpoint/2010/main" val="24030236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2" y="212835"/>
            <a:ext cx="10950740" cy="480848"/>
          </a:xfrm>
        </p:spPr>
        <p:txBody>
          <a:bodyPr>
            <a:normAutofit fontScale="90000"/>
          </a:bodyPr>
          <a:lstStyle/>
          <a:p>
            <a:r>
              <a:rPr lang="zh-CN" altLang="en-US" dirty="0"/>
              <a:t>灭屏</a:t>
            </a:r>
            <a:r>
              <a:rPr lang="zh-CN" altLang="en-US" dirty="0" smtClean="0"/>
              <a:t>后的</a:t>
            </a:r>
            <a:r>
              <a:rPr lang="en-US" altLang="zh-CN" dirty="0" smtClean="0"/>
              <a:t>CPU</a:t>
            </a:r>
            <a:r>
              <a:rPr lang="zh-CN" altLang="en-US" dirty="0" smtClean="0"/>
              <a:t>占用异常</a:t>
            </a:r>
            <a:endParaRPr lang="zh-CN" altLang="en-US" dirty="0"/>
          </a:p>
        </p:txBody>
      </p:sp>
      <p:sp>
        <p:nvSpPr>
          <p:cNvPr id="3" name="文本占位符 2"/>
          <p:cNvSpPr>
            <a:spLocks noGrp="1"/>
          </p:cNvSpPr>
          <p:nvPr>
            <p:ph type="body" idx="1"/>
          </p:nvPr>
        </p:nvSpPr>
        <p:spPr>
          <a:xfrm>
            <a:off x="684212" y="874986"/>
            <a:ext cx="10950740" cy="5119414"/>
          </a:xfrm>
        </p:spPr>
        <p:txBody>
          <a:bodyPr>
            <a:normAutofit fontScale="40000" lnSpcReduction="20000"/>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sz="4800" dirty="0" smtClean="0"/>
          </a:p>
          <a:p>
            <a:endParaRPr lang="en-US" altLang="zh-CN" sz="4800" dirty="0"/>
          </a:p>
          <a:p>
            <a:endParaRPr lang="en-US" altLang="zh-CN" sz="4800" dirty="0" smtClean="0"/>
          </a:p>
          <a:p>
            <a:endParaRPr lang="en-US" altLang="zh-CN" sz="8000" dirty="0" smtClean="0"/>
          </a:p>
          <a:p>
            <a:r>
              <a:rPr lang="en-US" altLang="zh-CN" sz="8000" dirty="0"/>
              <a:t> </a:t>
            </a:r>
            <a:r>
              <a:rPr lang="en-US" altLang="zh-CN" sz="8000" dirty="0" smtClean="0"/>
              <a:t>         </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567065" y="819807"/>
            <a:ext cx="10823521" cy="5052848"/>
          </a:xfrm>
          <a:prstGeom prst="rect">
            <a:avLst/>
          </a:prstGeom>
        </p:spPr>
      </p:pic>
    </p:spTree>
    <p:extLst>
      <p:ext uri="{BB962C8B-B14F-4D97-AF65-F5344CB8AC3E}">
        <p14:creationId xmlns:p14="http://schemas.microsoft.com/office/powerpoint/2010/main" val="335851758"/>
      </p:ext>
    </p:extLst>
  </p:cSld>
  <p:clrMapOvr>
    <a:masterClrMapping/>
  </p:clrMapOvr>
  <p:timing>
    <p:tnLst>
      <p:par>
        <p:cTn id="1" dur="indefinite" restart="never" nodeType="tmRoot"/>
      </p:par>
    </p:tnLst>
  </p:timing>
</p:sld>
</file>

<file path=ppt/theme/theme1.xml><?xml version="1.0" encoding="utf-8"?>
<a:theme xmlns:a="http://schemas.openxmlformats.org/drawingml/2006/main" name="切片">
  <a:themeElements>
    <a:clrScheme name="切片">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切片">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切片">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1905</TotalTime>
  <Words>1487</Words>
  <Application>Microsoft Office PowerPoint</Application>
  <PresentationFormat>宽屏</PresentationFormat>
  <Paragraphs>374</Paragraphs>
  <Slides>28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28</vt:i4>
      </vt:variant>
    </vt:vector>
  </HeadingPairs>
  <TitlesOfParts>
    <vt:vector size="32" baseType="lpstr">
      <vt:lpstr>幼圆</vt:lpstr>
      <vt:lpstr>Century Gothic</vt:lpstr>
      <vt:lpstr>Wingdings 3</vt:lpstr>
      <vt:lpstr>切片</vt:lpstr>
      <vt:lpstr>性能稳定性分享</vt:lpstr>
      <vt:lpstr>性能的内容</vt:lpstr>
      <vt:lpstr>性能分析的工具</vt:lpstr>
      <vt:lpstr>性能工具介绍</vt:lpstr>
      <vt:lpstr>性能工具介绍</vt:lpstr>
      <vt:lpstr>性能工具介绍</vt:lpstr>
      <vt:lpstr>性能工具介绍</vt:lpstr>
      <vt:lpstr>灭屏后的CPU占用异常</vt:lpstr>
      <vt:lpstr>灭屏后的CPU占用异常</vt:lpstr>
      <vt:lpstr>灭屏后的CPU占用异常</vt:lpstr>
      <vt:lpstr>灭屏后的CPU占用异常</vt:lpstr>
      <vt:lpstr>Assitant 在空跑导致功耗问题</vt:lpstr>
      <vt:lpstr>Assitant 在空跑导致功耗问题</vt:lpstr>
      <vt:lpstr>Assitant 在空跑导致功耗问题</vt:lpstr>
      <vt:lpstr>Assitant 在空跑导致功耗问题</vt:lpstr>
      <vt:lpstr>Assitant 在空跑导致功耗问题</vt:lpstr>
      <vt:lpstr>Assitant 在空跑导致功耗问题</vt:lpstr>
      <vt:lpstr>Kswapd占用过多导致的卡顿/ANR</vt:lpstr>
      <vt:lpstr>Kswapd占用过多导致的卡顿/ANR</vt:lpstr>
      <vt:lpstr>Kswapd占用过多导致的卡顿/ANR</vt:lpstr>
      <vt:lpstr>Kswapd占用过多导致的卡顿/ANR</vt:lpstr>
      <vt:lpstr>GC过多导致的CPU负载过高</vt:lpstr>
      <vt:lpstr>GC过多导致的CPU负载过高</vt:lpstr>
      <vt:lpstr>GC过多导致的CPU负载过高</vt:lpstr>
      <vt:lpstr>GC过多导致的CPU负载过高</vt:lpstr>
      <vt:lpstr>GC过多导致的CPU负载过高</vt:lpstr>
      <vt:lpstr>GC过多导致的CPU负载过高</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DJIGO 性能数据分析</dc:title>
  <dc:creator>Kaka.Zhang(张林)</dc:creator>
  <cp:lastModifiedBy>Kaka.Zhang(张林)</cp:lastModifiedBy>
  <cp:revision>127</cp:revision>
  <dcterms:created xsi:type="dcterms:W3CDTF">2017-07-26T08:06:31Z</dcterms:created>
  <dcterms:modified xsi:type="dcterms:W3CDTF">2017-08-24T00:58:53Z</dcterms:modified>
</cp:coreProperties>
</file>