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6"/>
  </p:notesMasterIdLst>
  <p:sldIdLst>
    <p:sldId id="256" r:id="rId2"/>
    <p:sldId id="455" r:id="rId3"/>
    <p:sldId id="495" r:id="rId4"/>
    <p:sldId id="445" r:id="rId5"/>
    <p:sldId id="496" r:id="rId6"/>
    <p:sldId id="467" r:id="rId7"/>
    <p:sldId id="468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23" r:id="rId17"/>
    <p:sldId id="505" r:id="rId18"/>
    <p:sldId id="507" r:id="rId19"/>
    <p:sldId id="508" r:id="rId20"/>
    <p:sldId id="509" r:id="rId21"/>
    <p:sldId id="510" r:id="rId22"/>
    <p:sldId id="511" r:id="rId23"/>
    <p:sldId id="524" r:id="rId24"/>
    <p:sldId id="512" r:id="rId25"/>
    <p:sldId id="513" r:id="rId26"/>
    <p:sldId id="525" r:id="rId27"/>
    <p:sldId id="515" r:id="rId28"/>
    <p:sldId id="517" r:id="rId29"/>
    <p:sldId id="518" r:id="rId30"/>
    <p:sldId id="520" r:id="rId31"/>
    <p:sldId id="521" r:id="rId32"/>
    <p:sldId id="522" r:id="rId33"/>
    <p:sldId id="516" r:id="rId34"/>
    <p:sldId id="493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orient="horz" pos="3611" userDrawn="1">
          <p15:clr>
            <a:srgbClr val="A4A3A4"/>
          </p15:clr>
        </p15:guide>
        <p15:guide id="3" pos="291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y Guan" initials="KG" lastIdx="1" clrIdx="0">
    <p:extLst>
      <p:ext uri="{19B8F6BF-5375-455C-9EA6-DF929625EA0E}">
        <p15:presenceInfo xmlns:p15="http://schemas.microsoft.com/office/powerpoint/2012/main" userId="S-1-5-21-3209085076-2270697989-1277812454-401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  <a:srgbClr val="CDF0FA"/>
    <a:srgbClr val="FF99CC"/>
    <a:srgbClr val="33CCCC"/>
    <a:srgbClr val="99CCFF"/>
    <a:srgbClr val="355F9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1" autoAdjust="0"/>
    <p:restoredTop sz="57293" autoAdjust="0"/>
  </p:normalViewPr>
  <p:slideViewPr>
    <p:cSldViewPr>
      <p:cViewPr varScale="1">
        <p:scale>
          <a:sx n="69" d="100"/>
          <a:sy n="69" d="100"/>
        </p:scale>
        <p:origin x="2478" y="78"/>
      </p:cViewPr>
      <p:guideLst>
        <p:guide orient="horz" pos="2205"/>
        <p:guide orient="horz" pos="3611"/>
        <p:guide pos="29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6E9A2-1A87-4305-AFC5-94473D8E517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D1269-CCB9-4D86-98EA-497C054C2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1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05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81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21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896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系统监控原理：所有类型的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的监控过程可分为三个步骤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埋炸弹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拆炸弹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引爆炸弹。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9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如何强制横屏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23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如何强制横屏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48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61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145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https://confluence.djicorp.com/pages/viewpage.action?pageId=89379063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88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https://confluence.djicorp.com/pages/viewpage.action?pageId=89379063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0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AMS)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</a:t>
            </a:r>
            <a:r>
              <a:rPr lang="en-US" altLang="zh-CN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undefined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中最核心的服务，主要负责系统的四大组件的启动、切换、调度以及应用进程的管理和调度等工作。它类似于操作系统中的进程管理和调度模块；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为什么要用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26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https://confluence.djicorp.com/pages/viewpage.action?pageId=89379063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647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https://confluence.djicorp.com/pages/viewpage.action?pageId=89379063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不使用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DJIUsbAttachedToLaunchActivityReceiver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mAddingToTask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；使用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DJIUsbAttachedToLaunchActivityReceiver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，由于“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mStartActivity.realActivity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==A1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intentActivity.task.realActivity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==A2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，因此命中条件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mAddingToTask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DJIUsbAttachedToLaunchActivityReceiver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能解决问题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07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https://confluence.djicorp.com/pages/viewpage.action?pageId=89379063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不使用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DJIUsbAttachedToLaunchActivityReceiver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mAddingToTask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；使用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DJIUsbAttachedToLaunchActivityReceiver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，由于“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mStartActivity.realActivity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==A1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intentActivity.task.realActivity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==A2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，因此命中条件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mAddingToTask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DJIUsbAttachedToLaunchActivityReceiver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能解决问题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59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onStop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，还没有被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的情况下。换言之，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在后台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&amp;&amp;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没有退出。才会进行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的回收。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728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730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只要当前进程有一个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处在销毁阶段，直接退出，因为此时会触发其他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的生命周期，没有必要回收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可以用户释放的，绝不考虑后台销毁，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只是处理用户可能没有机会处理的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effectLst/>
              </a:rPr>
              <a:t>3.</a:t>
            </a:r>
            <a:r>
              <a:rPr lang="zh-CN" altLang="zh-CN" dirty="0" smtClean="0">
                <a:effectLst/>
              </a:rPr>
              <a:t>收集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发现同一个进程，有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个任务沾才收集。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回收的单位是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哦！？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onStop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，还没有被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的情况下。换言之，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在后台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&amp;&amp;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没有退出。才会进行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的回收。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21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017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640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411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46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1.CS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2.AMN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类派生，实现了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IActivityManager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接口，客户端使用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类，因为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是系统核心服务，很多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不能直接访问，需要通过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ActivityManager,ActivityManager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内部通过调用</a:t>
            </a:r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getDefault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方法得到一个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对象，通过它可与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模式：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 public 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IActivityManager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getDefault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{    return 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gDefault.get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学习建议：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万行，实例情景分析，分析调用堆栈</a:t>
            </a:r>
            <a:endParaRPr lang="zh-CN" altLang="zh-CN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71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473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22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onStop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，还没有被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的情况下。换言之，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在后台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&amp;&amp;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没有退出。才会进行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的回收。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4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大组件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mUiHandler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UiHandler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();ANR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广播队列，超时机制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/data/system/ 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系统文件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载入资源文件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mSystemThread.installSystemApplicationInfo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(info,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getClass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getClassLoader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Framework.apk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installSystemProviders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WMS 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弹出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正在启动应用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7.startHomeActivityLocked</a:t>
            </a:r>
            <a:endParaRPr lang="zh-CN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18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如上所诉，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承担了大量的显示和交互工作，从某种角度上将，我们看见的应用程序就是许多个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的组合。为了让这许多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协同工作而不至于产生混乱，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平台设计了一种堆栈机制用于管理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，其遵循先进后出的原则，系统总是显示位于栈顶的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，从逻辑上将，位于栈顶的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也就是最后打开的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，这也是符合逻辑的。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在操作应用程序时，每次启动新的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，都会将此压入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，当用户执行返回操作时，移除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顶上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，这样就实现了返回上一个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的功能。直到用户一直返回到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 Screen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，这时候可以理解为移除了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不再存在，应用程序也结束了运行。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shell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dumpsys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02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如上所诉，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承担了大量的显示和交互工作，从某种角度上将，我们看见的应用程序就是许多个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的组合。为了让这许多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协同工作而不至于产生混乱，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平台设计了一种堆栈机制用于管理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，其遵循先进后出的原则，系统总是显示位于栈顶的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，从逻辑上将，位于栈顶的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也就是最后打开的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，这也是符合逻辑的。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在操作应用程序时，每次启动新的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，都会将此压入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，当用户执行返回操作时，移除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顶上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，这样就实现了返回上一个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的功能。直到用户一直返回到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 Screen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，这时候可以理解为移除了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不再存在，应用程序也结束了运行。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shell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dumpsys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所以栈不对了？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的时候是否移除过多了？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太慢，还需要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onstart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执行了耗时操作？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onReume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调起太慢？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2.task1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没有准备好，就用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的？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普通用的是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task1,.activitytop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52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一般地，对于没有分屏功能以及虚拟屏的情况下，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ActivityStackSupervisor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ActivityDisplay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都是系统唯一；</a:t>
            </a:r>
          </a:p>
          <a:p>
            <a:pPr lvl="0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ActivityDisplay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这两个栈；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中可以有若干个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TaskRecord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对象；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TaskRecord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包含如果个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ActivityRecord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对象；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ActivityRecord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正向关系链表：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ActivityStackSupervisor.mActivityDisplays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ActivityDisplay.mStacks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ActivityStack.mTaskHistory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TaskRecord.mActivities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ActivityRecord</a:t>
            </a:r>
            <a:endParaRPr lang="zh-CN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反向关系链表：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ActivityRecord.task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TaskRecord.stack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ActivityStack.mStackSupervisor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ActivityStackSupervisor</a:t>
            </a:r>
            <a:endParaRPr lang="zh-CN" altLang="zh-CN" dirty="0" smtClean="0">
              <a:effectLst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ActivityStack.mDisplayId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可找到所对应的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ActivityDisplay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541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mIam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ActivityManager.StackId.HOME_STACK_ID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fullscreenStackInfo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mIam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ActivityManager.StackId.FULLSCREEN_WORKSPACE_STACK_ID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topActivity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stackInfo.topActivity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ActivityManagerNative.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getDefault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getTasks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0);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强制升级判断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4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AEA42-C36B-41FF-AAB2-27DF739E373E}" type="datetime1">
              <a:rPr lang="zh-CN" altLang="en-US"/>
              <a:pPr>
                <a:defRPr/>
              </a:pPr>
              <a:t>2019/4/3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9454D-BAA6-4A53-8BC5-40719FD68B3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AAFE1-E757-42E7-9492-8522FE023FF6}" type="datetime1">
              <a:rPr lang="zh-CN" altLang="en-US"/>
              <a:pPr>
                <a:defRPr/>
              </a:pPr>
              <a:t>2019/4/3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E56278-14CB-4926-8391-115FD3FAF8A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1EE31-BB9B-4335-A51A-BEE0931C5654}" type="datetime1">
              <a:rPr lang="zh-CN" altLang="en-US"/>
              <a:pPr>
                <a:defRPr/>
              </a:pPr>
              <a:t>2019/4/3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3172E-D94B-4F0B-B1DD-61779314D8A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33353-1EE0-4E09-AC4A-695EBFB0EDF4}" type="datetime1">
              <a:rPr lang="zh-CN" altLang="en-US"/>
              <a:pPr>
                <a:defRPr/>
              </a:pPr>
              <a:t>2019/4/3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3DD3B7-6C07-415C-94A5-5D5EAB09DF0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A5EDA-EEF5-4E79-987E-D1621C636D81}" type="datetime1">
              <a:rPr lang="zh-CN" altLang="en-US"/>
              <a:pPr>
                <a:defRPr/>
              </a:pPr>
              <a:t>2019/4/3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EC002-EE38-4F1E-92EB-9CCC5BD08ED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D5521-D045-45E9-95E2-B700D2C64F83}" type="datetime1">
              <a:rPr lang="zh-CN" altLang="en-US"/>
              <a:pPr>
                <a:defRPr/>
              </a:pPr>
              <a:t>2019/4/3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5F99F-E9A4-4B7E-9931-1400F7FBC4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BF4A1-9D0F-424E-BC55-6760123FF87C}" type="datetime1">
              <a:rPr lang="zh-CN" altLang="en-US"/>
              <a:pPr>
                <a:defRPr/>
              </a:pPr>
              <a:t>2019/4/3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419AD-0C99-40BA-B3B1-F8017FE8744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F184E-EF79-45E7-90DE-4C99951524C2}" type="datetime1">
              <a:rPr lang="zh-CN" altLang="en-US"/>
              <a:pPr>
                <a:defRPr/>
              </a:pPr>
              <a:t>2019/4/3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64DED-65CF-4A0C-A915-D58CDFF3B59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5CC4E-FD4F-4BF2-BBF7-7C63FB2DB4A0}" type="datetime1">
              <a:rPr lang="zh-CN" altLang="en-US"/>
              <a:pPr>
                <a:defRPr/>
              </a:pPr>
              <a:t>2019/4/3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15EA4-C210-4B5A-9F71-FEEB54E5671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C2B76-3FB5-456C-BFD4-4B0A5455477D}" type="datetime1">
              <a:rPr lang="zh-CN" altLang="en-US"/>
              <a:pPr>
                <a:defRPr/>
              </a:pPr>
              <a:t>2019/4/3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0196E-6202-4E37-81D8-72D50F9E9F5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F2CB2-DABF-424C-B073-202FF1931AF5}" type="datetime1">
              <a:rPr lang="zh-CN" altLang="en-US"/>
              <a:pPr>
                <a:defRPr/>
              </a:pPr>
              <a:t>2019/4/3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06B181-BF23-4F5B-85B1-F74AB9F2F44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1D97E1F-4534-4D47-A6F0-78A28DA8DA77}" type="datetime1">
              <a:rPr lang="zh-CN" altLang="en-US"/>
              <a:pPr>
                <a:defRPr/>
              </a:pPr>
              <a:t>2019/4/3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BE84CB2A-C44C-49A2-A103-1E797089DB3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3"/>
          <p:cNvSpPr>
            <a:spLocks noChangeArrowheads="1"/>
          </p:cNvSpPr>
          <p:nvPr/>
        </p:nvSpPr>
        <p:spPr bwMode="auto">
          <a:xfrm>
            <a:off x="0" y="2403475"/>
            <a:ext cx="9144000" cy="1889125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3005138" y="2401888"/>
            <a:ext cx="5619750" cy="1890712"/>
          </a:xfrm>
          <a:prstGeom prst="rect">
            <a:avLst/>
          </a:prstGeom>
          <a:solidFill>
            <a:srgbClr val="DCF96A">
              <a:alpha val="45097"/>
            </a:srgbClr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052" name="组合 6"/>
          <p:cNvGrpSpPr>
            <a:grpSpLocks/>
          </p:cNvGrpSpPr>
          <p:nvPr/>
        </p:nvGrpSpPr>
        <p:grpSpPr bwMode="auto">
          <a:xfrm rot="-2100000">
            <a:off x="25400" y="1546225"/>
            <a:ext cx="2160588" cy="1722438"/>
            <a:chOff x="0" y="0"/>
            <a:chExt cx="2448272" cy="2448272"/>
          </a:xfrm>
        </p:grpSpPr>
        <p:sp>
          <p:nvSpPr>
            <p:cNvPr id="2054" name="空心弧 4"/>
            <p:cNvSpPr>
              <a:spLocks noChangeArrowheads="1"/>
            </p:cNvSpPr>
            <p:nvPr/>
          </p:nvSpPr>
          <p:spPr bwMode="auto">
            <a:xfrm>
              <a:off x="0" y="0"/>
              <a:ext cx="2448272" cy="2448272"/>
            </a:xfrm>
            <a:custGeom>
              <a:avLst/>
              <a:gdLst>
                <a:gd name="T0" fmla="*/ 1224136 w 21600"/>
                <a:gd name="T1" fmla="*/ 0 h 21600"/>
                <a:gd name="T2" fmla="*/ 428674 w 21600"/>
                <a:gd name="T3" fmla="*/ 497589 h 21600"/>
                <a:gd name="T4" fmla="*/ 1224136 w 21600"/>
                <a:gd name="T5" fmla="*/ 293793 h 21600"/>
                <a:gd name="T6" fmla="*/ 2019598 w 21600"/>
                <a:gd name="T7" fmla="*/ 49758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4739" y="5264"/>
                  </a:moveTo>
                  <a:cubicBezTo>
                    <a:pt x="6294" y="3561"/>
                    <a:pt x="8494" y="2592"/>
                    <a:pt x="10799" y="2592"/>
                  </a:cubicBezTo>
                  <a:cubicBezTo>
                    <a:pt x="13105" y="2591"/>
                    <a:pt x="15305" y="3561"/>
                    <a:pt x="16860" y="5264"/>
                  </a:cubicBezTo>
                  <a:lnTo>
                    <a:pt x="18774" y="3516"/>
                  </a:lnTo>
                  <a:cubicBezTo>
                    <a:pt x="16728" y="1276"/>
                    <a:pt x="13833" y="0"/>
                    <a:pt x="10800" y="0"/>
                  </a:cubicBezTo>
                  <a:cubicBezTo>
                    <a:pt x="7766" y="-1"/>
                    <a:pt x="4871" y="1276"/>
                    <a:pt x="2825" y="3516"/>
                  </a:cubicBezTo>
                  <a:lnTo>
                    <a:pt x="4739" y="5264"/>
                  </a:lnTo>
                  <a:close/>
                </a:path>
              </a:pathLst>
            </a:custGeom>
            <a:solidFill>
              <a:srgbClr val="7BEEE4"/>
            </a:solidFill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endParaRPr lang="zh-CN" altLang="en-US"/>
            </a:p>
          </p:txBody>
        </p:sp>
        <p:sp>
          <p:nvSpPr>
            <p:cNvPr id="2055" name="空心弧 5"/>
            <p:cNvSpPr>
              <a:spLocks noChangeArrowheads="1"/>
            </p:cNvSpPr>
            <p:nvPr/>
          </p:nvSpPr>
          <p:spPr bwMode="auto">
            <a:xfrm rot="-5650801">
              <a:off x="0" y="0"/>
              <a:ext cx="2448272" cy="2448272"/>
            </a:xfrm>
            <a:custGeom>
              <a:avLst/>
              <a:gdLst>
                <a:gd name="T0" fmla="*/ 1224136 w 21600"/>
                <a:gd name="T1" fmla="*/ 0 h 21600"/>
                <a:gd name="T2" fmla="*/ 429468 w 21600"/>
                <a:gd name="T3" fmla="*/ 498269 h 21600"/>
                <a:gd name="T4" fmla="*/ 1224136 w 21600"/>
                <a:gd name="T5" fmla="*/ 295946 h 21600"/>
                <a:gd name="T6" fmla="*/ 2018804 w 21600"/>
                <a:gd name="T7" fmla="*/ 49826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4753" y="5277"/>
                  </a:moveTo>
                  <a:cubicBezTo>
                    <a:pt x="6305" y="3578"/>
                    <a:pt x="8499" y="2611"/>
                    <a:pt x="10799" y="2611"/>
                  </a:cubicBezTo>
                  <a:cubicBezTo>
                    <a:pt x="13100" y="2610"/>
                    <a:pt x="15294" y="3578"/>
                    <a:pt x="16846" y="5277"/>
                  </a:cubicBezTo>
                  <a:lnTo>
                    <a:pt x="18774" y="3516"/>
                  </a:lnTo>
                  <a:cubicBezTo>
                    <a:pt x="16728" y="1276"/>
                    <a:pt x="13833" y="0"/>
                    <a:pt x="10800" y="0"/>
                  </a:cubicBezTo>
                  <a:cubicBezTo>
                    <a:pt x="7766" y="-1"/>
                    <a:pt x="4871" y="1276"/>
                    <a:pt x="2825" y="3516"/>
                  </a:cubicBezTo>
                  <a:lnTo>
                    <a:pt x="4753" y="5277"/>
                  </a:lnTo>
                  <a:close/>
                </a:path>
              </a:pathLst>
            </a:custGeom>
            <a:solidFill>
              <a:srgbClr val="FFFF99">
                <a:alpha val="3215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endParaRPr lang="zh-CN" altLang="en-US"/>
            </a:p>
          </p:txBody>
        </p:sp>
      </p:grpSp>
      <p:sp>
        <p:nvSpPr>
          <p:cNvPr id="2053" name="TextBox 1"/>
          <p:cNvSpPr>
            <a:spLocks noChangeArrowheads="1"/>
          </p:cNvSpPr>
          <p:nvPr/>
        </p:nvSpPr>
        <p:spPr bwMode="auto">
          <a:xfrm>
            <a:off x="3027363" y="2401888"/>
            <a:ext cx="5597525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4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系统服务</a:t>
            </a:r>
            <a:r>
              <a:rPr lang="en-US" altLang="zh-CN" sz="4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-AMS</a:t>
            </a:r>
            <a:endParaRPr lang="zh-CN" altLang="en-US" sz="44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r" eaLnBrk="1" hangingPunct="1">
              <a:buFont typeface="Arial" charset="0"/>
              <a:buNone/>
            </a:pPr>
            <a:r>
              <a:rPr lang="en-US" altLang="zh-CN" sz="3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——</a:t>
            </a:r>
            <a:r>
              <a:rPr lang="en-US" altLang="zh-CN" sz="320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key.guan</a:t>
            </a:r>
            <a:endParaRPr lang="en-US" altLang="zh-CN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情景分析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-8957" y="14893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1162349" y="1"/>
            <a:ext cx="1465516" cy="57914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629812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943695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 descr="http://upload-images.jianshu.io/upload_images/1858589-af6c22c3df9bfcd8.png?imageMogr2/auto-orient/strip%7CimageView2/2/w/124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0987" y="801005"/>
            <a:ext cx="6610350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http://upload-images.jianshu.io/upload_images/1858589-e599f522e8b9e78c.png?imageMogr2/auto-orient/strip%7CimageView2/2/w/124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2950" y="3686651"/>
            <a:ext cx="6619875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9418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创建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3" name="图片 12" descr="https://img-blog.csdnimg.cn/20190111163144746.png?x-oss-process=image/watermark,type_ZmFuZ3poZW5naGVpdGk,shadow_10,text_aHR0cHM6Ly9ibG9nLmNzZG4ubmV0L3FxXzI2OTg0MDg3,size_16,color_FFFFFF,t_7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32" y="924788"/>
            <a:ext cx="4320300" cy="5328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857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创建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 descr="C:\Users\key\AppData\Local\YNote\data\keyguansz@163.com\9de81ae46a1746a783edc0082bb091ae\424424-20160111134839507-192593899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50" y="1377512"/>
            <a:ext cx="3744260" cy="4464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27394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创建</a:t>
            </a: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hook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45" y="1171209"/>
            <a:ext cx="61531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2755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监控</a:t>
            </a: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ANR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1175832" y="1248723"/>
            <a:ext cx="6912480" cy="48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6927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监控屏幕方向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2" name="图片 11" descr="C:\Users\key\Desktop\pic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882237"/>
            <a:ext cx="5222875" cy="5460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427818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监控屏幕方向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86" y="1248723"/>
            <a:ext cx="7314828" cy="436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6102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调度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1776412"/>
            <a:ext cx="66103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1463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调度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 descr="lmk_adj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4" y="1319367"/>
            <a:ext cx="4805045" cy="43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4789347" y="2451955"/>
            <a:ext cx="4349891" cy="246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5454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调度</a:t>
            </a: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AOA</a:t>
            </a: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问题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0" y="749867"/>
            <a:ext cx="9144000" cy="566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3509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11"/>
          <p:cNvSpPr>
            <a:spLocks noChangeArrowheads="1"/>
          </p:cNvSpPr>
          <p:nvPr/>
        </p:nvSpPr>
        <p:spPr bwMode="auto">
          <a:xfrm>
            <a:off x="1588" y="6310313"/>
            <a:ext cx="9139237" cy="549275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175" y="0"/>
            <a:ext cx="9142413" cy="6207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80" y="691874"/>
            <a:ext cx="5470440" cy="547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026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调度</a:t>
            </a: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AOA</a:t>
            </a: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问题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790" y="1432719"/>
            <a:ext cx="52482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3816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调度</a:t>
            </a: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AOA</a:t>
            </a: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问题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811" y="1059479"/>
            <a:ext cx="4608320" cy="50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4063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调度</a:t>
            </a: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AOA</a:t>
            </a: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问题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0" y="1274040"/>
            <a:ext cx="1590675" cy="381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352" y="948472"/>
            <a:ext cx="3991940" cy="515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7559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前</a:t>
            </a: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后台判断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951" y="2060905"/>
            <a:ext cx="37814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7887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销毁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33" y="1899123"/>
            <a:ext cx="69818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0812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销毁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780" y="1396587"/>
            <a:ext cx="51625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8858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销毁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459" y="1147624"/>
            <a:ext cx="4608320" cy="480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2155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dump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597922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3919494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868" y="924336"/>
            <a:ext cx="6105856" cy="561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6485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Dump activity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597922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3919494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60122" y="1712882"/>
          <a:ext cx="6223756" cy="4576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5939"/>
                <a:gridCol w="1555939"/>
                <a:gridCol w="1555939"/>
                <a:gridCol w="1555939"/>
              </a:tblGrid>
              <a:tr h="289149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zh-CN" sz="1000" kern="100">
                          <a:effectLst/>
                        </a:rPr>
                        <a:t>序号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WHAT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zh-CN" sz="1000" kern="100">
                          <a:effectLst/>
                        </a:rPr>
                        <a:t>解释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zh-CN" sz="1000" kern="100">
                          <a:effectLst/>
                        </a:rPr>
                        <a:t>对应源码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 anchor="b"/>
                </a:tc>
              </a:tr>
              <a:tr h="289149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a[ctivities]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activity</a:t>
                      </a:r>
                      <a:r>
                        <a:rPr lang="zh-CN" sz="1000" kern="100">
                          <a:effectLst/>
                        </a:rPr>
                        <a:t>状态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dumpActivitiesLocked()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  <a:tr h="437250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b[roadcasts] [PACKAGE_NAME]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broadcast</a:t>
                      </a:r>
                      <a:r>
                        <a:rPr lang="zh-CN" sz="1000" kern="100">
                          <a:effectLst/>
                        </a:rPr>
                        <a:t>状态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dumpBroadcastsLocked()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  <a:tr h="437250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s[ervices] [COMP_SPEC …]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service</a:t>
                      </a:r>
                      <a:r>
                        <a:rPr lang="zh-CN" sz="1000" kern="100">
                          <a:effectLst/>
                        </a:rPr>
                        <a:t>状态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newServiceDumperLocked().dumpLocked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  <a:tr h="289149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prov[iders] [COMP_SPEC …]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content provider</a:t>
                      </a:r>
                      <a:r>
                        <a:rPr lang="zh-CN" sz="1000" kern="100">
                          <a:effectLst/>
                        </a:rPr>
                        <a:t>状态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dumpProvidersLocked()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  <a:tr h="437250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p[rocesses] [PACKAGE_NAME]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zh-CN" sz="1000" kern="100">
                          <a:effectLst/>
                        </a:rPr>
                        <a:t>进程状态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dumpProcessesLocked()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  <a:tr h="289149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o[om]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zh-CN" sz="1000" kern="100">
                          <a:effectLst/>
                        </a:rPr>
                        <a:t>内存管理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dumpOomLocked()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  <a:tr h="437250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i[ntents] [PACKAGE_NAME]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pending intent</a:t>
                      </a:r>
                      <a:r>
                        <a:rPr lang="zh-CN" sz="1000" kern="100">
                          <a:effectLst/>
                        </a:rPr>
                        <a:t>状态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dumpPendingIntentsLocked()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  <a:tr h="289149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r[ecents]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zh-CN" sz="1000" kern="100">
                          <a:effectLst/>
                        </a:rPr>
                        <a:t>最近</a:t>
                      </a:r>
                      <a:r>
                        <a:rPr lang="en-US" sz="1000" kern="100">
                          <a:effectLst/>
                        </a:rPr>
                        <a:t>activity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dumpRecentsLocked()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  <a:tr h="289149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perm[issions]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URI</a:t>
                      </a:r>
                      <a:r>
                        <a:rPr lang="zh-CN" sz="1000" kern="100">
                          <a:effectLst/>
                        </a:rPr>
                        <a:t>授权情况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dumpPermissionsLocked()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  <a:tr h="289149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all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zh-CN" sz="1000" kern="100">
                          <a:effectLst/>
                        </a:rPr>
                        <a:t>所有</a:t>
                      </a:r>
                      <a:r>
                        <a:rPr lang="en-US" sz="1000" kern="100">
                          <a:effectLst/>
                        </a:rPr>
                        <a:t>activities</a:t>
                      </a:r>
                      <a:r>
                        <a:rPr lang="zh-CN" sz="1000" kern="100">
                          <a:effectLst/>
                        </a:rPr>
                        <a:t>信息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dumpActivity()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  <a:tr h="289149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11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top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zh-CN" sz="1000" kern="100">
                          <a:effectLst/>
                        </a:rPr>
                        <a:t>顶部</a:t>
                      </a:r>
                      <a:r>
                        <a:rPr lang="en-US" sz="1000" kern="100">
                          <a:effectLst/>
                        </a:rPr>
                        <a:t>activity</a:t>
                      </a:r>
                      <a:r>
                        <a:rPr lang="zh-CN" sz="1000" kern="100">
                          <a:effectLst/>
                        </a:rPr>
                        <a:t>信息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dumpActivity()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  <a:tr h="289149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12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package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package</a:t>
                      </a:r>
                      <a:r>
                        <a:rPr lang="zh-CN" sz="1000" kern="100">
                          <a:effectLst/>
                        </a:rPr>
                        <a:t>相关信息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dump()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5437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Dump activity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597922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3919494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1934845" y="1384300"/>
            <a:ext cx="527431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3560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功能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290638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0" y="-1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581276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95159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1504950"/>
            <a:ext cx="59817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6467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Dump activity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597922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3919494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34845" y="1037272"/>
            <a:ext cx="5274310" cy="478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7603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Dump activity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597922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3919494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34845" y="1642110"/>
            <a:ext cx="5274310" cy="35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8256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Dump activity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597922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3919494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34845" y="2013267"/>
            <a:ext cx="5274310" cy="283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3045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b="1" dirty="0" err="1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ActivityManagerDebugConfig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597922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3919494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225" y="1003104"/>
            <a:ext cx="48863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5052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11"/>
          <p:cNvSpPr>
            <a:spLocks noChangeArrowheads="1"/>
          </p:cNvSpPr>
          <p:nvPr/>
        </p:nvSpPr>
        <p:spPr bwMode="auto">
          <a:xfrm>
            <a:off x="1588" y="6310313"/>
            <a:ext cx="9139237" cy="549275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175" y="0"/>
            <a:ext cx="9142413" cy="6207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5985" y="5502826"/>
            <a:ext cx="13636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Apple Color Emoji" charset="0"/>
                <a:ea typeface="Apple Color Emoji" charset="0"/>
                <a:cs typeface="Apple Color Emoji" charset="0"/>
              </a:rPr>
              <a:t>Q&amp;A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448483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基本架构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290638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0" y="-1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581276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95159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2" name="图片 11" descr="Activity_Manager_Servic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15" y="1049412"/>
            <a:ext cx="5274310" cy="330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http://wiki.jikexueyuan.com/project/deep-android-v2/images/chapter6/image00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79" y="4581080"/>
            <a:ext cx="5274310" cy="164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44013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启动过程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290638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0" y="-1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581276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 descr="https://images2015.cnblogs.com/blog/328668/201608/328668-20160821221551073-4272492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45" y="722947"/>
            <a:ext cx="5274310" cy="541210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95159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73812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286" y="946137"/>
            <a:ext cx="5504666" cy="5472380"/>
          </a:xfrm>
          <a:prstGeom prst="rect">
            <a:avLst/>
          </a:prstGeom>
        </p:spPr>
      </p:pic>
      <p:sp>
        <p:nvSpPr>
          <p:cNvPr id="10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启动过程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290638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0" y="-1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581276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895159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20736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概念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-8957" y="14893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1162349" y="1"/>
            <a:ext cx="1465516" cy="57914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629812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943695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050" y="1722183"/>
            <a:ext cx="60864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7544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数据结构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-8957" y="14893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1162349" y="1"/>
            <a:ext cx="1465516" cy="57914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629812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943695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 descr="activity_recor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65" y="924210"/>
            <a:ext cx="4032280" cy="5328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76472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组织方式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-8957" y="14893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1162349" y="1"/>
            <a:ext cx="1465516" cy="57914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629812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943695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1" name="图片 10" descr="ams_relation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80" y="960896"/>
            <a:ext cx="5274310" cy="2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467715" y="4195646"/>
            <a:ext cx="83460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(1)</a:t>
            </a:r>
            <a:r>
              <a:rPr lang="zh-CN" altLang="zh-CN" dirty="0"/>
              <a:t>正向关系链表：</a:t>
            </a:r>
          </a:p>
          <a:p>
            <a:r>
              <a:rPr lang="en-US" altLang="zh-CN" dirty="0" err="1"/>
              <a:t>ActivityStackSupervisor.mActivityDisplays</a:t>
            </a:r>
            <a:r>
              <a:rPr lang="en-US" altLang="zh-CN" dirty="0"/>
              <a:t> -&gt; </a:t>
            </a:r>
            <a:r>
              <a:rPr lang="en-US" altLang="zh-CN" dirty="0" err="1"/>
              <a:t>ActivityDisplay.mStacks</a:t>
            </a:r>
            <a:r>
              <a:rPr lang="en-US" altLang="zh-CN" dirty="0"/>
              <a:t> -&gt; </a:t>
            </a:r>
            <a:r>
              <a:rPr lang="en-US" altLang="zh-CN" dirty="0" err="1"/>
              <a:t>ActivityStack.mTaskHistory</a:t>
            </a:r>
            <a:r>
              <a:rPr lang="en-US" altLang="zh-CN" dirty="0"/>
              <a:t> -&gt; </a:t>
            </a:r>
            <a:r>
              <a:rPr lang="en-US" altLang="zh-CN" dirty="0" err="1"/>
              <a:t>TaskRecord.mActivities</a:t>
            </a:r>
            <a:r>
              <a:rPr lang="en-US" altLang="zh-CN" dirty="0"/>
              <a:t> -&gt; </a:t>
            </a:r>
            <a:r>
              <a:rPr lang="en-US" altLang="zh-CN" dirty="0" err="1"/>
              <a:t>ActivityRecord</a:t>
            </a:r>
            <a:endParaRPr lang="zh-CN" altLang="zh-CN" dirty="0"/>
          </a:p>
          <a:p>
            <a:r>
              <a:rPr lang="en-US" altLang="zh-CN" dirty="0"/>
              <a:t>(2)</a:t>
            </a:r>
            <a:r>
              <a:rPr lang="zh-CN" altLang="zh-CN" dirty="0"/>
              <a:t>反向关系链表：</a:t>
            </a:r>
          </a:p>
          <a:p>
            <a:r>
              <a:rPr lang="en-US" altLang="zh-CN" dirty="0" err="1"/>
              <a:t>ActivityRecord.task</a:t>
            </a:r>
            <a:r>
              <a:rPr lang="en-US" altLang="zh-CN" dirty="0"/>
              <a:t> -&gt; </a:t>
            </a:r>
            <a:r>
              <a:rPr lang="en-US" altLang="zh-CN" dirty="0" err="1"/>
              <a:t>TaskRecord.stack</a:t>
            </a:r>
            <a:r>
              <a:rPr lang="en-US" altLang="zh-CN" dirty="0"/>
              <a:t> -&gt; </a:t>
            </a:r>
            <a:r>
              <a:rPr lang="en-US" altLang="zh-CN" dirty="0" err="1"/>
              <a:t>ActivityStack.mStackSupervisor</a:t>
            </a:r>
            <a:r>
              <a:rPr lang="en-US" altLang="zh-CN" dirty="0"/>
              <a:t>-&gt; </a:t>
            </a:r>
            <a:r>
              <a:rPr lang="en-US" altLang="zh-CN" dirty="0" err="1" smtClean="0"/>
              <a:t>ActivityStackSupervisor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6675526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2F4E0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1912</TotalTime>
  <Pages>0</Pages>
  <Words>1031</Words>
  <Characters>0</Characters>
  <Application>Microsoft Office PowerPoint</Application>
  <DocSecurity>0</DocSecurity>
  <PresentationFormat>全屏显示(4:3)</PresentationFormat>
  <Lines>0</Lines>
  <Paragraphs>307</Paragraphs>
  <Slides>34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Apple Color Emoji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Key Guan</cp:lastModifiedBy>
  <cp:revision>614</cp:revision>
  <dcterms:created xsi:type="dcterms:W3CDTF">2014-05-22T15:27:00Z</dcterms:created>
  <dcterms:modified xsi:type="dcterms:W3CDTF">2019-04-03T03:58:04Z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2052-9.1.0.4856</vt:lpwstr>
  </property>
</Properties>
</file>