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0"/>
  </p:notesMasterIdLst>
  <p:sldIdLst>
    <p:sldId id="256" r:id="rId2"/>
    <p:sldId id="455" r:id="rId3"/>
    <p:sldId id="458" r:id="rId4"/>
    <p:sldId id="495" r:id="rId5"/>
    <p:sldId id="445" r:id="rId6"/>
    <p:sldId id="496" r:id="rId7"/>
    <p:sldId id="467" r:id="rId8"/>
    <p:sldId id="468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493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611" userDrawn="1">
          <p15:clr>
            <a:srgbClr val="A4A3A4"/>
          </p15:clr>
        </p15:guide>
        <p15:guide id="3" pos="29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y Guan" initials="KG" lastIdx="1" clrIdx="0">
    <p:extLst>
      <p:ext uri="{19B8F6BF-5375-455C-9EA6-DF929625EA0E}">
        <p15:presenceInfo xmlns:p15="http://schemas.microsoft.com/office/powerpoint/2012/main" userId="S-1-5-21-3209085076-2270697989-1277812454-401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CDF0FA"/>
    <a:srgbClr val="FF99CC"/>
    <a:srgbClr val="33CCCC"/>
    <a:srgbClr val="99CCFF"/>
    <a:srgbClr val="355F9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57293" autoAdjust="0"/>
  </p:normalViewPr>
  <p:slideViewPr>
    <p:cSldViewPr>
      <p:cViewPr>
        <p:scale>
          <a:sx n="70" d="100"/>
          <a:sy n="70" d="100"/>
        </p:scale>
        <p:origin x="1800" y="48"/>
      </p:cViewPr>
      <p:guideLst>
        <p:guide orient="horz" pos="2205"/>
        <p:guide orient="horz" pos="3611"/>
        <p:guide pos="29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12:21:50.6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E9A2-1A87-4305-AFC5-94473D8E517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1269-CCB9-4D86-98EA-497C054C2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ActivityManager.StackId.HOME_STACK_ID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fullscreenStackInfo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ActivityManager.StackId.FULLSCREEN_WORKSPACE_STACK_ID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stackInfo.topActivity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ActivityManagerNative.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强制升级判断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8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ActivityManager.StackId.HOME_STACK_ID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fullscreenStackInfo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ActivityManager.StackId.FULLSCREEN_WORKSPACE_STACK_ID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stackInfo.topActivity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ActivityManagerNative.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强制升级判断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2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ActivityManager.StackId.HOME_STACK_ID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fullscreenStackInfo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ActivityManager.StackId.FULLSCREEN_WORKSPACE_STACK_ID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stackInfo.topActivity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ActivityManagerNative.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强制升级判断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9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系统监控原理：所有类型的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的监控过程可分为三个步骤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埋炸弹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拆炸弹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引爆炸弹。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9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如何强制横屏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2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6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45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8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06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4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defined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中最核心的服务，主要负责系统的四大组件的启动、切换、调度以及应用进程的管理和调度等工作。它类似于操作系统中的进程管理和调度模块；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为什么要用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2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mStartActivity.realActivity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intentActivity.task.realActivity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==A2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，因此命中条件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能解决问题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0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28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30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09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01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4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1.CS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2.AMN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类派生，实现了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接口，客户端使用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是系统核心服务，很多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不能直接访问，需要通过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ActivityManager,ActivityManager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内部通过调用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方法得到一个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对象，通过它可与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模式：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 public 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IActivityManager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    return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gDefault.get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学习建议：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万行，实例情景分析，分析调用堆栈</a:t>
            </a:r>
            <a:endParaRPr lang="zh-CN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大组件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();ANR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广播队列，超时机制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/data/system/ 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载入资源文件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mSystemThread.installSystemApplicationInfo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(info,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getClassLoader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Framework.apk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installSystemProviders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正在启动应用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7.startHomeActivityLocked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承担了大量的显示和交互工作，从某种角度上将，我们看见的应用程序就是许多个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的组合。为了让这许多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协同工作而不至于产生混乱，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平台设计了一种堆栈机制用于管理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，其遵循先进后出的原则，系统总是显示位于栈顶的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，从逻辑上将，位于栈顶的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也就是最后打开的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，这也是符合逻辑的。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在操作应用程序时，每次启动新的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，都会将此压入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，当用户执行返回操作时，移除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，这样就实现了返回上一个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的功能。直到用户一直返回到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Screen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，这时候可以理解为移除了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不再存在，应用程序也结束了运行。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所以栈不对了？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的时候是否移除过多了？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太慢，还需要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执行了耗时操作？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onReume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调起太慢？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2.task1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没有准备好，就用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task1,.activitytop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2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承担了大量的显示和交互工作，从某种角度上将，我们看见的应用程序就是许多个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的组合。为了让这许多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协同工作而不至于产生混乱，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平台设计了一种堆栈机制用于管理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，其遵循先进后出的原则，系统总是显示位于栈顶的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，从逻辑上将，位于栈顶的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也就是最后打开的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，这也是符合逻辑的。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在操作应用程序时，每次启动新的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，都会将此压入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，当用户执行返回操作时，移除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，这样就实现了返回上一个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的功能。直到用户一直返回到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Screen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，这时候可以理解为移除了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不再存在，应用程序也结束了运行。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所以栈不对了？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的时候是否移除过多了？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太慢，还需要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执行了耗时操作？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onReume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调起太慢？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2.task1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没有准备好，就用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task1,.activitytop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5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一般地，对于没有分屏功能以及虚拟屏的情况下，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都是系统唯一；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这两个栈；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中可以有若干个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包含如果个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正向关系链表：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ActivityStackSupervisor.mActivityDisplays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ActivityDisplay.mStacks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ActivityStack.mTaskHistory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TaskRecord.mActivities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endParaRPr lang="zh-CN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反向关系链表：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ActivityRecord.task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TaskRecord.stack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ActivityStack.mStackSupervisor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</a:t>
            </a:r>
            <a:endParaRPr lang="zh-CN" altLang="zh-CN" dirty="0" smtClean="0">
              <a:effectLst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ActivityStack.mDisplayId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可找到所对应的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4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ActivityManager.StackId.HOME_STACK_ID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fullscreenStackInfo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ActivityManager.StackId.FULLSCREEN_WORKSPACE_STACK_ID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stackInfo.topActivity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ActivityManagerNative.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强制升级判断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4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EA42-C36B-41FF-AAB2-27DF739E373E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9454D-BAA6-4A53-8BC5-40719FD68B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AAFE1-E757-42E7-9492-8522FE023FF6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56278-14CB-4926-8391-115FD3FAF8A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EE31-BB9B-4335-A51A-BEE0931C5654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3172E-D94B-4F0B-B1DD-61779314D8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3353-1EE0-4E09-AC4A-695EBFB0EDF4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DD3B7-6C07-415C-94A5-5D5EAB09DF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A5EDA-EEF5-4E79-987E-D1621C636D81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EC002-EE38-4F1E-92EB-9CCC5BD08E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5521-D045-45E9-95E2-B700D2C64F83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5F99F-E9A4-4B7E-9931-1400F7FBC4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F4A1-9D0F-424E-BC55-6760123FF87C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419AD-0C99-40BA-B3B1-F8017FE8744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184E-EF79-45E7-90DE-4C99951524C2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4DED-65CF-4A0C-A915-D58CDFF3B5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CC4E-FD4F-4BF2-BBF7-7C63FB2DB4A0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5EA4-C210-4B5A-9F71-FEEB54E5671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2B76-3FB5-456C-BFD4-4B0A5455477D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0196E-6202-4E37-81D8-72D50F9E9F5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CB2-DABF-424C-B073-202FF1931AF5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6B181-BF23-4F5B-85B1-F74AB9F2F4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D97E1F-4534-4D47-A6F0-78A28DA8DA77}" type="datetime1">
              <a:rPr lang="zh-CN" altLang="en-US"/>
              <a:pPr>
                <a:defRPr/>
              </a:pPr>
              <a:t>2019/3/27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E84CB2A-C44C-49A2-A103-1E797089DB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3"/>
          <p:cNvSpPr>
            <a:spLocks noChangeArrowheads="1"/>
          </p:cNvSpPr>
          <p:nvPr/>
        </p:nvSpPr>
        <p:spPr bwMode="auto">
          <a:xfrm>
            <a:off x="0" y="2403475"/>
            <a:ext cx="9144000" cy="188912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3005138" y="2401888"/>
            <a:ext cx="5619750" cy="1890712"/>
          </a:xfrm>
          <a:prstGeom prst="rect">
            <a:avLst/>
          </a:prstGeom>
          <a:solidFill>
            <a:srgbClr val="DCF96A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052" name="组合 6"/>
          <p:cNvGrpSpPr>
            <a:grpSpLocks/>
          </p:cNvGrpSpPr>
          <p:nvPr/>
        </p:nvGrpSpPr>
        <p:grpSpPr bwMode="auto">
          <a:xfrm rot="-2100000">
            <a:off x="25400" y="1546225"/>
            <a:ext cx="2160588" cy="1722438"/>
            <a:chOff x="0" y="0"/>
            <a:chExt cx="2448272" cy="2448272"/>
          </a:xfrm>
        </p:grpSpPr>
        <p:sp>
          <p:nvSpPr>
            <p:cNvPr id="2054" name="空心弧 4"/>
            <p:cNvSpPr>
              <a:spLocks noChangeArrowheads="1"/>
            </p:cNvSpPr>
            <p:nvPr/>
          </p:nvSpPr>
          <p:spPr bwMode="auto">
            <a:xfrm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8674 w 21600"/>
                <a:gd name="T3" fmla="*/ 497589 h 21600"/>
                <a:gd name="T4" fmla="*/ 1224136 w 21600"/>
                <a:gd name="T5" fmla="*/ 293793 h 21600"/>
                <a:gd name="T6" fmla="*/ 2019598 w 21600"/>
                <a:gd name="T7" fmla="*/ 49758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39" y="5264"/>
                  </a:moveTo>
                  <a:cubicBezTo>
                    <a:pt x="6294" y="3561"/>
                    <a:pt x="8494" y="2592"/>
                    <a:pt x="10799" y="2592"/>
                  </a:cubicBezTo>
                  <a:cubicBezTo>
                    <a:pt x="13105" y="2591"/>
                    <a:pt x="15305" y="3561"/>
                    <a:pt x="16860" y="5264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39" y="5264"/>
                  </a:lnTo>
                  <a:close/>
                </a:path>
              </a:pathLst>
            </a:custGeom>
            <a:solidFill>
              <a:srgbClr val="7BEEE4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2055" name="空心弧 5"/>
            <p:cNvSpPr>
              <a:spLocks noChangeArrowheads="1"/>
            </p:cNvSpPr>
            <p:nvPr/>
          </p:nvSpPr>
          <p:spPr bwMode="auto">
            <a:xfrm rot="-5650801"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9468 w 21600"/>
                <a:gd name="T3" fmla="*/ 498269 h 21600"/>
                <a:gd name="T4" fmla="*/ 1224136 w 21600"/>
                <a:gd name="T5" fmla="*/ 295946 h 21600"/>
                <a:gd name="T6" fmla="*/ 2018804 w 21600"/>
                <a:gd name="T7" fmla="*/ 49826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53" y="5277"/>
                  </a:moveTo>
                  <a:cubicBezTo>
                    <a:pt x="6305" y="3578"/>
                    <a:pt x="8499" y="2611"/>
                    <a:pt x="10799" y="2611"/>
                  </a:cubicBezTo>
                  <a:cubicBezTo>
                    <a:pt x="13100" y="2610"/>
                    <a:pt x="15294" y="3578"/>
                    <a:pt x="16846" y="5277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53" y="5277"/>
                  </a:lnTo>
                  <a:close/>
                </a:path>
              </a:pathLst>
            </a:custGeom>
            <a:solidFill>
              <a:srgbClr val="FFFF99">
                <a:alpha val="3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</p:grpSp>
      <p:sp>
        <p:nvSpPr>
          <p:cNvPr id="2053" name="TextBox 1"/>
          <p:cNvSpPr>
            <a:spLocks noChangeArrowheads="1"/>
          </p:cNvSpPr>
          <p:nvPr/>
        </p:nvSpPr>
        <p:spPr bwMode="auto">
          <a:xfrm>
            <a:off x="3027363" y="2401888"/>
            <a:ext cx="55975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</a:t>
            </a:r>
            <a:r>
              <a:rPr lang="en-US" altLang="zh-CN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-AMS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charset="0"/>
              <a:buNone/>
            </a:pPr>
            <a:r>
              <a:rPr lang="en-US" altLang="zh-CN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key.guan</a:t>
            </a: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组织方式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图片 10" descr="ams_relatio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80" y="960896"/>
            <a:ext cx="5274310" cy="2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7715" y="4195646"/>
            <a:ext cx="83460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zh-CN" dirty="0"/>
              <a:t>正向关系链表：</a:t>
            </a:r>
          </a:p>
          <a:p>
            <a:r>
              <a:rPr lang="en-US" altLang="zh-CN" dirty="0" err="1"/>
              <a:t>ActivityStackSupervisor.mActivityDisplays</a:t>
            </a:r>
            <a:r>
              <a:rPr lang="en-US" altLang="zh-CN" dirty="0"/>
              <a:t> -&gt; </a:t>
            </a:r>
            <a:r>
              <a:rPr lang="en-US" altLang="zh-CN" dirty="0" err="1"/>
              <a:t>ActivityDisplay.mStacks</a:t>
            </a:r>
            <a:r>
              <a:rPr lang="en-US" altLang="zh-CN" dirty="0"/>
              <a:t> -&gt; </a:t>
            </a:r>
            <a:r>
              <a:rPr lang="en-US" altLang="zh-CN" dirty="0" err="1"/>
              <a:t>ActivityStack.mTaskHistory</a:t>
            </a:r>
            <a:r>
              <a:rPr lang="en-US" altLang="zh-CN" dirty="0"/>
              <a:t> -&gt; </a:t>
            </a:r>
            <a:r>
              <a:rPr lang="en-US" altLang="zh-CN" dirty="0" err="1"/>
              <a:t>TaskRecord.mActivities</a:t>
            </a:r>
            <a:r>
              <a:rPr lang="en-US" altLang="zh-CN" dirty="0"/>
              <a:t> -&gt; </a:t>
            </a:r>
            <a:r>
              <a:rPr lang="en-US" altLang="zh-CN" dirty="0" err="1"/>
              <a:t>ActivityRecord</a:t>
            </a:r>
            <a:endParaRPr lang="zh-CN" altLang="zh-CN" dirty="0"/>
          </a:p>
          <a:p>
            <a:r>
              <a:rPr lang="en-US" altLang="zh-CN" dirty="0"/>
              <a:t>(2)</a:t>
            </a:r>
            <a:r>
              <a:rPr lang="zh-CN" altLang="zh-CN" dirty="0"/>
              <a:t>反向关系链表：</a:t>
            </a:r>
          </a:p>
          <a:p>
            <a:r>
              <a:rPr lang="en-US" altLang="zh-CN" dirty="0" err="1"/>
              <a:t>ActivityRecord.task</a:t>
            </a:r>
            <a:r>
              <a:rPr lang="en-US" altLang="zh-CN" dirty="0"/>
              <a:t> -&gt; </a:t>
            </a:r>
            <a:r>
              <a:rPr lang="en-US" altLang="zh-CN" dirty="0" err="1"/>
              <a:t>TaskRecord.stack</a:t>
            </a:r>
            <a:r>
              <a:rPr lang="en-US" altLang="zh-CN" dirty="0"/>
              <a:t> -&gt; </a:t>
            </a:r>
            <a:r>
              <a:rPr lang="en-US" altLang="zh-CN" dirty="0" err="1"/>
              <a:t>ActivityStack.mStackSupervisor</a:t>
            </a:r>
            <a:r>
              <a:rPr lang="en-US" altLang="zh-CN" dirty="0"/>
              <a:t>-&gt; </a:t>
            </a:r>
            <a:r>
              <a:rPr lang="en-US" altLang="zh-CN" dirty="0" err="1" smtClean="0"/>
              <a:t>ActivityStackSupervisor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67552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情景分析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http://upload-images.jianshu.io/upload_images/1858589-af6c22c3df9bfcd8.png?imageMogr2/auto-orient/strip%7CimageView2/2/w/12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987" y="801005"/>
            <a:ext cx="66103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://upload-images.jianshu.io/upload_images/1858589-e599f522e8b9e78c.png?imageMogr2/auto-orient/strip%7CimageView2/2/w/124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950" y="3686651"/>
            <a:ext cx="6619875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41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" name="图片 12" descr="https://img-blog.csdnimg.cn/20190111163144746.png?x-oss-process=image/watermark,type_ZmFuZ3poZW5naGVpdGk,shadow_10,text_aHR0cHM6Ly9ibG9nLmNzZG4ubmV0L3FxXzI2OTg0MDg3,size_16,color_FFFFFF,t_7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32" y="924788"/>
            <a:ext cx="4320300" cy="532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5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C:\Users\key\AppData\Local\YNote\data\keyguansz@163.com\9de81ae46a1746a783edc0082bb091ae\424424-20160111134839507-192593899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50" y="1377512"/>
            <a:ext cx="3744260" cy="446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39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hook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45" y="1171209"/>
            <a:ext cx="6153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275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ANR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75832" y="1248723"/>
            <a:ext cx="6912480" cy="48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92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监控屏幕方向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图片 11" descr="C:\Users\key\Desktop\p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006314"/>
            <a:ext cx="5222875" cy="546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27818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776412"/>
            <a:ext cx="6610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lmk_adj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77" y="1233487"/>
            <a:ext cx="4805045" cy="439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0545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0" y="749867"/>
            <a:ext cx="9144000" cy="56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50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02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90" y="1432719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81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11" y="1059479"/>
            <a:ext cx="4608320" cy="50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06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0" y="1274040"/>
            <a:ext cx="1590675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52" y="948472"/>
            <a:ext cx="3991940" cy="51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55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3" y="1899123"/>
            <a:ext cx="6981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81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80" y="1396587"/>
            <a:ext cx="5162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85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1925" y="31409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5676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022012"/>
            <a:ext cx="72199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48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err="1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flg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1505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5985" y="5502826"/>
            <a:ext cx="1363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https://imser.gtdji.com:28443/api/fs/viewnew?fid=61A85386-C919-D8EA-401C-42836BF762F1&amp;time=1548923231664&amp;signed=JTIXKn4M5rCb08VF2JRaosdC%2BolrkKUL6X%2BoeZCFOT7I4J8jDXsAc%2Fq42I6QUwL%2FuIybcCVV2X119%2BUygyE0UE0pgLDIF5CYKQcCNMXl06OQ8PmUVj8I1LAOeFtibbSJxcUff%2BSFx3JwHvGbo6zZvsoIfJp0V4zacNlcHYYICvNdADguMI9Am3xTjlNlqAuqRvn5mAWJCpj0jQNee0UCc5GU%2B2K3Cul13h2H4YqhvoTFLahPuYGNWYSL8SruIYLm0CqR%2Fp97lyznf2It%2FH2kZczI3AWcMdF%2BLFMCa0pBiSxzOXZF8v%2ByhzLPZJEOEDYCCPXn5WBeBuxpselLzW8hBQ%3D%3D&amp;size=thumbnail&amp;token=7472C746-6438-8FCE-60E1-013C2ED714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65" y="1094509"/>
            <a:ext cx="44481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48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72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功能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504950"/>
            <a:ext cx="5981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646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基本架构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图片 11" descr="Activity_Manager_Servi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15" y="1049412"/>
            <a:ext cx="5274310" cy="330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://wiki.jikexueyuan.com/project/deep-android-v2/images/chapter6/image00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79" y="4581080"/>
            <a:ext cx="5274310" cy="16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4401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启动过程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https://images2015.cnblogs.com/blog/328668/201608/328668-20160821221551073-4272492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722947"/>
            <a:ext cx="5274310" cy="5412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381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86" y="946137"/>
            <a:ext cx="5504666" cy="5472380"/>
          </a:xfrm>
          <a:prstGeom prst="rect">
            <a:avLst/>
          </a:prstGeom>
        </p:spPr>
      </p:pic>
      <p:sp>
        <p:nvSpPr>
          <p:cNvPr id="10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启动过程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2073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概念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50" y="1722183"/>
            <a:ext cx="6086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544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数据结构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activity_recor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65" y="924210"/>
            <a:ext cx="4032280" cy="532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647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Pages>0</Pages>
  <Words>842</Words>
  <Characters>0</Characters>
  <Application>Microsoft Office PowerPoint</Application>
  <DocSecurity>0</DocSecurity>
  <PresentationFormat>全屏显示(4:3)</PresentationFormat>
  <Lines>0</Lines>
  <Paragraphs>223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Apple Color Emoji</vt:lpstr>
      <vt:lpstr>黑体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Key Guan</cp:lastModifiedBy>
  <cp:revision>606</cp:revision>
  <dcterms:created xsi:type="dcterms:W3CDTF">2014-05-22T15:27:00Z</dcterms:created>
  <dcterms:modified xsi:type="dcterms:W3CDTF">2019-03-27T04:29:46Z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