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89" r:id="rId5"/>
    <p:sldId id="290" r:id="rId6"/>
    <p:sldId id="278" r:id="rId7"/>
    <p:sldId id="262" r:id="rId8"/>
    <p:sldId id="258" r:id="rId9"/>
    <p:sldId id="277" r:id="rId10"/>
    <p:sldId id="259" r:id="rId11"/>
    <p:sldId id="260" r:id="rId12"/>
    <p:sldId id="261" r:id="rId13"/>
    <p:sldId id="291" r:id="rId14"/>
    <p:sldId id="292" r:id="rId15"/>
    <p:sldId id="271" r:id="rId16"/>
    <p:sldId id="265" r:id="rId17"/>
    <p:sldId id="268" r:id="rId18"/>
    <p:sldId id="263" r:id="rId19"/>
    <p:sldId id="29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7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4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系统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Key.Guan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线程状态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图片 4" descr="http://upload-images.jianshu.io/upload_images/279004-23f8a173e9950f14.png?imageMogr2/auto-orient/strip%7CimageView2/2/w/12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65" y="1930400"/>
            <a:ext cx="5274310" cy="285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主线程</a:t>
            </a:r>
            <a:r>
              <a:rPr lang="en-US" altLang="zh-CN" dirty="0" smtClean="0"/>
              <a:t>sleep:</a:t>
            </a:r>
            <a:r>
              <a:rPr lang="zh-CN" altLang="zh-CN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zh-CN" dirty="0"/>
              <a:t>中的单击处理函数中等待</a:t>
            </a:r>
            <a:r>
              <a:rPr lang="en-US" altLang="zh-CN" dirty="0"/>
              <a:t>100s</a:t>
            </a:r>
            <a:r>
              <a:rPr lang="zh-CN" altLang="zh-CN" dirty="0"/>
              <a:t>（</a:t>
            </a:r>
            <a:r>
              <a:rPr lang="en-US" altLang="zh-CN" dirty="0"/>
              <a:t>Thread</a:t>
            </a:r>
            <a:r>
              <a:rPr lang="zh-CN" altLang="zh-CN" dirty="0"/>
              <a:t>，</a:t>
            </a:r>
            <a:r>
              <a:rPr lang="en-US" altLang="zh-CN" dirty="0"/>
              <a:t>sleep</a:t>
            </a:r>
            <a:r>
              <a:rPr lang="zh-CN" altLang="zh-CN" dirty="0"/>
              <a:t>），然后在屏幕上滑动，投递触屏事件，结果出现</a:t>
            </a:r>
            <a:r>
              <a:rPr lang="en-US" altLang="zh-CN" dirty="0"/>
              <a:t>ANR</a:t>
            </a:r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1485" y="2343209"/>
            <a:ext cx="5274310" cy="16325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92580" y="4047346"/>
            <a:ext cx="5274310" cy="191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169"/>
            <a:ext cx="8596668" cy="4324892"/>
          </a:xfrm>
        </p:spPr>
        <p:txBody>
          <a:bodyPr/>
          <a:lstStyle/>
          <a:p>
            <a:r>
              <a:rPr lang="zh-CN" altLang="zh-CN" dirty="0" smtClean="0"/>
              <a:t>死锁</a:t>
            </a:r>
            <a:r>
              <a:rPr lang="en-US" altLang="zh-CN" dirty="0" smtClean="0"/>
              <a:t>:</a:t>
            </a:r>
            <a:r>
              <a:rPr lang="zh-CN" altLang="en-US" dirty="0" smtClean="0"/>
              <a:t>多进程竞争有限资源，循环等待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965960"/>
            <a:ext cx="8486775" cy="402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149" y="2938857"/>
            <a:ext cx="877252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3"/>
    </mc:Choice>
    <mc:Fallback xmlns="">
      <p:transition spd="slow" advTm="8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zh-CN" dirty="0" smtClean="0">
                <a:ea typeface="宋体" panose="02010600030101010101" pitchFamily="2" charset="-122"/>
              </a:rPr>
              <a:t>对端堵塞</a:t>
            </a: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" y="1930400"/>
            <a:ext cx="9605010" cy="4202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GPU</a:t>
            </a:r>
            <a:r>
              <a:rPr lang="zh-CN" dirty="0" smtClean="0">
                <a:ea typeface="宋体" panose="02010600030101010101" pitchFamily="2" charset="-122"/>
              </a:rPr>
              <a:t>电压不足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5680" y="1930400"/>
            <a:ext cx="3576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开机在</a:t>
            </a:r>
            <a:r>
              <a:rPr lang="en-US" altLang="zh-CN"/>
              <a:t>FPV</a:t>
            </a:r>
            <a:r>
              <a:rPr lang="zh-CN" altLang="en-US">
                <a:ea typeface="宋体" panose="02010600030101010101" pitchFamily="2" charset="-122"/>
              </a:rPr>
              <a:t>界面对频后</a:t>
            </a:r>
            <a:r>
              <a:rPr lang="en-US" altLang="zh-CN">
                <a:ea typeface="宋体" panose="02010600030101010101" pitchFamily="2" charset="-122"/>
              </a:rPr>
              <a:t>10min</a:t>
            </a:r>
            <a:r>
              <a:rPr lang="zh-CN" altLang="en-US">
                <a:ea typeface="宋体" panose="02010600030101010101" pitchFamily="2" charset="-122"/>
              </a:rPr>
              <a:t>钟</a:t>
            </a:r>
            <a:r>
              <a:rPr lang="en-US" altLang="zh-CN">
                <a:ea typeface="宋体" panose="02010600030101010101" pitchFamily="2" charset="-122"/>
              </a:rPr>
              <a:t>anr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2298700"/>
            <a:ext cx="7505700" cy="410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36043" y="2588961"/>
          <a:ext cx="6926580" cy="2307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205"/>
                <a:gridCol w="5215375"/>
              </a:tblGrid>
              <a:tr h="3072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Anr</a:t>
                      </a:r>
                      <a:r>
                        <a:rPr lang="zh-CN" sz="1050" kern="100" dirty="0">
                          <a:effectLst/>
                        </a:rPr>
                        <a:t>类别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主要原因、解决办法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6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InputDispatching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(1)</a:t>
                      </a:r>
                      <a:r>
                        <a:rPr lang="zh-CN" sz="1050" kern="100" dirty="0">
                          <a:effectLst/>
                        </a:rPr>
                        <a:t>当前的事件没有机会得到处理</a:t>
                      </a:r>
                    </a:p>
                    <a:p>
                      <a:pPr algn="l"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(2)</a:t>
                      </a:r>
                      <a:r>
                        <a:rPr lang="zh-CN" sz="1050" kern="100" dirty="0">
                          <a:effectLst/>
                        </a:rPr>
                        <a:t>当前的事件正在处理，但没有及时完成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2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Broadcast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将耗时操作放在子线程中操作，让广播的</a:t>
                      </a:r>
                      <a:r>
                        <a:rPr lang="en-US" sz="1050" kern="0" dirty="0" err="1">
                          <a:effectLst/>
                        </a:rPr>
                        <a:t>onReceive</a:t>
                      </a:r>
                      <a:r>
                        <a:rPr lang="zh-CN" sz="1050" kern="0" dirty="0">
                          <a:effectLst/>
                        </a:rPr>
                        <a:t>函数尽快</a:t>
                      </a:r>
                      <a:r>
                        <a:rPr lang="zh-CN" sz="1050" kern="0" dirty="0" smtClean="0">
                          <a:effectLst/>
                        </a:rPr>
                        <a:t>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2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ContentProvider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将数据库操作放在子线程中</a:t>
                      </a:r>
                      <a:r>
                        <a:rPr lang="zh-CN" sz="1050" kern="0" dirty="0" smtClean="0">
                          <a:effectLst/>
                        </a:rPr>
                        <a:t>执行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Service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服务方法中的一些耗时操作放在子线程中执行，让服务方法尽快返回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53547" y="5802421"/>
            <a:ext cx="38843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zh-CN" altLang="zh-CN" sz="1200" dirty="0"/>
              <a:t>主线程操作超时</a:t>
            </a:r>
            <a:r>
              <a:rPr lang="en-US" altLang="zh-CN" sz="1200" dirty="0"/>
              <a:t>=&gt;</a:t>
            </a:r>
            <a:r>
              <a:rPr lang="zh-CN" altLang="zh-CN" sz="1200" dirty="0"/>
              <a:t>将耗时操作放在子线程中执行！！！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ANR</a:t>
            </a:r>
            <a:r>
              <a:rPr lang="zh-CN" altLang="en-US" dirty="0" smtClean="0"/>
              <a:t>避免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77334" y="1457286"/>
            <a:ext cx="7691414" cy="1099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dirty="0"/>
              <a:t>产生条件</a:t>
            </a:r>
            <a:r>
              <a:rPr lang="en-US" altLang="zh-CN" sz="1900" dirty="0"/>
              <a:t>:</a:t>
            </a:r>
            <a:r>
              <a:rPr lang="zh-CN" altLang="en-US" sz="1900" dirty="0"/>
              <a:t>主线程</a:t>
            </a:r>
            <a:r>
              <a:rPr lang="en-US" altLang="zh-CN" sz="1900" dirty="0"/>
              <a:t>+</a:t>
            </a:r>
            <a:r>
              <a:rPr lang="zh-CN" altLang="en-US" sz="1900" dirty="0"/>
              <a:t>输入事件</a:t>
            </a:r>
            <a:r>
              <a:rPr lang="en-US" altLang="zh-CN" sz="1900" dirty="0"/>
              <a:t>+</a:t>
            </a:r>
            <a:r>
              <a:rPr lang="zh-CN" altLang="en-US" sz="1900" dirty="0"/>
              <a:t>处理超时</a:t>
            </a:r>
            <a:endParaRPr lang="en-US" altLang="zh-CN" sz="1900" dirty="0"/>
          </a:p>
          <a:p>
            <a:r>
              <a:rPr lang="zh-CN" altLang="en-US" sz="1900" dirty="0"/>
              <a:t>根本原因</a:t>
            </a:r>
            <a:r>
              <a:rPr lang="en-US" altLang="zh-CN" sz="1900" dirty="0"/>
              <a:t>:</a:t>
            </a:r>
            <a:r>
              <a:rPr lang="zh-CN" altLang="en-US" sz="1900" dirty="0"/>
              <a:t>应用程序缺陷</a:t>
            </a:r>
            <a:r>
              <a:rPr lang="en-US" altLang="zh-CN" sz="1900" dirty="0"/>
              <a:t>:(</a:t>
            </a:r>
            <a:r>
              <a:rPr lang="zh-CN" altLang="en-US" sz="1900" dirty="0"/>
              <a:t>主线程堵塞、死循环等导致）</a:t>
            </a:r>
            <a:r>
              <a:rPr lang="en-US" altLang="zh-CN" sz="1900" dirty="0"/>
              <a:t>;</a:t>
            </a:r>
            <a:r>
              <a:rPr lang="zh-CN" altLang="en-US" sz="1900" dirty="0"/>
              <a:t> </a:t>
            </a:r>
            <a:r>
              <a:rPr lang="en-US" altLang="zh-CN" sz="1900" dirty="0" err="1"/>
              <a:t>cpu</a:t>
            </a:r>
            <a:r>
              <a:rPr lang="en-US" altLang="zh-CN" sz="1900" dirty="0"/>
              <a:t> </a:t>
            </a:r>
            <a:r>
              <a:rPr lang="zh-CN" altLang="en-US" sz="1900" dirty="0"/>
              <a:t>饥饿（由于</a:t>
            </a:r>
            <a:r>
              <a:rPr lang="en-US" altLang="zh-CN" sz="1900" dirty="0"/>
              <a:t>Android</a:t>
            </a:r>
            <a:r>
              <a:rPr lang="zh-CN" altLang="en-US" sz="1900" dirty="0"/>
              <a:t>设备其他进程的</a:t>
            </a:r>
            <a:r>
              <a:rPr lang="en-US" altLang="zh-CN" sz="1900" dirty="0"/>
              <a:t>CPU</a:t>
            </a:r>
            <a:r>
              <a:rPr lang="zh-CN" altLang="en-US" sz="1900" dirty="0"/>
              <a:t>占用高、事件没有得到及时的响应、死锁，导致当前应用进程无法抢占到</a:t>
            </a:r>
            <a:r>
              <a:rPr lang="en-US" altLang="zh-CN" sz="1900" dirty="0"/>
              <a:t>CPU</a:t>
            </a:r>
            <a:r>
              <a:rPr lang="zh-CN" altLang="en-US" sz="1900" dirty="0"/>
              <a:t>时间片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 smtClean="0"/>
              <a:t>避免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</a:t>
            </a:r>
            <a:r>
              <a:rPr lang="zh-CN" altLang="en-US" dirty="0"/>
              <a:t>线程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42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zh-CN" dirty="0"/>
              <a:t>所有生命周期回调</a:t>
            </a:r>
            <a:r>
              <a:rPr lang="en-US" altLang="zh-CN" dirty="0"/>
              <a:t>:</a:t>
            </a:r>
            <a:r>
              <a:rPr lang="en-US" altLang="zh-CN" dirty="0" err="1"/>
              <a:t>onCreate</a:t>
            </a:r>
            <a:r>
              <a:rPr lang="en-US" altLang="zh-CN" dirty="0"/>
              <a:t>(), </a:t>
            </a:r>
            <a:r>
              <a:rPr lang="en-US" altLang="zh-CN" dirty="0" err="1"/>
              <a:t>onResume</a:t>
            </a:r>
            <a:r>
              <a:rPr lang="en-US" altLang="zh-CN" dirty="0"/>
              <a:t>(), </a:t>
            </a:r>
            <a:r>
              <a:rPr lang="en-US" altLang="zh-CN" dirty="0" err="1"/>
              <a:t>onDestroy</a:t>
            </a:r>
            <a:r>
              <a:rPr lang="en-US" altLang="zh-CN" dirty="0"/>
              <a:t>(), </a:t>
            </a:r>
            <a:r>
              <a:rPr lang="en-US" altLang="zh-CN" dirty="0" err="1"/>
              <a:t>onKeyDown</a:t>
            </a:r>
            <a:r>
              <a:rPr lang="en-US" altLang="zh-CN" dirty="0"/>
              <a:t>(), </a:t>
            </a:r>
            <a:r>
              <a:rPr lang="en-US" altLang="zh-CN" dirty="0" err="1"/>
              <a:t>onClick</a:t>
            </a:r>
            <a:r>
              <a:rPr lang="en-US" altLang="zh-CN" dirty="0"/>
              <a:t>(),</a:t>
            </a:r>
            <a:r>
              <a:rPr lang="en-US" altLang="zh-CN" dirty="0" err="1"/>
              <a:t>etc</a:t>
            </a:r>
            <a:endParaRPr lang="zh-CN" altLang="zh-CN" dirty="0"/>
          </a:p>
          <a:p>
            <a:r>
              <a:rPr lang="en-US" altLang="zh-CN" dirty="0" err="1"/>
              <a:t>Mainthread</a:t>
            </a:r>
            <a:r>
              <a:rPr lang="en-US" altLang="zh-CN" dirty="0"/>
              <a:t> handler: </a:t>
            </a:r>
            <a:r>
              <a:rPr lang="en-US" altLang="zh-CN" dirty="0" err="1"/>
              <a:t>handleMessage</a:t>
            </a:r>
            <a:r>
              <a:rPr lang="en-US" altLang="zh-CN" dirty="0"/>
              <a:t>(), post*(runnable r), </a:t>
            </a:r>
            <a:r>
              <a:rPr lang="en-US" altLang="zh-CN" dirty="0" err="1"/>
              <a:t>etc</a:t>
            </a:r>
            <a:r>
              <a:rPr lang="en-US" altLang="zh-CN" dirty="0"/>
              <a:t> View</a:t>
            </a:r>
            <a:r>
              <a:rPr lang="zh-CN" altLang="zh-CN" dirty="0"/>
              <a:t>的</a:t>
            </a:r>
            <a:r>
              <a:rPr lang="en-US" altLang="zh-CN" dirty="0"/>
              <a:t>post(Runnable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Service</a:t>
            </a:r>
            <a:r>
              <a:rPr lang="zh-CN" altLang="zh-CN" dirty="0"/>
              <a:t>默认是执行在主</a:t>
            </a:r>
            <a:r>
              <a:rPr lang="zh-CN" altLang="zh-CN" dirty="0" smtClean="0"/>
              <a:t>线程</a:t>
            </a:r>
            <a:endParaRPr lang="zh-CN" altLang="zh-CN" dirty="0"/>
          </a:p>
          <a:p>
            <a:r>
              <a:rPr lang="en-US" altLang="zh-CN" dirty="0" err="1"/>
              <a:t>BroadcastReceiver</a:t>
            </a:r>
            <a:r>
              <a:rPr lang="zh-CN" altLang="zh-CN" dirty="0"/>
              <a:t>的</a:t>
            </a:r>
            <a:r>
              <a:rPr lang="en-US" altLang="zh-CN" dirty="0" err="1"/>
              <a:t>onReceive</a:t>
            </a:r>
            <a:r>
              <a:rPr lang="zh-CN" altLang="zh-CN" dirty="0"/>
              <a:t>回调是执行在主</a:t>
            </a:r>
            <a:r>
              <a:rPr lang="zh-CN" altLang="zh-CN" dirty="0" smtClean="0"/>
              <a:t>线程</a:t>
            </a:r>
            <a:endParaRPr lang="en-US" altLang="zh-CN" dirty="0"/>
          </a:p>
          <a:p>
            <a:r>
              <a:rPr lang="en-US" altLang="zh-CN" dirty="0" err="1"/>
              <a:t>AsyncTask</a:t>
            </a:r>
            <a:r>
              <a:rPr lang="en-US" altLang="zh-CN" dirty="0" smtClean="0"/>
              <a:t>:</a:t>
            </a:r>
            <a:r>
              <a:rPr lang="zh-CN" altLang="zh-CN" dirty="0" smtClean="0"/>
              <a:t>除</a:t>
            </a:r>
            <a:r>
              <a:rPr lang="en-US" altLang="zh-CN" dirty="0" err="1" smtClean="0"/>
              <a:t>doInBackground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onPreExecute</a:t>
            </a:r>
            <a:r>
              <a:rPr lang="en-US" altLang="zh-CN" dirty="0"/>
              <a:t>(), </a:t>
            </a:r>
            <a:r>
              <a:rPr lang="en-US" altLang="zh-CN" dirty="0" err="1"/>
              <a:t>onProgressUpdate</a:t>
            </a:r>
            <a:r>
              <a:rPr lang="en-US" altLang="zh-CN" dirty="0"/>
              <a:t>(), </a:t>
            </a:r>
            <a:r>
              <a:rPr lang="en-US" altLang="zh-CN" dirty="0" err="1"/>
              <a:t>onPostExecute</a:t>
            </a:r>
            <a:r>
              <a:rPr lang="en-US" altLang="zh-CN" dirty="0"/>
              <a:t>(), </a:t>
            </a:r>
            <a:r>
              <a:rPr lang="en-US" altLang="zh-CN" dirty="0" err="1"/>
              <a:t>onCancel,etc</a:t>
            </a:r>
            <a:r>
              <a:rPr lang="zh-CN" altLang="zh-CN" dirty="0" smtClean="0"/>
              <a:t>，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避免</a:t>
            </a:r>
            <a:r>
              <a:rPr lang="en-US" altLang="zh-CN" dirty="0"/>
              <a:t>-</a:t>
            </a:r>
            <a:r>
              <a:rPr lang="zh-CN" altLang="zh-CN" dirty="0" smtClean="0"/>
              <a:t>子线程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930400"/>
            <a:ext cx="9729409" cy="3880773"/>
          </a:xfrm>
        </p:spPr>
        <p:txBody>
          <a:bodyPr/>
          <a:lstStyle/>
          <a:p>
            <a:pPr lvl="0"/>
            <a:r>
              <a:rPr lang="en-US" altLang="zh-CN" dirty="0" smtClean="0"/>
              <a:t>Thread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AsyncTask</a:t>
            </a:r>
            <a:r>
              <a:rPr lang="en-US" altLang="zh-CN" dirty="0"/>
              <a:t>: </a:t>
            </a:r>
            <a:r>
              <a:rPr lang="zh-CN" altLang="zh-CN" dirty="0"/>
              <a:t>封装了线程池和</a:t>
            </a:r>
            <a:r>
              <a:rPr lang="en-US" altLang="zh-CN" dirty="0"/>
              <a:t>Handler, </a:t>
            </a:r>
            <a:r>
              <a:rPr lang="zh-CN" altLang="zh-CN" dirty="0"/>
              <a:t>它主要是为了方便开发者在子线程中更新</a:t>
            </a:r>
            <a:r>
              <a:rPr lang="en-US" altLang="zh-CN" dirty="0" smtClean="0"/>
              <a:t>UI.(</a:t>
            </a:r>
            <a:r>
              <a:rPr lang="en-US" altLang="zh-CN" dirty="0" err="1" smtClean="0"/>
              <a:t>Hdmi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HandlerThread</a:t>
            </a:r>
            <a:r>
              <a:rPr lang="en-US" altLang="zh-CN" dirty="0"/>
              <a:t>: </a:t>
            </a:r>
            <a:r>
              <a:rPr lang="zh-CN" altLang="zh-CN" dirty="0"/>
              <a:t>是一种具有消息循环的线程</a:t>
            </a:r>
            <a:r>
              <a:rPr lang="en-US" altLang="zh-CN" dirty="0"/>
              <a:t>, </a:t>
            </a:r>
            <a:r>
              <a:rPr lang="zh-CN" altLang="zh-CN" dirty="0"/>
              <a:t>在它的内部可以使用</a:t>
            </a:r>
            <a:r>
              <a:rPr lang="en-US" altLang="zh-CN" dirty="0"/>
              <a:t>Handler.(</a:t>
            </a:r>
            <a:r>
              <a:rPr lang="en-US" altLang="zh-CN" dirty="0" err="1"/>
              <a:t>ScreenRecord</a:t>
            </a:r>
            <a:r>
              <a:rPr lang="en-US" altLang="zh-CN" dirty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IntentService</a:t>
            </a:r>
            <a:r>
              <a:rPr lang="en-US" altLang="zh-CN" dirty="0"/>
              <a:t>: </a:t>
            </a:r>
            <a:r>
              <a:rPr lang="zh-CN" altLang="zh-CN" dirty="0"/>
              <a:t>是一个服务</a:t>
            </a:r>
            <a:r>
              <a:rPr lang="en-US" altLang="zh-CN" dirty="0"/>
              <a:t>, </a:t>
            </a:r>
            <a:r>
              <a:rPr lang="zh-CN" altLang="zh-CN" dirty="0"/>
              <a:t>系统对其进行了封装使其可以更方便地执行后台任务</a:t>
            </a:r>
            <a:r>
              <a:rPr lang="en-US" altLang="zh-CN" dirty="0"/>
              <a:t>, </a:t>
            </a:r>
            <a:r>
              <a:rPr lang="en-US" altLang="zh-CN" dirty="0" err="1"/>
              <a:t>IntentService</a:t>
            </a:r>
            <a:r>
              <a:rPr lang="zh-CN" altLang="zh-CN" dirty="0"/>
              <a:t>内部采用了</a:t>
            </a:r>
            <a:r>
              <a:rPr lang="en-US" altLang="zh-CN" dirty="0" err="1"/>
              <a:t>HandlerThread</a:t>
            </a:r>
            <a:r>
              <a:rPr lang="zh-CN" altLang="zh-CN" dirty="0"/>
              <a:t>来执行任务</a:t>
            </a:r>
            <a:r>
              <a:rPr lang="en-US" altLang="zh-CN" dirty="0"/>
              <a:t>, </a:t>
            </a:r>
            <a:r>
              <a:rPr lang="zh-CN" altLang="zh-CN" dirty="0"/>
              <a:t>当任务执行完毕后</a:t>
            </a:r>
            <a:r>
              <a:rPr lang="en-US" altLang="zh-CN" dirty="0" err="1"/>
              <a:t>IntentService</a:t>
            </a:r>
            <a:r>
              <a:rPr lang="zh-CN" altLang="zh-CN" dirty="0"/>
              <a:t>会自动退出</a:t>
            </a:r>
            <a:r>
              <a:rPr lang="en-US" altLang="zh-CN" dirty="0"/>
              <a:t>. </a:t>
            </a:r>
            <a:r>
              <a:rPr lang="zh-CN" altLang="zh-CN" dirty="0"/>
              <a:t>从执行任务的角度来看</a:t>
            </a:r>
            <a:r>
              <a:rPr lang="en-US" altLang="zh-CN" dirty="0"/>
              <a:t>, </a:t>
            </a:r>
            <a:r>
              <a:rPr lang="zh-CN" altLang="zh-CN" dirty="0"/>
              <a:t>更像一个后台的线程</a:t>
            </a:r>
            <a:r>
              <a:rPr lang="en-US" altLang="zh-CN" dirty="0"/>
              <a:t>. </a:t>
            </a:r>
            <a:r>
              <a:rPr lang="zh-CN" altLang="zh-CN" dirty="0" smtClean="0"/>
              <a:t>不</a:t>
            </a:r>
            <a:r>
              <a:rPr lang="zh-CN" altLang="zh-CN" dirty="0"/>
              <a:t>容易被系统杀死从而保证任务的</a:t>
            </a:r>
            <a:r>
              <a:rPr lang="zh-CN" altLang="zh-CN" dirty="0" smtClean="0"/>
              <a:t>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dirty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545" y="1633855"/>
            <a:ext cx="8596630" cy="2674620"/>
          </a:xfrm>
        </p:spPr>
        <p:txBody>
          <a:bodyPr>
            <a:normAutofit/>
          </a:bodyPr>
          <a:lstStyle/>
          <a:p>
            <a:r>
              <a:rPr lang="en-US" dirty="0"/>
              <a:t>ANR</a:t>
            </a:r>
            <a:r>
              <a:rPr dirty="0"/>
              <a:t>: </a:t>
            </a:r>
            <a:r>
              <a:rPr dirty="0" err="1"/>
              <a:t>主线程在特定的时间内没有完成特定的事情</a:t>
            </a:r>
            <a:r>
              <a:rPr dirty="0" smtClean="0"/>
              <a:t>。</a:t>
            </a:r>
            <a:endParaRPr lang="en-US" dirty="0" smtClean="0"/>
          </a:p>
          <a:p>
            <a:r>
              <a:rPr lang="zh-CN" dirty="0" smtClean="0"/>
              <a:t>原理</a:t>
            </a:r>
            <a:r>
              <a:rPr lang="zh-CN" dirty="0"/>
              <a:t>：超时弹窗</a:t>
            </a:r>
            <a:r>
              <a:rPr lang="en-US" altLang="zh-CN" dirty="0"/>
              <a:t>,</a:t>
            </a:r>
            <a:r>
              <a:rPr lang="zh-CN" altLang="zh-CN" dirty="0"/>
              <a:t> traces.</a:t>
            </a:r>
            <a:r>
              <a:rPr lang="zh-CN" altLang="zh-CN" dirty="0" smtClean="0"/>
              <a:t>txt</a:t>
            </a:r>
            <a:r>
              <a:rPr lang="zh-CN" altLang="en-US" dirty="0"/>
              <a:t>分析</a:t>
            </a:r>
            <a:r>
              <a:rPr lang="zh-CN" altLang="zh-CN" dirty="0" smtClean="0">
                <a:sym typeface="+mn-ea"/>
              </a:rPr>
              <a:t>局限性</a:t>
            </a:r>
            <a:endParaRPr lang="zh-CN" dirty="0"/>
          </a:p>
          <a:p>
            <a:r>
              <a:rPr lang="zh-CN" altLang="zh-CN" dirty="0">
                <a:sym typeface="+mn-ea"/>
              </a:rPr>
              <a:t>预防为主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分清哪些是主线程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zh-CN" dirty="0">
                <a:sym typeface="+mn-ea"/>
              </a:rPr>
              <a:t>将耗时操作放在子线程中</a:t>
            </a:r>
            <a:r>
              <a:rPr lang="zh-CN" altLang="zh-CN" dirty="0" smtClean="0">
                <a:sym typeface="+mn-ea"/>
              </a:rPr>
              <a:t>执行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dirty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545" y="1633855"/>
            <a:ext cx="8596630" cy="2674620"/>
          </a:xfrm>
        </p:spPr>
        <p:txBody>
          <a:bodyPr>
            <a:normAutofit/>
          </a:bodyPr>
          <a:lstStyle/>
          <a:p>
            <a:r>
              <a:rPr lang="en-US" dirty="0"/>
              <a:t>ANR</a:t>
            </a:r>
            <a:r>
              <a:rPr dirty="0"/>
              <a:t>: </a:t>
            </a:r>
            <a:r>
              <a:rPr dirty="0" err="1"/>
              <a:t>主线程在特定的时间内没有完成特定的事情</a:t>
            </a:r>
            <a:r>
              <a:rPr dirty="0" smtClean="0"/>
              <a:t>。</a:t>
            </a:r>
            <a:endParaRPr lang="en-US" dirty="0" smtClean="0"/>
          </a:p>
          <a:p>
            <a:r>
              <a:rPr lang="zh-CN" dirty="0" smtClean="0"/>
              <a:t>原理</a:t>
            </a:r>
            <a:r>
              <a:rPr lang="zh-CN" dirty="0"/>
              <a:t>：超时弹窗</a:t>
            </a:r>
            <a:r>
              <a:rPr lang="en-US" altLang="zh-CN" dirty="0"/>
              <a:t>,</a:t>
            </a:r>
            <a:r>
              <a:rPr lang="zh-CN" altLang="zh-CN" dirty="0"/>
              <a:t> traces.</a:t>
            </a:r>
            <a:r>
              <a:rPr lang="zh-CN" altLang="zh-CN" dirty="0" smtClean="0"/>
              <a:t>txt</a:t>
            </a:r>
            <a:r>
              <a:rPr lang="zh-CN" altLang="en-US" dirty="0"/>
              <a:t>分析</a:t>
            </a:r>
            <a:r>
              <a:rPr lang="zh-CN" altLang="zh-CN" dirty="0" smtClean="0">
                <a:sym typeface="+mn-ea"/>
              </a:rPr>
              <a:t>局限性</a:t>
            </a:r>
            <a:endParaRPr lang="zh-CN" dirty="0"/>
          </a:p>
          <a:p>
            <a:r>
              <a:rPr lang="zh-CN" altLang="zh-CN" dirty="0">
                <a:sym typeface="+mn-ea"/>
              </a:rPr>
              <a:t>预防为主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分清哪些是主线程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zh-CN" dirty="0">
                <a:sym typeface="+mn-ea"/>
              </a:rPr>
              <a:t>将耗时操作放在子线程中</a:t>
            </a:r>
            <a:r>
              <a:rPr lang="zh-CN" altLang="zh-CN" dirty="0" smtClean="0">
                <a:sym typeface="+mn-ea"/>
              </a:rPr>
              <a:t>执行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资料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smtClean="0">
                <a:sym typeface="+mn-ea"/>
              </a:rPr>
              <a:t>android-7.1.1_r1.7z-https</a:t>
            </a:r>
            <a:r>
              <a:rPr lang="en-US" altLang="zh-CN" dirty="0">
                <a:sym typeface="+mn-ea"/>
              </a:rPr>
              <a:t>://fs.djicorp.com/f/ebca324ece/</a:t>
            </a:r>
            <a:endParaRPr lang="zh-CN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50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3880773"/>
          </a:xfrm>
        </p:spPr>
        <p:txBody>
          <a:bodyPr/>
          <a:lstStyle/>
          <a:p>
            <a:r>
              <a:rPr lang="en-US" altLang="zh-CN" dirty="0" err="1"/>
              <a:t>KeyDispatchTimeout</a:t>
            </a:r>
            <a:r>
              <a:rPr lang="en-US" altLang="zh-CN" dirty="0"/>
              <a:t>(</a:t>
            </a:r>
            <a:r>
              <a:rPr lang="en-US" altLang="zh-CN" dirty="0" err="1"/>
              <a:t>InputDispatching</a:t>
            </a:r>
            <a:r>
              <a:rPr lang="en-US" altLang="zh-CN" dirty="0"/>
              <a:t> Timeout</a:t>
            </a:r>
            <a:r>
              <a:rPr lang="en-US" altLang="zh-CN" dirty="0" smtClean="0"/>
              <a:t>):5s</a:t>
            </a:r>
            <a:endParaRPr lang="zh-CN" altLang="zh-CN" dirty="0"/>
          </a:p>
          <a:p>
            <a:r>
              <a:rPr lang="en-US" altLang="zh-CN" dirty="0" smtClean="0"/>
              <a:t>ServiceTimeout:20s,200s</a:t>
            </a:r>
          </a:p>
          <a:p>
            <a:r>
              <a:rPr lang="en-US" altLang="zh-CN" dirty="0" err="1" smtClean="0"/>
              <a:t>BroadcastTimeout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10s,60s</a:t>
            </a:r>
          </a:p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en-US" altLang="zh-CN" dirty="0" smtClean="0"/>
              <a:t>Timeout:10s</a:t>
            </a:r>
            <a:endParaRPr lang="en-US" dirty="0"/>
          </a:p>
        </p:txBody>
      </p:sp>
      <p:pic>
        <p:nvPicPr>
          <p:cNvPr id="4" name="图片 3" descr="http://upload-images.jianshu.io/upload_images/851999-9c39a80ff6aa27f3.png?imageMogr2/auto-orient/strip%7CimageView2/2/w/12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66" y="4349758"/>
            <a:ext cx="2667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98550" y="6123940"/>
            <a:ext cx="714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Application Not Responding,主线程在</a:t>
            </a:r>
            <a:r>
              <a:rPr lang="en-US" altLang="zh-CN"/>
              <a:t>XX</a:t>
            </a:r>
            <a:r>
              <a:rPr lang="zh-CN" altLang="en-US"/>
              <a:t>时间内没有完成特定的事情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263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lang="en-US" sz="9600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57250" y="5510629"/>
            <a:ext cx="7222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InputReader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从EventHub取出事件并处理，再交给InputDispatcher；</a:t>
            </a:r>
          </a:p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InputDispatcher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接收来自InputReader的输入事件，派发事件；</a:t>
            </a:r>
          </a:p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InputManagerService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跟WMS交互，派发事件到ViewRootImpl；</a:t>
            </a:r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623099" y="48827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5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5530" y="1271270"/>
            <a:ext cx="7129145" cy="416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65" y="1362075"/>
            <a:ext cx="4133850" cy="4850130"/>
          </a:xfrm>
          <a:prstGeom prst="rect">
            <a:avLst/>
          </a:prstGeom>
        </p:spPr>
      </p:pic>
      <p:pic>
        <p:nvPicPr>
          <p:cNvPr id="7" name="图片 6" descr="dispatcher_se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1214120"/>
            <a:ext cx="5563870" cy="548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1685925"/>
            <a:ext cx="8933180" cy="395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ANR</a:t>
            </a:r>
            <a:r>
              <a:rPr lang="zh-CN" altLang="en-US" smtClean="0"/>
              <a:t>触发机制</a:t>
            </a:r>
            <a:r>
              <a:rPr lang="en-US" altLang="zh-CN" smtClean="0"/>
              <a:t>-Service Timeout</a:t>
            </a:r>
          </a:p>
        </p:txBody>
      </p:sp>
      <p:pic>
        <p:nvPicPr>
          <p:cNvPr id="7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45200" y="2313940"/>
            <a:ext cx="3518535" cy="2577465"/>
          </a:xfrm>
          <a:prstGeom prst="rect">
            <a:avLst/>
          </a:prstGeom>
        </p:spPr>
      </p:pic>
      <p:pic>
        <p:nvPicPr>
          <p:cNvPr id="2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85470" y="1825625"/>
            <a:ext cx="5274310" cy="38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触发机制</a:t>
            </a:r>
            <a:r>
              <a:rPr lang="en-US" altLang="zh-CN" dirty="0" smtClean="0"/>
              <a:t>-log</a:t>
            </a:r>
            <a:r>
              <a:rPr lang="zh-CN" altLang="en-US" dirty="0" smtClean="0">
                <a:ea typeface="宋体" panose="02010600030101010101" pitchFamily="2" charset="-122"/>
              </a:rPr>
              <a:t>上报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413510"/>
            <a:ext cx="8885555" cy="500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"/>
    </mc:Choice>
    <mc:Fallback xmlns="">
      <p:transition spd="slow" advTm="26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/>
              <a:t>logcat</a:t>
            </a:r>
            <a:r>
              <a:rPr lang="en-US" altLang="zh-CN" dirty="0"/>
              <a:t> -v time &gt; %</a:t>
            </a:r>
            <a:r>
              <a:rPr lang="en-US" altLang="zh-CN" dirty="0" err="1"/>
              <a:t>logname</a:t>
            </a:r>
            <a:r>
              <a:rPr lang="en-US" altLang="zh-CN" dirty="0"/>
              <a:t>%: CPU usage from </a:t>
            </a:r>
            <a:endParaRPr lang="zh-CN" altLang="zh-CN" dirty="0"/>
          </a:p>
          <a:p>
            <a:r>
              <a:rPr lang="en-US" altLang="zh-CN" b="1" dirty="0"/>
              <a:t>/</a:t>
            </a:r>
            <a:r>
              <a:rPr lang="en-US" altLang="zh-CN" b="1" dirty="0" smtClean="0"/>
              <a:t>data/</a:t>
            </a:r>
            <a:r>
              <a:rPr lang="en-US" altLang="zh-CN" b="1" dirty="0" err="1" smtClean="0"/>
              <a:t>anr</a:t>
            </a:r>
            <a:r>
              <a:rPr lang="en-US" altLang="zh-CN" b="1" dirty="0" smtClean="0"/>
              <a:t>/traces.txt</a:t>
            </a:r>
            <a:r>
              <a:rPr lang="zh-CN" altLang="en-US" b="1" dirty="0" smtClean="0"/>
              <a:t>：</a:t>
            </a:r>
            <a:r>
              <a:rPr lang="en-US" altLang="zh-CN" dirty="0" err="1"/>
              <a:t>Cmd</a:t>
            </a:r>
            <a:r>
              <a:rPr lang="en-US" altLang="zh-CN" dirty="0"/>
              <a:t> </a:t>
            </a:r>
            <a:r>
              <a:rPr lang="en-US" altLang="zh-CN" dirty="0" smtClean="0"/>
              <a:t>line</a:t>
            </a:r>
            <a:r>
              <a:rPr lang="zh-CN" altLang="en-US" dirty="0" smtClean="0">
                <a:ea typeface="宋体" panose="02010600030101010101" pitchFamily="2" charset="-122"/>
              </a:rPr>
              <a:t>，时效性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61" y="2435566"/>
            <a:ext cx="4939699" cy="4342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13" y="2405274"/>
            <a:ext cx="2725367" cy="437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分析工具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/>
              <a:t>Android Studio-&gt;Analyze</a:t>
            </a:r>
            <a:r>
              <a:rPr lang="zh-CN" altLang="zh-CN" dirty="0"/>
              <a:t>→</a:t>
            </a:r>
            <a:r>
              <a:rPr lang="en-US" altLang="zh-CN" dirty="0"/>
              <a:t>Analyze </a:t>
            </a:r>
            <a:r>
              <a:rPr lang="en-US" altLang="zh-CN" dirty="0" err="1"/>
              <a:t>Stacktrace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6" y="1930400"/>
            <a:ext cx="7443994" cy="47470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6" y="2670746"/>
            <a:ext cx="8749978" cy="2719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</TotalTime>
  <Words>608</Words>
  <Application>Microsoft Office PowerPoint</Application>
  <PresentationFormat>宽屏</PresentationFormat>
  <Paragraphs>67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Apple Color Emoji</vt:lpstr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系统APP入门</vt:lpstr>
      <vt:lpstr>什么是APP</vt:lpstr>
      <vt:lpstr>ANR触发机制-KeyDispatchTimeout</vt:lpstr>
      <vt:lpstr>ANR触发机制-KeyDispatchTimeout</vt:lpstr>
      <vt:lpstr>ANR触发机制-KeyDispatchTimeout</vt:lpstr>
      <vt:lpstr>PowerPoint 演示文稿</vt:lpstr>
      <vt:lpstr>ANR触发机制-log上报</vt:lpstr>
      <vt:lpstr>ANR相关日志</vt:lpstr>
      <vt:lpstr>ANR相关日志-分析工具</vt:lpstr>
      <vt:lpstr>线程状态</vt:lpstr>
      <vt:lpstr>ANR实例1</vt:lpstr>
      <vt:lpstr>ANR实例2</vt:lpstr>
      <vt:lpstr>ANR实例3</vt:lpstr>
      <vt:lpstr>ANR实例4</vt:lpstr>
      <vt:lpstr>PowerPoint 演示文稿</vt:lpstr>
      <vt:lpstr>ANR避免-主线程 </vt:lpstr>
      <vt:lpstr>ANR避免-子线程</vt:lpstr>
      <vt:lpstr>ANR小结</vt:lpstr>
      <vt:lpstr>ANR小结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 Go性能分析和改善</dc:title>
  <dc:creator>appsbuilder999@gmail.com</dc:creator>
  <cp:lastModifiedBy>Key Guan</cp:lastModifiedBy>
  <cp:revision>69</cp:revision>
  <dcterms:created xsi:type="dcterms:W3CDTF">2017-05-29T08:02:00Z</dcterms:created>
  <dcterms:modified xsi:type="dcterms:W3CDTF">2018-12-01T10:41:05Z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