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hgT9aWoD9itC8aPpZDohrVtZj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6145375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6145375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7261453751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614537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614537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726145375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604685" y="995515"/>
            <a:ext cx="8008376" cy="149696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626807" y="2455605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2800"/>
              <a:buNone/>
              <a:defRPr b="0" i="0" sz="2800">
                <a:solidFill>
                  <a:srgbClr val="538CD5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49824" y="231711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63714" y="1179871"/>
            <a:ext cx="8246070" cy="3598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2227300" y="406537"/>
            <a:ext cx="6474869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600"/>
              <a:buFont typeface="Calibri"/>
              <a:buNone/>
              <a:defRPr sz="3600">
                <a:solidFill>
                  <a:srgbClr val="538CD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2227006" y="1143000"/>
            <a:ext cx="6496665" cy="354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510569" y="205277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522131" y="1463787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538CD5"/>
              </a:buClr>
              <a:buSzPts val="2400"/>
              <a:buNone/>
              <a:defRPr b="1" sz="2400">
                <a:solidFill>
                  <a:srgbClr val="538CD5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522131" y="1936184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57252" y="1463787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538CD5"/>
              </a:buClr>
              <a:buSzPts val="2400"/>
              <a:buNone/>
              <a:defRPr b="1" sz="2400">
                <a:solidFill>
                  <a:srgbClr val="538CD5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4557252" y="1936184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23568" y="929148"/>
            <a:ext cx="8067368" cy="16149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APS360</a:t>
            </a:r>
            <a:br>
              <a:rPr lang="en-US"/>
            </a:br>
            <a:r>
              <a:rPr lang="en-US"/>
              <a:t>Artistic Style Classification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898625" y="2606619"/>
            <a:ext cx="80970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800">
                <a:solidFill>
                  <a:schemeClr val="lt1"/>
                </a:solidFill>
              </a:rPr>
              <a:t>Keying Chen 1003977912</a:t>
            </a:r>
            <a:endParaRPr sz="1800"/>
          </a:p>
          <a:p>
            <a:pPr indent="0" lvl="0" marL="0" rtl="0" algn="r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800">
                <a:solidFill>
                  <a:schemeClr val="lt1"/>
                </a:solidFill>
              </a:rPr>
              <a:t>Ruiyang Li 1003961144</a:t>
            </a:r>
            <a:endParaRPr sz="1800"/>
          </a:p>
          <a:p>
            <a:pPr indent="0" lvl="0" marL="0" rtl="0" algn="r"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800">
                <a:solidFill>
                  <a:schemeClr val="lt1"/>
                </a:solidFill>
              </a:rPr>
              <a:t>Zhuoning Li 1003215184</a:t>
            </a:r>
            <a:endParaRPr sz="1800"/>
          </a:p>
          <a:p>
            <a:pPr indent="0" lvl="0" marL="0" rtl="0" algn="r">
              <a:spcBef>
                <a:spcPts val="260"/>
              </a:spcBef>
              <a:spcAft>
                <a:spcPts val="0"/>
              </a:spcAft>
              <a:buClr>
                <a:srgbClr val="538CD5"/>
              </a:buClr>
              <a:buSzPts val="13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449824" y="231711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Artistic Style Classification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463725" y="1179875"/>
            <a:ext cx="82461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 history knowledge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 of brush strokes, colour scheme, and emotions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Advanced machine learning methodologies like CNN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Examining artwork images pixel by pixel</a:t>
            </a:r>
            <a:endParaRPr sz="1800">
              <a:solidFill>
                <a:srgbClr val="FFFFFF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2237900" y="315387"/>
            <a:ext cx="64749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600"/>
              <a:buFont typeface="Calibri"/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2227019" y="1040775"/>
            <a:ext cx="64968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“Painter by Numbers” dataset on Kaggle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Art Genre: Portrait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Four Art Styles to be classified: 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Expressionism, Impressionism, Romanticism, Realism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1315" r="1266" t="0"/>
          <a:stretch/>
        </p:blipFill>
        <p:spPr>
          <a:xfrm>
            <a:off x="1874888" y="2728525"/>
            <a:ext cx="7200901" cy="2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61453751_0_12"/>
          <p:cNvSpPr txBox="1"/>
          <p:nvPr>
            <p:ph type="title"/>
          </p:nvPr>
        </p:nvSpPr>
        <p:spPr>
          <a:xfrm>
            <a:off x="2227300" y="406537"/>
            <a:ext cx="6474900" cy="72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261453751_0_12"/>
          <p:cNvSpPr txBox="1"/>
          <p:nvPr>
            <p:ph idx="1" type="body"/>
          </p:nvPr>
        </p:nvSpPr>
        <p:spPr>
          <a:xfrm>
            <a:off x="2227006" y="1143000"/>
            <a:ext cx="6496800" cy="35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61453751_0_0"/>
          <p:cNvSpPr txBox="1"/>
          <p:nvPr>
            <p:ph type="title"/>
          </p:nvPr>
        </p:nvSpPr>
        <p:spPr>
          <a:xfrm>
            <a:off x="2227300" y="406537"/>
            <a:ext cx="6474900" cy="72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7261453751_0_0"/>
          <p:cNvSpPr txBox="1"/>
          <p:nvPr>
            <p:ph idx="1" type="body"/>
          </p:nvPr>
        </p:nvSpPr>
        <p:spPr>
          <a:xfrm>
            <a:off x="2227006" y="1143000"/>
            <a:ext cx="6496800" cy="35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510569" y="205277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522131" y="1463787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400"/>
              <a:buNone/>
            </a:pPr>
            <a:r>
              <a:rPr lang="en-US"/>
              <a:t>Product A</a:t>
            </a:r>
            <a:endParaRPr/>
          </a:p>
        </p:txBody>
      </p:sp>
      <p:sp>
        <p:nvSpPr>
          <p:cNvPr id="131" name="Google Shape;131;p4"/>
          <p:cNvSpPr txBox="1"/>
          <p:nvPr>
            <p:ph idx="2" type="body"/>
          </p:nvPr>
        </p:nvSpPr>
        <p:spPr>
          <a:xfrm>
            <a:off x="522131" y="1936184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Feature 1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Feature 2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Feature 3</a:t>
            </a:r>
            <a:endParaRPr/>
          </a:p>
        </p:txBody>
      </p:sp>
      <p:sp>
        <p:nvSpPr>
          <p:cNvPr id="132" name="Google Shape;132;p4"/>
          <p:cNvSpPr txBox="1"/>
          <p:nvPr>
            <p:ph idx="3" type="body"/>
          </p:nvPr>
        </p:nvSpPr>
        <p:spPr>
          <a:xfrm>
            <a:off x="4557252" y="1463787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400"/>
              <a:buNone/>
            </a:pPr>
            <a:r>
              <a:rPr lang="en-US"/>
              <a:t>Product B</a:t>
            </a:r>
            <a:endParaRPr/>
          </a:p>
        </p:txBody>
      </p:sp>
      <p:sp>
        <p:nvSpPr>
          <p:cNvPr id="133" name="Google Shape;133;p4"/>
          <p:cNvSpPr txBox="1"/>
          <p:nvPr>
            <p:ph idx="4" type="body"/>
          </p:nvPr>
        </p:nvSpPr>
        <p:spPr>
          <a:xfrm>
            <a:off x="4557252" y="1936184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Feature 1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Feature 2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Feature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websites\free-power-point-templates\2012\logos.png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