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74" r:id="rId5"/>
    <p:sldId id="288" r:id="rId6"/>
    <p:sldId id="260" r:id="rId7"/>
    <p:sldId id="261" r:id="rId8"/>
    <p:sldId id="287" r:id="rId9"/>
    <p:sldId id="262" r:id="rId10"/>
    <p:sldId id="273" r:id="rId11"/>
    <p:sldId id="263" r:id="rId12"/>
    <p:sldId id="289" r:id="rId13"/>
    <p:sldId id="268" r:id="rId14"/>
    <p:sldId id="280" r:id="rId15"/>
    <p:sldId id="281" r:id="rId16"/>
    <p:sldId id="290" r:id="rId17"/>
    <p:sldId id="282" r:id="rId18"/>
    <p:sldId id="291" r:id="rId19"/>
    <p:sldId id="277" r:id="rId20"/>
    <p:sldId id="283" r:id="rId21"/>
    <p:sldId id="292" r:id="rId22"/>
    <p:sldId id="284" r:id="rId23"/>
    <p:sldId id="278" r:id="rId24"/>
    <p:sldId id="285" r:id="rId25"/>
    <p:sldId id="267" r:id="rId26"/>
    <p:sldId id="279" r:id="rId27"/>
    <p:sldId id="286" r:id="rId28"/>
    <p:sldId id="269" r:id="rId29"/>
    <p:sldId id="271" r:id="rId30"/>
    <p:sldId id="276" r:id="rId31"/>
  </p:sldIdLst>
  <p:sldSz cx="9144000" cy="5143500" type="screen16x9"/>
  <p:notesSz cx="6858000" cy="9144000"/>
  <p:embeddedFontLst>
    <p:embeddedFont>
      <p:font typeface="Proxima Nova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5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80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516697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370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5942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3338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4983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8778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3818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7065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8231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3187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5800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4757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891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1065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80849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95913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16582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6600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504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588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5614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931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22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3169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660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0" y="0"/>
            <a:ext cx="9144000" cy="34602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 rot="10800000">
            <a:off x="7697100" y="-25"/>
            <a:ext cx="962400" cy="3460200"/>
          </a:xfrm>
          <a:prstGeom prst="rect">
            <a:avLst/>
          </a:prstGeom>
          <a:solidFill>
            <a:srgbClr val="57BB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 rot="10800000">
            <a:off x="5750475" y="-25"/>
            <a:ext cx="1946700" cy="3460200"/>
          </a:xfrm>
          <a:prstGeom prst="rect">
            <a:avLst/>
          </a:prstGeom>
          <a:solidFill>
            <a:srgbClr val="33AC7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 rot="10800000" flipH="1">
            <a:off x="8659499" y="-25"/>
            <a:ext cx="484500" cy="3460200"/>
          </a:xfrm>
          <a:prstGeom prst="rect">
            <a:avLst/>
          </a:prstGeom>
          <a:solidFill>
            <a:srgbClr val="87CEA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24475" y="465975"/>
            <a:ext cx="5124300" cy="28416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ubTitle" idx="1"/>
          </p:nvPr>
        </p:nvSpPr>
        <p:spPr>
          <a:xfrm>
            <a:off x="324475" y="3612601"/>
            <a:ext cx="5124300" cy="13026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  <a:endParaRPr lang="en" sz="1000">
              <a:solidFill>
                <a:srgbClr val="61616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24475" y="465975"/>
            <a:ext cx="5124300" cy="2841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Progress Meeting for the CMA ITF Project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subTitle" idx="1"/>
          </p:nvPr>
        </p:nvSpPr>
        <p:spPr>
          <a:xfrm>
            <a:off x="324475" y="3612601"/>
            <a:ext cx="5124300" cy="130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2016-Nov-07 </a:t>
            </a:r>
            <a:endParaRPr lang="en" dirty="0">
              <a:solidFill>
                <a:srgbClr val="FF0000"/>
              </a:solidFill>
            </a:endParaRP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70" y="4333345"/>
            <a:ext cx="3750474" cy="72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7549" y="4119550"/>
            <a:ext cx="2271250" cy="97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068000"/>
            <a:ext cx="656150" cy="65615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083" y="3089033"/>
            <a:ext cx="625717" cy="625717"/>
          </a:xfrm>
          <a:prstGeom prst="rect">
            <a:avLst/>
          </a:prstGeom>
          <a:effectLst>
            <a:reflection stA="0" endPos="65000" dist="50800" dir="5400000" sy="-100000" algn="bl" rotWithShape="0"/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823960"/>
            <a:ext cx="1033790" cy="1033790"/>
          </a:xfrm>
          <a:prstGeom prst="rect">
            <a:avLst/>
          </a:prstGeom>
        </p:spPr>
      </p:pic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52400" y="-190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Proposed Workflow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81150"/>
            <a:ext cx="1143000" cy="1143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0955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3638550"/>
            <a:ext cx="990600" cy="99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885950"/>
            <a:ext cx="1447800" cy="1447800"/>
          </a:xfrm>
          <a:prstGeom prst="rect">
            <a:avLst/>
          </a:prstGeom>
        </p:spPr>
      </p:pic>
      <p:sp>
        <p:nvSpPr>
          <p:cNvPr id="9" name="Left Arrow 8"/>
          <p:cNvSpPr/>
          <p:nvPr/>
        </p:nvSpPr>
        <p:spPr>
          <a:xfrm>
            <a:off x="1447800" y="2518557"/>
            <a:ext cx="1752600" cy="295151"/>
          </a:xfrm>
          <a:prstGeom prst="lef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1447800" y="2266950"/>
            <a:ext cx="1752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-1680000">
            <a:off x="4881040" y="1563301"/>
            <a:ext cx="2133600" cy="189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 rot="-1680000">
            <a:off x="4926564" y="1708094"/>
            <a:ext cx="2133600" cy="147576"/>
          </a:xfrm>
          <a:prstGeom prst="lef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140000">
            <a:off x="4929733" y="3540161"/>
            <a:ext cx="2133600" cy="214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 rot="1140000">
            <a:off x="4807834" y="3675923"/>
            <a:ext cx="2133600" cy="188824"/>
          </a:xfrm>
          <a:prstGeom prst="lef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52400" y="2724150"/>
            <a:ext cx="259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Enquirer:</a:t>
            </a:r>
          </a:p>
          <a:p>
            <a:r>
              <a:rPr lang="en-US" b="1" dirty="0" smtClean="0"/>
              <a:t>B&amp;D, Experts, </a:t>
            </a:r>
          </a:p>
          <a:p>
            <a:r>
              <a:rPr lang="en-US" b="1" dirty="0" smtClean="0"/>
              <a:t>Managers etc.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92881" y="4639330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Facilitator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269081" y="1428750"/>
            <a:ext cx="11384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Tech Know</a:t>
            </a:r>
          </a:p>
          <a:p>
            <a:r>
              <a:rPr lang="en-US" b="1" dirty="0" smtClean="0"/>
              <a:t>Team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69" y="1606944"/>
            <a:ext cx="664831" cy="5838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401" y="2530020"/>
            <a:ext cx="1612397" cy="129058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409950"/>
            <a:ext cx="1326794" cy="106198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12" y="1390455"/>
            <a:ext cx="493071" cy="432978"/>
          </a:xfrm>
          <a:prstGeom prst="rect">
            <a:avLst/>
          </a:prstGeom>
        </p:spPr>
      </p:pic>
      <p:sp>
        <p:nvSpPr>
          <p:cNvPr id="20" name="Plus 19"/>
          <p:cNvSpPr/>
          <p:nvPr/>
        </p:nvSpPr>
        <p:spPr>
          <a:xfrm>
            <a:off x="5181600" y="1123950"/>
            <a:ext cx="381000" cy="4572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819150"/>
            <a:ext cx="537093" cy="53709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742950"/>
            <a:ext cx="685800" cy="6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886200" y="3343930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KMS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133600" y="1299686"/>
            <a:ext cx="6719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905000" y="3486150"/>
            <a:ext cx="12698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Consolidation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27344" y="4271486"/>
            <a:ext cx="114005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Classify, </a:t>
            </a:r>
          </a:p>
          <a:p>
            <a:r>
              <a:rPr lang="en-US" dirty="0"/>
              <a:t>c</a:t>
            </a:r>
            <a:r>
              <a:rPr lang="en-US" dirty="0" smtClean="0"/>
              <a:t>onsolidate,</a:t>
            </a:r>
          </a:p>
          <a:p>
            <a:r>
              <a:rPr lang="en-US" dirty="0" smtClean="0"/>
              <a:t>and save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350101" y="2747486"/>
            <a:ext cx="1847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197701" y="1733550"/>
            <a:ext cx="10518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Discussion</a:t>
            </a:r>
          </a:p>
          <a:p>
            <a:r>
              <a:rPr lang="en-US" dirty="0" smtClean="0"/>
              <a:t>Posts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066800" y="1535211"/>
            <a:ext cx="457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?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561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66750"/>
            <a:ext cx="7567612" cy="4248484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178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System Architecture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System Functions - Case Retrieval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 dirty="0"/>
              <a:t>Purpose: To provide tools to retrieve previous similar enquiries</a:t>
            </a:r>
          </a:p>
          <a:p>
            <a:pPr marL="914400" lvl="1" indent="-228600">
              <a:spcBef>
                <a:spcPts val="0"/>
              </a:spcBef>
            </a:pPr>
            <a:r>
              <a:rPr lang="en" dirty="0"/>
              <a:t>To provide references when handling similar enquiries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To prevent reinvent the wheel and minimize duplicated work</a:t>
            </a:r>
          </a:p>
          <a:p>
            <a:pPr marL="914400" lvl="1" indent="-228600">
              <a:spcBef>
                <a:spcPts val="0"/>
              </a:spcBef>
            </a:pPr>
            <a:r>
              <a:rPr lang="en" dirty="0"/>
              <a:t>To </a:t>
            </a:r>
            <a:r>
              <a:rPr lang="en" dirty="0" smtClean="0"/>
              <a:t>reduce necessary traning for new staff</a:t>
            </a:r>
            <a:endParaRPr lang="en" dirty="0"/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Target Users:</a:t>
            </a:r>
          </a:p>
          <a:p>
            <a:pPr marL="914400" lvl="1" indent="-228600">
              <a:spcBef>
                <a:spcPts val="0"/>
              </a:spcBef>
            </a:pPr>
            <a:r>
              <a:rPr lang="en" dirty="0"/>
              <a:t>Any colleagues who deal with enquiries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33375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12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sp>
        <p:nvSpPr>
          <p:cNvPr id="6" name="Shape 118"/>
          <p:cNvSpPr txBox="1">
            <a:spLocks noGrp="1"/>
          </p:cNvSpPr>
          <p:nvPr>
            <p:ph type="title"/>
          </p:nvPr>
        </p:nvSpPr>
        <p:spPr>
          <a:xfrm>
            <a:off x="311700" y="178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 smtClean="0"/>
              <a:t>Enquirer Entrance</a:t>
            </a:r>
            <a:endParaRPr lang="en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675"/>
            <a:ext cx="9144000" cy="4248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85750"/>
            <a:ext cx="9970031" cy="437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8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3350"/>
            <a:ext cx="10125651" cy="444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0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System Functions - Enquiry Retain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Purpose: To record the entire enquiry in a systematic manner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To retain and share information and knowledge on enquiries within the organization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To analyze the successful rate and fail reasons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To analyze the distribution of types of </a:t>
            </a:r>
            <a:r>
              <a:rPr lang="en" dirty="0" smtClean="0"/>
              <a:t>enquiries &amp; their processing time</a:t>
            </a:r>
            <a:endParaRPr lang="en" dirty="0"/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To analyze the details of enquiries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Target </a:t>
            </a:r>
            <a:r>
              <a:rPr lang="en" dirty="0"/>
              <a:t>Users:</a:t>
            </a:r>
          </a:p>
          <a:p>
            <a:pPr marL="914400" lvl="1" indent="-228600">
              <a:spcBef>
                <a:spcPts val="0"/>
              </a:spcBef>
            </a:pPr>
            <a:r>
              <a:rPr lang="en" dirty="0"/>
              <a:t>Any colleagues who have enquiries (e.g. BD, CS)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pic>
        <p:nvPicPr>
          <p:cNvPr id="5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07214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4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" y="57150"/>
            <a:ext cx="8427720" cy="493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9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450" y="2906200"/>
            <a:ext cx="656150" cy="656150"/>
          </a:xfrm>
          <a:prstGeom prst="rect">
            <a:avLst/>
          </a:prstGeom>
        </p:spPr>
      </p:pic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System Functions </a:t>
            </a:r>
            <a:r>
              <a:rPr lang="en" dirty="0" smtClean="0"/>
              <a:t>– Expert Group Management</a:t>
            </a:r>
            <a:endParaRPr lang="en" dirty="0"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 dirty="0"/>
              <a:t>Purpose: To </a:t>
            </a:r>
            <a:r>
              <a:rPr lang="en" dirty="0" smtClean="0"/>
              <a:t>maximize the overall contribution of knowledge holders</a:t>
            </a:r>
          </a:p>
          <a:p>
            <a:pPr marL="914400" lvl="1" indent="-228600">
              <a:spcBef>
                <a:spcPts val="0"/>
              </a:spcBef>
            </a:pPr>
            <a:r>
              <a:rPr lang="en" dirty="0" smtClean="0"/>
              <a:t>To facilitate effective expert group discussions </a:t>
            </a:r>
            <a:endParaRPr lang="en" dirty="0"/>
          </a:p>
          <a:p>
            <a:pPr marL="914400" lvl="1" indent="-228600">
              <a:spcBef>
                <a:spcPts val="0"/>
              </a:spcBef>
            </a:pPr>
            <a:r>
              <a:rPr lang="en" dirty="0"/>
              <a:t>To provide </a:t>
            </a:r>
            <a:r>
              <a:rPr lang="en" dirty="0" smtClean="0"/>
              <a:t>tools to enhance expert group management</a:t>
            </a:r>
            <a:endParaRPr lang="en" dirty="0"/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Target Users:</a:t>
            </a:r>
          </a:p>
          <a:p>
            <a:pPr marL="914400" lvl="1" indent="-228600">
              <a:spcBef>
                <a:spcPts val="0"/>
              </a:spcBef>
            </a:pPr>
            <a:r>
              <a:rPr lang="en" dirty="0" smtClean="0"/>
              <a:t>Tech Know Team and its Facilitator</a:t>
            </a:r>
            <a:endParaRPr lang="en" dirty="0"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500" y="3442050"/>
            <a:ext cx="882300" cy="88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1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sp>
        <p:nvSpPr>
          <p:cNvPr id="5" name="Shape 118"/>
          <p:cNvSpPr txBox="1">
            <a:spLocks noGrp="1"/>
          </p:cNvSpPr>
          <p:nvPr>
            <p:ph type="title"/>
          </p:nvPr>
        </p:nvSpPr>
        <p:spPr>
          <a:xfrm>
            <a:off x="311700" y="178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 smtClean="0"/>
              <a:t>Expert Entrance</a:t>
            </a:r>
            <a:endParaRPr lang="e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1"/>
            <a:ext cx="8712953" cy="4606066"/>
          </a:xfrm>
          <a:prstGeom prst="rect">
            <a:avLst/>
          </a:prstGeom>
        </p:spPr>
      </p:pic>
      <p:sp>
        <p:nvSpPr>
          <p:cNvPr id="6" name="左箭头 5"/>
          <p:cNvSpPr/>
          <p:nvPr/>
        </p:nvSpPr>
        <p:spPr>
          <a:xfrm>
            <a:off x="7543800" y="1352550"/>
            <a:ext cx="547657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69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3619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Agenda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104775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ts val="2400"/>
              </a:lnSpc>
              <a:spcBef>
                <a:spcPts val="0"/>
              </a:spcBef>
            </a:pPr>
            <a:r>
              <a:rPr lang="en" dirty="0"/>
              <a:t>Overview</a:t>
            </a:r>
          </a:p>
          <a:p>
            <a:pPr marL="457200" lvl="0" indent="-228600">
              <a:lnSpc>
                <a:spcPts val="2400"/>
              </a:lnSpc>
            </a:pPr>
            <a:r>
              <a:rPr lang="en" altLang="zh-CN" dirty="0"/>
              <a:t>Current Workflow</a:t>
            </a:r>
          </a:p>
          <a:p>
            <a:pPr marL="457200" lvl="0" indent="-228600">
              <a:lnSpc>
                <a:spcPts val="2400"/>
              </a:lnSpc>
            </a:pPr>
            <a:r>
              <a:rPr lang="en" altLang="zh-CN" dirty="0"/>
              <a:t>Proposed Workflow</a:t>
            </a:r>
          </a:p>
          <a:p>
            <a:pPr marL="457200" lvl="0" indent="-228600">
              <a:lnSpc>
                <a:spcPts val="2400"/>
              </a:lnSpc>
            </a:pPr>
            <a:r>
              <a:rPr lang="en" altLang="zh-CN" dirty="0"/>
              <a:t>System Architecture</a:t>
            </a:r>
          </a:p>
          <a:p>
            <a:pPr marL="457200" lvl="0" indent="-228600">
              <a:lnSpc>
                <a:spcPts val="2400"/>
              </a:lnSpc>
            </a:pPr>
            <a:r>
              <a:rPr lang="en" altLang="zh-CN" dirty="0"/>
              <a:t>System Functions</a:t>
            </a:r>
            <a:endParaRPr lang="en" dirty="0"/>
          </a:p>
          <a:p>
            <a:pPr marL="457200" lvl="0" indent="-228600" rtl="0">
              <a:lnSpc>
                <a:spcPts val="2400"/>
              </a:lnSpc>
              <a:spcBef>
                <a:spcPts val="0"/>
              </a:spcBef>
            </a:pPr>
            <a:r>
              <a:rPr lang="en" dirty="0"/>
              <a:t>Milestones and Current Progress</a:t>
            </a:r>
          </a:p>
          <a:p>
            <a:pPr marL="457200" lvl="0" indent="-228600" rtl="0">
              <a:lnSpc>
                <a:spcPts val="2400"/>
              </a:lnSpc>
              <a:spcBef>
                <a:spcPts val="0"/>
              </a:spcBef>
            </a:pPr>
            <a:r>
              <a:rPr lang="en" dirty="0"/>
              <a:t>Tasks involved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fld>
            <a:endParaRPr lang="en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050"/>
            <a:ext cx="9021157" cy="47689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9050"/>
            <a:ext cx="6078745" cy="37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6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sp>
        <p:nvSpPr>
          <p:cNvPr id="5" name="Shape 118"/>
          <p:cNvSpPr txBox="1">
            <a:spLocks noGrp="1"/>
          </p:cNvSpPr>
          <p:nvPr>
            <p:ph type="title"/>
          </p:nvPr>
        </p:nvSpPr>
        <p:spPr>
          <a:xfrm>
            <a:off x="311700" y="178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 smtClean="0"/>
              <a:t>Expert Entrance</a:t>
            </a:r>
            <a:endParaRPr lang="e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1"/>
            <a:ext cx="8712953" cy="4606066"/>
          </a:xfrm>
          <a:prstGeom prst="rect">
            <a:avLst/>
          </a:prstGeom>
        </p:spPr>
      </p:pic>
      <p:sp>
        <p:nvSpPr>
          <p:cNvPr id="6" name="左箭头 5"/>
          <p:cNvSpPr/>
          <p:nvPr/>
        </p:nvSpPr>
        <p:spPr>
          <a:xfrm>
            <a:off x="7620000" y="3028950"/>
            <a:ext cx="547657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828800" y="438150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Include all functions for Enquirers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914400" y="57151"/>
            <a:ext cx="2895600" cy="3809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75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0"/>
            <a:ext cx="7964457" cy="50400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8229"/>
            <a:ext cx="5562601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88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7239000" cy="5048448"/>
          </a:xfrm>
          <a:prstGeom prst="rect">
            <a:avLst/>
          </a:prstGeom>
        </p:spPr>
      </p:pic>
      <p:sp>
        <p:nvSpPr>
          <p:cNvPr id="11" name="左箭头 10"/>
          <p:cNvSpPr/>
          <p:nvPr/>
        </p:nvSpPr>
        <p:spPr>
          <a:xfrm>
            <a:off x="6400800" y="1276350"/>
            <a:ext cx="547657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大括号 11"/>
          <p:cNvSpPr/>
          <p:nvPr/>
        </p:nvSpPr>
        <p:spPr>
          <a:xfrm>
            <a:off x="6400800" y="2190750"/>
            <a:ext cx="273828" cy="2362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705600" y="3028950"/>
            <a:ext cx="144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Include all functions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for Experts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5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001000" cy="50631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050"/>
            <a:ext cx="5715000" cy="34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5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System Functions </a:t>
            </a:r>
            <a:r>
              <a:rPr lang="en" dirty="0" smtClean="0"/>
              <a:t>– Business Intelligence </a:t>
            </a:r>
            <a:r>
              <a:rPr lang="en" dirty="0"/>
              <a:t>Reports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 dirty="0"/>
              <a:t>Purpose: To </a:t>
            </a:r>
            <a:r>
              <a:rPr lang="en" dirty="0" smtClean="0"/>
              <a:t>measuring </a:t>
            </a:r>
            <a:r>
              <a:rPr lang="en" dirty="0"/>
              <a:t>the performance of </a:t>
            </a:r>
            <a:r>
              <a:rPr lang="en" dirty="0" smtClean="0"/>
              <a:t>knowledge intensive business</a:t>
            </a:r>
            <a:endParaRPr lang="en" dirty="0"/>
          </a:p>
          <a:p>
            <a:pPr marL="914400" lvl="1" indent="-228600" rtl="0">
              <a:spcBef>
                <a:spcPts val="0"/>
              </a:spcBef>
            </a:pPr>
            <a:r>
              <a:rPr lang="en" dirty="0" smtClean="0"/>
              <a:t>To monitor status of equiry business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 smtClean="0"/>
              <a:t>To enhance motivation</a:t>
            </a:r>
            <a:endParaRPr lang="en" dirty="0"/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To provide references for incentives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Target Users:</a:t>
            </a:r>
          </a:p>
          <a:p>
            <a:pPr marL="914400" lvl="1" indent="-228600">
              <a:spcBef>
                <a:spcPts val="0"/>
              </a:spcBef>
            </a:pPr>
            <a:r>
              <a:rPr lang="en" dirty="0"/>
              <a:t>Management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  <p:pic>
        <p:nvPicPr>
          <p:cNvPr id="5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875682"/>
            <a:ext cx="1931557" cy="14486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675"/>
            <a:ext cx="91440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5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2857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Milestones and Current Progress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89535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12/9/2016 - 13/3/2017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Project Setup and data collection, and knowledge repository construction (~50%)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14/3/2017 - 14/9/2017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Development of the system core functions: case archive, enquiry handling, management review, R&amp;D reference (~20%)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15/9/2017 - 15/3/2018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Development of the visualization module and user interface (~5%)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16/3/2018 - 11/9/2018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Integration and final refinement of the system, and user training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75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11700" y="2857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Tasks Involved</a:t>
            </a:r>
            <a:endParaRPr lang="en" dirty="0"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311700" y="97155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" dirty="0" smtClean="0">
                <a:solidFill>
                  <a:schemeClr val="tx2">
                    <a:lumMod val="50000"/>
                  </a:schemeClr>
                </a:solidFill>
              </a:rPr>
              <a:t>Workflow design for Enquirer, Expert and Facilitator</a:t>
            </a:r>
          </a:p>
          <a:p>
            <a:pPr marL="514350" lvl="0" indent="-285750" rtl="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" dirty="0" smtClean="0">
                <a:solidFill>
                  <a:schemeClr val="tx2">
                    <a:lumMod val="50000"/>
                  </a:schemeClr>
                </a:solidFill>
              </a:rPr>
              <a:t>Database design</a:t>
            </a:r>
          </a:p>
          <a:p>
            <a:pPr marL="514350" lvl="0" indent="-28575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" dirty="0" smtClean="0">
                <a:solidFill>
                  <a:schemeClr val="tx2">
                    <a:lumMod val="50000"/>
                  </a:schemeClr>
                </a:solidFill>
              </a:rPr>
              <a:t>Implement part of the case retain and retrieval</a:t>
            </a:r>
          </a:p>
          <a:p>
            <a:pPr marL="514350" lvl="0" indent="-285750"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" dirty="0" smtClean="0">
                <a:solidFill>
                  <a:srgbClr val="FF0000"/>
                </a:solidFill>
              </a:rPr>
              <a:t>Workflow design for Management</a:t>
            </a:r>
          </a:p>
          <a:p>
            <a:pPr marL="514350" lvl="0" indent="-285750"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" dirty="0" smtClean="0">
                <a:solidFill>
                  <a:srgbClr val="FF0000"/>
                </a:solidFill>
              </a:rPr>
              <a:t>Data collection and analysis</a:t>
            </a:r>
          </a:p>
          <a:p>
            <a:pPr marL="514350" lvl="0" indent="-285750"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" dirty="0" smtClean="0">
                <a:solidFill>
                  <a:srgbClr val="FF0000"/>
                </a:solidFill>
              </a:rPr>
              <a:t>UI design</a:t>
            </a:r>
          </a:p>
          <a:p>
            <a:pPr marL="514350" lvl="0" indent="-285750"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" dirty="0" smtClean="0">
                <a:solidFill>
                  <a:srgbClr val="FF0000"/>
                </a:solidFill>
              </a:rPr>
              <a:t>System Development</a:t>
            </a:r>
          </a:p>
          <a:p>
            <a:pPr marL="228600" lvl="0">
              <a:spcBef>
                <a:spcPts val="0"/>
              </a:spcBef>
            </a:pPr>
            <a:endParaRPr lang="en" dirty="0" smtClean="0">
              <a:solidFill>
                <a:srgbClr val="FF0000"/>
              </a:solidFill>
            </a:endParaRPr>
          </a:p>
          <a:p>
            <a:pPr marL="228600" lvl="0">
              <a:spcBef>
                <a:spcPts val="0"/>
              </a:spcBef>
            </a:pPr>
            <a:endParaRPr lang="en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514350" lvl="0" indent="-285750"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28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29</a:t>
            </a:fld>
            <a:endParaRPr lang="en"/>
          </a:p>
        </p:txBody>
      </p:sp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0"/>
              <a:t>Questions?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Overview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047750"/>
            <a:ext cx="8520600" cy="408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ITF: University-Industry Collaboration Programme (UICP)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Matching Grant for Joint Research (https://www.itf.gov.hk/l-eng/UICP_MGJR.asp)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Project Period: 12/9/2016 - 11/9/2018 (24 Months)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No funding will be provided after the period, please note that for new recruitment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Aim:</a:t>
            </a:r>
            <a:endParaRPr lang="en" dirty="0"/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To construct an intelligent knowledge management system, which will enable the company to effectively and efficiently collect, </a:t>
            </a:r>
            <a:r>
              <a:rPr lang="en" dirty="0" smtClean="0"/>
              <a:t>extract, share</a:t>
            </a:r>
            <a:r>
              <a:rPr lang="en" dirty="0"/>
              <a:t>, and reuse </a:t>
            </a:r>
            <a:r>
              <a:rPr lang="en" dirty="0" smtClean="0"/>
              <a:t>organizational </a:t>
            </a:r>
            <a:r>
              <a:rPr lang="en" dirty="0"/>
              <a:t>knowledge</a:t>
            </a:r>
            <a:r>
              <a:rPr lang="en" dirty="0" smtClean="0"/>
              <a:t>.</a:t>
            </a:r>
            <a:endParaRPr lang="en" dirty="0"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fld>
            <a:endParaRPr lang="en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11700" y="438150"/>
            <a:ext cx="8520600" cy="3534950"/>
          </a:xfrm>
        </p:spPr>
        <p:txBody>
          <a:bodyPr/>
          <a:lstStyle/>
          <a:p>
            <a:pPr algn="l"/>
            <a:r>
              <a:rPr lang="en-US" altLang="zh-CN" dirty="0"/>
              <a:t>On project roles of the CMA IT </a:t>
            </a:r>
            <a:r>
              <a:rPr lang="en-US" altLang="zh-CN" dirty="0" smtClean="0"/>
              <a:t>Division</a:t>
            </a:r>
          </a:p>
          <a:p>
            <a:pPr algn="l"/>
            <a:r>
              <a:rPr lang="en-US" altLang="zh-CN" dirty="0" smtClean="0"/>
              <a:t>On project data retaining</a:t>
            </a:r>
          </a:p>
          <a:p>
            <a:pPr algn="l"/>
            <a:r>
              <a:rPr lang="en-US" altLang="zh-CN" dirty="0" smtClean="0"/>
              <a:t>On internet channels to receive and answer customer enquiries</a:t>
            </a:r>
          </a:p>
          <a:p>
            <a:pPr algn="l"/>
            <a:r>
              <a:rPr lang="en-US" altLang="zh-CN" dirty="0" smtClean="0"/>
              <a:t>On current methods used by front line employees to document customer enquiries</a:t>
            </a:r>
          </a:p>
          <a:p>
            <a:pPr algn="l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8264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Overview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898675"/>
            <a:ext cx="8520600" cy="408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Scope</a:t>
            </a:r>
            <a:r>
              <a:rPr lang="en" dirty="0"/>
              <a:t>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Focus on management of enquiry (from client, internal staff, overseas salesman, etc.)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Deliverables:</a:t>
            </a:r>
          </a:p>
          <a:p>
            <a:pPr marL="971550" lvl="1" indent="-285750" rtl="0"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" dirty="0"/>
              <a:t>An Intelligent Knowledge Management System with: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" dirty="0"/>
              <a:t>A dynamic knowledge repository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" dirty="0"/>
              <a:t>Real time analysis support for business condition monitoring and R&amp;D management</a:t>
            </a:r>
          </a:p>
          <a:p>
            <a:pPr marL="971550" lvl="1" indent="-285750" rtl="0"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" dirty="0"/>
              <a:t>A user manual of using the system</a:t>
            </a:r>
          </a:p>
          <a:p>
            <a:pPr marL="971550" lvl="1" indent="-285750"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" dirty="0"/>
              <a:t>A system performance evaluation report from both general end users and expert users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fld>
            <a:endParaRPr lang="en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05505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152400" y="2095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Current </a:t>
            </a:r>
            <a:r>
              <a:rPr lang="en" dirty="0" smtClean="0"/>
              <a:t>Workflow:   Common Employees in B&amp;D, C&amp;S   </a:t>
            </a:r>
            <a:endParaRPr lang="en" dirty="0">
              <a:solidFill>
                <a:srgbClr val="FF0000"/>
              </a:solidFill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2" name="文本框 1"/>
          <p:cNvSpPr txBox="1"/>
          <p:nvPr/>
        </p:nvSpPr>
        <p:spPr>
          <a:xfrm>
            <a:off x="152400" y="1428750"/>
            <a:ext cx="1066800" cy="12926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Receive Customer</a:t>
            </a:r>
          </a:p>
          <a:p>
            <a:r>
              <a:rPr lang="en-US" altLang="zh-CN" dirty="0" smtClean="0"/>
              <a:t>Enquiry</a:t>
            </a:r>
          </a:p>
          <a:p>
            <a:r>
              <a:rPr lang="en-US" altLang="zh-CN" dirty="0" smtClean="0"/>
              <a:t> </a:t>
            </a:r>
            <a:r>
              <a:rPr lang="en-US" altLang="zh-CN" sz="1100" dirty="0" smtClean="0"/>
              <a:t>(which they lack of knowledge)</a:t>
            </a:r>
            <a:endParaRPr lang="en-US" altLang="zh-CN" sz="11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600200" y="1200150"/>
            <a:ext cx="31242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Ask Operation Staff/ Other Divisions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600200" y="1657350"/>
            <a:ext cx="54102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Local Search: Operation Database, Hard Disk Documents, Emails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00" y="2114550"/>
            <a:ext cx="349483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Ask Their Supervisor: Seniors in BD/CS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600200" y="2571750"/>
            <a:ext cx="39624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Internet Search: Google, Baidu, Wikipedia</a:t>
            </a:r>
          </a:p>
        </p:txBody>
      </p:sp>
      <p:sp>
        <p:nvSpPr>
          <p:cNvPr id="3" name="右箭头 2"/>
          <p:cNvSpPr/>
          <p:nvPr/>
        </p:nvSpPr>
        <p:spPr>
          <a:xfrm>
            <a:off x="1219200" y="188595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7239000" y="180975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524000" y="971550"/>
            <a:ext cx="57150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524000" y="3067050"/>
            <a:ext cx="4132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Priority depends on the person’s own preference.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543800" y="1276350"/>
            <a:ext cx="1066800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Decide on </a:t>
            </a:r>
          </a:p>
          <a:p>
            <a:r>
              <a:rPr lang="en-US" altLang="zh-CN" dirty="0" smtClean="0"/>
              <a:t>Final Answer and Reply</a:t>
            </a:r>
          </a:p>
          <a:p>
            <a:r>
              <a:rPr lang="en-US" altLang="zh-CN" dirty="0" smtClean="0"/>
              <a:t>the Customer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28600" y="4400550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Reference from the help of : Elvis and Anderson from B&amp;D, and the IT Division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61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1333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Current </a:t>
            </a:r>
            <a:r>
              <a:rPr lang="en" dirty="0" smtClean="0"/>
              <a:t>Workflow  : Tech Know Team</a:t>
            </a:r>
            <a:endParaRPr lang="en" dirty="0">
              <a:solidFill>
                <a:srgbClr val="FF0000"/>
              </a:solidFill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200" y="666750"/>
            <a:ext cx="6441973" cy="40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457200" y="4702373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Reference from the help of : YY (Facilitator of Tech Know Team)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571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Limitations </a:t>
            </a:r>
            <a:r>
              <a:rPr lang="en" dirty="0"/>
              <a:t>of Current Workflow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90795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" dirty="0" smtClean="0"/>
              <a:t>Best Practices of the whole enquiry dealing flow are not defined and generalized</a:t>
            </a:r>
          </a:p>
          <a:p>
            <a:pPr marL="514350" lvl="0" indent="-285750" rtl="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" dirty="0" smtClean="0"/>
              <a:t>Enquiries </a:t>
            </a:r>
            <a:r>
              <a:rPr lang="en" dirty="0"/>
              <a:t>are recorded in Email in unstructured </a:t>
            </a:r>
            <a:r>
              <a:rPr lang="en" dirty="0" smtClean="0"/>
              <a:t>way OR not recorded</a:t>
            </a:r>
            <a:endParaRPr lang="en" dirty="0"/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Difficult to retrieve, trace and share the information and knowledge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Difficult to measure the results (e.g. the distribution of division, the processing time, successful rate, etc.)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No version control, easy to miss others comments</a:t>
            </a:r>
          </a:p>
          <a:p>
            <a:pPr marL="514350" lvl="0" indent="-285750" rtl="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" dirty="0" smtClean="0"/>
              <a:t>Lack </a:t>
            </a:r>
            <a:r>
              <a:rPr lang="en" dirty="0"/>
              <a:t>of </a:t>
            </a:r>
            <a:r>
              <a:rPr lang="en" dirty="0" smtClean="0"/>
              <a:t>motivation/time/ability </a:t>
            </a:r>
            <a:r>
              <a:rPr lang="en" dirty="0"/>
              <a:t>for </a:t>
            </a:r>
            <a:r>
              <a:rPr lang="en" dirty="0" smtClean="0"/>
              <a:t>most TKT members</a:t>
            </a:r>
            <a:r>
              <a:rPr lang="en" dirty="0" smtClean="0"/>
              <a:t> </a:t>
            </a:r>
            <a:r>
              <a:rPr lang="en" dirty="0"/>
              <a:t>to </a:t>
            </a:r>
            <a:r>
              <a:rPr lang="en" dirty="0" smtClean="0"/>
              <a:t>participate</a:t>
            </a:r>
            <a:endParaRPr lang="en" dirty="0"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sp>
        <p:nvSpPr>
          <p:cNvPr id="5" name="文本框 4"/>
          <p:cNvSpPr txBox="1"/>
          <p:nvPr/>
        </p:nvSpPr>
        <p:spPr>
          <a:xfrm>
            <a:off x="457200" y="4702373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Reference from the help of : YY (Facilitator of Tech Know Team)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1702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Limitation of Current Workflow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21275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Heavy </a:t>
            </a:r>
            <a:r>
              <a:rPr lang="en" dirty="0"/>
              <a:t>workload for facilitator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Previous knowledge cannot be reused effectively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Low usage of the Knowledge Sharing Platform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5" name="文本框 4"/>
          <p:cNvSpPr txBox="1"/>
          <p:nvPr/>
        </p:nvSpPr>
        <p:spPr>
          <a:xfrm>
            <a:off x="457200" y="4702373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Reference from the help of : YY (Facilitator of Tech Know Team)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01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76200" y="178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Proposed Workflow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819150"/>
            <a:ext cx="1219200" cy="1219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22120" y="666750"/>
            <a:ext cx="9144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?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790950"/>
            <a:ext cx="1219200" cy="1219200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1143000" y="2190750"/>
            <a:ext cx="219098" cy="152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1514498" y="2190750"/>
            <a:ext cx="238102" cy="1524000"/>
          </a:xfrm>
          <a:prstGeom prst="up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2518558"/>
            <a:ext cx="685800" cy="685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404258"/>
            <a:ext cx="914400" cy="914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09800" y="855643"/>
            <a:ext cx="22653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Enquirer: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B&amp;D</a:t>
            </a:r>
            <a:r>
              <a:rPr lang="en-US" b="1" dirty="0" smtClean="0"/>
              <a:t>, Experts, Managers</a:t>
            </a:r>
          </a:p>
          <a:p>
            <a:r>
              <a:rPr lang="en-US" b="1" dirty="0" smtClean="0"/>
              <a:t>etc.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514350"/>
            <a:ext cx="818346" cy="8183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038350"/>
            <a:ext cx="775359" cy="77535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630633"/>
            <a:ext cx="769917" cy="76991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733550"/>
            <a:ext cx="1219200" cy="1219200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5715000" y="2038350"/>
            <a:ext cx="2133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Arrow 15"/>
          <p:cNvSpPr/>
          <p:nvPr/>
        </p:nvSpPr>
        <p:spPr>
          <a:xfrm>
            <a:off x="5715000" y="2518557"/>
            <a:ext cx="2133600" cy="295151"/>
          </a:xfrm>
          <a:prstGeom prst="lef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118" y="1235868"/>
            <a:ext cx="802482" cy="80248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787732"/>
            <a:ext cx="1649843" cy="123738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648200" y="154046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Manager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48200" y="1743730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Facilitator</a:t>
            </a:r>
          </a:p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78281" y="3267730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R&amp;D</a:t>
            </a:r>
          </a:p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09800" y="4258330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KMS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241364" y="1515130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KMS</a:t>
            </a:r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90871" y="3204686"/>
            <a:ext cx="7521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613609" y="2647950"/>
            <a:ext cx="8915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Relevant</a:t>
            </a:r>
          </a:p>
          <a:p>
            <a:r>
              <a:rPr lang="en-US" dirty="0" smtClean="0"/>
              <a:t>Cases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236058" y="666750"/>
            <a:ext cx="10791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Information</a:t>
            </a:r>
          </a:p>
          <a:p>
            <a:r>
              <a:rPr lang="en-US" dirty="0" smtClean="0"/>
              <a:t>Needs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07469" y="3943350"/>
            <a:ext cx="10310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 Reports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2590800" y="4702373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Reference from the help of : Kenneth To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829</Words>
  <Application>Microsoft Office PowerPoint</Application>
  <PresentationFormat>全屏显示(16:9)</PresentationFormat>
  <Paragraphs>176</Paragraphs>
  <Slides>30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Proxima Nova</vt:lpstr>
      <vt:lpstr>Wingdings</vt:lpstr>
      <vt:lpstr>宋体</vt:lpstr>
      <vt:lpstr>Arial</vt:lpstr>
      <vt:lpstr>spearmint</vt:lpstr>
      <vt:lpstr>Progress Meeting for the CMA ITF Project</vt:lpstr>
      <vt:lpstr>Agenda</vt:lpstr>
      <vt:lpstr>Overview</vt:lpstr>
      <vt:lpstr>Overview</vt:lpstr>
      <vt:lpstr>Current Workflow:   Common Employees in B&amp;D, C&amp;S   </vt:lpstr>
      <vt:lpstr>Current Workflow  : Tech Know Team</vt:lpstr>
      <vt:lpstr>Limitations of Current Workflow</vt:lpstr>
      <vt:lpstr>Limitation of Current Workflow</vt:lpstr>
      <vt:lpstr>Proposed Workflow</vt:lpstr>
      <vt:lpstr>Proposed Workflow</vt:lpstr>
      <vt:lpstr>System Architecture</vt:lpstr>
      <vt:lpstr>System Functions - Case Retrieval</vt:lpstr>
      <vt:lpstr>Enquirer Entrance</vt:lpstr>
      <vt:lpstr>PowerPoint 演示文稿</vt:lpstr>
      <vt:lpstr>PowerPoint 演示文稿</vt:lpstr>
      <vt:lpstr>System Functions - Enquiry Retain</vt:lpstr>
      <vt:lpstr>PowerPoint 演示文稿</vt:lpstr>
      <vt:lpstr>System Functions – Expert Group Management</vt:lpstr>
      <vt:lpstr>Expert Entrance</vt:lpstr>
      <vt:lpstr>PowerPoint 演示文稿</vt:lpstr>
      <vt:lpstr>Expert Entrance</vt:lpstr>
      <vt:lpstr>PowerPoint 演示文稿</vt:lpstr>
      <vt:lpstr>PowerPoint 演示文稿</vt:lpstr>
      <vt:lpstr>PowerPoint 演示文稿</vt:lpstr>
      <vt:lpstr>System Functions – Business Intelligence Reports</vt:lpstr>
      <vt:lpstr>PowerPoint 演示文稿</vt:lpstr>
      <vt:lpstr>Milestones and Current Progress</vt:lpstr>
      <vt:lpstr>Tasks Involved</vt:lpstr>
      <vt:lpstr>Questions?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Meeting for the CMA ITF Project</dc:title>
  <dc:creator>Shilo Wu</dc:creator>
  <cp:lastModifiedBy>keying wu</cp:lastModifiedBy>
  <cp:revision>56</cp:revision>
  <dcterms:modified xsi:type="dcterms:W3CDTF">2016-11-06T15:27:45Z</dcterms:modified>
</cp:coreProperties>
</file>