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57" r:id="rId3"/>
    <p:sldId id="258" r:id="rId4"/>
    <p:sldId id="260" r:id="rId5"/>
    <p:sldId id="262" r:id="rId6"/>
    <p:sldId id="263" r:id="rId7"/>
    <p:sldId id="264" r:id="rId8"/>
    <p:sldId id="265" r:id="rId9"/>
    <p:sldId id="261"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74" r:id="rId27"/>
    <p:sldId id="283" r:id="rId28"/>
    <p:sldId id="284" r:id="rId29"/>
    <p:sldId id="297" r:id="rId30"/>
    <p:sldId id="298" r:id="rId31"/>
    <p:sldId id="296" r:id="rId32"/>
    <p:sldId id="285" r:id="rId33"/>
    <p:sldId id="299" r:id="rId34"/>
    <p:sldId id="286" r:id="rId35"/>
    <p:sldId id="290" r:id="rId36"/>
    <p:sldId id="287" r:id="rId37"/>
    <p:sldId id="288" r:id="rId38"/>
    <p:sldId id="289" r:id="rId39"/>
    <p:sldId id="292" r:id="rId40"/>
    <p:sldId id="293" r:id="rId41"/>
    <p:sldId id="29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40519598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23723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6216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1770538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151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874845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30917918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121210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380240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7C6A878-D55A-4C70-9105-669F1ACD2A14}" type="datetimeFigureOut">
              <a:rPr lang="en-US" smtClean="0"/>
              <a:t>11/14/2014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26298696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7C6A878-D55A-4C70-9105-669F1ACD2A14}" type="datetimeFigureOut">
              <a:rPr lang="en-US" smtClean="0"/>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5897348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7C6A878-D55A-4C70-9105-669F1ACD2A14}" type="datetimeFigureOut">
              <a:rPr lang="en-US" smtClean="0"/>
              <a:t>11/14/2014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256691732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7C6A878-D55A-4C70-9105-669F1ACD2A14}" type="datetimeFigureOut">
              <a:rPr lang="en-US" smtClean="0"/>
              <a:t>11/14/2014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25607713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6A878-D55A-4C70-9105-669F1ACD2A14}" type="datetimeFigureOut">
              <a:rPr lang="en-US" smtClean="0"/>
              <a:t>11/14/2014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164500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7C6A878-D55A-4C70-9105-669F1ACD2A14}" type="datetimeFigureOut">
              <a:rPr lang="en-US" smtClean="0"/>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160460464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7C6A878-D55A-4C70-9105-669F1ACD2A14}" type="datetimeFigureOut">
              <a:rPr lang="en-US" smtClean="0"/>
              <a:t>11/14/2014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E37450-B536-4896-9061-AEDB1A495135}" type="slidenum">
              <a:rPr lang="en-US" smtClean="0"/>
              <a:t>‹#›</a:t>
            </a:fld>
            <a:endParaRPr lang="en-US"/>
          </a:p>
        </p:txBody>
      </p:sp>
    </p:spTree>
    <p:extLst>
      <p:ext uri="{BB962C8B-B14F-4D97-AF65-F5344CB8AC3E}">
        <p14:creationId xmlns:p14="http://schemas.microsoft.com/office/powerpoint/2010/main" val="183400621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C6A878-D55A-4C70-9105-669F1ACD2A14}" type="datetimeFigureOut">
              <a:rPr lang="en-US" smtClean="0"/>
              <a:t>11/14/2014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E37450-B536-4896-9061-AEDB1A495135}" type="slidenum">
              <a:rPr lang="en-US" smtClean="0"/>
              <a:t>‹#›</a:t>
            </a:fld>
            <a:endParaRPr lang="en-US"/>
          </a:p>
        </p:txBody>
      </p:sp>
    </p:spTree>
    <p:extLst>
      <p:ext uri="{BB962C8B-B14F-4D97-AF65-F5344CB8AC3E}">
        <p14:creationId xmlns:p14="http://schemas.microsoft.com/office/powerpoint/2010/main" val="2650101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file:///C:\Users\user\AppData\Local\Acer\Snipping\final_edit.png"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Findings Report</a:t>
            </a:r>
            <a:endParaRPr lang="en-US" dirty="0"/>
          </a:p>
        </p:txBody>
      </p:sp>
      <p:sp>
        <p:nvSpPr>
          <p:cNvPr id="3" name="副标题 2"/>
          <p:cNvSpPr>
            <a:spLocks noGrp="1"/>
          </p:cNvSpPr>
          <p:nvPr>
            <p:ph type="subTitle" idx="1"/>
          </p:nvPr>
        </p:nvSpPr>
        <p:spPr/>
        <p:txBody>
          <a:bodyPr/>
          <a:lstStyle/>
          <a:p>
            <a:r>
              <a:rPr lang="en-US" dirty="0" smtClean="0"/>
              <a:t>DENG </a:t>
            </a:r>
            <a:r>
              <a:rPr lang="en-US" dirty="0" err="1" smtClean="0"/>
              <a:t>Yanheng</a:t>
            </a:r>
            <a:endParaRPr lang="en-US" dirty="0" smtClean="0"/>
          </a:p>
          <a:p>
            <a:r>
              <a:rPr lang="en-US" dirty="0" smtClean="0"/>
              <a:t>George</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79545"/>
            <a:ext cx="1655064" cy="47845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649" y="6379545"/>
            <a:ext cx="1325880" cy="480998"/>
          </a:xfrm>
          <a:prstGeom prst="rect">
            <a:avLst/>
          </a:prstGeom>
        </p:spPr>
      </p:pic>
    </p:spTree>
    <p:extLst>
      <p:ext uri="{BB962C8B-B14F-4D97-AF65-F5344CB8AC3E}">
        <p14:creationId xmlns:p14="http://schemas.microsoft.com/office/powerpoint/2010/main" val="1292439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Analysis—Customer allocation</a:t>
            </a:r>
            <a:endParaRPr lang="en-US" dirty="0"/>
          </a:p>
        </p:txBody>
      </p:sp>
      <p:sp>
        <p:nvSpPr>
          <p:cNvPr id="3" name="内容占位符 2"/>
          <p:cNvSpPr>
            <a:spLocks noGrp="1"/>
          </p:cNvSpPr>
          <p:nvPr>
            <p:ph idx="1"/>
          </p:nvPr>
        </p:nvSpPr>
        <p:spPr/>
        <p:txBody>
          <a:bodyPr/>
          <a:lstStyle/>
          <a:p>
            <a:endParaRPr lang="en-US" dirty="0"/>
          </a:p>
        </p:txBody>
      </p:sp>
      <p:sp>
        <p:nvSpPr>
          <p:cNvPr id="20" name="圆角矩形 19"/>
          <p:cNvSpPr/>
          <p:nvPr/>
        </p:nvSpPr>
        <p:spPr>
          <a:xfrm>
            <a:off x="1438430" y="4001294"/>
            <a:ext cx="1723869" cy="6895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Customer</a:t>
            </a:r>
            <a:endParaRPr lang="en-US" dirty="0"/>
          </a:p>
        </p:txBody>
      </p:sp>
      <p:sp>
        <p:nvSpPr>
          <p:cNvPr id="21" name="圆角矩形 20"/>
          <p:cNvSpPr/>
          <p:nvPr/>
        </p:nvSpPr>
        <p:spPr>
          <a:xfrm>
            <a:off x="4471753" y="2981455"/>
            <a:ext cx="1828487" cy="80946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t>
            </a:r>
            <a:r>
              <a:rPr lang="en-US" dirty="0" smtClean="0"/>
              <a:t>alesman</a:t>
            </a:r>
            <a:endParaRPr lang="en-US" dirty="0"/>
          </a:p>
        </p:txBody>
      </p:sp>
      <p:sp>
        <p:nvSpPr>
          <p:cNvPr id="22" name="圆角矩形 21"/>
          <p:cNvSpPr/>
          <p:nvPr/>
        </p:nvSpPr>
        <p:spPr>
          <a:xfrm>
            <a:off x="7765842" y="4001294"/>
            <a:ext cx="1753849" cy="68954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Related manager</a:t>
            </a:r>
            <a:endParaRPr lang="en-US" dirty="0"/>
          </a:p>
        </p:txBody>
      </p:sp>
      <p:sp>
        <p:nvSpPr>
          <p:cNvPr id="23" name="圆角矩形 22"/>
          <p:cNvSpPr/>
          <p:nvPr/>
        </p:nvSpPr>
        <p:spPr>
          <a:xfrm>
            <a:off x="4471753" y="4946754"/>
            <a:ext cx="1823803" cy="83944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p>
          <a:p>
            <a:pPr algn="ctr"/>
            <a:endParaRPr lang="en-US" dirty="0" smtClean="0"/>
          </a:p>
          <a:p>
            <a:pPr algn="ctr"/>
            <a:r>
              <a:rPr lang="en-US" dirty="0" smtClean="0"/>
              <a:t>OBD</a:t>
            </a:r>
            <a:endParaRPr lang="en-US" dirty="0"/>
          </a:p>
          <a:p>
            <a:pPr algn="ctr"/>
            <a:r>
              <a:rPr lang="en-US" dirty="0"/>
              <a:t>(BD Division)</a:t>
            </a:r>
          </a:p>
          <a:p>
            <a:pPr algn="ctr"/>
            <a:endParaRPr lang="en-US" dirty="0" smtClean="0"/>
          </a:p>
          <a:p>
            <a:pPr algn="ctr"/>
            <a:endParaRPr lang="en-US" dirty="0"/>
          </a:p>
        </p:txBody>
      </p:sp>
      <p:sp>
        <p:nvSpPr>
          <p:cNvPr id="24" name="圆角矩形 23"/>
          <p:cNvSpPr/>
          <p:nvPr/>
        </p:nvSpPr>
        <p:spPr>
          <a:xfrm>
            <a:off x="4471752" y="1825624"/>
            <a:ext cx="1823803" cy="7794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Specific Knowledge holder</a:t>
            </a:r>
            <a:endParaRPr lang="en-US" dirty="0"/>
          </a:p>
        </p:txBody>
      </p:sp>
      <p:sp>
        <p:nvSpPr>
          <p:cNvPr id="25" name="圆角右箭头 24"/>
          <p:cNvSpPr/>
          <p:nvPr/>
        </p:nvSpPr>
        <p:spPr>
          <a:xfrm flipV="1">
            <a:off x="2233534" y="4690840"/>
            <a:ext cx="2238218" cy="945461"/>
          </a:xfrm>
          <a:prstGeom prst="bentArrow">
            <a:avLst>
              <a:gd name="adj1" fmla="val 25000"/>
              <a:gd name="adj2" fmla="val 24207"/>
              <a:gd name="adj3" fmla="val 41667"/>
              <a:gd name="adj4" fmla="val 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ysClr val="windowText" lastClr="000000"/>
              </a:solidFill>
            </a:endParaRPr>
          </a:p>
        </p:txBody>
      </p:sp>
      <p:sp>
        <p:nvSpPr>
          <p:cNvPr id="26" name="圆角右箭头 25"/>
          <p:cNvSpPr/>
          <p:nvPr/>
        </p:nvSpPr>
        <p:spPr>
          <a:xfrm flipH="1">
            <a:off x="6295555" y="3207895"/>
            <a:ext cx="2582680" cy="793399"/>
          </a:xfrm>
          <a:prstGeom prst="bentArrow">
            <a:avLst>
              <a:gd name="adj1" fmla="val 25000"/>
              <a:gd name="adj2" fmla="val 24207"/>
              <a:gd name="adj3" fmla="val 41667"/>
              <a:gd name="adj4" fmla="val 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27" name="圆角右箭头 26"/>
          <p:cNvSpPr/>
          <p:nvPr/>
        </p:nvSpPr>
        <p:spPr>
          <a:xfrm rot="5400000" flipH="1">
            <a:off x="7230996" y="3755399"/>
            <a:ext cx="827660" cy="2698543"/>
          </a:xfrm>
          <a:prstGeom prst="bentArrow">
            <a:avLst>
              <a:gd name="adj1" fmla="val 25000"/>
              <a:gd name="adj2" fmla="val 25000"/>
              <a:gd name="adj3" fmla="val 25000"/>
              <a:gd name="adj4" fmla="val 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28" name="直角双向箭头 27"/>
          <p:cNvSpPr/>
          <p:nvPr/>
        </p:nvSpPr>
        <p:spPr>
          <a:xfrm flipH="1" flipV="1">
            <a:off x="2233534" y="3207895"/>
            <a:ext cx="2238218" cy="793398"/>
          </a:xfrm>
          <a:prstGeom prst="leftUpArrow">
            <a:avLst>
              <a:gd name="adj1" fmla="val 28779"/>
              <a:gd name="adj2" fmla="val 25000"/>
              <a:gd name="adj3" fmla="val 25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9" name="右弧形箭头 28"/>
          <p:cNvSpPr/>
          <p:nvPr/>
        </p:nvSpPr>
        <p:spPr>
          <a:xfrm flipH="1">
            <a:off x="3830296" y="2081539"/>
            <a:ext cx="641455" cy="1216152"/>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30" name="右弧形箭头 29"/>
          <p:cNvSpPr/>
          <p:nvPr/>
        </p:nvSpPr>
        <p:spPr>
          <a:xfrm flipV="1">
            <a:off x="6294931" y="2067055"/>
            <a:ext cx="642705" cy="1212330"/>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31" name="文本框 30"/>
          <p:cNvSpPr txBox="1"/>
          <p:nvPr/>
        </p:nvSpPr>
        <p:spPr>
          <a:xfrm>
            <a:off x="2764214" y="5703498"/>
            <a:ext cx="1461850" cy="276999"/>
          </a:xfrm>
          <a:prstGeom prst="rect">
            <a:avLst/>
          </a:prstGeom>
          <a:noFill/>
        </p:spPr>
        <p:txBody>
          <a:bodyPr wrap="square" rtlCol="0">
            <a:spAutoFit/>
          </a:bodyPr>
          <a:lstStyle/>
          <a:p>
            <a:r>
              <a:rPr lang="en-US" sz="1200" dirty="0" smtClean="0">
                <a:solidFill>
                  <a:schemeClr val="accent2"/>
                </a:solidFill>
              </a:rPr>
              <a:t>Email enquiry</a:t>
            </a:r>
            <a:endParaRPr lang="en-US" sz="1200" dirty="0">
              <a:solidFill>
                <a:schemeClr val="accent2"/>
              </a:solidFill>
            </a:endParaRPr>
          </a:p>
        </p:txBody>
      </p:sp>
      <p:sp>
        <p:nvSpPr>
          <p:cNvPr id="32" name="文本框 31"/>
          <p:cNvSpPr txBox="1"/>
          <p:nvPr/>
        </p:nvSpPr>
        <p:spPr>
          <a:xfrm>
            <a:off x="6924285" y="5656733"/>
            <a:ext cx="1885010" cy="276999"/>
          </a:xfrm>
          <a:prstGeom prst="rect">
            <a:avLst/>
          </a:prstGeom>
          <a:noFill/>
        </p:spPr>
        <p:txBody>
          <a:bodyPr wrap="square" rtlCol="0">
            <a:spAutoFit/>
          </a:bodyPr>
          <a:lstStyle/>
          <a:p>
            <a:r>
              <a:rPr lang="en-US" sz="1200" dirty="0" smtClean="0">
                <a:solidFill>
                  <a:schemeClr val="accent2"/>
                </a:solidFill>
              </a:rPr>
              <a:t>Sort and forward</a:t>
            </a:r>
            <a:endParaRPr lang="en-US" sz="1200" dirty="0">
              <a:solidFill>
                <a:schemeClr val="accent2"/>
              </a:solidFill>
            </a:endParaRPr>
          </a:p>
        </p:txBody>
      </p:sp>
      <p:sp>
        <p:nvSpPr>
          <p:cNvPr id="33" name="文本框 32"/>
          <p:cNvSpPr txBox="1"/>
          <p:nvPr/>
        </p:nvSpPr>
        <p:spPr>
          <a:xfrm>
            <a:off x="6855346" y="3539029"/>
            <a:ext cx="2022889" cy="276999"/>
          </a:xfrm>
          <a:prstGeom prst="rect">
            <a:avLst/>
          </a:prstGeom>
          <a:noFill/>
        </p:spPr>
        <p:txBody>
          <a:bodyPr wrap="square" rtlCol="0">
            <a:spAutoFit/>
          </a:bodyPr>
          <a:lstStyle/>
          <a:p>
            <a:r>
              <a:rPr lang="en-US" sz="1200" dirty="0" smtClean="0">
                <a:solidFill>
                  <a:schemeClr val="accent2"/>
                </a:solidFill>
              </a:rPr>
              <a:t>Allocate and assign</a:t>
            </a:r>
            <a:endParaRPr lang="en-US" sz="1200" dirty="0">
              <a:solidFill>
                <a:schemeClr val="accent2"/>
              </a:solidFill>
            </a:endParaRPr>
          </a:p>
        </p:txBody>
      </p:sp>
      <p:sp>
        <p:nvSpPr>
          <p:cNvPr id="34" name="文本框 33"/>
          <p:cNvSpPr txBox="1"/>
          <p:nvPr/>
        </p:nvSpPr>
        <p:spPr>
          <a:xfrm>
            <a:off x="2862072" y="3544112"/>
            <a:ext cx="1782578" cy="276999"/>
          </a:xfrm>
          <a:prstGeom prst="rect">
            <a:avLst/>
          </a:prstGeom>
          <a:noFill/>
        </p:spPr>
        <p:txBody>
          <a:bodyPr wrap="square" rtlCol="0">
            <a:spAutoFit/>
          </a:bodyPr>
          <a:lstStyle/>
          <a:p>
            <a:r>
              <a:rPr lang="en-US" sz="1200" dirty="0" smtClean="0"/>
              <a:t>Ask and answer</a:t>
            </a:r>
            <a:endParaRPr lang="en-US" sz="1200" dirty="0"/>
          </a:p>
        </p:txBody>
      </p:sp>
      <p:sp>
        <p:nvSpPr>
          <p:cNvPr id="35" name="文本框 34"/>
          <p:cNvSpPr txBox="1"/>
          <p:nvPr/>
        </p:nvSpPr>
        <p:spPr>
          <a:xfrm>
            <a:off x="6874710" y="2458045"/>
            <a:ext cx="1461850" cy="276999"/>
          </a:xfrm>
          <a:prstGeom prst="rect">
            <a:avLst/>
          </a:prstGeom>
          <a:noFill/>
        </p:spPr>
        <p:txBody>
          <a:bodyPr wrap="square" rtlCol="0">
            <a:spAutoFit/>
          </a:bodyPr>
          <a:lstStyle/>
          <a:p>
            <a:r>
              <a:rPr lang="en-US" sz="1200" dirty="0" smtClean="0"/>
              <a:t>  Ask for help  </a:t>
            </a:r>
            <a:endParaRPr lang="en-US" sz="1200" dirty="0"/>
          </a:p>
        </p:txBody>
      </p:sp>
      <p:sp>
        <p:nvSpPr>
          <p:cNvPr id="36" name="文本框 35"/>
          <p:cNvSpPr txBox="1"/>
          <p:nvPr/>
        </p:nvSpPr>
        <p:spPr>
          <a:xfrm>
            <a:off x="2368446" y="2458045"/>
            <a:ext cx="1461850" cy="369332"/>
          </a:xfrm>
          <a:prstGeom prst="rect">
            <a:avLst/>
          </a:prstGeom>
          <a:noFill/>
        </p:spPr>
        <p:txBody>
          <a:bodyPr wrap="square" rtlCol="0">
            <a:spAutoFit/>
          </a:bodyPr>
          <a:lstStyle/>
          <a:p>
            <a:r>
              <a:rPr lang="en-US" dirty="0" smtClean="0"/>
              <a:t>           </a:t>
            </a:r>
            <a:r>
              <a:rPr lang="en-US" sz="1200" dirty="0" smtClean="0"/>
              <a:t>Assist</a:t>
            </a:r>
            <a:endParaRPr lang="en-US" sz="1200" dirty="0"/>
          </a:p>
        </p:txBody>
      </p:sp>
      <p:cxnSp>
        <p:nvCxnSpPr>
          <p:cNvPr id="40" name="直接连接符 39"/>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1457813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Analysis—Customer allocation</a:t>
            </a:r>
            <a:endParaRPr lang="en-US" dirty="0"/>
          </a:p>
        </p:txBody>
      </p:sp>
      <p:sp>
        <p:nvSpPr>
          <p:cNvPr id="3" name="内容占位符 2"/>
          <p:cNvSpPr>
            <a:spLocks noGrp="1"/>
          </p:cNvSpPr>
          <p:nvPr>
            <p:ph idx="1"/>
          </p:nvPr>
        </p:nvSpPr>
        <p:spPr/>
        <p:txBody>
          <a:bodyPr/>
          <a:lstStyle/>
          <a:p>
            <a:r>
              <a:rPr lang="en-US" sz="2000" dirty="0" smtClean="0"/>
              <a:t>Fact 1: Normally half a day is cost from receiving enquiry to assigning it to a salesman, providing the division manager is on job. Otherwise, the </a:t>
            </a:r>
            <a:r>
              <a:rPr lang="en-US" sz="2000" dirty="0" smtClean="0"/>
              <a:t>OBD </a:t>
            </a:r>
            <a:r>
              <a:rPr lang="en-US" sz="2000" dirty="0" smtClean="0"/>
              <a:t>will directly assign.</a:t>
            </a:r>
          </a:p>
          <a:p>
            <a:r>
              <a:rPr lang="en-US" sz="2000" dirty="0" smtClean="0"/>
              <a:t>Solution : OBD directly assigns the customers to the salesmen; </a:t>
            </a:r>
            <a:endParaRPr lang="en-US" sz="2000" dirty="0"/>
          </a:p>
        </p:txBody>
      </p:sp>
      <p:sp>
        <p:nvSpPr>
          <p:cNvPr id="51" name="圆角矩形 50"/>
          <p:cNvSpPr/>
          <p:nvPr/>
        </p:nvSpPr>
        <p:spPr>
          <a:xfrm>
            <a:off x="1603322" y="4703759"/>
            <a:ext cx="1723869" cy="6895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Customer</a:t>
            </a:r>
            <a:endParaRPr lang="en-US" dirty="0"/>
          </a:p>
        </p:txBody>
      </p:sp>
      <p:sp>
        <p:nvSpPr>
          <p:cNvPr id="52" name="圆角矩形 51"/>
          <p:cNvSpPr/>
          <p:nvPr/>
        </p:nvSpPr>
        <p:spPr>
          <a:xfrm>
            <a:off x="4636645" y="3683920"/>
            <a:ext cx="1828487" cy="80946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t>
            </a:r>
            <a:r>
              <a:rPr lang="en-US" dirty="0" smtClean="0"/>
              <a:t>alesman</a:t>
            </a:r>
            <a:endParaRPr lang="en-US" dirty="0"/>
          </a:p>
        </p:txBody>
      </p:sp>
      <p:sp>
        <p:nvSpPr>
          <p:cNvPr id="53" name="圆角矩形 52"/>
          <p:cNvSpPr/>
          <p:nvPr/>
        </p:nvSpPr>
        <p:spPr>
          <a:xfrm>
            <a:off x="7930734" y="4703759"/>
            <a:ext cx="1753849" cy="68954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t>Related manager</a:t>
            </a:r>
            <a:endParaRPr lang="en-US" dirty="0"/>
          </a:p>
        </p:txBody>
      </p:sp>
      <p:sp>
        <p:nvSpPr>
          <p:cNvPr id="54" name="圆角矩形 53"/>
          <p:cNvSpPr/>
          <p:nvPr/>
        </p:nvSpPr>
        <p:spPr>
          <a:xfrm>
            <a:off x="4636645" y="5649219"/>
            <a:ext cx="1823803" cy="8394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pPr algn="ctr"/>
            <a:r>
              <a:rPr lang="en-US" dirty="0"/>
              <a:t>OBD</a:t>
            </a:r>
          </a:p>
          <a:p>
            <a:pPr algn="ctr"/>
            <a:r>
              <a:rPr lang="en-US" dirty="0"/>
              <a:t>(BD Division)</a:t>
            </a:r>
          </a:p>
          <a:p>
            <a:pPr algn="ctr"/>
            <a:endParaRPr lang="en-US" dirty="0"/>
          </a:p>
        </p:txBody>
      </p:sp>
      <p:sp>
        <p:nvSpPr>
          <p:cNvPr id="56" name="圆角右箭头 55"/>
          <p:cNvSpPr/>
          <p:nvPr/>
        </p:nvSpPr>
        <p:spPr>
          <a:xfrm flipV="1">
            <a:off x="2398426" y="5393305"/>
            <a:ext cx="2238218" cy="945461"/>
          </a:xfrm>
          <a:prstGeom prst="bentArrow">
            <a:avLst>
              <a:gd name="adj1" fmla="val 25000"/>
              <a:gd name="adj2" fmla="val 24207"/>
              <a:gd name="adj3" fmla="val 41667"/>
              <a:gd name="adj4" fmla="val 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57" name="圆角右箭头 56"/>
          <p:cNvSpPr/>
          <p:nvPr/>
        </p:nvSpPr>
        <p:spPr>
          <a:xfrm flipH="1">
            <a:off x="6460447" y="3910360"/>
            <a:ext cx="2582680" cy="793399"/>
          </a:xfrm>
          <a:prstGeom prst="bentArrow">
            <a:avLst>
              <a:gd name="adj1" fmla="val 25000"/>
              <a:gd name="adj2" fmla="val 24207"/>
              <a:gd name="adj3" fmla="val 41667"/>
              <a:gd name="adj4" fmla="val 0"/>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8" name="圆角右箭头 57"/>
          <p:cNvSpPr/>
          <p:nvPr/>
        </p:nvSpPr>
        <p:spPr>
          <a:xfrm rot="5400000" flipH="1">
            <a:off x="7395888" y="4457864"/>
            <a:ext cx="827660" cy="2698543"/>
          </a:xfrm>
          <a:prstGeom prst="bentArrow">
            <a:avLst>
              <a:gd name="adj1" fmla="val 25000"/>
              <a:gd name="adj2" fmla="val 25000"/>
              <a:gd name="adj3" fmla="val 25000"/>
              <a:gd name="adj4" fmla="val 0"/>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9" name="直角双向箭头 58"/>
          <p:cNvSpPr/>
          <p:nvPr/>
        </p:nvSpPr>
        <p:spPr>
          <a:xfrm flipH="1" flipV="1">
            <a:off x="2398426" y="3910360"/>
            <a:ext cx="2238218" cy="793398"/>
          </a:xfrm>
          <a:prstGeom prst="leftUpArrow">
            <a:avLst>
              <a:gd name="adj1" fmla="val 28779"/>
              <a:gd name="adj2" fmla="val 25000"/>
              <a:gd name="adj3" fmla="val 25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2" name="文本框 61"/>
          <p:cNvSpPr txBox="1"/>
          <p:nvPr/>
        </p:nvSpPr>
        <p:spPr>
          <a:xfrm>
            <a:off x="2863209" y="6338766"/>
            <a:ext cx="1461850" cy="276999"/>
          </a:xfrm>
          <a:prstGeom prst="rect">
            <a:avLst/>
          </a:prstGeom>
          <a:noFill/>
        </p:spPr>
        <p:txBody>
          <a:bodyPr wrap="square" rtlCol="0">
            <a:spAutoFit/>
          </a:bodyPr>
          <a:lstStyle/>
          <a:p>
            <a:r>
              <a:rPr lang="en-US" sz="1200" dirty="0" smtClean="0"/>
              <a:t>Email enquiry</a:t>
            </a:r>
            <a:endParaRPr lang="en-US" sz="1200" dirty="0"/>
          </a:p>
        </p:txBody>
      </p:sp>
      <p:sp>
        <p:nvSpPr>
          <p:cNvPr id="63" name="文本框 62"/>
          <p:cNvSpPr txBox="1"/>
          <p:nvPr/>
        </p:nvSpPr>
        <p:spPr>
          <a:xfrm>
            <a:off x="6988229" y="6338765"/>
            <a:ext cx="1885010" cy="276999"/>
          </a:xfrm>
          <a:prstGeom prst="rect">
            <a:avLst/>
          </a:prstGeom>
          <a:noFill/>
        </p:spPr>
        <p:txBody>
          <a:bodyPr wrap="square" rtlCol="0">
            <a:spAutoFit/>
          </a:bodyPr>
          <a:lstStyle/>
          <a:p>
            <a:r>
              <a:rPr lang="en-US" sz="1200" dirty="0" smtClean="0"/>
              <a:t>Sort and forward</a:t>
            </a:r>
            <a:endParaRPr lang="en-US" sz="1200" dirty="0"/>
          </a:p>
        </p:txBody>
      </p:sp>
      <p:sp>
        <p:nvSpPr>
          <p:cNvPr id="64" name="文本框 63"/>
          <p:cNvSpPr txBox="1"/>
          <p:nvPr/>
        </p:nvSpPr>
        <p:spPr>
          <a:xfrm>
            <a:off x="6919289" y="4247291"/>
            <a:ext cx="2022889" cy="276999"/>
          </a:xfrm>
          <a:prstGeom prst="rect">
            <a:avLst/>
          </a:prstGeom>
          <a:noFill/>
        </p:spPr>
        <p:txBody>
          <a:bodyPr wrap="square" rtlCol="0">
            <a:spAutoFit/>
          </a:bodyPr>
          <a:lstStyle/>
          <a:p>
            <a:r>
              <a:rPr lang="en-US" sz="1200" dirty="0" smtClean="0"/>
              <a:t>Allocate and assign</a:t>
            </a:r>
            <a:endParaRPr lang="en-US" sz="1200" dirty="0"/>
          </a:p>
        </p:txBody>
      </p:sp>
      <p:sp>
        <p:nvSpPr>
          <p:cNvPr id="65" name="文本框 64"/>
          <p:cNvSpPr txBox="1"/>
          <p:nvPr/>
        </p:nvSpPr>
        <p:spPr>
          <a:xfrm>
            <a:off x="2854065" y="4210017"/>
            <a:ext cx="1782578" cy="276999"/>
          </a:xfrm>
          <a:prstGeom prst="rect">
            <a:avLst/>
          </a:prstGeom>
          <a:noFill/>
        </p:spPr>
        <p:txBody>
          <a:bodyPr wrap="square" rtlCol="0">
            <a:spAutoFit/>
          </a:bodyPr>
          <a:lstStyle/>
          <a:p>
            <a:r>
              <a:rPr lang="en-US" sz="1200" dirty="0" smtClean="0"/>
              <a:t>Ask and answer</a:t>
            </a:r>
            <a:endParaRPr lang="en-US" sz="1200" dirty="0"/>
          </a:p>
        </p:txBody>
      </p:sp>
      <p:sp>
        <p:nvSpPr>
          <p:cNvPr id="68" name="上箭头 67"/>
          <p:cNvSpPr/>
          <p:nvPr/>
        </p:nvSpPr>
        <p:spPr>
          <a:xfrm>
            <a:off x="5306230" y="4493389"/>
            <a:ext cx="484632" cy="1156218"/>
          </a:xfrm>
          <a:prstGeom prst="up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0" name="文本框 69"/>
          <p:cNvSpPr txBox="1"/>
          <p:nvPr/>
        </p:nvSpPr>
        <p:spPr>
          <a:xfrm>
            <a:off x="5790862" y="4932998"/>
            <a:ext cx="1311043" cy="276999"/>
          </a:xfrm>
          <a:prstGeom prst="rect">
            <a:avLst/>
          </a:prstGeom>
          <a:noFill/>
        </p:spPr>
        <p:txBody>
          <a:bodyPr wrap="square" rtlCol="0">
            <a:spAutoFit/>
          </a:bodyPr>
          <a:lstStyle/>
          <a:p>
            <a:r>
              <a:rPr lang="en-US" sz="1200" dirty="0" smtClean="0"/>
              <a:t>Sort and assign</a:t>
            </a:r>
            <a:endParaRPr lang="en-US" sz="1200" dirty="0"/>
          </a:p>
        </p:txBody>
      </p:sp>
      <p:cxnSp>
        <p:nvCxnSpPr>
          <p:cNvPr id="21" name="直接连接符 20"/>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850363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Analysis—Customer allocation</a:t>
            </a:r>
            <a:endParaRPr lang="en-US" dirty="0"/>
          </a:p>
        </p:txBody>
      </p:sp>
      <p:sp>
        <p:nvSpPr>
          <p:cNvPr id="3" name="内容占位符 2"/>
          <p:cNvSpPr>
            <a:spLocks noGrp="1"/>
          </p:cNvSpPr>
          <p:nvPr>
            <p:ph idx="1"/>
          </p:nvPr>
        </p:nvSpPr>
        <p:spPr>
          <a:xfrm>
            <a:off x="838200" y="1825624"/>
            <a:ext cx="10515600" cy="5032375"/>
          </a:xfrm>
        </p:spPr>
        <p:txBody>
          <a:bodyPr>
            <a:normAutofit/>
          </a:bodyPr>
          <a:lstStyle/>
          <a:p>
            <a:r>
              <a:rPr lang="en-US" sz="2000" dirty="0" smtClean="0"/>
              <a:t>Feasibility analysis:</a:t>
            </a:r>
          </a:p>
          <a:p>
            <a:pPr>
              <a:buFont typeface="Wingdings" panose="05000000000000000000" pitchFamily="2" charset="2"/>
              <a:buChar char="Ø"/>
            </a:pPr>
            <a:r>
              <a:rPr lang="en-US" dirty="0" smtClean="0"/>
              <a:t>13 </a:t>
            </a:r>
            <a:r>
              <a:rPr lang="en-US" dirty="0" smtClean="0"/>
              <a:t>salesmen </a:t>
            </a:r>
            <a:r>
              <a:rPr lang="en-US" dirty="0" smtClean="0"/>
              <a:t>in total, information can be shared(who is available and suitable, also the assigning record to guarantee fairness);</a:t>
            </a:r>
          </a:p>
          <a:p>
            <a:pPr>
              <a:buFont typeface="Wingdings" panose="05000000000000000000" pitchFamily="2" charset="2"/>
              <a:buChar char="Ø"/>
            </a:pPr>
            <a:r>
              <a:rPr lang="en-US" dirty="0" smtClean="0"/>
              <a:t>1.18 enquiries received per day in average;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r>
              <a:rPr lang="en-US" sz="2000" dirty="0" smtClean="0"/>
              <a:t>Result: Enquiries can be assigned </a:t>
            </a:r>
          </a:p>
          <a:p>
            <a:pPr marL="0" indent="0">
              <a:buNone/>
            </a:pPr>
            <a:r>
              <a:rPr lang="en-US" sz="2000" dirty="0"/>
              <a:t> </a:t>
            </a:r>
            <a:r>
              <a:rPr lang="en-US" sz="2000" dirty="0" smtClean="0"/>
              <a:t>    to a </a:t>
            </a:r>
            <a:r>
              <a:rPr lang="en-US" sz="2000" dirty="0" smtClean="0"/>
              <a:t>salesmen </a:t>
            </a:r>
            <a:r>
              <a:rPr lang="en-US" sz="2000" dirty="0" smtClean="0"/>
              <a:t>instantly.</a:t>
            </a:r>
          </a:p>
        </p:txBody>
      </p:sp>
      <p:graphicFrame>
        <p:nvGraphicFramePr>
          <p:cNvPr id="4" name="表格 3"/>
          <p:cNvGraphicFramePr>
            <a:graphicFrameLocks noGrp="1"/>
          </p:cNvGraphicFramePr>
          <p:nvPr>
            <p:extLst>
              <p:ext uri="{D42A27DB-BD31-4B8C-83A1-F6EECF244321}">
                <p14:modId xmlns:p14="http://schemas.microsoft.com/office/powerpoint/2010/main" val="2328287165"/>
              </p:ext>
            </p:extLst>
          </p:nvPr>
        </p:nvGraphicFramePr>
        <p:xfrm>
          <a:off x="5323209" y="3430750"/>
          <a:ext cx="5977746" cy="2834640"/>
        </p:xfrm>
        <a:graphic>
          <a:graphicData uri="http://schemas.openxmlformats.org/drawingml/2006/table">
            <a:tbl>
              <a:tblPr firstRow="1" bandRow="1">
                <a:tableStyleId>{073A0DAA-6AF3-43AB-8588-CEC1D06C72B9}</a:tableStyleId>
              </a:tblPr>
              <a:tblGrid>
                <a:gridCol w="996291"/>
                <a:gridCol w="996291"/>
                <a:gridCol w="996291"/>
                <a:gridCol w="996291"/>
                <a:gridCol w="996291"/>
                <a:gridCol w="996291"/>
              </a:tblGrid>
              <a:tr h="212846">
                <a:tc>
                  <a:txBody>
                    <a:bodyPr/>
                    <a:lstStyle/>
                    <a:p>
                      <a:endParaRPr lang="en-US" dirty="0"/>
                    </a:p>
                  </a:txBody>
                  <a:tcPr/>
                </a:tc>
                <a:tc>
                  <a:txBody>
                    <a:bodyPr/>
                    <a:lstStyle/>
                    <a:p>
                      <a:r>
                        <a:rPr lang="en-US" dirty="0" smtClean="0"/>
                        <a:t>Info</a:t>
                      </a:r>
                      <a:endParaRPr lang="en-US" dirty="0"/>
                    </a:p>
                  </a:txBody>
                  <a:tcPr/>
                </a:tc>
                <a:tc>
                  <a:txBody>
                    <a:bodyPr/>
                    <a:lstStyle/>
                    <a:p>
                      <a:r>
                        <a:rPr lang="en-US" dirty="0" smtClean="0"/>
                        <a:t>Cmatcl.com</a:t>
                      </a:r>
                      <a:endParaRPr lang="en-US" dirty="0"/>
                    </a:p>
                  </a:txBody>
                  <a:tcPr/>
                </a:tc>
                <a:tc>
                  <a:txBody>
                    <a:bodyPr/>
                    <a:lstStyle/>
                    <a:p>
                      <a:r>
                        <a:rPr lang="en-US" dirty="0" smtClean="0"/>
                        <a:t>QAS</a:t>
                      </a:r>
                      <a:endParaRPr lang="en-US" dirty="0"/>
                    </a:p>
                  </a:txBody>
                  <a:tcPr/>
                </a:tc>
                <a:tc>
                  <a:txBody>
                    <a:bodyPr/>
                    <a:lstStyle/>
                    <a:p>
                      <a:r>
                        <a:rPr lang="en-US" dirty="0" smtClean="0"/>
                        <a:t>Total</a:t>
                      </a:r>
                      <a:endParaRPr lang="en-US" dirty="0"/>
                    </a:p>
                  </a:txBody>
                  <a:tcPr/>
                </a:tc>
                <a:tc>
                  <a:txBody>
                    <a:bodyPr/>
                    <a:lstStyle/>
                    <a:p>
                      <a:r>
                        <a:rPr lang="en-US" dirty="0" smtClean="0"/>
                        <a:t>Average</a:t>
                      </a:r>
                      <a:endParaRPr lang="en-US" dirty="0"/>
                    </a:p>
                  </a:txBody>
                  <a:tcPr/>
                </a:tc>
              </a:tr>
              <a:tr h="212846">
                <a:tc>
                  <a:txBody>
                    <a:bodyPr/>
                    <a:lstStyle/>
                    <a:p>
                      <a:r>
                        <a:rPr lang="en-US" dirty="0" smtClean="0"/>
                        <a:t>Jan</a:t>
                      </a:r>
                      <a:endParaRPr lang="en-US" dirty="0"/>
                    </a:p>
                  </a:txBody>
                  <a:tcPr/>
                </a:tc>
                <a:tc>
                  <a:txBody>
                    <a:bodyPr/>
                    <a:lstStyle/>
                    <a:p>
                      <a:r>
                        <a:rPr lang="en-US" dirty="0" smtClean="0"/>
                        <a:t>10</a:t>
                      </a:r>
                      <a:endParaRPr lang="en-US" dirty="0"/>
                    </a:p>
                  </a:txBody>
                  <a:tcPr/>
                </a:tc>
                <a:tc>
                  <a:txBody>
                    <a:bodyPr/>
                    <a:lstStyle/>
                    <a:p>
                      <a:r>
                        <a:rPr lang="en-US" dirty="0" smtClean="0"/>
                        <a:t>3</a:t>
                      </a:r>
                      <a:endParaRPr lang="en-US" dirty="0"/>
                    </a:p>
                  </a:txBody>
                  <a:tcPr/>
                </a:tc>
                <a:tc>
                  <a:txBody>
                    <a:bodyPr/>
                    <a:lstStyle/>
                    <a:p>
                      <a:endParaRPr lang="en-US" dirty="0"/>
                    </a:p>
                  </a:txBody>
                  <a:tcPr/>
                </a:tc>
                <a:tc>
                  <a:txBody>
                    <a:bodyPr/>
                    <a:lstStyle/>
                    <a:p>
                      <a:r>
                        <a:rPr lang="en-US" dirty="0" smtClean="0"/>
                        <a:t>13</a:t>
                      </a:r>
                      <a:endParaRPr lang="en-US" dirty="0"/>
                    </a:p>
                  </a:txBody>
                  <a:tcPr/>
                </a:tc>
                <a:tc>
                  <a:txBody>
                    <a:bodyPr/>
                    <a:lstStyle/>
                    <a:p>
                      <a:r>
                        <a:rPr lang="en-US" dirty="0" smtClean="0"/>
                        <a:t>0.65</a:t>
                      </a:r>
                      <a:endParaRPr lang="en-US" dirty="0"/>
                    </a:p>
                  </a:txBody>
                  <a:tcPr/>
                </a:tc>
              </a:tr>
              <a:tr h="212846">
                <a:tc>
                  <a:txBody>
                    <a:bodyPr/>
                    <a:lstStyle/>
                    <a:p>
                      <a:r>
                        <a:rPr lang="en-US" dirty="0" smtClean="0"/>
                        <a:t>Feb</a:t>
                      </a:r>
                      <a:endParaRPr lang="en-US" dirty="0"/>
                    </a:p>
                  </a:txBody>
                  <a:tcPr/>
                </a:tc>
                <a:tc>
                  <a:txBody>
                    <a:bodyPr/>
                    <a:lstStyle/>
                    <a:p>
                      <a:r>
                        <a:rPr lang="en-US" dirty="0" smtClean="0"/>
                        <a:t>11</a:t>
                      </a:r>
                      <a:endParaRPr lang="en-US" dirty="0"/>
                    </a:p>
                  </a:txBody>
                  <a:tcPr/>
                </a:tc>
                <a:tc>
                  <a:txBody>
                    <a:bodyPr/>
                    <a:lstStyle/>
                    <a:p>
                      <a:r>
                        <a:rPr lang="en-US" dirty="0" smtClean="0"/>
                        <a:t>3</a:t>
                      </a:r>
                      <a:endParaRPr lang="en-US" dirty="0"/>
                    </a:p>
                  </a:txBody>
                  <a:tcPr/>
                </a:tc>
                <a:tc>
                  <a:txBody>
                    <a:bodyPr/>
                    <a:lstStyle/>
                    <a:p>
                      <a:endParaRPr lang="en-US" dirty="0"/>
                    </a:p>
                  </a:txBody>
                  <a:tcPr/>
                </a:tc>
                <a:tc>
                  <a:txBody>
                    <a:bodyPr/>
                    <a:lstStyle/>
                    <a:p>
                      <a:r>
                        <a:rPr lang="en-US" dirty="0" smtClean="0"/>
                        <a:t>14</a:t>
                      </a:r>
                      <a:endParaRPr lang="en-US" dirty="0"/>
                    </a:p>
                  </a:txBody>
                  <a:tcPr/>
                </a:tc>
                <a:tc>
                  <a:txBody>
                    <a:bodyPr/>
                    <a:lstStyle/>
                    <a:p>
                      <a:r>
                        <a:rPr lang="en-US" dirty="0" smtClean="0"/>
                        <a:t>0.7</a:t>
                      </a:r>
                      <a:endParaRPr lang="en-US" dirty="0"/>
                    </a:p>
                  </a:txBody>
                  <a:tcPr/>
                </a:tc>
              </a:tr>
              <a:tr h="212846">
                <a:tc>
                  <a:txBody>
                    <a:bodyPr/>
                    <a:lstStyle/>
                    <a:p>
                      <a:r>
                        <a:rPr lang="en-US" dirty="0" smtClean="0"/>
                        <a:t>Mar</a:t>
                      </a:r>
                      <a:endParaRPr lang="en-US" dirty="0"/>
                    </a:p>
                  </a:txBody>
                  <a:tcPr/>
                </a:tc>
                <a:tc>
                  <a:txBody>
                    <a:bodyPr/>
                    <a:lstStyle/>
                    <a:p>
                      <a:r>
                        <a:rPr lang="en-US" dirty="0" smtClean="0"/>
                        <a:t>19</a:t>
                      </a:r>
                      <a:endParaRPr lang="en-US" dirty="0"/>
                    </a:p>
                  </a:txBody>
                  <a:tcPr/>
                </a:tc>
                <a:tc>
                  <a:txBody>
                    <a:bodyPr/>
                    <a:lstStyle/>
                    <a:p>
                      <a:r>
                        <a:rPr lang="en-US" dirty="0" smtClean="0"/>
                        <a:t>13</a:t>
                      </a:r>
                      <a:endParaRPr lang="en-US" dirty="0"/>
                    </a:p>
                  </a:txBody>
                  <a:tcPr/>
                </a:tc>
                <a:tc>
                  <a:txBody>
                    <a:bodyPr/>
                    <a:lstStyle/>
                    <a:p>
                      <a:r>
                        <a:rPr lang="en-US" dirty="0" smtClean="0"/>
                        <a:t>1</a:t>
                      </a:r>
                      <a:endParaRPr lang="en-US" dirty="0"/>
                    </a:p>
                  </a:txBody>
                  <a:tcPr/>
                </a:tc>
                <a:tc>
                  <a:txBody>
                    <a:bodyPr/>
                    <a:lstStyle/>
                    <a:p>
                      <a:r>
                        <a:rPr lang="en-US" dirty="0" smtClean="0"/>
                        <a:t>33</a:t>
                      </a:r>
                      <a:endParaRPr lang="en-US" dirty="0"/>
                    </a:p>
                  </a:txBody>
                  <a:tcPr/>
                </a:tc>
                <a:tc>
                  <a:txBody>
                    <a:bodyPr/>
                    <a:lstStyle/>
                    <a:p>
                      <a:r>
                        <a:rPr lang="en-US" dirty="0" smtClean="0"/>
                        <a:t>1.65</a:t>
                      </a:r>
                      <a:endParaRPr lang="en-US" dirty="0"/>
                    </a:p>
                  </a:txBody>
                  <a:tcPr/>
                </a:tc>
              </a:tr>
              <a:tr h="212846">
                <a:tc>
                  <a:txBody>
                    <a:bodyPr/>
                    <a:lstStyle/>
                    <a:p>
                      <a:r>
                        <a:rPr lang="en-US" dirty="0" smtClean="0"/>
                        <a:t>Apr</a:t>
                      </a:r>
                      <a:endParaRPr lang="en-US" dirty="0"/>
                    </a:p>
                  </a:txBody>
                  <a:tcPr/>
                </a:tc>
                <a:tc>
                  <a:txBody>
                    <a:bodyPr/>
                    <a:lstStyle/>
                    <a:p>
                      <a:r>
                        <a:rPr lang="en-US" dirty="0" smtClean="0"/>
                        <a:t>22</a:t>
                      </a:r>
                      <a:endParaRPr lang="en-US" dirty="0"/>
                    </a:p>
                  </a:txBody>
                  <a:tcPr/>
                </a:tc>
                <a:tc>
                  <a:txBody>
                    <a:bodyPr/>
                    <a:lstStyle/>
                    <a:p>
                      <a:r>
                        <a:rPr lang="en-US" dirty="0" smtClean="0"/>
                        <a:t>7</a:t>
                      </a:r>
                      <a:endParaRPr lang="en-US" dirty="0"/>
                    </a:p>
                  </a:txBody>
                  <a:tcPr/>
                </a:tc>
                <a:tc>
                  <a:txBody>
                    <a:bodyPr/>
                    <a:lstStyle/>
                    <a:p>
                      <a:endParaRPr lang="en-US"/>
                    </a:p>
                  </a:txBody>
                  <a:tcPr/>
                </a:tc>
                <a:tc>
                  <a:txBody>
                    <a:bodyPr/>
                    <a:lstStyle/>
                    <a:p>
                      <a:r>
                        <a:rPr lang="en-US" dirty="0" smtClean="0"/>
                        <a:t>29</a:t>
                      </a:r>
                      <a:endParaRPr lang="en-US" dirty="0"/>
                    </a:p>
                  </a:txBody>
                  <a:tcPr/>
                </a:tc>
                <a:tc>
                  <a:txBody>
                    <a:bodyPr/>
                    <a:lstStyle/>
                    <a:p>
                      <a:r>
                        <a:rPr lang="en-US" dirty="0" smtClean="0"/>
                        <a:t>1.45</a:t>
                      </a:r>
                      <a:endParaRPr lang="en-US" dirty="0"/>
                    </a:p>
                  </a:txBody>
                  <a:tcPr/>
                </a:tc>
              </a:tr>
              <a:tr h="212846">
                <a:tc>
                  <a:txBody>
                    <a:bodyPr/>
                    <a:lstStyle/>
                    <a:p>
                      <a:r>
                        <a:rPr lang="en-US" dirty="0" smtClean="0"/>
                        <a:t>May</a:t>
                      </a:r>
                      <a:endParaRPr lang="en-US" dirty="0"/>
                    </a:p>
                  </a:txBody>
                  <a:tcPr/>
                </a:tc>
                <a:tc>
                  <a:txBody>
                    <a:bodyPr/>
                    <a:lstStyle/>
                    <a:p>
                      <a:r>
                        <a:rPr lang="en-US" dirty="0" smtClean="0"/>
                        <a:t>14</a:t>
                      </a:r>
                      <a:endParaRPr lang="en-US" dirty="0"/>
                    </a:p>
                  </a:txBody>
                  <a:tcPr/>
                </a:tc>
                <a:tc>
                  <a:txBody>
                    <a:bodyPr/>
                    <a:lstStyle/>
                    <a:p>
                      <a:r>
                        <a:rPr lang="en-US" dirty="0" smtClean="0"/>
                        <a:t>7</a:t>
                      </a:r>
                      <a:endParaRPr lang="en-US" dirty="0"/>
                    </a:p>
                  </a:txBody>
                  <a:tcPr/>
                </a:tc>
                <a:tc>
                  <a:txBody>
                    <a:bodyPr/>
                    <a:lstStyle/>
                    <a:p>
                      <a:endParaRPr lang="en-US"/>
                    </a:p>
                  </a:txBody>
                  <a:tcPr/>
                </a:tc>
                <a:tc>
                  <a:txBody>
                    <a:bodyPr/>
                    <a:lstStyle/>
                    <a:p>
                      <a:r>
                        <a:rPr lang="en-US" dirty="0" smtClean="0"/>
                        <a:t>21</a:t>
                      </a:r>
                      <a:endParaRPr lang="en-US" dirty="0"/>
                    </a:p>
                  </a:txBody>
                  <a:tcPr/>
                </a:tc>
                <a:tc>
                  <a:txBody>
                    <a:bodyPr/>
                    <a:lstStyle/>
                    <a:p>
                      <a:r>
                        <a:rPr lang="en-US" dirty="0" smtClean="0"/>
                        <a:t>1.05</a:t>
                      </a:r>
                      <a:endParaRPr lang="en-US" dirty="0"/>
                    </a:p>
                  </a:txBody>
                  <a:tcPr/>
                </a:tc>
              </a:tr>
              <a:tr h="212846">
                <a:tc>
                  <a:txBody>
                    <a:bodyPr/>
                    <a:lstStyle/>
                    <a:p>
                      <a:r>
                        <a:rPr lang="en-US" dirty="0" smtClean="0"/>
                        <a:t>Jun</a:t>
                      </a:r>
                      <a:endParaRPr lang="en-US" dirty="0"/>
                    </a:p>
                  </a:txBody>
                  <a:tcPr/>
                </a:tc>
                <a:tc>
                  <a:txBody>
                    <a:bodyPr/>
                    <a:lstStyle/>
                    <a:p>
                      <a:r>
                        <a:rPr lang="en-US" dirty="0" smtClean="0"/>
                        <a:t>22</a:t>
                      </a:r>
                      <a:endParaRPr lang="en-US" dirty="0"/>
                    </a:p>
                  </a:txBody>
                  <a:tcPr/>
                </a:tc>
                <a:tc>
                  <a:txBody>
                    <a:bodyPr/>
                    <a:lstStyle/>
                    <a:p>
                      <a:r>
                        <a:rPr lang="en-US" dirty="0" smtClean="0"/>
                        <a:t>21</a:t>
                      </a:r>
                      <a:endParaRPr lang="en-US" dirty="0"/>
                    </a:p>
                  </a:txBody>
                  <a:tcPr/>
                </a:tc>
                <a:tc>
                  <a:txBody>
                    <a:bodyPr/>
                    <a:lstStyle/>
                    <a:p>
                      <a:endParaRPr lang="en-US"/>
                    </a:p>
                  </a:txBody>
                  <a:tcPr/>
                </a:tc>
                <a:tc>
                  <a:txBody>
                    <a:bodyPr/>
                    <a:lstStyle/>
                    <a:p>
                      <a:r>
                        <a:rPr lang="en-US" dirty="0" smtClean="0"/>
                        <a:t>43</a:t>
                      </a:r>
                      <a:endParaRPr lang="en-US" dirty="0"/>
                    </a:p>
                  </a:txBody>
                  <a:tcPr/>
                </a:tc>
                <a:tc>
                  <a:txBody>
                    <a:bodyPr/>
                    <a:lstStyle/>
                    <a:p>
                      <a:r>
                        <a:rPr lang="en-US" dirty="0" smtClean="0"/>
                        <a:t>2.15</a:t>
                      </a:r>
                      <a:endParaRPr lang="en-US" dirty="0"/>
                    </a:p>
                  </a:txBody>
                  <a:tcPr/>
                </a:tc>
              </a:tr>
            </a:tbl>
          </a:graphicData>
        </a:graphic>
      </p:graphicFrame>
      <p:sp>
        <p:nvSpPr>
          <p:cNvPr id="5" name="矩形 4"/>
          <p:cNvSpPr/>
          <p:nvPr/>
        </p:nvSpPr>
        <p:spPr>
          <a:xfrm>
            <a:off x="1527141" y="3659350"/>
            <a:ext cx="6096000" cy="1077218"/>
          </a:xfrm>
          <a:prstGeom prst="rect">
            <a:avLst/>
          </a:prstGeom>
        </p:spPr>
        <p:txBody>
          <a:bodyPr>
            <a:spAutoFit/>
          </a:bodyPr>
          <a:lstStyle/>
          <a:p>
            <a:pPr>
              <a:buFont typeface="Wingdings" pitchFamily="2" charset="2"/>
              <a:buNone/>
            </a:pPr>
            <a:r>
              <a:rPr lang="en-US" altLang="zh-TW" sz="1600" dirty="0" smtClean="0"/>
              <a:t>Peak days: </a:t>
            </a:r>
            <a:r>
              <a:rPr lang="en-US" altLang="zh-TW" sz="1600" dirty="0" smtClean="0"/>
              <a:t>    26-Jun</a:t>
            </a:r>
            <a:r>
              <a:rPr lang="en-US" altLang="zh-TW" sz="1600" dirty="0" smtClean="0"/>
              <a:t>:     8 enquiries;</a:t>
            </a:r>
          </a:p>
          <a:p>
            <a:pPr>
              <a:buFont typeface="Wingdings" pitchFamily="2" charset="2"/>
              <a:buNone/>
            </a:pPr>
            <a:r>
              <a:rPr lang="en-US" altLang="zh-TW" sz="1600" dirty="0" smtClean="0"/>
              <a:t>                    01-Apr:    5 enquiries;</a:t>
            </a:r>
          </a:p>
          <a:p>
            <a:pPr>
              <a:buFont typeface="Wingdings" pitchFamily="2" charset="2"/>
              <a:buNone/>
            </a:pPr>
            <a:r>
              <a:rPr lang="en-US" altLang="zh-TW" sz="1600" dirty="0" smtClean="0"/>
              <a:t>                    27-Mar:   6 enquiries;</a:t>
            </a:r>
          </a:p>
          <a:p>
            <a:pPr>
              <a:buFont typeface="Wingdings" pitchFamily="2" charset="2"/>
              <a:buNone/>
            </a:pPr>
            <a:r>
              <a:rPr lang="en-US" altLang="zh-TW" sz="1600" dirty="0" smtClean="0"/>
              <a:t>                    18-Mar:   5 enquiries;</a:t>
            </a:r>
          </a:p>
        </p:txBody>
      </p:sp>
      <p:cxnSp>
        <p:nvCxnSpPr>
          <p:cNvPr id="9" name="直接连接符 8"/>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5953838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Analysis—Customer allocation</a:t>
            </a:r>
            <a:endParaRPr lang="en-US" dirty="0"/>
          </a:p>
        </p:txBody>
      </p:sp>
      <p:sp>
        <p:nvSpPr>
          <p:cNvPr id="3" name="内容占位符 2"/>
          <p:cNvSpPr>
            <a:spLocks noGrp="1"/>
          </p:cNvSpPr>
          <p:nvPr>
            <p:ph idx="1"/>
          </p:nvPr>
        </p:nvSpPr>
        <p:spPr/>
        <p:txBody>
          <a:bodyPr>
            <a:normAutofit/>
          </a:bodyPr>
          <a:lstStyle/>
          <a:p>
            <a:r>
              <a:rPr lang="en-US" sz="2000" dirty="0" smtClean="0"/>
              <a:t>Fact 2: OBD has no back up, which means if he is off, all the enquiries will be dragged.</a:t>
            </a:r>
          </a:p>
          <a:p>
            <a:r>
              <a:rPr lang="en-US" sz="2000" dirty="0" smtClean="0"/>
              <a:t>Solution: Find a back up for OBD, </a:t>
            </a:r>
            <a:endParaRPr lang="en-US" sz="2000"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5663154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lstStyle/>
          <a:p>
            <a:endParaRPr lang="en-US" dirty="0"/>
          </a:p>
        </p:txBody>
      </p:sp>
      <p:sp>
        <p:nvSpPr>
          <p:cNvPr id="4" name="圆角矩形 3"/>
          <p:cNvSpPr/>
          <p:nvPr/>
        </p:nvSpPr>
        <p:spPr>
          <a:xfrm>
            <a:off x="1422301" y="4133563"/>
            <a:ext cx="1723869" cy="689547"/>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Customer</a:t>
            </a:r>
            <a:endParaRPr lang="en-US" dirty="0"/>
          </a:p>
        </p:txBody>
      </p:sp>
      <p:sp>
        <p:nvSpPr>
          <p:cNvPr id="5" name="圆角矩形 4"/>
          <p:cNvSpPr/>
          <p:nvPr/>
        </p:nvSpPr>
        <p:spPr>
          <a:xfrm>
            <a:off x="4455624" y="3113724"/>
            <a:ext cx="1828487" cy="80946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salesman</a:t>
            </a:r>
            <a:endParaRPr lang="en-US" dirty="0"/>
          </a:p>
        </p:txBody>
      </p:sp>
      <p:sp>
        <p:nvSpPr>
          <p:cNvPr id="6" name="圆角矩形 5"/>
          <p:cNvSpPr/>
          <p:nvPr/>
        </p:nvSpPr>
        <p:spPr>
          <a:xfrm>
            <a:off x="7749713" y="4133563"/>
            <a:ext cx="1753849" cy="6895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Related manager</a:t>
            </a:r>
            <a:endParaRPr lang="en-US" dirty="0"/>
          </a:p>
        </p:txBody>
      </p:sp>
      <p:sp>
        <p:nvSpPr>
          <p:cNvPr id="7" name="圆角矩形 6"/>
          <p:cNvSpPr/>
          <p:nvPr/>
        </p:nvSpPr>
        <p:spPr>
          <a:xfrm>
            <a:off x="4455624" y="5079023"/>
            <a:ext cx="1823803" cy="8394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r>
              <a:rPr lang="en-US" dirty="0" smtClean="0"/>
              <a:t>OBD</a:t>
            </a:r>
          </a:p>
          <a:p>
            <a:pPr algn="ctr"/>
            <a:r>
              <a:rPr lang="en-US" dirty="0" smtClean="0"/>
              <a:t>(BD Division)</a:t>
            </a:r>
          </a:p>
          <a:p>
            <a:pPr algn="ctr"/>
            <a:endParaRPr lang="en-US" dirty="0" smtClean="0"/>
          </a:p>
          <a:p>
            <a:pPr algn="ctr"/>
            <a:endParaRPr lang="en-US" dirty="0" smtClean="0"/>
          </a:p>
          <a:p>
            <a:pPr algn="ctr"/>
            <a:endParaRPr lang="en-US" dirty="0"/>
          </a:p>
        </p:txBody>
      </p:sp>
      <p:sp>
        <p:nvSpPr>
          <p:cNvPr id="8" name="圆角矩形 7"/>
          <p:cNvSpPr/>
          <p:nvPr/>
        </p:nvSpPr>
        <p:spPr>
          <a:xfrm>
            <a:off x="4455623" y="1957893"/>
            <a:ext cx="1823803" cy="779463"/>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Specific Knowledge holder</a:t>
            </a:r>
            <a:endParaRPr lang="en-US" dirty="0"/>
          </a:p>
        </p:txBody>
      </p:sp>
      <p:sp>
        <p:nvSpPr>
          <p:cNvPr id="9" name="圆角右箭头 8"/>
          <p:cNvSpPr/>
          <p:nvPr/>
        </p:nvSpPr>
        <p:spPr>
          <a:xfrm flipV="1">
            <a:off x="2217405" y="4823109"/>
            <a:ext cx="2238218" cy="945461"/>
          </a:xfrm>
          <a:prstGeom prst="bentArrow">
            <a:avLst>
              <a:gd name="adj1" fmla="val 25000"/>
              <a:gd name="adj2" fmla="val 24207"/>
              <a:gd name="adj3" fmla="val 41667"/>
              <a:gd name="adj4" fmla="val 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0" name="圆角右箭头 9"/>
          <p:cNvSpPr/>
          <p:nvPr/>
        </p:nvSpPr>
        <p:spPr>
          <a:xfrm flipH="1">
            <a:off x="6279426" y="3340164"/>
            <a:ext cx="2582680" cy="793399"/>
          </a:xfrm>
          <a:prstGeom prst="bentArrow">
            <a:avLst>
              <a:gd name="adj1" fmla="val 25000"/>
              <a:gd name="adj2" fmla="val 24207"/>
              <a:gd name="adj3" fmla="val 41667"/>
              <a:gd name="adj4" fmla="val 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1" name="圆角右箭头 10"/>
          <p:cNvSpPr/>
          <p:nvPr/>
        </p:nvSpPr>
        <p:spPr>
          <a:xfrm rot="5400000" flipH="1">
            <a:off x="7214867" y="3887668"/>
            <a:ext cx="827660" cy="2698543"/>
          </a:xfrm>
          <a:prstGeom prst="bentArrow">
            <a:avLst>
              <a:gd name="adj1" fmla="val 25000"/>
              <a:gd name="adj2" fmla="val 25000"/>
              <a:gd name="adj3" fmla="val 25000"/>
              <a:gd name="adj4" fmla="val 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2" name="直角双向箭头 11"/>
          <p:cNvSpPr/>
          <p:nvPr/>
        </p:nvSpPr>
        <p:spPr>
          <a:xfrm flipH="1" flipV="1">
            <a:off x="2217405" y="3340164"/>
            <a:ext cx="2238218" cy="793398"/>
          </a:xfrm>
          <a:prstGeom prst="leftUpArrow">
            <a:avLst>
              <a:gd name="adj1" fmla="val 28779"/>
              <a:gd name="adj2" fmla="val 25000"/>
              <a:gd name="adj3" fmla="val 25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右弧形箭头 12"/>
          <p:cNvSpPr/>
          <p:nvPr/>
        </p:nvSpPr>
        <p:spPr>
          <a:xfrm flipH="1">
            <a:off x="3814167" y="2213808"/>
            <a:ext cx="641455" cy="1216152"/>
          </a:xfrm>
          <a:prstGeom prst="curved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4" name="右弧形箭头 13"/>
          <p:cNvSpPr/>
          <p:nvPr/>
        </p:nvSpPr>
        <p:spPr>
          <a:xfrm flipV="1">
            <a:off x="6278802" y="2199324"/>
            <a:ext cx="642705" cy="1212330"/>
          </a:xfrm>
          <a:prstGeom prst="curvedLef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solidFill>
                <a:schemeClr val="tx1"/>
              </a:solidFill>
            </a:endParaRPr>
          </a:p>
        </p:txBody>
      </p:sp>
      <p:sp>
        <p:nvSpPr>
          <p:cNvPr id="15" name="文本框 14"/>
          <p:cNvSpPr txBox="1"/>
          <p:nvPr/>
        </p:nvSpPr>
        <p:spPr>
          <a:xfrm>
            <a:off x="2755944" y="5743442"/>
            <a:ext cx="1461850" cy="276999"/>
          </a:xfrm>
          <a:prstGeom prst="rect">
            <a:avLst/>
          </a:prstGeom>
          <a:noFill/>
        </p:spPr>
        <p:txBody>
          <a:bodyPr wrap="square" rtlCol="0">
            <a:spAutoFit/>
          </a:bodyPr>
          <a:lstStyle/>
          <a:p>
            <a:r>
              <a:rPr lang="en-US" sz="1200" dirty="0" smtClean="0"/>
              <a:t>Email enquiry</a:t>
            </a:r>
            <a:endParaRPr lang="en-US" sz="1200" dirty="0"/>
          </a:p>
        </p:txBody>
      </p:sp>
      <p:sp>
        <p:nvSpPr>
          <p:cNvPr id="16" name="文本框 15"/>
          <p:cNvSpPr txBox="1"/>
          <p:nvPr/>
        </p:nvSpPr>
        <p:spPr>
          <a:xfrm>
            <a:off x="6807208" y="5764363"/>
            <a:ext cx="1885010" cy="276999"/>
          </a:xfrm>
          <a:prstGeom prst="rect">
            <a:avLst/>
          </a:prstGeom>
          <a:noFill/>
        </p:spPr>
        <p:txBody>
          <a:bodyPr wrap="square" rtlCol="0">
            <a:spAutoFit/>
          </a:bodyPr>
          <a:lstStyle/>
          <a:p>
            <a:r>
              <a:rPr lang="en-US" sz="1200" dirty="0" smtClean="0"/>
              <a:t>Sort and forward</a:t>
            </a:r>
            <a:endParaRPr lang="en-US" sz="1200" dirty="0"/>
          </a:p>
        </p:txBody>
      </p:sp>
      <p:sp>
        <p:nvSpPr>
          <p:cNvPr id="17" name="文本框 16"/>
          <p:cNvSpPr txBox="1"/>
          <p:nvPr/>
        </p:nvSpPr>
        <p:spPr>
          <a:xfrm>
            <a:off x="6738268" y="3674997"/>
            <a:ext cx="2022889" cy="276999"/>
          </a:xfrm>
          <a:prstGeom prst="rect">
            <a:avLst/>
          </a:prstGeom>
          <a:noFill/>
        </p:spPr>
        <p:txBody>
          <a:bodyPr wrap="square" rtlCol="0">
            <a:spAutoFit/>
          </a:bodyPr>
          <a:lstStyle/>
          <a:p>
            <a:r>
              <a:rPr lang="en-US" sz="1200" dirty="0" smtClean="0"/>
              <a:t>Allocate and assign</a:t>
            </a:r>
            <a:endParaRPr lang="en-US" sz="1200" dirty="0"/>
          </a:p>
        </p:txBody>
      </p:sp>
      <p:sp>
        <p:nvSpPr>
          <p:cNvPr id="18" name="文本框 17"/>
          <p:cNvSpPr txBox="1"/>
          <p:nvPr/>
        </p:nvSpPr>
        <p:spPr>
          <a:xfrm>
            <a:off x="2673044" y="3639821"/>
            <a:ext cx="1782578" cy="276999"/>
          </a:xfrm>
          <a:prstGeom prst="rect">
            <a:avLst/>
          </a:prstGeom>
          <a:noFill/>
        </p:spPr>
        <p:txBody>
          <a:bodyPr wrap="square" rtlCol="0">
            <a:spAutoFit/>
          </a:bodyPr>
          <a:lstStyle/>
          <a:p>
            <a:r>
              <a:rPr lang="en-US" sz="1200" dirty="0" smtClean="0"/>
              <a:t>Ask and answer</a:t>
            </a:r>
            <a:endParaRPr lang="en-US" sz="1200" dirty="0"/>
          </a:p>
        </p:txBody>
      </p:sp>
      <p:sp>
        <p:nvSpPr>
          <p:cNvPr id="19" name="文本框 18"/>
          <p:cNvSpPr txBox="1"/>
          <p:nvPr/>
        </p:nvSpPr>
        <p:spPr>
          <a:xfrm>
            <a:off x="6897772" y="2590314"/>
            <a:ext cx="1461850" cy="276999"/>
          </a:xfrm>
          <a:prstGeom prst="rect">
            <a:avLst/>
          </a:prstGeom>
          <a:noFill/>
        </p:spPr>
        <p:txBody>
          <a:bodyPr wrap="square" rtlCol="0">
            <a:spAutoFit/>
          </a:bodyPr>
          <a:lstStyle/>
          <a:p>
            <a:r>
              <a:rPr lang="en-US" sz="1200" dirty="0" smtClean="0"/>
              <a:t>  Ask for help  </a:t>
            </a:r>
            <a:endParaRPr lang="en-US" sz="1200" dirty="0"/>
          </a:p>
        </p:txBody>
      </p:sp>
      <p:sp>
        <p:nvSpPr>
          <p:cNvPr id="20" name="文本框 19"/>
          <p:cNvSpPr txBox="1"/>
          <p:nvPr/>
        </p:nvSpPr>
        <p:spPr>
          <a:xfrm>
            <a:off x="2703884" y="2590314"/>
            <a:ext cx="1461850" cy="276999"/>
          </a:xfrm>
          <a:prstGeom prst="rect">
            <a:avLst/>
          </a:prstGeom>
          <a:noFill/>
        </p:spPr>
        <p:txBody>
          <a:bodyPr wrap="square" rtlCol="0">
            <a:spAutoFit/>
          </a:bodyPr>
          <a:lstStyle/>
          <a:p>
            <a:r>
              <a:rPr lang="en-US" sz="1200" dirty="0" smtClean="0"/>
              <a:t>           Assist</a:t>
            </a:r>
            <a:endParaRPr lang="en-US" sz="1200" dirty="0"/>
          </a:p>
        </p:txBody>
      </p:sp>
      <p:cxnSp>
        <p:nvCxnSpPr>
          <p:cNvPr id="24" name="直接连接符 23"/>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2646431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normAutofit/>
          </a:bodyPr>
          <a:lstStyle/>
          <a:p>
            <a:r>
              <a:rPr lang="en-US" sz="2200" dirty="0" smtClean="0"/>
              <a:t>Fact:</a:t>
            </a:r>
          </a:p>
          <a:p>
            <a:pPr>
              <a:buFont typeface="Wingdings" panose="05000000000000000000" pitchFamily="2" charset="2"/>
              <a:buChar char="Ø"/>
            </a:pPr>
            <a:r>
              <a:rPr lang="en-US" altLang="zh-TW" sz="1900" dirty="0" smtClean="0"/>
              <a:t>Scenario for a salesman:</a:t>
            </a:r>
          </a:p>
          <a:p>
            <a:pPr marL="0" indent="0">
              <a:buNone/>
            </a:pPr>
            <a:r>
              <a:rPr lang="en-US" altLang="zh-TW" sz="1900" i="1" dirty="0" smtClean="0"/>
              <a:t>   “wait I need to check”-&gt;find the specific knowledge holder and ask </a:t>
            </a:r>
          </a:p>
          <a:p>
            <a:pPr marL="0" indent="0">
              <a:buNone/>
            </a:pPr>
            <a:r>
              <a:rPr lang="en-US" altLang="zh-TW" sz="1900" i="1" dirty="0" smtClean="0"/>
              <a:t>    -&gt; wait for response;</a:t>
            </a:r>
          </a:p>
          <a:p>
            <a:pPr>
              <a:buFont typeface="Wingdings" panose="05000000000000000000" pitchFamily="2" charset="2"/>
              <a:buChar char="Ø"/>
            </a:pPr>
            <a:r>
              <a:rPr lang="en-US" altLang="zh-TW" dirty="0" smtClean="0"/>
              <a:t>The more important the knowledge is, the busier the holder is, the more </a:t>
            </a:r>
            <a:r>
              <a:rPr lang="en-US" altLang="zh-TW" dirty="0" smtClean="0"/>
              <a:t>slowly </a:t>
            </a:r>
            <a:r>
              <a:rPr lang="en-US" altLang="zh-TW" dirty="0" smtClean="0"/>
              <a:t>he will answer the salesman’s enquiry.</a:t>
            </a:r>
          </a:p>
          <a:p>
            <a:pPr>
              <a:buFont typeface="Wingdings" panose="05000000000000000000" pitchFamily="2" charset="2"/>
              <a:buChar char="Ø"/>
            </a:pPr>
            <a:r>
              <a:rPr lang="en-US" altLang="zh-TW" dirty="0" smtClean="0"/>
              <a:t>Especially for new salesmen;</a:t>
            </a:r>
          </a:p>
          <a:p>
            <a:pPr>
              <a:buFont typeface="Wingdings" panose="05000000000000000000" pitchFamily="2" charset="2"/>
              <a:buChar char="Ø"/>
            </a:pPr>
            <a:r>
              <a:rPr lang="en-US" altLang="zh-TW" dirty="0" smtClean="0"/>
              <a:t>On-job-learning, which means learning from mistakes.</a:t>
            </a:r>
          </a:p>
          <a:p>
            <a:pPr marL="0" indent="0">
              <a:buNone/>
            </a:pP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109866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a:xfrm>
            <a:off x="838200" y="1825624"/>
            <a:ext cx="10515600" cy="4840351"/>
          </a:xfrm>
        </p:spPr>
        <p:txBody>
          <a:bodyPr>
            <a:normAutofit/>
          </a:bodyPr>
          <a:lstStyle/>
          <a:p>
            <a:r>
              <a:rPr lang="en-US" sz="2200" dirty="0" smtClean="0"/>
              <a:t>Cause 1: Insufficient training</a:t>
            </a:r>
          </a:p>
          <a:p>
            <a:pPr>
              <a:buFont typeface="Wingdings" panose="05000000000000000000" pitchFamily="2" charset="2"/>
              <a:buChar char="Ø"/>
            </a:pPr>
            <a:r>
              <a:rPr lang="en-US" sz="1900" i="1" u="sng" dirty="0" smtClean="0"/>
              <a:t>“In the first few months of my job here, I have taken sufficient training courses     arranged by the company to get me better prepared for my work and familiar with my business”</a:t>
            </a:r>
          </a:p>
          <a:p>
            <a:pPr marL="0" indent="0">
              <a:buNone/>
            </a:pPr>
            <a:r>
              <a:rPr lang="en-US" sz="1900" dirty="0" smtClean="0"/>
              <a:t>      Average point: 2.7**</a:t>
            </a:r>
          </a:p>
          <a:p>
            <a:pPr marL="0" indent="0">
              <a:buNone/>
            </a:pPr>
            <a:r>
              <a:rPr lang="en-US" sz="1900" dirty="0" smtClean="0"/>
              <a:t>      55% chose 2, I disagree.</a:t>
            </a:r>
          </a:p>
          <a:p>
            <a:pPr marL="0" indent="0">
              <a:buNone/>
            </a:pPr>
            <a:endParaRPr lang="en-US" sz="1900" dirty="0" smtClean="0"/>
          </a:p>
          <a:p>
            <a:pPr>
              <a:buFont typeface="Wingdings" panose="05000000000000000000" pitchFamily="2" charset="2"/>
              <a:buChar char="Ø"/>
            </a:pPr>
            <a:r>
              <a:rPr lang="en-US" i="1" u="sng" dirty="0" smtClean="0"/>
              <a:t>“Then what kinds of trainings have you taken arranged by the company?”</a:t>
            </a:r>
          </a:p>
          <a:p>
            <a:pPr marL="0" indent="0">
              <a:buNone/>
            </a:pPr>
            <a:r>
              <a:rPr lang="en-US" dirty="0" smtClean="0"/>
              <a:t>     Lab tour x 1;                    </a:t>
            </a:r>
            <a:r>
              <a:rPr lang="en-US" dirty="0" err="1" smtClean="0"/>
              <a:t>EASy</a:t>
            </a:r>
            <a:r>
              <a:rPr lang="en-US" dirty="0" smtClean="0"/>
              <a:t> training x 4; </a:t>
            </a:r>
          </a:p>
          <a:p>
            <a:pPr marL="0" indent="0">
              <a:buNone/>
            </a:pPr>
            <a:r>
              <a:rPr lang="en-US" dirty="0" smtClean="0"/>
              <a:t>     Telephone skills x 2;      Regulations x 2;</a:t>
            </a:r>
          </a:p>
          <a:p>
            <a:pPr marL="0" indent="0">
              <a:buNone/>
            </a:pPr>
            <a:r>
              <a:rPr lang="zh-CN" altLang="en-US" sz="1600" i="1" dirty="0" smtClean="0">
                <a:solidFill>
                  <a:srgbClr val="FF0000"/>
                </a:solidFill>
              </a:rPr>
              <a:t>（</a:t>
            </a:r>
            <a:r>
              <a:rPr lang="en-US" sz="1600" i="1" dirty="0" smtClean="0">
                <a:solidFill>
                  <a:srgbClr val="FF0000"/>
                </a:solidFill>
              </a:rPr>
              <a:t>**The mark used in the survey ranges from 1 to 5, namely </a:t>
            </a:r>
            <a:r>
              <a:rPr lang="en-US" sz="1600" i="1" u="sng" dirty="0" smtClean="0">
                <a:solidFill>
                  <a:srgbClr val="FF0000"/>
                </a:solidFill>
              </a:rPr>
              <a:t>Totally Disagree</a:t>
            </a:r>
            <a:r>
              <a:rPr lang="en-US" sz="1600" i="1" dirty="0" smtClean="0">
                <a:solidFill>
                  <a:srgbClr val="FF0000"/>
                </a:solidFill>
              </a:rPr>
              <a:t>, </a:t>
            </a:r>
            <a:r>
              <a:rPr lang="en-US" sz="1600" i="1" u="sng" dirty="0" smtClean="0">
                <a:solidFill>
                  <a:srgbClr val="FF0000"/>
                </a:solidFill>
              </a:rPr>
              <a:t>Disagree</a:t>
            </a:r>
            <a:r>
              <a:rPr lang="en-US" sz="1600" i="1" dirty="0" smtClean="0">
                <a:solidFill>
                  <a:srgbClr val="FF0000"/>
                </a:solidFill>
              </a:rPr>
              <a:t>, </a:t>
            </a:r>
            <a:r>
              <a:rPr lang="en-US" sz="1600" i="1" u="sng" dirty="0" smtClean="0">
                <a:solidFill>
                  <a:srgbClr val="FF0000"/>
                </a:solidFill>
              </a:rPr>
              <a:t>Not sure</a:t>
            </a:r>
            <a:r>
              <a:rPr lang="en-US" sz="1600" i="1" dirty="0" smtClean="0">
                <a:solidFill>
                  <a:srgbClr val="FF0000"/>
                </a:solidFill>
              </a:rPr>
              <a:t>, </a:t>
            </a:r>
            <a:r>
              <a:rPr lang="en-US" sz="1600" i="1" u="sng" dirty="0" smtClean="0">
                <a:solidFill>
                  <a:srgbClr val="FF0000"/>
                </a:solidFill>
              </a:rPr>
              <a:t>Agree</a:t>
            </a:r>
            <a:r>
              <a:rPr lang="en-US" sz="1600" i="1" dirty="0" smtClean="0">
                <a:solidFill>
                  <a:srgbClr val="FF0000"/>
                </a:solidFill>
              </a:rPr>
              <a:t>, </a:t>
            </a:r>
            <a:r>
              <a:rPr lang="en-US" sz="1600" i="1" u="sng" dirty="0" smtClean="0">
                <a:solidFill>
                  <a:srgbClr val="FF0000"/>
                </a:solidFill>
              </a:rPr>
              <a:t>Totally agree.</a:t>
            </a:r>
            <a:r>
              <a:rPr lang="zh-CN" altLang="en-US" sz="1600" i="1" u="sng" dirty="0" smtClean="0">
                <a:solidFill>
                  <a:srgbClr val="FF0000"/>
                </a:solidFill>
              </a:rPr>
              <a:t>）</a:t>
            </a:r>
            <a:endParaRPr lang="en-US" sz="1600" i="1" u="sng" dirty="0" smtClean="0">
              <a:solidFill>
                <a:srgbClr val="FF0000"/>
              </a:solidFill>
            </a:endParaRPr>
          </a:p>
          <a:p>
            <a:pPr marL="0" indent="0">
              <a:buNone/>
            </a:pP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17638493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normAutofit/>
          </a:bodyPr>
          <a:lstStyle/>
          <a:p>
            <a:r>
              <a:rPr lang="en-US" sz="2200" dirty="0" smtClean="0"/>
              <a:t>Solutions:</a:t>
            </a:r>
          </a:p>
          <a:p>
            <a:pPr>
              <a:buFont typeface="Wingdings" panose="05000000000000000000" pitchFamily="2" charset="2"/>
              <a:buChar char="Ø"/>
            </a:pPr>
            <a:r>
              <a:rPr lang="en-US" sz="1900" dirty="0" smtClean="0"/>
              <a:t>Build up a systematical training program for the new comers to help them   equipped with sufficient skills and knowledge as soon as possible;</a:t>
            </a:r>
          </a:p>
          <a:p>
            <a:pPr marL="0" indent="0">
              <a:buNone/>
            </a:pPr>
            <a:endParaRPr lang="en-US" sz="1900" dirty="0" smtClean="0"/>
          </a:p>
          <a:p>
            <a:pPr>
              <a:buFont typeface="Wingdings" panose="05000000000000000000" pitchFamily="2" charset="2"/>
              <a:buChar char="Ø"/>
            </a:pPr>
            <a:r>
              <a:rPr lang="en-US" sz="1900" dirty="0" smtClean="0"/>
              <a:t>The training should emphasize more on the standards and case learning, if not all, at least the hot services and the frequently occurred problem;</a:t>
            </a:r>
          </a:p>
          <a:p>
            <a:pPr marL="0" indent="0">
              <a:buNone/>
            </a:pPr>
            <a:endParaRPr lang="en-US" sz="1900" dirty="0" smtClean="0"/>
          </a:p>
          <a:p>
            <a:pPr>
              <a:buFont typeface="Wingdings" panose="05000000000000000000" pitchFamily="2" charset="2"/>
              <a:buChar char="Ø"/>
            </a:pPr>
            <a:r>
              <a:rPr lang="en-US" sz="1900" dirty="0" smtClean="0"/>
              <a:t>There should be enough well organized training materials, which the staff can refer to even on their job.</a:t>
            </a:r>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958154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lstStyle/>
          <a:p>
            <a:r>
              <a:rPr lang="en-US" sz="2000" dirty="0" smtClean="0"/>
              <a:t>Outcomes:</a:t>
            </a:r>
          </a:p>
          <a:p>
            <a:pPr>
              <a:buFont typeface="Wingdings" panose="05000000000000000000" pitchFamily="2" charset="2"/>
              <a:buChar char="Ø"/>
            </a:pPr>
            <a:r>
              <a:rPr lang="en-US" dirty="0" smtClean="0"/>
              <a:t>Salesmen can </a:t>
            </a:r>
            <a:r>
              <a:rPr lang="en-US" dirty="0" smtClean="0"/>
              <a:t>be more professional on their business, which means they can handle the enquiries more independently;</a:t>
            </a:r>
          </a:p>
          <a:p>
            <a:pPr marL="0" indent="0">
              <a:buNone/>
            </a:pPr>
            <a:endParaRPr lang="en-US" dirty="0" smtClean="0"/>
          </a:p>
          <a:p>
            <a:pPr>
              <a:buFont typeface="Wingdings" panose="05000000000000000000" pitchFamily="2" charset="2"/>
              <a:buChar char="Ø"/>
            </a:pPr>
            <a:r>
              <a:rPr lang="en-US" dirty="0" smtClean="0"/>
              <a:t>For the long term, a culture of learning would be established, which is significant to the efficiency of salesmen in such a knowledge intensive business.</a:t>
            </a: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648287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normAutofit/>
          </a:bodyPr>
          <a:lstStyle/>
          <a:p>
            <a:r>
              <a:rPr lang="en-US" sz="2200" dirty="0" smtClean="0"/>
              <a:t>Cause 2: No sufficient well organized and filed information</a:t>
            </a:r>
          </a:p>
          <a:p>
            <a:pPr>
              <a:buFont typeface="Wingdings" panose="05000000000000000000" pitchFamily="2" charset="2"/>
              <a:buChar char="Ø"/>
            </a:pPr>
            <a:r>
              <a:rPr lang="en-US" sz="1900" i="1" u="sng" dirty="0" smtClean="0"/>
              <a:t>‘There are sufficient well sorted files that can be easily accessed on some standard questions(like services list and price, regulations in detail, </a:t>
            </a:r>
            <a:r>
              <a:rPr lang="en-US" sz="1900" i="1" u="sng" dirty="0" err="1" smtClean="0"/>
              <a:t>etc</a:t>
            </a:r>
            <a:r>
              <a:rPr lang="en-US" sz="1900" i="1" u="sng" dirty="0" smtClean="0"/>
              <a:t>), which makes me able to respond to the enquiries more quickly without consulting others.’</a:t>
            </a:r>
          </a:p>
          <a:p>
            <a:pPr marL="0" indent="0">
              <a:buNone/>
            </a:pPr>
            <a:r>
              <a:rPr lang="en-US" sz="1900" dirty="0" smtClean="0"/>
              <a:t>   Average: 2.5; deleting the highest and lowest: 2.4</a:t>
            </a:r>
          </a:p>
          <a:p>
            <a:pPr marL="0" indent="0">
              <a:buNone/>
            </a:pPr>
            <a:endParaRPr lang="en-US" sz="1900" dirty="0" smtClean="0"/>
          </a:p>
          <a:p>
            <a:pPr>
              <a:buFont typeface="Wingdings" panose="05000000000000000000" pitchFamily="2" charset="2"/>
              <a:buChar char="Ø"/>
            </a:pPr>
            <a:r>
              <a:rPr lang="en-US" sz="1900" i="1" u="sng" dirty="0" smtClean="0"/>
              <a:t>‘There are some common questions that are highly frequently asked by every customer.’</a:t>
            </a:r>
          </a:p>
          <a:p>
            <a:pPr marL="0" indent="0">
              <a:buNone/>
            </a:pPr>
            <a:r>
              <a:rPr lang="en-US" sz="1900" dirty="0" smtClean="0"/>
              <a:t>    Average: </a:t>
            </a:r>
            <a:r>
              <a:rPr lang="en-US" altLang="zh-CN" sz="1900" dirty="0" smtClean="0"/>
              <a:t>3.8</a:t>
            </a:r>
            <a:r>
              <a:rPr lang="en-US" sz="1900" dirty="0" smtClean="0"/>
              <a:t>; deleting the highest and lowest: </a:t>
            </a:r>
            <a:r>
              <a:rPr lang="en-US" altLang="zh-CN" sz="1900" dirty="0" smtClean="0"/>
              <a:t>3.9</a:t>
            </a:r>
          </a:p>
          <a:p>
            <a:pPr marL="0" indent="0">
              <a:buNone/>
            </a:pPr>
            <a:endParaRPr lang="en-US" dirty="0" smtClean="0"/>
          </a:p>
          <a:p>
            <a:pPr marL="0" indent="0">
              <a:buNone/>
            </a:pP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2938869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a typeface="SimSun" pitchFamily="2" charset="-122"/>
              </a:rPr>
              <a:t>Objective</a:t>
            </a:r>
            <a:endParaRPr lang="en-US" dirty="0"/>
          </a:p>
        </p:txBody>
      </p:sp>
      <p:sp>
        <p:nvSpPr>
          <p:cNvPr id="3" name="内容占位符 2"/>
          <p:cNvSpPr>
            <a:spLocks noGrp="1"/>
          </p:cNvSpPr>
          <p:nvPr>
            <p:ph idx="1"/>
          </p:nvPr>
        </p:nvSpPr>
        <p:spPr/>
        <p:txBody>
          <a:bodyPr/>
          <a:lstStyle/>
          <a:p>
            <a:r>
              <a:rPr lang="en-US" altLang="zh-TW" dirty="0" smtClean="0"/>
              <a:t>Topic---”Workflow Efficiency Improvement”;</a:t>
            </a:r>
          </a:p>
          <a:p>
            <a:r>
              <a:rPr lang="en-US" altLang="zh-TW" dirty="0" smtClean="0"/>
              <a:t>Problem---Lacking professional knowledge;</a:t>
            </a:r>
          </a:p>
          <a:p>
            <a:r>
              <a:rPr lang="en-US" altLang="zh-TW" dirty="0" smtClean="0"/>
              <a:t>My objective---”Reporter”(Investigate, Find problems, report, try to find out </a:t>
            </a:r>
            <a:r>
              <a:rPr lang="en-US" altLang="zh-TW" dirty="0" smtClean="0"/>
              <a:t>solutions);</a:t>
            </a:r>
            <a:endParaRPr lang="en-US" altLang="zh-TW" dirty="0" smtClean="0"/>
          </a:p>
          <a:p>
            <a:r>
              <a:rPr lang="en-US" altLang="zh-TW" dirty="0" smtClean="0"/>
              <a:t>Study objective--- </a:t>
            </a:r>
            <a:r>
              <a:rPr lang="en-US" altLang="zh-TW" dirty="0" smtClean="0"/>
              <a:t>Working </a:t>
            </a:r>
            <a:r>
              <a:rPr lang="en-US" altLang="zh-TW" dirty="0" smtClean="0"/>
              <a:t>process of </a:t>
            </a:r>
            <a:r>
              <a:rPr lang="en-US" altLang="zh-TW" dirty="0" smtClean="0"/>
              <a:t>BD(salesmen</a:t>
            </a:r>
            <a:r>
              <a:rPr lang="en-US" altLang="zh-TW" dirty="0" smtClean="0"/>
              <a:t>);</a:t>
            </a:r>
          </a:p>
          <a:p>
            <a:pPr marL="0" indent="0">
              <a:buNone/>
            </a:pPr>
            <a:endParaRPr lang="en-US" altLang="zh-TW" dirty="0" smtClean="0"/>
          </a:p>
          <a:p>
            <a:endParaRPr lang="en-US" dirty="0"/>
          </a:p>
        </p:txBody>
      </p:sp>
      <p:cxnSp>
        <p:nvCxnSpPr>
          <p:cNvPr id="13" name="直接连接符 12"/>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750673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lstStyle/>
          <a:p>
            <a:r>
              <a:rPr lang="en-US" sz="2000" dirty="0" smtClean="0"/>
              <a:t>Internally:</a:t>
            </a:r>
          </a:p>
          <a:p>
            <a:pPr>
              <a:buFont typeface="Wingdings" panose="05000000000000000000" pitchFamily="2" charset="2"/>
              <a:buChar char="Ø"/>
            </a:pPr>
            <a:r>
              <a:rPr lang="en-US" dirty="0" smtClean="0"/>
              <a:t>Can be used for training and reference, the salesmen can find answers they don’t know more easily and meanwhile, their expertise can be strengthened;</a:t>
            </a:r>
          </a:p>
          <a:p>
            <a:pPr marL="0" indent="0">
              <a:buNone/>
            </a:pPr>
            <a:endParaRPr lang="en-US" dirty="0" smtClean="0"/>
          </a:p>
          <a:p>
            <a:pPr>
              <a:buFont typeface="Wingdings" panose="05000000000000000000" pitchFamily="2" charset="2"/>
              <a:buChar char="Ø"/>
            </a:pPr>
            <a:r>
              <a:rPr lang="en-US" dirty="0" smtClean="0"/>
              <a:t>Motivate salesmen’s self-study, establish a culture of study in a long term, which is important to a knowledge intensive business;</a:t>
            </a: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1468827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normAutofit/>
          </a:bodyPr>
          <a:lstStyle/>
          <a:p>
            <a:r>
              <a:rPr lang="en-US" sz="2200" dirty="0" smtClean="0"/>
              <a:t>Externally:</a:t>
            </a:r>
          </a:p>
          <a:p>
            <a:pPr>
              <a:buFont typeface="Wingdings" panose="05000000000000000000" pitchFamily="2" charset="2"/>
              <a:buChar char="Ø"/>
            </a:pPr>
            <a:r>
              <a:rPr lang="en-US" sz="1900" dirty="0" smtClean="0"/>
              <a:t>No sufficient reference provided to the customers, namely on the website, including the FAQ, the information of services and what services they may need in what situation, </a:t>
            </a:r>
            <a:r>
              <a:rPr lang="en-US" sz="1900" dirty="0" err="1" smtClean="0"/>
              <a:t>etc</a:t>
            </a:r>
            <a:r>
              <a:rPr lang="en-US" sz="1900" dirty="0" smtClean="0"/>
              <a:t>;</a:t>
            </a:r>
          </a:p>
          <a:p>
            <a:pPr marL="0" indent="0">
              <a:buNone/>
            </a:pPr>
            <a:r>
              <a:rPr lang="en-US" sz="1900" dirty="0" smtClean="0"/>
              <a:t>   </a:t>
            </a:r>
            <a:r>
              <a:rPr lang="en-US" sz="1900" i="1" dirty="0" smtClean="0"/>
              <a:t>(Compared with the information I can find on STC, TUV and </a:t>
            </a:r>
            <a:r>
              <a:rPr lang="en-US" sz="1900" i="1" dirty="0" smtClean="0"/>
              <a:t>SGS’s websites)</a:t>
            </a:r>
            <a:endParaRPr lang="en-US" sz="1900" i="1" dirty="0" smtClean="0"/>
          </a:p>
          <a:p>
            <a:pPr marL="0" indent="0">
              <a:buNone/>
            </a:pPr>
            <a:endParaRPr lang="en-US" sz="1900" i="1" dirty="0" smtClean="0"/>
          </a:p>
          <a:p>
            <a:pPr>
              <a:buFont typeface="Wingdings" panose="05000000000000000000" pitchFamily="2" charset="2"/>
              <a:buChar char="Ø"/>
            </a:pPr>
            <a:r>
              <a:rPr lang="en-US" sz="1900" dirty="0" smtClean="0"/>
              <a:t>With sufficient information mentioned above, the number of enquiries without value adding can be decreased, which will benefit the efficiency.</a:t>
            </a:r>
          </a:p>
          <a:p>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2970476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a:xfrm>
            <a:off x="838200" y="1825624"/>
            <a:ext cx="10515600" cy="4575175"/>
          </a:xfrm>
        </p:spPr>
        <p:txBody>
          <a:bodyPr>
            <a:normAutofit/>
          </a:bodyPr>
          <a:lstStyle/>
          <a:p>
            <a:r>
              <a:rPr lang="en-US" sz="2000" dirty="0" smtClean="0"/>
              <a:t>Solutions:</a:t>
            </a:r>
          </a:p>
          <a:p>
            <a:pPr>
              <a:buFont typeface="Wingdings" panose="05000000000000000000" pitchFamily="2" charset="2"/>
              <a:buChar char="Ø"/>
            </a:pPr>
            <a:r>
              <a:rPr lang="en-US" dirty="0" smtClean="0"/>
              <a:t>Let experienced staff collect the useful information and knowledge, based on the </a:t>
            </a:r>
            <a:r>
              <a:rPr lang="en-US" dirty="0" smtClean="0"/>
              <a:t>hot </a:t>
            </a:r>
          </a:p>
          <a:p>
            <a:pPr marL="0" indent="0">
              <a:buNone/>
            </a:pPr>
            <a:r>
              <a:rPr lang="en-US" dirty="0"/>
              <a:t> </a:t>
            </a:r>
            <a:r>
              <a:rPr lang="en-US" dirty="0" smtClean="0"/>
              <a:t>    </a:t>
            </a:r>
            <a:r>
              <a:rPr lang="en-US" dirty="0" smtClean="0"/>
              <a:t>services </a:t>
            </a:r>
            <a:r>
              <a:rPr lang="en-US" dirty="0" smtClean="0"/>
              <a:t>or key customers;</a:t>
            </a:r>
          </a:p>
          <a:p>
            <a:pPr marL="0" indent="0">
              <a:buNone/>
            </a:pPr>
            <a:r>
              <a:rPr lang="en-US" dirty="0" smtClean="0"/>
              <a:t>   (Some salesmen complain that study all the regulations is too hard for them)</a:t>
            </a:r>
          </a:p>
        </p:txBody>
      </p:sp>
      <p:pic>
        <p:nvPicPr>
          <p:cNvPr id="4" name="图片 3"/>
          <p:cNvPicPr>
            <a:picLocks noChangeAspect="1"/>
          </p:cNvPicPr>
          <p:nvPr/>
        </p:nvPicPr>
        <p:blipFill>
          <a:blip r:embed="rId2"/>
          <a:stretch>
            <a:fillRect/>
          </a:stretch>
        </p:blipFill>
        <p:spPr>
          <a:xfrm>
            <a:off x="2992998" y="3597208"/>
            <a:ext cx="7566323" cy="2938527"/>
          </a:xfrm>
          <a:prstGeom prst="rect">
            <a:avLst/>
          </a:prstGeom>
        </p:spPr>
      </p:pic>
      <p:sp>
        <p:nvSpPr>
          <p:cNvPr id="5" name="文本框 4"/>
          <p:cNvSpPr txBox="1"/>
          <p:nvPr/>
        </p:nvSpPr>
        <p:spPr>
          <a:xfrm>
            <a:off x="1019331" y="4991725"/>
            <a:ext cx="1798820" cy="923330"/>
          </a:xfrm>
          <a:prstGeom prst="rect">
            <a:avLst/>
          </a:prstGeom>
          <a:noFill/>
        </p:spPr>
        <p:txBody>
          <a:bodyPr wrap="square" rtlCol="0">
            <a:spAutoFit/>
          </a:bodyPr>
          <a:lstStyle/>
          <a:p>
            <a:pPr algn="ctr"/>
            <a:r>
              <a:rPr lang="en-US" dirty="0" smtClean="0"/>
              <a:t>Hottest services of ELE division</a:t>
            </a:r>
          </a:p>
          <a:p>
            <a:pPr algn="ctr"/>
            <a:r>
              <a:rPr lang="en-US" dirty="0" smtClean="0"/>
              <a:t>(Jan-Jul)</a:t>
            </a:r>
            <a:endParaRPr lang="en-US" dirty="0"/>
          </a:p>
        </p:txBody>
      </p:sp>
      <p:cxnSp>
        <p:nvCxnSpPr>
          <p:cNvPr id="9" name="直接连接符 8"/>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079331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dirty="0" smtClean="0"/>
              <a:t>Strengthen </a:t>
            </a:r>
            <a:r>
              <a:rPr lang="en-US" dirty="0"/>
              <a:t>the case </a:t>
            </a:r>
            <a:r>
              <a:rPr lang="en-US" dirty="0" smtClean="0"/>
              <a:t>reviewing</a:t>
            </a:r>
            <a:r>
              <a:rPr lang="en-US" dirty="0"/>
              <a:t>, not only orally, but codify the lessons learnt and </a:t>
            </a:r>
            <a:r>
              <a:rPr lang="en-US" dirty="0" smtClean="0"/>
              <a:t> file </a:t>
            </a:r>
            <a:r>
              <a:rPr lang="en-US" dirty="0"/>
              <a:t>them</a:t>
            </a:r>
            <a:r>
              <a:rPr lang="en-US" dirty="0" smtClean="0"/>
              <a:t>;</a:t>
            </a:r>
          </a:p>
          <a:p>
            <a:pPr marL="0" indent="0">
              <a:buNone/>
            </a:pPr>
            <a:endParaRPr lang="en-US" dirty="0"/>
          </a:p>
          <a:p>
            <a:pPr>
              <a:buFont typeface="Wingdings" panose="05000000000000000000" pitchFamily="2" charset="2"/>
              <a:buChar char="Ø"/>
            </a:pPr>
            <a:r>
              <a:rPr lang="en-US" dirty="0" smtClean="0"/>
              <a:t>Collect </a:t>
            </a:r>
            <a:r>
              <a:rPr lang="en-US" dirty="0"/>
              <a:t>the FAQ and more useful information for customers, publish them on the website.</a:t>
            </a:r>
          </a:p>
          <a:p>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16049481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normAutofit fontScale="92500" lnSpcReduction="10000"/>
          </a:bodyPr>
          <a:lstStyle/>
          <a:p>
            <a:r>
              <a:rPr lang="en-US" sz="2400" dirty="0" smtClean="0"/>
              <a:t>Cause 3: Insufficient reviewing</a:t>
            </a:r>
          </a:p>
          <a:p>
            <a:pPr>
              <a:buFont typeface="Wingdings" panose="05000000000000000000" pitchFamily="2" charset="2"/>
              <a:buChar char="Ø"/>
            </a:pPr>
            <a:r>
              <a:rPr lang="en-US" sz="2100" dirty="0" smtClean="0"/>
              <a:t>Reviewing result and lessons learnt are not all recorded for further reference;</a:t>
            </a:r>
          </a:p>
          <a:p>
            <a:pPr>
              <a:buFont typeface="Wingdings" panose="05000000000000000000" pitchFamily="2" charset="2"/>
              <a:buChar char="Ø"/>
            </a:pPr>
            <a:r>
              <a:rPr lang="en-US" sz="2100" dirty="0" smtClean="0"/>
              <a:t>Salesmen don’t strictly follow the ‘Customer enquiry feedback’ recording policy, which makes the afterwards analysis difficult;</a:t>
            </a:r>
          </a:p>
          <a:p>
            <a:pPr marL="0" indent="0">
              <a:buNone/>
            </a:pPr>
            <a:endParaRPr lang="en-US" dirty="0" smtClean="0"/>
          </a:p>
          <a:p>
            <a:pPr marL="0" indent="0">
              <a:buNone/>
            </a:pPr>
            <a:endParaRPr lang="en-US" dirty="0"/>
          </a:p>
          <a:p>
            <a:pPr marL="0" indent="0">
              <a:buNone/>
            </a:pPr>
            <a:endParaRPr lang="en-US" sz="2400" dirty="0" smtClean="0"/>
          </a:p>
          <a:p>
            <a:pPr>
              <a:buFont typeface="Wingdings" panose="05000000000000000000" pitchFamily="2" charset="2"/>
              <a:buChar char="Ø"/>
            </a:pPr>
            <a:r>
              <a:rPr lang="en-US" sz="2100" dirty="0" smtClean="0"/>
              <a:t>Among all 180 enquiries recorded from Jan to Jul, only 12 has reflection on   ‘</a:t>
            </a:r>
            <a:r>
              <a:rPr lang="en-US" sz="2100" u="sng" dirty="0" smtClean="0"/>
              <a:t>Reasons for not confirming the quote</a:t>
            </a:r>
            <a:r>
              <a:rPr lang="en-US" sz="2100" dirty="0" smtClean="0"/>
              <a:t>’; 87 of them with no ‘ </a:t>
            </a:r>
            <a:r>
              <a:rPr lang="en-US" sz="2100" u="sng" dirty="0" smtClean="0"/>
              <a:t>Follow up</a:t>
            </a:r>
            <a:r>
              <a:rPr lang="en-US" sz="2100" dirty="0" smtClean="0"/>
              <a:t>’ and ‘</a:t>
            </a:r>
            <a:r>
              <a:rPr lang="en-US" sz="2100" u="sng" dirty="0" smtClean="0"/>
              <a:t>Reasons</a:t>
            </a:r>
            <a:r>
              <a:rPr lang="en-US" sz="2100" dirty="0" smtClean="0"/>
              <a:t>’ record</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00975"/>
            <a:ext cx="12192000" cy="667574"/>
          </a:xfrm>
          <a:prstGeom prst="rect">
            <a:avLst/>
          </a:prstGeom>
        </p:spPr>
      </p:pic>
      <p:cxnSp>
        <p:nvCxnSpPr>
          <p:cNvPr id="9" name="直接连接符 8"/>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2482309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lstStyle/>
          <a:p>
            <a:r>
              <a:rPr lang="en-US" sz="2000" dirty="0" smtClean="0"/>
              <a:t>Solutions:</a:t>
            </a:r>
          </a:p>
          <a:p>
            <a:pPr>
              <a:buFont typeface="Wingdings" panose="05000000000000000000" pitchFamily="2" charset="2"/>
              <a:buChar char="Ø"/>
            </a:pPr>
            <a:r>
              <a:rPr lang="en-US" dirty="0" smtClean="0"/>
              <a:t>Write down the cases reviewing result, or at least for the important ones, and file them for further reference;</a:t>
            </a:r>
          </a:p>
          <a:p>
            <a:pPr marL="0" indent="0">
              <a:buNone/>
            </a:pPr>
            <a:endParaRPr lang="en-US" dirty="0" smtClean="0"/>
          </a:p>
          <a:p>
            <a:pPr>
              <a:buFont typeface="Wingdings" panose="05000000000000000000" pitchFamily="2" charset="2"/>
              <a:buChar char="Ø"/>
            </a:pPr>
            <a:r>
              <a:rPr lang="en-US" dirty="0" smtClean="0"/>
              <a:t>Make strict afterwards reflection policy, which will benefit the periodical review to improve performance.</a:t>
            </a: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1767263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Key Processes Analysis—Respond to enquiries</a:t>
            </a:r>
            <a:endParaRPr lang="en-US" dirty="0"/>
          </a:p>
        </p:txBody>
      </p:sp>
      <p:sp>
        <p:nvSpPr>
          <p:cNvPr id="3" name="内容占位符 2"/>
          <p:cNvSpPr>
            <a:spLocks noGrp="1"/>
          </p:cNvSpPr>
          <p:nvPr>
            <p:ph idx="1"/>
          </p:nvPr>
        </p:nvSpPr>
        <p:spPr/>
        <p:txBody>
          <a:bodyPr>
            <a:normAutofit lnSpcReduction="10000"/>
          </a:bodyPr>
          <a:lstStyle/>
          <a:p>
            <a:r>
              <a:rPr lang="en-US" sz="2200" dirty="0" smtClean="0"/>
              <a:t>Cause 4: Insufficient information sharing among divisions.</a:t>
            </a:r>
          </a:p>
          <a:p>
            <a:pPr>
              <a:buFont typeface="Wingdings" panose="05000000000000000000" pitchFamily="2" charset="2"/>
              <a:buChar char="Ø"/>
            </a:pPr>
            <a:r>
              <a:rPr lang="en-US" sz="1900" i="1" u="sng" dirty="0" smtClean="0"/>
              <a:t>‘</a:t>
            </a:r>
            <a:r>
              <a:rPr lang="en-US" sz="1900" i="1" u="sng" dirty="0"/>
              <a:t>I clearly know what’s going on with the labs. ‘</a:t>
            </a:r>
          </a:p>
          <a:p>
            <a:pPr marL="0" indent="0">
              <a:buNone/>
            </a:pPr>
            <a:r>
              <a:rPr lang="en-US" sz="1900" dirty="0" smtClean="0"/>
              <a:t>   Avergae:3.2</a:t>
            </a:r>
            <a:endParaRPr lang="en-US" sz="1900" dirty="0"/>
          </a:p>
          <a:p>
            <a:pPr>
              <a:buFont typeface="Wingdings" panose="05000000000000000000" pitchFamily="2" charset="2"/>
              <a:buChar char="Ø"/>
            </a:pPr>
            <a:r>
              <a:rPr lang="en-US" sz="1900" i="1" u="sng" dirty="0" smtClean="0"/>
              <a:t>‘</a:t>
            </a:r>
            <a:r>
              <a:rPr lang="en-US" sz="1900" i="1" u="sng" dirty="0"/>
              <a:t>I think knowing more real-time information of the labs can help improve my working performance.’</a:t>
            </a:r>
          </a:p>
          <a:p>
            <a:pPr marL="0" indent="0">
              <a:buNone/>
            </a:pPr>
            <a:r>
              <a:rPr lang="en-US" sz="1900" dirty="0" smtClean="0"/>
              <a:t>   Average</a:t>
            </a:r>
            <a:r>
              <a:rPr lang="en-US" sz="1900" dirty="0"/>
              <a:t>: 3.8</a:t>
            </a:r>
          </a:p>
          <a:p>
            <a:pPr>
              <a:buFont typeface="Wingdings" panose="05000000000000000000" pitchFamily="2" charset="2"/>
              <a:buChar char="Ø"/>
            </a:pPr>
            <a:r>
              <a:rPr lang="en-US" sz="1900" i="1" u="sng" dirty="0" smtClean="0"/>
              <a:t>‘ </a:t>
            </a:r>
            <a:r>
              <a:rPr lang="en-US" sz="1900" i="1" u="sng" dirty="0"/>
              <a:t>what sort of information do you think is most closely related to your job?’</a:t>
            </a:r>
          </a:p>
          <a:p>
            <a:pPr marL="0" indent="0">
              <a:buNone/>
            </a:pPr>
            <a:r>
              <a:rPr lang="en-US" sz="1900" dirty="0" smtClean="0"/>
              <a:t>   Service </a:t>
            </a:r>
            <a:r>
              <a:rPr lang="en-US" sz="1900" dirty="0"/>
              <a:t>Update-41</a:t>
            </a:r>
            <a:r>
              <a:rPr lang="en-US" sz="1900" dirty="0" smtClean="0"/>
              <a:t>%; Working </a:t>
            </a:r>
            <a:r>
              <a:rPr lang="en-US" sz="1900" dirty="0"/>
              <a:t>progress-29.5%;</a:t>
            </a:r>
          </a:p>
          <a:p>
            <a:pPr marL="0" indent="0">
              <a:buNone/>
            </a:pPr>
            <a:r>
              <a:rPr lang="en-US" sz="1900" dirty="0" smtClean="0"/>
              <a:t>   R</a:t>
            </a:r>
            <a:r>
              <a:rPr lang="en-US" altLang="zh-CN" sz="1900" dirty="0" smtClean="0"/>
              <a:t>&amp;D </a:t>
            </a:r>
            <a:r>
              <a:rPr lang="en-US" altLang="zh-CN" sz="1900" dirty="0"/>
              <a:t>progress-23.5</a:t>
            </a:r>
            <a:r>
              <a:rPr lang="en-US" altLang="zh-CN" sz="1900" dirty="0" smtClean="0"/>
              <a:t>%;</a:t>
            </a:r>
            <a:r>
              <a:rPr lang="en-US" sz="1900" dirty="0" smtClean="0"/>
              <a:t>Others- </a:t>
            </a:r>
            <a:r>
              <a:rPr lang="en-US" sz="1900" dirty="0"/>
              <a:t>5%.</a:t>
            </a:r>
          </a:p>
          <a:p>
            <a:pPr marL="0" indent="0">
              <a:buNone/>
            </a:pP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17545683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Key Processes Analysis—Respond to enquiries</a:t>
            </a:r>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en-US" dirty="0" smtClean="0"/>
              <a:t>The speed and convenience of information or knowledge flow are essential to the salesmen’s reacting speed;</a:t>
            </a:r>
          </a:p>
          <a:p>
            <a:pPr marL="0" indent="0">
              <a:buNone/>
            </a:pPr>
            <a:endParaRPr lang="en-US" dirty="0" smtClean="0"/>
          </a:p>
          <a:p>
            <a:pPr>
              <a:buFont typeface="Wingdings" panose="05000000000000000000" pitchFamily="2" charset="2"/>
              <a:buChar char="Ø"/>
            </a:pPr>
            <a:r>
              <a:rPr lang="en-US" dirty="0" smtClean="0"/>
              <a:t>Knowing more about the real time progress of the Lab or R&amp;D can improve the salesmen’s flair to the market.</a:t>
            </a: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320834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Key Processes Analysis—Respond to enquiries</a:t>
            </a:r>
          </a:p>
        </p:txBody>
      </p:sp>
      <p:sp>
        <p:nvSpPr>
          <p:cNvPr id="3" name="内容占位符 2"/>
          <p:cNvSpPr>
            <a:spLocks noGrp="1"/>
          </p:cNvSpPr>
          <p:nvPr>
            <p:ph idx="1"/>
          </p:nvPr>
        </p:nvSpPr>
        <p:spPr/>
        <p:txBody>
          <a:bodyPr>
            <a:normAutofit/>
          </a:bodyPr>
          <a:lstStyle/>
          <a:p>
            <a:r>
              <a:rPr lang="en-US" sz="2000" dirty="0" smtClean="0"/>
              <a:t>Solutions:</a:t>
            </a:r>
          </a:p>
          <a:p>
            <a:r>
              <a:rPr lang="en-US" dirty="0"/>
              <a:t>Knowledge map: uncovers those people within the organization </a:t>
            </a:r>
            <a:r>
              <a:rPr lang="en-US" dirty="0" smtClean="0"/>
              <a:t>who are </a:t>
            </a:r>
            <a:r>
              <a:rPr lang="en-US" dirty="0"/>
              <a:t>used as primary sources for knowledge. It also helps uncover </a:t>
            </a:r>
            <a:r>
              <a:rPr lang="en-US" dirty="0" smtClean="0"/>
              <a:t>how knowledge </a:t>
            </a:r>
            <a:r>
              <a:rPr lang="en-US" dirty="0"/>
              <a:t>moves through the environment and determines ways </a:t>
            </a:r>
            <a:r>
              <a:rPr lang="en-US" dirty="0" smtClean="0"/>
              <a:t>to improve it</a:t>
            </a:r>
            <a:r>
              <a:rPr lang="en-US" sz="2000" dirty="0" smtClean="0"/>
              <a:t>;</a:t>
            </a:r>
            <a:endParaRPr lang="en-US" sz="2000" dirty="0"/>
          </a:p>
          <a:p>
            <a:endParaRPr lang="en-US" dirty="0"/>
          </a:p>
        </p:txBody>
      </p:sp>
      <p:cxnSp>
        <p:nvCxnSpPr>
          <p:cNvPr id="8" name="直接连接符 7"/>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301" y="3633820"/>
            <a:ext cx="8252286" cy="3224180"/>
          </a:xfrm>
          <a:prstGeom prst="rect">
            <a:avLst/>
          </a:prstGeom>
        </p:spPr>
      </p:pic>
    </p:spTree>
    <p:extLst>
      <p:ext uri="{BB962C8B-B14F-4D97-AF65-F5344CB8AC3E}">
        <p14:creationId xmlns:p14="http://schemas.microsoft.com/office/powerpoint/2010/main" val="2156475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Key Processes Analysis—Respond to enquiries</a:t>
            </a:r>
          </a:p>
        </p:txBody>
      </p:sp>
      <p:sp>
        <p:nvSpPr>
          <p:cNvPr id="3" name="内容占位符 2"/>
          <p:cNvSpPr>
            <a:spLocks noGrp="1"/>
          </p:cNvSpPr>
          <p:nvPr>
            <p:ph idx="1"/>
          </p:nvPr>
        </p:nvSpPr>
        <p:spPr/>
        <p:txBody>
          <a:bodyPr>
            <a:normAutofit/>
          </a:bodyPr>
          <a:lstStyle/>
          <a:p>
            <a:r>
              <a:rPr lang="en-US" sz="2000" dirty="0" smtClean="0"/>
              <a:t>Solutions:</a:t>
            </a:r>
          </a:p>
          <a:p>
            <a:r>
              <a:rPr lang="en-US" dirty="0"/>
              <a:t>Knowledge </a:t>
            </a:r>
            <a:r>
              <a:rPr lang="en-US" dirty="0" smtClean="0"/>
              <a:t>map(continued):The map is generated by knowledge mapping, a </a:t>
            </a:r>
            <a:r>
              <a:rPr lang="en-US" dirty="0"/>
              <a:t>process of assessing and </a:t>
            </a:r>
            <a:r>
              <a:rPr lang="en-US" dirty="0" smtClean="0"/>
              <a:t>linking the </a:t>
            </a:r>
            <a:r>
              <a:rPr lang="en-US" dirty="0"/>
              <a:t>information, knowledge, competence held by </a:t>
            </a:r>
            <a:r>
              <a:rPr lang="en-US" dirty="0" smtClean="0"/>
              <a:t>individual and </a:t>
            </a:r>
            <a:r>
              <a:rPr lang="en-US" dirty="0"/>
              <a:t>groups within an organization.</a:t>
            </a:r>
          </a:p>
          <a:p>
            <a:endParaRPr lang="en-US" dirty="0"/>
          </a:p>
        </p:txBody>
      </p:sp>
      <p:cxnSp>
        <p:nvCxnSpPr>
          <p:cNvPr id="8" name="直接连接符 7"/>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2301" y="3620739"/>
            <a:ext cx="7694267" cy="3118127"/>
          </a:xfrm>
          <a:prstGeom prst="rect">
            <a:avLst/>
          </a:prstGeom>
        </p:spPr>
      </p:pic>
    </p:spTree>
    <p:extLst>
      <p:ext uri="{BB962C8B-B14F-4D97-AF65-F5344CB8AC3E}">
        <p14:creationId xmlns:p14="http://schemas.microsoft.com/office/powerpoint/2010/main" val="1010785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Defining the problem</a:t>
            </a:r>
            <a:endParaRPr lang="en-US" dirty="0"/>
          </a:p>
        </p:txBody>
      </p:sp>
      <p:sp>
        <p:nvSpPr>
          <p:cNvPr id="3" name="内容占位符 2"/>
          <p:cNvSpPr>
            <a:spLocks noGrp="1"/>
          </p:cNvSpPr>
          <p:nvPr>
            <p:ph idx="1"/>
          </p:nvPr>
        </p:nvSpPr>
        <p:spPr/>
        <p:txBody>
          <a:bodyPr>
            <a:normAutofit/>
          </a:bodyPr>
          <a:lstStyle/>
          <a:p>
            <a:r>
              <a:rPr lang="en-US" sz="2200" dirty="0" smtClean="0"/>
              <a:t>What is the specific meaning of efficiency in the Business Development division?</a:t>
            </a:r>
          </a:p>
          <a:p>
            <a:pPr>
              <a:buFont typeface="Wingdings" panose="05000000000000000000" pitchFamily="2" charset="2"/>
              <a:buChar char="Ø"/>
            </a:pPr>
            <a:r>
              <a:rPr lang="en-US" sz="1900" dirty="0" smtClean="0"/>
              <a:t>Responding time to customers’ enquiries.</a:t>
            </a:r>
          </a:p>
          <a:p>
            <a:r>
              <a:rPr lang="en-US" sz="2200" dirty="0" smtClean="0"/>
              <a:t>Target: </a:t>
            </a:r>
          </a:p>
          <a:p>
            <a:pPr>
              <a:buFont typeface="Wingdings" panose="05000000000000000000" pitchFamily="2" charset="2"/>
              <a:buChar char="Ø"/>
            </a:pPr>
            <a:r>
              <a:rPr lang="en-US" sz="1900" dirty="0" smtClean="0"/>
              <a:t>Within 3 days(according to the company’s website)</a:t>
            </a:r>
          </a:p>
          <a:p>
            <a:r>
              <a:rPr lang="en-US" sz="2000" dirty="0" smtClean="0"/>
              <a:t>Current situation:</a:t>
            </a:r>
          </a:p>
          <a:p>
            <a:pPr>
              <a:buFont typeface="Wingdings" panose="05000000000000000000" pitchFamily="2" charset="2"/>
              <a:buChar char="Ø"/>
            </a:pPr>
            <a:r>
              <a:rPr lang="en-US" sz="1900" dirty="0" smtClean="0"/>
              <a:t>Target time can hardly be achieved, some up to 3 weeks;</a:t>
            </a:r>
          </a:p>
          <a:p>
            <a:pPr>
              <a:buFont typeface="Wingdings" panose="05000000000000000000" pitchFamily="2" charset="2"/>
              <a:buChar char="Ø"/>
            </a:pPr>
            <a:r>
              <a:rPr lang="en-US" sz="1900" dirty="0" smtClean="0"/>
              <a:t>30% loss of customers, within capability, due to slow response</a:t>
            </a:r>
          </a:p>
          <a:p>
            <a:pPr marL="0" indent="0">
              <a:buNone/>
            </a:pPr>
            <a:r>
              <a:rPr lang="en-US" sz="1900" dirty="0"/>
              <a:t> </a:t>
            </a:r>
            <a:r>
              <a:rPr lang="en-US" sz="1900" dirty="0" smtClean="0"/>
              <a:t>  (according to the record of 180 cases from Jan to Jun and interviews).</a:t>
            </a:r>
            <a:endParaRPr lang="en-US" sz="1900" dirty="0"/>
          </a:p>
        </p:txBody>
      </p:sp>
      <p:cxnSp>
        <p:nvCxnSpPr>
          <p:cNvPr id="6" name="直接连接符 5"/>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39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338199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pic>
        <p:nvPicPr>
          <p:cNvPr id="3" name="内容占位符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758952"/>
            <a:ext cx="8596668" cy="5801650"/>
          </a:xfrm>
        </p:spPr>
      </p:pic>
    </p:spTree>
    <p:extLst>
      <p:ext uri="{BB962C8B-B14F-4D97-AF65-F5344CB8AC3E}">
        <p14:creationId xmlns:p14="http://schemas.microsoft.com/office/powerpoint/2010/main" val="317186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Key Processes Analysis—Respond to enquiries</a:t>
            </a:r>
          </a:p>
        </p:txBody>
      </p:sp>
      <p:sp>
        <p:nvSpPr>
          <p:cNvPr id="3" name="内容占位符 2"/>
          <p:cNvSpPr>
            <a:spLocks noGrp="1"/>
          </p:cNvSpPr>
          <p:nvPr>
            <p:ph idx="1"/>
          </p:nvPr>
        </p:nvSpPr>
        <p:spPr/>
        <p:txBody>
          <a:bodyPr>
            <a:normAutofit/>
          </a:bodyPr>
          <a:lstStyle/>
          <a:p>
            <a:r>
              <a:rPr lang="en-US" sz="2000" dirty="0" smtClean="0"/>
              <a:t>Solutions:</a:t>
            </a:r>
          </a:p>
          <a:p>
            <a:pPr>
              <a:buFont typeface="Wingdings" panose="05000000000000000000" pitchFamily="2" charset="2"/>
              <a:buChar char="Ø"/>
            </a:pPr>
            <a:r>
              <a:rPr lang="en-US" dirty="0" smtClean="0"/>
              <a:t>An </a:t>
            </a:r>
            <a:r>
              <a:rPr lang="en-US" dirty="0"/>
              <a:t>online forum: easy for information sharing, an administrator can manage the forum and collect all the useful information for further use</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dirty="0"/>
              <a:t>Service update: inform the </a:t>
            </a:r>
            <a:r>
              <a:rPr lang="en-US" dirty="0" smtClean="0"/>
              <a:t>salesmen of </a:t>
            </a:r>
            <a:r>
              <a:rPr lang="en-US" dirty="0"/>
              <a:t>any </a:t>
            </a:r>
            <a:r>
              <a:rPr lang="en-US" dirty="0" smtClean="0"/>
              <a:t>valuable progress </a:t>
            </a:r>
            <a:r>
              <a:rPr lang="en-US" dirty="0"/>
              <a:t>in </a:t>
            </a:r>
            <a:r>
              <a:rPr lang="en-US" dirty="0" smtClean="0"/>
              <a:t>lab or R&amp;D timely.</a:t>
            </a:r>
            <a:endParaRPr lang="en-US" dirty="0"/>
          </a:p>
          <a:p>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22106223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Conclude and extend</a:t>
            </a:r>
            <a:endParaRPr lang="en-US" dirty="0"/>
          </a:p>
        </p:txBody>
      </p:sp>
      <p:sp>
        <p:nvSpPr>
          <p:cNvPr id="3" name="内容占位符 2"/>
          <p:cNvSpPr>
            <a:spLocks noGrp="1"/>
          </p:cNvSpPr>
          <p:nvPr>
            <p:ph idx="1"/>
          </p:nvPr>
        </p:nvSpPr>
        <p:spPr/>
        <p:txBody>
          <a:bodyPr/>
          <a:lstStyle/>
          <a:p>
            <a:r>
              <a:rPr lang="en-US" sz="2000" dirty="0" smtClean="0"/>
              <a:t>Conclusion:</a:t>
            </a:r>
          </a:p>
          <a:p>
            <a:pPr>
              <a:buFont typeface="Wingdings" panose="05000000000000000000" pitchFamily="2" charset="2"/>
              <a:buChar char="Ø"/>
            </a:pPr>
            <a:r>
              <a:rPr lang="en-US" dirty="0" smtClean="0"/>
              <a:t>The keys to improve the working efficiency is to strengthen the salesmen’s expertise, audit and retain the useful knowledge for reference and study and accelerate the flow of information and knowledge;</a:t>
            </a:r>
          </a:p>
          <a:p>
            <a:pPr marL="0" indent="0">
              <a:buNone/>
            </a:pPr>
            <a:endParaRPr lang="en-US" sz="2400" dirty="0" smtClean="0"/>
          </a:p>
          <a:p>
            <a:r>
              <a:rPr lang="en-US" sz="2000" dirty="0" smtClean="0"/>
              <a:t>Extend to the whole CMA:</a:t>
            </a:r>
          </a:p>
          <a:p>
            <a:pPr>
              <a:buFont typeface="Wingdings" panose="05000000000000000000" pitchFamily="2" charset="2"/>
              <a:buChar char="Ø"/>
            </a:pPr>
            <a:r>
              <a:rPr lang="en-US" dirty="0" smtClean="0"/>
              <a:t>Knowledge Management System</a:t>
            </a: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683053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Conclude and extend</a:t>
            </a:r>
            <a:endParaRPr lang="en-US" dirty="0"/>
          </a:p>
        </p:txBody>
      </p:sp>
      <p:sp>
        <p:nvSpPr>
          <p:cNvPr id="3" name="内容占位符 2"/>
          <p:cNvSpPr>
            <a:spLocks noGrp="1"/>
          </p:cNvSpPr>
          <p:nvPr>
            <p:ph idx="1"/>
          </p:nvPr>
        </p:nvSpPr>
        <p:spPr/>
        <p:txBody>
          <a:bodyPr/>
          <a:lstStyle/>
          <a:p>
            <a:pPr marL="0" indent="0">
              <a:buNone/>
            </a:pPr>
            <a:endParaRPr lang="en-US" sz="2400" dirty="0"/>
          </a:p>
        </p:txBody>
      </p:sp>
      <p:pic>
        <p:nvPicPr>
          <p:cNvPr id="7" name="图片 6"/>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339006" y="1498133"/>
            <a:ext cx="10167450" cy="5290381"/>
          </a:xfrm>
          <a:prstGeom prst="rect">
            <a:avLst/>
          </a:prstGeom>
        </p:spPr>
      </p:pic>
      <p:cxnSp>
        <p:nvCxnSpPr>
          <p:cNvPr id="8" name="直接连接符 7"/>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2805464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Knowledge Management</a:t>
            </a:r>
            <a:endParaRPr lang="en-US" dirty="0"/>
          </a:p>
        </p:txBody>
      </p:sp>
      <p:sp>
        <p:nvSpPr>
          <p:cNvPr id="3" name="内容占位符 2"/>
          <p:cNvSpPr>
            <a:spLocks noGrp="1"/>
          </p:cNvSpPr>
          <p:nvPr>
            <p:ph idx="1"/>
          </p:nvPr>
        </p:nvSpPr>
        <p:spPr/>
        <p:txBody>
          <a:bodyPr>
            <a:normAutofit fontScale="92500" lnSpcReduction="10000"/>
          </a:bodyPr>
          <a:lstStyle/>
          <a:p>
            <a:r>
              <a:rPr lang="en-US" sz="2400" dirty="0"/>
              <a:t>Why important for the division’s working efficiency?</a:t>
            </a:r>
          </a:p>
          <a:p>
            <a:pPr marL="0" indent="0">
              <a:buNone/>
            </a:pPr>
            <a:r>
              <a:rPr lang="en-US" altLang="zh-CN" sz="2400" dirty="0" smtClean="0"/>
              <a:t>--</a:t>
            </a:r>
            <a:r>
              <a:rPr lang="en-US" sz="2400" dirty="0" smtClean="0"/>
              <a:t>CMA</a:t>
            </a:r>
            <a:r>
              <a:rPr lang="en-US" sz="2400" dirty="0"/>
              <a:t>: </a:t>
            </a:r>
            <a:endParaRPr lang="en-US" sz="2400" dirty="0" smtClean="0"/>
          </a:p>
          <a:p>
            <a:pPr>
              <a:buFont typeface="Wingdings" panose="05000000000000000000" pitchFamily="2" charset="2"/>
              <a:buChar char="Ø"/>
            </a:pPr>
            <a:r>
              <a:rPr lang="en-US" sz="2100" dirty="0"/>
              <a:t>A</a:t>
            </a:r>
            <a:r>
              <a:rPr lang="en-US" sz="2100" dirty="0" smtClean="0"/>
              <a:t> </a:t>
            </a:r>
            <a:r>
              <a:rPr lang="en-US" sz="2100" dirty="0"/>
              <a:t>knowledge intensive business, </a:t>
            </a:r>
            <a:r>
              <a:rPr lang="en-US" sz="2100" dirty="0" smtClean="0"/>
              <a:t>selling </a:t>
            </a:r>
            <a:r>
              <a:rPr lang="en-US" sz="2100" dirty="0"/>
              <a:t>knowledge and </a:t>
            </a:r>
            <a:r>
              <a:rPr lang="en-US" sz="2100" dirty="0" smtClean="0"/>
              <a:t>expertise;</a:t>
            </a:r>
            <a:endParaRPr lang="en-US" sz="2100" dirty="0"/>
          </a:p>
          <a:p>
            <a:pPr marL="0" indent="0">
              <a:buNone/>
            </a:pPr>
            <a:r>
              <a:rPr lang="en-US" altLang="zh-CN" sz="2400" dirty="0" smtClean="0"/>
              <a:t>--</a:t>
            </a:r>
            <a:r>
              <a:rPr lang="en-US" sz="2400" dirty="0" smtClean="0"/>
              <a:t>Knowledge Management</a:t>
            </a:r>
            <a:r>
              <a:rPr lang="en-US" sz="2400" dirty="0"/>
              <a:t>: </a:t>
            </a:r>
          </a:p>
          <a:p>
            <a:pPr>
              <a:buFont typeface="Wingdings" panose="05000000000000000000" pitchFamily="2" charset="2"/>
              <a:buChar char="Ø"/>
            </a:pPr>
            <a:r>
              <a:rPr lang="en-US" sz="2100" dirty="0" smtClean="0"/>
              <a:t>A </a:t>
            </a:r>
            <a:r>
              <a:rPr lang="en-US" sz="2100" dirty="0"/>
              <a:t>cross disciplinary practice that enables organizations to improve way they create, adopt, validate ,diffuse, store and use knowledge in order to attain the goals faster and more effectively;</a:t>
            </a:r>
          </a:p>
          <a:p>
            <a:pPr>
              <a:buFont typeface="Wingdings" panose="05000000000000000000" pitchFamily="2" charset="2"/>
              <a:buChar char="Ø"/>
            </a:pPr>
            <a:r>
              <a:rPr lang="en-US" sz="2100" dirty="0" smtClean="0"/>
              <a:t>The </a:t>
            </a:r>
            <a:r>
              <a:rPr lang="en-US" sz="2100" dirty="0"/>
              <a:t>major underlying KM principle is “to provide the right knowledge to the right person at the right time in the right context”.</a:t>
            </a:r>
          </a:p>
          <a:p>
            <a:pPr>
              <a:buFont typeface="Wingdings" panose="05000000000000000000" pitchFamily="2" charset="2"/>
              <a:buChar char="Ø"/>
            </a:pPr>
            <a:r>
              <a:rPr lang="en-US" sz="2100" dirty="0"/>
              <a:t>L</a:t>
            </a:r>
            <a:r>
              <a:rPr lang="en-US" sz="2100" dirty="0" smtClean="0"/>
              <a:t>everaging </a:t>
            </a:r>
            <a:r>
              <a:rPr lang="en-US" sz="2100" dirty="0"/>
              <a:t>collective wisdom to increase responsiveness and innovation.</a:t>
            </a:r>
          </a:p>
          <a:p>
            <a:pPr marL="0" indent="0">
              <a:buNone/>
            </a:pP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4282079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Knowledge </a:t>
            </a:r>
            <a:r>
              <a:rPr lang="en-US" dirty="0" smtClean="0"/>
              <a:t>Management</a:t>
            </a:r>
            <a:endParaRPr lang="en-US" dirty="0"/>
          </a:p>
        </p:txBody>
      </p:sp>
      <p:sp>
        <p:nvSpPr>
          <p:cNvPr id="3" name="内容占位符 2"/>
          <p:cNvSpPr>
            <a:spLocks noGrp="1"/>
          </p:cNvSpPr>
          <p:nvPr>
            <p:ph idx="1"/>
          </p:nvPr>
        </p:nvSpPr>
        <p:spPr/>
        <p:txBody>
          <a:bodyPr/>
          <a:lstStyle/>
          <a:p>
            <a:r>
              <a:rPr lang="en-US" sz="2000" dirty="0" smtClean="0"/>
              <a:t>Benefits</a:t>
            </a:r>
          </a:p>
          <a:p>
            <a:pPr>
              <a:buFont typeface="Wingdings" panose="05000000000000000000" pitchFamily="2" charset="2"/>
              <a:buChar char="Ø"/>
            </a:pPr>
            <a:r>
              <a:rPr lang="en-US" dirty="0" smtClean="0"/>
              <a:t>Faster </a:t>
            </a:r>
            <a:r>
              <a:rPr lang="en-US" dirty="0"/>
              <a:t>and better innovation cycles in products and </a:t>
            </a:r>
            <a:r>
              <a:rPr lang="en-US" dirty="0" smtClean="0"/>
              <a:t>services;</a:t>
            </a:r>
          </a:p>
          <a:p>
            <a:pPr>
              <a:buFont typeface="Wingdings" panose="05000000000000000000" pitchFamily="2" charset="2"/>
              <a:buChar char="Ø"/>
            </a:pPr>
            <a:r>
              <a:rPr lang="en-US" dirty="0" smtClean="0"/>
              <a:t>Retain </a:t>
            </a:r>
            <a:r>
              <a:rPr lang="en-US" dirty="0"/>
              <a:t>knowledge of retiring and resigned </a:t>
            </a:r>
            <a:r>
              <a:rPr lang="en-US" dirty="0" smtClean="0"/>
              <a:t>staff;</a:t>
            </a:r>
          </a:p>
          <a:p>
            <a:pPr>
              <a:buFont typeface="Wingdings" panose="05000000000000000000" pitchFamily="2" charset="2"/>
              <a:buChar char="Ø"/>
            </a:pPr>
            <a:r>
              <a:rPr lang="en-US" dirty="0" smtClean="0"/>
              <a:t>Increase </a:t>
            </a:r>
            <a:r>
              <a:rPr lang="en-US" dirty="0"/>
              <a:t>employee productivity </a:t>
            </a:r>
            <a:r>
              <a:rPr lang="en-US" dirty="0" smtClean="0"/>
              <a:t>;</a:t>
            </a:r>
          </a:p>
          <a:p>
            <a:pPr>
              <a:buFont typeface="Wingdings" panose="05000000000000000000" pitchFamily="2" charset="2"/>
              <a:buChar char="Ø"/>
            </a:pPr>
            <a:r>
              <a:rPr lang="en-US" dirty="0" smtClean="0"/>
              <a:t>Build </a:t>
            </a:r>
            <a:r>
              <a:rPr lang="en-US" dirty="0"/>
              <a:t>sustainable competitive advantage </a:t>
            </a:r>
            <a:r>
              <a:rPr lang="en-US" dirty="0" smtClean="0"/>
              <a:t>;</a:t>
            </a:r>
          </a:p>
          <a:p>
            <a:pPr>
              <a:buFont typeface="Wingdings" panose="05000000000000000000" pitchFamily="2" charset="2"/>
              <a:buChar char="Ø"/>
            </a:pPr>
            <a:r>
              <a:rPr lang="en-US" dirty="0" smtClean="0"/>
              <a:t>Transfer/share </a:t>
            </a:r>
            <a:r>
              <a:rPr lang="en-US" dirty="0"/>
              <a:t>know-how best practices with others.</a:t>
            </a:r>
          </a:p>
          <a:p>
            <a:pPr marL="0" indent="0">
              <a:buNone/>
            </a:pP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4116014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Knowledge </a:t>
            </a:r>
            <a:r>
              <a:rPr lang="en-US" dirty="0" smtClean="0"/>
              <a:t>Management</a:t>
            </a:r>
            <a:endParaRPr lang="en-US" dirty="0"/>
          </a:p>
        </p:txBody>
      </p:sp>
      <p:sp>
        <p:nvSpPr>
          <p:cNvPr id="3" name="内容占位符 2"/>
          <p:cNvSpPr>
            <a:spLocks noGrp="1"/>
          </p:cNvSpPr>
          <p:nvPr>
            <p:ph idx="1"/>
          </p:nvPr>
        </p:nvSpPr>
        <p:spPr/>
        <p:txBody>
          <a:bodyPr>
            <a:normAutofit fontScale="85000" lnSpcReduction="20000"/>
          </a:bodyPr>
          <a:lstStyle/>
          <a:p>
            <a:r>
              <a:rPr lang="en-US" sz="3000" dirty="0" smtClean="0"/>
              <a:t>Examples</a:t>
            </a:r>
          </a:p>
          <a:p>
            <a:endParaRPr lang="en-US" sz="3000" dirty="0" smtClean="0"/>
          </a:p>
          <a:p>
            <a:pPr>
              <a:buFont typeface="Wingdings" panose="05000000000000000000" pitchFamily="2" charset="2"/>
              <a:buChar char="Ø"/>
            </a:pPr>
            <a:r>
              <a:rPr lang="en-US" sz="2600" dirty="0" err="1" smtClean="0"/>
              <a:t>Buckman</a:t>
            </a:r>
            <a:r>
              <a:rPr lang="en-US" sz="2600" dirty="0" smtClean="0"/>
              <a:t> Laboratories</a:t>
            </a:r>
          </a:p>
          <a:p>
            <a:pPr>
              <a:buFont typeface="Wingdings" panose="05000000000000000000" pitchFamily="2" charset="2"/>
              <a:buChar char="ü"/>
            </a:pPr>
            <a:r>
              <a:rPr lang="en-US" sz="2300" dirty="0" smtClean="0"/>
              <a:t>50</a:t>
            </a:r>
            <a:r>
              <a:rPr lang="en-US" sz="2300" dirty="0"/>
              <a:t>% rise in sales from new products indicating a sharp rise in </a:t>
            </a:r>
            <a:r>
              <a:rPr lang="en-US" sz="2300" dirty="0" smtClean="0"/>
              <a:t>   profitability </a:t>
            </a:r>
            <a:r>
              <a:rPr lang="en-US" sz="2300" dirty="0"/>
              <a:t>from </a:t>
            </a:r>
            <a:r>
              <a:rPr lang="en-US" sz="2300" dirty="0" smtClean="0"/>
              <a:t>innovation;</a:t>
            </a:r>
          </a:p>
          <a:p>
            <a:pPr>
              <a:buFont typeface="Wingdings" panose="05000000000000000000" pitchFamily="2" charset="2"/>
              <a:buChar char="ü"/>
            </a:pPr>
            <a:r>
              <a:rPr lang="en-US" sz="2300" dirty="0" smtClean="0"/>
              <a:t>51</a:t>
            </a:r>
            <a:r>
              <a:rPr lang="en-US" sz="2300" dirty="0"/>
              <a:t>% rise in sales per </a:t>
            </a:r>
            <a:r>
              <a:rPr lang="en-US" sz="2300" dirty="0" smtClean="0"/>
              <a:t>associate;</a:t>
            </a:r>
          </a:p>
          <a:p>
            <a:pPr>
              <a:buFont typeface="Wingdings" panose="05000000000000000000" pitchFamily="2" charset="2"/>
              <a:buChar char="ü"/>
            </a:pPr>
            <a:r>
              <a:rPr lang="en-US" sz="2300" dirty="0" smtClean="0"/>
              <a:t>93</a:t>
            </a:r>
            <a:r>
              <a:rPr lang="en-US" sz="2300" dirty="0"/>
              <a:t>% increase in operating costs per </a:t>
            </a:r>
            <a:r>
              <a:rPr lang="en-US" sz="2300" dirty="0" smtClean="0"/>
              <a:t>associate</a:t>
            </a:r>
            <a:r>
              <a:rPr lang="en-US" sz="2300" dirty="0"/>
              <a:t>;</a:t>
            </a:r>
            <a:endParaRPr lang="en-US" sz="2300" dirty="0" smtClean="0"/>
          </a:p>
          <a:p>
            <a:pPr>
              <a:buFont typeface="Wingdings" panose="05000000000000000000" pitchFamily="2" charset="2"/>
              <a:buChar char="ü"/>
            </a:pPr>
            <a:r>
              <a:rPr lang="en-US" sz="2300" dirty="0" smtClean="0"/>
              <a:t>Cost </a:t>
            </a:r>
            <a:r>
              <a:rPr lang="en-US" sz="2300" dirty="0"/>
              <a:t>of training with the learning center decreased from $1,000 per hour to $25- $</a:t>
            </a:r>
            <a:r>
              <a:rPr lang="en-US" sz="2300" dirty="0" smtClean="0"/>
              <a:t>40;</a:t>
            </a:r>
          </a:p>
          <a:p>
            <a:pPr>
              <a:buFont typeface="Wingdings" panose="05000000000000000000" pitchFamily="2" charset="2"/>
              <a:buChar char="ü"/>
            </a:pPr>
            <a:r>
              <a:rPr lang="en-US" sz="2300" dirty="0" smtClean="0"/>
              <a:t>Global </a:t>
            </a:r>
            <a:r>
              <a:rPr lang="en-US" sz="2300" dirty="0"/>
              <a:t>speed of response to the customer has improved from days and weeks to </a:t>
            </a:r>
            <a:r>
              <a:rPr lang="en-US" sz="2300" dirty="0" smtClean="0"/>
              <a:t>hours;</a:t>
            </a:r>
            <a:endParaRPr lang="en-US" sz="2300" dirty="0"/>
          </a:p>
          <a:p>
            <a:pPr marL="0" indent="0">
              <a:buNone/>
            </a:pP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1400078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Knowledge </a:t>
            </a:r>
            <a:r>
              <a:rPr lang="en-US" dirty="0" smtClean="0"/>
              <a:t>Management</a:t>
            </a:r>
            <a:endParaRPr lang="en-US" dirty="0"/>
          </a:p>
        </p:txBody>
      </p:sp>
      <p:sp>
        <p:nvSpPr>
          <p:cNvPr id="3" name="内容占位符 2"/>
          <p:cNvSpPr>
            <a:spLocks noGrp="1"/>
          </p:cNvSpPr>
          <p:nvPr>
            <p:ph idx="1"/>
          </p:nvPr>
        </p:nvSpPr>
        <p:spPr>
          <a:xfrm>
            <a:off x="838200" y="1825625"/>
            <a:ext cx="10515600" cy="4680106"/>
          </a:xfrm>
        </p:spPr>
        <p:txBody>
          <a:bodyPr>
            <a:normAutofit/>
          </a:bodyPr>
          <a:lstStyle/>
          <a:p>
            <a:pPr>
              <a:buFont typeface="Wingdings" panose="05000000000000000000" pitchFamily="2" charset="2"/>
              <a:buChar char="Ø"/>
            </a:pPr>
            <a:r>
              <a:rPr lang="en-US" sz="2000" dirty="0" smtClean="0"/>
              <a:t>A ‘Computer Software and Services Company’ in the U.S. with more than 50,000 employees</a:t>
            </a:r>
          </a:p>
          <a:p>
            <a:pPr marL="0" indent="0">
              <a:buNone/>
            </a:pPr>
            <a:endParaRPr lang="en-US" dirty="0" smtClean="0"/>
          </a:p>
          <a:p>
            <a:pPr>
              <a:buFont typeface="Wingdings" panose="05000000000000000000" pitchFamily="2" charset="2"/>
              <a:buChar char="ü"/>
            </a:pPr>
            <a:r>
              <a:rPr lang="en-US" dirty="0"/>
              <a:t>Knowledge capture, sharing and reuse is happening within and across all </a:t>
            </a:r>
            <a:r>
              <a:rPr lang="en-US" dirty="0" smtClean="0"/>
              <a:t>teams;</a:t>
            </a:r>
            <a:endParaRPr lang="en-US" dirty="0"/>
          </a:p>
          <a:p>
            <a:pPr>
              <a:buFont typeface="Wingdings" panose="05000000000000000000" pitchFamily="2" charset="2"/>
              <a:buChar char="ü"/>
            </a:pPr>
            <a:r>
              <a:rPr lang="en-US" dirty="0" smtClean="0"/>
              <a:t>Knowledge </a:t>
            </a:r>
            <a:r>
              <a:rPr lang="en-US" dirty="0"/>
              <a:t>created by former employees is still being reused to solve customer problems every </a:t>
            </a:r>
            <a:r>
              <a:rPr lang="en-US" dirty="0" smtClean="0"/>
              <a:t>month;</a:t>
            </a:r>
            <a:endParaRPr lang="en-US" dirty="0"/>
          </a:p>
          <a:p>
            <a:pPr>
              <a:buFont typeface="Wingdings" panose="05000000000000000000" pitchFamily="2" charset="2"/>
              <a:buChar char="ü"/>
            </a:pPr>
            <a:r>
              <a:rPr lang="en-US" dirty="0" smtClean="0"/>
              <a:t>Customer </a:t>
            </a:r>
            <a:r>
              <a:rPr lang="en-US" dirty="0"/>
              <a:t>satisfaction has risen on cases where KCS has been </a:t>
            </a:r>
            <a:r>
              <a:rPr lang="en-US" dirty="0" smtClean="0"/>
              <a:t>used;</a:t>
            </a:r>
            <a:endParaRPr lang="en-US" dirty="0"/>
          </a:p>
          <a:p>
            <a:pPr>
              <a:buFont typeface="Wingdings" panose="05000000000000000000" pitchFamily="2" charset="2"/>
              <a:buChar char="ü"/>
            </a:pPr>
            <a:r>
              <a:rPr lang="en-US" dirty="0" smtClean="0"/>
              <a:t>KCS </a:t>
            </a:r>
            <a:r>
              <a:rPr lang="en-US" dirty="0"/>
              <a:t>has contributed to overall increases in case </a:t>
            </a:r>
            <a:r>
              <a:rPr lang="en-US" dirty="0" smtClean="0"/>
              <a:t>efficiency;</a:t>
            </a:r>
            <a:endParaRPr lang="en-US" dirty="0"/>
          </a:p>
          <a:p>
            <a:pPr>
              <a:buFont typeface="Wingdings" panose="05000000000000000000" pitchFamily="2" charset="2"/>
              <a:buChar char="ü"/>
            </a:pPr>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9330069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Knowledge </a:t>
            </a:r>
            <a:r>
              <a:rPr lang="en-US" dirty="0" smtClean="0"/>
              <a:t>Management</a:t>
            </a:r>
            <a:endParaRPr lang="en-US" dirty="0"/>
          </a:p>
        </p:txBody>
      </p:sp>
      <p:sp>
        <p:nvSpPr>
          <p:cNvPr id="3" name="内容占位符 2"/>
          <p:cNvSpPr>
            <a:spLocks noGrp="1"/>
          </p:cNvSpPr>
          <p:nvPr>
            <p:ph idx="1"/>
          </p:nvPr>
        </p:nvSpPr>
        <p:spPr/>
        <p:txBody>
          <a:bodyPr/>
          <a:lstStyle/>
          <a:p>
            <a:endParaRPr lang="en-US" dirty="0" smtClean="0"/>
          </a:p>
          <a:p>
            <a:pPr>
              <a:buFont typeface="Wingdings" panose="05000000000000000000" pitchFamily="2" charset="2"/>
              <a:buChar char="ü"/>
            </a:pPr>
            <a:r>
              <a:rPr lang="en-US" dirty="0" smtClean="0"/>
              <a:t>KCS </a:t>
            </a:r>
            <a:r>
              <a:rPr lang="en-US" dirty="0"/>
              <a:t>has created the foundation needed to enable customer self-help for the </a:t>
            </a:r>
            <a:r>
              <a:rPr lang="en-US" dirty="0" smtClean="0"/>
              <a:t>future;</a:t>
            </a:r>
          </a:p>
          <a:p>
            <a:pPr>
              <a:buFont typeface="Wingdings" panose="05000000000000000000" pitchFamily="2" charset="2"/>
              <a:buChar char="ü"/>
            </a:pPr>
            <a:endParaRPr lang="en-US" dirty="0"/>
          </a:p>
          <a:p>
            <a:pPr>
              <a:buFont typeface="Wingdings" panose="05000000000000000000" pitchFamily="2" charset="2"/>
              <a:buChar char="ü"/>
            </a:pPr>
            <a:r>
              <a:rPr lang="en-US" dirty="0" smtClean="0"/>
              <a:t>A </a:t>
            </a:r>
            <a:r>
              <a:rPr lang="en-US" dirty="0"/>
              <a:t>one-off investment costs in KCS over a 21 month period amounted c $2.3m.  The basic efficiency savings in year 2000 are estimated at $1.5mwith similar efficiency savings expected in each future year. The ongoing KCS investment costs are estimated at c. $400k per annum</a:t>
            </a:r>
          </a:p>
          <a:p>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1179129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Knowledge Management</a:t>
            </a:r>
            <a:endParaRPr lang="en-US" dirty="0"/>
          </a:p>
        </p:txBody>
      </p:sp>
      <p:sp>
        <p:nvSpPr>
          <p:cNvPr id="3" name="内容占位符 2"/>
          <p:cNvSpPr>
            <a:spLocks noGrp="1"/>
          </p:cNvSpPr>
          <p:nvPr>
            <p:ph idx="1"/>
          </p:nvPr>
        </p:nvSpPr>
        <p:spPr/>
        <p:txBody>
          <a:bodyPr>
            <a:normAutofit/>
          </a:bodyPr>
          <a:lstStyle/>
          <a:p>
            <a:r>
              <a:rPr lang="en-US" sz="3200" dirty="0" smtClean="0"/>
              <a:t>Steps</a:t>
            </a:r>
          </a:p>
          <a:p>
            <a:pPr marL="0" indent="0">
              <a:buNone/>
            </a:pPr>
            <a:r>
              <a:rPr lang="en-US" sz="2000" dirty="0" smtClean="0"/>
              <a:t>Phase 1: infrastructural evaluation</a:t>
            </a:r>
          </a:p>
          <a:p>
            <a:pPr marL="514350" indent="-514350">
              <a:buAutoNum type="arabicPeriod"/>
            </a:pPr>
            <a:r>
              <a:rPr lang="en-US" dirty="0" smtClean="0"/>
              <a:t>Analyze the existing infrastructure;</a:t>
            </a:r>
          </a:p>
          <a:p>
            <a:pPr marL="514350" indent="-514350">
              <a:buAutoNum type="arabicPeriod"/>
            </a:pPr>
            <a:r>
              <a:rPr lang="en-US" dirty="0" smtClean="0"/>
              <a:t>Align knowledge management and business strategy;</a:t>
            </a:r>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361388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Solution--Methodology</a:t>
            </a:r>
            <a:endParaRPr lang="en-US" dirty="0"/>
          </a:p>
        </p:txBody>
      </p:sp>
      <p:sp>
        <p:nvSpPr>
          <p:cNvPr id="3" name="内容占位符 2"/>
          <p:cNvSpPr>
            <a:spLocks noGrp="1"/>
          </p:cNvSpPr>
          <p:nvPr>
            <p:ph idx="1"/>
          </p:nvPr>
        </p:nvSpPr>
        <p:spPr/>
        <p:txBody>
          <a:bodyPr/>
          <a:lstStyle/>
          <a:p>
            <a:pPr marL="0" indent="0">
              <a:buNone/>
            </a:pPr>
            <a:endParaRPr lang="en-US" dirty="0" smtClean="0"/>
          </a:p>
          <a:p>
            <a:pPr marL="514350" indent="-514350">
              <a:buAutoNum type="arabicPeriod"/>
            </a:pPr>
            <a:r>
              <a:rPr lang="en-US" sz="2000" dirty="0" smtClean="0"/>
              <a:t>Study and visualize the workflow;</a:t>
            </a:r>
          </a:p>
          <a:p>
            <a:pPr marL="514350" indent="-514350">
              <a:buAutoNum type="arabicPeriod"/>
            </a:pPr>
            <a:r>
              <a:rPr lang="en-US" sz="2000" dirty="0" smtClean="0"/>
              <a:t>Analyze the workflow and find out the key processes for the objective, which may contribute to long responding time;</a:t>
            </a:r>
          </a:p>
          <a:p>
            <a:pPr marL="514350" indent="-514350">
              <a:buAutoNum type="arabicPeriod"/>
            </a:pPr>
            <a:r>
              <a:rPr lang="en-US" sz="2000" dirty="0" smtClean="0"/>
              <a:t>Find out the problems of the processes and the reason behind;</a:t>
            </a:r>
          </a:p>
          <a:p>
            <a:pPr marL="514350" indent="-514350">
              <a:buAutoNum type="arabicPeriod"/>
            </a:pPr>
            <a:r>
              <a:rPr lang="en-US" sz="2000" dirty="0" smtClean="0"/>
              <a:t>Work out the </a:t>
            </a:r>
            <a:r>
              <a:rPr lang="en-US" sz="2000" dirty="0" smtClean="0"/>
              <a:t>solutions;</a:t>
            </a:r>
            <a:endParaRPr lang="en-US" sz="2000"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145628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Knowledge Management</a:t>
            </a:r>
            <a:endParaRPr lang="en-US" dirty="0"/>
          </a:p>
        </p:txBody>
      </p:sp>
      <p:sp>
        <p:nvSpPr>
          <p:cNvPr id="3" name="内容占位符 2"/>
          <p:cNvSpPr>
            <a:spLocks noGrp="1"/>
          </p:cNvSpPr>
          <p:nvPr>
            <p:ph idx="1"/>
          </p:nvPr>
        </p:nvSpPr>
        <p:spPr/>
        <p:txBody>
          <a:bodyPr>
            <a:normAutofit/>
          </a:bodyPr>
          <a:lstStyle/>
          <a:p>
            <a:pPr marL="0" indent="0">
              <a:buNone/>
            </a:pPr>
            <a:r>
              <a:rPr lang="en-US" sz="2000" dirty="0" smtClean="0"/>
              <a:t>Phase 2: KM system analysis, design, and development</a:t>
            </a:r>
          </a:p>
          <a:p>
            <a:pPr marL="0" indent="0">
              <a:buNone/>
            </a:pPr>
            <a:r>
              <a:rPr lang="en-US" dirty="0" smtClean="0"/>
              <a:t>3. Design the KM infrastructure;</a:t>
            </a:r>
          </a:p>
          <a:p>
            <a:pPr marL="0" indent="0">
              <a:buNone/>
            </a:pPr>
            <a:r>
              <a:rPr lang="en-US" dirty="0" smtClean="0"/>
              <a:t>4. Audit existing knowledge assets and systems;</a:t>
            </a:r>
          </a:p>
          <a:p>
            <a:pPr marL="0" indent="0">
              <a:buNone/>
            </a:pPr>
            <a:r>
              <a:rPr lang="en-US" dirty="0" smtClean="0"/>
              <a:t>5. Design the Km team;</a:t>
            </a:r>
          </a:p>
          <a:p>
            <a:pPr marL="0" indent="0">
              <a:buNone/>
            </a:pPr>
            <a:r>
              <a:rPr lang="en-US" dirty="0" smtClean="0"/>
              <a:t>6. Create the Km blueprint;</a:t>
            </a:r>
          </a:p>
          <a:p>
            <a:pPr marL="0" indent="0">
              <a:buNone/>
            </a:pPr>
            <a:r>
              <a:rPr lang="en-US" dirty="0" smtClean="0"/>
              <a:t>7. Develop the KM system;</a:t>
            </a:r>
          </a:p>
          <a:p>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6533707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Knowledge Management</a:t>
            </a:r>
            <a:endParaRPr lang="en-US" dirty="0"/>
          </a:p>
        </p:txBody>
      </p:sp>
      <p:sp>
        <p:nvSpPr>
          <p:cNvPr id="3" name="内容占位符 2"/>
          <p:cNvSpPr>
            <a:spLocks noGrp="1"/>
          </p:cNvSpPr>
          <p:nvPr>
            <p:ph idx="1"/>
          </p:nvPr>
        </p:nvSpPr>
        <p:spPr/>
        <p:txBody>
          <a:bodyPr/>
          <a:lstStyle/>
          <a:p>
            <a:pPr marL="0" indent="0">
              <a:buNone/>
            </a:pPr>
            <a:r>
              <a:rPr lang="en-US" sz="2000" dirty="0" smtClean="0"/>
              <a:t>Phase 3: Deployment</a:t>
            </a:r>
          </a:p>
          <a:p>
            <a:pPr marL="0" indent="0">
              <a:buNone/>
            </a:pPr>
            <a:r>
              <a:rPr lang="en-US" dirty="0" smtClean="0"/>
              <a:t>8. Deploy, suing the result-driven incremental methodology;</a:t>
            </a:r>
          </a:p>
          <a:p>
            <a:pPr marL="0" indent="0">
              <a:buNone/>
            </a:pPr>
            <a:r>
              <a:rPr lang="en-US" dirty="0" smtClean="0"/>
              <a:t>9. Manage change, culture and reward structures;</a:t>
            </a:r>
          </a:p>
          <a:p>
            <a:pPr marL="0" indent="0">
              <a:buNone/>
            </a:pPr>
            <a:endParaRPr lang="en-US" dirty="0"/>
          </a:p>
          <a:p>
            <a:pPr marL="0" indent="0">
              <a:buNone/>
            </a:pPr>
            <a:r>
              <a:rPr lang="en-US" sz="2000" dirty="0" smtClean="0"/>
              <a:t>Phase 4: Evaluation</a:t>
            </a:r>
          </a:p>
          <a:p>
            <a:pPr marL="0" indent="0">
              <a:buNone/>
            </a:pPr>
            <a:r>
              <a:rPr lang="en-US" dirty="0" smtClean="0"/>
              <a:t>10. Evaluate performance, and incrementally refine the KM system</a:t>
            </a:r>
          </a:p>
          <a:p>
            <a:endParaRPr lang="en-US" dirty="0"/>
          </a:p>
        </p:txBody>
      </p:sp>
      <p:cxnSp>
        <p:nvCxnSpPr>
          <p:cNvPr id="7" name="直接连接符 6"/>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4042042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Workflow study-General</a:t>
            </a:r>
            <a:endParaRPr 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036950" y="-197269"/>
            <a:ext cx="5877437" cy="8596667"/>
          </a:xfrm>
        </p:spPr>
      </p:pic>
      <p:cxnSp>
        <p:nvCxnSpPr>
          <p:cNvPr id="8" name="直接连接符 7"/>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89717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Workflow study-General</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036950" y="-197269"/>
            <a:ext cx="5877437" cy="8596667"/>
          </a:xfrm>
          <a:prstGeom prst="rect">
            <a:avLst/>
          </a:prstGeom>
        </p:spPr>
      </p:pic>
      <p:cxnSp>
        <p:nvCxnSpPr>
          <p:cNvPr id="8" name="直接连接符 7"/>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2605441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Workflow study—Customer allocation</a:t>
            </a:r>
            <a:endParaRPr lang="en-US" sz="3200"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1714037" y="-71758"/>
            <a:ext cx="6109794" cy="8183200"/>
          </a:xfrm>
        </p:spPr>
      </p:pic>
      <p:cxnSp>
        <p:nvCxnSpPr>
          <p:cNvPr id="8" name="直接连接符 7"/>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3196121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Workflow study—Making quotations</a:t>
            </a:r>
            <a:endParaRPr 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036950" y="-197269"/>
            <a:ext cx="5877437" cy="8596667"/>
          </a:xfrm>
        </p:spPr>
      </p:pic>
      <p:cxnSp>
        <p:nvCxnSpPr>
          <p:cNvPr id="8" name="直接连接符 7"/>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741075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Workflow study--Simplified</a:t>
            </a:r>
            <a:endParaRPr lang="en-US" dirty="0"/>
          </a:p>
        </p:txBody>
      </p:sp>
      <p:sp>
        <p:nvSpPr>
          <p:cNvPr id="5" name="圆角矩形 4"/>
          <p:cNvSpPr/>
          <p:nvPr/>
        </p:nvSpPr>
        <p:spPr>
          <a:xfrm>
            <a:off x="1438430" y="4001294"/>
            <a:ext cx="1723869" cy="6895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Customer</a:t>
            </a:r>
            <a:endParaRPr lang="en-US" dirty="0"/>
          </a:p>
        </p:txBody>
      </p:sp>
      <p:sp>
        <p:nvSpPr>
          <p:cNvPr id="8" name="圆角矩形 7"/>
          <p:cNvSpPr/>
          <p:nvPr/>
        </p:nvSpPr>
        <p:spPr>
          <a:xfrm>
            <a:off x="4471753" y="2981455"/>
            <a:ext cx="1828487" cy="80946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a:t>
            </a:r>
            <a:r>
              <a:rPr lang="en-US" dirty="0" smtClean="0"/>
              <a:t>alesman</a:t>
            </a:r>
            <a:endParaRPr lang="en-US" dirty="0"/>
          </a:p>
        </p:txBody>
      </p:sp>
      <p:sp>
        <p:nvSpPr>
          <p:cNvPr id="9" name="圆角矩形 8"/>
          <p:cNvSpPr/>
          <p:nvPr/>
        </p:nvSpPr>
        <p:spPr>
          <a:xfrm>
            <a:off x="7765842" y="4001294"/>
            <a:ext cx="1753849" cy="68954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Related manager</a:t>
            </a:r>
            <a:endParaRPr lang="en-US" dirty="0"/>
          </a:p>
        </p:txBody>
      </p:sp>
      <p:sp>
        <p:nvSpPr>
          <p:cNvPr id="10" name="圆角矩形 9"/>
          <p:cNvSpPr/>
          <p:nvPr/>
        </p:nvSpPr>
        <p:spPr>
          <a:xfrm>
            <a:off x="4471753" y="4946754"/>
            <a:ext cx="1823803" cy="83944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pPr algn="ctr"/>
            <a:r>
              <a:rPr lang="en-US" dirty="0"/>
              <a:t>OBD</a:t>
            </a:r>
          </a:p>
          <a:p>
            <a:pPr algn="ctr"/>
            <a:r>
              <a:rPr lang="en-US" dirty="0"/>
              <a:t>(BD Division)</a:t>
            </a:r>
          </a:p>
          <a:p>
            <a:pPr algn="ctr"/>
            <a:endParaRPr lang="en-US" dirty="0"/>
          </a:p>
        </p:txBody>
      </p:sp>
      <p:sp>
        <p:nvSpPr>
          <p:cNvPr id="11" name="圆角矩形 10"/>
          <p:cNvSpPr/>
          <p:nvPr/>
        </p:nvSpPr>
        <p:spPr>
          <a:xfrm>
            <a:off x="4471752" y="1825624"/>
            <a:ext cx="1823803" cy="7794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Specific Knowledge holder</a:t>
            </a:r>
            <a:endParaRPr lang="en-US" dirty="0"/>
          </a:p>
        </p:txBody>
      </p:sp>
      <p:sp>
        <p:nvSpPr>
          <p:cNvPr id="12" name="圆角右箭头 11"/>
          <p:cNvSpPr/>
          <p:nvPr/>
        </p:nvSpPr>
        <p:spPr>
          <a:xfrm flipV="1">
            <a:off x="2233534" y="4690840"/>
            <a:ext cx="2238218" cy="945461"/>
          </a:xfrm>
          <a:prstGeom prst="bentArrow">
            <a:avLst>
              <a:gd name="adj1" fmla="val 25000"/>
              <a:gd name="adj2" fmla="val 24207"/>
              <a:gd name="adj3" fmla="val 41667"/>
              <a:gd name="adj4" fmla="val 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3" name="圆角右箭头 12"/>
          <p:cNvSpPr/>
          <p:nvPr/>
        </p:nvSpPr>
        <p:spPr>
          <a:xfrm flipH="1">
            <a:off x="6295555" y="3207895"/>
            <a:ext cx="2582680" cy="793399"/>
          </a:xfrm>
          <a:prstGeom prst="bentArrow">
            <a:avLst>
              <a:gd name="adj1" fmla="val 25000"/>
              <a:gd name="adj2" fmla="val 24207"/>
              <a:gd name="adj3" fmla="val 41667"/>
              <a:gd name="adj4" fmla="val 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5" name="圆角右箭头 14"/>
          <p:cNvSpPr/>
          <p:nvPr/>
        </p:nvSpPr>
        <p:spPr>
          <a:xfrm rot="5400000" flipH="1">
            <a:off x="7230996" y="3755399"/>
            <a:ext cx="827660" cy="2698543"/>
          </a:xfrm>
          <a:prstGeom prst="bentArrow">
            <a:avLst>
              <a:gd name="adj1" fmla="val 25000"/>
              <a:gd name="adj2" fmla="val 25000"/>
              <a:gd name="adj3" fmla="val 25000"/>
              <a:gd name="adj4" fmla="val 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7" name="直角双向箭头 16"/>
          <p:cNvSpPr/>
          <p:nvPr/>
        </p:nvSpPr>
        <p:spPr>
          <a:xfrm flipH="1" flipV="1">
            <a:off x="2233534" y="3207895"/>
            <a:ext cx="2238218" cy="793398"/>
          </a:xfrm>
          <a:prstGeom prst="leftUpArrow">
            <a:avLst>
              <a:gd name="adj1" fmla="val 28779"/>
              <a:gd name="adj2" fmla="val 25000"/>
              <a:gd name="adj3" fmla="val 25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右弧形箭头 17"/>
          <p:cNvSpPr/>
          <p:nvPr/>
        </p:nvSpPr>
        <p:spPr>
          <a:xfrm flipH="1">
            <a:off x="3830296" y="2081539"/>
            <a:ext cx="641455" cy="1216152"/>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19" name="右弧形箭头 18"/>
          <p:cNvSpPr/>
          <p:nvPr/>
        </p:nvSpPr>
        <p:spPr>
          <a:xfrm flipV="1">
            <a:off x="6294931" y="2067055"/>
            <a:ext cx="642705" cy="1212330"/>
          </a:xfrm>
          <a:prstGeom prst="curved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tx1"/>
              </a:solidFill>
            </a:endParaRPr>
          </a:p>
        </p:txBody>
      </p:sp>
      <p:sp>
        <p:nvSpPr>
          <p:cNvPr id="20" name="文本框 19"/>
          <p:cNvSpPr txBox="1"/>
          <p:nvPr/>
        </p:nvSpPr>
        <p:spPr>
          <a:xfrm>
            <a:off x="2621718" y="5691921"/>
            <a:ext cx="1461850" cy="276999"/>
          </a:xfrm>
          <a:prstGeom prst="rect">
            <a:avLst/>
          </a:prstGeom>
          <a:noFill/>
        </p:spPr>
        <p:txBody>
          <a:bodyPr wrap="square" rtlCol="0">
            <a:spAutoFit/>
          </a:bodyPr>
          <a:lstStyle/>
          <a:p>
            <a:r>
              <a:rPr lang="en-US" sz="1200" dirty="0" smtClean="0"/>
              <a:t>Email enquiry</a:t>
            </a:r>
            <a:endParaRPr lang="en-US" sz="1200" dirty="0"/>
          </a:p>
        </p:txBody>
      </p:sp>
      <p:sp>
        <p:nvSpPr>
          <p:cNvPr id="21" name="文本框 20"/>
          <p:cNvSpPr txBox="1"/>
          <p:nvPr/>
        </p:nvSpPr>
        <p:spPr>
          <a:xfrm>
            <a:off x="6874710" y="5691921"/>
            <a:ext cx="1885010" cy="276999"/>
          </a:xfrm>
          <a:prstGeom prst="rect">
            <a:avLst/>
          </a:prstGeom>
          <a:noFill/>
        </p:spPr>
        <p:txBody>
          <a:bodyPr wrap="square" rtlCol="0">
            <a:spAutoFit/>
          </a:bodyPr>
          <a:lstStyle/>
          <a:p>
            <a:r>
              <a:rPr lang="en-US" sz="1200" dirty="0" smtClean="0"/>
              <a:t>Sort and forward</a:t>
            </a:r>
            <a:endParaRPr lang="en-US" sz="1200" dirty="0"/>
          </a:p>
        </p:txBody>
      </p:sp>
      <p:sp>
        <p:nvSpPr>
          <p:cNvPr id="22" name="文本框 21"/>
          <p:cNvSpPr txBox="1"/>
          <p:nvPr/>
        </p:nvSpPr>
        <p:spPr>
          <a:xfrm>
            <a:off x="6754397" y="3547087"/>
            <a:ext cx="2022889" cy="276999"/>
          </a:xfrm>
          <a:prstGeom prst="rect">
            <a:avLst/>
          </a:prstGeom>
          <a:noFill/>
        </p:spPr>
        <p:txBody>
          <a:bodyPr wrap="square" rtlCol="0">
            <a:spAutoFit/>
          </a:bodyPr>
          <a:lstStyle/>
          <a:p>
            <a:r>
              <a:rPr lang="en-US" sz="1200" dirty="0" smtClean="0"/>
              <a:t>Allocate and assign</a:t>
            </a:r>
            <a:endParaRPr lang="en-US" sz="1200" dirty="0"/>
          </a:p>
        </p:txBody>
      </p:sp>
      <p:sp>
        <p:nvSpPr>
          <p:cNvPr id="23" name="文本框 22"/>
          <p:cNvSpPr txBox="1"/>
          <p:nvPr/>
        </p:nvSpPr>
        <p:spPr>
          <a:xfrm>
            <a:off x="2689173" y="3507552"/>
            <a:ext cx="1782578" cy="276999"/>
          </a:xfrm>
          <a:prstGeom prst="rect">
            <a:avLst/>
          </a:prstGeom>
          <a:noFill/>
        </p:spPr>
        <p:txBody>
          <a:bodyPr wrap="square" rtlCol="0">
            <a:spAutoFit/>
          </a:bodyPr>
          <a:lstStyle/>
          <a:p>
            <a:r>
              <a:rPr lang="en-US" sz="1200" dirty="0" smtClean="0"/>
              <a:t>Ask and answer</a:t>
            </a:r>
            <a:endParaRPr lang="en-US" sz="1200" dirty="0"/>
          </a:p>
        </p:txBody>
      </p:sp>
      <p:sp>
        <p:nvSpPr>
          <p:cNvPr id="24" name="文本框 23"/>
          <p:cNvSpPr txBox="1"/>
          <p:nvPr/>
        </p:nvSpPr>
        <p:spPr>
          <a:xfrm>
            <a:off x="6874710" y="2458045"/>
            <a:ext cx="1461850" cy="369332"/>
          </a:xfrm>
          <a:prstGeom prst="rect">
            <a:avLst/>
          </a:prstGeom>
          <a:noFill/>
        </p:spPr>
        <p:txBody>
          <a:bodyPr wrap="square" rtlCol="0">
            <a:spAutoFit/>
          </a:bodyPr>
          <a:lstStyle/>
          <a:p>
            <a:r>
              <a:rPr lang="en-US" dirty="0" smtClean="0"/>
              <a:t>  </a:t>
            </a:r>
            <a:r>
              <a:rPr lang="en-US" sz="1200" dirty="0" smtClean="0"/>
              <a:t>Ask for help  </a:t>
            </a:r>
            <a:endParaRPr lang="en-US" sz="1200" dirty="0"/>
          </a:p>
        </p:txBody>
      </p:sp>
      <p:sp>
        <p:nvSpPr>
          <p:cNvPr id="25" name="文本框 24"/>
          <p:cNvSpPr txBox="1"/>
          <p:nvPr/>
        </p:nvSpPr>
        <p:spPr>
          <a:xfrm>
            <a:off x="2457290" y="2384481"/>
            <a:ext cx="1461850" cy="369332"/>
          </a:xfrm>
          <a:prstGeom prst="rect">
            <a:avLst/>
          </a:prstGeom>
          <a:noFill/>
        </p:spPr>
        <p:txBody>
          <a:bodyPr wrap="square" rtlCol="0">
            <a:spAutoFit/>
          </a:bodyPr>
          <a:lstStyle/>
          <a:p>
            <a:r>
              <a:rPr lang="en-US" dirty="0" smtClean="0"/>
              <a:t>           </a:t>
            </a:r>
            <a:r>
              <a:rPr lang="en-US" sz="1200" dirty="0" smtClean="0"/>
              <a:t>Assist</a:t>
            </a:r>
            <a:endParaRPr lang="en-US" sz="1200" dirty="0"/>
          </a:p>
        </p:txBody>
      </p:sp>
      <p:cxnSp>
        <p:nvCxnSpPr>
          <p:cNvPr id="29" name="直接连接符 28"/>
          <p:cNvCxnSpPr/>
          <p:nvPr/>
        </p:nvCxnSpPr>
        <p:spPr>
          <a:xfrm>
            <a:off x="0" y="461543"/>
            <a:ext cx="3675888" cy="0"/>
          </a:xfrm>
          <a:prstGeom prst="line">
            <a:avLst/>
          </a:prstGeom>
        </p:spPr>
        <p:style>
          <a:lnRef idx="2">
            <a:schemeClr val="accent2"/>
          </a:lnRef>
          <a:fillRef idx="0">
            <a:schemeClr val="accent2"/>
          </a:fillRef>
          <a:effectRef idx="1">
            <a:schemeClr val="accent2"/>
          </a:effectRef>
          <a:fontRef idx="minor">
            <a:schemeClr val="tx1"/>
          </a:fontRef>
        </p:style>
      </p:cxn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08" y="20879"/>
            <a:ext cx="1358293" cy="392663"/>
          </a:xfrm>
          <a:prstGeom prst="rect">
            <a:avLst/>
          </a:prstGeom>
        </p:spPr>
      </p:pic>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301" y="33979"/>
            <a:ext cx="1088135" cy="394750"/>
          </a:xfrm>
          <a:prstGeom prst="rect">
            <a:avLst/>
          </a:prstGeom>
        </p:spPr>
      </p:pic>
    </p:spTree>
    <p:extLst>
      <p:ext uri="{BB962C8B-B14F-4D97-AF65-F5344CB8AC3E}">
        <p14:creationId xmlns:p14="http://schemas.microsoft.com/office/powerpoint/2010/main" val="1588282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绿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主题1" id="{26871ECD-3A7E-40B4-854A-56051C43BCC0}" vid="{F9C44763-E3BA-4A96-97C5-6D4BA7E7CD66}"/>
    </a:ext>
  </a:extLst>
</a:theme>
</file>

<file path=docProps/app.xml><?xml version="1.0" encoding="utf-8"?>
<Properties xmlns="http://schemas.openxmlformats.org/officeDocument/2006/extended-properties" xmlns:vt="http://schemas.openxmlformats.org/officeDocument/2006/docPropsVTypes">
  <Template>主题1</Template>
  <TotalTime>457</TotalTime>
  <Words>1993</Words>
  <Application>Microsoft Office PowerPoint</Application>
  <PresentationFormat>宽屏</PresentationFormat>
  <Paragraphs>299</Paragraphs>
  <Slides>41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方正姚体</vt:lpstr>
      <vt:lpstr>SimSun</vt:lpstr>
      <vt:lpstr>华文新魏</vt:lpstr>
      <vt:lpstr>微軟正黑體</vt:lpstr>
      <vt:lpstr>Arial</vt:lpstr>
      <vt:lpstr>Trebuchet MS</vt:lpstr>
      <vt:lpstr>Wingdings</vt:lpstr>
      <vt:lpstr>Wingdings 3</vt:lpstr>
      <vt:lpstr>主题1</vt:lpstr>
      <vt:lpstr>Findings Report</vt:lpstr>
      <vt:lpstr>Objective</vt:lpstr>
      <vt:lpstr>Defining the problem</vt:lpstr>
      <vt:lpstr>Solution--Methodology</vt:lpstr>
      <vt:lpstr>Workflow study-General</vt:lpstr>
      <vt:lpstr>Workflow study-General</vt:lpstr>
      <vt:lpstr>Workflow study—Customer allocation</vt:lpstr>
      <vt:lpstr>Workflow study—Making quotations</vt:lpstr>
      <vt:lpstr>Workflow study--Simplified</vt:lpstr>
      <vt:lpstr>Key Processes Analysis—Customer allocation</vt:lpstr>
      <vt:lpstr>Key Processes Analysis—Customer allocation</vt:lpstr>
      <vt:lpstr>Key Processes Analysis—Customer allocation</vt:lpstr>
      <vt:lpstr>Key Processes Analysis—Customer allocation</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Key Processes Analysis—Respond to enquiries</vt:lpstr>
      <vt:lpstr>PowerPoint 演示文稿</vt:lpstr>
      <vt:lpstr>Key Processes Analysis—Respond to enquiries</vt:lpstr>
      <vt:lpstr>Conclude and extend</vt:lpstr>
      <vt:lpstr>Conclude and extend</vt:lpstr>
      <vt:lpstr>Knowledge Management</vt:lpstr>
      <vt:lpstr>Knowledge Management</vt:lpstr>
      <vt:lpstr>Knowledge Management</vt:lpstr>
      <vt:lpstr>Knowledge Management</vt:lpstr>
      <vt:lpstr>Knowledge Management</vt:lpstr>
      <vt:lpstr>Knowledge Management</vt:lpstr>
      <vt:lpstr>Knowledge Management</vt:lpstr>
      <vt:lpstr>Knowledge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40</cp:revision>
  <dcterms:created xsi:type="dcterms:W3CDTF">2014-11-11T01:06:44Z</dcterms:created>
  <dcterms:modified xsi:type="dcterms:W3CDTF">2014-11-14T03:26:16Z</dcterms:modified>
</cp:coreProperties>
</file>