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39" autoAdjust="0"/>
  </p:normalViewPr>
  <p:slideViewPr>
    <p:cSldViewPr snapToGrid="0">
      <p:cViewPr varScale="1">
        <p:scale>
          <a:sx n="91" d="100"/>
          <a:sy n="91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B0B9-DD41-4307-96EE-2B68EE22D4DE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6AC8-9FEA-4116-99D8-512EE9319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6AC8-9FEA-4116-99D8-512EE9319D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9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344E-32DB-8895-9260-A354FDFA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93DDD-A9EC-D7C4-DBD7-0C1EE099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CB7E0-69DC-2915-6BF2-22721C5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1595-9F28-D57E-0DAB-0CBE90B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BE65-1E3C-1AA2-1D6B-2B8C0E3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03C7B-09F0-7219-B9C0-8BEB4A03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964FB-3F27-6F0B-5570-1572C284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DD28-1EEE-0F23-D9D3-E145E14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0763B-5A9A-5D75-EC41-CAAAA81C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F00-9F94-5929-823D-41FBBF51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21AE-BABC-5A2D-4EEF-32EA6CAF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2677D-D93E-F090-DFAE-2C7E238A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71E1C-304C-E48A-45F8-F1703EF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89E2B-866D-E13A-EDB8-1D325D8F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CA303-80D3-D924-46D9-A0CEA15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BA1F-00AA-F766-18F8-A9FDF34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4683F-F8FA-0F34-04EB-17920C10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8B6A-EEC2-96D1-8514-F752B200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BED83-F44C-0067-F779-A28FADF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91185-4916-6956-AF07-6BE03C5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4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BC28-2E85-96FE-F256-1C90C87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FB99-8E26-EA3B-576E-A917DC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F30E9-2041-1ACF-57DD-A5487F1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06DDD-A3E9-B42A-9544-0C726D4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7E0E8-489B-BCA3-7210-5D0F43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1036-3B81-9A8D-6FC5-02BAD6D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CC29E-6E7F-8457-9C58-5A276AB3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194C-DA43-B484-70BB-6EDD87D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92FFE-D6E5-FCB9-2BB7-7556B62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CC14A-B1A3-9218-84D4-A0B4280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8B686-ECFC-E6A3-3727-A5F16EF3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F6F8-AE51-EE32-3B32-DA5C1CA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767D-F21B-E127-95C3-5EF7256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805E-7EA0-F532-6239-75539261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2A0FE-87CE-FF8E-EA80-934692D5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157DD-3D6A-5E49-0D5E-1982FC10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AF369-B81B-D3A3-895F-8D5ACD4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4470-7B4C-9D2A-E5B7-B6132706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6E9BC-68A4-898D-F0F8-0064AFAA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5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B19A-0FC9-DFBD-983F-D97785DD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DBE80-DF5F-F92D-B1A2-09EF675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BACED-BC57-B119-E6B0-17B2734A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28BDC-235A-95AE-7172-957EE02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7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6B90D-91A6-3FD4-716E-E94D2098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481888-22E5-D40F-E144-5DE81C8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24C7D-116D-0AF2-64B1-3D57BA36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4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E63D-6C3B-95A7-3FC0-50CCFD68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C55FE-2552-249D-62D1-B9862F0E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BA93B-AAFE-8AA3-574A-3D07937C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51FC-EC39-CDA7-0BC5-FA1C415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5D092-15ED-FF2B-CB0B-3F947E5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0387D-6F80-672E-0853-4177BA5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7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34510-4D1A-97CC-E145-D1E978B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7EBDC-A6FA-8C29-ABFB-97A2E7BD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11625-8D39-FDDE-06F0-5DEA9283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572C3-8B76-1CCF-B8FE-F5EB2D5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8D3B-9661-AD77-01C6-A8B2FB4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98713-E6D7-F002-984D-D1412E8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4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4561A-8372-2F5A-BFED-84554AD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C346C-DB35-9974-8FF5-CCEF0E74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CC321-E2E2-29A7-475F-606CE3D9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62C10-8BF8-4258-8D87-713B98DFC136}" type="datetimeFigureOut">
              <a:rPr lang="ko-KR" altLang="en-US" smtClean="0"/>
              <a:t>2025-07-24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D59FA-FCF1-9F0E-A155-F8BC194B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39F9A-2556-BD31-60CA-D71F76D1E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9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88B5D5-24DE-44D3-7151-C24C6676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10" t="21789" r="30556" b="27804"/>
          <a:stretch>
            <a:fillRect/>
          </a:stretch>
        </p:blipFill>
        <p:spPr>
          <a:xfrm>
            <a:off x="608783" y="1699547"/>
            <a:ext cx="4598061" cy="345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7E431-EFF6-AB9B-DFF0-510D22DA06A8}"/>
              </a:ext>
            </a:extLst>
          </p:cNvPr>
          <p:cNvSpPr txBox="1"/>
          <p:nvPr/>
        </p:nvSpPr>
        <p:spPr>
          <a:xfrm>
            <a:off x="5751185" y="1193838"/>
            <a:ext cx="6330345" cy="48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lnSpc>
                <a:spcPct val="150000"/>
              </a:lnSpc>
              <a:buNone/>
            </a:pP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1. 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직무 부적합</a:t>
            </a:r>
          </a:p>
          <a:p>
            <a:pPr algn="l" fontAlgn="auto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지원한 직무의 특성과 개인의 성향이 맞지 않는 경우</a:t>
            </a: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200" b="1" dirty="0">
                <a:solidFill>
                  <a:srgbClr val="444447"/>
                </a:solidFill>
              </a:rPr>
              <a:t>☞ </a:t>
            </a:r>
            <a:r>
              <a:rPr lang="ko-KR" altLang="en-US" sz="1200" b="1" i="0" dirty="0">
                <a:solidFill>
                  <a:srgbClr val="444447"/>
                </a:solidFill>
                <a:effectLst/>
              </a:rPr>
              <a:t>협업이 중요한 직무에 내성적 성향을 보이거나</a:t>
            </a:r>
            <a:r>
              <a:rPr lang="en-US" altLang="ko-KR" sz="1200" b="1" i="0" dirty="0">
                <a:solidFill>
                  <a:srgbClr val="444447"/>
                </a:solidFill>
                <a:effectLst/>
              </a:rPr>
              <a:t>, </a:t>
            </a:r>
          </a:p>
          <a:p>
            <a:pPr algn="l" fontAlgn="auto">
              <a:lnSpc>
                <a:spcPct val="150000"/>
              </a:lnSpc>
            </a:pPr>
            <a:r>
              <a:rPr lang="ko-KR" altLang="en-US" sz="1200" b="1" i="0" dirty="0">
                <a:solidFill>
                  <a:srgbClr val="444447"/>
                </a:solidFill>
                <a:effectLst/>
              </a:rPr>
              <a:t>    창의성이 요구되는 직무에 보수적 태도를 나타내면 탈락 가능성이 높음</a:t>
            </a:r>
          </a:p>
          <a:p>
            <a:pPr algn="l" fontAlgn="t">
              <a:lnSpc>
                <a:spcPct val="150000"/>
              </a:lnSpc>
              <a:buNone/>
            </a:pP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t">
              <a:lnSpc>
                <a:spcPct val="150000"/>
              </a:lnSpc>
              <a:buNone/>
            </a:pP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2. 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응답 일관성 부족</a:t>
            </a:r>
          </a:p>
          <a:p>
            <a:pPr algn="l" fontAlgn="auto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유사질문에 상반된 답변을 하거나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, 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긍정적 인상을 주고자 과장된 답변을 하면 </a:t>
            </a: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신뢰도가 낮아짐</a:t>
            </a:r>
            <a:r>
              <a:rPr lang="en-US" altLang="ko-KR" sz="1300" b="1" dirty="0">
                <a:solidFill>
                  <a:srgbClr val="444447"/>
                </a:solidFill>
              </a:rPr>
              <a:t> </a:t>
            </a:r>
            <a:r>
              <a:rPr lang="ko-KR" altLang="en-US" sz="1200" b="1" i="0" dirty="0">
                <a:solidFill>
                  <a:srgbClr val="444447"/>
                </a:solidFill>
                <a:effectLst/>
              </a:rPr>
              <a:t>☞ 기업은 일관된 성향을 선호하며</a:t>
            </a:r>
            <a:r>
              <a:rPr lang="en-US" altLang="ko-KR" sz="1200" b="1" i="0" dirty="0">
                <a:solidFill>
                  <a:srgbClr val="444447"/>
                </a:solidFill>
                <a:effectLst/>
              </a:rPr>
              <a:t>, </a:t>
            </a:r>
            <a:r>
              <a:rPr lang="ko-KR" altLang="en-US" sz="1200" b="1" i="0" dirty="0">
                <a:solidFill>
                  <a:srgbClr val="444447"/>
                </a:solidFill>
                <a:effectLst/>
              </a:rPr>
              <a:t>허위 응답은 쉽게 감지됨</a:t>
            </a:r>
          </a:p>
          <a:p>
            <a:pPr algn="l" fontAlgn="t">
              <a:lnSpc>
                <a:spcPct val="150000"/>
              </a:lnSpc>
              <a:buNone/>
            </a:pP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t">
              <a:lnSpc>
                <a:spcPct val="150000"/>
              </a:lnSpc>
              <a:buNone/>
            </a:pP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3. 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극단적 성향</a:t>
            </a:r>
          </a:p>
          <a:p>
            <a:pPr algn="l" fontAlgn="auto">
              <a:lnSpc>
                <a:spcPct val="150000"/>
              </a:lnSpc>
            </a:pP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‘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매우 그렇다</a:t>
            </a:r>
            <a:r>
              <a:rPr lang="en-US" altLang="ko-KR" sz="1300" b="1" dirty="0">
                <a:solidFill>
                  <a:srgbClr val="444447"/>
                </a:solidFill>
              </a:rPr>
              <a:t>’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 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또는 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‘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매우 그렇지 않다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’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와 같은 극단적 선택이 많으면 </a:t>
            </a: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조직 적응력이 낮다고 평가됨</a:t>
            </a: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auto">
              <a:lnSpc>
                <a:spcPct val="150000"/>
              </a:lnSpc>
            </a:pPr>
            <a:endParaRPr lang="en-US" altLang="ko-KR" sz="1300" b="1" i="0" dirty="0">
              <a:solidFill>
                <a:srgbClr val="444447"/>
              </a:solidFill>
              <a:effectLst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4. 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기업 문화와의 불일치</a:t>
            </a:r>
          </a:p>
          <a:p>
            <a:pPr algn="l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기업의 핵심 가치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(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예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: 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창의성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, 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협동성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, 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도전 정신</a:t>
            </a:r>
            <a:r>
              <a:rPr lang="en-US" altLang="ko-KR" sz="1300" b="1" i="0" dirty="0">
                <a:solidFill>
                  <a:srgbClr val="444447"/>
                </a:solidFill>
                <a:effectLst/>
              </a:rPr>
              <a:t>)</a:t>
            </a: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와 상충되는 성향을 보일 경우 </a:t>
            </a:r>
            <a:br>
              <a:rPr lang="en-US" altLang="ko-KR" sz="1300" b="1" i="0" dirty="0">
                <a:solidFill>
                  <a:srgbClr val="444447"/>
                </a:solidFill>
                <a:effectLst/>
              </a:rPr>
            </a:b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탈락 가능성이 매우 높음</a:t>
            </a:r>
            <a:endParaRPr lang="en-US" altLang="ko-KR" sz="1300" b="1" i="0" dirty="0">
              <a:solidFill>
                <a:srgbClr val="444447"/>
              </a:solidFill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E38CB-4BBF-156D-BE35-0695177BBDB6}"/>
              </a:ext>
            </a:extLst>
          </p:cNvPr>
          <p:cNvSpPr/>
          <p:nvPr/>
        </p:nvSpPr>
        <p:spPr>
          <a:xfrm>
            <a:off x="608783" y="4204855"/>
            <a:ext cx="4598061" cy="972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0373B6A-EF32-E022-873A-2E34D7B492A5}"/>
              </a:ext>
            </a:extLst>
          </p:cNvPr>
          <p:cNvSpPr/>
          <p:nvPr/>
        </p:nvSpPr>
        <p:spPr>
          <a:xfrm>
            <a:off x="5331828" y="1385454"/>
            <a:ext cx="346910" cy="4523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A801-C97A-B9DA-0C31-A3F32756EEFE}"/>
              </a:ext>
            </a:extLst>
          </p:cNvPr>
          <p:cNvSpPr txBox="1"/>
          <p:nvPr/>
        </p:nvSpPr>
        <p:spPr>
          <a:xfrm>
            <a:off x="6983150" y="852057"/>
            <a:ext cx="23606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i="0" u="sng" dirty="0">
                <a:solidFill>
                  <a:srgbClr val="444447"/>
                </a:solidFill>
                <a:effectLst/>
                <a:latin typeface="-apple-system"/>
              </a:rPr>
              <a:t>인성검사 탈락 주요 원인</a:t>
            </a:r>
            <a:endParaRPr lang="ko-KR" altLang="en-US" sz="15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F64C5-1B66-E69A-993D-C3F7B5E67A69}"/>
              </a:ext>
            </a:extLst>
          </p:cNvPr>
          <p:cNvSpPr txBox="1"/>
          <p:nvPr/>
        </p:nvSpPr>
        <p:spPr>
          <a:xfrm>
            <a:off x="617326" y="4322386"/>
            <a:ext cx="4661965" cy="2015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ko-KR" altLang="en-US" sz="1500" b="1" i="0" dirty="0">
                <a:solidFill>
                  <a:srgbClr val="444447"/>
                </a:solidFill>
                <a:effectLst/>
              </a:rPr>
              <a:t>                          </a:t>
            </a:r>
            <a:r>
              <a:rPr lang="ko-KR" altLang="en-US" sz="1500" b="1" i="0" u="sng" dirty="0">
                <a:solidFill>
                  <a:srgbClr val="444447"/>
                </a:solidFill>
                <a:effectLst/>
              </a:rPr>
              <a:t>대비전략</a:t>
            </a:r>
            <a:endParaRPr lang="en-US" altLang="ko-KR" sz="1500" b="1" i="0" u="sng" dirty="0">
              <a:solidFill>
                <a:srgbClr val="444447"/>
              </a:solidFill>
              <a:effectLst/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① 직무 분석</a:t>
            </a:r>
            <a:endParaRPr lang="en-US" altLang="ko-KR" sz="1300" dirty="0">
              <a:solidFill>
                <a:srgbClr val="444447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300" b="0" i="0" dirty="0">
                <a:solidFill>
                  <a:srgbClr val="444447"/>
                </a:solidFill>
                <a:effectLst/>
              </a:rPr>
              <a:t>지원 직무의 요구 역량과 기업 문화를 사전에 파악</a:t>
            </a:r>
            <a:r>
              <a:rPr lang="en-US" altLang="ko-KR" sz="1300" b="0" i="0" dirty="0">
                <a:solidFill>
                  <a:srgbClr val="444447"/>
                </a:solidFill>
                <a:effectLst/>
              </a:rPr>
              <a:t>! </a:t>
            </a:r>
          </a:p>
          <a:p>
            <a:pPr algn="l" fontAlgn="auto">
              <a:lnSpc>
                <a:spcPct val="150000"/>
              </a:lnSpc>
            </a:pPr>
            <a:endParaRPr lang="en-US" altLang="ko-KR" sz="1300" dirty="0">
              <a:solidFill>
                <a:srgbClr val="444447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300" b="1" i="0" dirty="0">
                <a:solidFill>
                  <a:srgbClr val="444447"/>
                </a:solidFill>
                <a:effectLst/>
              </a:rPr>
              <a:t>② 솔직하고 일관된 답변</a:t>
            </a:r>
            <a:endParaRPr lang="en-US" altLang="ko-KR" sz="1300" dirty="0">
              <a:solidFill>
                <a:srgbClr val="444447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ko-KR" altLang="en-US" sz="1300" b="0" i="0" dirty="0">
                <a:solidFill>
                  <a:srgbClr val="444447"/>
                </a:solidFill>
                <a:effectLst/>
              </a:rPr>
              <a:t>자신의 성향을 기업 조직문화에 적절하고 자연스럽게 표현</a:t>
            </a:r>
          </a:p>
        </p:txBody>
      </p:sp>
      <p:sp>
        <p:nvSpPr>
          <p:cNvPr id="13" name="인성검사 의미">
            <a:extLst>
              <a:ext uri="{FF2B5EF4-FFF2-40B4-BE49-F238E27FC236}">
                <a16:creationId xmlns:a16="http://schemas.microsoft.com/office/drawing/2014/main" id="{EDB34657-3D1E-9978-ABEC-CCD470B9DB48}"/>
              </a:ext>
            </a:extLst>
          </p:cNvPr>
          <p:cNvSpPr txBox="1"/>
          <p:nvPr/>
        </p:nvSpPr>
        <p:spPr>
          <a:xfrm>
            <a:off x="1147375" y="1093670"/>
            <a:ext cx="3934546" cy="11701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solidFill>
                  <a:srgbClr val="444447"/>
                </a:solidFill>
                <a:effectLst/>
                <a:latin typeface="-apple-system"/>
              </a:rPr>
              <a:t>단순히 착하고</a:t>
            </a:r>
            <a:r>
              <a:rPr lang="en-US" altLang="ko-KR" sz="1200" b="1" i="0" dirty="0">
                <a:solidFill>
                  <a:srgbClr val="444447"/>
                </a:solidFill>
                <a:effectLst/>
                <a:latin typeface="-apple-system"/>
              </a:rPr>
              <a:t>, </a:t>
            </a:r>
            <a:r>
              <a:rPr lang="ko-KR" altLang="en-US" sz="1200" b="1" i="0" dirty="0">
                <a:solidFill>
                  <a:srgbClr val="444447"/>
                </a:solidFill>
                <a:effectLst/>
                <a:latin typeface="-apple-system"/>
              </a:rPr>
              <a:t>성실한 것을 뜻하는 인성</a:t>
            </a:r>
            <a:r>
              <a:rPr lang="en-US" altLang="ko-KR" sz="1200" b="1" i="0" dirty="0">
                <a:solidFill>
                  <a:srgbClr val="444447"/>
                </a:solidFill>
                <a:effectLst/>
                <a:latin typeface="-apple-system"/>
              </a:rPr>
              <a:t>(</a:t>
            </a:r>
            <a:r>
              <a:rPr lang="ko-KR" altLang="en-US" sz="1200" b="1" i="0" dirty="0">
                <a:solidFill>
                  <a:srgbClr val="444447"/>
                </a:solidFill>
                <a:effectLst/>
                <a:latin typeface="-apple-system"/>
              </a:rPr>
              <a:t>성품</a:t>
            </a:r>
            <a:r>
              <a:rPr lang="en-US" altLang="ko-KR" sz="1200" b="1" i="0" dirty="0">
                <a:solidFill>
                  <a:srgbClr val="444447"/>
                </a:solidFill>
                <a:effectLst/>
                <a:latin typeface="-apple-system"/>
              </a:rPr>
              <a:t>)</a:t>
            </a:r>
            <a:r>
              <a:rPr lang="ko-KR" altLang="en-US" sz="1200" b="1" i="0" dirty="0">
                <a:solidFill>
                  <a:srgbClr val="444447"/>
                </a:solidFill>
                <a:effectLst/>
                <a:latin typeface="-apple-system"/>
              </a:rPr>
              <a:t>이 아니라</a:t>
            </a:r>
            <a:endParaRPr lang="en-US" altLang="ko-KR" sz="1200" b="1" i="0" dirty="0">
              <a:solidFill>
                <a:srgbClr val="444447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solidFill>
                  <a:srgbClr val="444447"/>
                </a:solidFill>
                <a:effectLst/>
                <a:latin typeface="-apple-system"/>
              </a:rPr>
              <a:t>  </a:t>
            </a:r>
            <a:r>
              <a:rPr lang="ko-KR" altLang="en-US" sz="1200" b="1" i="0" dirty="0">
                <a:solidFill>
                  <a:srgbClr val="444447"/>
                </a:solidFill>
                <a:effectLst/>
                <a:latin typeface="-apple-system"/>
              </a:rPr>
              <a:t>① 자신의 </a:t>
            </a:r>
            <a:r>
              <a:rPr lang="ko-KR" altLang="en-US" sz="1200" b="1" dirty="0">
                <a:solidFill>
                  <a:srgbClr val="444447"/>
                </a:solidFill>
                <a:latin typeface="-apple-system"/>
              </a:rPr>
              <a:t>성향이 기업의 인재상과 문화에 맞는지</a:t>
            </a:r>
            <a:r>
              <a:rPr lang="en-US" altLang="ko-KR" sz="1200" b="1" dirty="0">
                <a:solidFill>
                  <a:srgbClr val="444447"/>
                </a:solidFill>
                <a:latin typeface="-apple-system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4447"/>
                </a:solidFill>
                <a:latin typeface="-apple-system"/>
              </a:rPr>
              <a:t>  </a:t>
            </a:r>
            <a:r>
              <a:rPr lang="ko-KR" altLang="en-US" sz="1200" b="1" dirty="0">
                <a:solidFill>
                  <a:srgbClr val="444447"/>
                </a:solidFill>
                <a:latin typeface="-apple-system"/>
              </a:rPr>
              <a:t>② 자신의 가치관이나 철학을 제대로 갖추었는지</a:t>
            </a:r>
            <a:r>
              <a:rPr lang="en-US" altLang="ko-KR" sz="1200" b="1" dirty="0">
                <a:solidFill>
                  <a:srgbClr val="444447"/>
                </a:solidFill>
                <a:latin typeface="-apple-system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44447"/>
                </a:solidFill>
                <a:latin typeface="-apple-system"/>
              </a:rPr>
              <a:t>  ③ 어떤 기업관을 가지고 있는지 파악하는 것</a:t>
            </a:r>
            <a:endParaRPr lang="ko-KR" altLang="en-US" sz="1200" b="1" dirty="0"/>
          </a:p>
        </p:txBody>
      </p:sp>
      <p:sp>
        <p:nvSpPr>
          <p:cNvPr id="16" name="인성검사란?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9C7413-F14D-A9AD-FAD5-E0D6A1F0905A}"/>
              </a:ext>
            </a:extLst>
          </p:cNvPr>
          <p:cNvSpPr/>
          <p:nvPr/>
        </p:nvSpPr>
        <p:spPr>
          <a:xfrm>
            <a:off x="1655352" y="3590760"/>
            <a:ext cx="168091" cy="185204"/>
          </a:xfrm>
          <a:prstGeom prst="actionButtonHelp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2" grpId="0" animBg="1"/>
      <p:bldP spid="13" grpId="0" animBg="1"/>
      <p:bldP spid="13" grpId="1" animBg="1"/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176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J</dc:creator>
  <cp:lastModifiedBy>SK J</cp:lastModifiedBy>
  <cp:revision>79</cp:revision>
  <dcterms:created xsi:type="dcterms:W3CDTF">2025-01-13T08:08:41Z</dcterms:created>
  <dcterms:modified xsi:type="dcterms:W3CDTF">2025-07-24T02:25:32Z</dcterms:modified>
</cp:coreProperties>
</file>