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1" r:id="rId2"/>
    <p:sldId id="263" r:id="rId3"/>
    <p:sldId id="269" r:id="rId4"/>
    <p:sldId id="26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E7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539" autoAdjust="0"/>
  </p:normalViewPr>
  <p:slideViewPr>
    <p:cSldViewPr snapToGrid="0">
      <p:cViewPr varScale="1">
        <p:scale>
          <a:sx n="99" d="100"/>
          <a:sy n="99" d="100"/>
        </p:scale>
        <p:origin x="43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5B0B9-DD41-4307-96EE-2B68EE22D4DE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6E6AC8-9FEA-4116-99D8-512EE9319D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322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7B344E-32DB-8895-9260-A354FDFA2D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293DDD-A9EC-D7C4-DBD7-0C1EE09907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CB7E0-69DC-2915-6BF2-22721C529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62C10-8BF8-4258-8D87-713B98DFC136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721595-9F28-D57E-0DAB-0CBE90B1C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A1BE65-1E3C-1AA2-1D6B-2B8C0E3BA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B9F3-75A7-4765-98D8-85CF6E839D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509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003C7B-09F0-7219-B9C0-8BEB4A039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E964FB-3F27-6F0B-5570-1572C284D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BDD28-1EEE-0F23-D9D3-E145E147E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62C10-8BF8-4258-8D87-713B98DFC136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20763B-5A9A-5D75-EC41-CAAAA81CF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37DF00-9F94-5929-823D-41FBBF511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B9F3-75A7-4765-98D8-85CF6E839D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771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03121AE-BABC-5A2D-4EEF-32EA6CAFA3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F2677D-D93E-F090-DFAE-2C7E238A9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E71E1C-304C-E48A-45F8-F1703EFDA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62C10-8BF8-4258-8D87-713B98DFC136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189E2B-866D-E13A-EDB8-1D325D8FA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9CA303-80D3-D924-46D9-A0CEA153D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B9F3-75A7-4765-98D8-85CF6E839D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717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8BA1F-00AA-F766-18F8-A9FDF342B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34683F-F8FA-0F34-04EB-17920C105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BF8B6A-EEC2-96D1-8514-F752B200B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62C10-8BF8-4258-8D87-713B98DFC136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ABED83-F44C-0067-F779-A28FADF58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291185-4916-6956-AF07-6BE03C541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B9F3-75A7-4765-98D8-85CF6E839D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415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6BC28-2E85-96FE-F256-1C90C87C2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46FB99-8E26-EA3B-576E-A917DC3BD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BF30E9-2041-1ACF-57DD-A5487F11F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62C10-8BF8-4258-8D87-713B98DFC136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706DDD-A3E9-B42A-9544-0C726D42D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37E0E8-489B-BCA3-7210-5D0F4383B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B9F3-75A7-4765-98D8-85CF6E839D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966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C1036-3B81-9A8D-6FC5-02BAD6D83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5CC29E-6E7F-8457-9C58-5A276AB3A0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D5194C-DA43-B484-70BB-6EDD87D6F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692FFE-D6E5-FCB9-2BB7-7556B6237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62C10-8BF8-4258-8D87-713B98DFC136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3CC14A-B1A3-9218-84D4-A0B428053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F8B686-ECFC-E6A3-3727-A5F16EF3F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B9F3-75A7-4765-98D8-85CF6E839D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4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5F6F8-AE51-EE32-3B32-DA5C1CAA5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F6767D-F21B-E127-95C3-5EF72560B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24805E-7EA0-F532-6239-75539261D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252A0FE-87CE-FF8E-EA80-934692D5F1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1157DD-3D6A-5E49-0D5E-1982FC1007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AAF369-B81B-D3A3-895F-8D5ACD485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62C10-8BF8-4258-8D87-713B98DFC136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D44470-7B4C-9D2A-E5B7-B6132706F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F16E9BC-68A4-898D-F0F8-0064AFAA6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B9F3-75A7-4765-98D8-85CF6E839D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552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7B19A-0FC9-DFBD-983F-D97785DDA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80DBE80-DF5F-F92D-B1A2-09EF675E9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62C10-8BF8-4258-8D87-713B98DFC136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55BACED-BC57-B119-E6B0-17B2734AA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F28BDC-235A-95AE-7172-957EE021F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B9F3-75A7-4765-98D8-85CF6E839D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772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B6B90D-91A6-3FD4-716E-E94D20989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62C10-8BF8-4258-8D87-713B98DFC136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481888-22E5-D40F-E144-5DE81C88A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124C7D-116D-0AF2-64B1-3D57BA364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B9F3-75A7-4765-98D8-85CF6E839D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480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3E63D-6C3B-95A7-3FC0-50CCFD682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DC55FE-2552-249D-62D1-B9862F0E1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7BA93B-AAFE-8AA3-574A-3D07937C5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CE51FC-EC39-CDA7-0BC5-FA1C4152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62C10-8BF8-4258-8D87-713B98DFC136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55D092-15ED-FF2B-CB0B-3F947E5C5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20387D-6F80-672E-0853-4177BA555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B9F3-75A7-4765-98D8-85CF6E839D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379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334510-4D1A-97CC-E145-D1E978BBE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77EBDC-A6FA-8C29-ABFB-97A2E7BDE7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D11625-8D39-FDDE-06F0-5DEA9283B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F572C3-8B76-1CCF-B8FE-F5EB2D5B3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62C10-8BF8-4258-8D87-713B98DFC136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3B8D3B-9661-AD77-01C6-A8B2FB4B8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598713-E6D7-F002-984D-D1412E8E5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6B9F3-75A7-4765-98D8-85CF6E839D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467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8E4561A-8372-2F5A-BFED-84554AD0C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1C346C-DB35-9974-8FF5-CCEF0E74E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CCC321-E2E2-29A7-475F-606CE3D9CB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F62C10-8BF8-4258-8D87-713B98DFC136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3D59FA-FCF1-9F0E-A155-F8BC194B72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D39F9A-2556-BD31-60CA-D71F76D1E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F6B9F3-75A7-4765-98D8-85CF6E839D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902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rounwiki.com/dcs-%EC%8B%9C%EC%8A%A4%ED%85%9Cdistributed-control-system-%EC%89%BD%EA%B2%8C-%EC%9D%B4%ED%95%B4%ED%95%98%EA%B8%B0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hyperlink" Target="&#8251;%20250902%20TWBio&#53945;&#44053;(&#54924;&#49324;&#49548;&#44060;)&#51088;&#47308;.pdf" TargetMode="External"/><Relationship Id="rId5" Type="http://schemas.openxmlformats.org/officeDocument/2006/relationships/hyperlink" Target="MMA&#51649;&#54984;_&#48372;&#51312;%201_&#50676;&#44368;&#54872;&#44592;.pptx" TargetMode="External"/><Relationship Id="rId4" Type="http://schemas.openxmlformats.org/officeDocument/2006/relationships/hyperlink" Target="MMA&#51649;&#54984;_&#48372;&#51312;%202_DCS&#50752;%20PID&#51228;&#50612;.pptx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PartE_&#48372;&#51312;%202_&#44277;&#51221;&#46020;&#47732;.pptx" TargetMode="External"/><Relationship Id="rId2" Type="http://schemas.openxmlformats.org/officeDocument/2006/relationships/hyperlink" Target="PartE_&#48372;&#51312;%201_PSM%2012&#50836;&#49548;.pptx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%5bPart%20E%5d_&#44277;&#51221;&#50504;&#51204;&#48372;&#44256;&#49436;.ppt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9172A67A-26A6-FBBC-82C4-376D48301F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038" t="13766" r="18225" b="15990"/>
          <a:stretch>
            <a:fillRect/>
          </a:stretch>
        </p:blipFill>
        <p:spPr>
          <a:xfrm>
            <a:off x="1427356" y="246848"/>
            <a:ext cx="9329853" cy="652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062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F3ED26-7B50-A5FB-F5BC-99586EB8D8D5}"/>
              </a:ext>
            </a:extLst>
          </p:cNvPr>
          <p:cNvSpPr txBox="1"/>
          <p:nvPr/>
        </p:nvSpPr>
        <p:spPr>
          <a:xfrm>
            <a:off x="1006439" y="300607"/>
            <a:ext cx="129887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b="1" dirty="0"/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FC4D0B-442B-F1C0-4976-55C49108D690}"/>
              </a:ext>
            </a:extLst>
          </p:cNvPr>
          <p:cNvSpPr txBox="1"/>
          <p:nvPr/>
        </p:nvSpPr>
        <p:spPr>
          <a:xfrm>
            <a:off x="2852848" y="838933"/>
            <a:ext cx="4074832" cy="5537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500" b="1" dirty="0"/>
              <a:t>[1] Part E</a:t>
            </a:r>
            <a:r>
              <a:rPr lang="en-US" altLang="ko-KR" sz="1300" b="1" dirty="0"/>
              <a:t>  </a:t>
            </a:r>
            <a:r>
              <a:rPr lang="ko-KR" altLang="en-US" sz="1300" b="1" dirty="0"/>
              <a:t>공정안전보고서</a:t>
            </a:r>
            <a:r>
              <a:rPr lang="en-US" altLang="ko-KR" sz="1300" b="1" dirty="0"/>
              <a:t>(</a:t>
            </a:r>
            <a:r>
              <a:rPr lang="ko-KR" altLang="en-US" sz="1300" b="1" dirty="0"/>
              <a:t>안전보건공단 자료</a:t>
            </a:r>
            <a:r>
              <a:rPr lang="en-US" altLang="ko-KR" sz="1300" b="1" dirty="0"/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sz="1500" b="1" dirty="0"/>
              <a:t>[2] Part A</a:t>
            </a:r>
            <a:r>
              <a:rPr lang="en-US" altLang="ko-KR" sz="1300" b="1" dirty="0"/>
              <a:t>  </a:t>
            </a:r>
            <a:r>
              <a:rPr lang="ko-KR" altLang="en-US" sz="1300" b="1" dirty="0"/>
              <a:t>응용 유기화학</a:t>
            </a:r>
            <a:endParaRPr lang="en-US" altLang="ko-KR" sz="1300" b="1" dirty="0"/>
          </a:p>
          <a:p>
            <a:pPr>
              <a:lnSpc>
                <a:spcPct val="150000"/>
              </a:lnSpc>
            </a:pPr>
            <a:r>
              <a:rPr lang="en-US" altLang="ko-KR" sz="1300" b="1" dirty="0"/>
              <a:t>                Ⅰ. </a:t>
            </a:r>
            <a:r>
              <a:rPr lang="ko-KR" altLang="en-US" sz="1300" b="1" dirty="0"/>
              <a:t>유지</a:t>
            </a:r>
            <a:r>
              <a:rPr lang="en-US" altLang="ko-KR" sz="1300" b="1" dirty="0"/>
              <a:t>(Fats &amp; Oils)</a:t>
            </a:r>
          </a:p>
          <a:p>
            <a:pPr>
              <a:lnSpc>
                <a:spcPct val="150000"/>
              </a:lnSpc>
            </a:pPr>
            <a:r>
              <a:rPr lang="en-US" altLang="ko-KR" sz="1300" b="1" dirty="0"/>
              <a:t>                Ⅱ. </a:t>
            </a:r>
            <a:r>
              <a:rPr lang="ko-KR" altLang="en-US" sz="1300" b="1" dirty="0"/>
              <a:t>비누</a:t>
            </a:r>
            <a:r>
              <a:rPr lang="en-US" altLang="ko-KR" sz="1300" b="1" dirty="0"/>
              <a:t>(Soap)</a:t>
            </a:r>
          </a:p>
          <a:p>
            <a:pPr>
              <a:lnSpc>
                <a:spcPct val="150000"/>
              </a:lnSpc>
            </a:pPr>
            <a:r>
              <a:rPr lang="en-US" altLang="ko-KR" sz="1300" b="1" dirty="0"/>
              <a:t>                Ⅲ. </a:t>
            </a:r>
            <a:r>
              <a:rPr lang="ko-KR" altLang="en-US" sz="1300" b="1" dirty="0"/>
              <a:t>계면활성제</a:t>
            </a:r>
            <a:r>
              <a:rPr lang="en-US" altLang="ko-KR" sz="1300" b="1" dirty="0"/>
              <a:t>(Surfactant)</a:t>
            </a:r>
          </a:p>
          <a:p>
            <a:pPr>
              <a:lnSpc>
                <a:spcPct val="150000"/>
              </a:lnSpc>
            </a:pPr>
            <a:r>
              <a:rPr lang="en-US" altLang="ko-KR" sz="1300" b="1" dirty="0"/>
              <a:t>                Ⅳ. </a:t>
            </a:r>
            <a:r>
              <a:rPr lang="ko-KR" altLang="en-US" sz="1300" b="1" dirty="0"/>
              <a:t>화장품</a:t>
            </a:r>
            <a:endParaRPr lang="en-US" altLang="ko-KR" sz="1300" b="1" dirty="0"/>
          </a:p>
          <a:p>
            <a:pPr>
              <a:lnSpc>
                <a:spcPct val="200000"/>
              </a:lnSpc>
            </a:pPr>
            <a:r>
              <a:rPr lang="en-US" altLang="ko-KR" sz="1500" b="1" dirty="0"/>
              <a:t>[3] Part B</a:t>
            </a:r>
            <a:r>
              <a:rPr lang="en-US" altLang="ko-KR" sz="1300" b="1" dirty="0"/>
              <a:t>  </a:t>
            </a:r>
            <a:r>
              <a:rPr lang="ko-KR" altLang="en-US" sz="1300" b="1" dirty="0"/>
              <a:t>무기화학 기반의 산</a:t>
            </a:r>
            <a:r>
              <a:rPr lang="en-US" altLang="ko-KR" sz="1300" b="1" dirty="0"/>
              <a:t>·</a:t>
            </a:r>
            <a:r>
              <a:rPr lang="ko-KR" altLang="en-US" sz="1300" b="1" dirty="0"/>
              <a:t>알칼리공업</a:t>
            </a:r>
            <a:endParaRPr lang="en-US" altLang="ko-KR" sz="1300" b="1" dirty="0"/>
          </a:p>
          <a:p>
            <a:pPr>
              <a:lnSpc>
                <a:spcPct val="150000"/>
              </a:lnSpc>
            </a:pPr>
            <a:r>
              <a:rPr lang="en-US" altLang="ko-KR" sz="1300" b="1" dirty="0"/>
              <a:t>                Ⅰ. </a:t>
            </a:r>
            <a:r>
              <a:rPr lang="ko-KR" altLang="en-US" sz="1300" b="1" dirty="0"/>
              <a:t>황산공업</a:t>
            </a:r>
            <a:endParaRPr lang="en-US" altLang="ko-KR" sz="1300" b="1" dirty="0"/>
          </a:p>
          <a:p>
            <a:pPr>
              <a:lnSpc>
                <a:spcPct val="150000"/>
              </a:lnSpc>
            </a:pPr>
            <a:r>
              <a:rPr lang="en-US" altLang="ko-KR" sz="1300" b="1" dirty="0"/>
              <a:t>                Ⅱ. </a:t>
            </a:r>
            <a:r>
              <a:rPr lang="ko-KR" altLang="en-US" sz="1300" b="1" dirty="0"/>
              <a:t>염산공업</a:t>
            </a:r>
            <a:endParaRPr lang="en-US" altLang="ko-KR" sz="1300" b="1" dirty="0"/>
          </a:p>
          <a:p>
            <a:pPr>
              <a:lnSpc>
                <a:spcPct val="150000"/>
              </a:lnSpc>
            </a:pPr>
            <a:r>
              <a:rPr lang="en-US" altLang="ko-KR" sz="1300" b="1" dirty="0"/>
              <a:t>                Ⅲ. </a:t>
            </a:r>
            <a:r>
              <a:rPr lang="ko-KR" altLang="en-US" sz="1300" b="1" dirty="0" err="1"/>
              <a:t>가성소다공업</a:t>
            </a:r>
            <a:endParaRPr lang="en-US" altLang="ko-KR" sz="1300" b="1" dirty="0"/>
          </a:p>
          <a:p>
            <a:pPr>
              <a:lnSpc>
                <a:spcPct val="150000"/>
              </a:lnSpc>
            </a:pPr>
            <a:r>
              <a:rPr lang="ko-KR" altLang="en-US" sz="1300" b="1" dirty="0"/>
              <a:t>                </a:t>
            </a:r>
            <a:r>
              <a:rPr lang="en-US" altLang="ko-KR" sz="1300" b="1" dirty="0"/>
              <a:t>Ⅳ. </a:t>
            </a:r>
            <a:r>
              <a:rPr lang="ko-KR" altLang="en-US" sz="1300" b="1" dirty="0"/>
              <a:t>암모니아공업</a:t>
            </a:r>
            <a:endParaRPr lang="en-US" altLang="ko-KR" sz="1300" b="1" dirty="0"/>
          </a:p>
          <a:p>
            <a:pPr>
              <a:lnSpc>
                <a:spcPct val="200000"/>
              </a:lnSpc>
            </a:pPr>
            <a:r>
              <a:rPr lang="en-US" altLang="ko-KR" sz="1500" b="1" dirty="0"/>
              <a:t>[4] Part C</a:t>
            </a:r>
            <a:r>
              <a:rPr lang="en-US" altLang="ko-KR" sz="1300" b="1" dirty="0"/>
              <a:t>  </a:t>
            </a:r>
            <a:r>
              <a:rPr lang="ko-KR" altLang="en-US" sz="1300" b="1" dirty="0"/>
              <a:t>전자재료</a:t>
            </a:r>
            <a:endParaRPr lang="en-US" altLang="ko-KR" sz="1300" b="1" dirty="0"/>
          </a:p>
          <a:p>
            <a:pPr>
              <a:lnSpc>
                <a:spcPct val="200000"/>
              </a:lnSpc>
            </a:pPr>
            <a:r>
              <a:rPr lang="en-US" altLang="ko-KR" sz="1300" b="1" dirty="0"/>
              <a:t>                Ⅰ. </a:t>
            </a:r>
            <a:r>
              <a:rPr lang="ko-KR" altLang="en-US" sz="1300" b="1" dirty="0"/>
              <a:t>반도체</a:t>
            </a:r>
            <a:endParaRPr lang="en-US" altLang="ko-KR" sz="1300" b="1" dirty="0"/>
          </a:p>
          <a:p>
            <a:pPr>
              <a:lnSpc>
                <a:spcPct val="200000"/>
              </a:lnSpc>
            </a:pPr>
            <a:r>
              <a:rPr lang="en-US" altLang="ko-KR" sz="1500" b="1" dirty="0"/>
              <a:t>[5] Part D</a:t>
            </a:r>
            <a:r>
              <a:rPr lang="ko-KR" altLang="en-US" sz="1300" b="1" dirty="0"/>
              <a:t>  전기화학</a:t>
            </a:r>
            <a:endParaRPr lang="en-US" altLang="ko-KR" sz="1300" b="1" dirty="0"/>
          </a:p>
          <a:p>
            <a:pPr>
              <a:lnSpc>
                <a:spcPct val="200000"/>
              </a:lnSpc>
            </a:pPr>
            <a:r>
              <a:rPr lang="en-US" altLang="ko-KR" sz="1300" b="1" dirty="0"/>
              <a:t>                Ⅰ. </a:t>
            </a:r>
            <a:r>
              <a:rPr lang="ko-KR" altLang="en-US" sz="1300" b="1" dirty="0"/>
              <a:t>배터리</a:t>
            </a:r>
            <a:endParaRPr lang="en-US" altLang="ko-KR" sz="1300" b="1" dirty="0"/>
          </a:p>
        </p:txBody>
      </p:sp>
      <p:sp>
        <p:nvSpPr>
          <p:cNvPr id="4" name="왼쪽 중괄호 3">
            <a:extLst>
              <a:ext uri="{FF2B5EF4-FFF2-40B4-BE49-F238E27FC236}">
                <a16:creationId xmlns:a16="http://schemas.microsoft.com/office/drawing/2014/main" id="{C58DC07D-374B-1E0C-42A0-8FB88FFE7482}"/>
              </a:ext>
            </a:extLst>
          </p:cNvPr>
          <p:cNvSpPr/>
          <p:nvPr/>
        </p:nvSpPr>
        <p:spPr>
          <a:xfrm flipH="1">
            <a:off x="6934030" y="1255690"/>
            <a:ext cx="648238" cy="4926169"/>
          </a:xfrm>
          <a:prstGeom prst="leftBrace">
            <a:avLst>
              <a:gd name="adj1" fmla="val 49475"/>
              <a:gd name="adj2" fmla="val 50000"/>
            </a:avLst>
          </a:prstGeom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왼쪽 중괄호 4">
            <a:extLst>
              <a:ext uri="{FF2B5EF4-FFF2-40B4-BE49-F238E27FC236}">
                <a16:creationId xmlns:a16="http://schemas.microsoft.com/office/drawing/2014/main" id="{C17EDDF8-6228-4AA2-0DC2-46FB0AE01845}"/>
              </a:ext>
            </a:extLst>
          </p:cNvPr>
          <p:cNvSpPr/>
          <p:nvPr/>
        </p:nvSpPr>
        <p:spPr>
          <a:xfrm flipH="1">
            <a:off x="7069255" y="1170669"/>
            <a:ext cx="648238" cy="2437195"/>
          </a:xfrm>
          <a:prstGeom prst="leftBrace">
            <a:avLst>
              <a:gd name="adj1" fmla="val 49475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75AEFC-3E51-F4F4-1E06-67CE7078CD64}"/>
              </a:ext>
            </a:extLst>
          </p:cNvPr>
          <p:cNvSpPr txBox="1"/>
          <p:nvPr/>
        </p:nvSpPr>
        <p:spPr>
          <a:xfrm>
            <a:off x="7662400" y="2238785"/>
            <a:ext cx="114030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b="1" dirty="0"/>
              <a:t>중간고사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67A18C-A166-6B91-ABAC-D2EF61691DFB}"/>
              </a:ext>
            </a:extLst>
          </p:cNvPr>
          <p:cNvSpPr txBox="1"/>
          <p:nvPr/>
        </p:nvSpPr>
        <p:spPr>
          <a:xfrm>
            <a:off x="7662400" y="3604468"/>
            <a:ext cx="1140308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b="1" dirty="0"/>
              <a:t>기말고사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EBA450-CAE7-EFF3-FB54-7DCEFB7D84BD}"/>
              </a:ext>
            </a:extLst>
          </p:cNvPr>
          <p:cNvSpPr txBox="1"/>
          <p:nvPr/>
        </p:nvSpPr>
        <p:spPr>
          <a:xfrm>
            <a:off x="9616039" y="2446333"/>
            <a:ext cx="1140308" cy="12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300" b="1" u="sng" dirty="0"/>
              <a:t>평가</a:t>
            </a:r>
            <a:endParaRPr lang="en-US" altLang="ko-KR" sz="1300" b="1" u="sng" dirty="0"/>
          </a:p>
          <a:p>
            <a:pPr algn="ctr">
              <a:lnSpc>
                <a:spcPct val="150000"/>
              </a:lnSpc>
            </a:pPr>
            <a:r>
              <a:rPr lang="en-US" altLang="ko-KR" sz="1300" b="1" dirty="0"/>
              <a:t>* </a:t>
            </a:r>
            <a:r>
              <a:rPr lang="ko-KR" altLang="en-US" sz="1300" b="1" dirty="0"/>
              <a:t>출석 </a:t>
            </a:r>
            <a:r>
              <a:rPr lang="en-US" altLang="ko-KR" sz="1300" b="1" dirty="0"/>
              <a:t>20%</a:t>
            </a:r>
          </a:p>
          <a:p>
            <a:pPr algn="ctr">
              <a:lnSpc>
                <a:spcPct val="150000"/>
              </a:lnSpc>
            </a:pPr>
            <a:r>
              <a:rPr lang="en-US" altLang="ko-KR" sz="1300" b="1" dirty="0"/>
              <a:t>* </a:t>
            </a:r>
            <a:r>
              <a:rPr lang="ko-KR" altLang="en-US" sz="1300" b="1" dirty="0"/>
              <a:t>중간 </a:t>
            </a:r>
            <a:r>
              <a:rPr lang="en-US" altLang="ko-KR" sz="1300" b="1" dirty="0"/>
              <a:t>40%</a:t>
            </a:r>
          </a:p>
          <a:p>
            <a:pPr algn="ctr">
              <a:lnSpc>
                <a:spcPct val="150000"/>
              </a:lnSpc>
            </a:pPr>
            <a:r>
              <a:rPr lang="en-US" altLang="ko-KR" sz="1300" b="1" dirty="0"/>
              <a:t>* </a:t>
            </a:r>
            <a:r>
              <a:rPr lang="ko-KR" altLang="en-US" sz="1300" b="1" dirty="0"/>
              <a:t>기말 </a:t>
            </a:r>
            <a:r>
              <a:rPr lang="en-US" altLang="ko-KR" sz="1300" b="1" dirty="0"/>
              <a:t>40%</a:t>
            </a:r>
            <a:endParaRPr lang="ko-KR" altLang="en-US" sz="1300" b="1" dirty="0"/>
          </a:p>
        </p:txBody>
      </p:sp>
      <p:sp>
        <p:nvSpPr>
          <p:cNvPr id="9" name="왼쪽 중괄호 8">
            <a:extLst>
              <a:ext uri="{FF2B5EF4-FFF2-40B4-BE49-F238E27FC236}">
                <a16:creationId xmlns:a16="http://schemas.microsoft.com/office/drawing/2014/main" id="{AA835C7A-D3B6-ADCC-DFCC-3F05CEBBA73F}"/>
              </a:ext>
            </a:extLst>
          </p:cNvPr>
          <p:cNvSpPr/>
          <p:nvPr/>
        </p:nvSpPr>
        <p:spPr>
          <a:xfrm flipH="1">
            <a:off x="8726141" y="2147682"/>
            <a:ext cx="648238" cy="1851300"/>
          </a:xfrm>
          <a:prstGeom prst="leftBrace">
            <a:avLst>
              <a:gd name="adj1" fmla="val 49475"/>
              <a:gd name="adj2" fmla="val 50000"/>
            </a:avLst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097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텍스트, 평행, 번호, 실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9B8A63E-2F18-CAD9-96A6-EC73D1A8E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" t="2090" r="10707" b="2555"/>
          <a:stretch>
            <a:fillRect/>
          </a:stretch>
        </p:blipFill>
        <p:spPr>
          <a:xfrm rot="5400000">
            <a:off x="219269" y="934053"/>
            <a:ext cx="6371069" cy="519350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EF964A-55B4-911A-4D49-2C10B00F27BE}"/>
              </a:ext>
            </a:extLst>
          </p:cNvPr>
          <p:cNvSpPr txBox="1"/>
          <p:nvPr/>
        </p:nvSpPr>
        <p:spPr>
          <a:xfrm>
            <a:off x="6393834" y="464781"/>
            <a:ext cx="564791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/>
              <a:t>* P&amp;ID: </a:t>
            </a:r>
            <a:r>
              <a:rPr lang="ko-KR" altLang="en-US" sz="1200" b="1" dirty="0"/>
              <a:t>공정 도면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공정의 운전체계를 알 수 있음</a:t>
            </a:r>
            <a:r>
              <a:rPr lang="en-US" altLang="ko-KR" sz="1200" b="1" dirty="0"/>
              <a:t>)</a:t>
            </a:r>
          </a:p>
          <a:p>
            <a:endParaRPr lang="en-US" altLang="ko-KR" sz="1200" b="1" dirty="0"/>
          </a:p>
          <a:p>
            <a:r>
              <a:rPr lang="en-US" altLang="ko-KR" sz="1200" b="1" dirty="0"/>
              <a:t>* </a:t>
            </a:r>
            <a:r>
              <a:rPr lang="ko-KR" altLang="en-US" sz="1200" b="1" dirty="0"/>
              <a:t>단위</a:t>
            </a:r>
            <a:r>
              <a:rPr lang="en-US" altLang="ko-KR" sz="1200" b="1" dirty="0"/>
              <a:t>/</a:t>
            </a:r>
            <a:r>
              <a:rPr lang="ko-KR" altLang="en-US" sz="1200" b="1" dirty="0"/>
              <a:t>양론</a:t>
            </a:r>
            <a:r>
              <a:rPr lang="en-US" altLang="ko-KR" sz="1200" b="1" dirty="0"/>
              <a:t>: </a:t>
            </a:r>
            <a:r>
              <a:rPr lang="ko-KR" altLang="en-US" sz="1200" b="1" dirty="0"/>
              <a:t>화공양론</a:t>
            </a:r>
            <a:endParaRPr lang="en-US" altLang="ko-KR" sz="1200" b="1" dirty="0"/>
          </a:p>
          <a:p>
            <a:r>
              <a:rPr lang="en-US" altLang="ko-KR" sz="1200" b="1" dirty="0"/>
              <a:t>      </a:t>
            </a:r>
            <a:r>
              <a:rPr lang="ko-KR" altLang="en-US" sz="1200" b="1" dirty="0"/>
              <a:t>☞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운전과정의 </a:t>
            </a:r>
            <a:r>
              <a:rPr lang="en-US" altLang="ko-KR" sz="1200" b="1" dirty="0"/>
              <a:t>Mass(</a:t>
            </a:r>
            <a:r>
              <a:rPr lang="ko-KR" altLang="en-US" sz="1200" b="1" dirty="0"/>
              <a:t>질량</a:t>
            </a:r>
            <a:r>
              <a:rPr lang="en-US" altLang="ko-KR" sz="1200" b="1" dirty="0"/>
              <a:t>)</a:t>
            </a:r>
            <a:r>
              <a:rPr lang="ko-KR" altLang="en-US" sz="1200" b="1" dirty="0"/>
              <a:t> 및 </a:t>
            </a:r>
            <a:r>
              <a:rPr lang="en-US" altLang="ko-KR" sz="1200" b="1" dirty="0"/>
              <a:t>Energy(</a:t>
            </a:r>
            <a:r>
              <a:rPr lang="ko-KR" altLang="en-US" sz="1200" b="1" dirty="0"/>
              <a:t>에너지량</a:t>
            </a:r>
            <a:r>
              <a:rPr lang="en-US" altLang="ko-KR" sz="1200" b="1" dirty="0"/>
              <a:t>)</a:t>
            </a:r>
            <a:r>
              <a:rPr lang="ko-KR" altLang="en-US" sz="1200" b="1" dirty="0"/>
              <a:t> 변화를 숫자로 보는 것</a:t>
            </a:r>
            <a:endParaRPr lang="en-US" altLang="ko-KR" sz="1200" b="1" dirty="0"/>
          </a:p>
          <a:p>
            <a:endParaRPr lang="en-US" altLang="ko-KR" sz="1200" b="1" dirty="0"/>
          </a:p>
          <a:p>
            <a:r>
              <a:rPr lang="en-US" altLang="ko-KR" sz="1200" b="1" dirty="0"/>
              <a:t>* </a:t>
            </a:r>
            <a:r>
              <a:rPr lang="ko-KR" altLang="en-US" sz="1200" b="1" dirty="0"/>
              <a:t>반응공정</a:t>
            </a:r>
            <a:r>
              <a:rPr lang="en-US" altLang="ko-KR" sz="1200" b="1" dirty="0"/>
              <a:t>/</a:t>
            </a:r>
            <a:r>
              <a:rPr lang="ko-KR" altLang="en-US" sz="1200" b="1" dirty="0"/>
              <a:t>분리공정</a:t>
            </a:r>
            <a:endParaRPr lang="en-US" altLang="ko-KR" sz="1200" b="1" dirty="0"/>
          </a:p>
          <a:p>
            <a:endParaRPr lang="en-US" altLang="ko-KR" sz="1200" b="1" dirty="0"/>
          </a:p>
          <a:p>
            <a:r>
              <a:rPr lang="en-US" altLang="ko-KR" sz="1200" b="1" dirty="0"/>
              <a:t>* </a:t>
            </a:r>
            <a:r>
              <a:rPr lang="ko-KR" altLang="en-US" sz="1200" b="1" dirty="0"/>
              <a:t>열교환기</a:t>
            </a:r>
            <a:endParaRPr lang="en-US" altLang="ko-KR" sz="1200" b="1" dirty="0"/>
          </a:p>
          <a:p>
            <a:endParaRPr lang="en-US" altLang="ko-KR" sz="1200" b="1" dirty="0"/>
          </a:p>
          <a:p>
            <a:r>
              <a:rPr lang="en-US" altLang="ko-KR" sz="1200" b="1" dirty="0"/>
              <a:t>* Mixing, Drying, </a:t>
            </a:r>
            <a:r>
              <a:rPr lang="ko-KR" altLang="en-US" sz="1200" b="1" dirty="0"/>
              <a:t>저장탱크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압력용기</a:t>
            </a:r>
            <a:r>
              <a:rPr lang="en-US" altLang="ko-KR" sz="1200" b="1" dirty="0"/>
              <a:t>, </a:t>
            </a:r>
            <a:r>
              <a:rPr lang="ko-KR" altLang="en-US" sz="1200" b="1" dirty="0" err="1"/>
              <a:t>배출물</a:t>
            </a:r>
            <a:r>
              <a:rPr lang="ko-KR" altLang="en-US" sz="1200" b="1" dirty="0"/>
              <a:t> 처리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밸브</a:t>
            </a:r>
            <a:endParaRPr lang="en-US" altLang="ko-KR" sz="1200" b="1" dirty="0"/>
          </a:p>
          <a:p>
            <a:endParaRPr lang="en-US" altLang="ko-KR" sz="1200" b="1" dirty="0"/>
          </a:p>
          <a:p>
            <a:r>
              <a:rPr lang="en-US" altLang="ko-KR" sz="1200" b="1" dirty="0"/>
              <a:t>* </a:t>
            </a:r>
            <a:r>
              <a:rPr lang="ko-KR" altLang="en-US" sz="1200" b="1" dirty="0"/>
              <a:t>안전장치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b="1" dirty="0"/>
          </a:p>
          <a:p>
            <a:r>
              <a:rPr lang="en-US" altLang="ko-KR" sz="1200" b="1" dirty="0"/>
              <a:t>* Utility</a:t>
            </a:r>
          </a:p>
          <a:p>
            <a:endParaRPr lang="en-US" altLang="ko-KR" sz="1200" b="1" dirty="0"/>
          </a:p>
          <a:p>
            <a:r>
              <a:rPr lang="en-US" altLang="ko-KR" sz="1200" b="1" dirty="0"/>
              <a:t>* DCS </a:t>
            </a:r>
          </a:p>
          <a:p>
            <a:endParaRPr lang="en-US" altLang="ko-KR" sz="1200" b="1" dirty="0"/>
          </a:p>
          <a:p>
            <a:r>
              <a:rPr lang="en-US" altLang="ko-KR" sz="1200" b="1" dirty="0"/>
              <a:t>* </a:t>
            </a:r>
            <a:r>
              <a:rPr lang="ko-KR" altLang="en-US" sz="1200" b="1" dirty="0"/>
              <a:t>계기장치</a:t>
            </a:r>
            <a:endParaRPr lang="en-US" altLang="ko-KR" sz="1200" b="1" dirty="0"/>
          </a:p>
          <a:p>
            <a:r>
              <a:rPr lang="en-US" altLang="ko-KR" sz="1200" b="1" dirty="0"/>
              <a:t>              </a:t>
            </a:r>
          </a:p>
          <a:p>
            <a:r>
              <a:rPr lang="en-US" altLang="ko-KR" sz="1200" b="1" dirty="0"/>
              <a:t>* </a:t>
            </a:r>
            <a:r>
              <a:rPr lang="ko-KR" altLang="en-US" sz="1200" b="1" dirty="0"/>
              <a:t>대기</a:t>
            </a:r>
            <a:r>
              <a:rPr lang="en-US" altLang="ko-KR" sz="1200" b="1" dirty="0"/>
              <a:t>/</a:t>
            </a:r>
            <a:r>
              <a:rPr lang="ko-KR" altLang="en-US" sz="1200" b="1" dirty="0"/>
              <a:t>수질</a:t>
            </a:r>
            <a:r>
              <a:rPr lang="en-US" altLang="ko-KR" sz="1200" b="1" dirty="0"/>
              <a:t>/</a:t>
            </a:r>
            <a:r>
              <a:rPr lang="ko-KR" altLang="en-US" sz="1200" b="1" dirty="0"/>
              <a:t>폐기물</a:t>
            </a:r>
            <a:endParaRPr lang="en-US" altLang="ko-KR" sz="1200" b="1" dirty="0"/>
          </a:p>
          <a:p>
            <a:endParaRPr lang="en-US" altLang="ko-KR" sz="1200" b="1" dirty="0"/>
          </a:p>
          <a:p>
            <a:r>
              <a:rPr lang="en-US" altLang="ko-KR" sz="1200" b="1" dirty="0"/>
              <a:t>* </a:t>
            </a:r>
            <a:r>
              <a:rPr lang="ko-KR" altLang="en-US" sz="1200" b="1" dirty="0"/>
              <a:t>고압가스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위험물</a:t>
            </a:r>
            <a:r>
              <a:rPr lang="en-US" altLang="ko-KR" sz="1200" b="1" dirty="0"/>
              <a:t>, </a:t>
            </a:r>
            <a:r>
              <a:rPr lang="ko-KR" altLang="en-US" sz="1200" b="1" dirty="0" err="1"/>
              <a:t>유독물</a:t>
            </a:r>
            <a:endParaRPr lang="en-US" altLang="ko-KR" sz="1200" b="1" dirty="0"/>
          </a:p>
          <a:p>
            <a:r>
              <a:rPr lang="en-US" altLang="ko-KR" sz="1200" b="1" dirty="0"/>
              <a:t> </a:t>
            </a:r>
          </a:p>
          <a:p>
            <a:r>
              <a:rPr lang="en-US" altLang="ko-KR" sz="1200" b="1" dirty="0"/>
              <a:t>* PSM, </a:t>
            </a:r>
            <a:r>
              <a:rPr lang="ko-KR" altLang="en-US" sz="1200" b="1" dirty="0"/>
              <a:t>위험성 평가</a:t>
            </a:r>
            <a:endParaRPr lang="en-US" altLang="ko-KR" sz="12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b="1" dirty="0"/>
          </a:p>
          <a:p>
            <a:r>
              <a:rPr lang="en-US" altLang="ko-KR" sz="1200" b="1" dirty="0"/>
              <a:t>* Pump</a:t>
            </a:r>
          </a:p>
          <a:p>
            <a:endParaRPr lang="en-US" altLang="ko-KR" sz="1200" b="1" dirty="0"/>
          </a:p>
          <a:p>
            <a:r>
              <a:rPr lang="en-US" altLang="ko-KR" sz="1200" b="1" dirty="0"/>
              <a:t>* </a:t>
            </a:r>
            <a:r>
              <a:rPr lang="ko-KR" altLang="en-US" sz="1200" b="1" dirty="0"/>
              <a:t>회전기계</a:t>
            </a:r>
            <a:endParaRPr lang="en-US" altLang="ko-KR" sz="1200" b="1" dirty="0"/>
          </a:p>
          <a:p>
            <a:endParaRPr lang="en-US" altLang="ko-KR" sz="1200" b="1" dirty="0"/>
          </a:p>
          <a:p>
            <a:r>
              <a:rPr lang="en-US" altLang="ko-KR" sz="1200" b="1" dirty="0"/>
              <a:t>* </a:t>
            </a:r>
            <a:r>
              <a:rPr lang="ko-KR" altLang="en-US" sz="1200" b="1" dirty="0"/>
              <a:t>전기</a:t>
            </a:r>
          </a:p>
        </p:txBody>
      </p:sp>
      <p:sp>
        <p:nvSpPr>
          <p:cNvPr id="5" name="실행 단추: 정보 가져오기 4">
            <a:hlinkClick r:id="rId3"/>
            <a:extLst>
              <a:ext uri="{FF2B5EF4-FFF2-40B4-BE49-F238E27FC236}">
                <a16:creationId xmlns:a16="http://schemas.microsoft.com/office/drawing/2014/main" id="{7361EA3F-9911-FC87-D653-FD961F2AC8E9}"/>
              </a:ext>
            </a:extLst>
          </p:cNvPr>
          <p:cNvSpPr/>
          <p:nvPr/>
        </p:nvSpPr>
        <p:spPr>
          <a:xfrm>
            <a:off x="7009329" y="3229036"/>
            <a:ext cx="209280" cy="230212"/>
          </a:xfrm>
          <a:prstGeom prst="actionButtonInformatio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실행 단추: 돌아가기 2">
            <a:hlinkClick r:id="rId4" action="ppaction://hlinkpres?slideindex=1&amp;slidetitle="/>
            <a:extLst>
              <a:ext uri="{FF2B5EF4-FFF2-40B4-BE49-F238E27FC236}">
                <a16:creationId xmlns:a16="http://schemas.microsoft.com/office/drawing/2014/main" id="{F43131D3-A3C6-93AF-C953-DE9511E7F838}"/>
              </a:ext>
            </a:extLst>
          </p:cNvPr>
          <p:cNvSpPr/>
          <p:nvPr/>
        </p:nvSpPr>
        <p:spPr>
          <a:xfrm>
            <a:off x="7284859" y="3220359"/>
            <a:ext cx="269810" cy="257733"/>
          </a:xfrm>
          <a:prstGeom prst="actionButtonRetur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실행 단추: 돌아가기 3">
            <a:hlinkClick r:id="rId5" action="ppaction://hlinkpres?slideindex=1&amp;slidetitle="/>
            <a:extLst>
              <a:ext uri="{FF2B5EF4-FFF2-40B4-BE49-F238E27FC236}">
                <a16:creationId xmlns:a16="http://schemas.microsoft.com/office/drawing/2014/main" id="{39E62BB3-2CF6-11EF-B554-F34A197F4760}"/>
              </a:ext>
            </a:extLst>
          </p:cNvPr>
          <p:cNvSpPr/>
          <p:nvPr/>
        </p:nvSpPr>
        <p:spPr>
          <a:xfrm>
            <a:off x="7269837" y="1724269"/>
            <a:ext cx="269810" cy="257733"/>
          </a:xfrm>
          <a:prstGeom prst="actionButtonRetur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DBD4E44-DB2C-F9C6-61B4-AD23938306FF}"/>
              </a:ext>
            </a:extLst>
          </p:cNvPr>
          <p:cNvSpPr txBox="1">
            <a:spLocks/>
          </p:cNvSpPr>
          <p:nvPr/>
        </p:nvSpPr>
        <p:spPr>
          <a:xfrm>
            <a:off x="3081615" y="1457818"/>
            <a:ext cx="8864548" cy="1309275"/>
          </a:xfrm>
          <a:prstGeom prst="rect">
            <a:avLst/>
          </a:prstGeom>
          <a:solidFill>
            <a:srgbClr val="FFFF00"/>
          </a:solidFill>
          <a:ln w="38100"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1300" b="1" dirty="0"/>
              <a:t>사람이 생활하는데 </a:t>
            </a:r>
            <a:r>
              <a:rPr lang="ko-KR" altLang="ko-KR" sz="1300" b="1" dirty="0" err="1"/>
              <a:t>전기·수도·가스</a:t>
            </a:r>
            <a:r>
              <a:rPr lang="en-US" altLang="ko-KR" sz="1300" b="1" dirty="0"/>
              <a:t> </a:t>
            </a:r>
            <a:r>
              <a:rPr lang="ko-KR" altLang="en-US" sz="1300" b="1" dirty="0"/>
              <a:t>등이</a:t>
            </a:r>
            <a:r>
              <a:rPr lang="ko-KR" altLang="ko-KR" sz="1300" b="1" dirty="0"/>
              <a:t> 필요하듯,</a:t>
            </a:r>
            <a:endParaRPr lang="en-US" altLang="ko-KR" sz="1300" b="1" dirty="0"/>
          </a:p>
          <a:p>
            <a:pPr marL="0" indent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ko-KR" sz="1300" b="1" dirty="0"/>
              <a:t>화학플랜트</a:t>
            </a:r>
            <a:r>
              <a:rPr lang="ko-KR" altLang="en-US" sz="1300" b="1" dirty="0"/>
              <a:t>도</a:t>
            </a:r>
            <a:r>
              <a:rPr lang="ko-KR" altLang="ko-KR" sz="1300" b="1" dirty="0"/>
              <a:t> </a:t>
            </a:r>
            <a:r>
              <a:rPr lang="ko-KR" altLang="en-US" sz="1300" b="1" dirty="0"/>
              <a:t>가동되기 위해서는</a:t>
            </a:r>
            <a:r>
              <a:rPr lang="en-US" altLang="ko-KR" sz="1300" b="1" dirty="0"/>
              <a:t> ‘</a:t>
            </a:r>
            <a:r>
              <a:rPr lang="ko-KR" altLang="en-US" sz="1300" b="1" dirty="0">
                <a:solidFill>
                  <a:srgbClr val="FF0000"/>
                </a:solidFill>
              </a:rPr>
              <a:t>전기</a:t>
            </a:r>
            <a:r>
              <a:rPr lang="en-US" altLang="ko-KR" sz="1300" b="1" dirty="0">
                <a:solidFill>
                  <a:srgbClr val="FF0000"/>
                </a:solidFill>
              </a:rPr>
              <a:t>, </a:t>
            </a:r>
            <a:r>
              <a:rPr lang="ko-KR" altLang="en-US" sz="1300" b="1" dirty="0">
                <a:solidFill>
                  <a:srgbClr val="FF0000"/>
                </a:solidFill>
              </a:rPr>
              <a:t>스팀</a:t>
            </a:r>
            <a:r>
              <a:rPr lang="en-US" altLang="ko-KR" sz="1300" b="1" dirty="0">
                <a:solidFill>
                  <a:srgbClr val="FF0000"/>
                </a:solidFill>
              </a:rPr>
              <a:t>, </a:t>
            </a:r>
            <a:r>
              <a:rPr lang="ko-KR" altLang="en-US" sz="1300" b="1" dirty="0">
                <a:solidFill>
                  <a:srgbClr val="FF0000"/>
                </a:solidFill>
              </a:rPr>
              <a:t>용수</a:t>
            </a:r>
            <a:r>
              <a:rPr lang="en-US" altLang="ko-KR" sz="1300" b="1" dirty="0">
                <a:solidFill>
                  <a:srgbClr val="FF0000"/>
                </a:solidFill>
              </a:rPr>
              <a:t>, Air/</a:t>
            </a:r>
            <a:r>
              <a:rPr lang="ko-KR" altLang="en-US" sz="1300" b="1" dirty="0">
                <a:solidFill>
                  <a:srgbClr val="FF0000"/>
                </a:solidFill>
              </a:rPr>
              <a:t>질소</a:t>
            </a:r>
            <a:r>
              <a:rPr lang="en-US" altLang="ko-KR" sz="1300" b="1" dirty="0">
                <a:solidFill>
                  <a:srgbClr val="FF0000"/>
                </a:solidFill>
              </a:rPr>
              <a:t>, </a:t>
            </a:r>
            <a:r>
              <a:rPr lang="ko-KR" altLang="en-US" sz="1300" b="1" dirty="0">
                <a:solidFill>
                  <a:srgbClr val="FF0000"/>
                </a:solidFill>
              </a:rPr>
              <a:t>진공시스템</a:t>
            </a:r>
            <a:r>
              <a:rPr lang="en-US" altLang="ko-KR" sz="1300" b="1" dirty="0">
                <a:solidFill>
                  <a:srgbClr val="FF0000"/>
                </a:solidFill>
              </a:rPr>
              <a:t>, </a:t>
            </a:r>
            <a:r>
              <a:rPr lang="ko-KR" altLang="en-US" sz="1300" b="1" dirty="0">
                <a:solidFill>
                  <a:srgbClr val="FF0000"/>
                </a:solidFill>
              </a:rPr>
              <a:t>연료</a:t>
            </a:r>
            <a:r>
              <a:rPr lang="en-US" altLang="ko-KR" sz="1300" b="1" dirty="0">
                <a:solidFill>
                  <a:srgbClr val="FF0000"/>
                </a:solidFill>
              </a:rPr>
              <a:t>, </a:t>
            </a:r>
            <a:r>
              <a:rPr lang="ko-KR" altLang="en-US" sz="1300" b="1" dirty="0">
                <a:solidFill>
                  <a:srgbClr val="FF0000"/>
                </a:solidFill>
              </a:rPr>
              <a:t>폐수처리장 </a:t>
            </a:r>
            <a:r>
              <a:rPr lang="ko-KR" altLang="en-US" sz="1300" b="1" dirty="0"/>
              <a:t>등</a:t>
            </a:r>
            <a:r>
              <a:rPr lang="en-US" altLang="ko-KR" sz="1300" b="1" dirty="0"/>
              <a:t>＇</a:t>
            </a:r>
            <a:r>
              <a:rPr lang="ko-KR" altLang="en-US" sz="1300" b="1" dirty="0"/>
              <a:t>이 반드시 필요하다</a:t>
            </a:r>
            <a:r>
              <a:rPr lang="en-US" altLang="ko-KR" sz="1300" b="1" dirty="0"/>
              <a:t>.</a:t>
            </a:r>
          </a:p>
          <a:p>
            <a:pPr marL="0" indent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1300" b="1" dirty="0"/>
              <a:t>이렇듯 공정을 안정적으로 운영하기 위해 반드시 공급</a:t>
            </a:r>
            <a:r>
              <a:rPr lang="en-US" altLang="ko-KR" sz="1300" b="1" dirty="0"/>
              <a:t>·</a:t>
            </a:r>
            <a:r>
              <a:rPr lang="ko-KR" altLang="en-US" sz="1300" b="1" dirty="0"/>
              <a:t>지원되어야 하는 </a:t>
            </a:r>
            <a:endParaRPr lang="en-US" altLang="ko-KR" sz="1300" b="1" dirty="0"/>
          </a:p>
          <a:p>
            <a:pPr marL="0" indent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1300" b="1" dirty="0"/>
              <a:t>보조적인 에너지</a:t>
            </a:r>
            <a:r>
              <a:rPr lang="en-US" altLang="ko-KR" sz="1300" b="1" dirty="0"/>
              <a:t>/</a:t>
            </a:r>
            <a:r>
              <a:rPr lang="ko-KR" altLang="en-US" sz="1300" b="1" dirty="0"/>
              <a:t>서비스 시스템을 </a:t>
            </a:r>
            <a:r>
              <a:rPr lang="en-US" altLang="ko-KR" sz="1300" b="1" dirty="0"/>
              <a:t>“</a:t>
            </a:r>
            <a:r>
              <a:rPr lang="ko-KR" altLang="en-US" sz="1300" b="1" dirty="0"/>
              <a:t>유틸리티 시설</a:t>
            </a:r>
            <a:r>
              <a:rPr lang="en-US" altLang="ko-KR" sz="1300" b="1" dirty="0"/>
              <a:t>”</a:t>
            </a:r>
            <a:r>
              <a:rPr lang="ko-KR" altLang="en-US" sz="1300" b="1" dirty="0"/>
              <a:t>이라고 함</a:t>
            </a:r>
            <a:endParaRPr lang="ko-KR" altLang="ko-KR" sz="1300" b="1" dirty="0"/>
          </a:p>
        </p:txBody>
      </p:sp>
      <p:sp>
        <p:nvSpPr>
          <p:cNvPr id="7" name="유틸리티?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D8F1278F-2F15-5881-AAB0-1EBCB5ED5300}"/>
              </a:ext>
            </a:extLst>
          </p:cNvPr>
          <p:cNvSpPr/>
          <p:nvPr/>
        </p:nvSpPr>
        <p:spPr>
          <a:xfrm>
            <a:off x="7081017" y="2873196"/>
            <a:ext cx="168091" cy="185204"/>
          </a:xfrm>
          <a:prstGeom prst="actionButtonHelp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19B9A18-B45E-3FAE-1D8B-608DAB0653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3628" y="6203204"/>
            <a:ext cx="4680063" cy="379908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1500" b="1" dirty="0">
                <a:solidFill>
                  <a:srgbClr val="0070C0"/>
                </a:solidFill>
                <a:latin typeface="+mn-lt"/>
              </a:rPr>
              <a:t>※ TW </a:t>
            </a:r>
            <a:r>
              <a:rPr lang="ko-KR" altLang="en-US" sz="1500" b="1" dirty="0">
                <a:solidFill>
                  <a:srgbClr val="0070C0"/>
                </a:solidFill>
                <a:latin typeface="+mn-lt"/>
              </a:rPr>
              <a:t>바이오매스 에너지 설명회 자료</a:t>
            </a:r>
            <a:endParaRPr sz="15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9" name="실행 단추: 돌아가기 8">
            <a:hlinkClick r:id="rId6" action="ppaction://hlinkfile"/>
            <a:extLst>
              <a:ext uri="{FF2B5EF4-FFF2-40B4-BE49-F238E27FC236}">
                <a16:creationId xmlns:a16="http://schemas.microsoft.com/office/drawing/2014/main" id="{A48A9A91-CCC8-F77F-6AF5-220E9EAE40AA}"/>
              </a:ext>
            </a:extLst>
          </p:cNvPr>
          <p:cNvSpPr/>
          <p:nvPr/>
        </p:nvSpPr>
        <p:spPr>
          <a:xfrm>
            <a:off x="9910295" y="6239507"/>
            <a:ext cx="269810" cy="257733"/>
          </a:xfrm>
          <a:prstGeom prst="actionButtonReturn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39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5" y="1293497"/>
            <a:ext cx="9144000" cy="1159569"/>
          </a:xfrm>
        </p:spPr>
        <p:txBody>
          <a:bodyPr anchor="ctr">
            <a:normAutofit/>
          </a:bodyPr>
          <a:lstStyle/>
          <a:p>
            <a:r>
              <a:rPr lang="ko-KR" altLang="en-US" sz="3000" b="1" dirty="0">
                <a:latin typeface="+mn-lt"/>
              </a:rPr>
              <a:t>공정안전보고서</a:t>
            </a:r>
            <a:endParaRPr sz="3000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41901" y="3312267"/>
            <a:ext cx="1960805" cy="1491553"/>
          </a:xfrm>
        </p:spPr>
        <p:txBody>
          <a:bodyPr>
            <a:noAutofit/>
          </a:bodyPr>
          <a:lstStyle/>
          <a:p>
            <a:pPr algn="l">
              <a:lnSpc>
                <a:spcPct val="200000"/>
              </a:lnSpc>
            </a:pPr>
            <a:r>
              <a:rPr lang="en-US" sz="1400" b="1" dirty="0"/>
              <a:t>1. PSM 12 </a:t>
            </a:r>
            <a:r>
              <a:rPr lang="ko-KR" altLang="en-US" sz="1400" b="1" dirty="0"/>
              <a:t>요소</a:t>
            </a:r>
            <a:endParaRPr lang="en-US" altLang="ko-KR" sz="1400" b="1" dirty="0"/>
          </a:p>
          <a:p>
            <a:pPr algn="l">
              <a:lnSpc>
                <a:spcPct val="200000"/>
              </a:lnSpc>
            </a:pPr>
            <a:r>
              <a:rPr lang="en-US" altLang="ko-KR" sz="1400" b="1" dirty="0"/>
              <a:t>2. </a:t>
            </a:r>
            <a:r>
              <a:rPr lang="ko-KR" altLang="en-US" sz="1400" b="1" dirty="0"/>
              <a:t>공정안전보고서</a:t>
            </a:r>
            <a:endParaRPr lang="en-US" altLang="ko-KR" sz="1400" b="1" dirty="0"/>
          </a:p>
          <a:p>
            <a:pPr algn="l">
              <a:lnSpc>
                <a:spcPct val="200000"/>
              </a:lnSpc>
            </a:pPr>
            <a:r>
              <a:rPr lang="en-US" altLang="ko-KR" sz="1400" b="1" dirty="0"/>
              <a:t>3. </a:t>
            </a:r>
            <a:r>
              <a:rPr lang="ko-KR" altLang="en-US" sz="1400" b="1" dirty="0"/>
              <a:t>공정도면</a:t>
            </a:r>
            <a:endParaRPr lang="en-US" altLang="ko-KR" sz="1400" b="1" dirty="0"/>
          </a:p>
          <a:p>
            <a:pPr algn="l">
              <a:lnSpc>
                <a:spcPct val="150000"/>
              </a:lnSpc>
            </a:pPr>
            <a:endParaRPr sz="1400" dirty="0"/>
          </a:p>
        </p:txBody>
      </p:sp>
      <p:sp>
        <p:nvSpPr>
          <p:cNvPr id="6" name="실행 단추: 돌아가기 5">
            <a:hlinkClick r:id="rId2" action="ppaction://hlinkpres?slideindex=1&amp;slidetitle="/>
            <a:extLst>
              <a:ext uri="{FF2B5EF4-FFF2-40B4-BE49-F238E27FC236}">
                <a16:creationId xmlns:a16="http://schemas.microsoft.com/office/drawing/2014/main" id="{38185C6A-58AB-82FD-A7D7-76DDD09B3D58}"/>
              </a:ext>
            </a:extLst>
          </p:cNvPr>
          <p:cNvSpPr/>
          <p:nvPr/>
        </p:nvSpPr>
        <p:spPr>
          <a:xfrm>
            <a:off x="6604138" y="3476059"/>
            <a:ext cx="269810" cy="257733"/>
          </a:xfrm>
          <a:prstGeom prst="actionButtonReturn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실행 단추: 돌아가기 6">
            <a:hlinkClick r:id="rId3" action="ppaction://hlinkpres?slideindex=1&amp;slidetitle="/>
            <a:extLst>
              <a:ext uri="{FF2B5EF4-FFF2-40B4-BE49-F238E27FC236}">
                <a16:creationId xmlns:a16="http://schemas.microsoft.com/office/drawing/2014/main" id="{ADF2C05C-184F-F84B-97AE-BC46BF51467F}"/>
              </a:ext>
            </a:extLst>
          </p:cNvPr>
          <p:cNvSpPr/>
          <p:nvPr/>
        </p:nvSpPr>
        <p:spPr>
          <a:xfrm>
            <a:off x="6254888" y="4579080"/>
            <a:ext cx="269810" cy="257733"/>
          </a:xfrm>
          <a:prstGeom prst="actionButtonRetur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실행 단추: 돌아가기 7">
            <a:hlinkClick r:id="rId4" action="ppaction://hlinkpres?slideindex=1&amp;slidetitle="/>
            <a:extLst>
              <a:ext uri="{FF2B5EF4-FFF2-40B4-BE49-F238E27FC236}">
                <a16:creationId xmlns:a16="http://schemas.microsoft.com/office/drawing/2014/main" id="{6101E2AC-F369-599B-4AFC-3B1D3CC07A84}"/>
              </a:ext>
            </a:extLst>
          </p:cNvPr>
          <p:cNvSpPr/>
          <p:nvPr/>
        </p:nvSpPr>
        <p:spPr>
          <a:xfrm>
            <a:off x="6771778" y="4029779"/>
            <a:ext cx="269810" cy="257733"/>
          </a:xfrm>
          <a:prstGeom prst="actionButtonRetur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866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6136</TotalTime>
  <Words>268</Words>
  <Application>Microsoft Office PowerPoint</Application>
  <PresentationFormat>와이드스크린</PresentationFormat>
  <Paragraphs>61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※ TW 바이오매스 에너지 설명회 자료</vt:lpstr>
      <vt:lpstr>공정안전보고서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SK J</dc:creator>
  <cp:lastModifiedBy>SK J</cp:lastModifiedBy>
  <cp:revision>99</cp:revision>
  <dcterms:created xsi:type="dcterms:W3CDTF">2025-01-13T08:08:41Z</dcterms:created>
  <dcterms:modified xsi:type="dcterms:W3CDTF">2025-09-03T02:41:44Z</dcterms:modified>
</cp:coreProperties>
</file>