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5" r:id="rId2"/>
    <p:sldId id="293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39" autoAdjust="0"/>
  </p:normalViewPr>
  <p:slideViewPr>
    <p:cSldViewPr snapToGrid="0">
      <p:cViewPr varScale="1">
        <p:scale>
          <a:sx n="92" d="100"/>
          <a:sy n="92" d="100"/>
        </p:scale>
        <p:origin x="70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5B0B9-DD41-4307-96EE-2B68EE22D4DE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6AC8-9FEA-4116-99D8-512EE9319DF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3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E6AC8-9FEA-4116-99D8-512EE9319DF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92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E6AC8-9FEA-4116-99D8-512EE9319DF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11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B344E-32DB-8895-9260-A354FDFA2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93DDD-A9EC-D7C4-DBD7-0C1EE0990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CB7E0-69DC-2915-6BF2-22721C5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1595-9F28-D57E-0DAB-0CBE90B1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1BE65-1E3C-1AA2-1D6B-2B8C0E3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03C7B-09F0-7219-B9C0-8BEB4A03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964FB-3F27-6F0B-5570-1572C284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BDD28-1EEE-0F23-D9D3-E145E147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0763B-5A9A-5D75-EC41-CAAAA81C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F00-9F94-5929-823D-41FBBF51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67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121AE-BABC-5A2D-4EEF-32EA6CAFA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2677D-D93E-F090-DFAE-2C7E238A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71E1C-304C-E48A-45F8-F1703EFD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89E2B-866D-E13A-EDB8-1D325D8F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CA303-80D3-D924-46D9-A0CEA15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71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8BA1F-00AA-F766-18F8-A9FDF342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4683F-F8FA-0F34-04EB-17920C10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F8B6A-EEC2-96D1-8514-F752B200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BED83-F44C-0067-F779-A28FADF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91185-4916-6956-AF07-6BE03C54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4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BC28-2E85-96FE-F256-1C90C87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6FB99-8E26-EA3B-576E-A917DC3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F30E9-2041-1ACF-57DD-A5487F11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06DDD-A3E9-B42A-9544-0C726D42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7E0E8-489B-BCA3-7210-5D0F4383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96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C1036-3B81-9A8D-6FC5-02BAD6D8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CC29E-6E7F-8457-9C58-5A276AB3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5194C-DA43-B484-70BB-6EDD87D6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92FFE-D6E5-FCB9-2BB7-7556B623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CC14A-B1A3-9218-84D4-A0B4280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8B686-ECFC-E6A3-3727-A5F16EF3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4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5F6F8-AE51-EE32-3B32-DA5C1CAA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6767D-F21B-E127-95C3-5EF72560B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4805E-7EA0-F532-6239-75539261D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52A0FE-87CE-FF8E-EA80-934692D5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1157DD-3D6A-5E49-0D5E-1982FC10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AF369-B81B-D3A3-895F-8D5ACD48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44470-7B4C-9D2A-E5B7-B6132706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6E9BC-68A4-898D-F0F8-0064AFAA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55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7B19A-0FC9-DFBD-983F-D97785DD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DBE80-DF5F-F92D-B1A2-09EF675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BACED-BC57-B119-E6B0-17B2734A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28BDC-235A-95AE-7172-957EE021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77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6B90D-91A6-3FD4-716E-E94D2098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481888-22E5-D40F-E144-5DE81C88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24C7D-116D-0AF2-64B1-3D57BA36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34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3E63D-6C3B-95A7-3FC0-50CCFD68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C55FE-2552-249D-62D1-B9862F0E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BA93B-AAFE-8AA3-574A-3D07937C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E51FC-EC39-CDA7-0BC5-FA1C4152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5D092-15ED-FF2B-CB0B-3F947E5C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0387D-6F80-672E-0853-4177BA55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7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34510-4D1A-97CC-E145-D1E978BB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7EBDC-A6FA-8C29-ABFB-97A2E7BDE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D11625-8D39-FDDE-06F0-5DEA9283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572C3-8B76-1CCF-B8FE-F5EB2D5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B8D3B-9661-AD77-01C6-A8B2FB4B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98713-E6D7-F002-984D-D1412E8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4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4561A-8372-2F5A-BFED-84554AD0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C346C-DB35-9974-8FF5-CCEF0E74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CC321-E2E2-29A7-475F-606CE3D9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62C10-8BF8-4258-8D87-713B98DFC136}" type="datetimeFigureOut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D59FA-FCF1-9F0E-A155-F8BC194B7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39F9A-2556-BD31-60CA-D71F76D1E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6B9F3-75A7-4765-98D8-85CF6E839D7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90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C7CFC-4B96-076F-E3A5-E0A78B71B395}"/>
              </a:ext>
            </a:extLst>
          </p:cNvPr>
          <p:cNvSpPr txBox="1"/>
          <p:nvPr/>
        </p:nvSpPr>
        <p:spPr>
          <a:xfrm>
            <a:off x="290623" y="502606"/>
            <a:ext cx="11610753" cy="628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/>
              <a:t>[1</a:t>
            </a:r>
            <a:r>
              <a:rPr lang="ko-KR" altLang="en-US" sz="1300" b="1" dirty="0"/>
              <a:t>학기</a:t>
            </a:r>
            <a:r>
              <a:rPr lang="en-US" altLang="ko-KR" sz="1300" b="1" dirty="0"/>
              <a:t>]</a:t>
            </a:r>
            <a:r>
              <a:rPr lang="ko-KR" altLang="en-US" sz="1300" b="1" dirty="0"/>
              <a:t> 역량 수업목표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/>
              <a:t>본 과정은 화공트랙 융복합 과정을 이수하는 학생들을 대상으로 하며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정유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석유산업</a:t>
            </a:r>
            <a:r>
              <a:rPr lang="en-US" altLang="ko-KR" sz="1300" b="1" dirty="0"/>
              <a:t>) </a:t>
            </a:r>
            <a:r>
              <a:rPr lang="ko-KR" altLang="en-US" sz="1300" b="1" dirty="0"/>
              <a:t>및 석유화학 산업에 대한 기초 지식을 습득하는 것을 목표로 한다</a:t>
            </a:r>
            <a:r>
              <a:rPr lang="en-US" altLang="ko-KR" sz="13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/>
              <a:t>또한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생산 현장에서 실제로 경험할 수 있는 사례 연구를 통해 정유 및 석유화학 공장의 현장 전문 기술인으로서 필요한 역량을 갖출 수 있도록 한다</a:t>
            </a:r>
            <a:r>
              <a:rPr lang="en-US" altLang="ko-KR" sz="13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/>
              <a:t>이 과정에서는 원유 정제 과정과 나프타를 원료로 한 석유화학 제품의 생산 산업을 중점적으로 다루며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주요 제품과 그 생산 기술을 이해하는 데 초점을 맞춘다</a:t>
            </a:r>
            <a:r>
              <a:rPr lang="en-US" altLang="ko-KR" sz="1300" b="1" dirty="0"/>
              <a:t>. </a:t>
            </a:r>
            <a:r>
              <a:rPr lang="ko-KR" altLang="en-US" sz="1300" b="1" dirty="0"/>
              <a:t>또한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스마트팩토리 응용 사례를 포함한 생산 현장의 제조 혁신 활동에 대한 지식과 정보를 공유할 기회를 제공한다</a:t>
            </a:r>
            <a:r>
              <a:rPr lang="en-US" altLang="ko-KR" sz="13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/>
              <a:t>아울러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학생들은 위험물 및 산업안전 관련 자격증 취득을 준비할 수 있으며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공장 현장 방문을 통해 직무에 대한 실질적인 이해를 높일 수 있다</a:t>
            </a:r>
            <a:r>
              <a:rPr lang="en-US" altLang="ko-KR" sz="13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300" b="1" dirty="0"/>
              <a:t>이를 통해 취업 활동에도 실질적인 도움을 받을 수 있도록 지원한다</a:t>
            </a:r>
            <a:r>
              <a:rPr lang="en-US" altLang="ko-KR" sz="13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[2</a:t>
            </a:r>
            <a:r>
              <a:rPr lang="ko-KR" altLang="en-US" sz="1300" b="1" dirty="0"/>
              <a:t>학기</a:t>
            </a:r>
            <a:r>
              <a:rPr lang="en-US" altLang="ko-KR" sz="1300" b="1" dirty="0"/>
              <a:t>]</a:t>
            </a:r>
            <a:r>
              <a:rPr lang="ko-KR" altLang="en-US" sz="1300" b="1" dirty="0"/>
              <a:t> 역량 수업목표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본 과목은 화공트랙 융복합 과정을 이수하는 학생들을 대상으로</a:t>
            </a:r>
            <a:r>
              <a:rPr lang="en-US" altLang="ko-KR" sz="14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화학산업과 밀접하게 연관된 공업화학</a:t>
            </a:r>
            <a:r>
              <a:rPr lang="en-US" altLang="ko-KR" sz="1400" b="1" dirty="0"/>
              <a:t>(Industrial Chemistry)</a:t>
            </a:r>
            <a:r>
              <a:rPr lang="ko-KR" altLang="en-US" sz="1400" b="1" dirty="0"/>
              <a:t>의 이론적 지식을 습득하고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최신 산업 동향을 이해하는 것을 목표로 합니다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수업에서는</a:t>
            </a:r>
            <a:br>
              <a:rPr lang="ko-KR" altLang="en-US" sz="1400" b="1" dirty="0"/>
            </a:br>
            <a:r>
              <a:rPr lang="ko-KR" altLang="en-US" sz="1400" b="1" dirty="0"/>
              <a:t>① 화학공장 건설을 위한 설계도면 해석 능력과 공장 운전 초기 단계에서 요구되는 기계 및 장치설비 간의 공정 흐름에 대한 이해를 기르며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en-US" altLang="ko-KR" sz="1400" b="1" dirty="0"/>
              <a:t>② </a:t>
            </a:r>
            <a:r>
              <a:rPr lang="ko-KR" altLang="en-US" sz="1400" b="1" dirty="0"/>
              <a:t>오랜 기간 동안 기반 산업으로 발전해 온 응용유기화학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산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알칼리 공업 등 유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무기 화학 산업의 주요 제품 제조 </a:t>
            </a:r>
            <a:r>
              <a:rPr lang="ko-KR" altLang="en-US" sz="1400" b="1"/>
              <a:t>공정을 알기 쉽게 학습합니다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또한</a:t>
            </a:r>
            <a:r>
              <a:rPr lang="en-US" altLang="ko-KR" sz="1400" b="1" dirty="0"/>
              <a:t>,</a:t>
            </a:r>
            <a:br>
              <a:rPr lang="en-US" altLang="ko-KR" sz="1400" b="1" dirty="0"/>
            </a:br>
            <a:r>
              <a:rPr lang="en-US" altLang="ko-KR" sz="1400" b="1" dirty="0"/>
              <a:t>③ </a:t>
            </a:r>
            <a:r>
              <a:rPr lang="ko-KR" altLang="en-US" sz="1400" b="1" dirty="0"/>
              <a:t>고부가가치 산업인 반도체 및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차 전지 분야에 적용되는 화학적 개념도 함께 다룸으로써 첨단 응용 분야에 대한 화학적 통찰력을 제공합니다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결과적으로 본 수업은 화학공장 건설과 기계 운전이라는 하드웨어적 </a:t>
            </a:r>
            <a:r>
              <a:rPr lang="ko-KR" altLang="en-US" sz="1400" b="1" dirty="0" err="1"/>
              <a:t>요소뿐만</a:t>
            </a:r>
            <a:r>
              <a:rPr lang="ko-KR" altLang="en-US" sz="1400" b="1" dirty="0"/>
              <a:t> 아니라</a:t>
            </a:r>
            <a:r>
              <a:rPr lang="en-US" altLang="ko-KR" sz="14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공정 내부에서 이루어지는 제품 제조 과정의 화학적 메커니즘과 같은 소프트웨어적 개념까지 통합적으로 다루어</a:t>
            </a:r>
            <a:r>
              <a:rPr lang="en-US" altLang="ko-KR" sz="1400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학생들이 화학 산업 전반에 대한 종합적 이해를 바탕으로 관련 분야에서 진로를 확장할 수 있도록 돕고자 합니다</a:t>
            </a:r>
            <a:r>
              <a:rPr lang="en-US" altLang="ko-KR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68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C7CFC-4B96-076F-E3A5-E0A78B71B395}"/>
              </a:ext>
            </a:extLst>
          </p:cNvPr>
          <p:cNvSpPr txBox="1"/>
          <p:nvPr/>
        </p:nvSpPr>
        <p:spPr>
          <a:xfrm>
            <a:off x="928255" y="193380"/>
            <a:ext cx="10543309" cy="104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b="1" dirty="0"/>
              <a:t>[1</a:t>
            </a:r>
            <a:r>
              <a:rPr lang="ko-KR" altLang="en-US" sz="1700" b="1" dirty="0"/>
              <a:t>학기</a:t>
            </a:r>
            <a:r>
              <a:rPr lang="en-US" altLang="ko-KR" sz="1700" b="1" dirty="0"/>
              <a:t> </a:t>
            </a:r>
            <a:r>
              <a:rPr lang="ko-KR" altLang="en-US" sz="1700" b="1" dirty="0"/>
              <a:t>중간고사 학습 포인트</a:t>
            </a:r>
            <a:r>
              <a:rPr lang="en-US" altLang="ko-KR" sz="17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※ </a:t>
            </a:r>
            <a:r>
              <a:rPr lang="ko-KR" altLang="en-US" sz="1300" b="1" dirty="0"/>
              <a:t>문제 유형</a:t>
            </a:r>
            <a:r>
              <a:rPr lang="en-US" altLang="ko-KR" sz="1300" b="1" dirty="0"/>
              <a:t>: </a:t>
            </a:r>
            <a:r>
              <a:rPr lang="ko-KR" altLang="en-US" sz="1300" b="1" dirty="0"/>
              <a:t> </a:t>
            </a:r>
            <a:r>
              <a:rPr lang="en-US" altLang="ko-KR" sz="1300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r>
              <a:rPr lang="ko-KR" altLang="en-US" sz="1300" b="1" dirty="0">
                <a:solidFill>
                  <a:schemeClr val="accent4">
                    <a:lumMod val="75000"/>
                  </a:schemeClr>
                </a:solidFill>
              </a:rPr>
              <a:t>지선다</a:t>
            </a:r>
            <a:r>
              <a:rPr lang="en-US" altLang="ko-KR" sz="1300" b="1" dirty="0">
                <a:solidFill>
                  <a:schemeClr val="accent4">
                    <a:lumMod val="75000"/>
                  </a:schemeClr>
                </a:solidFill>
              </a:rPr>
              <a:t>(15</a:t>
            </a:r>
            <a:r>
              <a:rPr lang="ko-KR" altLang="en-US" sz="1300" b="1" dirty="0">
                <a:solidFill>
                  <a:schemeClr val="accent4">
                    <a:lumMod val="75000"/>
                  </a:schemeClr>
                </a:solidFill>
              </a:rPr>
              <a:t>문항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x 3</a:t>
            </a:r>
            <a:r>
              <a:rPr lang="ko-KR" altLang="en-US" sz="1300" b="1" dirty="0"/>
              <a:t>점 </a:t>
            </a:r>
            <a:r>
              <a:rPr lang="en-US" altLang="ko-KR" sz="1300" b="1" dirty="0"/>
              <a:t>= 45</a:t>
            </a:r>
            <a:r>
              <a:rPr lang="ko-KR" altLang="en-US" sz="1300" b="1" dirty="0"/>
              <a:t>점</a:t>
            </a:r>
            <a:r>
              <a:rPr lang="en-US" altLang="ko-KR" sz="1300" b="1" dirty="0"/>
              <a:t>),</a:t>
            </a:r>
            <a:r>
              <a:rPr lang="ko-KR" altLang="en-US" sz="1300" b="1" dirty="0"/>
              <a:t> </a:t>
            </a:r>
            <a:r>
              <a:rPr lang="ko-KR" altLang="en-US" sz="1300" b="1" dirty="0">
                <a:solidFill>
                  <a:schemeClr val="accent4">
                    <a:lumMod val="75000"/>
                  </a:schemeClr>
                </a:solidFill>
              </a:rPr>
              <a:t>괄호</a:t>
            </a:r>
            <a:r>
              <a:rPr lang="en-US" altLang="ko-KR" sz="1300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sz="1300" b="1" dirty="0">
                <a:solidFill>
                  <a:schemeClr val="accent4">
                    <a:lumMod val="75000"/>
                  </a:schemeClr>
                </a:solidFill>
              </a:rPr>
              <a:t>보기에서 골라</a:t>
            </a:r>
            <a:r>
              <a:rPr lang="en-US" altLang="ko-KR" sz="1300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r>
              <a:rPr lang="ko-KR" altLang="en-US" sz="1300" b="1" dirty="0">
                <a:solidFill>
                  <a:schemeClr val="accent4">
                    <a:lumMod val="75000"/>
                  </a:schemeClr>
                </a:solidFill>
              </a:rPr>
              <a:t>넣기</a:t>
            </a:r>
            <a:r>
              <a:rPr lang="en-US" altLang="ko-KR" sz="1300" b="1" dirty="0">
                <a:solidFill>
                  <a:schemeClr val="accent4">
                    <a:lumMod val="75000"/>
                  </a:schemeClr>
                </a:solidFill>
              </a:rPr>
              <a:t>(20</a:t>
            </a:r>
            <a:r>
              <a:rPr lang="ko-KR" altLang="en-US" sz="1300" b="1" dirty="0">
                <a:solidFill>
                  <a:schemeClr val="accent4">
                    <a:lumMod val="75000"/>
                  </a:schemeClr>
                </a:solidFill>
              </a:rPr>
              <a:t>문항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x 2</a:t>
            </a:r>
            <a:r>
              <a:rPr lang="ko-KR" altLang="en-US" sz="1300" b="1" dirty="0"/>
              <a:t>점 </a:t>
            </a:r>
            <a:r>
              <a:rPr lang="en-US" altLang="ko-KR" sz="1300" b="1" dirty="0"/>
              <a:t>= 40</a:t>
            </a:r>
            <a:r>
              <a:rPr lang="ko-KR" altLang="en-US" sz="1300" b="1" dirty="0"/>
              <a:t>점</a:t>
            </a:r>
            <a:r>
              <a:rPr lang="en-US" altLang="ko-KR" sz="1300" b="1" dirty="0"/>
              <a:t>),</a:t>
            </a:r>
            <a:r>
              <a:rPr lang="ko-KR" altLang="en-US" sz="1300" b="1" dirty="0"/>
              <a:t> </a:t>
            </a:r>
            <a:r>
              <a:rPr lang="ko-KR" altLang="en-US" sz="1300" b="1" dirty="0">
                <a:solidFill>
                  <a:schemeClr val="accent4">
                    <a:lumMod val="75000"/>
                  </a:schemeClr>
                </a:solidFill>
              </a:rPr>
              <a:t>주관식</a:t>
            </a:r>
            <a:r>
              <a:rPr lang="en-US" altLang="ko-KR" sz="1300" b="1" dirty="0">
                <a:solidFill>
                  <a:schemeClr val="accent4">
                    <a:lumMod val="75000"/>
                  </a:schemeClr>
                </a:solidFill>
              </a:rPr>
              <a:t>(3</a:t>
            </a:r>
            <a:r>
              <a:rPr lang="ko-KR" altLang="en-US" sz="1300" b="1" dirty="0">
                <a:solidFill>
                  <a:schemeClr val="accent4">
                    <a:lumMod val="75000"/>
                  </a:schemeClr>
                </a:solidFill>
              </a:rPr>
              <a:t>문항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x 5</a:t>
            </a:r>
            <a:r>
              <a:rPr lang="ko-KR" altLang="en-US" sz="1300" b="1" dirty="0"/>
              <a:t>점 </a:t>
            </a:r>
            <a:r>
              <a:rPr lang="en-US" altLang="ko-KR" sz="1300" b="1" dirty="0"/>
              <a:t>= 15</a:t>
            </a:r>
            <a:r>
              <a:rPr lang="ko-KR" altLang="en-US" sz="1300" b="1" dirty="0"/>
              <a:t>점</a:t>
            </a:r>
            <a:r>
              <a:rPr lang="en-US" altLang="ko-KR" sz="13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B6CBA6-5DC8-CC3B-2062-355695C73478}"/>
              </a:ext>
            </a:extLst>
          </p:cNvPr>
          <p:cNvSpPr txBox="1"/>
          <p:nvPr/>
        </p:nvSpPr>
        <p:spPr>
          <a:xfrm>
            <a:off x="1575870" y="1190909"/>
            <a:ext cx="9192653" cy="54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/>
              <a:t>       1) </a:t>
            </a:r>
            <a:r>
              <a:rPr lang="ko-KR" altLang="en-US" sz="1300" b="1" dirty="0"/>
              <a:t>부록</a:t>
            </a:r>
            <a:r>
              <a:rPr lang="en-US" altLang="ko-KR" sz="1300" b="1" dirty="0"/>
              <a:t>(p. 21)     </a:t>
            </a:r>
            <a:r>
              <a:rPr lang="ko-KR" altLang="en-US" sz="1300" b="1" dirty="0"/>
              <a:t>유전 성립을 위한 지질학적 조건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☞ </a:t>
            </a:r>
            <a:r>
              <a:rPr lang="en-US" altLang="ko-KR" sz="1300" b="1" dirty="0"/>
              <a:t>4</a:t>
            </a:r>
            <a:r>
              <a:rPr lang="ko-KR" altLang="en-US" sz="1300" b="1" dirty="0" err="1"/>
              <a:t>지선다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2) p.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22</a:t>
            </a:r>
            <a:r>
              <a:rPr lang="ko-KR" altLang="en-US" sz="1300" b="1" dirty="0"/>
              <a:t>           </a:t>
            </a:r>
            <a:r>
              <a:rPr lang="en-US" altLang="ko-KR" sz="1300" b="1" dirty="0"/>
              <a:t>‘</a:t>
            </a:r>
            <a:r>
              <a:rPr lang="ko-KR" altLang="en-US" sz="1300" b="1" dirty="0"/>
              <a:t>나프타</a:t>
            </a:r>
            <a:r>
              <a:rPr lang="en-US" altLang="ko-KR" sz="1300" b="1" dirty="0"/>
              <a:t>’</a:t>
            </a:r>
            <a:r>
              <a:rPr lang="ko-KR" altLang="en-US" sz="1300" b="1" dirty="0"/>
              <a:t> 개념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3) p. 25           ‘</a:t>
            </a:r>
            <a:r>
              <a:rPr lang="ko-KR" altLang="en-US" sz="1300" b="1" dirty="0"/>
              <a:t>석유의 특징</a:t>
            </a:r>
            <a:r>
              <a:rPr lang="en-US" altLang="ko-KR" sz="1300" b="1" dirty="0"/>
              <a:t>’, ‘OPEC’</a:t>
            </a:r>
            <a:r>
              <a:rPr lang="ko-KR" altLang="en-US" sz="1300" b="1" dirty="0"/>
              <a:t>의 역할 ☞ </a:t>
            </a:r>
            <a:r>
              <a:rPr lang="en-US" altLang="ko-KR" sz="1300" b="1" dirty="0"/>
              <a:t>4</a:t>
            </a:r>
            <a:r>
              <a:rPr lang="ko-KR" altLang="en-US" sz="1300" b="1" dirty="0"/>
              <a:t>지선다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4) p. 28           </a:t>
            </a:r>
            <a:r>
              <a:rPr lang="ko-KR" altLang="en-US" sz="1300" b="1" dirty="0"/>
              <a:t>국제 석유거래 지표가 되는 원유 ☞ </a:t>
            </a:r>
            <a:r>
              <a:rPr lang="en-US" altLang="ko-KR" sz="1300" b="1" dirty="0"/>
              <a:t>4</a:t>
            </a:r>
            <a:r>
              <a:rPr lang="ko-KR" altLang="en-US" sz="1300" b="1" dirty="0"/>
              <a:t>지선다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괄호넣기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5) p. 29            </a:t>
            </a:r>
            <a:r>
              <a:rPr lang="ko-KR" altLang="en-US" sz="1300" b="1" dirty="0"/>
              <a:t>석유공업 개념을 명확히 분류해야 함 ☞ </a:t>
            </a:r>
            <a:r>
              <a:rPr lang="en-US" altLang="ko-KR" sz="1300" b="1" dirty="0"/>
              <a:t>4</a:t>
            </a:r>
            <a:r>
              <a:rPr lang="ko-KR" altLang="en-US" sz="1300" b="1" dirty="0"/>
              <a:t>지선다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괄호넣기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6) p. 32            </a:t>
            </a:r>
            <a:r>
              <a:rPr lang="ko-KR" altLang="en-US" sz="1300" b="1" dirty="0"/>
              <a:t>석유 생성조건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지질학적 </a:t>
            </a:r>
            <a:r>
              <a:rPr lang="en-US" altLang="ko-KR" sz="1300" b="1" dirty="0"/>
              <a:t>4</a:t>
            </a:r>
            <a:r>
              <a:rPr lang="ko-KR" altLang="en-US" sz="1300" b="1" dirty="0"/>
              <a:t>대 요건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부록 </a:t>
            </a:r>
            <a:r>
              <a:rPr lang="en-US" altLang="ko-KR" sz="1300" b="1" dirty="0"/>
              <a:t>p. 21), </a:t>
            </a:r>
            <a:r>
              <a:rPr lang="ko-KR" altLang="en-US" sz="1300" b="1" dirty="0"/>
              <a:t>석유 매장구조 ☞ </a:t>
            </a:r>
            <a:r>
              <a:rPr lang="en-US" altLang="ko-KR" sz="1300" b="1" dirty="0"/>
              <a:t>4</a:t>
            </a:r>
            <a:r>
              <a:rPr lang="ko-KR" altLang="en-US" sz="1300" b="1" dirty="0"/>
              <a:t>지선다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7) p.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33</a:t>
            </a:r>
            <a:r>
              <a:rPr lang="ko-KR" altLang="en-US" sz="1300" b="1" dirty="0"/>
              <a:t>            원유 구성 혼합물 ☞ </a:t>
            </a:r>
            <a:r>
              <a:rPr lang="en-US" altLang="ko-KR" sz="1300" b="1" dirty="0"/>
              <a:t>4</a:t>
            </a:r>
            <a:r>
              <a:rPr lang="ko-KR" altLang="en-US" sz="1300" b="1" dirty="0"/>
              <a:t>지선다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8) p. 34~36       </a:t>
            </a:r>
            <a:r>
              <a:rPr lang="ko-KR" altLang="en-US" sz="1300" b="1" dirty="0"/>
              <a:t>원유 구성 탄화수소 종류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대표적 예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명칭과 구조식</a:t>
            </a:r>
            <a:r>
              <a:rPr lang="en-US" altLang="ko-KR" sz="1300" b="1" dirty="0"/>
              <a:t>) </a:t>
            </a:r>
            <a:r>
              <a:rPr lang="ko-KR" altLang="en-US" sz="1300" b="1" dirty="0"/>
              <a:t>☞ </a:t>
            </a:r>
            <a:r>
              <a:rPr lang="en-US" altLang="ko-KR" sz="1300" b="1" dirty="0"/>
              <a:t>4</a:t>
            </a:r>
            <a:r>
              <a:rPr lang="ko-KR" altLang="en-US" sz="1300" b="1" dirty="0" err="1"/>
              <a:t>지선다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9) </a:t>
            </a:r>
            <a:r>
              <a:rPr lang="ko-KR" altLang="en-US" sz="1300" b="1" dirty="0"/>
              <a:t>부록</a:t>
            </a:r>
            <a:r>
              <a:rPr lang="en-US" altLang="ko-KR" sz="1300" b="1" dirty="0"/>
              <a:t>(p. 37)     API</a:t>
            </a:r>
            <a:r>
              <a:rPr lang="ko-KR" altLang="en-US" sz="1300" b="1" dirty="0"/>
              <a:t>도</a:t>
            </a:r>
            <a:r>
              <a:rPr lang="en-US" altLang="ko-KR" sz="1300" b="1" dirty="0"/>
              <a:t>(API</a:t>
            </a:r>
            <a:r>
              <a:rPr lang="ko-KR" altLang="en-US" sz="1300" b="1" dirty="0"/>
              <a:t>度</a:t>
            </a:r>
            <a:r>
              <a:rPr lang="en-US" altLang="ko-KR" sz="1300" b="1" dirty="0"/>
              <a:t>, API Gravity)</a:t>
            </a:r>
            <a:r>
              <a:rPr lang="ko-KR" altLang="en-US" sz="1300" b="1" dirty="0"/>
              <a:t> 개념</a:t>
            </a:r>
            <a:r>
              <a:rPr lang="en-US" altLang="ko-KR" sz="1300" b="1" dirty="0"/>
              <a:t>    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10) p. 38            ‘</a:t>
            </a:r>
            <a:r>
              <a:rPr lang="ko-KR" altLang="en-US" sz="1300" b="1" dirty="0"/>
              <a:t>셰일가스</a:t>
            </a:r>
            <a:r>
              <a:rPr lang="en-US" altLang="ko-KR" sz="1300" b="1" dirty="0"/>
              <a:t>’</a:t>
            </a:r>
            <a:r>
              <a:rPr lang="ko-KR" altLang="en-US" sz="1300" b="1" dirty="0"/>
              <a:t>는 무엇인가</a:t>
            </a:r>
            <a:r>
              <a:rPr lang="en-US" altLang="ko-KR" sz="1300" b="1" dirty="0"/>
              <a:t>? </a:t>
            </a:r>
            <a:r>
              <a:rPr lang="ko-KR" altLang="en-US" sz="1300" b="1" dirty="0"/>
              <a:t>☞ </a:t>
            </a:r>
            <a:r>
              <a:rPr lang="en-US" altLang="ko-KR" sz="1300" b="1" dirty="0"/>
              <a:t>4</a:t>
            </a:r>
            <a:r>
              <a:rPr lang="ko-KR" altLang="en-US" sz="1300" b="1" dirty="0"/>
              <a:t>지선다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11) p. 40            ‘</a:t>
            </a:r>
            <a:r>
              <a:rPr lang="ko-KR" altLang="en-US" sz="1300" b="1" dirty="0"/>
              <a:t>증류공정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전화과정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정제과정</a:t>
            </a:r>
            <a:r>
              <a:rPr lang="en-US" altLang="ko-KR" sz="1300" b="1" dirty="0"/>
              <a:t>＇</a:t>
            </a:r>
            <a:r>
              <a:rPr lang="ko-KR" altLang="en-US" sz="1300" b="1" dirty="0"/>
              <a:t>개념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및 상압증류에서 비점에 따른 분리 순서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12) p. 50, p. 53    </a:t>
            </a:r>
            <a:r>
              <a:rPr lang="ko-KR" altLang="en-US" sz="1300" b="1" dirty="0"/>
              <a:t>접촉분해법 개념</a:t>
            </a:r>
            <a:r>
              <a:rPr lang="en-US" altLang="ko-KR" sz="1300" b="1" dirty="0"/>
              <a:t>, </a:t>
            </a:r>
            <a:r>
              <a:rPr lang="ko-KR" altLang="en-US" sz="1300" b="1" dirty="0" err="1"/>
              <a:t>접촉개질법</a:t>
            </a:r>
            <a:r>
              <a:rPr lang="ko-KR" altLang="en-US" sz="1300" b="1" dirty="0"/>
              <a:t> 개념</a:t>
            </a:r>
            <a:r>
              <a:rPr lang="en-US" altLang="ko-KR" sz="1300" b="1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13) p. 55~56       LPG,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LNG,</a:t>
            </a:r>
            <a:r>
              <a:rPr lang="ko-KR" altLang="en-US" sz="1300" b="1" dirty="0"/>
              <a:t> 가솔린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나프타 개념 ☞ 괄호넣기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14) p. 72, p.75     </a:t>
            </a:r>
            <a:r>
              <a:rPr lang="ko-KR" altLang="en-US" sz="1300" b="1" dirty="0"/>
              <a:t>석유화학공업 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지구</a:t>
            </a:r>
            <a:r>
              <a:rPr lang="en-US" altLang="ko-KR" sz="1300" b="1" dirty="0"/>
              <a:t>)</a:t>
            </a:r>
            <a:r>
              <a:rPr lang="ko-KR" altLang="en-US" sz="1300" b="1" dirty="0"/>
              <a:t>환경문제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석유대체에너지 특징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☞ </a:t>
            </a:r>
            <a:r>
              <a:rPr lang="en-US" altLang="ko-KR" sz="1300" b="1" dirty="0"/>
              <a:t>4</a:t>
            </a:r>
            <a:r>
              <a:rPr lang="ko-KR" altLang="en-US" sz="1300" b="1" dirty="0" err="1"/>
              <a:t>지선다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15) </a:t>
            </a:r>
            <a:r>
              <a:rPr lang="ko-KR" altLang="en-US" sz="1300" b="1" dirty="0"/>
              <a:t>강의자료</a:t>
            </a:r>
            <a:r>
              <a:rPr lang="en-US" altLang="ko-KR" sz="1300" b="1" dirty="0"/>
              <a:t>        NCC </a:t>
            </a:r>
            <a:r>
              <a:rPr lang="ko-KR" altLang="en-US" sz="1300" b="1" dirty="0"/>
              <a:t>개념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※ </a:t>
            </a:r>
            <a:r>
              <a:rPr lang="ko-KR" altLang="en-US" sz="1300" b="1" dirty="0"/>
              <a:t>면접에 임한다고 생각하고 대답할 수 있도록 준비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API</a:t>
            </a:r>
            <a:r>
              <a:rPr lang="ko-KR" altLang="en-US" sz="1300" b="1" dirty="0"/>
              <a:t>도</a:t>
            </a:r>
            <a:r>
              <a:rPr lang="en-US" altLang="ko-KR" sz="1300" b="1" dirty="0"/>
              <a:t>(API</a:t>
            </a:r>
            <a:r>
              <a:rPr lang="ko-KR" altLang="en-US" sz="1300" b="1" dirty="0"/>
              <a:t>度</a:t>
            </a:r>
            <a:r>
              <a:rPr lang="en-US" altLang="ko-KR" sz="1300" b="1" dirty="0"/>
              <a:t>, API Gravity), </a:t>
            </a:r>
            <a:r>
              <a:rPr lang="ko-KR" altLang="en-US" sz="1300" b="1" dirty="0"/>
              <a:t>나프타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증류공정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전화공정</a:t>
            </a:r>
            <a:r>
              <a:rPr lang="en-US" altLang="ko-KR" sz="1300" b="1" dirty="0"/>
              <a:t>, </a:t>
            </a:r>
            <a:r>
              <a:rPr lang="ko-KR" altLang="en-US" sz="1300" b="1" dirty="0" err="1"/>
              <a:t>접촉개질법</a:t>
            </a:r>
            <a:r>
              <a:rPr lang="en-US" altLang="ko-KR" sz="1300" b="1" dirty="0"/>
              <a:t>, </a:t>
            </a:r>
            <a:r>
              <a:rPr lang="ko-KR" altLang="en-US" sz="1300" b="1" dirty="0"/>
              <a:t>접촉분해법</a:t>
            </a:r>
            <a:r>
              <a:rPr lang="en-US" altLang="ko-KR" sz="1300" b="1" dirty="0"/>
              <a:t>, NCC</a:t>
            </a:r>
          </a:p>
        </p:txBody>
      </p:sp>
    </p:spTree>
    <p:extLst>
      <p:ext uri="{BB962C8B-B14F-4D97-AF65-F5344CB8AC3E}">
        <p14:creationId xmlns:p14="http://schemas.microsoft.com/office/powerpoint/2010/main" val="55840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6087</TotalTime>
  <Words>618</Words>
  <Application>Microsoft Office PowerPoint</Application>
  <PresentationFormat>와이드스크린</PresentationFormat>
  <Paragraphs>39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 J</dc:creator>
  <cp:lastModifiedBy>SK J</cp:lastModifiedBy>
  <cp:revision>79</cp:revision>
  <dcterms:created xsi:type="dcterms:W3CDTF">2025-01-13T08:08:41Z</dcterms:created>
  <dcterms:modified xsi:type="dcterms:W3CDTF">2025-08-05T09:38:44Z</dcterms:modified>
</cp:coreProperties>
</file>