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4" autoAdjust="0"/>
  </p:normalViewPr>
  <p:slideViewPr>
    <p:cSldViewPr snapToGrid="0" snapToObjects="1">
      <p:cViewPr varScale="1">
        <p:scale>
          <a:sx n="92" d="100"/>
          <a:sy n="92" d="100"/>
        </p:scale>
        <p:origin x="816" y="2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E345D-A517-4291-9229-B24A5DC6E991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74074-FAF6-4C20-90C7-B0558E8D2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40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74074-FAF6-4C20-90C7-B0558E8D27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594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youtu.be/FA1z4u6FOu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2699" y="227845"/>
            <a:ext cx="7566991" cy="795954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latin typeface="+mj-ea"/>
              </a:rPr>
              <a:t>파동함수</a:t>
            </a:r>
            <a:endParaRPr sz="3000" dirty="0">
              <a:latin typeface="+mj-ea"/>
            </a:endParaRPr>
          </a:p>
        </p:txBody>
      </p:sp>
      <p:sp>
        <p:nvSpPr>
          <p:cNvPr id="4" name="파동함수 설명">
            <a:extLst>
              <a:ext uri="{FF2B5EF4-FFF2-40B4-BE49-F238E27FC236}">
                <a16:creationId xmlns:a16="http://schemas.microsoft.com/office/drawing/2014/main" id="{6E3E1795-7373-C55B-7414-18F482157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2" y="1424847"/>
            <a:ext cx="9196748" cy="4771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200" b="1" dirty="0"/>
              <a:t>원자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전자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광자 같은 입자들은 눈으로 볼 수 없고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또한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위치와 속도를 동시에 확정하지도 못하는 양자적 특성을 가지고 있다</a:t>
            </a:r>
            <a:r>
              <a:rPr lang="en-US" altLang="ko-KR" sz="1200" b="1" dirty="0"/>
              <a:t>.</a:t>
            </a:r>
            <a:r>
              <a:rPr lang="ko-KR" altLang="en-US" sz="1200" b="1" dirty="0"/>
              <a:t> </a:t>
            </a:r>
            <a:br>
              <a:rPr lang="en-US" altLang="ko-KR" sz="1200" b="1" dirty="0"/>
            </a:br>
            <a:r>
              <a:rPr lang="ko-KR" altLang="en-US" sz="1200" b="1" dirty="0"/>
              <a:t>이런 입자들의 상태를 수학적으로 묘사하고 예측하기 위해 양자역학에서 사용하는 개념이 바로 </a:t>
            </a:r>
            <a:r>
              <a:rPr lang="en-US" altLang="ko-KR" sz="1200" b="1" dirty="0"/>
              <a:t>'</a:t>
            </a:r>
            <a:r>
              <a:rPr lang="ko-KR" altLang="en-US" sz="1200" b="1" dirty="0"/>
              <a:t>파동함수</a:t>
            </a:r>
            <a:r>
              <a:rPr lang="en-US" altLang="ko-KR" sz="1200" b="1" dirty="0"/>
              <a:t>(wave function)'</a:t>
            </a:r>
            <a:r>
              <a:rPr lang="ko-KR" altLang="en-US" sz="1200" b="1" dirty="0"/>
              <a:t>이다</a:t>
            </a:r>
            <a:r>
              <a:rPr lang="en-US" altLang="ko-KR" sz="1200" b="1" dirty="0"/>
              <a:t>. </a:t>
            </a:r>
          </a:p>
          <a:p>
            <a:pPr fontAlgn="base">
              <a:lnSpc>
                <a:spcPct val="150000"/>
              </a:lnSpc>
            </a:pPr>
            <a:r>
              <a:rPr lang="ko-KR" altLang="en-US" sz="1200" b="1" dirty="0"/>
              <a:t>▶ 입자가 특정 시점에 어느 지점에 있을지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확실하게 말할 수 없을 때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파동함수는</a:t>
            </a:r>
            <a:r>
              <a:rPr lang="en-US" altLang="ko-KR" sz="1200" b="1" dirty="0"/>
              <a:t> “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여기에 있을 확률이 이만큼 </a:t>
            </a:r>
            <a:r>
              <a:rPr lang="ko-KR" altLang="en-US" sz="1200" b="1" dirty="0" err="1">
                <a:solidFill>
                  <a:schemeClr val="accent6">
                    <a:lumMod val="75000"/>
                  </a:schemeClr>
                </a:solidFill>
              </a:rPr>
              <a:t>된다</a:t>
            </a:r>
            <a:r>
              <a:rPr lang="ko-KR" altLang="en-US" sz="1200" b="1" dirty="0" err="1"/>
              <a:t>”고</a:t>
            </a:r>
            <a:r>
              <a:rPr lang="ko-KR" altLang="en-US" sz="1200" b="1" dirty="0"/>
              <a:t> 알려준다</a:t>
            </a:r>
            <a:r>
              <a:rPr lang="en-US" altLang="ko-KR" sz="1200" b="1" dirty="0"/>
              <a:t>.</a:t>
            </a:r>
          </a:p>
          <a:p>
            <a:pPr fontAlgn="base">
              <a:lnSpc>
                <a:spcPct val="150000"/>
              </a:lnSpc>
            </a:pPr>
            <a:endParaRPr lang="en-US" altLang="ko-KR" sz="1200" b="1" dirty="0"/>
          </a:p>
          <a:p>
            <a:pPr fontAlgn="base">
              <a:lnSpc>
                <a:spcPct val="150000"/>
              </a:lnSpc>
            </a:pPr>
            <a:endParaRPr lang="en-US" altLang="ko-KR" sz="1200" b="1" dirty="0"/>
          </a:p>
          <a:p>
            <a:pPr fontAlgn="base">
              <a:lnSpc>
                <a:spcPct val="150000"/>
              </a:lnSpc>
            </a:pPr>
            <a:r>
              <a:rPr lang="en-US" altLang="ko-KR" sz="1200" b="1" dirty="0"/>
              <a:t>1. ‘</a:t>
            </a:r>
            <a:r>
              <a:rPr lang="ko-KR" altLang="en-US" sz="1200" b="1" dirty="0"/>
              <a:t>파동함수 </a:t>
            </a:r>
            <a:r>
              <a:rPr lang="en-US" altLang="ko-KR" sz="1200" b="1" dirty="0"/>
              <a:t>wave function’</a:t>
            </a:r>
            <a:r>
              <a:rPr lang="ko-KR" altLang="en-US" sz="1200" b="1" dirty="0"/>
              <a:t>라고 부르는 이유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FF0000"/>
                </a:solidFill>
              </a:rPr>
              <a:t>입자가 파동처럼 행동한다는 사실</a:t>
            </a:r>
            <a:r>
              <a:rPr lang="ko-KR" altLang="en-US" sz="1200" b="1" dirty="0"/>
              <a:t>을 수학적인 함수로 표현하였기에 </a:t>
            </a:r>
            <a:r>
              <a:rPr lang="en-US" altLang="ko-KR" sz="1200" b="1" dirty="0"/>
              <a:t>‘</a:t>
            </a:r>
            <a:r>
              <a:rPr lang="ko-KR" altLang="en-US" sz="1200" b="1" dirty="0"/>
              <a:t>파동함수</a:t>
            </a:r>
            <a:r>
              <a:rPr lang="en-US" altLang="ko-KR" sz="1200" b="1" dirty="0"/>
              <a:t>’</a:t>
            </a:r>
            <a:r>
              <a:rPr lang="ko-KR" altLang="en-US" sz="1200" b="1" dirty="0"/>
              <a:t>라고 부르며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양자적 특성을 잘 설명한다</a:t>
            </a:r>
            <a:r>
              <a:rPr lang="en-US" altLang="ko-KR" sz="1200" b="1" dirty="0"/>
              <a:t>.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☞ 특히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파동함수는 전자가 여러 상태에 동시에 존재할 수 있는 중첩</a:t>
            </a:r>
            <a:r>
              <a:rPr lang="en-US" altLang="ko-KR" sz="1200" b="1" dirty="0"/>
              <a:t>(superposition)</a:t>
            </a:r>
            <a:r>
              <a:rPr lang="ko-KR" altLang="en-US" sz="1200" b="1" dirty="0"/>
              <a:t> 현상을 표현할 수 있다</a:t>
            </a:r>
            <a:r>
              <a:rPr lang="en-US" altLang="ko-KR" sz="1200" b="1" dirty="0"/>
              <a:t>.</a:t>
            </a:r>
            <a:br>
              <a:rPr lang="en-US" altLang="ko-KR" sz="1200" b="1" dirty="0"/>
            </a:br>
            <a:r>
              <a:rPr lang="en-US" altLang="ko-KR" sz="1200" b="1" dirty="0"/>
              <a:t>    </a:t>
            </a:r>
            <a:r>
              <a:rPr lang="ko-KR" altLang="en-US" sz="1200" b="1" dirty="0"/>
              <a:t>이 중첩은 마치 여러 파동이 합쳐져 간섭을 일으키듯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각각의 상태가 서로 영향을 주며 하나의 파동처럼 결합하는 것인데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ko-KR" altLang="en-US" sz="1200" b="1" dirty="0"/>
              <a:t>이러한 파동의 성질은 고전역학에서는 나타나지 않는 양자역학만의 특징입니다</a:t>
            </a:r>
            <a:r>
              <a:rPr lang="en-US" altLang="ko-KR" sz="1200" b="1" dirty="0"/>
              <a:t>.</a:t>
            </a:r>
          </a:p>
          <a:p>
            <a:pPr fontAlgn="base">
              <a:lnSpc>
                <a:spcPct val="150000"/>
              </a:lnSpc>
            </a:pPr>
            <a:endParaRPr lang="en-US" altLang="ko-KR" sz="1200" b="1" dirty="0"/>
          </a:p>
          <a:p>
            <a:pPr fontAlgn="base">
              <a:lnSpc>
                <a:spcPct val="150000"/>
              </a:lnSpc>
            </a:pPr>
            <a:r>
              <a:rPr lang="en-US" altLang="ko-KR" sz="1200" b="1" dirty="0"/>
              <a:t>2. </a:t>
            </a:r>
            <a:r>
              <a:rPr lang="ko-KR" altLang="en-US" sz="1200" b="1" dirty="0"/>
              <a:t>파동함수</a:t>
            </a:r>
            <a:r>
              <a:rPr lang="en-US" altLang="ko-KR" sz="1200" b="1" dirty="0"/>
              <a:t>(Ψ, psi) </a:t>
            </a:r>
            <a:r>
              <a:rPr lang="ko-KR" altLang="en-US" sz="1200" b="1" dirty="0"/>
              <a:t>란 무엇인가</a:t>
            </a:r>
            <a:r>
              <a:rPr lang="en-US" altLang="ko-KR" sz="1200" b="1" dirty="0"/>
              <a:t>? </a:t>
            </a:r>
          </a:p>
          <a:p>
            <a:pPr fontAlgn="base">
              <a:lnSpc>
                <a:spcPct val="150000"/>
              </a:lnSpc>
            </a:pPr>
            <a:r>
              <a:rPr lang="ko-KR" altLang="en-US" sz="1200" b="1" dirty="0"/>
              <a:t>파동함수는 전자와 같은 입자의 양자적 성질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위치나 운동량 등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을 수학적으로 기술하는 함수이다</a:t>
            </a:r>
            <a:r>
              <a:rPr lang="en-US" altLang="ko-KR" sz="1200" b="1" dirty="0"/>
              <a:t>.</a:t>
            </a:r>
            <a:br>
              <a:rPr lang="en-US" altLang="ko-KR" sz="1200" b="1" dirty="0"/>
            </a:br>
            <a:r>
              <a:rPr lang="ko-KR" altLang="en-US" sz="1200" b="1" dirty="0"/>
              <a:t>비록 운동 상태의 변화가 직접 관찰되지는 않지만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파동함수에서 유도된 확률밀도</a:t>
            </a:r>
            <a:r>
              <a:rPr lang="en-US" altLang="ko-KR" sz="1200" b="1" dirty="0"/>
              <a:t>(Ψ²)</a:t>
            </a:r>
            <a:r>
              <a:rPr lang="ko-KR" altLang="en-US" sz="1200" b="1" dirty="0"/>
              <a:t>를 통해 전자의 위치나 에너지와 같은 </a:t>
            </a:r>
            <a:r>
              <a:rPr lang="ko-KR" altLang="en-US" sz="1200" b="1" dirty="0" err="1"/>
              <a:t>물리량을</a:t>
            </a:r>
            <a:r>
              <a:rPr lang="ko-KR" altLang="en-US" sz="1200" b="1" dirty="0"/>
              <a:t> </a:t>
            </a:r>
            <a:br>
              <a:rPr lang="en-US" altLang="ko-KR" sz="1200" b="1" dirty="0"/>
            </a:br>
            <a:r>
              <a:rPr lang="ko-KR" altLang="en-US" sz="1200" b="1" dirty="0"/>
              <a:t>확률적으로 예측할 수 있으며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이 예측 결과는 실제 물리적 의미를 갖는다</a:t>
            </a:r>
            <a:r>
              <a:rPr lang="en-US" altLang="ko-KR" sz="1200" b="1" dirty="0"/>
              <a:t>.</a:t>
            </a:r>
          </a:p>
          <a:p>
            <a:pPr fontAlgn="base">
              <a:lnSpc>
                <a:spcPct val="150000"/>
              </a:lnSpc>
            </a:pPr>
            <a:r>
              <a:rPr lang="ko-KR" altLang="en-US" sz="1200" b="1" dirty="0"/>
              <a:t>☞ 내일 비가 올 확률이 </a:t>
            </a:r>
            <a:r>
              <a:rPr lang="en-US" altLang="ko-KR" sz="1200" b="1" dirty="0"/>
              <a:t>70%</a:t>
            </a:r>
            <a:r>
              <a:rPr lang="ko-KR" altLang="en-US" sz="1200" b="1" dirty="0"/>
              <a:t>라는 것은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그 시간에 우리가 비를 만날 가능성이 높다는 뜻인데</a:t>
            </a:r>
            <a:r>
              <a:rPr lang="en-US" altLang="ko-KR" sz="1200" b="1" dirty="0"/>
              <a:t>, 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b="1" dirty="0"/>
              <a:t>     </a:t>
            </a:r>
            <a:r>
              <a:rPr lang="ko-KR" altLang="en-US" sz="1200" b="1" dirty="0"/>
              <a:t>파동함수도 마찬가지로 “이 입자가 여기 있을 </a:t>
            </a:r>
            <a:r>
              <a:rPr lang="ko-KR" altLang="en-US" sz="1200" b="1" dirty="0" err="1"/>
              <a:t>가능성”을</a:t>
            </a:r>
            <a:r>
              <a:rPr lang="ko-KR" altLang="en-US" sz="1200" b="1" dirty="0"/>
              <a:t> 예측하는 수학적 도구로 보이지 않는 세계를 수치로 예측하는 것임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81F86C4-61DA-2C05-DA9D-1652AE6E38DE}"/>
              </a:ext>
            </a:extLst>
          </p:cNvPr>
          <p:cNvGrpSpPr/>
          <p:nvPr/>
        </p:nvGrpSpPr>
        <p:grpSpPr>
          <a:xfrm>
            <a:off x="4577252" y="313268"/>
            <a:ext cx="1912448" cy="537438"/>
            <a:chOff x="6511388" y="466325"/>
            <a:chExt cx="1566550" cy="388515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7F094B6-C649-9F4A-D374-1459EC51A0A2}"/>
                </a:ext>
              </a:extLst>
            </p:cNvPr>
            <p:cNvGrpSpPr/>
            <p:nvPr/>
          </p:nvGrpSpPr>
          <p:grpSpPr>
            <a:xfrm>
              <a:off x="6511388" y="484684"/>
              <a:ext cx="1566550" cy="337427"/>
              <a:chOff x="8471646" y="845914"/>
              <a:chExt cx="1566550" cy="337427"/>
            </a:xfrm>
          </p:grpSpPr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46BD8367-AE58-BE96-8E6F-F4546B8451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2226" t="33627" r="36806" b="63235"/>
              <a:stretch>
                <a:fillRect/>
              </a:stretch>
            </p:blipFill>
            <p:spPr>
              <a:xfrm>
                <a:off x="8471646" y="914713"/>
                <a:ext cx="1502631" cy="26862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E7FAEEC-F05E-0B9A-66D9-9D10997BD628}"/>
                  </a:ext>
                </a:extLst>
              </p:cNvPr>
              <p:cNvSpPr txBox="1"/>
              <p:nvPr/>
            </p:nvSpPr>
            <p:spPr>
              <a:xfrm>
                <a:off x="9033837" y="845914"/>
                <a:ext cx="442072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700" b="1" dirty="0">
                    <a:solidFill>
                      <a:schemeClr val="accent4"/>
                    </a:solidFill>
                  </a:rPr>
                  <a:t>진폭</a:t>
                </a:r>
                <a:endParaRPr lang="ko-KR" altLang="en-US" sz="7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5D76396-7A43-4F4B-150D-584FA661F8EE}"/>
                  </a:ext>
                </a:extLst>
              </p:cNvPr>
              <p:cNvSpPr txBox="1"/>
              <p:nvPr/>
            </p:nvSpPr>
            <p:spPr>
              <a:xfrm>
                <a:off x="9596124" y="845915"/>
                <a:ext cx="442072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700" b="1" dirty="0">
                    <a:solidFill>
                      <a:schemeClr val="accent4"/>
                    </a:solidFill>
                  </a:rPr>
                  <a:t>위상</a:t>
                </a:r>
                <a:endParaRPr lang="ko-KR" altLang="en-US" sz="700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2A27250-B839-B558-1C42-DDC30B8E1B4E}"/>
                </a:ext>
              </a:extLst>
            </p:cNvPr>
            <p:cNvSpPr/>
            <p:nvPr/>
          </p:nvSpPr>
          <p:spPr>
            <a:xfrm>
              <a:off x="6511388" y="466325"/>
              <a:ext cx="1502631" cy="3885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1F33B03-E4EC-F9B5-D722-4BF60BD618B6}"/>
              </a:ext>
            </a:extLst>
          </p:cNvPr>
          <p:cNvSpPr txBox="1"/>
          <p:nvPr/>
        </p:nvSpPr>
        <p:spPr>
          <a:xfrm>
            <a:off x="103129" y="1003106"/>
            <a:ext cx="88483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i="0" dirty="0">
                <a:solidFill>
                  <a:srgbClr val="0070C0"/>
                </a:solidFill>
                <a:effectLst/>
              </a:rPr>
              <a:t>양자역학의 중심에 있는 개념으로</a:t>
            </a:r>
            <a:r>
              <a:rPr lang="en-US" altLang="ko-KR" sz="1400" b="1" i="0" dirty="0">
                <a:solidFill>
                  <a:srgbClr val="0070C0"/>
                </a:solidFill>
                <a:effectLst/>
              </a:rPr>
              <a:t>, </a:t>
            </a:r>
            <a:r>
              <a:rPr lang="ko-KR" altLang="en-US" sz="1400" b="1" i="0" dirty="0">
                <a:solidFill>
                  <a:srgbClr val="0070C0"/>
                </a:solidFill>
                <a:effectLst/>
              </a:rPr>
              <a:t>우리가 상상조차 하기 어려운 미시 세계를 이해할 수 있게 해주는 강력한 도구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2" name="실행 단추: 앞으로 또는 다음으로 이동 11">
            <a:hlinkClick r:id="rId4"/>
            <a:extLst>
              <a:ext uri="{FF2B5EF4-FFF2-40B4-BE49-F238E27FC236}">
                <a16:creationId xmlns:a16="http://schemas.microsoft.com/office/drawing/2014/main" id="{6B2D2F8B-4CA8-2C4D-F71A-D60D41786253}"/>
              </a:ext>
            </a:extLst>
          </p:cNvPr>
          <p:cNvSpPr/>
          <p:nvPr/>
        </p:nvSpPr>
        <p:spPr>
          <a:xfrm>
            <a:off x="2377164" y="4513553"/>
            <a:ext cx="251008" cy="246221"/>
          </a:xfrm>
          <a:prstGeom prst="actionButtonForwardNex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비탈클릭?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4D59423-6798-3EA0-495F-9EA3CEB9F0EF}"/>
              </a:ext>
            </a:extLst>
          </p:cNvPr>
          <p:cNvSpPr/>
          <p:nvPr/>
        </p:nvSpPr>
        <p:spPr>
          <a:xfrm>
            <a:off x="6579718" y="2261353"/>
            <a:ext cx="168091" cy="185204"/>
          </a:xfrm>
          <a:prstGeom prst="actionButtonHelp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459B1FC-4362-1AEE-BCA7-702C925E3C69}"/>
              </a:ext>
            </a:extLst>
          </p:cNvPr>
          <p:cNvGrpSpPr/>
          <p:nvPr/>
        </p:nvGrpSpPr>
        <p:grpSpPr>
          <a:xfrm>
            <a:off x="114135" y="2617660"/>
            <a:ext cx="8926234" cy="2385552"/>
            <a:chOff x="1810604" y="2911344"/>
            <a:chExt cx="9191073" cy="252428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F2130DC-DD62-54B3-E571-B0AA55827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30834" t="25394" r="29881" b="24060"/>
            <a:stretch>
              <a:fillRect/>
            </a:stretch>
          </p:blipFill>
          <p:spPr>
            <a:xfrm>
              <a:off x="4595304" y="2911344"/>
              <a:ext cx="3136048" cy="25218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38DC89F-3678-40A4-C8CB-E0268D5AF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30606" t="30485" r="41894" b="29515"/>
            <a:stretch>
              <a:fillRect/>
            </a:stretch>
          </p:blipFill>
          <p:spPr>
            <a:xfrm>
              <a:off x="1810604" y="2911344"/>
              <a:ext cx="2776715" cy="25242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4812E24-52EA-7FAC-6C08-F11D8AAD3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35236" t="32778" r="34959" b="30451"/>
            <a:stretch>
              <a:fillRect/>
            </a:stretch>
          </p:blipFill>
          <p:spPr>
            <a:xfrm>
              <a:off x="7731352" y="2911344"/>
              <a:ext cx="3270325" cy="252180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268</Words>
  <Application>Microsoft Office PowerPoint</Application>
  <PresentationFormat>화면 슬라이드 쇼(4:3)</PresentationFormat>
  <Paragraphs>17</Paragraphs>
  <Slides>1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Calibri</vt:lpstr>
      <vt:lpstr>Office Theme</vt:lpstr>
      <vt:lpstr>파동함수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SK J</dc:creator>
  <cp:keywords/>
  <dc:description>generated using python-pptx</dc:description>
  <cp:lastModifiedBy>SK J</cp:lastModifiedBy>
  <cp:revision>21</cp:revision>
  <dcterms:created xsi:type="dcterms:W3CDTF">2013-01-27T09:14:16Z</dcterms:created>
  <dcterms:modified xsi:type="dcterms:W3CDTF">2025-07-09T09:47:39Z</dcterms:modified>
  <cp:category/>
</cp:coreProperties>
</file>