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95"/>
  </p:notesMasterIdLst>
  <p:handoutMasterIdLst>
    <p:handoutMasterId r:id="rId96"/>
  </p:handoutMasterIdLst>
  <p:sldIdLst>
    <p:sldId id="268" r:id="rId2"/>
    <p:sldId id="644" r:id="rId3"/>
    <p:sldId id="506" r:id="rId4"/>
    <p:sldId id="525" r:id="rId5"/>
    <p:sldId id="527" r:id="rId6"/>
    <p:sldId id="556" r:id="rId7"/>
    <p:sldId id="589" r:id="rId8"/>
    <p:sldId id="604" r:id="rId9"/>
    <p:sldId id="645" r:id="rId10"/>
    <p:sldId id="561" r:id="rId11"/>
    <p:sldId id="528" r:id="rId12"/>
    <p:sldId id="551" r:id="rId13"/>
    <p:sldId id="569" r:id="rId14"/>
    <p:sldId id="555" r:id="rId15"/>
    <p:sldId id="552" r:id="rId16"/>
    <p:sldId id="581" r:id="rId17"/>
    <p:sldId id="582" r:id="rId18"/>
    <p:sldId id="567" r:id="rId19"/>
    <p:sldId id="606" r:id="rId20"/>
    <p:sldId id="607" r:id="rId21"/>
    <p:sldId id="608" r:id="rId22"/>
    <p:sldId id="642" r:id="rId23"/>
    <p:sldId id="646" r:id="rId24"/>
    <p:sldId id="605" r:id="rId25"/>
    <p:sldId id="571" r:id="rId26"/>
    <p:sldId id="584" r:id="rId27"/>
    <p:sldId id="570" r:id="rId28"/>
    <p:sldId id="585" r:id="rId29"/>
    <p:sldId id="586" r:id="rId30"/>
    <p:sldId id="643" r:id="rId31"/>
    <p:sldId id="653" r:id="rId32"/>
    <p:sldId id="566" r:id="rId33"/>
    <p:sldId id="647" r:id="rId34"/>
    <p:sldId id="648" r:id="rId35"/>
    <p:sldId id="649" r:id="rId36"/>
    <p:sldId id="557" r:id="rId37"/>
    <p:sldId id="558" r:id="rId38"/>
    <p:sldId id="529" r:id="rId39"/>
    <p:sldId id="562" r:id="rId40"/>
    <p:sldId id="559" r:id="rId41"/>
    <p:sldId id="560" r:id="rId42"/>
    <p:sldId id="650" r:id="rId43"/>
    <p:sldId id="563" r:id="rId44"/>
    <p:sldId id="564" r:id="rId45"/>
    <p:sldId id="565" r:id="rId46"/>
    <p:sldId id="587" r:id="rId47"/>
    <p:sldId id="591" r:id="rId48"/>
    <p:sldId id="588" r:id="rId49"/>
    <p:sldId id="590" r:id="rId50"/>
    <p:sldId id="592" r:id="rId51"/>
    <p:sldId id="613" r:id="rId52"/>
    <p:sldId id="614" r:id="rId53"/>
    <p:sldId id="595" r:id="rId54"/>
    <p:sldId id="593" r:id="rId55"/>
    <p:sldId id="655" r:id="rId56"/>
    <p:sldId id="651" r:id="rId57"/>
    <p:sldId id="618" r:id="rId58"/>
    <p:sldId id="573" r:id="rId59"/>
    <p:sldId id="603" r:id="rId60"/>
    <p:sldId id="574" r:id="rId61"/>
    <p:sldId id="609" r:id="rId62"/>
    <p:sldId id="610" r:id="rId63"/>
    <p:sldId id="611" r:id="rId64"/>
    <p:sldId id="612" r:id="rId65"/>
    <p:sldId id="615" r:id="rId66"/>
    <p:sldId id="616" r:id="rId67"/>
    <p:sldId id="617" r:id="rId68"/>
    <p:sldId id="656" r:id="rId69"/>
    <p:sldId id="652" r:id="rId70"/>
    <p:sldId id="621" r:id="rId71"/>
    <p:sldId id="622" r:id="rId72"/>
    <p:sldId id="623" r:id="rId73"/>
    <p:sldId id="624" r:id="rId74"/>
    <p:sldId id="575" r:id="rId75"/>
    <p:sldId id="625" r:id="rId76"/>
    <p:sldId id="596" r:id="rId77"/>
    <p:sldId id="626" r:id="rId78"/>
    <p:sldId id="627" r:id="rId79"/>
    <p:sldId id="628" r:id="rId80"/>
    <p:sldId id="629" r:id="rId81"/>
    <p:sldId id="630" r:id="rId82"/>
    <p:sldId id="633" r:id="rId83"/>
    <p:sldId id="632" r:id="rId84"/>
    <p:sldId id="631" r:id="rId85"/>
    <p:sldId id="634" r:id="rId86"/>
    <p:sldId id="635" r:id="rId87"/>
    <p:sldId id="636" r:id="rId88"/>
    <p:sldId id="637" r:id="rId89"/>
    <p:sldId id="638" r:id="rId90"/>
    <p:sldId id="639" r:id="rId91"/>
    <p:sldId id="640" r:id="rId92"/>
    <p:sldId id="641" r:id="rId93"/>
    <p:sldId id="657" r:id="rId94"/>
  </p:sldIdLst>
  <p:sldSz cx="9144000" cy="6858000" type="screen4x3"/>
  <p:notesSz cx="6858000" cy="9144000"/>
  <p:defaultTextStyle>
    <a:defPPr>
      <a:defRPr lang="es-ES"/>
    </a:defPPr>
    <a:lvl1pPr algn="l" rtl="0" eaLnBrk="0" fontAlgn="base" hangingPunct="0">
      <a:spcBef>
        <a:spcPct val="0"/>
      </a:spcBef>
      <a:spcAft>
        <a:spcPct val="0"/>
      </a:spcAft>
      <a:defRPr sz="12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12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12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Verdana" panose="020B0604030504040204" pitchFamily="34" charset="0"/>
        <a:ea typeface="+mn-ea"/>
        <a:cs typeface="+mn-cs"/>
      </a:defRPr>
    </a:lvl5pPr>
    <a:lvl6pPr marL="2286000" algn="l" defTabSz="914400" rtl="0" eaLnBrk="1" latinLnBrk="0" hangingPunct="1">
      <a:defRPr sz="1200" kern="1200">
        <a:solidFill>
          <a:schemeClr val="tx1"/>
        </a:solidFill>
        <a:latin typeface="Verdana" panose="020B0604030504040204" pitchFamily="34" charset="0"/>
        <a:ea typeface="+mn-ea"/>
        <a:cs typeface="+mn-cs"/>
      </a:defRPr>
    </a:lvl6pPr>
    <a:lvl7pPr marL="2743200" algn="l" defTabSz="914400" rtl="0" eaLnBrk="1" latinLnBrk="0" hangingPunct="1">
      <a:defRPr sz="1200" kern="1200">
        <a:solidFill>
          <a:schemeClr val="tx1"/>
        </a:solidFill>
        <a:latin typeface="Verdana" panose="020B0604030504040204" pitchFamily="34" charset="0"/>
        <a:ea typeface="+mn-ea"/>
        <a:cs typeface="+mn-cs"/>
      </a:defRPr>
    </a:lvl7pPr>
    <a:lvl8pPr marL="3200400" algn="l" defTabSz="914400" rtl="0" eaLnBrk="1" latinLnBrk="0" hangingPunct="1">
      <a:defRPr sz="1200" kern="1200">
        <a:solidFill>
          <a:schemeClr val="tx1"/>
        </a:solidFill>
        <a:latin typeface="Verdana" panose="020B0604030504040204" pitchFamily="34" charset="0"/>
        <a:ea typeface="+mn-ea"/>
        <a:cs typeface="+mn-cs"/>
      </a:defRPr>
    </a:lvl8pPr>
    <a:lvl9pPr marL="3657600" algn="l" defTabSz="914400" rtl="0" eaLnBrk="1" latinLnBrk="0" hangingPunct="1">
      <a:defRPr sz="1200"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AC836"/>
    <a:srgbClr val="FF3300"/>
    <a:srgbClr val="CCFF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500" y="5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10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35.xml"/><Relationship Id="rId3" Type="http://schemas.openxmlformats.org/officeDocument/2006/relationships/slide" Target="slides/slide9.xml"/><Relationship Id="rId7" Type="http://schemas.openxmlformats.org/officeDocument/2006/relationships/slide" Target="slides/slide34.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30.xml"/><Relationship Id="rId11" Type="http://schemas.openxmlformats.org/officeDocument/2006/relationships/slide" Target="slides/slide69.xml"/><Relationship Id="rId5" Type="http://schemas.openxmlformats.org/officeDocument/2006/relationships/slide" Target="slides/slide23.xml"/><Relationship Id="rId10" Type="http://schemas.openxmlformats.org/officeDocument/2006/relationships/slide" Target="slides/slide56.xml"/><Relationship Id="rId4" Type="http://schemas.openxmlformats.org/officeDocument/2006/relationships/slide" Target="slides/slide22.xml"/><Relationship Id="rId9" Type="http://schemas.openxmlformats.org/officeDocument/2006/relationships/slide" Target="slides/slide4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RLEY ELENA ROJAS SALAZAR" userId="b4254a04-a09f-4fd0-bcdf-b105d783d86e" providerId="ADAL" clId="{53D117D9-E6AD-4CFE-9C67-27B7DABCA313}"/>
    <pc:docChg chg="delSld">
      <pc:chgData name="SHIRLEY ELENA ROJAS SALAZAR" userId="b4254a04-a09f-4fd0-bcdf-b105d783d86e" providerId="ADAL" clId="{53D117D9-E6AD-4CFE-9C67-27B7DABCA313}" dt="2024-04-18T18:16:33.718" v="0" actId="2696"/>
      <pc:docMkLst>
        <pc:docMk/>
      </pc:docMkLst>
      <pc:sldChg chg="del">
        <pc:chgData name="SHIRLEY ELENA ROJAS SALAZAR" userId="b4254a04-a09f-4fd0-bcdf-b105d783d86e" providerId="ADAL" clId="{53D117D9-E6AD-4CFE-9C67-27B7DABCA313}" dt="2024-04-18T18:16:33.718" v="0" actId="2696"/>
        <pc:sldMkLst>
          <pc:docMk/>
          <pc:sldMk cId="0" sldId="59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4786" name="Rectangle 2">
            <a:extLst>
              <a:ext uri="{FF2B5EF4-FFF2-40B4-BE49-F238E27FC236}">
                <a16:creationId xmlns:a16="http://schemas.microsoft.com/office/drawing/2014/main" id="{E629520D-0F89-7015-5591-BD234E15FA33}"/>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a:latin typeface="Arial" charset="0"/>
              </a:defRPr>
            </a:lvl1pPr>
          </a:lstStyle>
          <a:p>
            <a:pPr>
              <a:defRPr/>
            </a:pPr>
            <a:endParaRPr lang="es-ES" altLang="es-CR"/>
          </a:p>
        </p:txBody>
      </p:sp>
      <p:sp>
        <p:nvSpPr>
          <p:cNvPr id="374787" name="Rectangle 3">
            <a:extLst>
              <a:ext uri="{FF2B5EF4-FFF2-40B4-BE49-F238E27FC236}">
                <a16:creationId xmlns:a16="http://schemas.microsoft.com/office/drawing/2014/main" id="{29768183-4DD3-EB50-C389-B9467D08771A}"/>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a:latin typeface="Arial" charset="0"/>
              </a:defRPr>
            </a:lvl1pPr>
          </a:lstStyle>
          <a:p>
            <a:pPr>
              <a:defRPr/>
            </a:pPr>
            <a:endParaRPr lang="es-ES" altLang="es-CR"/>
          </a:p>
        </p:txBody>
      </p:sp>
      <p:sp>
        <p:nvSpPr>
          <p:cNvPr id="374788" name="Rectangle 4">
            <a:extLst>
              <a:ext uri="{FF2B5EF4-FFF2-40B4-BE49-F238E27FC236}">
                <a16:creationId xmlns:a16="http://schemas.microsoft.com/office/drawing/2014/main" id="{A28C07FF-9E0D-B293-6F51-92CCCF2E19F1}"/>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a:latin typeface="Arial" charset="0"/>
              </a:defRPr>
            </a:lvl1pPr>
          </a:lstStyle>
          <a:p>
            <a:pPr>
              <a:defRPr/>
            </a:pPr>
            <a:endParaRPr lang="es-ES" altLang="es-CR"/>
          </a:p>
        </p:txBody>
      </p:sp>
      <p:sp>
        <p:nvSpPr>
          <p:cNvPr id="374789" name="Rectangle 5">
            <a:extLst>
              <a:ext uri="{FF2B5EF4-FFF2-40B4-BE49-F238E27FC236}">
                <a16:creationId xmlns:a16="http://schemas.microsoft.com/office/drawing/2014/main" id="{1CF8D035-8B1A-4AEA-10B3-2CE57FB9E931}"/>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a:latin typeface="Arial" panose="020B0604020202020204" pitchFamily="34" charset="0"/>
              </a:defRPr>
            </a:lvl1pPr>
          </a:lstStyle>
          <a:p>
            <a:pPr>
              <a:defRPr/>
            </a:pPr>
            <a:fld id="{B75F852D-9B2B-47D0-B47E-BFAE6DCFDE4A}" type="slidenum">
              <a:rPr lang="es-ES" altLang="es-CR"/>
              <a:pPr>
                <a:defRPr/>
              </a:pPr>
              <a:t>‹#›</a:t>
            </a:fld>
            <a:endParaRPr lang="es-ES" altLang="es-C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6E24766A-2203-7F82-7FD5-979C431BDB73}"/>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a:latin typeface="Arial" charset="0"/>
              </a:defRPr>
            </a:lvl1pPr>
          </a:lstStyle>
          <a:p>
            <a:pPr>
              <a:defRPr/>
            </a:pPr>
            <a:endParaRPr lang="es-ES" altLang="es-CR"/>
          </a:p>
        </p:txBody>
      </p:sp>
      <p:sp>
        <p:nvSpPr>
          <p:cNvPr id="355331" name="Rectangle 3">
            <a:extLst>
              <a:ext uri="{FF2B5EF4-FFF2-40B4-BE49-F238E27FC236}">
                <a16:creationId xmlns:a16="http://schemas.microsoft.com/office/drawing/2014/main" id="{B54CB396-4037-604B-8775-A32E3E3FAB37}"/>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a:latin typeface="Arial" charset="0"/>
              </a:defRPr>
            </a:lvl1pPr>
          </a:lstStyle>
          <a:p>
            <a:pPr>
              <a:defRPr/>
            </a:pPr>
            <a:endParaRPr lang="es-ES" altLang="es-CR"/>
          </a:p>
        </p:txBody>
      </p:sp>
      <p:sp>
        <p:nvSpPr>
          <p:cNvPr id="3076" name="Rectangle 4">
            <a:extLst>
              <a:ext uri="{FF2B5EF4-FFF2-40B4-BE49-F238E27FC236}">
                <a16:creationId xmlns:a16="http://schemas.microsoft.com/office/drawing/2014/main" id="{454573B0-5C7B-D445-1EEE-9950CC2010D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5333" name="Rectangle 5">
            <a:extLst>
              <a:ext uri="{FF2B5EF4-FFF2-40B4-BE49-F238E27FC236}">
                <a16:creationId xmlns:a16="http://schemas.microsoft.com/office/drawing/2014/main" id="{46B49929-A52F-34A4-01B8-2AC8F3A7E1CB}"/>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s-ES" altLang="es-CR" noProof="0"/>
              <a:t>Haga clic para modificar el estilo de texto del patrón</a:t>
            </a:r>
          </a:p>
          <a:p>
            <a:pPr lvl="1"/>
            <a:r>
              <a:rPr lang="es-ES" altLang="es-CR" noProof="0"/>
              <a:t>Segundo nivel</a:t>
            </a:r>
          </a:p>
          <a:p>
            <a:pPr lvl="2"/>
            <a:r>
              <a:rPr lang="es-ES" altLang="es-CR" noProof="0"/>
              <a:t>Tercer nivel</a:t>
            </a:r>
          </a:p>
          <a:p>
            <a:pPr lvl="3"/>
            <a:r>
              <a:rPr lang="es-ES" altLang="es-CR" noProof="0"/>
              <a:t>Cuarto nivel</a:t>
            </a:r>
          </a:p>
          <a:p>
            <a:pPr lvl="4"/>
            <a:r>
              <a:rPr lang="es-ES" altLang="es-CR" noProof="0"/>
              <a:t>Quinto nivel</a:t>
            </a:r>
          </a:p>
        </p:txBody>
      </p:sp>
      <p:sp>
        <p:nvSpPr>
          <p:cNvPr id="355334" name="Rectangle 6">
            <a:extLst>
              <a:ext uri="{FF2B5EF4-FFF2-40B4-BE49-F238E27FC236}">
                <a16:creationId xmlns:a16="http://schemas.microsoft.com/office/drawing/2014/main" id="{98D79F62-56A5-743A-1287-F7ABE27AE67B}"/>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a:latin typeface="Arial" charset="0"/>
              </a:defRPr>
            </a:lvl1pPr>
          </a:lstStyle>
          <a:p>
            <a:pPr>
              <a:defRPr/>
            </a:pPr>
            <a:endParaRPr lang="es-ES" altLang="es-CR"/>
          </a:p>
        </p:txBody>
      </p:sp>
      <p:sp>
        <p:nvSpPr>
          <p:cNvPr id="355335" name="Rectangle 7">
            <a:extLst>
              <a:ext uri="{FF2B5EF4-FFF2-40B4-BE49-F238E27FC236}">
                <a16:creationId xmlns:a16="http://schemas.microsoft.com/office/drawing/2014/main" id="{7986D129-9A14-40F8-CC0A-799A102E5FD5}"/>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a:latin typeface="Arial" panose="020B0604020202020204" pitchFamily="34" charset="0"/>
              </a:defRPr>
            </a:lvl1pPr>
          </a:lstStyle>
          <a:p>
            <a:pPr>
              <a:defRPr/>
            </a:pPr>
            <a:fld id="{192C7A19-541D-4BA2-B36D-6B733FF10397}" type="slidenum">
              <a:rPr lang="es-ES" altLang="es-CR"/>
              <a:pPr>
                <a:defRPr/>
              </a:pPr>
              <a:t>‹#›</a:t>
            </a:fld>
            <a:endParaRPr lang="es-ES" altLang="es-C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A25929FE-E4FC-20DB-CF76-F50F30E4577C}"/>
              </a:ext>
            </a:extLst>
          </p:cNvPr>
          <p:cNvGrpSpPr>
            <a:grpSpLocks/>
          </p:cNvGrpSpPr>
          <p:nvPr/>
        </p:nvGrpSpPr>
        <p:grpSpPr bwMode="auto">
          <a:xfrm>
            <a:off x="-3175" y="0"/>
            <a:ext cx="9147175" cy="6867525"/>
            <a:chOff x="-2" y="0"/>
            <a:chExt cx="5762" cy="4326"/>
          </a:xfrm>
        </p:grpSpPr>
        <p:grpSp>
          <p:nvGrpSpPr>
            <p:cNvPr id="3" name="Group 3">
              <a:extLst>
                <a:ext uri="{FF2B5EF4-FFF2-40B4-BE49-F238E27FC236}">
                  <a16:creationId xmlns:a16="http://schemas.microsoft.com/office/drawing/2014/main" id="{78770579-4DB8-367E-8CC9-B9E1DD97C180}"/>
                </a:ext>
              </a:extLst>
            </p:cNvPr>
            <p:cNvGrpSpPr>
              <a:grpSpLocks/>
            </p:cNvGrpSpPr>
            <p:nvPr userDrawn="1"/>
          </p:nvGrpSpPr>
          <p:grpSpPr bwMode="auto">
            <a:xfrm>
              <a:off x="-2" y="0"/>
              <a:ext cx="5712" cy="4326"/>
              <a:chOff x="-2" y="0"/>
              <a:chExt cx="5712" cy="4326"/>
            </a:xfrm>
          </p:grpSpPr>
          <p:sp>
            <p:nvSpPr>
              <p:cNvPr id="6" name="Rectangle 4">
                <a:extLst>
                  <a:ext uri="{FF2B5EF4-FFF2-40B4-BE49-F238E27FC236}">
                    <a16:creationId xmlns:a16="http://schemas.microsoft.com/office/drawing/2014/main" id="{82B83B4F-AE68-3E7A-9111-73EC7521F1D2}"/>
                  </a:ext>
                </a:extLst>
              </p:cNvPr>
              <p:cNvSpPr>
                <a:spLocks noChangeArrowheads="1"/>
              </p:cNvSpPr>
              <p:nvPr/>
            </p:nvSpPr>
            <p:spPr bwMode="auto">
              <a:xfrm>
                <a:off x="-2" y="0"/>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7" name="Rectangle 5">
                <a:extLst>
                  <a:ext uri="{FF2B5EF4-FFF2-40B4-BE49-F238E27FC236}">
                    <a16:creationId xmlns:a16="http://schemas.microsoft.com/office/drawing/2014/main" id="{F6E0E526-E415-D783-2CC7-4EE547E9B6F4}"/>
                  </a:ext>
                </a:extLst>
              </p:cNvPr>
              <p:cNvSpPr>
                <a:spLocks noChangeArrowheads="1"/>
              </p:cNvSpPr>
              <p:nvPr/>
            </p:nvSpPr>
            <p:spPr bwMode="auto">
              <a:xfrm>
                <a:off x="9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8" name="Rectangle 6">
                <a:extLst>
                  <a:ext uri="{FF2B5EF4-FFF2-40B4-BE49-F238E27FC236}">
                    <a16:creationId xmlns:a16="http://schemas.microsoft.com/office/drawing/2014/main" id="{D8B9D09E-6453-0489-1D78-D5214A4EEAA8}"/>
                  </a:ext>
                </a:extLst>
              </p:cNvPr>
              <p:cNvSpPr>
                <a:spLocks noChangeArrowheads="1"/>
              </p:cNvSpPr>
              <p:nvPr/>
            </p:nvSpPr>
            <p:spPr bwMode="auto">
              <a:xfrm>
                <a:off x="19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9" name="Rectangle 7">
                <a:extLst>
                  <a:ext uri="{FF2B5EF4-FFF2-40B4-BE49-F238E27FC236}">
                    <a16:creationId xmlns:a16="http://schemas.microsoft.com/office/drawing/2014/main" id="{535FE1CA-9F51-00DF-F717-27B46B43F754}"/>
                  </a:ext>
                </a:extLst>
              </p:cNvPr>
              <p:cNvSpPr>
                <a:spLocks noChangeArrowheads="1"/>
              </p:cNvSpPr>
              <p:nvPr/>
            </p:nvSpPr>
            <p:spPr bwMode="auto">
              <a:xfrm>
                <a:off x="28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 name="Rectangle 8">
                <a:extLst>
                  <a:ext uri="{FF2B5EF4-FFF2-40B4-BE49-F238E27FC236}">
                    <a16:creationId xmlns:a16="http://schemas.microsoft.com/office/drawing/2014/main" id="{AB43A3E2-60AE-2DAA-1678-2AE4C9FA3B58}"/>
                  </a:ext>
                </a:extLst>
              </p:cNvPr>
              <p:cNvSpPr>
                <a:spLocks noChangeArrowheads="1"/>
              </p:cNvSpPr>
              <p:nvPr/>
            </p:nvSpPr>
            <p:spPr bwMode="auto">
              <a:xfrm>
                <a:off x="38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1" name="Rectangle 9">
                <a:extLst>
                  <a:ext uri="{FF2B5EF4-FFF2-40B4-BE49-F238E27FC236}">
                    <a16:creationId xmlns:a16="http://schemas.microsoft.com/office/drawing/2014/main" id="{BAFAAC25-11E7-2427-3F8F-333056B52CD2}"/>
                  </a:ext>
                </a:extLst>
              </p:cNvPr>
              <p:cNvSpPr>
                <a:spLocks noChangeArrowheads="1"/>
              </p:cNvSpPr>
              <p:nvPr/>
            </p:nvSpPr>
            <p:spPr bwMode="auto">
              <a:xfrm>
                <a:off x="47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2" name="Rectangle 10">
                <a:extLst>
                  <a:ext uri="{FF2B5EF4-FFF2-40B4-BE49-F238E27FC236}">
                    <a16:creationId xmlns:a16="http://schemas.microsoft.com/office/drawing/2014/main" id="{5E54CC54-28EB-B98D-4563-D53E38BFD380}"/>
                  </a:ext>
                </a:extLst>
              </p:cNvPr>
              <p:cNvSpPr>
                <a:spLocks noChangeArrowheads="1"/>
              </p:cNvSpPr>
              <p:nvPr/>
            </p:nvSpPr>
            <p:spPr bwMode="auto">
              <a:xfrm>
                <a:off x="57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3" name="Rectangle 11">
                <a:extLst>
                  <a:ext uri="{FF2B5EF4-FFF2-40B4-BE49-F238E27FC236}">
                    <a16:creationId xmlns:a16="http://schemas.microsoft.com/office/drawing/2014/main" id="{C19CBEA0-34CF-953A-BB70-516DA5297BCF}"/>
                  </a:ext>
                </a:extLst>
              </p:cNvPr>
              <p:cNvSpPr>
                <a:spLocks noChangeArrowheads="1"/>
              </p:cNvSpPr>
              <p:nvPr/>
            </p:nvSpPr>
            <p:spPr bwMode="auto">
              <a:xfrm>
                <a:off x="67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4" name="Rectangle 12">
                <a:extLst>
                  <a:ext uri="{FF2B5EF4-FFF2-40B4-BE49-F238E27FC236}">
                    <a16:creationId xmlns:a16="http://schemas.microsoft.com/office/drawing/2014/main" id="{42612BA7-C463-5743-A54E-0B22A768DB1A}"/>
                  </a:ext>
                </a:extLst>
              </p:cNvPr>
              <p:cNvSpPr>
                <a:spLocks noChangeArrowheads="1"/>
              </p:cNvSpPr>
              <p:nvPr/>
            </p:nvSpPr>
            <p:spPr bwMode="auto">
              <a:xfrm>
                <a:off x="76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5" name="Rectangle 13">
                <a:extLst>
                  <a:ext uri="{FF2B5EF4-FFF2-40B4-BE49-F238E27FC236}">
                    <a16:creationId xmlns:a16="http://schemas.microsoft.com/office/drawing/2014/main" id="{514EF9E3-4CF5-C73C-0028-EA7979C22D06}"/>
                  </a:ext>
                </a:extLst>
              </p:cNvPr>
              <p:cNvSpPr>
                <a:spLocks noChangeArrowheads="1"/>
              </p:cNvSpPr>
              <p:nvPr/>
            </p:nvSpPr>
            <p:spPr bwMode="auto">
              <a:xfrm>
                <a:off x="86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6" name="Rectangle 14">
                <a:extLst>
                  <a:ext uri="{FF2B5EF4-FFF2-40B4-BE49-F238E27FC236}">
                    <a16:creationId xmlns:a16="http://schemas.microsoft.com/office/drawing/2014/main" id="{B6283C14-7514-5B66-29E7-FEF347493717}"/>
                  </a:ext>
                </a:extLst>
              </p:cNvPr>
              <p:cNvSpPr>
                <a:spLocks noChangeArrowheads="1"/>
              </p:cNvSpPr>
              <p:nvPr/>
            </p:nvSpPr>
            <p:spPr bwMode="auto">
              <a:xfrm>
                <a:off x="95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7" name="Rectangle 15">
                <a:extLst>
                  <a:ext uri="{FF2B5EF4-FFF2-40B4-BE49-F238E27FC236}">
                    <a16:creationId xmlns:a16="http://schemas.microsoft.com/office/drawing/2014/main" id="{536E6BA2-8C58-E657-FF4C-E60CA7B1F2EC}"/>
                  </a:ext>
                </a:extLst>
              </p:cNvPr>
              <p:cNvSpPr>
                <a:spLocks noChangeArrowheads="1"/>
              </p:cNvSpPr>
              <p:nvPr/>
            </p:nvSpPr>
            <p:spPr bwMode="auto">
              <a:xfrm>
                <a:off x="105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8" name="Rectangle 16">
                <a:extLst>
                  <a:ext uri="{FF2B5EF4-FFF2-40B4-BE49-F238E27FC236}">
                    <a16:creationId xmlns:a16="http://schemas.microsoft.com/office/drawing/2014/main" id="{1CE79EEC-8F49-73EB-0CA2-2426DEEEF423}"/>
                  </a:ext>
                </a:extLst>
              </p:cNvPr>
              <p:cNvSpPr>
                <a:spLocks noChangeArrowheads="1"/>
              </p:cNvSpPr>
              <p:nvPr/>
            </p:nvSpPr>
            <p:spPr bwMode="auto">
              <a:xfrm>
                <a:off x="115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9" name="Rectangle 17">
                <a:extLst>
                  <a:ext uri="{FF2B5EF4-FFF2-40B4-BE49-F238E27FC236}">
                    <a16:creationId xmlns:a16="http://schemas.microsoft.com/office/drawing/2014/main" id="{EAC5F214-7B44-46A1-B94E-B9D0B1DA4118}"/>
                  </a:ext>
                </a:extLst>
              </p:cNvPr>
              <p:cNvSpPr>
                <a:spLocks noChangeArrowheads="1"/>
              </p:cNvSpPr>
              <p:nvPr/>
            </p:nvSpPr>
            <p:spPr bwMode="auto">
              <a:xfrm>
                <a:off x="124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20" name="Rectangle 18">
                <a:extLst>
                  <a:ext uri="{FF2B5EF4-FFF2-40B4-BE49-F238E27FC236}">
                    <a16:creationId xmlns:a16="http://schemas.microsoft.com/office/drawing/2014/main" id="{8DEB67D9-C617-E65A-0F08-778E4C604606}"/>
                  </a:ext>
                </a:extLst>
              </p:cNvPr>
              <p:cNvSpPr>
                <a:spLocks noChangeArrowheads="1"/>
              </p:cNvSpPr>
              <p:nvPr/>
            </p:nvSpPr>
            <p:spPr bwMode="auto">
              <a:xfrm>
                <a:off x="134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21" name="Rectangle 19">
                <a:extLst>
                  <a:ext uri="{FF2B5EF4-FFF2-40B4-BE49-F238E27FC236}">
                    <a16:creationId xmlns:a16="http://schemas.microsoft.com/office/drawing/2014/main" id="{BB30C1C4-0ABD-434A-FA88-6090B0DD633E}"/>
                  </a:ext>
                </a:extLst>
              </p:cNvPr>
              <p:cNvSpPr>
                <a:spLocks noChangeArrowheads="1"/>
              </p:cNvSpPr>
              <p:nvPr/>
            </p:nvSpPr>
            <p:spPr bwMode="auto">
              <a:xfrm>
                <a:off x="143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22" name="Rectangle 20">
                <a:extLst>
                  <a:ext uri="{FF2B5EF4-FFF2-40B4-BE49-F238E27FC236}">
                    <a16:creationId xmlns:a16="http://schemas.microsoft.com/office/drawing/2014/main" id="{1CBE3CCA-3CF0-7551-6983-B395A025F33C}"/>
                  </a:ext>
                </a:extLst>
              </p:cNvPr>
              <p:cNvSpPr>
                <a:spLocks noChangeArrowheads="1"/>
              </p:cNvSpPr>
              <p:nvPr/>
            </p:nvSpPr>
            <p:spPr bwMode="auto">
              <a:xfrm>
                <a:off x="153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23" name="Rectangle 21">
                <a:extLst>
                  <a:ext uri="{FF2B5EF4-FFF2-40B4-BE49-F238E27FC236}">
                    <a16:creationId xmlns:a16="http://schemas.microsoft.com/office/drawing/2014/main" id="{1F288B71-AEB1-F0A3-39B3-D16CE77637E4}"/>
                  </a:ext>
                </a:extLst>
              </p:cNvPr>
              <p:cNvSpPr>
                <a:spLocks noChangeArrowheads="1"/>
              </p:cNvSpPr>
              <p:nvPr/>
            </p:nvSpPr>
            <p:spPr bwMode="auto">
              <a:xfrm>
                <a:off x="163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24" name="Rectangle 22">
                <a:extLst>
                  <a:ext uri="{FF2B5EF4-FFF2-40B4-BE49-F238E27FC236}">
                    <a16:creationId xmlns:a16="http://schemas.microsoft.com/office/drawing/2014/main" id="{36D93866-C6E7-D21C-33B7-BA176224F5DE}"/>
                  </a:ext>
                </a:extLst>
              </p:cNvPr>
              <p:cNvSpPr>
                <a:spLocks noChangeArrowheads="1"/>
              </p:cNvSpPr>
              <p:nvPr/>
            </p:nvSpPr>
            <p:spPr bwMode="auto">
              <a:xfrm>
                <a:off x="172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25" name="Rectangle 23">
                <a:extLst>
                  <a:ext uri="{FF2B5EF4-FFF2-40B4-BE49-F238E27FC236}">
                    <a16:creationId xmlns:a16="http://schemas.microsoft.com/office/drawing/2014/main" id="{3948C8AD-1520-400F-945A-C4880B2B8A22}"/>
                  </a:ext>
                </a:extLst>
              </p:cNvPr>
              <p:cNvSpPr>
                <a:spLocks noChangeArrowheads="1"/>
              </p:cNvSpPr>
              <p:nvPr/>
            </p:nvSpPr>
            <p:spPr bwMode="auto">
              <a:xfrm>
                <a:off x="182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26" name="Rectangle 24">
                <a:extLst>
                  <a:ext uri="{FF2B5EF4-FFF2-40B4-BE49-F238E27FC236}">
                    <a16:creationId xmlns:a16="http://schemas.microsoft.com/office/drawing/2014/main" id="{1E3E27DD-364F-F6B1-EF90-F54446FA8362}"/>
                  </a:ext>
                </a:extLst>
              </p:cNvPr>
              <p:cNvSpPr>
                <a:spLocks noChangeArrowheads="1"/>
              </p:cNvSpPr>
              <p:nvPr/>
            </p:nvSpPr>
            <p:spPr bwMode="auto">
              <a:xfrm>
                <a:off x="191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27" name="Rectangle 25">
                <a:extLst>
                  <a:ext uri="{FF2B5EF4-FFF2-40B4-BE49-F238E27FC236}">
                    <a16:creationId xmlns:a16="http://schemas.microsoft.com/office/drawing/2014/main" id="{F5BB45FA-6A76-2412-7E50-805018F3E5BC}"/>
                  </a:ext>
                </a:extLst>
              </p:cNvPr>
              <p:cNvSpPr>
                <a:spLocks noChangeArrowheads="1"/>
              </p:cNvSpPr>
              <p:nvPr/>
            </p:nvSpPr>
            <p:spPr bwMode="auto">
              <a:xfrm>
                <a:off x="201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28" name="Rectangle 26">
                <a:extLst>
                  <a:ext uri="{FF2B5EF4-FFF2-40B4-BE49-F238E27FC236}">
                    <a16:creationId xmlns:a16="http://schemas.microsoft.com/office/drawing/2014/main" id="{19D9E317-3E10-9ECF-88BE-322F60E26217}"/>
                  </a:ext>
                </a:extLst>
              </p:cNvPr>
              <p:cNvSpPr>
                <a:spLocks noChangeArrowheads="1"/>
              </p:cNvSpPr>
              <p:nvPr/>
            </p:nvSpPr>
            <p:spPr bwMode="auto">
              <a:xfrm>
                <a:off x="211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29" name="Rectangle 27">
                <a:extLst>
                  <a:ext uri="{FF2B5EF4-FFF2-40B4-BE49-F238E27FC236}">
                    <a16:creationId xmlns:a16="http://schemas.microsoft.com/office/drawing/2014/main" id="{A2A5ACFF-0980-0679-BDA6-E6FBCD7EBF1F}"/>
                  </a:ext>
                </a:extLst>
              </p:cNvPr>
              <p:cNvSpPr>
                <a:spLocks noChangeArrowheads="1"/>
              </p:cNvSpPr>
              <p:nvPr/>
            </p:nvSpPr>
            <p:spPr bwMode="auto">
              <a:xfrm>
                <a:off x="220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30" name="Rectangle 28">
                <a:extLst>
                  <a:ext uri="{FF2B5EF4-FFF2-40B4-BE49-F238E27FC236}">
                    <a16:creationId xmlns:a16="http://schemas.microsoft.com/office/drawing/2014/main" id="{DE065B40-04CF-01B7-E6BB-69D05420BFBD}"/>
                  </a:ext>
                </a:extLst>
              </p:cNvPr>
              <p:cNvSpPr>
                <a:spLocks noChangeArrowheads="1"/>
              </p:cNvSpPr>
              <p:nvPr/>
            </p:nvSpPr>
            <p:spPr bwMode="auto">
              <a:xfrm>
                <a:off x="230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31" name="Rectangle 29">
                <a:extLst>
                  <a:ext uri="{FF2B5EF4-FFF2-40B4-BE49-F238E27FC236}">
                    <a16:creationId xmlns:a16="http://schemas.microsoft.com/office/drawing/2014/main" id="{8B00DE0C-2D71-C8C6-5100-D655A0B7D4AE}"/>
                  </a:ext>
                </a:extLst>
              </p:cNvPr>
              <p:cNvSpPr>
                <a:spLocks noChangeArrowheads="1"/>
              </p:cNvSpPr>
              <p:nvPr/>
            </p:nvSpPr>
            <p:spPr bwMode="auto">
              <a:xfrm>
                <a:off x="239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32" name="Rectangle 30">
                <a:extLst>
                  <a:ext uri="{FF2B5EF4-FFF2-40B4-BE49-F238E27FC236}">
                    <a16:creationId xmlns:a16="http://schemas.microsoft.com/office/drawing/2014/main" id="{12EBFC5B-A47D-5922-4562-F7A0C1DBD0EC}"/>
                  </a:ext>
                </a:extLst>
              </p:cNvPr>
              <p:cNvSpPr>
                <a:spLocks noChangeArrowheads="1"/>
              </p:cNvSpPr>
              <p:nvPr/>
            </p:nvSpPr>
            <p:spPr bwMode="auto">
              <a:xfrm>
                <a:off x="249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33" name="Rectangle 31">
                <a:extLst>
                  <a:ext uri="{FF2B5EF4-FFF2-40B4-BE49-F238E27FC236}">
                    <a16:creationId xmlns:a16="http://schemas.microsoft.com/office/drawing/2014/main" id="{13AE00F3-9211-AC19-E889-380E1C16B396}"/>
                  </a:ext>
                </a:extLst>
              </p:cNvPr>
              <p:cNvSpPr>
                <a:spLocks noChangeArrowheads="1"/>
              </p:cNvSpPr>
              <p:nvPr/>
            </p:nvSpPr>
            <p:spPr bwMode="auto">
              <a:xfrm>
                <a:off x="259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34" name="Rectangle 32">
                <a:extLst>
                  <a:ext uri="{FF2B5EF4-FFF2-40B4-BE49-F238E27FC236}">
                    <a16:creationId xmlns:a16="http://schemas.microsoft.com/office/drawing/2014/main" id="{8C3C6EE5-93BC-1E4B-BBAC-3B7748FA7684}"/>
                  </a:ext>
                </a:extLst>
              </p:cNvPr>
              <p:cNvSpPr>
                <a:spLocks noChangeArrowheads="1"/>
              </p:cNvSpPr>
              <p:nvPr/>
            </p:nvSpPr>
            <p:spPr bwMode="auto">
              <a:xfrm>
                <a:off x="268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35" name="Rectangle 33">
                <a:extLst>
                  <a:ext uri="{FF2B5EF4-FFF2-40B4-BE49-F238E27FC236}">
                    <a16:creationId xmlns:a16="http://schemas.microsoft.com/office/drawing/2014/main" id="{827DFD89-81C0-3B5D-C070-C100519701F5}"/>
                  </a:ext>
                </a:extLst>
              </p:cNvPr>
              <p:cNvSpPr>
                <a:spLocks noChangeArrowheads="1"/>
              </p:cNvSpPr>
              <p:nvPr/>
            </p:nvSpPr>
            <p:spPr bwMode="auto">
              <a:xfrm>
                <a:off x="278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36" name="Rectangle 34">
                <a:extLst>
                  <a:ext uri="{FF2B5EF4-FFF2-40B4-BE49-F238E27FC236}">
                    <a16:creationId xmlns:a16="http://schemas.microsoft.com/office/drawing/2014/main" id="{C164FD67-BF55-F0CD-C685-EBBED7E6B952}"/>
                  </a:ext>
                </a:extLst>
              </p:cNvPr>
              <p:cNvSpPr>
                <a:spLocks noChangeArrowheads="1"/>
              </p:cNvSpPr>
              <p:nvPr/>
            </p:nvSpPr>
            <p:spPr bwMode="auto">
              <a:xfrm>
                <a:off x="287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37" name="Rectangle 35">
                <a:extLst>
                  <a:ext uri="{FF2B5EF4-FFF2-40B4-BE49-F238E27FC236}">
                    <a16:creationId xmlns:a16="http://schemas.microsoft.com/office/drawing/2014/main" id="{EA0CB2B3-739A-461B-4F15-2B4E10FC4510}"/>
                  </a:ext>
                </a:extLst>
              </p:cNvPr>
              <p:cNvSpPr>
                <a:spLocks noChangeArrowheads="1"/>
              </p:cNvSpPr>
              <p:nvPr/>
            </p:nvSpPr>
            <p:spPr bwMode="auto">
              <a:xfrm>
                <a:off x="297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38" name="Rectangle 36">
                <a:extLst>
                  <a:ext uri="{FF2B5EF4-FFF2-40B4-BE49-F238E27FC236}">
                    <a16:creationId xmlns:a16="http://schemas.microsoft.com/office/drawing/2014/main" id="{D1EE8896-C3BA-CAFE-6028-8E6C1F5AC4FE}"/>
                  </a:ext>
                </a:extLst>
              </p:cNvPr>
              <p:cNvSpPr>
                <a:spLocks noChangeArrowheads="1"/>
              </p:cNvSpPr>
              <p:nvPr/>
            </p:nvSpPr>
            <p:spPr bwMode="auto">
              <a:xfrm>
                <a:off x="307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39" name="Rectangle 37">
                <a:extLst>
                  <a:ext uri="{FF2B5EF4-FFF2-40B4-BE49-F238E27FC236}">
                    <a16:creationId xmlns:a16="http://schemas.microsoft.com/office/drawing/2014/main" id="{2D91C99F-DA24-9054-1C1F-5AD7A94D1735}"/>
                  </a:ext>
                </a:extLst>
              </p:cNvPr>
              <p:cNvSpPr>
                <a:spLocks noChangeArrowheads="1"/>
              </p:cNvSpPr>
              <p:nvPr/>
            </p:nvSpPr>
            <p:spPr bwMode="auto">
              <a:xfrm>
                <a:off x="316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40" name="Rectangle 38">
                <a:extLst>
                  <a:ext uri="{FF2B5EF4-FFF2-40B4-BE49-F238E27FC236}">
                    <a16:creationId xmlns:a16="http://schemas.microsoft.com/office/drawing/2014/main" id="{C020EB7A-4CD6-BAC7-19AD-FE0414C1BFFE}"/>
                  </a:ext>
                </a:extLst>
              </p:cNvPr>
              <p:cNvSpPr>
                <a:spLocks noChangeArrowheads="1"/>
              </p:cNvSpPr>
              <p:nvPr/>
            </p:nvSpPr>
            <p:spPr bwMode="auto">
              <a:xfrm>
                <a:off x="326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41" name="Rectangle 39">
                <a:extLst>
                  <a:ext uri="{FF2B5EF4-FFF2-40B4-BE49-F238E27FC236}">
                    <a16:creationId xmlns:a16="http://schemas.microsoft.com/office/drawing/2014/main" id="{826F70C8-35FB-3C43-42B6-D5AB1D530528}"/>
                  </a:ext>
                </a:extLst>
              </p:cNvPr>
              <p:cNvSpPr>
                <a:spLocks noChangeArrowheads="1"/>
              </p:cNvSpPr>
              <p:nvPr/>
            </p:nvSpPr>
            <p:spPr bwMode="auto">
              <a:xfrm>
                <a:off x="335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42" name="Rectangle 40">
                <a:extLst>
                  <a:ext uri="{FF2B5EF4-FFF2-40B4-BE49-F238E27FC236}">
                    <a16:creationId xmlns:a16="http://schemas.microsoft.com/office/drawing/2014/main" id="{35D907B9-7977-71F5-360F-FA4F3166D736}"/>
                  </a:ext>
                </a:extLst>
              </p:cNvPr>
              <p:cNvSpPr>
                <a:spLocks noChangeArrowheads="1"/>
              </p:cNvSpPr>
              <p:nvPr/>
            </p:nvSpPr>
            <p:spPr bwMode="auto">
              <a:xfrm>
                <a:off x="345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43" name="Rectangle 41">
                <a:extLst>
                  <a:ext uri="{FF2B5EF4-FFF2-40B4-BE49-F238E27FC236}">
                    <a16:creationId xmlns:a16="http://schemas.microsoft.com/office/drawing/2014/main" id="{1D12153B-4564-0484-1273-B86112C85E70}"/>
                  </a:ext>
                </a:extLst>
              </p:cNvPr>
              <p:cNvSpPr>
                <a:spLocks noChangeArrowheads="1"/>
              </p:cNvSpPr>
              <p:nvPr/>
            </p:nvSpPr>
            <p:spPr bwMode="auto">
              <a:xfrm>
                <a:off x="355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44" name="Rectangle 42">
                <a:extLst>
                  <a:ext uri="{FF2B5EF4-FFF2-40B4-BE49-F238E27FC236}">
                    <a16:creationId xmlns:a16="http://schemas.microsoft.com/office/drawing/2014/main" id="{F2B03C9A-A5A5-CD21-C04C-135A45093E2A}"/>
                  </a:ext>
                </a:extLst>
              </p:cNvPr>
              <p:cNvSpPr>
                <a:spLocks noChangeArrowheads="1"/>
              </p:cNvSpPr>
              <p:nvPr/>
            </p:nvSpPr>
            <p:spPr bwMode="auto">
              <a:xfrm>
                <a:off x="364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45" name="Rectangle 43">
                <a:extLst>
                  <a:ext uri="{FF2B5EF4-FFF2-40B4-BE49-F238E27FC236}">
                    <a16:creationId xmlns:a16="http://schemas.microsoft.com/office/drawing/2014/main" id="{428B5EE7-1C18-9C7B-20C2-9A86D0E236A8}"/>
                  </a:ext>
                </a:extLst>
              </p:cNvPr>
              <p:cNvSpPr>
                <a:spLocks noChangeArrowheads="1"/>
              </p:cNvSpPr>
              <p:nvPr/>
            </p:nvSpPr>
            <p:spPr bwMode="auto">
              <a:xfrm>
                <a:off x="374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46" name="Rectangle 44">
                <a:extLst>
                  <a:ext uri="{FF2B5EF4-FFF2-40B4-BE49-F238E27FC236}">
                    <a16:creationId xmlns:a16="http://schemas.microsoft.com/office/drawing/2014/main" id="{9347ABCF-3235-BF96-0A41-D99D320FF716}"/>
                  </a:ext>
                </a:extLst>
              </p:cNvPr>
              <p:cNvSpPr>
                <a:spLocks noChangeArrowheads="1"/>
              </p:cNvSpPr>
              <p:nvPr/>
            </p:nvSpPr>
            <p:spPr bwMode="auto">
              <a:xfrm>
                <a:off x="383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47" name="Rectangle 45">
                <a:extLst>
                  <a:ext uri="{FF2B5EF4-FFF2-40B4-BE49-F238E27FC236}">
                    <a16:creationId xmlns:a16="http://schemas.microsoft.com/office/drawing/2014/main" id="{D441AE72-ABD7-C37A-1646-0213D746B7BE}"/>
                  </a:ext>
                </a:extLst>
              </p:cNvPr>
              <p:cNvSpPr>
                <a:spLocks noChangeArrowheads="1"/>
              </p:cNvSpPr>
              <p:nvPr/>
            </p:nvSpPr>
            <p:spPr bwMode="auto">
              <a:xfrm>
                <a:off x="393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48" name="Rectangle 46">
                <a:extLst>
                  <a:ext uri="{FF2B5EF4-FFF2-40B4-BE49-F238E27FC236}">
                    <a16:creationId xmlns:a16="http://schemas.microsoft.com/office/drawing/2014/main" id="{F18C1FB6-2409-1091-1892-2C3B936FEAFC}"/>
                  </a:ext>
                </a:extLst>
              </p:cNvPr>
              <p:cNvSpPr>
                <a:spLocks noChangeArrowheads="1"/>
              </p:cNvSpPr>
              <p:nvPr/>
            </p:nvSpPr>
            <p:spPr bwMode="auto">
              <a:xfrm>
                <a:off x="403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49" name="Rectangle 47">
                <a:extLst>
                  <a:ext uri="{FF2B5EF4-FFF2-40B4-BE49-F238E27FC236}">
                    <a16:creationId xmlns:a16="http://schemas.microsoft.com/office/drawing/2014/main" id="{1982937F-C78D-86F0-6B2D-50E342983767}"/>
                  </a:ext>
                </a:extLst>
              </p:cNvPr>
              <p:cNvSpPr>
                <a:spLocks noChangeArrowheads="1"/>
              </p:cNvSpPr>
              <p:nvPr/>
            </p:nvSpPr>
            <p:spPr bwMode="auto">
              <a:xfrm>
                <a:off x="412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50" name="Rectangle 48">
                <a:extLst>
                  <a:ext uri="{FF2B5EF4-FFF2-40B4-BE49-F238E27FC236}">
                    <a16:creationId xmlns:a16="http://schemas.microsoft.com/office/drawing/2014/main" id="{C3D6544C-96F0-3D3F-CCD5-2B2C7638B5A8}"/>
                  </a:ext>
                </a:extLst>
              </p:cNvPr>
              <p:cNvSpPr>
                <a:spLocks noChangeArrowheads="1"/>
              </p:cNvSpPr>
              <p:nvPr/>
            </p:nvSpPr>
            <p:spPr bwMode="auto">
              <a:xfrm>
                <a:off x="422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51" name="Rectangle 49">
                <a:extLst>
                  <a:ext uri="{FF2B5EF4-FFF2-40B4-BE49-F238E27FC236}">
                    <a16:creationId xmlns:a16="http://schemas.microsoft.com/office/drawing/2014/main" id="{9608CCF6-8E21-24DA-EF51-BCF3409E94D7}"/>
                  </a:ext>
                </a:extLst>
              </p:cNvPr>
              <p:cNvSpPr>
                <a:spLocks noChangeArrowheads="1"/>
              </p:cNvSpPr>
              <p:nvPr/>
            </p:nvSpPr>
            <p:spPr bwMode="auto">
              <a:xfrm>
                <a:off x="431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52" name="Rectangle 50">
                <a:extLst>
                  <a:ext uri="{FF2B5EF4-FFF2-40B4-BE49-F238E27FC236}">
                    <a16:creationId xmlns:a16="http://schemas.microsoft.com/office/drawing/2014/main" id="{8F9A6953-84C3-2AFC-FBAC-0B5DD1AE160B}"/>
                  </a:ext>
                </a:extLst>
              </p:cNvPr>
              <p:cNvSpPr>
                <a:spLocks noChangeArrowheads="1"/>
              </p:cNvSpPr>
              <p:nvPr/>
            </p:nvSpPr>
            <p:spPr bwMode="auto">
              <a:xfrm>
                <a:off x="441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53" name="Rectangle 51">
                <a:extLst>
                  <a:ext uri="{FF2B5EF4-FFF2-40B4-BE49-F238E27FC236}">
                    <a16:creationId xmlns:a16="http://schemas.microsoft.com/office/drawing/2014/main" id="{EA4DC9A4-C901-293D-618A-2558562A065E}"/>
                  </a:ext>
                </a:extLst>
              </p:cNvPr>
              <p:cNvSpPr>
                <a:spLocks noChangeArrowheads="1"/>
              </p:cNvSpPr>
              <p:nvPr/>
            </p:nvSpPr>
            <p:spPr bwMode="auto">
              <a:xfrm>
                <a:off x="451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54" name="Rectangle 52">
                <a:extLst>
                  <a:ext uri="{FF2B5EF4-FFF2-40B4-BE49-F238E27FC236}">
                    <a16:creationId xmlns:a16="http://schemas.microsoft.com/office/drawing/2014/main" id="{0B21D0A8-346C-5D81-8718-25729646936B}"/>
                  </a:ext>
                </a:extLst>
              </p:cNvPr>
              <p:cNvSpPr>
                <a:spLocks noChangeArrowheads="1"/>
              </p:cNvSpPr>
              <p:nvPr/>
            </p:nvSpPr>
            <p:spPr bwMode="auto">
              <a:xfrm>
                <a:off x="460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55" name="Rectangle 53">
                <a:extLst>
                  <a:ext uri="{FF2B5EF4-FFF2-40B4-BE49-F238E27FC236}">
                    <a16:creationId xmlns:a16="http://schemas.microsoft.com/office/drawing/2014/main" id="{801F1618-3FB7-56DC-77AC-DF998E6530F7}"/>
                  </a:ext>
                </a:extLst>
              </p:cNvPr>
              <p:cNvSpPr>
                <a:spLocks noChangeArrowheads="1"/>
              </p:cNvSpPr>
              <p:nvPr/>
            </p:nvSpPr>
            <p:spPr bwMode="auto">
              <a:xfrm>
                <a:off x="470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56" name="Rectangle 54">
                <a:extLst>
                  <a:ext uri="{FF2B5EF4-FFF2-40B4-BE49-F238E27FC236}">
                    <a16:creationId xmlns:a16="http://schemas.microsoft.com/office/drawing/2014/main" id="{D50AA1DE-E074-0C40-F352-1D13958EBBB1}"/>
                  </a:ext>
                </a:extLst>
              </p:cNvPr>
              <p:cNvSpPr>
                <a:spLocks noChangeArrowheads="1"/>
              </p:cNvSpPr>
              <p:nvPr/>
            </p:nvSpPr>
            <p:spPr bwMode="auto">
              <a:xfrm>
                <a:off x="479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57" name="Rectangle 55">
                <a:extLst>
                  <a:ext uri="{FF2B5EF4-FFF2-40B4-BE49-F238E27FC236}">
                    <a16:creationId xmlns:a16="http://schemas.microsoft.com/office/drawing/2014/main" id="{A4DC6DC9-9D35-51BE-DA3E-AF62043E8DD5}"/>
                  </a:ext>
                </a:extLst>
              </p:cNvPr>
              <p:cNvSpPr>
                <a:spLocks noChangeArrowheads="1"/>
              </p:cNvSpPr>
              <p:nvPr/>
            </p:nvSpPr>
            <p:spPr bwMode="auto">
              <a:xfrm>
                <a:off x="489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58" name="Rectangle 56">
                <a:extLst>
                  <a:ext uri="{FF2B5EF4-FFF2-40B4-BE49-F238E27FC236}">
                    <a16:creationId xmlns:a16="http://schemas.microsoft.com/office/drawing/2014/main" id="{203017A0-FEE2-B685-AD9C-63F9BECE06EB}"/>
                  </a:ext>
                </a:extLst>
              </p:cNvPr>
              <p:cNvSpPr>
                <a:spLocks noChangeArrowheads="1"/>
              </p:cNvSpPr>
              <p:nvPr/>
            </p:nvSpPr>
            <p:spPr bwMode="auto">
              <a:xfrm>
                <a:off x="499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59" name="Rectangle 57">
                <a:extLst>
                  <a:ext uri="{FF2B5EF4-FFF2-40B4-BE49-F238E27FC236}">
                    <a16:creationId xmlns:a16="http://schemas.microsoft.com/office/drawing/2014/main" id="{FD40702F-903E-6B3A-D246-9B98B9E6BB3E}"/>
                  </a:ext>
                </a:extLst>
              </p:cNvPr>
              <p:cNvSpPr>
                <a:spLocks noChangeArrowheads="1"/>
              </p:cNvSpPr>
              <p:nvPr/>
            </p:nvSpPr>
            <p:spPr bwMode="auto">
              <a:xfrm>
                <a:off x="508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60" name="Rectangle 58">
                <a:extLst>
                  <a:ext uri="{FF2B5EF4-FFF2-40B4-BE49-F238E27FC236}">
                    <a16:creationId xmlns:a16="http://schemas.microsoft.com/office/drawing/2014/main" id="{2A1441B4-8F05-DFD2-BB31-EA7C67EE71CD}"/>
                  </a:ext>
                </a:extLst>
              </p:cNvPr>
              <p:cNvSpPr>
                <a:spLocks noChangeArrowheads="1"/>
              </p:cNvSpPr>
              <p:nvPr/>
            </p:nvSpPr>
            <p:spPr bwMode="auto">
              <a:xfrm>
                <a:off x="518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61" name="Rectangle 59">
                <a:extLst>
                  <a:ext uri="{FF2B5EF4-FFF2-40B4-BE49-F238E27FC236}">
                    <a16:creationId xmlns:a16="http://schemas.microsoft.com/office/drawing/2014/main" id="{4FE377B4-1353-3ED6-49F2-63BAEB866551}"/>
                  </a:ext>
                </a:extLst>
              </p:cNvPr>
              <p:cNvSpPr>
                <a:spLocks noChangeArrowheads="1"/>
              </p:cNvSpPr>
              <p:nvPr/>
            </p:nvSpPr>
            <p:spPr bwMode="auto">
              <a:xfrm>
                <a:off x="527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62" name="Rectangle 60">
                <a:extLst>
                  <a:ext uri="{FF2B5EF4-FFF2-40B4-BE49-F238E27FC236}">
                    <a16:creationId xmlns:a16="http://schemas.microsoft.com/office/drawing/2014/main" id="{8B9E022A-214D-1C8A-804B-843503916807}"/>
                  </a:ext>
                </a:extLst>
              </p:cNvPr>
              <p:cNvSpPr>
                <a:spLocks noChangeArrowheads="1"/>
              </p:cNvSpPr>
              <p:nvPr/>
            </p:nvSpPr>
            <p:spPr bwMode="auto">
              <a:xfrm>
                <a:off x="537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63" name="Rectangle 61">
                <a:extLst>
                  <a:ext uri="{FF2B5EF4-FFF2-40B4-BE49-F238E27FC236}">
                    <a16:creationId xmlns:a16="http://schemas.microsoft.com/office/drawing/2014/main" id="{A185A963-13B5-6845-2C28-5BAE7E151A17}"/>
                  </a:ext>
                </a:extLst>
              </p:cNvPr>
              <p:cNvSpPr>
                <a:spLocks noChangeArrowheads="1"/>
              </p:cNvSpPr>
              <p:nvPr/>
            </p:nvSpPr>
            <p:spPr bwMode="auto">
              <a:xfrm>
                <a:off x="547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8496" name="Rectangle 62">
                <a:extLst>
                  <a:ext uri="{FF2B5EF4-FFF2-40B4-BE49-F238E27FC236}">
                    <a16:creationId xmlns:a16="http://schemas.microsoft.com/office/drawing/2014/main" id="{70D9DC8E-DC9A-7D5E-B3F5-305D633EA634}"/>
                  </a:ext>
                </a:extLst>
              </p:cNvPr>
              <p:cNvSpPr>
                <a:spLocks noChangeArrowheads="1"/>
              </p:cNvSpPr>
              <p:nvPr/>
            </p:nvSpPr>
            <p:spPr bwMode="auto">
              <a:xfrm>
                <a:off x="556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8497" name="Rectangle 63">
                <a:extLst>
                  <a:ext uri="{FF2B5EF4-FFF2-40B4-BE49-F238E27FC236}">
                    <a16:creationId xmlns:a16="http://schemas.microsoft.com/office/drawing/2014/main" id="{767EDC57-15D9-A69A-7CFA-E9A94242E11E}"/>
                  </a:ext>
                </a:extLst>
              </p:cNvPr>
              <p:cNvSpPr>
                <a:spLocks noChangeArrowheads="1"/>
              </p:cNvSpPr>
              <p:nvPr/>
            </p:nvSpPr>
            <p:spPr bwMode="auto">
              <a:xfrm>
                <a:off x="566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grpSp>
        <p:sp>
          <p:nvSpPr>
            <p:cNvPr id="4" name="Rectangle 64">
              <a:extLst>
                <a:ext uri="{FF2B5EF4-FFF2-40B4-BE49-F238E27FC236}">
                  <a16:creationId xmlns:a16="http://schemas.microsoft.com/office/drawing/2014/main" id="{E2404812-1FE9-3B14-0474-3AF437CBB0CC}"/>
                </a:ext>
              </a:extLst>
            </p:cNvPr>
            <p:cNvSpPr>
              <a:spLocks noChangeArrowheads="1"/>
            </p:cNvSpPr>
            <p:nvPr userDrawn="1"/>
          </p:nvSpPr>
          <p:spPr bwMode="auto">
            <a:xfrm>
              <a:off x="429" y="0"/>
              <a:ext cx="5331" cy="4320"/>
            </a:xfrm>
            <a:prstGeom prst="rect">
              <a:avLst/>
            </a:prstGeom>
            <a:solidFill>
              <a:schemeClr val="accent1">
                <a:alpha val="50195"/>
              </a:schemeClr>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5" name="Rectangle 65">
              <a:extLst>
                <a:ext uri="{FF2B5EF4-FFF2-40B4-BE49-F238E27FC236}">
                  <a16:creationId xmlns:a16="http://schemas.microsoft.com/office/drawing/2014/main" id="{F5032BBF-AD89-9179-1321-386DEAD818BA}"/>
                </a:ext>
              </a:extLst>
            </p:cNvPr>
            <p:cNvSpPr>
              <a:spLocks noChangeArrowheads="1"/>
            </p:cNvSpPr>
            <p:nvPr userDrawn="1"/>
          </p:nvSpPr>
          <p:spPr bwMode="auto">
            <a:xfrm>
              <a:off x="0" y="0"/>
              <a:ext cx="5760" cy="321"/>
            </a:xfrm>
            <a:prstGeom prst="rect">
              <a:avLst/>
            </a:prstGeom>
            <a:solidFill>
              <a:schemeClr val="hlink">
                <a:alpha val="50195"/>
              </a:schemeClr>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grpSp>
      <p:sp>
        <p:nvSpPr>
          <p:cNvPr id="18498" name="Rectangle 66">
            <a:extLst>
              <a:ext uri="{FF2B5EF4-FFF2-40B4-BE49-F238E27FC236}">
                <a16:creationId xmlns:a16="http://schemas.microsoft.com/office/drawing/2014/main" id="{116E4272-F2CF-0CCA-6476-092E529C3092}"/>
              </a:ext>
            </a:extLst>
          </p:cNvPr>
          <p:cNvSpPr>
            <a:spLocks noChangeArrowheads="1"/>
          </p:cNvSpPr>
          <p:nvPr/>
        </p:nvSpPr>
        <p:spPr bwMode="auto">
          <a:xfrm>
            <a:off x="3505200" y="2590800"/>
            <a:ext cx="4892675" cy="76200"/>
          </a:xfrm>
          <a:prstGeom prst="rect">
            <a:avLst/>
          </a:prstGeom>
          <a:solidFill>
            <a:schemeClr val="hlink">
              <a:alpha val="50195"/>
            </a:schemeClr>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algn="ctr" eaLnBrk="1" hangingPunct="1">
              <a:defRPr/>
            </a:pPr>
            <a:endParaRPr kumimoji="1" lang="en-US" altLang="es-CR" sz="2400"/>
          </a:p>
        </p:txBody>
      </p:sp>
      <p:sp>
        <p:nvSpPr>
          <p:cNvPr id="18499" name="Rectangle 67"/>
          <p:cNvSpPr>
            <a:spLocks noGrp="1" noChangeArrowheads="1"/>
          </p:cNvSpPr>
          <p:nvPr>
            <p:ph type="ctrTitle" sz="quarter"/>
          </p:nvPr>
        </p:nvSpPr>
        <p:spPr>
          <a:xfrm>
            <a:off x="779463" y="1096963"/>
            <a:ext cx="7678737" cy="1431925"/>
          </a:xfrm>
        </p:spPr>
        <p:txBody>
          <a:bodyPr/>
          <a:lstStyle>
            <a:lvl1pPr algn="r">
              <a:defRPr/>
            </a:lvl1pPr>
          </a:lstStyle>
          <a:p>
            <a:pPr lvl="0"/>
            <a:r>
              <a:rPr lang="es-ES" altLang="es-CR" noProof="0"/>
              <a:t>Haga clic para modificar el estilo de título del patrón</a:t>
            </a:r>
          </a:p>
        </p:txBody>
      </p:sp>
      <p:sp>
        <p:nvSpPr>
          <p:cNvPr id="18500"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pPr lvl="0"/>
            <a:r>
              <a:rPr lang="es-ES" altLang="es-CR" noProof="0"/>
              <a:t>Haga clic para modificar el estilo de subtítulo del patrón</a:t>
            </a:r>
          </a:p>
        </p:txBody>
      </p:sp>
      <p:sp>
        <p:nvSpPr>
          <p:cNvPr id="18501" name="Rectangle 69">
            <a:extLst>
              <a:ext uri="{FF2B5EF4-FFF2-40B4-BE49-F238E27FC236}">
                <a16:creationId xmlns:a16="http://schemas.microsoft.com/office/drawing/2014/main" id="{0A09565B-6E28-A090-19C2-C1195E52ABE7}"/>
              </a:ext>
            </a:extLst>
          </p:cNvPr>
          <p:cNvSpPr>
            <a:spLocks noGrp="1" noChangeArrowheads="1"/>
          </p:cNvSpPr>
          <p:nvPr>
            <p:ph type="dt" sz="quarter" idx="10"/>
          </p:nvPr>
        </p:nvSpPr>
        <p:spPr>
          <a:xfrm>
            <a:off x="685800" y="6248400"/>
            <a:ext cx="1905000" cy="457200"/>
          </a:xfrm>
        </p:spPr>
        <p:txBody>
          <a:bodyPr/>
          <a:lstStyle>
            <a:lvl1pPr>
              <a:defRPr/>
            </a:lvl1pPr>
          </a:lstStyle>
          <a:p>
            <a:pPr>
              <a:defRPr/>
            </a:pPr>
            <a:endParaRPr lang="es-ES" altLang="es-CR"/>
          </a:p>
        </p:txBody>
      </p:sp>
      <p:sp>
        <p:nvSpPr>
          <p:cNvPr id="18502" name="Rectangle 70">
            <a:extLst>
              <a:ext uri="{FF2B5EF4-FFF2-40B4-BE49-F238E27FC236}">
                <a16:creationId xmlns:a16="http://schemas.microsoft.com/office/drawing/2014/main" id="{CEF1C854-DE9E-B899-085F-3452127832FF}"/>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s-ES" altLang="es-CR"/>
          </a:p>
        </p:txBody>
      </p:sp>
      <p:sp>
        <p:nvSpPr>
          <p:cNvPr id="18503" name="Rectangle 71">
            <a:extLst>
              <a:ext uri="{FF2B5EF4-FFF2-40B4-BE49-F238E27FC236}">
                <a16:creationId xmlns:a16="http://schemas.microsoft.com/office/drawing/2014/main" id="{EC79C2AC-E775-64CA-EB74-E2FBD33A1316}"/>
              </a:ext>
            </a:extLst>
          </p:cNvPr>
          <p:cNvSpPr>
            <a:spLocks noGrp="1" noChangeArrowheads="1"/>
          </p:cNvSpPr>
          <p:nvPr>
            <p:ph type="sldNum" sz="quarter" idx="12"/>
          </p:nvPr>
        </p:nvSpPr>
        <p:spPr>
          <a:xfrm>
            <a:off x="6553200" y="6248400"/>
            <a:ext cx="1905000" cy="457200"/>
          </a:xfrm>
        </p:spPr>
        <p:txBody>
          <a:bodyPr/>
          <a:lstStyle>
            <a:lvl1pPr>
              <a:defRPr/>
            </a:lvl1pPr>
          </a:lstStyle>
          <a:p>
            <a:pPr>
              <a:defRPr/>
            </a:pPr>
            <a:fld id="{70750650-61DC-412D-9E84-F3C1FB939A8B}" type="slidenum">
              <a:rPr lang="es-ES" altLang="es-CR"/>
              <a:pPr>
                <a:defRPr/>
              </a:pPr>
              <a:t>‹#›</a:t>
            </a:fld>
            <a:endParaRPr lang="es-ES" altLang="es-CR"/>
          </a:p>
        </p:txBody>
      </p:sp>
    </p:spTree>
    <p:extLst>
      <p:ext uri="{BB962C8B-B14F-4D97-AF65-F5344CB8AC3E}">
        <p14:creationId xmlns:p14="http://schemas.microsoft.com/office/powerpoint/2010/main" val="1584207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Rectangle 67">
            <a:extLst>
              <a:ext uri="{FF2B5EF4-FFF2-40B4-BE49-F238E27FC236}">
                <a16:creationId xmlns:a16="http://schemas.microsoft.com/office/drawing/2014/main" id="{EE898B59-B3D5-B4D1-49B1-D8485E235CEC}"/>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5" name="Rectangle 68">
            <a:extLst>
              <a:ext uri="{FF2B5EF4-FFF2-40B4-BE49-F238E27FC236}">
                <a16:creationId xmlns:a16="http://schemas.microsoft.com/office/drawing/2014/main" id="{38746D7C-573D-9F94-2697-0309EBB6F8F4}"/>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6" name="Rectangle 69">
            <a:extLst>
              <a:ext uri="{FF2B5EF4-FFF2-40B4-BE49-F238E27FC236}">
                <a16:creationId xmlns:a16="http://schemas.microsoft.com/office/drawing/2014/main" id="{16F7D4A8-9850-D546-7BEE-9B6C46E7903E}"/>
              </a:ext>
            </a:extLst>
          </p:cNvPr>
          <p:cNvSpPr>
            <a:spLocks noGrp="1" noChangeArrowheads="1"/>
          </p:cNvSpPr>
          <p:nvPr>
            <p:ph type="sldNum" sz="quarter" idx="12"/>
          </p:nvPr>
        </p:nvSpPr>
        <p:spPr>
          <a:ln/>
        </p:spPr>
        <p:txBody>
          <a:bodyPr/>
          <a:lstStyle>
            <a:lvl1pPr>
              <a:defRPr/>
            </a:lvl1pPr>
          </a:lstStyle>
          <a:p>
            <a:pPr>
              <a:defRPr/>
            </a:pPr>
            <a:fld id="{2035282B-E156-48C7-8964-B87FB31B403E}" type="slidenum">
              <a:rPr lang="es-ES" altLang="es-CR"/>
              <a:pPr>
                <a:defRPr/>
              </a:pPr>
              <a:t>‹#›</a:t>
            </a:fld>
            <a:endParaRPr lang="es-ES" altLang="es-CR"/>
          </a:p>
        </p:txBody>
      </p:sp>
    </p:spTree>
    <p:extLst>
      <p:ext uri="{BB962C8B-B14F-4D97-AF65-F5344CB8AC3E}">
        <p14:creationId xmlns:p14="http://schemas.microsoft.com/office/powerpoint/2010/main" val="3579300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94525" y="192088"/>
            <a:ext cx="2039938" cy="5903912"/>
          </a:xfrm>
        </p:spPr>
        <p:txBody>
          <a:bodyPr vert="eaVert"/>
          <a:lstStyle/>
          <a:p>
            <a:r>
              <a:rPr lang="es-ES"/>
              <a:t>Haga clic para modificar el estilo de título del patrón</a:t>
            </a:r>
            <a:endParaRPr lang="es-CR"/>
          </a:p>
        </p:txBody>
      </p:sp>
      <p:sp>
        <p:nvSpPr>
          <p:cNvPr id="3" name="2 Marcador de texto vertical"/>
          <p:cNvSpPr>
            <a:spLocks noGrp="1"/>
          </p:cNvSpPr>
          <p:nvPr>
            <p:ph type="body" orient="vert" idx="1"/>
          </p:nvPr>
        </p:nvSpPr>
        <p:spPr>
          <a:xfrm>
            <a:off x="871538" y="192088"/>
            <a:ext cx="5970587" cy="590391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Rectangle 67">
            <a:extLst>
              <a:ext uri="{FF2B5EF4-FFF2-40B4-BE49-F238E27FC236}">
                <a16:creationId xmlns:a16="http://schemas.microsoft.com/office/drawing/2014/main" id="{AFEF632E-6341-D494-910A-A8CAE34C258E}"/>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5" name="Rectangle 68">
            <a:extLst>
              <a:ext uri="{FF2B5EF4-FFF2-40B4-BE49-F238E27FC236}">
                <a16:creationId xmlns:a16="http://schemas.microsoft.com/office/drawing/2014/main" id="{9B4A847F-A743-DBDE-3748-1A9CFD214703}"/>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6" name="Rectangle 69">
            <a:extLst>
              <a:ext uri="{FF2B5EF4-FFF2-40B4-BE49-F238E27FC236}">
                <a16:creationId xmlns:a16="http://schemas.microsoft.com/office/drawing/2014/main" id="{405CD088-E7DE-6755-E281-0ED806D7A4F8}"/>
              </a:ext>
            </a:extLst>
          </p:cNvPr>
          <p:cNvSpPr>
            <a:spLocks noGrp="1" noChangeArrowheads="1"/>
          </p:cNvSpPr>
          <p:nvPr>
            <p:ph type="sldNum" sz="quarter" idx="12"/>
          </p:nvPr>
        </p:nvSpPr>
        <p:spPr>
          <a:ln/>
        </p:spPr>
        <p:txBody>
          <a:bodyPr/>
          <a:lstStyle>
            <a:lvl1pPr>
              <a:defRPr/>
            </a:lvl1pPr>
          </a:lstStyle>
          <a:p>
            <a:pPr>
              <a:defRPr/>
            </a:pPr>
            <a:fld id="{51CE3035-A75C-412E-8D14-826455C2DAEB}" type="slidenum">
              <a:rPr lang="es-ES" altLang="es-CR"/>
              <a:pPr>
                <a:defRPr/>
              </a:pPr>
              <a:t>‹#›</a:t>
            </a:fld>
            <a:endParaRPr lang="es-ES" altLang="es-CR"/>
          </a:p>
        </p:txBody>
      </p:sp>
    </p:spTree>
    <p:extLst>
      <p:ext uri="{BB962C8B-B14F-4D97-AF65-F5344CB8AC3E}">
        <p14:creationId xmlns:p14="http://schemas.microsoft.com/office/powerpoint/2010/main" val="178985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ítulo, 1 obje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871538" y="192088"/>
            <a:ext cx="8162925" cy="1431925"/>
          </a:xfrm>
        </p:spPr>
        <p:txBody>
          <a:bodyPr/>
          <a:lstStyle/>
          <a:p>
            <a:r>
              <a:rPr lang="es-ES"/>
              <a:t>Haga clic para modificar el estilo de título del patrón</a:t>
            </a:r>
            <a:endParaRPr lang="es-CR"/>
          </a:p>
        </p:txBody>
      </p:sp>
      <p:sp>
        <p:nvSpPr>
          <p:cNvPr id="3" name="2 Marcador de contenido"/>
          <p:cNvSpPr>
            <a:spLocks noGrp="1"/>
          </p:cNvSpPr>
          <p:nvPr>
            <p:ph sz="half" idx="1"/>
          </p:nvPr>
        </p:nvSpPr>
        <p:spPr>
          <a:xfrm>
            <a:off x="912813" y="1905000"/>
            <a:ext cx="3978275" cy="4191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3 Marcador de contenido"/>
          <p:cNvSpPr>
            <a:spLocks noGrp="1"/>
          </p:cNvSpPr>
          <p:nvPr>
            <p:ph sz="quarter" idx="2"/>
          </p:nvPr>
        </p:nvSpPr>
        <p:spPr>
          <a:xfrm>
            <a:off x="5043488" y="1905000"/>
            <a:ext cx="3979862" cy="20193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4 Marcador de contenido"/>
          <p:cNvSpPr>
            <a:spLocks noGrp="1"/>
          </p:cNvSpPr>
          <p:nvPr>
            <p:ph sz="quarter" idx="3"/>
          </p:nvPr>
        </p:nvSpPr>
        <p:spPr>
          <a:xfrm>
            <a:off x="5043488" y="4076700"/>
            <a:ext cx="3979862" cy="20193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Rectangle 67">
            <a:extLst>
              <a:ext uri="{FF2B5EF4-FFF2-40B4-BE49-F238E27FC236}">
                <a16:creationId xmlns:a16="http://schemas.microsoft.com/office/drawing/2014/main" id="{B3A473AB-58D1-002D-DCDD-D45818183AC1}"/>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7" name="Rectangle 68">
            <a:extLst>
              <a:ext uri="{FF2B5EF4-FFF2-40B4-BE49-F238E27FC236}">
                <a16:creationId xmlns:a16="http://schemas.microsoft.com/office/drawing/2014/main" id="{1F7270F3-CF63-26C9-2DF8-6A2DD694B552}"/>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8" name="Rectangle 69">
            <a:extLst>
              <a:ext uri="{FF2B5EF4-FFF2-40B4-BE49-F238E27FC236}">
                <a16:creationId xmlns:a16="http://schemas.microsoft.com/office/drawing/2014/main" id="{E5C2E008-B416-E237-BE68-1F76757DB355}"/>
              </a:ext>
            </a:extLst>
          </p:cNvPr>
          <p:cNvSpPr>
            <a:spLocks noGrp="1" noChangeArrowheads="1"/>
          </p:cNvSpPr>
          <p:nvPr>
            <p:ph type="sldNum" sz="quarter" idx="12"/>
          </p:nvPr>
        </p:nvSpPr>
        <p:spPr>
          <a:ln/>
        </p:spPr>
        <p:txBody>
          <a:bodyPr/>
          <a:lstStyle>
            <a:lvl1pPr>
              <a:defRPr/>
            </a:lvl1pPr>
          </a:lstStyle>
          <a:p>
            <a:pPr>
              <a:defRPr/>
            </a:pPr>
            <a:fld id="{CA398858-AC3B-4E6E-BE16-F51096E77128}" type="slidenum">
              <a:rPr lang="es-ES" altLang="es-CR"/>
              <a:pPr>
                <a:defRPr/>
              </a:pPr>
              <a:t>‹#›</a:t>
            </a:fld>
            <a:endParaRPr lang="es-ES" altLang="es-CR"/>
          </a:p>
        </p:txBody>
      </p:sp>
    </p:spTree>
    <p:extLst>
      <p:ext uri="{BB962C8B-B14F-4D97-AF65-F5344CB8AC3E}">
        <p14:creationId xmlns:p14="http://schemas.microsoft.com/office/powerpoint/2010/main" val="57168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ítulo y 4 objetos">
    <p:spTree>
      <p:nvGrpSpPr>
        <p:cNvPr id="1" name=""/>
        <p:cNvGrpSpPr/>
        <p:nvPr/>
      </p:nvGrpSpPr>
      <p:grpSpPr>
        <a:xfrm>
          <a:off x="0" y="0"/>
          <a:ext cx="0" cy="0"/>
          <a:chOff x="0" y="0"/>
          <a:chExt cx="0" cy="0"/>
        </a:xfrm>
      </p:grpSpPr>
      <p:sp>
        <p:nvSpPr>
          <p:cNvPr id="2" name="1 Título"/>
          <p:cNvSpPr>
            <a:spLocks noGrp="1"/>
          </p:cNvSpPr>
          <p:nvPr>
            <p:ph type="title" sz="quarter"/>
          </p:nvPr>
        </p:nvSpPr>
        <p:spPr>
          <a:xfrm>
            <a:off x="871538" y="192088"/>
            <a:ext cx="8162925" cy="1431925"/>
          </a:xfrm>
        </p:spPr>
        <p:txBody>
          <a:bodyPr/>
          <a:lstStyle/>
          <a:p>
            <a:r>
              <a:rPr lang="es-ES"/>
              <a:t>Haga clic para modificar el estilo de título del patrón</a:t>
            </a:r>
            <a:endParaRPr lang="es-CR"/>
          </a:p>
        </p:txBody>
      </p:sp>
      <p:sp>
        <p:nvSpPr>
          <p:cNvPr id="3" name="2 Marcador de contenido"/>
          <p:cNvSpPr>
            <a:spLocks noGrp="1"/>
          </p:cNvSpPr>
          <p:nvPr>
            <p:ph sz="quarter" idx="1"/>
          </p:nvPr>
        </p:nvSpPr>
        <p:spPr>
          <a:xfrm>
            <a:off x="912813" y="1905000"/>
            <a:ext cx="3978275" cy="20193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3 Marcador de contenido"/>
          <p:cNvSpPr>
            <a:spLocks noGrp="1"/>
          </p:cNvSpPr>
          <p:nvPr>
            <p:ph sz="quarter" idx="2"/>
          </p:nvPr>
        </p:nvSpPr>
        <p:spPr>
          <a:xfrm>
            <a:off x="5043488" y="1905000"/>
            <a:ext cx="3979862" cy="20193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4 Marcador de contenido"/>
          <p:cNvSpPr>
            <a:spLocks noGrp="1"/>
          </p:cNvSpPr>
          <p:nvPr>
            <p:ph sz="quarter" idx="3"/>
          </p:nvPr>
        </p:nvSpPr>
        <p:spPr>
          <a:xfrm>
            <a:off x="912813" y="4076700"/>
            <a:ext cx="3978275" cy="20193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5 Marcador de contenido"/>
          <p:cNvSpPr>
            <a:spLocks noGrp="1"/>
          </p:cNvSpPr>
          <p:nvPr>
            <p:ph sz="quarter" idx="4"/>
          </p:nvPr>
        </p:nvSpPr>
        <p:spPr>
          <a:xfrm>
            <a:off x="5043488" y="4076700"/>
            <a:ext cx="3979862" cy="20193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7" name="Rectangle 67">
            <a:extLst>
              <a:ext uri="{FF2B5EF4-FFF2-40B4-BE49-F238E27FC236}">
                <a16:creationId xmlns:a16="http://schemas.microsoft.com/office/drawing/2014/main" id="{97AE556E-0CA6-0709-0BA1-922669AF364D}"/>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8" name="Rectangle 68">
            <a:extLst>
              <a:ext uri="{FF2B5EF4-FFF2-40B4-BE49-F238E27FC236}">
                <a16:creationId xmlns:a16="http://schemas.microsoft.com/office/drawing/2014/main" id="{6A577E5D-0136-8FC9-5EB9-13314058C562}"/>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9" name="Rectangle 69">
            <a:extLst>
              <a:ext uri="{FF2B5EF4-FFF2-40B4-BE49-F238E27FC236}">
                <a16:creationId xmlns:a16="http://schemas.microsoft.com/office/drawing/2014/main" id="{458116A4-4D21-90E8-13B3-AFF41A3F5C9C}"/>
              </a:ext>
            </a:extLst>
          </p:cNvPr>
          <p:cNvSpPr>
            <a:spLocks noGrp="1" noChangeArrowheads="1"/>
          </p:cNvSpPr>
          <p:nvPr>
            <p:ph type="sldNum" sz="quarter" idx="12"/>
          </p:nvPr>
        </p:nvSpPr>
        <p:spPr>
          <a:ln/>
        </p:spPr>
        <p:txBody>
          <a:bodyPr/>
          <a:lstStyle>
            <a:lvl1pPr>
              <a:defRPr/>
            </a:lvl1pPr>
          </a:lstStyle>
          <a:p>
            <a:pPr>
              <a:defRPr/>
            </a:pPr>
            <a:fld id="{61DDDC16-F3BB-41B9-9707-0778206AD808}" type="slidenum">
              <a:rPr lang="es-ES" altLang="es-CR"/>
              <a:pPr>
                <a:defRPr/>
              </a:pPr>
              <a:t>‹#›</a:t>
            </a:fld>
            <a:endParaRPr lang="es-ES" altLang="es-CR"/>
          </a:p>
        </p:txBody>
      </p:sp>
    </p:spTree>
    <p:extLst>
      <p:ext uri="{BB962C8B-B14F-4D97-AF65-F5344CB8AC3E}">
        <p14:creationId xmlns:p14="http://schemas.microsoft.com/office/powerpoint/2010/main" val="3275279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Rectangle 67">
            <a:extLst>
              <a:ext uri="{FF2B5EF4-FFF2-40B4-BE49-F238E27FC236}">
                <a16:creationId xmlns:a16="http://schemas.microsoft.com/office/drawing/2014/main" id="{20DC3852-DA80-6EDB-9788-B37B4A55A6F9}"/>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5" name="Rectangle 68">
            <a:extLst>
              <a:ext uri="{FF2B5EF4-FFF2-40B4-BE49-F238E27FC236}">
                <a16:creationId xmlns:a16="http://schemas.microsoft.com/office/drawing/2014/main" id="{5E700003-63B3-1A68-5C3D-8169D6BCC675}"/>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6" name="Rectangle 69">
            <a:extLst>
              <a:ext uri="{FF2B5EF4-FFF2-40B4-BE49-F238E27FC236}">
                <a16:creationId xmlns:a16="http://schemas.microsoft.com/office/drawing/2014/main" id="{41023614-B212-9C8B-4A9A-75C32B680F7A}"/>
              </a:ext>
            </a:extLst>
          </p:cNvPr>
          <p:cNvSpPr>
            <a:spLocks noGrp="1" noChangeArrowheads="1"/>
          </p:cNvSpPr>
          <p:nvPr>
            <p:ph type="sldNum" sz="quarter" idx="12"/>
          </p:nvPr>
        </p:nvSpPr>
        <p:spPr>
          <a:ln/>
        </p:spPr>
        <p:txBody>
          <a:bodyPr/>
          <a:lstStyle>
            <a:lvl1pPr>
              <a:defRPr/>
            </a:lvl1pPr>
          </a:lstStyle>
          <a:p>
            <a:pPr>
              <a:defRPr/>
            </a:pPr>
            <a:fld id="{F92A1CB1-5047-435C-829C-5306EC54B9C6}" type="slidenum">
              <a:rPr lang="es-ES" altLang="es-CR"/>
              <a:pPr>
                <a:defRPr/>
              </a:pPr>
              <a:t>‹#›</a:t>
            </a:fld>
            <a:endParaRPr lang="es-ES" altLang="es-CR"/>
          </a:p>
        </p:txBody>
      </p:sp>
    </p:spTree>
    <p:extLst>
      <p:ext uri="{BB962C8B-B14F-4D97-AF65-F5344CB8AC3E}">
        <p14:creationId xmlns:p14="http://schemas.microsoft.com/office/powerpoint/2010/main" val="3716537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67">
            <a:extLst>
              <a:ext uri="{FF2B5EF4-FFF2-40B4-BE49-F238E27FC236}">
                <a16:creationId xmlns:a16="http://schemas.microsoft.com/office/drawing/2014/main" id="{740FB902-53C3-9D90-E2E9-18634FB9BF79}"/>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5" name="Rectangle 68">
            <a:extLst>
              <a:ext uri="{FF2B5EF4-FFF2-40B4-BE49-F238E27FC236}">
                <a16:creationId xmlns:a16="http://schemas.microsoft.com/office/drawing/2014/main" id="{C85FD3BE-22B9-3843-0BD1-A2371AADD645}"/>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6" name="Rectangle 69">
            <a:extLst>
              <a:ext uri="{FF2B5EF4-FFF2-40B4-BE49-F238E27FC236}">
                <a16:creationId xmlns:a16="http://schemas.microsoft.com/office/drawing/2014/main" id="{F27BDA7B-66F3-E245-A453-7923B5B7D746}"/>
              </a:ext>
            </a:extLst>
          </p:cNvPr>
          <p:cNvSpPr>
            <a:spLocks noGrp="1" noChangeArrowheads="1"/>
          </p:cNvSpPr>
          <p:nvPr>
            <p:ph type="sldNum" sz="quarter" idx="12"/>
          </p:nvPr>
        </p:nvSpPr>
        <p:spPr>
          <a:ln/>
        </p:spPr>
        <p:txBody>
          <a:bodyPr/>
          <a:lstStyle>
            <a:lvl1pPr>
              <a:defRPr/>
            </a:lvl1pPr>
          </a:lstStyle>
          <a:p>
            <a:pPr>
              <a:defRPr/>
            </a:pPr>
            <a:fld id="{1FC63F5C-DAAD-465F-A453-031507C06896}" type="slidenum">
              <a:rPr lang="es-ES" altLang="es-CR"/>
              <a:pPr>
                <a:defRPr/>
              </a:pPr>
              <a:t>‹#›</a:t>
            </a:fld>
            <a:endParaRPr lang="es-ES" altLang="es-CR"/>
          </a:p>
        </p:txBody>
      </p:sp>
    </p:spTree>
    <p:extLst>
      <p:ext uri="{BB962C8B-B14F-4D97-AF65-F5344CB8AC3E}">
        <p14:creationId xmlns:p14="http://schemas.microsoft.com/office/powerpoint/2010/main" val="3291336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R"/>
          </a:p>
        </p:txBody>
      </p:sp>
      <p:sp>
        <p:nvSpPr>
          <p:cNvPr id="3" name="2 Marcador de contenido"/>
          <p:cNvSpPr>
            <a:spLocks noGrp="1"/>
          </p:cNvSpPr>
          <p:nvPr>
            <p:ph sz="half" idx="1"/>
          </p:nvPr>
        </p:nvSpPr>
        <p:spPr>
          <a:xfrm>
            <a:off x="912813" y="1905000"/>
            <a:ext cx="39782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3 Marcador de contenido"/>
          <p:cNvSpPr>
            <a:spLocks noGrp="1"/>
          </p:cNvSpPr>
          <p:nvPr>
            <p:ph sz="half" idx="2"/>
          </p:nvPr>
        </p:nvSpPr>
        <p:spPr>
          <a:xfrm>
            <a:off x="5043488" y="1905000"/>
            <a:ext cx="397986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Rectangle 67">
            <a:extLst>
              <a:ext uri="{FF2B5EF4-FFF2-40B4-BE49-F238E27FC236}">
                <a16:creationId xmlns:a16="http://schemas.microsoft.com/office/drawing/2014/main" id="{6BDB473E-BC77-8DF4-AB24-2795DE683C56}"/>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6" name="Rectangle 68">
            <a:extLst>
              <a:ext uri="{FF2B5EF4-FFF2-40B4-BE49-F238E27FC236}">
                <a16:creationId xmlns:a16="http://schemas.microsoft.com/office/drawing/2014/main" id="{DE6A39BF-08AF-90DA-BE36-7EBB8D68667A}"/>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7" name="Rectangle 69">
            <a:extLst>
              <a:ext uri="{FF2B5EF4-FFF2-40B4-BE49-F238E27FC236}">
                <a16:creationId xmlns:a16="http://schemas.microsoft.com/office/drawing/2014/main" id="{D539BCB7-82AF-957A-9860-43637A1BA9BF}"/>
              </a:ext>
            </a:extLst>
          </p:cNvPr>
          <p:cNvSpPr>
            <a:spLocks noGrp="1" noChangeArrowheads="1"/>
          </p:cNvSpPr>
          <p:nvPr>
            <p:ph type="sldNum" sz="quarter" idx="12"/>
          </p:nvPr>
        </p:nvSpPr>
        <p:spPr>
          <a:ln/>
        </p:spPr>
        <p:txBody>
          <a:bodyPr/>
          <a:lstStyle>
            <a:lvl1pPr>
              <a:defRPr/>
            </a:lvl1pPr>
          </a:lstStyle>
          <a:p>
            <a:pPr>
              <a:defRPr/>
            </a:pPr>
            <a:fld id="{C668BB25-5627-4239-9890-D98A33D4AB1B}" type="slidenum">
              <a:rPr lang="es-ES" altLang="es-CR"/>
              <a:pPr>
                <a:defRPr/>
              </a:pPr>
              <a:t>‹#›</a:t>
            </a:fld>
            <a:endParaRPr lang="es-ES" altLang="es-CR"/>
          </a:p>
        </p:txBody>
      </p:sp>
    </p:spTree>
    <p:extLst>
      <p:ext uri="{BB962C8B-B14F-4D97-AF65-F5344CB8AC3E}">
        <p14:creationId xmlns:p14="http://schemas.microsoft.com/office/powerpoint/2010/main" val="3487842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C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7" name="Rectangle 67">
            <a:extLst>
              <a:ext uri="{FF2B5EF4-FFF2-40B4-BE49-F238E27FC236}">
                <a16:creationId xmlns:a16="http://schemas.microsoft.com/office/drawing/2014/main" id="{9774783B-432A-51D9-8877-2AA9F401D777}"/>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8" name="Rectangle 68">
            <a:extLst>
              <a:ext uri="{FF2B5EF4-FFF2-40B4-BE49-F238E27FC236}">
                <a16:creationId xmlns:a16="http://schemas.microsoft.com/office/drawing/2014/main" id="{49A8E4E7-7C77-7867-3E2E-95B22D8D261F}"/>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9" name="Rectangle 69">
            <a:extLst>
              <a:ext uri="{FF2B5EF4-FFF2-40B4-BE49-F238E27FC236}">
                <a16:creationId xmlns:a16="http://schemas.microsoft.com/office/drawing/2014/main" id="{91B759D7-A328-5DC1-1520-27A33DF80503}"/>
              </a:ext>
            </a:extLst>
          </p:cNvPr>
          <p:cNvSpPr>
            <a:spLocks noGrp="1" noChangeArrowheads="1"/>
          </p:cNvSpPr>
          <p:nvPr>
            <p:ph type="sldNum" sz="quarter" idx="12"/>
          </p:nvPr>
        </p:nvSpPr>
        <p:spPr>
          <a:ln/>
        </p:spPr>
        <p:txBody>
          <a:bodyPr/>
          <a:lstStyle>
            <a:lvl1pPr>
              <a:defRPr/>
            </a:lvl1pPr>
          </a:lstStyle>
          <a:p>
            <a:pPr>
              <a:defRPr/>
            </a:pPr>
            <a:fld id="{E2DC698C-D788-44DA-ACEF-C837C7C45FE8}" type="slidenum">
              <a:rPr lang="es-ES" altLang="es-CR"/>
              <a:pPr>
                <a:defRPr/>
              </a:pPr>
              <a:t>‹#›</a:t>
            </a:fld>
            <a:endParaRPr lang="es-ES" altLang="es-CR"/>
          </a:p>
        </p:txBody>
      </p:sp>
    </p:spTree>
    <p:extLst>
      <p:ext uri="{BB962C8B-B14F-4D97-AF65-F5344CB8AC3E}">
        <p14:creationId xmlns:p14="http://schemas.microsoft.com/office/powerpoint/2010/main" val="3408181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R"/>
          </a:p>
        </p:txBody>
      </p:sp>
      <p:sp>
        <p:nvSpPr>
          <p:cNvPr id="3" name="Rectangle 67">
            <a:extLst>
              <a:ext uri="{FF2B5EF4-FFF2-40B4-BE49-F238E27FC236}">
                <a16:creationId xmlns:a16="http://schemas.microsoft.com/office/drawing/2014/main" id="{940E4650-8706-B9A5-367A-08EB26FDD6DE}"/>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4" name="Rectangle 68">
            <a:extLst>
              <a:ext uri="{FF2B5EF4-FFF2-40B4-BE49-F238E27FC236}">
                <a16:creationId xmlns:a16="http://schemas.microsoft.com/office/drawing/2014/main" id="{B2278E4F-7787-2F55-CAC9-A6663E850701}"/>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5" name="Rectangle 69">
            <a:extLst>
              <a:ext uri="{FF2B5EF4-FFF2-40B4-BE49-F238E27FC236}">
                <a16:creationId xmlns:a16="http://schemas.microsoft.com/office/drawing/2014/main" id="{FD63ECB3-4D29-D28A-8886-C7010FE5C936}"/>
              </a:ext>
            </a:extLst>
          </p:cNvPr>
          <p:cNvSpPr>
            <a:spLocks noGrp="1" noChangeArrowheads="1"/>
          </p:cNvSpPr>
          <p:nvPr>
            <p:ph type="sldNum" sz="quarter" idx="12"/>
          </p:nvPr>
        </p:nvSpPr>
        <p:spPr>
          <a:ln/>
        </p:spPr>
        <p:txBody>
          <a:bodyPr/>
          <a:lstStyle>
            <a:lvl1pPr>
              <a:defRPr/>
            </a:lvl1pPr>
          </a:lstStyle>
          <a:p>
            <a:pPr>
              <a:defRPr/>
            </a:pPr>
            <a:fld id="{88AE1BDF-C649-4447-B277-49FE183155F5}" type="slidenum">
              <a:rPr lang="es-ES" altLang="es-CR"/>
              <a:pPr>
                <a:defRPr/>
              </a:pPr>
              <a:t>‹#›</a:t>
            </a:fld>
            <a:endParaRPr lang="es-ES" altLang="es-CR"/>
          </a:p>
        </p:txBody>
      </p:sp>
    </p:spTree>
    <p:extLst>
      <p:ext uri="{BB962C8B-B14F-4D97-AF65-F5344CB8AC3E}">
        <p14:creationId xmlns:p14="http://schemas.microsoft.com/office/powerpoint/2010/main" val="3176009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67">
            <a:extLst>
              <a:ext uri="{FF2B5EF4-FFF2-40B4-BE49-F238E27FC236}">
                <a16:creationId xmlns:a16="http://schemas.microsoft.com/office/drawing/2014/main" id="{9843759A-FD9E-2A8F-17F1-AEDB5A1E5325}"/>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3" name="Rectangle 68">
            <a:extLst>
              <a:ext uri="{FF2B5EF4-FFF2-40B4-BE49-F238E27FC236}">
                <a16:creationId xmlns:a16="http://schemas.microsoft.com/office/drawing/2014/main" id="{8A1E43D1-E85E-722C-C610-5F0CDE0F53D7}"/>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4" name="Rectangle 69">
            <a:extLst>
              <a:ext uri="{FF2B5EF4-FFF2-40B4-BE49-F238E27FC236}">
                <a16:creationId xmlns:a16="http://schemas.microsoft.com/office/drawing/2014/main" id="{B5F54655-6527-B61B-FC08-DCE449917C95}"/>
              </a:ext>
            </a:extLst>
          </p:cNvPr>
          <p:cNvSpPr>
            <a:spLocks noGrp="1" noChangeArrowheads="1"/>
          </p:cNvSpPr>
          <p:nvPr>
            <p:ph type="sldNum" sz="quarter" idx="12"/>
          </p:nvPr>
        </p:nvSpPr>
        <p:spPr>
          <a:ln/>
        </p:spPr>
        <p:txBody>
          <a:bodyPr/>
          <a:lstStyle>
            <a:lvl1pPr>
              <a:defRPr/>
            </a:lvl1pPr>
          </a:lstStyle>
          <a:p>
            <a:pPr>
              <a:defRPr/>
            </a:pPr>
            <a:fld id="{32910CBD-52DE-4178-B812-EAEA045EE85F}" type="slidenum">
              <a:rPr lang="es-ES" altLang="es-CR"/>
              <a:pPr>
                <a:defRPr/>
              </a:pPr>
              <a:t>‹#›</a:t>
            </a:fld>
            <a:endParaRPr lang="es-ES" altLang="es-CR"/>
          </a:p>
        </p:txBody>
      </p:sp>
    </p:spTree>
    <p:extLst>
      <p:ext uri="{BB962C8B-B14F-4D97-AF65-F5344CB8AC3E}">
        <p14:creationId xmlns:p14="http://schemas.microsoft.com/office/powerpoint/2010/main" val="3609932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a:t>Haga clic para modificar el estilo de título del patrón</a:t>
            </a:r>
            <a:endParaRPr lang="es-C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67">
            <a:extLst>
              <a:ext uri="{FF2B5EF4-FFF2-40B4-BE49-F238E27FC236}">
                <a16:creationId xmlns:a16="http://schemas.microsoft.com/office/drawing/2014/main" id="{6F490CA1-DE45-CAA7-584F-779554D65C8B}"/>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6" name="Rectangle 68">
            <a:extLst>
              <a:ext uri="{FF2B5EF4-FFF2-40B4-BE49-F238E27FC236}">
                <a16:creationId xmlns:a16="http://schemas.microsoft.com/office/drawing/2014/main" id="{AAE1F4E0-1CA0-1200-E7BB-3A2E16C96DB7}"/>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7" name="Rectangle 69">
            <a:extLst>
              <a:ext uri="{FF2B5EF4-FFF2-40B4-BE49-F238E27FC236}">
                <a16:creationId xmlns:a16="http://schemas.microsoft.com/office/drawing/2014/main" id="{220E020A-0E08-781A-EB39-41AD749552ED}"/>
              </a:ext>
            </a:extLst>
          </p:cNvPr>
          <p:cNvSpPr>
            <a:spLocks noGrp="1" noChangeArrowheads="1"/>
          </p:cNvSpPr>
          <p:nvPr>
            <p:ph type="sldNum" sz="quarter" idx="12"/>
          </p:nvPr>
        </p:nvSpPr>
        <p:spPr>
          <a:ln/>
        </p:spPr>
        <p:txBody>
          <a:bodyPr/>
          <a:lstStyle>
            <a:lvl1pPr>
              <a:defRPr/>
            </a:lvl1pPr>
          </a:lstStyle>
          <a:p>
            <a:pPr>
              <a:defRPr/>
            </a:pPr>
            <a:fld id="{F42E0A0E-777A-4FEF-916C-28D60447DAF9}" type="slidenum">
              <a:rPr lang="es-ES" altLang="es-CR"/>
              <a:pPr>
                <a:defRPr/>
              </a:pPr>
              <a:t>‹#›</a:t>
            </a:fld>
            <a:endParaRPr lang="es-ES" altLang="es-CR"/>
          </a:p>
        </p:txBody>
      </p:sp>
    </p:spTree>
    <p:extLst>
      <p:ext uri="{BB962C8B-B14F-4D97-AF65-F5344CB8AC3E}">
        <p14:creationId xmlns:p14="http://schemas.microsoft.com/office/powerpoint/2010/main" val="2838990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a:t>Haga clic para modificar el estilo de título del patrón</a:t>
            </a:r>
            <a:endParaRPr lang="es-C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67">
            <a:extLst>
              <a:ext uri="{FF2B5EF4-FFF2-40B4-BE49-F238E27FC236}">
                <a16:creationId xmlns:a16="http://schemas.microsoft.com/office/drawing/2014/main" id="{0D72BDAA-9CD3-4E78-DD7C-81F3DD1D7E6F}"/>
              </a:ext>
            </a:extLst>
          </p:cNvPr>
          <p:cNvSpPr>
            <a:spLocks noGrp="1" noChangeArrowheads="1"/>
          </p:cNvSpPr>
          <p:nvPr>
            <p:ph type="dt" sz="half" idx="10"/>
          </p:nvPr>
        </p:nvSpPr>
        <p:spPr>
          <a:ln/>
        </p:spPr>
        <p:txBody>
          <a:bodyPr/>
          <a:lstStyle>
            <a:lvl1pPr>
              <a:defRPr/>
            </a:lvl1pPr>
          </a:lstStyle>
          <a:p>
            <a:pPr>
              <a:defRPr/>
            </a:pPr>
            <a:endParaRPr lang="es-ES" altLang="es-CR"/>
          </a:p>
        </p:txBody>
      </p:sp>
      <p:sp>
        <p:nvSpPr>
          <p:cNvPr id="6" name="Rectangle 68">
            <a:extLst>
              <a:ext uri="{FF2B5EF4-FFF2-40B4-BE49-F238E27FC236}">
                <a16:creationId xmlns:a16="http://schemas.microsoft.com/office/drawing/2014/main" id="{174FCEA3-95E8-F3ED-50BA-D7BE9A7D9A74}"/>
              </a:ext>
            </a:extLst>
          </p:cNvPr>
          <p:cNvSpPr>
            <a:spLocks noGrp="1" noChangeArrowheads="1"/>
          </p:cNvSpPr>
          <p:nvPr>
            <p:ph type="ftr" sz="quarter" idx="11"/>
          </p:nvPr>
        </p:nvSpPr>
        <p:spPr>
          <a:ln/>
        </p:spPr>
        <p:txBody>
          <a:bodyPr/>
          <a:lstStyle>
            <a:lvl1pPr>
              <a:defRPr/>
            </a:lvl1pPr>
          </a:lstStyle>
          <a:p>
            <a:pPr>
              <a:defRPr/>
            </a:pPr>
            <a:endParaRPr lang="es-ES" altLang="es-CR"/>
          </a:p>
        </p:txBody>
      </p:sp>
      <p:sp>
        <p:nvSpPr>
          <p:cNvPr id="7" name="Rectangle 69">
            <a:extLst>
              <a:ext uri="{FF2B5EF4-FFF2-40B4-BE49-F238E27FC236}">
                <a16:creationId xmlns:a16="http://schemas.microsoft.com/office/drawing/2014/main" id="{344EC787-852A-58BB-068E-163380615DE0}"/>
              </a:ext>
            </a:extLst>
          </p:cNvPr>
          <p:cNvSpPr>
            <a:spLocks noGrp="1" noChangeArrowheads="1"/>
          </p:cNvSpPr>
          <p:nvPr>
            <p:ph type="sldNum" sz="quarter" idx="12"/>
          </p:nvPr>
        </p:nvSpPr>
        <p:spPr>
          <a:ln/>
        </p:spPr>
        <p:txBody>
          <a:bodyPr/>
          <a:lstStyle>
            <a:lvl1pPr>
              <a:defRPr/>
            </a:lvl1pPr>
          </a:lstStyle>
          <a:p>
            <a:pPr>
              <a:defRPr/>
            </a:pPr>
            <a:fld id="{43E1C351-3C5B-4FDC-BDE1-69C78643521B}" type="slidenum">
              <a:rPr lang="es-ES" altLang="es-CR"/>
              <a:pPr>
                <a:defRPr/>
              </a:pPr>
              <a:t>‹#›</a:t>
            </a:fld>
            <a:endParaRPr lang="es-ES" altLang="es-CR"/>
          </a:p>
        </p:txBody>
      </p:sp>
    </p:spTree>
    <p:extLst>
      <p:ext uri="{BB962C8B-B14F-4D97-AF65-F5344CB8AC3E}">
        <p14:creationId xmlns:p14="http://schemas.microsoft.com/office/powerpoint/2010/main" val="2994363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879CF2BF-E7C3-5A80-5713-C99CF7F787E3}"/>
              </a:ext>
            </a:extLst>
          </p:cNvPr>
          <p:cNvGrpSpPr>
            <a:grpSpLocks/>
          </p:cNvGrpSpPr>
          <p:nvPr/>
        </p:nvGrpSpPr>
        <p:grpSpPr bwMode="auto">
          <a:xfrm>
            <a:off x="0" y="0"/>
            <a:ext cx="9147175" cy="6867525"/>
            <a:chOff x="0" y="0"/>
            <a:chExt cx="5762" cy="4326"/>
          </a:xfrm>
        </p:grpSpPr>
        <p:sp>
          <p:nvSpPr>
            <p:cNvPr id="1032" name="Rectangle 3">
              <a:extLst>
                <a:ext uri="{FF2B5EF4-FFF2-40B4-BE49-F238E27FC236}">
                  <a16:creationId xmlns:a16="http://schemas.microsoft.com/office/drawing/2014/main" id="{F408416E-BFF5-19F8-A26A-DD7A6C17610B}"/>
                </a:ext>
              </a:extLst>
            </p:cNvPr>
            <p:cNvSpPr>
              <a:spLocks noChangeArrowheads="1"/>
            </p:cNvSpPr>
            <p:nvPr userDrawn="1"/>
          </p:nvSpPr>
          <p:spPr bwMode="hidden">
            <a:xfrm>
              <a:off x="0" y="0"/>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33" name="Rectangle 4">
              <a:extLst>
                <a:ext uri="{FF2B5EF4-FFF2-40B4-BE49-F238E27FC236}">
                  <a16:creationId xmlns:a16="http://schemas.microsoft.com/office/drawing/2014/main" id="{064CECF6-771E-F179-961F-1D9DFE632928}"/>
                </a:ext>
              </a:extLst>
            </p:cNvPr>
            <p:cNvSpPr>
              <a:spLocks noChangeArrowheads="1"/>
            </p:cNvSpPr>
            <p:nvPr userDrawn="1"/>
          </p:nvSpPr>
          <p:spPr bwMode="hidden">
            <a:xfrm>
              <a:off x="9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34" name="Rectangle 5">
              <a:extLst>
                <a:ext uri="{FF2B5EF4-FFF2-40B4-BE49-F238E27FC236}">
                  <a16:creationId xmlns:a16="http://schemas.microsoft.com/office/drawing/2014/main" id="{1323637A-075C-FA3A-D80D-5D4C21B6F947}"/>
                </a:ext>
              </a:extLst>
            </p:cNvPr>
            <p:cNvSpPr>
              <a:spLocks noChangeArrowheads="1"/>
            </p:cNvSpPr>
            <p:nvPr userDrawn="1"/>
          </p:nvSpPr>
          <p:spPr bwMode="hidden">
            <a:xfrm>
              <a:off x="19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35" name="Rectangle 6">
              <a:extLst>
                <a:ext uri="{FF2B5EF4-FFF2-40B4-BE49-F238E27FC236}">
                  <a16:creationId xmlns:a16="http://schemas.microsoft.com/office/drawing/2014/main" id="{1A87FB2C-8B0D-2504-1988-03E11B04E72E}"/>
                </a:ext>
              </a:extLst>
            </p:cNvPr>
            <p:cNvSpPr>
              <a:spLocks noChangeArrowheads="1"/>
            </p:cNvSpPr>
            <p:nvPr userDrawn="1"/>
          </p:nvSpPr>
          <p:spPr bwMode="hidden">
            <a:xfrm>
              <a:off x="28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36" name="Rectangle 7">
              <a:extLst>
                <a:ext uri="{FF2B5EF4-FFF2-40B4-BE49-F238E27FC236}">
                  <a16:creationId xmlns:a16="http://schemas.microsoft.com/office/drawing/2014/main" id="{232A7CF9-3A9F-A0BE-1102-7F79CF604A6B}"/>
                </a:ext>
              </a:extLst>
            </p:cNvPr>
            <p:cNvSpPr>
              <a:spLocks noChangeArrowheads="1"/>
            </p:cNvSpPr>
            <p:nvPr userDrawn="1"/>
          </p:nvSpPr>
          <p:spPr bwMode="hidden">
            <a:xfrm>
              <a:off x="38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37" name="Rectangle 8">
              <a:extLst>
                <a:ext uri="{FF2B5EF4-FFF2-40B4-BE49-F238E27FC236}">
                  <a16:creationId xmlns:a16="http://schemas.microsoft.com/office/drawing/2014/main" id="{42D30873-BF8D-8612-AAD5-5F3F7586A8BA}"/>
                </a:ext>
              </a:extLst>
            </p:cNvPr>
            <p:cNvSpPr>
              <a:spLocks noChangeArrowheads="1"/>
            </p:cNvSpPr>
            <p:nvPr userDrawn="1"/>
          </p:nvSpPr>
          <p:spPr bwMode="hidden">
            <a:xfrm>
              <a:off x="48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38" name="Rectangle 9">
              <a:extLst>
                <a:ext uri="{FF2B5EF4-FFF2-40B4-BE49-F238E27FC236}">
                  <a16:creationId xmlns:a16="http://schemas.microsoft.com/office/drawing/2014/main" id="{63D390AC-4CEE-E879-F38A-10EA28511FD3}"/>
                </a:ext>
              </a:extLst>
            </p:cNvPr>
            <p:cNvSpPr>
              <a:spLocks noChangeArrowheads="1"/>
            </p:cNvSpPr>
            <p:nvPr userDrawn="1"/>
          </p:nvSpPr>
          <p:spPr bwMode="hidden">
            <a:xfrm>
              <a:off x="57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39" name="Rectangle 10">
              <a:extLst>
                <a:ext uri="{FF2B5EF4-FFF2-40B4-BE49-F238E27FC236}">
                  <a16:creationId xmlns:a16="http://schemas.microsoft.com/office/drawing/2014/main" id="{25119E42-1A1B-FA66-CE28-9E15A92340A8}"/>
                </a:ext>
              </a:extLst>
            </p:cNvPr>
            <p:cNvSpPr>
              <a:spLocks noChangeArrowheads="1"/>
            </p:cNvSpPr>
            <p:nvPr userDrawn="1"/>
          </p:nvSpPr>
          <p:spPr bwMode="hidden">
            <a:xfrm>
              <a:off x="67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40" name="Rectangle 11">
              <a:extLst>
                <a:ext uri="{FF2B5EF4-FFF2-40B4-BE49-F238E27FC236}">
                  <a16:creationId xmlns:a16="http://schemas.microsoft.com/office/drawing/2014/main" id="{1B9D2271-FB64-8CAF-A843-5DA667D7992A}"/>
                </a:ext>
              </a:extLst>
            </p:cNvPr>
            <p:cNvSpPr>
              <a:spLocks noChangeArrowheads="1"/>
            </p:cNvSpPr>
            <p:nvPr userDrawn="1"/>
          </p:nvSpPr>
          <p:spPr bwMode="hidden">
            <a:xfrm>
              <a:off x="76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41" name="Rectangle 12">
              <a:extLst>
                <a:ext uri="{FF2B5EF4-FFF2-40B4-BE49-F238E27FC236}">
                  <a16:creationId xmlns:a16="http://schemas.microsoft.com/office/drawing/2014/main" id="{67D45D39-2C9D-736C-6D0F-EAC4360FB91B}"/>
                </a:ext>
              </a:extLst>
            </p:cNvPr>
            <p:cNvSpPr>
              <a:spLocks noChangeArrowheads="1"/>
            </p:cNvSpPr>
            <p:nvPr userDrawn="1"/>
          </p:nvSpPr>
          <p:spPr bwMode="hidden">
            <a:xfrm>
              <a:off x="86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42" name="Rectangle 13">
              <a:extLst>
                <a:ext uri="{FF2B5EF4-FFF2-40B4-BE49-F238E27FC236}">
                  <a16:creationId xmlns:a16="http://schemas.microsoft.com/office/drawing/2014/main" id="{6E736B29-FAF9-14BF-91ED-A77B2C4CB601}"/>
                </a:ext>
              </a:extLst>
            </p:cNvPr>
            <p:cNvSpPr>
              <a:spLocks noChangeArrowheads="1"/>
            </p:cNvSpPr>
            <p:nvPr userDrawn="1"/>
          </p:nvSpPr>
          <p:spPr bwMode="hidden">
            <a:xfrm>
              <a:off x="96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43" name="Rectangle 14">
              <a:extLst>
                <a:ext uri="{FF2B5EF4-FFF2-40B4-BE49-F238E27FC236}">
                  <a16:creationId xmlns:a16="http://schemas.microsoft.com/office/drawing/2014/main" id="{1EC37031-04D1-8AF1-CD96-2346169D9775}"/>
                </a:ext>
              </a:extLst>
            </p:cNvPr>
            <p:cNvSpPr>
              <a:spLocks noChangeArrowheads="1"/>
            </p:cNvSpPr>
            <p:nvPr userDrawn="1"/>
          </p:nvSpPr>
          <p:spPr bwMode="hidden">
            <a:xfrm>
              <a:off x="105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44" name="Rectangle 15">
              <a:extLst>
                <a:ext uri="{FF2B5EF4-FFF2-40B4-BE49-F238E27FC236}">
                  <a16:creationId xmlns:a16="http://schemas.microsoft.com/office/drawing/2014/main" id="{990A9BDD-7778-1B62-0356-AC6A421D79C3}"/>
                </a:ext>
              </a:extLst>
            </p:cNvPr>
            <p:cNvSpPr>
              <a:spLocks noChangeArrowheads="1"/>
            </p:cNvSpPr>
            <p:nvPr userDrawn="1"/>
          </p:nvSpPr>
          <p:spPr bwMode="hidden">
            <a:xfrm>
              <a:off x="115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45" name="Rectangle 16">
              <a:extLst>
                <a:ext uri="{FF2B5EF4-FFF2-40B4-BE49-F238E27FC236}">
                  <a16:creationId xmlns:a16="http://schemas.microsoft.com/office/drawing/2014/main" id="{3F2BFA71-4C6B-87D6-758F-2ECFD3372CBC}"/>
                </a:ext>
              </a:extLst>
            </p:cNvPr>
            <p:cNvSpPr>
              <a:spLocks noChangeArrowheads="1"/>
            </p:cNvSpPr>
            <p:nvPr userDrawn="1"/>
          </p:nvSpPr>
          <p:spPr bwMode="hidden">
            <a:xfrm>
              <a:off x="124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46" name="Rectangle 17">
              <a:extLst>
                <a:ext uri="{FF2B5EF4-FFF2-40B4-BE49-F238E27FC236}">
                  <a16:creationId xmlns:a16="http://schemas.microsoft.com/office/drawing/2014/main" id="{14C7CF6A-BE7A-69F3-81CC-32FC93C16076}"/>
                </a:ext>
              </a:extLst>
            </p:cNvPr>
            <p:cNvSpPr>
              <a:spLocks noChangeArrowheads="1"/>
            </p:cNvSpPr>
            <p:nvPr userDrawn="1"/>
          </p:nvSpPr>
          <p:spPr bwMode="hidden">
            <a:xfrm>
              <a:off x="134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47" name="Rectangle 18">
              <a:extLst>
                <a:ext uri="{FF2B5EF4-FFF2-40B4-BE49-F238E27FC236}">
                  <a16:creationId xmlns:a16="http://schemas.microsoft.com/office/drawing/2014/main" id="{BE786C40-8981-B4D1-C237-B73C2AEAC090}"/>
                </a:ext>
              </a:extLst>
            </p:cNvPr>
            <p:cNvSpPr>
              <a:spLocks noChangeArrowheads="1"/>
            </p:cNvSpPr>
            <p:nvPr userDrawn="1"/>
          </p:nvSpPr>
          <p:spPr bwMode="hidden">
            <a:xfrm>
              <a:off x="144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48" name="Rectangle 19">
              <a:extLst>
                <a:ext uri="{FF2B5EF4-FFF2-40B4-BE49-F238E27FC236}">
                  <a16:creationId xmlns:a16="http://schemas.microsoft.com/office/drawing/2014/main" id="{78DAC5A1-2D34-AFAE-4D97-9DBF23D08265}"/>
                </a:ext>
              </a:extLst>
            </p:cNvPr>
            <p:cNvSpPr>
              <a:spLocks noChangeArrowheads="1"/>
            </p:cNvSpPr>
            <p:nvPr userDrawn="1"/>
          </p:nvSpPr>
          <p:spPr bwMode="hidden">
            <a:xfrm>
              <a:off x="153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49" name="Rectangle 20">
              <a:extLst>
                <a:ext uri="{FF2B5EF4-FFF2-40B4-BE49-F238E27FC236}">
                  <a16:creationId xmlns:a16="http://schemas.microsoft.com/office/drawing/2014/main" id="{59E1CF9E-55B1-0203-5B6F-774A940D073A}"/>
                </a:ext>
              </a:extLst>
            </p:cNvPr>
            <p:cNvSpPr>
              <a:spLocks noChangeArrowheads="1"/>
            </p:cNvSpPr>
            <p:nvPr userDrawn="1"/>
          </p:nvSpPr>
          <p:spPr bwMode="hidden">
            <a:xfrm>
              <a:off x="163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50" name="Rectangle 21">
              <a:extLst>
                <a:ext uri="{FF2B5EF4-FFF2-40B4-BE49-F238E27FC236}">
                  <a16:creationId xmlns:a16="http://schemas.microsoft.com/office/drawing/2014/main" id="{0C31B407-FE03-4898-32C3-54000523AA79}"/>
                </a:ext>
              </a:extLst>
            </p:cNvPr>
            <p:cNvSpPr>
              <a:spLocks noChangeArrowheads="1"/>
            </p:cNvSpPr>
            <p:nvPr userDrawn="1"/>
          </p:nvSpPr>
          <p:spPr bwMode="hidden">
            <a:xfrm>
              <a:off x="172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51" name="Rectangle 22">
              <a:extLst>
                <a:ext uri="{FF2B5EF4-FFF2-40B4-BE49-F238E27FC236}">
                  <a16:creationId xmlns:a16="http://schemas.microsoft.com/office/drawing/2014/main" id="{B5F5C59E-75B3-E655-7956-B784B3EC76DA}"/>
                </a:ext>
              </a:extLst>
            </p:cNvPr>
            <p:cNvSpPr>
              <a:spLocks noChangeArrowheads="1"/>
            </p:cNvSpPr>
            <p:nvPr userDrawn="1"/>
          </p:nvSpPr>
          <p:spPr bwMode="hidden">
            <a:xfrm>
              <a:off x="182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52" name="Rectangle 23">
              <a:extLst>
                <a:ext uri="{FF2B5EF4-FFF2-40B4-BE49-F238E27FC236}">
                  <a16:creationId xmlns:a16="http://schemas.microsoft.com/office/drawing/2014/main" id="{72F92F57-8CC3-B7A5-B18A-D45B6890D50A}"/>
                </a:ext>
              </a:extLst>
            </p:cNvPr>
            <p:cNvSpPr>
              <a:spLocks noChangeArrowheads="1"/>
            </p:cNvSpPr>
            <p:nvPr userDrawn="1"/>
          </p:nvSpPr>
          <p:spPr bwMode="hidden">
            <a:xfrm>
              <a:off x="192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53" name="Rectangle 24">
              <a:extLst>
                <a:ext uri="{FF2B5EF4-FFF2-40B4-BE49-F238E27FC236}">
                  <a16:creationId xmlns:a16="http://schemas.microsoft.com/office/drawing/2014/main" id="{A35AC849-3D02-C200-F726-FA6F231BEEB9}"/>
                </a:ext>
              </a:extLst>
            </p:cNvPr>
            <p:cNvSpPr>
              <a:spLocks noChangeArrowheads="1"/>
            </p:cNvSpPr>
            <p:nvPr userDrawn="1"/>
          </p:nvSpPr>
          <p:spPr bwMode="hidden">
            <a:xfrm>
              <a:off x="201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54" name="Rectangle 25">
              <a:extLst>
                <a:ext uri="{FF2B5EF4-FFF2-40B4-BE49-F238E27FC236}">
                  <a16:creationId xmlns:a16="http://schemas.microsoft.com/office/drawing/2014/main" id="{B0007A3B-568C-72AB-E366-C78B2D8215AB}"/>
                </a:ext>
              </a:extLst>
            </p:cNvPr>
            <p:cNvSpPr>
              <a:spLocks noChangeArrowheads="1"/>
            </p:cNvSpPr>
            <p:nvPr userDrawn="1"/>
          </p:nvSpPr>
          <p:spPr bwMode="hidden">
            <a:xfrm>
              <a:off x="211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55" name="Rectangle 26">
              <a:extLst>
                <a:ext uri="{FF2B5EF4-FFF2-40B4-BE49-F238E27FC236}">
                  <a16:creationId xmlns:a16="http://schemas.microsoft.com/office/drawing/2014/main" id="{FE7D53CF-F494-C37D-758C-50895A0E844B}"/>
                </a:ext>
              </a:extLst>
            </p:cNvPr>
            <p:cNvSpPr>
              <a:spLocks noChangeArrowheads="1"/>
            </p:cNvSpPr>
            <p:nvPr userDrawn="1"/>
          </p:nvSpPr>
          <p:spPr bwMode="hidden">
            <a:xfrm>
              <a:off x="220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56" name="Rectangle 27">
              <a:extLst>
                <a:ext uri="{FF2B5EF4-FFF2-40B4-BE49-F238E27FC236}">
                  <a16:creationId xmlns:a16="http://schemas.microsoft.com/office/drawing/2014/main" id="{DA139F6C-DE80-6B26-96A2-879CEEB9950D}"/>
                </a:ext>
              </a:extLst>
            </p:cNvPr>
            <p:cNvSpPr>
              <a:spLocks noChangeArrowheads="1"/>
            </p:cNvSpPr>
            <p:nvPr userDrawn="1"/>
          </p:nvSpPr>
          <p:spPr bwMode="hidden">
            <a:xfrm>
              <a:off x="230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57" name="Rectangle 28">
              <a:extLst>
                <a:ext uri="{FF2B5EF4-FFF2-40B4-BE49-F238E27FC236}">
                  <a16:creationId xmlns:a16="http://schemas.microsoft.com/office/drawing/2014/main" id="{86AA7B32-029D-3BBB-3AF8-48DE63DC5B7E}"/>
                </a:ext>
              </a:extLst>
            </p:cNvPr>
            <p:cNvSpPr>
              <a:spLocks noChangeArrowheads="1"/>
            </p:cNvSpPr>
            <p:nvPr userDrawn="1"/>
          </p:nvSpPr>
          <p:spPr bwMode="hidden">
            <a:xfrm>
              <a:off x="240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58" name="Rectangle 29">
              <a:extLst>
                <a:ext uri="{FF2B5EF4-FFF2-40B4-BE49-F238E27FC236}">
                  <a16:creationId xmlns:a16="http://schemas.microsoft.com/office/drawing/2014/main" id="{33C41E78-6654-402F-FD3D-EC77CD76DC3E}"/>
                </a:ext>
              </a:extLst>
            </p:cNvPr>
            <p:cNvSpPr>
              <a:spLocks noChangeArrowheads="1"/>
            </p:cNvSpPr>
            <p:nvPr userDrawn="1"/>
          </p:nvSpPr>
          <p:spPr bwMode="hidden">
            <a:xfrm>
              <a:off x="249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59" name="Rectangle 30">
              <a:extLst>
                <a:ext uri="{FF2B5EF4-FFF2-40B4-BE49-F238E27FC236}">
                  <a16:creationId xmlns:a16="http://schemas.microsoft.com/office/drawing/2014/main" id="{D3294F3B-3246-9EDB-4C71-8DC1280A3ADA}"/>
                </a:ext>
              </a:extLst>
            </p:cNvPr>
            <p:cNvSpPr>
              <a:spLocks noChangeArrowheads="1"/>
            </p:cNvSpPr>
            <p:nvPr userDrawn="1"/>
          </p:nvSpPr>
          <p:spPr bwMode="hidden">
            <a:xfrm>
              <a:off x="259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60" name="Rectangle 31">
              <a:extLst>
                <a:ext uri="{FF2B5EF4-FFF2-40B4-BE49-F238E27FC236}">
                  <a16:creationId xmlns:a16="http://schemas.microsoft.com/office/drawing/2014/main" id="{2A92EE39-37C0-C0DC-49DA-899F1FE21229}"/>
                </a:ext>
              </a:extLst>
            </p:cNvPr>
            <p:cNvSpPr>
              <a:spLocks noChangeArrowheads="1"/>
            </p:cNvSpPr>
            <p:nvPr userDrawn="1"/>
          </p:nvSpPr>
          <p:spPr bwMode="hidden">
            <a:xfrm>
              <a:off x="268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61" name="Rectangle 32">
              <a:extLst>
                <a:ext uri="{FF2B5EF4-FFF2-40B4-BE49-F238E27FC236}">
                  <a16:creationId xmlns:a16="http://schemas.microsoft.com/office/drawing/2014/main" id="{A27B0E98-24C1-6D99-EC23-C35A3EFDDD3F}"/>
                </a:ext>
              </a:extLst>
            </p:cNvPr>
            <p:cNvSpPr>
              <a:spLocks noChangeArrowheads="1"/>
            </p:cNvSpPr>
            <p:nvPr userDrawn="1"/>
          </p:nvSpPr>
          <p:spPr bwMode="hidden">
            <a:xfrm>
              <a:off x="278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62" name="Rectangle 33">
              <a:extLst>
                <a:ext uri="{FF2B5EF4-FFF2-40B4-BE49-F238E27FC236}">
                  <a16:creationId xmlns:a16="http://schemas.microsoft.com/office/drawing/2014/main" id="{510DBB42-9EEE-2A03-02DF-900B07866647}"/>
                </a:ext>
              </a:extLst>
            </p:cNvPr>
            <p:cNvSpPr>
              <a:spLocks noChangeArrowheads="1"/>
            </p:cNvSpPr>
            <p:nvPr userDrawn="1"/>
          </p:nvSpPr>
          <p:spPr bwMode="hidden">
            <a:xfrm>
              <a:off x="288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63" name="Rectangle 34">
              <a:extLst>
                <a:ext uri="{FF2B5EF4-FFF2-40B4-BE49-F238E27FC236}">
                  <a16:creationId xmlns:a16="http://schemas.microsoft.com/office/drawing/2014/main" id="{B2925450-3A2D-196D-2565-43C15759ECCD}"/>
                </a:ext>
              </a:extLst>
            </p:cNvPr>
            <p:cNvSpPr>
              <a:spLocks noChangeArrowheads="1"/>
            </p:cNvSpPr>
            <p:nvPr userDrawn="1"/>
          </p:nvSpPr>
          <p:spPr bwMode="hidden">
            <a:xfrm>
              <a:off x="297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64" name="Rectangle 35">
              <a:extLst>
                <a:ext uri="{FF2B5EF4-FFF2-40B4-BE49-F238E27FC236}">
                  <a16:creationId xmlns:a16="http://schemas.microsoft.com/office/drawing/2014/main" id="{5078AF1F-71A5-7D9C-8878-119ABD1F87F5}"/>
                </a:ext>
              </a:extLst>
            </p:cNvPr>
            <p:cNvSpPr>
              <a:spLocks noChangeArrowheads="1"/>
            </p:cNvSpPr>
            <p:nvPr userDrawn="1"/>
          </p:nvSpPr>
          <p:spPr bwMode="hidden">
            <a:xfrm>
              <a:off x="307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65" name="Rectangle 36">
              <a:extLst>
                <a:ext uri="{FF2B5EF4-FFF2-40B4-BE49-F238E27FC236}">
                  <a16:creationId xmlns:a16="http://schemas.microsoft.com/office/drawing/2014/main" id="{7A422D85-9E52-56AA-DB23-F8CD8D7F562F}"/>
                </a:ext>
              </a:extLst>
            </p:cNvPr>
            <p:cNvSpPr>
              <a:spLocks noChangeArrowheads="1"/>
            </p:cNvSpPr>
            <p:nvPr userDrawn="1"/>
          </p:nvSpPr>
          <p:spPr bwMode="hidden">
            <a:xfrm>
              <a:off x="316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66" name="Rectangle 37">
              <a:extLst>
                <a:ext uri="{FF2B5EF4-FFF2-40B4-BE49-F238E27FC236}">
                  <a16:creationId xmlns:a16="http://schemas.microsoft.com/office/drawing/2014/main" id="{27125C4A-3E67-E47E-4CD2-DBBE490CEB69}"/>
                </a:ext>
              </a:extLst>
            </p:cNvPr>
            <p:cNvSpPr>
              <a:spLocks noChangeArrowheads="1"/>
            </p:cNvSpPr>
            <p:nvPr userDrawn="1"/>
          </p:nvSpPr>
          <p:spPr bwMode="hidden">
            <a:xfrm>
              <a:off x="326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67" name="Rectangle 38">
              <a:extLst>
                <a:ext uri="{FF2B5EF4-FFF2-40B4-BE49-F238E27FC236}">
                  <a16:creationId xmlns:a16="http://schemas.microsoft.com/office/drawing/2014/main" id="{7043EA09-9562-599B-6553-EB088FB8294C}"/>
                </a:ext>
              </a:extLst>
            </p:cNvPr>
            <p:cNvSpPr>
              <a:spLocks noChangeArrowheads="1"/>
            </p:cNvSpPr>
            <p:nvPr userDrawn="1"/>
          </p:nvSpPr>
          <p:spPr bwMode="hidden">
            <a:xfrm>
              <a:off x="336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68" name="Rectangle 39">
              <a:extLst>
                <a:ext uri="{FF2B5EF4-FFF2-40B4-BE49-F238E27FC236}">
                  <a16:creationId xmlns:a16="http://schemas.microsoft.com/office/drawing/2014/main" id="{53DAF647-7928-9A17-11C6-58811A0329BA}"/>
                </a:ext>
              </a:extLst>
            </p:cNvPr>
            <p:cNvSpPr>
              <a:spLocks noChangeArrowheads="1"/>
            </p:cNvSpPr>
            <p:nvPr userDrawn="1"/>
          </p:nvSpPr>
          <p:spPr bwMode="hidden">
            <a:xfrm>
              <a:off x="345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69" name="Rectangle 40">
              <a:extLst>
                <a:ext uri="{FF2B5EF4-FFF2-40B4-BE49-F238E27FC236}">
                  <a16:creationId xmlns:a16="http://schemas.microsoft.com/office/drawing/2014/main" id="{2B9C06F6-3706-AC79-96F7-F2EF0BB90008}"/>
                </a:ext>
              </a:extLst>
            </p:cNvPr>
            <p:cNvSpPr>
              <a:spLocks noChangeArrowheads="1"/>
            </p:cNvSpPr>
            <p:nvPr userDrawn="1"/>
          </p:nvSpPr>
          <p:spPr bwMode="hidden">
            <a:xfrm>
              <a:off x="355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70" name="Rectangle 41">
              <a:extLst>
                <a:ext uri="{FF2B5EF4-FFF2-40B4-BE49-F238E27FC236}">
                  <a16:creationId xmlns:a16="http://schemas.microsoft.com/office/drawing/2014/main" id="{E2259A62-5414-D772-E829-422C6A56C9FF}"/>
                </a:ext>
              </a:extLst>
            </p:cNvPr>
            <p:cNvSpPr>
              <a:spLocks noChangeArrowheads="1"/>
            </p:cNvSpPr>
            <p:nvPr userDrawn="1"/>
          </p:nvSpPr>
          <p:spPr bwMode="hidden">
            <a:xfrm>
              <a:off x="364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71" name="Rectangle 42">
              <a:extLst>
                <a:ext uri="{FF2B5EF4-FFF2-40B4-BE49-F238E27FC236}">
                  <a16:creationId xmlns:a16="http://schemas.microsoft.com/office/drawing/2014/main" id="{70B21B46-032F-F3CF-3395-DC0879286E53}"/>
                </a:ext>
              </a:extLst>
            </p:cNvPr>
            <p:cNvSpPr>
              <a:spLocks noChangeArrowheads="1"/>
            </p:cNvSpPr>
            <p:nvPr userDrawn="1"/>
          </p:nvSpPr>
          <p:spPr bwMode="hidden">
            <a:xfrm>
              <a:off x="374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72" name="Rectangle 43">
              <a:extLst>
                <a:ext uri="{FF2B5EF4-FFF2-40B4-BE49-F238E27FC236}">
                  <a16:creationId xmlns:a16="http://schemas.microsoft.com/office/drawing/2014/main" id="{85D80AC1-F771-8916-D41C-241034E05CBF}"/>
                </a:ext>
              </a:extLst>
            </p:cNvPr>
            <p:cNvSpPr>
              <a:spLocks noChangeArrowheads="1"/>
            </p:cNvSpPr>
            <p:nvPr userDrawn="1"/>
          </p:nvSpPr>
          <p:spPr bwMode="hidden">
            <a:xfrm>
              <a:off x="384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73" name="Rectangle 44">
              <a:extLst>
                <a:ext uri="{FF2B5EF4-FFF2-40B4-BE49-F238E27FC236}">
                  <a16:creationId xmlns:a16="http://schemas.microsoft.com/office/drawing/2014/main" id="{AFE35FC1-6D31-81D6-A2D3-CB5224CF26C1}"/>
                </a:ext>
              </a:extLst>
            </p:cNvPr>
            <p:cNvSpPr>
              <a:spLocks noChangeArrowheads="1"/>
            </p:cNvSpPr>
            <p:nvPr userDrawn="1"/>
          </p:nvSpPr>
          <p:spPr bwMode="hidden">
            <a:xfrm>
              <a:off x="393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74" name="Rectangle 45">
              <a:extLst>
                <a:ext uri="{FF2B5EF4-FFF2-40B4-BE49-F238E27FC236}">
                  <a16:creationId xmlns:a16="http://schemas.microsoft.com/office/drawing/2014/main" id="{9AC0819D-223C-4A25-F76D-F8BB8A9DFEB3}"/>
                </a:ext>
              </a:extLst>
            </p:cNvPr>
            <p:cNvSpPr>
              <a:spLocks noChangeArrowheads="1"/>
            </p:cNvSpPr>
            <p:nvPr userDrawn="1"/>
          </p:nvSpPr>
          <p:spPr bwMode="hidden">
            <a:xfrm>
              <a:off x="403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75" name="Rectangle 46">
              <a:extLst>
                <a:ext uri="{FF2B5EF4-FFF2-40B4-BE49-F238E27FC236}">
                  <a16:creationId xmlns:a16="http://schemas.microsoft.com/office/drawing/2014/main" id="{2A03C7B3-19F6-6D6B-F8CA-15127F874B31}"/>
                </a:ext>
              </a:extLst>
            </p:cNvPr>
            <p:cNvSpPr>
              <a:spLocks noChangeArrowheads="1"/>
            </p:cNvSpPr>
            <p:nvPr userDrawn="1"/>
          </p:nvSpPr>
          <p:spPr bwMode="hidden">
            <a:xfrm>
              <a:off x="412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76" name="Rectangle 47">
              <a:extLst>
                <a:ext uri="{FF2B5EF4-FFF2-40B4-BE49-F238E27FC236}">
                  <a16:creationId xmlns:a16="http://schemas.microsoft.com/office/drawing/2014/main" id="{10380F2F-49AD-9D55-A91A-9D2BD98CB6F4}"/>
                </a:ext>
              </a:extLst>
            </p:cNvPr>
            <p:cNvSpPr>
              <a:spLocks noChangeArrowheads="1"/>
            </p:cNvSpPr>
            <p:nvPr userDrawn="1"/>
          </p:nvSpPr>
          <p:spPr bwMode="hidden">
            <a:xfrm>
              <a:off x="422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77" name="Rectangle 48">
              <a:extLst>
                <a:ext uri="{FF2B5EF4-FFF2-40B4-BE49-F238E27FC236}">
                  <a16:creationId xmlns:a16="http://schemas.microsoft.com/office/drawing/2014/main" id="{8520BBEC-AB7E-047C-E07C-CAEF400F5AA6}"/>
                </a:ext>
              </a:extLst>
            </p:cNvPr>
            <p:cNvSpPr>
              <a:spLocks noChangeArrowheads="1"/>
            </p:cNvSpPr>
            <p:nvPr userDrawn="1"/>
          </p:nvSpPr>
          <p:spPr bwMode="hidden">
            <a:xfrm>
              <a:off x="432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78" name="Rectangle 49">
              <a:extLst>
                <a:ext uri="{FF2B5EF4-FFF2-40B4-BE49-F238E27FC236}">
                  <a16:creationId xmlns:a16="http://schemas.microsoft.com/office/drawing/2014/main" id="{38E1EAB1-325E-F271-8A39-6C211B2D33BA}"/>
                </a:ext>
              </a:extLst>
            </p:cNvPr>
            <p:cNvSpPr>
              <a:spLocks noChangeArrowheads="1"/>
            </p:cNvSpPr>
            <p:nvPr userDrawn="1"/>
          </p:nvSpPr>
          <p:spPr bwMode="hidden">
            <a:xfrm>
              <a:off x="441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79" name="Rectangle 50">
              <a:extLst>
                <a:ext uri="{FF2B5EF4-FFF2-40B4-BE49-F238E27FC236}">
                  <a16:creationId xmlns:a16="http://schemas.microsoft.com/office/drawing/2014/main" id="{80C92B9D-0FEF-1CB9-9D38-486895B83AA8}"/>
                </a:ext>
              </a:extLst>
            </p:cNvPr>
            <p:cNvSpPr>
              <a:spLocks noChangeArrowheads="1"/>
            </p:cNvSpPr>
            <p:nvPr userDrawn="1"/>
          </p:nvSpPr>
          <p:spPr bwMode="hidden">
            <a:xfrm>
              <a:off x="451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80" name="Rectangle 51">
              <a:extLst>
                <a:ext uri="{FF2B5EF4-FFF2-40B4-BE49-F238E27FC236}">
                  <a16:creationId xmlns:a16="http://schemas.microsoft.com/office/drawing/2014/main" id="{179D5CBD-EA25-E006-2C50-F7CE7FD250CA}"/>
                </a:ext>
              </a:extLst>
            </p:cNvPr>
            <p:cNvSpPr>
              <a:spLocks noChangeArrowheads="1"/>
            </p:cNvSpPr>
            <p:nvPr userDrawn="1"/>
          </p:nvSpPr>
          <p:spPr bwMode="hidden">
            <a:xfrm>
              <a:off x="460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81" name="Rectangle 52">
              <a:extLst>
                <a:ext uri="{FF2B5EF4-FFF2-40B4-BE49-F238E27FC236}">
                  <a16:creationId xmlns:a16="http://schemas.microsoft.com/office/drawing/2014/main" id="{3AF1E476-20F8-3E53-DCBD-A4573D4A3378}"/>
                </a:ext>
              </a:extLst>
            </p:cNvPr>
            <p:cNvSpPr>
              <a:spLocks noChangeArrowheads="1"/>
            </p:cNvSpPr>
            <p:nvPr userDrawn="1"/>
          </p:nvSpPr>
          <p:spPr bwMode="hidden">
            <a:xfrm>
              <a:off x="470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82" name="Rectangle 53">
              <a:extLst>
                <a:ext uri="{FF2B5EF4-FFF2-40B4-BE49-F238E27FC236}">
                  <a16:creationId xmlns:a16="http://schemas.microsoft.com/office/drawing/2014/main" id="{052469B6-2B17-FE82-BD6A-83450AFFCEF5}"/>
                </a:ext>
              </a:extLst>
            </p:cNvPr>
            <p:cNvSpPr>
              <a:spLocks noChangeArrowheads="1"/>
            </p:cNvSpPr>
            <p:nvPr userDrawn="1"/>
          </p:nvSpPr>
          <p:spPr bwMode="hidden">
            <a:xfrm>
              <a:off x="480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83" name="Rectangle 54">
              <a:extLst>
                <a:ext uri="{FF2B5EF4-FFF2-40B4-BE49-F238E27FC236}">
                  <a16:creationId xmlns:a16="http://schemas.microsoft.com/office/drawing/2014/main" id="{5393705A-CE61-9323-AEF2-014FB88B4C5D}"/>
                </a:ext>
              </a:extLst>
            </p:cNvPr>
            <p:cNvSpPr>
              <a:spLocks noChangeArrowheads="1"/>
            </p:cNvSpPr>
            <p:nvPr userDrawn="1"/>
          </p:nvSpPr>
          <p:spPr bwMode="hidden">
            <a:xfrm>
              <a:off x="489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84" name="Rectangle 55">
              <a:extLst>
                <a:ext uri="{FF2B5EF4-FFF2-40B4-BE49-F238E27FC236}">
                  <a16:creationId xmlns:a16="http://schemas.microsoft.com/office/drawing/2014/main" id="{52C45598-C7CD-7B70-CCF6-97C7FD51D36B}"/>
                </a:ext>
              </a:extLst>
            </p:cNvPr>
            <p:cNvSpPr>
              <a:spLocks noChangeArrowheads="1"/>
            </p:cNvSpPr>
            <p:nvPr userDrawn="1"/>
          </p:nvSpPr>
          <p:spPr bwMode="hidden">
            <a:xfrm>
              <a:off x="499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85" name="Rectangle 56">
              <a:extLst>
                <a:ext uri="{FF2B5EF4-FFF2-40B4-BE49-F238E27FC236}">
                  <a16:creationId xmlns:a16="http://schemas.microsoft.com/office/drawing/2014/main" id="{59EF679F-B93D-AE02-003A-8063BCA1AB7D}"/>
                </a:ext>
              </a:extLst>
            </p:cNvPr>
            <p:cNvSpPr>
              <a:spLocks noChangeArrowheads="1"/>
            </p:cNvSpPr>
            <p:nvPr userDrawn="1"/>
          </p:nvSpPr>
          <p:spPr bwMode="hidden">
            <a:xfrm>
              <a:off x="508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86" name="Rectangle 57">
              <a:extLst>
                <a:ext uri="{FF2B5EF4-FFF2-40B4-BE49-F238E27FC236}">
                  <a16:creationId xmlns:a16="http://schemas.microsoft.com/office/drawing/2014/main" id="{2D1500CA-A34F-58C6-2A99-4215E827F014}"/>
                </a:ext>
              </a:extLst>
            </p:cNvPr>
            <p:cNvSpPr>
              <a:spLocks noChangeArrowheads="1"/>
            </p:cNvSpPr>
            <p:nvPr userDrawn="1"/>
          </p:nvSpPr>
          <p:spPr bwMode="hidden">
            <a:xfrm>
              <a:off x="518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87" name="Rectangle 58">
              <a:extLst>
                <a:ext uri="{FF2B5EF4-FFF2-40B4-BE49-F238E27FC236}">
                  <a16:creationId xmlns:a16="http://schemas.microsoft.com/office/drawing/2014/main" id="{932507C2-254C-741C-878C-49D44627948C}"/>
                </a:ext>
              </a:extLst>
            </p:cNvPr>
            <p:cNvSpPr>
              <a:spLocks noChangeArrowheads="1"/>
            </p:cNvSpPr>
            <p:nvPr userDrawn="1"/>
          </p:nvSpPr>
          <p:spPr bwMode="hidden">
            <a:xfrm>
              <a:off x="5280"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88" name="Rectangle 59">
              <a:extLst>
                <a:ext uri="{FF2B5EF4-FFF2-40B4-BE49-F238E27FC236}">
                  <a16:creationId xmlns:a16="http://schemas.microsoft.com/office/drawing/2014/main" id="{BAF09973-8074-86B3-1922-9BF6395780A7}"/>
                </a:ext>
              </a:extLst>
            </p:cNvPr>
            <p:cNvSpPr>
              <a:spLocks noChangeArrowheads="1"/>
            </p:cNvSpPr>
            <p:nvPr userDrawn="1"/>
          </p:nvSpPr>
          <p:spPr bwMode="hidden">
            <a:xfrm>
              <a:off x="5376"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89" name="Rectangle 60">
              <a:extLst>
                <a:ext uri="{FF2B5EF4-FFF2-40B4-BE49-F238E27FC236}">
                  <a16:creationId xmlns:a16="http://schemas.microsoft.com/office/drawing/2014/main" id="{72CFAE0B-406F-E744-F427-5E97AC5F3780}"/>
                </a:ext>
              </a:extLst>
            </p:cNvPr>
            <p:cNvSpPr>
              <a:spLocks noChangeArrowheads="1"/>
            </p:cNvSpPr>
            <p:nvPr userDrawn="1"/>
          </p:nvSpPr>
          <p:spPr bwMode="hidden">
            <a:xfrm>
              <a:off x="5472"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90" name="Rectangle 61">
              <a:extLst>
                <a:ext uri="{FF2B5EF4-FFF2-40B4-BE49-F238E27FC236}">
                  <a16:creationId xmlns:a16="http://schemas.microsoft.com/office/drawing/2014/main" id="{448ABE2E-21E4-7354-751C-0B6F2C7FFF73}"/>
                </a:ext>
              </a:extLst>
            </p:cNvPr>
            <p:cNvSpPr>
              <a:spLocks noChangeArrowheads="1"/>
            </p:cNvSpPr>
            <p:nvPr userDrawn="1"/>
          </p:nvSpPr>
          <p:spPr bwMode="hidden">
            <a:xfrm>
              <a:off x="5568"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91" name="Rectangle 62">
              <a:extLst>
                <a:ext uri="{FF2B5EF4-FFF2-40B4-BE49-F238E27FC236}">
                  <a16:creationId xmlns:a16="http://schemas.microsoft.com/office/drawing/2014/main" id="{5CC71B31-889B-F31E-58C3-23167CF5E349}"/>
                </a:ext>
              </a:extLst>
            </p:cNvPr>
            <p:cNvSpPr>
              <a:spLocks noChangeArrowheads="1"/>
            </p:cNvSpPr>
            <p:nvPr userDrawn="1"/>
          </p:nvSpPr>
          <p:spPr bwMode="hidden">
            <a:xfrm>
              <a:off x="5664" y="6"/>
              <a:ext cx="48" cy="4320"/>
            </a:xfrm>
            <a:prstGeom prst="rect">
              <a:avLst/>
            </a:prstGeom>
            <a:solidFill>
              <a:schemeClr val="accent2"/>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92" name="Rectangle 63">
              <a:extLst>
                <a:ext uri="{FF2B5EF4-FFF2-40B4-BE49-F238E27FC236}">
                  <a16:creationId xmlns:a16="http://schemas.microsoft.com/office/drawing/2014/main" id="{52B678A5-12D2-27A9-2194-B85D8D31FB6A}"/>
                </a:ext>
              </a:extLst>
            </p:cNvPr>
            <p:cNvSpPr>
              <a:spLocks noChangeArrowheads="1"/>
            </p:cNvSpPr>
            <p:nvPr userDrawn="1"/>
          </p:nvSpPr>
          <p:spPr bwMode="hidden">
            <a:xfrm>
              <a:off x="431" y="0"/>
              <a:ext cx="5331" cy="4320"/>
            </a:xfrm>
            <a:prstGeom prst="rect">
              <a:avLst/>
            </a:prstGeom>
            <a:solidFill>
              <a:schemeClr val="accent1">
                <a:alpha val="50195"/>
              </a:schemeClr>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sp>
          <p:nvSpPr>
            <p:cNvPr id="1093" name="Rectangle 64">
              <a:extLst>
                <a:ext uri="{FF2B5EF4-FFF2-40B4-BE49-F238E27FC236}">
                  <a16:creationId xmlns:a16="http://schemas.microsoft.com/office/drawing/2014/main" id="{3D1CEBB0-0CA9-A069-F606-E0E87CD296C4}"/>
                </a:ext>
              </a:extLst>
            </p:cNvPr>
            <p:cNvSpPr>
              <a:spLocks noChangeArrowheads="1"/>
            </p:cNvSpPr>
            <p:nvPr userDrawn="1"/>
          </p:nvSpPr>
          <p:spPr bwMode="blackGray">
            <a:xfrm>
              <a:off x="0" y="1081"/>
              <a:ext cx="4378" cy="47"/>
            </a:xfrm>
            <a:prstGeom prst="rect">
              <a:avLst/>
            </a:prstGeom>
            <a:solidFill>
              <a:schemeClr val="hlink">
                <a:alpha val="50195"/>
              </a:schemeClr>
            </a:solidFill>
            <a:ln>
              <a:noFill/>
            </a:ln>
            <a:effectLst/>
          </p:spPr>
          <p:txBody>
            <a:bodyPr wrap="none" anchor="ct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eaLnBrk="1" hangingPunct="1">
                <a:defRPr/>
              </a:pPr>
              <a:endParaRPr lang="es-CR" altLang="es-CR"/>
            </a:p>
          </p:txBody>
        </p:sp>
      </p:grpSp>
      <p:sp>
        <p:nvSpPr>
          <p:cNvPr id="1027" name="Rectangle 65">
            <a:extLst>
              <a:ext uri="{FF2B5EF4-FFF2-40B4-BE49-F238E27FC236}">
                <a16:creationId xmlns:a16="http://schemas.microsoft.com/office/drawing/2014/main" id="{0B78DAFC-0857-F920-0898-F2BE09C5A807}"/>
              </a:ext>
            </a:extLst>
          </p:cNvPr>
          <p:cNvSpPr>
            <a:spLocks noGrp="1" noChangeArrowheads="1"/>
          </p:cNvSpPr>
          <p:nvPr>
            <p:ph type="title"/>
          </p:nvPr>
        </p:nvSpPr>
        <p:spPr bwMode="auto">
          <a:xfrm>
            <a:off x="871538" y="192088"/>
            <a:ext cx="8162925"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s-ES" altLang="es-CR"/>
              <a:t>Haga clic para modificar el estilo de título del patrón</a:t>
            </a:r>
          </a:p>
        </p:txBody>
      </p:sp>
      <p:sp>
        <p:nvSpPr>
          <p:cNvPr id="1028" name="Rectangle 66">
            <a:extLst>
              <a:ext uri="{FF2B5EF4-FFF2-40B4-BE49-F238E27FC236}">
                <a16:creationId xmlns:a16="http://schemas.microsoft.com/office/drawing/2014/main" id="{9BF4E23D-47E7-8D5E-3BE0-D60904D26B78}"/>
              </a:ext>
            </a:extLst>
          </p:cNvPr>
          <p:cNvSpPr>
            <a:spLocks noGrp="1" noChangeArrowheads="1"/>
          </p:cNvSpPr>
          <p:nvPr>
            <p:ph type="body" idx="1"/>
          </p:nvPr>
        </p:nvSpPr>
        <p:spPr bwMode="auto">
          <a:xfrm>
            <a:off x="912813" y="1905000"/>
            <a:ext cx="8110537"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CR"/>
              <a:t>Haga clic para modificar el estilo de texto del patrón</a:t>
            </a:r>
          </a:p>
          <a:p>
            <a:pPr lvl="1"/>
            <a:r>
              <a:rPr lang="es-ES" altLang="es-CR"/>
              <a:t>Segundo nivel</a:t>
            </a:r>
          </a:p>
          <a:p>
            <a:pPr lvl="2"/>
            <a:r>
              <a:rPr lang="es-ES" altLang="es-CR"/>
              <a:t>Tercer nivel</a:t>
            </a:r>
          </a:p>
          <a:p>
            <a:pPr lvl="3"/>
            <a:r>
              <a:rPr lang="es-ES" altLang="es-CR"/>
              <a:t>Cuarto nivel</a:t>
            </a:r>
          </a:p>
          <a:p>
            <a:pPr lvl="4"/>
            <a:r>
              <a:rPr lang="es-ES" altLang="es-CR"/>
              <a:t>Quinto nivel</a:t>
            </a:r>
          </a:p>
        </p:txBody>
      </p:sp>
      <p:sp>
        <p:nvSpPr>
          <p:cNvPr id="17475" name="Rectangle 67">
            <a:extLst>
              <a:ext uri="{FF2B5EF4-FFF2-40B4-BE49-F238E27FC236}">
                <a16:creationId xmlns:a16="http://schemas.microsoft.com/office/drawing/2014/main" id="{2505CE7F-E38F-39E8-14C7-61E3853950D8}"/>
              </a:ext>
            </a:extLst>
          </p:cNvPr>
          <p:cNvSpPr>
            <a:spLocks noGrp="1" noChangeArrowheads="1"/>
          </p:cNvSpPr>
          <p:nvPr>
            <p:ph type="dt" sz="half" idx="2"/>
          </p:nvPr>
        </p:nvSpPr>
        <p:spPr bwMode="auto">
          <a:xfrm>
            <a:off x="1152525" y="6286500"/>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s-ES" altLang="es-CR"/>
          </a:p>
        </p:txBody>
      </p:sp>
      <p:sp>
        <p:nvSpPr>
          <p:cNvPr id="17476" name="Rectangle 68">
            <a:extLst>
              <a:ext uri="{FF2B5EF4-FFF2-40B4-BE49-F238E27FC236}">
                <a16:creationId xmlns:a16="http://schemas.microsoft.com/office/drawing/2014/main" id="{9685E9A0-F84D-DD9F-81A8-5CBF0E33F73C}"/>
              </a:ext>
            </a:extLst>
          </p:cNvPr>
          <p:cNvSpPr>
            <a:spLocks noGrp="1" noChangeArrowheads="1"/>
          </p:cNvSpPr>
          <p:nvPr>
            <p:ph type="ftr" sz="quarter" idx="3"/>
          </p:nvPr>
        </p:nvSpPr>
        <p:spPr bwMode="auto">
          <a:xfrm>
            <a:off x="3590925" y="62865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s-ES" altLang="es-CR"/>
          </a:p>
        </p:txBody>
      </p:sp>
      <p:sp>
        <p:nvSpPr>
          <p:cNvPr id="17477" name="Rectangle 69">
            <a:extLst>
              <a:ext uri="{FF2B5EF4-FFF2-40B4-BE49-F238E27FC236}">
                <a16:creationId xmlns:a16="http://schemas.microsoft.com/office/drawing/2014/main" id="{82080BCB-4FBE-137B-EE7D-D01457CAECD1}"/>
              </a:ext>
            </a:extLst>
          </p:cNvPr>
          <p:cNvSpPr>
            <a:spLocks noGrp="1" noChangeArrowheads="1"/>
          </p:cNvSpPr>
          <p:nvPr>
            <p:ph type="sldNum" sz="quarter" idx="4"/>
          </p:nvPr>
        </p:nvSpPr>
        <p:spPr bwMode="auto">
          <a:xfrm>
            <a:off x="7019925" y="6286500"/>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97BF12F9-7EB5-4EDF-BCF2-9AD96F9C7FA8}" type="slidenum">
              <a:rPr lang="es-ES" altLang="es-CR"/>
              <a:pPr>
                <a:defRPr/>
              </a:pPr>
              <a:t>‹#›</a:t>
            </a:fld>
            <a:endParaRPr lang="es-ES" altLang="es-CR"/>
          </a:p>
        </p:txBody>
      </p:sp>
    </p:spTree>
  </p:cSld>
  <p:clrMap bg1="lt1" tx1="dk1" bg2="lt2" tx2="dk2" accent1="accent1" accent2="accent2" accent3="accent3" accent4="accent4" accent5="accent5" accent6="accent6" hlink="hlink" folHlink="folHlink"/>
  <p:sldLayoutIdLst>
    <p:sldLayoutId id="2147484191" r:id="rId1"/>
    <p:sldLayoutId id="2147484179" r:id="rId2"/>
    <p:sldLayoutId id="2147484180" r:id="rId3"/>
    <p:sldLayoutId id="2147484181" r:id="rId4"/>
    <p:sldLayoutId id="2147484182" r:id="rId5"/>
    <p:sldLayoutId id="2147484183" r:id="rId6"/>
    <p:sldLayoutId id="2147484184" r:id="rId7"/>
    <p:sldLayoutId id="2147484185" r:id="rId8"/>
    <p:sldLayoutId id="2147484186" r:id="rId9"/>
    <p:sldLayoutId id="2147484187" r:id="rId10"/>
    <p:sldLayoutId id="2147484188" r:id="rId11"/>
    <p:sldLayoutId id="2147484189" r:id="rId12"/>
    <p:sldLayoutId id="2147484190" r:id="rId13"/>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erdana" pitchFamily="34" charset="0"/>
        </a:defRPr>
      </a:lvl2pPr>
      <a:lvl3pPr algn="l" rtl="0" eaLnBrk="0" fontAlgn="base" hangingPunct="0">
        <a:spcBef>
          <a:spcPct val="0"/>
        </a:spcBef>
        <a:spcAft>
          <a:spcPct val="0"/>
        </a:spcAft>
        <a:defRPr sz="4400">
          <a:solidFill>
            <a:schemeClr val="tx2"/>
          </a:solidFill>
          <a:latin typeface="Verdana" pitchFamily="34" charset="0"/>
        </a:defRPr>
      </a:lvl3pPr>
      <a:lvl4pPr algn="l" rtl="0" eaLnBrk="0" fontAlgn="base" hangingPunct="0">
        <a:spcBef>
          <a:spcPct val="0"/>
        </a:spcBef>
        <a:spcAft>
          <a:spcPct val="0"/>
        </a:spcAft>
        <a:defRPr sz="4400">
          <a:solidFill>
            <a:schemeClr val="tx2"/>
          </a:solidFill>
          <a:latin typeface="Verdana" pitchFamily="34" charset="0"/>
        </a:defRPr>
      </a:lvl4pPr>
      <a:lvl5pPr algn="l" rtl="0" eaLnBrk="0" fontAlgn="base" hangingPunct="0">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6.wmf"/><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0.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21.wmf"/><Relationship Id="rId7" Type="http://schemas.openxmlformats.org/officeDocument/2006/relationships/image" Target="../media/image23.wmf"/><Relationship Id="rId2" Type="http://schemas.openxmlformats.org/officeDocument/2006/relationships/oleObject" Target="../embeddings/oleObject12.bin"/><Relationship Id="rId1" Type="http://schemas.openxmlformats.org/officeDocument/2006/relationships/slideLayout" Target="../slideLayouts/slideLayout2.xml"/><Relationship Id="rId6" Type="http://schemas.openxmlformats.org/officeDocument/2006/relationships/oleObject" Target="../embeddings/oleObject14.bin"/><Relationship Id="rId5" Type="http://schemas.openxmlformats.org/officeDocument/2006/relationships/image" Target="../media/image22.wmf"/><Relationship Id="rId4" Type="http://schemas.openxmlformats.org/officeDocument/2006/relationships/oleObject" Target="../embeddings/oleObject13.bin"/><Relationship Id="rId9" Type="http://schemas.openxmlformats.org/officeDocument/2006/relationships/image" Target="../media/image24.wmf"/></Relationships>
</file>

<file path=ppt/slides/_rels/slide26.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21.bin"/><Relationship Id="rId18" Type="http://schemas.openxmlformats.org/officeDocument/2006/relationships/image" Target="../media/image33.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30.wmf"/><Relationship Id="rId17" Type="http://schemas.openxmlformats.org/officeDocument/2006/relationships/oleObject" Target="../embeddings/oleObject23.bin"/><Relationship Id="rId2" Type="http://schemas.openxmlformats.org/officeDocument/2006/relationships/image" Target="../media/image25.png"/><Relationship Id="rId16" Type="http://schemas.openxmlformats.org/officeDocument/2006/relationships/image" Target="../media/image32.wmf"/><Relationship Id="rId1" Type="http://schemas.openxmlformats.org/officeDocument/2006/relationships/slideLayout" Target="../slideLayouts/slideLayout2.xml"/><Relationship Id="rId6" Type="http://schemas.openxmlformats.org/officeDocument/2006/relationships/image" Target="../media/image27.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19.bin"/><Relationship Id="rId14" Type="http://schemas.openxmlformats.org/officeDocument/2006/relationships/image" Target="../media/image31.wmf"/></Relationships>
</file>

<file path=ppt/slides/_rels/slide27.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24.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7.png"/><Relationship Id="rId7" Type="http://schemas.openxmlformats.org/officeDocument/2006/relationships/oleObject" Target="../embeddings/oleObject26.bin"/><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wmf"/><Relationship Id="rId4" Type="http://schemas.openxmlformats.org/officeDocument/2006/relationships/oleObject" Target="../embeddings/oleObject2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image" Target="../media/image41.wmf"/><Relationship Id="rId7" Type="http://schemas.openxmlformats.org/officeDocument/2006/relationships/image" Target="../media/image43.wmf"/><Relationship Id="rId2" Type="http://schemas.openxmlformats.org/officeDocument/2006/relationships/oleObject" Target="../embeddings/oleObject27.bin"/><Relationship Id="rId1" Type="http://schemas.openxmlformats.org/officeDocument/2006/relationships/slideLayout" Target="../slideLayouts/slideLayout2.xml"/><Relationship Id="rId6" Type="http://schemas.openxmlformats.org/officeDocument/2006/relationships/oleObject" Target="../embeddings/oleObject29.bin"/><Relationship Id="rId5" Type="http://schemas.openxmlformats.org/officeDocument/2006/relationships/image" Target="../media/image42.wmf"/><Relationship Id="rId4" Type="http://schemas.openxmlformats.org/officeDocument/2006/relationships/oleObject" Target="../embeddings/oleObject28.bin"/><Relationship Id="rId9" Type="http://schemas.openxmlformats.org/officeDocument/2006/relationships/image" Target="../media/image44.wmf"/></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oleObject" Target="../embeddings/oleObject31.bin"/><Relationship Id="rId1" Type="http://schemas.openxmlformats.org/officeDocument/2006/relationships/slideLayout" Target="../slideLayouts/slideLayout2.xml"/><Relationship Id="rId5" Type="http://schemas.openxmlformats.org/officeDocument/2006/relationships/image" Target="../media/image47.wmf"/><Relationship Id="rId4" Type="http://schemas.openxmlformats.org/officeDocument/2006/relationships/oleObject" Target="../embeddings/oleObject32.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5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A166845-F628-B0BA-A62E-01310E12DC06}"/>
              </a:ext>
            </a:extLst>
          </p:cNvPr>
          <p:cNvSpPr>
            <a:spLocks noChangeArrowheads="1"/>
          </p:cNvSpPr>
          <p:nvPr/>
        </p:nvSpPr>
        <p:spPr bwMode="auto">
          <a:xfrm>
            <a:off x="1474788" y="5300663"/>
            <a:ext cx="64817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r>
              <a:rPr lang="es-MX" altLang="es-CR" sz="2000" b="1">
                <a:latin typeface="Book Antiqua" panose="02040602050305030304" pitchFamily="18" charset="0"/>
                <a:cs typeface="Times New Roman" panose="02020603050405020304" pitchFamily="18" charset="0"/>
              </a:rPr>
              <a:t> CAPITULO II: ANALISIS DE AGRUPAMIENTOS</a:t>
            </a:r>
          </a:p>
        </p:txBody>
      </p:sp>
      <p:sp>
        <p:nvSpPr>
          <p:cNvPr id="5123" name="Text Box 5">
            <a:extLst>
              <a:ext uri="{FF2B5EF4-FFF2-40B4-BE49-F238E27FC236}">
                <a16:creationId xmlns:a16="http://schemas.microsoft.com/office/drawing/2014/main" id="{27545BB6-286E-1165-8BB8-940172523DB9}"/>
              </a:ext>
            </a:extLst>
          </p:cNvPr>
          <p:cNvSpPr txBox="1">
            <a:spLocks noChangeArrowheads="1"/>
          </p:cNvSpPr>
          <p:nvPr/>
        </p:nvSpPr>
        <p:spPr bwMode="auto">
          <a:xfrm>
            <a:off x="1828800" y="914400"/>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a:spcBef>
                <a:spcPct val="0"/>
              </a:spcBef>
              <a:buClrTx/>
              <a:buSzTx/>
              <a:buFontTx/>
              <a:buNone/>
            </a:pPr>
            <a:r>
              <a:rPr lang="es-MX" altLang="es-CR" sz="2400" b="1">
                <a:latin typeface="Book Antiqua" panose="02040602050305030304" pitchFamily="18" charset="0"/>
                <a:cs typeface="Times New Roman" panose="02020603050405020304" pitchFamily="18" charset="0"/>
              </a:rPr>
              <a:t>ESCUELA DE ESTADISTICA</a:t>
            </a:r>
            <a:endParaRPr lang="es-ES" altLang="es-CR" sz="2400" b="1">
              <a:latin typeface="Book Antiqua" panose="02040602050305030304" pitchFamily="18" charset="0"/>
            </a:endParaRPr>
          </a:p>
        </p:txBody>
      </p:sp>
      <p:sp>
        <p:nvSpPr>
          <p:cNvPr id="5124" name="Rectangle 7">
            <a:extLst>
              <a:ext uri="{FF2B5EF4-FFF2-40B4-BE49-F238E27FC236}">
                <a16:creationId xmlns:a16="http://schemas.microsoft.com/office/drawing/2014/main" id="{B3939B11-94E6-048B-A1B4-66FEDE889A1F}"/>
              </a:ext>
            </a:extLst>
          </p:cNvPr>
          <p:cNvSpPr>
            <a:spLocks noChangeArrowheads="1"/>
          </p:cNvSpPr>
          <p:nvPr/>
        </p:nvSpPr>
        <p:spPr bwMode="auto">
          <a:xfrm>
            <a:off x="3643313"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sp>
        <p:nvSpPr>
          <p:cNvPr id="5125" name="Rectangle 10">
            <a:extLst>
              <a:ext uri="{FF2B5EF4-FFF2-40B4-BE49-F238E27FC236}">
                <a16:creationId xmlns:a16="http://schemas.microsoft.com/office/drawing/2014/main" id="{53032E3A-23E0-5227-25DE-5FB83EC5D96E}"/>
              </a:ext>
            </a:extLst>
          </p:cNvPr>
          <p:cNvSpPr>
            <a:spLocks noChangeArrowheads="1"/>
          </p:cNvSpPr>
          <p:nvPr/>
        </p:nvSpPr>
        <p:spPr bwMode="auto">
          <a:xfrm>
            <a:off x="44719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sp>
        <p:nvSpPr>
          <p:cNvPr id="5126" name="Rectangle 14">
            <a:extLst>
              <a:ext uri="{FF2B5EF4-FFF2-40B4-BE49-F238E27FC236}">
                <a16:creationId xmlns:a16="http://schemas.microsoft.com/office/drawing/2014/main" id="{AAE01107-CA65-68A2-CD90-C170B9B2FB48}"/>
              </a:ext>
            </a:extLst>
          </p:cNvPr>
          <p:cNvSpPr>
            <a:spLocks noChangeArrowheads="1"/>
          </p:cNvSpPr>
          <p:nvPr/>
        </p:nvSpPr>
        <p:spPr bwMode="auto">
          <a:xfrm>
            <a:off x="4510088"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sp>
        <p:nvSpPr>
          <p:cNvPr id="5127" name="Rectangle 19">
            <a:extLst>
              <a:ext uri="{FF2B5EF4-FFF2-40B4-BE49-F238E27FC236}">
                <a16:creationId xmlns:a16="http://schemas.microsoft.com/office/drawing/2014/main" id="{61863235-0E4B-2744-7E04-E1D2DDCCB3A3}"/>
              </a:ext>
            </a:extLst>
          </p:cNvPr>
          <p:cNvSpPr>
            <a:spLocks noChangeArrowheads="1"/>
          </p:cNvSpPr>
          <p:nvPr/>
        </p:nvSpPr>
        <p:spPr bwMode="auto">
          <a:xfrm>
            <a:off x="3314700" y="2605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sp>
        <p:nvSpPr>
          <p:cNvPr id="5128" name="Rectangle 21">
            <a:extLst>
              <a:ext uri="{FF2B5EF4-FFF2-40B4-BE49-F238E27FC236}">
                <a16:creationId xmlns:a16="http://schemas.microsoft.com/office/drawing/2014/main" id="{D4C299E9-AEE4-1158-05EC-A0F56E5FD9E6}"/>
              </a:ext>
            </a:extLst>
          </p:cNvPr>
          <p:cNvSpPr>
            <a:spLocks noChangeArrowheads="1"/>
          </p:cNvSpPr>
          <p:nvPr/>
        </p:nvSpPr>
        <p:spPr bwMode="auto">
          <a:xfrm>
            <a:off x="4171950" y="2976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pic>
        <p:nvPicPr>
          <p:cNvPr id="5129" name="Picture 20" descr="ucrbn">
            <a:extLst>
              <a:ext uri="{FF2B5EF4-FFF2-40B4-BE49-F238E27FC236}">
                <a16:creationId xmlns:a16="http://schemas.microsoft.com/office/drawing/2014/main" id="{D91503B0-7ACA-885F-00A2-CC1A098FEB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84313"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0" name="Rectangle 25">
            <a:extLst>
              <a:ext uri="{FF2B5EF4-FFF2-40B4-BE49-F238E27FC236}">
                <a16:creationId xmlns:a16="http://schemas.microsoft.com/office/drawing/2014/main" id="{9C85528F-D904-507C-D292-BD1BF42F7531}"/>
              </a:ext>
            </a:extLst>
          </p:cNvPr>
          <p:cNvSpPr>
            <a:spLocks noChangeArrowheads="1"/>
          </p:cNvSpPr>
          <p:nvPr/>
        </p:nvSpPr>
        <p:spPr bwMode="auto">
          <a:xfrm>
            <a:off x="2339975" y="1916113"/>
            <a:ext cx="46482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r>
              <a:rPr lang="es-MX" altLang="es-CR" sz="2400" b="1">
                <a:latin typeface="Book Antiqua" panose="02040602050305030304" pitchFamily="18" charset="0"/>
                <a:cs typeface="Times New Roman" panose="02020603050405020304" pitchFamily="18" charset="0"/>
              </a:rPr>
              <a:t> </a:t>
            </a:r>
            <a:r>
              <a:rPr lang="es-MX" altLang="es-CR" sz="2000" b="1">
                <a:latin typeface="Book Antiqua" panose="02040602050305030304" pitchFamily="18" charset="0"/>
                <a:cs typeface="Times New Roman" panose="02020603050405020304" pitchFamily="18" charset="0"/>
              </a:rPr>
              <a:t>INTRODUCCION AL ANÁLISIS MULTIVARIADO</a:t>
            </a:r>
          </a:p>
        </p:txBody>
      </p:sp>
      <p:pic>
        <p:nvPicPr>
          <p:cNvPr id="5131" name="Picture 10">
            <a:extLst>
              <a:ext uri="{FF2B5EF4-FFF2-40B4-BE49-F238E27FC236}">
                <a16:creationId xmlns:a16="http://schemas.microsoft.com/office/drawing/2014/main" id="{32A72739-5DE0-6A17-14D2-1E812D2A0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025" y="2700338"/>
            <a:ext cx="3409950" cy="2528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132" name="Rectangle 10">
            <a:extLst>
              <a:ext uri="{FF2B5EF4-FFF2-40B4-BE49-F238E27FC236}">
                <a16:creationId xmlns:a16="http://schemas.microsoft.com/office/drawing/2014/main" id="{801C98BE-46C8-492F-CB34-25AE557B998B}"/>
              </a:ext>
            </a:extLst>
          </p:cNvPr>
          <p:cNvSpPr>
            <a:spLocks noChangeArrowheads="1"/>
          </p:cNvSpPr>
          <p:nvPr/>
        </p:nvSpPr>
        <p:spPr bwMode="auto">
          <a:xfrm>
            <a:off x="2286000" y="5775325"/>
            <a:ext cx="4876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r>
              <a:rPr lang="es-MX" altLang="es-CR" sz="1400">
                <a:latin typeface="Times New Roman" panose="02020603050405020304" pitchFamily="18" charset="0"/>
                <a:cs typeface="Times New Roman" panose="02020603050405020304" pitchFamily="18" charset="0"/>
              </a:rPr>
              <a:t> </a:t>
            </a:r>
            <a:r>
              <a:rPr lang="es-MX" altLang="es-CR" sz="1600" b="1">
                <a:latin typeface="Book Antiqua" panose="02040602050305030304" pitchFamily="18" charset="0"/>
                <a:cs typeface="Times New Roman" panose="02020603050405020304" pitchFamily="18" charset="0"/>
              </a:rPr>
              <a:t>Presentado por Ricardo Alvarado Barrantes y Shirley Rojas Salazar</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5 Marcador de número de diapositiva">
            <a:extLst>
              <a:ext uri="{FF2B5EF4-FFF2-40B4-BE49-F238E27FC236}">
                <a16:creationId xmlns:a16="http://schemas.microsoft.com/office/drawing/2014/main" id="{92298060-6DFA-96DE-4B7E-D349F0434B9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46741A96-5814-4957-AB0B-29069C23ABAC}" type="slidenum">
              <a:rPr lang="es-ES" altLang="es-CR" sz="1400" smtClean="0"/>
              <a:pPr>
                <a:spcBef>
                  <a:spcPct val="0"/>
                </a:spcBef>
                <a:buClrTx/>
                <a:buSzTx/>
                <a:buFontTx/>
                <a:buNone/>
              </a:pPr>
              <a:t>10</a:t>
            </a:fld>
            <a:endParaRPr lang="es-ES" altLang="es-CR" sz="1400"/>
          </a:p>
        </p:txBody>
      </p:sp>
      <p:sp>
        <p:nvSpPr>
          <p:cNvPr id="14339" name="Rectangle 2">
            <a:extLst>
              <a:ext uri="{FF2B5EF4-FFF2-40B4-BE49-F238E27FC236}">
                <a16:creationId xmlns:a16="http://schemas.microsoft.com/office/drawing/2014/main" id="{97B60580-1BB7-1C5A-E161-7E72DE2A9768}"/>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Similitud</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14340" name="Rectangle 3">
            <a:extLst>
              <a:ext uri="{FF2B5EF4-FFF2-40B4-BE49-F238E27FC236}">
                <a16:creationId xmlns:a16="http://schemas.microsoft.com/office/drawing/2014/main" id="{21A26D03-422E-641C-4911-908D73E08F7F}"/>
              </a:ext>
            </a:extLst>
          </p:cNvPr>
          <p:cNvSpPr>
            <a:spLocks noGrp="1" noChangeArrowheads="1"/>
          </p:cNvSpPr>
          <p:nvPr>
            <p:ph type="body" idx="1"/>
          </p:nvPr>
        </p:nvSpPr>
        <p:spPr>
          <a:xfrm>
            <a:off x="838200" y="1989138"/>
            <a:ext cx="7696200" cy="2708275"/>
          </a:xfrm>
          <a:noFill/>
        </p:spPr>
        <p:txBody>
          <a:bodyPr>
            <a:spAutoFit/>
          </a:bodyPr>
          <a:lstStyle/>
          <a:p>
            <a:pPr algn="just">
              <a:spcBef>
                <a:spcPct val="0"/>
              </a:spcBef>
              <a:spcAft>
                <a:spcPts val="600"/>
              </a:spcAft>
              <a:buClr>
                <a:schemeClr val="hlink"/>
              </a:buClr>
              <a:buSzTx/>
              <a:buFont typeface="Wingdings" panose="05000000000000000000" pitchFamily="2" charset="2"/>
              <a:buChar char="§"/>
            </a:pPr>
            <a:r>
              <a:rPr lang="es-MX" altLang="es-CR" sz="2000"/>
              <a:t>La similitud entre sujetos es una medida de correspondencia o semejanza entre los sujetos que se piensa agrupar.</a:t>
            </a:r>
          </a:p>
          <a:p>
            <a:pPr algn="just">
              <a:spcBef>
                <a:spcPct val="0"/>
              </a:spcBef>
              <a:spcAft>
                <a:spcPts val="600"/>
              </a:spcAft>
              <a:buClr>
                <a:schemeClr val="hlink"/>
              </a:buClr>
              <a:buSzTx/>
              <a:buFont typeface="Wingdings" panose="05000000000000000000" pitchFamily="2" charset="2"/>
              <a:buChar char="§"/>
            </a:pPr>
            <a:r>
              <a:rPr lang="es-MX" altLang="es-CR" sz="2000"/>
              <a:t>Las características que definen la similitud son predefinidas y se combinan en alguna medida de similitud calculada para todos los pares de sujetos.</a:t>
            </a:r>
          </a:p>
          <a:p>
            <a:pPr algn="just">
              <a:spcBef>
                <a:spcPct val="0"/>
              </a:spcBef>
              <a:spcAft>
                <a:spcPts val="600"/>
              </a:spcAft>
              <a:buClr>
                <a:schemeClr val="hlink"/>
              </a:buClr>
              <a:buSzTx/>
              <a:buFont typeface="Wingdings" panose="05000000000000000000" pitchFamily="2" charset="2"/>
              <a:buChar char="§"/>
            </a:pPr>
            <a:r>
              <a:rPr lang="es-MX" altLang="es-CR" sz="2000"/>
              <a:t>Cada sujeto puede ser comparado con todos los demás usando esta medida.</a:t>
            </a:r>
          </a:p>
        </p:txBody>
      </p:sp>
      <p:sp>
        <p:nvSpPr>
          <p:cNvPr id="14341" name="Rectangle 4">
            <a:extLst>
              <a:ext uri="{FF2B5EF4-FFF2-40B4-BE49-F238E27FC236}">
                <a16:creationId xmlns:a16="http://schemas.microsoft.com/office/drawing/2014/main" id="{858E9B64-2020-F752-B99F-8B6FAF27C33C}"/>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4342" name="Rectangle 5">
            <a:extLst>
              <a:ext uri="{FF2B5EF4-FFF2-40B4-BE49-F238E27FC236}">
                <a16:creationId xmlns:a16="http://schemas.microsoft.com/office/drawing/2014/main" id="{50DBC40E-444E-CF56-DBF1-8A128A6815E4}"/>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4343" name="Rectangle 6">
            <a:extLst>
              <a:ext uri="{FF2B5EF4-FFF2-40B4-BE49-F238E27FC236}">
                <a16:creationId xmlns:a16="http://schemas.microsoft.com/office/drawing/2014/main" id="{5F342129-9076-14BC-54AF-BD2F43292CE9}"/>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4344" name="Rectangle 7">
            <a:extLst>
              <a:ext uri="{FF2B5EF4-FFF2-40B4-BE49-F238E27FC236}">
                <a16:creationId xmlns:a16="http://schemas.microsoft.com/office/drawing/2014/main" id="{1B4D2676-599D-F883-67AD-262FDB363029}"/>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4345" name="Rectangle 8">
            <a:extLst>
              <a:ext uri="{FF2B5EF4-FFF2-40B4-BE49-F238E27FC236}">
                <a16:creationId xmlns:a16="http://schemas.microsoft.com/office/drawing/2014/main" id="{FFDA29C6-57FF-DB3D-C871-694343E7F966}"/>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4346" name="Rectangle 9">
            <a:extLst>
              <a:ext uri="{FF2B5EF4-FFF2-40B4-BE49-F238E27FC236}">
                <a16:creationId xmlns:a16="http://schemas.microsoft.com/office/drawing/2014/main" id="{FC227AE2-D691-644E-2BE6-72D1CE0E463F}"/>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4347" name="Rectangle 10">
            <a:extLst>
              <a:ext uri="{FF2B5EF4-FFF2-40B4-BE49-F238E27FC236}">
                <a16:creationId xmlns:a16="http://schemas.microsoft.com/office/drawing/2014/main" id="{32D8BD14-E919-7C9B-141F-5027EB77D7BA}"/>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4348" name="Rectangle 11">
            <a:extLst>
              <a:ext uri="{FF2B5EF4-FFF2-40B4-BE49-F238E27FC236}">
                <a16:creationId xmlns:a16="http://schemas.microsoft.com/office/drawing/2014/main" id="{7CC71C4C-4B8D-E8DC-F858-856649ADD110}"/>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4349" name="Rectangle 12">
            <a:extLst>
              <a:ext uri="{FF2B5EF4-FFF2-40B4-BE49-F238E27FC236}">
                <a16:creationId xmlns:a16="http://schemas.microsoft.com/office/drawing/2014/main" id="{FC124519-F99C-DC27-434E-69718FFA2B07}"/>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4350" name="Rectangle 13">
            <a:extLst>
              <a:ext uri="{FF2B5EF4-FFF2-40B4-BE49-F238E27FC236}">
                <a16:creationId xmlns:a16="http://schemas.microsoft.com/office/drawing/2014/main" id="{370A6457-44A4-8A24-56EC-BDFB4E0BD2FD}"/>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4351" name="Rectangle 14">
            <a:extLst>
              <a:ext uri="{FF2B5EF4-FFF2-40B4-BE49-F238E27FC236}">
                <a16:creationId xmlns:a16="http://schemas.microsoft.com/office/drawing/2014/main" id="{BC52CAB1-3165-681F-6049-362F1AB75121}"/>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4352" name="Rectangle 15">
            <a:extLst>
              <a:ext uri="{FF2B5EF4-FFF2-40B4-BE49-F238E27FC236}">
                <a16:creationId xmlns:a16="http://schemas.microsoft.com/office/drawing/2014/main" id="{5458A379-D6F3-ED81-7EA3-86D0E8965FF0}"/>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4353" name="Rectangle 16">
            <a:extLst>
              <a:ext uri="{FF2B5EF4-FFF2-40B4-BE49-F238E27FC236}">
                <a16:creationId xmlns:a16="http://schemas.microsoft.com/office/drawing/2014/main" id="{7F8E68BA-5B4C-6DCD-0D9C-7A0B8053CB20}"/>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4354" name="Rectangle 17">
            <a:extLst>
              <a:ext uri="{FF2B5EF4-FFF2-40B4-BE49-F238E27FC236}">
                <a16:creationId xmlns:a16="http://schemas.microsoft.com/office/drawing/2014/main" id="{E0AD5FD2-70A6-2D05-3D53-31D4EB4B43B2}"/>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4355" name="Rectangle 18">
            <a:extLst>
              <a:ext uri="{FF2B5EF4-FFF2-40B4-BE49-F238E27FC236}">
                <a16:creationId xmlns:a16="http://schemas.microsoft.com/office/drawing/2014/main" id="{D023B557-F7C6-5764-2BCF-8361178BDBF4}"/>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5 Marcador de número de diapositiva">
            <a:extLst>
              <a:ext uri="{FF2B5EF4-FFF2-40B4-BE49-F238E27FC236}">
                <a16:creationId xmlns:a16="http://schemas.microsoft.com/office/drawing/2014/main" id="{F49DC36C-CDB9-1DAC-0CE7-5EE56989107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518C50E8-6BD7-4F3A-8B8E-69DEA6DA8042}" type="slidenum">
              <a:rPr lang="es-ES" altLang="es-CR" sz="1400" smtClean="0"/>
              <a:pPr>
                <a:spcBef>
                  <a:spcPct val="0"/>
                </a:spcBef>
                <a:buClrTx/>
                <a:buSzTx/>
                <a:buFontTx/>
                <a:buNone/>
              </a:pPr>
              <a:t>11</a:t>
            </a:fld>
            <a:endParaRPr lang="es-ES" altLang="es-CR" sz="1400"/>
          </a:p>
        </p:txBody>
      </p:sp>
      <p:sp>
        <p:nvSpPr>
          <p:cNvPr id="15363" name="Rectangle 2">
            <a:extLst>
              <a:ext uri="{FF2B5EF4-FFF2-40B4-BE49-F238E27FC236}">
                <a16:creationId xmlns:a16="http://schemas.microsoft.com/office/drawing/2014/main" id="{F6A67A04-2384-AAB7-97E5-F0BF64905C0B}"/>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Distancia entre individuos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15364" name="Rectangle 3">
            <a:extLst>
              <a:ext uri="{FF2B5EF4-FFF2-40B4-BE49-F238E27FC236}">
                <a16:creationId xmlns:a16="http://schemas.microsoft.com/office/drawing/2014/main" id="{E4EE53F8-1FF8-A646-38A9-D5E2316581AB}"/>
              </a:ext>
            </a:extLst>
          </p:cNvPr>
          <p:cNvSpPr>
            <a:spLocks noGrp="1" noChangeArrowheads="1"/>
          </p:cNvSpPr>
          <p:nvPr>
            <p:ph type="body" idx="1"/>
          </p:nvPr>
        </p:nvSpPr>
        <p:spPr>
          <a:xfrm>
            <a:off x="838200" y="1916113"/>
            <a:ext cx="7696200" cy="4940300"/>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MX" altLang="es-CR" sz="2000"/>
              <a:t>Dadas los valores de las variables para los individuos </a:t>
            </a:r>
            <a:r>
              <a:rPr lang="es-MX" altLang="es-CR" sz="2000" i="1"/>
              <a:t>i-ésimo</a:t>
            </a:r>
            <a:r>
              <a:rPr lang="es-MX" altLang="es-CR" sz="2000"/>
              <a:t> y </a:t>
            </a:r>
            <a:r>
              <a:rPr lang="es-MX" altLang="es-CR" sz="2000" i="1"/>
              <a:t>j-ésimo</a:t>
            </a:r>
            <a:r>
              <a:rPr lang="es-MX" altLang="es-CR" sz="2000"/>
              <a:t>, interesa tener una medida de la distancia multidimensional entre esos dos individuos.</a:t>
            </a:r>
          </a:p>
          <a:p>
            <a:pPr algn="just">
              <a:spcBef>
                <a:spcPct val="0"/>
              </a:spcBef>
              <a:spcAft>
                <a:spcPts val="600"/>
              </a:spcAft>
              <a:buClr>
                <a:schemeClr val="hlink"/>
              </a:buClr>
              <a:buSzTx/>
              <a:buFont typeface="Wingdings" panose="05000000000000000000" pitchFamily="2" charset="2"/>
              <a:buChar char="§"/>
            </a:pPr>
            <a:r>
              <a:rPr lang="es-MX" altLang="es-CR" sz="2000"/>
              <a:t>Si se cuenta con </a:t>
            </a:r>
            <a:r>
              <a:rPr lang="es-MX" altLang="es-CR" sz="2000" i="1"/>
              <a:t>n</a:t>
            </a:r>
            <a:r>
              <a:rPr lang="es-MX" altLang="es-CR" sz="2000"/>
              <a:t> individuos, la matriz de distancias es de tamaño </a:t>
            </a:r>
            <a:r>
              <a:rPr lang="es-MX" altLang="es-CR" sz="2000" i="1"/>
              <a:t>nxn</a:t>
            </a:r>
            <a:r>
              <a:rPr lang="es-MX" altLang="es-CR" sz="2000"/>
              <a:t>, con ceros en la diagonal, esto independientemente de </a:t>
            </a:r>
            <a:r>
              <a:rPr lang="es-MX" altLang="es-CR" sz="2000" i="1"/>
              <a:t>q </a:t>
            </a:r>
            <a:r>
              <a:rPr lang="es-MX" altLang="es-CR" sz="2000"/>
              <a:t>(número de variables).</a:t>
            </a:r>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Char char="§"/>
            </a:pPr>
            <a:r>
              <a:rPr lang="es-MX" altLang="es-CR" sz="2000"/>
              <a:t>La distancia es un concepto opuesto al de similitud, entre mayor similitud exista entre dos sujetos, menor es la distancia entre ellos y viceversa.</a:t>
            </a:r>
          </a:p>
        </p:txBody>
      </p:sp>
      <p:sp>
        <p:nvSpPr>
          <p:cNvPr id="15365" name="Rectangle 4">
            <a:extLst>
              <a:ext uri="{FF2B5EF4-FFF2-40B4-BE49-F238E27FC236}">
                <a16:creationId xmlns:a16="http://schemas.microsoft.com/office/drawing/2014/main" id="{6EF9F4C3-7803-D47A-DAE0-C4D8F23282D0}"/>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5366" name="Rectangle 5">
            <a:extLst>
              <a:ext uri="{FF2B5EF4-FFF2-40B4-BE49-F238E27FC236}">
                <a16:creationId xmlns:a16="http://schemas.microsoft.com/office/drawing/2014/main" id="{F6C93A97-9041-FE68-8411-8078B6A9F26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5367" name="Rectangle 6">
            <a:extLst>
              <a:ext uri="{FF2B5EF4-FFF2-40B4-BE49-F238E27FC236}">
                <a16:creationId xmlns:a16="http://schemas.microsoft.com/office/drawing/2014/main" id="{7CC973F9-2E42-6A1E-9B63-0E95996F512A}"/>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5368" name="Rectangle 7">
            <a:extLst>
              <a:ext uri="{FF2B5EF4-FFF2-40B4-BE49-F238E27FC236}">
                <a16:creationId xmlns:a16="http://schemas.microsoft.com/office/drawing/2014/main" id="{8126DE3E-49D1-3E94-AD12-E47D23CE920A}"/>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5369" name="Rectangle 8">
            <a:extLst>
              <a:ext uri="{FF2B5EF4-FFF2-40B4-BE49-F238E27FC236}">
                <a16:creationId xmlns:a16="http://schemas.microsoft.com/office/drawing/2014/main" id="{690E4550-2B18-5838-3F46-5F24FCBD2E4D}"/>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5370" name="Rectangle 9">
            <a:extLst>
              <a:ext uri="{FF2B5EF4-FFF2-40B4-BE49-F238E27FC236}">
                <a16:creationId xmlns:a16="http://schemas.microsoft.com/office/drawing/2014/main" id="{031DAC2C-20AA-6BFC-B0AE-5AFC92AD815C}"/>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5371" name="Rectangle 10">
            <a:extLst>
              <a:ext uri="{FF2B5EF4-FFF2-40B4-BE49-F238E27FC236}">
                <a16:creationId xmlns:a16="http://schemas.microsoft.com/office/drawing/2014/main" id="{3C127D5C-50FD-2CBD-45F8-649CFE3D84F0}"/>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5372" name="Rectangle 11">
            <a:extLst>
              <a:ext uri="{FF2B5EF4-FFF2-40B4-BE49-F238E27FC236}">
                <a16:creationId xmlns:a16="http://schemas.microsoft.com/office/drawing/2014/main" id="{2D0733D3-ED0B-F399-22BC-2C445665A97E}"/>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5373" name="Rectangle 12">
            <a:extLst>
              <a:ext uri="{FF2B5EF4-FFF2-40B4-BE49-F238E27FC236}">
                <a16:creationId xmlns:a16="http://schemas.microsoft.com/office/drawing/2014/main" id="{113B3624-7C43-ED8B-441C-E25265FA026A}"/>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5374" name="Rectangle 13">
            <a:extLst>
              <a:ext uri="{FF2B5EF4-FFF2-40B4-BE49-F238E27FC236}">
                <a16:creationId xmlns:a16="http://schemas.microsoft.com/office/drawing/2014/main" id="{390A29E5-8C74-4FDE-5406-BB1F09AAC273}"/>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5375" name="Rectangle 14">
            <a:extLst>
              <a:ext uri="{FF2B5EF4-FFF2-40B4-BE49-F238E27FC236}">
                <a16:creationId xmlns:a16="http://schemas.microsoft.com/office/drawing/2014/main" id="{3A9C54C1-A721-8E49-D4CB-A28E78EFA8FE}"/>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5376" name="Rectangle 15">
            <a:extLst>
              <a:ext uri="{FF2B5EF4-FFF2-40B4-BE49-F238E27FC236}">
                <a16:creationId xmlns:a16="http://schemas.microsoft.com/office/drawing/2014/main" id="{D87E76C9-CA8A-6C42-E7EC-7CB9C473D2D7}"/>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5377" name="Rectangle 16">
            <a:extLst>
              <a:ext uri="{FF2B5EF4-FFF2-40B4-BE49-F238E27FC236}">
                <a16:creationId xmlns:a16="http://schemas.microsoft.com/office/drawing/2014/main" id="{3EAA2DAB-0731-869C-42F9-D71FC1C62AF1}"/>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5378" name="Rectangle 17">
            <a:extLst>
              <a:ext uri="{FF2B5EF4-FFF2-40B4-BE49-F238E27FC236}">
                <a16:creationId xmlns:a16="http://schemas.microsoft.com/office/drawing/2014/main" id="{01015D55-AC85-09E6-E715-B2BD3DF94B1B}"/>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5379" name="Rectangle 18">
            <a:extLst>
              <a:ext uri="{FF2B5EF4-FFF2-40B4-BE49-F238E27FC236}">
                <a16:creationId xmlns:a16="http://schemas.microsoft.com/office/drawing/2014/main" id="{49F8F915-1408-EE95-2DF5-34EAD9A7A8F6}"/>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graphicFrame>
        <p:nvGraphicFramePr>
          <p:cNvPr id="15380" name="1 Objeto">
            <a:extLst>
              <a:ext uri="{FF2B5EF4-FFF2-40B4-BE49-F238E27FC236}">
                <a16:creationId xmlns:a16="http://schemas.microsoft.com/office/drawing/2014/main" id="{EC438061-5212-2BE0-844D-5EDCA799447C}"/>
              </a:ext>
            </a:extLst>
          </p:cNvPr>
          <p:cNvGraphicFramePr>
            <a:graphicFrameLocks noChangeAspect="1"/>
          </p:cNvGraphicFramePr>
          <p:nvPr/>
        </p:nvGraphicFramePr>
        <p:xfrm>
          <a:off x="3325813" y="4054475"/>
          <a:ext cx="2720975" cy="1595438"/>
        </p:xfrm>
        <a:graphic>
          <a:graphicData uri="http://schemas.openxmlformats.org/presentationml/2006/ole">
            <mc:AlternateContent xmlns:mc="http://schemas.openxmlformats.org/markup-compatibility/2006">
              <mc:Choice xmlns:v="urn:schemas-microsoft-com:vml" Requires="v">
                <p:oleObj name="Ecuación" r:id="rId2" imgW="1600200" imgH="939800" progId="Equation.3">
                  <p:embed/>
                </p:oleObj>
              </mc:Choice>
              <mc:Fallback>
                <p:oleObj name="Ecuación" r:id="rId2" imgW="1600200" imgH="939800" progId="Equation.3">
                  <p:embed/>
                  <p:pic>
                    <p:nvPicPr>
                      <p:cNvPr id="15380" name="1 Objeto">
                        <a:extLst>
                          <a:ext uri="{FF2B5EF4-FFF2-40B4-BE49-F238E27FC236}">
                            <a16:creationId xmlns:a16="http://schemas.microsoft.com/office/drawing/2014/main" id="{EC438061-5212-2BE0-844D-5EDCA79944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5813" y="4054475"/>
                        <a:ext cx="2720975" cy="1595438"/>
                      </a:xfrm>
                      <a:prstGeom prst="rect">
                        <a:avLst/>
                      </a:prstGeom>
                      <a:solidFill>
                        <a:schemeClr val="accent1"/>
                      </a:solidFill>
                      <a:ln w="9525">
                        <a:solidFill>
                          <a:schemeClr val="tx1"/>
                        </a:solidFill>
                        <a:miter lim="800000"/>
                        <a:headEnd/>
                        <a:tailEnd/>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5 Marcador de número de diapositiva">
            <a:extLst>
              <a:ext uri="{FF2B5EF4-FFF2-40B4-BE49-F238E27FC236}">
                <a16:creationId xmlns:a16="http://schemas.microsoft.com/office/drawing/2014/main" id="{F74023D6-55F6-E5D2-D6FB-73DA4A4586B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62601488-6E7D-476A-A0D2-F701F56FE93B}" type="slidenum">
              <a:rPr lang="es-ES" altLang="es-CR" sz="1400" smtClean="0"/>
              <a:pPr>
                <a:spcBef>
                  <a:spcPct val="0"/>
                </a:spcBef>
                <a:buClrTx/>
                <a:buSzTx/>
                <a:buFontTx/>
                <a:buNone/>
              </a:pPr>
              <a:t>12</a:t>
            </a:fld>
            <a:endParaRPr lang="es-ES" altLang="es-CR" sz="1400"/>
          </a:p>
        </p:txBody>
      </p:sp>
      <p:sp>
        <p:nvSpPr>
          <p:cNvPr id="16387" name="Rectangle 2">
            <a:extLst>
              <a:ext uri="{FF2B5EF4-FFF2-40B4-BE49-F238E27FC236}">
                <a16:creationId xmlns:a16="http://schemas.microsoft.com/office/drawing/2014/main" id="{149A3E33-3860-E20D-1FA3-39BD94B77A96}"/>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Distancia para variables continuas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16388" name="Rectangle 3">
            <a:extLst>
              <a:ext uri="{FF2B5EF4-FFF2-40B4-BE49-F238E27FC236}">
                <a16:creationId xmlns:a16="http://schemas.microsoft.com/office/drawing/2014/main" id="{B6746C05-0A54-F733-B235-33292F06AD78}"/>
              </a:ext>
            </a:extLst>
          </p:cNvPr>
          <p:cNvSpPr>
            <a:spLocks noGrp="1" noChangeArrowheads="1"/>
          </p:cNvSpPr>
          <p:nvPr>
            <p:ph type="body" idx="1"/>
          </p:nvPr>
        </p:nvSpPr>
        <p:spPr>
          <a:xfrm>
            <a:off x="838200" y="1916113"/>
            <a:ext cx="7696200" cy="2386012"/>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MX" altLang="es-CR" sz="2000"/>
              <a:t>Si todas las variables son continuas existen varias medidas de distancia. Las más comunes son:</a:t>
            </a:r>
          </a:p>
          <a:p>
            <a:pPr lvl="1" algn="just">
              <a:spcBef>
                <a:spcPct val="0"/>
              </a:spcBef>
              <a:spcAft>
                <a:spcPts val="600"/>
              </a:spcAft>
              <a:buClr>
                <a:schemeClr val="hlink"/>
              </a:buClr>
              <a:buSzTx/>
              <a:buFont typeface="Wingdings" panose="05000000000000000000" pitchFamily="2" charset="2"/>
              <a:buChar char="§"/>
            </a:pPr>
            <a:r>
              <a:rPr lang="es-MX" altLang="es-CR" sz="1600"/>
              <a:t>Distancia Euclídea</a:t>
            </a:r>
          </a:p>
          <a:p>
            <a:pPr lvl="1" algn="just">
              <a:spcBef>
                <a:spcPct val="0"/>
              </a:spcBef>
              <a:spcAft>
                <a:spcPts val="600"/>
              </a:spcAft>
              <a:buClr>
                <a:schemeClr val="hlink"/>
              </a:buClr>
              <a:buSzTx/>
              <a:buFont typeface="Wingdings" panose="05000000000000000000" pitchFamily="2" charset="2"/>
              <a:buChar char="§"/>
            </a:pPr>
            <a:r>
              <a:rPr lang="es-MX" altLang="es-CR" sz="1600"/>
              <a:t>Distancia de Mahalanobis</a:t>
            </a:r>
          </a:p>
          <a:p>
            <a:pPr lvl="1" algn="just">
              <a:spcBef>
                <a:spcPct val="0"/>
              </a:spcBef>
              <a:spcAft>
                <a:spcPts val="600"/>
              </a:spcAft>
              <a:buClr>
                <a:schemeClr val="hlink"/>
              </a:buClr>
              <a:buSzTx/>
              <a:buFont typeface="Wingdings" panose="05000000000000000000" pitchFamily="2" charset="2"/>
              <a:buChar char="§"/>
            </a:pPr>
            <a:r>
              <a:rPr lang="es-MX" altLang="es-CR" sz="1600"/>
              <a:t>Distancia de Manhattan</a:t>
            </a:r>
          </a:p>
          <a:p>
            <a:pPr lvl="1" algn="just">
              <a:spcBef>
                <a:spcPct val="0"/>
              </a:spcBef>
              <a:spcAft>
                <a:spcPts val="600"/>
              </a:spcAft>
              <a:buClr>
                <a:schemeClr val="hlink"/>
              </a:buClr>
              <a:buSzTx/>
              <a:buFont typeface="Wingdings" panose="05000000000000000000" pitchFamily="2" charset="2"/>
              <a:buChar char="§"/>
            </a:pPr>
            <a:endParaRPr lang="es-MX" altLang="es-CR" sz="1600"/>
          </a:p>
          <a:p>
            <a:pPr algn="just">
              <a:spcBef>
                <a:spcPct val="0"/>
              </a:spcBef>
              <a:spcAft>
                <a:spcPts val="600"/>
              </a:spcAft>
              <a:buClr>
                <a:schemeClr val="hlink"/>
              </a:buClr>
              <a:buSzTx/>
              <a:buFont typeface="Wingdings" panose="05000000000000000000" pitchFamily="2" charset="2"/>
              <a:buChar char="§"/>
            </a:pPr>
            <a:endParaRPr lang="es-MX" altLang="es-CR" sz="2000"/>
          </a:p>
        </p:txBody>
      </p:sp>
      <p:sp>
        <p:nvSpPr>
          <p:cNvPr id="16389" name="Rectangle 4">
            <a:extLst>
              <a:ext uri="{FF2B5EF4-FFF2-40B4-BE49-F238E27FC236}">
                <a16:creationId xmlns:a16="http://schemas.microsoft.com/office/drawing/2014/main" id="{7253B627-BC33-93E3-D7E6-76BDDFB60498}"/>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6390" name="Rectangle 5">
            <a:extLst>
              <a:ext uri="{FF2B5EF4-FFF2-40B4-BE49-F238E27FC236}">
                <a16:creationId xmlns:a16="http://schemas.microsoft.com/office/drawing/2014/main" id="{F1C11BAA-0380-006D-B835-AE8ACCA9917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6391" name="Rectangle 6">
            <a:extLst>
              <a:ext uri="{FF2B5EF4-FFF2-40B4-BE49-F238E27FC236}">
                <a16:creationId xmlns:a16="http://schemas.microsoft.com/office/drawing/2014/main" id="{1763F54F-A82A-4AC2-4022-574B40801CC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6392" name="Rectangle 7">
            <a:extLst>
              <a:ext uri="{FF2B5EF4-FFF2-40B4-BE49-F238E27FC236}">
                <a16:creationId xmlns:a16="http://schemas.microsoft.com/office/drawing/2014/main" id="{37352568-8B93-E8DB-6EE1-D40E6E585061}"/>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6393" name="Rectangle 8">
            <a:extLst>
              <a:ext uri="{FF2B5EF4-FFF2-40B4-BE49-F238E27FC236}">
                <a16:creationId xmlns:a16="http://schemas.microsoft.com/office/drawing/2014/main" id="{E57475E4-B2DD-37C3-E075-8EA9A92BB653}"/>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6394" name="Rectangle 9">
            <a:extLst>
              <a:ext uri="{FF2B5EF4-FFF2-40B4-BE49-F238E27FC236}">
                <a16:creationId xmlns:a16="http://schemas.microsoft.com/office/drawing/2014/main" id="{E241EF9A-596C-0818-9F95-D2A87BE4673E}"/>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6395" name="Rectangle 10">
            <a:extLst>
              <a:ext uri="{FF2B5EF4-FFF2-40B4-BE49-F238E27FC236}">
                <a16:creationId xmlns:a16="http://schemas.microsoft.com/office/drawing/2014/main" id="{521F8381-6C2F-135E-8C23-D1A8FA68A55B}"/>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6396" name="Rectangle 11">
            <a:extLst>
              <a:ext uri="{FF2B5EF4-FFF2-40B4-BE49-F238E27FC236}">
                <a16:creationId xmlns:a16="http://schemas.microsoft.com/office/drawing/2014/main" id="{4BF110A4-CCDA-2B55-F59E-77F9E9603D79}"/>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6397" name="Rectangle 12">
            <a:extLst>
              <a:ext uri="{FF2B5EF4-FFF2-40B4-BE49-F238E27FC236}">
                <a16:creationId xmlns:a16="http://schemas.microsoft.com/office/drawing/2014/main" id="{A3B9922C-FA99-E0ED-408B-39FBD84544DA}"/>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6398" name="Rectangle 13">
            <a:extLst>
              <a:ext uri="{FF2B5EF4-FFF2-40B4-BE49-F238E27FC236}">
                <a16:creationId xmlns:a16="http://schemas.microsoft.com/office/drawing/2014/main" id="{5BEB8610-559D-5F79-25A2-14F668F539C2}"/>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6399" name="Rectangle 14">
            <a:extLst>
              <a:ext uri="{FF2B5EF4-FFF2-40B4-BE49-F238E27FC236}">
                <a16:creationId xmlns:a16="http://schemas.microsoft.com/office/drawing/2014/main" id="{1EDDB146-8579-09F6-2254-544CEAFED24D}"/>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6400" name="Rectangle 15">
            <a:extLst>
              <a:ext uri="{FF2B5EF4-FFF2-40B4-BE49-F238E27FC236}">
                <a16:creationId xmlns:a16="http://schemas.microsoft.com/office/drawing/2014/main" id="{C0A08B84-9568-4129-B620-589A45C15A07}"/>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6401" name="Rectangle 16">
            <a:extLst>
              <a:ext uri="{FF2B5EF4-FFF2-40B4-BE49-F238E27FC236}">
                <a16:creationId xmlns:a16="http://schemas.microsoft.com/office/drawing/2014/main" id="{6113096D-E241-4BD2-1B93-ED89632CD0FB}"/>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6402" name="Rectangle 17">
            <a:extLst>
              <a:ext uri="{FF2B5EF4-FFF2-40B4-BE49-F238E27FC236}">
                <a16:creationId xmlns:a16="http://schemas.microsoft.com/office/drawing/2014/main" id="{3539A1E5-3836-AD25-A4D3-C8A1F0CBE54E}"/>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6403" name="Rectangle 18">
            <a:extLst>
              <a:ext uri="{FF2B5EF4-FFF2-40B4-BE49-F238E27FC236}">
                <a16:creationId xmlns:a16="http://schemas.microsoft.com/office/drawing/2014/main" id="{FC63BC84-7189-B2C4-3006-5EF6EFECD2CF}"/>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5 Marcador de número de diapositiva">
            <a:extLst>
              <a:ext uri="{FF2B5EF4-FFF2-40B4-BE49-F238E27FC236}">
                <a16:creationId xmlns:a16="http://schemas.microsoft.com/office/drawing/2014/main" id="{1B5BD8EF-7FBC-0697-47B1-C163D42A057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9A48F467-FF64-4E44-B920-A51F2B1FEF5F}" type="slidenum">
              <a:rPr lang="es-ES" altLang="es-CR" sz="1400" smtClean="0"/>
              <a:pPr>
                <a:spcBef>
                  <a:spcPct val="0"/>
                </a:spcBef>
                <a:buClrTx/>
                <a:buSzTx/>
                <a:buFontTx/>
                <a:buNone/>
              </a:pPr>
              <a:t>13</a:t>
            </a:fld>
            <a:endParaRPr lang="es-ES" altLang="es-CR" sz="1400"/>
          </a:p>
        </p:txBody>
      </p:sp>
      <p:sp>
        <p:nvSpPr>
          <p:cNvPr id="17411" name="Rectangle 2">
            <a:extLst>
              <a:ext uri="{FF2B5EF4-FFF2-40B4-BE49-F238E27FC236}">
                <a16:creationId xmlns:a16="http://schemas.microsoft.com/office/drawing/2014/main" id="{4CB0A8A8-AF40-35C4-2A8C-8FD37E2C4FD2}"/>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Distancia Euclídea</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10244" name="Rectangle 3">
            <a:extLst>
              <a:ext uri="{FF2B5EF4-FFF2-40B4-BE49-F238E27FC236}">
                <a16:creationId xmlns:a16="http://schemas.microsoft.com/office/drawing/2014/main" id="{57D41EEA-5EE7-4A95-59B4-17ED30F8A97A}"/>
              </a:ext>
            </a:extLst>
          </p:cNvPr>
          <p:cNvSpPr>
            <a:spLocks noGrp="1" noChangeArrowheads="1"/>
          </p:cNvSpPr>
          <p:nvPr>
            <p:ph type="body" idx="1"/>
          </p:nvPr>
        </p:nvSpPr>
        <p:spPr>
          <a:xfrm>
            <a:off x="838200" y="1916113"/>
            <a:ext cx="7696200" cy="4170362"/>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MX" altLang="es-CR" sz="2000" dirty="0"/>
              <a:t>La distancia más común es la Euclídea, definida por:</a:t>
            </a:r>
          </a:p>
          <a:p>
            <a:pPr algn="just">
              <a:spcBef>
                <a:spcPct val="0"/>
              </a:spcBef>
              <a:spcAft>
                <a:spcPts val="600"/>
              </a:spcAft>
              <a:buClr>
                <a:schemeClr val="hlink"/>
              </a:buClr>
              <a:buSzTx/>
              <a:buFont typeface="Wingdings" panose="05000000000000000000" pitchFamily="2" charset="2"/>
              <a:buChar char="§"/>
              <a:defRPr/>
            </a:pPr>
            <a:endParaRPr lang="es-MX" altLang="es-CR" sz="2000" dirty="0"/>
          </a:p>
          <a:p>
            <a:pPr algn="just">
              <a:spcBef>
                <a:spcPct val="0"/>
              </a:spcBef>
              <a:spcAft>
                <a:spcPts val="600"/>
              </a:spcAft>
              <a:buClr>
                <a:schemeClr val="hlink"/>
              </a:buClr>
              <a:buSzTx/>
              <a:buFont typeface="Wingdings" panose="05000000000000000000" pitchFamily="2" charset="2"/>
              <a:buChar char="§"/>
              <a:defRPr/>
            </a:pPr>
            <a:endParaRPr lang="es-MX" altLang="es-CR" sz="2000" dirty="0"/>
          </a:p>
          <a:p>
            <a:pPr marL="400050" lvl="1" indent="0" algn="just">
              <a:spcBef>
                <a:spcPct val="0"/>
              </a:spcBef>
              <a:spcAft>
                <a:spcPts val="600"/>
              </a:spcAft>
              <a:buClr>
                <a:schemeClr val="hlink"/>
              </a:buClr>
              <a:buSzTx/>
              <a:buFont typeface="Wingdings" panose="05000000000000000000" pitchFamily="2" charset="2"/>
              <a:buNone/>
              <a:defRPr/>
            </a:pPr>
            <a:r>
              <a:rPr lang="es-MX" altLang="es-CR" sz="2000" dirty="0">
                <a:ea typeface="+mn-ea"/>
                <a:cs typeface="+mn-cs"/>
              </a:rPr>
              <a:t>donde </a:t>
            </a:r>
            <a:r>
              <a:rPr lang="es-MX" altLang="es-CR" sz="2000" dirty="0" err="1">
                <a:ea typeface="+mn-ea"/>
                <a:cs typeface="+mn-cs"/>
              </a:rPr>
              <a:t>x</a:t>
            </a:r>
            <a:r>
              <a:rPr lang="es-MX" altLang="es-CR" sz="2000" baseline="-25000" dirty="0" err="1">
                <a:ea typeface="+mn-ea"/>
                <a:cs typeface="+mn-cs"/>
              </a:rPr>
              <a:t>ik</a:t>
            </a:r>
            <a:r>
              <a:rPr lang="es-MX" altLang="es-CR" sz="2000" dirty="0">
                <a:ea typeface="+mn-ea"/>
                <a:cs typeface="+mn-cs"/>
              </a:rPr>
              <a:t> es el valor que toma el </a:t>
            </a:r>
            <a:r>
              <a:rPr lang="es-MX" altLang="es-CR" sz="2000" i="1" dirty="0">
                <a:ea typeface="+mn-ea"/>
                <a:cs typeface="+mn-cs"/>
              </a:rPr>
              <a:t>i-</a:t>
            </a:r>
            <a:r>
              <a:rPr lang="es-MX" altLang="es-CR" sz="2000" i="1" dirty="0" err="1">
                <a:ea typeface="+mn-ea"/>
                <a:cs typeface="+mn-cs"/>
              </a:rPr>
              <a:t>ésimo</a:t>
            </a:r>
            <a:r>
              <a:rPr lang="es-MX" altLang="es-CR" sz="2000" dirty="0">
                <a:ea typeface="+mn-ea"/>
                <a:cs typeface="+mn-cs"/>
              </a:rPr>
              <a:t> sujeto en la </a:t>
            </a:r>
            <a:r>
              <a:rPr lang="es-MX" altLang="es-CR" sz="2000" i="1" dirty="0">
                <a:ea typeface="+mn-ea"/>
                <a:cs typeface="+mn-cs"/>
              </a:rPr>
              <a:t>k-</a:t>
            </a:r>
            <a:r>
              <a:rPr lang="es-MX" altLang="es-CR" sz="2000" i="1" dirty="0" err="1">
                <a:ea typeface="+mn-ea"/>
                <a:cs typeface="+mn-cs"/>
              </a:rPr>
              <a:t>ésima</a:t>
            </a:r>
            <a:r>
              <a:rPr lang="es-MX" altLang="es-CR" sz="2000" dirty="0">
                <a:ea typeface="+mn-ea"/>
                <a:cs typeface="+mn-cs"/>
              </a:rPr>
              <a:t> variable, y </a:t>
            </a:r>
            <a:r>
              <a:rPr lang="es-MX" altLang="es-CR" sz="2000" dirty="0"/>
              <a:t>X</a:t>
            </a:r>
            <a:r>
              <a:rPr lang="es-MX" altLang="es-CR" sz="2000" baseline="-25000" dirty="0"/>
              <a:t>i</a:t>
            </a:r>
            <a:r>
              <a:rPr lang="es-MX" altLang="es-CR" sz="2000" dirty="0"/>
              <a:t> es el vector de </a:t>
            </a:r>
            <a:r>
              <a:rPr lang="es-MX" altLang="es-CR" sz="2000" i="1" dirty="0"/>
              <a:t>q</a:t>
            </a:r>
            <a:r>
              <a:rPr lang="es-MX" altLang="es-CR" sz="2000" dirty="0"/>
              <a:t> valores del </a:t>
            </a:r>
            <a:r>
              <a:rPr lang="es-MX" altLang="es-CR" sz="2000" i="1" dirty="0"/>
              <a:t>i-</a:t>
            </a:r>
            <a:r>
              <a:rPr lang="es-MX" altLang="es-CR" sz="2000" i="1" dirty="0" err="1"/>
              <a:t>ésimo</a:t>
            </a:r>
            <a:r>
              <a:rPr lang="es-MX" altLang="es-CR" sz="2000" dirty="0"/>
              <a:t> sujeto:                             .</a:t>
            </a:r>
            <a:endParaRPr lang="es-MX" altLang="es-CR" sz="2000" dirty="0">
              <a:ea typeface="+mn-ea"/>
              <a:cs typeface="+mn-cs"/>
            </a:endParaRPr>
          </a:p>
          <a:p>
            <a:pPr algn="just">
              <a:spcBef>
                <a:spcPct val="0"/>
              </a:spcBef>
              <a:spcAft>
                <a:spcPts val="600"/>
              </a:spcAft>
              <a:buClr>
                <a:schemeClr val="hlink"/>
              </a:buClr>
              <a:buSzTx/>
              <a:buFont typeface="Wingdings" panose="05000000000000000000" pitchFamily="2" charset="2"/>
              <a:buChar char="§"/>
              <a:defRPr/>
            </a:pPr>
            <a:r>
              <a:rPr lang="es-MX" altLang="es-CR" sz="2000" dirty="0"/>
              <a:t>En dos dimensiones, es la medida de la hipotenusa del triángulo rectángulo que se forma a partir de los dos puntos que se están comparando.</a:t>
            </a:r>
          </a:p>
          <a:p>
            <a:pPr algn="just">
              <a:spcBef>
                <a:spcPct val="0"/>
              </a:spcBef>
              <a:spcAft>
                <a:spcPts val="600"/>
              </a:spcAft>
              <a:buClr>
                <a:schemeClr val="hlink"/>
              </a:buClr>
              <a:buSzTx/>
              <a:buFont typeface="Wingdings" panose="05000000000000000000" pitchFamily="2" charset="2"/>
              <a:buChar char="§"/>
              <a:defRPr/>
            </a:pPr>
            <a:r>
              <a:rPr lang="es-MX" altLang="es-CR" sz="2000" dirty="0"/>
              <a:t>El cuadrado de la distancia Euclídea (d</a:t>
            </a:r>
            <a:r>
              <a:rPr lang="es-MX" altLang="es-CR" sz="2000" baseline="30000" dirty="0"/>
              <a:t>2</a:t>
            </a:r>
            <a:r>
              <a:rPr lang="es-MX" altLang="es-CR" sz="2000" baseline="-25000" dirty="0"/>
              <a:t>ij</a:t>
            </a:r>
            <a:r>
              <a:rPr lang="es-MX" altLang="es-CR" sz="2000" dirty="0"/>
              <a:t>) es otra medida de distancia que se puede usar en algunas ocasiones. </a:t>
            </a:r>
          </a:p>
        </p:txBody>
      </p:sp>
      <p:sp>
        <p:nvSpPr>
          <p:cNvPr id="17413" name="Rectangle 4">
            <a:extLst>
              <a:ext uri="{FF2B5EF4-FFF2-40B4-BE49-F238E27FC236}">
                <a16:creationId xmlns:a16="http://schemas.microsoft.com/office/drawing/2014/main" id="{D9D55CCF-4B33-C5C2-12DD-A6C37F9C6F6F}"/>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14" name="Rectangle 5">
            <a:extLst>
              <a:ext uri="{FF2B5EF4-FFF2-40B4-BE49-F238E27FC236}">
                <a16:creationId xmlns:a16="http://schemas.microsoft.com/office/drawing/2014/main" id="{293F4509-3511-A628-F176-6F2F584679FA}"/>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15" name="Rectangle 6">
            <a:extLst>
              <a:ext uri="{FF2B5EF4-FFF2-40B4-BE49-F238E27FC236}">
                <a16:creationId xmlns:a16="http://schemas.microsoft.com/office/drawing/2014/main" id="{5FFACFA8-08C6-F899-FB32-52EC3092563D}"/>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16" name="Rectangle 7">
            <a:extLst>
              <a:ext uri="{FF2B5EF4-FFF2-40B4-BE49-F238E27FC236}">
                <a16:creationId xmlns:a16="http://schemas.microsoft.com/office/drawing/2014/main" id="{92746FA4-5012-B102-BF65-646B868D3CE3}"/>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17" name="Rectangle 8">
            <a:extLst>
              <a:ext uri="{FF2B5EF4-FFF2-40B4-BE49-F238E27FC236}">
                <a16:creationId xmlns:a16="http://schemas.microsoft.com/office/drawing/2014/main" id="{196D1F2D-831F-B2FC-DB55-463813DEFF9E}"/>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18" name="Rectangle 9">
            <a:extLst>
              <a:ext uri="{FF2B5EF4-FFF2-40B4-BE49-F238E27FC236}">
                <a16:creationId xmlns:a16="http://schemas.microsoft.com/office/drawing/2014/main" id="{22906031-D3FA-0FC5-3356-3934ECD8010E}"/>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19" name="Rectangle 10">
            <a:extLst>
              <a:ext uri="{FF2B5EF4-FFF2-40B4-BE49-F238E27FC236}">
                <a16:creationId xmlns:a16="http://schemas.microsoft.com/office/drawing/2014/main" id="{BFF54B82-A2D1-2B71-3D48-72933735ACCF}"/>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20" name="Rectangle 11">
            <a:extLst>
              <a:ext uri="{FF2B5EF4-FFF2-40B4-BE49-F238E27FC236}">
                <a16:creationId xmlns:a16="http://schemas.microsoft.com/office/drawing/2014/main" id="{211D62AD-A116-4717-29DD-D10267366ACA}"/>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21" name="Rectangle 12">
            <a:extLst>
              <a:ext uri="{FF2B5EF4-FFF2-40B4-BE49-F238E27FC236}">
                <a16:creationId xmlns:a16="http://schemas.microsoft.com/office/drawing/2014/main" id="{8090BDE6-E63B-3DEC-5EEA-6ECC5B73D31D}"/>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22" name="Rectangle 13">
            <a:extLst>
              <a:ext uri="{FF2B5EF4-FFF2-40B4-BE49-F238E27FC236}">
                <a16:creationId xmlns:a16="http://schemas.microsoft.com/office/drawing/2014/main" id="{07FF6A11-4F78-2715-9E1E-4967AE31D7D3}"/>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23" name="Rectangle 14">
            <a:extLst>
              <a:ext uri="{FF2B5EF4-FFF2-40B4-BE49-F238E27FC236}">
                <a16:creationId xmlns:a16="http://schemas.microsoft.com/office/drawing/2014/main" id="{FB4F9627-00CA-BA07-8A7E-44D72A0EAD86}"/>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24" name="Rectangle 15">
            <a:extLst>
              <a:ext uri="{FF2B5EF4-FFF2-40B4-BE49-F238E27FC236}">
                <a16:creationId xmlns:a16="http://schemas.microsoft.com/office/drawing/2014/main" id="{AC2F8417-EC0B-FCDE-7C36-574CCDE5A51C}"/>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25" name="Rectangle 16">
            <a:extLst>
              <a:ext uri="{FF2B5EF4-FFF2-40B4-BE49-F238E27FC236}">
                <a16:creationId xmlns:a16="http://schemas.microsoft.com/office/drawing/2014/main" id="{CB787010-6B71-E75E-4991-6EAD8B00287B}"/>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26" name="Rectangle 17">
            <a:extLst>
              <a:ext uri="{FF2B5EF4-FFF2-40B4-BE49-F238E27FC236}">
                <a16:creationId xmlns:a16="http://schemas.microsoft.com/office/drawing/2014/main" id="{57BAB1EE-C567-B2B3-9F7F-331E6F3AE8E0}"/>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7427" name="Rectangle 18">
            <a:extLst>
              <a:ext uri="{FF2B5EF4-FFF2-40B4-BE49-F238E27FC236}">
                <a16:creationId xmlns:a16="http://schemas.microsoft.com/office/drawing/2014/main" id="{05320C0E-40C0-72FB-CF68-66BFAA465D87}"/>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graphicFrame>
        <p:nvGraphicFramePr>
          <p:cNvPr id="17428" name="1 Objeto">
            <a:extLst>
              <a:ext uri="{FF2B5EF4-FFF2-40B4-BE49-F238E27FC236}">
                <a16:creationId xmlns:a16="http://schemas.microsoft.com/office/drawing/2014/main" id="{A7774340-3ADD-8AD7-1371-417EA45A8EAC}"/>
              </a:ext>
            </a:extLst>
          </p:cNvPr>
          <p:cNvGraphicFramePr>
            <a:graphicFrameLocks noChangeAspect="1"/>
          </p:cNvGraphicFramePr>
          <p:nvPr/>
        </p:nvGraphicFramePr>
        <p:xfrm>
          <a:off x="2771775" y="2349500"/>
          <a:ext cx="3970338" cy="674688"/>
        </p:xfrm>
        <a:graphic>
          <a:graphicData uri="http://schemas.openxmlformats.org/presentationml/2006/ole">
            <mc:AlternateContent xmlns:mc="http://schemas.openxmlformats.org/markup-compatibility/2006">
              <mc:Choice xmlns:v="urn:schemas-microsoft-com:vml" Requires="v">
                <p:oleObj name="Ecuación" r:id="rId2" imgW="2832100" imgH="482600" progId="Equation.3">
                  <p:embed/>
                </p:oleObj>
              </mc:Choice>
              <mc:Fallback>
                <p:oleObj name="Ecuación" r:id="rId2" imgW="2832100" imgH="482600" progId="Equation.3">
                  <p:embed/>
                  <p:pic>
                    <p:nvPicPr>
                      <p:cNvPr id="17428" name="1 Objeto">
                        <a:extLst>
                          <a:ext uri="{FF2B5EF4-FFF2-40B4-BE49-F238E27FC236}">
                            <a16:creationId xmlns:a16="http://schemas.microsoft.com/office/drawing/2014/main" id="{A7774340-3ADD-8AD7-1371-417EA45A8E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2349500"/>
                        <a:ext cx="3970338" cy="674688"/>
                      </a:xfrm>
                      <a:prstGeom prst="rect">
                        <a:avLst/>
                      </a:prstGeom>
                      <a:solidFill>
                        <a:schemeClr val="accent1"/>
                      </a:solidFill>
                      <a:ln w="9525">
                        <a:solidFill>
                          <a:schemeClr val="tx1"/>
                        </a:solidFill>
                        <a:miter lim="800000"/>
                        <a:headEnd/>
                        <a:tailEnd/>
                      </a:ln>
                    </p:spPr>
                  </p:pic>
                </p:oleObj>
              </mc:Fallback>
            </mc:AlternateContent>
          </a:graphicData>
        </a:graphic>
      </p:graphicFrame>
      <p:graphicFrame>
        <p:nvGraphicFramePr>
          <p:cNvPr id="17429" name="Object 3">
            <a:extLst>
              <a:ext uri="{FF2B5EF4-FFF2-40B4-BE49-F238E27FC236}">
                <a16:creationId xmlns:a16="http://schemas.microsoft.com/office/drawing/2014/main" id="{251588C2-5DB4-74A2-ECB7-DE3798D7D474}"/>
              </a:ext>
            </a:extLst>
          </p:cNvPr>
          <p:cNvGraphicFramePr>
            <a:graphicFrameLocks noChangeAspect="1"/>
          </p:cNvGraphicFramePr>
          <p:nvPr/>
        </p:nvGraphicFramePr>
        <p:xfrm>
          <a:off x="3694113" y="5908675"/>
          <a:ext cx="2030412" cy="754063"/>
        </p:xfrm>
        <a:graphic>
          <a:graphicData uri="http://schemas.openxmlformats.org/presentationml/2006/ole">
            <mc:AlternateContent xmlns:mc="http://schemas.openxmlformats.org/markup-compatibility/2006">
              <mc:Choice xmlns:v="urn:schemas-microsoft-com:vml" Requires="v">
                <p:oleObj name="Ecuación" r:id="rId4" imgW="1193800" imgH="444500" progId="Equation.3">
                  <p:embed/>
                </p:oleObj>
              </mc:Choice>
              <mc:Fallback>
                <p:oleObj name="Ecuación" r:id="rId4" imgW="1193800" imgH="444500" progId="Equation.3">
                  <p:embed/>
                  <p:pic>
                    <p:nvPicPr>
                      <p:cNvPr id="17429" name="Object 3">
                        <a:extLst>
                          <a:ext uri="{FF2B5EF4-FFF2-40B4-BE49-F238E27FC236}">
                            <a16:creationId xmlns:a16="http://schemas.microsoft.com/office/drawing/2014/main" id="{251588C2-5DB4-74A2-ECB7-DE3798D7D4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113" y="5908675"/>
                        <a:ext cx="2030412" cy="754063"/>
                      </a:xfrm>
                      <a:prstGeom prst="rect">
                        <a:avLst/>
                      </a:prstGeom>
                      <a:solidFill>
                        <a:schemeClr val="accent1"/>
                      </a:solidFill>
                      <a:ln w="9525">
                        <a:solidFill>
                          <a:schemeClr val="tx1"/>
                        </a:solidFill>
                        <a:miter lim="800000"/>
                        <a:headEnd/>
                        <a:tailEnd/>
                      </a:ln>
                    </p:spPr>
                  </p:pic>
                </p:oleObj>
              </mc:Fallback>
            </mc:AlternateContent>
          </a:graphicData>
        </a:graphic>
      </p:graphicFrame>
      <p:graphicFrame>
        <p:nvGraphicFramePr>
          <p:cNvPr id="17430" name="Object 4">
            <a:extLst>
              <a:ext uri="{FF2B5EF4-FFF2-40B4-BE49-F238E27FC236}">
                <a16:creationId xmlns:a16="http://schemas.microsoft.com/office/drawing/2014/main" id="{4F890259-1EF9-9975-8786-C510A06389F9}"/>
              </a:ext>
            </a:extLst>
          </p:cNvPr>
          <p:cNvGraphicFramePr>
            <a:graphicFrameLocks noChangeAspect="1"/>
          </p:cNvGraphicFramePr>
          <p:nvPr/>
        </p:nvGraphicFramePr>
        <p:xfrm>
          <a:off x="3132138" y="3644900"/>
          <a:ext cx="2549525" cy="431800"/>
        </p:xfrm>
        <a:graphic>
          <a:graphicData uri="http://schemas.openxmlformats.org/presentationml/2006/ole">
            <mc:AlternateContent xmlns:mc="http://schemas.openxmlformats.org/markup-compatibility/2006">
              <mc:Choice xmlns:v="urn:schemas-microsoft-com:vml" Requires="v">
                <p:oleObj name="Ecuación" r:id="rId6" imgW="1497950" imgH="253890" progId="Equation.3">
                  <p:embed/>
                </p:oleObj>
              </mc:Choice>
              <mc:Fallback>
                <p:oleObj name="Ecuación" r:id="rId6" imgW="1497950" imgH="253890" progId="Equation.3">
                  <p:embed/>
                  <p:pic>
                    <p:nvPicPr>
                      <p:cNvPr id="17430" name="Object 4">
                        <a:extLst>
                          <a:ext uri="{FF2B5EF4-FFF2-40B4-BE49-F238E27FC236}">
                            <a16:creationId xmlns:a16="http://schemas.microsoft.com/office/drawing/2014/main" id="{4F890259-1EF9-9975-8786-C510A06389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2138" y="3644900"/>
                        <a:ext cx="2549525" cy="4318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Marcador de número de diapositiva">
            <a:extLst>
              <a:ext uri="{FF2B5EF4-FFF2-40B4-BE49-F238E27FC236}">
                <a16:creationId xmlns:a16="http://schemas.microsoft.com/office/drawing/2014/main" id="{460823D0-74B6-5C60-A69E-07F9A52FBBD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A5CE2BB1-672F-4A1D-9E0C-2BCDA0F0B24F}" type="slidenum">
              <a:rPr lang="es-ES" altLang="es-CR" sz="1400" smtClean="0"/>
              <a:pPr>
                <a:spcBef>
                  <a:spcPct val="0"/>
                </a:spcBef>
                <a:buClrTx/>
                <a:buSzTx/>
                <a:buFontTx/>
                <a:buNone/>
              </a:pPr>
              <a:t>14</a:t>
            </a:fld>
            <a:endParaRPr lang="es-ES" altLang="es-CR" sz="1400"/>
          </a:p>
        </p:txBody>
      </p:sp>
      <p:sp>
        <p:nvSpPr>
          <p:cNvPr id="18435" name="Rectangle 2">
            <a:extLst>
              <a:ext uri="{FF2B5EF4-FFF2-40B4-BE49-F238E27FC236}">
                <a16:creationId xmlns:a16="http://schemas.microsoft.com/office/drawing/2014/main" id="{DA72211F-869E-EB78-2442-C187CDF08DA9}"/>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Distancia de Mahalanobis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18436" name="Rectangle 3">
            <a:extLst>
              <a:ext uri="{FF2B5EF4-FFF2-40B4-BE49-F238E27FC236}">
                <a16:creationId xmlns:a16="http://schemas.microsoft.com/office/drawing/2014/main" id="{EAFAB5E7-BB03-18A4-F7F0-1466C00DB03A}"/>
              </a:ext>
            </a:extLst>
          </p:cNvPr>
          <p:cNvSpPr>
            <a:spLocks noGrp="1" noChangeArrowheads="1"/>
          </p:cNvSpPr>
          <p:nvPr>
            <p:ph type="body" idx="1"/>
          </p:nvPr>
        </p:nvSpPr>
        <p:spPr>
          <a:xfrm>
            <a:off x="838200" y="1916113"/>
            <a:ext cx="7696200" cy="5708650"/>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CR" altLang="es-CR" sz="2000"/>
              <a:t>Esta medida de distancia incluye un procedimiento de estandarización dentro de la distancia Euclídea.</a:t>
            </a:r>
          </a:p>
          <a:p>
            <a:pPr algn="just">
              <a:spcBef>
                <a:spcPct val="0"/>
              </a:spcBef>
              <a:spcAft>
                <a:spcPts val="600"/>
              </a:spcAft>
              <a:buClr>
                <a:schemeClr val="hlink"/>
              </a:buClr>
              <a:buSzTx/>
              <a:buFont typeface="Wingdings" panose="05000000000000000000" pitchFamily="2" charset="2"/>
              <a:buChar char="§"/>
            </a:pPr>
            <a:r>
              <a:rPr lang="es-CR" altLang="es-CR" sz="2000"/>
              <a:t>No sólo hace una estandarización en los datos escalándolos en términos de su desviación estándar sino que ajusta según las correlaciones entre variables:</a:t>
            </a:r>
            <a:endParaRPr lang="es-MX" altLang="es-CR" sz="2000"/>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None/>
            </a:pPr>
            <a:r>
              <a:rPr lang="es-MX" altLang="es-CR" sz="2000"/>
              <a:t>	donde S es la matriz de covariancias de dimensión </a:t>
            </a:r>
            <a:r>
              <a:rPr lang="es-MX" altLang="es-CR" sz="2000" i="1"/>
              <a:t>qxq</a:t>
            </a:r>
            <a:r>
              <a:rPr lang="es-MX" altLang="es-CR" sz="2000"/>
              <a:t>.</a:t>
            </a:r>
          </a:p>
          <a:p>
            <a:pPr algn="just">
              <a:spcBef>
                <a:spcPct val="0"/>
              </a:spcBef>
              <a:spcAft>
                <a:spcPts val="600"/>
              </a:spcAft>
              <a:buClr>
                <a:schemeClr val="hlink"/>
              </a:buClr>
              <a:buSzTx/>
              <a:buFont typeface="Wingdings" panose="05000000000000000000" pitchFamily="2" charset="2"/>
              <a:buChar char="§"/>
            </a:pPr>
            <a:r>
              <a:rPr lang="es-MX" altLang="es-CR" sz="2000"/>
              <a:t>Es invariante frente a transformaciones lineales de las variables.</a:t>
            </a:r>
          </a:p>
          <a:p>
            <a:pPr algn="just">
              <a:spcBef>
                <a:spcPct val="0"/>
              </a:spcBef>
              <a:spcAft>
                <a:spcPts val="600"/>
              </a:spcAft>
              <a:buClr>
                <a:schemeClr val="hlink"/>
              </a:buClr>
              <a:buSzTx/>
              <a:buFont typeface="Wingdings" panose="05000000000000000000" pitchFamily="2" charset="2"/>
              <a:buChar char="§"/>
            </a:pPr>
            <a:r>
              <a:rPr lang="es-MX" altLang="es-CR" sz="2000"/>
              <a:t>Toma en cuenta las correlaciones entre variables.</a:t>
            </a:r>
          </a:p>
          <a:p>
            <a:pPr algn="just">
              <a:spcBef>
                <a:spcPct val="0"/>
              </a:spcBef>
              <a:spcAft>
                <a:spcPts val="600"/>
              </a:spcAft>
              <a:buClr>
                <a:schemeClr val="hlink"/>
              </a:buClr>
              <a:buSzTx/>
              <a:buFont typeface="Wingdings" panose="05000000000000000000" pitchFamily="2" charset="2"/>
              <a:buChar char="§"/>
            </a:pPr>
            <a:r>
              <a:rPr lang="es-MX" altLang="es-CR" sz="2000"/>
              <a:t>No aumenta por el simple hecho de aumentar el número de variables, sino que aumentará cuando las nuevas variables den nueva información.</a:t>
            </a:r>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None/>
            </a:pPr>
            <a:endParaRPr lang="es-MX" altLang="es-CR" sz="2000"/>
          </a:p>
        </p:txBody>
      </p:sp>
      <p:sp>
        <p:nvSpPr>
          <p:cNvPr id="18437" name="Rectangle 4">
            <a:extLst>
              <a:ext uri="{FF2B5EF4-FFF2-40B4-BE49-F238E27FC236}">
                <a16:creationId xmlns:a16="http://schemas.microsoft.com/office/drawing/2014/main" id="{A343AD33-9613-5356-1C56-2FFCFA02A52A}"/>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38" name="Rectangle 5">
            <a:extLst>
              <a:ext uri="{FF2B5EF4-FFF2-40B4-BE49-F238E27FC236}">
                <a16:creationId xmlns:a16="http://schemas.microsoft.com/office/drawing/2014/main" id="{CDC3FA3C-6FEF-589D-222D-93604D41F8C0}"/>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39" name="Rectangle 6">
            <a:extLst>
              <a:ext uri="{FF2B5EF4-FFF2-40B4-BE49-F238E27FC236}">
                <a16:creationId xmlns:a16="http://schemas.microsoft.com/office/drawing/2014/main" id="{F8BB449D-7604-1721-47E5-7612EE6484A0}"/>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0" name="Rectangle 7">
            <a:extLst>
              <a:ext uri="{FF2B5EF4-FFF2-40B4-BE49-F238E27FC236}">
                <a16:creationId xmlns:a16="http://schemas.microsoft.com/office/drawing/2014/main" id="{616F20DF-058E-6D8E-EEEB-2277A239D9AA}"/>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1" name="Rectangle 8">
            <a:extLst>
              <a:ext uri="{FF2B5EF4-FFF2-40B4-BE49-F238E27FC236}">
                <a16:creationId xmlns:a16="http://schemas.microsoft.com/office/drawing/2014/main" id="{5C39872A-0F6B-45B5-0D43-C1C3DC2CAECA}"/>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2" name="Rectangle 9">
            <a:extLst>
              <a:ext uri="{FF2B5EF4-FFF2-40B4-BE49-F238E27FC236}">
                <a16:creationId xmlns:a16="http://schemas.microsoft.com/office/drawing/2014/main" id="{074AB3BB-2046-0DFF-F927-9C51913702FA}"/>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3" name="Rectangle 10">
            <a:extLst>
              <a:ext uri="{FF2B5EF4-FFF2-40B4-BE49-F238E27FC236}">
                <a16:creationId xmlns:a16="http://schemas.microsoft.com/office/drawing/2014/main" id="{6A5B44A7-3337-8B21-CF2A-A543785BE5F9}"/>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4" name="Rectangle 11">
            <a:extLst>
              <a:ext uri="{FF2B5EF4-FFF2-40B4-BE49-F238E27FC236}">
                <a16:creationId xmlns:a16="http://schemas.microsoft.com/office/drawing/2014/main" id="{31EEE74E-CA3F-CB87-B0AF-6E9C1E46741E}"/>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5" name="Rectangle 12">
            <a:extLst>
              <a:ext uri="{FF2B5EF4-FFF2-40B4-BE49-F238E27FC236}">
                <a16:creationId xmlns:a16="http://schemas.microsoft.com/office/drawing/2014/main" id="{8A390DFE-0483-DF39-E9F0-E9376A86CE9C}"/>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6" name="Rectangle 13">
            <a:extLst>
              <a:ext uri="{FF2B5EF4-FFF2-40B4-BE49-F238E27FC236}">
                <a16:creationId xmlns:a16="http://schemas.microsoft.com/office/drawing/2014/main" id="{B2C39AF3-D932-B1BD-92AB-6116CD50D531}"/>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7" name="Rectangle 14">
            <a:extLst>
              <a:ext uri="{FF2B5EF4-FFF2-40B4-BE49-F238E27FC236}">
                <a16:creationId xmlns:a16="http://schemas.microsoft.com/office/drawing/2014/main" id="{BEE4EFA4-951A-93A7-C6A0-0D7AA0CF266C}"/>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8" name="Rectangle 15">
            <a:extLst>
              <a:ext uri="{FF2B5EF4-FFF2-40B4-BE49-F238E27FC236}">
                <a16:creationId xmlns:a16="http://schemas.microsoft.com/office/drawing/2014/main" id="{18062819-97BA-436F-C2B6-CAE086A13CF4}"/>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49" name="Rectangle 16">
            <a:extLst>
              <a:ext uri="{FF2B5EF4-FFF2-40B4-BE49-F238E27FC236}">
                <a16:creationId xmlns:a16="http://schemas.microsoft.com/office/drawing/2014/main" id="{7D472801-596B-D27C-7807-42E6E45C13C5}"/>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50" name="Rectangle 17">
            <a:extLst>
              <a:ext uri="{FF2B5EF4-FFF2-40B4-BE49-F238E27FC236}">
                <a16:creationId xmlns:a16="http://schemas.microsoft.com/office/drawing/2014/main" id="{A2BFF927-11BF-224E-B660-D8C0798287A9}"/>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8451" name="Rectangle 18">
            <a:extLst>
              <a:ext uri="{FF2B5EF4-FFF2-40B4-BE49-F238E27FC236}">
                <a16:creationId xmlns:a16="http://schemas.microsoft.com/office/drawing/2014/main" id="{0523E143-71B8-10EB-C560-868540DC98CE}"/>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graphicFrame>
        <p:nvGraphicFramePr>
          <p:cNvPr id="18452" name="1 Objeto">
            <a:extLst>
              <a:ext uri="{FF2B5EF4-FFF2-40B4-BE49-F238E27FC236}">
                <a16:creationId xmlns:a16="http://schemas.microsoft.com/office/drawing/2014/main" id="{194CF917-2BAB-3914-E9C3-FBCB554F1F77}"/>
              </a:ext>
            </a:extLst>
          </p:cNvPr>
          <p:cNvGraphicFramePr>
            <a:graphicFrameLocks noChangeAspect="1"/>
          </p:cNvGraphicFramePr>
          <p:nvPr/>
        </p:nvGraphicFramePr>
        <p:xfrm>
          <a:off x="3167063" y="3744913"/>
          <a:ext cx="3392487" cy="530225"/>
        </p:xfrm>
        <a:graphic>
          <a:graphicData uri="http://schemas.openxmlformats.org/presentationml/2006/ole">
            <mc:AlternateContent xmlns:mc="http://schemas.openxmlformats.org/markup-compatibility/2006">
              <mc:Choice xmlns:v="urn:schemas-microsoft-com:vml" Requires="v">
                <p:oleObj name="Ecuación" r:id="rId2" imgW="1993900" imgH="304800" progId="Equation.3">
                  <p:embed/>
                </p:oleObj>
              </mc:Choice>
              <mc:Fallback>
                <p:oleObj name="Ecuación" r:id="rId2" imgW="1993900" imgH="304800" progId="Equation.3">
                  <p:embed/>
                  <p:pic>
                    <p:nvPicPr>
                      <p:cNvPr id="18452" name="1 Objeto">
                        <a:extLst>
                          <a:ext uri="{FF2B5EF4-FFF2-40B4-BE49-F238E27FC236}">
                            <a16:creationId xmlns:a16="http://schemas.microsoft.com/office/drawing/2014/main" id="{194CF917-2BAB-3914-E9C3-FBCB554F1F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063" y="3744913"/>
                        <a:ext cx="3392487" cy="530225"/>
                      </a:xfrm>
                      <a:prstGeom prst="rect">
                        <a:avLst/>
                      </a:prstGeom>
                      <a:solidFill>
                        <a:schemeClr val="accent1"/>
                      </a:solidFill>
                      <a:ln w="9525">
                        <a:solidFill>
                          <a:schemeClr val="tx1"/>
                        </a:solidFill>
                        <a:miter lim="800000"/>
                        <a:headEnd/>
                        <a:tailEnd/>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5 Marcador de número de diapositiva">
            <a:extLst>
              <a:ext uri="{FF2B5EF4-FFF2-40B4-BE49-F238E27FC236}">
                <a16:creationId xmlns:a16="http://schemas.microsoft.com/office/drawing/2014/main" id="{86C5EBD9-C8B1-2E1A-382B-79596EE620D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B1943102-10BB-473C-AD91-44BF193E0345}" type="slidenum">
              <a:rPr lang="es-ES" altLang="es-CR" sz="1400" smtClean="0"/>
              <a:pPr>
                <a:spcBef>
                  <a:spcPct val="0"/>
                </a:spcBef>
                <a:buClrTx/>
                <a:buSzTx/>
                <a:buFontTx/>
                <a:buNone/>
              </a:pPr>
              <a:t>15</a:t>
            </a:fld>
            <a:endParaRPr lang="es-ES" altLang="es-CR" sz="1400"/>
          </a:p>
        </p:txBody>
      </p:sp>
      <p:sp>
        <p:nvSpPr>
          <p:cNvPr id="19459" name="Rectangle 2">
            <a:extLst>
              <a:ext uri="{FF2B5EF4-FFF2-40B4-BE49-F238E27FC236}">
                <a16:creationId xmlns:a16="http://schemas.microsoft.com/office/drawing/2014/main" id="{2C95B86B-CBE9-6BBE-6EA0-A99BEC767597}"/>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Distancia City-block (Manhattan)</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19460" name="Rectangle 3">
            <a:extLst>
              <a:ext uri="{FF2B5EF4-FFF2-40B4-BE49-F238E27FC236}">
                <a16:creationId xmlns:a16="http://schemas.microsoft.com/office/drawing/2014/main" id="{EADB07F4-CF63-8EBD-F3AF-38695D18790E}"/>
              </a:ext>
            </a:extLst>
          </p:cNvPr>
          <p:cNvSpPr>
            <a:spLocks noGrp="1" noChangeArrowheads="1"/>
          </p:cNvSpPr>
          <p:nvPr>
            <p:ph type="body" idx="1"/>
          </p:nvPr>
        </p:nvSpPr>
        <p:spPr>
          <a:xfrm>
            <a:off x="838200" y="1916113"/>
            <a:ext cx="7696200" cy="4862512"/>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MX" altLang="es-CR" sz="2000"/>
              <a:t>En esta medida se usa el valor absoluto de las diferencias en lugar de su cuadrado:</a:t>
            </a:r>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Char char="§"/>
            </a:pPr>
            <a:r>
              <a:rPr lang="es-MX" altLang="es-CR" sz="2000"/>
              <a:t>El nombre nace de la idea de moverse en una ciudad como Manhattan pues, aunque la distancia más corta sería la Euclidea, ésta implica pasar a través de los edificios, mientras que esta distancia asemeja a caminar por las aceras para llegar de un punto a otro.</a:t>
            </a:r>
          </a:p>
          <a:p>
            <a:pPr algn="just">
              <a:spcBef>
                <a:spcPct val="0"/>
              </a:spcBef>
              <a:spcAft>
                <a:spcPts val="600"/>
              </a:spcAft>
              <a:buClr>
                <a:schemeClr val="hlink"/>
              </a:buClr>
              <a:buSzTx/>
              <a:buFont typeface="Wingdings" panose="05000000000000000000" pitchFamily="2" charset="2"/>
              <a:buChar char="§"/>
            </a:pPr>
            <a:r>
              <a:rPr lang="es-ES" altLang="es-CR" sz="2000"/>
              <a:t>Es más robusta que la distancia euclídea debido a que no eleva al cuadrado las diferencias.</a:t>
            </a:r>
            <a:endParaRPr lang="es-MX" altLang="es-CR" sz="2000"/>
          </a:p>
          <a:p>
            <a:pPr algn="just">
              <a:spcBef>
                <a:spcPct val="0"/>
              </a:spcBef>
              <a:spcAft>
                <a:spcPts val="600"/>
              </a:spcAft>
              <a:buClr>
                <a:schemeClr val="hlink"/>
              </a:buClr>
              <a:buSzTx/>
              <a:buFont typeface="Wingdings" panose="05000000000000000000" pitchFamily="2" charset="2"/>
              <a:buChar char="§"/>
            </a:pPr>
            <a:r>
              <a:rPr lang="es-MX" altLang="es-CR" sz="2000"/>
              <a:t>Tiene la restricción de que asume que las variables no están correlacionadas.</a:t>
            </a:r>
          </a:p>
        </p:txBody>
      </p:sp>
      <p:sp>
        <p:nvSpPr>
          <p:cNvPr id="19461" name="Rectangle 4">
            <a:extLst>
              <a:ext uri="{FF2B5EF4-FFF2-40B4-BE49-F238E27FC236}">
                <a16:creationId xmlns:a16="http://schemas.microsoft.com/office/drawing/2014/main" id="{CCEF9971-3709-D561-F095-C7D3471C3B5D}"/>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62" name="Rectangle 5">
            <a:extLst>
              <a:ext uri="{FF2B5EF4-FFF2-40B4-BE49-F238E27FC236}">
                <a16:creationId xmlns:a16="http://schemas.microsoft.com/office/drawing/2014/main" id="{C9331BE6-E972-94BE-B8CF-B6C38A9E0CBC}"/>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63" name="Rectangle 6">
            <a:extLst>
              <a:ext uri="{FF2B5EF4-FFF2-40B4-BE49-F238E27FC236}">
                <a16:creationId xmlns:a16="http://schemas.microsoft.com/office/drawing/2014/main" id="{37B8653F-6745-ADAC-A342-68DF0806F6F3}"/>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64" name="Rectangle 7">
            <a:extLst>
              <a:ext uri="{FF2B5EF4-FFF2-40B4-BE49-F238E27FC236}">
                <a16:creationId xmlns:a16="http://schemas.microsoft.com/office/drawing/2014/main" id="{595A29B7-1CE4-B087-2E57-88CA4E059392}"/>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65" name="Rectangle 8">
            <a:extLst>
              <a:ext uri="{FF2B5EF4-FFF2-40B4-BE49-F238E27FC236}">
                <a16:creationId xmlns:a16="http://schemas.microsoft.com/office/drawing/2014/main" id="{2B6CF43B-24EB-6951-7512-0DF0A5BBF366}"/>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66" name="Rectangle 9">
            <a:extLst>
              <a:ext uri="{FF2B5EF4-FFF2-40B4-BE49-F238E27FC236}">
                <a16:creationId xmlns:a16="http://schemas.microsoft.com/office/drawing/2014/main" id="{CB31093D-EA75-BB11-7431-1F815BB66853}"/>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67" name="Rectangle 10">
            <a:extLst>
              <a:ext uri="{FF2B5EF4-FFF2-40B4-BE49-F238E27FC236}">
                <a16:creationId xmlns:a16="http://schemas.microsoft.com/office/drawing/2014/main" id="{78853C5F-CE50-C62C-8C5A-0BCB441B0C1F}"/>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68" name="Rectangle 11">
            <a:extLst>
              <a:ext uri="{FF2B5EF4-FFF2-40B4-BE49-F238E27FC236}">
                <a16:creationId xmlns:a16="http://schemas.microsoft.com/office/drawing/2014/main" id="{D56F28CA-3175-5A27-F4F7-6246972D29CF}"/>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69" name="Rectangle 12">
            <a:extLst>
              <a:ext uri="{FF2B5EF4-FFF2-40B4-BE49-F238E27FC236}">
                <a16:creationId xmlns:a16="http://schemas.microsoft.com/office/drawing/2014/main" id="{F646F02C-50B0-DBCA-27E4-016B53CA76FD}"/>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70" name="Rectangle 13">
            <a:extLst>
              <a:ext uri="{FF2B5EF4-FFF2-40B4-BE49-F238E27FC236}">
                <a16:creationId xmlns:a16="http://schemas.microsoft.com/office/drawing/2014/main" id="{7648651E-A506-0659-7C85-DBDA1089AE07}"/>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71" name="Rectangle 14">
            <a:extLst>
              <a:ext uri="{FF2B5EF4-FFF2-40B4-BE49-F238E27FC236}">
                <a16:creationId xmlns:a16="http://schemas.microsoft.com/office/drawing/2014/main" id="{FE594FDF-F45B-1B03-A87E-3760A9B76E14}"/>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72" name="Rectangle 15">
            <a:extLst>
              <a:ext uri="{FF2B5EF4-FFF2-40B4-BE49-F238E27FC236}">
                <a16:creationId xmlns:a16="http://schemas.microsoft.com/office/drawing/2014/main" id="{2589E884-C851-F4F2-9174-AE30D985BEF3}"/>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73" name="Rectangle 16">
            <a:extLst>
              <a:ext uri="{FF2B5EF4-FFF2-40B4-BE49-F238E27FC236}">
                <a16:creationId xmlns:a16="http://schemas.microsoft.com/office/drawing/2014/main" id="{FEE92A6F-C9E9-C7E4-5D70-0294F01302C4}"/>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74" name="Rectangle 17">
            <a:extLst>
              <a:ext uri="{FF2B5EF4-FFF2-40B4-BE49-F238E27FC236}">
                <a16:creationId xmlns:a16="http://schemas.microsoft.com/office/drawing/2014/main" id="{7778ECD7-C780-7F37-A6E2-BE56194C637D}"/>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9475" name="Rectangle 18">
            <a:extLst>
              <a:ext uri="{FF2B5EF4-FFF2-40B4-BE49-F238E27FC236}">
                <a16:creationId xmlns:a16="http://schemas.microsoft.com/office/drawing/2014/main" id="{557D9A63-21EB-23C1-A043-2993F131AE69}"/>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graphicFrame>
        <p:nvGraphicFramePr>
          <p:cNvPr id="19476" name="1 Objeto">
            <a:extLst>
              <a:ext uri="{FF2B5EF4-FFF2-40B4-BE49-F238E27FC236}">
                <a16:creationId xmlns:a16="http://schemas.microsoft.com/office/drawing/2014/main" id="{D8A08B68-09C3-1F93-0B04-741293C4E068}"/>
              </a:ext>
            </a:extLst>
          </p:cNvPr>
          <p:cNvGraphicFramePr>
            <a:graphicFrameLocks noChangeAspect="1"/>
          </p:cNvGraphicFramePr>
          <p:nvPr/>
        </p:nvGraphicFramePr>
        <p:xfrm>
          <a:off x="3671888" y="2740025"/>
          <a:ext cx="1987550" cy="755650"/>
        </p:xfrm>
        <a:graphic>
          <a:graphicData uri="http://schemas.openxmlformats.org/presentationml/2006/ole">
            <mc:AlternateContent xmlns:mc="http://schemas.openxmlformats.org/markup-compatibility/2006">
              <mc:Choice xmlns:v="urn:schemas-microsoft-com:vml" Requires="v">
                <p:oleObj name="Ecuación" r:id="rId2" imgW="1167893" imgH="444307" progId="Equation.3">
                  <p:embed/>
                </p:oleObj>
              </mc:Choice>
              <mc:Fallback>
                <p:oleObj name="Ecuación" r:id="rId2" imgW="1167893" imgH="444307" progId="Equation.3">
                  <p:embed/>
                  <p:pic>
                    <p:nvPicPr>
                      <p:cNvPr id="19476" name="1 Objeto">
                        <a:extLst>
                          <a:ext uri="{FF2B5EF4-FFF2-40B4-BE49-F238E27FC236}">
                            <a16:creationId xmlns:a16="http://schemas.microsoft.com/office/drawing/2014/main" id="{D8A08B68-09C3-1F93-0B04-741293C4E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888" y="2740025"/>
                        <a:ext cx="1987550" cy="755650"/>
                      </a:xfrm>
                      <a:prstGeom prst="rect">
                        <a:avLst/>
                      </a:prstGeom>
                      <a:solidFill>
                        <a:schemeClr val="accent1"/>
                      </a:solidFill>
                      <a:ln w="9525">
                        <a:solidFill>
                          <a:schemeClr val="tx1"/>
                        </a:solidFill>
                        <a:miter lim="800000"/>
                        <a:headEnd/>
                        <a:tailEnd/>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5 Marcador de número de diapositiva">
            <a:extLst>
              <a:ext uri="{FF2B5EF4-FFF2-40B4-BE49-F238E27FC236}">
                <a16:creationId xmlns:a16="http://schemas.microsoft.com/office/drawing/2014/main" id="{7E6DF0EF-8178-BE50-0AAE-985FBEBCCE2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1520B4B9-BE92-456E-9891-8E11DD8BE89D}" type="slidenum">
              <a:rPr lang="es-ES" altLang="es-CR" sz="1400" smtClean="0"/>
              <a:pPr>
                <a:spcBef>
                  <a:spcPct val="0"/>
                </a:spcBef>
                <a:buClrTx/>
                <a:buSzTx/>
                <a:buFontTx/>
                <a:buNone/>
              </a:pPr>
              <a:t>16</a:t>
            </a:fld>
            <a:endParaRPr lang="es-ES" altLang="es-CR" sz="1400"/>
          </a:p>
        </p:txBody>
      </p:sp>
      <p:sp>
        <p:nvSpPr>
          <p:cNvPr id="20483" name="Rectangle 2">
            <a:extLst>
              <a:ext uri="{FF2B5EF4-FFF2-40B4-BE49-F238E27FC236}">
                <a16:creationId xmlns:a16="http://schemas.microsoft.com/office/drawing/2014/main" id="{5F3694D6-40C2-B4B5-A134-458CE9B3440A}"/>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Ejemplo: medidas del cuerpo</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20484" name="Rectangle 3">
            <a:extLst>
              <a:ext uri="{FF2B5EF4-FFF2-40B4-BE49-F238E27FC236}">
                <a16:creationId xmlns:a16="http://schemas.microsoft.com/office/drawing/2014/main" id="{554B72EE-7F02-957B-58DF-447425E57A33}"/>
              </a:ext>
            </a:extLst>
          </p:cNvPr>
          <p:cNvSpPr>
            <a:spLocks noGrp="1" noChangeArrowheads="1"/>
          </p:cNvSpPr>
          <p:nvPr>
            <p:ph type="body" idx="1"/>
          </p:nvPr>
        </p:nvSpPr>
        <p:spPr>
          <a:xfrm>
            <a:off x="838200" y="1916113"/>
            <a:ext cx="7696200" cy="3170237"/>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MX" altLang="es-CR" sz="1800"/>
              <a:t>Se cuenta con las medidas de tres variables del cuerpo para un grupo de 20 personas (10 hombres y 10 mujeres).</a:t>
            </a:r>
          </a:p>
          <a:p>
            <a:pPr algn="just">
              <a:spcBef>
                <a:spcPct val="0"/>
              </a:spcBef>
              <a:spcAft>
                <a:spcPts val="600"/>
              </a:spcAft>
              <a:buClr>
                <a:schemeClr val="hlink"/>
              </a:buClr>
              <a:buSzTx/>
              <a:buFont typeface="Wingdings" panose="05000000000000000000" pitchFamily="2" charset="2"/>
              <a:buChar char="§"/>
            </a:pPr>
            <a:r>
              <a:rPr lang="es-MX" altLang="es-CR" sz="1800"/>
              <a:t>Las variables están medidas en pulgadas: pecho,cintura y cadera.</a:t>
            </a:r>
          </a:p>
          <a:p>
            <a:pPr algn="just">
              <a:spcBef>
                <a:spcPct val="0"/>
              </a:spcBef>
              <a:spcAft>
                <a:spcPts val="600"/>
              </a:spcAft>
              <a:buClr>
                <a:schemeClr val="hlink"/>
              </a:buClr>
              <a:buSzTx/>
              <a:buFont typeface="Wingdings" panose="05000000000000000000" pitchFamily="2" charset="2"/>
              <a:buChar char="§"/>
            </a:pPr>
            <a:r>
              <a:rPr lang="es-MX" altLang="es-CR" sz="1800"/>
              <a:t>Gráficamente no se ve ningún agrupamiento especial.</a:t>
            </a:r>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None/>
            </a:pPr>
            <a:endParaRPr lang="es-MX" altLang="es-CR" sz="2000"/>
          </a:p>
        </p:txBody>
      </p:sp>
      <p:sp>
        <p:nvSpPr>
          <p:cNvPr id="20485" name="Rectangle 4">
            <a:extLst>
              <a:ext uri="{FF2B5EF4-FFF2-40B4-BE49-F238E27FC236}">
                <a16:creationId xmlns:a16="http://schemas.microsoft.com/office/drawing/2014/main" id="{3DA088E2-7133-1F9F-CCFE-2B1004F82103}"/>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86" name="Rectangle 5">
            <a:extLst>
              <a:ext uri="{FF2B5EF4-FFF2-40B4-BE49-F238E27FC236}">
                <a16:creationId xmlns:a16="http://schemas.microsoft.com/office/drawing/2014/main" id="{E4F0B0C6-E8B4-8633-6C27-1BCD6714F954}"/>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87" name="Rectangle 6">
            <a:extLst>
              <a:ext uri="{FF2B5EF4-FFF2-40B4-BE49-F238E27FC236}">
                <a16:creationId xmlns:a16="http://schemas.microsoft.com/office/drawing/2014/main" id="{47B0AF31-497B-E81E-6CB6-15AA000E2344}"/>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88" name="Rectangle 7">
            <a:extLst>
              <a:ext uri="{FF2B5EF4-FFF2-40B4-BE49-F238E27FC236}">
                <a16:creationId xmlns:a16="http://schemas.microsoft.com/office/drawing/2014/main" id="{219FF68C-47E3-0076-B073-89A2021DAD67}"/>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89" name="Rectangle 8">
            <a:extLst>
              <a:ext uri="{FF2B5EF4-FFF2-40B4-BE49-F238E27FC236}">
                <a16:creationId xmlns:a16="http://schemas.microsoft.com/office/drawing/2014/main" id="{1058D97B-B6D5-270A-7FB6-DA5014E70F35}"/>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90" name="Rectangle 9">
            <a:extLst>
              <a:ext uri="{FF2B5EF4-FFF2-40B4-BE49-F238E27FC236}">
                <a16:creationId xmlns:a16="http://schemas.microsoft.com/office/drawing/2014/main" id="{5AE77983-01B1-2FD5-3F5E-46A054DB9003}"/>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91" name="Rectangle 10">
            <a:extLst>
              <a:ext uri="{FF2B5EF4-FFF2-40B4-BE49-F238E27FC236}">
                <a16:creationId xmlns:a16="http://schemas.microsoft.com/office/drawing/2014/main" id="{46E878C4-9476-97A1-CBBB-59606485A3DC}"/>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92" name="Rectangle 11">
            <a:extLst>
              <a:ext uri="{FF2B5EF4-FFF2-40B4-BE49-F238E27FC236}">
                <a16:creationId xmlns:a16="http://schemas.microsoft.com/office/drawing/2014/main" id="{EB7BB125-0E65-19D5-2CC5-05E22946C1CC}"/>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93" name="Rectangle 12">
            <a:extLst>
              <a:ext uri="{FF2B5EF4-FFF2-40B4-BE49-F238E27FC236}">
                <a16:creationId xmlns:a16="http://schemas.microsoft.com/office/drawing/2014/main" id="{6ADADDB6-5441-8B8C-FC5C-10B7A9F6AC6C}"/>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94" name="Rectangle 13">
            <a:extLst>
              <a:ext uri="{FF2B5EF4-FFF2-40B4-BE49-F238E27FC236}">
                <a16:creationId xmlns:a16="http://schemas.microsoft.com/office/drawing/2014/main" id="{37E2B536-1D28-0891-0106-CCCA5FDD45E7}"/>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95" name="Rectangle 14">
            <a:extLst>
              <a:ext uri="{FF2B5EF4-FFF2-40B4-BE49-F238E27FC236}">
                <a16:creationId xmlns:a16="http://schemas.microsoft.com/office/drawing/2014/main" id="{F7D0F015-700D-55B5-7D1F-56586D047D7E}"/>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96" name="Rectangle 15">
            <a:extLst>
              <a:ext uri="{FF2B5EF4-FFF2-40B4-BE49-F238E27FC236}">
                <a16:creationId xmlns:a16="http://schemas.microsoft.com/office/drawing/2014/main" id="{42231D7C-FE62-6CC5-CB37-927A26ABAB34}"/>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97" name="Rectangle 16">
            <a:extLst>
              <a:ext uri="{FF2B5EF4-FFF2-40B4-BE49-F238E27FC236}">
                <a16:creationId xmlns:a16="http://schemas.microsoft.com/office/drawing/2014/main" id="{56E1C39B-42EF-0FC3-6203-381AD4A3AE68}"/>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98" name="Rectangle 17">
            <a:extLst>
              <a:ext uri="{FF2B5EF4-FFF2-40B4-BE49-F238E27FC236}">
                <a16:creationId xmlns:a16="http://schemas.microsoft.com/office/drawing/2014/main" id="{3ECA2415-0998-3D64-396D-78B9E3A72526}"/>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0499" name="Rectangle 18">
            <a:extLst>
              <a:ext uri="{FF2B5EF4-FFF2-40B4-BE49-F238E27FC236}">
                <a16:creationId xmlns:a16="http://schemas.microsoft.com/office/drawing/2014/main" id="{D7AA88FC-B376-8CE7-CD48-68068F0236FB}"/>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pic>
        <p:nvPicPr>
          <p:cNvPr id="20500" name="Picture 2">
            <a:extLst>
              <a:ext uri="{FF2B5EF4-FFF2-40B4-BE49-F238E27FC236}">
                <a16:creationId xmlns:a16="http://schemas.microsoft.com/office/drawing/2014/main" id="{9530F5D5-B3A3-E172-83B0-C982E5940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789363"/>
            <a:ext cx="3773488" cy="2212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0501" name="Picture 3">
            <a:extLst>
              <a:ext uri="{FF2B5EF4-FFF2-40B4-BE49-F238E27FC236}">
                <a16:creationId xmlns:a16="http://schemas.microsoft.com/office/drawing/2014/main" id="{7FB55EE1-8CA3-8139-1B4D-5AE7D17D70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6863" y="3789363"/>
            <a:ext cx="3343275" cy="1495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5 Marcador de número de diapositiva">
            <a:extLst>
              <a:ext uri="{FF2B5EF4-FFF2-40B4-BE49-F238E27FC236}">
                <a16:creationId xmlns:a16="http://schemas.microsoft.com/office/drawing/2014/main" id="{4C7CC1A8-187A-4575-6E93-36ACE68BED9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CE4FE7FB-64AD-46AE-9210-970D7A737670}" type="slidenum">
              <a:rPr lang="es-ES" altLang="es-CR" sz="1400" smtClean="0"/>
              <a:pPr>
                <a:spcBef>
                  <a:spcPct val="0"/>
                </a:spcBef>
                <a:buClrTx/>
                <a:buSzTx/>
                <a:buFontTx/>
                <a:buNone/>
              </a:pPr>
              <a:t>17</a:t>
            </a:fld>
            <a:endParaRPr lang="es-ES" altLang="es-CR" sz="1400"/>
          </a:p>
        </p:txBody>
      </p:sp>
      <p:sp>
        <p:nvSpPr>
          <p:cNvPr id="21507" name="Rectangle 2">
            <a:extLst>
              <a:ext uri="{FF2B5EF4-FFF2-40B4-BE49-F238E27FC236}">
                <a16:creationId xmlns:a16="http://schemas.microsoft.com/office/drawing/2014/main" id="{DC34447D-1E1B-0862-676A-E0ABC3D32CAF}"/>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Ejemplo: medidas del cuerpo</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21508" name="Rectangle 4">
            <a:extLst>
              <a:ext uri="{FF2B5EF4-FFF2-40B4-BE49-F238E27FC236}">
                <a16:creationId xmlns:a16="http://schemas.microsoft.com/office/drawing/2014/main" id="{29F6314F-71A4-0440-CCEE-EE28A62A07D8}"/>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1509" name="Rectangle 5">
            <a:extLst>
              <a:ext uri="{FF2B5EF4-FFF2-40B4-BE49-F238E27FC236}">
                <a16:creationId xmlns:a16="http://schemas.microsoft.com/office/drawing/2014/main" id="{08C28A8A-20BA-56B7-BC82-430A86D2FA25}"/>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1510" name="Rectangle 6">
            <a:extLst>
              <a:ext uri="{FF2B5EF4-FFF2-40B4-BE49-F238E27FC236}">
                <a16:creationId xmlns:a16="http://schemas.microsoft.com/office/drawing/2014/main" id="{75BB59F4-72F6-083A-2611-F7057FFB984A}"/>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1511" name="Rectangle 7">
            <a:extLst>
              <a:ext uri="{FF2B5EF4-FFF2-40B4-BE49-F238E27FC236}">
                <a16:creationId xmlns:a16="http://schemas.microsoft.com/office/drawing/2014/main" id="{7D6572A7-540F-F287-E486-75466C5D13EA}"/>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1512" name="Rectangle 8">
            <a:extLst>
              <a:ext uri="{FF2B5EF4-FFF2-40B4-BE49-F238E27FC236}">
                <a16:creationId xmlns:a16="http://schemas.microsoft.com/office/drawing/2014/main" id="{656E8E84-8D7D-9116-65E1-CE86B8BBC8DE}"/>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1513" name="Rectangle 9">
            <a:extLst>
              <a:ext uri="{FF2B5EF4-FFF2-40B4-BE49-F238E27FC236}">
                <a16:creationId xmlns:a16="http://schemas.microsoft.com/office/drawing/2014/main" id="{A95ECDB7-5FEA-63A9-D7C1-FDADA1718174}"/>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1514" name="Rectangle 10">
            <a:extLst>
              <a:ext uri="{FF2B5EF4-FFF2-40B4-BE49-F238E27FC236}">
                <a16:creationId xmlns:a16="http://schemas.microsoft.com/office/drawing/2014/main" id="{2B16A716-876B-0C80-4CA2-9F7F4F4A37C5}"/>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1515" name="Rectangle 11">
            <a:extLst>
              <a:ext uri="{FF2B5EF4-FFF2-40B4-BE49-F238E27FC236}">
                <a16:creationId xmlns:a16="http://schemas.microsoft.com/office/drawing/2014/main" id="{C4346988-F3E5-50D1-C86C-53EFC2026FDD}"/>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1516" name="Rectangle 12">
            <a:extLst>
              <a:ext uri="{FF2B5EF4-FFF2-40B4-BE49-F238E27FC236}">
                <a16:creationId xmlns:a16="http://schemas.microsoft.com/office/drawing/2014/main" id="{8878A615-994E-7A82-3AE5-1725E3BA35C3}"/>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1517" name="Rectangle 13">
            <a:extLst>
              <a:ext uri="{FF2B5EF4-FFF2-40B4-BE49-F238E27FC236}">
                <a16:creationId xmlns:a16="http://schemas.microsoft.com/office/drawing/2014/main" id="{8F7AD3C7-9134-DF13-2E30-8469EE6EEF44}"/>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1518" name="Rectangle 14">
            <a:extLst>
              <a:ext uri="{FF2B5EF4-FFF2-40B4-BE49-F238E27FC236}">
                <a16:creationId xmlns:a16="http://schemas.microsoft.com/office/drawing/2014/main" id="{DB1EC6A2-8099-12F5-B414-0D52F1B18172}"/>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1519" name="Rectangle 15">
            <a:extLst>
              <a:ext uri="{FF2B5EF4-FFF2-40B4-BE49-F238E27FC236}">
                <a16:creationId xmlns:a16="http://schemas.microsoft.com/office/drawing/2014/main" id="{BC14237B-0B75-7BA7-2A0D-A7DA6E5C0033}"/>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1520" name="Rectangle 16">
            <a:extLst>
              <a:ext uri="{FF2B5EF4-FFF2-40B4-BE49-F238E27FC236}">
                <a16:creationId xmlns:a16="http://schemas.microsoft.com/office/drawing/2014/main" id="{576F2D9A-8805-3135-0E10-57A6EEC9A55B}"/>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1521" name="Rectangle 17">
            <a:extLst>
              <a:ext uri="{FF2B5EF4-FFF2-40B4-BE49-F238E27FC236}">
                <a16:creationId xmlns:a16="http://schemas.microsoft.com/office/drawing/2014/main" id="{5D4299C4-3DFB-E9F7-2200-287E91500630}"/>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1522" name="Rectangle 18">
            <a:extLst>
              <a:ext uri="{FF2B5EF4-FFF2-40B4-BE49-F238E27FC236}">
                <a16:creationId xmlns:a16="http://schemas.microsoft.com/office/drawing/2014/main" id="{6FD25C8D-7F58-DAC7-4D84-83910E164849}"/>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pic>
        <p:nvPicPr>
          <p:cNvPr id="21523" name="Picture 2">
            <a:extLst>
              <a:ext uri="{FF2B5EF4-FFF2-40B4-BE49-F238E27FC236}">
                <a16:creationId xmlns:a16="http://schemas.microsoft.com/office/drawing/2014/main" id="{A2DCF3C4-A6AE-3102-E2C6-6B199A931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75" y="1916113"/>
            <a:ext cx="1800225"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21524" name="1 Objeto">
            <a:extLst>
              <a:ext uri="{FF2B5EF4-FFF2-40B4-BE49-F238E27FC236}">
                <a16:creationId xmlns:a16="http://schemas.microsoft.com/office/drawing/2014/main" id="{30484EBB-1B4C-D5D5-63E5-2E8AB37E2DC5}"/>
              </a:ext>
            </a:extLst>
          </p:cNvPr>
          <p:cNvGraphicFramePr>
            <a:graphicFrameLocks noChangeAspect="1"/>
          </p:cNvGraphicFramePr>
          <p:nvPr/>
        </p:nvGraphicFramePr>
        <p:xfrm>
          <a:off x="727075" y="2636838"/>
          <a:ext cx="1133475" cy="720725"/>
        </p:xfrm>
        <a:graphic>
          <a:graphicData uri="http://schemas.openxmlformats.org/presentationml/2006/ole">
            <mc:AlternateContent xmlns:mc="http://schemas.openxmlformats.org/markup-compatibility/2006">
              <mc:Choice xmlns:v="urn:schemas-microsoft-com:vml" Requires="v">
                <p:oleObj name="Ecuación" r:id="rId3" imgW="1117600" imgH="711200" progId="Equation.3">
                  <p:embed/>
                </p:oleObj>
              </mc:Choice>
              <mc:Fallback>
                <p:oleObj name="Ecuación" r:id="rId3" imgW="1117600" imgH="711200" progId="Equation.3">
                  <p:embed/>
                  <p:pic>
                    <p:nvPicPr>
                      <p:cNvPr id="21524" name="1 Objeto">
                        <a:extLst>
                          <a:ext uri="{FF2B5EF4-FFF2-40B4-BE49-F238E27FC236}">
                            <a16:creationId xmlns:a16="http://schemas.microsoft.com/office/drawing/2014/main" id="{30484EBB-1B4C-D5D5-63E5-2E8AB37E2D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075" y="2636838"/>
                        <a:ext cx="1133475" cy="720725"/>
                      </a:xfrm>
                      <a:prstGeom prst="rect">
                        <a:avLst/>
                      </a:prstGeom>
                      <a:solidFill>
                        <a:schemeClr val="accent1"/>
                      </a:solidFill>
                      <a:ln w="9525">
                        <a:solidFill>
                          <a:schemeClr val="tx1"/>
                        </a:solidFill>
                        <a:miter lim="800000"/>
                        <a:headEnd/>
                        <a:tailEnd/>
                      </a:ln>
                    </p:spPr>
                  </p:pic>
                </p:oleObj>
              </mc:Fallback>
            </mc:AlternateContent>
          </a:graphicData>
        </a:graphic>
      </p:graphicFrame>
      <p:graphicFrame>
        <p:nvGraphicFramePr>
          <p:cNvPr id="21525" name="Object 4">
            <a:extLst>
              <a:ext uri="{FF2B5EF4-FFF2-40B4-BE49-F238E27FC236}">
                <a16:creationId xmlns:a16="http://schemas.microsoft.com/office/drawing/2014/main" id="{581738E9-85A6-9F29-95BA-0747C47A6FE2}"/>
              </a:ext>
            </a:extLst>
          </p:cNvPr>
          <p:cNvGraphicFramePr>
            <a:graphicFrameLocks noChangeAspect="1"/>
          </p:cNvGraphicFramePr>
          <p:nvPr/>
        </p:nvGraphicFramePr>
        <p:xfrm>
          <a:off x="727075" y="3500438"/>
          <a:ext cx="1828800" cy="720725"/>
        </p:xfrm>
        <a:graphic>
          <a:graphicData uri="http://schemas.openxmlformats.org/presentationml/2006/ole">
            <mc:AlternateContent xmlns:mc="http://schemas.openxmlformats.org/markup-compatibility/2006">
              <mc:Choice xmlns:v="urn:schemas-microsoft-com:vml" Requires="v">
                <p:oleObj name="Ecuación" r:id="rId5" imgW="1803400" imgH="711200" progId="Equation.3">
                  <p:embed/>
                </p:oleObj>
              </mc:Choice>
              <mc:Fallback>
                <p:oleObj name="Ecuación" r:id="rId5" imgW="1803400" imgH="711200" progId="Equation.3">
                  <p:embed/>
                  <p:pic>
                    <p:nvPicPr>
                      <p:cNvPr id="21525" name="Object 4">
                        <a:extLst>
                          <a:ext uri="{FF2B5EF4-FFF2-40B4-BE49-F238E27FC236}">
                            <a16:creationId xmlns:a16="http://schemas.microsoft.com/office/drawing/2014/main" id="{581738E9-85A6-9F29-95BA-0747C47A6F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7075" y="3500438"/>
                        <a:ext cx="1828800" cy="720725"/>
                      </a:xfrm>
                      <a:prstGeom prst="rect">
                        <a:avLst/>
                      </a:prstGeom>
                      <a:solidFill>
                        <a:schemeClr val="accent1"/>
                      </a:solidFill>
                      <a:ln w="9525">
                        <a:solidFill>
                          <a:schemeClr val="tx1"/>
                        </a:solidFill>
                        <a:miter lim="800000"/>
                        <a:headEnd/>
                        <a:tailEnd/>
                      </a:ln>
                    </p:spPr>
                  </p:pic>
                </p:oleObj>
              </mc:Fallback>
            </mc:AlternateContent>
          </a:graphicData>
        </a:graphic>
      </p:graphicFrame>
      <p:graphicFrame>
        <p:nvGraphicFramePr>
          <p:cNvPr id="21526" name="Object 5">
            <a:extLst>
              <a:ext uri="{FF2B5EF4-FFF2-40B4-BE49-F238E27FC236}">
                <a16:creationId xmlns:a16="http://schemas.microsoft.com/office/drawing/2014/main" id="{DF6F7F1D-3EFC-6695-5D34-5E5773322490}"/>
              </a:ext>
            </a:extLst>
          </p:cNvPr>
          <p:cNvGraphicFramePr>
            <a:graphicFrameLocks noChangeAspect="1"/>
          </p:cNvGraphicFramePr>
          <p:nvPr/>
        </p:nvGraphicFramePr>
        <p:xfrm>
          <a:off x="2987675" y="2420938"/>
          <a:ext cx="5311775" cy="835025"/>
        </p:xfrm>
        <a:graphic>
          <a:graphicData uri="http://schemas.openxmlformats.org/presentationml/2006/ole">
            <mc:AlternateContent xmlns:mc="http://schemas.openxmlformats.org/markup-compatibility/2006">
              <mc:Choice xmlns:v="urn:schemas-microsoft-com:vml" Requires="v">
                <p:oleObj name="Ecuación" r:id="rId7" imgW="4762500" imgH="749300" progId="Equation.3">
                  <p:embed/>
                </p:oleObj>
              </mc:Choice>
              <mc:Fallback>
                <p:oleObj name="Ecuación" r:id="rId7" imgW="4762500" imgH="749300" progId="Equation.3">
                  <p:embed/>
                  <p:pic>
                    <p:nvPicPr>
                      <p:cNvPr id="21526" name="Object 5">
                        <a:extLst>
                          <a:ext uri="{FF2B5EF4-FFF2-40B4-BE49-F238E27FC236}">
                            <a16:creationId xmlns:a16="http://schemas.microsoft.com/office/drawing/2014/main" id="{DF6F7F1D-3EFC-6695-5D34-5E577332249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675" y="2420938"/>
                        <a:ext cx="5311775" cy="835025"/>
                      </a:xfrm>
                      <a:prstGeom prst="rect">
                        <a:avLst/>
                      </a:prstGeom>
                      <a:solidFill>
                        <a:schemeClr val="accent1"/>
                      </a:solidFill>
                      <a:ln w="9525">
                        <a:solidFill>
                          <a:schemeClr val="tx1"/>
                        </a:solidFill>
                        <a:miter lim="800000"/>
                        <a:headEnd/>
                        <a:tailEnd/>
                      </a:ln>
                    </p:spPr>
                  </p:pic>
                </p:oleObj>
              </mc:Fallback>
            </mc:AlternateContent>
          </a:graphicData>
        </a:graphic>
      </p:graphicFrame>
      <p:graphicFrame>
        <p:nvGraphicFramePr>
          <p:cNvPr id="21527" name="Object 7">
            <a:extLst>
              <a:ext uri="{FF2B5EF4-FFF2-40B4-BE49-F238E27FC236}">
                <a16:creationId xmlns:a16="http://schemas.microsoft.com/office/drawing/2014/main" id="{BC578D9B-EF8A-76AA-3DDF-2781D3138A68}"/>
              </a:ext>
            </a:extLst>
          </p:cNvPr>
          <p:cNvGraphicFramePr>
            <a:graphicFrameLocks noChangeAspect="1"/>
          </p:cNvGraphicFramePr>
          <p:nvPr/>
        </p:nvGraphicFramePr>
        <p:xfrm>
          <a:off x="2987675" y="3357563"/>
          <a:ext cx="5976938" cy="863600"/>
        </p:xfrm>
        <a:graphic>
          <a:graphicData uri="http://schemas.openxmlformats.org/presentationml/2006/ole">
            <mc:AlternateContent xmlns:mc="http://schemas.openxmlformats.org/markup-compatibility/2006">
              <mc:Choice xmlns:v="urn:schemas-microsoft-com:vml" Requires="v">
                <p:oleObj name="Ecuación" r:id="rId9" imgW="5359400" imgH="774700" progId="Equation.3">
                  <p:embed/>
                </p:oleObj>
              </mc:Choice>
              <mc:Fallback>
                <p:oleObj name="Ecuación" r:id="rId9" imgW="5359400" imgH="774700" progId="Equation.3">
                  <p:embed/>
                  <p:pic>
                    <p:nvPicPr>
                      <p:cNvPr id="21527" name="Object 7">
                        <a:extLst>
                          <a:ext uri="{FF2B5EF4-FFF2-40B4-BE49-F238E27FC236}">
                            <a16:creationId xmlns:a16="http://schemas.microsoft.com/office/drawing/2014/main" id="{BC578D9B-EF8A-76AA-3DDF-2781D3138A6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7675" y="3357563"/>
                        <a:ext cx="5976938" cy="863600"/>
                      </a:xfrm>
                      <a:prstGeom prst="rect">
                        <a:avLst/>
                      </a:prstGeom>
                      <a:solidFill>
                        <a:schemeClr val="accent1"/>
                      </a:solidFill>
                      <a:ln w="9525">
                        <a:solidFill>
                          <a:schemeClr val="tx1"/>
                        </a:solidFill>
                        <a:miter lim="800000"/>
                        <a:headEnd/>
                        <a:tailEnd/>
                      </a:ln>
                    </p:spPr>
                  </p:pic>
                </p:oleObj>
              </mc:Fallback>
            </mc:AlternateContent>
          </a:graphicData>
        </a:graphic>
      </p:graphicFrame>
      <p:graphicFrame>
        <p:nvGraphicFramePr>
          <p:cNvPr id="21528" name="Object 8">
            <a:extLst>
              <a:ext uri="{FF2B5EF4-FFF2-40B4-BE49-F238E27FC236}">
                <a16:creationId xmlns:a16="http://schemas.microsoft.com/office/drawing/2014/main" id="{76726D94-DEFA-3E56-D8F0-CE1A56DF0A2F}"/>
              </a:ext>
            </a:extLst>
          </p:cNvPr>
          <p:cNvGraphicFramePr>
            <a:graphicFrameLocks noChangeAspect="1"/>
          </p:cNvGraphicFramePr>
          <p:nvPr/>
        </p:nvGraphicFramePr>
        <p:xfrm>
          <a:off x="2987675" y="4362450"/>
          <a:ext cx="2489200" cy="506413"/>
        </p:xfrm>
        <a:graphic>
          <a:graphicData uri="http://schemas.openxmlformats.org/presentationml/2006/ole">
            <mc:AlternateContent xmlns:mc="http://schemas.openxmlformats.org/markup-compatibility/2006">
              <mc:Choice xmlns:v="urn:schemas-microsoft-com:vml" Requires="v">
                <p:oleObj name="Ecuación" r:id="rId11" imgW="2120900" imgH="431800" progId="Equation.3">
                  <p:embed/>
                </p:oleObj>
              </mc:Choice>
              <mc:Fallback>
                <p:oleObj name="Ecuación" r:id="rId11" imgW="2120900" imgH="431800" progId="Equation.3">
                  <p:embed/>
                  <p:pic>
                    <p:nvPicPr>
                      <p:cNvPr id="21528" name="Object 8">
                        <a:extLst>
                          <a:ext uri="{FF2B5EF4-FFF2-40B4-BE49-F238E27FC236}">
                            <a16:creationId xmlns:a16="http://schemas.microsoft.com/office/drawing/2014/main" id="{76726D94-DEFA-3E56-D8F0-CE1A56DF0A2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7675" y="4362450"/>
                        <a:ext cx="2489200" cy="506413"/>
                      </a:xfrm>
                      <a:prstGeom prst="rect">
                        <a:avLst/>
                      </a:prstGeom>
                      <a:solidFill>
                        <a:schemeClr val="accent1"/>
                      </a:solidFill>
                      <a:ln w="9525">
                        <a:solidFill>
                          <a:schemeClr val="tx1"/>
                        </a:solidFill>
                        <a:miter lim="800000"/>
                        <a:headEnd/>
                        <a:tailEnd/>
                      </a:ln>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5 Marcador de número de diapositiva">
            <a:extLst>
              <a:ext uri="{FF2B5EF4-FFF2-40B4-BE49-F238E27FC236}">
                <a16:creationId xmlns:a16="http://schemas.microsoft.com/office/drawing/2014/main" id="{715826DF-868D-0011-99F5-832A630DCC8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AEE99B9B-DF3E-4D0E-8C43-B2A45C5FADBD}" type="slidenum">
              <a:rPr lang="es-ES" altLang="es-CR" sz="1400" smtClean="0"/>
              <a:pPr>
                <a:spcBef>
                  <a:spcPct val="0"/>
                </a:spcBef>
                <a:buClrTx/>
                <a:buSzTx/>
                <a:buFontTx/>
                <a:buNone/>
              </a:pPr>
              <a:t>18</a:t>
            </a:fld>
            <a:endParaRPr lang="es-ES" altLang="es-CR" sz="1400"/>
          </a:p>
        </p:txBody>
      </p:sp>
      <p:sp>
        <p:nvSpPr>
          <p:cNvPr id="22531" name="Rectangle 2">
            <a:extLst>
              <a:ext uri="{FF2B5EF4-FFF2-40B4-BE49-F238E27FC236}">
                <a16:creationId xmlns:a16="http://schemas.microsoft.com/office/drawing/2014/main" id="{A8A8F3A5-BD85-29BA-2068-14A22D9158B0}"/>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Correlación como medida de distancia</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22532" name="Rectangle 3">
            <a:extLst>
              <a:ext uri="{FF2B5EF4-FFF2-40B4-BE49-F238E27FC236}">
                <a16:creationId xmlns:a16="http://schemas.microsoft.com/office/drawing/2014/main" id="{497BF0DA-8089-645F-D922-CAEBC2254D6D}"/>
              </a:ext>
            </a:extLst>
          </p:cNvPr>
          <p:cNvSpPr>
            <a:spLocks noGrp="1" noChangeArrowheads="1"/>
          </p:cNvSpPr>
          <p:nvPr>
            <p:ph type="body" idx="1"/>
          </p:nvPr>
        </p:nvSpPr>
        <p:spPr>
          <a:xfrm>
            <a:off x="838200" y="1916113"/>
            <a:ext cx="7696200" cy="2786062"/>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ES" altLang="es-CR" sz="2000"/>
              <a:t>La correlación es una medida de distancia muy útil cuando la definición de similitud se hace en términos de patrón o forma y no de desplazamiento o magnitud. </a:t>
            </a:r>
          </a:p>
          <a:p>
            <a:pPr algn="just">
              <a:spcBef>
                <a:spcPct val="0"/>
              </a:spcBef>
              <a:spcAft>
                <a:spcPts val="600"/>
              </a:spcAft>
              <a:buClr>
                <a:schemeClr val="hlink"/>
              </a:buClr>
              <a:buSzTx/>
              <a:buFont typeface="Wingdings" panose="05000000000000000000" pitchFamily="2" charset="2"/>
              <a:buChar char="§"/>
            </a:pPr>
            <a:r>
              <a:rPr lang="es-ES" altLang="es-CR" sz="2000"/>
              <a:t>Se toma como distancia 1 menos la correlación entre las puntuaciones de cada par de individuos. Los individuos funcionan como columnas o variables.</a:t>
            </a:r>
          </a:p>
          <a:p>
            <a:pPr algn="just">
              <a:spcBef>
                <a:spcPct val="0"/>
              </a:spcBef>
              <a:spcAft>
                <a:spcPts val="600"/>
              </a:spcAft>
              <a:buClr>
                <a:schemeClr val="hlink"/>
              </a:buClr>
              <a:buSzTx/>
              <a:buFont typeface="Wingdings" panose="05000000000000000000" pitchFamily="2" charset="2"/>
              <a:buChar char="§"/>
            </a:pPr>
            <a:endParaRPr lang="es-ES" altLang="es-CR" sz="2000"/>
          </a:p>
          <a:p>
            <a:pPr algn="just">
              <a:spcBef>
                <a:spcPct val="0"/>
              </a:spcBef>
              <a:spcAft>
                <a:spcPts val="600"/>
              </a:spcAft>
              <a:buClr>
                <a:schemeClr val="hlink"/>
              </a:buClr>
              <a:buSzTx/>
              <a:buFont typeface="Wingdings" panose="05000000000000000000" pitchFamily="2" charset="2"/>
              <a:buNone/>
            </a:pPr>
            <a:endParaRPr lang="es-MX" altLang="es-CR" sz="2000"/>
          </a:p>
        </p:txBody>
      </p:sp>
      <p:sp>
        <p:nvSpPr>
          <p:cNvPr id="22533" name="Rectangle 4">
            <a:extLst>
              <a:ext uri="{FF2B5EF4-FFF2-40B4-BE49-F238E27FC236}">
                <a16:creationId xmlns:a16="http://schemas.microsoft.com/office/drawing/2014/main" id="{BC9D1E21-5F74-D637-DF5B-933218B38964}"/>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2534" name="Rectangle 5">
            <a:extLst>
              <a:ext uri="{FF2B5EF4-FFF2-40B4-BE49-F238E27FC236}">
                <a16:creationId xmlns:a16="http://schemas.microsoft.com/office/drawing/2014/main" id="{C3D9C4F0-8F67-65E0-D9C3-F1261948014A}"/>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2535" name="Rectangle 6">
            <a:extLst>
              <a:ext uri="{FF2B5EF4-FFF2-40B4-BE49-F238E27FC236}">
                <a16:creationId xmlns:a16="http://schemas.microsoft.com/office/drawing/2014/main" id="{71031E08-C843-38F0-2F8C-5B6546CB316F}"/>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2536" name="Rectangle 7">
            <a:extLst>
              <a:ext uri="{FF2B5EF4-FFF2-40B4-BE49-F238E27FC236}">
                <a16:creationId xmlns:a16="http://schemas.microsoft.com/office/drawing/2014/main" id="{BB63AF05-207F-931E-B5DA-62A2BDE200B8}"/>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2537" name="Rectangle 8">
            <a:extLst>
              <a:ext uri="{FF2B5EF4-FFF2-40B4-BE49-F238E27FC236}">
                <a16:creationId xmlns:a16="http://schemas.microsoft.com/office/drawing/2014/main" id="{586B07A2-3150-16D9-CDF3-355D3C38A786}"/>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2538" name="Rectangle 9">
            <a:extLst>
              <a:ext uri="{FF2B5EF4-FFF2-40B4-BE49-F238E27FC236}">
                <a16:creationId xmlns:a16="http://schemas.microsoft.com/office/drawing/2014/main" id="{E391E385-6E84-7834-E55B-0E1E8F145924}"/>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2539" name="Rectangle 10">
            <a:extLst>
              <a:ext uri="{FF2B5EF4-FFF2-40B4-BE49-F238E27FC236}">
                <a16:creationId xmlns:a16="http://schemas.microsoft.com/office/drawing/2014/main" id="{F313110C-009F-1E45-F2EB-9D3BFDCE0947}"/>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2540" name="Rectangle 11">
            <a:extLst>
              <a:ext uri="{FF2B5EF4-FFF2-40B4-BE49-F238E27FC236}">
                <a16:creationId xmlns:a16="http://schemas.microsoft.com/office/drawing/2014/main" id="{208DD0BB-58BB-F659-72B6-4FBC695F7F48}"/>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2541" name="Rectangle 12">
            <a:extLst>
              <a:ext uri="{FF2B5EF4-FFF2-40B4-BE49-F238E27FC236}">
                <a16:creationId xmlns:a16="http://schemas.microsoft.com/office/drawing/2014/main" id="{DA995B4F-C620-93AB-EDE5-7C498F670A94}"/>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2542" name="Rectangle 13">
            <a:extLst>
              <a:ext uri="{FF2B5EF4-FFF2-40B4-BE49-F238E27FC236}">
                <a16:creationId xmlns:a16="http://schemas.microsoft.com/office/drawing/2014/main" id="{101BA8BC-2587-924E-EAB6-3B32105DF87E}"/>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2543" name="Rectangle 14">
            <a:extLst>
              <a:ext uri="{FF2B5EF4-FFF2-40B4-BE49-F238E27FC236}">
                <a16:creationId xmlns:a16="http://schemas.microsoft.com/office/drawing/2014/main" id="{561EA119-F7BC-C7BD-8576-548485494730}"/>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2544" name="Rectangle 15">
            <a:extLst>
              <a:ext uri="{FF2B5EF4-FFF2-40B4-BE49-F238E27FC236}">
                <a16:creationId xmlns:a16="http://schemas.microsoft.com/office/drawing/2014/main" id="{D0BBFB5A-8657-420C-6F00-60606C676EFD}"/>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2545" name="Rectangle 16">
            <a:extLst>
              <a:ext uri="{FF2B5EF4-FFF2-40B4-BE49-F238E27FC236}">
                <a16:creationId xmlns:a16="http://schemas.microsoft.com/office/drawing/2014/main" id="{AC65CB93-B57B-27C3-B7D5-37FFCDDA5010}"/>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2546" name="Rectangle 17">
            <a:extLst>
              <a:ext uri="{FF2B5EF4-FFF2-40B4-BE49-F238E27FC236}">
                <a16:creationId xmlns:a16="http://schemas.microsoft.com/office/drawing/2014/main" id="{8BF04076-067E-870D-68B4-563A69264480}"/>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2547" name="Rectangle 18">
            <a:extLst>
              <a:ext uri="{FF2B5EF4-FFF2-40B4-BE49-F238E27FC236}">
                <a16:creationId xmlns:a16="http://schemas.microsoft.com/office/drawing/2014/main" id="{CF81CCF3-1064-C823-1B82-EE51763A0B1F}"/>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5 Marcador de número de diapositiva">
            <a:extLst>
              <a:ext uri="{FF2B5EF4-FFF2-40B4-BE49-F238E27FC236}">
                <a16:creationId xmlns:a16="http://schemas.microsoft.com/office/drawing/2014/main" id="{5BAFEAD5-AA3B-295A-E237-F85353B5404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0CEF7857-A163-428E-B807-B3B9D9175515}" type="slidenum">
              <a:rPr lang="es-ES" altLang="es-CR" sz="1400" smtClean="0"/>
              <a:pPr>
                <a:spcBef>
                  <a:spcPct val="0"/>
                </a:spcBef>
                <a:buClrTx/>
                <a:buSzTx/>
                <a:buFontTx/>
                <a:buNone/>
              </a:pPr>
              <a:t>19</a:t>
            </a:fld>
            <a:endParaRPr lang="es-ES" altLang="es-CR" sz="1400"/>
          </a:p>
        </p:txBody>
      </p:sp>
      <p:sp>
        <p:nvSpPr>
          <p:cNvPr id="23555" name="Rectangle 2">
            <a:extLst>
              <a:ext uri="{FF2B5EF4-FFF2-40B4-BE49-F238E27FC236}">
                <a16:creationId xmlns:a16="http://schemas.microsoft.com/office/drawing/2014/main" id="{2B6726D2-1CE6-6565-96D5-B38DC508344D}"/>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Correlación como medida de distancia</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23556" name="Rectangle 3">
            <a:extLst>
              <a:ext uri="{FF2B5EF4-FFF2-40B4-BE49-F238E27FC236}">
                <a16:creationId xmlns:a16="http://schemas.microsoft.com/office/drawing/2014/main" id="{D2159653-F259-8694-FF93-B8EEF88FBF2F}"/>
              </a:ext>
            </a:extLst>
          </p:cNvPr>
          <p:cNvSpPr>
            <a:spLocks noGrp="1" noChangeArrowheads="1"/>
          </p:cNvSpPr>
          <p:nvPr>
            <p:ph type="body" idx="1"/>
          </p:nvPr>
        </p:nvSpPr>
        <p:spPr>
          <a:xfrm>
            <a:off x="838200" y="1916113"/>
            <a:ext cx="7696200" cy="1708150"/>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ES" altLang="es-CR" sz="2000"/>
              <a:t>Se muestra el perfil de 3 observaciones. Según la distancia euclídea, las observaciones </a:t>
            </a:r>
            <a:r>
              <a:rPr lang="es-ES" altLang="es-CR" sz="2000" i="1"/>
              <a:t>a</a:t>
            </a:r>
            <a:r>
              <a:rPr lang="es-ES" altLang="es-CR" sz="2000"/>
              <a:t> y </a:t>
            </a:r>
            <a:r>
              <a:rPr lang="es-ES" altLang="es-CR" sz="2000" i="1"/>
              <a:t>c</a:t>
            </a:r>
            <a:r>
              <a:rPr lang="es-ES" altLang="es-CR" sz="2000"/>
              <a:t> son las más similares, mientras que según la correlación de Pearson, las observaciones más similares son </a:t>
            </a:r>
            <a:r>
              <a:rPr lang="es-ES" altLang="es-CR" sz="2000" i="1"/>
              <a:t>a</a:t>
            </a:r>
            <a:r>
              <a:rPr lang="es-ES" altLang="es-CR" sz="2000"/>
              <a:t> y </a:t>
            </a:r>
            <a:r>
              <a:rPr lang="es-ES" altLang="es-CR" sz="2000" i="1"/>
              <a:t>b</a:t>
            </a:r>
            <a:r>
              <a:rPr lang="es-ES" altLang="es-CR" sz="2000"/>
              <a:t>.</a:t>
            </a:r>
            <a:endParaRPr lang="es-MX" altLang="es-CR" sz="2000"/>
          </a:p>
          <a:p>
            <a:pPr algn="just">
              <a:spcBef>
                <a:spcPct val="0"/>
              </a:spcBef>
              <a:spcAft>
                <a:spcPts val="600"/>
              </a:spcAft>
              <a:buClr>
                <a:schemeClr val="hlink"/>
              </a:buClr>
              <a:buSzTx/>
              <a:buFont typeface="Wingdings" panose="05000000000000000000" pitchFamily="2" charset="2"/>
              <a:buNone/>
            </a:pPr>
            <a:endParaRPr lang="es-MX" altLang="es-CR" sz="2000"/>
          </a:p>
        </p:txBody>
      </p:sp>
      <p:sp>
        <p:nvSpPr>
          <p:cNvPr id="23557" name="Rectangle 4">
            <a:extLst>
              <a:ext uri="{FF2B5EF4-FFF2-40B4-BE49-F238E27FC236}">
                <a16:creationId xmlns:a16="http://schemas.microsoft.com/office/drawing/2014/main" id="{9CA55F69-0422-E054-9311-751271799B20}"/>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58" name="Rectangle 5">
            <a:extLst>
              <a:ext uri="{FF2B5EF4-FFF2-40B4-BE49-F238E27FC236}">
                <a16:creationId xmlns:a16="http://schemas.microsoft.com/office/drawing/2014/main" id="{BA9D67A0-ADB5-EC59-0A76-35B298671C64}"/>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59" name="Rectangle 6">
            <a:extLst>
              <a:ext uri="{FF2B5EF4-FFF2-40B4-BE49-F238E27FC236}">
                <a16:creationId xmlns:a16="http://schemas.microsoft.com/office/drawing/2014/main" id="{7D7D4DCE-A11D-6495-D73D-1F7BC0668BDA}"/>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60" name="Rectangle 7">
            <a:extLst>
              <a:ext uri="{FF2B5EF4-FFF2-40B4-BE49-F238E27FC236}">
                <a16:creationId xmlns:a16="http://schemas.microsoft.com/office/drawing/2014/main" id="{07832463-6A3F-F075-F92A-3C4972EAE5BE}"/>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61" name="Rectangle 8">
            <a:extLst>
              <a:ext uri="{FF2B5EF4-FFF2-40B4-BE49-F238E27FC236}">
                <a16:creationId xmlns:a16="http://schemas.microsoft.com/office/drawing/2014/main" id="{00B27568-A079-A0E6-D0A1-B09F317AAC63}"/>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62" name="Rectangle 9">
            <a:extLst>
              <a:ext uri="{FF2B5EF4-FFF2-40B4-BE49-F238E27FC236}">
                <a16:creationId xmlns:a16="http://schemas.microsoft.com/office/drawing/2014/main" id="{9291C4C3-D3D0-9AB8-CAFD-60E8B5679C63}"/>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63" name="Rectangle 10">
            <a:extLst>
              <a:ext uri="{FF2B5EF4-FFF2-40B4-BE49-F238E27FC236}">
                <a16:creationId xmlns:a16="http://schemas.microsoft.com/office/drawing/2014/main" id="{B1BE2C9F-2F4B-0C1E-AC3F-0BF0B04ABFEE}"/>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64" name="Rectangle 11">
            <a:extLst>
              <a:ext uri="{FF2B5EF4-FFF2-40B4-BE49-F238E27FC236}">
                <a16:creationId xmlns:a16="http://schemas.microsoft.com/office/drawing/2014/main" id="{FCBF0326-135B-AAB1-01D3-1551BDDA9825}"/>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65" name="Rectangle 12">
            <a:extLst>
              <a:ext uri="{FF2B5EF4-FFF2-40B4-BE49-F238E27FC236}">
                <a16:creationId xmlns:a16="http://schemas.microsoft.com/office/drawing/2014/main" id="{FBE0180C-50DC-446B-A457-7558185A6034}"/>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66" name="Rectangle 13">
            <a:extLst>
              <a:ext uri="{FF2B5EF4-FFF2-40B4-BE49-F238E27FC236}">
                <a16:creationId xmlns:a16="http://schemas.microsoft.com/office/drawing/2014/main" id="{A348EE59-84B8-4131-8C17-9C0FA83E79BA}"/>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67" name="Rectangle 14">
            <a:extLst>
              <a:ext uri="{FF2B5EF4-FFF2-40B4-BE49-F238E27FC236}">
                <a16:creationId xmlns:a16="http://schemas.microsoft.com/office/drawing/2014/main" id="{3176603E-E159-39F0-5AB7-4404BD716122}"/>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68" name="Rectangle 15">
            <a:extLst>
              <a:ext uri="{FF2B5EF4-FFF2-40B4-BE49-F238E27FC236}">
                <a16:creationId xmlns:a16="http://schemas.microsoft.com/office/drawing/2014/main" id="{788D1392-F2B3-5485-8215-AD680B31DDE3}"/>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69" name="Rectangle 16">
            <a:extLst>
              <a:ext uri="{FF2B5EF4-FFF2-40B4-BE49-F238E27FC236}">
                <a16:creationId xmlns:a16="http://schemas.microsoft.com/office/drawing/2014/main" id="{F321DC03-1449-8D64-380F-3F7BFB32AD5E}"/>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70" name="Rectangle 17">
            <a:extLst>
              <a:ext uri="{FF2B5EF4-FFF2-40B4-BE49-F238E27FC236}">
                <a16:creationId xmlns:a16="http://schemas.microsoft.com/office/drawing/2014/main" id="{D90ED681-E43D-058A-8AD8-8A8ED5BADCD6}"/>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3571" name="Rectangle 18">
            <a:extLst>
              <a:ext uri="{FF2B5EF4-FFF2-40B4-BE49-F238E27FC236}">
                <a16:creationId xmlns:a16="http://schemas.microsoft.com/office/drawing/2014/main" id="{6E62A448-6E56-A872-A3AF-2B31CF066155}"/>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pic>
        <p:nvPicPr>
          <p:cNvPr id="2" name="Imagen 1">
            <a:extLst>
              <a:ext uri="{FF2B5EF4-FFF2-40B4-BE49-F238E27FC236}">
                <a16:creationId xmlns:a16="http://schemas.microsoft.com/office/drawing/2014/main" id="{82E64EC0-68A5-CD56-99B2-1B615FC93A22}"/>
              </a:ext>
            </a:extLst>
          </p:cNvPr>
          <p:cNvPicPr>
            <a:picLocks noChangeAspect="1"/>
          </p:cNvPicPr>
          <p:nvPr/>
        </p:nvPicPr>
        <p:blipFill>
          <a:blip r:embed="rId2"/>
          <a:stretch>
            <a:fillRect/>
          </a:stretch>
        </p:blipFill>
        <p:spPr>
          <a:xfrm>
            <a:off x="2119312" y="3348428"/>
            <a:ext cx="4845270" cy="3061885"/>
          </a:xfrm>
          <a:prstGeom prst="rect">
            <a:avLst/>
          </a:prstGeom>
          <a:effectLst>
            <a:glow rad="38100">
              <a:schemeClr val="tx1"/>
            </a:glow>
            <a:softEdge rad="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5 Marcador de número de diapositiva">
            <a:extLst>
              <a:ext uri="{FF2B5EF4-FFF2-40B4-BE49-F238E27FC236}">
                <a16:creationId xmlns:a16="http://schemas.microsoft.com/office/drawing/2014/main" id="{272125DF-9E1D-DECC-EDBA-B61FC3D3F3A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CB841B2F-7871-4BBF-B0D3-0D2BA159842A}" type="slidenum">
              <a:rPr lang="es-ES" altLang="es-CR" sz="1400" smtClean="0"/>
              <a:pPr>
                <a:spcBef>
                  <a:spcPct val="0"/>
                </a:spcBef>
                <a:buClrTx/>
                <a:buSzTx/>
                <a:buFontTx/>
                <a:buNone/>
              </a:pPr>
              <a:t>2</a:t>
            </a:fld>
            <a:endParaRPr lang="es-ES" altLang="es-CR" sz="1400"/>
          </a:p>
        </p:txBody>
      </p:sp>
      <p:sp>
        <p:nvSpPr>
          <p:cNvPr id="6147" name="Rectangle 2">
            <a:extLst>
              <a:ext uri="{FF2B5EF4-FFF2-40B4-BE49-F238E27FC236}">
                <a16:creationId xmlns:a16="http://schemas.microsoft.com/office/drawing/2014/main" id="{9ECF1A20-B619-7E00-DAF7-D087CA463DD2}"/>
              </a:ext>
            </a:extLst>
          </p:cNvPr>
          <p:cNvSpPr>
            <a:spLocks noGrp="1" noChangeArrowheads="1"/>
          </p:cNvSpPr>
          <p:nvPr>
            <p:ph type="title"/>
          </p:nvPr>
        </p:nvSpPr>
        <p:spPr>
          <a:xfrm>
            <a:off x="871538" y="669925"/>
            <a:ext cx="8162925" cy="954088"/>
          </a:xfrm>
        </p:spPr>
        <p:txBody>
          <a:bodyPr/>
          <a:lstStyle/>
          <a:p>
            <a:pPr eaLnBrk="1" hangingPunct="1"/>
            <a:r>
              <a:rPr lang="es-CR" altLang="es-CR" sz="2800" b="1">
                <a:latin typeface="Times New Roman" panose="02020603050405020304" pitchFamily="18" charset="0"/>
                <a:cs typeface="Times New Roman" panose="02020603050405020304" pitchFamily="18" charset="0"/>
              </a:rPr>
              <a:t>Características y usos del análisis de conglomerados</a:t>
            </a:r>
            <a:br>
              <a:rPr lang="es-ES" altLang="es-CR" sz="2800" b="1">
                <a:latin typeface="Times New Roman" panose="02020603050405020304" pitchFamily="18" charset="0"/>
                <a:cs typeface="Times New Roman" panose="02020603050405020304" pitchFamily="18" charset="0"/>
              </a:rPr>
            </a:br>
            <a:endParaRPr lang="es-ES" altLang="es-CR" sz="2800" b="1">
              <a:latin typeface="Times New Roman" panose="02020603050405020304" pitchFamily="18" charset="0"/>
            </a:endParaRPr>
          </a:p>
        </p:txBody>
      </p:sp>
      <p:sp>
        <p:nvSpPr>
          <p:cNvPr id="6148" name="Rectangle 3">
            <a:extLst>
              <a:ext uri="{FF2B5EF4-FFF2-40B4-BE49-F238E27FC236}">
                <a16:creationId xmlns:a16="http://schemas.microsoft.com/office/drawing/2014/main" id="{27268D7F-2D23-5B99-A801-3C7B7D16EFB2}"/>
              </a:ext>
            </a:extLst>
          </p:cNvPr>
          <p:cNvSpPr>
            <a:spLocks noGrp="1" noChangeArrowheads="1"/>
          </p:cNvSpPr>
          <p:nvPr>
            <p:ph type="body" idx="1"/>
          </p:nvPr>
        </p:nvSpPr>
        <p:spPr>
          <a:xfrm>
            <a:off x="3132138" y="2636838"/>
            <a:ext cx="5040312" cy="1262062"/>
          </a:xfrm>
        </p:spPr>
        <p:txBody>
          <a:bodyPr>
            <a:spAutoFit/>
          </a:bodyPr>
          <a:lstStyle/>
          <a:p>
            <a:pPr marL="355600" indent="-355600" algn="just" eaLnBrk="1" hangingPunct="1">
              <a:spcAft>
                <a:spcPct val="20000"/>
              </a:spcAft>
              <a:buClr>
                <a:schemeClr val="hlink"/>
              </a:buClr>
              <a:buFont typeface="Wingdings" panose="05000000000000000000" pitchFamily="2" charset="2"/>
              <a:buChar char="Ø"/>
            </a:pPr>
            <a:r>
              <a:rPr lang="es-CR" altLang="es-CR" sz="2000"/>
              <a:t>Fundamentos.</a:t>
            </a:r>
          </a:p>
          <a:p>
            <a:pPr marL="355600" indent="-355600" algn="just" eaLnBrk="1" hangingPunct="1">
              <a:spcAft>
                <a:spcPct val="20000"/>
              </a:spcAft>
              <a:buClr>
                <a:schemeClr val="hlink"/>
              </a:buClr>
              <a:buFont typeface="Wingdings" panose="05000000000000000000" pitchFamily="2" charset="2"/>
              <a:buChar char="Ø"/>
            </a:pPr>
            <a:r>
              <a:rPr lang="es-CR" altLang="es-CR" sz="2000"/>
              <a:t>Aplicaciones.</a:t>
            </a:r>
          </a:p>
          <a:p>
            <a:pPr marL="355600" indent="-355600" algn="just" eaLnBrk="1" hangingPunct="1">
              <a:spcAft>
                <a:spcPct val="20000"/>
              </a:spcAft>
              <a:buClr>
                <a:schemeClr val="hlink"/>
              </a:buClr>
              <a:buFont typeface="Wingdings" panose="05000000000000000000" pitchFamily="2" charset="2"/>
              <a:buChar char="Ø"/>
            </a:pPr>
            <a:r>
              <a:rPr lang="es-CR" altLang="es-CR" sz="2000"/>
              <a:t>Objetivos.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5 Marcador de número de diapositiva">
            <a:extLst>
              <a:ext uri="{FF2B5EF4-FFF2-40B4-BE49-F238E27FC236}">
                <a16:creationId xmlns:a16="http://schemas.microsoft.com/office/drawing/2014/main" id="{A9B3E159-558E-F77F-13E9-FA6FA3E4B72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26B900CC-7447-4AEE-9DD2-A60E3EA64E8D}" type="slidenum">
              <a:rPr lang="es-ES" altLang="es-CR" sz="1400" smtClean="0"/>
              <a:pPr>
                <a:spcBef>
                  <a:spcPct val="0"/>
                </a:spcBef>
                <a:buClrTx/>
                <a:buSzTx/>
                <a:buFontTx/>
                <a:buNone/>
              </a:pPr>
              <a:t>20</a:t>
            </a:fld>
            <a:endParaRPr lang="es-ES" altLang="es-CR" sz="1400"/>
          </a:p>
        </p:txBody>
      </p:sp>
      <p:sp>
        <p:nvSpPr>
          <p:cNvPr id="24579" name="Rectangle 2">
            <a:extLst>
              <a:ext uri="{FF2B5EF4-FFF2-40B4-BE49-F238E27FC236}">
                <a16:creationId xmlns:a16="http://schemas.microsoft.com/office/drawing/2014/main" id="{58A04591-E586-A2AC-B8EF-850C61175899}"/>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Correlación como medida de distancia</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24580" name="Rectangle 3">
            <a:extLst>
              <a:ext uri="{FF2B5EF4-FFF2-40B4-BE49-F238E27FC236}">
                <a16:creationId xmlns:a16="http://schemas.microsoft.com/office/drawing/2014/main" id="{C59FD81E-E25A-529F-FBDB-5194621C47B9}"/>
              </a:ext>
            </a:extLst>
          </p:cNvPr>
          <p:cNvSpPr>
            <a:spLocks noGrp="1" noChangeArrowheads="1"/>
          </p:cNvSpPr>
          <p:nvPr>
            <p:ph type="body" idx="1"/>
          </p:nvPr>
        </p:nvSpPr>
        <p:spPr>
          <a:xfrm>
            <a:off x="838200" y="1916113"/>
            <a:ext cx="7696200" cy="4246562"/>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ES" altLang="es-CR" sz="2000"/>
              <a:t>El coeficiente de correlación de </a:t>
            </a:r>
            <a:r>
              <a:rPr lang="es-ES" altLang="es-CR" sz="2000" i="1"/>
              <a:t>Pearson</a:t>
            </a:r>
            <a:r>
              <a:rPr lang="es-ES" altLang="es-CR" sz="2000"/>
              <a:t> tiene la desventaja de no ser robusto frente a </a:t>
            </a:r>
            <a:r>
              <a:rPr lang="es-ES" altLang="es-CR" sz="2000" i="1"/>
              <a:t>valores atípicos </a:t>
            </a:r>
            <a:r>
              <a:rPr lang="es-ES" altLang="es-CR" sz="2000"/>
              <a:t>a pesar de que se cumpla la condición de normalidad. </a:t>
            </a:r>
          </a:p>
          <a:p>
            <a:pPr algn="just">
              <a:spcBef>
                <a:spcPct val="0"/>
              </a:spcBef>
              <a:spcAft>
                <a:spcPts val="600"/>
              </a:spcAft>
              <a:buClr>
                <a:schemeClr val="hlink"/>
              </a:buClr>
              <a:buSzTx/>
              <a:buFont typeface="Wingdings" panose="05000000000000000000" pitchFamily="2" charset="2"/>
              <a:buChar char="§"/>
            </a:pPr>
            <a:r>
              <a:rPr lang="es-ES" altLang="es-CR" sz="2000"/>
              <a:t>Si dos variables tienen un pico o un valle común en una única observación, por ejemplo, por un error de lectura, la correlación va a estar dominada por este registro a pesar de que entre las dos variables no haya correlación real alguna. </a:t>
            </a:r>
          </a:p>
          <a:p>
            <a:pPr algn="just">
              <a:spcBef>
                <a:spcPct val="0"/>
              </a:spcBef>
              <a:spcAft>
                <a:spcPts val="600"/>
              </a:spcAft>
              <a:buClr>
                <a:schemeClr val="hlink"/>
              </a:buClr>
              <a:buSzTx/>
              <a:buFont typeface="Wingdings" panose="05000000000000000000" pitchFamily="2" charset="2"/>
              <a:buChar char="§"/>
            </a:pPr>
            <a:r>
              <a:rPr lang="es-ES" altLang="es-CR" sz="2000"/>
              <a:t>Lo mismo puede ocurrir en la dirección opuesta. Si dos variables están altamente correlacionadas excepto para una observación, en la que los valores son muy dispares, entonces la correlación existente quedará enmascarada.</a:t>
            </a:r>
            <a:endParaRPr lang="es-MX" altLang="es-CR" sz="2000"/>
          </a:p>
        </p:txBody>
      </p:sp>
      <p:sp>
        <p:nvSpPr>
          <p:cNvPr id="24581" name="Rectangle 4">
            <a:extLst>
              <a:ext uri="{FF2B5EF4-FFF2-40B4-BE49-F238E27FC236}">
                <a16:creationId xmlns:a16="http://schemas.microsoft.com/office/drawing/2014/main" id="{276519BF-E8E4-31E3-C210-553CC7932601}"/>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82" name="Rectangle 5">
            <a:extLst>
              <a:ext uri="{FF2B5EF4-FFF2-40B4-BE49-F238E27FC236}">
                <a16:creationId xmlns:a16="http://schemas.microsoft.com/office/drawing/2014/main" id="{815D15DB-A7FE-C90F-4D8A-064340154AE2}"/>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83" name="Rectangle 6">
            <a:extLst>
              <a:ext uri="{FF2B5EF4-FFF2-40B4-BE49-F238E27FC236}">
                <a16:creationId xmlns:a16="http://schemas.microsoft.com/office/drawing/2014/main" id="{F66BB2C7-F1AE-8170-CE0B-53DBBBC6CE88}"/>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84" name="Rectangle 7">
            <a:extLst>
              <a:ext uri="{FF2B5EF4-FFF2-40B4-BE49-F238E27FC236}">
                <a16:creationId xmlns:a16="http://schemas.microsoft.com/office/drawing/2014/main" id="{B3BAE562-D33A-3B2F-7960-6C69D030BB40}"/>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85" name="Rectangle 8">
            <a:extLst>
              <a:ext uri="{FF2B5EF4-FFF2-40B4-BE49-F238E27FC236}">
                <a16:creationId xmlns:a16="http://schemas.microsoft.com/office/drawing/2014/main" id="{1541D88B-DCCF-2752-E1A9-BF0BC74EF1CF}"/>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86" name="Rectangle 9">
            <a:extLst>
              <a:ext uri="{FF2B5EF4-FFF2-40B4-BE49-F238E27FC236}">
                <a16:creationId xmlns:a16="http://schemas.microsoft.com/office/drawing/2014/main" id="{3463B6C7-F60D-352E-D54D-E47DD22822CF}"/>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87" name="Rectangle 10">
            <a:extLst>
              <a:ext uri="{FF2B5EF4-FFF2-40B4-BE49-F238E27FC236}">
                <a16:creationId xmlns:a16="http://schemas.microsoft.com/office/drawing/2014/main" id="{04FF706F-E00D-14A7-F695-B1068D1A401E}"/>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88" name="Rectangle 11">
            <a:extLst>
              <a:ext uri="{FF2B5EF4-FFF2-40B4-BE49-F238E27FC236}">
                <a16:creationId xmlns:a16="http://schemas.microsoft.com/office/drawing/2014/main" id="{DB74CAC1-DFFE-B4BF-2DA6-34FDC0158419}"/>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89" name="Rectangle 12">
            <a:extLst>
              <a:ext uri="{FF2B5EF4-FFF2-40B4-BE49-F238E27FC236}">
                <a16:creationId xmlns:a16="http://schemas.microsoft.com/office/drawing/2014/main" id="{0CDB727B-FD28-D057-A44E-E237DFC3036F}"/>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90" name="Rectangle 13">
            <a:extLst>
              <a:ext uri="{FF2B5EF4-FFF2-40B4-BE49-F238E27FC236}">
                <a16:creationId xmlns:a16="http://schemas.microsoft.com/office/drawing/2014/main" id="{DECEB1FA-30AA-A98C-93D9-46C204692F3B}"/>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91" name="Rectangle 14">
            <a:extLst>
              <a:ext uri="{FF2B5EF4-FFF2-40B4-BE49-F238E27FC236}">
                <a16:creationId xmlns:a16="http://schemas.microsoft.com/office/drawing/2014/main" id="{4AD78636-7D6C-F380-4B32-1978C9DCDEE3}"/>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92" name="Rectangle 15">
            <a:extLst>
              <a:ext uri="{FF2B5EF4-FFF2-40B4-BE49-F238E27FC236}">
                <a16:creationId xmlns:a16="http://schemas.microsoft.com/office/drawing/2014/main" id="{7FB8AA47-05B3-37A2-B78A-3FFAAAC3BEFF}"/>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93" name="Rectangle 16">
            <a:extLst>
              <a:ext uri="{FF2B5EF4-FFF2-40B4-BE49-F238E27FC236}">
                <a16:creationId xmlns:a16="http://schemas.microsoft.com/office/drawing/2014/main" id="{07C33FD3-77A7-BA4B-ACB1-4E7F881E12E9}"/>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94" name="Rectangle 17">
            <a:extLst>
              <a:ext uri="{FF2B5EF4-FFF2-40B4-BE49-F238E27FC236}">
                <a16:creationId xmlns:a16="http://schemas.microsoft.com/office/drawing/2014/main" id="{723A2C7B-49EB-0323-373B-1F5DA6317503}"/>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4595" name="Rectangle 18">
            <a:extLst>
              <a:ext uri="{FF2B5EF4-FFF2-40B4-BE49-F238E27FC236}">
                <a16:creationId xmlns:a16="http://schemas.microsoft.com/office/drawing/2014/main" id="{8862345D-4877-6F10-1907-6F0C5B9EDF8D}"/>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5 Marcador de número de diapositiva">
            <a:extLst>
              <a:ext uri="{FF2B5EF4-FFF2-40B4-BE49-F238E27FC236}">
                <a16:creationId xmlns:a16="http://schemas.microsoft.com/office/drawing/2014/main" id="{E46B11FA-4AEA-5921-B1B7-3A9C495B7B9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088CE38D-1516-4F45-A612-B0973748A2C0}" type="slidenum">
              <a:rPr lang="es-ES" altLang="es-CR" sz="1400" smtClean="0"/>
              <a:pPr>
                <a:spcBef>
                  <a:spcPct val="0"/>
                </a:spcBef>
                <a:buClrTx/>
                <a:buSzTx/>
                <a:buFontTx/>
                <a:buNone/>
              </a:pPr>
              <a:t>21</a:t>
            </a:fld>
            <a:endParaRPr lang="es-ES" altLang="es-CR" sz="1400"/>
          </a:p>
        </p:txBody>
      </p:sp>
      <p:sp>
        <p:nvSpPr>
          <p:cNvPr id="25603" name="Rectangle 2">
            <a:extLst>
              <a:ext uri="{FF2B5EF4-FFF2-40B4-BE49-F238E27FC236}">
                <a16:creationId xmlns:a16="http://schemas.microsoft.com/office/drawing/2014/main" id="{0FE45987-1B14-8AAF-8AB3-F1BBFD4906AB}"/>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Correlación de Jacknife	</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25604" name="Rectangle 3">
            <a:extLst>
              <a:ext uri="{FF2B5EF4-FFF2-40B4-BE49-F238E27FC236}">
                <a16:creationId xmlns:a16="http://schemas.microsoft.com/office/drawing/2014/main" id="{8387A492-6130-8A85-CA70-DB91FC6EFCE4}"/>
              </a:ext>
            </a:extLst>
          </p:cNvPr>
          <p:cNvSpPr>
            <a:spLocks noGrp="1" noChangeArrowheads="1"/>
          </p:cNvSpPr>
          <p:nvPr>
            <p:ph type="body" idx="1"/>
          </p:nvPr>
        </p:nvSpPr>
        <p:spPr>
          <a:xfrm>
            <a:off x="838200" y="1916113"/>
            <a:ext cx="7696200" cy="5708650"/>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ES" altLang="es-CR" sz="2000"/>
              <a:t>Consiste en calcular todos los posibles coeficientes de correlación entre dos variables si se excluye cada vez una de las observaciones y obtener el promedio de las mismas. </a:t>
            </a:r>
          </a:p>
          <a:p>
            <a:pPr algn="just">
              <a:spcBef>
                <a:spcPct val="0"/>
              </a:spcBef>
              <a:spcAft>
                <a:spcPts val="600"/>
              </a:spcAft>
              <a:buClr>
                <a:schemeClr val="hlink"/>
              </a:buClr>
              <a:buSzTx/>
              <a:buFont typeface="Wingdings" panose="05000000000000000000" pitchFamily="2" charset="2"/>
              <a:buChar char="§"/>
            </a:pPr>
            <a:r>
              <a:rPr lang="es-ES" altLang="es-CR" sz="2000"/>
              <a:t>Esto atenúa el efecto de valores atípicos. </a:t>
            </a:r>
          </a:p>
          <a:p>
            <a:pPr algn="just">
              <a:spcBef>
                <a:spcPct val="0"/>
              </a:spcBef>
              <a:spcAft>
                <a:spcPts val="600"/>
              </a:spcAft>
              <a:buClr>
                <a:schemeClr val="hlink"/>
              </a:buClr>
              <a:buSzTx/>
              <a:buFont typeface="Wingdings" panose="05000000000000000000" pitchFamily="2" charset="2"/>
              <a:buChar char="§"/>
            </a:pPr>
            <a:r>
              <a:rPr lang="es-ES" altLang="es-CR" sz="2000"/>
              <a:t>Se puede calcular la diferencia entre la correlación de </a:t>
            </a:r>
            <a:r>
              <a:rPr lang="es-ES" altLang="es-CR" sz="2000" i="1"/>
              <a:t>Jackknife </a:t>
            </a:r>
            <a:r>
              <a:rPr lang="es-ES" altLang="es-CR" sz="2000"/>
              <a:t>y la de Pearson obtenida con todas las observaciones.  Esta diferencia multiplicada por n-1 se conoce como sesgo y sirve como indicativo de cuanto está influenciada la estimación de la correlación entre dos variables debido a un valor atípico.</a:t>
            </a:r>
          </a:p>
          <a:p>
            <a:pPr algn="just">
              <a:spcBef>
                <a:spcPct val="0"/>
              </a:spcBef>
              <a:spcAft>
                <a:spcPts val="600"/>
              </a:spcAft>
              <a:buClr>
                <a:schemeClr val="hlink"/>
              </a:buClr>
              <a:buSzTx/>
              <a:buFont typeface="Wingdings" panose="05000000000000000000" pitchFamily="2" charset="2"/>
              <a:buChar char="§"/>
            </a:pPr>
            <a:r>
              <a:rPr lang="es-ES" altLang="es-CR" sz="2000"/>
              <a:t>A pesar de que el método de </a:t>
            </a:r>
            <a:r>
              <a:rPr lang="es-ES" altLang="es-CR" sz="2000" i="1"/>
              <a:t>Jackknife</a:t>
            </a:r>
            <a:r>
              <a:rPr lang="es-ES" altLang="es-CR" sz="2000"/>
              <a:t> permite aumentar la robustez de la correlación de </a:t>
            </a:r>
            <a:r>
              <a:rPr lang="es-ES" altLang="es-CR" sz="2000" i="1"/>
              <a:t>Pearson</a:t>
            </a:r>
            <a:r>
              <a:rPr lang="es-ES" altLang="es-CR" sz="2000"/>
              <a:t>, si los </a:t>
            </a:r>
            <a:r>
              <a:rPr lang="es-ES" altLang="es-CR" sz="2000" i="1"/>
              <a:t>valores atípicos</a:t>
            </a:r>
            <a:r>
              <a:rPr lang="es-ES" altLang="es-CR" sz="2000"/>
              <a:t> son muy extremos su influencia seguirá siendo notable.</a:t>
            </a:r>
          </a:p>
          <a:p>
            <a:pPr algn="just">
              <a:spcBef>
                <a:spcPct val="0"/>
              </a:spcBef>
              <a:spcAft>
                <a:spcPts val="600"/>
              </a:spcAft>
              <a:buClr>
                <a:schemeClr val="hlink"/>
              </a:buClr>
              <a:buSzTx/>
              <a:buFont typeface="Wingdings" panose="05000000000000000000" pitchFamily="2" charset="2"/>
              <a:buChar char="§"/>
            </a:pPr>
            <a:endParaRPr lang="es-ES" altLang="es-CR" sz="2000"/>
          </a:p>
          <a:p>
            <a:pPr algn="just">
              <a:spcBef>
                <a:spcPct val="0"/>
              </a:spcBef>
              <a:spcAft>
                <a:spcPts val="600"/>
              </a:spcAft>
              <a:buClr>
                <a:schemeClr val="hlink"/>
              </a:buClr>
              <a:buSzTx/>
              <a:buFont typeface="Wingdings" panose="05000000000000000000" pitchFamily="2" charset="2"/>
              <a:buChar char="§"/>
            </a:pPr>
            <a:endParaRPr lang="es-MX" altLang="es-CR" sz="2000"/>
          </a:p>
        </p:txBody>
      </p:sp>
      <p:sp>
        <p:nvSpPr>
          <p:cNvPr id="25605" name="Rectangle 4">
            <a:extLst>
              <a:ext uri="{FF2B5EF4-FFF2-40B4-BE49-F238E27FC236}">
                <a16:creationId xmlns:a16="http://schemas.microsoft.com/office/drawing/2014/main" id="{AC2096C7-C472-B032-4DDD-29CE83CDF0BD}"/>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5606" name="Rectangle 5">
            <a:extLst>
              <a:ext uri="{FF2B5EF4-FFF2-40B4-BE49-F238E27FC236}">
                <a16:creationId xmlns:a16="http://schemas.microsoft.com/office/drawing/2014/main" id="{364CB9E5-27EC-4A9C-752E-D9A2F0742DC9}"/>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5607" name="Rectangle 6">
            <a:extLst>
              <a:ext uri="{FF2B5EF4-FFF2-40B4-BE49-F238E27FC236}">
                <a16:creationId xmlns:a16="http://schemas.microsoft.com/office/drawing/2014/main" id="{0E08EFC1-2C86-1D28-DA86-148E0D26C302}"/>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5608" name="Rectangle 7">
            <a:extLst>
              <a:ext uri="{FF2B5EF4-FFF2-40B4-BE49-F238E27FC236}">
                <a16:creationId xmlns:a16="http://schemas.microsoft.com/office/drawing/2014/main" id="{6C233B6F-3ABA-4FDD-9965-D2625371BAF2}"/>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5609" name="Rectangle 8">
            <a:extLst>
              <a:ext uri="{FF2B5EF4-FFF2-40B4-BE49-F238E27FC236}">
                <a16:creationId xmlns:a16="http://schemas.microsoft.com/office/drawing/2014/main" id="{DC3A72C1-5DE4-67F5-3BB5-D6F2DF6A7801}"/>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5610" name="Rectangle 9">
            <a:extLst>
              <a:ext uri="{FF2B5EF4-FFF2-40B4-BE49-F238E27FC236}">
                <a16:creationId xmlns:a16="http://schemas.microsoft.com/office/drawing/2014/main" id="{A161A2BC-743A-1F80-0DD6-49B0CEB75459}"/>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5611" name="Rectangle 10">
            <a:extLst>
              <a:ext uri="{FF2B5EF4-FFF2-40B4-BE49-F238E27FC236}">
                <a16:creationId xmlns:a16="http://schemas.microsoft.com/office/drawing/2014/main" id="{124CF716-5B7B-1CF5-9764-9EFB3729E5B1}"/>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5612" name="Rectangle 11">
            <a:extLst>
              <a:ext uri="{FF2B5EF4-FFF2-40B4-BE49-F238E27FC236}">
                <a16:creationId xmlns:a16="http://schemas.microsoft.com/office/drawing/2014/main" id="{7D97B14C-1A6C-59A7-E347-FB9E6CCED8FC}"/>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5613" name="Rectangle 12">
            <a:extLst>
              <a:ext uri="{FF2B5EF4-FFF2-40B4-BE49-F238E27FC236}">
                <a16:creationId xmlns:a16="http://schemas.microsoft.com/office/drawing/2014/main" id="{BCD99B8D-DF59-72F4-1EF5-8B9C59C6C77B}"/>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5614" name="Rectangle 13">
            <a:extLst>
              <a:ext uri="{FF2B5EF4-FFF2-40B4-BE49-F238E27FC236}">
                <a16:creationId xmlns:a16="http://schemas.microsoft.com/office/drawing/2014/main" id="{5C6B65B6-89D1-A476-DB5E-A3DC2503E886}"/>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5615" name="Rectangle 14">
            <a:extLst>
              <a:ext uri="{FF2B5EF4-FFF2-40B4-BE49-F238E27FC236}">
                <a16:creationId xmlns:a16="http://schemas.microsoft.com/office/drawing/2014/main" id="{3ABC87AD-6982-68AF-5B6B-954A344CA9E9}"/>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5616" name="Rectangle 15">
            <a:extLst>
              <a:ext uri="{FF2B5EF4-FFF2-40B4-BE49-F238E27FC236}">
                <a16:creationId xmlns:a16="http://schemas.microsoft.com/office/drawing/2014/main" id="{4C9B97CC-C17B-2D79-0CC4-6029A2B0F802}"/>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5617" name="Rectangle 16">
            <a:extLst>
              <a:ext uri="{FF2B5EF4-FFF2-40B4-BE49-F238E27FC236}">
                <a16:creationId xmlns:a16="http://schemas.microsoft.com/office/drawing/2014/main" id="{DFB3E816-7D97-9E23-F69F-64F2982BBADA}"/>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5618" name="Rectangle 17">
            <a:extLst>
              <a:ext uri="{FF2B5EF4-FFF2-40B4-BE49-F238E27FC236}">
                <a16:creationId xmlns:a16="http://schemas.microsoft.com/office/drawing/2014/main" id="{320D7A3F-F5A8-E760-7624-54FC1EDBD088}"/>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5619" name="Rectangle 18">
            <a:extLst>
              <a:ext uri="{FF2B5EF4-FFF2-40B4-BE49-F238E27FC236}">
                <a16:creationId xmlns:a16="http://schemas.microsoft.com/office/drawing/2014/main" id="{70DB4F17-D67E-B3C1-DD5E-0D58D065146B}"/>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5 Marcador de número de diapositiva">
            <a:extLst>
              <a:ext uri="{FF2B5EF4-FFF2-40B4-BE49-F238E27FC236}">
                <a16:creationId xmlns:a16="http://schemas.microsoft.com/office/drawing/2014/main" id="{4D3DE4D1-57A7-973F-0B4B-E3F616529E5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B9C95040-E7F8-43EE-8B16-08F64A7773E3}" type="slidenum">
              <a:rPr lang="es-ES" altLang="es-CR" sz="1400" smtClean="0"/>
              <a:pPr>
                <a:spcBef>
                  <a:spcPct val="0"/>
                </a:spcBef>
                <a:buClrTx/>
                <a:buSzTx/>
                <a:buFontTx/>
                <a:buNone/>
              </a:pPr>
              <a:t>22</a:t>
            </a:fld>
            <a:endParaRPr lang="es-ES" altLang="es-CR" sz="1400"/>
          </a:p>
        </p:txBody>
      </p:sp>
      <p:sp>
        <p:nvSpPr>
          <p:cNvPr id="26627" name="Rectangle 2">
            <a:extLst>
              <a:ext uri="{FF2B5EF4-FFF2-40B4-BE49-F238E27FC236}">
                <a16:creationId xmlns:a16="http://schemas.microsoft.com/office/drawing/2014/main" id="{D2F7A2B0-8392-3CF2-E6E2-AE5E9C1534D8}"/>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cs typeface="Times New Roman" panose="02020603050405020304" pitchFamily="18" charset="0"/>
              </a:rPr>
              <a:t>Ejercicio</a:t>
            </a:r>
            <a:br>
              <a:rPr lang="es-MX" altLang="es-CR" sz="2800" b="1">
                <a:latin typeface="Times New Roman" panose="02020603050405020304" pitchFamily="18" charset="0"/>
                <a:cs typeface="Times New Roman" panose="02020603050405020304" pitchFamily="18" charset="0"/>
              </a:rPr>
            </a:br>
            <a:endParaRPr lang="es-ES" altLang="es-CR" sz="2800" b="1">
              <a:latin typeface="Times New Roman" panose="02020603050405020304" pitchFamily="18" charset="0"/>
            </a:endParaRPr>
          </a:p>
        </p:txBody>
      </p:sp>
      <p:sp>
        <p:nvSpPr>
          <p:cNvPr id="26628" name="Rectangle 3">
            <a:extLst>
              <a:ext uri="{FF2B5EF4-FFF2-40B4-BE49-F238E27FC236}">
                <a16:creationId xmlns:a16="http://schemas.microsoft.com/office/drawing/2014/main" id="{DFCD6BFB-CAB7-C873-CE88-6A309B501EDB}"/>
              </a:ext>
            </a:extLst>
          </p:cNvPr>
          <p:cNvSpPr>
            <a:spLocks noGrp="1" noChangeArrowheads="1"/>
          </p:cNvSpPr>
          <p:nvPr>
            <p:ph type="body" idx="1"/>
          </p:nvPr>
        </p:nvSpPr>
        <p:spPr>
          <a:xfrm>
            <a:off x="698500" y="2017713"/>
            <a:ext cx="7545388" cy="1311275"/>
          </a:xfrm>
        </p:spPr>
        <p:txBody>
          <a:bodyPr>
            <a:spAutoFit/>
          </a:bodyPr>
          <a:lstStyle/>
          <a:p>
            <a:pPr algn="just" eaLnBrk="1" hangingPunct="1">
              <a:spcAft>
                <a:spcPct val="20000"/>
              </a:spcAft>
            </a:pPr>
            <a:endParaRPr lang="en-US" altLang="es-CR" sz="1800">
              <a:cs typeface="Times New Roman" panose="02020603050405020304" pitchFamily="18" charset="0"/>
            </a:endParaRPr>
          </a:p>
          <a:p>
            <a:pPr marL="800100" lvl="2" indent="0" algn="just" eaLnBrk="1" hangingPunct="1">
              <a:spcAft>
                <a:spcPct val="20000"/>
              </a:spcAft>
              <a:buFontTx/>
              <a:buNone/>
            </a:pPr>
            <a:r>
              <a:rPr lang="en-US" altLang="es-CR" sz="1800">
                <a:cs typeface="Times New Roman" panose="02020603050405020304" pitchFamily="18" charset="0"/>
              </a:rPr>
              <a:t>Busque un caso en que pueda interesar la similitud de perfiles entre individuos, que justifique el uso de la correlación como medida de distancia. </a:t>
            </a:r>
          </a:p>
        </p:txBody>
      </p:sp>
      <p:pic>
        <p:nvPicPr>
          <p:cNvPr id="26629" name="Picture 4" descr="Emoticon Pensando PNG transparente - StickPNG | Emoticon, Emoticons emojis,  Funny emoticons">
            <a:extLst>
              <a:ext uri="{FF2B5EF4-FFF2-40B4-BE49-F238E27FC236}">
                <a16:creationId xmlns:a16="http://schemas.microsoft.com/office/drawing/2014/main" id="{C71E11B6-E5CA-B934-12DF-F0BB337675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1850" y="488950"/>
            <a:ext cx="1852613"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7" descr="🤔 Cara Pensativa Emoji">
            <a:extLst>
              <a:ext uri="{FF2B5EF4-FFF2-40B4-BE49-F238E27FC236}">
                <a16:creationId xmlns:a16="http://schemas.microsoft.com/office/drawing/2014/main" id="{AC51C33B-F0FB-0B21-608E-3265B2A600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663" y="2470150"/>
            <a:ext cx="4032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ángulo 1">
            <a:extLst>
              <a:ext uri="{FF2B5EF4-FFF2-40B4-BE49-F238E27FC236}">
                <a16:creationId xmlns:a16="http://schemas.microsoft.com/office/drawing/2014/main" id="{CBB77795-540C-56D5-A4E9-C63A19C457C2}"/>
              </a:ext>
            </a:extLst>
          </p:cNvPr>
          <p:cNvSpPr>
            <a:spLocks noChangeArrowheads="1"/>
          </p:cNvSpPr>
          <p:nvPr/>
        </p:nvSpPr>
        <p:spPr bwMode="auto">
          <a:xfrm>
            <a:off x="1258888" y="2776538"/>
            <a:ext cx="7273925" cy="122555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7651" name="5 Marcador de número de diapositiva">
            <a:extLst>
              <a:ext uri="{FF2B5EF4-FFF2-40B4-BE49-F238E27FC236}">
                <a16:creationId xmlns:a16="http://schemas.microsoft.com/office/drawing/2014/main" id="{92D4D4C5-DA0D-4696-FEDF-EA1E0C1F908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F7995A15-DCA1-4E42-80FF-289AA3E15181}" type="slidenum">
              <a:rPr lang="es-ES" altLang="es-CR" sz="1400" smtClean="0"/>
              <a:pPr>
                <a:spcBef>
                  <a:spcPct val="0"/>
                </a:spcBef>
                <a:buClrTx/>
                <a:buSzTx/>
                <a:buFontTx/>
                <a:buNone/>
              </a:pPr>
              <a:t>23</a:t>
            </a:fld>
            <a:endParaRPr lang="es-ES" altLang="es-CR" sz="1400"/>
          </a:p>
        </p:txBody>
      </p:sp>
      <p:sp>
        <p:nvSpPr>
          <p:cNvPr id="27652" name="Rectangle 2">
            <a:extLst>
              <a:ext uri="{FF2B5EF4-FFF2-40B4-BE49-F238E27FC236}">
                <a16:creationId xmlns:a16="http://schemas.microsoft.com/office/drawing/2014/main" id="{7FA1A347-C1CA-5EC2-6793-7493E9AE7E0E}"/>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cs typeface="Times New Roman" panose="02020603050405020304" pitchFamily="18" charset="0"/>
              </a:rPr>
              <a:t>Actividad 1</a:t>
            </a:r>
            <a:br>
              <a:rPr lang="es-MX" altLang="es-CR" sz="2800" b="1">
                <a:latin typeface="Times New Roman" panose="02020603050405020304" pitchFamily="18" charset="0"/>
                <a:cs typeface="Times New Roman" panose="02020603050405020304" pitchFamily="18" charset="0"/>
              </a:rPr>
            </a:br>
            <a:endParaRPr lang="es-ES" altLang="es-CR" sz="2800" b="1">
              <a:latin typeface="Times New Roman" panose="02020603050405020304" pitchFamily="18" charset="0"/>
            </a:endParaRPr>
          </a:p>
        </p:txBody>
      </p:sp>
      <p:sp>
        <p:nvSpPr>
          <p:cNvPr id="25605" name="Rectangle 3">
            <a:extLst>
              <a:ext uri="{FF2B5EF4-FFF2-40B4-BE49-F238E27FC236}">
                <a16:creationId xmlns:a16="http://schemas.microsoft.com/office/drawing/2014/main" id="{93FF8F7D-C238-24A7-6C50-9927F18802EF}"/>
              </a:ext>
            </a:extLst>
          </p:cNvPr>
          <p:cNvSpPr>
            <a:spLocks noGrp="1" noChangeArrowheads="1"/>
          </p:cNvSpPr>
          <p:nvPr>
            <p:ph type="body" idx="1"/>
          </p:nvPr>
        </p:nvSpPr>
        <p:spPr>
          <a:xfrm>
            <a:off x="1476375" y="3009900"/>
            <a:ext cx="6767513" cy="3416300"/>
          </a:xfrm>
        </p:spPr>
        <p:txBody>
          <a:bodyPr>
            <a:spAutoFit/>
          </a:bodyPr>
          <a:lstStyle/>
          <a:p>
            <a:pPr marL="400050" lvl="1" indent="0" algn="ctr" eaLnBrk="1" hangingPunct="1">
              <a:spcAft>
                <a:spcPct val="20000"/>
              </a:spcAft>
              <a:buFont typeface="Wingdings" panose="05000000000000000000" pitchFamily="2" charset="2"/>
              <a:buNone/>
              <a:defRPr/>
            </a:pPr>
            <a:r>
              <a:rPr lang="es-CR" altLang="es-CR" sz="1800" dirty="0">
                <a:solidFill>
                  <a:srgbClr val="32238D"/>
                </a:solidFill>
                <a:cs typeface="Times New Roman" panose="02020603050405020304" pitchFamily="18" charset="0"/>
              </a:rPr>
              <a:t>Use los datos en el archivo “</a:t>
            </a:r>
            <a:r>
              <a:rPr lang="es-CR" altLang="es-CR" sz="1800" dirty="0" err="1">
                <a:solidFill>
                  <a:srgbClr val="32238D"/>
                </a:solidFill>
                <a:cs typeface="Times New Roman" panose="02020603050405020304" pitchFamily="18" charset="0"/>
              </a:rPr>
              <a:t>datoscor.Rdata</a:t>
            </a:r>
            <a:r>
              <a:rPr lang="es-CR" altLang="es-CR" sz="1800" dirty="0">
                <a:solidFill>
                  <a:srgbClr val="32238D"/>
                </a:solidFill>
                <a:cs typeface="Times New Roman" panose="02020603050405020304" pitchFamily="18" charset="0"/>
              </a:rPr>
              <a:t>” para ilustrar el uso de la correlación como distancia.</a:t>
            </a:r>
          </a:p>
          <a:p>
            <a:pPr marL="400050" lvl="1" indent="0" algn="ctr" eaLnBrk="1" hangingPunct="1">
              <a:spcAft>
                <a:spcPct val="20000"/>
              </a:spcAft>
              <a:buFont typeface="Wingdings" panose="05000000000000000000" pitchFamily="2" charset="2"/>
              <a:buNone/>
              <a:defRPr/>
            </a:pPr>
            <a:endParaRPr lang="es-CR" altLang="es-CR" sz="1800" dirty="0">
              <a:solidFill>
                <a:srgbClr val="32238D"/>
              </a:solidFill>
              <a:cs typeface="Times New Roman" panose="02020603050405020304" pitchFamily="18" charset="0"/>
            </a:endParaRPr>
          </a:p>
          <a:p>
            <a:pPr marL="400050" lvl="1" indent="0" algn="ctr" eaLnBrk="1" hangingPunct="1">
              <a:spcAft>
                <a:spcPct val="20000"/>
              </a:spcAft>
              <a:buFont typeface="Wingdings" panose="05000000000000000000" pitchFamily="2" charset="2"/>
              <a:buNone/>
              <a:defRPr/>
            </a:pPr>
            <a:endParaRPr lang="es-CR" altLang="es-CR" sz="1800" dirty="0">
              <a:solidFill>
                <a:srgbClr val="32238D"/>
              </a:solidFill>
              <a:cs typeface="Times New Roman" panose="02020603050405020304" pitchFamily="18" charset="0"/>
            </a:endParaRPr>
          </a:p>
          <a:p>
            <a:pPr marL="571500" lvl="1" indent="-171450" algn="just" eaLnBrk="1" hangingPunct="1">
              <a:spcAft>
                <a:spcPct val="20000"/>
              </a:spcAft>
              <a:buFont typeface="Wingdings" panose="05000000000000000000" pitchFamily="2" charset="2"/>
              <a:buChar char="Ø"/>
              <a:defRPr/>
            </a:pPr>
            <a:r>
              <a:rPr lang="es-CR" altLang="es-CR" sz="1800" dirty="0">
                <a:solidFill>
                  <a:srgbClr val="32238D"/>
                </a:solidFill>
                <a:cs typeface="Times New Roman" panose="02020603050405020304" pitchFamily="18" charset="0"/>
              </a:rPr>
              <a:t>Introduzca un valor extremo y calcule las distancias usando correlación de Pearson y correlación de </a:t>
            </a:r>
            <a:r>
              <a:rPr lang="es-CR" altLang="es-CR" sz="1800" dirty="0" err="1">
                <a:solidFill>
                  <a:srgbClr val="32238D"/>
                </a:solidFill>
                <a:cs typeface="Times New Roman" panose="02020603050405020304" pitchFamily="18" charset="0"/>
              </a:rPr>
              <a:t>Jacknife</a:t>
            </a:r>
            <a:r>
              <a:rPr lang="es-CR" altLang="es-CR" sz="1800" dirty="0">
                <a:solidFill>
                  <a:srgbClr val="32238D"/>
                </a:solidFill>
                <a:cs typeface="Times New Roman" panose="02020603050405020304" pitchFamily="18" charset="0"/>
              </a:rPr>
              <a:t>.</a:t>
            </a:r>
          </a:p>
          <a:p>
            <a:pPr marL="571500" lvl="1" indent="-171450" algn="just" eaLnBrk="1" hangingPunct="1">
              <a:spcAft>
                <a:spcPct val="20000"/>
              </a:spcAft>
              <a:buFont typeface="Wingdings" panose="05000000000000000000" pitchFamily="2" charset="2"/>
              <a:buChar char="Ø"/>
              <a:defRPr/>
            </a:pPr>
            <a:r>
              <a:rPr lang="es-CR" altLang="es-CR" sz="1800" dirty="0">
                <a:solidFill>
                  <a:srgbClr val="32238D"/>
                </a:solidFill>
                <a:cs typeface="Times New Roman" panose="02020603050405020304" pitchFamily="18" charset="0"/>
              </a:rPr>
              <a:t>Compare los resultados con los obtenidos con distancia Euclídea. </a:t>
            </a:r>
            <a:endParaRPr lang="en-US" altLang="es-CR" sz="1200" dirty="0">
              <a:solidFill>
                <a:srgbClr val="32238D"/>
              </a:solidFill>
              <a:cs typeface="Times New Roman" panose="02020603050405020304" pitchFamily="18" charset="0"/>
            </a:endParaRPr>
          </a:p>
          <a:p>
            <a:pPr marL="0" indent="0" algn="just" eaLnBrk="1" hangingPunct="1">
              <a:spcAft>
                <a:spcPct val="20000"/>
              </a:spcAft>
              <a:buFont typeface="Wingdings" panose="05000000000000000000" pitchFamily="2" charset="2"/>
              <a:buNone/>
              <a:defRPr/>
            </a:pPr>
            <a:endParaRPr lang="en-US" altLang="es-CR" sz="1800" dirty="0">
              <a:cs typeface="Times New Roman" panose="02020603050405020304" pitchFamily="18" charset="0"/>
            </a:endParaRPr>
          </a:p>
        </p:txBody>
      </p:sp>
      <p:pic>
        <p:nvPicPr>
          <p:cNvPr id="27654" name="Picture 4" descr="Trabajadores De Oficina Están Construyendo Un Negocio. Ilustración del  Vector - Ilustración de edificio, brainstorming: 191758856">
            <a:extLst>
              <a:ext uri="{FF2B5EF4-FFF2-40B4-BE49-F238E27FC236}">
                <a16:creationId xmlns:a16="http://schemas.microsoft.com/office/drawing/2014/main" id="{1E8CBCD4-684F-9BEA-52B1-A7134CC423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1650" y="492125"/>
            <a:ext cx="2865438"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5 Marcador de número de diapositiva">
            <a:extLst>
              <a:ext uri="{FF2B5EF4-FFF2-40B4-BE49-F238E27FC236}">
                <a16:creationId xmlns:a16="http://schemas.microsoft.com/office/drawing/2014/main" id="{193E31D1-6070-294E-A1B6-9B61C21821A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BD8BDEC2-5640-4FB4-8E37-D84E06B0115E}" type="slidenum">
              <a:rPr lang="es-ES" altLang="es-CR" sz="1400" smtClean="0"/>
              <a:pPr>
                <a:spcBef>
                  <a:spcPct val="0"/>
                </a:spcBef>
                <a:buClrTx/>
                <a:buSzTx/>
                <a:buFontTx/>
                <a:buNone/>
              </a:pPr>
              <a:t>24</a:t>
            </a:fld>
            <a:endParaRPr lang="es-ES" altLang="es-CR" sz="1400"/>
          </a:p>
        </p:txBody>
      </p:sp>
      <p:sp>
        <p:nvSpPr>
          <p:cNvPr id="28675" name="Rectangle 2">
            <a:extLst>
              <a:ext uri="{FF2B5EF4-FFF2-40B4-BE49-F238E27FC236}">
                <a16:creationId xmlns:a16="http://schemas.microsoft.com/office/drawing/2014/main" id="{75968FE7-78AB-AC1A-53AE-B073D600890B}"/>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Distancia para variables binarias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28676" name="Rectangle 3">
            <a:extLst>
              <a:ext uri="{FF2B5EF4-FFF2-40B4-BE49-F238E27FC236}">
                <a16:creationId xmlns:a16="http://schemas.microsoft.com/office/drawing/2014/main" id="{938B2598-6A5A-1FBB-BAB2-2944BF651090}"/>
              </a:ext>
            </a:extLst>
          </p:cNvPr>
          <p:cNvSpPr>
            <a:spLocks noGrp="1" noChangeArrowheads="1"/>
          </p:cNvSpPr>
          <p:nvPr>
            <p:ph type="body" idx="1"/>
          </p:nvPr>
        </p:nvSpPr>
        <p:spPr>
          <a:xfrm>
            <a:off x="838200" y="1916113"/>
            <a:ext cx="7696200" cy="4340225"/>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MX" altLang="es-CR" sz="2000"/>
              <a:t>Para variables binarias existe una serie de coeficientes de similitud que se calculan a partir de las coincidencias entre variables.</a:t>
            </a:r>
          </a:p>
          <a:p>
            <a:pPr algn="just">
              <a:spcBef>
                <a:spcPct val="0"/>
              </a:spcBef>
              <a:spcAft>
                <a:spcPts val="600"/>
              </a:spcAft>
              <a:buClr>
                <a:schemeClr val="hlink"/>
              </a:buClr>
              <a:buSzTx/>
              <a:buFont typeface="Wingdings" panose="05000000000000000000" pitchFamily="2" charset="2"/>
              <a:buChar char="§"/>
            </a:pPr>
            <a:r>
              <a:rPr lang="es-CR" altLang="es-CR" sz="2000"/>
              <a:t>En un conjunto de </a:t>
            </a:r>
            <a:r>
              <a:rPr lang="es-CR" altLang="es-CR" sz="2000" i="1"/>
              <a:t>q</a:t>
            </a:r>
            <a:r>
              <a:rPr lang="es-CR" altLang="es-CR" sz="2000"/>
              <a:t> variables, al comparar el </a:t>
            </a:r>
            <a:r>
              <a:rPr lang="es-CR" altLang="es-CR" sz="2000" i="1"/>
              <a:t>i-ésimo</a:t>
            </a:r>
            <a:r>
              <a:rPr lang="es-CR" altLang="es-CR" sz="2000"/>
              <a:t> y </a:t>
            </a:r>
            <a:r>
              <a:rPr lang="es-CR" altLang="es-CR" sz="2000" i="1"/>
              <a:t>j-ésimo</a:t>
            </a:r>
            <a:r>
              <a:rPr lang="es-CR" altLang="es-CR" sz="2000"/>
              <a:t> individuo se cuenta</a:t>
            </a:r>
            <a:r>
              <a:rPr lang="es-MX" altLang="es-CR" sz="2000"/>
              <a:t>:</a:t>
            </a:r>
          </a:p>
          <a:p>
            <a:pPr lvl="1" algn="just">
              <a:spcBef>
                <a:spcPct val="0"/>
              </a:spcBef>
              <a:spcAft>
                <a:spcPts val="600"/>
              </a:spcAft>
              <a:buClr>
                <a:schemeClr val="hlink"/>
              </a:buClr>
              <a:buSzTx/>
              <a:buFont typeface="Wingdings" panose="05000000000000000000" pitchFamily="2" charset="2"/>
              <a:buChar char="§"/>
            </a:pPr>
            <a:r>
              <a:rPr lang="es-MX" altLang="es-CR" sz="1400"/>
              <a:t>a</a:t>
            </a:r>
            <a:r>
              <a:rPr lang="es-MX" altLang="es-CR" sz="1400" baseline="-25000"/>
              <a:t>ij</a:t>
            </a:r>
            <a:r>
              <a:rPr lang="es-MX" altLang="es-CR" sz="1400"/>
              <a:t>: número de variables en las que ambos tienen 1.</a:t>
            </a:r>
          </a:p>
          <a:p>
            <a:pPr lvl="1" algn="just">
              <a:spcBef>
                <a:spcPct val="0"/>
              </a:spcBef>
              <a:spcAft>
                <a:spcPts val="600"/>
              </a:spcAft>
              <a:buClr>
                <a:schemeClr val="hlink"/>
              </a:buClr>
              <a:buSzTx/>
              <a:buFont typeface="Wingdings" panose="05000000000000000000" pitchFamily="2" charset="2"/>
              <a:buChar char="§"/>
            </a:pPr>
            <a:r>
              <a:rPr lang="es-MX" altLang="es-CR" sz="1400"/>
              <a:t>b</a:t>
            </a:r>
            <a:r>
              <a:rPr lang="es-MX" altLang="es-CR" sz="1400" baseline="-25000"/>
              <a:t>ij</a:t>
            </a:r>
            <a:r>
              <a:rPr lang="es-MX" altLang="es-CR" sz="1400"/>
              <a:t>: número de variables en las que sólo uno de los dos tiene 1.</a:t>
            </a:r>
          </a:p>
          <a:p>
            <a:pPr lvl="1" algn="just">
              <a:spcBef>
                <a:spcPct val="0"/>
              </a:spcBef>
              <a:spcAft>
                <a:spcPts val="600"/>
              </a:spcAft>
              <a:buClr>
                <a:schemeClr val="hlink"/>
              </a:buClr>
              <a:buSzTx/>
              <a:buFont typeface="Wingdings" panose="05000000000000000000" pitchFamily="2" charset="2"/>
              <a:buChar char="§"/>
            </a:pPr>
            <a:r>
              <a:rPr lang="es-MX" altLang="es-CR" sz="1400"/>
              <a:t>c</a:t>
            </a:r>
            <a:r>
              <a:rPr lang="es-MX" altLang="es-CR" sz="1400" baseline="-25000"/>
              <a:t>ij</a:t>
            </a:r>
            <a:r>
              <a:rPr lang="es-MX" altLang="es-CR" sz="1400"/>
              <a:t>: número de variables en las que ambos tienen 0.</a:t>
            </a:r>
          </a:p>
          <a:p>
            <a:pPr lvl="1" algn="just">
              <a:spcBef>
                <a:spcPct val="0"/>
              </a:spcBef>
              <a:spcAft>
                <a:spcPts val="600"/>
              </a:spcAft>
              <a:buClr>
                <a:schemeClr val="hlink"/>
              </a:buClr>
              <a:buSzTx/>
              <a:buFont typeface="Wingdings" panose="05000000000000000000" pitchFamily="2" charset="2"/>
              <a:buChar char="§"/>
            </a:pPr>
            <a:r>
              <a:rPr lang="es-MX" altLang="es-CR" sz="1400"/>
              <a:t>q= a</a:t>
            </a:r>
            <a:r>
              <a:rPr lang="es-MX" altLang="es-CR" sz="1400" baseline="-25000"/>
              <a:t>ij</a:t>
            </a:r>
            <a:r>
              <a:rPr lang="es-MX" altLang="es-CR" sz="1400"/>
              <a:t> +b</a:t>
            </a:r>
            <a:r>
              <a:rPr lang="es-MX" altLang="es-CR" sz="1400" baseline="-25000"/>
              <a:t>ij</a:t>
            </a:r>
            <a:r>
              <a:rPr lang="es-MX" altLang="es-CR" sz="1400"/>
              <a:t> +c</a:t>
            </a:r>
            <a:r>
              <a:rPr lang="es-MX" altLang="es-CR" sz="1400" baseline="-25000"/>
              <a:t>ij</a:t>
            </a:r>
            <a:endParaRPr lang="es-MX" altLang="es-CR" sz="1400"/>
          </a:p>
          <a:p>
            <a:pPr algn="just">
              <a:spcBef>
                <a:spcPct val="0"/>
              </a:spcBef>
              <a:spcAft>
                <a:spcPts val="600"/>
              </a:spcAft>
              <a:buClr>
                <a:schemeClr val="hlink"/>
              </a:buClr>
              <a:buSzTx/>
              <a:buFont typeface="Wingdings" panose="05000000000000000000" pitchFamily="2" charset="2"/>
              <a:buChar char="§"/>
            </a:pPr>
            <a:r>
              <a:rPr lang="es-MX" altLang="es-CR" sz="2000"/>
              <a:t>Las distancias se calculan a partir de los coeficientes de similitud haciendo:  d</a:t>
            </a:r>
            <a:r>
              <a:rPr lang="es-MX" altLang="es-CR" sz="2000" baseline="-25000"/>
              <a:t>ij</a:t>
            </a:r>
            <a:r>
              <a:rPr lang="es-MX" altLang="es-CR" sz="2000"/>
              <a:t>=1-s</a:t>
            </a:r>
            <a:r>
              <a:rPr lang="es-MX" altLang="es-CR" sz="2000" baseline="-25000"/>
              <a:t>ij</a:t>
            </a:r>
            <a:r>
              <a:rPr lang="es-MX" altLang="es-CR" sz="2000"/>
              <a:t>.</a:t>
            </a:r>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None/>
            </a:pPr>
            <a:endParaRPr lang="es-MX" altLang="es-CR" sz="2000"/>
          </a:p>
        </p:txBody>
      </p:sp>
      <p:sp>
        <p:nvSpPr>
          <p:cNvPr id="28677" name="Rectangle 4">
            <a:extLst>
              <a:ext uri="{FF2B5EF4-FFF2-40B4-BE49-F238E27FC236}">
                <a16:creationId xmlns:a16="http://schemas.microsoft.com/office/drawing/2014/main" id="{6C267B9C-FADB-415D-041C-0CAF3810C993}"/>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78" name="Rectangle 5">
            <a:extLst>
              <a:ext uri="{FF2B5EF4-FFF2-40B4-BE49-F238E27FC236}">
                <a16:creationId xmlns:a16="http://schemas.microsoft.com/office/drawing/2014/main" id="{FDA51048-C561-235E-6F6C-B818284DF902}"/>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79" name="Rectangle 6">
            <a:extLst>
              <a:ext uri="{FF2B5EF4-FFF2-40B4-BE49-F238E27FC236}">
                <a16:creationId xmlns:a16="http://schemas.microsoft.com/office/drawing/2014/main" id="{19C85FD1-34DD-85B6-617E-D5CA0D40564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80" name="Rectangle 7">
            <a:extLst>
              <a:ext uri="{FF2B5EF4-FFF2-40B4-BE49-F238E27FC236}">
                <a16:creationId xmlns:a16="http://schemas.microsoft.com/office/drawing/2014/main" id="{42AA90E6-BE1E-4A66-1E95-F04B89993E22}"/>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81" name="Rectangle 8">
            <a:extLst>
              <a:ext uri="{FF2B5EF4-FFF2-40B4-BE49-F238E27FC236}">
                <a16:creationId xmlns:a16="http://schemas.microsoft.com/office/drawing/2014/main" id="{46CD5FBC-CB36-5F36-4CBC-118615CF4C81}"/>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82" name="Rectangle 9">
            <a:extLst>
              <a:ext uri="{FF2B5EF4-FFF2-40B4-BE49-F238E27FC236}">
                <a16:creationId xmlns:a16="http://schemas.microsoft.com/office/drawing/2014/main" id="{F3A3D6E8-5602-3F3E-0D30-BCCBB9055F75}"/>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83" name="Rectangle 10">
            <a:extLst>
              <a:ext uri="{FF2B5EF4-FFF2-40B4-BE49-F238E27FC236}">
                <a16:creationId xmlns:a16="http://schemas.microsoft.com/office/drawing/2014/main" id="{A09B075B-04A2-FEEC-EBBA-9AEC226736D0}"/>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84" name="Rectangle 11">
            <a:extLst>
              <a:ext uri="{FF2B5EF4-FFF2-40B4-BE49-F238E27FC236}">
                <a16:creationId xmlns:a16="http://schemas.microsoft.com/office/drawing/2014/main" id="{CCD2A9BE-42D7-5331-385A-70E4143760CF}"/>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85" name="Rectangle 12">
            <a:extLst>
              <a:ext uri="{FF2B5EF4-FFF2-40B4-BE49-F238E27FC236}">
                <a16:creationId xmlns:a16="http://schemas.microsoft.com/office/drawing/2014/main" id="{C48699FE-8B7D-292C-5E89-E7FA770C4AD8}"/>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86" name="Rectangle 13">
            <a:extLst>
              <a:ext uri="{FF2B5EF4-FFF2-40B4-BE49-F238E27FC236}">
                <a16:creationId xmlns:a16="http://schemas.microsoft.com/office/drawing/2014/main" id="{99A02315-9EF3-AA57-7587-C56106F31DE9}"/>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87" name="Rectangle 14">
            <a:extLst>
              <a:ext uri="{FF2B5EF4-FFF2-40B4-BE49-F238E27FC236}">
                <a16:creationId xmlns:a16="http://schemas.microsoft.com/office/drawing/2014/main" id="{4F78A02A-4930-8186-BC92-D275480AE51E}"/>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88" name="Rectangle 15">
            <a:extLst>
              <a:ext uri="{FF2B5EF4-FFF2-40B4-BE49-F238E27FC236}">
                <a16:creationId xmlns:a16="http://schemas.microsoft.com/office/drawing/2014/main" id="{867D3368-9660-1B25-62FB-9587171F5D20}"/>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89" name="Rectangle 16">
            <a:extLst>
              <a:ext uri="{FF2B5EF4-FFF2-40B4-BE49-F238E27FC236}">
                <a16:creationId xmlns:a16="http://schemas.microsoft.com/office/drawing/2014/main" id="{35C90934-D8F4-44EA-A4E9-4BC000C35742}"/>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90" name="Rectangle 17">
            <a:extLst>
              <a:ext uri="{FF2B5EF4-FFF2-40B4-BE49-F238E27FC236}">
                <a16:creationId xmlns:a16="http://schemas.microsoft.com/office/drawing/2014/main" id="{8633BD47-0ECF-E2E2-F5B8-F44FA70BBE67}"/>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8691" name="Rectangle 18">
            <a:extLst>
              <a:ext uri="{FF2B5EF4-FFF2-40B4-BE49-F238E27FC236}">
                <a16:creationId xmlns:a16="http://schemas.microsoft.com/office/drawing/2014/main" id="{615EF02E-EC1E-D10D-4CEE-69C4042FC190}"/>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5 Marcador de número de diapositiva">
            <a:extLst>
              <a:ext uri="{FF2B5EF4-FFF2-40B4-BE49-F238E27FC236}">
                <a16:creationId xmlns:a16="http://schemas.microsoft.com/office/drawing/2014/main" id="{4EB2BAD6-4A5B-C172-4013-9C76D3AF4AF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8B02D7D7-B13D-405B-B04F-B72D2301C198}" type="slidenum">
              <a:rPr lang="es-ES" altLang="es-CR" sz="1400" smtClean="0"/>
              <a:pPr>
                <a:spcBef>
                  <a:spcPct val="0"/>
                </a:spcBef>
                <a:buClrTx/>
                <a:buSzTx/>
                <a:buFontTx/>
                <a:buNone/>
              </a:pPr>
              <a:t>25</a:t>
            </a:fld>
            <a:endParaRPr lang="es-ES" altLang="es-CR" sz="1400"/>
          </a:p>
        </p:txBody>
      </p:sp>
      <p:sp>
        <p:nvSpPr>
          <p:cNvPr id="29699" name="Rectangle 2">
            <a:extLst>
              <a:ext uri="{FF2B5EF4-FFF2-40B4-BE49-F238E27FC236}">
                <a16:creationId xmlns:a16="http://schemas.microsoft.com/office/drawing/2014/main" id="{076C7F1F-F1DD-82E6-FF21-F4D5BDD00A02}"/>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Distancia para variables binarias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6149" name="Rectangle 3">
            <a:extLst>
              <a:ext uri="{FF2B5EF4-FFF2-40B4-BE49-F238E27FC236}">
                <a16:creationId xmlns:a16="http://schemas.microsoft.com/office/drawing/2014/main" id="{CE244F30-8B13-F448-0E96-4D37BC15428C}"/>
              </a:ext>
            </a:extLst>
          </p:cNvPr>
          <p:cNvSpPr>
            <a:spLocks noGrp="1" noChangeArrowheads="1"/>
          </p:cNvSpPr>
          <p:nvPr>
            <p:ph type="body" idx="1"/>
          </p:nvPr>
        </p:nvSpPr>
        <p:spPr>
          <a:xfrm>
            <a:off x="838200" y="1916113"/>
            <a:ext cx="7696200" cy="5602287"/>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MX" altLang="es-CR" sz="2000" dirty="0"/>
              <a:t>Coeficiente de </a:t>
            </a:r>
            <a:r>
              <a:rPr lang="es-MX" altLang="es-CR" sz="2000" dirty="0" err="1"/>
              <a:t>Sokal</a:t>
            </a:r>
            <a:r>
              <a:rPr lang="es-MX" altLang="es-CR" sz="2000" dirty="0"/>
              <a:t> y </a:t>
            </a:r>
            <a:r>
              <a:rPr lang="es-MX" altLang="es-CR" sz="2000" dirty="0" err="1"/>
              <a:t>Michener</a:t>
            </a:r>
            <a:r>
              <a:rPr lang="es-MX" altLang="es-CR" sz="2000" dirty="0"/>
              <a:t>:</a:t>
            </a:r>
          </a:p>
          <a:p>
            <a:pPr marL="0" indent="0" algn="just">
              <a:spcBef>
                <a:spcPct val="0"/>
              </a:spcBef>
              <a:spcAft>
                <a:spcPts val="600"/>
              </a:spcAft>
              <a:buClr>
                <a:schemeClr val="hlink"/>
              </a:buClr>
              <a:buSzTx/>
              <a:buFont typeface="Wingdings" panose="05000000000000000000" pitchFamily="2" charset="2"/>
              <a:buNone/>
              <a:defRPr/>
            </a:pPr>
            <a:r>
              <a:rPr lang="es-MX" altLang="es-CR" sz="1600" dirty="0"/>
              <a:t>(número de coincidencias entre el total)</a:t>
            </a:r>
          </a:p>
          <a:p>
            <a:pPr marL="0" indent="0" algn="just">
              <a:spcBef>
                <a:spcPct val="0"/>
              </a:spcBef>
              <a:spcAft>
                <a:spcPts val="600"/>
              </a:spcAft>
              <a:buClr>
                <a:schemeClr val="hlink"/>
              </a:buClr>
              <a:buSzTx/>
              <a:buFont typeface="Wingdings" panose="05000000000000000000" pitchFamily="2" charset="2"/>
              <a:buNone/>
              <a:defRPr/>
            </a:pPr>
            <a:endParaRPr lang="es-MX" altLang="es-CR" sz="2000" dirty="0"/>
          </a:p>
          <a:p>
            <a:pPr algn="just">
              <a:spcBef>
                <a:spcPct val="0"/>
              </a:spcBef>
              <a:spcAft>
                <a:spcPts val="600"/>
              </a:spcAft>
              <a:buClr>
                <a:schemeClr val="hlink"/>
              </a:buClr>
              <a:buSzTx/>
              <a:buFont typeface="Wingdings" panose="05000000000000000000" pitchFamily="2" charset="2"/>
              <a:buChar char="§"/>
              <a:defRPr/>
            </a:pPr>
            <a:r>
              <a:rPr lang="es-MX" altLang="es-CR" sz="2000" dirty="0"/>
              <a:t>Coeficiente de </a:t>
            </a:r>
            <a:r>
              <a:rPr lang="es-MX" altLang="es-CR" sz="2000" dirty="0" err="1"/>
              <a:t>Jaccard</a:t>
            </a:r>
            <a:r>
              <a:rPr lang="es-MX" altLang="es-CR" sz="2000" dirty="0"/>
              <a:t>:</a:t>
            </a:r>
          </a:p>
          <a:p>
            <a:pPr marL="0" indent="0" algn="just">
              <a:spcBef>
                <a:spcPct val="0"/>
              </a:spcBef>
              <a:spcAft>
                <a:spcPts val="600"/>
              </a:spcAft>
              <a:buClr>
                <a:schemeClr val="hlink"/>
              </a:buClr>
              <a:buSzTx/>
              <a:buFont typeface="Wingdings" panose="05000000000000000000" pitchFamily="2" charset="2"/>
              <a:buNone/>
              <a:defRPr/>
            </a:pPr>
            <a:r>
              <a:rPr lang="es-MX" altLang="es-CR" sz="1600" dirty="0"/>
              <a:t>(número de coincidencias de presencia</a:t>
            </a:r>
          </a:p>
          <a:p>
            <a:pPr marL="0" indent="0" algn="just">
              <a:spcBef>
                <a:spcPct val="0"/>
              </a:spcBef>
              <a:spcAft>
                <a:spcPts val="600"/>
              </a:spcAft>
              <a:buClr>
                <a:schemeClr val="hlink"/>
              </a:buClr>
              <a:buSzTx/>
              <a:buFont typeface="Wingdings" panose="05000000000000000000" pitchFamily="2" charset="2"/>
              <a:buNone/>
              <a:defRPr/>
            </a:pPr>
            <a:r>
              <a:rPr lang="es-MX" altLang="es-CR" sz="1600" dirty="0"/>
              <a:t>entre total de casos con al menos una presencia) </a:t>
            </a:r>
          </a:p>
          <a:p>
            <a:pPr marL="0" indent="0" algn="just">
              <a:spcBef>
                <a:spcPct val="0"/>
              </a:spcBef>
              <a:spcAft>
                <a:spcPts val="600"/>
              </a:spcAft>
              <a:buClr>
                <a:schemeClr val="hlink"/>
              </a:buClr>
              <a:buSzTx/>
              <a:buFont typeface="Wingdings" panose="05000000000000000000" pitchFamily="2" charset="2"/>
              <a:buNone/>
              <a:defRPr/>
            </a:pPr>
            <a:endParaRPr lang="es-MX" altLang="es-CR" sz="2000" dirty="0"/>
          </a:p>
          <a:p>
            <a:pPr algn="just">
              <a:spcBef>
                <a:spcPct val="0"/>
              </a:spcBef>
              <a:spcAft>
                <a:spcPts val="600"/>
              </a:spcAft>
              <a:buClr>
                <a:schemeClr val="hlink"/>
              </a:buClr>
              <a:buSzTx/>
              <a:buFont typeface="Wingdings" panose="05000000000000000000" pitchFamily="2" charset="2"/>
              <a:buChar char="§"/>
              <a:defRPr/>
            </a:pPr>
            <a:r>
              <a:rPr lang="es-MX" altLang="es-CR" sz="2000" dirty="0"/>
              <a:t>Coeficiente de Russel y </a:t>
            </a:r>
            <a:r>
              <a:rPr lang="es-MX" altLang="es-CR" sz="2000" dirty="0" err="1"/>
              <a:t>Rao</a:t>
            </a:r>
            <a:r>
              <a:rPr lang="es-MX" altLang="es-CR" sz="2000" dirty="0"/>
              <a:t>:</a:t>
            </a:r>
          </a:p>
          <a:p>
            <a:pPr marL="0" indent="0" algn="just">
              <a:spcBef>
                <a:spcPct val="0"/>
              </a:spcBef>
              <a:spcAft>
                <a:spcPts val="600"/>
              </a:spcAft>
              <a:buClr>
                <a:schemeClr val="hlink"/>
              </a:buClr>
              <a:buSzTx/>
              <a:buFont typeface="Wingdings" panose="05000000000000000000" pitchFamily="2" charset="2"/>
              <a:buNone/>
              <a:defRPr/>
            </a:pPr>
            <a:r>
              <a:rPr lang="es-MX" altLang="es-CR" sz="1600" dirty="0"/>
              <a:t>(número de coincidencias de presencia</a:t>
            </a:r>
          </a:p>
          <a:p>
            <a:pPr marL="0" indent="0" algn="just">
              <a:spcBef>
                <a:spcPct val="0"/>
              </a:spcBef>
              <a:spcAft>
                <a:spcPts val="600"/>
              </a:spcAft>
              <a:buClr>
                <a:schemeClr val="hlink"/>
              </a:buClr>
              <a:buSzTx/>
              <a:buFont typeface="Wingdings" panose="05000000000000000000" pitchFamily="2" charset="2"/>
              <a:buNone/>
              <a:defRPr/>
            </a:pPr>
            <a:r>
              <a:rPr lang="es-MX" altLang="es-CR" sz="1600" dirty="0"/>
              <a:t>entre el total)</a:t>
            </a:r>
          </a:p>
          <a:p>
            <a:pPr algn="just">
              <a:spcBef>
                <a:spcPct val="0"/>
              </a:spcBef>
              <a:spcAft>
                <a:spcPts val="600"/>
              </a:spcAft>
              <a:buClr>
                <a:schemeClr val="hlink"/>
              </a:buClr>
              <a:buSzTx/>
              <a:buFont typeface="Wingdings" panose="05000000000000000000" pitchFamily="2" charset="2"/>
              <a:buChar char="§"/>
              <a:defRPr/>
            </a:pPr>
            <a:endParaRPr lang="es-MX" altLang="es-CR" sz="2000" dirty="0"/>
          </a:p>
          <a:p>
            <a:pPr algn="just">
              <a:spcBef>
                <a:spcPct val="0"/>
              </a:spcBef>
              <a:spcAft>
                <a:spcPts val="600"/>
              </a:spcAft>
              <a:buClr>
                <a:schemeClr val="hlink"/>
              </a:buClr>
              <a:buSzTx/>
              <a:buFont typeface="Wingdings" panose="05000000000000000000" pitchFamily="2" charset="2"/>
              <a:buChar char="§"/>
              <a:defRPr/>
            </a:pPr>
            <a:r>
              <a:rPr lang="es-MX" altLang="es-CR" sz="2000" dirty="0"/>
              <a:t>Coeficiente de Dice-</a:t>
            </a:r>
            <a:r>
              <a:rPr lang="es-MX" altLang="es-CR" sz="2000" dirty="0" err="1"/>
              <a:t>Sorensen</a:t>
            </a:r>
            <a:r>
              <a:rPr lang="es-MX" altLang="es-CR" sz="2000" dirty="0"/>
              <a:t>:</a:t>
            </a:r>
          </a:p>
          <a:p>
            <a:pPr algn="just">
              <a:spcBef>
                <a:spcPct val="0"/>
              </a:spcBef>
              <a:spcAft>
                <a:spcPts val="600"/>
              </a:spcAft>
              <a:buClr>
                <a:schemeClr val="hlink"/>
              </a:buClr>
              <a:buSzTx/>
              <a:buFont typeface="Wingdings" panose="05000000000000000000" pitchFamily="2" charset="2"/>
              <a:buChar char="§"/>
              <a:defRPr/>
            </a:pPr>
            <a:endParaRPr lang="es-MX" altLang="es-CR" sz="2000" dirty="0"/>
          </a:p>
          <a:p>
            <a:pPr algn="just">
              <a:spcBef>
                <a:spcPct val="0"/>
              </a:spcBef>
              <a:spcAft>
                <a:spcPts val="600"/>
              </a:spcAft>
              <a:buClr>
                <a:schemeClr val="hlink"/>
              </a:buClr>
              <a:buSzTx/>
              <a:buFont typeface="Wingdings" panose="05000000000000000000" pitchFamily="2" charset="2"/>
              <a:buChar char="§"/>
              <a:defRPr/>
            </a:pPr>
            <a:endParaRPr lang="es-MX" altLang="es-CR" sz="2000" dirty="0"/>
          </a:p>
          <a:p>
            <a:pPr algn="just">
              <a:spcBef>
                <a:spcPct val="0"/>
              </a:spcBef>
              <a:spcAft>
                <a:spcPts val="600"/>
              </a:spcAft>
              <a:buClr>
                <a:schemeClr val="hlink"/>
              </a:buClr>
              <a:buSzTx/>
              <a:buFont typeface="Wingdings" panose="05000000000000000000" pitchFamily="2" charset="2"/>
              <a:buNone/>
              <a:defRPr/>
            </a:pPr>
            <a:endParaRPr lang="es-MX" altLang="es-CR" sz="2000" dirty="0"/>
          </a:p>
        </p:txBody>
      </p:sp>
      <p:sp>
        <p:nvSpPr>
          <p:cNvPr id="29701" name="Rectangle 4">
            <a:extLst>
              <a:ext uri="{FF2B5EF4-FFF2-40B4-BE49-F238E27FC236}">
                <a16:creationId xmlns:a16="http://schemas.microsoft.com/office/drawing/2014/main" id="{AD923926-1D00-3C23-5C6F-DFC1B43FA8C9}"/>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9702" name="Rectangle 5">
            <a:extLst>
              <a:ext uri="{FF2B5EF4-FFF2-40B4-BE49-F238E27FC236}">
                <a16:creationId xmlns:a16="http://schemas.microsoft.com/office/drawing/2014/main" id="{9150B63C-2E66-7ECA-8F24-018AAE48FCFD}"/>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9703" name="Rectangle 6">
            <a:extLst>
              <a:ext uri="{FF2B5EF4-FFF2-40B4-BE49-F238E27FC236}">
                <a16:creationId xmlns:a16="http://schemas.microsoft.com/office/drawing/2014/main" id="{A8E47F17-0731-B2A4-5B16-3CF7EABB653C}"/>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9704" name="Rectangle 7">
            <a:extLst>
              <a:ext uri="{FF2B5EF4-FFF2-40B4-BE49-F238E27FC236}">
                <a16:creationId xmlns:a16="http://schemas.microsoft.com/office/drawing/2014/main" id="{44EA4338-C13E-76BC-764E-3368E8FC77F3}"/>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9705" name="Rectangle 8">
            <a:extLst>
              <a:ext uri="{FF2B5EF4-FFF2-40B4-BE49-F238E27FC236}">
                <a16:creationId xmlns:a16="http://schemas.microsoft.com/office/drawing/2014/main" id="{DF37DF5B-3FDB-10F3-74C4-B7A3EB5E1E4F}"/>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9706" name="Rectangle 9">
            <a:extLst>
              <a:ext uri="{FF2B5EF4-FFF2-40B4-BE49-F238E27FC236}">
                <a16:creationId xmlns:a16="http://schemas.microsoft.com/office/drawing/2014/main" id="{3A919030-4740-867A-4E0C-2420E79EEFEA}"/>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9707" name="Rectangle 10">
            <a:extLst>
              <a:ext uri="{FF2B5EF4-FFF2-40B4-BE49-F238E27FC236}">
                <a16:creationId xmlns:a16="http://schemas.microsoft.com/office/drawing/2014/main" id="{9FD92E66-3392-C101-478D-6F40E2D847F1}"/>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9708" name="Rectangle 11">
            <a:extLst>
              <a:ext uri="{FF2B5EF4-FFF2-40B4-BE49-F238E27FC236}">
                <a16:creationId xmlns:a16="http://schemas.microsoft.com/office/drawing/2014/main" id="{8741F7A6-76E5-6221-2420-619B2BED9895}"/>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9709" name="Rectangle 12">
            <a:extLst>
              <a:ext uri="{FF2B5EF4-FFF2-40B4-BE49-F238E27FC236}">
                <a16:creationId xmlns:a16="http://schemas.microsoft.com/office/drawing/2014/main" id="{6A09E569-16E4-930D-B80B-3BDD44C19823}"/>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9710" name="Rectangle 13">
            <a:extLst>
              <a:ext uri="{FF2B5EF4-FFF2-40B4-BE49-F238E27FC236}">
                <a16:creationId xmlns:a16="http://schemas.microsoft.com/office/drawing/2014/main" id="{46BAFD92-41FC-12B1-9DE4-3C941069C0FA}"/>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9711" name="Rectangle 14">
            <a:extLst>
              <a:ext uri="{FF2B5EF4-FFF2-40B4-BE49-F238E27FC236}">
                <a16:creationId xmlns:a16="http://schemas.microsoft.com/office/drawing/2014/main" id="{AB55C7BD-BF84-1321-6CDE-C46898C6B5EC}"/>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9712" name="Rectangle 15">
            <a:extLst>
              <a:ext uri="{FF2B5EF4-FFF2-40B4-BE49-F238E27FC236}">
                <a16:creationId xmlns:a16="http://schemas.microsoft.com/office/drawing/2014/main" id="{FAF39128-60A7-9A35-C46D-1E81FF3637CF}"/>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9713" name="Rectangle 16">
            <a:extLst>
              <a:ext uri="{FF2B5EF4-FFF2-40B4-BE49-F238E27FC236}">
                <a16:creationId xmlns:a16="http://schemas.microsoft.com/office/drawing/2014/main" id="{C711E397-7481-17D2-321A-012247D3EF21}"/>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9714" name="Rectangle 17">
            <a:extLst>
              <a:ext uri="{FF2B5EF4-FFF2-40B4-BE49-F238E27FC236}">
                <a16:creationId xmlns:a16="http://schemas.microsoft.com/office/drawing/2014/main" id="{22FB4D7B-63B7-021D-3D1D-A6C91C837D85}"/>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9715" name="Rectangle 18">
            <a:extLst>
              <a:ext uri="{FF2B5EF4-FFF2-40B4-BE49-F238E27FC236}">
                <a16:creationId xmlns:a16="http://schemas.microsoft.com/office/drawing/2014/main" id="{2380FC0C-1C63-B833-7F04-17FCE737232C}"/>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graphicFrame>
        <p:nvGraphicFramePr>
          <p:cNvPr id="29716" name="1 Objeto">
            <a:extLst>
              <a:ext uri="{FF2B5EF4-FFF2-40B4-BE49-F238E27FC236}">
                <a16:creationId xmlns:a16="http://schemas.microsoft.com/office/drawing/2014/main" id="{8C41DB48-A97C-3B93-CBF4-0E132FC9C8D7}"/>
              </a:ext>
            </a:extLst>
          </p:cNvPr>
          <p:cNvGraphicFramePr>
            <a:graphicFrameLocks noChangeAspect="1"/>
          </p:cNvGraphicFramePr>
          <p:nvPr/>
        </p:nvGraphicFramePr>
        <p:xfrm>
          <a:off x="6854825" y="4424363"/>
          <a:ext cx="708025" cy="561975"/>
        </p:xfrm>
        <a:graphic>
          <a:graphicData uri="http://schemas.openxmlformats.org/presentationml/2006/ole">
            <mc:AlternateContent xmlns:mc="http://schemas.openxmlformats.org/markup-compatibility/2006">
              <mc:Choice xmlns:v="urn:schemas-microsoft-com:vml" Requires="v">
                <p:oleObj name="Ecuación" r:id="rId2" imgW="571252" imgH="444307" progId="Equation.3">
                  <p:embed/>
                </p:oleObj>
              </mc:Choice>
              <mc:Fallback>
                <p:oleObj name="Ecuación" r:id="rId2" imgW="571252" imgH="444307" progId="Equation.3">
                  <p:embed/>
                  <p:pic>
                    <p:nvPicPr>
                      <p:cNvPr id="29716" name="1 Objeto">
                        <a:extLst>
                          <a:ext uri="{FF2B5EF4-FFF2-40B4-BE49-F238E27FC236}">
                            <a16:creationId xmlns:a16="http://schemas.microsoft.com/office/drawing/2014/main" id="{8C41DB48-A97C-3B93-CBF4-0E132FC9C8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4825" y="4424363"/>
                        <a:ext cx="708025" cy="561975"/>
                      </a:xfrm>
                      <a:prstGeom prst="rect">
                        <a:avLst/>
                      </a:prstGeom>
                      <a:solidFill>
                        <a:schemeClr val="accent1"/>
                      </a:solidFill>
                      <a:ln w="9525">
                        <a:solidFill>
                          <a:schemeClr val="tx1"/>
                        </a:solidFill>
                        <a:miter lim="800000"/>
                        <a:headEnd/>
                        <a:tailEnd/>
                      </a:ln>
                    </p:spPr>
                  </p:pic>
                </p:oleObj>
              </mc:Fallback>
            </mc:AlternateContent>
          </a:graphicData>
        </a:graphic>
      </p:graphicFrame>
      <p:graphicFrame>
        <p:nvGraphicFramePr>
          <p:cNvPr id="29717" name="Object 21">
            <a:extLst>
              <a:ext uri="{FF2B5EF4-FFF2-40B4-BE49-F238E27FC236}">
                <a16:creationId xmlns:a16="http://schemas.microsoft.com/office/drawing/2014/main" id="{DF1E79DE-9B23-5C78-D3BA-4A7B43A83952}"/>
              </a:ext>
            </a:extLst>
          </p:cNvPr>
          <p:cNvGraphicFramePr>
            <a:graphicFrameLocks noChangeAspect="1"/>
          </p:cNvGraphicFramePr>
          <p:nvPr/>
        </p:nvGraphicFramePr>
        <p:xfrm>
          <a:off x="6854825" y="3171825"/>
          <a:ext cx="976313" cy="595313"/>
        </p:xfrm>
        <a:graphic>
          <a:graphicData uri="http://schemas.openxmlformats.org/presentationml/2006/ole">
            <mc:AlternateContent xmlns:mc="http://schemas.openxmlformats.org/markup-compatibility/2006">
              <mc:Choice xmlns:v="urn:schemas-microsoft-com:vml" Requires="v">
                <p:oleObj name="Ecuación" r:id="rId4" imgW="787400" imgH="469900" progId="Equation.3">
                  <p:embed/>
                </p:oleObj>
              </mc:Choice>
              <mc:Fallback>
                <p:oleObj name="Ecuación" r:id="rId4" imgW="787400" imgH="469900" progId="Equation.3">
                  <p:embed/>
                  <p:pic>
                    <p:nvPicPr>
                      <p:cNvPr id="29717" name="Object 21">
                        <a:extLst>
                          <a:ext uri="{FF2B5EF4-FFF2-40B4-BE49-F238E27FC236}">
                            <a16:creationId xmlns:a16="http://schemas.microsoft.com/office/drawing/2014/main" id="{DF1E79DE-9B23-5C78-D3BA-4A7B43A839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4825" y="3171825"/>
                        <a:ext cx="976313" cy="595313"/>
                      </a:xfrm>
                      <a:prstGeom prst="rect">
                        <a:avLst/>
                      </a:prstGeom>
                      <a:solidFill>
                        <a:schemeClr val="accent1"/>
                      </a:solidFill>
                      <a:ln w="9525">
                        <a:solidFill>
                          <a:schemeClr val="tx1"/>
                        </a:solidFill>
                        <a:miter lim="800000"/>
                        <a:headEnd/>
                        <a:tailEnd/>
                      </a:ln>
                    </p:spPr>
                  </p:pic>
                </p:oleObj>
              </mc:Fallback>
            </mc:AlternateContent>
          </a:graphicData>
        </a:graphic>
      </p:graphicFrame>
      <p:graphicFrame>
        <p:nvGraphicFramePr>
          <p:cNvPr id="29718" name="2 Objeto">
            <a:extLst>
              <a:ext uri="{FF2B5EF4-FFF2-40B4-BE49-F238E27FC236}">
                <a16:creationId xmlns:a16="http://schemas.microsoft.com/office/drawing/2014/main" id="{4CAF40FD-A2D8-B167-8E90-B65ADFEFBC2D}"/>
              </a:ext>
            </a:extLst>
          </p:cNvPr>
          <p:cNvGraphicFramePr>
            <a:graphicFrameLocks noChangeAspect="1"/>
          </p:cNvGraphicFramePr>
          <p:nvPr/>
        </p:nvGraphicFramePr>
        <p:xfrm>
          <a:off x="6808788" y="2055813"/>
          <a:ext cx="1068387" cy="561975"/>
        </p:xfrm>
        <a:graphic>
          <a:graphicData uri="http://schemas.openxmlformats.org/presentationml/2006/ole">
            <mc:AlternateContent xmlns:mc="http://schemas.openxmlformats.org/markup-compatibility/2006">
              <mc:Choice xmlns:v="urn:schemas-microsoft-com:vml" Requires="v">
                <p:oleObj name="Ecuación" r:id="rId6" imgW="863225" imgH="444307" progId="Equation.3">
                  <p:embed/>
                </p:oleObj>
              </mc:Choice>
              <mc:Fallback>
                <p:oleObj name="Ecuación" r:id="rId6" imgW="863225" imgH="444307" progId="Equation.3">
                  <p:embed/>
                  <p:pic>
                    <p:nvPicPr>
                      <p:cNvPr id="29718" name="2 Objeto">
                        <a:extLst>
                          <a:ext uri="{FF2B5EF4-FFF2-40B4-BE49-F238E27FC236}">
                            <a16:creationId xmlns:a16="http://schemas.microsoft.com/office/drawing/2014/main" id="{4CAF40FD-A2D8-B167-8E90-B65ADFEFBC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8788" y="2055813"/>
                        <a:ext cx="1068387" cy="561975"/>
                      </a:xfrm>
                      <a:prstGeom prst="rect">
                        <a:avLst/>
                      </a:prstGeom>
                      <a:solidFill>
                        <a:schemeClr val="accent1"/>
                      </a:solidFill>
                      <a:ln w="9525">
                        <a:solidFill>
                          <a:schemeClr val="tx1"/>
                        </a:solidFill>
                        <a:miter lim="800000"/>
                        <a:headEnd/>
                        <a:tailEnd/>
                      </a:ln>
                    </p:spPr>
                  </p:pic>
                </p:oleObj>
              </mc:Fallback>
            </mc:AlternateContent>
          </a:graphicData>
        </a:graphic>
      </p:graphicFrame>
      <p:graphicFrame>
        <p:nvGraphicFramePr>
          <p:cNvPr id="29719" name="3 Objeto">
            <a:extLst>
              <a:ext uri="{FF2B5EF4-FFF2-40B4-BE49-F238E27FC236}">
                <a16:creationId xmlns:a16="http://schemas.microsoft.com/office/drawing/2014/main" id="{053BC5AC-4723-9580-F01D-02E50367D9B4}"/>
              </a:ext>
            </a:extLst>
          </p:cNvPr>
          <p:cNvGraphicFramePr>
            <a:graphicFrameLocks noChangeAspect="1"/>
          </p:cNvGraphicFramePr>
          <p:nvPr/>
        </p:nvGraphicFramePr>
        <p:xfrm>
          <a:off x="6854825" y="5818188"/>
          <a:ext cx="1150938" cy="593725"/>
        </p:xfrm>
        <a:graphic>
          <a:graphicData uri="http://schemas.openxmlformats.org/presentationml/2006/ole">
            <mc:AlternateContent xmlns:mc="http://schemas.openxmlformats.org/markup-compatibility/2006">
              <mc:Choice xmlns:v="urn:schemas-microsoft-com:vml" Requires="v">
                <p:oleObj name="Ecuación" r:id="rId8" imgW="927100" imgH="469900" progId="Equation.3">
                  <p:embed/>
                </p:oleObj>
              </mc:Choice>
              <mc:Fallback>
                <p:oleObj name="Ecuación" r:id="rId8" imgW="927100" imgH="469900" progId="Equation.3">
                  <p:embed/>
                  <p:pic>
                    <p:nvPicPr>
                      <p:cNvPr id="29719" name="3 Objeto">
                        <a:extLst>
                          <a:ext uri="{FF2B5EF4-FFF2-40B4-BE49-F238E27FC236}">
                            <a16:creationId xmlns:a16="http://schemas.microsoft.com/office/drawing/2014/main" id="{053BC5AC-4723-9580-F01D-02E50367D9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4825" y="5818188"/>
                        <a:ext cx="1150938" cy="593725"/>
                      </a:xfrm>
                      <a:prstGeom prst="rect">
                        <a:avLst/>
                      </a:prstGeom>
                      <a:solidFill>
                        <a:schemeClr val="accent1"/>
                      </a:solidFill>
                      <a:ln w="9525">
                        <a:solidFill>
                          <a:schemeClr val="tx1"/>
                        </a:solidFill>
                        <a:miter lim="800000"/>
                        <a:headEnd/>
                        <a:tailEnd/>
                      </a:ln>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5 Marcador de número de diapositiva">
            <a:extLst>
              <a:ext uri="{FF2B5EF4-FFF2-40B4-BE49-F238E27FC236}">
                <a16:creationId xmlns:a16="http://schemas.microsoft.com/office/drawing/2014/main" id="{651EBF83-295D-B285-F830-03C548D51C1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C006E9ED-1639-4EFF-89A6-690C2265A6E9}" type="slidenum">
              <a:rPr lang="es-ES" altLang="es-CR" sz="1400" smtClean="0"/>
              <a:pPr>
                <a:spcBef>
                  <a:spcPct val="0"/>
                </a:spcBef>
                <a:buClrTx/>
                <a:buSzTx/>
                <a:buFontTx/>
                <a:buNone/>
              </a:pPr>
              <a:t>26</a:t>
            </a:fld>
            <a:endParaRPr lang="es-ES" altLang="es-CR" sz="1400"/>
          </a:p>
        </p:txBody>
      </p:sp>
      <p:sp>
        <p:nvSpPr>
          <p:cNvPr id="30723" name="Rectangle 2">
            <a:extLst>
              <a:ext uri="{FF2B5EF4-FFF2-40B4-BE49-F238E27FC236}">
                <a16:creationId xmlns:a16="http://schemas.microsoft.com/office/drawing/2014/main" id="{C7E19C07-D981-C782-C919-75C01AF17332}"/>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Ejemplo: animales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30724" name="Rectangle 3">
            <a:extLst>
              <a:ext uri="{FF2B5EF4-FFF2-40B4-BE49-F238E27FC236}">
                <a16:creationId xmlns:a16="http://schemas.microsoft.com/office/drawing/2014/main" id="{DEB43014-0D9C-ECF8-58D7-34FC6148799A}"/>
              </a:ext>
            </a:extLst>
          </p:cNvPr>
          <p:cNvSpPr>
            <a:spLocks noGrp="1" noChangeArrowheads="1"/>
          </p:cNvSpPr>
          <p:nvPr>
            <p:ph type="body" idx="1"/>
          </p:nvPr>
        </p:nvSpPr>
        <p:spPr>
          <a:xfrm>
            <a:off x="838200" y="1916113"/>
            <a:ext cx="7696200" cy="2462212"/>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MX" altLang="es-CR" sz="1800"/>
              <a:t>Se toman 6 variables binarias en 6 animales: X1=tiene cola, X2=es salvaje, X3=su cuello es largo, X4=es de granja, X5=es carnívoro, X6=camina sobre 4 patas.</a:t>
            </a:r>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None/>
            </a:pPr>
            <a:endParaRPr lang="es-MX" altLang="es-CR" sz="2000"/>
          </a:p>
        </p:txBody>
      </p:sp>
      <p:sp>
        <p:nvSpPr>
          <p:cNvPr id="30725" name="Rectangle 4">
            <a:extLst>
              <a:ext uri="{FF2B5EF4-FFF2-40B4-BE49-F238E27FC236}">
                <a16:creationId xmlns:a16="http://schemas.microsoft.com/office/drawing/2014/main" id="{30950F63-DBF0-B088-BF4A-0C21C40352E8}"/>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0726" name="Rectangle 5">
            <a:extLst>
              <a:ext uri="{FF2B5EF4-FFF2-40B4-BE49-F238E27FC236}">
                <a16:creationId xmlns:a16="http://schemas.microsoft.com/office/drawing/2014/main" id="{BB2D248B-CEDA-52DF-D92A-CD129B9B3808}"/>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0727" name="Rectangle 6">
            <a:extLst>
              <a:ext uri="{FF2B5EF4-FFF2-40B4-BE49-F238E27FC236}">
                <a16:creationId xmlns:a16="http://schemas.microsoft.com/office/drawing/2014/main" id="{37522616-E0A0-1037-E1CE-95B4308FF222}"/>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0728" name="Rectangle 7">
            <a:extLst>
              <a:ext uri="{FF2B5EF4-FFF2-40B4-BE49-F238E27FC236}">
                <a16:creationId xmlns:a16="http://schemas.microsoft.com/office/drawing/2014/main" id="{FEB0EDD3-9A93-AB76-F35D-A8EA32304EF6}"/>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0729" name="Rectangle 8">
            <a:extLst>
              <a:ext uri="{FF2B5EF4-FFF2-40B4-BE49-F238E27FC236}">
                <a16:creationId xmlns:a16="http://schemas.microsoft.com/office/drawing/2014/main" id="{68AFDB26-B91E-7175-8269-9FE3F2DA6830}"/>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0730" name="Rectangle 9">
            <a:extLst>
              <a:ext uri="{FF2B5EF4-FFF2-40B4-BE49-F238E27FC236}">
                <a16:creationId xmlns:a16="http://schemas.microsoft.com/office/drawing/2014/main" id="{1AFF4051-6FD4-22AE-8732-F04F7C16F261}"/>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0731" name="Rectangle 10">
            <a:extLst>
              <a:ext uri="{FF2B5EF4-FFF2-40B4-BE49-F238E27FC236}">
                <a16:creationId xmlns:a16="http://schemas.microsoft.com/office/drawing/2014/main" id="{27B90244-09A7-EFF4-1610-2D0FCC2FEF36}"/>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0732" name="Rectangle 11">
            <a:extLst>
              <a:ext uri="{FF2B5EF4-FFF2-40B4-BE49-F238E27FC236}">
                <a16:creationId xmlns:a16="http://schemas.microsoft.com/office/drawing/2014/main" id="{EE435513-D3C6-6680-BEF8-FCAB9A3A96FE}"/>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0733" name="Rectangle 12">
            <a:extLst>
              <a:ext uri="{FF2B5EF4-FFF2-40B4-BE49-F238E27FC236}">
                <a16:creationId xmlns:a16="http://schemas.microsoft.com/office/drawing/2014/main" id="{9B5275B6-6476-4740-8AE7-B3D75F908091}"/>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0734" name="Rectangle 13">
            <a:extLst>
              <a:ext uri="{FF2B5EF4-FFF2-40B4-BE49-F238E27FC236}">
                <a16:creationId xmlns:a16="http://schemas.microsoft.com/office/drawing/2014/main" id="{652CF900-D212-2A83-9058-A151D19949BB}"/>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0735" name="Rectangle 14">
            <a:extLst>
              <a:ext uri="{FF2B5EF4-FFF2-40B4-BE49-F238E27FC236}">
                <a16:creationId xmlns:a16="http://schemas.microsoft.com/office/drawing/2014/main" id="{00688D4F-5AFC-F3A3-0AAB-52EE42F4DD02}"/>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0736" name="Rectangle 15">
            <a:extLst>
              <a:ext uri="{FF2B5EF4-FFF2-40B4-BE49-F238E27FC236}">
                <a16:creationId xmlns:a16="http://schemas.microsoft.com/office/drawing/2014/main" id="{EDEDFDDF-C752-B84F-39B9-500FED9C5C75}"/>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0737" name="Rectangle 16">
            <a:extLst>
              <a:ext uri="{FF2B5EF4-FFF2-40B4-BE49-F238E27FC236}">
                <a16:creationId xmlns:a16="http://schemas.microsoft.com/office/drawing/2014/main" id="{117EC594-22C8-5FFE-F1FC-C8E263C0C19F}"/>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0738" name="Rectangle 17">
            <a:extLst>
              <a:ext uri="{FF2B5EF4-FFF2-40B4-BE49-F238E27FC236}">
                <a16:creationId xmlns:a16="http://schemas.microsoft.com/office/drawing/2014/main" id="{BEE974E1-86F9-BE24-B747-5E9D54E59D62}"/>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0739" name="Rectangle 18">
            <a:extLst>
              <a:ext uri="{FF2B5EF4-FFF2-40B4-BE49-F238E27FC236}">
                <a16:creationId xmlns:a16="http://schemas.microsoft.com/office/drawing/2014/main" id="{105B71A5-C0CC-0CAA-0B7A-C8C1C818DA10}"/>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pic>
        <p:nvPicPr>
          <p:cNvPr id="30740" name="Picture 2">
            <a:extLst>
              <a:ext uri="{FF2B5EF4-FFF2-40B4-BE49-F238E27FC236}">
                <a16:creationId xmlns:a16="http://schemas.microsoft.com/office/drawing/2014/main" id="{4843905D-CFDA-1EBB-685E-3C1851816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3213100"/>
            <a:ext cx="2016125" cy="1081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0741" name="22 Rectángulo">
            <a:extLst>
              <a:ext uri="{FF2B5EF4-FFF2-40B4-BE49-F238E27FC236}">
                <a16:creationId xmlns:a16="http://schemas.microsoft.com/office/drawing/2014/main" id="{732503BA-B32E-FCD3-4219-96352451AE35}"/>
              </a:ext>
            </a:extLst>
          </p:cNvPr>
          <p:cNvSpPr>
            <a:spLocks noChangeArrowheads="1"/>
          </p:cNvSpPr>
          <p:nvPr/>
        </p:nvSpPr>
        <p:spPr bwMode="auto">
          <a:xfrm>
            <a:off x="1403350" y="3357563"/>
            <a:ext cx="1944688" cy="358775"/>
          </a:xfrm>
          <a:prstGeom prst="rect">
            <a:avLst/>
          </a:prstGeom>
          <a:noFill/>
          <a:ln w="9525" algn="ctr">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sp>
        <p:nvSpPr>
          <p:cNvPr id="30742" name="23 CuadroTexto">
            <a:extLst>
              <a:ext uri="{FF2B5EF4-FFF2-40B4-BE49-F238E27FC236}">
                <a16:creationId xmlns:a16="http://schemas.microsoft.com/office/drawing/2014/main" id="{07201BFC-7C74-F299-C9B7-36FD170F72AC}"/>
              </a:ext>
            </a:extLst>
          </p:cNvPr>
          <p:cNvSpPr txBox="1">
            <a:spLocks noChangeArrowheads="1"/>
          </p:cNvSpPr>
          <p:nvPr/>
        </p:nvSpPr>
        <p:spPr bwMode="auto">
          <a:xfrm>
            <a:off x="1403350" y="4437063"/>
            <a:ext cx="1873250" cy="830262"/>
          </a:xfrm>
          <a:prstGeom prst="rect">
            <a:avLst/>
          </a:prstGeom>
          <a:solidFill>
            <a:schemeClr val="accent1"/>
          </a:solidFill>
          <a:ln w="9525">
            <a:solidFill>
              <a:schemeClr val="tx1"/>
            </a:solidFill>
            <a:miter lim="800000"/>
            <a:headEnd/>
            <a:tailEnd/>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r>
              <a:rPr lang="es-CR" altLang="es-CR" sz="1200"/>
              <a:t>a</a:t>
            </a:r>
            <a:r>
              <a:rPr lang="es-CR" altLang="es-CR" sz="1200" baseline="-25000"/>
              <a:t>12</a:t>
            </a:r>
            <a:r>
              <a:rPr lang="es-CR" altLang="es-CR" sz="1200"/>
              <a:t>=  3   (1,1) </a:t>
            </a:r>
          </a:p>
          <a:p>
            <a:pPr eaLnBrk="1" hangingPunct="1">
              <a:spcBef>
                <a:spcPct val="0"/>
              </a:spcBef>
              <a:buClrTx/>
              <a:buSzTx/>
              <a:buFontTx/>
              <a:buNone/>
            </a:pPr>
            <a:r>
              <a:rPr lang="es-CR" altLang="es-CR" sz="1200"/>
              <a:t>b</a:t>
            </a:r>
            <a:r>
              <a:rPr lang="es-CR" altLang="es-CR" sz="1200" baseline="-25000"/>
              <a:t>12</a:t>
            </a:r>
            <a:r>
              <a:rPr lang="es-CR" altLang="es-CR" sz="1200"/>
              <a:t>=  2   (1,0) (0,1)</a:t>
            </a:r>
          </a:p>
          <a:p>
            <a:pPr eaLnBrk="1" hangingPunct="1">
              <a:spcBef>
                <a:spcPct val="0"/>
              </a:spcBef>
              <a:buClrTx/>
              <a:buSzTx/>
              <a:buFontTx/>
              <a:buNone/>
            </a:pPr>
            <a:r>
              <a:rPr lang="es-CR" altLang="es-CR" sz="1200"/>
              <a:t>c</a:t>
            </a:r>
            <a:r>
              <a:rPr lang="es-CR" altLang="es-CR" sz="1200" baseline="-25000"/>
              <a:t>12</a:t>
            </a:r>
            <a:r>
              <a:rPr lang="es-CR" altLang="es-CR" sz="1200"/>
              <a:t>=  1   (0,0)</a:t>
            </a:r>
          </a:p>
          <a:p>
            <a:pPr eaLnBrk="1" hangingPunct="1">
              <a:spcBef>
                <a:spcPct val="0"/>
              </a:spcBef>
              <a:buClrTx/>
              <a:buSzTx/>
              <a:buFontTx/>
              <a:buNone/>
            </a:pPr>
            <a:r>
              <a:rPr lang="es-CR" altLang="es-CR" sz="1200"/>
              <a:t>q  =  6    total</a:t>
            </a:r>
          </a:p>
        </p:txBody>
      </p:sp>
      <p:graphicFrame>
        <p:nvGraphicFramePr>
          <p:cNvPr id="30743" name="1 Objeto">
            <a:extLst>
              <a:ext uri="{FF2B5EF4-FFF2-40B4-BE49-F238E27FC236}">
                <a16:creationId xmlns:a16="http://schemas.microsoft.com/office/drawing/2014/main" id="{999B5615-ABCD-E97A-401C-077845CDC9DD}"/>
              </a:ext>
            </a:extLst>
          </p:cNvPr>
          <p:cNvGraphicFramePr>
            <a:graphicFrameLocks noChangeAspect="1"/>
          </p:cNvGraphicFramePr>
          <p:nvPr/>
        </p:nvGraphicFramePr>
        <p:xfrm>
          <a:off x="3848100" y="3722688"/>
          <a:ext cx="1479550" cy="530225"/>
        </p:xfrm>
        <a:graphic>
          <a:graphicData uri="http://schemas.openxmlformats.org/presentationml/2006/ole">
            <mc:AlternateContent xmlns:mc="http://schemas.openxmlformats.org/markup-compatibility/2006">
              <mc:Choice xmlns:v="urn:schemas-microsoft-com:vml" Requires="v">
                <p:oleObj name="Ecuación" r:id="rId3" imgW="1193800" imgH="419100" progId="Equation.3">
                  <p:embed/>
                </p:oleObj>
              </mc:Choice>
              <mc:Fallback>
                <p:oleObj name="Ecuación" r:id="rId3" imgW="1193800" imgH="419100" progId="Equation.3">
                  <p:embed/>
                  <p:pic>
                    <p:nvPicPr>
                      <p:cNvPr id="30743" name="1 Objeto">
                        <a:extLst>
                          <a:ext uri="{FF2B5EF4-FFF2-40B4-BE49-F238E27FC236}">
                            <a16:creationId xmlns:a16="http://schemas.microsoft.com/office/drawing/2014/main" id="{999B5615-ABCD-E97A-401C-077845CDC9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8100" y="3722688"/>
                        <a:ext cx="1479550" cy="530225"/>
                      </a:xfrm>
                      <a:prstGeom prst="rect">
                        <a:avLst/>
                      </a:prstGeom>
                      <a:solidFill>
                        <a:schemeClr val="accent1"/>
                      </a:solidFill>
                      <a:ln w="9525">
                        <a:solidFill>
                          <a:schemeClr val="tx1"/>
                        </a:solidFill>
                        <a:miter lim="800000"/>
                        <a:headEnd/>
                        <a:tailEnd/>
                      </a:ln>
                    </p:spPr>
                  </p:pic>
                </p:oleObj>
              </mc:Fallback>
            </mc:AlternateContent>
          </a:graphicData>
        </a:graphic>
      </p:graphicFrame>
      <p:graphicFrame>
        <p:nvGraphicFramePr>
          <p:cNvPr id="30744" name="Object 4">
            <a:extLst>
              <a:ext uri="{FF2B5EF4-FFF2-40B4-BE49-F238E27FC236}">
                <a16:creationId xmlns:a16="http://schemas.microsoft.com/office/drawing/2014/main" id="{D90B607E-F825-183D-997B-E42F7461C9E2}"/>
              </a:ext>
            </a:extLst>
          </p:cNvPr>
          <p:cNvGraphicFramePr>
            <a:graphicFrameLocks noChangeAspect="1"/>
          </p:cNvGraphicFramePr>
          <p:nvPr/>
        </p:nvGraphicFramePr>
        <p:xfrm>
          <a:off x="3851275" y="3098800"/>
          <a:ext cx="2046288" cy="546100"/>
        </p:xfrm>
        <a:graphic>
          <a:graphicData uri="http://schemas.openxmlformats.org/presentationml/2006/ole">
            <mc:AlternateContent xmlns:mc="http://schemas.openxmlformats.org/markup-compatibility/2006">
              <mc:Choice xmlns:v="urn:schemas-microsoft-com:vml" Requires="v">
                <p:oleObj name="Ecuación" r:id="rId5" imgW="1651000" imgH="431800" progId="Equation.3">
                  <p:embed/>
                </p:oleObj>
              </mc:Choice>
              <mc:Fallback>
                <p:oleObj name="Ecuación" r:id="rId5" imgW="1651000" imgH="431800" progId="Equation.3">
                  <p:embed/>
                  <p:pic>
                    <p:nvPicPr>
                      <p:cNvPr id="30744" name="Object 4">
                        <a:extLst>
                          <a:ext uri="{FF2B5EF4-FFF2-40B4-BE49-F238E27FC236}">
                            <a16:creationId xmlns:a16="http://schemas.microsoft.com/office/drawing/2014/main" id="{D90B607E-F825-183D-997B-E42F7461C9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3098800"/>
                        <a:ext cx="2046288" cy="546100"/>
                      </a:xfrm>
                      <a:prstGeom prst="rect">
                        <a:avLst/>
                      </a:prstGeom>
                      <a:solidFill>
                        <a:schemeClr val="accent1"/>
                      </a:solidFill>
                      <a:ln w="9525">
                        <a:solidFill>
                          <a:schemeClr val="tx1"/>
                        </a:solidFill>
                        <a:miter lim="800000"/>
                        <a:headEnd/>
                        <a:tailEnd/>
                      </a:ln>
                    </p:spPr>
                  </p:pic>
                </p:oleObj>
              </mc:Fallback>
            </mc:AlternateContent>
          </a:graphicData>
        </a:graphic>
      </p:graphicFrame>
      <p:graphicFrame>
        <p:nvGraphicFramePr>
          <p:cNvPr id="30745" name="2 Objeto">
            <a:extLst>
              <a:ext uri="{FF2B5EF4-FFF2-40B4-BE49-F238E27FC236}">
                <a16:creationId xmlns:a16="http://schemas.microsoft.com/office/drawing/2014/main" id="{146132C9-0867-34F6-A7D7-430081E4C65E}"/>
              </a:ext>
            </a:extLst>
          </p:cNvPr>
          <p:cNvGraphicFramePr>
            <a:graphicFrameLocks noChangeAspect="1"/>
          </p:cNvGraphicFramePr>
          <p:nvPr/>
        </p:nvGraphicFramePr>
        <p:xfrm>
          <a:off x="3848100" y="4371975"/>
          <a:ext cx="2184400" cy="530225"/>
        </p:xfrm>
        <a:graphic>
          <a:graphicData uri="http://schemas.openxmlformats.org/presentationml/2006/ole">
            <mc:AlternateContent xmlns:mc="http://schemas.openxmlformats.org/markup-compatibility/2006">
              <mc:Choice xmlns:v="urn:schemas-microsoft-com:vml" Requires="v">
                <p:oleObj name="Ecuación" r:id="rId7" imgW="1765300" imgH="419100" progId="Equation.3">
                  <p:embed/>
                </p:oleObj>
              </mc:Choice>
              <mc:Fallback>
                <p:oleObj name="Ecuación" r:id="rId7" imgW="1765300" imgH="419100" progId="Equation.3">
                  <p:embed/>
                  <p:pic>
                    <p:nvPicPr>
                      <p:cNvPr id="30745" name="2 Objeto">
                        <a:extLst>
                          <a:ext uri="{FF2B5EF4-FFF2-40B4-BE49-F238E27FC236}">
                            <a16:creationId xmlns:a16="http://schemas.microsoft.com/office/drawing/2014/main" id="{146132C9-0867-34F6-A7D7-430081E4C6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8100" y="4371975"/>
                        <a:ext cx="2184400" cy="530225"/>
                      </a:xfrm>
                      <a:prstGeom prst="rect">
                        <a:avLst/>
                      </a:prstGeom>
                      <a:solidFill>
                        <a:schemeClr val="accent1"/>
                      </a:solidFill>
                      <a:ln w="9525">
                        <a:solidFill>
                          <a:schemeClr val="tx1"/>
                        </a:solidFill>
                        <a:miter lim="800000"/>
                        <a:headEnd/>
                        <a:tailEnd/>
                      </a:ln>
                    </p:spPr>
                  </p:pic>
                </p:oleObj>
              </mc:Fallback>
            </mc:AlternateContent>
          </a:graphicData>
        </a:graphic>
      </p:graphicFrame>
      <p:graphicFrame>
        <p:nvGraphicFramePr>
          <p:cNvPr id="30746" name="3 Objeto">
            <a:extLst>
              <a:ext uri="{FF2B5EF4-FFF2-40B4-BE49-F238E27FC236}">
                <a16:creationId xmlns:a16="http://schemas.microsoft.com/office/drawing/2014/main" id="{522903F9-3912-8446-264C-3FB777312F1D}"/>
              </a:ext>
            </a:extLst>
          </p:cNvPr>
          <p:cNvGraphicFramePr>
            <a:graphicFrameLocks noChangeAspect="1"/>
          </p:cNvGraphicFramePr>
          <p:nvPr/>
        </p:nvGraphicFramePr>
        <p:xfrm>
          <a:off x="3848100" y="5043488"/>
          <a:ext cx="2538413" cy="546100"/>
        </p:xfrm>
        <a:graphic>
          <a:graphicData uri="http://schemas.openxmlformats.org/presentationml/2006/ole">
            <mc:AlternateContent xmlns:mc="http://schemas.openxmlformats.org/markup-compatibility/2006">
              <mc:Choice xmlns:v="urn:schemas-microsoft-com:vml" Requires="v">
                <p:oleObj name="Ecuación" r:id="rId9" imgW="2044700" imgH="431800" progId="Equation.3">
                  <p:embed/>
                </p:oleObj>
              </mc:Choice>
              <mc:Fallback>
                <p:oleObj name="Ecuación" r:id="rId9" imgW="2044700" imgH="431800" progId="Equation.3">
                  <p:embed/>
                  <p:pic>
                    <p:nvPicPr>
                      <p:cNvPr id="30746" name="3 Objeto">
                        <a:extLst>
                          <a:ext uri="{FF2B5EF4-FFF2-40B4-BE49-F238E27FC236}">
                            <a16:creationId xmlns:a16="http://schemas.microsoft.com/office/drawing/2014/main" id="{522903F9-3912-8446-264C-3FB777312F1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48100" y="5043488"/>
                        <a:ext cx="2538413" cy="546100"/>
                      </a:xfrm>
                      <a:prstGeom prst="rect">
                        <a:avLst/>
                      </a:prstGeom>
                      <a:solidFill>
                        <a:schemeClr val="accent1"/>
                      </a:solidFill>
                      <a:ln w="9525">
                        <a:solidFill>
                          <a:schemeClr val="tx1"/>
                        </a:solidFill>
                        <a:miter lim="800000"/>
                        <a:headEnd/>
                        <a:tailEnd/>
                      </a:ln>
                    </p:spPr>
                  </p:pic>
                </p:oleObj>
              </mc:Fallback>
            </mc:AlternateContent>
          </a:graphicData>
        </a:graphic>
      </p:graphicFrame>
      <p:graphicFrame>
        <p:nvGraphicFramePr>
          <p:cNvPr id="30747" name="Object 7">
            <a:extLst>
              <a:ext uri="{FF2B5EF4-FFF2-40B4-BE49-F238E27FC236}">
                <a16:creationId xmlns:a16="http://schemas.microsoft.com/office/drawing/2014/main" id="{590AD70A-0883-23FC-DCA8-C262BA372C09}"/>
              </a:ext>
            </a:extLst>
          </p:cNvPr>
          <p:cNvGraphicFramePr>
            <a:graphicFrameLocks noChangeAspect="1"/>
          </p:cNvGraphicFramePr>
          <p:nvPr/>
        </p:nvGraphicFramePr>
        <p:xfrm>
          <a:off x="6854825" y="3141663"/>
          <a:ext cx="1355725" cy="290512"/>
        </p:xfrm>
        <a:graphic>
          <a:graphicData uri="http://schemas.openxmlformats.org/presentationml/2006/ole">
            <mc:AlternateContent xmlns:mc="http://schemas.openxmlformats.org/markup-compatibility/2006">
              <mc:Choice xmlns:v="urn:schemas-microsoft-com:vml" Requires="v">
                <p:oleObj name="Ecuación" r:id="rId11" imgW="1091726" imgH="228501" progId="Equation.3">
                  <p:embed/>
                </p:oleObj>
              </mc:Choice>
              <mc:Fallback>
                <p:oleObj name="Ecuación" r:id="rId11" imgW="1091726" imgH="228501" progId="Equation.3">
                  <p:embed/>
                  <p:pic>
                    <p:nvPicPr>
                      <p:cNvPr id="30747" name="Object 7">
                        <a:extLst>
                          <a:ext uri="{FF2B5EF4-FFF2-40B4-BE49-F238E27FC236}">
                            <a16:creationId xmlns:a16="http://schemas.microsoft.com/office/drawing/2014/main" id="{590AD70A-0883-23FC-DCA8-C262BA372C0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4825" y="3141663"/>
                        <a:ext cx="1355725" cy="290512"/>
                      </a:xfrm>
                      <a:prstGeom prst="rect">
                        <a:avLst/>
                      </a:prstGeom>
                      <a:solidFill>
                        <a:schemeClr val="accent1"/>
                      </a:solidFill>
                      <a:ln w="9525">
                        <a:solidFill>
                          <a:schemeClr val="tx1"/>
                        </a:solidFill>
                        <a:miter lim="800000"/>
                        <a:headEnd/>
                        <a:tailEnd/>
                      </a:ln>
                    </p:spPr>
                  </p:pic>
                </p:oleObj>
              </mc:Fallback>
            </mc:AlternateContent>
          </a:graphicData>
        </a:graphic>
      </p:graphicFrame>
      <p:graphicFrame>
        <p:nvGraphicFramePr>
          <p:cNvPr id="30748" name="Object 8">
            <a:extLst>
              <a:ext uri="{FF2B5EF4-FFF2-40B4-BE49-F238E27FC236}">
                <a16:creationId xmlns:a16="http://schemas.microsoft.com/office/drawing/2014/main" id="{DDD8F042-2D42-4B6B-33DB-11BF6D50A544}"/>
              </a:ext>
            </a:extLst>
          </p:cNvPr>
          <p:cNvGraphicFramePr>
            <a:graphicFrameLocks noChangeAspect="1"/>
          </p:cNvGraphicFramePr>
          <p:nvPr/>
        </p:nvGraphicFramePr>
        <p:xfrm>
          <a:off x="6854825" y="3716338"/>
          <a:ext cx="1355725" cy="290512"/>
        </p:xfrm>
        <a:graphic>
          <a:graphicData uri="http://schemas.openxmlformats.org/presentationml/2006/ole">
            <mc:AlternateContent xmlns:mc="http://schemas.openxmlformats.org/markup-compatibility/2006">
              <mc:Choice xmlns:v="urn:schemas-microsoft-com:vml" Requires="v">
                <p:oleObj name="Ecuación" r:id="rId13" imgW="1091726" imgH="228501" progId="Equation.3">
                  <p:embed/>
                </p:oleObj>
              </mc:Choice>
              <mc:Fallback>
                <p:oleObj name="Ecuación" r:id="rId13" imgW="1091726" imgH="228501" progId="Equation.3">
                  <p:embed/>
                  <p:pic>
                    <p:nvPicPr>
                      <p:cNvPr id="30748" name="Object 8">
                        <a:extLst>
                          <a:ext uri="{FF2B5EF4-FFF2-40B4-BE49-F238E27FC236}">
                            <a16:creationId xmlns:a16="http://schemas.microsoft.com/office/drawing/2014/main" id="{DDD8F042-2D42-4B6B-33DB-11BF6D50A54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4825" y="3716338"/>
                        <a:ext cx="1355725" cy="290512"/>
                      </a:xfrm>
                      <a:prstGeom prst="rect">
                        <a:avLst/>
                      </a:prstGeom>
                      <a:solidFill>
                        <a:schemeClr val="accent1"/>
                      </a:solidFill>
                      <a:ln w="9525">
                        <a:solidFill>
                          <a:schemeClr val="tx1"/>
                        </a:solidFill>
                        <a:miter lim="800000"/>
                        <a:headEnd/>
                        <a:tailEnd/>
                      </a:ln>
                    </p:spPr>
                  </p:pic>
                </p:oleObj>
              </mc:Fallback>
            </mc:AlternateContent>
          </a:graphicData>
        </a:graphic>
      </p:graphicFrame>
      <p:graphicFrame>
        <p:nvGraphicFramePr>
          <p:cNvPr id="30749" name="Object 9">
            <a:extLst>
              <a:ext uri="{FF2B5EF4-FFF2-40B4-BE49-F238E27FC236}">
                <a16:creationId xmlns:a16="http://schemas.microsoft.com/office/drawing/2014/main" id="{91AA9D9D-5338-0B8C-B237-2BA1F1CBBADB}"/>
              </a:ext>
            </a:extLst>
          </p:cNvPr>
          <p:cNvGraphicFramePr>
            <a:graphicFrameLocks noChangeAspect="1"/>
          </p:cNvGraphicFramePr>
          <p:nvPr/>
        </p:nvGraphicFramePr>
        <p:xfrm>
          <a:off x="6854825" y="4365625"/>
          <a:ext cx="1622425" cy="290513"/>
        </p:xfrm>
        <a:graphic>
          <a:graphicData uri="http://schemas.openxmlformats.org/presentationml/2006/ole">
            <mc:AlternateContent xmlns:mc="http://schemas.openxmlformats.org/markup-compatibility/2006">
              <mc:Choice xmlns:v="urn:schemas-microsoft-com:vml" Requires="v">
                <p:oleObj name="Ecuación" r:id="rId15" imgW="1308100" imgH="228600" progId="Equation.3">
                  <p:embed/>
                </p:oleObj>
              </mc:Choice>
              <mc:Fallback>
                <p:oleObj name="Ecuación" r:id="rId15" imgW="1308100" imgH="228600" progId="Equation.3">
                  <p:embed/>
                  <p:pic>
                    <p:nvPicPr>
                      <p:cNvPr id="30749" name="Object 9">
                        <a:extLst>
                          <a:ext uri="{FF2B5EF4-FFF2-40B4-BE49-F238E27FC236}">
                            <a16:creationId xmlns:a16="http://schemas.microsoft.com/office/drawing/2014/main" id="{91AA9D9D-5338-0B8C-B237-2BA1F1CBBAD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54825" y="4365625"/>
                        <a:ext cx="1622425" cy="290513"/>
                      </a:xfrm>
                      <a:prstGeom prst="rect">
                        <a:avLst/>
                      </a:prstGeom>
                      <a:solidFill>
                        <a:schemeClr val="accent1"/>
                      </a:solidFill>
                      <a:ln w="9525">
                        <a:solidFill>
                          <a:schemeClr val="tx1"/>
                        </a:solidFill>
                        <a:miter lim="800000"/>
                        <a:headEnd/>
                        <a:tailEnd/>
                      </a:ln>
                    </p:spPr>
                  </p:pic>
                </p:oleObj>
              </mc:Fallback>
            </mc:AlternateContent>
          </a:graphicData>
        </a:graphic>
      </p:graphicFrame>
      <p:graphicFrame>
        <p:nvGraphicFramePr>
          <p:cNvPr id="30750" name="Object 10">
            <a:extLst>
              <a:ext uri="{FF2B5EF4-FFF2-40B4-BE49-F238E27FC236}">
                <a16:creationId xmlns:a16="http://schemas.microsoft.com/office/drawing/2014/main" id="{795AA28B-BB5D-811F-9ED8-A82C5BF8EF56}"/>
              </a:ext>
            </a:extLst>
          </p:cNvPr>
          <p:cNvGraphicFramePr>
            <a:graphicFrameLocks noChangeAspect="1"/>
          </p:cNvGraphicFramePr>
          <p:nvPr/>
        </p:nvGraphicFramePr>
        <p:xfrm>
          <a:off x="6854825" y="5083175"/>
          <a:ext cx="1606550" cy="290513"/>
        </p:xfrm>
        <a:graphic>
          <a:graphicData uri="http://schemas.openxmlformats.org/presentationml/2006/ole">
            <mc:AlternateContent xmlns:mc="http://schemas.openxmlformats.org/markup-compatibility/2006">
              <mc:Choice xmlns:v="urn:schemas-microsoft-com:vml" Requires="v">
                <p:oleObj name="Ecuación" r:id="rId17" imgW="1295400" imgH="228600" progId="Equation.3">
                  <p:embed/>
                </p:oleObj>
              </mc:Choice>
              <mc:Fallback>
                <p:oleObj name="Ecuación" r:id="rId17" imgW="1295400" imgH="228600" progId="Equation.3">
                  <p:embed/>
                  <p:pic>
                    <p:nvPicPr>
                      <p:cNvPr id="30750" name="Object 10">
                        <a:extLst>
                          <a:ext uri="{FF2B5EF4-FFF2-40B4-BE49-F238E27FC236}">
                            <a16:creationId xmlns:a16="http://schemas.microsoft.com/office/drawing/2014/main" id="{795AA28B-BB5D-811F-9ED8-A82C5BF8EF5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54825" y="5083175"/>
                        <a:ext cx="1606550" cy="290513"/>
                      </a:xfrm>
                      <a:prstGeom prst="rect">
                        <a:avLst/>
                      </a:prstGeom>
                      <a:solidFill>
                        <a:schemeClr val="accent1"/>
                      </a:solidFill>
                      <a:ln w="9525">
                        <a:solidFill>
                          <a:schemeClr val="tx1"/>
                        </a:solidFill>
                        <a:miter lim="800000"/>
                        <a:headEnd/>
                        <a:tailEnd/>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5 Marcador de número de diapositiva">
            <a:extLst>
              <a:ext uri="{FF2B5EF4-FFF2-40B4-BE49-F238E27FC236}">
                <a16:creationId xmlns:a16="http://schemas.microsoft.com/office/drawing/2014/main" id="{0F2D2DAC-7B3D-80C4-AE2E-749FE481535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CA96CA48-5A60-47AC-B7CC-504C1B0060C8}" type="slidenum">
              <a:rPr lang="es-ES" altLang="es-CR" sz="1400" smtClean="0"/>
              <a:pPr>
                <a:spcBef>
                  <a:spcPct val="0"/>
                </a:spcBef>
                <a:buClrTx/>
                <a:buSzTx/>
                <a:buFontTx/>
                <a:buNone/>
              </a:pPr>
              <a:t>27</a:t>
            </a:fld>
            <a:endParaRPr lang="es-ES" altLang="es-CR" sz="1400"/>
          </a:p>
        </p:txBody>
      </p:sp>
      <p:sp>
        <p:nvSpPr>
          <p:cNvPr id="31747" name="Rectangle 2">
            <a:extLst>
              <a:ext uri="{FF2B5EF4-FFF2-40B4-BE49-F238E27FC236}">
                <a16:creationId xmlns:a16="http://schemas.microsoft.com/office/drawing/2014/main" id="{6496F6B2-5273-793B-8226-9B0DFDA8E042}"/>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Distancia cuando hay varios tipos de variables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31748" name="Rectangle 3">
            <a:extLst>
              <a:ext uri="{FF2B5EF4-FFF2-40B4-BE49-F238E27FC236}">
                <a16:creationId xmlns:a16="http://schemas.microsoft.com/office/drawing/2014/main" id="{D13EBEC9-4CD6-8A08-9827-EDEF9A01B281}"/>
              </a:ext>
            </a:extLst>
          </p:cNvPr>
          <p:cNvSpPr>
            <a:spLocks noGrp="1" noChangeArrowheads="1"/>
          </p:cNvSpPr>
          <p:nvPr>
            <p:ph type="body" idx="1"/>
          </p:nvPr>
        </p:nvSpPr>
        <p:spPr>
          <a:xfrm>
            <a:off x="838200" y="1916113"/>
            <a:ext cx="7696200" cy="4046537"/>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ES" altLang="es-CR" sz="2000"/>
              <a:t>Cuando se tienen tanto variables métricas como variables nominales y/o ordinales se recomienda usar la distancia de Gower:</a:t>
            </a:r>
          </a:p>
          <a:p>
            <a:pPr algn="just">
              <a:spcBef>
                <a:spcPct val="0"/>
              </a:spcBef>
              <a:spcAft>
                <a:spcPts val="600"/>
              </a:spcAft>
              <a:buClr>
                <a:schemeClr val="hlink"/>
              </a:buClr>
              <a:buSzTx/>
              <a:buFont typeface="Wingdings" panose="05000000000000000000" pitchFamily="2" charset="2"/>
              <a:buChar char="§"/>
            </a:pPr>
            <a:endParaRPr lang="es-ES" altLang="es-CR" sz="2000"/>
          </a:p>
          <a:p>
            <a:pPr algn="just">
              <a:spcBef>
                <a:spcPct val="0"/>
              </a:spcBef>
              <a:spcAft>
                <a:spcPts val="600"/>
              </a:spcAft>
              <a:buClr>
                <a:schemeClr val="hlink"/>
              </a:buClr>
              <a:buSzTx/>
              <a:buFont typeface="Wingdings" panose="05000000000000000000" pitchFamily="2" charset="2"/>
              <a:buChar char="§"/>
            </a:pPr>
            <a:endParaRPr lang="es-ES" altLang="es-CR" sz="2000"/>
          </a:p>
          <a:p>
            <a:pPr algn="just">
              <a:spcBef>
                <a:spcPct val="0"/>
              </a:spcBef>
              <a:spcAft>
                <a:spcPts val="600"/>
              </a:spcAft>
              <a:buClr>
                <a:schemeClr val="hlink"/>
              </a:buClr>
              <a:buSzTx/>
              <a:buFont typeface="Wingdings" panose="05000000000000000000" pitchFamily="2" charset="2"/>
              <a:buChar char="§"/>
            </a:pPr>
            <a:endParaRPr lang="es-ES" altLang="es-CR" sz="2000"/>
          </a:p>
          <a:p>
            <a:pPr lvl="1" algn="just">
              <a:spcBef>
                <a:spcPct val="0"/>
              </a:spcBef>
              <a:spcAft>
                <a:spcPts val="600"/>
              </a:spcAft>
              <a:buClr>
                <a:schemeClr val="hlink"/>
              </a:buClr>
              <a:buSzTx/>
              <a:buFont typeface="Wingdings" panose="05000000000000000000" pitchFamily="2" charset="2"/>
              <a:buNone/>
            </a:pPr>
            <a:r>
              <a:rPr lang="es-ES" altLang="es-CR" sz="1600"/>
              <a:t>donde:</a:t>
            </a:r>
          </a:p>
          <a:p>
            <a:pPr lvl="1" algn="just">
              <a:spcBef>
                <a:spcPct val="0"/>
              </a:spcBef>
              <a:spcAft>
                <a:spcPts val="600"/>
              </a:spcAft>
              <a:buClr>
                <a:schemeClr val="hlink"/>
              </a:buClr>
              <a:buSzTx/>
              <a:buFont typeface="Wingdings" panose="05000000000000000000" pitchFamily="2" charset="2"/>
              <a:buChar char="§"/>
            </a:pPr>
            <a:r>
              <a:rPr lang="es-MX" altLang="es-CR" sz="1200"/>
              <a:t>R</a:t>
            </a:r>
            <a:r>
              <a:rPr lang="es-MX" altLang="es-CR" sz="1200" baseline="-25000"/>
              <a:t>h</a:t>
            </a:r>
            <a:r>
              <a:rPr lang="es-MX" altLang="es-CR" sz="1200"/>
              <a:t> = rango de la </a:t>
            </a:r>
            <a:r>
              <a:rPr lang="es-MX" altLang="es-CR" sz="1200" i="1"/>
              <a:t>h-ésima</a:t>
            </a:r>
            <a:r>
              <a:rPr lang="es-MX" altLang="es-CR" sz="1200"/>
              <a:t> variable cuantitativa, </a:t>
            </a:r>
          </a:p>
          <a:p>
            <a:pPr lvl="1" algn="just">
              <a:spcBef>
                <a:spcPct val="0"/>
              </a:spcBef>
              <a:spcAft>
                <a:spcPts val="600"/>
              </a:spcAft>
              <a:buClr>
                <a:schemeClr val="hlink"/>
              </a:buClr>
              <a:buSzTx/>
              <a:buFont typeface="Wingdings" panose="05000000000000000000" pitchFamily="2" charset="2"/>
              <a:buChar char="§"/>
            </a:pPr>
            <a:r>
              <a:rPr lang="es-MX" altLang="es-CR" sz="1200">
                <a:latin typeface="Symbol" panose="05050102010706020507" pitchFamily="18" charset="2"/>
              </a:rPr>
              <a:t>b</a:t>
            </a:r>
            <a:r>
              <a:rPr lang="es-MX" altLang="es-CR" sz="1200" baseline="-25000"/>
              <a:t>ij</a:t>
            </a:r>
            <a:r>
              <a:rPr lang="es-MX" altLang="es-CR" sz="1200"/>
              <a:t> = número de variables cualitativas que no son idénticas, </a:t>
            </a:r>
          </a:p>
          <a:p>
            <a:pPr lvl="1" algn="just">
              <a:spcBef>
                <a:spcPct val="0"/>
              </a:spcBef>
              <a:spcAft>
                <a:spcPts val="600"/>
              </a:spcAft>
              <a:buClr>
                <a:schemeClr val="hlink"/>
              </a:buClr>
              <a:buSzTx/>
              <a:buFont typeface="Wingdings" panose="05000000000000000000" pitchFamily="2" charset="2"/>
              <a:buChar char="§"/>
            </a:pPr>
            <a:r>
              <a:rPr lang="es-MX" altLang="es-CR" sz="1200"/>
              <a:t>q  = número total de variables.</a:t>
            </a:r>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None/>
            </a:pPr>
            <a:endParaRPr lang="es-MX" altLang="es-CR" sz="2000"/>
          </a:p>
        </p:txBody>
      </p:sp>
      <p:sp>
        <p:nvSpPr>
          <p:cNvPr id="31749" name="Rectangle 4">
            <a:extLst>
              <a:ext uri="{FF2B5EF4-FFF2-40B4-BE49-F238E27FC236}">
                <a16:creationId xmlns:a16="http://schemas.microsoft.com/office/drawing/2014/main" id="{2BF5489D-C8D1-F261-FE10-F71BDFA09204}"/>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1750" name="Rectangle 5">
            <a:extLst>
              <a:ext uri="{FF2B5EF4-FFF2-40B4-BE49-F238E27FC236}">
                <a16:creationId xmlns:a16="http://schemas.microsoft.com/office/drawing/2014/main" id="{CD789501-BFA7-DA2A-70E9-132B284818C2}"/>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1751" name="Rectangle 6">
            <a:extLst>
              <a:ext uri="{FF2B5EF4-FFF2-40B4-BE49-F238E27FC236}">
                <a16:creationId xmlns:a16="http://schemas.microsoft.com/office/drawing/2014/main" id="{9F3F2435-49C4-A879-4296-6260A09FC23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1752" name="Rectangle 7">
            <a:extLst>
              <a:ext uri="{FF2B5EF4-FFF2-40B4-BE49-F238E27FC236}">
                <a16:creationId xmlns:a16="http://schemas.microsoft.com/office/drawing/2014/main" id="{E300B17E-1962-6EE9-293B-E0D4A0B15457}"/>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1753" name="Rectangle 8">
            <a:extLst>
              <a:ext uri="{FF2B5EF4-FFF2-40B4-BE49-F238E27FC236}">
                <a16:creationId xmlns:a16="http://schemas.microsoft.com/office/drawing/2014/main" id="{B85FA69A-0E2C-9793-7A7A-5C9F840B2891}"/>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1754" name="Rectangle 9">
            <a:extLst>
              <a:ext uri="{FF2B5EF4-FFF2-40B4-BE49-F238E27FC236}">
                <a16:creationId xmlns:a16="http://schemas.microsoft.com/office/drawing/2014/main" id="{F77EE5FE-C230-A0C9-567A-26AFDB1814DD}"/>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1755" name="Rectangle 10">
            <a:extLst>
              <a:ext uri="{FF2B5EF4-FFF2-40B4-BE49-F238E27FC236}">
                <a16:creationId xmlns:a16="http://schemas.microsoft.com/office/drawing/2014/main" id="{37CB95E6-E588-FB9F-65C3-9B4CA8D5C449}"/>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1756" name="Rectangle 11">
            <a:extLst>
              <a:ext uri="{FF2B5EF4-FFF2-40B4-BE49-F238E27FC236}">
                <a16:creationId xmlns:a16="http://schemas.microsoft.com/office/drawing/2014/main" id="{3FEAB5E4-C558-F200-C175-02EC1883AD60}"/>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1757" name="Rectangle 12">
            <a:extLst>
              <a:ext uri="{FF2B5EF4-FFF2-40B4-BE49-F238E27FC236}">
                <a16:creationId xmlns:a16="http://schemas.microsoft.com/office/drawing/2014/main" id="{AD28D19E-FC24-EDA5-2206-B0134397BCC1}"/>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1758" name="Rectangle 13">
            <a:extLst>
              <a:ext uri="{FF2B5EF4-FFF2-40B4-BE49-F238E27FC236}">
                <a16:creationId xmlns:a16="http://schemas.microsoft.com/office/drawing/2014/main" id="{365BBD25-9B22-BACB-38A5-E71049E6A384}"/>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1759" name="Rectangle 14">
            <a:extLst>
              <a:ext uri="{FF2B5EF4-FFF2-40B4-BE49-F238E27FC236}">
                <a16:creationId xmlns:a16="http://schemas.microsoft.com/office/drawing/2014/main" id="{4AC7E0F3-D1F2-6656-4DA5-8E367B2D34EB}"/>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1760" name="Rectangle 15">
            <a:extLst>
              <a:ext uri="{FF2B5EF4-FFF2-40B4-BE49-F238E27FC236}">
                <a16:creationId xmlns:a16="http://schemas.microsoft.com/office/drawing/2014/main" id="{9EAF4374-7171-F4F6-173D-DA55EFBC0306}"/>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1761" name="Rectangle 16">
            <a:extLst>
              <a:ext uri="{FF2B5EF4-FFF2-40B4-BE49-F238E27FC236}">
                <a16:creationId xmlns:a16="http://schemas.microsoft.com/office/drawing/2014/main" id="{C756E06A-DF85-9169-18DB-5827C0D82CBA}"/>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1762" name="Rectangle 17">
            <a:extLst>
              <a:ext uri="{FF2B5EF4-FFF2-40B4-BE49-F238E27FC236}">
                <a16:creationId xmlns:a16="http://schemas.microsoft.com/office/drawing/2014/main" id="{69DFFF58-96A9-9098-1D33-6A9B34DC6499}"/>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1763" name="Rectangle 18">
            <a:extLst>
              <a:ext uri="{FF2B5EF4-FFF2-40B4-BE49-F238E27FC236}">
                <a16:creationId xmlns:a16="http://schemas.microsoft.com/office/drawing/2014/main" id="{27791A19-0E6E-1556-41EA-EFE74B936097}"/>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graphicFrame>
        <p:nvGraphicFramePr>
          <p:cNvPr id="31764" name="Object 21">
            <a:extLst>
              <a:ext uri="{FF2B5EF4-FFF2-40B4-BE49-F238E27FC236}">
                <a16:creationId xmlns:a16="http://schemas.microsoft.com/office/drawing/2014/main" id="{6BFCE7B9-A81C-801A-9E56-11116B8EA122}"/>
              </a:ext>
            </a:extLst>
          </p:cNvPr>
          <p:cNvGraphicFramePr>
            <a:graphicFrameLocks noChangeAspect="1"/>
          </p:cNvGraphicFramePr>
          <p:nvPr/>
        </p:nvGraphicFramePr>
        <p:xfrm>
          <a:off x="3163888" y="3141663"/>
          <a:ext cx="2828925" cy="969962"/>
        </p:xfrm>
        <a:graphic>
          <a:graphicData uri="http://schemas.openxmlformats.org/presentationml/2006/ole">
            <mc:AlternateContent xmlns:mc="http://schemas.openxmlformats.org/markup-compatibility/2006">
              <mc:Choice xmlns:v="urn:schemas-microsoft-com:vml" Requires="v">
                <p:oleObj name="Ecuación" r:id="rId2" imgW="1663700" imgH="558800" progId="Equation.3">
                  <p:embed/>
                </p:oleObj>
              </mc:Choice>
              <mc:Fallback>
                <p:oleObj name="Ecuación" r:id="rId2" imgW="1663700" imgH="558800" progId="Equation.3">
                  <p:embed/>
                  <p:pic>
                    <p:nvPicPr>
                      <p:cNvPr id="31764" name="Object 21">
                        <a:extLst>
                          <a:ext uri="{FF2B5EF4-FFF2-40B4-BE49-F238E27FC236}">
                            <a16:creationId xmlns:a16="http://schemas.microsoft.com/office/drawing/2014/main" id="{6BFCE7B9-A81C-801A-9E56-11116B8EA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3888" y="3141663"/>
                        <a:ext cx="2828925" cy="969962"/>
                      </a:xfrm>
                      <a:prstGeom prst="rect">
                        <a:avLst/>
                      </a:prstGeom>
                      <a:solidFill>
                        <a:schemeClr val="accent1"/>
                      </a:solidFill>
                      <a:ln w="9525">
                        <a:solidFill>
                          <a:schemeClr val="tx1"/>
                        </a:solidFill>
                        <a:miter lim="800000"/>
                        <a:headEnd/>
                        <a:tailEnd/>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5 Marcador de número de diapositiva">
            <a:extLst>
              <a:ext uri="{FF2B5EF4-FFF2-40B4-BE49-F238E27FC236}">
                <a16:creationId xmlns:a16="http://schemas.microsoft.com/office/drawing/2014/main" id="{7F0E20FC-2427-4B6D-A0E4-849A4D14E2F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7DCB7498-7306-419D-8548-F67C55CD5EFD}" type="slidenum">
              <a:rPr lang="es-ES" altLang="es-CR" sz="1400" smtClean="0"/>
              <a:pPr>
                <a:spcBef>
                  <a:spcPct val="0"/>
                </a:spcBef>
                <a:buClrTx/>
                <a:buSzTx/>
                <a:buFontTx/>
                <a:buNone/>
              </a:pPr>
              <a:t>28</a:t>
            </a:fld>
            <a:endParaRPr lang="es-ES" altLang="es-CR" sz="1400"/>
          </a:p>
        </p:txBody>
      </p:sp>
      <p:sp>
        <p:nvSpPr>
          <p:cNvPr id="32771" name="Rectangle 2">
            <a:extLst>
              <a:ext uri="{FF2B5EF4-FFF2-40B4-BE49-F238E27FC236}">
                <a16:creationId xmlns:a16="http://schemas.microsoft.com/office/drawing/2014/main" id="{1797B9B4-6129-EF5E-BDA0-4C4D807B9D17}"/>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Ejemplo: universidades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32772" name="Rectangle 3">
            <a:extLst>
              <a:ext uri="{FF2B5EF4-FFF2-40B4-BE49-F238E27FC236}">
                <a16:creationId xmlns:a16="http://schemas.microsoft.com/office/drawing/2014/main" id="{3042080E-2841-05FE-376A-F107F392236D}"/>
              </a:ext>
            </a:extLst>
          </p:cNvPr>
          <p:cNvSpPr>
            <a:spLocks noGrp="1" noChangeArrowheads="1"/>
          </p:cNvSpPr>
          <p:nvPr>
            <p:ph type="body" idx="1"/>
          </p:nvPr>
        </p:nvSpPr>
        <p:spPr>
          <a:xfrm>
            <a:off x="838200" y="1916113"/>
            <a:ext cx="7696200" cy="4078287"/>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MX" altLang="es-CR" sz="1800"/>
              <a:t>Se cuenta con información de un gran número de universidades de los E.U.A de la edición de 1995 del US News and World Report. </a:t>
            </a:r>
          </a:p>
          <a:p>
            <a:pPr algn="just">
              <a:spcBef>
                <a:spcPct val="0"/>
              </a:spcBef>
              <a:spcAft>
                <a:spcPts val="600"/>
              </a:spcAft>
              <a:buClr>
                <a:schemeClr val="hlink"/>
              </a:buClr>
              <a:buSzTx/>
              <a:buFont typeface="Wingdings" panose="05000000000000000000" pitchFamily="2" charset="2"/>
              <a:buChar char="§"/>
            </a:pPr>
            <a:r>
              <a:rPr lang="es-MX" altLang="es-CR" sz="1800"/>
              <a:t>Variables de tipo continuo:</a:t>
            </a:r>
          </a:p>
          <a:p>
            <a:pPr lvl="1" algn="just">
              <a:spcBef>
                <a:spcPct val="0"/>
              </a:spcBef>
              <a:spcAft>
                <a:spcPts val="600"/>
              </a:spcAft>
              <a:buClr>
                <a:schemeClr val="hlink"/>
              </a:buClr>
              <a:buSzTx/>
              <a:buFont typeface="Wingdings" panose="05000000000000000000" pitchFamily="2" charset="2"/>
              <a:buChar char="§"/>
            </a:pPr>
            <a:r>
              <a:rPr lang="es-MX" altLang="es-CR" sz="1400"/>
              <a:t>Tasa de aceptación (número aceptados / número aplicaciones)</a:t>
            </a:r>
          </a:p>
          <a:p>
            <a:pPr lvl="1" algn="just">
              <a:spcBef>
                <a:spcPct val="0"/>
              </a:spcBef>
              <a:spcAft>
                <a:spcPts val="600"/>
              </a:spcAft>
              <a:buClr>
                <a:schemeClr val="hlink"/>
              </a:buClr>
              <a:buSzTx/>
              <a:buFont typeface="Wingdings" panose="05000000000000000000" pitchFamily="2" charset="2"/>
              <a:buChar char="§"/>
            </a:pPr>
            <a:r>
              <a:rPr lang="es-MX" altLang="es-CR" sz="1400"/>
              <a:t>Costo de la matrícula para estudiantes de otros estados</a:t>
            </a:r>
          </a:p>
          <a:p>
            <a:pPr lvl="1" algn="just">
              <a:spcBef>
                <a:spcPct val="0"/>
              </a:spcBef>
              <a:spcAft>
                <a:spcPts val="600"/>
              </a:spcAft>
              <a:buClr>
                <a:schemeClr val="hlink"/>
              </a:buClr>
              <a:buSzTx/>
              <a:buFont typeface="Wingdings" panose="05000000000000000000" pitchFamily="2" charset="2"/>
              <a:buChar char="§"/>
            </a:pPr>
            <a:r>
              <a:rPr lang="es-MX" altLang="es-CR" sz="1400"/>
              <a:t>Número de nuevos estudiantes</a:t>
            </a:r>
          </a:p>
          <a:p>
            <a:pPr lvl="1" algn="just">
              <a:spcBef>
                <a:spcPct val="0"/>
              </a:spcBef>
              <a:spcAft>
                <a:spcPts val="600"/>
              </a:spcAft>
              <a:buClr>
                <a:schemeClr val="hlink"/>
              </a:buClr>
              <a:buSzTx/>
              <a:buFont typeface="Wingdings" panose="05000000000000000000" pitchFamily="2" charset="2"/>
              <a:buChar char="§"/>
            </a:pPr>
            <a:r>
              <a:rPr lang="es-MX" altLang="es-CR" sz="1400"/>
              <a:t>Tasa de graduación</a:t>
            </a:r>
          </a:p>
          <a:p>
            <a:pPr algn="just">
              <a:spcBef>
                <a:spcPct val="0"/>
              </a:spcBef>
              <a:spcAft>
                <a:spcPts val="600"/>
              </a:spcAft>
              <a:buClr>
                <a:schemeClr val="hlink"/>
              </a:buClr>
              <a:buSzTx/>
              <a:buFont typeface="Wingdings" panose="05000000000000000000" pitchFamily="2" charset="2"/>
              <a:buChar char="§"/>
            </a:pPr>
            <a:r>
              <a:rPr lang="es-MX" altLang="es-CR" sz="1800"/>
              <a:t>Variables de tipo categórico (binarias):</a:t>
            </a:r>
          </a:p>
          <a:p>
            <a:pPr lvl="1" algn="just">
              <a:spcBef>
                <a:spcPct val="0"/>
              </a:spcBef>
              <a:spcAft>
                <a:spcPts val="600"/>
              </a:spcAft>
              <a:buClr>
                <a:schemeClr val="hlink"/>
              </a:buClr>
              <a:buSzTx/>
              <a:buFont typeface="Wingdings" panose="05000000000000000000" pitchFamily="2" charset="2"/>
              <a:buChar char="§"/>
            </a:pPr>
            <a:r>
              <a:rPr lang="es-MX" altLang="es-CR" sz="1600"/>
              <a:t>Tipo de universidad (pública o privada)</a:t>
            </a:r>
          </a:p>
          <a:p>
            <a:pPr lvl="1" algn="just">
              <a:spcBef>
                <a:spcPct val="0"/>
              </a:spcBef>
              <a:spcAft>
                <a:spcPts val="600"/>
              </a:spcAft>
              <a:buClr>
                <a:schemeClr val="hlink"/>
              </a:buClr>
              <a:buSzTx/>
              <a:buFont typeface="Wingdings" panose="05000000000000000000" pitchFamily="2" charset="2"/>
              <a:buChar char="§"/>
            </a:pPr>
            <a:r>
              <a:rPr lang="es-MX" altLang="es-CR" sz="1600"/>
              <a:t>Elite: si más del 50% de los estudiantes provienen de colegios del top-10%.</a:t>
            </a:r>
          </a:p>
          <a:p>
            <a:pPr algn="just">
              <a:spcBef>
                <a:spcPct val="0"/>
              </a:spcBef>
              <a:spcAft>
                <a:spcPts val="600"/>
              </a:spcAft>
              <a:buClr>
                <a:schemeClr val="hlink"/>
              </a:buClr>
              <a:buSzTx/>
              <a:buFont typeface="Wingdings" panose="05000000000000000000" pitchFamily="2" charset="2"/>
              <a:buNone/>
            </a:pPr>
            <a:endParaRPr lang="es-MX" altLang="es-CR" sz="2000"/>
          </a:p>
        </p:txBody>
      </p:sp>
      <p:sp>
        <p:nvSpPr>
          <p:cNvPr id="32773" name="Rectangle 4">
            <a:extLst>
              <a:ext uri="{FF2B5EF4-FFF2-40B4-BE49-F238E27FC236}">
                <a16:creationId xmlns:a16="http://schemas.microsoft.com/office/drawing/2014/main" id="{F0309056-3131-ABCA-71FC-B5EA0E57661B}"/>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2774" name="Rectangle 5">
            <a:extLst>
              <a:ext uri="{FF2B5EF4-FFF2-40B4-BE49-F238E27FC236}">
                <a16:creationId xmlns:a16="http://schemas.microsoft.com/office/drawing/2014/main" id="{8405AA00-D933-891D-3F97-A2A900E1531F}"/>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2775" name="Rectangle 6">
            <a:extLst>
              <a:ext uri="{FF2B5EF4-FFF2-40B4-BE49-F238E27FC236}">
                <a16:creationId xmlns:a16="http://schemas.microsoft.com/office/drawing/2014/main" id="{928EC01F-C8B2-4DE6-75A8-1F95271A8F07}"/>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2776" name="Rectangle 7">
            <a:extLst>
              <a:ext uri="{FF2B5EF4-FFF2-40B4-BE49-F238E27FC236}">
                <a16:creationId xmlns:a16="http://schemas.microsoft.com/office/drawing/2014/main" id="{20609420-5A30-9A8E-261B-18149630DCD8}"/>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2777" name="Rectangle 8">
            <a:extLst>
              <a:ext uri="{FF2B5EF4-FFF2-40B4-BE49-F238E27FC236}">
                <a16:creationId xmlns:a16="http://schemas.microsoft.com/office/drawing/2014/main" id="{F4EEB877-13C4-DD82-FF96-D7BC19EF34A4}"/>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2778" name="Rectangle 9">
            <a:extLst>
              <a:ext uri="{FF2B5EF4-FFF2-40B4-BE49-F238E27FC236}">
                <a16:creationId xmlns:a16="http://schemas.microsoft.com/office/drawing/2014/main" id="{DD780C34-5C27-66BE-0D67-FDD998FCBF7E}"/>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2779" name="Rectangle 10">
            <a:extLst>
              <a:ext uri="{FF2B5EF4-FFF2-40B4-BE49-F238E27FC236}">
                <a16:creationId xmlns:a16="http://schemas.microsoft.com/office/drawing/2014/main" id="{F48F4F3C-ADD5-D586-C616-9ADFE2D63BBF}"/>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2780" name="Rectangle 11">
            <a:extLst>
              <a:ext uri="{FF2B5EF4-FFF2-40B4-BE49-F238E27FC236}">
                <a16:creationId xmlns:a16="http://schemas.microsoft.com/office/drawing/2014/main" id="{1E7169DD-1A1E-F70D-D29F-E6326178018F}"/>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2781" name="Rectangle 12">
            <a:extLst>
              <a:ext uri="{FF2B5EF4-FFF2-40B4-BE49-F238E27FC236}">
                <a16:creationId xmlns:a16="http://schemas.microsoft.com/office/drawing/2014/main" id="{ED459A1C-B15F-231A-633E-484475FFC1BA}"/>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2782" name="Rectangle 13">
            <a:extLst>
              <a:ext uri="{FF2B5EF4-FFF2-40B4-BE49-F238E27FC236}">
                <a16:creationId xmlns:a16="http://schemas.microsoft.com/office/drawing/2014/main" id="{482109BE-800D-052F-F7D7-7D5AEA3E6EDD}"/>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2783" name="Rectangle 14">
            <a:extLst>
              <a:ext uri="{FF2B5EF4-FFF2-40B4-BE49-F238E27FC236}">
                <a16:creationId xmlns:a16="http://schemas.microsoft.com/office/drawing/2014/main" id="{2CECBE9C-9F99-2A2B-02DC-F342509C9711}"/>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2784" name="Rectangle 15">
            <a:extLst>
              <a:ext uri="{FF2B5EF4-FFF2-40B4-BE49-F238E27FC236}">
                <a16:creationId xmlns:a16="http://schemas.microsoft.com/office/drawing/2014/main" id="{4306CE03-397D-2DC4-241D-7FB17F1E8C58}"/>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2785" name="Rectangle 16">
            <a:extLst>
              <a:ext uri="{FF2B5EF4-FFF2-40B4-BE49-F238E27FC236}">
                <a16:creationId xmlns:a16="http://schemas.microsoft.com/office/drawing/2014/main" id="{1E57781D-A22E-B076-7671-34B7D8FE9A04}"/>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2786" name="Rectangle 17">
            <a:extLst>
              <a:ext uri="{FF2B5EF4-FFF2-40B4-BE49-F238E27FC236}">
                <a16:creationId xmlns:a16="http://schemas.microsoft.com/office/drawing/2014/main" id="{7B97882A-0E11-BD36-E649-438F4FFF7CBB}"/>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2787" name="Rectangle 18">
            <a:extLst>
              <a:ext uri="{FF2B5EF4-FFF2-40B4-BE49-F238E27FC236}">
                <a16:creationId xmlns:a16="http://schemas.microsoft.com/office/drawing/2014/main" id="{E651E7A7-4DB9-7AB1-811B-117B100C39BE}"/>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pic>
        <p:nvPicPr>
          <p:cNvPr id="32788" name="Picture 12">
            <a:extLst>
              <a:ext uri="{FF2B5EF4-FFF2-40B4-BE49-F238E27FC236}">
                <a16:creationId xmlns:a16="http://schemas.microsoft.com/office/drawing/2014/main" id="{B419540C-0D32-1008-2D1D-ED95CAD022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5661025"/>
            <a:ext cx="588645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5 Marcador de número de diapositiva">
            <a:extLst>
              <a:ext uri="{FF2B5EF4-FFF2-40B4-BE49-F238E27FC236}">
                <a16:creationId xmlns:a16="http://schemas.microsoft.com/office/drawing/2014/main" id="{B0F80332-930F-4CAF-CECD-287B8237604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30EFB1E2-6D3D-4E5F-98DE-2208F3F889D0}" type="slidenum">
              <a:rPr lang="es-ES" altLang="es-CR" sz="1400" smtClean="0"/>
              <a:pPr>
                <a:spcBef>
                  <a:spcPct val="0"/>
                </a:spcBef>
                <a:buClrTx/>
                <a:buSzTx/>
                <a:buFontTx/>
                <a:buNone/>
              </a:pPr>
              <a:t>29</a:t>
            </a:fld>
            <a:endParaRPr lang="es-ES" altLang="es-CR" sz="1400"/>
          </a:p>
        </p:txBody>
      </p:sp>
      <p:sp>
        <p:nvSpPr>
          <p:cNvPr id="33795" name="Rectangle 2">
            <a:extLst>
              <a:ext uri="{FF2B5EF4-FFF2-40B4-BE49-F238E27FC236}">
                <a16:creationId xmlns:a16="http://schemas.microsoft.com/office/drawing/2014/main" id="{BD199D4C-E069-C1EC-A097-B58C313F75E1}"/>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Ejemplo: universidades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33796" name="Rectangle 3">
            <a:extLst>
              <a:ext uri="{FF2B5EF4-FFF2-40B4-BE49-F238E27FC236}">
                <a16:creationId xmlns:a16="http://schemas.microsoft.com/office/drawing/2014/main" id="{41F5CAAE-6D05-3FE2-B9D1-333BD918CBB2}"/>
              </a:ext>
            </a:extLst>
          </p:cNvPr>
          <p:cNvSpPr>
            <a:spLocks noGrp="1" noChangeArrowheads="1"/>
          </p:cNvSpPr>
          <p:nvPr>
            <p:ph type="body" idx="1"/>
          </p:nvPr>
        </p:nvSpPr>
        <p:spPr>
          <a:xfrm>
            <a:off x="838200" y="1916113"/>
            <a:ext cx="7696200" cy="1030287"/>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MX" altLang="es-CR" sz="1800"/>
              <a:t>Para el cálculo de la distancia de Gower se necesitan los rangos de las variables continuas: </a:t>
            </a:r>
          </a:p>
          <a:p>
            <a:pPr algn="just">
              <a:spcBef>
                <a:spcPct val="0"/>
              </a:spcBef>
              <a:spcAft>
                <a:spcPts val="600"/>
              </a:spcAft>
              <a:buClr>
                <a:schemeClr val="hlink"/>
              </a:buClr>
              <a:buSzTx/>
              <a:buFont typeface="Wingdings" panose="05000000000000000000" pitchFamily="2" charset="2"/>
              <a:buNone/>
            </a:pPr>
            <a:endParaRPr lang="es-MX" altLang="es-CR" sz="2000"/>
          </a:p>
        </p:txBody>
      </p:sp>
      <p:sp>
        <p:nvSpPr>
          <p:cNvPr id="33797" name="Rectangle 4">
            <a:extLst>
              <a:ext uri="{FF2B5EF4-FFF2-40B4-BE49-F238E27FC236}">
                <a16:creationId xmlns:a16="http://schemas.microsoft.com/office/drawing/2014/main" id="{21EEAE22-F09B-641B-CA85-4C1437028852}"/>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3798" name="Rectangle 5">
            <a:extLst>
              <a:ext uri="{FF2B5EF4-FFF2-40B4-BE49-F238E27FC236}">
                <a16:creationId xmlns:a16="http://schemas.microsoft.com/office/drawing/2014/main" id="{93D654E2-DB68-80E0-798D-AF9615D9B565}"/>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3799" name="Rectangle 6">
            <a:extLst>
              <a:ext uri="{FF2B5EF4-FFF2-40B4-BE49-F238E27FC236}">
                <a16:creationId xmlns:a16="http://schemas.microsoft.com/office/drawing/2014/main" id="{294A4C35-C32D-E829-0B92-C035FB38E24E}"/>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3800" name="Rectangle 7">
            <a:extLst>
              <a:ext uri="{FF2B5EF4-FFF2-40B4-BE49-F238E27FC236}">
                <a16:creationId xmlns:a16="http://schemas.microsoft.com/office/drawing/2014/main" id="{150060DC-73C4-9711-5C11-97518A73FABE}"/>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3801" name="Rectangle 8">
            <a:extLst>
              <a:ext uri="{FF2B5EF4-FFF2-40B4-BE49-F238E27FC236}">
                <a16:creationId xmlns:a16="http://schemas.microsoft.com/office/drawing/2014/main" id="{256FD21D-608D-9C4B-EF87-AE0165B72AB7}"/>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3802" name="Rectangle 9">
            <a:extLst>
              <a:ext uri="{FF2B5EF4-FFF2-40B4-BE49-F238E27FC236}">
                <a16:creationId xmlns:a16="http://schemas.microsoft.com/office/drawing/2014/main" id="{F968405C-3A73-3098-31C2-025AAC720BF9}"/>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3803" name="Rectangle 10">
            <a:extLst>
              <a:ext uri="{FF2B5EF4-FFF2-40B4-BE49-F238E27FC236}">
                <a16:creationId xmlns:a16="http://schemas.microsoft.com/office/drawing/2014/main" id="{EE9156C7-CC38-7542-5BB8-B825AF752919}"/>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3804" name="Rectangle 11">
            <a:extLst>
              <a:ext uri="{FF2B5EF4-FFF2-40B4-BE49-F238E27FC236}">
                <a16:creationId xmlns:a16="http://schemas.microsoft.com/office/drawing/2014/main" id="{86AB981B-40BC-78B8-647C-284DF06BAF47}"/>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3805" name="Rectangle 12">
            <a:extLst>
              <a:ext uri="{FF2B5EF4-FFF2-40B4-BE49-F238E27FC236}">
                <a16:creationId xmlns:a16="http://schemas.microsoft.com/office/drawing/2014/main" id="{BEBE30C1-EC6D-C92A-0D7A-54D4F8CD003D}"/>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3806" name="Rectangle 13">
            <a:extLst>
              <a:ext uri="{FF2B5EF4-FFF2-40B4-BE49-F238E27FC236}">
                <a16:creationId xmlns:a16="http://schemas.microsoft.com/office/drawing/2014/main" id="{B664141D-070C-567B-6C2A-32608F12D80A}"/>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3807" name="Rectangle 14">
            <a:extLst>
              <a:ext uri="{FF2B5EF4-FFF2-40B4-BE49-F238E27FC236}">
                <a16:creationId xmlns:a16="http://schemas.microsoft.com/office/drawing/2014/main" id="{DB93C3B6-228B-2DD3-CAE1-D867081D5D37}"/>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3808" name="Rectangle 15">
            <a:extLst>
              <a:ext uri="{FF2B5EF4-FFF2-40B4-BE49-F238E27FC236}">
                <a16:creationId xmlns:a16="http://schemas.microsoft.com/office/drawing/2014/main" id="{CE042A73-6C2D-E3D2-B965-D143A917146B}"/>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3809" name="Rectangle 16">
            <a:extLst>
              <a:ext uri="{FF2B5EF4-FFF2-40B4-BE49-F238E27FC236}">
                <a16:creationId xmlns:a16="http://schemas.microsoft.com/office/drawing/2014/main" id="{387809DA-5CAF-B3D2-F713-173600A702DF}"/>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3810" name="Rectangle 17">
            <a:extLst>
              <a:ext uri="{FF2B5EF4-FFF2-40B4-BE49-F238E27FC236}">
                <a16:creationId xmlns:a16="http://schemas.microsoft.com/office/drawing/2014/main" id="{2CDA8FE3-1119-D53A-B51E-188760722AFF}"/>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3811" name="Rectangle 18">
            <a:extLst>
              <a:ext uri="{FF2B5EF4-FFF2-40B4-BE49-F238E27FC236}">
                <a16:creationId xmlns:a16="http://schemas.microsoft.com/office/drawing/2014/main" id="{159E291C-4E9C-E4C1-FDFB-26B7F8B18FDA}"/>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pic>
        <p:nvPicPr>
          <p:cNvPr id="33812" name="Picture 2">
            <a:extLst>
              <a:ext uri="{FF2B5EF4-FFF2-40B4-BE49-F238E27FC236}">
                <a16:creationId xmlns:a16="http://schemas.microsoft.com/office/drawing/2014/main" id="{3015B7F2-AABE-1E02-8C73-26AE8B4737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2636838"/>
            <a:ext cx="2638425" cy="390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3813" name="Picture 3">
            <a:extLst>
              <a:ext uri="{FF2B5EF4-FFF2-40B4-BE49-F238E27FC236}">
                <a16:creationId xmlns:a16="http://schemas.microsoft.com/office/drawing/2014/main" id="{575BCB19-EDA1-08E0-2E9C-486ACB55E6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3357563"/>
            <a:ext cx="4800600" cy="4476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33814" name="4 Objeto">
            <a:extLst>
              <a:ext uri="{FF2B5EF4-FFF2-40B4-BE49-F238E27FC236}">
                <a16:creationId xmlns:a16="http://schemas.microsoft.com/office/drawing/2014/main" id="{CFBA9723-5E09-C571-9881-2DDDB9750329}"/>
              </a:ext>
            </a:extLst>
          </p:cNvPr>
          <p:cNvGraphicFramePr>
            <a:graphicFrameLocks noChangeAspect="1"/>
          </p:cNvGraphicFramePr>
          <p:nvPr/>
        </p:nvGraphicFramePr>
        <p:xfrm>
          <a:off x="2052638" y="4092575"/>
          <a:ext cx="4103687" cy="609600"/>
        </p:xfrm>
        <a:graphic>
          <a:graphicData uri="http://schemas.openxmlformats.org/presentationml/2006/ole">
            <mc:AlternateContent xmlns:mc="http://schemas.openxmlformats.org/markup-compatibility/2006">
              <mc:Choice xmlns:v="urn:schemas-microsoft-com:vml" Requires="v">
                <p:oleObj name="Ecuación" r:id="rId4" imgW="3149600" imgH="457200" progId="Equation.3">
                  <p:embed/>
                </p:oleObj>
              </mc:Choice>
              <mc:Fallback>
                <p:oleObj name="Ecuación" r:id="rId4" imgW="3149600" imgH="457200" progId="Equation.3">
                  <p:embed/>
                  <p:pic>
                    <p:nvPicPr>
                      <p:cNvPr id="33814" name="4 Objeto">
                        <a:extLst>
                          <a:ext uri="{FF2B5EF4-FFF2-40B4-BE49-F238E27FC236}">
                            <a16:creationId xmlns:a16="http://schemas.microsoft.com/office/drawing/2014/main" id="{CFBA9723-5E09-C571-9881-2DDDB97503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2638" y="4092575"/>
                        <a:ext cx="4103687" cy="609600"/>
                      </a:xfrm>
                      <a:prstGeom prst="rect">
                        <a:avLst/>
                      </a:prstGeom>
                      <a:solidFill>
                        <a:schemeClr val="accent1"/>
                      </a:solidFill>
                      <a:ln w="9525">
                        <a:solidFill>
                          <a:schemeClr val="tx1"/>
                        </a:solidFill>
                        <a:miter lim="800000"/>
                        <a:headEnd/>
                        <a:tailEnd/>
                      </a:ln>
                    </p:spPr>
                  </p:pic>
                </p:oleObj>
              </mc:Fallback>
            </mc:AlternateContent>
          </a:graphicData>
        </a:graphic>
      </p:graphicFrame>
      <p:sp>
        <p:nvSpPr>
          <p:cNvPr id="33815" name="23 CuadroTexto">
            <a:extLst>
              <a:ext uri="{FF2B5EF4-FFF2-40B4-BE49-F238E27FC236}">
                <a16:creationId xmlns:a16="http://schemas.microsoft.com/office/drawing/2014/main" id="{3AA7DD38-1296-EB9D-1A9D-839949745D26}"/>
              </a:ext>
            </a:extLst>
          </p:cNvPr>
          <p:cNvSpPr txBox="1">
            <a:spLocks noChangeArrowheads="1"/>
          </p:cNvSpPr>
          <p:nvPr/>
        </p:nvSpPr>
        <p:spPr bwMode="auto">
          <a:xfrm>
            <a:off x="2195513" y="2708275"/>
            <a:ext cx="9366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r>
              <a:rPr lang="es-CR" altLang="es-CR" sz="1200"/>
              <a:t>RANGOS</a:t>
            </a:r>
          </a:p>
        </p:txBody>
      </p:sp>
      <p:pic>
        <p:nvPicPr>
          <p:cNvPr id="33816" name="Picture 5">
            <a:extLst>
              <a:ext uri="{FF2B5EF4-FFF2-40B4-BE49-F238E27FC236}">
                <a16:creationId xmlns:a16="http://schemas.microsoft.com/office/drawing/2014/main" id="{0CDFCEF8-4962-9679-C3C1-E8C78F4187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4868863"/>
            <a:ext cx="3333750" cy="428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3817" name="25 CuadroTexto">
            <a:extLst>
              <a:ext uri="{FF2B5EF4-FFF2-40B4-BE49-F238E27FC236}">
                <a16:creationId xmlns:a16="http://schemas.microsoft.com/office/drawing/2014/main" id="{AEE3785D-6566-4CCE-DB54-636DC0FC29D1}"/>
              </a:ext>
            </a:extLst>
          </p:cNvPr>
          <p:cNvSpPr txBox="1">
            <a:spLocks noChangeArrowheads="1"/>
          </p:cNvSpPr>
          <p:nvPr/>
        </p:nvSpPr>
        <p:spPr bwMode="auto">
          <a:xfrm>
            <a:off x="5003800" y="4868863"/>
            <a:ext cx="720725" cy="277812"/>
          </a:xfrm>
          <a:prstGeom prst="rect">
            <a:avLst/>
          </a:prstGeom>
          <a:solidFill>
            <a:schemeClr val="accent1"/>
          </a:solidFill>
          <a:ln w="9525">
            <a:solidFill>
              <a:schemeClr val="tx1"/>
            </a:solidFill>
            <a:miter lim="800000"/>
            <a:headEnd/>
            <a:tailEnd/>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r>
              <a:rPr lang="es-CR" altLang="es-CR" sz="1200">
                <a:latin typeface="Symbol" panose="05050102010706020507" pitchFamily="18" charset="2"/>
              </a:rPr>
              <a:t>b</a:t>
            </a:r>
            <a:r>
              <a:rPr lang="es-CR" altLang="es-CR" sz="1200" baseline="-25000"/>
              <a:t>12</a:t>
            </a:r>
            <a:r>
              <a:rPr lang="es-CR" altLang="es-CR" sz="1200"/>
              <a:t>=0</a:t>
            </a:r>
          </a:p>
        </p:txBody>
      </p:sp>
      <p:sp>
        <p:nvSpPr>
          <p:cNvPr id="33818" name="26 CuadroTexto">
            <a:extLst>
              <a:ext uri="{FF2B5EF4-FFF2-40B4-BE49-F238E27FC236}">
                <a16:creationId xmlns:a16="http://schemas.microsoft.com/office/drawing/2014/main" id="{1F4CE5A0-CFC2-6E97-A2F9-9F861A9598FA}"/>
              </a:ext>
            </a:extLst>
          </p:cNvPr>
          <p:cNvSpPr txBox="1">
            <a:spLocks noChangeArrowheads="1"/>
          </p:cNvSpPr>
          <p:nvPr/>
        </p:nvSpPr>
        <p:spPr bwMode="auto">
          <a:xfrm>
            <a:off x="6732588" y="4724400"/>
            <a:ext cx="1584325" cy="339725"/>
          </a:xfrm>
          <a:prstGeom prst="rect">
            <a:avLst/>
          </a:prstGeom>
          <a:solidFill>
            <a:schemeClr val="accent1"/>
          </a:solidFill>
          <a:ln w="9525">
            <a:solidFill>
              <a:schemeClr val="tx1"/>
            </a:solidFill>
            <a:miter lim="800000"/>
            <a:headEnd/>
            <a:tailEnd/>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r>
              <a:rPr lang="es-CR" altLang="es-CR" sz="800"/>
              <a:t>Las dos variables cualitativas son idénticas</a:t>
            </a:r>
          </a:p>
        </p:txBody>
      </p:sp>
      <p:cxnSp>
        <p:nvCxnSpPr>
          <p:cNvPr id="33819" name="28 Conector recto de flecha">
            <a:extLst>
              <a:ext uri="{FF2B5EF4-FFF2-40B4-BE49-F238E27FC236}">
                <a16:creationId xmlns:a16="http://schemas.microsoft.com/office/drawing/2014/main" id="{18E9C291-2099-4618-C0C3-D5A74A760F5C}"/>
              </a:ext>
            </a:extLst>
          </p:cNvPr>
          <p:cNvCxnSpPr>
            <a:cxnSpLocks noChangeShapeType="1"/>
            <a:stCxn id="33818" idx="1"/>
            <a:endCxn id="33817" idx="3"/>
          </p:cNvCxnSpPr>
          <p:nvPr/>
        </p:nvCxnSpPr>
        <p:spPr bwMode="auto">
          <a:xfrm flipH="1">
            <a:off x="5724525" y="4894263"/>
            <a:ext cx="1008063" cy="112712"/>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graphicFrame>
        <p:nvGraphicFramePr>
          <p:cNvPr id="33820" name="Object 6">
            <a:extLst>
              <a:ext uri="{FF2B5EF4-FFF2-40B4-BE49-F238E27FC236}">
                <a16:creationId xmlns:a16="http://schemas.microsoft.com/office/drawing/2014/main" id="{E847D039-C2F8-DE7B-0A72-B61DEA4C5538}"/>
              </a:ext>
            </a:extLst>
          </p:cNvPr>
          <p:cNvGraphicFramePr>
            <a:graphicFrameLocks noChangeAspect="1"/>
          </p:cNvGraphicFramePr>
          <p:nvPr/>
        </p:nvGraphicFramePr>
        <p:xfrm>
          <a:off x="2582863" y="5745163"/>
          <a:ext cx="4079875" cy="636587"/>
        </p:xfrm>
        <a:graphic>
          <a:graphicData uri="http://schemas.openxmlformats.org/presentationml/2006/ole">
            <mc:AlternateContent xmlns:mc="http://schemas.openxmlformats.org/markup-compatibility/2006">
              <mc:Choice xmlns:v="urn:schemas-microsoft-com:vml" Requires="v">
                <p:oleObj name="Ecuación" r:id="rId7" imgW="3162300" imgH="482600" progId="Equation.3">
                  <p:embed/>
                </p:oleObj>
              </mc:Choice>
              <mc:Fallback>
                <p:oleObj name="Ecuación" r:id="rId7" imgW="3162300" imgH="482600" progId="Equation.3">
                  <p:embed/>
                  <p:pic>
                    <p:nvPicPr>
                      <p:cNvPr id="33820" name="Object 6">
                        <a:extLst>
                          <a:ext uri="{FF2B5EF4-FFF2-40B4-BE49-F238E27FC236}">
                            <a16:creationId xmlns:a16="http://schemas.microsoft.com/office/drawing/2014/main" id="{E847D039-C2F8-DE7B-0A72-B61DEA4C553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82863" y="5745163"/>
                        <a:ext cx="4079875" cy="636587"/>
                      </a:xfrm>
                      <a:prstGeom prst="rect">
                        <a:avLst/>
                      </a:prstGeom>
                      <a:solidFill>
                        <a:srgbClr val="CCFFCC"/>
                      </a:solidFill>
                      <a:ln w="9525">
                        <a:solidFill>
                          <a:schemeClr val="tx1"/>
                        </a:solidFill>
                        <a:miter lim="800000"/>
                        <a:headEnd/>
                        <a:tailEnd/>
                      </a:ln>
                    </p:spPr>
                  </p:pic>
                </p:oleObj>
              </mc:Fallback>
            </mc:AlternateContent>
          </a:graphicData>
        </a:graphic>
      </p:graphicFrame>
      <p:sp>
        <p:nvSpPr>
          <p:cNvPr id="33821" name="35 Elipse">
            <a:extLst>
              <a:ext uri="{FF2B5EF4-FFF2-40B4-BE49-F238E27FC236}">
                <a16:creationId xmlns:a16="http://schemas.microsoft.com/office/drawing/2014/main" id="{C615F9DF-4E8C-E03A-D5D7-7AB53AABF1DE}"/>
              </a:ext>
            </a:extLst>
          </p:cNvPr>
          <p:cNvSpPr>
            <a:spLocks noChangeArrowheads="1"/>
          </p:cNvSpPr>
          <p:nvPr/>
        </p:nvSpPr>
        <p:spPr bwMode="auto">
          <a:xfrm>
            <a:off x="3563938" y="4868863"/>
            <a:ext cx="287337" cy="504825"/>
          </a:xfrm>
          <a:prstGeom prst="ellipse">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sp>
        <p:nvSpPr>
          <p:cNvPr id="33822" name="36 Elipse">
            <a:extLst>
              <a:ext uri="{FF2B5EF4-FFF2-40B4-BE49-F238E27FC236}">
                <a16:creationId xmlns:a16="http://schemas.microsoft.com/office/drawing/2014/main" id="{75C1AA2A-1EE7-FFD1-C5BB-5345E3D7213D}"/>
              </a:ext>
            </a:extLst>
          </p:cNvPr>
          <p:cNvSpPr>
            <a:spLocks noChangeArrowheads="1"/>
          </p:cNvSpPr>
          <p:nvPr/>
        </p:nvSpPr>
        <p:spPr bwMode="auto">
          <a:xfrm>
            <a:off x="4067175" y="4868863"/>
            <a:ext cx="288925" cy="504825"/>
          </a:xfrm>
          <a:prstGeom prst="ellipse">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5 Marcador de número de diapositiva">
            <a:extLst>
              <a:ext uri="{FF2B5EF4-FFF2-40B4-BE49-F238E27FC236}">
                <a16:creationId xmlns:a16="http://schemas.microsoft.com/office/drawing/2014/main" id="{9DF756E6-2A73-3AA1-10D8-3EF28E3EB02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F7B7D292-0D8D-49DB-B79E-DF471E09A2EA}" type="slidenum">
              <a:rPr lang="es-ES" altLang="es-CR" sz="1400" smtClean="0"/>
              <a:pPr>
                <a:spcBef>
                  <a:spcPct val="0"/>
                </a:spcBef>
                <a:buClrTx/>
                <a:buSzTx/>
                <a:buFontTx/>
                <a:buNone/>
              </a:pPr>
              <a:t>3</a:t>
            </a:fld>
            <a:endParaRPr lang="es-ES" altLang="es-CR" sz="1400"/>
          </a:p>
        </p:txBody>
      </p:sp>
      <p:sp>
        <p:nvSpPr>
          <p:cNvPr id="7171" name="Rectangle 2">
            <a:extLst>
              <a:ext uri="{FF2B5EF4-FFF2-40B4-BE49-F238E27FC236}">
                <a16:creationId xmlns:a16="http://schemas.microsoft.com/office/drawing/2014/main" id="{340372F3-8D15-58C4-B5B8-CD52F611F0FE}"/>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Fundamentos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7172" name="Rectangle 3">
            <a:extLst>
              <a:ext uri="{FF2B5EF4-FFF2-40B4-BE49-F238E27FC236}">
                <a16:creationId xmlns:a16="http://schemas.microsoft.com/office/drawing/2014/main" id="{FF3A4B08-6128-F5D4-B8A2-FC447AD92D96}"/>
              </a:ext>
            </a:extLst>
          </p:cNvPr>
          <p:cNvSpPr>
            <a:spLocks noGrp="1" noChangeArrowheads="1"/>
          </p:cNvSpPr>
          <p:nvPr>
            <p:ph type="body" idx="1"/>
          </p:nvPr>
        </p:nvSpPr>
        <p:spPr>
          <a:xfrm>
            <a:off x="838200" y="1844675"/>
            <a:ext cx="7696200" cy="4324350"/>
          </a:xfrm>
          <a:noFill/>
        </p:spPr>
        <p:txBody>
          <a:bodyPr>
            <a:spAutoFit/>
          </a:bodyPr>
          <a:lstStyle/>
          <a:p>
            <a:pPr algn="just">
              <a:spcBef>
                <a:spcPct val="0"/>
              </a:spcBef>
              <a:spcAft>
                <a:spcPts val="600"/>
              </a:spcAft>
              <a:buClr>
                <a:schemeClr val="hlink"/>
              </a:buClr>
              <a:buSzTx/>
              <a:buFont typeface="Wingdings" panose="05000000000000000000" pitchFamily="2" charset="2"/>
              <a:buChar char="§"/>
            </a:pPr>
            <a:r>
              <a:rPr lang="es-MX" altLang="es-CR" sz="2000"/>
              <a:t>Una habilidad básica de los seres vivientes es el agrupamiento de objetos similares para producir una clasificación.</a:t>
            </a:r>
          </a:p>
          <a:p>
            <a:pPr algn="just">
              <a:spcBef>
                <a:spcPct val="0"/>
              </a:spcBef>
              <a:spcAft>
                <a:spcPts val="600"/>
              </a:spcAft>
              <a:buClr>
                <a:schemeClr val="hlink"/>
              </a:buClr>
              <a:buSzTx/>
              <a:buFont typeface="Wingdings" panose="05000000000000000000" pitchFamily="2" charset="2"/>
              <a:buChar char="§"/>
            </a:pPr>
            <a:r>
              <a:rPr lang="es-MX" altLang="es-CR" sz="2000"/>
              <a:t>Los seres humanos antiguos ya podían distinguir que muchos objetos compartían características tales como ser comestibles, venenosos, etc.</a:t>
            </a:r>
          </a:p>
          <a:p>
            <a:pPr algn="just">
              <a:spcBef>
                <a:spcPct val="0"/>
              </a:spcBef>
              <a:spcAft>
                <a:spcPts val="600"/>
              </a:spcAft>
              <a:buClr>
                <a:schemeClr val="hlink"/>
              </a:buClr>
              <a:buSzTx/>
              <a:buFont typeface="Wingdings" panose="05000000000000000000" pitchFamily="2" charset="2"/>
              <a:buChar char="§"/>
            </a:pPr>
            <a:r>
              <a:rPr lang="es-MX" altLang="es-CR" sz="2000"/>
              <a:t>Los sustantivos en un lenguaje son esencialmente etiquetas para describir clases de cosas que comparten características en común. Por ejemplo, hay animales llamados gatos, tigres, felinos, etc.</a:t>
            </a:r>
          </a:p>
          <a:p>
            <a:pPr algn="just">
              <a:spcBef>
                <a:spcPct val="0"/>
              </a:spcBef>
              <a:spcAft>
                <a:spcPts val="600"/>
              </a:spcAft>
              <a:buClr>
                <a:schemeClr val="hlink"/>
              </a:buClr>
              <a:buSzTx/>
              <a:buFont typeface="Wingdings" panose="05000000000000000000" pitchFamily="2" charset="2"/>
              <a:buChar char="§"/>
            </a:pPr>
            <a:r>
              <a:rPr lang="es-MX" altLang="es-CR" sz="2000"/>
              <a:t>La taxonomía es una </a:t>
            </a:r>
            <a:r>
              <a:rPr lang="es-ES" altLang="es-CR" sz="2000"/>
              <a:t>ciencia que trata de los principios, métodos y fines de la clasificación, generalmente científica.</a:t>
            </a:r>
            <a:endParaRPr lang="es-MX" altLang="es-CR" sz="2000"/>
          </a:p>
        </p:txBody>
      </p:sp>
      <p:sp>
        <p:nvSpPr>
          <p:cNvPr id="7173" name="Rectangle 4">
            <a:extLst>
              <a:ext uri="{FF2B5EF4-FFF2-40B4-BE49-F238E27FC236}">
                <a16:creationId xmlns:a16="http://schemas.microsoft.com/office/drawing/2014/main" id="{C2D08D7A-48C3-A658-CD72-6842996ECB08}"/>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74" name="Rectangle 5">
            <a:extLst>
              <a:ext uri="{FF2B5EF4-FFF2-40B4-BE49-F238E27FC236}">
                <a16:creationId xmlns:a16="http://schemas.microsoft.com/office/drawing/2014/main" id="{48C252F4-D481-2283-45C0-0AFBE5E12022}"/>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75" name="Rectangle 6">
            <a:extLst>
              <a:ext uri="{FF2B5EF4-FFF2-40B4-BE49-F238E27FC236}">
                <a16:creationId xmlns:a16="http://schemas.microsoft.com/office/drawing/2014/main" id="{2198DB1C-87BD-4D7E-8412-9317E28842F1}"/>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76" name="Rectangle 7">
            <a:extLst>
              <a:ext uri="{FF2B5EF4-FFF2-40B4-BE49-F238E27FC236}">
                <a16:creationId xmlns:a16="http://schemas.microsoft.com/office/drawing/2014/main" id="{4A75A29F-BC4C-4910-F400-95EA6D9B4515}"/>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77" name="Rectangle 8">
            <a:extLst>
              <a:ext uri="{FF2B5EF4-FFF2-40B4-BE49-F238E27FC236}">
                <a16:creationId xmlns:a16="http://schemas.microsoft.com/office/drawing/2014/main" id="{E840C3B3-CB3A-CAFC-14BF-BDC8303E749C}"/>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78" name="Rectangle 9">
            <a:extLst>
              <a:ext uri="{FF2B5EF4-FFF2-40B4-BE49-F238E27FC236}">
                <a16:creationId xmlns:a16="http://schemas.microsoft.com/office/drawing/2014/main" id="{6E17925C-73EE-6E67-0DA5-77BA05898013}"/>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79" name="Rectangle 10">
            <a:extLst>
              <a:ext uri="{FF2B5EF4-FFF2-40B4-BE49-F238E27FC236}">
                <a16:creationId xmlns:a16="http://schemas.microsoft.com/office/drawing/2014/main" id="{6863D32D-023F-4AF4-6140-25E5804EDF5B}"/>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80" name="Rectangle 11">
            <a:extLst>
              <a:ext uri="{FF2B5EF4-FFF2-40B4-BE49-F238E27FC236}">
                <a16:creationId xmlns:a16="http://schemas.microsoft.com/office/drawing/2014/main" id="{11D0A9FC-CAB2-2AD6-3C41-AF457D483C0B}"/>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81" name="Rectangle 12">
            <a:extLst>
              <a:ext uri="{FF2B5EF4-FFF2-40B4-BE49-F238E27FC236}">
                <a16:creationId xmlns:a16="http://schemas.microsoft.com/office/drawing/2014/main" id="{1634F954-3411-D273-0AE5-D4F216EE264E}"/>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82" name="Rectangle 13">
            <a:extLst>
              <a:ext uri="{FF2B5EF4-FFF2-40B4-BE49-F238E27FC236}">
                <a16:creationId xmlns:a16="http://schemas.microsoft.com/office/drawing/2014/main" id="{77A62D79-BC7D-F130-BD2E-21B3FC808407}"/>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83" name="Rectangle 14">
            <a:extLst>
              <a:ext uri="{FF2B5EF4-FFF2-40B4-BE49-F238E27FC236}">
                <a16:creationId xmlns:a16="http://schemas.microsoft.com/office/drawing/2014/main" id="{7BACBE8B-D6B2-542F-21DC-44BEA524773D}"/>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84" name="Rectangle 15">
            <a:extLst>
              <a:ext uri="{FF2B5EF4-FFF2-40B4-BE49-F238E27FC236}">
                <a16:creationId xmlns:a16="http://schemas.microsoft.com/office/drawing/2014/main" id="{CF98C393-FC48-99F1-421A-7433CE30CE4B}"/>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85" name="Rectangle 16">
            <a:extLst>
              <a:ext uri="{FF2B5EF4-FFF2-40B4-BE49-F238E27FC236}">
                <a16:creationId xmlns:a16="http://schemas.microsoft.com/office/drawing/2014/main" id="{EAA8F206-7FFC-17C6-A398-C063BDCF29C7}"/>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86" name="Rectangle 17">
            <a:extLst>
              <a:ext uri="{FF2B5EF4-FFF2-40B4-BE49-F238E27FC236}">
                <a16:creationId xmlns:a16="http://schemas.microsoft.com/office/drawing/2014/main" id="{F36446A6-434C-D4D9-8B73-F2295CBE7772}"/>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187" name="Rectangle 18">
            <a:extLst>
              <a:ext uri="{FF2B5EF4-FFF2-40B4-BE49-F238E27FC236}">
                <a16:creationId xmlns:a16="http://schemas.microsoft.com/office/drawing/2014/main" id="{14F30CE2-B597-F2E7-3D9F-792CAFDD43DA}"/>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5 Marcador de número de diapositiva">
            <a:extLst>
              <a:ext uri="{FF2B5EF4-FFF2-40B4-BE49-F238E27FC236}">
                <a16:creationId xmlns:a16="http://schemas.microsoft.com/office/drawing/2014/main" id="{72DF0479-B153-5968-2638-DEE410153A5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2EA77E71-8E2C-4AD9-9AB5-16DEE32ECF76}" type="slidenum">
              <a:rPr lang="es-ES" altLang="es-CR" sz="1400" smtClean="0"/>
              <a:pPr>
                <a:spcBef>
                  <a:spcPct val="0"/>
                </a:spcBef>
                <a:buClrTx/>
                <a:buSzTx/>
                <a:buFontTx/>
                <a:buNone/>
              </a:pPr>
              <a:t>30</a:t>
            </a:fld>
            <a:endParaRPr lang="es-ES" altLang="es-CR" sz="1400"/>
          </a:p>
        </p:txBody>
      </p:sp>
      <p:sp>
        <p:nvSpPr>
          <p:cNvPr id="34819" name="Rectangle 2">
            <a:extLst>
              <a:ext uri="{FF2B5EF4-FFF2-40B4-BE49-F238E27FC236}">
                <a16:creationId xmlns:a16="http://schemas.microsoft.com/office/drawing/2014/main" id="{0D5E260B-38B8-350C-56FF-41BE73E3770D}"/>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cs typeface="Times New Roman" panose="02020603050405020304" pitchFamily="18" charset="0"/>
              </a:rPr>
              <a:t>Ejercicio</a:t>
            </a:r>
            <a:br>
              <a:rPr lang="es-MX" altLang="es-CR" sz="2800" b="1">
                <a:latin typeface="Times New Roman" panose="02020603050405020304" pitchFamily="18" charset="0"/>
                <a:cs typeface="Times New Roman" panose="02020603050405020304" pitchFamily="18" charset="0"/>
              </a:rPr>
            </a:br>
            <a:endParaRPr lang="es-ES" altLang="es-CR" sz="2800" b="1">
              <a:latin typeface="Times New Roman" panose="02020603050405020304" pitchFamily="18" charset="0"/>
            </a:endParaRPr>
          </a:p>
        </p:txBody>
      </p:sp>
      <p:sp>
        <p:nvSpPr>
          <p:cNvPr id="34820" name="Rectangle 3">
            <a:extLst>
              <a:ext uri="{FF2B5EF4-FFF2-40B4-BE49-F238E27FC236}">
                <a16:creationId xmlns:a16="http://schemas.microsoft.com/office/drawing/2014/main" id="{785B6E48-CAC5-5217-845B-749373EC90ED}"/>
              </a:ext>
            </a:extLst>
          </p:cNvPr>
          <p:cNvSpPr>
            <a:spLocks noGrp="1" noChangeArrowheads="1"/>
          </p:cNvSpPr>
          <p:nvPr>
            <p:ph type="body" idx="1"/>
          </p:nvPr>
        </p:nvSpPr>
        <p:spPr>
          <a:xfrm>
            <a:off x="698500" y="2017713"/>
            <a:ext cx="7545388" cy="1033462"/>
          </a:xfrm>
        </p:spPr>
        <p:txBody>
          <a:bodyPr>
            <a:spAutoFit/>
          </a:bodyPr>
          <a:lstStyle/>
          <a:p>
            <a:pPr algn="just" eaLnBrk="1" hangingPunct="1">
              <a:spcAft>
                <a:spcPct val="20000"/>
              </a:spcAft>
            </a:pPr>
            <a:endParaRPr lang="en-US" altLang="es-CR" sz="1800">
              <a:cs typeface="Times New Roman" panose="02020603050405020304" pitchFamily="18" charset="0"/>
            </a:endParaRPr>
          </a:p>
          <a:p>
            <a:pPr marL="800100" lvl="2" indent="0" algn="just" eaLnBrk="1" hangingPunct="1">
              <a:spcAft>
                <a:spcPct val="20000"/>
              </a:spcAft>
              <a:buFontTx/>
              <a:buNone/>
            </a:pPr>
            <a:r>
              <a:rPr lang="en-US" altLang="es-CR" sz="1800">
                <a:cs typeface="Times New Roman" panose="02020603050405020304" pitchFamily="18" charset="0"/>
              </a:rPr>
              <a:t>Calcule la distancia entre Alberton College y Agnes Scott College. </a:t>
            </a:r>
          </a:p>
        </p:txBody>
      </p:sp>
      <p:pic>
        <p:nvPicPr>
          <p:cNvPr id="34821" name="Picture 4" descr="Emoticon Pensando PNG transparente - StickPNG | Emoticon, Emoticons emojis,  Funny emoticons">
            <a:extLst>
              <a:ext uri="{FF2B5EF4-FFF2-40B4-BE49-F238E27FC236}">
                <a16:creationId xmlns:a16="http://schemas.microsoft.com/office/drawing/2014/main" id="{4E3A1050-9886-ED34-BAF5-ED66C02EC5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1850" y="488950"/>
            <a:ext cx="1852613"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7" descr="🤔 Cara Pensativa Emoji">
            <a:extLst>
              <a:ext uri="{FF2B5EF4-FFF2-40B4-BE49-F238E27FC236}">
                <a16:creationId xmlns:a16="http://schemas.microsoft.com/office/drawing/2014/main" id="{01681A15-71B9-F450-0058-4BF9C01FA3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663" y="2470150"/>
            <a:ext cx="4032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ángulo 1">
            <a:extLst>
              <a:ext uri="{FF2B5EF4-FFF2-40B4-BE49-F238E27FC236}">
                <a16:creationId xmlns:a16="http://schemas.microsoft.com/office/drawing/2014/main" id="{FF1E9457-1187-A5C1-DA49-30DC18000931}"/>
              </a:ext>
            </a:extLst>
          </p:cNvPr>
          <p:cNvSpPr>
            <a:spLocks noChangeArrowheads="1"/>
          </p:cNvSpPr>
          <p:nvPr/>
        </p:nvSpPr>
        <p:spPr bwMode="auto">
          <a:xfrm>
            <a:off x="1258888" y="2776538"/>
            <a:ext cx="7273925" cy="122555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5843" name="5 Marcador de número de diapositiva">
            <a:extLst>
              <a:ext uri="{FF2B5EF4-FFF2-40B4-BE49-F238E27FC236}">
                <a16:creationId xmlns:a16="http://schemas.microsoft.com/office/drawing/2014/main" id="{30C06752-0583-B209-47F7-A752D11E993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13A35F79-9E3E-43AB-A786-962DEE548E42}" type="slidenum">
              <a:rPr lang="es-ES" altLang="es-CR" sz="1400" smtClean="0"/>
              <a:pPr>
                <a:spcBef>
                  <a:spcPct val="0"/>
                </a:spcBef>
                <a:buClrTx/>
                <a:buSzTx/>
                <a:buFontTx/>
                <a:buNone/>
              </a:pPr>
              <a:t>31</a:t>
            </a:fld>
            <a:endParaRPr lang="es-ES" altLang="es-CR" sz="1400"/>
          </a:p>
        </p:txBody>
      </p:sp>
      <p:sp>
        <p:nvSpPr>
          <p:cNvPr id="35844" name="Rectangle 2">
            <a:extLst>
              <a:ext uri="{FF2B5EF4-FFF2-40B4-BE49-F238E27FC236}">
                <a16:creationId xmlns:a16="http://schemas.microsoft.com/office/drawing/2014/main" id="{1D4DF3B3-398F-D945-F4B6-157AF9F38AD1}"/>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cs typeface="Times New Roman" panose="02020603050405020304" pitchFamily="18" charset="0"/>
              </a:rPr>
              <a:t>Actividad 2</a:t>
            </a:r>
            <a:br>
              <a:rPr lang="es-MX" altLang="es-CR" sz="2800" b="1">
                <a:latin typeface="Times New Roman" panose="02020603050405020304" pitchFamily="18" charset="0"/>
                <a:cs typeface="Times New Roman" panose="02020603050405020304" pitchFamily="18" charset="0"/>
              </a:rPr>
            </a:br>
            <a:endParaRPr lang="es-ES" altLang="es-CR" sz="2800" b="1">
              <a:latin typeface="Times New Roman" panose="02020603050405020304" pitchFamily="18" charset="0"/>
            </a:endParaRPr>
          </a:p>
        </p:txBody>
      </p:sp>
      <p:sp>
        <p:nvSpPr>
          <p:cNvPr id="35845" name="Rectangle 3">
            <a:extLst>
              <a:ext uri="{FF2B5EF4-FFF2-40B4-BE49-F238E27FC236}">
                <a16:creationId xmlns:a16="http://schemas.microsoft.com/office/drawing/2014/main" id="{5F5C1C3F-15DE-38DD-AC69-4C470EE231BE}"/>
              </a:ext>
            </a:extLst>
          </p:cNvPr>
          <p:cNvSpPr>
            <a:spLocks noGrp="1" noChangeArrowheads="1"/>
          </p:cNvSpPr>
          <p:nvPr>
            <p:ph type="body" idx="1"/>
          </p:nvPr>
        </p:nvSpPr>
        <p:spPr>
          <a:xfrm>
            <a:off x="2400300" y="3009900"/>
            <a:ext cx="4991100" cy="1033463"/>
          </a:xfrm>
        </p:spPr>
        <p:txBody>
          <a:bodyPr>
            <a:spAutoFit/>
          </a:bodyPr>
          <a:lstStyle/>
          <a:p>
            <a:pPr marL="400050" lvl="1" indent="0" algn="ctr" eaLnBrk="1" hangingPunct="1">
              <a:spcAft>
                <a:spcPct val="20000"/>
              </a:spcAft>
              <a:buFont typeface="Wingdings" panose="05000000000000000000" pitchFamily="2" charset="2"/>
              <a:buNone/>
            </a:pPr>
            <a:r>
              <a:rPr lang="es-CR" altLang="es-CR" sz="1800">
                <a:solidFill>
                  <a:srgbClr val="32238D"/>
                </a:solidFill>
                <a:cs typeface="Times New Roman" panose="02020603050405020304" pitchFamily="18" charset="0"/>
              </a:rPr>
              <a:t>Prepare el laboratorio de Precálculo, ejercicios 1 </a:t>
            </a:r>
            <a:r>
              <a:rPr lang="es-419" altLang="es-CR" sz="1800">
                <a:solidFill>
                  <a:srgbClr val="32238D"/>
                </a:solidFill>
                <a:cs typeface="Times New Roman" panose="02020603050405020304" pitchFamily="18" charset="0"/>
              </a:rPr>
              <a:t>al 3.</a:t>
            </a:r>
            <a:endParaRPr lang="en-US" altLang="es-CR" sz="1200">
              <a:solidFill>
                <a:srgbClr val="32238D"/>
              </a:solidFill>
              <a:cs typeface="Times New Roman" panose="02020603050405020304" pitchFamily="18" charset="0"/>
            </a:endParaRPr>
          </a:p>
          <a:p>
            <a:pPr marL="0" indent="0" algn="just" eaLnBrk="1" hangingPunct="1">
              <a:spcAft>
                <a:spcPct val="20000"/>
              </a:spcAft>
              <a:buFont typeface="Wingdings" panose="05000000000000000000" pitchFamily="2" charset="2"/>
              <a:buNone/>
            </a:pPr>
            <a:endParaRPr lang="en-US" altLang="es-CR" sz="1800">
              <a:cs typeface="Times New Roman" panose="02020603050405020304" pitchFamily="18" charset="0"/>
            </a:endParaRPr>
          </a:p>
        </p:txBody>
      </p:sp>
      <p:pic>
        <p:nvPicPr>
          <p:cNvPr id="35846" name="Picture 4" descr="Trabajadores De Oficina Están Construyendo Un Negocio. Ilustración del  Vector - Ilustración de edificio, brainstorming: 191758856">
            <a:extLst>
              <a:ext uri="{FF2B5EF4-FFF2-40B4-BE49-F238E27FC236}">
                <a16:creationId xmlns:a16="http://schemas.microsoft.com/office/drawing/2014/main" id="{D9887811-6CCB-9C0D-0CF2-BE9578218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1650" y="492125"/>
            <a:ext cx="2865438"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5 Marcador de número de diapositiva">
            <a:extLst>
              <a:ext uri="{FF2B5EF4-FFF2-40B4-BE49-F238E27FC236}">
                <a16:creationId xmlns:a16="http://schemas.microsoft.com/office/drawing/2014/main" id="{02E61876-1AAB-5CFC-6CB5-12AB5BD25E1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C12EBD33-87D8-4F22-B51D-87AB35269E48}" type="slidenum">
              <a:rPr lang="es-ES" altLang="es-CR" sz="1400" smtClean="0"/>
              <a:pPr>
                <a:spcBef>
                  <a:spcPct val="0"/>
                </a:spcBef>
                <a:buClrTx/>
                <a:buSzTx/>
                <a:buFontTx/>
                <a:buNone/>
              </a:pPr>
              <a:t>32</a:t>
            </a:fld>
            <a:endParaRPr lang="es-ES" altLang="es-CR" sz="1400"/>
          </a:p>
        </p:txBody>
      </p:sp>
      <p:sp>
        <p:nvSpPr>
          <p:cNvPr id="36867" name="Rectangle 2">
            <a:extLst>
              <a:ext uri="{FF2B5EF4-FFF2-40B4-BE49-F238E27FC236}">
                <a16:creationId xmlns:a16="http://schemas.microsoft.com/office/drawing/2014/main" id="{4AFE0A28-0D25-1771-690C-827163FBF8D3}"/>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Distancias entre grupos (linkage)</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7175" name="Rectangle 3">
            <a:extLst>
              <a:ext uri="{FF2B5EF4-FFF2-40B4-BE49-F238E27FC236}">
                <a16:creationId xmlns:a16="http://schemas.microsoft.com/office/drawing/2014/main" id="{EFC1449E-2F85-CE30-3FEF-CF10E0D209C0}"/>
              </a:ext>
            </a:extLst>
          </p:cNvPr>
          <p:cNvSpPr>
            <a:spLocks noGrp="1" noChangeArrowheads="1"/>
          </p:cNvSpPr>
          <p:nvPr>
            <p:ph type="body" idx="1"/>
          </p:nvPr>
        </p:nvSpPr>
        <p:spPr>
          <a:xfrm>
            <a:off x="838200" y="1916113"/>
            <a:ext cx="7696200" cy="6094412"/>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CR" altLang="es-CR" sz="2000" dirty="0"/>
              <a:t>A partir de una matriz de distancias entre individuos se puede derivar el concepto de distancia entre dos grupos.</a:t>
            </a:r>
          </a:p>
          <a:p>
            <a:pPr algn="just">
              <a:spcBef>
                <a:spcPct val="0"/>
              </a:spcBef>
              <a:spcAft>
                <a:spcPts val="600"/>
              </a:spcAft>
              <a:buClr>
                <a:schemeClr val="hlink"/>
              </a:buClr>
              <a:buSzTx/>
              <a:buFont typeface="Wingdings" panose="05000000000000000000" pitchFamily="2" charset="2"/>
              <a:buChar char="§"/>
              <a:defRPr/>
            </a:pPr>
            <a:r>
              <a:rPr lang="es-CR" altLang="es-CR" sz="2000" dirty="0"/>
              <a:t>Hay varias formas de definir la distancia entre dos grupos:</a:t>
            </a:r>
          </a:p>
          <a:p>
            <a:pPr lvl="1" algn="just">
              <a:spcBef>
                <a:spcPct val="0"/>
              </a:spcBef>
              <a:spcAft>
                <a:spcPts val="600"/>
              </a:spcAft>
              <a:buClr>
                <a:schemeClr val="hlink"/>
              </a:buClr>
              <a:buSzTx/>
              <a:buFont typeface="Wingdings" panose="05000000000000000000" pitchFamily="2" charset="2"/>
              <a:buChar char="§"/>
              <a:defRPr/>
            </a:pPr>
            <a:r>
              <a:rPr lang="es-CR" altLang="es-CR" sz="1600" dirty="0"/>
              <a:t>Vecino más cercano:</a:t>
            </a:r>
          </a:p>
          <a:p>
            <a:pPr marL="457200" lvl="1" indent="0" algn="just">
              <a:spcBef>
                <a:spcPct val="0"/>
              </a:spcBef>
              <a:spcAft>
                <a:spcPts val="600"/>
              </a:spcAft>
              <a:buClr>
                <a:schemeClr val="hlink"/>
              </a:buClr>
              <a:buSzTx/>
              <a:buFont typeface="Wingdings" panose="05000000000000000000" pitchFamily="2" charset="2"/>
              <a:buNone/>
              <a:defRPr/>
            </a:pPr>
            <a:r>
              <a:rPr lang="es-ES" altLang="es-CR" sz="1600" dirty="0"/>
              <a:t>    </a:t>
            </a:r>
            <a:r>
              <a:rPr lang="es-ES" altLang="es-CR" sz="1200" dirty="0"/>
              <a:t>(single </a:t>
            </a:r>
            <a:r>
              <a:rPr lang="es-ES" altLang="es-CR" sz="1200" dirty="0" err="1"/>
              <a:t>linkage</a:t>
            </a:r>
            <a:r>
              <a:rPr lang="es-ES" altLang="es-CR" sz="1200" dirty="0"/>
              <a:t>)</a:t>
            </a:r>
            <a:endParaRPr lang="es-CR" altLang="es-CR" sz="1200" dirty="0"/>
          </a:p>
          <a:p>
            <a:pPr lvl="1" algn="just">
              <a:spcBef>
                <a:spcPct val="0"/>
              </a:spcBef>
              <a:spcAft>
                <a:spcPts val="600"/>
              </a:spcAft>
              <a:buClr>
                <a:schemeClr val="hlink"/>
              </a:buClr>
              <a:buSzTx/>
              <a:buFont typeface="Wingdings" panose="05000000000000000000" pitchFamily="2" charset="2"/>
              <a:buChar char="§"/>
              <a:defRPr/>
            </a:pPr>
            <a:r>
              <a:rPr lang="es-CR" altLang="es-CR" sz="1600" dirty="0"/>
              <a:t>Vecino más lejano:</a:t>
            </a:r>
          </a:p>
          <a:p>
            <a:pPr marL="457200" lvl="1" indent="0" algn="just">
              <a:spcBef>
                <a:spcPct val="0"/>
              </a:spcBef>
              <a:spcAft>
                <a:spcPts val="600"/>
              </a:spcAft>
              <a:buClr>
                <a:schemeClr val="hlink"/>
              </a:buClr>
              <a:buSzTx/>
              <a:buFont typeface="Wingdings" panose="05000000000000000000" pitchFamily="2" charset="2"/>
              <a:buNone/>
              <a:defRPr/>
            </a:pPr>
            <a:r>
              <a:rPr lang="es-ES" altLang="es-CR" sz="1600" dirty="0"/>
              <a:t>    </a:t>
            </a:r>
            <a:r>
              <a:rPr lang="es-ES" altLang="es-CR" sz="1200" dirty="0"/>
              <a:t>(complete </a:t>
            </a:r>
            <a:r>
              <a:rPr lang="es-ES" altLang="es-CR" sz="1200" dirty="0" err="1"/>
              <a:t>linkage</a:t>
            </a:r>
            <a:r>
              <a:rPr lang="es-ES" altLang="es-CR" sz="1200" dirty="0"/>
              <a:t>)</a:t>
            </a:r>
            <a:endParaRPr lang="es-CR" altLang="es-CR" sz="1200" dirty="0"/>
          </a:p>
          <a:p>
            <a:pPr lvl="1" algn="just">
              <a:spcBef>
                <a:spcPct val="0"/>
              </a:spcBef>
              <a:spcAft>
                <a:spcPts val="600"/>
              </a:spcAft>
              <a:buClr>
                <a:schemeClr val="hlink"/>
              </a:buClr>
              <a:buSzTx/>
              <a:buFont typeface="Wingdings" panose="05000000000000000000" pitchFamily="2" charset="2"/>
              <a:buChar char="§"/>
              <a:defRPr/>
            </a:pPr>
            <a:r>
              <a:rPr lang="es-CR" altLang="es-CR" sz="1600" dirty="0"/>
              <a:t>Salto promedio:</a:t>
            </a:r>
          </a:p>
          <a:p>
            <a:pPr lvl="1" algn="just">
              <a:spcBef>
                <a:spcPct val="0"/>
              </a:spcBef>
              <a:spcAft>
                <a:spcPts val="600"/>
              </a:spcAft>
              <a:buClr>
                <a:schemeClr val="hlink"/>
              </a:buClr>
              <a:buSzTx/>
              <a:buFont typeface="Wingdings" panose="05000000000000000000" pitchFamily="2" charset="2"/>
              <a:buChar char="§"/>
              <a:defRPr/>
            </a:pPr>
            <a:endParaRPr lang="es-CR" altLang="es-CR" sz="1600" dirty="0"/>
          </a:p>
          <a:p>
            <a:pPr lvl="1" algn="just">
              <a:spcBef>
                <a:spcPct val="0"/>
              </a:spcBef>
              <a:spcAft>
                <a:spcPts val="600"/>
              </a:spcAft>
              <a:buClr>
                <a:schemeClr val="hlink"/>
              </a:buClr>
              <a:buSzTx/>
              <a:buFont typeface="Wingdings" panose="05000000000000000000" pitchFamily="2" charset="2"/>
              <a:buChar char="§"/>
              <a:defRPr/>
            </a:pPr>
            <a:r>
              <a:rPr lang="es-CR" altLang="es-CR" sz="1600" dirty="0"/>
              <a:t>Distancia de Ward:</a:t>
            </a:r>
          </a:p>
          <a:p>
            <a:pPr marL="0" indent="0" algn="just">
              <a:spcBef>
                <a:spcPct val="0"/>
              </a:spcBef>
              <a:spcAft>
                <a:spcPts val="600"/>
              </a:spcAft>
              <a:buClr>
                <a:schemeClr val="hlink"/>
              </a:buClr>
              <a:buSzTx/>
              <a:buFont typeface="Wingdings" panose="05000000000000000000" pitchFamily="2" charset="2"/>
              <a:buNone/>
              <a:defRPr/>
            </a:pPr>
            <a:endParaRPr lang="es-MX" altLang="es-CR" sz="1600" dirty="0"/>
          </a:p>
          <a:p>
            <a:pPr marL="457200" lvl="1" indent="0" algn="just">
              <a:spcBef>
                <a:spcPct val="0"/>
              </a:spcBef>
              <a:spcAft>
                <a:spcPts val="600"/>
              </a:spcAft>
              <a:buClr>
                <a:schemeClr val="hlink"/>
              </a:buClr>
              <a:buSzTx/>
              <a:buFont typeface="Wingdings" panose="05000000000000000000" pitchFamily="2" charset="2"/>
              <a:buNone/>
              <a:defRPr/>
            </a:pPr>
            <a:r>
              <a:rPr lang="es-MX" altLang="es-CR" sz="1200" dirty="0"/>
              <a:t>      </a:t>
            </a:r>
            <a:r>
              <a:rPr lang="es-MX" altLang="es-CR" sz="1400" dirty="0"/>
              <a:t>donde </a:t>
            </a:r>
            <a:r>
              <a:rPr lang="es-MX" altLang="es-CR" sz="1400" dirty="0" err="1"/>
              <a:t>g</a:t>
            </a:r>
            <a:r>
              <a:rPr lang="es-MX" altLang="es-CR" sz="1400" baseline="-25000" dirty="0" err="1"/>
              <a:t>A</a:t>
            </a:r>
            <a:r>
              <a:rPr lang="es-MX" altLang="es-CR" sz="1400" dirty="0"/>
              <a:t> es el centroide del clúster A.</a:t>
            </a:r>
          </a:p>
          <a:p>
            <a:pPr marL="0" indent="0" algn="just">
              <a:spcBef>
                <a:spcPct val="0"/>
              </a:spcBef>
              <a:spcAft>
                <a:spcPts val="600"/>
              </a:spcAft>
              <a:buClr>
                <a:schemeClr val="hlink"/>
              </a:buClr>
              <a:buSzTx/>
              <a:buFont typeface="Wingdings" panose="05000000000000000000" pitchFamily="2" charset="2"/>
              <a:buNone/>
              <a:defRPr/>
            </a:pPr>
            <a:endParaRPr lang="es-MX" altLang="es-CR" sz="2000" dirty="0"/>
          </a:p>
          <a:p>
            <a:pPr algn="just">
              <a:spcBef>
                <a:spcPct val="0"/>
              </a:spcBef>
              <a:spcAft>
                <a:spcPts val="600"/>
              </a:spcAft>
              <a:buClr>
                <a:schemeClr val="hlink"/>
              </a:buClr>
              <a:buSzTx/>
              <a:buFont typeface="Wingdings" panose="05000000000000000000" pitchFamily="2" charset="2"/>
              <a:buChar char="§"/>
              <a:defRPr/>
            </a:pPr>
            <a:endParaRPr lang="es-MX" altLang="es-CR" sz="2000" dirty="0"/>
          </a:p>
          <a:p>
            <a:pPr algn="just">
              <a:spcBef>
                <a:spcPct val="0"/>
              </a:spcBef>
              <a:spcAft>
                <a:spcPts val="600"/>
              </a:spcAft>
              <a:buClr>
                <a:schemeClr val="hlink"/>
              </a:buClr>
              <a:buSzTx/>
              <a:buFont typeface="Wingdings" panose="05000000000000000000" pitchFamily="2" charset="2"/>
              <a:buChar char="§"/>
              <a:defRPr/>
            </a:pPr>
            <a:endParaRPr lang="es-MX" altLang="es-CR" sz="2000" dirty="0"/>
          </a:p>
          <a:p>
            <a:pPr algn="just">
              <a:spcBef>
                <a:spcPct val="0"/>
              </a:spcBef>
              <a:spcAft>
                <a:spcPts val="600"/>
              </a:spcAft>
              <a:buClr>
                <a:schemeClr val="hlink"/>
              </a:buClr>
              <a:buSzTx/>
              <a:buFont typeface="Wingdings" panose="05000000000000000000" pitchFamily="2" charset="2"/>
              <a:buNone/>
              <a:defRPr/>
            </a:pPr>
            <a:endParaRPr lang="es-MX" altLang="es-CR" sz="2000" dirty="0"/>
          </a:p>
        </p:txBody>
      </p:sp>
      <p:sp>
        <p:nvSpPr>
          <p:cNvPr id="36869" name="Rectangle 4">
            <a:extLst>
              <a:ext uri="{FF2B5EF4-FFF2-40B4-BE49-F238E27FC236}">
                <a16:creationId xmlns:a16="http://schemas.microsoft.com/office/drawing/2014/main" id="{B8ECF433-289E-C177-E5FE-16EBD7D9D134}"/>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70" name="Rectangle 5">
            <a:extLst>
              <a:ext uri="{FF2B5EF4-FFF2-40B4-BE49-F238E27FC236}">
                <a16:creationId xmlns:a16="http://schemas.microsoft.com/office/drawing/2014/main" id="{F182E48D-17AD-206B-51AC-89C39BEC5610}"/>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71" name="Rectangle 6">
            <a:extLst>
              <a:ext uri="{FF2B5EF4-FFF2-40B4-BE49-F238E27FC236}">
                <a16:creationId xmlns:a16="http://schemas.microsoft.com/office/drawing/2014/main" id="{16A0CA70-A3D6-44D0-3BDF-A0FE0D11E2DD}"/>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72" name="Rectangle 7">
            <a:extLst>
              <a:ext uri="{FF2B5EF4-FFF2-40B4-BE49-F238E27FC236}">
                <a16:creationId xmlns:a16="http://schemas.microsoft.com/office/drawing/2014/main" id="{AB82E1B9-953C-DB7C-699C-795FD09F1465}"/>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73" name="Rectangle 8">
            <a:extLst>
              <a:ext uri="{FF2B5EF4-FFF2-40B4-BE49-F238E27FC236}">
                <a16:creationId xmlns:a16="http://schemas.microsoft.com/office/drawing/2014/main" id="{F5296F6E-7A15-85E3-4317-CDB2A1FE58BD}"/>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74" name="Rectangle 9">
            <a:extLst>
              <a:ext uri="{FF2B5EF4-FFF2-40B4-BE49-F238E27FC236}">
                <a16:creationId xmlns:a16="http://schemas.microsoft.com/office/drawing/2014/main" id="{7AFFFFB0-4D82-30EF-7296-934273AD17EE}"/>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75" name="Rectangle 10">
            <a:extLst>
              <a:ext uri="{FF2B5EF4-FFF2-40B4-BE49-F238E27FC236}">
                <a16:creationId xmlns:a16="http://schemas.microsoft.com/office/drawing/2014/main" id="{5B602473-FD50-7745-9EC1-2CA00115EC52}"/>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76" name="Rectangle 11">
            <a:extLst>
              <a:ext uri="{FF2B5EF4-FFF2-40B4-BE49-F238E27FC236}">
                <a16:creationId xmlns:a16="http://schemas.microsoft.com/office/drawing/2014/main" id="{195CEB38-83A0-7261-4BCC-7AFC05E1382E}"/>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77" name="Rectangle 12">
            <a:extLst>
              <a:ext uri="{FF2B5EF4-FFF2-40B4-BE49-F238E27FC236}">
                <a16:creationId xmlns:a16="http://schemas.microsoft.com/office/drawing/2014/main" id="{17263784-1F13-5291-1E12-DAF27940CA44}"/>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78" name="Rectangle 13">
            <a:extLst>
              <a:ext uri="{FF2B5EF4-FFF2-40B4-BE49-F238E27FC236}">
                <a16:creationId xmlns:a16="http://schemas.microsoft.com/office/drawing/2014/main" id="{3A2DCE83-4A17-3161-D50D-A603077E905C}"/>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79" name="Rectangle 14">
            <a:extLst>
              <a:ext uri="{FF2B5EF4-FFF2-40B4-BE49-F238E27FC236}">
                <a16:creationId xmlns:a16="http://schemas.microsoft.com/office/drawing/2014/main" id="{04ABBE7D-2BAA-F7D5-4321-B96B0804332B}"/>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80" name="Rectangle 15">
            <a:extLst>
              <a:ext uri="{FF2B5EF4-FFF2-40B4-BE49-F238E27FC236}">
                <a16:creationId xmlns:a16="http://schemas.microsoft.com/office/drawing/2014/main" id="{DFC111D2-8E2E-967E-253B-E6968634D924}"/>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81" name="Rectangle 16">
            <a:extLst>
              <a:ext uri="{FF2B5EF4-FFF2-40B4-BE49-F238E27FC236}">
                <a16:creationId xmlns:a16="http://schemas.microsoft.com/office/drawing/2014/main" id="{6DFB4CCB-5529-8477-D16B-A317B75F75A0}"/>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82" name="Rectangle 17">
            <a:extLst>
              <a:ext uri="{FF2B5EF4-FFF2-40B4-BE49-F238E27FC236}">
                <a16:creationId xmlns:a16="http://schemas.microsoft.com/office/drawing/2014/main" id="{E1076B86-D84F-18DA-631D-E66D89B66B62}"/>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6883" name="Rectangle 18">
            <a:extLst>
              <a:ext uri="{FF2B5EF4-FFF2-40B4-BE49-F238E27FC236}">
                <a16:creationId xmlns:a16="http://schemas.microsoft.com/office/drawing/2014/main" id="{5BC40407-B4AC-4295-1984-7E7DF658B166}"/>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graphicFrame>
        <p:nvGraphicFramePr>
          <p:cNvPr id="36884" name="1 Objeto">
            <a:extLst>
              <a:ext uri="{FF2B5EF4-FFF2-40B4-BE49-F238E27FC236}">
                <a16:creationId xmlns:a16="http://schemas.microsoft.com/office/drawing/2014/main" id="{40F68B07-10E8-EB55-DBF1-EE2A20613255}"/>
              </a:ext>
            </a:extLst>
          </p:cNvPr>
          <p:cNvGraphicFramePr>
            <a:graphicFrameLocks noChangeAspect="1"/>
          </p:cNvGraphicFramePr>
          <p:nvPr/>
        </p:nvGraphicFramePr>
        <p:xfrm>
          <a:off x="3870325" y="3573463"/>
          <a:ext cx="3482975" cy="358775"/>
        </p:xfrm>
        <a:graphic>
          <a:graphicData uri="http://schemas.openxmlformats.org/presentationml/2006/ole">
            <mc:AlternateContent xmlns:mc="http://schemas.openxmlformats.org/markup-compatibility/2006">
              <mc:Choice xmlns:v="urn:schemas-microsoft-com:vml" Requires="v">
                <p:oleObj name="Ecuación" r:id="rId2" imgW="2387600" imgH="241300" progId="Equation.3">
                  <p:embed/>
                </p:oleObj>
              </mc:Choice>
              <mc:Fallback>
                <p:oleObj name="Ecuación" r:id="rId2" imgW="2387600" imgH="241300" progId="Equation.3">
                  <p:embed/>
                  <p:pic>
                    <p:nvPicPr>
                      <p:cNvPr id="36884" name="1 Objeto">
                        <a:extLst>
                          <a:ext uri="{FF2B5EF4-FFF2-40B4-BE49-F238E27FC236}">
                            <a16:creationId xmlns:a16="http://schemas.microsoft.com/office/drawing/2014/main" id="{40F68B07-10E8-EB55-DBF1-EE2A20613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0325" y="3573463"/>
                        <a:ext cx="3482975" cy="358775"/>
                      </a:xfrm>
                      <a:prstGeom prst="rect">
                        <a:avLst/>
                      </a:prstGeom>
                      <a:solidFill>
                        <a:schemeClr val="accent1"/>
                      </a:solidFill>
                      <a:ln w="9525">
                        <a:solidFill>
                          <a:schemeClr val="tx1"/>
                        </a:solidFill>
                        <a:miter lim="800000"/>
                        <a:headEnd/>
                        <a:tailEnd/>
                      </a:ln>
                    </p:spPr>
                  </p:pic>
                </p:oleObj>
              </mc:Fallback>
            </mc:AlternateContent>
          </a:graphicData>
        </a:graphic>
      </p:graphicFrame>
      <p:graphicFrame>
        <p:nvGraphicFramePr>
          <p:cNvPr id="36885" name="Object 3">
            <a:extLst>
              <a:ext uri="{FF2B5EF4-FFF2-40B4-BE49-F238E27FC236}">
                <a16:creationId xmlns:a16="http://schemas.microsoft.com/office/drawing/2014/main" id="{BA526AC7-994C-9B65-902D-5CFE35F3D791}"/>
              </a:ext>
            </a:extLst>
          </p:cNvPr>
          <p:cNvGraphicFramePr>
            <a:graphicFrameLocks noChangeAspect="1"/>
          </p:cNvGraphicFramePr>
          <p:nvPr/>
        </p:nvGraphicFramePr>
        <p:xfrm>
          <a:off x="3860800" y="4221163"/>
          <a:ext cx="3519488" cy="358775"/>
        </p:xfrm>
        <a:graphic>
          <a:graphicData uri="http://schemas.openxmlformats.org/presentationml/2006/ole">
            <mc:AlternateContent xmlns:mc="http://schemas.openxmlformats.org/markup-compatibility/2006">
              <mc:Choice xmlns:v="urn:schemas-microsoft-com:vml" Requires="v">
                <p:oleObj name="Ecuación" r:id="rId4" imgW="2413000" imgH="241300" progId="Equation.3">
                  <p:embed/>
                </p:oleObj>
              </mc:Choice>
              <mc:Fallback>
                <p:oleObj name="Ecuación" r:id="rId4" imgW="2413000" imgH="241300" progId="Equation.3">
                  <p:embed/>
                  <p:pic>
                    <p:nvPicPr>
                      <p:cNvPr id="36885" name="Object 3">
                        <a:extLst>
                          <a:ext uri="{FF2B5EF4-FFF2-40B4-BE49-F238E27FC236}">
                            <a16:creationId xmlns:a16="http://schemas.microsoft.com/office/drawing/2014/main" id="{BA526AC7-994C-9B65-902D-5CFE35F3D7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0800" y="4221163"/>
                        <a:ext cx="3519488" cy="358775"/>
                      </a:xfrm>
                      <a:prstGeom prst="rect">
                        <a:avLst/>
                      </a:prstGeom>
                      <a:solidFill>
                        <a:schemeClr val="accent1"/>
                      </a:solidFill>
                      <a:ln w="9525">
                        <a:solidFill>
                          <a:schemeClr val="tx1"/>
                        </a:solidFill>
                        <a:miter lim="800000"/>
                        <a:headEnd/>
                        <a:tailEnd/>
                      </a:ln>
                    </p:spPr>
                  </p:pic>
                </p:oleObj>
              </mc:Fallback>
            </mc:AlternateContent>
          </a:graphicData>
        </a:graphic>
      </p:graphicFrame>
      <p:graphicFrame>
        <p:nvGraphicFramePr>
          <p:cNvPr id="36886" name="Object 4">
            <a:extLst>
              <a:ext uri="{FF2B5EF4-FFF2-40B4-BE49-F238E27FC236}">
                <a16:creationId xmlns:a16="http://schemas.microsoft.com/office/drawing/2014/main" id="{9B31C556-9231-14B4-BD0E-B93D0C6C67E1}"/>
              </a:ext>
            </a:extLst>
          </p:cNvPr>
          <p:cNvGraphicFramePr>
            <a:graphicFrameLocks noChangeAspect="1"/>
          </p:cNvGraphicFramePr>
          <p:nvPr/>
        </p:nvGraphicFramePr>
        <p:xfrm>
          <a:off x="3851275" y="4724400"/>
          <a:ext cx="2649538" cy="679450"/>
        </p:xfrm>
        <a:graphic>
          <a:graphicData uri="http://schemas.openxmlformats.org/presentationml/2006/ole">
            <mc:AlternateContent xmlns:mc="http://schemas.openxmlformats.org/markup-compatibility/2006">
              <mc:Choice xmlns:v="urn:schemas-microsoft-com:vml" Requires="v">
                <p:oleObj name="Ecuación" r:id="rId6" imgW="1816100" imgH="457200" progId="Equation.3">
                  <p:embed/>
                </p:oleObj>
              </mc:Choice>
              <mc:Fallback>
                <p:oleObj name="Ecuación" r:id="rId6" imgW="1816100" imgH="457200" progId="Equation.3">
                  <p:embed/>
                  <p:pic>
                    <p:nvPicPr>
                      <p:cNvPr id="36886" name="Object 4">
                        <a:extLst>
                          <a:ext uri="{FF2B5EF4-FFF2-40B4-BE49-F238E27FC236}">
                            <a16:creationId xmlns:a16="http://schemas.microsoft.com/office/drawing/2014/main" id="{9B31C556-9231-14B4-BD0E-B93D0C6C67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1275" y="4724400"/>
                        <a:ext cx="2649538" cy="679450"/>
                      </a:xfrm>
                      <a:prstGeom prst="rect">
                        <a:avLst/>
                      </a:prstGeom>
                      <a:solidFill>
                        <a:schemeClr val="accent1"/>
                      </a:solidFill>
                      <a:ln w="9525">
                        <a:solidFill>
                          <a:schemeClr val="tx1"/>
                        </a:solidFill>
                        <a:miter lim="800000"/>
                        <a:headEnd/>
                        <a:tailEnd/>
                      </a:ln>
                    </p:spPr>
                  </p:pic>
                </p:oleObj>
              </mc:Fallback>
            </mc:AlternateContent>
          </a:graphicData>
        </a:graphic>
      </p:graphicFrame>
      <p:graphicFrame>
        <p:nvGraphicFramePr>
          <p:cNvPr id="36887" name="Object 23">
            <a:extLst>
              <a:ext uri="{FF2B5EF4-FFF2-40B4-BE49-F238E27FC236}">
                <a16:creationId xmlns:a16="http://schemas.microsoft.com/office/drawing/2014/main" id="{6391D763-072C-A97B-E565-52B384513BF1}"/>
              </a:ext>
            </a:extLst>
          </p:cNvPr>
          <p:cNvGraphicFramePr>
            <a:graphicFrameLocks noChangeAspect="1"/>
          </p:cNvGraphicFramePr>
          <p:nvPr/>
        </p:nvGraphicFramePr>
        <p:xfrm>
          <a:off x="3851275" y="5507038"/>
          <a:ext cx="2500313" cy="641350"/>
        </p:xfrm>
        <a:graphic>
          <a:graphicData uri="http://schemas.openxmlformats.org/presentationml/2006/ole">
            <mc:AlternateContent xmlns:mc="http://schemas.openxmlformats.org/markup-compatibility/2006">
              <mc:Choice xmlns:v="urn:schemas-microsoft-com:vml" Requires="v">
                <p:oleObj name="Ecuación" r:id="rId8" imgW="1714500" imgH="431800" progId="Equation.3">
                  <p:embed/>
                </p:oleObj>
              </mc:Choice>
              <mc:Fallback>
                <p:oleObj name="Ecuación" r:id="rId8" imgW="1714500" imgH="431800" progId="Equation.3">
                  <p:embed/>
                  <p:pic>
                    <p:nvPicPr>
                      <p:cNvPr id="36887" name="Object 23">
                        <a:extLst>
                          <a:ext uri="{FF2B5EF4-FFF2-40B4-BE49-F238E27FC236}">
                            <a16:creationId xmlns:a16="http://schemas.microsoft.com/office/drawing/2014/main" id="{6391D763-072C-A97B-E565-52B384513BF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1275" y="5507038"/>
                        <a:ext cx="2500313" cy="641350"/>
                      </a:xfrm>
                      <a:prstGeom prst="rect">
                        <a:avLst/>
                      </a:prstGeom>
                      <a:solidFill>
                        <a:schemeClr val="accent1"/>
                      </a:solidFill>
                      <a:ln w="9525">
                        <a:solidFill>
                          <a:schemeClr val="tx1"/>
                        </a:solidFill>
                        <a:miter lim="800000"/>
                        <a:headEnd/>
                        <a:tailEnd/>
                      </a:ln>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5 Marcador de número de diapositiva">
            <a:extLst>
              <a:ext uri="{FF2B5EF4-FFF2-40B4-BE49-F238E27FC236}">
                <a16:creationId xmlns:a16="http://schemas.microsoft.com/office/drawing/2014/main" id="{D3E2E885-D2B1-C903-7946-C308A842E65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5C701B26-333B-4A17-8467-38264AC893B6}" type="slidenum">
              <a:rPr lang="es-ES" altLang="es-CR" sz="1400" smtClean="0"/>
              <a:pPr>
                <a:spcBef>
                  <a:spcPct val="0"/>
                </a:spcBef>
                <a:buClrTx/>
                <a:buSzTx/>
                <a:buFontTx/>
                <a:buNone/>
              </a:pPr>
              <a:t>33</a:t>
            </a:fld>
            <a:endParaRPr lang="es-ES" altLang="es-CR" sz="1400"/>
          </a:p>
        </p:txBody>
      </p:sp>
      <p:sp>
        <p:nvSpPr>
          <p:cNvPr id="37891" name="Rectangle 2">
            <a:extLst>
              <a:ext uri="{FF2B5EF4-FFF2-40B4-BE49-F238E27FC236}">
                <a16:creationId xmlns:a16="http://schemas.microsoft.com/office/drawing/2014/main" id="{6903FF5C-FBFD-687E-D8F9-A99BC75961A4}"/>
              </a:ext>
            </a:extLst>
          </p:cNvPr>
          <p:cNvSpPr>
            <a:spLocks noGrp="1" noChangeArrowheads="1"/>
          </p:cNvSpPr>
          <p:nvPr>
            <p:ph type="title"/>
          </p:nvPr>
        </p:nvSpPr>
        <p:spPr>
          <a:xfrm>
            <a:off x="771525" y="534988"/>
            <a:ext cx="8162925" cy="954087"/>
          </a:xfrm>
        </p:spPr>
        <p:txBody>
          <a:bodyPr/>
          <a:lstStyle/>
          <a:p>
            <a:pPr eaLnBrk="1" hangingPunct="1"/>
            <a:r>
              <a:rPr lang="es-MX" altLang="es-CR" sz="2800" b="1">
                <a:latin typeface="Times New Roman" panose="02020603050405020304" pitchFamily="18" charset="0"/>
              </a:rPr>
              <a:t>Ejemplo: Distancias entre 20 sujetos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37892" name="Rectangle 4">
            <a:extLst>
              <a:ext uri="{FF2B5EF4-FFF2-40B4-BE49-F238E27FC236}">
                <a16:creationId xmlns:a16="http://schemas.microsoft.com/office/drawing/2014/main" id="{A3F69A40-F663-1155-7E7D-02A8367F1859}"/>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7893" name="Rectangle 5">
            <a:extLst>
              <a:ext uri="{FF2B5EF4-FFF2-40B4-BE49-F238E27FC236}">
                <a16:creationId xmlns:a16="http://schemas.microsoft.com/office/drawing/2014/main" id="{86CA2356-25F2-23AF-95DD-E0DF6D64CCC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7894" name="Rectangle 6">
            <a:extLst>
              <a:ext uri="{FF2B5EF4-FFF2-40B4-BE49-F238E27FC236}">
                <a16:creationId xmlns:a16="http://schemas.microsoft.com/office/drawing/2014/main" id="{1C3860B1-E697-DE5B-4BB9-6B6AE184BF3F}"/>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7895" name="Rectangle 7">
            <a:extLst>
              <a:ext uri="{FF2B5EF4-FFF2-40B4-BE49-F238E27FC236}">
                <a16:creationId xmlns:a16="http://schemas.microsoft.com/office/drawing/2014/main" id="{82332E4B-3862-C07E-A781-96BE91454A17}"/>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7896" name="Rectangle 8">
            <a:extLst>
              <a:ext uri="{FF2B5EF4-FFF2-40B4-BE49-F238E27FC236}">
                <a16:creationId xmlns:a16="http://schemas.microsoft.com/office/drawing/2014/main" id="{16F67458-4698-3381-E27D-2030825B61BB}"/>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7897" name="Rectangle 9">
            <a:extLst>
              <a:ext uri="{FF2B5EF4-FFF2-40B4-BE49-F238E27FC236}">
                <a16:creationId xmlns:a16="http://schemas.microsoft.com/office/drawing/2014/main" id="{39107D53-4350-76C7-8707-EA0701EC57C8}"/>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7898" name="Rectangle 10">
            <a:extLst>
              <a:ext uri="{FF2B5EF4-FFF2-40B4-BE49-F238E27FC236}">
                <a16:creationId xmlns:a16="http://schemas.microsoft.com/office/drawing/2014/main" id="{B3BC20FE-1BDC-77FE-6C00-96DCBD7BC864}"/>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7899" name="Rectangle 11">
            <a:extLst>
              <a:ext uri="{FF2B5EF4-FFF2-40B4-BE49-F238E27FC236}">
                <a16:creationId xmlns:a16="http://schemas.microsoft.com/office/drawing/2014/main" id="{A4DFB5FF-D7D0-9B34-C24F-98C8A157CABD}"/>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7900" name="Rectangle 12">
            <a:extLst>
              <a:ext uri="{FF2B5EF4-FFF2-40B4-BE49-F238E27FC236}">
                <a16:creationId xmlns:a16="http://schemas.microsoft.com/office/drawing/2014/main" id="{364859AB-6F6F-8B3E-258A-C708851890FF}"/>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7901" name="Rectangle 13">
            <a:extLst>
              <a:ext uri="{FF2B5EF4-FFF2-40B4-BE49-F238E27FC236}">
                <a16:creationId xmlns:a16="http://schemas.microsoft.com/office/drawing/2014/main" id="{7E0CD3C5-E26D-32B7-402D-76345F787A73}"/>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7902" name="Rectangle 14">
            <a:extLst>
              <a:ext uri="{FF2B5EF4-FFF2-40B4-BE49-F238E27FC236}">
                <a16:creationId xmlns:a16="http://schemas.microsoft.com/office/drawing/2014/main" id="{1B507CF2-8216-7D78-D3DB-890F3D4254B6}"/>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7903" name="Rectangle 15">
            <a:extLst>
              <a:ext uri="{FF2B5EF4-FFF2-40B4-BE49-F238E27FC236}">
                <a16:creationId xmlns:a16="http://schemas.microsoft.com/office/drawing/2014/main" id="{62527AD0-EB3D-BDFD-B1FA-FFDF36BA379D}"/>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7904" name="Rectangle 16">
            <a:extLst>
              <a:ext uri="{FF2B5EF4-FFF2-40B4-BE49-F238E27FC236}">
                <a16:creationId xmlns:a16="http://schemas.microsoft.com/office/drawing/2014/main" id="{4760A2CA-80F0-D9A6-4300-9F54C9AAD2D1}"/>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7905" name="Rectangle 17">
            <a:extLst>
              <a:ext uri="{FF2B5EF4-FFF2-40B4-BE49-F238E27FC236}">
                <a16:creationId xmlns:a16="http://schemas.microsoft.com/office/drawing/2014/main" id="{A4A4B350-95C6-56DA-7D51-0EFC5603741A}"/>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37906" name="Rectangle 18">
            <a:extLst>
              <a:ext uri="{FF2B5EF4-FFF2-40B4-BE49-F238E27FC236}">
                <a16:creationId xmlns:a16="http://schemas.microsoft.com/office/drawing/2014/main" id="{B052485A-CA7E-47E8-38AA-DFB8ED997DE4}"/>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pic>
        <p:nvPicPr>
          <p:cNvPr id="37907" name="Picture 2">
            <a:extLst>
              <a:ext uri="{FF2B5EF4-FFF2-40B4-BE49-F238E27FC236}">
                <a16:creationId xmlns:a16="http://schemas.microsoft.com/office/drawing/2014/main" id="{3AC6EE06-73F6-D0A6-4C39-FA00A80D92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325" y="1968500"/>
            <a:ext cx="7451725" cy="3086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4055" name="Rectangle 3">
            <a:extLst>
              <a:ext uri="{FF2B5EF4-FFF2-40B4-BE49-F238E27FC236}">
                <a16:creationId xmlns:a16="http://schemas.microsoft.com/office/drawing/2014/main" id="{A5E658DC-253C-4C66-B838-7D15311EA775}"/>
              </a:ext>
            </a:extLst>
          </p:cNvPr>
          <p:cNvSpPr txBox="1">
            <a:spLocks noChangeArrowheads="1"/>
          </p:cNvSpPr>
          <p:nvPr/>
        </p:nvSpPr>
        <p:spPr bwMode="auto">
          <a:xfrm>
            <a:off x="763588" y="5207000"/>
            <a:ext cx="7696200" cy="1108075"/>
          </a:xfrm>
          <a:prstGeom prst="rect">
            <a:avLst/>
          </a:prstGeom>
          <a:noFill/>
          <a:ln>
            <a:noFill/>
          </a:ln>
        </p:spPr>
        <p:txBody>
          <a:bodyPr>
            <a:spAutoFit/>
          </a:bodyPr>
          <a:lstStyle>
            <a:lvl1pPr marL="342900" indent="-3429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just">
              <a:spcBef>
                <a:spcPct val="0"/>
              </a:spcBef>
              <a:spcAft>
                <a:spcPts val="600"/>
              </a:spcAft>
              <a:buClr>
                <a:schemeClr val="hlink"/>
              </a:buClr>
              <a:buSzTx/>
              <a:buFont typeface="Wingdings" panose="05000000000000000000" pitchFamily="2" charset="2"/>
              <a:buChar char="§"/>
              <a:defRPr/>
            </a:pPr>
            <a:r>
              <a:rPr lang="es-MX" altLang="es-CR" sz="1800" dirty="0"/>
              <a:t>La distancia entre el individuo 17 y el individuo 7 es 10.8. </a:t>
            </a:r>
          </a:p>
          <a:p>
            <a:pPr marL="0" indent="0" algn="just">
              <a:spcBef>
                <a:spcPct val="0"/>
              </a:spcBef>
              <a:spcAft>
                <a:spcPts val="600"/>
              </a:spcAft>
              <a:buClr>
                <a:schemeClr val="hlink"/>
              </a:buClr>
              <a:buSzTx/>
              <a:buFont typeface="Wingdings" panose="05000000000000000000" pitchFamily="2" charset="2"/>
              <a:buNone/>
              <a:defRPr/>
            </a:pPr>
            <a:endParaRPr lang="es-MX" altLang="es-CR" sz="1800" dirty="0"/>
          </a:p>
          <a:p>
            <a:pPr algn="just">
              <a:spcBef>
                <a:spcPct val="0"/>
              </a:spcBef>
              <a:spcAft>
                <a:spcPts val="600"/>
              </a:spcAft>
              <a:buClr>
                <a:schemeClr val="hlink"/>
              </a:buClr>
              <a:buSzTx/>
              <a:buFont typeface="Wingdings" panose="05000000000000000000" pitchFamily="2" charset="2"/>
              <a:buNone/>
              <a:defRPr/>
            </a:pPr>
            <a:endParaRPr lang="es-MX" altLang="es-CR"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5 Marcador de número de diapositiva">
            <a:extLst>
              <a:ext uri="{FF2B5EF4-FFF2-40B4-BE49-F238E27FC236}">
                <a16:creationId xmlns:a16="http://schemas.microsoft.com/office/drawing/2014/main" id="{4BE310A1-6CCF-C512-6CC1-33290BA8339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03F2C7B9-98ED-42B8-A061-CB92C2DD12D8}" type="slidenum">
              <a:rPr lang="es-ES" altLang="es-CR" sz="1400" smtClean="0"/>
              <a:pPr>
                <a:spcBef>
                  <a:spcPct val="0"/>
                </a:spcBef>
                <a:buClrTx/>
                <a:buSzTx/>
                <a:buFontTx/>
                <a:buNone/>
              </a:pPr>
              <a:t>34</a:t>
            </a:fld>
            <a:endParaRPr lang="es-ES" altLang="es-CR" sz="1400"/>
          </a:p>
        </p:txBody>
      </p:sp>
      <p:sp>
        <p:nvSpPr>
          <p:cNvPr id="38915" name="Rectangle 2">
            <a:extLst>
              <a:ext uri="{FF2B5EF4-FFF2-40B4-BE49-F238E27FC236}">
                <a16:creationId xmlns:a16="http://schemas.microsoft.com/office/drawing/2014/main" id="{01035241-15C0-FC53-28AB-11150D94CD1C}"/>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cs typeface="Times New Roman" panose="02020603050405020304" pitchFamily="18" charset="0"/>
              </a:rPr>
              <a:t>Ejercicio</a:t>
            </a:r>
            <a:br>
              <a:rPr lang="es-MX" altLang="es-CR" sz="2800" b="1">
                <a:latin typeface="Times New Roman" panose="02020603050405020304" pitchFamily="18" charset="0"/>
                <a:cs typeface="Times New Roman" panose="02020603050405020304" pitchFamily="18" charset="0"/>
              </a:rPr>
            </a:br>
            <a:endParaRPr lang="es-ES" altLang="es-CR" sz="2800" b="1">
              <a:latin typeface="Times New Roman" panose="02020603050405020304" pitchFamily="18" charset="0"/>
            </a:endParaRPr>
          </a:p>
        </p:txBody>
      </p:sp>
      <p:sp>
        <p:nvSpPr>
          <p:cNvPr id="2" name="Rectangle 3">
            <a:extLst>
              <a:ext uri="{FF2B5EF4-FFF2-40B4-BE49-F238E27FC236}">
                <a16:creationId xmlns:a16="http://schemas.microsoft.com/office/drawing/2014/main" id="{5D861791-A197-3811-496D-C035EA279F49}"/>
              </a:ext>
            </a:extLst>
          </p:cNvPr>
          <p:cNvSpPr>
            <a:spLocks noGrp="1" noChangeArrowheads="1"/>
          </p:cNvSpPr>
          <p:nvPr>
            <p:ph type="body" idx="1"/>
          </p:nvPr>
        </p:nvSpPr>
        <p:spPr>
          <a:xfrm>
            <a:off x="698500" y="2017713"/>
            <a:ext cx="7545388" cy="5465762"/>
          </a:xfrm>
        </p:spPr>
        <p:txBody>
          <a:bodyPr>
            <a:spAutoFit/>
          </a:bodyPr>
          <a:lstStyle/>
          <a:p>
            <a:pPr algn="just" eaLnBrk="1" hangingPunct="1">
              <a:spcAft>
                <a:spcPct val="20000"/>
              </a:spcAft>
              <a:defRPr/>
            </a:pPr>
            <a:r>
              <a:rPr lang="en-US" altLang="es-CR" sz="1800" dirty="0">
                <a:cs typeface="Times New Roman" panose="02020603050405020304" pitchFamily="18" charset="0"/>
              </a:rPr>
              <a:t>Tome </a:t>
            </a:r>
            <a:r>
              <a:rPr lang="en-US" altLang="es-CR" sz="1800" dirty="0" err="1">
                <a:cs typeface="Times New Roman" panose="02020603050405020304" pitchFamily="18" charset="0"/>
              </a:rPr>
              <a:t>los</a:t>
            </a:r>
            <a:r>
              <a:rPr lang="en-US" altLang="es-CR" sz="1800" dirty="0">
                <a:cs typeface="Times New Roman" panose="02020603050405020304" pitchFamily="18" charset="0"/>
              </a:rPr>
              <a:t> </a:t>
            </a:r>
            <a:r>
              <a:rPr lang="en-US" altLang="es-CR" sz="1800" dirty="0" err="1">
                <a:cs typeface="Times New Roman" panose="02020603050405020304" pitchFamily="18" charset="0"/>
              </a:rPr>
              <a:t>siguientes</a:t>
            </a:r>
            <a:r>
              <a:rPr lang="en-US" altLang="es-CR" sz="1800" dirty="0">
                <a:cs typeface="Times New Roman" panose="02020603050405020304" pitchFamily="18" charset="0"/>
              </a:rPr>
              <a:t> </a:t>
            </a:r>
            <a:r>
              <a:rPr lang="en-US" altLang="es-CR" sz="1800" dirty="0" err="1">
                <a:cs typeface="Times New Roman" panose="02020603050405020304" pitchFamily="18" charset="0"/>
              </a:rPr>
              <a:t>grupos</a:t>
            </a:r>
            <a:r>
              <a:rPr lang="en-US" altLang="es-CR" sz="1800" dirty="0">
                <a:cs typeface="Times New Roman" panose="02020603050405020304" pitchFamily="18" charset="0"/>
              </a:rPr>
              <a:t>:</a:t>
            </a:r>
          </a:p>
          <a:p>
            <a:pPr marL="0" indent="0" algn="just" eaLnBrk="1" hangingPunct="1">
              <a:spcAft>
                <a:spcPct val="20000"/>
              </a:spcAft>
              <a:buFont typeface="Wingdings" panose="05000000000000000000" pitchFamily="2" charset="2"/>
              <a:buNone/>
              <a:defRPr/>
            </a:pPr>
            <a:r>
              <a:rPr lang="en-US" altLang="es-CR" sz="1800" dirty="0">
                <a:cs typeface="Times New Roman" panose="02020603050405020304" pitchFamily="18" charset="0"/>
              </a:rPr>
              <a:t>	A1 = {I10, I8, I16}, A2={I3, I12}, A3={I9}</a:t>
            </a:r>
          </a:p>
          <a:p>
            <a:pPr algn="just" eaLnBrk="1" hangingPunct="1">
              <a:spcAft>
                <a:spcPct val="20000"/>
              </a:spcAft>
              <a:defRPr/>
            </a:pPr>
            <a:endParaRPr lang="en-US" altLang="es-CR" sz="1800" dirty="0">
              <a:cs typeface="Times New Roman" panose="02020603050405020304" pitchFamily="18" charset="0"/>
            </a:endParaRPr>
          </a:p>
          <a:p>
            <a:pPr marL="800100" lvl="2" indent="0" algn="just" eaLnBrk="1" hangingPunct="1">
              <a:spcAft>
                <a:spcPct val="20000"/>
              </a:spcAft>
              <a:buFontTx/>
              <a:buNone/>
              <a:defRPr/>
            </a:pPr>
            <a:r>
              <a:rPr lang="en-US" altLang="es-CR" sz="1800" dirty="0" err="1">
                <a:cs typeface="Times New Roman" panose="02020603050405020304" pitchFamily="18" charset="0"/>
              </a:rPr>
              <a:t>Calcule</a:t>
            </a:r>
            <a:r>
              <a:rPr lang="en-US" altLang="es-CR" sz="1800" dirty="0">
                <a:cs typeface="Times New Roman" panose="02020603050405020304" pitchFamily="18" charset="0"/>
              </a:rPr>
              <a:t> la </a:t>
            </a:r>
            <a:r>
              <a:rPr lang="en-US" altLang="es-CR" sz="1800" dirty="0" err="1">
                <a:cs typeface="Times New Roman" panose="02020603050405020304" pitchFamily="18" charset="0"/>
              </a:rPr>
              <a:t>distancia</a:t>
            </a:r>
            <a:r>
              <a:rPr lang="en-US" altLang="es-CR" sz="1800" dirty="0">
                <a:cs typeface="Times New Roman" panose="02020603050405020304" pitchFamily="18" charset="0"/>
              </a:rPr>
              <a:t> entre A3 y A2 </a:t>
            </a:r>
            <a:r>
              <a:rPr lang="en-US" altLang="es-CR" sz="1800" dirty="0" err="1">
                <a:cs typeface="Times New Roman" panose="02020603050405020304" pitchFamily="18" charset="0"/>
              </a:rPr>
              <a:t>usando</a:t>
            </a:r>
            <a:r>
              <a:rPr lang="en-US" altLang="es-CR" sz="1800" dirty="0">
                <a:cs typeface="Times New Roman" panose="02020603050405020304" pitchFamily="18" charset="0"/>
              </a:rPr>
              <a:t> </a:t>
            </a:r>
            <a:r>
              <a:rPr lang="en-US" altLang="es-CR" sz="1800" dirty="0" err="1">
                <a:cs typeface="Times New Roman" panose="02020603050405020304" pitchFamily="18" charset="0"/>
              </a:rPr>
              <a:t>el</a:t>
            </a:r>
            <a:r>
              <a:rPr lang="en-US" altLang="es-CR" sz="1800" dirty="0">
                <a:cs typeface="Times New Roman" panose="02020603050405020304" pitchFamily="18" charset="0"/>
              </a:rPr>
              <a:t> </a:t>
            </a:r>
            <a:r>
              <a:rPr lang="en-US" altLang="es-CR" sz="1800" dirty="0" err="1">
                <a:cs typeface="Times New Roman" panose="02020603050405020304" pitchFamily="18" charset="0"/>
              </a:rPr>
              <a:t>vecino</a:t>
            </a:r>
            <a:r>
              <a:rPr lang="en-US" altLang="es-CR" sz="1800" dirty="0">
                <a:cs typeface="Times New Roman" panose="02020603050405020304" pitchFamily="18" charset="0"/>
              </a:rPr>
              <a:t> </a:t>
            </a:r>
            <a:r>
              <a:rPr lang="en-US" altLang="es-CR" sz="1800" dirty="0" err="1">
                <a:cs typeface="Times New Roman" panose="02020603050405020304" pitchFamily="18" charset="0"/>
              </a:rPr>
              <a:t>más</a:t>
            </a:r>
            <a:r>
              <a:rPr lang="en-US" altLang="es-CR" sz="1800" dirty="0">
                <a:cs typeface="Times New Roman" panose="02020603050405020304" pitchFamily="18" charset="0"/>
              </a:rPr>
              <a:t> </a:t>
            </a:r>
            <a:r>
              <a:rPr lang="en-US" altLang="es-CR" sz="1800" dirty="0" err="1">
                <a:cs typeface="Times New Roman" panose="02020603050405020304" pitchFamily="18" charset="0"/>
              </a:rPr>
              <a:t>cercano</a:t>
            </a:r>
            <a:r>
              <a:rPr lang="en-US" altLang="es-CR" sz="1800" dirty="0">
                <a:cs typeface="Times New Roman" panose="02020603050405020304" pitchFamily="18" charset="0"/>
              </a:rPr>
              <a:t>. </a:t>
            </a:r>
          </a:p>
          <a:p>
            <a:pPr marL="800100" lvl="2" indent="0" algn="just" eaLnBrk="1" hangingPunct="1">
              <a:spcAft>
                <a:spcPct val="20000"/>
              </a:spcAft>
              <a:buFontTx/>
              <a:buNone/>
              <a:defRPr/>
            </a:pPr>
            <a:endParaRPr lang="en-US" altLang="es-CR" sz="1800" dirty="0">
              <a:cs typeface="Times New Roman" panose="02020603050405020304" pitchFamily="18" charset="0"/>
            </a:endParaRPr>
          </a:p>
          <a:p>
            <a:pPr marL="800100" lvl="2" indent="0" algn="just" eaLnBrk="1" hangingPunct="1">
              <a:spcAft>
                <a:spcPct val="20000"/>
              </a:spcAft>
              <a:buFontTx/>
              <a:buNone/>
              <a:defRPr/>
            </a:pPr>
            <a:r>
              <a:rPr lang="en-US" altLang="es-CR" sz="1800" dirty="0" err="1">
                <a:cs typeface="Times New Roman" panose="02020603050405020304" pitchFamily="18" charset="0"/>
              </a:rPr>
              <a:t>Calcule</a:t>
            </a:r>
            <a:r>
              <a:rPr lang="en-US" altLang="es-CR" sz="1800" dirty="0">
                <a:cs typeface="Times New Roman" panose="02020603050405020304" pitchFamily="18" charset="0"/>
              </a:rPr>
              <a:t> la </a:t>
            </a:r>
            <a:r>
              <a:rPr lang="en-US" altLang="es-CR" sz="1800" dirty="0" err="1">
                <a:cs typeface="Times New Roman" panose="02020603050405020304" pitchFamily="18" charset="0"/>
              </a:rPr>
              <a:t>distancia</a:t>
            </a:r>
            <a:r>
              <a:rPr lang="en-US" altLang="es-CR" sz="1800" dirty="0">
                <a:cs typeface="Times New Roman" panose="02020603050405020304" pitchFamily="18" charset="0"/>
              </a:rPr>
              <a:t> entre A1 y A3 </a:t>
            </a:r>
            <a:r>
              <a:rPr lang="en-US" altLang="es-CR" sz="1800" dirty="0" err="1">
                <a:cs typeface="Times New Roman" panose="02020603050405020304" pitchFamily="18" charset="0"/>
              </a:rPr>
              <a:t>usando</a:t>
            </a:r>
            <a:r>
              <a:rPr lang="en-US" altLang="es-CR" sz="1800" dirty="0">
                <a:cs typeface="Times New Roman" panose="02020603050405020304" pitchFamily="18" charset="0"/>
              </a:rPr>
              <a:t> </a:t>
            </a:r>
            <a:r>
              <a:rPr lang="en-US" altLang="es-CR" sz="1800" dirty="0" err="1">
                <a:cs typeface="Times New Roman" panose="02020603050405020304" pitchFamily="18" charset="0"/>
              </a:rPr>
              <a:t>el</a:t>
            </a:r>
            <a:r>
              <a:rPr lang="en-US" altLang="es-CR" sz="1800" dirty="0">
                <a:cs typeface="Times New Roman" panose="02020603050405020304" pitchFamily="18" charset="0"/>
              </a:rPr>
              <a:t> </a:t>
            </a:r>
            <a:r>
              <a:rPr lang="en-US" altLang="es-CR" sz="1800" dirty="0" err="1">
                <a:cs typeface="Times New Roman" panose="02020603050405020304" pitchFamily="18" charset="0"/>
              </a:rPr>
              <a:t>vecino</a:t>
            </a:r>
            <a:r>
              <a:rPr lang="en-US" altLang="es-CR" sz="1800" dirty="0">
                <a:cs typeface="Times New Roman" panose="02020603050405020304" pitchFamily="18" charset="0"/>
              </a:rPr>
              <a:t> </a:t>
            </a:r>
            <a:r>
              <a:rPr lang="en-US" altLang="es-CR" sz="1800" dirty="0" err="1">
                <a:cs typeface="Times New Roman" panose="02020603050405020304" pitchFamily="18" charset="0"/>
              </a:rPr>
              <a:t>más</a:t>
            </a:r>
            <a:r>
              <a:rPr lang="en-US" altLang="es-CR" sz="1800" dirty="0">
                <a:cs typeface="Times New Roman" panose="02020603050405020304" pitchFamily="18" charset="0"/>
              </a:rPr>
              <a:t> </a:t>
            </a:r>
            <a:r>
              <a:rPr lang="en-US" altLang="es-CR" sz="1800" dirty="0" err="1">
                <a:cs typeface="Times New Roman" panose="02020603050405020304" pitchFamily="18" charset="0"/>
              </a:rPr>
              <a:t>lejano</a:t>
            </a:r>
            <a:r>
              <a:rPr lang="en-US" altLang="es-CR" sz="1800" dirty="0">
                <a:cs typeface="Times New Roman" panose="02020603050405020304" pitchFamily="18" charset="0"/>
              </a:rPr>
              <a:t>.</a:t>
            </a:r>
          </a:p>
          <a:p>
            <a:pPr marL="800100" lvl="2" indent="0" algn="just" eaLnBrk="1" hangingPunct="1">
              <a:spcAft>
                <a:spcPct val="20000"/>
              </a:spcAft>
              <a:buFontTx/>
              <a:buNone/>
              <a:defRPr/>
            </a:pPr>
            <a:endParaRPr lang="en-US" altLang="es-CR" sz="1800" dirty="0">
              <a:cs typeface="Times New Roman" panose="02020603050405020304" pitchFamily="18" charset="0"/>
            </a:endParaRPr>
          </a:p>
          <a:p>
            <a:pPr marL="800100" lvl="2" indent="0" algn="just" eaLnBrk="1" hangingPunct="1">
              <a:spcAft>
                <a:spcPct val="20000"/>
              </a:spcAft>
              <a:buFontTx/>
              <a:buNone/>
              <a:defRPr/>
            </a:pPr>
            <a:r>
              <a:rPr lang="en-US" altLang="es-CR" sz="1800" dirty="0" err="1">
                <a:cs typeface="Times New Roman" panose="02020603050405020304" pitchFamily="18" charset="0"/>
              </a:rPr>
              <a:t>Calcule</a:t>
            </a:r>
            <a:r>
              <a:rPr lang="en-US" altLang="es-CR" sz="1800" dirty="0">
                <a:cs typeface="Times New Roman" panose="02020603050405020304" pitchFamily="18" charset="0"/>
              </a:rPr>
              <a:t> la </a:t>
            </a:r>
            <a:r>
              <a:rPr lang="en-US" altLang="es-CR" sz="1800" dirty="0" err="1">
                <a:cs typeface="Times New Roman" panose="02020603050405020304" pitchFamily="18" charset="0"/>
              </a:rPr>
              <a:t>distancia</a:t>
            </a:r>
            <a:r>
              <a:rPr lang="en-US" altLang="es-CR" sz="1800" dirty="0">
                <a:cs typeface="Times New Roman" panose="02020603050405020304" pitchFamily="18" charset="0"/>
              </a:rPr>
              <a:t> entre A2 y A1 </a:t>
            </a:r>
            <a:r>
              <a:rPr lang="en-US" altLang="es-CR" sz="1800" dirty="0" err="1">
                <a:cs typeface="Times New Roman" panose="02020603050405020304" pitchFamily="18" charset="0"/>
              </a:rPr>
              <a:t>usando</a:t>
            </a:r>
            <a:r>
              <a:rPr lang="en-US" altLang="es-CR" sz="1800" dirty="0">
                <a:cs typeface="Times New Roman" panose="02020603050405020304" pitchFamily="18" charset="0"/>
              </a:rPr>
              <a:t> </a:t>
            </a:r>
            <a:r>
              <a:rPr lang="en-US" altLang="es-CR" sz="1800" dirty="0" err="1">
                <a:cs typeface="Times New Roman" panose="02020603050405020304" pitchFamily="18" charset="0"/>
              </a:rPr>
              <a:t>el</a:t>
            </a:r>
            <a:r>
              <a:rPr lang="en-US" altLang="es-CR" sz="1800" dirty="0">
                <a:cs typeface="Times New Roman" panose="02020603050405020304" pitchFamily="18" charset="0"/>
              </a:rPr>
              <a:t> </a:t>
            </a:r>
            <a:r>
              <a:rPr lang="en-US" altLang="es-CR" sz="1800" dirty="0" err="1">
                <a:cs typeface="Times New Roman" panose="02020603050405020304" pitchFamily="18" charset="0"/>
              </a:rPr>
              <a:t>salto</a:t>
            </a:r>
            <a:r>
              <a:rPr lang="en-US" altLang="es-CR" sz="1800" dirty="0">
                <a:cs typeface="Times New Roman" panose="02020603050405020304" pitchFamily="18" charset="0"/>
              </a:rPr>
              <a:t> </a:t>
            </a:r>
            <a:r>
              <a:rPr lang="en-US" altLang="es-CR" sz="1800" dirty="0" err="1">
                <a:cs typeface="Times New Roman" panose="02020603050405020304" pitchFamily="18" charset="0"/>
              </a:rPr>
              <a:t>promedio</a:t>
            </a:r>
            <a:r>
              <a:rPr lang="en-US" altLang="es-CR" sz="1800" dirty="0">
                <a:cs typeface="Times New Roman" panose="02020603050405020304" pitchFamily="18" charset="0"/>
              </a:rPr>
              <a:t>.</a:t>
            </a:r>
          </a:p>
          <a:p>
            <a:pPr marL="800100" lvl="2" indent="0" algn="just" eaLnBrk="1" hangingPunct="1">
              <a:spcAft>
                <a:spcPct val="20000"/>
              </a:spcAft>
              <a:buFontTx/>
              <a:buNone/>
              <a:defRPr/>
            </a:pPr>
            <a:endParaRPr lang="en-US" altLang="es-CR" sz="1800" dirty="0">
              <a:cs typeface="Times New Roman" panose="02020603050405020304" pitchFamily="18" charset="0"/>
            </a:endParaRPr>
          </a:p>
          <a:p>
            <a:pPr marL="800100" lvl="2" indent="0" algn="just" eaLnBrk="1" hangingPunct="1">
              <a:spcAft>
                <a:spcPct val="20000"/>
              </a:spcAft>
              <a:buFontTx/>
              <a:buNone/>
              <a:defRPr/>
            </a:pPr>
            <a:r>
              <a:rPr lang="en-US" altLang="es-CR" sz="1800" dirty="0">
                <a:cs typeface="Times New Roman" panose="02020603050405020304" pitchFamily="18" charset="0"/>
              </a:rPr>
              <a:t> </a:t>
            </a:r>
          </a:p>
          <a:p>
            <a:pPr marL="800100" lvl="2" indent="0" algn="just" eaLnBrk="1" hangingPunct="1">
              <a:spcAft>
                <a:spcPct val="20000"/>
              </a:spcAft>
              <a:buFontTx/>
              <a:buNone/>
              <a:defRPr/>
            </a:pPr>
            <a:r>
              <a:rPr lang="en-US" altLang="es-CR" sz="1800" dirty="0">
                <a:cs typeface="Times New Roman" panose="02020603050405020304" pitchFamily="18" charset="0"/>
              </a:rPr>
              <a:t> </a:t>
            </a:r>
          </a:p>
          <a:p>
            <a:pPr marL="800100" lvl="2" indent="0" algn="just" eaLnBrk="1" hangingPunct="1">
              <a:spcAft>
                <a:spcPct val="20000"/>
              </a:spcAft>
              <a:buFontTx/>
              <a:buNone/>
              <a:defRPr/>
            </a:pPr>
            <a:endParaRPr lang="en-US" altLang="es-CR" sz="1800" dirty="0">
              <a:cs typeface="Times New Roman" panose="02020603050405020304" pitchFamily="18" charset="0"/>
            </a:endParaRPr>
          </a:p>
        </p:txBody>
      </p:sp>
      <p:pic>
        <p:nvPicPr>
          <p:cNvPr id="38917" name="Picture 4" descr="Emoticon Pensando PNG transparente - StickPNG | Emoticon, Emoticons emojis,  Funny emoticons">
            <a:extLst>
              <a:ext uri="{FF2B5EF4-FFF2-40B4-BE49-F238E27FC236}">
                <a16:creationId xmlns:a16="http://schemas.microsoft.com/office/drawing/2014/main" id="{C758AED0-41D1-DF0F-F128-2E1238484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1850" y="488950"/>
            <a:ext cx="1852613"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7" descr="🤔 Cara Pensativa Emoji">
            <a:extLst>
              <a:ext uri="{FF2B5EF4-FFF2-40B4-BE49-F238E27FC236}">
                <a16:creationId xmlns:a16="http://schemas.microsoft.com/office/drawing/2014/main" id="{237A9D26-5EDB-1923-AF5B-97D3DEA258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663" y="3168650"/>
            <a:ext cx="4032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7" descr="🤔 Cara Pensativa Emoji">
            <a:extLst>
              <a:ext uri="{FF2B5EF4-FFF2-40B4-BE49-F238E27FC236}">
                <a16:creationId xmlns:a16="http://schemas.microsoft.com/office/drawing/2014/main" id="{AC8E706C-94C0-5DC1-D16A-C9D24A93E9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663" y="4292600"/>
            <a:ext cx="4032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7" descr="🤔 Cara Pensativa Emoji">
            <a:extLst>
              <a:ext uri="{FF2B5EF4-FFF2-40B4-BE49-F238E27FC236}">
                <a16:creationId xmlns:a16="http://schemas.microsoft.com/office/drawing/2014/main" id="{F8A3FEE3-53B7-940B-46AF-5F4906B9F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663" y="5327650"/>
            <a:ext cx="4032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5 Marcador de número de diapositiva">
            <a:extLst>
              <a:ext uri="{FF2B5EF4-FFF2-40B4-BE49-F238E27FC236}">
                <a16:creationId xmlns:a16="http://schemas.microsoft.com/office/drawing/2014/main" id="{234B808D-E667-ABF7-1C66-4DA8EEBDC63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28689BAE-8E54-4D72-A04E-0A6FAE9B968C}" type="slidenum">
              <a:rPr lang="es-ES" altLang="es-CR" sz="1400" smtClean="0"/>
              <a:pPr>
                <a:spcBef>
                  <a:spcPct val="0"/>
                </a:spcBef>
                <a:buClrTx/>
                <a:buSzTx/>
                <a:buFontTx/>
                <a:buNone/>
              </a:pPr>
              <a:t>35</a:t>
            </a:fld>
            <a:endParaRPr lang="es-ES" altLang="es-CR" sz="1400"/>
          </a:p>
        </p:txBody>
      </p:sp>
      <p:sp>
        <p:nvSpPr>
          <p:cNvPr id="39939" name="Rectangle 2">
            <a:extLst>
              <a:ext uri="{FF2B5EF4-FFF2-40B4-BE49-F238E27FC236}">
                <a16:creationId xmlns:a16="http://schemas.microsoft.com/office/drawing/2014/main" id="{A693EABE-1592-35F7-171B-A41CAD060E93}"/>
              </a:ext>
            </a:extLst>
          </p:cNvPr>
          <p:cNvSpPr>
            <a:spLocks noGrp="1" noChangeArrowheads="1"/>
          </p:cNvSpPr>
          <p:nvPr>
            <p:ph type="title"/>
          </p:nvPr>
        </p:nvSpPr>
        <p:spPr>
          <a:xfrm>
            <a:off x="871538" y="669925"/>
            <a:ext cx="8162925" cy="954088"/>
          </a:xfrm>
        </p:spPr>
        <p:txBody>
          <a:bodyPr/>
          <a:lstStyle/>
          <a:p>
            <a:pPr eaLnBrk="1" hangingPunct="1"/>
            <a:r>
              <a:rPr lang="es-CR" altLang="es-CR" sz="2800" b="1">
                <a:latin typeface="Times New Roman" panose="02020603050405020304" pitchFamily="18" charset="0"/>
                <a:cs typeface="Times New Roman" panose="02020603050405020304" pitchFamily="18" charset="0"/>
              </a:rPr>
              <a:t>Consideraciones con las variables </a:t>
            </a:r>
            <a:br>
              <a:rPr lang="es-CR" altLang="es-CR" sz="2800" b="1">
                <a:latin typeface="Times New Roman" panose="02020603050405020304" pitchFamily="18" charset="0"/>
                <a:cs typeface="Times New Roman" panose="02020603050405020304" pitchFamily="18" charset="0"/>
              </a:rPr>
            </a:br>
            <a:endParaRPr lang="es-ES" altLang="es-CR" sz="2800" b="1">
              <a:latin typeface="Times New Roman" panose="02020603050405020304" pitchFamily="18" charset="0"/>
            </a:endParaRPr>
          </a:p>
        </p:txBody>
      </p:sp>
      <p:sp>
        <p:nvSpPr>
          <p:cNvPr id="39940" name="Rectangle 3">
            <a:extLst>
              <a:ext uri="{FF2B5EF4-FFF2-40B4-BE49-F238E27FC236}">
                <a16:creationId xmlns:a16="http://schemas.microsoft.com/office/drawing/2014/main" id="{5DE1C9BE-68A0-9401-733C-611BF43E1BA2}"/>
              </a:ext>
            </a:extLst>
          </p:cNvPr>
          <p:cNvSpPr>
            <a:spLocks noGrp="1" noChangeArrowheads="1"/>
          </p:cNvSpPr>
          <p:nvPr>
            <p:ph type="body" idx="1"/>
          </p:nvPr>
        </p:nvSpPr>
        <p:spPr>
          <a:xfrm>
            <a:off x="3132138" y="2636838"/>
            <a:ext cx="5040312" cy="1262062"/>
          </a:xfrm>
        </p:spPr>
        <p:txBody>
          <a:bodyPr>
            <a:spAutoFit/>
          </a:bodyPr>
          <a:lstStyle/>
          <a:p>
            <a:pPr marL="355600" indent="-355600" algn="just" eaLnBrk="1" hangingPunct="1">
              <a:spcAft>
                <a:spcPct val="20000"/>
              </a:spcAft>
              <a:buClr>
                <a:schemeClr val="hlink"/>
              </a:buClr>
              <a:buFont typeface="Wingdings" panose="05000000000000000000" pitchFamily="2" charset="2"/>
              <a:buChar char="Ø"/>
            </a:pPr>
            <a:r>
              <a:rPr lang="es-CR" altLang="es-CR" sz="2000"/>
              <a:t>Selección de variables.</a:t>
            </a:r>
          </a:p>
          <a:p>
            <a:pPr marL="355600" indent="-355600" algn="just" eaLnBrk="1" hangingPunct="1">
              <a:spcAft>
                <a:spcPct val="20000"/>
              </a:spcAft>
              <a:buClr>
                <a:schemeClr val="hlink"/>
              </a:buClr>
              <a:buFont typeface="Wingdings" panose="05000000000000000000" pitchFamily="2" charset="2"/>
              <a:buChar char="Ø"/>
            </a:pPr>
            <a:r>
              <a:rPr lang="es-CR" altLang="es-CR" sz="2000"/>
              <a:t>Estandarización.</a:t>
            </a:r>
          </a:p>
          <a:p>
            <a:pPr marL="355600" indent="-355600" algn="just" eaLnBrk="1" hangingPunct="1">
              <a:spcAft>
                <a:spcPct val="20000"/>
              </a:spcAft>
              <a:buClr>
                <a:schemeClr val="hlink"/>
              </a:buClr>
              <a:buFont typeface="Wingdings" panose="05000000000000000000" pitchFamily="2" charset="2"/>
              <a:buChar char="Ø"/>
            </a:pPr>
            <a:r>
              <a:rPr lang="es-CR" altLang="es-CR" sz="2000"/>
              <a:t>Valores extremos.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5 Marcador de número de diapositiva">
            <a:extLst>
              <a:ext uri="{FF2B5EF4-FFF2-40B4-BE49-F238E27FC236}">
                <a16:creationId xmlns:a16="http://schemas.microsoft.com/office/drawing/2014/main" id="{EA859601-0419-24C5-A835-416DC8BC9E5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84AF3F21-9AF1-4E45-8B8F-64DD9FB5BC72}" type="slidenum">
              <a:rPr lang="es-ES" altLang="es-CR" sz="1400" smtClean="0"/>
              <a:pPr>
                <a:spcBef>
                  <a:spcPct val="0"/>
                </a:spcBef>
                <a:buClrTx/>
                <a:buSzTx/>
                <a:buFontTx/>
                <a:buNone/>
              </a:pPr>
              <a:t>36</a:t>
            </a:fld>
            <a:endParaRPr lang="es-ES" altLang="es-CR" sz="1400"/>
          </a:p>
        </p:txBody>
      </p:sp>
      <p:sp>
        <p:nvSpPr>
          <p:cNvPr id="40963" name="Rectangle 2">
            <a:extLst>
              <a:ext uri="{FF2B5EF4-FFF2-40B4-BE49-F238E27FC236}">
                <a16:creationId xmlns:a16="http://schemas.microsoft.com/office/drawing/2014/main" id="{E9C21E1F-B693-9AB4-3C71-6035C9457D0B}"/>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Selección de variables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0964" name="Rectangle 3">
            <a:extLst>
              <a:ext uri="{FF2B5EF4-FFF2-40B4-BE49-F238E27FC236}">
                <a16:creationId xmlns:a16="http://schemas.microsoft.com/office/drawing/2014/main" id="{95251398-F60D-315D-317F-2C1869B6BDCF}"/>
              </a:ext>
            </a:extLst>
          </p:cNvPr>
          <p:cNvSpPr>
            <a:spLocks noGrp="1" noChangeArrowheads="1"/>
          </p:cNvSpPr>
          <p:nvPr>
            <p:ph type="body" idx="1"/>
          </p:nvPr>
        </p:nvSpPr>
        <p:spPr>
          <a:xfrm>
            <a:off x="838200" y="1916113"/>
            <a:ext cx="7696200" cy="3400425"/>
          </a:xfrm>
          <a:noFill/>
        </p:spPr>
        <p:txBody>
          <a:bodyPr>
            <a:spAutoFit/>
          </a:bodyPr>
          <a:lstStyle/>
          <a:p>
            <a:pPr algn="just">
              <a:spcBef>
                <a:spcPct val="0"/>
              </a:spcBef>
              <a:spcAft>
                <a:spcPts val="600"/>
              </a:spcAft>
              <a:buClr>
                <a:schemeClr val="hlink"/>
              </a:buClr>
              <a:buSzTx/>
              <a:buFont typeface="Wingdings" panose="05000000000000000000" pitchFamily="2" charset="2"/>
              <a:buChar char="§"/>
            </a:pPr>
            <a:r>
              <a:rPr lang="es-MX" altLang="es-CR" sz="2000"/>
              <a:t>Los clústers obtenidos sólo reflejan la estructura inherente de los datos para las variables utilizadas.</a:t>
            </a:r>
          </a:p>
          <a:p>
            <a:pPr algn="just">
              <a:spcBef>
                <a:spcPct val="0"/>
              </a:spcBef>
              <a:spcAft>
                <a:spcPts val="600"/>
              </a:spcAft>
              <a:buClr>
                <a:schemeClr val="hlink"/>
              </a:buClr>
              <a:buSzTx/>
              <a:buFont typeface="Wingdings" panose="05000000000000000000" pitchFamily="2" charset="2"/>
              <a:buChar char="§"/>
            </a:pPr>
            <a:r>
              <a:rPr lang="es-MX" altLang="es-CR" sz="2000"/>
              <a:t>La selección de variables debe tomar en cuenta consideraciones teórico-conceptuales y prácticas.</a:t>
            </a:r>
          </a:p>
          <a:p>
            <a:pPr algn="just">
              <a:spcBef>
                <a:spcPct val="0"/>
              </a:spcBef>
              <a:spcAft>
                <a:spcPts val="600"/>
              </a:spcAft>
              <a:buClr>
                <a:schemeClr val="hlink"/>
              </a:buClr>
              <a:buSzTx/>
              <a:buFont typeface="Wingdings" panose="05000000000000000000" pitchFamily="2" charset="2"/>
              <a:buChar char="§"/>
            </a:pPr>
            <a:r>
              <a:rPr lang="es-MX" altLang="es-CR" sz="2000"/>
              <a:t>Debe haber un racional que respalde el uso de las variables ya sea basado en teoría explícita, investigación pasada, o supuestos.  </a:t>
            </a:r>
          </a:p>
          <a:p>
            <a:pPr algn="just">
              <a:spcBef>
                <a:spcPct val="0"/>
              </a:spcBef>
              <a:spcAft>
                <a:spcPts val="600"/>
              </a:spcAft>
              <a:buClr>
                <a:schemeClr val="hlink"/>
              </a:buClr>
              <a:buSzTx/>
              <a:buFont typeface="Wingdings" panose="05000000000000000000" pitchFamily="2" charset="2"/>
              <a:buChar char="§"/>
            </a:pPr>
            <a:r>
              <a:rPr lang="es-MX" altLang="es-CR" sz="2000"/>
              <a:t>Deben incluirse sólo las variables que caracterizan los objetos que van a ser agrupados y están relacionadas con los objetivos del análisis.</a:t>
            </a:r>
          </a:p>
        </p:txBody>
      </p:sp>
      <p:sp>
        <p:nvSpPr>
          <p:cNvPr id="40965" name="Rectangle 4">
            <a:extLst>
              <a:ext uri="{FF2B5EF4-FFF2-40B4-BE49-F238E27FC236}">
                <a16:creationId xmlns:a16="http://schemas.microsoft.com/office/drawing/2014/main" id="{F2D1C95D-0853-0FB3-C603-A478EF24F45F}"/>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0966" name="Rectangle 5">
            <a:extLst>
              <a:ext uri="{FF2B5EF4-FFF2-40B4-BE49-F238E27FC236}">
                <a16:creationId xmlns:a16="http://schemas.microsoft.com/office/drawing/2014/main" id="{7197911C-79B7-6912-2557-4B30E05140B2}"/>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0967" name="Rectangle 6">
            <a:extLst>
              <a:ext uri="{FF2B5EF4-FFF2-40B4-BE49-F238E27FC236}">
                <a16:creationId xmlns:a16="http://schemas.microsoft.com/office/drawing/2014/main" id="{2563D4C2-E97C-C8BE-AC73-402D23302CBC}"/>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0968" name="Rectangle 7">
            <a:extLst>
              <a:ext uri="{FF2B5EF4-FFF2-40B4-BE49-F238E27FC236}">
                <a16:creationId xmlns:a16="http://schemas.microsoft.com/office/drawing/2014/main" id="{DA9A1B59-5320-7697-7915-D98992199A7B}"/>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0969" name="Rectangle 8">
            <a:extLst>
              <a:ext uri="{FF2B5EF4-FFF2-40B4-BE49-F238E27FC236}">
                <a16:creationId xmlns:a16="http://schemas.microsoft.com/office/drawing/2014/main" id="{0BA02FCB-5A34-D63A-0254-B1B50C25B2F1}"/>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0970" name="Rectangle 9">
            <a:extLst>
              <a:ext uri="{FF2B5EF4-FFF2-40B4-BE49-F238E27FC236}">
                <a16:creationId xmlns:a16="http://schemas.microsoft.com/office/drawing/2014/main" id="{64AC6256-4155-573C-82D9-C2FF4F791A01}"/>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0971" name="Rectangle 10">
            <a:extLst>
              <a:ext uri="{FF2B5EF4-FFF2-40B4-BE49-F238E27FC236}">
                <a16:creationId xmlns:a16="http://schemas.microsoft.com/office/drawing/2014/main" id="{D8AB9C5F-5E52-FF09-6968-8C0140481C67}"/>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0972" name="Rectangle 11">
            <a:extLst>
              <a:ext uri="{FF2B5EF4-FFF2-40B4-BE49-F238E27FC236}">
                <a16:creationId xmlns:a16="http://schemas.microsoft.com/office/drawing/2014/main" id="{CE3EF71B-DAA9-A96E-903B-9C837F2EB5AB}"/>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0973" name="Rectangle 12">
            <a:extLst>
              <a:ext uri="{FF2B5EF4-FFF2-40B4-BE49-F238E27FC236}">
                <a16:creationId xmlns:a16="http://schemas.microsoft.com/office/drawing/2014/main" id="{33522AA4-CA84-2347-AFD6-DB4AAE78DF2A}"/>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0974" name="Rectangle 13">
            <a:extLst>
              <a:ext uri="{FF2B5EF4-FFF2-40B4-BE49-F238E27FC236}">
                <a16:creationId xmlns:a16="http://schemas.microsoft.com/office/drawing/2014/main" id="{13B06EF4-2367-1611-3D6E-7223DB753176}"/>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0975" name="Rectangle 14">
            <a:extLst>
              <a:ext uri="{FF2B5EF4-FFF2-40B4-BE49-F238E27FC236}">
                <a16:creationId xmlns:a16="http://schemas.microsoft.com/office/drawing/2014/main" id="{DAD9F881-104A-E83F-DF00-15025F2A34CA}"/>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0976" name="Rectangle 15">
            <a:extLst>
              <a:ext uri="{FF2B5EF4-FFF2-40B4-BE49-F238E27FC236}">
                <a16:creationId xmlns:a16="http://schemas.microsoft.com/office/drawing/2014/main" id="{BD63A39F-8211-2FB9-3AE0-3F083AD009A1}"/>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0977" name="Rectangle 16">
            <a:extLst>
              <a:ext uri="{FF2B5EF4-FFF2-40B4-BE49-F238E27FC236}">
                <a16:creationId xmlns:a16="http://schemas.microsoft.com/office/drawing/2014/main" id="{F5438C1C-67D1-DACA-04D1-B8BD6403A2C6}"/>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0978" name="Rectangle 17">
            <a:extLst>
              <a:ext uri="{FF2B5EF4-FFF2-40B4-BE49-F238E27FC236}">
                <a16:creationId xmlns:a16="http://schemas.microsoft.com/office/drawing/2014/main" id="{00035F4A-6F33-DEB7-1A5C-500984DE368D}"/>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0979" name="Rectangle 18">
            <a:extLst>
              <a:ext uri="{FF2B5EF4-FFF2-40B4-BE49-F238E27FC236}">
                <a16:creationId xmlns:a16="http://schemas.microsoft.com/office/drawing/2014/main" id="{6B41B7B5-7563-092C-EA80-DDE9CAC64612}"/>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5 Marcador de número de diapositiva">
            <a:extLst>
              <a:ext uri="{FF2B5EF4-FFF2-40B4-BE49-F238E27FC236}">
                <a16:creationId xmlns:a16="http://schemas.microsoft.com/office/drawing/2014/main" id="{FB77F671-D36A-15F6-EEA9-417758ECB8F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7A011B14-C935-4AE4-96B5-2204231F7F17}" type="slidenum">
              <a:rPr lang="es-ES" altLang="es-CR" sz="1400" smtClean="0"/>
              <a:pPr>
                <a:spcBef>
                  <a:spcPct val="0"/>
                </a:spcBef>
                <a:buClrTx/>
                <a:buSzTx/>
                <a:buFontTx/>
                <a:buNone/>
              </a:pPr>
              <a:t>37</a:t>
            </a:fld>
            <a:endParaRPr lang="es-ES" altLang="es-CR" sz="1400"/>
          </a:p>
        </p:txBody>
      </p:sp>
      <p:sp>
        <p:nvSpPr>
          <p:cNvPr id="41987" name="Rectangle 2">
            <a:extLst>
              <a:ext uri="{FF2B5EF4-FFF2-40B4-BE49-F238E27FC236}">
                <a16:creationId xmlns:a16="http://schemas.microsoft.com/office/drawing/2014/main" id="{8B03FAF3-9C4F-65E9-F463-F85955D9BC97}"/>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Selección de variables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1988" name="Rectangle 3">
            <a:extLst>
              <a:ext uri="{FF2B5EF4-FFF2-40B4-BE49-F238E27FC236}">
                <a16:creationId xmlns:a16="http://schemas.microsoft.com/office/drawing/2014/main" id="{B7557CF3-7D21-9740-0003-0B6DA025CFBF}"/>
              </a:ext>
            </a:extLst>
          </p:cNvPr>
          <p:cNvSpPr>
            <a:spLocks noGrp="1" noChangeArrowheads="1"/>
          </p:cNvSpPr>
          <p:nvPr>
            <p:ph type="body" idx="1"/>
          </p:nvPr>
        </p:nvSpPr>
        <p:spPr>
          <a:xfrm>
            <a:off x="838200" y="1916113"/>
            <a:ext cx="7696200" cy="2400300"/>
          </a:xfrm>
          <a:noFill/>
        </p:spPr>
        <p:txBody>
          <a:bodyPr>
            <a:spAutoFit/>
          </a:bodyPr>
          <a:lstStyle/>
          <a:p>
            <a:pPr algn="just">
              <a:spcBef>
                <a:spcPct val="0"/>
              </a:spcBef>
              <a:spcAft>
                <a:spcPts val="600"/>
              </a:spcAft>
              <a:buClr>
                <a:schemeClr val="hlink"/>
              </a:buClr>
              <a:buSzTx/>
              <a:buFont typeface="Wingdings" panose="05000000000000000000" pitchFamily="2" charset="2"/>
              <a:buChar char="§"/>
            </a:pPr>
            <a:r>
              <a:rPr lang="es-MX" altLang="es-CR" sz="2000"/>
              <a:t>Este análisis no busca separar variables relevantes de irrelevantes.</a:t>
            </a:r>
          </a:p>
          <a:p>
            <a:pPr algn="just">
              <a:spcBef>
                <a:spcPct val="0"/>
              </a:spcBef>
              <a:spcAft>
                <a:spcPts val="600"/>
              </a:spcAft>
              <a:buClr>
                <a:schemeClr val="hlink"/>
              </a:buClr>
              <a:buSzTx/>
              <a:buFont typeface="Wingdings" panose="05000000000000000000" pitchFamily="2" charset="2"/>
              <a:buChar char="§"/>
            </a:pPr>
            <a:r>
              <a:rPr lang="es-MX" altLang="es-CR" sz="2000"/>
              <a:t>La inclusión de variables irrelevantes incrementa la posibilidad de tener valores extremos.</a:t>
            </a:r>
          </a:p>
          <a:p>
            <a:pPr algn="just">
              <a:spcBef>
                <a:spcPct val="0"/>
              </a:spcBef>
              <a:spcAft>
                <a:spcPts val="600"/>
              </a:spcAft>
              <a:buClr>
                <a:schemeClr val="hlink"/>
              </a:buClr>
              <a:buSzTx/>
              <a:buFont typeface="Wingdings" panose="05000000000000000000" pitchFamily="2" charset="2"/>
              <a:buChar char="§"/>
            </a:pPr>
            <a:r>
              <a:rPr lang="es-MX" altLang="es-CR" sz="2000"/>
              <a:t>Se recomienda examinar los resultados y eliminar variables que no se diferencian entre diferentes clústers.</a:t>
            </a:r>
          </a:p>
        </p:txBody>
      </p:sp>
      <p:sp>
        <p:nvSpPr>
          <p:cNvPr id="41989" name="Rectangle 4">
            <a:extLst>
              <a:ext uri="{FF2B5EF4-FFF2-40B4-BE49-F238E27FC236}">
                <a16:creationId xmlns:a16="http://schemas.microsoft.com/office/drawing/2014/main" id="{69EFC0AF-B544-A5DC-E5A6-3A55D57A91B5}"/>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1990" name="Rectangle 5">
            <a:extLst>
              <a:ext uri="{FF2B5EF4-FFF2-40B4-BE49-F238E27FC236}">
                <a16:creationId xmlns:a16="http://schemas.microsoft.com/office/drawing/2014/main" id="{013632E6-7F0A-0A29-6306-165DB7EFBF58}"/>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1991" name="Rectangle 6">
            <a:extLst>
              <a:ext uri="{FF2B5EF4-FFF2-40B4-BE49-F238E27FC236}">
                <a16:creationId xmlns:a16="http://schemas.microsoft.com/office/drawing/2014/main" id="{22B03F89-32CD-CA88-17B1-7D7F7937379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1992" name="Rectangle 7">
            <a:extLst>
              <a:ext uri="{FF2B5EF4-FFF2-40B4-BE49-F238E27FC236}">
                <a16:creationId xmlns:a16="http://schemas.microsoft.com/office/drawing/2014/main" id="{B9C0B62B-DD39-B60C-EFC7-4D8BD09FE371}"/>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1993" name="Rectangle 8">
            <a:extLst>
              <a:ext uri="{FF2B5EF4-FFF2-40B4-BE49-F238E27FC236}">
                <a16:creationId xmlns:a16="http://schemas.microsoft.com/office/drawing/2014/main" id="{B1F830D2-2596-5883-94A8-3796E8500832}"/>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1994" name="Rectangle 9">
            <a:extLst>
              <a:ext uri="{FF2B5EF4-FFF2-40B4-BE49-F238E27FC236}">
                <a16:creationId xmlns:a16="http://schemas.microsoft.com/office/drawing/2014/main" id="{F3EF9BE4-8941-3A6B-2D66-6A1435B12B8F}"/>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1995" name="Rectangle 10">
            <a:extLst>
              <a:ext uri="{FF2B5EF4-FFF2-40B4-BE49-F238E27FC236}">
                <a16:creationId xmlns:a16="http://schemas.microsoft.com/office/drawing/2014/main" id="{9E8A620D-F496-891E-E60F-B088DB005609}"/>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1996" name="Rectangle 11">
            <a:extLst>
              <a:ext uri="{FF2B5EF4-FFF2-40B4-BE49-F238E27FC236}">
                <a16:creationId xmlns:a16="http://schemas.microsoft.com/office/drawing/2014/main" id="{081F8E88-A307-2E98-6D71-F4D3B98BC59E}"/>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1997" name="Rectangle 12">
            <a:extLst>
              <a:ext uri="{FF2B5EF4-FFF2-40B4-BE49-F238E27FC236}">
                <a16:creationId xmlns:a16="http://schemas.microsoft.com/office/drawing/2014/main" id="{211D1FB7-06F7-2550-3AFB-03D14C4B78AA}"/>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1998" name="Rectangle 13">
            <a:extLst>
              <a:ext uri="{FF2B5EF4-FFF2-40B4-BE49-F238E27FC236}">
                <a16:creationId xmlns:a16="http://schemas.microsoft.com/office/drawing/2014/main" id="{7008B8F9-2094-4100-A5CD-7EC67FCDF32F}"/>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1999" name="Rectangle 14">
            <a:extLst>
              <a:ext uri="{FF2B5EF4-FFF2-40B4-BE49-F238E27FC236}">
                <a16:creationId xmlns:a16="http://schemas.microsoft.com/office/drawing/2014/main" id="{3D52F5E1-5B61-8853-8CE9-8D03D4BFD523}"/>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2000" name="Rectangle 15">
            <a:extLst>
              <a:ext uri="{FF2B5EF4-FFF2-40B4-BE49-F238E27FC236}">
                <a16:creationId xmlns:a16="http://schemas.microsoft.com/office/drawing/2014/main" id="{15B3D976-1796-EAEB-2D6E-C0D8160D6DCD}"/>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2001" name="Rectangle 16">
            <a:extLst>
              <a:ext uri="{FF2B5EF4-FFF2-40B4-BE49-F238E27FC236}">
                <a16:creationId xmlns:a16="http://schemas.microsoft.com/office/drawing/2014/main" id="{2014410F-E857-53DB-2849-FDC5A76B0969}"/>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2002" name="Rectangle 17">
            <a:extLst>
              <a:ext uri="{FF2B5EF4-FFF2-40B4-BE49-F238E27FC236}">
                <a16:creationId xmlns:a16="http://schemas.microsoft.com/office/drawing/2014/main" id="{B74B3A45-12E2-DDD6-4B0E-56C8E57F148A}"/>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2003" name="Rectangle 18">
            <a:extLst>
              <a:ext uri="{FF2B5EF4-FFF2-40B4-BE49-F238E27FC236}">
                <a16:creationId xmlns:a16="http://schemas.microsoft.com/office/drawing/2014/main" id="{0C8514FA-69B8-8F29-6742-9B05BEBED6D6}"/>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5 Marcador de número de diapositiva">
            <a:extLst>
              <a:ext uri="{FF2B5EF4-FFF2-40B4-BE49-F238E27FC236}">
                <a16:creationId xmlns:a16="http://schemas.microsoft.com/office/drawing/2014/main" id="{195CD2F4-CB83-1792-F4BF-3772DFD6C50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851DED8D-C3C0-4195-91B6-F53C8447A227}" type="slidenum">
              <a:rPr lang="es-ES" altLang="es-CR" sz="1400" smtClean="0"/>
              <a:pPr>
                <a:spcBef>
                  <a:spcPct val="0"/>
                </a:spcBef>
                <a:buClrTx/>
                <a:buSzTx/>
                <a:buFontTx/>
                <a:buNone/>
              </a:pPr>
              <a:t>38</a:t>
            </a:fld>
            <a:endParaRPr lang="es-ES" altLang="es-CR" sz="1400"/>
          </a:p>
        </p:txBody>
      </p:sp>
      <p:sp>
        <p:nvSpPr>
          <p:cNvPr id="43011" name="Rectangle 2">
            <a:extLst>
              <a:ext uri="{FF2B5EF4-FFF2-40B4-BE49-F238E27FC236}">
                <a16:creationId xmlns:a16="http://schemas.microsoft.com/office/drawing/2014/main" id="{850031B5-A723-09EA-0B9A-30E6A1782A25}"/>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Supuestos y restricciones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3012" name="Rectangle 3">
            <a:extLst>
              <a:ext uri="{FF2B5EF4-FFF2-40B4-BE49-F238E27FC236}">
                <a16:creationId xmlns:a16="http://schemas.microsoft.com/office/drawing/2014/main" id="{A8CE38D5-E586-A9F4-C72B-C8D7BA49E342}"/>
              </a:ext>
            </a:extLst>
          </p:cNvPr>
          <p:cNvSpPr>
            <a:spLocks noGrp="1" noChangeArrowheads="1"/>
          </p:cNvSpPr>
          <p:nvPr>
            <p:ph type="body" idx="1"/>
          </p:nvPr>
        </p:nvSpPr>
        <p:spPr>
          <a:xfrm>
            <a:off x="838200" y="1916113"/>
            <a:ext cx="7696200" cy="4708525"/>
          </a:xfrm>
          <a:noFill/>
        </p:spPr>
        <p:txBody>
          <a:bodyPr>
            <a:spAutoFit/>
          </a:bodyPr>
          <a:lstStyle/>
          <a:p>
            <a:pPr algn="just">
              <a:spcBef>
                <a:spcPct val="0"/>
              </a:spcBef>
              <a:spcAft>
                <a:spcPts val="600"/>
              </a:spcAft>
              <a:buClr>
                <a:schemeClr val="hlink"/>
              </a:buClr>
              <a:buSzTx/>
              <a:buFont typeface="Wingdings" panose="05000000000000000000" pitchFamily="2" charset="2"/>
              <a:buChar char="§"/>
            </a:pPr>
            <a:r>
              <a:rPr lang="es-MX" altLang="es-CR" sz="2000"/>
              <a:t>Este análisis no es una técnica inferencial sino descriptiva que busca cuantificar las características estructurales de una cantidad de individuos.</a:t>
            </a:r>
          </a:p>
          <a:p>
            <a:pPr algn="just">
              <a:spcBef>
                <a:spcPct val="0"/>
              </a:spcBef>
              <a:spcAft>
                <a:spcPts val="600"/>
              </a:spcAft>
              <a:buClr>
                <a:schemeClr val="hlink"/>
              </a:buClr>
              <a:buSzTx/>
              <a:buFont typeface="Wingdings" panose="05000000000000000000" pitchFamily="2" charset="2"/>
              <a:buChar char="§"/>
            </a:pPr>
            <a:r>
              <a:rPr lang="es-MX" altLang="es-CR" sz="2000"/>
              <a:t>No hay requerimientos de distribuciones (normalidad, homoscedasticidad, linealidad) pero la multicolinealidad puede afectar los resultados.</a:t>
            </a:r>
          </a:p>
          <a:p>
            <a:pPr algn="just">
              <a:spcBef>
                <a:spcPct val="0"/>
              </a:spcBef>
              <a:spcAft>
                <a:spcPts val="600"/>
              </a:spcAft>
              <a:buClr>
                <a:schemeClr val="hlink"/>
              </a:buClr>
              <a:buSzTx/>
              <a:buFont typeface="Wingdings" panose="05000000000000000000" pitchFamily="2" charset="2"/>
              <a:buChar char="§"/>
            </a:pPr>
            <a:r>
              <a:rPr lang="es-MX" altLang="es-CR" sz="2000"/>
              <a:t>Debe darse énfasis a la representatividad de una muestra para poder generalizar a la población.</a:t>
            </a:r>
          </a:p>
          <a:p>
            <a:pPr algn="just">
              <a:spcBef>
                <a:spcPct val="0"/>
              </a:spcBef>
              <a:spcAft>
                <a:spcPts val="600"/>
              </a:spcAft>
              <a:buClr>
                <a:schemeClr val="hlink"/>
              </a:buClr>
              <a:buSzTx/>
              <a:buFont typeface="Wingdings" panose="05000000000000000000" pitchFamily="2" charset="2"/>
              <a:buChar char="§"/>
            </a:pPr>
            <a:r>
              <a:rPr lang="es-MX" altLang="es-CR" sz="2000"/>
              <a:t>Según lo que se tome en cuenta para realizar la clasificación puede llegarse a obtener diferentes grupos (personas según clase social vs consumo de alcohol).</a:t>
            </a:r>
          </a:p>
          <a:p>
            <a:pPr algn="just">
              <a:spcBef>
                <a:spcPct val="0"/>
              </a:spcBef>
              <a:spcAft>
                <a:spcPts val="600"/>
              </a:spcAft>
              <a:buClr>
                <a:schemeClr val="hlink"/>
              </a:buClr>
              <a:buSzTx/>
              <a:buFont typeface="Wingdings" panose="05000000000000000000" pitchFamily="2" charset="2"/>
              <a:buChar char="§"/>
            </a:pPr>
            <a:r>
              <a:rPr lang="es-MX" altLang="es-CR" sz="2000"/>
              <a:t>Hay clasificaciones más útiles que otras (libros clasificados por materias vs clasificación por el color de su portada).</a:t>
            </a:r>
          </a:p>
        </p:txBody>
      </p:sp>
      <p:sp>
        <p:nvSpPr>
          <p:cNvPr id="43013" name="Rectangle 4">
            <a:extLst>
              <a:ext uri="{FF2B5EF4-FFF2-40B4-BE49-F238E27FC236}">
                <a16:creationId xmlns:a16="http://schemas.microsoft.com/office/drawing/2014/main" id="{201CE97D-23B6-E941-27E4-5AF57CAE9744}"/>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3014" name="Rectangle 5">
            <a:extLst>
              <a:ext uri="{FF2B5EF4-FFF2-40B4-BE49-F238E27FC236}">
                <a16:creationId xmlns:a16="http://schemas.microsoft.com/office/drawing/2014/main" id="{A377B0E9-9DE2-79E8-5204-3BEAA9D56E42}"/>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3015" name="Rectangle 6">
            <a:extLst>
              <a:ext uri="{FF2B5EF4-FFF2-40B4-BE49-F238E27FC236}">
                <a16:creationId xmlns:a16="http://schemas.microsoft.com/office/drawing/2014/main" id="{FCAD617E-562D-3BA7-0FBD-FCD6078E0A92}"/>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3016" name="Rectangle 7">
            <a:extLst>
              <a:ext uri="{FF2B5EF4-FFF2-40B4-BE49-F238E27FC236}">
                <a16:creationId xmlns:a16="http://schemas.microsoft.com/office/drawing/2014/main" id="{857186F2-9C18-C56D-F549-C009FB0989CC}"/>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3017" name="Rectangle 8">
            <a:extLst>
              <a:ext uri="{FF2B5EF4-FFF2-40B4-BE49-F238E27FC236}">
                <a16:creationId xmlns:a16="http://schemas.microsoft.com/office/drawing/2014/main" id="{F3D5A1C9-DD7F-B525-A74D-A0DEBB49944B}"/>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3018" name="Rectangle 9">
            <a:extLst>
              <a:ext uri="{FF2B5EF4-FFF2-40B4-BE49-F238E27FC236}">
                <a16:creationId xmlns:a16="http://schemas.microsoft.com/office/drawing/2014/main" id="{20812FF7-9C75-FCFC-1CE0-A3C783A73D13}"/>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3019" name="Rectangle 10">
            <a:extLst>
              <a:ext uri="{FF2B5EF4-FFF2-40B4-BE49-F238E27FC236}">
                <a16:creationId xmlns:a16="http://schemas.microsoft.com/office/drawing/2014/main" id="{7AA052C9-CCCF-9A8D-A025-D3D920AAD2AB}"/>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3020" name="Rectangle 11">
            <a:extLst>
              <a:ext uri="{FF2B5EF4-FFF2-40B4-BE49-F238E27FC236}">
                <a16:creationId xmlns:a16="http://schemas.microsoft.com/office/drawing/2014/main" id="{DF833C33-D058-C45C-EE90-D1DE34C1597F}"/>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3021" name="Rectangle 12">
            <a:extLst>
              <a:ext uri="{FF2B5EF4-FFF2-40B4-BE49-F238E27FC236}">
                <a16:creationId xmlns:a16="http://schemas.microsoft.com/office/drawing/2014/main" id="{0079CAA3-70F9-2992-C647-79E06FF723F8}"/>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3022" name="Rectangle 13">
            <a:extLst>
              <a:ext uri="{FF2B5EF4-FFF2-40B4-BE49-F238E27FC236}">
                <a16:creationId xmlns:a16="http://schemas.microsoft.com/office/drawing/2014/main" id="{0E946146-4231-1A15-71C3-B4C3D1A6868E}"/>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3023" name="Rectangle 14">
            <a:extLst>
              <a:ext uri="{FF2B5EF4-FFF2-40B4-BE49-F238E27FC236}">
                <a16:creationId xmlns:a16="http://schemas.microsoft.com/office/drawing/2014/main" id="{2EF75630-84FC-B6CE-09DF-7F598628F39E}"/>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3024" name="Rectangle 15">
            <a:extLst>
              <a:ext uri="{FF2B5EF4-FFF2-40B4-BE49-F238E27FC236}">
                <a16:creationId xmlns:a16="http://schemas.microsoft.com/office/drawing/2014/main" id="{989F1023-3723-B9E9-FA44-1A9774EA469A}"/>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3025" name="Rectangle 16">
            <a:extLst>
              <a:ext uri="{FF2B5EF4-FFF2-40B4-BE49-F238E27FC236}">
                <a16:creationId xmlns:a16="http://schemas.microsoft.com/office/drawing/2014/main" id="{C30D8E24-1F91-0A65-DD23-9AC5D20FED1D}"/>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3026" name="Rectangle 17">
            <a:extLst>
              <a:ext uri="{FF2B5EF4-FFF2-40B4-BE49-F238E27FC236}">
                <a16:creationId xmlns:a16="http://schemas.microsoft.com/office/drawing/2014/main" id="{D1AC1D32-63E9-9132-BFD9-2CA9880BFEC9}"/>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3027" name="Rectangle 18">
            <a:extLst>
              <a:ext uri="{FF2B5EF4-FFF2-40B4-BE49-F238E27FC236}">
                <a16:creationId xmlns:a16="http://schemas.microsoft.com/office/drawing/2014/main" id="{4EC7419F-D93B-F4AF-CF68-DE0DFB3D9EB8}"/>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5 Marcador de número de diapositiva">
            <a:extLst>
              <a:ext uri="{FF2B5EF4-FFF2-40B4-BE49-F238E27FC236}">
                <a16:creationId xmlns:a16="http://schemas.microsoft.com/office/drawing/2014/main" id="{751DE5FD-3943-93BA-4D9D-043C8FD0664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A75FDB14-A084-48A0-98ED-0B4E27B9869D}" type="slidenum">
              <a:rPr lang="es-ES" altLang="es-CR" sz="1400" smtClean="0"/>
              <a:pPr>
                <a:spcBef>
                  <a:spcPct val="0"/>
                </a:spcBef>
                <a:buClrTx/>
                <a:buSzTx/>
                <a:buFontTx/>
                <a:buNone/>
              </a:pPr>
              <a:t>39</a:t>
            </a:fld>
            <a:endParaRPr lang="es-ES" altLang="es-CR" sz="1400"/>
          </a:p>
        </p:txBody>
      </p:sp>
      <p:sp>
        <p:nvSpPr>
          <p:cNvPr id="44035" name="Rectangle 2">
            <a:extLst>
              <a:ext uri="{FF2B5EF4-FFF2-40B4-BE49-F238E27FC236}">
                <a16:creationId xmlns:a16="http://schemas.microsoft.com/office/drawing/2014/main" id="{E06A7625-70E3-C5C0-35E8-3AC38864265C}"/>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Estandarización</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4036" name="Rectangle 3">
            <a:extLst>
              <a:ext uri="{FF2B5EF4-FFF2-40B4-BE49-F238E27FC236}">
                <a16:creationId xmlns:a16="http://schemas.microsoft.com/office/drawing/2014/main" id="{5A69D3BE-1D6D-FB8D-43A6-5E1A1BC9602B}"/>
              </a:ext>
            </a:extLst>
          </p:cNvPr>
          <p:cNvSpPr>
            <a:spLocks noGrp="1" noChangeArrowheads="1"/>
          </p:cNvSpPr>
          <p:nvPr>
            <p:ph type="body" idx="1"/>
          </p:nvPr>
        </p:nvSpPr>
        <p:spPr>
          <a:xfrm>
            <a:off x="838200" y="1916113"/>
            <a:ext cx="7696200" cy="5586412"/>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CR" altLang="es-CR" sz="2000"/>
              <a:t>Variables con mayor dispersión tienen un mayor impacto en el valor final de similitud.</a:t>
            </a:r>
          </a:p>
          <a:p>
            <a:pPr algn="just">
              <a:spcBef>
                <a:spcPct val="0"/>
              </a:spcBef>
              <a:spcAft>
                <a:spcPts val="600"/>
              </a:spcAft>
              <a:buClr>
                <a:schemeClr val="hlink"/>
              </a:buClr>
              <a:buSzTx/>
              <a:buFont typeface="Wingdings" panose="05000000000000000000" pitchFamily="2" charset="2"/>
              <a:buChar char="§"/>
            </a:pPr>
            <a:r>
              <a:rPr lang="es-CR" altLang="es-CR" sz="2000"/>
              <a:t>Hay una ponderación implícita de las variables basada en la dispersión relativa cuando se construyen algunas medidas de distancia.</a:t>
            </a:r>
          </a:p>
          <a:p>
            <a:pPr algn="just">
              <a:spcBef>
                <a:spcPct val="0"/>
              </a:spcBef>
              <a:spcAft>
                <a:spcPts val="600"/>
              </a:spcAft>
              <a:buClr>
                <a:schemeClr val="hlink"/>
              </a:buClr>
              <a:buSzTx/>
              <a:buFont typeface="Wingdings" panose="05000000000000000000" pitchFamily="2" charset="2"/>
              <a:buChar char="§"/>
            </a:pPr>
            <a:r>
              <a:rPr lang="es-CR" altLang="es-CR" sz="2000"/>
              <a:t>Se puede realizar la estandarización de varias formas:</a:t>
            </a:r>
          </a:p>
          <a:p>
            <a:pPr lvl="1" algn="just">
              <a:spcBef>
                <a:spcPct val="0"/>
              </a:spcBef>
              <a:spcAft>
                <a:spcPts val="600"/>
              </a:spcAft>
              <a:buClr>
                <a:schemeClr val="hlink"/>
              </a:buClr>
              <a:buSzTx/>
              <a:buFont typeface="Wingdings" panose="05000000000000000000" pitchFamily="2" charset="2"/>
              <a:buChar char="§"/>
            </a:pPr>
            <a:r>
              <a:rPr lang="es-CR" altLang="es-CR" sz="1600"/>
              <a:t>Convertir cada variable a puntajes estándar (restar la media y dividir por la desviación estándar de la variable). </a:t>
            </a:r>
          </a:p>
          <a:p>
            <a:pPr lvl="1" algn="just">
              <a:spcBef>
                <a:spcPct val="0"/>
              </a:spcBef>
              <a:spcAft>
                <a:spcPts val="600"/>
              </a:spcAft>
              <a:buClr>
                <a:schemeClr val="hlink"/>
              </a:buClr>
              <a:buSzTx/>
              <a:buFont typeface="Wingdings" panose="05000000000000000000" pitchFamily="2" charset="2"/>
              <a:buChar char="§"/>
            </a:pPr>
            <a:r>
              <a:rPr lang="es-ES" altLang="es-CR" sz="1600"/>
              <a:t>Dividir los puntajes de cada variable por el rango de la misma.</a:t>
            </a:r>
            <a:endParaRPr lang="es-CR" altLang="es-CR" sz="1600"/>
          </a:p>
          <a:p>
            <a:pPr lvl="1" algn="just">
              <a:spcBef>
                <a:spcPct val="0"/>
              </a:spcBef>
              <a:spcAft>
                <a:spcPts val="600"/>
              </a:spcAft>
              <a:buClr>
                <a:schemeClr val="hlink"/>
              </a:buClr>
              <a:buSzTx/>
              <a:buFont typeface="Wingdings" panose="05000000000000000000" pitchFamily="2" charset="2"/>
              <a:buChar char="§"/>
            </a:pPr>
            <a:r>
              <a:rPr lang="es-CR" altLang="es-CR" sz="1600"/>
              <a:t>Estandarizar cada caso dentro de sí mismo (se resta la media del individuo y se divide por la desviación estándar del individuo) para remover efectos de respuesta alta o baja por individuo.  Esto es útil en datos de actitudes.</a:t>
            </a:r>
            <a:endParaRPr lang="es-MX" altLang="es-CR" sz="1600"/>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None/>
            </a:pPr>
            <a:endParaRPr lang="es-MX" altLang="es-CR" sz="2000"/>
          </a:p>
        </p:txBody>
      </p:sp>
      <p:sp>
        <p:nvSpPr>
          <p:cNvPr id="44037" name="Rectangle 4">
            <a:extLst>
              <a:ext uri="{FF2B5EF4-FFF2-40B4-BE49-F238E27FC236}">
                <a16:creationId xmlns:a16="http://schemas.microsoft.com/office/drawing/2014/main" id="{3143BE01-B703-4D8E-5ED8-AC358F8E211B}"/>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4038" name="Rectangle 5">
            <a:extLst>
              <a:ext uri="{FF2B5EF4-FFF2-40B4-BE49-F238E27FC236}">
                <a16:creationId xmlns:a16="http://schemas.microsoft.com/office/drawing/2014/main" id="{443EE681-42F3-53E3-FA08-1723D0694E37}"/>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4039" name="Rectangle 6">
            <a:extLst>
              <a:ext uri="{FF2B5EF4-FFF2-40B4-BE49-F238E27FC236}">
                <a16:creationId xmlns:a16="http://schemas.microsoft.com/office/drawing/2014/main" id="{B9DAB15F-E5F2-EB97-F0B0-0C22DBD87ECA}"/>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4040" name="Rectangle 7">
            <a:extLst>
              <a:ext uri="{FF2B5EF4-FFF2-40B4-BE49-F238E27FC236}">
                <a16:creationId xmlns:a16="http://schemas.microsoft.com/office/drawing/2014/main" id="{F0CD1D36-B8BE-ABBF-A00A-8B1CECA47D55}"/>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4041" name="Rectangle 8">
            <a:extLst>
              <a:ext uri="{FF2B5EF4-FFF2-40B4-BE49-F238E27FC236}">
                <a16:creationId xmlns:a16="http://schemas.microsoft.com/office/drawing/2014/main" id="{53DC6E92-B18E-90C8-8AD7-6639A56E6DB1}"/>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4042" name="Rectangle 9">
            <a:extLst>
              <a:ext uri="{FF2B5EF4-FFF2-40B4-BE49-F238E27FC236}">
                <a16:creationId xmlns:a16="http://schemas.microsoft.com/office/drawing/2014/main" id="{9B060214-EF63-A853-E8C8-30ADDA3520AF}"/>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4043" name="Rectangle 10">
            <a:extLst>
              <a:ext uri="{FF2B5EF4-FFF2-40B4-BE49-F238E27FC236}">
                <a16:creationId xmlns:a16="http://schemas.microsoft.com/office/drawing/2014/main" id="{E5CBD003-F802-E4FF-FE32-D5576DA07407}"/>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4044" name="Rectangle 11">
            <a:extLst>
              <a:ext uri="{FF2B5EF4-FFF2-40B4-BE49-F238E27FC236}">
                <a16:creationId xmlns:a16="http://schemas.microsoft.com/office/drawing/2014/main" id="{10409EE2-FB81-5775-E89A-A3BC138BADC2}"/>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4045" name="Rectangle 12">
            <a:extLst>
              <a:ext uri="{FF2B5EF4-FFF2-40B4-BE49-F238E27FC236}">
                <a16:creationId xmlns:a16="http://schemas.microsoft.com/office/drawing/2014/main" id="{00BF7CCD-174F-D8BB-43D3-FC97A2D117BA}"/>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4046" name="Rectangle 13">
            <a:extLst>
              <a:ext uri="{FF2B5EF4-FFF2-40B4-BE49-F238E27FC236}">
                <a16:creationId xmlns:a16="http://schemas.microsoft.com/office/drawing/2014/main" id="{586802A8-46AB-0EAB-5041-A4B3690C079F}"/>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4047" name="Rectangle 14">
            <a:extLst>
              <a:ext uri="{FF2B5EF4-FFF2-40B4-BE49-F238E27FC236}">
                <a16:creationId xmlns:a16="http://schemas.microsoft.com/office/drawing/2014/main" id="{465BB512-D7CF-0317-C556-220D72C2892A}"/>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4048" name="Rectangle 15">
            <a:extLst>
              <a:ext uri="{FF2B5EF4-FFF2-40B4-BE49-F238E27FC236}">
                <a16:creationId xmlns:a16="http://schemas.microsoft.com/office/drawing/2014/main" id="{5A07A34A-9DDE-7A28-88DB-7E4C34E7ACA9}"/>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4049" name="Rectangle 16">
            <a:extLst>
              <a:ext uri="{FF2B5EF4-FFF2-40B4-BE49-F238E27FC236}">
                <a16:creationId xmlns:a16="http://schemas.microsoft.com/office/drawing/2014/main" id="{B538D438-6453-0252-A28B-8A94F9E2039B}"/>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4050" name="Rectangle 17">
            <a:extLst>
              <a:ext uri="{FF2B5EF4-FFF2-40B4-BE49-F238E27FC236}">
                <a16:creationId xmlns:a16="http://schemas.microsoft.com/office/drawing/2014/main" id="{B0F22A11-68D4-69F8-CCBF-6DE54EEF5346}"/>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4051" name="Rectangle 18">
            <a:extLst>
              <a:ext uri="{FF2B5EF4-FFF2-40B4-BE49-F238E27FC236}">
                <a16:creationId xmlns:a16="http://schemas.microsoft.com/office/drawing/2014/main" id="{52D05043-AFD5-89B5-18DD-4DF4F1B78B5A}"/>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5 Marcador de número de diapositiva">
            <a:extLst>
              <a:ext uri="{FF2B5EF4-FFF2-40B4-BE49-F238E27FC236}">
                <a16:creationId xmlns:a16="http://schemas.microsoft.com/office/drawing/2014/main" id="{C451F82C-CF8D-54D9-E431-17CA005FCD8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8C6F7182-D347-46D5-ACC3-92D48D3AA67C}" type="slidenum">
              <a:rPr lang="es-ES" altLang="es-CR" sz="1400" smtClean="0"/>
              <a:pPr>
                <a:spcBef>
                  <a:spcPct val="0"/>
                </a:spcBef>
                <a:buClrTx/>
                <a:buSzTx/>
                <a:buFontTx/>
                <a:buNone/>
              </a:pPr>
              <a:t>4</a:t>
            </a:fld>
            <a:endParaRPr lang="es-ES" altLang="es-CR" sz="1400"/>
          </a:p>
        </p:txBody>
      </p:sp>
      <p:sp>
        <p:nvSpPr>
          <p:cNvPr id="8195" name="Rectangle 2">
            <a:extLst>
              <a:ext uri="{FF2B5EF4-FFF2-40B4-BE49-F238E27FC236}">
                <a16:creationId xmlns:a16="http://schemas.microsoft.com/office/drawing/2014/main" id="{76A2158A-558B-FF09-B174-BF6811BD7EDB}"/>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rPr>
              <a:t>Fundamentos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8196" name="Rectangle 3">
            <a:extLst>
              <a:ext uri="{FF2B5EF4-FFF2-40B4-BE49-F238E27FC236}">
                <a16:creationId xmlns:a16="http://schemas.microsoft.com/office/drawing/2014/main" id="{3A37F952-681A-2B36-459B-9B603C6F1D44}"/>
              </a:ext>
            </a:extLst>
          </p:cNvPr>
          <p:cNvSpPr>
            <a:spLocks noGrp="1" noChangeArrowheads="1"/>
          </p:cNvSpPr>
          <p:nvPr>
            <p:ph type="body" idx="1"/>
          </p:nvPr>
        </p:nvSpPr>
        <p:spPr>
          <a:xfrm>
            <a:off x="862013" y="1916113"/>
            <a:ext cx="7696200" cy="3709987"/>
          </a:xfrm>
          <a:noFill/>
        </p:spPr>
        <p:txBody>
          <a:bodyPr>
            <a:spAutoFit/>
          </a:bodyPr>
          <a:lstStyle/>
          <a:p>
            <a:pPr algn="just">
              <a:spcBef>
                <a:spcPct val="0"/>
              </a:spcBef>
              <a:spcAft>
                <a:spcPts val="600"/>
              </a:spcAft>
              <a:buClr>
                <a:schemeClr val="hlink"/>
              </a:buClr>
              <a:buSzTx/>
              <a:buFont typeface="Wingdings" panose="05000000000000000000" pitchFamily="2" charset="2"/>
              <a:buChar char="§"/>
            </a:pPr>
            <a:r>
              <a:rPr lang="es-MX" altLang="es-CR" sz="2000"/>
              <a:t>Un investigador está interesado en encontrar una clasificación en la cual los individuos estén ordenados en un número pequeño de grupos o clústers más homogéneos.</a:t>
            </a:r>
          </a:p>
          <a:p>
            <a:pPr algn="just">
              <a:spcBef>
                <a:spcPct val="0"/>
              </a:spcBef>
              <a:spcAft>
                <a:spcPts val="600"/>
              </a:spcAft>
              <a:buClr>
                <a:schemeClr val="hlink"/>
              </a:buClr>
              <a:buSzTx/>
              <a:buFont typeface="Wingdings" panose="05000000000000000000" pitchFamily="2" charset="2"/>
              <a:buChar char="§"/>
            </a:pPr>
            <a:r>
              <a:rPr lang="es-MX" altLang="es-CR" sz="2000"/>
              <a:t>Se desea que estos grupos sean excluyentes, es decir, no se traslapen.</a:t>
            </a:r>
          </a:p>
          <a:p>
            <a:pPr algn="just">
              <a:spcBef>
                <a:spcPct val="0"/>
              </a:spcBef>
              <a:spcAft>
                <a:spcPts val="600"/>
              </a:spcAft>
              <a:buClr>
                <a:schemeClr val="hlink"/>
              </a:buClr>
              <a:buSzTx/>
              <a:buFont typeface="Wingdings" panose="05000000000000000000" pitchFamily="2" charset="2"/>
              <a:buChar char="§"/>
            </a:pPr>
            <a:r>
              <a:rPr lang="es-MX" altLang="es-CR" sz="2000"/>
              <a:t>Se busca un método que organice un conjunto grande y complejo de datos multivariados, donde las etiquetas sean una forma parsimoniosa de describir patrones de similitudes y diferencias en los datos.</a:t>
            </a:r>
          </a:p>
          <a:p>
            <a:pPr algn="just">
              <a:spcBef>
                <a:spcPct val="0"/>
              </a:spcBef>
              <a:spcAft>
                <a:spcPts val="600"/>
              </a:spcAft>
              <a:buClr>
                <a:schemeClr val="hlink"/>
              </a:buClr>
              <a:buSzTx/>
              <a:buFont typeface="Wingdings" panose="05000000000000000000" pitchFamily="2" charset="2"/>
              <a:buChar char="§"/>
            </a:pPr>
            <a:endParaRPr lang="es-MX" altLang="es-CR" sz="2000"/>
          </a:p>
        </p:txBody>
      </p:sp>
      <p:sp>
        <p:nvSpPr>
          <p:cNvPr id="8197" name="Rectangle 4">
            <a:extLst>
              <a:ext uri="{FF2B5EF4-FFF2-40B4-BE49-F238E27FC236}">
                <a16:creationId xmlns:a16="http://schemas.microsoft.com/office/drawing/2014/main" id="{1CA9A343-7D9A-4957-132A-B73C0D559A6F}"/>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198" name="Rectangle 5">
            <a:extLst>
              <a:ext uri="{FF2B5EF4-FFF2-40B4-BE49-F238E27FC236}">
                <a16:creationId xmlns:a16="http://schemas.microsoft.com/office/drawing/2014/main" id="{2F2AA35F-3FE0-8700-6FB1-14C8098A95A8}"/>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199" name="Rectangle 6">
            <a:extLst>
              <a:ext uri="{FF2B5EF4-FFF2-40B4-BE49-F238E27FC236}">
                <a16:creationId xmlns:a16="http://schemas.microsoft.com/office/drawing/2014/main" id="{B745A4F6-05D3-72F9-899E-5A447C2C4427}"/>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00" name="Rectangle 7">
            <a:extLst>
              <a:ext uri="{FF2B5EF4-FFF2-40B4-BE49-F238E27FC236}">
                <a16:creationId xmlns:a16="http://schemas.microsoft.com/office/drawing/2014/main" id="{CA770E96-1CDB-710C-7FAA-F1ED17C728CC}"/>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01" name="Rectangle 8">
            <a:extLst>
              <a:ext uri="{FF2B5EF4-FFF2-40B4-BE49-F238E27FC236}">
                <a16:creationId xmlns:a16="http://schemas.microsoft.com/office/drawing/2014/main" id="{BD07B590-937D-1787-A37E-25B798C1C866}"/>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02" name="Rectangle 9">
            <a:extLst>
              <a:ext uri="{FF2B5EF4-FFF2-40B4-BE49-F238E27FC236}">
                <a16:creationId xmlns:a16="http://schemas.microsoft.com/office/drawing/2014/main" id="{F55EA808-D221-AF60-AF02-4610A6D05458}"/>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03" name="Rectangle 10">
            <a:extLst>
              <a:ext uri="{FF2B5EF4-FFF2-40B4-BE49-F238E27FC236}">
                <a16:creationId xmlns:a16="http://schemas.microsoft.com/office/drawing/2014/main" id="{09A0363A-D9A4-1E03-F504-FE966FCD7F9C}"/>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04" name="Rectangle 11">
            <a:extLst>
              <a:ext uri="{FF2B5EF4-FFF2-40B4-BE49-F238E27FC236}">
                <a16:creationId xmlns:a16="http://schemas.microsoft.com/office/drawing/2014/main" id="{7EC4E765-C932-1DA9-D7A8-4A3987D78B83}"/>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05" name="Rectangle 12">
            <a:extLst>
              <a:ext uri="{FF2B5EF4-FFF2-40B4-BE49-F238E27FC236}">
                <a16:creationId xmlns:a16="http://schemas.microsoft.com/office/drawing/2014/main" id="{7C6B555C-C533-CA05-17BD-2B07D18B055D}"/>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06" name="Rectangle 13">
            <a:extLst>
              <a:ext uri="{FF2B5EF4-FFF2-40B4-BE49-F238E27FC236}">
                <a16:creationId xmlns:a16="http://schemas.microsoft.com/office/drawing/2014/main" id="{C0BDEB02-8864-A079-90F3-4FF0D196CDD8}"/>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07" name="Rectangle 14">
            <a:extLst>
              <a:ext uri="{FF2B5EF4-FFF2-40B4-BE49-F238E27FC236}">
                <a16:creationId xmlns:a16="http://schemas.microsoft.com/office/drawing/2014/main" id="{5C20C3C2-E771-9D71-379D-BDD3C6DEF542}"/>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08" name="Rectangle 15">
            <a:extLst>
              <a:ext uri="{FF2B5EF4-FFF2-40B4-BE49-F238E27FC236}">
                <a16:creationId xmlns:a16="http://schemas.microsoft.com/office/drawing/2014/main" id="{6C9043E2-E810-7232-7D61-FF78D99BBD56}"/>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09" name="Rectangle 16">
            <a:extLst>
              <a:ext uri="{FF2B5EF4-FFF2-40B4-BE49-F238E27FC236}">
                <a16:creationId xmlns:a16="http://schemas.microsoft.com/office/drawing/2014/main" id="{77110866-FD3D-3E1F-65C3-4481D23AFCA8}"/>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10" name="Rectangle 17">
            <a:extLst>
              <a:ext uri="{FF2B5EF4-FFF2-40B4-BE49-F238E27FC236}">
                <a16:creationId xmlns:a16="http://schemas.microsoft.com/office/drawing/2014/main" id="{5F199B62-659D-86E9-D1FE-083A8C4FB87C}"/>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11" name="Rectangle 18">
            <a:extLst>
              <a:ext uri="{FF2B5EF4-FFF2-40B4-BE49-F238E27FC236}">
                <a16:creationId xmlns:a16="http://schemas.microsoft.com/office/drawing/2014/main" id="{69E980CA-C221-832B-2081-04912E6A9C85}"/>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5 Marcador de número de diapositiva">
            <a:extLst>
              <a:ext uri="{FF2B5EF4-FFF2-40B4-BE49-F238E27FC236}">
                <a16:creationId xmlns:a16="http://schemas.microsoft.com/office/drawing/2014/main" id="{F57E3575-594A-AFBF-60A5-2CDB4B2DAEE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35285B22-325B-44B7-8056-EB8BBC61D621}" type="slidenum">
              <a:rPr lang="es-ES" altLang="es-CR" sz="1400" smtClean="0"/>
              <a:pPr>
                <a:spcBef>
                  <a:spcPct val="0"/>
                </a:spcBef>
                <a:buClrTx/>
                <a:buSzTx/>
                <a:buFontTx/>
                <a:buNone/>
              </a:pPr>
              <a:t>40</a:t>
            </a:fld>
            <a:endParaRPr lang="es-ES" altLang="es-CR" sz="1400"/>
          </a:p>
        </p:txBody>
      </p:sp>
      <p:sp>
        <p:nvSpPr>
          <p:cNvPr id="45059" name="Rectangle 2">
            <a:extLst>
              <a:ext uri="{FF2B5EF4-FFF2-40B4-BE49-F238E27FC236}">
                <a16:creationId xmlns:a16="http://schemas.microsoft.com/office/drawing/2014/main" id="{4A2D4077-C581-7FAF-4E1C-E42C4FEBECA7}"/>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Valores extremos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5060" name="Rectangle 3">
            <a:extLst>
              <a:ext uri="{FF2B5EF4-FFF2-40B4-BE49-F238E27FC236}">
                <a16:creationId xmlns:a16="http://schemas.microsoft.com/office/drawing/2014/main" id="{78D531CC-DA12-D889-4C9A-4ABAEE9C8067}"/>
              </a:ext>
            </a:extLst>
          </p:cNvPr>
          <p:cNvSpPr>
            <a:spLocks noGrp="1" noChangeArrowheads="1"/>
          </p:cNvSpPr>
          <p:nvPr>
            <p:ph type="body" idx="1"/>
          </p:nvPr>
        </p:nvSpPr>
        <p:spPr>
          <a:xfrm>
            <a:off x="838200" y="2133600"/>
            <a:ext cx="7696200" cy="3092450"/>
          </a:xfrm>
          <a:noFill/>
        </p:spPr>
        <p:txBody>
          <a:bodyPr>
            <a:spAutoFit/>
          </a:bodyPr>
          <a:lstStyle/>
          <a:p>
            <a:pPr algn="just">
              <a:spcBef>
                <a:spcPct val="0"/>
              </a:spcBef>
              <a:spcAft>
                <a:spcPts val="600"/>
              </a:spcAft>
              <a:buClr>
                <a:schemeClr val="hlink"/>
              </a:buClr>
              <a:buSzTx/>
              <a:buFont typeface="Wingdings" panose="05000000000000000000" pitchFamily="2" charset="2"/>
              <a:buChar char="§"/>
            </a:pPr>
            <a:r>
              <a:rPr lang="es-MX" altLang="es-CR" sz="2000"/>
              <a:t>El agrupamiento puede ser muy sensible a valores extremos.</a:t>
            </a:r>
          </a:p>
          <a:p>
            <a:pPr algn="just">
              <a:spcBef>
                <a:spcPct val="0"/>
              </a:spcBef>
              <a:spcAft>
                <a:spcPts val="600"/>
              </a:spcAft>
              <a:buClr>
                <a:schemeClr val="hlink"/>
              </a:buClr>
              <a:buSzTx/>
              <a:buFont typeface="Wingdings" panose="05000000000000000000" pitchFamily="2" charset="2"/>
              <a:buChar char="§"/>
            </a:pPr>
            <a:r>
              <a:rPr lang="es-MX" altLang="es-CR" sz="2000"/>
              <a:t>Pueden ser verdaderas observaciones “aberrantes” que no son representativas de ningún grupo de la población.</a:t>
            </a:r>
          </a:p>
          <a:p>
            <a:pPr algn="just">
              <a:spcBef>
                <a:spcPct val="0"/>
              </a:spcBef>
              <a:spcAft>
                <a:spcPts val="600"/>
              </a:spcAft>
              <a:buClr>
                <a:schemeClr val="hlink"/>
              </a:buClr>
              <a:buSzTx/>
              <a:buFont typeface="Wingdings" panose="05000000000000000000" pitchFamily="2" charset="2"/>
              <a:buChar char="§"/>
            </a:pPr>
            <a:r>
              <a:rPr lang="es-MX" altLang="es-CR" sz="2000"/>
              <a:t>Puede darse porque hay una sub-representación de algún grupo.</a:t>
            </a:r>
          </a:p>
          <a:p>
            <a:pPr algn="just">
              <a:spcBef>
                <a:spcPct val="0"/>
              </a:spcBef>
              <a:spcAft>
                <a:spcPts val="600"/>
              </a:spcAft>
              <a:buClr>
                <a:schemeClr val="hlink"/>
              </a:buClr>
              <a:buSzTx/>
              <a:buFont typeface="Wingdings" panose="05000000000000000000" pitchFamily="2" charset="2"/>
              <a:buChar char="§"/>
            </a:pPr>
            <a:r>
              <a:rPr lang="es-MX" altLang="es-CR" sz="2000"/>
              <a:t>En cualquier caso se distorsiona la verdadera estructura.</a:t>
            </a:r>
          </a:p>
        </p:txBody>
      </p:sp>
      <p:sp>
        <p:nvSpPr>
          <p:cNvPr id="45061" name="Rectangle 4">
            <a:extLst>
              <a:ext uri="{FF2B5EF4-FFF2-40B4-BE49-F238E27FC236}">
                <a16:creationId xmlns:a16="http://schemas.microsoft.com/office/drawing/2014/main" id="{E03A89D1-31CE-6F8D-E5C6-0956E9EB2956}"/>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5062" name="Rectangle 5">
            <a:extLst>
              <a:ext uri="{FF2B5EF4-FFF2-40B4-BE49-F238E27FC236}">
                <a16:creationId xmlns:a16="http://schemas.microsoft.com/office/drawing/2014/main" id="{26AA33E4-969C-32EE-9539-1C2A275D8EA4}"/>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5063" name="Rectangle 6">
            <a:extLst>
              <a:ext uri="{FF2B5EF4-FFF2-40B4-BE49-F238E27FC236}">
                <a16:creationId xmlns:a16="http://schemas.microsoft.com/office/drawing/2014/main" id="{8FF592D4-66A2-3427-06F9-24D27081932D}"/>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5064" name="Rectangle 7">
            <a:extLst>
              <a:ext uri="{FF2B5EF4-FFF2-40B4-BE49-F238E27FC236}">
                <a16:creationId xmlns:a16="http://schemas.microsoft.com/office/drawing/2014/main" id="{4BE81A87-E791-C48C-8FFA-FEF3B369AC2F}"/>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5065" name="Rectangle 8">
            <a:extLst>
              <a:ext uri="{FF2B5EF4-FFF2-40B4-BE49-F238E27FC236}">
                <a16:creationId xmlns:a16="http://schemas.microsoft.com/office/drawing/2014/main" id="{5818D65C-22D8-A065-6BE0-27EFBAF6AEB3}"/>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5066" name="Rectangle 9">
            <a:extLst>
              <a:ext uri="{FF2B5EF4-FFF2-40B4-BE49-F238E27FC236}">
                <a16:creationId xmlns:a16="http://schemas.microsoft.com/office/drawing/2014/main" id="{A4059745-B781-BA9F-F535-50A6BF12637C}"/>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5067" name="Rectangle 10">
            <a:extLst>
              <a:ext uri="{FF2B5EF4-FFF2-40B4-BE49-F238E27FC236}">
                <a16:creationId xmlns:a16="http://schemas.microsoft.com/office/drawing/2014/main" id="{EB2B527F-A883-286D-FF81-ABE95BB94E1B}"/>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5068" name="Rectangle 11">
            <a:extLst>
              <a:ext uri="{FF2B5EF4-FFF2-40B4-BE49-F238E27FC236}">
                <a16:creationId xmlns:a16="http://schemas.microsoft.com/office/drawing/2014/main" id="{DB7B611C-92A7-256B-75B1-2FF8994D6C7A}"/>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5069" name="Rectangle 12">
            <a:extLst>
              <a:ext uri="{FF2B5EF4-FFF2-40B4-BE49-F238E27FC236}">
                <a16:creationId xmlns:a16="http://schemas.microsoft.com/office/drawing/2014/main" id="{F2BAC639-3EA4-49AE-9270-8D9622F11B3B}"/>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5070" name="Rectangle 13">
            <a:extLst>
              <a:ext uri="{FF2B5EF4-FFF2-40B4-BE49-F238E27FC236}">
                <a16:creationId xmlns:a16="http://schemas.microsoft.com/office/drawing/2014/main" id="{AA8E6558-5C8F-C995-B921-DA350826DE2F}"/>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5071" name="Rectangle 14">
            <a:extLst>
              <a:ext uri="{FF2B5EF4-FFF2-40B4-BE49-F238E27FC236}">
                <a16:creationId xmlns:a16="http://schemas.microsoft.com/office/drawing/2014/main" id="{03947F7D-C602-4C39-7370-E464E675AABE}"/>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5072" name="Rectangle 15">
            <a:extLst>
              <a:ext uri="{FF2B5EF4-FFF2-40B4-BE49-F238E27FC236}">
                <a16:creationId xmlns:a16="http://schemas.microsoft.com/office/drawing/2014/main" id="{ACB61140-758F-9E9F-A5FF-6D105333CA40}"/>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5073" name="Rectangle 16">
            <a:extLst>
              <a:ext uri="{FF2B5EF4-FFF2-40B4-BE49-F238E27FC236}">
                <a16:creationId xmlns:a16="http://schemas.microsoft.com/office/drawing/2014/main" id="{F01950F9-B30C-A65D-CDFF-7C437265F126}"/>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5074" name="Rectangle 17">
            <a:extLst>
              <a:ext uri="{FF2B5EF4-FFF2-40B4-BE49-F238E27FC236}">
                <a16:creationId xmlns:a16="http://schemas.microsoft.com/office/drawing/2014/main" id="{69A627C7-777F-ABFD-6019-96E80497497A}"/>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5075" name="Rectangle 18">
            <a:extLst>
              <a:ext uri="{FF2B5EF4-FFF2-40B4-BE49-F238E27FC236}">
                <a16:creationId xmlns:a16="http://schemas.microsoft.com/office/drawing/2014/main" id="{2B4BA022-AAC3-66C3-C7E8-664A8C659A46}"/>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5 Marcador de número de diapositiva">
            <a:extLst>
              <a:ext uri="{FF2B5EF4-FFF2-40B4-BE49-F238E27FC236}">
                <a16:creationId xmlns:a16="http://schemas.microsoft.com/office/drawing/2014/main" id="{98FA0868-11FB-B0F3-9D08-40369550CAC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2A432E5D-E0BA-469C-B1B7-79810B79AC7B}" type="slidenum">
              <a:rPr lang="es-ES" altLang="es-CR" sz="1400" smtClean="0"/>
              <a:pPr>
                <a:spcBef>
                  <a:spcPct val="0"/>
                </a:spcBef>
                <a:buClrTx/>
                <a:buSzTx/>
                <a:buFontTx/>
                <a:buNone/>
              </a:pPr>
              <a:t>41</a:t>
            </a:fld>
            <a:endParaRPr lang="es-ES" altLang="es-CR" sz="1400"/>
          </a:p>
        </p:txBody>
      </p:sp>
      <p:sp>
        <p:nvSpPr>
          <p:cNvPr id="46083" name="Rectangle 2">
            <a:extLst>
              <a:ext uri="{FF2B5EF4-FFF2-40B4-BE49-F238E27FC236}">
                <a16:creationId xmlns:a16="http://schemas.microsoft.com/office/drawing/2014/main" id="{84C74B9B-9116-91FB-45AF-F0DE37D0E247}"/>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Valores extremos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6084" name="Rectangle 3">
            <a:extLst>
              <a:ext uri="{FF2B5EF4-FFF2-40B4-BE49-F238E27FC236}">
                <a16:creationId xmlns:a16="http://schemas.microsoft.com/office/drawing/2014/main" id="{DB3D1450-0850-BFE8-532D-2338E787E442}"/>
              </a:ext>
            </a:extLst>
          </p:cNvPr>
          <p:cNvSpPr>
            <a:spLocks noGrp="1" noChangeArrowheads="1"/>
          </p:cNvSpPr>
          <p:nvPr>
            <p:ph type="body" idx="1"/>
          </p:nvPr>
        </p:nvSpPr>
        <p:spPr>
          <a:xfrm>
            <a:off x="838200" y="2133600"/>
            <a:ext cx="7696200" cy="3324225"/>
          </a:xfrm>
          <a:noFill/>
        </p:spPr>
        <p:txBody>
          <a:bodyPr>
            <a:spAutoFit/>
          </a:bodyPr>
          <a:lstStyle/>
          <a:p>
            <a:pPr algn="just">
              <a:spcBef>
                <a:spcPct val="0"/>
              </a:spcBef>
              <a:spcAft>
                <a:spcPts val="600"/>
              </a:spcAft>
              <a:buClr>
                <a:schemeClr val="hlink"/>
              </a:buClr>
              <a:buSzTx/>
              <a:buFont typeface="Wingdings" panose="05000000000000000000" pitchFamily="2" charset="2"/>
              <a:buChar char="§"/>
            </a:pPr>
            <a:r>
              <a:rPr lang="es-MX" altLang="es-CR" sz="2000"/>
              <a:t>Un diagrama de perfiles cuando no hay demasiados objetos puede ayudar a detectar objetos que tienen perfiles con formas muy diferentes a todos los demás con valores extremos en alguna de las variables.</a:t>
            </a:r>
          </a:p>
          <a:p>
            <a:pPr algn="just">
              <a:spcBef>
                <a:spcPct val="0"/>
              </a:spcBef>
              <a:spcAft>
                <a:spcPts val="600"/>
              </a:spcAft>
              <a:buClr>
                <a:schemeClr val="hlink"/>
              </a:buClr>
              <a:buSzTx/>
              <a:buFont typeface="Wingdings" panose="05000000000000000000" pitchFamily="2" charset="2"/>
              <a:buChar char="§"/>
            </a:pPr>
            <a:r>
              <a:rPr lang="es-MX" altLang="es-CR" sz="2000"/>
              <a:t>Si la observación detectada se considera que no representa a la población se debe eliminar.</a:t>
            </a:r>
          </a:p>
          <a:p>
            <a:pPr algn="just">
              <a:spcBef>
                <a:spcPct val="0"/>
              </a:spcBef>
              <a:spcAft>
                <a:spcPts val="600"/>
              </a:spcAft>
              <a:buClr>
                <a:schemeClr val="hlink"/>
              </a:buClr>
              <a:buSzTx/>
              <a:buFont typeface="Wingdings" panose="05000000000000000000" pitchFamily="2" charset="2"/>
              <a:buChar char="§"/>
            </a:pPr>
            <a:r>
              <a:rPr lang="es-MX" altLang="es-CR" sz="2000"/>
              <a:t>Cuando hay muchas observaciones se puede usar la medida D</a:t>
            </a:r>
            <a:r>
              <a:rPr lang="es-MX" altLang="es-CR" sz="2000" baseline="30000"/>
              <a:t>2</a:t>
            </a:r>
            <a:r>
              <a:rPr lang="es-MX" altLang="es-CR" sz="2000"/>
              <a:t> de Mahalanobis respecto al centroide de las observaciones.  Aquellos puntos que tienen valores de D</a:t>
            </a:r>
            <a:r>
              <a:rPr lang="es-MX" altLang="es-CR" sz="2000" baseline="30000"/>
              <a:t>2</a:t>
            </a:r>
            <a:r>
              <a:rPr lang="es-MX" altLang="es-CR" sz="2000"/>
              <a:t> mucho mayores que el resto se consideran atípicos.</a:t>
            </a:r>
          </a:p>
        </p:txBody>
      </p:sp>
      <p:sp>
        <p:nvSpPr>
          <p:cNvPr id="46085" name="Rectangle 4">
            <a:extLst>
              <a:ext uri="{FF2B5EF4-FFF2-40B4-BE49-F238E27FC236}">
                <a16:creationId xmlns:a16="http://schemas.microsoft.com/office/drawing/2014/main" id="{F7F0B481-4203-B13B-F397-D5468AAE5840}"/>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6086" name="Rectangle 5">
            <a:extLst>
              <a:ext uri="{FF2B5EF4-FFF2-40B4-BE49-F238E27FC236}">
                <a16:creationId xmlns:a16="http://schemas.microsoft.com/office/drawing/2014/main" id="{39ADB36A-1706-CF88-BB83-8A4D657A5AE4}"/>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6087" name="Rectangle 6">
            <a:extLst>
              <a:ext uri="{FF2B5EF4-FFF2-40B4-BE49-F238E27FC236}">
                <a16:creationId xmlns:a16="http://schemas.microsoft.com/office/drawing/2014/main" id="{366DA87A-3CC7-2BFB-DD29-6AFE8786F62F}"/>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6088" name="Rectangle 7">
            <a:extLst>
              <a:ext uri="{FF2B5EF4-FFF2-40B4-BE49-F238E27FC236}">
                <a16:creationId xmlns:a16="http://schemas.microsoft.com/office/drawing/2014/main" id="{01D9CB86-A9CE-030D-60AE-4252C536758A}"/>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6089" name="Rectangle 8">
            <a:extLst>
              <a:ext uri="{FF2B5EF4-FFF2-40B4-BE49-F238E27FC236}">
                <a16:creationId xmlns:a16="http://schemas.microsoft.com/office/drawing/2014/main" id="{98B5ADF3-A291-C344-04C8-C44BA07A1A71}"/>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6090" name="Rectangle 9">
            <a:extLst>
              <a:ext uri="{FF2B5EF4-FFF2-40B4-BE49-F238E27FC236}">
                <a16:creationId xmlns:a16="http://schemas.microsoft.com/office/drawing/2014/main" id="{BA1333DC-95B5-D51E-936F-3CA449350AAE}"/>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6091" name="Rectangle 10">
            <a:extLst>
              <a:ext uri="{FF2B5EF4-FFF2-40B4-BE49-F238E27FC236}">
                <a16:creationId xmlns:a16="http://schemas.microsoft.com/office/drawing/2014/main" id="{8EE78B35-5DAF-C3CD-115D-E4F40C38E775}"/>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6092" name="Rectangle 11">
            <a:extLst>
              <a:ext uri="{FF2B5EF4-FFF2-40B4-BE49-F238E27FC236}">
                <a16:creationId xmlns:a16="http://schemas.microsoft.com/office/drawing/2014/main" id="{34810F80-BB5D-E77E-5A4A-3451DF261B27}"/>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6093" name="Rectangle 12">
            <a:extLst>
              <a:ext uri="{FF2B5EF4-FFF2-40B4-BE49-F238E27FC236}">
                <a16:creationId xmlns:a16="http://schemas.microsoft.com/office/drawing/2014/main" id="{3A7EA20C-E711-A648-8666-B014B6116D94}"/>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6094" name="Rectangle 13">
            <a:extLst>
              <a:ext uri="{FF2B5EF4-FFF2-40B4-BE49-F238E27FC236}">
                <a16:creationId xmlns:a16="http://schemas.microsoft.com/office/drawing/2014/main" id="{7425C39B-CC82-1C8E-C53F-2E1911BE2EEA}"/>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6095" name="Rectangle 14">
            <a:extLst>
              <a:ext uri="{FF2B5EF4-FFF2-40B4-BE49-F238E27FC236}">
                <a16:creationId xmlns:a16="http://schemas.microsoft.com/office/drawing/2014/main" id="{019642C5-1518-52EA-53C6-C546C6AADDDF}"/>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6096" name="Rectangle 15">
            <a:extLst>
              <a:ext uri="{FF2B5EF4-FFF2-40B4-BE49-F238E27FC236}">
                <a16:creationId xmlns:a16="http://schemas.microsoft.com/office/drawing/2014/main" id="{2CD526C4-51CA-1E91-00DF-9C46ACC04636}"/>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6097" name="Rectangle 16">
            <a:extLst>
              <a:ext uri="{FF2B5EF4-FFF2-40B4-BE49-F238E27FC236}">
                <a16:creationId xmlns:a16="http://schemas.microsoft.com/office/drawing/2014/main" id="{01173D37-CBBD-C28A-D1EE-F0394B5FC719}"/>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6098" name="Rectangle 17">
            <a:extLst>
              <a:ext uri="{FF2B5EF4-FFF2-40B4-BE49-F238E27FC236}">
                <a16:creationId xmlns:a16="http://schemas.microsoft.com/office/drawing/2014/main" id="{EA8CCB6D-267D-E7C5-90ED-3419943B5D42}"/>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6099" name="Rectangle 18">
            <a:extLst>
              <a:ext uri="{FF2B5EF4-FFF2-40B4-BE49-F238E27FC236}">
                <a16:creationId xmlns:a16="http://schemas.microsoft.com/office/drawing/2014/main" id="{80AD7BC8-3677-3F3C-FA69-9F5BC3E0DFE3}"/>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5 Marcador de número de diapositiva">
            <a:extLst>
              <a:ext uri="{FF2B5EF4-FFF2-40B4-BE49-F238E27FC236}">
                <a16:creationId xmlns:a16="http://schemas.microsoft.com/office/drawing/2014/main" id="{442CF0E2-A657-4FBF-EF31-64B8E58BE92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A5A9363E-5B3F-4072-962F-6E8BEEC83A7D}" type="slidenum">
              <a:rPr lang="es-ES" altLang="es-CR" sz="1400" smtClean="0"/>
              <a:pPr>
                <a:spcBef>
                  <a:spcPct val="0"/>
                </a:spcBef>
                <a:buClrTx/>
                <a:buSzTx/>
                <a:buFontTx/>
                <a:buNone/>
              </a:pPr>
              <a:t>42</a:t>
            </a:fld>
            <a:endParaRPr lang="es-ES" altLang="es-CR" sz="1400"/>
          </a:p>
        </p:txBody>
      </p:sp>
      <p:sp>
        <p:nvSpPr>
          <p:cNvPr id="47107" name="Rectangle 2">
            <a:extLst>
              <a:ext uri="{FF2B5EF4-FFF2-40B4-BE49-F238E27FC236}">
                <a16:creationId xmlns:a16="http://schemas.microsoft.com/office/drawing/2014/main" id="{A773E8F7-B56E-D880-7021-0B8F71D9FF39}"/>
              </a:ext>
            </a:extLst>
          </p:cNvPr>
          <p:cNvSpPr>
            <a:spLocks noGrp="1" noChangeArrowheads="1"/>
          </p:cNvSpPr>
          <p:nvPr>
            <p:ph type="title"/>
          </p:nvPr>
        </p:nvSpPr>
        <p:spPr>
          <a:xfrm>
            <a:off x="871538" y="669925"/>
            <a:ext cx="8162925" cy="954088"/>
          </a:xfrm>
        </p:spPr>
        <p:txBody>
          <a:bodyPr/>
          <a:lstStyle/>
          <a:p>
            <a:pPr eaLnBrk="1" hangingPunct="1"/>
            <a:r>
              <a:rPr lang="es-CR" altLang="es-CR" sz="2800" b="1">
                <a:latin typeface="Times New Roman" panose="02020603050405020304" pitchFamily="18" charset="0"/>
                <a:cs typeface="Times New Roman" panose="02020603050405020304" pitchFamily="18" charset="0"/>
              </a:rPr>
              <a:t>Agrupamientos jerárquicos </a:t>
            </a:r>
            <a:br>
              <a:rPr lang="es-CR" altLang="es-CR" sz="2800" b="1">
                <a:latin typeface="Times New Roman" panose="02020603050405020304" pitchFamily="18" charset="0"/>
                <a:cs typeface="Times New Roman" panose="02020603050405020304" pitchFamily="18" charset="0"/>
              </a:rPr>
            </a:br>
            <a:endParaRPr lang="es-ES" altLang="es-CR" sz="2800" b="1">
              <a:latin typeface="Times New Roman" panose="02020603050405020304" pitchFamily="18" charset="0"/>
            </a:endParaRPr>
          </a:p>
        </p:txBody>
      </p:sp>
      <p:sp>
        <p:nvSpPr>
          <p:cNvPr id="47108" name="Rectangle 3">
            <a:extLst>
              <a:ext uri="{FF2B5EF4-FFF2-40B4-BE49-F238E27FC236}">
                <a16:creationId xmlns:a16="http://schemas.microsoft.com/office/drawing/2014/main" id="{3C4B4F07-1B9F-40C1-A8BA-7283EC5A4493}"/>
              </a:ext>
            </a:extLst>
          </p:cNvPr>
          <p:cNvSpPr>
            <a:spLocks noGrp="1" noChangeArrowheads="1"/>
          </p:cNvSpPr>
          <p:nvPr>
            <p:ph type="body" idx="1"/>
          </p:nvPr>
        </p:nvSpPr>
        <p:spPr>
          <a:xfrm>
            <a:off x="3132138" y="2636838"/>
            <a:ext cx="5040312" cy="830262"/>
          </a:xfrm>
        </p:spPr>
        <p:txBody>
          <a:bodyPr>
            <a:spAutoFit/>
          </a:bodyPr>
          <a:lstStyle/>
          <a:p>
            <a:pPr marL="355600" indent="-355600" algn="just" eaLnBrk="1" hangingPunct="1">
              <a:spcAft>
                <a:spcPct val="20000"/>
              </a:spcAft>
              <a:buClr>
                <a:schemeClr val="hlink"/>
              </a:buClr>
              <a:buFont typeface="Wingdings" panose="05000000000000000000" pitchFamily="2" charset="2"/>
              <a:buChar char="Ø"/>
            </a:pPr>
            <a:r>
              <a:rPr lang="es-CR" altLang="es-CR" sz="2000"/>
              <a:t>Algoritmo.</a:t>
            </a:r>
          </a:p>
          <a:p>
            <a:pPr marL="355600" indent="-355600" algn="just" eaLnBrk="1" hangingPunct="1">
              <a:spcAft>
                <a:spcPct val="20000"/>
              </a:spcAft>
              <a:buClr>
                <a:schemeClr val="hlink"/>
              </a:buClr>
              <a:buFont typeface="Wingdings" panose="05000000000000000000" pitchFamily="2" charset="2"/>
              <a:buChar char="Ø"/>
            </a:pPr>
            <a:r>
              <a:rPr lang="es-CR" altLang="es-CR" sz="2000"/>
              <a:t>Representación.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5 Marcador de número de diapositiva">
            <a:extLst>
              <a:ext uri="{FF2B5EF4-FFF2-40B4-BE49-F238E27FC236}">
                <a16:creationId xmlns:a16="http://schemas.microsoft.com/office/drawing/2014/main" id="{81C0445F-1EF9-93F4-4084-9D494B9423F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74FFA3FC-D313-4C8E-8900-9CD76F0654C0}" type="slidenum">
              <a:rPr lang="es-ES" altLang="es-CR" sz="1400" smtClean="0"/>
              <a:pPr>
                <a:spcBef>
                  <a:spcPct val="0"/>
                </a:spcBef>
                <a:buClrTx/>
                <a:buSzTx/>
                <a:buFontTx/>
                <a:buNone/>
              </a:pPr>
              <a:t>43</a:t>
            </a:fld>
            <a:endParaRPr lang="es-ES" altLang="es-CR" sz="1400"/>
          </a:p>
        </p:txBody>
      </p:sp>
      <p:sp>
        <p:nvSpPr>
          <p:cNvPr id="48131" name="Rectangle 2">
            <a:extLst>
              <a:ext uri="{FF2B5EF4-FFF2-40B4-BE49-F238E27FC236}">
                <a16:creationId xmlns:a16="http://schemas.microsoft.com/office/drawing/2014/main" id="{3BD09A7C-B9DC-8A97-9203-D8EEC4AC8112}"/>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Métodos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8132" name="Rectangle 3">
            <a:extLst>
              <a:ext uri="{FF2B5EF4-FFF2-40B4-BE49-F238E27FC236}">
                <a16:creationId xmlns:a16="http://schemas.microsoft.com/office/drawing/2014/main" id="{606EE1EA-F9C2-E35E-4CA5-3F8EF1A3AFB9}"/>
              </a:ext>
            </a:extLst>
          </p:cNvPr>
          <p:cNvSpPr>
            <a:spLocks noGrp="1" noChangeArrowheads="1"/>
          </p:cNvSpPr>
          <p:nvPr>
            <p:ph type="body" idx="1"/>
          </p:nvPr>
        </p:nvSpPr>
        <p:spPr>
          <a:xfrm>
            <a:off x="838200" y="1916113"/>
            <a:ext cx="7696200" cy="3708400"/>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CR" altLang="es-CR" sz="2000"/>
              <a:t>Hay varios tipos de métodos de realizar el agrupamiento de objetos. Entre ellos están:</a:t>
            </a:r>
          </a:p>
          <a:p>
            <a:pPr lvl="1" algn="just">
              <a:spcBef>
                <a:spcPct val="0"/>
              </a:spcBef>
              <a:spcAft>
                <a:spcPts val="600"/>
              </a:spcAft>
              <a:buClr>
                <a:schemeClr val="hlink"/>
              </a:buClr>
              <a:buSzTx/>
              <a:buFont typeface="Wingdings" panose="05000000000000000000" pitchFamily="2" charset="2"/>
              <a:buChar char="§"/>
            </a:pPr>
            <a:r>
              <a:rPr lang="es-CR" altLang="es-CR" sz="1600"/>
              <a:t>Técnicas jerárquicas: no se requiere saber de antemano el número de clústers.</a:t>
            </a:r>
          </a:p>
          <a:p>
            <a:pPr lvl="1" algn="just">
              <a:spcBef>
                <a:spcPct val="0"/>
              </a:spcBef>
              <a:spcAft>
                <a:spcPts val="600"/>
              </a:spcAft>
              <a:buClr>
                <a:schemeClr val="hlink"/>
              </a:buClr>
              <a:buSzTx/>
              <a:buFont typeface="Wingdings" panose="05000000000000000000" pitchFamily="2" charset="2"/>
              <a:buChar char="§"/>
            </a:pPr>
            <a:r>
              <a:rPr lang="es-MX" altLang="es-CR" sz="1600"/>
              <a:t>Técnicas de partición: </a:t>
            </a:r>
            <a:r>
              <a:rPr lang="es-CR" altLang="es-CR" sz="1600"/>
              <a:t>requiere que el usuario especifique de antemano el número de clústers</a:t>
            </a:r>
            <a:r>
              <a:rPr lang="es-MX" altLang="es-CR" sz="1600"/>
              <a:t>.</a:t>
            </a:r>
          </a:p>
          <a:p>
            <a:pPr lvl="1" algn="just">
              <a:spcBef>
                <a:spcPct val="0"/>
              </a:spcBef>
              <a:spcAft>
                <a:spcPts val="600"/>
              </a:spcAft>
              <a:buClr>
                <a:schemeClr val="hlink"/>
              </a:buClr>
              <a:buSzTx/>
              <a:buFont typeface="Wingdings" panose="05000000000000000000" pitchFamily="2" charset="2"/>
              <a:buChar char="§"/>
            </a:pPr>
            <a:r>
              <a:rPr lang="es-MX" altLang="es-CR" sz="1600"/>
              <a:t>Métodos combinados</a:t>
            </a:r>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None/>
            </a:pPr>
            <a:endParaRPr lang="es-MX" altLang="es-CR" sz="2000"/>
          </a:p>
        </p:txBody>
      </p:sp>
      <p:sp>
        <p:nvSpPr>
          <p:cNvPr id="48133" name="Rectangle 4">
            <a:extLst>
              <a:ext uri="{FF2B5EF4-FFF2-40B4-BE49-F238E27FC236}">
                <a16:creationId xmlns:a16="http://schemas.microsoft.com/office/drawing/2014/main" id="{039A0AE5-1FC6-C45C-D98B-A5AD273F8CB0}"/>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8134" name="Rectangle 5">
            <a:extLst>
              <a:ext uri="{FF2B5EF4-FFF2-40B4-BE49-F238E27FC236}">
                <a16:creationId xmlns:a16="http://schemas.microsoft.com/office/drawing/2014/main" id="{909063AC-2900-5A05-5968-F312C0A3F9A4}"/>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8135" name="Rectangle 6">
            <a:extLst>
              <a:ext uri="{FF2B5EF4-FFF2-40B4-BE49-F238E27FC236}">
                <a16:creationId xmlns:a16="http://schemas.microsoft.com/office/drawing/2014/main" id="{EA505B49-107E-6175-5940-626ED45342CD}"/>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8136" name="Rectangle 7">
            <a:extLst>
              <a:ext uri="{FF2B5EF4-FFF2-40B4-BE49-F238E27FC236}">
                <a16:creationId xmlns:a16="http://schemas.microsoft.com/office/drawing/2014/main" id="{4EC2AF2A-FE12-D9E0-2544-E23B46F50E0C}"/>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8137" name="Rectangle 8">
            <a:extLst>
              <a:ext uri="{FF2B5EF4-FFF2-40B4-BE49-F238E27FC236}">
                <a16:creationId xmlns:a16="http://schemas.microsoft.com/office/drawing/2014/main" id="{D3593AB4-CB33-F388-4247-F06E7F607020}"/>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8138" name="Rectangle 9">
            <a:extLst>
              <a:ext uri="{FF2B5EF4-FFF2-40B4-BE49-F238E27FC236}">
                <a16:creationId xmlns:a16="http://schemas.microsoft.com/office/drawing/2014/main" id="{D12924A6-5E66-2939-A1B3-2AD81A3C2879}"/>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8139" name="Rectangle 10">
            <a:extLst>
              <a:ext uri="{FF2B5EF4-FFF2-40B4-BE49-F238E27FC236}">
                <a16:creationId xmlns:a16="http://schemas.microsoft.com/office/drawing/2014/main" id="{B5CE03B7-ACB7-6629-D781-02899D11E164}"/>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8140" name="Rectangle 11">
            <a:extLst>
              <a:ext uri="{FF2B5EF4-FFF2-40B4-BE49-F238E27FC236}">
                <a16:creationId xmlns:a16="http://schemas.microsoft.com/office/drawing/2014/main" id="{B1CE824A-6E8F-8B41-1E6E-E29A32DBBA7D}"/>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8141" name="Rectangle 12">
            <a:extLst>
              <a:ext uri="{FF2B5EF4-FFF2-40B4-BE49-F238E27FC236}">
                <a16:creationId xmlns:a16="http://schemas.microsoft.com/office/drawing/2014/main" id="{9F1D1A70-66F4-290F-6263-AE6BE03ACBBA}"/>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8142" name="Rectangle 13">
            <a:extLst>
              <a:ext uri="{FF2B5EF4-FFF2-40B4-BE49-F238E27FC236}">
                <a16:creationId xmlns:a16="http://schemas.microsoft.com/office/drawing/2014/main" id="{C0121F90-3807-5A1E-FD20-F45A30D9DDA4}"/>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8143" name="Rectangle 14">
            <a:extLst>
              <a:ext uri="{FF2B5EF4-FFF2-40B4-BE49-F238E27FC236}">
                <a16:creationId xmlns:a16="http://schemas.microsoft.com/office/drawing/2014/main" id="{5666A30F-B6C8-D117-C1D8-6CC1A1ECC0CA}"/>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8144" name="Rectangle 15">
            <a:extLst>
              <a:ext uri="{FF2B5EF4-FFF2-40B4-BE49-F238E27FC236}">
                <a16:creationId xmlns:a16="http://schemas.microsoft.com/office/drawing/2014/main" id="{FA2BDFEA-D2E4-51DE-2BAF-4B0513D38BF8}"/>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8145" name="Rectangle 16">
            <a:extLst>
              <a:ext uri="{FF2B5EF4-FFF2-40B4-BE49-F238E27FC236}">
                <a16:creationId xmlns:a16="http://schemas.microsoft.com/office/drawing/2014/main" id="{CF04B778-2ACC-3786-5E03-E290FFA97A48}"/>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8146" name="Rectangle 17">
            <a:extLst>
              <a:ext uri="{FF2B5EF4-FFF2-40B4-BE49-F238E27FC236}">
                <a16:creationId xmlns:a16="http://schemas.microsoft.com/office/drawing/2014/main" id="{F334DFE7-ECC7-8405-3174-1A6ED8EC1154}"/>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8147" name="Rectangle 18">
            <a:extLst>
              <a:ext uri="{FF2B5EF4-FFF2-40B4-BE49-F238E27FC236}">
                <a16:creationId xmlns:a16="http://schemas.microsoft.com/office/drawing/2014/main" id="{FA5D7A41-740B-53E3-6C97-72736137DF66}"/>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5 Marcador de número de diapositiva">
            <a:extLst>
              <a:ext uri="{FF2B5EF4-FFF2-40B4-BE49-F238E27FC236}">
                <a16:creationId xmlns:a16="http://schemas.microsoft.com/office/drawing/2014/main" id="{9AEF42D6-D962-28A8-EA35-20B348B0269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43034CB4-6193-4492-A2EA-EF1659CF5792}" type="slidenum">
              <a:rPr lang="es-ES" altLang="es-CR" sz="1400" smtClean="0"/>
              <a:pPr>
                <a:spcBef>
                  <a:spcPct val="0"/>
                </a:spcBef>
                <a:buClrTx/>
                <a:buSzTx/>
                <a:buFontTx/>
                <a:buNone/>
              </a:pPr>
              <a:t>44</a:t>
            </a:fld>
            <a:endParaRPr lang="es-ES" altLang="es-CR" sz="1400"/>
          </a:p>
        </p:txBody>
      </p:sp>
      <p:sp>
        <p:nvSpPr>
          <p:cNvPr id="49155" name="Rectangle 2">
            <a:extLst>
              <a:ext uri="{FF2B5EF4-FFF2-40B4-BE49-F238E27FC236}">
                <a16:creationId xmlns:a16="http://schemas.microsoft.com/office/drawing/2014/main" id="{DD1185E1-635A-28AA-5A46-318D3660A8E8}"/>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Agrupamiento jerárquico aglomerativo</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9156" name="Rectangle 3">
            <a:extLst>
              <a:ext uri="{FF2B5EF4-FFF2-40B4-BE49-F238E27FC236}">
                <a16:creationId xmlns:a16="http://schemas.microsoft.com/office/drawing/2014/main" id="{08ABB1C4-44E7-8D0C-D0A5-8E7B0FE1154D}"/>
              </a:ext>
            </a:extLst>
          </p:cNvPr>
          <p:cNvSpPr>
            <a:spLocks noGrp="1" noChangeArrowheads="1"/>
          </p:cNvSpPr>
          <p:nvPr>
            <p:ph type="body" idx="1"/>
          </p:nvPr>
        </p:nvSpPr>
        <p:spPr>
          <a:xfrm>
            <a:off x="838200" y="1916113"/>
            <a:ext cx="7696200" cy="5632450"/>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CR" altLang="es-CR" sz="2000"/>
              <a:t>No se realiza una partición única de los datos en un número específico de clases o grupos en un único paso</a:t>
            </a:r>
            <a:r>
              <a:rPr lang="es-MX" altLang="es-CR" sz="1200"/>
              <a:t>.</a:t>
            </a:r>
          </a:p>
          <a:p>
            <a:pPr algn="just">
              <a:spcBef>
                <a:spcPct val="0"/>
              </a:spcBef>
              <a:spcAft>
                <a:spcPts val="600"/>
              </a:spcAft>
              <a:buClr>
                <a:schemeClr val="hlink"/>
              </a:buClr>
              <a:buSzTx/>
              <a:buFont typeface="Wingdings" panose="05000000000000000000" pitchFamily="2" charset="2"/>
              <a:buChar char="§"/>
            </a:pPr>
            <a:r>
              <a:rPr lang="es-MX" altLang="es-CR" sz="2000"/>
              <a:t>Se realiza una serie de particiones a partir de </a:t>
            </a:r>
            <a:r>
              <a:rPr lang="es-MX" altLang="es-CR" sz="2000" i="1"/>
              <a:t>n</a:t>
            </a:r>
            <a:r>
              <a:rPr lang="es-MX" altLang="es-CR" sz="2000"/>
              <a:t> clústers donde cada uno contiene sólo un individuo.</a:t>
            </a:r>
          </a:p>
          <a:p>
            <a:pPr algn="just">
              <a:spcBef>
                <a:spcPct val="0"/>
              </a:spcBef>
              <a:spcAft>
                <a:spcPts val="600"/>
              </a:spcAft>
              <a:buClr>
                <a:schemeClr val="hlink"/>
              </a:buClr>
              <a:buSzTx/>
              <a:buFont typeface="Wingdings" panose="05000000000000000000" pitchFamily="2" charset="2"/>
              <a:buChar char="§"/>
            </a:pPr>
            <a:r>
              <a:rPr lang="es-MX" altLang="es-CR" sz="2000"/>
              <a:t>Se hacen fusiones sucesivas de los clústers ya formados.</a:t>
            </a:r>
          </a:p>
          <a:p>
            <a:pPr algn="just">
              <a:spcBef>
                <a:spcPct val="0"/>
              </a:spcBef>
              <a:spcAft>
                <a:spcPts val="600"/>
              </a:spcAft>
              <a:buClr>
                <a:schemeClr val="hlink"/>
              </a:buClr>
              <a:buSzTx/>
              <a:buFont typeface="Wingdings" panose="05000000000000000000" pitchFamily="2" charset="2"/>
              <a:buChar char="§"/>
            </a:pPr>
            <a:r>
              <a:rPr lang="es-MX" altLang="es-CR" sz="2000"/>
              <a:t>Las fusiones son irreversibles, es decir, si dos individuos ya se han puesto en un mismo clúster, éstos no podrán aparecer en diferentes grupos en etapas subsecuentes.</a:t>
            </a:r>
          </a:p>
          <a:p>
            <a:pPr algn="just">
              <a:spcBef>
                <a:spcPct val="0"/>
              </a:spcBef>
              <a:spcAft>
                <a:spcPts val="600"/>
              </a:spcAft>
              <a:buClr>
                <a:schemeClr val="hlink"/>
              </a:buClr>
              <a:buSzTx/>
              <a:buFont typeface="Wingdings" panose="05000000000000000000" pitchFamily="2" charset="2"/>
              <a:buChar char="§"/>
            </a:pPr>
            <a:r>
              <a:rPr lang="es-MX" altLang="es-CR" sz="2000"/>
              <a:t>Al final todos llegan a fusionarse en un solo grupo. </a:t>
            </a:r>
          </a:p>
          <a:p>
            <a:pPr algn="just">
              <a:spcBef>
                <a:spcPct val="0"/>
              </a:spcBef>
              <a:spcAft>
                <a:spcPts val="600"/>
              </a:spcAft>
              <a:buClr>
                <a:schemeClr val="hlink"/>
              </a:buClr>
              <a:buSzTx/>
              <a:buFont typeface="Wingdings" panose="05000000000000000000" pitchFamily="2" charset="2"/>
              <a:buChar char="§"/>
            </a:pPr>
            <a:r>
              <a:rPr lang="es-MX" altLang="es-CR" sz="2000"/>
              <a:t>El investigador debe decidir cuál es el número de clústers que da el mejor ajuste. </a:t>
            </a:r>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None/>
            </a:pPr>
            <a:endParaRPr lang="es-MX" altLang="es-CR" sz="2000"/>
          </a:p>
        </p:txBody>
      </p:sp>
      <p:sp>
        <p:nvSpPr>
          <p:cNvPr id="49157" name="Rectangle 4">
            <a:extLst>
              <a:ext uri="{FF2B5EF4-FFF2-40B4-BE49-F238E27FC236}">
                <a16:creationId xmlns:a16="http://schemas.microsoft.com/office/drawing/2014/main" id="{8588A6B8-C842-0D9B-EC65-7EABB032151B}"/>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9158" name="Rectangle 5">
            <a:extLst>
              <a:ext uri="{FF2B5EF4-FFF2-40B4-BE49-F238E27FC236}">
                <a16:creationId xmlns:a16="http://schemas.microsoft.com/office/drawing/2014/main" id="{EFAF11F4-4641-BBB5-947A-F4E021EB7B82}"/>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9159" name="Rectangle 6">
            <a:extLst>
              <a:ext uri="{FF2B5EF4-FFF2-40B4-BE49-F238E27FC236}">
                <a16:creationId xmlns:a16="http://schemas.microsoft.com/office/drawing/2014/main" id="{A053DBC2-140A-CBAD-236B-5DBFE4302C40}"/>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9160" name="Rectangle 7">
            <a:extLst>
              <a:ext uri="{FF2B5EF4-FFF2-40B4-BE49-F238E27FC236}">
                <a16:creationId xmlns:a16="http://schemas.microsoft.com/office/drawing/2014/main" id="{B54C1D4F-451D-0F2C-E6A5-A6F2B66F2787}"/>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9161" name="Rectangle 8">
            <a:extLst>
              <a:ext uri="{FF2B5EF4-FFF2-40B4-BE49-F238E27FC236}">
                <a16:creationId xmlns:a16="http://schemas.microsoft.com/office/drawing/2014/main" id="{8AC16B87-98C0-1C16-B9CA-7FA285F46B5B}"/>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9162" name="Rectangle 9">
            <a:extLst>
              <a:ext uri="{FF2B5EF4-FFF2-40B4-BE49-F238E27FC236}">
                <a16:creationId xmlns:a16="http://schemas.microsoft.com/office/drawing/2014/main" id="{D14B8AC3-241A-563A-B464-C4B7C40F28BD}"/>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9163" name="Rectangle 10">
            <a:extLst>
              <a:ext uri="{FF2B5EF4-FFF2-40B4-BE49-F238E27FC236}">
                <a16:creationId xmlns:a16="http://schemas.microsoft.com/office/drawing/2014/main" id="{079D2095-61BC-69DB-8527-2EDFF3AC3E4C}"/>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9164" name="Rectangle 11">
            <a:extLst>
              <a:ext uri="{FF2B5EF4-FFF2-40B4-BE49-F238E27FC236}">
                <a16:creationId xmlns:a16="http://schemas.microsoft.com/office/drawing/2014/main" id="{33D4E174-A002-7E0A-8B43-7A29E1567725}"/>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9165" name="Rectangle 12">
            <a:extLst>
              <a:ext uri="{FF2B5EF4-FFF2-40B4-BE49-F238E27FC236}">
                <a16:creationId xmlns:a16="http://schemas.microsoft.com/office/drawing/2014/main" id="{D7C31CEE-111A-B445-5E5D-3CC0888B99FE}"/>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9166" name="Rectangle 13">
            <a:extLst>
              <a:ext uri="{FF2B5EF4-FFF2-40B4-BE49-F238E27FC236}">
                <a16:creationId xmlns:a16="http://schemas.microsoft.com/office/drawing/2014/main" id="{C415E58A-56F3-DC4F-C76D-E42C4EB0E793}"/>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9167" name="Rectangle 14">
            <a:extLst>
              <a:ext uri="{FF2B5EF4-FFF2-40B4-BE49-F238E27FC236}">
                <a16:creationId xmlns:a16="http://schemas.microsoft.com/office/drawing/2014/main" id="{F6A793BC-6969-B352-2A48-DECDA857311C}"/>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9168" name="Rectangle 15">
            <a:extLst>
              <a:ext uri="{FF2B5EF4-FFF2-40B4-BE49-F238E27FC236}">
                <a16:creationId xmlns:a16="http://schemas.microsoft.com/office/drawing/2014/main" id="{557BFC8C-5DB4-7142-BB8F-59BBFD4E7096}"/>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9169" name="Rectangle 16">
            <a:extLst>
              <a:ext uri="{FF2B5EF4-FFF2-40B4-BE49-F238E27FC236}">
                <a16:creationId xmlns:a16="http://schemas.microsoft.com/office/drawing/2014/main" id="{9E027AB2-1DBC-7ECB-7DC5-3D6ABF6F3D83}"/>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9170" name="Rectangle 17">
            <a:extLst>
              <a:ext uri="{FF2B5EF4-FFF2-40B4-BE49-F238E27FC236}">
                <a16:creationId xmlns:a16="http://schemas.microsoft.com/office/drawing/2014/main" id="{28C68ACC-F8E3-A4AD-CCD1-8CAAE9096870}"/>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49171" name="Rectangle 18">
            <a:extLst>
              <a:ext uri="{FF2B5EF4-FFF2-40B4-BE49-F238E27FC236}">
                <a16:creationId xmlns:a16="http://schemas.microsoft.com/office/drawing/2014/main" id="{4CD10A5E-BE49-5C48-9211-AB1255BE4DB2}"/>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5 Marcador de número de diapositiva">
            <a:extLst>
              <a:ext uri="{FF2B5EF4-FFF2-40B4-BE49-F238E27FC236}">
                <a16:creationId xmlns:a16="http://schemas.microsoft.com/office/drawing/2014/main" id="{613B3B2C-FBA1-477D-C99D-9B5D719FA04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3EB85DCD-76A8-4D41-8F9E-DDA50CEEC60B}" type="slidenum">
              <a:rPr lang="es-ES" altLang="es-CR" sz="1400" smtClean="0"/>
              <a:pPr>
                <a:spcBef>
                  <a:spcPct val="0"/>
                </a:spcBef>
                <a:buClrTx/>
                <a:buSzTx/>
                <a:buFontTx/>
                <a:buNone/>
              </a:pPr>
              <a:t>45</a:t>
            </a:fld>
            <a:endParaRPr lang="es-ES" altLang="es-CR" sz="1400"/>
          </a:p>
        </p:txBody>
      </p:sp>
      <p:sp>
        <p:nvSpPr>
          <p:cNvPr id="50179" name="Rectangle 2">
            <a:extLst>
              <a:ext uri="{FF2B5EF4-FFF2-40B4-BE49-F238E27FC236}">
                <a16:creationId xmlns:a16="http://schemas.microsoft.com/office/drawing/2014/main" id="{739C6562-EBAC-432F-3D40-72C875A380D0}"/>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Algoritmo</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8198" name="Rectangle 3">
            <a:extLst>
              <a:ext uri="{FF2B5EF4-FFF2-40B4-BE49-F238E27FC236}">
                <a16:creationId xmlns:a16="http://schemas.microsoft.com/office/drawing/2014/main" id="{026B0A58-1A6A-1614-93FD-F4A1CB165DA7}"/>
              </a:ext>
            </a:extLst>
          </p:cNvPr>
          <p:cNvSpPr>
            <a:spLocks noGrp="1" noChangeArrowheads="1"/>
          </p:cNvSpPr>
          <p:nvPr>
            <p:ph type="body" idx="1"/>
          </p:nvPr>
        </p:nvSpPr>
        <p:spPr>
          <a:xfrm>
            <a:off x="838200" y="1916113"/>
            <a:ext cx="7696200" cy="4632325"/>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CR" altLang="es-CR" sz="2000" dirty="0"/>
              <a:t>Paso inicial: se comienza con los clústers C</a:t>
            </a:r>
            <a:r>
              <a:rPr lang="es-CR" altLang="es-CR" sz="2000" baseline="-25000" dirty="0"/>
              <a:t>1</a:t>
            </a:r>
            <a:r>
              <a:rPr lang="es-CR" altLang="es-CR" sz="2000" dirty="0"/>
              <a:t>,…,</a:t>
            </a:r>
            <a:r>
              <a:rPr lang="es-CR" altLang="es-CR" sz="2000" dirty="0" err="1"/>
              <a:t>C</a:t>
            </a:r>
            <a:r>
              <a:rPr lang="es-CR" altLang="es-CR" sz="2000" baseline="-25000" dirty="0" err="1"/>
              <a:t>n</a:t>
            </a:r>
            <a:r>
              <a:rPr lang="es-CR" altLang="es-CR" sz="2000" dirty="0"/>
              <a:t> cada uno con un individuo</a:t>
            </a:r>
            <a:r>
              <a:rPr lang="es-MX" altLang="es-CR" sz="2000" dirty="0"/>
              <a:t>. </a:t>
            </a:r>
          </a:p>
          <a:p>
            <a:pPr algn="just">
              <a:spcBef>
                <a:spcPct val="0"/>
              </a:spcBef>
              <a:spcAft>
                <a:spcPts val="600"/>
              </a:spcAft>
              <a:buClr>
                <a:schemeClr val="hlink"/>
              </a:buClr>
              <a:buSzTx/>
              <a:buFont typeface="Wingdings" panose="05000000000000000000" pitchFamily="2" charset="2"/>
              <a:buNone/>
              <a:defRPr/>
            </a:pPr>
            <a:endParaRPr lang="es-MX" altLang="es-CR" sz="2000" dirty="0"/>
          </a:p>
          <a:p>
            <a:pPr marL="457200" indent="-457200" algn="just">
              <a:spcBef>
                <a:spcPct val="0"/>
              </a:spcBef>
              <a:spcAft>
                <a:spcPts val="600"/>
              </a:spcAft>
              <a:buClr>
                <a:schemeClr val="hlink"/>
              </a:buClr>
              <a:buSzTx/>
              <a:buFont typeface="+mj-lt"/>
              <a:buAutoNum type="arabicParenR"/>
              <a:defRPr/>
            </a:pPr>
            <a:r>
              <a:rPr lang="es-MX" altLang="es-CR" sz="2000" dirty="0"/>
              <a:t>Se busca el par de clústers </a:t>
            </a:r>
            <a:r>
              <a:rPr lang="es-CR" altLang="es-CR" sz="2000" dirty="0"/>
              <a:t>C</a:t>
            </a:r>
            <a:r>
              <a:rPr lang="es-CR" altLang="es-CR" sz="2000" baseline="-25000" dirty="0"/>
              <a:t>i</a:t>
            </a:r>
            <a:r>
              <a:rPr lang="es-CR" altLang="es-CR" sz="2000" dirty="0"/>
              <a:t>, </a:t>
            </a:r>
            <a:r>
              <a:rPr lang="es-CR" altLang="es-CR" sz="2000" dirty="0" err="1"/>
              <a:t>C</a:t>
            </a:r>
            <a:r>
              <a:rPr lang="es-CR" altLang="es-CR" sz="2000" baseline="-25000" dirty="0" err="1"/>
              <a:t>j</a:t>
            </a:r>
            <a:r>
              <a:rPr lang="es-MX" altLang="es-CR" sz="2000" dirty="0"/>
              <a:t> que presentan la distancia entre clústers más pequeña entre todos los pares de clústers, es decir,</a:t>
            </a:r>
          </a:p>
          <a:p>
            <a:pPr algn="just">
              <a:spcBef>
                <a:spcPct val="0"/>
              </a:spcBef>
              <a:spcAft>
                <a:spcPts val="600"/>
              </a:spcAft>
              <a:buClr>
                <a:schemeClr val="hlink"/>
              </a:buClr>
              <a:buSzTx/>
              <a:buFont typeface="Wingdings" panose="05000000000000000000" pitchFamily="2" charset="2"/>
              <a:buChar char="§"/>
              <a:defRPr/>
            </a:pPr>
            <a:endParaRPr lang="es-MX" altLang="es-CR" sz="2000" dirty="0"/>
          </a:p>
          <a:p>
            <a:pPr algn="just">
              <a:spcBef>
                <a:spcPct val="0"/>
              </a:spcBef>
              <a:spcAft>
                <a:spcPts val="600"/>
              </a:spcAft>
              <a:buClr>
                <a:schemeClr val="hlink"/>
              </a:buClr>
              <a:buSzTx/>
              <a:buFont typeface="Wingdings" panose="05000000000000000000" pitchFamily="2" charset="2"/>
              <a:buChar char="§"/>
              <a:defRPr/>
            </a:pPr>
            <a:endParaRPr lang="es-MX" altLang="es-CR" sz="2000" dirty="0"/>
          </a:p>
          <a:p>
            <a:pPr marL="457200" indent="-457200" algn="just">
              <a:spcBef>
                <a:spcPct val="0"/>
              </a:spcBef>
              <a:spcAft>
                <a:spcPts val="600"/>
              </a:spcAft>
              <a:buClr>
                <a:schemeClr val="hlink"/>
              </a:buClr>
              <a:buSzTx/>
              <a:buFont typeface="+mj-lt"/>
              <a:buAutoNum type="arabicParenR" startAt="2"/>
              <a:defRPr/>
            </a:pPr>
            <a:r>
              <a:rPr lang="es-MX" altLang="es-CR" sz="2000" dirty="0"/>
              <a:t>Se une C</a:t>
            </a:r>
            <a:r>
              <a:rPr lang="es-MX" altLang="es-CR" sz="2000" baseline="-25000" dirty="0"/>
              <a:t>i</a:t>
            </a:r>
            <a:r>
              <a:rPr lang="es-MX" altLang="es-CR" sz="2000" dirty="0"/>
              <a:t> en </a:t>
            </a:r>
            <a:r>
              <a:rPr lang="es-MX" altLang="es-CR" sz="2000" dirty="0" err="1"/>
              <a:t>C</a:t>
            </a:r>
            <a:r>
              <a:rPr lang="es-MX" altLang="es-CR" sz="2000" baseline="-25000" dirty="0" err="1"/>
              <a:t>j</a:t>
            </a:r>
            <a:r>
              <a:rPr lang="es-MX" altLang="es-CR" sz="2000" dirty="0"/>
              <a:t> y se borra C</a:t>
            </a:r>
            <a:r>
              <a:rPr lang="es-MX" altLang="es-CR" sz="2000" baseline="-25000" dirty="0"/>
              <a:t>i</a:t>
            </a:r>
            <a:r>
              <a:rPr lang="es-MX" altLang="es-CR" sz="2000" dirty="0"/>
              <a:t>:                .     El número de clústers se reduce en uno.</a:t>
            </a:r>
          </a:p>
          <a:p>
            <a:pPr algn="just">
              <a:spcBef>
                <a:spcPct val="0"/>
              </a:spcBef>
              <a:spcAft>
                <a:spcPts val="600"/>
              </a:spcAft>
              <a:buClr>
                <a:schemeClr val="hlink"/>
              </a:buClr>
              <a:buSzTx/>
              <a:buFont typeface="Wingdings" panose="05000000000000000000" pitchFamily="2" charset="2"/>
              <a:buNone/>
              <a:defRPr/>
            </a:pPr>
            <a:endParaRPr lang="es-MX" altLang="es-CR" sz="2000" dirty="0"/>
          </a:p>
          <a:p>
            <a:pPr algn="just">
              <a:spcBef>
                <a:spcPct val="0"/>
              </a:spcBef>
              <a:spcAft>
                <a:spcPts val="600"/>
              </a:spcAft>
              <a:buClr>
                <a:schemeClr val="hlink"/>
              </a:buClr>
              <a:buSzTx/>
              <a:buFont typeface="Wingdings" panose="05000000000000000000" pitchFamily="2" charset="2"/>
              <a:buChar char="§"/>
              <a:defRPr/>
            </a:pPr>
            <a:r>
              <a:rPr lang="es-MX" altLang="es-CR" sz="2000" dirty="0"/>
              <a:t>Si el número de clústers ha llegado a uno se detiene, de lo </a:t>
            </a:r>
            <a:r>
              <a:rPr lang="es-MX" altLang="es-CR" sz="2000" dirty="0" err="1"/>
              <a:t>contraro</a:t>
            </a:r>
            <a:r>
              <a:rPr lang="es-MX" altLang="es-CR" sz="2000" dirty="0"/>
              <a:t> se vuelve al paso 1).</a:t>
            </a:r>
          </a:p>
        </p:txBody>
      </p:sp>
      <p:sp>
        <p:nvSpPr>
          <p:cNvPr id="50181" name="Rectangle 4">
            <a:extLst>
              <a:ext uri="{FF2B5EF4-FFF2-40B4-BE49-F238E27FC236}">
                <a16:creationId xmlns:a16="http://schemas.microsoft.com/office/drawing/2014/main" id="{4BA309E7-4120-4C3F-8E80-266FBE2CA176}"/>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0182" name="Rectangle 5">
            <a:extLst>
              <a:ext uri="{FF2B5EF4-FFF2-40B4-BE49-F238E27FC236}">
                <a16:creationId xmlns:a16="http://schemas.microsoft.com/office/drawing/2014/main" id="{EB69F256-FC41-2D68-0E2A-DD59DB17ED3F}"/>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0183" name="Rectangle 6">
            <a:extLst>
              <a:ext uri="{FF2B5EF4-FFF2-40B4-BE49-F238E27FC236}">
                <a16:creationId xmlns:a16="http://schemas.microsoft.com/office/drawing/2014/main" id="{F67E2712-DDDC-AE55-46B9-D57DE9CDC094}"/>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0184" name="Rectangle 7">
            <a:extLst>
              <a:ext uri="{FF2B5EF4-FFF2-40B4-BE49-F238E27FC236}">
                <a16:creationId xmlns:a16="http://schemas.microsoft.com/office/drawing/2014/main" id="{72D47C65-DC74-D457-0B81-2C3E5176BAA2}"/>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0185" name="Rectangle 8">
            <a:extLst>
              <a:ext uri="{FF2B5EF4-FFF2-40B4-BE49-F238E27FC236}">
                <a16:creationId xmlns:a16="http://schemas.microsoft.com/office/drawing/2014/main" id="{4D5A9C28-4BEC-D394-BE7E-359A657D10BF}"/>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0186" name="Rectangle 9">
            <a:extLst>
              <a:ext uri="{FF2B5EF4-FFF2-40B4-BE49-F238E27FC236}">
                <a16:creationId xmlns:a16="http://schemas.microsoft.com/office/drawing/2014/main" id="{BE197C59-F17D-80B4-BAAE-EE3724D48C90}"/>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0187" name="Rectangle 10">
            <a:extLst>
              <a:ext uri="{FF2B5EF4-FFF2-40B4-BE49-F238E27FC236}">
                <a16:creationId xmlns:a16="http://schemas.microsoft.com/office/drawing/2014/main" id="{90CF379B-167E-8BE1-8E59-E9B0F726ED2E}"/>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0188" name="Rectangle 11">
            <a:extLst>
              <a:ext uri="{FF2B5EF4-FFF2-40B4-BE49-F238E27FC236}">
                <a16:creationId xmlns:a16="http://schemas.microsoft.com/office/drawing/2014/main" id="{EE272E38-B7EC-5DC6-D730-D2440B1003BF}"/>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0189" name="Rectangle 12">
            <a:extLst>
              <a:ext uri="{FF2B5EF4-FFF2-40B4-BE49-F238E27FC236}">
                <a16:creationId xmlns:a16="http://schemas.microsoft.com/office/drawing/2014/main" id="{9BF877A3-FA0D-871D-B854-06245F96A594}"/>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0190" name="Rectangle 13">
            <a:extLst>
              <a:ext uri="{FF2B5EF4-FFF2-40B4-BE49-F238E27FC236}">
                <a16:creationId xmlns:a16="http://schemas.microsoft.com/office/drawing/2014/main" id="{917CFD44-222A-01DE-1300-96DB6B1D6C65}"/>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0191" name="Rectangle 14">
            <a:extLst>
              <a:ext uri="{FF2B5EF4-FFF2-40B4-BE49-F238E27FC236}">
                <a16:creationId xmlns:a16="http://schemas.microsoft.com/office/drawing/2014/main" id="{333941B0-24E9-1953-8D61-2F17D537A919}"/>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0192" name="Rectangle 15">
            <a:extLst>
              <a:ext uri="{FF2B5EF4-FFF2-40B4-BE49-F238E27FC236}">
                <a16:creationId xmlns:a16="http://schemas.microsoft.com/office/drawing/2014/main" id="{AC8CA5A5-E1EA-53F5-ECFC-95C2BA05FF54}"/>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0193" name="Rectangle 16">
            <a:extLst>
              <a:ext uri="{FF2B5EF4-FFF2-40B4-BE49-F238E27FC236}">
                <a16:creationId xmlns:a16="http://schemas.microsoft.com/office/drawing/2014/main" id="{09581579-92D5-678C-799F-6353E15D1166}"/>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0194" name="Rectangle 17">
            <a:extLst>
              <a:ext uri="{FF2B5EF4-FFF2-40B4-BE49-F238E27FC236}">
                <a16:creationId xmlns:a16="http://schemas.microsoft.com/office/drawing/2014/main" id="{5CE7D61A-BDD9-795A-3F44-0F4542B03513}"/>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0195" name="Rectangle 18">
            <a:extLst>
              <a:ext uri="{FF2B5EF4-FFF2-40B4-BE49-F238E27FC236}">
                <a16:creationId xmlns:a16="http://schemas.microsoft.com/office/drawing/2014/main" id="{99BFCBA8-A0BB-5DDB-9DBF-9BCAFABB3411}"/>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graphicFrame>
        <p:nvGraphicFramePr>
          <p:cNvPr id="50196" name="1 Objeto">
            <a:extLst>
              <a:ext uri="{FF2B5EF4-FFF2-40B4-BE49-F238E27FC236}">
                <a16:creationId xmlns:a16="http://schemas.microsoft.com/office/drawing/2014/main" id="{F054D203-E315-9756-BC86-035F384F4327}"/>
              </a:ext>
            </a:extLst>
          </p:cNvPr>
          <p:cNvGraphicFramePr>
            <a:graphicFrameLocks noChangeAspect="1"/>
          </p:cNvGraphicFramePr>
          <p:nvPr/>
        </p:nvGraphicFramePr>
        <p:xfrm>
          <a:off x="2987675" y="4076700"/>
          <a:ext cx="3519488" cy="419100"/>
        </p:xfrm>
        <a:graphic>
          <a:graphicData uri="http://schemas.openxmlformats.org/presentationml/2006/ole">
            <mc:AlternateContent xmlns:mc="http://schemas.openxmlformats.org/markup-compatibility/2006">
              <mc:Choice xmlns:v="urn:schemas-microsoft-com:vml" Requires="v">
                <p:oleObj name="Ecuación" r:id="rId2" imgW="2070100" imgH="241300" progId="Equation.3">
                  <p:embed/>
                </p:oleObj>
              </mc:Choice>
              <mc:Fallback>
                <p:oleObj name="Ecuación" r:id="rId2" imgW="2070100" imgH="241300" progId="Equation.3">
                  <p:embed/>
                  <p:pic>
                    <p:nvPicPr>
                      <p:cNvPr id="50196" name="1 Objeto">
                        <a:extLst>
                          <a:ext uri="{FF2B5EF4-FFF2-40B4-BE49-F238E27FC236}">
                            <a16:creationId xmlns:a16="http://schemas.microsoft.com/office/drawing/2014/main" id="{F054D203-E315-9756-BC86-035F384F43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4076700"/>
                        <a:ext cx="3519488" cy="419100"/>
                      </a:xfrm>
                      <a:prstGeom prst="rect">
                        <a:avLst/>
                      </a:prstGeom>
                      <a:solidFill>
                        <a:schemeClr val="accent1"/>
                      </a:solidFill>
                      <a:ln w="9525">
                        <a:solidFill>
                          <a:schemeClr val="tx1"/>
                        </a:solidFill>
                        <a:miter lim="800000"/>
                        <a:headEnd/>
                        <a:tailEnd/>
                      </a:ln>
                    </p:spPr>
                  </p:pic>
                </p:oleObj>
              </mc:Fallback>
            </mc:AlternateContent>
          </a:graphicData>
        </a:graphic>
      </p:graphicFrame>
      <p:graphicFrame>
        <p:nvGraphicFramePr>
          <p:cNvPr id="50197" name="Object 3">
            <a:extLst>
              <a:ext uri="{FF2B5EF4-FFF2-40B4-BE49-F238E27FC236}">
                <a16:creationId xmlns:a16="http://schemas.microsoft.com/office/drawing/2014/main" id="{37789D88-8AE4-C089-083F-D26E3CA298CD}"/>
              </a:ext>
            </a:extLst>
          </p:cNvPr>
          <p:cNvGraphicFramePr>
            <a:graphicFrameLocks noChangeAspect="1"/>
          </p:cNvGraphicFramePr>
          <p:nvPr/>
        </p:nvGraphicFramePr>
        <p:xfrm>
          <a:off x="5219700" y="4738688"/>
          <a:ext cx="1360488" cy="419100"/>
        </p:xfrm>
        <a:graphic>
          <a:graphicData uri="http://schemas.openxmlformats.org/presentationml/2006/ole">
            <mc:AlternateContent xmlns:mc="http://schemas.openxmlformats.org/markup-compatibility/2006">
              <mc:Choice xmlns:v="urn:schemas-microsoft-com:vml" Requires="v">
                <p:oleObj name="Ecuación" r:id="rId4" imgW="799753" imgH="241195" progId="Equation.3">
                  <p:embed/>
                </p:oleObj>
              </mc:Choice>
              <mc:Fallback>
                <p:oleObj name="Ecuación" r:id="rId4" imgW="799753" imgH="241195" progId="Equation.3">
                  <p:embed/>
                  <p:pic>
                    <p:nvPicPr>
                      <p:cNvPr id="50197" name="Object 3">
                        <a:extLst>
                          <a:ext uri="{FF2B5EF4-FFF2-40B4-BE49-F238E27FC236}">
                            <a16:creationId xmlns:a16="http://schemas.microsoft.com/office/drawing/2014/main" id="{37789D88-8AE4-C089-083F-D26E3CA298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700" y="4738688"/>
                        <a:ext cx="13604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5 Marcador de número de diapositiva">
            <a:extLst>
              <a:ext uri="{FF2B5EF4-FFF2-40B4-BE49-F238E27FC236}">
                <a16:creationId xmlns:a16="http://schemas.microsoft.com/office/drawing/2014/main" id="{A4101B3C-90D1-6B49-579B-D477AD48F91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9A5D9FBB-B008-458C-8F81-12D8E0F48C13}" type="slidenum">
              <a:rPr lang="es-ES" altLang="es-CR" sz="1400" smtClean="0"/>
              <a:pPr>
                <a:spcBef>
                  <a:spcPct val="0"/>
                </a:spcBef>
                <a:buClrTx/>
                <a:buSzTx/>
                <a:buFontTx/>
                <a:buNone/>
              </a:pPr>
              <a:t>46</a:t>
            </a:fld>
            <a:endParaRPr lang="es-ES" altLang="es-CR" sz="1400"/>
          </a:p>
        </p:txBody>
      </p:sp>
      <p:sp>
        <p:nvSpPr>
          <p:cNvPr id="51203" name="Rectangle 2">
            <a:extLst>
              <a:ext uri="{FF2B5EF4-FFF2-40B4-BE49-F238E27FC236}">
                <a16:creationId xmlns:a16="http://schemas.microsoft.com/office/drawing/2014/main" id="{DBCE4F0B-992D-4C28-F03D-D98B67676F2B}"/>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Representación</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51204" name="Rectangle 4">
            <a:extLst>
              <a:ext uri="{FF2B5EF4-FFF2-40B4-BE49-F238E27FC236}">
                <a16:creationId xmlns:a16="http://schemas.microsoft.com/office/drawing/2014/main" id="{65B3AC1F-22B0-FCED-7075-38748D124CBA}"/>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1205" name="Rectangle 5">
            <a:extLst>
              <a:ext uri="{FF2B5EF4-FFF2-40B4-BE49-F238E27FC236}">
                <a16:creationId xmlns:a16="http://schemas.microsoft.com/office/drawing/2014/main" id="{D88099AA-356F-3A2C-45A1-5FF1915075AD}"/>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1206" name="Rectangle 6">
            <a:extLst>
              <a:ext uri="{FF2B5EF4-FFF2-40B4-BE49-F238E27FC236}">
                <a16:creationId xmlns:a16="http://schemas.microsoft.com/office/drawing/2014/main" id="{B78FFCAC-54A7-4F62-E1F0-971091B51373}"/>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1207" name="Rectangle 7">
            <a:extLst>
              <a:ext uri="{FF2B5EF4-FFF2-40B4-BE49-F238E27FC236}">
                <a16:creationId xmlns:a16="http://schemas.microsoft.com/office/drawing/2014/main" id="{1DD99A04-E1E5-2F7C-2DFD-285ECB1595F7}"/>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1208" name="Rectangle 8">
            <a:extLst>
              <a:ext uri="{FF2B5EF4-FFF2-40B4-BE49-F238E27FC236}">
                <a16:creationId xmlns:a16="http://schemas.microsoft.com/office/drawing/2014/main" id="{B89CDE2F-02BB-5119-C82F-C8F2BB69F6EB}"/>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1209" name="Rectangle 9">
            <a:extLst>
              <a:ext uri="{FF2B5EF4-FFF2-40B4-BE49-F238E27FC236}">
                <a16:creationId xmlns:a16="http://schemas.microsoft.com/office/drawing/2014/main" id="{B4889AE9-5D93-A160-DBF9-A936776489EA}"/>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1210" name="Rectangle 10">
            <a:extLst>
              <a:ext uri="{FF2B5EF4-FFF2-40B4-BE49-F238E27FC236}">
                <a16:creationId xmlns:a16="http://schemas.microsoft.com/office/drawing/2014/main" id="{8FF86840-DBE8-27A4-DA95-50418CB38EC8}"/>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1211" name="Rectangle 11">
            <a:extLst>
              <a:ext uri="{FF2B5EF4-FFF2-40B4-BE49-F238E27FC236}">
                <a16:creationId xmlns:a16="http://schemas.microsoft.com/office/drawing/2014/main" id="{804EE643-5016-B3BA-84D9-A1CD1B2F2D1F}"/>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1212" name="Rectangle 12">
            <a:extLst>
              <a:ext uri="{FF2B5EF4-FFF2-40B4-BE49-F238E27FC236}">
                <a16:creationId xmlns:a16="http://schemas.microsoft.com/office/drawing/2014/main" id="{75B2DDF1-9735-3199-24F9-742C5684D272}"/>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1213" name="Rectangle 13">
            <a:extLst>
              <a:ext uri="{FF2B5EF4-FFF2-40B4-BE49-F238E27FC236}">
                <a16:creationId xmlns:a16="http://schemas.microsoft.com/office/drawing/2014/main" id="{A0A26546-88D7-6FDA-8921-69BF98026A63}"/>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1214" name="Rectangle 14">
            <a:extLst>
              <a:ext uri="{FF2B5EF4-FFF2-40B4-BE49-F238E27FC236}">
                <a16:creationId xmlns:a16="http://schemas.microsoft.com/office/drawing/2014/main" id="{B4612361-D7ED-53FE-C1A6-FAB584B1599D}"/>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1215" name="Rectangle 15">
            <a:extLst>
              <a:ext uri="{FF2B5EF4-FFF2-40B4-BE49-F238E27FC236}">
                <a16:creationId xmlns:a16="http://schemas.microsoft.com/office/drawing/2014/main" id="{57A15E1C-E511-60A9-B9E0-0EC009405A18}"/>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1216" name="Rectangle 16">
            <a:extLst>
              <a:ext uri="{FF2B5EF4-FFF2-40B4-BE49-F238E27FC236}">
                <a16:creationId xmlns:a16="http://schemas.microsoft.com/office/drawing/2014/main" id="{319FFB33-3595-DB04-D2B4-1A0F5E21E2D0}"/>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1217" name="Rectangle 17">
            <a:extLst>
              <a:ext uri="{FF2B5EF4-FFF2-40B4-BE49-F238E27FC236}">
                <a16:creationId xmlns:a16="http://schemas.microsoft.com/office/drawing/2014/main" id="{F048999D-F66D-03D4-27FD-B90CAD7889A9}"/>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1218" name="Rectangle 18">
            <a:extLst>
              <a:ext uri="{FF2B5EF4-FFF2-40B4-BE49-F238E27FC236}">
                <a16:creationId xmlns:a16="http://schemas.microsoft.com/office/drawing/2014/main" id="{213A9EDE-8FC1-8A71-AB55-E437EF441D8F}"/>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1219" name="Rectangle 3">
            <a:extLst>
              <a:ext uri="{FF2B5EF4-FFF2-40B4-BE49-F238E27FC236}">
                <a16:creationId xmlns:a16="http://schemas.microsoft.com/office/drawing/2014/main" id="{95C7163A-1F90-74D1-BA21-6E643A0A611C}"/>
              </a:ext>
            </a:extLst>
          </p:cNvPr>
          <p:cNvSpPr txBox="1">
            <a:spLocks noChangeArrowheads="1"/>
          </p:cNvSpPr>
          <p:nvPr/>
        </p:nvSpPr>
        <p:spPr bwMode="auto">
          <a:xfrm>
            <a:off x="838200" y="1916113"/>
            <a:ext cx="7696200"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just">
              <a:spcBef>
                <a:spcPct val="0"/>
              </a:spcBef>
              <a:spcAft>
                <a:spcPts val="600"/>
              </a:spcAft>
              <a:buClr>
                <a:schemeClr val="hlink"/>
              </a:buClr>
              <a:buSzTx/>
              <a:buFont typeface="Wingdings" panose="05000000000000000000" pitchFamily="2" charset="2"/>
              <a:buChar char="§"/>
            </a:pPr>
            <a:r>
              <a:rPr lang="es-ES" altLang="es-CR" sz="2000"/>
              <a:t>Un </a:t>
            </a:r>
            <a:r>
              <a:rPr lang="es-ES" altLang="es-CR" sz="2000">
                <a:solidFill>
                  <a:srgbClr val="0000FF"/>
                </a:solidFill>
              </a:rPr>
              <a:t>dendrograma </a:t>
            </a:r>
            <a:r>
              <a:rPr lang="es-ES" altLang="es-CR" sz="2000"/>
              <a:t>es un tipo de representación gráfica o diagrama de datos en forma de </a:t>
            </a:r>
            <a:r>
              <a:rPr lang="es-ES" altLang="es-CR" sz="2000">
                <a:solidFill>
                  <a:srgbClr val="0000FF"/>
                </a:solidFill>
              </a:rPr>
              <a:t>árbol que organiza los datos en subcategorías</a:t>
            </a:r>
            <a:r>
              <a:rPr lang="es-ES" altLang="es-CR" sz="2000"/>
              <a:t> que se van dividiendo hasta llegar al nivel de detalle deseado (asemejándose a las ramas de un árbol que se van dividiendo en otras sucesivamente). </a:t>
            </a:r>
          </a:p>
          <a:p>
            <a:pPr algn="just">
              <a:spcBef>
                <a:spcPct val="0"/>
              </a:spcBef>
              <a:spcAft>
                <a:spcPts val="600"/>
              </a:spcAft>
              <a:buClr>
                <a:schemeClr val="hlink"/>
              </a:buClr>
              <a:buSzTx/>
              <a:buFont typeface="Wingdings" panose="05000000000000000000" pitchFamily="2" charset="2"/>
              <a:buChar char="§"/>
            </a:pPr>
            <a:r>
              <a:rPr lang="es-ES" altLang="es-CR" sz="2000"/>
              <a:t>Permite apreciar las relaciones de agrupación entre los datos e incluso entre grupos de ellos. </a:t>
            </a:r>
          </a:p>
          <a:p>
            <a:pPr algn="just">
              <a:spcBef>
                <a:spcPct val="0"/>
              </a:spcBef>
              <a:spcAft>
                <a:spcPts val="600"/>
              </a:spcAft>
              <a:buClr>
                <a:schemeClr val="hlink"/>
              </a:buClr>
              <a:buSzTx/>
              <a:buFont typeface="Wingdings" panose="05000000000000000000" pitchFamily="2" charset="2"/>
              <a:buChar char="§"/>
            </a:pPr>
            <a:r>
              <a:rPr lang="es-ES" altLang="es-CR" sz="2000"/>
              <a:t>Observando las sucesivas subdivisiones podemos hacernos una idea sobre los criterios de agrupación de los mismos, la distancia entre los datos según las relaciones establecidas, etc.</a:t>
            </a:r>
            <a:endParaRPr lang="es-MX" altLang="es-CR" sz="20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5 Marcador de número de diapositiva">
            <a:extLst>
              <a:ext uri="{FF2B5EF4-FFF2-40B4-BE49-F238E27FC236}">
                <a16:creationId xmlns:a16="http://schemas.microsoft.com/office/drawing/2014/main" id="{900FA507-664A-DF95-B9D0-611FF272DDB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C1B7BD2D-9BBE-4E66-86EC-3EBC78FC2500}" type="slidenum">
              <a:rPr lang="es-ES" altLang="es-CR" sz="1400" smtClean="0"/>
              <a:pPr>
                <a:spcBef>
                  <a:spcPct val="0"/>
                </a:spcBef>
                <a:buClrTx/>
                <a:buSzTx/>
                <a:buFontTx/>
                <a:buNone/>
              </a:pPr>
              <a:t>47</a:t>
            </a:fld>
            <a:endParaRPr lang="es-ES" altLang="es-CR" sz="1400"/>
          </a:p>
        </p:txBody>
      </p:sp>
      <p:sp>
        <p:nvSpPr>
          <p:cNvPr id="52227" name="Rectangle 2">
            <a:extLst>
              <a:ext uri="{FF2B5EF4-FFF2-40B4-BE49-F238E27FC236}">
                <a16:creationId xmlns:a16="http://schemas.microsoft.com/office/drawing/2014/main" id="{426E9FA8-A4E0-426C-67F1-C1FB35766150}"/>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Construcción y representación</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52228" name="Rectangle 4">
            <a:extLst>
              <a:ext uri="{FF2B5EF4-FFF2-40B4-BE49-F238E27FC236}">
                <a16:creationId xmlns:a16="http://schemas.microsoft.com/office/drawing/2014/main" id="{8365E296-7703-4408-113C-9AA5468EC415}"/>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2229" name="Rectangle 5">
            <a:extLst>
              <a:ext uri="{FF2B5EF4-FFF2-40B4-BE49-F238E27FC236}">
                <a16:creationId xmlns:a16="http://schemas.microsoft.com/office/drawing/2014/main" id="{B02E4FE5-1F3F-503D-F8D2-FB7F12A2B232}"/>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2230" name="Rectangle 6">
            <a:extLst>
              <a:ext uri="{FF2B5EF4-FFF2-40B4-BE49-F238E27FC236}">
                <a16:creationId xmlns:a16="http://schemas.microsoft.com/office/drawing/2014/main" id="{6E6AED1D-A909-182F-5FD7-485194999BAF}"/>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2231" name="Rectangle 7">
            <a:extLst>
              <a:ext uri="{FF2B5EF4-FFF2-40B4-BE49-F238E27FC236}">
                <a16:creationId xmlns:a16="http://schemas.microsoft.com/office/drawing/2014/main" id="{A7FF9994-23A9-788D-5D6A-6169B4C54145}"/>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2232" name="Rectangle 8">
            <a:extLst>
              <a:ext uri="{FF2B5EF4-FFF2-40B4-BE49-F238E27FC236}">
                <a16:creationId xmlns:a16="http://schemas.microsoft.com/office/drawing/2014/main" id="{07461EA8-CA6C-123C-DF30-FA326BE3C0CC}"/>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2233" name="Rectangle 9">
            <a:extLst>
              <a:ext uri="{FF2B5EF4-FFF2-40B4-BE49-F238E27FC236}">
                <a16:creationId xmlns:a16="http://schemas.microsoft.com/office/drawing/2014/main" id="{66FBDEBE-0A4B-9405-CC23-231D1DB1BC5E}"/>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2234" name="Rectangle 10">
            <a:extLst>
              <a:ext uri="{FF2B5EF4-FFF2-40B4-BE49-F238E27FC236}">
                <a16:creationId xmlns:a16="http://schemas.microsoft.com/office/drawing/2014/main" id="{362CD395-FD24-2E98-1ABC-26B08106B70D}"/>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2235" name="Rectangle 11">
            <a:extLst>
              <a:ext uri="{FF2B5EF4-FFF2-40B4-BE49-F238E27FC236}">
                <a16:creationId xmlns:a16="http://schemas.microsoft.com/office/drawing/2014/main" id="{3B7506EC-2794-E63B-56CA-E2CAC615FC2B}"/>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2236" name="Rectangle 12">
            <a:extLst>
              <a:ext uri="{FF2B5EF4-FFF2-40B4-BE49-F238E27FC236}">
                <a16:creationId xmlns:a16="http://schemas.microsoft.com/office/drawing/2014/main" id="{599DD8B6-14C5-B6E6-9E3E-067A594606FD}"/>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2237" name="Rectangle 13">
            <a:extLst>
              <a:ext uri="{FF2B5EF4-FFF2-40B4-BE49-F238E27FC236}">
                <a16:creationId xmlns:a16="http://schemas.microsoft.com/office/drawing/2014/main" id="{31C8F2ED-D409-4CBC-46E7-A832C19AB733}"/>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2238" name="Rectangle 14">
            <a:extLst>
              <a:ext uri="{FF2B5EF4-FFF2-40B4-BE49-F238E27FC236}">
                <a16:creationId xmlns:a16="http://schemas.microsoft.com/office/drawing/2014/main" id="{57532CAB-CB16-E23F-1E19-9D45BFB53A95}"/>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2239" name="Rectangle 15">
            <a:extLst>
              <a:ext uri="{FF2B5EF4-FFF2-40B4-BE49-F238E27FC236}">
                <a16:creationId xmlns:a16="http://schemas.microsoft.com/office/drawing/2014/main" id="{3BAEA709-972F-7544-C6C3-BB8C8F995CD2}"/>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2240" name="Rectangle 16">
            <a:extLst>
              <a:ext uri="{FF2B5EF4-FFF2-40B4-BE49-F238E27FC236}">
                <a16:creationId xmlns:a16="http://schemas.microsoft.com/office/drawing/2014/main" id="{B5E0E215-0B03-DE2D-4137-79DD02B13A6E}"/>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2241" name="Rectangle 17">
            <a:extLst>
              <a:ext uri="{FF2B5EF4-FFF2-40B4-BE49-F238E27FC236}">
                <a16:creationId xmlns:a16="http://schemas.microsoft.com/office/drawing/2014/main" id="{08B5B52A-A093-AEBA-17CE-A3550F2338FC}"/>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2242" name="Rectangle 18">
            <a:extLst>
              <a:ext uri="{FF2B5EF4-FFF2-40B4-BE49-F238E27FC236}">
                <a16:creationId xmlns:a16="http://schemas.microsoft.com/office/drawing/2014/main" id="{E7035A33-5CED-D949-FD78-12F896539A03}"/>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pic>
        <p:nvPicPr>
          <p:cNvPr id="52243" name="2 Imagen">
            <a:extLst>
              <a:ext uri="{FF2B5EF4-FFF2-40B4-BE49-F238E27FC236}">
                <a16:creationId xmlns:a16="http://schemas.microsoft.com/office/drawing/2014/main" id="{E23D1A26-9C4A-127F-8880-60874AA367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989138"/>
            <a:ext cx="1438275" cy="14398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2244" name="3 Imagen">
            <a:extLst>
              <a:ext uri="{FF2B5EF4-FFF2-40B4-BE49-F238E27FC236}">
                <a16:creationId xmlns:a16="http://schemas.microsoft.com/office/drawing/2014/main" id="{6C6280D4-3E72-3723-3C10-E4E7612B43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65363" y="1989138"/>
            <a:ext cx="1443037" cy="1435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2245" name="4 Imagen">
            <a:extLst>
              <a:ext uri="{FF2B5EF4-FFF2-40B4-BE49-F238E27FC236}">
                <a16:creationId xmlns:a16="http://schemas.microsoft.com/office/drawing/2014/main" id="{38D9261A-51D4-4AE2-CBB0-595CB669F99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21125" y="1984375"/>
            <a:ext cx="1443038" cy="14398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2246" name="5 Imagen">
            <a:extLst>
              <a:ext uri="{FF2B5EF4-FFF2-40B4-BE49-F238E27FC236}">
                <a16:creationId xmlns:a16="http://schemas.microsoft.com/office/drawing/2014/main" id="{BCD519F7-7782-6EA4-9557-09EDF87847E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78475" y="1989138"/>
            <a:ext cx="1441450" cy="1444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2247" name="6 Imagen">
            <a:extLst>
              <a:ext uri="{FF2B5EF4-FFF2-40B4-BE49-F238E27FC236}">
                <a16:creationId xmlns:a16="http://schemas.microsoft.com/office/drawing/2014/main" id="{C49376F2-608F-7608-F564-6CB7B9C001B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235825" y="1976438"/>
            <a:ext cx="1439863" cy="1438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2248" name="8 Flecha derecha">
            <a:extLst>
              <a:ext uri="{FF2B5EF4-FFF2-40B4-BE49-F238E27FC236}">
                <a16:creationId xmlns:a16="http://schemas.microsoft.com/office/drawing/2014/main" id="{690E4495-7A52-CC25-4E98-E5EB39DEF1FC}"/>
              </a:ext>
            </a:extLst>
          </p:cNvPr>
          <p:cNvSpPr>
            <a:spLocks noChangeArrowheads="1"/>
          </p:cNvSpPr>
          <p:nvPr/>
        </p:nvSpPr>
        <p:spPr bwMode="auto">
          <a:xfrm>
            <a:off x="2049463" y="2636838"/>
            <a:ext cx="215900" cy="144462"/>
          </a:xfrm>
          <a:prstGeom prst="rightArrow">
            <a:avLst>
              <a:gd name="adj1" fmla="val 50000"/>
              <a:gd name="adj2" fmla="val 49817"/>
            </a:avLst>
          </a:prstGeom>
          <a:solidFill>
            <a:srgbClr val="92D050"/>
          </a:solidFill>
          <a:ln w="9525" algn="ctr">
            <a:solidFill>
              <a:schemeClr val="tx1"/>
            </a:solidFill>
            <a:miter lim="800000"/>
            <a:headEnd/>
            <a:tailEnd/>
          </a:ln>
        </p:spPr>
        <p:txBody>
          <a:bodyP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sp>
        <p:nvSpPr>
          <p:cNvPr id="52249" name="27 Flecha derecha">
            <a:extLst>
              <a:ext uri="{FF2B5EF4-FFF2-40B4-BE49-F238E27FC236}">
                <a16:creationId xmlns:a16="http://schemas.microsoft.com/office/drawing/2014/main" id="{BB461343-8114-C045-6E23-7BC153591B4D}"/>
              </a:ext>
            </a:extLst>
          </p:cNvPr>
          <p:cNvSpPr>
            <a:spLocks noChangeArrowheads="1"/>
          </p:cNvSpPr>
          <p:nvPr/>
        </p:nvSpPr>
        <p:spPr bwMode="auto">
          <a:xfrm>
            <a:off x="3708400" y="2636838"/>
            <a:ext cx="215900" cy="144462"/>
          </a:xfrm>
          <a:prstGeom prst="rightArrow">
            <a:avLst>
              <a:gd name="adj1" fmla="val 50000"/>
              <a:gd name="adj2" fmla="val 49817"/>
            </a:avLst>
          </a:prstGeom>
          <a:solidFill>
            <a:srgbClr val="92D050"/>
          </a:solidFill>
          <a:ln w="9525" algn="ctr">
            <a:solidFill>
              <a:schemeClr val="tx1"/>
            </a:solidFill>
            <a:miter lim="800000"/>
            <a:headEnd/>
            <a:tailEnd/>
          </a:ln>
        </p:spPr>
        <p:txBody>
          <a:bodyP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sp>
        <p:nvSpPr>
          <p:cNvPr id="52250" name="28 Flecha derecha">
            <a:extLst>
              <a:ext uri="{FF2B5EF4-FFF2-40B4-BE49-F238E27FC236}">
                <a16:creationId xmlns:a16="http://schemas.microsoft.com/office/drawing/2014/main" id="{B32F859E-B7A8-F66E-74AB-C17B06A23CAD}"/>
              </a:ext>
            </a:extLst>
          </p:cNvPr>
          <p:cNvSpPr>
            <a:spLocks noChangeArrowheads="1"/>
          </p:cNvSpPr>
          <p:nvPr/>
        </p:nvSpPr>
        <p:spPr bwMode="auto">
          <a:xfrm>
            <a:off x="5364163" y="2636838"/>
            <a:ext cx="215900" cy="144462"/>
          </a:xfrm>
          <a:prstGeom prst="rightArrow">
            <a:avLst>
              <a:gd name="adj1" fmla="val 50000"/>
              <a:gd name="adj2" fmla="val 49817"/>
            </a:avLst>
          </a:prstGeom>
          <a:solidFill>
            <a:srgbClr val="92D050"/>
          </a:solidFill>
          <a:ln w="9525" algn="ctr">
            <a:solidFill>
              <a:schemeClr val="tx1"/>
            </a:solidFill>
            <a:miter lim="800000"/>
            <a:headEnd/>
            <a:tailEnd/>
          </a:ln>
        </p:spPr>
        <p:txBody>
          <a:bodyP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sp>
        <p:nvSpPr>
          <p:cNvPr id="52251" name="29 Flecha derecha">
            <a:extLst>
              <a:ext uri="{FF2B5EF4-FFF2-40B4-BE49-F238E27FC236}">
                <a16:creationId xmlns:a16="http://schemas.microsoft.com/office/drawing/2014/main" id="{575E29BF-6E78-77AE-F0FE-DEA4E198A8EC}"/>
              </a:ext>
            </a:extLst>
          </p:cNvPr>
          <p:cNvSpPr>
            <a:spLocks noChangeArrowheads="1"/>
          </p:cNvSpPr>
          <p:nvPr/>
        </p:nvSpPr>
        <p:spPr bwMode="auto">
          <a:xfrm>
            <a:off x="7019925" y="2636838"/>
            <a:ext cx="215900" cy="144462"/>
          </a:xfrm>
          <a:prstGeom prst="rightArrow">
            <a:avLst>
              <a:gd name="adj1" fmla="val 50000"/>
              <a:gd name="adj2" fmla="val 49817"/>
            </a:avLst>
          </a:prstGeom>
          <a:solidFill>
            <a:srgbClr val="92D050"/>
          </a:solidFill>
          <a:ln w="9525" algn="ctr">
            <a:solidFill>
              <a:schemeClr val="tx1"/>
            </a:solidFill>
            <a:miter lim="800000"/>
            <a:headEnd/>
            <a:tailEnd/>
          </a:ln>
        </p:spPr>
        <p:txBody>
          <a:bodyP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pic>
        <p:nvPicPr>
          <p:cNvPr id="52252" name="Picture 2">
            <a:extLst>
              <a:ext uri="{FF2B5EF4-FFF2-40B4-BE49-F238E27FC236}">
                <a16:creationId xmlns:a16="http://schemas.microsoft.com/office/drawing/2014/main" id="{FB9F6B06-B0F2-5C4A-CC3F-9BD8DB9376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775" y="3860800"/>
            <a:ext cx="3467100" cy="2190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5 Marcador de número de diapositiva">
            <a:extLst>
              <a:ext uri="{FF2B5EF4-FFF2-40B4-BE49-F238E27FC236}">
                <a16:creationId xmlns:a16="http://schemas.microsoft.com/office/drawing/2014/main" id="{7D63D529-ABC4-2361-6F7E-41ED8AF4E11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BA8BC9E7-BFB3-4073-8753-C5538DDD3B4E}" type="slidenum">
              <a:rPr lang="es-ES" altLang="es-CR" sz="1400" smtClean="0"/>
              <a:pPr>
                <a:spcBef>
                  <a:spcPct val="0"/>
                </a:spcBef>
                <a:buClrTx/>
                <a:buSzTx/>
                <a:buFontTx/>
                <a:buNone/>
              </a:pPr>
              <a:t>48</a:t>
            </a:fld>
            <a:endParaRPr lang="es-ES" altLang="es-CR" sz="1400"/>
          </a:p>
        </p:txBody>
      </p:sp>
      <p:sp>
        <p:nvSpPr>
          <p:cNvPr id="53251" name="Rectangle 2">
            <a:extLst>
              <a:ext uri="{FF2B5EF4-FFF2-40B4-BE49-F238E27FC236}">
                <a16:creationId xmlns:a16="http://schemas.microsoft.com/office/drawing/2014/main" id="{63EF26B5-6F6C-8F24-D680-A5A1382652B5}"/>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Ejemplo</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53252" name="Rectangle 4">
            <a:extLst>
              <a:ext uri="{FF2B5EF4-FFF2-40B4-BE49-F238E27FC236}">
                <a16:creationId xmlns:a16="http://schemas.microsoft.com/office/drawing/2014/main" id="{E2226D78-8BA4-566A-AD26-62570FF1A0C9}"/>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3253" name="Rectangle 5">
            <a:extLst>
              <a:ext uri="{FF2B5EF4-FFF2-40B4-BE49-F238E27FC236}">
                <a16:creationId xmlns:a16="http://schemas.microsoft.com/office/drawing/2014/main" id="{7FFDF2C6-D663-0015-0C59-D037320B3F42}"/>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3254" name="Rectangle 6">
            <a:extLst>
              <a:ext uri="{FF2B5EF4-FFF2-40B4-BE49-F238E27FC236}">
                <a16:creationId xmlns:a16="http://schemas.microsoft.com/office/drawing/2014/main" id="{FDE73D6B-CC4B-2FD5-75C0-618E025FE1A5}"/>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3255" name="Rectangle 7">
            <a:extLst>
              <a:ext uri="{FF2B5EF4-FFF2-40B4-BE49-F238E27FC236}">
                <a16:creationId xmlns:a16="http://schemas.microsoft.com/office/drawing/2014/main" id="{CD3442C5-5D60-97D0-BF5B-CCA7F97F5A99}"/>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3256" name="Rectangle 8">
            <a:extLst>
              <a:ext uri="{FF2B5EF4-FFF2-40B4-BE49-F238E27FC236}">
                <a16:creationId xmlns:a16="http://schemas.microsoft.com/office/drawing/2014/main" id="{4DAC4EEA-1D4A-D02B-59DC-7EE2A3C06280}"/>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3257" name="Rectangle 9">
            <a:extLst>
              <a:ext uri="{FF2B5EF4-FFF2-40B4-BE49-F238E27FC236}">
                <a16:creationId xmlns:a16="http://schemas.microsoft.com/office/drawing/2014/main" id="{AC2B9C89-EAB3-5CCF-4E58-6817C46849A3}"/>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3258" name="Rectangle 10">
            <a:extLst>
              <a:ext uri="{FF2B5EF4-FFF2-40B4-BE49-F238E27FC236}">
                <a16:creationId xmlns:a16="http://schemas.microsoft.com/office/drawing/2014/main" id="{325EFB62-F359-FC46-BB29-6728726684FF}"/>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3259" name="Rectangle 11">
            <a:extLst>
              <a:ext uri="{FF2B5EF4-FFF2-40B4-BE49-F238E27FC236}">
                <a16:creationId xmlns:a16="http://schemas.microsoft.com/office/drawing/2014/main" id="{31A7C151-9F26-485E-C2A5-DADA23B07DF6}"/>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3260" name="Rectangle 12">
            <a:extLst>
              <a:ext uri="{FF2B5EF4-FFF2-40B4-BE49-F238E27FC236}">
                <a16:creationId xmlns:a16="http://schemas.microsoft.com/office/drawing/2014/main" id="{BEB271ED-D4CD-D4D9-3E64-3038B2BE5AB2}"/>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3261" name="Rectangle 13">
            <a:extLst>
              <a:ext uri="{FF2B5EF4-FFF2-40B4-BE49-F238E27FC236}">
                <a16:creationId xmlns:a16="http://schemas.microsoft.com/office/drawing/2014/main" id="{26B95599-C9BE-B683-19EC-121D522F0012}"/>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3262" name="Rectangle 14">
            <a:extLst>
              <a:ext uri="{FF2B5EF4-FFF2-40B4-BE49-F238E27FC236}">
                <a16:creationId xmlns:a16="http://schemas.microsoft.com/office/drawing/2014/main" id="{809BF69C-1AE8-F8BF-BFEC-8ED0B2BABA19}"/>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3263" name="Rectangle 15">
            <a:extLst>
              <a:ext uri="{FF2B5EF4-FFF2-40B4-BE49-F238E27FC236}">
                <a16:creationId xmlns:a16="http://schemas.microsoft.com/office/drawing/2014/main" id="{0007C742-AF48-12C4-B5F6-4BC155E6F507}"/>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3264" name="Rectangle 16">
            <a:extLst>
              <a:ext uri="{FF2B5EF4-FFF2-40B4-BE49-F238E27FC236}">
                <a16:creationId xmlns:a16="http://schemas.microsoft.com/office/drawing/2014/main" id="{33AC8000-DFAA-906F-09EA-8B2B59DC0B4C}"/>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3265" name="Rectangle 17">
            <a:extLst>
              <a:ext uri="{FF2B5EF4-FFF2-40B4-BE49-F238E27FC236}">
                <a16:creationId xmlns:a16="http://schemas.microsoft.com/office/drawing/2014/main" id="{5485887B-82E9-8254-EF37-4E94A7F4F454}"/>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3266" name="Rectangle 18">
            <a:extLst>
              <a:ext uri="{FF2B5EF4-FFF2-40B4-BE49-F238E27FC236}">
                <a16:creationId xmlns:a16="http://schemas.microsoft.com/office/drawing/2014/main" id="{412C19C2-F130-95ED-4B9E-CBE8C0D45A03}"/>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pic>
        <p:nvPicPr>
          <p:cNvPr id="53267" name="Picture 2">
            <a:extLst>
              <a:ext uri="{FF2B5EF4-FFF2-40B4-BE49-F238E27FC236}">
                <a16:creationId xmlns:a16="http://schemas.microsoft.com/office/drawing/2014/main" id="{40F0D2B7-5D42-AB3D-6B04-F4E65386AC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060575"/>
            <a:ext cx="7451725" cy="3086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3268" name="9 Elipse">
            <a:extLst>
              <a:ext uri="{FF2B5EF4-FFF2-40B4-BE49-F238E27FC236}">
                <a16:creationId xmlns:a16="http://schemas.microsoft.com/office/drawing/2014/main" id="{FAD33D30-2AC0-B143-5E63-45FA8A4FF389}"/>
              </a:ext>
            </a:extLst>
          </p:cNvPr>
          <p:cNvSpPr>
            <a:spLocks noChangeArrowheads="1"/>
          </p:cNvSpPr>
          <p:nvPr/>
        </p:nvSpPr>
        <p:spPr bwMode="auto">
          <a:xfrm>
            <a:off x="6300788" y="4581525"/>
            <a:ext cx="358775" cy="287338"/>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sp>
        <p:nvSpPr>
          <p:cNvPr id="53269" name="39 Elipse">
            <a:extLst>
              <a:ext uri="{FF2B5EF4-FFF2-40B4-BE49-F238E27FC236}">
                <a16:creationId xmlns:a16="http://schemas.microsoft.com/office/drawing/2014/main" id="{5CF34E5A-CB57-E8CA-F326-A698196030C1}"/>
              </a:ext>
            </a:extLst>
          </p:cNvPr>
          <p:cNvSpPr>
            <a:spLocks noChangeArrowheads="1"/>
          </p:cNvSpPr>
          <p:nvPr/>
        </p:nvSpPr>
        <p:spPr bwMode="auto">
          <a:xfrm>
            <a:off x="6659563" y="4581525"/>
            <a:ext cx="360362" cy="287338"/>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sp>
        <p:nvSpPr>
          <p:cNvPr id="53270" name="40 Elipse">
            <a:extLst>
              <a:ext uri="{FF2B5EF4-FFF2-40B4-BE49-F238E27FC236}">
                <a16:creationId xmlns:a16="http://schemas.microsoft.com/office/drawing/2014/main" id="{7E98B224-2C84-C774-08E0-CB219CC37BD1}"/>
              </a:ext>
            </a:extLst>
          </p:cNvPr>
          <p:cNvSpPr>
            <a:spLocks noChangeArrowheads="1"/>
          </p:cNvSpPr>
          <p:nvPr/>
        </p:nvSpPr>
        <p:spPr bwMode="auto">
          <a:xfrm>
            <a:off x="7019925" y="4581525"/>
            <a:ext cx="360363" cy="287338"/>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sp>
        <p:nvSpPr>
          <p:cNvPr id="53271" name="Rectangle 3">
            <a:extLst>
              <a:ext uri="{FF2B5EF4-FFF2-40B4-BE49-F238E27FC236}">
                <a16:creationId xmlns:a16="http://schemas.microsoft.com/office/drawing/2014/main" id="{676E6496-3609-289B-E318-099A83347E78}"/>
              </a:ext>
            </a:extLst>
          </p:cNvPr>
          <p:cNvSpPr txBox="1">
            <a:spLocks noChangeArrowheads="1"/>
          </p:cNvSpPr>
          <p:nvPr/>
        </p:nvSpPr>
        <p:spPr bwMode="auto">
          <a:xfrm>
            <a:off x="763588" y="5207000"/>
            <a:ext cx="7696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just">
              <a:spcBef>
                <a:spcPct val="0"/>
              </a:spcBef>
              <a:spcAft>
                <a:spcPts val="600"/>
              </a:spcAft>
              <a:buClr>
                <a:schemeClr val="hlink"/>
              </a:buClr>
              <a:buSzTx/>
              <a:buFont typeface="Wingdings" panose="05000000000000000000" pitchFamily="2" charset="2"/>
              <a:buChar char="§"/>
            </a:pPr>
            <a:r>
              <a:rPr lang="es-MX" altLang="es-CR" sz="1800"/>
              <a:t>El individuo x</a:t>
            </a:r>
            <a:r>
              <a:rPr lang="es-MX" altLang="es-CR" sz="1800" baseline="-25000"/>
              <a:t>18</a:t>
            </a:r>
            <a:r>
              <a:rPr lang="es-MX" altLang="es-CR" sz="1800"/>
              <a:t> está tan cerca del x</a:t>
            </a:r>
            <a:r>
              <a:rPr lang="es-MX" altLang="es-CR" sz="1800" baseline="-25000"/>
              <a:t>16</a:t>
            </a:r>
            <a:r>
              <a:rPr lang="es-MX" altLang="es-CR" sz="1800"/>
              <a:t>, x</a:t>
            </a:r>
            <a:r>
              <a:rPr lang="es-MX" altLang="es-CR" sz="1800" baseline="-25000"/>
              <a:t>15</a:t>
            </a:r>
            <a:r>
              <a:rPr lang="es-MX" altLang="es-CR" sz="1800"/>
              <a:t> y x</a:t>
            </a:r>
            <a:r>
              <a:rPr lang="es-MX" altLang="es-CR" sz="1800" baseline="-25000"/>
              <a:t>12</a:t>
            </a:r>
            <a:r>
              <a:rPr lang="es-MX" altLang="es-CR" sz="1800"/>
              <a:t>. Éstos son los pares de vecinos más cercanos. </a:t>
            </a:r>
          </a:p>
          <a:p>
            <a:pPr algn="just">
              <a:spcBef>
                <a:spcPct val="0"/>
              </a:spcBef>
              <a:spcAft>
                <a:spcPts val="600"/>
              </a:spcAft>
              <a:buClr>
                <a:schemeClr val="hlink"/>
              </a:buClr>
              <a:buSzTx/>
              <a:buFont typeface="Wingdings" panose="05000000000000000000" pitchFamily="2" charset="2"/>
              <a:buChar char="§"/>
            </a:pPr>
            <a:r>
              <a:rPr lang="es-MX" altLang="es-CR" sz="1800"/>
              <a:t>El x</a:t>
            </a:r>
            <a:r>
              <a:rPr lang="es-MX" altLang="es-CR" sz="1800" baseline="-25000"/>
              <a:t>18</a:t>
            </a:r>
            <a:r>
              <a:rPr lang="es-MX" altLang="es-CR" sz="1800"/>
              <a:t> se puede unir a cualquiera de ellos.</a:t>
            </a:r>
          </a:p>
          <a:p>
            <a:pPr algn="just">
              <a:spcBef>
                <a:spcPct val="0"/>
              </a:spcBef>
              <a:spcAft>
                <a:spcPts val="600"/>
              </a:spcAft>
              <a:buClr>
                <a:schemeClr val="hlink"/>
              </a:buClr>
              <a:buSzTx/>
              <a:buFont typeface="Wingdings" panose="05000000000000000000" pitchFamily="2" charset="2"/>
              <a:buNone/>
            </a:pPr>
            <a:endParaRPr lang="es-MX" altLang="es-CR" sz="2000"/>
          </a:p>
        </p:txBody>
      </p:sp>
      <p:sp>
        <p:nvSpPr>
          <p:cNvPr id="53272" name="43 Elipse">
            <a:extLst>
              <a:ext uri="{FF2B5EF4-FFF2-40B4-BE49-F238E27FC236}">
                <a16:creationId xmlns:a16="http://schemas.microsoft.com/office/drawing/2014/main" id="{0E90A99A-B654-21E0-DBB8-E6A422372A41}"/>
              </a:ext>
            </a:extLst>
          </p:cNvPr>
          <p:cNvSpPr>
            <a:spLocks noChangeArrowheads="1"/>
          </p:cNvSpPr>
          <p:nvPr/>
        </p:nvSpPr>
        <p:spPr bwMode="auto">
          <a:xfrm>
            <a:off x="7812088" y="4868863"/>
            <a:ext cx="360362" cy="288925"/>
          </a:xfrm>
          <a:prstGeom prst="ellipse">
            <a:avLst/>
          </a:prstGeom>
          <a:noFill/>
          <a:ln w="1905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sp>
        <p:nvSpPr>
          <p:cNvPr id="53273" name="44 Elipse">
            <a:extLst>
              <a:ext uri="{FF2B5EF4-FFF2-40B4-BE49-F238E27FC236}">
                <a16:creationId xmlns:a16="http://schemas.microsoft.com/office/drawing/2014/main" id="{836394F8-72FA-1FDA-8361-B01B4485A025}"/>
              </a:ext>
            </a:extLst>
          </p:cNvPr>
          <p:cNvSpPr>
            <a:spLocks noChangeArrowheads="1"/>
          </p:cNvSpPr>
          <p:nvPr/>
        </p:nvSpPr>
        <p:spPr bwMode="auto">
          <a:xfrm>
            <a:off x="5508625" y="3933825"/>
            <a:ext cx="358775" cy="287338"/>
          </a:xfrm>
          <a:prstGeom prst="ellipse">
            <a:avLst/>
          </a:prstGeom>
          <a:noFill/>
          <a:ln w="1905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sp>
        <p:nvSpPr>
          <p:cNvPr id="53274" name="45 Elipse">
            <a:extLst>
              <a:ext uri="{FF2B5EF4-FFF2-40B4-BE49-F238E27FC236}">
                <a16:creationId xmlns:a16="http://schemas.microsoft.com/office/drawing/2014/main" id="{3EB0ACA2-77D0-12E6-F8DB-64EAA22E0355}"/>
              </a:ext>
            </a:extLst>
          </p:cNvPr>
          <p:cNvSpPr>
            <a:spLocks noChangeArrowheads="1"/>
          </p:cNvSpPr>
          <p:nvPr/>
        </p:nvSpPr>
        <p:spPr bwMode="auto">
          <a:xfrm>
            <a:off x="4392613" y="3459163"/>
            <a:ext cx="358775" cy="288925"/>
          </a:xfrm>
          <a:prstGeom prst="ellipse">
            <a:avLst/>
          </a:prstGeom>
          <a:noFill/>
          <a:ln w="1905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cxnSp>
        <p:nvCxnSpPr>
          <p:cNvPr id="53275" name="12 Conector recto">
            <a:extLst>
              <a:ext uri="{FF2B5EF4-FFF2-40B4-BE49-F238E27FC236}">
                <a16:creationId xmlns:a16="http://schemas.microsoft.com/office/drawing/2014/main" id="{40C69B9E-82A0-B763-CF29-014C9F108A8E}"/>
              </a:ext>
            </a:extLst>
          </p:cNvPr>
          <p:cNvCxnSpPr>
            <a:cxnSpLocks noChangeShapeType="1"/>
          </p:cNvCxnSpPr>
          <p:nvPr/>
        </p:nvCxnSpPr>
        <p:spPr bwMode="auto">
          <a:xfrm>
            <a:off x="971550" y="4149725"/>
            <a:ext cx="6337300" cy="0"/>
          </a:xfrm>
          <a:prstGeom prst="line">
            <a:avLst/>
          </a:prstGeom>
          <a:noFill/>
          <a:ln w="9525"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53276" name="48 Conector recto">
            <a:extLst>
              <a:ext uri="{FF2B5EF4-FFF2-40B4-BE49-F238E27FC236}">
                <a16:creationId xmlns:a16="http://schemas.microsoft.com/office/drawing/2014/main" id="{495D92DD-BB8A-4D1B-109E-E1AE3048633F}"/>
              </a:ext>
            </a:extLst>
          </p:cNvPr>
          <p:cNvCxnSpPr>
            <a:cxnSpLocks noChangeShapeType="1"/>
          </p:cNvCxnSpPr>
          <p:nvPr/>
        </p:nvCxnSpPr>
        <p:spPr bwMode="auto">
          <a:xfrm>
            <a:off x="1042988" y="4797425"/>
            <a:ext cx="6337300" cy="0"/>
          </a:xfrm>
          <a:prstGeom prst="line">
            <a:avLst/>
          </a:prstGeom>
          <a:noFill/>
          <a:ln w="9525"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53277" name="14 Conector recto">
            <a:extLst>
              <a:ext uri="{FF2B5EF4-FFF2-40B4-BE49-F238E27FC236}">
                <a16:creationId xmlns:a16="http://schemas.microsoft.com/office/drawing/2014/main" id="{153D9828-2D5C-0DFF-F95F-588841F91068}"/>
              </a:ext>
            </a:extLst>
          </p:cNvPr>
          <p:cNvCxnSpPr>
            <a:cxnSpLocks noChangeShapeType="1"/>
          </p:cNvCxnSpPr>
          <p:nvPr/>
        </p:nvCxnSpPr>
        <p:spPr bwMode="auto">
          <a:xfrm>
            <a:off x="6300788" y="4149725"/>
            <a:ext cx="0" cy="996950"/>
          </a:xfrm>
          <a:prstGeom prst="line">
            <a:avLst/>
          </a:prstGeom>
          <a:noFill/>
          <a:ln w="9525"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53278" name="52 Conector recto">
            <a:extLst>
              <a:ext uri="{FF2B5EF4-FFF2-40B4-BE49-F238E27FC236}">
                <a16:creationId xmlns:a16="http://schemas.microsoft.com/office/drawing/2014/main" id="{A2A6FD18-738B-2DC0-C45B-DD777CDFF170}"/>
              </a:ext>
            </a:extLst>
          </p:cNvPr>
          <p:cNvCxnSpPr>
            <a:cxnSpLocks noChangeShapeType="1"/>
          </p:cNvCxnSpPr>
          <p:nvPr/>
        </p:nvCxnSpPr>
        <p:spPr bwMode="auto">
          <a:xfrm>
            <a:off x="7380288" y="4149725"/>
            <a:ext cx="0" cy="996950"/>
          </a:xfrm>
          <a:prstGeom prst="line">
            <a:avLst/>
          </a:prstGeom>
          <a:noFill/>
          <a:ln w="9525" algn="ctr">
            <a:solidFill>
              <a:srgbClr val="FF0000"/>
            </a:solidFill>
            <a:miter lim="800000"/>
            <a:headEnd/>
            <a:tailEnd/>
          </a:ln>
          <a:extLst>
            <a:ext uri="{909E8E84-426E-40DD-AFC4-6F175D3DCCD1}">
              <a14:hiddenFill xmlns:a14="http://schemas.microsoft.com/office/drawing/2010/main">
                <a:noFill/>
              </a14:hiddenFill>
            </a:ext>
          </a:extLst>
        </p:spPr>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5 Marcador de número de diapositiva">
            <a:extLst>
              <a:ext uri="{FF2B5EF4-FFF2-40B4-BE49-F238E27FC236}">
                <a16:creationId xmlns:a16="http://schemas.microsoft.com/office/drawing/2014/main" id="{96BC63D5-3FD4-F77B-CA86-A6AA6773247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F66DE45A-F749-4A75-8EF6-E31068A8F6B2}" type="slidenum">
              <a:rPr lang="es-ES" altLang="es-CR" sz="1400" smtClean="0"/>
              <a:pPr>
                <a:spcBef>
                  <a:spcPct val="0"/>
                </a:spcBef>
                <a:buClrTx/>
                <a:buSzTx/>
                <a:buFontTx/>
                <a:buNone/>
              </a:pPr>
              <a:t>49</a:t>
            </a:fld>
            <a:endParaRPr lang="es-ES" altLang="es-CR" sz="1400"/>
          </a:p>
        </p:txBody>
      </p:sp>
      <p:sp>
        <p:nvSpPr>
          <p:cNvPr id="54275" name="Rectangle 2">
            <a:extLst>
              <a:ext uri="{FF2B5EF4-FFF2-40B4-BE49-F238E27FC236}">
                <a16:creationId xmlns:a16="http://schemas.microsoft.com/office/drawing/2014/main" id="{80921CED-2EFA-1179-3E09-0C6BCDA7358A}"/>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Ejemplo</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54276" name="Rectangle 4">
            <a:extLst>
              <a:ext uri="{FF2B5EF4-FFF2-40B4-BE49-F238E27FC236}">
                <a16:creationId xmlns:a16="http://schemas.microsoft.com/office/drawing/2014/main" id="{B03CD0E7-AB89-962A-54BF-118AB021AC91}"/>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4277" name="Rectangle 5">
            <a:extLst>
              <a:ext uri="{FF2B5EF4-FFF2-40B4-BE49-F238E27FC236}">
                <a16:creationId xmlns:a16="http://schemas.microsoft.com/office/drawing/2014/main" id="{8FC46F57-4542-E4F9-A261-5E94B6898F60}"/>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4278" name="Rectangle 6">
            <a:extLst>
              <a:ext uri="{FF2B5EF4-FFF2-40B4-BE49-F238E27FC236}">
                <a16:creationId xmlns:a16="http://schemas.microsoft.com/office/drawing/2014/main" id="{6817C5B4-76FE-03FF-4AC7-C72DECECC6BD}"/>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4279" name="Rectangle 7">
            <a:extLst>
              <a:ext uri="{FF2B5EF4-FFF2-40B4-BE49-F238E27FC236}">
                <a16:creationId xmlns:a16="http://schemas.microsoft.com/office/drawing/2014/main" id="{279220ED-AFEB-DF89-6266-9A99783AC9D5}"/>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4280" name="Rectangle 8">
            <a:extLst>
              <a:ext uri="{FF2B5EF4-FFF2-40B4-BE49-F238E27FC236}">
                <a16:creationId xmlns:a16="http://schemas.microsoft.com/office/drawing/2014/main" id="{A3903DA6-A0F4-1F26-B791-1B35BC81AB27}"/>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4281" name="Rectangle 9">
            <a:extLst>
              <a:ext uri="{FF2B5EF4-FFF2-40B4-BE49-F238E27FC236}">
                <a16:creationId xmlns:a16="http://schemas.microsoft.com/office/drawing/2014/main" id="{B55F5700-D6CE-1A9A-F07C-B8E4D0F394C0}"/>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4282" name="Rectangle 10">
            <a:extLst>
              <a:ext uri="{FF2B5EF4-FFF2-40B4-BE49-F238E27FC236}">
                <a16:creationId xmlns:a16="http://schemas.microsoft.com/office/drawing/2014/main" id="{32A82F48-8AE0-A1C2-5CA9-7EC58BEF4AA4}"/>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4283" name="Rectangle 11">
            <a:extLst>
              <a:ext uri="{FF2B5EF4-FFF2-40B4-BE49-F238E27FC236}">
                <a16:creationId xmlns:a16="http://schemas.microsoft.com/office/drawing/2014/main" id="{7E389253-C120-46D7-8C33-A58258AB63DD}"/>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4284" name="Rectangle 12">
            <a:extLst>
              <a:ext uri="{FF2B5EF4-FFF2-40B4-BE49-F238E27FC236}">
                <a16:creationId xmlns:a16="http://schemas.microsoft.com/office/drawing/2014/main" id="{B6489F61-BE31-BF72-AE4F-51306B1768B5}"/>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4285" name="Rectangle 13">
            <a:extLst>
              <a:ext uri="{FF2B5EF4-FFF2-40B4-BE49-F238E27FC236}">
                <a16:creationId xmlns:a16="http://schemas.microsoft.com/office/drawing/2014/main" id="{7981F96D-9265-F70A-2282-AD642C2FD462}"/>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4286" name="Rectangle 14">
            <a:extLst>
              <a:ext uri="{FF2B5EF4-FFF2-40B4-BE49-F238E27FC236}">
                <a16:creationId xmlns:a16="http://schemas.microsoft.com/office/drawing/2014/main" id="{D63B2025-29EA-88C9-3E56-D97F45E77A9D}"/>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4287" name="Rectangle 15">
            <a:extLst>
              <a:ext uri="{FF2B5EF4-FFF2-40B4-BE49-F238E27FC236}">
                <a16:creationId xmlns:a16="http://schemas.microsoft.com/office/drawing/2014/main" id="{60ACDE5C-286C-B8A7-A721-C04CFC6914D9}"/>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4288" name="Rectangle 16">
            <a:extLst>
              <a:ext uri="{FF2B5EF4-FFF2-40B4-BE49-F238E27FC236}">
                <a16:creationId xmlns:a16="http://schemas.microsoft.com/office/drawing/2014/main" id="{38C2EC18-49DA-CC84-E755-27ED3FF52D75}"/>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4289" name="Rectangle 17">
            <a:extLst>
              <a:ext uri="{FF2B5EF4-FFF2-40B4-BE49-F238E27FC236}">
                <a16:creationId xmlns:a16="http://schemas.microsoft.com/office/drawing/2014/main" id="{55C7B973-328E-1258-6961-55DB3EF8176B}"/>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4290" name="Rectangle 18">
            <a:extLst>
              <a:ext uri="{FF2B5EF4-FFF2-40B4-BE49-F238E27FC236}">
                <a16:creationId xmlns:a16="http://schemas.microsoft.com/office/drawing/2014/main" id="{A2830650-7C2F-0F6E-EB8D-11B857AB27C0}"/>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4291" name="Rectangle 3">
            <a:extLst>
              <a:ext uri="{FF2B5EF4-FFF2-40B4-BE49-F238E27FC236}">
                <a16:creationId xmlns:a16="http://schemas.microsoft.com/office/drawing/2014/main" id="{066A0EE3-D8BC-F5A6-443F-8216BC0627DF}"/>
              </a:ext>
            </a:extLst>
          </p:cNvPr>
          <p:cNvSpPr txBox="1">
            <a:spLocks noChangeArrowheads="1"/>
          </p:cNvSpPr>
          <p:nvPr/>
        </p:nvSpPr>
        <p:spPr bwMode="auto">
          <a:xfrm>
            <a:off x="814388" y="1922463"/>
            <a:ext cx="7696200" cy="630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just">
              <a:spcBef>
                <a:spcPct val="0"/>
              </a:spcBef>
              <a:spcAft>
                <a:spcPts val="600"/>
              </a:spcAft>
              <a:buClr>
                <a:schemeClr val="hlink"/>
              </a:buClr>
              <a:buSzTx/>
              <a:buFont typeface="Wingdings" panose="05000000000000000000" pitchFamily="2" charset="2"/>
              <a:buChar char="§"/>
            </a:pPr>
            <a:r>
              <a:rPr lang="es-MX" altLang="es-CR" sz="1800"/>
              <a:t>Supóngase que C</a:t>
            </a:r>
            <a:r>
              <a:rPr lang="es-MX" altLang="es-CR" sz="1800" baseline="-25000"/>
              <a:t>18</a:t>
            </a:r>
            <a:r>
              <a:rPr lang="es-MX" altLang="es-CR" sz="1800"/>
              <a:t> se une al C</a:t>
            </a:r>
            <a:r>
              <a:rPr lang="es-MX" altLang="es-CR" sz="1800" baseline="-25000"/>
              <a:t>16 </a:t>
            </a:r>
            <a:r>
              <a:rPr lang="es-MX" altLang="es-CR" sz="1800"/>
              <a:t>y se forma el C</a:t>
            </a:r>
            <a:r>
              <a:rPr lang="es-MX" altLang="es-CR" sz="1800" baseline="-25000"/>
              <a:t>18</a:t>
            </a:r>
            <a:r>
              <a:rPr lang="es-MX" altLang="es-CR" sz="1800"/>
              <a:t>={x</a:t>
            </a:r>
            <a:r>
              <a:rPr lang="es-MX" altLang="es-CR" sz="1800" baseline="-25000"/>
              <a:t>18</a:t>
            </a:r>
            <a:r>
              <a:rPr lang="es-MX" altLang="es-CR" sz="1800"/>
              <a:t>,x</a:t>
            </a:r>
            <a:r>
              <a:rPr lang="es-MX" altLang="es-CR" sz="1800" baseline="-25000"/>
              <a:t>16</a:t>
            </a:r>
            <a:r>
              <a:rPr lang="es-MX" altLang="es-CR" sz="1800"/>
              <a:t>} y C</a:t>
            </a:r>
            <a:r>
              <a:rPr lang="es-MX" altLang="es-CR" sz="1800" baseline="-25000"/>
              <a:t>16</a:t>
            </a:r>
            <a:r>
              <a:rPr lang="es-MX" altLang="es-CR" sz="1800"/>
              <a:t> desaparece.</a:t>
            </a:r>
          </a:p>
          <a:p>
            <a:pPr algn="just">
              <a:spcBef>
                <a:spcPct val="0"/>
              </a:spcBef>
              <a:spcAft>
                <a:spcPts val="600"/>
              </a:spcAft>
              <a:buClr>
                <a:schemeClr val="hlink"/>
              </a:buClr>
              <a:buSzTx/>
              <a:buFont typeface="Wingdings" panose="05000000000000000000" pitchFamily="2" charset="2"/>
              <a:buChar char="§"/>
            </a:pPr>
            <a:r>
              <a:rPr lang="es-MX" altLang="es-CR" sz="1800"/>
              <a:t>La distancia entre C</a:t>
            </a:r>
            <a:r>
              <a:rPr lang="es-MX" altLang="es-CR" sz="1800" baseline="-25000"/>
              <a:t>18</a:t>
            </a:r>
            <a:r>
              <a:rPr lang="es-MX" altLang="es-CR" sz="1800"/>
              <a:t> y los otros individuos es la distancia más cercana entre x</a:t>
            </a:r>
            <a:r>
              <a:rPr lang="es-MX" altLang="es-CR" sz="1800" baseline="-25000"/>
              <a:t>18</a:t>
            </a:r>
            <a:r>
              <a:rPr lang="es-MX" altLang="es-CR" sz="1800"/>
              <a:t> y los otros individuos y x</a:t>
            </a:r>
            <a:r>
              <a:rPr lang="es-MX" altLang="es-CR" sz="1800" baseline="-25000"/>
              <a:t>16</a:t>
            </a:r>
            <a:r>
              <a:rPr lang="es-MX" altLang="es-CR" sz="1800"/>
              <a:t> y los otros. Esta distancia mínima es </a:t>
            </a:r>
            <a:r>
              <a:rPr lang="es-MX" altLang="es-CR" sz="1800">
                <a:solidFill>
                  <a:srgbClr val="0000FF"/>
                </a:solidFill>
              </a:rPr>
              <a:t>1</a:t>
            </a:r>
            <a:r>
              <a:rPr lang="es-MX" altLang="es-CR" sz="1800"/>
              <a:t> con x</a:t>
            </a:r>
            <a:r>
              <a:rPr lang="es-MX" altLang="es-CR" sz="1800" baseline="-25000"/>
              <a:t>15</a:t>
            </a:r>
            <a:r>
              <a:rPr lang="es-MX" altLang="es-CR" sz="1800"/>
              <a:t> y con x</a:t>
            </a:r>
            <a:r>
              <a:rPr lang="es-MX" altLang="es-CR" sz="1800" baseline="-25000"/>
              <a:t>12</a:t>
            </a:r>
            <a:r>
              <a:rPr lang="es-MX" altLang="es-CR" sz="1800"/>
              <a:t>.</a:t>
            </a:r>
          </a:p>
          <a:p>
            <a:pPr algn="just">
              <a:spcBef>
                <a:spcPct val="0"/>
              </a:spcBef>
              <a:spcAft>
                <a:spcPts val="600"/>
              </a:spcAft>
              <a:buClr>
                <a:schemeClr val="hlink"/>
              </a:buClr>
              <a:buSzTx/>
              <a:buFont typeface="Wingdings" panose="05000000000000000000" pitchFamily="2" charset="2"/>
              <a:buChar char="§"/>
            </a:pPr>
            <a:r>
              <a:rPr lang="es-MX" altLang="es-CR" sz="1800"/>
              <a:t>Se hace C</a:t>
            </a:r>
            <a:r>
              <a:rPr lang="es-MX" altLang="es-CR" sz="1800" baseline="-25000"/>
              <a:t>18</a:t>
            </a:r>
            <a:r>
              <a:rPr lang="es-MX" altLang="es-CR" sz="1800"/>
              <a:t>={x</a:t>
            </a:r>
            <a:r>
              <a:rPr lang="es-MX" altLang="es-CR" sz="1800" baseline="-25000"/>
              <a:t>18</a:t>
            </a:r>
            <a:r>
              <a:rPr lang="es-MX" altLang="es-CR" sz="1800"/>
              <a:t>,x</a:t>
            </a:r>
            <a:r>
              <a:rPr lang="es-MX" altLang="es-CR" sz="1800" baseline="-25000"/>
              <a:t>16</a:t>
            </a:r>
            <a:r>
              <a:rPr lang="es-MX" altLang="es-CR" sz="1800"/>
              <a:t>,x</a:t>
            </a:r>
            <a:r>
              <a:rPr lang="es-MX" altLang="es-CR" sz="1800" baseline="-25000"/>
              <a:t>15</a:t>
            </a:r>
            <a:r>
              <a:rPr lang="es-MX" altLang="es-CR" sz="1800"/>
              <a:t>} y C</a:t>
            </a:r>
            <a:r>
              <a:rPr lang="es-MX" altLang="es-CR" sz="1800" baseline="-25000"/>
              <a:t>15</a:t>
            </a:r>
            <a:r>
              <a:rPr lang="es-MX" altLang="es-CR" sz="1800"/>
              <a:t> desaparece.</a:t>
            </a:r>
          </a:p>
          <a:p>
            <a:pPr algn="just">
              <a:spcBef>
                <a:spcPct val="0"/>
              </a:spcBef>
              <a:spcAft>
                <a:spcPts val="600"/>
              </a:spcAft>
              <a:buClr>
                <a:schemeClr val="hlink"/>
              </a:buClr>
              <a:buSzTx/>
              <a:buFont typeface="Wingdings" panose="05000000000000000000" pitchFamily="2" charset="2"/>
              <a:buChar char="§"/>
            </a:pPr>
            <a:r>
              <a:rPr lang="es-MX" altLang="es-CR" sz="1800"/>
              <a:t>Se hace C</a:t>
            </a:r>
            <a:r>
              <a:rPr lang="es-MX" altLang="es-CR" sz="1800" baseline="-25000"/>
              <a:t>18</a:t>
            </a:r>
            <a:r>
              <a:rPr lang="es-MX" altLang="es-CR" sz="1800"/>
              <a:t>={x</a:t>
            </a:r>
            <a:r>
              <a:rPr lang="es-MX" altLang="es-CR" sz="1800" baseline="-25000"/>
              <a:t>18</a:t>
            </a:r>
            <a:r>
              <a:rPr lang="es-MX" altLang="es-CR" sz="1800"/>
              <a:t>,x</a:t>
            </a:r>
            <a:r>
              <a:rPr lang="es-MX" altLang="es-CR" sz="1800" baseline="-25000"/>
              <a:t>16</a:t>
            </a:r>
            <a:r>
              <a:rPr lang="es-MX" altLang="es-CR" sz="1800"/>
              <a:t>,x</a:t>
            </a:r>
            <a:r>
              <a:rPr lang="es-MX" altLang="es-CR" sz="1800" baseline="-25000"/>
              <a:t>15</a:t>
            </a:r>
            <a:r>
              <a:rPr lang="es-MX" altLang="es-CR" sz="1800"/>
              <a:t>,x</a:t>
            </a:r>
            <a:r>
              <a:rPr lang="es-MX" altLang="es-CR" sz="1800" baseline="-25000"/>
              <a:t>12</a:t>
            </a:r>
            <a:r>
              <a:rPr lang="es-MX" altLang="es-CR" sz="1800"/>
              <a:t>} y C</a:t>
            </a:r>
            <a:r>
              <a:rPr lang="es-MX" altLang="es-CR" sz="1800" baseline="-25000"/>
              <a:t>12</a:t>
            </a:r>
            <a:r>
              <a:rPr lang="es-MX" altLang="es-CR" sz="1800"/>
              <a:t> desaparece.</a:t>
            </a:r>
          </a:p>
          <a:p>
            <a:pPr algn="just">
              <a:spcBef>
                <a:spcPct val="0"/>
              </a:spcBef>
              <a:spcAft>
                <a:spcPts val="600"/>
              </a:spcAft>
              <a:buClr>
                <a:schemeClr val="hlink"/>
              </a:buClr>
              <a:buSzTx/>
              <a:buFont typeface="Wingdings" panose="05000000000000000000" pitchFamily="2" charset="2"/>
              <a:buChar char="§"/>
            </a:pPr>
            <a:r>
              <a:rPr lang="es-MX" altLang="es-CR" sz="1800"/>
              <a:t>Ahora la distancia más pequeña entre C</a:t>
            </a:r>
            <a:r>
              <a:rPr lang="es-MX" altLang="es-CR" sz="1800" baseline="-25000"/>
              <a:t>18</a:t>
            </a:r>
            <a:r>
              <a:rPr lang="es-MX" altLang="es-CR" sz="1800"/>
              <a:t> y los demás puntos es 2.2, mientras que hay una distancia de </a:t>
            </a:r>
            <a:r>
              <a:rPr lang="es-MX" altLang="es-CR" sz="1800">
                <a:solidFill>
                  <a:srgbClr val="0000FF"/>
                </a:solidFill>
              </a:rPr>
              <a:t>1.4</a:t>
            </a:r>
            <a:r>
              <a:rPr lang="es-MX" altLang="es-CR" sz="1800"/>
              <a:t> entre C</a:t>
            </a:r>
            <a:r>
              <a:rPr lang="es-MX" altLang="es-CR" sz="1800" baseline="-25000"/>
              <a:t>11</a:t>
            </a:r>
            <a:r>
              <a:rPr lang="es-MX" altLang="es-CR" sz="1800"/>
              <a:t> y C</a:t>
            </a:r>
            <a:r>
              <a:rPr lang="es-MX" altLang="es-CR" sz="1800" baseline="-25000"/>
              <a:t>20,</a:t>
            </a:r>
            <a:r>
              <a:rPr lang="es-MX" altLang="es-CR" sz="1800"/>
              <a:t> así como entre C</a:t>
            </a:r>
            <a:r>
              <a:rPr lang="es-MX" altLang="es-CR" sz="1800" baseline="-25000"/>
              <a:t>13</a:t>
            </a:r>
            <a:r>
              <a:rPr lang="es-MX" altLang="es-CR" sz="1800"/>
              <a:t> y C</a:t>
            </a:r>
            <a:r>
              <a:rPr lang="es-MX" altLang="es-CR" sz="1800" baseline="-25000"/>
              <a:t>17</a:t>
            </a:r>
            <a:r>
              <a:rPr lang="es-MX" altLang="es-CR" sz="1800"/>
              <a:t>.</a:t>
            </a:r>
          </a:p>
          <a:p>
            <a:pPr algn="just">
              <a:spcBef>
                <a:spcPct val="0"/>
              </a:spcBef>
              <a:spcAft>
                <a:spcPts val="600"/>
              </a:spcAft>
              <a:buClr>
                <a:schemeClr val="hlink"/>
              </a:buClr>
              <a:buSzTx/>
              <a:buFont typeface="Wingdings" panose="05000000000000000000" pitchFamily="2" charset="2"/>
              <a:buChar char="§"/>
            </a:pPr>
            <a:r>
              <a:rPr lang="es-MX" altLang="es-CR" sz="1800"/>
              <a:t>Se hace C</a:t>
            </a:r>
            <a:r>
              <a:rPr lang="es-MX" altLang="es-CR" sz="1800" baseline="-25000"/>
              <a:t>11</a:t>
            </a:r>
            <a:r>
              <a:rPr lang="es-MX" altLang="es-CR" sz="1800"/>
              <a:t>={x</a:t>
            </a:r>
            <a:r>
              <a:rPr lang="es-MX" altLang="es-CR" sz="1800" baseline="-25000"/>
              <a:t>11</a:t>
            </a:r>
            <a:r>
              <a:rPr lang="es-MX" altLang="es-CR" sz="1800"/>
              <a:t>,x</a:t>
            </a:r>
            <a:r>
              <a:rPr lang="es-MX" altLang="es-CR" sz="1800" baseline="-25000"/>
              <a:t>20</a:t>
            </a:r>
            <a:r>
              <a:rPr lang="es-MX" altLang="es-CR" sz="1800"/>
              <a:t>} y C</a:t>
            </a:r>
            <a:r>
              <a:rPr lang="es-MX" altLang="es-CR" sz="1800" baseline="-25000"/>
              <a:t>20</a:t>
            </a:r>
            <a:r>
              <a:rPr lang="es-MX" altLang="es-CR" sz="1800"/>
              <a:t> desaparece.</a:t>
            </a:r>
          </a:p>
          <a:p>
            <a:pPr algn="just">
              <a:spcBef>
                <a:spcPct val="0"/>
              </a:spcBef>
              <a:spcAft>
                <a:spcPts val="600"/>
              </a:spcAft>
              <a:buClr>
                <a:schemeClr val="hlink"/>
              </a:buClr>
              <a:buSzTx/>
              <a:buFont typeface="Wingdings" panose="05000000000000000000" pitchFamily="2" charset="2"/>
              <a:buChar char="§"/>
            </a:pPr>
            <a:r>
              <a:rPr lang="es-MX" altLang="es-CR" sz="1800"/>
              <a:t>Se hace C</a:t>
            </a:r>
            <a:r>
              <a:rPr lang="es-MX" altLang="es-CR" sz="1800" baseline="-25000"/>
              <a:t>13</a:t>
            </a:r>
            <a:r>
              <a:rPr lang="es-MX" altLang="es-CR" sz="1800"/>
              <a:t>={x</a:t>
            </a:r>
            <a:r>
              <a:rPr lang="es-MX" altLang="es-CR" sz="1800" baseline="-25000"/>
              <a:t>13</a:t>
            </a:r>
            <a:r>
              <a:rPr lang="es-MX" altLang="es-CR" sz="1800"/>
              <a:t>,x</a:t>
            </a:r>
            <a:r>
              <a:rPr lang="es-MX" altLang="es-CR" sz="1800" baseline="-25000"/>
              <a:t>17</a:t>
            </a:r>
            <a:r>
              <a:rPr lang="es-MX" altLang="es-CR" sz="1800"/>
              <a:t>} y C</a:t>
            </a:r>
            <a:r>
              <a:rPr lang="es-MX" altLang="es-CR" sz="1800" baseline="-25000"/>
              <a:t>17</a:t>
            </a:r>
            <a:r>
              <a:rPr lang="es-MX" altLang="es-CR" sz="1800"/>
              <a:t> desaparece.</a:t>
            </a:r>
          </a:p>
          <a:p>
            <a:pPr algn="just">
              <a:spcBef>
                <a:spcPct val="0"/>
              </a:spcBef>
              <a:spcAft>
                <a:spcPts val="600"/>
              </a:spcAft>
              <a:buClr>
                <a:schemeClr val="hlink"/>
              </a:buClr>
              <a:buSzTx/>
              <a:buFont typeface="Wingdings" panose="05000000000000000000" pitchFamily="2" charset="2"/>
              <a:buChar char="§"/>
            </a:pPr>
            <a:r>
              <a:rPr lang="es-MX" altLang="es-CR" sz="1800"/>
              <a:t>La siguiente distancia más pequeña es entre 8 y 19 que es </a:t>
            </a:r>
            <a:r>
              <a:rPr lang="es-MX" altLang="es-CR" sz="1800">
                <a:solidFill>
                  <a:srgbClr val="0000FF"/>
                </a:solidFill>
              </a:rPr>
              <a:t>2.0</a:t>
            </a:r>
            <a:r>
              <a:rPr lang="es-MX" altLang="es-CR" sz="1800"/>
              <a:t>, entonces se hace C</a:t>
            </a:r>
            <a:r>
              <a:rPr lang="es-MX" altLang="es-CR" sz="1800" baseline="-25000"/>
              <a:t>8</a:t>
            </a:r>
            <a:r>
              <a:rPr lang="es-MX" altLang="es-CR" sz="1800"/>
              <a:t>={x</a:t>
            </a:r>
            <a:r>
              <a:rPr lang="es-MX" altLang="es-CR" sz="1800" baseline="-25000"/>
              <a:t>8</a:t>
            </a:r>
            <a:r>
              <a:rPr lang="es-MX" altLang="es-CR" sz="1800"/>
              <a:t>,x</a:t>
            </a:r>
            <a:r>
              <a:rPr lang="es-MX" altLang="es-CR" sz="1800" baseline="-25000"/>
              <a:t>19</a:t>
            </a:r>
            <a:r>
              <a:rPr lang="es-MX" altLang="es-CR" sz="1800"/>
              <a:t>} y C</a:t>
            </a:r>
            <a:r>
              <a:rPr lang="es-MX" altLang="es-CR" sz="1800" baseline="-25000"/>
              <a:t>19</a:t>
            </a:r>
            <a:r>
              <a:rPr lang="es-MX" altLang="es-CR" sz="1800"/>
              <a:t> desaparece.</a:t>
            </a:r>
          </a:p>
          <a:p>
            <a:pPr algn="just">
              <a:spcBef>
                <a:spcPct val="0"/>
              </a:spcBef>
              <a:spcAft>
                <a:spcPts val="600"/>
              </a:spcAft>
              <a:buClr>
                <a:schemeClr val="hlink"/>
              </a:buClr>
              <a:buSzTx/>
              <a:buFont typeface="Wingdings" panose="05000000000000000000" pitchFamily="2" charset="2"/>
              <a:buChar char="§"/>
            </a:pPr>
            <a:endParaRPr lang="es-MX" altLang="es-CR" sz="1800"/>
          </a:p>
          <a:p>
            <a:pPr algn="just">
              <a:spcBef>
                <a:spcPct val="0"/>
              </a:spcBef>
              <a:spcAft>
                <a:spcPts val="600"/>
              </a:spcAft>
              <a:buClr>
                <a:schemeClr val="hlink"/>
              </a:buClr>
              <a:buSzTx/>
              <a:buFont typeface="Wingdings" panose="05000000000000000000" pitchFamily="2" charset="2"/>
              <a:buChar char="§"/>
            </a:pPr>
            <a:endParaRPr lang="es-MX" altLang="es-CR" sz="1800"/>
          </a:p>
          <a:p>
            <a:pPr algn="just">
              <a:spcBef>
                <a:spcPct val="0"/>
              </a:spcBef>
              <a:spcAft>
                <a:spcPts val="600"/>
              </a:spcAft>
              <a:buClr>
                <a:schemeClr val="hlink"/>
              </a:buClr>
              <a:buSzTx/>
              <a:buFont typeface="Wingdings" panose="05000000000000000000" pitchFamily="2" charset="2"/>
              <a:buChar char="§"/>
            </a:pPr>
            <a:endParaRPr lang="es-MX" altLang="es-CR" sz="1800"/>
          </a:p>
          <a:p>
            <a:pPr algn="just">
              <a:spcBef>
                <a:spcPct val="0"/>
              </a:spcBef>
              <a:spcAft>
                <a:spcPts val="600"/>
              </a:spcAft>
              <a:buClr>
                <a:schemeClr val="hlink"/>
              </a:buClr>
              <a:buSzTx/>
              <a:buFont typeface="Wingdings" panose="05000000000000000000" pitchFamily="2" charset="2"/>
              <a:buChar char="§"/>
            </a:pPr>
            <a:endParaRPr lang="es-MX" altLang="es-CR" sz="1800"/>
          </a:p>
          <a:p>
            <a:pPr algn="just">
              <a:spcBef>
                <a:spcPct val="0"/>
              </a:spcBef>
              <a:spcAft>
                <a:spcPts val="600"/>
              </a:spcAft>
              <a:buClr>
                <a:schemeClr val="hlink"/>
              </a:buClr>
              <a:buSzTx/>
              <a:buFont typeface="Wingdings" panose="05000000000000000000" pitchFamily="2" charset="2"/>
              <a:buNone/>
            </a:pPr>
            <a:endParaRPr lang="es-MX" altLang="es-CR" sz="2000"/>
          </a:p>
        </p:txBody>
      </p:sp>
      <p:pic>
        <p:nvPicPr>
          <p:cNvPr id="54292" name="Picture 2">
            <a:extLst>
              <a:ext uri="{FF2B5EF4-FFF2-40B4-BE49-F238E27FC236}">
                <a16:creationId xmlns:a16="http://schemas.microsoft.com/office/drawing/2014/main" id="{1176B5DA-118A-9361-FF68-ABCA3CB69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1725" y="4797425"/>
            <a:ext cx="1477963" cy="9445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4293" name="22 CuadroTexto">
            <a:extLst>
              <a:ext uri="{FF2B5EF4-FFF2-40B4-BE49-F238E27FC236}">
                <a16:creationId xmlns:a16="http://schemas.microsoft.com/office/drawing/2014/main" id="{5D140DE3-6D88-E43C-FC83-C34187E4445E}"/>
              </a:ext>
            </a:extLst>
          </p:cNvPr>
          <p:cNvSpPr txBox="1">
            <a:spLocks noChangeArrowheads="1"/>
          </p:cNvSpPr>
          <p:nvPr/>
        </p:nvSpPr>
        <p:spPr bwMode="auto">
          <a:xfrm>
            <a:off x="7380288" y="5168900"/>
            <a:ext cx="43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r>
              <a:rPr lang="es-ES" altLang="es-CR" sz="1200">
                <a:solidFill>
                  <a:srgbClr val="0000FF"/>
                </a:solidFill>
              </a:rPr>
              <a:t>C</a:t>
            </a:r>
            <a:r>
              <a:rPr lang="es-ES" altLang="es-CR" sz="1200" baseline="-25000">
                <a:solidFill>
                  <a:srgbClr val="0000FF"/>
                </a:solidFill>
              </a:rPr>
              <a:t>8</a:t>
            </a:r>
            <a:endParaRPr lang="es-CR" altLang="es-CR" sz="1200" baseline="-25000">
              <a:solidFill>
                <a:srgbClr val="0000FF"/>
              </a:solidFill>
            </a:endParaRPr>
          </a:p>
        </p:txBody>
      </p:sp>
      <p:sp>
        <p:nvSpPr>
          <p:cNvPr id="54294" name="45 CuadroTexto">
            <a:extLst>
              <a:ext uri="{FF2B5EF4-FFF2-40B4-BE49-F238E27FC236}">
                <a16:creationId xmlns:a16="http://schemas.microsoft.com/office/drawing/2014/main" id="{700B6AE8-6528-3263-4003-DCAE1CDE5201}"/>
              </a:ext>
            </a:extLst>
          </p:cNvPr>
          <p:cNvSpPr txBox="1">
            <a:spLocks noChangeArrowheads="1"/>
          </p:cNvSpPr>
          <p:nvPr/>
        </p:nvSpPr>
        <p:spPr bwMode="auto">
          <a:xfrm>
            <a:off x="7729538" y="5443538"/>
            <a:ext cx="43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r>
              <a:rPr lang="es-ES" altLang="es-CR" sz="1200">
                <a:solidFill>
                  <a:srgbClr val="0000FF"/>
                </a:solidFill>
              </a:rPr>
              <a:t>C</a:t>
            </a:r>
            <a:r>
              <a:rPr lang="es-ES" altLang="es-CR" sz="1200" baseline="-25000">
                <a:solidFill>
                  <a:srgbClr val="0000FF"/>
                </a:solidFill>
              </a:rPr>
              <a:t>13</a:t>
            </a:r>
            <a:endParaRPr lang="es-CR" altLang="es-CR" sz="1200" baseline="-25000">
              <a:solidFill>
                <a:srgbClr val="0000FF"/>
              </a:solidFill>
            </a:endParaRPr>
          </a:p>
        </p:txBody>
      </p:sp>
      <p:sp>
        <p:nvSpPr>
          <p:cNvPr id="54295" name="46 CuadroTexto">
            <a:extLst>
              <a:ext uri="{FF2B5EF4-FFF2-40B4-BE49-F238E27FC236}">
                <a16:creationId xmlns:a16="http://schemas.microsoft.com/office/drawing/2014/main" id="{B8A4AA6E-646E-5A78-C4F6-805F0C89498B}"/>
              </a:ext>
            </a:extLst>
          </p:cNvPr>
          <p:cNvSpPr txBox="1">
            <a:spLocks noChangeArrowheads="1"/>
          </p:cNvSpPr>
          <p:nvPr/>
        </p:nvSpPr>
        <p:spPr bwMode="auto">
          <a:xfrm>
            <a:off x="8172450" y="5516563"/>
            <a:ext cx="4318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r>
              <a:rPr lang="es-ES" altLang="es-CR" sz="1200">
                <a:solidFill>
                  <a:srgbClr val="0000FF"/>
                </a:solidFill>
              </a:rPr>
              <a:t>C</a:t>
            </a:r>
            <a:r>
              <a:rPr lang="es-ES" altLang="es-CR" sz="1200" baseline="-25000">
                <a:solidFill>
                  <a:srgbClr val="0000FF"/>
                </a:solidFill>
              </a:rPr>
              <a:t>18</a:t>
            </a:r>
            <a:endParaRPr lang="es-CR" altLang="es-CR" sz="1200" baseline="-25000">
              <a:solidFill>
                <a:srgbClr val="0000FF"/>
              </a:solidFill>
            </a:endParaRPr>
          </a:p>
        </p:txBody>
      </p:sp>
      <p:sp>
        <p:nvSpPr>
          <p:cNvPr id="54296" name="47 CuadroTexto">
            <a:extLst>
              <a:ext uri="{FF2B5EF4-FFF2-40B4-BE49-F238E27FC236}">
                <a16:creationId xmlns:a16="http://schemas.microsoft.com/office/drawing/2014/main" id="{2F4E002D-D700-D831-5126-DFC3FBB54146}"/>
              </a:ext>
            </a:extLst>
          </p:cNvPr>
          <p:cNvSpPr txBox="1">
            <a:spLocks noChangeArrowheads="1"/>
          </p:cNvSpPr>
          <p:nvPr/>
        </p:nvSpPr>
        <p:spPr bwMode="auto">
          <a:xfrm>
            <a:off x="8589963" y="5457825"/>
            <a:ext cx="43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r>
              <a:rPr lang="es-ES" altLang="es-CR" sz="1200">
                <a:solidFill>
                  <a:srgbClr val="0000FF"/>
                </a:solidFill>
              </a:rPr>
              <a:t>C</a:t>
            </a:r>
            <a:r>
              <a:rPr lang="es-ES" altLang="es-CR" sz="1200" baseline="-25000">
                <a:solidFill>
                  <a:srgbClr val="0000FF"/>
                </a:solidFill>
              </a:rPr>
              <a:t>11</a:t>
            </a:r>
            <a:endParaRPr lang="es-CR" altLang="es-CR" sz="1200" baseline="-25000">
              <a:solidFill>
                <a:srgbClr val="00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5 Marcador de número de diapositiva">
            <a:extLst>
              <a:ext uri="{FF2B5EF4-FFF2-40B4-BE49-F238E27FC236}">
                <a16:creationId xmlns:a16="http://schemas.microsoft.com/office/drawing/2014/main" id="{CEB3451A-0337-65E2-21D0-AADCC9CA3CD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4B387632-4D7C-40D9-A8E2-18DCEC596CDD}" type="slidenum">
              <a:rPr lang="es-ES" altLang="es-CR" sz="1400" smtClean="0"/>
              <a:pPr>
                <a:spcBef>
                  <a:spcPct val="0"/>
                </a:spcBef>
                <a:buClrTx/>
                <a:buSzTx/>
                <a:buFontTx/>
                <a:buNone/>
              </a:pPr>
              <a:t>5</a:t>
            </a:fld>
            <a:endParaRPr lang="es-ES" altLang="es-CR" sz="1400"/>
          </a:p>
        </p:txBody>
      </p:sp>
      <p:sp>
        <p:nvSpPr>
          <p:cNvPr id="9219" name="Rectangle 2">
            <a:extLst>
              <a:ext uri="{FF2B5EF4-FFF2-40B4-BE49-F238E27FC236}">
                <a16:creationId xmlns:a16="http://schemas.microsoft.com/office/drawing/2014/main" id="{BC7750B5-51D9-0618-A0A2-76826FE61F03}"/>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Aplicaciones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9220" name="Rectangle 3">
            <a:extLst>
              <a:ext uri="{FF2B5EF4-FFF2-40B4-BE49-F238E27FC236}">
                <a16:creationId xmlns:a16="http://schemas.microsoft.com/office/drawing/2014/main" id="{458CB567-F3C9-8F8C-FC51-67812A970991}"/>
              </a:ext>
            </a:extLst>
          </p:cNvPr>
          <p:cNvSpPr>
            <a:spLocks noGrp="1" noChangeArrowheads="1"/>
          </p:cNvSpPr>
          <p:nvPr>
            <p:ph type="body" idx="1"/>
          </p:nvPr>
        </p:nvSpPr>
        <p:spPr>
          <a:xfrm>
            <a:off x="838200" y="1916113"/>
            <a:ext cx="7696200" cy="3632200"/>
          </a:xfrm>
          <a:noFill/>
        </p:spPr>
        <p:txBody>
          <a:bodyPr>
            <a:spAutoFit/>
          </a:bodyPr>
          <a:lstStyle/>
          <a:p>
            <a:pPr algn="just">
              <a:spcBef>
                <a:spcPct val="0"/>
              </a:spcBef>
              <a:spcAft>
                <a:spcPts val="600"/>
              </a:spcAft>
              <a:buClr>
                <a:schemeClr val="hlink"/>
              </a:buClr>
              <a:buSzTx/>
              <a:buFont typeface="Wingdings" panose="05000000000000000000" pitchFamily="2" charset="2"/>
              <a:buChar char="§"/>
            </a:pPr>
            <a:r>
              <a:rPr lang="es-MX" altLang="es-CR" sz="2000"/>
              <a:t>En mercadeo es útil agrupar un gran número de clientes potenciales según sus necesidades. Las campañas publicitarias se pueden dirigir a diferentes tipos de consumidores según la clasificación realizada.</a:t>
            </a:r>
          </a:p>
          <a:p>
            <a:pPr algn="just">
              <a:spcBef>
                <a:spcPct val="0"/>
              </a:spcBef>
              <a:spcAft>
                <a:spcPts val="600"/>
              </a:spcAft>
              <a:buClr>
                <a:schemeClr val="hlink"/>
              </a:buClr>
              <a:buSzTx/>
              <a:buFont typeface="Wingdings" panose="05000000000000000000" pitchFamily="2" charset="2"/>
              <a:buChar char="§"/>
            </a:pPr>
            <a:r>
              <a:rPr lang="es-MX" altLang="es-CR" sz="2000"/>
              <a:t>En psiquiatría la clasificación de pacientes con diferentes perfiles puede ayudar a buscar causas de enfermedades y a la vez mejorar métodos terapéuticos.</a:t>
            </a:r>
          </a:p>
          <a:p>
            <a:pPr algn="just">
              <a:spcBef>
                <a:spcPct val="0"/>
              </a:spcBef>
              <a:spcAft>
                <a:spcPts val="600"/>
              </a:spcAft>
              <a:buClr>
                <a:schemeClr val="hlink"/>
              </a:buClr>
              <a:buSzTx/>
              <a:buFont typeface="Wingdings" panose="05000000000000000000" pitchFamily="2" charset="2"/>
              <a:buChar char="§"/>
            </a:pPr>
            <a:r>
              <a:rPr lang="es-MX" altLang="es-CR" sz="2000"/>
              <a:t>En medicina en general se dan los dos propósitos de la clasificación: </a:t>
            </a:r>
            <a:r>
              <a:rPr lang="es-MX" altLang="es-CR" sz="2000">
                <a:solidFill>
                  <a:srgbClr val="0070C0"/>
                </a:solidFill>
              </a:rPr>
              <a:t>predicción </a:t>
            </a:r>
            <a:r>
              <a:rPr lang="es-MX" altLang="es-CR" sz="2000"/>
              <a:t>(separar enfermedades que requieren diferentes tratamientos) y </a:t>
            </a:r>
            <a:r>
              <a:rPr lang="es-MX" altLang="es-CR" sz="2000">
                <a:solidFill>
                  <a:srgbClr val="0070C0"/>
                </a:solidFill>
              </a:rPr>
              <a:t>etiología </a:t>
            </a:r>
            <a:r>
              <a:rPr lang="es-MX" altLang="es-CR" sz="2000"/>
              <a:t>(búsqueda de causas de una enfermedad).</a:t>
            </a:r>
          </a:p>
        </p:txBody>
      </p:sp>
      <p:sp>
        <p:nvSpPr>
          <p:cNvPr id="9221" name="Rectangle 4">
            <a:extLst>
              <a:ext uri="{FF2B5EF4-FFF2-40B4-BE49-F238E27FC236}">
                <a16:creationId xmlns:a16="http://schemas.microsoft.com/office/drawing/2014/main" id="{F6287BDA-38E6-7701-0138-35FFB0CC7C32}"/>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22" name="Rectangle 5">
            <a:extLst>
              <a:ext uri="{FF2B5EF4-FFF2-40B4-BE49-F238E27FC236}">
                <a16:creationId xmlns:a16="http://schemas.microsoft.com/office/drawing/2014/main" id="{7F2A71F9-1D52-025F-FF5F-66C17050EE80}"/>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23" name="Rectangle 6">
            <a:extLst>
              <a:ext uri="{FF2B5EF4-FFF2-40B4-BE49-F238E27FC236}">
                <a16:creationId xmlns:a16="http://schemas.microsoft.com/office/drawing/2014/main" id="{4A47F60F-D5FF-05A5-B567-F6E22014AD08}"/>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24" name="Rectangle 7">
            <a:extLst>
              <a:ext uri="{FF2B5EF4-FFF2-40B4-BE49-F238E27FC236}">
                <a16:creationId xmlns:a16="http://schemas.microsoft.com/office/drawing/2014/main" id="{DDC707DE-BC85-7141-A4A9-A9DFF4CEAA6C}"/>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25" name="Rectangle 8">
            <a:extLst>
              <a:ext uri="{FF2B5EF4-FFF2-40B4-BE49-F238E27FC236}">
                <a16:creationId xmlns:a16="http://schemas.microsoft.com/office/drawing/2014/main" id="{B215D835-743F-1E36-39C3-555444091BF2}"/>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26" name="Rectangle 9">
            <a:extLst>
              <a:ext uri="{FF2B5EF4-FFF2-40B4-BE49-F238E27FC236}">
                <a16:creationId xmlns:a16="http://schemas.microsoft.com/office/drawing/2014/main" id="{7A09F3F8-AC44-FA6F-1EEA-DA8F471A2914}"/>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27" name="Rectangle 10">
            <a:extLst>
              <a:ext uri="{FF2B5EF4-FFF2-40B4-BE49-F238E27FC236}">
                <a16:creationId xmlns:a16="http://schemas.microsoft.com/office/drawing/2014/main" id="{8AA13DBA-E7B5-4936-06FD-D76F95808F75}"/>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28" name="Rectangle 11">
            <a:extLst>
              <a:ext uri="{FF2B5EF4-FFF2-40B4-BE49-F238E27FC236}">
                <a16:creationId xmlns:a16="http://schemas.microsoft.com/office/drawing/2014/main" id="{C00F7D68-7363-0A12-35E2-8BE07580EE23}"/>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29" name="Rectangle 12">
            <a:extLst>
              <a:ext uri="{FF2B5EF4-FFF2-40B4-BE49-F238E27FC236}">
                <a16:creationId xmlns:a16="http://schemas.microsoft.com/office/drawing/2014/main" id="{27FED3A0-B2A4-8B1C-FD07-761B415C69C1}"/>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30" name="Rectangle 13">
            <a:extLst>
              <a:ext uri="{FF2B5EF4-FFF2-40B4-BE49-F238E27FC236}">
                <a16:creationId xmlns:a16="http://schemas.microsoft.com/office/drawing/2014/main" id="{569B53F4-FFA7-D46E-E901-891E7DA9858B}"/>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31" name="Rectangle 14">
            <a:extLst>
              <a:ext uri="{FF2B5EF4-FFF2-40B4-BE49-F238E27FC236}">
                <a16:creationId xmlns:a16="http://schemas.microsoft.com/office/drawing/2014/main" id="{AAADE6AD-B31E-0881-09C1-42F27FD529EA}"/>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32" name="Rectangle 15">
            <a:extLst>
              <a:ext uri="{FF2B5EF4-FFF2-40B4-BE49-F238E27FC236}">
                <a16:creationId xmlns:a16="http://schemas.microsoft.com/office/drawing/2014/main" id="{08734103-CED2-0A4A-9017-E0B021D4909C}"/>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33" name="Rectangle 16">
            <a:extLst>
              <a:ext uri="{FF2B5EF4-FFF2-40B4-BE49-F238E27FC236}">
                <a16:creationId xmlns:a16="http://schemas.microsoft.com/office/drawing/2014/main" id="{7C06E8C0-F663-F47D-E89B-9990C90E0429}"/>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34" name="Rectangle 17">
            <a:extLst>
              <a:ext uri="{FF2B5EF4-FFF2-40B4-BE49-F238E27FC236}">
                <a16:creationId xmlns:a16="http://schemas.microsoft.com/office/drawing/2014/main" id="{D811DBB9-90E0-838E-5346-2095E44D56F4}"/>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35" name="Rectangle 18">
            <a:extLst>
              <a:ext uri="{FF2B5EF4-FFF2-40B4-BE49-F238E27FC236}">
                <a16:creationId xmlns:a16="http://schemas.microsoft.com/office/drawing/2014/main" id="{078C597C-B84D-911E-B237-A26FDFC0A80F}"/>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5 Marcador de número de diapositiva">
            <a:extLst>
              <a:ext uri="{FF2B5EF4-FFF2-40B4-BE49-F238E27FC236}">
                <a16:creationId xmlns:a16="http://schemas.microsoft.com/office/drawing/2014/main" id="{BE28C461-B65C-9C4F-0E3C-C4E0E09F22F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5977C46A-D8B1-48A3-829F-B9B5E2C4C843}" type="slidenum">
              <a:rPr lang="es-ES" altLang="es-CR" sz="1400" smtClean="0"/>
              <a:pPr>
                <a:spcBef>
                  <a:spcPct val="0"/>
                </a:spcBef>
                <a:buClrTx/>
                <a:buSzTx/>
                <a:buFontTx/>
                <a:buNone/>
              </a:pPr>
              <a:t>50</a:t>
            </a:fld>
            <a:endParaRPr lang="es-ES" altLang="es-CR" sz="1400"/>
          </a:p>
        </p:txBody>
      </p:sp>
      <p:sp>
        <p:nvSpPr>
          <p:cNvPr id="55299" name="Rectangle 2">
            <a:extLst>
              <a:ext uri="{FF2B5EF4-FFF2-40B4-BE49-F238E27FC236}">
                <a16:creationId xmlns:a16="http://schemas.microsoft.com/office/drawing/2014/main" id="{AC7F41DE-2ADA-C79C-026C-F6002D04DBA6}"/>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Ejemplo</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55300" name="Rectangle 4">
            <a:extLst>
              <a:ext uri="{FF2B5EF4-FFF2-40B4-BE49-F238E27FC236}">
                <a16:creationId xmlns:a16="http://schemas.microsoft.com/office/drawing/2014/main" id="{2E0915AB-F4E8-2C45-AD95-D6BA6CB23C77}"/>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5301" name="Rectangle 5">
            <a:extLst>
              <a:ext uri="{FF2B5EF4-FFF2-40B4-BE49-F238E27FC236}">
                <a16:creationId xmlns:a16="http://schemas.microsoft.com/office/drawing/2014/main" id="{14D94081-E152-05F8-DDCA-AFBD089F829C}"/>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5302" name="Rectangle 6">
            <a:extLst>
              <a:ext uri="{FF2B5EF4-FFF2-40B4-BE49-F238E27FC236}">
                <a16:creationId xmlns:a16="http://schemas.microsoft.com/office/drawing/2014/main" id="{4AA62E0A-C06C-76A4-0982-CC05B1CE56FC}"/>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5303" name="Rectangle 7">
            <a:extLst>
              <a:ext uri="{FF2B5EF4-FFF2-40B4-BE49-F238E27FC236}">
                <a16:creationId xmlns:a16="http://schemas.microsoft.com/office/drawing/2014/main" id="{65977AD5-ECE0-6E46-30A9-07FFB6DB2917}"/>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5304" name="Rectangle 8">
            <a:extLst>
              <a:ext uri="{FF2B5EF4-FFF2-40B4-BE49-F238E27FC236}">
                <a16:creationId xmlns:a16="http://schemas.microsoft.com/office/drawing/2014/main" id="{C72ACC8F-B857-02DA-A3C3-EFB3F04A5ACC}"/>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5305" name="Rectangle 9">
            <a:extLst>
              <a:ext uri="{FF2B5EF4-FFF2-40B4-BE49-F238E27FC236}">
                <a16:creationId xmlns:a16="http://schemas.microsoft.com/office/drawing/2014/main" id="{9B073754-5F9B-7CE3-C5EC-F99861933337}"/>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5306" name="Rectangle 10">
            <a:extLst>
              <a:ext uri="{FF2B5EF4-FFF2-40B4-BE49-F238E27FC236}">
                <a16:creationId xmlns:a16="http://schemas.microsoft.com/office/drawing/2014/main" id="{0D824017-1874-EB99-8B8C-4668A6D0259B}"/>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5307" name="Rectangle 11">
            <a:extLst>
              <a:ext uri="{FF2B5EF4-FFF2-40B4-BE49-F238E27FC236}">
                <a16:creationId xmlns:a16="http://schemas.microsoft.com/office/drawing/2014/main" id="{1D7BD9E5-9919-D6D4-30E4-ECFF84A45C98}"/>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5308" name="Rectangle 12">
            <a:extLst>
              <a:ext uri="{FF2B5EF4-FFF2-40B4-BE49-F238E27FC236}">
                <a16:creationId xmlns:a16="http://schemas.microsoft.com/office/drawing/2014/main" id="{D78FBD5B-0ECA-4504-9659-E83DA6611DDC}"/>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5309" name="Rectangle 13">
            <a:extLst>
              <a:ext uri="{FF2B5EF4-FFF2-40B4-BE49-F238E27FC236}">
                <a16:creationId xmlns:a16="http://schemas.microsoft.com/office/drawing/2014/main" id="{4FB7A352-A048-6DC2-1989-0215B25F08DD}"/>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5310" name="Rectangle 14">
            <a:extLst>
              <a:ext uri="{FF2B5EF4-FFF2-40B4-BE49-F238E27FC236}">
                <a16:creationId xmlns:a16="http://schemas.microsoft.com/office/drawing/2014/main" id="{721EA758-BD5D-A061-7E91-B8F624E915CA}"/>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5311" name="Rectangle 15">
            <a:extLst>
              <a:ext uri="{FF2B5EF4-FFF2-40B4-BE49-F238E27FC236}">
                <a16:creationId xmlns:a16="http://schemas.microsoft.com/office/drawing/2014/main" id="{55DB60D6-DD16-10C7-FAA8-5C538789AE6C}"/>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5312" name="Rectangle 16">
            <a:extLst>
              <a:ext uri="{FF2B5EF4-FFF2-40B4-BE49-F238E27FC236}">
                <a16:creationId xmlns:a16="http://schemas.microsoft.com/office/drawing/2014/main" id="{291FCE06-0B3C-8870-C4A1-74B9CCECDDF3}"/>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5313" name="Rectangle 17">
            <a:extLst>
              <a:ext uri="{FF2B5EF4-FFF2-40B4-BE49-F238E27FC236}">
                <a16:creationId xmlns:a16="http://schemas.microsoft.com/office/drawing/2014/main" id="{AC575A7A-9A6E-DA82-6F77-D1E8CF3E3AB8}"/>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5314" name="Rectangle 18">
            <a:extLst>
              <a:ext uri="{FF2B5EF4-FFF2-40B4-BE49-F238E27FC236}">
                <a16:creationId xmlns:a16="http://schemas.microsoft.com/office/drawing/2014/main" id="{AF435FD4-A065-A13A-D8E0-20712833AC34}"/>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pic>
        <p:nvPicPr>
          <p:cNvPr id="55315" name="Picture 10">
            <a:extLst>
              <a:ext uri="{FF2B5EF4-FFF2-40B4-BE49-F238E27FC236}">
                <a16:creationId xmlns:a16="http://schemas.microsoft.com/office/drawing/2014/main" id="{51EF8AF2-A5B2-DAB2-883C-77B360C407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888" y="2420938"/>
            <a:ext cx="4086225" cy="3028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5 Marcador de número de diapositiva">
            <a:extLst>
              <a:ext uri="{FF2B5EF4-FFF2-40B4-BE49-F238E27FC236}">
                <a16:creationId xmlns:a16="http://schemas.microsoft.com/office/drawing/2014/main" id="{F4024FF5-EBEB-885A-A9ED-93A23A2ADEE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31B34FBE-B309-4027-9366-105533456115}" type="slidenum">
              <a:rPr lang="es-ES" altLang="es-CR" sz="1400" smtClean="0"/>
              <a:pPr>
                <a:spcBef>
                  <a:spcPct val="0"/>
                </a:spcBef>
                <a:buClrTx/>
                <a:buSzTx/>
                <a:buFontTx/>
                <a:buNone/>
              </a:pPr>
              <a:t>51</a:t>
            </a:fld>
            <a:endParaRPr lang="es-ES" altLang="es-CR" sz="1400"/>
          </a:p>
        </p:txBody>
      </p:sp>
      <p:sp>
        <p:nvSpPr>
          <p:cNvPr id="57347" name="Rectangle 2">
            <a:extLst>
              <a:ext uri="{FF2B5EF4-FFF2-40B4-BE49-F238E27FC236}">
                <a16:creationId xmlns:a16="http://schemas.microsoft.com/office/drawing/2014/main" id="{B9FA597C-D46B-1C84-DBCC-8F31736F160A}"/>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Poda del dendograma</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57348" name="Rectangle 4">
            <a:extLst>
              <a:ext uri="{FF2B5EF4-FFF2-40B4-BE49-F238E27FC236}">
                <a16:creationId xmlns:a16="http://schemas.microsoft.com/office/drawing/2014/main" id="{A98AD1B8-9A2F-5CE0-A158-F18C5806BD8A}"/>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7349" name="Rectangle 5">
            <a:extLst>
              <a:ext uri="{FF2B5EF4-FFF2-40B4-BE49-F238E27FC236}">
                <a16:creationId xmlns:a16="http://schemas.microsoft.com/office/drawing/2014/main" id="{DB8EC54F-6304-B424-FF11-BC9F2170DDBE}"/>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7350" name="Rectangle 6">
            <a:extLst>
              <a:ext uri="{FF2B5EF4-FFF2-40B4-BE49-F238E27FC236}">
                <a16:creationId xmlns:a16="http://schemas.microsoft.com/office/drawing/2014/main" id="{EBD57AF4-1BA4-EF1E-B63E-B0DD57DB4EF5}"/>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7351" name="Rectangle 7">
            <a:extLst>
              <a:ext uri="{FF2B5EF4-FFF2-40B4-BE49-F238E27FC236}">
                <a16:creationId xmlns:a16="http://schemas.microsoft.com/office/drawing/2014/main" id="{4AEDDFF4-8812-D7E1-2155-1E4DA8D8EFD7}"/>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7352" name="Rectangle 8">
            <a:extLst>
              <a:ext uri="{FF2B5EF4-FFF2-40B4-BE49-F238E27FC236}">
                <a16:creationId xmlns:a16="http://schemas.microsoft.com/office/drawing/2014/main" id="{B623B4D4-C180-482C-7579-2EE347043FAE}"/>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7353" name="Rectangle 9">
            <a:extLst>
              <a:ext uri="{FF2B5EF4-FFF2-40B4-BE49-F238E27FC236}">
                <a16:creationId xmlns:a16="http://schemas.microsoft.com/office/drawing/2014/main" id="{6DEC3955-0302-C78B-4A14-55A7533126FB}"/>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7354" name="Rectangle 10">
            <a:extLst>
              <a:ext uri="{FF2B5EF4-FFF2-40B4-BE49-F238E27FC236}">
                <a16:creationId xmlns:a16="http://schemas.microsoft.com/office/drawing/2014/main" id="{2AB8A5C8-00E1-56CF-8CF8-5D7653621B07}"/>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7355" name="Rectangle 11">
            <a:extLst>
              <a:ext uri="{FF2B5EF4-FFF2-40B4-BE49-F238E27FC236}">
                <a16:creationId xmlns:a16="http://schemas.microsoft.com/office/drawing/2014/main" id="{78771702-C2A1-49E6-095B-ABDB72D4E5C6}"/>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7356" name="Rectangle 12">
            <a:extLst>
              <a:ext uri="{FF2B5EF4-FFF2-40B4-BE49-F238E27FC236}">
                <a16:creationId xmlns:a16="http://schemas.microsoft.com/office/drawing/2014/main" id="{3FECB734-F333-B3F6-016E-D0B3B63C94D1}"/>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7357" name="Rectangle 13">
            <a:extLst>
              <a:ext uri="{FF2B5EF4-FFF2-40B4-BE49-F238E27FC236}">
                <a16:creationId xmlns:a16="http://schemas.microsoft.com/office/drawing/2014/main" id="{ACEEABEA-2221-CF91-B0B6-E2BA1AF140EB}"/>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7358" name="Rectangle 14">
            <a:extLst>
              <a:ext uri="{FF2B5EF4-FFF2-40B4-BE49-F238E27FC236}">
                <a16:creationId xmlns:a16="http://schemas.microsoft.com/office/drawing/2014/main" id="{CCE4B629-AD61-A96E-9E77-56BAA618BEDA}"/>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7359" name="Rectangle 15">
            <a:extLst>
              <a:ext uri="{FF2B5EF4-FFF2-40B4-BE49-F238E27FC236}">
                <a16:creationId xmlns:a16="http://schemas.microsoft.com/office/drawing/2014/main" id="{0010B146-18F1-0BC4-39CF-F4E2EA0500E9}"/>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7360" name="Rectangle 16">
            <a:extLst>
              <a:ext uri="{FF2B5EF4-FFF2-40B4-BE49-F238E27FC236}">
                <a16:creationId xmlns:a16="http://schemas.microsoft.com/office/drawing/2014/main" id="{DD43B74E-B57F-6790-6255-A7DC2F8AC3C9}"/>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7361" name="Rectangle 17">
            <a:extLst>
              <a:ext uri="{FF2B5EF4-FFF2-40B4-BE49-F238E27FC236}">
                <a16:creationId xmlns:a16="http://schemas.microsoft.com/office/drawing/2014/main" id="{42E35701-ACD6-1F00-F6C2-6883FF53D9EB}"/>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7362" name="Rectangle 18">
            <a:extLst>
              <a:ext uri="{FF2B5EF4-FFF2-40B4-BE49-F238E27FC236}">
                <a16:creationId xmlns:a16="http://schemas.microsoft.com/office/drawing/2014/main" id="{E04FDBE4-F729-6E34-06B0-50CC54C74708}"/>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7363" name="Rectangle 3">
            <a:extLst>
              <a:ext uri="{FF2B5EF4-FFF2-40B4-BE49-F238E27FC236}">
                <a16:creationId xmlns:a16="http://schemas.microsoft.com/office/drawing/2014/main" id="{70A3379B-C0DB-7BEA-91C6-24D5160134B7}"/>
              </a:ext>
            </a:extLst>
          </p:cNvPr>
          <p:cNvSpPr txBox="1">
            <a:spLocks noChangeArrowheads="1"/>
          </p:cNvSpPr>
          <p:nvPr/>
        </p:nvSpPr>
        <p:spPr bwMode="auto">
          <a:xfrm>
            <a:off x="838200" y="1916113"/>
            <a:ext cx="76962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just">
              <a:spcBef>
                <a:spcPct val="0"/>
              </a:spcBef>
              <a:spcAft>
                <a:spcPts val="600"/>
              </a:spcAft>
              <a:buClr>
                <a:schemeClr val="hlink"/>
              </a:buClr>
              <a:buSzTx/>
              <a:buFont typeface="Wingdings" panose="05000000000000000000" pitchFamily="2" charset="2"/>
              <a:buChar char="§"/>
            </a:pPr>
            <a:r>
              <a:rPr lang="es-ES" altLang="es-CR" sz="2000"/>
              <a:t>Una vez obtenido el dendograma se requiere escoger una partición de los objetos a partir del gráfico.</a:t>
            </a:r>
          </a:p>
          <a:p>
            <a:pPr algn="just">
              <a:spcBef>
                <a:spcPct val="0"/>
              </a:spcBef>
              <a:spcAft>
                <a:spcPts val="600"/>
              </a:spcAft>
              <a:buClr>
                <a:schemeClr val="hlink"/>
              </a:buClr>
              <a:buSzTx/>
              <a:buFont typeface="Wingdings" panose="05000000000000000000" pitchFamily="2" charset="2"/>
              <a:buChar char="§"/>
            </a:pPr>
            <a:r>
              <a:rPr lang="es-ES" altLang="es-CR" sz="2000"/>
              <a:t>Se traza una línea horizontal a cierta altura y de ahí se obtiene un cierto número de ramas separadas. </a:t>
            </a:r>
          </a:p>
          <a:p>
            <a:pPr algn="just">
              <a:spcBef>
                <a:spcPct val="0"/>
              </a:spcBef>
              <a:spcAft>
                <a:spcPts val="600"/>
              </a:spcAft>
              <a:buClr>
                <a:schemeClr val="hlink"/>
              </a:buClr>
              <a:buSzTx/>
              <a:buFont typeface="Wingdings" panose="05000000000000000000" pitchFamily="2" charset="2"/>
              <a:buChar char="§"/>
            </a:pPr>
            <a:r>
              <a:rPr lang="es-ES" altLang="es-CR" sz="2000"/>
              <a:t>De forma informal se puede examinar el tamaño de los cambios en altura en el dendograma y se toma un cambio «grande» para poner ahí la línea horizontal.</a:t>
            </a:r>
            <a:endParaRPr lang="es-MX" altLang="es-CR" sz="2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5 Marcador de número de diapositiva">
            <a:extLst>
              <a:ext uri="{FF2B5EF4-FFF2-40B4-BE49-F238E27FC236}">
                <a16:creationId xmlns:a16="http://schemas.microsoft.com/office/drawing/2014/main" id="{3A328FC9-9764-7315-412F-156D964B93E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4155BC57-C273-4424-A958-2816C67DA8D0}" type="slidenum">
              <a:rPr lang="es-ES" altLang="es-CR" sz="1400" smtClean="0"/>
              <a:pPr>
                <a:spcBef>
                  <a:spcPct val="0"/>
                </a:spcBef>
                <a:buClrTx/>
                <a:buSzTx/>
                <a:buFontTx/>
                <a:buNone/>
              </a:pPr>
              <a:t>52</a:t>
            </a:fld>
            <a:endParaRPr lang="es-ES" altLang="es-CR" sz="1400"/>
          </a:p>
        </p:txBody>
      </p:sp>
      <p:sp>
        <p:nvSpPr>
          <p:cNvPr id="58371" name="Rectangle 2">
            <a:extLst>
              <a:ext uri="{FF2B5EF4-FFF2-40B4-BE49-F238E27FC236}">
                <a16:creationId xmlns:a16="http://schemas.microsoft.com/office/drawing/2014/main" id="{7EFF0F37-56E2-BE12-5418-D20EAC503CD8}"/>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Propiedades del dendograma</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58372" name="Rectangle 4">
            <a:extLst>
              <a:ext uri="{FF2B5EF4-FFF2-40B4-BE49-F238E27FC236}">
                <a16:creationId xmlns:a16="http://schemas.microsoft.com/office/drawing/2014/main" id="{CEA877B3-DE1C-56DB-2DBD-AB835134F117}"/>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8373" name="Rectangle 5">
            <a:extLst>
              <a:ext uri="{FF2B5EF4-FFF2-40B4-BE49-F238E27FC236}">
                <a16:creationId xmlns:a16="http://schemas.microsoft.com/office/drawing/2014/main" id="{A68D68B4-BEB7-BDB7-A55F-0C5B96119B99}"/>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8374" name="Rectangle 6">
            <a:extLst>
              <a:ext uri="{FF2B5EF4-FFF2-40B4-BE49-F238E27FC236}">
                <a16:creationId xmlns:a16="http://schemas.microsoft.com/office/drawing/2014/main" id="{BB8127E4-B61C-F433-3E43-34D5554C3FCD}"/>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8375" name="Rectangle 7">
            <a:extLst>
              <a:ext uri="{FF2B5EF4-FFF2-40B4-BE49-F238E27FC236}">
                <a16:creationId xmlns:a16="http://schemas.microsoft.com/office/drawing/2014/main" id="{BDA7B341-2211-B2D6-E644-2C499F2BB98F}"/>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8376" name="Rectangle 8">
            <a:extLst>
              <a:ext uri="{FF2B5EF4-FFF2-40B4-BE49-F238E27FC236}">
                <a16:creationId xmlns:a16="http://schemas.microsoft.com/office/drawing/2014/main" id="{4894E3AC-809D-674B-ED6E-175F952EDF45}"/>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8377" name="Rectangle 9">
            <a:extLst>
              <a:ext uri="{FF2B5EF4-FFF2-40B4-BE49-F238E27FC236}">
                <a16:creationId xmlns:a16="http://schemas.microsoft.com/office/drawing/2014/main" id="{B747F3C8-209F-EFEE-B718-8CB6FAA0E260}"/>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8378" name="Rectangle 10">
            <a:extLst>
              <a:ext uri="{FF2B5EF4-FFF2-40B4-BE49-F238E27FC236}">
                <a16:creationId xmlns:a16="http://schemas.microsoft.com/office/drawing/2014/main" id="{FF43E6C3-C22A-AAAA-C897-A04E260EFB5C}"/>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8379" name="Rectangle 11">
            <a:extLst>
              <a:ext uri="{FF2B5EF4-FFF2-40B4-BE49-F238E27FC236}">
                <a16:creationId xmlns:a16="http://schemas.microsoft.com/office/drawing/2014/main" id="{33DB75AE-A327-DF44-3A76-84C3A6B95853}"/>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8380" name="Rectangle 12">
            <a:extLst>
              <a:ext uri="{FF2B5EF4-FFF2-40B4-BE49-F238E27FC236}">
                <a16:creationId xmlns:a16="http://schemas.microsoft.com/office/drawing/2014/main" id="{7CBC1777-18A8-EDDC-EAE1-27F8C8FAE3A2}"/>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8381" name="Rectangle 13">
            <a:extLst>
              <a:ext uri="{FF2B5EF4-FFF2-40B4-BE49-F238E27FC236}">
                <a16:creationId xmlns:a16="http://schemas.microsoft.com/office/drawing/2014/main" id="{EDDE62F9-0E06-7FE3-876C-03610441ED8A}"/>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8382" name="Rectangle 14">
            <a:extLst>
              <a:ext uri="{FF2B5EF4-FFF2-40B4-BE49-F238E27FC236}">
                <a16:creationId xmlns:a16="http://schemas.microsoft.com/office/drawing/2014/main" id="{BE40D2C4-E331-EEB9-4772-CDB8143461E7}"/>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8383" name="Rectangle 15">
            <a:extLst>
              <a:ext uri="{FF2B5EF4-FFF2-40B4-BE49-F238E27FC236}">
                <a16:creationId xmlns:a16="http://schemas.microsoft.com/office/drawing/2014/main" id="{CB469438-A030-EDB1-688A-F016AAF60A60}"/>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8384" name="Rectangle 16">
            <a:extLst>
              <a:ext uri="{FF2B5EF4-FFF2-40B4-BE49-F238E27FC236}">
                <a16:creationId xmlns:a16="http://schemas.microsoft.com/office/drawing/2014/main" id="{D116A3F5-998B-1A87-E2D1-8929884BF8DD}"/>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8385" name="Rectangle 17">
            <a:extLst>
              <a:ext uri="{FF2B5EF4-FFF2-40B4-BE49-F238E27FC236}">
                <a16:creationId xmlns:a16="http://schemas.microsoft.com/office/drawing/2014/main" id="{F9CA2220-056C-687E-BEE2-CBFAE0CFA8C1}"/>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8386" name="Rectangle 18">
            <a:extLst>
              <a:ext uri="{FF2B5EF4-FFF2-40B4-BE49-F238E27FC236}">
                <a16:creationId xmlns:a16="http://schemas.microsoft.com/office/drawing/2014/main" id="{CB0278B1-0E50-B800-A511-830025C734C8}"/>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8387" name="Rectangle 3">
            <a:extLst>
              <a:ext uri="{FF2B5EF4-FFF2-40B4-BE49-F238E27FC236}">
                <a16:creationId xmlns:a16="http://schemas.microsoft.com/office/drawing/2014/main" id="{E6D5E53E-E12C-CAC5-492B-3DAA158EFC62}"/>
              </a:ext>
            </a:extLst>
          </p:cNvPr>
          <p:cNvSpPr txBox="1">
            <a:spLocks noChangeArrowheads="1"/>
          </p:cNvSpPr>
          <p:nvPr/>
        </p:nvSpPr>
        <p:spPr bwMode="auto">
          <a:xfrm>
            <a:off x="838200" y="1916113"/>
            <a:ext cx="7696200"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just">
              <a:spcBef>
                <a:spcPct val="0"/>
              </a:spcBef>
              <a:spcAft>
                <a:spcPts val="600"/>
              </a:spcAft>
              <a:buClr>
                <a:schemeClr val="hlink"/>
              </a:buClr>
              <a:buSzTx/>
              <a:buFont typeface="Wingdings" panose="05000000000000000000" pitchFamily="2" charset="2"/>
              <a:buChar char="§"/>
            </a:pPr>
            <a:r>
              <a:rPr lang="es-ES" altLang="es-CR" sz="2000"/>
              <a:t>Dada la longitud variable de las ramas, siempre existe un intervalo de altura para el que cualquier corte da lugar al mismo número de clusters. </a:t>
            </a:r>
          </a:p>
          <a:p>
            <a:pPr algn="just">
              <a:spcBef>
                <a:spcPct val="0"/>
              </a:spcBef>
              <a:spcAft>
                <a:spcPts val="600"/>
              </a:spcAft>
              <a:buClr>
                <a:schemeClr val="hlink"/>
              </a:buClr>
              <a:buSzTx/>
              <a:buFont typeface="Wingdings" panose="05000000000000000000" pitchFamily="2" charset="2"/>
              <a:buChar char="§"/>
            </a:pPr>
            <a:r>
              <a:rPr lang="es-ES" altLang="es-CR" sz="2000"/>
              <a:t>Con un solo dendrograma se dispone de la flexibilidad para generar cualquier número de clusters desde 1 a n. La selección del número óptimo puede valorarse de forma visual, tratando de identificar las ramas principales según la altura a la que ocurren las uniones.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5 Marcador de número de diapositiva">
            <a:extLst>
              <a:ext uri="{FF2B5EF4-FFF2-40B4-BE49-F238E27FC236}">
                <a16:creationId xmlns:a16="http://schemas.microsoft.com/office/drawing/2014/main" id="{16A53DA5-9BE6-709F-4119-13EB15A8E5B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304BD78F-83B1-40D5-8B91-3203559D7899}" type="slidenum">
              <a:rPr lang="es-ES" altLang="es-CR" sz="1400" smtClean="0"/>
              <a:pPr>
                <a:spcBef>
                  <a:spcPct val="0"/>
                </a:spcBef>
                <a:buClrTx/>
                <a:buSzTx/>
                <a:buFontTx/>
                <a:buNone/>
              </a:pPr>
              <a:t>53</a:t>
            </a:fld>
            <a:endParaRPr lang="es-ES" altLang="es-CR" sz="1400"/>
          </a:p>
        </p:txBody>
      </p:sp>
      <p:sp>
        <p:nvSpPr>
          <p:cNvPr id="59395" name="Rectangle 2">
            <a:extLst>
              <a:ext uri="{FF2B5EF4-FFF2-40B4-BE49-F238E27FC236}">
                <a16:creationId xmlns:a16="http://schemas.microsoft.com/office/drawing/2014/main" id="{A2E070D6-C83D-645A-5234-29A12B1DD25F}"/>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Representación con componentes principales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59396" name="Rectangle 4">
            <a:extLst>
              <a:ext uri="{FF2B5EF4-FFF2-40B4-BE49-F238E27FC236}">
                <a16:creationId xmlns:a16="http://schemas.microsoft.com/office/drawing/2014/main" id="{F77ECA12-364F-BB83-789F-31D7B177B845}"/>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9397" name="Rectangle 5">
            <a:extLst>
              <a:ext uri="{FF2B5EF4-FFF2-40B4-BE49-F238E27FC236}">
                <a16:creationId xmlns:a16="http://schemas.microsoft.com/office/drawing/2014/main" id="{9572564F-EEE1-E235-D927-3879893783A7}"/>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9398" name="Rectangle 6">
            <a:extLst>
              <a:ext uri="{FF2B5EF4-FFF2-40B4-BE49-F238E27FC236}">
                <a16:creationId xmlns:a16="http://schemas.microsoft.com/office/drawing/2014/main" id="{04DBA2CD-C979-3AF0-8132-905CD2266565}"/>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9399" name="Rectangle 7">
            <a:extLst>
              <a:ext uri="{FF2B5EF4-FFF2-40B4-BE49-F238E27FC236}">
                <a16:creationId xmlns:a16="http://schemas.microsoft.com/office/drawing/2014/main" id="{01BE6922-7F91-DB4D-E89F-A9943BC4C3F5}"/>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9400" name="Rectangle 8">
            <a:extLst>
              <a:ext uri="{FF2B5EF4-FFF2-40B4-BE49-F238E27FC236}">
                <a16:creationId xmlns:a16="http://schemas.microsoft.com/office/drawing/2014/main" id="{30FE286F-C504-41FC-AF7D-AB9CEC1BB5B7}"/>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9401" name="Rectangle 9">
            <a:extLst>
              <a:ext uri="{FF2B5EF4-FFF2-40B4-BE49-F238E27FC236}">
                <a16:creationId xmlns:a16="http://schemas.microsoft.com/office/drawing/2014/main" id="{051C820D-F47E-6564-51A7-67DF6A2ECEE6}"/>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9402" name="Rectangle 10">
            <a:extLst>
              <a:ext uri="{FF2B5EF4-FFF2-40B4-BE49-F238E27FC236}">
                <a16:creationId xmlns:a16="http://schemas.microsoft.com/office/drawing/2014/main" id="{7BBFE16A-56EB-D98C-9BBE-599188117CF9}"/>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9403" name="Rectangle 11">
            <a:extLst>
              <a:ext uri="{FF2B5EF4-FFF2-40B4-BE49-F238E27FC236}">
                <a16:creationId xmlns:a16="http://schemas.microsoft.com/office/drawing/2014/main" id="{42B14E8D-F50B-C9ED-A49C-99E19AEA2D6E}"/>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9404" name="Rectangle 12">
            <a:extLst>
              <a:ext uri="{FF2B5EF4-FFF2-40B4-BE49-F238E27FC236}">
                <a16:creationId xmlns:a16="http://schemas.microsoft.com/office/drawing/2014/main" id="{C4E01D95-0A6D-2303-C6EC-DD69DAE6E3D3}"/>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9405" name="Rectangle 13">
            <a:extLst>
              <a:ext uri="{FF2B5EF4-FFF2-40B4-BE49-F238E27FC236}">
                <a16:creationId xmlns:a16="http://schemas.microsoft.com/office/drawing/2014/main" id="{777CB6F0-897D-6693-DB21-AD36DCD8A558}"/>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9406" name="Rectangle 14">
            <a:extLst>
              <a:ext uri="{FF2B5EF4-FFF2-40B4-BE49-F238E27FC236}">
                <a16:creationId xmlns:a16="http://schemas.microsoft.com/office/drawing/2014/main" id="{23BAC202-CD81-6A35-7439-835D211F1B15}"/>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9407" name="Rectangle 15">
            <a:extLst>
              <a:ext uri="{FF2B5EF4-FFF2-40B4-BE49-F238E27FC236}">
                <a16:creationId xmlns:a16="http://schemas.microsoft.com/office/drawing/2014/main" id="{F40F7D4D-B2BB-3463-4058-A794905B20F8}"/>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9408" name="Rectangle 16">
            <a:extLst>
              <a:ext uri="{FF2B5EF4-FFF2-40B4-BE49-F238E27FC236}">
                <a16:creationId xmlns:a16="http://schemas.microsoft.com/office/drawing/2014/main" id="{9B02B787-691D-C44F-5B7D-2CA2784E45A2}"/>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9409" name="Rectangle 17">
            <a:extLst>
              <a:ext uri="{FF2B5EF4-FFF2-40B4-BE49-F238E27FC236}">
                <a16:creationId xmlns:a16="http://schemas.microsoft.com/office/drawing/2014/main" id="{1E07F7AD-A34F-AA23-6A52-D51BEDAC7EE2}"/>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9410" name="Rectangle 18">
            <a:extLst>
              <a:ext uri="{FF2B5EF4-FFF2-40B4-BE49-F238E27FC236}">
                <a16:creationId xmlns:a16="http://schemas.microsoft.com/office/drawing/2014/main" id="{35FB24A3-B9CC-0B80-7552-4D81AEE12828}"/>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59411" name="Rectangle 3">
            <a:extLst>
              <a:ext uri="{FF2B5EF4-FFF2-40B4-BE49-F238E27FC236}">
                <a16:creationId xmlns:a16="http://schemas.microsoft.com/office/drawing/2014/main" id="{A9C9A8CC-92BA-28EA-2A92-5A27AA362D8A}"/>
              </a:ext>
            </a:extLst>
          </p:cNvPr>
          <p:cNvSpPr txBox="1">
            <a:spLocks noChangeArrowheads="1"/>
          </p:cNvSpPr>
          <p:nvPr/>
        </p:nvSpPr>
        <p:spPr bwMode="auto">
          <a:xfrm>
            <a:off x="838200" y="1916113"/>
            <a:ext cx="76962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just">
              <a:spcBef>
                <a:spcPct val="0"/>
              </a:spcBef>
              <a:spcAft>
                <a:spcPts val="600"/>
              </a:spcAft>
              <a:buClr>
                <a:schemeClr val="hlink"/>
              </a:buClr>
              <a:buSzTx/>
              <a:buFont typeface="Wingdings" panose="05000000000000000000" pitchFamily="2" charset="2"/>
              <a:buChar char="§"/>
            </a:pPr>
            <a:r>
              <a:rPr lang="es-ES" altLang="es-CR" sz="2000"/>
              <a:t>Una vez que se ha decidido podar en un punto el dendograma, se forman los clústers sugeridos.</a:t>
            </a:r>
          </a:p>
          <a:p>
            <a:pPr algn="just">
              <a:spcBef>
                <a:spcPct val="0"/>
              </a:spcBef>
              <a:spcAft>
                <a:spcPts val="600"/>
              </a:spcAft>
              <a:buClr>
                <a:schemeClr val="hlink"/>
              </a:buClr>
              <a:buSzTx/>
              <a:buFont typeface="Wingdings" panose="05000000000000000000" pitchFamily="2" charset="2"/>
              <a:buChar char="§"/>
            </a:pPr>
            <a:r>
              <a:rPr lang="es-ES" altLang="es-CR" sz="2000"/>
              <a:t>Se obtienen los dos primeros componentes principales a partir de las variables incluidas en el análisis.</a:t>
            </a:r>
          </a:p>
          <a:p>
            <a:pPr algn="just">
              <a:spcBef>
                <a:spcPct val="0"/>
              </a:spcBef>
              <a:spcAft>
                <a:spcPts val="600"/>
              </a:spcAft>
              <a:buClr>
                <a:schemeClr val="hlink"/>
              </a:buClr>
              <a:buSzTx/>
              <a:buFont typeface="Wingdings" panose="05000000000000000000" pitchFamily="2" charset="2"/>
              <a:buChar char="§"/>
            </a:pPr>
            <a:r>
              <a:rPr lang="es-ES" altLang="es-CR" sz="2000"/>
              <a:t>Se hace un gráfico con las puntuaciones de los dos primeros componentes y se ponen colores según los clústers establecidos.</a:t>
            </a:r>
          </a:p>
          <a:p>
            <a:pPr algn="just">
              <a:spcBef>
                <a:spcPct val="0"/>
              </a:spcBef>
              <a:spcAft>
                <a:spcPts val="600"/>
              </a:spcAft>
              <a:buClr>
                <a:schemeClr val="hlink"/>
              </a:buClr>
              <a:buSzTx/>
              <a:buFont typeface="Wingdings" panose="05000000000000000000" pitchFamily="2" charset="2"/>
              <a:buChar char="§"/>
            </a:pPr>
            <a:r>
              <a:rPr lang="es-ES" altLang="es-CR" sz="2000"/>
              <a:t>El método del vecino más cercano (ver pág. siguiente) tiende a presentar un problema de encadenamiento: tendencia a incorporar puntos intermedios dentro de un clúster ya existente.</a:t>
            </a:r>
          </a:p>
          <a:p>
            <a:pPr algn="just">
              <a:spcBef>
                <a:spcPct val="0"/>
              </a:spcBef>
              <a:spcAft>
                <a:spcPts val="600"/>
              </a:spcAft>
              <a:buClr>
                <a:schemeClr val="hlink"/>
              </a:buClr>
              <a:buSzTx/>
              <a:buFont typeface="Wingdings" panose="05000000000000000000" pitchFamily="2" charset="2"/>
              <a:buChar char="§"/>
            </a:pPr>
            <a:r>
              <a:rPr lang="es-ES" altLang="es-CR" sz="2000"/>
              <a:t>Esto ilustra que a veces las soluciones del método del vecino más cercano son dispersas y no son tan útiles. </a:t>
            </a:r>
            <a:endParaRPr lang="es-MX" altLang="es-CR" sz="2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5 Marcador de número de diapositiva">
            <a:extLst>
              <a:ext uri="{FF2B5EF4-FFF2-40B4-BE49-F238E27FC236}">
                <a16:creationId xmlns:a16="http://schemas.microsoft.com/office/drawing/2014/main" id="{CDC039D1-6622-6489-DB66-92742B5E479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F35261E9-A94A-4466-95E6-F82A8B99F57E}" type="slidenum">
              <a:rPr lang="es-ES" altLang="es-CR" sz="1400" smtClean="0"/>
              <a:pPr>
                <a:spcBef>
                  <a:spcPct val="0"/>
                </a:spcBef>
                <a:buClrTx/>
                <a:buSzTx/>
                <a:buFontTx/>
                <a:buNone/>
              </a:pPr>
              <a:t>54</a:t>
            </a:fld>
            <a:endParaRPr lang="es-ES" altLang="es-CR" sz="1400"/>
          </a:p>
        </p:txBody>
      </p:sp>
      <p:sp>
        <p:nvSpPr>
          <p:cNvPr id="60419" name="Rectangle 2">
            <a:extLst>
              <a:ext uri="{FF2B5EF4-FFF2-40B4-BE49-F238E27FC236}">
                <a16:creationId xmlns:a16="http://schemas.microsoft.com/office/drawing/2014/main" id="{C1B4DDB0-F5EB-EAD3-C89D-8A21E25F1DD6}"/>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Ejemplo:</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60420" name="Rectangle 4">
            <a:extLst>
              <a:ext uri="{FF2B5EF4-FFF2-40B4-BE49-F238E27FC236}">
                <a16:creationId xmlns:a16="http://schemas.microsoft.com/office/drawing/2014/main" id="{8A9902FE-01B8-7CBF-BA58-F0B561948547}"/>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0421" name="Rectangle 5">
            <a:extLst>
              <a:ext uri="{FF2B5EF4-FFF2-40B4-BE49-F238E27FC236}">
                <a16:creationId xmlns:a16="http://schemas.microsoft.com/office/drawing/2014/main" id="{49C5F877-F15F-FC05-AB40-29B32E83BB41}"/>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0422" name="Rectangle 6">
            <a:extLst>
              <a:ext uri="{FF2B5EF4-FFF2-40B4-BE49-F238E27FC236}">
                <a16:creationId xmlns:a16="http://schemas.microsoft.com/office/drawing/2014/main" id="{3AA73D7D-111B-DE01-1221-C4C79EE5A871}"/>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0423" name="Rectangle 7">
            <a:extLst>
              <a:ext uri="{FF2B5EF4-FFF2-40B4-BE49-F238E27FC236}">
                <a16:creationId xmlns:a16="http://schemas.microsoft.com/office/drawing/2014/main" id="{DE0349E8-757F-A60E-C02A-8329A6E5FCB0}"/>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0424" name="Rectangle 8">
            <a:extLst>
              <a:ext uri="{FF2B5EF4-FFF2-40B4-BE49-F238E27FC236}">
                <a16:creationId xmlns:a16="http://schemas.microsoft.com/office/drawing/2014/main" id="{178BD918-C214-D7CE-AC14-EEAAF2EC608B}"/>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0425" name="Rectangle 9">
            <a:extLst>
              <a:ext uri="{FF2B5EF4-FFF2-40B4-BE49-F238E27FC236}">
                <a16:creationId xmlns:a16="http://schemas.microsoft.com/office/drawing/2014/main" id="{A0357A4A-90C0-61F9-81A8-C95CF5B04751}"/>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0426" name="Rectangle 10">
            <a:extLst>
              <a:ext uri="{FF2B5EF4-FFF2-40B4-BE49-F238E27FC236}">
                <a16:creationId xmlns:a16="http://schemas.microsoft.com/office/drawing/2014/main" id="{4E1E4BB6-5C44-A972-2098-2451833D71A1}"/>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0427" name="Rectangle 11">
            <a:extLst>
              <a:ext uri="{FF2B5EF4-FFF2-40B4-BE49-F238E27FC236}">
                <a16:creationId xmlns:a16="http://schemas.microsoft.com/office/drawing/2014/main" id="{F9AE7760-87B5-52C2-BD1E-C883D21E5BA5}"/>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0428" name="Rectangle 12">
            <a:extLst>
              <a:ext uri="{FF2B5EF4-FFF2-40B4-BE49-F238E27FC236}">
                <a16:creationId xmlns:a16="http://schemas.microsoft.com/office/drawing/2014/main" id="{2E8B198D-9DB7-9EEA-EE8D-FFD0A7AA6A8C}"/>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0429" name="Rectangle 13">
            <a:extLst>
              <a:ext uri="{FF2B5EF4-FFF2-40B4-BE49-F238E27FC236}">
                <a16:creationId xmlns:a16="http://schemas.microsoft.com/office/drawing/2014/main" id="{E2B8731C-E4CB-02F6-3CFF-802FAD5908D7}"/>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0430" name="Rectangle 14">
            <a:extLst>
              <a:ext uri="{FF2B5EF4-FFF2-40B4-BE49-F238E27FC236}">
                <a16:creationId xmlns:a16="http://schemas.microsoft.com/office/drawing/2014/main" id="{3F61ECA6-B0EC-5033-73F2-E761D2CEE947}"/>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0431" name="Rectangle 15">
            <a:extLst>
              <a:ext uri="{FF2B5EF4-FFF2-40B4-BE49-F238E27FC236}">
                <a16:creationId xmlns:a16="http://schemas.microsoft.com/office/drawing/2014/main" id="{43DF58B9-3FE0-66C3-B94C-8E26C1731C10}"/>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0432" name="Rectangle 16">
            <a:extLst>
              <a:ext uri="{FF2B5EF4-FFF2-40B4-BE49-F238E27FC236}">
                <a16:creationId xmlns:a16="http://schemas.microsoft.com/office/drawing/2014/main" id="{5738B257-FE61-4118-2342-283E91ED2923}"/>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0433" name="Rectangle 17">
            <a:extLst>
              <a:ext uri="{FF2B5EF4-FFF2-40B4-BE49-F238E27FC236}">
                <a16:creationId xmlns:a16="http://schemas.microsoft.com/office/drawing/2014/main" id="{5A3BD3E2-1E16-15D5-4368-6F146B8C10AE}"/>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0434" name="Rectangle 18">
            <a:extLst>
              <a:ext uri="{FF2B5EF4-FFF2-40B4-BE49-F238E27FC236}">
                <a16:creationId xmlns:a16="http://schemas.microsoft.com/office/drawing/2014/main" id="{F1778070-CEA3-486E-98DF-1BBEC3D320E1}"/>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0435" name="29 CuadroTexto">
            <a:extLst>
              <a:ext uri="{FF2B5EF4-FFF2-40B4-BE49-F238E27FC236}">
                <a16:creationId xmlns:a16="http://schemas.microsoft.com/office/drawing/2014/main" id="{4DAA0255-C026-97A0-3BC1-0F641D4B5B0E}"/>
              </a:ext>
            </a:extLst>
          </p:cNvPr>
          <p:cNvSpPr txBox="1">
            <a:spLocks noChangeArrowheads="1"/>
          </p:cNvSpPr>
          <p:nvPr/>
        </p:nvSpPr>
        <p:spPr bwMode="auto">
          <a:xfrm>
            <a:off x="2892425" y="6097588"/>
            <a:ext cx="4140200" cy="708025"/>
          </a:xfrm>
          <a:prstGeom prst="rect">
            <a:avLst/>
          </a:prstGeom>
          <a:solidFill>
            <a:schemeClr val="accent1"/>
          </a:solidFill>
          <a:ln w="9525">
            <a:solidFill>
              <a:schemeClr val="tx1"/>
            </a:solidFill>
            <a:miter lim="800000"/>
            <a:headEnd/>
            <a:tailEnd/>
          </a:ln>
        </p:spPr>
        <p:txBody>
          <a:bodyPr>
            <a:spAutoFit/>
          </a:bodyPr>
          <a:lstStyle>
            <a:lvl1pPr marL="171450" indent="-17145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 typeface="Arial" panose="020B0604020202020204" pitchFamily="34" charset="0"/>
              <a:buChar char="•"/>
            </a:pPr>
            <a:r>
              <a:rPr lang="es-CR" altLang="es-CR" sz="1000"/>
              <a:t>Algunos individuos de forma consistente se agrupan juntos con cualquiera de las distancias entre grupo usada. </a:t>
            </a:r>
          </a:p>
          <a:p>
            <a:pPr eaLnBrk="1" hangingPunct="1">
              <a:spcBef>
                <a:spcPct val="0"/>
              </a:spcBef>
              <a:buClrTx/>
              <a:buSzTx/>
              <a:buFont typeface="Arial" panose="020B0604020202020204" pitchFamily="34" charset="0"/>
              <a:buChar char="•"/>
            </a:pPr>
            <a:r>
              <a:rPr lang="es-CR" altLang="es-CR" sz="1000"/>
              <a:t>En cambio otros no siempre se mantienen juntos.</a:t>
            </a:r>
          </a:p>
          <a:p>
            <a:pPr eaLnBrk="1" hangingPunct="1">
              <a:spcBef>
                <a:spcPct val="0"/>
              </a:spcBef>
              <a:buClrTx/>
              <a:buSzTx/>
              <a:buFont typeface="Arial" panose="020B0604020202020204" pitchFamily="34" charset="0"/>
              <a:buChar char="•"/>
            </a:pPr>
            <a:r>
              <a:rPr lang="es-CR" altLang="es-CR" sz="1000"/>
              <a:t>El individuo 1 parece aislarse de todos.  </a:t>
            </a:r>
          </a:p>
        </p:txBody>
      </p:sp>
      <p:grpSp>
        <p:nvGrpSpPr>
          <p:cNvPr id="60436" name="2 Grupo">
            <a:extLst>
              <a:ext uri="{FF2B5EF4-FFF2-40B4-BE49-F238E27FC236}">
                <a16:creationId xmlns:a16="http://schemas.microsoft.com/office/drawing/2014/main" id="{38262C67-6093-1448-03A7-4BA7C9049A0E}"/>
              </a:ext>
            </a:extLst>
          </p:cNvPr>
          <p:cNvGrpSpPr>
            <a:grpSpLocks/>
          </p:cNvGrpSpPr>
          <p:nvPr/>
        </p:nvGrpSpPr>
        <p:grpSpPr bwMode="auto">
          <a:xfrm>
            <a:off x="904875" y="2473325"/>
            <a:ext cx="7850188" cy="3529013"/>
            <a:chOff x="467544" y="2060848"/>
            <a:chExt cx="8496944" cy="4104456"/>
          </a:xfrm>
        </p:grpSpPr>
        <p:pic>
          <p:nvPicPr>
            <p:cNvPr id="60450" name="Picture 2">
              <a:extLst>
                <a:ext uri="{FF2B5EF4-FFF2-40B4-BE49-F238E27FC236}">
                  <a16:creationId xmlns:a16="http://schemas.microsoft.com/office/drawing/2014/main" id="{94B52D9E-D95D-0916-A2ED-6DCBA220AB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085669"/>
              <a:ext cx="277238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51" name="Picture 3">
              <a:extLst>
                <a:ext uri="{FF2B5EF4-FFF2-40B4-BE49-F238E27FC236}">
                  <a16:creationId xmlns:a16="http://schemas.microsoft.com/office/drawing/2014/main" id="{26CFA95E-B591-8579-73D2-96D378CFD0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1785" y="2079104"/>
              <a:ext cx="277238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52" name="Picture 4">
              <a:extLst>
                <a:ext uri="{FF2B5EF4-FFF2-40B4-BE49-F238E27FC236}">
                  <a16:creationId xmlns:a16="http://schemas.microsoft.com/office/drawing/2014/main" id="{6F9E7FEA-78F8-3035-C260-AF72CF2EF7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2060848"/>
              <a:ext cx="277238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53" name="34 Elipse">
              <a:extLst>
                <a:ext uri="{FF2B5EF4-FFF2-40B4-BE49-F238E27FC236}">
                  <a16:creationId xmlns:a16="http://schemas.microsoft.com/office/drawing/2014/main" id="{C4F45C03-1B98-AE9C-78F7-606F54005389}"/>
                </a:ext>
              </a:extLst>
            </p:cNvPr>
            <p:cNvSpPr>
              <a:spLocks noChangeArrowheads="1"/>
            </p:cNvSpPr>
            <p:nvPr/>
          </p:nvSpPr>
          <p:spPr bwMode="auto">
            <a:xfrm>
              <a:off x="4751945" y="3284984"/>
              <a:ext cx="216024" cy="288032"/>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sp>
          <p:nvSpPr>
            <p:cNvPr id="60454" name="35 Elipse">
              <a:extLst>
                <a:ext uri="{FF2B5EF4-FFF2-40B4-BE49-F238E27FC236}">
                  <a16:creationId xmlns:a16="http://schemas.microsoft.com/office/drawing/2014/main" id="{811469E4-9EB6-C65D-6C63-2B507ED631E0}"/>
                </a:ext>
              </a:extLst>
            </p:cNvPr>
            <p:cNvSpPr>
              <a:spLocks noChangeArrowheads="1"/>
            </p:cNvSpPr>
            <p:nvPr/>
          </p:nvSpPr>
          <p:spPr bwMode="auto">
            <a:xfrm>
              <a:off x="6912335" y="3122712"/>
              <a:ext cx="216024" cy="288032"/>
            </a:xfrm>
            <a:prstGeom prst="ellipse">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pic>
          <p:nvPicPr>
            <p:cNvPr id="60455" name="Picture 6">
              <a:extLst>
                <a:ext uri="{FF2B5EF4-FFF2-40B4-BE49-F238E27FC236}">
                  <a16:creationId xmlns:a16="http://schemas.microsoft.com/office/drawing/2014/main" id="{92AD1C8A-02F0-28AC-44B2-A9C1016DD2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3861048"/>
              <a:ext cx="2770632" cy="2284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56" name="Picture 7">
              <a:extLst>
                <a:ext uri="{FF2B5EF4-FFF2-40B4-BE49-F238E27FC236}">
                  <a16:creationId xmlns:a16="http://schemas.microsoft.com/office/drawing/2014/main" id="{69BDFB3E-3127-23F4-065C-BA2D31E2A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3536" y="3880748"/>
              <a:ext cx="2770632" cy="2284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57" name="Picture 8">
              <a:extLst>
                <a:ext uri="{FF2B5EF4-FFF2-40B4-BE49-F238E27FC236}">
                  <a16:creationId xmlns:a16="http://schemas.microsoft.com/office/drawing/2014/main" id="{6589F09F-FB81-1D8B-A316-16262913AE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6176" y="3880748"/>
              <a:ext cx="2770632" cy="2284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58" name="1 Rectángulo">
              <a:extLst>
                <a:ext uri="{FF2B5EF4-FFF2-40B4-BE49-F238E27FC236}">
                  <a16:creationId xmlns:a16="http://schemas.microsoft.com/office/drawing/2014/main" id="{5DEA724C-76C5-34CA-F764-0CE8183C6321}"/>
                </a:ext>
              </a:extLst>
            </p:cNvPr>
            <p:cNvSpPr>
              <a:spLocks noChangeArrowheads="1"/>
            </p:cNvSpPr>
            <p:nvPr/>
          </p:nvSpPr>
          <p:spPr bwMode="auto">
            <a:xfrm>
              <a:off x="467544" y="2085669"/>
              <a:ext cx="2772383" cy="405993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sp>
          <p:nvSpPr>
            <p:cNvPr id="60459" name="42 Rectángulo">
              <a:extLst>
                <a:ext uri="{FF2B5EF4-FFF2-40B4-BE49-F238E27FC236}">
                  <a16:creationId xmlns:a16="http://schemas.microsoft.com/office/drawing/2014/main" id="{DAB188B6-1AD5-0A53-C4DC-E7615FE37085}"/>
                </a:ext>
              </a:extLst>
            </p:cNvPr>
            <p:cNvSpPr>
              <a:spLocks noChangeArrowheads="1"/>
            </p:cNvSpPr>
            <p:nvPr/>
          </p:nvSpPr>
          <p:spPr bwMode="auto">
            <a:xfrm>
              <a:off x="3275856" y="2082544"/>
              <a:ext cx="2772383" cy="405993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sp>
          <p:nvSpPr>
            <p:cNvPr id="60460" name="46 Rectángulo">
              <a:extLst>
                <a:ext uri="{FF2B5EF4-FFF2-40B4-BE49-F238E27FC236}">
                  <a16:creationId xmlns:a16="http://schemas.microsoft.com/office/drawing/2014/main" id="{89C4C2B8-0E78-2776-6F39-57AA4804786D}"/>
                </a:ext>
              </a:extLst>
            </p:cNvPr>
            <p:cNvSpPr>
              <a:spLocks noChangeArrowheads="1"/>
            </p:cNvSpPr>
            <p:nvPr/>
          </p:nvSpPr>
          <p:spPr bwMode="auto">
            <a:xfrm>
              <a:off x="6192105" y="2082544"/>
              <a:ext cx="2772383" cy="405993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cxnSp>
          <p:nvCxnSpPr>
            <p:cNvPr id="60461" name="4 Conector recto">
              <a:extLst>
                <a:ext uri="{FF2B5EF4-FFF2-40B4-BE49-F238E27FC236}">
                  <a16:creationId xmlns:a16="http://schemas.microsoft.com/office/drawing/2014/main" id="{C4A77AC7-1EEA-58B9-B3B0-6627671AB192}"/>
                </a:ext>
              </a:extLst>
            </p:cNvPr>
            <p:cNvCxnSpPr>
              <a:cxnSpLocks noChangeShapeType="1"/>
            </p:cNvCxnSpPr>
            <p:nvPr/>
          </p:nvCxnSpPr>
          <p:spPr bwMode="auto">
            <a:xfrm>
              <a:off x="1115616" y="2708920"/>
              <a:ext cx="1476089" cy="0"/>
            </a:xfrm>
            <a:prstGeom prst="line">
              <a:avLst/>
            </a:prstGeom>
            <a:noFill/>
            <a:ln w="12700" algn="ctr">
              <a:solidFill>
                <a:srgbClr val="FF0000"/>
              </a:solidFill>
              <a:prstDash val="dash"/>
              <a:miter lim="800000"/>
              <a:headEnd/>
              <a:tailEnd/>
            </a:ln>
            <a:extLst>
              <a:ext uri="{909E8E84-426E-40DD-AFC4-6F175D3DCCD1}">
                <a14:hiddenFill xmlns:a14="http://schemas.microsoft.com/office/drawing/2010/main">
                  <a:noFill/>
                </a14:hiddenFill>
              </a:ext>
            </a:extLst>
          </p:spPr>
        </p:cxnSp>
        <p:cxnSp>
          <p:nvCxnSpPr>
            <p:cNvPr id="60462" name="47 Conector recto">
              <a:extLst>
                <a:ext uri="{FF2B5EF4-FFF2-40B4-BE49-F238E27FC236}">
                  <a16:creationId xmlns:a16="http://schemas.microsoft.com/office/drawing/2014/main" id="{E30A2CA8-360C-069F-C563-1DA8E82BDA42}"/>
                </a:ext>
              </a:extLst>
            </p:cNvPr>
            <p:cNvCxnSpPr>
              <a:cxnSpLocks noChangeShapeType="1"/>
            </p:cNvCxnSpPr>
            <p:nvPr/>
          </p:nvCxnSpPr>
          <p:spPr bwMode="auto">
            <a:xfrm>
              <a:off x="3923928" y="2924944"/>
              <a:ext cx="1476089" cy="0"/>
            </a:xfrm>
            <a:prstGeom prst="line">
              <a:avLst/>
            </a:prstGeom>
            <a:noFill/>
            <a:ln w="12700" algn="ctr">
              <a:solidFill>
                <a:srgbClr val="FF0000"/>
              </a:solidFill>
              <a:prstDash val="dash"/>
              <a:miter lim="800000"/>
              <a:headEnd/>
              <a:tailEnd/>
            </a:ln>
            <a:extLst>
              <a:ext uri="{909E8E84-426E-40DD-AFC4-6F175D3DCCD1}">
                <a14:hiddenFill xmlns:a14="http://schemas.microsoft.com/office/drawing/2010/main">
                  <a:noFill/>
                </a14:hiddenFill>
              </a:ext>
            </a:extLst>
          </p:spPr>
        </p:cxnSp>
        <p:cxnSp>
          <p:nvCxnSpPr>
            <p:cNvPr id="60463" name="49 Conector recto">
              <a:extLst>
                <a:ext uri="{FF2B5EF4-FFF2-40B4-BE49-F238E27FC236}">
                  <a16:creationId xmlns:a16="http://schemas.microsoft.com/office/drawing/2014/main" id="{A9AEEB70-2240-F6E0-96D5-0042359A9873}"/>
                </a:ext>
              </a:extLst>
            </p:cNvPr>
            <p:cNvCxnSpPr>
              <a:cxnSpLocks noChangeShapeType="1"/>
            </p:cNvCxnSpPr>
            <p:nvPr/>
          </p:nvCxnSpPr>
          <p:spPr bwMode="auto">
            <a:xfrm>
              <a:off x="6768319" y="2636912"/>
              <a:ext cx="1476089" cy="0"/>
            </a:xfrm>
            <a:prstGeom prst="line">
              <a:avLst/>
            </a:prstGeom>
            <a:noFill/>
            <a:ln w="12700" algn="ctr">
              <a:solidFill>
                <a:srgbClr val="FF0000"/>
              </a:solidFill>
              <a:prstDash val="dash"/>
              <a:miter lim="800000"/>
              <a:headEnd/>
              <a:tailEnd/>
            </a:ln>
            <a:extLst>
              <a:ext uri="{909E8E84-426E-40DD-AFC4-6F175D3DCCD1}">
                <a14:hiddenFill xmlns:a14="http://schemas.microsoft.com/office/drawing/2010/main">
                  <a:noFill/>
                </a14:hiddenFill>
              </a:ext>
            </a:extLst>
          </p:spPr>
        </p:cxnSp>
      </p:grpSp>
      <p:sp>
        <p:nvSpPr>
          <p:cNvPr id="60437" name="29 CuadroTexto">
            <a:extLst>
              <a:ext uri="{FF2B5EF4-FFF2-40B4-BE49-F238E27FC236}">
                <a16:creationId xmlns:a16="http://schemas.microsoft.com/office/drawing/2014/main" id="{7CD65600-A71F-710A-C5D6-880E126F1FC8}"/>
              </a:ext>
            </a:extLst>
          </p:cNvPr>
          <p:cNvSpPr txBox="1">
            <a:spLocks noChangeArrowheads="1"/>
          </p:cNvSpPr>
          <p:nvPr/>
        </p:nvSpPr>
        <p:spPr bwMode="auto">
          <a:xfrm>
            <a:off x="5524500" y="2595563"/>
            <a:ext cx="1338263" cy="246062"/>
          </a:xfrm>
          <a:prstGeom prst="rect">
            <a:avLst/>
          </a:prstGeom>
          <a:solidFill>
            <a:srgbClr val="EAC836"/>
          </a:solidFill>
          <a:ln w="9525">
            <a:solidFill>
              <a:schemeClr val="tx1"/>
            </a:solidFill>
            <a:miter lim="800000"/>
            <a:headEnd/>
            <a:tailEnd/>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r>
              <a:rPr lang="es-CR" altLang="es-CR" sz="1000"/>
              <a:t>No es consistente</a:t>
            </a:r>
          </a:p>
        </p:txBody>
      </p:sp>
      <p:cxnSp>
        <p:nvCxnSpPr>
          <p:cNvPr id="60438" name="8 Conector recto de flecha">
            <a:extLst>
              <a:ext uri="{FF2B5EF4-FFF2-40B4-BE49-F238E27FC236}">
                <a16:creationId xmlns:a16="http://schemas.microsoft.com/office/drawing/2014/main" id="{7FF4BCA4-6CCD-B601-F38D-A5AE45912B19}"/>
              </a:ext>
            </a:extLst>
          </p:cNvPr>
          <p:cNvCxnSpPr>
            <a:cxnSpLocks noChangeShapeType="1"/>
            <a:stCxn id="60437" idx="2"/>
            <a:endCxn id="60454" idx="0"/>
          </p:cNvCxnSpPr>
          <p:nvPr/>
        </p:nvCxnSpPr>
        <p:spPr bwMode="auto">
          <a:xfrm>
            <a:off x="6192838" y="2841625"/>
            <a:ext cx="765175" cy="544513"/>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60439" name="9 Elipse">
            <a:extLst>
              <a:ext uri="{FF2B5EF4-FFF2-40B4-BE49-F238E27FC236}">
                <a16:creationId xmlns:a16="http://schemas.microsoft.com/office/drawing/2014/main" id="{AF269EA2-85CD-F5C1-491C-70F083B1CEAF}"/>
              </a:ext>
            </a:extLst>
          </p:cNvPr>
          <p:cNvSpPr>
            <a:spLocks noChangeArrowheads="1"/>
          </p:cNvSpPr>
          <p:nvPr/>
        </p:nvSpPr>
        <p:spPr bwMode="auto">
          <a:xfrm>
            <a:off x="7207250" y="3589338"/>
            <a:ext cx="233363" cy="288925"/>
          </a:xfrm>
          <a:prstGeom prst="ellipse">
            <a:avLst/>
          </a:prstGeom>
          <a:noFill/>
          <a:ln w="1270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sp>
        <p:nvSpPr>
          <p:cNvPr id="44" name="29 CuadroTexto">
            <a:extLst>
              <a:ext uri="{FF2B5EF4-FFF2-40B4-BE49-F238E27FC236}">
                <a16:creationId xmlns:a16="http://schemas.microsoft.com/office/drawing/2014/main" id="{6D104B83-DEC4-2EC3-8B76-9D3F16D92884}"/>
              </a:ext>
            </a:extLst>
          </p:cNvPr>
          <p:cNvSpPr txBox="1">
            <a:spLocks noChangeArrowheads="1"/>
          </p:cNvSpPr>
          <p:nvPr/>
        </p:nvSpPr>
        <p:spPr bwMode="auto">
          <a:xfrm>
            <a:off x="7494588" y="3933825"/>
            <a:ext cx="1584325" cy="400050"/>
          </a:xfrm>
          <a:prstGeom prst="rect">
            <a:avLst/>
          </a:prstGeom>
          <a:solidFill>
            <a:schemeClr val="tx2">
              <a:lumMod val="20000"/>
              <a:lumOff val="80000"/>
            </a:schemeClr>
          </a:solidFill>
          <a:ln w="9525">
            <a:solidFill>
              <a:schemeClr val="tx1"/>
            </a:solidFill>
            <a:miter lim="800000"/>
            <a:headEnd/>
            <a:tailEnd/>
          </a:ln>
        </p:spPr>
        <p:txBody>
          <a:bodyPr>
            <a:spAutoFit/>
          </a:bodyPr>
          <a:lstStyle>
            <a:lvl1pPr eaLnBrk="0" hangingPunct="0">
              <a:defRPr sz="1200">
                <a:solidFill>
                  <a:schemeClr val="tx1"/>
                </a:solidFill>
                <a:latin typeface="Verdana" pitchFamily="34" charset="0"/>
              </a:defRPr>
            </a:lvl1pPr>
            <a:lvl2pPr marL="742950" indent="-285750" eaLnBrk="0" hangingPunct="0">
              <a:defRPr sz="1200">
                <a:solidFill>
                  <a:schemeClr val="tx1"/>
                </a:solidFill>
                <a:latin typeface="Verdana" pitchFamily="34" charset="0"/>
              </a:defRPr>
            </a:lvl2pPr>
            <a:lvl3pPr marL="1143000" indent="-228600" eaLnBrk="0" hangingPunct="0">
              <a:defRPr sz="1200">
                <a:solidFill>
                  <a:schemeClr val="tx1"/>
                </a:solidFill>
                <a:latin typeface="Verdana" pitchFamily="34" charset="0"/>
              </a:defRPr>
            </a:lvl3pPr>
            <a:lvl4pPr marL="1600200" indent="-228600" eaLnBrk="0" hangingPunct="0">
              <a:defRPr sz="1200">
                <a:solidFill>
                  <a:schemeClr val="tx1"/>
                </a:solidFill>
                <a:latin typeface="Verdana" pitchFamily="34" charset="0"/>
              </a:defRPr>
            </a:lvl4pPr>
            <a:lvl5pPr marL="2057400" indent="-228600" eaLnBrk="0" hangingPunct="0">
              <a:defRPr sz="1200">
                <a:solidFill>
                  <a:schemeClr val="tx1"/>
                </a:solidFill>
                <a:latin typeface="Verdana" pitchFamily="34" charset="0"/>
              </a:defRPr>
            </a:lvl5pPr>
            <a:lvl6pPr marL="2514600" indent="-228600" eaLnBrk="0" fontAlgn="base" hangingPunct="0">
              <a:spcBef>
                <a:spcPct val="0"/>
              </a:spcBef>
              <a:spcAft>
                <a:spcPct val="0"/>
              </a:spcAft>
              <a:defRPr sz="1200">
                <a:solidFill>
                  <a:schemeClr val="tx1"/>
                </a:solidFill>
                <a:latin typeface="Verdana" pitchFamily="34" charset="0"/>
              </a:defRPr>
            </a:lvl6pPr>
            <a:lvl7pPr marL="2971800" indent="-228600" eaLnBrk="0" fontAlgn="base" hangingPunct="0">
              <a:spcBef>
                <a:spcPct val="0"/>
              </a:spcBef>
              <a:spcAft>
                <a:spcPct val="0"/>
              </a:spcAft>
              <a:defRPr sz="1200">
                <a:solidFill>
                  <a:schemeClr val="tx1"/>
                </a:solidFill>
                <a:latin typeface="Verdana" pitchFamily="34" charset="0"/>
              </a:defRPr>
            </a:lvl7pPr>
            <a:lvl8pPr marL="3429000" indent="-228600" eaLnBrk="0" fontAlgn="base" hangingPunct="0">
              <a:spcBef>
                <a:spcPct val="0"/>
              </a:spcBef>
              <a:spcAft>
                <a:spcPct val="0"/>
              </a:spcAft>
              <a:defRPr sz="1200">
                <a:solidFill>
                  <a:schemeClr val="tx1"/>
                </a:solidFill>
                <a:latin typeface="Verdana" pitchFamily="34" charset="0"/>
              </a:defRPr>
            </a:lvl8pPr>
            <a:lvl9pPr marL="3886200" indent="-228600" eaLnBrk="0" fontAlgn="base" hangingPunct="0">
              <a:spcBef>
                <a:spcPct val="0"/>
              </a:spcBef>
              <a:spcAft>
                <a:spcPct val="0"/>
              </a:spcAft>
              <a:defRPr sz="1200">
                <a:solidFill>
                  <a:schemeClr val="tx1"/>
                </a:solidFill>
                <a:latin typeface="Verdana" pitchFamily="34" charset="0"/>
              </a:defRPr>
            </a:lvl9pPr>
          </a:lstStyle>
          <a:p>
            <a:pPr algn="ctr" eaLnBrk="1" hangingPunct="1">
              <a:defRPr/>
            </a:pPr>
            <a:r>
              <a:rPr lang="es-CR" sz="1000" dirty="0"/>
              <a:t>Mujer parecida más a los hombres</a:t>
            </a:r>
          </a:p>
        </p:txBody>
      </p:sp>
      <p:sp>
        <p:nvSpPr>
          <p:cNvPr id="60441" name="48 Elipse">
            <a:extLst>
              <a:ext uri="{FF2B5EF4-FFF2-40B4-BE49-F238E27FC236}">
                <a16:creationId xmlns:a16="http://schemas.microsoft.com/office/drawing/2014/main" id="{E845BD86-708E-BF5D-B727-1944A62FADEA}"/>
              </a:ext>
            </a:extLst>
          </p:cNvPr>
          <p:cNvSpPr>
            <a:spLocks noChangeArrowheads="1"/>
          </p:cNvSpPr>
          <p:nvPr/>
        </p:nvSpPr>
        <p:spPr bwMode="auto">
          <a:xfrm>
            <a:off x="7451725" y="3032125"/>
            <a:ext cx="233363" cy="287338"/>
          </a:xfrm>
          <a:prstGeom prst="ellipse">
            <a:avLst/>
          </a:prstGeom>
          <a:noFill/>
          <a:ln w="127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sp>
        <p:nvSpPr>
          <p:cNvPr id="60442" name="29 CuadroTexto">
            <a:extLst>
              <a:ext uri="{FF2B5EF4-FFF2-40B4-BE49-F238E27FC236}">
                <a16:creationId xmlns:a16="http://schemas.microsoft.com/office/drawing/2014/main" id="{591C744F-50FC-E646-80A5-66A9CBEAB3EE}"/>
              </a:ext>
            </a:extLst>
          </p:cNvPr>
          <p:cNvSpPr txBox="1">
            <a:spLocks noChangeArrowheads="1"/>
          </p:cNvSpPr>
          <p:nvPr/>
        </p:nvSpPr>
        <p:spPr bwMode="auto">
          <a:xfrm>
            <a:off x="8118475" y="2597150"/>
            <a:ext cx="858838" cy="246063"/>
          </a:xfrm>
          <a:prstGeom prst="rect">
            <a:avLst/>
          </a:prstGeom>
          <a:solidFill>
            <a:srgbClr val="92D050"/>
          </a:solidFill>
          <a:ln w="9525">
            <a:solidFill>
              <a:schemeClr val="tx1"/>
            </a:solidFill>
            <a:miter lim="800000"/>
            <a:headEnd/>
            <a:tailEnd/>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r>
              <a:rPr lang="es-CR" altLang="es-CR" sz="1000"/>
              <a:t>Aislado</a:t>
            </a:r>
          </a:p>
        </p:txBody>
      </p:sp>
      <p:cxnSp>
        <p:nvCxnSpPr>
          <p:cNvPr id="60443" name="17 Conector recto de flecha">
            <a:extLst>
              <a:ext uri="{FF2B5EF4-FFF2-40B4-BE49-F238E27FC236}">
                <a16:creationId xmlns:a16="http://schemas.microsoft.com/office/drawing/2014/main" id="{5FD5425D-E4FA-B74F-48D1-CB07A4AB8C5E}"/>
              </a:ext>
            </a:extLst>
          </p:cNvPr>
          <p:cNvCxnSpPr>
            <a:cxnSpLocks noChangeShapeType="1"/>
            <a:stCxn id="44" idx="1"/>
            <a:endCxn id="60439" idx="4"/>
          </p:cNvCxnSpPr>
          <p:nvPr/>
        </p:nvCxnSpPr>
        <p:spPr bwMode="auto">
          <a:xfrm flipH="1" flipV="1">
            <a:off x="7323138" y="3878263"/>
            <a:ext cx="171450" cy="255587"/>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60444" name="Rectangle 3">
            <a:extLst>
              <a:ext uri="{FF2B5EF4-FFF2-40B4-BE49-F238E27FC236}">
                <a16:creationId xmlns:a16="http://schemas.microsoft.com/office/drawing/2014/main" id="{FC122B5D-2D73-C0F1-AB71-C71E0E587FE8}"/>
              </a:ext>
            </a:extLst>
          </p:cNvPr>
          <p:cNvSpPr txBox="1">
            <a:spLocks noChangeArrowheads="1"/>
          </p:cNvSpPr>
          <p:nvPr/>
        </p:nvSpPr>
        <p:spPr bwMode="auto">
          <a:xfrm>
            <a:off x="838200" y="1844675"/>
            <a:ext cx="7696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just">
              <a:spcBef>
                <a:spcPct val="0"/>
              </a:spcBef>
              <a:spcAft>
                <a:spcPts val="600"/>
              </a:spcAft>
              <a:buClr>
                <a:schemeClr val="hlink"/>
              </a:buClr>
              <a:buSzTx/>
              <a:buFont typeface="Wingdings" panose="05000000000000000000" pitchFamily="2" charset="2"/>
              <a:buChar char="§"/>
            </a:pPr>
            <a:r>
              <a:rPr lang="es-CR" altLang="es-CR" sz="1600"/>
              <a:t>En cada dendograma se hace un corte de tal forma que queden sólo dos grupos para ver si coincide con los dos géneros. </a:t>
            </a:r>
            <a:endParaRPr lang="es-MX" altLang="es-CR" sz="1600"/>
          </a:p>
        </p:txBody>
      </p:sp>
      <p:cxnSp>
        <p:nvCxnSpPr>
          <p:cNvPr id="60445" name="23 Conector recto de flecha">
            <a:extLst>
              <a:ext uri="{FF2B5EF4-FFF2-40B4-BE49-F238E27FC236}">
                <a16:creationId xmlns:a16="http://schemas.microsoft.com/office/drawing/2014/main" id="{1E15C9B8-F889-D774-3719-B4F194558579}"/>
              </a:ext>
            </a:extLst>
          </p:cNvPr>
          <p:cNvCxnSpPr>
            <a:cxnSpLocks noChangeShapeType="1"/>
            <a:stCxn id="60442" idx="2"/>
            <a:endCxn id="60441" idx="6"/>
          </p:cNvCxnSpPr>
          <p:nvPr/>
        </p:nvCxnSpPr>
        <p:spPr bwMode="auto">
          <a:xfrm flipH="1">
            <a:off x="7685088" y="2843213"/>
            <a:ext cx="863600" cy="331787"/>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60446" name="29 Conector recto de flecha">
            <a:extLst>
              <a:ext uri="{FF2B5EF4-FFF2-40B4-BE49-F238E27FC236}">
                <a16:creationId xmlns:a16="http://schemas.microsoft.com/office/drawing/2014/main" id="{7F88F913-95C6-2C3D-44C6-A2A0A1063270}"/>
              </a:ext>
            </a:extLst>
          </p:cNvPr>
          <p:cNvCxnSpPr>
            <a:cxnSpLocks noChangeShapeType="1"/>
            <a:stCxn id="60437" idx="2"/>
            <a:endCxn id="60453" idx="0"/>
          </p:cNvCxnSpPr>
          <p:nvPr/>
        </p:nvCxnSpPr>
        <p:spPr bwMode="auto">
          <a:xfrm flipH="1">
            <a:off x="4962525" y="2841625"/>
            <a:ext cx="1230313" cy="684213"/>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60447" name="67 Elipse">
            <a:extLst>
              <a:ext uri="{FF2B5EF4-FFF2-40B4-BE49-F238E27FC236}">
                <a16:creationId xmlns:a16="http://schemas.microsoft.com/office/drawing/2014/main" id="{A6ADDA65-DBD0-2FBD-E452-BD180528AE0D}"/>
              </a:ext>
            </a:extLst>
          </p:cNvPr>
          <p:cNvSpPr>
            <a:spLocks noChangeArrowheads="1"/>
          </p:cNvSpPr>
          <p:nvPr/>
        </p:nvSpPr>
        <p:spPr bwMode="auto">
          <a:xfrm>
            <a:off x="1258888" y="2997200"/>
            <a:ext cx="233362" cy="287338"/>
          </a:xfrm>
          <a:prstGeom prst="ellipse">
            <a:avLst/>
          </a:prstGeom>
          <a:noFill/>
          <a:ln w="127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1200"/>
          </a:p>
        </p:txBody>
      </p:sp>
      <p:sp>
        <p:nvSpPr>
          <p:cNvPr id="60448" name="29 CuadroTexto">
            <a:extLst>
              <a:ext uri="{FF2B5EF4-FFF2-40B4-BE49-F238E27FC236}">
                <a16:creationId xmlns:a16="http://schemas.microsoft.com/office/drawing/2014/main" id="{802FB63D-9EE1-6FE3-1896-7DDDA3A9E342}"/>
              </a:ext>
            </a:extLst>
          </p:cNvPr>
          <p:cNvSpPr txBox="1">
            <a:spLocks noChangeArrowheads="1"/>
          </p:cNvSpPr>
          <p:nvPr/>
        </p:nvSpPr>
        <p:spPr bwMode="auto">
          <a:xfrm>
            <a:off x="179388" y="3790950"/>
            <a:ext cx="858837" cy="246063"/>
          </a:xfrm>
          <a:prstGeom prst="rect">
            <a:avLst/>
          </a:prstGeom>
          <a:solidFill>
            <a:srgbClr val="92D050"/>
          </a:solidFill>
          <a:ln w="9525">
            <a:solidFill>
              <a:schemeClr val="tx1"/>
            </a:solidFill>
            <a:miter lim="800000"/>
            <a:headEnd/>
            <a:tailEnd/>
          </a:ln>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ctr" eaLnBrk="1" hangingPunct="1">
              <a:spcBef>
                <a:spcPct val="0"/>
              </a:spcBef>
              <a:buClrTx/>
              <a:buSzTx/>
              <a:buFontTx/>
              <a:buNone/>
            </a:pPr>
            <a:r>
              <a:rPr lang="es-CR" altLang="es-CR" sz="1000"/>
              <a:t>Aislado</a:t>
            </a:r>
          </a:p>
        </p:txBody>
      </p:sp>
      <p:cxnSp>
        <p:nvCxnSpPr>
          <p:cNvPr id="60449" name="69 Conector recto de flecha">
            <a:extLst>
              <a:ext uri="{FF2B5EF4-FFF2-40B4-BE49-F238E27FC236}">
                <a16:creationId xmlns:a16="http://schemas.microsoft.com/office/drawing/2014/main" id="{AA37F8B6-F269-C592-9F95-F8A59592BB26}"/>
              </a:ext>
            </a:extLst>
          </p:cNvPr>
          <p:cNvCxnSpPr>
            <a:cxnSpLocks noChangeShapeType="1"/>
            <a:stCxn id="60448" idx="0"/>
            <a:endCxn id="60447" idx="2"/>
          </p:cNvCxnSpPr>
          <p:nvPr/>
        </p:nvCxnSpPr>
        <p:spPr bwMode="auto">
          <a:xfrm flipV="1">
            <a:off x="609600" y="3141663"/>
            <a:ext cx="649288" cy="649287"/>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ángulo 1">
            <a:extLst>
              <a:ext uri="{FF2B5EF4-FFF2-40B4-BE49-F238E27FC236}">
                <a16:creationId xmlns:a16="http://schemas.microsoft.com/office/drawing/2014/main" id="{DD53A324-5E7C-66E3-E23A-0874F323823B}"/>
              </a:ext>
            </a:extLst>
          </p:cNvPr>
          <p:cNvSpPr>
            <a:spLocks noChangeArrowheads="1"/>
          </p:cNvSpPr>
          <p:nvPr/>
        </p:nvSpPr>
        <p:spPr bwMode="auto">
          <a:xfrm>
            <a:off x="1258888" y="2776538"/>
            <a:ext cx="7273925" cy="122555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4515" name="5 Marcador de número de diapositiva">
            <a:extLst>
              <a:ext uri="{FF2B5EF4-FFF2-40B4-BE49-F238E27FC236}">
                <a16:creationId xmlns:a16="http://schemas.microsoft.com/office/drawing/2014/main" id="{04249542-8D2C-5EC0-7457-6DDF6E7ED92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8BEA7612-C908-4194-B01D-2855BD5FFA43}" type="slidenum">
              <a:rPr lang="es-ES" altLang="es-CR" sz="1400" smtClean="0"/>
              <a:pPr>
                <a:spcBef>
                  <a:spcPct val="0"/>
                </a:spcBef>
                <a:buClrTx/>
                <a:buSzTx/>
                <a:buFontTx/>
                <a:buNone/>
              </a:pPr>
              <a:t>55</a:t>
            </a:fld>
            <a:endParaRPr lang="es-ES" altLang="es-CR" sz="1400"/>
          </a:p>
        </p:txBody>
      </p:sp>
      <p:sp>
        <p:nvSpPr>
          <p:cNvPr id="64516" name="Rectangle 2">
            <a:extLst>
              <a:ext uri="{FF2B5EF4-FFF2-40B4-BE49-F238E27FC236}">
                <a16:creationId xmlns:a16="http://schemas.microsoft.com/office/drawing/2014/main" id="{ECCE33CF-5206-2D70-DCCF-3A530B504ADD}"/>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cs typeface="Times New Roman" panose="02020603050405020304" pitchFamily="18" charset="0"/>
              </a:rPr>
              <a:t>Actividad 3</a:t>
            </a:r>
            <a:br>
              <a:rPr lang="es-MX" altLang="es-CR" sz="2800" b="1">
                <a:latin typeface="Times New Roman" panose="02020603050405020304" pitchFamily="18" charset="0"/>
                <a:cs typeface="Times New Roman" panose="02020603050405020304" pitchFamily="18" charset="0"/>
              </a:rPr>
            </a:br>
            <a:endParaRPr lang="es-ES" altLang="es-CR" sz="2800" b="1">
              <a:latin typeface="Times New Roman" panose="02020603050405020304" pitchFamily="18" charset="0"/>
            </a:endParaRPr>
          </a:p>
        </p:txBody>
      </p:sp>
      <p:sp>
        <p:nvSpPr>
          <p:cNvPr id="64517" name="Rectangle 3">
            <a:extLst>
              <a:ext uri="{FF2B5EF4-FFF2-40B4-BE49-F238E27FC236}">
                <a16:creationId xmlns:a16="http://schemas.microsoft.com/office/drawing/2014/main" id="{71C2C8A3-450A-D555-ACDD-E71FD67ED2CB}"/>
              </a:ext>
            </a:extLst>
          </p:cNvPr>
          <p:cNvSpPr>
            <a:spLocks noGrp="1" noChangeArrowheads="1"/>
          </p:cNvSpPr>
          <p:nvPr>
            <p:ph type="body" idx="1"/>
          </p:nvPr>
        </p:nvSpPr>
        <p:spPr>
          <a:xfrm>
            <a:off x="2400300" y="3009900"/>
            <a:ext cx="4991100" cy="1033463"/>
          </a:xfrm>
        </p:spPr>
        <p:txBody>
          <a:bodyPr>
            <a:spAutoFit/>
          </a:bodyPr>
          <a:lstStyle/>
          <a:p>
            <a:pPr marL="400050" lvl="1" indent="0" algn="ctr" eaLnBrk="1" hangingPunct="1">
              <a:spcAft>
                <a:spcPct val="20000"/>
              </a:spcAft>
              <a:buFont typeface="Wingdings" panose="05000000000000000000" pitchFamily="2" charset="2"/>
              <a:buNone/>
            </a:pPr>
            <a:r>
              <a:rPr lang="es-419" altLang="es-CR" sz="1800">
                <a:solidFill>
                  <a:srgbClr val="32238D"/>
                </a:solidFill>
                <a:cs typeface="Times New Roman" panose="02020603050405020304" pitchFamily="18" charset="0"/>
              </a:rPr>
              <a:t>Continúe</a:t>
            </a:r>
            <a:r>
              <a:rPr lang="es-CR" altLang="es-CR" sz="1800">
                <a:solidFill>
                  <a:srgbClr val="32238D"/>
                </a:solidFill>
                <a:cs typeface="Times New Roman" panose="02020603050405020304" pitchFamily="18" charset="0"/>
              </a:rPr>
              <a:t> el laboratorio de Precálculo, ejercicios 4 a </a:t>
            </a:r>
            <a:r>
              <a:rPr lang="es-419" altLang="es-CR" sz="1800">
                <a:solidFill>
                  <a:srgbClr val="32238D"/>
                </a:solidFill>
                <a:cs typeface="Times New Roman" panose="02020603050405020304" pitchFamily="18" charset="0"/>
              </a:rPr>
              <a:t>8.</a:t>
            </a:r>
            <a:endParaRPr lang="en-US" altLang="es-CR" sz="1200">
              <a:solidFill>
                <a:srgbClr val="32238D"/>
              </a:solidFill>
              <a:cs typeface="Times New Roman" panose="02020603050405020304" pitchFamily="18" charset="0"/>
            </a:endParaRPr>
          </a:p>
          <a:p>
            <a:pPr marL="0" indent="0" algn="just" eaLnBrk="1" hangingPunct="1">
              <a:spcAft>
                <a:spcPct val="20000"/>
              </a:spcAft>
              <a:buFont typeface="Wingdings" panose="05000000000000000000" pitchFamily="2" charset="2"/>
              <a:buNone/>
            </a:pPr>
            <a:endParaRPr lang="en-US" altLang="es-CR" sz="1800">
              <a:cs typeface="Times New Roman" panose="02020603050405020304" pitchFamily="18" charset="0"/>
            </a:endParaRPr>
          </a:p>
        </p:txBody>
      </p:sp>
      <p:pic>
        <p:nvPicPr>
          <p:cNvPr id="64518" name="Picture 4" descr="Trabajadores De Oficina Están Construyendo Un Negocio. Ilustración del  Vector - Ilustración de edificio, brainstorming: 191758856">
            <a:extLst>
              <a:ext uri="{FF2B5EF4-FFF2-40B4-BE49-F238E27FC236}">
                <a16:creationId xmlns:a16="http://schemas.microsoft.com/office/drawing/2014/main" id="{0FF6E4FC-57EE-E8FB-8707-A81D7D1F8A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1650" y="492125"/>
            <a:ext cx="2865438"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5 Marcador de número de diapositiva">
            <a:extLst>
              <a:ext uri="{FF2B5EF4-FFF2-40B4-BE49-F238E27FC236}">
                <a16:creationId xmlns:a16="http://schemas.microsoft.com/office/drawing/2014/main" id="{015D182C-F1EA-08D8-55CE-21B83E73FFB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97E45B7-B38A-4B95-A205-554F12EA4D45}" type="slidenum">
              <a:rPr lang="es-ES" altLang="es-CR" sz="1400" smtClean="0"/>
              <a:pPr>
                <a:spcBef>
                  <a:spcPct val="0"/>
                </a:spcBef>
                <a:buClrTx/>
                <a:buSzTx/>
                <a:buFontTx/>
                <a:buNone/>
              </a:pPr>
              <a:t>56</a:t>
            </a:fld>
            <a:endParaRPr lang="es-ES" altLang="es-CR" sz="1400"/>
          </a:p>
        </p:txBody>
      </p:sp>
      <p:sp>
        <p:nvSpPr>
          <p:cNvPr id="65539" name="Rectangle 2">
            <a:extLst>
              <a:ext uri="{FF2B5EF4-FFF2-40B4-BE49-F238E27FC236}">
                <a16:creationId xmlns:a16="http://schemas.microsoft.com/office/drawing/2014/main" id="{8EBABAA6-72F6-BFBF-DAD1-56C17EB16985}"/>
              </a:ext>
            </a:extLst>
          </p:cNvPr>
          <p:cNvSpPr>
            <a:spLocks noGrp="1" noChangeArrowheads="1"/>
          </p:cNvSpPr>
          <p:nvPr>
            <p:ph type="title"/>
          </p:nvPr>
        </p:nvSpPr>
        <p:spPr>
          <a:xfrm>
            <a:off x="871538" y="669925"/>
            <a:ext cx="8162925" cy="954088"/>
          </a:xfrm>
        </p:spPr>
        <p:txBody>
          <a:bodyPr/>
          <a:lstStyle/>
          <a:p>
            <a:pPr eaLnBrk="1" hangingPunct="1"/>
            <a:r>
              <a:rPr lang="es-CR" altLang="es-CR" sz="2800" b="1">
                <a:latin typeface="Times New Roman" panose="02020603050405020304" pitchFamily="18" charset="0"/>
                <a:cs typeface="Times New Roman" panose="02020603050405020304" pitchFamily="18" charset="0"/>
              </a:rPr>
              <a:t>Método k-medias y k-medoides</a:t>
            </a:r>
            <a:br>
              <a:rPr lang="es-CR" altLang="es-CR" sz="2800" b="1">
                <a:latin typeface="Times New Roman" panose="02020603050405020304" pitchFamily="18" charset="0"/>
                <a:cs typeface="Times New Roman" panose="02020603050405020304" pitchFamily="18" charset="0"/>
              </a:rPr>
            </a:br>
            <a:endParaRPr lang="es-ES" altLang="es-CR" sz="2800" b="1">
              <a:latin typeface="Times New Roman" panose="02020603050405020304" pitchFamily="18" charset="0"/>
            </a:endParaRPr>
          </a:p>
        </p:txBody>
      </p:sp>
      <p:sp>
        <p:nvSpPr>
          <p:cNvPr id="65540" name="Rectangle 3">
            <a:extLst>
              <a:ext uri="{FF2B5EF4-FFF2-40B4-BE49-F238E27FC236}">
                <a16:creationId xmlns:a16="http://schemas.microsoft.com/office/drawing/2014/main" id="{A0BD9712-CDD1-1434-9493-ED8337DBF9AC}"/>
              </a:ext>
            </a:extLst>
          </p:cNvPr>
          <p:cNvSpPr>
            <a:spLocks noGrp="1" noChangeArrowheads="1"/>
          </p:cNvSpPr>
          <p:nvPr>
            <p:ph type="body" idx="1"/>
          </p:nvPr>
        </p:nvSpPr>
        <p:spPr>
          <a:xfrm>
            <a:off x="3132138" y="2636838"/>
            <a:ext cx="5040312" cy="1692275"/>
          </a:xfrm>
        </p:spPr>
        <p:txBody>
          <a:bodyPr>
            <a:spAutoFit/>
          </a:bodyPr>
          <a:lstStyle/>
          <a:p>
            <a:pPr marL="355600" indent="-355600" algn="just" eaLnBrk="1" hangingPunct="1">
              <a:spcAft>
                <a:spcPct val="20000"/>
              </a:spcAft>
              <a:buClr>
                <a:schemeClr val="hlink"/>
              </a:buClr>
              <a:buFont typeface="Wingdings" panose="05000000000000000000" pitchFamily="2" charset="2"/>
              <a:buChar char="Ø"/>
            </a:pPr>
            <a:r>
              <a:rPr lang="es-CR" altLang="es-CR" sz="2000"/>
              <a:t>k-medias.</a:t>
            </a:r>
          </a:p>
          <a:p>
            <a:pPr marL="355600" indent="-355600" algn="just" eaLnBrk="1" hangingPunct="1">
              <a:spcAft>
                <a:spcPct val="20000"/>
              </a:spcAft>
              <a:buClr>
                <a:schemeClr val="hlink"/>
              </a:buClr>
              <a:buFont typeface="Wingdings" panose="05000000000000000000" pitchFamily="2" charset="2"/>
              <a:buChar char="Ø"/>
            </a:pPr>
            <a:r>
              <a:rPr lang="es-CR" altLang="es-CR" sz="2000"/>
              <a:t>k-medoides y CLARA.</a:t>
            </a:r>
          </a:p>
          <a:p>
            <a:pPr marL="355600" indent="-355600" algn="just" eaLnBrk="1" hangingPunct="1">
              <a:spcAft>
                <a:spcPct val="20000"/>
              </a:spcAft>
              <a:buClr>
                <a:schemeClr val="hlink"/>
              </a:buClr>
              <a:buFont typeface="Wingdings" panose="05000000000000000000" pitchFamily="2" charset="2"/>
              <a:buChar char="Ø"/>
            </a:pPr>
            <a:r>
              <a:rPr lang="es-CR" altLang="es-CR" sz="2000"/>
              <a:t>k-medias jerárquico.</a:t>
            </a:r>
          </a:p>
          <a:p>
            <a:pPr marL="355600" indent="-355600" algn="just" eaLnBrk="1" hangingPunct="1">
              <a:spcAft>
                <a:spcPct val="20000"/>
              </a:spcAft>
              <a:buClr>
                <a:schemeClr val="hlink"/>
              </a:buClr>
              <a:buFont typeface="Wingdings" panose="05000000000000000000" pitchFamily="2" charset="2"/>
              <a:buChar char="Ø"/>
            </a:pPr>
            <a:r>
              <a:rPr lang="es-CR" altLang="es-CR" sz="2000"/>
              <a:t>Métodos difusos.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5 Marcador de número de diapositiva">
            <a:extLst>
              <a:ext uri="{FF2B5EF4-FFF2-40B4-BE49-F238E27FC236}">
                <a16:creationId xmlns:a16="http://schemas.microsoft.com/office/drawing/2014/main" id="{B1B03288-2F53-806C-8485-5B6A241F299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6C8CF56E-8871-4D7A-A783-374D4371FC7C}" type="slidenum">
              <a:rPr lang="es-ES" altLang="es-CR" sz="1400" smtClean="0"/>
              <a:pPr>
                <a:spcBef>
                  <a:spcPct val="0"/>
                </a:spcBef>
                <a:buClrTx/>
                <a:buSzTx/>
                <a:buFontTx/>
                <a:buNone/>
              </a:pPr>
              <a:t>57</a:t>
            </a:fld>
            <a:endParaRPr lang="es-ES" altLang="es-CR" sz="1400"/>
          </a:p>
        </p:txBody>
      </p:sp>
      <p:sp>
        <p:nvSpPr>
          <p:cNvPr id="66563" name="Rectangle 2">
            <a:extLst>
              <a:ext uri="{FF2B5EF4-FFF2-40B4-BE49-F238E27FC236}">
                <a16:creationId xmlns:a16="http://schemas.microsoft.com/office/drawing/2014/main" id="{CE11D4D0-1380-5020-2F8D-C32A984FD594}"/>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Partición por k-medias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66564" name="Rectangle 3">
            <a:extLst>
              <a:ext uri="{FF2B5EF4-FFF2-40B4-BE49-F238E27FC236}">
                <a16:creationId xmlns:a16="http://schemas.microsoft.com/office/drawing/2014/main" id="{033BA246-16CB-5AF7-60D4-49A5737C1486}"/>
              </a:ext>
            </a:extLst>
          </p:cNvPr>
          <p:cNvSpPr>
            <a:spLocks noGrp="1" noChangeArrowheads="1"/>
          </p:cNvSpPr>
          <p:nvPr>
            <p:ph type="body" idx="1"/>
          </p:nvPr>
        </p:nvSpPr>
        <p:spPr>
          <a:xfrm>
            <a:off x="838200" y="1916113"/>
            <a:ext cx="7696200" cy="4632325"/>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ES" altLang="es-CR" sz="2000"/>
              <a:t>Para un número determinado </a:t>
            </a:r>
            <a:r>
              <a:rPr lang="es-ES" altLang="es-CR" sz="2000" i="1"/>
              <a:t>k</a:t>
            </a:r>
            <a:r>
              <a:rPr lang="es-ES" altLang="es-CR" sz="2000"/>
              <a:t> se busca la partición que minimiza algún </a:t>
            </a:r>
            <a:r>
              <a:rPr lang="es-ES" altLang="es-CR" sz="2000">
                <a:solidFill>
                  <a:srgbClr val="0000FF"/>
                </a:solidFill>
              </a:rPr>
              <a:t>criterio de decisión</a:t>
            </a:r>
            <a:r>
              <a:rPr lang="es-ES" altLang="es-CR" sz="2000"/>
              <a:t>, para el cual tener valores más bajos es una indicación de una buena solución</a:t>
            </a:r>
            <a:r>
              <a:rPr lang="es-MX" altLang="es-CR" sz="2000"/>
              <a:t>. </a:t>
            </a:r>
          </a:p>
          <a:p>
            <a:pPr algn="just">
              <a:spcBef>
                <a:spcPct val="0"/>
              </a:spcBef>
              <a:spcAft>
                <a:spcPts val="600"/>
              </a:spcAft>
              <a:buClr>
                <a:schemeClr val="hlink"/>
              </a:buClr>
              <a:buSzTx/>
              <a:buFont typeface="Wingdings" panose="05000000000000000000" pitchFamily="2" charset="2"/>
              <a:buChar char="§"/>
            </a:pPr>
            <a:r>
              <a:rPr lang="es-MX" altLang="es-CR" sz="2000"/>
              <a:t>El criterio más común es la suma de cuadrados dentro de grupo (SCDG).  Dentro del j-ésimo grupo se obtiene SCDG</a:t>
            </a:r>
            <a:r>
              <a:rPr lang="es-MX" altLang="es-CR" sz="2000" baseline="-25000"/>
              <a:t>j</a:t>
            </a:r>
            <a:r>
              <a:rPr lang="es-MX" altLang="es-CR" sz="2000"/>
              <a:t> como la suma de las distancias euclídeas cuadráticas de cada punto en el j-ésimo cluster respecto al centroide de ese clúster.</a:t>
            </a:r>
          </a:p>
          <a:p>
            <a:pPr algn="just">
              <a:spcBef>
                <a:spcPct val="0"/>
              </a:spcBef>
              <a:spcAft>
                <a:spcPts val="600"/>
              </a:spcAft>
              <a:buClr>
                <a:schemeClr val="hlink"/>
              </a:buClr>
              <a:buSzTx/>
              <a:buFont typeface="Wingdings" panose="05000000000000000000" pitchFamily="2" charset="2"/>
              <a:buChar char="§"/>
            </a:pPr>
            <a:r>
              <a:rPr lang="es-MX" altLang="es-CR" sz="2000"/>
              <a:t>La SCDG total es simplemente la suma de las SCDG</a:t>
            </a:r>
            <a:r>
              <a:rPr lang="es-MX" altLang="es-CR" sz="2000" baseline="-25000"/>
              <a:t>j</a:t>
            </a:r>
            <a:r>
              <a:rPr lang="es-MX" altLang="es-CR" sz="2000"/>
              <a:t>.</a:t>
            </a:r>
          </a:p>
          <a:p>
            <a:pPr algn="just">
              <a:spcBef>
                <a:spcPct val="0"/>
              </a:spcBef>
              <a:spcAft>
                <a:spcPts val="600"/>
              </a:spcAft>
              <a:buClr>
                <a:schemeClr val="hlink"/>
              </a:buClr>
              <a:buSzTx/>
              <a:buFont typeface="Wingdings" panose="05000000000000000000" pitchFamily="2" charset="2"/>
              <a:buChar char="§"/>
            </a:pPr>
            <a:r>
              <a:rPr lang="es-ES" altLang="es-CR" sz="2000"/>
              <a:t>Si se intenta considerar todas las posibles particiones del conjunto de datos en </a:t>
            </a:r>
            <a:r>
              <a:rPr lang="es-ES" altLang="es-CR" sz="2000" i="1"/>
              <a:t>k</a:t>
            </a:r>
            <a:r>
              <a:rPr lang="es-ES" altLang="es-CR" sz="2000"/>
              <a:t> grupos se puede llegar a números extremadamente altos de posibilidades, lo cual hace el problema computacionalmente impráctico.</a:t>
            </a:r>
            <a:endParaRPr lang="es-MX" altLang="es-CR" sz="2000"/>
          </a:p>
        </p:txBody>
      </p:sp>
      <p:sp>
        <p:nvSpPr>
          <p:cNvPr id="66565" name="Rectangle 4">
            <a:extLst>
              <a:ext uri="{FF2B5EF4-FFF2-40B4-BE49-F238E27FC236}">
                <a16:creationId xmlns:a16="http://schemas.microsoft.com/office/drawing/2014/main" id="{DB0B48D6-F1C4-C29F-7AF8-2C0EB1C9E295}"/>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6566" name="Rectangle 5">
            <a:extLst>
              <a:ext uri="{FF2B5EF4-FFF2-40B4-BE49-F238E27FC236}">
                <a16:creationId xmlns:a16="http://schemas.microsoft.com/office/drawing/2014/main" id="{5AC280A4-271D-7A9F-C251-677D35D4BE6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6567" name="Rectangle 6">
            <a:extLst>
              <a:ext uri="{FF2B5EF4-FFF2-40B4-BE49-F238E27FC236}">
                <a16:creationId xmlns:a16="http://schemas.microsoft.com/office/drawing/2014/main" id="{3DFDB204-947A-47D6-4629-8F1AB8472CF4}"/>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6568" name="Rectangle 7">
            <a:extLst>
              <a:ext uri="{FF2B5EF4-FFF2-40B4-BE49-F238E27FC236}">
                <a16:creationId xmlns:a16="http://schemas.microsoft.com/office/drawing/2014/main" id="{F06191D4-CD58-F4FD-594F-E40C2C6C2801}"/>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6569" name="Rectangle 8">
            <a:extLst>
              <a:ext uri="{FF2B5EF4-FFF2-40B4-BE49-F238E27FC236}">
                <a16:creationId xmlns:a16="http://schemas.microsoft.com/office/drawing/2014/main" id="{D25FD3A5-5610-1F33-EAC9-A48EA0263F08}"/>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6570" name="Rectangle 9">
            <a:extLst>
              <a:ext uri="{FF2B5EF4-FFF2-40B4-BE49-F238E27FC236}">
                <a16:creationId xmlns:a16="http://schemas.microsoft.com/office/drawing/2014/main" id="{F8C07E57-4D97-80A4-5FD2-BEA8A16C4465}"/>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6571" name="Rectangle 10">
            <a:extLst>
              <a:ext uri="{FF2B5EF4-FFF2-40B4-BE49-F238E27FC236}">
                <a16:creationId xmlns:a16="http://schemas.microsoft.com/office/drawing/2014/main" id="{945E031D-D75C-2EF5-CA75-51C43A93218F}"/>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6572" name="Rectangle 11">
            <a:extLst>
              <a:ext uri="{FF2B5EF4-FFF2-40B4-BE49-F238E27FC236}">
                <a16:creationId xmlns:a16="http://schemas.microsoft.com/office/drawing/2014/main" id="{0C4B4C06-C7FA-EA00-53EC-30036F03504E}"/>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6573" name="Rectangle 12">
            <a:extLst>
              <a:ext uri="{FF2B5EF4-FFF2-40B4-BE49-F238E27FC236}">
                <a16:creationId xmlns:a16="http://schemas.microsoft.com/office/drawing/2014/main" id="{FF382E17-282D-788C-2367-23431271371C}"/>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6574" name="Rectangle 13">
            <a:extLst>
              <a:ext uri="{FF2B5EF4-FFF2-40B4-BE49-F238E27FC236}">
                <a16:creationId xmlns:a16="http://schemas.microsoft.com/office/drawing/2014/main" id="{A62A8A06-6472-5CDF-C063-51FC57D2501C}"/>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6575" name="Rectangle 14">
            <a:extLst>
              <a:ext uri="{FF2B5EF4-FFF2-40B4-BE49-F238E27FC236}">
                <a16:creationId xmlns:a16="http://schemas.microsoft.com/office/drawing/2014/main" id="{E9D69573-A16F-9774-60DA-44CDAE1B65AC}"/>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6576" name="Rectangle 15">
            <a:extLst>
              <a:ext uri="{FF2B5EF4-FFF2-40B4-BE49-F238E27FC236}">
                <a16:creationId xmlns:a16="http://schemas.microsoft.com/office/drawing/2014/main" id="{154A919B-A498-7261-1124-0CAF49ECFE81}"/>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6577" name="Rectangle 16">
            <a:extLst>
              <a:ext uri="{FF2B5EF4-FFF2-40B4-BE49-F238E27FC236}">
                <a16:creationId xmlns:a16="http://schemas.microsoft.com/office/drawing/2014/main" id="{59DBEB1F-72F8-B29C-8714-9581A4D0B957}"/>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6578" name="Rectangle 17">
            <a:extLst>
              <a:ext uri="{FF2B5EF4-FFF2-40B4-BE49-F238E27FC236}">
                <a16:creationId xmlns:a16="http://schemas.microsoft.com/office/drawing/2014/main" id="{4287C362-58CF-6871-8750-E48DD44372A6}"/>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6579" name="Rectangle 18">
            <a:extLst>
              <a:ext uri="{FF2B5EF4-FFF2-40B4-BE49-F238E27FC236}">
                <a16:creationId xmlns:a16="http://schemas.microsoft.com/office/drawing/2014/main" id="{F8249633-FF99-D808-7102-994C300E35FC}"/>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5 Marcador de número de diapositiva">
            <a:extLst>
              <a:ext uri="{FF2B5EF4-FFF2-40B4-BE49-F238E27FC236}">
                <a16:creationId xmlns:a16="http://schemas.microsoft.com/office/drawing/2014/main" id="{663CD9EE-E449-EFF9-EB45-74D95875ACF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C9A2E902-8DB8-4D4B-AB0B-4812CFF6B22D}" type="slidenum">
              <a:rPr lang="es-ES" altLang="es-CR" sz="1400" smtClean="0"/>
              <a:pPr>
                <a:spcBef>
                  <a:spcPct val="0"/>
                </a:spcBef>
                <a:buClrTx/>
                <a:buSzTx/>
                <a:buFontTx/>
                <a:buNone/>
              </a:pPr>
              <a:t>58</a:t>
            </a:fld>
            <a:endParaRPr lang="es-ES" altLang="es-CR" sz="1400"/>
          </a:p>
        </p:txBody>
      </p:sp>
      <p:sp>
        <p:nvSpPr>
          <p:cNvPr id="67587" name="Rectangle 2">
            <a:extLst>
              <a:ext uri="{FF2B5EF4-FFF2-40B4-BE49-F238E27FC236}">
                <a16:creationId xmlns:a16="http://schemas.microsoft.com/office/drawing/2014/main" id="{F831A9B6-E262-0FED-633E-C4E74041AE03}"/>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Algoritmo 1</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8198" name="Rectangle 3">
            <a:extLst>
              <a:ext uri="{FF2B5EF4-FFF2-40B4-BE49-F238E27FC236}">
                <a16:creationId xmlns:a16="http://schemas.microsoft.com/office/drawing/2014/main" id="{42F50AA4-7505-77CB-20CD-AA63FAA1BF00}"/>
              </a:ext>
            </a:extLst>
          </p:cNvPr>
          <p:cNvSpPr>
            <a:spLocks noGrp="1" noChangeArrowheads="1"/>
          </p:cNvSpPr>
          <p:nvPr>
            <p:ph type="body" idx="1"/>
          </p:nvPr>
        </p:nvSpPr>
        <p:spPr>
          <a:xfrm>
            <a:off x="838200" y="1916113"/>
            <a:ext cx="7696200" cy="3862387"/>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CR" altLang="es-CR" sz="2000" dirty="0"/>
              <a:t>Paso inicial: se toma una partición arbitraria en </a:t>
            </a:r>
            <a:r>
              <a:rPr lang="es-CR" altLang="es-CR" sz="2000" i="1" dirty="0"/>
              <a:t>k</a:t>
            </a:r>
            <a:r>
              <a:rPr lang="es-CR" altLang="es-CR" sz="2000" dirty="0"/>
              <a:t> clústers que puede venir del resultado de otro método de agrupamiento</a:t>
            </a:r>
            <a:r>
              <a:rPr lang="es-MX" altLang="es-CR" sz="2000" dirty="0"/>
              <a:t>. </a:t>
            </a:r>
          </a:p>
          <a:p>
            <a:pPr algn="just">
              <a:spcBef>
                <a:spcPct val="0"/>
              </a:spcBef>
              <a:spcAft>
                <a:spcPts val="600"/>
              </a:spcAft>
              <a:buClr>
                <a:schemeClr val="hlink"/>
              </a:buClr>
              <a:buSzTx/>
              <a:buFont typeface="Wingdings" panose="05000000000000000000" pitchFamily="2" charset="2"/>
              <a:buNone/>
              <a:defRPr/>
            </a:pPr>
            <a:endParaRPr lang="es-MX" altLang="es-CR" sz="2000" dirty="0"/>
          </a:p>
          <a:p>
            <a:pPr marL="457200" indent="-457200" algn="just">
              <a:spcBef>
                <a:spcPct val="0"/>
              </a:spcBef>
              <a:spcAft>
                <a:spcPts val="600"/>
              </a:spcAft>
              <a:buClr>
                <a:schemeClr val="hlink"/>
              </a:buClr>
              <a:buSzTx/>
              <a:buFont typeface="+mj-lt"/>
              <a:buAutoNum type="arabicParenR"/>
              <a:defRPr/>
            </a:pPr>
            <a:r>
              <a:rPr lang="es-MX" altLang="es-CR" sz="2000" dirty="0"/>
              <a:t>Se </a:t>
            </a:r>
            <a:r>
              <a:rPr lang="es-ES" altLang="es-CR" sz="2000" dirty="0"/>
              <a:t>calcula la SCDG dela partición inicial.</a:t>
            </a:r>
          </a:p>
          <a:p>
            <a:pPr marL="457200" indent="-457200" algn="just">
              <a:spcBef>
                <a:spcPct val="0"/>
              </a:spcBef>
              <a:spcAft>
                <a:spcPts val="600"/>
              </a:spcAft>
              <a:buClr>
                <a:schemeClr val="hlink"/>
              </a:buClr>
              <a:buSzTx/>
              <a:buFont typeface="+mj-lt"/>
              <a:buAutoNum type="arabicParenR"/>
              <a:defRPr/>
            </a:pPr>
            <a:r>
              <a:rPr lang="es-ES" altLang="es-CR" sz="2000" dirty="0"/>
              <a:t>Se calcula la SCDG producida al mover cada individuo del clúster en que se encuentra hacia otro clúster.</a:t>
            </a:r>
          </a:p>
          <a:p>
            <a:pPr marL="457200" indent="-457200" algn="just">
              <a:spcBef>
                <a:spcPct val="0"/>
              </a:spcBef>
              <a:spcAft>
                <a:spcPts val="600"/>
              </a:spcAft>
              <a:buClr>
                <a:schemeClr val="hlink"/>
              </a:buClr>
              <a:buSzTx/>
              <a:buFont typeface="+mj-lt"/>
              <a:buAutoNum type="arabicParenR"/>
              <a:defRPr/>
            </a:pPr>
            <a:r>
              <a:rPr lang="es-ES" altLang="es-CR" sz="2000" dirty="0"/>
              <a:t>Se realiza el cambio que lleva a la mayor disminución en el criterio.</a:t>
            </a:r>
          </a:p>
          <a:p>
            <a:pPr marL="457200" indent="-457200" algn="just">
              <a:spcBef>
                <a:spcPct val="0"/>
              </a:spcBef>
              <a:spcAft>
                <a:spcPts val="600"/>
              </a:spcAft>
              <a:buClr>
                <a:schemeClr val="hlink"/>
              </a:buClr>
              <a:buSzTx/>
              <a:buFont typeface="+mj-lt"/>
              <a:buAutoNum type="arabicParenR"/>
              <a:defRPr/>
            </a:pPr>
            <a:r>
              <a:rPr lang="es-ES" altLang="es-CR" sz="2000" dirty="0"/>
              <a:t>Repetir pasos 1) y 2) hasta que ningún movimiento produzca disminuciones en el criterio.</a:t>
            </a:r>
            <a:endParaRPr lang="es-MX" altLang="es-CR" sz="2000" dirty="0"/>
          </a:p>
        </p:txBody>
      </p:sp>
      <p:sp>
        <p:nvSpPr>
          <p:cNvPr id="67589" name="Rectangle 4">
            <a:extLst>
              <a:ext uri="{FF2B5EF4-FFF2-40B4-BE49-F238E27FC236}">
                <a16:creationId xmlns:a16="http://schemas.microsoft.com/office/drawing/2014/main" id="{CEAAD327-BE58-6816-EB61-C48D64679504}"/>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7590" name="Rectangle 5">
            <a:extLst>
              <a:ext uri="{FF2B5EF4-FFF2-40B4-BE49-F238E27FC236}">
                <a16:creationId xmlns:a16="http://schemas.microsoft.com/office/drawing/2014/main" id="{A48D0525-B573-2DD9-2E1C-2143B3939D9A}"/>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7591" name="Rectangle 6">
            <a:extLst>
              <a:ext uri="{FF2B5EF4-FFF2-40B4-BE49-F238E27FC236}">
                <a16:creationId xmlns:a16="http://schemas.microsoft.com/office/drawing/2014/main" id="{369F0884-25C7-2BC5-B811-0275CAF9C6D8}"/>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7592" name="Rectangle 7">
            <a:extLst>
              <a:ext uri="{FF2B5EF4-FFF2-40B4-BE49-F238E27FC236}">
                <a16:creationId xmlns:a16="http://schemas.microsoft.com/office/drawing/2014/main" id="{945ADAEE-BA39-CD5D-D74C-4F42DF9FA202}"/>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7593" name="Rectangle 8">
            <a:extLst>
              <a:ext uri="{FF2B5EF4-FFF2-40B4-BE49-F238E27FC236}">
                <a16:creationId xmlns:a16="http://schemas.microsoft.com/office/drawing/2014/main" id="{E2860885-26AF-8752-2846-E8425DB58AEF}"/>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7594" name="Rectangle 9">
            <a:extLst>
              <a:ext uri="{FF2B5EF4-FFF2-40B4-BE49-F238E27FC236}">
                <a16:creationId xmlns:a16="http://schemas.microsoft.com/office/drawing/2014/main" id="{10064E98-D48D-755B-9321-34C629654143}"/>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7595" name="Rectangle 10">
            <a:extLst>
              <a:ext uri="{FF2B5EF4-FFF2-40B4-BE49-F238E27FC236}">
                <a16:creationId xmlns:a16="http://schemas.microsoft.com/office/drawing/2014/main" id="{71C2EB61-F320-A112-3893-5260D5C72BB1}"/>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7596" name="Rectangle 11">
            <a:extLst>
              <a:ext uri="{FF2B5EF4-FFF2-40B4-BE49-F238E27FC236}">
                <a16:creationId xmlns:a16="http://schemas.microsoft.com/office/drawing/2014/main" id="{11F1DAEF-86B4-1411-6BD3-B429266B67A0}"/>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7597" name="Rectangle 12">
            <a:extLst>
              <a:ext uri="{FF2B5EF4-FFF2-40B4-BE49-F238E27FC236}">
                <a16:creationId xmlns:a16="http://schemas.microsoft.com/office/drawing/2014/main" id="{E3B379BA-AE5D-31F3-6AE2-D974FE1919CD}"/>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7598" name="Rectangle 13">
            <a:extLst>
              <a:ext uri="{FF2B5EF4-FFF2-40B4-BE49-F238E27FC236}">
                <a16:creationId xmlns:a16="http://schemas.microsoft.com/office/drawing/2014/main" id="{D4A4D1E4-1D30-F7AE-6B38-812AC3AA47B4}"/>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7599" name="Rectangle 14">
            <a:extLst>
              <a:ext uri="{FF2B5EF4-FFF2-40B4-BE49-F238E27FC236}">
                <a16:creationId xmlns:a16="http://schemas.microsoft.com/office/drawing/2014/main" id="{25DF4B56-DB9A-DCCC-E707-3C9460D0F397}"/>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7600" name="Rectangle 15">
            <a:extLst>
              <a:ext uri="{FF2B5EF4-FFF2-40B4-BE49-F238E27FC236}">
                <a16:creationId xmlns:a16="http://schemas.microsoft.com/office/drawing/2014/main" id="{0CED4452-AFC0-7A76-BABF-A812692AEC81}"/>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7601" name="Rectangle 16">
            <a:extLst>
              <a:ext uri="{FF2B5EF4-FFF2-40B4-BE49-F238E27FC236}">
                <a16:creationId xmlns:a16="http://schemas.microsoft.com/office/drawing/2014/main" id="{C6820ADC-A782-AA2E-7160-46AEA1C63FF0}"/>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7602" name="Rectangle 17">
            <a:extLst>
              <a:ext uri="{FF2B5EF4-FFF2-40B4-BE49-F238E27FC236}">
                <a16:creationId xmlns:a16="http://schemas.microsoft.com/office/drawing/2014/main" id="{BA07A6AB-87BF-5563-7FE4-51307B451932}"/>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7603" name="Rectangle 18">
            <a:extLst>
              <a:ext uri="{FF2B5EF4-FFF2-40B4-BE49-F238E27FC236}">
                <a16:creationId xmlns:a16="http://schemas.microsoft.com/office/drawing/2014/main" id="{926E2F8E-486C-5DF0-83E1-857BE7195537}"/>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5 Marcador de número de diapositiva">
            <a:extLst>
              <a:ext uri="{FF2B5EF4-FFF2-40B4-BE49-F238E27FC236}">
                <a16:creationId xmlns:a16="http://schemas.microsoft.com/office/drawing/2014/main" id="{BD1599BE-373F-7273-AFCF-72C72319767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7C790ACF-6822-4D1C-9972-D93DD8131988}" type="slidenum">
              <a:rPr lang="es-ES" altLang="es-CR" sz="1400" smtClean="0">
                <a:cs typeface="Arial" panose="020B0604020202020204" pitchFamily="34" charset="0"/>
              </a:rPr>
              <a:pPr>
                <a:spcBef>
                  <a:spcPct val="0"/>
                </a:spcBef>
                <a:buClrTx/>
                <a:buSzTx/>
                <a:buFontTx/>
                <a:buNone/>
              </a:pPr>
              <a:t>59</a:t>
            </a:fld>
            <a:endParaRPr lang="es-ES" altLang="es-CR" sz="1400">
              <a:cs typeface="Arial" panose="020B0604020202020204" pitchFamily="34" charset="0"/>
            </a:endParaRPr>
          </a:p>
        </p:txBody>
      </p:sp>
      <p:sp>
        <p:nvSpPr>
          <p:cNvPr id="68611" name="Rectangle 2">
            <a:extLst>
              <a:ext uri="{FF2B5EF4-FFF2-40B4-BE49-F238E27FC236}">
                <a16:creationId xmlns:a16="http://schemas.microsoft.com/office/drawing/2014/main" id="{57F2A79C-A88A-4F37-8973-B074FC8C4F9A}"/>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Algoritmo 2</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8198" name="Rectangle 3">
            <a:extLst>
              <a:ext uri="{FF2B5EF4-FFF2-40B4-BE49-F238E27FC236}">
                <a16:creationId xmlns:a16="http://schemas.microsoft.com/office/drawing/2014/main" id="{AAE9342E-3424-959B-9E55-64493B93C447}"/>
              </a:ext>
            </a:extLst>
          </p:cNvPr>
          <p:cNvSpPr>
            <a:spLocks noGrp="1" noChangeArrowheads="1"/>
          </p:cNvSpPr>
          <p:nvPr>
            <p:ph type="body" idx="1"/>
          </p:nvPr>
        </p:nvSpPr>
        <p:spPr>
          <a:xfrm>
            <a:off x="838200" y="1916113"/>
            <a:ext cx="7696200" cy="3170237"/>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CR" altLang="es-CR" sz="2000" dirty="0"/>
              <a:t>Paso inicial: se toma una partición arbitraria en </a:t>
            </a:r>
            <a:r>
              <a:rPr lang="es-CR" altLang="es-CR" sz="2000" i="1" dirty="0"/>
              <a:t>k</a:t>
            </a:r>
            <a:r>
              <a:rPr lang="es-CR" altLang="es-CR" sz="2000" dirty="0"/>
              <a:t> clústers que puede venir del resultado de otro método de agrupamiento</a:t>
            </a:r>
            <a:r>
              <a:rPr lang="es-MX" altLang="es-CR" sz="2000" dirty="0"/>
              <a:t>. </a:t>
            </a:r>
          </a:p>
          <a:p>
            <a:pPr algn="just">
              <a:spcBef>
                <a:spcPct val="0"/>
              </a:spcBef>
              <a:spcAft>
                <a:spcPts val="600"/>
              </a:spcAft>
              <a:buClr>
                <a:schemeClr val="hlink"/>
              </a:buClr>
              <a:buSzTx/>
              <a:buFont typeface="Wingdings" panose="05000000000000000000" pitchFamily="2" charset="2"/>
              <a:buNone/>
              <a:defRPr/>
            </a:pPr>
            <a:endParaRPr lang="es-MX" altLang="es-CR" sz="2000" dirty="0"/>
          </a:p>
          <a:p>
            <a:pPr marL="457200" indent="-457200" algn="just">
              <a:spcBef>
                <a:spcPct val="0"/>
              </a:spcBef>
              <a:spcAft>
                <a:spcPts val="600"/>
              </a:spcAft>
              <a:buClr>
                <a:schemeClr val="hlink"/>
              </a:buClr>
              <a:buSzTx/>
              <a:buFont typeface="+mj-lt"/>
              <a:buAutoNum type="arabicParenR"/>
              <a:defRPr/>
            </a:pPr>
            <a:r>
              <a:rPr lang="es-MX" altLang="es-CR" sz="2000" dirty="0"/>
              <a:t>Se </a:t>
            </a:r>
            <a:r>
              <a:rPr lang="es-ES" altLang="es-CR" sz="2000" dirty="0"/>
              <a:t>obtiene el centroide de cada clúster.</a:t>
            </a:r>
          </a:p>
          <a:p>
            <a:pPr marL="457200" indent="-457200" algn="just">
              <a:spcBef>
                <a:spcPct val="0"/>
              </a:spcBef>
              <a:spcAft>
                <a:spcPts val="600"/>
              </a:spcAft>
              <a:buClr>
                <a:schemeClr val="hlink"/>
              </a:buClr>
              <a:buSzTx/>
              <a:buFont typeface="+mj-lt"/>
              <a:buAutoNum type="arabicParenR"/>
              <a:defRPr/>
            </a:pPr>
            <a:r>
              <a:rPr lang="es-ES" altLang="es-CR" sz="2000" dirty="0"/>
              <a:t>Se a</a:t>
            </a:r>
            <a:r>
              <a:rPr lang="es-MX" sz="2000" dirty="0"/>
              <a:t>signa cada observación al grupo con el </a:t>
            </a:r>
            <a:r>
              <a:rPr lang="es-MX" sz="2000" dirty="0" err="1"/>
              <a:t>centroide</a:t>
            </a:r>
            <a:r>
              <a:rPr lang="es-MX" sz="2000" dirty="0"/>
              <a:t> más cercano. </a:t>
            </a:r>
            <a:endParaRPr lang="es-ES" altLang="es-CR" sz="2000" dirty="0"/>
          </a:p>
          <a:p>
            <a:pPr marL="457200" indent="-457200" algn="just">
              <a:spcBef>
                <a:spcPct val="0"/>
              </a:spcBef>
              <a:spcAft>
                <a:spcPts val="600"/>
              </a:spcAft>
              <a:buClr>
                <a:schemeClr val="hlink"/>
              </a:buClr>
              <a:buSzTx/>
              <a:buFont typeface="+mj-lt"/>
              <a:buAutoNum type="arabicParenR"/>
              <a:defRPr/>
            </a:pPr>
            <a:r>
              <a:rPr lang="es-ES" altLang="es-CR" sz="2000" dirty="0"/>
              <a:t>Repetir pasos 1) y 2) hasta que no se observen movimientos de observaciones entre clústers.</a:t>
            </a:r>
            <a:endParaRPr lang="es-MX" altLang="es-CR" sz="2000" dirty="0"/>
          </a:p>
        </p:txBody>
      </p:sp>
      <p:sp>
        <p:nvSpPr>
          <p:cNvPr id="68613" name="Rectangle 4">
            <a:extLst>
              <a:ext uri="{FF2B5EF4-FFF2-40B4-BE49-F238E27FC236}">
                <a16:creationId xmlns:a16="http://schemas.microsoft.com/office/drawing/2014/main" id="{C249BA6C-0B9D-6B1F-FA53-0F5B833F54DB}"/>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cs typeface="Arial" panose="020B0604020202020204" pitchFamily="34" charset="0"/>
            </a:endParaRPr>
          </a:p>
        </p:txBody>
      </p:sp>
      <p:sp>
        <p:nvSpPr>
          <p:cNvPr id="68614" name="Rectangle 5">
            <a:extLst>
              <a:ext uri="{FF2B5EF4-FFF2-40B4-BE49-F238E27FC236}">
                <a16:creationId xmlns:a16="http://schemas.microsoft.com/office/drawing/2014/main" id="{0F87EC39-4B3F-0513-C8F1-6F70D3200929}"/>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cs typeface="Arial" panose="020B0604020202020204" pitchFamily="34" charset="0"/>
            </a:endParaRPr>
          </a:p>
        </p:txBody>
      </p:sp>
      <p:sp>
        <p:nvSpPr>
          <p:cNvPr id="68615" name="Rectangle 6">
            <a:extLst>
              <a:ext uri="{FF2B5EF4-FFF2-40B4-BE49-F238E27FC236}">
                <a16:creationId xmlns:a16="http://schemas.microsoft.com/office/drawing/2014/main" id="{56530031-500B-76E3-85EB-957F01FB098E}"/>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cs typeface="Arial" panose="020B0604020202020204" pitchFamily="34" charset="0"/>
            </a:endParaRPr>
          </a:p>
        </p:txBody>
      </p:sp>
      <p:sp>
        <p:nvSpPr>
          <p:cNvPr id="68616" name="Rectangle 7">
            <a:extLst>
              <a:ext uri="{FF2B5EF4-FFF2-40B4-BE49-F238E27FC236}">
                <a16:creationId xmlns:a16="http://schemas.microsoft.com/office/drawing/2014/main" id="{6E1FA4A1-CECB-9104-6F0B-9C3F162FB4AF}"/>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cs typeface="Arial" panose="020B0604020202020204" pitchFamily="34" charset="0"/>
            </a:endParaRPr>
          </a:p>
        </p:txBody>
      </p:sp>
      <p:sp>
        <p:nvSpPr>
          <p:cNvPr id="68617" name="Rectangle 8">
            <a:extLst>
              <a:ext uri="{FF2B5EF4-FFF2-40B4-BE49-F238E27FC236}">
                <a16:creationId xmlns:a16="http://schemas.microsoft.com/office/drawing/2014/main" id="{4F8F0F29-A45F-FCDA-3767-B056342FD475}"/>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cs typeface="Arial" panose="020B0604020202020204" pitchFamily="34" charset="0"/>
            </a:endParaRPr>
          </a:p>
        </p:txBody>
      </p:sp>
      <p:sp>
        <p:nvSpPr>
          <p:cNvPr id="68618" name="Rectangle 9">
            <a:extLst>
              <a:ext uri="{FF2B5EF4-FFF2-40B4-BE49-F238E27FC236}">
                <a16:creationId xmlns:a16="http://schemas.microsoft.com/office/drawing/2014/main" id="{8010C71F-7F96-7436-2B7B-CEBD057D3CA2}"/>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cs typeface="Arial" panose="020B0604020202020204" pitchFamily="34" charset="0"/>
            </a:endParaRPr>
          </a:p>
        </p:txBody>
      </p:sp>
      <p:sp>
        <p:nvSpPr>
          <p:cNvPr id="68619" name="Rectangle 10">
            <a:extLst>
              <a:ext uri="{FF2B5EF4-FFF2-40B4-BE49-F238E27FC236}">
                <a16:creationId xmlns:a16="http://schemas.microsoft.com/office/drawing/2014/main" id="{B949F38B-D297-0C75-2737-E940B12BA7FB}"/>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cs typeface="Arial" panose="020B0604020202020204" pitchFamily="34" charset="0"/>
            </a:endParaRPr>
          </a:p>
        </p:txBody>
      </p:sp>
      <p:sp>
        <p:nvSpPr>
          <p:cNvPr id="68620" name="Rectangle 11">
            <a:extLst>
              <a:ext uri="{FF2B5EF4-FFF2-40B4-BE49-F238E27FC236}">
                <a16:creationId xmlns:a16="http://schemas.microsoft.com/office/drawing/2014/main" id="{04555610-A09A-CF3A-91F4-E6A8E0015661}"/>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cs typeface="Arial" panose="020B0604020202020204" pitchFamily="34" charset="0"/>
            </a:endParaRPr>
          </a:p>
        </p:txBody>
      </p:sp>
      <p:sp>
        <p:nvSpPr>
          <p:cNvPr id="68621" name="Rectangle 12">
            <a:extLst>
              <a:ext uri="{FF2B5EF4-FFF2-40B4-BE49-F238E27FC236}">
                <a16:creationId xmlns:a16="http://schemas.microsoft.com/office/drawing/2014/main" id="{E6A1DF97-BE66-E973-2DA5-81574591CB6E}"/>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cs typeface="Arial" panose="020B0604020202020204" pitchFamily="34" charset="0"/>
            </a:endParaRPr>
          </a:p>
        </p:txBody>
      </p:sp>
      <p:sp>
        <p:nvSpPr>
          <p:cNvPr id="68622" name="Rectangle 13">
            <a:extLst>
              <a:ext uri="{FF2B5EF4-FFF2-40B4-BE49-F238E27FC236}">
                <a16:creationId xmlns:a16="http://schemas.microsoft.com/office/drawing/2014/main" id="{9B320C8B-3AA5-F36D-B499-DE75905304B6}"/>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cs typeface="Arial" panose="020B0604020202020204" pitchFamily="34" charset="0"/>
            </a:endParaRPr>
          </a:p>
        </p:txBody>
      </p:sp>
      <p:sp>
        <p:nvSpPr>
          <p:cNvPr id="68623" name="Rectangle 14">
            <a:extLst>
              <a:ext uri="{FF2B5EF4-FFF2-40B4-BE49-F238E27FC236}">
                <a16:creationId xmlns:a16="http://schemas.microsoft.com/office/drawing/2014/main" id="{3B6B6EA8-CC76-9C2D-56FA-F7276EC2E1F4}"/>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cs typeface="Arial" panose="020B0604020202020204" pitchFamily="34" charset="0"/>
            </a:endParaRPr>
          </a:p>
        </p:txBody>
      </p:sp>
      <p:sp>
        <p:nvSpPr>
          <p:cNvPr id="68624" name="Rectangle 15">
            <a:extLst>
              <a:ext uri="{FF2B5EF4-FFF2-40B4-BE49-F238E27FC236}">
                <a16:creationId xmlns:a16="http://schemas.microsoft.com/office/drawing/2014/main" id="{D6E732E5-413F-8ECC-DB7E-FCAA4AE5DC26}"/>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cs typeface="Arial" panose="020B0604020202020204" pitchFamily="34" charset="0"/>
            </a:endParaRPr>
          </a:p>
        </p:txBody>
      </p:sp>
      <p:sp>
        <p:nvSpPr>
          <p:cNvPr id="68625" name="Rectangle 16">
            <a:extLst>
              <a:ext uri="{FF2B5EF4-FFF2-40B4-BE49-F238E27FC236}">
                <a16:creationId xmlns:a16="http://schemas.microsoft.com/office/drawing/2014/main" id="{61FB8790-5D9A-6972-D31C-5B2599D60910}"/>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cs typeface="Arial" panose="020B0604020202020204" pitchFamily="34" charset="0"/>
            </a:endParaRPr>
          </a:p>
        </p:txBody>
      </p:sp>
      <p:sp>
        <p:nvSpPr>
          <p:cNvPr id="68626" name="Rectangle 17">
            <a:extLst>
              <a:ext uri="{FF2B5EF4-FFF2-40B4-BE49-F238E27FC236}">
                <a16:creationId xmlns:a16="http://schemas.microsoft.com/office/drawing/2014/main" id="{66BEBE8E-5B6D-00B7-E6AE-A339A87B47AE}"/>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cs typeface="Arial" panose="020B0604020202020204" pitchFamily="34" charset="0"/>
            </a:endParaRPr>
          </a:p>
        </p:txBody>
      </p:sp>
      <p:sp>
        <p:nvSpPr>
          <p:cNvPr id="68627" name="Rectangle 18">
            <a:extLst>
              <a:ext uri="{FF2B5EF4-FFF2-40B4-BE49-F238E27FC236}">
                <a16:creationId xmlns:a16="http://schemas.microsoft.com/office/drawing/2014/main" id="{A78BB85D-4324-4BF8-1A3B-2C95CE043232}"/>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5 Marcador de número de diapositiva">
            <a:extLst>
              <a:ext uri="{FF2B5EF4-FFF2-40B4-BE49-F238E27FC236}">
                <a16:creationId xmlns:a16="http://schemas.microsoft.com/office/drawing/2014/main" id="{954E95D1-0B7D-56B9-CB95-21B46119AE4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790F224B-6C09-4E65-A934-A65EE1E2BC73}" type="slidenum">
              <a:rPr lang="es-ES" altLang="es-CR" sz="1400" smtClean="0"/>
              <a:pPr>
                <a:spcBef>
                  <a:spcPct val="0"/>
                </a:spcBef>
                <a:buClrTx/>
                <a:buSzTx/>
                <a:buFontTx/>
                <a:buNone/>
              </a:pPr>
              <a:t>6</a:t>
            </a:fld>
            <a:endParaRPr lang="es-ES" altLang="es-CR" sz="1400"/>
          </a:p>
        </p:txBody>
      </p:sp>
      <p:sp>
        <p:nvSpPr>
          <p:cNvPr id="10243" name="Rectangle 2">
            <a:extLst>
              <a:ext uri="{FF2B5EF4-FFF2-40B4-BE49-F238E27FC236}">
                <a16:creationId xmlns:a16="http://schemas.microsoft.com/office/drawing/2014/main" id="{2A6F0743-165B-1A2F-7ACA-493FAF06CD15}"/>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Objetivos del análisis de conglomerados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10244" name="Rectangle 3">
            <a:extLst>
              <a:ext uri="{FF2B5EF4-FFF2-40B4-BE49-F238E27FC236}">
                <a16:creationId xmlns:a16="http://schemas.microsoft.com/office/drawing/2014/main" id="{9050AD48-66D9-B459-428B-2A5A0CB189C0}"/>
              </a:ext>
            </a:extLst>
          </p:cNvPr>
          <p:cNvSpPr>
            <a:spLocks noGrp="1" noChangeArrowheads="1"/>
          </p:cNvSpPr>
          <p:nvPr>
            <p:ph type="body" idx="1"/>
          </p:nvPr>
        </p:nvSpPr>
        <p:spPr>
          <a:xfrm>
            <a:off x="838200" y="1916113"/>
            <a:ext cx="7696200" cy="3708400"/>
          </a:xfrm>
          <a:noFill/>
        </p:spPr>
        <p:txBody>
          <a:bodyPr>
            <a:spAutoFit/>
          </a:bodyPr>
          <a:lstStyle/>
          <a:p>
            <a:pPr algn="just">
              <a:spcBef>
                <a:spcPct val="0"/>
              </a:spcBef>
              <a:spcAft>
                <a:spcPts val="600"/>
              </a:spcAft>
              <a:buClr>
                <a:schemeClr val="hlink"/>
              </a:buClr>
              <a:buSzTx/>
              <a:buFont typeface="Wingdings" panose="05000000000000000000" pitchFamily="2" charset="2"/>
              <a:buChar char="§"/>
            </a:pPr>
            <a:r>
              <a:rPr lang="es-MX" altLang="es-CR" sz="2000"/>
              <a:t>Realizar una partición de un conjunto de objetos en dos o más grupos basados en la similitud de esos objetos según una serie especificada de características.</a:t>
            </a:r>
          </a:p>
          <a:p>
            <a:pPr algn="just">
              <a:spcBef>
                <a:spcPct val="0"/>
              </a:spcBef>
              <a:spcAft>
                <a:spcPts val="600"/>
              </a:spcAft>
              <a:buClr>
                <a:schemeClr val="hlink"/>
              </a:buClr>
              <a:buSzTx/>
              <a:buFont typeface="Wingdings" panose="05000000000000000000" pitchFamily="2" charset="2"/>
              <a:buChar char="§"/>
            </a:pPr>
            <a:r>
              <a:rPr lang="es-MX" altLang="es-CR" sz="2000"/>
              <a:t>Como técnica </a:t>
            </a:r>
            <a:r>
              <a:rPr lang="es-MX" altLang="es-CR" sz="2000">
                <a:solidFill>
                  <a:srgbClr val="0070C0"/>
                </a:solidFill>
              </a:rPr>
              <a:t>exploratoria</a:t>
            </a:r>
            <a:r>
              <a:rPr lang="es-MX" altLang="es-CR" sz="2000"/>
              <a:t> se usa para desarrollar una clasificación objetiva de los objetos.</a:t>
            </a:r>
          </a:p>
          <a:p>
            <a:pPr algn="just">
              <a:spcBef>
                <a:spcPct val="0"/>
              </a:spcBef>
              <a:spcAft>
                <a:spcPts val="600"/>
              </a:spcAft>
              <a:buClr>
                <a:schemeClr val="hlink"/>
              </a:buClr>
              <a:buSzTx/>
              <a:buFont typeface="Wingdings" panose="05000000000000000000" pitchFamily="2" charset="2"/>
              <a:buChar char="§"/>
            </a:pPr>
            <a:r>
              <a:rPr lang="es-MX" altLang="es-CR" sz="2000"/>
              <a:t>Puede generar hipótesis sobre la estructura de los objetos y utilizarse con propósitos </a:t>
            </a:r>
            <a:r>
              <a:rPr lang="es-MX" altLang="es-CR" sz="2000">
                <a:solidFill>
                  <a:srgbClr val="0070C0"/>
                </a:solidFill>
              </a:rPr>
              <a:t>confirmatorios</a:t>
            </a:r>
            <a:r>
              <a:rPr lang="es-MX" altLang="es-CR" sz="2000"/>
              <a:t> a pesar de que su esencia es meramente exploratoria.  </a:t>
            </a:r>
          </a:p>
          <a:p>
            <a:pPr algn="just">
              <a:spcBef>
                <a:spcPct val="0"/>
              </a:spcBef>
              <a:spcAft>
                <a:spcPts val="600"/>
              </a:spcAft>
              <a:buClr>
                <a:schemeClr val="hlink"/>
              </a:buClr>
              <a:buSzTx/>
              <a:buFont typeface="Wingdings" panose="05000000000000000000" pitchFamily="2" charset="2"/>
              <a:buChar char="§"/>
            </a:pPr>
            <a:r>
              <a:rPr lang="es-MX" altLang="es-CR" sz="2000"/>
              <a:t>En tal caso una estructura propuesta de una forma teórica se puede comparar con la derivada del análisis de conglomerados.</a:t>
            </a:r>
          </a:p>
        </p:txBody>
      </p:sp>
      <p:sp>
        <p:nvSpPr>
          <p:cNvPr id="10245" name="Rectangle 4">
            <a:extLst>
              <a:ext uri="{FF2B5EF4-FFF2-40B4-BE49-F238E27FC236}">
                <a16:creationId xmlns:a16="http://schemas.microsoft.com/office/drawing/2014/main" id="{BB867951-630B-15E4-DBE6-D88B75C0F9F5}"/>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46" name="Rectangle 5">
            <a:extLst>
              <a:ext uri="{FF2B5EF4-FFF2-40B4-BE49-F238E27FC236}">
                <a16:creationId xmlns:a16="http://schemas.microsoft.com/office/drawing/2014/main" id="{10C3DC9A-1F0B-BC94-1249-EBB6A666CC8F}"/>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47" name="Rectangle 6">
            <a:extLst>
              <a:ext uri="{FF2B5EF4-FFF2-40B4-BE49-F238E27FC236}">
                <a16:creationId xmlns:a16="http://schemas.microsoft.com/office/drawing/2014/main" id="{A1498FAE-9320-E623-237F-750166CF3EF8}"/>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48" name="Rectangle 7">
            <a:extLst>
              <a:ext uri="{FF2B5EF4-FFF2-40B4-BE49-F238E27FC236}">
                <a16:creationId xmlns:a16="http://schemas.microsoft.com/office/drawing/2014/main" id="{6E0DC39F-1DAE-D26F-FEAF-510172E986CC}"/>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49" name="Rectangle 8">
            <a:extLst>
              <a:ext uri="{FF2B5EF4-FFF2-40B4-BE49-F238E27FC236}">
                <a16:creationId xmlns:a16="http://schemas.microsoft.com/office/drawing/2014/main" id="{160065E7-CEA5-F016-6490-BF816D15300C}"/>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50" name="Rectangle 9">
            <a:extLst>
              <a:ext uri="{FF2B5EF4-FFF2-40B4-BE49-F238E27FC236}">
                <a16:creationId xmlns:a16="http://schemas.microsoft.com/office/drawing/2014/main" id="{C3BB8EC2-89F3-E422-19DB-203ABC6864AB}"/>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51" name="Rectangle 10">
            <a:extLst>
              <a:ext uri="{FF2B5EF4-FFF2-40B4-BE49-F238E27FC236}">
                <a16:creationId xmlns:a16="http://schemas.microsoft.com/office/drawing/2014/main" id="{20FDB21C-0FDA-BEA5-0CC8-EFF9786687B9}"/>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52" name="Rectangle 11">
            <a:extLst>
              <a:ext uri="{FF2B5EF4-FFF2-40B4-BE49-F238E27FC236}">
                <a16:creationId xmlns:a16="http://schemas.microsoft.com/office/drawing/2014/main" id="{7587E670-3D0E-0DFE-3B3A-287DE8659747}"/>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53" name="Rectangle 12">
            <a:extLst>
              <a:ext uri="{FF2B5EF4-FFF2-40B4-BE49-F238E27FC236}">
                <a16:creationId xmlns:a16="http://schemas.microsoft.com/office/drawing/2014/main" id="{E7B22F29-8F9F-3815-EB8E-C3914793D2D9}"/>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54" name="Rectangle 13">
            <a:extLst>
              <a:ext uri="{FF2B5EF4-FFF2-40B4-BE49-F238E27FC236}">
                <a16:creationId xmlns:a16="http://schemas.microsoft.com/office/drawing/2014/main" id="{255F3A32-F118-BAD0-8169-219F1F097106}"/>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55" name="Rectangle 14">
            <a:extLst>
              <a:ext uri="{FF2B5EF4-FFF2-40B4-BE49-F238E27FC236}">
                <a16:creationId xmlns:a16="http://schemas.microsoft.com/office/drawing/2014/main" id="{395E1A39-D0FB-C680-E27C-EDE55060F155}"/>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56" name="Rectangle 15">
            <a:extLst>
              <a:ext uri="{FF2B5EF4-FFF2-40B4-BE49-F238E27FC236}">
                <a16:creationId xmlns:a16="http://schemas.microsoft.com/office/drawing/2014/main" id="{FB27AE0D-D249-4822-EF42-20A48448E09B}"/>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57" name="Rectangle 16">
            <a:extLst>
              <a:ext uri="{FF2B5EF4-FFF2-40B4-BE49-F238E27FC236}">
                <a16:creationId xmlns:a16="http://schemas.microsoft.com/office/drawing/2014/main" id="{E24861A1-815D-26FB-BF99-B5CB4643D10E}"/>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58" name="Rectangle 17">
            <a:extLst>
              <a:ext uri="{FF2B5EF4-FFF2-40B4-BE49-F238E27FC236}">
                <a16:creationId xmlns:a16="http://schemas.microsoft.com/office/drawing/2014/main" id="{3F21F8A5-E2FC-9E54-9581-94BF9191110B}"/>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259" name="Rectangle 18">
            <a:extLst>
              <a:ext uri="{FF2B5EF4-FFF2-40B4-BE49-F238E27FC236}">
                <a16:creationId xmlns:a16="http://schemas.microsoft.com/office/drawing/2014/main" id="{3B873933-25E4-4FDB-9F57-FE42084A4BF1}"/>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5 Marcador de número de diapositiva">
            <a:extLst>
              <a:ext uri="{FF2B5EF4-FFF2-40B4-BE49-F238E27FC236}">
                <a16:creationId xmlns:a16="http://schemas.microsoft.com/office/drawing/2014/main" id="{4DFF6A56-4137-BF89-509E-7C63F427E51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14972191-7E50-46A5-BE7A-CC4A06092DE2}" type="slidenum">
              <a:rPr lang="es-ES" altLang="es-CR" sz="1400" smtClean="0"/>
              <a:pPr>
                <a:spcBef>
                  <a:spcPct val="0"/>
                </a:spcBef>
                <a:buClrTx/>
                <a:buSzTx/>
                <a:buFontTx/>
                <a:buNone/>
              </a:pPr>
              <a:t>60</a:t>
            </a:fld>
            <a:endParaRPr lang="es-ES" altLang="es-CR" sz="1400"/>
          </a:p>
        </p:txBody>
      </p:sp>
      <p:sp>
        <p:nvSpPr>
          <p:cNvPr id="69635" name="Rectangle 2">
            <a:extLst>
              <a:ext uri="{FF2B5EF4-FFF2-40B4-BE49-F238E27FC236}">
                <a16:creationId xmlns:a16="http://schemas.microsoft.com/office/drawing/2014/main" id="{8C71D902-0736-43FA-12F3-F5D260D9AF35}"/>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Desventajas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69636" name="Rectangle 3">
            <a:extLst>
              <a:ext uri="{FF2B5EF4-FFF2-40B4-BE49-F238E27FC236}">
                <a16:creationId xmlns:a16="http://schemas.microsoft.com/office/drawing/2014/main" id="{E78D757C-3E66-7EB0-570A-F267FEBDCFC4}"/>
              </a:ext>
            </a:extLst>
          </p:cNvPr>
          <p:cNvSpPr>
            <a:spLocks noGrp="1" noChangeArrowheads="1"/>
          </p:cNvSpPr>
          <p:nvPr>
            <p:ph type="body" idx="1"/>
          </p:nvPr>
        </p:nvSpPr>
        <p:spPr>
          <a:xfrm>
            <a:off x="838200" y="1916113"/>
            <a:ext cx="7696200" cy="4632325"/>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CR" altLang="es-CR" sz="2000"/>
              <a:t>Este método no es invariante ante cambios de escala.</a:t>
            </a:r>
          </a:p>
          <a:p>
            <a:pPr algn="just">
              <a:spcBef>
                <a:spcPct val="0"/>
              </a:spcBef>
              <a:spcAft>
                <a:spcPts val="600"/>
              </a:spcAft>
              <a:buClr>
                <a:schemeClr val="hlink"/>
              </a:buClr>
              <a:buSzTx/>
              <a:buFont typeface="Wingdings" panose="05000000000000000000" pitchFamily="2" charset="2"/>
              <a:buChar char="§"/>
            </a:pPr>
            <a:r>
              <a:rPr lang="es-ES" altLang="es-CR" sz="2000"/>
              <a:t>Impone una estructura esférica en los datos aún cuando no se comporten de esa forma.</a:t>
            </a:r>
          </a:p>
          <a:p>
            <a:pPr algn="just">
              <a:spcBef>
                <a:spcPct val="0"/>
              </a:spcBef>
              <a:spcAft>
                <a:spcPts val="600"/>
              </a:spcAft>
              <a:buClr>
                <a:schemeClr val="hlink"/>
              </a:buClr>
              <a:buSzTx/>
              <a:buFont typeface="Wingdings" panose="05000000000000000000" pitchFamily="2" charset="2"/>
              <a:buChar char="§"/>
            </a:pPr>
            <a:r>
              <a:rPr lang="es-ES" altLang="es-CR" sz="2000"/>
              <a:t>Las agrupaciones resultantes pueden variar dependiendo de la asignación aleatoria inicial de los centroides. Para minimizar este problema se recomienda repetir el proceso de </a:t>
            </a:r>
            <a:r>
              <a:rPr lang="es-ES" altLang="es-CR" sz="2000" i="1"/>
              <a:t>clustering</a:t>
            </a:r>
            <a:r>
              <a:rPr lang="es-ES" altLang="es-CR" sz="2000"/>
              <a:t> entre 25-50 veces y seleccionar como resultado definitivo el que tenga menor SCDG. Aun así, solo se puede garantizar la reproducibilidad de los resultados si se emplean semillas.</a:t>
            </a:r>
          </a:p>
          <a:p>
            <a:pPr algn="just">
              <a:spcBef>
                <a:spcPct val="0"/>
              </a:spcBef>
              <a:spcAft>
                <a:spcPts val="600"/>
              </a:spcAft>
              <a:buClr>
                <a:schemeClr val="hlink"/>
              </a:buClr>
              <a:buSzTx/>
              <a:buFont typeface="Wingdings" panose="05000000000000000000" pitchFamily="2" charset="2"/>
              <a:buChar char="§"/>
            </a:pPr>
            <a:r>
              <a:rPr lang="es-ES" altLang="es-CR" sz="2000"/>
              <a:t>Presenta problemas de robustez frente a </a:t>
            </a:r>
            <a:r>
              <a:rPr lang="es-ES" altLang="es-CR" sz="2000" i="1"/>
              <a:t>valores atípicos</a:t>
            </a:r>
            <a:r>
              <a:rPr lang="es-ES" altLang="es-CR" sz="2000"/>
              <a:t>. La solución es excluirlos o recurrir a otros métodos de </a:t>
            </a:r>
            <a:r>
              <a:rPr lang="es-ES" altLang="es-CR" sz="2000" i="1"/>
              <a:t>clustering</a:t>
            </a:r>
            <a:r>
              <a:rPr lang="es-ES" altLang="es-CR" sz="2000"/>
              <a:t> más robustos como </a:t>
            </a:r>
            <a:r>
              <a:rPr lang="es-ES" altLang="es-CR" sz="2000" i="1"/>
              <a:t>K-medoides.</a:t>
            </a:r>
            <a:endParaRPr lang="es-MX" altLang="es-CR" sz="2000"/>
          </a:p>
        </p:txBody>
      </p:sp>
      <p:sp>
        <p:nvSpPr>
          <p:cNvPr id="69637" name="Rectangle 4">
            <a:extLst>
              <a:ext uri="{FF2B5EF4-FFF2-40B4-BE49-F238E27FC236}">
                <a16:creationId xmlns:a16="http://schemas.microsoft.com/office/drawing/2014/main" id="{480921DF-E05F-02ED-48B7-BBC02B20EBEC}"/>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9638" name="Rectangle 5">
            <a:extLst>
              <a:ext uri="{FF2B5EF4-FFF2-40B4-BE49-F238E27FC236}">
                <a16:creationId xmlns:a16="http://schemas.microsoft.com/office/drawing/2014/main" id="{45FA4521-A481-6977-D9B2-D2F7A7BA801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9639" name="Rectangle 6">
            <a:extLst>
              <a:ext uri="{FF2B5EF4-FFF2-40B4-BE49-F238E27FC236}">
                <a16:creationId xmlns:a16="http://schemas.microsoft.com/office/drawing/2014/main" id="{AA1254DC-554E-4659-A83B-41C39A1AE031}"/>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9640" name="Rectangle 7">
            <a:extLst>
              <a:ext uri="{FF2B5EF4-FFF2-40B4-BE49-F238E27FC236}">
                <a16:creationId xmlns:a16="http://schemas.microsoft.com/office/drawing/2014/main" id="{A22E5576-C667-76A1-9D47-50204A2F370F}"/>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9641" name="Rectangle 8">
            <a:extLst>
              <a:ext uri="{FF2B5EF4-FFF2-40B4-BE49-F238E27FC236}">
                <a16:creationId xmlns:a16="http://schemas.microsoft.com/office/drawing/2014/main" id="{CA22D9B6-F4CB-53ED-9184-2608ABC2AC7A}"/>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9642" name="Rectangle 9">
            <a:extLst>
              <a:ext uri="{FF2B5EF4-FFF2-40B4-BE49-F238E27FC236}">
                <a16:creationId xmlns:a16="http://schemas.microsoft.com/office/drawing/2014/main" id="{B891DE53-2C26-DBFF-F8E8-D66E0FA5C134}"/>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9643" name="Rectangle 10">
            <a:extLst>
              <a:ext uri="{FF2B5EF4-FFF2-40B4-BE49-F238E27FC236}">
                <a16:creationId xmlns:a16="http://schemas.microsoft.com/office/drawing/2014/main" id="{D31EAA00-9619-23D9-0C6E-8814A4C3FF12}"/>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9644" name="Rectangle 11">
            <a:extLst>
              <a:ext uri="{FF2B5EF4-FFF2-40B4-BE49-F238E27FC236}">
                <a16:creationId xmlns:a16="http://schemas.microsoft.com/office/drawing/2014/main" id="{544E3930-A21B-865D-FBC5-A78D29EBBBF3}"/>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9645" name="Rectangle 12">
            <a:extLst>
              <a:ext uri="{FF2B5EF4-FFF2-40B4-BE49-F238E27FC236}">
                <a16:creationId xmlns:a16="http://schemas.microsoft.com/office/drawing/2014/main" id="{8FAA373F-FF4C-558E-3F26-AE4B48872B67}"/>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9646" name="Rectangle 13">
            <a:extLst>
              <a:ext uri="{FF2B5EF4-FFF2-40B4-BE49-F238E27FC236}">
                <a16:creationId xmlns:a16="http://schemas.microsoft.com/office/drawing/2014/main" id="{6854A63B-8E73-83E4-E439-66AD99E670EF}"/>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9647" name="Rectangle 14">
            <a:extLst>
              <a:ext uri="{FF2B5EF4-FFF2-40B4-BE49-F238E27FC236}">
                <a16:creationId xmlns:a16="http://schemas.microsoft.com/office/drawing/2014/main" id="{0D89D476-25CD-E62D-F403-42EF1212AA24}"/>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9648" name="Rectangle 15">
            <a:extLst>
              <a:ext uri="{FF2B5EF4-FFF2-40B4-BE49-F238E27FC236}">
                <a16:creationId xmlns:a16="http://schemas.microsoft.com/office/drawing/2014/main" id="{24DCD14E-83AF-F37B-1521-56A0FA7D718F}"/>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9649" name="Rectangle 16">
            <a:extLst>
              <a:ext uri="{FF2B5EF4-FFF2-40B4-BE49-F238E27FC236}">
                <a16:creationId xmlns:a16="http://schemas.microsoft.com/office/drawing/2014/main" id="{C158BE5A-26CC-0300-FE52-6B87D539D337}"/>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9650" name="Rectangle 17">
            <a:extLst>
              <a:ext uri="{FF2B5EF4-FFF2-40B4-BE49-F238E27FC236}">
                <a16:creationId xmlns:a16="http://schemas.microsoft.com/office/drawing/2014/main" id="{9881BB81-9225-9B04-36AA-2537D160DFA4}"/>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69651" name="Rectangle 18">
            <a:extLst>
              <a:ext uri="{FF2B5EF4-FFF2-40B4-BE49-F238E27FC236}">
                <a16:creationId xmlns:a16="http://schemas.microsoft.com/office/drawing/2014/main" id="{0E011C03-A3E4-8166-924D-1FC50D565FA1}"/>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5 Marcador de número de diapositiva">
            <a:extLst>
              <a:ext uri="{FF2B5EF4-FFF2-40B4-BE49-F238E27FC236}">
                <a16:creationId xmlns:a16="http://schemas.microsoft.com/office/drawing/2014/main" id="{DC852B33-08B2-23B1-FD3B-FEEA3AA174F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B16C867B-8DAC-4DA5-BB78-FC37FE78518E}" type="slidenum">
              <a:rPr lang="es-ES" altLang="es-CR" sz="1400" smtClean="0"/>
              <a:pPr>
                <a:spcBef>
                  <a:spcPct val="0"/>
                </a:spcBef>
                <a:buClrTx/>
                <a:buSzTx/>
                <a:buFontTx/>
                <a:buNone/>
              </a:pPr>
              <a:t>61</a:t>
            </a:fld>
            <a:endParaRPr lang="es-ES" altLang="es-CR" sz="1400"/>
          </a:p>
        </p:txBody>
      </p:sp>
      <p:sp>
        <p:nvSpPr>
          <p:cNvPr id="70659" name="Rectangle 2">
            <a:extLst>
              <a:ext uri="{FF2B5EF4-FFF2-40B4-BE49-F238E27FC236}">
                <a16:creationId xmlns:a16="http://schemas.microsoft.com/office/drawing/2014/main" id="{9518592E-5E15-A02B-E5D4-C0D0DDD749B6}"/>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Partición por k-medoides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70660" name="Rectangle 3">
            <a:extLst>
              <a:ext uri="{FF2B5EF4-FFF2-40B4-BE49-F238E27FC236}">
                <a16:creationId xmlns:a16="http://schemas.microsoft.com/office/drawing/2014/main" id="{EEFBF30F-ED10-B691-0F47-DF5B8BC5F35E}"/>
              </a:ext>
            </a:extLst>
          </p:cNvPr>
          <p:cNvSpPr>
            <a:spLocks noGrp="1" noChangeArrowheads="1"/>
          </p:cNvSpPr>
          <p:nvPr>
            <p:ph type="body" idx="1"/>
          </p:nvPr>
        </p:nvSpPr>
        <p:spPr>
          <a:xfrm>
            <a:off x="838200" y="1916113"/>
            <a:ext cx="7696200" cy="4016375"/>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ES" altLang="es-CR" sz="2000">
                <a:solidFill>
                  <a:srgbClr val="0070C0"/>
                </a:solidFill>
              </a:rPr>
              <a:t>Me</a:t>
            </a:r>
            <a:r>
              <a:rPr lang="es-CR" altLang="es-CR" sz="2000">
                <a:solidFill>
                  <a:srgbClr val="0070C0"/>
                </a:solidFill>
              </a:rPr>
              <a:t>doide</a:t>
            </a:r>
            <a:r>
              <a:rPr lang="es-CR" altLang="es-CR" sz="2000"/>
              <a:t>: </a:t>
            </a:r>
            <a:r>
              <a:rPr lang="es-ES" altLang="es-CR" sz="2000"/>
              <a:t>elemento dentro de un </a:t>
            </a:r>
            <a:r>
              <a:rPr lang="es-ES" altLang="es-CR" sz="2000" i="1"/>
              <a:t>cluster</a:t>
            </a:r>
            <a:r>
              <a:rPr lang="es-ES" altLang="es-CR" sz="2000"/>
              <a:t> cuya distancia promedio entre él y todos los demás elementos del mismo </a:t>
            </a:r>
            <a:r>
              <a:rPr lang="es-ES" altLang="es-CR" sz="2000" i="1"/>
              <a:t>cluster</a:t>
            </a:r>
            <a:r>
              <a:rPr lang="es-ES" altLang="es-CR" sz="2000"/>
              <a:t> es lo menor posible.</a:t>
            </a:r>
          </a:p>
          <a:p>
            <a:pPr algn="just">
              <a:spcBef>
                <a:spcPct val="0"/>
              </a:spcBef>
              <a:spcAft>
                <a:spcPts val="600"/>
              </a:spcAft>
              <a:buClr>
                <a:schemeClr val="hlink"/>
              </a:buClr>
              <a:buSzTx/>
              <a:buFont typeface="Wingdings" panose="05000000000000000000" pitchFamily="2" charset="2"/>
              <a:buChar char="§"/>
            </a:pPr>
            <a:r>
              <a:rPr lang="es-ES" altLang="es-CR" sz="2000"/>
              <a:t>Es el elemento ubicado más hacia el centro del </a:t>
            </a:r>
            <a:r>
              <a:rPr lang="es-ES" altLang="es-CR" sz="2000" i="1"/>
              <a:t>cluster</a:t>
            </a:r>
            <a:r>
              <a:rPr lang="es-ES" altLang="es-CR" sz="2000"/>
              <a:t> y, por lo tanto, puede considerarse como el más representativo.</a:t>
            </a:r>
          </a:p>
          <a:p>
            <a:pPr algn="just">
              <a:spcBef>
                <a:spcPct val="0"/>
              </a:spcBef>
              <a:spcAft>
                <a:spcPts val="600"/>
              </a:spcAft>
              <a:buClr>
                <a:schemeClr val="hlink"/>
              </a:buClr>
              <a:buSzTx/>
              <a:buFont typeface="Wingdings" panose="05000000000000000000" pitchFamily="2" charset="2"/>
              <a:buChar char="§"/>
            </a:pPr>
            <a:r>
              <a:rPr lang="es-ES" altLang="es-CR" sz="2000"/>
              <a:t>El hecho de utilizar </a:t>
            </a:r>
            <a:r>
              <a:rPr lang="es-ES" altLang="es-CR" sz="2000" i="1"/>
              <a:t>medoides</a:t>
            </a:r>
            <a:r>
              <a:rPr lang="es-ES" altLang="es-CR" sz="2000"/>
              <a:t> en lugar de centroides hace de </a:t>
            </a:r>
            <a:r>
              <a:rPr lang="es-ES" altLang="es-CR" sz="2000" i="1"/>
              <a:t>K-medoids</a:t>
            </a:r>
            <a:r>
              <a:rPr lang="es-ES" altLang="es-CR" sz="2000"/>
              <a:t> un método más robusto que </a:t>
            </a:r>
            <a:r>
              <a:rPr lang="es-ES" altLang="es-CR" sz="2000" i="1"/>
              <a:t>K-medias</a:t>
            </a:r>
            <a:r>
              <a:rPr lang="es-ES" altLang="es-CR" sz="2000"/>
              <a:t>, viéndose menos afectado por </a:t>
            </a:r>
            <a:r>
              <a:rPr lang="es-ES" altLang="es-CR" sz="2000" i="1"/>
              <a:t>valores atípicos</a:t>
            </a:r>
            <a:r>
              <a:rPr lang="es-ES" altLang="es-CR" sz="2000"/>
              <a:t> o ruido. A modo de idea intuitiva puede considerarse como la analogía entre media y mediana.</a:t>
            </a:r>
          </a:p>
          <a:p>
            <a:pPr algn="just">
              <a:spcBef>
                <a:spcPct val="0"/>
              </a:spcBef>
              <a:spcAft>
                <a:spcPts val="600"/>
              </a:spcAft>
              <a:buClr>
                <a:schemeClr val="hlink"/>
              </a:buClr>
              <a:buSzTx/>
              <a:buFont typeface="Wingdings" panose="05000000000000000000" pitchFamily="2" charset="2"/>
              <a:buChar char="§"/>
            </a:pPr>
            <a:endParaRPr lang="es-MX" altLang="es-CR" sz="2000"/>
          </a:p>
        </p:txBody>
      </p:sp>
      <p:sp>
        <p:nvSpPr>
          <p:cNvPr id="70661" name="Rectangle 4">
            <a:extLst>
              <a:ext uri="{FF2B5EF4-FFF2-40B4-BE49-F238E27FC236}">
                <a16:creationId xmlns:a16="http://schemas.microsoft.com/office/drawing/2014/main" id="{CD169FFF-A183-7809-D191-109AC6147758}"/>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0662" name="Rectangle 5">
            <a:extLst>
              <a:ext uri="{FF2B5EF4-FFF2-40B4-BE49-F238E27FC236}">
                <a16:creationId xmlns:a16="http://schemas.microsoft.com/office/drawing/2014/main" id="{8DD70B79-8684-7C8F-D872-57A25718DE72}"/>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0663" name="Rectangle 6">
            <a:extLst>
              <a:ext uri="{FF2B5EF4-FFF2-40B4-BE49-F238E27FC236}">
                <a16:creationId xmlns:a16="http://schemas.microsoft.com/office/drawing/2014/main" id="{5B645A94-C9A7-5B9D-696D-F5B96B76F4B0}"/>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0664" name="Rectangle 7">
            <a:extLst>
              <a:ext uri="{FF2B5EF4-FFF2-40B4-BE49-F238E27FC236}">
                <a16:creationId xmlns:a16="http://schemas.microsoft.com/office/drawing/2014/main" id="{861F9C3A-0D74-472C-DFFC-9A93E89ED559}"/>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0665" name="Rectangle 8">
            <a:extLst>
              <a:ext uri="{FF2B5EF4-FFF2-40B4-BE49-F238E27FC236}">
                <a16:creationId xmlns:a16="http://schemas.microsoft.com/office/drawing/2014/main" id="{13334B7D-9BDD-9F1E-A988-4F34C701332F}"/>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0666" name="Rectangle 9">
            <a:extLst>
              <a:ext uri="{FF2B5EF4-FFF2-40B4-BE49-F238E27FC236}">
                <a16:creationId xmlns:a16="http://schemas.microsoft.com/office/drawing/2014/main" id="{338D1EA2-426C-10F3-4D59-C5FBCFB366F4}"/>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0667" name="Rectangle 10">
            <a:extLst>
              <a:ext uri="{FF2B5EF4-FFF2-40B4-BE49-F238E27FC236}">
                <a16:creationId xmlns:a16="http://schemas.microsoft.com/office/drawing/2014/main" id="{D6827A62-C14B-3D05-332E-33D7681B4046}"/>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0668" name="Rectangle 11">
            <a:extLst>
              <a:ext uri="{FF2B5EF4-FFF2-40B4-BE49-F238E27FC236}">
                <a16:creationId xmlns:a16="http://schemas.microsoft.com/office/drawing/2014/main" id="{2AC09F75-2FCD-643C-684C-D7E8DB7F6554}"/>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0669" name="Rectangle 12">
            <a:extLst>
              <a:ext uri="{FF2B5EF4-FFF2-40B4-BE49-F238E27FC236}">
                <a16:creationId xmlns:a16="http://schemas.microsoft.com/office/drawing/2014/main" id="{24A17072-DE83-9AD6-EECF-2C4AB1D24600}"/>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0670" name="Rectangle 13">
            <a:extLst>
              <a:ext uri="{FF2B5EF4-FFF2-40B4-BE49-F238E27FC236}">
                <a16:creationId xmlns:a16="http://schemas.microsoft.com/office/drawing/2014/main" id="{AF5B4C1C-E9C6-B84F-8B5C-95E320611074}"/>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0671" name="Rectangle 14">
            <a:extLst>
              <a:ext uri="{FF2B5EF4-FFF2-40B4-BE49-F238E27FC236}">
                <a16:creationId xmlns:a16="http://schemas.microsoft.com/office/drawing/2014/main" id="{77DA29C2-2BD5-73F5-D7D8-53D9D8CAB8F1}"/>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0672" name="Rectangle 15">
            <a:extLst>
              <a:ext uri="{FF2B5EF4-FFF2-40B4-BE49-F238E27FC236}">
                <a16:creationId xmlns:a16="http://schemas.microsoft.com/office/drawing/2014/main" id="{814ACDD5-3532-E8DD-4CCA-1DB3F242E467}"/>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0673" name="Rectangle 16">
            <a:extLst>
              <a:ext uri="{FF2B5EF4-FFF2-40B4-BE49-F238E27FC236}">
                <a16:creationId xmlns:a16="http://schemas.microsoft.com/office/drawing/2014/main" id="{93634EA6-2598-F5DF-C8E4-30B88B15E79E}"/>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0674" name="Rectangle 17">
            <a:extLst>
              <a:ext uri="{FF2B5EF4-FFF2-40B4-BE49-F238E27FC236}">
                <a16:creationId xmlns:a16="http://schemas.microsoft.com/office/drawing/2014/main" id="{DFA08DC8-E980-F360-B8C7-223C18C34FDA}"/>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0675" name="Rectangle 18">
            <a:extLst>
              <a:ext uri="{FF2B5EF4-FFF2-40B4-BE49-F238E27FC236}">
                <a16:creationId xmlns:a16="http://schemas.microsoft.com/office/drawing/2014/main" id="{6C91B60F-8ED3-A16B-0A48-E09443799609}"/>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5 Marcador de número de diapositiva">
            <a:extLst>
              <a:ext uri="{FF2B5EF4-FFF2-40B4-BE49-F238E27FC236}">
                <a16:creationId xmlns:a16="http://schemas.microsoft.com/office/drawing/2014/main" id="{A253277E-BE48-1E1B-2A24-4F69C8E12B4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9520739-25D2-4902-8C3A-6F60BA719FB5}" type="slidenum">
              <a:rPr lang="es-ES" altLang="es-CR" sz="1400" smtClean="0">
                <a:cs typeface="Arial" panose="020B0604020202020204" pitchFamily="34" charset="0"/>
              </a:rPr>
              <a:pPr>
                <a:spcBef>
                  <a:spcPct val="0"/>
                </a:spcBef>
                <a:buClrTx/>
                <a:buSzTx/>
                <a:buFontTx/>
                <a:buNone/>
              </a:pPr>
              <a:t>62</a:t>
            </a:fld>
            <a:endParaRPr lang="es-ES" altLang="es-CR" sz="1400">
              <a:cs typeface="Arial" panose="020B0604020202020204" pitchFamily="34" charset="0"/>
            </a:endParaRPr>
          </a:p>
        </p:txBody>
      </p:sp>
      <p:sp>
        <p:nvSpPr>
          <p:cNvPr id="71683" name="Rectangle 2">
            <a:extLst>
              <a:ext uri="{FF2B5EF4-FFF2-40B4-BE49-F238E27FC236}">
                <a16:creationId xmlns:a16="http://schemas.microsoft.com/office/drawing/2014/main" id="{B6DE5D6F-891C-0FFB-B028-F90C0142D03B}"/>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Algoritmo PAM (partitioning around medoids)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8198" name="Rectangle 3">
            <a:extLst>
              <a:ext uri="{FF2B5EF4-FFF2-40B4-BE49-F238E27FC236}">
                <a16:creationId xmlns:a16="http://schemas.microsoft.com/office/drawing/2014/main" id="{AFD74569-E436-9B02-A09A-26F023008FA3}"/>
              </a:ext>
            </a:extLst>
          </p:cNvPr>
          <p:cNvSpPr>
            <a:spLocks noGrp="1" noChangeArrowheads="1"/>
          </p:cNvSpPr>
          <p:nvPr>
            <p:ph type="body" idx="1"/>
          </p:nvPr>
        </p:nvSpPr>
        <p:spPr>
          <a:xfrm>
            <a:off x="838200" y="1916113"/>
            <a:ext cx="7696200" cy="4708525"/>
          </a:xfrm>
        </p:spPr>
        <p:txBody>
          <a:bodyPr>
            <a:spAutoFit/>
          </a:bodyPr>
          <a:lstStyle/>
          <a:p>
            <a:pPr algn="just">
              <a:spcBef>
                <a:spcPct val="0"/>
              </a:spcBef>
              <a:spcAft>
                <a:spcPts val="600"/>
              </a:spcAft>
              <a:buClr>
                <a:schemeClr val="hlink"/>
              </a:buClr>
              <a:buSzTx/>
              <a:buFont typeface="Wingdings" panose="05000000000000000000" pitchFamily="2" charset="2"/>
              <a:buChar char="§"/>
              <a:defRPr/>
            </a:pPr>
            <a:r>
              <a:rPr lang="es-CR" altLang="es-CR" sz="2000" dirty="0"/>
              <a:t>Paso inicial: se toman aleatoriamente </a:t>
            </a:r>
            <a:r>
              <a:rPr lang="es-CR" altLang="es-CR" sz="2000" i="1" dirty="0"/>
              <a:t>k</a:t>
            </a:r>
            <a:r>
              <a:rPr lang="es-CR" altLang="es-CR" sz="2000" dirty="0"/>
              <a:t> observaciones como </a:t>
            </a:r>
            <a:r>
              <a:rPr lang="es-CR" altLang="es-CR" sz="2000" dirty="0" err="1"/>
              <a:t>medoides</a:t>
            </a:r>
            <a:r>
              <a:rPr lang="es-CR" altLang="es-CR" sz="2000" dirty="0"/>
              <a:t> iniciales</a:t>
            </a:r>
            <a:r>
              <a:rPr lang="es-MX" altLang="es-CR" sz="2000" dirty="0"/>
              <a:t>.  Previamente se </a:t>
            </a:r>
            <a:r>
              <a:rPr lang="es-ES" altLang="es-CR" sz="2000" dirty="0"/>
              <a:t>obtiene la matriz de distancias entre todas las observaciones.</a:t>
            </a:r>
          </a:p>
          <a:p>
            <a:pPr marL="0" indent="0" algn="just">
              <a:spcBef>
                <a:spcPct val="0"/>
              </a:spcBef>
              <a:spcAft>
                <a:spcPts val="600"/>
              </a:spcAft>
              <a:buClr>
                <a:schemeClr val="hlink"/>
              </a:buClr>
              <a:buSzTx/>
              <a:buFont typeface="Wingdings" panose="05000000000000000000" pitchFamily="2" charset="2"/>
              <a:buNone/>
              <a:defRPr/>
            </a:pPr>
            <a:endParaRPr lang="es-ES" altLang="es-CR" sz="2000" dirty="0"/>
          </a:p>
          <a:p>
            <a:pPr marL="457200" indent="-457200" algn="just">
              <a:spcBef>
                <a:spcPct val="0"/>
              </a:spcBef>
              <a:spcAft>
                <a:spcPts val="600"/>
              </a:spcAft>
              <a:buClr>
                <a:schemeClr val="hlink"/>
              </a:buClr>
              <a:buSzTx/>
              <a:buFont typeface="+mj-lt"/>
              <a:buAutoNum type="arabicParenR"/>
              <a:defRPr/>
            </a:pPr>
            <a:r>
              <a:rPr lang="es-ES" altLang="es-CR" sz="2000" dirty="0"/>
              <a:t>Se a</a:t>
            </a:r>
            <a:r>
              <a:rPr lang="es-MX" sz="2000" dirty="0"/>
              <a:t>signa cada observación al grupo representado por el </a:t>
            </a:r>
            <a:r>
              <a:rPr lang="es-MX" sz="2000" dirty="0" err="1"/>
              <a:t>medoide</a:t>
            </a:r>
            <a:r>
              <a:rPr lang="es-MX" sz="2000" dirty="0"/>
              <a:t> más cercano. </a:t>
            </a:r>
            <a:endParaRPr lang="es-ES" altLang="es-CR" sz="2000" dirty="0"/>
          </a:p>
          <a:p>
            <a:pPr marL="457200" indent="-457200" algn="just">
              <a:spcBef>
                <a:spcPct val="0"/>
              </a:spcBef>
              <a:spcAft>
                <a:spcPts val="600"/>
              </a:spcAft>
              <a:buClr>
                <a:schemeClr val="hlink"/>
              </a:buClr>
              <a:buSzTx/>
              <a:buFont typeface="+mj-lt"/>
              <a:buAutoNum type="arabicParenR"/>
              <a:defRPr/>
            </a:pPr>
            <a:r>
              <a:rPr lang="es-ES" sz="2000" dirty="0"/>
              <a:t>Para cada uno de los </a:t>
            </a:r>
            <a:r>
              <a:rPr lang="es-ES" sz="2000" i="1" dirty="0" err="1"/>
              <a:t>clusters</a:t>
            </a:r>
            <a:r>
              <a:rPr lang="es-ES" sz="2000" dirty="0"/>
              <a:t> creados, comprobar si seleccionando otra observación como </a:t>
            </a:r>
            <a:r>
              <a:rPr lang="es-ES" sz="2000" i="1" dirty="0"/>
              <a:t>medoide</a:t>
            </a:r>
            <a:r>
              <a:rPr lang="es-ES" sz="2000" dirty="0"/>
              <a:t> se consigue reducir la distancia promedio del </a:t>
            </a:r>
            <a:r>
              <a:rPr lang="es-ES" sz="2000" i="1" dirty="0" err="1"/>
              <a:t>cluster</a:t>
            </a:r>
            <a:r>
              <a:rPr lang="es-ES" sz="2000" dirty="0"/>
              <a:t>, si esto ocurre, seleccionar la observación que consigue una mayor reducción como nuevo </a:t>
            </a:r>
            <a:r>
              <a:rPr lang="es-ES" sz="2000" i="1" dirty="0" err="1"/>
              <a:t>medoid</a:t>
            </a:r>
            <a:r>
              <a:rPr lang="es-ES" sz="2000" dirty="0"/>
              <a:t>.</a:t>
            </a:r>
          </a:p>
          <a:p>
            <a:pPr marL="457200" indent="-457200" algn="just">
              <a:spcBef>
                <a:spcPct val="0"/>
              </a:spcBef>
              <a:spcAft>
                <a:spcPts val="600"/>
              </a:spcAft>
              <a:buClr>
                <a:schemeClr val="hlink"/>
              </a:buClr>
              <a:buSzTx/>
              <a:buFont typeface="+mj-lt"/>
              <a:buAutoNum type="arabicParenR"/>
              <a:defRPr/>
            </a:pPr>
            <a:r>
              <a:rPr lang="es-ES" sz="2000" dirty="0"/>
              <a:t>Si al menos un </a:t>
            </a:r>
            <a:r>
              <a:rPr lang="es-ES" sz="2000" i="1" dirty="0"/>
              <a:t>medoide</a:t>
            </a:r>
            <a:r>
              <a:rPr lang="es-ES" sz="2000" dirty="0"/>
              <a:t> ha cambiado en el paso 2, volver al paso 1, de lo contrario, se termina el proceso.</a:t>
            </a:r>
            <a:endParaRPr lang="es-MX" altLang="es-CR" sz="2000" dirty="0"/>
          </a:p>
        </p:txBody>
      </p:sp>
      <p:sp>
        <p:nvSpPr>
          <p:cNvPr id="71685" name="Rectangle 4">
            <a:extLst>
              <a:ext uri="{FF2B5EF4-FFF2-40B4-BE49-F238E27FC236}">
                <a16:creationId xmlns:a16="http://schemas.microsoft.com/office/drawing/2014/main" id="{FD7D6784-4C44-CE88-7943-B937EECF34C6}"/>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cs typeface="Arial" panose="020B0604020202020204" pitchFamily="34" charset="0"/>
            </a:endParaRPr>
          </a:p>
        </p:txBody>
      </p:sp>
      <p:sp>
        <p:nvSpPr>
          <p:cNvPr id="71686" name="Rectangle 5">
            <a:extLst>
              <a:ext uri="{FF2B5EF4-FFF2-40B4-BE49-F238E27FC236}">
                <a16:creationId xmlns:a16="http://schemas.microsoft.com/office/drawing/2014/main" id="{08B0B8EB-BA1D-ACCC-855A-81B4B6CEF1BB}"/>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cs typeface="Arial" panose="020B0604020202020204" pitchFamily="34" charset="0"/>
            </a:endParaRPr>
          </a:p>
        </p:txBody>
      </p:sp>
      <p:sp>
        <p:nvSpPr>
          <p:cNvPr id="71687" name="Rectangle 6">
            <a:extLst>
              <a:ext uri="{FF2B5EF4-FFF2-40B4-BE49-F238E27FC236}">
                <a16:creationId xmlns:a16="http://schemas.microsoft.com/office/drawing/2014/main" id="{41BE3495-6EEF-BF21-B57B-966222BDDF13}"/>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cs typeface="Arial" panose="020B0604020202020204" pitchFamily="34" charset="0"/>
            </a:endParaRPr>
          </a:p>
        </p:txBody>
      </p:sp>
      <p:sp>
        <p:nvSpPr>
          <p:cNvPr id="71688" name="Rectangle 7">
            <a:extLst>
              <a:ext uri="{FF2B5EF4-FFF2-40B4-BE49-F238E27FC236}">
                <a16:creationId xmlns:a16="http://schemas.microsoft.com/office/drawing/2014/main" id="{D7034F9C-6FF3-5FF4-D251-51C714B10A22}"/>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cs typeface="Arial" panose="020B0604020202020204" pitchFamily="34" charset="0"/>
            </a:endParaRPr>
          </a:p>
        </p:txBody>
      </p:sp>
      <p:sp>
        <p:nvSpPr>
          <p:cNvPr id="71689" name="Rectangle 8">
            <a:extLst>
              <a:ext uri="{FF2B5EF4-FFF2-40B4-BE49-F238E27FC236}">
                <a16:creationId xmlns:a16="http://schemas.microsoft.com/office/drawing/2014/main" id="{99F583CB-90F0-2183-A18E-9357E38B6DDD}"/>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cs typeface="Arial" panose="020B0604020202020204" pitchFamily="34" charset="0"/>
            </a:endParaRPr>
          </a:p>
        </p:txBody>
      </p:sp>
      <p:sp>
        <p:nvSpPr>
          <p:cNvPr id="71690" name="Rectangle 9">
            <a:extLst>
              <a:ext uri="{FF2B5EF4-FFF2-40B4-BE49-F238E27FC236}">
                <a16:creationId xmlns:a16="http://schemas.microsoft.com/office/drawing/2014/main" id="{C62CB7E8-EED2-E7A2-E85A-E0C67455E057}"/>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cs typeface="Arial" panose="020B0604020202020204" pitchFamily="34" charset="0"/>
            </a:endParaRPr>
          </a:p>
        </p:txBody>
      </p:sp>
      <p:sp>
        <p:nvSpPr>
          <p:cNvPr id="71691" name="Rectangle 10">
            <a:extLst>
              <a:ext uri="{FF2B5EF4-FFF2-40B4-BE49-F238E27FC236}">
                <a16:creationId xmlns:a16="http://schemas.microsoft.com/office/drawing/2014/main" id="{97F8A543-2C57-411F-B3ED-0F0EFBE96781}"/>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cs typeface="Arial" panose="020B0604020202020204" pitchFamily="34" charset="0"/>
            </a:endParaRPr>
          </a:p>
        </p:txBody>
      </p:sp>
      <p:sp>
        <p:nvSpPr>
          <p:cNvPr id="71692" name="Rectangle 11">
            <a:extLst>
              <a:ext uri="{FF2B5EF4-FFF2-40B4-BE49-F238E27FC236}">
                <a16:creationId xmlns:a16="http://schemas.microsoft.com/office/drawing/2014/main" id="{D5EE0059-84BB-8464-8C23-9978CBE4FD35}"/>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cs typeface="Arial" panose="020B0604020202020204" pitchFamily="34" charset="0"/>
            </a:endParaRPr>
          </a:p>
        </p:txBody>
      </p:sp>
      <p:sp>
        <p:nvSpPr>
          <p:cNvPr id="71693" name="Rectangle 12">
            <a:extLst>
              <a:ext uri="{FF2B5EF4-FFF2-40B4-BE49-F238E27FC236}">
                <a16:creationId xmlns:a16="http://schemas.microsoft.com/office/drawing/2014/main" id="{C2C6FA77-9064-E576-C6A7-005917EADE45}"/>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cs typeface="Arial" panose="020B0604020202020204" pitchFamily="34" charset="0"/>
            </a:endParaRPr>
          </a:p>
        </p:txBody>
      </p:sp>
      <p:sp>
        <p:nvSpPr>
          <p:cNvPr id="71694" name="Rectangle 13">
            <a:extLst>
              <a:ext uri="{FF2B5EF4-FFF2-40B4-BE49-F238E27FC236}">
                <a16:creationId xmlns:a16="http://schemas.microsoft.com/office/drawing/2014/main" id="{EEA967B3-81EB-800F-395C-51372E564800}"/>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cs typeface="Arial" panose="020B0604020202020204" pitchFamily="34" charset="0"/>
            </a:endParaRPr>
          </a:p>
        </p:txBody>
      </p:sp>
      <p:sp>
        <p:nvSpPr>
          <p:cNvPr id="71695" name="Rectangle 14">
            <a:extLst>
              <a:ext uri="{FF2B5EF4-FFF2-40B4-BE49-F238E27FC236}">
                <a16:creationId xmlns:a16="http://schemas.microsoft.com/office/drawing/2014/main" id="{D5E13787-64E3-FD25-30E9-BC78E2E9A12C}"/>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cs typeface="Arial" panose="020B0604020202020204" pitchFamily="34" charset="0"/>
            </a:endParaRPr>
          </a:p>
        </p:txBody>
      </p:sp>
      <p:sp>
        <p:nvSpPr>
          <p:cNvPr id="71696" name="Rectangle 15">
            <a:extLst>
              <a:ext uri="{FF2B5EF4-FFF2-40B4-BE49-F238E27FC236}">
                <a16:creationId xmlns:a16="http://schemas.microsoft.com/office/drawing/2014/main" id="{18DBC1CD-ED8D-E66B-AE6E-5A36D31F01C7}"/>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cs typeface="Arial" panose="020B0604020202020204" pitchFamily="34" charset="0"/>
            </a:endParaRPr>
          </a:p>
        </p:txBody>
      </p:sp>
      <p:sp>
        <p:nvSpPr>
          <p:cNvPr id="71697" name="Rectangle 16">
            <a:extLst>
              <a:ext uri="{FF2B5EF4-FFF2-40B4-BE49-F238E27FC236}">
                <a16:creationId xmlns:a16="http://schemas.microsoft.com/office/drawing/2014/main" id="{9DE53425-BC0A-669F-D575-1414941B636C}"/>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cs typeface="Arial" panose="020B0604020202020204" pitchFamily="34" charset="0"/>
            </a:endParaRPr>
          </a:p>
        </p:txBody>
      </p:sp>
      <p:sp>
        <p:nvSpPr>
          <p:cNvPr id="71698" name="Rectangle 17">
            <a:extLst>
              <a:ext uri="{FF2B5EF4-FFF2-40B4-BE49-F238E27FC236}">
                <a16:creationId xmlns:a16="http://schemas.microsoft.com/office/drawing/2014/main" id="{3E1CDAC2-B036-8469-1C1E-024D61F66C7F}"/>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cs typeface="Arial" panose="020B0604020202020204" pitchFamily="34" charset="0"/>
            </a:endParaRPr>
          </a:p>
        </p:txBody>
      </p:sp>
      <p:sp>
        <p:nvSpPr>
          <p:cNvPr id="71699" name="Rectangle 18">
            <a:extLst>
              <a:ext uri="{FF2B5EF4-FFF2-40B4-BE49-F238E27FC236}">
                <a16:creationId xmlns:a16="http://schemas.microsoft.com/office/drawing/2014/main" id="{B60EADD8-660E-01C6-DC28-935BDB8AC367}"/>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cs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5 Marcador de número de diapositiva">
            <a:extLst>
              <a:ext uri="{FF2B5EF4-FFF2-40B4-BE49-F238E27FC236}">
                <a16:creationId xmlns:a16="http://schemas.microsoft.com/office/drawing/2014/main" id="{426C7E90-B87F-E303-552E-C8F8E647309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199D9DD0-4765-494B-8D9A-BF9F591FB6A4}" type="slidenum">
              <a:rPr lang="es-ES" altLang="es-CR" sz="1400" smtClean="0"/>
              <a:pPr>
                <a:spcBef>
                  <a:spcPct val="0"/>
                </a:spcBef>
                <a:buClrTx/>
                <a:buSzTx/>
                <a:buFontTx/>
                <a:buNone/>
              </a:pPr>
              <a:t>63</a:t>
            </a:fld>
            <a:endParaRPr lang="es-ES" altLang="es-CR" sz="1400"/>
          </a:p>
        </p:txBody>
      </p:sp>
      <p:sp>
        <p:nvSpPr>
          <p:cNvPr id="72707" name="Rectangle 2">
            <a:extLst>
              <a:ext uri="{FF2B5EF4-FFF2-40B4-BE49-F238E27FC236}">
                <a16:creationId xmlns:a16="http://schemas.microsoft.com/office/drawing/2014/main" id="{2DFA1F80-D131-FE9B-1640-6954673C0040}"/>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Observaciones sobre k-medoides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72708" name="Rectangle 3">
            <a:extLst>
              <a:ext uri="{FF2B5EF4-FFF2-40B4-BE49-F238E27FC236}">
                <a16:creationId xmlns:a16="http://schemas.microsoft.com/office/drawing/2014/main" id="{8351D636-FE00-4F67-838B-698046DB6543}"/>
              </a:ext>
            </a:extLst>
          </p:cNvPr>
          <p:cNvSpPr>
            <a:spLocks noGrp="1" noChangeArrowheads="1"/>
          </p:cNvSpPr>
          <p:nvPr>
            <p:ph type="body" idx="1"/>
          </p:nvPr>
        </p:nvSpPr>
        <p:spPr>
          <a:xfrm>
            <a:off x="838200" y="1916113"/>
            <a:ext cx="7696200" cy="2708275"/>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ES" altLang="es-CR" sz="2000"/>
              <a:t>Por lo general, este método se utiliza cuando se conoce o se sospecha de la presencia de </a:t>
            </a:r>
            <a:r>
              <a:rPr lang="es-ES" altLang="es-CR" sz="2000" i="1"/>
              <a:t>valores atípicos</a:t>
            </a:r>
            <a:r>
              <a:rPr lang="es-ES" altLang="es-CR" sz="2000"/>
              <a:t>. </a:t>
            </a:r>
          </a:p>
          <a:p>
            <a:pPr algn="just">
              <a:spcBef>
                <a:spcPct val="0"/>
              </a:spcBef>
              <a:spcAft>
                <a:spcPts val="600"/>
              </a:spcAft>
              <a:buClr>
                <a:schemeClr val="hlink"/>
              </a:buClr>
              <a:buSzTx/>
              <a:buFont typeface="Wingdings" panose="05000000000000000000" pitchFamily="2" charset="2"/>
              <a:buChar char="§"/>
            </a:pPr>
            <a:r>
              <a:rPr lang="es-ES" altLang="es-CR" sz="2000"/>
              <a:t>Es recomendable utilizar como medida de similitud la distancia de </a:t>
            </a:r>
            <a:r>
              <a:rPr lang="es-ES" altLang="es-CR" sz="2000" i="1"/>
              <a:t>Manhattan</a:t>
            </a:r>
            <a:r>
              <a:rPr lang="es-ES" altLang="es-CR" sz="2000"/>
              <a:t>, ya que es menos sensible a valores atípicos que la euclídea. </a:t>
            </a:r>
          </a:p>
          <a:p>
            <a:pPr algn="just">
              <a:spcBef>
                <a:spcPct val="0"/>
              </a:spcBef>
              <a:spcAft>
                <a:spcPts val="600"/>
              </a:spcAft>
              <a:buClr>
                <a:schemeClr val="hlink"/>
              </a:buClr>
              <a:buSzTx/>
              <a:buFont typeface="Wingdings" panose="05000000000000000000" pitchFamily="2" charset="2"/>
              <a:buChar char="§"/>
            </a:pPr>
            <a:r>
              <a:rPr lang="es-ES" altLang="es-CR" sz="2000"/>
              <a:t>Para conjuntos de datos grandes necesita muchos recursos computacionales. En tal situación se recomienda aplicar el método </a:t>
            </a:r>
            <a:r>
              <a:rPr lang="es-ES" altLang="es-CR" sz="2000" i="1"/>
              <a:t>CLARA</a:t>
            </a:r>
            <a:r>
              <a:rPr lang="es-ES" altLang="es-CR" sz="2000"/>
              <a:t>.</a:t>
            </a:r>
            <a:endParaRPr lang="es-MX" altLang="es-CR" sz="2000"/>
          </a:p>
        </p:txBody>
      </p:sp>
      <p:sp>
        <p:nvSpPr>
          <p:cNvPr id="72709" name="Rectangle 4">
            <a:extLst>
              <a:ext uri="{FF2B5EF4-FFF2-40B4-BE49-F238E27FC236}">
                <a16:creationId xmlns:a16="http://schemas.microsoft.com/office/drawing/2014/main" id="{7CECD330-4D75-299A-BF52-33A4C44D6B71}"/>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2710" name="Rectangle 5">
            <a:extLst>
              <a:ext uri="{FF2B5EF4-FFF2-40B4-BE49-F238E27FC236}">
                <a16:creationId xmlns:a16="http://schemas.microsoft.com/office/drawing/2014/main" id="{435EBD6E-06F0-4F51-1CC0-7836F52BFC47}"/>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2711" name="Rectangle 6">
            <a:extLst>
              <a:ext uri="{FF2B5EF4-FFF2-40B4-BE49-F238E27FC236}">
                <a16:creationId xmlns:a16="http://schemas.microsoft.com/office/drawing/2014/main" id="{17CEC632-65D8-98EB-6416-F718A082CAC5}"/>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2712" name="Rectangle 7">
            <a:extLst>
              <a:ext uri="{FF2B5EF4-FFF2-40B4-BE49-F238E27FC236}">
                <a16:creationId xmlns:a16="http://schemas.microsoft.com/office/drawing/2014/main" id="{4077D373-36B6-3585-E125-7E1778305B1E}"/>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2713" name="Rectangle 8">
            <a:extLst>
              <a:ext uri="{FF2B5EF4-FFF2-40B4-BE49-F238E27FC236}">
                <a16:creationId xmlns:a16="http://schemas.microsoft.com/office/drawing/2014/main" id="{ADAAF2E5-D937-B7D8-E1AE-0E7A84FC2C66}"/>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2714" name="Rectangle 9">
            <a:extLst>
              <a:ext uri="{FF2B5EF4-FFF2-40B4-BE49-F238E27FC236}">
                <a16:creationId xmlns:a16="http://schemas.microsoft.com/office/drawing/2014/main" id="{779C2211-C13E-34AD-3751-2E0C97C7952E}"/>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2715" name="Rectangle 10">
            <a:extLst>
              <a:ext uri="{FF2B5EF4-FFF2-40B4-BE49-F238E27FC236}">
                <a16:creationId xmlns:a16="http://schemas.microsoft.com/office/drawing/2014/main" id="{CEFBCC41-6EEE-398A-0CB8-66C28EF23EF4}"/>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2716" name="Rectangle 11">
            <a:extLst>
              <a:ext uri="{FF2B5EF4-FFF2-40B4-BE49-F238E27FC236}">
                <a16:creationId xmlns:a16="http://schemas.microsoft.com/office/drawing/2014/main" id="{41A940D9-0E97-2E8D-F3EF-C2A55BBFA50D}"/>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2717" name="Rectangle 12">
            <a:extLst>
              <a:ext uri="{FF2B5EF4-FFF2-40B4-BE49-F238E27FC236}">
                <a16:creationId xmlns:a16="http://schemas.microsoft.com/office/drawing/2014/main" id="{2EA845AD-87B1-4F4B-134E-402A38EF06BC}"/>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2718" name="Rectangle 13">
            <a:extLst>
              <a:ext uri="{FF2B5EF4-FFF2-40B4-BE49-F238E27FC236}">
                <a16:creationId xmlns:a16="http://schemas.microsoft.com/office/drawing/2014/main" id="{1ABBAC90-1131-DE18-C6DC-57988913FB1A}"/>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2719" name="Rectangle 14">
            <a:extLst>
              <a:ext uri="{FF2B5EF4-FFF2-40B4-BE49-F238E27FC236}">
                <a16:creationId xmlns:a16="http://schemas.microsoft.com/office/drawing/2014/main" id="{B199374F-0437-1A22-AA1B-B8F95140A32F}"/>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2720" name="Rectangle 15">
            <a:extLst>
              <a:ext uri="{FF2B5EF4-FFF2-40B4-BE49-F238E27FC236}">
                <a16:creationId xmlns:a16="http://schemas.microsoft.com/office/drawing/2014/main" id="{C242ED14-C92D-4FCB-90DE-E5614DE85DDB}"/>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2721" name="Rectangle 16">
            <a:extLst>
              <a:ext uri="{FF2B5EF4-FFF2-40B4-BE49-F238E27FC236}">
                <a16:creationId xmlns:a16="http://schemas.microsoft.com/office/drawing/2014/main" id="{BA2C9A84-07B8-95EC-EBA5-25F49DED44A1}"/>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2722" name="Rectangle 17">
            <a:extLst>
              <a:ext uri="{FF2B5EF4-FFF2-40B4-BE49-F238E27FC236}">
                <a16:creationId xmlns:a16="http://schemas.microsoft.com/office/drawing/2014/main" id="{21D57AA2-CB27-FB88-7AE4-74D8016783E8}"/>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2723" name="Rectangle 18">
            <a:extLst>
              <a:ext uri="{FF2B5EF4-FFF2-40B4-BE49-F238E27FC236}">
                <a16:creationId xmlns:a16="http://schemas.microsoft.com/office/drawing/2014/main" id="{204F7603-2005-A8AC-B10F-BE379AA9307E}"/>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5 Marcador de número de diapositiva">
            <a:extLst>
              <a:ext uri="{FF2B5EF4-FFF2-40B4-BE49-F238E27FC236}">
                <a16:creationId xmlns:a16="http://schemas.microsoft.com/office/drawing/2014/main" id="{910A3B70-48CE-7C91-CA78-D5DFAF98D43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287FAB71-3550-4E91-B6E3-7D92E7D0269F}" type="slidenum">
              <a:rPr lang="es-ES" altLang="es-CR" sz="1400" smtClean="0"/>
              <a:pPr>
                <a:spcBef>
                  <a:spcPct val="0"/>
                </a:spcBef>
                <a:buClrTx/>
                <a:buSzTx/>
                <a:buFontTx/>
                <a:buNone/>
              </a:pPr>
              <a:t>64</a:t>
            </a:fld>
            <a:endParaRPr lang="es-ES" altLang="es-CR" sz="1400"/>
          </a:p>
        </p:txBody>
      </p:sp>
      <p:sp>
        <p:nvSpPr>
          <p:cNvPr id="73731" name="Rectangle 2">
            <a:extLst>
              <a:ext uri="{FF2B5EF4-FFF2-40B4-BE49-F238E27FC236}">
                <a16:creationId xmlns:a16="http://schemas.microsoft.com/office/drawing/2014/main" id="{C084988B-2568-14E7-414B-8B722735D50C}"/>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CLARA (clustering large applications)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73732" name="Rectangle 3">
            <a:extLst>
              <a:ext uri="{FF2B5EF4-FFF2-40B4-BE49-F238E27FC236}">
                <a16:creationId xmlns:a16="http://schemas.microsoft.com/office/drawing/2014/main" id="{67A9F893-4DA7-39FE-4511-039B653BAA21}"/>
              </a:ext>
            </a:extLst>
          </p:cNvPr>
          <p:cNvSpPr>
            <a:spLocks noGrp="1" noChangeArrowheads="1"/>
          </p:cNvSpPr>
          <p:nvPr>
            <p:ph type="body" idx="1"/>
          </p:nvPr>
        </p:nvSpPr>
        <p:spPr>
          <a:xfrm>
            <a:off x="838200" y="1916113"/>
            <a:ext cx="7696200" cy="5094287"/>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CR" altLang="es-CR" sz="2000"/>
              <a:t>Combina la idea de k-medoides con remuestreo para aplicarlo a grandes volúmenes de datos</a:t>
            </a:r>
            <a:r>
              <a:rPr lang="es-ES" altLang="es-CR" sz="2000"/>
              <a:t>.</a:t>
            </a:r>
          </a:p>
          <a:p>
            <a:pPr algn="just">
              <a:spcBef>
                <a:spcPct val="0"/>
              </a:spcBef>
              <a:spcAft>
                <a:spcPts val="600"/>
              </a:spcAft>
              <a:buClr>
                <a:schemeClr val="hlink"/>
              </a:buClr>
              <a:buSzTx/>
              <a:buFont typeface="Wingdings" panose="05000000000000000000" pitchFamily="2" charset="2"/>
              <a:buChar char="§"/>
            </a:pPr>
            <a:r>
              <a:rPr lang="es-ES" altLang="es-CR" sz="2000"/>
              <a:t>Se selecciona una muestra aleatoria de un tamaño determinado y se aplica el algoritmo de </a:t>
            </a:r>
            <a:r>
              <a:rPr lang="es-ES" altLang="es-CR" sz="2000" i="1"/>
              <a:t>PAM</a:t>
            </a:r>
            <a:r>
              <a:rPr lang="es-ES" altLang="es-CR" sz="2000"/>
              <a:t> para encontrar los </a:t>
            </a:r>
            <a:r>
              <a:rPr lang="es-ES" altLang="es-CR" sz="2000" i="1"/>
              <a:t>clústers</a:t>
            </a:r>
            <a:r>
              <a:rPr lang="es-ES" altLang="es-CR" sz="2000"/>
              <a:t> óptimos acorde a esa muestra. </a:t>
            </a:r>
          </a:p>
          <a:p>
            <a:pPr algn="just">
              <a:spcBef>
                <a:spcPct val="0"/>
              </a:spcBef>
              <a:spcAft>
                <a:spcPts val="600"/>
              </a:spcAft>
              <a:buClr>
                <a:schemeClr val="hlink"/>
              </a:buClr>
              <a:buSzTx/>
              <a:buFont typeface="Wingdings" panose="05000000000000000000" pitchFamily="2" charset="2"/>
              <a:buChar char="§"/>
            </a:pPr>
            <a:r>
              <a:rPr lang="es-ES" altLang="es-CR" sz="2000"/>
              <a:t>Utilizando esos </a:t>
            </a:r>
            <a:r>
              <a:rPr lang="es-ES" altLang="es-CR" sz="2000" i="1"/>
              <a:t>medoides</a:t>
            </a:r>
            <a:r>
              <a:rPr lang="es-ES" altLang="es-CR" sz="2000"/>
              <a:t> se agrupan las observaciones de toda la base de datos.</a:t>
            </a:r>
          </a:p>
          <a:p>
            <a:pPr algn="just">
              <a:spcBef>
                <a:spcPct val="0"/>
              </a:spcBef>
              <a:spcAft>
                <a:spcPts val="600"/>
              </a:spcAft>
              <a:buClr>
                <a:schemeClr val="hlink"/>
              </a:buClr>
              <a:buSzTx/>
              <a:buFont typeface="Wingdings" panose="05000000000000000000" pitchFamily="2" charset="2"/>
              <a:buChar char="§"/>
            </a:pPr>
            <a:r>
              <a:rPr lang="es-ES" altLang="es-CR" sz="2000"/>
              <a:t>Se calcula la suma de las distancias entre cada observación de la base de datos y su correspondiente </a:t>
            </a:r>
            <a:r>
              <a:rPr lang="es-ES" altLang="es-CR" sz="2000" i="1"/>
              <a:t>medoide</a:t>
            </a:r>
            <a:r>
              <a:rPr lang="es-ES" altLang="es-CR" sz="2000"/>
              <a:t>. </a:t>
            </a:r>
          </a:p>
          <a:p>
            <a:pPr algn="just">
              <a:spcBef>
                <a:spcPct val="0"/>
              </a:spcBef>
              <a:spcAft>
                <a:spcPts val="600"/>
              </a:spcAft>
              <a:buClr>
                <a:schemeClr val="hlink"/>
              </a:buClr>
              <a:buSzTx/>
              <a:buFont typeface="Wingdings" panose="05000000000000000000" pitchFamily="2" charset="2"/>
              <a:buChar char="§"/>
            </a:pPr>
            <a:r>
              <a:rPr lang="es-ES" altLang="es-CR" sz="2000" i="1"/>
              <a:t>Se</a:t>
            </a:r>
            <a:r>
              <a:rPr lang="es-ES" altLang="es-CR" sz="2000"/>
              <a:t> repite este proceso un número predeterminado de veces con el objetivo de reducir el </a:t>
            </a:r>
            <a:r>
              <a:rPr lang="es-ES" altLang="es-CR" sz="2000" i="1"/>
              <a:t>sesgo </a:t>
            </a:r>
            <a:r>
              <a:rPr lang="es-ES" altLang="es-CR" sz="2000"/>
              <a:t>de muestreo. </a:t>
            </a:r>
          </a:p>
          <a:p>
            <a:pPr algn="just">
              <a:spcBef>
                <a:spcPct val="0"/>
              </a:spcBef>
              <a:spcAft>
                <a:spcPts val="600"/>
              </a:spcAft>
              <a:buClr>
                <a:schemeClr val="hlink"/>
              </a:buClr>
              <a:buSzTx/>
              <a:buFont typeface="Wingdings" panose="05000000000000000000" pitchFamily="2" charset="2"/>
              <a:buChar char="§"/>
            </a:pPr>
            <a:r>
              <a:rPr lang="es-ES" altLang="es-CR" sz="2000"/>
              <a:t>Se seleccionan como </a:t>
            </a:r>
            <a:r>
              <a:rPr lang="es-ES" altLang="es-CR" sz="2000" i="1"/>
              <a:t>clústers</a:t>
            </a:r>
            <a:r>
              <a:rPr lang="es-ES" altLang="es-CR" sz="2000"/>
              <a:t> finales los obtenidos con aquellos </a:t>
            </a:r>
            <a:r>
              <a:rPr lang="es-ES" altLang="es-CR" sz="2000" i="1"/>
              <a:t>medoides</a:t>
            </a:r>
            <a:r>
              <a:rPr lang="es-ES" altLang="es-CR" sz="2000"/>
              <a:t> que han conseguido la menor suma total de distancias. </a:t>
            </a:r>
            <a:endParaRPr lang="es-MX" altLang="es-CR" sz="2000"/>
          </a:p>
        </p:txBody>
      </p:sp>
      <p:sp>
        <p:nvSpPr>
          <p:cNvPr id="73733" name="Rectangle 4">
            <a:extLst>
              <a:ext uri="{FF2B5EF4-FFF2-40B4-BE49-F238E27FC236}">
                <a16:creationId xmlns:a16="http://schemas.microsoft.com/office/drawing/2014/main" id="{B06A85D4-2E3F-EA35-0344-73957B59A084}"/>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3734" name="Rectangle 5">
            <a:extLst>
              <a:ext uri="{FF2B5EF4-FFF2-40B4-BE49-F238E27FC236}">
                <a16:creationId xmlns:a16="http://schemas.microsoft.com/office/drawing/2014/main" id="{7AAA545C-908E-68C5-5EB7-7D7FF5BFA3AD}"/>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3735" name="Rectangle 6">
            <a:extLst>
              <a:ext uri="{FF2B5EF4-FFF2-40B4-BE49-F238E27FC236}">
                <a16:creationId xmlns:a16="http://schemas.microsoft.com/office/drawing/2014/main" id="{D48A7F84-DB9F-A8E3-E053-398E161E1EE3}"/>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3736" name="Rectangle 7">
            <a:extLst>
              <a:ext uri="{FF2B5EF4-FFF2-40B4-BE49-F238E27FC236}">
                <a16:creationId xmlns:a16="http://schemas.microsoft.com/office/drawing/2014/main" id="{9D8B413C-BB07-BC91-A150-7427BB1F1A4D}"/>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3737" name="Rectangle 8">
            <a:extLst>
              <a:ext uri="{FF2B5EF4-FFF2-40B4-BE49-F238E27FC236}">
                <a16:creationId xmlns:a16="http://schemas.microsoft.com/office/drawing/2014/main" id="{8BC090D9-DB17-B4CB-33FB-5A99D63F4161}"/>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3738" name="Rectangle 9">
            <a:extLst>
              <a:ext uri="{FF2B5EF4-FFF2-40B4-BE49-F238E27FC236}">
                <a16:creationId xmlns:a16="http://schemas.microsoft.com/office/drawing/2014/main" id="{E9B394AC-ACD4-3910-9144-39B6213213A0}"/>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3739" name="Rectangle 10">
            <a:extLst>
              <a:ext uri="{FF2B5EF4-FFF2-40B4-BE49-F238E27FC236}">
                <a16:creationId xmlns:a16="http://schemas.microsoft.com/office/drawing/2014/main" id="{52245B76-F111-6579-D332-69138F310EB5}"/>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3740" name="Rectangle 11">
            <a:extLst>
              <a:ext uri="{FF2B5EF4-FFF2-40B4-BE49-F238E27FC236}">
                <a16:creationId xmlns:a16="http://schemas.microsoft.com/office/drawing/2014/main" id="{77A35F94-0B82-2DD6-9842-5CE4830A96CA}"/>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3741" name="Rectangle 12">
            <a:extLst>
              <a:ext uri="{FF2B5EF4-FFF2-40B4-BE49-F238E27FC236}">
                <a16:creationId xmlns:a16="http://schemas.microsoft.com/office/drawing/2014/main" id="{8B7A3E83-321D-3AED-0D2B-6C4EDAE8B957}"/>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3742" name="Rectangle 13">
            <a:extLst>
              <a:ext uri="{FF2B5EF4-FFF2-40B4-BE49-F238E27FC236}">
                <a16:creationId xmlns:a16="http://schemas.microsoft.com/office/drawing/2014/main" id="{96DD652A-E748-F783-C026-BFB463E44259}"/>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3743" name="Rectangle 14">
            <a:extLst>
              <a:ext uri="{FF2B5EF4-FFF2-40B4-BE49-F238E27FC236}">
                <a16:creationId xmlns:a16="http://schemas.microsoft.com/office/drawing/2014/main" id="{76C77E89-A5EC-E4FE-B249-9C9BB2A50FD4}"/>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3744" name="Rectangle 15">
            <a:extLst>
              <a:ext uri="{FF2B5EF4-FFF2-40B4-BE49-F238E27FC236}">
                <a16:creationId xmlns:a16="http://schemas.microsoft.com/office/drawing/2014/main" id="{77F1F90A-B035-348E-5DCA-BA4A0C7C2E35}"/>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3745" name="Rectangle 16">
            <a:extLst>
              <a:ext uri="{FF2B5EF4-FFF2-40B4-BE49-F238E27FC236}">
                <a16:creationId xmlns:a16="http://schemas.microsoft.com/office/drawing/2014/main" id="{256319C5-7DEB-BDB5-41FF-AC31D4BCE3D6}"/>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3746" name="Rectangle 17">
            <a:extLst>
              <a:ext uri="{FF2B5EF4-FFF2-40B4-BE49-F238E27FC236}">
                <a16:creationId xmlns:a16="http://schemas.microsoft.com/office/drawing/2014/main" id="{35219DD5-EB09-3504-41A4-DCEBEAB5C1B3}"/>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3747" name="Rectangle 18">
            <a:extLst>
              <a:ext uri="{FF2B5EF4-FFF2-40B4-BE49-F238E27FC236}">
                <a16:creationId xmlns:a16="http://schemas.microsoft.com/office/drawing/2014/main" id="{D98E89CB-B7CA-5E48-C332-6C6E148B509E}"/>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5 Marcador de número de diapositiva">
            <a:extLst>
              <a:ext uri="{FF2B5EF4-FFF2-40B4-BE49-F238E27FC236}">
                <a16:creationId xmlns:a16="http://schemas.microsoft.com/office/drawing/2014/main" id="{D9169AA3-B1C4-BABF-3450-E84A16B2370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1D250355-6640-4A17-A4B1-E2339D53F1F1}" type="slidenum">
              <a:rPr lang="es-ES" altLang="es-CR" sz="1400" smtClean="0"/>
              <a:pPr>
                <a:spcBef>
                  <a:spcPct val="0"/>
                </a:spcBef>
                <a:buClrTx/>
                <a:buSzTx/>
                <a:buFontTx/>
                <a:buNone/>
              </a:pPr>
              <a:t>65</a:t>
            </a:fld>
            <a:endParaRPr lang="es-ES" altLang="es-CR" sz="1400"/>
          </a:p>
        </p:txBody>
      </p:sp>
      <p:sp>
        <p:nvSpPr>
          <p:cNvPr id="74755" name="Rectangle 2">
            <a:extLst>
              <a:ext uri="{FF2B5EF4-FFF2-40B4-BE49-F238E27FC236}">
                <a16:creationId xmlns:a16="http://schemas.microsoft.com/office/drawing/2014/main" id="{65ECF5F1-D1DE-70D9-E732-845A1A88306A}"/>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Método combinado: k-medias jerárquico </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74756" name="Rectangle 3">
            <a:extLst>
              <a:ext uri="{FF2B5EF4-FFF2-40B4-BE49-F238E27FC236}">
                <a16:creationId xmlns:a16="http://schemas.microsoft.com/office/drawing/2014/main" id="{E528E53A-4162-600F-4FA4-0677C629BC70}"/>
              </a:ext>
            </a:extLst>
          </p:cNvPr>
          <p:cNvSpPr>
            <a:spLocks noGrp="1" noChangeArrowheads="1"/>
          </p:cNvSpPr>
          <p:nvPr>
            <p:ph type="body" idx="1"/>
          </p:nvPr>
        </p:nvSpPr>
        <p:spPr>
          <a:xfrm>
            <a:off x="838200" y="1916113"/>
            <a:ext cx="7696200" cy="3092450"/>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ES" altLang="es-CR" sz="2000"/>
              <a:t>El método de k-medias sufre las limitaciones de necesitar que se especifique el número de </a:t>
            </a:r>
            <a:r>
              <a:rPr lang="es-ES" altLang="es-CR" sz="2000" i="1"/>
              <a:t>clústers</a:t>
            </a:r>
            <a:r>
              <a:rPr lang="es-ES" altLang="es-CR" sz="2000"/>
              <a:t> de antemano y de que sus resultados puedan variar en función de la iniciación aleatoria.</a:t>
            </a:r>
          </a:p>
          <a:p>
            <a:pPr algn="just">
              <a:spcBef>
                <a:spcPct val="0"/>
              </a:spcBef>
              <a:spcAft>
                <a:spcPts val="600"/>
              </a:spcAft>
              <a:buClr>
                <a:schemeClr val="hlink"/>
              </a:buClr>
              <a:buSzTx/>
              <a:buFont typeface="Wingdings" panose="05000000000000000000" pitchFamily="2" charset="2"/>
              <a:buChar char="§"/>
            </a:pPr>
            <a:r>
              <a:rPr lang="es-ES" altLang="es-CR" sz="2000"/>
              <a:t>Se aplica un método jerárquico y se poda el dendograma en k clústers.</a:t>
            </a:r>
          </a:p>
          <a:p>
            <a:pPr algn="just">
              <a:spcBef>
                <a:spcPct val="0"/>
              </a:spcBef>
              <a:spcAft>
                <a:spcPts val="600"/>
              </a:spcAft>
              <a:buClr>
                <a:schemeClr val="hlink"/>
              </a:buClr>
              <a:buSzTx/>
              <a:buFont typeface="Wingdings" panose="05000000000000000000" pitchFamily="2" charset="2"/>
              <a:buChar char="§"/>
            </a:pPr>
            <a:r>
              <a:rPr lang="es-ES" altLang="es-CR" sz="2000"/>
              <a:t>Se calcula el centro de cada clúster.</a:t>
            </a:r>
          </a:p>
          <a:p>
            <a:pPr algn="just">
              <a:spcBef>
                <a:spcPct val="0"/>
              </a:spcBef>
              <a:spcAft>
                <a:spcPts val="600"/>
              </a:spcAft>
              <a:buClr>
                <a:schemeClr val="hlink"/>
              </a:buClr>
              <a:buSzTx/>
              <a:buFont typeface="Wingdings" panose="05000000000000000000" pitchFamily="2" charset="2"/>
              <a:buChar char="§"/>
            </a:pPr>
            <a:r>
              <a:rPr lang="es-ES" altLang="es-CR" sz="2000"/>
              <a:t>Se aplica k-medias usando como centroides iniciales los centros calculados en el paso anterior. </a:t>
            </a:r>
            <a:endParaRPr lang="es-MX" altLang="es-CR" sz="2000"/>
          </a:p>
        </p:txBody>
      </p:sp>
      <p:sp>
        <p:nvSpPr>
          <p:cNvPr id="74757" name="Rectangle 4">
            <a:extLst>
              <a:ext uri="{FF2B5EF4-FFF2-40B4-BE49-F238E27FC236}">
                <a16:creationId xmlns:a16="http://schemas.microsoft.com/office/drawing/2014/main" id="{9D6A9863-7C8A-172F-7A4B-ABAB0D535374}"/>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4758" name="Rectangle 5">
            <a:extLst>
              <a:ext uri="{FF2B5EF4-FFF2-40B4-BE49-F238E27FC236}">
                <a16:creationId xmlns:a16="http://schemas.microsoft.com/office/drawing/2014/main" id="{FBCB7D39-E115-2C80-7B58-F8EEC7E8DF5D}"/>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4759" name="Rectangle 6">
            <a:extLst>
              <a:ext uri="{FF2B5EF4-FFF2-40B4-BE49-F238E27FC236}">
                <a16:creationId xmlns:a16="http://schemas.microsoft.com/office/drawing/2014/main" id="{107834DC-59A4-BE2C-1B07-80D7C5BE727F}"/>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4760" name="Rectangle 7">
            <a:extLst>
              <a:ext uri="{FF2B5EF4-FFF2-40B4-BE49-F238E27FC236}">
                <a16:creationId xmlns:a16="http://schemas.microsoft.com/office/drawing/2014/main" id="{1A46DEB9-149E-6018-4186-BC5FC43B76AA}"/>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4761" name="Rectangle 8">
            <a:extLst>
              <a:ext uri="{FF2B5EF4-FFF2-40B4-BE49-F238E27FC236}">
                <a16:creationId xmlns:a16="http://schemas.microsoft.com/office/drawing/2014/main" id="{0BED4D07-1AA4-6317-657A-EF45FB8C408C}"/>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4762" name="Rectangle 9">
            <a:extLst>
              <a:ext uri="{FF2B5EF4-FFF2-40B4-BE49-F238E27FC236}">
                <a16:creationId xmlns:a16="http://schemas.microsoft.com/office/drawing/2014/main" id="{E76537A2-D99F-BDBA-726E-E7BA7554737B}"/>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4763" name="Rectangle 10">
            <a:extLst>
              <a:ext uri="{FF2B5EF4-FFF2-40B4-BE49-F238E27FC236}">
                <a16:creationId xmlns:a16="http://schemas.microsoft.com/office/drawing/2014/main" id="{64BF9DDF-6457-8495-872F-60B0DE98B36F}"/>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4764" name="Rectangle 11">
            <a:extLst>
              <a:ext uri="{FF2B5EF4-FFF2-40B4-BE49-F238E27FC236}">
                <a16:creationId xmlns:a16="http://schemas.microsoft.com/office/drawing/2014/main" id="{0D5DF90C-C48E-27CE-9D43-2CF30E7DFAD7}"/>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4765" name="Rectangle 12">
            <a:extLst>
              <a:ext uri="{FF2B5EF4-FFF2-40B4-BE49-F238E27FC236}">
                <a16:creationId xmlns:a16="http://schemas.microsoft.com/office/drawing/2014/main" id="{0930B292-CC49-F0ED-A28A-75EF2DAB4DC0}"/>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4766" name="Rectangle 13">
            <a:extLst>
              <a:ext uri="{FF2B5EF4-FFF2-40B4-BE49-F238E27FC236}">
                <a16:creationId xmlns:a16="http://schemas.microsoft.com/office/drawing/2014/main" id="{C63D5B93-12B8-A3E8-7613-191D66E436DF}"/>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4767" name="Rectangle 14">
            <a:extLst>
              <a:ext uri="{FF2B5EF4-FFF2-40B4-BE49-F238E27FC236}">
                <a16:creationId xmlns:a16="http://schemas.microsoft.com/office/drawing/2014/main" id="{DE9B7D9F-E468-F71D-40F9-3B9A39E7A12C}"/>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4768" name="Rectangle 15">
            <a:extLst>
              <a:ext uri="{FF2B5EF4-FFF2-40B4-BE49-F238E27FC236}">
                <a16:creationId xmlns:a16="http://schemas.microsoft.com/office/drawing/2014/main" id="{837957A4-2298-26CF-1548-4EF7F799AB71}"/>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4769" name="Rectangle 16">
            <a:extLst>
              <a:ext uri="{FF2B5EF4-FFF2-40B4-BE49-F238E27FC236}">
                <a16:creationId xmlns:a16="http://schemas.microsoft.com/office/drawing/2014/main" id="{3028E229-81BB-1F99-6E5B-4920470E00BD}"/>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4770" name="Rectangle 17">
            <a:extLst>
              <a:ext uri="{FF2B5EF4-FFF2-40B4-BE49-F238E27FC236}">
                <a16:creationId xmlns:a16="http://schemas.microsoft.com/office/drawing/2014/main" id="{6C0436E9-8C5B-A2EB-09D5-EC2F03B5F1E5}"/>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4771" name="Rectangle 18">
            <a:extLst>
              <a:ext uri="{FF2B5EF4-FFF2-40B4-BE49-F238E27FC236}">
                <a16:creationId xmlns:a16="http://schemas.microsoft.com/office/drawing/2014/main" id="{E1FC5358-E5C3-4425-93BA-37F39036AD6D}"/>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5 Marcador de número de diapositiva">
            <a:extLst>
              <a:ext uri="{FF2B5EF4-FFF2-40B4-BE49-F238E27FC236}">
                <a16:creationId xmlns:a16="http://schemas.microsoft.com/office/drawing/2014/main" id="{F8D1B6B2-CD98-805C-9BB3-22A5530709C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A2EB72F-BBC4-49BA-BEB8-D4CCAE922AF8}" type="slidenum">
              <a:rPr lang="es-ES" altLang="es-CR" sz="1400" smtClean="0"/>
              <a:pPr>
                <a:spcBef>
                  <a:spcPct val="0"/>
                </a:spcBef>
                <a:buClrTx/>
                <a:buSzTx/>
                <a:buFontTx/>
                <a:buNone/>
              </a:pPr>
              <a:t>66</a:t>
            </a:fld>
            <a:endParaRPr lang="es-ES" altLang="es-CR" sz="1400"/>
          </a:p>
        </p:txBody>
      </p:sp>
      <p:sp>
        <p:nvSpPr>
          <p:cNvPr id="75779" name="Rectangle 2">
            <a:extLst>
              <a:ext uri="{FF2B5EF4-FFF2-40B4-BE49-F238E27FC236}">
                <a16:creationId xmlns:a16="http://schemas.microsoft.com/office/drawing/2014/main" id="{023CA096-7277-42E0-769D-3C3A1E5C16EF}"/>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Método difuso (fuzzy) </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75780" name="Rectangle 3">
            <a:extLst>
              <a:ext uri="{FF2B5EF4-FFF2-40B4-BE49-F238E27FC236}">
                <a16:creationId xmlns:a16="http://schemas.microsoft.com/office/drawing/2014/main" id="{3A772466-3F03-5F73-30BD-4F049DD055BF}"/>
              </a:ext>
            </a:extLst>
          </p:cNvPr>
          <p:cNvSpPr>
            <a:spLocks noGrp="1" noChangeArrowheads="1"/>
          </p:cNvSpPr>
          <p:nvPr>
            <p:ph type="body" idx="1"/>
          </p:nvPr>
        </p:nvSpPr>
        <p:spPr>
          <a:xfrm>
            <a:off x="838200" y="1916113"/>
            <a:ext cx="7696200" cy="4346575"/>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ES" altLang="es-CR" sz="2000"/>
              <a:t>Cada observación, puede pertenecer potencialmente a varios </a:t>
            </a:r>
            <a:r>
              <a:rPr lang="es-ES" altLang="es-CR" sz="2000" i="1"/>
              <a:t>clústers</a:t>
            </a:r>
            <a:r>
              <a:rPr lang="es-ES" altLang="es-CR" sz="2000"/>
              <a:t>. Por lo tanto, cada observación tiene asignado un grado de pertenencia a cada uno de los </a:t>
            </a:r>
            <a:r>
              <a:rPr lang="es-ES" altLang="es-CR" sz="2000" i="1"/>
              <a:t>clústers</a:t>
            </a:r>
            <a:r>
              <a:rPr lang="es-ES" altLang="es-CR" sz="2000"/>
              <a:t>.</a:t>
            </a:r>
          </a:p>
          <a:p>
            <a:pPr algn="just">
              <a:spcBef>
                <a:spcPct val="0"/>
              </a:spcBef>
              <a:spcAft>
                <a:spcPts val="600"/>
              </a:spcAft>
              <a:buClr>
                <a:schemeClr val="hlink"/>
              </a:buClr>
              <a:buSzTx/>
              <a:buFont typeface="Wingdings" panose="05000000000000000000" pitchFamily="2" charset="2"/>
              <a:buChar char="§"/>
            </a:pPr>
            <a:r>
              <a:rPr lang="es-ES" altLang="es-CR" sz="2000" i="1"/>
              <a:t>Fuzzy c-means (FCM)</a:t>
            </a:r>
            <a:r>
              <a:rPr lang="es-ES" altLang="es-CR" sz="2000"/>
              <a:t> es uno de los algoritmos más empleados para generar </a:t>
            </a:r>
            <a:r>
              <a:rPr lang="es-ES" altLang="es-CR" sz="2000" i="1"/>
              <a:t>clustering difusos</a:t>
            </a:r>
            <a:r>
              <a:rPr lang="es-ES" altLang="es-CR" sz="2000"/>
              <a:t>. Se asemeja en gran medida al algoritmo de </a:t>
            </a:r>
            <a:r>
              <a:rPr lang="es-ES" altLang="es-CR" sz="2000" i="1"/>
              <a:t>k-medias</a:t>
            </a:r>
            <a:r>
              <a:rPr lang="es-ES" altLang="es-CR" sz="2000"/>
              <a:t> pero con dos diferencias:</a:t>
            </a:r>
          </a:p>
          <a:p>
            <a:pPr lvl="1" algn="just"/>
            <a:r>
              <a:rPr lang="es-ES" altLang="es-CR" sz="1600"/>
              <a:t>La definición de centroide empleada por </a:t>
            </a:r>
            <a:r>
              <a:rPr lang="es-ES" altLang="es-CR" sz="1600" i="1"/>
              <a:t>c-means</a:t>
            </a:r>
            <a:r>
              <a:rPr lang="es-ES" altLang="es-CR" sz="1600"/>
              <a:t> es: la media de todas las observaciones del cluster ponderada por la probabilidad de pertenecer al </a:t>
            </a:r>
            <a:r>
              <a:rPr lang="es-ES" altLang="es-CR" sz="1600" i="1"/>
              <a:t>cluster</a:t>
            </a:r>
            <a:r>
              <a:rPr lang="es-ES" altLang="es-CR" sz="1600"/>
              <a:t>.</a:t>
            </a:r>
          </a:p>
          <a:p>
            <a:pPr lvl="1"/>
            <a:r>
              <a:rPr lang="es-ES" altLang="es-CR" sz="1600"/>
              <a:t>Devuelve para cada observación la probabilidad de pertenecer a cada </a:t>
            </a:r>
            <a:r>
              <a:rPr lang="es-ES" altLang="es-CR" sz="1600" i="1"/>
              <a:t>cluster</a:t>
            </a:r>
            <a:r>
              <a:rPr lang="es-ES" altLang="es-CR" sz="1600"/>
              <a:t>.</a:t>
            </a:r>
          </a:p>
          <a:p>
            <a:pPr algn="just">
              <a:spcBef>
                <a:spcPct val="0"/>
              </a:spcBef>
              <a:spcAft>
                <a:spcPts val="600"/>
              </a:spcAft>
              <a:buClr>
                <a:schemeClr val="hlink"/>
              </a:buClr>
              <a:buSzTx/>
              <a:buFont typeface="Wingdings" panose="05000000000000000000" pitchFamily="2" charset="2"/>
              <a:buChar char="§"/>
            </a:pPr>
            <a:endParaRPr lang="es-MX" altLang="es-CR" sz="2000"/>
          </a:p>
        </p:txBody>
      </p:sp>
      <p:sp>
        <p:nvSpPr>
          <p:cNvPr id="75781" name="Rectangle 4">
            <a:extLst>
              <a:ext uri="{FF2B5EF4-FFF2-40B4-BE49-F238E27FC236}">
                <a16:creationId xmlns:a16="http://schemas.microsoft.com/office/drawing/2014/main" id="{5FD5A28D-6280-C1C2-F129-988AA65CF432}"/>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5782" name="Rectangle 5">
            <a:extLst>
              <a:ext uri="{FF2B5EF4-FFF2-40B4-BE49-F238E27FC236}">
                <a16:creationId xmlns:a16="http://schemas.microsoft.com/office/drawing/2014/main" id="{E34489B7-8F87-2D45-0C10-48215EBA53BF}"/>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5783" name="Rectangle 6">
            <a:extLst>
              <a:ext uri="{FF2B5EF4-FFF2-40B4-BE49-F238E27FC236}">
                <a16:creationId xmlns:a16="http://schemas.microsoft.com/office/drawing/2014/main" id="{503B25F2-2C72-D9B6-6CDE-20BFFE21A61E}"/>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5784" name="Rectangle 7">
            <a:extLst>
              <a:ext uri="{FF2B5EF4-FFF2-40B4-BE49-F238E27FC236}">
                <a16:creationId xmlns:a16="http://schemas.microsoft.com/office/drawing/2014/main" id="{AAD0B5E3-A88D-ED49-8DD4-0EA24730F473}"/>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5785" name="Rectangle 8">
            <a:extLst>
              <a:ext uri="{FF2B5EF4-FFF2-40B4-BE49-F238E27FC236}">
                <a16:creationId xmlns:a16="http://schemas.microsoft.com/office/drawing/2014/main" id="{87F38716-FB07-2037-E888-5FB6798B978D}"/>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5786" name="Rectangle 9">
            <a:extLst>
              <a:ext uri="{FF2B5EF4-FFF2-40B4-BE49-F238E27FC236}">
                <a16:creationId xmlns:a16="http://schemas.microsoft.com/office/drawing/2014/main" id="{B2E9702F-610A-D62F-A24E-78669AF4D0AE}"/>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5787" name="Rectangle 10">
            <a:extLst>
              <a:ext uri="{FF2B5EF4-FFF2-40B4-BE49-F238E27FC236}">
                <a16:creationId xmlns:a16="http://schemas.microsoft.com/office/drawing/2014/main" id="{5CA33BAC-7F4A-2746-32D9-3D82E0EC0FF0}"/>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5788" name="Rectangle 11">
            <a:extLst>
              <a:ext uri="{FF2B5EF4-FFF2-40B4-BE49-F238E27FC236}">
                <a16:creationId xmlns:a16="http://schemas.microsoft.com/office/drawing/2014/main" id="{389B1A48-2E4F-2FE9-0950-86490776C067}"/>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5789" name="Rectangle 12">
            <a:extLst>
              <a:ext uri="{FF2B5EF4-FFF2-40B4-BE49-F238E27FC236}">
                <a16:creationId xmlns:a16="http://schemas.microsoft.com/office/drawing/2014/main" id="{CFC65409-AE08-9457-39C1-67F47377820C}"/>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5790" name="Rectangle 13">
            <a:extLst>
              <a:ext uri="{FF2B5EF4-FFF2-40B4-BE49-F238E27FC236}">
                <a16:creationId xmlns:a16="http://schemas.microsoft.com/office/drawing/2014/main" id="{A3232953-0FD0-2E76-B0E2-0033C605FD27}"/>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5791" name="Rectangle 14">
            <a:extLst>
              <a:ext uri="{FF2B5EF4-FFF2-40B4-BE49-F238E27FC236}">
                <a16:creationId xmlns:a16="http://schemas.microsoft.com/office/drawing/2014/main" id="{0B904DC3-A318-EEBE-C663-D33A9991FB89}"/>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5792" name="Rectangle 15">
            <a:extLst>
              <a:ext uri="{FF2B5EF4-FFF2-40B4-BE49-F238E27FC236}">
                <a16:creationId xmlns:a16="http://schemas.microsoft.com/office/drawing/2014/main" id="{20CB35A3-5E38-C296-553A-FC0803C51BB3}"/>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5793" name="Rectangle 16">
            <a:extLst>
              <a:ext uri="{FF2B5EF4-FFF2-40B4-BE49-F238E27FC236}">
                <a16:creationId xmlns:a16="http://schemas.microsoft.com/office/drawing/2014/main" id="{0B09999F-CFD2-08FC-5261-F2C360EF1808}"/>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5794" name="Rectangle 17">
            <a:extLst>
              <a:ext uri="{FF2B5EF4-FFF2-40B4-BE49-F238E27FC236}">
                <a16:creationId xmlns:a16="http://schemas.microsoft.com/office/drawing/2014/main" id="{CF213467-95ED-2A40-4D03-F6AA75FCF420}"/>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5795" name="Rectangle 18">
            <a:extLst>
              <a:ext uri="{FF2B5EF4-FFF2-40B4-BE49-F238E27FC236}">
                <a16:creationId xmlns:a16="http://schemas.microsoft.com/office/drawing/2014/main" id="{637F75B1-3626-B80C-40B1-BBCEB1E81C29}"/>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5 Marcador de número de diapositiva">
            <a:extLst>
              <a:ext uri="{FF2B5EF4-FFF2-40B4-BE49-F238E27FC236}">
                <a16:creationId xmlns:a16="http://schemas.microsoft.com/office/drawing/2014/main" id="{D35BDD00-ADC1-83D6-4E8A-3D9CDA3F417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1CE7A20-4E33-4FA4-A27F-FC5DC7202F02}" type="slidenum">
              <a:rPr lang="es-ES" altLang="es-CR" sz="1400" smtClean="0"/>
              <a:pPr>
                <a:spcBef>
                  <a:spcPct val="0"/>
                </a:spcBef>
                <a:buClrTx/>
                <a:buSzTx/>
                <a:buFontTx/>
                <a:buNone/>
              </a:pPr>
              <a:t>67</a:t>
            </a:fld>
            <a:endParaRPr lang="es-ES" altLang="es-CR" sz="1400"/>
          </a:p>
        </p:txBody>
      </p:sp>
      <p:sp>
        <p:nvSpPr>
          <p:cNvPr id="76803" name="Rectangle 2">
            <a:extLst>
              <a:ext uri="{FF2B5EF4-FFF2-40B4-BE49-F238E27FC236}">
                <a16:creationId xmlns:a16="http://schemas.microsoft.com/office/drawing/2014/main" id="{F289B0AF-2C86-7B7D-B67E-AB480F26600A}"/>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Clusters basados en modelos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76804" name="Rectangle 3">
            <a:extLst>
              <a:ext uri="{FF2B5EF4-FFF2-40B4-BE49-F238E27FC236}">
                <a16:creationId xmlns:a16="http://schemas.microsoft.com/office/drawing/2014/main" id="{A8F62CF6-FE79-AEB6-5F2D-E5C08583889A}"/>
              </a:ext>
            </a:extLst>
          </p:cNvPr>
          <p:cNvSpPr>
            <a:spLocks noGrp="1" noChangeArrowheads="1"/>
          </p:cNvSpPr>
          <p:nvPr>
            <p:ph type="body" idx="1"/>
          </p:nvPr>
        </p:nvSpPr>
        <p:spPr>
          <a:xfrm>
            <a:off x="838200" y="1916113"/>
            <a:ext cx="7696200" cy="4862512"/>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ES" altLang="es-CR" sz="2000"/>
              <a:t>Considera que las observaciones proceden de una distribución que es a su vez una combinación de dos o más componentes (</a:t>
            </a:r>
            <a:r>
              <a:rPr lang="es-ES" altLang="es-CR" sz="2000" i="1"/>
              <a:t>clústers</a:t>
            </a:r>
            <a:r>
              <a:rPr lang="es-ES" altLang="es-CR" sz="2000"/>
              <a:t>), cada uno con una distribución propia. </a:t>
            </a:r>
          </a:p>
          <a:p>
            <a:pPr algn="just">
              <a:spcBef>
                <a:spcPct val="0"/>
              </a:spcBef>
              <a:spcAft>
                <a:spcPts val="600"/>
              </a:spcAft>
              <a:buClr>
                <a:schemeClr val="hlink"/>
              </a:buClr>
              <a:buSzTx/>
              <a:buFont typeface="Wingdings" panose="05000000000000000000" pitchFamily="2" charset="2"/>
              <a:buChar char="§"/>
            </a:pPr>
            <a:r>
              <a:rPr lang="es-ES" altLang="es-CR" sz="2000"/>
              <a:t>Cada </a:t>
            </a:r>
            <a:r>
              <a:rPr lang="es-ES" altLang="es-CR" sz="2000" i="1"/>
              <a:t>clúster</a:t>
            </a:r>
            <a:r>
              <a:rPr lang="es-ES" altLang="es-CR" sz="2000"/>
              <a:t> puede estar descrito por cualquier función de densidad, pero usualmente se asume que siguen una distribución normal multivariante. </a:t>
            </a:r>
          </a:p>
          <a:p>
            <a:pPr algn="just">
              <a:spcBef>
                <a:spcPct val="0"/>
              </a:spcBef>
              <a:spcAft>
                <a:spcPts val="600"/>
              </a:spcAft>
              <a:buClr>
                <a:schemeClr val="hlink"/>
              </a:buClr>
              <a:buSzTx/>
              <a:buFont typeface="Wingdings" panose="05000000000000000000" pitchFamily="2" charset="2"/>
              <a:buChar char="§"/>
            </a:pPr>
            <a:r>
              <a:rPr lang="es-ES" altLang="es-CR" sz="2000"/>
              <a:t>Para estimar los parámetros que definen la función de distribución de cada </a:t>
            </a:r>
            <a:r>
              <a:rPr lang="es-ES" altLang="es-CR" sz="2000" i="1"/>
              <a:t>clúster</a:t>
            </a:r>
            <a:r>
              <a:rPr lang="es-ES" altLang="es-CR" sz="2000"/>
              <a:t> se recurre al algoritmo de </a:t>
            </a:r>
            <a:r>
              <a:rPr lang="es-ES" altLang="es-CR" sz="2000" i="1"/>
              <a:t>Expectation-Maximization (EM)</a:t>
            </a:r>
            <a:r>
              <a:rPr lang="es-ES" altLang="es-CR" sz="2000"/>
              <a:t>. Este resuelve distintos modelos en los que el volumen, forma y orientación de las distribuciones pueden considerarse iguales para todos los </a:t>
            </a:r>
            <a:r>
              <a:rPr lang="es-ES" altLang="es-CR" sz="2000" i="1"/>
              <a:t>clústers</a:t>
            </a:r>
            <a:r>
              <a:rPr lang="es-ES" altLang="es-CR" sz="2000"/>
              <a:t> o distintas para cada uno. Por ejemplo, un posible modelo es: volumen constante, forma variable, orientación variable.</a:t>
            </a:r>
            <a:endParaRPr lang="es-MX" altLang="es-CR" sz="2000"/>
          </a:p>
        </p:txBody>
      </p:sp>
      <p:sp>
        <p:nvSpPr>
          <p:cNvPr id="76805" name="Rectangle 4">
            <a:extLst>
              <a:ext uri="{FF2B5EF4-FFF2-40B4-BE49-F238E27FC236}">
                <a16:creationId xmlns:a16="http://schemas.microsoft.com/office/drawing/2014/main" id="{E2A4E9E0-D645-A37D-908E-6B09C019D783}"/>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6806" name="Rectangle 5">
            <a:extLst>
              <a:ext uri="{FF2B5EF4-FFF2-40B4-BE49-F238E27FC236}">
                <a16:creationId xmlns:a16="http://schemas.microsoft.com/office/drawing/2014/main" id="{94AF864C-79CD-7E84-A185-D854BB8A9F97}"/>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6807" name="Rectangle 6">
            <a:extLst>
              <a:ext uri="{FF2B5EF4-FFF2-40B4-BE49-F238E27FC236}">
                <a16:creationId xmlns:a16="http://schemas.microsoft.com/office/drawing/2014/main" id="{3DEC2C3D-2C2A-2834-8AAD-24B48CFA9DC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6808" name="Rectangle 7">
            <a:extLst>
              <a:ext uri="{FF2B5EF4-FFF2-40B4-BE49-F238E27FC236}">
                <a16:creationId xmlns:a16="http://schemas.microsoft.com/office/drawing/2014/main" id="{F678510D-68B9-C46F-5954-63701906B3AD}"/>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6809" name="Rectangle 8">
            <a:extLst>
              <a:ext uri="{FF2B5EF4-FFF2-40B4-BE49-F238E27FC236}">
                <a16:creationId xmlns:a16="http://schemas.microsoft.com/office/drawing/2014/main" id="{C0049A5C-1FAE-E734-17EF-D05935EC457A}"/>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6810" name="Rectangle 9">
            <a:extLst>
              <a:ext uri="{FF2B5EF4-FFF2-40B4-BE49-F238E27FC236}">
                <a16:creationId xmlns:a16="http://schemas.microsoft.com/office/drawing/2014/main" id="{0421E900-0A15-5077-EEB1-B45AC8FC6271}"/>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6811" name="Rectangle 10">
            <a:extLst>
              <a:ext uri="{FF2B5EF4-FFF2-40B4-BE49-F238E27FC236}">
                <a16:creationId xmlns:a16="http://schemas.microsoft.com/office/drawing/2014/main" id="{00CC2B9E-516F-0DBE-C4C3-CD15C24883DF}"/>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6812" name="Rectangle 11">
            <a:extLst>
              <a:ext uri="{FF2B5EF4-FFF2-40B4-BE49-F238E27FC236}">
                <a16:creationId xmlns:a16="http://schemas.microsoft.com/office/drawing/2014/main" id="{F19885E1-AF5E-0A01-DCD5-BC4F6ADACA67}"/>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6813" name="Rectangle 12">
            <a:extLst>
              <a:ext uri="{FF2B5EF4-FFF2-40B4-BE49-F238E27FC236}">
                <a16:creationId xmlns:a16="http://schemas.microsoft.com/office/drawing/2014/main" id="{0E3EFC19-C6B0-E3C2-294A-F05FAA778EB1}"/>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6814" name="Rectangle 13">
            <a:extLst>
              <a:ext uri="{FF2B5EF4-FFF2-40B4-BE49-F238E27FC236}">
                <a16:creationId xmlns:a16="http://schemas.microsoft.com/office/drawing/2014/main" id="{8D709293-6276-FE90-8647-8926CF6F4988}"/>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6815" name="Rectangle 14">
            <a:extLst>
              <a:ext uri="{FF2B5EF4-FFF2-40B4-BE49-F238E27FC236}">
                <a16:creationId xmlns:a16="http://schemas.microsoft.com/office/drawing/2014/main" id="{FA535BFF-64CB-941B-B917-0C15805CCF14}"/>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6816" name="Rectangle 15">
            <a:extLst>
              <a:ext uri="{FF2B5EF4-FFF2-40B4-BE49-F238E27FC236}">
                <a16:creationId xmlns:a16="http://schemas.microsoft.com/office/drawing/2014/main" id="{EA97F070-2AEE-5C39-6BD6-024806280F91}"/>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6817" name="Rectangle 16">
            <a:extLst>
              <a:ext uri="{FF2B5EF4-FFF2-40B4-BE49-F238E27FC236}">
                <a16:creationId xmlns:a16="http://schemas.microsoft.com/office/drawing/2014/main" id="{A4377F55-107D-291D-D6F1-85B5AED565AD}"/>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6818" name="Rectangle 17">
            <a:extLst>
              <a:ext uri="{FF2B5EF4-FFF2-40B4-BE49-F238E27FC236}">
                <a16:creationId xmlns:a16="http://schemas.microsoft.com/office/drawing/2014/main" id="{8929220D-AD56-C394-F964-1E9485472479}"/>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6819" name="Rectangle 18">
            <a:extLst>
              <a:ext uri="{FF2B5EF4-FFF2-40B4-BE49-F238E27FC236}">
                <a16:creationId xmlns:a16="http://schemas.microsoft.com/office/drawing/2014/main" id="{9C0EAB0D-FA50-A0F3-D3A0-B8E281DF87F9}"/>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ángulo 1">
            <a:extLst>
              <a:ext uri="{FF2B5EF4-FFF2-40B4-BE49-F238E27FC236}">
                <a16:creationId xmlns:a16="http://schemas.microsoft.com/office/drawing/2014/main" id="{FCA564E1-4245-735C-414B-5E8C42D60326}"/>
              </a:ext>
            </a:extLst>
          </p:cNvPr>
          <p:cNvSpPr>
            <a:spLocks noChangeArrowheads="1"/>
          </p:cNvSpPr>
          <p:nvPr/>
        </p:nvSpPr>
        <p:spPr bwMode="auto">
          <a:xfrm>
            <a:off x="1258888" y="2776538"/>
            <a:ext cx="7273925" cy="122555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7827" name="5 Marcador de número de diapositiva">
            <a:extLst>
              <a:ext uri="{FF2B5EF4-FFF2-40B4-BE49-F238E27FC236}">
                <a16:creationId xmlns:a16="http://schemas.microsoft.com/office/drawing/2014/main" id="{DFCCB2DA-2E18-4CC8-11A9-79754DFDB85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72ECC71F-06F8-4E14-8986-6D962E935663}" type="slidenum">
              <a:rPr lang="es-ES" altLang="es-CR" sz="1400" smtClean="0"/>
              <a:pPr>
                <a:spcBef>
                  <a:spcPct val="0"/>
                </a:spcBef>
                <a:buClrTx/>
                <a:buSzTx/>
                <a:buFontTx/>
                <a:buNone/>
              </a:pPr>
              <a:t>68</a:t>
            </a:fld>
            <a:endParaRPr lang="es-ES" altLang="es-CR" sz="1400"/>
          </a:p>
        </p:txBody>
      </p:sp>
      <p:sp>
        <p:nvSpPr>
          <p:cNvPr id="77828" name="Rectangle 2">
            <a:extLst>
              <a:ext uri="{FF2B5EF4-FFF2-40B4-BE49-F238E27FC236}">
                <a16:creationId xmlns:a16="http://schemas.microsoft.com/office/drawing/2014/main" id="{CCBF7FA3-C6E1-4B7E-D988-0B95D70D1E56}"/>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cs typeface="Times New Roman" panose="02020603050405020304" pitchFamily="18" charset="0"/>
              </a:rPr>
              <a:t>Actividad 4</a:t>
            </a:r>
            <a:br>
              <a:rPr lang="es-MX" altLang="es-CR" sz="2800" b="1">
                <a:latin typeface="Times New Roman" panose="02020603050405020304" pitchFamily="18" charset="0"/>
                <a:cs typeface="Times New Roman" panose="02020603050405020304" pitchFamily="18" charset="0"/>
              </a:rPr>
            </a:br>
            <a:endParaRPr lang="es-ES" altLang="es-CR" sz="2800" b="1">
              <a:latin typeface="Times New Roman" panose="02020603050405020304" pitchFamily="18" charset="0"/>
            </a:endParaRPr>
          </a:p>
        </p:txBody>
      </p:sp>
      <p:sp>
        <p:nvSpPr>
          <p:cNvPr id="77829" name="Rectangle 3">
            <a:extLst>
              <a:ext uri="{FF2B5EF4-FFF2-40B4-BE49-F238E27FC236}">
                <a16:creationId xmlns:a16="http://schemas.microsoft.com/office/drawing/2014/main" id="{26796F09-D5C4-4EB1-30F7-063D814D29CB}"/>
              </a:ext>
            </a:extLst>
          </p:cNvPr>
          <p:cNvSpPr>
            <a:spLocks noGrp="1" noChangeArrowheads="1"/>
          </p:cNvSpPr>
          <p:nvPr>
            <p:ph type="body" idx="1"/>
          </p:nvPr>
        </p:nvSpPr>
        <p:spPr>
          <a:xfrm>
            <a:off x="2400300" y="3009900"/>
            <a:ext cx="4991100" cy="1033463"/>
          </a:xfrm>
        </p:spPr>
        <p:txBody>
          <a:bodyPr>
            <a:spAutoFit/>
          </a:bodyPr>
          <a:lstStyle/>
          <a:p>
            <a:pPr marL="400050" lvl="1" indent="0" algn="ctr" eaLnBrk="1" hangingPunct="1">
              <a:spcAft>
                <a:spcPct val="20000"/>
              </a:spcAft>
              <a:buFont typeface="Wingdings" panose="05000000000000000000" pitchFamily="2" charset="2"/>
              <a:buNone/>
            </a:pPr>
            <a:r>
              <a:rPr lang="es-CR" altLang="es-CR" sz="1800">
                <a:solidFill>
                  <a:srgbClr val="32238D"/>
                </a:solidFill>
                <a:cs typeface="Times New Roman" panose="02020603050405020304" pitchFamily="18" charset="0"/>
              </a:rPr>
              <a:t>Continúe el laboratorio de Precálculo, ejercicios 9 a 23.</a:t>
            </a:r>
            <a:endParaRPr lang="en-US" altLang="es-CR" sz="1200">
              <a:solidFill>
                <a:srgbClr val="32238D"/>
              </a:solidFill>
              <a:cs typeface="Times New Roman" panose="02020603050405020304" pitchFamily="18" charset="0"/>
            </a:endParaRPr>
          </a:p>
          <a:p>
            <a:pPr marL="0" indent="0" algn="just" eaLnBrk="1" hangingPunct="1">
              <a:spcAft>
                <a:spcPct val="20000"/>
              </a:spcAft>
              <a:buFont typeface="Wingdings" panose="05000000000000000000" pitchFamily="2" charset="2"/>
              <a:buNone/>
            </a:pPr>
            <a:endParaRPr lang="en-US" altLang="es-CR" sz="1800">
              <a:cs typeface="Times New Roman" panose="02020603050405020304" pitchFamily="18" charset="0"/>
            </a:endParaRPr>
          </a:p>
        </p:txBody>
      </p:sp>
      <p:pic>
        <p:nvPicPr>
          <p:cNvPr id="77830" name="Picture 4" descr="Trabajadores De Oficina Están Construyendo Un Negocio. Ilustración del  Vector - Ilustración de edificio, brainstorming: 191758856">
            <a:extLst>
              <a:ext uri="{FF2B5EF4-FFF2-40B4-BE49-F238E27FC236}">
                <a16:creationId xmlns:a16="http://schemas.microsoft.com/office/drawing/2014/main" id="{5FBC77AE-6D94-315F-1B65-2070CFDFD2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1650" y="492125"/>
            <a:ext cx="2865438"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5 Marcador de número de diapositiva">
            <a:extLst>
              <a:ext uri="{FF2B5EF4-FFF2-40B4-BE49-F238E27FC236}">
                <a16:creationId xmlns:a16="http://schemas.microsoft.com/office/drawing/2014/main" id="{E8CCC367-16DB-BDB0-2F22-D265FF21BE5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DDE8DF2D-FF72-4303-A6AD-31BC1C719ED7}" type="slidenum">
              <a:rPr lang="es-ES" altLang="es-CR" sz="1400" smtClean="0"/>
              <a:pPr>
                <a:spcBef>
                  <a:spcPct val="0"/>
                </a:spcBef>
                <a:buClrTx/>
                <a:buSzTx/>
                <a:buFontTx/>
                <a:buNone/>
              </a:pPr>
              <a:t>69</a:t>
            </a:fld>
            <a:endParaRPr lang="es-ES" altLang="es-CR" sz="1400"/>
          </a:p>
        </p:txBody>
      </p:sp>
      <p:sp>
        <p:nvSpPr>
          <p:cNvPr id="78851" name="Rectangle 2">
            <a:extLst>
              <a:ext uri="{FF2B5EF4-FFF2-40B4-BE49-F238E27FC236}">
                <a16:creationId xmlns:a16="http://schemas.microsoft.com/office/drawing/2014/main" id="{B11478CE-7A92-10ED-DBBF-545BCAFA0FD3}"/>
              </a:ext>
            </a:extLst>
          </p:cNvPr>
          <p:cNvSpPr>
            <a:spLocks noGrp="1" noChangeArrowheads="1"/>
          </p:cNvSpPr>
          <p:nvPr>
            <p:ph type="title"/>
          </p:nvPr>
        </p:nvSpPr>
        <p:spPr>
          <a:xfrm>
            <a:off x="871538" y="669925"/>
            <a:ext cx="8162925" cy="954088"/>
          </a:xfrm>
        </p:spPr>
        <p:txBody>
          <a:bodyPr/>
          <a:lstStyle/>
          <a:p>
            <a:pPr eaLnBrk="1" hangingPunct="1"/>
            <a:r>
              <a:rPr lang="es-CR" altLang="es-CR" sz="2800" b="1">
                <a:latin typeface="Times New Roman" panose="02020603050405020304" pitchFamily="18" charset="0"/>
                <a:cs typeface="Times New Roman" panose="02020603050405020304" pitchFamily="18" charset="0"/>
              </a:rPr>
              <a:t>Validación</a:t>
            </a:r>
            <a:br>
              <a:rPr lang="es-CR" altLang="es-CR" sz="2800" b="1">
                <a:latin typeface="Times New Roman" panose="02020603050405020304" pitchFamily="18" charset="0"/>
                <a:cs typeface="Times New Roman" panose="02020603050405020304" pitchFamily="18" charset="0"/>
              </a:rPr>
            </a:br>
            <a:endParaRPr lang="es-ES" altLang="es-CR" sz="2800" b="1">
              <a:latin typeface="Times New Roman" panose="02020603050405020304" pitchFamily="18" charset="0"/>
            </a:endParaRPr>
          </a:p>
        </p:txBody>
      </p:sp>
      <p:sp>
        <p:nvSpPr>
          <p:cNvPr id="78852" name="Rectangle 3">
            <a:extLst>
              <a:ext uri="{FF2B5EF4-FFF2-40B4-BE49-F238E27FC236}">
                <a16:creationId xmlns:a16="http://schemas.microsoft.com/office/drawing/2014/main" id="{C8FB24CC-B241-F952-EEDA-B95FDE0712B4}"/>
              </a:ext>
            </a:extLst>
          </p:cNvPr>
          <p:cNvSpPr>
            <a:spLocks noGrp="1" noChangeArrowheads="1"/>
          </p:cNvSpPr>
          <p:nvPr>
            <p:ph type="body" idx="1"/>
          </p:nvPr>
        </p:nvSpPr>
        <p:spPr>
          <a:xfrm>
            <a:off x="3132138" y="2636838"/>
            <a:ext cx="5040312" cy="1262062"/>
          </a:xfrm>
        </p:spPr>
        <p:txBody>
          <a:bodyPr>
            <a:spAutoFit/>
          </a:bodyPr>
          <a:lstStyle/>
          <a:p>
            <a:pPr marL="355600" indent="-355600" algn="just" eaLnBrk="1" hangingPunct="1">
              <a:spcAft>
                <a:spcPct val="20000"/>
              </a:spcAft>
              <a:buClr>
                <a:schemeClr val="hlink"/>
              </a:buClr>
              <a:buFont typeface="Wingdings" panose="05000000000000000000" pitchFamily="2" charset="2"/>
              <a:buChar char="Ø"/>
            </a:pPr>
            <a:r>
              <a:rPr lang="es-CR" altLang="es-CR" sz="2000"/>
              <a:t>Tendencia.</a:t>
            </a:r>
          </a:p>
          <a:p>
            <a:pPr marL="355600" indent="-355600" algn="just" eaLnBrk="1" hangingPunct="1">
              <a:spcAft>
                <a:spcPct val="20000"/>
              </a:spcAft>
              <a:buClr>
                <a:schemeClr val="hlink"/>
              </a:buClr>
              <a:buFont typeface="Wingdings" panose="05000000000000000000" pitchFamily="2" charset="2"/>
              <a:buChar char="Ø"/>
            </a:pPr>
            <a:r>
              <a:rPr lang="es-CR" altLang="es-CR" sz="2000"/>
              <a:t>Número de clústers.</a:t>
            </a:r>
          </a:p>
          <a:p>
            <a:pPr marL="355600" indent="-355600" algn="just" eaLnBrk="1" hangingPunct="1">
              <a:spcAft>
                <a:spcPct val="20000"/>
              </a:spcAft>
              <a:buClr>
                <a:schemeClr val="hlink"/>
              </a:buClr>
              <a:buFont typeface="Wingdings" panose="05000000000000000000" pitchFamily="2" charset="2"/>
              <a:buChar char="Ø"/>
            </a:pPr>
            <a:r>
              <a:rPr lang="es-CR" altLang="es-CR" sz="2000"/>
              <a:t>Calidad de los clústers.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5 Marcador de número de diapositiva">
            <a:extLst>
              <a:ext uri="{FF2B5EF4-FFF2-40B4-BE49-F238E27FC236}">
                <a16:creationId xmlns:a16="http://schemas.microsoft.com/office/drawing/2014/main" id="{733FDD2D-BBD1-E1F1-7390-E1953BC1F4F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8FDEB959-9769-4A4A-9DDD-D88630586F09}" type="slidenum">
              <a:rPr lang="es-ES" altLang="es-CR" sz="1400" smtClean="0"/>
              <a:pPr>
                <a:spcBef>
                  <a:spcPct val="0"/>
                </a:spcBef>
                <a:buClrTx/>
                <a:buSzTx/>
                <a:buFontTx/>
                <a:buNone/>
              </a:pPr>
              <a:t>7</a:t>
            </a:fld>
            <a:endParaRPr lang="es-ES" altLang="es-CR" sz="1400"/>
          </a:p>
        </p:txBody>
      </p:sp>
      <p:sp>
        <p:nvSpPr>
          <p:cNvPr id="11267" name="Rectangle 2">
            <a:extLst>
              <a:ext uri="{FF2B5EF4-FFF2-40B4-BE49-F238E27FC236}">
                <a16:creationId xmlns:a16="http://schemas.microsoft.com/office/drawing/2014/main" id="{DCC0F541-533C-CD6C-FE17-5DB11AFFA795}"/>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Objetivos del análisis de conglomerados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11268" name="Rectangle 3">
            <a:extLst>
              <a:ext uri="{FF2B5EF4-FFF2-40B4-BE49-F238E27FC236}">
                <a16:creationId xmlns:a16="http://schemas.microsoft.com/office/drawing/2014/main" id="{B3100B5E-F8B9-A8A6-727A-392C899FD169}"/>
              </a:ext>
            </a:extLst>
          </p:cNvPr>
          <p:cNvSpPr>
            <a:spLocks noGrp="1" noChangeArrowheads="1"/>
          </p:cNvSpPr>
          <p:nvPr>
            <p:ph type="body" idx="1"/>
          </p:nvPr>
        </p:nvSpPr>
        <p:spPr>
          <a:xfrm>
            <a:off x="838200" y="1916113"/>
            <a:ext cx="7696200" cy="2324100"/>
          </a:xfrm>
          <a:noFill/>
        </p:spPr>
        <p:txBody>
          <a:bodyPr>
            <a:spAutoFit/>
          </a:bodyPr>
          <a:lstStyle/>
          <a:p>
            <a:pPr algn="just">
              <a:spcBef>
                <a:spcPct val="0"/>
              </a:spcBef>
              <a:spcAft>
                <a:spcPts val="600"/>
              </a:spcAft>
              <a:buClr>
                <a:schemeClr val="hlink"/>
              </a:buClr>
              <a:buSzTx/>
              <a:buFont typeface="Wingdings" panose="05000000000000000000" pitchFamily="2" charset="2"/>
              <a:buChar char="§"/>
            </a:pPr>
            <a:r>
              <a:rPr lang="es-ES" altLang="es-CR" sz="2000"/>
              <a:t>El conocimiento de los grupos puede permitir una descripción sintética de un conjunto de datos multidimensional complejo. De ahí su uso en </a:t>
            </a:r>
            <a:r>
              <a:rPr lang="es-ES" altLang="es-CR" sz="2000">
                <a:solidFill>
                  <a:srgbClr val="00B0F0"/>
                </a:solidFill>
              </a:rPr>
              <a:t>minería de datos</a:t>
            </a:r>
            <a:r>
              <a:rPr lang="es-ES" altLang="es-CR" sz="2000"/>
              <a:t>. </a:t>
            </a:r>
          </a:p>
          <a:p>
            <a:pPr algn="just">
              <a:spcBef>
                <a:spcPct val="0"/>
              </a:spcBef>
              <a:spcAft>
                <a:spcPts val="600"/>
              </a:spcAft>
              <a:buClr>
                <a:schemeClr val="hlink"/>
              </a:buClr>
              <a:buSzTx/>
              <a:buFont typeface="Wingdings" panose="05000000000000000000" pitchFamily="2" charset="2"/>
              <a:buChar char="§"/>
            </a:pPr>
            <a:r>
              <a:rPr lang="es-ES" altLang="es-CR" sz="2000"/>
              <a:t>Esta descripción sintética se consigue sustituyendo la descripción de todos los elementos de un grupo por la caracterización de general del grupo.</a:t>
            </a:r>
            <a:endParaRPr lang="es-MX" altLang="es-CR" sz="2000"/>
          </a:p>
        </p:txBody>
      </p:sp>
      <p:sp>
        <p:nvSpPr>
          <p:cNvPr id="11269" name="Rectangle 4">
            <a:extLst>
              <a:ext uri="{FF2B5EF4-FFF2-40B4-BE49-F238E27FC236}">
                <a16:creationId xmlns:a16="http://schemas.microsoft.com/office/drawing/2014/main" id="{650F6336-972F-D404-397B-C4632E2B19BC}"/>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70" name="Rectangle 5">
            <a:extLst>
              <a:ext uri="{FF2B5EF4-FFF2-40B4-BE49-F238E27FC236}">
                <a16:creationId xmlns:a16="http://schemas.microsoft.com/office/drawing/2014/main" id="{AC1DC11B-F6FD-1FDF-758D-743FD7BC5AD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71" name="Rectangle 6">
            <a:extLst>
              <a:ext uri="{FF2B5EF4-FFF2-40B4-BE49-F238E27FC236}">
                <a16:creationId xmlns:a16="http://schemas.microsoft.com/office/drawing/2014/main" id="{FC918C03-7BA9-776F-EE07-DAB697398A4E}"/>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72" name="Rectangle 7">
            <a:extLst>
              <a:ext uri="{FF2B5EF4-FFF2-40B4-BE49-F238E27FC236}">
                <a16:creationId xmlns:a16="http://schemas.microsoft.com/office/drawing/2014/main" id="{46A1BC7F-1D96-C7E2-B39E-E4E5CD5B0966}"/>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73" name="Rectangle 8">
            <a:extLst>
              <a:ext uri="{FF2B5EF4-FFF2-40B4-BE49-F238E27FC236}">
                <a16:creationId xmlns:a16="http://schemas.microsoft.com/office/drawing/2014/main" id="{7002FDE4-96A7-08D4-BC8B-1096AD55DE17}"/>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74" name="Rectangle 9">
            <a:extLst>
              <a:ext uri="{FF2B5EF4-FFF2-40B4-BE49-F238E27FC236}">
                <a16:creationId xmlns:a16="http://schemas.microsoft.com/office/drawing/2014/main" id="{FFDCC5D7-1EDD-6803-1A7B-DB56D2125FF9}"/>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75" name="Rectangle 10">
            <a:extLst>
              <a:ext uri="{FF2B5EF4-FFF2-40B4-BE49-F238E27FC236}">
                <a16:creationId xmlns:a16="http://schemas.microsoft.com/office/drawing/2014/main" id="{E244270D-AF84-38C8-0E35-A8F461EEA892}"/>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76" name="Rectangle 11">
            <a:extLst>
              <a:ext uri="{FF2B5EF4-FFF2-40B4-BE49-F238E27FC236}">
                <a16:creationId xmlns:a16="http://schemas.microsoft.com/office/drawing/2014/main" id="{781B1C08-0412-CA02-060B-117AC2F01912}"/>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77" name="Rectangle 12">
            <a:extLst>
              <a:ext uri="{FF2B5EF4-FFF2-40B4-BE49-F238E27FC236}">
                <a16:creationId xmlns:a16="http://schemas.microsoft.com/office/drawing/2014/main" id="{E007748B-4FE6-DBD1-6F35-E2093B720126}"/>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78" name="Rectangle 13">
            <a:extLst>
              <a:ext uri="{FF2B5EF4-FFF2-40B4-BE49-F238E27FC236}">
                <a16:creationId xmlns:a16="http://schemas.microsoft.com/office/drawing/2014/main" id="{4B429CFA-5AF6-B3ED-FA9D-D6C3FC6070DA}"/>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79" name="Rectangle 14">
            <a:extLst>
              <a:ext uri="{FF2B5EF4-FFF2-40B4-BE49-F238E27FC236}">
                <a16:creationId xmlns:a16="http://schemas.microsoft.com/office/drawing/2014/main" id="{43EB7253-67D9-871A-B4B5-0D0AD38EB267}"/>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80" name="Rectangle 15">
            <a:extLst>
              <a:ext uri="{FF2B5EF4-FFF2-40B4-BE49-F238E27FC236}">
                <a16:creationId xmlns:a16="http://schemas.microsoft.com/office/drawing/2014/main" id="{A58EF2DF-301E-FC95-0C01-6857105DBC91}"/>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81" name="Rectangle 16">
            <a:extLst>
              <a:ext uri="{FF2B5EF4-FFF2-40B4-BE49-F238E27FC236}">
                <a16:creationId xmlns:a16="http://schemas.microsoft.com/office/drawing/2014/main" id="{25E9C677-3342-B1F2-CC37-052B39273CC7}"/>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82" name="Rectangle 17">
            <a:extLst>
              <a:ext uri="{FF2B5EF4-FFF2-40B4-BE49-F238E27FC236}">
                <a16:creationId xmlns:a16="http://schemas.microsoft.com/office/drawing/2014/main" id="{7F3FA468-2D52-AB2B-5E4A-028B9C5EC68D}"/>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83" name="Rectangle 18">
            <a:extLst>
              <a:ext uri="{FF2B5EF4-FFF2-40B4-BE49-F238E27FC236}">
                <a16:creationId xmlns:a16="http://schemas.microsoft.com/office/drawing/2014/main" id="{C56A669A-FF23-8625-808D-3F447911B70B}"/>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5 Marcador de número de diapositiva">
            <a:extLst>
              <a:ext uri="{FF2B5EF4-FFF2-40B4-BE49-F238E27FC236}">
                <a16:creationId xmlns:a16="http://schemas.microsoft.com/office/drawing/2014/main" id="{09F8022E-FB0C-10FF-EAA6-B9DCB1A11A0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A70988B3-60F6-4D38-8BD5-518DD7EF3AAD}" type="slidenum">
              <a:rPr lang="es-ES" altLang="es-CR" sz="1400" smtClean="0"/>
              <a:pPr>
                <a:spcBef>
                  <a:spcPct val="0"/>
                </a:spcBef>
                <a:buClrTx/>
                <a:buSzTx/>
                <a:buFontTx/>
                <a:buNone/>
              </a:pPr>
              <a:t>70</a:t>
            </a:fld>
            <a:endParaRPr lang="es-ES" altLang="es-CR" sz="1400"/>
          </a:p>
        </p:txBody>
      </p:sp>
      <p:sp>
        <p:nvSpPr>
          <p:cNvPr id="79875" name="Rectangle 2">
            <a:extLst>
              <a:ext uri="{FF2B5EF4-FFF2-40B4-BE49-F238E27FC236}">
                <a16:creationId xmlns:a16="http://schemas.microsoft.com/office/drawing/2014/main" id="{3E3E0743-B223-46FA-E6E0-D34312E9C963}"/>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Validación</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79876" name="Rectangle 3">
            <a:extLst>
              <a:ext uri="{FF2B5EF4-FFF2-40B4-BE49-F238E27FC236}">
                <a16:creationId xmlns:a16="http://schemas.microsoft.com/office/drawing/2014/main" id="{C83B3DA5-B77F-81E5-766F-A6EBD65BCA5D}"/>
              </a:ext>
            </a:extLst>
          </p:cNvPr>
          <p:cNvSpPr>
            <a:spLocks noGrp="1" noChangeArrowheads="1"/>
          </p:cNvSpPr>
          <p:nvPr>
            <p:ph type="body" idx="1"/>
          </p:nvPr>
        </p:nvSpPr>
        <p:spPr>
          <a:xfrm>
            <a:off x="838200" y="1916113"/>
            <a:ext cx="7696200" cy="4600575"/>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ES" altLang="es-CR" sz="2000"/>
              <a:t>Si se aplica el mismo método a una segunda muestra de la misma población ¿Se obtendrían los mismos grupos?</a:t>
            </a:r>
          </a:p>
          <a:p>
            <a:pPr algn="just">
              <a:spcBef>
                <a:spcPct val="0"/>
              </a:spcBef>
              <a:spcAft>
                <a:spcPts val="600"/>
              </a:spcAft>
              <a:buClr>
                <a:schemeClr val="hlink"/>
              </a:buClr>
              <a:buSzTx/>
              <a:buFont typeface="Wingdings" panose="05000000000000000000" pitchFamily="2" charset="2"/>
              <a:buChar char="§"/>
            </a:pPr>
            <a:r>
              <a:rPr lang="es-ES" altLang="es-CR" sz="2000"/>
              <a:t>La validación de </a:t>
            </a:r>
            <a:r>
              <a:rPr lang="es-ES" altLang="es-CR" sz="2000" i="1"/>
              <a:t>clústers</a:t>
            </a:r>
            <a:r>
              <a:rPr lang="es-ES" altLang="es-CR" sz="2000"/>
              <a:t> es el proceso por el cual se evalúa la veracidad de los grupos obtenidos.</a:t>
            </a:r>
          </a:p>
          <a:p>
            <a:pPr algn="just">
              <a:spcBef>
                <a:spcPct val="0"/>
              </a:spcBef>
              <a:spcAft>
                <a:spcPts val="600"/>
              </a:spcAft>
              <a:buClr>
                <a:schemeClr val="hlink"/>
              </a:buClr>
              <a:buSzTx/>
              <a:buFont typeface="Wingdings" panose="05000000000000000000" pitchFamily="2" charset="2"/>
              <a:buChar char="§"/>
            </a:pPr>
            <a:r>
              <a:rPr lang="es-CR" altLang="es-CR" sz="2000"/>
              <a:t>Consideraciones para validar los clústers:	</a:t>
            </a:r>
          </a:p>
          <a:p>
            <a:pPr lvl="1" algn="just">
              <a:spcBef>
                <a:spcPct val="0"/>
              </a:spcBef>
              <a:spcAft>
                <a:spcPts val="600"/>
              </a:spcAft>
              <a:buClr>
                <a:schemeClr val="hlink"/>
              </a:buClr>
              <a:buSzTx/>
              <a:buFont typeface="Wingdings" panose="05000000000000000000" pitchFamily="2" charset="2"/>
              <a:buChar char="§"/>
            </a:pPr>
            <a:r>
              <a:rPr lang="es-CR" altLang="es-CR" sz="1600"/>
              <a:t>Estudio de la tendencia.</a:t>
            </a:r>
          </a:p>
          <a:p>
            <a:pPr lvl="1" algn="just">
              <a:spcBef>
                <a:spcPct val="0"/>
              </a:spcBef>
              <a:spcAft>
                <a:spcPts val="600"/>
              </a:spcAft>
              <a:buClr>
                <a:schemeClr val="hlink"/>
              </a:buClr>
              <a:buSzTx/>
              <a:buFont typeface="Wingdings" panose="05000000000000000000" pitchFamily="2" charset="2"/>
              <a:buChar char="§"/>
            </a:pPr>
            <a:r>
              <a:rPr lang="es-CR" altLang="es-CR" sz="1600"/>
              <a:t>Elección del número óptimo de clústers</a:t>
            </a:r>
            <a:r>
              <a:rPr lang="es-MX" altLang="es-CR" sz="1600"/>
              <a:t>.</a:t>
            </a:r>
          </a:p>
          <a:p>
            <a:pPr lvl="1" algn="just">
              <a:spcBef>
                <a:spcPct val="0"/>
              </a:spcBef>
              <a:spcAft>
                <a:spcPts val="600"/>
              </a:spcAft>
              <a:buClr>
                <a:schemeClr val="hlink"/>
              </a:buClr>
              <a:buSzTx/>
              <a:buFont typeface="Wingdings" panose="05000000000000000000" pitchFamily="2" charset="2"/>
              <a:buChar char="§"/>
            </a:pPr>
            <a:r>
              <a:rPr lang="es-MX" altLang="es-CR" sz="1600"/>
              <a:t>Estudio de la calidad de los clústers.</a:t>
            </a:r>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None/>
            </a:pPr>
            <a:endParaRPr lang="es-MX" altLang="es-CR" sz="2000"/>
          </a:p>
        </p:txBody>
      </p:sp>
      <p:sp>
        <p:nvSpPr>
          <p:cNvPr id="79877" name="Rectangle 4">
            <a:extLst>
              <a:ext uri="{FF2B5EF4-FFF2-40B4-BE49-F238E27FC236}">
                <a16:creationId xmlns:a16="http://schemas.microsoft.com/office/drawing/2014/main" id="{97496727-6233-97DE-2D7D-A511DA453A5A}"/>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9878" name="Rectangle 5">
            <a:extLst>
              <a:ext uri="{FF2B5EF4-FFF2-40B4-BE49-F238E27FC236}">
                <a16:creationId xmlns:a16="http://schemas.microsoft.com/office/drawing/2014/main" id="{E43FAB1D-5E83-DEB7-2140-E17F8694BFE4}"/>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9879" name="Rectangle 6">
            <a:extLst>
              <a:ext uri="{FF2B5EF4-FFF2-40B4-BE49-F238E27FC236}">
                <a16:creationId xmlns:a16="http://schemas.microsoft.com/office/drawing/2014/main" id="{A2ACB23C-9B1E-7901-E725-7DB2138B60AD}"/>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9880" name="Rectangle 7">
            <a:extLst>
              <a:ext uri="{FF2B5EF4-FFF2-40B4-BE49-F238E27FC236}">
                <a16:creationId xmlns:a16="http://schemas.microsoft.com/office/drawing/2014/main" id="{588C4908-B392-A1B5-8FB7-C34735721561}"/>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9881" name="Rectangle 8">
            <a:extLst>
              <a:ext uri="{FF2B5EF4-FFF2-40B4-BE49-F238E27FC236}">
                <a16:creationId xmlns:a16="http://schemas.microsoft.com/office/drawing/2014/main" id="{AD304A31-9081-78C1-D230-20C7EE0CE20C}"/>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9882" name="Rectangle 9">
            <a:extLst>
              <a:ext uri="{FF2B5EF4-FFF2-40B4-BE49-F238E27FC236}">
                <a16:creationId xmlns:a16="http://schemas.microsoft.com/office/drawing/2014/main" id="{E4602F33-A9C2-09AC-DFFA-C4C4EDDE117C}"/>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9883" name="Rectangle 10">
            <a:extLst>
              <a:ext uri="{FF2B5EF4-FFF2-40B4-BE49-F238E27FC236}">
                <a16:creationId xmlns:a16="http://schemas.microsoft.com/office/drawing/2014/main" id="{462683F0-FDF7-B98D-DA0D-220DA0C06015}"/>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9884" name="Rectangle 11">
            <a:extLst>
              <a:ext uri="{FF2B5EF4-FFF2-40B4-BE49-F238E27FC236}">
                <a16:creationId xmlns:a16="http://schemas.microsoft.com/office/drawing/2014/main" id="{D43A2847-9CDA-CFB3-8486-3DCF882B8791}"/>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9885" name="Rectangle 12">
            <a:extLst>
              <a:ext uri="{FF2B5EF4-FFF2-40B4-BE49-F238E27FC236}">
                <a16:creationId xmlns:a16="http://schemas.microsoft.com/office/drawing/2014/main" id="{9BF7EE05-DEC3-A81B-AB24-2FE690935369}"/>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9886" name="Rectangle 13">
            <a:extLst>
              <a:ext uri="{FF2B5EF4-FFF2-40B4-BE49-F238E27FC236}">
                <a16:creationId xmlns:a16="http://schemas.microsoft.com/office/drawing/2014/main" id="{9A0FBC75-B3EB-6115-C328-F0975143F03B}"/>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9887" name="Rectangle 14">
            <a:extLst>
              <a:ext uri="{FF2B5EF4-FFF2-40B4-BE49-F238E27FC236}">
                <a16:creationId xmlns:a16="http://schemas.microsoft.com/office/drawing/2014/main" id="{4E255618-9487-80F2-1EE3-B59BAA23288F}"/>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9888" name="Rectangle 15">
            <a:extLst>
              <a:ext uri="{FF2B5EF4-FFF2-40B4-BE49-F238E27FC236}">
                <a16:creationId xmlns:a16="http://schemas.microsoft.com/office/drawing/2014/main" id="{A9E8F713-DDE8-072B-08F0-6F6AE6475B94}"/>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9889" name="Rectangle 16">
            <a:extLst>
              <a:ext uri="{FF2B5EF4-FFF2-40B4-BE49-F238E27FC236}">
                <a16:creationId xmlns:a16="http://schemas.microsoft.com/office/drawing/2014/main" id="{29DDAED1-D997-D885-A70A-65264F52736D}"/>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9890" name="Rectangle 17">
            <a:extLst>
              <a:ext uri="{FF2B5EF4-FFF2-40B4-BE49-F238E27FC236}">
                <a16:creationId xmlns:a16="http://schemas.microsoft.com/office/drawing/2014/main" id="{9CC3402C-7A04-57C3-BD85-379E970ECA2E}"/>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9891" name="Rectangle 18">
            <a:extLst>
              <a:ext uri="{FF2B5EF4-FFF2-40B4-BE49-F238E27FC236}">
                <a16:creationId xmlns:a16="http://schemas.microsoft.com/office/drawing/2014/main" id="{FC1B74A2-C407-D8E0-F3BB-A9604053CAF9}"/>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5 Marcador de número de diapositiva">
            <a:extLst>
              <a:ext uri="{FF2B5EF4-FFF2-40B4-BE49-F238E27FC236}">
                <a16:creationId xmlns:a16="http://schemas.microsoft.com/office/drawing/2014/main" id="{9B04FDB1-0297-1EE2-8747-9BC850D94C0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FBE8F8A3-F0E8-4016-A042-5F4C64341190}" type="slidenum">
              <a:rPr lang="es-ES" altLang="es-CR" sz="1400" smtClean="0"/>
              <a:pPr>
                <a:spcBef>
                  <a:spcPct val="0"/>
                </a:spcBef>
                <a:buClrTx/>
                <a:buSzTx/>
                <a:buFontTx/>
                <a:buNone/>
              </a:pPr>
              <a:t>71</a:t>
            </a:fld>
            <a:endParaRPr lang="es-ES" altLang="es-CR" sz="1400"/>
          </a:p>
        </p:txBody>
      </p:sp>
      <p:sp>
        <p:nvSpPr>
          <p:cNvPr id="80899" name="Rectangle 2">
            <a:extLst>
              <a:ext uri="{FF2B5EF4-FFF2-40B4-BE49-F238E27FC236}">
                <a16:creationId xmlns:a16="http://schemas.microsoft.com/office/drawing/2014/main" id="{F075B91F-268D-4218-7F8F-67EDE017A8E1}"/>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Estudio de la tendencia: estadístico Hopkins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80900" name="Rectangle 3">
            <a:extLst>
              <a:ext uri="{FF2B5EF4-FFF2-40B4-BE49-F238E27FC236}">
                <a16:creationId xmlns:a16="http://schemas.microsoft.com/office/drawing/2014/main" id="{B6016D41-FF47-FE4A-58A9-50B8B2450045}"/>
              </a:ext>
            </a:extLst>
          </p:cNvPr>
          <p:cNvSpPr>
            <a:spLocks noGrp="1" noChangeArrowheads="1"/>
          </p:cNvSpPr>
          <p:nvPr>
            <p:ph type="body" idx="1"/>
          </p:nvPr>
        </p:nvSpPr>
        <p:spPr>
          <a:xfrm>
            <a:off x="838200" y="1916113"/>
            <a:ext cx="7696200" cy="4708525"/>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ES" altLang="es-CR" sz="2000"/>
              <a:t>Se puede aplicar el estadístico Hopkins (H) mediante el cálculo de la probabilidad de que dichos datos procedan de una distribución uniforme, es decir, estudia la distribución espacial aleatoria de las observaciones. </a:t>
            </a:r>
          </a:p>
          <a:p>
            <a:pPr algn="just">
              <a:spcBef>
                <a:spcPct val="0"/>
              </a:spcBef>
              <a:spcAft>
                <a:spcPts val="600"/>
              </a:spcAft>
              <a:buClr>
                <a:schemeClr val="hlink"/>
              </a:buClr>
              <a:buSzTx/>
              <a:buFont typeface="Wingdings" panose="05000000000000000000" pitchFamily="2" charset="2"/>
              <a:buChar char="§"/>
            </a:pPr>
            <a:r>
              <a:rPr lang="es-CR" altLang="es-CR" sz="2000"/>
              <a:t>Valores de </a:t>
            </a:r>
            <a:r>
              <a:rPr lang="es-CR" altLang="es-CR" sz="2000" i="1"/>
              <a:t>H</a:t>
            </a:r>
            <a:r>
              <a:rPr lang="es-CR" altLang="es-CR" sz="2000"/>
              <a:t> en torno a </a:t>
            </a:r>
            <a:r>
              <a:rPr lang="es-CR" altLang="es-CR" sz="2000" i="1"/>
              <a:t>0.5</a:t>
            </a:r>
            <a:r>
              <a:rPr lang="es-CR" altLang="es-CR" sz="2000"/>
              <a:t> indican </a:t>
            </a:r>
            <a:r>
              <a:rPr lang="es-ES" altLang="es-CR" sz="2000"/>
              <a:t>que los datos estudiados se distribuyen uniformemente y que por lo tanto no tiene sentido aplicar </a:t>
            </a:r>
            <a:r>
              <a:rPr lang="es-ES" altLang="es-CR" sz="2000" i="1"/>
              <a:t>clustering</a:t>
            </a:r>
            <a:r>
              <a:rPr lang="es-ES" altLang="es-CR" sz="2000"/>
              <a:t>. Cuanto más se aproxime a </a:t>
            </a:r>
            <a:r>
              <a:rPr lang="es-ES" altLang="es-CR" sz="2000" i="1"/>
              <a:t>0</a:t>
            </a:r>
            <a:r>
              <a:rPr lang="es-ES" altLang="es-CR" sz="2000"/>
              <a:t> el estadístico </a:t>
            </a:r>
            <a:r>
              <a:rPr lang="es-ES" altLang="es-CR" sz="2000" i="1"/>
              <a:t>H</a:t>
            </a:r>
            <a:r>
              <a:rPr lang="es-ES" altLang="es-CR" sz="2000"/>
              <a:t>, más evidencias se tienen a favor de que existen agrupaciones en los datos y de que, si se aplica </a:t>
            </a:r>
            <a:r>
              <a:rPr lang="es-ES" altLang="es-CR" sz="2000" i="1"/>
              <a:t>clustering</a:t>
            </a:r>
            <a:r>
              <a:rPr lang="es-ES" altLang="es-CR" sz="2000"/>
              <a:t> correctamente, los grupos resultantes serán reales.</a:t>
            </a:r>
            <a:endParaRPr lang="es-MX" altLang="es-CR" sz="2000"/>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None/>
            </a:pPr>
            <a:endParaRPr lang="es-MX" altLang="es-CR" sz="2000"/>
          </a:p>
        </p:txBody>
      </p:sp>
      <p:sp>
        <p:nvSpPr>
          <p:cNvPr id="80901" name="Rectangle 4">
            <a:extLst>
              <a:ext uri="{FF2B5EF4-FFF2-40B4-BE49-F238E27FC236}">
                <a16:creationId xmlns:a16="http://schemas.microsoft.com/office/drawing/2014/main" id="{1449F72F-39EC-66AF-BA15-C4E3F1B40A38}"/>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0902" name="Rectangle 5">
            <a:extLst>
              <a:ext uri="{FF2B5EF4-FFF2-40B4-BE49-F238E27FC236}">
                <a16:creationId xmlns:a16="http://schemas.microsoft.com/office/drawing/2014/main" id="{C90D2A2C-B1A6-7360-41AB-A45E4ADB659D}"/>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0903" name="Rectangle 6">
            <a:extLst>
              <a:ext uri="{FF2B5EF4-FFF2-40B4-BE49-F238E27FC236}">
                <a16:creationId xmlns:a16="http://schemas.microsoft.com/office/drawing/2014/main" id="{26A13C9E-9B23-436C-36CE-B66E3A66459B}"/>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0904" name="Rectangle 7">
            <a:extLst>
              <a:ext uri="{FF2B5EF4-FFF2-40B4-BE49-F238E27FC236}">
                <a16:creationId xmlns:a16="http://schemas.microsoft.com/office/drawing/2014/main" id="{A6CCF903-6F23-680F-883D-F84E41A25AA7}"/>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0905" name="Rectangle 8">
            <a:extLst>
              <a:ext uri="{FF2B5EF4-FFF2-40B4-BE49-F238E27FC236}">
                <a16:creationId xmlns:a16="http://schemas.microsoft.com/office/drawing/2014/main" id="{9C2CD910-565D-B009-AC6B-D86E33FE5791}"/>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0906" name="Rectangle 9">
            <a:extLst>
              <a:ext uri="{FF2B5EF4-FFF2-40B4-BE49-F238E27FC236}">
                <a16:creationId xmlns:a16="http://schemas.microsoft.com/office/drawing/2014/main" id="{F4D068F5-67C7-7DA4-2BF2-A89D27A17A89}"/>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0907" name="Rectangle 10">
            <a:extLst>
              <a:ext uri="{FF2B5EF4-FFF2-40B4-BE49-F238E27FC236}">
                <a16:creationId xmlns:a16="http://schemas.microsoft.com/office/drawing/2014/main" id="{713207CA-8763-2FBE-8120-CA42B981AC20}"/>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0908" name="Rectangle 11">
            <a:extLst>
              <a:ext uri="{FF2B5EF4-FFF2-40B4-BE49-F238E27FC236}">
                <a16:creationId xmlns:a16="http://schemas.microsoft.com/office/drawing/2014/main" id="{32E24F0C-2B30-66C7-19AF-7E1D9D7D493D}"/>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0909" name="Rectangle 12">
            <a:extLst>
              <a:ext uri="{FF2B5EF4-FFF2-40B4-BE49-F238E27FC236}">
                <a16:creationId xmlns:a16="http://schemas.microsoft.com/office/drawing/2014/main" id="{B5852639-2215-E84B-7829-55FF4A52C416}"/>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0910" name="Rectangle 13">
            <a:extLst>
              <a:ext uri="{FF2B5EF4-FFF2-40B4-BE49-F238E27FC236}">
                <a16:creationId xmlns:a16="http://schemas.microsoft.com/office/drawing/2014/main" id="{617B8B35-73D7-1B99-7248-9F5D618B6221}"/>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0911" name="Rectangle 14">
            <a:extLst>
              <a:ext uri="{FF2B5EF4-FFF2-40B4-BE49-F238E27FC236}">
                <a16:creationId xmlns:a16="http://schemas.microsoft.com/office/drawing/2014/main" id="{E01335C5-C191-7987-CF91-9A8A5533A443}"/>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0912" name="Rectangle 15">
            <a:extLst>
              <a:ext uri="{FF2B5EF4-FFF2-40B4-BE49-F238E27FC236}">
                <a16:creationId xmlns:a16="http://schemas.microsoft.com/office/drawing/2014/main" id="{44B35668-51DA-4617-D004-A77C295C7EE8}"/>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0913" name="Rectangle 16">
            <a:extLst>
              <a:ext uri="{FF2B5EF4-FFF2-40B4-BE49-F238E27FC236}">
                <a16:creationId xmlns:a16="http://schemas.microsoft.com/office/drawing/2014/main" id="{41F98BCE-B1C7-CA88-FEBF-11DC97A2B590}"/>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0914" name="Rectangle 17">
            <a:extLst>
              <a:ext uri="{FF2B5EF4-FFF2-40B4-BE49-F238E27FC236}">
                <a16:creationId xmlns:a16="http://schemas.microsoft.com/office/drawing/2014/main" id="{8F622AA5-6368-3020-C39B-9769D672CEF4}"/>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0915" name="Rectangle 18">
            <a:extLst>
              <a:ext uri="{FF2B5EF4-FFF2-40B4-BE49-F238E27FC236}">
                <a16:creationId xmlns:a16="http://schemas.microsoft.com/office/drawing/2014/main" id="{321EECAD-A18E-5183-9758-36907601AF8A}"/>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5 Marcador de número de diapositiva">
            <a:extLst>
              <a:ext uri="{FF2B5EF4-FFF2-40B4-BE49-F238E27FC236}">
                <a16:creationId xmlns:a16="http://schemas.microsoft.com/office/drawing/2014/main" id="{FDE7AAAB-079D-B379-6D91-29BFA693BBD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4E3A3FB6-7CA7-4425-ABBB-EABA23B85E08}" type="slidenum">
              <a:rPr lang="es-ES" altLang="es-CR" sz="1400" smtClean="0"/>
              <a:pPr>
                <a:spcBef>
                  <a:spcPct val="0"/>
                </a:spcBef>
                <a:buClrTx/>
                <a:buSzTx/>
                <a:buFontTx/>
                <a:buNone/>
              </a:pPr>
              <a:t>72</a:t>
            </a:fld>
            <a:endParaRPr lang="es-ES" altLang="es-CR" sz="1400"/>
          </a:p>
        </p:txBody>
      </p:sp>
      <p:sp>
        <p:nvSpPr>
          <p:cNvPr id="81923" name="Rectangle 2">
            <a:extLst>
              <a:ext uri="{FF2B5EF4-FFF2-40B4-BE49-F238E27FC236}">
                <a16:creationId xmlns:a16="http://schemas.microsoft.com/office/drawing/2014/main" id="{7667EA37-E83E-2B0A-B978-5C61E5501C49}"/>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Estudio de la tendencia: evaluación visual</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81924" name="Rectangle 3">
            <a:extLst>
              <a:ext uri="{FF2B5EF4-FFF2-40B4-BE49-F238E27FC236}">
                <a16:creationId xmlns:a16="http://schemas.microsoft.com/office/drawing/2014/main" id="{7D0441C4-A63B-D294-E6DD-EC5E9C132E21}"/>
              </a:ext>
            </a:extLst>
          </p:cNvPr>
          <p:cNvSpPr>
            <a:spLocks noGrp="1" noChangeArrowheads="1"/>
          </p:cNvSpPr>
          <p:nvPr>
            <p:ph type="body" idx="1"/>
          </p:nvPr>
        </p:nvSpPr>
        <p:spPr>
          <a:xfrm>
            <a:off x="838200" y="1916113"/>
            <a:ext cx="7696200" cy="4094162"/>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ES" altLang="es-CR" sz="2000"/>
              <a:t>Se calcula una matriz de distancias euclídeas entre todos los pares de observaciones.</a:t>
            </a:r>
          </a:p>
          <a:p>
            <a:pPr algn="just">
              <a:spcBef>
                <a:spcPct val="0"/>
              </a:spcBef>
              <a:spcAft>
                <a:spcPts val="600"/>
              </a:spcAft>
              <a:buClr>
                <a:schemeClr val="hlink"/>
              </a:buClr>
              <a:buSzTx/>
              <a:buFont typeface="Wingdings" panose="05000000000000000000" pitchFamily="2" charset="2"/>
              <a:buChar char="§"/>
            </a:pPr>
            <a:r>
              <a:rPr lang="es-ES" altLang="es-CR" sz="2000"/>
              <a:t>Se reordena la matriz de distancias de forma que las observaciones similares están situadas cerca unas de otra.</a:t>
            </a:r>
          </a:p>
          <a:p>
            <a:pPr algn="just">
              <a:spcBef>
                <a:spcPct val="0"/>
              </a:spcBef>
              <a:spcAft>
                <a:spcPts val="600"/>
              </a:spcAft>
              <a:buClr>
                <a:schemeClr val="hlink"/>
              </a:buClr>
              <a:buSzTx/>
              <a:buFont typeface="Wingdings" panose="05000000000000000000" pitchFamily="2" charset="2"/>
              <a:buChar char="§"/>
            </a:pPr>
            <a:r>
              <a:rPr lang="es-ES" altLang="es-CR" sz="2000"/>
              <a:t>Se representa gráficamente la matriz de distancias ordenada, empleando un gradiente de color para el valor de las distancias. Si existen agrupaciones subyacentes en los datos se forma un patrón de bloques cuadrados.</a:t>
            </a:r>
            <a:endParaRPr lang="es-MX" altLang="es-CR" sz="2000"/>
          </a:p>
          <a:p>
            <a:pPr algn="just">
              <a:spcBef>
                <a:spcPct val="0"/>
              </a:spcBef>
              <a:spcAft>
                <a:spcPts val="600"/>
              </a:spcAft>
              <a:buClr>
                <a:schemeClr val="hlink"/>
              </a:buClr>
              <a:buSzTx/>
              <a:buFont typeface="Wingdings" panose="05000000000000000000" pitchFamily="2" charset="2"/>
              <a:buChar char="§"/>
            </a:pPr>
            <a:endParaRPr lang="es-MX" altLang="es-CR" sz="2000"/>
          </a:p>
          <a:p>
            <a:pPr algn="just">
              <a:spcBef>
                <a:spcPct val="0"/>
              </a:spcBef>
              <a:spcAft>
                <a:spcPts val="600"/>
              </a:spcAft>
              <a:buClr>
                <a:schemeClr val="hlink"/>
              </a:buClr>
              <a:buSzTx/>
              <a:buFont typeface="Wingdings" panose="05000000000000000000" pitchFamily="2" charset="2"/>
              <a:buNone/>
            </a:pPr>
            <a:endParaRPr lang="es-MX" altLang="es-CR" sz="2000"/>
          </a:p>
        </p:txBody>
      </p:sp>
      <p:sp>
        <p:nvSpPr>
          <p:cNvPr id="81925" name="Rectangle 4">
            <a:extLst>
              <a:ext uri="{FF2B5EF4-FFF2-40B4-BE49-F238E27FC236}">
                <a16:creationId xmlns:a16="http://schemas.microsoft.com/office/drawing/2014/main" id="{8F6C78FB-C450-84D6-1137-E0DB29488A52}"/>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1926" name="Rectangle 5">
            <a:extLst>
              <a:ext uri="{FF2B5EF4-FFF2-40B4-BE49-F238E27FC236}">
                <a16:creationId xmlns:a16="http://schemas.microsoft.com/office/drawing/2014/main" id="{432E844B-5BAF-7554-340C-4A1044D9A8D8}"/>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1927" name="Rectangle 6">
            <a:extLst>
              <a:ext uri="{FF2B5EF4-FFF2-40B4-BE49-F238E27FC236}">
                <a16:creationId xmlns:a16="http://schemas.microsoft.com/office/drawing/2014/main" id="{93247F0D-76FA-A1B6-633F-BCD8E27D5501}"/>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1928" name="Rectangle 7">
            <a:extLst>
              <a:ext uri="{FF2B5EF4-FFF2-40B4-BE49-F238E27FC236}">
                <a16:creationId xmlns:a16="http://schemas.microsoft.com/office/drawing/2014/main" id="{E685D016-D0DB-210C-E514-A49B5FE1593B}"/>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1929" name="Rectangle 8">
            <a:extLst>
              <a:ext uri="{FF2B5EF4-FFF2-40B4-BE49-F238E27FC236}">
                <a16:creationId xmlns:a16="http://schemas.microsoft.com/office/drawing/2014/main" id="{680E8B78-9482-7604-8DE8-B2C2B797DA0D}"/>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1930" name="Rectangle 9">
            <a:extLst>
              <a:ext uri="{FF2B5EF4-FFF2-40B4-BE49-F238E27FC236}">
                <a16:creationId xmlns:a16="http://schemas.microsoft.com/office/drawing/2014/main" id="{2BB1409B-E796-AD65-F218-6BEA57EEBFE8}"/>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1931" name="Rectangle 10">
            <a:extLst>
              <a:ext uri="{FF2B5EF4-FFF2-40B4-BE49-F238E27FC236}">
                <a16:creationId xmlns:a16="http://schemas.microsoft.com/office/drawing/2014/main" id="{549583E2-02BB-7B0F-C410-BBC648B0C7B3}"/>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1932" name="Rectangle 11">
            <a:extLst>
              <a:ext uri="{FF2B5EF4-FFF2-40B4-BE49-F238E27FC236}">
                <a16:creationId xmlns:a16="http://schemas.microsoft.com/office/drawing/2014/main" id="{9D1D6912-65B1-F6A2-ECA1-C5CB06B38550}"/>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1933" name="Rectangle 12">
            <a:extLst>
              <a:ext uri="{FF2B5EF4-FFF2-40B4-BE49-F238E27FC236}">
                <a16:creationId xmlns:a16="http://schemas.microsoft.com/office/drawing/2014/main" id="{DF4E718F-B150-E644-FC53-856B2BDC72D9}"/>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1934" name="Rectangle 13">
            <a:extLst>
              <a:ext uri="{FF2B5EF4-FFF2-40B4-BE49-F238E27FC236}">
                <a16:creationId xmlns:a16="http://schemas.microsoft.com/office/drawing/2014/main" id="{253432E8-48E2-0D26-0428-A8D40C70AC65}"/>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1935" name="Rectangle 14">
            <a:extLst>
              <a:ext uri="{FF2B5EF4-FFF2-40B4-BE49-F238E27FC236}">
                <a16:creationId xmlns:a16="http://schemas.microsoft.com/office/drawing/2014/main" id="{27B7E9E2-4198-6B48-5416-439DE8C1849A}"/>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1936" name="Rectangle 15">
            <a:extLst>
              <a:ext uri="{FF2B5EF4-FFF2-40B4-BE49-F238E27FC236}">
                <a16:creationId xmlns:a16="http://schemas.microsoft.com/office/drawing/2014/main" id="{C016B2C5-BC70-73A4-12F1-83B4373C189E}"/>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1937" name="Rectangle 16">
            <a:extLst>
              <a:ext uri="{FF2B5EF4-FFF2-40B4-BE49-F238E27FC236}">
                <a16:creationId xmlns:a16="http://schemas.microsoft.com/office/drawing/2014/main" id="{FDB1AAED-E0C5-6E42-131C-D5D4125E92A4}"/>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1938" name="Rectangle 17">
            <a:extLst>
              <a:ext uri="{FF2B5EF4-FFF2-40B4-BE49-F238E27FC236}">
                <a16:creationId xmlns:a16="http://schemas.microsoft.com/office/drawing/2014/main" id="{E5B482E9-9174-3202-6DAE-4DA96E7E6C7D}"/>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1939" name="Rectangle 18">
            <a:extLst>
              <a:ext uri="{FF2B5EF4-FFF2-40B4-BE49-F238E27FC236}">
                <a16:creationId xmlns:a16="http://schemas.microsoft.com/office/drawing/2014/main" id="{9CFCEF61-3F77-8996-C6B0-7F770806C2C9}"/>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5 Marcador de número de diapositiva">
            <a:extLst>
              <a:ext uri="{FF2B5EF4-FFF2-40B4-BE49-F238E27FC236}">
                <a16:creationId xmlns:a16="http://schemas.microsoft.com/office/drawing/2014/main" id="{9DDCCC11-88FD-767C-E153-E7033C51A3D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37389ACC-1C99-4E28-A378-73ADD10B7BD2}" type="slidenum">
              <a:rPr lang="es-ES" altLang="es-CR" sz="1400" smtClean="0"/>
              <a:pPr>
                <a:spcBef>
                  <a:spcPct val="0"/>
                </a:spcBef>
                <a:buClrTx/>
                <a:buSzTx/>
                <a:buFontTx/>
                <a:buNone/>
              </a:pPr>
              <a:t>73</a:t>
            </a:fld>
            <a:endParaRPr lang="es-ES" altLang="es-CR" sz="1400"/>
          </a:p>
        </p:txBody>
      </p:sp>
      <p:sp>
        <p:nvSpPr>
          <p:cNvPr id="82947" name="Rectangle 2">
            <a:extLst>
              <a:ext uri="{FF2B5EF4-FFF2-40B4-BE49-F238E27FC236}">
                <a16:creationId xmlns:a16="http://schemas.microsoft.com/office/drawing/2014/main" id="{AF872057-3574-4F76-337E-9A235DD1601F}"/>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Estudio de la tendencia: evaluación visual</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82948" name="Rectangle 4">
            <a:extLst>
              <a:ext uri="{FF2B5EF4-FFF2-40B4-BE49-F238E27FC236}">
                <a16:creationId xmlns:a16="http://schemas.microsoft.com/office/drawing/2014/main" id="{4DDACA83-A04E-8ECC-8050-DA9968A4510E}"/>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949" name="Rectangle 5">
            <a:extLst>
              <a:ext uri="{FF2B5EF4-FFF2-40B4-BE49-F238E27FC236}">
                <a16:creationId xmlns:a16="http://schemas.microsoft.com/office/drawing/2014/main" id="{EFD09D16-865A-AB78-A683-63863D38C8CC}"/>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950" name="Rectangle 6">
            <a:extLst>
              <a:ext uri="{FF2B5EF4-FFF2-40B4-BE49-F238E27FC236}">
                <a16:creationId xmlns:a16="http://schemas.microsoft.com/office/drawing/2014/main" id="{363AED36-BE2D-F948-CE3C-A155810A4E9C}"/>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951" name="Rectangle 7">
            <a:extLst>
              <a:ext uri="{FF2B5EF4-FFF2-40B4-BE49-F238E27FC236}">
                <a16:creationId xmlns:a16="http://schemas.microsoft.com/office/drawing/2014/main" id="{347696B3-AEA1-5AFA-69D5-BACEEC57DFD3}"/>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952" name="Rectangle 8">
            <a:extLst>
              <a:ext uri="{FF2B5EF4-FFF2-40B4-BE49-F238E27FC236}">
                <a16:creationId xmlns:a16="http://schemas.microsoft.com/office/drawing/2014/main" id="{14C9E4EA-AC7D-5449-39A7-830F2778085E}"/>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953" name="Rectangle 9">
            <a:extLst>
              <a:ext uri="{FF2B5EF4-FFF2-40B4-BE49-F238E27FC236}">
                <a16:creationId xmlns:a16="http://schemas.microsoft.com/office/drawing/2014/main" id="{BC7729A4-7DCE-58B6-4A38-F249166428DF}"/>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954" name="Rectangle 10">
            <a:extLst>
              <a:ext uri="{FF2B5EF4-FFF2-40B4-BE49-F238E27FC236}">
                <a16:creationId xmlns:a16="http://schemas.microsoft.com/office/drawing/2014/main" id="{67FB0720-B9E9-29F6-E93E-6EC65447CDC0}"/>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955" name="Rectangle 11">
            <a:extLst>
              <a:ext uri="{FF2B5EF4-FFF2-40B4-BE49-F238E27FC236}">
                <a16:creationId xmlns:a16="http://schemas.microsoft.com/office/drawing/2014/main" id="{41F5C608-BCD6-7D78-C25D-EAA38B6D729D}"/>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956" name="Rectangle 12">
            <a:extLst>
              <a:ext uri="{FF2B5EF4-FFF2-40B4-BE49-F238E27FC236}">
                <a16:creationId xmlns:a16="http://schemas.microsoft.com/office/drawing/2014/main" id="{BB054B68-0584-D486-DABA-9ED25C2E6C87}"/>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957" name="Rectangle 13">
            <a:extLst>
              <a:ext uri="{FF2B5EF4-FFF2-40B4-BE49-F238E27FC236}">
                <a16:creationId xmlns:a16="http://schemas.microsoft.com/office/drawing/2014/main" id="{20C2F0D4-D517-B4C9-F74C-610445125F52}"/>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958" name="Rectangle 14">
            <a:extLst>
              <a:ext uri="{FF2B5EF4-FFF2-40B4-BE49-F238E27FC236}">
                <a16:creationId xmlns:a16="http://schemas.microsoft.com/office/drawing/2014/main" id="{DEAAED23-CFC8-82DA-5AC3-A5D483A72593}"/>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959" name="Rectangle 15">
            <a:extLst>
              <a:ext uri="{FF2B5EF4-FFF2-40B4-BE49-F238E27FC236}">
                <a16:creationId xmlns:a16="http://schemas.microsoft.com/office/drawing/2014/main" id="{8185BE9E-6E48-0E9C-3B7D-6E476F84E1D4}"/>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960" name="Rectangle 16">
            <a:extLst>
              <a:ext uri="{FF2B5EF4-FFF2-40B4-BE49-F238E27FC236}">
                <a16:creationId xmlns:a16="http://schemas.microsoft.com/office/drawing/2014/main" id="{52B17C39-B43B-E3A1-BBA9-365581A6D0F6}"/>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961" name="Rectangle 17">
            <a:extLst>
              <a:ext uri="{FF2B5EF4-FFF2-40B4-BE49-F238E27FC236}">
                <a16:creationId xmlns:a16="http://schemas.microsoft.com/office/drawing/2014/main" id="{81D9A666-1ECD-ABDE-5B60-D9EC9B729EA6}"/>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2962" name="Rectangle 18">
            <a:extLst>
              <a:ext uri="{FF2B5EF4-FFF2-40B4-BE49-F238E27FC236}">
                <a16:creationId xmlns:a16="http://schemas.microsoft.com/office/drawing/2014/main" id="{0503F0AA-6563-AE13-15B3-0DC8CDDDAF6B}"/>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pic>
        <p:nvPicPr>
          <p:cNvPr id="82963" name="Imagen 3">
            <a:extLst>
              <a:ext uri="{FF2B5EF4-FFF2-40B4-BE49-F238E27FC236}">
                <a16:creationId xmlns:a16="http://schemas.microsoft.com/office/drawing/2014/main" id="{025E9DF5-FB5C-8D7D-9E06-4F686A0E3B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439988"/>
            <a:ext cx="28194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64" name="Imagen 4">
            <a:extLst>
              <a:ext uri="{FF2B5EF4-FFF2-40B4-BE49-F238E27FC236}">
                <a16:creationId xmlns:a16="http://schemas.microsoft.com/office/drawing/2014/main" id="{AF421305-747A-19F0-D6D4-E893094A18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40250" y="2439988"/>
            <a:ext cx="27908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65" name="CuadroTexto 5">
            <a:extLst>
              <a:ext uri="{FF2B5EF4-FFF2-40B4-BE49-F238E27FC236}">
                <a16:creationId xmlns:a16="http://schemas.microsoft.com/office/drawing/2014/main" id="{D4B5C473-3540-9B4B-7370-872190ED75B5}"/>
              </a:ext>
            </a:extLst>
          </p:cNvPr>
          <p:cNvSpPr txBox="1">
            <a:spLocks noChangeArrowheads="1"/>
          </p:cNvSpPr>
          <p:nvPr/>
        </p:nvSpPr>
        <p:spPr bwMode="auto">
          <a:xfrm>
            <a:off x="1511300" y="2008188"/>
            <a:ext cx="27447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r>
              <a:rPr lang="es-CR" altLang="es-CR" sz="1200"/>
              <a:t>Sí hay una estructura de grupos</a:t>
            </a:r>
          </a:p>
        </p:txBody>
      </p:sp>
      <p:sp>
        <p:nvSpPr>
          <p:cNvPr id="82966" name="CuadroTexto 24">
            <a:extLst>
              <a:ext uri="{FF2B5EF4-FFF2-40B4-BE49-F238E27FC236}">
                <a16:creationId xmlns:a16="http://schemas.microsoft.com/office/drawing/2014/main" id="{1A760F34-BF08-3E77-9ACC-2BC9B7A7DA2E}"/>
              </a:ext>
            </a:extLst>
          </p:cNvPr>
          <p:cNvSpPr txBox="1">
            <a:spLocks noChangeArrowheads="1"/>
          </p:cNvSpPr>
          <p:nvPr/>
        </p:nvSpPr>
        <p:spPr bwMode="auto">
          <a:xfrm>
            <a:off x="4635500" y="1989138"/>
            <a:ext cx="27447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r>
              <a:rPr lang="es-CR" altLang="es-CR" sz="1200"/>
              <a:t>No hay una estructura de grupos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5 Marcador de número de diapositiva">
            <a:extLst>
              <a:ext uri="{FF2B5EF4-FFF2-40B4-BE49-F238E27FC236}">
                <a16:creationId xmlns:a16="http://schemas.microsoft.com/office/drawing/2014/main" id="{1B3FC6C2-B6E6-B125-D889-00FC59A8E35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4394B455-2BC2-4AB6-B78D-58396F677FEC}" type="slidenum">
              <a:rPr lang="es-ES" altLang="es-CR" sz="1400" smtClean="0"/>
              <a:pPr>
                <a:spcBef>
                  <a:spcPct val="0"/>
                </a:spcBef>
                <a:buClrTx/>
                <a:buSzTx/>
                <a:buFontTx/>
                <a:buNone/>
              </a:pPr>
              <a:t>74</a:t>
            </a:fld>
            <a:endParaRPr lang="es-ES" altLang="es-CR" sz="1400"/>
          </a:p>
        </p:txBody>
      </p:sp>
      <p:sp>
        <p:nvSpPr>
          <p:cNvPr id="83971" name="Rectangle 2">
            <a:extLst>
              <a:ext uri="{FF2B5EF4-FFF2-40B4-BE49-F238E27FC236}">
                <a16:creationId xmlns:a16="http://schemas.microsoft.com/office/drawing/2014/main" id="{E52EE58E-2CAA-E7CB-5930-434697B24FCC}"/>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Elección del número de clústers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83972" name="Rectangle 3">
            <a:extLst>
              <a:ext uri="{FF2B5EF4-FFF2-40B4-BE49-F238E27FC236}">
                <a16:creationId xmlns:a16="http://schemas.microsoft.com/office/drawing/2014/main" id="{391AB422-593E-2B24-801D-40739138B1D3}"/>
              </a:ext>
            </a:extLst>
          </p:cNvPr>
          <p:cNvSpPr>
            <a:spLocks noGrp="1" noChangeArrowheads="1"/>
          </p:cNvSpPr>
          <p:nvPr>
            <p:ph type="body" idx="1"/>
          </p:nvPr>
        </p:nvSpPr>
        <p:spPr>
          <a:xfrm>
            <a:off x="838200" y="1916113"/>
            <a:ext cx="7696200" cy="3616325"/>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ES" altLang="es-CR" sz="2000"/>
              <a:t>Es un proceso bastante subjetivo que depende en gran medida del tipo de </a:t>
            </a:r>
            <a:r>
              <a:rPr lang="es-ES" altLang="es-CR" sz="2000" i="1"/>
              <a:t>clustering</a:t>
            </a:r>
            <a:r>
              <a:rPr lang="es-ES" altLang="es-CR" sz="2000"/>
              <a:t> empleado y de si se dispone de información previa sobre los datos con los que se está trabajando, por ejemplo, estudios anteriores pueden sugerir o acotar las posibilidades. </a:t>
            </a:r>
          </a:p>
          <a:p>
            <a:pPr algn="just">
              <a:spcBef>
                <a:spcPct val="0"/>
              </a:spcBef>
              <a:spcAft>
                <a:spcPts val="600"/>
              </a:spcAft>
              <a:buClr>
                <a:schemeClr val="hlink"/>
              </a:buClr>
              <a:buSzTx/>
              <a:buFont typeface="Wingdings" panose="05000000000000000000" pitchFamily="2" charset="2"/>
              <a:buChar char="§"/>
            </a:pPr>
            <a:r>
              <a:rPr lang="es-ES" altLang="es-CR" sz="2000"/>
              <a:t>Se han desarrollado varias estrategias que ayudan en el proceso:</a:t>
            </a:r>
          </a:p>
          <a:p>
            <a:pPr lvl="1" algn="just">
              <a:spcBef>
                <a:spcPct val="0"/>
              </a:spcBef>
              <a:spcAft>
                <a:spcPts val="600"/>
              </a:spcAft>
              <a:buClr>
                <a:schemeClr val="hlink"/>
              </a:buClr>
              <a:buSzTx/>
              <a:buFont typeface="Wingdings" panose="05000000000000000000" pitchFamily="2" charset="2"/>
              <a:buChar char="§"/>
            </a:pPr>
            <a:r>
              <a:rPr lang="es-ES" altLang="es-CR" sz="1600"/>
              <a:t>Método del codo</a:t>
            </a:r>
          </a:p>
          <a:p>
            <a:pPr lvl="1" algn="just">
              <a:spcBef>
                <a:spcPct val="0"/>
              </a:spcBef>
              <a:spcAft>
                <a:spcPts val="600"/>
              </a:spcAft>
              <a:buClr>
                <a:schemeClr val="hlink"/>
              </a:buClr>
              <a:buSzTx/>
              <a:buFont typeface="Wingdings" panose="05000000000000000000" pitchFamily="2" charset="2"/>
              <a:buChar char="§"/>
            </a:pPr>
            <a:r>
              <a:rPr lang="es-ES" altLang="es-CR" sz="1600"/>
              <a:t>Método de la silueta promedio</a:t>
            </a:r>
          </a:p>
          <a:p>
            <a:pPr lvl="1" algn="just">
              <a:spcBef>
                <a:spcPct val="0"/>
              </a:spcBef>
              <a:spcAft>
                <a:spcPts val="600"/>
              </a:spcAft>
              <a:buClr>
                <a:schemeClr val="hlink"/>
              </a:buClr>
              <a:buSzTx/>
              <a:buFont typeface="Wingdings" panose="05000000000000000000" pitchFamily="2" charset="2"/>
              <a:buChar char="§"/>
            </a:pPr>
            <a:r>
              <a:rPr lang="es-ES" altLang="es-CR" sz="1600"/>
              <a:t>Estadístico GAP</a:t>
            </a:r>
          </a:p>
          <a:p>
            <a:pPr lvl="1" algn="just">
              <a:spcBef>
                <a:spcPct val="0"/>
              </a:spcBef>
              <a:spcAft>
                <a:spcPts val="600"/>
              </a:spcAft>
              <a:buClr>
                <a:schemeClr val="hlink"/>
              </a:buClr>
              <a:buSzTx/>
              <a:buFont typeface="Wingdings" panose="05000000000000000000" pitchFamily="2" charset="2"/>
              <a:buChar char="§"/>
            </a:pPr>
            <a:endParaRPr lang="es-MX" altLang="es-CR" sz="1600"/>
          </a:p>
        </p:txBody>
      </p:sp>
      <p:sp>
        <p:nvSpPr>
          <p:cNvPr id="83973" name="Rectangle 4">
            <a:extLst>
              <a:ext uri="{FF2B5EF4-FFF2-40B4-BE49-F238E27FC236}">
                <a16:creationId xmlns:a16="http://schemas.microsoft.com/office/drawing/2014/main" id="{ECE6E0BB-8EF6-1B30-6699-3BC7ABA4C1E4}"/>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3974" name="Rectangle 5">
            <a:extLst>
              <a:ext uri="{FF2B5EF4-FFF2-40B4-BE49-F238E27FC236}">
                <a16:creationId xmlns:a16="http://schemas.microsoft.com/office/drawing/2014/main" id="{0C3AC750-A35A-1DB1-0AC9-D4E409CDDDB2}"/>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3975" name="Rectangle 6">
            <a:extLst>
              <a:ext uri="{FF2B5EF4-FFF2-40B4-BE49-F238E27FC236}">
                <a16:creationId xmlns:a16="http://schemas.microsoft.com/office/drawing/2014/main" id="{ACD22044-3158-0613-1EB5-3BB286649D23}"/>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3976" name="Rectangle 7">
            <a:extLst>
              <a:ext uri="{FF2B5EF4-FFF2-40B4-BE49-F238E27FC236}">
                <a16:creationId xmlns:a16="http://schemas.microsoft.com/office/drawing/2014/main" id="{44B8DCB6-DEC9-F5BC-38A3-273B8F038364}"/>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3977" name="Rectangle 8">
            <a:extLst>
              <a:ext uri="{FF2B5EF4-FFF2-40B4-BE49-F238E27FC236}">
                <a16:creationId xmlns:a16="http://schemas.microsoft.com/office/drawing/2014/main" id="{5E9099F4-F2A0-E008-1F37-2DAE4FC3D507}"/>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3978" name="Rectangle 9">
            <a:extLst>
              <a:ext uri="{FF2B5EF4-FFF2-40B4-BE49-F238E27FC236}">
                <a16:creationId xmlns:a16="http://schemas.microsoft.com/office/drawing/2014/main" id="{58BB303D-804F-26E0-D83A-1F261DE8F2EA}"/>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3979" name="Rectangle 10">
            <a:extLst>
              <a:ext uri="{FF2B5EF4-FFF2-40B4-BE49-F238E27FC236}">
                <a16:creationId xmlns:a16="http://schemas.microsoft.com/office/drawing/2014/main" id="{A7B11000-497B-43AE-5374-439F304C6F61}"/>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3980" name="Rectangle 11">
            <a:extLst>
              <a:ext uri="{FF2B5EF4-FFF2-40B4-BE49-F238E27FC236}">
                <a16:creationId xmlns:a16="http://schemas.microsoft.com/office/drawing/2014/main" id="{6917FA21-85FC-34F7-4BE2-E5FEDDDFB9DD}"/>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3981" name="Rectangle 12">
            <a:extLst>
              <a:ext uri="{FF2B5EF4-FFF2-40B4-BE49-F238E27FC236}">
                <a16:creationId xmlns:a16="http://schemas.microsoft.com/office/drawing/2014/main" id="{1506EB43-39AE-CEC6-8A3B-B8C0B2643053}"/>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3982" name="Rectangle 13">
            <a:extLst>
              <a:ext uri="{FF2B5EF4-FFF2-40B4-BE49-F238E27FC236}">
                <a16:creationId xmlns:a16="http://schemas.microsoft.com/office/drawing/2014/main" id="{4D50C036-C093-43D6-8C92-973ED365F438}"/>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3983" name="Rectangle 14">
            <a:extLst>
              <a:ext uri="{FF2B5EF4-FFF2-40B4-BE49-F238E27FC236}">
                <a16:creationId xmlns:a16="http://schemas.microsoft.com/office/drawing/2014/main" id="{4BC22143-18EE-68C5-A425-420DAD43679D}"/>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3984" name="Rectangle 15">
            <a:extLst>
              <a:ext uri="{FF2B5EF4-FFF2-40B4-BE49-F238E27FC236}">
                <a16:creationId xmlns:a16="http://schemas.microsoft.com/office/drawing/2014/main" id="{E00A5EC7-630D-A1EF-84BD-F15CED63DB74}"/>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3985" name="Rectangle 16">
            <a:extLst>
              <a:ext uri="{FF2B5EF4-FFF2-40B4-BE49-F238E27FC236}">
                <a16:creationId xmlns:a16="http://schemas.microsoft.com/office/drawing/2014/main" id="{E9C9A2CD-4002-4273-993B-1A3D8D4E297F}"/>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3986" name="Rectangle 17">
            <a:extLst>
              <a:ext uri="{FF2B5EF4-FFF2-40B4-BE49-F238E27FC236}">
                <a16:creationId xmlns:a16="http://schemas.microsoft.com/office/drawing/2014/main" id="{B44E0BC1-5497-EB18-FF7A-1E5BAAC4DFDF}"/>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3987" name="Rectangle 18">
            <a:extLst>
              <a:ext uri="{FF2B5EF4-FFF2-40B4-BE49-F238E27FC236}">
                <a16:creationId xmlns:a16="http://schemas.microsoft.com/office/drawing/2014/main" id="{658ABC34-A5F4-90C1-1DCE-50A2807506C4}"/>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5 Marcador de número de diapositiva">
            <a:extLst>
              <a:ext uri="{FF2B5EF4-FFF2-40B4-BE49-F238E27FC236}">
                <a16:creationId xmlns:a16="http://schemas.microsoft.com/office/drawing/2014/main" id="{12746BD8-E0BF-8668-F41B-D91068EAE51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7D629609-33C9-4F92-A0C9-2A89BDE93E1F}" type="slidenum">
              <a:rPr lang="es-ES" altLang="es-CR" sz="1400" smtClean="0"/>
              <a:pPr>
                <a:spcBef>
                  <a:spcPct val="0"/>
                </a:spcBef>
                <a:buClrTx/>
                <a:buSzTx/>
                <a:buFontTx/>
                <a:buNone/>
              </a:pPr>
              <a:t>75</a:t>
            </a:fld>
            <a:endParaRPr lang="es-ES" altLang="es-CR" sz="1400"/>
          </a:p>
        </p:txBody>
      </p:sp>
      <p:sp>
        <p:nvSpPr>
          <p:cNvPr id="84995" name="Rectangle 2">
            <a:extLst>
              <a:ext uri="{FF2B5EF4-FFF2-40B4-BE49-F238E27FC236}">
                <a16:creationId xmlns:a16="http://schemas.microsoft.com/office/drawing/2014/main" id="{D4B0A359-CBDD-025D-0A4C-D463EACBAEC7}"/>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Método del codo</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84996" name="Rectangle 3">
            <a:extLst>
              <a:ext uri="{FF2B5EF4-FFF2-40B4-BE49-F238E27FC236}">
                <a16:creationId xmlns:a16="http://schemas.microsoft.com/office/drawing/2014/main" id="{294EBFBD-1C1F-6502-DB92-1CAB125F9760}"/>
              </a:ext>
            </a:extLst>
          </p:cNvPr>
          <p:cNvSpPr>
            <a:spLocks noGrp="1" noChangeArrowheads="1"/>
          </p:cNvSpPr>
          <p:nvPr>
            <p:ph type="body" idx="1"/>
          </p:nvPr>
        </p:nvSpPr>
        <p:spPr>
          <a:xfrm>
            <a:off x="838200" y="1916113"/>
            <a:ext cx="7696200" cy="2400300"/>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CR" altLang="es-CR" sz="2000"/>
              <a:t>Para determinar un número adecuado </a:t>
            </a:r>
            <a:r>
              <a:rPr lang="es-CR" altLang="es-CR" sz="2000" i="1"/>
              <a:t>k</a:t>
            </a:r>
            <a:r>
              <a:rPr lang="es-CR" altLang="es-CR" sz="2000"/>
              <a:t> de clústers se busca el valor mínimo de la SCDG para un </a:t>
            </a:r>
            <a:r>
              <a:rPr lang="es-CR" altLang="es-CR" sz="2000" i="1"/>
              <a:t>k</a:t>
            </a:r>
            <a:r>
              <a:rPr lang="es-CR" altLang="es-CR" sz="2000"/>
              <a:t> fijo, y se va moviendo el valor de </a:t>
            </a:r>
            <a:r>
              <a:rPr lang="es-CR" altLang="es-CR" sz="2000" i="1"/>
              <a:t>k</a:t>
            </a:r>
            <a:r>
              <a:rPr lang="es-ES" altLang="es-CR" sz="2000"/>
              <a:t>. </a:t>
            </a:r>
          </a:p>
          <a:p>
            <a:pPr algn="just">
              <a:spcBef>
                <a:spcPct val="0"/>
              </a:spcBef>
              <a:spcAft>
                <a:spcPts val="600"/>
              </a:spcAft>
              <a:buClr>
                <a:schemeClr val="hlink"/>
              </a:buClr>
              <a:buSzTx/>
              <a:buFont typeface="Wingdings" panose="05000000000000000000" pitchFamily="2" charset="2"/>
              <a:buChar char="§"/>
            </a:pPr>
            <a:r>
              <a:rPr lang="es-ES" altLang="es-CR" sz="2000"/>
              <a:t>Conforme el número </a:t>
            </a:r>
            <a:r>
              <a:rPr lang="es-ES" altLang="es-CR" sz="2000" i="1"/>
              <a:t>k</a:t>
            </a:r>
            <a:r>
              <a:rPr lang="es-ES" altLang="es-CR" sz="2000"/>
              <a:t> crece, la SCDG siempre decrece.</a:t>
            </a:r>
          </a:p>
          <a:p>
            <a:pPr algn="just">
              <a:spcBef>
                <a:spcPct val="0"/>
              </a:spcBef>
              <a:spcAft>
                <a:spcPts val="600"/>
              </a:spcAft>
              <a:buClr>
                <a:schemeClr val="hlink"/>
              </a:buClr>
              <a:buSzTx/>
              <a:buFont typeface="Wingdings" panose="05000000000000000000" pitchFamily="2" charset="2"/>
              <a:buChar char="§"/>
            </a:pPr>
            <a:r>
              <a:rPr lang="es-ES" altLang="es-CR" sz="2000"/>
              <a:t>Se grafican los valores de SCDG contra </a:t>
            </a:r>
            <a:r>
              <a:rPr lang="es-ES" altLang="es-CR" sz="2000" i="1"/>
              <a:t>k</a:t>
            </a:r>
            <a:r>
              <a:rPr lang="es-ES" altLang="es-CR" sz="2000"/>
              <a:t> y se busca una forma de «codo» en el gráfico como un indicador del punto más adecuado.</a:t>
            </a:r>
            <a:endParaRPr lang="es-MX" altLang="es-CR" sz="2000"/>
          </a:p>
        </p:txBody>
      </p:sp>
      <p:sp>
        <p:nvSpPr>
          <p:cNvPr id="84997" name="Rectangle 4">
            <a:extLst>
              <a:ext uri="{FF2B5EF4-FFF2-40B4-BE49-F238E27FC236}">
                <a16:creationId xmlns:a16="http://schemas.microsoft.com/office/drawing/2014/main" id="{97EE89D4-1051-E24E-C3BD-09B0B207FE4E}"/>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4998" name="Rectangle 5">
            <a:extLst>
              <a:ext uri="{FF2B5EF4-FFF2-40B4-BE49-F238E27FC236}">
                <a16:creationId xmlns:a16="http://schemas.microsoft.com/office/drawing/2014/main" id="{142137A8-4633-883B-5E4B-768D400DEC5C}"/>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4999" name="Rectangle 6">
            <a:extLst>
              <a:ext uri="{FF2B5EF4-FFF2-40B4-BE49-F238E27FC236}">
                <a16:creationId xmlns:a16="http://schemas.microsoft.com/office/drawing/2014/main" id="{CEE0D36C-B84B-CD10-1592-4A0A677C91F0}"/>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5000" name="Rectangle 7">
            <a:extLst>
              <a:ext uri="{FF2B5EF4-FFF2-40B4-BE49-F238E27FC236}">
                <a16:creationId xmlns:a16="http://schemas.microsoft.com/office/drawing/2014/main" id="{732AA8F5-0FC9-7E46-EDAE-3231A56240C1}"/>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5001" name="Rectangle 8">
            <a:extLst>
              <a:ext uri="{FF2B5EF4-FFF2-40B4-BE49-F238E27FC236}">
                <a16:creationId xmlns:a16="http://schemas.microsoft.com/office/drawing/2014/main" id="{297CE404-A437-FB5B-F97B-3DB1E6AE1065}"/>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5002" name="Rectangle 9">
            <a:extLst>
              <a:ext uri="{FF2B5EF4-FFF2-40B4-BE49-F238E27FC236}">
                <a16:creationId xmlns:a16="http://schemas.microsoft.com/office/drawing/2014/main" id="{BFDC59C1-B371-75C0-CA2A-52CD3D77B513}"/>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5003" name="Rectangle 10">
            <a:extLst>
              <a:ext uri="{FF2B5EF4-FFF2-40B4-BE49-F238E27FC236}">
                <a16:creationId xmlns:a16="http://schemas.microsoft.com/office/drawing/2014/main" id="{A4955B14-5C71-AC60-0433-EA6D58A90B69}"/>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5004" name="Rectangle 11">
            <a:extLst>
              <a:ext uri="{FF2B5EF4-FFF2-40B4-BE49-F238E27FC236}">
                <a16:creationId xmlns:a16="http://schemas.microsoft.com/office/drawing/2014/main" id="{E31064A1-1EEC-7FD0-446F-9652A28AFD82}"/>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5005" name="Rectangle 12">
            <a:extLst>
              <a:ext uri="{FF2B5EF4-FFF2-40B4-BE49-F238E27FC236}">
                <a16:creationId xmlns:a16="http://schemas.microsoft.com/office/drawing/2014/main" id="{64C6B405-3FC6-B157-1707-C949891AE95F}"/>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5006" name="Rectangle 13">
            <a:extLst>
              <a:ext uri="{FF2B5EF4-FFF2-40B4-BE49-F238E27FC236}">
                <a16:creationId xmlns:a16="http://schemas.microsoft.com/office/drawing/2014/main" id="{B2D0FC8C-6720-0D9B-72FA-DC0AC49DCEAA}"/>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5007" name="Rectangle 14">
            <a:extLst>
              <a:ext uri="{FF2B5EF4-FFF2-40B4-BE49-F238E27FC236}">
                <a16:creationId xmlns:a16="http://schemas.microsoft.com/office/drawing/2014/main" id="{A98EE990-5426-54EF-ACEB-FA8916A7972B}"/>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5008" name="Rectangle 15">
            <a:extLst>
              <a:ext uri="{FF2B5EF4-FFF2-40B4-BE49-F238E27FC236}">
                <a16:creationId xmlns:a16="http://schemas.microsoft.com/office/drawing/2014/main" id="{D873472C-6DA9-8F26-587F-32DB540ADEA5}"/>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5009" name="Rectangle 16">
            <a:extLst>
              <a:ext uri="{FF2B5EF4-FFF2-40B4-BE49-F238E27FC236}">
                <a16:creationId xmlns:a16="http://schemas.microsoft.com/office/drawing/2014/main" id="{1D206898-78A9-616C-8C81-007A709B21F3}"/>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5010" name="Rectangle 17">
            <a:extLst>
              <a:ext uri="{FF2B5EF4-FFF2-40B4-BE49-F238E27FC236}">
                <a16:creationId xmlns:a16="http://schemas.microsoft.com/office/drawing/2014/main" id="{C8F10A13-BA56-D057-5E19-184F2F1550BA}"/>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5011" name="Rectangle 18">
            <a:extLst>
              <a:ext uri="{FF2B5EF4-FFF2-40B4-BE49-F238E27FC236}">
                <a16:creationId xmlns:a16="http://schemas.microsoft.com/office/drawing/2014/main" id="{4E15C91B-945D-978E-204D-3CE4CD77F268}"/>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5 Marcador de número de diapositiva">
            <a:extLst>
              <a:ext uri="{FF2B5EF4-FFF2-40B4-BE49-F238E27FC236}">
                <a16:creationId xmlns:a16="http://schemas.microsoft.com/office/drawing/2014/main" id="{5EA168FF-CDF9-F85A-EB91-2557E0AE6E2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4AE7A46E-0636-4C31-9CEE-4A656DC22A57}" type="slidenum">
              <a:rPr lang="es-ES" altLang="es-CR" sz="1400" smtClean="0"/>
              <a:pPr>
                <a:spcBef>
                  <a:spcPct val="0"/>
                </a:spcBef>
                <a:buClrTx/>
                <a:buSzTx/>
                <a:buFontTx/>
                <a:buNone/>
              </a:pPr>
              <a:t>76</a:t>
            </a:fld>
            <a:endParaRPr lang="es-ES" altLang="es-CR" sz="1400"/>
          </a:p>
        </p:txBody>
      </p:sp>
      <p:sp>
        <p:nvSpPr>
          <p:cNvPr id="86019" name="Rectangle 2">
            <a:extLst>
              <a:ext uri="{FF2B5EF4-FFF2-40B4-BE49-F238E27FC236}">
                <a16:creationId xmlns:a16="http://schemas.microsoft.com/office/drawing/2014/main" id="{E63BDA7E-CD92-6A56-792E-BA8A5F6C3402}"/>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Ejemplo</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86020" name="Rectangle 3">
            <a:extLst>
              <a:ext uri="{FF2B5EF4-FFF2-40B4-BE49-F238E27FC236}">
                <a16:creationId xmlns:a16="http://schemas.microsoft.com/office/drawing/2014/main" id="{D6A19058-6125-3831-E020-E69A09A49805}"/>
              </a:ext>
            </a:extLst>
          </p:cNvPr>
          <p:cNvSpPr>
            <a:spLocks noGrp="1" noChangeArrowheads="1"/>
          </p:cNvSpPr>
          <p:nvPr>
            <p:ph type="body" idx="1"/>
          </p:nvPr>
        </p:nvSpPr>
        <p:spPr>
          <a:xfrm>
            <a:off x="838200" y="1916113"/>
            <a:ext cx="7696200" cy="1878012"/>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ES" altLang="es-CR" sz="1600"/>
              <a:t>Las variancias de las tres variables son muy diferentes.</a:t>
            </a:r>
          </a:p>
          <a:p>
            <a:pPr algn="just">
              <a:spcBef>
                <a:spcPct val="0"/>
              </a:spcBef>
              <a:spcAft>
                <a:spcPts val="600"/>
              </a:spcAft>
              <a:buClr>
                <a:schemeClr val="hlink"/>
              </a:buClr>
              <a:buSzTx/>
              <a:buFont typeface="Wingdings" panose="05000000000000000000" pitchFamily="2" charset="2"/>
              <a:buChar char="§"/>
            </a:pPr>
            <a:endParaRPr lang="es-ES" altLang="es-CR" sz="1600"/>
          </a:p>
          <a:p>
            <a:pPr algn="just">
              <a:spcBef>
                <a:spcPct val="0"/>
              </a:spcBef>
              <a:spcAft>
                <a:spcPts val="600"/>
              </a:spcAft>
              <a:buClr>
                <a:schemeClr val="hlink"/>
              </a:buClr>
              <a:buSzTx/>
              <a:buFont typeface="Wingdings" panose="05000000000000000000" pitchFamily="2" charset="2"/>
              <a:buChar char="§"/>
            </a:pPr>
            <a:endParaRPr lang="es-ES" altLang="es-CR" sz="1600"/>
          </a:p>
          <a:p>
            <a:pPr algn="just">
              <a:spcBef>
                <a:spcPct val="0"/>
              </a:spcBef>
              <a:spcAft>
                <a:spcPts val="600"/>
              </a:spcAft>
              <a:buClr>
                <a:schemeClr val="hlink"/>
              </a:buClr>
              <a:buSzTx/>
              <a:buFont typeface="Wingdings" panose="05000000000000000000" pitchFamily="2" charset="2"/>
              <a:buChar char="§"/>
            </a:pPr>
            <a:r>
              <a:rPr lang="es-MX" altLang="es-CR" sz="1600"/>
              <a:t>Se divide cada variable por su rango antes de aplicar el algoritmo.</a:t>
            </a:r>
          </a:p>
          <a:p>
            <a:pPr algn="just">
              <a:spcBef>
                <a:spcPct val="0"/>
              </a:spcBef>
              <a:spcAft>
                <a:spcPts val="600"/>
              </a:spcAft>
              <a:buClr>
                <a:schemeClr val="hlink"/>
              </a:buClr>
              <a:buSzTx/>
              <a:buFont typeface="Wingdings" panose="05000000000000000000" pitchFamily="2" charset="2"/>
              <a:buChar char="§"/>
            </a:pPr>
            <a:r>
              <a:rPr lang="es-MX" altLang="es-CR" sz="1600"/>
              <a:t>Se calcula la SCDG para diferentes números de grupos y se observa que a partir de 2 grupos la disminución en este criterio es poca.</a:t>
            </a:r>
          </a:p>
        </p:txBody>
      </p:sp>
      <p:sp>
        <p:nvSpPr>
          <p:cNvPr id="86021" name="Rectangle 4">
            <a:extLst>
              <a:ext uri="{FF2B5EF4-FFF2-40B4-BE49-F238E27FC236}">
                <a16:creationId xmlns:a16="http://schemas.microsoft.com/office/drawing/2014/main" id="{9AAFC606-126B-70D3-53C3-596759CF3D11}"/>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6022" name="Rectangle 5">
            <a:extLst>
              <a:ext uri="{FF2B5EF4-FFF2-40B4-BE49-F238E27FC236}">
                <a16:creationId xmlns:a16="http://schemas.microsoft.com/office/drawing/2014/main" id="{6174BB20-F947-8624-C471-73A6377F682E}"/>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6023" name="Rectangle 6">
            <a:extLst>
              <a:ext uri="{FF2B5EF4-FFF2-40B4-BE49-F238E27FC236}">
                <a16:creationId xmlns:a16="http://schemas.microsoft.com/office/drawing/2014/main" id="{F79D6F3F-CAF8-F1B8-93BE-68F7CE228D1C}"/>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6024" name="Rectangle 7">
            <a:extLst>
              <a:ext uri="{FF2B5EF4-FFF2-40B4-BE49-F238E27FC236}">
                <a16:creationId xmlns:a16="http://schemas.microsoft.com/office/drawing/2014/main" id="{BDB005C4-99C4-4DA6-38CE-88B47FD649FD}"/>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6025" name="Rectangle 8">
            <a:extLst>
              <a:ext uri="{FF2B5EF4-FFF2-40B4-BE49-F238E27FC236}">
                <a16:creationId xmlns:a16="http://schemas.microsoft.com/office/drawing/2014/main" id="{156BBDF3-D660-82A0-8A02-C4BCFEFFD4D8}"/>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6026" name="Rectangle 9">
            <a:extLst>
              <a:ext uri="{FF2B5EF4-FFF2-40B4-BE49-F238E27FC236}">
                <a16:creationId xmlns:a16="http://schemas.microsoft.com/office/drawing/2014/main" id="{F9CAE0FA-F02B-F254-488B-F91D3241F8CB}"/>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6027" name="Rectangle 10">
            <a:extLst>
              <a:ext uri="{FF2B5EF4-FFF2-40B4-BE49-F238E27FC236}">
                <a16:creationId xmlns:a16="http://schemas.microsoft.com/office/drawing/2014/main" id="{81B8FF0D-D36A-A419-9F93-C9100D52F195}"/>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6028" name="Rectangle 11">
            <a:extLst>
              <a:ext uri="{FF2B5EF4-FFF2-40B4-BE49-F238E27FC236}">
                <a16:creationId xmlns:a16="http://schemas.microsoft.com/office/drawing/2014/main" id="{8E106F3D-97A9-FAB2-D82B-0533D782B597}"/>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6029" name="Rectangle 12">
            <a:extLst>
              <a:ext uri="{FF2B5EF4-FFF2-40B4-BE49-F238E27FC236}">
                <a16:creationId xmlns:a16="http://schemas.microsoft.com/office/drawing/2014/main" id="{4F5B80E0-6ABB-2D70-98F2-313FC6085A7C}"/>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6030" name="Rectangle 13">
            <a:extLst>
              <a:ext uri="{FF2B5EF4-FFF2-40B4-BE49-F238E27FC236}">
                <a16:creationId xmlns:a16="http://schemas.microsoft.com/office/drawing/2014/main" id="{3FD1B98B-714A-A8A8-C811-B41A3869B715}"/>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6031" name="Rectangle 14">
            <a:extLst>
              <a:ext uri="{FF2B5EF4-FFF2-40B4-BE49-F238E27FC236}">
                <a16:creationId xmlns:a16="http://schemas.microsoft.com/office/drawing/2014/main" id="{4B8D0EF8-05AB-38FD-53A1-C1D9C828D582}"/>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6032" name="Rectangle 15">
            <a:extLst>
              <a:ext uri="{FF2B5EF4-FFF2-40B4-BE49-F238E27FC236}">
                <a16:creationId xmlns:a16="http://schemas.microsoft.com/office/drawing/2014/main" id="{4A73084B-FE3A-9934-9AF7-0DCF97CC92BD}"/>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6033" name="Rectangle 16">
            <a:extLst>
              <a:ext uri="{FF2B5EF4-FFF2-40B4-BE49-F238E27FC236}">
                <a16:creationId xmlns:a16="http://schemas.microsoft.com/office/drawing/2014/main" id="{F2496CAC-72A6-CAE9-E678-26094EF23840}"/>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6034" name="Rectangle 17">
            <a:extLst>
              <a:ext uri="{FF2B5EF4-FFF2-40B4-BE49-F238E27FC236}">
                <a16:creationId xmlns:a16="http://schemas.microsoft.com/office/drawing/2014/main" id="{2A257CE7-04E7-0E00-8E0F-C6D1B3EF329E}"/>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6035" name="Rectangle 18">
            <a:extLst>
              <a:ext uri="{FF2B5EF4-FFF2-40B4-BE49-F238E27FC236}">
                <a16:creationId xmlns:a16="http://schemas.microsoft.com/office/drawing/2014/main" id="{323F5453-C631-4E80-2AA4-05D2B239B6E3}"/>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pic>
        <p:nvPicPr>
          <p:cNvPr id="86036" name="Picture 2">
            <a:extLst>
              <a:ext uri="{FF2B5EF4-FFF2-40B4-BE49-F238E27FC236}">
                <a16:creationId xmlns:a16="http://schemas.microsoft.com/office/drawing/2014/main" id="{A249B5FF-4803-B52E-813B-81F26B2738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2488" y="2349500"/>
            <a:ext cx="2381250" cy="495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86037" name="Picture 3">
            <a:extLst>
              <a:ext uri="{FF2B5EF4-FFF2-40B4-BE49-F238E27FC236}">
                <a16:creationId xmlns:a16="http://schemas.microsoft.com/office/drawing/2014/main" id="{260921E9-5AD5-205E-9F9C-66193F12BF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0" y="3917950"/>
            <a:ext cx="3259138" cy="2689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cxnSp>
        <p:nvCxnSpPr>
          <p:cNvPr id="86038" name="2 Conector recto de flecha">
            <a:extLst>
              <a:ext uri="{FF2B5EF4-FFF2-40B4-BE49-F238E27FC236}">
                <a16:creationId xmlns:a16="http://schemas.microsoft.com/office/drawing/2014/main" id="{D514F9D5-B3A7-C79E-C8DA-7D0696FCE3B4}"/>
              </a:ext>
            </a:extLst>
          </p:cNvPr>
          <p:cNvCxnSpPr>
            <a:cxnSpLocks noChangeShapeType="1"/>
          </p:cNvCxnSpPr>
          <p:nvPr/>
        </p:nvCxnSpPr>
        <p:spPr bwMode="auto">
          <a:xfrm flipH="1">
            <a:off x="4148138" y="4797425"/>
            <a:ext cx="784225" cy="503238"/>
          </a:xfrm>
          <a:prstGeom prst="straightConnector1">
            <a:avLst/>
          </a:prstGeom>
          <a:noFill/>
          <a:ln w="19050" algn="ctr">
            <a:solidFill>
              <a:srgbClr val="FF0000"/>
            </a:solidFill>
            <a:miter lim="800000"/>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5 Marcador de número de diapositiva">
            <a:extLst>
              <a:ext uri="{FF2B5EF4-FFF2-40B4-BE49-F238E27FC236}">
                <a16:creationId xmlns:a16="http://schemas.microsoft.com/office/drawing/2014/main" id="{F0023CE1-0C4F-F787-E18F-22166217C80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75C08E77-5628-468B-9814-EF2EFF15A06B}" type="slidenum">
              <a:rPr lang="es-ES" altLang="es-CR" sz="1400" smtClean="0"/>
              <a:pPr>
                <a:spcBef>
                  <a:spcPct val="0"/>
                </a:spcBef>
                <a:buClrTx/>
                <a:buSzTx/>
                <a:buFontTx/>
                <a:buNone/>
              </a:pPr>
              <a:t>77</a:t>
            </a:fld>
            <a:endParaRPr lang="es-ES" altLang="es-CR" sz="1400"/>
          </a:p>
        </p:txBody>
      </p:sp>
      <p:sp>
        <p:nvSpPr>
          <p:cNvPr id="87043" name="Rectangle 2">
            <a:extLst>
              <a:ext uri="{FF2B5EF4-FFF2-40B4-BE49-F238E27FC236}">
                <a16:creationId xmlns:a16="http://schemas.microsoft.com/office/drawing/2014/main" id="{E4472083-8B03-283C-C3D4-F790D9195886}"/>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Método de la silueta promedio</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49156" name="Rectangle 3">
            <a:extLst>
              <a:ext uri="{FF2B5EF4-FFF2-40B4-BE49-F238E27FC236}">
                <a16:creationId xmlns:a16="http://schemas.microsoft.com/office/drawing/2014/main" id="{94FFC453-C251-79D2-D9E7-8ED3E064A616}"/>
              </a:ext>
            </a:extLst>
          </p:cNvPr>
          <p:cNvSpPr>
            <a:spLocks noGrp="1" noRot="1" noChangeAspect="1" noMove="1" noResize="1" noEditPoints="1" noAdjustHandles="1" noChangeArrowheads="1" noChangeShapeType="1" noTextEdit="1"/>
          </p:cNvSpPr>
          <p:nvPr>
            <p:ph type="body" idx="1"/>
          </p:nvPr>
        </p:nvSpPr>
        <p:spPr>
          <a:xfrm>
            <a:off x="838200" y="1916113"/>
            <a:ext cx="7696200" cy="3724096"/>
          </a:xfrm>
          <a:blipFill rotWithShape="0">
            <a:blip r:embed="rId2"/>
            <a:stretch>
              <a:fillRect l="-713" t="-818" r="-792" b="-1146"/>
            </a:stretch>
          </a:blipFill>
        </p:spPr>
        <p:txBody>
          <a:bodyPr/>
          <a:lstStyle/>
          <a:p>
            <a:pPr>
              <a:defRPr/>
            </a:pPr>
            <a:r>
              <a:rPr lang="es-CR">
                <a:noFill/>
              </a:rPr>
              <a:t> </a:t>
            </a:r>
          </a:p>
        </p:txBody>
      </p:sp>
      <p:sp>
        <p:nvSpPr>
          <p:cNvPr id="87045" name="Rectangle 4">
            <a:extLst>
              <a:ext uri="{FF2B5EF4-FFF2-40B4-BE49-F238E27FC236}">
                <a16:creationId xmlns:a16="http://schemas.microsoft.com/office/drawing/2014/main" id="{E0DE2015-E35A-90FA-8D78-18DC92F7B21B}"/>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7046" name="Rectangle 5">
            <a:extLst>
              <a:ext uri="{FF2B5EF4-FFF2-40B4-BE49-F238E27FC236}">
                <a16:creationId xmlns:a16="http://schemas.microsoft.com/office/drawing/2014/main" id="{2B4A12AB-C723-7D71-1BAA-FCCF7C3B8528}"/>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7047" name="Rectangle 6">
            <a:extLst>
              <a:ext uri="{FF2B5EF4-FFF2-40B4-BE49-F238E27FC236}">
                <a16:creationId xmlns:a16="http://schemas.microsoft.com/office/drawing/2014/main" id="{6670472E-8980-27A0-FEE1-1B2ED63577B0}"/>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7048" name="Rectangle 7">
            <a:extLst>
              <a:ext uri="{FF2B5EF4-FFF2-40B4-BE49-F238E27FC236}">
                <a16:creationId xmlns:a16="http://schemas.microsoft.com/office/drawing/2014/main" id="{A607A453-B72D-EAA1-CE29-2FC5EDDB2CD0}"/>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7049" name="Rectangle 8">
            <a:extLst>
              <a:ext uri="{FF2B5EF4-FFF2-40B4-BE49-F238E27FC236}">
                <a16:creationId xmlns:a16="http://schemas.microsoft.com/office/drawing/2014/main" id="{64BBB3D4-E3E9-3D68-6A43-3DEF4EE68F27}"/>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7050" name="Rectangle 9">
            <a:extLst>
              <a:ext uri="{FF2B5EF4-FFF2-40B4-BE49-F238E27FC236}">
                <a16:creationId xmlns:a16="http://schemas.microsoft.com/office/drawing/2014/main" id="{9A6986AF-817C-C792-3EDF-EA14ED154578}"/>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7051" name="Rectangle 10">
            <a:extLst>
              <a:ext uri="{FF2B5EF4-FFF2-40B4-BE49-F238E27FC236}">
                <a16:creationId xmlns:a16="http://schemas.microsoft.com/office/drawing/2014/main" id="{1A23A7A2-F05E-AE7D-0570-F3328FD4485D}"/>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7052" name="Rectangle 11">
            <a:extLst>
              <a:ext uri="{FF2B5EF4-FFF2-40B4-BE49-F238E27FC236}">
                <a16:creationId xmlns:a16="http://schemas.microsoft.com/office/drawing/2014/main" id="{C2B2DD86-7003-7095-0DE3-56082C6FF0A3}"/>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7053" name="Rectangle 12">
            <a:extLst>
              <a:ext uri="{FF2B5EF4-FFF2-40B4-BE49-F238E27FC236}">
                <a16:creationId xmlns:a16="http://schemas.microsoft.com/office/drawing/2014/main" id="{E8A136B6-A285-4D12-40BE-4D5432E7059D}"/>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7054" name="Rectangle 13">
            <a:extLst>
              <a:ext uri="{FF2B5EF4-FFF2-40B4-BE49-F238E27FC236}">
                <a16:creationId xmlns:a16="http://schemas.microsoft.com/office/drawing/2014/main" id="{50846C75-5849-6E92-E53E-D5C677138C77}"/>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7055" name="Rectangle 14">
            <a:extLst>
              <a:ext uri="{FF2B5EF4-FFF2-40B4-BE49-F238E27FC236}">
                <a16:creationId xmlns:a16="http://schemas.microsoft.com/office/drawing/2014/main" id="{271A1EF2-AC01-32E5-9DE8-A8FCA2D9D465}"/>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7056" name="Rectangle 15">
            <a:extLst>
              <a:ext uri="{FF2B5EF4-FFF2-40B4-BE49-F238E27FC236}">
                <a16:creationId xmlns:a16="http://schemas.microsoft.com/office/drawing/2014/main" id="{20225898-564A-448A-3557-BF85F9154FF0}"/>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7057" name="Rectangle 16">
            <a:extLst>
              <a:ext uri="{FF2B5EF4-FFF2-40B4-BE49-F238E27FC236}">
                <a16:creationId xmlns:a16="http://schemas.microsoft.com/office/drawing/2014/main" id="{A4A982BD-D03B-218E-90B6-DE5CB6F59A1A}"/>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7058" name="Rectangle 17">
            <a:extLst>
              <a:ext uri="{FF2B5EF4-FFF2-40B4-BE49-F238E27FC236}">
                <a16:creationId xmlns:a16="http://schemas.microsoft.com/office/drawing/2014/main" id="{F338C6B6-9A7C-04B9-7E67-594FBB7A41A2}"/>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7059" name="Rectangle 18">
            <a:extLst>
              <a:ext uri="{FF2B5EF4-FFF2-40B4-BE49-F238E27FC236}">
                <a16:creationId xmlns:a16="http://schemas.microsoft.com/office/drawing/2014/main" id="{6641893F-6B6F-DD68-63C5-B86CAAE8CCBE}"/>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7" name="Rectángulo 6">
            <a:extLst>
              <a:ext uri="{FF2B5EF4-FFF2-40B4-BE49-F238E27FC236}">
                <a16:creationId xmlns:a16="http://schemas.microsoft.com/office/drawing/2014/main" id="{68B4F79C-478F-78EB-77CE-1327A4DA77D5}"/>
              </a:ext>
            </a:extLst>
          </p:cNvPr>
          <p:cNvSpPr>
            <a:spLocks noRot="1" noChangeAspect="1" noMove="1" noResize="1" noEditPoints="1" noAdjustHandles="1" noChangeArrowheads="1" noChangeShapeType="1" noTextEdit="1"/>
          </p:cNvSpPr>
          <p:nvPr/>
        </p:nvSpPr>
        <p:spPr>
          <a:xfrm>
            <a:off x="4014452" y="5864020"/>
            <a:ext cx="2141954" cy="603499"/>
          </a:xfrm>
          <a:prstGeom prst="rect">
            <a:avLst/>
          </a:prstGeom>
          <a:blipFill rotWithShape="0">
            <a:blip r:embed="rId3"/>
            <a:stretch>
              <a:fillRect/>
            </a:stretch>
          </a:blipFill>
          <a:effectLst>
            <a:glow rad="38100">
              <a:schemeClr val="tx1">
                <a:alpha val="40000"/>
              </a:schemeClr>
            </a:glow>
          </a:effectLst>
        </p:spPr>
        <p:txBody>
          <a:bodyPr/>
          <a:lstStyle/>
          <a:p>
            <a:pPr>
              <a:defRPr/>
            </a:pPr>
            <a:r>
              <a:rPr lang="es-CR">
                <a:noFill/>
              </a:rPr>
              <a:t>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5 Marcador de número de diapositiva">
            <a:extLst>
              <a:ext uri="{FF2B5EF4-FFF2-40B4-BE49-F238E27FC236}">
                <a16:creationId xmlns:a16="http://schemas.microsoft.com/office/drawing/2014/main" id="{EA3C52F5-3357-618F-C92C-37B5E1FEB7F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F1C931FA-08F6-4C7A-AD62-C17915B09311}" type="slidenum">
              <a:rPr lang="es-ES" altLang="es-CR" sz="1400" smtClean="0"/>
              <a:pPr>
                <a:spcBef>
                  <a:spcPct val="0"/>
                </a:spcBef>
                <a:buClrTx/>
                <a:buSzTx/>
                <a:buFontTx/>
                <a:buNone/>
              </a:pPr>
              <a:t>78</a:t>
            </a:fld>
            <a:endParaRPr lang="es-ES" altLang="es-CR" sz="1400"/>
          </a:p>
        </p:txBody>
      </p:sp>
      <p:sp>
        <p:nvSpPr>
          <p:cNvPr id="88067" name="Rectangle 2">
            <a:extLst>
              <a:ext uri="{FF2B5EF4-FFF2-40B4-BE49-F238E27FC236}">
                <a16:creationId xmlns:a16="http://schemas.microsoft.com/office/drawing/2014/main" id="{3BA5901B-31E1-3829-C503-594ECC80DD03}"/>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Método de la silueta promedio</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88068" name="Rectangle 4">
            <a:extLst>
              <a:ext uri="{FF2B5EF4-FFF2-40B4-BE49-F238E27FC236}">
                <a16:creationId xmlns:a16="http://schemas.microsoft.com/office/drawing/2014/main" id="{B5BD06E6-71BE-CCB0-B433-90E0C0130CAD}"/>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8069" name="Rectangle 5">
            <a:extLst>
              <a:ext uri="{FF2B5EF4-FFF2-40B4-BE49-F238E27FC236}">
                <a16:creationId xmlns:a16="http://schemas.microsoft.com/office/drawing/2014/main" id="{3E047E4B-F2FB-DD95-9E5B-4A2F7CDAD855}"/>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8070" name="Rectangle 6">
            <a:extLst>
              <a:ext uri="{FF2B5EF4-FFF2-40B4-BE49-F238E27FC236}">
                <a16:creationId xmlns:a16="http://schemas.microsoft.com/office/drawing/2014/main" id="{E1821197-3D49-430A-58D9-E02B027552D0}"/>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8071" name="Rectangle 7">
            <a:extLst>
              <a:ext uri="{FF2B5EF4-FFF2-40B4-BE49-F238E27FC236}">
                <a16:creationId xmlns:a16="http://schemas.microsoft.com/office/drawing/2014/main" id="{72E81C40-4BA1-03DA-56BE-B7682E2920C7}"/>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8072" name="Rectangle 8">
            <a:extLst>
              <a:ext uri="{FF2B5EF4-FFF2-40B4-BE49-F238E27FC236}">
                <a16:creationId xmlns:a16="http://schemas.microsoft.com/office/drawing/2014/main" id="{3D45B56E-8259-EA9C-4099-65781E7B4D89}"/>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8073" name="Rectangle 9">
            <a:extLst>
              <a:ext uri="{FF2B5EF4-FFF2-40B4-BE49-F238E27FC236}">
                <a16:creationId xmlns:a16="http://schemas.microsoft.com/office/drawing/2014/main" id="{C3811C58-9518-5C70-F259-2B454315BD7E}"/>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8074" name="Rectangle 10">
            <a:extLst>
              <a:ext uri="{FF2B5EF4-FFF2-40B4-BE49-F238E27FC236}">
                <a16:creationId xmlns:a16="http://schemas.microsoft.com/office/drawing/2014/main" id="{2BB5EB17-B774-8C61-C100-7C603410B529}"/>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8075" name="Rectangle 11">
            <a:extLst>
              <a:ext uri="{FF2B5EF4-FFF2-40B4-BE49-F238E27FC236}">
                <a16:creationId xmlns:a16="http://schemas.microsoft.com/office/drawing/2014/main" id="{62CC61EA-9C86-4468-DE55-00E147B10853}"/>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8076" name="Rectangle 12">
            <a:extLst>
              <a:ext uri="{FF2B5EF4-FFF2-40B4-BE49-F238E27FC236}">
                <a16:creationId xmlns:a16="http://schemas.microsoft.com/office/drawing/2014/main" id="{1B793F57-9635-5B27-32D7-009097F1CF3B}"/>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8077" name="Rectangle 13">
            <a:extLst>
              <a:ext uri="{FF2B5EF4-FFF2-40B4-BE49-F238E27FC236}">
                <a16:creationId xmlns:a16="http://schemas.microsoft.com/office/drawing/2014/main" id="{65BDC469-F917-5F5E-619B-D4600641DA3F}"/>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8078" name="Rectangle 14">
            <a:extLst>
              <a:ext uri="{FF2B5EF4-FFF2-40B4-BE49-F238E27FC236}">
                <a16:creationId xmlns:a16="http://schemas.microsoft.com/office/drawing/2014/main" id="{674BAA69-48E5-52ED-8732-CC0A6FF4D263}"/>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8079" name="Rectangle 15">
            <a:extLst>
              <a:ext uri="{FF2B5EF4-FFF2-40B4-BE49-F238E27FC236}">
                <a16:creationId xmlns:a16="http://schemas.microsoft.com/office/drawing/2014/main" id="{E09C4252-AD3E-46F9-29F9-352313727122}"/>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8080" name="Rectangle 16">
            <a:extLst>
              <a:ext uri="{FF2B5EF4-FFF2-40B4-BE49-F238E27FC236}">
                <a16:creationId xmlns:a16="http://schemas.microsoft.com/office/drawing/2014/main" id="{9B96ED20-C320-20B2-5644-8F12D0C160CB}"/>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8081" name="Rectangle 17">
            <a:extLst>
              <a:ext uri="{FF2B5EF4-FFF2-40B4-BE49-F238E27FC236}">
                <a16:creationId xmlns:a16="http://schemas.microsoft.com/office/drawing/2014/main" id="{CFA0C882-4B4F-C88F-27F8-CCBDB8B860A4}"/>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8082" name="Rectangle 18">
            <a:extLst>
              <a:ext uri="{FF2B5EF4-FFF2-40B4-BE49-F238E27FC236}">
                <a16:creationId xmlns:a16="http://schemas.microsoft.com/office/drawing/2014/main" id="{C2F62819-08C3-76FD-6CE8-213EF0B2719F}"/>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 name="Rectangle 3">
            <a:extLst>
              <a:ext uri="{FF2B5EF4-FFF2-40B4-BE49-F238E27FC236}">
                <a16:creationId xmlns:a16="http://schemas.microsoft.com/office/drawing/2014/main" id="{ABF3C9CC-7BB3-65DB-E50F-197219A5A4E2}"/>
              </a:ext>
            </a:extLst>
          </p:cNvPr>
          <p:cNvSpPr txBox="1">
            <a:spLocks noChangeArrowheads="1"/>
          </p:cNvSpPr>
          <p:nvPr/>
        </p:nvSpPr>
        <p:spPr bwMode="auto">
          <a:xfrm>
            <a:off x="814388" y="2068513"/>
            <a:ext cx="7696200" cy="2016125"/>
          </a:xfrm>
          <a:prstGeom prst="rect">
            <a:avLst/>
          </a:prstGeom>
          <a:noFill/>
          <a:ln>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algn="just">
              <a:spcBef>
                <a:spcPct val="0"/>
              </a:spcBef>
              <a:spcAft>
                <a:spcPts val="600"/>
              </a:spcAft>
              <a:buClr>
                <a:schemeClr val="hlink"/>
              </a:buClr>
              <a:buSzTx/>
              <a:buFont typeface="Wingdings" panose="05000000000000000000" pitchFamily="2" charset="2"/>
              <a:buChar char="§"/>
              <a:defRPr/>
            </a:pPr>
            <a:r>
              <a:rPr lang="es-CR" sz="2000" kern="0" dirty="0"/>
              <a:t>El </a:t>
            </a:r>
            <a:r>
              <a:rPr lang="es-ES" sz="2000" dirty="0"/>
              <a:t>número óptimo de </a:t>
            </a:r>
            <a:r>
              <a:rPr lang="es-ES" sz="2000" i="1" dirty="0"/>
              <a:t>clústers</a:t>
            </a:r>
            <a:r>
              <a:rPr lang="es-ES" sz="2000" dirty="0"/>
              <a:t> es aquel que maximiza la media del </a:t>
            </a:r>
            <a:r>
              <a:rPr lang="es-ES" sz="2000" i="1" dirty="0"/>
              <a:t>coeficiente de silueta </a:t>
            </a:r>
            <a:r>
              <a:rPr lang="es-ES" sz="2000" dirty="0"/>
              <a:t>de todas las observaciones.</a:t>
            </a:r>
          </a:p>
          <a:p>
            <a:pPr algn="just">
              <a:spcBef>
                <a:spcPct val="0"/>
              </a:spcBef>
              <a:spcAft>
                <a:spcPts val="600"/>
              </a:spcAft>
              <a:buClr>
                <a:schemeClr val="hlink"/>
              </a:buClr>
              <a:buSzTx/>
              <a:buFont typeface="Wingdings" panose="05000000000000000000" pitchFamily="2" charset="2"/>
              <a:buChar char="§"/>
              <a:defRPr/>
            </a:pPr>
            <a:r>
              <a:rPr lang="es-ES" altLang="es-CR" sz="2000" kern="0" dirty="0"/>
              <a:t>En el caso de </a:t>
            </a:r>
            <a:r>
              <a:rPr lang="es-ES" altLang="es-CR" sz="2000" kern="0" dirty="0" err="1"/>
              <a:t>clustering</a:t>
            </a:r>
            <a:r>
              <a:rPr lang="es-ES" altLang="es-CR" sz="2000" kern="0" dirty="0"/>
              <a:t> jerárquico, es necesario cortar el árbol para cada uno de los valores de k antes de calcular los coeficientes de silueta.</a:t>
            </a:r>
            <a:endParaRPr lang="es-MX" altLang="es-CR" sz="2000" kern="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5 Marcador de número de diapositiva">
            <a:extLst>
              <a:ext uri="{FF2B5EF4-FFF2-40B4-BE49-F238E27FC236}">
                <a16:creationId xmlns:a16="http://schemas.microsoft.com/office/drawing/2014/main" id="{38285CD7-C5A3-856F-CBFC-19BB4A02409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BA183489-4C3F-4051-90E8-CD5548D449B4}" type="slidenum">
              <a:rPr lang="es-ES" altLang="es-CR" sz="1400" smtClean="0"/>
              <a:pPr>
                <a:spcBef>
                  <a:spcPct val="0"/>
                </a:spcBef>
                <a:buClrTx/>
                <a:buSzTx/>
                <a:buFontTx/>
                <a:buNone/>
              </a:pPr>
              <a:t>79</a:t>
            </a:fld>
            <a:endParaRPr lang="es-ES" altLang="es-CR" sz="1400"/>
          </a:p>
        </p:txBody>
      </p:sp>
      <p:sp>
        <p:nvSpPr>
          <p:cNvPr id="89091" name="Rectangle 2">
            <a:extLst>
              <a:ext uri="{FF2B5EF4-FFF2-40B4-BE49-F238E27FC236}">
                <a16:creationId xmlns:a16="http://schemas.microsoft.com/office/drawing/2014/main" id="{75AF0ACC-5611-DA39-267F-D57A6A1910F6}"/>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Estadístico GAP</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89092" name="Rectangle 4">
            <a:extLst>
              <a:ext uri="{FF2B5EF4-FFF2-40B4-BE49-F238E27FC236}">
                <a16:creationId xmlns:a16="http://schemas.microsoft.com/office/drawing/2014/main" id="{E2E6935D-0AC7-140D-8E3D-741C4B072C27}"/>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9093" name="Rectangle 5">
            <a:extLst>
              <a:ext uri="{FF2B5EF4-FFF2-40B4-BE49-F238E27FC236}">
                <a16:creationId xmlns:a16="http://schemas.microsoft.com/office/drawing/2014/main" id="{56198901-A92A-8EE5-75D2-2630CE397A34}"/>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9094" name="Rectangle 6">
            <a:extLst>
              <a:ext uri="{FF2B5EF4-FFF2-40B4-BE49-F238E27FC236}">
                <a16:creationId xmlns:a16="http://schemas.microsoft.com/office/drawing/2014/main" id="{F5B87EE9-E194-7C92-9DA6-F2E79EE2CD2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9095" name="Rectangle 7">
            <a:extLst>
              <a:ext uri="{FF2B5EF4-FFF2-40B4-BE49-F238E27FC236}">
                <a16:creationId xmlns:a16="http://schemas.microsoft.com/office/drawing/2014/main" id="{7EFDB227-1821-A6A2-43B1-BD521F3A3F25}"/>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9096" name="Rectangle 8">
            <a:extLst>
              <a:ext uri="{FF2B5EF4-FFF2-40B4-BE49-F238E27FC236}">
                <a16:creationId xmlns:a16="http://schemas.microsoft.com/office/drawing/2014/main" id="{05308A8D-ED0A-AE73-D8E6-877534517540}"/>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9097" name="Rectangle 9">
            <a:extLst>
              <a:ext uri="{FF2B5EF4-FFF2-40B4-BE49-F238E27FC236}">
                <a16:creationId xmlns:a16="http://schemas.microsoft.com/office/drawing/2014/main" id="{03CB7EA5-7C83-2E01-ADAE-BB4F3E996CF8}"/>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9098" name="Rectangle 10">
            <a:extLst>
              <a:ext uri="{FF2B5EF4-FFF2-40B4-BE49-F238E27FC236}">
                <a16:creationId xmlns:a16="http://schemas.microsoft.com/office/drawing/2014/main" id="{BB10A547-32E0-18B6-9905-702E309EFB5B}"/>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9099" name="Rectangle 11">
            <a:extLst>
              <a:ext uri="{FF2B5EF4-FFF2-40B4-BE49-F238E27FC236}">
                <a16:creationId xmlns:a16="http://schemas.microsoft.com/office/drawing/2014/main" id="{439BFBA8-AACC-BBD6-4ECD-8608546F8879}"/>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9100" name="Rectangle 12">
            <a:extLst>
              <a:ext uri="{FF2B5EF4-FFF2-40B4-BE49-F238E27FC236}">
                <a16:creationId xmlns:a16="http://schemas.microsoft.com/office/drawing/2014/main" id="{811AC282-147A-8158-C006-3EC016410433}"/>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9101" name="Rectangle 13">
            <a:extLst>
              <a:ext uri="{FF2B5EF4-FFF2-40B4-BE49-F238E27FC236}">
                <a16:creationId xmlns:a16="http://schemas.microsoft.com/office/drawing/2014/main" id="{82D5BE14-97AB-8EF7-151C-0C9F6DF0C094}"/>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9102" name="Rectangle 14">
            <a:extLst>
              <a:ext uri="{FF2B5EF4-FFF2-40B4-BE49-F238E27FC236}">
                <a16:creationId xmlns:a16="http://schemas.microsoft.com/office/drawing/2014/main" id="{494BF74C-A60D-E35E-A4A3-7FAD1C2C7633}"/>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9103" name="Rectangle 15">
            <a:extLst>
              <a:ext uri="{FF2B5EF4-FFF2-40B4-BE49-F238E27FC236}">
                <a16:creationId xmlns:a16="http://schemas.microsoft.com/office/drawing/2014/main" id="{3B187EE8-5E2E-485B-4E5A-AA9EC07AB0F3}"/>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9104" name="Rectangle 16">
            <a:extLst>
              <a:ext uri="{FF2B5EF4-FFF2-40B4-BE49-F238E27FC236}">
                <a16:creationId xmlns:a16="http://schemas.microsoft.com/office/drawing/2014/main" id="{C5CC1924-8F45-4BC8-B179-A29F0B4CA752}"/>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9105" name="Rectangle 17">
            <a:extLst>
              <a:ext uri="{FF2B5EF4-FFF2-40B4-BE49-F238E27FC236}">
                <a16:creationId xmlns:a16="http://schemas.microsoft.com/office/drawing/2014/main" id="{1C4D6004-FF63-0065-D91B-052B00154445}"/>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89106" name="Rectangle 18">
            <a:extLst>
              <a:ext uri="{FF2B5EF4-FFF2-40B4-BE49-F238E27FC236}">
                <a16:creationId xmlns:a16="http://schemas.microsoft.com/office/drawing/2014/main" id="{EFD95363-2397-BE87-BB50-69C54B0FCB06}"/>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 name="Rectangle 3">
            <a:extLst>
              <a:ext uri="{FF2B5EF4-FFF2-40B4-BE49-F238E27FC236}">
                <a16:creationId xmlns:a16="http://schemas.microsoft.com/office/drawing/2014/main" id="{4DFD6399-AF16-250A-BD60-C09BB1AA194E}"/>
              </a:ext>
            </a:extLst>
          </p:cNvPr>
          <p:cNvSpPr txBox="1">
            <a:spLocks noChangeArrowheads="1"/>
          </p:cNvSpPr>
          <p:nvPr/>
        </p:nvSpPr>
        <p:spPr bwMode="auto">
          <a:xfrm>
            <a:off x="814388" y="2068513"/>
            <a:ext cx="7696200" cy="3632200"/>
          </a:xfrm>
          <a:prstGeom prst="rect">
            <a:avLst/>
          </a:prstGeom>
          <a:noFill/>
          <a:ln>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algn="just">
              <a:spcBef>
                <a:spcPct val="0"/>
              </a:spcBef>
              <a:spcAft>
                <a:spcPts val="600"/>
              </a:spcAft>
              <a:buClr>
                <a:schemeClr val="hlink"/>
              </a:buClr>
              <a:buSzTx/>
              <a:buFont typeface="Wingdings" panose="05000000000000000000" pitchFamily="2" charset="2"/>
              <a:buChar char="§"/>
              <a:defRPr/>
            </a:pPr>
            <a:r>
              <a:rPr lang="es-ES" sz="2000" dirty="0"/>
              <a:t>Este estadístico compara, para diferentes valores de </a:t>
            </a:r>
            <a:r>
              <a:rPr lang="es-ES" sz="2000" i="1" dirty="0"/>
              <a:t>k</a:t>
            </a:r>
            <a:r>
              <a:rPr lang="es-ES" sz="2000" dirty="0"/>
              <a:t>, la varianza total </a:t>
            </a:r>
            <a:r>
              <a:rPr lang="es-ES" sz="2000" i="1" dirty="0" err="1"/>
              <a:t>intra-cluster</a:t>
            </a:r>
            <a:r>
              <a:rPr lang="es-ES" sz="2000" dirty="0"/>
              <a:t> observada frente al valor esperado acorde a una distribución uniforme de referencia. </a:t>
            </a:r>
          </a:p>
          <a:p>
            <a:pPr algn="just">
              <a:spcBef>
                <a:spcPct val="0"/>
              </a:spcBef>
              <a:spcAft>
                <a:spcPts val="600"/>
              </a:spcAft>
              <a:buClr>
                <a:schemeClr val="hlink"/>
              </a:buClr>
              <a:buSzTx/>
              <a:buFont typeface="Wingdings" panose="05000000000000000000" pitchFamily="2" charset="2"/>
              <a:buChar char="§"/>
              <a:defRPr/>
            </a:pPr>
            <a:r>
              <a:rPr lang="es-ES" sz="2000" dirty="0"/>
              <a:t>La estimación del número óptimo de </a:t>
            </a:r>
            <a:r>
              <a:rPr lang="es-ES" sz="2000" i="1" dirty="0" err="1"/>
              <a:t>clusters</a:t>
            </a:r>
            <a:r>
              <a:rPr lang="es-ES" sz="2000" dirty="0"/>
              <a:t> es el valor </a:t>
            </a:r>
            <a:r>
              <a:rPr lang="es-ES" sz="2000" i="1" dirty="0"/>
              <a:t>k</a:t>
            </a:r>
            <a:r>
              <a:rPr lang="es-ES" sz="2000" dirty="0"/>
              <a:t> con el que se consigue maximizar el estadístico </a:t>
            </a:r>
            <a:r>
              <a:rPr lang="es-ES" sz="2000" i="1" dirty="0"/>
              <a:t>gap</a:t>
            </a:r>
            <a:r>
              <a:rPr lang="es-ES" sz="2000" dirty="0"/>
              <a:t>, es decir, encuentra el valor de </a:t>
            </a:r>
            <a:r>
              <a:rPr lang="es-ES" sz="2000" i="1" dirty="0"/>
              <a:t>k</a:t>
            </a:r>
            <a:r>
              <a:rPr lang="es-ES" sz="2000" dirty="0"/>
              <a:t> con el que se consigue una estructura de </a:t>
            </a:r>
            <a:r>
              <a:rPr lang="es-ES" sz="2000" i="1" dirty="0" err="1"/>
              <a:t>clusters</a:t>
            </a:r>
            <a:r>
              <a:rPr lang="es-ES" sz="2000" dirty="0"/>
              <a:t> lo más alejada posible de una distribución uniforme aleatoria. </a:t>
            </a:r>
          </a:p>
          <a:p>
            <a:pPr algn="just">
              <a:spcBef>
                <a:spcPct val="0"/>
              </a:spcBef>
              <a:spcAft>
                <a:spcPts val="600"/>
              </a:spcAft>
              <a:buClr>
                <a:schemeClr val="hlink"/>
              </a:buClr>
              <a:buSzTx/>
              <a:buFont typeface="Wingdings" panose="05000000000000000000" pitchFamily="2" charset="2"/>
              <a:buChar char="§"/>
              <a:defRPr/>
            </a:pPr>
            <a:r>
              <a:rPr lang="es-ES" sz="2000" dirty="0"/>
              <a:t>Este método puede aplicarse a cualquier tipo de </a:t>
            </a:r>
            <a:r>
              <a:rPr lang="es-ES" sz="2000" i="1" dirty="0" err="1"/>
              <a:t>clustering</a:t>
            </a:r>
            <a:r>
              <a:rPr lang="es-ES" sz="2000" dirty="0"/>
              <a:t>.</a:t>
            </a:r>
            <a:endParaRPr lang="es-MX" altLang="es-CR" sz="2000" kern="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5 Marcador de número de diapositiva">
            <a:extLst>
              <a:ext uri="{FF2B5EF4-FFF2-40B4-BE49-F238E27FC236}">
                <a16:creationId xmlns:a16="http://schemas.microsoft.com/office/drawing/2014/main" id="{9F2733E0-FCC2-6621-66B3-764AD5FBEC4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D6A442D0-6406-4810-8E75-0F481CDCB6DB}" type="slidenum">
              <a:rPr lang="es-ES" altLang="es-CR" sz="1400" smtClean="0"/>
              <a:pPr>
                <a:spcBef>
                  <a:spcPct val="0"/>
                </a:spcBef>
                <a:buClrTx/>
                <a:buSzTx/>
                <a:buFontTx/>
                <a:buNone/>
              </a:pPr>
              <a:t>8</a:t>
            </a:fld>
            <a:endParaRPr lang="es-ES" altLang="es-CR" sz="1400"/>
          </a:p>
        </p:txBody>
      </p:sp>
      <p:sp>
        <p:nvSpPr>
          <p:cNvPr id="12291" name="Rectangle 2">
            <a:extLst>
              <a:ext uri="{FF2B5EF4-FFF2-40B4-BE49-F238E27FC236}">
                <a16:creationId xmlns:a16="http://schemas.microsoft.com/office/drawing/2014/main" id="{3A7A9FE3-D7D3-1AB6-6ED8-EFD236C131BC}"/>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Método	</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12292" name="Rectangle 3">
            <a:extLst>
              <a:ext uri="{FF2B5EF4-FFF2-40B4-BE49-F238E27FC236}">
                <a16:creationId xmlns:a16="http://schemas.microsoft.com/office/drawing/2014/main" id="{2E26AE75-9CE2-D573-8B35-EEAD30408CF7}"/>
              </a:ext>
            </a:extLst>
          </p:cNvPr>
          <p:cNvSpPr>
            <a:spLocks noGrp="1" noChangeArrowheads="1"/>
          </p:cNvSpPr>
          <p:nvPr>
            <p:ph type="body" idx="1"/>
          </p:nvPr>
        </p:nvSpPr>
        <p:spPr>
          <a:xfrm>
            <a:off x="838200" y="1916113"/>
            <a:ext cx="7696200" cy="2632075"/>
          </a:xfrm>
          <a:noFill/>
        </p:spPr>
        <p:txBody>
          <a:bodyPr>
            <a:spAutoFit/>
          </a:bodyPr>
          <a:lstStyle/>
          <a:p>
            <a:pPr algn="just">
              <a:spcBef>
                <a:spcPct val="0"/>
              </a:spcBef>
              <a:spcAft>
                <a:spcPts val="600"/>
              </a:spcAft>
              <a:buClr>
                <a:schemeClr val="hlink"/>
              </a:buClr>
              <a:buSzTx/>
              <a:buFont typeface="Wingdings" panose="05000000000000000000" pitchFamily="2" charset="2"/>
              <a:buChar char="§"/>
            </a:pPr>
            <a:r>
              <a:rPr lang="es-ES" altLang="es-CR" sz="2000"/>
              <a:t>Se trata de un método </a:t>
            </a:r>
            <a:r>
              <a:rPr lang="es-ES" altLang="es-CR" sz="2000" i="1">
                <a:solidFill>
                  <a:srgbClr val="0070C0"/>
                </a:solidFill>
              </a:rPr>
              <a:t>no supervisado</a:t>
            </a:r>
            <a:r>
              <a:rPr lang="es-ES" altLang="es-CR" sz="2000"/>
              <a:t>, ya que el proceso ignora la variable respuesta que indica a que grupo pertenece realmente cada observación (si es que existe tal variable). </a:t>
            </a:r>
          </a:p>
          <a:p>
            <a:pPr algn="just">
              <a:spcBef>
                <a:spcPct val="0"/>
              </a:spcBef>
              <a:spcAft>
                <a:spcPts val="600"/>
              </a:spcAft>
              <a:buClr>
                <a:schemeClr val="hlink"/>
              </a:buClr>
              <a:buSzTx/>
              <a:buFont typeface="Wingdings" panose="05000000000000000000" pitchFamily="2" charset="2"/>
              <a:buChar char="§"/>
            </a:pPr>
            <a:r>
              <a:rPr lang="es-ES" altLang="es-CR" sz="2000"/>
              <a:t>Esta característica diferencia al </a:t>
            </a:r>
            <a:r>
              <a:rPr lang="es-ES" altLang="es-CR" sz="2000" i="1"/>
              <a:t>clustering</a:t>
            </a:r>
            <a:r>
              <a:rPr lang="es-ES" altLang="es-CR" sz="2000"/>
              <a:t> de las técnicas </a:t>
            </a:r>
            <a:r>
              <a:rPr lang="es-ES" altLang="es-CR" sz="2000" i="1">
                <a:solidFill>
                  <a:srgbClr val="0070C0"/>
                </a:solidFill>
              </a:rPr>
              <a:t>supervisadas</a:t>
            </a:r>
            <a:r>
              <a:rPr lang="es-ES" altLang="es-CR" sz="2000"/>
              <a:t>, que emplean un conjunto de entrenamiento en el que se conoce la verdadera clasificación.</a:t>
            </a:r>
            <a:endParaRPr lang="es-MX" altLang="es-CR" sz="2000"/>
          </a:p>
        </p:txBody>
      </p:sp>
      <p:sp>
        <p:nvSpPr>
          <p:cNvPr id="12293" name="Rectangle 4">
            <a:extLst>
              <a:ext uri="{FF2B5EF4-FFF2-40B4-BE49-F238E27FC236}">
                <a16:creationId xmlns:a16="http://schemas.microsoft.com/office/drawing/2014/main" id="{5C1D2671-1C56-D1A5-AC7A-70141EE2923F}"/>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2294" name="Rectangle 5">
            <a:extLst>
              <a:ext uri="{FF2B5EF4-FFF2-40B4-BE49-F238E27FC236}">
                <a16:creationId xmlns:a16="http://schemas.microsoft.com/office/drawing/2014/main" id="{4E825580-B018-A87C-C2E7-BB8A68ECD302}"/>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2295" name="Rectangle 6">
            <a:extLst>
              <a:ext uri="{FF2B5EF4-FFF2-40B4-BE49-F238E27FC236}">
                <a16:creationId xmlns:a16="http://schemas.microsoft.com/office/drawing/2014/main" id="{DDB14301-C71F-36BA-F73E-565BE6BAECF3}"/>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2296" name="Rectangle 7">
            <a:extLst>
              <a:ext uri="{FF2B5EF4-FFF2-40B4-BE49-F238E27FC236}">
                <a16:creationId xmlns:a16="http://schemas.microsoft.com/office/drawing/2014/main" id="{CEA29266-E850-FBF6-202E-03759232FA9D}"/>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2297" name="Rectangle 8">
            <a:extLst>
              <a:ext uri="{FF2B5EF4-FFF2-40B4-BE49-F238E27FC236}">
                <a16:creationId xmlns:a16="http://schemas.microsoft.com/office/drawing/2014/main" id="{6DBEA49C-80B3-F749-7E7E-5BCA2F7C426F}"/>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2298" name="Rectangle 9">
            <a:extLst>
              <a:ext uri="{FF2B5EF4-FFF2-40B4-BE49-F238E27FC236}">
                <a16:creationId xmlns:a16="http://schemas.microsoft.com/office/drawing/2014/main" id="{E740428D-166C-7526-F4A6-6AC750A7DE2C}"/>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2299" name="Rectangle 10">
            <a:extLst>
              <a:ext uri="{FF2B5EF4-FFF2-40B4-BE49-F238E27FC236}">
                <a16:creationId xmlns:a16="http://schemas.microsoft.com/office/drawing/2014/main" id="{15C82582-5346-2679-D9D6-63E8FF0ABC3F}"/>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2300" name="Rectangle 11">
            <a:extLst>
              <a:ext uri="{FF2B5EF4-FFF2-40B4-BE49-F238E27FC236}">
                <a16:creationId xmlns:a16="http://schemas.microsoft.com/office/drawing/2014/main" id="{463FF1DF-80DB-ACA7-DF84-12944872BEE1}"/>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2301" name="Rectangle 12">
            <a:extLst>
              <a:ext uri="{FF2B5EF4-FFF2-40B4-BE49-F238E27FC236}">
                <a16:creationId xmlns:a16="http://schemas.microsoft.com/office/drawing/2014/main" id="{C2CDBE30-1AFA-B2BB-85AF-67BAA60C07E0}"/>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2302" name="Rectangle 13">
            <a:extLst>
              <a:ext uri="{FF2B5EF4-FFF2-40B4-BE49-F238E27FC236}">
                <a16:creationId xmlns:a16="http://schemas.microsoft.com/office/drawing/2014/main" id="{1546CEBB-1A73-385D-629C-11C5D4B814D4}"/>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2303" name="Rectangle 14">
            <a:extLst>
              <a:ext uri="{FF2B5EF4-FFF2-40B4-BE49-F238E27FC236}">
                <a16:creationId xmlns:a16="http://schemas.microsoft.com/office/drawing/2014/main" id="{A5A4676A-1F48-0BCA-DBF8-F9B2D7D328F3}"/>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2304" name="Rectangle 15">
            <a:extLst>
              <a:ext uri="{FF2B5EF4-FFF2-40B4-BE49-F238E27FC236}">
                <a16:creationId xmlns:a16="http://schemas.microsoft.com/office/drawing/2014/main" id="{B8341BF0-302C-B627-B606-23E38BBA7EB5}"/>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2305" name="Rectangle 16">
            <a:extLst>
              <a:ext uri="{FF2B5EF4-FFF2-40B4-BE49-F238E27FC236}">
                <a16:creationId xmlns:a16="http://schemas.microsoft.com/office/drawing/2014/main" id="{B19221E7-35C8-1986-A0E1-2C40489374A4}"/>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2306" name="Rectangle 17">
            <a:extLst>
              <a:ext uri="{FF2B5EF4-FFF2-40B4-BE49-F238E27FC236}">
                <a16:creationId xmlns:a16="http://schemas.microsoft.com/office/drawing/2014/main" id="{C9FA2F9C-9C35-81D4-C656-35904190934C}"/>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2307" name="Rectangle 18">
            <a:extLst>
              <a:ext uri="{FF2B5EF4-FFF2-40B4-BE49-F238E27FC236}">
                <a16:creationId xmlns:a16="http://schemas.microsoft.com/office/drawing/2014/main" id="{C2BEE41F-13F6-4958-F4A5-0FFA6D24549E}"/>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5 Marcador de número de diapositiva">
            <a:extLst>
              <a:ext uri="{FF2B5EF4-FFF2-40B4-BE49-F238E27FC236}">
                <a16:creationId xmlns:a16="http://schemas.microsoft.com/office/drawing/2014/main" id="{48731212-217B-6F8D-6720-04B1AF07F86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0A8D220-5376-4CA1-9B81-20F79791FA55}" type="slidenum">
              <a:rPr lang="es-ES" altLang="es-CR" sz="1400" smtClean="0"/>
              <a:pPr>
                <a:spcBef>
                  <a:spcPct val="0"/>
                </a:spcBef>
                <a:buClrTx/>
                <a:buSzTx/>
                <a:buFontTx/>
                <a:buNone/>
              </a:pPr>
              <a:t>80</a:t>
            </a:fld>
            <a:endParaRPr lang="es-ES" altLang="es-CR" sz="1400"/>
          </a:p>
        </p:txBody>
      </p:sp>
      <p:sp>
        <p:nvSpPr>
          <p:cNvPr id="90115" name="Rectangle 2">
            <a:extLst>
              <a:ext uri="{FF2B5EF4-FFF2-40B4-BE49-F238E27FC236}">
                <a16:creationId xmlns:a16="http://schemas.microsoft.com/office/drawing/2014/main" id="{0A1004D6-D1BD-BD50-0DA5-224ECE801B44}"/>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Construcción de estadístico GAP</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90116" name="Rectangle 4">
            <a:extLst>
              <a:ext uri="{FF2B5EF4-FFF2-40B4-BE49-F238E27FC236}">
                <a16:creationId xmlns:a16="http://schemas.microsoft.com/office/drawing/2014/main" id="{20A5A140-1DE6-B0E2-BB06-BC3C72301A74}"/>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0117" name="Rectangle 5">
            <a:extLst>
              <a:ext uri="{FF2B5EF4-FFF2-40B4-BE49-F238E27FC236}">
                <a16:creationId xmlns:a16="http://schemas.microsoft.com/office/drawing/2014/main" id="{9EE5AAB2-7693-2D40-43D3-F74A764FEA40}"/>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0118" name="Rectangle 6">
            <a:extLst>
              <a:ext uri="{FF2B5EF4-FFF2-40B4-BE49-F238E27FC236}">
                <a16:creationId xmlns:a16="http://schemas.microsoft.com/office/drawing/2014/main" id="{F2E9B613-AF85-D3E2-1473-20A2F1FB5913}"/>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0119" name="Rectangle 7">
            <a:extLst>
              <a:ext uri="{FF2B5EF4-FFF2-40B4-BE49-F238E27FC236}">
                <a16:creationId xmlns:a16="http://schemas.microsoft.com/office/drawing/2014/main" id="{8BCF2A0D-4893-E6FA-4D7C-B5C5958097DF}"/>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0120" name="Rectangle 8">
            <a:extLst>
              <a:ext uri="{FF2B5EF4-FFF2-40B4-BE49-F238E27FC236}">
                <a16:creationId xmlns:a16="http://schemas.microsoft.com/office/drawing/2014/main" id="{85F9E06A-C9B8-59ED-F5DC-359F82B3BD79}"/>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0121" name="Rectangle 9">
            <a:extLst>
              <a:ext uri="{FF2B5EF4-FFF2-40B4-BE49-F238E27FC236}">
                <a16:creationId xmlns:a16="http://schemas.microsoft.com/office/drawing/2014/main" id="{CF16B173-05DF-4C54-C191-AB456C49F5DD}"/>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0122" name="Rectangle 10">
            <a:extLst>
              <a:ext uri="{FF2B5EF4-FFF2-40B4-BE49-F238E27FC236}">
                <a16:creationId xmlns:a16="http://schemas.microsoft.com/office/drawing/2014/main" id="{1AEDFD4F-11D3-2EEB-4EBA-185FD3D82F3D}"/>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0123" name="Rectangle 11">
            <a:extLst>
              <a:ext uri="{FF2B5EF4-FFF2-40B4-BE49-F238E27FC236}">
                <a16:creationId xmlns:a16="http://schemas.microsoft.com/office/drawing/2014/main" id="{D9CCD245-5A73-5CA4-9F98-98C47EA8047E}"/>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0124" name="Rectangle 12">
            <a:extLst>
              <a:ext uri="{FF2B5EF4-FFF2-40B4-BE49-F238E27FC236}">
                <a16:creationId xmlns:a16="http://schemas.microsoft.com/office/drawing/2014/main" id="{AC806FEB-8824-AE5E-8B33-1EFAEFD3E6DB}"/>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0125" name="Rectangle 13">
            <a:extLst>
              <a:ext uri="{FF2B5EF4-FFF2-40B4-BE49-F238E27FC236}">
                <a16:creationId xmlns:a16="http://schemas.microsoft.com/office/drawing/2014/main" id="{0691AA57-311F-64C4-DBD4-68FC9CFBCCF1}"/>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0126" name="Rectangle 14">
            <a:extLst>
              <a:ext uri="{FF2B5EF4-FFF2-40B4-BE49-F238E27FC236}">
                <a16:creationId xmlns:a16="http://schemas.microsoft.com/office/drawing/2014/main" id="{B7FC91FB-1DBB-18B6-E4C6-2354D4E7EF20}"/>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0127" name="Rectangle 15">
            <a:extLst>
              <a:ext uri="{FF2B5EF4-FFF2-40B4-BE49-F238E27FC236}">
                <a16:creationId xmlns:a16="http://schemas.microsoft.com/office/drawing/2014/main" id="{AB1DF9EC-E71A-770D-C0BA-6B9EB8717245}"/>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0128" name="Rectangle 16">
            <a:extLst>
              <a:ext uri="{FF2B5EF4-FFF2-40B4-BE49-F238E27FC236}">
                <a16:creationId xmlns:a16="http://schemas.microsoft.com/office/drawing/2014/main" id="{ABAA477A-1599-6FF2-2F6D-BE04BC6D6DAF}"/>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0129" name="Rectangle 17">
            <a:extLst>
              <a:ext uri="{FF2B5EF4-FFF2-40B4-BE49-F238E27FC236}">
                <a16:creationId xmlns:a16="http://schemas.microsoft.com/office/drawing/2014/main" id="{4343009A-9757-2699-8497-EA8F2EBA8E4E}"/>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0130" name="Rectangle 18">
            <a:extLst>
              <a:ext uri="{FF2B5EF4-FFF2-40B4-BE49-F238E27FC236}">
                <a16:creationId xmlns:a16="http://schemas.microsoft.com/office/drawing/2014/main" id="{9FE7E4DD-C35B-6822-D834-ABE910F01903}"/>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 name="Rectangle 3">
            <a:extLst>
              <a:ext uri="{FF2B5EF4-FFF2-40B4-BE49-F238E27FC236}">
                <a16:creationId xmlns:a16="http://schemas.microsoft.com/office/drawing/2014/main" id="{357CA924-5F5C-C02F-82B5-7EE17AB3CF23}"/>
              </a:ext>
            </a:extLst>
          </p:cNvPr>
          <p:cNvSpPr txBox="1">
            <a:spLocks noRot="1" noChangeAspect="1" noMove="1" noResize="1" noEditPoints="1" noAdjustHandles="1" noChangeArrowheads="1" noChangeShapeType="1" noTextEdit="1"/>
          </p:cNvSpPr>
          <p:nvPr/>
        </p:nvSpPr>
        <p:spPr bwMode="auto">
          <a:xfrm>
            <a:off x="814388" y="2068191"/>
            <a:ext cx="7696200" cy="3323987"/>
          </a:xfrm>
          <a:prstGeom prst="rect">
            <a:avLst/>
          </a:prstGeom>
          <a:blipFill rotWithShape="0">
            <a:blip r:embed="rId2"/>
            <a:stretch>
              <a:fillRect l="-713" t="-916" r="-792" b="-2198"/>
            </a:stretch>
          </a:blipFill>
          <a:ln>
            <a:noFill/>
          </a:ln>
        </p:spPr>
        <p:txBody>
          <a:bodyPr/>
          <a:lstStyle/>
          <a:p>
            <a:pPr>
              <a:defRPr/>
            </a:pPr>
            <a:r>
              <a:rPr lang="es-CR">
                <a:noFill/>
              </a:rPr>
              <a:t> </a:t>
            </a:r>
          </a:p>
        </p:txBody>
      </p:sp>
      <p:sp>
        <p:nvSpPr>
          <p:cNvPr id="2" name="CuadroTexto 1">
            <a:extLst>
              <a:ext uri="{FF2B5EF4-FFF2-40B4-BE49-F238E27FC236}">
                <a16:creationId xmlns:a16="http://schemas.microsoft.com/office/drawing/2014/main" id="{8E33F0E2-23F5-C894-4F00-86079651D5D5}"/>
              </a:ext>
            </a:extLst>
          </p:cNvPr>
          <p:cNvSpPr txBox="1">
            <a:spLocks noRot="1" noChangeAspect="1" noMove="1" noResize="1" noEditPoints="1" noAdjustHandles="1" noChangeArrowheads="1" noChangeShapeType="1" noTextEdit="1"/>
          </p:cNvSpPr>
          <p:nvPr/>
        </p:nvSpPr>
        <p:spPr>
          <a:xfrm>
            <a:off x="3316179" y="5651690"/>
            <a:ext cx="3235309" cy="692305"/>
          </a:xfrm>
          <a:prstGeom prst="rect">
            <a:avLst/>
          </a:prstGeom>
          <a:blipFill rotWithShape="0">
            <a:blip r:embed="rId3"/>
            <a:stretch>
              <a:fillRect/>
            </a:stretch>
          </a:blipFill>
          <a:effectLst>
            <a:glow rad="25400">
              <a:schemeClr val="tx1"/>
            </a:glow>
          </a:effectLst>
        </p:spPr>
        <p:txBody>
          <a:bodyPr/>
          <a:lstStyle/>
          <a:p>
            <a:pPr>
              <a:defRPr/>
            </a:pPr>
            <a:r>
              <a:rPr lang="es-CR">
                <a:noFill/>
              </a:rPr>
              <a:t>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5 Marcador de número de diapositiva">
            <a:extLst>
              <a:ext uri="{FF2B5EF4-FFF2-40B4-BE49-F238E27FC236}">
                <a16:creationId xmlns:a16="http://schemas.microsoft.com/office/drawing/2014/main" id="{D201D999-5704-BCBD-AAD6-2DC68FC366E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D386A254-2D0B-4287-8C4F-8C0C670BF680}" type="slidenum">
              <a:rPr lang="es-ES" altLang="es-CR" sz="1400" smtClean="0"/>
              <a:pPr>
                <a:spcBef>
                  <a:spcPct val="0"/>
                </a:spcBef>
                <a:buClrTx/>
                <a:buSzTx/>
                <a:buFontTx/>
                <a:buNone/>
              </a:pPr>
              <a:t>81</a:t>
            </a:fld>
            <a:endParaRPr lang="es-ES" altLang="es-CR" sz="1400"/>
          </a:p>
        </p:txBody>
      </p:sp>
      <p:sp>
        <p:nvSpPr>
          <p:cNvPr id="91139" name="Rectangle 2">
            <a:extLst>
              <a:ext uri="{FF2B5EF4-FFF2-40B4-BE49-F238E27FC236}">
                <a16:creationId xmlns:a16="http://schemas.microsoft.com/office/drawing/2014/main" id="{9FADA013-A8FC-ABAC-17F9-B7B0CF0709EF}"/>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Construcción de estadístico GAP</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91140" name="Rectangle 4">
            <a:extLst>
              <a:ext uri="{FF2B5EF4-FFF2-40B4-BE49-F238E27FC236}">
                <a16:creationId xmlns:a16="http://schemas.microsoft.com/office/drawing/2014/main" id="{3642A6B9-0C92-6AD9-7160-54DE9A6586A9}"/>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1141" name="Rectangle 5">
            <a:extLst>
              <a:ext uri="{FF2B5EF4-FFF2-40B4-BE49-F238E27FC236}">
                <a16:creationId xmlns:a16="http://schemas.microsoft.com/office/drawing/2014/main" id="{56A55C92-E530-FDEA-9F0C-D829DA4C3A2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1142" name="Rectangle 6">
            <a:extLst>
              <a:ext uri="{FF2B5EF4-FFF2-40B4-BE49-F238E27FC236}">
                <a16:creationId xmlns:a16="http://schemas.microsoft.com/office/drawing/2014/main" id="{54A7AF15-2AE4-736B-F158-8EFAD035B4D1}"/>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1143" name="Rectangle 7">
            <a:extLst>
              <a:ext uri="{FF2B5EF4-FFF2-40B4-BE49-F238E27FC236}">
                <a16:creationId xmlns:a16="http://schemas.microsoft.com/office/drawing/2014/main" id="{5A685AAA-32E8-937F-D9E1-4B5B44E9B3CB}"/>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1144" name="Rectangle 8">
            <a:extLst>
              <a:ext uri="{FF2B5EF4-FFF2-40B4-BE49-F238E27FC236}">
                <a16:creationId xmlns:a16="http://schemas.microsoft.com/office/drawing/2014/main" id="{3CF5729D-9D9C-66E5-B197-CC9F53DB518D}"/>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1145" name="Rectangle 9">
            <a:extLst>
              <a:ext uri="{FF2B5EF4-FFF2-40B4-BE49-F238E27FC236}">
                <a16:creationId xmlns:a16="http://schemas.microsoft.com/office/drawing/2014/main" id="{B943B388-E846-5733-A089-493C9AB10A11}"/>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1146" name="Rectangle 10">
            <a:extLst>
              <a:ext uri="{FF2B5EF4-FFF2-40B4-BE49-F238E27FC236}">
                <a16:creationId xmlns:a16="http://schemas.microsoft.com/office/drawing/2014/main" id="{113306B4-C0FF-523B-62CE-711853E3B7D0}"/>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1147" name="Rectangle 11">
            <a:extLst>
              <a:ext uri="{FF2B5EF4-FFF2-40B4-BE49-F238E27FC236}">
                <a16:creationId xmlns:a16="http://schemas.microsoft.com/office/drawing/2014/main" id="{796D2C49-EE2C-EF63-458E-D12B4ABE9578}"/>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1148" name="Rectangle 12">
            <a:extLst>
              <a:ext uri="{FF2B5EF4-FFF2-40B4-BE49-F238E27FC236}">
                <a16:creationId xmlns:a16="http://schemas.microsoft.com/office/drawing/2014/main" id="{21AC8B8A-B505-B11C-57E0-67E26DCCD06D}"/>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1149" name="Rectangle 13">
            <a:extLst>
              <a:ext uri="{FF2B5EF4-FFF2-40B4-BE49-F238E27FC236}">
                <a16:creationId xmlns:a16="http://schemas.microsoft.com/office/drawing/2014/main" id="{23A3FA6B-781B-0084-DEF7-14A490C2622D}"/>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1150" name="Rectangle 14">
            <a:extLst>
              <a:ext uri="{FF2B5EF4-FFF2-40B4-BE49-F238E27FC236}">
                <a16:creationId xmlns:a16="http://schemas.microsoft.com/office/drawing/2014/main" id="{7FC5015B-F7A7-5C28-DDFF-ED11887143AE}"/>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1151" name="Rectangle 15">
            <a:extLst>
              <a:ext uri="{FF2B5EF4-FFF2-40B4-BE49-F238E27FC236}">
                <a16:creationId xmlns:a16="http://schemas.microsoft.com/office/drawing/2014/main" id="{2BBCE070-9710-9896-3D9D-011F2444630A}"/>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1152" name="Rectangle 16">
            <a:extLst>
              <a:ext uri="{FF2B5EF4-FFF2-40B4-BE49-F238E27FC236}">
                <a16:creationId xmlns:a16="http://schemas.microsoft.com/office/drawing/2014/main" id="{F25EDEBA-5AFB-C4C0-11DA-B9380C82BC09}"/>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1153" name="Rectangle 17">
            <a:extLst>
              <a:ext uri="{FF2B5EF4-FFF2-40B4-BE49-F238E27FC236}">
                <a16:creationId xmlns:a16="http://schemas.microsoft.com/office/drawing/2014/main" id="{D315582C-85B3-6907-6EDE-13507C28DAAF}"/>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1154" name="Rectangle 18">
            <a:extLst>
              <a:ext uri="{FF2B5EF4-FFF2-40B4-BE49-F238E27FC236}">
                <a16:creationId xmlns:a16="http://schemas.microsoft.com/office/drawing/2014/main" id="{520819D6-452E-4555-9090-0E1FA40CFFB5}"/>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1155" name="Rectangle 3">
            <a:extLst>
              <a:ext uri="{FF2B5EF4-FFF2-40B4-BE49-F238E27FC236}">
                <a16:creationId xmlns:a16="http://schemas.microsoft.com/office/drawing/2014/main" id="{D4FD5B18-3787-31FF-BF83-214C0E749BD8}"/>
              </a:ext>
            </a:extLst>
          </p:cNvPr>
          <p:cNvSpPr txBox="1">
            <a:spLocks noChangeArrowheads="1"/>
          </p:cNvSpPr>
          <p:nvPr/>
        </p:nvSpPr>
        <p:spPr bwMode="auto">
          <a:xfrm>
            <a:off x="814388" y="2068513"/>
            <a:ext cx="7696200"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lgn="just">
              <a:spcBef>
                <a:spcPct val="0"/>
              </a:spcBef>
              <a:spcAft>
                <a:spcPts val="600"/>
              </a:spcAft>
              <a:buClr>
                <a:schemeClr val="hlink"/>
              </a:buClr>
              <a:buSzTx/>
              <a:buFont typeface="Wingdings" panose="05000000000000000000" pitchFamily="2" charset="2"/>
              <a:buChar char="§"/>
            </a:pPr>
            <a:r>
              <a:rPr lang="es-ES" altLang="es-CR" sz="2000"/>
              <a:t>Identificar el número de </a:t>
            </a:r>
            <a:r>
              <a:rPr lang="es-ES" altLang="es-CR" sz="2000" i="1"/>
              <a:t>clusters</a:t>
            </a:r>
            <a:r>
              <a:rPr lang="es-ES" altLang="es-CR" sz="2000"/>
              <a:t> óptimo como el menor de los valores k para el que el estadístico gap se aleja menos de una desviación estándar del siguiente k, es decir:</a:t>
            </a:r>
          </a:p>
        </p:txBody>
      </p:sp>
      <p:sp>
        <p:nvSpPr>
          <p:cNvPr id="21" name="CuadroTexto 20">
            <a:extLst>
              <a:ext uri="{FF2B5EF4-FFF2-40B4-BE49-F238E27FC236}">
                <a16:creationId xmlns:a16="http://schemas.microsoft.com/office/drawing/2014/main" id="{BAD6626D-F605-B924-2891-307E2EC33829}"/>
              </a:ext>
            </a:extLst>
          </p:cNvPr>
          <p:cNvSpPr txBox="1">
            <a:spLocks noRot="1" noChangeAspect="1" noMove="1" noResize="1" noEditPoints="1" noAdjustHandles="1" noChangeArrowheads="1" noChangeShapeType="1" noTextEdit="1"/>
          </p:cNvSpPr>
          <p:nvPr/>
        </p:nvSpPr>
        <p:spPr>
          <a:xfrm>
            <a:off x="3157538" y="3360395"/>
            <a:ext cx="2634054" cy="246221"/>
          </a:xfrm>
          <a:prstGeom prst="rect">
            <a:avLst/>
          </a:prstGeom>
          <a:blipFill rotWithShape="0">
            <a:blip r:embed="rId2"/>
            <a:stretch>
              <a:fillRect b="-11765"/>
            </a:stretch>
          </a:blipFill>
          <a:effectLst>
            <a:glow rad="25400">
              <a:schemeClr val="tx1"/>
            </a:glow>
          </a:effectLst>
        </p:spPr>
        <p:txBody>
          <a:bodyPr/>
          <a:lstStyle/>
          <a:p>
            <a:pPr>
              <a:defRPr/>
            </a:pPr>
            <a:r>
              <a:rPr lang="es-CR">
                <a:noFill/>
              </a:rPr>
              <a:t> </a:t>
            </a:r>
          </a:p>
        </p:txBody>
      </p:sp>
      <p:pic>
        <p:nvPicPr>
          <p:cNvPr id="3" name="Imagen 2">
            <a:extLst>
              <a:ext uri="{FF2B5EF4-FFF2-40B4-BE49-F238E27FC236}">
                <a16:creationId xmlns:a16="http://schemas.microsoft.com/office/drawing/2014/main" id="{705682F4-3568-D3BD-9478-F2ABA05E9805}"/>
              </a:ext>
            </a:extLst>
          </p:cNvPr>
          <p:cNvPicPr>
            <a:picLocks noChangeAspect="1"/>
          </p:cNvPicPr>
          <p:nvPr/>
        </p:nvPicPr>
        <p:blipFill>
          <a:blip r:embed="rId3"/>
          <a:stretch>
            <a:fillRect/>
          </a:stretch>
        </p:blipFill>
        <p:spPr>
          <a:xfrm>
            <a:off x="2339752" y="3933056"/>
            <a:ext cx="4231629" cy="2704320"/>
          </a:xfrm>
          <a:prstGeom prst="rect">
            <a:avLst/>
          </a:prstGeom>
          <a:effectLst>
            <a:glow rad="25400">
              <a:schemeClr val="tx1"/>
            </a:glow>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5 Marcador de número de diapositiva">
            <a:extLst>
              <a:ext uri="{FF2B5EF4-FFF2-40B4-BE49-F238E27FC236}">
                <a16:creationId xmlns:a16="http://schemas.microsoft.com/office/drawing/2014/main" id="{7E0D38E4-E763-BBA5-F7FB-AE50245B7DE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37039388-C4B8-47FC-B604-AF5080B42F80}" type="slidenum">
              <a:rPr lang="es-ES" altLang="es-CR" sz="1400" smtClean="0"/>
              <a:pPr>
                <a:spcBef>
                  <a:spcPct val="0"/>
                </a:spcBef>
                <a:buClrTx/>
                <a:buSzTx/>
                <a:buFontTx/>
                <a:buNone/>
              </a:pPr>
              <a:t>82</a:t>
            </a:fld>
            <a:endParaRPr lang="es-ES" altLang="es-CR" sz="1400"/>
          </a:p>
        </p:txBody>
      </p:sp>
      <p:sp>
        <p:nvSpPr>
          <p:cNvPr id="92163" name="Rectangle 2">
            <a:extLst>
              <a:ext uri="{FF2B5EF4-FFF2-40B4-BE49-F238E27FC236}">
                <a16:creationId xmlns:a16="http://schemas.microsoft.com/office/drawing/2014/main" id="{E3718650-5B02-B56A-A624-99D3D018DD05}"/>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Observaciones sobre el número de clústers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92164" name="Rectangle 4">
            <a:extLst>
              <a:ext uri="{FF2B5EF4-FFF2-40B4-BE49-F238E27FC236}">
                <a16:creationId xmlns:a16="http://schemas.microsoft.com/office/drawing/2014/main" id="{00CA8DED-8BFF-D9FF-F0CE-5EAF7E2ABD67}"/>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165" name="Rectangle 5">
            <a:extLst>
              <a:ext uri="{FF2B5EF4-FFF2-40B4-BE49-F238E27FC236}">
                <a16:creationId xmlns:a16="http://schemas.microsoft.com/office/drawing/2014/main" id="{C540442A-1A0B-A807-4EB1-19D4A081B2A3}"/>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166" name="Rectangle 6">
            <a:extLst>
              <a:ext uri="{FF2B5EF4-FFF2-40B4-BE49-F238E27FC236}">
                <a16:creationId xmlns:a16="http://schemas.microsoft.com/office/drawing/2014/main" id="{7B155831-0E5F-5634-0AFB-380AA41A075A}"/>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167" name="Rectangle 7">
            <a:extLst>
              <a:ext uri="{FF2B5EF4-FFF2-40B4-BE49-F238E27FC236}">
                <a16:creationId xmlns:a16="http://schemas.microsoft.com/office/drawing/2014/main" id="{13D7CC44-88FB-1845-6BE3-50DE2AD50144}"/>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168" name="Rectangle 8">
            <a:extLst>
              <a:ext uri="{FF2B5EF4-FFF2-40B4-BE49-F238E27FC236}">
                <a16:creationId xmlns:a16="http://schemas.microsoft.com/office/drawing/2014/main" id="{9A3933A6-3967-FCF7-7DF9-964F1524465B}"/>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169" name="Rectangle 9">
            <a:extLst>
              <a:ext uri="{FF2B5EF4-FFF2-40B4-BE49-F238E27FC236}">
                <a16:creationId xmlns:a16="http://schemas.microsoft.com/office/drawing/2014/main" id="{A4D4A1F4-AC7D-A7CB-B64B-7C7727C65B6F}"/>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170" name="Rectangle 10">
            <a:extLst>
              <a:ext uri="{FF2B5EF4-FFF2-40B4-BE49-F238E27FC236}">
                <a16:creationId xmlns:a16="http://schemas.microsoft.com/office/drawing/2014/main" id="{516518D0-A9FA-7F94-B2F9-6316C7C58403}"/>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171" name="Rectangle 11">
            <a:extLst>
              <a:ext uri="{FF2B5EF4-FFF2-40B4-BE49-F238E27FC236}">
                <a16:creationId xmlns:a16="http://schemas.microsoft.com/office/drawing/2014/main" id="{3F2D1ED0-28B9-B634-0BB1-6437AADFE273}"/>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172" name="Rectangle 12">
            <a:extLst>
              <a:ext uri="{FF2B5EF4-FFF2-40B4-BE49-F238E27FC236}">
                <a16:creationId xmlns:a16="http://schemas.microsoft.com/office/drawing/2014/main" id="{4BFBFEF7-339A-AA6F-A486-BAE79F75929B}"/>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173" name="Rectangle 13">
            <a:extLst>
              <a:ext uri="{FF2B5EF4-FFF2-40B4-BE49-F238E27FC236}">
                <a16:creationId xmlns:a16="http://schemas.microsoft.com/office/drawing/2014/main" id="{EDE358F8-28E3-D493-CFF3-0090651FC114}"/>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174" name="Rectangle 14">
            <a:extLst>
              <a:ext uri="{FF2B5EF4-FFF2-40B4-BE49-F238E27FC236}">
                <a16:creationId xmlns:a16="http://schemas.microsoft.com/office/drawing/2014/main" id="{1A24924D-7530-B513-59ED-650903CF3F46}"/>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175" name="Rectangle 15">
            <a:extLst>
              <a:ext uri="{FF2B5EF4-FFF2-40B4-BE49-F238E27FC236}">
                <a16:creationId xmlns:a16="http://schemas.microsoft.com/office/drawing/2014/main" id="{B56179FB-E5E9-36DD-67A5-5BB114A55ED5}"/>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176" name="Rectangle 16">
            <a:extLst>
              <a:ext uri="{FF2B5EF4-FFF2-40B4-BE49-F238E27FC236}">
                <a16:creationId xmlns:a16="http://schemas.microsoft.com/office/drawing/2014/main" id="{22EDFE3B-F73E-AF4B-576F-1D9C7E6F414A}"/>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177" name="Rectangle 17">
            <a:extLst>
              <a:ext uri="{FF2B5EF4-FFF2-40B4-BE49-F238E27FC236}">
                <a16:creationId xmlns:a16="http://schemas.microsoft.com/office/drawing/2014/main" id="{D508D797-966E-4A69-814F-9A618D79010C}"/>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2178" name="Rectangle 18">
            <a:extLst>
              <a:ext uri="{FF2B5EF4-FFF2-40B4-BE49-F238E27FC236}">
                <a16:creationId xmlns:a16="http://schemas.microsoft.com/office/drawing/2014/main" id="{B55C5055-738F-550D-A958-7D595D6E0065}"/>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 name="Rectangle 3">
            <a:extLst>
              <a:ext uri="{FF2B5EF4-FFF2-40B4-BE49-F238E27FC236}">
                <a16:creationId xmlns:a16="http://schemas.microsoft.com/office/drawing/2014/main" id="{FCDA1467-6C74-2949-00DD-F95E4CDC60BF}"/>
              </a:ext>
            </a:extLst>
          </p:cNvPr>
          <p:cNvSpPr txBox="1">
            <a:spLocks noChangeArrowheads="1"/>
          </p:cNvSpPr>
          <p:nvPr/>
        </p:nvSpPr>
        <p:spPr bwMode="auto">
          <a:xfrm>
            <a:off x="814388" y="2068513"/>
            <a:ext cx="7696200" cy="5246687"/>
          </a:xfrm>
          <a:prstGeom prst="rect">
            <a:avLst/>
          </a:prstGeom>
          <a:noFill/>
          <a:ln>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algn="just">
              <a:spcBef>
                <a:spcPct val="0"/>
              </a:spcBef>
              <a:spcAft>
                <a:spcPts val="600"/>
              </a:spcAft>
              <a:buClr>
                <a:schemeClr val="hlink"/>
              </a:buClr>
              <a:buSzTx/>
              <a:buFont typeface="Wingdings" panose="05000000000000000000" pitchFamily="2" charset="2"/>
              <a:buChar char="§"/>
              <a:defRPr/>
            </a:pPr>
            <a:r>
              <a:rPr lang="es-ES" sz="2000" dirty="0"/>
              <a:t>Los métodos </a:t>
            </a:r>
            <a:r>
              <a:rPr lang="es-ES" sz="2000" i="1" dirty="0"/>
              <a:t>codo</a:t>
            </a:r>
            <a:r>
              <a:rPr lang="es-ES" sz="2000" dirty="0"/>
              <a:t>, </a:t>
            </a:r>
            <a:r>
              <a:rPr lang="es-ES" sz="2000" i="1" dirty="0"/>
              <a:t>silueta </a:t>
            </a:r>
            <a:r>
              <a:rPr lang="es-ES" sz="2000" dirty="0"/>
              <a:t>y </a:t>
            </a:r>
            <a:r>
              <a:rPr lang="es-ES" sz="2000" i="1" dirty="0"/>
              <a:t>gap</a:t>
            </a:r>
            <a:r>
              <a:rPr lang="es-ES" sz="2000" dirty="0"/>
              <a:t> no tienen por qué coincidir exactamente en su estimación del número óptimo de </a:t>
            </a:r>
            <a:r>
              <a:rPr lang="es-ES" sz="2000" i="1" dirty="0"/>
              <a:t>clústers</a:t>
            </a:r>
            <a:r>
              <a:rPr lang="es-ES" sz="2000" dirty="0"/>
              <a:t>, pero tienden a acotar el rango de posibles valores. Por esta razón es recomendable calcular los tres y en función de los resultados decidir.</a:t>
            </a:r>
          </a:p>
          <a:p>
            <a:pPr algn="just">
              <a:spcBef>
                <a:spcPct val="0"/>
              </a:spcBef>
              <a:spcAft>
                <a:spcPts val="600"/>
              </a:spcAft>
              <a:buClr>
                <a:schemeClr val="hlink"/>
              </a:buClr>
              <a:buSzTx/>
              <a:buFont typeface="Wingdings" panose="05000000000000000000" pitchFamily="2" charset="2"/>
              <a:buChar char="§"/>
              <a:defRPr/>
            </a:pPr>
            <a:r>
              <a:rPr lang="es-ES" sz="2000" dirty="0"/>
              <a:t>Además de estos tres métodos, existen en la bibliografía muchos otros desarrollados también para identificar el número óptimo de </a:t>
            </a:r>
            <a:r>
              <a:rPr lang="es-ES" sz="2000" i="1" dirty="0"/>
              <a:t>clústers</a:t>
            </a:r>
            <a:r>
              <a:rPr lang="es-ES" sz="2000" dirty="0"/>
              <a:t>. </a:t>
            </a:r>
          </a:p>
          <a:p>
            <a:pPr algn="just">
              <a:spcBef>
                <a:spcPct val="0"/>
              </a:spcBef>
              <a:spcAft>
                <a:spcPts val="600"/>
              </a:spcAft>
              <a:buClr>
                <a:schemeClr val="hlink"/>
              </a:buClr>
              <a:buSzTx/>
              <a:buFont typeface="Wingdings" panose="05000000000000000000" pitchFamily="2" charset="2"/>
              <a:buChar char="§"/>
              <a:defRPr/>
            </a:pPr>
            <a:r>
              <a:rPr lang="es-ES" sz="2000" dirty="0"/>
              <a:t>La función </a:t>
            </a:r>
            <a:r>
              <a:rPr lang="es-ES" sz="2000" dirty="0" err="1"/>
              <a:t>NbClust</a:t>
            </a:r>
            <a:r>
              <a:rPr lang="es-ES" sz="2000" dirty="0"/>
              <a:t> () del paquete </a:t>
            </a:r>
            <a:r>
              <a:rPr lang="es-ES" sz="2000" dirty="0" err="1"/>
              <a:t>NbClust</a:t>
            </a:r>
            <a:r>
              <a:rPr lang="es-ES" sz="2000" dirty="0"/>
              <a:t> incorpora 30 índices distintos, dando la posibilidad de calcularlos todos en un único paso. Esto último es muy útil, ya que permite identificar el valor en el que coinciden más índices, aportando seguridad de que se está haciendo una buena elección.</a:t>
            </a:r>
          </a:p>
          <a:p>
            <a:pPr algn="just">
              <a:spcBef>
                <a:spcPct val="0"/>
              </a:spcBef>
              <a:spcAft>
                <a:spcPts val="600"/>
              </a:spcAft>
              <a:buClr>
                <a:schemeClr val="hlink"/>
              </a:buClr>
              <a:buSzTx/>
              <a:buFont typeface="Wingdings" panose="05000000000000000000" pitchFamily="2" charset="2"/>
              <a:buChar char="§"/>
              <a:defRPr/>
            </a:pPr>
            <a:r>
              <a:rPr lang="es-ES" sz="2000" dirty="0"/>
              <a:t> </a:t>
            </a:r>
            <a:br>
              <a:rPr lang="es-ES" sz="2000" dirty="0"/>
            </a:br>
            <a:endParaRPr lang="es-MX" altLang="es-CR" sz="2000" kern="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5 Marcador de número de diapositiva">
            <a:extLst>
              <a:ext uri="{FF2B5EF4-FFF2-40B4-BE49-F238E27FC236}">
                <a16:creationId xmlns:a16="http://schemas.microsoft.com/office/drawing/2014/main" id="{8EC57569-D11F-C79A-4F29-EA5C7BD87DB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A88AA142-8451-477F-BF30-5D6522D525C4}" type="slidenum">
              <a:rPr lang="es-ES" altLang="es-CR" sz="1400" smtClean="0"/>
              <a:pPr>
                <a:spcBef>
                  <a:spcPct val="0"/>
                </a:spcBef>
                <a:buClrTx/>
                <a:buSzTx/>
                <a:buFontTx/>
                <a:buNone/>
              </a:pPr>
              <a:t>83</a:t>
            </a:fld>
            <a:endParaRPr lang="es-ES" altLang="es-CR" sz="1400"/>
          </a:p>
        </p:txBody>
      </p:sp>
      <p:sp>
        <p:nvSpPr>
          <p:cNvPr id="93187" name="Rectangle 2">
            <a:extLst>
              <a:ext uri="{FF2B5EF4-FFF2-40B4-BE49-F238E27FC236}">
                <a16:creationId xmlns:a16="http://schemas.microsoft.com/office/drawing/2014/main" id="{066919C6-2653-80EF-58EB-608710FC5626}"/>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Calidad de los clústers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93188" name="Rectangle 3">
            <a:extLst>
              <a:ext uri="{FF2B5EF4-FFF2-40B4-BE49-F238E27FC236}">
                <a16:creationId xmlns:a16="http://schemas.microsoft.com/office/drawing/2014/main" id="{803D4B21-5849-CAFB-3AC6-834B61716EE4}"/>
              </a:ext>
            </a:extLst>
          </p:cNvPr>
          <p:cNvSpPr>
            <a:spLocks noGrp="1" noChangeArrowheads="1"/>
          </p:cNvSpPr>
          <p:nvPr>
            <p:ph type="body" idx="1"/>
          </p:nvPr>
        </p:nvSpPr>
        <p:spPr>
          <a:xfrm>
            <a:off x="838200" y="1916113"/>
            <a:ext cx="7696200" cy="3354387"/>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ES" altLang="es-CR" sz="2000"/>
              <a:t>Validación interna (no supervisado):</a:t>
            </a:r>
          </a:p>
          <a:p>
            <a:pPr lvl="1" algn="just">
              <a:spcBef>
                <a:spcPct val="0"/>
              </a:spcBef>
              <a:spcAft>
                <a:spcPts val="600"/>
              </a:spcAft>
              <a:buClr>
                <a:schemeClr val="hlink"/>
              </a:buClr>
              <a:buSzTx/>
              <a:buFont typeface="Wingdings" panose="05000000000000000000" pitchFamily="2" charset="2"/>
              <a:buChar char="§"/>
            </a:pPr>
            <a:r>
              <a:rPr lang="es-ES" altLang="es-CR" sz="1600"/>
              <a:t>Estabilidad</a:t>
            </a:r>
          </a:p>
          <a:p>
            <a:pPr lvl="1" algn="just">
              <a:spcBef>
                <a:spcPct val="0"/>
              </a:spcBef>
              <a:spcAft>
                <a:spcPts val="600"/>
              </a:spcAft>
              <a:buClr>
                <a:schemeClr val="hlink"/>
              </a:buClr>
              <a:buSzTx/>
              <a:buFont typeface="Wingdings" panose="05000000000000000000" pitchFamily="2" charset="2"/>
              <a:buChar char="§"/>
            </a:pPr>
            <a:r>
              <a:rPr lang="es-ES" altLang="es-CR" sz="1600"/>
              <a:t>Ancho de silueta</a:t>
            </a:r>
          </a:p>
          <a:p>
            <a:pPr lvl="1" algn="just">
              <a:spcBef>
                <a:spcPct val="0"/>
              </a:spcBef>
              <a:spcAft>
                <a:spcPts val="600"/>
              </a:spcAft>
              <a:buClr>
                <a:schemeClr val="hlink"/>
              </a:buClr>
              <a:buSzTx/>
              <a:buFont typeface="Wingdings" panose="05000000000000000000" pitchFamily="2" charset="2"/>
              <a:buChar char="§"/>
            </a:pPr>
            <a:r>
              <a:rPr lang="es-ES" altLang="es-CR" sz="1600"/>
              <a:t>Indice de Dunn</a:t>
            </a:r>
          </a:p>
          <a:p>
            <a:pPr algn="just">
              <a:spcBef>
                <a:spcPct val="0"/>
              </a:spcBef>
              <a:spcAft>
                <a:spcPts val="600"/>
              </a:spcAft>
              <a:buClr>
                <a:schemeClr val="hlink"/>
              </a:buClr>
              <a:buSzTx/>
              <a:buFont typeface="Wingdings" panose="05000000000000000000" pitchFamily="2" charset="2"/>
              <a:buChar char="§"/>
            </a:pPr>
            <a:r>
              <a:rPr lang="es-ES" altLang="es-CR" sz="2000"/>
              <a:t>Validación externa (supervisado):</a:t>
            </a:r>
          </a:p>
          <a:p>
            <a:pPr lvl="1" algn="just">
              <a:spcBef>
                <a:spcPct val="0"/>
              </a:spcBef>
              <a:spcAft>
                <a:spcPts val="600"/>
              </a:spcAft>
              <a:buClr>
                <a:schemeClr val="hlink"/>
              </a:buClr>
              <a:buSzTx/>
              <a:buFont typeface="Wingdings" panose="05000000000000000000" pitchFamily="2" charset="2"/>
              <a:buChar char="§"/>
            </a:pPr>
            <a:r>
              <a:rPr lang="es-ES" altLang="es-CR" sz="1600"/>
              <a:t>Indices de similitud (restringido a casos con información adicional)</a:t>
            </a:r>
          </a:p>
          <a:p>
            <a:pPr algn="just">
              <a:spcBef>
                <a:spcPct val="0"/>
              </a:spcBef>
              <a:spcAft>
                <a:spcPts val="600"/>
              </a:spcAft>
              <a:buClr>
                <a:schemeClr val="hlink"/>
              </a:buClr>
              <a:buSzTx/>
              <a:buFont typeface="Wingdings" panose="05000000000000000000" pitchFamily="2" charset="2"/>
              <a:buChar char="§"/>
            </a:pPr>
            <a:r>
              <a:rPr lang="es-ES" altLang="es-CR" sz="2000"/>
              <a:t>Significancia:</a:t>
            </a:r>
          </a:p>
          <a:p>
            <a:pPr lvl="1" algn="just">
              <a:spcBef>
                <a:spcPct val="0"/>
              </a:spcBef>
              <a:spcAft>
                <a:spcPts val="600"/>
              </a:spcAft>
              <a:buClr>
                <a:schemeClr val="hlink"/>
              </a:buClr>
              <a:buSzTx/>
              <a:buFont typeface="Wingdings" panose="05000000000000000000" pitchFamily="2" charset="2"/>
              <a:buChar char="§"/>
            </a:pPr>
            <a:r>
              <a:rPr lang="es-ES" altLang="es-CR" sz="1600"/>
              <a:t>Remuestreo bootstrap (costoso computacionalmente)</a:t>
            </a:r>
          </a:p>
          <a:p>
            <a:pPr lvl="1" algn="just">
              <a:spcBef>
                <a:spcPct val="0"/>
              </a:spcBef>
              <a:spcAft>
                <a:spcPts val="600"/>
              </a:spcAft>
              <a:buClr>
                <a:schemeClr val="hlink"/>
              </a:buClr>
              <a:buSzTx/>
              <a:buFont typeface="Wingdings" panose="05000000000000000000" pitchFamily="2" charset="2"/>
              <a:buChar char="§"/>
            </a:pPr>
            <a:endParaRPr lang="es-MX" altLang="es-CR" sz="1600"/>
          </a:p>
        </p:txBody>
      </p:sp>
      <p:sp>
        <p:nvSpPr>
          <p:cNvPr id="93189" name="Rectangle 4">
            <a:extLst>
              <a:ext uri="{FF2B5EF4-FFF2-40B4-BE49-F238E27FC236}">
                <a16:creationId xmlns:a16="http://schemas.microsoft.com/office/drawing/2014/main" id="{85773427-ECB3-E0AE-EB4D-94440A5659DF}"/>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3190" name="Rectangle 5">
            <a:extLst>
              <a:ext uri="{FF2B5EF4-FFF2-40B4-BE49-F238E27FC236}">
                <a16:creationId xmlns:a16="http://schemas.microsoft.com/office/drawing/2014/main" id="{8DF2C591-F92C-DCB1-FFF8-82A840347942}"/>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3191" name="Rectangle 6">
            <a:extLst>
              <a:ext uri="{FF2B5EF4-FFF2-40B4-BE49-F238E27FC236}">
                <a16:creationId xmlns:a16="http://schemas.microsoft.com/office/drawing/2014/main" id="{7ABDD6B8-C067-400E-02CB-56F745E87905}"/>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3192" name="Rectangle 7">
            <a:extLst>
              <a:ext uri="{FF2B5EF4-FFF2-40B4-BE49-F238E27FC236}">
                <a16:creationId xmlns:a16="http://schemas.microsoft.com/office/drawing/2014/main" id="{14A9118B-E35E-6C8C-3DA4-2E46E7472913}"/>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3193" name="Rectangle 8">
            <a:extLst>
              <a:ext uri="{FF2B5EF4-FFF2-40B4-BE49-F238E27FC236}">
                <a16:creationId xmlns:a16="http://schemas.microsoft.com/office/drawing/2014/main" id="{6CF7D6C5-6884-FB41-B92E-A1CF78B5B7E5}"/>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3194" name="Rectangle 9">
            <a:extLst>
              <a:ext uri="{FF2B5EF4-FFF2-40B4-BE49-F238E27FC236}">
                <a16:creationId xmlns:a16="http://schemas.microsoft.com/office/drawing/2014/main" id="{DC2F3CA5-0869-4938-B2C9-7AF3D9EF89E7}"/>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3195" name="Rectangle 10">
            <a:extLst>
              <a:ext uri="{FF2B5EF4-FFF2-40B4-BE49-F238E27FC236}">
                <a16:creationId xmlns:a16="http://schemas.microsoft.com/office/drawing/2014/main" id="{65781188-8DB1-AD4D-651F-0FCE5E3EC070}"/>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3196" name="Rectangle 11">
            <a:extLst>
              <a:ext uri="{FF2B5EF4-FFF2-40B4-BE49-F238E27FC236}">
                <a16:creationId xmlns:a16="http://schemas.microsoft.com/office/drawing/2014/main" id="{72F88E3B-B623-F805-DCE4-C4F52C5372E8}"/>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3197" name="Rectangle 12">
            <a:extLst>
              <a:ext uri="{FF2B5EF4-FFF2-40B4-BE49-F238E27FC236}">
                <a16:creationId xmlns:a16="http://schemas.microsoft.com/office/drawing/2014/main" id="{57F2E960-D2E5-33F3-6961-4BA1ED5A1936}"/>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3198" name="Rectangle 13">
            <a:extLst>
              <a:ext uri="{FF2B5EF4-FFF2-40B4-BE49-F238E27FC236}">
                <a16:creationId xmlns:a16="http://schemas.microsoft.com/office/drawing/2014/main" id="{FF80225B-3567-7BA6-B072-FECA5FDB1731}"/>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3199" name="Rectangle 14">
            <a:extLst>
              <a:ext uri="{FF2B5EF4-FFF2-40B4-BE49-F238E27FC236}">
                <a16:creationId xmlns:a16="http://schemas.microsoft.com/office/drawing/2014/main" id="{ED280BBD-A0B3-9CF5-7260-091DA4EF31C8}"/>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3200" name="Rectangle 15">
            <a:extLst>
              <a:ext uri="{FF2B5EF4-FFF2-40B4-BE49-F238E27FC236}">
                <a16:creationId xmlns:a16="http://schemas.microsoft.com/office/drawing/2014/main" id="{5F38E2CF-89D3-8F94-C6DD-E57B41C53099}"/>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3201" name="Rectangle 16">
            <a:extLst>
              <a:ext uri="{FF2B5EF4-FFF2-40B4-BE49-F238E27FC236}">
                <a16:creationId xmlns:a16="http://schemas.microsoft.com/office/drawing/2014/main" id="{515FBC6F-D69D-251A-0939-ADB27EE0B54B}"/>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3202" name="Rectangle 17">
            <a:extLst>
              <a:ext uri="{FF2B5EF4-FFF2-40B4-BE49-F238E27FC236}">
                <a16:creationId xmlns:a16="http://schemas.microsoft.com/office/drawing/2014/main" id="{1C4A3577-89B4-7CFE-54BA-D8A11D3292C2}"/>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3203" name="Rectangle 18">
            <a:extLst>
              <a:ext uri="{FF2B5EF4-FFF2-40B4-BE49-F238E27FC236}">
                <a16:creationId xmlns:a16="http://schemas.microsoft.com/office/drawing/2014/main" id="{1FED6B9B-3195-E269-3888-F3BB9BE163F9}"/>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5 Marcador de número de diapositiva">
            <a:extLst>
              <a:ext uri="{FF2B5EF4-FFF2-40B4-BE49-F238E27FC236}">
                <a16:creationId xmlns:a16="http://schemas.microsoft.com/office/drawing/2014/main" id="{DF1009CF-452E-74C9-8F70-C328C7BCA78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F633385D-F0E0-4D52-B378-7080178FF8FC}" type="slidenum">
              <a:rPr lang="es-ES" altLang="es-CR" sz="1400" smtClean="0"/>
              <a:pPr>
                <a:spcBef>
                  <a:spcPct val="0"/>
                </a:spcBef>
                <a:buClrTx/>
                <a:buSzTx/>
                <a:buFontTx/>
                <a:buNone/>
              </a:pPr>
              <a:t>84</a:t>
            </a:fld>
            <a:endParaRPr lang="es-ES" altLang="es-CR" sz="1400"/>
          </a:p>
        </p:txBody>
      </p:sp>
      <p:sp>
        <p:nvSpPr>
          <p:cNvPr id="94211" name="Rectangle 2">
            <a:extLst>
              <a:ext uri="{FF2B5EF4-FFF2-40B4-BE49-F238E27FC236}">
                <a16:creationId xmlns:a16="http://schemas.microsoft.com/office/drawing/2014/main" id="{53F7784B-27F0-843D-EAFA-BD1D71DE5CB9}"/>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Validación interna</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94212" name="Rectangle 4">
            <a:extLst>
              <a:ext uri="{FF2B5EF4-FFF2-40B4-BE49-F238E27FC236}">
                <a16:creationId xmlns:a16="http://schemas.microsoft.com/office/drawing/2014/main" id="{ECA92645-5D5D-D611-0944-3F74AF003749}"/>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4213" name="Rectangle 5">
            <a:extLst>
              <a:ext uri="{FF2B5EF4-FFF2-40B4-BE49-F238E27FC236}">
                <a16:creationId xmlns:a16="http://schemas.microsoft.com/office/drawing/2014/main" id="{21CF8163-30C5-AD3B-CE73-ACA304EC5512}"/>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4214" name="Rectangle 6">
            <a:extLst>
              <a:ext uri="{FF2B5EF4-FFF2-40B4-BE49-F238E27FC236}">
                <a16:creationId xmlns:a16="http://schemas.microsoft.com/office/drawing/2014/main" id="{9B72542A-6871-89C7-3D37-E85F5C03CDF4}"/>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4215" name="Rectangle 7">
            <a:extLst>
              <a:ext uri="{FF2B5EF4-FFF2-40B4-BE49-F238E27FC236}">
                <a16:creationId xmlns:a16="http://schemas.microsoft.com/office/drawing/2014/main" id="{CD90A72F-140F-BDAE-4FFD-0EEDA36637FB}"/>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4216" name="Rectangle 8">
            <a:extLst>
              <a:ext uri="{FF2B5EF4-FFF2-40B4-BE49-F238E27FC236}">
                <a16:creationId xmlns:a16="http://schemas.microsoft.com/office/drawing/2014/main" id="{9687760C-C318-C1EF-B29D-2754C5C8A8F1}"/>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4217" name="Rectangle 9">
            <a:extLst>
              <a:ext uri="{FF2B5EF4-FFF2-40B4-BE49-F238E27FC236}">
                <a16:creationId xmlns:a16="http://schemas.microsoft.com/office/drawing/2014/main" id="{D65DB9FF-0797-5A3C-F8E0-9487A8AE16CC}"/>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4218" name="Rectangle 10">
            <a:extLst>
              <a:ext uri="{FF2B5EF4-FFF2-40B4-BE49-F238E27FC236}">
                <a16:creationId xmlns:a16="http://schemas.microsoft.com/office/drawing/2014/main" id="{7DA8E4EE-3706-F21F-F727-870DC7017C5E}"/>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4219" name="Rectangle 11">
            <a:extLst>
              <a:ext uri="{FF2B5EF4-FFF2-40B4-BE49-F238E27FC236}">
                <a16:creationId xmlns:a16="http://schemas.microsoft.com/office/drawing/2014/main" id="{F68D2A85-8E78-E70D-CC2E-A3F2D850ED60}"/>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4220" name="Rectangle 12">
            <a:extLst>
              <a:ext uri="{FF2B5EF4-FFF2-40B4-BE49-F238E27FC236}">
                <a16:creationId xmlns:a16="http://schemas.microsoft.com/office/drawing/2014/main" id="{5718E47D-8AB8-DD17-52BE-A1249036F1FB}"/>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4221" name="Rectangle 13">
            <a:extLst>
              <a:ext uri="{FF2B5EF4-FFF2-40B4-BE49-F238E27FC236}">
                <a16:creationId xmlns:a16="http://schemas.microsoft.com/office/drawing/2014/main" id="{29D2EE23-FDC7-195C-3213-8CFAEAB7ED46}"/>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4222" name="Rectangle 14">
            <a:extLst>
              <a:ext uri="{FF2B5EF4-FFF2-40B4-BE49-F238E27FC236}">
                <a16:creationId xmlns:a16="http://schemas.microsoft.com/office/drawing/2014/main" id="{67503821-3492-8880-8338-8F9826955F0D}"/>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4223" name="Rectangle 15">
            <a:extLst>
              <a:ext uri="{FF2B5EF4-FFF2-40B4-BE49-F238E27FC236}">
                <a16:creationId xmlns:a16="http://schemas.microsoft.com/office/drawing/2014/main" id="{D368D995-1EEF-497F-A8AE-DAD3B9231085}"/>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4224" name="Rectangle 16">
            <a:extLst>
              <a:ext uri="{FF2B5EF4-FFF2-40B4-BE49-F238E27FC236}">
                <a16:creationId xmlns:a16="http://schemas.microsoft.com/office/drawing/2014/main" id="{F589EDB4-178C-2B42-12DD-FC1D83122DAC}"/>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4225" name="Rectangle 17">
            <a:extLst>
              <a:ext uri="{FF2B5EF4-FFF2-40B4-BE49-F238E27FC236}">
                <a16:creationId xmlns:a16="http://schemas.microsoft.com/office/drawing/2014/main" id="{0A797661-08AF-AFB6-416D-81752C1D9FC0}"/>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4226" name="Rectangle 18">
            <a:extLst>
              <a:ext uri="{FF2B5EF4-FFF2-40B4-BE49-F238E27FC236}">
                <a16:creationId xmlns:a16="http://schemas.microsoft.com/office/drawing/2014/main" id="{0D43E743-2C96-6F27-B106-72F7261329C3}"/>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 name="Rectangle 3">
            <a:extLst>
              <a:ext uri="{FF2B5EF4-FFF2-40B4-BE49-F238E27FC236}">
                <a16:creationId xmlns:a16="http://schemas.microsoft.com/office/drawing/2014/main" id="{DAE7F6E8-E9D5-4BB8-A54E-FDCE00F97485}"/>
              </a:ext>
            </a:extLst>
          </p:cNvPr>
          <p:cNvSpPr txBox="1">
            <a:spLocks noChangeArrowheads="1"/>
          </p:cNvSpPr>
          <p:nvPr/>
        </p:nvSpPr>
        <p:spPr bwMode="auto">
          <a:xfrm>
            <a:off x="814388" y="2068513"/>
            <a:ext cx="7696200" cy="4862512"/>
          </a:xfrm>
          <a:prstGeom prst="rect">
            <a:avLst/>
          </a:prstGeom>
          <a:noFill/>
          <a:ln>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algn="just">
              <a:spcBef>
                <a:spcPct val="0"/>
              </a:spcBef>
              <a:spcAft>
                <a:spcPts val="600"/>
              </a:spcAft>
              <a:buClr>
                <a:schemeClr val="hlink"/>
              </a:buClr>
              <a:buSzTx/>
              <a:buFont typeface="Wingdings" panose="05000000000000000000" pitchFamily="2" charset="2"/>
              <a:buChar char="§"/>
              <a:defRPr/>
            </a:pPr>
            <a:r>
              <a:rPr lang="es-ES" sz="2000" dirty="0"/>
              <a:t>La idea principal detrás del </a:t>
            </a:r>
            <a:r>
              <a:rPr lang="es-ES" sz="2000" i="1" dirty="0" err="1"/>
              <a:t>clustering</a:t>
            </a:r>
            <a:r>
              <a:rPr lang="es-ES" sz="2000" dirty="0"/>
              <a:t> es agrupar las observaciones de forma que sean similares a aquellas que están dentro de un mismo </a:t>
            </a:r>
            <a:r>
              <a:rPr lang="es-ES" sz="2000" i="1" dirty="0"/>
              <a:t>clúster</a:t>
            </a:r>
            <a:r>
              <a:rPr lang="es-ES" sz="2000" dirty="0"/>
              <a:t> y distintas a las de otros </a:t>
            </a:r>
            <a:r>
              <a:rPr lang="es-ES" sz="2000" i="1" dirty="0"/>
              <a:t>clústers</a:t>
            </a:r>
            <a:r>
              <a:rPr lang="es-ES" sz="2000" dirty="0"/>
              <a:t>, es decir, que la </a:t>
            </a:r>
            <a:r>
              <a:rPr lang="es-ES" sz="2000" dirty="0">
                <a:solidFill>
                  <a:srgbClr val="0070C0"/>
                </a:solidFill>
              </a:rPr>
              <a:t>homogeneidad</a:t>
            </a:r>
            <a:r>
              <a:rPr lang="es-ES" sz="2000" dirty="0"/>
              <a:t> o </a:t>
            </a:r>
            <a:r>
              <a:rPr lang="es-ES" sz="2000" dirty="0">
                <a:solidFill>
                  <a:srgbClr val="0070C0"/>
                </a:solidFill>
              </a:rPr>
              <a:t>cohesión</a:t>
            </a:r>
            <a:r>
              <a:rPr lang="es-ES" sz="2000" dirty="0"/>
              <a:t> sea lo mayor posible a la vez que lo es la </a:t>
            </a:r>
            <a:r>
              <a:rPr lang="es-ES" sz="2000" dirty="0">
                <a:solidFill>
                  <a:srgbClr val="0070C0"/>
                </a:solidFill>
              </a:rPr>
              <a:t>separación</a:t>
            </a:r>
            <a:r>
              <a:rPr lang="es-ES" sz="2000" dirty="0"/>
              <a:t> entre </a:t>
            </a:r>
            <a:r>
              <a:rPr lang="es-ES" sz="2000" i="1" dirty="0"/>
              <a:t>clústers</a:t>
            </a:r>
            <a:r>
              <a:rPr lang="es-ES" sz="2000" dirty="0"/>
              <a:t>.</a:t>
            </a:r>
          </a:p>
          <a:p>
            <a:pPr algn="just">
              <a:spcBef>
                <a:spcPct val="0"/>
              </a:spcBef>
              <a:spcAft>
                <a:spcPts val="600"/>
              </a:spcAft>
              <a:buClr>
                <a:schemeClr val="hlink"/>
              </a:buClr>
              <a:buSzTx/>
              <a:buFont typeface="Wingdings" panose="05000000000000000000" pitchFamily="2" charset="2"/>
              <a:buChar char="§"/>
              <a:defRPr/>
            </a:pPr>
            <a:r>
              <a:rPr lang="es-ES" sz="2000" dirty="0"/>
              <a:t>Dado que la homogeneidad y la separación siguen tendencias opuestas (a mayor número de </a:t>
            </a:r>
            <a:r>
              <a:rPr lang="es-ES" sz="2000" i="1" dirty="0"/>
              <a:t>clústers</a:t>
            </a:r>
            <a:r>
              <a:rPr lang="es-ES" sz="2000" dirty="0"/>
              <a:t> la homogeneidad aumenta, pero la separación disminuye), algunos de los índices más frecuentemente empleados para la validación interna de </a:t>
            </a:r>
            <a:r>
              <a:rPr lang="es-ES" sz="2000" i="1" dirty="0" err="1"/>
              <a:t>clusters</a:t>
            </a:r>
            <a:r>
              <a:rPr lang="es-ES" sz="2000" dirty="0"/>
              <a:t> combinan ambas medidas, dos de ellos son: el </a:t>
            </a:r>
            <a:r>
              <a:rPr lang="es-ES" sz="2000" i="1" dirty="0"/>
              <a:t>ancho de silueta</a:t>
            </a:r>
            <a:r>
              <a:rPr lang="es-ES" sz="2000" dirty="0"/>
              <a:t> y el índice </a:t>
            </a:r>
            <a:r>
              <a:rPr lang="es-ES" sz="2000" i="1" dirty="0" err="1"/>
              <a:t>Dunn</a:t>
            </a:r>
            <a:r>
              <a:rPr lang="es-ES" sz="2000" dirty="0"/>
              <a:t>. </a:t>
            </a:r>
          </a:p>
          <a:p>
            <a:pPr marL="0" indent="0">
              <a:spcBef>
                <a:spcPct val="0"/>
              </a:spcBef>
              <a:spcAft>
                <a:spcPts val="600"/>
              </a:spcAft>
              <a:buClr>
                <a:schemeClr val="hlink"/>
              </a:buClr>
              <a:buSzTx/>
              <a:buFont typeface="Wingdings" panose="05000000000000000000" pitchFamily="2" charset="2"/>
              <a:buNone/>
              <a:defRPr/>
            </a:pPr>
            <a:r>
              <a:rPr lang="es-ES" sz="2000" dirty="0"/>
              <a:t>  </a:t>
            </a:r>
            <a:br>
              <a:rPr lang="es-ES" sz="2000" dirty="0"/>
            </a:br>
            <a:endParaRPr lang="es-MX" altLang="es-CR" sz="2000" kern="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5 Marcador de número de diapositiva">
            <a:extLst>
              <a:ext uri="{FF2B5EF4-FFF2-40B4-BE49-F238E27FC236}">
                <a16:creationId xmlns:a16="http://schemas.microsoft.com/office/drawing/2014/main" id="{FAD0E0A0-DD50-2CA6-62EA-22E6C05E6EC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8327E667-87AA-45BE-BC0A-C3D81A1A1E3E}" type="slidenum">
              <a:rPr lang="es-ES" altLang="es-CR" sz="1400" smtClean="0"/>
              <a:pPr>
                <a:spcBef>
                  <a:spcPct val="0"/>
                </a:spcBef>
                <a:buClrTx/>
                <a:buSzTx/>
                <a:buFontTx/>
                <a:buNone/>
              </a:pPr>
              <a:t>85</a:t>
            </a:fld>
            <a:endParaRPr lang="es-ES" altLang="es-CR" sz="1400"/>
          </a:p>
        </p:txBody>
      </p:sp>
      <p:sp>
        <p:nvSpPr>
          <p:cNvPr id="95235" name="Rectangle 2">
            <a:extLst>
              <a:ext uri="{FF2B5EF4-FFF2-40B4-BE49-F238E27FC236}">
                <a16:creationId xmlns:a16="http://schemas.microsoft.com/office/drawing/2014/main" id="{45084EEE-ED0D-13C0-110F-2A4DA40B9FE6}"/>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Ancho de silueta</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95236" name="Rectangle 4">
            <a:extLst>
              <a:ext uri="{FF2B5EF4-FFF2-40B4-BE49-F238E27FC236}">
                <a16:creationId xmlns:a16="http://schemas.microsoft.com/office/drawing/2014/main" id="{B0198E37-70A2-9078-82AF-FC07C84CB9B3}"/>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5237" name="Rectangle 5">
            <a:extLst>
              <a:ext uri="{FF2B5EF4-FFF2-40B4-BE49-F238E27FC236}">
                <a16:creationId xmlns:a16="http://schemas.microsoft.com/office/drawing/2014/main" id="{C006EA78-A54D-68EA-06FE-98D542B190FD}"/>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5238" name="Rectangle 6">
            <a:extLst>
              <a:ext uri="{FF2B5EF4-FFF2-40B4-BE49-F238E27FC236}">
                <a16:creationId xmlns:a16="http://schemas.microsoft.com/office/drawing/2014/main" id="{715B21CE-5214-3F43-1CFC-90D1781F04BD}"/>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5239" name="Rectangle 7">
            <a:extLst>
              <a:ext uri="{FF2B5EF4-FFF2-40B4-BE49-F238E27FC236}">
                <a16:creationId xmlns:a16="http://schemas.microsoft.com/office/drawing/2014/main" id="{A011C217-62B8-4F45-67A0-D1C2A9C7F370}"/>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5240" name="Rectangle 8">
            <a:extLst>
              <a:ext uri="{FF2B5EF4-FFF2-40B4-BE49-F238E27FC236}">
                <a16:creationId xmlns:a16="http://schemas.microsoft.com/office/drawing/2014/main" id="{40AC0578-4565-6DD3-AF8C-B8BAD51C1CCA}"/>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5241" name="Rectangle 9">
            <a:extLst>
              <a:ext uri="{FF2B5EF4-FFF2-40B4-BE49-F238E27FC236}">
                <a16:creationId xmlns:a16="http://schemas.microsoft.com/office/drawing/2014/main" id="{53F8EA2E-557F-2188-0897-C5B1D2E006C1}"/>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5242" name="Rectangle 10">
            <a:extLst>
              <a:ext uri="{FF2B5EF4-FFF2-40B4-BE49-F238E27FC236}">
                <a16:creationId xmlns:a16="http://schemas.microsoft.com/office/drawing/2014/main" id="{3CA485DB-DF7C-F35F-41C6-FFD77E34BB37}"/>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5243" name="Rectangle 11">
            <a:extLst>
              <a:ext uri="{FF2B5EF4-FFF2-40B4-BE49-F238E27FC236}">
                <a16:creationId xmlns:a16="http://schemas.microsoft.com/office/drawing/2014/main" id="{5365869D-6EE5-1852-23C5-F31B096D2FF2}"/>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5244" name="Rectangle 12">
            <a:extLst>
              <a:ext uri="{FF2B5EF4-FFF2-40B4-BE49-F238E27FC236}">
                <a16:creationId xmlns:a16="http://schemas.microsoft.com/office/drawing/2014/main" id="{E9724537-C6FC-5F68-03D5-91552FFC2CC5}"/>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5245" name="Rectangle 13">
            <a:extLst>
              <a:ext uri="{FF2B5EF4-FFF2-40B4-BE49-F238E27FC236}">
                <a16:creationId xmlns:a16="http://schemas.microsoft.com/office/drawing/2014/main" id="{6563A898-EE4A-8CA7-6680-960378D3F827}"/>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5246" name="Rectangle 14">
            <a:extLst>
              <a:ext uri="{FF2B5EF4-FFF2-40B4-BE49-F238E27FC236}">
                <a16:creationId xmlns:a16="http://schemas.microsoft.com/office/drawing/2014/main" id="{03C92F68-7285-F667-A961-F4C80A5FA5EA}"/>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5247" name="Rectangle 15">
            <a:extLst>
              <a:ext uri="{FF2B5EF4-FFF2-40B4-BE49-F238E27FC236}">
                <a16:creationId xmlns:a16="http://schemas.microsoft.com/office/drawing/2014/main" id="{38BA31D3-01F1-62FC-6E32-6E6D2E6697C5}"/>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5248" name="Rectangle 16">
            <a:extLst>
              <a:ext uri="{FF2B5EF4-FFF2-40B4-BE49-F238E27FC236}">
                <a16:creationId xmlns:a16="http://schemas.microsoft.com/office/drawing/2014/main" id="{1DC5C3A4-B4F8-FF94-AD34-07FEBD1F51CF}"/>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5249" name="Rectangle 17">
            <a:extLst>
              <a:ext uri="{FF2B5EF4-FFF2-40B4-BE49-F238E27FC236}">
                <a16:creationId xmlns:a16="http://schemas.microsoft.com/office/drawing/2014/main" id="{5F065E3F-AC57-B7FF-B60E-15DA7DC5D70C}"/>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5250" name="Rectangle 18">
            <a:extLst>
              <a:ext uri="{FF2B5EF4-FFF2-40B4-BE49-F238E27FC236}">
                <a16:creationId xmlns:a16="http://schemas.microsoft.com/office/drawing/2014/main" id="{D44849BD-394F-B604-AE50-BD4D085D356E}"/>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 name="Rectangle 3">
            <a:extLst>
              <a:ext uri="{FF2B5EF4-FFF2-40B4-BE49-F238E27FC236}">
                <a16:creationId xmlns:a16="http://schemas.microsoft.com/office/drawing/2014/main" id="{0C11BD76-548E-A69C-21C0-B204072D7716}"/>
              </a:ext>
            </a:extLst>
          </p:cNvPr>
          <p:cNvSpPr txBox="1">
            <a:spLocks noChangeArrowheads="1"/>
          </p:cNvSpPr>
          <p:nvPr/>
        </p:nvSpPr>
        <p:spPr bwMode="auto">
          <a:xfrm>
            <a:off x="814388" y="2068513"/>
            <a:ext cx="7696200" cy="2246312"/>
          </a:xfrm>
          <a:prstGeom prst="rect">
            <a:avLst/>
          </a:prstGeom>
          <a:noFill/>
          <a:ln>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algn="just">
              <a:spcBef>
                <a:spcPct val="0"/>
              </a:spcBef>
              <a:spcAft>
                <a:spcPts val="600"/>
              </a:spcAft>
              <a:buClr>
                <a:schemeClr val="hlink"/>
              </a:buClr>
              <a:buSzTx/>
              <a:buFont typeface="Wingdings" panose="05000000000000000000" pitchFamily="2" charset="2"/>
              <a:buChar char="§"/>
              <a:defRPr/>
            </a:pPr>
            <a:r>
              <a:rPr lang="es-ES" sz="2000" dirty="0"/>
              <a:t>El valor de silueta puede estar entre -1 y 1, siendo valores altos un indicativo de que la observación se ha asignado al </a:t>
            </a:r>
            <a:r>
              <a:rPr lang="es-ES" sz="2000" i="1" dirty="0"/>
              <a:t>clúster</a:t>
            </a:r>
            <a:r>
              <a:rPr lang="es-ES" sz="2000" dirty="0"/>
              <a:t> correcto. Cuando su valor es próximo a cero significa que la observación se encuentra en un punto intermedio entre dos </a:t>
            </a:r>
            <a:r>
              <a:rPr lang="es-ES" sz="2000" i="1" dirty="0"/>
              <a:t>clústers</a:t>
            </a:r>
            <a:r>
              <a:rPr lang="es-ES" sz="2000" dirty="0"/>
              <a:t>. Valores negativos apuntan a una posible asignación incorrecta de la observación. </a:t>
            </a:r>
            <a:endParaRPr lang="es-MX" altLang="es-CR" sz="1600" kern="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5 Marcador de número de diapositiva">
            <a:extLst>
              <a:ext uri="{FF2B5EF4-FFF2-40B4-BE49-F238E27FC236}">
                <a16:creationId xmlns:a16="http://schemas.microsoft.com/office/drawing/2014/main" id="{DEE81955-DCB5-6CF1-AA00-9B348DC757F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5461AAFF-844E-49F2-AB37-7063B65631D3}" type="slidenum">
              <a:rPr lang="es-ES" altLang="es-CR" sz="1400" smtClean="0"/>
              <a:pPr>
                <a:spcBef>
                  <a:spcPct val="0"/>
                </a:spcBef>
                <a:buClrTx/>
                <a:buSzTx/>
                <a:buFontTx/>
                <a:buNone/>
              </a:pPr>
              <a:t>86</a:t>
            </a:fld>
            <a:endParaRPr lang="es-ES" altLang="es-CR" sz="1400"/>
          </a:p>
        </p:txBody>
      </p:sp>
      <p:sp>
        <p:nvSpPr>
          <p:cNvPr id="96259" name="Rectangle 2">
            <a:extLst>
              <a:ext uri="{FF2B5EF4-FFF2-40B4-BE49-F238E27FC236}">
                <a16:creationId xmlns:a16="http://schemas.microsoft.com/office/drawing/2014/main" id="{6793E555-388D-004F-EE21-B787A3309A48}"/>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Ancho de silueta</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96260" name="Rectangle 4">
            <a:extLst>
              <a:ext uri="{FF2B5EF4-FFF2-40B4-BE49-F238E27FC236}">
                <a16:creationId xmlns:a16="http://schemas.microsoft.com/office/drawing/2014/main" id="{918CC6D3-735F-7EC7-3B4E-E70B7E51801D}"/>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6261" name="Rectangle 5">
            <a:extLst>
              <a:ext uri="{FF2B5EF4-FFF2-40B4-BE49-F238E27FC236}">
                <a16:creationId xmlns:a16="http://schemas.microsoft.com/office/drawing/2014/main" id="{82C908EA-EA41-33F3-3B28-2181945FF631}"/>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6262" name="Rectangle 6">
            <a:extLst>
              <a:ext uri="{FF2B5EF4-FFF2-40B4-BE49-F238E27FC236}">
                <a16:creationId xmlns:a16="http://schemas.microsoft.com/office/drawing/2014/main" id="{E3FAC4AE-96AF-61D6-57C1-42C5D92125B3}"/>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6263" name="Rectangle 7">
            <a:extLst>
              <a:ext uri="{FF2B5EF4-FFF2-40B4-BE49-F238E27FC236}">
                <a16:creationId xmlns:a16="http://schemas.microsoft.com/office/drawing/2014/main" id="{31E9E08F-5223-54FB-CCC1-1E370AAA7A47}"/>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6264" name="Rectangle 8">
            <a:extLst>
              <a:ext uri="{FF2B5EF4-FFF2-40B4-BE49-F238E27FC236}">
                <a16:creationId xmlns:a16="http://schemas.microsoft.com/office/drawing/2014/main" id="{B2379406-8302-4537-09B4-34F441335C17}"/>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6265" name="Rectangle 9">
            <a:extLst>
              <a:ext uri="{FF2B5EF4-FFF2-40B4-BE49-F238E27FC236}">
                <a16:creationId xmlns:a16="http://schemas.microsoft.com/office/drawing/2014/main" id="{A557BCB8-A678-F0EB-4587-410FDF1A03F9}"/>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6266" name="Rectangle 10">
            <a:extLst>
              <a:ext uri="{FF2B5EF4-FFF2-40B4-BE49-F238E27FC236}">
                <a16:creationId xmlns:a16="http://schemas.microsoft.com/office/drawing/2014/main" id="{6D591FED-CAAE-3483-176F-C293109BBDD4}"/>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6267" name="Rectangle 11">
            <a:extLst>
              <a:ext uri="{FF2B5EF4-FFF2-40B4-BE49-F238E27FC236}">
                <a16:creationId xmlns:a16="http://schemas.microsoft.com/office/drawing/2014/main" id="{83243A53-CB64-A6A7-4A7A-0DA7C97E0AB4}"/>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6268" name="Rectangle 12">
            <a:extLst>
              <a:ext uri="{FF2B5EF4-FFF2-40B4-BE49-F238E27FC236}">
                <a16:creationId xmlns:a16="http://schemas.microsoft.com/office/drawing/2014/main" id="{987B5678-8A2B-44B8-0EA2-5E6A2A445F3C}"/>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6269" name="Rectangle 13">
            <a:extLst>
              <a:ext uri="{FF2B5EF4-FFF2-40B4-BE49-F238E27FC236}">
                <a16:creationId xmlns:a16="http://schemas.microsoft.com/office/drawing/2014/main" id="{7716F302-D6AE-E1A7-268A-2B2719C7FDCE}"/>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6270" name="Rectangle 14">
            <a:extLst>
              <a:ext uri="{FF2B5EF4-FFF2-40B4-BE49-F238E27FC236}">
                <a16:creationId xmlns:a16="http://schemas.microsoft.com/office/drawing/2014/main" id="{829FF8C3-3696-0AE9-2C43-B899EBB4164A}"/>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6271" name="Rectangle 15">
            <a:extLst>
              <a:ext uri="{FF2B5EF4-FFF2-40B4-BE49-F238E27FC236}">
                <a16:creationId xmlns:a16="http://schemas.microsoft.com/office/drawing/2014/main" id="{69209CEF-E40C-ECDA-DB6D-49440AFE5DBA}"/>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6272" name="Rectangle 16">
            <a:extLst>
              <a:ext uri="{FF2B5EF4-FFF2-40B4-BE49-F238E27FC236}">
                <a16:creationId xmlns:a16="http://schemas.microsoft.com/office/drawing/2014/main" id="{D1206ACC-81AE-ECDB-6C53-1991620D1793}"/>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6273" name="Rectangle 17">
            <a:extLst>
              <a:ext uri="{FF2B5EF4-FFF2-40B4-BE49-F238E27FC236}">
                <a16:creationId xmlns:a16="http://schemas.microsoft.com/office/drawing/2014/main" id="{1F6D7A04-34CE-DF17-DAE7-DF1C5C68F95C}"/>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6274" name="Rectangle 18">
            <a:extLst>
              <a:ext uri="{FF2B5EF4-FFF2-40B4-BE49-F238E27FC236}">
                <a16:creationId xmlns:a16="http://schemas.microsoft.com/office/drawing/2014/main" id="{7219ACBF-DA4B-1008-129D-4EB7EFFE6A06}"/>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 name="Rectangle 3">
            <a:extLst>
              <a:ext uri="{FF2B5EF4-FFF2-40B4-BE49-F238E27FC236}">
                <a16:creationId xmlns:a16="http://schemas.microsoft.com/office/drawing/2014/main" id="{8B59C636-E208-92E3-D098-C1766D9098FA}"/>
              </a:ext>
            </a:extLst>
          </p:cNvPr>
          <p:cNvSpPr txBox="1">
            <a:spLocks noChangeArrowheads="1"/>
          </p:cNvSpPr>
          <p:nvPr/>
        </p:nvSpPr>
        <p:spPr bwMode="auto">
          <a:xfrm>
            <a:off x="814388" y="2068513"/>
            <a:ext cx="7696200" cy="3154362"/>
          </a:xfrm>
          <a:prstGeom prst="rect">
            <a:avLst/>
          </a:prstGeom>
          <a:noFill/>
          <a:ln>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algn="just">
              <a:spcBef>
                <a:spcPct val="0"/>
              </a:spcBef>
              <a:spcAft>
                <a:spcPts val="600"/>
              </a:spcAft>
              <a:buClr>
                <a:schemeClr val="hlink"/>
              </a:buClr>
              <a:buSzTx/>
              <a:buFont typeface="Wingdings" panose="05000000000000000000" pitchFamily="2" charset="2"/>
              <a:buChar char="§"/>
              <a:defRPr/>
            </a:pPr>
            <a:r>
              <a:rPr lang="es-ES" sz="2000" dirty="0"/>
              <a:t>Permite evaluar el resultado del </a:t>
            </a:r>
            <a:r>
              <a:rPr lang="es-ES" sz="2000" i="1" dirty="0" err="1"/>
              <a:t>clustering</a:t>
            </a:r>
            <a:r>
              <a:rPr lang="es-ES" sz="2000" dirty="0"/>
              <a:t> a múltiples niveles:</a:t>
            </a:r>
          </a:p>
          <a:p>
            <a:pPr lvl="1" algn="just">
              <a:spcBef>
                <a:spcPct val="0"/>
              </a:spcBef>
              <a:spcAft>
                <a:spcPts val="600"/>
              </a:spcAft>
              <a:buClr>
                <a:schemeClr val="hlink"/>
              </a:buClr>
              <a:buSzTx/>
              <a:buFont typeface="Wingdings" panose="05000000000000000000" pitchFamily="2" charset="2"/>
              <a:buChar char="§"/>
              <a:defRPr/>
            </a:pPr>
            <a:r>
              <a:rPr lang="es-ES" sz="1600" dirty="0"/>
              <a:t>La calidad de asignación de cada observación por separado, permitiendo identificar potenciales asignaciones erróneas.</a:t>
            </a:r>
          </a:p>
          <a:p>
            <a:pPr lvl="1" algn="just">
              <a:spcBef>
                <a:spcPct val="0"/>
              </a:spcBef>
              <a:spcAft>
                <a:spcPts val="600"/>
              </a:spcAft>
              <a:buClr>
                <a:schemeClr val="hlink"/>
              </a:buClr>
              <a:buSzTx/>
              <a:buFont typeface="Wingdings" panose="05000000000000000000" pitchFamily="2" charset="2"/>
              <a:buChar char="§"/>
              <a:defRPr/>
            </a:pPr>
            <a:r>
              <a:rPr lang="es-ES" sz="1600" dirty="0"/>
              <a:t>La calidad de cada </a:t>
            </a:r>
            <a:r>
              <a:rPr lang="es-ES" sz="1600" i="1" dirty="0"/>
              <a:t>clúster</a:t>
            </a:r>
            <a:r>
              <a:rPr lang="es-ES" sz="1600" dirty="0"/>
              <a:t> a partir del promedio de los valores de </a:t>
            </a:r>
            <a:r>
              <a:rPr lang="es-ES" sz="1600" i="1" dirty="0"/>
              <a:t>silueta </a:t>
            </a:r>
            <a:r>
              <a:rPr lang="es-ES" sz="1600" dirty="0"/>
              <a:t>de todas las observaciones que lo forman. Si, por ejemplo, se han introducido demasiados </a:t>
            </a:r>
            <a:r>
              <a:rPr lang="es-ES" sz="1600" i="1" dirty="0"/>
              <a:t>clústers</a:t>
            </a:r>
            <a:r>
              <a:rPr lang="es-ES" sz="1600" dirty="0"/>
              <a:t>, es muy probable que algunos de ellos tengan un valor promedio mucho menor que el resto.</a:t>
            </a:r>
          </a:p>
          <a:p>
            <a:pPr lvl="1" algn="just">
              <a:spcBef>
                <a:spcPct val="0"/>
              </a:spcBef>
              <a:spcAft>
                <a:spcPts val="600"/>
              </a:spcAft>
              <a:buClr>
                <a:schemeClr val="hlink"/>
              </a:buClr>
              <a:buSzTx/>
              <a:buFont typeface="Wingdings" panose="05000000000000000000" pitchFamily="2" charset="2"/>
              <a:buChar char="§"/>
              <a:defRPr/>
            </a:pPr>
            <a:r>
              <a:rPr lang="es-ES" sz="1600" dirty="0"/>
              <a:t>La calidad de la estructura de </a:t>
            </a:r>
            <a:r>
              <a:rPr lang="es-ES" sz="1600" i="1" dirty="0"/>
              <a:t>clústers</a:t>
            </a:r>
            <a:r>
              <a:rPr lang="es-ES" sz="1600" dirty="0"/>
              <a:t> en su conjunto a partir del promedio de todos los valores de silueta.</a:t>
            </a:r>
            <a:endParaRPr lang="es-MX" altLang="es-CR" sz="1600" kern="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5 Marcador de número de diapositiva">
            <a:extLst>
              <a:ext uri="{FF2B5EF4-FFF2-40B4-BE49-F238E27FC236}">
                <a16:creationId xmlns:a16="http://schemas.microsoft.com/office/drawing/2014/main" id="{7E928145-B51F-6DCB-C2CE-9FC717A82AC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6BC839C8-D575-411F-A07E-DF34F9802AE0}" type="slidenum">
              <a:rPr lang="es-ES" altLang="es-CR" sz="1400" smtClean="0"/>
              <a:pPr>
                <a:spcBef>
                  <a:spcPct val="0"/>
                </a:spcBef>
                <a:buClrTx/>
                <a:buSzTx/>
                <a:buFontTx/>
                <a:buNone/>
              </a:pPr>
              <a:t>87</a:t>
            </a:fld>
            <a:endParaRPr lang="es-ES" altLang="es-CR" sz="1400"/>
          </a:p>
        </p:txBody>
      </p:sp>
      <p:sp>
        <p:nvSpPr>
          <p:cNvPr id="97283" name="Rectangle 2">
            <a:extLst>
              <a:ext uri="{FF2B5EF4-FFF2-40B4-BE49-F238E27FC236}">
                <a16:creationId xmlns:a16="http://schemas.microsoft.com/office/drawing/2014/main" id="{7CBB7F3B-2577-FB8D-0C3C-7113534E0A95}"/>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Ancho de silueta</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97284" name="Rectangle 4">
            <a:extLst>
              <a:ext uri="{FF2B5EF4-FFF2-40B4-BE49-F238E27FC236}">
                <a16:creationId xmlns:a16="http://schemas.microsoft.com/office/drawing/2014/main" id="{A4D6AB42-771D-46A2-9DCD-2054717F9F5E}"/>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7285" name="Rectangle 5">
            <a:extLst>
              <a:ext uri="{FF2B5EF4-FFF2-40B4-BE49-F238E27FC236}">
                <a16:creationId xmlns:a16="http://schemas.microsoft.com/office/drawing/2014/main" id="{01F82C6D-D24D-C1D1-8A08-7FC74D9E16DD}"/>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7286" name="Rectangle 6">
            <a:extLst>
              <a:ext uri="{FF2B5EF4-FFF2-40B4-BE49-F238E27FC236}">
                <a16:creationId xmlns:a16="http://schemas.microsoft.com/office/drawing/2014/main" id="{4C04D7D4-E6C5-A19F-25CB-4C1EB1112478}"/>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7287" name="Rectangle 7">
            <a:extLst>
              <a:ext uri="{FF2B5EF4-FFF2-40B4-BE49-F238E27FC236}">
                <a16:creationId xmlns:a16="http://schemas.microsoft.com/office/drawing/2014/main" id="{F03D4574-630F-B909-5668-2340520B11A9}"/>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7288" name="Rectangle 8">
            <a:extLst>
              <a:ext uri="{FF2B5EF4-FFF2-40B4-BE49-F238E27FC236}">
                <a16:creationId xmlns:a16="http://schemas.microsoft.com/office/drawing/2014/main" id="{53208665-A426-1D69-DB33-B2CF461E9D05}"/>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7289" name="Rectangle 9">
            <a:extLst>
              <a:ext uri="{FF2B5EF4-FFF2-40B4-BE49-F238E27FC236}">
                <a16:creationId xmlns:a16="http://schemas.microsoft.com/office/drawing/2014/main" id="{B8AD862D-8952-8FE0-109D-89270D566497}"/>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7290" name="Rectangle 10">
            <a:extLst>
              <a:ext uri="{FF2B5EF4-FFF2-40B4-BE49-F238E27FC236}">
                <a16:creationId xmlns:a16="http://schemas.microsoft.com/office/drawing/2014/main" id="{23EEE3B5-8FF8-0C33-E9ED-E5617C1A52D8}"/>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7291" name="Rectangle 11">
            <a:extLst>
              <a:ext uri="{FF2B5EF4-FFF2-40B4-BE49-F238E27FC236}">
                <a16:creationId xmlns:a16="http://schemas.microsoft.com/office/drawing/2014/main" id="{12E92529-73AE-D600-72F3-91DD525DC975}"/>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7292" name="Rectangle 12">
            <a:extLst>
              <a:ext uri="{FF2B5EF4-FFF2-40B4-BE49-F238E27FC236}">
                <a16:creationId xmlns:a16="http://schemas.microsoft.com/office/drawing/2014/main" id="{8B3C272B-8764-45D0-EA03-B7B5B4B0B5C5}"/>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7293" name="Rectangle 13">
            <a:extLst>
              <a:ext uri="{FF2B5EF4-FFF2-40B4-BE49-F238E27FC236}">
                <a16:creationId xmlns:a16="http://schemas.microsoft.com/office/drawing/2014/main" id="{6DEEBC8F-99E2-9439-7733-F7D7077C7BF2}"/>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7294" name="Rectangle 14">
            <a:extLst>
              <a:ext uri="{FF2B5EF4-FFF2-40B4-BE49-F238E27FC236}">
                <a16:creationId xmlns:a16="http://schemas.microsoft.com/office/drawing/2014/main" id="{11A00BA5-F8EB-C084-CAA1-7447288ACCD0}"/>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7295" name="Rectangle 15">
            <a:extLst>
              <a:ext uri="{FF2B5EF4-FFF2-40B4-BE49-F238E27FC236}">
                <a16:creationId xmlns:a16="http://schemas.microsoft.com/office/drawing/2014/main" id="{742958E3-1F2C-3492-A792-D26E6D73C74C}"/>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7296" name="Rectangle 16">
            <a:extLst>
              <a:ext uri="{FF2B5EF4-FFF2-40B4-BE49-F238E27FC236}">
                <a16:creationId xmlns:a16="http://schemas.microsoft.com/office/drawing/2014/main" id="{AFC2F0F0-B574-7796-D4C3-A46207B2FDE8}"/>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7297" name="Rectangle 17">
            <a:extLst>
              <a:ext uri="{FF2B5EF4-FFF2-40B4-BE49-F238E27FC236}">
                <a16:creationId xmlns:a16="http://schemas.microsoft.com/office/drawing/2014/main" id="{08AAD489-A40F-3ECE-FE4F-9609F176136D}"/>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7298" name="Rectangle 18">
            <a:extLst>
              <a:ext uri="{FF2B5EF4-FFF2-40B4-BE49-F238E27FC236}">
                <a16:creationId xmlns:a16="http://schemas.microsoft.com/office/drawing/2014/main" id="{603E11B3-AF5F-A3F7-F908-ECEB72D2834D}"/>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 name="Rectangle 3">
            <a:extLst>
              <a:ext uri="{FF2B5EF4-FFF2-40B4-BE49-F238E27FC236}">
                <a16:creationId xmlns:a16="http://schemas.microsoft.com/office/drawing/2014/main" id="{C3E10B3E-D748-74EF-04DA-202E92DA0674}"/>
              </a:ext>
            </a:extLst>
          </p:cNvPr>
          <p:cNvSpPr txBox="1">
            <a:spLocks noChangeArrowheads="1"/>
          </p:cNvSpPr>
          <p:nvPr/>
        </p:nvSpPr>
        <p:spPr bwMode="auto">
          <a:xfrm>
            <a:off x="814388" y="2068513"/>
            <a:ext cx="7696200" cy="1322387"/>
          </a:xfrm>
          <a:prstGeom prst="rect">
            <a:avLst/>
          </a:prstGeom>
          <a:noFill/>
          <a:ln>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lvl="1" algn="just">
              <a:spcBef>
                <a:spcPct val="0"/>
              </a:spcBef>
              <a:spcAft>
                <a:spcPts val="600"/>
              </a:spcAft>
              <a:buClr>
                <a:schemeClr val="hlink"/>
              </a:buClr>
              <a:buSzTx/>
              <a:buFont typeface="Wingdings" panose="05000000000000000000" pitchFamily="2" charset="2"/>
              <a:buChar char="§"/>
              <a:defRPr/>
            </a:pPr>
            <a:r>
              <a:rPr lang="es-ES" sz="1600" dirty="0"/>
              <a:t>Los </a:t>
            </a:r>
            <a:r>
              <a:rPr lang="es-ES" sz="1600" i="1" dirty="0"/>
              <a:t>clústers</a:t>
            </a:r>
            <a:r>
              <a:rPr lang="es-ES" sz="1600" dirty="0"/>
              <a:t> 2 y 3 (amarillo y gris) tienen observaciones con valores de </a:t>
            </a:r>
            <a:r>
              <a:rPr lang="es-ES" sz="1600" i="1" dirty="0"/>
              <a:t>silueta </a:t>
            </a:r>
            <a:r>
              <a:rPr lang="es-ES" sz="1600" dirty="0"/>
              <a:t>próximos a 0 e incluso negativos, lo que indica que esas observaciones podrían estar mal clasificadas. Cabe esperar que sean observaciones que están situadas en la frontera entre los </a:t>
            </a:r>
            <a:r>
              <a:rPr lang="es-ES" sz="1600" i="1" dirty="0"/>
              <a:t>clústers</a:t>
            </a:r>
            <a:r>
              <a:rPr lang="es-ES" sz="1600" dirty="0"/>
              <a:t> 2 y 3.</a:t>
            </a:r>
            <a:endParaRPr lang="es-MX" altLang="es-CR" sz="1600" kern="0" dirty="0"/>
          </a:p>
        </p:txBody>
      </p:sp>
      <p:pic>
        <p:nvPicPr>
          <p:cNvPr id="2" name="Imagen 1">
            <a:extLst>
              <a:ext uri="{FF2B5EF4-FFF2-40B4-BE49-F238E27FC236}">
                <a16:creationId xmlns:a16="http://schemas.microsoft.com/office/drawing/2014/main" id="{32069CBD-9D87-FCD2-C743-86878CE15C69}"/>
              </a:ext>
            </a:extLst>
          </p:cNvPr>
          <p:cNvPicPr>
            <a:picLocks noChangeAspect="1"/>
          </p:cNvPicPr>
          <p:nvPr/>
        </p:nvPicPr>
        <p:blipFill>
          <a:blip r:embed="rId2"/>
          <a:stretch>
            <a:fillRect/>
          </a:stretch>
        </p:blipFill>
        <p:spPr>
          <a:xfrm>
            <a:off x="814388" y="3645025"/>
            <a:ext cx="4380688" cy="2762530"/>
          </a:xfrm>
          <a:prstGeom prst="rect">
            <a:avLst/>
          </a:prstGeom>
          <a:effectLst>
            <a:glow rad="25400">
              <a:schemeClr val="tx1"/>
            </a:glow>
          </a:effectLst>
        </p:spPr>
      </p:pic>
      <p:pic>
        <p:nvPicPr>
          <p:cNvPr id="3" name="Imagen 2">
            <a:extLst>
              <a:ext uri="{FF2B5EF4-FFF2-40B4-BE49-F238E27FC236}">
                <a16:creationId xmlns:a16="http://schemas.microsoft.com/office/drawing/2014/main" id="{E133E712-752A-563C-336E-5A39480AD25A}"/>
              </a:ext>
            </a:extLst>
          </p:cNvPr>
          <p:cNvPicPr>
            <a:picLocks noChangeAspect="1"/>
          </p:cNvPicPr>
          <p:nvPr/>
        </p:nvPicPr>
        <p:blipFill>
          <a:blip r:embed="rId3"/>
          <a:stretch>
            <a:fillRect/>
          </a:stretch>
        </p:blipFill>
        <p:spPr>
          <a:xfrm>
            <a:off x="5364088" y="3645025"/>
            <a:ext cx="2808312" cy="2796635"/>
          </a:xfrm>
          <a:prstGeom prst="rect">
            <a:avLst/>
          </a:prstGeom>
          <a:effectLst>
            <a:glow rad="25400">
              <a:schemeClr val="tx1"/>
            </a:glow>
          </a:effec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5 Marcador de número de diapositiva">
            <a:extLst>
              <a:ext uri="{FF2B5EF4-FFF2-40B4-BE49-F238E27FC236}">
                <a16:creationId xmlns:a16="http://schemas.microsoft.com/office/drawing/2014/main" id="{473CBA00-5A42-091D-4BA3-514DC2FEAD7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9AFC6BE5-8C17-4691-8569-E6729E6258F4}" type="slidenum">
              <a:rPr lang="es-ES" altLang="es-CR" sz="1400" smtClean="0"/>
              <a:pPr>
                <a:spcBef>
                  <a:spcPct val="0"/>
                </a:spcBef>
                <a:buClrTx/>
                <a:buSzTx/>
                <a:buFontTx/>
                <a:buNone/>
              </a:pPr>
              <a:t>88</a:t>
            </a:fld>
            <a:endParaRPr lang="es-ES" altLang="es-CR" sz="1400"/>
          </a:p>
        </p:txBody>
      </p:sp>
      <p:sp>
        <p:nvSpPr>
          <p:cNvPr id="98307" name="Rectangle 2">
            <a:extLst>
              <a:ext uri="{FF2B5EF4-FFF2-40B4-BE49-F238E27FC236}">
                <a16:creationId xmlns:a16="http://schemas.microsoft.com/office/drawing/2014/main" id="{B290A624-FC22-2D58-A88B-202206AC655F}"/>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Ancho de silueta</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98308" name="Rectangle 4">
            <a:extLst>
              <a:ext uri="{FF2B5EF4-FFF2-40B4-BE49-F238E27FC236}">
                <a16:creationId xmlns:a16="http://schemas.microsoft.com/office/drawing/2014/main" id="{46E70B18-2593-4515-7257-F97BC595E667}"/>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8309" name="Rectangle 5">
            <a:extLst>
              <a:ext uri="{FF2B5EF4-FFF2-40B4-BE49-F238E27FC236}">
                <a16:creationId xmlns:a16="http://schemas.microsoft.com/office/drawing/2014/main" id="{499FBDE8-E02D-FA1D-36A3-A1C25F8ACFB9}"/>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8310" name="Rectangle 6">
            <a:extLst>
              <a:ext uri="{FF2B5EF4-FFF2-40B4-BE49-F238E27FC236}">
                <a16:creationId xmlns:a16="http://schemas.microsoft.com/office/drawing/2014/main" id="{27635C27-CBF4-590A-E4E3-30623C39B7BE}"/>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8311" name="Rectangle 7">
            <a:extLst>
              <a:ext uri="{FF2B5EF4-FFF2-40B4-BE49-F238E27FC236}">
                <a16:creationId xmlns:a16="http://schemas.microsoft.com/office/drawing/2014/main" id="{6EC53776-8747-08BF-BF41-548D5A553E70}"/>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8312" name="Rectangle 8">
            <a:extLst>
              <a:ext uri="{FF2B5EF4-FFF2-40B4-BE49-F238E27FC236}">
                <a16:creationId xmlns:a16="http://schemas.microsoft.com/office/drawing/2014/main" id="{0A9CF4FF-8788-7790-AAD6-AB70B9E524FC}"/>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8313" name="Rectangle 9">
            <a:extLst>
              <a:ext uri="{FF2B5EF4-FFF2-40B4-BE49-F238E27FC236}">
                <a16:creationId xmlns:a16="http://schemas.microsoft.com/office/drawing/2014/main" id="{028179FB-D220-7183-C645-0EE5C9576401}"/>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8314" name="Rectangle 10">
            <a:extLst>
              <a:ext uri="{FF2B5EF4-FFF2-40B4-BE49-F238E27FC236}">
                <a16:creationId xmlns:a16="http://schemas.microsoft.com/office/drawing/2014/main" id="{1DE3C187-BAF5-2AA9-52BA-02CED13DDE2A}"/>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8315" name="Rectangle 11">
            <a:extLst>
              <a:ext uri="{FF2B5EF4-FFF2-40B4-BE49-F238E27FC236}">
                <a16:creationId xmlns:a16="http://schemas.microsoft.com/office/drawing/2014/main" id="{5189B410-1D15-46F1-F1C2-C625F4D0D56D}"/>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8316" name="Rectangle 12">
            <a:extLst>
              <a:ext uri="{FF2B5EF4-FFF2-40B4-BE49-F238E27FC236}">
                <a16:creationId xmlns:a16="http://schemas.microsoft.com/office/drawing/2014/main" id="{83317FA1-E4EB-61D3-C45E-49A5B44875B1}"/>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8317" name="Rectangle 13">
            <a:extLst>
              <a:ext uri="{FF2B5EF4-FFF2-40B4-BE49-F238E27FC236}">
                <a16:creationId xmlns:a16="http://schemas.microsoft.com/office/drawing/2014/main" id="{B7F31EF4-22AC-8109-11AA-093A72B85A2E}"/>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8318" name="Rectangle 14">
            <a:extLst>
              <a:ext uri="{FF2B5EF4-FFF2-40B4-BE49-F238E27FC236}">
                <a16:creationId xmlns:a16="http://schemas.microsoft.com/office/drawing/2014/main" id="{F3A20BDF-AA37-FDF7-99BF-0CFE5BDFCA58}"/>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8319" name="Rectangle 15">
            <a:extLst>
              <a:ext uri="{FF2B5EF4-FFF2-40B4-BE49-F238E27FC236}">
                <a16:creationId xmlns:a16="http://schemas.microsoft.com/office/drawing/2014/main" id="{0AF01BA9-4328-0B98-855A-7ED486E2AB3D}"/>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8320" name="Rectangle 16">
            <a:extLst>
              <a:ext uri="{FF2B5EF4-FFF2-40B4-BE49-F238E27FC236}">
                <a16:creationId xmlns:a16="http://schemas.microsoft.com/office/drawing/2014/main" id="{3F524BF3-3227-6DA7-8806-C68D9629789C}"/>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8321" name="Rectangle 17">
            <a:extLst>
              <a:ext uri="{FF2B5EF4-FFF2-40B4-BE49-F238E27FC236}">
                <a16:creationId xmlns:a16="http://schemas.microsoft.com/office/drawing/2014/main" id="{C045830E-09B6-F4AB-0B5D-BD0950FB489B}"/>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8322" name="Rectangle 18">
            <a:extLst>
              <a:ext uri="{FF2B5EF4-FFF2-40B4-BE49-F238E27FC236}">
                <a16:creationId xmlns:a16="http://schemas.microsoft.com/office/drawing/2014/main" id="{4A29D5BD-2801-56EC-B710-4866DCC83C92}"/>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 name="Rectangle 3">
            <a:extLst>
              <a:ext uri="{FF2B5EF4-FFF2-40B4-BE49-F238E27FC236}">
                <a16:creationId xmlns:a16="http://schemas.microsoft.com/office/drawing/2014/main" id="{0A9F3166-B902-432C-1604-D62B32799888}"/>
              </a:ext>
            </a:extLst>
          </p:cNvPr>
          <p:cNvSpPr txBox="1">
            <a:spLocks noChangeArrowheads="1"/>
          </p:cNvSpPr>
          <p:nvPr/>
        </p:nvSpPr>
        <p:spPr bwMode="auto">
          <a:xfrm>
            <a:off x="814388" y="2068513"/>
            <a:ext cx="7696200" cy="830262"/>
          </a:xfrm>
          <a:prstGeom prst="rect">
            <a:avLst/>
          </a:prstGeom>
          <a:noFill/>
          <a:ln>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lvl="1" algn="just">
              <a:spcBef>
                <a:spcPct val="0"/>
              </a:spcBef>
              <a:spcAft>
                <a:spcPts val="600"/>
              </a:spcAft>
              <a:buClr>
                <a:schemeClr val="hlink"/>
              </a:buClr>
              <a:buSzTx/>
              <a:buFont typeface="Wingdings" panose="05000000000000000000" pitchFamily="2" charset="2"/>
              <a:buChar char="§"/>
              <a:defRPr/>
            </a:pPr>
            <a:r>
              <a:rPr lang="es-ES" sz="1600" dirty="0"/>
              <a:t>Al aumentar el número de clústers a 5 hay mucho menor distancia entre clústers, lo cual se refleja en mucho más individuos con valores de silueta cercanos a 0.</a:t>
            </a:r>
            <a:endParaRPr lang="es-MX" altLang="es-CR" sz="1600" kern="0" dirty="0"/>
          </a:p>
        </p:txBody>
      </p:sp>
      <p:pic>
        <p:nvPicPr>
          <p:cNvPr id="4" name="Imagen 3">
            <a:extLst>
              <a:ext uri="{FF2B5EF4-FFF2-40B4-BE49-F238E27FC236}">
                <a16:creationId xmlns:a16="http://schemas.microsoft.com/office/drawing/2014/main" id="{F9B4DB65-3898-9A26-0DAB-C8F016E24883}"/>
              </a:ext>
            </a:extLst>
          </p:cNvPr>
          <p:cNvPicPr>
            <a:picLocks noChangeAspect="1"/>
          </p:cNvPicPr>
          <p:nvPr/>
        </p:nvPicPr>
        <p:blipFill>
          <a:blip r:embed="rId2"/>
          <a:stretch>
            <a:fillRect/>
          </a:stretch>
        </p:blipFill>
        <p:spPr>
          <a:xfrm>
            <a:off x="2133973" y="3530754"/>
            <a:ext cx="2409852" cy="3049845"/>
          </a:xfrm>
          <a:prstGeom prst="rect">
            <a:avLst/>
          </a:prstGeom>
          <a:effectLst>
            <a:glow rad="25400">
              <a:schemeClr val="tx1"/>
            </a:glow>
          </a:effectLst>
        </p:spPr>
      </p:pic>
      <p:pic>
        <p:nvPicPr>
          <p:cNvPr id="5" name="Imagen 4">
            <a:extLst>
              <a:ext uri="{FF2B5EF4-FFF2-40B4-BE49-F238E27FC236}">
                <a16:creationId xmlns:a16="http://schemas.microsoft.com/office/drawing/2014/main" id="{5072AE56-ED5A-C0F8-95F4-87B1D4D2F62D}"/>
              </a:ext>
            </a:extLst>
          </p:cNvPr>
          <p:cNvPicPr>
            <a:picLocks noChangeAspect="1"/>
          </p:cNvPicPr>
          <p:nvPr/>
        </p:nvPicPr>
        <p:blipFill>
          <a:blip r:embed="rId3"/>
          <a:stretch>
            <a:fillRect/>
          </a:stretch>
        </p:blipFill>
        <p:spPr>
          <a:xfrm>
            <a:off x="5220072" y="3530755"/>
            <a:ext cx="2370346" cy="3026142"/>
          </a:xfrm>
          <a:prstGeom prst="rect">
            <a:avLst/>
          </a:prstGeom>
          <a:effectLst>
            <a:glow rad="25400">
              <a:schemeClr val="tx1"/>
            </a:glow>
          </a:effec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5 Marcador de número de diapositiva">
            <a:extLst>
              <a:ext uri="{FF2B5EF4-FFF2-40B4-BE49-F238E27FC236}">
                <a16:creationId xmlns:a16="http://schemas.microsoft.com/office/drawing/2014/main" id="{FBDBDCC5-C106-5CD7-A842-8D3073527FB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E51F6623-7D9A-4226-AEB6-537361DA70E5}" type="slidenum">
              <a:rPr lang="es-ES" altLang="es-CR" sz="1400" smtClean="0"/>
              <a:pPr>
                <a:spcBef>
                  <a:spcPct val="0"/>
                </a:spcBef>
                <a:buClrTx/>
                <a:buSzTx/>
                <a:buFontTx/>
                <a:buNone/>
              </a:pPr>
              <a:t>89</a:t>
            </a:fld>
            <a:endParaRPr lang="es-ES" altLang="es-CR" sz="1400"/>
          </a:p>
        </p:txBody>
      </p:sp>
      <p:sp>
        <p:nvSpPr>
          <p:cNvPr id="99331" name="Rectangle 2">
            <a:extLst>
              <a:ext uri="{FF2B5EF4-FFF2-40B4-BE49-F238E27FC236}">
                <a16:creationId xmlns:a16="http://schemas.microsoft.com/office/drawing/2014/main" id="{140545D4-D8B3-8F13-A790-F7C4B8085F24}"/>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Indice Dunn</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99332" name="Rectangle 4">
            <a:extLst>
              <a:ext uri="{FF2B5EF4-FFF2-40B4-BE49-F238E27FC236}">
                <a16:creationId xmlns:a16="http://schemas.microsoft.com/office/drawing/2014/main" id="{F91C8AB1-1C46-0231-780C-A2F17E759D04}"/>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9333" name="Rectangle 5">
            <a:extLst>
              <a:ext uri="{FF2B5EF4-FFF2-40B4-BE49-F238E27FC236}">
                <a16:creationId xmlns:a16="http://schemas.microsoft.com/office/drawing/2014/main" id="{87B2D307-F147-F4E1-F267-5726085FDED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9334" name="Rectangle 6">
            <a:extLst>
              <a:ext uri="{FF2B5EF4-FFF2-40B4-BE49-F238E27FC236}">
                <a16:creationId xmlns:a16="http://schemas.microsoft.com/office/drawing/2014/main" id="{7397AA60-1B1C-0787-4E30-8A8386EF6E7A}"/>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9335" name="Rectangle 7">
            <a:extLst>
              <a:ext uri="{FF2B5EF4-FFF2-40B4-BE49-F238E27FC236}">
                <a16:creationId xmlns:a16="http://schemas.microsoft.com/office/drawing/2014/main" id="{6A7BB72E-36C7-FA94-02A2-0D38C4CFF36D}"/>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9336" name="Rectangle 8">
            <a:extLst>
              <a:ext uri="{FF2B5EF4-FFF2-40B4-BE49-F238E27FC236}">
                <a16:creationId xmlns:a16="http://schemas.microsoft.com/office/drawing/2014/main" id="{A2F4A2C4-E30A-D283-786A-CFD99A97AA36}"/>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9337" name="Rectangle 9">
            <a:extLst>
              <a:ext uri="{FF2B5EF4-FFF2-40B4-BE49-F238E27FC236}">
                <a16:creationId xmlns:a16="http://schemas.microsoft.com/office/drawing/2014/main" id="{2D5B9533-8794-48BC-8425-12EE78950F49}"/>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9338" name="Rectangle 10">
            <a:extLst>
              <a:ext uri="{FF2B5EF4-FFF2-40B4-BE49-F238E27FC236}">
                <a16:creationId xmlns:a16="http://schemas.microsoft.com/office/drawing/2014/main" id="{B0E6C35B-40FE-D69E-6E30-72C8262E2A0B}"/>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9339" name="Rectangle 11">
            <a:extLst>
              <a:ext uri="{FF2B5EF4-FFF2-40B4-BE49-F238E27FC236}">
                <a16:creationId xmlns:a16="http://schemas.microsoft.com/office/drawing/2014/main" id="{58F820A3-A35E-D5F6-CA7D-4A1810589C96}"/>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9340" name="Rectangle 12">
            <a:extLst>
              <a:ext uri="{FF2B5EF4-FFF2-40B4-BE49-F238E27FC236}">
                <a16:creationId xmlns:a16="http://schemas.microsoft.com/office/drawing/2014/main" id="{2D31580E-2FD4-8E64-E137-68D3FDAFF17A}"/>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9341" name="Rectangle 13">
            <a:extLst>
              <a:ext uri="{FF2B5EF4-FFF2-40B4-BE49-F238E27FC236}">
                <a16:creationId xmlns:a16="http://schemas.microsoft.com/office/drawing/2014/main" id="{45C7A0C4-E810-64DB-D995-F003B0236443}"/>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9342" name="Rectangle 14">
            <a:extLst>
              <a:ext uri="{FF2B5EF4-FFF2-40B4-BE49-F238E27FC236}">
                <a16:creationId xmlns:a16="http://schemas.microsoft.com/office/drawing/2014/main" id="{2F3072C1-8F25-094E-F3E2-F8931B96DA41}"/>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9343" name="Rectangle 15">
            <a:extLst>
              <a:ext uri="{FF2B5EF4-FFF2-40B4-BE49-F238E27FC236}">
                <a16:creationId xmlns:a16="http://schemas.microsoft.com/office/drawing/2014/main" id="{42A5FE47-5E95-93C3-9060-167E94CCF997}"/>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9344" name="Rectangle 16">
            <a:extLst>
              <a:ext uri="{FF2B5EF4-FFF2-40B4-BE49-F238E27FC236}">
                <a16:creationId xmlns:a16="http://schemas.microsoft.com/office/drawing/2014/main" id="{3F0E9028-7F99-71E5-06D1-024A45155F46}"/>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9345" name="Rectangle 17">
            <a:extLst>
              <a:ext uri="{FF2B5EF4-FFF2-40B4-BE49-F238E27FC236}">
                <a16:creationId xmlns:a16="http://schemas.microsoft.com/office/drawing/2014/main" id="{ABA308BA-5541-2A2A-9564-90851E2BE1F9}"/>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99346" name="Rectangle 18">
            <a:extLst>
              <a:ext uri="{FF2B5EF4-FFF2-40B4-BE49-F238E27FC236}">
                <a16:creationId xmlns:a16="http://schemas.microsoft.com/office/drawing/2014/main" id="{74FDEFEA-7A1E-961F-D460-CEF916006B83}"/>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 name="Rectangle 3">
            <a:extLst>
              <a:ext uri="{FF2B5EF4-FFF2-40B4-BE49-F238E27FC236}">
                <a16:creationId xmlns:a16="http://schemas.microsoft.com/office/drawing/2014/main" id="{9A6DAD8D-0E6B-390D-C8ED-C2E5B2BFCC72}"/>
              </a:ext>
            </a:extLst>
          </p:cNvPr>
          <p:cNvSpPr txBox="1">
            <a:spLocks noRot="1" noChangeAspect="1" noMove="1" noResize="1" noEditPoints="1" noAdjustHandles="1" noChangeArrowheads="1" noChangeShapeType="1" noTextEdit="1"/>
          </p:cNvSpPr>
          <p:nvPr/>
        </p:nvSpPr>
        <p:spPr bwMode="auto">
          <a:xfrm>
            <a:off x="814388" y="2068191"/>
            <a:ext cx="7696200" cy="4579780"/>
          </a:xfrm>
          <a:prstGeom prst="rect">
            <a:avLst/>
          </a:prstGeom>
          <a:blipFill rotWithShape="0">
            <a:blip r:embed="rId2"/>
            <a:stretch>
              <a:fillRect l="-713" t="-665" r="-792"/>
            </a:stretch>
          </a:blipFill>
          <a:ln>
            <a:noFill/>
          </a:ln>
        </p:spPr>
        <p:txBody>
          <a:bodyPr/>
          <a:lstStyle/>
          <a:p>
            <a:pPr>
              <a:defRPr/>
            </a:pPr>
            <a:r>
              <a:rPr lang="es-CR">
                <a:noFill/>
              </a:rPr>
              <a:t> </a:t>
            </a:r>
          </a:p>
        </p:txBody>
      </p:sp>
      <p:sp>
        <p:nvSpPr>
          <p:cNvPr id="2" name="CuadroTexto 1">
            <a:extLst>
              <a:ext uri="{FF2B5EF4-FFF2-40B4-BE49-F238E27FC236}">
                <a16:creationId xmlns:a16="http://schemas.microsoft.com/office/drawing/2014/main" id="{44531149-9EE3-B9D4-0520-7C29EE5F8839}"/>
              </a:ext>
            </a:extLst>
          </p:cNvPr>
          <p:cNvSpPr txBox="1">
            <a:spLocks noRot="1" noChangeAspect="1" noMove="1" noResize="1" noEditPoints="1" noAdjustHandles="1" noChangeArrowheads="1" noChangeShapeType="1" noTextEdit="1"/>
          </p:cNvSpPr>
          <p:nvPr/>
        </p:nvSpPr>
        <p:spPr>
          <a:xfrm>
            <a:off x="3562351" y="3140968"/>
            <a:ext cx="2488052" cy="628249"/>
          </a:xfrm>
          <a:prstGeom prst="rect">
            <a:avLst/>
          </a:prstGeom>
          <a:blipFill rotWithShape="0">
            <a:blip r:embed="rId3"/>
            <a:stretch>
              <a:fillRect/>
            </a:stretch>
          </a:blipFill>
          <a:effectLst>
            <a:glow rad="25400">
              <a:schemeClr val="tx1"/>
            </a:glow>
          </a:effectLst>
        </p:spPr>
        <p:txBody>
          <a:bodyPr/>
          <a:lstStyle/>
          <a:p>
            <a:pPr>
              <a:defRPr/>
            </a:pPr>
            <a:r>
              <a:rPr lang="es-CR">
                <a:noFill/>
              </a:rPr>
              <a:t> </a:t>
            </a:r>
          </a:p>
        </p:txBody>
      </p:sp>
      <p:sp>
        <p:nvSpPr>
          <p:cNvPr id="3" name="CuadroTexto 2">
            <a:extLst>
              <a:ext uri="{FF2B5EF4-FFF2-40B4-BE49-F238E27FC236}">
                <a16:creationId xmlns:a16="http://schemas.microsoft.com/office/drawing/2014/main" id="{108D0AC7-6506-D547-EF94-7089B6810EF6}"/>
              </a:ext>
            </a:extLst>
          </p:cNvPr>
          <p:cNvSpPr txBox="1">
            <a:spLocks noRot="1" noChangeAspect="1" noMove="1" noResize="1" noEditPoints="1" noAdjustHandles="1" noChangeArrowheads="1" noChangeShapeType="1" noTextEdit="1"/>
          </p:cNvSpPr>
          <p:nvPr/>
        </p:nvSpPr>
        <p:spPr>
          <a:xfrm>
            <a:off x="3808425" y="6194167"/>
            <a:ext cx="1269450" cy="519758"/>
          </a:xfrm>
          <a:prstGeom prst="rect">
            <a:avLst/>
          </a:prstGeom>
          <a:blipFill rotWithShape="0">
            <a:blip r:embed="rId4"/>
            <a:stretch>
              <a:fillRect/>
            </a:stretch>
          </a:blipFill>
          <a:effectLst>
            <a:glow rad="25400">
              <a:schemeClr val="tx1"/>
            </a:glow>
          </a:effectLst>
        </p:spPr>
        <p:txBody>
          <a:bodyPr/>
          <a:lstStyle/>
          <a:p>
            <a:pPr>
              <a:defRPr/>
            </a:pPr>
            <a:r>
              <a:rPr lang="es-CR">
                <a:noFil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5 Marcador de número de diapositiva">
            <a:extLst>
              <a:ext uri="{FF2B5EF4-FFF2-40B4-BE49-F238E27FC236}">
                <a16:creationId xmlns:a16="http://schemas.microsoft.com/office/drawing/2014/main" id="{9D542118-F759-FA00-5DEB-5EEBA1D8C56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F00C050F-5A79-4292-8B9F-71C1972D4A81}" type="slidenum">
              <a:rPr lang="es-ES" altLang="es-CR" sz="1400" smtClean="0"/>
              <a:pPr>
                <a:spcBef>
                  <a:spcPct val="0"/>
                </a:spcBef>
                <a:buClrTx/>
                <a:buSzTx/>
                <a:buFontTx/>
                <a:buNone/>
              </a:pPr>
              <a:t>9</a:t>
            </a:fld>
            <a:endParaRPr lang="es-ES" altLang="es-CR" sz="1400"/>
          </a:p>
        </p:txBody>
      </p:sp>
      <p:sp>
        <p:nvSpPr>
          <p:cNvPr id="13315" name="Rectangle 2">
            <a:extLst>
              <a:ext uri="{FF2B5EF4-FFF2-40B4-BE49-F238E27FC236}">
                <a16:creationId xmlns:a16="http://schemas.microsoft.com/office/drawing/2014/main" id="{55A0B437-B147-6CC4-1748-C65BB271B3B3}"/>
              </a:ext>
            </a:extLst>
          </p:cNvPr>
          <p:cNvSpPr>
            <a:spLocks noGrp="1" noChangeArrowheads="1"/>
          </p:cNvSpPr>
          <p:nvPr>
            <p:ph type="title"/>
          </p:nvPr>
        </p:nvSpPr>
        <p:spPr>
          <a:xfrm>
            <a:off x="871538" y="669925"/>
            <a:ext cx="8162925" cy="954088"/>
          </a:xfrm>
        </p:spPr>
        <p:txBody>
          <a:bodyPr/>
          <a:lstStyle/>
          <a:p>
            <a:pPr eaLnBrk="1" hangingPunct="1"/>
            <a:r>
              <a:rPr lang="es-CR" altLang="es-CR" sz="2800" b="1">
                <a:latin typeface="Times New Roman" panose="02020603050405020304" pitchFamily="18" charset="0"/>
                <a:cs typeface="Times New Roman" panose="02020603050405020304" pitchFamily="18" charset="0"/>
              </a:rPr>
              <a:t>Distancias </a:t>
            </a:r>
            <a:br>
              <a:rPr lang="es-CR" altLang="es-CR" sz="2800" b="1">
                <a:latin typeface="Times New Roman" panose="02020603050405020304" pitchFamily="18" charset="0"/>
                <a:cs typeface="Times New Roman" panose="02020603050405020304" pitchFamily="18" charset="0"/>
              </a:rPr>
            </a:br>
            <a:endParaRPr lang="es-ES" altLang="es-CR" sz="2800" b="1">
              <a:latin typeface="Times New Roman" panose="02020603050405020304" pitchFamily="18" charset="0"/>
            </a:endParaRPr>
          </a:p>
        </p:txBody>
      </p:sp>
      <p:sp>
        <p:nvSpPr>
          <p:cNvPr id="13316" name="Rectangle 3">
            <a:extLst>
              <a:ext uri="{FF2B5EF4-FFF2-40B4-BE49-F238E27FC236}">
                <a16:creationId xmlns:a16="http://schemas.microsoft.com/office/drawing/2014/main" id="{B96A8DC7-CB55-5A64-AD76-70F7521A5B11}"/>
              </a:ext>
            </a:extLst>
          </p:cNvPr>
          <p:cNvSpPr>
            <a:spLocks noGrp="1" noChangeArrowheads="1"/>
          </p:cNvSpPr>
          <p:nvPr>
            <p:ph type="body" idx="1"/>
          </p:nvPr>
        </p:nvSpPr>
        <p:spPr>
          <a:xfrm>
            <a:off x="3132138" y="2636838"/>
            <a:ext cx="5040312" cy="830262"/>
          </a:xfrm>
        </p:spPr>
        <p:txBody>
          <a:bodyPr>
            <a:spAutoFit/>
          </a:bodyPr>
          <a:lstStyle/>
          <a:p>
            <a:pPr marL="355600" indent="-355600" algn="just" eaLnBrk="1" hangingPunct="1">
              <a:spcAft>
                <a:spcPct val="20000"/>
              </a:spcAft>
              <a:buClr>
                <a:schemeClr val="hlink"/>
              </a:buClr>
              <a:buFont typeface="Wingdings" panose="05000000000000000000" pitchFamily="2" charset="2"/>
              <a:buChar char="Ø"/>
            </a:pPr>
            <a:r>
              <a:rPr lang="es-CR" altLang="es-CR" sz="2000"/>
              <a:t>Entre individuos.</a:t>
            </a:r>
          </a:p>
          <a:p>
            <a:pPr marL="355600" indent="-355600" algn="just" eaLnBrk="1" hangingPunct="1">
              <a:spcAft>
                <a:spcPct val="20000"/>
              </a:spcAft>
              <a:buClr>
                <a:schemeClr val="hlink"/>
              </a:buClr>
              <a:buFont typeface="Wingdings" panose="05000000000000000000" pitchFamily="2" charset="2"/>
              <a:buChar char="Ø"/>
            </a:pPr>
            <a:r>
              <a:rPr lang="es-CR" altLang="es-CR" sz="2000"/>
              <a:t>Entre grupos.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5 Marcador de número de diapositiva">
            <a:extLst>
              <a:ext uri="{FF2B5EF4-FFF2-40B4-BE49-F238E27FC236}">
                <a16:creationId xmlns:a16="http://schemas.microsoft.com/office/drawing/2014/main" id="{5E4DCC25-ECD7-418D-1055-F8AFD741F31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B05CE04C-A56D-482D-9B27-E43C2477E8DA}" type="slidenum">
              <a:rPr lang="es-ES" altLang="es-CR" sz="1400" smtClean="0"/>
              <a:pPr>
                <a:spcBef>
                  <a:spcPct val="0"/>
                </a:spcBef>
                <a:buClrTx/>
                <a:buSzTx/>
                <a:buFontTx/>
                <a:buNone/>
              </a:pPr>
              <a:t>90</a:t>
            </a:fld>
            <a:endParaRPr lang="es-ES" altLang="es-CR" sz="1400"/>
          </a:p>
        </p:txBody>
      </p:sp>
      <p:sp>
        <p:nvSpPr>
          <p:cNvPr id="100355" name="Rectangle 2">
            <a:extLst>
              <a:ext uri="{FF2B5EF4-FFF2-40B4-BE49-F238E27FC236}">
                <a16:creationId xmlns:a16="http://schemas.microsoft.com/office/drawing/2014/main" id="{BB7CE442-4098-E480-98FD-88E92429CE18}"/>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Indice Dunn</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100356" name="Rectangle 4">
            <a:extLst>
              <a:ext uri="{FF2B5EF4-FFF2-40B4-BE49-F238E27FC236}">
                <a16:creationId xmlns:a16="http://schemas.microsoft.com/office/drawing/2014/main" id="{7E59CA8B-B842-E511-64D2-52556EF926C3}"/>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0357" name="Rectangle 5">
            <a:extLst>
              <a:ext uri="{FF2B5EF4-FFF2-40B4-BE49-F238E27FC236}">
                <a16:creationId xmlns:a16="http://schemas.microsoft.com/office/drawing/2014/main" id="{37339D74-D9BB-B3FB-E4B9-E638D4BA0146}"/>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0358" name="Rectangle 6">
            <a:extLst>
              <a:ext uri="{FF2B5EF4-FFF2-40B4-BE49-F238E27FC236}">
                <a16:creationId xmlns:a16="http://schemas.microsoft.com/office/drawing/2014/main" id="{92BA396B-29DE-D83A-F433-26D81C30238A}"/>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0359" name="Rectangle 7">
            <a:extLst>
              <a:ext uri="{FF2B5EF4-FFF2-40B4-BE49-F238E27FC236}">
                <a16:creationId xmlns:a16="http://schemas.microsoft.com/office/drawing/2014/main" id="{BB678557-8DDD-EB70-5EAB-1643A380285D}"/>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0360" name="Rectangle 8">
            <a:extLst>
              <a:ext uri="{FF2B5EF4-FFF2-40B4-BE49-F238E27FC236}">
                <a16:creationId xmlns:a16="http://schemas.microsoft.com/office/drawing/2014/main" id="{2466B15E-DD25-C0D6-93CC-9BB41085A5AA}"/>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0361" name="Rectangle 9">
            <a:extLst>
              <a:ext uri="{FF2B5EF4-FFF2-40B4-BE49-F238E27FC236}">
                <a16:creationId xmlns:a16="http://schemas.microsoft.com/office/drawing/2014/main" id="{9F296F2D-ABB4-3D80-E96A-B2FAC53B4E2C}"/>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0362" name="Rectangle 10">
            <a:extLst>
              <a:ext uri="{FF2B5EF4-FFF2-40B4-BE49-F238E27FC236}">
                <a16:creationId xmlns:a16="http://schemas.microsoft.com/office/drawing/2014/main" id="{C50E7F78-7F92-8860-78E2-FC472314F1AD}"/>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0363" name="Rectangle 11">
            <a:extLst>
              <a:ext uri="{FF2B5EF4-FFF2-40B4-BE49-F238E27FC236}">
                <a16:creationId xmlns:a16="http://schemas.microsoft.com/office/drawing/2014/main" id="{72DA4965-90FC-26CB-5050-03A395F874CF}"/>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0364" name="Rectangle 12">
            <a:extLst>
              <a:ext uri="{FF2B5EF4-FFF2-40B4-BE49-F238E27FC236}">
                <a16:creationId xmlns:a16="http://schemas.microsoft.com/office/drawing/2014/main" id="{65161DD9-9FFA-852E-E96D-879919A5EDB8}"/>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0365" name="Rectangle 13">
            <a:extLst>
              <a:ext uri="{FF2B5EF4-FFF2-40B4-BE49-F238E27FC236}">
                <a16:creationId xmlns:a16="http://schemas.microsoft.com/office/drawing/2014/main" id="{1EAE388C-45A4-6E7F-C4EC-C09BADFC2C47}"/>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0366" name="Rectangle 14">
            <a:extLst>
              <a:ext uri="{FF2B5EF4-FFF2-40B4-BE49-F238E27FC236}">
                <a16:creationId xmlns:a16="http://schemas.microsoft.com/office/drawing/2014/main" id="{FE1942FA-F5A8-438E-0CD0-B8E51F6BCED9}"/>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0367" name="Rectangle 15">
            <a:extLst>
              <a:ext uri="{FF2B5EF4-FFF2-40B4-BE49-F238E27FC236}">
                <a16:creationId xmlns:a16="http://schemas.microsoft.com/office/drawing/2014/main" id="{99D026E4-6A58-C77D-DA1C-53DC2A47E448}"/>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0368" name="Rectangle 16">
            <a:extLst>
              <a:ext uri="{FF2B5EF4-FFF2-40B4-BE49-F238E27FC236}">
                <a16:creationId xmlns:a16="http://schemas.microsoft.com/office/drawing/2014/main" id="{44A734CB-139F-320C-9B3C-5250C6F26086}"/>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0369" name="Rectangle 17">
            <a:extLst>
              <a:ext uri="{FF2B5EF4-FFF2-40B4-BE49-F238E27FC236}">
                <a16:creationId xmlns:a16="http://schemas.microsoft.com/office/drawing/2014/main" id="{DA67C523-F2C2-CBA6-B8D2-3F00D8BBFA8E}"/>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00370" name="Rectangle 18">
            <a:extLst>
              <a:ext uri="{FF2B5EF4-FFF2-40B4-BE49-F238E27FC236}">
                <a16:creationId xmlns:a16="http://schemas.microsoft.com/office/drawing/2014/main" id="{99463C4A-75E7-8282-9A37-ADB3274E450B}"/>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26" name="Rectangle 3">
            <a:extLst>
              <a:ext uri="{FF2B5EF4-FFF2-40B4-BE49-F238E27FC236}">
                <a16:creationId xmlns:a16="http://schemas.microsoft.com/office/drawing/2014/main" id="{993A412F-4439-B731-DED2-2CADC5722B45}"/>
              </a:ext>
            </a:extLst>
          </p:cNvPr>
          <p:cNvSpPr txBox="1">
            <a:spLocks noChangeArrowheads="1"/>
          </p:cNvSpPr>
          <p:nvPr/>
        </p:nvSpPr>
        <p:spPr bwMode="auto">
          <a:xfrm>
            <a:off x="814388" y="2068513"/>
            <a:ext cx="7696200" cy="3938587"/>
          </a:xfrm>
          <a:prstGeom prst="rect">
            <a:avLst/>
          </a:prstGeom>
          <a:noFill/>
          <a:ln>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a:lstStyle>
          <a:p>
            <a:pPr algn="just">
              <a:spcBef>
                <a:spcPct val="0"/>
              </a:spcBef>
              <a:spcAft>
                <a:spcPts val="600"/>
              </a:spcAft>
              <a:buClr>
                <a:schemeClr val="hlink"/>
              </a:buClr>
              <a:buSzTx/>
              <a:buFont typeface="Wingdings" panose="05000000000000000000" pitchFamily="2" charset="2"/>
              <a:buChar char="§"/>
              <a:defRPr/>
            </a:pPr>
            <a:r>
              <a:rPr lang="es-ES" sz="2000" dirty="0"/>
              <a:t>Si la estructura contiene </a:t>
            </a:r>
            <a:r>
              <a:rPr lang="es-ES" sz="2000" i="1" dirty="0" err="1"/>
              <a:t>clusters</a:t>
            </a:r>
            <a:r>
              <a:rPr lang="es-ES" sz="2000" dirty="0"/>
              <a:t> compactos y bien separados, el numerador es grande y el denominador pequeño, dando lugar a valores altos de D.</a:t>
            </a:r>
          </a:p>
          <a:p>
            <a:pPr algn="just">
              <a:spcBef>
                <a:spcPct val="0"/>
              </a:spcBef>
              <a:spcAft>
                <a:spcPts val="600"/>
              </a:spcAft>
              <a:buClr>
                <a:schemeClr val="hlink"/>
              </a:buClr>
              <a:buSzTx/>
              <a:buFont typeface="Wingdings" panose="05000000000000000000" pitchFamily="2" charset="2"/>
              <a:buChar char="§"/>
              <a:defRPr/>
            </a:pPr>
            <a:r>
              <a:rPr lang="es-ES" sz="2000" dirty="0"/>
              <a:t>El objetivo es maximizar el índice </a:t>
            </a:r>
            <a:r>
              <a:rPr lang="es-ES" sz="2000" i="1" dirty="0" err="1"/>
              <a:t>Dunn</a:t>
            </a:r>
            <a:r>
              <a:rPr lang="es-ES" sz="2000" dirty="0"/>
              <a:t>. </a:t>
            </a:r>
          </a:p>
          <a:p>
            <a:pPr algn="just">
              <a:spcBef>
                <a:spcPct val="0"/>
              </a:spcBef>
              <a:spcAft>
                <a:spcPts val="600"/>
              </a:spcAft>
              <a:buClr>
                <a:schemeClr val="hlink"/>
              </a:buClr>
              <a:buSzTx/>
              <a:buFont typeface="Wingdings" panose="05000000000000000000" pitchFamily="2" charset="2"/>
              <a:buChar char="§"/>
              <a:defRPr/>
            </a:pPr>
            <a:r>
              <a:rPr lang="es-ES" sz="2000" dirty="0"/>
              <a:t>Esta forma de evaluar la calidad del </a:t>
            </a:r>
            <a:r>
              <a:rPr lang="es-ES" sz="2000" i="1" dirty="0" err="1"/>
              <a:t>clustering</a:t>
            </a:r>
            <a:r>
              <a:rPr lang="es-ES" sz="2000" dirty="0"/>
              <a:t> tiene un inconveniente. Si todos los </a:t>
            </a:r>
            <a:r>
              <a:rPr lang="es-ES" sz="2000" i="1" dirty="0" err="1"/>
              <a:t>clusters</a:t>
            </a:r>
            <a:r>
              <a:rPr lang="es-ES" sz="2000" dirty="0"/>
              <a:t> tienen un comportamiento ideal excepto uno, cuya calidad es baja, dado que el denominador emplea el máximo en lugar de la media, el índice estará totalmente influenciado por este </a:t>
            </a:r>
            <a:r>
              <a:rPr lang="es-ES" sz="2000" i="1" dirty="0"/>
              <a:t>clúster</a:t>
            </a:r>
            <a:r>
              <a:rPr lang="es-ES" sz="2000" dirty="0"/>
              <a:t> enmascarando al resto. Es importante tener en cuenta que se trata de un indicador de tipo “el peor de los casos”.</a:t>
            </a:r>
            <a:endParaRPr lang="es-MX" altLang="es-CR" sz="2000" kern="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5 Marcador de número de diapositiva">
            <a:extLst>
              <a:ext uri="{FF2B5EF4-FFF2-40B4-BE49-F238E27FC236}">
                <a16:creationId xmlns:a16="http://schemas.microsoft.com/office/drawing/2014/main" id="{90E05B6E-B425-D335-18D3-DA737DA1496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A8EA3671-CB84-47E2-BB09-DCF0336E0353}" type="slidenum">
              <a:rPr lang="es-ES" altLang="es-CR" sz="1400" smtClean="0"/>
              <a:pPr>
                <a:spcBef>
                  <a:spcPct val="0"/>
                </a:spcBef>
                <a:buClrTx/>
                <a:buSzTx/>
                <a:buFontTx/>
                <a:buNone/>
              </a:pPr>
              <a:t>91</a:t>
            </a:fld>
            <a:endParaRPr lang="es-ES" altLang="es-CR" sz="1400"/>
          </a:p>
        </p:txBody>
      </p:sp>
      <p:sp>
        <p:nvSpPr>
          <p:cNvPr id="111619" name="Rectangle 2">
            <a:extLst>
              <a:ext uri="{FF2B5EF4-FFF2-40B4-BE49-F238E27FC236}">
                <a16:creationId xmlns:a16="http://schemas.microsoft.com/office/drawing/2014/main" id="{AEA5BE3C-EC61-B1CC-26C6-FBFBE377BF7D}"/>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Mapas de calor (heatmaps)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111620" name="Rectangle 3">
            <a:extLst>
              <a:ext uri="{FF2B5EF4-FFF2-40B4-BE49-F238E27FC236}">
                <a16:creationId xmlns:a16="http://schemas.microsoft.com/office/drawing/2014/main" id="{59945DA4-B2E6-18D6-8031-18959475D936}"/>
              </a:ext>
            </a:extLst>
          </p:cNvPr>
          <p:cNvSpPr>
            <a:spLocks noGrp="1" noChangeArrowheads="1"/>
          </p:cNvSpPr>
          <p:nvPr>
            <p:ph type="body" idx="1"/>
          </p:nvPr>
        </p:nvSpPr>
        <p:spPr>
          <a:xfrm>
            <a:off x="838200" y="1916113"/>
            <a:ext cx="7696200" cy="3940175"/>
          </a:xfrm>
        </p:spPr>
        <p:txBody>
          <a:bodyPr>
            <a:spAutoFit/>
          </a:bodyPr>
          <a:lstStyle/>
          <a:p>
            <a:pPr algn="just">
              <a:spcBef>
                <a:spcPct val="0"/>
              </a:spcBef>
              <a:spcAft>
                <a:spcPts val="600"/>
              </a:spcAft>
              <a:buClr>
                <a:schemeClr val="hlink"/>
              </a:buClr>
              <a:buSzTx/>
              <a:buFont typeface="Wingdings" panose="05000000000000000000" pitchFamily="2" charset="2"/>
              <a:buChar char="§"/>
            </a:pPr>
            <a:r>
              <a:rPr lang="es-ES" altLang="es-CR" sz="2000"/>
              <a:t>Los mapas de calor son el resultado obtenido al representar una matriz de valores en la que, en lugar de números, se muestra un gradiente de color proporcional al valor de cada variable en cada posición.</a:t>
            </a:r>
          </a:p>
          <a:p>
            <a:pPr algn="just">
              <a:spcBef>
                <a:spcPct val="0"/>
              </a:spcBef>
              <a:spcAft>
                <a:spcPts val="600"/>
              </a:spcAft>
              <a:buClr>
                <a:schemeClr val="hlink"/>
              </a:buClr>
              <a:buSzTx/>
              <a:buFont typeface="Wingdings" panose="05000000000000000000" pitchFamily="2" charset="2"/>
              <a:buChar char="§"/>
            </a:pPr>
            <a:r>
              <a:rPr lang="es-ES" altLang="es-CR" sz="2000"/>
              <a:t>La combinación de un dendrograma con un </a:t>
            </a:r>
            <a:r>
              <a:rPr lang="es-ES" altLang="es-CR" sz="2000" i="1"/>
              <a:t>heatmap</a:t>
            </a:r>
            <a:r>
              <a:rPr lang="es-ES" altLang="es-CR" sz="2000"/>
              <a:t> permite ordenar por semejanza las filas y/o columnas de la matriz, a la vez que se muestra con un código de colores el valor de las variables. </a:t>
            </a:r>
          </a:p>
          <a:p>
            <a:pPr algn="just">
              <a:spcBef>
                <a:spcPct val="0"/>
              </a:spcBef>
              <a:spcAft>
                <a:spcPts val="600"/>
              </a:spcAft>
              <a:buClr>
                <a:schemeClr val="hlink"/>
              </a:buClr>
              <a:buSzTx/>
              <a:buFont typeface="Wingdings" panose="05000000000000000000" pitchFamily="2" charset="2"/>
              <a:buChar char="§"/>
            </a:pPr>
            <a:r>
              <a:rPr lang="es-ES" altLang="es-CR" sz="2000"/>
              <a:t>Se consigue así representar más información que con un simple dendrograma y se facilita la identificación visual de posibles patrones característicos de cada </a:t>
            </a:r>
            <a:r>
              <a:rPr lang="es-ES" altLang="es-CR" sz="2000" i="1"/>
              <a:t>cluster</a:t>
            </a:r>
            <a:r>
              <a:rPr lang="es-ES" altLang="es-CR" sz="2000"/>
              <a:t>.</a:t>
            </a:r>
            <a:endParaRPr lang="es-MX" altLang="es-CR" sz="2000"/>
          </a:p>
        </p:txBody>
      </p:sp>
      <p:sp>
        <p:nvSpPr>
          <p:cNvPr id="111621" name="Rectangle 4">
            <a:extLst>
              <a:ext uri="{FF2B5EF4-FFF2-40B4-BE49-F238E27FC236}">
                <a16:creationId xmlns:a16="http://schemas.microsoft.com/office/drawing/2014/main" id="{957EED60-015B-38B7-666A-DBE9D4DE167C}"/>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1622" name="Rectangle 5">
            <a:extLst>
              <a:ext uri="{FF2B5EF4-FFF2-40B4-BE49-F238E27FC236}">
                <a16:creationId xmlns:a16="http://schemas.microsoft.com/office/drawing/2014/main" id="{4BCAF090-DADF-7F0D-435A-9BF19D196305}"/>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1623" name="Rectangle 6">
            <a:extLst>
              <a:ext uri="{FF2B5EF4-FFF2-40B4-BE49-F238E27FC236}">
                <a16:creationId xmlns:a16="http://schemas.microsoft.com/office/drawing/2014/main" id="{E18A07C6-1D0F-EB62-C142-BCAD0505C638}"/>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1624" name="Rectangle 7">
            <a:extLst>
              <a:ext uri="{FF2B5EF4-FFF2-40B4-BE49-F238E27FC236}">
                <a16:creationId xmlns:a16="http://schemas.microsoft.com/office/drawing/2014/main" id="{AB1CDF2F-E4FB-620F-BEC8-1EE9404F6106}"/>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1625" name="Rectangle 8">
            <a:extLst>
              <a:ext uri="{FF2B5EF4-FFF2-40B4-BE49-F238E27FC236}">
                <a16:creationId xmlns:a16="http://schemas.microsoft.com/office/drawing/2014/main" id="{537D77B5-6445-1D60-B3B2-4AAF7EF6D13E}"/>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1626" name="Rectangle 9">
            <a:extLst>
              <a:ext uri="{FF2B5EF4-FFF2-40B4-BE49-F238E27FC236}">
                <a16:creationId xmlns:a16="http://schemas.microsoft.com/office/drawing/2014/main" id="{B4AE0139-F5E2-9AB7-69F7-2500B9464E34}"/>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1627" name="Rectangle 10">
            <a:extLst>
              <a:ext uri="{FF2B5EF4-FFF2-40B4-BE49-F238E27FC236}">
                <a16:creationId xmlns:a16="http://schemas.microsoft.com/office/drawing/2014/main" id="{35B76640-93E8-A528-FA91-DC5CEEE427AB}"/>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1628" name="Rectangle 11">
            <a:extLst>
              <a:ext uri="{FF2B5EF4-FFF2-40B4-BE49-F238E27FC236}">
                <a16:creationId xmlns:a16="http://schemas.microsoft.com/office/drawing/2014/main" id="{09A8B298-B450-1D41-A03D-D7C7AAD0515F}"/>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1629" name="Rectangle 12">
            <a:extLst>
              <a:ext uri="{FF2B5EF4-FFF2-40B4-BE49-F238E27FC236}">
                <a16:creationId xmlns:a16="http://schemas.microsoft.com/office/drawing/2014/main" id="{40BCFDC3-57BD-24CB-3ACC-C92918B8A513}"/>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1630" name="Rectangle 13">
            <a:extLst>
              <a:ext uri="{FF2B5EF4-FFF2-40B4-BE49-F238E27FC236}">
                <a16:creationId xmlns:a16="http://schemas.microsoft.com/office/drawing/2014/main" id="{9C10F5A5-E456-77CC-A170-B73F9174233C}"/>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1631" name="Rectangle 14">
            <a:extLst>
              <a:ext uri="{FF2B5EF4-FFF2-40B4-BE49-F238E27FC236}">
                <a16:creationId xmlns:a16="http://schemas.microsoft.com/office/drawing/2014/main" id="{E06C5EDE-1C0F-5861-4294-BAE0809C25A1}"/>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1632" name="Rectangle 15">
            <a:extLst>
              <a:ext uri="{FF2B5EF4-FFF2-40B4-BE49-F238E27FC236}">
                <a16:creationId xmlns:a16="http://schemas.microsoft.com/office/drawing/2014/main" id="{2A7FD904-A3C5-42AB-10DE-8B3C0842AB15}"/>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1633" name="Rectangle 16">
            <a:extLst>
              <a:ext uri="{FF2B5EF4-FFF2-40B4-BE49-F238E27FC236}">
                <a16:creationId xmlns:a16="http://schemas.microsoft.com/office/drawing/2014/main" id="{3484AE96-B448-5547-A56A-794E2ED6B8B6}"/>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1634" name="Rectangle 17">
            <a:extLst>
              <a:ext uri="{FF2B5EF4-FFF2-40B4-BE49-F238E27FC236}">
                <a16:creationId xmlns:a16="http://schemas.microsoft.com/office/drawing/2014/main" id="{875C7098-A7AB-BFC0-5C48-A6360192F01C}"/>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1635" name="Rectangle 18">
            <a:extLst>
              <a:ext uri="{FF2B5EF4-FFF2-40B4-BE49-F238E27FC236}">
                <a16:creationId xmlns:a16="http://schemas.microsoft.com/office/drawing/2014/main" id="{CB1C66DE-411F-78F1-E746-210E384B4759}"/>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5 Marcador de número de diapositiva">
            <a:extLst>
              <a:ext uri="{FF2B5EF4-FFF2-40B4-BE49-F238E27FC236}">
                <a16:creationId xmlns:a16="http://schemas.microsoft.com/office/drawing/2014/main" id="{8D8C307C-A15F-3FF0-5F96-4F7F760E61C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DF6668C0-225B-4E36-A861-5B8D0EC60592}" type="slidenum">
              <a:rPr lang="es-ES" altLang="es-CR" sz="1400" smtClean="0"/>
              <a:pPr>
                <a:spcBef>
                  <a:spcPct val="0"/>
                </a:spcBef>
                <a:buClrTx/>
                <a:buSzTx/>
                <a:buFontTx/>
                <a:buNone/>
              </a:pPr>
              <a:t>92</a:t>
            </a:fld>
            <a:endParaRPr lang="es-ES" altLang="es-CR" sz="1400"/>
          </a:p>
        </p:txBody>
      </p:sp>
      <p:sp>
        <p:nvSpPr>
          <p:cNvPr id="112643" name="Rectangle 2">
            <a:extLst>
              <a:ext uri="{FF2B5EF4-FFF2-40B4-BE49-F238E27FC236}">
                <a16:creationId xmlns:a16="http://schemas.microsoft.com/office/drawing/2014/main" id="{34F08D07-A48D-9F30-E278-C64CBDC41E22}"/>
              </a:ext>
            </a:extLst>
          </p:cNvPr>
          <p:cNvSpPr>
            <a:spLocks noGrp="1" noChangeArrowheads="1"/>
          </p:cNvSpPr>
          <p:nvPr>
            <p:ph type="title"/>
          </p:nvPr>
        </p:nvSpPr>
        <p:spPr>
          <a:xfrm>
            <a:off x="871538" y="669925"/>
            <a:ext cx="8162925" cy="954088"/>
          </a:xfrm>
        </p:spPr>
        <p:txBody>
          <a:bodyPr/>
          <a:lstStyle/>
          <a:p>
            <a:pPr eaLnBrk="1" hangingPunct="1"/>
            <a:r>
              <a:rPr lang="es-MX" altLang="es-CR" sz="2800" b="1">
                <a:latin typeface="Times New Roman" panose="02020603050405020304" pitchFamily="18" charset="0"/>
              </a:rPr>
              <a:t>Mapas de calor (heatmaps)</a:t>
            </a:r>
            <a:br>
              <a:rPr lang="es-MX" altLang="es-CR" sz="2800" b="1">
                <a:latin typeface="Times New Roman" panose="02020603050405020304" pitchFamily="18" charset="0"/>
              </a:rPr>
            </a:br>
            <a:endParaRPr lang="es-ES" altLang="es-CR" sz="2800" b="1">
              <a:latin typeface="Times New Roman" panose="02020603050405020304" pitchFamily="18" charset="0"/>
            </a:endParaRPr>
          </a:p>
        </p:txBody>
      </p:sp>
      <p:sp>
        <p:nvSpPr>
          <p:cNvPr id="112644" name="Rectangle 4">
            <a:extLst>
              <a:ext uri="{FF2B5EF4-FFF2-40B4-BE49-F238E27FC236}">
                <a16:creationId xmlns:a16="http://schemas.microsoft.com/office/drawing/2014/main" id="{027A3EAC-B9B0-4FA8-B0C5-0AE7C9D1D3A1}"/>
              </a:ext>
            </a:extLst>
          </p:cNvPr>
          <p:cNvSpPr>
            <a:spLocks noChangeArrowheads="1"/>
          </p:cNvSpPr>
          <p:nvPr/>
        </p:nvSpPr>
        <p:spPr bwMode="auto">
          <a:xfrm>
            <a:off x="39052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645" name="Rectangle 5">
            <a:extLst>
              <a:ext uri="{FF2B5EF4-FFF2-40B4-BE49-F238E27FC236}">
                <a16:creationId xmlns:a16="http://schemas.microsoft.com/office/drawing/2014/main" id="{6F4CF48A-9801-D039-2410-F20FE60CEFE2}"/>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646" name="Rectangle 6">
            <a:extLst>
              <a:ext uri="{FF2B5EF4-FFF2-40B4-BE49-F238E27FC236}">
                <a16:creationId xmlns:a16="http://schemas.microsoft.com/office/drawing/2014/main" id="{44A553A0-776D-F6B1-C912-F8A923EDF62A}"/>
              </a:ext>
            </a:extLst>
          </p:cNvPr>
          <p:cNvSpPr>
            <a:spLocks noChangeArrowheads="1"/>
          </p:cNvSpPr>
          <p:nvPr/>
        </p:nvSpPr>
        <p:spPr bwMode="auto">
          <a:xfrm>
            <a:off x="420528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647" name="Rectangle 7">
            <a:extLst>
              <a:ext uri="{FF2B5EF4-FFF2-40B4-BE49-F238E27FC236}">
                <a16:creationId xmlns:a16="http://schemas.microsoft.com/office/drawing/2014/main" id="{41AAD3CB-4D54-D559-1B61-2C2D77575D6B}"/>
              </a:ext>
            </a:extLst>
          </p:cNvPr>
          <p:cNvSpPr>
            <a:spLocks noChangeArrowheads="1"/>
          </p:cNvSpPr>
          <p:nvPr/>
        </p:nvSpPr>
        <p:spPr bwMode="auto">
          <a:xfrm>
            <a:off x="39671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648" name="Rectangle 8">
            <a:extLst>
              <a:ext uri="{FF2B5EF4-FFF2-40B4-BE49-F238E27FC236}">
                <a16:creationId xmlns:a16="http://schemas.microsoft.com/office/drawing/2014/main" id="{72512327-DD05-2FAB-6A17-01435089B7B8}"/>
              </a:ext>
            </a:extLst>
          </p:cNvPr>
          <p:cNvSpPr>
            <a:spLocks noChangeArrowheads="1"/>
          </p:cNvSpPr>
          <p:nvPr/>
        </p:nvSpPr>
        <p:spPr bwMode="auto">
          <a:xfrm>
            <a:off x="393858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649" name="Rectangle 9">
            <a:extLst>
              <a:ext uri="{FF2B5EF4-FFF2-40B4-BE49-F238E27FC236}">
                <a16:creationId xmlns:a16="http://schemas.microsoft.com/office/drawing/2014/main" id="{E873FD9F-DB0C-2C8E-EEDF-8970131C593B}"/>
              </a:ext>
            </a:extLst>
          </p:cNvPr>
          <p:cNvSpPr>
            <a:spLocks noChangeArrowheads="1"/>
          </p:cNvSpPr>
          <p:nvPr/>
        </p:nvSpPr>
        <p:spPr bwMode="auto">
          <a:xfrm>
            <a:off x="42100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650" name="Rectangle 10">
            <a:extLst>
              <a:ext uri="{FF2B5EF4-FFF2-40B4-BE49-F238E27FC236}">
                <a16:creationId xmlns:a16="http://schemas.microsoft.com/office/drawing/2014/main" id="{5F140FAB-6EA5-2F82-7CCE-4D7EEBBBDED3}"/>
              </a:ext>
            </a:extLst>
          </p:cNvPr>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651" name="Rectangle 11">
            <a:extLst>
              <a:ext uri="{FF2B5EF4-FFF2-40B4-BE49-F238E27FC236}">
                <a16:creationId xmlns:a16="http://schemas.microsoft.com/office/drawing/2014/main" id="{ACCB2767-CB82-3944-0CD8-272600418012}"/>
              </a:ext>
            </a:extLst>
          </p:cNvPr>
          <p:cNvSpPr>
            <a:spLocks noChangeArrowheads="1"/>
          </p:cNvSpPr>
          <p:nvPr/>
        </p:nvSpPr>
        <p:spPr bwMode="auto">
          <a:xfrm>
            <a:off x="3157538"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652" name="Rectangle 12">
            <a:extLst>
              <a:ext uri="{FF2B5EF4-FFF2-40B4-BE49-F238E27FC236}">
                <a16:creationId xmlns:a16="http://schemas.microsoft.com/office/drawing/2014/main" id="{35A681C6-7386-1A3C-7C59-B2776480BCD5}"/>
              </a:ext>
            </a:extLst>
          </p:cNvPr>
          <p:cNvSpPr>
            <a:spLocks noChangeArrowheads="1"/>
          </p:cNvSpPr>
          <p:nvPr/>
        </p:nvSpPr>
        <p:spPr bwMode="auto">
          <a:xfrm>
            <a:off x="4362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653" name="Rectangle 13">
            <a:extLst>
              <a:ext uri="{FF2B5EF4-FFF2-40B4-BE49-F238E27FC236}">
                <a16:creationId xmlns:a16="http://schemas.microsoft.com/office/drawing/2014/main" id="{80205756-42DF-2CF0-1125-2258E845CEC1}"/>
              </a:ext>
            </a:extLst>
          </p:cNvPr>
          <p:cNvSpPr>
            <a:spLocks noChangeArrowheads="1"/>
          </p:cNvSpPr>
          <p:nvPr/>
        </p:nvSpPr>
        <p:spPr bwMode="auto">
          <a:xfrm>
            <a:off x="43576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654" name="Rectangle 14">
            <a:extLst>
              <a:ext uri="{FF2B5EF4-FFF2-40B4-BE49-F238E27FC236}">
                <a16:creationId xmlns:a16="http://schemas.microsoft.com/office/drawing/2014/main" id="{486C8FFA-C2BF-C193-EC90-B6E49B20F313}"/>
              </a:ext>
            </a:extLst>
          </p:cNvPr>
          <p:cNvSpPr>
            <a:spLocks noChangeArrowheads="1"/>
          </p:cNvSpPr>
          <p:nvPr/>
        </p:nvSpPr>
        <p:spPr bwMode="auto">
          <a:xfrm>
            <a:off x="41481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655" name="Rectangle 15">
            <a:extLst>
              <a:ext uri="{FF2B5EF4-FFF2-40B4-BE49-F238E27FC236}">
                <a16:creationId xmlns:a16="http://schemas.microsoft.com/office/drawing/2014/main" id="{4DFEA7AB-B4BF-571F-EA55-7E0EB5A3C772}"/>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656" name="Rectangle 16">
            <a:extLst>
              <a:ext uri="{FF2B5EF4-FFF2-40B4-BE49-F238E27FC236}">
                <a16:creationId xmlns:a16="http://schemas.microsoft.com/office/drawing/2014/main" id="{996A9668-258C-88D1-BAD4-E80E07FCE40F}"/>
              </a:ext>
            </a:extLst>
          </p:cNvPr>
          <p:cNvSpPr>
            <a:spLocks noChangeArrowheads="1"/>
          </p:cNvSpPr>
          <p:nvPr/>
        </p:nvSpPr>
        <p:spPr bwMode="auto">
          <a:xfrm>
            <a:off x="398621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657" name="Rectangle 17">
            <a:extLst>
              <a:ext uri="{FF2B5EF4-FFF2-40B4-BE49-F238E27FC236}">
                <a16:creationId xmlns:a16="http://schemas.microsoft.com/office/drawing/2014/main" id="{A980749E-D482-A4E7-9326-F623E85BFF4C}"/>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2658" name="Rectangle 18">
            <a:extLst>
              <a:ext uri="{FF2B5EF4-FFF2-40B4-BE49-F238E27FC236}">
                <a16:creationId xmlns:a16="http://schemas.microsoft.com/office/drawing/2014/main" id="{DA331F51-2087-1F28-6DF8-5663C7E60B9C}"/>
              </a:ext>
            </a:extLst>
          </p:cNvPr>
          <p:cNvSpPr>
            <a:spLocks noChangeArrowheads="1"/>
          </p:cNvSpPr>
          <p:nvPr/>
        </p:nvSpPr>
        <p:spPr bwMode="auto">
          <a:xfrm>
            <a:off x="390525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pic>
        <p:nvPicPr>
          <p:cNvPr id="4" name="Imagen 3">
            <a:extLst>
              <a:ext uri="{FF2B5EF4-FFF2-40B4-BE49-F238E27FC236}">
                <a16:creationId xmlns:a16="http://schemas.microsoft.com/office/drawing/2014/main" id="{43D45C54-23AA-A10A-1AF1-6DC0DDE65120}"/>
              </a:ext>
            </a:extLst>
          </p:cNvPr>
          <p:cNvPicPr>
            <a:picLocks noChangeAspect="1"/>
          </p:cNvPicPr>
          <p:nvPr/>
        </p:nvPicPr>
        <p:blipFill>
          <a:blip r:embed="rId2"/>
          <a:stretch>
            <a:fillRect/>
          </a:stretch>
        </p:blipFill>
        <p:spPr>
          <a:xfrm>
            <a:off x="2420378" y="1932779"/>
            <a:ext cx="4743910" cy="4689203"/>
          </a:xfrm>
          <a:prstGeom prst="rect">
            <a:avLst/>
          </a:prstGeom>
          <a:effectLst>
            <a:glow rad="25400">
              <a:schemeClr val="tx1"/>
            </a:glow>
            <a:outerShdw blurRad="50800" dist="50800" dir="5400000" algn="ctr" rotWithShape="0">
              <a:schemeClr val="bg1"/>
            </a:outerShdw>
          </a:effec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ángulo 1">
            <a:extLst>
              <a:ext uri="{FF2B5EF4-FFF2-40B4-BE49-F238E27FC236}">
                <a16:creationId xmlns:a16="http://schemas.microsoft.com/office/drawing/2014/main" id="{CD9E2F17-5B6F-3080-5939-62C9C66B7906}"/>
              </a:ext>
            </a:extLst>
          </p:cNvPr>
          <p:cNvSpPr>
            <a:spLocks noChangeArrowheads="1"/>
          </p:cNvSpPr>
          <p:nvPr/>
        </p:nvSpPr>
        <p:spPr bwMode="auto">
          <a:xfrm>
            <a:off x="1258888" y="2776538"/>
            <a:ext cx="7273925" cy="122555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s-CR" altLang="es-CR" sz="2000"/>
          </a:p>
        </p:txBody>
      </p:sp>
      <p:sp>
        <p:nvSpPr>
          <p:cNvPr id="113667" name="5 Marcador de número de diapositiva">
            <a:extLst>
              <a:ext uri="{FF2B5EF4-FFF2-40B4-BE49-F238E27FC236}">
                <a16:creationId xmlns:a16="http://schemas.microsoft.com/office/drawing/2014/main" id="{8741418B-C84A-C2E6-6872-88D83C23C4B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1AE5EF07-9541-425C-B12B-4B6C0C6AA1A6}" type="slidenum">
              <a:rPr lang="es-ES" altLang="es-CR" sz="1400" smtClean="0"/>
              <a:pPr>
                <a:spcBef>
                  <a:spcPct val="0"/>
                </a:spcBef>
                <a:buClrTx/>
                <a:buSzTx/>
                <a:buFontTx/>
                <a:buNone/>
              </a:pPr>
              <a:t>93</a:t>
            </a:fld>
            <a:endParaRPr lang="es-ES" altLang="es-CR" sz="1400"/>
          </a:p>
        </p:txBody>
      </p:sp>
      <p:sp>
        <p:nvSpPr>
          <p:cNvPr id="113668" name="Rectangle 2">
            <a:extLst>
              <a:ext uri="{FF2B5EF4-FFF2-40B4-BE49-F238E27FC236}">
                <a16:creationId xmlns:a16="http://schemas.microsoft.com/office/drawing/2014/main" id="{866CD8C8-170F-D235-3A59-8E0DAB09ED4F}"/>
              </a:ext>
            </a:extLst>
          </p:cNvPr>
          <p:cNvSpPr>
            <a:spLocks noGrp="1" noChangeArrowheads="1"/>
          </p:cNvSpPr>
          <p:nvPr>
            <p:ph type="title"/>
          </p:nvPr>
        </p:nvSpPr>
        <p:spPr>
          <a:xfrm>
            <a:off x="871538" y="677863"/>
            <a:ext cx="8162925" cy="946150"/>
          </a:xfrm>
        </p:spPr>
        <p:txBody>
          <a:bodyPr/>
          <a:lstStyle/>
          <a:p>
            <a:pPr eaLnBrk="1" hangingPunct="1"/>
            <a:r>
              <a:rPr lang="es-MX" altLang="es-CR" sz="2800" b="1">
                <a:latin typeface="Times New Roman" panose="02020603050405020304" pitchFamily="18" charset="0"/>
                <a:cs typeface="Times New Roman" panose="02020603050405020304" pitchFamily="18" charset="0"/>
              </a:rPr>
              <a:t>Actividad 5</a:t>
            </a:r>
            <a:br>
              <a:rPr lang="es-MX" altLang="es-CR" sz="2800" b="1">
                <a:latin typeface="Times New Roman" panose="02020603050405020304" pitchFamily="18" charset="0"/>
                <a:cs typeface="Times New Roman" panose="02020603050405020304" pitchFamily="18" charset="0"/>
              </a:rPr>
            </a:br>
            <a:endParaRPr lang="es-ES" altLang="es-CR" sz="2800" b="1">
              <a:latin typeface="Times New Roman" panose="02020603050405020304" pitchFamily="18" charset="0"/>
            </a:endParaRPr>
          </a:p>
        </p:txBody>
      </p:sp>
      <p:sp>
        <p:nvSpPr>
          <p:cNvPr id="113669" name="Rectangle 3">
            <a:extLst>
              <a:ext uri="{FF2B5EF4-FFF2-40B4-BE49-F238E27FC236}">
                <a16:creationId xmlns:a16="http://schemas.microsoft.com/office/drawing/2014/main" id="{FBD8FC00-070F-4511-7E1E-5A0CAD787C04}"/>
              </a:ext>
            </a:extLst>
          </p:cNvPr>
          <p:cNvSpPr>
            <a:spLocks noGrp="1" noChangeArrowheads="1"/>
          </p:cNvSpPr>
          <p:nvPr>
            <p:ph type="body" idx="1"/>
          </p:nvPr>
        </p:nvSpPr>
        <p:spPr>
          <a:xfrm>
            <a:off x="2400300" y="3009900"/>
            <a:ext cx="4991100" cy="1033463"/>
          </a:xfrm>
        </p:spPr>
        <p:txBody>
          <a:bodyPr>
            <a:spAutoFit/>
          </a:bodyPr>
          <a:lstStyle/>
          <a:p>
            <a:pPr marL="400050" lvl="1" indent="0" algn="ctr" eaLnBrk="1" hangingPunct="1">
              <a:spcAft>
                <a:spcPct val="20000"/>
              </a:spcAft>
              <a:buFont typeface="Wingdings" panose="05000000000000000000" pitchFamily="2" charset="2"/>
              <a:buNone/>
            </a:pPr>
            <a:r>
              <a:rPr lang="es-CR" altLang="es-CR" sz="1800">
                <a:solidFill>
                  <a:srgbClr val="32238D"/>
                </a:solidFill>
                <a:cs typeface="Times New Roman" panose="02020603050405020304" pitchFamily="18" charset="0"/>
              </a:rPr>
              <a:t>Termine el laboratorio de Precálculo, ejercicios 24 a 29.</a:t>
            </a:r>
            <a:endParaRPr lang="en-US" altLang="es-CR" sz="1200">
              <a:solidFill>
                <a:srgbClr val="32238D"/>
              </a:solidFill>
              <a:cs typeface="Times New Roman" panose="02020603050405020304" pitchFamily="18" charset="0"/>
            </a:endParaRPr>
          </a:p>
          <a:p>
            <a:pPr marL="0" indent="0" algn="just" eaLnBrk="1" hangingPunct="1">
              <a:spcAft>
                <a:spcPct val="20000"/>
              </a:spcAft>
              <a:buFont typeface="Wingdings" panose="05000000000000000000" pitchFamily="2" charset="2"/>
              <a:buNone/>
            </a:pPr>
            <a:endParaRPr lang="en-US" altLang="es-CR" sz="1800">
              <a:cs typeface="Times New Roman" panose="02020603050405020304" pitchFamily="18" charset="0"/>
            </a:endParaRPr>
          </a:p>
        </p:txBody>
      </p:sp>
      <p:pic>
        <p:nvPicPr>
          <p:cNvPr id="113670" name="Picture 4" descr="Trabajadores De Oficina Están Construyendo Un Negocio. Ilustración del  Vector - Ilustración de edificio, brainstorming: 191758856">
            <a:extLst>
              <a:ext uri="{FF2B5EF4-FFF2-40B4-BE49-F238E27FC236}">
                <a16:creationId xmlns:a16="http://schemas.microsoft.com/office/drawing/2014/main" id="{D04C4EE6-C0A8-22F6-63EF-5D634FB566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1650" y="492125"/>
            <a:ext cx="2865438"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Rayas grises">
  <a:themeElements>
    <a:clrScheme name="Rayas gris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Rayas grise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altLang="es-CR" sz="12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altLang="es-CR" sz="12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Rayas gris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Rayas gris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Rayas gris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Rayas gris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Office\Templates\Diseños de presentaciones\Rayas grises.pot</Template>
  <TotalTime>12547</TotalTime>
  <Words>6182</Words>
  <Application>Microsoft Office PowerPoint</Application>
  <PresentationFormat>On-screen Show (4:3)</PresentationFormat>
  <Paragraphs>564</Paragraphs>
  <Slides>93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93</vt:i4>
      </vt:variant>
    </vt:vector>
  </HeadingPairs>
  <TitlesOfParts>
    <vt:vector size="101" baseType="lpstr">
      <vt:lpstr>Arial</vt:lpstr>
      <vt:lpstr>Book Antiqua</vt:lpstr>
      <vt:lpstr>Symbol</vt:lpstr>
      <vt:lpstr>Times New Roman</vt:lpstr>
      <vt:lpstr>Verdana</vt:lpstr>
      <vt:lpstr>Wingdings</vt:lpstr>
      <vt:lpstr>Rayas grises</vt:lpstr>
      <vt:lpstr>Ecuación</vt:lpstr>
      <vt:lpstr>PowerPoint Presentation</vt:lpstr>
      <vt:lpstr>Características y usos del análisis de conglomerados </vt:lpstr>
      <vt:lpstr>Fundamentos </vt:lpstr>
      <vt:lpstr>Fundamentos </vt:lpstr>
      <vt:lpstr>Aplicaciones </vt:lpstr>
      <vt:lpstr>Objetivos del análisis de conglomerados </vt:lpstr>
      <vt:lpstr>Objetivos del análisis de conglomerados </vt:lpstr>
      <vt:lpstr>Método  </vt:lpstr>
      <vt:lpstr>Distancias  </vt:lpstr>
      <vt:lpstr>Similitud </vt:lpstr>
      <vt:lpstr>Distancia entre individuos </vt:lpstr>
      <vt:lpstr>Distancia para variables continuas </vt:lpstr>
      <vt:lpstr>Distancia Euclídea </vt:lpstr>
      <vt:lpstr>Distancia de Mahalanobis </vt:lpstr>
      <vt:lpstr>Distancia City-block (Manhattan) </vt:lpstr>
      <vt:lpstr>Ejemplo: medidas del cuerpo </vt:lpstr>
      <vt:lpstr>Ejemplo: medidas del cuerpo </vt:lpstr>
      <vt:lpstr>Correlación como medida de distancia </vt:lpstr>
      <vt:lpstr>Correlación como medida de distancia </vt:lpstr>
      <vt:lpstr>Correlación como medida de distancia </vt:lpstr>
      <vt:lpstr>Correlación de Jacknife  </vt:lpstr>
      <vt:lpstr>Ejercicio </vt:lpstr>
      <vt:lpstr>Actividad 1 </vt:lpstr>
      <vt:lpstr>Distancia para variables binarias </vt:lpstr>
      <vt:lpstr>Distancia para variables binarias </vt:lpstr>
      <vt:lpstr>Ejemplo: animales </vt:lpstr>
      <vt:lpstr>Distancia cuando hay varios tipos de variables </vt:lpstr>
      <vt:lpstr>Ejemplo: universidades </vt:lpstr>
      <vt:lpstr>Ejemplo: universidades </vt:lpstr>
      <vt:lpstr>Ejercicio </vt:lpstr>
      <vt:lpstr>Actividad 2 </vt:lpstr>
      <vt:lpstr>Distancias entre grupos (linkage) </vt:lpstr>
      <vt:lpstr>Ejemplo: Distancias entre 20 sujetos </vt:lpstr>
      <vt:lpstr>Ejercicio </vt:lpstr>
      <vt:lpstr>Consideraciones con las variables  </vt:lpstr>
      <vt:lpstr>Selección de variables </vt:lpstr>
      <vt:lpstr>Selección de variables </vt:lpstr>
      <vt:lpstr>Supuestos y restricciones </vt:lpstr>
      <vt:lpstr>Estandarización </vt:lpstr>
      <vt:lpstr>Valores extremos </vt:lpstr>
      <vt:lpstr>Valores extremos </vt:lpstr>
      <vt:lpstr>Agrupamientos jerárquicos  </vt:lpstr>
      <vt:lpstr>Métodos </vt:lpstr>
      <vt:lpstr>Agrupamiento jerárquico aglomerativo </vt:lpstr>
      <vt:lpstr>Algoritmo </vt:lpstr>
      <vt:lpstr>Representación </vt:lpstr>
      <vt:lpstr>Construcción y representación </vt:lpstr>
      <vt:lpstr>Ejemplo </vt:lpstr>
      <vt:lpstr>Ejemplo </vt:lpstr>
      <vt:lpstr>Ejemplo </vt:lpstr>
      <vt:lpstr>Poda del dendograma </vt:lpstr>
      <vt:lpstr>Propiedades del dendograma </vt:lpstr>
      <vt:lpstr>Representación con componentes principales </vt:lpstr>
      <vt:lpstr>Ejemplo: </vt:lpstr>
      <vt:lpstr>Actividad 3 </vt:lpstr>
      <vt:lpstr>Método k-medias y k-medoides </vt:lpstr>
      <vt:lpstr>Partición por k-medias </vt:lpstr>
      <vt:lpstr>Algoritmo 1 </vt:lpstr>
      <vt:lpstr>Algoritmo 2 </vt:lpstr>
      <vt:lpstr>Desventajas </vt:lpstr>
      <vt:lpstr>Partición por k-medoides </vt:lpstr>
      <vt:lpstr>Algoritmo PAM (partitioning around medoids) </vt:lpstr>
      <vt:lpstr>Observaciones sobre k-medoides </vt:lpstr>
      <vt:lpstr>CLARA (clustering large applications) </vt:lpstr>
      <vt:lpstr>Método combinado: k-medias jerárquico  </vt:lpstr>
      <vt:lpstr>Método difuso (fuzzy)  </vt:lpstr>
      <vt:lpstr>Clusters basados en modelos </vt:lpstr>
      <vt:lpstr>Actividad 4 </vt:lpstr>
      <vt:lpstr>Validación </vt:lpstr>
      <vt:lpstr>Validación </vt:lpstr>
      <vt:lpstr>Estudio de la tendencia: estadístico Hopkins </vt:lpstr>
      <vt:lpstr>Estudio de la tendencia: evaluación visual </vt:lpstr>
      <vt:lpstr>Estudio de la tendencia: evaluación visual </vt:lpstr>
      <vt:lpstr>Elección del número de clústers </vt:lpstr>
      <vt:lpstr>Método del codo </vt:lpstr>
      <vt:lpstr>Ejemplo </vt:lpstr>
      <vt:lpstr>Método de la silueta promedio </vt:lpstr>
      <vt:lpstr>Método de la silueta promedio </vt:lpstr>
      <vt:lpstr>Estadístico GAP </vt:lpstr>
      <vt:lpstr>Construcción de estadístico GAP </vt:lpstr>
      <vt:lpstr>Construcción de estadístico GAP </vt:lpstr>
      <vt:lpstr>Observaciones sobre el número de clústers </vt:lpstr>
      <vt:lpstr>Calidad de los clústers </vt:lpstr>
      <vt:lpstr>Validación interna </vt:lpstr>
      <vt:lpstr>Ancho de silueta </vt:lpstr>
      <vt:lpstr>Ancho de silueta </vt:lpstr>
      <vt:lpstr>Ancho de silueta </vt:lpstr>
      <vt:lpstr>Ancho de silueta </vt:lpstr>
      <vt:lpstr>Indice Dunn </vt:lpstr>
      <vt:lpstr>Indice Dunn </vt:lpstr>
      <vt:lpstr>Mapas de calor (heatmaps) </vt:lpstr>
      <vt:lpstr>Mapas de calor (heatmaps) </vt:lpstr>
      <vt:lpstr>Actividad 5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Muestreo Aleatorio</dc:title>
  <dc:creator>Bruce Ferguson</dc:creator>
  <cp:lastModifiedBy>SHIRLEY ELENA ROJAS SALAZAR</cp:lastModifiedBy>
  <cp:revision>653</cp:revision>
  <dcterms:created xsi:type="dcterms:W3CDTF">2004-03-28T23:04:43Z</dcterms:created>
  <dcterms:modified xsi:type="dcterms:W3CDTF">2024-04-18T18:16:36Z</dcterms:modified>
</cp:coreProperties>
</file>