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10"/>
  </p:notesMasterIdLst>
  <p:handoutMasterIdLst>
    <p:handoutMasterId r:id="rId111"/>
  </p:handoutMasterIdLst>
  <p:sldIdLst>
    <p:sldId id="268" r:id="rId2"/>
    <p:sldId id="506" r:id="rId3"/>
    <p:sldId id="507" r:id="rId4"/>
    <p:sldId id="508" r:id="rId5"/>
    <p:sldId id="509" r:id="rId6"/>
    <p:sldId id="510" r:id="rId7"/>
    <p:sldId id="519" r:id="rId8"/>
    <p:sldId id="525" r:id="rId9"/>
    <p:sldId id="528" r:id="rId10"/>
    <p:sldId id="520" r:id="rId11"/>
    <p:sldId id="522" r:id="rId12"/>
    <p:sldId id="526" r:id="rId13"/>
    <p:sldId id="527" r:id="rId14"/>
    <p:sldId id="647" r:id="rId15"/>
    <p:sldId id="511" r:id="rId16"/>
    <p:sldId id="512" r:id="rId17"/>
    <p:sldId id="513" r:id="rId18"/>
    <p:sldId id="514" r:id="rId19"/>
    <p:sldId id="515" r:id="rId20"/>
    <p:sldId id="516" r:id="rId21"/>
    <p:sldId id="517" r:id="rId22"/>
    <p:sldId id="518" r:id="rId23"/>
    <p:sldId id="521" r:id="rId24"/>
    <p:sldId id="523" r:id="rId25"/>
    <p:sldId id="524" r:id="rId26"/>
    <p:sldId id="530" r:id="rId27"/>
    <p:sldId id="531" r:id="rId28"/>
    <p:sldId id="533" r:id="rId29"/>
    <p:sldId id="545" r:id="rId30"/>
    <p:sldId id="532" r:id="rId31"/>
    <p:sldId id="534" r:id="rId32"/>
    <p:sldId id="535" r:id="rId33"/>
    <p:sldId id="536" r:id="rId34"/>
    <p:sldId id="539" r:id="rId35"/>
    <p:sldId id="540" r:id="rId36"/>
    <p:sldId id="541" r:id="rId37"/>
    <p:sldId id="542" r:id="rId38"/>
    <p:sldId id="543" r:id="rId39"/>
    <p:sldId id="544" r:id="rId40"/>
    <p:sldId id="566" r:id="rId41"/>
    <p:sldId id="567" r:id="rId42"/>
    <p:sldId id="568" r:id="rId43"/>
    <p:sldId id="575" r:id="rId44"/>
    <p:sldId id="576" r:id="rId45"/>
    <p:sldId id="569" r:id="rId46"/>
    <p:sldId id="570" r:id="rId47"/>
    <p:sldId id="571" r:id="rId48"/>
    <p:sldId id="581" r:id="rId49"/>
    <p:sldId id="586" r:id="rId50"/>
    <p:sldId id="587" r:id="rId51"/>
    <p:sldId id="578" r:id="rId52"/>
    <p:sldId id="579" r:id="rId53"/>
    <p:sldId id="589" r:id="rId54"/>
    <p:sldId id="592" r:id="rId55"/>
    <p:sldId id="590" r:id="rId56"/>
    <p:sldId id="593" r:id="rId57"/>
    <p:sldId id="588" r:id="rId58"/>
    <p:sldId id="594" r:id="rId59"/>
    <p:sldId id="595" r:id="rId60"/>
    <p:sldId id="596" r:id="rId61"/>
    <p:sldId id="597" r:id="rId62"/>
    <p:sldId id="598" r:id="rId63"/>
    <p:sldId id="599" r:id="rId64"/>
    <p:sldId id="603" r:id="rId65"/>
    <p:sldId id="604" r:id="rId66"/>
    <p:sldId id="600" r:id="rId67"/>
    <p:sldId id="601" r:id="rId68"/>
    <p:sldId id="607" r:id="rId69"/>
    <p:sldId id="602" r:id="rId70"/>
    <p:sldId id="605" r:id="rId71"/>
    <p:sldId id="608" r:id="rId72"/>
    <p:sldId id="609" r:id="rId73"/>
    <p:sldId id="606" r:id="rId74"/>
    <p:sldId id="648" r:id="rId75"/>
    <p:sldId id="649" r:id="rId76"/>
    <p:sldId id="610" r:id="rId77"/>
    <p:sldId id="612" r:id="rId78"/>
    <p:sldId id="613" r:id="rId79"/>
    <p:sldId id="614" r:id="rId80"/>
    <p:sldId id="611" r:id="rId81"/>
    <p:sldId id="616" r:id="rId82"/>
    <p:sldId id="617" r:id="rId83"/>
    <p:sldId id="618" r:id="rId84"/>
    <p:sldId id="619" r:id="rId85"/>
    <p:sldId id="620" r:id="rId86"/>
    <p:sldId id="621" r:id="rId87"/>
    <p:sldId id="622" r:id="rId88"/>
    <p:sldId id="623" r:id="rId89"/>
    <p:sldId id="625" r:id="rId90"/>
    <p:sldId id="626" r:id="rId91"/>
    <p:sldId id="628" r:id="rId92"/>
    <p:sldId id="629" r:id="rId93"/>
    <p:sldId id="630" r:id="rId94"/>
    <p:sldId id="631" r:id="rId95"/>
    <p:sldId id="632" r:id="rId96"/>
    <p:sldId id="633" r:id="rId97"/>
    <p:sldId id="634" r:id="rId98"/>
    <p:sldId id="635" r:id="rId99"/>
    <p:sldId id="637" r:id="rId100"/>
    <p:sldId id="638" r:id="rId101"/>
    <p:sldId id="639" r:id="rId102"/>
    <p:sldId id="640" r:id="rId103"/>
    <p:sldId id="641" r:id="rId104"/>
    <p:sldId id="642" r:id="rId105"/>
    <p:sldId id="643" r:id="rId106"/>
    <p:sldId id="644" r:id="rId107"/>
    <p:sldId id="645" r:id="rId108"/>
    <p:sldId id="646" r:id="rId109"/>
  </p:sldIdLst>
  <p:sldSz cx="9144000" cy="6858000" type="screen4x3"/>
  <p:notesSz cx="6858000" cy="9144000"/>
  <p:defaultTextStyle>
    <a:defPPr>
      <a:defRPr lang="es-ES"/>
    </a:defPPr>
    <a:lvl1pPr algn="l" rtl="0" eaLnBrk="0" fontAlgn="base" hangingPunct="0">
      <a:spcBef>
        <a:spcPct val="0"/>
      </a:spcBef>
      <a:spcAft>
        <a:spcPct val="0"/>
      </a:spcAft>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anose="020B0604030504040204" pitchFamily="34" charset="0"/>
        <a:ea typeface="+mn-ea"/>
        <a:cs typeface="+mn-cs"/>
      </a:defRPr>
    </a:lvl5pPr>
    <a:lvl6pPr marL="2286000" algn="l" defTabSz="914400" rtl="0" eaLnBrk="1" latinLnBrk="0" hangingPunct="1">
      <a:defRPr sz="1200" kern="1200">
        <a:solidFill>
          <a:schemeClr val="tx1"/>
        </a:solidFill>
        <a:latin typeface="Verdana" panose="020B0604030504040204" pitchFamily="34" charset="0"/>
        <a:ea typeface="+mn-ea"/>
        <a:cs typeface="+mn-cs"/>
      </a:defRPr>
    </a:lvl6pPr>
    <a:lvl7pPr marL="2743200" algn="l" defTabSz="914400" rtl="0" eaLnBrk="1" latinLnBrk="0" hangingPunct="1">
      <a:defRPr sz="1200" kern="1200">
        <a:solidFill>
          <a:schemeClr val="tx1"/>
        </a:solidFill>
        <a:latin typeface="Verdana" panose="020B0604030504040204" pitchFamily="34" charset="0"/>
        <a:ea typeface="+mn-ea"/>
        <a:cs typeface="+mn-cs"/>
      </a:defRPr>
    </a:lvl7pPr>
    <a:lvl8pPr marL="3200400" algn="l" defTabSz="914400" rtl="0" eaLnBrk="1" latinLnBrk="0" hangingPunct="1">
      <a:defRPr sz="1200" kern="1200">
        <a:solidFill>
          <a:schemeClr val="tx1"/>
        </a:solidFill>
        <a:latin typeface="Verdana" panose="020B0604030504040204" pitchFamily="34" charset="0"/>
        <a:ea typeface="+mn-ea"/>
        <a:cs typeface="+mn-cs"/>
      </a:defRPr>
    </a:lvl8pPr>
    <a:lvl9pPr marL="3657600" algn="l" defTabSz="914400" rtl="0" eaLnBrk="1" latinLnBrk="0" hangingPunct="1">
      <a:defRPr sz="1200"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FF"/>
    <a:srgbClr val="FF33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521E38-048C-57EE-D4E6-5AE10377381D}" v="2" dt="2024-07-09T18:40:43.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microsoft.com/office/2015/10/relationships/revisionInfo" Target="revisionInfo.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RLEY ELENA ROJAS SALAZAR" userId="b4254a04-a09f-4fd0-bcdf-b105d783d86e" providerId="ADAL" clId="{6BA6A15D-2E18-4391-B918-B8B04C5B940D}"/>
    <pc:docChg chg="undo custSel addSld delSld modSld sldOrd">
      <pc:chgData name="SHIRLEY ELENA ROJAS SALAZAR" userId="b4254a04-a09f-4fd0-bcdf-b105d783d86e" providerId="ADAL" clId="{6BA6A15D-2E18-4391-B918-B8B04C5B940D}" dt="2024-06-14T22:44:36.190" v="779" actId="20577"/>
      <pc:docMkLst>
        <pc:docMk/>
      </pc:docMkLst>
      <pc:sldChg chg="modSp mod ord">
        <pc:chgData name="SHIRLEY ELENA ROJAS SALAZAR" userId="b4254a04-a09f-4fd0-bcdf-b105d783d86e" providerId="ADAL" clId="{6BA6A15D-2E18-4391-B918-B8B04C5B940D}" dt="2024-06-14T22:33:16.754" v="287" actId="20577"/>
        <pc:sldMkLst>
          <pc:docMk/>
          <pc:sldMk cId="0" sldId="511"/>
        </pc:sldMkLst>
        <pc:spChg chg="mod">
          <ac:chgData name="SHIRLEY ELENA ROJAS SALAZAR" userId="b4254a04-a09f-4fd0-bcdf-b105d783d86e" providerId="ADAL" clId="{6BA6A15D-2E18-4391-B918-B8B04C5B940D}" dt="2024-06-14T22:33:16.754" v="287" actId="20577"/>
          <ac:spMkLst>
            <pc:docMk/>
            <pc:sldMk cId="0" sldId="511"/>
            <ac:spMk id="18435" creationId="{39F6E267-F306-A7A3-BBEE-8A40CF02E098}"/>
          </ac:spMkLst>
        </pc:spChg>
      </pc:sldChg>
      <pc:sldChg chg="del">
        <pc:chgData name="SHIRLEY ELENA ROJAS SALAZAR" userId="b4254a04-a09f-4fd0-bcdf-b105d783d86e" providerId="ADAL" clId="{6BA6A15D-2E18-4391-B918-B8B04C5B940D}" dt="2024-06-14T22:36:17.650" v="460" actId="47"/>
        <pc:sldMkLst>
          <pc:docMk/>
          <pc:sldMk cId="2750153793" sldId="546"/>
        </pc:sldMkLst>
      </pc:sldChg>
      <pc:sldChg chg="del">
        <pc:chgData name="SHIRLEY ELENA ROJAS SALAZAR" userId="b4254a04-a09f-4fd0-bcdf-b105d783d86e" providerId="ADAL" clId="{6BA6A15D-2E18-4391-B918-B8B04C5B940D}" dt="2024-06-14T22:36:17.650" v="460" actId="47"/>
        <pc:sldMkLst>
          <pc:docMk/>
          <pc:sldMk cId="203008737" sldId="547"/>
        </pc:sldMkLst>
      </pc:sldChg>
      <pc:sldChg chg="del">
        <pc:chgData name="SHIRLEY ELENA ROJAS SALAZAR" userId="b4254a04-a09f-4fd0-bcdf-b105d783d86e" providerId="ADAL" clId="{6BA6A15D-2E18-4391-B918-B8B04C5B940D}" dt="2024-06-14T22:36:17.650" v="460" actId="47"/>
        <pc:sldMkLst>
          <pc:docMk/>
          <pc:sldMk cId="3290225779" sldId="548"/>
        </pc:sldMkLst>
      </pc:sldChg>
      <pc:sldChg chg="del">
        <pc:chgData name="SHIRLEY ELENA ROJAS SALAZAR" userId="b4254a04-a09f-4fd0-bcdf-b105d783d86e" providerId="ADAL" clId="{6BA6A15D-2E18-4391-B918-B8B04C5B940D}" dt="2024-06-14T22:36:17.650" v="460" actId="47"/>
        <pc:sldMkLst>
          <pc:docMk/>
          <pc:sldMk cId="2428353646" sldId="549"/>
        </pc:sldMkLst>
      </pc:sldChg>
      <pc:sldChg chg="del">
        <pc:chgData name="SHIRLEY ELENA ROJAS SALAZAR" userId="b4254a04-a09f-4fd0-bcdf-b105d783d86e" providerId="ADAL" clId="{6BA6A15D-2E18-4391-B918-B8B04C5B940D}" dt="2024-06-14T22:36:17.650" v="460" actId="47"/>
        <pc:sldMkLst>
          <pc:docMk/>
          <pc:sldMk cId="2326920270" sldId="550"/>
        </pc:sldMkLst>
      </pc:sldChg>
      <pc:sldChg chg="del">
        <pc:chgData name="SHIRLEY ELENA ROJAS SALAZAR" userId="b4254a04-a09f-4fd0-bcdf-b105d783d86e" providerId="ADAL" clId="{6BA6A15D-2E18-4391-B918-B8B04C5B940D}" dt="2024-06-14T22:36:17.650" v="460" actId="47"/>
        <pc:sldMkLst>
          <pc:docMk/>
          <pc:sldMk cId="988407394" sldId="551"/>
        </pc:sldMkLst>
      </pc:sldChg>
      <pc:sldChg chg="del">
        <pc:chgData name="SHIRLEY ELENA ROJAS SALAZAR" userId="b4254a04-a09f-4fd0-bcdf-b105d783d86e" providerId="ADAL" clId="{6BA6A15D-2E18-4391-B918-B8B04C5B940D}" dt="2024-06-14T22:36:17.650" v="460" actId="47"/>
        <pc:sldMkLst>
          <pc:docMk/>
          <pc:sldMk cId="3179711144" sldId="552"/>
        </pc:sldMkLst>
      </pc:sldChg>
      <pc:sldChg chg="del">
        <pc:chgData name="SHIRLEY ELENA ROJAS SALAZAR" userId="b4254a04-a09f-4fd0-bcdf-b105d783d86e" providerId="ADAL" clId="{6BA6A15D-2E18-4391-B918-B8B04C5B940D}" dt="2024-06-14T22:36:17.650" v="460" actId="47"/>
        <pc:sldMkLst>
          <pc:docMk/>
          <pc:sldMk cId="2292390592" sldId="553"/>
        </pc:sldMkLst>
      </pc:sldChg>
      <pc:sldChg chg="del">
        <pc:chgData name="SHIRLEY ELENA ROJAS SALAZAR" userId="b4254a04-a09f-4fd0-bcdf-b105d783d86e" providerId="ADAL" clId="{6BA6A15D-2E18-4391-B918-B8B04C5B940D}" dt="2024-06-14T22:36:17.650" v="460" actId="47"/>
        <pc:sldMkLst>
          <pc:docMk/>
          <pc:sldMk cId="1761122148" sldId="554"/>
        </pc:sldMkLst>
      </pc:sldChg>
      <pc:sldChg chg="del">
        <pc:chgData name="SHIRLEY ELENA ROJAS SALAZAR" userId="b4254a04-a09f-4fd0-bcdf-b105d783d86e" providerId="ADAL" clId="{6BA6A15D-2E18-4391-B918-B8B04C5B940D}" dt="2024-06-14T22:36:17.650" v="460" actId="47"/>
        <pc:sldMkLst>
          <pc:docMk/>
          <pc:sldMk cId="3266323324" sldId="555"/>
        </pc:sldMkLst>
      </pc:sldChg>
      <pc:sldChg chg="del">
        <pc:chgData name="SHIRLEY ELENA ROJAS SALAZAR" userId="b4254a04-a09f-4fd0-bcdf-b105d783d86e" providerId="ADAL" clId="{6BA6A15D-2E18-4391-B918-B8B04C5B940D}" dt="2024-06-14T22:36:17.650" v="460" actId="47"/>
        <pc:sldMkLst>
          <pc:docMk/>
          <pc:sldMk cId="510729915" sldId="556"/>
        </pc:sldMkLst>
      </pc:sldChg>
      <pc:sldChg chg="del">
        <pc:chgData name="SHIRLEY ELENA ROJAS SALAZAR" userId="b4254a04-a09f-4fd0-bcdf-b105d783d86e" providerId="ADAL" clId="{6BA6A15D-2E18-4391-B918-B8B04C5B940D}" dt="2024-06-14T22:36:17.650" v="460" actId="47"/>
        <pc:sldMkLst>
          <pc:docMk/>
          <pc:sldMk cId="3428934408" sldId="557"/>
        </pc:sldMkLst>
      </pc:sldChg>
      <pc:sldChg chg="del">
        <pc:chgData name="SHIRLEY ELENA ROJAS SALAZAR" userId="b4254a04-a09f-4fd0-bcdf-b105d783d86e" providerId="ADAL" clId="{6BA6A15D-2E18-4391-B918-B8B04C5B940D}" dt="2024-06-14T22:36:17.650" v="460" actId="47"/>
        <pc:sldMkLst>
          <pc:docMk/>
          <pc:sldMk cId="3751869452" sldId="559"/>
        </pc:sldMkLst>
      </pc:sldChg>
      <pc:sldChg chg="del">
        <pc:chgData name="SHIRLEY ELENA ROJAS SALAZAR" userId="b4254a04-a09f-4fd0-bcdf-b105d783d86e" providerId="ADAL" clId="{6BA6A15D-2E18-4391-B918-B8B04C5B940D}" dt="2024-06-14T22:36:17.650" v="460" actId="47"/>
        <pc:sldMkLst>
          <pc:docMk/>
          <pc:sldMk cId="9678374" sldId="560"/>
        </pc:sldMkLst>
      </pc:sldChg>
      <pc:sldChg chg="del">
        <pc:chgData name="SHIRLEY ELENA ROJAS SALAZAR" userId="b4254a04-a09f-4fd0-bcdf-b105d783d86e" providerId="ADAL" clId="{6BA6A15D-2E18-4391-B918-B8B04C5B940D}" dt="2024-06-14T22:36:17.650" v="460" actId="47"/>
        <pc:sldMkLst>
          <pc:docMk/>
          <pc:sldMk cId="3110963961" sldId="561"/>
        </pc:sldMkLst>
      </pc:sldChg>
      <pc:sldChg chg="del">
        <pc:chgData name="SHIRLEY ELENA ROJAS SALAZAR" userId="b4254a04-a09f-4fd0-bcdf-b105d783d86e" providerId="ADAL" clId="{6BA6A15D-2E18-4391-B918-B8B04C5B940D}" dt="2024-06-14T22:36:17.650" v="460" actId="47"/>
        <pc:sldMkLst>
          <pc:docMk/>
          <pc:sldMk cId="430133495" sldId="562"/>
        </pc:sldMkLst>
      </pc:sldChg>
      <pc:sldChg chg="del">
        <pc:chgData name="SHIRLEY ELENA ROJAS SALAZAR" userId="b4254a04-a09f-4fd0-bcdf-b105d783d86e" providerId="ADAL" clId="{6BA6A15D-2E18-4391-B918-B8B04C5B940D}" dt="2024-06-14T22:36:17.650" v="460" actId="47"/>
        <pc:sldMkLst>
          <pc:docMk/>
          <pc:sldMk cId="2239368135" sldId="563"/>
        </pc:sldMkLst>
      </pc:sldChg>
      <pc:sldChg chg="del">
        <pc:chgData name="SHIRLEY ELENA ROJAS SALAZAR" userId="b4254a04-a09f-4fd0-bcdf-b105d783d86e" providerId="ADAL" clId="{6BA6A15D-2E18-4391-B918-B8B04C5B940D}" dt="2024-06-14T22:36:17.650" v="460" actId="47"/>
        <pc:sldMkLst>
          <pc:docMk/>
          <pc:sldMk cId="3199705928" sldId="564"/>
        </pc:sldMkLst>
      </pc:sldChg>
      <pc:sldChg chg="del">
        <pc:chgData name="SHIRLEY ELENA ROJAS SALAZAR" userId="b4254a04-a09f-4fd0-bcdf-b105d783d86e" providerId="ADAL" clId="{6BA6A15D-2E18-4391-B918-B8B04C5B940D}" dt="2024-06-14T22:36:17.650" v="460" actId="47"/>
        <pc:sldMkLst>
          <pc:docMk/>
          <pc:sldMk cId="1841684769" sldId="565"/>
        </pc:sldMkLst>
      </pc:sldChg>
      <pc:sldChg chg="new del">
        <pc:chgData name="SHIRLEY ELENA ROJAS SALAZAR" userId="b4254a04-a09f-4fd0-bcdf-b105d783d86e" providerId="ADAL" clId="{6BA6A15D-2E18-4391-B918-B8B04C5B940D}" dt="2024-06-14T22:31:28.522" v="86" actId="680"/>
        <pc:sldMkLst>
          <pc:docMk/>
          <pc:sldMk cId="517636214" sldId="647"/>
        </pc:sldMkLst>
      </pc:sldChg>
      <pc:sldChg chg="modSp new del mod">
        <pc:chgData name="SHIRLEY ELENA ROJAS SALAZAR" userId="b4254a04-a09f-4fd0-bcdf-b105d783d86e" providerId="ADAL" clId="{6BA6A15D-2E18-4391-B918-B8B04C5B940D}" dt="2024-06-14T22:31:23.096" v="84" actId="2696"/>
        <pc:sldMkLst>
          <pc:docMk/>
          <pc:sldMk cId="1949339121" sldId="647"/>
        </pc:sldMkLst>
        <pc:spChg chg="mod">
          <ac:chgData name="SHIRLEY ELENA ROJAS SALAZAR" userId="b4254a04-a09f-4fd0-bcdf-b105d783d86e" providerId="ADAL" clId="{6BA6A15D-2E18-4391-B918-B8B04C5B940D}" dt="2024-06-14T22:30:45.935" v="24" actId="20577"/>
          <ac:spMkLst>
            <pc:docMk/>
            <pc:sldMk cId="1949339121" sldId="647"/>
            <ac:spMk id="2" creationId="{82B4C442-82D1-CD08-2160-65C5A6364B0A}"/>
          </ac:spMkLst>
        </pc:spChg>
        <pc:spChg chg="mod">
          <ac:chgData name="SHIRLEY ELENA ROJAS SALAZAR" userId="b4254a04-a09f-4fd0-bcdf-b105d783d86e" providerId="ADAL" clId="{6BA6A15D-2E18-4391-B918-B8B04C5B940D}" dt="2024-06-14T22:31:16.566" v="83" actId="20577"/>
          <ac:spMkLst>
            <pc:docMk/>
            <pc:sldMk cId="1949339121" sldId="647"/>
            <ac:spMk id="3" creationId="{6DB14140-B736-A103-0537-A77E50DF10EC}"/>
          </ac:spMkLst>
        </pc:spChg>
      </pc:sldChg>
      <pc:sldChg chg="modSp add mod">
        <pc:chgData name="SHIRLEY ELENA ROJAS SALAZAR" userId="b4254a04-a09f-4fd0-bcdf-b105d783d86e" providerId="ADAL" clId="{6BA6A15D-2E18-4391-B918-B8B04C5B940D}" dt="2024-06-14T22:35:32.244" v="459" actId="20577"/>
        <pc:sldMkLst>
          <pc:docMk/>
          <pc:sldMk cId="3287376530" sldId="647"/>
        </pc:sldMkLst>
        <pc:spChg chg="mod">
          <ac:chgData name="SHIRLEY ELENA ROJAS SALAZAR" userId="b4254a04-a09f-4fd0-bcdf-b105d783d86e" providerId="ADAL" clId="{6BA6A15D-2E18-4391-B918-B8B04C5B940D}" dt="2024-06-14T22:31:46.266" v="133" actId="20577"/>
          <ac:spMkLst>
            <pc:docMk/>
            <pc:sldMk cId="3287376530" sldId="647"/>
            <ac:spMk id="17410" creationId="{860AED3A-452F-47D6-6923-E91D07DD4598}"/>
          </ac:spMkLst>
        </pc:spChg>
        <pc:spChg chg="mod">
          <ac:chgData name="SHIRLEY ELENA ROJAS SALAZAR" userId="b4254a04-a09f-4fd0-bcdf-b105d783d86e" providerId="ADAL" clId="{6BA6A15D-2E18-4391-B918-B8B04C5B940D}" dt="2024-06-14T22:35:32.244" v="459" actId="20577"/>
          <ac:spMkLst>
            <pc:docMk/>
            <pc:sldMk cId="3287376530" sldId="647"/>
            <ac:spMk id="17426" creationId="{758AC7B4-0D8A-C723-01E3-98B35F89DCFF}"/>
          </ac:spMkLst>
        </pc:spChg>
      </pc:sldChg>
      <pc:sldChg chg="modSp add mod">
        <pc:chgData name="SHIRLEY ELENA ROJAS SALAZAR" userId="b4254a04-a09f-4fd0-bcdf-b105d783d86e" providerId="ADAL" clId="{6BA6A15D-2E18-4391-B918-B8B04C5B940D}" dt="2024-06-14T22:42:06.185" v="593" actId="20577"/>
        <pc:sldMkLst>
          <pc:docMk/>
          <pc:sldMk cId="3619830163" sldId="648"/>
        </pc:sldMkLst>
        <pc:spChg chg="mod">
          <ac:chgData name="SHIRLEY ELENA ROJAS SALAZAR" userId="b4254a04-a09f-4fd0-bcdf-b105d783d86e" providerId="ADAL" clId="{6BA6A15D-2E18-4391-B918-B8B04C5B940D}" dt="2024-06-14T22:42:06.185" v="593" actId="20577"/>
          <ac:spMkLst>
            <pc:docMk/>
            <pc:sldMk cId="3619830163" sldId="648"/>
            <ac:spMk id="4100" creationId="{36750826-B8BF-278C-EFEE-63CD96E6C501}"/>
          </ac:spMkLst>
        </pc:spChg>
        <pc:spChg chg="mod">
          <ac:chgData name="SHIRLEY ELENA ROJAS SALAZAR" userId="b4254a04-a09f-4fd0-bcdf-b105d783d86e" providerId="ADAL" clId="{6BA6A15D-2E18-4391-B918-B8B04C5B940D}" dt="2024-06-14T22:39:21.527" v="511" actId="20577"/>
          <ac:spMkLst>
            <pc:docMk/>
            <pc:sldMk cId="3619830163" sldId="648"/>
            <ac:spMk id="18435" creationId="{39F6E267-F306-A7A3-BBEE-8A40CF02E098}"/>
          </ac:spMkLst>
        </pc:spChg>
      </pc:sldChg>
      <pc:sldChg chg="addSp modSp add mod">
        <pc:chgData name="SHIRLEY ELENA ROJAS SALAZAR" userId="b4254a04-a09f-4fd0-bcdf-b105d783d86e" providerId="ADAL" clId="{6BA6A15D-2E18-4391-B918-B8B04C5B940D}" dt="2024-06-14T22:44:36.190" v="779" actId="20577"/>
        <pc:sldMkLst>
          <pc:docMk/>
          <pc:sldMk cId="1715783488" sldId="649"/>
        </pc:sldMkLst>
        <pc:spChg chg="mod">
          <ac:chgData name="SHIRLEY ELENA ROJAS SALAZAR" userId="b4254a04-a09f-4fd0-bcdf-b105d783d86e" providerId="ADAL" clId="{6BA6A15D-2E18-4391-B918-B8B04C5B940D}" dt="2024-06-14T22:44:36.190" v="779" actId="20577"/>
          <ac:spMkLst>
            <pc:docMk/>
            <pc:sldMk cId="1715783488" sldId="649"/>
            <ac:spMk id="4100" creationId="{36750826-B8BF-278C-EFEE-63CD96E6C501}"/>
          </ac:spMkLst>
        </pc:spChg>
        <pc:picChg chg="add mod">
          <ac:chgData name="SHIRLEY ELENA ROJAS SALAZAR" userId="b4254a04-a09f-4fd0-bcdf-b105d783d86e" providerId="ADAL" clId="{6BA6A15D-2E18-4391-B918-B8B04C5B940D}" dt="2024-06-14T22:43:48.768" v="716" actId="1035"/>
          <ac:picMkLst>
            <pc:docMk/>
            <pc:sldMk cId="1715783488" sldId="649"/>
            <ac:picMk id="1026" creationId="{F4BB396D-5A14-8EAA-54DA-22CB85ACFDCC}"/>
          </ac:picMkLst>
        </pc:picChg>
      </pc:sldChg>
    </pc:docChg>
  </pc:docChgLst>
  <pc:docChgLst>
    <pc:chgData name="Rojas Salazar, Shirley" userId="224a5811-68d4-4b0f-9447-43bf92972d0f" providerId="ADAL" clId="{F0FF33E5-2F61-413D-9306-38BDB470B1B5}"/>
    <pc:docChg chg="undo custSel addSld delSld modSld">
      <pc:chgData name="Rojas Salazar, Shirley" userId="224a5811-68d4-4b0f-9447-43bf92972d0f" providerId="ADAL" clId="{F0FF33E5-2F61-413D-9306-38BDB470B1B5}" dt="2022-06-02T00:07:43.493" v="642"/>
      <pc:docMkLst>
        <pc:docMk/>
      </pc:docMkLst>
      <pc:sldChg chg="modSp mod">
        <pc:chgData name="Rojas Salazar, Shirley" userId="224a5811-68d4-4b0f-9447-43bf92972d0f" providerId="ADAL" clId="{F0FF33E5-2F61-413D-9306-38BDB470B1B5}" dt="2022-06-01T23:18:17.049" v="391" actId="20577"/>
        <pc:sldMkLst>
          <pc:docMk/>
          <pc:sldMk cId="1665788597" sldId="530"/>
        </pc:sldMkLst>
        <pc:spChg chg="mod">
          <ac:chgData name="Rojas Salazar, Shirley" userId="224a5811-68d4-4b0f-9447-43bf92972d0f" providerId="ADAL" clId="{F0FF33E5-2F61-413D-9306-38BDB470B1B5}" dt="2022-06-01T23:18:17.049" v="391" actId="20577"/>
          <ac:spMkLst>
            <pc:docMk/>
            <pc:sldMk cId="1665788597" sldId="530"/>
            <ac:spMk id="4100" creationId="{36750826-B8BF-278C-EFEE-63CD96E6C501}"/>
          </ac:spMkLst>
        </pc:spChg>
      </pc:sldChg>
      <pc:sldChg chg="modSp mod">
        <pc:chgData name="Rojas Salazar, Shirley" userId="224a5811-68d4-4b0f-9447-43bf92972d0f" providerId="ADAL" clId="{F0FF33E5-2F61-413D-9306-38BDB470B1B5}" dt="2022-06-02T00:07:25.796" v="598" actId="20577"/>
        <pc:sldMkLst>
          <pc:docMk/>
          <pc:sldMk cId="193983541" sldId="532"/>
        </pc:sldMkLst>
        <pc:spChg chg="mod">
          <ac:chgData name="Rojas Salazar, Shirley" userId="224a5811-68d4-4b0f-9447-43bf92972d0f" providerId="ADAL" clId="{F0FF33E5-2F61-413D-9306-38BDB470B1B5}" dt="2022-06-02T00:07:25.796" v="598" actId="20577"/>
          <ac:spMkLst>
            <pc:docMk/>
            <pc:sldMk cId="193983541" sldId="532"/>
            <ac:spMk id="4100" creationId="{36750826-B8BF-278C-EFEE-63CD96E6C501}"/>
          </ac:spMkLst>
        </pc:spChg>
      </pc:sldChg>
      <pc:sldChg chg="modSp mod">
        <pc:chgData name="Rojas Salazar, Shirley" userId="224a5811-68d4-4b0f-9447-43bf92972d0f" providerId="ADAL" clId="{F0FF33E5-2F61-413D-9306-38BDB470B1B5}" dt="2022-06-02T00:07:43.493" v="642"/>
        <pc:sldMkLst>
          <pc:docMk/>
          <pc:sldMk cId="3602211478" sldId="533"/>
        </pc:sldMkLst>
        <pc:spChg chg="mod">
          <ac:chgData name="Rojas Salazar, Shirley" userId="224a5811-68d4-4b0f-9447-43bf92972d0f" providerId="ADAL" clId="{F0FF33E5-2F61-413D-9306-38BDB470B1B5}" dt="2022-06-02T00:07:43.493" v="642"/>
          <ac:spMkLst>
            <pc:docMk/>
            <pc:sldMk cId="3602211478" sldId="533"/>
            <ac:spMk id="4100" creationId="{36750826-B8BF-278C-EFEE-63CD96E6C501}"/>
          </ac:spMkLst>
        </pc:spChg>
        <pc:spChg chg="mod">
          <ac:chgData name="Rojas Salazar, Shirley" userId="224a5811-68d4-4b0f-9447-43bf92972d0f" providerId="ADAL" clId="{F0FF33E5-2F61-413D-9306-38BDB470B1B5}" dt="2022-06-02T00:07:40.646" v="639" actId="20577"/>
          <ac:spMkLst>
            <pc:docMk/>
            <pc:sldMk cId="3602211478" sldId="533"/>
            <ac:spMk id="18435" creationId="{39F6E267-F306-A7A3-BBEE-8A40CF02E098}"/>
          </ac:spMkLst>
        </pc:spChg>
      </pc:sldChg>
      <pc:sldChg chg="addSp delSp modSp mod">
        <pc:chgData name="Rojas Salazar, Shirley" userId="224a5811-68d4-4b0f-9447-43bf92972d0f" providerId="ADAL" clId="{F0FF33E5-2F61-413D-9306-38BDB470B1B5}" dt="2022-06-01T23:09:25.041" v="284" actId="5793"/>
        <pc:sldMkLst>
          <pc:docMk/>
          <pc:sldMk cId="123815532" sldId="536"/>
        </pc:sldMkLst>
        <pc:spChg chg="add del mod">
          <ac:chgData name="Rojas Salazar, Shirley" userId="224a5811-68d4-4b0f-9447-43bf92972d0f" providerId="ADAL" clId="{F0FF33E5-2F61-413D-9306-38BDB470B1B5}" dt="2022-06-01T22:56:43.412" v="6" actId="478"/>
          <ac:spMkLst>
            <pc:docMk/>
            <pc:sldMk cId="123815532" sldId="536"/>
            <ac:spMk id="5" creationId="{56E0BA4B-906C-F544-6AD0-5CDE5A94A702}"/>
          </ac:spMkLst>
        </pc:spChg>
        <pc:spChg chg="add del mod">
          <ac:chgData name="Rojas Salazar, Shirley" userId="224a5811-68d4-4b0f-9447-43bf92972d0f" providerId="ADAL" clId="{F0FF33E5-2F61-413D-9306-38BDB470B1B5}" dt="2022-06-01T22:57:31.359" v="14" actId="478"/>
          <ac:spMkLst>
            <pc:docMk/>
            <pc:sldMk cId="123815532" sldId="536"/>
            <ac:spMk id="6" creationId="{D62CD7C7-9080-0445-7D50-60465EB91E60}"/>
          </ac:spMkLst>
        </pc:spChg>
        <pc:spChg chg="add mod">
          <ac:chgData name="Rojas Salazar, Shirley" userId="224a5811-68d4-4b0f-9447-43bf92972d0f" providerId="ADAL" clId="{F0FF33E5-2F61-413D-9306-38BDB470B1B5}" dt="2022-06-01T23:00:37.617" v="156" actId="1076"/>
          <ac:spMkLst>
            <pc:docMk/>
            <pc:sldMk cId="123815532" sldId="536"/>
            <ac:spMk id="7" creationId="{D493EA97-870C-76A8-96FC-15626299704C}"/>
          </ac:spMkLst>
        </pc:spChg>
        <pc:spChg chg="mod">
          <ac:chgData name="Rojas Salazar, Shirley" userId="224a5811-68d4-4b0f-9447-43bf92972d0f" providerId="ADAL" clId="{F0FF33E5-2F61-413D-9306-38BDB470B1B5}" dt="2022-06-01T23:09:25.041" v="284" actId="5793"/>
          <ac:spMkLst>
            <pc:docMk/>
            <pc:sldMk cId="123815532" sldId="536"/>
            <ac:spMk id="4100" creationId="{36750826-B8BF-278C-EFEE-63CD96E6C501}"/>
          </ac:spMkLst>
        </pc:spChg>
        <pc:picChg chg="del mod">
          <ac:chgData name="Rojas Salazar, Shirley" userId="224a5811-68d4-4b0f-9447-43bf92972d0f" providerId="ADAL" clId="{F0FF33E5-2F61-413D-9306-38BDB470B1B5}" dt="2022-06-01T23:00:05.687" v="138" actId="478"/>
          <ac:picMkLst>
            <pc:docMk/>
            <pc:sldMk cId="123815532" sldId="536"/>
            <ac:picMk id="3" creationId="{E01D9BDF-3A9B-FF63-79E7-1D5AA17419CA}"/>
          </ac:picMkLst>
        </pc:picChg>
      </pc:sldChg>
      <pc:sldChg chg="del">
        <pc:chgData name="Rojas Salazar, Shirley" userId="224a5811-68d4-4b0f-9447-43bf92972d0f" providerId="ADAL" clId="{F0FF33E5-2F61-413D-9306-38BDB470B1B5}" dt="2022-06-01T23:15:57.488" v="377" actId="2696"/>
        <pc:sldMkLst>
          <pc:docMk/>
          <pc:sldMk cId="3117981411" sldId="537"/>
        </pc:sldMkLst>
      </pc:sldChg>
      <pc:sldChg chg="del">
        <pc:chgData name="Rojas Salazar, Shirley" userId="224a5811-68d4-4b0f-9447-43bf92972d0f" providerId="ADAL" clId="{F0FF33E5-2F61-413D-9306-38BDB470B1B5}" dt="2022-06-01T23:15:59.876" v="378" actId="2696"/>
        <pc:sldMkLst>
          <pc:docMk/>
          <pc:sldMk cId="2010381487" sldId="538"/>
        </pc:sldMkLst>
      </pc:sldChg>
      <pc:sldChg chg="addSp delSp modSp add mod">
        <pc:chgData name="Rojas Salazar, Shirley" userId="224a5811-68d4-4b0f-9447-43bf92972d0f" providerId="ADAL" clId="{F0FF33E5-2F61-413D-9306-38BDB470B1B5}" dt="2022-06-01T23:09:27.195" v="285" actId="5793"/>
        <pc:sldMkLst>
          <pc:docMk/>
          <pc:sldMk cId="212237744" sldId="539"/>
        </pc:sldMkLst>
        <pc:spChg chg="del">
          <ac:chgData name="Rojas Salazar, Shirley" userId="224a5811-68d4-4b0f-9447-43bf92972d0f" providerId="ADAL" clId="{F0FF33E5-2F61-413D-9306-38BDB470B1B5}" dt="2022-06-01T23:01:34.009" v="159" actId="478"/>
          <ac:spMkLst>
            <pc:docMk/>
            <pc:sldMk cId="212237744" sldId="539"/>
            <ac:spMk id="7" creationId="{D493EA97-870C-76A8-96FC-15626299704C}"/>
          </ac:spMkLst>
        </pc:spChg>
        <pc:spChg chg="mod">
          <ac:chgData name="Rojas Salazar, Shirley" userId="224a5811-68d4-4b0f-9447-43bf92972d0f" providerId="ADAL" clId="{F0FF33E5-2F61-413D-9306-38BDB470B1B5}" dt="2022-06-01T23:09:27.195" v="285" actId="5793"/>
          <ac:spMkLst>
            <pc:docMk/>
            <pc:sldMk cId="212237744" sldId="539"/>
            <ac:spMk id="4100" creationId="{36750826-B8BF-278C-EFEE-63CD96E6C501}"/>
          </ac:spMkLst>
        </pc:spChg>
        <pc:picChg chg="add mod">
          <ac:chgData name="Rojas Salazar, Shirley" userId="224a5811-68d4-4b0f-9447-43bf92972d0f" providerId="ADAL" clId="{F0FF33E5-2F61-413D-9306-38BDB470B1B5}" dt="2022-06-01T23:01:41.091" v="164" actId="1076"/>
          <ac:picMkLst>
            <pc:docMk/>
            <pc:sldMk cId="212237744" sldId="539"/>
            <ac:picMk id="3" creationId="{97985388-36DB-3761-E0EE-D5D71A651CE2}"/>
          </ac:picMkLst>
        </pc:picChg>
      </pc:sldChg>
      <pc:sldChg chg="addSp delSp modSp add mod">
        <pc:chgData name="Rojas Salazar, Shirley" userId="224a5811-68d4-4b0f-9447-43bf92972d0f" providerId="ADAL" clId="{F0FF33E5-2F61-413D-9306-38BDB470B1B5}" dt="2022-06-01T23:09:41.595" v="288" actId="1076"/>
        <pc:sldMkLst>
          <pc:docMk/>
          <pc:sldMk cId="2526750303" sldId="540"/>
        </pc:sldMkLst>
        <pc:spChg chg="mod">
          <ac:chgData name="Rojas Salazar, Shirley" userId="224a5811-68d4-4b0f-9447-43bf92972d0f" providerId="ADAL" clId="{F0FF33E5-2F61-413D-9306-38BDB470B1B5}" dt="2022-06-01T23:09:38.502" v="287" actId="20577"/>
          <ac:spMkLst>
            <pc:docMk/>
            <pc:sldMk cId="2526750303" sldId="540"/>
            <ac:spMk id="4100" creationId="{36750826-B8BF-278C-EFEE-63CD96E6C501}"/>
          </ac:spMkLst>
        </pc:spChg>
        <pc:picChg chg="del">
          <ac:chgData name="Rojas Salazar, Shirley" userId="224a5811-68d4-4b0f-9447-43bf92972d0f" providerId="ADAL" clId="{F0FF33E5-2F61-413D-9306-38BDB470B1B5}" dt="2022-06-01T23:01:51.838" v="168" actId="478"/>
          <ac:picMkLst>
            <pc:docMk/>
            <pc:sldMk cId="2526750303" sldId="540"/>
            <ac:picMk id="3" creationId="{97985388-36DB-3761-E0EE-D5D71A651CE2}"/>
          </ac:picMkLst>
        </pc:picChg>
        <pc:picChg chg="add mod">
          <ac:chgData name="Rojas Salazar, Shirley" userId="224a5811-68d4-4b0f-9447-43bf92972d0f" providerId="ADAL" clId="{F0FF33E5-2F61-413D-9306-38BDB470B1B5}" dt="2022-06-01T23:09:41.595" v="288" actId="1076"/>
          <ac:picMkLst>
            <pc:docMk/>
            <pc:sldMk cId="2526750303" sldId="540"/>
            <ac:picMk id="4" creationId="{8EA69E50-70D6-63BA-B477-D474FA1C5CC1}"/>
          </ac:picMkLst>
        </pc:picChg>
        <pc:picChg chg="add del mod">
          <ac:chgData name="Rojas Salazar, Shirley" userId="224a5811-68d4-4b0f-9447-43bf92972d0f" providerId="ADAL" clId="{F0FF33E5-2F61-413D-9306-38BDB470B1B5}" dt="2022-06-01T23:06:41.398" v="208" actId="478"/>
          <ac:picMkLst>
            <pc:docMk/>
            <pc:sldMk cId="2526750303" sldId="540"/>
            <ac:picMk id="6" creationId="{39AA1342-AC95-669D-C8DA-C6D214E7C6BF}"/>
          </ac:picMkLst>
        </pc:picChg>
      </pc:sldChg>
      <pc:sldChg chg="new del">
        <pc:chgData name="Rojas Salazar, Shirley" userId="224a5811-68d4-4b0f-9447-43bf92972d0f" providerId="ADAL" clId="{F0FF33E5-2F61-413D-9306-38BDB470B1B5}" dt="2022-06-01T23:01:48.056" v="166" actId="2696"/>
        <pc:sldMkLst>
          <pc:docMk/>
          <pc:sldMk cId="3702206388" sldId="540"/>
        </pc:sldMkLst>
      </pc:sldChg>
      <pc:sldChg chg="delSp modSp add mod">
        <pc:chgData name="Rojas Salazar, Shirley" userId="224a5811-68d4-4b0f-9447-43bf92972d0f" providerId="ADAL" clId="{F0FF33E5-2F61-413D-9306-38BDB470B1B5}" dt="2022-06-01T23:09:17.818" v="282" actId="5793"/>
        <pc:sldMkLst>
          <pc:docMk/>
          <pc:sldMk cId="2110727737" sldId="541"/>
        </pc:sldMkLst>
        <pc:spChg chg="mod">
          <ac:chgData name="Rojas Salazar, Shirley" userId="224a5811-68d4-4b0f-9447-43bf92972d0f" providerId="ADAL" clId="{F0FF33E5-2F61-413D-9306-38BDB470B1B5}" dt="2022-06-01T23:09:17.818" v="282" actId="5793"/>
          <ac:spMkLst>
            <pc:docMk/>
            <pc:sldMk cId="2110727737" sldId="541"/>
            <ac:spMk id="4100" creationId="{36750826-B8BF-278C-EFEE-63CD96E6C501}"/>
          </ac:spMkLst>
        </pc:spChg>
        <pc:picChg chg="del">
          <ac:chgData name="Rojas Salazar, Shirley" userId="224a5811-68d4-4b0f-9447-43bf92972d0f" providerId="ADAL" clId="{F0FF33E5-2F61-413D-9306-38BDB470B1B5}" dt="2022-06-01T23:08:33.692" v="251" actId="478"/>
          <ac:picMkLst>
            <pc:docMk/>
            <pc:sldMk cId="2110727737" sldId="541"/>
            <ac:picMk id="4" creationId="{8EA69E50-70D6-63BA-B477-D474FA1C5CC1}"/>
          </ac:picMkLst>
        </pc:picChg>
        <pc:picChg chg="mod">
          <ac:chgData name="Rojas Salazar, Shirley" userId="224a5811-68d4-4b0f-9447-43bf92972d0f" providerId="ADAL" clId="{F0FF33E5-2F61-413D-9306-38BDB470B1B5}" dt="2022-06-01T23:08:39.462" v="255" actId="1076"/>
          <ac:picMkLst>
            <pc:docMk/>
            <pc:sldMk cId="2110727737" sldId="541"/>
            <ac:picMk id="6" creationId="{39AA1342-AC95-669D-C8DA-C6D214E7C6BF}"/>
          </ac:picMkLst>
        </pc:picChg>
      </pc:sldChg>
      <pc:sldChg chg="addSp delSp modSp add mod">
        <pc:chgData name="Rojas Salazar, Shirley" userId="224a5811-68d4-4b0f-9447-43bf92972d0f" providerId="ADAL" clId="{F0FF33E5-2F61-413D-9306-38BDB470B1B5}" dt="2022-06-01T23:11:12.721" v="305" actId="1076"/>
        <pc:sldMkLst>
          <pc:docMk/>
          <pc:sldMk cId="1813400843" sldId="542"/>
        </pc:sldMkLst>
        <pc:spChg chg="mod">
          <ac:chgData name="Rojas Salazar, Shirley" userId="224a5811-68d4-4b0f-9447-43bf92972d0f" providerId="ADAL" clId="{F0FF33E5-2F61-413D-9306-38BDB470B1B5}" dt="2022-06-01T23:10:15.110" v="298" actId="6549"/>
          <ac:spMkLst>
            <pc:docMk/>
            <pc:sldMk cId="1813400843" sldId="542"/>
            <ac:spMk id="4100" creationId="{36750826-B8BF-278C-EFEE-63CD96E6C501}"/>
          </ac:spMkLst>
        </pc:spChg>
        <pc:picChg chg="add mod">
          <ac:chgData name="Rojas Salazar, Shirley" userId="224a5811-68d4-4b0f-9447-43bf92972d0f" providerId="ADAL" clId="{F0FF33E5-2F61-413D-9306-38BDB470B1B5}" dt="2022-06-01T23:11:12.721" v="305" actId="1076"/>
          <ac:picMkLst>
            <pc:docMk/>
            <pc:sldMk cId="1813400843" sldId="542"/>
            <ac:picMk id="3" creationId="{EFABD952-9D14-ACBF-49F8-8465B1BA48E1}"/>
          </ac:picMkLst>
        </pc:picChg>
        <pc:picChg chg="del">
          <ac:chgData name="Rojas Salazar, Shirley" userId="224a5811-68d4-4b0f-9447-43bf92972d0f" providerId="ADAL" clId="{F0FF33E5-2F61-413D-9306-38BDB470B1B5}" dt="2022-06-01T23:10:05.528" v="292" actId="478"/>
          <ac:picMkLst>
            <pc:docMk/>
            <pc:sldMk cId="1813400843" sldId="542"/>
            <ac:picMk id="6" creationId="{39AA1342-AC95-669D-C8DA-C6D214E7C6BF}"/>
          </ac:picMkLst>
        </pc:picChg>
      </pc:sldChg>
      <pc:sldChg chg="addSp delSp modSp add mod">
        <pc:chgData name="Rojas Salazar, Shirley" userId="224a5811-68d4-4b0f-9447-43bf92972d0f" providerId="ADAL" clId="{F0FF33E5-2F61-413D-9306-38BDB470B1B5}" dt="2022-06-01T23:15:17.236" v="370" actId="1035"/>
        <pc:sldMkLst>
          <pc:docMk/>
          <pc:sldMk cId="3806576792" sldId="543"/>
        </pc:sldMkLst>
        <pc:spChg chg="mod">
          <ac:chgData name="Rojas Salazar, Shirley" userId="224a5811-68d4-4b0f-9447-43bf92972d0f" providerId="ADAL" clId="{F0FF33E5-2F61-413D-9306-38BDB470B1B5}" dt="2022-06-01T23:11:51.196" v="317" actId="20577"/>
          <ac:spMkLst>
            <pc:docMk/>
            <pc:sldMk cId="3806576792" sldId="543"/>
            <ac:spMk id="4100" creationId="{36750826-B8BF-278C-EFEE-63CD96E6C501}"/>
          </ac:spMkLst>
        </pc:spChg>
        <pc:picChg chg="del">
          <ac:chgData name="Rojas Salazar, Shirley" userId="224a5811-68d4-4b0f-9447-43bf92972d0f" providerId="ADAL" clId="{F0FF33E5-2F61-413D-9306-38BDB470B1B5}" dt="2022-06-01T23:11:27.828" v="308" actId="478"/>
          <ac:picMkLst>
            <pc:docMk/>
            <pc:sldMk cId="3806576792" sldId="543"/>
            <ac:picMk id="3" creationId="{EFABD952-9D14-ACBF-49F8-8465B1BA48E1}"/>
          </ac:picMkLst>
        </pc:picChg>
        <pc:picChg chg="add mod">
          <ac:chgData name="Rojas Salazar, Shirley" userId="224a5811-68d4-4b0f-9447-43bf92972d0f" providerId="ADAL" clId="{F0FF33E5-2F61-413D-9306-38BDB470B1B5}" dt="2022-06-01T23:15:17.236" v="370" actId="1035"/>
          <ac:picMkLst>
            <pc:docMk/>
            <pc:sldMk cId="3806576792" sldId="543"/>
            <ac:picMk id="4" creationId="{C660ABDA-4128-1503-E0A3-34A43C9C05C1}"/>
          </ac:picMkLst>
        </pc:picChg>
      </pc:sldChg>
      <pc:sldChg chg="addSp delSp modSp add mod">
        <pc:chgData name="Rojas Salazar, Shirley" userId="224a5811-68d4-4b0f-9447-43bf92972d0f" providerId="ADAL" clId="{F0FF33E5-2F61-413D-9306-38BDB470B1B5}" dt="2022-06-01T23:19:47.226" v="393" actId="1036"/>
        <pc:sldMkLst>
          <pc:docMk/>
          <pc:sldMk cId="3923934688" sldId="544"/>
        </pc:sldMkLst>
        <pc:spChg chg="add del">
          <ac:chgData name="Rojas Salazar, Shirley" userId="224a5811-68d4-4b0f-9447-43bf92972d0f" providerId="ADAL" clId="{F0FF33E5-2F61-413D-9306-38BDB470B1B5}" dt="2022-06-01T23:15:36.241" v="374"/>
          <ac:spMkLst>
            <pc:docMk/>
            <pc:sldMk cId="3923934688" sldId="544"/>
            <ac:spMk id="5" creationId="{7271956F-22AD-8B35-FFEF-30556656F8C8}"/>
          </ac:spMkLst>
        </pc:spChg>
        <pc:spChg chg="mod">
          <ac:chgData name="Rojas Salazar, Shirley" userId="224a5811-68d4-4b0f-9447-43bf92972d0f" providerId="ADAL" clId="{F0FF33E5-2F61-413D-9306-38BDB470B1B5}" dt="2022-06-01T23:15:41.925" v="376" actId="20577"/>
          <ac:spMkLst>
            <pc:docMk/>
            <pc:sldMk cId="3923934688" sldId="544"/>
            <ac:spMk id="4100" creationId="{36750826-B8BF-278C-EFEE-63CD96E6C501}"/>
          </ac:spMkLst>
        </pc:spChg>
        <pc:spChg chg="del">
          <ac:chgData name="Rojas Salazar, Shirley" userId="224a5811-68d4-4b0f-9447-43bf92972d0f" providerId="ADAL" clId="{F0FF33E5-2F61-413D-9306-38BDB470B1B5}" dt="2022-06-01T23:13:49.904" v="345" actId="478"/>
          <ac:spMkLst>
            <pc:docMk/>
            <pc:sldMk cId="3923934688" sldId="544"/>
            <ac:spMk id="18439" creationId="{36A73D30-1DDC-3770-FCAD-5BE3EFDA8B16}"/>
          </ac:spMkLst>
        </pc:spChg>
        <pc:spChg chg="del">
          <ac:chgData name="Rojas Salazar, Shirley" userId="224a5811-68d4-4b0f-9447-43bf92972d0f" providerId="ADAL" clId="{F0FF33E5-2F61-413D-9306-38BDB470B1B5}" dt="2022-06-01T23:13:45.900" v="344" actId="478"/>
          <ac:spMkLst>
            <pc:docMk/>
            <pc:sldMk cId="3923934688" sldId="544"/>
            <ac:spMk id="18443" creationId="{B3AD57B3-3760-08E2-DC95-7B32E4224169}"/>
          </ac:spMkLst>
        </pc:spChg>
        <pc:spChg chg="del">
          <ac:chgData name="Rojas Salazar, Shirley" userId="224a5811-68d4-4b0f-9447-43bf92972d0f" providerId="ADAL" clId="{F0FF33E5-2F61-413D-9306-38BDB470B1B5}" dt="2022-06-01T23:14:10.582" v="352" actId="21"/>
          <ac:spMkLst>
            <pc:docMk/>
            <pc:sldMk cId="3923934688" sldId="544"/>
            <ac:spMk id="18444" creationId="{B8658D95-5C63-F8CE-8D59-CC40E48ABF5B}"/>
          </ac:spMkLst>
        </pc:spChg>
        <pc:spChg chg="del">
          <ac:chgData name="Rojas Salazar, Shirley" userId="224a5811-68d4-4b0f-9447-43bf92972d0f" providerId="ADAL" clId="{F0FF33E5-2F61-413D-9306-38BDB470B1B5}" dt="2022-06-01T23:14:02.811" v="351" actId="21"/>
          <ac:spMkLst>
            <pc:docMk/>
            <pc:sldMk cId="3923934688" sldId="544"/>
            <ac:spMk id="18447" creationId="{A505C365-8E0F-C56F-AADE-9B634BE0548E}"/>
          </ac:spMkLst>
        </pc:spChg>
        <pc:spChg chg="del mod">
          <ac:chgData name="Rojas Salazar, Shirley" userId="224a5811-68d4-4b0f-9447-43bf92972d0f" providerId="ADAL" clId="{F0FF33E5-2F61-413D-9306-38BDB470B1B5}" dt="2022-06-01T23:13:59.880" v="350" actId="21"/>
          <ac:spMkLst>
            <pc:docMk/>
            <pc:sldMk cId="3923934688" sldId="544"/>
            <ac:spMk id="18450" creationId="{20B7831D-2FEE-B04E-7CFE-699952A587FD}"/>
          </ac:spMkLst>
        </pc:spChg>
        <pc:spChg chg="del mod">
          <ac:chgData name="Rojas Salazar, Shirley" userId="224a5811-68d4-4b0f-9447-43bf92972d0f" providerId="ADAL" clId="{F0FF33E5-2F61-413D-9306-38BDB470B1B5}" dt="2022-06-01T23:13:55.403" v="348" actId="478"/>
          <ac:spMkLst>
            <pc:docMk/>
            <pc:sldMk cId="3923934688" sldId="544"/>
            <ac:spMk id="18451" creationId="{9BBAE342-EDAF-BAE1-A646-349C0BDBE258}"/>
          </ac:spMkLst>
        </pc:spChg>
        <pc:picChg chg="add mod">
          <ac:chgData name="Rojas Salazar, Shirley" userId="224a5811-68d4-4b0f-9447-43bf92972d0f" providerId="ADAL" clId="{F0FF33E5-2F61-413D-9306-38BDB470B1B5}" dt="2022-06-01T23:19:47.226" v="393" actId="1036"/>
          <ac:picMkLst>
            <pc:docMk/>
            <pc:sldMk cId="3923934688" sldId="544"/>
            <ac:picMk id="3" creationId="{BA66E9A6-3F98-3AE1-E673-CA17BB44FE6A}"/>
          </ac:picMkLst>
        </pc:picChg>
        <pc:picChg chg="del">
          <ac:chgData name="Rojas Salazar, Shirley" userId="224a5811-68d4-4b0f-9447-43bf92972d0f" providerId="ADAL" clId="{F0FF33E5-2F61-413D-9306-38BDB470B1B5}" dt="2022-06-01T23:12:50.697" v="328" actId="478"/>
          <ac:picMkLst>
            <pc:docMk/>
            <pc:sldMk cId="3923934688" sldId="544"/>
            <ac:picMk id="4" creationId="{C660ABDA-4128-1503-E0A3-34A43C9C05C1}"/>
          </ac:picMkLst>
        </pc:picChg>
      </pc:sldChg>
      <pc:sldChg chg="modSp add mod">
        <pc:chgData name="Rojas Salazar, Shirley" userId="224a5811-68d4-4b0f-9447-43bf92972d0f" providerId="ADAL" clId="{F0FF33E5-2F61-413D-9306-38BDB470B1B5}" dt="2022-06-02T00:06:53.423" v="596" actId="403"/>
        <pc:sldMkLst>
          <pc:docMk/>
          <pc:sldMk cId="3549467039" sldId="545"/>
        </pc:sldMkLst>
        <pc:spChg chg="mod">
          <ac:chgData name="Rojas Salazar, Shirley" userId="224a5811-68d4-4b0f-9447-43bf92972d0f" providerId="ADAL" clId="{F0FF33E5-2F61-413D-9306-38BDB470B1B5}" dt="2022-06-02T00:06:53.423" v="596" actId="403"/>
          <ac:spMkLst>
            <pc:docMk/>
            <pc:sldMk cId="3549467039" sldId="545"/>
            <ac:spMk id="4100" creationId="{36750826-B8BF-278C-EFEE-63CD96E6C501}"/>
          </ac:spMkLst>
        </pc:spChg>
        <pc:spChg chg="mod">
          <ac:chgData name="Rojas Salazar, Shirley" userId="224a5811-68d4-4b0f-9447-43bf92972d0f" providerId="ADAL" clId="{F0FF33E5-2F61-413D-9306-38BDB470B1B5}" dt="2022-06-02T00:01:42.698" v="414" actId="20577"/>
          <ac:spMkLst>
            <pc:docMk/>
            <pc:sldMk cId="3549467039" sldId="545"/>
            <ac:spMk id="18435" creationId="{39F6E267-F306-A7A3-BBEE-8A40CF02E098}"/>
          </ac:spMkLst>
        </pc:spChg>
      </pc:sldChg>
    </pc:docChg>
  </pc:docChgLst>
  <pc:docChgLst>
    <pc:chgData name="DANIEL ENRIQUE SIBAJA SALAZAR" userId="S::daniel.sibajasalazar@ucr.ac.cr::2d22ebb2-d459-46d7-8467-be7b32afcc8f" providerId="AD" clId="Web-{FC7638E7-5130-23E2-0F62-0A7069EA6011}"/>
    <pc:docChg chg="modSld">
      <pc:chgData name="DANIEL ENRIQUE SIBAJA SALAZAR" userId="S::daniel.sibajasalazar@ucr.ac.cr::2d22ebb2-d459-46d7-8467-be7b32afcc8f" providerId="AD" clId="Web-{FC7638E7-5130-23E2-0F62-0A7069EA6011}" dt="2024-06-24T00:29:05.786" v="4"/>
      <pc:docMkLst>
        <pc:docMk/>
      </pc:docMkLst>
      <pc:sldChg chg="modSp">
        <pc:chgData name="DANIEL ENRIQUE SIBAJA SALAZAR" userId="S::daniel.sibajasalazar@ucr.ac.cr::2d22ebb2-d459-46d7-8467-be7b32afcc8f" providerId="AD" clId="Web-{FC7638E7-5130-23E2-0F62-0A7069EA6011}" dt="2024-06-24T00:24:06.695" v="2" actId="1076"/>
        <pc:sldMkLst>
          <pc:docMk/>
          <pc:sldMk cId="2190306660" sldId="621"/>
        </pc:sldMkLst>
        <pc:spChg chg="mod">
          <ac:chgData name="DANIEL ENRIQUE SIBAJA SALAZAR" userId="S::daniel.sibajasalazar@ucr.ac.cr::2d22ebb2-d459-46d7-8467-be7b32afcc8f" providerId="AD" clId="Web-{FC7638E7-5130-23E2-0F62-0A7069EA6011}" dt="2024-06-24T00:24:06.695" v="2" actId="1076"/>
          <ac:spMkLst>
            <pc:docMk/>
            <pc:sldMk cId="2190306660" sldId="621"/>
            <ac:spMk id="4100" creationId="{36750826-B8BF-278C-EFEE-63CD96E6C501}"/>
          </ac:spMkLst>
        </pc:spChg>
      </pc:sldChg>
      <pc:sldChg chg="modSp">
        <pc:chgData name="DANIEL ENRIQUE SIBAJA SALAZAR" userId="S::daniel.sibajasalazar@ucr.ac.cr::2d22ebb2-d459-46d7-8467-be7b32afcc8f" providerId="AD" clId="Web-{FC7638E7-5130-23E2-0F62-0A7069EA6011}" dt="2024-06-24T00:21:09.782" v="1" actId="1076"/>
        <pc:sldMkLst>
          <pc:docMk/>
          <pc:sldMk cId="3699441590" sldId="622"/>
        </pc:sldMkLst>
        <pc:spChg chg="mod">
          <ac:chgData name="DANIEL ENRIQUE SIBAJA SALAZAR" userId="S::daniel.sibajasalazar@ucr.ac.cr::2d22ebb2-d459-46d7-8467-be7b32afcc8f" providerId="AD" clId="Web-{FC7638E7-5130-23E2-0F62-0A7069EA6011}" dt="2024-06-24T00:21:09.782" v="1" actId="1076"/>
          <ac:spMkLst>
            <pc:docMk/>
            <pc:sldMk cId="3699441590" sldId="622"/>
            <ac:spMk id="4100" creationId="{36750826-B8BF-278C-EFEE-63CD96E6C501}"/>
          </ac:spMkLst>
        </pc:spChg>
      </pc:sldChg>
      <pc:sldChg chg="modSp">
        <pc:chgData name="DANIEL ENRIQUE SIBAJA SALAZAR" userId="S::daniel.sibajasalazar@ucr.ac.cr::2d22ebb2-d459-46d7-8467-be7b32afcc8f" providerId="AD" clId="Web-{FC7638E7-5130-23E2-0F62-0A7069EA6011}" dt="2024-06-24T00:29:05.786" v="4"/>
        <pc:sldMkLst>
          <pc:docMk/>
          <pc:sldMk cId="4250574608" sldId="632"/>
        </pc:sldMkLst>
        <pc:graphicFrameChg chg="modGraphic">
          <ac:chgData name="DANIEL ENRIQUE SIBAJA SALAZAR" userId="S::daniel.sibajasalazar@ucr.ac.cr::2d22ebb2-d459-46d7-8467-be7b32afcc8f" providerId="AD" clId="Web-{FC7638E7-5130-23E2-0F62-0A7069EA6011}" dt="2024-06-24T00:29:05.786" v="4"/>
          <ac:graphicFrameMkLst>
            <pc:docMk/>
            <pc:sldMk cId="4250574608" sldId="632"/>
            <ac:graphicFrameMk id="7" creationId="{88AB8C9C-02BF-A131-FF5F-E20EC8D0F596}"/>
          </ac:graphicFrameMkLst>
        </pc:graphicFrameChg>
      </pc:sldChg>
    </pc:docChg>
  </pc:docChgLst>
  <pc:docChgLst>
    <pc:chgData name="MARIE SOFIA VILLALOBOS MARTINEZ" userId="S::marie.villalobos@ucr.ac.cr::c612b59f-6d40-4fd1-9b87-d190e562ae54" providerId="AD" clId="Web-{52521E38-048C-57EE-D4E6-5AE10377381D}"/>
    <pc:docChg chg="delSld modSld">
      <pc:chgData name="MARIE SOFIA VILLALOBOS MARTINEZ" userId="S::marie.villalobos@ucr.ac.cr::c612b59f-6d40-4fd1-9b87-d190e562ae54" providerId="AD" clId="Web-{52521E38-048C-57EE-D4E6-5AE10377381D}" dt="2024-07-09T18:40:43.569" v="1"/>
      <pc:docMkLst>
        <pc:docMk/>
      </pc:docMkLst>
      <pc:sldChg chg="del">
        <pc:chgData name="MARIE SOFIA VILLALOBOS MARTINEZ" userId="S::marie.villalobos@ucr.ac.cr::c612b59f-6d40-4fd1-9b87-d190e562ae54" providerId="AD" clId="Web-{52521E38-048C-57EE-D4E6-5AE10377381D}" dt="2024-07-09T18:33:17.874" v="0"/>
        <pc:sldMkLst>
          <pc:docMk/>
          <pc:sldMk cId="3001865105" sldId="629"/>
        </pc:sldMkLst>
      </pc:sldChg>
      <pc:sldChg chg="modSp">
        <pc:chgData name="MARIE SOFIA VILLALOBOS MARTINEZ" userId="S::marie.villalobos@ucr.ac.cr::c612b59f-6d40-4fd1-9b87-d190e562ae54" providerId="AD" clId="Web-{52521E38-048C-57EE-D4E6-5AE10377381D}" dt="2024-07-09T18:40:43.569" v="1"/>
        <pc:sldMkLst>
          <pc:docMk/>
          <pc:sldMk cId="1033121902" sldId="631"/>
        </pc:sldMkLst>
        <pc:graphicFrameChg chg="modGraphic">
          <ac:chgData name="MARIE SOFIA VILLALOBOS MARTINEZ" userId="S::marie.villalobos@ucr.ac.cr::c612b59f-6d40-4fd1-9b87-d190e562ae54" providerId="AD" clId="Web-{52521E38-048C-57EE-D4E6-5AE10377381D}" dt="2024-07-09T18:40:43.569" v="1"/>
          <ac:graphicFrameMkLst>
            <pc:docMk/>
            <pc:sldMk cId="1033121902" sldId="631"/>
            <ac:graphicFrameMk id="6" creationId="{D852BD36-CC39-87CF-6FB1-66C5E2C6047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F2C782E4-89FF-54FE-9641-68139AEB4036}"/>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a:latin typeface="Arial" charset="0"/>
              </a:defRPr>
            </a:lvl1pPr>
          </a:lstStyle>
          <a:p>
            <a:pPr>
              <a:defRPr/>
            </a:pPr>
            <a:endParaRPr lang="es-ES" altLang="es-CR"/>
          </a:p>
        </p:txBody>
      </p:sp>
      <p:sp>
        <p:nvSpPr>
          <p:cNvPr id="374787" name="Rectangle 3">
            <a:extLst>
              <a:ext uri="{FF2B5EF4-FFF2-40B4-BE49-F238E27FC236}">
                <a16:creationId xmlns:a16="http://schemas.microsoft.com/office/drawing/2014/main" id="{B17CEF35-F720-A0B1-57E1-D33BB0CEBAFC}"/>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a:latin typeface="Arial" charset="0"/>
              </a:defRPr>
            </a:lvl1pPr>
          </a:lstStyle>
          <a:p>
            <a:pPr>
              <a:defRPr/>
            </a:pPr>
            <a:endParaRPr lang="es-ES" altLang="es-CR"/>
          </a:p>
        </p:txBody>
      </p:sp>
      <p:sp>
        <p:nvSpPr>
          <p:cNvPr id="374788" name="Rectangle 4">
            <a:extLst>
              <a:ext uri="{FF2B5EF4-FFF2-40B4-BE49-F238E27FC236}">
                <a16:creationId xmlns:a16="http://schemas.microsoft.com/office/drawing/2014/main" id="{5512BFFA-6C5A-0F1E-5552-FEDC9D3DC501}"/>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a:latin typeface="Arial" charset="0"/>
              </a:defRPr>
            </a:lvl1pPr>
          </a:lstStyle>
          <a:p>
            <a:pPr>
              <a:defRPr/>
            </a:pPr>
            <a:endParaRPr lang="es-ES" altLang="es-CR"/>
          </a:p>
        </p:txBody>
      </p:sp>
      <p:sp>
        <p:nvSpPr>
          <p:cNvPr id="374789" name="Rectangle 5">
            <a:extLst>
              <a:ext uri="{FF2B5EF4-FFF2-40B4-BE49-F238E27FC236}">
                <a16:creationId xmlns:a16="http://schemas.microsoft.com/office/drawing/2014/main" id="{F4E1AFDB-ACF8-8150-D9A8-D8AB3E49EB88}"/>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a:latin typeface="Arial" panose="020B0604020202020204" pitchFamily="34" charset="0"/>
              </a:defRPr>
            </a:lvl1pPr>
          </a:lstStyle>
          <a:p>
            <a:pPr>
              <a:defRPr/>
            </a:pPr>
            <a:fld id="{61ED64BB-B594-485D-B4F5-B0944D466940}" type="slidenum">
              <a:rPr lang="es-ES" altLang="es-CR"/>
              <a:pPr>
                <a:defRPr/>
              </a:pPr>
              <a:t>‹Nº›</a:t>
            </a:fld>
            <a:endParaRPr lang="es-ES" altLang="es-C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8T19:33:48.538"/>
    </inkml:context>
    <inkml:brush xml:id="br0">
      <inkml:brushProperty name="width" value="0.05" units="cm"/>
      <inkml:brushProperty name="height" value="0.05" units="cm"/>
    </inkml:brush>
  </inkml:definitions>
  <inkml:trace contextRef="#ctx0" brushRef="#br0">242 484 772 0 0,'25'-16'870'0'0,"-20"13"-38"0"0,2 1-84 0 0,0-1 0 0 0,0 0 1 0 0,-1 0-1 0 0,1-1 0 0 0,-1 0 0 0 0,1 0 0 0 0,-1 0 0 0 0,-1-1 0 0 0,1 0 1 0 0,6-8-1 0 0,40-30 4560 0 0,-50 41-5037 0 0,10-24 1558 0 0,-14-21 150 0 0,1 46-1849 0 0,-14-34 561 0 0,12 28-665 0 0,-2 1-1 0 0,1-1 1 0 0,0 0 0 0 0,-1 1 0 0 0,0 0 0 0 0,-1 0-1 0 0,1 1 1 0 0,-1-1 0 0 0,0 1 0 0 0,-1 1 0 0 0,-12-8-1 0 0,-21-20 65 0 0,22 17-355 0 0,0 1 0 0 0,-1 1 0 0 0,-1 1 0 0 0,0 1 0 0 0,0 0 0 0 0,-36-12 0 0 0,9 3-4555 0 0,1-2-4586 0 0,29 12 6216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8T19:38:41.562"/>
    </inkml:context>
    <inkml:brush xml:id="br0">
      <inkml:brushProperty name="width" value="0.05" units="cm"/>
      <inkml:brushProperty name="height" value="0.05" units="cm"/>
    </inkml:brush>
  </inkml:definitions>
  <inkml:trace contextRef="#ctx0" brushRef="#br0">3 531 1264 0 0,'-2'-37'1283'0'0,"2"0"0"0"0,1 0 1 0 0,2 0-1 0 0,10-47 0 0 0,-6 47-781 0 0,-2 1 0 0 0,-2-1 0 0 0,-1 0 0 0 0,-4-47 0 0 0,1 31-7450 0 0,-1 39 4106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9F1DBC97-D578-1C8C-BE93-8150F8FBE5E7}"/>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a:latin typeface="Arial" charset="0"/>
              </a:defRPr>
            </a:lvl1pPr>
          </a:lstStyle>
          <a:p>
            <a:pPr>
              <a:defRPr/>
            </a:pPr>
            <a:endParaRPr lang="es-ES" altLang="es-CR"/>
          </a:p>
        </p:txBody>
      </p:sp>
      <p:sp>
        <p:nvSpPr>
          <p:cNvPr id="355331" name="Rectangle 3">
            <a:extLst>
              <a:ext uri="{FF2B5EF4-FFF2-40B4-BE49-F238E27FC236}">
                <a16:creationId xmlns:a16="http://schemas.microsoft.com/office/drawing/2014/main" id="{79F508A4-74AC-F282-FEB8-4B96753275C6}"/>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a:latin typeface="Arial" charset="0"/>
              </a:defRPr>
            </a:lvl1pPr>
          </a:lstStyle>
          <a:p>
            <a:pPr>
              <a:defRPr/>
            </a:pPr>
            <a:endParaRPr lang="es-ES" altLang="es-CR"/>
          </a:p>
        </p:txBody>
      </p:sp>
      <p:sp>
        <p:nvSpPr>
          <p:cNvPr id="3076" name="Rectangle 4">
            <a:extLst>
              <a:ext uri="{FF2B5EF4-FFF2-40B4-BE49-F238E27FC236}">
                <a16:creationId xmlns:a16="http://schemas.microsoft.com/office/drawing/2014/main" id="{91A2FE64-539C-B0E2-08B2-4677897AFB5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5333" name="Rectangle 5">
            <a:extLst>
              <a:ext uri="{FF2B5EF4-FFF2-40B4-BE49-F238E27FC236}">
                <a16:creationId xmlns:a16="http://schemas.microsoft.com/office/drawing/2014/main" id="{F75577C5-F538-7B70-D5AD-B5EB2B5A1C7D}"/>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s-ES" altLang="es-CR" noProof="0"/>
              <a:t>Haga clic para modificar el estilo de texto del patrón</a:t>
            </a:r>
          </a:p>
          <a:p>
            <a:pPr lvl="1"/>
            <a:r>
              <a:rPr lang="es-ES" altLang="es-CR" noProof="0"/>
              <a:t>Segundo nivel</a:t>
            </a:r>
          </a:p>
          <a:p>
            <a:pPr lvl="2"/>
            <a:r>
              <a:rPr lang="es-ES" altLang="es-CR" noProof="0"/>
              <a:t>Tercer nivel</a:t>
            </a:r>
          </a:p>
          <a:p>
            <a:pPr lvl="3"/>
            <a:r>
              <a:rPr lang="es-ES" altLang="es-CR" noProof="0"/>
              <a:t>Cuarto nivel</a:t>
            </a:r>
          </a:p>
          <a:p>
            <a:pPr lvl="4"/>
            <a:r>
              <a:rPr lang="es-ES" altLang="es-CR" noProof="0"/>
              <a:t>Quinto nivel</a:t>
            </a:r>
          </a:p>
        </p:txBody>
      </p:sp>
      <p:sp>
        <p:nvSpPr>
          <p:cNvPr id="355334" name="Rectangle 6">
            <a:extLst>
              <a:ext uri="{FF2B5EF4-FFF2-40B4-BE49-F238E27FC236}">
                <a16:creationId xmlns:a16="http://schemas.microsoft.com/office/drawing/2014/main" id="{B3F19D4F-5320-0907-F290-EA297A527CBF}"/>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a:latin typeface="Arial" charset="0"/>
              </a:defRPr>
            </a:lvl1pPr>
          </a:lstStyle>
          <a:p>
            <a:pPr>
              <a:defRPr/>
            </a:pPr>
            <a:endParaRPr lang="es-ES" altLang="es-CR"/>
          </a:p>
        </p:txBody>
      </p:sp>
      <p:sp>
        <p:nvSpPr>
          <p:cNvPr id="355335" name="Rectangle 7">
            <a:extLst>
              <a:ext uri="{FF2B5EF4-FFF2-40B4-BE49-F238E27FC236}">
                <a16:creationId xmlns:a16="http://schemas.microsoft.com/office/drawing/2014/main" id="{71D85B77-B2CE-16E0-C1FE-8A3E2FFA1DED}"/>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a:latin typeface="Arial" panose="020B0604020202020204" pitchFamily="34" charset="0"/>
              </a:defRPr>
            </a:lvl1pPr>
          </a:lstStyle>
          <a:p>
            <a:pPr>
              <a:defRPr/>
            </a:pPr>
            <a:fld id="{BBE9A975-FF76-46E3-AFF3-8DACA4101F9A}" type="slidenum">
              <a:rPr lang="es-ES" altLang="es-CR"/>
              <a:pPr>
                <a:defRPr/>
              </a:pPr>
              <a:t>‹Nº›</a:t>
            </a:fld>
            <a:endParaRPr lang="es-ES" altLang="es-C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BBE9A975-FF76-46E3-AFF3-8DACA4101F9A}" type="slidenum">
              <a:rPr lang="es-ES" altLang="es-CR" smtClean="0"/>
              <a:pPr>
                <a:defRPr/>
              </a:pPr>
              <a:t>35</a:t>
            </a:fld>
            <a:endParaRPr lang="es-ES" altLang="es-CR"/>
          </a:p>
        </p:txBody>
      </p:sp>
    </p:spTree>
    <p:extLst>
      <p:ext uri="{BB962C8B-B14F-4D97-AF65-F5344CB8AC3E}">
        <p14:creationId xmlns:p14="http://schemas.microsoft.com/office/powerpoint/2010/main" val="286887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BBE9A975-FF76-46E3-AFF3-8DACA4101F9A}" type="slidenum">
              <a:rPr lang="es-ES" altLang="es-CR" smtClean="0"/>
              <a:pPr>
                <a:defRPr/>
              </a:pPr>
              <a:t>38</a:t>
            </a:fld>
            <a:endParaRPr lang="es-ES" altLang="es-CR"/>
          </a:p>
        </p:txBody>
      </p:sp>
    </p:spTree>
    <p:extLst>
      <p:ext uri="{BB962C8B-B14F-4D97-AF65-F5344CB8AC3E}">
        <p14:creationId xmlns:p14="http://schemas.microsoft.com/office/powerpoint/2010/main" val="790380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74D0B6E3-EFBA-F6CE-458E-15165DC06883}"/>
              </a:ext>
            </a:extLst>
          </p:cNvPr>
          <p:cNvGrpSpPr>
            <a:grpSpLocks/>
          </p:cNvGrpSpPr>
          <p:nvPr/>
        </p:nvGrpSpPr>
        <p:grpSpPr bwMode="auto">
          <a:xfrm>
            <a:off x="-3175" y="0"/>
            <a:ext cx="9147175" cy="6867525"/>
            <a:chOff x="-2" y="0"/>
            <a:chExt cx="5762" cy="4326"/>
          </a:xfrm>
        </p:grpSpPr>
        <p:grpSp>
          <p:nvGrpSpPr>
            <p:cNvPr id="5" name="Group 3">
              <a:extLst>
                <a:ext uri="{FF2B5EF4-FFF2-40B4-BE49-F238E27FC236}">
                  <a16:creationId xmlns:a16="http://schemas.microsoft.com/office/drawing/2014/main" id="{E15FAC06-25D1-6BCA-7561-83CE4975EE54}"/>
                </a:ext>
              </a:extLst>
            </p:cNvPr>
            <p:cNvGrpSpPr>
              <a:grpSpLocks/>
            </p:cNvGrpSpPr>
            <p:nvPr userDrawn="1"/>
          </p:nvGrpSpPr>
          <p:grpSpPr bwMode="auto">
            <a:xfrm>
              <a:off x="-2" y="0"/>
              <a:ext cx="5712" cy="4326"/>
              <a:chOff x="-2" y="0"/>
              <a:chExt cx="5712" cy="4326"/>
            </a:xfrm>
          </p:grpSpPr>
          <p:sp>
            <p:nvSpPr>
              <p:cNvPr id="8" name="Rectangle 4">
                <a:extLst>
                  <a:ext uri="{FF2B5EF4-FFF2-40B4-BE49-F238E27FC236}">
                    <a16:creationId xmlns:a16="http://schemas.microsoft.com/office/drawing/2014/main" id="{C20E9A11-7DBA-D7AE-E8CF-A732FA27BAE2}"/>
                  </a:ext>
                </a:extLst>
              </p:cNvPr>
              <p:cNvSpPr>
                <a:spLocks noChangeArrowheads="1"/>
              </p:cNvSpPr>
              <p:nvPr/>
            </p:nvSpPr>
            <p:spPr bwMode="auto">
              <a:xfrm>
                <a:off x="-2" y="0"/>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9" name="Rectangle 5">
                <a:extLst>
                  <a:ext uri="{FF2B5EF4-FFF2-40B4-BE49-F238E27FC236}">
                    <a16:creationId xmlns:a16="http://schemas.microsoft.com/office/drawing/2014/main" id="{E654A92C-EA6B-6779-0FF7-C3B03A19C7B7}"/>
                  </a:ext>
                </a:extLst>
              </p:cNvPr>
              <p:cNvSpPr>
                <a:spLocks noChangeArrowheads="1"/>
              </p:cNvSpPr>
              <p:nvPr/>
            </p:nvSpPr>
            <p:spPr bwMode="auto">
              <a:xfrm>
                <a:off x="9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 name="Rectangle 6">
                <a:extLst>
                  <a:ext uri="{FF2B5EF4-FFF2-40B4-BE49-F238E27FC236}">
                    <a16:creationId xmlns:a16="http://schemas.microsoft.com/office/drawing/2014/main" id="{17E503B2-30F7-AA07-93EE-B56B98EB6775}"/>
                  </a:ext>
                </a:extLst>
              </p:cNvPr>
              <p:cNvSpPr>
                <a:spLocks noChangeArrowheads="1"/>
              </p:cNvSpPr>
              <p:nvPr/>
            </p:nvSpPr>
            <p:spPr bwMode="auto">
              <a:xfrm>
                <a:off x="19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1" name="Rectangle 7">
                <a:extLst>
                  <a:ext uri="{FF2B5EF4-FFF2-40B4-BE49-F238E27FC236}">
                    <a16:creationId xmlns:a16="http://schemas.microsoft.com/office/drawing/2014/main" id="{65163417-B19A-95E8-A6D8-BA209D0118F0}"/>
                  </a:ext>
                </a:extLst>
              </p:cNvPr>
              <p:cNvSpPr>
                <a:spLocks noChangeArrowheads="1"/>
              </p:cNvSpPr>
              <p:nvPr/>
            </p:nvSpPr>
            <p:spPr bwMode="auto">
              <a:xfrm>
                <a:off x="28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2" name="Rectangle 8">
                <a:extLst>
                  <a:ext uri="{FF2B5EF4-FFF2-40B4-BE49-F238E27FC236}">
                    <a16:creationId xmlns:a16="http://schemas.microsoft.com/office/drawing/2014/main" id="{E67DF961-7480-3210-BA0A-88988C3487AC}"/>
                  </a:ext>
                </a:extLst>
              </p:cNvPr>
              <p:cNvSpPr>
                <a:spLocks noChangeArrowheads="1"/>
              </p:cNvSpPr>
              <p:nvPr/>
            </p:nvSpPr>
            <p:spPr bwMode="auto">
              <a:xfrm>
                <a:off x="38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3" name="Rectangle 9">
                <a:extLst>
                  <a:ext uri="{FF2B5EF4-FFF2-40B4-BE49-F238E27FC236}">
                    <a16:creationId xmlns:a16="http://schemas.microsoft.com/office/drawing/2014/main" id="{93911722-3B33-EF95-D8F7-2F1A7A2D5F4F}"/>
                  </a:ext>
                </a:extLst>
              </p:cNvPr>
              <p:cNvSpPr>
                <a:spLocks noChangeArrowheads="1"/>
              </p:cNvSpPr>
              <p:nvPr/>
            </p:nvSpPr>
            <p:spPr bwMode="auto">
              <a:xfrm>
                <a:off x="47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4" name="Rectangle 10">
                <a:extLst>
                  <a:ext uri="{FF2B5EF4-FFF2-40B4-BE49-F238E27FC236}">
                    <a16:creationId xmlns:a16="http://schemas.microsoft.com/office/drawing/2014/main" id="{526924CD-8BFA-4D0C-AF00-BB1DF2F089C9}"/>
                  </a:ext>
                </a:extLst>
              </p:cNvPr>
              <p:cNvSpPr>
                <a:spLocks noChangeArrowheads="1"/>
              </p:cNvSpPr>
              <p:nvPr/>
            </p:nvSpPr>
            <p:spPr bwMode="auto">
              <a:xfrm>
                <a:off x="57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5" name="Rectangle 11">
                <a:extLst>
                  <a:ext uri="{FF2B5EF4-FFF2-40B4-BE49-F238E27FC236}">
                    <a16:creationId xmlns:a16="http://schemas.microsoft.com/office/drawing/2014/main" id="{F9FB15DE-F52C-F68E-FA8D-7F39C96980ED}"/>
                  </a:ext>
                </a:extLst>
              </p:cNvPr>
              <p:cNvSpPr>
                <a:spLocks noChangeArrowheads="1"/>
              </p:cNvSpPr>
              <p:nvPr/>
            </p:nvSpPr>
            <p:spPr bwMode="auto">
              <a:xfrm>
                <a:off x="67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6" name="Rectangle 12">
                <a:extLst>
                  <a:ext uri="{FF2B5EF4-FFF2-40B4-BE49-F238E27FC236}">
                    <a16:creationId xmlns:a16="http://schemas.microsoft.com/office/drawing/2014/main" id="{31931436-7451-E2D8-8C18-6CF0C6C6D2D7}"/>
                  </a:ext>
                </a:extLst>
              </p:cNvPr>
              <p:cNvSpPr>
                <a:spLocks noChangeArrowheads="1"/>
              </p:cNvSpPr>
              <p:nvPr/>
            </p:nvSpPr>
            <p:spPr bwMode="auto">
              <a:xfrm>
                <a:off x="76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7" name="Rectangle 13">
                <a:extLst>
                  <a:ext uri="{FF2B5EF4-FFF2-40B4-BE49-F238E27FC236}">
                    <a16:creationId xmlns:a16="http://schemas.microsoft.com/office/drawing/2014/main" id="{EDCE457E-318B-7BC0-0B23-C18CD2D5BFC2}"/>
                  </a:ext>
                </a:extLst>
              </p:cNvPr>
              <p:cNvSpPr>
                <a:spLocks noChangeArrowheads="1"/>
              </p:cNvSpPr>
              <p:nvPr/>
            </p:nvSpPr>
            <p:spPr bwMode="auto">
              <a:xfrm>
                <a:off x="86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8" name="Rectangle 14">
                <a:extLst>
                  <a:ext uri="{FF2B5EF4-FFF2-40B4-BE49-F238E27FC236}">
                    <a16:creationId xmlns:a16="http://schemas.microsoft.com/office/drawing/2014/main" id="{D352F1ED-0893-1EEA-B16E-257DCD430BAA}"/>
                  </a:ext>
                </a:extLst>
              </p:cNvPr>
              <p:cNvSpPr>
                <a:spLocks noChangeArrowheads="1"/>
              </p:cNvSpPr>
              <p:nvPr/>
            </p:nvSpPr>
            <p:spPr bwMode="auto">
              <a:xfrm>
                <a:off x="95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9" name="Rectangle 15">
                <a:extLst>
                  <a:ext uri="{FF2B5EF4-FFF2-40B4-BE49-F238E27FC236}">
                    <a16:creationId xmlns:a16="http://schemas.microsoft.com/office/drawing/2014/main" id="{3042D915-F750-2C86-E2CE-3256F645B11A}"/>
                  </a:ext>
                </a:extLst>
              </p:cNvPr>
              <p:cNvSpPr>
                <a:spLocks noChangeArrowheads="1"/>
              </p:cNvSpPr>
              <p:nvPr/>
            </p:nvSpPr>
            <p:spPr bwMode="auto">
              <a:xfrm>
                <a:off x="105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0" name="Rectangle 16">
                <a:extLst>
                  <a:ext uri="{FF2B5EF4-FFF2-40B4-BE49-F238E27FC236}">
                    <a16:creationId xmlns:a16="http://schemas.microsoft.com/office/drawing/2014/main" id="{817ABFCE-CFF0-BDDE-D4A1-68A1927947D0}"/>
                  </a:ext>
                </a:extLst>
              </p:cNvPr>
              <p:cNvSpPr>
                <a:spLocks noChangeArrowheads="1"/>
              </p:cNvSpPr>
              <p:nvPr/>
            </p:nvSpPr>
            <p:spPr bwMode="auto">
              <a:xfrm>
                <a:off x="115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1" name="Rectangle 17">
                <a:extLst>
                  <a:ext uri="{FF2B5EF4-FFF2-40B4-BE49-F238E27FC236}">
                    <a16:creationId xmlns:a16="http://schemas.microsoft.com/office/drawing/2014/main" id="{D6226BB0-D3E1-D479-CA51-3053319F02BC}"/>
                  </a:ext>
                </a:extLst>
              </p:cNvPr>
              <p:cNvSpPr>
                <a:spLocks noChangeArrowheads="1"/>
              </p:cNvSpPr>
              <p:nvPr/>
            </p:nvSpPr>
            <p:spPr bwMode="auto">
              <a:xfrm>
                <a:off x="124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2" name="Rectangle 18">
                <a:extLst>
                  <a:ext uri="{FF2B5EF4-FFF2-40B4-BE49-F238E27FC236}">
                    <a16:creationId xmlns:a16="http://schemas.microsoft.com/office/drawing/2014/main" id="{484F9B88-C235-B492-0B8D-99BFBFD994F2}"/>
                  </a:ext>
                </a:extLst>
              </p:cNvPr>
              <p:cNvSpPr>
                <a:spLocks noChangeArrowheads="1"/>
              </p:cNvSpPr>
              <p:nvPr/>
            </p:nvSpPr>
            <p:spPr bwMode="auto">
              <a:xfrm>
                <a:off x="134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3" name="Rectangle 19">
                <a:extLst>
                  <a:ext uri="{FF2B5EF4-FFF2-40B4-BE49-F238E27FC236}">
                    <a16:creationId xmlns:a16="http://schemas.microsoft.com/office/drawing/2014/main" id="{2804168D-E8D7-A562-CCE7-E7FBB0184921}"/>
                  </a:ext>
                </a:extLst>
              </p:cNvPr>
              <p:cNvSpPr>
                <a:spLocks noChangeArrowheads="1"/>
              </p:cNvSpPr>
              <p:nvPr/>
            </p:nvSpPr>
            <p:spPr bwMode="auto">
              <a:xfrm>
                <a:off x="143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4" name="Rectangle 20">
                <a:extLst>
                  <a:ext uri="{FF2B5EF4-FFF2-40B4-BE49-F238E27FC236}">
                    <a16:creationId xmlns:a16="http://schemas.microsoft.com/office/drawing/2014/main" id="{D1D67832-CF8F-6236-F556-7FA1C4C8721C}"/>
                  </a:ext>
                </a:extLst>
              </p:cNvPr>
              <p:cNvSpPr>
                <a:spLocks noChangeArrowheads="1"/>
              </p:cNvSpPr>
              <p:nvPr/>
            </p:nvSpPr>
            <p:spPr bwMode="auto">
              <a:xfrm>
                <a:off x="153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5" name="Rectangle 21">
                <a:extLst>
                  <a:ext uri="{FF2B5EF4-FFF2-40B4-BE49-F238E27FC236}">
                    <a16:creationId xmlns:a16="http://schemas.microsoft.com/office/drawing/2014/main" id="{C92F8245-FDC4-A2D8-88BB-CCE6FCED4FF5}"/>
                  </a:ext>
                </a:extLst>
              </p:cNvPr>
              <p:cNvSpPr>
                <a:spLocks noChangeArrowheads="1"/>
              </p:cNvSpPr>
              <p:nvPr/>
            </p:nvSpPr>
            <p:spPr bwMode="auto">
              <a:xfrm>
                <a:off x="163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6" name="Rectangle 22">
                <a:extLst>
                  <a:ext uri="{FF2B5EF4-FFF2-40B4-BE49-F238E27FC236}">
                    <a16:creationId xmlns:a16="http://schemas.microsoft.com/office/drawing/2014/main" id="{35500842-100A-8682-1A6A-22258C0D5DCF}"/>
                  </a:ext>
                </a:extLst>
              </p:cNvPr>
              <p:cNvSpPr>
                <a:spLocks noChangeArrowheads="1"/>
              </p:cNvSpPr>
              <p:nvPr/>
            </p:nvSpPr>
            <p:spPr bwMode="auto">
              <a:xfrm>
                <a:off x="172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7" name="Rectangle 23">
                <a:extLst>
                  <a:ext uri="{FF2B5EF4-FFF2-40B4-BE49-F238E27FC236}">
                    <a16:creationId xmlns:a16="http://schemas.microsoft.com/office/drawing/2014/main" id="{3ABECE65-7F4B-8DBC-C657-F361727AA10A}"/>
                  </a:ext>
                </a:extLst>
              </p:cNvPr>
              <p:cNvSpPr>
                <a:spLocks noChangeArrowheads="1"/>
              </p:cNvSpPr>
              <p:nvPr/>
            </p:nvSpPr>
            <p:spPr bwMode="auto">
              <a:xfrm>
                <a:off x="182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8" name="Rectangle 24">
                <a:extLst>
                  <a:ext uri="{FF2B5EF4-FFF2-40B4-BE49-F238E27FC236}">
                    <a16:creationId xmlns:a16="http://schemas.microsoft.com/office/drawing/2014/main" id="{770145C5-DE7D-2FD0-4C2E-13822769CCC0}"/>
                  </a:ext>
                </a:extLst>
              </p:cNvPr>
              <p:cNvSpPr>
                <a:spLocks noChangeArrowheads="1"/>
              </p:cNvSpPr>
              <p:nvPr/>
            </p:nvSpPr>
            <p:spPr bwMode="auto">
              <a:xfrm>
                <a:off x="191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9" name="Rectangle 25">
                <a:extLst>
                  <a:ext uri="{FF2B5EF4-FFF2-40B4-BE49-F238E27FC236}">
                    <a16:creationId xmlns:a16="http://schemas.microsoft.com/office/drawing/2014/main" id="{4795C8EE-31F1-8741-8815-F6872C1B91AF}"/>
                  </a:ext>
                </a:extLst>
              </p:cNvPr>
              <p:cNvSpPr>
                <a:spLocks noChangeArrowheads="1"/>
              </p:cNvSpPr>
              <p:nvPr/>
            </p:nvSpPr>
            <p:spPr bwMode="auto">
              <a:xfrm>
                <a:off x="201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0" name="Rectangle 26">
                <a:extLst>
                  <a:ext uri="{FF2B5EF4-FFF2-40B4-BE49-F238E27FC236}">
                    <a16:creationId xmlns:a16="http://schemas.microsoft.com/office/drawing/2014/main" id="{76A09B19-B916-4935-7B54-E61F5E9FDE15}"/>
                  </a:ext>
                </a:extLst>
              </p:cNvPr>
              <p:cNvSpPr>
                <a:spLocks noChangeArrowheads="1"/>
              </p:cNvSpPr>
              <p:nvPr/>
            </p:nvSpPr>
            <p:spPr bwMode="auto">
              <a:xfrm>
                <a:off x="211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1" name="Rectangle 27">
                <a:extLst>
                  <a:ext uri="{FF2B5EF4-FFF2-40B4-BE49-F238E27FC236}">
                    <a16:creationId xmlns:a16="http://schemas.microsoft.com/office/drawing/2014/main" id="{BE1334E0-9F72-65DF-B87C-5586ECED5BAB}"/>
                  </a:ext>
                </a:extLst>
              </p:cNvPr>
              <p:cNvSpPr>
                <a:spLocks noChangeArrowheads="1"/>
              </p:cNvSpPr>
              <p:nvPr/>
            </p:nvSpPr>
            <p:spPr bwMode="auto">
              <a:xfrm>
                <a:off x="220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2" name="Rectangle 28">
                <a:extLst>
                  <a:ext uri="{FF2B5EF4-FFF2-40B4-BE49-F238E27FC236}">
                    <a16:creationId xmlns:a16="http://schemas.microsoft.com/office/drawing/2014/main" id="{FA9AB9C6-C6FC-BA9C-1E15-C736991E843B}"/>
                  </a:ext>
                </a:extLst>
              </p:cNvPr>
              <p:cNvSpPr>
                <a:spLocks noChangeArrowheads="1"/>
              </p:cNvSpPr>
              <p:nvPr/>
            </p:nvSpPr>
            <p:spPr bwMode="auto">
              <a:xfrm>
                <a:off x="230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3" name="Rectangle 29">
                <a:extLst>
                  <a:ext uri="{FF2B5EF4-FFF2-40B4-BE49-F238E27FC236}">
                    <a16:creationId xmlns:a16="http://schemas.microsoft.com/office/drawing/2014/main" id="{475AB8A6-C3CC-71A4-0500-7D3D439C1254}"/>
                  </a:ext>
                </a:extLst>
              </p:cNvPr>
              <p:cNvSpPr>
                <a:spLocks noChangeArrowheads="1"/>
              </p:cNvSpPr>
              <p:nvPr/>
            </p:nvSpPr>
            <p:spPr bwMode="auto">
              <a:xfrm>
                <a:off x="239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4" name="Rectangle 30">
                <a:extLst>
                  <a:ext uri="{FF2B5EF4-FFF2-40B4-BE49-F238E27FC236}">
                    <a16:creationId xmlns:a16="http://schemas.microsoft.com/office/drawing/2014/main" id="{ABF5F6A9-B670-B8BE-8205-7B4A9E9268A1}"/>
                  </a:ext>
                </a:extLst>
              </p:cNvPr>
              <p:cNvSpPr>
                <a:spLocks noChangeArrowheads="1"/>
              </p:cNvSpPr>
              <p:nvPr/>
            </p:nvSpPr>
            <p:spPr bwMode="auto">
              <a:xfrm>
                <a:off x="249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5" name="Rectangle 31">
                <a:extLst>
                  <a:ext uri="{FF2B5EF4-FFF2-40B4-BE49-F238E27FC236}">
                    <a16:creationId xmlns:a16="http://schemas.microsoft.com/office/drawing/2014/main" id="{8DF2B58B-9EF8-5F64-90D1-E61752A7AD9C}"/>
                  </a:ext>
                </a:extLst>
              </p:cNvPr>
              <p:cNvSpPr>
                <a:spLocks noChangeArrowheads="1"/>
              </p:cNvSpPr>
              <p:nvPr/>
            </p:nvSpPr>
            <p:spPr bwMode="auto">
              <a:xfrm>
                <a:off x="259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6" name="Rectangle 32">
                <a:extLst>
                  <a:ext uri="{FF2B5EF4-FFF2-40B4-BE49-F238E27FC236}">
                    <a16:creationId xmlns:a16="http://schemas.microsoft.com/office/drawing/2014/main" id="{93C5697C-9D75-C918-B0FB-B33132315D74}"/>
                  </a:ext>
                </a:extLst>
              </p:cNvPr>
              <p:cNvSpPr>
                <a:spLocks noChangeArrowheads="1"/>
              </p:cNvSpPr>
              <p:nvPr/>
            </p:nvSpPr>
            <p:spPr bwMode="auto">
              <a:xfrm>
                <a:off x="268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7" name="Rectangle 33">
                <a:extLst>
                  <a:ext uri="{FF2B5EF4-FFF2-40B4-BE49-F238E27FC236}">
                    <a16:creationId xmlns:a16="http://schemas.microsoft.com/office/drawing/2014/main" id="{8EBD4DFF-BD9B-6B58-23E1-A8EE4415F726}"/>
                  </a:ext>
                </a:extLst>
              </p:cNvPr>
              <p:cNvSpPr>
                <a:spLocks noChangeArrowheads="1"/>
              </p:cNvSpPr>
              <p:nvPr/>
            </p:nvSpPr>
            <p:spPr bwMode="auto">
              <a:xfrm>
                <a:off x="278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8" name="Rectangle 34">
                <a:extLst>
                  <a:ext uri="{FF2B5EF4-FFF2-40B4-BE49-F238E27FC236}">
                    <a16:creationId xmlns:a16="http://schemas.microsoft.com/office/drawing/2014/main" id="{A729D10B-503D-8D70-4C7F-BB52F4A3FF0D}"/>
                  </a:ext>
                </a:extLst>
              </p:cNvPr>
              <p:cNvSpPr>
                <a:spLocks noChangeArrowheads="1"/>
              </p:cNvSpPr>
              <p:nvPr/>
            </p:nvSpPr>
            <p:spPr bwMode="auto">
              <a:xfrm>
                <a:off x="287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9" name="Rectangle 35">
                <a:extLst>
                  <a:ext uri="{FF2B5EF4-FFF2-40B4-BE49-F238E27FC236}">
                    <a16:creationId xmlns:a16="http://schemas.microsoft.com/office/drawing/2014/main" id="{25DE52EB-F358-F8B0-0DF1-18034BDCAFA2}"/>
                  </a:ext>
                </a:extLst>
              </p:cNvPr>
              <p:cNvSpPr>
                <a:spLocks noChangeArrowheads="1"/>
              </p:cNvSpPr>
              <p:nvPr/>
            </p:nvSpPr>
            <p:spPr bwMode="auto">
              <a:xfrm>
                <a:off x="297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0" name="Rectangle 36">
                <a:extLst>
                  <a:ext uri="{FF2B5EF4-FFF2-40B4-BE49-F238E27FC236}">
                    <a16:creationId xmlns:a16="http://schemas.microsoft.com/office/drawing/2014/main" id="{2AA63F04-274D-53DF-5653-2071D84B9589}"/>
                  </a:ext>
                </a:extLst>
              </p:cNvPr>
              <p:cNvSpPr>
                <a:spLocks noChangeArrowheads="1"/>
              </p:cNvSpPr>
              <p:nvPr/>
            </p:nvSpPr>
            <p:spPr bwMode="auto">
              <a:xfrm>
                <a:off x="307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1" name="Rectangle 37">
                <a:extLst>
                  <a:ext uri="{FF2B5EF4-FFF2-40B4-BE49-F238E27FC236}">
                    <a16:creationId xmlns:a16="http://schemas.microsoft.com/office/drawing/2014/main" id="{8DB962A6-92AB-9381-DE92-CB1F1F678984}"/>
                  </a:ext>
                </a:extLst>
              </p:cNvPr>
              <p:cNvSpPr>
                <a:spLocks noChangeArrowheads="1"/>
              </p:cNvSpPr>
              <p:nvPr/>
            </p:nvSpPr>
            <p:spPr bwMode="auto">
              <a:xfrm>
                <a:off x="316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2" name="Rectangle 38">
                <a:extLst>
                  <a:ext uri="{FF2B5EF4-FFF2-40B4-BE49-F238E27FC236}">
                    <a16:creationId xmlns:a16="http://schemas.microsoft.com/office/drawing/2014/main" id="{19939E7B-1323-EAC6-8AA4-64B197E2F658}"/>
                  </a:ext>
                </a:extLst>
              </p:cNvPr>
              <p:cNvSpPr>
                <a:spLocks noChangeArrowheads="1"/>
              </p:cNvSpPr>
              <p:nvPr/>
            </p:nvSpPr>
            <p:spPr bwMode="auto">
              <a:xfrm>
                <a:off x="326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3" name="Rectangle 39">
                <a:extLst>
                  <a:ext uri="{FF2B5EF4-FFF2-40B4-BE49-F238E27FC236}">
                    <a16:creationId xmlns:a16="http://schemas.microsoft.com/office/drawing/2014/main" id="{F5F6727F-733E-8F81-265C-4C67E0E434BA}"/>
                  </a:ext>
                </a:extLst>
              </p:cNvPr>
              <p:cNvSpPr>
                <a:spLocks noChangeArrowheads="1"/>
              </p:cNvSpPr>
              <p:nvPr/>
            </p:nvSpPr>
            <p:spPr bwMode="auto">
              <a:xfrm>
                <a:off x="335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4" name="Rectangle 40">
                <a:extLst>
                  <a:ext uri="{FF2B5EF4-FFF2-40B4-BE49-F238E27FC236}">
                    <a16:creationId xmlns:a16="http://schemas.microsoft.com/office/drawing/2014/main" id="{54D5CBE5-5894-92C2-8B5E-C7E77D9D7184}"/>
                  </a:ext>
                </a:extLst>
              </p:cNvPr>
              <p:cNvSpPr>
                <a:spLocks noChangeArrowheads="1"/>
              </p:cNvSpPr>
              <p:nvPr/>
            </p:nvSpPr>
            <p:spPr bwMode="auto">
              <a:xfrm>
                <a:off x="345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5" name="Rectangle 41">
                <a:extLst>
                  <a:ext uri="{FF2B5EF4-FFF2-40B4-BE49-F238E27FC236}">
                    <a16:creationId xmlns:a16="http://schemas.microsoft.com/office/drawing/2014/main" id="{9F1988E7-DEFE-E7BA-EA74-C8879F7645C2}"/>
                  </a:ext>
                </a:extLst>
              </p:cNvPr>
              <p:cNvSpPr>
                <a:spLocks noChangeArrowheads="1"/>
              </p:cNvSpPr>
              <p:nvPr/>
            </p:nvSpPr>
            <p:spPr bwMode="auto">
              <a:xfrm>
                <a:off x="355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6" name="Rectangle 42">
                <a:extLst>
                  <a:ext uri="{FF2B5EF4-FFF2-40B4-BE49-F238E27FC236}">
                    <a16:creationId xmlns:a16="http://schemas.microsoft.com/office/drawing/2014/main" id="{91BBDEAB-ABB7-808B-3AD7-B9ED5029EB0B}"/>
                  </a:ext>
                </a:extLst>
              </p:cNvPr>
              <p:cNvSpPr>
                <a:spLocks noChangeArrowheads="1"/>
              </p:cNvSpPr>
              <p:nvPr/>
            </p:nvSpPr>
            <p:spPr bwMode="auto">
              <a:xfrm>
                <a:off x="364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7" name="Rectangle 43">
                <a:extLst>
                  <a:ext uri="{FF2B5EF4-FFF2-40B4-BE49-F238E27FC236}">
                    <a16:creationId xmlns:a16="http://schemas.microsoft.com/office/drawing/2014/main" id="{159252FA-D6B4-497F-1E57-21969EC63B66}"/>
                  </a:ext>
                </a:extLst>
              </p:cNvPr>
              <p:cNvSpPr>
                <a:spLocks noChangeArrowheads="1"/>
              </p:cNvSpPr>
              <p:nvPr/>
            </p:nvSpPr>
            <p:spPr bwMode="auto">
              <a:xfrm>
                <a:off x="374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8" name="Rectangle 44">
                <a:extLst>
                  <a:ext uri="{FF2B5EF4-FFF2-40B4-BE49-F238E27FC236}">
                    <a16:creationId xmlns:a16="http://schemas.microsoft.com/office/drawing/2014/main" id="{F3983BD2-3AC0-0CCE-7E94-D89556FE294A}"/>
                  </a:ext>
                </a:extLst>
              </p:cNvPr>
              <p:cNvSpPr>
                <a:spLocks noChangeArrowheads="1"/>
              </p:cNvSpPr>
              <p:nvPr/>
            </p:nvSpPr>
            <p:spPr bwMode="auto">
              <a:xfrm>
                <a:off x="383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9" name="Rectangle 45">
                <a:extLst>
                  <a:ext uri="{FF2B5EF4-FFF2-40B4-BE49-F238E27FC236}">
                    <a16:creationId xmlns:a16="http://schemas.microsoft.com/office/drawing/2014/main" id="{361B15DE-6DFB-628F-C4A1-C64059817534}"/>
                  </a:ext>
                </a:extLst>
              </p:cNvPr>
              <p:cNvSpPr>
                <a:spLocks noChangeArrowheads="1"/>
              </p:cNvSpPr>
              <p:nvPr/>
            </p:nvSpPr>
            <p:spPr bwMode="auto">
              <a:xfrm>
                <a:off x="393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0" name="Rectangle 46">
                <a:extLst>
                  <a:ext uri="{FF2B5EF4-FFF2-40B4-BE49-F238E27FC236}">
                    <a16:creationId xmlns:a16="http://schemas.microsoft.com/office/drawing/2014/main" id="{E41621DE-95FD-F146-9FF9-A8A648B8EBB1}"/>
                  </a:ext>
                </a:extLst>
              </p:cNvPr>
              <p:cNvSpPr>
                <a:spLocks noChangeArrowheads="1"/>
              </p:cNvSpPr>
              <p:nvPr/>
            </p:nvSpPr>
            <p:spPr bwMode="auto">
              <a:xfrm>
                <a:off x="403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1" name="Rectangle 47">
                <a:extLst>
                  <a:ext uri="{FF2B5EF4-FFF2-40B4-BE49-F238E27FC236}">
                    <a16:creationId xmlns:a16="http://schemas.microsoft.com/office/drawing/2014/main" id="{790F896D-89DB-A1C5-8D0F-FC2608591D40}"/>
                  </a:ext>
                </a:extLst>
              </p:cNvPr>
              <p:cNvSpPr>
                <a:spLocks noChangeArrowheads="1"/>
              </p:cNvSpPr>
              <p:nvPr/>
            </p:nvSpPr>
            <p:spPr bwMode="auto">
              <a:xfrm>
                <a:off x="412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2" name="Rectangle 48">
                <a:extLst>
                  <a:ext uri="{FF2B5EF4-FFF2-40B4-BE49-F238E27FC236}">
                    <a16:creationId xmlns:a16="http://schemas.microsoft.com/office/drawing/2014/main" id="{B6FAA572-B413-C8FE-9F12-F77333076B0D}"/>
                  </a:ext>
                </a:extLst>
              </p:cNvPr>
              <p:cNvSpPr>
                <a:spLocks noChangeArrowheads="1"/>
              </p:cNvSpPr>
              <p:nvPr/>
            </p:nvSpPr>
            <p:spPr bwMode="auto">
              <a:xfrm>
                <a:off x="422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3" name="Rectangle 49">
                <a:extLst>
                  <a:ext uri="{FF2B5EF4-FFF2-40B4-BE49-F238E27FC236}">
                    <a16:creationId xmlns:a16="http://schemas.microsoft.com/office/drawing/2014/main" id="{02312FC4-555A-A791-1196-68706C460A4F}"/>
                  </a:ext>
                </a:extLst>
              </p:cNvPr>
              <p:cNvSpPr>
                <a:spLocks noChangeArrowheads="1"/>
              </p:cNvSpPr>
              <p:nvPr/>
            </p:nvSpPr>
            <p:spPr bwMode="auto">
              <a:xfrm>
                <a:off x="431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4" name="Rectangle 50">
                <a:extLst>
                  <a:ext uri="{FF2B5EF4-FFF2-40B4-BE49-F238E27FC236}">
                    <a16:creationId xmlns:a16="http://schemas.microsoft.com/office/drawing/2014/main" id="{F77D70B8-60B9-348A-92B2-EBC4ADF44182}"/>
                  </a:ext>
                </a:extLst>
              </p:cNvPr>
              <p:cNvSpPr>
                <a:spLocks noChangeArrowheads="1"/>
              </p:cNvSpPr>
              <p:nvPr/>
            </p:nvSpPr>
            <p:spPr bwMode="auto">
              <a:xfrm>
                <a:off x="441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5" name="Rectangle 51">
                <a:extLst>
                  <a:ext uri="{FF2B5EF4-FFF2-40B4-BE49-F238E27FC236}">
                    <a16:creationId xmlns:a16="http://schemas.microsoft.com/office/drawing/2014/main" id="{D49C9E8D-0DF0-12AD-7597-8B6836314AE1}"/>
                  </a:ext>
                </a:extLst>
              </p:cNvPr>
              <p:cNvSpPr>
                <a:spLocks noChangeArrowheads="1"/>
              </p:cNvSpPr>
              <p:nvPr/>
            </p:nvSpPr>
            <p:spPr bwMode="auto">
              <a:xfrm>
                <a:off x="451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6" name="Rectangle 52">
                <a:extLst>
                  <a:ext uri="{FF2B5EF4-FFF2-40B4-BE49-F238E27FC236}">
                    <a16:creationId xmlns:a16="http://schemas.microsoft.com/office/drawing/2014/main" id="{DAB22ED0-B3A5-E799-CBD8-D148E4A9E15E}"/>
                  </a:ext>
                </a:extLst>
              </p:cNvPr>
              <p:cNvSpPr>
                <a:spLocks noChangeArrowheads="1"/>
              </p:cNvSpPr>
              <p:nvPr/>
            </p:nvSpPr>
            <p:spPr bwMode="auto">
              <a:xfrm>
                <a:off x="460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7" name="Rectangle 53">
                <a:extLst>
                  <a:ext uri="{FF2B5EF4-FFF2-40B4-BE49-F238E27FC236}">
                    <a16:creationId xmlns:a16="http://schemas.microsoft.com/office/drawing/2014/main" id="{7CECD8F1-97C3-997D-5E5D-56792DDB3369}"/>
                  </a:ext>
                </a:extLst>
              </p:cNvPr>
              <p:cNvSpPr>
                <a:spLocks noChangeArrowheads="1"/>
              </p:cNvSpPr>
              <p:nvPr/>
            </p:nvSpPr>
            <p:spPr bwMode="auto">
              <a:xfrm>
                <a:off x="470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8" name="Rectangle 54">
                <a:extLst>
                  <a:ext uri="{FF2B5EF4-FFF2-40B4-BE49-F238E27FC236}">
                    <a16:creationId xmlns:a16="http://schemas.microsoft.com/office/drawing/2014/main" id="{27312550-D4E2-0113-5B68-A2D24843AAE2}"/>
                  </a:ext>
                </a:extLst>
              </p:cNvPr>
              <p:cNvSpPr>
                <a:spLocks noChangeArrowheads="1"/>
              </p:cNvSpPr>
              <p:nvPr/>
            </p:nvSpPr>
            <p:spPr bwMode="auto">
              <a:xfrm>
                <a:off x="479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9" name="Rectangle 55">
                <a:extLst>
                  <a:ext uri="{FF2B5EF4-FFF2-40B4-BE49-F238E27FC236}">
                    <a16:creationId xmlns:a16="http://schemas.microsoft.com/office/drawing/2014/main" id="{6B5C5BB4-48A2-E581-369D-BF6A9814C624}"/>
                  </a:ext>
                </a:extLst>
              </p:cNvPr>
              <p:cNvSpPr>
                <a:spLocks noChangeArrowheads="1"/>
              </p:cNvSpPr>
              <p:nvPr/>
            </p:nvSpPr>
            <p:spPr bwMode="auto">
              <a:xfrm>
                <a:off x="489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60" name="Rectangle 56">
                <a:extLst>
                  <a:ext uri="{FF2B5EF4-FFF2-40B4-BE49-F238E27FC236}">
                    <a16:creationId xmlns:a16="http://schemas.microsoft.com/office/drawing/2014/main" id="{984AD4C7-EA59-A42F-A247-5F6B8E961355}"/>
                  </a:ext>
                </a:extLst>
              </p:cNvPr>
              <p:cNvSpPr>
                <a:spLocks noChangeArrowheads="1"/>
              </p:cNvSpPr>
              <p:nvPr/>
            </p:nvSpPr>
            <p:spPr bwMode="auto">
              <a:xfrm>
                <a:off x="499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61" name="Rectangle 57">
                <a:extLst>
                  <a:ext uri="{FF2B5EF4-FFF2-40B4-BE49-F238E27FC236}">
                    <a16:creationId xmlns:a16="http://schemas.microsoft.com/office/drawing/2014/main" id="{BB3D1639-37FF-846B-E46D-B41E3F7B2942}"/>
                  </a:ext>
                </a:extLst>
              </p:cNvPr>
              <p:cNvSpPr>
                <a:spLocks noChangeArrowheads="1"/>
              </p:cNvSpPr>
              <p:nvPr/>
            </p:nvSpPr>
            <p:spPr bwMode="auto">
              <a:xfrm>
                <a:off x="508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62" name="Rectangle 58">
                <a:extLst>
                  <a:ext uri="{FF2B5EF4-FFF2-40B4-BE49-F238E27FC236}">
                    <a16:creationId xmlns:a16="http://schemas.microsoft.com/office/drawing/2014/main" id="{06954341-5906-14F8-2E78-A1CB040DDB0C}"/>
                  </a:ext>
                </a:extLst>
              </p:cNvPr>
              <p:cNvSpPr>
                <a:spLocks noChangeArrowheads="1"/>
              </p:cNvSpPr>
              <p:nvPr/>
            </p:nvSpPr>
            <p:spPr bwMode="auto">
              <a:xfrm>
                <a:off x="518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63" name="Rectangle 59">
                <a:extLst>
                  <a:ext uri="{FF2B5EF4-FFF2-40B4-BE49-F238E27FC236}">
                    <a16:creationId xmlns:a16="http://schemas.microsoft.com/office/drawing/2014/main" id="{54C1EAB9-A700-D96C-C73B-7DD1A0C4807C}"/>
                  </a:ext>
                </a:extLst>
              </p:cNvPr>
              <p:cNvSpPr>
                <a:spLocks noChangeArrowheads="1"/>
              </p:cNvSpPr>
              <p:nvPr/>
            </p:nvSpPr>
            <p:spPr bwMode="auto">
              <a:xfrm>
                <a:off x="527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64" name="Rectangle 60">
                <a:extLst>
                  <a:ext uri="{FF2B5EF4-FFF2-40B4-BE49-F238E27FC236}">
                    <a16:creationId xmlns:a16="http://schemas.microsoft.com/office/drawing/2014/main" id="{7E8EB3D1-F867-6D06-38A7-AEEB1E908611}"/>
                  </a:ext>
                </a:extLst>
              </p:cNvPr>
              <p:cNvSpPr>
                <a:spLocks noChangeArrowheads="1"/>
              </p:cNvSpPr>
              <p:nvPr/>
            </p:nvSpPr>
            <p:spPr bwMode="auto">
              <a:xfrm>
                <a:off x="537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65" name="Rectangle 61">
                <a:extLst>
                  <a:ext uri="{FF2B5EF4-FFF2-40B4-BE49-F238E27FC236}">
                    <a16:creationId xmlns:a16="http://schemas.microsoft.com/office/drawing/2014/main" id="{A4210FB6-8E6C-72E7-5C92-5B7A8C031753}"/>
                  </a:ext>
                </a:extLst>
              </p:cNvPr>
              <p:cNvSpPr>
                <a:spLocks noChangeArrowheads="1"/>
              </p:cNvSpPr>
              <p:nvPr/>
            </p:nvSpPr>
            <p:spPr bwMode="auto">
              <a:xfrm>
                <a:off x="547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66" name="Rectangle 62">
                <a:extLst>
                  <a:ext uri="{FF2B5EF4-FFF2-40B4-BE49-F238E27FC236}">
                    <a16:creationId xmlns:a16="http://schemas.microsoft.com/office/drawing/2014/main" id="{E8D09C4B-C462-93D0-56C1-DCDFE1E9272F}"/>
                  </a:ext>
                </a:extLst>
              </p:cNvPr>
              <p:cNvSpPr>
                <a:spLocks noChangeArrowheads="1"/>
              </p:cNvSpPr>
              <p:nvPr/>
            </p:nvSpPr>
            <p:spPr bwMode="auto">
              <a:xfrm>
                <a:off x="556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67" name="Rectangle 63">
                <a:extLst>
                  <a:ext uri="{FF2B5EF4-FFF2-40B4-BE49-F238E27FC236}">
                    <a16:creationId xmlns:a16="http://schemas.microsoft.com/office/drawing/2014/main" id="{A84CE3A6-34CC-4C5C-9282-75207A0834FB}"/>
                  </a:ext>
                </a:extLst>
              </p:cNvPr>
              <p:cNvSpPr>
                <a:spLocks noChangeArrowheads="1"/>
              </p:cNvSpPr>
              <p:nvPr/>
            </p:nvSpPr>
            <p:spPr bwMode="auto">
              <a:xfrm>
                <a:off x="566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grpSp>
        <p:sp>
          <p:nvSpPr>
            <p:cNvPr id="6" name="Rectangle 64">
              <a:extLst>
                <a:ext uri="{FF2B5EF4-FFF2-40B4-BE49-F238E27FC236}">
                  <a16:creationId xmlns:a16="http://schemas.microsoft.com/office/drawing/2014/main" id="{DDDFAA56-F5A7-0119-2E4E-73DEBC765322}"/>
                </a:ext>
              </a:extLst>
            </p:cNvPr>
            <p:cNvSpPr>
              <a:spLocks noChangeArrowheads="1"/>
            </p:cNvSpPr>
            <p:nvPr userDrawn="1"/>
          </p:nvSpPr>
          <p:spPr bwMode="auto">
            <a:xfrm>
              <a:off x="429" y="0"/>
              <a:ext cx="5331" cy="4320"/>
            </a:xfrm>
            <a:prstGeom prst="rect">
              <a:avLst/>
            </a:prstGeom>
            <a:solidFill>
              <a:schemeClr val="accent1">
                <a:alpha val="50195"/>
              </a:schemeClr>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7" name="Rectangle 65">
              <a:extLst>
                <a:ext uri="{FF2B5EF4-FFF2-40B4-BE49-F238E27FC236}">
                  <a16:creationId xmlns:a16="http://schemas.microsoft.com/office/drawing/2014/main" id="{27A47F39-53E5-3B75-21BB-08C127FD7074}"/>
                </a:ext>
              </a:extLst>
            </p:cNvPr>
            <p:cNvSpPr>
              <a:spLocks noChangeArrowheads="1"/>
            </p:cNvSpPr>
            <p:nvPr userDrawn="1"/>
          </p:nvSpPr>
          <p:spPr bwMode="auto">
            <a:xfrm>
              <a:off x="0" y="0"/>
              <a:ext cx="5760" cy="321"/>
            </a:xfrm>
            <a:prstGeom prst="rect">
              <a:avLst/>
            </a:prstGeom>
            <a:solidFill>
              <a:schemeClr val="hlink">
                <a:alpha val="50195"/>
              </a:schemeClr>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grpSp>
      <p:sp>
        <p:nvSpPr>
          <p:cNvPr id="68" name="Rectangle 66">
            <a:extLst>
              <a:ext uri="{FF2B5EF4-FFF2-40B4-BE49-F238E27FC236}">
                <a16:creationId xmlns:a16="http://schemas.microsoft.com/office/drawing/2014/main" id="{B2D5520B-DD3F-0946-6FAD-79F1B421855E}"/>
              </a:ext>
            </a:extLst>
          </p:cNvPr>
          <p:cNvSpPr>
            <a:spLocks noChangeArrowheads="1"/>
          </p:cNvSpPr>
          <p:nvPr/>
        </p:nvSpPr>
        <p:spPr bwMode="auto">
          <a:xfrm>
            <a:off x="3505200" y="2590800"/>
            <a:ext cx="4892675" cy="76200"/>
          </a:xfrm>
          <a:prstGeom prst="rect">
            <a:avLst/>
          </a:prstGeom>
          <a:solidFill>
            <a:schemeClr val="hlink">
              <a:alpha val="50195"/>
            </a:schemeClr>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ctr" eaLnBrk="1" hangingPunct="1">
              <a:defRPr/>
            </a:pPr>
            <a:endParaRPr kumimoji="1" lang="en-US" altLang="es-CR" sz="2400"/>
          </a:p>
        </p:txBody>
      </p:sp>
      <p:sp>
        <p:nvSpPr>
          <p:cNvPr id="18499" name="Rectangle 67"/>
          <p:cNvSpPr>
            <a:spLocks noGrp="1" noChangeArrowheads="1"/>
          </p:cNvSpPr>
          <p:nvPr>
            <p:ph type="ctrTitle" sz="quarter"/>
          </p:nvPr>
        </p:nvSpPr>
        <p:spPr>
          <a:xfrm>
            <a:off x="779463" y="1096963"/>
            <a:ext cx="7678737" cy="1431925"/>
          </a:xfrm>
        </p:spPr>
        <p:txBody>
          <a:bodyPr/>
          <a:lstStyle>
            <a:lvl1pPr algn="r">
              <a:defRPr/>
            </a:lvl1pPr>
          </a:lstStyle>
          <a:p>
            <a:pPr lvl="0"/>
            <a:r>
              <a:rPr lang="es-ES" altLang="es-CR" noProof="0"/>
              <a:t>Haga clic para modificar el estilo de título del patrón</a:t>
            </a:r>
          </a:p>
        </p:txBody>
      </p:sp>
      <p:sp>
        <p:nvSpPr>
          <p:cNvPr id="18500"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pPr lvl="0"/>
            <a:r>
              <a:rPr lang="es-ES" altLang="es-CR" noProof="0"/>
              <a:t>Haga clic para modificar el estilo de subtítulo del patrón</a:t>
            </a:r>
          </a:p>
        </p:txBody>
      </p:sp>
      <p:sp>
        <p:nvSpPr>
          <p:cNvPr id="69" name="Rectangle 69">
            <a:extLst>
              <a:ext uri="{FF2B5EF4-FFF2-40B4-BE49-F238E27FC236}">
                <a16:creationId xmlns:a16="http://schemas.microsoft.com/office/drawing/2014/main" id="{5DD983DA-6630-6804-FF03-CE002BE6C412}"/>
              </a:ext>
            </a:extLst>
          </p:cNvPr>
          <p:cNvSpPr>
            <a:spLocks noGrp="1" noChangeArrowheads="1"/>
          </p:cNvSpPr>
          <p:nvPr>
            <p:ph type="dt" sz="quarter" idx="10"/>
          </p:nvPr>
        </p:nvSpPr>
        <p:spPr>
          <a:xfrm>
            <a:off x="685800" y="6248400"/>
            <a:ext cx="1905000" cy="457200"/>
          </a:xfrm>
        </p:spPr>
        <p:txBody>
          <a:bodyPr/>
          <a:lstStyle>
            <a:lvl1pPr>
              <a:defRPr/>
            </a:lvl1pPr>
          </a:lstStyle>
          <a:p>
            <a:pPr>
              <a:defRPr/>
            </a:pPr>
            <a:endParaRPr lang="es-ES" altLang="es-CR"/>
          </a:p>
        </p:txBody>
      </p:sp>
      <p:sp>
        <p:nvSpPr>
          <p:cNvPr id="70" name="Rectangle 70">
            <a:extLst>
              <a:ext uri="{FF2B5EF4-FFF2-40B4-BE49-F238E27FC236}">
                <a16:creationId xmlns:a16="http://schemas.microsoft.com/office/drawing/2014/main" id="{33550C53-A0DF-6052-0A26-FE847639854A}"/>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s-ES" altLang="es-CR"/>
          </a:p>
        </p:txBody>
      </p:sp>
      <p:sp>
        <p:nvSpPr>
          <p:cNvPr id="71" name="Rectangle 71">
            <a:extLst>
              <a:ext uri="{FF2B5EF4-FFF2-40B4-BE49-F238E27FC236}">
                <a16:creationId xmlns:a16="http://schemas.microsoft.com/office/drawing/2014/main" id="{E8C13695-8796-1FDD-C135-194839377BC3}"/>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36FF93F0-046C-488E-B98F-4ABDB038CF4F}" type="slidenum">
              <a:rPr lang="es-ES" altLang="es-CR"/>
              <a:pPr>
                <a:defRPr/>
              </a:pPr>
              <a:t>‹Nº›</a:t>
            </a:fld>
            <a:endParaRPr lang="es-ES" altLang="es-CR"/>
          </a:p>
        </p:txBody>
      </p:sp>
    </p:spTree>
    <p:extLst>
      <p:ext uri="{BB962C8B-B14F-4D97-AF65-F5344CB8AC3E}">
        <p14:creationId xmlns:p14="http://schemas.microsoft.com/office/powerpoint/2010/main" val="4290959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Rectangle 67">
            <a:extLst>
              <a:ext uri="{FF2B5EF4-FFF2-40B4-BE49-F238E27FC236}">
                <a16:creationId xmlns:a16="http://schemas.microsoft.com/office/drawing/2014/main" id="{6E6EEE77-6F33-7BD1-8E04-097F97738304}"/>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5" name="Rectangle 68">
            <a:extLst>
              <a:ext uri="{FF2B5EF4-FFF2-40B4-BE49-F238E27FC236}">
                <a16:creationId xmlns:a16="http://schemas.microsoft.com/office/drawing/2014/main" id="{D0167545-2977-9B4A-060F-7225FDEE03F6}"/>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6" name="Rectangle 69">
            <a:extLst>
              <a:ext uri="{FF2B5EF4-FFF2-40B4-BE49-F238E27FC236}">
                <a16:creationId xmlns:a16="http://schemas.microsoft.com/office/drawing/2014/main" id="{2D416418-7191-D1B7-5258-3DBCEAD3618F}"/>
              </a:ext>
            </a:extLst>
          </p:cNvPr>
          <p:cNvSpPr>
            <a:spLocks noGrp="1" noChangeArrowheads="1"/>
          </p:cNvSpPr>
          <p:nvPr>
            <p:ph type="sldNum" sz="quarter" idx="12"/>
          </p:nvPr>
        </p:nvSpPr>
        <p:spPr>
          <a:ln/>
        </p:spPr>
        <p:txBody>
          <a:bodyPr/>
          <a:lstStyle>
            <a:lvl1pPr>
              <a:defRPr/>
            </a:lvl1pPr>
          </a:lstStyle>
          <a:p>
            <a:pPr>
              <a:defRPr/>
            </a:pPr>
            <a:fld id="{030F7670-D3C7-45F9-8388-A981A6AE01F4}" type="slidenum">
              <a:rPr lang="es-ES" altLang="es-CR"/>
              <a:pPr>
                <a:defRPr/>
              </a:pPr>
              <a:t>‹Nº›</a:t>
            </a:fld>
            <a:endParaRPr lang="es-ES" altLang="es-CR"/>
          </a:p>
        </p:txBody>
      </p:sp>
    </p:spTree>
    <p:extLst>
      <p:ext uri="{BB962C8B-B14F-4D97-AF65-F5344CB8AC3E}">
        <p14:creationId xmlns:p14="http://schemas.microsoft.com/office/powerpoint/2010/main" val="84818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94525" y="192088"/>
            <a:ext cx="2039938" cy="5903912"/>
          </a:xfrm>
        </p:spPr>
        <p:txBody>
          <a:bodyPr vert="eaVert"/>
          <a:lstStyle/>
          <a:p>
            <a:r>
              <a:rPr lang="es-ES"/>
              <a:t>Haga clic para modificar el estilo de título del patrón</a:t>
            </a:r>
            <a:endParaRPr lang="es-CR"/>
          </a:p>
        </p:txBody>
      </p:sp>
      <p:sp>
        <p:nvSpPr>
          <p:cNvPr id="3" name="2 Marcador de texto vertical"/>
          <p:cNvSpPr>
            <a:spLocks noGrp="1"/>
          </p:cNvSpPr>
          <p:nvPr>
            <p:ph type="body" orient="vert" idx="1"/>
          </p:nvPr>
        </p:nvSpPr>
        <p:spPr>
          <a:xfrm>
            <a:off x="871538" y="192088"/>
            <a:ext cx="5970587" cy="590391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Rectangle 67">
            <a:extLst>
              <a:ext uri="{FF2B5EF4-FFF2-40B4-BE49-F238E27FC236}">
                <a16:creationId xmlns:a16="http://schemas.microsoft.com/office/drawing/2014/main" id="{1DCF764A-E7B1-1D6A-5377-4C79528A301D}"/>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5" name="Rectangle 68">
            <a:extLst>
              <a:ext uri="{FF2B5EF4-FFF2-40B4-BE49-F238E27FC236}">
                <a16:creationId xmlns:a16="http://schemas.microsoft.com/office/drawing/2014/main" id="{9E5EB00E-FCD7-2745-8417-830EA769C1FC}"/>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6" name="Rectangle 69">
            <a:extLst>
              <a:ext uri="{FF2B5EF4-FFF2-40B4-BE49-F238E27FC236}">
                <a16:creationId xmlns:a16="http://schemas.microsoft.com/office/drawing/2014/main" id="{DA68521B-3D5D-D5D4-2BBD-CAFB0F63331B}"/>
              </a:ext>
            </a:extLst>
          </p:cNvPr>
          <p:cNvSpPr>
            <a:spLocks noGrp="1" noChangeArrowheads="1"/>
          </p:cNvSpPr>
          <p:nvPr>
            <p:ph type="sldNum" sz="quarter" idx="12"/>
          </p:nvPr>
        </p:nvSpPr>
        <p:spPr>
          <a:ln/>
        </p:spPr>
        <p:txBody>
          <a:bodyPr/>
          <a:lstStyle>
            <a:lvl1pPr>
              <a:defRPr/>
            </a:lvl1pPr>
          </a:lstStyle>
          <a:p>
            <a:pPr>
              <a:defRPr/>
            </a:pPr>
            <a:fld id="{E2E0EA02-FE3C-41DB-B119-319CAA33D2F3}" type="slidenum">
              <a:rPr lang="es-ES" altLang="es-CR"/>
              <a:pPr>
                <a:defRPr/>
              </a:pPr>
              <a:t>‹Nº›</a:t>
            </a:fld>
            <a:endParaRPr lang="es-ES" altLang="es-CR"/>
          </a:p>
        </p:txBody>
      </p:sp>
    </p:spTree>
    <p:extLst>
      <p:ext uri="{BB962C8B-B14F-4D97-AF65-F5344CB8AC3E}">
        <p14:creationId xmlns:p14="http://schemas.microsoft.com/office/powerpoint/2010/main" val="3385022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871538" y="192088"/>
            <a:ext cx="8162925" cy="1431925"/>
          </a:xfrm>
        </p:spPr>
        <p:txBody>
          <a:bodyPr/>
          <a:lstStyle/>
          <a:p>
            <a:r>
              <a:rPr lang="es-ES"/>
              <a:t>Haga clic para modificar el estilo de título del patrón</a:t>
            </a:r>
            <a:endParaRPr lang="es-CR"/>
          </a:p>
        </p:txBody>
      </p:sp>
      <p:sp>
        <p:nvSpPr>
          <p:cNvPr id="3" name="2 Marcador de contenido"/>
          <p:cNvSpPr>
            <a:spLocks noGrp="1"/>
          </p:cNvSpPr>
          <p:nvPr>
            <p:ph sz="half" idx="1"/>
          </p:nvPr>
        </p:nvSpPr>
        <p:spPr>
          <a:xfrm>
            <a:off x="912813" y="1905000"/>
            <a:ext cx="3978275" cy="4191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3 Marcador de contenido"/>
          <p:cNvSpPr>
            <a:spLocks noGrp="1"/>
          </p:cNvSpPr>
          <p:nvPr>
            <p:ph sz="quarter" idx="2"/>
          </p:nvPr>
        </p:nvSpPr>
        <p:spPr>
          <a:xfrm>
            <a:off x="5043488" y="1905000"/>
            <a:ext cx="3979862" cy="20193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4 Marcador de contenido"/>
          <p:cNvSpPr>
            <a:spLocks noGrp="1"/>
          </p:cNvSpPr>
          <p:nvPr>
            <p:ph sz="quarter" idx="3"/>
          </p:nvPr>
        </p:nvSpPr>
        <p:spPr>
          <a:xfrm>
            <a:off x="5043488" y="4076700"/>
            <a:ext cx="3979862" cy="20193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Rectangle 67">
            <a:extLst>
              <a:ext uri="{FF2B5EF4-FFF2-40B4-BE49-F238E27FC236}">
                <a16:creationId xmlns:a16="http://schemas.microsoft.com/office/drawing/2014/main" id="{52D5BFF0-FB36-77D8-2E57-6B1587104584}"/>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7" name="Rectangle 68">
            <a:extLst>
              <a:ext uri="{FF2B5EF4-FFF2-40B4-BE49-F238E27FC236}">
                <a16:creationId xmlns:a16="http://schemas.microsoft.com/office/drawing/2014/main" id="{A12247D4-4C71-16C0-AFBF-06B718D4A980}"/>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8" name="Rectangle 69">
            <a:extLst>
              <a:ext uri="{FF2B5EF4-FFF2-40B4-BE49-F238E27FC236}">
                <a16:creationId xmlns:a16="http://schemas.microsoft.com/office/drawing/2014/main" id="{B133D2A6-6C3E-73F8-AF40-B0623BABFFC1}"/>
              </a:ext>
            </a:extLst>
          </p:cNvPr>
          <p:cNvSpPr>
            <a:spLocks noGrp="1" noChangeArrowheads="1"/>
          </p:cNvSpPr>
          <p:nvPr>
            <p:ph type="sldNum" sz="quarter" idx="12"/>
          </p:nvPr>
        </p:nvSpPr>
        <p:spPr>
          <a:ln/>
        </p:spPr>
        <p:txBody>
          <a:bodyPr/>
          <a:lstStyle>
            <a:lvl1pPr>
              <a:defRPr/>
            </a:lvl1pPr>
          </a:lstStyle>
          <a:p>
            <a:pPr>
              <a:defRPr/>
            </a:pPr>
            <a:fld id="{7788C392-68FB-4080-88C0-87D377785E24}" type="slidenum">
              <a:rPr lang="es-ES" altLang="es-CR"/>
              <a:pPr>
                <a:defRPr/>
              </a:pPr>
              <a:t>‹Nº›</a:t>
            </a:fld>
            <a:endParaRPr lang="es-ES" altLang="es-CR"/>
          </a:p>
        </p:txBody>
      </p:sp>
    </p:spTree>
    <p:extLst>
      <p:ext uri="{BB962C8B-B14F-4D97-AF65-F5344CB8AC3E}">
        <p14:creationId xmlns:p14="http://schemas.microsoft.com/office/powerpoint/2010/main" val="3137563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871538" y="192088"/>
            <a:ext cx="8162925" cy="1431925"/>
          </a:xfrm>
        </p:spPr>
        <p:txBody>
          <a:bodyPr/>
          <a:lstStyle/>
          <a:p>
            <a:r>
              <a:rPr lang="es-ES"/>
              <a:t>Haga clic para modificar el estilo de título del patrón</a:t>
            </a:r>
            <a:endParaRPr lang="es-CR"/>
          </a:p>
        </p:txBody>
      </p:sp>
      <p:sp>
        <p:nvSpPr>
          <p:cNvPr id="3" name="2 Marcador de contenido"/>
          <p:cNvSpPr>
            <a:spLocks noGrp="1"/>
          </p:cNvSpPr>
          <p:nvPr>
            <p:ph sz="quarter" idx="1"/>
          </p:nvPr>
        </p:nvSpPr>
        <p:spPr>
          <a:xfrm>
            <a:off x="912813" y="1905000"/>
            <a:ext cx="3978275" cy="20193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3 Marcador de contenido"/>
          <p:cNvSpPr>
            <a:spLocks noGrp="1"/>
          </p:cNvSpPr>
          <p:nvPr>
            <p:ph sz="quarter" idx="2"/>
          </p:nvPr>
        </p:nvSpPr>
        <p:spPr>
          <a:xfrm>
            <a:off x="5043488" y="1905000"/>
            <a:ext cx="3979862" cy="20193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4 Marcador de contenido"/>
          <p:cNvSpPr>
            <a:spLocks noGrp="1"/>
          </p:cNvSpPr>
          <p:nvPr>
            <p:ph sz="quarter" idx="3"/>
          </p:nvPr>
        </p:nvSpPr>
        <p:spPr>
          <a:xfrm>
            <a:off x="912813" y="4076700"/>
            <a:ext cx="3978275" cy="20193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5 Marcador de contenido"/>
          <p:cNvSpPr>
            <a:spLocks noGrp="1"/>
          </p:cNvSpPr>
          <p:nvPr>
            <p:ph sz="quarter" idx="4"/>
          </p:nvPr>
        </p:nvSpPr>
        <p:spPr>
          <a:xfrm>
            <a:off x="5043488" y="4076700"/>
            <a:ext cx="3979862" cy="20193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Rectangle 67">
            <a:extLst>
              <a:ext uri="{FF2B5EF4-FFF2-40B4-BE49-F238E27FC236}">
                <a16:creationId xmlns:a16="http://schemas.microsoft.com/office/drawing/2014/main" id="{8F8FC27E-7799-7042-85EA-C715C1757802}"/>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8" name="Rectangle 68">
            <a:extLst>
              <a:ext uri="{FF2B5EF4-FFF2-40B4-BE49-F238E27FC236}">
                <a16:creationId xmlns:a16="http://schemas.microsoft.com/office/drawing/2014/main" id="{AA887B38-32CD-AA88-9BA2-3190DFAE6550}"/>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9" name="Rectangle 69">
            <a:extLst>
              <a:ext uri="{FF2B5EF4-FFF2-40B4-BE49-F238E27FC236}">
                <a16:creationId xmlns:a16="http://schemas.microsoft.com/office/drawing/2014/main" id="{E65BBE72-A684-C826-8557-9EF97AE66EF0}"/>
              </a:ext>
            </a:extLst>
          </p:cNvPr>
          <p:cNvSpPr>
            <a:spLocks noGrp="1" noChangeArrowheads="1"/>
          </p:cNvSpPr>
          <p:nvPr>
            <p:ph type="sldNum" sz="quarter" idx="12"/>
          </p:nvPr>
        </p:nvSpPr>
        <p:spPr>
          <a:ln/>
        </p:spPr>
        <p:txBody>
          <a:bodyPr/>
          <a:lstStyle>
            <a:lvl1pPr>
              <a:defRPr/>
            </a:lvl1pPr>
          </a:lstStyle>
          <a:p>
            <a:pPr>
              <a:defRPr/>
            </a:pPr>
            <a:fld id="{FF3E7E8B-C0D7-4E75-9BB9-48DF69420B6E}" type="slidenum">
              <a:rPr lang="es-ES" altLang="es-CR"/>
              <a:pPr>
                <a:defRPr/>
              </a:pPr>
              <a:t>‹Nº›</a:t>
            </a:fld>
            <a:endParaRPr lang="es-ES" altLang="es-CR"/>
          </a:p>
        </p:txBody>
      </p:sp>
    </p:spTree>
    <p:extLst>
      <p:ext uri="{BB962C8B-B14F-4D97-AF65-F5344CB8AC3E}">
        <p14:creationId xmlns:p14="http://schemas.microsoft.com/office/powerpoint/2010/main" val="2481882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Rectangle 67">
            <a:extLst>
              <a:ext uri="{FF2B5EF4-FFF2-40B4-BE49-F238E27FC236}">
                <a16:creationId xmlns:a16="http://schemas.microsoft.com/office/drawing/2014/main" id="{B41B49A2-D2F4-DF88-EFDB-367A7DEB4259}"/>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5" name="Rectangle 68">
            <a:extLst>
              <a:ext uri="{FF2B5EF4-FFF2-40B4-BE49-F238E27FC236}">
                <a16:creationId xmlns:a16="http://schemas.microsoft.com/office/drawing/2014/main" id="{2B1DC310-815C-1FB7-550B-A9E6985DF4C9}"/>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6" name="Rectangle 69">
            <a:extLst>
              <a:ext uri="{FF2B5EF4-FFF2-40B4-BE49-F238E27FC236}">
                <a16:creationId xmlns:a16="http://schemas.microsoft.com/office/drawing/2014/main" id="{7A289C68-AC35-4526-7FF3-3BFB458D0EF0}"/>
              </a:ext>
            </a:extLst>
          </p:cNvPr>
          <p:cNvSpPr>
            <a:spLocks noGrp="1" noChangeArrowheads="1"/>
          </p:cNvSpPr>
          <p:nvPr>
            <p:ph type="sldNum" sz="quarter" idx="12"/>
          </p:nvPr>
        </p:nvSpPr>
        <p:spPr>
          <a:ln/>
        </p:spPr>
        <p:txBody>
          <a:bodyPr/>
          <a:lstStyle>
            <a:lvl1pPr>
              <a:defRPr/>
            </a:lvl1pPr>
          </a:lstStyle>
          <a:p>
            <a:pPr>
              <a:defRPr/>
            </a:pPr>
            <a:fld id="{62FB8C3D-8BE4-4364-AFD3-FD2BFABF27EC}" type="slidenum">
              <a:rPr lang="es-ES" altLang="es-CR"/>
              <a:pPr>
                <a:defRPr/>
              </a:pPr>
              <a:t>‹Nº›</a:t>
            </a:fld>
            <a:endParaRPr lang="es-ES" altLang="es-CR"/>
          </a:p>
        </p:txBody>
      </p:sp>
    </p:spTree>
    <p:extLst>
      <p:ext uri="{BB962C8B-B14F-4D97-AF65-F5344CB8AC3E}">
        <p14:creationId xmlns:p14="http://schemas.microsoft.com/office/powerpoint/2010/main" val="148954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67">
            <a:extLst>
              <a:ext uri="{FF2B5EF4-FFF2-40B4-BE49-F238E27FC236}">
                <a16:creationId xmlns:a16="http://schemas.microsoft.com/office/drawing/2014/main" id="{6CA2130C-4264-48FE-BAC9-7FB0724D5FB0}"/>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5" name="Rectangle 68">
            <a:extLst>
              <a:ext uri="{FF2B5EF4-FFF2-40B4-BE49-F238E27FC236}">
                <a16:creationId xmlns:a16="http://schemas.microsoft.com/office/drawing/2014/main" id="{23EBC8EA-AF90-E06C-D95F-513D8A4BB28A}"/>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6" name="Rectangle 69">
            <a:extLst>
              <a:ext uri="{FF2B5EF4-FFF2-40B4-BE49-F238E27FC236}">
                <a16:creationId xmlns:a16="http://schemas.microsoft.com/office/drawing/2014/main" id="{D8D260A2-C075-4B5A-649E-6AFFFA5F8E09}"/>
              </a:ext>
            </a:extLst>
          </p:cNvPr>
          <p:cNvSpPr>
            <a:spLocks noGrp="1" noChangeArrowheads="1"/>
          </p:cNvSpPr>
          <p:nvPr>
            <p:ph type="sldNum" sz="quarter" idx="12"/>
          </p:nvPr>
        </p:nvSpPr>
        <p:spPr>
          <a:ln/>
        </p:spPr>
        <p:txBody>
          <a:bodyPr/>
          <a:lstStyle>
            <a:lvl1pPr>
              <a:defRPr/>
            </a:lvl1pPr>
          </a:lstStyle>
          <a:p>
            <a:pPr>
              <a:defRPr/>
            </a:pPr>
            <a:fld id="{7B6B4982-DD7E-473D-9975-0E9BE77F81B6}" type="slidenum">
              <a:rPr lang="es-ES" altLang="es-CR"/>
              <a:pPr>
                <a:defRPr/>
              </a:pPr>
              <a:t>‹Nº›</a:t>
            </a:fld>
            <a:endParaRPr lang="es-ES" altLang="es-CR"/>
          </a:p>
        </p:txBody>
      </p:sp>
    </p:spTree>
    <p:extLst>
      <p:ext uri="{BB962C8B-B14F-4D97-AF65-F5344CB8AC3E}">
        <p14:creationId xmlns:p14="http://schemas.microsoft.com/office/powerpoint/2010/main" val="19876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R"/>
          </a:p>
        </p:txBody>
      </p:sp>
      <p:sp>
        <p:nvSpPr>
          <p:cNvPr id="3" name="2 Marcador de contenido"/>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3 Marcador de contenido"/>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Rectangle 67">
            <a:extLst>
              <a:ext uri="{FF2B5EF4-FFF2-40B4-BE49-F238E27FC236}">
                <a16:creationId xmlns:a16="http://schemas.microsoft.com/office/drawing/2014/main" id="{01501F8C-6536-CEED-020B-1ACA2C27E64D}"/>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6" name="Rectangle 68">
            <a:extLst>
              <a:ext uri="{FF2B5EF4-FFF2-40B4-BE49-F238E27FC236}">
                <a16:creationId xmlns:a16="http://schemas.microsoft.com/office/drawing/2014/main" id="{71703E5C-C56C-1FCD-A585-6F0E62533E3B}"/>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7" name="Rectangle 69">
            <a:extLst>
              <a:ext uri="{FF2B5EF4-FFF2-40B4-BE49-F238E27FC236}">
                <a16:creationId xmlns:a16="http://schemas.microsoft.com/office/drawing/2014/main" id="{5E9103E1-7128-1D86-8377-9AAB5B0EC1EF}"/>
              </a:ext>
            </a:extLst>
          </p:cNvPr>
          <p:cNvSpPr>
            <a:spLocks noGrp="1" noChangeArrowheads="1"/>
          </p:cNvSpPr>
          <p:nvPr>
            <p:ph type="sldNum" sz="quarter" idx="12"/>
          </p:nvPr>
        </p:nvSpPr>
        <p:spPr>
          <a:ln/>
        </p:spPr>
        <p:txBody>
          <a:bodyPr/>
          <a:lstStyle>
            <a:lvl1pPr>
              <a:defRPr/>
            </a:lvl1pPr>
          </a:lstStyle>
          <a:p>
            <a:pPr>
              <a:defRPr/>
            </a:pPr>
            <a:fld id="{56B56BDF-B2CA-4D63-AF33-F4052C43F10D}" type="slidenum">
              <a:rPr lang="es-ES" altLang="es-CR"/>
              <a:pPr>
                <a:defRPr/>
              </a:pPr>
              <a:t>‹Nº›</a:t>
            </a:fld>
            <a:endParaRPr lang="es-ES" altLang="es-CR"/>
          </a:p>
        </p:txBody>
      </p:sp>
    </p:spTree>
    <p:extLst>
      <p:ext uri="{BB962C8B-B14F-4D97-AF65-F5344CB8AC3E}">
        <p14:creationId xmlns:p14="http://schemas.microsoft.com/office/powerpoint/2010/main" val="421083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C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Rectangle 67">
            <a:extLst>
              <a:ext uri="{FF2B5EF4-FFF2-40B4-BE49-F238E27FC236}">
                <a16:creationId xmlns:a16="http://schemas.microsoft.com/office/drawing/2014/main" id="{7A870D58-E80A-39DA-57C5-AAB0E1C5F80D}"/>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8" name="Rectangle 68">
            <a:extLst>
              <a:ext uri="{FF2B5EF4-FFF2-40B4-BE49-F238E27FC236}">
                <a16:creationId xmlns:a16="http://schemas.microsoft.com/office/drawing/2014/main" id="{CACBFDC9-6F49-3A5E-CF99-9E17008BDB65}"/>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9" name="Rectangle 69">
            <a:extLst>
              <a:ext uri="{FF2B5EF4-FFF2-40B4-BE49-F238E27FC236}">
                <a16:creationId xmlns:a16="http://schemas.microsoft.com/office/drawing/2014/main" id="{E0E1A3FE-9AD4-968F-D0E9-C683B4D6582A}"/>
              </a:ext>
            </a:extLst>
          </p:cNvPr>
          <p:cNvSpPr>
            <a:spLocks noGrp="1" noChangeArrowheads="1"/>
          </p:cNvSpPr>
          <p:nvPr>
            <p:ph type="sldNum" sz="quarter" idx="12"/>
          </p:nvPr>
        </p:nvSpPr>
        <p:spPr>
          <a:ln/>
        </p:spPr>
        <p:txBody>
          <a:bodyPr/>
          <a:lstStyle>
            <a:lvl1pPr>
              <a:defRPr/>
            </a:lvl1pPr>
          </a:lstStyle>
          <a:p>
            <a:pPr>
              <a:defRPr/>
            </a:pPr>
            <a:fld id="{E39C695D-EADB-4277-8ABA-23E6083468F3}" type="slidenum">
              <a:rPr lang="es-ES" altLang="es-CR"/>
              <a:pPr>
                <a:defRPr/>
              </a:pPr>
              <a:t>‹Nº›</a:t>
            </a:fld>
            <a:endParaRPr lang="es-ES" altLang="es-CR"/>
          </a:p>
        </p:txBody>
      </p:sp>
    </p:spTree>
    <p:extLst>
      <p:ext uri="{BB962C8B-B14F-4D97-AF65-F5344CB8AC3E}">
        <p14:creationId xmlns:p14="http://schemas.microsoft.com/office/powerpoint/2010/main" val="1312563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R"/>
          </a:p>
        </p:txBody>
      </p:sp>
      <p:sp>
        <p:nvSpPr>
          <p:cNvPr id="3" name="Rectangle 67">
            <a:extLst>
              <a:ext uri="{FF2B5EF4-FFF2-40B4-BE49-F238E27FC236}">
                <a16:creationId xmlns:a16="http://schemas.microsoft.com/office/drawing/2014/main" id="{5406DA04-0C0A-A469-61B0-024DA584A0DA}"/>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4" name="Rectangle 68">
            <a:extLst>
              <a:ext uri="{FF2B5EF4-FFF2-40B4-BE49-F238E27FC236}">
                <a16:creationId xmlns:a16="http://schemas.microsoft.com/office/drawing/2014/main" id="{F0436156-CC3D-5859-0702-94B865F2BA34}"/>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5" name="Rectangle 69">
            <a:extLst>
              <a:ext uri="{FF2B5EF4-FFF2-40B4-BE49-F238E27FC236}">
                <a16:creationId xmlns:a16="http://schemas.microsoft.com/office/drawing/2014/main" id="{77EFE2DF-641C-94A0-D9BE-8CF1B93A91A6}"/>
              </a:ext>
            </a:extLst>
          </p:cNvPr>
          <p:cNvSpPr>
            <a:spLocks noGrp="1" noChangeArrowheads="1"/>
          </p:cNvSpPr>
          <p:nvPr>
            <p:ph type="sldNum" sz="quarter" idx="12"/>
          </p:nvPr>
        </p:nvSpPr>
        <p:spPr>
          <a:ln/>
        </p:spPr>
        <p:txBody>
          <a:bodyPr/>
          <a:lstStyle>
            <a:lvl1pPr>
              <a:defRPr/>
            </a:lvl1pPr>
          </a:lstStyle>
          <a:p>
            <a:pPr>
              <a:defRPr/>
            </a:pPr>
            <a:fld id="{C19A12BC-B64E-46CD-80DB-32C3DA8C55AB}" type="slidenum">
              <a:rPr lang="es-ES" altLang="es-CR"/>
              <a:pPr>
                <a:defRPr/>
              </a:pPr>
              <a:t>‹Nº›</a:t>
            </a:fld>
            <a:endParaRPr lang="es-ES" altLang="es-CR"/>
          </a:p>
        </p:txBody>
      </p:sp>
    </p:spTree>
    <p:extLst>
      <p:ext uri="{BB962C8B-B14F-4D97-AF65-F5344CB8AC3E}">
        <p14:creationId xmlns:p14="http://schemas.microsoft.com/office/powerpoint/2010/main" val="4131597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7">
            <a:extLst>
              <a:ext uri="{FF2B5EF4-FFF2-40B4-BE49-F238E27FC236}">
                <a16:creationId xmlns:a16="http://schemas.microsoft.com/office/drawing/2014/main" id="{9B2E9719-679C-C40A-F549-0145AA420675}"/>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3" name="Rectangle 68">
            <a:extLst>
              <a:ext uri="{FF2B5EF4-FFF2-40B4-BE49-F238E27FC236}">
                <a16:creationId xmlns:a16="http://schemas.microsoft.com/office/drawing/2014/main" id="{F5D9596B-0381-8890-9A24-D46A1AB57010}"/>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4" name="Rectangle 69">
            <a:extLst>
              <a:ext uri="{FF2B5EF4-FFF2-40B4-BE49-F238E27FC236}">
                <a16:creationId xmlns:a16="http://schemas.microsoft.com/office/drawing/2014/main" id="{3684D7C8-B4DD-DFBA-6462-F08771E1288C}"/>
              </a:ext>
            </a:extLst>
          </p:cNvPr>
          <p:cNvSpPr>
            <a:spLocks noGrp="1" noChangeArrowheads="1"/>
          </p:cNvSpPr>
          <p:nvPr>
            <p:ph type="sldNum" sz="quarter" idx="12"/>
          </p:nvPr>
        </p:nvSpPr>
        <p:spPr>
          <a:ln/>
        </p:spPr>
        <p:txBody>
          <a:bodyPr/>
          <a:lstStyle>
            <a:lvl1pPr>
              <a:defRPr/>
            </a:lvl1pPr>
          </a:lstStyle>
          <a:p>
            <a:pPr>
              <a:defRPr/>
            </a:pPr>
            <a:fld id="{BBC883DA-9B36-4A24-AE58-77B06D59141A}" type="slidenum">
              <a:rPr lang="es-ES" altLang="es-CR"/>
              <a:pPr>
                <a:defRPr/>
              </a:pPr>
              <a:t>‹Nº›</a:t>
            </a:fld>
            <a:endParaRPr lang="es-ES" altLang="es-CR"/>
          </a:p>
        </p:txBody>
      </p:sp>
    </p:spTree>
    <p:extLst>
      <p:ext uri="{BB962C8B-B14F-4D97-AF65-F5344CB8AC3E}">
        <p14:creationId xmlns:p14="http://schemas.microsoft.com/office/powerpoint/2010/main" val="9495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endParaRPr lang="es-C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7">
            <a:extLst>
              <a:ext uri="{FF2B5EF4-FFF2-40B4-BE49-F238E27FC236}">
                <a16:creationId xmlns:a16="http://schemas.microsoft.com/office/drawing/2014/main" id="{B0ED8125-9A1C-D099-08B4-256F43C63050}"/>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6" name="Rectangle 68">
            <a:extLst>
              <a:ext uri="{FF2B5EF4-FFF2-40B4-BE49-F238E27FC236}">
                <a16:creationId xmlns:a16="http://schemas.microsoft.com/office/drawing/2014/main" id="{110661A4-BCC1-61B8-5F62-3CB7FE1ABBC7}"/>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7" name="Rectangle 69">
            <a:extLst>
              <a:ext uri="{FF2B5EF4-FFF2-40B4-BE49-F238E27FC236}">
                <a16:creationId xmlns:a16="http://schemas.microsoft.com/office/drawing/2014/main" id="{B2B20B1C-84EF-82AC-4A57-0D60D9F2CD97}"/>
              </a:ext>
            </a:extLst>
          </p:cNvPr>
          <p:cNvSpPr>
            <a:spLocks noGrp="1" noChangeArrowheads="1"/>
          </p:cNvSpPr>
          <p:nvPr>
            <p:ph type="sldNum" sz="quarter" idx="12"/>
          </p:nvPr>
        </p:nvSpPr>
        <p:spPr>
          <a:ln/>
        </p:spPr>
        <p:txBody>
          <a:bodyPr/>
          <a:lstStyle>
            <a:lvl1pPr>
              <a:defRPr/>
            </a:lvl1pPr>
          </a:lstStyle>
          <a:p>
            <a:pPr>
              <a:defRPr/>
            </a:pPr>
            <a:fld id="{94415ABB-4304-48A7-87B8-7E4F997F3901}" type="slidenum">
              <a:rPr lang="es-ES" altLang="es-CR"/>
              <a:pPr>
                <a:defRPr/>
              </a:pPr>
              <a:t>‹Nº›</a:t>
            </a:fld>
            <a:endParaRPr lang="es-ES" altLang="es-CR"/>
          </a:p>
        </p:txBody>
      </p:sp>
    </p:spTree>
    <p:extLst>
      <p:ext uri="{BB962C8B-B14F-4D97-AF65-F5344CB8AC3E}">
        <p14:creationId xmlns:p14="http://schemas.microsoft.com/office/powerpoint/2010/main" val="295999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endParaRPr lang="es-C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7">
            <a:extLst>
              <a:ext uri="{FF2B5EF4-FFF2-40B4-BE49-F238E27FC236}">
                <a16:creationId xmlns:a16="http://schemas.microsoft.com/office/drawing/2014/main" id="{B4F84F5C-6D48-4189-D7A6-F156F4E779CF}"/>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6" name="Rectangle 68">
            <a:extLst>
              <a:ext uri="{FF2B5EF4-FFF2-40B4-BE49-F238E27FC236}">
                <a16:creationId xmlns:a16="http://schemas.microsoft.com/office/drawing/2014/main" id="{47179770-9457-2781-F364-91413F818188}"/>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7" name="Rectangle 69">
            <a:extLst>
              <a:ext uri="{FF2B5EF4-FFF2-40B4-BE49-F238E27FC236}">
                <a16:creationId xmlns:a16="http://schemas.microsoft.com/office/drawing/2014/main" id="{3E3E5B8B-5C96-75C4-CA24-838E550A4768}"/>
              </a:ext>
            </a:extLst>
          </p:cNvPr>
          <p:cNvSpPr>
            <a:spLocks noGrp="1" noChangeArrowheads="1"/>
          </p:cNvSpPr>
          <p:nvPr>
            <p:ph type="sldNum" sz="quarter" idx="12"/>
          </p:nvPr>
        </p:nvSpPr>
        <p:spPr>
          <a:ln/>
        </p:spPr>
        <p:txBody>
          <a:bodyPr/>
          <a:lstStyle>
            <a:lvl1pPr>
              <a:defRPr/>
            </a:lvl1pPr>
          </a:lstStyle>
          <a:p>
            <a:pPr>
              <a:defRPr/>
            </a:pPr>
            <a:fld id="{0EB574CE-125F-42AC-832A-AAD83E4B9B26}" type="slidenum">
              <a:rPr lang="es-ES" altLang="es-CR"/>
              <a:pPr>
                <a:defRPr/>
              </a:pPr>
              <a:t>‹Nº›</a:t>
            </a:fld>
            <a:endParaRPr lang="es-ES" altLang="es-CR"/>
          </a:p>
        </p:txBody>
      </p:sp>
    </p:spTree>
    <p:extLst>
      <p:ext uri="{BB962C8B-B14F-4D97-AF65-F5344CB8AC3E}">
        <p14:creationId xmlns:p14="http://schemas.microsoft.com/office/powerpoint/2010/main" val="37852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A531A578-E539-2121-D6C0-BCD56B718DDF}"/>
              </a:ext>
            </a:extLst>
          </p:cNvPr>
          <p:cNvGrpSpPr>
            <a:grpSpLocks/>
          </p:cNvGrpSpPr>
          <p:nvPr/>
        </p:nvGrpSpPr>
        <p:grpSpPr bwMode="auto">
          <a:xfrm>
            <a:off x="0" y="0"/>
            <a:ext cx="9147175" cy="6867525"/>
            <a:chOff x="0" y="0"/>
            <a:chExt cx="5762" cy="4326"/>
          </a:xfrm>
        </p:grpSpPr>
        <p:sp>
          <p:nvSpPr>
            <p:cNvPr id="1032" name="Rectangle 3">
              <a:extLst>
                <a:ext uri="{FF2B5EF4-FFF2-40B4-BE49-F238E27FC236}">
                  <a16:creationId xmlns:a16="http://schemas.microsoft.com/office/drawing/2014/main" id="{D58CE87D-372C-8E23-DAB6-BC91EB8CBFBD}"/>
                </a:ext>
              </a:extLst>
            </p:cNvPr>
            <p:cNvSpPr>
              <a:spLocks noChangeArrowheads="1"/>
            </p:cNvSpPr>
            <p:nvPr userDrawn="1"/>
          </p:nvSpPr>
          <p:spPr bwMode="hidden">
            <a:xfrm>
              <a:off x="0" y="0"/>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33" name="Rectangle 4">
              <a:extLst>
                <a:ext uri="{FF2B5EF4-FFF2-40B4-BE49-F238E27FC236}">
                  <a16:creationId xmlns:a16="http://schemas.microsoft.com/office/drawing/2014/main" id="{34321236-6E0E-1DD0-79FE-0E5FB3406D0A}"/>
                </a:ext>
              </a:extLst>
            </p:cNvPr>
            <p:cNvSpPr>
              <a:spLocks noChangeArrowheads="1"/>
            </p:cNvSpPr>
            <p:nvPr userDrawn="1"/>
          </p:nvSpPr>
          <p:spPr bwMode="hidden">
            <a:xfrm>
              <a:off x="9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34" name="Rectangle 5">
              <a:extLst>
                <a:ext uri="{FF2B5EF4-FFF2-40B4-BE49-F238E27FC236}">
                  <a16:creationId xmlns:a16="http://schemas.microsoft.com/office/drawing/2014/main" id="{525D7E35-037F-4489-4A82-4F4DCCC2CBB8}"/>
                </a:ext>
              </a:extLst>
            </p:cNvPr>
            <p:cNvSpPr>
              <a:spLocks noChangeArrowheads="1"/>
            </p:cNvSpPr>
            <p:nvPr userDrawn="1"/>
          </p:nvSpPr>
          <p:spPr bwMode="hidden">
            <a:xfrm>
              <a:off x="19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35" name="Rectangle 6">
              <a:extLst>
                <a:ext uri="{FF2B5EF4-FFF2-40B4-BE49-F238E27FC236}">
                  <a16:creationId xmlns:a16="http://schemas.microsoft.com/office/drawing/2014/main" id="{6E9D7E8E-282E-E57A-289D-E836B31E4338}"/>
                </a:ext>
              </a:extLst>
            </p:cNvPr>
            <p:cNvSpPr>
              <a:spLocks noChangeArrowheads="1"/>
            </p:cNvSpPr>
            <p:nvPr userDrawn="1"/>
          </p:nvSpPr>
          <p:spPr bwMode="hidden">
            <a:xfrm>
              <a:off x="28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36" name="Rectangle 7">
              <a:extLst>
                <a:ext uri="{FF2B5EF4-FFF2-40B4-BE49-F238E27FC236}">
                  <a16:creationId xmlns:a16="http://schemas.microsoft.com/office/drawing/2014/main" id="{02F6CE3F-C4B4-84A3-A814-15C54BE03034}"/>
                </a:ext>
              </a:extLst>
            </p:cNvPr>
            <p:cNvSpPr>
              <a:spLocks noChangeArrowheads="1"/>
            </p:cNvSpPr>
            <p:nvPr userDrawn="1"/>
          </p:nvSpPr>
          <p:spPr bwMode="hidden">
            <a:xfrm>
              <a:off x="38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37" name="Rectangle 8">
              <a:extLst>
                <a:ext uri="{FF2B5EF4-FFF2-40B4-BE49-F238E27FC236}">
                  <a16:creationId xmlns:a16="http://schemas.microsoft.com/office/drawing/2014/main" id="{FE4E4DD5-6DA1-4EF1-AEA7-79395B98BAD9}"/>
                </a:ext>
              </a:extLst>
            </p:cNvPr>
            <p:cNvSpPr>
              <a:spLocks noChangeArrowheads="1"/>
            </p:cNvSpPr>
            <p:nvPr userDrawn="1"/>
          </p:nvSpPr>
          <p:spPr bwMode="hidden">
            <a:xfrm>
              <a:off x="48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38" name="Rectangle 9">
              <a:extLst>
                <a:ext uri="{FF2B5EF4-FFF2-40B4-BE49-F238E27FC236}">
                  <a16:creationId xmlns:a16="http://schemas.microsoft.com/office/drawing/2014/main" id="{4492FBFE-1FF2-391C-0660-633D7649A88A}"/>
                </a:ext>
              </a:extLst>
            </p:cNvPr>
            <p:cNvSpPr>
              <a:spLocks noChangeArrowheads="1"/>
            </p:cNvSpPr>
            <p:nvPr userDrawn="1"/>
          </p:nvSpPr>
          <p:spPr bwMode="hidden">
            <a:xfrm>
              <a:off x="57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39" name="Rectangle 10">
              <a:extLst>
                <a:ext uri="{FF2B5EF4-FFF2-40B4-BE49-F238E27FC236}">
                  <a16:creationId xmlns:a16="http://schemas.microsoft.com/office/drawing/2014/main" id="{7F87A9E4-3ED0-2E1E-78C7-A7B815A1B2DE}"/>
                </a:ext>
              </a:extLst>
            </p:cNvPr>
            <p:cNvSpPr>
              <a:spLocks noChangeArrowheads="1"/>
            </p:cNvSpPr>
            <p:nvPr userDrawn="1"/>
          </p:nvSpPr>
          <p:spPr bwMode="hidden">
            <a:xfrm>
              <a:off x="67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0" name="Rectangle 11">
              <a:extLst>
                <a:ext uri="{FF2B5EF4-FFF2-40B4-BE49-F238E27FC236}">
                  <a16:creationId xmlns:a16="http://schemas.microsoft.com/office/drawing/2014/main" id="{B4765392-D9F0-FDCE-56FA-BADF4C4BC1D0}"/>
                </a:ext>
              </a:extLst>
            </p:cNvPr>
            <p:cNvSpPr>
              <a:spLocks noChangeArrowheads="1"/>
            </p:cNvSpPr>
            <p:nvPr userDrawn="1"/>
          </p:nvSpPr>
          <p:spPr bwMode="hidden">
            <a:xfrm>
              <a:off x="76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1" name="Rectangle 12">
              <a:extLst>
                <a:ext uri="{FF2B5EF4-FFF2-40B4-BE49-F238E27FC236}">
                  <a16:creationId xmlns:a16="http://schemas.microsoft.com/office/drawing/2014/main" id="{F2449D1C-76EC-8CA1-68EC-61B89623EDA9}"/>
                </a:ext>
              </a:extLst>
            </p:cNvPr>
            <p:cNvSpPr>
              <a:spLocks noChangeArrowheads="1"/>
            </p:cNvSpPr>
            <p:nvPr userDrawn="1"/>
          </p:nvSpPr>
          <p:spPr bwMode="hidden">
            <a:xfrm>
              <a:off x="86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2" name="Rectangle 13">
              <a:extLst>
                <a:ext uri="{FF2B5EF4-FFF2-40B4-BE49-F238E27FC236}">
                  <a16:creationId xmlns:a16="http://schemas.microsoft.com/office/drawing/2014/main" id="{E4D7FFB9-7747-EA3F-B4A6-1A31AEF11096}"/>
                </a:ext>
              </a:extLst>
            </p:cNvPr>
            <p:cNvSpPr>
              <a:spLocks noChangeArrowheads="1"/>
            </p:cNvSpPr>
            <p:nvPr userDrawn="1"/>
          </p:nvSpPr>
          <p:spPr bwMode="hidden">
            <a:xfrm>
              <a:off x="96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3" name="Rectangle 14">
              <a:extLst>
                <a:ext uri="{FF2B5EF4-FFF2-40B4-BE49-F238E27FC236}">
                  <a16:creationId xmlns:a16="http://schemas.microsoft.com/office/drawing/2014/main" id="{A441BFF7-0133-F14F-03FA-5D9B43589C93}"/>
                </a:ext>
              </a:extLst>
            </p:cNvPr>
            <p:cNvSpPr>
              <a:spLocks noChangeArrowheads="1"/>
            </p:cNvSpPr>
            <p:nvPr userDrawn="1"/>
          </p:nvSpPr>
          <p:spPr bwMode="hidden">
            <a:xfrm>
              <a:off x="105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4" name="Rectangle 15">
              <a:extLst>
                <a:ext uri="{FF2B5EF4-FFF2-40B4-BE49-F238E27FC236}">
                  <a16:creationId xmlns:a16="http://schemas.microsoft.com/office/drawing/2014/main" id="{C07F3F78-DA3E-3C42-2271-C8E124ECF9D6}"/>
                </a:ext>
              </a:extLst>
            </p:cNvPr>
            <p:cNvSpPr>
              <a:spLocks noChangeArrowheads="1"/>
            </p:cNvSpPr>
            <p:nvPr userDrawn="1"/>
          </p:nvSpPr>
          <p:spPr bwMode="hidden">
            <a:xfrm>
              <a:off x="115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5" name="Rectangle 16">
              <a:extLst>
                <a:ext uri="{FF2B5EF4-FFF2-40B4-BE49-F238E27FC236}">
                  <a16:creationId xmlns:a16="http://schemas.microsoft.com/office/drawing/2014/main" id="{4816CE53-ABCB-16A4-2361-E7D01AF2A5A8}"/>
                </a:ext>
              </a:extLst>
            </p:cNvPr>
            <p:cNvSpPr>
              <a:spLocks noChangeArrowheads="1"/>
            </p:cNvSpPr>
            <p:nvPr userDrawn="1"/>
          </p:nvSpPr>
          <p:spPr bwMode="hidden">
            <a:xfrm>
              <a:off x="124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6" name="Rectangle 17">
              <a:extLst>
                <a:ext uri="{FF2B5EF4-FFF2-40B4-BE49-F238E27FC236}">
                  <a16:creationId xmlns:a16="http://schemas.microsoft.com/office/drawing/2014/main" id="{B0C85BA0-F847-48BA-CD3E-F1C084DF5E08}"/>
                </a:ext>
              </a:extLst>
            </p:cNvPr>
            <p:cNvSpPr>
              <a:spLocks noChangeArrowheads="1"/>
            </p:cNvSpPr>
            <p:nvPr userDrawn="1"/>
          </p:nvSpPr>
          <p:spPr bwMode="hidden">
            <a:xfrm>
              <a:off x="134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7" name="Rectangle 18">
              <a:extLst>
                <a:ext uri="{FF2B5EF4-FFF2-40B4-BE49-F238E27FC236}">
                  <a16:creationId xmlns:a16="http://schemas.microsoft.com/office/drawing/2014/main" id="{1A44D410-802B-1F85-4C9B-DE764AC1C23C}"/>
                </a:ext>
              </a:extLst>
            </p:cNvPr>
            <p:cNvSpPr>
              <a:spLocks noChangeArrowheads="1"/>
            </p:cNvSpPr>
            <p:nvPr userDrawn="1"/>
          </p:nvSpPr>
          <p:spPr bwMode="hidden">
            <a:xfrm>
              <a:off x="144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8" name="Rectangle 19">
              <a:extLst>
                <a:ext uri="{FF2B5EF4-FFF2-40B4-BE49-F238E27FC236}">
                  <a16:creationId xmlns:a16="http://schemas.microsoft.com/office/drawing/2014/main" id="{B17EF917-4542-EC6C-5C40-F42192A2280F}"/>
                </a:ext>
              </a:extLst>
            </p:cNvPr>
            <p:cNvSpPr>
              <a:spLocks noChangeArrowheads="1"/>
            </p:cNvSpPr>
            <p:nvPr userDrawn="1"/>
          </p:nvSpPr>
          <p:spPr bwMode="hidden">
            <a:xfrm>
              <a:off x="153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9" name="Rectangle 20">
              <a:extLst>
                <a:ext uri="{FF2B5EF4-FFF2-40B4-BE49-F238E27FC236}">
                  <a16:creationId xmlns:a16="http://schemas.microsoft.com/office/drawing/2014/main" id="{41425867-0EF8-83F6-DD55-C6B75E166F48}"/>
                </a:ext>
              </a:extLst>
            </p:cNvPr>
            <p:cNvSpPr>
              <a:spLocks noChangeArrowheads="1"/>
            </p:cNvSpPr>
            <p:nvPr userDrawn="1"/>
          </p:nvSpPr>
          <p:spPr bwMode="hidden">
            <a:xfrm>
              <a:off x="163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0" name="Rectangle 21">
              <a:extLst>
                <a:ext uri="{FF2B5EF4-FFF2-40B4-BE49-F238E27FC236}">
                  <a16:creationId xmlns:a16="http://schemas.microsoft.com/office/drawing/2014/main" id="{CE15FD15-2580-6AA1-AFB2-E0EF5F69CDAB}"/>
                </a:ext>
              </a:extLst>
            </p:cNvPr>
            <p:cNvSpPr>
              <a:spLocks noChangeArrowheads="1"/>
            </p:cNvSpPr>
            <p:nvPr userDrawn="1"/>
          </p:nvSpPr>
          <p:spPr bwMode="hidden">
            <a:xfrm>
              <a:off x="172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1" name="Rectangle 22">
              <a:extLst>
                <a:ext uri="{FF2B5EF4-FFF2-40B4-BE49-F238E27FC236}">
                  <a16:creationId xmlns:a16="http://schemas.microsoft.com/office/drawing/2014/main" id="{FE4EB247-D0B4-5C99-815C-76533B8BF746}"/>
                </a:ext>
              </a:extLst>
            </p:cNvPr>
            <p:cNvSpPr>
              <a:spLocks noChangeArrowheads="1"/>
            </p:cNvSpPr>
            <p:nvPr userDrawn="1"/>
          </p:nvSpPr>
          <p:spPr bwMode="hidden">
            <a:xfrm>
              <a:off x="182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2" name="Rectangle 23">
              <a:extLst>
                <a:ext uri="{FF2B5EF4-FFF2-40B4-BE49-F238E27FC236}">
                  <a16:creationId xmlns:a16="http://schemas.microsoft.com/office/drawing/2014/main" id="{666AF7E8-BBE9-88D6-9A06-DC21DDAC0675}"/>
                </a:ext>
              </a:extLst>
            </p:cNvPr>
            <p:cNvSpPr>
              <a:spLocks noChangeArrowheads="1"/>
            </p:cNvSpPr>
            <p:nvPr userDrawn="1"/>
          </p:nvSpPr>
          <p:spPr bwMode="hidden">
            <a:xfrm>
              <a:off x="192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3" name="Rectangle 24">
              <a:extLst>
                <a:ext uri="{FF2B5EF4-FFF2-40B4-BE49-F238E27FC236}">
                  <a16:creationId xmlns:a16="http://schemas.microsoft.com/office/drawing/2014/main" id="{73279411-08F4-17C7-A27E-A94EFD79DBAB}"/>
                </a:ext>
              </a:extLst>
            </p:cNvPr>
            <p:cNvSpPr>
              <a:spLocks noChangeArrowheads="1"/>
            </p:cNvSpPr>
            <p:nvPr userDrawn="1"/>
          </p:nvSpPr>
          <p:spPr bwMode="hidden">
            <a:xfrm>
              <a:off x="201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4" name="Rectangle 25">
              <a:extLst>
                <a:ext uri="{FF2B5EF4-FFF2-40B4-BE49-F238E27FC236}">
                  <a16:creationId xmlns:a16="http://schemas.microsoft.com/office/drawing/2014/main" id="{D9408429-F20E-B2B3-DDB9-7E7403265232}"/>
                </a:ext>
              </a:extLst>
            </p:cNvPr>
            <p:cNvSpPr>
              <a:spLocks noChangeArrowheads="1"/>
            </p:cNvSpPr>
            <p:nvPr userDrawn="1"/>
          </p:nvSpPr>
          <p:spPr bwMode="hidden">
            <a:xfrm>
              <a:off x="211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5" name="Rectangle 26">
              <a:extLst>
                <a:ext uri="{FF2B5EF4-FFF2-40B4-BE49-F238E27FC236}">
                  <a16:creationId xmlns:a16="http://schemas.microsoft.com/office/drawing/2014/main" id="{68758F93-88A3-C492-E33A-3E244DF0A457}"/>
                </a:ext>
              </a:extLst>
            </p:cNvPr>
            <p:cNvSpPr>
              <a:spLocks noChangeArrowheads="1"/>
            </p:cNvSpPr>
            <p:nvPr userDrawn="1"/>
          </p:nvSpPr>
          <p:spPr bwMode="hidden">
            <a:xfrm>
              <a:off x="220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6" name="Rectangle 27">
              <a:extLst>
                <a:ext uri="{FF2B5EF4-FFF2-40B4-BE49-F238E27FC236}">
                  <a16:creationId xmlns:a16="http://schemas.microsoft.com/office/drawing/2014/main" id="{B37EE77B-5226-20B9-A9C7-86C022942947}"/>
                </a:ext>
              </a:extLst>
            </p:cNvPr>
            <p:cNvSpPr>
              <a:spLocks noChangeArrowheads="1"/>
            </p:cNvSpPr>
            <p:nvPr userDrawn="1"/>
          </p:nvSpPr>
          <p:spPr bwMode="hidden">
            <a:xfrm>
              <a:off x="230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7" name="Rectangle 28">
              <a:extLst>
                <a:ext uri="{FF2B5EF4-FFF2-40B4-BE49-F238E27FC236}">
                  <a16:creationId xmlns:a16="http://schemas.microsoft.com/office/drawing/2014/main" id="{79D4696B-D2D3-3BD1-792C-E8D17E0D193D}"/>
                </a:ext>
              </a:extLst>
            </p:cNvPr>
            <p:cNvSpPr>
              <a:spLocks noChangeArrowheads="1"/>
            </p:cNvSpPr>
            <p:nvPr userDrawn="1"/>
          </p:nvSpPr>
          <p:spPr bwMode="hidden">
            <a:xfrm>
              <a:off x="240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8" name="Rectangle 29">
              <a:extLst>
                <a:ext uri="{FF2B5EF4-FFF2-40B4-BE49-F238E27FC236}">
                  <a16:creationId xmlns:a16="http://schemas.microsoft.com/office/drawing/2014/main" id="{1EE3EBBD-949D-D5DF-3B84-EE72144911E5}"/>
                </a:ext>
              </a:extLst>
            </p:cNvPr>
            <p:cNvSpPr>
              <a:spLocks noChangeArrowheads="1"/>
            </p:cNvSpPr>
            <p:nvPr userDrawn="1"/>
          </p:nvSpPr>
          <p:spPr bwMode="hidden">
            <a:xfrm>
              <a:off x="249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9" name="Rectangle 30">
              <a:extLst>
                <a:ext uri="{FF2B5EF4-FFF2-40B4-BE49-F238E27FC236}">
                  <a16:creationId xmlns:a16="http://schemas.microsoft.com/office/drawing/2014/main" id="{04989B6C-D713-6B9C-AE15-D789EF452CCF}"/>
                </a:ext>
              </a:extLst>
            </p:cNvPr>
            <p:cNvSpPr>
              <a:spLocks noChangeArrowheads="1"/>
            </p:cNvSpPr>
            <p:nvPr userDrawn="1"/>
          </p:nvSpPr>
          <p:spPr bwMode="hidden">
            <a:xfrm>
              <a:off x="259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0" name="Rectangle 31">
              <a:extLst>
                <a:ext uri="{FF2B5EF4-FFF2-40B4-BE49-F238E27FC236}">
                  <a16:creationId xmlns:a16="http://schemas.microsoft.com/office/drawing/2014/main" id="{5835CD93-3C0A-D03E-25C8-E34295D3FF81}"/>
                </a:ext>
              </a:extLst>
            </p:cNvPr>
            <p:cNvSpPr>
              <a:spLocks noChangeArrowheads="1"/>
            </p:cNvSpPr>
            <p:nvPr userDrawn="1"/>
          </p:nvSpPr>
          <p:spPr bwMode="hidden">
            <a:xfrm>
              <a:off x="268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1" name="Rectangle 32">
              <a:extLst>
                <a:ext uri="{FF2B5EF4-FFF2-40B4-BE49-F238E27FC236}">
                  <a16:creationId xmlns:a16="http://schemas.microsoft.com/office/drawing/2014/main" id="{469E0015-F159-D36A-A813-3B94F31754D1}"/>
                </a:ext>
              </a:extLst>
            </p:cNvPr>
            <p:cNvSpPr>
              <a:spLocks noChangeArrowheads="1"/>
            </p:cNvSpPr>
            <p:nvPr userDrawn="1"/>
          </p:nvSpPr>
          <p:spPr bwMode="hidden">
            <a:xfrm>
              <a:off x="278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2" name="Rectangle 33">
              <a:extLst>
                <a:ext uri="{FF2B5EF4-FFF2-40B4-BE49-F238E27FC236}">
                  <a16:creationId xmlns:a16="http://schemas.microsoft.com/office/drawing/2014/main" id="{2757ECAF-3B18-6D37-6EFF-D0CB6893F9EE}"/>
                </a:ext>
              </a:extLst>
            </p:cNvPr>
            <p:cNvSpPr>
              <a:spLocks noChangeArrowheads="1"/>
            </p:cNvSpPr>
            <p:nvPr userDrawn="1"/>
          </p:nvSpPr>
          <p:spPr bwMode="hidden">
            <a:xfrm>
              <a:off x="288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3" name="Rectangle 34">
              <a:extLst>
                <a:ext uri="{FF2B5EF4-FFF2-40B4-BE49-F238E27FC236}">
                  <a16:creationId xmlns:a16="http://schemas.microsoft.com/office/drawing/2014/main" id="{87640276-F0C9-6CA7-6CC5-EF9BE1630E4A}"/>
                </a:ext>
              </a:extLst>
            </p:cNvPr>
            <p:cNvSpPr>
              <a:spLocks noChangeArrowheads="1"/>
            </p:cNvSpPr>
            <p:nvPr userDrawn="1"/>
          </p:nvSpPr>
          <p:spPr bwMode="hidden">
            <a:xfrm>
              <a:off x="297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4" name="Rectangle 35">
              <a:extLst>
                <a:ext uri="{FF2B5EF4-FFF2-40B4-BE49-F238E27FC236}">
                  <a16:creationId xmlns:a16="http://schemas.microsoft.com/office/drawing/2014/main" id="{DBE43391-520D-2153-7685-0ECC691B8C1A}"/>
                </a:ext>
              </a:extLst>
            </p:cNvPr>
            <p:cNvSpPr>
              <a:spLocks noChangeArrowheads="1"/>
            </p:cNvSpPr>
            <p:nvPr userDrawn="1"/>
          </p:nvSpPr>
          <p:spPr bwMode="hidden">
            <a:xfrm>
              <a:off x="307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5" name="Rectangle 36">
              <a:extLst>
                <a:ext uri="{FF2B5EF4-FFF2-40B4-BE49-F238E27FC236}">
                  <a16:creationId xmlns:a16="http://schemas.microsoft.com/office/drawing/2014/main" id="{E2AF1F35-62D4-6E40-78B7-36DEBFFA31BF}"/>
                </a:ext>
              </a:extLst>
            </p:cNvPr>
            <p:cNvSpPr>
              <a:spLocks noChangeArrowheads="1"/>
            </p:cNvSpPr>
            <p:nvPr userDrawn="1"/>
          </p:nvSpPr>
          <p:spPr bwMode="hidden">
            <a:xfrm>
              <a:off x="316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6" name="Rectangle 37">
              <a:extLst>
                <a:ext uri="{FF2B5EF4-FFF2-40B4-BE49-F238E27FC236}">
                  <a16:creationId xmlns:a16="http://schemas.microsoft.com/office/drawing/2014/main" id="{DE537638-B39D-6564-6F13-731DC2F10ACD}"/>
                </a:ext>
              </a:extLst>
            </p:cNvPr>
            <p:cNvSpPr>
              <a:spLocks noChangeArrowheads="1"/>
            </p:cNvSpPr>
            <p:nvPr userDrawn="1"/>
          </p:nvSpPr>
          <p:spPr bwMode="hidden">
            <a:xfrm>
              <a:off x="326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7" name="Rectangle 38">
              <a:extLst>
                <a:ext uri="{FF2B5EF4-FFF2-40B4-BE49-F238E27FC236}">
                  <a16:creationId xmlns:a16="http://schemas.microsoft.com/office/drawing/2014/main" id="{113E8B3A-5101-27B3-99BF-C297F2E638DC}"/>
                </a:ext>
              </a:extLst>
            </p:cNvPr>
            <p:cNvSpPr>
              <a:spLocks noChangeArrowheads="1"/>
            </p:cNvSpPr>
            <p:nvPr userDrawn="1"/>
          </p:nvSpPr>
          <p:spPr bwMode="hidden">
            <a:xfrm>
              <a:off x="336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8" name="Rectangle 39">
              <a:extLst>
                <a:ext uri="{FF2B5EF4-FFF2-40B4-BE49-F238E27FC236}">
                  <a16:creationId xmlns:a16="http://schemas.microsoft.com/office/drawing/2014/main" id="{176E47FF-8B8E-299A-C174-EE5D38E17600}"/>
                </a:ext>
              </a:extLst>
            </p:cNvPr>
            <p:cNvSpPr>
              <a:spLocks noChangeArrowheads="1"/>
            </p:cNvSpPr>
            <p:nvPr userDrawn="1"/>
          </p:nvSpPr>
          <p:spPr bwMode="hidden">
            <a:xfrm>
              <a:off x="345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9" name="Rectangle 40">
              <a:extLst>
                <a:ext uri="{FF2B5EF4-FFF2-40B4-BE49-F238E27FC236}">
                  <a16:creationId xmlns:a16="http://schemas.microsoft.com/office/drawing/2014/main" id="{8E41EBE2-3A0F-A0A7-6AE8-B961750DD1E4}"/>
                </a:ext>
              </a:extLst>
            </p:cNvPr>
            <p:cNvSpPr>
              <a:spLocks noChangeArrowheads="1"/>
            </p:cNvSpPr>
            <p:nvPr userDrawn="1"/>
          </p:nvSpPr>
          <p:spPr bwMode="hidden">
            <a:xfrm>
              <a:off x="355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0" name="Rectangle 41">
              <a:extLst>
                <a:ext uri="{FF2B5EF4-FFF2-40B4-BE49-F238E27FC236}">
                  <a16:creationId xmlns:a16="http://schemas.microsoft.com/office/drawing/2014/main" id="{4C66849B-DE26-1025-A8AE-80A1295A6E64}"/>
                </a:ext>
              </a:extLst>
            </p:cNvPr>
            <p:cNvSpPr>
              <a:spLocks noChangeArrowheads="1"/>
            </p:cNvSpPr>
            <p:nvPr userDrawn="1"/>
          </p:nvSpPr>
          <p:spPr bwMode="hidden">
            <a:xfrm>
              <a:off x="364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1" name="Rectangle 42">
              <a:extLst>
                <a:ext uri="{FF2B5EF4-FFF2-40B4-BE49-F238E27FC236}">
                  <a16:creationId xmlns:a16="http://schemas.microsoft.com/office/drawing/2014/main" id="{DC075ED2-7714-994E-5D11-C6984B072154}"/>
                </a:ext>
              </a:extLst>
            </p:cNvPr>
            <p:cNvSpPr>
              <a:spLocks noChangeArrowheads="1"/>
            </p:cNvSpPr>
            <p:nvPr userDrawn="1"/>
          </p:nvSpPr>
          <p:spPr bwMode="hidden">
            <a:xfrm>
              <a:off x="374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2" name="Rectangle 43">
              <a:extLst>
                <a:ext uri="{FF2B5EF4-FFF2-40B4-BE49-F238E27FC236}">
                  <a16:creationId xmlns:a16="http://schemas.microsoft.com/office/drawing/2014/main" id="{C7931869-6858-9059-49F1-A36AAA7F4578}"/>
                </a:ext>
              </a:extLst>
            </p:cNvPr>
            <p:cNvSpPr>
              <a:spLocks noChangeArrowheads="1"/>
            </p:cNvSpPr>
            <p:nvPr userDrawn="1"/>
          </p:nvSpPr>
          <p:spPr bwMode="hidden">
            <a:xfrm>
              <a:off x="384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3" name="Rectangle 44">
              <a:extLst>
                <a:ext uri="{FF2B5EF4-FFF2-40B4-BE49-F238E27FC236}">
                  <a16:creationId xmlns:a16="http://schemas.microsoft.com/office/drawing/2014/main" id="{3AA5D428-F4F8-075D-5288-0FF31EBDF15B}"/>
                </a:ext>
              </a:extLst>
            </p:cNvPr>
            <p:cNvSpPr>
              <a:spLocks noChangeArrowheads="1"/>
            </p:cNvSpPr>
            <p:nvPr userDrawn="1"/>
          </p:nvSpPr>
          <p:spPr bwMode="hidden">
            <a:xfrm>
              <a:off x="393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4" name="Rectangle 45">
              <a:extLst>
                <a:ext uri="{FF2B5EF4-FFF2-40B4-BE49-F238E27FC236}">
                  <a16:creationId xmlns:a16="http://schemas.microsoft.com/office/drawing/2014/main" id="{3352D3F5-C77A-7F24-8598-58B073D5CDF9}"/>
                </a:ext>
              </a:extLst>
            </p:cNvPr>
            <p:cNvSpPr>
              <a:spLocks noChangeArrowheads="1"/>
            </p:cNvSpPr>
            <p:nvPr userDrawn="1"/>
          </p:nvSpPr>
          <p:spPr bwMode="hidden">
            <a:xfrm>
              <a:off x="403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5" name="Rectangle 46">
              <a:extLst>
                <a:ext uri="{FF2B5EF4-FFF2-40B4-BE49-F238E27FC236}">
                  <a16:creationId xmlns:a16="http://schemas.microsoft.com/office/drawing/2014/main" id="{F3D46221-4F36-3064-0AD4-74F593F96509}"/>
                </a:ext>
              </a:extLst>
            </p:cNvPr>
            <p:cNvSpPr>
              <a:spLocks noChangeArrowheads="1"/>
            </p:cNvSpPr>
            <p:nvPr userDrawn="1"/>
          </p:nvSpPr>
          <p:spPr bwMode="hidden">
            <a:xfrm>
              <a:off x="412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6" name="Rectangle 47">
              <a:extLst>
                <a:ext uri="{FF2B5EF4-FFF2-40B4-BE49-F238E27FC236}">
                  <a16:creationId xmlns:a16="http://schemas.microsoft.com/office/drawing/2014/main" id="{B0A99DB0-B077-0FC0-3D32-BF57E8DC704A}"/>
                </a:ext>
              </a:extLst>
            </p:cNvPr>
            <p:cNvSpPr>
              <a:spLocks noChangeArrowheads="1"/>
            </p:cNvSpPr>
            <p:nvPr userDrawn="1"/>
          </p:nvSpPr>
          <p:spPr bwMode="hidden">
            <a:xfrm>
              <a:off x="422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7" name="Rectangle 48">
              <a:extLst>
                <a:ext uri="{FF2B5EF4-FFF2-40B4-BE49-F238E27FC236}">
                  <a16:creationId xmlns:a16="http://schemas.microsoft.com/office/drawing/2014/main" id="{E2812E19-540A-E7EE-D8EB-29219546E23C}"/>
                </a:ext>
              </a:extLst>
            </p:cNvPr>
            <p:cNvSpPr>
              <a:spLocks noChangeArrowheads="1"/>
            </p:cNvSpPr>
            <p:nvPr userDrawn="1"/>
          </p:nvSpPr>
          <p:spPr bwMode="hidden">
            <a:xfrm>
              <a:off x="432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8" name="Rectangle 49">
              <a:extLst>
                <a:ext uri="{FF2B5EF4-FFF2-40B4-BE49-F238E27FC236}">
                  <a16:creationId xmlns:a16="http://schemas.microsoft.com/office/drawing/2014/main" id="{0F0E8614-0234-975F-1641-EFCCCF802C62}"/>
                </a:ext>
              </a:extLst>
            </p:cNvPr>
            <p:cNvSpPr>
              <a:spLocks noChangeArrowheads="1"/>
            </p:cNvSpPr>
            <p:nvPr userDrawn="1"/>
          </p:nvSpPr>
          <p:spPr bwMode="hidden">
            <a:xfrm>
              <a:off x="441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9" name="Rectangle 50">
              <a:extLst>
                <a:ext uri="{FF2B5EF4-FFF2-40B4-BE49-F238E27FC236}">
                  <a16:creationId xmlns:a16="http://schemas.microsoft.com/office/drawing/2014/main" id="{0CC2BB0A-4B0D-C35C-2C0F-8DBD48E2CF4F}"/>
                </a:ext>
              </a:extLst>
            </p:cNvPr>
            <p:cNvSpPr>
              <a:spLocks noChangeArrowheads="1"/>
            </p:cNvSpPr>
            <p:nvPr userDrawn="1"/>
          </p:nvSpPr>
          <p:spPr bwMode="hidden">
            <a:xfrm>
              <a:off x="451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0" name="Rectangle 51">
              <a:extLst>
                <a:ext uri="{FF2B5EF4-FFF2-40B4-BE49-F238E27FC236}">
                  <a16:creationId xmlns:a16="http://schemas.microsoft.com/office/drawing/2014/main" id="{A99AB3A6-0647-1525-7459-CE4EEDDDBD46}"/>
                </a:ext>
              </a:extLst>
            </p:cNvPr>
            <p:cNvSpPr>
              <a:spLocks noChangeArrowheads="1"/>
            </p:cNvSpPr>
            <p:nvPr userDrawn="1"/>
          </p:nvSpPr>
          <p:spPr bwMode="hidden">
            <a:xfrm>
              <a:off x="460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1" name="Rectangle 52">
              <a:extLst>
                <a:ext uri="{FF2B5EF4-FFF2-40B4-BE49-F238E27FC236}">
                  <a16:creationId xmlns:a16="http://schemas.microsoft.com/office/drawing/2014/main" id="{4A07032D-B07A-B4E6-CEB8-7C7D1FF32BBE}"/>
                </a:ext>
              </a:extLst>
            </p:cNvPr>
            <p:cNvSpPr>
              <a:spLocks noChangeArrowheads="1"/>
            </p:cNvSpPr>
            <p:nvPr userDrawn="1"/>
          </p:nvSpPr>
          <p:spPr bwMode="hidden">
            <a:xfrm>
              <a:off x="470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2" name="Rectangle 53">
              <a:extLst>
                <a:ext uri="{FF2B5EF4-FFF2-40B4-BE49-F238E27FC236}">
                  <a16:creationId xmlns:a16="http://schemas.microsoft.com/office/drawing/2014/main" id="{76651669-C8CE-AD99-3FD9-6BB2B993C243}"/>
                </a:ext>
              </a:extLst>
            </p:cNvPr>
            <p:cNvSpPr>
              <a:spLocks noChangeArrowheads="1"/>
            </p:cNvSpPr>
            <p:nvPr userDrawn="1"/>
          </p:nvSpPr>
          <p:spPr bwMode="hidden">
            <a:xfrm>
              <a:off x="480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3" name="Rectangle 54">
              <a:extLst>
                <a:ext uri="{FF2B5EF4-FFF2-40B4-BE49-F238E27FC236}">
                  <a16:creationId xmlns:a16="http://schemas.microsoft.com/office/drawing/2014/main" id="{A3B7538A-543A-73E0-442F-6B8BFA1E9745}"/>
                </a:ext>
              </a:extLst>
            </p:cNvPr>
            <p:cNvSpPr>
              <a:spLocks noChangeArrowheads="1"/>
            </p:cNvSpPr>
            <p:nvPr userDrawn="1"/>
          </p:nvSpPr>
          <p:spPr bwMode="hidden">
            <a:xfrm>
              <a:off x="489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4" name="Rectangle 55">
              <a:extLst>
                <a:ext uri="{FF2B5EF4-FFF2-40B4-BE49-F238E27FC236}">
                  <a16:creationId xmlns:a16="http://schemas.microsoft.com/office/drawing/2014/main" id="{AA9826CF-DB64-558A-41D9-F76994BE77CF}"/>
                </a:ext>
              </a:extLst>
            </p:cNvPr>
            <p:cNvSpPr>
              <a:spLocks noChangeArrowheads="1"/>
            </p:cNvSpPr>
            <p:nvPr userDrawn="1"/>
          </p:nvSpPr>
          <p:spPr bwMode="hidden">
            <a:xfrm>
              <a:off x="499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5" name="Rectangle 56">
              <a:extLst>
                <a:ext uri="{FF2B5EF4-FFF2-40B4-BE49-F238E27FC236}">
                  <a16:creationId xmlns:a16="http://schemas.microsoft.com/office/drawing/2014/main" id="{66A488FB-CBAE-60E5-6B81-2E526CBFABE4}"/>
                </a:ext>
              </a:extLst>
            </p:cNvPr>
            <p:cNvSpPr>
              <a:spLocks noChangeArrowheads="1"/>
            </p:cNvSpPr>
            <p:nvPr userDrawn="1"/>
          </p:nvSpPr>
          <p:spPr bwMode="hidden">
            <a:xfrm>
              <a:off x="508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6" name="Rectangle 57">
              <a:extLst>
                <a:ext uri="{FF2B5EF4-FFF2-40B4-BE49-F238E27FC236}">
                  <a16:creationId xmlns:a16="http://schemas.microsoft.com/office/drawing/2014/main" id="{5C21518F-66CB-AE6C-FD0C-93BF7EA56D8B}"/>
                </a:ext>
              </a:extLst>
            </p:cNvPr>
            <p:cNvSpPr>
              <a:spLocks noChangeArrowheads="1"/>
            </p:cNvSpPr>
            <p:nvPr userDrawn="1"/>
          </p:nvSpPr>
          <p:spPr bwMode="hidden">
            <a:xfrm>
              <a:off x="518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7" name="Rectangle 58">
              <a:extLst>
                <a:ext uri="{FF2B5EF4-FFF2-40B4-BE49-F238E27FC236}">
                  <a16:creationId xmlns:a16="http://schemas.microsoft.com/office/drawing/2014/main" id="{24A04595-396D-FE28-95E8-BA1F23D94A68}"/>
                </a:ext>
              </a:extLst>
            </p:cNvPr>
            <p:cNvSpPr>
              <a:spLocks noChangeArrowheads="1"/>
            </p:cNvSpPr>
            <p:nvPr userDrawn="1"/>
          </p:nvSpPr>
          <p:spPr bwMode="hidden">
            <a:xfrm>
              <a:off x="528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8" name="Rectangle 59">
              <a:extLst>
                <a:ext uri="{FF2B5EF4-FFF2-40B4-BE49-F238E27FC236}">
                  <a16:creationId xmlns:a16="http://schemas.microsoft.com/office/drawing/2014/main" id="{45684D68-CF3B-C237-E032-399E80339ECB}"/>
                </a:ext>
              </a:extLst>
            </p:cNvPr>
            <p:cNvSpPr>
              <a:spLocks noChangeArrowheads="1"/>
            </p:cNvSpPr>
            <p:nvPr userDrawn="1"/>
          </p:nvSpPr>
          <p:spPr bwMode="hidden">
            <a:xfrm>
              <a:off x="537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9" name="Rectangle 60">
              <a:extLst>
                <a:ext uri="{FF2B5EF4-FFF2-40B4-BE49-F238E27FC236}">
                  <a16:creationId xmlns:a16="http://schemas.microsoft.com/office/drawing/2014/main" id="{AA9E1CE7-32D7-3AAF-3FA8-FC2CA14514A5}"/>
                </a:ext>
              </a:extLst>
            </p:cNvPr>
            <p:cNvSpPr>
              <a:spLocks noChangeArrowheads="1"/>
            </p:cNvSpPr>
            <p:nvPr userDrawn="1"/>
          </p:nvSpPr>
          <p:spPr bwMode="hidden">
            <a:xfrm>
              <a:off x="547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90" name="Rectangle 61">
              <a:extLst>
                <a:ext uri="{FF2B5EF4-FFF2-40B4-BE49-F238E27FC236}">
                  <a16:creationId xmlns:a16="http://schemas.microsoft.com/office/drawing/2014/main" id="{14571439-3ED3-6E45-570E-8F4DA4F82FAE}"/>
                </a:ext>
              </a:extLst>
            </p:cNvPr>
            <p:cNvSpPr>
              <a:spLocks noChangeArrowheads="1"/>
            </p:cNvSpPr>
            <p:nvPr userDrawn="1"/>
          </p:nvSpPr>
          <p:spPr bwMode="hidden">
            <a:xfrm>
              <a:off x="556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91" name="Rectangle 62">
              <a:extLst>
                <a:ext uri="{FF2B5EF4-FFF2-40B4-BE49-F238E27FC236}">
                  <a16:creationId xmlns:a16="http://schemas.microsoft.com/office/drawing/2014/main" id="{A81F0A0F-DB34-3496-2F87-880B6CEA85B0}"/>
                </a:ext>
              </a:extLst>
            </p:cNvPr>
            <p:cNvSpPr>
              <a:spLocks noChangeArrowheads="1"/>
            </p:cNvSpPr>
            <p:nvPr userDrawn="1"/>
          </p:nvSpPr>
          <p:spPr bwMode="hidden">
            <a:xfrm>
              <a:off x="566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92" name="Rectangle 63">
              <a:extLst>
                <a:ext uri="{FF2B5EF4-FFF2-40B4-BE49-F238E27FC236}">
                  <a16:creationId xmlns:a16="http://schemas.microsoft.com/office/drawing/2014/main" id="{5FA127D2-3377-3E80-C725-99BC7B934589}"/>
                </a:ext>
              </a:extLst>
            </p:cNvPr>
            <p:cNvSpPr>
              <a:spLocks noChangeArrowheads="1"/>
            </p:cNvSpPr>
            <p:nvPr userDrawn="1"/>
          </p:nvSpPr>
          <p:spPr bwMode="hidden">
            <a:xfrm>
              <a:off x="431" y="0"/>
              <a:ext cx="5331" cy="4320"/>
            </a:xfrm>
            <a:prstGeom prst="rect">
              <a:avLst/>
            </a:prstGeom>
            <a:solidFill>
              <a:schemeClr val="accent1">
                <a:alpha val="50195"/>
              </a:schemeClr>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93" name="Rectangle 64">
              <a:extLst>
                <a:ext uri="{FF2B5EF4-FFF2-40B4-BE49-F238E27FC236}">
                  <a16:creationId xmlns:a16="http://schemas.microsoft.com/office/drawing/2014/main" id="{3875DDBD-890C-209E-3BDF-988CF1A3CEEA}"/>
                </a:ext>
              </a:extLst>
            </p:cNvPr>
            <p:cNvSpPr>
              <a:spLocks noChangeArrowheads="1"/>
            </p:cNvSpPr>
            <p:nvPr userDrawn="1"/>
          </p:nvSpPr>
          <p:spPr bwMode="blackGray">
            <a:xfrm>
              <a:off x="0" y="1081"/>
              <a:ext cx="4378" cy="47"/>
            </a:xfrm>
            <a:prstGeom prst="rect">
              <a:avLst/>
            </a:prstGeom>
            <a:solidFill>
              <a:schemeClr val="hlink">
                <a:alpha val="50195"/>
              </a:schemeClr>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grpSp>
      <p:sp>
        <p:nvSpPr>
          <p:cNvPr id="1027" name="Rectangle 65">
            <a:extLst>
              <a:ext uri="{FF2B5EF4-FFF2-40B4-BE49-F238E27FC236}">
                <a16:creationId xmlns:a16="http://schemas.microsoft.com/office/drawing/2014/main" id="{0E969965-4813-1C27-DCBE-D1ABFC7AAD5A}"/>
              </a:ext>
            </a:extLst>
          </p:cNvPr>
          <p:cNvSpPr>
            <a:spLocks noGrp="1" noChangeArrowheads="1"/>
          </p:cNvSpPr>
          <p:nvPr>
            <p:ph type="title"/>
          </p:nvPr>
        </p:nvSpPr>
        <p:spPr bwMode="auto">
          <a:xfrm>
            <a:off x="871538" y="192088"/>
            <a:ext cx="8162925"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s-ES" altLang="es-CR"/>
              <a:t>Haga clic para modificar el estilo de título del patrón</a:t>
            </a:r>
          </a:p>
        </p:txBody>
      </p:sp>
      <p:sp>
        <p:nvSpPr>
          <p:cNvPr id="1028" name="Rectangle 66">
            <a:extLst>
              <a:ext uri="{FF2B5EF4-FFF2-40B4-BE49-F238E27FC236}">
                <a16:creationId xmlns:a16="http://schemas.microsoft.com/office/drawing/2014/main" id="{08F42A76-BBA8-369E-B83A-D19A583E9C49}"/>
              </a:ext>
            </a:extLst>
          </p:cNvPr>
          <p:cNvSpPr>
            <a:spLocks noGrp="1" noChangeArrowheads="1"/>
          </p:cNvSpPr>
          <p:nvPr>
            <p:ph type="body" idx="1"/>
          </p:nvPr>
        </p:nvSpPr>
        <p:spPr bwMode="auto">
          <a:xfrm>
            <a:off x="912813" y="1905000"/>
            <a:ext cx="8110537"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R"/>
              <a:t>Haga clic para modificar el estilo de texto del patrón</a:t>
            </a:r>
          </a:p>
          <a:p>
            <a:pPr lvl="1"/>
            <a:r>
              <a:rPr lang="es-ES" altLang="es-CR"/>
              <a:t>Segundo nivel</a:t>
            </a:r>
          </a:p>
          <a:p>
            <a:pPr lvl="2"/>
            <a:r>
              <a:rPr lang="es-ES" altLang="es-CR"/>
              <a:t>Tercer nivel</a:t>
            </a:r>
          </a:p>
          <a:p>
            <a:pPr lvl="3"/>
            <a:r>
              <a:rPr lang="es-ES" altLang="es-CR"/>
              <a:t>Cuarto nivel</a:t>
            </a:r>
          </a:p>
          <a:p>
            <a:pPr lvl="4"/>
            <a:r>
              <a:rPr lang="es-ES" altLang="es-CR"/>
              <a:t>Quinto nivel</a:t>
            </a:r>
          </a:p>
        </p:txBody>
      </p:sp>
      <p:sp>
        <p:nvSpPr>
          <p:cNvPr id="17475" name="Rectangle 67">
            <a:extLst>
              <a:ext uri="{FF2B5EF4-FFF2-40B4-BE49-F238E27FC236}">
                <a16:creationId xmlns:a16="http://schemas.microsoft.com/office/drawing/2014/main" id="{8A154117-A0CC-A141-38E8-2BF84E6164CF}"/>
              </a:ext>
            </a:extLst>
          </p:cNvPr>
          <p:cNvSpPr>
            <a:spLocks noGrp="1" noChangeArrowheads="1"/>
          </p:cNvSpPr>
          <p:nvPr>
            <p:ph type="dt" sz="half" idx="2"/>
          </p:nvPr>
        </p:nvSpPr>
        <p:spPr bwMode="auto">
          <a:xfrm>
            <a:off x="1152525" y="62865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s-ES" altLang="es-CR"/>
          </a:p>
        </p:txBody>
      </p:sp>
      <p:sp>
        <p:nvSpPr>
          <p:cNvPr id="17476" name="Rectangle 68">
            <a:extLst>
              <a:ext uri="{FF2B5EF4-FFF2-40B4-BE49-F238E27FC236}">
                <a16:creationId xmlns:a16="http://schemas.microsoft.com/office/drawing/2014/main" id="{C3297506-DFF8-DCFC-CFD8-31E1DC58E7A9}"/>
              </a:ext>
            </a:extLst>
          </p:cNvPr>
          <p:cNvSpPr>
            <a:spLocks noGrp="1" noChangeArrowheads="1"/>
          </p:cNvSpPr>
          <p:nvPr>
            <p:ph type="ftr" sz="quarter" idx="3"/>
          </p:nvPr>
        </p:nvSpPr>
        <p:spPr bwMode="auto">
          <a:xfrm>
            <a:off x="3590925" y="62865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s-ES" altLang="es-CR"/>
          </a:p>
        </p:txBody>
      </p:sp>
      <p:sp>
        <p:nvSpPr>
          <p:cNvPr id="17477" name="Rectangle 69">
            <a:extLst>
              <a:ext uri="{FF2B5EF4-FFF2-40B4-BE49-F238E27FC236}">
                <a16:creationId xmlns:a16="http://schemas.microsoft.com/office/drawing/2014/main" id="{5951C4A3-013C-8107-091C-344369BFC8F7}"/>
              </a:ext>
            </a:extLst>
          </p:cNvPr>
          <p:cNvSpPr>
            <a:spLocks noGrp="1" noChangeArrowheads="1"/>
          </p:cNvSpPr>
          <p:nvPr>
            <p:ph type="sldNum" sz="quarter" idx="4"/>
          </p:nvPr>
        </p:nvSpPr>
        <p:spPr bwMode="auto">
          <a:xfrm>
            <a:off x="7019925" y="62865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E364313C-6F0C-402B-B824-FB5A02C85714}" type="slidenum">
              <a:rPr lang="es-ES" altLang="es-CR"/>
              <a:pPr>
                <a:defRPr/>
              </a:pPr>
              <a:t>‹Nº›</a:t>
            </a:fld>
            <a:endParaRPr lang="es-ES" altLang="es-CR"/>
          </a:p>
        </p:txBody>
      </p:sp>
    </p:spTree>
  </p:cSld>
  <p:clrMap bg1="lt1" tx1="dk1" bg2="lt2" tx2="dk2" accent1="accent1" accent2="accent2" accent3="accent3" accent4="accent4" accent5="accent5" accent6="accent6" hlink="hlink" folHlink="folHlink"/>
  <p:sldLayoutIdLst>
    <p:sldLayoutId id="2147484056"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 id="2147484054" r:id="rId12"/>
    <p:sldLayoutId id="2147484055" r:id="rId13"/>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100.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107.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2.bin"/><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17.wmf"/><Relationship Id="rId7" Type="http://schemas.openxmlformats.org/officeDocument/2006/relationships/image" Target="../media/image19.wmf"/><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7.bin"/><Relationship Id="rId5" Type="http://schemas.openxmlformats.org/officeDocument/2006/relationships/image" Target="../media/image18.wmf"/><Relationship Id="rId4" Type="http://schemas.openxmlformats.org/officeDocument/2006/relationships/oleObject" Target="../embeddings/oleObject16.bin"/><Relationship Id="rId9" Type="http://schemas.openxmlformats.org/officeDocument/2006/relationships/image" Target="../media/image20.wmf"/></Relationships>
</file>

<file path=ppt/slides/_rels/slide22.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19.bin"/><Relationship Id="rId1" Type="http://schemas.openxmlformats.org/officeDocument/2006/relationships/slideLayout" Target="../slideLayouts/slideLayout2.xml"/><Relationship Id="rId6" Type="http://schemas.openxmlformats.org/officeDocument/2006/relationships/oleObject" Target="../embeddings/oleObject21.bin"/><Relationship Id="rId5" Type="http://schemas.openxmlformats.org/officeDocument/2006/relationships/image" Target="../media/image22.wmf"/><Relationship Id="rId4"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hmong.es/wiki/Independence_of_irrelevant_alternatives"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8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hmong.es/wiki/Perfect_substitute"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customXml" Target="../ink/ink2.xml"/></Relationships>
</file>

<file path=ppt/slides/_rels/slide9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9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FCC7E26-B1C5-19B1-F81F-1CF517B3A6AE}"/>
              </a:ext>
            </a:extLst>
          </p:cNvPr>
          <p:cNvSpPr>
            <a:spLocks noChangeArrowheads="1"/>
          </p:cNvSpPr>
          <p:nvPr/>
        </p:nvSpPr>
        <p:spPr bwMode="auto">
          <a:xfrm>
            <a:off x="1403350" y="5300663"/>
            <a:ext cx="64817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MX" altLang="es-CR" sz="2000" b="1">
                <a:latin typeface="Book Antiqua" panose="02040602050305030304" pitchFamily="18" charset="0"/>
                <a:cs typeface="Times New Roman" panose="02020603050405020304" pitchFamily="18" charset="0"/>
              </a:rPr>
              <a:t> CAPITULO IV: CLASIFICACIÓN</a:t>
            </a:r>
          </a:p>
        </p:txBody>
      </p:sp>
      <p:sp>
        <p:nvSpPr>
          <p:cNvPr id="5123" name="Text Box 5">
            <a:extLst>
              <a:ext uri="{FF2B5EF4-FFF2-40B4-BE49-F238E27FC236}">
                <a16:creationId xmlns:a16="http://schemas.microsoft.com/office/drawing/2014/main" id="{28F56575-02CA-157D-5ACC-9812F0A27877}"/>
              </a:ext>
            </a:extLst>
          </p:cNvPr>
          <p:cNvSpPr txBox="1">
            <a:spLocks noChangeArrowheads="1"/>
          </p:cNvSpPr>
          <p:nvPr/>
        </p:nvSpPr>
        <p:spPr bwMode="auto">
          <a:xfrm>
            <a:off x="1828800" y="9144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a:spcBef>
                <a:spcPct val="0"/>
              </a:spcBef>
              <a:buClrTx/>
              <a:buSzTx/>
              <a:buFontTx/>
              <a:buNone/>
            </a:pPr>
            <a:r>
              <a:rPr lang="es-MX" altLang="es-CR" sz="2400" b="1">
                <a:latin typeface="Book Antiqua" panose="02040602050305030304" pitchFamily="18" charset="0"/>
                <a:cs typeface="Times New Roman" panose="02020603050405020304" pitchFamily="18" charset="0"/>
              </a:rPr>
              <a:t>ESCUELA DE ESTADISTICA</a:t>
            </a:r>
            <a:endParaRPr lang="es-ES" altLang="es-CR" sz="2400" b="1">
              <a:latin typeface="Book Antiqua" panose="02040602050305030304" pitchFamily="18" charset="0"/>
            </a:endParaRPr>
          </a:p>
        </p:txBody>
      </p:sp>
      <p:sp>
        <p:nvSpPr>
          <p:cNvPr id="5124" name="Rectangle 7">
            <a:extLst>
              <a:ext uri="{FF2B5EF4-FFF2-40B4-BE49-F238E27FC236}">
                <a16:creationId xmlns:a16="http://schemas.microsoft.com/office/drawing/2014/main" id="{9EDA70F0-5C6B-7782-92C2-5004885931BF}"/>
              </a:ext>
            </a:extLst>
          </p:cNvPr>
          <p:cNvSpPr>
            <a:spLocks noChangeArrowheads="1"/>
          </p:cNvSpPr>
          <p:nvPr/>
        </p:nvSpPr>
        <p:spPr bwMode="auto">
          <a:xfrm>
            <a:off x="3643313"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5125" name="Rectangle 10">
            <a:extLst>
              <a:ext uri="{FF2B5EF4-FFF2-40B4-BE49-F238E27FC236}">
                <a16:creationId xmlns:a16="http://schemas.microsoft.com/office/drawing/2014/main" id="{B32560FB-90E1-E24A-2081-2058478D354E}"/>
              </a:ext>
            </a:extLst>
          </p:cNvPr>
          <p:cNvSpPr>
            <a:spLocks noChangeArrowheads="1"/>
          </p:cNvSpPr>
          <p:nvPr/>
        </p:nvSpPr>
        <p:spPr bwMode="auto">
          <a:xfrm>
            <a:off x="44719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5126" name="Rectangle 14">
            <a:extLst>
              <a:ext uri="{FF2B5EF4-FFF2-40B4-BE49-F238E27FC236}">
                <a16:creationId xmlns:a16="http://schemas.microsoft.com/office/drawing/2014/main" id="{D1F9D48F-1132-4420-BF5F-9DD2C54A6D6E}"/>
              </a:ext>
            </a:extLst>
          </p:cNvPr>
          <p:cNvSpPr>
            <a:spLocks noChangeArrowheads="1"/>
          </p:cNvSpPr>
          <p:nvPr/>
        </p:nvSpPr>
        <p:spPr bwMode="auto">
          <a:xfrm>
            <a:off x="4510088"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5127" name="Rectangle 19">
            <a:extLst>
              <a:ext uri="{FF2B5EF4-FFF2-40B4-BE49-F238E27FC236}">
                <a16:creationId xmlns:a16="http://schemas.microsoft.com/office/drawing/2014/main" id="{5AD37275-FA02-8B3D-0466-46388DA46815}"/>
              </a:ext>
            </a:extLst>
          </p:cNvPr>
          <p:cNvSpPr>
            <a:spLocks noChangeArrowheads="1"/>
          </p:cNvSpPr>
          <p:nvPr/>
        </p:nvSpPr>
        <p:spPr bwMode="auto">
          <a:xfrm>
            <a:off x="3314700" y="2605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5128" name="Rectangle 21">
            <a:extLst>
              <a:ext uri="{FF2B5EF4-FFF2-40B4-BE49-F238E27FC236}">
                <a16:creationId xmlns:a16="http://schemas.microsoft.com/office/drawing/2014/main" id="{636CD565-A049-5E3B-FCFD-C882DA89F144}"/>
              </a:ext>
            </a:extLst>
          </p:cNvPr>
          <p:cNvSpPr>
            <a:spLocks noChangeArrowheads="1"/>
          </p:cNvSpPr>
          <p:nvPr/>
        </p:nvSpPr>
        <p:spPr bwMode="auto">
          <a:xfrm>
            <a:off x="4171950" y="2976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pic>
        <p:nvPicPr>
          <p:cNvPr id="5129" name="Picture 20" descr="ucrbn">
            <a:extLst>
              <a:ext uri="{FF2B5EF4-FFF2-40B4-BE49-F238E27FC236}">
                <a16:creationId xmlns:a16="http://schemas.microsoft.com/office/drawing/2014/main" id="{27DE7915-B293-EA6B-9DBF-EA87AB939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8431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 name="Rectangle 22">
            <a:extLst>
              <a:ext uri="{FF2B5EF4-FFF2-40B4-BE49-F238E27FC236}">
                <a16:creationId xmlns:a16="http://schemas.microsoft.com/office/drawing/2014/main" id="{4FD6BEB3-C530-A78D-FCFD-CA24F90D343F}"/>
              </a:ext>
            </a:extLst>
          </p:cNvPr>
          <p:cNvSpPr>
            <a:spLocks noChangeArrowheads="1"/>
          </p:cNvSpPr>
          <p:nvPr/>
        </p:nvSpPr>
        <p:spPr bwMode="auto">
          <a:xfrm>
            <a:off x="2286000" y="6088063"/>
            <a:ext cx="4876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MX" altLang="es-CR" sz="1400">
                <a:latin typeface="Times New Roman" panose="02020603050405020304" pitchFamily="18" charset="0"/>
                <a:cs typeface="Times New Roman" panose="02020603050405020304" pitchFamily="18" charset="0"/>
              </a:rPr>
              <a:t> </a:t>
            </a:r>
            <a:r>
              <a:rPr lang="es-MX" altLang="es-CR" sz="1600" b="1">
                <a:latin typeface="Book Antiqua" panose="02040602050305030304" pitchFamily="18" charset="0"/>
                <a:cs typeface="Times New Roman" panose="02020603050405020304" pitchFamily="18" charset="0"/>
              </a:rPr>
              <a:t>Presentado por Ricardo Alvarado Barrantes y Shirley Rojas Salazar</a:t>
            </a:r>
          </a:p>
        </p:txBody>
      </p:sp>
      <p:sp>
        <p:nvSpPr>
          <p:cNvPr id="5131" name="Rectangle 25">
            <a:extLst>
              <a:ext uri="{FF2B5EF4-FFF2-40B4-BE49-F238E27FC236}">
                <a16:creationId xmlns:a16="http://schemas.microsoft.com/office/drawing/2014/main" id="{6CE24FDC-D31B-E997-79D7-511E676B73BA}"/>
              </a:ext>
            </a:extLst>
          </p:cNvPr>
          <p:cNvSpPr>
            <a:spLocks noChangeArrowheads="1"/>
          </p:cNvSpPr>
          <p:nvPr/>
        </p:nvSpPr>
        <p:spPr bwMode="auto">
          <a:xfrm>
            <a:off x="2339975" y="1916113"/>
            <a:ext cx="46482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MX" altLang="es-CR" sz="2400" b="1">
                <a:latin typeface="Book Antiqua" panose="02040602050305030304" pitchFamily="18" charset="0"/>
                <a:cs typeface="Times New Roman" panose="02020603050405020304" pitchFamily="18" charset="0"/>
              </a:rPr>
              <a:t> </a:t>
            </a:r>
            <a:r>
              <a:rPr lang="es-MX" altLang="es-CR" sz="2000" b="1">
                <a:latin typeface="Book Antiqua" panose="02040602050305030304" pitchFamily="18" charset="0"/>
                <a:cs typeface="Times New Roman" panose="02020603050405020304" pitchFamily="18" charset="0"/>
              </a:rPr>
              <a:t>INTRODUCCION AL ANÁLISIS MULTIVARIADO</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C20ECF5-FFC4-4CEB-468B-752217E0713C}"/>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Modelo</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14339" name="Rectangle 4">
            <a:extLst>
              <a:ext uri="{FF2B5EF4-FFF2-40B4-BE49-F238E27FC236}">
                <a16:creationId xmlns:a16="http://schemas.microsoft.com/office/drawing/2014/main" id="{A79598E1-7282-1477-E5DA-1F1B6A6CE07A}"/>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40" name="Rectangle 5">
            <a:extLst>
              <a:ext uri="{FF2B5EF4-FFF2-40B4-BE49-F238E27FC236}">
                <a16:creationId xmlns:a16="http://schemas.microsoft.com/office/drawing/2014/main" id="{D3F177F1-9127-754F-7076-1BE277A2988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41" name="Rectangle 6">
            <a:extLst>
              <a:ext uri="{FF2B5EF4-FFF2-40B4-BE49-F238E27FC236}">
                <a16:creationId xmlns:a16="http://schemas.microsoft.com/office/drawing/2014/main" id="{1D476FD1-7ED0-26F1-B219-BE294F81A50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42" name="Rectangle 7">
            <a:extLst>
              <a:ext uri="{FF2B5EF4-FFF2-40B4-BE49-F238E27FC236}">
                <a16:creationId xmlns:a16="http://schemas.microsoft.com/office/drawing/2014/main" id="{52591AC1-D476-A221-F5CB-DB38AC2D84BC}"/>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43" name="Rectangle 8">
            <a:extLst>
              <a:ext uri="{FF2B5EF4-FFF2-40B4-BE49-F238E27FC236}">
                <a16:creationId xmlns:a16="http://schemas.microsoft.com/office/drawing/2014/main" id="{F6140156-9D50-BEA4-62C4-5E850A79E181}"/>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44" name="Rectangle 9">
            <a:extLst>
              <a:ext uri="{FF2B5EF4-FFF2-40B4-BE49-F238E27FC236}">
                <a16:creationId xmlns:a16="http://schemas.microsoft.com/office/drawing/2014/main" id="{DB784DC5-2D7E-6BB9-8543-9D6513CD1D4C}"/>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45" name="Rectangle 10">
            <a:extLst>
              <a:ext uri="{FF2B5EF4-FFF2-40B4-BE49-F238E27FC236}">
                <a16:creationId xmlns:a16="http://schemas.microsoft.com/office/drawing/2014/main" id="{B47E8C56-8442-907F-655D-5E968A7B11C2}"/>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46" name="Rectangle 11">
            <a:extLst>
              <a:ext uri="{FF2B5EF4-FFF2-40B4-BE49-F238E27FC236}">
                <a16:creationId xmlns:a16="http://schemas.microsoft.com/office/drawing/2014/main" id="{BA473738-5C3E-EA30-BA33-D4435097A195}"/>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47" name="Rectangle 12">
            <a:extLst>
              <a:ext uri="{FF2B5EF4-FFF2-40B4-BE49-F238E27FC236}">
                <a16:creationId xmlns:a16="http://schemas.microsoft.com/office/drawing/2014/main" id="{43213B52-62DC-F9DB-AEF4-244E403AA897}"/>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48" name="Rectangle 13">
            <a:extLst>
              <a:ext uri="{FF2B5EF4-FFF2-40B4-BE49-F238E27FC236}">
                <a16:creationId xmlns:a16="http://schemas.microsoft.com/office/drawing/2014/main" id="{7F2B0E4B-BA6C-AD4D-590D-478F5D114BF7}"/>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49" name="Rectangle 14">
            <a:extLst>
              <a:ext uri="{FF2B5EF4-FFF2-40B4-BE49-F238E27FC236}">
                <a16:creationId xmlns:a16="http://schemas.microsoft.com/office/drawing/2014/main" id="{D98EE322-8A34-2616-4B11-3C65BF606223}"/>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50" name="Rectangle 15">
            <a:extLst>
              <a:ext uri="{FF2B5EF4-FFF2-40B4-BE49-F238E27FC236}">
                <a16:creationId xmlns:a16="http://schemas.microsoft.com/office/drawing/2014/main" id="{A39AD2B7-967A-1EB3-8C30-68F23B60CF76}"/>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51" name="Rectangle 16">
            <a:extLst>
              <a:ext uri="{FF2B5EF4-FFF2-40B4-BE49-F238E27FC236}">
                <a16:creationId xmlns:a16="http://schemas.microsoft.com/office/drawing/2014/main" id="{0043EF5E-E651-7B00-CBAC-47AB6391A8D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52" name="Rectangle 17">
            <a:extLst>
              <a:ext uri="{FF2B5EF4-FFF2-40B4-BE49-F238E27FC236}">
                <a16:creationId xmlns:a16="http://schemas.microsoft.com/office/drawing/2014/main" id="{1D3361E8-2804-FCC1-D206-1DCF52F666FB}"/>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53" name="Rectangle 18">
            <a:extLst>
              <a:ext uri="{FF2B5EF4-FFF2-40B4-BE49-F238E27FC236}">
                <a16:creationId xmlns:a16="http://schemas.microsoft.com/office/drawing/2014/main" id="{33B7DF0D-2182-8CCA-6DC3-563044FD04A9}"/>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54" name="Rectangle 3">
            <a:extLst>
              <a:ext uri="{FF2B5EF4-FFF2-40B4-BE49-F238E27FC236}">
                <a16:creationId xmlns:a16="http://schemas.microsoft.com/office/drawing/2014/main" id="{D6DDD866-A74F-08E9-5A1C-69A4B118D87E}"/>
              </a:ext>
            </a:extLst>
          </p:cNvPr>
          <p:cNvSpPr txBox="1">
            <a:spLocks noChangeArrowheads="1"/>
          </p:cNvSpPr>
          <p:nvPr/>
        </p:nvSpPr>
        <p:spPr bwMode="auto">
          <a:xfrm>
            <a:off x="842963" y="1989138"/>
            <a:ext cx="7696200"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pPr>
            <a:r>
              <a:rPr lang="es-ES" altLang="es-CR" sz="2000"/>
              <a:t>El modelo se utiliza para calcular la probabilidad de que el </a:t>
            </a:r>
            <a:r>
              <a:rPr lang="es-ES" altLang="es-CR" sz="2000" i="1"/>
              <a:t>i-ésimo</a:t>
            </a:r>
            <a:r>
              <a:rPr lang="es-ES" altLang="es-CR" sz="2000"/>
              <a:t> individuo pertenerza al </a:t>
            </a:r>
            <a:r>
              <a:rPr lang="es-ES" altLang="es-CR" sz="2000" i="1"/>
              <a:t>j-ésimo</a:t>
            </a:r>
            <a:r>
              <a:rPr lang="es-ES" altLang="es-CR" sz="2000"/>
              <a:t> grupo, tomando como referencia el grupo 1 (puede tomarse cualquier otro grupo).</a:t>
            </a:r>
          </a:p>
          <a:p>
            <a:pPr algn="just">
              <a:spcBef>
                <a:spcPct val="0"/>
              </a:spcBef>
              <a:spcAft>
                <a:spcPts val="600"/>
              </a:spcAft>
              <a:buClr>
                <a:schemeClr val="hlink"/>
              </a:buClr>
              <a:buSzTx/>
              <a:buFont typeface="Wingdings" panose="05000000000000000000" pitchFamily="2" charset="2"/>
              <a:buChar char="§"/>
            </a:pPr>
            <a:r>
              <a:rPr lang="es-ES" altLang="es-CR" sz="2000"/>
              <a:t>Se deriva un conjunto de k-1 ecuaciones.</a:t>
            </a:r>
          </a:p>
          <a:p>
            <a:pPr algn="just">
              <a:spcBef>
                <a:spcPct val="0"/>
              </a:spcBef>
              <a:spcAft>
                <a:spcPts val="600"/>
              </a:spcAft>
              <a:buClr>
                <a:schemeClr val="hlink"/>
              </a:buClr>
              <a:buSzTx/>
              <a:buFont typeface="Wingdings" panose="05000000000000000000" pitchFamily="2" charset="2"/>
              <a:buChar char="§"/>
            </a:pPr>
            <a:r>
              <a:rPr lang="es-ES" altLang="es-CR" sz="2000"/>
              <a:t>Cada ecuación tiene un vector de coeficientes </a:t>
            </a:r>
            <a:r>
              <a:rPr lang="es-ES" altLang="es-CR" sz="2000" b="1">
                <a:latin typeface="Symbol" panose="05050102010706020507" pitchFamily="18" charset="2"/>
              </a:rPr>
              <a:t>b</a:t>
            </a:r>
            <a:r>
              <a:rPr lang="es-ES" altLang="es-CR" sz="2000" baseline="30000"/>
              <a:t>(j)</a:t>
            </a:r>
            <a:r>
              <a:rPr lang="es-ES" altLang="es-CR" sz="2000"/>
              <a:t>.</a:t>
            </a:r>
          </a:p>
          <a:p>
            <a:pPr algn="just">
              <a:spcBef>
                <a:spcPct val="0"/>
              </a:spcBef>
              <a:spcAft>
                <a:spcPts val="600"/>
              </a:spcAft>
              <a:buClr>
                <a:schemeClr val="hlink"/>
              </a:buClr>
              <a:buSzTx/>
              <a:buFont typeface="Wingdings" panose="05000000000000000000" pitchFamily="2" charset="2"/>
              <a:buChar char="§"/>
            </a:pPr>
            <a:endParaRPr lang="es-ES" altLang="es-CR" sz="2000"/>
          </a:p>
          <a:p>
            <a:pPr algn="just">
              <a:spcBef>
                <a:spcPct val="0"/>
              </a:spcBef>
              <a:spcAft>
                <a:spcPts val="600"/>
              </a:spcAft>
              <a:buClr>
                <a:schemeClr val="hlink"/>
              </a:buClr>
              <a:buSzTx/>
              <a:buFont typeface="Wingdings" panose="05000000000000000000" pitchFamily="2" charset="2"/>
              <a:buChar char="§"/>
            </a:pPr>
            <a:endParaRPr lang="es-ES" altLang="es-CR" sz="2000"/>
          </a:p>
          <a:p>
            <a:pPr algn="just">
              <a:spcBef>
                <a:spcPct val="0"/>
              </a:spcBef>
              <a:spcAft>
                <a:spcPts val="600"/>
              </a:spcAft>
              <a:buClr>
                <a:schemeClr val="hlink"/>
              </a:buClr>
              <a:buSzTx/>
              <a:buFont typeface="Wingdings" panose="05000000000000000000" pitchFamily="2" charset="2"/>
              <a:buChar char="§"/>
            </a:pPr>
            <a:endParaRPr lang="es-ES" altLang="es-CR" sz="2000"/>
          </a:p>
          <a:p>
            <a:pPr algn="just">
              <a:spcBef>
                <a:spcPct val="0"/>
              </a:spcBef>
              <a:spcAft>
                <a:spcPts val="600"/>
              </a:spcAft>
              <a:buClr>
                <a:schemeClr val="hlink"/>
              </a:buClr>
              <a:buSzTx/>
              <a:buFont typeface="Wingdings" panose="05000000000000000000" pitchFamily="2" charset="2"/>
              <a:buChar char="§"/>
            </a:pPr>
            <a:r>
              <a:rPr lang="es-ES" altLang="es-CR" sz="2000"/>
              <a:t>    es la i-ésima fila de la matriz de estructura:</a:t>
            </a:r>
          </a:p>
          <a:p>
            <a:pPr algn="just">
              <a:spcBef>
                <a:spcPct val="0"/>
              </a:spcBef>
              <a:spcAft>
                <a:spcPts val="600"/>
              </a:spcAft>
              <a:buClr>
                <a:schemeClr val="hlink"/>
              </a:buClr>
              <a:buSzTx/>
              <a:buFont typeface="Wingdings" panose="05000000000000000000" pitchFamily="2" charset="2"/>
              <a:buChar char="§"/>
            </a:pPr>
            <a:endParaRPr lang="es-ES" altLang="es-CR" sz="2000"/>
          </a:p>
        </p:txBody>
      </p:sp>
      <p:graphicFrame>
        <p:nvGraphicFramePr>
          <p:cNvPr id="14355" name="2 Objeto">
            <a:extLst>
              <a:ext uri="{FF2B5EF4-FFF2-40B4-BE49-F238E27FC236}">
                <a16:creationId xmlns:a16="http://schemas.microsoft.com/office/drawing/2014/main" id="{603AB174-75C3-7178-C066-7DADBD213890}"/>
              </a:ext>
            </a:extLst>
          </p:cNvPr>
          <p:cNvGraphicFramePr>
            <a:graphicFrameLocks noChangeAspect="1"/>
          </p:cNvGraphicFramePr>
          <p:nvPr/>
        </p:nvGraphicFramePr>
        <p:xfrm>
          <a:off x="2051050" y="4292600"/>
          <a:ext cx="5430838" cy="928688"/>
        </p:xfrm>
        <a:graphic>
          <a:graphicData uri="http://schemas.openxmlformats.org/presentationml/2006/ole">
            <mc:AlternateContent xmlns:mc="http://schemas.openxmlformats.org/markup-compatibility/2006">
              <mc:Choice xmlns:v="urn:schemas-microsoft-com:vml" Requires="v">
                <p:oleObj name="Ecuación" r:id="rId2" imgW="2832100" imgH="482600" progId="Equation.3">
                  <p:embed/>
                </p:oleObj>
              </mc:Choice>
              <mc:Fallback>
                <p:oleObj name="Ecuación" r:id="rId2" imgW="2832100" imgH="482600" progId="Equation.3">
                  <p:embed/>
                  <p:pic>
                    <p:nvPicPr>
                      <p:cNvPr id="14355" name="2 Objeto">
                        <a:extLst>
                          <a:ext uri="{FF2B5EF4-FFF2-40B4-BE49-F238E27FC236}">
                            <a16:creationId xmlns:a16="http://schemas.microsoft.com/office/drawing/2014/main" id="{603AB174-75C3-7178-C066-7DADBD213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4292600"/>
                        <a:ext cx="5430838"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graphicFrame>
        <p:nvGraphicFramePr>
          <p:cNvPr id="14356" name="3 Objeto">
            <a:extLst>
              <a:ext uri="{FF2B5EF4-FFF2-40B4-BE49-F238E27FC236}">
                <a16:creationId xmlns:a16="http://schemas.microsoft.com/office/drawing/2014/main" id="{799018EA-A8D3-3C1E-5037-C7AA34EF3923}"/>
              </a:ext>
            </a:extLst>
          </p:cNvPr>
          <p:cNvGraphicFramePr>
            <a:graphicFrameLocks noChangeAspect="1"/>
          </p:cNvGraphicFramePr>
          <p:nvPr/>
        </p:nvGraphicFramePr>
        <p:xfrm>
          <a:off x="1258888" y="5126038"/>
          <a:ext cx="365125" cy="463550"/>
        </p:xfrm>
        <a:graphic>
          <a:graphicData uri="http://schemas.openxmlformats.org/presentationml/2006/ole">
            <mc:AlternateContent xmlns:mc="http://schemas.openxmlformats.org/markup-compatibility/2006">
              <mc:Choice xmlns:v="urn:schemas-microsoft-com:vml" Requires="v">
                <p:oleObj name="Ecuación" r:id="rId4" imgW="190417" imgH="241195" progId="Equation.3">
                  <p:embed/>
                </p:oleObj>
              </mc:Choice>
              <mc:Fallback>
                <p:oleObj name="Ecuación" r:id="rId4" imgW="190417" imgH="241195" progId="Equation.3">
                  <p:embed/>
                  <p:pic>
                    <p:nvPicPr>
                      <p:cNvPr id="14356" name="3 Objeto">
                        <a:extLst>
                          <a:ext uri="{FF2B5EF4-FFF2-40B4-BE49-F238E27FC236}">
                            <a16:creationId xmlns:a16="http://schemas.microsoft.com/office/drawing/2014/main" id="{799018EA-A8D3-3C1E-5037-C7AA34EF39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5126038"/>
                        <a:ext cx="365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graphicFrame>
        <p:nvGraphicFramePr>
          <p:cNvPr id="14357" name="4 Objeto">
            <a:extLst>
              <a:ext uri="{FF2B5EF4-FFF2-40B4-BE49-F238E27FC236}">
                <a16:creationId xmlns:a16="http://schemas.microsoft.com/office/drawing/2014/main" id="{18C50565-174A-EF8A-D51D-4598EBB5F386}"/>
              </a:ext>
            </a:extLst>
          </p:cNvPr>
          <p:cNvGraphicFramePr>
            <a:graphicFrameLocks noChangeAspect="1"/>
          </p:cNvGraphicFramePr>
          <p:nvPr/>
        </p:nvGraphicFramePr>
        <p:xfrm>
          <a:off x="2197100" y="5762625"/>
          <a:ext cx="2093913" cy="487363"/>
        </p:xfrm>
        <a:graphic>
          <a:graphicData uri="http://schemas.openxmlformats.org/presentationml/2006/ole">
            <mc:AlternateContent xmlns:mc="http://schemas.openxmlformats.org/markup-compatibility/2006">
              <mc:Choice xmlns:v="urn:schemas-microsoft-com:vml" Requires="v">
                <p:oleObj name="Ecuación" r:id="rId6" imgW="1091726" imgH="253890" progId="Equation.3">
                  <p:embed/>
                </p:oleObj>
              </mc:Choice>
              <mc:Fallback>
                <p:oleObj name="Ecuación" r:id="rId6" imgW="1091726" imgH="253890" progId="Equation.3">
                  <p:embed/>
                  <p:pic>
                    <p:nvPicPr>
                      <p:cNvPr id="14357" name="4 Objeto">
                        <a:extLst>
                          <a:ext uri="{FF2B5EF4-FFF2-40B4-BE49-F238E27FC236}">
                            <a16:creationId xmlns:a16="http://schemas.microsoft.com/office/drawing/2014/main" id="{18C50565-174A-EF8A-D51D-4598EBB5F3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7100" y="5762625"/>
                        <a:ext cx="2093913"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sp>
        <p:nvSpPr>
          <p:cNvPr id="14358" name="5 CuadroTexto">
            <a:extLst>
              <a:ext uri="{FF2B5EF4-FFF2-40B4-BE49-F238E27FC236}">
                <a16:creationId xmlns:a16="http://schemas.microsoft.com/office/drawing/2014/main" id="{C903CC0C-E543-D1B9-5479-87808FE307B3}"/>
              </a:ext>
            </a:extLst>
          </p:cNvPr>
          <p:cNvSpPr txBox="1">
            <a:spLocks noChangeArrowheads="1"/>
          </p:cNvSpPr>
          <p:nvPr/>
        </p:nvSpPr>
        <p:spPr bwMode="auto">
          <a:xfrm>
            <a:off x="7812088" y="4581525"/>
            <a:ext cx="835025" cy="276225"/>
          </a:xfrm>
          <a:prstGeom prst="rect">
            <a:avLst/>
          </a:prstGeom>
          <a:solidFill>
            <a:schemeClr val="accent1"/>
          </a:solidFill>
          <a:ln w="9525">
            <a:solidFill>
              <a:schemeClr val="tx1"/>
            </a:solidFill>
            <a:miter lim="800000"/>
            <a:headEnd/>
            <a:tailEnd/>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CR" sz="1200"/>
              <a:t>j=2,…,k</a:t>
            </a:r>
            <a:endParaRPr lang="es-CR" altLang="es-CR" sz="12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100</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a:t>
            </a:r>
            <a:r>
              <a:rPr lang="es-CR" altLang="es-CR" sz="2800" b="1" err="1">
                <a:latin typeface="Times New Roman" panose="02020603050405020304" pitchFamily="18" charset="0"/>
              </a:rPr>
              <a:t>boosting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3474990"/>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CR" sz="2000"/>
                  <a:t>Luego calculamos </a:t>
                </a:r>
                <a14:m>
                  <m:oMath xmlns:m="http://schemas.openxmlformats.org/officeDocument/2006/math">
                    <m:sSub>
                      <m:sSubPr>
                        <m:ctrlPr>
                          <a:rPr lang="es-CR" sz="2000" i="1" smtClean="0">
                            <a:latin typeface="Cambria Math" panose="02040503050406030204" pitchFamily="18" charset="0"/>
                          </a:rPr>
                        </m:ctrlPr>
                      </m:sSubPr>
                      <m:e>
                        <m:r>
                          <a:rPr lang="es-CR" sz="2000" i="1" smtClean="0">
                            <a:latin typeface="Cambria Math" panose="02040503050406030204" pitchFamily="18" charset="0"/>
                            <a:ea typeface="Cambria Math" panose="02040503050406030204" pitchFamily="18" charset="0"/>
                          </a:rPr>
                          <m:t>𝛼</m:t>
                        </m:r>
                      </m:e>
                      <m:sub>
                        <m:r>
                          <a:rPr lang="es-CR" sz="2000" b="0" i="1" smtClean="0">
                            <a:latin typeface="Cambria Math" panose="02040503050406030204" pitchFamily="18" charset="0"/>
                          </a:rPr>
                          <m:t>2</m:t>
                        </m:r>
                      </m:sub>
                    </m:sSub>
                  </m:oMath>
                </a14:m>
                <a:r>
                  <a:rPr lang="es-ES" sz="2000"/>
                  <a:t>:</a:t>
                </a:r>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a:rPr lang="es-ES" sz="2000" i="1" smtClean="0">
                              <a:latin typeface="Cambria Math" panose="02040503050406030204" pitchFamily="18" charset="0"/>
                              <a:ea typeface="Cambria Math" panose="02040503050406030204" pitchFamily="18" charset="0"/>
                            </a:rPr>
                            <m:t>𝛼</m:t>
                          </m:r>
                        </m:e>
                        <m:sub>
                          <m:r>
                            <a:rPr lang="es-CR"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𝜆</m:t>
                      </m:r>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ln</m:t>
                          </m:r>
                        </m:fName>
                        <m:e>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𝑒</m:t>
                                      </m:r>
                                    </m:e>
                                    <m:sub>
                                      <m:r>
                                        <a:rPr lang="es-CR" sz="2000" b="0" i="1" smtClean="0">
                                          <a:latin typeface="Cambria Math" panose="02040503050406030204" pitchFamily="18" charset="0"/>
                                          <a:ea typeface="Cambria Math" panose="02040503050406030204" pitchFamily="18" charset="0"/>
                                        </a:rPr>
                                        <m:t>2</m:t>
                                      </m:r>
                                    </m:sub>
                                  </m:sSub>
                                </m:num>
                                <m:den>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𝑒</m:t>
                                      </m:r>
                                    </m:e>
                                    <m:sub>
                                      <m:r>
                                        <a:rPr lang="es-CR" sz="2000" b="0" i="1" smtClean="0">
                                          <a:latin typeface="Cambria Math" panose="02040503050406030204" pitchFamily="18" charset="0"/>
                                          <a:ea typeface="Cambria Math" panose="02040503050406030204" pitchFamily="18" charset="0"/>
                                        </a:rPr>
                                        <m:t>2</m:t>
                                      </m:r>
                                    </m:sub>
                                  </m:sSub>
                                </m:den>
                              </m:f>
                            </m:e>
                          </m:d>
                        </m:e>
                      </m:func>
                    </m:oMath>
                  </m:oMathPara>
                </a14:m>
                <a:endParaRPr lang="es-ES"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s-CR" sz="2000" b="0" i="1" smtClean="0">
                          <a:latin typeface="Cambria Math" panose="02040503050406030204" pitchFamily="18" charset="0"/>
                          <a:ea typeface="Cambria Math" panose="02040503050406030204" pitchFamily="18" charset="0"/>
                        </a:rPr>
                        <m:t>0.5</m:t>
                      </m:r>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ln</m:t>
                          </m:r>
                        </m:fName>
                        <m:e>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r>
                                    <a:rPr lang="es-CR" sz="2000" b="0" i="1" smtClean="0">
                                      <a:latin typeface="Cambria Math" panose="02040503050406030204" pitchFamily="18" charset="0"/>
                                      <a:ea typeface="Cambria Math" panose="02040503050406030204" pitchFamily="18" charset="0"/>
                                    </a:rPr>
                                    <m:t>0.214</m:t>
                                  </m:r>
                                </m:num>
                                <m:den>
                                  <m:r>
                                    <a:rPr lang="es-CR" sz="2000" b="0" i="1" smtClean="0">
                                      <a:latin typeface="Cambria Math" panose="02040503050406030204" pitchFamily="18" charset="0"/>
                                      <a:ea typeface="Cambria Math" panose="02040503050406030204" pitchFamily="18" charset="0"/>
                                    </a:rPr>
                                    <m:t>0.214</m:t>
                                  </m:r>
                                </m:den>
                              </m:f>
                            </m:e>
                          </m:d>
                        </m:e>
                      </m:func>
                    </m:oMath>
                  </m:oMathPara>
                </a14:m>
                <a:endParaRPr lang="es-ES"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s-CR" sz="2000" b="0" i="1" smtClean="0">
                          <a:latin typeface="Cambria Math" panose="02040503050406030204" pitchFamily="18" charset="0"/>
                          <a:ea typeface="Cambria Math" panose="02040503050406030204" pitchFamily="18" charset="0"/>
                        </a:rPr>
                        <m:t>0.5</m:t>
                      </m:r>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ln</m:t>
                          </m:r>
                        </m:fName>
                        <m:e>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r>
                                    <a:rPr lang="es-CR" sz="2000" b="0" i="1" smtClean="0">
                                      <a:latin typeface="Cambria Math" panose="02040503050406030204" pitchFamily="18" charset="0"/>
                                      <a:ea typeface="Cambria Math" panose="02040503050406030204" pitchFamily="18" charset="0"/>
                                    </a:rPr>
                                    <m:t>0.786</m:t>
                                  </m:r>
                                </m:num>
                                <m:den>
                                  <m:r>
                                    <a:rPr lang="es-CR" sz="2000" b="0" i="1" smtClean="0">
                                      <a:latin typeface="Cambria Math" panose="02040503050406030204" pitchFamily="18" charset="0"/>
                                      <a:ea typeface="Cambria Math" panose="02040503050406030204" pitchFamily="18" charset="0"/>
                                    </a:rPr>
                                    <m:t>0.214</m:t>
                                  </m:r>
                                </m:den>
                              </m:f>
                            </m:e>
                          </m:d>
                        </m:e>
                      </m:func>
                    </m:oMath>
                  </m:oMathPara>
                </a14:m>
                <a:endParaRPr lang="es-ES"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s-CR" sz="2000" b="0" i="1" smtClean="0">
                          <a:latin typeface="Cambria Math" panose="02040503050406030204" pitchFamily="18" charset="0"/>
                          <a:ea typeface="Cambria Math" panose="02040503050406030204" pitchFamily="18" charset="0"/>
                        </a:rPr>
                        <m:t>0.65</m:t>
                      </m:r>
                    </m:oMath>
                  </m:oMathPara>
                </a14:m>
                <a:endParaRPr lang="es-ES" sz="2000"/>
              </a:p>
              <a:p>
                <a:pPr marL="0" indent="0" algn="just">
                  <a:spcBef>
                    <a:spcPct val="0"/>
                  </a:spcBef>
                  <a:spcAft>
                    <a:spcPts val="600"/>
                  </a:spcAft>
                  <a:buClr>
                    <a:schemeClr val="hlink"/>
                  </a:buClr>
                  <a:buSzTx/>
                  <a:buNone/>
                  <a:defRPr/>
                </a:pPr>
                <a:endParaRPr lang="es-ES" sz="2000"/>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89138"/>
                <a:ext cx="7696200" cy="3474990"/>
              </a:xfrm>
              <a:blipFill>
                <a:blip r:embed="rId2"/>
                <a:stretch>
                  <a:fillRect l="-713" t="-877"/>
                </a:stretch>
              </a:blipFill>
            </p:spPr>
            <p:txBody>
              <a:bodyPr/>
              <a:lstStyle/>
              <a:p>
                <a:r>
                  <a:rPr lang="es-ES">
                    <a:noFill/>
                  </a:rPr>
                  <a:t> </a:t>
                </a:r>
              </a:p>
            </p:txBody>
          </p:sp>
        </mc:Fallback>
      </mc:AlternateContent>
    </p:spTree>
    <p:extLst>
      <p:ext uri="{BB962C8B-B14F-4D97-AF65-F5344CB8AC3E}">
        <p14:creationId xmlns:p14="http://schemas.microsoft.com/office/powerpoint/2010/main" val="275757087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101</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a:t>
            </a:r>
            <a:r>
              <a:rPr lang="es-CR" altLang="es-CR" sz="2800" b="1" err="1">
                <a:latin typeface="Times New Roman" panose="02020603050405020304" pitchFamily="18" charset="0"/>
              </a:rPr>
              <a:t>boosting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400110"/>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CR" sz="2000"/>
                  <a:t>Se recalculan los pesos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sub>
                    </m:sSub>
                  </m:oMath>
                </a14:m>
                <a:r>
                  <a:rPr lang="es-ES" sz="2000"/>
                  <a:t> (sin ajustar):</a:t>
                </a:r>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89138"/>
                <a:ext cx="7696200" cy="400110"/>
              </a:xfrm>
              <a:blipFill>
                <a:blip r:embed="rId2"/>
                <a:stretch>
                  <a:fillRect l="-713" t="-7576" b="-25758"/>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graphicFrame>
            <p:nvGraphicFramePr>
              <p:cNvPr id="6" name="Table 3">
                <a:extLst>
                  <a:ext uri="{FF2B5EF4-FFF2-40B4-BE49-F238E27FC236}">
                    <a16:creationId xmlns:a16="http://schemas.microsoft.com/office/drawing/2014/main" id="{D852BD36-CC39-87CF-6FB1-66C5E2C60470}"/>
                  </a:ext>
                </a:extLst>
              </p:cNvPr>
              <p:cNvGraphicFramePr>
                <a:graphicFrameLocks noGrp="1"/>
              </p:cNvGraphicFramePr>
              <p:nvPr/>
            </p:nvGraphicFramePr>
            <p:xfrm>
              <a:off x="755576" y="2707979"/>
              <a:ext cx="2952328" cy="3472158"/>
            </p:xfrm>
            <a:graphic>
              <a:graphicData uri="http://schemas.openxmlformats.org/drawingml/2006/table">
                <a:tbl>
                  <a:tblPr firstRow="1" bandRow="1">
                    <a:tableStyleId>{5940675A-B579-460E-94D1-54222C63F5DA}</a:tableStyleId>
                  </a:tblPr>
                  <a:tblGrid>
                    <a:gridCol w="551994">
                      <a:extLst>
                        <a:ext uri="{9D8B030D-6E8A-4147-A177-3AD203B41FA5}">
                          <a16:colId xmlns:a16="http://schemas.microsoft.com/office/drawing/2014/main" val="2543703486"/>
                        </a:ext>
                      </a:extLst>
                    </a:gridCol>
                    <a:gridCol w="827991">
                      <a:extLst>
                        <a:ext uri="{9D8B030D-6E8A-4147-A177-3AD203B41FA5}">
                          <a16:colId xmlns:a16="http://schemas.microsoft.com/office/drawing/2014/main" val="700379300"/>
                        </a:ext>
                      </a:extLst>
                    </a:gridCol>
                    <a:gridCol w="288032">
                      <a:extLst>
                        <a:ext uri="{9D8B030D-6E8A-4147-A177-3AD203B41FA5}">
                          <a16:colId xmlns:a16="http://schemas.microsoft.com/office/drawing/2014/main" val="4036698488"/>
                        </a:ext>
                      </a:extLst>
                    </a:gridCol>
                    <a:gridCol w="539959">
                      <a:extLst>
                        <a:ext uri="{9D8B030D-6E8A-4147-A177-3AD203B41FA5}">
                          <a16:colId xmlns:a16="http://schemas.microsoft.com/office/drawing/2014/main" val="699701969"/>
                        </a:ext>
                      </a:extLst>
                    </a:gridCol>
                    <a:gridCol w="744352">
                      <a:extLst>
                        <a:ext uri="{9D8B030D-6E8A-4147-A177-3AD203B41FA5}">
                          <a16:colId xmlns:a16="http://schemas.microsoft.com/office/drawing/2014/main" val="2637362033"/>
                        </a:ext>
                      </a:extLst>
                    </a:gridCol>
                  </a:tblGrid>
                  <a:tr h="578693">
                    <a:tc>
                      <a:txBody>
                        <a:bodyPr/>
                        <a:lstStyle/>
                        <a:p>
                          <a:r>
                            <a:rPr lang="es-CR" b="1"/>
                            <a:t>id</a:t>
                          </a:r>
                          <a:endParaRPr lang="en-US" b="1"/>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𝜹</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m:t>
                                    </m:r>
                                  </m:e>
                                </m:d>
                              </m:oMath>
                            </m:oMathPara>
                          </a14:m>
                          <a:endParaRPr lang="en-US" b="1"/>
                        </a:p>
                      </a:txBody>
                      <a:tcPr>
                        <a:lnR w="12700" cap="flat" cmpd="sng" algn="ctr">
                          <a:solidFill>
                            <a:schemeClr val="tx1"/>
                          </a:solidFill>
                          <a:prstDash val="solid"/>
                          <a:round/>
                          <a:headEnd type="none" w="med" len="med"/>
                          <a:tailEnd type="none" w="med" len="med"/>
                        </a:lnR>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b="1"/>
                            <a:t>id</a:t>
                          </a:r>
                          <a:endParaRPr lang="en-US" b="1"/>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𝜹</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m:t>
                                    </m:r>
                                  </m:e>
                                </m:d>
                              </m:oMath>
                            </m:oMathPara>
                          </a14:m>
                          <a:endParaRPr lang="en-US" b="1"/>
                        </a:p>
                      </a:txBody>
                      <a:tcPr/>
                    </a:tc>
                    <a:extLst>
                      <a:ext uri="{0D108BD9-81ED-4DB2-BD59-A6C34878D82A}">
                        <a16:rowId xmlns:a16="http://schemas.microsoft.com/office/drawing/2014/main" val="2997728304"/>
                      </a:ext>
                    </a:extLst>
                  </a:tr>
                  <a:tr h="578693">
                    <a:tc>
                      <a:txBody>
                        <a:bodyPr/>
                        <a:lstStyle/>
                        <a:p>
                          <a:r>
                            <a:rPr lang="es-CR"/>
                            <a:t>1</a:t>
                          </a:r>
                          <a:endParaRPr lang="en-US"/>
                        </a:p>
                      </a:txBody>
                      <a:tcPr/>
                    </a:tc>
                    <a:tc>
                      <a:txBody>
                        <a:bodyPr/>
                        <a:lstStyle/>
                        <a:p>
                          <a:pPr algn="ctr"/>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6</a:t>
                          </a:r>
                          <a:endParaRPr lang="en-US"/>
                        </a:p>
                      </a:txBody>
                      <a:tcPr>
                        <a:lnL w="12700" cap="flat" cmpd="sng" algn="ctr">
                          <a:solidFill>
                            <a:schemeClr val="tx1"/>
                          </a:solidFill>
                          <a:prstDash val="solid"/>
                          <a:round/>
                          <a:headEnd type="none" w="med" len="med"/>
                          <a:tailEnd type="none" w="med" len="med"/>
                        </a:lnL>
                      </a:tcPr>
                    </a:tc>
                    <a:tc>
                      <a:txBody>
                        <a:bodyPr/>
                        <a:lstStyle/>
                        <a:p>
                          <a:pPr algn="ctr"/>
                          <a:r>
                            <a:rPr lang="es-CR"/>
                            <a:t>-1</a:t>
                          </a:r>
                          <a:endParaRPr lang="en-US"/>
                        </a:p>
                      </a:txBody>
                      <a:tcPr/>
                    </a:tc>
                    <a:extLst>
                      <a:ext uri="{0D108BD9-81ED-4DB2-BD59-A6C34878D82A}">
                        <a16:rowId xmlns:a16="http://schemas.microsoft.com/office/drawing/2014/main" val="4014776527"/>
                      </a:ext>
                    </a:extLst>
                  </a:tr>
                  <a:tr h="578693">
                    <a:tc>
                      <a:txBody>
                        <a:bodyPr/>
                        <a:lstStyle/>
                        <a:p>
                          <a:r>
                            <a:rPr lang="es-CR"/>
                            <a:t>2</a:t>
                          </a: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7</a:t>
                          </a:r>
                          <a:endParaRPr lang="en-US"/>
                        </a:p>
                      </a:txBody>
                      <a:tcPr>
                        <a:lnL w="12700" cap="flat" cmpd="sng" algn="ctr">
                          <a:solidFill>
                            <a:schemeClr val="tx1"/>
                          </a:solidFill>
                          <a:prstDash val="solid"/>
                          <a:round/>
                          <a:headEnd type="none" w="med" len="med"/>
                          <a:tailEnd type="none" w="med" len="med"/>
                        </a:lnL>
                      </a:tcPr>
                    </a:tc>
                    <a:tc>
                      <a:txBody>
                        <a:bodyPr/>
                        <a:lstStyle/>
                        <a:p>
                          <a:pPr algn="ctr"/>
                          <a:r>
                            <a:rPr lang="es-CR"/>
                            <a:t>1</a:t>
                          </a:r>
                          <a:endParaRPr lang="en-US"/>
                        </a:p>
                      </a:txBody>
                      <a:tcPr/>
                    </a:tc>
                    <a:extLst>
                      <a:ext uri="{0D108BD9-81ED-4DB2-BD59-A6C34878D82A}">
                        <a16:rowId xmlns:a16="http://schemas.microsoft.com/office/drawing/2014/main" val="437369270"/>
                      </a:ext>
                    </a:extLst>
                  </a:tr>
                  <a:tr h="578693">
                    <a:tc>
                      <a:txBody>
                        <a:bodyPr/>
                        <a:lstStyle/>
                        <a:p>
                          <a:r>
                            <a:rPr lang="es-CR"/>
                            <a:t>3</a:t>
                          </a:r>
                          <a:endParaRPr lang="en-US"/>
                        </a:p>
                      </a:txBody>
                      <a:tcPr/>
                    </a:tc>
                    <a:tc>
                      <a:txBody>
                        <a:bodyPr/>
                        <a:lstStyle/>
                        <a:p>
                          <a:pPr algn="ctr"/>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8</a:t>
                          </a:r>
                          <a:endParaRPr lang="en-US"/>
                        </a:p>
                      </a:txBody>
                      <a:tcPr>
                        <a:lnL w="12700" cap="flat" cmpd="sng" algn="ctr">
                          <a:solidFill>
                            <a:schemeClr val="tx1"/>
                          </a:solidFill>
                          <a:prstDash val="solid"/>
                          <a:round/>
                          <a:headEnd type="none" w="med" len="med"/>
                          <a:tailEnd type="none" w="med" len="med"/>
                        </a:lnL>
                      </a:tcPr>
                    </a:tc>
                    <a:tc>
                      <a:txBody>
                        <a:bodyPr/>
                        <a:lstStyle/>
                        <a:p>
                          <a:pPr algn="ctr"/>
                          <a:r>
                            <a:rPr lang="es-CR"/>
                            <a:t>-1</a:t>
                          </a:r>
                          <a:endParaRPr lang="en-US"/>
                        </a:p>
                      </a:txBody>
                      <a:tcPr/>
                    </a:tc>
                    <a:extLst>
                      <a:ext uri="{0D108BD9-81ED-4DB2-BD59-A6C34878D82A}">
                        <a16:rowId xmlns:a16="http://schemas.microsoft.com/office/drawing/2014/main" val="1287744834"/>
                      </a:ext>
                    </a:extLst>
                  </a:tr>
                  <a:tr h="578693">
                    <a:tc>
                      <a:txBody>
                        <a:bodyPr/>
                        <a:lstStyle/>
                        <a:p>
                          <a:r>
                            <a:rPr lang="es-CR"/>
                            <a:t>4</a:t>
                          </a:r>
                          <a:endParaRPr lang="en-US"/>
                        </a:p>
                      </a:txBody>
                      <a:tcPr/>
                    </a:tc>
                    <a:tc>
                      <a:txBody>
                        <a:bodyPr/>
                        <a:lstStyle/>
                        <a:p>
                          <a:pPr algn="ctr"/>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9</a:t>
                          </a:r>
                          <a:endParaRPr lang="en-US"/>
                        </a:p>
                      </a:txBody>
                      <a:tcPr>
                        <a:lnL w="12700" cap="flat" cmpd="sng" algn="ctr">
                          <a:solidFill>
                            <a:schemeClr val="tx1"/>
                          </a:solidFill>
                          <a:prstDash val="solid"/>
                          <a:round/>
                          <a:headEnd type="none" w="med" len="med"/>
                          <a:tailEnd type="none" w="med" len="med"/>
                        </a:lnL>
                      </a:tcPr>
                    </a:tc>
                    <a:tc>
                      <a:txBody>
                        <a:bodyPr/>
                        <a:lstStyle/>
                        <a:p>
                          <a:pPr algn="ctr"/>
                          <a:r>
                            <a:rPr lang="es-CR"/>
                            <a:t>-1</a:t>
                          </a:r>
                          <a:endParaRPr lang="en-US"/>
                        </a:p>
                      </a:txBody>
                      <a:tcPr/>
                    </a:tc>
                    <a:extLst>
                      <a:ext uri="{0D108BD9-81ED-4DB2-BD59-A6C34878D82A}">
                        <a16:rowId xmlns:a16="http://schemas.microsoft.com/office/drawing/2014/main" val="2809524565"/>
                      </a:ext>
                    </a:extLst>
                  </a:tr>
                  <a:tr h="578693">
                    <a:tc>
                      <a:txBody>
                        <a:bodyPr/>
                        <a:lstStyle/>
                        <a:p>
                          <a:r>
                            <a:rPr lang="es-CR"/>
                            <a:t>5</a:t>
                          </a:r>
                          <a:endParaRPr lang="en-US"/>
                        </a:p>
                      </a:txBody>
                      <a:tcPr/>
                    </a:tc>
                    <a:tc>
                      <a:txBody>
                        <a:bodyPr/>
                        <a:lstStyle/>
                        <a:p>
                          <a:pPr algn="ctr"/>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10</a:t>
                          </a:r>
                          <a:endParaRPr lang="en-US"/>
                        </a:p>
                      </a:txBody>
                      <a:tcPr>
                        <a:lnL w="12700" cap="flat" cmpd="sng" algn="ctr">
                          <a:solidFill>
                            <a:schemeClr val="tx1"/>
                          </a:solidFill>
                          <a:prstDash val="solid"/>
                          <a:round/>
                          <a:headEnd type="none" w="med" len="med"/>
                          <a:tailEnd type="none" w="med" len="med"/>
                        </a:lnL>
                      </a:tcPr>
                    </a:tc>
                    <a:tc>
                      <a:txBody>
                        <a:bodyPr/>
                        <a:lstStyle/>
                        <a:p>
                          <a:pPr algn="ctr"/>
                          <a:r>
                            <a:rPr lang="es-CR"/>
                            <a:t>-1</a:t>
                          </a:r>
                          <a:endParaRPr lang="en-US"/>
                        </a:p>
                      </a:txBody>
                      <a:tcPr/>
                    </a:tc>
                    <a:extLst>
                      <a:ext uri="{0D108BD9-81ED-4DB2-BD59-A6C34878D82A}">
                        <a16:rowId xmlns:a16="http://schemas.microsoft.com/office/drawing/2014/main" val="1016421868"/>
                      </a:ext>
                    </a:extLst>
                  </a:tr>
                </a:tbl>
              </a:graphicData>
            </a:graphic>
          </p:graphicFrame>
        </mc:Choice>
        <mc:Fallback>
          <p:graphicFrame>
            <p:nvGraphicFramePr>
              <p:cNvPr id="6" name="Table 3">
                <a:extLst>
                  <a:ext uri="{FF2B5EF4-FFF2-40B4-BE49-F238E27FC236}">
                    <a16:creationId xmlns:a16="http://schemas.microsoft.com/office/drawing/2014/main" id="{D852BD36-CC39-87CF-6FB1-66C5E2C60470}"/>
                  </a:ext>
                </a:extLst>
              </p:cNvPr>
              <p:cNvGraphicFramePr>
                <a:graphicFrameLocks noGrp="1"/>
              </p:cNvGraphicFramePr>
              <p:nvPr/>
            </p:nvGraphicFramePr>
            <p:xfrm>
              <a:off x="755576" y="2707979"/>
              <a:ext cx="2952328" cy="3472158"/>
            </p:xfrm>
            <a:graphic>
              <a:graphicData uri="http://schemas.openxmlformats.org/drawingml/2006/table">
                <a:tbl>
                  <a:tblPr firstRow="1" bandRow="1">
                    <a:tableStyleId>{5940675A-B579-460E-94D1-54222C63F5DA}</a:tableStyleId>
                  </a:tblPr>
                  <a:tblGrid>
                    <a:gridCol w="551994">
                      <a:extLst>
                        <a:ext uri="{9D8B030D-6E8A-4147-A177-3AD203B41FA5}">
                          <a16:colId xmlns:a16="http://schemas.microsoft.com/office/drawing/2014/main" val="2543703486"/>
                        </a:ext>
                      </a:extLst>
                    </a:gridCol>
                    <a:gridCol w="827991">
                      <a:extLst>
                        <a:ext uri="{9D8B030D-6E8A-4147-A177-3AD203B41FA5}">
                          <a16:colId xmlns:a16="http://schemas.microsoft.com/office/drawing/2014/main" val="700379300"/>
                        </a:ext>
                      </a:extLst>
                    </a:gridCol>
                    <a:gridCol w="288032">
                      <a:extLst>
                        <a:ext uri="{9D8B030D-6E8A-4147-A177-3AD203B41FA5}">
                          <a16:colId xmlns:a16="http://schemas.microsoft.com/office/drawing/2014/main" val="4036698488"/>
                        </a:ext>
                      </a:extLst>
                    </a:gridCol>
                    <a:gridCol w="539959">
                      <a:extLst>
                        <a:ext uri="{9D8B030D-6E8A-4147-A177-3AD203B41FA5}">
                          <a16:colId xmlns:a16="http://schemas.microsoft.com/office/drawing/2014/main" val="699701969"/>
                        </a:ext>
                      </a:extLst>
                    </a:gridCol>
                    <a:gridCol w="744352">
                      <a:extLst>
                        <a:ext uri="{9D8B030D-6E8A-4147-A177-3AD203B41FA5}">
                          <a16:colId xmlns:a16="http://schemas.microsoft.com/office/drawing/2014/main" val="2637362033"/>
                        </a:ext>
                      </a:extLst>
                    </a:gridCol>
                  </a:tblGrid>
                  <a:tr h="578693">
                    <a:tc>
                      <a:txBody>
                        <a:bodyPr/>
                        <a:lstStyle/>
                        <a:p>
                          <a:r>
                            <a:rPr lang="es-CR" b="1"/>
                            <a:t>id</a:t>
                          </a:r>
                          <a:endParaRPr lang="en-US" b="1"/>
                        </a:p>
                      </a:txBody>
                      <a:tcPr/>
                    </a:tc>
                    <a:tc>
                      <a:txBody>
                        <a:bodyPr/>
                        <a:lstStyle/>
                        <a:p>
                          <a:endParaRPr lang="es-ES"/>
                        </a:p>
                      </a:txBody>
                      <a:tcPr>
                        <a:lnR w="12700" cap="flat" cmpd="sng" algn="ctr">
                          <a:solidFill>
                            <a:schemeClr val="tx1"/>
                          </a:solidFill>
                          <a:prstDash val="solid"/>
                          <a:round/>
                          <a:headEnd type="none" w="med" len="med"/>
                          <a:tailEnd type="none" w="med" len="med"/>
                        </a:lnR>
                        <a:blipFill>
                          <a:blip r:embed="rId3"/>
                          <a:stretch>
                            <a:fillRect l="-67647" t="-5263" r="-191912" b="-502105"/>
                          </a:stretch>
                        </a:blipFill>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b="1"/>
                            <a:t>id</a:t>
                          </a:r>
                          <a:endParaRPr lang="en-US" b="1"/>
                        </a:p>
                      </a:txBody>
                      <a:tcPr>
                        <a:lnL w="12700" cap="flat" cmpd="sng" algn="ctr">
                          <a:solidFill>
                            <a:schemeClr val="tx1"/>
                          </a:solidFill>
                          <a:prstDash val="solid"/>
                          <a:round/>
                          <a:headEnd type="none" w="med" len="med"/>
                          <a:tailEnd type="none" w="med" len="med"/>
                        </a:lnL>
                      </a:tcPr>
                    </a:tc>
                    <a:tc>
                      <a:txBody>
                        <a:bodyPr/>
                        <a:lstStyle/>
                        <a:p>
                          <a:endParaRPr lang="es-ES"/>
                        </a:p>
                      </a:txBody>
                      <a:tcPr>
                        <a:blipFill>
                          <a:blip r:embed="rId3"/>
                          <a:stretch>
                            <a:fillRect l="-295935" t="-5263" r="-1626" b="-502105"/>
                          </a:stretch>
                        </a:blipFill>
                      </a:tcPr>
                    </a:tc>
                    <a:extLst>
                      <a:ext uri="{0D108BD9-81ED-4DB2-BD59-A6C34878D82A}">
                        <a16:rowId xmlns:a16="http://schemas.microsoft.com/office/drawing/2014/main" val="2997728304"/>
                      </a:ext>
                    </a:extLst>
                  </a:tr>
                  <a:tr h="578693">
                    <a:tc>
                      <a:txBody>
                        <a:bodyPr/>
                        <a:lstStyle/>
                        <a:p>
                          <a:r>
                            <a:rPr lang="es-CR"/>
                            <a:t>1</a:t>
                          </a:r>
                          <a:endParaRPr lang="en-US"/>
                        </a:p>
                      </a:txBody>
                      <a:tcPr/>
                    </a:tc>
                    <a:tc>
                      <a:txBody>
                        <a:bodyPr/>
                        <a:lstStyle/>
                        <a:p>
                          <a:pPr algn="ctr"/>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6</a:t>
                          </a:r>
                          <a:endParaRPr lang="en-US"/>
                        </a:p>
                      </a:txBody>
                      <a:tcPr>
                        <a:lnL w="12700" cap="flat" cmpd="sng" algn="ctr">
                          <a:solidFill>
                            <a:schemeClr val="tx1"/>
                          </a:solidFill>
                          <a:prstDash val="solid"/>
                          <a:round/>
                          <a:headEnd type="none" w="med" len="med"/>
                          <a:tailEnd type="none" w="med" len="med"/>
                        </a:lnL>
                      </a:tcPr>
                    </a:tc>
                    <a:tc>
                      <a:txBody>
                        <a:bodyPr/>
                        <a:lstStyle/>
                        <a:p>
                          <a:pPr algn="ctr"/>
                          <a:r>
                            <a:rPr lang="es-CR"/>
                            <a:t>-1</a:t>
                          </a:r>
                          <a:endParaRPr lang="en-US"/>
                        </a:p>
                      </a:txBody>
                      <a:tcPr/>
                    </a:tc>
                    <a:extLst>
                      <a:ext uri="{0D108BD9-81ED-4DB2-BD59-A6C34878D82A}">
                        <a16:rowId xmlns:a16="http://schemas.microsoft.com/office/drawing/2014/main" val="4014776527"/>
                      </a:ext>
                    </a:extLst>
                  </a:tr>
                  <a:tr h="578693">
                    <a:tc>
                      <a:txBody>
                        <a:bodyPr/>
                        <a:lstStyle/>
                        <a:p>
                          <a:r>
                            <a:rPr lang="es-CR"/>
                            <a:t>2</a:t>
                          </a: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7</a:t>
                          </a:r>
                          <a:endParaRPr lang="en-US"/>
                        </a:p>
                      </a:txBody>
                      <a:tcPr>
                        <a:lnL w="12700" cap="flat" cmpd="sng" algn="ctr">
                          <a:solidFill>
                            <a:schemeClr val="tx1"/>
                          </a:solidFill>
                          <a:prstDash val="solid"/>
                          <a:round/>
                          <a:headEnd type="none" w="med" len="med"/>
                          <a:tailEnd type="none" w="med" len="med"/>
                        </a:lnL>
                      </a:tcPr>
                    </a:tc>
                    <a:tc>
                      <a:txBody>
                        <a:bodyPr/>
                        <a:lstStyle/>
                        <a:p>
                          <a:pPr algn="ctr"/>
                          <a:r>
                            <a:rPr lang="es-CR"/>
                            <a:t>1</a:t>
                          </a:r>
                          <a:endParaRPr lang="en-US"/>
                        </a:p>
                      </a:txBody>
                      <a:tcPr/>
                    </a:tc>
                    <a:extLst>
                      <a:ext uri="{0D108BD9-81ED-4DB2-BD59-A6C34878D82A}">
                        <a16:rowId xmlns:a16="http://schemas.microsoft.com/office/drawing/2014/main" val="437369270"/>
                      </a:ext>
                    </a:extLst>
                  </a:tr>
                  <a:tr h="578693">
                    <a:tc>
                      <a:txBody>
                        <a:bodyPr/>
                        <a:lstStyle/>
                        <a:p>
                          <a:r>
                            <a:rPr lang="es-CR"/>
                            <a:t>3</a:t>
                          </a:r>
                          <a:endParaRPr lang="en-US"/>
                        </a:p>
                      </a:txBody>
                      <a:tcPr/>
                    </a:tc>
                    <a:tc>
                      <a:txBody>
                        <a:bodyPr/>
                        <a:lstStyle/>
                        <a:p>
                          <a:pPr algn="ctr"/>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8</a:t>
                          </a:r>
                          <a:endParaRPr lang="en-US"/>
                        </a:p>
                      </a:txBody>
                      <a:tcPr>
                        <a:lnL w="12700" cap="flat" cmpd="sng" algn="ctr">
                          <a:solidFill>
                            <a:schemeClr val="tx1"/>
                          </a:solidFill>
                          <a:prstDash val="solid"/>
                          <a:round/>
                          <a:headEnd type="none" w="med" len="med"/>
                          <a:tailEnd type="none" w="med" len="med"/>
                        </a:lnL>
                      </a:tcPr>
                    </a:tc>
                    <a:tc>
                      <a:txBody>
                        <a:bodyPr/>
                        <a:lstStyle/>
                        <a:p>
                          <a:pPr algn="ctr"/>
                          <a:r>
                            <a:rPr lang="es-CR"/>
                            <a:t>-1</a:t>
                          </a:r>
                          <a:endParaRPr lang="en-US"/>
                        </a:p>
                      </a:txBody>
                      <a:tcPr/>
                    </a:tc>
                    <a:extLst>
                      <a:ext uri="{0D108BD9-81ED-4DB2-BD59-A6C34878D82A}">
                        <a16:rowId xmlns:a16="http://schemas.microsoft.com/office/drawing/2014/main" val="1287744834"/>
                      </a:ext>
                    </a:extLst>
                  </a:tr>
                  <a:tr h="578693">
                    <a:tc>
                      <a:txBody>
                        <a:bodyPr/>
                        <a:lstStyle/>
                        <a:p>
                          <a:r>
                            <a:rPr lang="es-CR"/>
                            <a:t>4</a:t>
                          </a:r>
                          <a:endParaRPr lang="en-US"/>
                        </a:p>
                      </a:txBody>
                      <a:tcPr/>
                    </a:tc>
                    <a:tc>
                      <a:txBody>
                        <a:bodyPr/>
                        <a:lstStyle/>
                        <a:p>
                          <a:pPr algn="ctr"/>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9</a:t>
                          </a:r>
                          <a:endParaRPr lang="en-US"/>
                        </a:p>
                      </a:txBody>
                      <a:tcPr>
                        <a:lnL w="12700" cap="flat" cmpd="sng" algn="ctr">
                          <a:solidFill>
                            <a:schemeClr val="tx1"/>
                          </a:solidFill>
                          <a:prstDash val="solid"/>
                          <a:round/>
                          <a:headEnd type="none" w="med" len="med"/>
                          <a:tailEnd type="none" w="med" len="med"/>
                        </a:lnL>
                      </a:tcPr>
                    </a:tc>
                    <a:tc>
                      <a:txBody>
                        <a:bodyPr/>
                        <a:lstStyle/>
                        <a:p>
                          <a:pPr algn="ctr"/>
                          <a:r>
                            <a:rPr lang="es-CR"/>
                            <a:t>-1</a:t>
                          </a:r>
                          <a:endParaRPr lang="en-US"/>
                        </a:p>
                      </a:txBody>
                      <a:tcPr/>
                    </a:tc>
                    <a:extLst>
                      <a:ext uri="{0D108BD9-81ED-4DB2-BD59-A6C34878D82A}">
                        <a16:rowId xmlns:a16="http://schemas.microsoft.com/office/drawing/2014/main" val="2809524565"/>
                      </a:ext>
                    </a:extLst>
                  </a:tr>
                  <a:tr h="578693">
                    <a:tc>
                      <a:txBody>
                        <a:bodyPr/>
                        <a:lstStyle/>
                        <a:p>
                          <a:r>
                            <a:rPr lang="es-CR"/>
                            <a:t>5</a:t>
                          </a:r>
                          <a:endParaRPr lang="en-US"/>
                        </a:p>
                      </a:txBody>
                      <a:tcPr/>
                    </a:tc>
                    <a:tc>
                      <a:txBody>
                        <a:bodyPr/>
                        <a:lstStyle/>
                        <a:p>
                          <a:pPr algn="ctr"/>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10</a:t>
                          </a:r>
                          <a:endParaRPr lang="en-US"/>
                        </a:p>
                      </a:txBody>
                      <a:tcPr>
                        <a:lnL w="12700" cap="flat" cmpd="sng" algn="ctr">
                          <a:solidFill>
                            <a:schemeClr val="tx1"/>
                          </a:solidFill>
                          <a:prstDash val="solid"/>
                          <a:round/>
                          <a:headEnd type="none" w="med" len="med"/>
                          <a:tailEnd type="none" w="med" len="med"/>
                        </a:lnL>
                      </a:tcPr>
                    </a:tc>
                    <a:tc>
                      <a:txBody>
                        <a:bodyPr/>
                        <a:lstStyle/>
                        <a:p>
                          <a:pPr algn="ctr"/>
                          <a:r>
                            <a:rPr lang="es-CR"/>
                            <a:t>-1</a:t>
                          </a:r>
                          <a:endParaRPr lang="en-US"/>
                        </a:p>
                      </a:txBody>
                      <a:tcPr/>
                    </a:tc>
                    <a:extLst>
                      <a:ext uri="{0D108BD9-81ED-4DB2-BD59-A6C34878D82A}">
                        <a16:rowId xmlns:a16="http://schemas.microsoft.com/office/drawing/2014/main" val="1016421868"/>
                      </a:ext>
                    </a:extLst>
                  </a:tr>
                </a:tbl>
              </a:graphicData>
            </a:graphic>
          </p:graphicFrame>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A5F23C4-736D-3BDF-4F31-0B8A8B702384}"/>
                  </a:ext>
                </a:extLst>
              </p:cNvPr>
              <p:cNvSpPr txBox="1"/>
              <p:nvPr/>
            </p:nvSpPr>
            <p:spPr>
              <a:xfrm>
                <a:off x="3851919" y="2738329"/>
                <a:ext cx="5182543" cy="17840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𝑒𝑥𝑝</m:t>
                      </m:r>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𝐺</m:t>
                                  </m:r>
                                </m:e>
                                <m:sub>
                                  <m:r>
                                    <a:rPr lang="en-US" sz="2000" b="0" i="1" smtClean="0">
                                      <a:latin typeface="Cambria Math" panose="02040503050406030204" pitchFamily="18" charset="0"/>
                                      <a:ea typeface="Cambria Math" panose="02040503050406030204" pitchFamily="18" charset="0"/>
                                    </a:rPr>
                                    <m:t>𝑗</m:t>
                                  </m:r>
                                </m:sub>
                              </m:sSub>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𝑖</m:t>
                                      </m:r>
                                    </m:sub>
                                  </m:sSub>
                                </m:e>
                              </m:d>
                            </m:e>
                          </m:d>
                        </m:e>
                      </m:d>
                    </m:oMath>
                  </m:oMathPara>
                </a14:m>
                <a:endParaRPr lang="en-US" sz="2000"/>
              </a:p>
              <a:p>
                <a:endParaRPr lang="en-US" sz="2000"/>
              </a:p>
              <a:p>
                <a:pPr algn="ctr"/>
                <a:r>
                  <a:rPr lang="en-US" sz="2000"/>
                  <a:t>Para la primer </a:t>
                </a:r>
                <a:r>
                  <a:rPr lang="en-US" sz="2000" err="1"/>
                  <a:t>observación</a:t>
                </a:r>
                <a:r>
                  <a:rPr lang="en-US" sz="2000"/>
                  <a:t>:</a:t>
                </a:r>
              </a:p>
              <a:p>
                <a:endParaRPr lang="en-US" sz="2000"/>
              </a:p>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s-CR" sz="2000" b="0" i="1" smtClean="0">
                              <a:latin typeface="Cambria Math" panose="02040503050406030204" pitchFamily="18" charset="0"/>
                            </a:rPr>
                            <m:t>1</m:t>
                          </m:r>
                        </m:sub>
                      </m:sSub>
                      <m:r>
                        <a:rPr lang="en-US" sz="2000" b="0" i="1" smtClean="0">
                          <a:latin typeface="Cambria Math" panose="02040503050406030204" pitchFamily="18" charset="0"/>
                        </a:rPr>
                        <m:t>=</m:t>
                      </m:r>
                      <m:r>
                        <a:rPr lang="es-CR" sz="2000" i="1" smtClean="0">
                          <a:latin typeface="Cambria Math" panose="02040503050406030204" pitchFamily="18" charset="0"/>
                        </a:rPr>
                        <m:t>0</m:t>
                      </m:r>
                      <m:r>
                        <a:rPr lang="es-CR" sz="2000" b="0" i="1" smtClean="0">
                          <a:latin typeface="Cambria Math" panose="02040503050406030204" pitchFamily="18" charset="0"/>
                        </a:rPr>
                        <m:t>.071</m:t>
                      </m:r>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𝑒𝑥𝑝</m:t>
                      </m:r>
                      <m:d>
                        <m:dPr>
                          <m:begChr m:val="["/>
                          <m:endChr m:val="]"/>
                          <m:ctrlPr>
                            <a:rPr lang="en-US" sz="2000" b="0" i="1" smtClean="0">
                              <a:latin typeface="Cambria Math" panose="02040503050406030204" pitchFamily="18" charset="0"/>
                              <a:ea typeface="Cambria Math" panose="02040503050406030204" pitchFamily="18" charset="0"/>
                            </a:rPr>
                          </m:ctrlPr>
                        </m:dPr>
                        <m:e>
                          <m:r>
                            <a:rPr lang="es-CR" sz="2000" b="0" i="1" smtClean="0">
                              <a:latin typeface="Cambria Math" panose="02040503050406030204" pitchFamily="18" charset="0"/>
                              <a:ea typeface="Cambria Math" panose="02040503050406030204" pitchFamily="18" charset="0"/>
                            </a:rPr>
                            <m:t>0.65</m:t>
                          </m:r>
                          <m:r>
                            <a:rPr lang="en-US" sz="2000" b="0" i="1" smtClean="0">
                              <a:latin typeface="Cambria Math" panose="02040503050406030204" pitchFamily="18" charset="0"/>
                              <a:ea typeface="Cambria Math" panose="02040503050406030204" pitchFamily="18" charset="0"/>
                            </a:rPr>
                            <m:t>∙</m:t>
                          </m:r>
                          <m:r>
                            <a:rPr lang="es-CR" sz="2000" b="0" i="1" smtClean="0">
                              <a:latin typeface="Cambria Math" panose="02040503050406030204" pitchFamily="18" charset="0"/>
                              <a:ea typeface="Cambria Math" panose="02040503050406030204" pitchFamily="18" charset="0"/>
                            </a:rPr>
                            <m:t>−1</m:t>
                          </m:r>
                        </m:e>
                      </m:d>
                      <m:r>
                        <a:rPr lang="es-CR" sz="2000" b="0" i="1" smtClean="0">
                          <a:latin typeface="Cambria Math" panose="02040503050406030204" pitchFamily="18" charset="0"/>
                          <a:ea typeface="Cambria Math" panose="02040503050406030204" pitchFamily="18" charset="0"/>
                        </a:rPr>
                        <m:t>=0.034</m:t>
                      </m:r>
                    </m:oMath>
                  </m:oMathPara>
                </a14:m>
                <a:endParaRPr lang="en-US" sz="2000"/>
              </a:p>
            </p:txBody>
          </p:sp>
        </mc:Choice>
        <mc:Fallback>
          <p:sp>
            <p:nvSpPr>
              <p:cNvPr id="3" name="TextBox 2">
                <a:extLst>
                  <a:ext uri="{FF2B5EF4-FFF2-40B4-BE49-F238E27FC236}">
                    <a16:creationId xmlns:a16="http://schemas.microsoft.com/office/drawing/2014/main" id="{AA5F23C4-736D-3BDF-4F31-0B8A8B702384}"/>
                  </a:ext>
                </a:extLst>
              </p:cNvPr>
              <p:cNvSpPr txBox="1">
                <a:spLocks noRot="1" noChangeAspect="1" noMove="1" noResize="1" noEditPoints="1" noAdjustHandles="1" noChangeArrowheads="1" noChangeShapeType="1" noTextEdit="1"/>
              </p:cNvSpPr>
              <p:nvPr/>
            </p:nvSpPr>
            <p:spPr>
              <a:xfrm>
                <a:off x="3851919" y="2738329"/>
                <a:ext cx="5182543" cy="1784078"/>
              </a:xfrm>
              <a:prstGeom prst="rect">
                <a:avLst/>
              </a:prstGeom>
              <a:blipFill>
                <a:blip r:embed="rId4"/>
                <a:stretch>
                  <a:fillRect b="-1706"/>
                </a:stretch>
              </a:blipFill>
            </p:spPr>
            <p:txBody>
              <a:bodyPr/>
              <a:lstStyle/>
              <a:p>
                <a:r>
                  <a:rPr lang="es-ES">
                    <a:noFill/>
                  </a:rPr>
                  <a:t> </a:t>
                </a:r>
              </a:p>
            </p:txBody>
          </p:sp>
        </mc:Fallback>
      </mc:AlternateContent>
    </p:spTree>
    <p:extLst>
      <p:ext uri="{BB962C8B-B14F-4D97-AF65-F5344CB8AC3E}">
        <p14:creationId xmlns:p14="http://schemas.microsoft.com/office/powerpoint/2010/main" val="37559531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102</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a:t>
            </a:r>
            <a:r>
              <a:rPr lang="es-CR" altLang="es-CR" sz="2800" b="1" err="1">
                <a:latin typeface="Times New Roman" panose="02020603050405020304" pitchFamily="18" charset="0"/>
              </a:rPr>
              <a:t>boosting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400110"/>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CR" sz="2000"/>
              <a:t>Pesos sin ajustar:</a:t>
            </a:r>
            <a:endParaRPr lang="es-ES" sz="2000"/>
          </a:p>
        </p:txBody>
      </p:sp>
      <p:graphicFrame>
        <p:nvGraphicFramePr>
          <p:cNvPr id="7" name="Table 3">
            <a:extLst>
              <a:ext uri="{FF2B5EF4-FFF2-40B4-BE49-F238E27FC236}">
                <a16:creationId xmlns:a16="http://schemas.microsoft.com/office/drawing/2014/main" id="{88AB8C9C-02BF-A131-FF5F-E20EC8D0F596}"/>
              </a:ext>
            </a:extLst>
          </p:cNvPr>
          <p:cNvGraphicFramePr>
            <a:graphicFrameLocks noGrp="1"/>
          </p:cNvGraphicFramePr>
          <p:nvPr/>
        </p:nvGraphicFramePr>
        <p:xfrm>
          <a:off x="2843808" y="2691841"/>
          <a:ext cx="3780420" cy="3553824"/>
        </p:xfrm>
        <a:graphic>
          <a:graphicData uri="http://schemas.openxmlformats.org/drawingml/2006/table">
            <a:tbl>
              <a:tblPr firstRow="1" bandRow="1">
                <a:tableStyleId>{5940675A-B579-460E-94D1-54222C63F5DA}</a:tableStyleId>
              </a:tblPr>
              <a:tblGrid>
                <a:gridCol w="706822">
                  <a:extLst>
                    <a:ext uri="{9D8B030D-6E8A-4147-A177-3AD203B41FA5}">
                      <a16:colId xmlns:a16="http://schemas.microsoft.com/office/drawing/2014/main" val="2543703486"/>
                    </a:ext>
                  </a:extLst>
                </a:gridCol>
                <a:gridCol w="1060232">
                  <a:extLst>
                    <a:ext uri="{9D8B030D-6E8A-4147-A177-3AD203B41FA5}">
                      <a16:colId xmlns:a16="http://schemas.microsoft.com/office/drawing/2014/main" val="700379300"/>
                    </a:ext>
                  </a:extLst>
                </a:gridCol>
                <a:gridCol w="368821">
                  <a:extLst>
                    <a:ext uri="{9D8B030D-6E8A-4147-A177-3AD203B41FA5}">
                      <a16:colId xmlns:a16="http://schemas.microsoft.com/office/drawing/2014/main" val="4036698488"/>
                    </a:ext>
                  </a:extLst>
                </a:gridCol>
                <a:gridCol w="691411">
                  <a:extLst>
                    <a:ext uri="{9D8B030D-6E8A-4147-A177-3AD203B41FA5}">
                      <a16:colId xmlns:a16="http://schemas.microsoft.com/office/drawing/2014/main" val="699701969"/>
                    </a:ext>
                  </a:extLst>
                </a:gridCol>
                <a:gridCol w="953134">
                  <a:extLst>
                    <a:ext uri="{9D8B030D-6E8A-4147-A177-3AD203B41FA5}">
                      <a16:colId xmlns:a16="http://schemas.microsoft.com/office/drawing/2014/main" val="2637362033"/>
                    </a:ext>
                  </a:extLst>
                </a:gridCol>
              </a:tblGrid>
              <a:tr h="582014">
                <a:tc>
                  <a:txBody>
                    <a:bodyPr/>
                    <a:lstStyle/>
                    <a:p>
                      <a:r>
                        <a:rPr lang="es-CR" b="1"/>
                        <a:t>id</a:t>
                      </a:r>
                      <a:endParaRPr lang="en-US" b="1"/>
                    </a:p>
                  </a:txBody>
                  <a:tcPr/>
                </a:tc>
                <a:tc>
                  <a:txBody>
                    <a:bodyPr/>
                    <a:lstStyle/>
                    <a:p>
                      <a:r>
                        <a:rPr lang="es-CR" b="1" err="1"/>
                        <a:t>wi</a:t>
                      </a:r>
                      <a:endParaRPr lang="en-US" b="1"/>
                    </a:p>
                  </a:txBody>
                  <a:tcPr>
                    <a:lnR w="12700" cap="flat" cmpd="sng" algn="ctr">
                      <a:solidFill>
                        <a:schemeClr val="tx1"/>
                      </a:solidFill>
                      <a:prstDash val="solid"/>
                      <a:round/>
                      <a:headEnd type="none" w="med" len="med"/>
                      <a:tailEnd type="none" w="med" len="med"/>
                    </a:lnR>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b="1"/>
                        <a:t>id</a:t>
                      </a:r>
                      <a:endParaRPr lang="en-US" b="1"/>
                    </a:p>
                  </a:txBody>
                  <a:tcPr>
                    <a:lnL w="12700" cap="flat" cmpd="sng" algn="ctr">
                      <a:solidFill>
                        <a:schemeClr val="tx1"/>
                      </a:solidFill>
                      <a:prstDash val="solid"/>
                      <a:round/>
                      <a:headEnd type="none" w="med" len="med"/>
                      <a:tailEnd type="none" w="med" len="med"/>
                    </a:lnL>
                  </a:tcPr>
                </a:tc>
                <a:tc>
                  <a:txBody>
                    <a:bodyPr/>
                    <a:lstStyle/>
                    <a:p>
                      <a:r>
                        <a:rPr lang="es-CR" b="1" err="1"/>
                        <a:t>wi</a:t>
                      </a:r>
                      <a:endParaRPr lang="en-US" b="1"/>
                    </a:p>
                  </a:txBody>
                  <a:tcPr/>
                </a:tc>
                <a:extLst>
                  <a:ext uri="{0D108BD9-81ED-4DB2-BD59-A6C34878D82A}">
                    <a16:rowId xmlns:a16="http://schemas.microsoft.com/office/drawing/2014/main" val="2997728304"/>
                  </a:ext>
                </a:extLst>
              </a:tr>
              <a:tr h="643754">
                <a:tc>
                  <a:txBody>
                    <a:bodyPr/>
                    <a:lstStyle/>
                    <a:p>
                      <a:r>
                        <a:rPr lang="es-CR"/>
                        <a:t>1</a:t>
                      </a:r>
                      <a:endParaRPr lang="en-US"/>
                    </a:p>
                  </a:txBody>
                  <a:tcPr/>
                </a:tc>
                <a:tc>
                  <a:txBody>
                    <a:bodyPr/>
                    <a:lstStyle/>
                    <a:p>
                      <a:r>
                        <a:rPr lang="es-CR"/>
                        <a:t>0.034</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6</a:t>
                      </a:r>
                      <a:endParaRPr lang="en-US"/>
                    </a:p>
                  </a:txBody>
                  <a:tcPr>
                    <a:lnL w="12700" cap="flat" cmpd="sng" algn="ctr">
                      <a:solidFill>
                        <a:schemeClr val="tx1"/>
                      </a:solidFill>
                      <a:prstDash val="solid"/>
                      <a:round/>
                      <a:headEnd type="none" w="med" len="med"/>
                      <a:tailEnd type="none" w="med" len="med"/>
                    </a:lnL>
                  </a:tcPr>
                </a:tc>
                <a:tc>
                  <a:txBody>
                    <a:bodyPr/>
                    <a:lstStyle/>
                    <a:p>
                      <a:r>
                        <a:rPr lang="es-CR"/>
                        <a:t>0.080</a:t>
                      </a:r>
                      <a:endParaRPr lang="en-US"/>
                    </a:p>
                  </a:txBody>
                  <a:tcPr/>
                </a:tc>
                <a:extLst>
                  <a:ext uri="{0D108BD9-81ED-4DB2-BD59-A6C34878D82A}">
                    <a16:rowId xmlns:a16="http://schemas.microsoft.com/office/drawing/2014/main" val="4014776527"/>
                  </a:ext>
                </a:extLst>
              </a:tr>
              <a:tr h="582014">
                <a:tc>
                  <a:txBody>
                    <a:bodyPr/>
                    <a:lstStyle/>
                    <a:p>
                      <a:r>
                        <a:rPr lang="es-CR"/>
                        <a:t>2</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a:t>0.034</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7</a:t>
                      </a:r>
                      <a:endParaRPr lang="en-US"/>
                    </a:p>
                  </a:txBody>
                  <a:tcPr>
                    <a:lnL w="12700" cap="flat" cmpd="sng" algn="ctr">
                      <a:solidFill>
                        <a:schemeClr val="tx1"/>
                      </a:solidFill>
                      <a:prstDash val="solid"/>
                      <a:round/>
                      <a:headEnd type="none" w="med" len="med"/>
                      <a:tailEnd type="none" w="med" len="med"/>
                    </a:lnL>
                  </a:tcPr>
                </a:tc>
                <a:tc>
                  <a:txBody>
                    <a:bodyPr/>
                    <a:lstStyle/>
                    <a:p>
                      <a:r>
                        <a:rPr lang="es-CR"/>
                        <a:t>0.125</a:t>
                      </a:r>
                      <a:endParaRPr lang="en-US"/>
                    </a:p>
                  </a:txBody>
                  <a:tcPr/>
                </a:tc>
                <a:extLst>
                  <a:ext uri="{0D108BD9-81ED-4DB2-BD59-A6C34878D82A}">
                    <a16:rowId xmlns:a16="http://schemas.microsoft.com/office/drawing/2014/main" val="437369270"/>
                  </a:ext>
                </a:extLst>
              </a:tr>
              <a:tr h="582014">
                <a:tc>
                  <a:txBody>
                    <a:bodyPr/>
                    <a:lstStyle/>
                    <a:p>
                      <a:r>
                        <a:rPr lang="es-CR"/>
                        <a:t>3</a:t>
                      </a:r>
                      <a:endParaRPr lang="en-US"/>
                    </a:p>
                  </a:txBody>
                  <a:tcPr/>
                </a:tc>
                <a:tc>
                  <a:txBody>
                    <a:bodyPr/>
                    <a:lstStyle/>
                    <a:p>
                      <a:r>
                        <a:rPr lang="es-CR"/>
                        <a:t>0.080</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8</a:t>
                      </a:r>
                      <a:endParaRPr lang="en-US"/>
                    </a:p>
                  </a:txBody>
                  <a:tcPr>
                    <a:lnL w="12700" cap="flat" cmpd="sng" algn="ctr">
                      <a:solidFill>
                        <a:schemeClr val="tx1"/>
                      </a:solidFill>
                      <a:prstDash val="solid"/>
                      <a:round/>
                      <a:headEnd type="none" w="med" len="med"/>
                      <a:tailEnd type="none" w="med" len="med"/>
                    </a:lnL>
                  </a:tcPr>
                </a:tc>
                <a:tc>
                  <a:txBody>
                    <a:bodyPr/>
                    <a:lstStyle/>
                    <a:p>
                      <a:r>
                        <a:rPr lang="es-CR"/>
                        <a:t>0.080</a:t>
                      </a:r>
                      <a:endParaRPr lang="en-US"/>
                    </a:p>
                  </a:txBody>
                  <a:tcPr/>
                </a:tc>
                <a:extLst>
                  <a:ext uri="{0D108BD9-81ED-4DB2-BD59-A6C34878D82A}">
                    <a16:rowId xmlns:a16="http://schemas.microsoft.com/office/drawing/2014/main" val="1287744834"/>
                  </a:ext>
                </a:extLst>
              </a:tr>
              <a:tr h="582014">
                <a:tc>
                  <a:txBody>
                    <a:bodyPr/>
                    <a:lstStyle/>
                    <a:p>
                      <a:r>
                        <a:rPr lang="es-CR"/>
                        <a:t>4</a:t>
                      </a:r>
                      <a:endParaRPr lang="en-US"/>
                    </a:p>
                  </a:txBody>
                  <a:tcPr/>
                </a:tc>
                <a:tc>
                  <a:txBody>
                    <a:bodyPr/>
                    <a:lstStyle/>
                    <a:p>
                      <a:r>
                        <a:rPr lang="es-CR"/>
                        <a:t>0.125</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9</a:t>
                      </a:r>
                      <a:endParaRPr lang="en-US"/>
                    </a:p>
                  </a:txBody>
                  <a:tcPr>
                    <a:lnL w="12700" cap="flat" cmpd="sng" algn="ctr">
                      <a:solidFill>
                        <a:schemeClr val="tx1"/>
                      </a:solidFill>
                      <a:prstDash val="solid"/>
                      <a:round/>
                      <a:headEnd type="none" w="med" len="med"/>
                      <a:tailEnd type="none" w="med" len="med"/>
                    </a:lnL>
                  </a:tcPr>
                </a:tc>
                <a:tc>
                  <a:txBody>
                    <a:bodyPr/>
                    <a:lstStyle/>
                    <a:p>
                      <a:r>
                        <a:rPr lang="es-CR"/>
                        <a:t>0.034</a:t>
                      </a:r>
                      <a:endParaRPr lang="en-US"/>
                    </a:p>
                  </a:txBody>
                  <a:tcPr/>
                </a:tc>
                <a:extLst>
                  <a:ext uri="{0D108BD9-81ED-4DB2-BD59-A6C34878D82A}">
                    <a16:rowId xmlns:a16="http://schemas.microsoft.com/office/drawing/2014/main" val="2809524565"/>
                  </a:ext>
                </a:extLst>
              </a:tr>
              <a:tr h="582014">
                <a:tc>
                  <a:txBody>
                    <a:bodyPr/>
                    <a:lstStyle/>
                    <a:p>
                      <a:r>
                        <a:rPr lang="es-CR"/>
                        <a:t>5</a:t>
                      </a:r>
                      <a:endParaRPr lang="en-US"/>
                    </a:p>
                  </a:txBody>
                  <a:tcPr/>
                </a:tc>
                <a:tc>
                  <a:txBody>
                    <a:bodyPr/>
                    <a:lstStyle/>
                    <a:p>
                      <a:r>
                        <a:rPr lang="es-CR"/>
                        <a:t>0.125</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10</a:t>
                      </a:r>
                      <a:endParaRPr lang="en-US"/>
                    </a:p>
                  </a:txBody>
                  <a:tcPr>
                    <a:lnL w="12700" cap="flat" cmpd="sng" algn="ctr">
                      <a:solidFill>
                        <a:schemeClr val="tx1"/>
                      </a:solidFill>
                      <a:prstDash val="solid"/>
                      <a:round/>
                      <a:headEnd type="none" w="med" len="med"/>
                      <a:tailEnd type="none" w="med" len="med"/>
                    </a:lnL>
                  </a:tcPr>
                </a:tc>
                <a:tc>
                  <a:txBody>
                    <a:bodyPr/>
                    <a:lstStyle/>
                    <a:p>
                      <a:r>
                        <a:rPr lang="es-CR"/>
                        <a:t>0.034</a:t>
                      </a:r>
                      <a:endParaRPr lang="en-US"/>
                    </a:p>
                  </a:txBody>
                  <a:tcPr/>
                </a:tc>
                <a:extLst>
                  <a:ext uri="{0D108BD9-81ED-4DB2-BD59-A6C34878D82A}">
                    <a16:rowId xmlns:a16="http://schemas.microsoft.com/office/drawing/2014/main" val="1016421868"/>
                  </a:ext>
                </a:extLst>
              </a:tr>
            </a:tbl>
          </a:graphicData>
        </a:graphic>
      </p:graphicFrame>
    </p:spTree>
    <p:extLst>
      <p:ext uri="{BB962C8B-B14F-4D97-AF65-F5344CB8AC3E}">
        <p14:creationId xmlns:p14="http://schemas.microsoft.com/office/powerpoint/2010/main" val="328912317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103</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a:t>
            </a:r>
            <a:r>
              <a:rPr lang="es-CR" altLang="es-CR" sz="2800" b="1" err="1">
                <a:latin typeface="Times New Roman" panose="02020603050405020304" pitchFamily="18" charset="0"/>
              </a:rPr>
              <a:t>boosting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400110"/>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CR" sz="2000"/>
              <a:t>Pesos ajustados</a:t>
            </a:r>
            <a:endParaRPr lang="es-ES" sz="200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A5F23C4-736D-3BDF-4F31-0B8A8B702384}"/>
                  </a:ext>
                </a:extLst>
              </p:cNvPr>
              <p:cNvSpPr txBox="1"/>
              <p:nvPr/>
            </p:nvSpPr>
            <p:spPr>
              <a:xfrm>
                <a:off x="737625" y="2806237"/>
                <a:ext cx="3960440" cy="28470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s-E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sub>
                          </m:sSub>
                        </m:num>
                        <m:den>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s-E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𝑗</m:t>
                                  </m:r>
                                </m:sub>
                              </m:sSub>
                            </m:e>
                          </m:nary>
                        </m:den>
                      </m:f>
                    </m:oMath>
                  </m:oMathPara>
                </a14:m>
                <a:endParaRPr lang="en-US" sz="2000"/>
              </a:p>
              <a:p>
                <a:endParaRPr lang="en-US" sz="2000"/>
              </a:p>
              <a:p>
                <a:r>
                  <a:rPr lang="en-US" sz="2000"/>
                  <a:t>Para la primer </a:t>
                </a:r>
                <a:r>
                  <a:rPr lang="en-US" sz="2000" err="1"/>
                  <a:t>observación</a:t>
                </a:r>
                <a:r>
                  <a:rPr lang="en-US" sz="2000"/>
                  <a:t>:</a:t>
                </a:r>
              </a:p>
              <a:p>
                <a:endParaRPr lang="en-US" sz="2000"/>
              </a:p>
              <a:p>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s-CR" sz="2000" b="0" i="1" smtClean="0">
                              <a:latin typeface="Cambria Math" panose="02040503050406030204" pitchFamily="18" charset="0"/>
                            </a:rPr>
                            <m:t>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s-CR" sz="2000" b="0" i="1" smtClean="0">
                              <a:latin typeface="Cambria Math" panose="02040503050406030204" pitchFamily="18" charset="0"/>
                            </a:rPr>
                            <m:t>0.034</m:t>
                          </m:r>
                        </m:num>
                        <m:den>
                          <m:r>
                            <a:rPr lang="es-CR" sz="2000" b="0" i="1" smtClean="0">
                              <a:latin typeface="Cambria Math" panose="02040503050406030204" pitchFamily="18" charset="0"/>
                            </a:rPr>
                            <m:t>0.752</m:t>
                          </m:r>
                        </m:den>
                      </m:f>
                    </m:oMath>
                  </m:oMathPara>
                </a14:m>
                <a:endParaRPr lang="en-US" sz="2000"/>
              </a:p>
              <a:p>
                <a:endParaRPr lang="en-US" sz="200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s-CR" sz="2000" b="0" i="1" smtClean="0">
                          <a:latin typeface="Cambria Math" panose="02040503050406030204" pitchFamily="18" charset="0"/>
                        </a:rPr>
                        <m:t>0.045</m:t>
                      </m:r>
                    </m:oMath>
                  </m:oMathPara>
                </a14:m>
                <a:endParaRPr lang="en-US" sz="2000"/>
              </a:p>
            </p:txBody>
          </p:sp>
        </mc:Choice>
        <mc:Fallback>
          <p:sp>
            <p:nvSpPr>
              <p:cNvPr id="3" name="TextBox 2">
                <a:extLst>
                  <a:ext uri="{FF2B5EF4-FFF2-40B4-BE49-F238E27FC236}">
                    <a16:creationId xmlns:a16="http://schemas.microsoft.com/office/drawing/2014/main" id="{AA5F23C4-736D-3BDF-4F31-0B8A8B702384}"/>
                  </a:ext>
                </a:extLst>
              </p:cNvPr>
              <p:cNvSpPr txBox="1">
                <a:spLocks noRot="1" noChangeAspect="1" noMove="1" noResize="1" noEditPoints="1" noAdjustHandles="1" noChangeArrowheads="1" noChangeShapeType="1" noTextEdit="1"/>
              </p:cNvSpPr>
              <p:nvPr/>
            </p:nvSpPr>
            <p:spPr>
              <a:xfrm>
                <a:off x="737625" y="2806237"/>
                <a:ext cx="3960440" cy="2847061"/>
              </a:xfrm>
              <a:prstGeom prst="rect">
                <a:avLst/>
              </a:prstGeom>
              <a:blipFill>
                <a:blip r:embed="rId2"/>
                <a:stretch>
                  <a:fillRect l="-1538"/>
                </a:stretch>
              </a:blipFill>
            </p:spPr>
            <p:txBody>
              <a:bodyPr/>
              <a:lstStyle/>
              <a:p>
                <a:r>
                  <a:rPr lang="es-ES">
                    <a:noFill/>
                  </a:rPr>
                  <a:t> </a:t>
                </a:r>
              </a:p>
            </p:txBody>
          </p:sp>
        </mc:Fallback>
      </mc:AlternateContent>
      <p:graphicFrame>
        <p:nvGraphicFramePr>
          <p:cNvPr id="7" name="Table 3">
            <a:extLst>
              <a:ext uri="{FF2B5EF4-FFF2-40B4-BE49-F238E27FC236}">
                <a16:creationId xmlns:a16="http://schemas.microsoft.com/office/drawing/2014/main" id="{48EDEBBD-D725-A605-D0B5-35BD9150DB89}"/>
              </a:ext>
            </a:extLst>
          </p:cNvPr>
          <p:cNvGraphicFramePr>
            <a:graphicFrameLocks noGrp="1"/>
          </p:cNvGraphicFramePr>
          <p:nvPr/>
        </p:nvGraphicFramePr>
        <p:xfrm>
          <a:off x="4932040" y="2189193"/>
          <a:ext cx="3780420" cy="3553824"/>
        </p:xfrm>
        <a:graphic>
          <a:graphicData uri="http://schemas.openxmlformats.org/drawingml/2006/table">
            <a:tbl>
              <a:tblPr firstRow="1" bandRow="1">
                <a:tableStyleId>{5940675A-B579-460E-94D1-54222C63F5DA}</a:tableStyleId>
              </a:tblPr>
              <a:tblGrid>
                <a:gridCol w="706822">
                  <a:extLst>
                    <a:ext uri="{9D8B030D-6E8A-4147-A177-3AD203B41FA5}">
                      <a16:colId xmlns:a16="http://schemas.microsoft.com/office/drawing/2014/main" val="2543703486"/>
                    </a:ext>
                  </a:extLst>
                </a:gridCol>
                <a:gridCol w="1060232">
                  <a:extLst>
                    <a:ext uri="{9D8B030D-6E8A-4147-A177-3AD203B41FA5}">
                      <a16:colId xmlns:a16="http://schemas.microsoft.com/office/drawing/2014/main" val="700379300"/>
                    </a:ext>
                  </a:extLst>
                </a:gridCol>
                <a:gridCol w="368821">
                  <a:extLst>
                    <a:ext uri="{9D8B030D-6E8A-4147-A177-3AD203B41FA5}">
                      <a16:colId xmlns:a16="http://schemas.microsoft.com/office/drawing/2014/main" val="4036698488"/>
                    </a:ext>
                  </a:extLst>
                </a:gridCol>
                <a:gridCol w="691411">
                  <a:extLst>
                    <a:ext uri="{9D8B030D-6E8A-4147-A177-3AD203B41FA5}">
                      <a16:colId xmlns:a16="http://schemas.microsoft.com/office/drawing/2014/main" val="699701969"/>
                    </a:ext>
                  </a:extLst>
                </a:gridCol>
                <a:gridCol w="953134">
                  <a:extLst>
                    <a:ext uri="{9D8B030D-6E8A-4147-A177-3AD203B41FA5}">
                      <a16:colId xmlns:a16="http://schemas.microsoft.com/office/drawing/2014/main" val="2637362033"/>
                    </a:ext>
                  </a:extLst>
                </a:gridCol>
              </a:tblGrid>
              <a:tr h="582014">
                <a:tc>
                  <a:txBody>
                    <a:bodyPr/>
                    <a:lstStyle/>
                    <a:p>
                      <a:r>
                        <a:rPr lang="es-CR" b="1"/>
                        <a:t>id</a:t>
                      </a:r>
                      <a:endParaRPr lang="en-US" b="1"/>
                    </a:p>
                  </a:txBody>
                  <a:tcPr/>
                </a:tc>
                <a:tc>
                  <a:txBody>
                    <a:bodyPr/>
                    <a:lstStyle/>
                    <a:p>
                      <a:r>
                        <a:rPr lang="es-CR" b="1" err="1"/>
                        <a:t>wi</a:t>
                      </a:r>
                      <a:endParaRPr lang="en-US" b="1"/>
                    </a:p>
                  </a:txBody>
                  <a:tcPr>
                    <a:lnR w="12700" cap="flat" cmpd="sng" algn="ctr">
                      <a:solidFill>
                        <a:schemeClr val="tx1"/>
                      </a:solidFill>
                      <a:prstDash val="solid"/>
                      <a:round/>
                      <a:headEnd type="none" w="med" len="med"/>
                      <a:tailEnd type="none" w="med" len="med"/>
                    </a:lnR>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b="1"/>
                        <a:t>id</a:t>
                      </a:r>
                      <a:endParaRPr lang="en-US" b="1"/>
                    </a:p>
                  </a:txBody>
                  <a:tcPr>
                    <a:lnL w="12700" cap="flat" cmpd="sng" algn="ctr">
                      <a:solidFill>
                        <a:schemeClr val="tx1"/>
                      </a:solidFill>
                      <a:prstDash val="solid"/>
                      <a:round/>
                      <a:headEnd type="none" w="med" len="med"/>
                      <a:tailEnd type="none" w="med" len="med"/>
                    </a:lnL>
                  </a:tcPr>
                </a:tc>
                <a:tc>
                  <a:txBody>
                    <a:bodyPr/>
                    <a:lstStyle/>
                    <a:p>
                      <a:r>
                        <a:rPr lang="es-CR" b="1" err="1"/>
                        <a:t>wi</a:t>
                      </a:r>
                      <a:endParaRPr lang="en-US" b="1"/>
                    </a:p>
                  </a:txBody>
                  <a:tcPr/>
                </a:tc>
                <a:extLst>
                  <a:ext uri="{0D108BD9-81ED-4DB2-BD59-A6C34878D82A}">
                    <a16:rowId xmlns:a16="http://schemas.microsoft.com/office/drawing/2014/main" val="2997728304"/>
                  </a:ext>
                </a:extLst>
              </a:tr>
              <a:tr h="643754">
                <a:tc>
                  <a:txBody>
                    <a:bodyPr/>
                    <a:lstStyle/>
                    <a:p>
                      <a:r>
                        <a:rPr lang="es-CR"/>
                        <a:t>1</a:t>
                      </a:r>
                      <a:endParaRPr lang="en-US"/>
                    </a:p>
                  </a:txBody>
                  <a:tcPr/>
                </a:tc>
                <a:tc>
                  <a:txBody>
                    <a:bodyPr/>
                    <a:lstStyle/>
                    <a:p>
                      <a:r>
                        <a:rPr lang="es-CR"/>
                        <a:t>0.045</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6</a:t>
                      </a:r>
                      <a:endParaRPr lang="en-US"/>
                    </a:p>
                  </a:txBody>
                  <a:tcPr>
                    <a:lnL w="12700" cap="flat" cmpd="sng" algn="ctr">
                      <a:solidFill>
                        <a:schemeClr val="tx1"/>
                      </a:solidFill>
                      <a:prstDash val="solid"/>
                      <a:round/>
                      <a:headEnd type="none" w="med" len="med"/>
                      <a:tailEnd type="none" w="med" len="med"/>
                    </a:lnL>
                  </a:tcPr>
                </a:tc>
                <a:tc>
                  <a:txBody>
                    <a:bodyPr/>
                    <a:lstStyle/>
                    <a:p>
                      <a:r>
                        <a:rPr lang="es-CR"/>
                        <a:t>0.106</a:t>
                      </a:r>
                      <a:endParaRPr lang="en-US"/>
                    </a:p>
                  </a:txBody>
                  <a:tcPr/>
                </a:tc>
                <a:extLst>
                  <a:ext uri="{0D108BD9-81ED-4DB2-BD59-A6C34878D82A}">
                    <a16:rowId xmlns:a16="http://schemas.microsoft.com/office/drawing/2014/main" val="4014776527"/>
                  </a:ext>
                </a:extLst>
              </a:tr>
              <a:tr h="582014">
                <a:tc>
                  <a:txBody>
                    <a:bodyPr/>
                    <a:lstStyle/>
                    <a:p>
                      <a:r>
                        <a:rPr lang="es-CR"/>
                        <a:t>2</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a:t>0.045</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7</a:t>
                      </a:r>
                      <a:endParaRPr lang="en-US"/>
                    </a:p>
                  </a:txBody>
                  <a:tcPr>
                    <a:lnL w="12700" cap="flat" cmpd="sng" algn="ctr">
                      <a:solidFill>
                        <a:schemeClr val="tx1"/>
                      </a:solidFill>
                      <a:prstDash val="solid"/>
                      <a:round/>
                      <a:headEnd type="none" w="med" len="med"/>
                      <a:tailEnd type="none" w="med" len="med"/>
                    </a:lnL>
                  </a:tcPr>
                </a:tc>
                <a:tc>
                  <a:txBody>
                    <a:bodyPr/>
                    <a:lstStyle/>
                    <a:p>
                      <a:r>
                        <a:rPr lang="es-CR"/>
                        <a:t>0.167</a:t>
                      </a:r>
                      <a:endParaRPr lang="en-US"/>
                    </a:p>
                  </a:txBody>
                  <a:tcPr/>
                </a:tc>
                <a:extLst>
                  <a:ext uri="{0D108BD9-81ED-4DB2-BD59-A6C34878D82A}">
                    <a16:rowId xmlns:a16="http://schemas.microsoft.com/office/drawing/2014/main" val="437369270"/>
                  </a:ext>
                </a:extLst>
              </a:tr>
              <a:tr h="582014">
                <a:tc>
                  <a:txBody>
                    <a:bodyPr/>
                    <a:lstStyle/>
                    <a:p>
                      <a:r>
                        <a:rPr lang="es-CR"/>
                        <a:t>3</a:t>
                      </a:r>
                      <a:endParaRPr lang="en-US"/>
                    </a:p>
                  </a:txBody>
                  <a:tcPr/>
                </a:tc>
                <a:tc>
                  <a:txBody>
                    <a:bodyPr/>
                    <a:lstStyle/>
                    <a:p>
                      <a:r>
                        <a:rPr lang="es-CR"/>
                        <a:t>0.106</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8</a:t>
                      </a:r>
                      <a:endParaRPr lang="en-US"/>
                    </a:p>
                  </a:txBody>
                  <a:tcPr>
                    <a:lnL w="12700" cap="flat" cmpd="sng" algn="ctr">
                      <a:solidFill>
                        <a:schemeClr val="tx1"/>
                      </a:solidFill>
                      <a:prstDash val="solid"/>
                      <a:round/>
                      <a:headEnd type="none" w="med" len="med"/>
                      <a:tailEnd type="none" w="med" len="med"/>
                    </a:lnL>
                  </a:tcPr>
                </a:tc>
                <a:tc>
                  <a:txBody>
                    <a:bodyPr/>
                    <a:lstStyle/>
                    <a:p>
                      <a:r>
                        <a:rPr lang="es-CR"/>
                        <a:t>0.106</a:t>
                      </a:r>
                      <a:endParaRPr lang="en-US"/>
                    </a:p>
                  </a:txBody>
                  <a:tcPr/>
                </a:tc>
                <a:extLst>
                  <a:ext uri="{0D108BD9-81ED-4DB2-BD59-A6C34878D82A}">
                    <a16:rowId xmlns:a16="http://schemas.microsoft.com/office/drawing/2014/main" val="1287744834"/>
                  </a:ext>
                </a:extLst>
              </a:tr>
              <a:tr h="582014">
                <a:tc>
                  <a:txBody>
                    <a:bodyPr/>
                    <a:lstStyle/>
                    <a:p>
                      <a:r>
                        <a:rPr lang="es-CR"/>
                        <a:t>4</a:t>
                      </a:r>
                      <a:endParaRPr lang="en-US"/>
                    </a:p>
                  </a:txBody>
                  <a:tcPr/>
                </a:tc>
                <a:tc>
                  <a:txBody>
                    <a:bodyPr/>
                    <a:lstStyle/>
                    <a:p>
                      <a:r>
                        <a:rPr lang="es-CR"/>
                        <a:t>0.167</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9</a:t>
                      </a:r>
                      <a:endParaRPr lang="en-US"/>
                    </a:p>
                  </a:txBody>
                  <a:tcPr>
                    <a:lnL w="12700" cap="flat" cmpd="sng" algn="ctr">
                      <a:solidFill>
                        <a:schemeClr val="tx1"/>
                      </a:solidFill>
                      <a:prstDash val="solid"/>
                      <a:round/>
                      <a:headEnd type="none" w="med" len="med"/>
                      <a:tailEnd type="none" w="med" len="med"/>
                    </a:lnL>
                  </a:tcPr>
                </a:tc>
                <a:tc>
                  <a:txBody>
                    <a:bodyPr/>
                    <a:lstStyle/>
                    <a:p>
                      <a:r>
                        <a:rPr lang="es-CR"/>
                        <a:t>0.045</a:t>
                      </a:r>
                      <a:endParaRPr lang="en-US"/>
                    </a:p>
                  </a:txBody>
                  <a:tcPr/>
                </a:tc>
                <a:extLst>
                  <a:ext uri="{0D108BD9-81ED-4DB2-BD59-A6C34878D82A}">
                    <a16:rowId xmlns:a16="http://schemas.microsoft.com/office/drawing/2014/main" val="2809524565"/>
                  </a:ext>
                </a:extLst>
              </a:tr>
              <a:tr h="582014">
                <a:tc>
                  <a:txBody>
                    <a:bodyPr/>
                    <a:lstStyle/>
                    <a:p>
                      <a:r>
                        <a:rPr lang="es-CR"/>
                        <a:t>5</a:t>
                      </a:r>
                      <a:endParaRPr lang="en-US"/>
                    </a:p>
                  </a:txBody>
                  <a:tcPr/>
                </a:tc>
                <a:tc>
                  <a:txBody>
                    <a:bodyPr/>
                    <a:lstStyle/>
                    <a:p>
                      <a:r>
                        <a:rPr lang="es-CR"/>
                        <a:t>0.167</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10</a:t>
                      </a:r>
                      <a:endParaRPr lang="en-US"/>
                    </a:p>
                  </a:txBody>
                  <a:tcPr>
                    <a:lnL w="12700" cap="flat" cmpd="sng" algn="ctr">
                      <a:solidFill>
                        <a:schemeClr val="tx1"/>
                      </a:solidFill>
                      <a:prstDash val="solid"/>
                      <a:round/>
                      <a:headEnd type="none" w="med" len="med"/>
                      <a:tailEnd type="none" w="med" len="med"/>
                    </a:lnL>
                  </a:tcPr>
                </a:tc>
                <a:tc>
                  <a:txBody>
                    <a:bodyPr/>
                    <a:lstStyle/>
                    <a:p>
                      <a:r>
                        <a:rPr lang="es-CR"/>
                        <a:t>0.045</a:t>
                      </a:r>
                      <a:endParaRPr lang="en-US"/>
                    </a:p>
                  </a:txBody>
                  <a:tcPr/>
                </a:tc>
                <a:extLst>
                  <a:ext uri="{0D108BD9-81ED-4DB2-BD59-A6C34878D82A}">
                    <a16:rowId xmlns:a16="http://schemas.microsoft.com/office/drawing/2014/main" val="1016421868"/>
                  </a:ext>
                </a:extLst>
              </a:tr>
            </a:tbl>
          </a:graphicData>
        </a:graphic>
      </p:graphicFrame>
    </p:spTree>
    <p:extLst>
      <p:ext uri="{BB962C8B-B14F-4D97-AF65-F5344CB8AC3E}">
        <p14:creationId xmlns:p14="http://schemas.microsoft.com/office/powerpoint/2010/main" val="39994203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104</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a:t>
            </a:r>
            <a:r>
              <a:rPr lang="es-CR" altLang="es-CR" sz="2800" b="1" err="1">
                <a:latin typeface="Times New Roman" panose="02020603050405020304" pitchFamily="18" charset="0"/>
              </a:rPr>
              <a:t>boosting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pic>
        <p:nvPicPr>
          <p:cNvPr id="6146" name="Picture 2">
            <a:extLst>
              <a:ext uri="{FF2B5EF4-FFF2-40B4-BE49-F238E27FC236}">
                <a16:creationId xmlns:a16="http://schemas.microsoft.com/office/drawing/2014/main" id="{1461389A-AE39-8469-2792-BED574757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1910" y="1977243"/>
            <a:ext cx="4900370" cy="4836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9348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105</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a:t>
            </a:r>
            <a:r>
              <a:rPr lang="es-CR" altLang="es-CR" sz="2800" b="1" err="1">
                <a:latin typeface="Times New Roman" panose="02020603050405020304" pitchFamily="18" charset="0"/>
              </a:rPr>
              <a:t>boosting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4555093"/>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CR" sz="2000"/>
                  <a:t>Para j=3. </a:t>
                </a:r>
                <a:r>
                  <a:rPr lang="es-ES" sz="2000"/>
                  <a:t>Al realizar la segunda iteración se obtuvo la siguiente decisión.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𝐺</m:t>
                        </m:r>
                      </m:e>
                      <m:sub>
                        <m:r>
                          <a:rPr lang="es-CR" sz="2000" b="0" i="1" smtClean="0">
                            <a:latin typeface="Cambria Math" panose="02040503050406030204" pitchFamily="18" charset="0"/>
                            <a:ea typeface="Cambria Math" panose="02040503050406030204" pitchFamily="18" charset="0"/>
                          </a:rPr>
                          <m:t>3</m:t>
                        </m:r>
                      </m:sub>
                    </m:sSub>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𝑖</m:t>
                            </m:r>
                          </m:sub>
                        </m:sSub>
                      </m:e>
                    </m:d>
                    <m:r>
                      <a:rPr lang="es-CR" sz="2000" b="0" i="0" smtClean="0">
                        <a:latin typeface="Cambria Math" panose="02040503050406030204" pitchFamily="18" charset="0"/>
                        <a:ea typeface="Cambria Math" panose="02040503050406030204" pitchFamily="18" charset="0"/>
                      </a:rPr>
                      <m:t>:</m:t>
                    </m:r>
                  </m:oMath>
                </a14:m>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r>
                  <a:rPr lang="es-ES" sz="2000"/>
                  <a:t>Las observaciones 1, 2  y 9 están mal clasificadas.</a:t>
                </a:r>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89138"/>
                <a:ext cx="7696200" cy="4555093"/>
              </a:xfrm>
              <a:blipFill>
                <a:blip r:embed="rId2"/>
                <a:stretch>
                  <a:fillRect l="-713" t="-668" r="-792" b="-1337"/>
                </a:stretch>
              </a:blipFill>
            </p:spPr>
            <p:txBody>
              <a:bodyPr/>
              <a:lstStyle/>
              <a:p>
                <a:r>
                  <a:rPr lang="es-ES">
                    <a:noFill/>
                  </a:rPr>
                  <a:t> </a:t>
                </a:r>
              </a:p>
            </p:txBody>
          </p:sp>
        </mc:Fallback>
      </mc:AlternateContent>
      <p:pic>
        <p:nvPicPr>
          <p:cNvPr id="8194" name="Picture 2">
            <a:extLst>
              <a:ext uri="{FF2B5EF4-FFF2-40B4-BE49-F238E27FC236}">
                <a16:creationId xmlns:a16="http://schemas.microsoft.com/office/drawing/2014/main" id="{2CEF81C7-1719-3F25-F004-EAFA1B5593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2179" y="2698402"/>
            <a:ext cx="3652029" cy="3610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8870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106</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a:t>
            </a:r>
            <a:r>
              <a:rPr lang="es-CR" altLang="es-CR" sz="2800" b="1" err="1">
                <a:latin typeface="Times New Roman" panose="02020603050405020304" pitchFamily="18" charset="0"/>
              </a:rPr>
              <a:t>boosting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400110"/>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CR" sz="2000"/>
                  <a:t>Ahora se calcula </a:t>
                </a:r>
                <a14:m>
                  <m:oMath xmlns:m="http://schemas.openxmlformats.org/officeDocument/2006/math">
                    <m:sSub>
                      <m:sSubPr>
                        <m:ctrlPr>
                          <a:rPr lang="es-CR" sz="2000" i="1" smtClean="0">
                            <a:latin typeface="Cambria Math" panose="02040503050406030204" pitchFamily="18" charset="0"/>
                          </a:rPr>
                        </m:ctrlPr>
                      </m:sSubPr>
                      <m:e>
                        <m:r>
                          <a:rPr lang="es-CR" sz="2000" b="0" i="1" smtClean="0">
                            <a:latin typeface="Cambria Math" panose="02040503050406030204" pitchFamily="18" charset="0"/>
                          </a:rPr>
                          <m:t>𝑒</m:t>
                        </m:r>
                      </m:e>
                      <m:sub>
                        <m:r>
                          <a:rPr lang="es-CR" sz="2000" b="0" i="1" smtClean="0">
                            <a:latin typeface="Cambria Math" panose="02040503050406030204" pitchFamily="18" charset="0"/>
                          </a:rPr>
                          <m:t>3</m:t>
                        </m:r>
                      </m:sub>
                    </m:sSub>
                  </m:oMath>
                </a14:m>
                <a:r>
                  <a:rPr lang="es-ES" sz="2000"/>
                  <a:t>:</a:t>
                </a:r>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89138"/>
                <a:ext cx="7696200" cy="400110"/>
              </a:xfrm>
              <a:blipFill>
                <a:blip r:embed="rId2"/>
                <a:stretch>
                  <a:fillRect l="-713" t="-7576" b="-25758"/>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graphicFrame>
            <p:nvGraphicFramePr>
              <p:cNvPr id="6" name="Table 3">
                <a:extLst>
                  <a:ext uri="{FF2B5EF4-FFF2-40B4-BE49-F238E27FC236}">
                    <a16:creationId xmlns:a16="http://schemas.microsoft.com/office/drawing/2014/main" id="{D852BD36-CC39-87CF-6FB1-66C5E2C60470}"/>
                  </a:ext>
                </a:extLst>
              </p:cNvPr>
              <p:cNvGraphicFramePr>
                <a:graphicFrameLocks noGrp="1"/>
              </p:cNvGraphicFramePr>
              <p:nvPr/>
            </p:nvGraphicFramePr>
            <p:xfrm>
              <a:off x="755576" y="2707979"/>
              <a:ext cx="2952328" cy="3472158"/>
            </p:xfrm>
            <a:graphic>
              <a:graphicData uri="http://schemas.openxmlformats.org/drawingml/2006/table">
                <a:tbl>
                  <a:tblPr firstRow="1" bandRow="1">
                    <a:tableStyleId>{5940675A-B579-460E-94D1-54222C63F5DA}</a:tableStyleId>
                  </a:tblPr>
                  <a:tblGrid>
                    <a:gridCol w="551994">
                      <a:extLst>
                        <a:ext uri="{9D8B030D-6E8A-4147-A177-3AD203B41FA5}">
                          <a16:colId xmlns:a16="http://schemas.microsoft.com/office/drawing/2014/main" val="2543703486"/>
                        </a:ext>
                      </a:extLst>
                    </a:gridCol>
                    <a:gridCol w="827991">
                      <a:extLst>
                        <a:ext uri="{9D8B030D-6E8A-4147-A177-3AD203B41FA5}">
                          <a16:colId xmlns:a16="http://schemas.microsoft.com/office/drawing/2014/main" val="700379300"/>
                        </a:ext>
                      </a:extLst>
                    </a:gridCol>
                    <a:gridCol w="288032">
                      <a:extLst>
                        <a:ext uri="{9D8B030D-6E8A-4147-A177-3AD203B41FA5}">
                          <a16:colId xmlns:a16="http://schemas.microsoft.com/office/drawing/2014/main" val="4036698488"/>
                        </a:ext>
                      </a:extLst>
                    </a:gridCol>
                    <a:gridCol w="539959">
                      <a:extLst>
                        <a:ext uri="{9D8B030D-6E8A-4147-A177-3AD203B41FA5}">
                          <a16:colId xmlns:a16="http://schemas.microsoft.com/office/drawing/2014/main" val="699701969"/>
                        </a:ext>
                      </a:extLst>
                    </a:gridCol>
                    <a:gridCol w="744352">
                      <a:extLst>
                        <a:ext uri="{9D8B030D-6E8A-4147-A177-3AD203B41FA5}">
                          <a16:colId xmlns:a16="http://schemas.microsoft.com/office/drawing/2014/main" val="2637362033"/>
                        </a:ext>
                      </a:extLst>
                    </a:gridCol>
                  </a:tblGrid>
                  <a:tr h="578693">
                    <a:tc>
                      <a:txBody>
                        <a:bodyPr/>
                        <a:lstStyle/>
                        <a:p>
                          <a:r>
                            <a:rPr lang="es-CR" b="1"/>
                            <a:t>id</a:t>
                          </a:r>
                          <a:endParaRPr lang="en-US" b="1"/>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𝜼</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m:t>
                                    </m:r>
                                  </m:e>
                                </m:d>
                              </m:oMath>
                            </m:oMathPara>
                          </a14:m>
                          <a:endParaRPr lang="en-US" b="1"/>
                        </a:p>
                      </a:txBody>
                      <a:tcPr>
                        <a:lnR w="12700" cap="flat" cmpd="sng" algn="ctr">
                          <a:solidFill>
                            <a:schemeClr val="tx1"/>
                          </a:solidFill>
                          <a:prstDash val="solid"/>
                          <a:round/>
                          <a:headEnd type="none" w="med" len="med"/>
                          <a:tailEnd type="none" w="med" len="med"/>
                        </a:lnR>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b="1"/>
                            <a:t>id</a:t>
                          </a:r>
                          <a:endParaRPr lang="en-US" b="1"/>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𝜼</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m:t>
                                    </m:r>
                                  </m:e>
                                </m:d>
                              </m:oMath>
                            </m:oMathPara>
                          </a14:m>
                          <a:endParaRPr lang="en-US" b="1"/>
                        </a:p>
                      </a:txBody>
                      <a:tcPr/>
                    </a:tc>
                    <a:extLst>
                      <a:ext uri="{0D108BD9-81ED-4DB2-BD59-A6C34878D82A}">
                        <a16:rowId xmlns:a16="http://schemas.microsoft.com/office/drawing/2014/main" val="2997728304"/>
                      </a:ext>
                    </a:extLst>
                  </a:tr>
                  <a:tr h="578693">
                    <a:tc>
                      <a:txBody>
                        <a:bodyPr/>
                        <a:lstStyle/>
                        <a:p>
                          <a:r>
                            <a:rPr lang="es-CR"/>
                            <a:t>1</a:t>
                          </a:r>
                          <a:endParaRPr lang="en-US"/>
                        </a:p>
                      </a:txBody>
                      <a:tcPr/>
                    </a:tc>
                    <a:tc>
                      <a:txBody>
                        <a:bodyPr/>
                        <a:lstStyle/>
                        <a:p>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6</a:t>
                          </a:r>
                          <a:endParaRPr lang="en-US"/>
                        </a:p>
                      </a:txBody>
                      <a:tcPr>
                        <a:lnL w="12700" cap="flat" cmpd="sng" algn="ctr">
                          <a:solidFill>
                            <a:schemeClr val="tx1"/>
                          </a:solidFill>
                          <a:prstDash val="solid"/>
                          <a:round/>
                          <a:headEnd type="none" w="med" len="med"/>
                          <a:tailEnd type="none" w="med" len="med"/>
                        </a:lnL>
                      </a:tcPr>
                    </a:tc>
                    <a:tc>
                      <a:txBody>
                        <a:bodyPr/>
                        <a:lstStyle/>
                        <a:p>
                          <a:r>
                            <a:rPr lang="es-CR"/>
                            <a:t>0</a:t>
                          </a:r>
                          <a:endParaRPr lang="en-US"/>
                        </a:p>
                      </a:txBody>
                      <a:tcPr/>
                    </a:tc>
                    <a:extLst>
                      <a:ext uri="{0D108BD9-81ED-4DB2-BD59-A6C34878D82A}">
                        <a16:rowId xmlns:a16="http://schemas.microsoft.com/office/drawing/2014/main" val="4014776527"/>
                      </a:ext>
                    </a:extLst>
                  </a:tr>
                  <a:tr h="578693">
                    <a:tc>
                      <a:txBody>
                        <a:bodyPr/>
                        <a:lstStyle/>
                        <a:p>
                          <a:r>
                            <a:rPr lang="es-CR"/>
                            <a:t>2</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7</a:t>
                          </a:r>
                          <a:endParaRPr lang="en-US"/>
                        </a:p>
                      </a:txBody>
                      <a:tcPr>
                        <a:lnL w="12700" cap="flat" cmpd="sng" algn="ctr">
                          <a:solidFill>
                            <a:schemeClr val="tx1"/>
                          </a:solidFill>
                          <a:prstDash val="solid"/>
                          <a:round/>
                          <a:headEnd type="none" w="med" len="med"/>
                          <a:tailEnd type="none" w="med" len="med"/>
                        </a:lnL>
                      </a:tcPr>
                    </a:tc>
                    <a:tc>
                      <a:txBody>
                        <a:bodyPr/>
                        <a:lstStyle/>
                        <a:p>
                          <a:r>
                            <a:rPr lang="es-CR"/>
                            <a:t>0</a:t>
                          </a:r>
                          <a:endParaRPr lang="en-US"/>
                        </a:p>
                      </a:txBody>
                      <a:tcPr/>
                    </a:tc>
                    <a:extLst>
                      <a:ext uri="{0D108BD9-81ED-4DB2-BD59-A6C34878D82A}">
                        <a16:rowId xmlns:a16="http://schemas.microsoft.com/office/drawing/2014/main" val="437369270"/>
                      </a:ext>
                    </a:extLst>
                  </a:tr>
                  <a:tr h="578693">
                    <a:tc>
                      <a:txBody>
                        <a:bodyPr/>
                        <a:lstStyle/>
                        <a:p>
                          <a:r>
                            <a:rPr lang="es-CR"/>
                            <a:t>3</a:t>
                          </a:r>
                          <a:endParaRPr lang="en-US"/>
                        </a:p>
                      </a:txBody>
                      <a:tcPr/>
                    </a:tc>
                    <a:tc>
                      <a:txBody>
                        <a:bodyPr/>
                        <a:lstStyle/>
                        <a:p>
                          <a:r>
                            <a:rPr lang="es-CR"/>
                            <a:t>0</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8</a:t>
                          </a:r>
                          <a:endParaRPr lang="en-US"/>
                        </a:p>
                      </a:txBody>
                      <a:tcPr>
                        <a:lnL w="12700" cap="flat" cmpd="sng" algn="ctr">
                          <a:solidFill>
                            <a:schemeClr val="tx1"/>
                          </a:solidFill>
                          <a:prstDash val="solid"/>
                          <a:round/>
                          <a:headEnd type="none" w="med" len="med"/>
                          <a:tailEnd type="none" w="med" len="med"/>
                        </a:lnL>
                      </a:tcPr>
                    </a:tc>
                    <a:tc>
                      <a:txBody>
                        <a:bodyPr/>
                        <a:lstStyle/>
                        <a:p>
                          <a:r>
                            <a:rPr lang="es-CR"/>
                            <a:t>0</a:t>
                          </a:r>
                          <a:endParaRPr lang="en-US"/>
                        </a:p>
                      </a:txBody>
                      <a:tcPr/>
                    </a:tc>
                    <a:extLst>
                      <a:ext uri="{0D108BD9-81ED-4DB2-BD59-A6C34878D82A}">
                        <a16:rowId xmlns:a16="http://schemas.microsoft.com/office/drawing/2014/main" val="1287744834"/>
                      </a:ext>
                    </a:extLst>
                  </a:tr>
                  <a:tr h="578693">
                    <a:tc>
                      <a:txBody>
                        <a:bodyPr/>
                        <a:lstStyle/>
                        <a:p>
                          <a:r>
                            <a:rPr lang="es-CR"/>
                            <a:t>4</a:t>
                          </a:r>
                          <a:endParaRPr lang="en-US"/>
                        </a:p>
                      </a:txBody>
                      <a:tcPr/>
                    </a:tc>
                    <a:tc>
                      <a:txBody>
                        <a:bodyPr/>
                        <a:lstStyle/>
                        <a:p>
                          <a:r>
                            <a:rPr lang="es-CR"/>
                            <a:t>0</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9</a:t>
                          </a:r>
                          <a:endParaRPr lang="en-US"/>
                        </a:p>
                      </a:txBody>
                      <a:tcPr>
                        <a:lnL w="12700" cap="flat" cmpd="sng" algn="ctr">
                          <a:solidFill>
                            <a:schemeClr val="tx1"/>
                          </a:solidFill>
                          <a:prstDash val="solid"/>
                          <a:round/>
                          <a:headEnd type="none" w="med" len="med"/>
                          <a:tailEnd type="none" w="med" len="med"/>
                        </a:lnL>
                      </a:tcPr>
                    </a:tc>
                    <a:tc>
                      <a:txBody>
                        <a:bodyPr/>
                        <a:lstStyle/>
                        <a:p>
                          <a:r>
                            <a:rPr lang="es-CR"/>
                            <a:t>1</a:t>
                          </a:r>
                          <a:endParaRPr lang="en-US"/>
                        </a:p>
                      </a:txBody>
                      <a:tcPr/>
                    </a:tc>
                    <a:extLst>
                      <a:ext uri="{0D108BD9-81ED-4DB2-BD59-A6C34878D82A}">
                        <a16:rowId xmlns:a16="http://schemas.microsoft.com/office/drawing/2014/main" val="2809524565"/>
                      </a:ext>
                    </a:extLst>
                  </a:tr>
                  <a:tr h="578693">
                    <a:tc>
                      <a:txBody>
                        <a:bodyPr/>
                        <a:lstStyle/>
                        <a:p>
                          <a:r>
                            <a:rPr lang="es-CR"/>
                            <a:t>5</a:t>
                          </a:r>
                          <a:endParaRPr lang="en-US"/>
                        </a:p>
                      </a:txBody>
                      <a:tcPr/>
                    </a:tc>
                    <a:tc>
                      <a:txBody>
                        <a:bodyPr/>
                        <a:lstStyle/>
                        <a:p>
                          <a:r>
                            <a:rPr lang="es-CR"/>
                            <a:t>0</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10</a:t>
                          </a:r>
                          <a:endParaRPr lang="en-US"/>
                        </a:p>
                      </a:txBody>
                      <a:tcPr>
                        <a:lnL w="12700" cap="flat" cmpd="sng" algn="ctr">
                          <a:solidFill>
                            <a:schemeClr val="tx1"/>
                          </a:solidFill>
                          <a:prstDash val="solid"/>
                          <a:round/>
                          <a:headEnd type="none" w="med" len="med"/>
                          <a:tailEnd type="none" w="med" len="med"/>
                        </a:lnL>
                      </a:tcPr>
                    </a:tc>
                    <a:tc>
                      <a:txBody>
                        <a:bodyPr/>
                        <a:lstStyle/>
                        <a:p>
                          <a:r>
                            <a:rPr lang="es-CR"/>
                            <a:t>0</a:t>
                          </a:r>
                          <a:endParaRPr lang="en-US"/>
                        </a:p>
                      </a:txBody>
                      <a:tcPr/>
                    </a:tc>
                    <a:extLst>
                      <a:ext uri="{0D108BD9-81ED-4DB2-BD59-A6C34878D82A}">
                        <a16:rowId xmlns:a16="http://schemas.microsoft.com/office/drawing/2014/main" val="1016421868"/>
                      </a:ext>
                    </a:extLst>
                  </a:tr>
                </a:tbl>
              </a:graphicData>
            </a:graphic>
          </p:graphicFrame>
        </mc:Choice>
        <mc:Fallback>
          <p:graphicFrame>
            <p:nvGraphicFramePr>
              <p:cNvPr id="6" name="Table 3">
                <a:extLst>
                  <a:ext uri="{FF2B5EF4-FFF2-40B4-BE49-F238E27FC236}">
                    <a16:creationId xmlns:a16="http://schemas.microsoft.com/office/drawing/2014/main" id="{D852BD36-CC39-87CF-6FB1-66C5E2C60470}"/>
                  </a:ext>
                </a:extLst>
              </p:cNvPr>
              <p:cNvGraphicFramePr>
                <a:graphicFrameLocks noGrp="1"/>
              </p:cNvGraphicFramePr>
              <p:nvPr/>
            </p:nvGraphicFramePr>
            <p:xfrm>
              <a:off x="755576" y="2707979"/>
              <a:ext cx="2952328" cy="3472158"/>
            </p:xfrm>
            <a:graphic>
              <a:graphicData uri="http://schemas.openxmlformats.org/drawingml/2006/table">
                <a:tbl>
                  <a:tblPr firstRow="1" bandRow="1">
                    <a:tableStyleId>{5940675A-B579-460E-94D1-54222C63F5DA}</a:tableStyleId>
                  </a:tblPr>
                  <a:tblGrid>
                    <a:gridCol w="551994">
                      <a:extLst>
                        <a:ext uri="{9D8B030D-6E8A-4147-A177-3AD203B41FA5}">
                          <a16:colId xmlns:a16="http://schemas.microsoft.com/office/drawing/2014/main" val="2543703486"/>
                        </a:ext>
                      </a:extLst>
                    </a:gridCol>
                    <a:gridCol w="827991">
                      <a:extLst>
                        <a:ext uri="{9D8B030D-6E8A-4147-A177-3AD203B41FA5}">
                          <a16:colId xmlns:a16="http://schemas.microsoft.com/office/drawing/2014/main" val="700379300"/>
                        </a:ext>
                      </a:extLst>
                    </a:gridCol>
                    <a:gridCol w="288032">
                      <a:extLst>
                        <a:ext uri="{9D8B030D-6E8A-4147-A177-3AD203B41FA5}">
                          <a16:colId xmlns:a16="http://schemas.microsoft.com/office/drawing/2014/main" val="4036698488"/>
                        </a:ext>
                      </a:extLst>
                    </a:gridCol>
                    <a:gridCol w="539959">
                      <a:extLst>
                        <a:ext uri="{9D8B030D-6E8A-4147-A177-3AD203B41FA5}">
                          <a16:colId xmlns:a16="http://schemas.microsoft.com/office/drawing/2014/main" val="699701969"/>
                        </a:ext>
                      </a:extLst>
                    </a:gridCol>
                    <a:gridCol w="744352">
                      <a:extLst>
                        <a:ext uri="{9D8B030D-6E8A-4147-A177-3AD203B41FA5}">
                          <a16:colId xmlns:a16="http://schemas.microsoft.com/office/drawing/2014/main" val="2637362033"/>
                        </a:ext>
                      </a:extLst>
                    </a:gridCol>
                  </a:tblGrid>
                  <a:tr h="578693">
                    <a:tc>
                      <a:txBody>
                        <a:bodyPr/>
                        <a:lstStyle/>
                        <a:p>
                          <a:r>
                            <a:rPr lang="es-CR" b="1"/>
                            <a:t>id</a:t>
                          </a:r>
                          <a:endParaRPr lang="en-US" b="1"/>
                        </a:p>
                      </a:txBody>
                      <a:tcPr/>
                    </a:tc>
                    <a:tc>
                      <a:txBody>
                        <a:bodyPr/>
                        <a:lstStyle/>
                        <a:p>
                          <a:endParaRPr lang="es-ES"/>
                        </a:p>
                      </a:txBody>
                      <a:tcPr>
                        <a:lnR w="12700" cap="flat" cmpd="sng" algn="ctr">
                          <a:solidFill>
                            <a:schemeClr val="tx1"/>
                          </a:solidFill>
                          <a:prstDash val="solid"/>
                          <a:round/>
                          <a:headEnd type="none" w="med" len="med"/>
                          <a:tailEnd type="none" w="med" len="med"/>
                        </a:lnR>
                        <a:blipFill>
                          <a:blip r:embed="rId3"/>
                          <a:stretch>
                            <a:fillRect l="-67647" t="-5263" r="-191912" b="-502105"/>
                          </a:stretch>
                        </a:blipFill>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b="1"/>
                            <a:t>id</a:t>
                          </a:r>
                          <a:endParaRPr lang="en-US" b="1"/>
                        </a:p>
                      </a:txBody>
                      <a:tcPr>
                        <a:lnL w="12700" cap="flat" cmpd="sng" algn="ctr">
                          <a:solidFill>
                            <a:schemeClr val="tx1"/>
                          </a:solidFill>
                          <a:prstDash val="solid"/>
                          <a:round/>
                          <a:headEnd type="none" w="med" len="med"/>
                          <a:tailEnd type="none" w="med" len="med"/>
                        </a:lnL>
                      </a:tcPr>
                    </a:tc>
                    <a:tc>
                      <a:txBody>
                        <a:bodyPr/>
                        <a:lstStyle/>
                        <a:p>
                          <a:endParaRPr lang="es-ES"/>
                        </a:p>
                      </a:txBody>
                      <a:tcPr>
                        <a:blipFill>
                          <a:blip r:embed="rId3"/>
                          <a:stretch>
                            <a:fillRect l="-295935" t="-5263" r="-1626" b="-502105"/>
                          </a:stretch>
                        </a:blipFill>
                      </a:tcPr>
                    </a:tc>
                    <a:extLst>
                      <a:ext uri="{0D108BD9-81ED-4DB2-BD59-A6C34878D82A}">
                        <a16:rowId xmlns:a16="http://schemas.microsoft.com/office/drawing/2014/main" val="2997728304"/>
                      </a:ext>
                    </a:extLst>
                  </a:tr>
                  <a:tr h="578693">
                    <a:tc>
                      <a:txBody>
                        <a:bodyPr/>
                        <a:lstStyle/>
                        <a:p>
                          <a:r>
                            <a:rPr lang="es-CR"/>
                            <a:t>1</a:t>
                          </a:r>
                          <a:endParaRPr lang="en-US"/>
                        </a:p>
                      </a:txBody>
                      <a:tcPr/>
                    </a:tc>
                    <a:tc>
                      <a:txBody>
                        <a:bodyPr/>
                        <a:lstStyle/>
                        <a:p>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6</a:t>
                          </a:r>
                          <a:endParaRPr lang="en-US"/>
                        </a:p>
                      </a:txBody>
                      <a:tcPr>
                        <a:lnL w="12700" cap="flat" cmpd="sng" algn="ctr">
                          <a:solidFill>
                            <a:schemeClr val="tx1"/>
                          </a:solidFill>
                          <a:prstDash val="solid"/>
                          <a:round/>
                          <a:headEnd type="none" w="med" len="med"/>
                          <a:tailEnd type="none" w="med" len="med"/>
                        </a:lnL>
                      </a:tcPr>
                    </a:tc>
                    <a:tc>
                      <a:txBody>
                        <a:bodyPr/>
                        <a:lstStyle/>
                        <a:p>
                          <a:r>
                            <a:rPr lang="es-CR"/>
                            <a:t>0</a:t>
                          </a:r>
                          <a:endParaRPr lang="en-US"/>
                        </a:p>
                      </a:txBody>
                      <a:tcPr/>
                    </a:tc>
                    <a:extLst>
                      <a:ext uri="{0D108BD9-81ED-4DB2-BD59-A6C34878D82A}">
                        <a16:rowId xmlns:a16="http://schemas.microsoft.com/office/drawing/2014/main" val="4014776527"/>
                      </a:ext>
                    </a:extLst>
                  </a:tr>
                  <a:tr h="578693">
                    <a:tc>
                      <a:txBody>
                        <a:bodyPr/>
                        <a:lstStyle/>
                        <a:p>
                          <a:r>
                            <a:rPr lang="es-CR"/>
                            <a:t>2</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7</a:t>
                          </a:r>
                          <a:endParaRPr lang="en-US"/>
                        </a:p>
                      </a:txBody>
                      <a:tcPr>
                        <a:lnL w="12700" cap="flat" cmpd="sng" algn="ctr">
                          <a:solidFill>
                            <a:schemeClr val="tx1"/>
                          </a:solidFill>
                          <a:prstDash val="solid"/>
                          <a:round/>
                          <a:headEnd type="none" w="med" len="med"/>
                          <a:tailEnd type="none" w="med" len="med"/>
                        </a:lnL>
                      </a:tcPr>
                    </a:tc>
                    <a:tc>
                      <a:txBody>
                        <a:bodyPr/>
                        <a:lstStyle/>
                        <a:p>
                          <a:r>
                            <a:rPr lang="es-CR"/>
                            <a:t>0</a:t>
                          </a:r>
                          <a:endParaRPr lang="en-US"/>
                        </a:p>
                      </a:txBody>
                      <a:tcPr/>
                    </a:tc>
                    <a:extLst>
                      <a:ext uri="{0D108BD9-81ED-4DB2-BD59-A6C34878D82A}">
                        <a16:rowId xmlns:a16="http://schemas.microsoft.com/office/drawing/2014/main" val="437369270"/>
                      </a:ext>
                    </a:extLst>
                  </a:tr>
                  <a:tr h="578693">
                    <a:tc>
                      <a:txBody>
                        <a:bodyPr/>
                        <a:lstStyle/>
                        <a:p>
                          <a:r>
                            <a:rPr lang="es-CR"/>
                            <a:t>3</a:t>
                          </a:r>
                          <a:endParaRPr lang="en-US"/>
                        </a:p>
                      </a:txBody>
                      <a:tcPr/>
                    </a:tc>
                    <a:tc>
                      <a:txBody>
                        <a:bodyPr/>
                        <a:lstStyle/>
                        <a:p>
                          <a:r>
                            <a:rPr lang="es-CR"/>
                            <a:t>0</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8</a:t>
                          </a:r>
                          <a:endParaRPr lang="en-US"/>
                        </a:p>
                      </a:txBody>
                      <a:tcPr>
                        <a:lnL w="12700" cap="flat" cmpd="sng" algn="ctr">
                          <a:solidFill>
                            <a:schemeClr val="tx1"/>
                          </a:solidFill>
                          <a:prstDash val="solid"/>
                          <a:round/>
                          <a:headEnd type="none" w="med" len="med"/>
                          <a:tailEnd type="none" w="med" len="med"/>
                        </a:lnL>
                      </a:tcPr>
                    </a:tc>
                    <a:tc>
                      <a:txBody>
                        <a:bodyPr/>
                        <a:lstStyle/>
                        <a:p>
                          <a:r>
                            <a:rPr lang="es-CR"/>
                            <a:t>0</a:t>
                          </a:r>
                          <a:endParaRPr lang="en-US"/>
                        </a:p>
                      </a:txBody>
                      <a:tcPr/>
                    </a:tc>
                    <a:extLst>
                      <a:ext uri="{0D108BD9-81ED-4DB2-BD59-A6C34878D82A}">
                        <a16:rowId xmlns:a16="http://schemas.microsoft.com/office/drawing/2014/main" val="1287744834"/>
                      </a:ext>
                    </a:extLst>
                  </a:tr>
                  <a:tr h="578693">
                    <a:tc>
                      <a:txBody>
                        <a:bodyPr/>
                        <a:lstStyle/>
                        <a:p>
                          <a:r>
                            <a:rPr lang="es-CR"/>
                            <a:t>4</a:t>
                          </a:r>
                          <a:endParaRPr lang="en-US"/>
                        </a:p>
                      </a:txBody>
                      <a:tcPr/>
                    </a:tc>
                    <a:tc>
                      <a:txBody>
                        <a:bodyPr/>
                        <a:lstStyle/>
                        <a:p>
                          <a:r>
                            <a:rPr lang="es-CR"/>
                            <a:t>0</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9</a:t>
                          </a:r>
                          <a:endParaRPr lang="en-US"/>
                        </a:p>
                      </a:txBody>
                      <a:tcPr>
                        <a:lnL w="12700" cap="flat" cmpd="sng" algn="ctr">
                          <a:solidFill>
                            <a:schemeClr val="tx1"/>
                          </a:solidFill>
                          <a:prstDash val="solid"/>
                          <a:round/>
                          <a:headEnd type="none" w="med" len="med"/>
                          <a:tailEnd type="none" w="med" len="med"/>
                        </a:lnL>
                      </a:tcPr>
                    </a:tc>
                    <a:tc>
                      <a:txBody>
                        <a:bodyPr/>
                        <a:lstStyle/>
                        <a:p>
                          <a:r>
                            <a:rPr lang="es-CR"/>
                            <a:t>1</a:t>
                          </a:r>
                          <a:endParaRPr lang="en-US"/>
                        </a:p>
                      </a:txBody>
                      <a:tcPr/>
                    </a:tc>
                    <a:extLst>
                      <a:ext uri="{0D108BD9-81ED-4DB2-BD59-A6C34878D82A}">
                        <a16:rowId xmlns:a16="http://schemas.microsoft.com/office/drawing/2014/main" val="2809524565"/>
                      </a:ext>
                    </a:extLst>
                  </a:tr>
                  <a:tr h="578693">
                    <a:tc>
                      <a:txBody>
                        <a:bodyPr/>
                        <a:lstStyle/>
                        <a:p>
                          <a:r>
                            <a:rPr lang="es-CR"/>
                            <a:t>5</a:t>
                          </a:r>
                          <a:endParaRPr lang="en-US"/>
                        </a:p>
                      </a:txBody>
                      <a:tcPr/>
                    </a:tc>
                    <a:tc>
                      <a:txBody>
                        <a:bodyPr/>
                        <a:lstStyle/>
                        <a:p>
                          <a:r>
                            <a:rPr lang="es-CR"/>
                            <a:t>0</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10</a:t>
                          </a:r>
                          <a:endParaRPr lang="en-US"/>
                        </a:p>
                      </a:txBody>
                      <a:tcPr>
                        <a:lnL w="12700" cap="flat" cmpd="sng" algn="ctr">
                          <a:solidFill>
                            <a:schemeClr val="tx1"/>
                          </a:solidFill>
                          <a:prstDash val="solid"/>
                          <a:round/>
                          <a:headEnd type="none" w="med" len="med"/>
                          <a:tailEnd type="none" w="med" len="med"/>
                        </a:lnL>
                      </a:tcPr>
                    </a:tc>
                    <a:tc>
                      <a:txBody>
                        <a:bodyPr/>
                        <a:lstStyle/>
                        <a:p>
                          <a:r>
                            <a:rPr lang="es-CR"/>
                            <a:t>0</a:t>
                          </a:r>
                          <a:endParaRPr lang="en-US"/>
                        </a:p>
                      </a:txBody>
                      <a:tcPr/>
                    </a:tc>
                    <a:extLst>
                      <a:ext uri="{0D108BD9-81ED-4DB2-BD59-A6C34878D82A}">
                        <a16:rowId xmlns:a16="http://schemas.microsoft.com/office/drawing/2014/main" val="1016421868"/>
                      </a:ext>
                    </a:extLst>
                  </a:tr>
                </a:tbl>
              </a:graphicData>
            </a:graphic>
          </p:graphicFrame>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A5F23C4-736D-3BDF-4F31-0B8A8B702384}"/>
                  </a:ext>
                </a:extLst>
              </p:cNvPr>
              <p:cNvSpPr txBox="1"/>
              <p:nvPr/>
            </p:nvSpPr>
            <p:spPr>
              <a:xfrm>
                <a:off x="3851920" y="2738329"/>
                <a:ext cx="5182543" cy="27068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a:rPr lang="en-US" sz="2000" b="0" i="1" smtClean="0">
                              <a:latin typeface="Cambria Math" panose="02040503050406030204" pitchFamily="18" charset="0"/>
                            </a:rPr>
                            <m:t>𝑒</m:t>
                          </m:r>
                        </m:e>
                        <m:sub>
                          <m:r>
                            <a:rPr lang="es-CR" sz="2000" b="0" i="1" smtClean="0">
                              <a:latin typeface="Cambria Math" panose="02040503050406030204" pitchFamily="18" charset="0"/>
                            </a:rPr>
                            <m:t>3</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s-CR" sz="2000" b="0" i="1" smtClean="0">
                                  <a:latin typeface="Cambria Math" panose="02040503050406030204" pitchFamily="18" charset="0"/>
                                </a:rPr>
                                <m:t>10</m:t>
                              </m:r>
                            </m:sup>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sub>
                              </m:sSub>
                            </m:e>
                          </m:nary>
                          <m:r>
                            <a:rPr lang="en-US" sz="2000" i="1" smtClean="0">
                              <a:latin typeface="Cambria Math" panose="02040503050406030204" pitchFamily="18" charset="0"/>
                              <a:ea typeface="Cambria Math" panose="02040503050406030204" pitchFamily="18" charset="0"/>
                            </a:rPr>
                            <m:t>𝜂</m:t>
                          </m:r>
                          <m:d>
                            <m:dPr>
                              <m:ctrlPr>
                                <a:rPr lang="en-US" sz="2000" i="1" smtClean="0">
                                  <a:latin typeface="Cambria Math" panose="02040503050406030204" pitchFamily="18" charset="0"/>
                                  <a:ea typeface="Cambria Math" panose="02040503050406030204" pitchFamily="18" charset="0"/>
                                </a:rPr>
                              </m:ctrlPr>
                            </m:dPr>
                            <m:e>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𝐺</m:t>
                                  </m:r>
                                </m:e>
                                <m:sub>
                                  <m:r>
                                    <a:rPr lang="en-US" sz="2000" b="0" i="1" smtClean="0">
                                      <a:latin typeface="Cambria Math" panose="02040503050406030204" pitchFamily="18" charset="0"/>
                                      <a:ea typeface="Cambria Math" panose="02040503050406030204" pitchFamily="18" charset="0"/>
                                    </a:rPr>
                                    <m:t>𝑗</m:t>
                                  </m:r>
                                </m:sub>
                              </m:sSub>
                              <m:d>
                                <m:dPr>
                                  <m:ctrlPr>
                                    <a:rPr lang="en-US" sz="2000" i="1" smtClean="0">
                                      <a:latin typeface="Cambria Math" panose="02040503050406030204" pitchFamily="18" charset="0"/>
                                      <a:ea typeface="Cambria Math" panose="02040503050406030204" pitchFamily="18" charset="0"/>
                                    </a:rPr>
                                  </m:ctrlPr>
                                </m:dPr>
                                <m:e>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𝑖</m:t>
                                      </m:r>
                                    </m:sub>
                                  </m:sSub>
                                </m:e>
                              </m:d>
                            </m:e>
                          </m:d>
                        </m:num>
                        <m:den>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s-CR" sz="2000" b="0" i="1" smtClean="0">
                                  <a:latin typeface="Cambria Math" panose="02040503050406030204" pitchFamily="18" charset="0"/>
                                </a:rPr>
                                <m:t>10</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e>
                          </m:nary>
                        </m:den>
                      </m:f>
                    </m:oMath>
                  </m:oMathPara>
                </a14:m>
                <a:endParaRPr lang="en-US" sz="2000"/>
              </a:p>
              <a:p>
                <a:endParaRPr lang="en-US" sz="2000"/>
              </a:p>
              <a:p>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a:rPr lang="en-US" sz="2000" b="0" i="1" smtClean="0">
                              <a:latin typeface="Cambria Math" panose="02040503050406030204" pitchFamily="18" charset="0"/>
                            </a:rPr>
                            <m:t>𝑒</m:t>
                          </m:r>
                        </m:e>
                        <m:sub>
                          <m:r>
                            <a:rPr lang="es-CR" sz="2000" b="0" i="1" smtClean="0">
                              <a:latin typeface="Cambria Math" panose="02040503050406030204" pitchFamily="18" charset="0"/>
                            </a:rPr>
                            <m:t>3</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s-CR" sz="2000" b="0" i="1" smtClean="0">
                              <a:latin typeface="Cambria Math" panose="02040503050406030204" pitchFamily="18" charset="0"/>
                            </a:rPr>
                            <m:t>0.045</m:t>
                          </m:r>
                          <m:r>
                            <a:rPr lang="es-CR" sz="2000" b="0" i="1" smtClean="0">
                              <a:latin typeface="Cambria Math" panose="02040503050406030204" pitchFamily="18" charset="0"/>
                              <a:ea typeface="Cambria Math" panose="02040503050406030204" pitchFamily="18" charset="0"/>
                            </a:rPr>
                            <m:t>∙1+…+</m:t>
                          </m:r>
                          <m:r>
                            <a:rPr lang="es-CR" sz="2000" i="1">
                              <a:latin typeface="Cambria Math" panose="02040503050406030204" pitchFamily="18" charset="0"/>
                            </a:rPr>
                            <m:t>0.</m:t>
                          </m:r>
                          <m:r>
                            <a:rPr lang="es-CR" sz="2000" b="0" i="1" smtClean="0">
                              <a:latin typeface="Cambria Math" panose="02040503050406030204" pitchFamily="18" charset="0"/>
                            </a:rPr>
                            <m:t>045</m:t>
                          </m:r>
                          <m:r>
                            <a:rPr lang="es-CR" sz="2000" i="1">
                              <a:latin typeface="Cambria Math" panose="02040503050406030204" pitchFamily="18" charset="0"/>
                              <a:ea typeface="Cambria Math" panose="02040503050406030204" pitchFamily="18" charset="0"/>
                            </a:rPr>
                            <m:t>∙0</m:t>
                          </m:r>
                        </m:num>
                        <m:den>
                          <m:r>
                            <a:rPr lang="es-CR" sz="2000" b="0" i="1" smtClean="0">
                              <a:latin typeface="Cambria Math" panose="02040503050406030204" pitchFamily="18" charset="0"/>
                            </a:rPr>
                            <m:t>0.045</m:t>
                          </m:r>
                          <m:r>
                            <a:rPr lang="es-CR" sz="2000" b="0" i="1" smtClean="0">
                              <a:latin typeface="Cambria Math" panose="02040503050406030204" pitchFamily="18" charset="0"/>
                              <a:ea typeface="Cambria Math" panose="02040503050406030204" pitchFamily="18" charset="0"/>
                            </a:rPr>
                            <m:t>+…+0.045</m:t>
                          </m:r>
                        </m:den>
                      </m:f>
                    </m:oMath>
                  </m:oMathPara>
                </a14:m>
                <a:endParaRPr lang="en-US" sz="2000"/>
              </a:p>
              <a:p>
                <a:endParaRPr lang="en-US" sz="2000"/>
              </a:p>
              <a:p>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a:rPr lang="en-US" sz="2000" b="0" i="1" smtClean="0">
                              <a:latin typeface="Cambria Math" panose="02040503050406030204" pitchFamily="18" charset="0"/>
                            </a:rPr>
                            <m:t>𝑒</m:t>
                          </m:r>
                        </m:e>
                        <m:sub>
                          <m:r>
                            <a:rPr lang="es-CR" sz="2000" b="0" i="1" smtClean="0">
                              <a:latin typeface="Cambria Math" panose="02040503050406030204" pitchFamily="18" charset="0"/>
                            </a:rPr>
                            <m:t>3</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s-CR" sz="2000" b="0" i="1" smtClean="0">
                              <a:latin typeface="Cambria Math" panose="02040503050406030204" pitchFamily="18" charset="0"/>
                            </a:rPr>
                            <m:t>0.136</m:t>
                          </m:r>
                        </m:num>
                        <m:den>
                          <m:r>
                            <a:rPr lang="es-CR" sz="2000" b="0" i="1" smtClean="0">
                              <a:latin typeface="Cambria Math" panose="02040503050406030204" pitchFamily="18" charset="0"/>
                              <a:ea typeface="Cambria Math" panose="02040503050406030204" pitchFamily="18" charset="0"/>
                            </a:rPr>
                            <m:t>1</m:t>
                          </m:r>
                        </m:den>
                      </m:f>
                      <m:r>
                        <a:rPr lang="es-CR" sz="2000" b="0" i="1" smtClean="0">
                          <a:latin typeface="Cambria Math" panose="02040503050406030204" pitchFamily="18" charset="0"/>
                          <a:ea typeface="Cambria Math" panose="02040503050406030204" pitchFamily="18" charset="0"/>
                        </a:rPr>
                        <m:t>=0.136</m:t>
                      </m:r>
                    </m:oMath>
                  </m:oMathPara>
                </a14:m>
                <a:endParaRPr lang="en-US" sz="2000"/>
              </a:p>
            </p:txBody>
          </p:sp>
        </mc:Choice>
        <mc:Fallback>
          <p:sp>
            <p:nvSpPr>
              <p:cNvPr id="3" name="TextBox 2">
                <a:extLst>
                  <a:ext uri="{FF2B5EF4-FFF2-40B4-BE49-F238E27FC236}">
                    <a16:creationId xmlns:a16="http://schemas.microsoft.com/office/drawing/2014/main" id="{AA5F23C4-736D-3BDF-4F31-0B8A8B702384}"/>
                  </a:ext>
                </a:extLst>
              </p:cNvPr>
              <p:cNvSpPr txBox="1">
                <a:spLocks noRot="1" noChangeAspect="1" noMove="1" noResize="1" noEditPoints="1" noAdjustHandles="1" noChangeArrowheads="1" noChangeShapeType="1" noTextEdit="1"/>
              </p:cNvSpPr>
              <p:nvPr/>
            </p:nvSpPr>
            <p:spPr>
              <a:xfrm>
                <a:off x="3851920" y="2738329"/>
                <a:ext cx="5182543" cy="2706895"/>
              </a:xfrm>
              <a:prstGeom prst="rect">
                <a:avLst/>
              </a:prstGeom>
              <a:blipFill>
                <a:blip r:embed="rId4"/>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12999038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107</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a:t>
            </a:r>
            <a:r>
              <a:rPr lang="es-CR" altLang="es-CR" sz="2800" b="1" err="1">
                <a:latin typeface="Times New Roman" panose="02020603050405020304" pitchFamily="18" charset="0"/>
              </a:rPr>
              <a:t>boosting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3474990"/>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CR" sz="2000"/>
                  <a:t>Luego calculamos </a:t>
                </a:r>
                <a14:m>
                  <m:oMath xmlns:m="http://schemas.openxmlformats.org/officeDocument/2006/math">
                    <m:sSub>
                      <m:sSubPr>
                        <m:ctrlPr>
                          <a:rPr lang="es-CR" sz="2000" i="1" smtClean="0">
                            <a:latin typeface="Cambria Math" panose="02040503050406030204" pitchFamily="18" charset="0"/>
                          </a:rPr>
                        </m:ctrlPr>
                      </m:sSubPr>
                      <m:e>
                        <m:r>
                          <a:rPr lang="es-CR" sz="2000" i="1" smtClean="0">
                            <a:latin typeface="Cambria Math" panose="02040503050406030204" pitchFamily="18" charset="0"/>
                            <a:ea typeface="Cambria Math" panose="02040503050406030204" pitchFamily="18" charset="0"/>
                          </a:rPr>
                          <m:t>𝛼</m:t>
                        </m:r>
                      </m:e>
                      <m:sub>
                        <m:r>
                          <a:rPr lang="es-CR" sz="2000" b="0" i="1" smtClean="0">
                            <a:latin typeface="Cambria Math" panose="02040503050406030204" pitchFamily="18" charset="0"/>
                          </a:rPr>
                          <m:t>3</m:t>
                        </m:r>
                      </m:sub>
                    </m:sSub>
                  </m:oMath>
                </a14:m>
                <a:r>
                  <a:rPr lang="es-ES" sz="2000"/>
                  <a:t>:</a:t>
                </a:r>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a:rPr lang="es-ES" sz="2000" i="1" smtClean="0">
                              <a:latin typeface="Cambria Math" panose="02040503050406030204" pitchFamily="18" charset="0"/>
                              <a:ea typeface="Cambria Math" panose="02040503050406030204" pitchFamily="18" charset="0"/>
                            </a:rPr>
                            <m:t>𝛼</m:t>
                          </m:r>
                        </m:e>
                        <m:sub>
                          <m:r>
                            <a:rPr lang="es-CR" sz="2000" b="0" i="1" smtClean="0">
                              <a:latin typeface="Cambria Math" panose="02040503050406030204" pitchFamily="18" charset="0"/>
                            </a:rPr>
                            <m:t>3</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𝜆</m:t>
                      </m:r>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ln</m:t>
                          </m:r>
                        </m:fName>
                        <m:e>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𝑒</m:t>
                                      </m:r>
                                    </m:e>
                                    <m:sub>
                                      <m:r>
                                        <a:rPr lang="es-CR" sz="2000" b="0" i="1" smtClean="0">
                                          <a:latin typeface="Cambria Math" panose="02040503050406030204" pitchFamily="18" charset="0"/>
                                          <a:ea typeface="Cambria Math" panose="02040503050406030204" pitchFamily="18" charset="0"/>
                                        </a:rPr>
                                        <m:t>3</m:t>
                                      </m:r>
                                    </m:sub>
                                  </m:sSub>
                                </m:num>
                                <m:den>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𝑒</m:t>
                                      </m:r>
                                    </m:e>
                                    <m:sub>
                                      <m:r>
                                        <a:rPr lang="es-CR" sz="2000" b="0" i="1" smtClean="0">
                                          <a:latin typeface="Cambria Math" panose="02040503050406030204" pitchFamily="18" charset="0"/>
                                          <a:ea typeface="Cambria Math" panose="02040503050406030204" pitchFamily="18" charset="0"/>
                                        </a:rPr>
                                        <m:t>3</m:t>
                                      </m:r>
                                    </m:sub>
                                  </m:sSub>
                                </m:den>
                              </m:f>
                            </m:e>
                          </m:d>
                        </m:e>
                      </m:func>
                    </m:oMath>
                  </m:oMathPara>
                </a14:m>
                <a:endParaRPr lang="es-ES"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s-CR" sz="2000" b="0" i="1" smtClean="0">
                          <a:latin typeface="Cambria Math" panose="02040503050406030204" pitchFamily="18" charset="0"/>
                          <a:ea typeface="Cambria Math" panose="02040503050406030204" pitchFamily="18" charset="0"/>
                        </a:rPr>
                        <m:t>0.5</m:t>
                      </m:r>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ln</m:t>
                          </m:r>
                        </m:fName>
                        <m:e>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r>
                                    <a:rPr lang="es-CR" sz="2000" b="0" i="1" smtClean="0">
                                      <a:latin typeface="Cambria Math" panose="02040503050406030204" pitchFamily="18" charset="0"/>
                                      <a:ea typeface="Cambria Math" panose="02040503050406030204" pitchFamily="18" charset="0"/>
                                    </a:rPr>
                                    <m:t>0.136</m:t>
                                  </m:r>
                                </m:num>
                                <m:den>
                                  <m:r>
                                    <a:rPr lang="es-CR" sz="2000" b="0" i="1" smtClean="0">
                                      <a:latin typeface="Cambria Math" panose="02040503050406030204" pitchFamily="18" charset="0"/>
                                      <a:ea typeface="Cambria Math" panose="02040503050406030204" pitchFamily="18" charset="0"/>
                                    </a:rPr>
                                    <m:t>0.136</m:t>
                                  </m:r>
                                </m:den>
                              </m:f>
                            </m:e>
                          </m:d>
                        </m:e>
                      </m:func>
                    </m:oMath>
                  </m:oMathPara>
                </a14:m>
                <a:endParaRPr lang="es-ES"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s-CR" sz="2000" b="0" i="1" smtClean="0">
                          <a:latin typeface="Cambria Math" panose="02040503050406030204" pitchFamily="18" charset="0"/>
                          <a:ea typeface="Cambria Math" panose="02040503050406030204" pitchFamily="18" charset="0"/>
                        </a:rPr>
                        <m:t>0.5</m:t>
                      </m:r>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ln</m:t>
                          </m:r>
                        </m:fName>
                        <m:e>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r>
                                    <a:rPr lang="es-CR" sz="2000" b="0" i="1" smtClean="0">
                                      <a:latin typeface="Cambria Math" panose="02040503050406030204" pitchFamily="18" charset="0"/>
                                      <a:ea typeface="Cambria Math" panose="02040503050406030204" pitchFamily="18" charset="0"/>
                                    </a:rPr>
                                    <m:t>0.864</m:t>
                                  </m:r>
                                </m:num>
                                <m:den>
                                  <m:r>
                                    <a:rPr lang="es-CR" sz="2000" b="0" i="1" smtClean="0">
                                      <a:latin typeface="Cambria Math" panose="02040503050406030204" pitchFamily="18" charset="0"/>
                                      <a:ea typeface="Cambria Math" panose="02040503050406030204" pitchFamily="18" charset="0"/>
                                    </a:rPr>
                                    <m:t>0.136</m:t>
                                  </m:r>
                                </m:den>
                              </m:f>
                            </m:e>
                          </m:d>
                        </m:e>
                      </m:func>
                    </m:oMath>
                  </m:oMathPara>
                </a14:m>
                <a:endParaRPr lang="es-ES"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s-CR" sz="2000" b="0" i="1" smtClean="0">
                          <a:latin typeface="Cambria Math" panose="02040503050406030204" pitchFamily="18" charset="0"/>
                          <a:ea typeface="Cambria Math" panose="02040503050406030204" pitchFamily="18" charset="0"/>
                        </a:rPr>
                        <m:t>0.92</m:t>
                      </m:r>
                    </m:oMath>
                  </m:oMathPara>
                </a14:m>
                <a:endParaRPr lang="es-ES" sz="2000"/>
              </a:p>
              <a:p>
                <a:pPr marL="0" indent="0" algn="just">
                  <a:spcBef>
                    <a:spcPct val="0"/>
                  </a:spcBef>
                  <a:spcAft>
                    <a:spcPts val="600"/>
                  </a:spcAft>
                  <a:buClr>
                    <a:schemeClr val="hlink"/>
                  </a:buClr>
                  <a:buSzTx/>
                  <a:buNone/>
                  <a:defRPr/>
                </a:pPr>
                <a:endParaRPr lang="es-ES" sz="2000"/>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89138"/>
                <a:ext cx="7696200" cy="3474990"/>
              </a:xfrm>
              <a:blipFill>
                <a:blip r:embed="rId2"/>
                <a:stretch>
                  <a:fillRect l="-713" t="-877"/>
                </a:stretch>
              </a:blipFill>
            </p:spPr>
            <p:txBody>
              <a:bodyPr/>
              <a:lstStyle/>
              <a:p>
                <a:r>
                  <a:rPr lang="es-ES">
                    <a:noFill/>
                  </a:rPr>
                  <a:t> </a:t>
                </a:r>
              </a:p>
            </p:txBody>
          </p:sp>
        </mc:Fallback>
      </mc:AlternateContent>
    </p:spTree>
    <p:extLst>
      <p:ext uri="{BB962C8B-B14F-4D97-AF65-F5344CB8AC3E}">
        <p14:creationId xmlns:p14="http://schemas.microsoft.com/office/powerpoint/2010/main" val="24787718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108</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a:t>
            </a:r>
            <a:r>
              <a:rPr lang="es-CR" altLang="es-CR" sz="2800" b="1" err="1">
                <a:latin typeface="Times New Roman" panose="02020603050405020304" pitchFamily="18" charset="0"/>
              </a:rPr>
              <a:t>boosting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844824"/>
                <a:ext cx="7696200" cy="2017540"/>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CR" sz="2000"/>
                  <a:t>Unimos la información de las 3 iteraciones:</a:t>
                </a:r>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m:t>
                      </m:r>
                      <m:d>
                        <m:dPr>
                          <m:ctrlPr>
                            <a:rPr lang="es-ES" sz="200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𝑠𝑖𝑔𝑛𝑜</m:t>
                      </m:r>
                      <m:d>
                        <m:dPr>
                          <m:begChr m:val="["/>
                          <m:endChr m:val="]"/>
                          <m:ctrlPr>
                            <a:rPr lang="en-US" sz="2000" b="0" i="1" smtClean="0">
                              <a:latin typeface="Cambria Math" panose="02040503050406030204" pitchFamily="18" charset="0"/>
                            </a:rPr>
                          </m:ctrlPr>
                        </m:dPr>
                        <m:e>
                          <m:nary>
                            <m:naryPr>
                              <m:chr m:val="∑"/>
                              <m:limLoc m:val="subSup"/>
                              <m:ctrlPr>
                                <a:rPr lang="en-US" sz="2000" b="0" i="1" smtClean="0">
                                  <a:latin typeface="Cambria Math" panose="02040503050406030204" pitchFamily="18" charset="0"/>
                                </a:rPr>
                              </m:ctrlPr>
                            </m:naryPr>
                            <m:sub>
                              <m:r>
                                <m:rPr>
                                  <m:brk m:alnAt="25"/>
                                </m:rPr>
                                <a:rPr lang="es-CR" sz="2000" b="0" i="1" smtClean="0">
                                  <a:latin typeface="Cambria Math" panose="02040503050406030204" pitchFamily="18" charset="0"/>
                                </a:rPr>
                                <m:t>𝑚</m:t>
                              </m:r>
                              <m:r>
                                <a:rPr lang="es-CR" sz="2000" b="0" i="1" smtClean="0">
                                  <a:latin typeface="Cambria Math" panose="02040503050406030204" pitchFamily="18" charset="0"/>
                                </a:rPr>
                                <m:t>=1</m:t>
                              </m:r>
                            </m:sub>
                            <m:sup>
                              <m:r>
                                <a:rPr lang="es-CR" sz="2000" b="0" i="1" smtClean="0">
                                  <a:latin typeface="Cambria Math" panose="02040503050406030204" pitchFamily="18" charset="0"/>
                                </a:rPr>
                                <m:t>3</m:t>
                              </m:r>
                            </m:sup>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𝛼</m:t>
                                  </m:r>
                                </m:e>
                                <m:sub>
                                  <m:r>
                                    <a:rPr lang="es-CR" sz="2000" i="1">
                                      <a:latin typeface="Cambria Math" panose="02040503050406030204" pitchFamily="18" charset="0"/>
                                    </a:rPr>
                                    <m:t>𝑚</m:t>
                                  </m:r>
                                </m:sub>
                              </m:sSub>
                            </m:e>
                          </m:nary>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s-CR" sz="2000" b="0" i="1" smtClean="0">
                                  <a:latin typeface="Cambria Math" panose="02040503050406030204" pitchFamily="18" charset="0"/>
                                </a:rPr>
                                <m:t>𝑚</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e>
                      </m:d>
                    </m:oMath>
                  </m:oMathPara>
                </a14:m>
                <a:endParaRPr lang="es-ES"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m:t>
                      </m:r>
                      <m:r>
                        <a:rPr lang="en-US" sz="2000" i="1" smtClean="0">
                          <a:latin typeface="Cambria Math" panose="02040503050406030204" pitchFamily="18" charset="0"/>
                        </a:rPr>
                        <m:t>𝑠𝑖𝑔𝑛𝑜</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𝛼</m:t>
                              </m:r>
                            </m:e>
                            <m:sub>
                              <m:r>
                                <a:rPr lang="es-CR"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𝐺</m:t>
                              </m:r>
                            </m:e>
                            <m:sub>
                              <m:r>
                                <a:rPr lang="es-CR"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𝛼</m:t>
                              </m:r>
                            </m:e>
                            <m:sub>
                              <m:r>
                                <a:rPr lang="es-CR"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𝐺</m:t>
                              </m:r>
                            </m:e>
                            <m:sub>
                              <m:r>
                                <a:rPr lang="es-CR" sz="2000" i="1">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𝛼</m:t>
                              </m:r>
                            </m:e>
                            <m:sub>
                              <m:r>
                                <a:rPr lang="es-CR" sz="2000" i="1">
                                  <a:latin typeface="Cambria Math" panose="02040503050406030204" pitchFamily="18" charset="0"/>
                                  <a:ea typeface="Cambria Math" panose="02040503050406030204" pitchFamily="18" charset="0"/>
                                </a:rPr>
                                <m:t>3</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𝐺</m:t>
                              </m:r>
                            </m:e>
                            <m:sub>
                              <m:r>
                                <a:rPr lang="es-CR" sz="2000" i="1">
                                  <a:latin typeface="Cambria Math" panose="02040503050406030204" pitchFamily="18" charset="0"/>
                                </a:rPr>
                                <m:t>3</m:t>
                              </m:r>
                            </m:sub>
                          </m:sSub>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e>
                      </m:d>
                    </m:oMath>
                  </m:oMathPara>
                </a14:m>
                <a:endParaRPr lang="es-ES"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𝑠𝑖𝑔𝑛𝑜</m:t>
                      </m:r>
                      <m:d>
                        <m:dPr>
                          <m:begChr m:val="["/>
                          <m:endChr m:val="]"/>
                          <m:ctrlPr>
                            <a:rPr lang="en-US" sz="2000" b="0" i="1" smtClean="0">
                              <a:latin typeface="Cambria Math" panose="02040503050406030204" pitchFamily="18" charset="0"/>
                            </a:rPr>
                          </m:ctrlPr>
                        </m:dPr>
                        <m:e>
                          <m:r>
                            <a:rPr lang="es-CR" sz="2000" b="0" i="1" smtClean="0">
                              <a:latin typeface="Cambria Math" panose="02040503050406030204" pitchFamily="18" charset="0"/>
                            </a:rPr>
                            <m:t>0.42</m:t>
                          </m:r>
                          <m:r>
                            <a:rPr lang="es-CR"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𝐺</m:t>
                              </m:r>
                            </m:e>
                            <m:sub>
                              <m:r>
                                <a:rPr lang="es-CR" sz="2000" b="0" i="1" smtClean="0">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)+0.65∙</m:t>
                          </m:r>
                          <m:sSub>
                            <m:sSubPr>
                              <m:ctrlPr>
                                <a:rPr lang="en-US" sz="2000" i="1">
                                  <a:latin typeface="Cambria Math" panose="02040503050406030204" pitchFamily="18" charset="0"/>
                                </a:rPr>
                              </m:ctrlPr>
                            </m:sSubPr>
                            <m:e>
                              <m:r>
                                <a:rPr lang="en-US" sz="2000" i="1">
                                  <a:latin typeface="Cambria Math" panose="02040503050406030204" pitchFamily="18" charset="0"/>
                                </a:rPr>
                                <m:t>𝐺</m:t>
                              </m:r>
                            </m:e>
                            <m:sub>
                              <m:r>
                                <a:rPr lang="es-CR" sz="2000" b="0" i="1" smtClean="0">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)+0.92∙</m:t>
                          </m:r>
                          <m:sSub>
                            <m:sSubPr>
                              <m:ctrlPr>
                                <a:rPr lang="en-US" sz="2000" i="1">
                                  <a:latin typeface="Cambria Math" panose="02040503050406030204" pitchFamily="18" charset="0"/>
                                </a:rPr>
                              </m:ctrlPr>
                            </m:sSubPr>
                            <m:e>
                              <m:r>
                                <a:rPr lang="en-US" sz="2000" i="1">
                                  <a:latin typeface="Cambria Math" panose="02040503050406030204" pitchFamily="18" charset="0"/>
                                </a:rPr>
                                <m:t>𝐺</m:t>
                              </m:r>
                            </m:e>
                            <m:sub>
                              <m:r>
                                <a:rPr lang="es-CR" sz="2000" b="0" i="1" smtClean="0">
                                  <a:latin typeface="Cambria Math" panose="02040503050406030204" pitchFamily="18" charset="0"/>
                                </a:rPr>
                                <m:t>3</m:t>
                              </m:r>
                            </m:sub>
                          </m:sSub>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e>
                      </m:d>
                    </m:oMath>
                  </m:oMathPara>
                </a14:m>
                <a:endParaRPr lang="es-ES" sz="2000"/>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844824"/>
                <a:ext cx="7696200" cy="2017540"/>
              </a:xfrm>
              <a:blipFill>
                <a:blip r:embed="rId2"/>
                <a:stretch>
                  <a:fillRect l="-713" t="-1813"/>
                </a:stretch>
              </a:blipFill>
            </p:spPr>
            <p:txBody>
              <a:bodyPr/>
              <a:lstStyle/>
              <a:p>
                <a:r>
                  <a:rPr lang="es-ES">
                    <a:noFill/>
                  </a:rPr>
                  <a:t> </a:t>
                </a:r>
              </a:p>
            </p:txBody>
          </p:sp>
        </mc:Fallback>
      </mc:AlternateContent>
      <p:pic>
        <p:nvPicPr>
          <p:cNvPr id="9218" name="Picture 2">
            <a:extLst>
              <a:ext uri="{FF2B5EF4-FFF2-40B4-BE49-F238E27FC236}">
                <a16:creationId xmlns:a16="http://schemas.microsoft.com/office/drawing/2014/main" id="{93AD535C-742A-CDA8-1458-589EF1A74C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89040"/>
            <a:ext cx="9144000" cy="281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824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4E84817-3AD4-18C4-76F4-26D17E5B4455}"/>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Cálculo de probabilidades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15363" name="Rectangle 4">
            <a:extLst>
              <a:ext uri="{FF2B5EF4-FFF2-40B4-BE49-F238E27FC236}">
                <a16:creationId xmlns:a16="http://schemas.microsoft.com/office/drawing/2014/main" id="{9B8CD823-1E01-2A20-6E7B-DD0D444F09DE}"/>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64" name="Rectangle 5">
            <a:extLst>
              <a:ext uri="{FF2B5EF4-FFF2-40B4-BE49-F238E27FC236}">
                <a16:creationId xmlns:a16="http://schemas.microsoft.com/office/drawing/2014/main" id="{C7F7946F-B655-9E20-EAF6-EDD29E60E78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65" name="Rectangle 6">
            <a:extLst>
              <a:ext uri="{FF2B5EF4-FFF2-40B4-BE49-F238E27FC236}">
                <a16:creationId xmlns:a16="http://schemas.microsoft.com/office/drawing/2014/main" id="{069A0471-B678-7681-5707-A517B184256F}"/>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66" name="Rectangle 7">
            <a:extLst>
              <a:ext uri="{FF2B5EF4-FFF2-40B4-BE49-F238E27FC236}">
                <a16:creationId xmlns:a16="http://schemas.microsoft.com/office/drawing/2014/main" id="{82B9DC1C-A2C1-4257-5BDA-1544C7A348E1}"/>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67" name="Rectangle 8">
            <a:extLst>
              <a:ext uri="{FF2B5EF4-FFF2-40B4-BE49-F238E27FC236}">
                <a16:creationId xmlns:a16="http://schemas.microsoft.com/office/drawing/2014/main" id="{7A497F40-E3AA-1333-2B2A-62387F275F21}"/>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68" name="Rectangle 9">
            <a:extLst>
              <a:ext uri="{FF2B5EF4-FFF2-40B4-BE49-F238E27FC236}">
                <a16:creationId xmlns:a16="http://schemas.microsoft.com/office/drawing/2014/main" id="{FD2FC383-1289-FBE8-C150-9D462604A9C7}"/>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69" name="Rectangle 10">
            <a:extLst>
              <a:ext uri="{FF2B5EF4-FFF2-40B4-BE49-F238E27FC236}">
                <a16:creationId xmlns:a16="http://schemas.microsoft.com/office/drawing/2014/main" id="{E09CD93A-882B-36CF-7134-68C2DE0EA5DB}"/>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70" name="Rectangle 11">
            <a:extLst>
              <a:ext uri="{FF2B5EF4-FFF2-40B4-BE49-F238E27FC236}">
                <a16:creationId xmlns:a16="http://schemas.microsoft.com/office/drawing/2014/main" id="{FF6DD060-48CD-D31C-A291-8AF79C5CD8D2}"/>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71" name="Rectangle 12">
            <a:extLst>
              <a:ext uri="{FF2B5EF4-FFF2-40B4-BE49-F238E27FC236}">
                <a16:creationId xmlns:a16="http://schemas.microsoft.com/office/drawing/2014/main" id="{2D31E6F9-70AD-3782-D5AA-DAD0415EB0E0}"/>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72" name="Rectangle 13">
            <a:extLst>
              <a:ext uri="{FF2B5EF4-FFF2-40B4-BE49-F238E27FC236}">
                <a16:creationId xmlns:a16="http://schemas.microsoft.com/office/drawing/2014/main" id="{2C920EAB-71D9-7C0A-324C-CE6134965BA1}"/>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73" name="Rectangle 14">
            <a:extLst>
              <a:ext uri="{FF2B5EF4-FFF2-40B4-BE49-F238E27FC236}">
                <a16:creationId xmlns:a16="http://schemas.microsoft.com/office/drawing/2014/main" id="{ADD3F2CB-E860-D99F-4400-2D0F8B1D070F}"/>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74" name="Rectangle 15">
            <a:extLst>
              <a:ext uri="{FF2B5EF4-FFF2-40B4-BE49-F238E27FC236}">
                <a16:creationId xmlns:a16="http://schemas.microsoft.com/office/drawing/2014/main" id="{0B918DAD-A60C-63AB-DC8D-70BDFDE953D1}"/>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75" name="Rectangle 16">
            <a:extLst>
              <a:ext uri="{FF2B5EF4-FFF2-40B4-BE49-F238E27FC236}">
                <a16:creationId xmlns:a16="http://schemas.microsoft.com/office/drawing/2014/main" id="{19BEF1AA-2F9E-9421-DDA4-95A0152BB0A2}"/>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76" name="Rectangle 17">
            <a:extLst>
              <a:ext uri="{FF2B5EF4-FFF2-40B4-BE49-F238E27FC236}">
                <a16:creationId xmlns:a16="http://schemas.microsoft.com/office/drawing/2014/main" id="{623B1ED9-E849-1107-1010-C79926561A4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77" name="Rectangle 18">
            <a:extLst>
              <a:ext uri="{FF2B5EF4-FFF2-40B4-BE49-F238E27FC236}">
                <a16:creationId xmlns:a16="http://schemas.microsoft.com/office/drawing/2014/main" id="{C8FF0355-290F-0849-9403-8AC7F9817187}"/>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78" name="Rectangle 3">
            <a:extLst>
              <a:ext uri="{FF2B5EF4-FFF2-40B4-BE49-F238E27FC236}">
                <a16:creationId xmlns:a16="http://schemas.microsoft.com/office/drawing/2014/main" id="{15DD0544-3A24-A880-38E2-D1B8E338BD25}"/>
              </a:ext>
            </a:extLst>
          </p:cNvPr>
          <p:cNvSpPr txBox="1">
            <a:spLocks noChangeArrowheads="1"/>
          </p:cNvSpPr>
          <p:nvPr/>
        </p:nvSpPr>
        <p:spPr bwMode="auto">
          <a:xfrm>
            <a:off x="842963" y="1989138"/>
            <a:ext cx="7696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pPr>
            <a:r>
              <a:rPr lang="es-ES" altLang="es-CR" sz="2000"/>
              <a:t>A partir de las k-1 ecuaciones se deriva el cálculo de las probabilidades de pertenencia al grupo j-ésimo:</a:t>
            </a:r>
          </a:p>
        </p:txBody>
      </p:sp>
      <p:graphicFrame>
        <p:nvGraphicFramePr>
          <p:cNvPr id="15379" name="2 Objeto">
            <a:extLst>
              <a:ext uri="{FF2B5EF4-FFF2-40B4-BE49-F238E27FC236}">
                <a16:creationId xmlns:a16="http://schemas.microsoft.com/office/drawing/2014/main" id="{8147AD55-9965-F3B9-282D-B7BD024EC2AC}"/>
              </a:ext>
            </a:extLst>
          </p:cNvPr>
          <p:cNvGraphicFramePr>
            <a:graphicFrameLocks noChangeAspect="1"/>
          </p:cNvGraphicFramePr>
          <p:nvPr/>
        </p:nvGraphicFramePr>
        <p:xfrm>
          <a:off x="2779713" y="2805113"/>
          <a:ext cx="2851150" cy="1247775"/>
        </p:xfrm>
        <a:graphic>
          <a:graphicData uri="http://schemas.openxmlformats.org/presentationml/2006/ole">
            <mc:AlternateContent xmlns:mc="http://schemas.openxmlformats.org/markup-compatibility/2006">
              <mc:Choice xmlns:v="urn:schemas-microsoft-com:vml" Requires="v">
                <p:oleObj name="Ecuación" r:id="rId2" imgW="1485900" imgH="647700" progId="Equation.3">
                  <p:embed/>
                </p:oleObj>
              </mc:Choice>
              <mc:Fallback>
                <p:oleObj name="Ecuación" r:id="rId2" imgW="1485900" imgH="647700" progId="Equation.3">
                  <p:embed/>
                  <p:pic>
                    <p:nvPicPr>
                      <p:cNvPr id="15379" name="2 Objeto">
                        <a:extLst>
                          <a:ext uri="{FF2B5EF4-FFF2-40B4-BE49-F238E27FC236}">
                            <a16:creationId xmlns:a16="http://schemas.microsoft.com/office/drawing/2014/main" id="{8147AD55-9965-F3B9-282D-B7BD024EC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713" y="2805113"/>
                        <a:ext cx="2851150"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sp>
        <p:nvSpPr>
          <p:cNvPr id="15380" name="Rectangle 3">
            <a:extLst>
              <a:ext uri="{FF2B5EF4-FFF2-40B4-BE49-F238E27FC236}">
                <a16:creationId xmlns:a16="http://schemas.microsoft.com/office/drawing/2014/main" id="{F279D866-C30A-9AC8-33CF-266C41CFBD1A}"/>
              </a:ext>
            </a:extLst>
          </p:cNvPr>
          <p:cNvSpPr txBox="1">
            <a:spLocks noChangeArrowheads="1"/>
          </p:cNvSpPr>
          <p:nvPr/>
        </p:nvSpPr>
        <p:spPr bwMode="auto">
          <a:xfrm>
            <a:off x="836613" y="4160838"/>
            <a:ext cx="7696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pPr>
            <a:r>
              <a:rPr lang="es-ES" altLang="es-CR" sz="2000"/>
              <a:t>Dado que la suma de todas la probabilidades es 1, el cálculo de la probabilidad de pertenencia al grupo de referencia se hace por diferencia:</a:t>
            </a:r>
          </a:p>
        </p:txBody>
      </p:sp>
      <p:graphicFrame>
        <p:nvGraphicFramePr>
          <p:cNvPr id="15381" name="1 Objeto">
            <a:extLst>
              <a:ext uri="{FF2B5EF4-FFF2-40B4-BE49-F238E27FC236}">
                <a16:creationId xmlns:a16="http://schemas.microsoft.com/office/drawing/2014/main" id="{527C1501-087E-EBC1-9914-9ABC67A2BEAB}"/>
              </a:ext>
            </a:extLst>
          </p:cNvPr>
          <p:cNvGraphicFramePr>
            <a:graphicFrameLocks noChangeAspect="1"/>
          </p:cNvGraphicFramePr>
          <p:nvPr/>
        </p:nvGraphicFramePr>
        <p:xfrm>
          <a:off x="2722563" y="5373688"/>
          <a:ext cx="2851150" cy="1198562"/>
        </p:xfrm>
        <a:graphic>
          <a:graphicData uri="http://schemas.openxmlformats.org/presentationml/2006/ole">
            <mc:AlternateContent xmlns:mc="http://schemas.openxmlformats.org/markup-compatibility/2006">
              <mc:Choice xmlns:v="urn:schemas-microsoft-com:vml" Requires="v">
                <p:oleObj name="Ecuación" r:id="rId4" imgW="1485900" imgH="622300" progId="Equation.3">
                  <p:embed/>
                </p:oleObj>
              </mc:Choice>
              <mc:Fallback>
                <p:oleObj name="Ecuación" r:id="rId4" imgW="1485900" imgH="622300" progId="Equation.3">
                  <p:embed/>
                  <p:pic>
                    <p:nvPicPr>
                      <p:cNvPr id="15381" name="1 Objeto">
                        <a:extLst>
                          <a:ext uri="{FF2B5EF4-FFF2-40B4-BE49-F238E27FC236}">
                            <a16:creationId xmlns:a16="http://schemas.microsoft.com/office/drawing/2014/main" id="{527C1501-087E-EBC1-9914-9ABC67A2B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2563" y="5373688"/>
                        <a:ext cx="2851150" cy="1198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6D770B3-A4CE-6EED-1211-1E5C2164C514}"/>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Estimación de los coeficientes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16387" name="Rectangle 4">
            <a:extLst>
              <a:ext uri="{FF2B5EF4-FFF2-40B4-BE49-F238E27FC236}">
                <a16:creationId xmlns:a16="http://schemas.microsoft.com/office/drawing/2014/main" id="{31594253-C552-5DCB-FEBE-30DAF2883F23}"/>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388" name="Rectangle 5">
            <a:extLst>
              <a:ext uri="{FF2B5EF4-FFF2-40B4-BE49-F238E27FC236}">
                <a16:creationId xmlns:a16="http://schemas.microsoft.com/office/drawing/2014/main" id="{1E5F6C48-23B1-7703-D53D-F5D992254290}"/>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389" name="Rectangle 6">
            <a:extLst>
              <a:ext uri="{FF2B5EF4-FFF2-40B4-BE49-F238E27FC236}">
                <a16:creationId xmlns:a16="http://schemas.microsoft.com/office/drawing/2014/main" id="{6CE2DE0B-320E-0F38-21ED-CDBC19FBC22A}"/>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390" name="Rectangle 7">
            <a:extLst>
              <a:ext uri="{FF2B5EF4-FFF2-40B4-BE49-F238E27FC236}">
                <a16:creationId xmlns:a16="http://schemas.microsoft.com/office/drawing/2014/main" id="{17C0F9EE-127F-50C5-3E10-4128B1DAEB23}"/>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391" name="Rectangle 8">
            <a:extLst>
              <a:ext uri="{FF2B5EF4-FFF2-40B4-BE49-F238E27FC236}">
                <a16:creationId xmlns:a16="http://schemas.microsoft.com/office/drawing/2014/main" id="{10A95AAD-3400-67FE-31A8-C326E387E8C7}"/>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392" name="Rectangle 9">
            <a:extLst>
              <a:ext uri="{FF2B5EF4-FFF2-40B4-BE49-F238E27FC236}">
                <a16:creationId xmlns:a16="http://schemas.microsoft.com/office/drawing/2014/main" id="{1A4FEF80-2C46-4FC4-BDCD-4D7900097EF4}"/>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393" name="Rectangle 10">
            <a:extLst>
              <a:ext uri="{FF2B5EF4-FFF2-40B4-BE49-F238E27FC236}">
                <a16:creationId xmlns:a16="http://schemas.microsoft.com/office/drawing/2014/main" id="{E52D00B1-A6FC-A0E9-6EC2-7A99A1D13EE2}"/>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394" name="Rectangle 11">
            <a:extLst>
              <a:ext uri="{FF2B5EF4-FFF2-40B4-BE49-F238E27FC236}">
                <a16:creationId xmlns:a16="http://schemas.microsoft.com/office/drawing/2014/main" id="{ABEB6839-D8EC-07AD-D42F-A6ABC30B0C4C}"/>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395" name="Rectangle 12">
            <a:extLst>
              <a:ext uri="{FF2B5EF4-FFF2-40B4-BE49-F238E27FC236}">
                <a16:creationId xmlns:a16="http://schemas.microsoft.com/office/drawing/2014/main" id="{4519DCB3-AA7E-1D9B-3BC1-92506BCF2BC9}"/>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396" name="Rectangle 13">
            <a:extLst>
              <a:ext uri="{FF2B5EF4-FFF2-40B4-BE49-F238E27FC236}">
                <a16:creationId xmlns:a16="http://schemas.microsoft.com/office/drawing/2014/main" id="{0B6A887A-E84D-1F8F-947E-ADAA24EBEBC9}"/>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397" name="Rectangle 14">
            <a:extLst>
              <a:ext uri="{FF2B5EF4-FFF2-40B4-BE49-F238E27FC236}">
                <a16:creationId xmlns:a16="http://schemas.microsoft.com/office/drawing/2014/main" id="{35282F7D-8AA9-15D4-5887-AEF68AE39EB3}"/>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398" name="Rectangle 15">
            <a:extLst>
              <a:ext uri="{FF2B5EF4-FFF2-40B4-BE49-F238E27FC236}">
                <a16:creationId xmlns:a16="http://schemas.microsoft.com/office/drawing/2014/main" id="{4C77B18F-BD60-6978-1D82-BE09392BEB33}"/>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399" name="Rectangle 16">
            <a:extLst>
              <a:ext uri="{FF2B5EF4-FFF2-40B4-BE49-F238E27FC236}">
                <a16:creationId xmlns:a16="http://schemas.microsoft.com/office/drawing/2014/main" id="{716CD194-22E6-9BFD-1922-BD37C02DF139}"/>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400" name="Rectangle 17">
            <a:extLst>
              <a:ext uri="{FF2B5EF4-FFF2-40B4-BE49-F238E27FC236}">
                <a16:creationId xmlns:a16="http://schemas.microsoft.com/office/drawing/2014/main" id="{175A6575-F30B-333B-30E9-DA3D986FF81A}"/>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401" name="Rectangle 18">
            <a:extLst>
              <a:ext uri="{FF2B5EF4-FFF2-40B4-BE49-F238E27FC236}">
                <a16:creationId xmlns:a16="http://schemas.microsoft.com/office/drawing/2014/main" id="{45D1F32F-71C8-F3E4-CBA3-B0304578D9B1}"/>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402" name="Rectangle 3">
            <a:extLst>
              <a:ext uri="{FF2B5EF4-FFF2-40B4-BE49-F238E27FC236}">
                <a16:creationId xmlns:a16="http://schemas.microsoft.com/office/drawing/2014/main" id="{8D4914EC-1BA4-9A8B-6760-A0688285AD2C}"/>
              </a:ext>
            </a:extLst>
          </p:cNvPr>
          <p:cNvSpPr txBox="1">
            <a:spLocks noChangeArrowheads="1"/>
          </p:cNvSpPr>
          <p:nvPr/>
        </p:nvSpPr>
        <p:spPr bwMode="auto">
          <a:xfrm>
            <a:off x="838200" y="1989138"/>
            <a:ext cx="76962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pPr>
            <a:r>
              <a:rPr lang="es-MX" altLang="es-CR" sz="2000"/>
              <a:t>La solución se encuentra típicamente usando: 1) un procedimiento iterativo como mínimos cuadrados reponderados iterativamente (IRLS), 2) algoritmos de optimización basados ​​en gradientes como L-BFGS, 3) coordenadas especializadas de algoritmos de descenso.</a:t>
            </a:r>
            <a:endParaRPr lang="es-ES" altLang="es-C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60AED3A-452F-47D6-6923-E91D07DD4598}"/>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Limitaciones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17411" name="Rectangle 4">
            <a:extLst>
              <a:ext uri="{FF2B5EF4-FFF2-40B4-BE49-F238E27FC236}">
                <a16:creationId xmlns:a16="http://schemas.microsoft.com/office/drawing/2014/main" id="{7513D2D7-896F-5FBD-8A5A-4B994606A7B0}"/>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12" name="Rectangle 5">
            <a:extLst>
              <a:ext uri="{FF2B5EF4-FFF2-40B4-BE49-F238E27FC236}">
                <a16:creationId xmlns:a16="http://schemas.microsoft.com/office/drawing/2014/main" id="{6CC53014-C574-EC2A-6A00-8E5BE252D42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13" name="Rectangle 6">
            <a:extLst>
              <a:ext uri="{FF2B5EF4-FFF2-40B4-BE49-F238E27FC236}">
                <a16:creationId xmlns:a16="http://schemas.microsoft.com/office/drawing/2014/main" id="{1C19A6A1-1D25-5DA6-1AEE-422B84FE9FB7}"/>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14" name="Rectangle 7">
            <a:extLst>
              <a:ext uri="{FF2B5EF4-FFF2-40B4-BE49-F238E27FC236}">
                <a16:creationId xmlns:a16="http://schemas.microsoft.com/office/drawing/2014/main" id="{07AD6C8B-D7BD-CBFD-8E9F-4D79DCDA90FD}"/>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15" name="Rectangle 8">
            <a:extLst>
              <a:ext uri="{FF2B5EF4-FFF2-40B4-BE49-F238E27FC236}">
                <a16:creationId xmlns:a16="http://schemas.microsoft.com/office/drawing/2014/main" id="{396A5ACE-917C-3478-1611-6C1284C14834}"/>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16" name="Rectangle 9">
            <a:extLst>
              <a:ext uri="{FF2B5EF4-FFF2-40B4-BE49-F238E27FC236}">
                <a16:creationId xmlns:a16="http://schemas.microsoft.com/office/drawing/2014/main" id="{0E1A4418-8464-70FE-5E29-BC578294BE8F}"/>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17" name="Rectangle 10">
            <a:extLst>
              <a:ext uri="{FF2B5EF4-FFF2-40B4-BE49-F238E27FC236}">
                <a16:creationId xmlns:a16="http://schemas.microsoft.com/office/drawing/2014/main" id="{295F1149-FDD1-1BFB-54B5-05E6986C1A16}"/>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18" name="Rectangle 11">
            <a:extLst>
              <a:ext uri="{FF2B5EF4-FFF2-40B4-BE49-F238E27FC236}">
                <a16:creationId xmlns:a16="http://schemas.microsoft.com/office/drawing/2014/main" id="{8CC943A4-0DF6-D315-F980-76356EC8F1E2}"/>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19" name="Rectangle 12">
            <a:extLst>
              <a:ext uri="{FF2B5EF4-FFF2-40B4-BE49-F238E27FC236}">
                <a16:creationId xmlns:a16="http://schemas.microsoft.com/office/drawing/2014/main" id="{E6576B41-8FDA-B591-F3EF-FD61E68636DE}"/>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20" name="Rectangle 13">
            <a:extLst>
              <a:ext uri="{FF2B5EF4-FFF2-40B4-BE49-F238E27FC236}">
                <a16:creationId xmlns:a16="http://schemas.microsoft.com/office/drawing/2014/main" id="{B8E29457-58DC-68FA-1E5F-24FF7FD6153A}"/>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21" name="Rectangle 14">
            <a:extLst>
              <a:ext uri="{FF2B5EF4-FFF2-40B4-BE49-F238E27FC236}">
                <a16:creationId xmlns:a16="http://schemas.microsoft.com/office/drawing/2014/main" id="{B6644428-F756-9781-A5FD-EB9C73312E0B}"/>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22" name="Rectangle 15">
            <a:extLst>
              <a:ext uri="{FF2B5EF4-FFF2-40B4-BE49-F238E27FC236}">
                <a16:creationId xmlns:a16="http://schemas.microsoft.com/office/drawing/2014/main" id="{2F4341ED-D44B-8221-C0ED-1AF9F02D560C}"/>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23" name="Rectangle 16">
            <a:extLst>
              <a:ext uri="{FF2B5EF4-FFF2-40B4-BE49-F238E27FC236}">
                <a16:creationId xmlns:a16="http://schemas.microsoft.com/office/drawing/2014/main" id="{C64D985A-2321-C968-0D01-B58097342D51}"/>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24" name="Rectangle 17">
            <a:extLst>
              <a:ext uri="{FF2B5EF4-FFF2-40B4-BE49-F238E27FC236}">
                <a16:creationId xmlns:a16="http://schemas.microsoft.com/office/drawing/2014/main" id="{C0530511-436A-DDF9-8694-597022D51063}"/>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25" name="Rectangle 18">
            <a:extLst>
              <a:ext uri="{FF2B5EF4-FFF2-40B4-BE49-F238E27FC236}">
                <a16:creationId xmlns:a16="http://schemas.microsoft.com/office/drawing/2014/main" id="{61FADB9A-5875-BD10-0A8F-CB815887F14A}"/>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26" name="Rectangle 3">
            <a:extLst>
              <a:ext uri="{FF2B5EF4-FFF2-40B4-BE49-F238E27FC236}">
                <a16:creationId xmlns:a16="http://schemas.microsoft.com/office/drawing/2014/main" id="{758AC7B4-0D8A-C723-01E3-98B35F89DCFF}"/>
              </a:ext>
            </a:extLst>
          </p:cNvPr>
          <p:cNvSpPr txBox="1">
            <a:spLocks noChangeArrowheads="1"/>
          </p:cNvSpPr>
          <p:nvPr/>
        </p:nvSpPr>
        <p:spPr bwMode="auto">
          <a:xfrm>
            <a:off x="838200" y="1989138"/>
            <a:ext cx="76962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pPr>
            <a:r>
              <a:rPr lang="es-MX" altLang="es-CR" sz="2000"/>
              <a:t>Al igual que la regresión logística binomial, los coeficientes alcanzan errores estándar excesivamente altos cuando se tienen categorías clasificadas en una única opción de respuesta.</a:t>
            </a:r>
          </a:p>
          <a:p>
            <a:pPr algn="just">
              <a:spcBef>
                <a:spcPct val="0"/>
              </a:spcBef>
              <a:spcAft>
                <a:spcPts val="600"/>
              </a:spcAft>
              <a:buClr>
                <a:schemeClr val="hlink"/>
              </a:buClr>
              <a:buSzTx/>
              <a:buFont typeface="Wingdings" panose="05000000000000000000" pitchFamily="2" charset="2"/>
              <a:buChar char="§"/>
            </a:pPr>
            <a:r>
              <a:rPr lang="es-MX" altLang="es-CR" sz="2000"/>
              <a:t>Esto también da problemas de convergencia.</a:t>
            </a:r>
          </a:p>
          <a:p>
            <a:pPr algn="just">
              <a:spcBef>
                <a:spcPct val="0"/>
              </a:spcBef>
              <a:spcAft>
                <a:spcPts val="600"/>
              </a:spcAft>
              <a:buClr>
                <a:schemeClr val="hlink"/>
              </a:buClr>
              <a:buSzTx/>
              <a:buFont typeface="Wingdings" panose="05000000000000000000" pitchFamily="2" charset="2"/>
              <a:buChar char="§"/>
            </a:pPr>
            <a:r>
              <a:rPr lang="es-MX" altLang="es-CR" sz="2000"/>
              <a:t>Cuando se tienen predictores nominales, es importante verificar que se tienen suficientes datos en cada combinación de categorías entre el predictor y la respuesta.</a:t>
            </a:r>
          </a:p>
          <a:p>
            <a:pPr algn="just">
              <a:spcBef>
                <a:spcPct val="0"/>
              </a:spcBef>
              <a:spcAft>
                <a:spcPts val="600"/>
              </a:spcAft>
              <a:buClr>
                <a:schemeClr val="hlink"/>
              </a:buClr>
              <a:buSzTx/>
              <a:buFont typeface="Wingdings" panose="05000000000000000000" pitchFamily="2" charset="2"/>
              <a:buChar char="§"/>
            </a:pPr>
            <a:r>
              <a:rPr lang="es-MX" altLang="es-CR" sz="2000"/>
              <a:t>Las variables métricas deben ser escaladas aproximadamente para que estén en el rango 0 a 1 para evitar que el ajuste sea muy lento o que no converja del todo.</a:t>
            </a:r>
          </a:p>
          <a:p>
            <a:pPr algn="just">
              <a:spcBef>
                <a:spcPct val="0"/>
              </a:spcBef>
              <a:spcAft>
                <a:spcPts val="600"/>
              </a:spcAft>
              <a:buClr>
                <a:schemeClr val="hlink"/>
              </a:buClr>
              <a:buSzTx/>
              <a:buFont typeface="Wingdings" panose="05000000000000000000" pitchFamily="2" charset="2"/>
              <a:buChar char="§"/>
            </a:pPr>
            <a:endParaRPr lang="es-ES" altLang="es-C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60AED3A-452F-47D6-6923-E91D07DD4598}"/>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Análisis discriminante</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17411" name="Rectangle 4">
            <a:extLst>
              <a:ext uri="{FF2B5EF4-FFF2-40B4-BE49-F238E27FC236}">
                <a16:creationId xmlns:a16="http://schemas.microsoft.com/office/drawing/2014/main" id="{7513D2D7-896F-5FBD-8A5A-4B994606A7B0}"/>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12" name="Rectangle 5">
            <a:extLst>
              <a:ext uri="{FF2B5EF4-FFF2-40B4-BE49-F238E27FC236}">
                <a16:creationId xmlns:a16="http://schemas.microsoft.com/office/drawing/2014/main" id="{6CC53014-C574-EC2A-6A00-8E5BE252D42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13" name="Rectangle 6">
            <a:extLst>
              <a:ext uri="{FF2B5EF4-FFF2-40B4-BE49-F238E27FC236}">
                <a16:creationId xmlns:a16="http://schemas.microsoft.com/office/drawing/2014/main" id="{1C19A6A1-1D25-5DA6-1AEE-422B84FE9FB7}"/>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14" name="Rectangle 7">
            <a:extLst>
              <a:ext uri="{FF2B5EF4-FFF2-40B4-BE49-F238E27FC236}">
                <a16:creationId xmlns:a16="http://schemas.microsoft.com/office/drawing/2014/main" id="{07AD6C8B-D7BD-CBFD-8E9F-4D79DCDA90FD}"/>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15" name="Rectangle 8">
            <a:extLst>
              <a:ext uri="{FF2B5EF4-FFF2-40B4-BE49-F238E27FC236}">
                <a16:creationId xmlns:a16="http://schemas.microsoft.com/office/drawing/2014/main" id="{396A5ACE-917C-3478-1611-6C1284C14834}"/>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16" name="Rectangle 9">
            <a:extLst>
              <a:ext uri="{FF2B5EF4-FFF2-40B4-BE49-F238E27FC236}">
                <a16:creationId xmlns:a16="http://schemas.microsoft.com/office/drawing/2014/main" id="{0E1A4418-8464-70FE-5E29-BC578294BE8F}"/>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17" name="Rectangle 10">
            <a:extLst>
              <a:ext uri="{FF2B5EF4-FFF2-40B4-BE49-F238E27FC236}">
                <a16:creationId xmlns:a16="http://schemas.microsoft.com/office/drawing/2014/main" id="{295F1149-FDD1-1BFB-54B5-05E6986C1A16}"/>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18" name="Rectangle 11">
            <a:extLst>
              <a:ext uri="{FF2B5EF4-FFF2-40B4-BE49-F238E27FC236}">
                <a16:creationId xmlns:a16="http://schemas.microsoft.com/office/drawing/2014/main" id="{8CC943A4-0DF6-D315-F980-76356EC8F1E2}"/>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19" name="Rectangle 12">
            <a:extLst>
              <a:ext uri="{FF2B5EF4-FFF2-40B4-BE49-F238E27FC236}">
                <a16:creationId xmlns:a16="http://schemas.microsoft.com/office/drawing/2014/main" id="{E6576B41-8FDA-B591-F3EF-FD61E68636DE}"/>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20" name="Rectangle 13">
            <a:extLst>
              <a:ext uri="{FF2B5EF4-FFF2-40B4-BE49-F238E27FC236}">
                <a16:creationId xmlns:a16="http://schemas.microsoft.com/office/drawing/2014/main" id="{B8E29457-58DC-68FA-1E5F-24FF7FD6153A}"/>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21" name="Rectangle 14">
            <a:extLst>
              <a:ext uri="{FF2B5EF4-FFF2-40B4-BE49-F238E27FC236}">
                <a16:creationId xmlns:a16="http://schemas.microsoft.com/office/drawing/2014/main" id="{B6644428-F756-9781-A5FD-EB9C73312E0B}"/>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22" name="Rectangle 15">
            <a:extLst>
              <a:ext uri="{FF2B5EF4-FFF2-40B4-BE49-F238E27FC236}">
                <a16:creationId xmlns:a16="http://schemas.microsoft.com/office/drawing/2014/main" id="{2F4341ED-D44B-8221-C0ED-1AF9F02D560C}"/>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23" name="Rectangle 16">
            <a:extLst>
              <a:ext uri="{FF2B5EF4-FFF2-40B4-BE49-F238E27FC236}">
                <a16:creationId xmlns:a16="http://schemas.microsoft.com/office/drawing/2014/main" id="{C64D985A-2321-C968-0D01-B58097342D51}"/>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24" name="Rectangle 17">
            <a:extLst>
              <a:ext uri="{FF2B5EF4-FFF2-40B4-BE49-F238E27FC236}">
                <a16:creationId xmlns:a16="http://schemas.microsoft.com/office/drawing/2014/main" id="{C0530511-436A-DDF9-8694-597022D51063}"/>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25" name="Rectangle 18">
            <a:extLst>
              <a:ext uri="{FF2B5EF4-FFF2-40B4-BE49-F238E27FC236}">
                <a16:creationId xmlns:a16="http://schemas.microsoft.com/office/drawing/2014/main" id="{61FADB9A-5875-BD10-0A8F-CB815887F14A}"/>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26" name="Rectangle 3">
            <a:extLst>
              <a:ext uri="{FF2B5EF4-FFF2-40B4-BE49-F238E27FC236}">
                <a16:creationId xmlns:a16="http://schemas.microsoft.com/office/drawing/2014/main" id="{758AC7B4-0D8A-C723-01E3-98B35F89DCFF}"/>
              </a:ext>
            </a:extLst>
          </p:cNvPr>
          <p:cNvSpPr txBox="1">
            <a:spLocks noChangeArrowheads="1"/>
          </p:cNvSpPr>
          <p:nvPr/>
        </p:nvSpPr>
        <p:spPr bwMode="auto">
          <a:xfrm>
            <a:off x="838200" y="1989138"/>
            <a:ext cx="7696200"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marL="0" indent="0" algn="just">
              <a:spcBef>
                <a:spcPct val="0"/>
              </a:spcBef>
              <a:spcAft>
                <a:spcPts val="600"/>
              </a:spcAft>
              <a:buClr>
                <a:schemeClr val="hlink"/>
              </a:buClr>
              <a:buSzTx/>
              <a:buNone/>
            </a:pPr>
            <a:r>
              <a:rPr lang="es-MX" altLang="es-CR" sz="2000"/>
              <a:t>Dos enfoques para obtener una regla discriminante:</a:t>
            </a:r>
          </a:p>
          <a:p>
            <a:pPr algn="just">
              <a:spcBef>
                <a:spcPct val="0"/>
              </a:spcBef>
              <a:spcAft>
                <a:spcPts val="600"/>
              </a:spcAft>
              <a:buClr>
                <a:schemeClr val="hlink"/>
              </a:buClr>
              <a:buSzTx/>
              <a:buFont typeface="Wingdings" panose="05000000000000000000" pitchFamily="2" charset="2"/>
              <a:buChar char="§"/>
            </a:pPr>
            <a:r>
              <a:rPr lang="es-MX" altLang="es-CR" sz="2000"/>
              <a:t>Fisher: El objetivo es maximizar el cociente </a:t>
            </a:r>
            <a:r>
              <a:rPr lang="es-ES" altLang="es-CR" sz="2000"/>
              <a:t>entre la variabilidad intergrupal e </a:t>
            </a:r>
            <a:r>
              <a:rPr lang="es-ES" altLang="es-CR" sz="2000" err="1"/>
              <a:t>intragrupal</a:t>
            </a:r>
            <a:r>
              <a:rPr lang="es-ES" altLang="es-CR" sz="2000"/>
              <a:t>.</a:t>
            </a:r>
            <a:endParaRPr lang="es-MX" altLang="es-CR" sz="2000"/>
          </a:p>
          <a:p>
            <a:pPr algn="just">
              <a:spcBef>
                <a:spcPct val="0"/>
              </a:spcBef>
              <a:spcAft>
                <a:spcPts val="600"/>
              </a:spcAft>
              <a:buClr>
                <a:schemeClr val="hlink"/>
              </a:buClr>
              <a:buSzTx/>
              <a:buFont typeface="Wingdings" panose="05000000000000000000" pitchFamily="2" charset="2"/>
              <a:buChar char="§"/>
            </a:pPr>
            <a:r>
              <a:rPr lang="es-MX" altLang="es-CR" sz="2000"/>
              <a:t>Bayesiano: Se asigna la unidad al grupo que maximice la probabilidad a posteriori.</a:t>
            </a:r>
          </a:p>
          <a:p>
            <a:pPr algn="just">
              <a:spcBef>
                <a:spcPct val="0"/>
              </a:spcBef>
              <a:spcAft>
                <a:spcPts val="600"/>
              </a:spcAft>
              <a:buClr>
                <a:schemeClr val="hlink"/>
              </a:buClr>
              <a:buSzTx/>
              <a:buFont typeface="Wingdings" panose="05000000000000000000" pitchFamily="2" charset="2"/>
              <a:buChar char="§"/>
            </a:pPr>
            <a:endParaRPr lang="es-ES" altLang="es-CR" sz="2000"/>
          </a:p>
        </p:txBody>
      </p:sp>
    </p:spTree>
    <p:extLst>
      <p:ext uri="{BB962C8B-B14F-4D97-AF65-F5344CB8AC3E}">
        <p14:creationId xmlns:p14="http://schemas.microsoft.com/office/powerpoint/2010/main" val="3287376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15</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MX" altLang="es-CR" sz="2800" b="1">
                <a:latin typeface="Times New Roman" panose="02020603050405020304" pitchFamily="18" charset="0"/>
              </a:rPr>
              <a:t>Análisis discriminante lineal – Fisher</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4478337"/>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ES" sz="2000"/>
              <a:t>De forma similar al ANDEVA se definen dos matrices, B representa la variabilidad entre grupos y W la variabilidad dentro de grupos.  </a:t>
            </a:r>
          </a:p>
          <a:p>
            <a:pPr algn="just">
              <a:spcBef>
                <a:spcPct val="0"/>
              </a:spcBef>
              <a:spcAft>
                <a:spcPts val="600"/>
              </a:spcAft>
              <a:buClr>
                <a:schemeClr val="hlink"/>
              </a:buClr>
              <a:buSzTx/>
              <a:buFont typeface="Wingdings" panose="05000000000000000000" pitchFamily="2" charset="2"/>
              <a:buChar char="§"/>
              <a:defRPr/>
            </a:pPr>
            <a:r>
              <a:rPr lang="es-ES" sz="2000"/>
              <a:t>B (</a:t>
            </a:r>
            <a:r>
              <a:rPr lang="es-ES" sz="2000">
                <a:solidFill>
                  <a:srgbClr val="0070C0"/>
                </a:solidFill>
              </a:rPr>
              <a:t>variabilidad intergrupal</a:t>
            </a:r>
            <a:r>
              <a:rPr lang="es-ES" sz="2000"/>
              <a:t>)  es una medida de distancia que se define a partir del vector de medias dentro de cada grupo (centroide grupal) con respecto a la media global:</a:t>
            </a:r>
          </a:p>
          <a:p>
            <a:pPr algn="just">
              <a:spcBef>
                <a:spcPct val="0"/>
              </a:spcBef>
              <a:spcAft>
                <a:spcPts val="600"/>
              </a:spcAft>
              <a:buClr>
                <a:schemeClr val="hlink"/>
              </a:buClr>
              <a:buSzTx/>
              <a:buFont typeface="Wingdings" panose="05000000000000000000" pitchFamily="2" charset="2"/>
              <a:buChar char="§"/>
              <a:defRPr/>
            </a:pPr>
            <a:endParaRPr lang="es-ES" sz="2000"/>
          </a:p>
          <a:p>
            <a:pPr marL="0" indent="0" algn="just">
              <a:spcBef>
                <a:spcPct val="0"/>
              </a:spcBef>
              <a:spcAft>
                <a:spcPts val="600"/>
              </a:spcAft>
              <a:buClr>
                <a:schemeClr val="hlink"/>
              </a:buClr>
              <a:buSzTx/>
              <a:buFont typeface="Wingdings" panose="05000000000000000000" pitchFamily="2" charset="2"/>
              <a:buNone/>
              <a:defRPr/>
            </a:pPr>
            <a:endParaRPr lang="es-ES" sz="2000"/>
          </a:p>
          <a:p>
            <a:pPr algn="just">
              <a:spcBef>
                <a:spcPct val="0"/>
              </a:spcBef>
              <a:spcAft>
                <a:spcPts val="600"/>
              </a:spcAft>
              <a:buClr>
                <a:schemeClr val="hlink"/>
              </a:buClr>
              <a:buSzTx/>
              <a:buFont typeface="Wingdings" panose="05000000000000000000" pitchFamily="2" charset="2"/>
              <a:buChar char="§"/>
              <a:defRPr/>
            </a:pPr>
            <a:r>
              <a:rPr lang="es-ES" sz="2000"/>
              <a:t>W (</a:t>
            </a:r>
            <a:r>
              <a:rPr lang="es-ES" sz="2000">
                <a:solidFill>
                  <a:srgbClr val="0070C0"/>
                </a:solidFill>
              </a:rPr>
              <a:t>variabilidad </a:t>
            </a:r>
            <a:r>
              <a:rPr lang="es-ES" sz="2000" err="1">
                <a:solidFill>
                  <a:srgbClr val="0070C0"/>
                </a:solidFill>
              </a:rPr>
              <a:t>intragrupal</a:t>
            </a:r>
            <a:r>
              <a:rPr lang="es-ES" sz="2000"/>
              <a:t>) es una ponderación de las matrices de covariancia de cada grupo (equivalente a la suma de cuadrados residual): </a:t>
            </a:r>
          </a:p>
          <a:p>
            <a:pPr algn="just">
              <a:spcBef>
                <a:spcPct val="0"/>
              </a:spcBef>
              <a:spcAft>
                <a:spcPts val="600"/>
              </a:spcAft>
              <a:buClr>
                <a:schemeClr val="hlink"/>
              </a:buClr>
              <a:buSzTx/>
              <a:buFont typeface="Wingdings" panose="05000000000000000000" pitchFamily="2" charset="2"/>
              <a:buChar char="§"/>
              <a:defRPr/>
            </a:pPr>
            <a:endParaRPr lang="es-ES" sz="2000"/>
          </a:p>
        </p:txBody>
      </p:sp>
      <p:sp>
        <p:nvSpPr>
          <p:cNvPr id="18437" name="Rectangle 4">
            <a:extLst>
              <a:ext uri="{FF2B5EF4-FFF2-40B4-BE49-F238E27FC236}">
                <a16:creationId xmlns:a16="http://schemas.microsoft.com/office/drawing/2014/main" id="{D33B496E-82E8-5DB7-A283-234C8FF73D01}"/>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8" name="Rectangle 5">
            <a:extLst>
              <a:ext uri="{FF2B5EF4-FFF2-40B4-BE49-F238E27FC236}">
                <a16:creationId xmlns:a16="http://schemas.microsoft.com/office/drawing/2014/main" id="{A015439D-9023-5092-157B-F7D516BE690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9" name="Rectangle 6">
            <a:extLst>
              <a:ext uri="{FF2B5EF4-FFF2-40B4-BE49-F238E27FC236}">
                <a16:creationId xmlns:a16="http://schemas.microsoft.com/office/drawing/2014/main" id="{36A73D30-1DDC-3770-FCAD-5BE3EFDA8B1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0" name="Rectangle 7">
            <a:extLst>
              <a:ext uri="{FF2B5EF4-FFF2-40B4-BE49-F238E27FC236}">
                <a16:creationId xmlns:a16="http://schemas.microsoft.com/office/drawing/2014/main" id="{E1D90175-30F8-A21B-2EDA-9E7869EBA391}"/>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1" name="Rectangle 8">
            <a:extLst>
              <a:ext uri="{FF2B5EF4-FFF2-40B4-BE49-F238E27FC236}">
                <a16:creationId xmlns:a16="http://schemas.microsoft.com/office/drawing/2014/main" id="{2DADF52C-429E-47A7-1D14-8F7DD5CB25C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2" name="Rectangle 9">
            <a:extLst>
              <a:ext uri="{FF2B5EF4-FFF2-40B4-BE49-F238E27FC236}">
                <a16:creationId xmlns:a16="http://schemas.microsoft.com/office/drawing/2014/main" id="{372D03C5-6687-CF1B-3085-8D92115F1931}"/>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3" name="Rectangle 10">
            <a:extLst>
              <a:ext uri="{FF2B5EF4-FFF2-40B4-BE49-F238E27FC236}">
                <a16:creationId xmlns:a16="http://schemas.microsoft.com/office/drawing/2014/main" id="{B3AD57B3-3760-08E2-DC95-7B32E4224169}"/>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4" name="Rectangle 11">
            <a:extLst>
              <a:ext uri="{FF2B5EF4-FFF2-40B4-BE49-F238E27FC236}">
                <a16:creationId xmlns:a16="http://schemas.microsoft.com/office/drawing/2014/main" id="{B8658D95-5C63-F8CE-8D59-CC40E48ABF5B}"/>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5" name="Rectangle 12">
            <a:extLst>
              <a:ext uri="{FF2B5EF4-FFF2-40B4-BE49-F238E27FC236}">
                <a16:creationId xmlns:a16="http://schemas.microsoft.com/office/drawing/2014/main" id="{E8360099-7314-EAAA-0AE7-E2936770640E}"/>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6" name="Rectangle 13">
            <a:extLst>
              <a:ext uri="{FF2B5EF4-FFF2-40B4-BE49-F238E27FC236}">
                <a16:creationId xmlns:a16="http://schemas.microsoft.com/office/drawing/2014/main" id="{A71FCB75-7138-CBD2-4EC1-3E41DFF91F6C}"/>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7" name="Rectangle 14">
            <a:extLst>
              <a:ext uri="{FF2B5EF4-FFF2-40B4-BE49-F238E27FC236}">
                <a16:creationId xmlns:a16="http://schemas.microsoft.com/office/drawing/2014/main" id="{A505C365-8E0F-C56F-AADE-9B634BE0548E}"/>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8" name="Rectangle 15">
            <a:extLst>
              <a:ext uri="{FF2B5EF4-FFF2-40B4-BE49-F238E27FC236}">
                <a16:creationId xmlns:a16="http://schemas.microsoft.com/office/drawing/2014/main" id="{77FDB86C-012D-87A2-3C39-1C07BEDE49EA}"/>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9" name="Rectangle 16">
            <a:extLst>
              <a:ext uri="{FF2B5EF4-FFF2-40B4-BE49-F238E27FC236}">
                <a16:creationId xmlns:a16="http://schemas.microsoft.com/office/drawing/2014/main" id="{4501D4AF-EBE2-844F-7C75-0951DFFA41C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0" name="Rectangle 17">
            <a:extLst>
              <a:ext uri="{FF2B5EF4-FFF2-40B4-BE49-F238E27FC236}">
                <a16:creationId xmlns:a16="http://schemas.microsoft.com/office/drawing/2014/main" id="{20B7831D-2FEE-B04E-7CFE-699952A587F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1" name="Rectangle 18">
            <a:extLst>
              <a:ext uri="{FF2B5EF4-FFF2-40B4-BE49-F238E27FC236}">
                <a16:creationId xmlns:a16="http://schemas.microsoft.com/office/drawing/2014/main" id="{9BBAE342-EDAF-BAE1-A646-349C0BDBE25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graphicFrame>
        <p:nvGraphicFramePr>
          <p:cNvPr id="18452" name="1 Objeto">
            <a:extLst>
              <a:ext uri="{FF2B5EF4-FFF2-40B4-BE49-F238E27FC236}">
                <a16:creationId xmlns:a16="http://schemas.microsoft.com/office/drawing/2014/main" id="{CAEEA5E4-5E20-0341-523E-CD55EFDE5490}"/>
              </a:ext>
            </a:extLst>
          </p:cNvPr>
          <p:cNvGraphicFramePr>
            <a:graphicFrameLocks noChangeAspect="1"/>
          </p:cNvGraphicFramePr>
          <p:nvPr/>
        </p:nvGraphicFramePr>
        <p:xfrm>
          <a:off x="3341688" y="4157663"/>
          <a:ext cx="3397250" cy="928687"/>
        </p:xfrm>
        <a:graphic>
          <a:graphicData uri="http://schemas.openxmlformats.org/presentationml/2006/ole">
            <mc:AlternateContent xmlns:mc="http://schemas.openxmlformats.org/markup-compatibility/2006">
              <mc:Choice xmlns:v="urn:schemas-microsoft-com:vml" Requires="v">
                <p:oleObj name="Ecuación" r:id="rId2" imgW="1612900" imgH="444500" progId="Equation.3">
                  <p:embed/>
                </p:oleObj>
              </mc:Choice>
              <mc:Fallback>
                <p:oleObj name="Ecuación" r:id="rId2" imgW="1612900" imgH="444500" progId="Equation.3">
                  <p:embed/>
                  <p:pic>
                    <p:nvPicPr>
                      <p:cNvPr id="18452" name="1 Objeto">
                        <a:extLst>
                          <a:ext uri="{FF2B5EF4-FFF2-40B4-BE49-F238E27FC236}">
                            <a16:creationId xmlns:a16="http://schemas.microsoft.com/office/drawing/2014/main" id="{CAEEA5E4-5E20-0341-523E-CD55EFDE54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1688" y="4157663"/>
                        <a:ext cx="339725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3" name="2 Objeto">
            <a:extLst>
              <a:ext uri="{FF2B5EF4-FFF2-40B4-BE49-F238E27FC236}">
                <a16:creationId xmlns:a16="http://schemas.microsoft.com/office/drawing/2014/main" id="{D33D0733-E223-D55F-0CAF-0AE46CA283DD}"/>
              </a:ext>
            </a:extLst>
          </p:cNvPr>
          <p:cNvGraphicFramePr>
            <a:graphicFrameLocks noChangeAspect="1"/>
          </p:cNvGraphicFramePr>
          <p:nvPr/>
        </p:nvGraphicFramePr>
        <p:xfrm>
          <a:off x="3611563" y="5884863"/>
          <a:ext cx="2271712" cy="928687"/>
        </p:xfrm>
        <a:graphic>
          <a:graphicData uri="http://schemas.openxmlformats.org/presentationml/2006/ole">
            <mc:AlternateContent xmlns:mc="http://schemas.openxmlformats.org/markup-compatibility/2006">
              <mc:Choice xmlns:v="urn:schemas-microsoft-com:vml" Requires="v">
                <p:oleObj name="Ecuación" r:id="rId4" imgW="1079032" imgH="444307" progId="Equation.3">
                  <p:embed/>
                </p:oleObj>
              </mc:Choice>
              <mc:Fallback>
                <p:oleObj name="Ecuación" r:id="rId4" imgW="1079032" imgH="444307" progId="Equation.3">
                  <p:embed/>
                  <p:pic>
                    <p:nvPicPr>
                      <p:cNvPr id="18453" name="2 Objeto">
                        <a:extLst>
                          <a:ext uri="{FF2B5EF4-FFF2-40B4-BE49-F238E27FC236}">
                            <a16:creationId xmlns:a16="http://schemas.microsoft.com/office/drawing/2014/main" id="{D33D0733-E223-D55F-0CAF-0AE46CA283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1563" y="5884863"/>
                        <a:ext cx="2271712"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5 Marcador de número de diapositiva">
            <a:extLst>
              <a:ext uri="{FF2B5EF4-FFF2-40B4-BE49-F238E27FC236}">
                <a16:creationId xmlns:a16="http://schemas.microsoft.com/office/drawing/2014/main" id="{4091DAFC-5B96-E72A-1EE5-2B6B687608B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D2AE0E86-9569-4E58-910E-9CC6D3CF849A}" type="slidenum">
              <a:rPr lang="es-ES" altLang="es-CR" sz="1400" smtClean="0"/>
              <a:pPr>
                <a:spcBef>
                  <a:spcPct val="0"/>
                </a:spcBef>
                <a:buClrTx/>
                <a:buSzTx/>
                <a:buFontTx/>
                <a:buNone/>
              </a:pPr>
              <a:t>16</a:t>
            </a:fld>
            <a:endParaRPr lang="es-ES" altLang="es-CR" sz="1400"/>
          </a:p>
        </p:txBody>
      </p:sp>
      <p:sp>
        <p:nvSpPr>
          <p:cNvPr id="19459" name="Rectangle 2">
            <a:extLst>
              <a:ext uri="{FF2B5EF4-FFF2-40B4-BE49-F238E27FC236}">
                <a16:creationId xmlns:a16="http://schemas.microsoft.com/office/drawing/2014/main" id="{316AD190-D7BD-5795-01DF-EB12C4FF7270}"/>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Definición de la función discriminante</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19460" name="Rectangle 3">
            <a:extLst>
              <a:ext uri="{FF2B5EF4-FFF2-40B4-BE49-F238E27FC236}">
                <a16:creationId xmlns:a16="http://schemas.microsoft.com/office/drawing/2014/main" id="{A5CB4C56-D241-DCF4-FDC5-85F32E600C87}"/>
              </a:ext>
            </a:extLst>
          </p:cNvPr>
          <p:cNvSpPr>
            <a:spLocks noGrp="1" noChangeArrowheads="1"/>
          </p:cNvSpPr>
          <p:nvPr>
            <p:ph type="body" idx="1"/>
          </p:nvPr>
        </p:nvSpPr>
        <p:spPr>
          <a:xfrm>
            <a:off x="838200" y="1989138"/>
            <a:ext cx="7696200" cy="4632325"/>
          </a:xfrm>
          <a:noFill/>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El objetivo es encontrar una regla que maximice la diferencia entre la variabilidad intergrupal e </a:t>
            </a:r>
            <a:r>
              <a:rPr lang="es-ES" altLang="es-CR" sz="2000" err="1"/>
              <a:t>intragrupal</a:t>
            </a:r>
            <a:r>
              <a:rPr lang="es-ES" altLang="es-CR" sz="2000"/>
              <a:t>.</a:t>
            </a:r>
          </a:p>
          <a:p>
            <a:pPr algn="just">
              <a:spcBef>
                <a:spcPct val="0"/>
              </a:spcBef>
              <a:spcAft>
                <a:spcPts val="600"/>
              </a:spcAft>
              <a:buClr>
                <a:schemeClr val="hlink"/>
              </a:buClr>
              <a:buSzTx/>
              <a:buFont typeface="Wingdings" panose="05000000000000000000" pitchFamily="2" charset="2"/>
              <a:buChar char="§"/>
            </a:pPr>
            <a:r>
              <a:rPr lang="es-ES" altLang="es-CR" sz="2000"/>
              <a:t>Se quieren grupos homogéneos adentro (</a:t>
            </a:r>
            <a:r>
              <a:rPr lang="es-ES" altLang="es-CR" sz="2000">
                <a:solidFill>
                  <a:srgbClr val="0070C0"/>
                </a:solidFill>
              </a:rPr>
              <a:t>bajar W</a:t>
            </a:r>
            <a:r>
              <a:rPr lang="es-ES" altLang="es-CR" sz="2000"/>
              <a:t>) y diferentes entre sí (</a:t>
            </a:r>
            <a:r>
              <a:rPr lang="es-ES" altLang="es-CR" sz="2000">
                <a:solidFill>
                  <a:srgbClr val="0070C0"/>
                </a:solidFill>
              </a:rPr>
              <a:t>subir B</a:t>
            </a:r>
            <a:r>
              <a:rPr lang="es-ES" altLang="es-CR" sz="2000"/>
              <a:t>).</a:t>
            </a:r>
          </a:p>
          <a:p>
            <a:pPr algn="just">
              <a:spcBef>
                <a:spcPct val="0"/>
              </a:spcBef>
              <a:spcAft>
                <a:spcPts val="600"/>
              </a:spcAft>
              <a:buClr>
                <a:schemeClr val="hlink"/>
              </a:buClr>
              <a:buSzTx/>
              <a:buFont typeface="Wingdings" panose="05000000000000000000" pitchFamily="2" charset="2"/>
              <a:buChar char="§"/>
            </a:pPr>
            <a:r>
              <a:rPr lang="es-ES" altLang="es-CR" sz="2000"/>
              <a:t>Para esto se usa el cociente:</a:t>
            </a:r>
          </a:p>
          <a:p>
            <a:pPr algn="just">
              <a:spcBef>
                <a:spcPct val="0"/>
              </a:spcBef>
              <a:spcAft>
                <a:spcPts val="600"/>
              </a:spcAft>
              <a:buClr>
                <a:schemeClr val="hlink"/>
              </a:buClr>
              <a:buSzTx/>
              <a:buFont typeface="Wingdings" panose="05000000000000000000" pitchFamily="2" charset="2"/>
              <a:buChar char="§"/>
            </a:pPr>
            <a:endParaRPr lang="es-ES" altLang="es-CR" sz="2000"/>
          </a:p>
          <a:p>
            <a:pPr algn="just">
              <a:spcBef>
                <a:spcPct val="0"/>
              </a:spcBef>
              <a:spcAft>
                <a:spcPts val="600"/>
              </a:spcAft>
              <a:buClr>
                <a:schemeClr val="hlink"/>
              </a:buClr>
              <a:buSzTx/>
              <a:buFont typeface="Wingdings" panose="05000000000000000000" pitchFamily="2" charset="2"/>
              <a:buChar char="§"/>
            </a:pPr>
            <a:endParaRPr lang="es-ES" altLang="es-CR" sz="2000"/>
          </a:p>
          <a:p>
            <a:pPr algn="just">
              <a:spcBef>
                <a:spcPct val="0"/>
              </a:spcBef>
              <a:spcAft>
                <a:spcPts val="600"/>
              </a:spcAft>
              <a:buClr>
                <a:schemeClr val="hlink"/>
              </a:buClr>
              <a:buSzTx/>
              <a:buFont typeface="Wingdings" panose="05000000000000000000" pitchFamily="2" charset="2"/>
              <a:buChar char="§"/>
            </a:pPr>
            <a:endParaRPr lang="es-ES" altLang="es-CR" sz="2000"/>
          </a:p>
          <a:p>
            <a:pPr algn="just">
              <a:spcBef>
                <a:spcPct val="0"/>
              </a:spcBef>
              <a:spcAft>
                <a:spcPts val="600"/>
              </a:spcAft>
              <a:buClr>
                <a:schemeClr val="hlink"/>
              </a:buClr>
              <a:buSzTx/>
              <a:buFont typeface="Wingdings" panose="05000000000000000000" pitchFamily="2" charset="2"/>
              <a:buChar char="§"/>
            </a:pPr>
            <a:r>
              <a:rPr lang="es-ES" altLang="es-CR" sz="2000"/>
              <a:t>Se busca encontrar el vector </a:t>
            </a:r>
            <a:r>
              <a:rPr lang="es-ES" altLang="es-CR" sz="2000" i="1">
                <a:latin typeface="Berlin Sans FB" panose="020E0602020502020306" pitchFamily="34" charset="0"/>
              </a:rPr>
              <a:t>a</a:t>
            </a:r>
            <a:r>
              <a:rPr lang="es-ES" altLang="es-CR" sz="2000"/>
              <a:t> que </a:t>
            </a:r>
            <a:r>
              <a:rPr lang="es-ES" altLang="es-CR" sz="2000">
                <a:solidFill>
                  <a:srgbClr val="0070C0"/>
                </a:solidFill>
              </a:rPr>
              <a:t>maximice L</a:t>
            </a:r>
            <a:r>
              <a:rPr lang="es-ES" altLang="es-CR" sz="2000"/>
              <a:t>.</a:t>
            </a:r>
          </a:p>
          <a:p>
            <a:pPr algn="just">
              <a:spcBef>
                <a:spcPct val="0"/>
              </a:spcBef>
              <a:spcAft>
                <a:spcPts val="600"/>
              </a:spcAft>
              <a:buClr>
                <a:schemeClr val="hlink"/>
              </a:buClr>
              <a:buSzTx/>
              <a:buFont typeface="Wingdings" panose="05000000000000000000" pitchFamily="2" charset="2"/>
              <a:buChar char="§"/>
            </a:pPr>
            <a:r>
              <a:rPr lang="es-ES" altLang="es-CR" sz="2000"/>
              <a:t>Se pueden encontrar varios vectores </a:t>
            </a:r>
            <a:r>
              <a:rPr lang="es-ES" altLang="es-CR" sz="2000" i="1">
                <a:latin typeface="Berlin Sans FB" panose="020E0602020502020306" pitchFamily="34" charset="0"/>
              </a:rPr>
              <a:t>a</a:t>
            </a:r>
            <a:r>
              <a:rPr lang="es-ES" altLang="es-CR" sz="2000"/>
              <a:t> mediante la descomposición espectral de la matriz W</a:t>
            </a:r>
            <a:r>
              <a:rPr lang="es-ES" altLang="es-CR" sz="2000" baseline="30000"/>
              <a:t>-1</a:t>
            </a:r>
            <a:r>
              <a:rPr lang="es-ES" altLang="es-CR" sz="2000"/>
              <a:t>B.  Estos vectores son los vectores propios de esta matriz.</a:t>
            </a:r>
          </a:p>
        </p:txBody>
      </p:sp>
      <p:sp>
        <p:nvSpPr>
          <p:cNvPr id="19461" name="Rectangle 4">
            <a:extLst>
              <a:ext uri="{FF2B5EF4-FFF2-40B4-BE49-F238E27FC236}">
                <a16:creationId xmlns:a16="http://schemas.microsoft.com/office/drawing/2014/main" id="{06676FCA-691A-0E1B-7734-5A51B1B42445}"/>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62" name="Rectangle 5">
            <a:extLst>
              <a:ext uri="{FF2B5EF4-FFF2-40B4-BE49-F238E27FC236}">
                <a16:creationId xmlns:a16="http://schemas.microsoft.com/office/drawing/2014/main" id="{80E50D46-0D57-947D-F17A-FC577DE22CEA}"/>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63" name="Rectangle 6">
            <a:extLst>
              <a:ext uri="{FF2B5EF4-FFF2-40B4-BE49-F238E27FC236}">
                <a16:creationId xmlns:a16="http://schemas.microsoft.com/office/drawing/2014/main" id="{9111D4EE-527A-B036-D854-C82681258FB0}"/>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64" name="Rectangle 7">
            <a:extLst>
              <a:ext uri="{FF2B5EF4-FFF2-40B4-BE49-F238E27FC236}">
                <a16:creationId xmlns:a16="http://schemas.microsoft.com/office/drawing/2014/main" id="{D9A0BFD2-16AE-FF4B-C51B-22DD787D45BA}"/>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65" name="Rectangle 8">
            <a:extLst>
              <a:ext uri="{FF2B5EF4-FFF2-40B4-BE49-F238E27FC236}">
                <a16:creationId xmlns:a16="http://schemas.microsoft.com/office/drawing/2014/main" id="{7A5F2539-86BA-1FF9-E703-83E934646FA2}"/>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66" name="Rectangle 9">
            <a:extLst>
              <a:ext uri="{FF2B5EF4-FFF2-40B4-BE49-F238E27FC236}">
                <a16:creationId xmlns:a16="http://schemas.microsoft.com/office/drawing/2014/main" id="{69476962-C067-4B9B-6BAF-797BD61D8A0D}"/>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67" name="Rectangle 10">
            <a:extLst>
              <a:ext uri="{FF2B5EF4-FFF2-40B4-BE49-F238E27FC236}">
                <a16:creationId xmlns:a16="http://schemas.microsoft.com/office/drawing/2014/main" id="{CB0EB356-0BC2-0F14-5983-56C009F64B0E}"/>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68" name="Rectangle 11">
            <a:extLst>
              <a:ext uri="{FF2B5EF4-FFF2-40B4-BE49-F238E27FC236}">
                <a16:creationId xmlns:a16="http://schemas.microsoft.com/office/drawing/2014/main" id="{8302B8FF-7E69-7F58-E1F5-4914E8C517FA}"/>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69" name="Rectangle 12">
            <a:extLst>
              <a:ext uri="{FF2B5EF4-FFF2-40B4-BE49-F238E27FC236}">
                <a16:creationId xmlns:a16="http://schemas.microsoft.com/office/drawing/2014/main" id="{E2AFFF94-6D92-989B-35BE-DCC016C951E9}"/>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70" name="Rectangle 13">
            <a:extLst>
              <a:ext uri="{FF2B5EF4-FFF2-40B4-BE49-F238E27FC236}">
                <a16:creationId xmlns:a16="http://schemas.microsoft.com/office/drawing/2014/main" id="{F71ACB58-AE10-CF3C-1C36-CD8528885BB1}"/>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71" name="Rectangle 14">
            <a:extLst>
              <a:ext uri="{FF2B5EF4-FFF2-40B4-BE49-F238E27FC236}">
                <a16:creationId xmlns:a16="http://schemas.microsoft.com/office/drawing/2014/main" id="{7DDEE573-CE48-F4B1-0C4C-E4E26999EA83}"/>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72" name="Rectangle 15">
            <a:extLst>
              <a:ext uri="{FF2B5EF4-FFF2-40B4-BE49-F238E27FC236}">
                <a16:creationId xmlns:a16="http://schemas.microsoft.com/office/drawing/2014/main" id="{CA081FE9-449C-FE64-A174-FE274762C6D1}"/>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73" name="Rectangle 16">
            <a:extLst>
              <a:ext uri="{FF2B5EF4-FFF2-40B4-BE49-F238E27FC236}">
                <a16:creationId xmlns:a16="http://schemas.microsoft.com/office/drawing/2014/main" id="{93AE7618-BD6E-F825-EFE6-542B5D77B9FC}"/>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74" name="Rectangle 17">
            <a:extLst>
              <a:ext uri="{FF2B5EF4-FFF2-40B4-BE49-F238E27FC236}">
                <a16:creationId xmlns:a16="http://schemas.microsoft.com/office/drawing/2014/main" id="{44080544-FA5C-2ABD-531D-0848B16A41A4}"/>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75" name="Rectangle 18">
            <a:extLst>
              <a:ext uri="{FF2B5EF4-FFF2-40B4-BE49-F238E27FC236}">
                <a16:creationId xmlns:a16="http://schemas.microsoft.com/office/drawing/2014/main" id="{3718A935-6130-52B8-9601-DA8B605EB806}"/>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graphicFrame>
        <p:nvGraphicFramePr>
          <p:cNvPr id="19476" name="2 Objeto">
            <a:extLst>
              <a:ext uri="{FF2B5EF4-FFF2-40B4-BE49-F238E27FC236}">
                <a16:creationId xmlns:a16="http://schemas.microsoft.com/office/drawing/2014/main" id="{9BF6D08A-991B-26C7-FFAE-A69E1E91664B}"/>
              </a:ext>
            </a:extLst>
          </p:cNvPr>
          <p:cNvGraphicFramePr>
            <a:graphicFrameLocks noChangeAspect="1"/>
          </p:cNvGraphicFramePr>
          <p:nvPr/>
        </p:nvGraphicFramePr>
        <p:xfrm>
          <a:off x="3938588" y="4108450"/>
          <a:ext cx="1597025" cy="1006475"/>
        </p:xfrm>
        <a:graphic>
          <a:graphicData uri="http://schemas.openxmlformats.org/presentationml/2006/ole">
            <mc:AlternateContent xmlns:mc="http://schemas.openxmlformats.org/markup-compatibility/2006">
              <mc:Choice xmlns:v="urn:schemas-microsoft-com:vml" Requires="v">
                <p:oleObj name="Ecuación" r:id="rId2" imgW="660400" imgH="419100" progId="Equation.3">
                  <p:embed/>
                </p:oleObj>
              </mc:Choice>
              <mc:Fallback>
                <p:oleObj name="Ecuación" r:id="rId2" imgW="660400" imgH="419100" progId="Equation.3">
                  <p:embed/>
                  <p:pic>
                    <p:nvPicPr>
                      <p:cNvPr id="19476" name="2 Objeto">
                        <a:extLst>
                          <a:ext uri="{FF2B5EF4-FFF2-40B4-BE49-F238E27FC236}">
                            <a16:creationId xmlns:a16="http://schemas.microsoft.com/office/drawing/2014/main" id="{9BF6D08A-991B-26C7-FFAE-A69E1E916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8588" y="4108450"/>
                        <a:ext cx="15970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5 Marcador de número de diapositiva">
            <a:extLst>
              <a:ext uri="{FF2B5EF4-FFF2-40B4-BE49-F238E27FC236}">
                <a16:creationId xmlns:a16="http://schemas.microsoft.com/office/drawing/2014/main" id="{3EA7C3F5-9D86-8D10-E8FA-80427AA6B0D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0A2DDFC-3B17-484F-B6C2-39AABCB692FE}" type="slidenum">
              <a:rPr lang="es-ES" altLang="es-CR" sz="1400" smtClean="0"/>
              <a:pPr>
                <a:spcBef>
                  <a:spcPct val="0"/>
                </a:spcBef>
                <a:buClrTx/>
                <a:buSzTx/>
                <a:buFontTx/>
                <a:buNone/>
              </a:pPr>
              <a:t>17</a:t>
            </a:fld>
            <a:endParaRPr lang="es-ES" altLang="es-CR" sz="1400"/>
          </a:p>
        </p:txBody>
      </p:sp>
      <p:sp>
        <p:nvSpPr>
          <p:cNvPr id="20483" name="Rectangle 2">
            <a:extLst>
              <a:ext uri="{FF2B5EF4-FFF2-40B4-BE49-F238E27FC236}">
                <a16:creationId xmlns:a16="http://schemas.microsoft.com/office/drawing/2014/main" id="{87BF9304-3523-F846-C81F-4BE7CF2C38D3}"/>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Aplicación de la función discriminante</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20484" name="Rectangle 3">
            <a:extLst>
              <a:ext uri="{FF2B5EF4-FFF2-40B4-BE49-F238E27FC236}">
                <a16:creationId xmlns:a16="http://schemas.microsoft.com/office/drawing/2014/main" id="{2CAA28C2-F019-9A83-EE9D-39EDCE482E8E}"/>
              </a:ext>
            </a:extLst>
          </p:cNvPr>
          <p:cNvSpPr>
            <a:spLocks noGrp="1" noChangeArrowheads="1"/>
          </p:cNvSpPr>
          <p:nvPr>
            <p:ph type="body" idx="1"/>
          </p:nvPr>
        </p:nvSpPr>
        <p:spPr>
          <a:xfrm>
            <a:off x="838200" y="1989138"/>
            <a:ext cx="7696200" cy="1016000"/>
          </a:xfrm>
          <a:noFill/>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Una observación q-dimensional </a:t>
            </a:r>
            <a:r>
              <a:rPr lang="es-ES" altLang="es-CR" sz="2000" i="1"/>
              <a:t>x </a:t>
            </a:r>
            <a:r>
              <a:rPr lang="es-ES" altLang="es-CR" sz="2000"/>
              <a:t>se clasifica en el grupo </a:t>
            </a:r>
            <a:r>
              <a:rPr lang="es-ES" altLang="es-CR" sz="2000" i="1"/>
              <a:t>j-ésimo</a:t>
            </a:r>
            <a:r>
              <a:rPr lang="es-ES" altLang="es-CR" sz="2000"/>
              <a:t> si la siguiente expresión alcanza su mínimo cuando se calcula con respecto a ese grupo:</a:t>
            </a:r>
          </a:p>
        </p:txBody>
      </p:sp>
      <p:sp>
        <p:nvSpPr>
          <p:cNvPr id="20485" name="Rectangle 4">
            <a:extLst>
              <a:ext uri="{FF2B5EF4-FFF2-40B4-BE49-F238E27FC236}">
                <a16:creationId xmlns:a16="http://schemas.microsoft.com/office/drawing/2014/main" id="{667FA9E6-650E-520E-AE22-9AA4804114AA}"/>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86" name="Rectangle 5">
            <a:extLst>
              <a:ext uri="{FF2B5EF4-FFF2-40B4-BE49-F238E27FC236}">
                <a16:creationId xmlns:a16="http://schemas.microsoft.com/office/drawing/2014/main" id="{F72AD466-CCD4-970C-6522-82FF11F31CA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87" name="Rectangle 6">
            <a:extLst>
              <a:ext uri="{FF2B5EF4-FFF2-40B4-BE49-F238E27FC236}">
                <a16:creationId xmlns:a16="http://schemas.microsoft.com/office/drawing/2014/main" id="{798AEFDF-406F-0012-AAFE-BCD8B2BC430F}"/>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88" name="Rectangle 7">
            <a:extLst>
              <a:ext uri="{FF2B5EF4-FFF2-40B4-BE49-F238E27FC236}">
                <a16:creationId xmlns:a16="http://schemas.microsoft.com/office/drawing/2014/main" id="{BEA50FCB-54EF-6096-83C4-B31BDFD74A20}"/>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89" name="Rectangle 8">
            <a:extLst>
              <a:ext uri="{FF2B5EF4-FFF2-40B4-BE49-F238E27FC236}">
                <a16:creationId xmlns:a16="http://schemas.microsoft.com/office/drawing/2014/main" id="{999A8A6E-28BB-D37E-C719-2812D5407703}"/>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0" name="Rectangle 9">
            <a:extLst>
              <a:ext uri="{FF2B5EF4-FFF2-40B4-BE49-F238E27FC236}">
                <a16:creationId xmlns:a16="http://schemas.microsoft.com/office/drawing/2014/main" id="{A2A271F7-ABAD-C680-AAB5-02A008746CDB}"/>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1" name="Rectangle 10">
            <a:extLst>
              <a:ext uri="{FF2B5EF4-FFF2-40B4-BE49-F238E27FC236}">
                <a16:creationId xmlns:a16="http://schemas.microsoft.com/office/drawing/2014/main" id="{C5269421-FB10-8F16-D0F4-10067C6859CA}"/>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2" name="Rectangle 11">
            <a:extLst>
              <a:ext uri="{FF2B5EF4-FFF2-40B4-BE49-F238E27FC236}">
                <a16:creationId xmlns:a16="http://schemas.microsoft.com/office/drawing/2014/main" id="{DCD41645-D58E-5E8B-68BD-54A439984F58}"/>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3" name="Rectangle 12">
            <a:extLst>
              <a:ext uri="{FF2B5EF4-FFF2-40B4-BE49-F238E27FC236}">
                <a16:creationId xmlns:a16="http://schemas.microsoft.com/office/drawing/2014/main" id="{F8E03C90-3BE0-A714-9D62-CBEB92A6CE10}"/>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4" name="Rectangle 13">
            <a:extLst>
              <a:ext uri="{FF2B5EF4-FFF2-40B4-BE49-F238E27FC236}">
                <a16:creationId xmlns:a16="http://schemas.microsoft.com/office/drawing/2014/main" id="{C53FBB3F-4A30-D4BE-5BBB-E4EFBA623FB5}"/>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5" name="Rectangle 14">
            <a:extLst>
              <a:ext uri="{FF2B5EF4-FFF2-40B4-BE49-F238E27FC236}">
                <a16:creationId xmlns:a16="http://schemas.microsoft.com/office/drawing/2014/main" id="{6A5A7CB5-BAC6-B4BE-A8C6-07D3BB7DCA31}"/>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6" name="Rectangle 15">
            <a:extLst>
              <a:ext uri="{FF2B5EF4-FFF2-40B4-BE49-F238E27FC236}">
                <a16:creationId xmlns:a16="http://schemas.microsoft.com/office/drawing/2014/main" id="{A47DE37D-031D-4A18-C3E3-F4E768684E6D}"/>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7" name="Rectangle 16">
            <a:extLst>
              <a:ext uri="{FF2B5EF4-FFF2-40B4-BE49-F238E27FC236}">
                <a16:creationId xmlns:a16="http://schemas.microsoft.com/office/drawing/2014/main" id="{B1B0BC5A-2638-8F9E-D291-094428606AC9}"/>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8" name="Rectangle 17">
            <a:extLst>
              <a:ext uri="{FF2B5EF4-FFF2-40B4-BE49-F238E27FC236}">
                <a16:creationId xmlns:a16="http://schemas.microsoft.com/office/drawing/2014/main" id="{903D0235-8A7B-7382-9EA6-65D43F535334}"/>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9" name="Rectangle 18">
            <a:extLst>
              <a:ext uri="{FF2B5EF4-FFF2-40B4-BE49-F238E27FC236}">
                <a16:creationId xmlns:a16="http://schemas.microsoft.com/office/drawing/2014/main" id="{4B4329A6-8BFD-3652-9667-52A082FF5567}"/>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graphicFrame>
        <p:nvGraphicFramePr>
          <p:cNvPr id="20500" name="2 Objeto">
            <a:extLst>
              <a:ext uri="{FF2B5EF4-FFF2-40B4-BE49-F238E27FC236}">
                <a16:creationId xmlns:a16="http://schemas.microsoft.com/office/drawing/2014/main" id="{FE52C22F-C448-7E90-0EF3-EE74B997DCFA}"/>
              </a:ext>
            </a:extLst>
          </p:cNvPr>
          <p:cNvGraphicFramePr>
            <a:graphicFrameLocks noChangeAspect="1"/>
          </p:cNvGraphicFramePr>
          <p:nvPr/>
        </p:nvGraphicFramePr>
        <p:xfrm>
          <a:off x="3875088" y="3200400"/>
          <a:ext cx="1952625" cy="733425"/>
        </p:xfrm>
        <a:graphic>
          <a:graphicData uri="http://schemas.openxmlformats.org/presentationml/2006/ole">
            <mc:AlternateContent xmlns:mc="http://schemas.openxmlformats.org/markup-compatibility/2006">
              <mc:Choice xmlns:v="urn:schemas-microsoft-com:vml" Requires="v">
                <p:oleObj name="Ecuación" r:id="rId2" imgW="774364" imgH="291973" progId="Equation.3">
                  <p:embed/>
                </p:oleObj>
              </mc:Choice>
              <mc:Fallback>
                <p:oleObj name="Ecuación" r:id="rId2" imgW="774364" imgH="291973" progId="Equation.3">
                  <p:embed/>
                  <p:pic>
                    <p:nvPicPr>
                      <p:cNvPr id="20500" name="2 Objeto">
                        <a:extLst>
                          <a:ext uri="{FF2B5EF4-FFF2-40B4-BE49-F238E27FC236}">
                            <a16:creationId xmlns:a16="http://schemas.microsoft.com/office/drawing/2014/main" id="{FE52C22F-C448-7E90-0EF3-EE74B997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5088" y="3200400"/>
                        <a:ext cx="19526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5 Marcador de número de diapositiva">
            <a:extLst>
              <a:ext uri="{FF2B5EF4-FFF2-40B4-BE49-F238E27FC236}">
                <a16:creationId xmlns:a16="http://schemas.microsoft.com/office/drawing/2014/main" id="{9454D0DE-245B-90A9-A090-A550F9762BF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013AF88E-6ADD-4632-9AD2-9DB19767688C}" type="slidenum">
              <a:rPr lang="es-ES" altLang="es-CR" sz="1400" smtClean="0"/>
              <a:pPr>
                <a:spcBef>
                  <a:spcPct val="0"/>
                </a:spcBef>
                <a:buClrTx/>
                <a:buSzTx/>
                <a:buFontTx/>
                <a:buNone/>
              </a:pPr>
              <a:t>18</a:t>
            </a:fld>
            <a:endParaRPr lang="es-ES" altLang="es-CR" sz="1400"/>
          </a:p>
        </p:txBody>
      </p:sp>
      <p:sp>
        <p:nvSpPr>
          <p:cNvPr id="21507" name="Rectangle 2">
            <a:extLst>
              <a:ext uri="{FF2B5EF4-FFF2-40B4-BE49-F238E27FC236}">
                <a16:creationId xmlns:a16="http://schemas.microsoft.com/office/drawing/2014/main" id="{26CC2E67-38CB-5CD5-1925-BBDFA1EF3BE2}"/>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Enfoque Bayesiano</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21508" name="Rectangle 3">
            <a:extLst>
              <a:ext uri="{FF2B5EF4-FFF2-40B4-BE49-F238E27FC236}">
                <a16:creationId xmlns:a16="http://schemas.microsoft.com/office/drawing/2014/main" id="{BE2D9B34-973B-1E59-10F4-4D03DD9F16AC}"/>
              </a:ext>
            </a:extLst>
          </p:cNvPr>
          <p:cNvSpPr>
            <a:spLocks noGrp="1" noChangeArrowheads="1"/>
          </p:cNvSpPr>
          <p:nvPr>
            <p:ph type="body" idx="1"/>
          </p:nvPr>
        </p:nvSpPr>
        <p:spPr>
          <a:xfrm>
            <a:off x="838200" y="1989138"/>
            <a:ext cx="7696200" cy="3862387"/>
          </a:xfrm>
          <a:noFill/>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Siguiendo el teorema de Bayes se puede calcular la probabilidad a posteriori de pertenencia al </a:t>
            </a:r>
            <a:r>
              <a:rPr lang="es-ES" altLang="es-CR" sz="2000" i="1"/>
              <a:t>i-ésimo </a:t>
            </a:r>
            <a:r>
              <a:rPr lang="es-ES" altLang="es-CR" sz="2000"/>
              <a:t>grupo:</a:t>
            </a:r>
          </a:p>
          <a:p>
            <a:pPr algn="just">
              <a:spcBef>
                <a:spcPct val="0"/>
              </a:spcBef>
              <a:spcAft>
                <a:spcPts val="600"/>
              </a:spcAft>
              <a:buClr>
                <a:schemeClr val="hlink"/>
              </a:buClr>
              <a:buSzTx/>
              <a:buFont typeface="Wingdings" panose="05000000000000000000" pitchFamily="2" charset="2"/>
              <a:buChar char="§"/>
            </a:pPr>
            <a:endParaRPr lang="es-ES" altLang="es-CR" sz="2000"/>
          </a:p>
          <a:p>
            <a:pPr algn="just">
              <a:spcBef>
                <a:spcPct val="0"/>
              </a:spcBef>
              <a:spcAft>
                <a:spcPts val="600"/>
              </a:spcAft>
              <a:buClr>
                <a:schemeClr val="hlink"/>
              </a:buClr>
              <a:buSzTx/>
              <a:buFont typeface="Wingdings" panose="05000000000000000000" pitchFamily="2" charset="2"/>
              <a:buChar char="§"/>
            </a:pPr>
            <a:endParaRPr lang="es-ES" altLang="es-CR" sz="2000"/>
          </a:p>
          <a:p>
            <a:pPr algn="just">
              <a:spcBef>
                <a:spcPct val="0"/>
              </a:spcBef>
              <a:spcAft>
                <a:spcPts val="600"/>
              </a:spcAft>
              <a:buClr>
                <a:schemeClr val="hlink"/>
              </a:buClr>
              <a:buSzTx/>
              <a:buFont typeface="Wingdings" panose="05000000000000000000" pitchFamily="2" charset="2"/>
              <a:buChar char="§"/>
            </a:pPr>
            <a:endParaRPr lang="es-ES" altLang="es-CR" sz="2000"/>
          </a:p>
          <a:p>
            <a:pPr algn="just">
              <a:spcBef>
                <a:spcPct val="0"/>
              </a:spcBef>
              <a:spcAft>
                <a:spcPts val="600"/>
              </a:spcAft>
              <a:buClr>
                <a:schemeClr val="hlink"/>
              </a:buClr>
              <a:buSzTx/>
              <a:buFont typeface="Wingdings" panose="05000000000000000000" pitchFamily="2" charset="2"/>
              <a:buChar char="§"/>
            </a:pPr>
            <a:r>
              <a:rPr lang="es-ES" altLang="es-CR" sz="2000"/>
              <a:t>Donde p(i) es la probabilidad a priori de pertenencia al grupo i-ésimo y f(.) es la función de verosimilitud, la cual se asume normal multivariada.</a:t>
            </a:r>
          </a:p>
          <a:p>
            <a:pPr algn="just">
              <a:spcBef>
                <a:spcPct val="0"/>
              </a:spcBef>
              <a:spcAft>
                <a:spcPts val="600"/>
              </a:spcAft>
              <a:buClr>
                <a:schemeClr val="hlink"/>
              </a:buClr>
              <a:buSzTx/>
              <a:buFont typeface="Wingdings" panose="05000000000000000000" pitchFamily="2" charset="2"/>
              <a:buChar char="§"/>
            </a:pPr>
            <a:r>
              <a:rPr lang="es-ES" altLang="es-CR" sz="2000"/>
              <a:t>Si no se tiene información a priori se toma p(j)=1/k y se simplifica la expresión:</a:t>
            </a:r>
          </a:p>
        </p:txBody>
      </p:sp>
      <p:sp>
        <p:nvSpPr>
          <p:cNvPr id="21509" name="Rectangle 4">
            <a:extLst>
              <a:ext uri="{FF2B5EF4-FFF2-40B4-BE49-F238E27FC236}">
                <a16:creationId xmlns:a16="http://schemas.microsoft.com/office/drawing/2014/main" id="{F971443D-AF68-49B5-0C50-5D3F51C8AF14}"/>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10" name="Rectangle 5">
            <a:extLst>
              <a:ext uri="{FF2B5EF4-FFF2-40B4-BE49-F238E27FC236}">
                <a16:creationId xmlns:a16="http://schemas.microsoft.com/office/drawing/2014/main" id="{404BE6EA-2880-45AF-E452-4FF73BA805EA}"/>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11" name="Rectangle 6">
            <a:extLst>
              <a:ext uri="{FF2B5EF4-FFF2-40B4-BE49-F238E27FC236}">
                <a16:creationId xmlns:a16="http://schemas.microsoft.com/office/drawing/2014/main" id="{F8FD7AE7-240E-861D-7F98-F106C400F21F}"/>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12" name="Rectangle 7">
            <a:extLst>
              <a:ext uri="{FF2B5EF4-FFF2-40B4-BE49-F238E27FC236}">
                <a16:creationId xmlns:a16="http://schemas.microsoft.com/office/drawing/2014/main" id="{1A7B62AD-2B3F-CBEA-3FAA-E5235A1048D1}"/>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13" name="Rectangle 8">
            <a:extLst>
              <a:ext uri="{FF2B5EF4-FFF2-40B4-BE49-F238E27FC236}">
                <a16:creationId xmlns:a16="http://schemas.microsoft.com/office/drawing/2014/main" id="{38C01E48-B74D-7B96-20C2-BF18CB78E50C}"/>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14" name="Rectangle 9">
            <a:extLst>
              <a:ext uri="{FF2B5EF4-FFF2-40B4-BE49-F238E27FC236}">
                <a16:creationId xmlns:a16="http://schemas.microsoft.com/office/drawing/2014/main" id="{7F6671B4-ADDF-83C5-EDDF-85FD486AB60B}"/>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15" name="Rectangle 10">
            <a:extLst>
              <a:ext uri="{FF2B5EF4-FFF2-40B4-BE49-F238E27FC236}">
                <a16:creationId xmlns:a16="http://schemas.microsoft.com/office/drawing/2014/main" id="{0B7C6677-C6DA-1896-F2E7-820298A35BAC}"/>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16" name="Rectangle 11">
            <a:extLst>
              <a:ext uri="{FF2B5EF4-FFF2-40B4-BE49-F238E27FC236}">
                <a16:creationId xmlns:a16="http://schemas.microsoft.com/office/drawing/2014/main" id="{869ADC81-566A-99AB-F2B2-293D63491F65}"/>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17" name="Rectangle 12">
            <a:extLst>
              <a:ext uri="{FF2B5EF4-FFF2-40B4-BE49-F238E27FC236}">
                <a16:creationId xmlns:a16="http://schemas.microsoft.com/office/drawing/2014/main" id="{7B2361F2-9679-7B63-904D-915069ADDB1E}"/>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18" name="Rectangle 13">
            <a:extLst>
              <a:ext uri="{FF2B5EF4-FFF2-40B4-BE49-F238E27FC236}">
                <a16:creationId xmlns:a16="http://schemas.microsoft.com/office/drawing/2014/main" id="{B3F8855E-0135-C456-E7A6-8DFB903D033B}"/>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19" name="Rectangle 14">
            <a:extLst>
              <a:ext uri="{FF2B5EF4-FFF2-40B4-BE49-F238E27FC236}">
                <a16:creationId xmlns:a16="http://schemas.microsoft.com/office/drawing/2014/main" id="{89434382-3865-0102-8EC9-02F7CDC19F9E}"/>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20" name="Rectangle 15">
            <a:extLst>
              <a:ext uri="{FF2B5EF4-FFF2-40B4-BE49-F238E27FC236}">
                <a16:creationId xmlns:a16="http://schemas.microsoft.com/office/drawing/2014/main" id="{03248D0E-A601-2A68-8940-93E780875828}"/>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21" name="Rectangle 16">
            <a:extLst>
              <a:ext uri="{FF2B5EF4-FFF2-40B4-BE49-F238E27FC236}">
                <a16:creationId xmlns:a16="http://schemas.microsoft.com/office/drawing/2014/main" id="{9C706C99-7B0A-4D33-504F-9A8356722D82}"/>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22" name="Rectangle 17">
            <a:extLst>
              <a:ext uri="{FF2B5EF4-FFF2-40B4-BE49-F238E27FC236}">
                <a16:creationId xmlns:a16="http://schemas.microsoft.com/office/drawing/2014/main" id="{AD3BBB2E-0B15-F923-70CA-6632683F7DD2}"/>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23" name="Rectangle 18">
            <a:extLst>
              <a:ext uri="{FF2B5EF4-FFF2-40B4-BE49-F238E27FC236}">
                <a16:creationId xmlns:a16="http://schemas.microsoft.com/office/drawing/2014/main" id="{010F8AEF-E017-1373-A718-DDA8A7670EDB}"/>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graphicFrame>
        <p:nvGraphicFramePr>
          <p:cNvPr id="21524" name="2 Objeto">
            <a:extLst>
              <a:ext uri="{FF2B5EF4-FFF2-40B4-BE49-F238E27FC236}">
                <a16:creationId xmlns:a16="http://schemas.microsoft.com/office/drawing/2014/main" id="{EAE82D76-7A2F-5703-C0F4-EFB5B3FB1C46}"/>
              </a:ext>
            </a:extLst>
          </p:cNvPr>
          <p:cNvGraphicFramePr>
            <a:graphicFrameLocks noChangeAspect="1"/>
          </p:cNvGraphicFramePr>
          <p:nvPr/>
        </p:nvGraphicFramePr>
        <p:xfrm>
          <a:off x="3276600" y="2770188"/>
          <a:ext cx="3867150" cy="1317625"/>
        </p:xfrm>
        <a:graphic>
          <a:graphicData uri="http://schemas.openxmlformats.org/presentationml/2006/ole">
            <mc:AlternateContent xmlns:mc="http://schemas.openxmlformats.org/markup-compatibility/2006">
              <mc:Choice xmlns:v="urn:schemas-microsoft-com:vml" Requires="v">
                <p:oleObj name="Ecuación" r:id="rId2" imgW="1854200" imgH="635000" progId="Equation.3">
                  <p:embed/>
                </p:oleObj>
              </mc:Choice>
              <mc:Fallback>
                <p:oleObj name="Ecuación" r:id="rId2" imgW="1854200" imgH="635000" progId="Equation.3">
                  <p:embed/>
                  <p:pic>
                    <p:nvPicPr>
                      <p:cNvPr id="21524" name="2 Objeto">
                        <a:extLst>
                          <a:ext uri="{FF2B5EF4-FFF2-40B4-BE49-F238E27FC236}">
                            <a16:creationId xmlns:a16="http://schemas.microsoft.com/office/drawing/2014/main" id="{EAE82D76-7A2F-5703-C0F4-EFB5B3FB1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770188"/>
                        <a:ext cx="386715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25" name="1 Objeto">
            <a:extLst>
              <a:ext uri="{FF2B5EF4-FFF2-40B4-BE49-F238E27FC236}">
                <a16:creationId xmlns:a16="http://schemas.microsoft.com/office/drawing/2014/main" id="{56EB8626-A904-DDBD-97EC-5179645A0490}"/>
              </a:ext>
            </a:extLst>
          </p:cNvPr>
          <p:cNvGraphicFramePr>
            <a:graphicFrameLocks noChangeAspect="1"/>
          </p:cNvGraphicFramePr>
          <p:nvPr/>
        </p:nvGraphicFramePr>
        <p:xfrm>
          <a:off x="3530600" y="5708650"/>
          <a:ext cx="2844800" cy="1149350"/>
        </p:xfrm>
        <a:graphic>
          <a:graphicData uri="http://schemas.openxmlformats.org/presentationml/2006/ole">
            <mc:AlternateContent xmlns:mc="http://schemas.openxmlformats.org/markup-compatibility/2006">
              <mc:Choice xmlns:v="urn:schemas-microsoft-com:vml" Requires="v">
                <p:oleObj name="Ecuación" r:id="rId4" imgW="1562100" imgH="635000" progId="Equation.3">
                  <p:embed/>
                </p:oleObj>
              </mc:Choice>
              <mc:Fallback>
                <p:oleObj name="Ecuación" r:id="rId4" imgW="1562100" imgH="635000" progId="Equation.3">
                  <p:embed/>
                  <p:pic>
                    <p:nvPicPr>
                      <p:cNvPr id="21525" name="1 Objeto">
                        <a:extLst>
                          <a:ext uri="{FF2B5EF4-FFF2-40B4-BE49-F238E27FC236}">
                            <a16:creationId xmlns:a16="http://schemas.microsoft.com/office/drawing/2014/main" id="{56EB8626-A904-DDBD-97EC-5179645A04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0600" y="5708650"/>
                        <a:ext cx="284480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5 Marcador de número de diapositiva">
            <a:extLst>
              <a:ext uri="{FF2B5EF4-FFF2-40B4-BE49-F238E27FC236}">
                <a16:creationId xmlns:a16="http://schemas.microsoft.com/office/drawing/2014/main" id="{99624DED-56F0-AC37-DD1C-EAACDAC87D8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2AA4AB6B-2073-446C-9E03-8060B7102C90}" type="slidenum">
              <a:rPr lang="es-ES" altLang="es-CR" sz="1400" smtClean="0"/>
              <a:pPr>
                <a:spcBef>
                  <a:spcPct val="0"/>
                </a:spcBef>
                <a:buClrTx/>
                <a:buSzTx/>
                <a:buFontTx/>
                <a:buNone/>
              </a:pPr>
              <a:t>19</a:t>
            </a:fld>
            <a:endParaRPr lang="es-ES" altLang="es-CR" sz="1400"/>
          </a:p>
        </p:txBody>
      </p:sp>
      <p:sp>
        <p:nvSpPr>
          <p:cNvPr id="22531" name="Rectangle 2">
            <a:extLst>
              <a:ext uri="{FF2B5EF4-FFF2-40B4-BE49-F238E27FC236}">
                <a16:creationId xmlns:a16="http://schemas.microsoft.com/office/drawing/2014/main" id="{8E5BDCF8-454C-1297-F7D6-8D1639B17851}"/>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Función de verosimilitud</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22532" name="Rectangle 3">
            <a:extLst>
              <a:ext uri="{FF2B5EF4-FFF2-40B4-BE49-F238E27FC236}">
                <a16:creationId xmlns:a16="http://schemas.microsoft.com/office/drawing/2014/main" id="{C041D394-544B-0BE6-5BD5-728E6AFD61DC}"/>
              </a:ext>
            </a:extLst>
          </p:cNvPr>
          <p:cNvSpPr>
            <a:spLocks noGrp="1" noChangeArrowheads="1"/>
          </p:cNvSpPr>
          <p:nvPr>
            <p:ph type="body" idx="1"/>
          </p:nvPr>
        </p:nvSpPr>
        <p:spPr>
          <a:xfrm>
            <a:off x="838200" y="1989138"/>
            <a:ext cx="7696200" cy="2246312"/>
          </a:xfrm>
          <a:noFill/>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La función de verosimilitud normal multivariada está dada por:</a:t>
            </a:r>
          </a:p>
          <a:p>
            <a:pPr algn="just">
              <a:spcBef>
                <a:spcPct val="0"/>
              </a:spcBef>
              <a:spcAft>
                <a:spcPts val="600"/>
              </a:spcAft>
              <a:buClr>
                <a:schemeClr val="hlink"/>
              </a:buClr>
              <a:buSzTx/>
              <a:buFont typeface="Wingdings" panose="05000000000000000000" pitchFamily="2" charset="2"/>
              <a:buChar char="§"/>
            </a:pPr>
            <a:endParaRPr lang="es-ES" altLang="es-CR" sz="2000"/>
          </a:p>
          <a:p>
            <a:pPr algn="just">
              <a:spcBef>
                <a:spcPct val="0"/>
              </a:spcBef>
              <a:spcAft>
                <a:spcPts val="600"/>
              </a:spcAft>
              <a:buClr>
                <a:schemeClr val="hlink"/>
              </a:buClr>
              <a:buSzTx/>
              <a:buFont typeface="Wingdings" panose="05000000000000000000" pitchFamily="2" charset="2"/>
              <a:buChar char="§"/>
            </a:pPr>
            <a:endParaRPr lang="es-ES" altLang="es-CR" sz="2000"/>
          </a:p>
          <a:p>
            <a:pPr algn="just">
              <a:spcBef>
                <a:spcPct val="0"/>
              </a:spcBef>
              <a:spcAft>
                <a:spcPts val="600"/>
              </a:spcAft>
              <a:buClr>
                <a:schemeClr val="hlink"/>
              </a:buClr>
              <a:buSzTx/>
              <a:buFont typeface="Wingdings" panose="05000000000000000000" pitchFamily="2" charset="2"/>
              <a:buChar char="§"/>
            </a:pPr>
            <a:endParaRPr lang="es-ES" altLang="es-CR" sz="2000"/>
          </a:p>
          <a:p>
            <a:pPr algn="just">
              <a:spcBef>
                <a:spcPct val="0"/>
              </a:spcBef>
              <a:spcAft>
                <a:spcPts val="600"/>
              </a:spcAft>
              <a:buClr>
                <a:schemeClr val="hlink"/>
              </a:buClr>
              <a:buSzTx/>
              <a:buFont typeface="Wingdings" panose="05000000000000000000" pitchFamily="2" charset="2"/>
              <a:buChar char="§"/>
            </a:pPr>
            <a:r>
              <a:rPr lang="es-ES" altLang="es-CR" sz="2000"/>
              <a:t>La log-verosimilitud estaría dada por:</a:t>
            </a:r>
          </a:p>
        </p:txBody>
      </p:sp>
      <p:sp>
        <p:nvSpPr>
          <p:cNvPr id="22533" name="Rectangle 4">
            <a:extLst>
              <a:ext uri="{FF2B5EF4-FFF2-40B4-BE49-F238E27FC236}">
                <a16:creationId xmlns:a16="http://schemas.microsoft.com/office/drawing/2014/main" id="{4C65F9AB-D256-FBFB-44D9-F6B8326B39A9}"/>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34" name="Rectangle 5">
            <a:extLst>
              <a:ext uri="{FF2B5EF4-FFF2-40B4-BE49-F238E27FC236}">
                <a16:creationId xmlns:a16="http://schemas.microsoft.com/office/drawing/2014/main" id="{C2FB9090-189B-BC0F-1CC8-BCB338C65D9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35" name="Rectangle 6">
            <a:extLst>
              <a:ext uri="{FF2B5EF4-FFF2-40B4-BE49-F238E27FC236}">
                <a16:creationId xmlns:a16="http://schemas.microsoft.com/office/drawing/2014/main" id="{E8B9F774-7E8E-708D-8735-543CDE632564}"/>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36" name="Rectangle 7">
            <a:extLst>
              <a:ext uri="{FF2B5EF4-FFF2-40B4-BE49-F238E27FC236}">
                <a16:creationId xmlns:a16="http://schemas.microsoft.com/office/drawing/2014/main" id="{E419321B-8444-CF7B-983C-90578E1CD263}"/>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37" name="Rectangle 8">
            <a:extLst>
              <a:ext uri="{FF2B5EF4-FFF2-40B4-BE49-F238E27FC236}">
                <a16:creationId xmlns:a16="http://schemas.microsoft.com/office/drawing/2014/main" id="{1DC2186E-684B-68B2-C9C2-6B03306071EA}"/>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38" name="Rectangle 9">
            <a:extLst>
              <a:ext uri="{FF2B5EF4-FFF2-40B4-BE49-F238E27FC236}">
                <a16:creationId xmlns:a16="http://schemas.microsoft.com/office/drawing/2014/main" id="{21665DE8-9E0B-D081-B6B2-794D8C22959C}"/>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39" name="Rectangle 10">
            <a:extLst>
              <a:ext uri="{FF2B5EF4-FFF2-40B4-BE49-F238E27FC236}">
                <a16:creationId xmlns:a16="http://schemas.microsoft.com/office/drawing/2014/main" id="{4DAEADE1-2EA3-8561-EBFE-63736E675597}"/>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40" name="Rectangle 11">
            <a:extLst>
              <a:ext uri="{FF2B5EF4-FFF2-40B4-BE49-F238E27FC236}">
                <a16:creationId xmlns:a16="http://schemas.microsoft.com/office/drawing/2014/main" id="{28D6FB45-7F5C-F706-DA3C-2E35086C43F9}"/>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41" name="Rectangle 12">
            <a:extLst>
              <a:ext uri="{FF2B5EF4-FFF2-40B4-BE49-F238E27FC236}">
                <a16:creationId xmlns:a16="http://schemas.microsoft.com/office/drawing/2014/main" id="{2472A785-9506-3C02-6CDD-F88AC7E8B1A7}"/>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42" name="Rectangle 13">
            <a:extLst>
              <a:ext uri="{FF2B5EF4-FFF2-40B4-BE49-F238E27FC236}">
                <a16:creationId xmlns:a16="http://schemas.microsoft.com/office/drawing/2014/main" id="{4AE32408-8CF1-17F5-8468-E0F75EE5CB18}"/>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43" name="Rectangle 14">
            <a:extLst>
              <a:ext uri="{FF2B5EF4-FFF2-40B4-BE49-F238E27FC236}">
                <a16:creationId xmlns:a16="http://schemas.microsoft.com/office/drawing/2014/main" id="{E84BFD76-AB33-8C5C-F6D9-B25D645708A3}"/>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44" name="Rectangle 15">
            <a:extLst>
              <a:ext uri="{FF2B5EF4-FFF2-40B4-BE49-F238E27FC236}">
                <a16:creationId xmlns:a16="http://schemas.microsoft.com/office/drawing/2014/main" id="{9D881743-9D07-55F1-B1B6-919199F47CC9}"/>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45" name="Rectangle 16">
            <a:extLst>
              <a:ext uri="{FF2B5EF4-FFF2-40B4-BE49-F238E27FC236}">
                <a16:creationId xmlns:a16="http://schemas.microsoft.com/office/drawing/2014/main" id="{C78095A9-E340-E1E7-F119-C3084102310B}"/>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46" name="Rectangle 17">
            <a:extLst>
              <a:ext uri="{FF2B5EF4-FFF2-40B4-BE49-F238E27FC236}">
                <a16:creationId xmlns:a16="http://schemas.microsoft.com/office/drawing/2014/main" id="{A01B2EBC-983A-EBD0-3F6B-BC3F60698A03}"/>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47" name="Rectangle 18">
            <a:extLst>
              <a:ext uri="{FF2B5EF4-FFF2-40B4-BE49-F238E27FC236}">
                <a16:creationId xmlns:a16="http://schemas.microsoft.com/office/drawing/2014/main" id="{894ED1B8-DA8C-649E-A941-714D68EC0C45}"/>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graphicFrame>
        <p:nvGraphicFramePr>
          <p:cNvPr id="22548" name="3 Objeto">
            <a:extLst>
              <a:ext uri="{FF2B5EF4-FFF2-40B4-BE49-F238E27FC236}">
                <a16:creationId xmlns:a16="http://schemas.microsoft.com/office/drawing/2014/main" id="{7ECA3D59-FD99-78E2-108E-AF0DDB5320CF}"/>
              </a:ext>
            </a:extLst>
          </p:cNvPr>
          <p:cNvGraphicFramePr>
            <a:graphicFrameLocks noChangeAspect="1"/>
          </p:cNvGraphicFramePr>
          <p:nvPr/>
        </p:nvGraphicFramePr>
        <p:xfrm>
          <a:off x="1463675" y="2762250"/>
          <a:ext cx="7570788" cy="876300"/>
        </p:xfrm>
        <a:graphic>
          <a:graphicData uri="http://schemas.openxmlformats.org/presentationml/2006/ole">
            <mc:AlternateContent xmlns:mc="http://schemas.openxmlformats.org/markup-compatibility/2006">
              <mc:Choice xmlns:v="urn:schemas-microsoft-com:vml" Requires="v">
                <p:oleObj name="Ecuación" r:id="rId2" imgW="3708400" imgH="431800" progId="Equation.3">
                  <p:embed/>
                </p:oleObj>
              </mc:Choice>
              <mc:Fallback>
                <p:oleObj name="Ecuación" r:id="rId2" imgW="3708400" imgH="431800" progId="Equation.3">
                  <p:embed/>
                  <p:pic>
                    <p:nvPicPr>
                      <p:cNvPr id="22548" name="3 Objeto">
                        <a:extLst>
                          <a:ext uri="{FF2B5EF4-FFF2-40B4-BE49-F238E27FC236}">
                            <a16:creationId xmlns:a16="http://schemas.microsoft.com/office/drawing/2014/main" id="{7ECA3D59-FD99-78E2-108E-AF0DDB532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2762250"/>
                        <a:ext cx="7570788"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9" name="4 Objeto">
            <a:extLst>
              <a:ext uri="{FF2B5EF4-FFF2-40B4-BE49-F238E27FC236}">
                <a16:creationId xmlns:a16="http://schemas.microsoft.com/office/drawing/2014/main" id="{72DB3BD6-F432-9E35-A2CA-6813D01B04AB}"/>
              </a:ext>
            </a:extLst>
          </p:cNvPr>
          <p:cNvGraphicFramePr>
            <a:graphicFrameLocks noChangeAspect="1"/>
          </p:cNvGraphicFramePr>
          <p:nvPr/>
        </p:nvGraphicFramePr>
        <p:xfrm>
          <a:off x="1878013" y="4386263"/>
          <a:ext cx="6642100" cy="828675"/>
        </p:xfrm>
        <a:graphic>
          <a:graphicData uri="http://schemas.openxmlformats.org/presentationml/2006/ole">
            <mc:AlternateContent xmlns:mc="http://schemas.openxmlformats.org/markup-compatibility/2006">
              <mc:Choice xmlns:v="urn:schemas-microsoft-com:vml" Requires="v">
                <p:oleObj name="Ecuación" r:id="rId4" imgW="3136900" imgH="393700" progId="Equation.3">
                  <p:embed/>
                </p:oleObj>
              </mc:Choice>
              <mc:Fallback>
                <p:oleObj name="Ecuación" r:id="rId4" imgW="3136900" imgH="393700" progId="Equation.3">
                  <p:embed/>
                  <p:pic>
                    <p:nvPicPr>
                      <p:cNvPr id="22549" name="4 Objeto">
                        <a:extLst>
                          <a:ext uri="{FF2B5EF4-FFF2-40B4-BE49-F238E27FC236}">
                            <a16:creationId xmlns:a16="http://schemas.microsoft.com/office/drawing/2014/main" id="{72DB3BD6-F432-9E35-A2CA-6813D01B04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8013" y="4386263"/>
                        <a:ext cx="66421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Marcador de número de diapositiva">
            <a:extLst>
              <a:ext uri="{FF2B5EF4-FFF2-40B4-BE49-F238E27FC236}">
                <a16:creationId xmlns:a16="http://schemas.microsoft.com/office/drawing/2014/main" id="{D0FCA115-2A6B-3125-69AA-7CF432C9191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F1EE0BDE-9C00-4A46-B389-DB5D91C25B37}" type="slidenum">
              <a:rPr lang="es-ES" altLang="es-CR" sz="1400" smtClean="0"/>
              <a:pPr>
                <a:spcBef>
                  <a:spcPct val="0"/>
                </a:spcBef>
                <a:buClrTx/>
                <a:buSzTx/>
                <a:buFontTx/>
                <a:buNone/>
              </a:pPr>
              <a:t>2</a:t>
            </a:fld>
            <a:endParaRPr lang="es-ES" altLang="es-CR" sz="1400"/>
          </a:p>
        </p:txBody>
      </p:sp>
      <p:sp>
        <p:nvSpPr>
          <p:cNvPr id="6147" name="Rectangle 2">
            <a:extLst>
              <a:ext uri="{FF2B5EF4-FFF2-40B4-BE49-F238E27FC236}">
                <a16:creationId xmlns:a16="http://schemas.microsoft.com/office/drawing/2014/main" id="{08858D2D-2860-F202-9EC1-59B44890A92A}"/>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Clasificación</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6148" name="Rectangle 3">
            <a:extLst>
              <a:ext uri="{FF2B5EF4-FFF2-40B4-BE49-F238E27FC236}">
                <a16:creationId xmlns:a16="http://schemas.microsoft.com/office/drawing/2014/main" id="{0AFB8649-3054-C1F8-F209-0FF68C01530F}"/>
              </a:ext>
            </a:extLst>
          </p:cNvPr>
          <p:cNvSpPr>
            <a:spLocks noGrp="1" noChangeArrowheads="1"/>
          </p:cNvSpPr>
          <p:nvPr>
            <p:ph type="body" idx="1"/>
          </p:nvPr>
        </p:nvSpPr>
        <p:spPr>
          <a:xfrm>
            <a:off x="838200" y="1989138"/>
            <a:ext cx="7696200" cy="4708525"/>
          </a:xfrm>
          <a:noFill/>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Clasificación consiste en asignar una observación con q variables en uno de varios grupos preestablecidos.</a:t>
            </a:r>
          </a:p>
          <a:p>
            <a:pPr algn="just">
              <a:spcBef>
                <a:spcPct val="0"/>
              </a:spcBef>
              <a:spcAft>
                <a:spcPts val="600"/>
              </a:spcAft>
              <a:buClr>
                <a:schemeClr val="hlink"/>
              </a:buClr>
              <a:buSzTx/>
              <a:buFont typeface="Wingdings" panose="05000000000000000000" pitchFamily="2" charset="2"/>
              <a:buChar char="§"/>
            </a:pPr>
            <a:r>
              <a:rPr lang="es-ES" altLang="es-CR" sz="2000"/>
              <a:t>El objetivo básico es construir una regla que tome la información de las q variables para resumirla en un indicador con el cual se pueda clasificar la observación de manera correcta en uno de los grupos. </a:t>
            </a:r>
          </a:p>
          <a:p>
            <a:pPr algn="just">
              <a:spcBef>
                <a:spcPct val="0"/>
              </a:spcBef>
              <a:spcAft>
                <a:spcPts val="600"/>
              </a:spcAft>
              <a:buClr>
                <a:schemeClr val="hlink"/>
              </a:buClr>
              <a:buSzTx/>
              <a:buFont typeface="Wingdings" panose="05000000000000000000" pitchFamily="2" charset="2"/>
              <a:buChar char="§"/>
            </a:pPr>
            <a:r>
              <a:rPr lang="es-ES" altLang="es-CR" sz="2000"/>
              <a:t>La regla se conoce como función discriminante.</a:t>
            </a:r>
          </a:p>
          <a:p>
            <a:pPr algn="just">
              <a:spcBef>
                <a:spcPct val="0"/>
              </a:spcBef>
              <a:spcAft>
                <a:spcPts val="600"/>
              </a:spcAft>
              <a:buClr>
                <a:schemeClr val="hlink"/>
              </a:buClr>
              <a:buSzTx/>
              <a:buFont typeface="Wingdings" panose="05000000000000000000" pitchFamily="2" charset="2"/>
              <a:buChar char="§"/>
            </a:pPr>
            <a:r>
              <a:rPr lang="es-ES" altLang="es-CR" sz="2000"/>
              <a:t>Varios métodos desarrollados para abordar el problema de clasificación:</a:t>
            </a:r>
          </a:p>
          <a:p>
            <a:pPr lvl="1" algn="just">
              <a:spcBef>
                <a:spcPct val="0"/>
              </a:spcBef>
              <a:spcAft>
                <a:spcPts val="600"/>
              </a:spcAft>
              <a:buClr>
                <a:schemeClr val="hlink"/>
              </a:buClr>
              <a:buSzTx/>
              <a:buFont typeface="Wingdings" panose="05000000000000000000" pitchFamily="2" charset="2"/>
              <a:buChar char="§"/>
            </a:pPr>
            <a:r>
              <a:rPr lang="es-ES" altLang="es-CR" sz="1600"/>
              <a:t>Análisis discriminante.</a:t>
            </a:r>
          </a:p>
          <a:p>
            <a:pPr lvl="1" algn="just">
              <a:spcBef>
                <a:spcPct val="0"/>
              </a:spcBef>
              <a:spcAft>
                <a:spcPts val="600"/>
              </a:spcAft>
              <a:buClr>
                <a:schemeClr val="hlink"/>
              </a:buClr>
              <a:buSzTx/>
              <a:buFont typeface="Wingdings" panose="05000000000000000000" pitchFamily="2" charset="2"/>
              <a:buChar char="§"/>
            </a:pPr>
            <a:r>
              <a:rPr lang="es-ES" altLang="es-CR" sz="1600"/>
              <a:t>Regresión logística (binomial/multinomial).</a:t>
            </a:r>
          </a:p>
          <a:p>
            <a:pPr lvl="1" algn="just">
              <a:spcBef>
                <a:spcPct val="0"/>
              </a:spcBef>
              <a:spcAft>
                <a:spcPts val="600"/>
              </a:spcAft>
              <a:buClr>
                <a:schemeClr val="hlink"/>
              </a:buClr>
              <a:buSzTx/>
              <a:buFont typeface="Wingdings" panose="05000000000000000000" pitchFamily="2" charset="2"/>
              <a:buChar char="§"/>
            </a:pPr>
            <a:r>
              <a:rPr lang="es-ES" altLang="es-CR" sz="1600"/>
              <a:t>K-vecinos más cercanos</a:t>
            </a:r>
            <a:r>
              <a:rPr lang="es-MX" altLang="es-CR" sz="1600"/>
              <a:t>.</a:t>
            </a:r>
          </a:p>
          <a:p>
            <a:pPr lvl="1" algn="just">
              <a:spcBef>
                <a:spcPct val="0"/>
              </a:spcBef>
              <a:spcAft>
                <a:spcPts val="600"/>
              </a:spcAft>
              <a:buClr>
                <a:schemeClr val="hlink"/>
              </a:buClr>
              <a:buSzTx/>
              <a:buFont typeface="Wingdings" panose="05000000000000000000" pitchFamily="2" charset="2"/>
              <a:buChar char="§"/>
            </a:pPr>
            <a:r>
              <a:rPr lang="es-MX" altLang="es-CR" sz="1600"/>
              <a:t>Máquinas vectoriales de soporte.</a:t>
            </a:r>
          </a:p>
          <a:p>
            <a:pPr lvl="1" algn="just">
              <a:spcBef>
                <a:spcPct val="0"/>
              </a:spcBef>
              <a:spcAft>
                <a:spcPts val="600"/>
              </a:spcAft>
              <a:buClr>
                <a:schemeClr val="hlink"/>
              </a:buClr>
              <a:buSzTx/>
              <a:buFont typeface="Wingdings" panose="05000000000000000000" pitchFamily="2" charset="2"/>
              <a:buChar char="§"/>
            </a:pPr>
            <a:r>
              <a:rPr lang="es-MX" altLang="es-CR" sz="1600"/>
              <a:t>Métodos basados en árboles.</a:t>
            </a:r>
            <a:endParaRPr lang="es-ES" altLang="es-CR" sz="1600"/>
          </a:p>
        </p:txBody>
      </p:sp>
      <p:sp>
        <p:nvSpPr>
          <p:cNvPr id="6149" name="Rectangle 4">
            <a:extLst>
              <a:ext uri="{FF2B5EF4-FFF2-40B4-BE49-F238E27FC236}">
                <a16:creationId xmlns:a16="http://schemas.microsoft.com/office/drawing/2014/main" id="{6C466058-05C2-1312-547E-91AF75AF22C5}"/>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50" name="Rectangle 5">
            <a:extLst>
              <a:ext uri="{FF2B5EF4-FFF2-40B4-BE49-F238E27FC236}">
                <a16:creationId xmlns:a16="http://schemas.microsoft.com/office/drawing/2014/main" id="{937741A3-E3F8-AFF5-CC36-B5DD36FD226C}"/>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51" name="Rectangle 6">
            <a:extLst>
              <a:ext uri="{FF2B5EF4-FFF2-40B4-BE49-F238E27FC236}">
                <a16:creationId xmlns:a16="http://schemas.microsoft.com/office/drawing/2014/main" id="{8BC7D14C-A03E-405E-7AA9-6FCA08802F08}"/>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52" name="Rectangle 7">
            <a:extLst>
              <a:ext uri="{FF2B5EF4-FFF2-40B4-BE49-F238E27FC236}">
                <a16:creationId xmlns:a16="http://schemas.microsoft.com/office/drawing/2014/main" id="{94D55895-CA31-A6CF-EA08-76A4818FF960}"/>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53" name="Rectangle 8">
            <a:extLst>
              <a:ext uri="{FF2B5EF4-FFF2-40B4-BE49-F238E27FC236}">
                <a16:creationId xmlns:a16="http://schemas.microsoft.com/office/drawing/2014/main" id="{53EAEA94-564B-37D0-B110-43C4086785DC}"/>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54" name="Rectangle 9">
            <a:extLst>
              <a:ext uri="{FF2B5EF4-FFF2-40B4-BE49-F238E27FC236}">
                <a16:creationId xmlns:a16="http://schemas.microsoft.com/office/drawing/2014/main" id="{D56501FA-2346-4189-2502-62D6CE3ECD73}"/>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55" name="Rectangle 10">
            <a:extLst>
              <a:ext uri="{FF2B5EF4-FFF2-40B4-BE49-F238E27FC236}">
                <a16:creationId xmlns:a16="http://schemas.microsoft.com/office/drawing/2014/main" id="{298F0965-27DB-2A6A-B720-CB9A024E47BC}"/>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56" name="Rectangle 11">
            <a:extLst>
              <a:ext uri="{FF2B5EF4-FFF2-40B4-BE49-F238E27FC236}">
                <a16:creationId xmlns:a16="http://schemas.microsoft.com/office/drawing/2014/main" id="{06FF13B2-295E-CFD0-E89E-E08C456EBC79}"/>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57" name="Rectangle 12">
            <a:extLst>
              <a:ext uri="{FF2B5EF4-FFF2-40B4-BE49-F238E27FC236}">
                <a16:creationId xmlns:a16="http://schemas.microsoft.com/office/drawing/2014/main" id="{31847711-6133-E6D4-95F3-B51F8618E9E8}"/>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58" name="Rectangle 13">
            <a:extLst>
              <a:ext uri="{FF2B5EF4-FFF2-40B4-BE49-F238E27FC236}">
                <a16:creationId xmlns:a16="http://schemas.microsoft.com/office/drawing/2014/main" id="{D92A94C6-4937-76EC-11C7-ABB4C8DD97D7}"/>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59" name="Rectangle 14">
            <a:extLst>
              <a:ext uri="{FF2B5EF4-FFF2-40B4-BE49-F238E27FC236}">
                <a16:creationId xmlns:a16="http://schemas.microsoft.com/office/drawing/2014/main" id="{E30E1A42-5D4B-F5B9-283C-05AB06C6B997}"/>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60" name="Rectangle 15">
            <a:extLst>
              <a:ext uri="{FF2B5EF4-FFF2-40B4-BE49-F238E27FC236}">
                <a16:creationId xmlns:a16="http://schemas.microsoft.com/office/drawing/2014/main" id="{129F62AB-48A5-01D6-DDF0-AC602EBDFD29}"/>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61" name="Rectangle 16">
            <a:extLst>
              <a:ext uri="{FF2B5EF4-FFF2-40B4-BE49-F238E27FC236}">
                <a16:creationId xmlns:a16="http://schemas.microsoft.com/office/drawing/2014/main" id="{998C2E1B-1D82-9872-3809-E77371C8D003}"/>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62" name="Rectangle 17">
            <a:extLst>
              <a:ext uri="{FF2B5EF4-FFF2-40B4-BE49-F238E27FC236}">
                <a16:creationId xmlns:a16="http://schemas.microsoft.com/office/drawing/2014/main" id="{04A52383-DD96-2660-CD4B-BCB75F9735D0}"/>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63" name="Rectangle 18">
            <a:extLst>
              <a:ext uri="{FF2B5EF4-FFF2-40B4-BE49-F238E27FC236}">
                <a16:creationId xmlns:a16="http://schemas.microsoft.com/office/drawing/2014/main" id="{7DBF75AC-4C7B-DC26-5248-88E793204E57}"/>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5 Marcador de número de diapositiva">
            <a:extLst>
              <a:ext uri="{FF2B5EF4-FFF2-40B4-BE49-F238E27FC236}">
                <a16:creationId xmlns:a16="http://schemas.microsoft.com/office/drawing/2014/main" id="{8B61F10C-3F6F-4E89-3CF7-82559EDC3D3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B4896B04-808F-43C3-8A89-3CEA483C44BC}" type="slidenum">
              <a:rPr lang="es-ES" altLang="es-CR" sz="1400" smtClean="0"/>
              <a:pPr>
                <a:spcBef>
                  <a:spcPct val="0"/>
                </a:spcBef>
                <a:buClrTx/>
                <a:buSzTx/>
                <a:buFontTx/>
                <a:buNone/>
              </a:pPr>
              <a:t>20</a:t>
            </a:fld>
            <a:endParaRPr lang="es-ES" altLang="es-CR" sz="1400"/>
          </a:p>
        </p:txBody>
      </p:sp>
      <p:sp>
        <p:nvSpPr>
          <p:cNvPr id="23555" name="Rectangle 2">
            <a:extLst>
              <a:ext uri="{FF2B5EF4-FFF2-40B4-BE49-F238E27FC236}">
                <a16:creationId xmlns:a16="http://schemas.microsoft.com/office/drawing/2014/main" id="{74D294DE-0BA0-50E8-FD7B-E931647ACBA6}"/>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Función de verosimilitud</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EDEDAFB8-D791-BD8A-D600-3F34D3BC6BFF}"/>
              </a:ext>
            </a:extLst>
          </p:cNvPr>
          <p:cNvSpPr>
            <a:spLocks noGrp="1" noChangeArrowheads="1"/>
          </p:cNvSpPr>
          <p:nvPr>
            <p:ph type="body" idx="1"/>
          </p:nvPr>
        </p:nvSpPr>
        <p:spPr>
          <a:xfrm>
            <a:off x="838200" y="1989138"/>
            <a:ext cx="7696200" cy="3940175"/>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ES" sz="2000"/>
              <a:t>En la práctica no se conocen las </a:t>
            </a:r>
            <a:r>
              <a:rPr lang="es-ES" sz="2000" i="1" err="1">
                <a:latin typeface="Symbol" pitchFamily="18" charset="2"/>
              </a:rPr>
              <a:t>m</a:t>
            </a:r>
            <a:r>
              <a:rPr lang="es-ES" sz="2000" i="1" baseline="-25000" err="1"/>
              <a:t>j</a:t>
            </a:r>
            <a:r>
              <a:rPr lang="es-ES" sz="2000" i="1"/>
              <a:t> </a:t>
            </a:r>
            <a:r>
              <a:rPr lang="es-ES" sz="2000"/>
              <a:t>y las </a:t>
            </a:r>
            <a:r>
              <a:rPr lang="es-ES" sz="2000" i="1" err="1">
                <a:latin typeface="Symbol" pitchFamily="18" charset="2"/>
              </a:rPr>
              <a:t>S</a:t>
            </a:r>
            <a:r>
              <a:rPr lang="es-ES" sz="2000" i="1" baseline="-25000" err="1"/>
              <a:t>j</a:t>
            </a:r>
            <a:r>
              <a:rPr lang="es-ES" sz="2000"/>
              <a:t>, por lo que se usan estimaciones. </a:t>
            </a:r>
          </a:p>
          <a:p>
            <a:pPr algn="just">
              <a:spcBef>
                <a:spcPct val="0"/>
              </a:spcBef>
              <a:spcAft>
                <a:spcPts val="600"/>
              </a:spcAft>
              <a:buClr>
                <a:schemeClr val="hlink"/>
              </a:buClr>
              <a:buSzTx/>
              <a:buFont typeface="Wingdings" panose="05000000000000000000" pitchFamily="2" charset="2"/>
              <a:buChar char="§"/>
              <a:defRPr/>
            </a:pPr>
            <a:r>
              <a:rPr lang="es-ES" sz="2000"/>
              <a:t>Para el caso de las medias se usan los vectores de medias muestrales por grupo.  </a:t>
            </a:r>
          </a:p>
          <a:p>
            <a:pPr algn="just">
              <a:spcBef>
                <a:spcPct val="0"/>
              </a:spcBef>
              <a:spcAft>
                <a:spcPts val="600"/>
              </a:spcAft>
              <a:buClr>
                <a:schemeClr val="hlink"/>
              </a:buClr>
              <a:buSzTx/>
              <a:buFont typeface="Wingdings" panose="05000000000000000000" pitchFamily="2" charset="2"/>
              <a:buChar char="§"/>
              <a:defRPr/>
            </a:pPr>
            <a:r>
              <a:rPr lang="es-ES" sz="2000"/>
              <a:t>Para las variancias se puede asumir matrices de variancias iguales y se usa la media ponderada </a:t>
            </a:r>
            <a:r>
              <a:rPr lang="es-ES" sz="2000" i="1" err="1"/>
              <a:t>S</a:t>
            </a:r>
            <a:r>
              <a:rPr lang="es-ES" sz="2000" i="1" baseline="-25000" err="1"/>
              <a:t>p</a:t>
            </a:r>
            <a:r>
              <a:rPr lang="es-ES" sz="2000" i="1"/>
              <a:t>=W/(n-k).</a:t>
            </a:r>
          </a:p>
          <a:p>
            <a:pPr algn="just">
              <a:spcBef>
                <a:spcPct val="0"/>
              </a:spcBef>
              <a:spcAft>
                <a:spcPts val="600"/>
              </a:spcAft>
              <a:buClr>
                <a:schemeClr val="hlink"/>
              </a:buClr>
              <a:buSzTx/>
              <a:buFont typeface="Wingdings" panose="05000000000000000000" pitchFamily="2" charset="2"/>
              <a:buChar char="§"/>
              <a:defRPr/>
            </a:pPr>
            <a:r>
              <a:rPr lang="es-ES" sz="2000"/>
              <a:t>La función de verosimilitud estaría dada por:</a:t>
            </a:r>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marL="0" indent="0" algn="just">
              <a:spcBef>
                <a:spcPct val="0"/>
              </a:spcBef>
              <a:spcAft>
                <a:spcPts val="600"/>
              </a:spcAft>
              <a:buClr>
                <a:schemeClr val="hlink"/>
              </a:buClr>
              <a:buSzTx/>
              <a:buFont typeface="Wingdings" panose="05000000000000000000" pitchFamily="2" charset="2"/>
              <a:buNone/>
              <a:defRPr/>
            </a:pPr>
            <a:endParaRPr lang="es-ES" sz="2000"/>
          </a:p>
        </p:txBody>
      </p:sp>
      <p:sp>
        <p:nvSpPr>
          <p:cNvPr id="23557" name="Rectangle 4">
            <a:extLst>
              <a:ext uri="{FF2B5EF4-FFF2-40B4-BE49-F238E27FC236}">
                <a16:creationId xmlns:a16="http://schemas.microsoft.com/office/drawing/2014/main" id="{B4FB3A12-89C1-02D8-6C3A-F417172A1434}"/>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58" name="Rectangle 5">
            <a:extLst>
              <a:ext uri="{FF2B5EF4-FFF2-40B4-BE49-F238E27FC236}">
                <a16:creationId xmlns:a16="http://schemas.microsoft.com/office/drawing/2014/main" id="{B7547E34-A04C-8380-3D0A-0B19C710114B}"/>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59" name="Rectangle 6">
            <a:extLst>
              <a:ext uri="{FF2B5EF4-FFF2-40B4-BE49-F238E27FC236}">
                <a16:creationId xmlns:a16="http://schemas.microsoft.com/office/drawing/2014/main" id="{2A8BCC9B-6E03-3774-1BB7-D79E91B8F5F3}"/>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0" name="Rectangle 7">
            <a:extLst>
              <a:ext uri="{FF2B5EF4-FFF2-40B4-BE49-F238E27FC236}">
                <a16:creationId xmlns:a16="http://schemas.microsoft.com/office/drawing/2014/main" id="{CE04ABC2-2CBE-8424-A94F-F86912CAD94F}"/>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1" name="Rectangle 8">
            <a:extLst>
              <a:ext uri="{FF2B5EF4-FFF2-40B4-BE49-F238E27FC236}">
                <a16:creationId xmlns:a16="http://schemas.microsoft.com/office/drawing/2014/main" id="{7B8CDBB0-D7F1-AFC6-347A-0BADDA15AB85}"/>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2" name="Rectangle 9">
            <a:extLst>
              <a:ext uri="{FF2B5EF4-FFF2-40B4-BE49-F238E27FC236}">
                <a16:creationId xmlns:a16="http://schemas.microsoft.com/office/drawing/2014/main" id="{E223CED2-5AC1-3C59-3AEB-343F39315559}"/>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3" name="Rectangle 10">
            <a:extLst>
              <a:ext uri="{FF2B5EF4-FFF2-40B4-BE49-F238E27FC236}">
                <a16:creationId xmlns:a16="http://schemas.microsoft.com/office/drawing/2014/main" id="{393911F9-1A8A-5F4A-7C82-A791EBC225AF}"/>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4" name="Rectangle 11">
            <a:extLst>
              <a:ext uri="{FF2B5EF4-FFF2-40B4-BE49-F238E27FC236}">
                <a16:creationId xmlns:a16="http://schemas.microsoft.com/office/drawing/2014/main" id="{1D49AE39-5EB6-C02F-9C61-915E8D7A1B29}"/>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5" name="Rectangle 12">
            <a:extLst>
              <a:ext uri="{FF2B5EF4-FFF2-40B4-BE49-F238E27FC236}">
                <a16:creationId xmlns:a16="http://schemas.microsoft.com/office/drawing/2014/main" id="{0FC4010D-3261-8978-78D0-60648738FA22}"/>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6" name="Rectangle 13">
            <a:extLst>
              <a:ext uri="{FF2B5EF4-FFF2-40B4-BE49-F238E27FC236}">
                <a16:creationId xmlns:a16="http://schemas.microsoft.com/office/drawing/2014/main" id="{5718B320-F7E8-0148-1529-15A986B7AF57}"/>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7" name="Rectangle 14">
            <a:extLst>
              <a:ext uri="{FF2B5EF4-FFF2-40B4-BE49-F238E27FC236}">
                <a16:creationId xmlns:a16="http://schemas.microsoft.com/office/drawing/2014/main" id="{CDC3E033-13B4-0EE3-7672-A175E9189354}"/>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8" name="Rectangle 15">
            <a:extLst>
              <a:ext uri="{FF2B5EF4-FFF2-40B4-BE49-F238E27FC236}">
                <a16:creationId xmlns:a16="http://schemas.microsoft.com/office/drawing/2014/main" id="{90F797B0-D9D4-F50A-1F14-68359FE14DBC}"/>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9" name="Rectangle 16">
            <a:extLst>
              <a:ext uri="{FF2B5EF4-FFF2-40B4-BE49-F238E27FC236}">
                <a16:creationId xmlns:a16="http://schemas.microsoft.com/office/drawing/2014/main" id="{6AED0876-796A-BBC3-38F0-BD9387271DB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70" name="Rectangle 17">
            <a:extLst>
              <a:ext uri="{FF2B5EF4-FFF2-40B4-BE49-F238E27FC236}">
                <a16:creationId xmlns:a16="http://schemas.microsoft.com/office/drawing/2014/main" id="{D155AAA6-E384-3B9A-B634-DCB21740A935}"/>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71" name="Rectangle 18">
            <a:extLst>
              <a:ext uri="{FF2B5EF4-FFF2-40B4-BE49-F238E27FC236}">
                <a16:creationId xmlns:a16="http://schemas.microsoft.com/office/drawing/2014/main" id="{7FB07AED-07E8-F874-95A6-C9056E74A1EB}"/>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graphicFrame>
        <p:nvGraphicFramePr>
          <p:cNvPr id="23572" name="1 Objeto">
            <a:extLst>
              <a:ext uri="{FF2B5EF4-FFF2-40B4-BE49-F238E27FC236}">
                <a16:creationId xmlns:a16="http://schemas.microsoft.com/office/drawing/2014/main" id="{5DE0934F-1701-47BF-363C-BAC66E8EE0F7}"/>
              </a:ext>
            </a:extLst>
          </p:cNvPr>
          <p:cNvGraphicFramePr>
            <a:graphicFrameLocks noChangeAspect="1"/>
          </p:cNvGraphicFramePr>
          <p:nvPr/>
        </p:nvGraphicFramePr>
        <p:xfrm>
          <a:off x="1539875" y="4816475"/>
          <a:ext cx="6861175" cy="863600"/>
        </p:xfrm>
        <a:graphic>
          <a:graphicData uri="http://schemas.openxmlformats.org/presentationml/2006/ole">
            <mc:AlternateContent xmlns:mc="http://schemas.openxmlformats.org/markup-compatibility/2006">
              <mc:Choice xmlns:v="urn:schemas-microsoft-com:vml" Requires="v">
                <p:oleObj name="Ecuación" r:id="rId2" imgW="3111500" imgH="393700" progId="Equation.3">
                  <p:embed/>
                </p:oleObj>
              </mc:Choice>
              <mc:Fallback>
                <p:oleObj name="Ecuación" r:id="rId2" imgW="3111500" imgH="393700" progId="Equation.3">
                  <p:embed/>
                  <p:pic>
                    <p:nvPicPr>
                      <p:cNvPr id="23572" name="1 Objeto">
                        <a:extLst>
                          <a:ext uri="{FF2B5EF4-FFF2-40B4-BE49-F238E27FC236}">
                            <a16:creationId xmlns:a16="http://schemas.microsoft.com/office/drawing/2014/main" id="{5DE0934F-1701-47BF-363C-BAC66E8EE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75" y="4816475"/>
                        <a:ext cx="68611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5 Marcador de número de diapositiva">
            <a:extLst>
              <a:ext uri="{FF2B5EF4-FFF2-40B4-BE49-F238E27FC236}">
                <a16:creationId xmlns:a16="http://schemas.microsoft.com/office/drawing/2014/main" id="{D4E0FFE9-E28A-0A23-EDB0-FF0EA3011BD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491C9B63-B234-4B51-A5CD-E5A424379CBE}" type="slidenum">
              <a:rPr lang="es-ES" altLang="es-CR" sz="1400" smtClean="0"/>
              <a:pPr>
                <a:spcBef>
                  <a:spcPct val="0"/>
                </a:spcBef>
                <a:buClrTx/>
                <a:buSzTx/>
                <a:buFontTx/>
                <a:buNone/>
              </a:pPr>
              <a:t>21</a:t>
            </a:fld>
            <a:endParaRPr lang="es-ES" altLang="es-CR" sz="1400"/>
          </a:p>
        </p:txBody>
      </p:sp>
      <p:sp>
        <p:nvSpPr>
          <p:cNvPr id="24579" name="Rectangle 2">
            <a:extLst>
              <a:ext uri="{FF2B5EF4-FFF2-40B4-BE49-F238E27FC236}">
                <a16:creationId xmlns:a16="http://schemas.microsoft.com/office/drawing/2014/main" id="{11817739-B11B-E9CC-66E9-D15D7D10D640}"/>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Función discriminante lineal</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CFD92022-BB29-1BF6-91CF-8492592965B0}"/>
              </a:ext>
            </a:extLst>
          </p:cNvPr>
          <p:cNvSpPr>
            <a:spLocks noGrp="1" noChangeArrowheads="1"/>
          </p:cNvSpPr>
          <p:nvPr>
            <p:ph type="body" idx="1"/>
          </p:nvPr>
        </p:nvSpPr>
        <p:spPr>
          <a:xfrm>
            <a:off x="838200" y="1989138"/>
            <a:ext cx="7696200" cy="3246437"/>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ES" sz="2000"/>
              <a:t>El logaritmo de la probabilidad a posteriori se puede calcular como:</a:t>
            </a:r>
          </a:p>
          <a:p>
            <a:pPr marL="0" indent="0" algn="just">
              <a:spcBef>
                <a:spcPct val="0"/>
              </a:spcBef>
              <a:spcAft>
                <a:spcPts val="600"/>
              </a:spcAft>
              <a:buClr>
                <a:schemeClr val="hlink"/>
              </a:buClr>
              <a:buSzTx/>
              <a:buFont typeface="Wingdings" panose="05000000000000000000" pitchFamily="2" charset="2"/>
              <a:buNone/>
              <a:defRPr/>
            </a:pPr>
            <a:endParaRPr lang="es-ES" sz="2000"/>
          </a:p>
          <a:p>
            <a:pPr algn="just">
              <a:spcBef>
                <a:spcPct val="0"/>
              </a:spcBef>
              <a:spcAft>
                <a:spcPts val="600"/>
              </a:spcAft>
              <a:buClr>
                <a:schemeClr val="hlink"/>
              </a:buClr>
              <a:buSzTx/>
              <a:buFont typeface="Wingdings" panose="05000000000000000000" pitchFamily="2" charset="2"/>
              <a:buChar char="§"/>
              <a:defRPr/>
            </a:pPr>
            <a:r>
              <a:rPr lang="es-ES" sz="2000"/>
              <a:t>Todo aquello que no depende de i se puede ir a la constante. En particular, el denominador es constante pues es el mismo para todas las </a:t>
            </a:r>
            <a:r>
              <a:rPr lang="es-ES" sz="2000" err="1"/>
              <a:t>j’s</a:t>
            </a:r>
            <a:r>
              <a:rPr lang="es-ES" sz="2000"/>
              <a:t>.  Entonces:</a:t>
            </a:r>
          </a:p>
          <a:p>
            <a:pPr marL="0" indent="0" algn="just">
              <a:spcBef>
                <a:spcPct val="0"/>
              </a:spcBef>
              <a:spcAft>
                <a:spcPts val="600"/>
              </a:spcAft>
              <a:buClr>
                <a:schemeClr val="hlink"/>
              </a:buClr>
              <a:buSzTx/>
              <a:buFont typeface="Wingdings" panose="05000000000000000000" pitchFamily="2" charset="2"/>
              <a:buNone/>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p:txBody>
      </p:sp>
      <p:sp>
        <p:nvSpPr>
          <p:cNvPr id="24581" name="Rectangle 4">
            <a:extLst>
              <a:ext uri="{FF2B5EF4-FFF2-40B4-BE49-F238E27FC236}">
                <a16:creationId xmlns:a16="http://schemas.microsoft.com/office/drawing/2014/main" id="{1842971C-53EE-ED63-3A43-E2C076D4E149}"/>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82" name="Rectangle 5">
            <a:extLst>
              <a:ext uri="{FF2B5EF4-FFF2-40B4-BE49-F238E27FC236}">
                <a16:creationId xmlns:a16="http://schemas.microsoft.com/office/drawing/2014/main" id="{9C33E75C-C60C-15AE-C8A6-272119B4A4B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83" name="Rectangle 6">
            <a:extLst>
              <a:ext uri="{FF2B5EF4-FFF2-40B4-BE49-F238E27FC236}">
                <a16:creationId xmlns:a16="http://schemas.microsoft.com/office/drawing/2014/main" id="{BEC1FD59-C88D-D4DB-92A8-E023D132C98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84" name="Rectangle 7">
            <a:extLst>
              <a:ext uri="{FF2B5EF4-FFF2-40B4-BE49-F238E27FC236}">
                <a16:creationId xmlns:a16="http://schemas.microsoft.com/office/drawing/2014/main" id="{FC790CD2-9F38-64DD-35A3-391ED4931E55}"/>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85" name="Rectangle 8">
            <a:extLst>
              <a:ext uri="{FF2B5EF4-FFF2-40B4-BE49-F238E27FC236}">
                <a16:creationId xmlns:a16="http://schemas.microsoft.com/office/drawing/2014/main" id="{52FFF3C4-43AE-D23C-CC21-8C47391BC229}"/>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86" name="Rectangle 9">
            <a:extLst>
              <a:ext uri="{FF2B5EF4-FFF2-40B4-BE49-F238E27FC236}">
                <a16:creationId xmlns:a16="http://schemas.microsoft.com/office/drawing/2014/main" id="{CD1E12D8-8303-CE20-C3BC-C6CC460486F4}"/>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87" name="Rectangle 10">
            <a:extLst>
              <a:ext uri="{FF2B5EF4-FFF2-40B4-BE49-F238E27FC236}">
                <a16:creationId xmlns:a16="http://schemas.microsoft.com/office/drawing/2014/main" id="{DA428B44-B4B2-95F4-4B00-F1C452E7DE64}"/>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88" name="Rectangle 11">
            <a:extLst>
              <a:ext uri="{FF2B5EF4-FFF2-40B4-BE49-F238E27FC236}">
                <a16:creationId xmlns:a16="http://schemas.microsoft.com/office/drawing/2014/main" id="{327D5379-0BA0-F2BF-716E-036C4A346F37}"/>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89" name="Rectangle 12">
            <a:extLst>
              <a:ext uri="{FF2B5EF4-FFF2-40B4-BE49-F238E27FC236}">
                <a16:creationId xmlns:a16="http://schemas.microsoft.com/office/drawing/2014/main" id="{44BF803D-9818-04A0-8B6D-1E63E818452B}"/>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90" name="Rectangle 13">
            <a:extLst>
              <a:ext uri="{FF2B5EF4-FFF2-40B4-BE49-F238E27FC236}">
                <a16:creationId xmlns:a16="http://schemas.microsoft.com/office/drawing/2014/main" id="{73EABD0E-994A-BED8-A7B1-BBCA980FB0B2}"/>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91" name="Rectangle 14">
            <a:extLst>
              <a:ext uri="{FF2B5EF4-FFF2-40B4-BE49-F238E27FC236}">
                <a16:creationId xmlns:a16="http://schemas.microsoft.com/office/drawing/2014/main" id="{EC837B0B-0F24-F0C3-EE0D-4EAB26988218}"/>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92" name="Rectangle 15">
            <a:extLst>
              <a:ext uri="{FF2B5EF4-FFF2-40B4-BE49-F238E27FC236}">
                <a16:creationId xmlns:a16="http://schemas.microsoft.com/office/drawing/2014/main" id="{03908C86-0DF2-7544-56A5-21C5D01D8C31}"/>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93" name="Rectangle 16">
            <a:extLst>
              <a:ext uri="{FF2B5EF4-FFF2-40B4-BE49-F238E27FC236}">
                <a16:creationId xmlns:a16="http://schemas.microsoft.com/office/drawing/2014/main" id="{6C6DF4DF-F43D-0953-989D-C8DF280167ED}"/>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94" name="Rectangle 17">
            <a:extLst>
              <a:ext uri="{FF2B5EF4-FFF2-40B4-BE49-F238E27FC236}">
                <a16:creationId xmlns:a16="http://schemas.microsoft.com/office/drawing/2014/main" id="{4E9FDB80-72E6-8820-0B93-45CC46012DE3}"/>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95" name="Rectangle 18">
            <a:extLst>
              <a:ext uri="{FF2B5EF4-FFF2-40B4-BE49-F238E27FC236}">
                <a16:creationId xmlns:a16="http://schemas.microsoft.com/office/drawing/2014/main" id="{9041FF8F-5B98-34B3-954E-D6CDF31909E3}"/>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graphicFrame>
        <p:nvGraphicFramePr>
          <p:cNvPr id="24596" name="2 Objeto">
            <a:extLst>
              <a:ext uri="{FF2B5EF4-FFF2-40B4-BE49-F238E27FC236}">
                <a16:creationId xmlns:a16="http://schemas.microsoft.com/office/drawing/2014/main" id="{EE9583EE-03D2-0B5B-001E-14628C6598E5}"/>
              </a:ext>
            </a:extLst>
          </p:cNvPr>
          <p:cNvGraphicFramePr>
            <a:graphicFrameLocks noChangeAspect="1"/>
          </p:cNvGraphicFramePr>
          <p:nvPr/>
        </p:nvGraphicFramePr>
        <p:xfrm>
          <a:off x="3348038" y="2636838"/>
          <a:ext cx="4718050" cy="381000"/>
        </p:xfrm>
        <a:graphic>
          <a:graphicData uri="http://schemas.openxmlformats.org/presentationml/2006/ole">
            <mc:AlternateContent xmlns:mc="http://schemas.openxmlformats.org/markup-compatibility/2006">
              <mc:Choice xmlns:v="urn:schemas-microsoft-com:vml" Requires="v">
                <p:oleObj name="Ecuación" r:id="rId2" imgW="2971800" imgH="241300" progId="Equation.3">
                  <p:embed/>
                </p:oleObj>
              </mc:Choice>
              <mc:Fallback>
                <p:oleObj name="Ecuación" r:id="rId2" imgW="2971800" imgH="241300" progId="Equation.3">
                  <p:embed/>
                  <p:pic>
                    <p:nvPicPr>
                      <p:cNvPr id="24596" name="2 Objeto">
                        <a:extLst>
                          <a:ext uri="{FF2B5EF4-FFF2-40B4-BE49-F238E27FC236}">
                            <a16:creationId xmlns:a16="http://schemas.microsoft.com/office/drawing/2014/main" id="{EE9583EE-03D2-0B5B-001E-14628C6598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2636838"/>
                        <a:ext cx="47180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7" name="3 Objeto">
            <a:extLst>
              <a:ext uri="{FF2B5EF4-FFF2-40B4-BE49-F238E27FC236}">
                <a16:creationId xmlns:a16="http://schemas.microsoft.com/office/drawing/2014/main" id="{84C9AFF7-23BE-EE02-3848-04FA002EBD20}"/>
              </a:ext>
            </a:extLst>
          </p:cNvPr>
          <p:cNvGraphicFramePr>
            <a:graphicFrameLocks noChangeAspect="1"/>
          </p:cNvGraphicFramePr>
          <p:nvPr/>
        </p:nvGraphicFramePr>
        <p:xfrm>
          <a:off x="3276600" y="4076700"/>
          <a:ext cx="4608513" cy="666750"/>
        </p:xfrm>
        <a:graphic>
          <a:graphicData uri="http://schemas.openxmlformats.org/presentationml/2006/ole">
            <mc:AlternateContent xmlns:mc="http://schemas.openxmlformats.org/markup-compatibility/2006">
              <mc:Choice xmlns:v="urn:schemas-microsoft-com:vml" Requires="v">
                <p:oleObj name="Ecuación" r:id="rId4" imgW="2705100" imgH="393700" progId="Equation.3">
                  <p:embed/>
                </p:oleObj>
              </mc:Choice>
              <mc:Fallback>
                <p:oleObj name="Ecuación" r:id="rId4" imgW="2705100" imgH="393700" progId="Equation.3">
                  <p:embed/>
                  <p:pic>
                    <p:nvPicPr>
                      <p:cNvPr id="24597" name="3 Objeto">
                        <a:extLst>
                          <a:ext uri="{FF2B5EF4-FFF2-40B4-BE49-F238E27FC236}">
                            <a16:creationId xmlns:a16="http://schemas.microsoft.com/office/drawing/2014/main" id="{84C9AFF7-23BE-EE02-3848-04FA002EBD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076700"/>
                        <a:ext cx="460851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8" name="10 Objeto">
            <a:extLst>
              <a:ext uri="{FF2B5EF4-FFF2-40B4-BE49-F238E27FC236}">
                <a16:creationId xmlns:a16="http://schemas.microsoft.com/office/drawing/2014/main" id="{C81CDA26-34E8-8426-6D60-4D02AA17FE8C}"/>
              </a:ext>
            </a:extLst>
          </p:cNvPr>
          <p:cNvGraphicFramePr>
            <a:graphicFrameLocks noChangeAspect="1"/>
          </p:cNvGraphicFramePr>
          <p:nvPr/>
        </p:nvGraphicFramePr>
        <p:xfrm>
          <a:off x="3346450" y="5084763"/>
          <a:ext cx="3673475" cy="682625"/>
        </p:xfrm>
        <a:graphic>
          <a:graphicData uri="http://schemas.openxmlformats.org/presentationml/2006/ole">
            <mc:AlternateContent xmlns:mc="http://schemas.openxmlformats.org/markup-compatibility/2006">
              <mc:Choice xmlns:v="urn:schemas-microsoft-com:vml" Requires="v">
                <p:oleObj name="Ecuación" r:id="rId6" imgW="2108200" imgH="393700" progId="Equation.3">
                  <p:embed/>
                </p:oleObj>
              </mc:Choice>
              <mc:Fallback>
                <p:oleObj name="Ecuación" r:id="rId6" imgW="2108200" imgH="393700" progId="Equation.3">
                  <p:embed/>
                  <p:pic>
                    <p:nvPicPr>
                      <p:cNvPr id="24598" name="10 Objeto">
                        <a:extLst>
                          <a:ext uri="{FF2B5EF4-FFF2-40B4-BE49-F238E27FC236}">
                            <a16:creationId xmlns:a16="http://schemas.microsoft.com/office/drawing/2014/main" id="{C81CDA26-34E8-8426-6D60-4D02AA17FE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6450" y="5084763"/>
                        <a:ext cx="36734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9" name="11 Objeto">
            <a:extLst>
              <a:ext uri="{FF2B5EF4-FFF2-40B4-BE49-F238E27FC236}">
                <a16:creationId xmlns:a16="http://schemas.microsoft.com/office/drawing/2014/main" id="{A0D03C8B-CD11-5E08-509D-B4E1D090EF39}"/>
              </a:ext>
            </a:extLst>
          </p:cNvPr>
          <p:cNvGraphicFramePr>
            <a:graphicFrameLocks noChangeAspect="1"/>
          </p:cNvGraphicFramePr>
          <p:nvPr/>
        </p:nvGraphicFramePr>
        <p:xfrm>
          <a:off x="3244850" y="6021388"/>
          <a:ext cx="2767013" cy="762000"/>
        </p:xfrm>
        <a:graphic>
          <a:graphicData uri="http://schemas.openxmlformats.org/presentationml/2006/ole">
            <mc:AlternateContent xmlns:mc="http://schemas.openxmlformats.org/markup-compatibility/2006">
              <mc:Choice xmlns:v="urn:schemas-microsoft-com:vml" Requires="v">
                <p:oleObj name="Ecuación" r:id="rId8" imgW="1422400" imgH="393700" progId="Equation.3">
                  <p:embed/>
                </p:oleObj>
              </mc:Choice>
              <mc:Fallback>
                <p:oleObj name="Ecuación" r:id="rId8" imgW="1422400" imgH="393700" progId="Equation.3">
                  <p:embed/>
                  <p:pic>
                    <p:nvPicPr>
                      <p:cNvPr id="24599" name="11 Objeto">
                        <a:extLst>
                          <a:ext uri="{FF2B5EF4-FFF2-40B4-BE49-F238E27FC236}">
                            <a16:creationId xmlns:a16="http://schemas.microsoft.com/office/drawing/2014/main" id="{A0D03C8B-CD11-5E08-509D-B4E1D090EF3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44850" y="6021388"/>
                        <a:ext cx="2767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600" name="Rectangle 3">
            <a:extLst>
              <a:ext uri="{FF2B5EF4-FFF2-40B4-BE49-F238E27FC236}">
                <a16:creationId xmlns:a16="http://schemas.microsoft.com/office/drawing/2014/main" id="{7A11AEF7-17B5-45F3-AED4-78B326C6D0F9}"/>
              </a:ext>
            </a:extLst>
          </p:cNvPr>
          <p:cNvSpPr txBox="1">
            <a:spLocks noChangeArrowheads="1"/>
          </p:cNvSpPr>
          <p:nvPr/>
        </p:nvSpPr>
        <p:spPr bwMode="auto">
          <a:xfrm>
            <a:off x="836613" y="4652963"/>
            <a:ext cx="7696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pPr>
            <a:r>
              <a:rPr lang="es-ES" altLang="es-CR" sz="2000"/>
              <a:t>La función discriminante se define como:</a:t>
            </a:r>
          </a:p>
        </p:txBody>
      </p:sp>
      <p:sp>
        <p:nvSpPr>
          <p:cNvPr id="24601" name="Rectangle 3">
            <a:extLst>
              <a:ext uri="{FF2B5EF4-FFF2-40B4-BE49-F238E27FC236}">
                <a16:creationId xmlns:a16="http://schemas.microsoft.com/office/drawing/2014/main" id="{247DE2CB-98F8-74B0-1539-B187DB144BFF}"/>
              </a:ext>
            </a:extLst>
          </p:cNvPr>
          <p:cNvSpPr txBox="1">
            <a:spLocks noChangeArrowheads="1"/>
          </p:cNvSpPr>
          <p:nvPr/>
        </p:nvSpPr>
        <p:spPr bwMode="auto">
          <a:xfrm>
            <a:off x="836613" y="5621338"/>
            <a:ext cx="7696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pPr>
            <a:r>
              <a:rPr lang="es-ES" altLang="es-CR" sz="2000"/>
              <a:t>Asumiendo probabilidades a priori iguales, se reduce 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5 Marcador de número de diapositiva">
            <a:extLst>
              <a:ext uri="{FF2B5EF4-FFF2-40B4-BE49-F238E27FC236}">
                <a16:creationId xmlns:a16="http://schemas.microsoft.com/office/drawing/2014/main" id="{B716E11B-334F-0983-BB0C-AF06F518EB6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D2B1767B-C779-41BA-B49B-BFBE44C32B1F}" type="slidenum">
              <a:rPr lang="es-ES" altLang="es-CR" sz="1400" smtClean="0"/>
              <a:pPr>
                <a:spcBef>
                  <a:spcPct val="0"/>
                </a:spcBef>
                <a:buClrTx/>
                <a:buSzTx/>
                <a:buFontTx/>
                <a:buNone/>
              </a:pPr>
              <a:t>22</a:t>
            </a:fld>
            <a:endParaRPr lang="es-ES" altLang="es-CR" sz="1400"/>
          </a:p>
        </p:txBody>
      </p:sp>
      <p:sp>
        <p:nvSpPr>
          <p:cNvPr id="25603" name="Rectangle 2">
            <a:extLst>
              <a:ext uri="{FF2B5EF4-FFF2-40B4-BE49-F238E27FC236}">
                <a16:creationId xmlns:a16="http://schemas.microsoft.com/office/drawing/2014/main" id="{8964D90C-0EC2-79EC-BED7-1FB291D5A9F0}"/>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Función discriminante cuadrática</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25604" name="Rectangle 4">
            <a:extLst>
              <a:ext uri="{FF2B5EF4-FFF2-40B4-BE49-F238E27FC236}">
                <a16:creationId xmlns:a16="http://schemas.microsoft.com/office/drawing/2014/main" id="{27903C05-A76A-1956-2B40-3E09AFB8E78B}"/>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05" name="Rectangle 5">
            <a:extLst>
              <a:ext uri="{FF2B5EF4-FFF2-40B4-BE49-F238E27FC236}">
                <a16:creationId xmlns:a16="http://schemas.microsoft.com/office/drawing/2014/main" id="{F37D46A2-D518-C9B5-15C1-5C7724B78D18}"/>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06" name="Rectangle 6">
            <a:extLst>
              <a:ext uri="{FF2B5EF4-FFF2-40B4-BE49-F238E27FC236}">
                <a16:creationId xmlns:a16="http://schemas.microsoft.com/office/drawing/2014/main" id="{5F9C9357-0BDD-913A-6F07-D76C42C21DB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07" name="Rectangle 7">
            <a:extLst>
              <a:ext uri="{FF2B5EF4-FFF2-40B4-BE49-F238E27FC236}">
                <a16:creationId xmlns:a16="http://schemas.microsoft.com/office/drawing/2014/main" id="{F03F8D94-F46E-02F5-EA9A-38A2D7307516}"/>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08" name="Rectangle 8">
            <a:extLst>
              <a:ext uri="{FF2B5EF4-FFF2-40B4-BE49-F238E27FC236}">
                <a16:creationId xmlns:a16="http://schemas.microsoft.com/office/drawing/2014/main" id="{A2896991-7C5D-D610-15DD-36B71B2F5079}"/>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09" name="Rectangle 9">
            <a:extLst>
              <a:ext uri="{FF2B5EF4-FFF2-40B4-BE49-F238E27FC236}">
                <a16:creationId xmlns:a16="http://schemas.microsoft.com/office/drawing/2014/main" id="{7BD29C8B-EC93-C29E-0965-BC18B22F96B3}"/>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10" name="Rectangle 10">
            <a:extLst>
              <a:ext uri="{FF2B5EF4-FFF2-40B4-BE49-F238E27FC236}">
                <a16:creationId xmlns:a16="http://schemas.microsoft.com/office/drawing/2014/main" id="{28631F8E-276B-BB4E-0AEE-5FE5981C326F}"/>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11" name="Rectangle 11">
            <a:extLst>
              <a:ext uri="{FF2B5EF4-FFF2-40B4-BE49-F238E27FC236}">
                <a16:creationId xmlns:a16="http://schemas.microsoft.com/office/drawing/2014/main" id="{A0A57E51-7305-0CA6-87DC-65344D0413D4}"/>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12" name="Rectangle 12">
            <a:extLst>
              <a:ext uri="{FF2B5EF4-FFF2-40B4-BE49-F238E27FC236}">
                <a16:creationId xmlns:a16="http://schemas.microsoft.com/office/drawing/2014/main" id="{877B7BF1-57B3-BD91-5C19-EB5C1322FE62}"/>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13" name="Rectangle 13">
            <a:extLst>
              <a:ext uri="{FF2B5EF4-FFF2-40B4-BE49-F238E27FC236}">
                <a16:creationId xmlns:a16="http://schemas.microsoft.com/office/drawing/2014/main" id="{AE1B383F-9716-A7E8-7872-D6E858654E2B}"/>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14" name="Rectangle 14">
            <a:extLst>
              <a:ext uri="{FF2B5EF4-FFF2-40B4-BE49-F238E27FC236}">
                <a16:creationId xmlns:a16="http://schemas.microsoft.com/office/drawing/2014/main" id="{455D18BC-8D9B-684A-7ABF-4E5EBA1A9097}"/>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15" name="Rectangle 15">
            <a:extLst>
              <a:ext uri="{FF2B5EF4-FFF2-40B4-BE49-F238E27FC236}">
                <a16:creationId xmlns:a16="http://schemas.microsoft.com/office/drawing/2014/main" id="{DFC781BF-3C7B-EF8F-A802-C67DC1BD1478}"/>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16" name="Rectangle 16">
            <a:extLst>
              <a:ext uri="{FF2B5EF4-FFF2-40B4-BE49-F238E27FC236}">
                <a16:creationId xmlns:a16="http://schemas.microsoft.com/office/drawing/2014/main" id="{80DCA8DB-42D4-77CB-09B0-C54B56919384}"/>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17" name="Rectangle 17">
            <a:extLst>
              <a:ext uri="{FF2B5EF4-FFF2-40B4-BE49-F238E27FC236}">
                <a16:creationId xmlns:a16="http://schemas.microsoft.com/office/drawing/2014/main" id="{A9E61998-A9FD-61F6-062D-ED88E8AED5CC}"/>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18" name="Rectangle 18">
            <a:extLst>
              <a:ext uri="{FF2B5EF4-FFF2-40B4-BE49-F238E27FC236}">
                <a16:creationId xmlns:a16="http://schemas.microsoft.com/office/drawing/2014/main" id="{11C520BD-80FC-6B92-76E3-E418B2088F2C}"/>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graphicFrame>
        <p:nvGraphicFramePr>
          <p:cNvPr id="25619" name="6 Objeto">
            <a:extLst>
              <a:ext uri="{FF2B5EF4-FFF2-40B4-BE49-F238E27FC236}">
                <a16:creationId xmlns:a16="http://schemas.microsoft.com/office/drawing/2014/main" id="{64F9E002-A025-9805-D951-B18773A55F81}"/>
              </a:ext>
            </a:extLst>
          </p:cNvPr>
          <p:cNvGraphicFramePr>
            <a:graphicFrameLocks noChangeAspect="1"/>
          </p:cNvGraphicFramePr>
          <p:nvPr/>
        </p:nvGraphicFramePr>
        <p:xfrm>
          <a:off x="2357438" y="4191000"/>
          <a:ext cx="5238750" cy="620713"/>
        </p:xfrm>
        <a:graphic>
          <a:graphicData uri="http://schemas.openxmlformats.org/presentationml/2006/ole">
            <mc:AlternateContent xmlns:mc="http://schemas.openxmlformats.org/markup-compatibility/2006">
              <mc:Choice xmlns:v="urn:schemas-microsoft-com:vml" Requires="v">
                <p:oleObj name="Ecuación" r:id="rId2" imgW="3200400" imgH="381000" progId="Equation.3">
                  <p:embed/>
                </p:oleObj>
              </mc:Choice>
              <mc:Fallback>
                <p:oleObj name="Ecuación" r:id="rId2" imgW="3200400" imgH="381000" progId="Equation.3">
                  <p:embed/>
                  <p:pic>
                    <p:nvPicPr>
                      <p:cNvPr id="25619" name="6 Objeto">
                        <a:extLst>
                          <a:ext uri="{FF2B5EF4-FFF2-40B4-BE49-F238E27FC236}">
                            <a16:creationId xmlns:a16="http://schemas.microsoft.com/office/drawing/2014/main" id="{64F9E002-A025-9805-D951-B18773A55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8" y="4191000"/>
                        <a:ext cx="52387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20" name="Rectangle 3">
            <a:extLst>
              <a:ext uri="{FF2B5EF4-FFF2-40B4-BE49-F238E27FC236}">
                <a16:creationId xmlns:a16="http://schemas.microsoft.com/office/drawing/2014/main" id="{90CC68DF-FDBA-90EE-C542-B126541F67CF}"/>
              </a:ext>
            </a:extLst>
          </p:cNvPr>
          <p:cNvSpPr txBox="1">
            <a:spLocks noChangeArrowheads="1"/>
          </p:cNvSpPr>
          <p:nvPr/>
        </p:nvSpPr>
        <p:spPr bwMode="auto">
          <a:xfrm>
            <a:off x="862013" y="1951038"/>
            <a:ext cx="7696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pPr>
            <a:r>
              <a:rPr lang="es-ES" altLang="es-CR" sz="2000"/>
              <a:t>Si no se puede asumir variancias iguales, se mantienen en la función de verosimilitud separadas como </a:t>
            </a:r>
            <a:r>
              <a:rPr lang="es-ES" altLang="es-CR" sz="2000" i="1"/>
              <a:t>S</a:t>
            </a:r>
            <a:r>
              <a:rPr lang="es-ES" altLang="es-CR" sz="2000" i="1" baseline="-25000"/>
              <a:t>i</a:t>
            </a:r>
            <a:r>
              <a:rPr lang="es-ES" altLang="es-CR" sz="2000"/>
              <a:t>:</a:t>
            </a:r>
          </a:p>
        </p:txBody>
      </p:sp>
      <p:graphicFrame>
        <p:nvGraphicFramePr>
          <p:cNvPr id="25621" name="8 Objeto">
            <a:extLst>
              <a:ext uri="{FF2B5EF4-FFF2-40B4-BE49-F238E27FC236}">
                <a16:creationId xmlns:a16="http://schemas.microsoft.com/office/drawing/2014/main" id="{FD26744C-0754-CE0F-3DD4-53924181953F}"/>
              </a:ext>
            </a:extLst>
          </p:cNvPr>
          <p:cNvGraphicFramePr>
            <a:graphicFrameLocks noChangeAspect="1"/>
          </p:cNvGraphicFramePr>
          <p:nvPr/>
        </p:nvGraphicFramePr>
        <p:xfrm>
          <a:off x="2422525" y="2771775"/>
          <a:ext cx="4916488" cy="598488"/>
        </p:xfrm>
        <a:graphic>
          <a:graphicData uri="http://schemas.openxmlformats.org/presentationml/2006/ole">
            <mc:AlternateContent xmlns:mc="http://schemas.openxmlformats.org/markup-compatibility/2006">
              <mc:Choice xmlns:v="urn:schemas-microsoft-com:vml" Requires="v">
                <p:oleObj name="Ecuación" r:id="rId4" imgW="3111500" imgH="381000" progId="Equation.3">
                  <p:embed/>
                </p:oleObj>
              </mc:Choice>
              <mc:Fallback>
                <p:oleObj name="Ecuación" r:id="rId4" imgW="3111500" imgH="381000" progId="Equation.3">
                  <p:embed/>
                  <p:pic>
                    <p:nvPicPr>
                      <p:cNvPr id="25621" name="8 Objeto">
                        <a:extLst>
                          <a:ext uri="{FF2B5EF4-FFF2-40B4-BE49-F238E27FC236}">
                            <a16:creationId xmlns:a16="http://schemas.microsoft.com/office/drawing/2014/main" id="{FD26744C-0754-CE0F-3DD4-5392418195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2525" y="2771775"/>
                        <a:ext cx="4916488"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22" name="Rectangle 3">
            <a:extLst>
              <a:ext uri="{FF2B5EF4-FFF2-40B4-BE49-F238E27FC236}">
                <a16:creationId xmlns:a16="http://schemas.microsoft.com/office/drawing/2014/main" id="{71ECEF82-0C13-1D62-E848-CB1B8E1C6C19}"/>
              </a:ext>
            </a:extLst>
          </p:cNvPr>
          <p:cNvSpPr txBox="1">
            <a:spLocks noChangeArrowheads="1"/>
          </p:cNvSpPr>
          <p:nvPr/>
        </p:nvSpPr>
        <p:spPr bwMode="auto">
          <a:xfrm>
            <a:off x="908050" y="3389313"/>
            <a:ext cx="7696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pPr>
            <a:r>
              <a:rPr lang="es-ES" altLang="es-CR" sz="2000"/>
              <a:t>La función discriminante tendría una expresión cuadrática:</a:t>
            </a:r>
          </a:p>
        </p:txBody>
      </p:sp>
      <p:sp>
        <p:nvSpPr>
          <p:cNvPr id="25623" name="Rectangle 3">
            <a:extLst>
              <a:ext uri="{FF2B5EF4-FFF2-40B4-BE49-F238E27FC236}">
                <a16:creationId xmlns:a16="http://schemas.microsoft.com/office/drawing/2014/main" id="{4C60ECC9-F673-E0B3-9BEB-60DF3A4DE928}"/>
              </a:ext>
            </a:extLst>
          </p:cNvPr>
          <p:cNvSpPr txBox="1">
            <a:spLocks noChangeArrowheads="1"/>
          </p:cNvSpPr>
          <p:nvPr/>
        </p:nvSpPr>
        <p:spPr bwMode="auto">
          <a:xfrm>
            <a:off x="900113" y="4829175"/>
            <a:ext cx="7696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pPr>
            <a:r>
              <a:rPr lang="es-ES" altLang="es-CR" sz="2000"/>
              <a:t>Asumiendo probabilidades a priori iguales, se reduce a:</a:t>
            </a:r>
          </a:p>
        </p:txBody>
      </p:sp>
      <p:graphicFrame>
        <p:nvGraphicFramePr>
          <p:cNvPr id="25624" name="9 Objeto">
            <a:extLst>
              <a:ext uri="{FF2B5EF4-FFF2-40B4-BE49-F238E27FC236}">
                <a16:creationId xmlns:a16="http://schemas.microsoft.com/office/drawing/2014/main" id="{C5536F3E-0ADB-AE65-DC82-E3D439B037C7}"/>
              </a:ext>
            </a:extLst>
          </p:cNvPr>
          <p:cNvGraphicFramePr>
            <a:graphicFrameLocks noChangeAspect="1"/>
          </p:cNvGraphicFramePr>
          <p:nvPr/>
        </p:nvGraphicFramePr>
        <p:xfrm>
          <a:off x="2760663" y="5248275"/>
          <a:ext cx="4403725" cy="635000"/>
        </p:xfrm>
        <a:graphic>
          <a:graphicData uri="http://schemas.openxmlformats.org/presentationml/2006/ole">
            <mc:AlternateContent xmlns:mc="http://schemas.openxmlformats.org/markup-compatibility/2006">
              <mc:Choice xmlns:v="urn:schemas-microsoft-com:vml" Requires="v">
                <p:oleObj name="Ecuación" r:id="rId6" imgW="2628900" imgH="381000" progId="Equation.3">
                  <p:embed/>
                </p:oleObj>
              </mc:Choice>
              <mc:Fallback>
                <p:oleObj name="Ecuación" r:id="rId6" imgW="2628900" imgH="381000" progId="Equation.3">
                  <p:embed/>
                  <p:pic>
                    <p:nvPicPr>
                      <p:cNvPr id="25624" name="9 Objeto">
                        <a:extLst>
                          <a:ext uri="{FF2B5EF4-FFF2-40B4-BE49-F238E27FC236}">
                            <a16:creationId xmlns:a16="http://schemas.microsoft.com/office/drawing/2014/main" id="{C5536F3E-0ADB-AE65-DC82-E3D439B037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0663" y="5248275"/>
                        <a:ext cx="440372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5 Marcador de número de diapositiva">
            <a:extLst>
              <a:ext uri="{FF2B5EF4-FFF2-40B4-BE49-F238E27FC236}">
                <a16:creationId xmlns:a16="http://schemas.microsoft.com/office/drawing/2014/main" id="{15723432-A910-53DB-4187-F32503DD675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7D552118-A316-4BDE-893E-2C9D5A7B5869}" type="slidenum">
              <a:rPr lang="es-ES" altLang="es-CR" sz="1400" smtClean="0"/>
              <a:pPr>
                <a:spcBef>
                  <a:spcPct val="0"/>
                </a:spcBef>
                <a:buClrTx/>
                <a:buSzTx/>
                <a:buFontTx/>
                <a:buNone/>
              </a:pPr>
              <a:t>23</a:t>
            </a:fld>
            <a:endParaRPr lang="es-ES" altLang="es-CR" sz="1400"/>
          </a:p>
        </p:txBody>
      </p:sp>
      <p:sp>
        <p:nvSpPr>
          <p:cNvPr id="26627" name="Rectangle 2">
            <a:extLst>
              <a:ext uri="{FF2B5EF4-FFF2-40B4-BE49-F238E27FC236}">
                <a16:creationId xmlns:a16="http://schemas.microsoft.com/office/drawing/2014/main" id="{49C3802B-D981-1A20-9D63-65AFCB69A1C3}"/>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Uso de la función discriminante</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26628" name="Rectangle 4">
            <a:extLst>
              <a:ext uri="{FF2B5EF4-FFF2-40B4-BE49-F238E27FC236}">
                <a16:creationId xmlns:a16="http://schemas.microsoft.com/office/drawing/2014/main" id="{2B511049-4C8B-EC67-0571-C70F854F5EB3}"/>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29" name="Rectangle 5">
            <a:extLst>
              <a:ext uri="{FF2B5EF4-FFF2-40B4-BE49-F238E27FC236}">
                <a16:creationId xmlns:a16="http://schemas.microsoft.com/office/drawing/2014/main" id="{0FF1A6DE-91D6-8F03-4C3F-5D8B17D6897B}"/>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30" name="Rectangle 6">
            <a:extLst>
              <a:ext uri="{FF2B5EF4-FFF2-40B4-BE49-F238E27FC236}">
                <a16:creationId xmlns:a16="http://schemas.microsoft.com/office/drawing/2014/main" id="{F6CA9988-3F02-826F-A498-8927EB2B9C0A}"/>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31" name="Rectangle 7">
            <a:extLst>
              <a:ext uri="{FF2B5EF4-FFF2-40B4-BE49-F238E27FC236}">
                <a16:creationId xmlns:a16="http://schemas.microsoft.com/office/drawing/2014/main" id="{6EF260FD-0CC3-3969-AA34-2358A31EA12D}"/>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32" name="Rectangle 8">
            <a:extLst>
              <a:ext uri="{FF2B5EF4-FFF2-40B4-BE49-F238E27FC236}">
                <a16:creationId xmlns:a16="http://schemas.microsoft.com/office/drawing/2014/main" id="{4D9A1D55-CA0D-764A-F9DD-E9368FDAF8D8}"/>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33" name="Rectangle 9">
            <a:extLst>
              <a:ext uri="{FF2B5EF4-FFF2-40B4-BE49-F238E27FC236}">
                <a16:creationId xmlns:a16="http://schemas.microsoft.com/office/drawing/2014/main" id="{DE552EA8-C5DD-6D7E-1951-56D6274EAF88}"/>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34" name="Rectangle 10">
            <a:extLst>
              <a:ext uri="{FF2B5EF4-FFF2-40B4-BE49-F238E27FC236}">
                <a16:creationId xmlns:a16="http://schemas.microsoft.com/office/drawing/2014/main" id="{5CA42E87-1F42-14E0-4664-438B4A7DE1D6}"/>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35" name="Rectangle 11">
            <a:extLst>
              <a:ext uri="{FF2B5EF4-FFF2-40B4-BE49-F238E27FC236}">
                <a16:creationId xmlns:a16="http://schemas.microsoft.com/office/drawing/2014/main" id="{A78BC172-96F8-C70D-CDC6-4B683E6B73D3}"/>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36" name="Rectangle 12">
            <a:extLst>
              <a:ext uri="{FF2B5EF4-FFF2-40B4-BE49-F238E27FC236}">
                <a16:creationId xmlns:a16="http://schemas.microsoft.com/office/drawing/2014/main" id="{653E6FA9-CF98-6CA5-70CC-03A8D34A7407}"/>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37" name="Rectangle 13">
            <a:extLst>
              <a:ext uri="{FF2B5EF4-FFF2-40B4-BE49-F238E27FC236}">
                <a16:creationId xmlns:a16="http://schemas.microsoft.com/office/drawing/2014/main" id="{4FE8C90E-817F-3846-E8C6-CDFCB3E977C0}"/>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38" name="Rectangle 14">
            <a:extLst>
              <a:ext uri="{FF2B5EF4-FFF2-40B4-BE49-F238E27FC236}">
                <a16:creationId xmlns:a16="http://schemas.microsoft.com/office/drawing/2014/main" id="{3B00A16D-6499-1F99-5584-6AEDD3CB3492}"/>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39" name="Rectangle 15">
            <a:extLst>
              <a:ext uri="{FF2B5EF4-FFF2-40B4-BE49-F238E27FC236}">
                <a16:creationId xmlns:a16="http://schemas.microsoft.com/office/drawing/2014/main" id="{FA11D4A7-933E-EAB5-5272-D4623F70365E}"/>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40" name="Rectangle 16">
            <a:extLst>
              <a:ext uri="{FF2B5EF4-FFF2-40B4-BE49-F238E27FC236}">
                <a16:creationId xmlns:a16="http://schemas.microsoft.com/office/drawing/2014/main" id="{9E7C716D-780E-D217-8F39-20D9C6F40A69}"/>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41" name="Rectangle 17">
            <a:extLst>
              <a:ext uri="{FF2B5EF4-FFF2-40B4-BE49-F238E27FC236}">
                <a16:creationId xmlns:a16="http://schemas.microsoft.com/office/drawing/2014/main" id="{3DD9C102-8AE1-F038-4894-8DC963F6E9C1}"/>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42" name="Rectangle 18">
            <a:extLst>
              <a:ext uri="{FF2B5EF4-FFF2-40B4-BE49-F238E27FC236}">
                <a16:creationId xmlns:a16="http://schemas.microsoft.com/office/drawing/2014/main" id="{19F66732-47D7-5BCE-3567-66F2185B62F4}"/>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43" name="Rectangle 3">
            <a:extLst>
              <a:ext uri="{FF2B5EF4-FFF2-40B4-BE49-F238E27FC236}">
                <a16:creationId xmlns:a16="http://schemas.microsoft.com/office/drawing/2014/main" id="{F2222518-0012-2E1F-F0D8-C5F8F93E4F4B}"/>
              </a:ext>
            </a:extLst>
          </p:cNvPr>
          <p:cNvSpPr txBox="1">
            <a:spLocks noChangeArrowheads="1"/>
          </p:cNvSpPr>
          <p:nvPr/>
        </p:nvSpPr>
        <p:spPr bwMode="auto">
          <a:xfrm>
            <a:off x="814388" y="1989138"/>
            <a:ext cx="76962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pPr>
            <a:r>
              <a:rPr lang="es-ES" altLang="es-CR" sz="2000"/>
              <a:t>Una vez que se han generado las </a:t>
            </a:r>
            <a:r>
              <a:rPr lang="es-ES" altLang="es-CR" sz="2000" i="1"/>
              <a:t>k</a:t>
            </a:r>
            <a:r>
              <a:rPr lang="es-ES" altLang="es-CR" sz="2000"/>
              <a:t> funciones discriminantes, se calcula para cada </a:t>
            </a:r>
            <a:r>
              <a:rPr lang="es-ES" altLang="es-CR" sz="2000" i="1"/>
              <a:t>x</a:t>
            </a:r>
            <a:r>
              <a:rPr lang="es-ES" altLang="es-CR" sz="2000"/>
              <a:t> el valor en cada una de las funciones.</a:t>
            </a:r>
          </a:p>
          <a:p>
            <a:pPr algn="just">
              <a:spcBef>
                <a:spcPct val="0"/>
              </a:spcBef>
              <a:spcAft>
                <a:spcPts val="600"/>
              </a:spcAft>
              <a:buClr>
                <a:schemeClr val="hlink"/>
              </a:buClr>
              <a:buSzTx/>
              <a:buFont typeface="Wingdings" panose="05000000000000000000" pitchFamily="2" charset="2"/>
              <a:buChar char="§"/>
            </a:pPr>
            <a:r>
              <a:rPr lang="es-ES" altLang="es-CR" sz="2000"/>
              <a:t>La regla consiste en </a:t>
            </a:r>
            <a:r>
              <a:rPr lang="es-ES" altLang="es-CR" sz="2000">
                <a:solidFill>
                  <a:srgbClr val="0070C0"/>
                </a:solidFill>
              </a:rPr>
              <a:t>asignar </a:t>
            </a:r>
            <a:r>
              <a:rPr lang="es-ES" altLang="es-CR" sz="2000" i="1">
                <a:solidFill>
                  <a:srgbClr val="0070C0"/>
                </a:solidFill>
              </a:rPr>
              <a:t>x</a:t>
            </a:r>
            <a:r>
              <a:rPr lang="es-ES" altLang="es-CR" sz="2000">
                <a:solidFill>
                  <a:srgbClr val="0070C0"/>
                </a:solidFill>
              </a:rPr>
              <a:t> al grupo cuya </a:t>
            </a:r>
            <a:r>
              <a:rPr lang="es-ES" altLang="es-CR" sz="2000" i="1">
                <a:solidFill>
                  <a:srgbClr val="0070C0"/>
                </a:solidFill>
              </a:rPr>
              <a:t>L</a:t>
            </a:r>
            <a:r>
              <a:rPr lang="es-ES" altLang="es-CR" sz="2000" i="1" baseline="-25000">
                <a:solidFill>
                  <a:srgbClr val="0070C0"/>
                </a:solidFill>
              </a:rPr>
              <a:t>j</a:t>
            </a:r>
            <a:r>
              <a:rPr lang="es-ES" altLang="es-CR" sz="2000" i="1">
                <a:solidFill>
                  <a:srgbClr val="0070C0"/>
                </a:solidFill>
              </a:rPr>
              <a:t>(x) </a:t>
            </a:r>
            <a:r>
              <a:rPr lang="es-ES" altLang="es-CR" sz="2000">
                <a:solidFill>
                  <a:srgbClr val="0070C0"/>
                </a:solidFill>
              </a:rPr>
              <a:t>es mayor</a:t>
            </a:r>
            <a:r>
              <a:rPr lang="es-ES" altLang="es-CR" sz="200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5 Marcador de número de diapositiva">
            <a:extLst>
              <a:ext uri="{FF2B5EF4-FFF2-40B4-BE49-F238E27FC236}">
                <a16:creationId xmlns:a16="http://schemas.microsoft.com/office/drawing/2014/main" id="{1B48BB32-A902-892B-4798-EAB91AFFAD3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2D5A488E-70B1-4B18-87E7-4426DC0686DE}" type="slidenum">
              <a:rPr lang="es-ES" altLang="es-CR" sz="1400" smtClean="0"/>
              <a:pPr>
                <a:spcBef>
                  <a:spcPct val="0"/>
                </a:spcBef>
                <a:buClrTx/>
                <a:buSzTx/>
                <a:buFontTx/>
                <a:buNone/>
              </a:pPr>
              <a:t>24</a:t>
            </a:fld>
            <a:endParaRPr lang="es-ES" altLang="es-CR" sz="1400"/>
          </a:p>
        </p:txBody>
      </p:sp>
      <p:sp>
        <p:nvSpPr>
          <p:cNvPr id="27651" name="Rectangle 2">
            <a:extLst>
              <a:ext uri="{FF2B5EF4-FFF2-40B4-BE49-F238E27FC236}">
                <a16:creationId xmlns:a16="http://schemas.microsoft.com/office/drawing/2014/main" id="{49391CE0-7D58-71F5-6F6A-895E89175281}"/>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Lambda (</a:t>
            </a:r>
            <a:r>
              <a:rPr lang="es-ES" altLang="es-CR" sz="2800">
                <a:latin typeface="Symbol" panose="05050102010706020507" pitchFamily="18" charset="2"/>
              </a:rPr>
              <a:t>L</a:t>
            </a:r>
            <a:r>
              <a:rPr lang="es-MX" altLang="es-CR" sz="2800" b="1">
                <a:latin typeface="Times New Roman" panose="02020603050405020304" pitchFamily="18" charset="0"/>
              </a:rPr>
              <a:t>) de Wilks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27652" name="Rectangle 4">
            <a:extLst>
              <a:ext uri="{FF2B5EF4-FFF2-40B4-BE49-F238E27FC236}">
                <a16:creationId xmlns:a16="http://schemas.microsoft.com/office/drawing/2014/main" id="{1FB6ECA0-1449-F210-F541-3294679E6B34}"/>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53" name="Rectangle 5">
            <a:extLst>
              <a:ext uri="{FF2B5EF4-FFF2-40B4-BE49-F238E27FC236}">
                <a16:creationId xmlns:a16="http://schemas.microsoft.com/office/drawing/2014/main" id="{EFF2B1F7-B18E-4C5C-9331-0BCA2B70D3AF}"/>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54" name="Rectangle 6">
            <a:extLst>
              <a:ext uri="{FF2B5EF4-FFF2-40B4-BE49-F238E27FC236}">
                <a16:creationId xmlns:a16="http://schemas.microsoft.com/office/drawing/2014/main" id="{41EF282C-04DD-06B1-5619-565716684987}"/>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55" name="Rectangle 7">
            <a:extLst>
              <a:ext uri="{FF2B5EF4-FFF2-40B4-BE49-F238E27FC236}">
                <a16:creationId xmlns:a16="http://schemas.microsoft.com/office/drawing/2014/main" id="{4282A176-402A-AC50-0925-038EA2CD645B}"/>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56" name="Rectangle 8">
            <a:extLst>
              <a:ext uri="{FF2B5EF4-FFF2-40B4-BE49-F238E27FC236}">
                <a16:creationId xmlns:a16="http://schemas.microsoft.com/office/drawing/2014/main" id="{743CEE9B-1FC8-1706-341C-2DE7641AB4CD}"/>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57" name="Rectangle 9">
            <a:extLst>
              <a:ext uri="{FF2B5EF4-FFF2-40B4-BE49-F238E27FC236}">
                <a16:creationId xmlns:a16="http://schemas.microsoft.com/office/drawing/2014/main" id="{7D2D063A-52B1-71C3-7A61-F4473CB433F6}"/>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58" name="Rectangle 10">
            <a:extLst>
              <a:ext uri="{FF2B5EF4-FFF2-40B4-BE49-F238E27FC236}">
                <a16:creationId xmlns:a16="http://schemas.microsoft.com/office/drawing/2014/main" id="{5D98A163-F254-03E3-7308-CA83334D85C6}"/>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59" name="Rectangle 11">
            <a:extLst>
              <a:ext uri="{FF2B5EF4-FFF2-40B4-BE49-F238E27FC236}">
                <a16:creationId xmlns:a16="http://schemas.microsoft.com/office/drawing/2014/main" id="{FB01D8EB-21F8-4350-E3B0-9F1642D27404}"/>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60" name="Rectangle 12">
            <a:extLst>
              <a:ext uri="{FF2B5EF4-FFF2-40B4-BE49-F238E27FC236}">
                <a16:creationId xmlns:a16="http://schemas.microsoft.com/office/drawing/2014/main" id="{D0F1A2FC-01FF-E1BF-A3AC-11E3E019C886}"/>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61" name="Rectangle 13">
            <a:extLst>
              <a:ext uri="{FF2B5EF4-FFF2-40B4-BE49-F238E27FC236}">
                <a16:creationId xmlns:a16="http://schemas.microsoft.com/office/drawing/2014/main" id="{B54A9ABF-CD1E-4DE1-8791-59A3CD726F63}"/>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62" name="Rectangle 14">
            <a:extLst>
              <a:ext uri="{FF2B5EF4-FFF2-40B4-BE49-F238E27FC236}">
                <a16:creationId xmlns:a16="http://schemas.microsoft.com/office/drawing/2014/main" id="{82BE0580-8869-564A-BA46-F0373F9321A5}"/>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63" name="Rectangle 15">
            <a:extLst>
              <a:ext uri="{FF2B5EF4-FFF2-40B4-BE49-F238E27FC236}">
                <a16:creationId xmlns:a16="http://schemas.microsoft.com/office/drawing/2014/main" id="{8BCD91F7-5B78-8E84-FF3A-2BDF195D3AD0}"/>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64" name="Rectangle 16">
            <a:extLst>
              <a:ext uri="{FF2B5EF4-FFF2-40B4-BE49-F238E27FC236}">
                <a16:creationId xmlns:a16="http://schemas.microsoft.com/office/drawing/2014/main" id="{9F533615-289A-E6C9-9F89-86EF154431FE}"/>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65" name="Rectangle 17">
            <a:extLst>
              <a:ext uri="{FF2B5EF4-FFF2-40B4-BE49-F238E27FC236}">
                <a16:creationId xmlns:a16="http://schemas.microsoft.com/office/drawing/2014/main" id="{651976AE-29AC-1849-21B8-6F00CBD4967C}"/>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66" name="Rectangle 18">
            <a:extLst>
              <a:ext uri="{FF2B5EF4-FFF2-40B4-BE49-F238E27FC236}">
                <a16:creationId xmlns:a16="http://schemas.microsoft.com/office/drawing/2014/main" id="{B19DDEBD-14F4-405A-1693-F9F12E0DB0EE}"/>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27" name="Rectangle 3">
            <a:extLst>
              <a:ext uri="{FF2B5EF4-FFF2-40B4-BE49-F238E27FC236}">
                <a16:creationId xmlns:a16="http://schemas.microsoft.com/office/drawing/2014/main" id="{A78833B1-3E27-4228-A829-0B6C9AE6B5A2}"/>
              </a:ext>
            </a:extLst>
          </p:cNvPr>
          <p:cNvSpPr txBox="1">
            <a:spLocks noRot="1" noChangeAspect="1" noMove="1" noResize="1" noEditPoints="1" noAdjustHandles="1" noChangeArrowheads="1" noChangeShapeType="1" noTextEdit="1"/>
          </p:cNvSpPr>
          <p:nvPr/>
        </p:nvSpPr>
        <p:spPr bwMode="auto">
          <a:xfrm>
            <a:off x="837589" y="1844824"/>
            <a:ext cx="7696200" cy="3981346"/>
          </a:xfrm>
          <a:prstGeom prst="rect">
            <a:avLst/>
          </a:prstGeom>
          <a:blipFill rotWithShape="1">
            <a:blip r:embed="rId2"/>
            <a:stretch>
              <a:fillRect l="-633" t="-766" r="-792" b="-1838"/>
            </a:stretch>
          </a:blipFill>
          <a:ln>
            <a:noFill/>
          </a:ln>
        </p:spPr>
        <p:txBody>
          <a:bodyPr/>
          <a:lstStyle/>
          <a:p>
            <a:pPr eaLnBrk="1" hangingPunct="1">
              <a:defRPr/>
            </a:pPr>
            <a:r>
              <a:rPr lang="es-CR">
                <a:noFill/>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5 Marcador de número de diapositiva">
            <a:extLst>
              <a:ext uri="{FF2B5EF4-FFF2-40B4-BE49-F238E27FC236}">
                <a16:creationId xmlns:a16="http://schemas.microsoft.com/office/drawing/2014/main" id="{32775B14-F1AF-A65B-5EE1-2E88D0FB185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BF5F92FC-BF07-4213-A131-AEE3421F5163}" type="slidenum">
              <a:rPr lang="es-ES" altLang="es-CR" sz="1400" smtClean="0"/>
              <a:pPr>
                <a:spcBef>
                  <a:spcPct val="0"/>
                </a:spcBef>
                <a:buClrTx/>
                <a:buSzTx/>
                <a:buFontTx/>
                <a:buNone/>
              </a:pPr>
              <a:t>25</a:t>
            </a:fld>
            <a:endParaRPr lang="es-ES" altLang="es-CR" sz="1400"/>
          </a:p>
        </p:txBody>
      </p:sp>
      <p:sp>
        <p:nvSpPr>
          <p:cNvPr id="28675" name="Rectangle 2">
            <a:extLst>
              <a:ext uri="{FF2B5EF4-FFF2-40B4-BE49-F238E27FC236}">
                <a16:creationId xmlns:a16="http://schemas.microsoft.com/office/drawing/2014/main" id="{F4C3BA7E-B86E-73E1-BBE1-2ED99A3C37C5}"/>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Selección de variables hacia adelante</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28676" name="Rectangle 4">
            <a:extLst>
              <a:ext uri="{FF2B5EF4-FFF2-40B4-BE49-F238E27FC236}">
                <a16:creationId xmlns:a16="http://schemas.microsoft.com/office/drawing/2014/main" id="{B2530691-0E00-3EC0-4A80-D6AD45E9D63B}"/>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77" name="Rectangle 5">
            <a:extLst>
              <a:ext uri="{FF2B5EF4-FFF2-40B4-BE49-F238E27FC236}">
                <a16:creationId xmlns:a16="http://schemas.microsoft.com/office/drawing/2014/main" id="{25F6AA78-1062-BBE0-EFA6-784C27BAFD3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78" name="Rectangle 6">
            <a:extLst>
              <a:ext uri="{FF2B5EF4-FFF2-40B4-BE49-F238E27FC236}">
                <a16:creationId xmlns:a16="http://schemas.microsoft.com/office/drawing/2014/main" id="{B0499E42-0A26-B882-E82F-882F6AD21938}"/>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79" name="Rectangle 7">
            <a:extLst>
              <a:ext uri="{FF2B5EF4-FFF2-40B4-BE49-F238E27FC236}">
                <a16:creationId xmlns:a16="http://schemas.microsoft.com/office/drawing/2014/main" id="{C80CC840-B2E0-36D2-492B-17A2F0F62E28}"/>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0" name="Rectangle 8">
            <a:extLst>
              <a:ext uri="{FF2B5EF4-FFF2-40B4-BE49-F238E27FC236}">
                <a16:creationId xmlns:a16="http://schemas.microsoft.com/office/drawing/2014/main" id="{34778C85-1DE6-9726-7905-B1D2FD501145}"/>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1" name="Rectangle 9">
            <a:extLst>
              <a:ext uri="{FF2B5EF4-FFF2-40B4-BE49-F238E27FC236}">
                <a16:creationId xmlns:a16="http://schemas.microsoft.com/office/drawing/2014/main" id="{DA6B59B3-EEE7-876A-5F1E-83EE0981A54C}"/>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2" name="Rectangle 10">
            <a:extLst>
              <a:ext uri="{FF2B5EF4-FFF2-40B4-BE49-F238E27FC236}">
                <a16:creationId xmlns:a16="http://schemas.microsoft.com/office/drawing/2014/main" id="{08312DDB-D149-2F0D-0013-5700D0EBAF4F}"/>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3" name="Rectangle 11">
            <a:extLst>
              <a:ext uri="{FF2B5EF4-FFF2-40B4-BE49-F238E27FC236}">
                <a16:creationId xmlns:a16="http://schemas.microsoft.com/office/drawing/2014/main" id="{DD1B914D-FD68-12B3-DE10-4AC429008009}"/>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4" name="Rectangle 12">
            <a:extLst>
              <a:ext uri="{FF2B5EF4-FFF2-40B4-BE49-F238E27FC236}">
                <a16:creationId xmlns:a16="http://schemas.microsoft.com/office/drawing/2014/main" id="{D2019933-FDC8-35ED-1E16-341AA3375A93}"/>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5" name="Rectangle 13">
            <a:extLst>
              <a:ext uri="{FF2B5EF4-FFF2-40B4-BE49-F238E27FC236}">
                <a16:creationId xmlns:a16="http://schemas.microsoft.com/office/drawing/2014/main" id="{3DC9BFFF-AD9A-B354-5849-1A2ED279D1F6}"/>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6" name="Rectangle 14">
            <a:extLst>
              <a:ext uri="{FF2B5EF4-FFF2-40B4-BE49-F238E27FC236}">
                <a16:creationId xmlns:a16="http://schemas.microsoft.com/office/drawing/2014/main" id="{2629BBB3-AE48-5563-4F2D-3ED57A87549C}"/>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7" name="Rectangle 15">
            <a:extLst>
              <a:ext uri="{FF2B5EF4-FFF2-40B4-BE49-F238E27FC236}">
                <a16:creationId xmlns:a16="http://schemas.microsoft.com/office/drawing/2014/main" id="{68FAB02D-E3A5-F201-0B95-72A47018EC6A}"/>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8" name="Rectangle 16">
            <a:extLst>
              <a:ext uri="{FF2B5EF4-FFF2-40B4-BE49-F238E27FC236}">
                <a16:creationId xmlns:a16="http://schemas.microsoft.com/office/drawing/2014/main" id="{6D040F0E-0147-9539-CE95-5EAB71E333EA}"/>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9" name="Rectangle 17">
            <a:extLst>
              <a:ext uri="{FF2B5EF4-FFF2-40B4-BE49-F238E27FC236}">
                <a16:creationId xmlns:a16="http://schemas.microsoft.com/office/drawing/2014/main" id="{52A4E6C1-394F-2A62-EA5F-3ADD139D96B1}"/>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90" name="Rectangle 18">
            <a:extLst>
              <a:ext uri="{FF2B5EF4-FFF2-40B4-BE49-F238E27FC236}">
                <a16:creationId xmlns:a16="http://schemas.microsoft.com/office/drawing/2014/main" id="{51796201-CD76-327C-B925-95CAA1AB9259}"/>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91" name="Rectangle 3">
            <a:extLst>
              <a:ext uri="{FF2B5EF4-FFF2-40B4-BE49-F238E27FC236}">
                <a16:creationId xmlns:a16="http://schemas.microsoft.com/office/drawing/2014/main" id="{01C49561-94E9-72F7-C596-09AFCEB567B9}"/>
              </a:ext>
            </a:extLst>
          </p:cNvPr>
          <p:cNvSpPr txBox="1">
            <a:spLocks noChangeArrowheads="1"/>
          </p:cNvSpPr>
          <p:nvPr/>
        </p:nvSpPr>
        <p:spPr bwMode="auto">
          <a:xfrm>
            <a:off x="814388" y="1916113"/>
            <a:ext cx="7696200" cy="24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pPr>
            <a:r>
              <a:rPr lang="es-ES" altLang="es-CR" sz="2000"/>
              <a:t>Se inicia con la variable que más separa los grupos (el </a:t>
            </a:r>
            <a:r>
              <a:rPr lang="es-ES" altLang="es-CR" sz="2000">
                <a:latin typeface="Symbol" panose="05050102010706020507" pitchFamily="18" charset="2"/>
              </a:rPr>
              <a:t>L</a:t>
            </a:r>
            <a:r>
              <a:rPr lang="es-ES" altLang="es-CR" sz="2000"/>
              <a:t> de Wilks más bajo) .</a:t>
            </a:r>
          </a:p>
          <a:p>
            <a:pPr algn="just">
              <a:spcBef>
                <a:spcPct val="0"/>
              </a:spcBef>
              <a:spcAft>
                <a:spcPts val="600"/>
              </a:spcAft>
              <a:buClr>
                <a:schemeClr val="hlink"/>
              </a:buClr>
              <a:buSzTx/>
              <a:buFont typeface="Wingdings" panose="05000000000000000000" pitchFamily="2" charset="2"/>
              <a:buChar char="§"/>
            </a:pPr>
            <a:r>
              <a:rPr lang="es-ES" altLang="es-CR" sz="2000"/>
              <a:t>La siguiente variable incluida es aquella que minimiza el </a:t>
            </a:r>
            <a:r>
              <a:rPr lang="es-ES" altLang="es-CR" sz="2000">
                <a:latin typeface="Symbol" panose="05050102010706020507" pitchFamily="18" charset="2"/>
              </a:rPr>
              <a:t>L</a:t>
            </a:r>
            <a:r>
              <a:rPr lang="es-ES" altLang="es-CR" sz="2000"/>
              <a:t> de Wilks del modelo siempre que la probabilidad al comparar el modelo con y sin esa variable muestre significancia estadística.</a:t>
            </a:r>
          </a:p>
          <a:p>
            <a:pPr algn="just">
              <a:spcBef>
                <a:spcPct val="0"/>
              </a:spcBef>
              <a:spcAft>
                <a:spcPts val="600"/>
              </a:spcAft>
              <a:buClr>
                <a:schemeClr val="hlink"/>
              </a:buClr>
              <a:buSzTx/>
              <a:buFont typeface="Wingdings" panose="05000000000000000000" pitchFamily="2" charset="2"/>
              <a:buChar char="§"/>
            </a:pPr>
            <a:endParaRPr lang="es-ES" altLang="es-CR"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26</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K-vecinos m</a:t>
            </a:r>
            <a:r>
              <a:rPr lang="es-CR" altLang="es-CR" sz="2800" b="1" err="1">
                <a:latin typeface="Times New Roman" panose="02020603050405020304" pitchFamily="18" charset="0"/>
              </a:rPr>
              <a:t>ás</a:t>
            </a:r>
            <a:r>
              <a:rPr lang="es-CR" altLang="es-CR" sz="2800" b="1">
                <a:latin typeface="Times New Roman" panose="02020603050405020304" pitchFamily="18" charset="0"/>
              </a:rPr>
              <a:t> cercanos (K-NN)</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3016210"/>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ES" sz="2000"/>
              <a:t>El algoritmo clasifica cada dato nuevo en el grupo que tenga la mayor cantidad de vecinos más cerca que el otro grupo. </a:t>
            </a:r>
          </a:p>
          <a:p>
            <a:pPr algn="just">
              <a:spcBef>
                <a:spcPct val="0"/>
              </a:spcBef>
              <a:spcAft>
                <a:spcPts val="600"/>
              </a:spcAft>
              <a:buClr>
                <a:schemeClr val="hlink"/>
              </a:buClr>
              <a:buSzTx/>
              <a:buFont typeface="Wingdings" panose="05000000000000000000" pitchFamily="2" charset="2"/>
              <a:buChar char="§"/>
              <a:defRPr/>
            </a:pPr>
            <a:r>
              <a:rPr lang="es-ES" sz="2000"/>
              <a:t>Para esto, se calcula la distancia del elemento nuevo a cada uno de los existentes, y se ordenan dichas distancias de menor a mayor para ir seleccionando el grupo al que se va a asignar. </a:t>
            </a:r>
          </a:p>
          <a:p>
            <a:pPr algn="just">
              <a:spcBef>
                <a:spcPct val="0"/>
              </a:spcBef>
              <a:spcAft>
                <a:spcPts val="600"/>
              </a:spcAft>
              <a:buClr>
                <a:schemeClr val="hlink"/>
              </a:buClr>
              <a:buSzTx/>
              <a:buFont typeface="Wingdings" panose="05000000000000000000" pitchFamily="2" charset="2"/>
              <a:buChar char="§"/>
              <a:defRPr/>
            </a:pPr>
            <a:r>
              <a:rPr lang="es-ES" sz="2000"/>
              <a:t>Este grupo será el que tenga una mayor frecuencia entre los vecinos con las K menores distancias.</a:t>
            </a:r>
          </a:p>
        </p:txBody>
      </p:sp>
      <p:sp>
        <p:nvSpPr>
          <p:cNvPr id="18437" name="Rectangle 4">
            <a:extLst>
              <a:ext uri="{FF2B5EF4-FFF2-40B4-BE49-F238E27FC236}">
                <a16:creationId xmlns:a16="http://schemas.microsoft.com/office/drawing/2014/main" id="{D33B496E-82E8-5DB7-A283-234C8FF73D01}"/>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8" name="Rectangle 5">
            <a:extLst>
              <a:ext uri="{FF2B5EF4-FFF2-40B4-BE49-F238E27FC236}">
                <a16:creationId xmlns:a16="http://schemas.microsoft.com/office/drawing/2014/main" id="{A015439D-9023-5092-157B-F7D516BE690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9" name="Rectangle 6">
            <a:extLst>
              <a:ext uri="{FF2B5EF4-FFF2-40B4-BE49-F238E27FC236}">
                <a16:creationId xmlns:a16="http://schemas.microsoft.com/office/drawing/2014/main" id="{36A73D30-1DDC-3770-FCAD-5BE3EFDA8B1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0" name="Rectangle 7">
            <a:extLst>
              <a:ext uri="{FF2B5EF4-FFF2-40B4-BE49-F238E27FC236}">
                <a16:creationId xmlns:a16="http://schemas.microsoft.com/office/drawing/2014/main" id="{E1D90175-30F8-A21B-2EDA-9E7869EBA391}"/>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1" name="Rectangle 8">
            <a:extLst>
              <a:ext uri="{FF2B5EF4-FFF2-40B4-BE49-F238E27FC236}">
                <a16:creationId xmlns:a16="http://schemas.microsoft.com/office/drawing/2014/main" id="{2DADF52C-429E-47A7-1D14-8F7DD5CB25C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2" name="Rectangle 9">
            <a:extLst>
              <a:ext uri="{FF2B5EF4-FFF2-40B4-BE49-F238E27FC236}">
                <a16:creationId xmlns:a16="http://schemas.microsoft.com/office/drawing/2014/main" id="{372D03C5-6687-CF1B-3085-8D92115F1931}"/>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3" name="Rectangle 10">
            <a:extLst>
              <a:ext uri="{FF2B5EF4-FFF2-40B4-BE49-F238E27FC236}">
                <a16:creationId xmlns:a16="http://schemas.microsoft.com/office/drawing/2014/main" id="{B3AD57B3-3760-08E2-DC95-7B32E4224169}"/>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4" name="Rectangle 11">
            <a:extLst>
              <a:ext uri="{FF2B5EF4-FFF2-40B4-BE49-F238E27FC236}">
                <a16:creationId xmlns:a16="http://schemas.microsoft.com/office/drawing/2014/main" id="{B8658D95-5C63-F8CE-8D59-CC40E48ABF5B}"/>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5" name="Rectangle 12">
            <a:extLst>
              <a:ext uri="{FF2B5EF4-FFF2-40B4-BE49-F238E27FC236}">
                <a16:creationId xmlns:a16="http://schemas.microsoft.com/office/drawing/2014/main" id="{E8360099-7314-EAAA-0AE7-E2936770640E}"/>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6" name="Rectangle 13">
            <a:extLst>
              <a:ext uri="{FF2B5EF4-FFF2-40B4-BE49-F238E27FC236}">
                <a16:creationId xmlns:a16="http://schemas.microsoft.com/office/drawing/2014/main" id="{A71FCB75-7138-CBD2-4EC1-3E41DFF91F6C}"/>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7" name="Rectangle 14">
            <a:extLst>
              <a:ext uri="{FF2B5EF4-FFF2-40B4-BE49-F238E27FC236}">
                <a16:creationId xmlns:a16="http://schemas.microsoft.com/office/drawing/2014/main" id="{A505C365-8E0F-C56F-AADE-9B634BE0548E}"/>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8" name="Rectangle 15">
            <a:extLst>
              <a:ext uri="{FF2B5EF4-FFF2-40B4-BE49-F238E27FC236}">
                <a16:creationId xmlns:a16="http://schemas.microsoft.com/office/drawing/2014/main" id="{77FDB86C-012D-87A2-3C39-1C07BEDE49EA}"/>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9" name="Rectangle 16">
            <a:extLst>
              <a:ext uri="{FF2B5EF4-FFF2-40B4-BE49-F238E27FC236}">
                <a16:creationId xmlns:a16="http://schemas.microsoft.com/office/drawing/2014/main" id="{4501D4AF-EBE2-844F-7C75-0951DFFA41C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0" name="Rectangle 17">
            <a:extLst>
              <a:ext uri="{FF2B5EF4-FFF2-40B4-BE49-F238E27FC236}">
                <a16:creationId xmlns:a16="http://schemas.microsoft.com/office/drawing/2014/main" id="{20B7831D-2FEE-B04E-7CFE-699952A587F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1" name="Rectangle 18">
            <a:extLst>
              <a:ext uri="{FF2B5EF4-FFF2-40B4-BE49-F238E27FC236}">
                <a16:creationId xmlns:a16="http://schemas.microsoft.com/office/drawing/2014/main" id="{9BBAE342-EDAF-BAE1-A646-349C0BDBE25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extLst>
      <p:ext uri="{BB962C8B-B14F-4D97-AF65-F5344CB8AC3E}">
        <p14:creationId xmlns:p14="http://schemas.microsoft.com/office/powerpoint/2010/main" val="1665788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27</a:t>
            </a:fld>
            <a:endParaRPr lang="es-ES" altLang="es-CR" sz="1400"/>
          </a:p>
        </p:txBody>
      </p:sp>
      <p:sp>
        <p:nvSpPr>
          <p:cNvPr id="18437" name="Rectangle 4">
            <a:extLst>
              <a:ext uri="{FF2B5EF4-FFF2-40B4-BE49-F238E27FC236}">
                <a16:creationId xmlns:a16="http://schemas.microsoft.com/office/drawing/2014/main" id="{D33B496E-82E8-5DB7-A283-234C8FF73D01}"/>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8" name="Rectangle 5">
            <a:extLst>
              <a:ext uri="{FF2B5EF4-FFF2-40B4-BE49-F238E27FC236}">
                <a16:creationId xmlns:a16="http://schemas.microsoft.com/office/drawing/2014/main" id="{A015439D-9023-5092-157B-F7D516BE690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9" name="Rectangle 6">
            <a:extLst>
              <a:ext uri="{FF2B5EF4-FFF2-40B4-BE49-F238E27FC236}">
                <a16:creationId xmlns:a16="http://schemas.microsoft.com/office/drawing/2014/main" id="{36A73D30-1DDC-3770-FCAD-5BE3EFDA8B1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0" name="Rectangle 7">
            <a:extLst>
              <a:ext uri="{FF2B5EF4-FFF2-40B4-BE49-F238E27FC236}">
                <a16:creationId xmlns:a16="http://schemas.microsoft.com/office/drawing/2014/main" id="{E1D90175-30F8-A21B-2EDA-9E7869EBA391}"/>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1" name="Rectangle 8">
            <a:extLst>
              <a:ext uri="{FF2B5EF4-FFF2-40B4-BE49-F238E27FC236}">
                <a16:creationId xmlns:a16="http://schemas.microsoft.com/office/drawing/2014/main" id="{2DADF52C-429E-47A7-1D14-8F7DD5CB25C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2" name="Rectangle 9">
            <a:extLst>
              <a:ext uri="{FF2B5EF4-FFF2-40B4-BE49-F238E27FC236}">
                <a16:creationId xmlns:a16="http://schemas.microsoft.com/office/drawing/2014/main" id="{372D03C5-6687-CF1B-3085-8D92115F1931}"/>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3" name="Rectangle 10">
            <a:extLst>
              <a:ext uri="{FF2B5EF4-FFF2-40B4-BE49-F238E27FC236}">
                <a16:creationId xmlns:a16="http://schemas.microsoft.com/office/drawing/2014/main" id="{B3AD57B3-3760-08E2-DC95-7B32E4224169}"/>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4" name="Rectangle 11">
            <a:extLst>
              <a:ext uri="{FF2B5EF4-FFF2-40B4-BE49-F238E27FC236}">
                <a16:creationId xmlns:a16="http://schemas.microsoft.com/office/drawing/2014/main" id="{B8658D95-5C63-F8CE-8D59-CC40E48ABF5B}"/>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5" name="Rectangle 12">
            <a:extLst>
              <a:ext uri="{FF2B5EF4-FFF2-40B4-BE49-F238E27FC236}">
                <a16:creationId xmlns:a16="http://schemas.microsoft.com/office/drawing/2014/main" id="{E8360099-7314-EAAA-0AE7-E2936770640E}"/>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6" name="Rectangle 13">
            <a:extLst>
              <a:ext uri="{FF2B5EF4-FFF2-40B4-BE49-F238E27FC236}">
                <a16:creationId xmlns:a16="http://schemas.microsoft.com/office/drawing/2014/main" id="{A71FCB75-7138-CBD2-4EC1-3E41DFF91F6C}"/>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7" name="Rectangle 14">
            <a:extLst>
              <a:ext uri="{FF2B5EF4-FFF2-40B4-BE49-F238E27FC236}">
                <a16:creationId xmlns:a16="http://schemas.microsoft.com/office/drawing/2014/main" id="{A505C365-8E0F-C56F-AADE-9B634BE0548E}"/>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8" name="Rectangle 15">
            <a:extLst>
              <a:ext uri="{FF2B5EF4-FFF2-40B4-BE49-F238E27FC236}">
                <a16:creationId xmlns:a16="http://schemas.microsoft.com/office/drawing/2014/main" id="{77FDB86C-012D-87A2-3C39-1C07BEDE49EA}"/>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9" name="Rectangle 16">
            <a:extLst>
              <a:ext uri="{FF2B5EF4-FFF2-40B4-BE49-F238E27FC236}">
                <a16:creationId xmlns:a16="http://schemas.microsoft.com/office/drawing/2014/main" id="{4501D4AF-EBE2-844F-7C75-0951DFFA41C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0" name="Rectangle 17">
            <a:extLst>
              <a:ext uri="{FF2B5EF4-FFF2-40B4-BE49-F238E27FC236}">
                <a16:creationId xmlns:a16="http://schemas.microsoft.com/office/drawing/2014/main" id="{20B7831D-2FEE-B04E-7CFE-699952A587F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1" name="Rectangle 18">
            <a:extLst>
              <a:ext uri="{FF2B5EF4-FFF2-40B4-BE49-F238E27FC236}">
                <a16:creationId xmlns:a16="http://schemas.microsoft.com/office/drawing/2014/main" id="{9BBAE342-EDAF-BAE1-A646-349C0BDBE25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43010" name="Picture 2">
            <a:extLst>
              <a:ext uri="{FF2B5EF4-FFF2-40B4-BE49-F238E27FC236}">
                <a16:creationId xmlns:a16="http://schemas.microsoft.com/office/drawing/2014/main" id="{8D22C32D-EE22-8E05-C4ED-0A06DFCAE1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4" y="260648"/>
            <a:ext cx="9144000" cy="631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596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28</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Consideraciones </a:t>
            </a:r>
            <a:r>
              <a:rPr lang="es-CR" altLang="es-CR" sz="2800" b="1">
                <a:latin typeface="Times New Roman" panose="02020603050405020304" pitchFamily="18" charset="0"/>
              </a:rPr>
              <a:t>K-NN</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3785652"/>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ES" sz="2000"/>
              <a:t>En contraste con otros algoritmos de aprendizaje supervisado, K-NN no genera un modelo fruto del aprendizaje con datos de entrenamiento, sino que el aprendizaje sucede en el mismo momento en el que se predice una nueva observación.</a:t>
            </a:r>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r>
              <a:rPr lang="es-ES" sz="2000"/>
              <a:t>Se recomienda siempre estandarizar las variables.</a:t>
            </a:r>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r>
              <a:rPr lang="es-ES" sz="2000"/>
              <a:t>Para generar un modelo de clasificación con K-NN hay que elegir dos parámetros importantes: la medida de distancia y el número K.</a:t>
            </a:r>
          </a:p>
        </p:txBody>
      </p:sp>
      <p:sp>
        <p:nvSpPr>
          <p:cNvPr id="18437" name="Rectangle 4">
            <a:extLst>
              <a:ext uri="{FF2B5EF4-FFF2-40B4-BE49-F238E27FC236}">
                <a16:creationId xmlns:a16="http://schemas.microsoft.com/office/drawing/2014/main" id="{D33B496E-82E8-5DB7-A283-234C8FF73D01}"/>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8" name="Rectangle 5">
            <a:extLst>
              <a:ext uri="{FF2B5EF4-FFF2-40B4-BE49-F238E27FC236}">
                <a16:creationId xmlns:a16="http://schemas.microsoft.com/office/drawing/2014/main" id="{A015439D-9023-5092-157B-F7D516BE690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9" name="Rectangle 6">
            <a:extLst>
              <a:ext uri="{FF2B5EF4-FFF2-40B4-BE49-F238E27FC236}">
                <a16:creationId xmlns:a16="http://schemas.microsoft.com/office/drawing/2014/main" id="{36A73D30-1DDC-3770-FCAD-5BE3EFDA8B1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0" name="Rectangle 7">
            <a:extLst>
              <a:ext uri="{FF2B5EF4-FFF2-40B4-BE49-F238E27FC236}">
                <a16:creationId xmlns:a16="http://schemas.microsoft.com/office/drawing/2014/main" id="{E1D90175-30F8-A21B-2EDA-9E7869EBA391}"/>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1" name="Rectangle 8">
            <a:extLst>
              <a:ext uri="{FF2B5EF4-FFF2-40B4-BE49-F238E27FC236}">
                <a16:creationId xmlns:a16="http://schemas.microsoft.com/office/drawing/2014/main" id="{2DADF52C-429E-47A7-1D14-8F7DD5CB25C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2" name="Rectangle 9">
            <a:extLst>
              <a:ext uri="{FF2B5EF4-FFF2-40B4-BE49-F238E27FC236}">
                <a16:creationId xmlns:a16="http://schemas.microsoft.com/office/drawing/2014/main" id="{372D03C5-6687-CF1B-3085-8D92115F1931}"/>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3" name="Rectangle 10">
            <a:extLst>
              <a:ext uri="{FF2B5EF4-FFF2-40B4-BE49-F238E27FC236}">
                <a16:creationId xmlns:a16="http://schemas.microsoft.com/office/drawing/2014/main" id="{B3AD57B3-3760-08E2-DC95-7B32E4224169}"/>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4" name="Rectangle 11">
            <a:extLst>
              <a:ext uri="{FF2B5EF4-FFF2-40B4-BE49-F238E27FC236}">
                <a16:creationId xmlns:a16="http://schemas.microsoft.com/office/drawing/2014/main" id="{B8658D95-5C63-F8CE-8D59-CC40E48ABF5B}"/>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5" name="Rectangle 12">
            <a:extLst>
              <a:ext uri="{FF2B5EF4-FFF2-40B4-BE49-F238E27FC236}">
                <a16:creationId xmlns:a16="http://schemas.microsoft.com/office/drawing/2014/main" id="{E8360099-7314-EAAA-0AE7-E2936770640E}"/>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6" name="Rectangle 13">
            <a:extLst>
              <a:ext uri="{FF2B5EF4-FFF2-40B4-BE49-F238E27FC236}">
                <a16:creationId xmlns:a16="http://schemas.microsoft.com/office/drawing/2014/main" id="{A71FCB75-7138-CBD2-4EC1-3E41DFF91F6C}"/>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7" name="Rectangle 14">
            <a:extLst>
              <a:ext uri="{FF2B5EF4-FFF2-40B4-BE49-F238E27FC236}">
                <a16:creationId xmlns:a16="http://schemas.microsoft.com/office/drawing/2014/main" id="{A505C365-8E0F-C56F-AADE-9B634BE0548E}"/>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8" name="Rectangle 15">
            <a:extLst>
              <a:ext uri="{FF2B5EF4-FFF2-40B4-BE49-F238E27FC236}">
                <a16:creationId xmlns:a16="http://schemas.microsoft.com/office/drawing/2014/main" id="{77FDB86C-012D-87A2-3C39-1C07BEDE49EA}"/>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9" name="Rectangle 16">
            <a:extLst>
              <a:ext uri="{FF2B5EF4-FFF2-40B4-BE49-F238E27FC236}">
                <a16:creationId xmlns:a16="http://schemas.microsoft.com/office/drawing/2014/main" id="{4501D4AF-EBE2-844F-7C75-0951DFFA41C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0" name="Rectangle 17">
            <a:extLst>
              <a:ext uri="{FF2B5EF4-FFF2-40B4-BE49-F238E27FC236}">
                <a16:creationId xmlns:a16="http://schemas.microsoft.com/office/drawing/2014/main" id="{20B7831D-2FEE-B04E-7CFE-699952A587F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1" name="Rectangle 18">
            <a:extLst>
              <a:ext uri="{FF2B5EF4-FFF2-40B4-BE49-F238E27FC236}">
                <a16:creationId xmlns:a16="http://schemas.microsoft.com/office/drawing/2014/main" id="{9BBAE342-EDAF-BAE1-A646-349C0BDBE25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extLst>
      <p:ext uri="{BB962C8B-B14F-4D97-AF65-F5344CB8AC3E}">
        <p14:creationId xmlns:p14="http://schemas.microsoft.com/office/powerpoint/2010/main" val="3602211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29</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Medidas de distancia</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2631490"/>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ES" sz="2000"/>
              <a:t>Comúnmente se utiliza la distancia euclídea, pero se pueden utilizar otras como:</a:t>
            </a:r>
          </a:p>
          <a:p>
            <a:pPr lvl="1" algn="just">
              <a:spcBef>
                <a:spcPct val="0"/>
              </a:spcBef>
              <a:spcAft>
                <a:spcPts val="600"/>
              </a:spcAft>
              <a:buClr>
                <a:schemeClr val="hlink"/>
              </a:buClr>
              <a:buSzTx/>
              <a:buFont typeface="Wingdings" panose="05000000000000000000" pitchFamily="2" charset="2"/>
              <a:buChar char="§"/>
              <a:defRPr/>
            </a:pPr>
            <a:r>
              <a:rPr lang="es-ES" sz="2000"/>
              <a:t>Manhattan</a:t>
            </a:r>
          </a:p>
          <a:p>
            <a:pPr lvl="1" algn="just">
              <a:spcBef>
                <a:spcPct val="0"/>
              </a:spcBef>
              <a:spcAft>
                <a:spcPts val="600"/>
              </a:spcAft>
              <a:buClr>
                <a:schemeClr val="hlink"/>
              </a:buClr>
              <a:buSzTx/>
              <a:buFont typeface="Wingdings" panose="05000000000000000000" pitchFamily="2" charset="2"/>
              <a:buChar char="§"/>
              <a:defRPr/>
            </a:pPr>
            <a:r>
              <a:rPr lang="es-ES" sz="2000"/>
              <a:t>Minkowski</a:t>
            </a:r>
          </a:p>
          <a:p>
            <a:pPr lvl="1" algn="just">
              <a:spcBef>
                <a:spcPct val="0"/>
              </a:spcBef>
              <a:spcAft>
                <a:spcPts val="600"/>
              </a:spcAft>
              <a:buClr>
                <a:schemeClr val="hlink"/>
              </a:buClr>
              <a:buSzTx/>
              <a:buFont typeface="Wingdings" panose="05000000000000000000" pitchFamily="2" charset="2"/>
              <a:buChar char="§"/>
              <a:defRPr/>
            </a:pPr>
            <a:r>
              <a:rPr lang="es-ES" sz="2000"/>
              <a:t>Coseno</a:t>
            </a:r>
          </a:p>
          <a:p>
            <a:pPr lvl="1" algn="just">
              <a:spcBef>
                <a:spcPct val="0"/>
              </a:spcBef>
              <a:spcAft>
                <a:spcPts val="600"/>
              </a:spcAft>
              <a:buClr>
                <a:schemeClr val="hlink"/>
              </a:buClr>
              <a:buSzTx/>
              <a:buFont typeface="Wingdings" panose="05000000000000000000" pitchFamily="2" charset="2"/>
              <a:buChar char="§"/>
              <a:defRPr/>
            </a:pPr>
            <a:r>
              <a:rPr lang="es-ES" sz="2000"/>
              <a:t>Jaccard</a:t>
            </a:r>
          </a:p>
          <a:p>
            <a:pPr lvl="1" algn="just">
              <a:spcBef>
                <a:spcPct val="0"/>
              </a:spcBef>
              <a:spcAft>
                <a:spcPts val="600"/>
              </a:spcAft>
              <a:buClr>
                <a:schemeClr val="hlink"/>
              </a:buClr>
              <a:buSzTx/>
              <a:buFont typeface="Wingdings" panose="05000000000000000000" pitchFamily="2" charset="2"/>
              <a:buChar char="§"/>
              <a:defRPr/>
            </a:pPr>
            <a:r>
              <a:rPr lang="es-ES" sz="2000" err="1"/>
              <a:t>Hamming</a:t>
            </a:r>
            <a:endParaRPr lang="es-ES" sz="2000"/>
          </a:p>
        </p:txBody>
      </p:sp>
      <p:sp>
        <p:nvSpPr>
          <p:cNvPr id="18437" name="Rectangle 4">
            <a:extLst>
              <a:ext uri="{FF2B5EF4-FFF2-40B4-BE49-F238E27FC236}">
                <a16:creationId xmlns:a16="http://schemas.microsoft.com/office/drawing/2014/main" id="{D33B496E-82E8-5DB7-A283-234C8FF73D01}"/>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8" name="Rectangle 5">
            <a:extLst>
              <a:ext uri="{FF2B5EF4-FFF2-40B4-BE49-F238E27FC236}">
                <a16:creationId xmlns:a16="http://schemas.microsoft.com/office/drawing/2014/main" id="{A015439D-9023-5092-157B-F7D516BE690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9" name="Rectangle 6">
            <a:extLst>
              <a:ext uri="{FF2B5EF4-FFF2-40B4-BE49-F238E27FC236}">
                <a16:creationId xmlns:a16="http://schemas.microsoft.com/office/drawing/2014/main" id="{36A73D30-1DDC-3770-FCAD-5BE3EFDA8B1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0" name="Rectangle 7">
            <a:extLst>
              <a:ext uri="{FF2B5EF4-FFF2-40B4-BE49-F238E27FC236}">
                <a16:creationId xmlns:a16="http://schemas.microsoft.com/office/drawing/2014/main" id="{E1D90175-30F8-A21B-2EDA-9E7869EBA391}"/>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1" name="Rectangle 8">
            <a:extLst>
              <a:ext uri="{FF2B5EF4-FFF2-40B4-BE49-F238E27FC236}">
                <a16:creationId xmlns:a16="http://schemas.microsoft.com/office/drawing/2014/main" id="{2DADF52C-429E-47A7-1D14-8F7DD5CB25C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2" name="Rectangle 9">
            <a:extLst>
              <a:ext uri="{FF2B5EF4-FFF2-40B4-BE49-F238E27FC236}">
                <a16:creationId xmlns:a16="http://schemas.microsoft.com/office/drawing/2014/main" id="{372D03C5-6687-CF1B-3085-8D92115F1931}"/>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3" name="Rectangle 10">
            <a:extLst>
              <a:ext uri="{FF2B5EF4-FFF2-40B4-BE49-F238E27FC236}">
                <a16:creationId xmlns:a16="http://schemas.microsoft.com/office/drawing/2014/main" id="{B3AD57B3-3760-08E2-DC95-7B32E4224169}"/>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4" name="Rectangle 11">
            <a:extLst>
              <a:ext uri="{FF2B5EF4-FFF2-40B4-BE49-F238E27FC236}">
                <a16:creationId xmlns:a16="http://schemas.microsoft.com/office/drawing/2014/main" id="{B8658D95-5C63-F8CE-8D59-CC40E48ABF5B}"/>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5" name="Rectangle 12">
            <a:extLst>
              <a:ext uri="{FF2B5EF4-FFF2-40B4-BE49-F238E27FC236}">
                <a16:creationId xmlns:a16="http://schemas.microsoft.com/office/drawing/2014/main" id="{E8360099-7314-EAAA-0AE7-E2936770640E}"/>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6" name="Rectangle 13">
            <a:extLst>
              <a:ext uri="{FF2B5EF4-FFF2-40B4-BE49-F238E27FC236}">
                <a16:creationId xmlns:a16="http://schemas.microsoft.com/office/drawing/2014/main" id="{A71FCB75-7138-CBD2-4EC1-3E41DFF91F6C}"/>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7" name="Rectangle 14">
            <a:extLst>
              <a:ext uri="{FF2B5EF4-FFF2-40B4-BE49-F238E27FC236}">
                <a16:creationId xmlns:a16="http://schemas.microsoft.com/office/drawing/2014/main" id="{A505C365-8E0F-C56F-AADE-9B634BE0548E}"/>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8" name="Rectangle 15">
            <a:extLst>
              <a:ext uri="{FF2B5EF4-FFF2-40B4-BE49-F238E27FC236}">
                <a16:creationId xmlns:a16="http://schemas.microsoft.com/office/drawing/2014/main" id="{77FDB86C-012D-87A2-3C39-1C07BEDE49EA}"/>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9" name="Rectangle 16">
            <a:extLst>
              <a:ext uri="{FF2B5EF4-FFF2-40B4-BE49-F238E27FC236}">
                <a16:creationId xmlns:a16="http://schemas.microsoft.com/office/drawing/2014/main" id="{4501D4AF-EBE2-844F-7C75-0951DFFA41C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0" name="Rectangle 17">
            <a:extLst>
              <a:ext uri="{FF2B5EF4-FFF2-40B4-BE49-F238E27FC236}">
                <a16:creationId xmlns:a16="http://schemas.microsoft.com/office/drawing/2014/main" id="{20B7831D-2FEE-B04E-7CFE-699952A587F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1" name="Rectangle 18">
            <a:extLst>
              <a:ext uri="{FF2B5EF4-FFF2-40B4-BE49-F238E27FC236}">
                <a16:creationId xmlns:a16="http://schemas.microsoft.com/office/drawing/2014/main" id="{9BBAE342-EDAF-BAE1-A646-349C0BDBE25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extLst>
      <p:ext uri="{BB962C8B-B14F-4D97-AF65-F5344CB8AC3E}">
        <p14:creationId xmlns:p14="http://schemas.microsoft.com/office/powerpoint/2010/main" val="3549467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5 Marcador de número de diapositiva">
            <a:extLst>
              <a:ext uri="{FF2B5EF4-FFF2-40B4-BE49-F238E27FC236}">
                <a16:creationId xmlns:a16="http://schemas.microsoft.com/office/drawing/2014/main" id="{AFB4D132-6AA9-F7C5-3327-0286D6FBF7F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A93A9684-FED5-43F2-8DA9-8B4058E2762E}" type="slidenum">
              <a:rPr lang="es-ES" altLang="es-CR" sz="1400" smtClean="0"/>
              <a:pPr>
                <a:spcBef>
                  <a:spcPct val="0"/>
                </a:spcBef>
                <a:buClrTx/>
                <a:buSzTx/>
                <a:buFontTx/>
                <a:buNone/>
              </a:pPr>
              <a:t>3</a:t>
            </a:fld>
            <a:endParaRPr lang="es-ES" altLang="es-CR" sz="1400"/>
          </a:p>
        </p:txBody>
      </p:sp>
      <p:sp>
        <p:nvSpPr>
          <p:cNvPr id="7171" name="Rectangle 2">
            <a:extLst>
              <a:ext uri="{FF2B5EF4-FFF2-40B4-BE49-F238E27FC236}">
                <a16:creationId xmlns:a16="http://schemas.microsoft.com/office/drawing/2014/main" id="{AADDE3A7-741D-2C58-6B30-05D494A35BDD}"/>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Modelo de clasificación</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7172" name="Rectangle 4">
            <a:extLst>
              <a:ext uri="{FF2B5EF4-FFF2-40B4-BE49-F238E27FC236}">
                <a16:creationId xmlns:a16="http://schemas.microsoft.com/office/drawing/2014/main" id="{93877C65-2D90-49B3-B1C6-20D278A6E773}"/>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73" name="Rectangle 5">
            <a:extLst>
              <a:ext uri="{FF2B5EF4-FFF2-40B4-BE49-F238E27FC236}">
                <a16:creationId xmlns:a16="http://schemas.microsoft.com/office/drawing/2014/main" id="{D7616FF2-0A72-F41D-89B1-3BFDBB9E71E7}"/>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74" name="Rectangle 6">
            <a:extLst>
              <a:ext uri="{FF2B5EF4-FFF2-40B4-BE49-F238E27FC236}">
                <a16:creationId xmlns:a16="http://schemas.microsoft.com/office/drawing/2014/main" id="{3A3ACE49-2AF1-0B3E-9B53-195896B423B1}"/>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75" name="Rectangle 7">
            <a:extLst>
              <a:ext uri="{FF2B5EF4-FFF2-40B4-BE49-F238E27FC236}">
                <a16:creationId xmlns:a16="http://schemas.microsoft.com/office/drawing/2014/main" id="{C04F5774-5331-394E-49A3-8FD008E89126}"/>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76" name="Rectangle 8">
            <a:extLst>
              <a:ext uri="{FF2B5EF4-FFF2-40B4-BE49-F238E27FC236}">
                <a16:creationId xmlns:a16="http://schemas.microsoft.com/office/drawing/2014/main" id="{BF78B6CE-BDAC-74A9-4E11-52C29AAAB2EB}"/>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77" name="Rectangle 9">
            <a:extLst>
              <a:ext uri="{FF2B5EF4-FFF2-40B4-BE49-F238E27FC236}">
                <a16:creationId xmlns:a16="http://schemas.microsoft.com/office/drawing/2014/main" id="{06B9794F-5EFA-9272-9ED5-0D2BA2B1A206}"/>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78" name="Rectangle 10">
            <a:extLst>
              <a:ext uri="{FF2B5EF4-FFF2-40B4-BE49-F238E27FC236}">
                <a16:creationId xmlns:a16="http://schemas.microsoft.com/office/drawing/2014/main" id="{3DDFD9C6-D779-CDE4-E38E-9C702156BCA6}"/>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79" name="Rectangle 11">
            <a:extLst>
              <a:ext uri="{FF2B5EF4-FFF2-40B4-BE49-F238E27FC236}">
                <a16:creationId xmlns:a16="http://schemas.microsoft.com/office/drawing/2014/main" id="{35E8801B-2F5A-E349-1133-E103E0419A18}"/>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80" name="Rectangle 12">
            <a:extLst>
              <a:ext uri="{FF2B5EF4-FFF2-40B4-BE49-F238E27FC236}">
                <a16:creationId xmlns:a16="http://schemas.microsoft.com/office/drawing/2014/main" id="{2591E7A1-74E1-2437-F85D-F1C381FDF16C}"/>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81" name="Rectangle 13">
            <a:extLst>
              <a:ext uri="{FF2B5EF4-FFF2-40B4-BE49-F238E27FC236}">
                <a16:creationId xmlns:a16="http://schemas.microsoft.com/office/drawing/2014/main" id="{03088F56-ED7C-B8F0-1288-BDDEFDEE6A80}"/>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82" name="Rectangle 14">
            <a:extLst>
              <a:ext uri="{FF2B5EF4-FFF2-40B4-BE49-F238E27FC236}">
                <a16:creationId xmlns:a16="http://schemas.microsoft.com/office/drawing/2014/main" id="{2091EE84-19AE-5BAA-5C0A-4A826AE62F7D}"/>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83" name="Rectangle 15">
            <a:extLst>
              <a:ext uri="{FF2B5EF4-FFF2-40B4-BE49-F238E27FC236}">
                <a16:creationId xmlns:a16="http://schemas.microsoft.com/office/drawing/2014/main" id="{DCB6BD63-05D5-9967-4833-E9DCC0E17FBC}"/>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84" name="Rectangle 16">
            <a:extLst>
              <a:ext uri="{FF2B5EF4-FFF2-40B4-BE49-F238E27FC236}">
                <a16:creationId xmlns:a16="http://schemas.microsoft.com/office/drawing/2014/main" id="{772F71FB-60B4-6390-77B9-9D946694F447}"/>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85" name="Rectangle 17">
            <a:extLst>
              <a:ext uri="{FF2B5EF4-FFF2-40B4-BE49-F238E27FC236}">
                <a16:creationId xmlns:a16="http://schemas.microsoft.com/office/drawing/2014/main" id="{17BBDF1A-6704-47C3-FC4C-4040301768E5}"/>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86" name="Rectangle 18">
            <a:extLst>
              <a:ext uri="{FF2B5EF4-FFF2-40B4-BE49-F238E27FC236}">
                <a16:creationId xmlns:a16="http://schemas.microsoft.com/office/drawing/2014/main" id="{2F48E9B0-764E-7D42-1A47-7984F8C9C381}"/>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7187" name="Picture 3">
            <a:extLst>
              <a:ext uri="{FF2B5EF4-FFF2-40B4-BE49-F238E27FC236}">
                <a16:creationId xmlns:a16="http://schemas.microsoft.com/office/drawing/2014/main" id="{F11C108B-5471-13D6-CB41-3A1CFBFC7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178050"/>
            <a:ext cx="6843712" cy="43005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30</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ES" altLang="es-CR" sz="2800" b="1">
                <a:latin typeface="Times New Roman" panose="02020603050405020304" pitchFamily="18" charset="0"/>
              </a:rPr>
              <a:t>Elección de número de vecinos (K)</a:t>
            </a:r>
            <a:br>
              <a:rPr lang="es-ES"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844824"/>
                <a:ext cx="7696200" cy="3814699"/>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ES" sz="2000"/>
                  <a:t>Si K es muy pequeño el modelo será muy sensible a valores extremos o a datos corruptos.</a:t>
                </a:r>
              </a:p>
              <a:p>
                <a:pPr algn="just">
                  <a:spcBef>
                    <a:spcPct val="0"/>
                  </a:spcBef>
                  <a:spcAft>
                    <a:spcPts val="600"/>
                  </a:spcAft>
                  <a:buClr>
                    <a:schemeClr val="hlink"/>
                  </a:buClr>
                  <a:buSzTx/>
                  <a:buFont typeface="Wingdings" panose="05000000000000000000" pitchFamily="2" charset="2"/>
                  <a:buChar char="§"/>
                  <a:defRPr/>
                </a:pPr>
                <a:r>
                  <a:rPr lang="es-ES" sz="2000"/>
                  <a:t>Si K es muy grande, el modelo tiende a asignar siempre a la clase más grande.</a:t>
                </a:r>
              </a:p>
              <a:p>
                <a:pPr algn="just">
                  <a:spcBef>
                    <a:spcPct val="0"/>
                  </a:spcBef>
                  <a:spcAft>
                    <a:spcPts val="600"/>
                  </a:spcAft>
                  <a:buClr>
                    <a:schemeClr val="hlink"/>
                  </a:buClr>
                  <a:buSzTx/>
                  <a:buFont typeface="Wingdings" panose="05000000000000000000" pitchFamily="2" charset="2"/>
                  <a:buChar char="§"/>
                  <a:defRPr/>
                </a:pPr>
                <a:r>
                  <a:rPr lang="es-ES" sz="2000"/>
                  <a:t>El número de vecinos más cercanos (K) se puede calcular usando validación cruzada. </a:t>
                </a:r>
              </a:p>
              <a:p>
                <a:pPr algn="just">
                  <a:spcBef>
                    <a:spcPct val="0"/>
                  </a:spcBef>
                  <a:spcAft>
                    <a:spcPts val="600"/>
                  </a:spcAft>
                  <a:buClr>
                    <a:schemeClr val="hlink"/>
                  </a:buClr>
                  <a:buSzTx/>
                  <a:buFont typeface="Wingdings" panose="05000000000000000000" pitchFamily="2" charset="2"/>
                  <a:buChar char="§"/>
                  <a:defRPr/>
                </a:pPr>
                <a:r>
                  <a:rPr lang="es-ES" sz="2000"/>
                  <a:t>Una buena regla para escoger K es que debe ser menor que </a:t>
                </a:r>
                <a14:m>
                  <m:oMath xmlns:m="http://schemas.openxmlformats.org/officeDocument/2006/math">
                    <m:rad>
                      <m:radPr>
                        <m:degHide m:val="on"/>
                        <m:ctrlPr>
                          <a:rPr lang="es-ES" sz="2000" i="1" smtClean="0">
                            <a:latin typeface="Cambria Math" panose="02040503050406030204" pitchFamily="18" charset="0"/>
                          </a:rPr>
                        </m:ctrlPr>
                      </m:radPr>
                      <m:deg/>
                      <m:e>
                        <m:r>
                          <a:rPr lang="es-CR" sz="2000" b="0" i="1" smtClean="0">
                            <a:latin typeface="Cambria Math" panose="02040503050406030204" pitchFamily="18" charset="0"/>
                          </a:rPr>
                          <m:t>𝑁</m:t>
                        </m:r>
                      </m:e>
                    </m:rad>
                  </m:oMath>
                </a14:m>
                <a:r>
                  <a:rPr lang="es-ES" sz="2000"/>
                  <a:t> donde N es el número total de individuos en la tabla de entrenamiento.</a:t>
                </a:r>
              </a:p>
              <a:p>
                <a:pPr algn="just">
                  <a:spcBef>
                    <a:spcPct val="0"/>
                  </a:spcBef>
                  <a:spcAft>
                    <a:spcPts val="600"/>
                  </a:spcAft>
                  <a:buClr>
                    <a:schemeClr val="hlink"/>
                  </a:buClr>
                  <a:buSzTx/>
                  <a:buFont typeface="Wingdings" panose="05000000000000000000" pitchFamily="2" charset="2"/>
                  <a:buChar char="§"/>
                  <a:defRPr/>
                </a:pPr>
                <a:r>
                  <a:rPr lang="es-ES" sz="2000"/>
                  <a:t>Para garantizar un desempate, el valor de K debe ser impar. </a:t>
                </a:r>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844824"/>
                <a:ext cx="7696200" cy="3814699"/>
              </a:xfrm>
              <a:blipFill>
                <a:blip r:embed="rId2"/>
                <a:stretch>
                  <a:fillRect l="-713" t="-960" r="-792" b="-2080"/>
                </a:stretch>
              </a:blipFill>
            </p:spPr>
            <p:txBody>
              <a:bodyPr/>
              <a:lstStyle/>
              <a:p>
                <a:r>
                  <a:rPr lang="es-ES">
                    <a:noFill/>
                  </a:rPr>
                  <a:t> </a:t>
                </a:r>
              </a:p>
            </p:txBody>
          </p:sp>
        </mc:Fallback>
      </mc:AlternateContent>
      <p:sp>
        <p:nvSpPr>
          <p:cNvPr id="18437" name="Rectangle 4">
            <a:extLst>
              <a:ext uri="{FF2B5EF4-FFF2-40B4-BE49-F238E27FC236}">
                <a16:creationId xmlns:a16="http://schemas.microsoft.com/office/drawing/2014/main" id="{D33B496E-82E8-5DB7-A283-234C8FF73D01}"/>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8" name="Rectangle 5">
            <a:extLst>
              <a:ext uri="{FF2B5EF4-FFF2-40B4-BE49-F238E27FC236}">
                <a16:creationId xmlns:a16="http://schemas.microsoft.com/office/drawing/2014/main" id="{A015439D-9023-5092-157B-F7D516BE690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9" name="Rectangle 6">
            <a:extLst>
              <a:ext uri="{FF2B5EF4-FFF2-40B4-BE49-F238E27FC236}">
                <a16:creationId xmlns:a16="http://schemas.microsoft.com/office/drawing/2014/main" id="{36A73D30-1DDC-3770-FCAD-5BE3EFDA8B1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0" name="Rectangle 7">
            <a:extLst>
              <a:ext uri="{FF2B5EF4-FFF2-40B4-BE49-F238E27FC236}">
                <a16:creationId xmlns:a16="http://schemas.microsoft.com/office/drawing/2014/main" id="{E1D90175-30F8-A21B-2EDA-9E7869EBA391}"/>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1" name="Rectangle 8">
            <a:extLst>
              <a:ext uri="{FF2B5EF4-FFF2-40B4-BE49-F238E27FC236}">
                <a16:creationId xmlns:a16="http://schemas.microsoft.com/office/drawing/2014/main" id="{2DADF52C-429E-47A7-1D14-8F7DD5CB25C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2" name="Rectangle 9">
            <a:extLst>
              <a:ext uri="{FF2B5EF4-FFF2-40B4-BE49-F238E27FC236}">
                <a16:creationId xmlns:a16="http://schemas.microsoft.com/office/drawing/2014/main" id="{372D03C5-6687-CF1B-3085-8D92115F1931}"/>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3" name="Rectangle 10">
            <a:extLst>
              <a:ext uri="{FF2B5EF4-FFF2-40B4-BE49-F238E27FC236}">
                <a16:creationId xmlns:a16="http://schemas.microsoft.com/office/drawing/2014/main" id="{B3AD57B3-3760-08E2-DC95-7B32E4224169}"/>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4" name="Rectangle 11">
            <a:extLst>
              <a:ext uri="{FF2B5EF4-FFF2-40B4-BE49-F238E27FC236}">
                <a16:creationId xmlns:a16="http://schemas.microsoft.com/office/drawing/2014/main" id="{B8658D95-5C63-F8CE-8D59-CC40E48ABF5B}"/>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5" name="Rectangle 12">
            <a:extLst>
              <a:ext uri="{FF2B5EF4-FFF2-40B4-BE49-F238E27FC236}">
                <a16:creationId xmlns:a16="http://schemas.microsoft.com/office/drawing/2014/main" id="{E8360099-7314-EAAA-0AE7-E2936770640E}"/>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6" name="Rectangle 13">
            <a:extLst>
              <a:ext uri="{FF2B5EF4-FFF2-40B4-BE49-F238E27FC236}">
                <a16:creationId xmlns:a16="http://schemas.microsoft.com/office/drawing/2014/main" id="{A71FCB75-7138-CBD2-4EC1-3E41DFF91F6C}"/>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7" name="Rectangle 14">
            <a:extLst>
              <a:ext uri="{FF2B5EF4-FFF2-40B4-BE49-F238E27FC236}">
                <a16:creationId xmlns:a16="http://schemas.microsoft.com/office/drawing/2014/main" id="{A505C365-8E0F-C56F-AADE-9B634BE0548E}"/>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8" name="Rectangle 15">
            <a:extLst>
              <a:ext uri="{FF2B5EF4-FFF2-40B4-BE49-F238E27FC236}">
                <a16:creationId xmlns:a16="http://schemas.microsoft.com/office/drawing/2014/main" id="{77FDB86C-012D-87A2-3C39-1C07BEDE49EA}"/>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9" name="Rectangle 16">
            <a:extLst>
              <a:ext uri="{FF2B5EF4-FFF2-40B4-BE49-F238E27FC236}">
                <a16:creationId xmlns:a16="http://schemas.microsoft.com/office/drawing/2014/main" id="{4501D4AF-EBE2-844F-7C75-0951DFFA41C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0" name="Rectangle 17">
            <a:extLst>
              <a:ext uri="{FF2B5EF4-FFF2-40B4-BE49-F238E27FC236}">
                <a16:creationId xmlns:a16="http://schemas.microsoft.com/office/drawing/2014/main" id="{20B7831D-2FEE-B04E-7CFE-699952A587F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1" name="Rectangle 18">
            <a:extLst>
              <a:ext uri="{FF2B5EF4-FFF2-40B4-BE49-F238E27FC236}">
                <a16:creationId xmlns:a16="http://schemas.microsoft.com/office/drawing/2014/main" id="{9BBAE342-EDAF-BAE1-A646-349C0BDBE25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extLst>
      <p:ext uri="{BB962C8B-B14F-4D97-AF65-F5344CB8AC3E}">
        <p14:creationId xmlns:p14="http://schemas.microsoft.com/office/powerpoint/2010/main" val="193983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31</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ES" altLang="es-CR" sz="2800" b="1">
                <a:latin typeface="Times New Roman" panose="02020603050405020304" pitchFamily="18" charset="0"/>
              </a:rPr>
              <a:t>Elección de número de vecinos (K)</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18437" name="Rectangle 4">
            <a:extLst>
              <a:ext uri="{FF2B5EF4-FFF2-40B4-BE49-F238E27FC236}">
                <a16:creationId xmlns:a16="http://schemas.microsoft.com/office/drawing/2014/main" id="{D33B496E-82E8-5DB7-A283-234C8FF73D01}"/>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8" name="Rectangle 5">
            <a:extLst>
              <a:ext uri="{FF2B5EF4-FFF2-40B4-BE49-F238E27FC236}">
                <a16:creationId xmlns:a16="http://schemas.microsoft.com/office/drawing/2014/main" id="{A015439D-9023-5092-157B-F7D516BE690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9" name="Rectangle 6">
            <a:extLst>
              <a:ext uri="{FF2B5EF4-FFF2-40B4-BE49-F238E27FC236}">
                <a16:creationId xmlns:a16="http://schemas.microsoft.com/office/drawing/2014/main" id="{36A73D30-1DDC-3770-FCAD-5BE3EFDA8B1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0" name="Rectangle 7">
            <a:extLst>
              <a:ext uri="{FF2B5EF4-FFF2-40B4-BE49-F238E27FC236}">
                <a16:creationId xmlns:a16="http://schemas.microsoft.com/office/drawing/2014/main" id="{E1D90175-30F8-A21B-2EDA-9E7869EBA391}"/>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1" name="Rectangle 8">
            <a:extLst>
              <a:ext uri="{FF2B5EF4-FFF2-40B4-BE49-F238E27FC236}">
                <a16:creationId xmlns:a16="http://schemas.microsoft.com/office/drawing/2014/main" id="{2DADF52C-429E-47A7-1D14-8F7DD5CB25C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2" name="Rectangle 9">
            <a:extLst>
              <a:ext uri="{FF2B5EF4-FFF2-40B4-BE49-F238E27FC236}">
                <a16:creationId xmlns:a16="http://schemas.microsoft.com/office/drawing/2014/main" id="{372D03C5-6687-CF1B-3085-8D92115F1931}"/>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3" name="Rectangle 10">
            <a:extLst>
              <a:ext uri="{FF2B5EF4-FFF2-40B4-BE49-F238E27FC236}">
                <a16:creationId xmlns:a16="http://schemas.microsoft.com/office/drawing/2014/main" id="{B3AD57B3-3760-08E2-DC95-7B32E4224169}"/>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4" name="Rectangle 11">
            <a:extLst>
              <a:ext uri="{FF2B5EF4-FFF2-40B4-BE49-F238E27FC236}">
                <a16:creationId xmlns:a16="http://schemas.microsoft.com/office/drawing/2014/main" id="{B8658D95-5C63-F8CE-8D59-CC40E48ABF5B}"/>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5" name="Rectangle 12">
            <a:extLst>
              <a:ext uri="{FF2B5EF4-FFF2-40B4-BE49-F238E27FC236}">
                <a16:creationId xmlns:a16="http://schemas.microsoft.com/office/drawing/2014/main" id="{E8360099-7314-EAAA-0AE7-E2936770640E}"/>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6" name="Rectangle 13">
            <a:extLst>
              <a:ext uri="{FF2B5EF4-FFF2-40B4-BE49-F238E27FC236}">
                <a16:creationId xmlns:a16="http://schemas.microsoft.com/office/drawing/2014/main" id="{A71FCB75-7138-CBD2-4EC1-3E41DFF91F6C}"/>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7" name="Rectangle 14">
            <a:extLst>
              <a:ext uri="{FF2B5EF4-FFF2-40B4-BE49-F238E27FC236}">
                <a16:creationId xmlns:a16="http://schemas.microsoft.com/office/drawing/2014/main" id="{A505C365-8E0F-C56F-AADE-9B634BE0548E}"/>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8" name="Rectangle 15">
            <a:extLst>
              <a:ext uri="{FF2B5EF4-FFF2-40B4-BE49-F238E27FC236}">
                <a16:creationId xmlns:a16="http://schemas.microsoft.com/office/drawing/2014/main" id="{77FDB86C-012D-87A2-3C39-1C07BEDE49EA}"/>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9" name="Rectangle 16">
            <a:extLst>
              <a:ext uri="{FF2B5EF4-FFF2-40B4-BE49-F238E27FC236}">
                <a16:creationId xmlns:a16="http://schemas.microsoft.com/office/drawing/2014/main" id="{4501D4AF-EBE2-844F-7C75-0951DFFA41C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0" name="Rectangle 17">
            <a:extLst>
              <a:ext uri="{FF2B5EF4-FFF2-40B4-BE49-F238E27FC236}">
                <a16:creationId xmlns:a16="http://schemas.microsoft.com/office/drawing/2014/main" id="{20B7831D-2FEE-B04E-7CFE-699952A587F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1" name="Rectangle 18">
            <a:extLst>
              <a:ext uri="{FF2B5EF4-FFF2-40B4-BE49-F238E27FC236}">
                <a16:creationId xmlns:a16="http://schemas.microsoft.com/office/drawing/2014/main" id="{9BBAE342-EDAF-BAE1-A646-349C0BDBE25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57346" name="Picture 2">
            <a:extLst>
              <a:ext uri="{FF2B5EF4-FFF2-40B4-BE49-F238E27FC236}">
                <a16:creationId xmlns:a16="http://schemas.microsoft.com/office/drawing/2014/main" id="{C267314F-2E47-F4A2-A357-BC2B0B7A08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16832"/>
            <a:ext cx="9144000" cy="3846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939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32</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K-NN</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1015663"/>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ES" sz="2000"/>
              <a:t>Según los datos mostrados a continuación y utilizando la distancia euclídea. ¿Qué valor de “K” elige para el nuevo registro sabiendo que pertenece a la clase “B”?</a:t>
            </a:r>
          </a:p>
        </p:txBody>
      </p:sp>
      <p:sp>
        <p:nvSpPr>
          <p:cNvPr id="18437" name="Rectangle 4">
            <a:extLst>
              <a:ext uri="{FF2B5EF4-FFF2-40B4-BE49-F238E27FC236}">
                <a16:creationId xmlns:a16="http://schemas.microsoft.com/office/drawing/2014/main" id="{D33B496E-82E8-5DB7-A283-234C8FF73D01}"/>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8" name="Rectangle 5">
            <a:extLst>
              <a:ext uri="{FF2B5EF4-FFF2-40B4-BE49-F238E27FC236}">
                <a16:creationId xmlns:a16="http://schemas.microsoft.com/office/drawing/2014/main" id="{A015439D-9023-5092-157B-F7D516BE690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9" name="Rectangle 6">
            <a:extLst>
              <a:ext uri="{FF2B5EF4-FFF2-40B4-BE49-F238E27FC236}">
                <a16:creationId xmlns:a16="http://schemas.microsoft.com/office/drawing/2014/main" id="{36A73D30-1DDC-3770-FCAD-5BE3EFDA8B1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0" name="Rectangle 7">
            <a:extLst>
              <a:ext uri="{FF2B5EF4-FFF2-40B4-BE49-F238E27FC236}">
                <a16:creationId xmlns:a16="http://schemas.microsoft.com/office/drawing/2014/main" id="{E1D90175-30F8-A21B-2EDA-9E7869EBA391}"/>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1" name="Rectangle 8">
            <a:extLst>
              <a:ext uri="{FF2B5EF4-FFF2-40B4-BE49-F238E27FC236}">
                <a16:creationId xmlns:a16="http://schemas.microsoft.com/office/drawing/2014/main" id="{2DADF52C-429E-47A7-1D14-8F7DD5CB25C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2" name="Rectangle 9">
            <a:extLst>
              <a:ext uri="{FF2B5EF4-FFF2-40B4-BE49-F238E27FC236}">
                <a16:creationId xmlns:a16="http://schemas.microsoft.com/office/drawing/2014/main" id="{372D03C5-6687-CF1B-3085-8D92115F1931}"/>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3" name="Rectangle 10">
            <a:extLst>
              <a:ext uri="{FF2B5EF4-FFF2-40B4-BE49-F238E27FC236}">
                <a16:creationId xmlns:a16="http://schemas.microsoft.com/office/drawing/2014/main" id="{B3AD57B3-3760-08E2-DC95-7B32E4224169}"/>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4" name="Rectangle 11">
            <a:extLst>
              <a:ext uri="{FF2B5EF4-FFF2-40B4-BE49-F238E27FC236}">
                <a16:creationId xmlns:a16="http://schemas.microsoft.com/office/drawing/2014/main" id="{B8658D95-5C63-F8CE-8D59-CC40E48ABF5B}"/>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5" name="Rectangle 12">
            <a:extLst>
              <a:ext uri="{FF2B5EF4-FFF2-40B4-BE49-F238E27FC236}">
                <a16:creationId xmlns:a16="http://schemas.microsoft.com/office/drawing/2014/main" id="{E8360099-7314-EAAA-0AE7-E2936770640E}"/>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6" name="Rectangle 13">
            <a:extLst>
              <a:ext uri="{FF2B5EF4-FFF2-40B4-BE49-F238E27FC236}">
                <a16:creationId xmlns:a16="http://schemas.microsoft.com/office/drawing/2014/main" id="{A71FCB75-7138-CBD2-4EC1-3E41DFF91F6C}"/>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7" name="Rectangle 14">
            <a:extLst>
              <a:ext uri="{FF2B5EF4-FFF2-40B4-BE49-F238E27FC236}">
                <a16:creationId xmlns:a16="http://schemas.microsoft.com/office/drawing/2014/main" id="{A505C365-8E0F-C56F-AADE-9B634BE0548E}"/>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8" name="Rectangle 15">
            <a:extLst>
              <a:ext uri="{FF2B5EF4-FFF2-40B4-BE49-F238E27FC236}">
                <a16:creationId xmlns:a16="http://schemas.microsoft.com/office/drawing/2014/main" id="{77FDB86C-012D-87A2-3C39-1C07BEDE49EA}"/>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9" name="Rectangle 16">
            <a:extLst>
              <a:ext uri="{FF2B5EF4-FFF2-40B4-BE49-F238E27FC236}">
                <a16:creationId xmlns:a16="http://schemas.microsoft.com/office/drawing/2014/main" id="{4501D4AF-EBE2-844F-7C75-0951DFFA41C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0" name="Rectangle 17">
            <a:extLst>
              <a:ext uri="{FF2B5EF4-FFF2-40B4-BE49-F238E27FC236}">
                <a16:creationId xmlns:a16="http://schemas.microsoft.com/office/drawing/2014/main" id="{20B7831D-2FEE-B04E-7CFE-699952A587F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1" name="Rectangle 18">
            <a:extLst>
              <a:ext uri="{FF2B5EF4-FFF2-40B4-BE49-F238E27FC236}">
                <a16:creationId xmlns:a16="http://schemas.microsoft.com/office/drawing/2014/main" id="{9BBAE342-EDAF-BAE1-A646-349C0BDBE25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5" name="Picture 4" descr="Table&#10;&#10;Description automatically generated">
            <a:extLst>
              <a:ext uri="{FF2B5EF4-FFF2-40B4-BE49-F238E27FC236}">
                <a16:creationId xmlns:a16="http://schemas.microsoft.com/office/drawing/2014/main" id="{716A6288-3C1A-A58D-4957-A99A84F00021}"/>
              </a:ext>
            </a:extLst>
          </p:cNvPr>
          <p:cNvPicPr>
            <a:picLocks noChangeAspect="1"/>
          </p:cNvPicPr>
          <p:nvPr/>
        </p:nvPicPr>
        <p:blipFill rotWithShape="1">
          <a:blip r:embed="rId2">
            <a:extLst>
              <a:ext uri="{28A0092B-C50C-407E-A947-70E740481C1C}">
                <a14:useLocalDpi xmlns:a14="http://schemas.microsoft.com/office/drawing/2010/main" val="0"/>
              </a:ext>
            </a:extLst>
          </a:blip>
          <a:srcRect b="32502"/>
          <a:stretch/>
        </p:blipFill>
        <p:spPr>
          <a:xfrm>
            <a:off x="1025477" y="3004801"/>
            <a:ext cx="3543349" cy="3845600"/>
          </a:xfrm>
          <a:prstGeom prst="rect">
            <a:avLst/>
          </a:prstGeom>
        </p:spPr>
      </p:pic>
      <p:pic>
        <p:nvPicPr>
          <p:cNvPr id="24" name="Picture 23" descr="Table&#10;&#10;Description automatically generated">
            <a:extLst>
              <a:ext uri="{FF2B5EF4-FFF2-40B4-BE49-F238E27FC236}">
                <a16:creationId xmlns:a16="http://schemas.microsoft.com/office/drawing/2014/main" id="{4D72E04C-7C33-435E-A195-101BB571F541}"/>
              </a:ext>
            </a:extLst>
          </p:cNvPr>
          <p:cNvPicPr>
            <a:picLocks noChangeAspect="1"/>
          </p:cNvPicPr>
          <p:nvPr/>
        </p:nvPicPr>
        <p:blipFill rotWithShape="1">
          <a:blip r:embed="rId2">
            <a:extLst>
              <a:ext uri="{28A0092B-C50C-407E-A947-70E740481C1C}">
                <a14:useLocalDpi xmlns:a14="http://schemas.microsoft.com/office/drawing/2010/main" val="0"/>
              </a:ext>
            </a:extLst>
          </a:blip>
          <a:srcRect t="70526"/>
          <a:stretch/>
        </p:blipFill>
        <p:spPr>
          <a:xfrm>
            <a:off x="4953000" y="3791489"/>
            <a:ext cx="3293916" cy="1561020"/>
          </a:xfrm>
          <a:prstGeom prst="rect">
            <a:avLst/>
          </a:prstGeom>
        </p:spPr>
      </p:pic>
    </p:spTree>
    <p:extLst>
      <p:ext uri="{BB962C8B-B14F-4D97-AF65-F5344CB8AC3E}">
        <p14:creationId xmlns:p14="http://schemas.microsoft.com/office/powerpoint/2010/main" val="3390748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33</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K-NN</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707886"/>
          </a:xfrm>
        </p:spPr>
        <p:txBody>
          <a:bodyPr>
            <a:spAutoFit/>
          </a:bodyPr>
          <a:lstStyle/>
          <a:p>
            <a:pPr marL="0" indent="0" algn="just">
              <a:spcBef>
                <a:spcPct val="0"/>
              </a:spcBef>
              <a:spcAft>
                <a:spcPts val="600"/>
              </a:spcAft>
              <a:buClr>
                <a:schemeClr val="hlink"/>
              </a:buClr>
              <a:buSzTx/>
              <a:buNone/>
              <a:defRPr/>
            </a:pPr>
            <a:r>
              <a:rPr lang="es-ES" sz="2000" b="1"/>
              <a:t>Paso 1</a:t>
            </a:r>
            <a:r>
              <a:rPr lang="es-ES" sz="2000"/>
              <a:t>: calcular las distancias de todos los datos de entrenamiento contra el nuevo registro.</a:t>
            </a:r>
          </a:p>
        </p:txBody>
      </p:sp>
      <p:sp>
        <p:nvSpPr>
          <p:cNvPr id="18437" name="Rectangle 4">
            <a:extLst>
              <a:ext uri="{FF2B5EF4-FFF2-40B4-BE49-F238E27FC236}">
                <a16:creationId xmlns:a16="http://schemas.microsoft.com/office/drawing/2014/main" id="{D33B496E-82E8-5DB7-A283-234C8FF73D01}"/>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8" name="Rectangle 5">
            <a:extLst>
              <a:ext uri="{FF2B5EF4-FFF2-40B4-BE49-F238E27FC236}">
                <a16:creationId xmlns:a16="http://schemas.microsoft.com/office/drawing/2014/main" id="{A015439D-9023-5092-157B-F7D516BE690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9" name="Rectangle 6">
            <a:extLst>
              <a:ext uri="{FF2B5EF4-FFF2-40B4-BE49-F238E27FC236}">
                <a16:creationId xmlns:a16="http://schemas.microsoft.com/office/drawing/2014/main" id="{36A73D30-1DDC-3770-FCAD-5BE3EFDA8B1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0" name="Rectangle 7">
            <a:extLst>
              <a:ext uri="{FF2B5EF4-FFF2-40B4-BE49-F238E27FC236}">
                <a16:creationId xmlns:a16="http://schemas.microsoft.com/office/drawing/2014/main" id="{E1D90175-30F8-A21B-2EDA-9E7869EBA391}"/>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1" name="Rectangle 8">
            <a:extLst>
              <a:ext uri="{FF2B5EF4-FFF2-40B4-BE49-F238E27FC236}">
                <a16:creationId xmlns:a16="http://schemas.microsoft.com/office/drawing/2014/main" id="{2DADF52C-429E-47A7-1D14-8F7DD5CB25C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2" name="Rectangle 9">
            <a:extLst>
              <a:ext uri="{FF2B5EF4-FFF2-40B4-BE49-F238E27FC236}">
                <a16:creationId xmlns:a16="http://schemas.microsoft.com/office/drawing/2014/main" id="{372D03C5-6687-CF1B-3085-8D92115F1931}"/>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3" name="Rectangle 10">
            <a:extLst>
              <a:ext uri="{FF2B5EF4-FFF2-40B4-BE49-F238E27FC236}">
                <a16:creationId xmlns:a16="http://schemas.microsoft.com/office/drawing/2014/main" id="{B3AD57B3-3760-08E2-DC95-7B32E4224169}"/>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4" name="Rectangle 11">
            <a:extLst>
              <a:ext uri="{FF2B5EF4-FFF2-40B4-BE49-F238E27FC236}">
                <a16:creationId xmlns:a16="http://schemas.microsoft.com/office/drawing/2014/main" id="{B8658D95-5C63-F8CE-8D59-CC40E48ABF5B}"/>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5" name="Rectangle 12">
            <a:extLst>
              <a:ext uri="{FF2B5EF4-FFF2-40B4-BE49-F238E27FC236}">
                <a16:creationId xmlns:a16="http://schemas.microsoft.com/office/drawing/2014/main" id="{E8360099-7314-EAAA-0AE7-E2936770640E}"/>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6" name="Rectangle 13">
            <a:extLst>
              <a:ext uri="{FF2B5EF4-FFF2-40B4-BE49-F238E27FC236}">
                <a16:creationId xmlns:a16="http://schemas.microsoft.com/office/drawing/2014/main" id="{A71FCB75-7138-CBD2-4EC1-3E41DFF91F6C}"/>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7" name="Rectangle 14">
            <a:extLst>
              <a:ext uri="{FF2B5EF4-FFF2-40B4-BE49-F238E27FC236}">
                <a16:creationId xmlns:a16="http://schemas.microsoft.com/office/drawing/2014/main" id="{A505C365-8E0F-C56F-AADE-9B634BE0548E}"/>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8" name="Rectangle 15">
            <a:extLst>
              <a:ext uri="{FF2B5EF4-FFF2-40B4-BE49-F238E27FC236}">
                <a16:creationId xmlns:a16="http://schemas.microsoft.com/office/drawing/2014/main" id="{77FDB86C-012D-87A2-3C39-1C07BEDE49EA}"/>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9" name="Rectangle 16">
            <a:extLst>
              <a:ext uri="{FF2B5EF4-FFF2-40B4-BE49-F238E27FC236}">
                <a16:creationId xmlns:a16="http://schemas.microsoft.com/office/drawing/2014/main" id="{4501D4AF-EBE2-844F-7C75-0951DFFA41C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0" name="Rectangle 17">
            <a:extLst>
              <a:ext uri="{FF2B5EF4-FFF2-40B4-BE49-F238E27FC236}">
                <a16:creationId xmlns:a16="http://schemas.microsoft.com/office/drawing/2014/main" id="{20B7831D-2FEE-B04E-7CFE-699952A587F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1" name="Rectangle 18">
            <a:extLst>
              <a:ext uri="{FF2B5EF4-FFF2-40B4-BE49-F238E27FC236}">
                <a16:creationId xmlns:a16="http://schemas.microsoft.com/office/drawing/2014/main" id="{9BBAE342-EDAF-BAE1-A646-349C0BDBE25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493EA97-870C-76A8-96FC-15626299704C}"/>
                  </a:ext>
                </a:extLst>
              </p:cNvPr>
              <p:cNvSpPr txBox="1"/>
              <p:nvPr/>
            </p:nvSpPr>
            <p:spPr>
              <a:xfrm>
                <a:off x="1713629" y="3062149"/>
                <a:ext cx="5322118" cy="2739211"/>
              </a:xfrm>
              <a:prstGeom prst="rect">
                <a:avLst/>
              </a:prstGeom>
              <a:noFill/>
            </p:spPr>
            <p:txBody>
              <a:bodyPr wrap="square" rtlCol="0">
                <a:spAutoFit/>
              </a:bodyPr>
              <a:lstStyle/>
              <a:p>
                <a:pPr algn="ctr"/>
                <a14:m>
                  <m:oMath xmlns:m="http://schemas.openxmlformats.org/officeDocument/2006/math">
                    <m:r>
                      <m:rPr>
                        <m:sty m:val="p"/>
                      </m:rPr>
                      <a:rPr lang="es-CR" sz="3200" b="0" i="0" smtClean="0">
                        <a:latin typeface="Cambria Math" panose="02040503050406030204" pitchFamily="18" charset="0"/>
                      </a:rPr>
                      <m:t>d</m:t>
                    </m:r>
                    <m:d>
                      <m:dPr>
                        <m:ctrlPr>
                          <a:rPr lang="es-CR" sz="3200" b="0" i="1" smtClean="0">
                            <a:latin typeface="Cambria Math" panose="02040503050406030204" pitchFamily="18" charset="0"/>
                          </a:rPr>
                        </m:ctrlPr>
                      </m:dPr>
                      <m:e>
                        <m:sSub>
                          <m:sSubPr>
                            <m:ctrlPr>
                              <a:rPr lang="en-US" sz="3200" i="1" smtClean="0">
                                <a:latin typeface="Cambria Math" panose="02040503050406030204" pitchFamily="18" charset="0"/>
                              </a:rPr>
                            </m:ctrlPr>
                          </m:sSubPr>
                          <m:e>
                            <m:r>
                              <a:rPr lang="es-CR" sz="3200" b="0" i="1" smtClean="0">
                                <a:latin typeface="Cambria Math" panose="02040503050406030204" pitchFamily="18" charset="0"/>
                              </a:rPr>
                              <m:t>𝐼</m:t>
                            </m:r>
                          </m:e>
                          <m:sub>
                            <m:r>
                              <a:rPr lang="es-CR" sz="3200" b="0" i="1" smtClean="0">
                                <a:latin typeface="Cambria Math" panose="02040503050406030204" pitchFamily="18" charset="0"/>
                              </a:rPr>
                              <m:t>1</m:t>
                            </m:r>
                          </m:sub>
                        </m:sSub>
                        <m:r>
                          <a:rPr lang="es-CR" sz="3200" b="0" i="0" smtClean="0">
                            <a:latin typeface="Cambria Math" panose="02040503050406030204" pitchFamily="18" charset="0"/>
                          </a:rPr>
                          <m:t>,</m:t>
                        </m:r>
                        <m:sSub>
                          <m:sSubPr>
                            <m:ctrlPr>
                              <a:rPr lang="en-US" sz="3200" i="1" smtClean="0">
                                <a:latin typeface="Cambria Math" panose="02040503050406030204" pitchFamily="18" charset="0"/>
                              </a:rPr>
                            </m:ctrlPr>
                          </m:sSubPr>
                          <m:e>
                            <m:r>
                              <a:rPr lang="es-CR" sz="3200" b="0" i="1" smtClean="0">
                                <a:latin typeface="Cambria Math" panose="02040503050406030204" pitchFamily="18" charset="0"/>
                              </a:rPr>
                              <m:t>𝐼</m:t>
                            </m:r>
                          </m:e>
                          <m:sub>
                            <m:r>
                              <a:rPr lang="es-CR" sz="3200" b="0" i="1" smtClean="0">
                                <a:latin typeface="Cambria Math" panose="02040503050406030204" pitchFamily="18" charset="0"/>
                              </a:rPr>
                              <m:t>6</m:t>
                            </m:r>
                          </m:sub>
                        </m:sSub>
                      </m:e>
                    </m:d>
                    <m:r>
                      <a:rPr lang="es-CR" sz="3200" b="0" i="0" smtClean="0">
                        <a:latin typeface="Cambria Math" panose="02040503050406030204" pitchFamily="18" charset="0"/>
                      </a:rPr>
                      <m:t>=</m:t>
                    </m:r>
                  </m:oMath>
                </a14:m>
                <a:r>
                  <a:rPr lang="es-CR" sz="3200" b="0" i="0">
                    <a:latin typeface="Cambria Math" panose="02040503050406030204" pitchFamily="18" charset="0"/>
                  </a:rPr>
                  <a:t>0.93</a:t>
                </a:r>
              </a:p>
              <a:p>
                <a:pPr algn="ctr"/>
                <a14:m>
                  <m:oMathPara xmlns:m="http://schemas.openxmlformats.org/officeDocument/2006/math">
                    <m:oMathParaPr>
                      <m:jc m:val="centerGroup"/>
                    </m:oMathParaPr>
                    <m:oMath xmlns:m="http://schemas.openxmlformats.org/officeDocument/2006/math">
                      <m:r>
                        <a:rPr lang="es-CR" sz="3200" b="0" i="0" smtClean="0">
                          <a:latin typeface="Cambria Math" panose="02040503050406030204" pitchFamily="18" charset="0"/>
                        </a:rPr>
                        <m:t> </m:t>
                      </m:r>
                      <m:r>
                        <m:rPr>
                          <m:sty m:val="p"/>
                        </m:rPr>
                        <a:rPr lang="es-CR" sz="3200" b="0" i="0" smtClean="0">
                          <a:latin typeface="Cambria Math" panose="02040503050406030204" pitchFamily="18" charset="0"/>
                        </a:rPr>
                        <m:t>d</m:t>
                      </m:r>
                      <m:r>
                        <a:rPr lang="es-CR" sz="3200" b="0" i="1" smtClean="0">
                          <a:latin typeface="Cambria Math" panose="02040503050406030204" pitchFamily="18" charset="0"/>
                        </a:rPr>
                        <m:t>(</m:t>
                      </m:r>
                      <m:sSub>
                        <m:sSubPr>
                          <m:ctrlPr>
                            <a:rPr lang="en-US" sz="3200" i="1" smtClean="0">
                              <a:latin typeface="Cambria Math" panose="02040503050406030204" pitchFamily="18" charset="0"/>
                            </a:rPr>
                          </m:ctrlPr>
                        </m:sSubPr>
                        <m:e>
                          <m:r>
                            <a:rPr lang="es-CR" sz="3200" b="0" i="1" smtClean="0">
                              <a:latin typeface="Cambria Math" panose="02040503050406030204" pitchFamily="18" charset="0"/>
                            </a:rPr>
                            <m:t>𝐼</m:t>
                          </m:r>
                        </m:e>
                        <m:sub>
                          <m:r>
                            <a:rPr lang="es-CR" sz="3200" b="0" i="1" smtClean="0">
                              <a:latin typeface="Cambria Math" panose="02040503050406030204" pitchFamily="18" charset="0"/>
                            </a:rPr>
                            <m:t>2</m:t>
                          </m:r>
                        </m:sub>
                      </m:sSub>
                      <m:r>
                        <a:rPr lang="es-CR" sz="3200" b="0" i="0" smtClean="0">
                          <a:latin typeface="Cambria Math" panose="02040503050406030204" pitchFamily="18" charset="0"/>
                        </a:rPr>
                        <m:t>,</m:t>
                      </m:r>
                      <m:sSub>
                        <m:sSubPr>
                          <m:ctrlPr>
                            <a:rPr lang="en-US" sz="3200" i="1" smtClean="0">
                              <a:latin typeface="Cambria Math" panose="02040503050406030204" pitchFamily="18" charset="0"/>
                            </a:rPr>
                          </m:ctrlPr>
                        </m:sSubPr>
                        <m:e>
                          <m:r>
                            <a:rPr lang="es-CR" sz="3200" b="0" i="1" smtClean="0">
                              <a:latin typeface="Cambria Math" panose="02040503050406030204" pitchFamily="18" charset="0"/>
                            </a:rPr>
                            <m:t>𝐼</m:t>
                          </m:r>
                        </m:e>
                        <m:sub>
                          <m:r>
                            <a:rPr lang="es-CR" sz="3200" b="0" i="1" smtClean="0">
                              <a:latin typeface="Cambria Math" panose="02040503050406030204" pitchFamily="18" charset="0"/>
                            </a:rPr>
                            <m:t>6</m:t>
                          </m:r>
                        </m:sub>
                      </m:sSub>
                      <m:r>
                        <a:rPr lang="es-CR" sz="3200" b="0" i="0" smtClean="0">
                          <a:latin typeface="Cambria Math" panose="02040503050406030204" pitchFamily="18" charset="0"/>
                        </a:rPr>
                        <m:t>)=0.83</m:t>
                      </m:r>
                    </m:oMath>
                  </m:oMathPara>
                </a14:m>
                <a:endParaRPr lang="en-US" sz="3200"/>
              </a:p>
              <a:p>
                <a:pPr algn="ctr"/>
                <a14:m>
                  <m:oMathPara xmlns:m="http://schemas.openxmlformats.org/officeDocument/2006/math">
                    <m:oMathParaPr>
                      <m:jc m:val="centerGroup"/>
                    </m:oMathParaPr>
                    <m:oMath xmlns:m="http://schemas.openxmlformats.org/officeDocument/2006/math">
                      <m:r>
                        <a:rPr lang="es-CR" sz="3200" b="0" i="0" smtClean="0">
                          <a:latin typeface="Cambria Math" panose="02040503050406030204" pitchFamily="18" charset="0"/>
                        </a:rPr>
                        <m:t> </m:t>
                      </m:r>
                      <m:r>
                        <m:rPr>
                          <m:sty m:val="p"/>
                        </m:rPr>
                        <a:rPr lang="es-CR" sz="3200" b="0" i="0" smtClean="0">
                          <a:latin typeface="Cambria Math" panose="02040503050406030204" pitchFamily="18" charset="0"/>
                        </a:rPr>
                        <m:t>d</m:t>
                      </m:r>
                      <m:r>
                        <a:rPr lang="es-CR" sz="3200" b="0" i="1" smtClean="0">
                          <a:latin typeface="Cambria Math" panose="02040503050406030204" pitchFamily="18" charset="0"/>
                        </a:rPr>
                        <m:t>(</m:t>
                      </m:r>
                      <m:sSub>
                        <m:sSubPr>
                          <m:ctrlPr>
                            <a:rPr lang="en-US" sz="3200" i="1" smtClean="0">
                              <a:latin typeface="Cambria Math" panose="02040503050406030204" pitchFamily="18" charset="0"/>
                            </a:rPr>
                          </m:ctrlPr>
                        </m:sSubPr>
                        <m:e>
                          <m:r>
                            <a:rPr lang="es-CR" sz="3200" b="0" i="1" smtClean="0">
                              <a:latin typeface="Cambria Math" panose="02040503050406030204" pitchFamily="18" charset="0"/>
                            </a:rPr>
                            <m:t>𝐼</m:t>
                          </m:r>
                        </m:e>
                        <m:sub>
                          <m:r>
                            <a:rPr lang="es-CR" sz="3200" b="0" i="1" smtClean="0">
                              <a:latin typeface="Cambria Math" panose="02040503050406030204" pitchFamily="18" charset="0"/>
                            </a:rPr>
                            <m:t>3</m:t>
                          </m:r>
                        </m:sub>
                      </m:sSub>
                      <m:r>
                        <a:rPr lang="es-CR" sz="3200" b="0" i="0" smtClean="0">
                          <a:latin typeface="Cambria Math" panose="02040503050406030204" pitchFamily="18" charset="0"/>
                        </a:rPr>
                        <m:t>,</m:t>
                      </m:r>
                      <m:sSub>
                        <m:sSubPr>
                          <m:ctrlPr>
                            <a:rPr lang="en-US" sz="3200" i="1" smtClean="0">
                              <a:latin typeface="Cambria Math" panose="02040503050406030204" pitchFamily="18" charset="0"/>
                            </a:rPr>
                          </m:ctrlPr>
                        </m:sSubPr>
                        <m:e>
                          <m:r>
                            <a:rPr lang="es-CR" sz="3200" b="0" i="1" smtClean="0">
                              <a:latin typeface="Cambria Math" panose="02040503050406030204" pitchFamily="18" charset="0"/>
                            </a:rPr>
                            <m:t>𝐼</m:t>
                          </m:r>
                        </m:e>
                        <m:sub>
                          <m:r>
                            <a:rPr lang="es-CR" sz="3200" b="0" i="1" smtClean="0">
                              <a:latin typeface="Cambria Math" panose="02040503050406030204" pitchFamily="18" charset="0"/>
                            </a:rPr>
                            <m:t>6</m:t>
                          </m:r>
                        </m:sub>
                      </m:sSub>
                      <m:r>
                        <a:rPr lang="es-CR" sz="3200" b="0" i="0" smtClean="0">
                          <a:latin typeface="Cambria Math" panose="02040503050406030204" pitchFamily="18" charset="0"/>
                        </a:rPr>
                        <m:t>)=0.41</m:t>
                      </m:r>
                    </m:oMath>
                  </m:oMathPara>
                </a14:m>
                <a:endParaRPr lang="en-US" sz="3200"/>
              </a:p>
              <a:p>
                <a:pPr algn="ctr"/>
                <a14:m>
                  <m:oMathPara xmlns:m="http://schemas.openxmlformats.org/officeDocument/2006/math">
                    <m:oMathParaPr>
                      <m:jc m:val="centerGroup"/>
                    </m:oMathParaPr>
                    <m:oMath xmlns:m="http://schemas.openxmlformats.org/officeDocument/2006/math">
                      <m:r>
                        <a:rPr lang="es-CR" sz="3200" b="0" i="0" smtClean="0">
                          <a:latin typeface="Cambria Math" panose="02040503050406030204" pitchFamily="18" charset="0"/>
                        </a:rPr>
                        <m:t> </m:t>
                      </m:r>
                      <m:r>
                        <m:rPr>
                          <m:sty m:val="p"/>
                        </m:rPr>
                        <a:rPr lang="es-CR" sz="3200" b="0" i="0" smtClean="0">
                          <a:latin typeface="Cambria Math" panose="02040503050406030204" pitchFamily="18" charset="0"/>
                        </a:rPr>
                        <m:t>d</m:t>
                      </m:r>
                      <m:r>
                        <a:rPr lang="es-CR" sz="3200" b="0" i="1" smtClean="0">
                          <a:latin typeface="Cambria Math" panose="02040503050406030204" pitchFamily="18" charset="0"/>
                        </a:rPr>
                        <m:t>(</m:t>
                      </m:r>
                      <m:sSub>
                        <m:sSubPr>
                          <m:ctrlPr>
                            <a:rPr lang="en-US" sz="3200" i="1" smtClean="0">
                              <a:latin typeface="Cambria Math" panose="02040503050406030204" pitchFamily="18" charset="0"/>
                            </a:rPr>
                          </m:ctrlPr>
                        </m:sSubPr>
                        <m:e>
                          <m:r>
                            <a:rPr lang="es-CR" sz="3200" b="0" i="1" smtClean="0">
                              <a:latin typeface="Cambria Math" panose="02040503050406030204" pitchFamily="18" charset="0"/>
                            </a:rPr>
                            <m:t>𝐼</m:t>
                          </m:r>
                        </m:e>
                        <m:sub>
                          <m:r>
                            <a:rPr lang="es-CR" sz="3200" b="0" i="1" smtClean="0">
                              <a:latin typeface="Cambria Math" panose="02040503050406030204" pitchFamily="18" charset="0"/>
                            </a:rPr>
                            <m:t>4</m:t>
                          </m:r>
                        </m:sub>
                      </m:sSub>
                      <m:r>
                        <a:rPr lang="es-CR" sz="3200" b="0" i="0" smtClean="0">
                          <a:latin typeface="Cambria Math" panose="02040503050406030204" pitchFamily="18" charset="0"/>
                        </a:rPr>
                        <m:t>,</m:t>
                      </m:r>
                      <m:sSub>
                        <m:sSubPr>
                          <m:ctrlPr>
                            <a:rPr lang="en-US" sz="3200" i="1" smtClean="0">
                              <a:latin typeface="Cambria Math" panose="02040503050406030204" pitchFamily="18" charset="0"/>
                            </a:rPr>
                          </m:ctrlPr>
                        </m:sSubPr>
                        <m:e>
                          <m:r>
                            <a:rPr lang="es-CR" sz="3200" b="0" i="1" smtClean="0">
                              <a:latin typeface="Cambria Math" panose="02040503050406030204" pitchFamily="18" charset="0"/>
                            </a:rPr>
                            <m:t>𝐼</m:t>
                          </m:r>
                        </m:e>
                        <m:sub>
                          <m:r>
                            <a:rPr lang="es-CR" sz="3200" b="0" i="1" smtClean="0">
                              <a:latin typeface="Cambria Math" panose="02040503050406030204" pitchFamily="18" charset="0"/>
                            </a:rPr>
                            <m:t>6</m:t>
                          </m:r>
                        </m:sub>
                      </m:sSub>
                      <m:r>
                        <a:rPr lang="es-CR" sz="3200" b="0" i="0" smtClean="0">
                          <a:latin typeface="Cambria Math" panose="02040503050406030204" pitchFamily="18" charset="0"/>
                        </a:rPr>
                        <m:t>)=4.57</m:t>
                      </m:r>
                    </m:oMath>
                  </m:oMathPara>
                </a14:m>
                <a:endParaRPr lang="en-US" sz="3200"/>
              </a:p>
              <a:p>
                <a:pPr algn="ctr"/>
                <a14:m>
                  <m:oMathPara xmlns:m="http://schemas.openxmlformats.org/officeDocument/2006/math">
                    <m:oMathParaPr>
                      <m:jc m:val="centerGroup"/>
                    </m:oMathParaPr>
                    <m:oMath xmlns:m="http://schemas.openxmlformats.org/officeDocument/2006/math">
                      <m:r>
                        <a:rPr lang="es-CR" sz="3200" b="0" i="0" smtClean="0">
                          <a:latin typeface="Cambria Math" panose="02040503050406030204" pitchFamily="18" charset="0"/>
                        </a:rPr>
                        <m:t> </m:t>
                      </m:r>
                      <m:r>
                        <m:rPr>
                          <m:sty m:val="p"/>
                        </m:rPr>
                        <a:rPr lang="es-CR" sz="3200" b="0" i="0" smtClean="0">
                          <a:latin typeface="Cambria Math" panose="02040503050406030204" pitchFamily="18" charset="0"/>
                        </a:rPr>
                        <m:t>d</m:t>
                      </m:r>
                      <m:r>
                        <a:rPr lang="es-CR" sz="3200" b="0" i="1" smtClean="0">
                          <a:latin typeface="Cambria Math" panose="02040503050406030204" pitchFamily="18" charset="0"/>
                        </a:rPr>
                        <m:t>(</m:t>
                      </m:r>
                      <m:sSub>
                        <m:sSubPr>
                          <m:ctrlPr>
                            <a:rPr lang="en-US" sz="3200" i="1" smtClean="0">
                              <a:latin typeface="Cambria Math" panose="02040503050406030204" pitchFamily="18" charset="0"/>
                            </a:rPr>
                          </m:ctrlPr>
                        </m:sSubPr>
                        <m:e>
                          <m:r>
                            <a:rPr lang="es-CR" sz="3200" b="0" i="1" smtClean="0">
                              <a:latin typeface="Cambria Math" panose="02040503050406030204" pitchFamily="18" charset="0"/>
                            </a:rPr>
                            <m:t>𝐼</m:t>
                          </m:r>
                        </m:e>
                        <m:sub>
                          <m:r>
                            <a:rPr lang="es-CR" sz="3200" b="0" i="1" smtClean="0">
                              <a:latin typeface="Cambria Math" panose="02040503050406030204" pitchFamily="18" charset="0"/>
                            </a:rPr>
                            <m:t>5</m:t>
                          </m:r>
                        </m:sub>
                      </m:sSub>
                      <m:r>
                        <a:rPr lang="es-CR" sz="3200" b="0" i="0" smtClean="0">
                          <a:latin typeface="Cambria Math" panose="02040503050406030204" pitchFamily="18" charset="0"/>
                        </a:rPr>
                        <m:t>,</m:t>
                      </m:r>
                      <m:sSub>
                        <m:sSubPr>
                          <m:ctrlPr>
                            <a:rPr lang="en-US" sz="3200" i="1" smtClean="0">
                              <a:latin typeface="Cambria Math" panose="02040503050406030204" pitchFamily="18" charset="0"/>
                            </a:rPr>
                          </m:ctrlPr>
                        </m:sSubPr>
                        <m:e>
                          <m:r>
                            <a:rPr lang="es-CR" sz="3200" b="0" i="1" smtClean="0">
                              <a:latin typeface="Cambria Math" panose="02040503050406030204" pitchFamily="18" charset="0"/>
                            </a:rPr>
                            <m:t>𝐼</m:t>
                          </m:r>
                        </m:e>
                        <m:sub>
                          <m:r>
                            <a:rPr lang="es-CR" sz="3200" b="0" i="1" smtClean="0">
                              <a:latin typeface="Cambria Math" panose="02040503050406030204" pitchFamily="18" charset="0"/>
                            </a:rPr>
                            <m:t>6</m:t>
                          </m:r>
                        </m:sub>
                      </m:sSub>
                      <m:r>
                        <a:rPr lang="es-CR" sz="3200" b="0" i="0" smtClean="0">
                          <a:latin typeface="Cambria Math" panose="02040503050406030204" pitchFamily="18" charset="0"/>
                        </a:rPr>
                        <m:t>)=1.63</m:t>
                      </m:r>
                    </m:oMath>
                  </m:oMathPara>
                </a14:m>
                <a:endParaRPr lang="en-US" sz="3200"/>
              </a:p>
              <a:p>
                <a:endParaRPr lang="en-US"/>
              </a:p>
            </p:txBody>
          </p:sp>
        </mc:Choice>
        <mc:Fallback>
          <p:sp>
            <p:nvSpPr>
              <p:cNvPr id="7" name="TextBox 6">
                <a:extLst>
                  <a:ext uri="{FF2B5EF4-FFF2-40B4-BE49-F238E27FC236}">
                    <a16:creationId xmlns:a16="http://schemas.microsoft.com/office/drawing/2014/main" id="{D493EA97-870C-76A8-96FC-15626299704C}"/>
                  </a:ext>
                </a:extLst>
              </p:cNvPr>
              <p:cNvSpPr txBox="1">
                <a:spLocks noRot="1" noChangeAspect="1" noMove="1" noResize="1" noEditPoints="1" noAdjustHandles="1" noChangeArrowheads="1" noChangeShapeType="1" noTextEdit="1"/>
              </p:cNvSpPr>
              <p:nvPr/>
            </p:nvSpPr>
            <p:spPr>
              <a:xfrm>
                <a:off x="1713629" y="3062149"/>
                <a:ext cx="5322118" cy="2739211"/>
              </a:xfrm>
              <a:prstGeom prst="rect">
                <a:avLst/>
              </a:prstGeom>
              <a:blipFill>
                <a:blip r:embed="rId2"/>
                <a:stretch>
                  <a:fillRect t="-2889"/>
                </a:stretch>
              </a:blipFill>
            </p:spPr>
            <p:txBody>
              <a:bodyPr/>
              <a:lstStyle/>
              <a:p>
                <a:r>
                  <a:rPr lang="es-ES">
                    <a:noFill/>
                  </a:rPr>
                  <a:t> </a:t>
                </a:r>
              </a:p>
            </p:txBody>
          </p:sp>
        </mc:Fallback>
      </mc:AlternateContent>
    </p:spTree>
    <p:extLst>
      <p:ext uri="{BB962C8B-B14F-4D97-AF65-F5344CB8AC3E}">
        <p14:creationId xmlns:p14="http://schemas.microsoft.com/office/powerpoint/2010/main" val="123815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34</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K-NN</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400110"/>
          </a:xfrm>
        </p:spPr>
        <p:txBody>
          <a:bodyPr>
            <a:spAutoFit/>
          </a:bodyPr>
          <a:lstStyle/>
          <a:p>
            <a:pPr marL="0" indent="0" algn="just">
              <a:spcBef>
                <a:spcPct val="0"/>
              </a:spcBef>
              <a:spcAft>
                <a:spcPts val="600"/>
              </a:spcAft>
              <a:buClr>
                <a:schemeClr val="hlink"/>
              </a:buClr>
              <a:buSzTx/>
              <a:buNone/>
              <a:defRPr/>
            </a:pPr>
            <a:r>
              <a:rPr lang="es-ES" sz="2000" b="1"/>
              <a:t>Paso 2: </a:t>
            </a:r>
            <a:r>
              <a:rPr lang="es-ES" sz="2000"/>
              <a:t>ordenar las distancias de menor a mayor.</a:t>
            </a:r>
          </a:p>
        </p:txBody>
      </p:sp>
      <p:sp>
        <p:nvSpPr>
          <p:cNvPr id="18437" name="Rectangle 4">
            <a:extLst>
              <a:ext uri="{FF2B5EF4-FFF2-40B4-BE49-F238E27FC236}">
                <a16:creationId xmlns:a16="http://schemas.microsoft.com/office/drawing/2014/main" id="{D33B496E-82E8-5DB7-A283-234C8FF73D01}"/>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8" name="Rectangle 5">
            <a:extLst>
              <a:ext uri="{FF2B5EF4-FFF2-40B4-BE49-F238E27FC236}">
                <a16:creationId xmlns:a16="http://schemas.microsoft.com/office/drawing/2014/main" id="{A015439D-9023-5092-157B-F7D516BE690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9" name="Rectangle 6">
            <a:extLst>
              <a:ext uri="{FF2B5EF4-FFF2-40B4-BE49-F238E27FC236}">
                <a16:creationId xmlns:a16="http://schemas.microsoft.com/office/drawing/2014/main" id="{36A73D30-1DDC-3770-FCAD-5BE3EFDA8B1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0" name="Rectangle 7">
            <a:extLst>
              <a:ext uri="{FF2B5EF4-FFF2-40B4-BE49-F238E27FC236}">
                <a16:creationId xmlns:a16="http://schemas.microsoft.com/office/drawing/2014/main" id="{E1D90175-30F8-A21B-2EDA-9E7869EBA391}"/>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1" name="Rectangle 8">
            <a:extLst>
              <a:ext uri="{FF2B5EF4-FFF2-40B4-BE49-F238E27FC236}">
                <a16:creationId xmlns:a16="http://schemas.microsoft.com/office/drawing/2014/main" id="{2DADF52C-429E-47A7-1D14-8F7DD5CB25C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2" name="Rectangle 9">
            <a:extLst>
              <a:ext uri="{FF2B5EF4-FFF2-40B4-BE49-F238E27FC236}">
                <a16:creationId xmlns:a16="http://schemas.microsoft.com/office/drawing/2014/main" id="{372D03C5-6687-CF1B-3085-8D92115F1931}"/>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3" name="Rectangle 10">
            <a:extLst>
              <a:ext uri="{FF2B5EF4-FFF2-40B4-BE49-F238E27FC236}">
                <a16:creationId xmlns:a16="http://schemas.microsoft.com/office/drawing/2014/main" id="{B3AD57B3-3760-08E2-DC95-7B32E4224169}"/>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4" name="Rectangle 11">
            <a:extLst>
              <a:ext uri="{FF2B5EF4-FFF2-40B4-BE49-F238E27FC236}">
                <a16:creationId xmlns:a16="http://schemas.microsoft.com/office/drawing/2014/main" id="{B8658D95-5C63-F8CE-8D59-CC40E48ABF5B}"/>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5" name="Rectangle 12">
            <a:extLst>
              <a:ext uri="{FF2B5EF4-FFF2-40B4-BE49-F238E27FC236}">
                <a16:creationId xmlns:a16="http://schemas.microsoft.com/office/drawing/2014/main" id="{E8360099-7314-EAAA-0AE7-E2936770640E}"/>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6" name="Rectangle 13">
            <a:extLst>
              <a:ext uri="{FF2B5EF4-FFF2-40B4-BE49-F238E27FC236}">
                <a16:creationId xmlns:a16="http://schemas.microsoft.com/office/drawing/2014/main" id="{A71FCB75-7138-CBD2-4EC1-3E41DFF91F6C}"/>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7" name="Rectangle 14">
            <a:extLst>
              <a:ext uri="{FF2B5EF4-FFF2-40B4-BE49-F238E27FC236}">
                <a16:creationId xmlns:a16="http://schemas.microsoft.com/office/drawing/2014/main" id="{A505C365-8E0F-C56F-AADE-9B634BE0548E}"/>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8" name="Rectangle 15">
            <a:extLst>
              <a:ext uri="{FF2B5EF4-FFF2-40B4-BE49-F238E27FC236}">
                <a16:creationId xmlns:a16="http://schemas.microsoft.com/office/drawing/2014/main" id="{77FDB86C-012D-87A2-3C39-1C07BEDE49EA}"/>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9" name="Rectangle 16">
            <a:extLst>
              <a:ext uri="{FF2B5EF4-FFF2-40B4-BE49-F238E27FC236}">
                <a16:creationId xmlns:a16="http://schemas.microsoft.com/office/drawing/2014/main" id="{4501D4AF-EBE2-844F-7C75-0951DFFA41C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0" name="Rectangle 17">
            <a:extLst>
              <a:ext uri="{FF2B5EF4-FFF2-40B4-BE49-F238E27FC236}">
                <a16:creationId xmlns:a16="http://schemas.microsoft.com/office/drawing/2014/main" id="{20B7831D-2FEE-B04E-7CFE-699952A587F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1" name="Rectangle 18">
            <a:extLst>
              <a:ext uri="{FF2B5EF4-FFF2-40B4-BE49-F238E27FC236}">
                <a16:creationId xmlns:a16="http://schemas.microsoft.com/office/drawing/2014/main" id="{9BBAE342-EDAF-BAE1-A646-349C0BDBE25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3" name="Picture 2">
            <a:extLst>
              <a:ext uri="{FF2B5EF4-FFF2-40B4-BE49-F238E27FC236}">
                <a16:creationId xmlns:a16="http://schemas.microsoft.com/office/drawing/2014/main" id="{97985388-36DB-3761-E0EE-D5D71A651CE2}"/>
              </a:ext>
            </a:extLst>
          </p:cNvPr>
          <p:cNvPicPr>
            <a:picLocks noChangeAspect="1"/>
          </p:cNvPicPr>
          <p:nvPr/>
        </p:nvPicPr>
        <p:blipFill>
          <a:blip r:embed="rId2"/>
          <a:stretch>
            <a:fillRect/>
          </a:stretch>
        </p:blipFill>
        <p:spPr>
          <a:xfrm>
            <a:off x="2731921" y="2492896"/>
            <a:ext cx="3680157" cy="4134497"/>
          </a:xfrm>
          <a:prstGeom prst="rect">
            <a:avLst/>
          </a:prstGeom>
        </p:spPr>
      </p:pic>
    </p:spTree>
    <p:extLst>
      <p:ext uri="{BB962C8B-B14F-4D97-AF65-F5344CB8AC3E}">
        <p14:creationId xmlns:p14="http://schemas.microsoft.com/office/powerpoint/2010/main" val="212237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35</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K-NN</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3400931"/>
          </a:xfrm>
        </p:spPr>
        <p:txBody>
          <a:bodyPr>
            <a:spAutoFit/>
          </a:bodyPr>
          <a:lstStyle/>
          <a:p>
            <a:pPr marL="0" indent="0" algn="just">
              <a:spcBef>
                <a:spcPct val="0"/>
              </a:spcBef>
              <a:spcAft>
                <a:spcPts val="600"/>
              </a:spcAft>
              <a:buClr>
                <a:schemeClr val="hlink"/>
              </a:buClr>
              <a:buSzTx/>
              <a:buNone/>
              <a:defRPr/>
            </a:pPr>
            <a:r>
              <a:rPr lang="es-ES" sz="2000" b="1"/>
              <a:t>Paso 3: </a:t>
            </a:r>
            <a:r>
              <a:rPr lang="es-ES" sz="2000"/>
              <a:t>elegir “K”.</a:t>
            </a:r>
          </a:p>
          <a:p>
            <a:pPr algn="just">
              <a:spcBef>
                <a:spcPct val="0"/>
              </a:spcBef>
              <a:spcAft>
                <a:spcPts val="600"/>
              </a:spcAft>
              <a:buClr>
                <a:schemeClr val="hlink"/>
              </a:buClr>
              <a:buSzTx/>
              <a:buFont typeface="Wingdings" panose="05000000000000000000" pitchFamily="2" charset="2"/>
              <a:buChar char="§"/>
              <a:defRPr/>
            </a:pPr>
            <a:r>
              <a:rPr lang="es-ES" sz="2000"/>
              <a:t>Con K=1</a:t>
            </a:r>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marL="0" indent="0" algn="just">
              <a:spcBef>
                <a:spcPct val="0"/>
              </a:spcBef>
              <a:spcAft>
                <a:spcPts val="600"/>
              </a:spcAft>
              <a:buClr>
                <a:schemeClr val="hlink"/>
              </a:buClr>
              <a:buSzTx/>
              <a:buNone/>
              <a:defRPr/>
            </a:pPr>
            <a:endParaRPr lang="es-ES" sz="2000"/>
          </a:p>
          <a:p>
            <a:pPr algn="just">
              <a:spcBef>
                <a:spcPct val="0"/>
              </a:spcBef>
              <a:spcAft>
                <a:spcPts val="600"/>
              </a:spcAft>
              <a:buClr>
                <a:schemeClr val="hlink"/>
              </a:buClr>
              <a:buSzTx/>
              <a:buFont typeface="Wingdings" panose="05000000000000000000" pitchFamily="2" charset="2"/>
              <a:buChar char="§"/>
              <a:defRPr/>
            </a:pPr>
            <a:r>
              <a:rPr lang="es-ES" sz="2000"/>
              <a:t>El vecino más cercano seria id=3, pero la clase que se asignaría es "A", la cual sería  incorrecta.</a:t>
            </a:r>
          </a:p>
        </p:txBody>
      </p:sp>
      <p:sp>
        <p:nvSpPr>
          <p:cNvPr id="18437" name="Rectangle 4">
            <a:extLst>
              <a:ext uri="{FF2B5EF4-FFF2-40B4-BE49-F238E27FC236}">
                <a16:creationId xmlns:a16="http://schemas.microsoft.com/office/drawing/2014/main" id="{D33B496E-82E8-5DB7-A283-234C8FF73D01}"/>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8" name="Rectangle 5">
            <a:extLst>
              <a:ext uri="{FF2B5EF4-FFF2-40B4-BE49-F238E27FC236}">
                <a16:creationId xmlns:a16="http://schemas.microsoft.com/office/drawing/2014/main" id="{A015439D-9023-5092-157B-F7D516BE690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9" name="Rectangle 6">
            <a:extLst>
              <a:ext uri="{FF2B5EF4-FFF2-40B4-BE49-F238E27FC236}">
                <a16:creationId xmlns:a16="http://schemas.microsoft.com/office/drawing/2014/main" id="{36A73D30-1DDC-3770-FCAD-5BE3EFDA8B1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0" name="Rectangle 7">
            <a:extLst>
              <a:ext uri="{FF2B5EF4-FFF2-40B4-BE49-F238E27FC236}">
                <a16:creationId xmlns:a16="http://schemas.microsoft.com/office/drawing/2014/main" id="{E1D90175-30F8-A21B-2EDA-9E7869EBA391}"/>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1" name="Rectangle 8">
            <a:extLst>
              <a:ext uri="{FF2B5EF4-FFF2-40B4-BE49-F238E27FC236}">
                <a16:creationId xmlns:a16="http://schemas.microsoft.com/office/drawing/2014/main" id="{2DADF52C-429E-47A7-1D14-8F7DD5CB25C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2" name="Rectangle 9">
            <a:extLst>
              <a:ext uri="{FF2B5EF4-FFF2-40B4-BE49-F238E27FC236}">
                <a16:creationId xmlns:a16="http://schemas.microsoft.com/office/drawing/2014/main" id="{372D03C5-6687-CF1B-3085-8D92115F1931}"/>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3" name="Rectangle 10">
            <a:extLst>
              <a:ext uri="{FF2B5EF4-FFF2-40B4-BE49-F238E27FC236}">
                <a16:creationId xmlns:a16="http://schemas.microsoft.com/office/drawing/2014/main" id="{B3AD57B3-3760-08E2-DC95-7B32E4224169}"/>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4" name="Rectangle 11">
            <a:extLst>
              <a:ext uri="{FF2B5EF4-FFF2-40B4-BE49-F238E27FC236}">
                <a16:creationId xmlns:a16="http://schemas.microsoft.com/office/drawing/2014/main" id="{B8658D95-5C63-F8CE-8D59-CC40E48ABF5B}"/>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5" name="Rectangle 12">
            <a:extLst>
              <a:ext uri="{FF2B5EF4-FFF2-40B4-BE49-F238E27FC236}">
                <a16:creationId xmlns:a16="http://schemas.microsoft.com/office/drawing/2014/main" id="{E8360099-7314-EAAA-0AE7-E2936770640E}"/>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6" name="Rectangle 13">
            <a:extLst>
              <a:ext uri="{FF2B5EF4-FFF2-40B4-BE49-F238E27FC236}">
                <a16:creationId xmlns:a16="http://schemas.microsoft.com/office/drawing/2014/main" id="{A71FCB75-7138-CBD2-4EC1-3E41DFF91F6C}"/>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7" name="Rectangle 14">
            <a:extLst>
              <a:ext uri="{FF2B5EF4-FFF2-40B4-BE49-F238E27FC236}">
                <a16:creationId xmlns:a16="http://schemas.microsoft.com/office/drawing/2014/main" id="{A505C365-8E0F-C56F-AADE-9B634BE0548E}"/>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8" name="Rectangle 15">
            <a:extLst>
              <a:ext uri="{FF2B5EF4-FFF2-40B4-BE49-F238E27FC236}">
                <a16:creationId xmlns:a16="http://schemas.microsoft.com/office/drawing/2014/main" id="{77FDB86C-012D-87A2-3C39-1C07BEDE49EA}"/>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9" name="Rectangle 16">
            <a:extLst>
              <a:ext uri="{FF2B5EF4-FFF2-40B4-BE49-F238E27FC236}">
                <a16:creationId xmlns:a16="http://schemas.microsoft.com/office/drawing/2014/main" id="{4501D4AF-EBE2-844F-7C75-0951DFFA41C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0" name="Rectangle 17">
            <a:extLst>
              <a:ext uri="{FF2B5EF4-FFF2-40B4-BE49-F238E27FC236}">
                <a16:creationId xmlns:a16="http://schemas.microsoft.com/office/drawing/2014/main" id="{20B7831D-2FEE-B04E-7CFE-699952A587F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1" name="Rectangle 18">
            <a:extLst>
              <a:ext uri="{FF2B5EF4-FFF2-40B4-BE49-F238E27FC236}">
                <a16:creationId xmlns:a16="http://schemas.microsoft.com/office/drawing/2014/main" id="{9BBAE342-EDAF-BAE1-A646-349C0BDBE25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4" name="Picture 3">
            <a:extLst>
              <a:ext uri="{FF2B5EF4-FFF2-40B4-BE49-F238E27FC236}">
                <a16:creationId xmlns:a16="http://schemas.microsoft.com/office/drawing/2014/main" id="{8EA69E50-70D6-63BA-B477-D474FA1C5CC1}"/>
              </a:ext>
            </a:extLst>
          </p:cNvPr>
          <p:cNvPicPr>
            <a:picLocks noChangeAspect="1"/>
          </p:cNvPicPr>
          <p:nvPr/>
        </p:nvPicPr>
        <p:blipFill>
          <a:blip r:embed="rId3"/>
          <a:stretch>
            <a:fillRect/>
          </a:stretch>
        </p:blipFill>
        <p:spPr>
          <a:xfrm>
            <a:off x="2771925" y="2996952"/>
            <a:ext cx="3600150" cy="1280054"/>
          </a:xfrm>
          <a:prstGeom prst="rect">
            <a:avLst/>
          </a:prstGeom>
        </p:spPr>
      </p:pic>
    </p:spTree>
    <p:extLst>
      <p:ext uri="{BB962C8B-B14F-4D97-AF65-F5344CB8AC3E}">
        <p14:creationId xmlns:p14="http://schemas.microsoft.com/office/powerpoint/2010/main" val="25267503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36</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K-NN</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4708981"/>
          </a:xfrm>
        </p:spPr>
        <p:txBody>
          <a:bodyPr>
            <a:spAutoFit/>
          </a:bodyPr>
          <a:lstStyle/>
          <a:p>
            <a:pPr marL="0" indent="0" algn="just">
              <a:spcBef>
                <a:spcPct val="0"/>
              </a:spcBef>
              <a:spcAft>
                <a:spcPts val="600"/>
              </a:spcAft>
              <a:buClr>
                <a:schemeClr val="hlink"/>
              </a:buClr>
              <a:buSzTx/>
              <a:buNone/>
              <a:defRPr/>
            </a:pPr>
            <a:r>
              <a:rPr lang="es-ES" sz="2000" b="1"/>
              <a:t>Paso 3: </a:t>
            </a:r>
            <a:r>
              <a:rPr lang="es-ES" sz="2000"/>
              <a:t>elegir “K”.</a:t>
            </a:r>
          </a:p>
          <a:p>
            <a:pPr algn="just">
              <a:spcBef>
                <a:spcPct val="0"/>
              </a:spcBef>
              <a:spcAft>
                <a:spcPts val="600"/>
              </a:spcAft>
              <a:buClr>
                <a:schemeClr val="hlink"/>
              </a:buClr>
              <a:buSzTx/>
              <a:buFont typeface="Wingdings" panose="05000000000000000000" pitchFamily="2" charset="2"/>
              <a:buChar char="§"/>
              <a:defRPr/>
            </a:pPr>
            <a:r>
              <a:rPr lang="es-ES" sz="2000"/>
              <a:t>Con K=2</a:t>
            </a:r>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r>
              <a:rPr lang="es-ES" sz="2000"/>
              <a:t>Los vecinos más cercanos serian id=3 y id=2, pero habría un empate y la forma de asignar la clase podría ser aleatoria. Por lo que se podría tomar tanto una decisión correcta como incorrecta dependiendo del azar.</a:t>
            </a:r>
          </a:p>
        </p:txBody>
      </p:sp>
      <p:sp>
        <p:nvSpPr>
          <p:cNvPr id="18437" name="Rectangle 4">
            <a:extLst>
              <a:ext uri="{FF2B5EF4-FFF2-40B4-BE49-F238E27FC236}">
                <a16:creationId xmlns:a16="http://schemas.microsoft.com/office/drawing/2014/main" id="{D33B496E-82E8-5DB7-A283-234C8FF73D01}"/>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8" name="Rectangle 5">
            <a:extLst>
              <a:ext uri="{FF2B5EF4-FFF2-40B4-BE49-F238E27FC236}">
                <a16:creationId xmlns:a16="http://schemas.microsoft.com/office/drawing/2014/main" id="{A015439D-9023-5092-157B-F7D516BE690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9" name="Rectangle 6">
            <a:extLst>
              <a:ext uri="{FF2B5EF4-FFF2-40B4-BE49-F238E27FC236}">
                <a16:creationId xmlns:a16="http://schemas.microsoft.com/office/drawing/2014/main" id="{36A73D30-1DDC-3770-FCAD-5BE3EFDA8B1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0" name="Rectangle 7">
            <a:extLst>
              <a:ext uri="{FF2B5EF4-FFF2-40B4-BE49-F238E27FC236}">
                <a16:creationId xmlns:a16="http://schemas.microsoft.com/office/drawing/2014/main" id="{E1D90175-30F8-A21B-2EDA-9E7869EBA391}"/>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1" name="Rectangle 8">
            <a:extLst>
              <a:ext uri="{FF2B5EF4-FFF2-40B4-BE49-F238E27FC236}">
                <a16:creationId xmlns:a16="http://schemas.microsoft.com/office/drawing/2014/main" id="{2DADF52C-429E-47A7-1D14-8F7DD5CB25C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2" name="Rectangle 9">
            <a:extLst>
              <a:ext uri="{FF2B5EF4-FFF2-40B4-BE49-F238E27FC236}">
                <a16:creationId xmlns:a16="http://schemas.microsoft.com/office/drawing/2014/main" id="{372D03C5-6687-CF1B-3085-8D92115F1931}"/>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3" name="Rectangle 10">
            <a:extLst>
              <a:ext uri="{FF2B5EF4-FFF2-40B4-BE49-F238E27FC236}">
                <a16:creationId xmlns:a16="http://schemas.microsoft.com/office/drawing/2014/main" id="{B3AD57B3-3760-08E2-DC95-7B32E4224169}"/>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4" name="Rectangle 11">
            <a:extLst>
              <a:ext uri="{FF2B5EF4-FFF2-40B4-BE49-F238E27FC236}">
                <a16:creationId xmlns:a16="http://schemas.microsoft.com/office/drawing/2014/main" id="{B8658D95-5C63-F8CE-8D59-CC40E48ABF5B}"/>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5" name="Rectangle 12">
            <a:extLst>
              <a:ext uri="{FF2B5EF4-FFF2-40B4-BE49-F238E27FC236}">
                <a16:creationId xmlns:a16="http://schemas.microsoft.com/office/drawing/2014/main" id="{E8360099-7314-EAAA-0AE7-E2936770640E}"/>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6" name="Rectangle 13">
            <a:extLst>
              <a:ext uri="{FF2B5EF4-FFF2-40B4-BE49-F238E27FC236}">
                <a16:creationId xmlns:a16="http://schemas.microsoft.com/office/drawing/2014/main" id="{A71FCB75-7138-CBD2-4EC1-3E41DFF91F6C}"/>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7" name="Rectangle 14">
            <a:extLst>
              <a:ext uri="{FF2B5EF4-FFF2-40B4-BE49-F238E27FC236}">
                <a16:creationId xmlns:a16="http://schemas.microsoft.com/office/drawing/2014/main" id="{A505C365-8E0F-C56F-AADE-9B634BE0548E}"/>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8" name="Rectangle 15">
            <a:extLst>
              <a:ext uri="{FF2B5EF4-FFF2-40B4-BE49-F238E27FC236}">
                <a16:creationId xmlns:a16="http://schemas.microsoft.com/office/drawing/2014/main" id="{77FDB86C-012D-87A2-3C39-1C07BEDE49EA}"/>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9" name="Rectangle 16">
            <a:extLst>
              <a:ext uri="{FF2B5EF4-FFF2-40B4-BE49-F238E27FC236}">
                <a16:creationId xmlns:a16="http://schemas.microsoft.com/office/drawing/2014/main" id="{4501D4AF-EBE2-844F-7C75-0951DFFA41C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0" name="Rectangle 17">
            <a:extLst>
              <a:ext uri="{FF2B5EF4-FFF2-40B4-BE49-F238E27FC236}">
                <a16:creationId xmlns:a16="http://schemas.microsoft.com/office/drawing/2014/main" id="{20B7831D-2FEE-B04E-7CFE-699952A587F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1" name="Rectangle 18">
            <a:extLst>
              <a:ext uri="{FF2B5EF4-FFF2-40B4-BE49-F238E27FC236}">
                <a16:creationId xmlns:a16="http://schemas.microsoft.com/office/drawing/2014/main" id="{9BBAE342-EDAF-BAE1-A646-349C0BDBE25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6" name="Picture 5">
            <a:extLst>
              <a:ext uri="{FF2B5EF4-FFF2-40B4-BE49-F238E27FC236}">
                <a16:creationId xmlns:a16="http://schemas.microsoft.com/office/drawing/2014/main" id="{39AA1342-AC95-669D-C8DA-C6D214E7C6BF}"/>
              </a:ext>
            </a:extLst>
          </p:cNvPr>
          <p:cNvPicPr>
            <a:picLocks noChangeAspect="1"/>
          </p:cNvPicPr>
          <p:nvPr/>
        </p:nvPicPr>
        <p:blipFill>
          <a:blip r:embed="rId2"/>
          <a:stretch>
            <a:fillRect/>
          </a:stretch>
        </p:blipFill>
        <p:spPr>
          <a:xfrm>
            <a:off x="2803004" y="2636912"/>
            <a:ext cx="3640545" cy="2055146"/>
          </a:xfrm>
          <a:prstGeom prst="rect">
            <a:avLst/>
          </a:prstGeom>
        </p:spPr>
      </p:pic>
    </p:spTree>
    <p:extLst>
      <p:ext uri="{BB962C8B-B14F-4D97-AF65-F5344CB8AC3E}">
        <p14:creationId xmlns:p14="http://schemas.microsoft.com/office/powerpoint/2010/main" val="2110727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37</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K-NN</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4093428"/>
          </a:xfrm>
        </p:spPr>
        <p:txBody>
          <a:bodyPr>
            <a:spAutoFit/>
          </a:bodyPr>
          <a:lstStyle/>
          <a:p>
            <a:pPr marL="0" indent="0" algn="just">
              <a:spcBef>
                <a:spcPct val="0"/>
              </a:spcBef>
              <a:spcAft>
                <a:spcPts val="600"/>
              </a:spcAft>
              <a:buClr>
                <a:schemeClr val="hlink"/>
              </a:buClr>
              <a:buSzTx/>
              <a:buNone/>
              <a:defRPr/>
            </a:pPr>
            <a:r>
              <a:rPr lang="es-ES" sz="2000" b="1"/>
              <a:t>Paso 3: </a:t>
            </a:r>
            <a:r>
              <a:rPr lang="es-ES" sz="2000"/>
              <a:t>elegir “K”.</a:t>
            </a:r>
          </a:p>
          <a:p>
            <a:pPr algn="just">
              <a:spcBef>
                <a:spcPct val="0"/>
              </a:spcBef>
              <a:spcAft>
                <a:spcPts val="600"/>
              </a:spcAft>
              <a:buClr>
                <a:schemeClr val="hlink"/>
              </a:buClr>
              <a:buSzTx/>
              <a:buFont typeface="Wingdings" panose="05000000000000000000" pitchFamily="2" charset="2"/>
              <a:buChar char="§"/>
              <a:defRPr/>
            </a:pPr>
            <a:r>
              <a:rPr lang="es-ES" sz="2000"/>
              <a:t>Con K=3</a:t>
            </a:r>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r>
              <a:rPr lang="es-ES" sz="2000"/>
              <a:t>Los vecinos más cercanos serian id=3,  id=2 y id=1, la clase con más frecuencia es "B". En este caso se estaría tomando un decisión correcta.</a:t>
            </a:r>
          </a:p>
        </p:txBody>
      </p:sp>
      <p:sp>
        <p:nvSpPr>
          <p:cNvPr id="18437" name="Rectangle 4">
            <a:extLst>
              <a:ext uri="{FF2B5EF4-FFF2-40B4-BE49-F238E27FC236}">
                <a16:creationId xmlns:a16="http://schemas.microsoft.com/office/drawing/2014/main" id="{D33B496E-82E8-5DB7-A283-234C8FF73D01}"/>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8" name="Rectangle 5">
            <a:extLst>
              <a:ext uri="{FF2B5EF4-FFF2-40B4-BE49-F238E27FC236}">
                <a16:creationId xmlns:a16="http://schemas.microsoft.com/office/drawing/2014/main" id="{A015439D-9023-5092-157B-F7D516BE690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9" name="Rectangle 6">
            <a:extLst>
              <a:ext uri="{FF2B5EF4-FFF2-40B4-BE49-F238E27FC236}">
                <a16:creationId xmlns:a16="http://schemas.microsoft.com/office/drawing/2014/main" id="{36A73D30-1DDC-3770-FCAD-5BE3EFDA8B1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0" name="Rectangle 7">
            <a:extLst>
              <a:ext uri="{FF2B5EF4-FFF2-40B4-BE49-F238E27FC236}">
                <a16:creationId xmlns:a16="http://schemas.microsoft.com/office/drawing/2014/main" id="{E1D90175-30F8-A21B-2EDA-9E7869EBA391}"/>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1" name="Rectangle 8">
            <a:extLst>
              <a:ext uri="{FF2B5EF4-FFF2-40B4-BE49-F238E27FC236}">
                <a16:creationId xmlns:a16="http://schemas.microsoft.com/office/drawing/2014/main" id="{2DADF52C-429E-47A7-1D14-8F7DD5CB25C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2" name="Rectangle 9">
            <a:extLst>
              <a:ext uri="{FF2B5EF4-FFF2-40B4-BE49-F238E27FC236}">
                <a16:creationId xmlns:a16="http://schemas.microsoft.com/office/drawing/2014/main" id="{372D03C5-6687-CF1B-3085-8D92115F1931}"/>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3" name="Rectangle 10">
            <a:extLst>
              <a:ext uri="{FF2B5EF4-FFF2-40B4-BE49-F238E27FC236}">
                <a16:creationId xmlns:a16="http://schemas.microsoft.com/office/drawing/2014/main" id="{B3AD57B3-3760-08E2-DC95-7B32E4224169}"/>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4" name="Rectangle 11">
            <a:extLst>
              <a:ext uri="{FF2B5EF4-FFF2-40B4-BE49-F238E27FC236}">
                <a16:creationId xmlns:a16="http://schemas.microsoft.com/office/drawing/2014/main" id="{B8658D95-5C63-F8CE-8D59-CC40E48ABF5B}"/>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5" name="Rectangle 12">
            <a:extLst>
              <a:ext uri="{FF2B5EF4-FFF2-40B4-BE49-F238E27FC236}">
                <a16:creationId xmlns:a16="http://schemas.microsoft.com/office/drawing/2014/main" id="{E8360099-7314-EAAA-0AE7-E2936770640E}"/>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6" name="Rectangle 13">
            <a:extLst>
              <a:ext uri="{FF2B5EF4-FFF2-40B4-BE49-F238E27FC236}">
                <a16:creationId xmlns:a16="http://schemas.microsoft.com/office/drawing/2014/main" id="{A71FCB75-7138-CBD2-4EC1-3E41DFF91F6C}"/>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7" name="Rectangle 14">
            <a:extLst>
              <a:ext uri="{FF2B5EF4-FFF2-40B4-BE49-F238E27FC236}">
                <a16:creationId xmlns:a16="http://schemas.microsoft.com/office/drawing/2014/main" id="{A505C365-8E0F-C56F-AADE-9B634BE0548E}"/>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8" name="Rectangle 15">
            <a:extLst>
              <a:ext uri="{FF2B5EF4-FFF2-40B4-BE49-F238E27FC236}">
                <a16:creationId xmlns:a16="http://schemas.microsoft.com/office/drawing/2014/main" id="{77FDB86C-012D-87A2-3C39-1C07BEDE49EA}"/>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9" name="Rectangle 16">
            <a:extLst>
              <a:ext uri="{FF2B5EF4-FFF2-40B4-BE49-F238E27FC236}">
                <a16:creationId xmlns:a16="http://schemas.microsoft.com/office/drawing/2014/main" id="{4501D4AF-EBE2-844F-7C75-0951DFFA41C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0" name="Rectangle 17">
            <a:extLst>
              <a:ext uri="{FF2B5EF4-FFF2-40B4-BE49-F238E27FC236}">
                <a16:creationId xmlns:a16="http://schemas.microsoft.com/office/drawing/2014/main" id="{20B7831D-2FEE-B04E-7CFE-699952A587F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1" name="Rectangle 18">
            <a:extLst>
              <a:ext uri="{FF2B5EF4-FFF2-40B4-BE49-F238E27FC236}">
                <a16:creationId xmlns:a16="http://schemas.microsoft.com/office/drawing/2014/main" id="{9BBAE342-EDAF-BAE1-A646-349C0BDBE25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3" name="Picture 2">
            <a:extLst>
              <a:ext uri="{FF2B5EF4-FFF2-40B4-BE49-F238E27FC236}">
                <a16:creationId xmlns:a16="http://schemas.microsoft.com/office/drawing/2014/main" id="{EFABD952-9D14-ACBF-49F8-8465B1BA48E1}"/>
              </a:ext>
            </a:extLst>
          </p:cNvPr>
          <p:cNvPicPr>
            <a:picLocks noChangeAspect="1"/>
          </p:cNvPicPr>
          <p:nvPr/>
        </p:nvPicPr>
        <p:blipFill>
          <a:blip r:embed="rId2"/>
          <a:stretch>
            <a:fillRect/>
          </a:stretch>
        </p:blipFill>
        <p:spPr>
          <a:xfrm>
            <a:off x="3347864" y="2492896"/>
            <a:ext cx="3100274" cy="2373808"/>
          </a:xfrm>
          <a:prstGeom prst="rect">
            <a:avLst/>
          </a:prstGeom>
        </p:spPr>
      </p:pic>
    </p:spTree>
    <p:extLst>
      <p:ext uri="{BB962C8B-B14F-4D97-AF65-F5344CB8AC3E}">
        <p14:creationId xmlns:p14="http://schemas.microsoft.com/office/powerpoint/2010/main" val="1813400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38</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K-NN</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4093428"/>
          </a:xfrm>
        </p:spPr>
        <p:txBody>
          <a:bodyPr>
            <a:spAutoFit/>
          </a:bodyPr>
          <a:lstStyle/>
          <a:p>
            <a:pPr marL="0" indent="0" algn="just">
              <a:spcBef>
                <a:spcPct val="0"/>
              </a:spcBef>
              <a:spcAft>
                <a:spcPts val="600"/>
              </a:spcAft>
              <a:buClr>
                <a:schemeClr val="hlink"/>
              </a:buClr>
              <a:buSzTx/>
              <a:buNone/>
              <a:defRPr/>
            </a:pPr>
            <a:r>
              <a:rPr lang="es-ES" sz="2000" b="1"/>
              <a:t>Paso 3: </a:t>
            </a:r>
            <a:r>
              <a:rPr lang="es-ES" sz="2000"/>
              <a:t>elegir “K”.</a:t>
            </a:r>
          </a:p>
          <a:p>
            <a:pPr algn="just">
              <a:spcBef>
                <a:spcPct val="0"/>
              </a:spcBef>
              <a:spcAft>
                <a:spcPts val="600"/>
              </a:spcAft>
              <a:buClr>
                <a:schemeClr val="hlink"/>
              </a:buClr>
              <a:buSzTx/>
              <a:buFont typeface="Wingdings" panose="05000000000000000000" pitchFamily="2" charset="2"/>
              <a:buChar char="§"/>
              <a:defRPr/>
            </a:pPr>
            <a:r>
              <a:rPr lang="es-ES" sz="2000"/>
              <a:t>Con K=4</a:t>
            </a:r>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r>
              <a:rPr lang="es-ES" sz="2000"/>
              <a:t>Los vecinos más cercanos serian id=3,  id=2,  id=1 y  id=5, pero habría un empate y la forma de asignar la clase podría ser aleatoria. </a:t>
            </a:r>
          </a:p>
        </p:txBody>
      </p:sp>
      <p:sp>
        <p:nvSpPr>
          <p:cNvPr id="18437" name="Rectangle 4">
            <a:extLst>
              <a:ext uri="{FF2B5EF4-FFF2-40B4-BE49-F238E27FC236}">
                <a16:creationId xmlns:a16="http://schemas.microsoft.com/office/drawing/2014/main" id="{D33B496E-82E8-5DB7-A283-234C8FF73D01}"/>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8" name="Rectangle 5">
            <a:extLst>
              <a:ext uri="{FF2B5EF4-FFF2-40B4-BE49-F238E27FC236}">
                <a16:creationId xmlns:a16="http://schemas.microsoft.com/office/drawing/2014/main" id="{A015439D-9023-5092-157B-F7D516BE690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9" name="Rectangle 6">
            <a:extLst>
              <a:ext uri="{FF2B5EF4-FFF2-40B4-BE49-F238E27FC236}">
                <a16:creationId xmlns:a16="http://schemas.microsoft.com/office/drawing/2014/main" id="{36A73D30-1DDC-3770-FCAD-5BE3EFDA8B1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0" name="Rectangle 7">
            <a:extLst>
              <a:ext uri="{FF2B5EF4-FFF2-40B4-BE49-F238E27FC236}">
                <a16:creationId xmlns:a16="http://schemas.microsoft.com/office/drawing/2014/main" id="{E1D90175-30F8-A21B-2EDA-9E7869EBA391}"/>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1" name="Rectangle 8">
            <a:extLst>
              <a:ext uri="{FF2B5EF4-FFF2-40B4-BE49-F238E27FC236}">
                <a16:creationId xmlns:a16="http://schemas.microsoft.com/office/drawing/2014/main" id="{2DADF52C-429E-47A7-1D14-8F7DD5CB25C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2" name="Rectangle 9">
            <a:extLst>
              <a:ext uri="{FF2B5EF4-FFF2-40B4-BE49-F238E27FC236}">
                <a16:creationId xmlns:a16="http://schemas.microsoft.com/office/drawing/2014/main" id="{372D03C5-6687-CF1B-3085-8D92115F1931}"/>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3" name="Rectangle 10">
            <a:extLst>
              <a:ext uri="{FF2B5EF4-FFF2-40B4-BE49-F238E27FC236}">
                <a16:creationId xmlns:a16="http://schemas.microsoft.com/office/drawing/2014/main" id="{B3AD57B3-3760-08E2-DC95-7B32E4224169}"/>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4" name="Rectangle 11">
            <a:extLst>
              <a:ext uri="{FF2B5EF4-FFF2-40B4-BE49-F238E27FC236}">
                <a16:creationId xmlns:a16="http://schemas.microsoft.com/office/drawing/2014/main" id="{B8658D95-5C63-F8CE-8D59-CC40E48ABF5B}"/>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5" name="Rectangle 12">
            <a:extLst>
              <a:ext uri="{FF2B5EF4-FFF2-40B4-BE49-F238E27FC236}">
                <a16:creationId xmlns:a16="http://schemas.microsoft.com/office/drawing/2014/main" id="{E8360099-7314-EAAA-0AE7-E2936770640E}"/>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6" name="Rectangle 13">
            <a:extLst>
              <a:ext uri="{FF2B5EF4-FFF2-40B4-BE49-F238E27FC236}">
                <a16:creationId xmlns:a16="http://schemas.microsoft.com/office/drawing/2014/main" id="{A71FCB75-7138-CBD2-4EC1-3E41DFF91F6C}"/>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7" name="Rectangle 14">
            <a:extLst>
              <a:ext uri="{FF2B5EF4-FFF2-40B4-BE49-F238E27FC236}">
                <a16:creationId xmlns:a16="http://schemas.microsoft.com/office/drawing/2014/main" id="{A505C365-8E0F-C56F-AADE-9B634BE0548E}"/>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8" name="Rectangle 15">
            <a:extLst>
              <a:ext uri="{FF2B5EF4-FFF2-40B4-BE49-F238E27FC236}">
                <a16:creationId xmlns:a16="http://schemas.microsoft.com/office/drawing/2014/main" id="{77FDB86C-012D-87A2-3C39-1C07BEDE49EA}"/>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9" name="Rectangle 16">
            <a:extLst>
              <a:ext uri="{FF2B5EF4-FFF2-40B4-BE49-F238E27FC236}">
                <a16:creationId xmlns:a16="http://schemas.microsoft.com/office/drawing/2014/main" id="{4501D4AF-EBE2-844F-7C75-0951DFFA41C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0" name="Rectangle 17">
            <a:extLst>
              <a:ext uri="{FF2B5EF4-FFF2-40B4-BE49-F238E27FC236}">
                <a16:creationId xmlns:a16="http://schemas.microsoft.com/office/drawing/2014/main" id="{20B7831D-2FEE-B04E-7CFE-699952A587F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1" name="Rectangle 18">
            <a:extLst>
              <a:ext uri="{FF2B5EF4-FFF2-40B4-BE49-F238E27FC236}">
                <a16:creationId xmlns:a16="http://schemas.microsoft.com/office/drawing/2014/main" id="{9BBAE342-EDAF-BAE1-A646-349C0BDBE25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4" name="Picture 3">
            <a:extLst>
              <a:ext uri="{FF2B5EF4-FFF2-40B4-BE49-F238E27FC236}">
                <a16:creationId xmlns:a16="http://schemas.microsoft.com/office/drawing/2014/main" id="{C660ABDA-4128-1503-E0A3-34A43C9C05C1}"/>
              </a:ext>
            </a:extLst>
          </p:cNvPr>
          <p:cNvPicPr>
            <a:picLocks noChangeAspect="1"/>
          </p:cNvPicPr>
          <p:nvPr/>
        </p:nvPicPr>
        <p:blipFill>
          <a:blip r:embed="rId3"/>
          <a:stretch>
            <a:fillRect/>
          </a:stretch>
        </p:blipFill>
        <p:spPr>
          <a:xfrm>
            <a:off x="4133851" y="1772816"/>
            <a:ext cx="3246461" cy="3097930"/>
          </a:xfrm>
          <a:prstGeom prst="rect">
            <a:avLst/>
          </a:prstGeom>
        </p:spPr>
      </p:pic>
    </p:spTree>
    <p:extLst>
      <p:ext uri="{BB962C8B-B14F-4D97-AF65-F5344CB8AC3E}">
        <p14:creationId xmlns:p14="http://schemas.microsoft.com/office/powerpoint/2010/main" val="3806576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39</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K-NN</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199" y="1989138"/>
            <a:ext cx="4405501" cy="4170372"/>
          </a:xfrm>
        </p:spPr>
        <p:txBody>
          <a:bodyPr wrap="square">
            <a:spAutoFit/>
          </a:bodyPr>
          <a:lstStyle/>
          <a:p>
            <a:pPr marL="0" indent="0" algn="just">
              <a:spcBef>
                <a:spcPct val="0"/>
              </a:spcBef>
              <a:spcAft>
                <a:spcPts val="600"/>
              </a:spcAft>
              <a:buClr>
                <a:schemeClr val="hlink"/>
              </a:buClr>
              <a:buSzTx/>
              <a:buNone/>
              <a:defRPr/>
            </a:pPr>
            <a:r>
              <a:rPr lang="es-ES" sz="2000" b="1"/>
              <a:t>Paso 3: </a:t>
            </a:r>
            <a:r>
              <a:rPr lang="es-ES" sz="2000"/>
              <a:t>elegir “K”.</a:t>
            </a:r>
          </a:p>
          <a:p>
            <a:pPr algn="just">
              <a:spcBef>
                <a:spcPct val="0"/>
              </a:spcBef>
              <a:spcAft>
                <a:spcPts val="600"/>
              </a:spcAft>
              <a:buClr>
                <a:schemeClr val="hlink"/>
              </a:buClr>
              <a:buSzTx/>
              <a:buFont typeface="Wingdings" panose="05000000000000000000" pitchFamily="2" charset="2"/>
              <a:buChar char="§"/>
              <a:defRPr/>
            </a:pPr>
            <a:r>
              <a:rPr lang="es-ES" sz="2000"/>
              <a:t>Con K=5</a:t>
            </a:r>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r>
              <a:rPr lang="es-ES" sz="2000"/>
              <a:t>Los vecinos más cercanos serian id=3,  id=2,  id=1, id=5 y id=4, la clase con más frecuencia es "A", pero por ser la clase predominante. En este caso se estaría tomando un decisión incorrecta.</a:t>
            </a:r>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r>
              <a:rPr lang="es-ES" sz="2000"/>
              <a:t>Se debería escoger K=3.</a:t>
            </a:r>
          </a:p>
        </p:txBody>
      </p:sp>
      <p:sp>
        <p:nvSpPr>
          <p:cNvPr id="18437" name="Rectangle 4">
            <a:extLst>
              <a:ext uri="{FF2B5EF4-FFF2-40B4-BE49-F238E27FC236}">
                <a16:creationId xmlns:a16="http://schemas.microsoft.com/office/drawing/2014/main" id="{D33B496E-82E8-5DB7-A283-234C8FF73D01}"/>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8" name="Rectangle 5">
            <a:extLst>
              <a:ext uri="{FF2B5EF4-FFF2-40B4-BE49-F238E27FC236}">
                <a16:creationId xmlns:a16="http://schemas.microsoft.com/office/drawing/2014/main" id="{A015439D-9023-5092-157B-F7D516BE690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0" name="Rectangle 7">
            <a:extLst>
              <a:ext uri="{FF2B5EF4-FFF2-40B4-BE49-F238E27FC236}">
                <a16:creationId xmlns:a16="http://schemas.microsoft.com/office/drawing/2014/main" id="{E1D90175-30F8-A21B-2EDA-9E7869EBA391}"/>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1" name="Rectangle 8">
            <a:extLst>
              <a:ext uri="{FF2B5EF4-FFF2-40B4-BE49-F238E27FC236}">
                <a16:creationId xmlns:a16="http://schemas.microsoft.com/office/drawing/2014/main" id="{2DADF52C-429E-47A7-1D14-8F7DD5CB25C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2" name="Rectangle 9">
            <a:extLst>
              <a:ext uri="{FF2B5EF4-FFF2-40B4-BE49-F238E27FC236}">
                <a16:creationId xmlns:a16="http://schemas.microsoft.com/office/drawing/2014/main" id="{372D03C5-6687-CF1B-3085-8D92115F1931}"/>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5" name="Rectangle 12">
            <a:extLst>
              <a:ext uri="{FF2B5EF4-FFF2-40B4-BE49-F238E27FC236}">
                <a16:creationId xmlns:a16="http://schemas.microsoft.com/office/drawing/2014/main" id="{E8360099-7314-EAAA-0AE7-E2936770640E}"/>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6" name="Rectangle 13">
            <a:extLst>
              <a:ext uri="{FF2B5EF4-FFF2-40B4-BE49-F238E27FC236}">
                <a16:creationId xmlns:a16="http://schemas.microsoft.com/office/drawing/2014/main" id="{A71FCB75-7138-CBD2-4EC1-3E41DFF91F6C}"/>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8" name="Rectangle 15">
            <a:extLst>
              <a:ext uri="{FF2B5EF4-FFF2-40B4-BE49-F238E27FC236}">
                <a16:creationId xmlns:a16="http://schemas.microsoft.com/office/drawing/2014/main" id="{77FDB86C-012D-87A2-3C39-1C07BEDE49EA}"/>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9" name="Rectangle 16">
            <a:extLst>
              <a:ext uri="{FF2B5EF4-FFF2-40B4-BE49-F238E27FC236}">
                <a16:creationId xmlns:a16="http://schemas.microsoft.com/office/drawing/2014/main" id="{4501D4AF-EBE2-844F-7C75-0951DFFA41C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3" name="Picture 2">
            <a:extLst>
              <a:ext uri="{FF2B5EF4-FFF2-40B4-BE49-F238E27FC236}">
                <a16:creationId xmlns:a16="http://schemas.microsoft.com/office/drawing/2014/main" id="{BA66E9A6-3F98-3AE1-E673-CA17BB44FE6A}"/>
              </a:ext>
            </a:extLst>
          </p:cNvPr>
          <p:cNvPicPr>
            <a:picLocks noChangeAspect="1"/>
          </p:cNvPicPr>
          <p:nvPr/>
        </p:nvPicPr>
        <p:blipFill>
          <a:blip r:embed="rId2"/>
          <a:stretch>
            <a:fillRect/>
          </a:stretch>
        </p:blipFill>
        <p:spPr>
          <a:xfrm>
            <a:off x="5345177" y="1890229"/>
            <a:ext cx="3619311" cy="4275075"/>
          </a:xfrm>
          <a:prstGeom prst="rect">
            <a:avLst/>
          </a:prstGeom>
        </p:spPr>
      </p:pic>
    </p:spTree>
    <p:extLst>
      <p:ext uri="{BB962C8B-B14F-4D97-AF65-F5344CB8AC3E}">
        <p14:creationId xmlns:p14="http://schemas.microsoft.com/office/powerpoint/2010/main" val="3923934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5 Marcador de número de diapositiva">
            <a:extLst>
              <a:ext uri="{FF2B5EF4-FFF2-40B4-BE49-F238E27FC236}">
                <a16:creationId xmlns:a16="http://schemas.microsoft.com/office/drawing/2014/main" id="{E4E57283-4EFD-0435-9FCF-BC50BFD2E61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445A71BD-BFA5-4D3E-9670-13026FA20684}" type="slidenum">
              <a:rPr lang="es-ES" altLang="es-CR" sz="1400" smtClean="0"/>
              <a:pPr>
                <a:spcBef>
                  <a:spcPct val="0"/>
                </a:spcBef>
                <a:buClrTx/>
                <a:buSzTx/>
                <a:buFontTx/>
                <a:buNone/>
              </a:pPr>
              <a:t>4</a:t>
            </a:fld>
            <a:endParaRPr lang="es-ES" altLang="es-CR" sz="1400"/>
          </a:p>
        </p:txBody>
      </p:sp>
      <p:sp>
        <p:nvSpPr>
          <p:cNvPr id="8195" name="Rectangle 2">
            <a:extLst>
              <a:ext uri="{FF2B5EF4-FFF2-40B4-BE49-F238E27FC236}">
                <a16:creationId xmlns:a16="http://schemas.microsoft.com/office/drawing/2014/main" id="{5ADCFD02-B5FC-DBB0-8FFB-4193A68C5E3E}"/>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Aprendizaje o entrenamiento</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8196" name="Rectangle 3">
            <a:extLst>
              <a:ext uri="{FF2B5EF4-FFF2-40B4-BE49-F238E27FC236}">
                <a16:creationId xmlns:a16="http://schemas.microsoft.com/office/drawing/2014/main" id="{00F24D03-DFED-BA39-E614-483700D377C4}"/>
              </a:ext>
            </a:extLst>
          </p:cNvPr>
          <p:cNvSpPr>
            <a:spLocks noGrp="1" noChangeArrowheads="1"/>
          </p:cNvSpPr>
          <p:nvPr>
            <p:ph type="body" idx="1"/>
          </p:nvPr>
        </p:nvSpPr>
        <p:spPr>
          <a:xfrm>
            <a:off x="838200" y="1989138"/>
            <a:ext cx="7696200" cy="2708275"/>
          </a:xfrm>
          <a:noFill/>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Se parte de un conjunto de observaciones cuya pertenencia a uno de los </a:t>
            </a:r>
            <a:r>
              <a:rPr lang="es-ES" altLang="es-CR" sz="2000" i="1"/>
              <a:t>k</a:t>
            </a:r>
            <a:r>
              <a:rPr lang="es-ES" altLang="es-CR" sz="2000"/>
              <a:t> grupos es conocida.  Este conjunto se llama </a:t>
            </a:r>
            <a:r>
              <a:rPr lang="es-ES" altLang="es-CR" sz="2000">
                <a:solidFill>
                  <a:srgbClr val="0070C0"/>
                </a:solidFill>
              </a:rPr>
              <a:t>muestra de aprendizaje</a:t>
            </a:r>
            <a:r>
              <a:rPr lang="es-ES" altLang="es-CR" sz="2000"/>
              <a:t>.</a:t>
            </a:r>
          </a:p>
          <a:p>
            <a:pPr algn="just">
              <a:spcBef>
                <a:spcPct val="0"/>
              </a:spcBef>
              <a:spcAft>
                <a:spcPts val="600"/>
              </a:spcAft>
              <a:buClr>
                <a:schemeClr val="hlink"/>
              </a:buClr>
              <a:buSzTx/>
              <a:buFont typeface="Wingdings" panose="05000000000000000000" pitchFamily="2" charset="2"/>
              <a:buChar char="§"/>
            </a:pPr>
            <a:r>
              <a:rPr lang="es-ES" altLang="es-CR" sz="2000"/>
              <a:t>En cada grupo se tienen </a:t>
            </a:r>
            <a:r>
              <a:rPr lang="es-ES" altLang="es-CR" sz="2000" i="1"/>
              <a:t>n</a:t>
            </a:r>
            <a:r>
              <a:rPr lang="es-ES" altLang="es-CR" sz="2000" i="1" baseline="-25000"/>
              <a:t>j</a:t>
            </a:r>
            <a:r>
              <a:rPr lang="es-ES" altLang="es-CR" sz="2000"/>
              <a:t> observaciones medidas en </a:t>
            </a:r>
            <a:r>
              <a:rPr lang="es-ES" altLang="es-CR" sz="2000" i="1"/>
              <a:t>q</a:t>
            </a:r>
            <a:r>
              <a:rPr lang="es-ES" altLang="es-CR" sz="2000"/>
              <a:t> variables.</a:t>
            </a:r>
          </a:p>
          <a:p>
            <a:pPr algn="just">
              <a:spcBef>
                <a:spcPct val="0"/>
              </a:spcBef>
              <a:spcAft>
                <a:spcPts val="600"/>
              </a:spcAft>
              <a:buClr>
                <a:schemeClr val="hlink"/>
              </a:buClr>
              <a:buSzTx/>
              <a:buFont typeface="Wingdings" panose="05000000000000000000" pitchFamily="2" charset="2"/>
              <a:buChar char="§"/>
            </a:pPr>
            <a:r>
              <a:rPr lang="es-ES" altLang="es-CR" sz="2000"/>
              <a:t>Con este conjunto de n observaciones (n=</a:t>
            </a:r>
            <a:r>
              <a:rPr lang="es-ES" altLang="es-CR" sz="2000">
                <a:latin typeface="Symbol" panose="05050102010706020507" pitchFamily="18" charset="2"/>
              </a:rPr>
              <a:t>S</a:t>
            </a:r>
            <a:r>
              <a:rPr lang="es-ES" altLang="es-CR" sz="2000"/>
              <a:t>n</a:t>
            </a:r>
            <a:r>
              <a:rPr lang="es-ES" altLang="es-CR" sz="2000" baseline="-25000"/>
              <a:t>j</a:t>
            </a:r>
            <a:r>
              <a:rPr lang="es-ES" altLang="es-CR" sz="2000"/>
              <a:t>) se construye la función discriminante o regla de clasificación.</a:t>
            </a:r>
          </a:p>
        </p:txBody>
      </p:sp>
      <p:sp>
        <p:nvSpPr>
          <p:cNvPr id="8197" name="Rectangle 4">
            <a:extLst>
              <a:ext uri="{FF2B5EF4-FFF2-40B4-BE49-F238E27FC236}">
                <a16:creationId xmlns:a16="http://schemas.microsoft.com/office/drawing/2014/main" id="{7881645E-1DA2-958C-2F96-11EF9E842779}"/>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198" name="Rectangle 5">
            <a:extLst>
              <a:ext uri="{FF2B5EF4-FFF2-40B4-BE49-F238E27FC236}">
                <a16:creationId xmlns:a16="http://schemas.microsoft.com/office/drawing/2014/main" id="{9C58735E-4761-E17A-CC12-F5EA234CCB6F}"/>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199" name="Rectangle 6">
            <a:extLst>
              <a:ext uri="{FF2B5EF4-FFF2-40B4-BE49-F238E27FC236}">
                <a16:creationId xmlns:a16="http://schemas.microsoft.com/office/drawing/2014/main" id="{ECD058EC-FBAC-C1A3-CC85-010497D34607}"/>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0" name="Rectangle 7">
            <a:extLst>
              <a:ext uri="{FF2B5EF4-FFF2-40B4-BE49-F238E27FC236}">
                <a16:creationId xmlns:a16="http://schemas.microsoft.com/office/drawing/2014/main" id="{C9A59214-EEBE-A2E6-9DCD-3266E2F73177}"/>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1" name="Rectangle 8">
            <a:extLst>
              <a:ext uri="{FF2B5EF4-FFF2-40B4-BE49-F238E27FC236}">
                <a16:creationId xmlns:a16="http://schemas.microsoft.com/office/drawing/2014/main" id="{F78EFB7C-ECF8-A45E-6F4F-994F707E5C5C}"/>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2" name="Rectangle 9">
            <a:extLst>
              <a:ext uri="{FF2B5EF4-FFF2-40B4-BE49-F238E27FC236}">
                <a16:creationId xmlns:a16="http://schemas.microsoft.com/office/drawing/2014/main" id="{46A18A80-40CC-68C4-F16D-F39F1BAA7882}"/>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3" name="Rectangle 10">
            <a:extLst>
              <a:ext uri="{FF2B5EF4-FFF2-40B4-BE49-F238E27FC236}">
                <a16:creationId xmlns:a16="http://schemas.microsoft.com/office/drawing/2014/main" id="{D9C8C3D6-C2A6-39EC-7EE0-F93EA9948058}"/>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4" name="Rectangle 11">
            <a:extLst>
              <a:ext uri="{FF2B5EF4-FFF2-40B4-BE49-F238E27FC236}">
                <a16:creationId xmlns:a16="http://schemas.microsoft.com/office/drawing/2014/main" id="{56BB0A99-350F-6553-F80C-D0DC675D933A}"/>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5" name="Rectangle 12">
            <a:extLst>
              <a:ext uri="{FF2B5EF4-FFF2-40B4-BE49-F238E27FC236}">
                <a16:creationId xmlns:a16="http://schemas.microsoft.com/office/drawing/2014/main" id="{D66213DA-B6CA-1E5D-9589-21A40DA2D096}"/>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6" name="Rectangle 13">
            <a:extLst>
              <a:ext uri="{FF2B5EF4-FFF2-40B4-BE49-F238E27FC236}">
                <a16:creationId xmlns:a16="http://schemas.microsoft.com/office/drawing/2014/main" id="{085B4771-94D0-707C-6572-A5062B35B0B5}"/>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7" name="Rectangle 14">
            <a:extLst>
              <a:ext uri="{FF2B5EF4-FFF2-40B4-BE49-F238E27FC236}">
                <a16:creationId xmlns:a16="http://schemas.microsoft.com/office/drawing/2014/main" id="{8DA6B51F-1DF5-1BEA-D0BC-AC2D7C1C2045}"/>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8" name="Rectangle 15">
            <a:extLst>
              <a:ext uri="{FF2B5EF4-FFF2-40B4-BE49-F238E27FC236}">
                <a16:creationId xmlns:a16="http://schemas.microsoft.com/office/drawing/2014/main" id="{D6B75BB3-5CA8-B6BA-94D3-665821ADEA12}"/>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9" name="Rectangle 16">
            <a:extLst>
              <a:ext uri="{FF2B5EF4-FFF2-40B4-BE49-F238E27FC236}">
                <a16:creationId xmlns:a16="http://schemas.microsoft.com/office/drawing/2014/main" id="{9C1AE473-3E9B-D08C-FCC5-C03010D506A9}"/>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10" name="Rectangle 17">
            <a:extLst>
              <a:ext uri="{FF2B5EF4-FFF2-40B4-BE49-F238E27FC236}">
                <a16:creationId xmlns:a16="http://schemas.microsoft.com/office/drawing/2014/main" id="{79B91667-E99B-8061-7AEB-CC24947D5600}"/>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11" name="Rectangle 18">
            <a:extLst>
              <a:ext uri="{FF2B5EF4-FFF2-40B4-BE49-F238E27FC236}">
                <a16:creationId xmlns:a16="http://schemas.microsoft.com/office/drawing/2014/main" id="{F5062A9A-606C-4264-6C91-3E0092290072}"/>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40</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Árboles de decisión</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3631763"/>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ES" sz="2000"/>
              <a:t>Los árboles de decisión sirven para representar y categorizar una serie de condiciones que ocurren de forma sucesiva (reglas), para la resolución de un problema. </a:t>
            </a:r>
          </a:p>
          <a:p>
            <a:pPr algn="just">
              <a:spcBef>
                <a:spcPct val="0"/>
              </a:spcBef>
              <a:spcAft>
                <a:spcPts val="600"/>
              </a:spcAft>
              <a:buClr>
                <a:schemeClr val="hlink"/>
              </a:buClr>
              <a:buSzTx/>
              <a:buFont typeface="Wingdings" panose="05000000000000000000" pitchFamily="2" charset="2"/>
              <a:buChar char="§"/>
              <a:defRPr/>
            </a:pPr>
            <a:r>
              <a:rPr lang="es-ES" sz="2000"/>
              <a:t>Ellos proveen una visión gráfica de la toma de decisión necesaria, especifican las variables que son evaluadas, qué acciones deben ser tomadas y el orden en el cual se efectuará la toma de decisión. </a:t>
            </a:r>
          </a:p>
          <a:p>
            <a:pPr algn="just">
              <a:spcBef>
                <a:spcPct val="0"/>
              </a:spcBef>
              <a:spcAft>
                <a:spcPts val="600"/>
              </a:spcAft>
              <a:buClr>
                <a:schemeClr val="hlink"/>
              </a:buClr>
              <a:buSzTx/>
              <a:buFont typeface="Wingdings" panose="05000000000000000000" pitchFamily="2" charset="2"/>
              <a:buChar char="§"/>
              <a:defRPr/>
            </a:pPr>
            <a:r>
              <a:rPr lang="es-ES" sz="2000"/>
              <a:t>Cada vez que se ejecuta un árbol de decisión, se seguirá solo un camino, dependiendo del valor de la variable evaluada.</a:t>
            </a:r>
          </a:p>
        </p:txBody>
      </p:sp>
    </p:spTree>
    <p:extLst>
      <p:ext uri="{BB962C8B-B14F-4D97-AF65-F5344CB8AC3E}">
        <p14:creationId xmlns:p14="http://schemas.microsoft.com/office/powerpoint/2010/main" val="4017922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41</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Árboles de decisión</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pic>
        <p:nvPicPr>
          <p:cNvPr id="1026" name="Picture 2">
            <a:extLst>
              <a:ext uri="{FF2B5EF4-FFF2-40B4-BE49-F238E27FC236}">
                <a16:creationId xmlns:a16="http://schemas.microsoft.com/office/drawing/2014/main" id="{F3E0C82D-31E6-B00F-4CF8-EB4D9E1BC3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16832"/>
            <a:ext cx="9144000" cy="38084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FC11FDD-C560-1973-C49F-13CAC5845BB1}"/>
              </a:ext>
            </a:extLst>
          </p:cNvPr>
          <p:cNvSpPr txBox="1">
            <a:spLocks noChangeArrowheads="1"/>
          </p:cNvSpPr>
          <p:nvPr/>
        </p:nvSpPr>
        <p:spPr bwMode="auto">
          <a:xfrm>
            <a:off x="723900" y="5953696"/>
            <a:ext cx="7696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algn="just">
              <a:spcBef>
                <a:spcPct val="0"/>
              </a:spcBef>
              <a:spcAft>
                <a:spcPts val="600"/>
              </a:spcAft>
              <a:buClr>
                <a:schemeClr val="hlink"/>
              </a:buClr>
              <a:buSzTx/>
              <a:buFont typeface="Wingdings" panose="05000000000000000000" pitchFamily="2" charset="2"/>
              <a:buChar char="§"/>
              <a:defRPr/>
            </a:pPr>
            <a:r>
              <a:rPr lang="es-ES" sz="2000" kern="0"/>
              <a:t>Las reglas 1, 2 y 4 se llaman nodos internos, y el resto se denominan nodos terminales u hojas.</a:t>
            </a:r>
          </a:p>
        </p:txBody>
      </p:sp>
    </p:spTree>
    <p:extLst>
      <p:ext uri="{BB962C8B-B14F-4D97-AF65-F5344CB8AC3E}">
        <p14:creationId xmlns:p14="http://schemas.microsoft.com/office/powerpoint/2010/main" val="2477776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42</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1</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pic>
        <p:nvPicPr>
          <p:cNvPr id="2050" name="Picture 2">
            <a:extLst>
              <a:ext uri="{FF2B5EF4-FFF2-40B4-BE49-F238E27FC236}">
                <a16:creationId xmlns:a16="http://schemas.microsoft.com/office/drawing/2014/main" id="{7C9F892E-50DA-8755-BB90-89AC009B0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57598"/>
            <a:ext cx="9144000" cy="380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9213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43</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2</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pic>
        <p:nvPicPr>
          <p:cNvPr id="3074" name="Picture 2">
            <a:extLst>
              <a:ext uri="{FF2B5EF4-FFF2-40B4-BE49-F238E27FC236}">
                <a16:creationId xmlns:a16="http://schemas.microsoft.com/office/drawing/2014/main" id="{88E5FD83-F30D-942C-29ED-BC751760A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62361"/>
            <a:ext cx="9144000" cy="3798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2328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44</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3</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pic>
        <p:nvPicPr>
          <p:cNvPr id="4098" name="Picture 2">
            <a:extLst>
              <a:ext uri="{FF2B5EF4-FFF2-40B4-BE49-F238E27FC236}">
                <a16:creationId xmlns:a16="http://schemas.microsoft.com/office/drawing/2014/main" id="{2D3E96DD-83FE-24A0-1EC3-F9CA9F595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44824"/>
            <a:ext cx="9144000" cy="381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634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45</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Algoritmo</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16832"/>
            <a:ext cx="7696200" cy="1015663"/>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ES" sz="2000"/>
              <a:t>Hay una gran variedad de algoritmos para generar árboles de decisión, pero muchos se basan en el Algoritmo de Hunt.</a:t>
            </a:r>
          </a:p>
        </p:txBody>
      </p:sp>
    </p:spTree>
    <p:extLst>
      <p:ext uri="{BB962C8B-B14F-4D97-AF65-F5344CB8AC3E}">
        <p14:creationId xmlns:p14="http://schemas.microsoft.com/office/powerpoint/2010/main" val="25228178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46</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Algoritmo de Hunt</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4401205"/>
              </a:xfrm>
            </p:spPr>
            <p:txBody>
              <a:bodyPr>
                <a:spAutoFit/>
              </a:bodyPr>
              <a:lstStyle/>
              <a:p>
                <a:pPr marL="0" indent="0" algn="just">
                  <a:spcBef>
                    <a:spcPct val="0"/>
                  </a:spcBef>
                  <a:spcAft>
                    <a:spcPts val="600"/>
                  </a:spcAft>
                  <a:buClr>
                    <a:schemeClr val="hlink"/>
                  </a:buClr>
                  <a:buSzTx/>
                  <a:buNone/>
                  <a:defRPr/>
                </a:pPr>
                <a:r>
                  <a:rPr lang="es-ES" sz="2000"/>
                  <a:t>Sea</a:t>
                </a:r>
                <a14:m>
                  <m:oMath xmlns:m="http://schemas.openxmlformats.org/officeDocument/2006/math">
                    <m:sSub>
                      <m:sSubPr>
                        <m:ctrlPr>
                          <a:rPr lang="es-ES" sz="2000" i="1" smtClean="0">
                            <a:latin typeface="Cambria Math" panose="02040503050406030204" pitchFamily="18" charset="0"/>
                          </a:rPr>
                        </m:ctrlPr>
                      </m:sSubPr>
                      <m:e>
                        <m:r>
                          <a:rPr lang="es-CR" sz="2000" b="0" i="1" smtClean="0">
                            <a:latin typeface="Cambria Math" panose="02040503050406030204" pitchFamily="18" charset="0"/>
                          </a:rPr>
                          <m:t>𝑆</m:t>
                        </m:r>
                      </m:e>
                      <m:sub>
                        <m:r>
                          <a:rPr lang="es-CR" sz="2000" b="0" i="1" smtClean="0">
                            <a:latin typeface="Cambria Math" panose="02040503050406030204" pitchFamily="18" charset="0"/>
                          </a:rPr>
                          <m:t>𝑡</m:t>
                        </m:r>
                      </m:sub>
                    </m:sSub>
                  </m:oMath>
                </a14:m>
                <a:r>
                  <a:rPr lang="es-ES" sz="2000"/>
                  <a:t>el conjunto de elementos de entrenamiento asociados en el nodo </a:t>
                </a:r>
                <a:r>
                  <a:rPr lang="es-ES" sz="2000" i="1"/>
                  <a:t>t</a:t>
                </a:r>
                <a:r>
                  <a:rPr lang="es-ES" sz="2000"/>
                  <a:t> y {</a:t>
                </a:r>
                <a14:m>
                  <m:oMath xmlns:m="http://schemas.openxmlformats.org/officeDocument/2006/math">
                    <m:sSub>
                      <m:sSubPr>
                        <m:ctrlPr>
                          <a:rPr lang="es-ES" sz="2000" i="1">
                            <a:latin typeface="Cambria Math" panose="02040503050406030204" pitchFamily="18" charset="0"/>
                          </a:rPr>
                        </m:ctrlPr>
                      </m:sSubPr>
                      <m:e>
                        <m:r>
                          <a:rPr lang="es-CR" sz="2000" i="1">
                            <a:latin typeface="Cambria Math" panose="02040503050406030204" pitchFamily="18" charset="0"/>
                          </a:rPr>
                          <m:t>𝑦</m:t>
                        </m:r>
                      </m:e>
                      <m:sub>
                        <m:r>
                          <a:rPr lang="es-CR" sz="2000" i="1">
                            <a:latin typeface="Cambria Math" panose="02040503050406030204" pitchFamily="18" charset="0"/>
                          </a:rPr>
                          <m:t>1</m:t>
                        </m:r>
                      </m:sub>
                    </m:sSub>
                    <m:r>
                      <a:rPr lang="es-CR" sz="2000" b="0" i="1" smtClean="0">
                        <a:latin typeface="Cambria Math" panose="02040503050406030204" pitchFamily="18" charset="0"/>
                      </a:rPr>
                      <m:t>,</m:t>
                    </m:r>
                    <m:sSub>
                      <m:sSubPr>
                        <m:ctrlPr>
                          <a:rPr lang="es-ES" sz="2000" i="1">
                            <a:latin typeface="Cambria Math" panose="02040503050406030204" pitchFamily="18" charset="0"/>
                          </a:rPr>
                        </m:ctrlPr>
                      </m:sSubPr>
                      <m:e>
                        <m:r>
                          <a:rPr lang="es-CR" sz="2000" i="1">
                            <a:latin typeface="Cambria Math" panose="02040503050406030204" pitchFamily="18" charset="0"/>
                          </a:rPr>
                          <m:t>𝑦</m:t>
                        </m:r>
                      </m:e>
                      <m:sub>
                        <m:r>
                          <a:rPr lang="es-CR" sz="2000" b="0" i="1" smtClean="0">
                            <a:latin typeface="Cambria Math" panose="02040503050406030204" pitchFamily="18" charset="0"/>
                          </a:rPr>
                          <m:t>2</m:t>
                        </m:r>
                      </m:sub>
                    </m:sSub>
                    <m:r>
                      <a:rPr lang="es-CR" sz="2000" b="0" i="1" smtClean="0">
                        <a:latin typeface="Cambria Math" panose="02040503050406030204" pitchFamily="18" charset="0"/>
                      </a:rPr>
                      <m:t>,…,</m:t>
                    </m:r>
                    <m:sSub>
                      <m:sSubPr>
                        <m:ctrlPr>
                          <a:rPr lang="es-ES" sz="2000" i="1">
                            <a:latin typeface="Cambria Math" panose="02040503050406030204" pitchFamily="18" charset="0"/>
                          </a:rPr>
                        </m:ctrlPr>
                      </m:sSubPr>
                      <m:e>
                        <m:r>
                          <a:rPr lang="es-CR" sz="2000" i="1">
                            <a:latin typeface="Cambria Math" panose="02040503050406030204" pitchFamily="18" charset="0"/>
                          </a:rPr>
                          <m:t>𝑦</m:t>
                        </m:r>
                      </m:e>
                      <m:sub>
                        <m:r>
                          <a:rPr lang="es-CR" sz="2000" b="0" i="1" smtClean="0">
                            <a:latin typeface="Cambria Math" panose="02040503050406030204" pitchFamily="18" charset="0"/>
                          </a:rPr>
                          <m:t>𝑐</m:t>
                        </m:r>
                      </m:sub>
                    </m:sSub>
                  </m:oMath>
                </a14:m>
                <a:r>
                  <a:rPr lang="es-ES" sz="2000"/>
                  <a:t>} el conjunto de etiquetas de la clase.</a:t>
                </a:r>
              </a:p>
              <a:p>
                <a:pPr algn="just">
                  <a:spcBef>
                    <a:spcPct val="0"/>
                  </a:spcBef>
                  <a:spcAft>
                    <a:spcPts val="600"/>
                  </a:spcAft>
                  <a:buClr>
                    <a:schemeClr val="hlink"/>
                  </a:buClr>
                  <a:buSzTx/>
                  <a:buFont typeface="Wingdings" panose="05000000000000000000" pitchFamily="2" charset="2"/>
                  <a:buChar char="§"/>
                  <a:defRPr/>
                </a:pPr>
                <a:r>
                  <a:rPr lang="es-ES" sz="2000" b="1"/>
                  <a:t>Paso 1</a:t>
                </a:r>
                <a:r>
                  <a:rPr lang="es-ES" sz="2000"/>
                  <a:t>: si todos los elementos de </a:t>
                </a:r>
                <a14:m>
                  <m:oMath xmlns:m="http://schemas.openxmlformats.org/officeDocument/2006/math">
                    <m:sSub>
                      <m:sSubPr>
                        <m:ctrlPr>
                          <a:rPr lang="es-ES" sz="2000" i="1">
                            <a:latin typeface="Cambria Math" panose="02040503050406030204" pitchFamily="18" charset="0"/>
                          </a:rPr>
                        </m:ctrlPr>
                      </m:sSubPr>
                      <m:e>
                        <m:r>
                          <a:rPr lang="es-CR" sz="2000" i="1">
                            <a:latin typeface="Cambria Math" panose="02040503050406030204" pitchFamily="18" charset="0"/>
                          </a:rPr>
                          <m:t>𝑆</m:t>
                        </m:r>
                      </m:e>
                      <m:sub>
                        <m:r>
                          <a:rPr lang="es-CR" sz="2000" i="1">
                            <a:latin typeface="Cambria Math" panose="02040503050406030204" pitchFamily="18" charset="0"/>
                          </a:rPr>
                          <m:t>𝑡</m:t>
                        </m:r>
                      </m:sub>
                    </m:sSub>
                  </m:oMath>
                </a14:m>
                <a:r>
                  <a:rPr lang="es-ES" sz="2000"/>
                  <a:t> pertenecen a la misma clase </a:t>
                </a:r>
                <a14:m>
                  <m:oMath xmlns:m="http://schemas.openxmlformats.org/officeDocument/2006/math">
                    <m:sSub>
                      <m:sSubPr>
                        <m:ctrlPr>
                          <a:rPr lang="es-ES" sz="2000" i="1" smtClean="0">
                            <a:latin typeface="Cambria Math" panose="02040503050406030204" pitchFamily="18" charset="0"/>
                          </a:rPr>
                        </m:ctrlPr>
                      </m:sSubPr>
                      <m:e>
                        <m:r>
                          <a:rPr lang="es-CR" sz="2000" i="1">
                            <a:latin typeface="Cambria Math" panose="02040503050406030204" pitchFamily="18" charset="0"/>
                          </a:rPr>
                          <m:t>𝑦</m:t>
                        </m:r>
                      </m:e>
                      <m:sub>
                        <m:r>
                          <a:rPr lang="es-CR" sz="2000" b="0" i="1" smtClean="0">
                            <a:latin typeface="Cambria Math" panose="02040503050406030204" pitchFamily="18" charset="0"/>
                          </a:rPr>
                          <m:t>𝑖</m:t>
                        </m:r>
                      </m:sub>
                    </m:sSub>
                  </m:oMath>
                </a14:m>
                <a:r>
                  <a:rPr lang="es-ES" sz="2000"/>
                  <a:t>, se declara al nodo </a:t>
                </a:r>
                <a:r>
                  <a:rPr lang="es-ES" sz="2000" i="1"/>
                  <a:t>t</a:t>
                </a:r>
                <a:r>
                  <a:rPr lang="es-ES" sz="2000"/>
                  <a:t> como nodo hoja y se le etiqueta con </a:t>
                </a:r>
                <a14:m>
                  <m:oMath xmlns:m="http://schemas.openxmlformats.org/officeDocument/2006/math">
                    <m:sSub>
                      <m:sSubPr>
                        <m:ctrlPr>
                          <a:rPr lang="es-ES" sz="2000" i="1">
                            <a:latin typeface="Cambria Math" panose="02040503050406030204" pitchFamily="18" charset="0"/>
                          </a:rPr>
                        </m:ctrlPr>
                      </m:sSubPr>
                      <m:e>
                        <m:r>
                          <a:rPr lang="es-CR" sz="2000" i="1">
                            <a:latin typeface="Cambria Math" panose="02040503050406030204" pitchFamily="18" charset="0"/>
                          </a:rPr>
                          <m:t>𝑦</m:t>
                        </m:r>
                      </m:e>
                      <m:sub>
                        <m:r>
                          <a:rPr lang="es-CR" sz="2000" i="1">
                            <a:latin typeface="Cambria Math" panose="02040503050406030204" pitchFamily="18" charset="0"/>
                          </a:rPr>
                          <m:t>𝑖</m:t>
                        </m:r>
                      </m:sub>
                    </m:sSub>
                  </m:oMath>
                </a14:m>
                <a:r>
                  <a:rPr lang="es-ES" sz="2000"/>
                  <a:t>.</a:t>
                </a:r>
              </a:p>
              <a:p>
                <a:pPr algn="just">
                  <a:spcBef>
                    <a:spcPct val="0"/>
                  </a:spcBef>
                  <a:spcAft>
                    <a:spcPts val="600"/>
                  </a:spcAft>
                  <a:buClr>
                    <a:schemeClr val="hlink"/>
                  </a:buClr>
                  <a:buSzTx/>
                  <a:buFont typeface="Wingdings" panose="05000000000000000000" pitchFamily="2" charset="2"/>
                  <a:buChar char="§"/>
                  <a:defRPr/>
                </a:pPr>
                <a:r>
                  <a:rPr lang="es-ES" sz="2000" b="1"/>
                  <a:t>Paso 2</a:t>
                </a:r>
                <a:r>
                  <a:rPr lang="es-ES" sz="2000"/>
                  <a:t>: si </a:t>
                </a:r>
                <a14:m>
                  <m:oMath xmlns:m="http://schemas.openxmlformats.org/officeDocument/2006/math">
                    <m:sSub>
                      <m:sSubPr>
                        <m:ctrlPr>
                          <a:rPr lang="es-ES" sz="2000" i="1" smtClean="0">
                            <a:latin typeface="Cambria Math" panose="02040503050406030204" pitchFamily="18" charset="0"/>
                          </a:rPr>
                        </m:ctrlPr>
                      </m:sSubPr>
                      <m:e>
                        <m:r>
                          <a:rPr lang="es-CR" sz="2000" b="0" i="1" smtClean="0">
                            <a:latin typeface="Cambria Math" panose="02040503050406030204" pitchFamily="18" charset="0"/>
                          </a:rPr>
                          <m:t>𝑆</m:t>
                        </m:r>
                      </m:e>
                      <m:sub>
                        <m:r>
                          <a:rPr lang="es-CR" sz="2000" b="0" i="1" smtClean="0">
                            <a:latin typeface="Cambria Math" panose="02040503050406030204" pitchFamily="18" charset="0"/>
                          </a:rPr>
                          <m:t>𝑡</m:t>
                        </m:r>
                      </m:sub>
                    </m:sSub>
                  </m:oMath>
                </a14:m>
                <a:r>
                  <a:rPr lang="es-ES" sz="2000"/>
                  <a:t>contiene elementos de más de una etiqueta de clase, se selecciona una variable (atributo) con el que particionar el conjunto de elementos </a:t>
                </a:r>
                <a14:m>
                  <m:oMath xmlns:m="http://schemas.openxmlformats.org/officeDocument/2006/math">
                    <m:sSub>
                      <m:sSubPr>
                        <m:ctrlPr>
                          <a:rPr lang="es-ES" sz="2000" i="1">
                            <a:latin typeface="Cambria Math" panose="02040503050406030204" pitchFamily="18" charset="0"/>
                          </a:rPr>
                        </m:ctrlPr>
                      </m:sSubPr>
                      <m:e>
                        <m:r>
                          <a:rPr lang="es-CR" sz="2000" i="1">
                            <a:latin typeface="Cambria Math" panose="02040503050406030204" pitchFamily="18" charset="0"/>
                          </a:rPr>
                          <m:t>𝑆</m:t>
                        </m:r>
                      </m:e>
                      <m:sub>
                        <m:r>
                          <a:rPr lang="es-CR" sz="2000" i="1">
                            <a:latin typeface="Cambria Math" panose="02040503050406030204" pitchFamily="18" charset="0"/>
                          </a:rPr>
                          <m:t>𝑡</m:t>
                        </m:r>
                      </m:sub>
                    </m:sSub>
                  </m:oMath>
                </a14:m>
                <a:r>
                  <a:rPr lang="es-ES" sz="2000"/>
                  <a:t> en subconjuntos más pequeños.</a:t>
                </a:r>
              </a:p>
              <a:p>
                <a:pPr marL="0" indent="0" algn="just">
                  <a:spcBef>
                    <a:spcPct val="0"/>
                  </a:spcBef>
                  <a:spcAft>
                    <a:spcPts val="600"/>
                  </a:spcAft>
                  <a:buClr>
                    <a:schemeClr val="hlink"/>
                  </a:buClr>
                  <a:buSzTx/>
                  <a:buNone/>
                  <a:defRPr/>
                </a:pPr>
                <a:r>
                  <a:rPr lang="es-ES" sz="2000"/>
                  <a:t>Recursivamente se aplica el procedimiento a cada subconjunto.</a:t>
                </a:r>
              </a:p>
              <a:p>
                <a:pPr algn="just">
                  <a:spcBef>
                    <a:spcPct val="0"/>
                  </a:spcBef>
                  <a:spcAft>
                    <a:spcPts val="600"/>
                  </a:spcAft>
                  <a:buClr>
                    <a:schemeClr val="hlink"/>
                  </a:buClr>
                  <a:buSzTx/>
                  <a:buFont typeface="Wingdings" panose="05000000000000000000" pitchFamily="2" charset="2"/>
                  <a:buChar char="§"/>
                  <a:defRPr/>
                </a:pPr>
                <a:endParaRPr lang="es-ES" sz="2000"/>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89138"/>
                <a:ext cx="7696200" cy="4401205"/>
              </a:xfrm>
              <a:blipFill>
                <a:blip r:embed="rId2"/>
                <a:stretch>
                  <a:fillRect l="-872" t="-693" r="-792"/>
                </a:stretch>
              </a:blipFill>
            </p:spPr>
            <p:txBody>
              <a:bodyPr/>
              <a:lstStyle/>
              <a:p>
                <a:r>
                  <a:rPr lang="es-ES">
                    <a:noFill/>
                  </a:rPr>
                  <a:t> </a:t>
                </a:r>
              </a:p>
            </p:txBody>
          </p:sp>
        </mc:Fallback>
      </mc:AlternateContent>
    </p:spTree>
    <p:extLst>
      <p:ext uri="{BB962C8B-B14F-4D97-AF65-F5344CB8AC3E}">
        <p14:creationId xmlns:p14="http://schemas.microsoft.com/office/powerpoint/2010/main" val="1865722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47</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pic>
        <p:nvPicPr>
          <p:cNvPr id="1026" name="Picture 2">
            <a:extLst>
              <a:ext uri="{FF2B5EF4-FFF2-40B4-BE49-F238E27FC236}">
                <a16:creationId xmlns:a16="http://schemas.microsoft.com/office/drawing/2014/main" id="{7B1D7B80-9C55-C6BC-8FB9-31BDACFE6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1969843"/>
            <a:ext cx="8020050" cy="39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0160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48</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pic>
        <p:nvPicPr>
          <p:cNvPr id="2050" name="Picture 2">
            <a:extLst>
              <a:ext uri="{FF2B5EF4-FFF2-40B4-BE49-F238E27FC236}">
                <a16:creationId xmlns:a16="http://schemas.microsoft.com/office/drawing/2014/main" id="{0F953742-B954-1C19-0128-D3C0DB9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27001"/>
            <a:ext cx="9144000" cy="38782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C154F18F-5418-CC24-A8C3-08B583AEE83B}"/>
              </a:ext>
            </a:extLst>
          </p:cNvPr>
          <p:cNvSpPr txBox="1">
            <a:spLocks noChangeArrowheads="1"/>
          </p:cNvSpPr>
          <p:nvPr/>
        </p:nvSpPr>
        <p:spPr bwMode="auto">
          <a:xfrm>
            <a:off x="838200" y="1989138"/>
            <a:ext cx="7696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algn="just">
              <a:spcBef>
                <a:spcPct val="0"/>
              </a:spcBef>
              <a:spcAft>
                <a:spcPts val="600"/>
              </a:spcAft>
              <a:buClr>
                <a:schemeClr val="hlink"/>
              </a:buClr>
              <a:buSzTx/>
              <a:buFont typeface="Wingdings" panose="05000000000000000000" pitchFamily="2" charset="2"/>
              <a:buChar char="§"/>
              <a:defRPr/>
            </a:pPr>
            <a:r>
              <a:rPr lang="es-CR" sz="2000" kern="0"/>
              <a:t>Iteración</a:t>
            </a:r>
            <a:r>
              <a:rPr lang="en-US" sz="2000" kern="0"/>
              <a:t> 1</a:t>
            </a:r>
          </a:p>
        </p:txBody>
      </p:sp>
    </p:spTree>
    <p:extLst>
      <p:ext uri="{BB962C8B-B14F-4D97-AF65-F5344CB8AC3E}">
        <p14:creationId xmlns:p14="http://schemas.microsoft.com/office/powerpoint/2010/main" val="16108554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49</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6" name="Rectangle 3">
            <a:extLst>
              <a:ext uri="{FF2B5EF4-FFF2-40B4-BE49-F238E27FC236}">
                <a16:creationId xmlns:a16="http://schemas.microsoft.com/office/drawing/2014/main" id="{C154F18F-5418-CC24-A8C3-08B583AEE83B}"/>
              </a:ext>
            </a:extLst>
          </p:cNvPr>
          <p:cNvSpPr txBox="1">
            <a:spLocks noChangeArrowheads="1"/>
          </p:cNvSpPr>
          <p:nvPr/>
        </p:nvSpPr>
        <p:spPr bwMode="auto">
          <a:xfrm>
            <a:off x="838200" y="1989138"/>
            <a:ext cx="7696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algn="just">
              <a:spcBef>
                <a:spcPct val="0"/>
              </a:spcBef>
              <a:spcAft>
                <a:spcPts val="600"/>
              </a:spcAft>
              <a:buClr>
                <a:schemeClr val="hlink"/>
              </a:buClr>
              <a:buSzTx/>
              <a:buFont typeface="Wingdings" panose="05000000000000000000" pitchFamily="2" charset="2"/>
              <a:buChar char="§"/>
              <a:defRPr/>
            </a:pPr>
            <a:r>
              <a:rPr lang="es-CR" sz="2000" kern="0"/>
              <a:t>Iteración</a:t>
            </a:r>
            <a:r>
              <a:rPr lang="en-US" sz="2000" kern="0"/>
              <a:t> 2</a:t>
            </a:r>
          </a:p>
        </p:txBody>
      </p:sp>
      <p:pic>
        <p:nvPicPr>
          <p:cNvPr id="3074" name="Picture 2">
            <a:extLst>
              <a:ext uri="{FF2B5EF4-FFF2-40B4-BE49-F238E27FC236}">
                <a16:creationId xmlns:a16="http://schemas.microsoft.com/office/drawing/2014/main" id="{8BFC444F-8B56-BE17-DB45-4773B3954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71017"/>
            <a:ext cx="9144000" cy="387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850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5 Marcador de número de diapositiva">
            <a:extLst>
              <a:ext uri="{FF2B5EF4-FFF2-40B4-BE49-F238E27FC236}">
                <a16:creationId xmlns:a16="http://schemas.microsoft.com/office/drawing/2014/main" id="{A80E2FD0-3C8B-63B7-053D-8F7B346A26E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527FCCA4-37A3-44CF-984F-539E5AE7928B}" type="slidenum">
              <a:rPr lang="es-ES" altLang="es-CR" sz="1400" smtClean="0"/>
              <a:pPr>
                <a:spcBef>
                  <a:spcPct val="0"/>
                </a:spcBef>
                <a:buClrTx/>
                <a:buSzTx/>
                <a:buFontTx/>
                <a:buNone/>
              </a:pPr>
              <a:t>5</a:t>
            </a:fld>
            <a:endParaRPr lang="es-ES" altLang="es-CR" sz="1400"/>
          </a:p>
        </p:txBody>
      </p:sp>
      <p:sp>
        <p:nvSpPr>
          <p:cNvPr id="9219" name="Rectangle 2">
            <a:extLst>
              <a:ext uri="{FF2B5EF4-FFF2-40B4-BE49-F238E27FC236}">
                <a16:creationId xmlns:a16="http://schemas.microsoft.com/office/drawing/2014/main" id="{DC98182F-6F12-0A09-5738-CF9146E709B5}"/>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Validación</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9220" name="Rectangle 3">
            <a:extLst>
              <a:ext uri="{FF2B5EF4-FFF2-40B4-BE49-F238E27FC236}">
                <a16:creationId xmlns:a16="http://schemas.microsoft.com/office/drawing/2014/main" id="{FFF874AF-B848-8189-7318-87DCC1A94117}"/>
              </a:ext>
            </a:extLst>
          </p:cNvPr>
          <p:cNvSpPr>
            <a:spLocks noGrp="1" noChangeArrowheads="1"/>
          </p:cNvSpPr>
          <p:nvPr>
            <p:ph type="body" idx="1"/>
          </p:nvPr>
        </p:nvSpPr>
        <p:spPr>
          <a:xfrm>
            <a:off x="838200" y="1989138"/>
            <a:ext cx="7696200" cy="3786187"/>
          </a:xfrm>
          <a:noFill/>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Se utiliza otro conjunto de datos para los cuales también se conoce su pertenencia a cada uno de los </a:t>
            </a:r>
            <a:r>
              <a:rPr lang="es-ES" altLang="es-CR" sz="2000" i="1"/>
              <a:t>k</a:t>
            </a:r>
            <a:r>
              <a:rPr lang="es-ES" altLang="es-CR" sz="2000"/>
              <a:t> grupos. Este conjunto se llama </a:t>
            </a:r>
            <a:r>
              <a:rPr lang="es-ES" altLang="es-CR" sz="2000">
                <a:solidFill>
                  <a:srgbClr val="0070C0"/>
                </a:solidFill>
              </a:rPr>
              <a:t>muestra de validación</a:t>
            </a:r>
            <a:r>
              <a:rPr lang="es-ES" altLang="es-CR" sz="2000"/>
              <a:t>.</a:t>
            </a:r>
          </a:p>
          <a:p>
            <a:pPr algn="just">
              <a:spcBef>
                <a:spcPct val="0"/>
              </a:spcBef>
              <a:spcAft>
                <a:spcPts val="600"/>
              </a:spcAft>
              <a:buClr>
                <a:schemeClr val="hlink"/>
              </a:buClr>
              <a:buSzTx/>
              <a:buFont typeface="Wingdings" panose="05000000000000000000" pitchFamily="2" charset="2"/>
              <a:buChar char="§"/>
            </a:pPr>
            <a:r>
              <a:rPr lang="es-ES" altLang="es-CR" sz="2000"/>
              <a:t>Se aplica la función discriminante a ese conjunto de datos y se evalúa qué tan bien fueron clasificados. </a:t>
            </a:r>
          </a:p>
          <a:p>
            <a:pPr algn="just">
              <a:spcBef>
                <a:spcPct val="0"/>
              </a:spcBef>
              <a:spcAft>
                <a:spcPts val="600"/>
              </a:spcAft>
              <a:buClr>
                <a:schemeClr val="hlink"/>
              </a:buClr>
              <a:buSzTx/>
              <a:buFont typeface="Wingdings" panose="05000000000000000000" pitchFamily="2" charset="2"/>
              <a:buChar char="§"/>
            </a:pPr>
            <a:r>
              <a:rPr lang="es-ES" altLang="es-CR" sz="2000"/>
              <a:t>La ventaja de hacer esto es que estos individuos no participaron en la construcción de la regla.</a:t>
            </a:r>
          </a:p>
          <a:p>
            <a:pPr algn="just">
              <a:spcBef>
                <a:spcPct val="0"/>
              </a:spcBef>
              <a:spcAft>
                <a:spcPts val="600"/>
              </a:spcAft>
              <a:buClr>
                <a:schemeClr val="hlink"/>
              </a:buClr>
              <a:buSzTx/>
              <a:buFont typeface="Wingdings" panose="05000000000000000000" pitchFamily="2" charset="2"/>
              <a:buChar char="§"/>
            </a:pPr>
            <a:r>
              <a:rPr lang="es-ES" altLang="es-CR" sz="2000"/>
              <a:t>Sin embargo, si hay pocos datos se puede usar como muestra de validación la misma muestra de entrenamiento.</a:t>
            </a:r>
          </a:p>
          <a:p>
            <a:pPr algn="just">
              <a:spcBef>
                <a:spcPct val="0"/>
              </a:spcBef>
              <a:spcAft>
                <a:spcPts val="600"/>
              </a:spcAft>
              <a:buClr>
                <a:schemeClr val="hlink"/>
              </a:buClr>
              <a:buSzTx/>
              <a:buFont typeface="Wingdings" panose="05000000000000000000" pitchFamily="2" charset="2"/>
              <a:buChar char="§"/>
            </a:pPr>
            <a:r>
              <a:rPr lang="es-ES" altLang="es-CR" sz="2000"/>
              <a:t>Existen métodos secuenciales de validación.</a:t>
            </a:r>
          </a:p>
        </p:txBody>
      </p:sp>
      <p:sp>
        <p:nvSpPr>
          <p:cNvPr id="9221" name="Rectangle 4">
            <a:extLst>
              <a:ext uri="{FF2B5EF4-FFF2-40B4-BE49-F238E27FC236}">
                <a16:creationId xmlns:a16="http://schemas.microsoft.com/office/drawing/2014/main" id="{D7FD3B1D-4B4C-ABD2-2B8C-0D0331743DCF}"/>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22" name="Rectangle 5">
            <a:extLst>
              <a:ext uri="{FF2B5EF4-FFF2-40B4-BE49-F238E27FC236}">
                <a16:creationId xmlns:a16="http://schemas.microsoft.com/office/drawing/2014/main" id="{61D03482-68E7-D564-145E-1A0824542EF5}"/>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23" name="Rectangle 6">
            <a:extLst>
              <a:ext uri="{FF2B5EF4-FFF2-40B4-BE49-F238E27FC236}">
                <a16:creationId xmlns:a16="http://schemas.microsoft.com/office/drawing/2014/main" id="{2028D2E0-C0C3-7606-7ADD-3EB9167B497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24" name="Rectangle 7">
            <a:extLst>
              <a:ext uri="{FF2B5EF4-FFF2-40B4-BE49-F238E27FC236}">
                <a16:creationId xmlns:a16="http://schemas.microsoft.com/office/drawing/2014/main" id="{072B2D91-8753-7ADA-1C56-E0A3662C2E0E}"/>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25" name="Rectangle 8">
            <a:extLst>
              <a:ext uri="{FF2B5EF4-FFF2-40B4-BE49-F238E27FC236}">
                <a16:creationId xmlns:a16="http://schemas.microsoft.com/office/drawing/2014/main" id="{8C803901-4F35-2C6B-023C-6DBDA48D0569}"/>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26" name="Rectangle 9">
            <a:extLst>
              <a:ext uri="{FF2B5EF4-FFF2-40B4-BE49-F238E27FC236}">
                <a16:creationId xmlns:a16="http://schemas.microsoft.com/office/drawing/2014/main" id="{88BB13B9-4E9B-9C27-C91F-A90B736B3C0B}"/>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27" name="Rectangle 10">
            <a:extLst>
              <a:ext uri="{FF2B5EF4-FFF2-40B4-BE49-F238E27FC236}">
                <a16:creationId xmlns:a16="http://schemas.microsoft.com/office/drawing/2014/main" id="{DCB6AD62-7029-563E-B34A-CE24890D5A45}"/>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28" name="Rectangle 11">
            <a:extLst>
              <a:ext uri="{FF2B5EF4-FFF2-40B4-BE49-F238E27FC236}">
                <a16:creationId xmlns:a16="http://schemas.microsoft.com/office/drawing/2014/main" id="{04E6C795-FC78-D8E9-F611-F1F146636404}"/>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29" name="Rectangle 12">
            <a:extLst>
              <a:ext uri="{FF2B5EF4-FFF2-40B4-BE49-F238E27FC236}">
                <a16:creationId xmlns:a16="http://schemas.microsoft.com/office/drawing/2014/main" id="{575C0517-8126-6777-35BC-887A8704E34C}"/>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30" name="Rectangle 13">
            <a:extLst>
              <a:ext uri="{FF2B5EF4-FFF2-40B4-BE49-F238E27FC236}">
                <a16:creationId xmlns:a16="http://schemas.microsoft.com/office/drawing/2014/main" id="{CF1035C3-8C6E-E631-BFF1-7193429F775F}"/>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31" name="Rectangle 14">
            <a:extLst>
              <a:ext uri="{FF2B5EF4-FFF2-40B4-BE49-F238E27FC236}">
                <a16:creationId xmlns:a16="http://schemas.microsoft.com/office/drawing/2014/main" id="{246C766B-7792-3A76-2A11-DC5292EDE174}"/>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32" name="Rectangle 15">
            <a:extLst>
              <a:ext uri="{FF2B5EF4-FFF2-40B4-BE49-F238E27FC236}">
                <a16:creationId xmlns:a16="http://schemas.microsoft.com/office/drawing/2014/main" id="{51EC7A29-33E6-C217-0805-9FC2E657DE4B}"/>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33" name="Rectangle 16">
            <a:extLst>
              <a:ext uri="{FF2B5EF4-FFF2-40B4-BE49-F238E27FC236}">
                <a16:creationId xmlns:a16="http://schemas.microsoft.com/office/drawing/2014/main" id="{D90D2E44-307C-4DEE-4721-6DCA7A80222A}"/>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34" name="Rectangle 17">
            <a:extLst>
              <a:ext uri="{FF2B5EF4-FFF2-40B4-BE49-F238E27FC236}">
                <a16:creationId xmlns:a16="http://schemas.microsoft.com/office/drawing/2014/main" id="{F8028B90-6152-5BE1-920A-F48171F6E7C3}"/>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35" name="Rectangle 18">
            <a:extLst>
              <a:ext uri="{FF2B5EF4-FFF2-40B4-BE49-F238E27FC236}">
                <a16:creationId xmlns:a16="http://schemas.microsoft.com/office/drawing/2014/main" id="{4CA2D9EA-9C98-534D-46CF-AEB4ED30FEFB}"/>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50</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6" name="Rectangle 3">
            <a:extLst>
              <a:ext uri="{FF2B5EF4-FFF2-40B4-BE49-F238E27FC236}">
                <a16:creationId xmlns:a16="http://schemas.microsoft.com/office/drawing/2014/main" id="{C154F18F-5418-CC24-A8C3-08B583AEE83B}"/>
              </a:ext>
            </a:extLst>
          </p:cNvPr>
          <p:cNvSpPr txBox="1">
            <a:spLocks noChangeArrowheads="1"/>
          </p:cNvSpPr>
          <p:nvPr/>
        </p:nvSpPr>
        <p:spPr bwMode="auto">
          <a:xfrm>
            <a:off x="838200" y="1989138"/>
            <a:ext cx="7696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algn="just">
              <a:spcBef>
                <a:spcPct val="0"/>
              </a:spcBef>
              <a:spcAft>
                <a:spcPts val="600"/>
              </a:spcAft>
              <a:buClr>
                <a:schemeClr val="hlink"/>
              </a:buClr>
              <a:buSzTx/>
              <a:buFont typeface="Wingdings" panose="05000000000000000000" pitchFamily="2" charset="2"/>
              <a:buChar char="§"/>
              <a:defRPr/>
            </a:pPr>
            <a:r>
              <a:rPr lang="es-CR" sz="2000" kern="0"/>
              <a:t>Iteración</a:t>
            </a:r>
            <a:r>
              <a:rPr lang="en-US" sz="2000" kern="0"/>
              <a:t> 3</a:t>
            </a:r>
          </a:p>
        </p:txBody>
      </p:sp>
      <p:pic>
        <p:nvPicPr>
          <p:cNvPr id="4098" name="Picture 2">
            <a:extLst>
              <a:ext uri="{FF2B5EF4-FFF2-40B4-BE49-F238E27FC236}">
                <a16:creationId xmlns:a16="http://schemas.microsoft.com/office/drawing/2014/main" id="{2A47ACC5-97C0-3E96-A41A-643A44DD3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43025"/>
            <a:ext cx="9144000" cy="387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4294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51</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Consideraciones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2939266"/>
          </a:xfrm>
        </p:spPr>
        <p:txBody>
          <a:bodyPr>
            <a:spAutoFit/>
          </a:bodyPr>
          <a:lstStyle/>
          <a:p>
            <a:pPr marL="0" indent="0" algn="just">
              <a:spcBef>
                <a:spcPct val="0"/>
              </a:spcBef>
              <a:spcAft>
                <a:spcPts val="600"/>
              </a:spcAft>
              <a:buClr>
                <a:schemeClr val="hlink"/>
              </a:buClr>
              <a:buSzTx/>
              <a:buNone/>
              <a:defRPr/>
            </a:pPr>
            <a:r>
              <a:rPr lang="es-CR" sz="2000"/>
              <a:t>Para aplicar el algoritmo de Hunt bajo un enfoque de optimización hay que considerar lo siguiente:</a:t>
            </a:r>
          </a:p>
          <a:p>
            <a:pPr marL="0" indent="0" algn="just">
              <a:spcBef>
                <a:spcPct val="0"/>
              </a:spcBef>
              <a:spcAft>
                <a:spcPts val="600"/>
              </a:spcAft>
              <a:buClr>
                <a:schemeClr val="hlink"/>
              </a:buClr>
              <a:buSzTx/>
              <a:buNone/>
              <a:defRPr/>
            </a:pPr>
            <a:endParaRPr lang="es-CR" sz="2000"/>
          </a:p>
          <a:p>
            <a:pPr marL="457200" indent="-457200" algn="just">
              <a:spcBef>
                <a:spcPct val="0"/>
              </a:spcBef>
              <a:spcAft>
                <a:spcPts val="600"/>
              </a:spcAft>
              <a:buClr>
                <a:schemeClr val="hlink"/>
              </a:buClr>
              <a:buSzTx/>
              <a:buFont typeface="+mj-lt"/>
              <a:buAutoNum type="arabicPeriod"/>
              <a:defRPr/>
            </a:pPr>
            <a:r>
              <a:rPr lang="es-ES" sz="2000"/>
              <a:t>¿Cómo se dividen las variables?</a:t>
            </a:r>
          </a:p>
          <a:p>
            <a:pPr marL="457200" indent="-457200" algn="just">
              <a:spcBef>
                <a:spcPct val="0"/>
              </a:spcBef>
              <a:spcAft>
                <a:spcPts val="600"/>
              </a:spcAft>
              <a:buClr>
                <a:schemeClr val="hlink"/>
              </a:buClr>
              <a:buSzTx/>
              <a:buFont typeface="+mj-lt"/>
              <a:buAutoNum type="arabicPeriod"/>
              <a:defRPr/>
            </a:pPr>
            <a:r>
              <a:rPr lang="es-ES" sz="2000"/>
              <a:t>¿Qué criterios utilizar para seleccionar la mejor división?</a:t>
            </a:r>
          </a:p>
          <a:p>
            <a:pPr marL="457200" indent="-457200" algn="just">
              <a:spcBef>
                <a:spcPct val="0"/>
              </a:spcBef>
              <a:spcAft>
                <a:spcPts val="600"/>
              </a:spcAft>
              <a:buClr>
                <a:schemeClr val="hlink"/>
              </a:buClr>
              <a:buSzTx/>
              <a:buFont typeface="+mj-lt"/>
              <a:buAutoNum type="arabicPeriod"/>
              <a:defRPr/>
            </a:pPr>
            <a:r>
              <a:rPr lang="es-ES" sz="2000"/>
              <a:t>¿Qué variables (atributos) utilizar y en qué orden?</a:t>
            </a:r>
          </a:p>
          <a:p>
            <a:pPr marL="457200" indent="-457200" algn="just">
              <a:spcBef>
                <a:spcPct val="0"/>
              </a:spcBef>
              <a:spcAft>
                <a:spcPts val="600"/>
              </a:spcAft>
              <a:buClr>
                <a:schemeClr val="hlink"/>
              </a:buClr>
              <a:buSzTx/>
              <a:buFont typeface="+mj-lt"/>
              <a:buAutoNum type="arabicPeriod"/>
              <a:defRPr/>
            </a:pPr>
            <a:r>
              <a:rPr lang="es-ES" sz="2000"/>
              <a:t>¿Cuándo dejar de dividir?</a:t>
            </a:r>
            <a:endParaRPr lang="es-CR" sz="2000"/>
          </a:p>
        </p:txBody>
      </p:sp>
    </p:spTree>
    <p:extLst>
      <p:ext uri="{BB962C8B-B14F-4D97-AF65-F5344CB8AC3E}">
        <p14:creationId xmlns:p14="http://schemas.microsoft.com/office/powerpoint/2010/main" val="32065367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52</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1. </a:t>
            </a:r>
            <a:r>
              <a:rPr lang="es-ES" sz="2800"/>
              <a:t>¿Cómo se dividen las variables?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772816"/>
            <a:ext cx="7696200" cy="1015663"/>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ES" sz="2000"/>
              <a:t>Se utiliza el método CART (Árboles de Clasificación y Regresión), el cual hace divisiones binarias tanto para predictores numéricos como para los categóricos.</a:t>
            </a:r>
          </a:p>
        </p:txBody>
      </p:sp>
      <p:pic>
        <p:nvPicPr>
          <p:cNvPr id="5122" name="Picture 2">
            <a:extLst>
              <a:ext uri="{FF2B5EF4-FFF2-40B4-BE49-F238E27FC236}">
                <a16:creationId xmlns:a16="http://schemas.microsoft.com/office/drawing/2014/main" id="{455E459D-3B84-0273-B25E-C1F375C2B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36800"/>
            <a:ext cx="9144000" cy="429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630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53</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2.</a:t>
            </a:r>
            <a:r>
              <a:rPr lang="es-ES" sz="2800"/>
              <a:t> ¿Qué criterios utilizar para seleccionar la mejor división?</a:t>
            </a: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29894"/>
                <a:ext cx="7696200" cy="2939266"/>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ES" sz="2000"/>
                  <a:t>Se puede utilizar los criterios de impureza: </a:t>
                </a:r>
              </a:p>
              <a:p>
                <a:pPr lvl="1" algn="just">
                  <a:spcBef>
                    <a:spcPct val="0"/>
                  </a:spcBef>
                  <a:spcAft>
                    <a:spcPts val="600"/>
                  </a:spcAft>
                  <a:buClr>
                    <a:schemeClr val="hlink"/>
                  </a:buClr>
                  <a:buSzTx/>
                  <a:buFont typeface="Wingdings" panose="05000000000000000000" pitchFamily="2" charset="2"/>
                  <a:buChar char="§"/>
                  <a:defRPr/>
                </a:pPr>
                <a:r>
                  <a:rPr lang="es-ES" sz="2000"/>
                  <a:t>Índice de Gini</a:t>
                </a:r>
              </a:p>
              <a:p>
                <a:pPr lvl="1" algn="just">
                  <a:spcBef>
                    <a:spcPct val="0"/>
                  </a:spcBef>
                  <a:spcAft>
                    <a:spcPts val="600"/>
                  </a:spcAft>
                  <a:buClr>
                    <a:schemeClr val="hlink"/>
                  </a:buClr>
                  <a:buSzTx/>
                  <a:buFont typeface="Wingdings" panose="05000000000000000000" pitchFamily="2" charset="2"/>
                  <a:buChar char="§"/>
                  <a:defRPr/>
                </a:pPr>
                <a:r>
                  <a:rPr lang="es-ES" sz="2000"/>
                  <a:t>Entropía </a:t>
                </a:r>
              </a:p>
              <a:p>
                <a:pPr lvl="1" algn="just">
                  <a:spcBef>
                    <a:spcPct val="0"/>
                  </a:spcBef>
                  <a:spcAft>
                    <a:spcPts val="600"/>
                  </a:spcAft>
                  <a:buClr>
                    <a:schemeClr val="hlink"/>
                  </a:buClr>
                  <a:buSzTx/>
                  <a:buFont typeface="Wingdings" panose="05000000000000000000" pitchFamily="2" charset="2"/>
                  <a:buChar char="§"/>
                  <a:defRPr/>
                </a:pPr>
                <a:r>
                  <a:rPr lang="es-ES" sz="2000"/>
                  <a:t>Error de Clasificación</a:t>
                </a:r>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r>
                  <a:rPr lang="es-ES" sz="2000"/>
                  <a:t>Se define </a:t>
                </a:r>
                <a14:m>
                  <m:oMath xmlns:m="http://schemas.openxmlformats.org/officeDocument/2006/math">
                    <m:r>
                      <a:rPr lang="es-CR" sz="2000" b="0" i="1" smtClean="0">
                        <a:latin typeface="Cambria Math" panose="02040503050406030204" pitchFamily="18" charset="0"/>
                      </a:rPr>
                      <m:t>𝑝</m:t>
                    </m:r>
                    <m:d>
                      <m:dPr>
                        <m:ctrlPr>
                          <a:rPr lang="es-CR" sz="2000" b="0" i="1" smtClean="0">
                            <a:latin typeface="Cambria Math" panose="02040503050406030204" pitchFamily="18" charset="0"/>
                          </a:rPr>
                        </m:ctrlPr>
                      </m:dPr>
                      <m:e>
                        <m:r>
                          <a:rPr lang="es-CR" sz="2000" b="0" i="1" smtClean="0">
                            <a:latin typeface="Cambria Math" panose="02040503050406030204" pitchFamily="18" charset="0"/>
                          </a:rPr>
                          <m:t>𝑗</m:t>
                        </m:r>
                        <m:r>
                          <a:rPr lang="es-CR" sz="2000" b="0" i="1" smtClean="0">
                            <a:latin typeface="Cambria Math" panose="02040503050406030204" pitchFamily="18" charset="0"/>
                          </a:rPr>
                          <m:t> | </m:t>
                        </m:r>
                        <m:r>
                          <a:rPr lang="es-CR" sz="2000" b="0" i="1" smtClean="0">
                            <a:latin typeface="Cambria Math" panose="02040503050406030204" pitchFamily="18" charset="0"/>
                          </a:rPr>
                          <m:t>𝑡</m:t>
                        </m:r>
                      </m:e>
                    </m:d>
                  </m:oMath>
                </a14:m>
                <a:r>
                  <a:rPr lang="es-ES" sz="2000"/>
                  <a:t> como la probabilidad de pertenecer a la clase </a:t>
                </a:r>
                <a:r>
                  <a:rPr lang="es-ES" sz="2000" i="1"/>
                  <a:t>j</a:t>
                </a:r>
                <a:r>
                  <a:rPr lang="es-ES" sz="2000"/>
                  <a:t> estando en el nodo </a:t>
                </a:r>
                <a:r>
                  <a:rPr lang="es-ES" sz="2000" i="1"/>
                  <a:t>t</a:t>
                </a:r>
                <a:r>
                  <a:rPr lang="es-ES" sz="2000"/>
                  <a:t> (de forma simplificada se representa como </a:t>
                </a:r>
                <a14:m>
                  <m:oMath xmlns:m="http://schemas.openxmlformats.org/officeDocument/2006/math">
                    <m:sSub>
                      <m:sSubPr>
                        <m:ctrlPr>
                          <a:rPr lang="es-E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𝑗</m:t>
                        </m:r>
                      </m:sub>
                    </m:sSub>
                  </m:oMath>
                </a14:m>
                <a:r>
                  <a:rPr lang="es-ES" sz="2000"/>
                  <a:t>). </a:t>
                </a:r>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29894"/>
                <a:ext cx="7696200" cy="2939266"/>
              </a:xfrm>
              <a:blipFill>
                <a:blip r:embed="rId2"/>
                <a:stretch>
                  <a:fillRect l="-713" t="-1245" r="-792" b="-2697"/>
                </a:stretch>
              </a:blipFill>
            </p:spPr>
            <p:txBody>
              <a:bodyPr/>
              <a:lstStyle/>
              <a:p>
                <a:r>
                  <a:rPr lang="es-ES">
                    <a:noFill/>
                  </a:rPr>
                  <a:t> </a:t>
                </a:r>
              </a:p>
            </p:txBody>
          </p:sp>
        </mc:Fallback>
      </mc:AlternateContent>
    </p:spTree>
    <p:extLst>
      <p:ext uri="{BB962C8B-B14F-4D97-AF65-F5344CB8AC3E}">
        <p14:creationId xmlns:p14="http://schemas.microsoft.com/office/powerpoint/2010/main" val="42852882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54</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Criterios</a:t>
            </a:r>
            <a:br>
              <a:rPr lang="en-US"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39215"/>
                <a:ext cx="7696200" cy="4898842"/>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CR" sz="2000"/>
                  <a:t>Índice de Gini:</a:t>
                </a:r>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s-CR" sz="2000" b="0" i="1" smtClean="0">
                          <a:latin typeface="Cambria Math" panose="02040503050406030204" pitchFamily="18" charset="0"/>
                        </a:rPr>
                        <m:t>𝐺</m:t>
                      </m:r>
                      <m:d>
                        <m:dPr>
                          <m:ctrlPr>
                            <a:rPr lang="es-CR" sz="2000" b="0" i="1" smtClean="0">
                              <a:latin typeface="Cambria Math" panose="02040503050406030204" pitchFamily="18" charset="0"/>
                            </a:rPr>
                          </m:ctrlPr>
                        </m:dPr>
                        <m:e>
                          <m:r>
                            <a:rPr lang="es-CR" sz="2000" b="0" i="1" smtClean="0">
                              <a:latin typeface="Cambria Math" panose="02040503050406030204" pitchFamily="18" charset="0"/>
                            </a:rPr>
                            <m:t>𝑡</m:t>
                          </m:r>
                        </m:e>
                      </m:d>
                      <m:r>
                        <a:rPr lang="es-CR" sz="2000" b="0" i="1" smtClean="0">
                          <a:latin typeface="Cambria Math" panose="02040503050406030204" pitchFamily="18" charset="0"/>
                        </a:rPr>
                        <m:t>=1−</m:t>
                      </m:r>
                      <m:nary>
                        <m:naryPr>
                          <m:chr m:val="∑"/>
                          <m:ctrlPr>
                            <a:rPr lang="es-CR" sz="2000" b="0" i="1" smtClean="0">
                              <a:latin typeface="Cambria Math" panose="02040503050406030204" pitchFamily="18" charset="0"/>
                            </a:rPr>
                          </m:ctrlPr>
                        </m:naryPr>
                        <m:sub>
                          <m:r>
                            <m:rPr>
                              <m:brk m:alnAt="23"/>
                            </m:rPr>
                            <a:rPr lang="es-CR" sz="2000" b="0" i="1" smtClean="0">
                              <a:latin typeface="Cambria Math" panose="02040503050406030204" pitchFamily="18" charset="0"/>
                            </a:rPr>
                            <m:t>𝑗</m:t>
                          </m:r>
                          <m:r>
                            <a:rPr lang="es-CR" sz="2000" b="0" i="1" smtClean="0">
                              <a:latin typeface="Cambria Math" panose="02040503050406030204" pitchFamily="18" charset="0"/>
                            </a:rPr>
                            <m:t>=1</m:t>
                          </m:r>
                        </m:sub>
                        <m:sup>
                          <m:r>
                            <a:rPr lang="es-CR" sz="2000" b="0" i="1" smtClean="0">
                              <a:latin typeface="Cambria Math" panose="02040503050406030204" pitchFamily="18" charset="0"/>
                            </a:rPr>
                            <m:t>𝑐</m:t>
                          </m:r>
                        </m:sup>
                        <m:e>
                          <m:sSubSup>
                            <m:sSubSupPr>
                              <m:ctrlPr>
                                <a:rPr lang="es-CR" sz="2000" b="0" i="1" smtClean="0">
                                  <a:latin typeface="Cambria Math" panose="02040503050406030204" pitchFamily="18" charset="0"/>
                                </a:rPr>
                              </m:ctrlPr>
                            </m:sSubSupPr>
                            <m:e>
                              <m:r>
                                <a:rPr lang="es-CR" sz="2000" b="0" i="1" smtClean="0">
                                  <a:latin typeface="Cambria Math" panose="02040503050406030204" pitchFamily="18" charset="0"/>
                                </a:rPr>
                                <m:t>𝑝</m:t>
                              </m:r>
                            </m:e>
                            <m:sub>
                              <m:r>
                                <a:rPr lang="es-CR" sz="2000" b="0" i="1" smtClean="0">
                                  <a:latin typeface="Cambria Math" panose="02040503050406030204" pitchFamily="18" charset="0"/>
                                </a:rPr>
                                <m:t>𝑗</m:t>
                              </m:r>
                            </m:sub>
                            <m:sup>
                              <m:r>
                                <a:rPr lang="es-CR" sz="2000" b="0" i="1" smtClean="0">
                                  <a:latin typeface="Cambria Math" panose="02040503050406030204" pitchFamily="18" charset="0"/>
                                </a:rPr>
                                <m:t>2</m:t>
                              </m:r>
                            </m:sup>
                          </m:sSubSup>
                        </m:e>
                      </m:nary>
                    </m:oMath>
                  </m:oMathPara>
                </a14:m>
                <a:endParaRPr lang="es-CR" sz="2000"/>
              </a:p>
              <a:p>
                <a:pPr algn="just">
                  <a:spcBef>
                    <a:spcPct val="0"/>
                  </a:spcBef>
                  <a:spcAft>
                    <a:spcPts val="600"/>
                  </a:spcAft>
                  <a:buClr>
                    <a:schemeClr val="hlink"/>
                  </a:buClr>
                  <a:buSzTx/>
                  <a:buFont typeface="Wingdings" panose="05000000000000000000" pitchFamily="2" charset="2"/>
                  <a:buChar char="§"/>
                  <a:defRPr/>
                </a:pPr>
                <a:r>
                  <a:rPr lang="es-CR" sz="2000"/>
                  <a:t>Entropía:</a:t>
                </a:r>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s-CR" sz="2000" b="0" i="1" smtClean="0">
                          <a:latin typeface="Cambria Math" panose="02040503050406030204" pitchFamily="18" charset="0"/>
                        </a:rPr>
                        <m:t>𝐸</m:t>
                      </m:r>
                      <m:d>
                        <m:dPr>
                          <m:ctrlPr>
                            <a:rPr lang="es-CR" sz="2000" b="0" i="1" smtClean="0">
                              <a:latin typeface="Cambria Math" panose="02040503050406030204" pitchFamily="18" charset="0"/>
                            </a:rPr>
                          </m:ctrlPr>
                        </m:dPr>
                        <m:e>
                          <m:r>
                            <a:rPr lang="es-CR" sz="2000" b="0" i="1" smtClean="0">
                              <a:latin typeface="Cambria Math" panose="02040503050406030204" pitchFamily="18" charset="0"/>
                            </a:rPr>
                            <m:t>𝑡</m:t>
                          </m:r>
                        </m:e>
                      </m:d>
                      <m:r>
                        <a:rPr lang="es-CR" sz="2000" b="0" i="1" smtClean="0">
                          <a:latin typeface="Cambria Math" panose="02040503050406030204" pitchFamily="18" charset="0"/>
                        </a:rPr>
                        <m:t>=</m:t>
                      </m:r>
                      <m:r>
                        <a:rPr lang="es-CR" sz="2000" i="1">
                          <a:latin typeface="Cambria Math" panose="02040503050406030204" pitchFamily="18" charset="0"/>
                        </a:rPr>
                        <m:t>−</m:t>
                      </m:r>
                      <m:nary>
                        <m:naryPr>
                          <m:chr m:val="∑"/>
                          <m:ctrlPr>
                            <a:rPr lang="es-CR" sz="2000" i="1">
                              <a:latin typeface="Cambria Math" panose="02040503050406030204" pitchFamily="18" charset="0"/>
                            </a:rPr>
                          </m:ctrlPr>
                        </m:naryPr>
                        <m:sub>
                          <m:r>
                            <m:rPr>
                              <m:brk m:alnAt="23"/>
                            </m:rPr>
                            <a:rPr lang="es-CR" sz="2000" i="1">
                              <a:latin typeface="Cambria Math" panose="02040503050406030204" pitchFamily="18" charset="0"/>
                            </a:rPr>
                            <m:t>𝑗</m:t>
                          </m:r>
                          <m:r>
                            <a:rPr lang="es-CR" sz="2000" i="1">
                              <a:latin typeface="Cambria Math" panose="02040503050406030204" pitchFamily="18" charset="0"/>
                            </a:rPr>
                            <m:t>=1</m:t>
                          </m:r>
                        </m:sub>
                        <m:sup>
                          <m:r>
                            <a:rPr lang="es-CR" sz="2000" i="1">
                              <a:latin typeface="Cambria Math" panose="02040503050406030204" pitchFamily="18" charset="0"/>
                            </a:rPr>
                            <m:t>𝑐</m:t>
                          </m:r>
                        </m:sup>
                        <m:e>
                          <m:sSub>
                            <m:sSubPr>
                              <m:ctrlPr>
                                <a:rPr lang="es-CR" sz="2000" i="1" smtClean="0">
                                  <a:latin typeface="Cambria Math" panose="02040503050406030204" pitchFamily="18" charset="0"/>
                                </a:rPr>
                              </m:ctrlPr>
                            </m:sSubPr>
                            <m:e>
                              <m:r>
                                <a:rPr lang="es-CR" sz="2000" b="0" i="1" smtClean="0">
                                  <a:latin typeface="Cambria Math" panose="02040503050406030204" pitchFamily="18" charset="0"/>
                                </a:rPr>
                                <m:t>𝑝</m:t>
                              </m:r>
                            </m:e>
                            <m:sub>
                              <m:r>
                                <a:rPr lang="es-CR" sz="2000" b="0" i="1" smtClean="0">
                                  <a:latin typeface="Cambria Math" panose="02040503050406030204" pitchFamily="18" charset="0"/>
                                </a:rPr>
                                <m:t>𝑗</m:t>
                              </m:r>
                            </m:sub>
                          </m:sSub>
                          <m:sSub>
                            <m:sSubPr>
                              <m:ctrlPr>
                                <a:rPr lang="es-CR" sz="2000" i="1" smtClean="0">
                                  <a:latin typeface="Cambria Math" panose="02040503050406030204" pitchFamily="18" charset="0"/>
                                </a:rPr>
                              </m:ctrlPr>
                            </m:sSubPr>
                            <m:e>
                              <m:r>
                                <a:rPr lang="es-CR" sz="2000" b="0" i="1" smtClean="0">
                                  <a:latin typeface="Cambria Math" panose="02040503050406030204" pitchFamily="18" charset="0"/>
                                </a:rPr>
                                <m:t>𝑙𝑜𝑔</m:t>
                              </m:r>
                            </m:e>
                            <m:sub>
                              <m:r>
                                <a:rPr lang="es-CR" sz="2000" b="0" i="1" smtClean="0">
                                  <a:latin typeface="Cambria Math" panose="02040503050406030204" pitchFamily="18" charset="0"/>
                                </a:rPr>
                                <m:t>2</m:t>
                              </m:r>
                            </m:sub>
                          </m:sSub>
                          <m:r>
                            <a:rPr lang="es-CR" sz="2000" b="0" i="1" smtClean="0">
                              <a:latin typeface="Cambria Math" panose="02040503050406030204" pitchFamily="18" charset="0"/>
                            </a:rPr>
                            <m:t>(</m:t>
                          </m:r>
                          <m:sSub>
                            <m:sSubPr>
                              <m:ctrlPr>
                                <a:rPr lang="es-CR" sz="2000" i="1">
                                  <a:latin typeface="Cambria Math" panose="02040503050406030204" pitchFamily="18" charset="0"/>
                                </a:rPr>
                              </m:ctrlPr>
                            </m:sSubPr>
                            <m:e>
                              <m:r>
                                <a:rPr lang="es-CR" sz="2000" i="1">
                                  <a:latin typeface="Cambria Math" panose="02040503050406030204" pitchFamily="18" charset="0"/>
                                </a:rPr>
                                <m:t>𝑝</m:t>
                              </m:r>
                            </m:e>
                            <m:sub>
                              <m:r>
                                <a:rPr lang="es-CR" sz="2000" i="1">
                                  <a:latin typeface="Cambria Math" panose="02040503050406030204" pitchFamily="18" charset="0"/>
                                </a:rPr>
                                <m:t>𝑗</m:t>
                              </m:r>
                            </m:sub>
                          </m:sSub>
                          <m:r>
                            <a:rPr lang="es-CR" sz="2000" b="0" i="1" smtClean="0">
                              <a:latin typeface="Cambria Math" panose="02040503050406030204" pitchFamily="18" charset="0"/>
                            </a:rPr>
                            <m:t>)</m:t>
                          </m:r>
                        </m:e>
                      </m:nary>
                    </m:oMath>
                  </m:oMathPara>
                </a14:m>
                <a:endParaRPr lang="es-CR" sz="2000"/>
              </a:p>
              <a:p>
                <a:pPr marL="457200" lvl="1" indent="0" algn="just">
                  <a:spcBef>
                    <a:spcPct val="0"/>
                  </a:spcBef>
                  <a:spcAft>
                    <a:spcPts val="600"/>
                  </a:spcAft>
                  <a:buClr>
                    <a:schemeClr val="hlink"/>
                  </a:buClr>
                  <a:buSzTx/>
                  <a:buNone/>
                  <a:defRPr/>
                </a:pPr>
                <a:r>
                  <a:rPr lang="es-CR" sz="1600"/>
                  <a:t>Se asume que </a:t>
                </a:r>
                <a14:m>
                  <m:oMath xmlns:m="http://schemas.openxmlformats.org/officeDocument/2006/math">
                    <m:sSub>
                      <m:sSubPr>
                        <m:ctrlPr>
                          <a:rPr lang="es-CR" sz="1600" i="1" smtClean="0">
                            <a:latin typeface="Cambria Math" panose="02040503050406030204" pitchFamily="18" charset="0"/>
                          </a:rPr>
                        </m:ctrlPr>
                      </m:sSubPr>
                      <m:e>
                        <m:r>
                          <a:rPr lang="es-CR" sz="1600" b="0" i="1" smtClean="0">
                            <a:latin typeface="Cambria Math" panose="02040503050406030204" pitchFamily="18" charset="0"/>
                          </a:rPr>
                          <m:t>𝑙𝑜𝑔</m:t>
                        </m:r>
                      </m:e>
                      <m:sub>
                        <m:r>
                          <a:rPr lang="es-CR" sz="1600" b="0" i="1" smtClean="0">
                            <a:latin typeface="Cambria Math" panose="02040503050406030204" pitchFamily="18" charset="0"/>
                          </a:rPr>
                          <m:t>2</m:t>
                        </m:r>
                      </m:sub>
                    </m:sSub>
                    <m:d>
                      <m:dPr>
                        <m:ctrlPr>
                          <a:rPr lang="es-CR" sz="1600" b="0" i="1" smtClean="0">
                            <a:latin typeface="Cambria Math" panose="02040503050406030204" pitchFamily="18" charset="0"/>
                          </a:rPr>
                        </m:ctrlPr>
                      </m:dPr>
                      <m:e>
                        <m:r>
                          <a:rPr lang="es-CR" sz="1600" b="0" i="1" smtClean="0">
                            <a:latin typeface="Cambria Math" panose="02040503050406030204" pitchFamily="18" charset="0"/>
                          </a:rPr>
                          <m:t>0</m:t>
                        </m:r>
                      </m:e>
                    </m:d>
                    <m:r>
                      <a:rPr lang="es-CR" sz="1600" b="0" i="1" smtClean="0">
                        <a:latin typeface="Cambria Math" panose="02040503050406030204" pitchFamily="18" charset="0"/>
                      </a:rPr>
                      <m:t>=0</m:t>
                    </m:r>
                  </m:oMath>
                </a14:m>
                <a:endParaRPr lang="es-CR" sz="1600"/>
              </a:p>
              <a:p>
                <a:pPr marL="457200" lvl="1" indent="0" algn="just">
                  <a:spcBef>
                    <a:spcPct val="0"/>
                  </a:spcBef>
                  <a:spcAft>
                    <a:spcPts val="600"/>
                  </a:spcAft>
                  <a:buClr>
                    <a:schemeClr val="hlink"/>
                  </a:buClr>
                  <a:buSzTx/>
                  <a:buNone/>
                  <a:defRPr/>
                </a:pPr>
                <a:endParaRPr lang="es-CR" sz="1600"/>
              </a:p>
              <a:p>
                <a:pPr algn="just">
                  <a:spcBef>
                    <a:spcPct val="0"/>
                  </a:spcBef>
                  <a:spcAft>
                    <a:spcPts val="600"/>
                  </a:spcAft>
                  <a:buClr>
                    <a:schemeClr val="hlink"/>
                  </a:buClr>
                  <a:buSzTx/>
                  <a:buFont typeface="Wingdings" panose="05000000000000000000" pitchFamily="2" charset="2"/>
                  <a:buChar char="§"/>
                  <a:defRPr/>
                </a:pPr>
                <a:r>
                  <a:rPr lang="es-CR" sz="2000"/>
                  <a:t>Error de clasificación</a:t>
                </a:r>
                <a:r>
                  <a:rPr lang="es-ES" sz="2000"/>
                  <a:t>:</a:t>
                </a:r>
              </a:p>
              <a:p>
                <a:pPr algn="just">
                  <a:spcBef>
                    <a:spcPct val="0"/>
                  </a:spcBef>
                  <a:spcAft>
                    <a:spcPts val="600"/>
                  </a:spcAft>
                  <a:buClr>
                    <a:schemeClr val="hlink"/>
                  </a:buClr>
                  <a:buSzTx/>
                  <a:buFont typeface="Wingdings" panose="05000000000000000000" pitchFamily="2" charset="2"/>
                  <a:buChar char="§"/>
                  <a:defRPr/>
                </a:pPr>
                <a:endParaRPr lang="es-ES"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s-CR" sz="2000" b="0" i="1" smtClean="0">
                          <a:latin typeface="Cambria Math" panose="02040503050406030204" pitchFamily="18" charset="0"/>
                        </a:rPr>
                        <m:t>𝐸𝐶</m:t>
                      </m:r>
                      <m:d>
                        <m:dPr>
                          <m:ctrlPr>
                            <a:rPr lang="es-CR" sz="2000" b="0" i="1" smtClean="0">
                              <a:latin typeface="Cambria Math" panose="02040503050406030204" pitchFamily="18" charset="0"/>
                            </a:rPr>
                          </m:ctrlPr>
                        </m:dPr>
                        <m:e>
                          <m:r>
                            <a:rPr lang="es-CR" sz="2000" b="0" i="1" smtClean="0">
                              <a:latin typeface="Cambria Math" panose="02040503050406030204" pitchFamily="18" charset="0"/>
                            </a:rPr>
                            <m:t>𝑡</m:t>
                          </m:r>
                        </m:e>
                      </m:d>
                      <m:r>
                        <a:rPr lang="es-CR" sz="2000" b="0" i="1" smtClean="0">
                          <a:latin typeface="Cambria Math" panose="02040503050406030204" pitchFamily="18" charset="0"/>
                        </a:rPr>
                        <m:t>=1−</m:t>
                      </m:r>
                      <m:r>
                        <m:rPr>
                          <m:sty m:val="p"/>
                        </m:rPr>
                        <a:rPr lang="es-CR" sz="2000" b="0" i="0" smtClean="0">
                          <a:latin typeface="Cambria Math" panose="02040503050406030204" pitchFamily="18" charset="0"/>
                        </a:rPr>
                        <m:t>max</m:t>
                      </m:r>
                      <m:r>
                        <a:rPr lang="es-CR" sz="2000" b="0" i="1" smtClean="0">
                          <a:latin typeface="Cambria Math" panose="02040503050406030204" pitchFamily="18" charset="0"/>
                        </a:rPr>
                        <m:t>⁡(</m:t>
                      </m:r>
                      <m:sSub>
                        <m:sSubPr>
                          <m:ctrlPr>
                            <a:rPr lang="es-CR" sz="2000" b="0" i="1" smtClean="0">
                              <a:latin typeface="Cambria Math" panose="02040503050406030204" pitchFamily="18" charset="0"/>
                            </a:rPr>
                          </m:ctrlPr>
                        </m:sSubPr>
                        <m:e>
                          <m:r>
                            <a:rPr lang="es-CR" sz="2000" b="0" i="1" smtClean="0">
                              <a:latin typeface="Cambria Math" panose="02040503050406030204" pitchFamily="18" charset="0"/>
                            </a:rPr>
                            <m:t>𝑝</m:t>
                          </m:r>
                        </m:e>
                        <m:sub>
                          <m:r>
                            <a:rPr lang="es-CR" sz="2000" b="0" i="1" smtClean="0">
                              <a:latin typeface="Cambria Math" panose="02040503050406030204" pitchFamily="18" charset="0"/>
                            </a:rPr>
                            <m:t>𝑗</m:t>
                          </m:r>
                        </m:sub>
                      </m:sSub>
                      <m:r>
                        <a:rPr lang="es-CR" sz="2000" b="0" i="1" smtClean="0">
                          <a:latin typeface="Cambria Math" panose="02040503050406030204" pitchFamily="18" charset="0"/>
                        </a:rPr>
                        <m:t>)</m:t>
                      </m:r>
                    </m:oMath>
                  </m:oMathPara>
                </a14:m>
                <a:endParaRPr lang="es-ES" sz="2000"/>
              </a:p>
              <a:p>
                <a:pPr algn="just">
                  <a:spcBef>
                    <a:spcPct val="0"/>
                  </a:spcBef>
                  <a:spcAft>
                    <a:spcPts val="600"/>
                  </a:spcAft>
                  <a:buClr>
                    <a:schemeClr val="hlink"/>
                  </a:buClr>
                  <a:buSzTx/>
                  <a:buFont typeface="Wingdings" panose="05000000000000000000" pitchFamily="2" charset="2"/>
                  <a:buChar char="§"/>
                  <a:defRPr/>
                </a:pPr>
                <a:endParaRPr lang="es-CR" sz="2000"/>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39215"/>
                <a:ext cx="7696200" cy="4898842"/>
              </a:xfrm>
              <a:blipFill>
                <a:blip r:embed="rId2"/>
                <a:stretch>
                  <a:fillRect l="-713" t="-622"/>
                </a:stretch>
              </a:blipFill>
            </p:spPr>
            <p:txBody>
              <a:bodyPr/>
              <a:lstStyle/>
              <a:p>
                <a:r>
                  <a:rPr lang="es-ES">
                    <a:noFill/>
                  </a:rPr>
                  <a:t> </a:t>
                </a:r>
              </a:p>
            </p:txBody>
          </p:sp>
        </mc:Fallback>
      </mc:AlternateContent>
    </p:spTree>
    <p:extLst>
      <p:ext uri="{BB962C8B-B14F-4D97-AF65-F5344CB8AC3E}">
        <p14:creationId xmlns:p14="http://schemas.microsoft.com/office/powerpoint/2010/main" val="25521359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55</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3. </a:t>
            </a:r>
            <a:r>
              <a:rPr lang="es-ES" sz="2800"/>
              <a:t>¿Qué variables (atributos) utilizar y en qué orden?</a:t>
            </a: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884601"/>
            <a:ext cx="7696200" cy="1400383"/>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ES" sz="2000"/>
              <a:t>Se elige la variable que después de realizar la partición binaria agregue la mayor información ganada al nodo padre correspondiente. </a:t>
            </a:r>
          </a:p>
          <a:p>
            <a:pPr algn="just">
              <a:spcBef>
                <a:spcPct val="0"/>
              </a:spcBef>
              <a:spcAft>
                <a:spcPts val="600"/>
              </a:spcAft>
              <a:buClr>
                <a:schemeClr val="hlink"/>
              </a:buClr>
              <a:buSzTx/>
              <a:buFont typeface="Wingdings" panose="05000000000000000000" pitchFamily="2" charset="2"/>
              <a:buChar char="§"/>
              <a:defRPr/>
            </a:pPr>
            <a:r>
              <a:rPr lang="es-ES" sz="2000"/>
              <a:t>Esto se hace recursivamente para cada nodo padre.</a:t>
            </a:r>
          </a:p>
        </p:txBody>
      </p:sp>
    </p:spTree>
    <p:extLst>
      <p:ext uri="{BB962C8B-B14F-4D97-AF65-F5344CB8AC3E}">
        <p14:creationId xmlns:p14="http://schemas.microsoft.com/office/powerpoint/2010/main" val="16387386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56</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4. </a:t>
            </a:r>
            <a:r>
              <a:rPr lang="es-ES" sz="2800"/>
              <a:t>¿Cuándo dejar de dividir?</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4632037"/>
          </a:xfrm>
        </p:spPr>
        <p:txBody>
          <a:bodyPr>
            <a:spAutoFit/>
          </a:bodyPr>
          <a:lstStyle/>
          <a:p>
            <a:pPr marL="0" indent="0" algn="just">
              <a:spcBef>
                <a:spcPct val="0"/>
              </a:spcBef>
              <a:spcAft>
                <a:spcPts val="600"/>
              </a:spcAft>
              <a:buClr>
                <a:schemeClr val="hlink"/>
              </a:buClr>
              <a:buSzTx/>
              <a:buNone/>
              <a:defRPr/>
            </a:pPr>
            <a:r>
              <a:rPr lang="es-ES" sz="2000"/>
              <a:t>Se definen reglas de parada, aunque la configuración de estas reglas se realiza por medio de la experiencia del analista y/o mediante algún método de validación que permita calibrarlas. Algunas reglas son:</a:t>
            </a:r>
          </a:p>
          <a:p>
            <a:pPr algn="just">
              <a:spcBef>
                <a:spcPct val="0"/>
              </a:spcBef>
              <a:spcAft>
                <a:spcPts val="600"/>
              </a:spcAft>
              <a:buClr>
                <a:schemeClr val="hlink"/>
              </a:buClr>
              <a:buSzTx/>
              <a:buFont typeface="Wingdings" panose="05000000000000000000" pitchFamily="2" charset="2"/>
              <a:buChar char="§"/>
              <a:defRPr/>
            </a:pPr>
            <a:r>
              <a:rPr lang="es-ES" sz="2000"/>
              <a:t>El número mínimo de observaciones para que un nodo se pueda dividir. En CART este parámetro se llama </a:t>
            </a:r>
            <a:r>
              <a:rPr lang="es-ES" sz="2000" i="1" err="1"/>
              <a:t>minsplit</a:t>
            </a:r>
            <a:r>
              <a:rPr lang="es-ES" sz="2000"/>
              <a:t> y el valor por defecto es 20.</a:t>
            </a:r>
          </a:p>
          <a:p>
            <a:pPr algn="just">
              <a:spcBef>
                <a:spcPct val="0"/>
              </a:spcBef>
              <a:spcAft>
                <a:spcPts val="600"/>
              </a:spcAft>
              <a:buClr>
                <a:schemeClr val="hlink"/>
              </a:buClr>
              <a:buSzTx/>
              <a:buFont typeface="Wingdings" panose="05000000000000000000" pitchFamily="2" charset="2"/>
              <a:buChar char="§"/>
              <a:defRPr/>
            </a:pPr>
            <a:r>
              <a:rPr lang="es-ES" sz="2000"/>
              <a:t>El número mínimo de observaciones que debe tener un nodo para ser considerado como terminal. En CART este parámetro se llama </a:t>
            </a:r>
            <a:r>
              <a:rPr lang="es-ES" sz="2000" i="1" err="1"/>
              <a:t>minbucket</a:t>
            </a:r>
            <a:r>
              <a:rPr lang="es-ES" sz="2000"/>
              <a:t> y el valor por defecto es </a:t>
            </a:r>
            <a:r>
              <a:rPr lang="es-ES" sz="2000" i="1" err="1"/>
              <a:t>minsplit</a:t>
            </a:r>
            <a:r>
              <a:rPr lang="es-ES" sz="2000"/>
              <a:t>/3.</a:t>
            </a:r>
          </a:p>
          <a:p>
            <a:pPr algn="just">
              <a:spcBef>
                <a:spcPct val="0"/>
              </a:spcBef>
              <a:spcAft>
                <a:spcPts val="600"/>
              </a:spcAft>
              <a:buClr>
                <a:schemeClr val="hlink"/>
              </a:buClr>
              <a:buSzTx/>
              <a:buFont typeface="Wingdings" panose="05000000000000000000" pitchFamily="2" charset="2"/>
              <a:buChar char="§"/>
              <a:defRPr/>
            </a:pPr>
            <a:r>
              <a:rPr lang="es-ES" sz="2000"/>
              <a:t>La profundidad máxima del árbol (con el nodo raíz contabilizado como 0). En CART este parámetro se llama </a:t>
            </a:r>
            <a:r>
              <a:rPr lang="es-ES" sz="2000" i="1" err="1"/>
              <a:t>maxdepth</a:t>
            </a:r>
            <a:r>
              <a:rPr lang="es-ES" sz="2000"/>
              <a:t> y el valor por defecto es 30.</a:t>
            </a:r>
          </a:p>
        </p:txBody>
      </p:sp>
    </p:spTree>
    <p:extLst>
      <p:ext uri="{BB962C8B-B14F-4D97-AF65-F5344CB8AC3E}">
        <p14:creationId xmlns:p14="http://schemas.microsoft.com/office/powerpoint/2010/main" val="1918875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57</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4. </a:t>
            </a:r>
            <a:r>
              <a:rPr lang="es-ES" sz="2800"/>
              <a:t>¿Cuándo dejar de dividir?</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4093428"/>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ES" sz="2000"/>
              <a:t>La información mínima ganada a partir de algún criterio de impureza para que un nodo se pueda dividir. En CART se utiliza el parámetro de complejidad (</a:t>
            </a:r>
            <a:r>
              <a:rPr lang="es-ES" sz="2000" i="1" err="1"/>
              <a:t>cp</a:t>
            </a:r>
            <a:r>
              <a:rPr lang="es-ES" sz="2000"/>
              <a:t>). El </a:t>
            </a:r>
            <a:r>
              <a:rPr lang="es-ES" sz="2000" i="1" err="1"/>
              <a:t>cp</a:t>
            </a:r>
            <a:r>
              <a:rPr lang="es-ES" sz="2000"/>
              <a:t> se utiliza para definir la mejora mínima para poder seguir realizando divisiones en el árbol. Por ejemplo, en un árbol el error de clasificación es de 0.5 y después de dividir es de 0.1, entonces la división es útil. Pero si después de la división el error es de 0.48, entonces la división no aporta. Es similar a un R2ajustado en que si una variable no tiene un mejora significativa en el ajuste del modelo, entonces no tiene sentido agregarla. El </a:t>
            </a:r>
            <a:r>
              <a:rPr lang="es-ES" sz="2000" i="1" err="1"/>
              <a:t>cp</a:t>
            </a:r>
            <a:r>
              <a:rPr lang="es-ES" sz="2000"/>
              <a:t> penaliza la cantidad de divisiones y el valor por defecto es de 0.01.</a:t>
            </a:r>
          </a:p>
        </p:txBody>
      </p:sp>
    </p:spTree>
    <p:extLst>
      <p:ext uri="{BB962C8B-B14F-4D97-AF65-F5344CB8AC3E}">
        <p14:creationId xmlns:p14="http://schemas.microsoft.com/office/powerpoint/2010/main" val="37165138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58</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Ejemplo de aplicación de los criterios</a:t>
            </a:r>
            <a:br>
              <a:rPr lang="en-US" altLang="es-CR" sz="2800" b="1">
                <a:latin typeface="Times New Roman" panose="02020603050405020304" pitchFamily="18" charset="0"/>
              </a:rPr>
            </a:br>
            <a:endParaRPr lang="es-ES" altLang="es-CR" sz="2800" b="1">
              <a:latin typeface="Times New Roman" panose="02020603050405020304" pitchFamily="18" charset="0"/>
            </a:endParaRPr>
          </a:p>
        </p:txBody>
      </p:sp>
      <p:pic>
        <p:nvPicPr>
          <p:cNvPr id="3" name="Picture 2" descr="Diagram&#10;&#10;Description automatically generated">
            <a:extLst>
              <a:ext uri="{FF2B5EF4-FFF2-40B4-BE49-F238E27FC236}">
                <a16:creationId xmlns:a16="http://schemas.microsoft.com/office/drawing/2014/main" id="{1721ED73-906B-35DB-D1E1-655321BFBE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902938"/>
            <a:ext cx="7617566" cy="4327525"/>
          </a:xfrm>
          <a:prstGeom prst="rect">
            <a:avLst/>
          </a:prstGeom>
        </p:spPr>
      </p:pic>
    </p:spTree>
    <p:extLst>
      <p:ext uri="{BB962C8B-B14F-4D97-AF65-F5344CB8AC3E}">
        <p14:creationId xmlns:p14="http://schemas.microsoft.com/office/powerpoint/2010/main" val="40468300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59</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Ejemplo de aplicación de los criterios</a:t>
            </a:r>
            <a:br>
              <a:rPr lang="en-US"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39214"/>
            <a:ext cx="5389984" cy="1323439"/>
          </a:xfrm>
        </p:spPr>
        <p:txBody>
          <a:bodyPr wrap="square">
            <a:spAutoFit/>
          </a:bodyPr>
          <a:lstStyle/>
          <a:p>
            <a:pPr algn="just">
              <a:spcBef>
                <a:spcPct val="0"/>
              </a:spcBef>
              <a:spcAft>
                <a:spcPts val="600"/>
              </a:spcAft>
              <a:buClr>
                <a:schemeClr val="hlink"/>
              </a:buClr>
              <a:buSzTx/>
              <a:buFont typeface="Wingdings" panose="05000000000000000000" pitchFamily="2" charset="2"/>
              <a:buChar char="§"/>
              <a:defRPr/>
            </a:pPr>
            <a:r>
              <a:rPr lang="es-CR" sz="2000"/>
              <a:t>Se tiene información del nivel de nitrógeno de 18 lagos (bajo, medio, alto) y de la clasificación de la calidad del agua (buena, mala). </a:t>
            </a:r>
          </a:p>
        </p:txBody>
      </p:sp>
      <p:pic>
        <p:nvPicPr>
          <p:cNvPr id="5" name="Picture 4">
            <a:extLst>
              <a:ext uri="{FF2B5EF4-FFF2-40B4-BE49-F238E27FC236}">
                <a16:creationId xmlns:a16="http://schemas.microsoft.com/office/drawing/2014/main" id="{74F7C716-314F-A49E-9EFE-C1130B5A6B6A}"/>
              </a:ext>
            </a:extLst>
          </p:cNvPr>
          <p:cNvPicPr>
            <a:picLocks noChangeAspect="1"/>
          </p:cNvPicPr>
          <p:nvPr/>
        </p:nvPicPr>
        <p:blipFill>
          <a:blip r:embed="rId2"/>
          <a:stretch>
            <a:fillRect/>
          </a:stretch>
        </p:blipFill>
        <p:spPr>
          <a:xfrm>
            <a:off x="6588224" y="1957605"/>
            <a:ext cx="2276475" cy="4457700"/>
          </a:xfrm>
          <a:prstGeom prst="rect">
            <a:avLst/>
          </a:prstGeom>
        </p:spPr>
      </p:pic>
      <p:pic>
        <p:nvPicPr>
          <p:cNvPr id="9" name="Picture 8">
            <a:extLst>
              <a:ext uri="{FF2B5EF4-FFF2-40B4-BE49-F238E27FC236}">
                <a16:creationId xmlns:a16="http://schemas.microsoft.com/office/drawing/2014/main" id="{23BC86C4-99A3-1C3E-00B0-A30587A5AAC6}"/>
              </a:ext>
            </a:extLst>
          </p:cNvPr>
          <p:cNvPicPr>
            <a:picLocks noChangeAspect="1"/>
          </p:cNvPicPr>
          <p:nvPr/>
        </p:nvPicPr>
        <p:blipFill>
          <a:blip r:embed="rId3"/>
          <a:stretch>
            <a:fillRect/>
          </a:stretch>
        </p:blipFill>
        <p:spPr>
          <a:xfrm>
            <a:off x="1158290" y="4077101"/>
            <a:ext cx="4749804" cy="2338204"/>
          </a:xfrm>
          <a:prstGeom prst="rect">
            <a:avLst/>
          </a:prstGeom>
        </p:spPr>
      </p:pic>
    </p:spTree>
    <p:extLst>
      <p:ext uri="{BB962C8B-B14F-4D97-AF65-F5344CB8AC3E}">
        <p14:creationId xmlns:p14="http://schemas.microsoft.com/office/powerpoint/2010/main" val="3172103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5 Marcador de número de diapositiva">
            <a:extLst>
              <a:ext uri="{FF2B5EF4-FFF2-40B4-BE49-F238E27FC236}">
                <a16:creationId xmlns:a16="http://schemas.microsoft.com/office/drawing/2014/main" id="{4B284005-D537-FB21-A9A6-13B61A207A3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115B8B4F-7911-4CD1-9994-189747A69135}" type="slidenum">
              <a:rPr lang="es-ES" altLang="es-CR" sz="1400" smtClean="0"/>
              <a:pPr>
                <a:spcBef>
                  <a:spcPct val="0"/>
                </a:spcBef>
                <a:buClrTx/>
                <a:buSzTx/>
                <a:buFontTx/>
                <a:buNone/>
              </a:pPr>
              <a:t>6</a:t>
            </a:fld>
            <a:endParaRPr lang="es-ES" altLang="es-CR" sz="1400"/>
          </a:p>
        </p:txBody>
      </p:sp>
      <p:sp>
        <p:nvSpPr>
          <p:cNvPr id="10243" name="Rectangle 2">
            <a:extLst>
              <a:ext uri="{FF2B5EF4-FFF2-40B4-BE49-F238E27FC236}">
                <a16:creationId xmlns:a16="http://schemas.microsoft.com/office/drawing/2014/main" id="{6D6D085B-6E78-FA8B-A67B-5DEA84898449}"/>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Predicción</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10244" name="Rectangle 3">
            <a:extLst>
              <a:ext uri="{FF2B5EF4-FFF2-40B4-BE49-F238E27FC236}">
                <a16:creationId xmlns:a16="http://schemas.microsoft.com/office/drawing/2014/main" id="{A95F076E-9711-3A52-F0BA-361BD8ED431C}"/>
              </a:ext>
            </a:extLst>
          </p:cNvPr>
          <p:cNvSpPr>
            <a:spLocks noGrp="1" noChangeArrowheads="1"/>
          </p:cNvSpPr>
          <p:nvPr>
            <p:ph type="body" idx="1"/>
          </p:nvPr>
        </p:nvSpPr>
        <p:spPr>
          <a:xfrm>
            <a:off x="838200" y="1989138"/>
            <a:ext cx="7696200" cy="1400175"/>
          </a:xfrm>
          <a:noFill/>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Una vez que la regla ha sido validada se puede aplicar a nuevos datos para los cuales no se conoce su pertenencia a uno de los </a:t>
            </a:r>
            <a:r>
              <a:rPr lang="es-ES" altLang="es-CR" sz="2000" i="1"/>
              <a:t>k</a:t>
            </a:r>
            <a:r>
              <a:rPr lang="es-ES" altLang="es-CR" sz="2000"/>
              <a:t> grupos.</a:t>
            </a:r>
          </a:p>
          <a:p>
            <a:pPr algn="just">
              <a:spcBef>
                <a:spcPct val="0"/>
              </a:spcBef>
              <a:spcAft>
                <a:spcPts val="600"/>
              </a:spcAft>
              <a:buClr>
                <a:schemeClr val="hlink"/>
              </a:buClr>
              <a:buSzTx/>
              <a:buFont typeface="Wingdings" panose="05000000000000000000" pitchFamily="2" charset="2"/>
              <a:buChar char="§"/>
            </a:pPr>
            <a:r>
              <a:rPr lang="es-ES" altLang="es-CR" sz="2000"/>
              <a:t>Se confía en que la regla hará una buena clasificación.</a:t>
            </a:r>
          </a:p>
        </p:txBody>
      </p:sp>
      <p:sp>
        <p:nvSpPr>
          <p:cNvPr id="10245" name="Rectangle 4">
            <a:extLst>
              <a:ext uri="{FF2B5EF4-FFF2-40B4-BE49-F238E27FC236}">
                <a16:creationId xmlns:a16="http://schemas.microsoft.com/office/drawing/2014/main" id="{0940E7F3-1A16-7A43-CF3D-EE1AF7106D96}"/>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46" name="Rectangle 5">
            <a:extLst>
              <a:ext uri="{FF2B5EF4-FFF2-40B4-BE49-F238E27FC236}">
                <a16:creationId xmlns:a16="http://schemas.microsoft.com/office/drawing/2014/main" id="{5071BD31-2E9A-477A-7ACB-EABD62E809F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47" name="Rectangle 6">
            <a:extLst>
              <a:ext uri="{FF2B5EF4-FFF2-40B4-BE49-F238E27FC236}">
                <a16:creationId xmlns:a16="http://schemas.microsoft.com/office/drawing/2014/main" id="{89389656-C29D-8695-021C-0CF1077F6249}"/>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48" name="Rectangle 7">
            <a:extLst>
              <a:ext uri="{FF2B5EF4-FFF2-40B4-BE49-F238E27FC236}">
                <a16:creationId xmlns:a16="http://schemas.microsoft.com/office/drawing/2014/main" id="{33ABB66C-2045-FBC3-850E-DD355CB45D3C}"/>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49" name="Rectangle 8">
            <a:extLst>
              <a:ext uri="{FF2B5EF4-FFF2-40B4-BE49-F238E27FC236}">
                <a16:creationId xmlns:a16="http://schemas.microsoft.com/office/drawing/2014/main" id="{CFEC42FC-575F-80A5-8705-E69F86AFE1C1}"/>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0" name="Rectangle 9">
            <a:extLst>
              <a:ext uri="{FF2B5EF4-FFF2-40B4-BE49-F238E27FC236}">
                <a16:creationId xmlns:a16="http://schemas.microsoft.com/office/drawing/2014/main" id="{D791D6F2-B8CA-D806-E4D1-936FF02114EE}"/>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1" name="Rectangle 10">
            <a:extLst>
              <a:ext uri="{FF2B5EF4-FFF2-40B4-BE49-F238E27FC236}">
                <a16:creationId xmlns:a16="http://schemas.microsoft.com/office/drawing/2014/main" id="{BACA0688-4291-E540-8A93-0117D8840C2B}"/>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2" name="Rectangle 11">
            <a:extLst>
              <a:ext uri="{FF2B5EF4-FFF2-40B4-BE49-F238E27FC236}">
                <a16:creationId xmlns:a16="http://schemas.microsoft.com/office/drawing/2014/main" id="{EACD5767-FD9A-8F21-31DB-EBE7A4DAE962}"/>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3" name="Rectangle 12">
            <a:extLst>
              <a:ext uri="{FF2B5EF4-FFF2-40B4-BE49-F238E27FC236}">
                <a16:creationId xmlns:a16="http://schemas.microsoft.com/office/drawing/2014/main" id="{5370D48D-0F31-2F03-A4B3-B02D6115B8B0}"/>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4" name="Rectangle 13">
            <a:extLst>
              <a:ext uri="{FF2B5EF4-FFF2-40B4-BE49-F238E27FC236}">
                <a16:creationId xmlns:a16="http://schemas.microsoft.com/office/drawing/2014/main" id="{2663BC06-A199-B2FA-5B3B-D2F990979262}"/>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5" name="Rectangle 14">
            <a:extLst>
              <a:ext uri="{FF2B5EF4-FFF2-40B4-BE49-F238E27FC236}">
                <a16:creationId xmlns:a16="http://schemas.microsoft.com/office/drawing/2014/main" id="{31A8CAFE-F928-1D34-E755-2944E57411A1}"/>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6" name="Rectangle 15">
            <a:extLst>
              <a:ext uri="{FF2B5EF4-FFF2-40B4-BE49-F238E27FC236}">
                <a16:creationId xmlns:a16="http://schemas.microsoft.com/office/drawing/2014/main" id="{F16BE5DA-84F4-A9AB-CA4E-57D08E189D01}"/>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7" name="Rectangle 16">
            <a:extLst>
              <a:ext uri="{FF2B5EF4-FFF2-40B4-BE49-F238E27FC236}">
                <a16:creationId xmlns:a16="http://schemas.microsoft.com/office/drawing/2014/main" id="{D4BEDCA9-5562-5BC8-7342-40DA1619FF7D}"/>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8" name="Rectangle 17">
            <a:extLst>
              <a:ext uri="{FF2B5EF4-FFF2-40B4-BE49-F238E27FC236}">
                <a16:creationId xmlns:a16="http://schemas.microsoft.com/office/drawing/2014/main" id="{C35D1C94-1C3F-E4D5-6BF8-F90CF672AEB0}"/>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9" name="Rectangle 18">
            <a:extLst>
              <a:ext uri="{FF2B5EF4-FFF2-40B4-BE49-F238E27FC236}">
                <a16:creationId xmlns:a16="http://schemas.microsoft.com/office/drawing/2014/main" id="{3D58DEF9-DAEA-9222-466C-DEB896A9FBE2}"/>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60</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Ejemplo de aplicación de los criterios</a:t>
            </a:r>
            <a:br>
              <a:rPr lang="en-US"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39214"/>
                <a:ext cx="7766248" cy="3952044"/>
              </a:xfrm>
            </p:spPr>
            <p:txBody>
              <a:bodyPr wrap="square">
                <a:spAutoFit/>
              </a:bodyPr>
              <a:lstStyle/>
              <a:p>
                <a:pPr algn="just">
                  <a:spcBef>
                    <a:spcPct val="0"/>
                  </a:spcBef>
                  <a:spcAft>
                    <a:spcPts val="600"/>
                  </a:spcAft>
                  <a:buClr>
                    <a:schemeClr val="hlink"/>
                  </a:buClr>
                  <a:buSzTx/>
                  <a:buFont typeface="Wingdings" panose="05000000000000000000" pitchFamily="2" charset="2"/>
                  <a:buChar char="§"/>
                  <a:defRPr/>
                </a:pPr>
                <a:r>
                  <a:rPr lang="es-ES" sz="2000"/>
                  <a:t>Se calcula </a:t>
                </a:r>
                <a14:m>
                  <m:oMath xmlns:m="http://schemas.openxmlformats.org/officeDocument/2006/math">
                    <m:r>
                      <a:rPr lang="es-CR" sz="2000" b="0" i="1" smtClean="0">
                        <a:latin typeface="Cambria Math" panose="02040503050406030204" pitchFamily="18" charset="0"/>
                      </a:rPr>
                      <m:t>𝑝</m:t>
                    </m:r>
                    <m:d>
                      <m:dPr>
                        <m:endChr m:val="|"/>
                        <m:ctrlPr>
                          <a:rPr lang="es-CR" sz="2000" b="0" i="1" smtClean="0">
                            <a:latin typeface="Cambria Math" panose="02040503050406030204" pitchFamily="18" charset="0"/>
                          </a:rPr>
                        </m:ctrlPr>
                      </m:dPr>
                      <m:e>
                        <m:r>
                          <a:rPr lang="es-CR" sz="2000" b="0" i="1" smtClean="0">
                            <a:latin typeface="Cambria Math" panose="02040503050406030204" pitchFamily="18" charset="0"/>
                          </a:rPr>
                          <m:t>𝑗</m:t>
                        </m:r>
                        <m:r>
                          <a:rPr lang="es-CR" sz="2000" b="0" i="1" smtClean="0">
                            <a:latin typeface="Cambria Math" panose="02040503050406030204" pitchFamily="18" charset="0"/>
                          </a:rPr>
                          <m:t> </m:t>
                        </m:r>
                      </m:e>
                    </m:d>
                    <m:r>
                      <a:rPr lang="en-US" sz="2000" b="0" i="1" smtClean="0">
                        <a:latin typeface="Cambria Math" panose="02040503050406030204" pitchFamily="18" charset="0"/>
                      </a:rPr>
                      <m:t>𝑡</m:t>
                    </m:r>
                    <m:r>
                      <a:rPr lang="en-US" sz="2000" b="0" i="1" smtClean="0">
                        <a:latin typeface="Cambria Math" panose="02040503050406030204" pitchFamily="18" charset="0"/>
                      </a:rPr>
                      <m:t>)</m:t>
                    </m:r>
                  </m:oMath>
                </a14:m>
                <a:r>
                  <a:rPr lang="es-ES" sz="2000"/>
                  <a:t>, con:</a:t>
                </a:r>
              </a:p>
              <a:p>
                <a:pPr lvl="1" algn="just">
                  <a:spcBef>
                    <a:spcPct val="0"/>
                  </a:spcBef>
                  <a:spcAft>
                    <a:spcPts val="600"/>
                  </a:spcAft>
                  <a:buClr>
                    <a:schemeClr val="hlink"/>
                  </a:buClr>
                  <a:buSzTx/>
                  <a:buFont typeface="Wingdings" panose="05000000000000000000" pitchFamily="2" charset="2"/>
                  <a:buChar char="§"/>
                  <a:defRPr/>
                </a:pPr>
                <a:r>
                  <a:rPr lang="es-ES" sz="1800"/>
                  <a:t>j: 1=Buena y 2=Mala </a:t>
                </a:r>
              </a:p>
              <a:p>
                <a:pPr lvl="1" algn="just">
                  <a:spcBef>
                    <a:spcPct val="0"/>
                  </a:spcBef>
                  <a:spcAft>
                    <a:spcPts val="600"/>
                  </a:spcAft>
                  <a:buClr>
                    <a:schemeClr val="hlink"/>
                  </a:buClr>
                  <a:buSzTx/>
                  <a:buFont typeface="Wingdings" panose="05000000000000000000" pitchFamily="2" charset="2"/>
                  <a:buChar char="§"/>
                  <a:defRPr/>
                </a:pPr>
                <a:r>
                  <a:rPr lang="es-ES" sz="1800"/>
                  <a:t>t: 1=N1, 2=N2 y 3=N3</a:t>
                </a:r>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r>
                  <a:rPr lang="es-ES" sz="2000"/>
                  <a:t>Para </a:t>
                </a:r>
                <a14:m>
                  <m:oMath xmlns:m="http://schemas.openxmlformats.org/officeDocument/2006/math">
                    <m:sSub>
                      <m:sSubPr>
                        <m:ctrlPr>
                          <a:rPr lang="es-ES" sz="2000" i="1" smtClean="0">
                            <a:latin typeface="Cambria Math" panose="02040503050406030204" pitchFamily="18" charset="0"/>
                          </a:rPr>
                        </m:ctrlPr>
                      </m:sSubPr>
                      <m:e>
                        <m:r>
                          <a:rPr lang="es-CR" sz="2000" b="0" i="1" smtClean="0">
                            <a:latin typeface="Cambria Math" panose="02040503050406030204" pitchFamily="18" charset="0"/>
                          </a:rPr>
                          <m:t>𝑁</m:t>
                        </m:r>
                      </m:e>
                      <m:sub>
                        <m:r>
                          <a:rPr lang="es-CR" sz="2000" b="0" i="1" smtClean="0">
                            <a:latin typeface="Cambria Math" panose="02040503050406030204" pitchFamily="18" charset="0"/>
                          </a:rPr>
                          <m:t>1</m:t>
                        </m:r>
                      </m:sub>
                    </m:sSub>
                  </m:oMath>
                </a14:m>
                <a:endParaRPr lang="es-CR"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s-CR" sz="2000" b="0" i="1" smtClean="0">
                          <a:latin typeface="Cambria Math" panose="02040503050406030204" pitchFamily="18" charset="0"/>
                        </a:rPr>
                        <m:t>𝑝</m:t>
                      </m:r>
                      <m:d>
                        <m:dPr>
                          <m:endChr m:val="|"/>
                          <m:ctrlPr>
                            <a:rPr lang="es-CR" sz="2000" b="0" i="1" smtClean="0">
                              <a:latin typeface="Cambria Math" panose="02040503050406030204" pitchFamily="18" charset="0"/>
                            </a:rPr>
                          </m:ctrlPr>
                        </m:dPr>
                        <m:e>
                          <m:r>
                            <a:rPr lang="es-CR" sz="2000" b="0" i="1" smtClean="0">
                              <a:latin typeface="Cambria Math" panose="02040503050406030204" pitchFamily="18" charset="0"/>
                            </a:rPr>
                            <m:t>𝑗</m:t>
                          </m:r>
                          <m:r>
                            <a:rPr lang="es-CR" sz="2000" b="0" i="1" smtClean="0">
                              <a:latin typeface="Cambria Math" panose="02040503050406030204" pitchFamily="18" charset="0"/>
                            </a:rPr>
                            <m:t>=1 </m:t>
                          </m:r>
                        </m:e>
                      </m:d>
                      <m:r>
                        <a:rPr lang="en-US" sz="2000" b="0" i="1" smtClean="0">
                          <a:latin typeface="Cambria Math" panose="02040503050406030204" pitchFamily="18" charset="0"/>
                        </a:rPr>
                        <m:t>𝑡</m:t>
                      </m:r>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0</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=0</m:t>
                      </m:r>
                    </m:oMath>
                  </m:oMathPara>
                </a14:m>
                <a:endParaRPr lang="es-CR"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s-CR" sz="2000" b="0" i="1" smtClean="0">
                          <a:latin typeface="Cambria Math" panose="02040503050406030204" pitchFamily="18" charset="0"/>
                        </a:rPr>
                        <m:t>𝑝</m:t>
                      </m:r>
                      <m:d>
                        <m:dPr>
                          <m:endChr m:val="|"/>
                          <m:ctrlPr>
                            <a:rPr lang="es-CR" sz="2000" b="0" i="1" smtClean="0">
                              <a:latin typeface="Cambria Math" panose="02040503050406030204" pitchFamily="18" charset="0"/>
                            </a:rPr>
                          </m:ctrlPr>
                        </m:dPr>
                        <m:e>
                          <m:r>
                            <a:rPr lang="es-CR" sz="2000" b="0" i="1" smtClean="0">
                              <a:latin typeface="Cambria Math" panose="02040503050406030204" pitchFamily="18" charset="0"/>
                            </a:rPr>
                            <m:t>𝑗</m:t>
                          </m:r>
                          <m:r>
                            <a:rPr lang="es-CR" sz="2000" b="0" i="1" smtClean="0">
                              <a:latin typeface="Cambria Math" panose="02040503050406030204" pitchFamily="18" charset="0"/>
                            </a:rPr>
                            <m:t>=2 </m:t>
                          </m:r>
                        </m:e>
                      </m:d>
                      <m:r>
                        <a:rPr lang="en-US" sz="2000" b="0" i="1" smtClean="0">
                          <a:latin typeface="Cambria Math" panose="02040503050406030204" pitchFamily="18" charset="0"/>
                        </a:rPr>
                        <m:t>𝑡</m:t>
                      </m:r>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=1</m:t>
                      </m:r>
                    </m:oMath>
                  </m:oMathPara>
                </a14:m>
                <a:endParaRPr lang="es-CR" sz="2000"/>
              </a:p>
              <a:p>
                <a:pPr algn="just">
                  <a:spcBef>
                    <a:spcPct val="0"/>
                  </a:spcBef>
                  <a:spcAft>
                    <a:spcPts val="600"/>
                  </a:spcAft>
                  <a:buClr>
                    <a:schemeClr val="hlink"/>
                  </a:buClr>
                  <a:buSzTx/>
                  <a:buFont typeface="Wingdings" panose="05000000000000000000" pitchFamily="2" charset="2"/>
                  <a:buChar char="§"/>
                  <a:defRPr/>
                </a:pPr>
                <a:endParaRPr lang="es-CR" sz="2000"/>
              </a:p>
              <a:p>
                <a:pPr algn="just">
                  <a:spcBef>
                    <a:spcPct val="0"/>
                  </a:spcBef>
                  <a:spcAft>
                    <a:spcPts val="600"/>
                  </a:spcAft>
                  <a:buClr>
                    <a:schemeClr val="hlink"/>
                  </a:buClr>
                  <a:buSzTx/>
                  <a:buFont typeface="Wingdings" panose="05000000000000000000" pitchFamily="2" charset="2"/>
                  <a:buChar char="§"/>
                  <a:defRPr/>
                </a:pPr>
                <a:endParaRPr lang="es-CR" sz="2000"/>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39214"/>
                <a:ext cx="7766248" cy="3952044"/>
              </a:xfrm>
              <a:blipFill>
                <a:blip r:embed="rId2"/>
                <a:stretch>
                  <a:fillRect l="-707" t="-772"/>
                </a:stretch>
              </a:blipFill>
            </p:spPr>
            <p:txBody>
              <a:bodyPr/>
              <a:lstStyle/>
              <a:p>
                <a:r>
                  <a:rPr lang="es-ES">
                    <a:noFill/>
                  </a:rPr>
                  <a:t> </a:t>
                </a:r>
              </a:p>
            </p:txBody>
          </p:sp>
        </mc:Fallback>
      </mc:AlternateContent>
    </p:spTree>
    <p:extLst>
      <p:ext uri="{BB962C8B-B14F-4D97-AF65-F5344CB8AC3E}">
        <p14:creationId xmlns:p14="http://schemas.microsoft.com/office/powerpoint/2010/main" val="4636481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61</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Ejemplo de aplicación de los criterios</a:t>
            </a:r>
            <a:br>
              <a:rPr lang="en-US"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39214"/>
                <a:ext cx="7766248" cy="4572277"/>
              </a:xfrm>
            </p:spPr>
            <p:txBody>
              <a:bodyPr wrap="square">
                <a:spAutoFit/>
              </a:bodyPr>
              <a:lstStyle/>
              <a:p>
                <a:pPr algn="just">
                  <a:spcBef>
                    <a:spcPct val="0"/>
                  </a:spcBef>
                  <a:spcAft>
                    <a:spcPts val="600"/>
                  </a:spcAft>
                  <a:buClr>
                    <a:schemeClr val="hlink"/>
                  </a:buClr>
                  <a:buSzTx/>
                  <a:buFont typeface="Wingdings" panose="05000000000000000000" pitchFamily="2" charset="2"/>
                  <a:buChar char="§"/>
                  <a:defRPr/>
                </a:pPr>
                <a:r>
                  <a:rPr lang="es-ES" sz="2000"/>
                  <a:t>Para </a:t>
                </a:r>
                <a14:m>
                  <m:oMath xmlns:m="http://schemas.openxmlformats.org/officeDocument/2006/math">
                    <m:sSub>
                      <m:sSubPr>
                        <m:ctrlPr>
                          <a:rPr lang="es-ES" sz="2000" i="1" smtClean="0">
                            <a:latin typeface="Cambria Math" panose="02040503050406030204" pitchFamily="18" charset="0"/>
                          </a:rPr>
                        </m:ctrlPr>
                      </m:sSubPr>
                      <m:e>
                        <m:r>
                          <a:rPr lang="es-CR" sz="2000" b="0" i="1" smtClean="0">
                            <a:latin typeface="Cambria Math" panose="02040503050406030204" pitchFamily="18" charset="0"/>
                          </a:rPr>
                          <m:t>𝑁</m:t>
                        </m:r>
                      </m:e>
                      <m:sub>
                        <m:r>
                          <a:rPr lang="en-US" sz="2000" b="0" i="1" smtClean="0">
                            <a:latin typeface="Cambria Math" panose="02040503050406030204" pitchFamily="18" charset="0"/>
                          </a:rPr>
                          <m:t>2</m:t>
                        </m:r>
                      </m:sub>
                    </m:sSub>
                  </m:oMath>
                </a14:m>
                <a:endParaRPr lang="es-CR"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s-CR" sz="2000" b="0" i="1" smtClean="0">
                          <a:latin typeface="Cambria Math" panose="02040503050406030204" pitchFamily="18" charset="0"/>
                        </a:rPr>
                        <m:t>𝑝</m:t>
                      </m:r>
                      <m:d>
                        <m:dPr>
                          <m:endChr m:val="|"/>
                          <m:ctrlPr>
                            <a:rPr lang="es-CR" sz="2000" b="0" i="1" smtClean="0">
                              <a:latin typeface="Cambria Math" panose="02040503050406030204" pitchFamily="18" charset="0"/>
                            </a:rPr>
                          </m:ctrlPr>
                        </m:dPr>
                        <m:e>
                          <m:r>
                            <a:rPr lang="es-CR" sz="2000" b="0" i="1" smtClean="0">
                              <a:latin typeface="Cambria Math" panose="02040503050406030204" pitchFamily="18" charset="0"/>
                            </a:rPr>
                            <m:t>𝑗</m:t>
                          </m:r>
                          <m:r>
                            <a:rPr lang="es-CR" sz="2000" b="0" i="1" smtClean="0">
                              <a:latin typeface="Cambria Math" panose="02040503050406030204" pitchFamily="18" charset="0"/>
                            </a:rPr>
                            <m:t>=1 </m:t>
                          </m:r>
                        </m:e>
                      </m:d>
                      <m:r>
                        <a:rPr lang="en-US" sz="2000" b="0" i="1" smtClean="0">
                          <a:latin typeface="Cambria Math" panose="02040503050406030204" pitchFamily="18" charset="0"/>
                        </a:rPr>
                        <m:t>𝑡</m:t>
                      </m:r>
                      <m:r>
                        <a:rPr lang="en-US" sz="2000" b="0" i="1" smtClean="0">
                          <a:latin typeface="Cambria Math" panose="02040503050406030204" pitchFamily="18" charset="0"/>
                        </a:rPr>
                        <m:t>=2)=</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5</m:t>
                          </m:r>
                        </m:num>
                        <m:den>
                          <m:r>
                            <a:rPr lang="en-US" sz="2000" b="0" i="1" smtClean="0">
                              <a:latin typeface="Cambria Math" panose="02040503050406030204" pitchFamily="18" charset="0"/>
                            </a:rPr>
                            <m:t>8</m:t>
                          </m:r>
                        </m:den>
                      </m:f>
                      <m:r>
                        <a:rPr lang="en-US" sz="2000" b="0" i="1" smtClean="0">
                          <a:latin typeface="Cambria Math" panose="02040503050406030204" pitchFamily="18" charset="0"/>
                        </a:rPr>
                        <m:t>=0.625</m:t>
                      </m:r>
                    </m:oMath>
                  </m:oMathPara>
                </a14:m>
                <a:endParaRPr lang="es-CR"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s-CR" sz="2000" b="0" i="1" smtClean="0">
                          <a:latin typeface="Cambria Math" panose="02040503050406030204" pitchFamily="18" charset="0"/>
                        </a:rPr>
                        <m:t>𝑝</m:t>
                      </m:r>
                      <m:d>
                        <m:dPr>
                          <m:endChr m:val="|"/>
                          <m:ctrlPr>
                            <a:rPr lang="es-CR" sz="2000" b="0" i="1" smtClean="0">
                              <a:latin typeface="Cambria Math" panose="02040503050406030204" pitchFamily="18" charset="0"/>
                            </a:rPr>
                          </m:ctrlPr>
                        </m:dPr>
                        <m:e>
                          <m:r>
                            <a:rPr lang="es-CR" sz="2000" b="0" i="1" smtClean="0">
                              <a:latin typeface="Cambria Math" panose="02040503050406030204" pitchFamily="18" charset="0"/>
                            </a:rPr>
                            <m:t>𝑗</m:t>
                          </m:r>
                          <m:r>
                            <a:rPr lang="es-CR" sz="2000" b="0" i="1" smtClean="0">
                              <a:latin typeface="Cambria Math" panose="02040503050406030204" pitchFamily="18" charset="0"/>
                            </a:rPr>
                            <m:t>=2 </m:t>
                          </m:r>
                        </m:e>
                      </m:d>
                      <m:r>
                        <a:rPr lang="en-US" sz="2000" b="0" i="1" smtClean="0">
                          <a:latin typeface="Cambria Math" panose="02040503050406030204" pitchFamily="18" charset="0"/>
                        </a:rPr>
                        <m:t>𝑡</m:t>
                      </m:r>
                      <m:r>
                        <a:rPr lang="en-US" sz="2000" b="0" i="1" smtClean="0">
                          <a:latin typeface="Cambria Math" panose="02040503050406030204" pitchFamily="18" charset="0"/>
                        </a:rPr>
                        <m:t>=2)=</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8</m:t>
                          </m:r>
                        </m:den>
                      </m:f>
                      <m:r>
                        <a:rPr lang="en-US" sz="2000" b="0" i="1" smtClean="0">
                          <a:latin typeface="Cambria Math" panose="02040503050406030204" pitchFamily="18" charset="0"/>
                        </a:rPr>
                        <m:t>=0.375</m:t>
                      </m:r>
                    </m:oMath>
                  </m:oMathPara>
                </a14:m>
                <a:endParaRPr lang="es-CR"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r>
                  <a:rPr lang="es-ES" sz="2000"/>
                  <a:t>Para </a:t>
                </a:r>
                <a14:m>
                  <m:oMath xmlns:m="http://schemas.openxmlformats.org/officeDocument/2006/math">
                    <m:sSub>
                      <m:sSubPr>
                        <m:ctrlPr>
                          <a:rPr lang="es-ES" sz="2000" i="1" smtClean="0">
                            <a:latin typeface="Cambria Math" panose="02040503050406030204" pitchFamily="18" charset="0"/>
                          </a:rPr>
                        </m:ctrlPr>
                      </m:sSubPr>
                      <m:e>
                        <m:r>
                          <a:rPr lang="es-CR" sz="2000" b="0" i="1" smtClean="0">
                            <a:latin typeface="Cambria Math" panose="02040503050406030204" pitchFamily="18" charset="0"/>
                          </a:rPr>
                          <m:t>𝑁</m:t>
                        </m:r>
                      </m:e>
                      <m:sub>
                        <m:r>
                          <a:rPr lang="en-US" sz="2000" b="0" i="1" smtClean="0">
                            <a:latin typeface="Cambria Math" panose="02040503050406030204" pitchFamily="18" charset="0"/>
                          </a:rPr>
                          <m:t>3</m:t>
                        </m:r>
                      </m:sub>
                    </m:sSub>
                  </m:oMath>
                </a14:m>
                <a:endParaRPr lang="es-CR"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s-CR" sz="2000" b="0" i="1" smtClean="0">
                          <a:latin typeface="Cambria Math" panose="02040503050406030204" pitchFamily="18" charset="0"/>
                        </a:rPr>
                        <m:t>𝑝</m:t>
                      </m:r>
                      <m:d>
                        <m:dPr>
                          <m:endChr m:val="|"/>
                          <m:ctrlPr>
                            <a:rPr lang="es-CR" sz="2000" b="0" i="1" smtClean="0">
                              <a:latin typeface="Cambria Math" panose="02040503050406030204" pitchFamily="18" charset="0"/>
                            </a:rPr>
                          </m:ctrlPr>
                        </m:dPr>
                        <m:e>
                          <m:r>
                            <a:rPr lang="es-CR" sz="2000" b="0" i="1" smtClean="0">
                              <a:latin typeface="Cambria Math" panose="02040503050406030204" pitchFamily="18" charset="0"/>
                            </a:rPr>
                            <m:t>𝑗</m:t>
                          </m:r>
                          <m:r>
                            <a:rPr lang="es-CR" sz="2000" b="0" i="1" smtClean="0">
                              <a:latin typeface="Cambria Math" panose="02040503050406030204" pitchFamily="18" charset="0"/>
                            </a:rPr>
                            <m:t>=1 </m:t>
                          </m:r>
                        </m:e>
                      </m:d>
                      <m:r>
                        <a:rPr lang="en-US" sz="2000" b="0" i="1" smtClean="0">
                          <a:latin typeface="Cambria Math" panose="02040503050406030204" pitchFamily="18" charset="0"/>
                        </a:rPr>
                        <m:t>𝑡</m:t>
                      </m:r>
                      <m:r>
                        <a:rPr lang="en-US" sz="2000" b="0" i="1" smtClean="0">
                          <a:latin typeface="Cambria Math" panose="02040503050406030204" pitchFamily="18" charset="0"/>
                        </a:rPr>
                        <m:t>=3)=</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6</m:t>
                          </m:r>
                        </m:den>
                      </m:f>
                      <m:r>
                        <a:rPr lang="en-US" sz="2000" b="0" i="1" smtClean="0">
                          <a:latin typeface="Cambria Math" panose="02040503050406030204" pitchFamily="18" charset="0"/>
                        </a:rPr>
                        <m:t>=0.5</m:t>
                      </m:r>
                    </m:oMath>
                  </m:oMathPara>
                </a14:m>
                <a:endParaRPr lang="es-CR"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s-CR" sz="2000" b="0" i="1" smtClean="0">
                          <a:latin typeface="Cambria Math" panose="02040503050406030204" pitchFamily="18" charset="0"/>
                        </a:rPr>
                        <m:t>𝑝</m:t>
                      </m:r>
                      <m:d>
                        <m:dPr>
                          <m:endChr m:val="|"/>
                          <m:ctrlPr>
                            <a:rPr lang="es-CR" sz="2000" b="0" i="1" smtClean="0">
                              <a:latin typeface="Cambria Math" panose="02040503050406030204" pitchFamily="18" charset="0"/>
                            </a:rPr>
                          </m:ctrlPr>
                        </m:dPr>
                        <m:e>
                          <m:r>
                            <a:rPr lang="es-CR" sz="2000" b="0" i="1" smtClean="0">
                              <a:latin typeface="Cambria Math" panose="02040503050406030204" pitchFamily="18" charset="0"/>
                            </a:rPr>
                            <m:t>𝑗</m:t>
                          </m:r>
                          <m:r>
                            <a:rPr lang="es-CR" sz="2000" b="0" i="1" smtClean="0">
                              <a:latin typeface="Cambria Math" panose="02040503050406030204" pitchFamily="18" charset="0"/>
                            </a:rPr>
                            <m:t>=2 </m:t>
                          </m:r>
                        </m:e>
                      </m:d>
                      <m:r>
                        <a:rPr lang="en-US" sz="2000" b="0" i="1" smtClean="0">
                          <a:latin typeface="Cambria Math" panose="02040503050406030204" pitchFamily="18" charset="0"/>
                        </a:rPr>
                        <m:t>𝑡</m:t>
                      </m:r>
                      <m:r>
                        <a:rPr lang="en-US" sz="2000" b="0" i="1" smtClean="0">
                          <a:latin typeface="Cambria Math" panose="02040503050406030204" pitchFamily="18" charset="0"/>
                        </a:rPr>
                        <m:t>=3)=</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6</m:t>
                          </m:r>
                        </m:den>
                      </m:f>
                      <m:r>
                        <a:rPr lang="en-US" sz="2000" b="0" i="1" smtClean="0">
                          <a:latin typeface="Cambria Math" panose="02040503050406030204" pitchFamily="18" charset="0"/>
                        </a:rPr>
                        <m:t>=0.5</m:t>
                      </m:r>
                    </m:oMath>
                  </m:oMathPara>
                </a14:m>
                <a:endParaRPr lang="es-CR" sz="2000"/>
              </a:p>
              <a:p>
                <a:pPr algn="just">
                  <a:spcBef>
                    <a:spcPct val="0"/>
                  </a:spcBef>
                  <a:spcAft>
                    <a:spcPts val="600"/>
                  </a:spcAft>
                  <a:buClr>
                    <a:schemeClr val="hlink"/>
                  </a:buClr>
                  <a:buSzTx/>
                  <a:buFont typeface="Wingdings" panose="05000000000000000000" pitchFamily="2" charset="2"/>
                  <a:buChar char="§"/>
                  <a:defRPr/>
                </a:pPr>
                <a:endParaRPr lang="es-CR" sz="2000"/>
              </a:p>
              <a:p>
                <a:pPr algn="just">
                  <a:spcBef>
                    <a:spcPct val="0"/>
                  </a:spcBef>
                  <a:spcAft>
                    <a:spcPts val="600"/>
                  </a:spcAft>
                  <a:buClr>
                    <a:schemeClr val="hlink"/>
                  </a:buClr>
                  <a:buSzTx/>
                  <a:buFont typeface="Wingdings" panose="05000000000000000000" pitchFamily="2" charset="2"/>
                  <a:buChar char="§"/>
                  <a:defRPr/>
                </a:pPr>
                <a:endParaRPr lang="es-CR" sz="2000"/>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39214"/>
                <a:ext cx="7766248" cy="4572277"/>
              </a:xfrm>
              <a:blipFill>
                <a:blip r:embed="rId2"/>
                <a:stretch>
                  <a:fillRect l="-707" t="-667"/>
                </a:stretch>
              </a:blipFill>
            </p:spPr>
            <p:txBody>
              <a:bodyPr/>
              <a:lstStyle/>
              <a:p>
                <a:r>
                  <a:rPr lang="es-ES">
                    <a:noFill/>
                  </a:rPr>
                  <a:t> </a:t>
                </a:r>
              </a:p>
            </p:txBody>
          </p:sp>
        </mc:Fallback>
      </mc:AlternateContent>
    </p:spTree>
    <p:extLst>
      <p:ext uri="{BB962C8B-B14F-4D97-AF65-F5344CB8AC3E}">
        <p14:creationId xmlns:p14="http://schemas.microsoft.com/office/powerpoint/2010/main" val="24785214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62</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Ejemplo de aplicación de los criterios</a:t>
            </a:r>
            <a:br>
              <a:rPr lang="en-US"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39214"/>
                <a:ext cx="7766248" cy="1169551"/>
              </a:xfrm>
            </p:spPr>
            <p:txBody>
              <a:bodyPr wrap="square">
                <a:spAutoFit/>
              </a:bodyPr>
              <a:lstStyle/>
              <a:p>
                <a:pPr algn="just">
                  <a:spcBef>
                    <a:spcPct val="0"/>
                  </a:spcBef>
                  <a:spcAft>
                    <a:spcPts val="600"/>
                  </a:spcAft>
                  <a:buClr>
                    <a:schemeClr val="hlink"/>
                  </a:buClr>
                  <a:buSzTx/>
                  <a:buFont typeface="Wingdings" panose="05000000000000000000" pitchFamily="2" charset="2"/>
                  <a:buChar char="§"/>
                  <a:defRPr/>
                </a:pPr>
                <a:r>
                  <a:rPr lang="en-US" sz="2000" err="1"/>
                  <a:t>Comparaci</a:t>
                </a:r>
                <a:r>
                  <a:rPr lang="es-CR" sz="2000" err="1"/>
                  <a:t>ón</a:t>
                </a:r>
                <a:r>
                  <a:rPr lang="es-CR" sz="2000"/>
                  <a:t> de </a:t>
                </a:r>
                <a14:m>
                  <m:oMath xmlns:m="http://schemas.openxmlformats.org/officeDocument/2006/math">
                    <m:r>
                      <a:rPr lang="es-CR" sz="2000" b="0" i="1" smtClean="0">
                        <a:latin typeface="Cambria Math" panose="02040503050406030204" pitchFamily="18" charset="0"/>
                      </a:rPr>
                      <m:t>𝑝</m:t>
                    </m:r>
                    <m:d>
                      <m:dPr>
                        <m:endChr m:val="|"/>
                        <m:ctrlPr>
                          <a:rPr lang="es-CR" sz="2000" b="0" i="1" smtClean="0">
                            <a:latin typeface="Cambria Math" panose="02040503050406030204" pitchFamily="18" charset="0"/>
                          </a:rPr>
                        </m:ctrlPr>
                      </m:dPr>
                      <m:e>
                        <m:r>
                          <a:rPr lang="es-CR" sz="2000" b="0" i="1" smtClean="0">
                            <a:latin typeface="Cambria Math" panose="02040503050406030204" pitchFamily="18" charset="0"/>
                          </a:rPr>
                          <m:t>𝑗</m:t>
                        </m:r>
                        <m:r>
                          <a:rPr lang="es-CR" sz="2000" b="0" i="1" smtClean="0">
                            <a:latin typeface="Cambria Math" panose="02040503050406030204" pitchFamily="18" charset="0"/>
                          </a:rPr>
                          <m:t> </m:t>
                        </m:r>
                      </m:e>
                    </m:d>
                    <m:r>
                      <a:rPr lang="en-US" sz="2000" b="0" i="1" smtClean="0">
                        <a:latin typeface="Cambria Math" panose="02040503050406030204" pitchFamily="18" charset="0"/>
                      </a:rPr>
                      <m:t>𝑡</m:t>
                    </m:r>
                    <m:r>
                      <a:rPr lang="en-US" sz="2000" b="0" i="1" smtClean="0">
                        <a:latin typeface="Cambria Math" panose="02040503050406030204" pitchFamily="18" charset="0"/>
                      </a:rPr>
                      <m:t>)</m:t>
                    </m:r>
                  </m:oMath>
                </a14:m>
                <a:endParaRPr lang="es-CR" sz="2000"/>
              </a:p>
              <a:p>
                <a:pPr algn="just">
                  <a:spcBef>
                    <a:spcPct val="0"/>
                  </a:spcBef>
                  <a:spcAft>
                    <a:spcPts val="600"/>
                  </a:spcAft>
                  <a:buClr>
                    <a:schemeClr val="hlink"/>
                  </a:buClr>
                  <a:buSzTx/>
                  <a:buFont typeface="Wingdings" panose="05000000000000000000" pitchFamily="2" charset="2"/>
                  <a:buChar char="§"/>
                  <a:defRPr/>
                </a:pPr>
                <a:endParaRPr lang="es-CR" sz="2000"/>
              </a:p>
              <a:p>
                <a:pPr algn="just">
                  <a:spcBef>
                    <a:spcPct val="0"/>
                  </a:spcBef>
                  <a:spcAft>
                    <a:spcPts val="600"/>
                  </a:spcAft>
                  <a:buClr>
                    <a:schemeClr val="hlink"/>
                  </a:buClr>
                  <a:buSzTx/>
                  <a:buFont typeface="Wingdings" panose="05000000000000000000" pitchFamily="2" charset="2"/>
                  <a:buChar char="§"/>
                  <a:defRPr/>
                </a:pPr>
                <a:endParaRPr lang="es-CR" sz="2000"/>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39214"/>
                <a:ext cx="7766248" cy="1169551"/>
              </a:xfrm>
              <a:blipFill>
                <a:blip r:embed="rId2"/>
                <a:stretch>
                  <a:fillRect l="-707" t="-2604"/>
                </a:stretch>
              </a:blipFill>
            </p:spPr>
            <p:txBody>
              <a:bodyPr/>
              <a:lstStyle/>
              <a:p>
                <a:r>
                  <a:rPr lang="es-ES">
                    <a:noFill/>
                  </a:rPr>
                  <a:t> </a:t>
                </a:r>
              </a:p>
            </p:txBody>
          </p:sp>
        </mc:Fallback>
      </mc:AlternateContent>
      <p:pic>
        <p:nvPicPr>
          <p:cNvPr id="3" name="Picture 2">
            <a:extLst>
              <a:ext uri="{FF2B5EF4-FFF2-40B4-BE49-F238E27FC236}">
                <a16:creationId xmlns:a16="http://schemas.microsoft.com/office/drawing/2014/main" id="{7CD54A3A-D1F3-4929-0A51-49DC43CA1E2D}"/>
              </a:ext>
            </a:extLst>
          </p:cNvPr>
          <p:cNvPicPr>
            <a:picLocks noChangeAspect="1"/>
          </p:cNvPicPr>
          <p:nvPr/>
        </p:nvPicPr>
        <p:blipFill>
          <a:blip r:embed="rId3"/>
          <a:stretch>
            <a:fillRect/>
          </a:stretch>
        </p:blipFill>
        <p:spPr>
          <a:xfrm>
            <a:off x="1763688" y="2796934"/>
            <a:ext cx="5424502" cy="1904603"/>
          </a:xfrm>
          <a:prstGeom prst="rect">
            <a:avLst/>
          </a:prstGeom>
        </p:spPr>
      </p:pic>
    </p:spTree>
    <p:extLst>
      <p:ext uri="{BB962C8B-B14F-4D97-AF65-F5344CB8AC3E}">
        <p14:creationId xmlns:p14="http://schemas.microsoft.com/office/powerpoint/2010/main" val="23234931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63</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Ejemplo de aplicación de los criterios</a:t>
            </a:r>
            <a:br>
              <a:rPr lang="en-US"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39214"/>
                <a:ext cx="7766248" cy="3093154"/>
              </a:xfrm>
            </p:spPr>
            <p:txBody>
              <a:bodyPr wrap="square">
                <a:spAutoFit/>
              </a:bodyPr>
              <a:lstStyle/>
              <a:p>
                <a:pPr algn="just">
                  <a:spcBef>
                    <a:spcPct val="0"/>
                  </a:spcBef>
                  <a:spcAft>
                    <a:spcPts val="600"/>
                  </a:spcAft>
                  <a:buClr>
                    <a:schemeClr val="hlink"/>
                  </a:buClr>
                  <a:buSzTx/>
                  <a:buFont typeface="Wingdings" panose="05000000000000000000" pitchFamily="2" charset="2"/>
                  <a:buChar char="§"/>
                  <a:defRPr/>
                </a:pPr>
                <a:r>
                  <a:rPr lang="es-CR" sz="2000"/>
                  <a:t>Índice de Gini</a:t>
                </a:r>
              </a:p>
              <a:p>
                <a:pPr algn="just">
                  <a:spcBef>
                    <a:spcPct val="0"/>
                  </a:spcBef>
                  <a:spcAft>
                    <a:spcPts val="600"/>
                  </a:spcAft>
                  <a:buClr>
                    <a:schemeClr val="hlink"/>
                  </a:buClr>
                  <a:buSzTx/>
                  <a:buFont typeface="Wingdings" panose="05000000000000000000" pitchFamily="2" charset="2"/>
                  <a:buChar char="§"/>
                  <a:defRPr/>
                </a:pPr>
                <a:endParaRPr lang="es-CR" sz="2000"/>
              </a:p>
              <a:p>
                <a:pPr marL="0" indent="0">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s-CR" sz="2000" b="0" i="1" smtClean="0">
                          <a:latin typeface="Cambria Math" panose="02040503050406030204" pitchFamily="18" charset="0"/>
                        </a:rPr>
                        <m:t>𝐺</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=1</m:t>
                          </m:r>
                        </m:e>
                      </m:d>
                      <m:r>
                        <a:rPr lang="en-US" sz="2000" b="0" i="1" smtClean="0">
                          <a:latin typeface="Cambria Math" panose="02040503050406030204" pitchFamily="18" charset="0"/>
                        </a:rPr>
                        <m:t>=1−</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1</m:t>
                              </m:r>
                            </m:e>
                            <m:sup>
                              <m:r>
                                <a:rPr lang="en-US" sz="2000" i="1">
                                  <a:latin typeface="Cambria Math" panose="02040503050406030204" pitchFamily="18" charset="0"/>
                                </a:rPr>
                                <m:t>2</m:t>
                              </m:r>
                            </m:sup>
                          </m:sSup>
                        </m:e>
                      </m:d>
                      <m:r>
                        <a:rPr lang="en-US" sz="2000" b="0" i="1" smtClean="0">
                          <a:latin typeface="Cambria Math" panose="02040503050406030204" pitchFamily="18" charset="0"/>
                        </a:rPr>
                        <m:t>=0</m:t>
                      </m:r>
                    </m:oMath>
                  </m:oMathPara>
                </a14:m>
                <a:endParaRPr lang="es-CR" sz="2000"/>
              </a:p>
              <a:p>
                <a:pPr marL="0" indent="0">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s-CR" sz="2000" b="0" i="1" smtClean="0">
                          <a:latin typeface="Cambria Math" panose="02040503050406030204" pitchFamily="18" charset="0"/>
                        </a:rPr>
                        <m:t>𝐺</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=2</m:t>
                          </m:r>
                        </m:e>
                      </m:d>
                      <m:r>
                        <a:rPr lang="en-US" sz="2000" b="0" i="1" smtClean="0">
                          <a:latin typeface="Cambria Math" panose="02040503050406030204" pitchFamily="18" charset="0"/>
                        </a:rPr>
                        <m:t>=1−</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0.625</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0.375</m:t>
                              </m:r>
                            </m:e>
                            <m:sup>
                              <m:r>
                                <a:rPr lang="en-US" sz="2000" i="1">
                                  <a:latin typeface="Cambria Math" panose="02040503050406030204" pitchFamily="18" charset="0"/>
                                </a:rPr>
                                <m:t>2</m:t>
                              </m:r>
                            </m:sup>
                          </m:sSup>
                        </m:e>
                      </m:d>
                      <m:r>
                        <a:rPr lang="en-US" sz="2000" b="0" i="1" smtClean="0">
                          <a:latin typeface="Cambria Math" panose="02040503050406030204" pitchFamily="18" charset="0"/>
                        </a:rPr>
                        <m:t>=0.469</m:t>
                      </m:r>
                    </m:oMath>
                  </m:oMathPara>
                </a14:m>
                <a:endParaRPr lang="en-US" sz="2000" b="0" i="1">
                  <a:latin typeface="Cambria Math" panose="02040503050406030204" pitchFamily="18" charset="0"/>
                </a:endParaRPr>
              </a:p>
              <a:p>
                <a:pPr marL="0" indent="0">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s-CR" sz="2000" b="0" i="1" smtClean="0">
                          <a:latin typeface="Cambria Math" panose="02040503050406030204" pitchFamily="18" charset="0"/>
                        </a:rPr>
                        <m:t>𝐺</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=3</m:t>
                          </m:r>
                        </m:e>
                      </m:d>
                      <m:r>
                        <a:rPr lang="en-US" sz="2000" b="0" i="1" smtClean="0">
                          <a:latin typeface="Cambria Math" panose="02040503050406030204" pitchFamily="18" charset="0"/>
                        </a:rPr>
                        <m:t>=1−</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0.5</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0.5</m:t>
                              </m:r>
                            </m:e>
                            <m:sup>
                              <m:r>
                                <a:rPr lang="en-US" sz="2000" i="1">
                                  <a:latin typeface="Cambria Math" panose="02040503050406030204" pitchFamily="18" charset="0"/>
                                </a:rPr>
                                <m:t>2</m:t>
                              </m:r>
                            </m:sup>
                          </m:sSup>
                        </m:e>
                      </m:d>
                      <m:r>
                        <a:rPr lang="en-US" sz="2000" b="0" i="1" smtClean="0">
                          <a:latin typeface="Cambria Math" panose="02040503050406030204" pitchFamily="18" charset="0"/>
                        </a:rPr>
                        <m:t>=0.5</m:t>
                      </m:r>
                    </m:oMath>
                  </m:oMathPara>
                </a14:m>
                <a:endParaRPr lang="es-CR" sz="2000"/>
              </a:p>
              <a:p>
                <a:pPr algn="just">
                  <a:spcBef>
                    <a:spcPct val="0"/>
                  </a:spcBef>
                  <a:spcAft>
                    <a:spcPts val="600"/>
                  </a:spcAft>
                  <a:buClr>
                    <a:schemeClr val="hlink"/>
                  </a:buClr>
                  <a:buSzTx/>
                  <a:buFont typeface="Wingdings" panose="05000000000000000000" pitchFamily="2" charset="2"/>
                  <a:buChar char="§"/>
                  <a:defRPr/>
                </a:pPr>
                <a:endParaRPr lang="es-CR" sz="2000"/>
              </a:p>
              <a:p>
                <a:pPr algn="just">
                  <a:spcBef>
                    <a:spcPct val="0"/>
                  </a:spcBef>
                  <a:spcAft>
                    <a:spcPts val="600"/>
                  </a:spcAft>
                  <a:buClr>
                    <a:schemeClr val="hlink"/>
                  </a:buClr>
                  <a:buSzTx/>
                  <a:buFont typeface="Wingdings" panose="05000000000000000000" pitchFamily="2" charset="2"/>
                  <a:buChar char="§"/>
                  <a:defRPr/>
                </a:pPr>
                <a:endParaRPr lang="es-CR" sz="2000"/>
              </a:p>
              <a:p>
                <a:pPr algn="just">
                  <a:spcBef>
                    <a:spcPct val="0"/>
                  </a:spcBef>
                  <a:spcAft>
                    <a:spcPts val="600"/>
                  </a:spcAft>
                  <a:buClr>
                    <a:schemeClr val="hlink"/>
                  </a:buClr>
                  <a:buSzTx/>
                  <a:buFont typeface="Wingdings" panose="05000000000000000000" pitchFamily="2" charset="2"/>
                  <a:buChar char="§"/>
                  <a:defRPr/>
                </a:pPr>
                <a:endParaRPr lang="es-CR" sz="2000"/>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39214"/>
                <a:ext cx="7766248" cy="3093154"/>
              </a:xfrm>
              <a:blipFill>
                <a:blip r:embed="rId2"/>
                <a:stretch>
                  <a:fillRect l="-707" t="-984"/>
                </a:stretch>
              </a:blipFill>
            </p:spPr>
            <p:txBody>
              <a:bodyPr/>
              <a:lstStyle/>
              <a:p>
                <a:r>
                  <a:rPr lang="es-ES">
                    <a:noFill/>
                  </a:rPr>
                  <a:t> </a:t>
                </a:r>
              </a:p>
            </p:txBody>
          </p:sp>
        </mc:Fallback>
      </mc:AlternateContent>
    </p:spTree>
    <p:extLst>
      <p:ext uri="{BB962C8B-B14F-4D97-AF65-F5344CB8AC3E}">
        <p14:creationId xmlns:p14="http://schemas.microsoft.com/office/powerpoint/2010/main" val="560362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64</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Ejemplo de aplicación de los criterios</a:t>
            </a:r>
            <a:br>
              <a:rPr lang="en-US"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39214"/>
                <a:ext cx="7766248" cy="3093154"/>
              </a:xfrm>
            </p:spPr>
            <p:txBody>
              <a:bodyPr wrap="square">
                <a:spAutoFit/>
              </a:bodyPr>
              <a:lstStyle/>
              <a:p>
                <a:pPr algn="just">
                  <a:spcBef>
                    <a:spcPct val="0"/>
                  </a:spcBef>
                  <a:spcAft>
                    <a:spcPts val="600"/>
                  </a:spcAft>
                  <a:buClr>
                    <a:schemeClr val="hlink"/>
                  </a:buClr>
                  <a:buSzTx/>
                  <a:buFont typeface="Wingdings" panose="05000000000000000000" pitchFamily="2" charset="2"/>
                  <a:buChar char="§"/>
                  <a:defRPr/>
                </a:pPr>
                <a:r>
                  <a:rPr lang="es-CR" sz="2000"/>
                  <a:t>Entropía</a:t>
                </a:r>
              </a:p>
              <a:p>
                <a:pPr algn="just">
                  <a:spcBef>
                    <a:spcPct val="0"/>
                  </a:spcBef>
                  <a:spcAft>
                    <a:spcPts val="600"/>
                  </a:spcAft>
                  <a:buClr>
                    <a:schemeClr val="hlink"/>
                  </a:buClr>
                  <a:buSzTx/>
                  <a:buFont typeface="Wingdings" panose="05000000000000000000" pitchFamily="2" charset="2"/>
                  <a:buChar char="§"/>
                  <a:defRPr/>
                </a:pPr>
                <a:endParaRPr lang="es-CR"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=1</m:t>
                          </m:r>
                        </m:e>
                      </m:d>
                      <m:r>
                        <a:rPr lang="en-US" sz="2000" b="0" i="1" smtClean="0">
                          <a:latin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log</m:t>
                              </m:r>
                            </m:e>
                            <m:sub>
                              <m:r>
                                <a:rPr lang="en-US" sz="2000" b="0" i="1" smtClean="0">
                                  <a:latin typeface="Cambria Math" panose="02040503050406030204" pitchFamily="18" charset="0"/>
                                  <a:ea typeface="Cambria Math" panose="02040503050406030204" pitchFamily="18" charset="0"/>
                                </a:rPr>
                                <m:t>2</m:t>
                              </m:r>
                            </m:sub>
                          </m:sSub>
                        </m:fName>
                        <m:e>
                          <m:r>
                            <a:rPr lang="en-US" sz="2000" b="0" i="1" smtClean="0">
                              <a:latin typeface="Cambria Math" panose="02040503050406030204" pitchFamily="18" charset="0"/>
                              <a:ea typeface="Cambria Math" panose="02040503050406030204" pitchFamily="18" charset="0"/>
                            </a:rPr>
                            <m:t>0</m:t>
                          </m:r>
                        </m:e>
                      </m:func>
                      <m:r>
                        <a:rPr lang="en-US" sz="2000" b="0" i="1" smtClean="0">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m:t>
                      </m:r>
                      <m:func>
                        <m:funcPr>
                          <m:ctrlPr>
                            <a:rPr lang="en-US" sz="2000" i="1">
                              <a:latin typeface="Cambria Math" panose="02040503050406030204" pitchFamily="18" charset="0"/>
                              <a:ea typeface="Cambria Math" panose="02040503050406030204" pitchFamily="18" charset="0"/>
                            </a:rPr>
                          </m:ctrlPr>
                        </m:funcPr>
                        <m:fName>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log</m:t>
                              </m:r>
                            </m:e>
                            <m:sub>
                              <m:r>
                                <a:rPr lang="en-US" sz="2000" i="1">
                                  <a:latin typeface="Cambria Math" panose="02040503050406030204" pitchFamily="18" charset="0"/>
                                  <a:ea typeface="Cambria Math" panose="02040503050406030204" pitchFamily="18" charset="0"/>
                                </a:rPr>
                                <m:t>2</m:t>
                              </m:r>
                            </m:sub>
                          </m:sSub>
                        </m:fName>
                        <m:e>
                          <m:r>
                            <a:rPr lang="en-US" sz="2000" b="0" i="1" smtClean="0">
                              <a:latin typeface="Cambria Math" panose="02040503050406030204" pitchFamily="18" charset="0"/>
                              <a:ea typeface="Cambria Math" panose="02040503050406030204" pitchFamily="18" charset="0"/>
                            </a:rPr>
                            <m:t>1</m:t>
                          </m:r>
                        </m:e>
                      </m:func>
                      <m:r>
                        <a:rPr lang="en-US" sz="2000" b="0" i="1" smtClean="0">
                          <a:latin typeface="Cambria Math" panose="02040503050406030204" pitchFamily="18" charset="0"/>
                          <a:ea typeface="Cambria Math" panose="02040503050406030204" pitchFamily="18" charset="0"/>
                        </a:rPr>
                        <m:t>)</m:t>
                      </m:r>
                    </m:oMath>
                  </m:oMathPara>
                </a14:m>
                <a:endParaRPr lang="en-US" sz="2000" b="0" i="1">
                  <a:latin typeface="Cambria Math" panose="02040503050406030204" pitchFamily="18" charset="0"/>
                </a:endParaRPr>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=2</m:t>
                          </m:r>
                        </m:e>
                      </m:d>
                      <m:r>
                        <a:rPr lang="en-US" sz="2000" b="0" i="1" smtClean="0">
                          <a:latin typeface="Cambria Math" panose="02040503050406030204" pitchFamily="18" charset="0"/>
                        </a:rPr>
                        <m:t>=</m:t>
                      </m:r>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0</m:t>
                          </m:r>
                          <m:r>
                            <a:rPr lang="en-US" sz="2000" b="0" i="1" smtClean="0">
                              <a:latin typeface="Cambria Math" panose="02040503050406030204" pitchFamily="18" charset="0"/>
                            </a:rPr>
                            <m:t>.</m:t>
                          </m:r>
                          <m:r>
                            <a:rPr lang="en-US" sz="2000" i="1">
                              <a:latin typeface="Cambria Math" panose="02040503050406030204" pitchFamily="18" charset="0"/>
                            </a:rPr>
                            <m:t>625</m:t>
                          </m:r>
                          <m:r>
                            <a:rPr lang="en-US" sz="2000" i="1">
                              <a:latin typeface="Cambria Math" panose="02040503050406030204" pitchFamily="18" charset="0"/>
                              <a:ea typeface="Cambria Math" panose="02040503050406030204" pitchFamily="18" charset="0"/>
                            </a:rPr>
                            <m:t>∙</m:t>
                          </m:r>
                          <m:func>
                            <m:funcPr>
                              <m:ctrlPr>
                                <a:rPr lang="en-US" sz="2000" i="1">
                                  <a:latin typeface="Cambria Math" panose="02040503050406030204" pitchFamily="18" charset="0"/>
                                  <a:ea typeface="Cambria Math" panose="02040503050406030204" pitchFamily="18" charset="0"/>
                                </a:rPr>
                              </m:ctrlPr>
                            </m:funcPr>
                            <m:fName>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log</m:t>
                                  </m:r>
                                </m:e>
                                <m:sub>
                                  <m:r>
                                    <a:rPr lang="en-US" sz="2000" i="1">
                                      <a:latin typeface="Cambria Math" panose="02040503050406030204" pitchFamily="18" charset="0"/>
                                      <a:ea typeface="Cambria Math" panose="02040503050406030204" pitchFamily="18" charset="0"/>
                                    </a:rPr>
                                    <m:t>2</m:t>
                                  </m:r>
                                </m:sub>
                              </m:sSub>
                            </m:fName>
                            <m:e>
                              <m:r>
                                <a:rPr lang="en-US" sz="2000" i="1">
                                  <a:latin typeface="Cambria Math" panose="02040503050406030204" pitchFamily="18" charset="0"/>
                                  <a:ea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625</m:t>
                              </m:r>
                            </m:e>
                          </m:func>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0.375</m:t>
                          </m:r>
                          <m:r>
                            <a:rPr lang="en-US" sz="2000" i="1">
                              <a:latin typeface="Cambria Math" panose="02040503050406030204" pitchFamily="18" charset="0"/>
                              <a:ea typeface="Cambria Math" panose="02040503050406030204" pitchFamily="18" charset="0"/>
                            </a:rPr>
                            <m:t>∙</m:t>
                          </m:r>
                          <m:func>
                            <m:funcPr>
                              <m:ctrlPr>
                                <a:rPr lang="en-US" sz="2000" i="1">
                                  <a:latin typeface="Cambria Math" panose="02040503050406030204" pitchFamily="18" charset="0"/>
                                  <a:ea typeface="Cambria Math" panose="02040503050406030204" pitchFamily="18" charset="0"/>
                                </a:rPr>
                              </m:ctrlPr>
                            </m:funcPr>
                            <m:fName>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log</m:t>
                                  </m:r>
                                </m:e>
                                <m:sub>
                                  <m:r>
                                    <a:rPr lang="en-US" sz="2000" i="1">
                                      <a:latin typeface="Cambria Math" panose="02040503050406030204" pitchFamily="18" charset="0"/>
                                      <a:ea typeface="Cambria Math" panose="02040503050406030204" pitchFamily="18" charset="0"/>
                                    </a:rPr>
                                    <m:t>2</m:t>
                                  </m:r>
                                </m:sub>
                              </m:sSub>
                            </m:fName>
                            <m:e>
                              <m:r>
                                <a:rPr lang="en-US" sz="2000" i="1">
                                  <a:latin typeface="Cambria Math" panose="02040503050406030204" pitchFamily="18" charset="0"/>
                                </a:rPr>
                                <m:t>0.375</m:t>
                              </m:r>
                            </m:e>
                          </m:func>
                        </m:e>
                      </m:d>
                      <m:r>
                        <a:rPr lang="en-US" sz="2000" b="0" i="1" smtClean="0">
                          <a:latin typeface="Cambria Math" panose="02040503050406030204" pitchFamily="18" charset="0"/>
                          <a:ea typeface="Cambria Math" panose="02040503050406030204" pitchFamily="18" charset="0"/>
                        </a:rPr>
                        <m:t>=0.954</m:t>
                      </m:r>
                    </m:oMath>
                  </m:oMathPara>
                </a14:m>
                <a:endParaRPr lang="en-US" sz="2000" b="0" i="1">
                  <a:latin typeface="Cambria Math" panose="02040503050406030204" pitchFamily="18" charset="0"/>
                  <a:ea typeface="Cambria Math" panose="02040503050406030204" pitchFamily="18" charset="0"/>
                </a:endParaRPr>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=3</m:t>
                          </m:r>
                        </m:e>
                      </m:d>
                      <m:r>
                        <a:rPr lang="en-US" sz="2000" b="0" i="1" smtClean="0">
                          <a:latin typeface="Cambria Math" panose="02040503050406030204" pitchFamily="18" charset="0"/>
                        </a:rPr>
                        <m:t>=</m:t>
                      </m:r>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0</m:t>
                          </m:r>
                          <m:r>
                            <a:rPr lang="en-US" sz="2000" b="0" i="1" smtClean="0">
                              <a:latin typeface="Cambria Math" panose="02040503050406030204" pitchFamily="18" charset="0"/>
                            </a:rPr>
                            <m:t>.5</m:t>
                          </m:r>
                          <m:r>
                            <a:rPr lang="en-US" sz="2000" i="1">
                              <a:latin typeface="Cambria Math" panose="02040503050406030204" pitchFamily="18" charset="0"/>
                              <a:ea typeface="Cambria Math" panose="02040503050406030204" pitchFamily="18" charset="0"/>
                            </a:rPr>
                            <m:t>∙</m:t>
                          </m:r>
                          <m:func>
                            <m:funcPr>
                              <m:ctrlPr>
                                <a:rPr lang="en-US" sz="2000" i="1">
                                  <a:latin typeface="Cambria Math" panose="02040503050406030204" pitchFamily="18" charset="0"/>
                                  <a:ea typeface="Cambria Math" panose="02040503050406030204" pitchFamily="18" charset="0"/>
                                </a:rPr>
                              </m:ctrlPr>
                            </m:funcPr>
                            <m:fName>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log</m:t>
                                  </m:r>
                                </m:e>
                                <m:sub>
                                  <m:r>
                                    <a:rPr lang="en-US" sz="2000" i="1">
                                      <a:latin typeface="Cambria Math" panose="02040503050406030204" pitchFamily="18" charset="0"/>
                                      <a:ea typeface="Cambria Math" panose="02040503050406030204" pitchFamily="18" charset="0"/>
                                    </a:rPr>
                                    <m:t>2</m:t>
                                  </m:r>
                                </m:sub>
                              </m:sSub>
                            </m:fName>
                            <m:e>
                              <m:r>
                                <a:rPr lang="en-US" sz="2000" i="1">
                                  <a:latin typeface="Cambria Math" panose="02040503050406030204" pitchFamily="18" charset="0"/>
                                  <a:ea typeface="Cambria Math" panose="02040503050406030204" pitchFamily="18" charset="0"/>
                                </a:rPr>
                                <m:t>0</m:t>
                              </m:r>
                              <m:r>
                                <a:rPr lang="en-US" sz="2000" i="1">
                                  <a:latin typeface="Cambria Math" panose="02040503050406030204" pitchFamily="18" charset="0"/>
                                </a:rPr>
                                <m:t>.5</m:t>
                              </m:r>
                            </m:e>
                          </m:func>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r>
                            <a:rPr lang="en-US" sz="2000" i="1">
                              <a:latin typeface="Cambria Math" panose="02040503050406030204" pitchFamily="18" charset="0"/>
                            </a:rPr>
                            <m:t>.5</m:t>
                          </m:r>
                          <m:r>
                            <a:rPr lang="en-US" sz="2000" i="1">
                              <a:latin typeface="Cambria Math" panose="02040503050406030204" pitchFamily="18" charset="0"/>
                              <a:ea typeface="Cambria Math" panose="02040503050406030204" pitchFamily="18" charset="0"/>
                            </a:rPr>
                            <m:t>∙</m:t>
                          </m:r>
                          <m:func>
                            <m:funcPr>
                              <m:ctrlPr>
                                <a:rPr lang="en-US" sz="2000" i="1" smtClean="0">
                                  <a:latin typeface="Cambria Math" panose="02040503050406030204" pitchFamily="18" charset="0"/>
                                  <a:ea typeface="Cambria Math" panose="02040503050406030204" pitchFamily="18" charset="0"/>
                                </a:rPr>
                              </m:ctrlPr>
                            </m:funcPr>
                            <m:fName>
                              <m:sSub>
                                <m:sSubPr>
                                  <m:ctrlPr>
                                    <a:rPr lang="en-US" sz="2000" i="1">
                                      <a:latin typeface="Cambria Math" panose="02040503050406030204" pitchFamily="18" charset="0"/>
                                      <a:ea typeface="Cambria Math" panose="02040503050406030204" pitchFamily="18" charset="0"/>
                                    </a:rPr>
                                  </m:ctrlPr>
                                </m:sSubPr>
                                <m:e>
                                  <m:r>
                                    <m:rPr>
                                      <m:sty m:val="p"/>
                                    </m:rPr>
                                    <a:rPr lang="en-US" sz="2000">
                                      <a:latin typeface="Cambria Math" panose="02040503050406030204" pitchFamily="18" charset="0"/>
                                      <a:ea typeface="Cambria Math" panose="02040503050406030204" pitchFamily="18" charset="0"/>
                                    </a:rPr>
                                    <m:t>log</m:t>
                                  </m:r>
                                </m:e>
                                <m:sub>
                                  <m:r>
                                    <a:rPr lang="en-US" sz="2000" i="1">
                                      <a:latin typeface="Cambria Math" panose="02040503050406030204" pitchFamily="18" charset="0"/>
                                      <a:ea typeface="Cambria Math" panose="02040503050406030204" pitchFamily="18" charset="0"/>
                                    </a:rPr>
                                    <m:t>2</m:t>
                                  </m:r>
                                </m:sub>
                              </m:sSub>
                            </m:fName>
                            <m:e>
                              <m:r>
                                <a:rPr lang="en-US" sz="2000" b="0" i="1" smtClean="0">
                                  <a:latin typeface="Cambria Math" panose="02040503050406030204" pitchFamily="18" charset="0"/>
                                  <a:ea typeface="Cambria Math" panose="02040503050406030204" pitchFamily="18" charset="0"/>
                                </a:rPr>
                                <m:t>0</m:t>
                              </m:r>
                              <m:r>
                                <a:rPr lang="en-US" sz="2000" i="1">
                                  <a:latin typeface="Cambria Math" panose="02040503050406030204" pitchFamily="18" charset="0"/>
                                </a:rPr>
                                <m:t>.5</m:t>
                              </m:r>
                            </m:e>
                          </m:func>
                        </m:e>
                      </m:d>
                      <m:r>
                        <a:rPr lang="en-US" sz="2000" b="0" i="1" smtClean="0">
                          <a:latin typeface="Cambria Math" panose="02040503050406030204" pitchFamily="18" charset="0"/>
                          <a:ea typeface="Cambria Math" panose="02040503050406030204" pitchFamily="18" charset="0"/>
                        </a:rPr>
                        <m:t>=1</m:t>
                      </m:r>
                    </m:oMath>
                  </m:oMathPara>
                </a14:m>
                <a:endParaRPr lang="en-US" sz="2000" i="1">
                  <a:latin typeface="Cambria Math" panose="02040503050406030204" pitchFamily="18" charset="0"/>
                </a:endParaRPr>
              </a:p>
              <a:p>
                <a:pPr algn="just">
                  <a:spcBef>
                    <a:spcPct val="0"/>
                  </a:spcBef>
                  <a:spcAft>
                    <a:spcPts val="600"/>
                  </a:spcAft>
                  <a:buClr>
                    <a:schemeClr val="hlink"/>
                  </a:buClr>
                  <a:buSzTx/>
                  <a:buFont typeface="Wingdings" panose="05000000000000000000" pitchFamily="2" charset="2"/>
                  <a:buChar char="§"/>
                  <a:defRPr/>
                </a:pPr>
                <a:endParaRPr lang="es-CR" sz="2000"/>
              </a:p>
              <a:p>
                <a:pPr algn="just">
                  <a:spcBef>
                    <a:spcPct val="0"/>
                  </a:spcBef>
                  <a:spcAft>
                    <a:spcPts val="600"/>
                  </a:spcAft>
                  <a:buClr>
                    <a:schemeClr val="hlink"/>
                  </a:buClr>
                  <a:buSzTx/>
                  <a:buFont typeface="Wingdings" panose="05000000000000000000" pitchFamily="2" charset="2"/>
                  <a:buChar char="§"/>
                  <a:defRPr/>
                </a:pPr>
                <a:endParaRPr lang="es-CR" sz="2000"/>
              </a:p>
              <a:p>
                <a:pPr algn="just">
                  <a:spcBef>
                    <a:spcPct val="0"/>
                  </a:spcBef>
                  <a:spcAft>
                    <a:spcPts val="600"/>
                  </a:spcAft>
                  <a:buClr>
                    <a:schemeClr val="hlink"/>
                  </a:buClr>
                  <a:buSzTx/>
                  <a:buFont typeface="Wingdings" panose="05000000000000000000" pitchFamily="2" charset="2"/>
                  <a:buChar char="§"/>
                  <a:defRPr/>
                </a:pPr>
                <a:endParaRPr lang="es-CR" sz="2000"/>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39214"/>
                <a:ext cx="7766248" cy="3093154"/>
              </a:xfrm>
              <a:blipFill>
                <a:blip r:embed="rId2"/>
                <a:stretch>
                  <a:fillRect l="-707" t="-984"/>
                </a:stretch>
              </a:blipFill>
            </p:spPr>
            <p:txBody>
              <a:bodyPr/>
              <a:lstStyle/>
              <a:p>
                <a:r>
                  <a:rPr lang="es-ES">
                    <a:noFill/>
                  </a:rPr>
                  <a:t> </a:t>
                </a:r>
              </a:p>
            </p:txBody>
          </p:sp>
        </mc:Fallback>
      </mc:AlternateContent>
    </p:spTree>
    <p:extLst>
      <p:ext uri="{BB962C8B-B14F-4D97-AF65-F5344CB8AC3E}">
        <p14:creationId xmlns:p14="http://schemas.microsoft.com/office/powerpoint/2010/main" val="599887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65</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Ejemplo de aplicación de los criterios</a:t>
            </a:r>
            <a:br>
              <a:rPr lang="en-US"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39214"/>
                <a:ext cx="7766248" cy="2708434"/>
              </a:xfrm>
            </p:spPr>
            <p:txBody>
              <a:bodyPr wrap="square">
                <a:spAutoFit/>
              </a:bodyPr>
              <a:lstStyle/>
              <a:p>
                <a:pPr algn="just">
                  <a:spcBef>
                    <a:spcPct val="0"/>
                  </a:spcBef>
                  <a:spcAft>
                    <a:spcPts val="600"/>
                  </a:spcAft>
                  <a:buClr>
                    <a:schemeClr val="hlink"/>
                  </a:buClr>
                  <a:buSzTx/>
                  <a:buFont typeface="Wingdings" panose="05000000000000000000" pitchFamily="2" charset="2"/>
                  <a:buChar char="§"/>
                  <a:defRPr/>
                </a:pPr>
                <a:r>
                  <a:rPr lang="es-CR" sz="2000"/>
                  <a:t>Error de clasificación</a:t>
                </a:r>
              </a:p>
              <a:p>
                <a:pPr algn="just">
                  <a:spcBef>
                    <a:spcPct val="0"/>
                  </a:spcBef>
                  <a:spcAft>
                    <a:spcPts val="600"/>
                  </a:spcAft>
                  <a:buClr>
                    <a:schemeClr val="hlink"/>
                  </a:buClr>
                  <a:buSzTx/>
                  <a:buFont typeface="Wingdings" panose="05000000000000000000" pitchFamily="2" charset="2"/>
                  <a:buChar char="§"/>
                  <a:defRPr/>
                </a:pPr>
                <a:endParaRPr lang="es-CR"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m:t>
                      </m:r>
                      <m:r>
                        <a:rPr lang="es-CR" sz="2000" b="0" i="1" smtClean="0">
                          <a:latin typeface="Cambria Math" panose="02040503050406030204" pitchFamily="18" charset="0"/>
                        </a:rPr>
                        <m:t>𝐶</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=1</m:t>
                          </m:r>
                        </m:e>
                      </m:d>
                      <m:r>
                        <a:rPr lang="en-US" sz="2000" b="0" i="1" smtClean="0">
                          <a:latin typeface="Cambria Math" panose="02040503050406030204" pitchFamily="18" charset="0"/>
                        </a:rPr>
                        <m:t>=</m:t>
                      </m:r>
                      <m:r>
                        <a:rPr lang="es-CR" sz="2000" b="0" i="1" smtClean="0">
                          <a:latin typeface="Cambria Math" panose="02040503050406030204" pitchFamily="18" charset="0"/>
                        </a:rPr>
                        <m:t>1</m:t>
                      </m:r>
                      <m:r>
                        <a:rPr lang="en-US" sz="2000" b="0" i="1" smtClean="0">
                          <a:latin typeface="Cambria Math" panose="02040503050406030204" pitchFamily="18" charset="0"/>
                        </a:rPr>
                        <m:t>−</m:t>
                      </m:r>
                      <m:r>
                        <m:rPr>
                          <m:sty m:val="p"/>
                        </m:rPr>
                        <a:rPr lang="es-CR" sz="2000" b="0" i="0" smtClean="0">
                          <a:latin typeface="Cambria Math" panose="02040503050406030204" pitchFamily="18" charset="0"/>
                        </a:rPr>
                        <m:t>max</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0,1</m:t>
                          </m:r>
                        </m:e>
                      </m:d>
                      <m:r>
                        <a:rPr lang="en-US" sz="2000" b="0" i="1" smtClean="0">
                          <a:latin typeface="Cambria Math" panose="02040503050406030204" pitchFamily="18" charset="0"/>
                        </a:rPr>
                        <m:t>=0</m:t>
                      </m:r>
                      <m:r>
                        <a:rPr lang="es-CR" sz="2000" b="0" i="1" smtClean="0">
                          <a:latin typeface="Cambria Math" panose="02040503050406030204" pitchFamily="18" charset="0"/>
                        </a:rPr>
                        <m:t>⁡</m:t>
                      </m:r>
                    </m:oMath>
                  </m:oMathPara>
                </a14:m>
                <a:endParaRPr lang="es-CR" sz="2000" b="0" i="1">
                  <a:latin typeface="Cambria Math" panose="02040503050406030204" pitchFamily="18" charset="0"/>
                </a:endParaRPr>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m:t>
                      </m:r>
                      <m:r>
                        <a:rPr lang="es-CR" sz="2000" b="0" i="1" smtClean="0">
                          <a:latin typeface="Cambria Math" panose="02040503050406030204" pitchFamily="18" charset="0"/>
                        </a:rPr>
                        <m:t>𝐶</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=2</m:t>
                          </m:r>
                        </m:e>
                      </m:d>
                      <m:r>
                        <a:rPr lang="en-US" sz="2000" b="0" i="1" smtClean="0">
                          <a:latin typeface="Cambria Math" panose="02040503050406030204" pitchFamily="18" charset="0"/>
                        </a:rPr>
                        <m:t>=</m:t>
                      </m:r>
                      <m:r>
                        <a:rPr lang="es-CR" sz="2000" i="1">
                          <a:latin typeface="Cambria Math" panose="02040503050406030204" pitchFamily="18" charset="0"/>
                        </a:rPr>
                        <m:t>1</m:t>
                      </m:r>
                      <m:r>
                        <a:rPr lang="en-US" sz="2000" i="1">
                          <a:latin typeface="Cambria Math" panose="02040503050406030204" pitchFamily="18" charset="0"/>
                        </a:rPr>
                        <m:t>−</m:t>
                      </m:r>
                      <m:r>
                        <m:rPr>
                          <m:sty m:val="p"/>
                        </m:rPr>
                        <a:rPr lang="es-CR" sz="2000">
                          <a:latin typeface="Cambria Math" panose="02040503050406030204" pitchFamily="18" charset="0"/>
                        </a:rPr>
                        <m:t>max</m:t>
                      </m:r>
                      <m:d>
                        <m:dPr>
                          <m:ctrlPr>
                            <a:rPr lang="en-US" sz="2000" i="1">
                              <a:latin typeface="Cambria Math" panose="02040503050406030204" pitchFamily="18" charset="0"/>
                            </a:rPr>
                          </m:ctrlPr>
                        </m:dPr>
                        <m:e>
                          <m:r>
                            <a:rPr lang="en-US" sz="2000" i="1">
                              <a:latin typeface="Cambria Math" panose="02040503050406030204" pitchFamily="18" charset="0"/>
                            </a:rPr>
                            <m:t>0</m:t>
                          </m:r>
                          <m:r>
                            <a:rPr lang="en-US" sz="2000" b="0" i="1" smtClean="0">
                              <a:latin typeface="Cambria Math" panose="02040503050406030204" pitchFamily="18" charset="0"/>
                            </a:rPr>
                            <m:t>.625</m:t>
                          </m:r>
                          <m:r>
                            <a:rPr lang="en-US" sz="2000" i="1">
                              <a:latin typeface="Cambria Math" panose="02040503050406030204" pitchFamily="18" charset="0"/>
                            </a:rPr>
                            <m:t>,</m:t>
                          </m:r>
                          <m:r>
                            <a:rPr lang="en-US" sz="2000" b="0" i="1" smtClean="0">
                              <a:latin typeface="Cambria Math" panose="02040503050406030204" pitchFamily="18" charset="0"/>
                            </a:rPr>
                            <m:t>0.375</m:t>
                          </m:r>
                        </m:e>
                      </m:d>
                      <m:r>
                        <a:rPr lang="en-US" sz="2000" b="0" i="1" smtClean="0">
                          <a:latin typeface="Cambria Math" panose="02040503050406030204" pitchFamily="18" charset="0"/>
                        </a:rPr>
                        <m:t>=0.375</m:t>
                      </m:r>
                      <m:r>
                        <a:rPr lang="es-CR" sz="2000" i="1">
                          <a:latin typeface="Cambria Math" panose="02040503050406030204" pitchFamily="18" charset="0"/>
                        </a:rPr>
                        <m:t>⁡</m:t>
                      </m:r>
                    </m:oMath>
                  </m:oMathPara>
                </a14:m>
                <a:endParaRPr lang="es-CR" sz="2000" i="1">
                  <a:latin typeface="Cambria Math" panose="02040503050406030204" pitchFamily="18" charset="0"/>
                </a:endParaRPr>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m:t>
                      </m:r>
                      <m:r>
                        <a:rPr lang="es-CR" sz="2000" b="0" i="1" smtClean="0">
                          <a:latin typeface="Cambria Math" panose="02040503050406030204" pitchFamily="18" charset="0"/>
                        </a:rPr>
                        <m:t>𝐶</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=3</m:t>
                          </m:r>
                        </m:e>
                      </m:d>
                      <m:r>
                        <a:rPr lang="en-US" sz="2000" b="0" i="1" smtClean="0">
                          <a:latin typeface="Cambria Math" panose="02040503050406030204" pitchFamily="18" charset="0"/>
                        </a:rPr>
                        <m:t>=</m:t>
                      </m:r>
                      <m:r>
                        <a:rPr lang="es-CR" sz="2000" i="1">
                          <a:latin typeface="Cambria Math" panose="02040503050406030204" pitchFamily="18" charset="0"/>
                        </a:rPr>
                        <m:t>1</m:t>
                      </m:r>
                      <m:r>
                        <a:rPr lang="en-US" sz="2000" i="1">
                          <a:latin typeface="Cambria Math" panose="02040503050406030204" pitchFamily="18" charset="0"/>
                        </a:rPr>
                        <m:t>−</m:t>
                      </m:r>
                      <m:r>
                        <m:rPr>
                          <m:sty m:val="p"/>
                        </m:rPr>
                        <a:rPr lang="es-CR" sz="2000">
                          <a:latin typeface="Cambria Math" panose="02040503050406030204" pitchFamily="18" charset="0"/>
                        </a:rPr>
                        <m:t>max</m:t>
                      </m:r>
                      <m:d>
                        <m:dPr>
                          <m:ctrlPr>
                            <a:rPr lang="en-US" sz="2000" i="1">
                              <a:latin typeface="Cambria Math" panose="02040503050406030204" pitchFamily="18" charset="0"/>
                            </a:rPr>
                          </m:ctrlPr>
                        </m:dPr>
                        <m:e>
                          <m:r>
                            <a:rPr lang="en-US" sz="2000" i="1">
                              <a:latin typeface="Cambria Math" panose="02040503050406030204" pitchFamily="18" charset="0"/>
                            </a:rPr>
                            <m:t>0</m:t>
                          </m:r>
                          <m:r>
                            <a:rPr lang="en-US" sz="2000" b="0" i="1" smtClean="0">
                              <a:latin typeface="Cambria Math" panose="02040503050406030204" pitchFamily="18" charset="0"/>
                            </a:rPr>
                            <m:t>.5</m:t>
                          </m:r>
                          <m:r>
                            <a:rPr lang="en-US" sz="2000" i="1">
                              <a:latin typeface="Cambria Math" panose="02040503050406030204" pitchFamily="18" charset="0"/>
                            </a:rPr>
                            <m:t>,</m:t>
                          </m:r>
                          <m:r>
                            <a:rPr lang="en-US" sz="2000" b="0" i="1" smtClean="0">
                              <a:latin typeface="Cambria Math" panose="02040503050406030204" pitchFamily="18" charset="0"/>
                            </a:rPr>
                            <m:t>0.5</m:t>
                          </m:r>
                        </m:e>
                      </m:d>
                      <m:r>
                        <a:rPr lang="en-US" sz="2000" b="0" i="1" smtClean="0">
                          <a:latin typeface="Cambria Math" panose="02040503050406030204" pitchFamily="18" charset="0"/>
                        </a:rPr>
                        <m:t>=0.5</m:t>
                      </m:r>
                      <m:r>
                        <a:rPr lang="es-CR" sz="2000" i="1">
                          <a:latin typeface="Cambria Math" panose="02040503050406030204" pitchFamily="18" charset="0"/>
                        </a:rPr>
                        <m:t>⁡</m:t>
                      </m:r>
                    </m:oMath>
                  </m:oMathPara>
                </a14:m>
                <a:endParaRPr lang="es-CR" sz="2000" i="1">
                  <a:latin typeface="Cambria Math" panose="02040503050406030204" pitchFamily="18" charset="0"/>
                </a:endParaRPr>
              </a:p>
              <a:p>
                <a:pPr algn="just">
                  <a:spcBef>
                    <a:spcPct val="0"/>
                  </a:spcBef>
                  <a:spcAft>
                    <a:spcPts val="600"/>
                  </a:spcAft>
                  <a:buClr>
                    <a:schemeClr val="hlink"/>
                  </a:buClr>
                  <a:buSzTx/>
                  <a:buFont typeface="Wingdings" panose="05000000000000000000" pitchFamily="2" charset="2"/>
                  <a:buChar char="§"/>
                  <a:defRPr/>
                </a:pPr>
                <a:endParaRPr lang="es-CR" sz="2000"/>
              </a:p>
              <a:p>
                <a:pPr algn="just">
                  <a:spcBef>
                    <a:spcPct val="0"/>
                  </a:spcBef>
                  <a:spcAft>
                    <a:spcPts val="600"/>
                  </a:spcAft>
                  <a:buClr>
                    <a:schemeClr val="hlink"/>
                  </a:buClr>
                  <a:buSzTx/>
                  <a:buFont typeface="Wingdings" panose="05000000000000000000" pitchFamily="2" charset="2"/>
                  <a:buChar char="§"/>
                  <a:defRPr/>
                </a:pPr>
                <a:endParaRPr lang="es-CR" sz="2000"/>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39214"/>
                <a:ext cx="7766248" cy="2708434"/>
              </a:xfrm>
              <a:blipFill>
                <a:blip r:embed="rId2"/>
                <a:stretch>
                  <a:fillRect l="-707" t="-1126"/>
                </a:stretch>
              </a:blipFill>
            </p:spPr>
            <p:txBody>
              <a:bodyPr/>
              <a:lstStyle/>
              <a:p>
                <a:r>
                  <a:rPr lang="es-ES">
                    <a:noFill/>
                  </a:rPr>
                  <a:t> </a:t>
                </a:r>
              </a:p>
            </p:txBody>
          </p:sp>
        </mc:Fallback>
      </mc:AlternateContent>
    </p:spTree>
    <p:extLst>
      <p:ext uri="{BB962C8B-B14F-4D97-AF65-F5344CB8AC3E}">
        <p14:creationId xmlns:p14="http://schemas.microsoft.com/office/powerpoint/2010/main" val="20348589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66</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Ejemplo de aplicación de los criterios</a:t>
            </a:r>
            <a:br>
              <a:rPr lang="en-US"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39214"/>
            <a:ext cx="7766248" cy="784830"/>
          </a:xfrm>
        </p:spPr>
        <p:txBody>
          <a:bodyPr wrap="square">
            <a:spAutoFit/>
          </a:bodyPr>
          <a:lstStyle/>
          <a:p>
            <a:pPr algn="just">
              <a:spcBef>
                <a:spcPct val="0"/>
              </a:spcBef>
              <a:spcAft>
                <a:spcPts val="600"/>
              </a:spcAft>
              <a:buClr>
                <a:schemeClr val="hlink"/>
              </a:buClr>
              <a:buSzTx/>
              <a:buFont typeface="Wingdings" panose="05000000000000000000" pitchFamily="2" charset="2"/>
              <a:buChar char="§"/>
              <a:defRPr/>
            </a:pPr>
            <a:r>
              <a:rPr lang="en-US" sz="2000"/>
              <a:t>Comparaci</a:t>
            </a:r>
            <a:r>
              <a:rPr lang="es-CR" sz="2000" err="1"/>
              <a:t>ón</a:t>
            </a:r>
            <a:r>
              <a:rPr lang="es-CR" sz="2000"/>
              <a:t> de los criterios</a:t>
            </a:r>
          </a:p>
          <a:p>
            <a:pPr algn="just">
              <a:spcBef>
                <a:spcPct val="0"/>
              </a:spcBef>
              <a:spcAft>
                <a:spcPts val="600"/>
              </a:spcAft>
              <a:buClr>
                <a:schemeClr val="hlink"/>
              </a:buClr>
              <a:buSzTx/>
              <a:buFont typeface="Wingdings" panose="05000000000000000000" pitchFamily="2" charset="2"/>
              <a:buChar char="§"/>
              <a:defRPr/>
            </a:pPr>
            <a:endParaRPr lang="es-CR" sz="2000"/>
          </a:p>
        </p:txBody>
      </p:sp>
      <p:pic>
        <p:nvPicPr>
          <p:cNvPr id="3" name="Picture 2">
            <a:extLst>
              <a:ext uri="{FF2B5EF4-FFF2-40B4-BE49-F238E27FC236}">
                <a16:creationId xmlns:a16="http://schemas.microsoft.com/office/drawing/2014/main" id="{FF809677-C9F4-2E9A-3BD8-45F326428E75}"/>
              </a:ext>
            </a:extLst>
          </p:cNvPr>
          <p:cNvPicPr>
            <a:picLocks noChangeAspect="1"/>
          </p:cNvPicPr>
          <p:nvPr/>
        </p:nvPicPr>
        <p:blipFill>
          <a:blip r:embed="rId2"/>
          <a:stretch>
            <a:fillRect/>
          </a:stretch>
        </p:blipFill>
        <p:spPr>
          <a:xfrm>
            <a:off x="1547664" y="3108765"/>
            <a:ext cx="5743575" cy="2667000"/>
          </a:xfrm>
          <a:prstGeom prst="rect">
            <a:avLst/>
          </a:prstGeom>
        </p:spPr>
      </p:pic>
    </p:spTree>
    <p:extLst>
      <p:ext uri="{BB962C8B-B14F-4D97-AF65-F5344CB8AC3E}">
        <p14:creationId xmlns:p14="http://schemas.microsoft.com/office/powerpoint/2010/main" val="38907778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67</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Ejemplo de aplicación de los criterios</a:t>
            </a:r>
            <a:br>
              <a:rPr lang="en-US"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39214"/>
            <a:ext cx="7766248" cy="1400383"/>
          </a:xfrm>
        </p:spPr>
        <p:txBody>
          <a:bodyPr wrap="square">
            <a:spAutoFit/>
          </a:bodyPr>
          <a:lstStyle/>
          <a:p>
            <a:pPr algn="just">
              <a:spcBef>
                <a:spcPct val="0"/>
              </a:spcBef>
              <a:spcAft>
                <a:spcPts val="600"/>
              </a:spcAft>
              <a:buClr>
                <a:schemeClr val="hlink"/>
              </a:buClr>
              <a:buSzTx/>
              <a:buFont typeface="Wingdings" panose="05000000000000000000" pitchFamily="2" charset="2"/>
              <a:buChar char="§"/>
              <a:defRPr/>
            </a:pPr>
            <a:r>
              <a:rPr lang="es-ES" sz="2000"/>
              <a:t>Comparación teórica de los criterios para en todo el rango posible de las p(j), suponiendo que solo se tiene dos clases.</a:t>
            </a:r>
            <a:endParaRPr lang="es-CR" sz="2000"/>
          </a:p>
          <a:p>
            <a:pPr algn="just">
              <a:spcBef>
                <a:spcPct val="0"/>
              </a:spcBef>
              <a:spcAft>
                <a:spcPts val="600"/>
              </a:spcAft>
              <a:buClr>
                <a:schemeClr val="hlink"/>
              </a:buClr>
              <a:buSzTx/>
              <a:buFont typeface="Wingdings" panose="05000000000000000000" pitchFamily="2" charset="2"/>
              <a:buChar char="§"/>
              <a:defRPr/>
            </a:pPr>
            <a:endParaRPr lang="es-CR" sz="2000"/>
          </a:p>
        </p:txBody>
      </p:sp>
      <p:pic>
        <p:nvPicPr>
          <p:cNvPr id="3" name="Picture 2">
            <a:extLst>
              <a:ext uri="{FF2B5EF4-FFF2-40B4-BE49-F238E27FC236}">
                <a16:creationId xmlns:a16="http://schemas.microsoft.com/office/drawing/2014/main" id="{D0834833-6BEB-7A26-4F8F-BD531D3B24E4}"/>
              </a:ext>
            </a:extLst>
          </p:cNvPr>
          <p:cNvPicPr>
            <a:picLocks noChangeAspect="1"/>
          </p:cNvPicPr>
          <p:nvPr/>
        </p:nvPicPr>
        <p:blipFill>
          <a:blip r:embed="rId2"/>
          <a:stretch>
            <a:fillRect/>
          </a:stretch>
        </p:blipFill>
        <p:spPr>
          <a:xfrm>
            <a:off x="2771800" y="2673618"/>
            <a:ext cx="5652120" cy="4006637"/>
          </a:xfrm>
          <a:prstGeom prst="rect">
            <a:avLst/>
          </a:prstGeom>
        </p:spPr>
      </p:pic>
    </p:spTree>
    <p:extLst>
      <p:ext uri="{BB962C8B-B14F-4D97-AF65-F5344CB8AC3E}">
        <p14:creationId xmlns:p14="http://schemas.microsoft.com/office/powerpoint/2010/main" val="24713190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68</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Ejemplo de aplicación de los criterios</a:t>
            </a:r>
            <a:br>
              <a:rPr lang="en-US"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39214"/>
            <a:ext cx="7766248" cy="784830"/>
          </a:xfrm>
        </p:spPr>
        <p:txBody>
          <a:bodyPr wrap="square">
            <a:spAutoFit/>
          </a:bodyPr>
          <a:lstStyle/>
          <a:p>
            <a:pPr algn="just">
              <a:spcBef>
                <a:spcPct val="0"/>
              </a:spcBef>
              <a:spcAft>
                <a:spcPts val="600"/>
              </a:spcAft>
              <a:buClr>
                <a:schemeClr val="hlink"/>
              </a:buClr>
              <a:buSzTx/>
              <a:buFont typeface="Wingdings" panose="05000000000000000000" pitchFamily="2" charset="2"/>
              <a:buChar char="§"/>
              <a:defRPr/>
            </a:pPr>
            <a:r>
              <a:rPr lang="en-US" sz="2000" err="1"/>
              <a:t>Criterios</a:t>
            </a:r>
            <a:r>
              <a:rPr lang="en-US" sz="2000"/>
              <a:t> de </a:t>
            </a:r>
            <a:r>
              <a:rPr lang="en-US" sz="2000" err="1"/>
              <a:t>impureza</a:t>
            </a:r>
            <a:r>
              <a:rPr lang="en-US" sz="2000"/>
              <a:t> para </a:t>
            </a:r>
            <a:r>
              <a:rPr lang="en-US" sz="2000" err="1"/>
              <a:t>el</a:t>
            </a:r>
            <a:r>
              <a:rPr lang="en-US" sz="2000"/>
              <a:t> </a:t>
            </a:r>
            <a:r>
              <a:rPr lang="en-US" sz="2000" err="1"/>
              <a:t>nodo</a:t>
            </a:r>
            <a:r>
              <a:rPr lang="en-US" sz="2000"/>
              <a:t> padre:</a:t>
            </a:r>
            <a:endParaRPr lang="es-CR" sz="2000"/>
          </a:p>
          <a:p>
            <a:pPr algn="just">
              <a:spcBef>
                <a:spcPct val="0"/>
              </a:spcBef>
              <a:spcAft>
                <a:spcPts val="600"/>
              </a:spcAft>
              <a:buClr>
                <a:schemeClr val="hlink"/>
              </a:buClr>
              <a:buSzTx/>
              <a:buFont typeface="Wingdings" panose="05000000000000000000" pitchFamily="2" charset="2"/>
              <a:buChar char="§"/>
              <a:defRPr/>
            </a:pPr>
            <a:endParaRPr lang="es-CR" sz="2000"/>
          </a:p>
        </p:txBody>
      </p:sp>
      <p:pic>
        <p:nvPicPr>
          <p:cNvPr id="4" name="Picture 3">
            <a:extLst>
              <a:ext uri="{FF2B5EF4-FFF2-40B4-BE49-F238E27FC236}">
                <a16:creationId xmlns:a16="http://schemas.microsoft.com/office/drawing/2014/main" id="{ACEABB17-9015-7A8E-689A-84B2713D2B15}"/>
              </a:ext>
            </a:extLst>
          </p:cNvPr>
          <p:cNvPicPr>
            <a:picLocks noChangeAspect="1"/>
          </p:cNvPicPr>
          <p:nvPr/>
        </p:nvPicPr>
        <p:blipFill>
          <a:blip r:embed="rId2"/>
          <a:stretch>
            <a:fillRect/>
          </a:stretch>
        </p:blipFill>
        <p:spPr>
          <a:xfrm>
            <a:off x="1009650" y="2924944"/>
            <a:ext cx="7124700" cy="2743200"/>
          </a:xfrm>
          <a:prstGeom prst="rect">
            <a:avLst/>
          </a:prstGeom>
        </p:spPr>
      </p:pic>
    </p:spTree>
    <p:extLst>
      <p:ext uri="{BB962C8B-B14F-4D97-AF65-F5344CB8AC3E}">
        <p14:creationId xmlns:p14="http://schemas.microsoft.com/office/powerpoint/2010/main" val="25295682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69</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Ejemplo de aplicación de los criterios</a:t>
            </a:r>
            <a:br>
              <a:rPr lang="en-US"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39214"/>
                <a:ext cx="7766248" cy="4631076"/>
              </a:xfrm>
            </p:spPr>
            <p:txBody>
              <a:bodyPr wrap="square">
                <a:spAutoFit/>
              </a:bodyPr>
              <a:lstStyle/>
              <a:p>
                <a:pPr algn="just">
                  <a:spcBef>
                    <a:spcPct val="0"/>
                  </a:spcBef>
                  <a:spcAft>
                    <a:spcPts val="600"/>
                  </a:spcAft>
                  <a:buClr>
                    <a:schemeClr val="hlink"/>
                  </a:buClr>
                  <a:buSzTx/>
                  <a:buFont typeface="Wingdings" panose="05000000000000000000" pitchFamily="2" charset="2"/>
                  <a:buChar char="§"/>
                  <a:defRPr/>
                </a:pPr>
                <a:r>
                  <a:rPr lang="es-ES" sz="2000"/>
                  <a:t>Para seleccionar la mejor división hay que proceder a calcular el valor total de la variable, que es un promedio ponderado de cada nodo.</a:t>
                </a:r>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sSub>
                        <m:sSubPr>
                          <m:ctrlPr>
                            <a:rPr lang="es-CR" sz="2000" b="0" i="1" smtClean="0">
                              <a:latin typeface="Cambria Math" panose="02040503050406030204" pitchFamily="18" charset="0"/>
                            </a:rPr>
                          </m:ctrlPr>
                        </m:sSubPr>
                        <m:e>
                          <m:r>
                            <a:rPr lang="en-US" sz="2000" b="0" i="1" smtClean="0">
                              <a:latin typeface="Cambria Math" panose="02040503050406030204" pitchFamily="18" charset="0"/>
                            </a:rPr>
                            <m:t>𝐺𝑖𝑛𝑖</m:t>
                          </m:r>
                        </m:e>
                        <m:sub>
                          <m:r>
                            <a:rPr lang="en-US" sz="2000" b="0" i="1" smtClean="0">
                              <a:latin typeface="Cambria Math" panose="02040503050406030204" pitchFamily="18" charset="0"/>
                            </a:rPr>
                            <m:t>𝑠𝑝𝑙𝑖𝑡</m:t>
                          </m:r>
                        </m:sub>
                      </m:sSub>
                      <m:r>
                        <a:rPr lang="es-CR" sz="2000" b="0" i="1" smtClean="0">
                          <a:latin typeface="Cambria Math" panose="02040503050406030204" pitchFamily="18" charset="0"/>
                        </a:rPr>
                        <m:t>=</m:t>
                      </m:r>
                      <m:nary>
                        <m:naryPr>
                          <m:chr m:val="∑"/>
                          <m:ctrlPr>
                            <a:rPr lang="es-CR"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𝑡</m:t>
                          </m:r>
                          <m:r>
                            <a:rPr lang="es-CR" sz="2000" b="0" i="1" smtClean="0">
                              <a:latin typeface="Cambria Math" panose="02040503050406030204" pitchFamily="18" charset="0"/>
                            </a:rPr>
                            <m:t>=1</m:t>
                          </m:r>
                        </m:sub>
                        <m:sup>
                          <m:r>
                            <a:rPr lang="en-US" sz="2000" b="0" i="1" smtClean="0">
                              <a:latin typeface="Cambria Math" panose="02040503050406030204" pitchFamily="18" charset="0"/>
                            </a:rPr>
                            <m:t>𝑘</m:t>
                          </m:r>
                        </m:sup>
                        <m:e>
                          <m:f>
                            <m:fPr>
                              <m:ctrlPr>
                                <a:rPr lang="es-CR" sz="2000" b="0" i="1" smtClean="0">
                                  <a:latin typeface="Cambria Math" panose="02040503050406030204" pitchFamily="18" charset="0"/>
                                </a:rPr>
                              </m:ctrlPr>
                            </m:fPr>
                            <m:num>
                              <m:sSub>
                                <m:sSubPr>
                                  <m:ctrlPr>
                                    <a:rPr lang="es-CR"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𝑡</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𝐺</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e>
                      </m:nary>
                    </m:oMath>
                  </m:oMathPara>
                </a14:m>
                <a:endParaRPr lang="es-CR"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sSub>
                        <m:sSubPr>
                          <m:ctrlPr>
                            <a:rPr lang="es-CR"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𝑠𝑝𝑙𝑖𝑡</m:t>
                          </m:r>
                        </m:sub>
                      </m:sSub>
                      <m:r>
                        <a:rPr lang="es-CR" sz="2000" b="0" i="1" smtClean="0">
                          <a:latin typeface="Cambria Math" panose="02040503050406030204" pitchFamily="18" charset="0"/>
                        </a:rPr>
                        <m:t>=</m:t>
                      </m:r>
                      <m:nary>
                        <m:naryPr>
                          <m:chr m:val="∑"/>
                          <m:ctrlPr>
                            <a:rPr lang="es-CR"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𝑡</m:t>
                          </m:r>
                          <m:r>
                            <a:rPr lang="es-CR" sz="2000" b="0" i="1" smtClean="0">
                              <a:latin typeface="Cambria Math" panose="02040503050406030204" pitchFamily="18" charset="0"/>
                            </a:rPr>
                            <m:t>=1</m:t>
                          </m:r>
                        </m:sub>
                        <m:sup>
                          <m:r>
                            <a:rPr lang="en-US" sz="2000" b="0" i="1" smtClean="0">
                              <a:latin typeface="Cambria Math" panose="02040503050406030204" pitchFamily="18" charset="0"/>
                            </a:rPr>
                            <m:t>𝑘</m:t>
                          </m:r>
                        </m:sup>
                        <m:e>
                          <m:f>
                            <m:fPr>
                              <m:ctrlPr>
                                <a:rPr lang="es-CR" sz="2000" b="0" i="1" smtClean="0">
                                  <a:latin typeface="Cambria Math" panose="02040503050406030204" pitchFamily="18" charset="0"/>
                                </a:rPr>
                              </m:ctrlPr>
                            </m:fPr>
                            <m:num>
                              <m:sSub>
                                <m:sSubPr>
                                  <m:ctrlPr>
                                    <a:rPr lang="es-CR"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𝑡</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𝐸</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e>
                      </m:nary>
                      <m:r>
                        <a:rPr lang="en-US" sz="2000" b="0" i="1" smtClean="0">
                          <a:latin typeface="Cambria Math" panose="02040503050406030204" pitchFamily="18" charset="0"/>
                        </a:rPr>
                        <m:t> </m:t>
                      </m:r>
                    </m:oMath>
                  </m:oMathPara>
                </a14:m>
                <a:endParaRPr lang="es-CR"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sSub>
                        <m:sSubPr>
                          <m:ctrlPr>
                            <a:rPr lang="es-CR" sz="2000" b="0" i="1" smtClean="0">
                              <a:latin typeface="Cambria Math" panose="02040503050406030204" pitchFamily="18" charset="0"/>
                            </a:rPr>
                          </m:ctrlPr>
                        </m:sSubPr>
                        <m:e>
                          <m:r>
                            <a:rPr lang="en-US" sz="2000" b="0" i="1" smtClean="0">
                              <a:latin typeface="Cambria Math" panose="02040503050406030204" pitchFamily="18" charset="0"/>
                            </a:rPr>
                            <m:t>𝐸𝐶</m:t>
                          </m:r>
                        </m:e>
                        <m:sub>
                          <m:r>
                            <a:rPr lang="en-US" sz="2000" b="0" i="1" smtClean="0">
                              <a:latin typeface="Cambria Math" panose="02040503050406030204" pitchFamily="18" charset="0"/>
                            </a:rPr>
                            <m:t>𝑠𝑝𝑙𝑖𝑡</m:t>
                          </m:r>
                        </m:sub>
                      </m:sSub>
                      <m:r>
                        <a:rPr lang="es-CR" sz="2000" b="0" i="1" smtClean="0">
                          <a:latin typeface="Cambria Math" panose="02040503050406030204" pitchFamily="18" charset="0"/>
                        </a:rPr>
                        <m:t>=</m:t>
                      </m:r>
                      <m:nary>
                        <m:naryPr>
                          <m:chr m:val="∑"/>
                          <m:ctrlPr>
                            <a:rPr lang="es-CR"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𝑡</m:t>
                          </m:r>
                          <m:r>
                            <a:rPr lang="es-CR" sz="2000" b="0" i="1" smtClean="0">
                              <a:latin typeface="Cambria Math" panose="02040503050406030204" pitchFamily="18" charset="0"/>
                            </a:rPr>
                            <m:t>=1</m:t>
                          </m:r>
                        </m:sub>
                        <m:sup>
                          <m:r>
                            <a:rPr lang="en-US" sz="2000" b="0" i="1" smtClean="0">
                              <a:latin typeface="Cambria Math" panose="02040503050406030204" pitchFamily="18" charset="0"/>
                            </a:rPr>
                            <m:t>𝑘</m:t>
                          </m:r>
                        </m:sup>
                        <m:e>
                          <m:f>
                            <m:fPr>
                              <m:ctrlPr>
                                <a:rPr lang="es-CR" sz="2000" b="0" i="1" smtClean="0">
                                  <a:latin typeface="Cambria Math" panose="02040503050406030204" pitchFamily="18" charset="0"/>
                                </a:rPr>
                              </m:ctrlPr>
                            </m:fPr>
                            <m:num>
                              <m:sSub>
                                <m:sSubPr>
                                  <m:ctrlPr>
                                    <a:rPr lang="es-CR"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𝑡</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𝐸𝐶</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e>
                      </m:nary>
                    </m:oMath>
                  </m:oMathPara>
                </a14:m>
                <a:endParaRPr lang="es-ES" sz="2000"/>
              </a:p>
              <a:p>
                <a:pPr algn="just">
                  <a:spcBef>
                    <a:spcPct val="0"/>
                  </a:spcBef>
                  <a:spcAft>
                    <a:spcPts val="600"/>
                  </a:spcAft>
                  <a:buClr>
                    <a:schemeClr val="hlink"/>
                  </a:buClr>
                  <a:buSzTx/>
                  <a:buFont typeface="Wingdings" panose="05000000000000000000" pitchFamily="2" charset="2"/>
                  <a:buChar char="§"/>
                  <a:defRPr/>
                </a:pPr>
                <a:endParaRPr lang="es-CR" sz="2000"/>
              </a:p>
              <a:p>
                <a:pPr algn="just">
                  <a:spcBef>
                    <a:spcPct val="0"/>
                  </a:spcBef>
                  <a:spcAft>
                    <a:spcPts val="600"/>
                  </a:spcAft>
                  <a:buClr>
                    <a:schemeClr val="hlink"/>
                  </a:buClr>
                  <a:buSzTx/>
                  <a:buFont typeface="Wingdings" panose="05000000000000000000" pitchFamily="2" charset="2"/>
                  <a:buChar char="§"/>
                  <a:defRPr/>
                </a:pPr>
                <a:endParaRPr lang="es-CR" sz="2000"/>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39214"/>
                <a:ext cx="7766248" cy="4631076"/>
              </a:xfrm>
              <a:blipFill>
                <a:blip r:embed="rId2"/>
                <a:stretch>
                  <a:fillRect l="-707" t="-658" r="-864"/>
                </a:stretch>
              </a:blipFill>
            </p:spPr>
            <p:txBody>
              <a:bodyPr/>
              <a:lstStyle/>
              <a:p>
                <a:r>
                  <a:rPr lang="es-ES">
                    <a:noFill/>
                  </a:rPr>
                  <a:t> </a:t>
                </a:r>
              </a:p>
            </p:txBody>
          </p:sp>
        </mc:Fallback>
      </mc:AlternateContent>
    </p:spTree>
    <p:extLst>
      <p:ext uri="{BB962C8B-B14F-4D97-AF65-F5344CB8AC3E}">
        <p14:creationId xmlns:p14="http://schemas.microsoft.com/office/powerpoint/2010/main" val="1907945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509D46F-BDC7-F0A3-86E7-F444606D1B6C}"/>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Regresión logística multinomial</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11267" name="Rectangle 4">
            <a:extLst>
              <a:ext uri="{FF2B5EF4-FFF2-40B4-BE49-F238E27FC236}">
                <a16:creationId xmlns:a16="http://schemas.microsoft.com/office/drawing/2014/main" id="{0E483B0B-4BFB-51EF-DF73-8BC9E5CC6084}"/>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68" name="Rectangle 5">
            <a:extLst>
              <a:ext uri="{FF2B5EF4-FFF2-40B4-BE49-F238E27FC236}">
                <a16:creationId xmlns:a16="http://schemas.microsoft.com/office/drawing/2014/main" id="{E4A21803-90A4-3A38-E972-BE9B330F232A}"/>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69" name="Rectangle 6">
            <a:extLst>
              <a:ext uri="{FF2B5EF4-FFF2-40B4-BE49-F238E27FC236}">
                <a16:creationId xmlns:a16="http://schemas.microsoft.com/office/drawing/2014/main" id="{CD8613E8-702B-5F64-6AA8-B2309E4D9E3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70" name="Rectangle 7">
            <a:extLst>
              <a:ext uri="{FF2B5EF4-FFF2-40B4-BE49-F238E27FC236}">
                <a16:creationId xmlns:a16="http://schemas.microsoft.com/office/drawing/2014/main" id="{E327B17A-D04B-0514-453F-EC51B847B2E4}"/>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71" name="Rectangle 8">
            <a:extLst>
              <a:ext uri="{FF2B5EF4-FFF2-40B4-BE49-F238E27FC236}">
                <a16:creationId xmlns:a16="http://schemas.microsoft.com/office/drawing/2014/main" id="{83C020FB-082C-1F94-E56A-599C24D75093}"/>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72" name="Rectangle 9">
            <a:extLst>
              <a:ext uri="{FF2B5EF4-FFF2-40B4-BE49-F238E27FC236}">
                <a16:creationId xmlns:a16="http://schemas.microsoft.com/office/drawing/2014/main" id="{0A4CE226-E9BB-A212-83D3-6638336496F4}"/>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73" name="Rectangle 10">
            <a:extLst>
              <a:ext uri="{FF2B5EF4-FFF2-40B4-BE49-F238E27FC236}">
                <a16:creationId xmlns:a16="http://schemas.microsoft.com/office/drawing/2014/main" id="{23876891-1284-1D74-432B-EB5E653EDD98}"/>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74" name="Rectangle 11">
            <a:extLst>
              <a:ext uri="{FF2B5EF4-FFF2-40B4-BE49-F238E27FC236}">
                <a16:creationId xmlns:a16="http://schemas.microsoft.com/office/drawing/2014/main" id="{19995B5D-C9E0-2917-92FC-2108780BA776}"/>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75" name="Rectangle 12">
            <a:extLst>
              <a:ext uri="{FF2B5EF4-FFF2-40B4-BE49-F238E27FC236}">
                <a16:creationId xmlns:a16="http://schemas.microsoft.com/office/drawing/2014/main" id="{C4B886CE-C4F4-BD4E-82C1-AED464194097}"/>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76" name="Rectangle 13">
            <a:extLst>
              <a:ext uri="{FF2B5EF4-FFF2-40B4-BE49-F238E27FC236}">
                <a16:creationId xmlns:a16="http://schemas.microsoft.com/office/drawing/2014/main" id="{68D54A27-7624-A7E6-078F-5FF8111F28D6}"/>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77" name="Rectangle 14">
            <a:extLst>
              <a:ext uri="{FF2B5EF4-FFF2-40B4-BE49-F238E27FC236}">
                <a16:creationId xmlns:a16="http://schemas.microsoft.com/office/drawing/2014/main" id="{FB464399-D2D6-4EA1-F874-09460FE9FEBC}"/>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78" name="Rectangle 15">
            <a:extLst>
              <a:ext uri="{FF2B5EF4-FFF2-40B4-BE49-F238E27FC236}">
                <a16:creationId xmlns:a16="http://schemas.microsoft.com/office/drawing/2014/main" id="{EA4292C1-2D0F-2C0F-A30E-F8B88687FA31}"/>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79" name="Rectangle 16">
            <a:extLst>
              <a:ext uri="{FF2B5EF4-FFF2-40B4-BE49-F238E27FC236}">
                <a16:creationId xmlns:a16="http://schemas.microsoft.com/office/drawing/2014/main" id="{8ECB0D0E-BA56-D1D6-B983-4A4DF2D4347A}"/>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80" name="Rectangle 17">
            <a:extLst>
              <a:ext uri="{FF2B5EF4-FFF2-40B4-BE49-F238E27FC236}">
                <a16:creationId xmlns:a16="http://schemas.microsoft.com/office/drawing/2014/main" id="{DDD9B637-BDEB-500E-E939-FB3FF32E19AE}"/>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81" name="Rectangle 18">
            <a:extLst>
              <a:ext uri="{FF2B5EF4-FFF2-40B4-BE49-F238E27FC236}">
                <a16:creationId xmlns:a16="http://schemas.microsoft.com/office/drawing/2014/main" id="{529A8EC3-DBB7-E806-6A6A-63B2A5A588B7}"/>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82" name="Rectangle 3">
            <a:extLst>
              <a:ext uri="{FF2B5EF4-FFF2-40B4-BE49-F238E27FC236}">
                <a16:creationId xmlns:a16="http://schemas.microsoft.com/office/drawing/2014/main" id="{0A877FA9-31C5-177F-D7B6-B61D36E8A527}"/>
              </a:ext>
            </a:extLst>
          </p:cNvPr>
          <p:cNvSpPr txBox="1">
            <a:spLocks noChangeArrowheads="1"/>
          </p:cNvSpPr>
          <p:nvPr/>
        </p:nvSpPr>
        <p:spPr bwMode="auto">
          <a:xfrm>
            <a:off x="838200" y="1989138"/>
            <a:ext cx="7696200"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pPr>
            <a:r>
              <a:rPr lang="es-ES" altLang="es-CR" sz="2000"/>
              <a:t>Es una extensión del modelo de regresión logístico cuando la respuesta condicional es categórica pero hay más de dos categorías.</a:t>
            </a:r>
          </a:p>
          <a:p>
            <a:pPr algn="just">
              <a:spcBef>
                <a:spcPct val="0"/>
              </a:spcBef>
              <a:spcAft>
                <a:spcPts val="600"/>
              </a:spcAft>
              <a:buClr>
                <a:schemeClr val="hlink"/>
              </a:buClr>
              <a:buSzTx/>
              <a:buFont typeface="Wingdings" panose="05000000000000000000" pitchFamily="2" charset="2"/>
              <a:buChar char="§"/>
            </a:pPr>
            <a:r>
              <a:rPr lang="es-ES" altLang="es-CR" sz="2000"/>
              <a:t>Entra dentro de los modelos lineales generalizados.</a:t>
            </a:r>
          </a:p>
          <a:p>
            <a:pPr algn="just">
              <a:spcBef>
                <a:spcPct val="0"/>
              </a:spcBef>
              <a:spcAft>
                <a:spcPts val="600"/>
              </a:spcAft>
              <a:buClr>
                <a:schemeClr val="hlink"/>
              </a:buClr>
              <a:buSzTx/>
              <a:buFont typeface="Wingdings" panose="05000000000000000000" pitchFamily="2" charset="2"/>
              <a:buChar char="§"/>
            </a:pPr>
            <a:r>
              <a:rPr lang="es-ES" altLang="es-CR" sz="2000"/>
              <a:t>Puede incluir tanto variables métricas como categóricas en la parte sistemática, es decir, en las variables independientes.</a:t>
            </a:r>
          </a:p>
          <a:p>
            <a:pPr algn="just">
              <a:spcBef>
                <a:spcPct val="0"/>
              </a:spcBef>
              <a:spcAft>
                <a:spcPts val="600"/>
              </a:spcAft>
              <a:buClr>
                <a:schemeClr val="hlink"/>
              </a:buClr>
              <a:buSzTx/>
              <a:buFont typeface="Wingdings" panose="05000000000000000000" pitchFamily="2" charset="2"/>
              <a:buChar char="§"/>
            </a:pPr>
            <a:r>
              <a:rPr lang="es-ES" altLang="es-CR" sz="2000"/>
              <a:t>Las variables métricas no deben seguir ninguna distribución particular.</a:t>
            </a:r>
          </a:p>
          <a:p>
            <a:pPr algn="just">
              <a:spcBef>
                <a:spcPct val="0"/>
              </a:spcBef>
              <a:spcAft>
                <a:spcPts val="600"/>
              </a:spcAft>
              <a:buClr>
                <a:schemeClr val="hlink"/>
              </a:buClr>
              <a:buSzTx/>
              <a:buFont typeface="Wingdings" panose="05000000000000000000" pitchFamily="2" charset="2"/>
              <a:buChar char="§"/>
            </a:pPr>
            <a:endParaRPr lang="es-ES" altLang="es-CR" sz="20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70</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Ejemplo de aplicación de los criterios</a:t>
            </a:r>
            <a:br>
              <a:rPr lang="en-US"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39214"/>
                <a:ext cx="7766248" cy="3827586"/>
              </a:xfrm>
            </p:spPr>
            <p:txBody>
              <a:bodyPr wrap="square">
                <a:spAutoFit/>
              </a:bodyPr>
              <a:lstStyle/>
              <a:p>
                <a:pPr algn="just">
                  <a:spcBef>
                    <a:spcPct val="0"/>
                  </a:spcBef>
                  <a:spcAft>
                    <a:spcPts val="600"/>
                  </a:spcAft>
                  <a:buClr>
                    <a:schemeClr val="hlink"/>
                  </a:buClr>
                  <a:buSzTx/>
                  <a:buFont typeface="Wingdings" panose="05000000000000000000" pitchFamily="2" charset="2"/>
                  <a:buChar char="§"/>
                  <a:defRPr/>
                </a:pPr>
                <a:r>
                  <a:rPr lang="es-ES" sz="2000"/>
                  <a:t>Criterio de impureza total para la variable dada la división:</a:t>
                </a:r>
              </a:p>
              <a:p>
                <a:pPr algn="just">
                  <a:spcBef>
                    <a:spcPct val="0"/>
                  </a:spcBef>
                  <a:spcAft>
                    <a:spcPts val="600"/>
                  </a:spcAft>
                  <a:buClr>
                    <a:schemeClr val="hlink"/>
                  </a:buClr>
                  <a:buSzTx/>
                  <a:buFont typeface="Wingdings" panose="05000000000000000000" pitchFamily="2" charset="2"/>
                  <a:buChar char="§"/>
                  <a:defRPr/>
                </a:pPr>
                <a:endParaRPr lang="es-ES"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sSub>
                        <m:sSubPr>
                          <m:ctrlPr>
                            <a:rPr lang="es-CR" sz="200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𝑠𝑝𝑙𝑖𝑡</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m:t>
                          </m:r>
                        </m:num>
                        <m:den>
                          <m:r>
                            <a:rPr lang="en-US" sz="2000" b="0" i="1" smtClean="0">
                              <a:latin typeface="Cambria Math" panose="02040503050406030204" pitchFamily="18" charset="0"/>
                            </a:rPr>
                            <m:t>18</m:t>
                          </m:r>
                        </m:den>
                      </m:f>
                      <m:r>
                        <a:rPr lang="en-US" sz="2000" b="0" i="1" smtClean="0">
                          <a:latin typeface="Cambria Math" panose="02040503050406030204" pitchFamily="18" charset="0"/>
                          <a:ea typeface="Cambria Math" panose="02040503050406030204" pitchFamily="18" charset="0"/>
                        </a:rPr>
                        <m:t>∙0+</m:t>
                      </m:r>
                      <m:f>
                        <m:fPr>
                          <m:ctrlPr>
                            <a:rPr lang="en-US" sz="2000" i="1">
                              <a:latin typeface="Cambria Math" panose="02040503050406030204" pitchFamily="18" charset="0"/>
                            </a:rPr>
                          </m:ctrlPr>
                        </m:fPr>
                        <m:num>
                          <m:r>
                            <a:rPr lang="en-US" sz="2000" b="0" i="1" smtClean="0">
                              <a:latin typeface="Cambria Math" panose="02040503050406030204" pitchFamily="18" charset="0"/>
                            </a:rPr>
                            <m:t>8</m:t>
                          </m:r>
                        </m:num>
                        <m:den>
                          <m:r>
                            <a:rPr lang="en-US" sz="2000" b="0" i="1" smtClean="0">
                              <a:latin typeface="Cambria Math" panose="02040503050406030204" pitchFamily="18" charset="0"/>
                            </a:rPr>
                            <m:t>18</m:t>
                          </m:r>
                        </m:den>
                      </m:f>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0.469+</m:t>
                      </m:r>
                      <m:f>
                        <m:fPr>
                          <m:ctrlPr>
                            <a:rPr lang="en-US" sz="2000" i="1">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18</m:t>
                          </m:r>
                        </m:den>
                      </m:f>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0.5=0.375</m:t>
                      </m:r>
                    </m:oMath>
                  </m:oMathPara>
                </a14:m>
                <a:endParaRPr lang="es-CR"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sSub>
                        <m:sSubPr>
                          <m:ctrlPr>
                            <a:rPr lang="es-CR" sz="200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𝑠𝑝𝑙𝑖𝑡</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m:t>
                          </m:r>
                        </m:num>
                        <m:den>
                          <m:r>
                            <a:rPr lang="en-US" sz="2000" b="0" i="1" smtClean="0">
                              <a:latin typeface="Cambria Math" panose="02040503050406030204" pitchFamily="18" charset="0"/>
                            </a:rPr>
                            <m:t>18</m:t>
                          </m:r>
                        </m:den>
                      </m:f>
                      <m:r>
                        <a:rPr lang="en-US" sz="2000" b="0" i="1" smtClean="0">
                          <a:latin typeface="Cambria Math" panose="02040503050406030204" pitchFamily="18" charset="0"/>
                          <a:ea typeface="Cambria Math" panose="02040503050406030204" pitchFamily="18" charset="0"/>
                        </a:rPr>
                        <m:t>∙0+</m:t>
                      </m:r>
                      <m:f>
                        <m:fPr>
                          <m:ctrlPr>
                            <a:rPr lang="en-US" sz="2000" i="1">
                              <a:latin typeface="Cambria Math" panose="02040503050406030204" pitchFamily="18" charset="0"/>
                            </a:rPr>
                          </m:ctrlPr>
                        </m:fPr>
                        <m:num>
                          <m:r>
                            <a:rPr lang="en-US" sz="2000" b="0" i="1" smtClean="0">
                              <a:latin typeface="Cambria Math" panose="02040503050406030204" pitchFamily="18" charset="0"/>
                            </a:rPr>
                            <m:t>8</m:t>
                          </m:r>
                        </m:num>
                        <m:den>
                          <m:r>
                            <a:rPr lang="en-US" sz="2000" b="0" i="1" smtClean="0">
                              <a:latin typeface="Cambria Math" panose="02040503050406030204" pitchFamily="18" charset="0"/>
                            </a:rPr>
                            <m:t>18</m:t>
                          </m:r>
                        </m:den>
                      </m:f>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0.954+</m:t>
                      </m:r>
                      <m:f>
                        <m:fPr>
                          <m:ctrlPr>
                            <a:rPr lang="en-US" sz="2000" i="1">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18</m:t>
                          </m:r>
                        </m:den>
                      </m:f>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1=0.757</m:t>
                      </m:r>
                    </m:oMath>
                  </m:oMathPara>
                </a14:m>
                <a:endParaRPr lang="es-CR"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sSub>
                        <m:sSubPr>
                          <m:ctrlPr>
                            <a:rPr lang="es-CR" sz="2000" i="1" smtClean="0">
                              <a:latin typeface="Cambria Math" panose="02040503050406030204" pitchFamily="18" charset="0"/>
                            </a:rPr>
                          </m:ctrlPr>
                        </m:sSubPr>
                        <m:e>
                          <m:r>
                            <a:rPr lang="en-US" sz="2000" b="0" i="1" smtClean="0">
                              <a:latin typeface="Cambria Math" panose="02040503050406030204" pitchFamily="18" charset="0"/>
                            </a:rPr>
                            <m:t>𝐸𝐶</m:t>
                          </m:r>
                        </m:e>
                        <m:sub>
                          <m:r>
                            <a:rPr lang="en-US" sz="2000" b="0" i="1" smtClean="0">
                              <a:latin typeface="Cambria Math" panose="02040503050406030204" pitchFamily="18" charset="0"/>
                            </a:rPr>
                            <m:t>𝑠𝑝𝑙𝑖𝑡</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m:t>
                          </m:r>
                        </m:num>
                        <m:den>
                          <m:r>
                            <a:rPr lang="en-US" sz="2000" b="0" i="1" smtClean="0">
                              <a:latin typeface="Cambria Math" panose="02040503050406030204" pitchFamily="18" charset="0"/>
                            </a:rPr>
                            <m:t>18</m:t>
                          </m:r>
                        </m:den>
                      </m:f>
                      <m:r>
                        <a:rPr lang="en-US" sz="2000" b="0" i="1" smtClean="0">
                          <a:latin typeface="Cambria Math" panose="02040503050406030204" pitchFamily="18" charset="0"/>
                          <a:ea typeface="Cambria Math" panose="02040503050406030204" pitchFamily="18" charset="0"/>
                        </a:rPr>
                        <m:t>∙0+</m:t>
                      </m:r>
                      <m:f>
                        <m:fPr>
                          <m:ctrlPr>
                            <a:rPr lang="en-US" sz="2000" i="1">
                              <a:latin typeface="Cambria Math" panose="02040503050406030204" pitchFamily="18" charset="0"/>
                            </a:rPr>
                          </m:ctrlPr>
                        </m:fPr>
                        <m:num>
                          <m:r>
                            <a:rPr lang="en-US" sz="2000" b="0" i="1" smtClean="0">
                              <a:latin typeface="Cambria Math" panose="02040503050406030204" pitchFamily="18" charset="0"/>
                            </a:rPr>
                            <m:t>8</m:t>
                          </m:r>
                        </m:num>
                        <m:den>
                          <m:r>
                            <a:rPr lang="en-US" sz="2000" b="0" i="1" smtClean="0">
                              <a:latin typeface="Cambria Math" panose="02040503050406030204" pitchFamily="18" charset="0"/>
                            </a:rPr>
                            <m:t>18</m:t>
                          </m:r>
                        </m:den>
                      </m:f>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0.375+</m:t>
                      </m:r>
                      <m:f>
                        <m:fPr>
                          <m:ctrlPr>
                            <a:rPr lang="en-US" sz="2000" i="1">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18</m:t>
                          </m:r>
                        </m:den>
                      </m:f>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0.5=0.333</m:t>
                      </m:r>
                    </m:oMath>
                  </m:oMathPara>
                </a14:m>
                <a:endParaRPr lang="es-CR" sz="2000"/>
              </a:p>
              <a:p>
                <a:pPr marL="0" indent="0" algn="just">
                  <a:spcBef>
                    <a:spcPct val="0"/>
                  </a:spcBef>
                  <a:spcAft>
                    <a:spcPts val="600"/>
                  </a:spcAft>
                  <a:buClr>
                    <a:schemeClr val="hlink"/>
                  </a:buClr>
                  <a:buSzTx/>
                  <a:buNone/>
                  <a:defRPr/>
                </a:pPr>
                <a:endParaRPr lang="es-CR" sz="2000"/>
              </a:p>
              <a:p>
                <a:pPr algn="just">
                  <a:spcBef>
                    <a:spcPct val="0"/>
                  </a:spcBef>
                  <a:spcAft>
                    <a:spcPts val="600"/>
                  </a:spcAft>
                  <a:buClr>
                    <a:schemeClr val="hlink"/>
                  </a:buClr>
                  <a:buSzTx/>
                  <a:buFont typeface="Wingdings" panose="05000000000000000000" pitchFamily="2" charset="2"/>
                  <a:buChar char="§"/>
                  <a:defRPr/>
                </a:pPr>
                <a:endParaRPr lang="es-CR" sz="2000"/>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39214"/>
                <a:ext cx="7766248" cy="3827586"/>
              </a:xfrm>
              <a:blipFill>
                <a:blip r:embed="rId2"/>
                <a:stretch>
                  <a:fillRect l="-707" t="-796" r="-864"/>
                </a:stretch>
              </a:blipFill>
            </p:spPr>
            <p:txBody>
              <a:bodyPr/>
              <a:lstStyle/>
              <a:p>
                <a:r>
                  <a:rPr lang="es-ES">
                    <a:noFill/>
                  </a:rPr>
                  <a:t> </a:t>
                </a:r>
              </a:p>
            </p:txBody>
          </p:sp>
        </mc:Fallback>
      </mc:AlternateContent>
    </p:spTree>
    <p:extLst>
      <p:ext uri="{BB962C8B-B14F-4D97-AF65-F5344CB8AC3E}">
        <p14:creationId xmlns:p14="http://schemas.microsoft.com/office/powerpoint/2010/main" val="34626031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71</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Ejemplo de aplicación de los criterios</a:t>
            </a:r>
            <a:br>
              <a:rPr lang="en-US"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39214"/>
                <a:ext cx="7766248" cy="4087466"/>
              </a:xfrm>
            </p:spPr>
            <p:txBody>
              <a:bodyPr wrap="square">
                <a:spAutoFit/>
              </a:bodyPr>
              <a:lstStyle/>
              <a:p>
                <a:pPr algn="just">
                  <a:spcBef>
                    <a:spcPct val="0"/>
                  </a:spcBef>
                  <a:spcAft>
                    <a:spcPts val="600"/>
                  </a:spcAft>
                  <a:buClr>
                    <a:schemeClr val="hlink"/>
                  </a:buClr>
                  <a:buSzTx/>
                  <a:buFont typeface="Wingdings" panose="05000000000000000000" pitchFamily="2" charset="2"/>
                  <a:buChar char="§"/>
                  <a:defRPr/>
                </a:pPr>
                <a:r>
                  <a:rPr lang="en-US" sz="2000"/>
                  <a:t>Pero se </a:t>
                </a:r>
                <a:r>
                  <a:rPr lang="en-US" sz="2000" err="1"/>
                  <a:t>busca</a:t>
                </a:r>
                <a:r>
                  <a:rPr lang="en-US" sz="2000"/>
                  <a:t> </a:t>
                </a:r>
                <a:r>
                  <a:rPr lang="es-ES" sz="2000"/>
                  <a:t>maximizar la información ganada (IG), por ende se deja la división que genere la mayor información. </a:t>
                </a:r>
              </a:p>
              <a:p>
                <a:pPr algn="just">
                  <a:spcBef>
                    <a:spcPct val="0"/>
                  </a:spcBef>
                  <a:spcAft>
                    <a:spcPts val="600"/>
                  </a:spcAft>
                  <a:buClr>
                    <a:schemeClr val="hlink"/>
                  </a:buClr>
                  <a:buSzTx/>
                  <a:buFont typeface="Wingdings" panose="05000000000000000000" pitchFamily="2" charset="2"/>
                  <a:buChar char="§"/>
                  <a:defRPr/>
                </a:pPr>
                <a:r>
                  <a:rPr lang="es-ES" sz="2000"/>
                  <a:t>El calculo de la IG depende del criterio que se este utilizando y se define como:</a:t>
                </a:r>
              </a:p>
              <a:p>
                <a:pPr algn="just">
                  <a:spcBef>
                    <a:spcPct val="0"/>
                  </a:spcBef>
                  <a:spcAft>
                    <a:spcPts val="600"/>
                  </a:spcAft>
                  <a:buClr>
                    <a:schemeClr val="hlink"/>
                  </a:buClr>
                  <a:buSzTx/>
                  <a:buFont typeface="Wingdings" panose="05000000000000000000" pitchFamily="2" charset="2"/>
                  <a:buChar char="§"/>
                  <a:defRPr/>
                </a:pPr>
                <a:endParaRPr lang="en-US" sz="2000"/>
              </a:p>
              <a:p>
                <a:pPr lvl="1" algn="just">
                  <a:spcBef>
                    <a:spcPct val="0"/>
                  </a:spcBef>
                  <a:spcAft>
                    <a:spcPts val="600"/>
                  </a:spcAft>
                  <a:buClr>
                    <a:schemeClr val="hlink"/>
                  </a:buClr>
                  <a:buSzTx/>
                  <a:buFont typeface="Wingdings" panose="05000000000000000000" pitchFamily="2" charset="2"/>
                  <a:buChar char="§"/>
                  <a:defRPr/>
                </a:pPr>
                <a:r>
                  <a:rPr lang="es-CR" sz="2000"/>
                  <a:t>Índice de Gini: </a:t>
                </a:r>
                <a14:m>
                  <m:oMath xmlns:m="http://schemas.openxmlformats.org/officeDocument/2006/math">
                    <m:sSub>
                      <m:sSubPr>
                        <m:ctrlPr>
                          <a:rPr lang="es-CR" sz="2000" i="1" smtClean="0">
                            <a:latin typeface="Cambria Math" panose="02040503050406030204" pitchFamily="18" charset="0"/>
                          </a:rPr>
                        </m:ctrlPr>
                      </m:sSubPr>
                      <m:e>
                        <m:r>
                          <a:rPr lang="en-US" sz="2000" b="0" i="1" smtClean="0">
                            <a:latin typeface="Cambria Math" panose="02040503050406030204" pitchFamily="18" charset="0"/>
                          </a:rPr>
                          <m:t>𝐼𝐺</m:t>
                        </m:r>
                      </m:e>
                      <m:sub>
                        <m:r>
                          <a:rPr lang="en-US" sz="2000" b="0" i="1" smtClean="0">
                            <a:latin typeface="Cambria Math" panose="02040503050406030204" pitchFamily="18" charset="0"/>
                          </a:rPr>
                          <m:t>𝑠𝑝𝑙𝑖𝑡</m:t>
                        </m:r>
                      </m:sub>
                    </m:sSub>
                    <m:r>
                      <a:rPr lang="en-US" sz="2000" b="0" i="1" smtClean="0">
                        <a:latin typeface="Cambria Math" panose="02040503050406030204" pitchFamily="18" charset="0"/>
                      </a:rPr>
                      <m:t>=</m:t>
                    </m:r>
                    <m:sSub>
                      <m:sSubPr>
                        <m:ctrlPr>
                          <a:rPr lang="es-CR" sz="2000" i="1">
                            <a:latin typeface="Cambria Math" panose="02040503050406030204" pitchFamily="18" charset="0"/>
                          </a:rPr>
                        </m:ctrlPr>
                      </m:sSubPr>
                      <m:e>
                        <m:sSub>
                          <m:sSubPr>
                            <m:ctrlPr>
                              <a:rPr lang="es-CR" sz="2000" i="1">
                                <a:latin typeface="Cambria Math" panose="02040503050406030204" pitchFamily="18" charset="0"/>
                              </a:rPr>
                            </m:ctrlPr>
                          </m:sSubPr>
                          <m:e>
                            <m:r>
                              <a:rPr lang="en-US" sz="2000" i="1">
                                <a:latin typeface="Cambria Math" panose="02040503050406030204" pitchFamily="18" charset="0"/>
                              </a:rPr>
                              <m:t>𝐺</m:t>
                            </m:r>
                          </m:e>
                          <m:sub>
                            <m:r>
                              <a:rPr lang="en-US" sz="2000" b="0" i="1" smtClean="0">
                                <a:latin typeface="Cambria Math" panose="02040503050406030204" pitchFamily="18" charset="0"/>
                              </a:rPr>
                              <m:t>𝑝𝑎𝑑𝑟𝑒</m:t>
                            </m:r>
                          </m:sub>
                        </m:sSub>
                        <m:r>
                          <a:rPr lang="en-US" sz="2000" b="0" i="1" smtClean="0">
                            <a:latin typeface="Cambria Math" panose="02040503050406030204" pitchFamily="18" charset="0"/>
                          </a:rPr>
                          <m:t>−</m:t>
                        </m:r>
                        <m:r>
                          <a:rPr lang="en-US" sz="2000" b="0" i="1" smtClean="0">
                            <a:latin typeface="Cambria Math" panose="02040503050406030204" pitchFamily="18" charset="0"/>
                          </a:rPr>
                          <m:t>𝐺</m:t>
                        </m:r>
                      </m:e>
                      <m:sub>
                        <m:r>
                          <a:rPr lang="en-US" sz="2000" i="1">
                            <a:latin typeface="Cambria Math" panose="02040503050406030204" pitchFamily="18" charset="0"/>
                          </a:rPr>
                          <m:t>𝑠𝑝𝑙𝑖𝑡</m:t>
                        </m:r>
                      </m:sub>
                    </m:sSub>
                  </m:oMath>
                </a14:m>
                <a:endParaRPr lang="es-CR" sz="2000"/>
              </a:p>
              <a:p>
                <a:pPr lvl="1" algn="just">
                  <a:spcBef>
                    <a:spcPct val="0"/>
                  </a:spcBef>
                  <a:spcAft>
                    <a:spcPts val="600"/>
                  </a:spcAft>
                  <a:buClr>
                    <a:schemeClr val="hlink"/>
                  </a:buClr>
                  <a:buSzTx/>
                  <a:buFont typeface="Wingdings" panose="05000000000000000000" pitchFamily="2" charset="2"/>
                  <a:buChar char="§"/>
                  <a:defRPr/>
                </a:pPr>
                <a:r>
                  <a:rPr lang="es-CR" sz="2000"/>
                  <a:t>Entropía: </a:t>
                </a:r>
                <a14:m>
                  <m:oMath xmlns:m="http://schemas.openxmlformats.org/officeDocument/2006/math">
                    <m:sSub>
                      <m:sSubPr>
                        <m:ctrlPr>
                          <a:rPr lang="es-CR" sz="2000" i="1" smtClean="0">
                            <a:latin typeface="Cambria Math" panose="02040503050406030204" pitchFamily="18" charset="0"/>
                          </a:rPr>
                        </m:ctrlPr>
                      </m:sSubPr>
                      <m:e>
                        <m:r>
                          <a:rPr lang="en-US" sz="2000" b="0" i="1" smtClean="0">
                            <a:latin typeface="Cambria Math" panose="02040503050406030204" pitchFamily="18" charset="0"/>
                          </a:rPr>
                          <m:t>𝐼𝐺</m:t>
                        </m:r>
                      </m:e>
                      <m:sub>
                        <m:r>
                          <a:rPr lang="en-US" sz="2000" b="0" i="1" smtClean="0">
                            <a:latin typeface="Cambria Math" panose="02040503050406030204" pitchFamily="18" charset="0"/>
                          </a:rPr>
                          <m:t>𝑠𝑝𝑙𝑖𝑡</m:t>
                        </m:r>
                      </m:sub>
                    </m:sSub>
                    <m:r>
                      <a:rPr lang="en-US" sz="2000" b="0" i="1" smtClean="0">
                        <a:latin typeface="Cambria Math" panose="02040503050406030204" pitchFamily="18" charset="0"/>
                      </a:rPr>
                      <m:t>=</m:t>
                    </m:r>
                    <m:sSub>
                      <m:sSubPr>
                        <m:ctrlPr>
                          <a:rPr lang="es-CR" sz="2000" i="1">
                            <a:latin typeface="Cambria Math" panose="02040503050406030204" pitchFamily="18" charset="0"/>
                          </a:rPr>
                        </m:ctrlPr>
                      </m:sSubPr>
                      <m:e>
                        <m:sSub>
                          <m:sSubPr>
                            <m:ctrlPr>
                              <a:rPr lang="es-CR" sz="2000" i="1">
                                <a:latin typeface="Cambria Math" panose="02040503050406030204" pitchFamily="18" charset="0"/>
                              </a:rPr>
                            </m:ctrlPr>
                          </m:sSubPr>
                          <m:e>
                            <m:r>
                              <a:rPr lang="es-CR" sz="2000" b="0" i="1" smtClean="0">
                                <a:latin typeface="Cambria Math" panose="02040503050406030204" pitchFamily="18" charset="0"/>
                              </a:rPr>
                              <m:t>𝐸</m:t>
                            </m:r>
                          </m:e>
                          <m:sub>
                            <m:r>
                              <a:rPr lang="en-US" sz="2000" b="0" i="1" smtClean="0">
                                <a:latin typeface="Cambria Math" panose="02040503050406030204" pitchFamily="18" charset="0"/>
                              </a:rPr>
                              <m:t>𝑝𝑎𝑑𝑟𝑒</m:t>
                            </m:r>
                          </m:sub>
                        </m:sSub>
                        <m:r>
                          <a:rPr lang="en-US" sz="2000" b="0" i="1" smtClean="0">
                            <a:latin typeface="Cambria Math" panose="02040503050406030204" pitchFamily="18" charset="0"/>
                          </a:rPr>
                          <m:t>−</m:t>
                        </m:r>
                        <m:r>
                          <a:rPr lang="es-CR" sz="2000" b="0" i="1" smtClean="0">
                            <a:latin typeface="Cambria Math" panose="02040503050406030204" pitchFamily="18" charset="0"/>
                          </a:rPr>
                          <m:t>𝐸</m:t>
                        </m:r>
                      </m:e>
                      <m:sub>
                        <m:r>
                          <a:rPr lang="en-US" sz="2000" i="1">
                            <a:latin typeface="Cambria Math" panose="02040503050406030204" pitchFamily="18" charset="0"/>
                          </a:rPr>
                          <m:t>𝑠𝑝𝑙𝑖𝑡</m:t>
                        </m:r>
                      </m:sub>
                    </m:sSub>
                  </m:oMath>
                </a14:m>
                <a:endParaRPr lang="es-CR" sz="2000"/>
              </a:p>
              <a:p>
                <a:pPr lvl="1" algn="just">
                  <a:spcBef>
                    <a:spcPct val="0"/>
                  </a:spcBef>
                  <a:spcAft>
                    <a:spcPts val="600"/>
                  </a:spcAft>
                  <a:buClr>
                    <a:schemeClr val="hlink"/>
                  </a:buClr>
                  <a:buSzTx/>
                  <a:buFont typeface="Wingdings" panose="05000000000000000000" pitchFamily="2" charset="2"/>
                  <a:buChar char="§"/>
                  <a:defRPr/>
                </a:pPr>
                <a:r>
                  <a:rPr lang="es-CR" sz="2000"/>
                  <a:t>Error de clasificación: </a:t>
                </a:r>
                <a14:m>
                  <m:oMath xmlns:m="http://schemas.openxmlformats.org/officeDocument/2006/math">
                    <m:sSub>
                      <m:sSubPr>
                        <m:ctrlPr>
                          <a:rPr lang="es-CR" sz="2000" i="1" smtClean="0">
                            <a:latin typeface="Cambria Math" panose="02040503050406030204" pitchFamily="18" charset="0"/>
                          </a:rPr>
                        </m:ctrlPr>
                      </m:sSubPr>
                      <m:e>
                        <m:r>
                          <a:rPr lang="en-US" sz="2000" b="0" i="1" smtClean="0">
                            <a:latin typeface="Cambria Math" panose="02040503050406030204" pitchFamily="18" charset="0"/>
                          </a:rPr>
                          <m:t>𝐼𝐺</m:t>
                        </m:r>
                      </m:e>
                      <m:sub>
                        <m:r>
                          <a:rPr lang="en-US" sz="2000" b="0" i="1" smtClean="0">
                            <a:latin typeface="Cambria Math" panose="02040503050406030204" pitchFamily="18" charset="0"/>
                          </a:rPr>
                          <m:t>𝑠𝑝𝑙𝑖𝑡</m:t>
                        </m:r>
                      </m:sub>
                    </m:sSub>
                    <m:r>
                      <a:rPr lang="en-US" sz="2000" b="0" i="1" smtClean="0">
                        <a:latin typeface="Cambria Math" panose="02040503050406030204" pitchFamily="18" charset="0"/>
                      </a:rPr>
                      <m:t>=</m:t>
                    </m:r>
                    <m:sSub>
                      <m:sSubPr>
                        <m:ctrlPr>
                          <a:rPr lang="es-CR" sz="2000" i="1">
                            <a:latin typeface="Cambria Math" panose="02040503050406030204" pitchFamily="18" charset="0"/>
                          </a:rPr>
                        </m:ctrlPr>
                      </m:sSubPr>
                      <m:e>
                        <m:sSub>
                          <m:sSubPr>
                            <m:ctrlPr>
                              <a:rPr lang="es-CR" sz="2000" i="1">
                                <a:latin typeface="Cambria Math" panose="02040503050406030204" pitchFamily="18" charset="0"/>
                              </a:rPr>
                            </m:ctrlPr>
                          </m:sSubPr>
                          <m:e>
                            <m:r>
                              <a:rPr lang="es-CR" sz="2000" b="0" i="1" smtClean="0">
                                <a:latin typeface="Cambria Math" panose="02040503050406030204" pitchFamily="18" charset="0"/>
                              </a:rPr>
                              <m:t>𝐸𝐶</m:t>
                            </m:r>
                          </m:e>
                          <m:sub>
                            <m:r>
                              <a:rPr lang="en-US" sz="2000" b="0" i="1" smtClean="0">
                                <a:latin typeface="Cambria Math" panose="02040503050406030204" pitchFamily="18" charset="0"/>
                              </a:rPr>
                              <m:t>𝑝𝑎𝑑𝑟𝑒</m:t>
                            </m:r>
                          </m:sub>
                        </m:sSub>
                        <m:r>
                          <a:rPr lang="en-US" sz="2000" b="0" i="1" smtClean="0">
                            <a:latin typeface="Cambria Math" panose="02040503050406030204" pitchFamily="18" charset="0"/>
                          </a:rPr>
                          <m:t>−</m:t>
                        </m:r>
                        <m:r>
                          <a:rPr lang="es-CR" sz="2000" b="0" i="1" smtClean="0">
                            <a:latin typeface="Cambria Math" panose="02040503050406030204" pitchFamily="18" charset="0"/>
                          </a:rPr>
                          <m:t>𝐸𝐶</m:t>
                        </m:r>
                      </m:e>
                      <m:sub>
                        <m:r>
                          <a:rPr lang="en-US" sz="2000" i="1">
                            <a:latin typeface="Cambria Math" panose="02040503050406030204" pitchFamily="18" charset="0"/>
                          </a:rPr>
                          <m:t>𝑠𝑝𝑙𝑖𝑡</m:t>
                        </m:r>
                      </m:sub>
                    </m:sSub>
                  </m:oMath>
                </a14:m>
                <a:endParaRPr lang="es-CR" sz="1600"/>
              </a:p>
              <a:p>
                <a:pPr marL="0" indent="0" algn="just">
                  <a:spcBef>
                    <a:spcPct val="0"/>
                  </a:spcBef>
                  <a:spcAft>
                    <a:spcPts val="600"/>
                  </a:spcAft>
                  <a:buClr>
                    <a:schemeClr val="hlink"/>
                  </a:buClr>
                  <a:buSzTx/>
                  <a:buNone/>
                  <a:defRPr/>
                </a:pPr>
                <a:endParaRPr lang="es-CR" sz="2000"/>
              </a:p>
              <a:p>
                <a:pPr algn="just">
                  <a:spcBef>
                    <a:spcPct val="0"/>
                  </a:spcBef>
                  <a:spcAft>
                    <a:spcPts val="600"/>
                  </a:spcAft>
                  <a:buClr>
                    <a:schemeClr val="hlink"/>
                  </a:buClr>
                  <a:buSzTx/>
                  <a:buFont typeface="Wingdings" panose="05000000000000000000" pitchFamily="2" charset="2"/>
                  <a:buChar char="§"/>
                  <a:defRPr/>
                </a:pPr>
                <a:endParaRPr lang="es-CR" sz="2000"/>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39214"/>
                <a:ext cx="7766248" cy="4087466"/>
              </a:xfrm>
              <a:blipFill>
                <a:blip r:embed="rId2"/>
                <a:stretch>
                  <a:fillRect l="-707" t="-745" r="-864"/>
                </a:stretch>
              </a:blipFill>
            </p:spPr>
            <p:txBody>
              <a:bodyPr/>
              <a:lstStyle/>
              <a:p>
                <a:r>
                  <a:rPr lang="es-ES">
                    <a:noFill/>
                  </a:rPr>
                  <a:t> </a:t>
                </a:r>
              </a:p>
            </p:txBody>
          </p:sp>
        </mc:Fallback>
      </mc:AlternateContent>
    </p:spTree>
    <p:extLst>
      <p:ext uri="{BB962C8B-B14F-4D97-AF65-F5344CB8AC3E}">
        <p14:creationId xmlns:p14="http://schemas.microsoft.com/office/powerpoint/2010/main" val="11237589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72</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Ejemplo de aplicación de los criterios</a:t>
            </a:r>
            <a:br>
              <a:rPr lang="en-US"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39214"/>
                <a:ext cx="7766248" cy="2779415"/>
              </a:xfrm>
            </p:spPr>
            <p:txBody>
              <a:bodyPr wrap="square">
                <a:spAutoFit/>
              </a:bodyPr>
              <a:lstStyle/>
              <a:p>
                <a:pPr marL="0" indent="0" algn="just">
                  <a:spcBef>
                    <a:spcPct val="0"/>
                  </a:spcBef>
                  <a:spcAft>
                    <a:spcPts val="600"/>
                  </a:spcAft>
                  <a:buClr>
                    <a:schemeClr val="hlink"/>
                  </a:buClr>
                  <a:buSzTx/>
                  <a:buNone/>
                  <a:defRPr/>
                </a:pPr>
                <a:r>
                  <a:rPr lang="es-CR" sz="2000"/>
                  <a:t>En el ejemplo la información ganada es:</a:t>
                </a:r>
                <a:endParaRPr lang="es-ES" sz="2000"/>
              </a:p>
              <a:p>
                <a:pPr algn="just">
                  <a:spcBef>
                    <a:spcPct val="0"/>
                  </a:spcBef>
                  <a:spcAft>
                    <a:spcPts val="600"/>
                  </a:spcAft>
                  <a:buClr>
                    <a:schemeClr val="hlink"/>
                  </a:buClr>
                  <a:buSzTx/>
                  <a:buFont typeface="Wingdings" panose="05000000000000000000" pitchFamily="2" charset="2"/>
                  <a:buChar char="§"/>
                  <a:defRPr/>
                </a:pPr>
                <a:endParaRPr lang="en-US" sz="2000"/>
              </a:p>
              <a:p>
                <a:pPr algn="just">
                  <a:spcBef>
                    <a:spcPct val="0"/>
                  </a:spcBef>
                  <a:spcAft>
                    <a:spcPts val="600"/>
                  </a:spcAft>
                  <a:buClr>
                    <a:schemeClr val="hlink"/>
                  </a:buClr>
                  <a:buSzTx/>
                  <a:buFont typeface="Wingdings" panose="05000000000000000000" pitchFamily="2" charset="2"/>
                  <a:buChar char="§"/>
                  <a:defRPr/>
                </a:pPr>
                <a:r>
                  <a:rPr lang="es-CR" sz="2000"/>
                  <a:t>Índice de Gini: </a:t>
                </a:r>
                <a14:m>
                  <m:oMath xmlns:m="http://schemas.openxmlformats.org/officeDocument/2006/math">
                    <m:sSub>
                      <m:sSubPr>
                        <m:ctrlPr>
                          <a:rPr lang="es-CR" sz="2000" i="1" smtClean="0">
                            <a:latin typeface="Cambria Math" panose="02040503050406030204" pitchFamily="18" charset="0"/>
                          </a:rPr>
                        </m:ctrlPr>
                      </m:sSubPr>
                      <m:e>
                        <m:r>
                          <a:rPr lang="en-US" sz="2000" b="0" i="1" smtClean="0">
                            <a:latin typeface="Cambria Math" panose="02040503050406030204" pitchFamily="18" charset="0"/>
                          </a:rPr>
                          <m:t>𝐼𝐺</m:t>
                        </m:r>
                      </m:e>
                      <m:sub>
                        <m:r>
                          <a:rPr lang="en-US" sz="2000" b="0" i="1" smtClean="0">
                            <a:latin typeface="Cambria Math" panose="02040503050406030204" pitchFamily="18" charset="0"/>
                          </a:rPr>
                          <m:t>𝑠𝑝𝑙𝑖𝑡</m:t>
                        </m:r>
                      </m:sub>
                    </m:sSub>
                    <m:r>
                      <a:rPr lang="en-US" sz="2000" b="0" i="1" smtClean="0">
                        <a:latin typeface="Cambria Math" panose="02040503050406030204" pitchFamily="18" charset="0"/>
                      </a:rPr>
                      <m:t>=</m:t>
                    </m:r>
                    <m:r>
                      <a:rPr lang="es-CR" sz="2000" b="0" i="1" smtClean="0">
                        <a:latin typeface="Cambria Math" panose="02040503050406030204" pitchFamily="18" charset="0"/>
                      </a:rPr>
                      <m:t>0.494−0.375</m:t>
                    </m:r>
                    <m:r>
                      <a:rPr lang="en-US" sz="2000" b="0" i="1" smtClean="0">
                        <a:latin typeface="Cambria Math" panose="02040503050406030204" pitchFamily="18" charset="0"/>
                      </a:rPr>
                      <m:t>=0.119</m:t>
                    </m:r>
                  </m:oMath>
                </a14:m>
                <a:endParaRPr lang="es-CR" sz="2000"/>
              </a:p>
              <a:p>
                <a:pPr algn="just">
                  <a:spcBef>
                    <a:spcPct val="0"/>
                  </a:spcBef>
                  <a:spcAft>
                    <a:spcPts val="600"/>
                  </a:spcAft>
                  <a:buClr>
                    <a:schemeClr val="hlink"/>
                  </a:buClr>
                  <a:buSzTx/>
                  <a:buFont typeface="Wingdings" panose="05000000000000000000" pitchFamily="2" charset="2"/>
                  <a:buChar char="§"/>
                  <a:defRPr/>
                </a:pPr>
                <a:r>
                  <a:rPr lang="es-CR" sz="2000"/>
                  <a:t>Entropía: </a:t>
                </a:r>
                <a14:m>
                  <m:oMath xmlns:m="http://schemas.openxmlformats.org/officeDocument/2006/math">
                    <m:sSub>
                      <m:sSubPr>
                        <m:ctrlPr>
                          <a:rPr lang="es-CR" sz="2000" i="1" smtClean="0">
                            <a:latin typeface="Cambria Math" panose="02040503050406030204" pitchFamily="18" charset="0"/>
                          </a:rPr>
                        </m:ctrlPr>
                      </m:sSubPr>
                      <m:e>
                        <m:r>
                          <a:rPr lang="en-US" sz="2000" b="0" i="1" smtClean="0">
                            <a:latin typeface="Cambria Math" panose="02040503050406030204" pitchFamily="18" charset="0"/>
                          </a:rPr>
                          <m:t>𝐼𝐺</m:t>
                        </m:r>
                      </m:e>
                      <m:sub>
                        <m:r>
                          <a:rPr lang="en-US" sz="2000" b="0" i="1" smtClean="0">
                            <a:latin typeface="Cambria Math" panose="02040503050406030204" pitchFamily="18" charset="0"/>
                          </a:rPr>
                          <m:t>𝑠𝑝𝑙𝑖𝑡</m:t>
                        </m:r>
                      </m:sub>
                    </m:sSub>
                    <m:r>
                      <a:rPr lang="en-US" sz="2000" b="0" i="1" smtClean="0">
                        <a:latin typeface="Cambria Math" panose="02040503050406030204" pitchFamily="18" charset="0"/>
                      </a:rPr>
                      <m:t>=</m:t>
                    </m:r>
                    <m:r>
                      <a:rPr lang="en-US" sz="2000" i="1" smtClean="0">
                        <a:latin typeface="Cambria Math" panose="02040503050406030204" pitchFamily="18" charset="0"/>
                      </a:rPr>
                      <m:t>0</m:t>
                    </m:r>
                    <m:r>
                      <a:rPr lang="en-US" sz="2000" b="0" i="1" smtClean="0">
                        <a:latin typeface="Cambria Math" panose="02040503050406030204" pitchFamily="18" charset="0"/>
                      </a:rPr>
                      <m:t>.991−0.757=0.234</m:t>
                    </m:r>
                  </m:oMath>
                </a14:m>
                <a:endParaRPr lang="es-CR" sz="2000"/>
              </a:p>
              <a:p>
                <a:pPr algn="just">
                  <a:spcBef>
                    <a:spcPct val="0"/>
                  </a:spcBef>
                  <a:spcAft>
                    <a:spcPts val="600"/>
                  </a:spcAft>
                  <a:buClr>
                    <a:schemeClr val="hlink"/>
                  </a:buClr>
                  <a:buSzTx/>
                  <a:buFont typeface="Wingdings" panose="05000000000000000000" pitchFamily="2" charset="2"/>
                  <a:buChar char="§"/>
                  <a:defRPr/>
                </a:pPr>
                <a:r>
                  <a:rPr lang="es-CR" sz="2000"/>
                  <a:t>Error de clasificación: </a:t>
                </a:r>
                <a14:m>
                  <m:oMath xmlns:m="http://schemas.openxmlformats.org/officeDocument/2006/math">
                    <m:sSub>
                      <m:sSubPr>
                        <m:ctrlPr>
                          <a:rPr lang="es-CR" sz="2000" i="1" smtClean="0">
                            <a:latin typeface="Cambria Math" panose="02040503050406030204" pitchFamily="18" charset="0"/>
                          </a:rPr>
                        </m:ctrlPr>
                      </m:sSubPr>
                      <m:e>
                        <m:r>
                          <a:rPr lang="en-US" sz="2000" b="0" i="1" smtClean="0">
                            <a:latin typeface="Cambria Math" panose="02040503050406030204" pitchFamily="18" charset="0"/>
                          </a:rPr>
                          <m:t>𝐼𝐺</m:t>
                        </m:r>
                      </m:e>
                      <m:sub>
                        <m:r>
                          <a:rPr lang="en-US" sz="2000" b="0" i="1" smtClean="0">
                            <a:latin typeface="Cambria Math" panose="02040503050406030204" pitchFamily="18" charset="0"/>
                          </a:rPr>
                          <m:t>𝑠𝑝𝑙𝑖𝑡</m:t>
                        </m:r>
                      </m:sub>
                    </m:sSub>
                    <m:r>
                      <a:rPr lang="en-US" sz="2000" b="0" i="1" smtClean="0">
                        <a:latin typeface="Cambria Math" panose="02040503050406030204" pitchFamily="18" charset="0"/>
                      </a:rPr>
                      <m:t>=</m:t>
                    </m:r>
                    <m:r>
                      <a:rPr lang="en-US" sz="2000" i="1" smtClean="0">
                        <a:latin typeface="Cambria Math" panose="02040503050406030204" pitchFamily="18" charset="0"/>
                      </a:rPr>
                      <m:t>0</m:t>
                    </m:r>
                    <m:r>
                      <a:rPr lang="en-US" sz="2000" b="0" i="1" smtClean="0">
                        <a:latin typeface="Cambria Math" panose="02040503050406030204" pitchFamily="18" charset="0"/>
                      </a:rPr>
                      <m:t>.444−0.333=0.111</m:t>
                    </m:r>
                  </m:oMath>
                </a14:m>
                <a:endParaRPr lang="es-CR" sz="2000"/>
              </a:p>
              <a:p>
                <a:pPr marL="0" indent="0" algn="just">
                  <a:spcBef>
                    <a:spcPct val="0"/>
                  </a:spcBef>
                  <a:spcAft>
                    <a:spcPts val="600"/>
                  </a:spcAft>
                  <a:buClr>
                    <a:schemeClr val="hlink"/>
                  </a:buClr>
                  <a:buSzTx/>
                  <a:buNone/>
                  <a:defRPr/>
                </a:pPr>
                <a:endParaRPr lang="es-CR" sz="2000"/>
              </a:p>
              <a:p>
                <a:pPr algn="just">
                  <a:spcBef>
                    <a:spcPct val="0"/>
                  </a:spcBef>
                  <a:spcAft>
                    <a:spcPts val="600"/>
                  </a:spcAft>
                  <a:buClr>
                    <a:schemeClr val="hlink"/>
                  </a:buClr>
                  <a:buSzTx/>
                  <a:buFont typeface="Wingdings" panose="05000000000000000000" pitchFamily="2" charset="2"/>
                  <a:buChar char="§"/>
                  <a:defRPr/>
                </a:pPr>
                <a:endParaRPr lang="es-CR" sz="2000"/>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39214"/>
                <a:ext cx="7766248" cy="2779415"/>
              </a:xfrm>
              <a:blipFill>
                <a:blip r:embed="rId2"/>
                <a:stretch>
                  <a:fillRect l="-864" t="-1096"/>
                </a:stretch>
              </a:blipFill>
            </p:spPr>
            <p:txBody>
              <a:bodyPr/>
              <a:lstStyle/>
              <a:p>
                <a:r>
                  <a:rPr lang="es-ES">
                    <a:noFill/>
                  </a:rPr>
                  <a:t> </a:t>
                </a:r>
              </a:p>
            </p:txBody>
          </p:sp>
        </mc:Fallback>
      </mc:AlternateContent>
    </p:spTree>
    <p:extLst>
      <p:ext uri="{BB962C8B-B14F-4D97-AF65-F5344CB8AC3E}">
        <p14:creationId xmlns:p14="http://schemas.microsoft.com/office/powerpoint/2010/main" val="35954284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73</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Ejercicio</a:t>
            </a:r>
            <a:br>
              <a:rPr lang="en-US"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39214"/>
            <a:ext cx="7766248" cy="3939540"/>
          </a:xfrm>
        </p:spPr>
        <p:txBody>
          <a:bodyPr wrap="square">
            <a:spAutoFit/>
          </a:bodyPr>
          <a:lstStyle/>
          <a:p>
            <a:pPr algn="just">
              <a:spcBef>
                <a:spcPct val="0"/>
              </a:spcBef>
              <a:spcAft>
                <a:spcPts val="600"/>
              </a:spcAft>
              <a:buClr>
                <a:schemeClr val="hlink"/>
              </a:buClr>
              <a:buSzTx/>
              <a:buFont typeface="Wingdings" panose="05000000000000000000" pitchFamily="2" charset="2"/>
              <a:buChar char="§"/>
              <a:defRPr/>
            </a:pPr>
            <a:r>
              <a:rPr lang="es-ES" sz="2000"/>
              <a:t>En la primera consideración para la aplicación del algoritmo se indicó que solo se iba a realizar divisiones binarias.</a:t>
            </a:r>
          </a:p>
          <a:p>
            <a:pPr algn="just">
              <a:spcBef>
                <a:spcPct val="0"/>
              </a:spcBef>
              <a:spcAft>
                <a:spcPts val="600"/>
              </a:spcAft>
              <a:buClr>
                <a:schemeClr val="hlink"/>
              </a:buClr>
              <a:buSzTx/>
              <a:buFont typeface="Wingdings" panose="05000000000000000000" pitchFamily="2" charset="2"/>
              <a:buChar char="§"/>
              <a:defRPr/>
            </a:pPr>
            <a:r>
              <a:rPr lang="es-ES" sz="2000"/>
              <a:t>Por lo tanto el ejemplo que hemos analizado hay que realizar una agrupación de categorías. </a:t>
            </a:r>
          </a:p>
          <a:p>
            <a:pPr algn="just">
              <a:spcBef>
                <a:spcPct val="0"/>
              </a:spcBef>
              <a:spcAft>
                <a:spcPts val="600"/>
              </a:spcAft>
              <a:buClr>
                <a:schemeClr val="hlink"/>
              </a:buClr>
              <a:buSzTx/>
              <a:buFont typeface="Wingdings" panose="05000000000000000000" pitchFamily="2" charset="2"/>
              <a:buChar char="§"/>
              <a:defRPr/>
            </a:pPr>
            <a:r>
              <a:rPr lang="es-ES" sz="2000"/>
              <a:t>Usando solo el criterio del índice de Gini, ¿cuál es la mejor agrupación del nivel de </a:t>
            </a:r>
            <a:r>
              <a:rPr lang="es-ES" sz="2000" err="1"/>
              <a:t>nitr</a:t>
            </a:r>
            <a:r>
              <a:rPr lang="es-CR" sz="2000" err="1"/>
              <a:t>ógeno</a:t>
            </a:r>
            <a:r>
              <a:rPr lang="es-ES" sz="2000"/>
              <a:t>?</a:t>
            </a:r>
          </a:p>
          <a:p>
            <a:pPr algn="just">
              <a:spcBef>
                <a:spcPct val="0"/>
              </a:spcBef>
              <a:spcAft>
                <a:spcPts val="600"/>
              </a:spcAft>
              <a:buClr>
                <a:schemeClr val="hlink"/>
              </a:buClr>
              <a:buSzTx/>
              <a:buFont typeface="Wingdings" panose="05000000000000000000" pitchFamily="2" charset="2"/>
              <a:buChar char="§"/>
              <a:defRPr/>
            </a:pPr>
            <a:endParaRPr lang="es-ES" sz="2000"/>
          </a:p>
          <a:p>
            <a:pPr marL="914400" lvl="1" indent="-457200" algn="just">
              <a:spcBef>
                <a:spcPct val="0"/>
              </a:spcBef>
              <a:spcAft>
                <a:spcPts val="600"/>
              </a:spcAft>
              <a:buClr>
                <a:schemeClr val="hlink"/>
              </a:buClr>
              <a:buSzTx/>
              <a:buFont typeface="+mj-lt"/>
              <a:buAutoNum type="alphaUcPeriod"/>
              <a:defRPr/>
            </a:pPr>
            <a:r>
              <a:rPr lang="es-ES" sz="2000"/>
              <a:t>alto y {medio, bajo}</a:t>
            </a:r>
          </a:p>
          <a:p>
            <a:pPr marL="914400" lvl="1" indent="-457200" algn="just">
              <a:spcBef>
                <a:spcPct val="0"/>
              </a:spcBef>
              <a:spcAft>
                <a:spcPts val="600"/>
              </a:spcAft>
              <a:buClr>
                <a:schemeClr val="hlink"/>
              </a:buClr>
              <a:buSzTx/>
              <a:buFont typeface="+mj-lt"/>
              <a:buAutoNum type="alphaUcPeriod"/>
              <a:defRPr/>
            </a:pPr>
            <a:r>
              <a:rPr lang="es-ES" sz="2000"/>
              <a:t>{alto , medio} y bajo</a:t>
            </a:r>
          </a:p>
          <a:p>
            <a:pPr marL="0" indent="0" algn="just">
              <a:spcBef>
                <a:spcPct val="0"/>
              </a:spcBef>
              <a:spcAft>
                <a:spcPts val="600"/>
              </a:spcAft>
              <a:buClr>
                <a:schemeClr val="hlink"/>
              </a:buClr>
              <a:buSzTx/>
              <a:buNone/>
              <a:defRPr/>
            </a:pPr>
            <a:endParaRPr lang="es-CR" sz="2000"/>
          </a:p>
        </p:txBody>
      </p:sp>
    </p:spTree>
    <p:extLst>
      <p:ext uri="{BB962C8B-B14F-4D97-AF65-F5344CB8AC3E}">
        <p14:creationId xmlns:p14="http://schemas.microsoft.com/office/powerpoint/2010/main" val="26103188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74</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Ejemplo de árbol de decisión con 3 categorías</a:t>
            </a:r>
            <a:br>
              <a:rPr lang="en-US"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39214"/>
            <a:ext cx="7766248" cy="3647152"/>
          </a:xfrm>
        </p:spPr>
        <p:txBody>
          <a:bodyPr wrap="square">
            <a:spAutoFit/>
          </a:bodyPr>
          <a:lstStyle/>
          <a:p>
            <a:pPr algn="just">
              <a:spcBef>
                <a:spcPct val="0"/>
              </a:spcBef>
              <a:spcAft>
                <a:spcPts val="600"/>
              </a:spcAft>
              <a:buClr>
                <a:schemeClr val="hlink"/>
              </a:buClr>
              <a:buSzTx/>
              <a:buFont typeface="Wingdings" panose="05000000000000000000" pitchFamily="2" charset="2"/>
              <a:buChar char="§"/>
              <a:defRPr/>
            </a:pPr>
            <a:r>
              <a:rPr lang="es-ES" sz="2000"/>
              <a:t>Se desea clasificar a pacientes ortopédicos ya sea en normales, con hernia de disco o con espondilolistesis.</a:t>
            </a:r>
          </a:p>
          <a:p>
            <a:pPr algn="just">
              <a:spcBef>
                <a:spcPct val="0"/>
              </a:spcBef>
              <a:spcAft>
                <a:spcPts val="600"/>
              </a:spcAft>
              <a:buClr>
                <a:schemeClr val="hlink"/>
              </a:buClr>
              <a:buSzTx/>
              <a:buFont typeface="Wingdings" panose="05000000000000000000" pitchFamily="2" charset="2"/>
              <a:buChar char="§"/>
              <a:defRPr/>
            </a:pPr>
            <a:r>
              <a:rPr lang="es-ES" sz="2000"/>
              <a:t>Para ello se utilizan seis atributos biomecánicos derivados de la forma y orientación de la pelvis y la columna lumbar:</a:t>
            </a:r>
          </a:p>
          <a:p>
            <a:pPr lvl="1" algn="just">
              <a:spcBef>
                <a:spcPct val="0"/>
              </a:spcBef>
              <a:spcAft>
                <a:spcPts val="600"/>
              </a:spcAft>
              <a:buClr>
                <a:schemeClr val="hlink"/>
              </a:buClr>
              <a:buSzTx/>
              <a:buFont typeface="Wingdings" panose="05000000000000000000" pitchFamily="2" charset="2"/>
              <a:buChar char="§"/>
              <a:defRPr/>
            </a:pPr>
            <a:r>
              <a:rPr lang="es-ES" sz="1600"/>
              <a:t>Incidencia pélvica (</a:t>
            </a:r>
            <a:r>
              <a:rPr lang="es-ES" sz="1600" err="1"/>
              <a:t>incid_pelv</a:t>
            </a:r>
            <a:r>
              <a:rPr lang="es-ES" sz="1600"/>
              <a:t>)</a:t>
            </a:r>
          </a:p>
          <a:p>
            <a:pPr lvl="1" algn="just">
              <a:spcBef>
                <a:spcPct val="0"/>
              </a:spcBef>
              <a:spcAft>
                <a:spcPts val="600"/>
              </a:spcAft>
              <a:buClr>
                <a:schemeClr val="hlink"/>
              </a:buClr>
              <a:buSzTx/>
              <a:buFont typeface="Wingdings" panose="05000000000000000000" pitchFamily="2" charset="2"/>
              <a:buChar char="§"/>
              <a:defRPr/>
            </a:pPr>
            <a:r>
              <a:rPr lang="es-ES" sz="1600"/>
              <a:t>Inclinación pélvica (</a:t>
            </a:r>
            <a:r>
              <a:rPr lang="es-ES" sz="1600" err="1"/>
              <a:t>inclin_pelv</a:t>
            </a:r>
            <a:r>
              <a:rPr lang="es-ES" sz="1600"/>
              <a:t>)</a:t>
            </a:r>
          </a:p>
          <a:p>
            <a:pPr lvl="1" algn="just">
              <a:spcBef>
                <a:spcPct val="0"/>
              </a:spcBef>
              <a:spcAft>
                <a:spcPts val="600"/>
              </a:spcAft>
              <a:buClr>
                <a:schemeClr val="hlink"/>
              </a:buClr>
              <a:buSzTx/>
              <a:buFont typeface="Wingdings" panose="05000000000000000000" pitchFamily="2" charset="2"/>
              <a:buChar char="§"/>
              <a:defRPr/>
            </a:pPr>
            <a:r>
              <a:rPr lang="es-ES" sz="1600"/>
              <a:t>Ángulo de lordosis lumbar (</a:t>
            </a:r>
            <a:r>
              <a:rPr lang="es-ES" sz="1600" err="1"/>
              <a:t>angulo_lord</a:t>
            </a:r>
            <a:r>
              <a:rPr lang="es-ES" sz="1600"/>
              <a:t>)</a:t>
            </a:r>
          </a:p>
          <a:p>
            <a:pPr lvl="1" algn="just">
              <a:spcBef>
                <a:spcPct val="0"/>
              </a:spcBef>
              <a:spcAft>
                <a:spcPts val="600"/>
              </a:spcAft>
              <a:buClr>
                <a:schemeClr val="hlink"/>
              </a:buClr>
              <a:buSzTx/>
              <a:buFont typeface="Wingdings" panose="05000000000000000000" pitchFamily="2" charset="2"/>
              <a:buChar char="§"/>
              <a:defRPr/>
            </a:pPr>
            <a:r>
              <a:rPr lang="es-ES" sz="1600"/>
              <a:t>Angulo sacro (</a:t>
            </a:r>
            <a:r>
              <a:rPr lang="es-ES" sz="1600" err="1"/>
              <a:t>angulo_sacro</a:t>
            </a:r>
            <a:r>
              <a:rPr lang="es-ES" sz="1600"/>
              <a:t>)</a:t>
            </a:r>
          </a:p>
          <a:p>
            <a:pPr lvl="1" algn="just">
              <a:spcBef>
                <a:spcPct val="0"/>
              </a:spcBef>
              <a:spcAft>
                <a:spcPts val="600"/>
              </a:spcAft>
              <a:buClr>
                <a:schemeClr val="hlink"/>
              </a:buClr>
              <a:buSzTx/>
              <a:buFont typeface="Wingdings" panose="05000000000000000000" pitchFamily="2" charset="2"/>
              <a:buChar char="§"/>
              <a:defRPr/>
            </a:pPr>
            <a:r>
              <a:rPr lang="es-ES" sz="1600"/>
              <a:t>Radio pélvico (</a:t>
            </a:r>
            <a:r>
              <a:rPr lang="es-ES" sz="1600" err="1"/>
              <a:t>radio_pelv</a:t>
            </a:r>
            <a:r>
              <a:rPr lang="es-ES" sz="1600"/>
              <a:t>)</a:t>
            </a:r>
          </a:p>
          <a:p>
            <a:pPr lvl="1" algn="just">
              <a:spcBef>
                <a:spcPct val="0"/>
              </a:spcBef>
              <a:spcAft>
                <a:spcPts val="600"/>
              </a:spcAft>
              <a:buClr>
                <a:schemeClr val="hlink"/>
              </a:buClr>
              <a:buSzTx/>
              <a:buFont typeface="Wingdings" panose="05000000000000000000" pitchFamily="2" charset="2"/>
              <a:buChar char="§"/>
              <a:defRPr/>
            </a:pPr>
            <a:r>
              <a:rPr lang="es-ES" sz="1600"/>
              <a:t>Grado de espondilolistesis (</a:t>
            </a:r>
            <a:r>
              <a:rPr lang="es-ES" sz="1600" err="1"/>
              <a:t>grado_espondi</a:t>
            </a:r>
            <a:r>
              <a:rPr lang="es-ES" sz="1600"/>
              <a:t>)</a:t>
            </a:r>
            <a:endParaRPr lang="es-CR" sz="1600"/>
          </a:p>
        </p:txBody>
      </p:sp>
    </p:spTree>
    <p:extLst>
      <p:ext uri="{BB962C8B-B14F-4D97-AF65-F5344CB8AC3E}">
        <p14:creationId xmlns:p14="http://schemas.microsoft.com/office/powerpoint/2010/main" val="36198301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75</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Ejemplo de árbol de decisión con 3 categorías</a:t>
            </a:r>
            <a:br>
              <a:rPr lang="en-US"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39214"/>
            <a:ext cx="7766248" cy="584775"/>
          </a:xfrm>
        </p:spPr>
        <p:txBody>
          <a:bodyPr wrap="square">
            <a:spAutoFit/>
          </a:bodyPr>
          <a:lstStyle/>
          <a:p>
            <a:pPr algn="just">
              <a:spcBef>
                <a:spcPct val="0"/>
              </a:spcBef>
              <a:spcAft>
                <a:spcPts val="600"/>
              </a:spcAft>
              <a:buClr>
                <a:schemeClr val="hlink"/>
              </a:buClr>
              <a:buSzTx/>
              <a:buFont typeface="Wingdings" panose="05000000000000000000" pitchFamily="2" charset="2"/>
              <a:buChar char="§"/>
              <a:defRPr/>
            </a:pPr>
            <a:r>
              <a:rPr lang="es-CR" sz="1600"/>
              <a:t>El orden de las categorías de acuerdo a como aparecen las proporciones en el árbol es: Hernia, Normal y Espondilolistesis.</a:t>
            </a:r>
          </a:p>
        </p:txBody>
      </p:sp>
      <p:pic>
        <p:nvPicPr>
          <p:cNvPr id="1026" name="Picture 2">
            <a:extLst>
              <a:ext uri="{FF2B5EF4-FFF2-40B4-BE49-F238E27FC236}">
                <a16:creationId xmlns:a16="http://schemas.microsoft.com/office/drawing/2014/main" id="{F4BB396D-5A14-8EAA-54DA-22CB85ACFD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821" b="20027"/>
          <a:stretch/>
        </p:blipFill>
        <p:spPr bwMode="auto">
          <a:xfrm>
            <a:off x="0" y="2564904"/>
            <a:ext cx="9144000" cy="4189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7834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76</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Ensamble</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1631216"/>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ES" sz="2000"/>
              <a:t>El Ensamble de Modelos es una técnica de Minería de Datos, que en los últimos tiempos ha tomado gran relevancia, ya que su objetivo es aumentar la eficiencia en las predicciones, tomando como base modelos ajustados previamente.</a:t>
            </a:r>
          </a:p>
        </p:txBody>
      </p:sp>
    </p:spTree>
    <p:extLst>
      <p:ext uri="{BB962C8B-B14F-4D97-AF65-F5344CB8AC3E}">
        <p14:creationId xmlns:p14="http://schemas.microsoft.com/office/powerpoint/2010/main" val="42114771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77</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Ensamble</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3323987"/>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ES" sz="2000"/>
              <a:t>Al igual que todo modelo estadístico, los métodos de clasificación sufren el problema del equilibrio entre sesgo y varianza. </a:t>
            </a:r>
          </a:p>
          <a:p>
            <a:pPr algn="just">
              <a:spcBef>
                <a:spcPct val="0"/>
              </a:spcBef>
              <a:spcAft>
                <a:spcPts val="600"/>
              </a:spcAft>
              <a:buClr>
                <a:schemeClr val="hlink"/>
              </a:buClr>
              <a:buSzTx/>
              <a:buFont typeface="Wingdings" panose="05000000000000000000" pitchFamily="2" charset="2"/>
              <a:buChar char="§"/>
              <a:defRPr/>
            </a:pPr>
            <a:r>
              <a:rPr lang="es-ES" sz="2000"/>
              <a:t>El término sesgo hace referencia a cuánto se alejan en promedio las predicciones de un modelo respecto a los valores reales, es decir, qué tan bien se aproxima el modelo a la relación real entre las variables. </a:t>
            </a:r>
          </a:p>
          <a:p>
            <a:pPr algn="just">
              <a:spcBef>
                <a:spcPct val="0"/>
              </a:spcBef>
              <a:spcAft>
                <a:spcPts val="600"/>
              </a:spcAft>
              <a:buClr>
                <a:schemeClr val="hlink"/>
              </a:buClr>
              <a:buSzTx/>
              <a:buFont typeface="Wingdings" panose="05000000000000000000" pitchFamily="2" charset="2"/>
              <a:buChar char="§"/>
              <a:defRPr/>
            </a:pPr>
            <a:r>
              <a:rPr lang="es-ES" sz="2000"/>
              <a:t>La varianza hace referencia a cuánto varía el modelo dependiendo de la muestra empleada en el entrenamiento.</a:t>
            </a:r>
          </a:p>
        </p:txBody>
      </p:sp>
    </p:spTree>
    <p:extLst>
      <p:ext uri="{BB962C8B-B14F-4D97-AF65-F5344CB8AC3E}">
        <p14:creationId xmlns:p14="http://schemas.microsoft.com/office/powerpoint/2010/main" val="13172581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xfrm>
            <a:off x="7020272" y="6368752"/>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78</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Ensamble</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4016484"/>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ES" sz="2000"/>
              <a:t>¿Cómo se controlan el sesgo y varianza en los modelos de clasificación? </a:t>
            </a:r>
          </a:p>
          <a:p>
            <a:pPr algn="just">
              <a:spcBef>
                <a:spcPct val="0"/>
              </a:spcBef>
              <a:spcAft>
                <a:spcPts val="600"/>
              </a:spcAft>
              <a:buClr>
                <a:schemeClr val="hlink"/>
              </a:buClr>
              <a:buSzTx/>
              <a:buFont typeface="Wingdings" panose="05000000000000000000" pitchFamily="2" charset="2"/>
              <a:buChar char="§"/>
              <a:defRPr/>
            </a:pPr>
            <a:r>
              <a:rPr lang="es-ES" sz="2000"/>
              <a:t>Por lo general, un modelo de clasificación poco complejo no representará bien la relación entre las variables, por lo que tendrá un alto sesgo, pero poca varianza. </a:t>
            </a:r>
          </a:p>
          <a:p>
            <a:pPr algn="just">
              <a:spcBef>
                <a:spcPct val="0"/>
              </a:spcBef>
              <a:spcAft>
                <a:spcPts val="600"/>
              </a:spcAft>
              <a:buClr>
                <a:schemeClr val="hlink"/>
              </a:buClr>
              <a:buSzTx/>
              <a:buFont typeface="Wingdings" panose="05000000000000000000" pitchFamily="2" charset="2"/>
              <a:buChar char="§"/>
              <a:defRPr/>
            </a:pPr>
            <a:r>
              <a:rPr lang="es-ES" sz="2000"/>
              <a:t>Los modelos complejos se ajustan mucho a los datos de entrenamiento, por lo que tienen muy poco sesgo pero mucha varianza. </a:t>
            </a:r>
          </a:p>
          <a:p>
            <a:pPr algn="just">
              <a:spcBef>
                <a:spcPct val="0"/>
              </a:spcBef>
              <a:spcAft>
                <a:spcPts val="600"/>
              </a:spcAft>
              <a:buClr>
                <a:schemeClr val="hlink"/>
              </a:buClr>
              <a:buSzTx/>
              <a:buFont typeface="Wingdings" panose="05000000000000000000" pitchFamily="2" charset="2"/>
              <a:buChar char="§"/>
              <a:defRPr/>
            </a:pPr>
            <a:r>
              <a:rPr lang="es-ES" sz="2000"/>
              <a:t>Los métodos de ensamble abarcan un conjunto de métodos que combinan múltiples modelos predictivos para lograr un equilibro entre sesgo y varianza.</a:t>
            </a:r>
          </a:p>
        </p:txBody>
      </p:sp>
    </p:spTree>
    <p:extLst>
      <p:ext uri="{BB962C8B-B14F-4D97-AF65-F5344CB8AC3E}">
        <p14:creationId xmlns:p14="http://schemas.microsoft.com/office/powerpoint/2010/main" val="11593496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xfrm>
            <a:off x="7020272" y="6368752"/>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79</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Ensamble</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2631490"/>
          </a:xfrm>
        </p:spPr>
        <p:txBody>
          <a:bodyPr>
            <a:spAutoFit/>
          </a:bodyPr>
          <a:lstStyle/>
          <a:p>
            <a:pPr marL="0" indent="0" algn="just">
              <a:spcBef>
                <a:spcPct val="0"/>
              </a:spcBef>
              <a:spcAft>
                <a:spcPts val="600"/>
              </a:spcAft>
              <a:buClr>
                <a:schemeClr val="hlink"/>
              </a:buClr>
              <a:buSzTx/>
              <a:buNone/>
              <a:defRPr/>
            </a:pPr>
            <a:r>
              <a:rPr lang="es-ES" sz="2000"/>
              <a:t>Los métodos más populares para combinar las predicciones de diferentes modelos son:</a:t>
            </a:r>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r>
              <a:rPr lang="es-ES" sz="2000"/>
              <a:t>Agregación de </a:t>
            </a:r>
            <a:r>
              <a:rPr lang="es-ES" sz="2000" err="1"/>
              <a:t>bootstrap</a:t>
            </a:r>
            <a:r>
              <a:rPr lang="es-ES" sz="2000"/>
              <a:t> (</a:t>
            </a:r>
            <a:r>
              <a:rPr lang="es-ES" sz="2000" err="1"/>
              <a:t>bagging</a:t>
            </a:r>
            <a:r>
              <a:rPr lang="es-ES" sz="2000"/>
              <a:t>).</a:t>
            </a:r>
          </a:p>
          <a:p>
            <a:pPr algn="just">
              <a:spcBef>
                <a:spcPct val="0"/>
              </a:spcBef>
              <a:spcAft>
                <a:spcPts val="600"/>
              </a:spcAft>
              <a:buClr>
                <a:schemeClr val="hlink"/>
              </a:buClr>
              <a:buSzTx/>
              <a:buFont typeface="Wingdings" panose="05000000000000000000" pitchFamily="2" charset="2"/>
              <a:buChar char="§"/>
              <a:defRPr/>
            </a:pPr>
            <a:r>
              <a:rPr lang="es-ES" sz="2000"/>
              <a:t>Bosques aleatorios (</a:t>
            </a:r>
            <a:r>
              <a:rPr lang="es-ES" sz="2000" err="1"/>
              <a:t>random</a:t>
            </a:r>
            <a:r>
              <a:rPr lang="es-ES" sz="2000"/>
              <a:t> </a:t>
            </a:r>
            <a:r>
              <a:rPr lang="es-ES" sz="2000" err="1"/>
              <a:t>forest</a:t>
            </a:r>
            <a:r>
              <a:rPr lang="es-ES" sz="2000"/>
              <a:t>).</a:t>
            </a:r>
          </a:p>
          <a:p>
            <a:pPr algn="just">
              <a:spcBef>
                <a:spcPct val="0"/>
              </a:spcBef>
              <a:spcAft>
                <a:spcPts val="600"/>
              </a:spcAft>
              <a:buClr>
                <a:schemeClr val="hlink"/>
              </a:buClr>
              <a:buSzTx/>
              <a:buFont typeface="Wingdings" panose="05000000000000000000" pitchFamily="2" charset="2"/>
              <a:buChar char="§"/>
              <a:defRPr/>
            </a:pPr>
            <a:r>
              <a:rPr lang="es-ES" sz="2000"/>
              <a:t>Método de potencialización (</a:t>
            </a:r>
            <a:r>
              <a:rPr lang="es-ES" sz="2000" err="1"/>
              <a:t>boosting</a:t>
            </a:r>
            <a:r>
              <a:rPr lang="es-ES" sz="2000"/>
              <a:t>).</a:t>
            </a:r>
          </a:p>
          <a:p>
            <a:pPr algn="just">
              <a:spcBef>
                <a:spcPct val="0"/>
              </a:spcBef>
              <a:spcAft>
                <a:spcPts val="600"/>
              </a:spcAft>
              <a:buClr>
                <a:schemeClr val="hlink"/>
              </a:buClr>
              <a:buSzTx/>
              <a:buFont typeface="Wingdings" panose="05000000000000000000" pitchFamily="2" charset="2"/>
              <a:buChar char="§"/>
              <a:defRPr/>
            </a:pPr>
            <a:r>
              <a:rPr lang="es-ES" sz="2000"/>
              <a:t>Método de </a:t>
            </a:r>
            <a:r>
              <a:rPr lang="es-ES" sz="2000" err="1"/>
              <a:t>apilación</a:t>
            </a:r>
            <a:r>
              <a:rPr lang="es-ES" sz="2000"/>
              <a:t> (</a:t>
            </a:r>
            <a:r>
              <a:rPr lang="es-ES" sz="2000" err="1"/>
              <a:t>stacking</a:t>
            </a:r>
            <a:r>
              <a:rPr lang="es-ES" sz="2000"/>
              <a:t>).</a:t>
            </a:r>
          </a:p>
        </p:txBody>
      </p:sp>
    </p:spTree>
    <p:extLst>
      <p:ext uri="{BB962C8B-B14F-4D97-AF65-F5344CB8AC3E}">
        <p14:creationId xmlns:p14="http://schemas.microsoft.com/office/powerpoint/2010/main" val="292575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EACDAAF-1BD8-74E4-F817-16F6B1B5572C}"/>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Supuesto</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12291" name="Rectangle 4">
            <a:extLst>
              <a:ext uri="{FF2B5EF4-FFF2-40B4-BE49-F238E27FC236}">
                <a16:creationId xmlns:a16="http://schemas.microsoft.com/office/drawing/2014/main" id="{AF502D13-B98D-733E-EC1A-2EA585C4D08F}"/>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292" name="Rectangle 5">
            <a:extLst>
              <a:ext uri="{FF2B5EF4-FFF2-40B4-BE49-F238E27FC236}">
                <a16:creationId xmlns:a16="http://schemas.microsoft.com/office/drawing/2014/main" id="{9EDF709C-C858-4F0D-16B1-C382E990DAFF}"/>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293" name="Rectangle 6">
            <a:extLst>
              <a:ext uri="{FF2B5EF4-FFF2-40B4-BE49-F238E27FC236}">
                <a16:creationId xmlns:a16="http://schemas.microsoft.com/office/drawing/2014/main" id="{E78118AB-5310-E754-9FDE-85F8B4D252B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294" name="Rectangle 7">
            <a:extLst>
              <a:ext uri="{FF2B5EF4-FFF2-40B4-BE49-F238E27FC236}">
                <a16:creationId xmlns:a16="http://schemas.microsoft.com/office/drawing/2014/main" id="{EDEE009B-6151-2358-66C3-8DAC70512455}"/>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295" name="Rectangle 8">
            <a:extLst>
              <a:ext uri="{FF2B5EF4-FFF2-40B4-BE49-F238E27FC236}">
                <a16:creationId xmlns:a16="http://schemas.microsoft.com/office/drawing/2014/main" id="{24BA3A7E-3365-D729-9181-CBD4D5F4322D}"/>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296" name="Rectangle 9">
            <a:extLst>
              <a:ext uri="{FF2B5EF4-FFF2-40B4-BE49-F238E27FC236}">
                <a16:creationId xmlns:a16="http://schemas.microsoft.com/office/drawing/2014/main" id="{7AC05D45-AB9B-F91E-334C-6591F5C9A103}"/>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297" name="Rectangle 10">
            <a:extLst>
              <a:ext uri="{FF2B5EF4-FFF2-40B4-BE49-F238E27FC236}">
                <a16:creationId xmlns:a16="http://schemas.microsoft.com/office/drawing/2014/main" id="{B95CA60F-1449-96DC-F3DB-B70E335886A6}"/>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298" name="Rectangle 11">
            <a:extLst>
              <a:ext uri="{FF2B5EF4-FFF2-40B4-BE49-F238E27FC236}">
                <a16:creationId xmlns:a16="http://schemas.microsoft.com/office/drawing/2014/main" id="{160618F3-D322-B21E-39BB-17B63B84D345}"/>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299" name="Rectangle 12">
            <a:extLst>
              <a:ext uri="{FF2B5EF4-FFF2-40B4-BE49-F238E27FC236}">
                <a16:creationId xmlns:a16="http://schemas.microsoft.com/office/drawing/2014/main" id="{3C119B0C-1B2C-DD80-B27A-73F041ED8FBC}"/>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300" name="Rectangle 13">
            <a:extLst>
              <a:ext uri="{FF2B5EF4-FFF2-40B4-BE49-F238E27FC236}">
                <a16:creationId xmlns:a16="http://schemas.microsoft.com/office/drawing/2014/main" id="{2C354F10-D778-AB2F-B67D-C7B0F89107DA}"/>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301" name="Rectangle 14">
            <a:extLst>
              <a:ext uri="{FF2B5EF4-FFF2-40B4-BE49-F238E27FC236}">
                <a16:creationId xmlns:a16="http://schemas.microsoft.com/office/drawing/2014/main" id="{AB1BA799-75D4-5CB9-8852-A668DAB3825C}"/>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302" name="Rectangle 15">
            <a:extLst>
              <a:ext uri="{FF2B5EF4-FFF2-40B4-BE49-F238E27FC236}">
                <a16:creationId xmlns:a16="http://schemas.microsoft.com/office/drawing/2014/main" id="{2A2084DB-69F3-9427-470D-6C1DA63D1318}"/>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303" name="Rectangle 16">
            <a:extLst>
              <a:ext uri="{FF2B5EF4-FFF2-40B4-BE49-F238E27FC236}">
                <a16:creationId xmlns:a16="http://schemas.microsoft.com/office/drawing/2014/main" id="{16E4B0EA-8FDD-06EA-8C01-5F0B0A701500}"/>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304" name="Rectangle 17">
            <a:extLst>
              <a:ext uri="{FF2B5EF4-FFF2-40B4-BE49-F238E27FC236}">
                <a16:creationId xmlns:a16="http://schemas.microsoft.com/office/drawing/2014/main" id="{CFDBBA62-ACC4-4294-FB1F-B37D1E73713C}"/>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305" name="Rectangle 18">
            <a:extLst>
              <a:ext uri="{FF2B5EF4-FFF2-40B4-BE49-F238E27FC236}">
                <a16:creationId xmlns:a16="http://schemas.microsoft.com/office/drawing/2014/main" id="{7CC78BC2-6C95-4920-E4C9-AB4059B7BCBA}"/>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306" name="Rectangle 3">
            <a:extLst>
              <a:ext uri="{FF2B5EF4-FFF2-40B4-BE49-F238E27FC236}">
                <a16:creationId xmlns:a16="http://schemas.microsoft.com/office/drawing/2014/main" id="{783693E8-D0FE-57FE-F27B-375D0712B99A}"/>
              </a:ext>
            </a:extLst>
          </p:cNvPr>
          <p:cNvSpPr txBox="1">
            <a:spLocks noChangeArrowheads="1"/>
          </p:cNvSpPr>
          <p:nvPr/>
        </p:nvSpPr>
        <p:spPr bwMode="auto">
          <a:xfrm>
            <a:off x="838200" y="1989138"/>
            <a:ext cx="76962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pPr>
            <a:r>
              <a:rPr lang="es-MX" altLang="es-CR" sz="2000"/>
              <a:t>Se basa en el supuesto de </a:t>
            </a:r>
            <a:r>
              <a:rPr lang="es-MX" altLang="es-CR" sz="2000">
                <a:hlinkClick r:id="rId2" tooltip="Independencia de alternativas irrelevantes"/>
              </a:rPr>
              <a:t>independencia de alternativas irrelevantes</a:t>
            </a:r>
            <a:r>
              <a:rPr lang="es-MX" altLang="es-CR" sz="2000"/>
              <a:t> (IIA, siglas en inglés), lo que no siempre es deseable. </a:t>
            </a:r>
          </a:p>
          <a:p>
            <a:pPr algn="just">
              <a:spcBef>
                <a:spcPct val="0"/>
              </a:spcBef>
              <a:spcAft>
                <a:spcPts val="600"/>
              </a:spcAft>
              <a:buClr>
                <a:schemeClr val="hlink"/>
              </a:buClr>
              <a:buSzTx/>
              <a:buFont typeface="Wingdings" panose="05000000000000000000" pitchFamily="2" charset="2"/>
              <a:buChar char="§"/>
            </a:pPr>
            <a:r>
              <a:rPr lang="es-MX" altLang="es-CR" sz="2000"/>
              <a:t>Las probabilidades de preferir una clase sobre otra no dependen de la presencia o ausencia de otras alternativas "irrelevantes". </a:t>
            </a:r>
          </a:p>
          <a:p>
            <a:pPr algn="just">
              <a:spcBef>
                <a:spcPct val="0"/>
              </a:spcBef>
              <a:spcAft>
                <a:spcPts val="600"/>
              </a:spcAft>
              <a:buClr>
                <a:schemeClr val="hlink"/>
              </a:buClr>
              <a:buSzTx/>
              <a:buFont typeface="Wingdings" panose="05000000000000000000" pitchFamily="2" charset="2"/>
              <a:buChar char="§"/>
            </a:pPr>
            <a:r>
              <a:rPr lang="es-MX" altLang="es-CR" sz="2000"/>
              <a:t>Por ejemplo, las probabilidades relativas de ir al trabajo en automóvil o autobús no cambian si se agrega una bicicleta como posibilidad adicional. </a:t>
            </a:r>
          </a:p>
          <a:p>
            <a:pPr algn="just">
              <a:spcBef>
                <a:spcPct val="0"/>
              </a:spcBef>
              <a:spcAft>
                <a:spcPts val="600"/>
              </a:spcAft>
              <a:buClr>
                <a:schemeClr val="hlink"/>
              </a:buClr>
              <a:buSzTx/>
              <a:buFont typeface="Wingdings" panose="05000000000000000000" pitchFamily="2" charset="2"/>
              <a:buChar char="§"/>
            </a:pPr>
            <a:endParaRPr lang="es-ES" altLang="es-CR" sz="20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80</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err="1">
                <a:latin typeface="Times New Roman" panose="02020603050405020304" pitchFamily="18" charset="0"/>
              </a:rPr>
              <a:t>Bagging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1785104"/>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ES" sz="2000"/>
              <a:t>Se generan </a:t>
            </a:r>
            <a:r>
              <a:rPr lang="es-ES" sz="2000" i="1"/>
              <a:t>m</a:t>
            </a:r>
            <a:r>
              <a:rPr lang="es-ES" sz="2000"/>
              <a:t> muestras tipo </a:t>
            </a:r>
            <a:r>
              <a:rPr lang="es-ES" sz="2000" err="1"/>
              <a:t>bootstrap</a:t>
            </a:r>
            <a:r>
              <a:rPr lang="es-ES" sz="2000"/>
              <a:t> de tamaño </a:t>
            </a:r>
            <a:r>
              <a:rPr lang="es-ES" sz="2000" i="1"/>
              <a:t>n</a:t>
            </a:r>
            <a:r>
              <a:rPr lang="es-ES" sz="2000"/>
              <a:t>.</a:t>
            </a:r>
          </a:p>
          <a:p>
            <a:pPr algn="just">
              <a:spcBef>
                <a:spcPct val="0"/>
              </a:spcBef>
              <a:spcAft>
                <a:spcPts val="600"/>
              </a:spcAft>
              <a:buClr>
                <a:schemeClr val="hlink"/>
              </a:buClr>
              <a:buSzTx/>
              <a:buFont typeface="Wingdings" panose="05000000000000000000" pitchFamily="2" charset="2"/>
              <a:buChar char="§"/>
              <a:defRPr/>
            </a:pPr>
            <a:r>
              <a:rPr lang="es-ES" sz="2000"/>
              <a:t>Los modelos se ajustan con las </a:t>
            </a:r>
            <a:r>
              <a:rPr lang="es-ES" sz="2000" i="1"/>
              <a:t>m</a:t>
            </a:r>
            <a:r>
              <a:rPr lang="es-ES" sz="2000"/>
              <a:t> muestras.</a:t>
            </a:r>
          </a:p>
          <a:p>
            <a:pPr algn="just">
              <a:spcBef>
                <a:spcPct val="0"/>
              </a:spcBef>
              <a:spcAft>
                <a:spcPts val="600"/>
              </a:spcAft>
              <a:buClr>
                <a:schemeClr val="hlink"/>
              </a:buClr>
              <a:buSzTx/>
              <a:buFont typeface="Wingdings" panose="05000000000000000000" pitchFamily="2" charset="2"/>
              <a:buChar char="§"/>
              <a:defRPr/>
            </a:pPr>
            <a:r>
              <a:rPr lang="es-ES" sz="2000"/>
              <a:t>Por mayoría de votos se tiene el resultado final, es decir, el ajuste de este modelo consiste en la construcción de diferentes modelos.</a:t>
            </a:r>
          </a:p>
        </p:txBody>
      </p:sp>
    </p:spTree>
    <p:extLst>
      <p:ext uri="{BB962C8B-B14F-4D97-AF65-F5344CB8AC3E}">
        <p14:creationId xmlns:p14="http://schemas.microsoft.com/office/powerpoint/2010/main" val="40239922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81</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err="1">
                <a:latin typeface="Times New Roman" panose="02020603050405020304" pitchFamily="18" charset="0"/>
              </a:rPr>
              <a:t>Bagging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400110"/>
          </a:xfrm>
        </p:spPr>
        <p:txBody>
          <a:bodyPr>
            <a:spAutoFit/>
          </a:bodyPr>
          <a:lstStyle/>
          <a:p>
            <a:pPr algn="just">
              <a:spcBef>
                <a:spcPct val="0"/>
              </a:spcBef>
              <a:spcAft>
                <a:spcPts val="600"/>
              </a:spcAft>
              <a:buClr>
                <a:schemeClr val="hlink"/>
              </a:buClr>
              <a:buSzTx/>
              <a:buFont typeface="Wingdings" panose="05000000000000000000" pitchFamily="2" charset="2"/>
              <a:buChar char="§"/>
              <a:defRPr/>
            </a:pPr>
            <a:endParaRPr lang="es-ES" sz="2000"/>
          </a:p>
        </p:txBody>
      </p:sp>
      <p:pic>
        <p:nvPicPr>
          <p:cNvPr id="1026" name="Picture 2">
            <a:extLst>
              <a:ext uri="{FF2B5EF4-FFF2-40B4-BE49-F238E27FC236}">
                <a16:creationId xmlns:a16="http://schemas.microsoft.com/office/drawing/2014/main" id="{E1B4F8DA-7B14-AE14-2CA2-6EC45F2FF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8840"/>
            <a:ext cx="9144000" cy="392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1408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82</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Algoritmo general para </a:t>
            </a:r>
            <a:r>
              <a:rPr lang="es-CR" altLang="es-CR" sz="2800" b="1" err="1">
                <a:latin typeface="Times New Roman" panose="02020603050405020304" pitchFamily="18" charset="0"/>
              </a:rPr>
              <a:t>bagging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3112390"/>
              </a:xfrm>
            </p:spPr>
            <p:txBody>
              <a:bodyPr>
                <a:spAutoFit/>
              </a:bodyPr>
              <a:lstStyle/>
              <a:p>
                <a:pPr marL="457200" indent="-457200" algn="just">
                  <a:spcBef>
                    <a:spcPct val="0"/>
                  </a:spcBef>
                  <a:spcAft>
                    <a:spcPts val="600"/>
                  </a:spcAft>
                  <a:buClr>
                    <a:schemeClr val="hlink"/>
                  </a:buClr>
                  <a:buSzTx/>
                  <a:buFont typeface="+mj-lt"/>
                  <a:buAutoNum type="arabicPeriod"/>
                  <a:defRPr/>
                </a:pPr>
                <a14:m>
                  <m:oMath xmlns:m="http://schemas.openxmlformats.org/officeDocument/2006/math">
                    <m:r>
                      <a:rPr lang="es-CR" sz="2000" b="0" i="1" smtClean="0">
                        <a:latin typeface="Cambria Math" panose="02040503050406030204" pitchFamily="18" charset="0"/>
                      </a:rPr>
                      <m:t>𝑚</m:t>
                    </m:r>
                  </m:oMath>
                </a14:m>
                <a:r>
                  <a:rPr lang="es-ES" sz="2000"/>
                  <a:t> es el número de muestras de </a:t>
                </a:r>
                <a:r>
                  <a:rPr lang="es-ES" sz="2000" err="1"/>
                  <a:t>bootstrap</a:t>
                </a:r>
                <a:r>
                  <a:rPr lang="es-ES" sz="2000"/>
                  <a:t>.</a:t>
                </a:r>
              </a:p>
              <a:p>
                <a:pPr marL="457200" indent="-457200" algn="just">
                  <a:spcBef>
                    <a:spcPct val="0"/>
                  </a:spcBef>
                  <a:spcAft>
                    <a:spcPts val="600"/>
                  </a:spcAft>
                  <a:buClr>
                    <a:schemeClr val="hlink"/>
                  </a:buClr>
                  <a:buSzTx/>
                  <a:buFont typeface="+mj-lt"/>
                  <a:buAutoNum type="arabicPeriod"/>
                  <a:defRPr/>
                </a:pPr>
                <a:r>
                  <a:rPr lang="es-ES" sz="2000" b="1" err="1"/>
                  <a:t>for</a:t>
                </a:r>
                <a:r>
                  <a:rPr lang="es-ES" sz="2000"/>
                  <a:t> </a:t>
                </a:r>
                <a14:m>
                  <m:oMath xmlns:m="http://schemas.openxmlformats.org/officeDocument/2006/math">
                    <m:r>
                      <a:rPr lang="es-CR" sz="2000">
                        <a:latin typeface="Cambria Math" panose="02040503050406030204" pitchFamily="18" charset="0"/>
                      </a:rPr>
                      <m:t>(</m:t>
                    </m:r>
                    <m:r>
                      <a:rPr lang="es-CR" sz="2000" b="0" i="1" smtClean="0">
                        <a:latin typeface="Cambria Math" panose="02040503050406030204" pitchFamily="18" charset="0"/>
                      </a:rPr>
                      <m:t>𝑗</m:t>
                    </m:r>
                  </m:oMath>
                </a14:m>
                <a:r>
                  <a:rPr lang="es-ES" sz="2000"/>
                  <a:t> in </a:t>
                </a:r>
                <a14:m>
                  <m:oMath xmlns:m="http://schemas.openxmlformats.org/officeDocument/2006/math">
                    <m:r>
                      <a:rPr lang="es-CR" sz="2000" b="0" i="1" smtClean="0">
                        <a:latin typeface="Cambria Math" panose="02040503050406030204" pitchFamily="18" charset="0"/>
                      </a:rPr>
                      <m:t>1:</m:t>
                    </m:r>
                    <m:r>
                      <a:rPr lang="es-CR" sz="2000" b="0" i="1" smtClean="0">
                        <a:latin typeface="Cambria Math" panose="02040503050406030204" pitchFamily="18" charset="0"/>
                      </a:rPr>
                      <m:t>𝑚</m:t>
                    </m:r>
                    <m:r>
                      <a:rPr lang="es-CR" sz="2000" b="0" i="0" smtClean="0">
                        <a:latin typeface="Cambria Math" panose="02040503050406030204" pitchFamily="18" charset="0"/>
                      </a:rPr>
                      <m:t>):</m:t>
                    </m:r>
                  </m:oMath>
                </a14:m>
                <a:endParaRPr lang="es-CR" sz="2000" b="0"/>
              </a:p>
              <a:p>
                <a:pPr marL="857250" lvl="1" indent="-457200" algn="just">
                  <a:spcBef>
                    <a:spcPct val="0"/>
                  </a:spcBef>
                  <a:spcAft>
                    <a:spcPts val="600"/>
                  </a:spcAft>
                  <a:buClr>
                    <a:schemeClr val="hlink"/>
                  </a:buClr>
                  <a:buSzTx/>
                  <a:buFont typeface="+mj-lt"/>
                  <a:buAutoNum type="alphaLcParenR"/>
                  <a:defRPr/>
                </a:pPr>
                <a:r>
                  <a:rPr lang="es-ES" sz="2000"/>
                  <a:t>Crear una muestra </a:t>
                </a:r>
                <a:r>
                  <a:rPr lang="es-ES" sz="2000" err="1"/>
                  <a:t>bootstrap</a:t>
                </a:r>
                <a:r>
                  <a:rPr lang="es-ES" sz="2000"/>
                  <a:t> de tamaño </a:t>
                </a:r>
                <a:r>
                  <a:rPr lang="es-ES" sz="2000" i="1"/>
                  <a:t>n</a:t>
                </a:r>
                <a:r>
                  <a:rPr lang="es-ES" sz="2000"/>
                  <a:t>, que denotaremos como </a:t>
                </a:r>
                <a14:m>
                  <m:oMath xmlns:m="http://schemas.openxmlformats.org/officeDocument/2006/math">
                    <m:sSub>
                      <m:sSubPr>
                        <m:ctrlPr>
                          <a:rPr lang="es-ES" sz="2000" i="1" smtClean="0">
                            <a:latin typeface="Cambria Math" panose="02040503050406030204" pitchFamily="18" charset="0"/>
                          </a:rPr>
                        </m:ctrlPr>
                      </m:sSubPr>
                      <m:e>
                        <m:r>
                          <a:rPr lang="es-CR" sz="2000" b="0" i="1" smtClean="0">
                            <a:latin typeface="Cambria Math" panose="02040503050406030204" pitchFamily="18" charset="0"/>
                          </a:rPr>
                          <m:t>𝐷</m:t>
                        </m:r>
                      </m:e>
                      <m:sub>
                        <m:r>
                          <a:rPr lang="es-CR" sz="2000" b="0" i="1" smtClean="0">
                            <a:latin typeface="Cambria Math" panose="02040503050406030204" pitchFamily="18" charset="0"/>
                          </a:rPr>
                          <m:t>𝑗</m:t>
                        </m:r>
                      </m:sub>
                    </m:sSub>
                  </m:oMath>
                </a14:m>
                <a:r>
                  <a:rPr lang="es-ES" sz="2000"/>
                  <a:t>.</a:t>
                </a:r>
              </a:p>
              <a:p>
                <a:pPr marL="857250" lvl="1" indent="-457200" algn="just">
                  <a:spcBef>
                    <a:spcPct val="0"/>
                  </a:spcBef>
                  <a:spcAft>
                    <a:spcPts val="600"/>
                  </a:spcAft>
                  <a:buClr>
                    <a:schemeClr val="hlink"/>
                  </a:buClr>
                  <a:buSzTx/>
                  <a:buFont typeface="+mj-lt"/>
                  <a:buAutoNum type="alphaLcParenR"/>
                  <a:defRPr/>
                </a:pPr>
                <a:r>
                  <a:rPr lang="es-ES" sz="2000"/>
                  <a:t>Entrenar un clasificador </a:t>
                </a:r>
                <a14:m>
                  <m:oMath xmlns:m="http://schemas.openxmlformats.org/officeDocument/2006/math">
                    <m:sSub>
                      <m:sSubPr>
                        <m:ctrlPr>
                          <a:rPr lang="es-ES" sz="2000" i="1" smtClean="0">
                            <a:latin typeface="Cambria Math" panose="02040503050406030204" pitchFamily="18" charset="0"/>
                          </a:rPr>
                        </m:ctrlPr>
                      </m:sSubPr>
                      <m:e>
                        <m:r>
                          <a:rPr lang="es-CR" sz="2000" b="0" i="1" smtClean="0">
                            <a:latin typeface="Cambria Math" panose="02040503050406030204" pitchFamily="18" charset="0"/>
                          </a:rPr>
                          <m:t>𝐶</m:t>
                        </m:r>
                      </m:e>
                      <m:sub>
                        <m:r>
                          <a:rPr lang="es-CR" sz="2000" b="0" i="1" smtClean="0">
                            <a:latin typeface="Cambria Math" panose="02040503050406030204" pitchFamily="18" charset="0"/>
                          </a:rPr>
                          <m:t>𝑗</m:t>
                        </m:r>
                      </m:sub>
                    </m:sSub>
                  </m:oMath>
                </a14:m>
                <a:r>
                  <a:rPr lang="es-ES" sz="2000"/>
                  <a:t> en la muestra </a:t>
                </a:r>
                <a14:m>
                  <m:oMath xmlns:m="http://schemas.openxmlformats.org/officeDocument/2006/math">
                    <m:sSub>
                      <m:sSubPr>
                        <m:ctrlPr>
                          <a:rPr lang="es-ES" sz="2000" i="1">
                            <a:latin typeface="Cambria Math" panose="02040503050406030204" pitchFamily="18" charset="0"/>
                          </a:rPr>
                        </m:ctrlPr>
                      </m:sSubPr>
                      <m:e>
                        <m:r>
                          <a:rPr lang="es-CR" sz="2000" i="1">
                            <a:latin typeface="Cambria Math" panose="02040503050406030204" pitchFamily="18" charset="0"/>
                          </a:rPr>
                          <m:t>𝐷</m:t>
                        </m:r>
                      </m:e>
                      <m:sub>
                        <m:r>
                          <a:rPr lang="es-CR" sz="2000" i="1">
                            <a:latin typeface="Cambria Math" panose="02040503050406030204" pitchFamily="18" charset="0"/>
                          </a:rPr>
                          <m:t>𝑗</m:t>
                        </m:r>
                      </m:sub>
                    </m:sSub>
                  </m:oMath>
                </a14:m>
                <a:r>
                  <a:rPr lang="es-ES" sz="2000"/>
                  <a:t>.</a:t>
                </a:r>
                <a:endParaRPr lang="es-CR" sz="2000" b="0"/>
              </a:p>
              <a:p>
                <a:pPr marL="457200" indent="-457200" algn="just">
                  <a:spcBef>
                    <a:spcPct val="0"/>
                  </a:spcBef>
                  <a:spcAft>
                    <a:spcPts val="600"/>
                  </a:spcAft>
                  <a:buClr>
                    <a:schemeClr val="hlink"/>
                  </a:buClr>
                  <a:buSzTx/>
                  <a:buFont typeface="+mj-lt"/>
                  <a:buAutoNum type="arabicPeriod"/>
                  <a:defRPr/>
                </a:pPr>
                <a14:m>
                  <m:oMath xmlns:m="http://schemas.openxmlformats.org/officeDocument/2006/math">
                    <m:sSup>
                      <m:sSupPr>
                        <m:ctrlPr>
                          <a:rPr lang="es-CR" sz="2000" b="0" i="1" smtClean="0">
                            <a:latin typeface="Cambria Math" panose="02040503050406030204" pitchFamily="18" charset="0"/>
                          </a:rPr>
                        </m:ctrlPr>
                      </m:sSupPr>
                      <m:e>
                        <m:r>
                          <a:rPr lang="es-CR" sz="2000" b="0" i="1" smtClean="0">
                            <a:latin typeface="Cambria Math" panose="02040503050406030204" pitchFamily="18" charset="0"/>
                          </a:rPr>
                          <m:t>𝐶</m:t>
                        </m:r>
                      </m:e>
                      <m:sup>
                        <m:r>
                          <a:rPr lang="es-CR" sz="2000" b="0" i="1" smtClean="0">
                            <a:latin typeface="Cambria Math" panose="02040503050406030204" pitchFamily="18" charset="0"/>
                          </a:rPr>
                          <m:t>∗</m:t>
                        </m:r>
                      </m:sup>
                    </m:sSup>
                    <m:d>
                      <m:dPr>
                        <m:ctrlPr>
                          <a:rPr lang="es-CR" sz="2000" b="0" i="1" smtClean="0">
                            <a:latin typeface="Cambria Math" panose="02040503050406030204" pitchFamily="18" charset="0"/>
                          </a:rPr>
                        </m:ctrlPr>
                      </m:dPr>
                      <m:e>
                        <m:r>
                          <a:rPr lang="es-CR" sz="2000" b="0" i="1" smtClean="0">
                            <a:latin typeface="Cambria Math" panose="02040503050406030204" pitchFamily="18" charset="0"/>
                          </a:rPr>
                          <m:t>𝑥</m:t>
                        </m:r>
                      </m:e>
                    </m:d>
                    <m:r>
                      <a:rPr lang="es-CR" sz="2000" b="0" i="1" smtClean="0">
                        <a:latin typeface="Cambria Math" panose="02040503050406030204" pitchFamily="18" charset="0"/>
                      </a:rPr>
                      <m:t>=</m:t>
                    </m:r>
                    <m:sSub>
                      <m:sSubPr>
                        <m:ctrlPr>
                          <a:rPr lang="es-CR" sz="2000" b="0" i="1" smtClean="0">
                            <a:latin typeface="Cambria Math" panose="02040503050406030204" pitchFamily="18" charset="0"/>
                          </a:rPr>
                        </m:ctrlPr>
                      </m:sSubPr>
                      <m:e>
                        <m:r>
                          <a:rPr lang="es-CR" sz="2000" i="1">
                            <a:latin typeface="Cambria Math" panose="02040503050406030204" pitchFamily="18" charset="0"/>
                          </a:rPr>
                          <m:t>𝑎𝑟𝑔𝑚𝑎𝑥</m:t>
                        </m:r>
                      </m:e>
                      <m:sub>
                        <m:r>
                          <a:rPr lang="es-CR" sz="2000" b="0" i="1" smtClean="0">
                            <a:latin typeface="Cambria Math" panose="02040503050406030204" pitchFamily="18" charset="0"/>
                          </a:rPr>
                          <m:t>𝑦</m:t>
                        </m:r>
                      </m:sub>
                    </m:sSub>
                    <m:nary>
                      <m:naryPr>
                        <m:chr m:val="∑"/>
                        <m:limLoc m:val="subSup"/>
                        <m:supHide m:val="on"/>
                        <m:ctrlPr>
                          <a:rPr lang="es-CR" sz="2000" b="0" i="1" smtClean="0">
                            <a:latin typeface="Cambria Math" panose="02040503050406030204" pitchFamily="18" charset="0"/>
                          </a:rPr>
                        </m:ctrlPr>
                      </m:naryPr>
                      <m:sub>
                        <m:r>
                          <m:rPr>
                            <m:brk m:alnAt="9"/>
                          </m:rPr>
                          <a:rPr lang="es-CR" sz="2000" b="0" i="1" smtClean="0">
                            <a:latin typeface="Cambria Math" panose="02040503050406030204" pitchFamily="18" charset="0"/>
                          </a:rPr>
                          <m:t>𝑚</m:t>
                        </m:r>
                      </m:sub>
                      <m:sup/>
                      <m:e>
                        <m:r>
                          <a:rPr lang="es-CR" sz="2000" b="0" i="1" smtClean="0">
                            <a:latin typeface="Cambria Math" panose="02040503050406030204" pitchFamily="18" charset="0"/>
                            <a:ea typeface="Cambria Math" panose="02040503050406030204" pitchFamily="18" charset="0"/>
                          </a:rPr>
                          <m:t>𝛿</m:t>
                        </m:r>
                        <m:d>
                          <m:dPr>
                            <m:ctrlPr>
                              <a:rPr lang="es-CR" sz="2000" b="0" i="1" smtClean="0">
                                <a:latin typeface="Cambria Math" panose="02040503050406030204" pitchFamily="18" charset="0"/>
                                <a:ea typeface="Cambria Math" panose="02040503050406030204" pitchFamily="18" charset="0"/>
                              </a:rPr>
                            </m:ctrlPr>
                          </m:dPr>
                          <m:e>
                            <m:sSub>
                              <m:sSubPr>
                                <m:ctrlPr>
                                  <a:rPr lang="es-CR" sz="2000" b="0" i="1" smtClean="0">
                                    <a:latin typeface="Cambria Math" panose="02040503050406030204" pitchFamily="18" charset="0"/>
                                    <a:ea typeface="Cambria Math" panose="02040503050406030204" pitchFamily="18" charset="0"/>
                                  </a:rPr>
                                </m:ctrlPr>
                              </m:sSubPr>
                              <m:e>
                                <m:r>
                                  <a:rPr lang="es-CR" sz="2000" b="0" i="1" smtClean="0">
                                    <a:latin typeface="Cambria Math" panose="02040503050406030204" pitchFamily="18" charset="0"/>
                                    <a:ea typeface="Cambria Math" panose="02040503050406030204" pitchFamily="18" charset="0"/>
                                  </a:rPr>
                                  <m:t>𝐶</m:t>
                                </m:r>
                              </m:e>
                              <m:sub>
                                <m:r>
                                  <a:rPr lang="es-CR" sz="2000" b="0" i="1" smtClean="0">
                                    <a:latin typeface="Cambria Math" panose="02040503050406030204" pitchFamily="18" charset="0"/>
                                    <a:ea typeface="Cambria Math" panose="02040503050406030204" pitchFamily="18" charset="0"/>
                                  </a:rPr>
                                  <m:t>𝑗</m:t>
                                </m:r>
                              </m:sub>
                            </m:sSub>
                            <m:d>
                              <m:dPr>
                                <m:ctrlPr>
                                  <a:rPr lang="es-CR" sz="2000" b="0" i="1" smtClean="0">
                                    <a:latin typeface="Cambria Math" panose="02040503050406030204" pitchFamily="18" charset="0"/>
                                    <a:ea typeface="Cambria Math" panose="02040503050406030204" pitchFamily="18" charset="0"/>
                                  </a:rPr>
                                </m:ctrlPr>
                              </m:dPr>
                              <m:e>
                                <m:r>
                                  <a:rPr lang="es-CR" sz="2000" b="0" i="1" smtClean="0">
                                    <a:latin typeface="Cambria Math" panose="02040503050406030204" pitchFamily="18" charset="0"/>
                                    <a:ea typeface="Cambria Math" panose="02040503050406030204" pitchFamily="18" charset="0"/>
                                  </a:rPr>
                                  <m:t>𝑥</m:t>
                                </m:r>
                              </m:e>
                            </m:d>
                            <m:r>
                              <a:rPr lang="es-CR" sz="2000" b="0" i="1" smtClean="0">
                                <a:latin typeface="Cambria Math" panose="02040503050406030204" pitchFamily="18" charset="0"/>
                                <a:ea typeface="Cambria Math" panose="02040503050406030204" pitchFamily="18" charset="0"/>
                              </a:rPr>
                              <m:t>=</m:t>
                            </m:r>
                            <m:r>
                              <a:rPr lang="es-CR" sz="2000" b="0" i="1" smtClean="0">
                                <a:latin typeface="Cambria Math" panose="02040503050406030204" pitchFamily="18" charset="0"/>
                                <a:ea typeface="Cambria Math" panose="02040503050406030204" pitchFamily="18" charset="0"/>
                              </a:rPr>
                              <m:t>𝑦</m:t>
                            </m:r>
                          </m:e>
                        </m:d>
                      </m:e>
                    </m:nary>
                  </m:oMath>
                </a14:m>
                <a:r>
                  <a:rPr lang="es-CR" sz="2000" b="0"/>
                  <a:t>,</a:t>
                </a:r>
              </a:p>
              <a:p>
                <a:pPr marL="0" indent="0" algn="just">
                  <a:spcBef>
                    <a:spcPct val="0"/>
                  </a:spcBef>
                  <a:spcAft>
                    <a:spcPts val="600"/>
                  </a:spcAft>
                  <a:buClr>
                    <a:schemeClr val="hlink"/>
                  </a:buClr>
                  <a:buSzTx/>
                  <a:buNone/>
                  <a:defRPr/>
                </a:pPr>
                <a:r>
                  <a:rPr lang="es-CR" sz="2000"/>
                  <a:t>donde </a:t>
                </a:r>
                <a14:m>
                  <m:oMath xmlns:m="http://schemas.openxmlformats.org/officeDocument/2006/math">
                    <m:r>
                      <a:rPr lang="es-CR" sz="2000" i="1" smtClean="0">
                        <a:latin typeface="Cambria Math" panose="02040503050406030204" pitchFamily="18" charset="0"/>
                        <a:ea typeface="Cambria Math" panose="02040503050406030204" pitchFamily="18" charset="0"/>
                      </a:rPr>
                      <m:t>𝛿</m:t>
                    </m:r>
                    <m:d>
                      <m:dPr>
                        <m:ctrlPr>
                          <a:rPr lang="es-CR" sz="2000" i="1" smtClean="0">
                            <a:latin typeface="Cambria Math" panose="02040503050406030204" pitchFamily="18" charset="0"/>
                            <a:ea typeface="Cambria Math" panose="02040503050406030204" pitchFamily="18" charset="0"/>
                          </a:rPr>
                        </m:ctrlPr>
                      </m:dPr>
                      <m:e>
                        <m:r>
                          <a:rPr lang="es-CR" sz="2000" i="1">
                            <a:latin typeface="Cambria Math" panose="02040503050406030204" pitchFamily="18" charset="0"/>
                            <a:ea typeface="Cambria Math" panose="02040503050406030204" pitchFamily="18" charset="0"/>
                          </a:rPr>
                          <m:t>∙</m:t>
                        </m:r>
                      </m:e>
                    </m:d>
                    <m:r>
                      <a:rPr lang="es-CR" sz="2000" b="0" i="1" smtClean="0">
                        <a:latin typeface="Cambria Math" panose="02040503050406030204" pitchFamily="18" charset="0"/>
                        <a:ea typeface="Cambria Math" panose="02040503050406030204" pitchFamily="18" charset="0"/>
                      </a:rPr>
                      <m:t>=1</m:t>
                    </m:r>
                  </m:oMath>
                </a14:m>
                <a:r>
                  <a:rPr lang="es-CR" sz="2000" b="0"/>
                  <a:t> si el argumento es verdad y 0 en otro caso.</a:t>
                </a:r>
              </a:p>
              <a:p>
                <a:pPr marL="0" indent="0" algn="just">
                  <a:spcBef>
                    <a:spcPct val="0"/>
                  </a:spcBef>
                  <a:spcAft>
                    <a:spcPts val="600"/>
                  </a:spcAft>
                  <a:buClr>
                    <a:schemeClr val="hlink"/>
                  </a:buClr>
                  <a:buSzTx/>
                  <a:buNone/>
                  <a:defRPr/>
                </a:pPr>
                <a:endParaRPr lang="es-CR" sz="2000" b="0"/>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89138"/>
                <a:ext cx="7696200" cy="3112390"/>
              </a:xfrm>
              <a:blipFill>
                <a:blip r:embed="rId2"/>
                <a:stretch>
                  <a:fillRect l="-872" t="-978" r="-792"/>
                </a:stretch>
              </a:blipFill>
            </p:spPr>
            <p:txBody>
              <a:bodyPr/>
              <a:lstStyle/>
              <a:p>
                <a:r>
                  <a:rPr lang="es-ES">
                    <a:noFill/>
                  </a:rPr>
                  <a:t> </a:t>
                </a:r>
              </a:p>
            </p:txBody>
          </p:sp>
        </mc:Fallback>
      </mc:AlternateContent>
    </p:spTree>
    <p:extLst>
      <p:ext uri="{BB962C8B-B14F-4D97-AF65-F5344CB8AC3E}">
        <p14:creationId xmlns:p14="http://schemas.microsoft.com/office/powerpoint/2010/main" val="18189249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83</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Bosques aleatorios (</a:t>
            </a:r>
            <a:r>
              <a:rPr lang="es-CR" altLang="es-CR" sz="2800" b="1" err="1">
                <a:latin typeface="Times New Roman" panose="02020603050405020304" pitchFamily="18" charset="0"/>
              </a:rPr>
              <a:t>random</a:t>
            </a:r>
            <a:r>
              <a:rPr lang="es-CR" altLang="es-CR" sz="2800" b="1">
                <a:latin typeface="Times New Roman" panose="02020603050405020304" pitchFamily="18" charset="0"/>
              </a:rPr>
              <a:t> </a:t>
            </a:r>
            <a:r>
              <a:rPr lang="es-CR" altLang="es-CR" sz="2800" b="1" err="1">
                <a:latin typeface="Times New Roman" panose="02020603050405020304" pitchFamily="18" charset="0"/>
              </a:rPr>
              <a:t>forests</a:t>
            </a:r>
            <a:r>
              <a:rPr lang="es-CR" altLang="es-CR" sz="2800" b="1">
                <a:latin typeface="Times New Roman" panose="02020603050405020304" pitchFamily="18" charset="0"/>
              </a:rPr>
              <a:t>)</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1323439"/>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ES" sz="2000"/>
              <a:t>Es un método que usa la agregación de </a:t>
            </a:r>
            <a:r>
              <a:rPr lang="es-ES" sz="2000" err="1"/>
              <a:t>bootstrap</a:t>
            </a:r>
            <a:r>
              <a:rPr lang="es-ES" sz="2000"/>
              <a:t> (</a:t>
            </a:r>
            <a:r>
              <a:rPr lang="es-ES" sz="2000" err="1"/>
              <a:t>bagging</a:t>
            </a:r>
            <a:r>
              <a:rPr lang="es-ES" sz="2000"/>
              <a:t>) para combinar diferentes árboles, donde cada árbol es construido con observaciones y variables aleatorias en cada nodo.</a:t>
            </a:r>
          </a:p>
        </p:txBody>
      </p:sp>
      <p:pic>
        <p:nvPicPr>
          <p:cNvPr id="2050" name="Picture 2">
            <a:extLst>
              <a:ext uri="{FF2B5EF4-FFF2-40B4-BE49-F238E27FC236}">
                <a16:creationId xmlns:a16="http://schemas.microsoft.com/office/drawing/2014/main" id="{B206AC16-E600-CD4C-89E0-ADAE8875C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96394"/>
            <a:ext cx="9144000"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8590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84</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69906"/>
            <a:ext cx="8162925" cy="954107"/>
          </a:xfrm>
        </p:spPr>
        <p:txBody>
          <a:bodyPr/>
          <a:lstStyle/>
          <a:p>
            <a:pPr eaLnBrk="1" hangingPunct="1"/>
            <a:r>
              <a:rPr lang="es-CR" altLang="es-CR" sz="2800" b="1">
                <a:latin typeface="Times New Roman" panose="02020603050405020304" pitchFamily="18" charset="0"/>
              </a:rPr>
              <a:t>Algoritmo general para bosques aleatorios</a:t>
            </a:r>
            <a:br>
              <a:rPr lang="es-CR"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4906792"/>
              </a:xfrm>
            </p:spPr>
            <p:txBody>
              <a:bodyPr>
                <a:spAutoFit/>
              </a:bodyPr>
              <a:lstStyle/>
              <a:p>
                <a:pPr marL="457200" indent="-457200" algn="just">
                  <a:spcBef>
                    <a:spcPct val="0"/>
                  </a:spcBef>
                  <a:spcAft>
                    <a:spcPts val="600"/>
                  </a:spcAft>
                  <a:buClr>
                    <a:schemeClr val="hlink"/>
                  </a:buClr>
                  <a:buSzTx/>
                  <a:buFont typeface="+mj-lt"/>
                  <a:buAutoNum type="arabicPeriod"/>
                  <a:defRPr/>
                </a:pPr>
                <a14:m>
                  <m:oMath xmlns:m="http://schemas.openxmlformats.org/officeDocument/2006/math">
                    <m:r>
                      <a:rPr lang="es-CR" sz="2000" b="0" i="1" smtClean="0">
                        <a:latin typeface="Cambria Math" panose="02040503050406030204" pitchFamily="18" charset="0"/>
                      </a:rPr>
                      <m:t>𝑚</m:t>
                    </m:r>
                  </m:oMath>
                </a14:m>
                <a:r>
                  <a:rPr lang="es-ES" sz="2000"/>
                  <a:t> es el número de muestras </a:t>
                </a:r>
                <a:r>
                  <a:rPr lang="es-ES" sz="2000" err="1"/>
                  <a:t>bootstrap</a:t>
                </a:r>
                <a:r>
                  <a:rPr lang="es-ES" sz="2000"/>
                  <a:t>.</a:t>
                </a:r>
              </a:p>
              <a:p>
                <a:pPr marL="457200" indent="-457200" algn="just">
                  <a:spcBef>
                    <a:spcPct val="0"/>
                  </a:spcBef>
                  <a:spcAft>
                    <a:spcPts val="600"/>
                  </a:spcAft>
                  <a:buClr>
                    <a:schemeClr val="hlink"/>
                  </a:buClr>
                  <a:buSzTx/>
                  <a:buFont typeface="+mj-lt"/>
                  <a:buAutoNum type="arabicPeriod"/>
                  <a:defRPr/>
                </a:pPr>
                <a14:m>
                  <m:oMath xmlns:m="http://schemas.openxmlformats.org/officeDocument/2006/math">
                    <m:r>
                      <a:rPr lang="es-CR" sz="2000" b="0" i="1" smtClean="0">
                        <a:latin typeface="Cambria Math" panose="02040503050406030204" pitchFamily="18" charset="0"/>
                      </a:rPr>
                      <m:t>𝑝</m:t>
                    </m:r>
                  </m:oMath>
                </a14:m>
                <a:r>
                  <a:rPr lang="es-ES" sz="2000"/>
                  <a:t> es el número de variables aleatorias a elegir </a:t>
                </a:r>
                <a14:m>
                  <m:oMath xmlns:m="http://schemas.openxmlformats.org/officeDocument/2006/math">
                    <m:d>
                      <m:dPr>
                        <m:ctrlPr>
                          <a:rPr lang="es-ES" sz="2000" i="1" smtClean="0">
                            <a:latin typeface="Cambria Math" panose="02040503050406030204" pitchFamily="18" charset="0"/>
                          </a:rPr>
                        </m:ctrlPr>
                      </m:dPr>
                      <m:e>
                        <m:r>
                          <a:rPr lang="es-CR" sz="2000" b="0" i="1" smtClean="0">
                            <a:latin typeface="Cambria Math" panose="02040503050406030204" pitchFamily="18" charset="0"/>
                          </a:rPr>
                          <m:t>𝑝</m:t>
                        </m:r>
                        <m:r>
                          <a:rPr lang="es-CR" sz="2000" b="0" i="1" smtClean="0">
                            <a:latin typeface="Cambria Math" panose="02040503050406030204" pitchFamily="18" charset="0"/>
                            <a:ea typeface="Cambria Math" panose="02040503050406030204" pitchFamily="18" charset="0"/>
                          </a:rPr>
                          <m:t>&lt;</m:t>
                        </m:r>
                        <m:r>
                          <a:rPr lang="es-CR" sz="2000" b="0" i="1" smtClean="0">
                            <a:latin typeface="Cambria Math" panose="02040503050406030204" pitchFamily="18" charset="0"/>
                            <a:ea typeface="Cambria Math" panose="02040503050406030204" pitchFamily="18" charset="0"/>
                          </a:rPr>
                          <m:t>𝑃</m:t>
                        </m:r>
                      </m:e>
                    </m:d>
                  </m:oMath>
                </a14:m>
                <a:endParaRPr lang="es-ES" sz="2000"/>
              </a:p>
              <a:p>
                <a:pPr marL="457200" indent="-457200" algn="just">
                  <a:spcBef>
                    <a:spcPct val="0"/>
                  </a:spcBef>
                  <a:spcAft>
                    <a:spcPts val="600"/>
                  </a:spcAft>
                  <a:buClr>
                    <a:schemeClr val="hlink"/>
                  </a:buClr>
                  <a:buSzTx/>
                  <a:buFont typeface="+mj-lt"/>
                  <a:buAutoNum type="arabicPeriod"/>
                  <a:defRPr/>
                </a:pPr>
                <a:r>
                  <a:rPr lang="es-ES" sz="2000" b="1" err="1"/>
                  <a:t>for</a:t>
                </a:r>
                <a:r>
                  <a:rPr lang="es-ES" sz="2000"/>
                  <a:t> </a:t>
                </a:r>
                <a14:m>
                  <m:oMath xmlns:m="http://schemas.openxmlformats.org/officeDocument/2006/math">
                    <m:r>
                      <a:rPr lang="es-CR" sz="2000">
                        <a:latin typeface="Cambria Math" panose="02040503050406030204" pitchFamily="18" charset="0"/>
                      </a:rPr>
                      <m:t>(</m:t>
                    </m:r>
                    <m:r>
                      <a:rPr lang="es-CR" sz="2000" b="0" i="1" smtClean="0">
                        <a:latin typeface="Cambria Math" panose="02040503050406030204" pitchFamily="18" charset="0"/>
                      </a:rPr>
                      <m:t>𝑗</m:t>
                    </m:r>
                  </m:oMath>
                </a14:m>
                <a:r>
                  <a:rPr lang="es-ES" sz="2000"/>
                  <a:t> in </a:t>
                </a:r>
                <a14:m>
                  <m:oMath xmlns:m="http://schemas.openxmlformats.org/officeDocument/2006/math">
                    <m:r>
                      <a:rPr lang="es-CR" sz="2000" b="0" i="1" smtClean="0">
                        <a:latin typeface="Cambria Math" panose="02040503050406030204" pitchFamily="18" charset="0"/>
                      </a:rPr>
                      <m:t>1:</m:t>
                    </m:r>
                    <m:r>
                      <a:rPr lang="es-CR" sz="2000" b="0" i="1" smtClean="0">
                        <a:latin typeface="Cambria Math" panose="02040503050406030204" pitchFamily="18" charset="0"/>
                      </a:rPr>
                      <m:t>𝑚</m:t>
                    </m:r>
                    <m:r>
                      <a:rPr lang="es-CR" sz="2000" b="0" i="0" smtClean="0">
                        <a:latin typeface="Cambria Math" panose="02040503050406030204" pitchFamily="18" charset="0"/>
                      </a:rPr>
                      <m:t>):</m:t>
                    </m:r>
                  </m:oMath>
                </a14:m>
                <a:endParaRPr lang="es-CR" sz="2000" b="0"/>
              </a:p>
              <a:p>
                <a:pPr marL="857250" lvl="1" indent="-457200" algn="just">
                  <a:spcBef>
                    <a:spcPct val="0"/>
                  </a:spcBef>
                  <a:spcAft>
                    <a:spcPts val="600"/>
                  </a:spcAft>
                  <a:buClr>
                    <a:schemeClr val="hlink"/>
                  </a:buClr>
                  <a:buSzTx/>
                  <a:buFont typeface="+mj-lt"/>
                  <a:buAutoNum type="alphaLcParenR"/>
                  <a:defRPr/>
                </a:pPr>
                <a:r>
                  <a:rPr lang="es-ES" sz="2000"/>
                  <a:t>Crear una muestra </a:t>
                </a:r>
                <a:r>
                  <a:rPr lang="es-ES" sz="2000" err="1"/>
                  <a:t>bootstrap</a:t>
                </a:r>
                <a:r>
                  <a:rPr lang="es-ES" sz="2000"/>
                  <a:t> de tamaño </a:t>
                </a:r>
                <a:r>
                  <a:rPr lang="es-ES" sz="2000" i="1"/>
                  <a:t>n</a:t>
                </a:r>
                <a:r>
                  <a:rPr lang="es-ES" sz="2000"/>
                  <a:t>, </a:t>
                </a:r>
                <a14:m>
                  <m:oMath xmlns:m="http://schemas.openxmlformats.org/officeDocument/2006/math">
                    <m:sSub>
                      <m:sSubPr>
                        <m:ctrlPr>
                          <a:rPr lang="es-ES" sz="2000" i="1" smtClean="0">
                            <a:latin typeface="Cambria Math" panose="02040503050406030204" pitchFamily="18" charset="0"/>
                          </a:rPr>
                        </m:ctrlPr>
                      </m:sSubPr>
                      <m:e>
                        <m:r>
                          <a:rPr lang="es-CR" sz="2000" b="0" i="1" smtClean="0">
                            <a:latin typeface="Cambria Math" panose="02040503050406030204" pitchFamily="18" charset="0"/>
                          </a:rPr>
                          <m:t>𝐷</m:t>
                        </m:r>
                      </m:e>
                      <m:sub>
                        <m:r>
                          <a:rPr lang="es-CR" sz="2000" b="0" i="1" smtClean="0">
                            <a:latin typeface="Cambria Math" panose="02040503050406030204" pitchFamily="18" charset="0"/>
                          </a:rPr>
                          <m:t>𝑗</m:t>
                        </m:r>
                      </m:sub>
                    </m:sSub>
                  </m:oMath>
                </a14:m>
                <a:r>
                  <a:rPr lang="es-ES" sz="2000"/>
                  <a:t>.</a:t>
                </a:r>
              </a:p>
              <a:p>
                <a:pPr marL="857250" lvl="1" indent="-457200" algn="just">
                  <a:spcBef>
                    <a:spcPct val="0"/>
                  </a:spcBef>
                  <a:spcAft>
                    <a:spcPts val="600"/>
                  </a:spcAft>
                  <a:buClr>
                    <a:schemeClr val="hlink"/>
                  </a:buClr>
                  <a:buSzTx/>
                  <a:buFont typeface="+mj-lt"/>
                  <a:buAutoNum type="alphaLcParenR"/>
                  <a:defRPr/>
                </a:pPr>
                <a:r>
                  <a:rPr lang="es-ES" sz="2000"/>
                  <a:t>Entrenar un clasificador de árbol </a:t>
                </a:r>
                <a14:m>
                  <m:oMath xmlns:m="http://schemas.openxmlformats.org/officeDocument/2006/math">
                    <m:sSub>
                      <m:sSubPr>
                        <m:ctrlPr>
                          <a:rPr lang="es-ES" sz="2000" i="1" smtClean="0">
                            <a:latin typeface="Cambria Math" panose="02040503050406030204" pitchFamily="18" charset="0"/>
                          </a:rPr>
                        </m:ctrlPr>
                      </m:sSubPr>
                      <m:e>
                        <m:r>
                          <a:rPr lang="es-CR" sz="2000" b="0" i="1" smtClean="0">
                            <a:latin typeface="Cambria Math" panose="02040503050406030204" pitchFamily="18" charset="0"/>
                          </a:rPr>
                          <m:t>𝐶</m:t>
                        </m:r>
                      </m:e>
                      <m:sub>
                        <m:r>
                          <a:rPr lang="es-CR" sz="2000" b="0" i="1" smtClean="0">
                            <a:latin typeface="Cambria Math" panose="02040503050406030204" pitchFamily="18" charset="0"/>
                          </a:rPr>
                          <m:t>𝑗</m:t>
                        </m:r>
                      </m:sub>
                    </m:sSub>
                  </m:oMath>
                </a14:m>
                <a:r>
                  <a:rPr lang="es-ES" sz="2000"/>
                  <a:t> en la muestra </a:t>
                </a:r>
                <a14:m>
                  <m:oMath xmlns:m="http://schemas.openxmlformats.org/officeDocument/2006/math">
                    <m:sSub>
                      <m:sSubPr>
                        <m:ctrlPr>
                          <a:rPr lang="es-ES" sz="2000" i="1">
                            <a:latin typeface="Cambria Math" panose="02040503050406030204" pitchFamily="18" charset="0"/>
                          </a:rPr>
                        </m:ctrlPr>
                      </m:sSubPr>
                      <m:e>
                        <m:r>
                          <a:rPr lang="es-CR" sz="2000" i="1">
                            <a:latin typeface="Cambria Math" panose="02040503050406030204" pitchFamily="18" charset="0"/>
                          </a:rPr>
                          <m:t>𝐷</m:t>
                        </m:r>
                      </m:e>
                      <m:sub>
                        <m:r>
                          <a:rPr lang="es-CR" sz="2000" i="1">
                            <a:latin typeface="Cambria Math" panose="02040503050406030204" pitchFamily="18" charset="0"/>
                          </a:rPr>
                          <m:t>𝑗</m:t>
                        </m:r>
                      </m:sub>
                    </m:sSub>
                  </m:oMath>
                </a14:m>
                <a:r>
                  <a:rPr lang="es-ES" sz="2000"/>
                  <a:t>. Donde para cada nodo:</a:t>
                </a:r>
              </a:p>
              <a:p>
                <a:pPr marL="1257300" lvl="2" indent="-457200" algn="just">
                  <a:spcBef>
                    <a:spcPct val="0"/>
                  </a:spcBef>
                  <a:spcAft>
                    <a:spcPts val="600"/>
                  </a:spcAft>
                  <a:buClr>
                    <a:schemeClr val="hlink"/>
                  </a:buClr>
                  <a:buFont typeface="+mj-lt"/>
                  <a:buAutoNum type="romanLcPeriod"/>
                  <a:defRPr/>
                </a:pPr>
                <a:r>
                  <a:rPr lang="es-CR" sz="1600" b="0"/>
                  <a:t>Las variables predictoras </a:t>
                </a:r>
                <a:r>
                  <a:rPr lang="es-CR" sz="1600" b="0" i="1"/>
                  <a:t>p</a:t>
                </a:r>
                <a:r>
                  <a:rPr lang="es-CR" sz="1600" b="0"/>
                  <a:t> son seleccionadas al azar entre las </a:t>
                </a:r>
                <a:r>
                  <a:rPr lang="es-CR" sz="1600" b="0" i="1"/>
                  <a:t>P</a:t>
                </a:r>
                <a:r>
                  <a:rPr lang="es-CR" sz="1600" b="0"/>
                  <a:t> variables.</a:t>
                </a:r>
              </a:p>
              <a:p>
                <a:pPr marL="1257300" lvl="2" indent="-457200" algn="just">
                  <a:spcBef>
                    <a:spcPct val="0"/>
                  </a:spcBef>
                  <a:spcAft>
                    <a:spcPts val="600"/>
                  </a:spcAft>
                  <a:buClr>
                    <a:schemeClr val="hlink"/>
                  </a:buClr>
                  <a:buFont typeface="+mj-lt"/>
                  <a:buAutoNum type="romanLcPeriod"/>
                  <a:defRPr/>
                </a:pPr>
                <a:r>
                  <a:rPr lang="es-CR" sz="1600"/>
                  <a:t>La variable predictora que proporciona la mejor división, según la función objetivo se utiliza para hacer una división binaria en ese nodo. </a:t>
                </a:r>
                <a:endParaRPr lang="es-CR" sz="1600" b="0"/>
              </a:p>
              <a:p>
                <a:pPr marL="457200" indent="-457200" algn="just">
                  <a:spcBef>
                    <a:spcPct val="0"/>
                  </a:spcBef>
                  <a:spcAft>
                    <a:spcPts val="600"/>
                  </a:spcAft>
                  <a:buClr>
                    <a:schemeClr val="hlink"/>
                  </a:buClr>
                  <a:buSzTx/>
                  <a:buFont typeface="+mj-lt"/>
                  <a:buAutoNum type="arabicPeriod"/>
                  <a:defRPr/>
                </a:pPr>
                <a14:m>
                  <m:oMath xmlns:m="http://schemas.openxmlformats.org/officeDocument/2006/math">
                    <m:sSup>
                      <m:sSupPr>
                        <m:ctrlPr>
                          <a:rPr lang="es-CR" sz="2000" b="0" i="1" smtClean="0">
                            <a:latin typeface="Cambria Math" panose="02040503050406030204" pitchFamily="18" charset="0"/>
                          </a:rPr>
                        </m:ctrlPr>
                      </m:sSupPr>
                      <m:e>
                        <m:r>
                          <a:rPr lang="es-CR" sz="2000" b="0" i="1" smtClean="0">
                            <a:latin typeface="Cambria Math" panose="02040503050406030204" pitchFamily="18" charset="0"/>
                          </a:rPr>
                          <m:t>𝐶</m:t>
                        </m:r>
                      </m:e>
                      <m:sup>
                        <m:r>
                          <a:rPr lang="es-CR" sz="2000" b="0" i="1" smtClean="0">
                            <a:latin typeface="Cambria Math" panose="02040503050406030204" pitchFamily="18" charset="0"/>
                          </a:rPr>
                          <m:t>∗</m:t>
                        </m:r>
                      </m:sup>
                    </m:sSup>
                    <m:d>
                      <m:dPr>
                        <m:ctrlPr>
                          <a:rPr lang="es-CR" sz="2000" b="0" i="1" smtClean="0">
                            <a:latin typeface="Cambria Math" panose="02040503050406030204" pitchFamily="18" charset="0"/>
                          </a:rPr>
                        </m:ctrlPr>
                      </m:dPr>
                      <m:e>
                        <m:r>
                          <a:rPr lang="es-CR" sz="2000" b="0" i="1" smtClean="0">
                            <a:latin typeface="Cambria Math" panose="02040503050406030204" pitchFamily="18" charset="0"/>
                          </a:rPr>
                          <m:t>𝑥</m:t>
                        </m:r>
                      </m:e>
                    </m:d>
                    <m:r>
                      <a:rPr lang="es-CR" sz="2000" b="0" i="1" smtClean="0">
                        <a:latin typeface="Cambria Math" panose="02040503050406030204" pitchFamily="18" charset="0"/>
                      </a:rPr>
                      <m:t>=</m:t>
                    </m:r>
                    <m:sSub>
                      <m:sSubPr>
                        <m:ctrlPr>
                          <a:rPr lang="es-CR" sz="2000" b="0" i="1" smtClean="0">
                            <a:latin typeface="Cambria Math" panose="02040503050406030204" pitchFamily="18" charset="0"/>
                          </a:rPr>
                        </m:ctrlPr>
                      </m:sSubPr>
                      <m:e>
                        <m:r>
                          <a:rPr lang="es-CR" sz="2000" i="1">
                            <a:latin typeface="Cambria Math" panose="02040503050406030204" pitchFamily="18" charset="0"/>
                          </a:rPr>
                          <m:t>𝑎𝑟𝑔𝑚𝑎𝑥</m:t>
                        </m:r>
                      </m:e>
                      <m:sub>
                        <m:r>
                          <a:rPr lang="es-CR" sz="2000" b="0" i="1" smtClean="0">
                            <a:latin typeface="Cambria Math" panose="02040503050406030204" pitchFamily="18" charset="0"/>
                          </a:rPr>
                          <m:t>𝑦</m:t>
                        </m:r>
                      </m:sub>
                    </m:sSub>
                    <m:nary>
                      <m:naryPr>
                        <m:chr m:val="∑"/>
                        <m:limLoc m:val="subSup"/>
                        <m:supHide m:val="on"/>
                        <m:ctrlPr>
                          <a:rPr lang="es-CR" sz="2000" b="0" i="1" smtClean="0">
                            <a:latin typeface="Cambria Math" panose="02040503050406030204" pitchFamily="18" charset="0"/>
                          </a:rPr>
                        </m:ctrlPr>
                      </m:naryPr>
                      <m:sub>
                        <m:r>
                          <m:rPr>
                            <m:brk m:alnAt="9"/>
                          </m:rPr>
                          <a:rPr lang="es-CR" sz="2000" b="0" i="1" smtClean="0">
                            <a:latin typeface="Cambria Math" panose="02040503050406030204" pitchFamily="18" charset="0"/>
                          </a:rPr>
                          <m:t>𝑚</m:t>
                        </m:r>
                      </m:sub>
                      <m:sup/>
                      <m:e>
                        <m:r>
                          <a:rPr lang="es-CR" sz="2000" b="0" i="1" smtClean="0">
                            <a:latin typeface="Cambria Math" panose="02040503050406030204" pitchFamily="18" charset="0"/>
                            <a:ea typeface="Cambria Math" panose="02040503050406030204" pitchFamily="18" charset="0"/>
                          </a:rPr>
                          <m:t>𝛿</m:t>
                        </m:r>
                        <m:d>
                          <m:dPr>
                            <m:ctrlPr>
                              <a:rPr lang="es-CR" sz="2000" b="0" i="1" smtClean="0">
                                <a:latin typeface="Cambria Math" panose="02040503050406030204" pitchFamily="18" charset="0"/>
                                <a:ea typeface="Cambria Math" panose="02040503050406030204" pitchFamily="18" charset="0"/>
                              </a:rPr>
                            </m:ctrlPr>
                          </m:dPr>
                          <m:e>
                            <m:sSub>
                              <m:sSubPr>
                                <m:ctrlPr>
                                  <a:rPr lang="es-CR" sz="2000" b="0" i="1" smtClean="0">
                                    <a:latin typeface="Cambria Math" panose="02040503050406030204" pitchFamily="18" charset="0"/>
                                    <a:ea typeface="Cambria Math" panose="02040503050406030204" pitchFamily="18" charset="0"/>
                                  </a:rPr>
                                </m:ctrlPr>
                              </m:sSubPr>
                              <m:e>
                                <m:r>
                                  <a:rPr lang="es-CR" sz="2000" b="0" i="1" smtClean="0">
                                    <a:latin typeface="Cambria Math" panose="02040503050406030204" pitchFamily="18" charset="0"/>
                                    <a:ea typeface="Cambria Math" panose="02040503050406030204" pitchFamily="18" charset="0"/>
                                  </a:rPr>
                                  <m:t>𝐶</m:t>
                                </m:r>
                              </m:e>
                              <m:sub>
                                <m:r>
                                  <a:rPr lang="es-CR" sz="2000" b="0" i="1" smtClean="0">
                                    <a:latin typeface="Cambria Math" panose="02040503050406030204" pitchFamily="18" charset="0"/>
                                    <a:ea typeface="Cambria Math" panose="02040503050406030204" pitchFamily="18" charset="0"/>
                                  </a:rPr>
                                  <m:t>𝑗</m:t>
                                </m:r>
                              </m:sub>
                            </m:sSub>
                            <m:d>
                              <m:dPr>
                                <m:ctrlPr>
                                  <a:rPr lang="es-CR" sz="2000" b="0" i="1" smtClean="0">
                                    <a:latin typeface="Cambria Math" panose="02040503050406030204" pitchFamily="18" charset="0"/>
                                    <a:ea typeface="Cambria Math" panose="02040503050406030204" pitchFamily="18" charset="0"/>
                                  </a:rPr>
                                </m:ctrlPr>
                              </m:dPr>
                              <m:e>
                                <m:r>
                                  <a:rPr lang="es-CR" sz="2000" b="0" i="1" smtClean="0">
                                    <a:latin typeface="Cambria Math" panose="02040503050406030204" pitchFamily="18" charset="0"/>
                                    <a:ea typeface="Cambria Math" panose="02040503050406030204" pitchFamily="18" charset="0"/>
                                  </a:rPr>
                                  <m:t>𝑥</m:t>
                                </m:r>
                              </m:e>
                            </m:d>
                            <m:r>
                              <a:rPr lang="es-CR" sz="2000" b="0" i="1" smtClean="0">
                                <a:latin typeface="Cambria Math" panose="02040503050406030204" pitchFamily="18" charset="0"/>
                                <a:ea typeface="Cambria Math" panose="02040503050406030204" pitchFamily="18" charset="0"/>
                              </a:rPr>
                              <m:t>=</m:t>
                            </m:r>
                            <m:r>
                              <a:rPr lang="es-CR" sz="2000" b="0" i="1" smtClean="0">
                                <a:latin typeface="Cambria Math" panose="02040503050406030204" pitchFamily="18" charset="0"/>
                                <a:ea typeface="Cambria Math" panose="02040503050406030204" pitchFamily="18" charset="0"/>
                              </a:rPr>
                              <m:t>𝑦</m:t>
                            </m:r>
                          </m:e>
                        </m:d>
                      </m:e>
                    </m:nary>
                  </m:oMath>
                </a14:m>
                <a:r>
                  <a:rPr lang="es-CR" sz="2000" b="0"/>
                  <a:t>,</a:t>
                </a:r>
              </a:p>
              <a:p>
                <a:pPr marL="0" indent="0" algn="just">
                  <a:spcBef>
                    <a:spcPct val="0"/>
                  </a:spcBef>
                  <a:spcAft>
                    <a:spcPts val="600"/>
                  </a:spcAft>
                  <a:buClr>
                    <a:schemeClr val="hlink"/>
                  </a:buClr>
                  <a:buSzTx/>
                  <a:buNone/>
                  <a:defRPr/>
                </a:pPr>
                <a:r>
                  <a:rPr lang="es-CR" sz="2000"/>
                  <a:t>donde </a:t>
                </a:r>
                <a14:m>
                  <m:oMath xmlns:m="http://schemas.openxmlformats.org/officeDocument/2006/math">
                    <m:r>
                      <a:rPr lang="es-CR" sz="2000" i="1" smtClean="0">
                        <a:latin typeface="Cambria Math" panose="02040503050406030204" pitchFamily="18" charset="0"/>
                        <a:ea typeface="Cambria Math" panose="02040503050406030204" pitchFamily="18" charset="0"/>
                      </a:rPr>
                      <m:t>𝛿</m:t>
                    </m:r>
                    <m:d>
                      <m:dPr>
                        <m:ctrlPr>
                          <a:rPr lang="es-CR" sz="2000" i="1" smtClean="0">
                            <a:latin typeface="Cambria Math" panose="02040503050406030204" pitchFamily="18" charset="0"/>
                            <a:ea typeface="Cambria Math" panose="02040503050406030204" pitchFamily="18" charset="0"/>
                          </a:rPr>
                        </m:ctrlPr>
                      </m:dPr>
                      <m:e>
                        <m:r>
                          <a:rPr lang="es-CR" sz="2000" i="1">
                            <a:latin typeface="Cambria Math" panose="02040503050406030204" pitchFamily="18" charset="0"/>
                            <a:ea typeface="Cambria Math" panose="02040503050406030204" pitchFamily="18" charset="0"/>
                          </a:rPr>
                          <m:t>∙</m:t>
                        </m:r>
                      </m:e>
                    </m:d>
                    <m:r>
                      <a:rPr lang="es-CR" sz="2000" b="0" i="1" smtClean="0">
                        <a:latin typeface="Cambria Math" panose="02040503050406030204" pitchFamily="18" charset="0"/>
                        <a:ea typeface="Cambria Math" panose="02040503050406030204" pitchFamily="18" charset="0"/>
                      </a:rPr>
                      <m:t>=1</m:t>
                    </m:r>
                  </m:oMath>
                </a14:m>
                <a:r>
                  <a:rPr lang="es-CR" sz="2000" b="0"/>
                  <a:t> si el argumento es verdad y 0 en otro caso.</a:t>
                </a:r>
              </a:p>
              <a:p>
                <a:pPr marL="0" indent="0" algn="just">
                  <a:spcBef>
                    <a:spcPct val="0"/>
                  </a:spcBef>
                  <a:spcAft>
                    <a:spcPts val="600"/>
                  </a:spcAft>
                  <a:buClr>
                    <a:schemeClr val="hlink"/>
                  </a:buClr>
                  <a:buSzTx/>
                  <a:buNone/>
                  <a:defRPr/>
                </a:pPr>
                <a:endParaRPr lang="es-CR" sz="2000" b="0"/>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89138"/>
                <a:ext cx="7696200" cy="4906792"/>
              </a:xfrm>
              <a:blipFill>
                <a:blip r:embed="rId2"/>
                <a:stretch>
                  <a:fillRect l="-872" t="-621" r="-792"/>
                </a:stretch>
              </a:blipFill>
            </p:spPr>
            <p:txBody>
              <a:bodyPr/>
              <a:lstStyle/>
              <a:p>
                <a:r>
                  <a:rPr lang="es-ES">
                    <a:noFill/>
                  </a:rPr>
                  <a:t> </a:t>
                </a:r>
              </a:p>
            </p:txBody>
          </p:sp>
        </mc:Fallback>
      </mc:AlternateContent>
    </p:spTree>
    <p:extLst>
      <p:ext uri="{BB962C8B-B14F-4D97-AF65-F5344CB8AC3E}">
        <p14:creationId xmlns:p14="http://schemas.microsoft.com/office/powerpoint/2010/main" val="1917812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85</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Método de potencialización (</a:t>
            </a:r>
            <a:r>
              <a:rPr lang="es-CR" altLang="es-CR" sz="2800" b="1" err="1">
                <a:latin typeface="Times New Roman" panose="02020603050405020304" pitchFamily="18" charset="0"/>
              </a:rPr>
              <a:t>boosting</a:t>
            </a:r>
            <a:r>
              <a:rPr lang="es-CR" altLang="es-CR" sz="2800" b="1">
                <a:latin typeface="Times New Roman" panose="02020603050405020304" pitchFamily="18" charset="0"/>
              </a:rPr>
              <a:t>)</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3554819"/>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ES" sz="2000"/>
              <a:t>Es similar a la agregación de </a:t>
            </a:r>
            <a:r>
              <a:rPr lang="es-ES" sz="2000" err="1"/>
              <a:t>bootstrap</a:t>
            </a:r>
            <a:r>
              <a:rPr lang="es-ES" sz="2000"/>
              <a:t> (</a:t>
            </a:r>
            <a:r>
              <a:rPr lang="es-ES" sz="2000" err="1"/>
              <a:t>bagging</a:t>
            </a:r>
            <a:r>
              <a:rPr lang="es-ES" sz="2000"/>
              <a:t>) pero se diferencia en que los modelos son construidos secuencialmente. Cada modelo se construye para aprender de los errores de mala clasificación de los anteriores modelos construidos.</a:t>
            </a:r>
          </a:p>
          <a:p>
            <a:pPr algn="just">
              <a:spcBef>
                <a:spcPct val="0"/>
              </a:spcBef>
              <a:spcAft>
                <a:spcPts val="600"/>
              </a:spcAft>
              <a:buClr>
                <a:schemeClr val="hlink"/>
              </a:buClr>
              <a:buSzTx/>
              <a:buFont typeface="Wingdings" panose="05000000000000000000" pitchFamily="2" charset="2"/>
              <a:buChar char="§"/>
              <a:defRPr/>
            </a:pPr>
            <a:r>
              <a:rPr lang="es-ES" sz="2000"/>
              <a:t>La idea es aplicar un modelo de clasificación con los datos de entrenamiento, luego aumentar el peso (potenciar) a los individuos mal clasificados para que en la siguiente aplicación del modelo de clasificación se enfoque más en estos individuos mal clasificados, mejorando su clasificación.</a:t>
            </a:r>
          </a:p>
        </p:txBody>
      </p:sp>
    </p:spTree>
    <p:extLst>
      <p:ext uri="{BB962C8B-B14F-4D97-AF65-F5344CB8AC3E}">
        <p14:creationId xmlns:p14="http://schemas.microsoft.com/office/powerpoint/2010/main" val="28636532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86</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Algoritmo general para </a:t>
            </a:r>
            <a:r>
              <a:rPr lang="es-CR" altLang="es-CR" sz="2800" b="1" err="1">
                <a:latin typeface="Times New Roman" panose="02020603050405020304" pitchFamily="18" charset="0"/>
              </a:rPr>
              <a:t>boosting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70549" y="2215581"/>
                <a:ext cx="7696200" cy="2978892"/>
              </a:xfrm>
            </p:spPr>
            <p:txBody>
              <a:bodyPr>
                <a:spAutoFit/>
              </a:bodyPr>
              <a:lstStyle/>
              <a:p>
                <a:pPr marL="457200" indent="-457200" algn="just">
                  <a:spcBef>
                    <a:spcPct val="0"/>
                  </a:spcBef>
                  <a:spcAft>
                    <a:spcPts val="600"/>
                  </a:spcAft>
                  <a:buClr>
                    <a:schemeClr val="hlink"/>
                  </a:buClr>
                  <a:buSzTx/>
                  <a:buFont typeface="+mj-lt"/>
                  <a:buAutoNum type="arabicPeriod"/>
                  <a:defRPr/>
                </a:pPr>
                <a:r>
                  <a:rPr lang="es-ES" sz="2000"/>
                  <a:t>Se inicializan los pesos de las observaciones:</a:t>
                </a:r>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a:rPr lang="es-CR" sz="2000" b="0" i="1" smtClean="0">
                              <a:latin typeface="Cambria Math" panose="02040503050406030204" pitchFamily="18" charset="0"/>
                            </a:rPr>
                            <m:t>𝑤</m:t>
                          </m:r>
                        </m:e>
                        <m:sub>
                          <m:r>
                            <a:rPr lang="es-CR" sz="2000" b="0" i="1" smtClean="0">
                              <a:latin typeface="Cambria Math" panose="02040503050406030204" pitchFamily="18" charset="0"/>
                            </a:rPr>
                            <m:t>𝑖</m:t>
                          </m:r>
                        </m:sub>
                      </m:sSub>
                      <m:r>
                        <a:rPr lang="es-CR" sz="2000" b="0" i="1" smtClean="0">
                          <a:latin typeface="Cambria Math" panose="02040503050406030204" pitchFamily="18" charset="0"/>
                        </a:rPr>
                        <m:t>=</m:t>
                      </m:r>
                      <m:f>
                        <m:fPr>
                          <m:ctrlPr>
                            <a:rPr lang="es-CR" sz="2000" b="0" i="1" smtClean="0">
                              <a:latin typeface="Cambria Math" panose="02040503050406030204" pitchFamily="18" charset="0"/>
                            </a:rPr>
                          </m:ctrlPr>
                        </m:fPr>
                        <m:num>
                          <m:r>
                            <a:rPr lang="es-CR" sz="2000" b="0" i="1" smtClean="0">
                              <a:latin typeface="Cambria Math" panose="02040503050406030204" pitchFamily="18" charset="0"/>
                            </a:rPr>
                            <m:t>1</m:t>
                          </m:r>
                        </m:num>
                        <m:den>
                          <m:r>
                            <a:rPr lang="es-CR" sz="2000" b="0" i="1" smtClean="0">
                              <a:latin typeface="Cambria Math" panose="02040503050406030204" pitchFamily="18" charset="0"/>
                            </a:rPr>
                            <m:t>𝑛</m:t>
                          </m:r>
                        </m:den>
                      </m:f>
                      <m:r>
                        <a:rPr lang="es-CR" sz="2000" b="0" i="1" smtClean="0">
                          <a:latin typeface="Cambria Math" panose="02040503050406030204" pitchFamily="18" charset="0"/>
                        </a:rPr>
                        <m:t>, </m:t>
                      </m:r>
                      <m:r>
                        <a:rPr lang="es-CR" sz="2000" b="0" i="1" smtClean="0">
                          <a:latin typeface="Cambria Math" panose="02040503050406030204" pitchFamily="18" charset="0"/>
                        </a:rPr>
                        <m:t>𝑖</m:t>
                      </m:r>
                      <m:r>
                        <a:rPr lang="es-CR" sz="2000" b="0" i="1" smtClean="0">
                          <a:latin typeface="Cambria Math" panose="02040503050406030204" pitchFamily="18" charset="0"/>
                        </a:rPr>
                        <m:t>=1,2,…,</m:t>
                      </m:r>
                      <m:r>
                        <a:rPr lang="es-CR" sz="2000" b="0" i="1" smtClean="0">
                          <a:latin typeface="Cambria Math" panose="02040503050406030204" pitchFamily="18" charset="0"/>
                        </a:rPr>
                        <m:t>𝑛</m:t>
                      </m:r>
                      <m:r>
                        <a:rPr lang="es-CR" sz="2000" b="0" i="1" smtClean="0">
                          <a:latin typeface="Cambria Math" panose="02040503050406030204" pitchFamily="18" charset="0"/>
                        </a:rPr>
                        <m:t>.</m:t>
                      </m:r>
                    </m:oMath>
                  </m:oMathPara>
                </a14:m>
                <a:endParaRPr lang="es-ES" sz="2000"/>
              </a:p>
              <a:p>
                <a:pPr marL="457200" indent="-457200" algn="just">
                  <a:spcBef>
                    <a:spcPct val="0"/>
                  </a:spcBef>
                  <a:spcAft>
                    <a:spcPts val="600"/>
                  </a:spcAft>
                  <a:buClr>
                    <a:schemeClr val="hlink"/>
                  </a:buClr>
                  <a:buSzTx/>
                  <a:buFont typeface="+mj-lt"/>
                  <a:buAutoNum type="arabicPeriod"/>
                  <a:defRPr/>
                </a:pPr>
                <a:endParaRPr lang="es-ES" sz="2000"/>
              </a:p>
              <a:p>
                <a:pPr marL="457200" indent="-457200" algn="just">
                  <a:spcBef>
                    <a:spcPct val="0"/>
                  </a:spcBef>
                  <a:spcAft>
                    <a:spcPts val="600"/>
                  </a:spcAft>
                  <a:buClr>
                    <a:schemeClr val="hlink"/>
                  </a:buClr>
                  <a:buSzTx/>
                  <a:buFont typeface="+mj-lt"/>
                  <a:buAutoNum type="arabicPeriod" startAt="2"/>
                  <a:defRPr/>
                </a:pPr>
                <a:r>
                  <a:rPr lang="es-ES" sz="2000"/>
                  <a:t>Se elige el parámetro de contracción </a:t>
                </a:r>
                <a14:m>
                  <m:oMath xmlns:m="http://schemas.openxmlformats.org/officeDocument/2006/math">
                    <m:r>
                      <a:rPr lang="es-ES" sz="2000" i="1" smtClean="0">
                        <a:latin typeface="Cambria Math" panose="02040503050406030204" pitchFamily="18" charset="0"/>
                        <a:ea typeface="Cambria Math" panose="02040503050406030204" pitchFamily="18" charset="0"/>
                      </a:rPr>
                      <m:t>𝜆</m:t>
                    </m:r>
                  </m:oMath>
                </a14:m>
                <a:r>
                  <a:rPr lang="es-ES" sz="2000"/>
                  <a:t>, donde:</a:t>
                </a:r>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s-CR" sz="2000" b="0" i="0" smtClean="0">
                          <a:latin typeface="Cambria Math" panose="02040503050406030204" pitchFamily="18" charset="0"/>
                          <a:ea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&lt;</m:t>
                      </m:r>
                      <m:r>
                        <a:rPr lang="es-ES" sz="2000" i="1">
                          <a:latin typeface="Cambria Math" panose="02040503050406030204" pitchFamily="18" charset="0"/>
                          <a:ea typeface="Cambria Math" panose="02040503050406030204" pitchFamily="18" charset="0"/>
                        </a:rPr>
                        <m:t>𝜆</m:t>
                      </m:r>
                      <m:r>
                        <a:rPr lang="en-US" sz="2000" b="0" i="1" smtClean="0">
                          <a:latin typeface="Cambria Math" panose="02040503050406030204" pitchFamily="18" charset="0"/>
                          <a:ea typeface="Cambria Math" panose="02040503050406030204" pitchFamily="18" charset="0"/>
                        </a:rPr>
                        <m:t>&lt;1.</m:t>
                      </m:r>
                    </m:oMath>
                  </m:oMathPara>
                </a14:m>
                <a:endParaRPr lang="es-ES" sz="2000"/>
              </a:p>
              <a:p>
                <a:pPr marL="457200" indent="-457200" algn="just">
                  <a:spcBef>
                    <a:spcPct val="0"/>
                  </a:spcBef>
                  <a:spcAft>
                    <a:spcPts val="600"/>
                  </a:spcAft>
                  <a:buClr>
                    <a:schemeClr val="hlink"/>
                  </a:buClr>
                  <a:buSzTx/>
                  <a:buFont typeface="+mj-lt"/>
                  <a:buAutoNum type="arabicPeriod" startAt="2"/>
                  <a:defRPr/>
                </a:pPr>
                <a:endParaRPr lang="es-ES" sz="2000"/>
              </a:p>
              <a:p>
                <a:pPr marL="457200" indent="-457200" algn="just">
                  <a:spcBef>
                    <a:spcPct val="0"/>
                  </a:spcBef>
                  <a:spcAft>
                    <a:spcPts val="600"/>
                  </a:spcAft>
                  <a:buClr>
                    <a:schemeClr val="hlink"/>
                  </a:buClr>
                  <a:buSzTx/>
                  <a:buFont typeface="+mj-lt"/>
                  <a:buAutoNum type="arabicPeriod" startAt="3"/>
                  <a:defRPr/>
                </a:pPr>
                <a:r>
                  <a:rPr lang="es-ES" sz="2000"/>
                  <a:t> </a:t>
                </a:r>
                <a14:m>
                  <m:oMath xmlns:m="http://schemas.openxmlformats.org/officeDocument/2006/math">
                    <m:r>
                      <a:rPr lang="en-US" sz="2000" b="0" i="1" smtClean="0">
                        <a:latin typeface="Cambria Math" panose="02040503050406030204" pitchFamily="18" charset="0"/>
                      </a:rPr>
                      <m:t>𝑚</m:t>
                    </m:r>
                  </m:oMath>
                </a14:m>
                <a:r>
                  <a:rPr lang="es-ES" sz="2000"/>
                  <a:t> es el número de iteraciones.</a:t>
                </a:r>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70549" y="2215581"/>
                <a:ext cx="7696200" cy="2978892"/>
              </a:xfrm>
              <a:blipFill>
                <a:blip r:embed="rId2"/>
                <a:stretch>
                  <a:fillRect l="-872" t="-1227" b="-2863"/>
                </a:stretch>
              </a:blipFill>
            </p:spPr>
            <p:txBody>
              <a:bodyPr/>
              <a:lstStyle/>
              <a:p>
                <a:r>
                  <a:rPr lang="es-E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2" name="Entrada de lápiz 1">
                <a:extLst>
                  <a:ext uri="{FF2B5EF4-FFF2-40B4-BE49-F238E27FC236}">
                    <a16:creationId xmlns:a16="http://schemas.microsoft.com/office/drawing/2014/main" id="{3BD30C3D-2F0D-8997-1CD7-FE0F1C49D10B}"/>
                  </a:ext>
                </a:extLst>
              </p14:cNvPr>
              <p14:cNvContentPartPr/>
              <p14:nvPr/>
            </p14:nvContentPartPr>
            <p14:xfrm>
              <a:off x="5209293" y="3531031"/>
              <a:ext cx="149400" cy="174240"/>
            </p14:xfrm>
          </p:contentPart>
        </mc:Choice>
        <mc:Fallback>
          <p:pic>
            <p:nvPicPr>
              <p:cNvPr id="2" name="Entrada de lápiz 1">
                <a:extLst>
                  <a:ext uri="{FF2B5EF4-FFF2-40B4-BE49-F238E27FC236}">
                    <a16:creationId xmlns:a16="http://schemas.microsoft.com/office/drawing/2014/main" id="{3BD30C3D-2F0D-8997-1CD7-FE0F1C49D10B}"/>
                  </a:ext>
                </a:extLst>
              </p:cNvPr>
              <p:cNvPicPr/>
              <p:nvPr/>
            </p:nvPicPr>
            <p:blipFill>
              <a:blip r:embed="rId4"/>
              <a:stretch>
                <a:fillRect/>
              </a:stretch>
            </p:blipFill>
            <p:spPr>
              <a:xfrm>
                <a:off x="5200293" y="3522031"/>
                <a:ext cx="167040" cy="191880"/>
              </a:xfrm>
              <a:prstGeom prst="rect">
                <a:avLst/>
              </a:prstGeom>
            </p:spPr>
          </p:pic>
        </mc:Fallback>
      </mc:AlternateContent>
    </p:spTree>
    <p:extLst>
      <p:ext uri="{BB962C8B-B14F-4D97-AF65-F5344CB8AC3E}">
        <p14:creationId xmlns:p14="http://schemas.microsoft.com/office/powerpoint/2010/main" val="21903066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87</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Algoritmo general para </a:t>
            </a:r>
            <a:r>
              <a:rPr lang="es-CR" altLang="es-CR" sz="2800" b="1" err="1">
                <a:latin typeface="Times New Roman" panose="02020603050405020304" pitchFamily="18" charset="0"/>
              </a:rPr>
              <a:t>boosting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730370" y="1881308"/>
                <a:ext cx="7696200" cy="4405180"/>
              </a:xfrm>
            </p:spPr>
            <p:txBody>
              <a:bodyPr>
                <a:spAutoFit/>
              </a:bodyPr>
              <a:lstStyle/>
              <a:p>
                <a:pPr marL="457200" indent="-457200" algn="just">
                  <a:spcBef>
                    <a:spcPct val="0"/>
                  </a:spcBef>
                  <a:spcAft>
                    <a:spcPts val="600"/>
                  </a:spcAft>
                  <a:buClr>
                    <a:schemeClr val="hlink"/>
                  </a:buClr>
                  <a:buSzTx/>
                  <a:buFont typeface="+mj-lt"/>
                  <a:buAutoNum type="arabicPeriod" startAt="4"/>
                  <a:defRPr/>
                </a:pPr>
                <a:r>
                  <a:rPr lang="es-ES" sz="2000"/>
                  <a:t> </a:t>
                </a:r>
                <a:r>
                  <a:rPr lang="es-ES" sz="2000" b="1" err="1"/>
                  <a:t>for</a:t>
                </a:r>
                <a:r>
                  <a:rPr lang="es-ES" sz="2000" b="1"/>
                  <a:t> </a:t>
                </a:r>
                <a:r>
                  <a:rPr lang="es-ES" sz="2000"/>
                  <a:t>(</a:t>
                </a:r>
                <a14:m>
                  <m:oMath xmlns:m="http://schemas.openxmlformats.org/officeDocument/2006/math">
                    <m:r>
                      <a:rPr lang="en-US" sz="2000" b="0" i="1" smtClean="0">
                        <a:latin typeface="Cambria Math" panose="02040503050406030204" pitchFamily="18" charset="0"/>
                      </a:rPr>
                      <m:t>𝑗</m:t>
                    </m:r>
                  </m:oMath>
                </a14:m>
                <a:r>
                  <a:rPr lang="es-ES" sz="2000"/>
                  <a:t> in </a:t>
                </a:r>
                <a14:m>
                  <m:oMath xmlns:m="http://schemas.openxmlformats.org/officeDocument/2006/math">
                    <m:r>
                      <a:rPr lang="en-US" sz="2000" b="0" i="1" smtClean="0">
                        <a:latin typeface="Cambria Math" panose="02040503050406030204" pitchFamily="18" charset="0"/>
                      </a:rPr>
                      <m:t>1:</m:t>
                    </m:r>
                    <m:r>
                      <a:rPr lang="en-US" sz="2000" b="0" i="1" smtClean="0">
                        <a:latin typeface="Cambria Math" panose="02040503050406030204" pitchFamily="18" charset="0"/>
                      </a:rPr>
                      <m:t>𝑚</m:t>
                    </m:r>
                  </m:oMath>
                </a14:m>
                <a:r>
                  <a:rPr lang="es-ES" sz="2000"/>
                  <a:t>):</a:t>
                </a:r>
              </a:p>
              <a:p>
                <a:pPr marL="857250" lvl="1" indent="-457200" algn="just">
                  <a:spcBef>
                    <a:spcPct val="0"/>
                  </a:spcBef>
                  <a:spcAft>
                    <a:spcPts val="600"/>
                  </a:spcAft>
                  <a:buClr>
                    <a:schemeClr val="hlink"/>
                  </a:buClr>
                  <a:buSzTx/>
                  <a:buFont typeface="+mj-lt"/>
                  <a:buAutoNum type="alphaLcParenR"/>
                  <a:defRPr/>
                </a:pPr>
                <a:r>
                  <a:rPr lang="es-ES" sz="2000"/>
                  <a:t>Ajustar un clasificador </a:t>
                </a:r>
                <a14:m>
                  <m:oMath xmlns:m="http://schemas.openxmlformats.org/officeDocument/2006/math">
                    <m:sSub>
                      <m:sSubPr>
                        <m:ctrlPr>
                          <a:rPr lang="es-ES" sz="200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r>
                  <a:rPr lang="es-ES" sz="2000"/>
                  <a:t>a los datos de entrenamiento usando los pesos </a:t>
                </a:r>
                <a14:m>
                  <m:oMath xmlns:m="http://schemas.openxmlformats.org/officeDocument/2006/math">
                    <m:sSub>
                      <m:sSubPr>
                        <m:ctrlPr>
                          <a:rPr lang="es-ES" sz="2000" i="1" smtClean="0">
                            <a:latin typeface="Cambria Math" panose="02040503050406030204" pitchFamily="18" charset="0"/>
                          </a:rPr>
                        </m:ctrlPr>
                      </m:sSubPr>
                      <m:e>
                        <m:r>
                          <a:rPr lang="es-CR" sz="2000" b="0" i="1" smtClean="0">
                            <a:latin typeface="Cambria Math" panose="02040503050406030204" pitchFamily="18" charset="0"/>
                          </a:rPr>
                          <m:t>𝑤</m:t>
                        </m:r>
                      </m:e>
                      <m:sub>
                        <m:r>
                          <a:rPr lang="es-CR" sz="2000" b="0" i="1" smtClean="0">
                            <a:latin typeface="Cambria Math" panose="02040503050406030204" pitchFamily="18" charset="0"/>
                          </a:rPr>
                          <m:t>𝑖</m:t>
                        </m:r>
                      </m:sub>
                    </m:sSub>
                  </m:oMath>
                </a14:m>
                <a:r>
                  <a:rPr lang="es-ES" sz="2000"/>
                  <a:t>.</a:t>
                </a:r>
              </a:p>
              <a:p>
                <a:pPr marL="857250" lvl="1" indent="-457200" algn="just">
                  <a:spcBef>
                    <a:spcPct val="0"/>
                  </a:spcBef>
                  <a:spcAft>
                    <a:spcPts val="600"/>
                  </a:spcAft>
                  <a:buClr>
                    <a:schemeClr val="hlink"/>
                  </a:buClr>
                  <a:buSzTx/>
                  <a:buFont typeface="+mj-lt"/>
                  <a:buAutoNum type="alphaLcParenR"/>
                  <a:defRPr/>
                </a:pPr>
                <a:r>
                  <a:rPr lang="es-ES" sz="2000"/>
                  <a:t>Calcular:</a:t>
                </a:r>
              </a:p>
              <a:p>
                <a:pPr marL="800100" lvl="2" indent="0" algn="just">
                  <a:spcBef>
                    <a:spcPct val="0"/>
                  </a:spcBef>
                  <a:spcAft>
                    <a:spcPts val="600"/>
                  </a:spcAft>
                  <a:buClr>
                    <a:schemeClr val="hlink"/>
                  </a:buClr>
                  <a:buNone/>
                  <a:defRPr/>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sub>
                              </m:sSub>
                            </m:e>
                          </m:nary>
                          <m:r>
                            <a:rPr lang="en-US" sz="2000" i="1" smtClean="0">
                              <a:latin typeface="Cambria Math" panose="02040503050406030204" pitchFamily="18" charset="0"/>
                              <a:ea typeface="Cambria Math" panose="02040503050406030204" pitchFamily="18" charset="0"/>
                            </a:rPr>
                            <m:t>𝜂</m:t>
                          </m:r>
                          <m:d>
                            <m:dPr>
                              <m:ctrlPr>
                                <a:rPr lang="en-US" sz="2000" i="1" smtClean="0">
                                  <a:latin typeface="Cambria Math" panose="02040503050406030204" pitchFamily="18" charset="0"/>
                                  <a:ea typeface="Cambria Math" panose="02040503050406030204" pitchFamily="18" charset="0"/>
                                </a:rPr>
                              </m:ctrlPr>
                            </m:dPr>
                            <m:e>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𝐺</m:t>
                                  </m:r>
                                </m:e>
                                <m:sub>
                                  <m:r>
                                    <a:rPr lang="en-US" sz="2000" b="0" i="1" smtClean="0">
                                      <a:latin typeface="Cambria Math" panose="02040503050406030204" pitchFamily="18" charset="0"/>
                                      <a:ea typeface="Cambria Math" panose="02040503050406030204" pitchFamily="18" charset="0"/>
                                    </a:rPr>
                                    <m:t>𝑗</m:t>
                                  </m:r>
                                </m:sub>
                              </m:sSub>
                              <m:d>
                                <m:dPr>
                                  <m:ctrlPr>
                                    <a:rPr lang="en-US" sz="2000" i="1" smtClean="0">
                                      <a:latin typeface="Cambria Math" panose="02040503050406030204" pitchFamily="18" charset="0"/>
                                      <a:ea typeface="Cambria Math" panose="02040503050406030204" pitchFamily="18" charset="0"/>
                                    </a:rPr>
                                  </m:ctrlPr>
                                </m:dPr>
                                <m:e>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𝑖</m:t>
                                      </m:r>
                                    </m:sub>
                                  </m:sSub>
                                </m:e>
                              </m:d>
                            </m:e>
                          </m:d>
                        </m:num>
                        <m:den>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e>
                          </m:nary>
                        </m:den>
                      </m:f>
                    </m:oMath>
                  </m:oMathPara>
                </a14:m>
                <a:endParaRPr lang="es-ES" sz="2000"/>
              </a:p>
              <a:p>
                <a:pPr marL="857250" lvl="1" indent="-457200" algn="just">
                  <a:spcBef>
                    <a:spcPct val="0"/>
                  </a:spcBef>
                  <a:spcAft>
                    <a:spcPts val="600"/>
                  </a:spcAft>
                  <a:buClr>
                    <a:schemeClr val="hlink"/>
                  </a:buClr>
                  <a:buSzTx/>
                  <a:buFont typeface="+mj-lt"/>
                  <a:buAutoNum type="alphaLcParenR"/>
                  <a:defRPr/>
                </a:pPr>
                <a:r>
                  <a:rPr lang="es-ES" sz="2000"/>
                  <a:t>Calcular:</a:t>
                </a:r>
              </a:p>
              <a:p>
                <a:pPr marL="800100" lvl="2" indent="0" algn="just">
                  <a:spcBef>
                    <a:spcPct val="0"/>
                  </a:spcBef>
                  <a:spcAft>
                    <a:spcPts val="600"/>
                  </a:spcAft>
                  <a:buClr>
                    <a:schemeClr val="hlink"/>
                  </a:buClr>
                  <a:buNone/>
                  <a:defRPr/>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a:rPr lang="es-ES" sz="200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𝜆</m:t>
                      </m:r>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ln</m:t>
                          </m:r>
                        </m:fName>
                        <m:e>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𝑒</m:t>
                                      </m:r>
                                    </m:e>
                                    <m:sub>
                                      <m:r>
                                        <a:rPr lang="en-US" sz="2000" b="0" i="1" smtClean="0">
                                          <a:latin typeface="Cambria Math" panose="02040503050406030204" pitchFamily="18" charset="0"/>
                                          <a:ea typeface="Cambria Math" panose="02040503050406030204" pitchFamily="18" charset="0"/>
                                        </a:rPr>
                                        <m:t>𝑗</m:t>
                                      </m:r>
                                    </m:sub>
                                  </m:sSub>
                                </m:num>
                                <m:den>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𝑒</m:t>
                                      </m:r>
                                    </m:e>
                                    <m:sub>
                                      <m:r>
                                        <a:rPr lang="en-US" sz="2000" b="0" i="1" smtClean="0">
                                          <a:latin typeface="Cambria Math" panose="02040503050406030204" pitchFamily="18" charset="0"/>
                                          <a:ea typeface="Cambria Math" panose="02040503050406030204" pitchFamily="18" charset="0"/>
                                        </a:rPr>
                                        <m:t>𝑗</m:t>
                                      </m:r>
                                    </m:sub>
                                  </m:sSub>
                                </m:den>
                              </m:f>
                            </m:e>
                          </m:d>
                        </m:e>
                      </m:func>
                    </m:oMath>
                  </m:oMathPara>
                </a14:m>
                <a:endParaRPr lang="en-US" sz="2000" b="0">
                  <a:ea typeface="Cambria Math" panose="02040503050406030204" pitchFamily="18" charset="0"/>
                </a:endParaRPr>
              </a:p>
              <a:p>
                <a:pPr marL="400050" lvl="1" indent="0" algn="just">
                  <a:spcBef>
                    <a:spcPct val="0"/>
                  </a:spcBef>
                  <a:spcAft>
                    <a:spcPts val="600"/>
                  </a:spcAft>
                  <a:buClr>
                    <a:schemeClr val="hlink"/>
                  </a:buClr>
                  <a:buSzTx/>
                  <a:buNone/>
                  <a:defRPr/>
                </a:pPr>
                <a:endParaRPr lang="es-ES" sz="2000"/>
              </a:p>
              <a:p>
                <a:pPr marL="400050" lvl="1" indent="0" algn="just">
                  <a:spcBef>
                    <a:spcPct val="0"/>
                  </a:spcBef>
                  <a:spcAft>
                    <a:spcPts val="600"/>
                  </a:spcAft>
                  <a:buClr>
                    <a:schemeClr val="hlink"/>
                  </a:buClr>
                  <a:buSzTx/>
                  <a:buNone/>
                  <a:defRPr/>
                </a:pPr>
                <a14:m>
                  <m:oMathPara xmlns:m="http://schemas.openxmlformats.org/officeDocument/2006/math">
                    <m:oMathParaPr>
                      <m:jc m:val="left"/>
                    </m:oMathParaPr>
                    <m:oMath xmlns:m="http://schemas.openxmlformats.org/officeDocument/2006/math">
                      <m:d>
                        <m:dPr>
                          <m:begChr m:val="{"/>
                          <m:endChr m:val="}"/>
                          <m:ctrlPr>
                            <a:rPr lang="es-ES" sz="2000" i="1" smtClean="0">
                              <a:latin typeface="Cambria Math" panose="02040503050406030204" pitchFamily="18" charset="0"/>
                            </a:rPr>
                          </m:ctrlPr>
                        </m:dPr>
                        <m:e>
                          <m:r>
                            <a:rPr lang="es-ES" sz="2000" i="1" smtClean="0">
                              <a:latin typeface="Cambria Math" panose="02040503050406030204" pitchFamily="18" charset="0"/>
                              <a:ea typeface="Cambria Math" panose="02040503050406030204" pitchFamily="18" charset="0"/>
                            </a:rPr>
                            <m:t>𝜂</m:t>
                          </m:r>
                          <m:d>
                            <m:dPr>
                              <m:ctrlPr>
                                <a:rPr lang="es-ES" sz="2000" i="1" smtClean="0">
                                  <a:latin typeface="Cambria Math" panose="02040503050406030204" pitchFamily="18" charset="0"/>
                                  <a:ea typeface="Cambria Math" panose="02040503050406030204" pitchFamily="18" charset="0"/>
                                </a:rPr>
                              </m:ctrlPr>
                            </m:dPr>
                            <m:e>
                              <m:r>
                                <a:rPr lang="es-ES" sz="2000" i="1" smtClean="0">
                                  <a:latin typeface="Cambria Math" panose="02040503050406030204" pitchFamily="18" charset="0"/>
                                  <a:ea typeface="Cambria Math" panose="02040503050406030204" pitchFamily="18" charset="0"/>
                                </a:rPr>
                                <m:t>∙</m:t>
                              </m:r>
                            </m:e>
                          </m:d>
                          <m:r>
                            <a:rPr lang="en-US" sz="2000" b="0" i="1" smtClean="0">
                              <a:latin typeface="Cambria Math" panose="02040503050406030204" pitchFamily="18" charset="0"/>
                              <a:ea typeface="Cambria Math" panose="02040503050406030204" pitchFamily="18" charset="0"/>
                            </a:rPr>
                            <m:t>=1 </m:t>
                          </m:r>
                          <m:r>
                            <a:rPr lang="en-US" sz="2000" b="0" i="1" smtClean="0">
                              <a:latin typeface="Cambria Math" panose="02040503050406030204" pitchFamily="18" charset="0"/>
                              <a:ea typeface="Cambria Math" panose="02040503050406030204" pitchFamily="18" charset="0"/>
                            </a:rPr>
                            <m:t>𝑠𝑖</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𝑒𝑙</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𝑎𝑟𝑔𝑢𝑚𝑒𝑛𝑡𝑜</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𝑒𝑠</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𝑣𝑒𝑟𝑑𝑎𝑑</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 0 </m:t>
                          </m:r>
                          <m:r>
                            <a:rPr lang="en-US" sz="2000" b="0" i="1" smtClean="0">
                              <a:latin typeface="Cambria Math" panose="02040503050406030204" pitchFamily="18" charset="0"/>
                              <a:ea typeface="Cambria Math" panose="02040503050406030204" pitchFamily="18" charset="0"/>
                            </a:rPr>
                            <m:t>𝑒𝑛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𝑜𝑡𝑟𝑜</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𝑐𝑎𝑠𝑜</m:t>
                          </m:r>
                        </m:e>
                      </m:d>
                    </m:oMath>
                  </m:oMathPara>
                </a14:m>
                <a:endParaRPr lang="es-ES" sz="2000"/>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730370" y="1881308"/>
                <a:ext cx="7696200" cy="4405180"/>
              </a:xfrm>
              <a:blipFill>
                <a:blip r:embed="rId2"/>
                <a:stretch>
                  <a:fillRect l="-872" t="-970" r="-792"/>
                </a:stretch>
              </a:blipFill>
            </p:spPr>
            <p:txBody>
              <a:bodyPr/>
              <a:lstStyle/>
              <a:p>
                <a:r>
                  <a:rPr lang="es-ES">
                    <a:noFill/>
                  </a:rPr>
                  <a:t> </a:t>
                </a:r>
              </a:p>
            </p:txBody>
          </p:sp>
        </mc:Fallback>
      </mc:AlternateContent>
    </p:spTree>
    <p:extLst>
      <p:ext uri="{BB962C8B-B14F-4D97-AF65-F5344CB8AC3E}">
        <p14:creationId xmlns:p14="http://schemas.microsoft.com/office/powerpoint/2010/main" val="36994415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88</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Algoritmo general para </a:t>
            </a:r>
            <a:r>
              <a:rPr lang="es-CR" altLang="es-CR" sz="2800" b="1" err="1">
                <a:latin typeface="Times New Roman" panose="02020603050405020304" pitchFamily="18" charset="0"/>
              </a:rPr>
              <a:t>boosting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4781630"/>
              </a:xfrm>
            </p:spPr>
            <p:txBody>
              <a:bodyPr>
                <a:spAutoFit/>
              </a:bodyPr>
              <a:lstStyle/>
              <a:p>
                <a:pPr marL="457200" indent="-457200" algn="just">
                  <a:spcBef>
                    <a:spcPct val="0"/>
                  </a:spcBef>
                  <a:spcAft>
                    <a:spcPts val="600"/>
                  </a:spcAft>
                  <a:buClr>
                    <a:schemeClr val="hlink"/>
                  </a:buClr>
                  <a:buSzTx/>
                  <a:buFont typeface="+mj-lt"/>
                  <a:buAutoNum type="arabicPeriod" startAt="4"/>
                  <a:defRPr/>
                </a:pPr>
                <a:r>
                  <a:rPr lang="es-ES" sz="2000"/>
                  <a:t> </a:t>
                </a:r>
                <a:r>
                  <a:rPr lang="es-ES" sz="2000" b="1" err="1"/>
                  <a:t>for</a:t>
                </a:r>
                <a:r>
                  <a:rPr lang="es-ES" sz="2000" b="1"/>
                  <a:t> </a:t>
                </a:r>
                <a:r>
                  <a:rPr lang="es-ES" sz="2000"/>
                  <a:t>(</a:t>
                </a:r>
                <a14:m>
                  <m:oMath xmlns:m="http://schemas.openxmlformats.org/officeDocument/2006/math">
                    <m:r>
                      <a:rPr lang="en-US" sz="2000" b="0" i="1" smtClean="0">
                        <a:latin typeface="Cambria Math" panose="02040503050406030204" pitchFamily="18" charset="0"/>
                      </a:rPr>
                      <m:t>𝑗</m:t>
                    </m:r>
                  </m:oMath>
                </a14:m>
                <a:r>
                  <a:rPr lang="es-ES" sz="2000"/>
                  <a:t> in </a:t>
                </a:r>
                <a14:m>
                  <m:oMath xmlns:m="http://schemas.openxmlformats.org/officeDocument/2006/math">
                    <m:r>
                      <a:rPr lang="en-US" sz="2000" b="0" i="1" smtClean="0">
                        <a:latin typeface="Cambria Math" panose="02040503050406030204" pitchFamily="18" charset="0"/>
                      </a:rPr>
                      <m:t>1:</m:t>
                    </m:r>
                    <m:r>
                      <a:rPr lang="en-US" sz="2000" b="0" i="1" smtClean="0">
                        <a:latin typeface="Cambria Math" panose="02040503050406030204" pitchFamily="18" charset="0"/>
                      </a:rPr>
                      <m:t>𝑚</m:t>
                    </m:r>
                  </m:oMath>
                </a14:m>
                <a:r>
                  <a:rPr lang="es-ES" sz="2000"/>
                  <a:t>): (</a:t>
                </a:r>
                <a:r>
                  <a:rPr lang="es-ES" sz="2000" err="1"/>
                  <a:t>continuaci</a:t>
                </a:r>
                <a:r>
                  <a:rPr lang="es-CR" sz="2000" err="1"/>
                  <a:t>ón</a:t>
                </a:r>
                <a:r>
                  <a:rPr lang="es-CR" sz="2000"/>
                  <a:t>)</a:t>
                </a:r>
                <a:endParaRPr lang="es-ES" sz="2000"/>
              </a:p>
              <a:p>
                <a:pPr marL="857250" lvl="1" indent="-457200" algn="just">
                  <a:spcBef>
                    <a:spcPct val="0"/>
                  </a:spcBef>
                  <a:spcAft>
                    <a:spcPts val="600"/>
                  </a:spcAft>
                  <a:buClr>
                    <a:schemeClr val="hlink"/>
                  </a:buClr>
                  <a:buSzTx/>
                  <a:buFont typeface="+mj-lt"/>
                  <a:buAutoNum type="alphaLcParenR" startAt="4"/>
                  <a:defRPr/>
                </a:pPr>
                <a:r>
                  <a:rPr lang="en-US" sz="2000" err="1"/>
                  <a:t>Recalcular</a:t>
                </a:r>
                <a:r>
                  <a:rPr lang="en-US" sz="2000"/>
                  <a:t> </a:t>
                </a:r>
                <a:r>
                  <a:rPr lang="en-US" sz="2000" err="1"/>
                  <a:t>los</a:t>
                </a:r>
                <a:r>
                  <a:rPr lang="en-US" sz="2000"/>
                  <a:t> pesos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oMath>
                </a14:m>
                <a:r>
                  <a:rPr lang="en-US" sz="2000"/>
                  <a:t>:</a:t>
                </a:r>
              </a:p>
              <a:p>
                <a:pPr marL="800100" lvl="2" indent="0" algn="just">
                  <a:spcBef>
                    <a:spcPct val="0"/>
                  </a:spcBef>
                  <a:spcAft>
                    <a:spcPts val="600"/>
                  </a:spcAft>
                  <a:buClr>
                    <a:schemeClr val="hlink"/>
                  </a:buClr>
                  <a:buNone/>
                  <a:defRPr/>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𝑒𝑥𝑝</m:t>
                      </m:r>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𝐺</m:t>
                                  </m:r>
                                </m:e>
                                <m:sub>
                                  <m:r>
                                    <a:rPr lang="en-US" sz="2000" b="0" i="1" smtClean="0">
                                      <a:latin typeface="Cambria Math" panose="02040503050406030204" pitchFamily="18" charset="0"/>
                                      <a:ea typeface="Cambria Math" panose="02040503050406030204" pitchFamily="18" charset="0"/>
                                    </a:rPr>
                                    <m:t>𝑗</m:t>
                                  </m:r>
                                </m:sub>
                              </m:sSub>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𝑖</m:t>
                                      </m:r>
                                    </m:sub>
                                  </m:sSub>
                                </m:e>
                              </m:d>
                            </m:e>
                          </m:d>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=1,2,…,</m:t>
                      </m:r>
                      <m:r>
                        <a:rPr lang="en-US" sz="2000" b="0" i="1" smtClean="0">
                          <a:latin typeface="Cambria Math" panose="02040503050406030204" pitchFamily="18" charset="0"/>
                          <a:ea typeface="Cambria Math" panose="02040503050406030204" pitchFamily="18" charset="0"/>
                        </a:rPr>
                        <m:t>𝑛</m:t>
                      </m:r>
                    </m:oMath>
                  </m:oMathPara>
                </a14:m>
                <a:endParaRPr lang="en-US" sz="2000"/>
              </a:p>
              <a:p>
                <a:pPr marL="857250" lvl="1" indent="-457200" algn="just">
                  <a:spcBef>
                    <a:spcPct val="0"/>
                  </a:spcBef>
                  <a:spcAft>
                    <a:spcPts val="600"/>
                  </a:spcAft>
                  <a:buClr>
                    <a:schemeClr val="hlink"/>
                  </a:buClr>
                  <a:buSzTx/>
                  <a:buFont typeface="+mj-lt"/>
                  <a:buAutoNum type="alphaLcParenR" startAt="4"/>
                  <a:defRPr/>
                </a:pPr>
                <a:r>
                  <a:rPr lang="en-US" sz="2000" err="1"/>
                  <a:t>Ajustar</a:t>
                </a:r>
                <a:r>
                  <a:rPr lang="en-US" sz="2000"/>
                  <a:t> </a:t>
                </a:r>
                <a:r>
                  <a:rPr lang="en-US" sz="2000" err="1"/>
                  <a:t>los</a:t>
                </a:r>
                <a:r>
                  <a:rPr lang="en-US" sz="2000"/>
                  <a:t> pesos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oMath>
                </a14:m>
                <a:r>
                  <a:rPr lang="en-US" sz="2000"/>
                  <a:t>:</a:t>
                </a:r>
              </a:p>
              <a:p>
                <a:pPr marL="800100" lvl="2" indent="0" algn="just">
                  <a:spcBef>
                    <a:spcPct val="0"/>
                  </a:spcBef>
                  <a:spcAft>
                    <a:spcPts val="600"/>
                  </a:spcAft>
                  <a:buClr>
                    <a:schemeClr val="hlink"/>
                  </a:buClr>
                  <a:buNone/>
                  <a:defRPr/>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s-E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sub>
                          </m:sSub>
                        </m:num>
                        <m:den>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s-ES" sz="2000" i="1">
                                      <a:latin typeface="Cambria Math" panose="02040503050406030204" pitchFamily="18" charset="0"/>
                                    </a:rPr>
                                  </m:ctrlPr>
                                </m:sSubPr>
                                <m:e>
                                  <m:r>
                                    <a:rPr lang="en-US" sz="2000" i="1">
                                      <a:latin typeface="Cambria Math" panose="02040503050406030204" pitchFamily="18" charset="0"/>
                                    </a:rPr>
                                    <m:t>𝑤</m:t>
                                  </m:r>
                                </m:e>
                                <m:sub>
                                  <m:r>
                                    <a:rPr lang="en-US" sz="2000" b="0" i="1" smtClean="0">
                                      <a:latin typeface="Cambria Math" panose="02040503050406030204" pitchFamily="18" charset="0"/>
                                    </a:rPr>
                                    <m:t>𝑗</m:t>
                                  </m:r>
                                </m:sub>
                              </m:sSub>
                            </m:e>
                          </m:nary>
                        </m:den>
                      </m:f>
                      <m: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=1,2,…,</m:t>
                      </m:r>
                      <m:r>
                        <a:rPr lang="en-US" sz="2000" b="0" i="1" smtClean="0">
                          <a:latin typeface="Cambria Math" panose="02040503050406030204" pitchFamily="18" charset="0"/>
                        </a:rPr>
                        <m:t>𝑛</m:t>
                      </m:r>
                    </m:oMath>
                  </m:oMathPara>
                </a14:m>
                <a:endParaRPr lang="es-ES" sz="2000"/>
              </a:p>
              <a:p>
                <a:pPr marL="457200" indent="-457200" algn="just">
                  <a:spcBef>
                    <a:spcPct val="0"/>
                  </a:spcBef>
                  <a:spcAft>
                    <a:spcPts val="600"/>
                  </a:spcAft>
                  <a:buClr>
                    <a:schemeClr val="hlink"/>
                  </a:buClr>
                  <a:buSzTx/>
                  <a:buFont typeface="+mj-lt"/>
                  <a:buAutoNum type="arabicPeriod" startAt="4"/>
                  <a:defRPr/>
                </a:pPr>
                <a:endParaRPr lang="es-ES" sz="2000"/>
              </a:p>
              <a:p>
                <a:pPr marL="457200" indent="-457200" algn="just">
                  <a:spcBef>
                    <a:spcPct val="0"/>
                  </a:spcBef>
                  <a:spcAft>
                    <a:spcPts val="600"/>
                  </a:spcAft>
                  <a:buClr>
                    <a:schemeClr val="hlink"/>
                  </a:buClr>
                  <a:buSzTx/>
                  <a:buFont typeface="+mj-lt"/>
                  <a:buAutoNum type="arabicPeriod" startAt="4"/>
                  <a:defRPr/>
                </a:pPr>
                <a:r>
                  <a:rPr lang="en-US" sz="2000" b="0"/>
                  <a:t> </a:t>
                </a:r>
                <a14:m>
                  <m:oMath xmlns:m="http://schemas.openxmlformats.org/officeDocument/2006/math">
                    <m:r>
                      <a:rPr lang="en-US" sz="2000" b="0" i="1" smtClean="0">
                        <a:latin typeface="Cambria Math" panose="02040503050406030204" pitchFamily="18" charset="0"/>
                      </a:rPr>
                      <m:t>𝐺</m:t>
                    </m:r>
                    <m:d>
                      <m:dPr>
                        <m:ctrlPr>
                          <a:rPr lang="es-ES" sz="200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𝑠𝑖𝑔𝑛𝑜</m:t>
                    </m:r>
                    <m:d>
                      <m:dPr>
                        <m:begChr m:val="["/>
                        <m:endChr m:val="]"/>
                        <m:ctrlPr>
                          <a:rPr lang="en-US" sz="2000" b="0" i="1" smtClean="0">
                            <a:latin typeface="Cambria Math" panose="02040503050406030204" pitchFamily="18" charset="0"/>
                          </a:rPr>
                        </m:ctrlPr>
                      </m:dPr>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𝑚</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rPr>
                                  <m:t>𝑗</m:t>
                                </m:r>
                              </m:sub>
                            </m:sSub>
                          </m:e>
                        </m:nary>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e>
                    </m:d>
                  </m:oMath>
                </a14:m>
                <a:endParaRPr lang="es-ES" sz="2000"/>
              </a:p>
              <a:p>
                <a:pPr marL="457200" indent="-457200" algn="just">
                  <a:spcBef>
                    <a:spcPct val="0"/>
                  </a:spcBef>
                  <a:spcAft>
                    <a:spcPts val="600"/>
                  </a:spcAft>
                  <a:buClr>
                    <a:schemeClr val="hlink"/>
                  </a:buClr>
                  <a:buSzTx/>
                  <a:buFont typeface="+mj-lt"/>
                  <a:buAutoNum type="arabicPeriod" startAt="4"/>
                  <a:defRPr/>
                </a:pPr>
                <a:endParaRPr lang="es-ES" sz="2000"/>
              </a:p>
              <a:p>
                <a:pPr marL="457200" indent="-457200" algn="just">
                  <a:spcBef>
                    <a:spcPct val="0"/>
                  </a:spcBef>
                  <a:spcAft>
                    <a:spcPts val="600"/>
                  </a:spcAft>
                  <a:buClr>
                    <a:schemeClr val="hlink"/>
                  </a:buClr>
                  <a:buSzTx/>
                  <a:buFont typeface="+mj-lt"/>
                  <a:buAutoNum type="arabicPeriod" startAt="4"/>
                  <a:defRPr/>
                </a:pPr>
                <a:endParaRPr lang="es-ES" sz="2000"/>
              </a:p>
              <a:p>
                <a:pPr marL="0" indent="0" algn="just">
                  <a:spcBef>
                    <a:spcPct val="0"/>
                  </a:spcBef>
                  <a:spcAft>
                    <a:spcPts val="600"/>
                  </a:spcAft>
                  <a:buClr>
                    <a:schemeClr val="hlink"/>
                  </a:buClr>
                  <a:buSzTx/>
                  <a:buNone/>
                  <a:defRPr/>
                </a:pPr>
                <a14:m>
                  <m:oMathPara xmlns:m="http://schemas.openxmlformats.org/officeDocument/2006/math">
                    <m:oMathParaPr>
                      <m:jc m:val="left"/>
                    </m:oMathParaPr>
                    <m:oMath xmlns:m="http://schemas.openxmlformats.org/officeDocument/2006/math">
                      <m:d>
                        <m:dPr>
                          <m:begChr m:val="{"/>
                          <m:endChr m:val="}"/>
                          <m:ctrlPr>
                            <a:rPr lang="es-ES" sz="2000" i="1" smtClean="0">
                              <a:latin typeface="Cambria Math" panose="02040503050406030204" pitchFamily="18" charset="0"/>
                            </a:rPr>
                          </m:ctrlPr>
                        </m:dPr>
                        <m:e>
                          <m:r>
                            <a:rPr lang="es-ES" sz="2000" i="1" smtClean="0">
                              <a:latin typeface="Cambria Math" panose="02040503050406030204" pitchFamily="18" charset="0"/>
                              <a:ea typeface="Cambria Math" panose="02040503050406030204" pitchFamily="18" charset="0"/>
                            </a:rPr>
                            <m:t>𝛿</m:t>
                          </m:r>
                          <m:d>
                            <m:dPr>
                              <m:ctrlPr>
                                <a:rPr lang="es-ES" sz="2000" i="1" smtClean="0">
                                  <a:latin typeface="Cambria Math" panose="02040503050406030204" pitchFamily="18" charset="0"/>
                                  <a:ea typeface="Cambria Math" panose="02040503050406030204" pitchFamily="18" charset="0"/>
                                </a:rPr>
                              </m:ctrlPr>
                            </m:dPr>
                            <m:e>
                              <m:r>
                                <a:rPr lang="es-ES" sz="2000" i="1" smtClean="0">
                                  <a:latin typeface="Cambria Math" panose="02040503050406030204" pitchFamily="18" charset="0"/>
                                  <a:ea typeface="Cambria Math" panose="02040503050406030204" pitchFamily="18" charset="0"/>
                                </a:rPr>
                                <m:t>∙</m:t>
                              </m:r>
                            </m:e>
                          </m:d>
                          <m:r>
                            <a:rPr lang="en-US" sz="2000" b="0" i="1" smtClean="0">
                              <a:latin typeface="Cambria Math" panose="02040503050406030204" pitchFamily="18" charset="0"/>
                              <a:ea typeface="Cambria Math" panose="02040503050406030204" pitchFamily="18" charset="0"/>
                            </a:rPr>
                            <m:t>=1 </m:t>
                          </m:r>
                          <m:r>
                            <a:rPr lang="en-US" sz="2000" b="0" i="1" smtClean="0">
                              <a:latin typeface="Cambria Math" panose="02040503050406030204" pitchFamily="18" charset="0"/>
                              <a:ea typeface="Cambria Math" panose="02040503050406030204" pitchFamily="18" charset="0"/>
                            </a:rPr>
                            <m:t>𝑠𝑖</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𝑒𝑙</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𝑎𝑟𝑔𝑢𝑚𝑒𝑛𝑡𝑜</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𝑒𝑠</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𝑣𝑒𝑟𝑑𝑎𝑑</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 −1 </m:t>
                          </m:r>
                          <m:r>
                            <a:rPr lang="en-US" sz="2000" b="0" i="1" smtClean="0">
                              <a:latin typeface="Cambria Math" panose="02040503050406030204" pitchFamily="18" charset="0"/>
                              <a:ea typeface="Cambria Math" panose="02040503050406030204" pitchFamily="18" charset="0"/>
                            </a:rPr>
                            <m:t>𝑒𝑛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𝑜𝑡𝑟𝑜</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𝑐𝑎𝑠𝑜</m:t>
                          </m:r>
                        </m:e>
                      </m:d>
                    </m:oMath>
                  </m:oMathPara>
                </a14:m>
                <a:endParaRPr lang="es-ES" sz="2000" b="1"/>
              </a:p>
              <a:p>
                <a:pPr marL="857250" lvl="1" indent="-457200" algn="just">
                  <a:spcBef>
                    <a:spcPct val="0"/>
                  </a:spcBef>
                  <a:spcAft>
                    <a:spcPts val="600"/>
                  </a:spcAft>
                  <a:buClr>
                    <a:schemeClr val="hlink"/>
                  </a:buClr>
                  <a:buSzTx/>
                  <a:buFont typeface="+mj-lt"/>
                  <a:buAutoNum type="alphaLcParenR"/>
                  <a:defRPr/>
                </a:pPr>
                <a:endParaRPr lang="es-ES" sz="2000"/>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89138"/>
                <a:ext cx="7696200" cy="4781630"/>
              </a:xfrm>
              <a:blipFill>
                <a:blip r:embed="rId2"/>
                <a:stretch>
                  <a:fillRect l="-872" t="-764"/>
                </a:stretch>
              </a:blipFill>
            </p:spPr>
            <p:txBody>
              <a:bodyPr/>
              <a:lstStyle/>
              <a:p>
                <a:r>
                  <a:rPr lang="es-ES">
                    <a:noFill/>
                  </a:rPr>
                  <a:t> </a:t>
                </a:r>
              </a:p>
            </p:txBody>
          </p:sp>
        </mc:Fallback>
      </mc:AlternateContent>
    </p:spTree>
    <p:extLst>
      <p:ext uri="{BB962C8B-B14F-4D97-AF65-F5344CB8AC3E}">
        <p14:creationId xmlns:p14="http://schemas.microsoft.com/office/powerpoint/2010/main" val="36686469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89</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a:t>
            </a:r>
            <a:r>
              <a:rPr lang="es-CR" altLang="es-CR" sz="2800" b="1" err="1">
                <a:latin typeface="Times New Roman" panose="02020603050405020304" pitchFamily="18" charset="0"/>
              </a:rPr>
              <a:t>boosting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707886"/>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ES" sz="2000"/>
                  <a:t>Calcule los pesos </a:t>
                </a:r>
                <a14:m>
                  <m:oMath xmlns:m="http://schemas.openxmlformats.org/officeDocument/2006/math">
                    <m:sSub>
                      <m:sSubPr>
                        <m:ctrlPr>
                          <a:rPr lang="es-ES" sz="2000" i="1" smtClean="0">
                            <a:latin typeface="Cambria Math" panose="02040503050406030204" pitchFamily="18" charset="0"/>
                          </a:rPr>
                        </m:ctrlPr>
                      </m:sSubPr>
                      <m:e>
                        <m:r>
                          <a:rPr lang="es-CR" sz="2000" b="0" i="1" smtClean="0">
                            <a:latin typeface="Cambria Math" panose="02040503050406030204" pitchFamily="18" charset="0"/>
                          </a:rPr>
                          <m:t>𝑤</m:t>
                        </m:r>
                      </m:e>
                      <m:sub>
                        <m:r>
                          <a:rPr lang="es-CR" sz="2000" b="0" i="1" smtClean="0">
                            <a:latin typeface="Cambria Math" panose="02040503050406030204" pitchFamily="18" charset="0"/>
                          </a:rPr>
                          <m:t>𝑖</m:t>
                        </m:r>
                      </m:sub>
                    </m:sSub>
                  </m:oMath>
                </a14:m>
                <a:r>
                  <a:rPr lang="es-ES" sz="2000"/>
                  <a:t> y </a:t>
                </a:r>
                <a14:m>
                  <m:oMath xmlns:m="http://schemas.openxmlformats.org/officeDocument/2006/math">
                    <m:r>
                      <a:rPr lang="es-ES" sz="2000" i="1" smtClean="0">
                        <a:latin typeface="Cambria Math" panose="02040503050406030204" pitchFamily="18" charset="0"/>
                        <a:ea typeface="Cambria Math" panose="02040503050406030204" pitchFamily="18" charset="0"/>
                      </a:rPr>
                      <m:t>𝛼</m:t>
                    </m:r>
                  </m:oMath>
                </a14:m>
                <a:r>
                  <a:rPr lang="es-ES" sz="2000"/>
                  <a:t> tomando </a:t>
                </a:r>
                <a14:m>
                  <m:oMath xmlns:m="http://schemas.openxmlformats.org/officeDocument/2006/math">
                    <m:r>
                      <a:rPr lang="es-CR" sz="2000" b="0" i="1" smtClean="0">
                        <a:latin typeface="Cambria Math" panose="02040503050406030204" pitchFamily="18" charset="0"/>
                      </a:rPr>
                      <m:t>𝑚</m:t>
                    </m:r>
                    <m:r>
                      <a:rPr lang="es-CR" sz="2000" b="0" i="1" smtClean="0">
                        <a:latin typeface="Cambria Math" panose="02040503050406030204" pitchFamily="18" charset="0"/>
                      </a:rPr>
                      <m:t>=3</m:t>
                    </m:r>
                  </m:oMath>
                </a14:m>
                <a:r>
                  <a:rPr lang="es-ES" sz="2000"/>
                  <a:t> y </a:t>
                </a:r>
                <a14:m>
                  <m:oMath xmlns:m="http://schemas.openxmlformats.org/officeDocument/2006/math">
                    <m:r>
                      <a:rPr lang="es-ES" sz="2000" i="1" smtClean="0">
                        <a:latin typeface="Cambria Math" panose="02040503050406030204" pitchFamily="18" charset="0"/>
                        <a:ea typeface="Cambria Math" panose="02040503050406030204" pitchFamily="18" charset="0"/>
                      </a:rPr>
                      <m:t>𝜆</m:t>
                    </m:r>
                    <m:r>
                      <a:rPr lang="es-CR" sz="2000" b="0" i="1" smtClean="0">
                        <a:latin typeface="Cambria Math" panose="02040503050406030204" pitchFamily="18" charset="0"/>
                        <a:ea typeface="Cambria Math" panose="02040503050406030204" pitchFamily="18" charset="0"/>
                      </a:rPr>
                      <m:t>=0.5</m:t>
                    </m:r>
                  </m:oMath>
                </a14:m>
                <a:r>
                  <a:rPr lang="es-ES" sz="2000"/>
                  <a:t> usando como algoritmo de clasificación un árbol de decisión. </a:t>
                </a:r>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89138"/>
                <a:ext cx="7696200" cy="707886"/>
              </a:xfrm>
              <a:blipFill>
                <a:blip r:embed="rId2"/>
                <a:stretch>
                  <a:fillRect l="-713" t="-4310" r="-792" b="-14655"/>
                </a:stretch>
              </a:blipFill>
            </p:spPr>
            <p:txBody>
              <a:bodyPr/>
              <a:lstStyle/>
              <a:p>
                <a:r>
                  <a:rPr lang="es-ES">
                    <a:noFill/>
                  </a:rPr>
                  <a:t> </a:t>
                </a:r>
              </a:p>
            </p:txBody>
          </p:sp>
        </mc:Fallback>
      </mc:AlternateContent>
      <p:pic>
        <p:nvPicPr>
          <p:cNvPr id="2050" name="Picture 2">
            <a:extLst>
              <a:ext uri="{FF2B5EF4-FFF2-40B4-BE49-F238E27FC236}">
                <a16:creationId xmlns:a16="http://schemas.microsoft.com/office/drawing/2014/main" id="{EF7EF9BD-C5A3-BFB5-07F8-4C8746FA0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683927"/>
            <a:ext cx="4176464" cy="4129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374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DAC42B3-C7F9-8FCF-3843-6D23C30E1365}"/>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Supuesto</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13315" name="Rectangle 4">
            <a:extLst>
              <a:ext uri="{FF2B5EF4-FFF2-40B4-BE49-F238E27FC236}">
                <a16:creationId xmlns:a16="http://schemas.microsoft.com/office/drawing/2014/main" id="{CAEBDF2C-90E3-DC63-D016-904D0D252FC8}"/>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3316" name="Rectangle 5">
            <a:extLst>
              <a:ext uri="{FF2B5EF4-FFF2-40B4-BE49-F238E27FC236}">
                <a16:creationId xmlns:a16="http://schemas.microsoft.com/office/drawing/2014/main" id="{003A6017-604D-F492-4729-B729C532F22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3317" name="Rectangle 6">
            <a:extLst>
              <a:ext uri="{FF2B5EF4-FFF2-40B4-BE49-F238E27FC236}">
                <a16:creationId xmlns:a16="http://schemas.microsoft.com/office/drawing/2014/main" id="{07A89BC8-8B07-66B1-CAC1-A6F7FD1C226C}"/>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3318" name="Rectangle 7">
            <a:extLst>
              <a:ext uri="{FF2B5EF4-FFF2-40B4-BE49-F238E27FC236}">
                <a16:creationId xmlns:a16="http://schemas.microsoft.com/office/drawing/2014/main" id="{1195E45D-6691-9939-0409-182A63939E3A}"/>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3319" name="Rectangle 8">
            <a:extLst>
              <a:ext uri="{FF2B5EF4-FFF2-40B4-BE49-F238E27FC236}">
                <a16:creationId xmlns:a16="http://schemas.microsoft.com/office/drawing/2014/main" id="{6592B4A0-8E69-840B-8B11-5DB3EE764C4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3320" name="Rectangle 9">
            <a:extLst>
              <a:ext uri="{FF2B5EF4-FFF2-40B4-BE49-F238E27FC236}">
                <a16:creationId xmlns:a16="http://schemas.microsoft.com/office/drawing/2014/main" id="{1CC25C84-7D81-CC71-7094-88672E068AC5}"/>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3321" name="Rectangle 10">
            <a:extLst>
              <a:ext uri="{FF2B5EF4-FFF2-40B4-BE49-F238E27FC236}">
                <a16:creationId xmlns:a16="http://schemas.microsoft.com/office/drawing/2014/main" id="{3EB54B72-981D-0A29-E83B-29650D7775CE}"/>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3322" name="Rectangle 11">
            <a:extLst>
              <a:ext uri="{FF2B5EF4-FFF2-40B4-BE49-F238E27FC236}">
                <a16:creationId xmlns:a16="http://schemas.microsoft.com/office/drawing/2014/main" id="{D817B809-05D4-0C20-DCA3-816265554002}"/>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3323" name="Rectangle 12">
            <a:extLst>
              <a:ext uri="{FF2B5EF4-FFF2-40B4-BE49-F238E27FC236}">
                <a16:creationId xmlns:a16="http://schemas.microsoft.com/office/drawing/2014/main" id="{50F75C15-1603-F402-EA38-2B6F3785EF1A}"/>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3324" name="Rectangle 13">
            <a:extLst>
              <a:ext uri="{FF2B5EF4-FFF2-40B4-BE49-F238E27FC236}">
                <a16:creationId xmlns:a16="http://schemas.microsoft.com/office/drawing/2014/main" id="{F60564DA-A098-0CAE-A2CB-39F30FC964BD}"/>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3325" name="Rectangle 14">
            <a:extLst>
              <a:ext uri="{FF2B5EF4-FFF2-40B4-BE49-F238E27FC236}">
                <a16:creationId xmlns:a16="http://schemas.microsoft.com/office/drawing/2014/main" id="{48789B05-C2D0-4804-14B7-7494A7AE201A}"/>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3326" name="Rectangle 15">
            <a:extLst>
              <a:ext uri="{FF2B5EF4-FFF2-40B4-BE49-F238E27FC236}">
                <a16:creationId xmlns:a16="http://schemas.microsoft.com/office/drawing/2014/main" id="{2905A0B1-7308-2332-5C12-20B65C52A5AF}"/>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3327" name="Rectangle 16">
            <a:extLst>
              <a:ext uri="{FF2B5EF4-FFF2-40B4-BE49-F238E27FC236}">
                <a16:creationId xmlns:a16="http://schemas.microsoft.com/office/drawing/2014/main" id="{C4B899C0-79E7-DB0E-6392-D14BD1AACB5B}"/>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3328" name="Rectangle 17">
            <a:extLst>
              <a:ext uri="{FF2B5EF4-FFF2-40B4-BE49-F238E27FC236}">
                <a16:creationId xmlns:a16="http://schemas.microsoft.com/office/drawing/2014/main" id="{579270FF-EC13-2DCF-95FA-2A2ACD41871A}"/>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3329" name="Rectangle 18">
            <a:extLst>
              <a:ext uri="{FF2B5EF4-FFF2-40B4-BE49-F238E27FC236}">
                <a16:creationId xmlns:a16="http://schemas.microsoft.com/office/drawing/2014/main" id="{D5270C2F-58ED-B462-9E3A-2FEE11F1A063}"/>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3330" name="Rectangle 3">
            <a:extLst>
              <a:ext uri="{FF2B5EF4-FFF2-40B4-BE49-F238E27FC236}">
                <a16:creationId xmlns:a16="http://schemas.microsoft.com/office/drawing/2014/main" id="{1901A7B4-71E0-1D16-E473-64B2FFFFCDF4}"/>
              </a:ext>
            </a:extLst>
          </p:cNvPr>
          <p:cNvSpPr txBox="1">
            <a:spLocks noChangeArrowheads="1"/>
          </p:cNvSpPr>
          <p:nvPr/>
        </p:nvSpPr>
        <p:spPr bwMode="auto">
          <a:xfrm>
            <a:off x="838200" y="1989138"/>
            <a:ext cx="76962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pPr>
            <a:r>
              <a:rPr lang="es-MX" altLang="es-CR" sz="2000"/>
              <a:t>Los individuos a menudo violan esta suposición al tomar decisiones. </a:t>
            </a:r>
          </a:p>
          <a:p>
            <a:pPr algn="just">
              <a:spcBef>
                <a:spcPct val="0"/>
              </a:spcBef>
              <a:spcAft>
                <a:spcPts val="600"/>
              </a:spcAft>
              <a:buClr>
                <a:schemeClr val="hlink"/>
              </a:buClr>
              <a:buSzTx/>
              <a:buFont typeface="Wingdings" panose="05000000000000000000" pitchFamily="2" charset="2"/>
              <a:buChar char="§"/>
            </a:pPr>
            <a:r>
              <a:rPr lang="es-MX" altLang="es-CR" sz="2000"/>
              <a:t>Si las opciones incluyen un automóvil y un autobús azul y se introduce la opción de un autobús rojo, una persona puede ser indiferente entre un autobús rojo y un autobús azul. Aquí, la opción del autobús rojo no es irrelevante, porque un autobús rojo es un </a:t>
            </a:r>
            <a:r>
              <a:rPr lang="es-MX" altLang="es-CR" sz="2000">
                <a:hlinkClick r:id="rId2" tooltip="Sustituto perfecto"/>
              </a:rPr>
              <a:t>sustituto perfecto del</a:t>
            </a:r>
            <a:r>
              <a:rPr lang="es-MX" altLang="es-CR" sz="2000"/>
              <a:t> autobús azul.</a:t>
            </a:r>
            <a:endParaRPr lang="es-ES" altLang="es-CR" sz="2000"/>
          </a:p>
          <a:p>
            <a:pPr algn="just">
              <a:spcBef>
                <a:spcPct val="0"/>
              </a:spcBef>
              <a:spcAft>
                <a:spcPts val="600"/>
              </a:spcAft>
              <a:buClr>
                <a:schemeClr val="hlink"/>
              </a:buClr>
              <a:buSzTx/>
              <a:buFont typeface="Wingdings" panose="05000000000000000000" pitchFamily="2" charset="2"/>
              <a:buChar char="§"/>
            </a:pPr>
            <a:endParaRPr lang="es-ES" altLang="es-CR" sz="20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90</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a:t>
            </a:r>
            <a:r>
              <a:rPr lang="es-CR" altLang="es-CR" sz="2800" b="1" err="1">
                <a:latin typeface="Times New Roman" panose="02020603050405020304" pitchFamily="18" charset="0"/>
              </a:rPr>
              <a:t>boosting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1132233"/>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ES" sz="2000"/>
                  <a:t>Los pesos </a:t>
                </a:r>
                <a14:m>
                  <m:oMath xmlns:m="http://schemas.openxmlformats.org/officeDocument/2006/math">
                    <m:sSub>
                      <m:sSubPr>
                        <m:ctrlPr>
                          <a:rPr lang="es-ES" sz="2000" i="1" smtClean="0">
                            <a:latin typeface="Cambria Math" panose="02040503050406030204" pitchFamily="18" charset="0"/>
                          </a:rPr>
                        </m:ctrlPr>
                      </m:sSubPr>
                      <m:e>
                        <m:r>
                          <a:rPr lang="es-CR" sz="2000" b="0" i="1" smtClean="0">
                            <a:latin typeface="Cambria Math" panose="02040503050406030204" pitchFamily="18" charset="0"/>
                          </a:rPr>
                          <m:t>𝑤</m:t>
                        </m:r>
                      </m:e>
                      <m:sub>
                        <m:r>
                          <a:rPr lang="es-CR" sz="2000" b="0" i="1" smtClean="0">
                            <a:latin typeface="Cambria Math" panose="02040503050406030204" pitchFamily="18" charset="0"/>
                          </a:rPr>
                          <m:t>𝑖</m:t>
                        </m:r>
                      </m:sub>
                    </m:sSub>
                  </m:oMath>
                </a14:m>
                <a:r>
                  <a:rPr lang="es-ES" sz="2000"/>
                  <a:t> iniciales para cada observación son:</a:t>
                </a:r>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a:rPr lang="es-CR" sz="2000" b="0" i="1" smtClean="0">
                              <a:latin typeface="Cambria Math" panose="02040503050406030204" pitchFamily="18" charset="0"/>
                            </a:rPr>
                            <m:t>𝑤</m:t>
                          </m:r>
                        </m:e>
                        <m:sub>
                          <m:r>
                            <a:rPr lang="es-CR" sz="2000" b="0" i="1" smtClean="0">
                              <a:latin typeface="Cambria Math" panose="02040503050406030204" pitchFamily="18" charset="0"/>
                            </a:rPr>
                            <m:t>𝑖</m:t>
                          </m:r>
                        </m:sub>
                      </m:sSub>
                      <m:r>
                        <a:rPr lang="es-CR" sz="2000" b="0" i="1" smtClean="0">
                          <a:latin typeface="Cambria Math" panose="02040503050406030204" pitchFamily="18" charset="0"/>
                        </a:rPr>
                        <m:t>=</m:t>
                      </m:r>
                      <m:f>
                        <m:fPr>
                          <m:ctrlPr>
                            <a:rPr lang="es-CR" sz="2000" b="0" i="1" smtClean="0">
                              <a:latin typeface="Cambria Math" panose="02040503050406030204" pitchFamily="18" charset="0"/>
                            </a:rPr>
                          </m:ctrlPr>
                        </m:fPr>
                        <m:num>
                          <m:r>
                            <a:rPr lang="es-CR" sz="2000" b="0" i="1" smtClean="0">
                              <a:latin typeface="Cambria Math" panose="02040503050406030204" pitchFamily="18" charset="0"/>
                            </a:rPr>
                            <m:t>1</m:t>
                          </m:r>
                        </m:num>
                        <m:den>
                          <m:r>
                            <a:rPr lang="es-CR" sz="2000" b="0" i="1" smtClean="0">
                              <a:latin typeface="Cambria Math" panose="02040503050406030204" pitchFamily="18" charset="0"/>
                            </a:rPr>
                            <m:t>𝑛</m:t>
                          </m:r>
                        </m:den>
                      </m:f>
                      <m:r>
                        <a:rPr lang="es-CR" sz="2000" b="0" i="1" smtClean="0">
                          <a:latin typeface="Cambria Math" panose="02040503050406030204" pitchFamily="18" charset="0"/>
                        </a:rPr>
                        <m:t>=</m:t>
                      </m:r>
                      <m:f>
                        <m:fPr>
                          <m:ctrlPr>
                            <a:rPr lang="es-CR" sz="2000" b="0" i="1" smtClean="0">
                              <a:latin typeface="Cambria Math" panose="02040503050406030204" pitchFamily="18" charset="0"/>
                            </a:rPr>
                          </m:ctrlPr>
                        </m:fPr>
                        <m:num>
                          <m:r>
                            <a:rPr lang="es-CR" sz="2000" b="0" i="1" smtClean="0">
                              <a:latin typeface="Cambria Math" panose="02040503050406030204" pitchFamily="18" charset="0"/>
                            </a:rPr>
                            <m:t>1</m:t>
                          </m:r>
                        </m:num>
                        <m:den>
                          <m:r>
                            <a:rPr lang="es-CR" sz="2000" b="0" i="1" smtClean="0">
                              <a:latin typeface="Cambria Math" panose="02040503050406030204" pitchFamily="18" charset="0"/>
                            </a:rPr>
                            <m:t>10</m:t>
                          </m:r>
                        </m:den>
                      </m:f>
                      <m:r>
                        <a:rPr lang="es-CR" sz="2000" b="0" i="1" smtClean="0">
                          <a:latin typeface="Cambria Math" panose="02040503050406030204" pitchFamily="18" charset="0"/>
                        </a:rPr>
                        <m:t>=0.10</m:t>
                      </m:r>
                    </m:oMath>
                  </m:oMathPara>
                </a14:m>
                <a:endParaRPr lang="es-ES" sz="2000"/>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89138"/>
                <a:ext cx="7696200" cy="1132233"/>
              </a:xfrm>
              <a:blipFill>
                <a:blip r:embed="rId2"/>
                <a:stretch>
                  <a:fillRect l="-713" t="-2688"/>
                </a:stretch>
              </a:blipFill>
            </p:spPr>
            <p:txBody>
              <a:bodyPr/>
              <a:lstStyle/>
              <a:p>
                <a:r>
                  <a:rPr lang="es-ES">
                    <a:noFill/>
                  </a:rPr>
                  <a:t> </a:t>
                </a:r>
              </a:p>
            </p:txBody>
          </p:sp>
        </mc:Fallback>
      </mc:AlternateContent>
      <p:graphicFrame>
        <p:nvGraphicFramePr>
          <p:cNvPr id="3" name="Table 3">
            <a:extLst>
              <a:ext uri="{FF2B5EF4-FFF2-40B4-BE49-F238E27FC236}">
                <a16:creationId xmlns:a16="http://schemas.microsoft.com/office/drawing/2014/main" id="{A9523318-694E-8CE4-E4C6-FBB51CE46BBF}"/>
              </a:ext>
            </a:extLst>
          </p:cNvPr>
          <p:cNvGraphicFramePr>
            <a:graphicFrameLocks noGrp="1"/>
          </p:cNvGraphicFramePr>
          <p:nvPr/>
        </p:nvGraphicFramePr>
        <p:xfrm>
          <a:off x="3095836" y="3271542"/>
          <a:ext cx="2952328" cy="3472158"/>
        </p:xfrm>
        <a:graphic>
          <a:graphicData uri="http://schemas.openxmlformats.org/drawingml/2006/table">
            <a:tbl>
              <a:tblPr firstRow="1" bandRow="1">
                <a:tableStyleId>{5940675A-B579-460E-94D1-54222C63F5DA}</a:tableStyleId>
              </a:tblPr>
              <a:tblGrid>
                <a:gridCol w="551994">
                  <a:extLst>
                    <a:ext uri="{9D8B030D-6E8A-4147-A177-3AD203B41FA5}">
                      <a16:colId xmlns:a16="http://schemas.microsoft.com/office/drawing/2014/main" val="2543703486"/>
                    </a:ext>
                  </a:extLst>
                </a:gridCol>
                <a:gridCol w="827991">
                  <a:extLst>
                    <a:ext uri="{9D8B030D-6E8A-4147-A177-3AD203B41FA5}">
                      <a16:colId xmlns:a16="http://schemas.microsoft.com/office/drawing/2014/main" val="700379300"/>
                    </a:ext>
                  </a:extLst>
                </a:gridCol>
                <a:gridCol w="288032">
                  <a:extLst>
                    <a:ext uri="{9D8B030D-6E8A-4147-A177-3AD203B41FA5}">
                      <a16:colId xmlns:a16="http://schemas.microsoft.com/office/drawing/2014/main" val="4036698488"/>
                    </a:ext>
                  </a:extLst>
                </a:gridCol>
                <a:gridCol w="539959">
                  <a:extLst>
                    <a:ext uri="{9D8B030D-6E8A-4147-A177-3AD203B41FA5}">
                      <a16:colId xmlns:a16="http://schemas.microsoft.com/office/drawing/2014/main" val="699701969"/>
                    </a:ext>
                  </a:extLst>
                </a:gridCol>
                <a:gridCol w="744352">
                  <a:extLst>
                    <a:ext uri="{9D8B030D-6E8A-4147-A177-3AD203B41FA5}">
                      <a16:colId xmlns:a16="http://schemas.microsoft.com/office/drawing/2014/main" val="2637362033"/>
                    </a:ext>
                  </a:extLst>
                </a:gridCol>
              </a:tblGrid>
              <a:tr h="578693">
                <a:tc>
                  <a:txBody>
                    <a:bodyPr/>
                    <a:lstStyle/>
                    <a:p>
                      <a:r>
                        <a:rPr lang="es-CR" b="1"/>
                        <a:t>id</a:t>
                      </a:r>
                      <a:endParaRPr lang="en-US" b="1"/>
                    </a:p>
                  </a:txBody>
                  <a:tcPr/>
                </a:tc>
                <a:tc>
                  <a:txBody>
                    <a:bodyPr/>
                    <a:lstStyle/>
                    <a:p>
                      <a:r>
                        <a:rPr lang="es-CR" b="1" err="1"/>
                        <a:t>wi</a:t>
                      </a:r>
                      <a:endParaRPr lang="en-US" b="1"/>
                    </a:p>
                  </a:txBody>
                  <a:tcPr>
                    <a:lnR w="12700" cap="flat" cmpd="sng" algn="ctr">
                      <a:solidFill>
                        <a:schemeClr val="tx1"/>
                      </a:solidFill>
                      <a:prstDash val="solid"/>
                      <a:round/>
                      <a:headEnd type="none" w="med" len="med"/>
                      <a:tailEnd type="none" w="med" len="med"/>
                    </a:lnR>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b="1"/>
                        <a:t>id</a:t>
                      </a:r>
                      <a:endParaRPr lang="en-US" b="1"/>
                    </a:p>
                  </a:txBody>
                  <a:tcPr>
                    <a:lnL w="12700" cap="flat" cmpd="sng" algn="ctr">
                      <a:solidFill>
                        <a:schemeClr val="tx1"/>
                      </a:solidFill>
                      <a:prstDash val="solid"/>
                      <a:round/>
                      <a:headEnd type="none" w="med" len="med"/>
                      <a:tailEnd type="none" w="med" len="med"/>
                    </a:lnL>
                  </a:tcPr>
                </a:tc>
                <a:tc>
                  <a:txBody>
                    <a:bodyPr/>
                    <a:lstStyle/>
                    <a:p>
                      <a:r>
                        <a:rPr lang="es-CR" b="1" err="1"/>
                        <a:t>wi</a:t>
                      </a:r>
                      <a:endParaRPr lang="en-US" b="1"/>
                    </a:p>
                  </a:txBody>
                  <a:tcPr/>
                </a:tc>
                <a:extLst>
                  <a:ext uri="{0D108BD9-81ED-4DB2-BD59-A6C34878D82A}">
                    <a16:rowId xmlns:a16="http://schemas.microsoft.com/office/drawing/2014/main" val="2997728304"/>
                  </a:ext>
                </a:extLst>
              </a:tr>
              <a:tr h="578693">
                <a:tc>
                  <a:txBody>
                    <a:bodyPr/>
                    <a:lstStyle/>
                    <a:p>
                      <a:r>
                        <a:rPr lang="es-CR"/>
                        <a:t>1</a:t>
                      </a:r>
                      <a:endParaRPr lang="en-US"/>
                    </a:p>
                  </a:txBody>
                  <a:tcPr/>
                </a:tc>
                <a:tc>
                  <a:txBody>
                    <a:bodyPr/>
                    <a:lstStyle/>
                    <a:p>
                      <a:r>
                        <a:rPr lang="es-CR"/>
                        <a:t>0.1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6</a:t>
                      </a:r>
                      <a:endParaRPr lang="en-US"/>
                    </a:p>
                  </a:txBody>
                  <a:tcPr>
                    <a:lnL w="12700" cap="flat" cmpd="sng" algn="ctr">
                      <a:solidFill>
                        <a:schemeClr val="tx1"/>
                      </a:solidFill>
                      <a:prstDash val="solid"/>
                      <a:round/>
                      <a:headEnd type="none" w="med" len="med"/>
                      <a:tailEnd type="none" w="med" len="med"/>
                    </a:lnL>
                  </a:tcPr>
                </a:tc>
                <a:tc>
                  <a:txBody>
                    <a:bodyPr/>
                    <a:lstStyle/>
                    <a:p>
                      <a:r>
                        <a:rPr lang="es-CR"/>
                        <a:t>0.1</a:t>
                      </a:r>
                      <a:endParaRPr lang="en-US"/>
                    </a:p>
                  </a:txBody>
                  <a:tcPr/>
                </a:tc>
                <a:extLst>
                  <a:ext uri="{0D108BD9-81ED-4DB2-BD59-A6C34878D82A}">
                    <a16:rowId xmlns:a16="http://schemas.microsoft.com/office/drawing/2014/main" val="4014776527"/>
                  </a:ext>
                </a:extLst>
              </a:tr>
              <a:tr h="578693">
                <a:tc>
                  <a:txBody>
                    <a:bodyPr/>
                    <a:lstStyle/>
                    <a:p>
                      <a:r>
                        <a:rPr lang="es-CR"/>
                        <a:t>2</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a:t>0.1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7</a:t>
                      </a:r>
                      <a:endParaRPr lang="en-US"/>
                    </a:p>
                  </a:txBody>
                  <a:tcPr>
                    <a:lnL w="12700" cap="flat" cmpd="sng" algn="ctr">
                      <a:solidFill>
                        <a:schemeClr val="tx1"/>
                      </a:solidFill>
                      <a:prstDash val="solid"/>
                      <a:round/>
                      <a:headEnd type="none" w="med" len="med"/>
                      <a:tailEnd type="none" w="med" len="med"/>
                    </a:lnL>
                  </a:tcPr>
                </a:tc>
                <a:tc>
                  <a:txBody>
                    <a:bodyPr/>
                    <a:lstStyle/>
                    <a:p>
                      <a:r>
                        <a:rPr lang="es-CR"/>
                        <a:t>0.1</a:t>
                      </a:r>
                      <a:endParaRPr lang="en-US"/>
                    </a:p>
                  </a:txBody>
                  <a:tcPr/>
                </a:tc>
                <a:extLst>
                  <a:ext uri="{0D108BD9-81ED-4DB2-BD59-A6C34878D82A}">
                    <a16:rowId xmlns:a16="http://schemas.microsoft.com/office/drawing/2014/main" val="437369270"/>
                  </a:ext>
                </a:extLst>
              </a:tr>
              <a:tr h="578693">
                <a:tc>
                  <a:txBody>
                    <a:bodyPr/>
                    <a:lstStyle/>
                    <a:p>
                      <a:r>
                        <a:rPr lang="es-CR"/>
                        <a:t>3</a:t>
                      </a:r>
                      <a:endParaRPr lang="en-US"/>
                    </a:p>
                  </a:txBody>
                  <a:tcPr/>
                </a:tc>
                <a:tc>
                  <a:txBody>
                    <a:bodyPr/>
                    <a:lstStyle/>
                    <a:p>
                      <a:r>
                        <a:rPr lang="es-CR"/>
                        <a:t>0.1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8</a:t>
                      </a:r>
                      <a:endParaRPr lang="en-US"/>
                    </a:p>
                  </a:txBody>
                  <a:tcPr>
                    <a:lnL w="12700" cap="flat" cmpd="sng" algn="ctr">
                      <a:solidFill>
                        <a:schemeClr val="tx1"/>
                      </a:solidFill>
                      <a:prstDash val="solid"/>
                      <a:round/>
                      <a:headEnd type="none" w="med" len="med"/>
                      <a:tailEnd type="none" w="med" len="med"/>
                    </a:lnL>
                  </a:tcPr>
                </a:tc>
                <a:tc>
                  <a:txBody>
                    <a:bodyPr/>
                    <a:lstStyle/>
                    <a:p>
                      <a:r>
                        <a:rPr lang="es-CR"/>
                        <a:t>0.1</a:t>
                      </a:r>
                      <a:endParaRPr lang="en-US"/>
                    </a:p>
                  </a:txBody>
                  <a:tcPr/>
                </a:tc>
                <a:extLst>
                  <a:ext uri="{0D108BD9-81ED-4DB2-BD59-A6C34878D82A}">
                    <a16:rowId xmlns:a16="http://schemas.microsoft.com/office/drawing/2014/main" val="1287744834"/>
                  </a:ext>
                </a:extLst>
              </a:tr>
              <a:tr h="578693">
                <a:tc>
                  <a:txBody>
                    <a:bodyPr/>
                    <a:lstStyle/>
                    <a:p>
                      <a:r>
                        <a:rPr lang="es-CR"/>
                        <a:t>4</a:t>
                      </a:r>
                      <a:endParaRPr lang="en-US"/>
                    </a:p>
                  </a:txBody>
                  <a:tcPr/>
                </a:tc>
                <a:tc>
                  <a:txBody>
                    <a:bodyPr/>
                    <a:lstStyle/>
                    <a:p>
                      <a:r>
                        <a:rPr lang="es-CR"/>
                        <a:t>0.1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9</a:t>
                      </a:r>
                      <a:endParaRPr lang="en-US"/>
                    </a:p>
                  </a:txBody>
                  <a:tcPr>
                    <a:lnL w="12700" cap="flat" cmpd="sng" algn="ctr">
                      <a:solidFill>
                        <a:schemeClr val="tx1"/>
                      </a:solidFill>
                      <a:prstDash val="solid"/>
                      <a:round/>
                      <a:headEnd type="none" w="med" len="med"/>
                      <a:tailEnd type="none" w="med" len="med"/>
                    </a:lnL>
                  </a:tcPr>
                </a:tc>
                <a:tc>
                  <a:txBody>
                    <a:bodyPr/>
                    <a:lstStyle/>
                    <a:p>
                      <a:r>
                        <a:rPr lang="es-CR"/>
                        <a:t>0.1</a:t>
                      </a:r>
                      <a:endParaRPr lang="en-US"/>
                    </a:p>
                  </a:txBody>
                  <a:tcPr/>
                </a:tc>
                <a:extLst>
                  <a:ext uri="{0D108BD9-81ED-4DB2-BD59-A6C34878D82A}">
                    <a16:rowId xmlns:a16="http://schemas.microsoft.com/office/drawing/2014/main" val="2809524565"/>
                  </a:ext>
                </a:extLst>
              </a:tr>
              <a:tr h="578693">
                <a:tc>
                  <a:txBody>
                    <a:bodyPr/>
                    <a:lstStyle/>
                    <a:p>
                      <a:r>
                        <a:rPr lang="es-CR"/>
                        <a:t>5</a:t>
                      </a:r>
                      <a:endParaRPr lang="en-US"/>
                    </a:p>
                  </a:txBody>
                  <a:tcPr/>
                </a:tc>
                <a:tc>
                  <a:txBody>
                    <a:bodyPr/>
                    <a:lstStyle/>
                    <a:p>
                      <a:r>
                        <a:rPr lang="es-CR"/>
                        <a:t>0.1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10</a:t>
                      </a:r>
                      <a:endParaRPr lang="en-US"/>
                    </a:p>
                  </a:txBody>
                  <a:tcPr>
                    <a:lnL w="12700" cap="flat" cmpd="sng" algn="ctr">
                      <a:solidFill>
                        <a:schemeClr val="tx1"/>
                      </a:solidFill>
                      <a:prstDash val="solid"/>
                      <a:round/>
                      <a:headEnd type="none" w="med" len="med"/>
                      <a:tailEnd type="none" w="med" len="med"/>
                    </a:lnL>
                  </a:tcPr>
                </a:tc>
                <a:tc>
                  <a:txBody>
                    <a:bodyPr/>
                    <a:lstStyle/>
                    <a:p>
                      <a:r>
                        <a:rPr lang="es-CR"/>
                        <a:t>0.1</a:t>
                      </a:r>
                      <a:endParaRPr lang="en-US"/>
                    </a:p>
                  </a:txBody>
                  <a:tcPr/>
                </a:tc>
                <a:extLst>
                  <a:ext uri="{0D108BD9-81ED-4DB2-BD59-A6C34878D82A}">
                    <a16:rowId xmlns:a16="http://schemas.microsoft.com/office/drawing/2014/main" val="1016421868"/>
                  </a:ext>
                </a:extLst>
              </a:tr>
            </a:tbl>
          </a:graphicData>
        </a:graphic>
      </p:graphicFrame>
    </p:spTree>
    <p:extLst>
      <p:ext uri="{BB962C8B-B14F-4D97-AF65-F5344CB8AC3E}">
        <p14:creationId xmlns:p14="http://schemas.microsoft.com/office/powerpoint/2010/main" val="147220288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91</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a:t>
            </a:r>
            <a:r>
              <a:rPr lang="es-CR" altLang="es-CR" sz="2800" b="1" err="1">
                <a:latin typeface="Times New Roman" panose="02020603050405020304" pitchFamily="18" charset="0"/>
              </a:rPr>
              <a:t>boosting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4555093"/>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CR" sz="2000"/>
                  <a:t>Para j=1. </a:t>
                </a:r>
                <a:r>
                  <a:rPr lang="es-ES" sz="2000"/>
                  <a:t>Al realizar la primera iteración se obtuvo la siguiente decisión.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𝐺</m:t>
                        </m:r>
                      </m:e>
                      <m:sub>
                        <m:r>
                          <a:rPr lang="es-CR" sz="2000" b="0" i="1" smtClean="0">
                            <a:latin typeface="Cambria Math" panose="02040503050406030204" pitchFamily="18" charset="0"/>
                            <a:ea typeface="Cambria Math" panose="02040503050406030204" pitchFamily="18" charset="0"/>
                          </a:rPr>
                          <m:t>1</m:t>
                        </m:r>
                      </m:sub>
                    </m:sSub>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𝑖</m:t>
                            </m:r>
                          </m:sub>
                        </m:sSub>
                      </m:e>
                    </m:d>
                    <m:r>
                      <a:rPr lang="es-CR" sz="2000" b="0" i="0" smtClean="0">
                        <a:latin typeface="Cambria Math" panose="02040503050406030204" pitchFamily="18" charset="0"/>
                        <a:ea typeface="Cambria Math" panose="02040503050406030204" pitchFamily="18" charset="0"/>
                      </a:rPr>
                      <m:t>:</m:t>
                    </m:r>
                  </m:oMath>
                </a14:m>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r>
                  <a:rPr lang="es-ES" sz="2000"/>
                  <a:t>Las observaciones 3, 6 y 8 están mal clasificadas.</a:t>
                </a:r>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89138"/>
                <a:ext cx="7696200" cy="4555093"/>
              </a:xfrm>
              <a:blipFill>
                <a:blip r:embed="rId2"/>
                <a:stretch>
                  <a:fillRect l="-713" t="-668" r="-792" b="-1337"/>
                </a:stretch>
              </a:blipFill>
            </p:spPr>
            <p:txBody>
              <a:bodyPr/>
              <a:lstStyle/>
              <a:p>
                <a:r>
                  <a:rPr lang="es-ES">
                    <a:noFill/>
                  </a:rPr>
                  <a:t> </a:t>
                </a:r>
              </a:p>
            </p:txBody>
          </p:sp>
        </mc:Fallback>
      </mc:AlternateContent>
      <p:pic>
        <p:nvPicPr>
          <p:cNvPr id="3074" name="Picture 2">
            <a:extLst>
              <a:ext uri="{FF2B5EF4-FFF2-40B4-BE49-F238E27FC236}">
                <a16:creationId xmlns:a16="http://schemas.microsoft.com/office/drawing/2014/main" id="{A8FB3D58-1C35-5FD6-8C2B-921044838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8986" y="2705943"/>
            <a:ext cx="3717230" cy="367538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2" name="Entrada de lápiz 1">
                <a:extLst>
                  <a:ext uri="{FF2B5EF4-FFF2-40B4-BE49-F238E27FC236}">
                    <a16:creationId xmlns:a16="http://schemas.microsoft.com/office/drawing/2014/main" id="{559F56EF-611C-F7FF-FE58-6F0FB69FFFD1}"/>
                  </a:ext>
                </a:extLst>
              </p14:cNvPr>
              <p14:cNvContentPartPr/>
              <p14:nvPr/>
            </p14:nvContentPartPr>
            <p14:xfrm>
              <a:off x="-1776507" y="-322409"/>
              <a:ext cx="12600" cy="191520"/>
            </p14:xfrm>
          </p:contentPart>
        </mc:Choice>
        <mc:Fallback>
          <p:pic>
            <p:nvPicPr>
              <p:cNvPr id="2" name="Entrada de lápiz 1">
                <a:extLst>
                  <a:ext uri="{FF2B5EF4-FFF2-40B4-BE49-F238E27FC236}">
                    <a16:creationId xmlns:a16="http://schemas.microsoft.com/office/drawing/2014/main" id="{559F56EF-611C-F7FF-FE58-6F0FB69FFFD1}"/>
                  </a:ext>
                </a:extLst>
              </p:cNvPr>
              <p:cNvPicPr/>
              <p:nvPr/>
            </p:nvPicPr>
            <p:blipFill>
              <a:blip r:embed="rId5"/>
              <a:stretch>
                <a:fillRect/>
              </a:stretch>
            </p:blipFill>
            <p:spPr>
              <a:xfrm>
                <a:off x="-1785507" y="-331426"/>
                <a:ext cx="30240" cy="209193"/>
              </a:xfrm>
              <a:prstGeom prst="rect">
                <a:avLst/>
              </a:prstGeom>
            </p:spPr>
          </p:pic>
        </mc:Fallback>
      </mc:AlternateContent>
    </p:spTree>
    <p:extLst>
      <p:ext uri="{BB962C8B-B14F-4D97-AF65-F5344CB8AC3E}">
        <p14:creationId xmlns:p14="http://schemas.microsoft.com/office/powerpoint/2010/main" val="5315373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92</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a:t>
            </a:r>
            <a:r>
              <a:rPr lang="es-CR" altLang="es-CR" sz="2800" b="1" err="1">
                <a:latin typeface="Times New Roman" panose="02020603050405020304" pitchFamily="18" charset="0"/>
              </a:rPr>
              <a:t>boosting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400110"/>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CR" sz="2000"/>
                  <a:t>Ahora se calcula </a:t>
                </a:r>
                <a14:m>
                  <m:oMath xmlns:m="http://schemas.openxmlformats.org/officeDocument/2006/math">
                    <m:sSub>
                      <m:sSubPr>
                        <m:ctrlPr>
                          <a:rPr lang="es-CR" sz="2000" i="1" smtClean="0">
                            <a:latin typeface="Cambria Math" panose="02040503050406030204" pitchFamily="18" charset="0"/>
                          </a:rPr>
                        </m:ctrlPr>
                      </m:sSubPr>
                      <m:e>
                        <m:r>
                          <a:rPr lang="es-CR" sz="2000" b="0" i="1" smtClean="0">
                            <a:latin typeface="Cambria Math" panose="02040503050406030204" pitchFamily="18" charset="0"/>
                          </a:rPr>
                          <m:t>𝑒</m:t>
                        </m:r>
                      </m:e>
                      <m:sub>
                        <m:r>
                          <a:rPr lang="es-CR" sz="2000" b="0" i="1" smtClean="0">
                            <a:latin typeface="Cambria Math" panose="02040503050406030204" pitchFamily="18" charset="0"/>
                          </a:rPr>
                          <m:t>1</m:t>
                        </m:r>
                      </m:sub>
                    </m:sSub>
                  </m:oMath>
                </a14:m>
                <a:r>
                  <a:rPr lang="es-ES" sz="2000"/>
                  <a:t>:</a:t>
                </a:r>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89138"/>
                <a:ext cx="7696200" cy="400110"/>
              </a:xfrm>
              <a:blipFill>
                <a:blip r:embed="rId2"/>
                <a:stretch>
                  <a:fillRect l="-713" t="-7576" b="-25758"/>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graphicFrame>
            <p:nvGraphicFramePr>
              <p:cNvPr id="6" name="Table 3">
                <a:extLst>
                  <a:ext uri="{FF2B5EF4-FFF2-40B4-BE49-F238E27FC236}">
                    <a16:creationId xmlns:a16="http://schemas.microsoft.com/office/drawing/2014/main" id="{D852BD36-CC39-87CF-6FB1-66C5E2C60470}"/>
                  </a:ext>
                </a:extLst>
              </p:cNvPr>
              <p:cNvGraphicFramePr>
                <a:graphicFrameLocks noGrp="1"/>
              </p:cNvGraphicFramePr>
              <p:nvPr/>
            </p:nvGraphicFramePr>
            <p:xfrm>
              <a:off x="755576" y="2707979"/>
              <a:ext cx="2952328" cy="3472158"/>
            </p:xfrm>
            <a:graphic>
              <a:graphicData uri="http://schemas.openxmlformats.org/drawingml/2006/table">
                <a:tbl>
                  <a:tblPr firstRow="1" bandRow="1">
                    <a:tableStyleId>{5940675A-B579-460E-94D1-54222C63F5DA}</a:tableStyleId>
                  </a:tblPr>
                  <a:tblGrid>
                    <a:gridCol w="551994">
                      <a:extLst>
                        <a:ext uri="{9D8B030D-6E8A-4147-A177-3AD203B41FA5}">
                          <a16:colId xmlns:a16="http://schemas.microsoft.com/office/drawing/2014/main" val="2543703486"/>
                        </a:ext>
                      </a:extLst>
                    </a:gridCol>
                    <a:gridCol w="827991">
                      <a:extLst>
                        <a:ext uri="{9D8B030D-6E8A-4147-A177-3AD203B41FA5}">
                          <a16:colId xmlns:a16="http://schemas.microsoft.com/office/drawing/2014/main" val="700379300"/>
                        </a:ext>
                      </a:extLst>
                    </a:gridCol>
                    <a:gridCol w="288032">
                      <a:extLst>
                        <a:ext uri="{9D8B030D-6E8A-4147-A177-3AD203B41FA5}">
                          <a16:colId xmlns:a16="http://schemas.microsoft.com/office/drawing/2014/main" val="4036698488"/>
                        </a:ext>
                      </a:extLst>
                    </a:gridCol>
                    <a:gridCol w="539959">
                      <a:extLst>
                        <a:ext uri="{9D8B030D-6E8A-4147-A177-3AD203B41FA5}">
                          <a16:colId xmlns:a16="http://schemas.microsoft.com/office/drawing/2014/main" val="699701969"/>
                        </a:ext>
                      </a:extLst>
                    </a:gridCol>
                    <a:gridCol w="744352">
                      <a:extLst>
                        <a:ext uri="{9D8B030D-6E8A-4147-A177-3AD203B41FA5}">
                          <a16:colId xmlns:a16="http://schemas.microsoft.com/office/drawing/2014/main" val="2637362033"/>
                        </a:ext>
                      </a:extLst>
                    </a:gridCol>
                  </a:tblGrid>
                  <a:tr h="578693">
                    <a:tc>
                      <a:txBody>
                        <a:bodyPr/>
                        <a:lstStyle/>
                        <a:p>
                          <a:r>
                            <a:rPr lang="es-CR" b="1"/>
                            <a:t>id</a:t>
                          </a:r>
                          <a:endParaRPr lang="en-US" b="1"/>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𝜼</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m:t>
                                    </m:r>
                                  </m:e>
                                </m:d>
                              </m:oMath>
                            </m:oMathPara>
                          </a14:m>
                          <a:endParaRPr lang="en-US" b="1"/>
                        </a:p>
                      </a:txBody>
                      <a:tcPr>
                        <a:lnR w="12700" cap="flat" cmpd="sng" algn="ctr">
                          <a:solidFill>
                            <a:schemeClr val="tx1"/>
                          </a:solidFill>
                          <a:prstDash val="solid"/>
                          <a:round/>
                          <a:headEnd type="none" w="med" len="med"/>
                          <a:tailEnd type="none" w="med" len="med"/>
                        </a:lnR>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b="1"/>
                            <a:t>id</a:t>
                          </a:r>
                          <a:endParaRPr lang="en-US" b="1"/>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𝜼</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m:t>
                                    </m:r>
                                  </m:e>
                                </m:d>
                              </m:oMath>
                            </m:oMathPara>
                          </a14:m>
                          <a:endParaRPr lang="en-US" b="1"/>
                        </a:p>
                      </a:txBody>
                      <a:tcPr/>
                    </a:tc>
                    <a:extLst>
                      <a:ext uri="{0D108BD9-81ED-4DB2-BD59-A6C34878D82A}">
                        <a16:rowId xmlns:a16="http://schemas.microsoft.com/office/drawing/2014/main" val="2997728304"/>
                      </a:ext>
                    </a:extLst>
                  </a:tr>
                  <a:tr h="578693">
                    <a:tc>
                      <a:txBody>
                        <a:bodyPr/>
                        <a:lstStyle/>
                        <a:p>
                          <a:r>
                            <a:rPr lang="es-CR"/>
                            <a:t>1</a:t>
                          </a:r>
                          <a:endParaRPr lang="en-US"/>
                        </a:p>
                      </a:txBody>
                      <a:tcPr/>
                    </a:tc>
                    <a:tc>
                      <a:txBody>
                        <a:bodyPr/>
                        <a:lstStyle/>
                        <a:p>
                          <a:r>
                            <a:rPr lang="es-CR"/>
                            <a:t>0</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6</a:t>
                          </a:r>
                          <a:endParaRPr lang="en-US"/>
                        </a:p>
                      </a:txBody>
                      <a:tcPr>
                        <a:lnL w="12700" cap="flat" cmpd="sng" algn="ctr">
                          <a:solidFill>
                            <a:schemeClr val="tx1"/>
                          </a:solidFill>
                          <a:prstDash val="solid"/>
                          <a:round/>
                          <a:headEnd type="none" w="med" len="med"/>
                          <a:tailEnd type="none" w="med" len="med"/>
                        </a:lnL>
                      </a:tcPr>
                    </a:tc>
                    <a:tc>
                      <a:txBody>
                        <a:bodyPr/>
                        <a:lstStyle/>
                        <a:p>
                          <a:r>
                            <a:rPr lang="es-CR"/>
                            <a:t>1</a:t>
                          </a:r>
                          <a:endParaRPr lang="en-US"/>
                        </a:p>
                      </a:txBody>
                      <a:tcPr/>
                    </a:tc>
                    <a:extLst>
                      <a:ext uri="{0D108BD9-81ED-4DB2-BD59-A6C34878D82A}">
                        <a16:rowId xmlns:a16="http://schemas.microsoft.com/office/drawing/2014/main" val="4014776527"/>
                      </a:ext>
                    </a:extLst>
                  </a:tr>
                  <a:tr h="578693">
                    <a:tc>
                      <a:txBody>
                        <a:bodyPr/>
                        <a:lstStyle/>
                        <a:p>
                          <a:r>
                            <a:rPr lang="es-CR"/>
                            <a:t>2</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a:t>0</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7</a:t>
                          </a:r>
                          <a:endParaRPr lang="en-US"/>
                        </a:p>
                      </a:txBody>
                      <a:tcPr>
                        <a:lnL w="12700" cap="flat" cmpd="sng" algn="ctr">
                          <a:solidFill>
                            <a:schemeClr val="tx1"/>
                          </a:solidFill>
                          <a:prstDash val="solid"/>
                          <a:round/>
                          <a:headEnd type="none" w="med" len="med"/>
                          <a:tailEnd type="none" w="med" len="med"/>
                        </a:lnL>
                      </a:tcPr>
                    </a:tc>
                    <a:tc>
                      <a:txBody>
                        <a:bodyPr/>
                        <a:lstStyle/>
                        <a:p>
                          <a:r>
                            <a:rPr lang="es-CR"/>
                            <a:t>0</a:t>
                          </a:r>
                          <a:endParaRPr lang="en-US"/>
                        </a:p>
                      </a:txBody>
                      <a:tcPr/>
                    </a:tc>
                    <a:extLst>
                      <a:ext uri="{0D108BD9-81ED-4DB2-BD59-A6C34878D82A}">
                        <a16:rowId xmlns:a16="http://schemas.microsoft.com/office/drawing/2014/main" val="437369270"/>
                      </a:ext>
                    </a:extLst>
                  </a:tr>
                  <a:tr h="578693">
                    <a:tc>
                      <a:txBody>
                        <a:bodyPr/>
                        <a:lstStyle/>
                        <a:p>
                          <a:r>
                            <a:rPr lang="es-CR"/>
                            <a:t>3</a:t>
                          </a:r>
                          <a:endParaRPr lang="en-US"/>
                        </a:p>
                      </a:txBody>
                      <a:tcPr/>
                    </a:tc>
                    <a:tc>
                      <a:txBody>
                        <a:bodyPr/>
                        <a:lstStyle/>
                        <a:p>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8</a:t>
                          </a:r>
                          <a:endParaRPr lang="en-US"/>
                        </a:p>
                      </a:txBody>
                      <a:tcPr>
                        <a:lnL w="12700" cap="flat" cmpd="sng" algn="ctr">
                          <a:solidFill>
                            <a:schemeClr val="tx1"/>
                          </a:solidFill>
                          <a:prstDash val="solid"/>
                          <a:round/>
                          <a:headEnd type="none" w="med" len="med"/>
                          <a:tailEnd type="none" w="med" len="med"/>
                        </a:lnL>
                      </a:tcPr>
                    </a:tc>
                    <a:tc>
                      <a:txBody>
                        <a:bodyPr/>
                        <a:lstStyle/>
                        <a:p>
                          <a:r>
                            <a:rPr lang="es-CR"/>
                            <a:t>1</a:t>
                          </a:r>
                          <a:endParaRPr lang="en-US"/>
                        </a:p>
                      </a:txBody>
                      <a:tcPr/>
                    </a:tc>
                    <a:extLst>
                      <a:ext uri="{0D108BD9-81ED-4DB2-BD59-A6C34878D82A}">
                        <a16:rowId xmlns:a16="http://schemas.microsoft.com/office/drawing/2014/main" val="1287744834"/>
                      </a:ext>
                    </a:extLst>
                  </a:tr>
                  <a:tr h="578693">
                    <a:tc>
                      <a:txBody>
                        <a:bodyPr/>
                        <a:lstStyle/>
                        <a:p>
                          <a:r>
                            <a:rPr lang="es-CR"/>
                            <a:t>4</a:t>
                          </a:r>
                          <a:endParaRPr lang="en-US"/>
                        </a:p>
                      </a:txBody>
                      <a:tcPr/>
                    </a:tc>
                    <a:tc>
                      <a:txBody>
                        <a:bodyPr/>
                        <a:lstStyle/>
                        <a:p>
                          <a:r>
                            <a:rPr lang="es-CR"/>
                            <a:t>0</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9</a:t>
                          </a:r>
                          <a:endParaRPr lang="en-US"/>
                        </a:p>
                      </a:txBody>
                      <a:tcPr>
                        <a:lnL w="12700" cap="flat" cmpd="sng" algn="ctr">
                          <a:solidFill>
                            <a:schemeClr val="tx1"/>
                          </a:solidFill>
                          <a:prstDash val="solid"/>
                          <a:round/>
                          <a:headEnd type="none" w="med" len="med"/>
                          <a:tailEnd type="none" w="med" len="med"/>
                        </a:lnL>
                      </a:tcPr>
                    </a:tc>
                    <a:tc>
                      <a:txBody>
                        <a:bodyPr/>
                        <a:lstStyle/>
                        <a:p>
                          <a:r>
                            <a:rPr lang="es-CR"/>
                            <a:t>0</a:t>
                          </a:r>
                          <a:endParaRPr lang="en-US"/>
                        </a:p>
                      </a:txBody>
                      <a:tcPr/>
                    </a:tc>
                    <a:extLst>
                      <a:ext uri="{0D108BD9-81ED-4DB2-BD59-A6C34878D82A}">
                        <a16:rowId xmlns:a16="http://schemas.microsoft.com/office/drawing/2014/main" val="2809524565"/>
                      </a:ext>
                    </a:extLst>
                  </a:tr>
                  <a:tr h="578693">
                    <a:tc>
                      <a:txBody>
                        <a:bodyPr/>
                        <a:lstStyle/>
                        <a:p>
                          <a:r>
                            <a:rPr lang="es-CR"/>
                            <a:t>5</a:t>
                          </a:r>
                          <a:endParaRPr lang="en-US"/>
                        </a:p>
                      </a:txBody>
                      <a:tcPr/>
                    </a:tc>
                    <a:tc>
                      <a:txBody>
                        <a:bodyPr/>
                        <a:lstStyle/>
                        <a:p>
                          <a:r>
                            <a:rPr lang="es-CR"/>
                            <a:t>0</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10</a:t>
                          </a:r>
                          <a:endParaRPr lang="en-US"/>
                        </a:p>
                      </a:txBody>
                      <a:tcPr>
                        <a:lnL w="12700" cap="flat" cmpd="sng" algn="ctr">
                          <a:solidFill>
                            <a:schemeClr val="tx1"/>
                          </a:solidFill>
                          <a:prstDash val="solid"/>
                          <a:round/>
                          <a:headEnd type="none" w="med" len="med"/>
                          <a:tailEnd type="none" w="med" len="med"/>
                        </a:lnL>
                      </a:tcPr>
                    </a:tc>
                    <a:tc>
                      <a:txBody>
                        <a:bodyPr/>
                        <a:lstStyle/>
                        <a:p>
                          <a:r>
                            <a:rPr lang="es-CR"/>
                            <a:t>0</a:t>
                          </a:r>
                          <a:endParaRPr lang="en-US"/>
                        </a:p>
                      </a:txBody>
                      <a:tcPr/>
                    </a:tc>
                    <a:extLst>
                      <a:ext uri="{0D108BD9-81ED-4DB2-BD59-A6C34878D82A}">
                        <a16:rowId xmlns:a16="http://schemas.microsoft.com/office/drawing/2014/main" val="1016421868"/>
                      </a:ext>
                    </a:extLst>
                  </a:tr>
                </a:tbl>
              </a:graphicData>
            </a:graphic>
          </p:graphicFrame>
        </mc:Choice>
        <mc:Fallback>
          <p:graphicFrame>
            <p:nvGraphicFramePr>
              <p:cNvPr id="6" name="Table 3">
                <a:extLst>
                  <a:ext uri="{FF2B5EF4-FFF2-40B4-BE49-F238E27FC236}">
                    <a16:creationId xmlns:a16="http://schemas.microsoft.com/office/drawing/2014/main" id="{D852BD36-CC39-87CF-6FB1-66C5E2C60470}"/>
                  </a:ext>
                </a:extLst>
              </p:cNvPr>
              <p:cNvGraphicFramePr>
                <a:graphicFrameLocks noGrp="1"/>
              </p:cNvGraphicFramePr>
              <p:nvPr/>
            </p:nvGraphicFramePr>
            <p:xfrm>
              <a:off x="755576" y="2707979"/>
              <a:ext cx="2952328" cy="3472158"/>
            </p:xfrm>
            <a:graphic>
              <a:graphicData uri="http://schemas.openxmlformats.org/drawingml/2006/table">
                <a:tbl>
                  <a:tblPr firstRow="1" bandRow="1">
                    <a:tableStyleId>{5940675A-B579-460E-94D1-54222C63F5DA}</a:tableStyleId>
                  </a:tblPr>
                  <a:tblGrid>
                    <a:gridCol w="551994">
                      <a:extLst>
                        <a:ext uri="{9D8B030D-6E8A-4147-A177-3AD203B41FA5}">
                          <a16:colId xmlns:a16="http://schemas.microsoft.com/office/drawing/2014/main" val="2543703486"/>
                        </a:ext>
                      </a:extLst>
                    </a:gridCol>
                    <a:gridCol w="827991">
                      <a:extLst>
                        <a:ext uri="{9D8B030D-6E8A-4147-A177-3AD203B41FA5}">
                          <a16:colId xmlns:a16="http://schemas.microsoft.com/office/drawing/2014/main" val="700379300"/>
                        </a:ext>
                      </a:extLst>
                    </a:gridCol>
                    <a:gridCol w="288032">
                      <a:extLst>
                        <a:ext uri="{9D8B030D-6E8A-4147-A177-3AD203B41FA5}">
                          <a16:colId xmlns:a16="http://schemas.microsoft.com/office/drawing/2014/main" val="4036698488"/>
                        </a:ext>
                      </a:extLst>
                    </a:gridCol>
                    <a:gridCol w="539959">
                      <a:extLst>
                        <a:ext uri="{9D8B030D-6E8A-4147-A177-3AD203B41FA5}">
                          <a16:colId xmlns:a16="http://schemas.microsoft.com/office/drawing/2014/main" val="699701969"/>
                        </a:ext>
                      </a:extLst>
                    </a:gridCol>
                    <a:gridCol w="744352">
                      <a:extLst>
                        <a:ext uri="{9D8B030D-6E8A-4147-A177-3AD203B41FA5}">
                          <a16:colId xmlns:a16="http://schemas.microsoft.com/office/drawing/2014/main" val="2637362033"/>
                        </a:ext>
                      </a:extLst>
                    </a:gridCol>
                  </a:tblGrid>
                  <a:tr h="578693">
                    <a:tc>
                      <a:txBody>
                        <a:bodyPr/>
                        <a:lstStyle/>
                        <a:p>
                          <a:r>
                            <a:rPr lang="es-CR" b="1"/>
                            <a:t>id</a:t>
                          </a:r>
                          <a:endParaRPr lang="en-US" b="1"/>
                        </a:p>
                      </a:txBody>
                      <a:tcPr/>
                    </a:tc>
                    <a:tc>
                      <a:txBody>
                        <a:bodyPr/>
                        <a:lstStyle/>
                        <a:p>
                          <a:endParaRPr lang="es-ES"/>
                        </a:p>
                      </a:txBody>
                      <a:tcPr>
                        <a:lnR w="12700" cap="flat" cmpd="sng" algn="ctr">
                          <a:solidFill>
                            <a:schemeClr val="tx1"/>
                          </a:solidFill>
                          <a:prstDash val="solid"/>
                          <a:round/>
                          <a:headEnd type="none" w="med" len="med"/>
                          <a:tailEnd type="none" w="med" len="med"/>
                        </a:lnR>
                        <a:blipFill>
                          <a:blip r:embed="rId3"/>
                          <a:stretch>
                            <a:fillRect l="-67647" t="-5263" r="-191912" b="-502105"/>
                          </a:stretch>
                        </a:blipFill>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b="1"/>
                            <a:t>id</a:t>
                          </a:r>
                          <a:endParaRPr lang="en-US" b="1"/>
                        </a:p>
                      </a:txBody>
                      <a:tcPr>
                        <a:lnL w="12700" cap="flat" cmpd="sng" algn="ctr">
                          <a:solidFill>
                            <a:schemeClr val="tx1"/>
                          </a:solidFill>
                          <a:prstDash val="solid"/>
                          <a:round/>
                          <a:headEnd type="none" w="med" len="med"/>
                          <a:tailEnd type="none" w="med" len="med"/>
                        </a:lnL>
                      </a:tcPr>
                    </a:tc>
                    <a:tc>
                      <a:txBody>
                        <a:bodyPr/>
                        <a:lstStyle/>
                        <a:p>
                          <a:endParaRPr lang="es-ES"/>
                        </a:p>
                      </a:txBody>
                      <a:tcPr>
                        <a:blipFill>
                          <a:blip r:embed="rId3"/>
                          <a:stretch>
                            <a:fillRect l="-295935" t="-5263" r="-1626" b="-502105"/>
                          </a:stretch>
                        </a:blipFill>
                      </a:tcPr>
                    </a:tc>
                    <a:extLst>
                      <a:ext uri="{0D108BD9-81ED-4DB2-BD59-A6C34878D82A}">
                        <a16:rowId xmlns:a16="http://schemas.microsoft.com/office/drawing/2014/main" val="2997728304"/>
                      </a:ext>
                    </a:extLst>
                  </a:tr>
                  <a:tr h="578693">
                    <a:tc>
                      <a:txBody>
                        <a:bodyPr/>
                        <a:lstStyle/>
                        <a:p>
                          <a:r>
                            <a:rPr lang="es-CR"/>
                            <a:t>1</a:t>
                          </a:r>
                          <a:endParaRPr lang="en-US"/>
                        </a:p>
                      </a:txBody>
                      <a:tcPr/>
                    </a:tc>
                    <a:tc>
                      <a:txBody>
                        <a:bodyPr/>
                        <a:lstStyle/>
                        <a:p>
                          <a:r>
                            <a:rPr lang="es-CR"/>
                            <a:t>0</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6</a:t>
                          </a:r>
                          <a:endParaRPr lang="en-US"/>
                        </a:p>
                      </a:txBody>
                      <a:tcPr>
                        <a:lnL w="12700" cap="flat" cmpd="sng" algn="ctr">
                          <a:solidFill>
                            <a:schemeClr val="tx1"/>
                          </a:solidFill>
                          <a:prstDash val="solid"/>
                          <a:round/>
                          <a:headEnd type="none" w="med" len="med"/>
                          <a:tailEnd type="none" w="med" len="med"/>
                        </a:lnL>
                      </a:tcPr>
                    </a:tc>
                    <a:tc>
                      <a:txBody>
                        <a:bodyPr/>
                        <a:lstStyle/>
                        <a:p>
                          <a:r>
                            <a:rPr lang="es-CR"/>
                            <a:t>1</a:t>
                          </a:r>
                          <a:endParaRPr lang="en-US"/>
                        </a:p>
                      </a:txBody>
                      <a:tcPr/>
                    </a:tc>
                    <a:extLst>
                      <a:ext uri="{0D108BD9-81ED-4DB2-BD59-A6C34878D82A}">
                        <a16:rowId xmlns:a16="http://schemas.microsoft.com/office/drawing/2014/main" val="4014776527"/>
                      </a:ext>
                    </a:extLst>
                  </a:tr>
                  <a:tr h="578693">
                    <a:tc>
                      <a:txBody>
                        <a:bodyPr/>
                        <a:lstStyle/>
                        <a:p>
                          <a:r>
                            <a:rPr lang="es-CR"/>
                            <a:t>2</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a:t>0</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7</a:t>
                          </a:r>
                          <a:endParaRPr lang="en-US"/>
                        </a:p>
                      </a:txBody>
                      <a:tcPr>
                        <a:lnL w="12700" cap="flat" cmpd="sng" algn="ctr">
                          <a:solidFill>
                            <a:schemeClr val="tx1"/>
                          </a:solidFill>
                          <a:prstDash val="solid"/>
                          <a:round/>
                          <a:headEnd type="none" w="med" len="med"/>
                          <a:tailEnd type="none" w="med" len="med"/>
                        </a:lnL>
                      </a:tcPr>
                    </a:tc>
                    <a:tc>
                      <a:txBody>
                        <a:bodyPr/>
                        <a:lstStyle/>
                        <a:p>
                          <a:r>
                            <a:rPr lang="es-CR"/>
                            <a:t>0</a:t>
                          </a:r>
                          <a:endParaRPr lang="en-US"/>
                        </a:p>
                      </a:txBody>
                      <a:tcPr/>
                    </a:tc>
                    <a:extLst>
                      <a:ext uri="{0D108BD9-81ED-4DB2-BD59-A6C34878D82A}">
                        <a16:rowId xmlns:a16="http://schemas.microsoft.com/office/drawing/2014/main" val="437369270"/>
                      </a:ext>
                    </a:extLst>
                  </a:tr>
                  <a:tr h="578693">
                    <a:tc>
                      <a:txBody>
                        <a:bodyPr/>
                        <a:lstStyle/>
                        <a:p>
                          <a:r>
                            <a:rPr lang="es-CR"/>
                            <a:t>3</a:t>
                          </a:r>
                          <a:endParaRPr lang="en-US"/>
                        </a:p>
                      </a:txBody>
                      <a:tcPr/>
                    </a:tc>
                    <a:tc>
                      <a:txBody>
                        <a:bodyPr/>
                        <a:lstStyle/>
                        <a:p>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8</a:t>
                          </a:r>
                          <a:endParaRPr lang="en-US"/>
                        </a:p>
                      </a:txBody>
                      <a:tcPr>
                        <a:lnL w="12700" cap="flat" cmpd="sng" algn="ctr">
                          <a:solidFill>
                            <a:schemeClr val="tx1"/>
                          </a:solidFill>
                          <a:prstDash val="solid"/>
                          <a:round/>
                          <a:headEnd type="none" w="med" len="med"/>
                          <a:tailEnd type="none" w="med" len="med"/>
                        </a:lnL>
                      </a:tcPr>
                    </a:tc>
                    <a:tc>
                      <a:txBody>
                        <a:bodyPr/>
                        <a:lstStyle/>
                        <a:p>
                          <a:r>
                            <a:rPr lang="es-CR"/>
                            <a:t>1</a:t>
                          </a:r>
                          <a:endParaRPr lang="en-US"/>
                        </a:p>
                      </a:txBody>
                      <a:tcPr/>
                    </a:tc>
                    <a:extLst>
                      <a:ext uri="{0D108BD9-81ED-4DB2-BD59-A6C34878D82A}">
                        <a16:rowId xmlns:a16="http://schemas.microsoft.com/office/drawing/2014/main" val="1287744834"/>
                      </a:ext>
                    </a:extLst>
                  </a:tr>
                  <a:tr h="578693">
                    <a:tc>
                      <a:txBody>
                        <a:bodyPr/>
                        <a:lstStyle/>
                        <a:p>
                          <a:r>
                            <a:rPr lang="es-CR"/>
                            <a:t>4</a:t>
                          </a:r>
                          <a:endParaRPr lang="en-US"/>
                        </a:p>
                      </a:txBody>
                      <a:tcPr/>
                    </a:tc>
                    <a:tc>
                      <a:txBody>
                        <a:bodyPr/>
                        <a:lstStyle/>
                        <a:p>
                          <a:r>
                            <a:rPr lang="es-CR"/>
                            <a:t>0</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9</a:t>
                          </a:r>
                          <a:endParaRPr lang="en-US"/>
                        </a:p>
                      </a:txBody>
                      <a:tcPr>
                        <a:lnL w="12700" cap="flat" cmpd="sng" algn="ctr">
                          <a:solidFill>
                            <a:schemeClr val="tx1"/>
                          </a:solidFill>
                          <a:prstDash val="solid"/>
                          <a:round/>
                          <a:headEnd type="none" w="med" len="med"/>
                          <a:tailEnd type="none" w="med" len="med"/>
                        </a:lnL>
                      </a:tcPr>
                    </a:tc>
                    <a:tc>
                      <a:txBody>
                        <a:bodyPr/>
                        <a:lstStyle/>
                        <a:p>
                          <a:r>
                            <a:rPr lang="es-CR"/>
                            <a:t>0</a:t>
                          </a:r>
                          <a:endParaRPr lang="en-US"/>
                        </a:p>
                      </a:txBody>
                      <a:tcPr/>
                    </a:tc>
                    <a:extLst>
                      <a:ext uri="{0D108BD9-81ED-4DB2-BD59-A6C34878D82A}">
                        <a16:rowId xmlns:a16="http://schemas.microsoft.com/office/drawing/2014/main" val="2809524565"/>
                      </a:ext>
                    </a:extLst>
                  </a:tr>
                  <a:tr h="578693">
                    <a:tc>
                      <a:txBody>
                        <a:bodyPr/>
                        <a:lstStyle/>
                        <a:p>
                          <a:r>
                            <a:rPr lang="es-CR"/>
                            <a:t>5</a:t>
                          </a:r>
                          <a:endParaRPr lang="en-US"/>
                        </a:p>
                      </a:txBody>
                      <a:tcPr/>
                    </a:tc>
                    <a:tc>
                      <a:txBody>
                        <a:bodyPr/>
                        <a:lstStyle/>
                        <a:p>
                          <a:r>
                            <a:rPr lang="es-CR"/>
                            <a:t>0</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10</a:t>
                          </a:r>
                          <a:endParaRPr lang="en-US"/>
                        </a:p>
                      </a:txBody>
                      <a:tcPr>
                        <a:lnL w="12700" cap="flat" cmpd="sng" algn="ctr">
                          <a:solidFill>
                            <a:schemeClr val="tx1"/>
                          </a:solidFill>
                          <a:prstDash val="solid"/>
                          <a:round/>
                          <a:headEnd type="none" w="med" len="med"/>
                          <a:tailEnd type="none" w="med" len="med"/>
                        </a:lnL>
                      </a:tcPr>
                    </a:tc>
                    <a:tc>
                      <a:txBody>
                        <a:bodyPr/>
                        <a:lstStyle/>
                        <a:p>
                          <a:r>
                            <a:rPr lang="es-CR"/>
                            <a:t>0</a:t>
                          </a:r>
                          <a:endParaRPr lang="en-US"/>
                        </a:p>
                      </a:txBody>
                      <a:tcPr/>
                    </a:tc>
                    <a:extLst>
                      <a:ext uri="{0D108BD9-81ED-4DB2-BD59-A6C34878D82A}">
                        <a16:rowId xmlns:a16="http://schemas.microsoft.com/office/drawing/2014/main" val="1016421868"/>
                      </a:ext>
                    </a:extLst>
                  </a:tr>
                </a:tbl>
              </a:graphicData>
            </a:graphic>
          </p:graphicFrame>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A5F23C4-736D-3BDF-4F31-0B8A8B702384}"/>
                  </a:ext>
                </a:extLst>
              </p:cNvPr>
              <p:cNvSpPr txBox="1"/>
              <p:nvPr/>
            </p:nvSpPr>
            <p:spPr>
              <a:xfrm>
                <a:off x="3851920" y="2738329"/>
                <a:ext cx="5182543" cy="27068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a:rPr lang="en-US" sz="2000" b="0" i="1" smtClean="0">
                              <a:latin typeface="Cambria Math" panose="02040503050406030204" pitchFamily="18" charset="0"/>
                            </a:rPr>
                            <m:t>𝑒</m:t>
                          </m:r>
                        </m:e>
                        <m:sub>
                          <m:r>
                            <a:rPr lang="es-CR" sz="2000" b="0" i="1" smtClean="0">
                              <a:latin typeface="Cambria Math" panose="02040503050406030204" pitchFamily="18" charset="0"/>
                            </a:rPr>
                            <m:t>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s-CR" sz="2000" b="0" i="1" smtClean="0">
                                  <a:latin typeface="Cambria Math" panose="02040503050406030204" pitchFamily="18" charset="0"/>
                                </a:rPr>
                                <m:t>10</m:t>
                              </m:r>
                            </m:sup>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sub>
                              </m:sSub>
                            </m:e>
                          </m:nary>
                          <m:r>
                            <a:rPr lang="en-US" sz="2000" i="1" smtClean="0">
                              <a:latin typeface="Cambria Math" panose="02040503050406030204" pitchFamily="18" charset="0"/>
                              <a:ea typeface="Cambria Math" panose="02040503050406030204" pitchFamily="18" charset="0"/>
                            </a:rPr>
                            <m:t>𝜂</m:t>
                          </m:r>
                          <m:d>
                            <m:dPr>
                              <m:ctrlPr>
                                <a:rPr lang="en-US" sz="2000" i="1" smtClean="0">
                                  <a:latin typeface="Cambria Math" panose="02040503050406030204" pitchFamily="18" charset="0"/>
                                  <a:ea typeface="Cambria Math" panose="02040503050406030204" pitchFamily="18" charset="0"/>
                                </a:rPr>
                              </m:ctrlPr>
                            </m:dPr>
                            <m:e>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𝐺</m:t>
                                  </m:r>
                                </m:e>
                                <m:sub>
                                  <m:r>
                                    <a:rPr lang="en-US" sz="2000" b="0" i="1" smtClean="0">
                                      <a:latin typeface="Cambria Math" panose="02040503050406030204" pitchFamily="18" charset="0"/>
                                      <a:ea typeface="Cambria Math" panose="02040503050406030204" pitchFamily="18" charset="0"/>
                                    </a:rPr>
                                    <m:t>𝑗</m:t>
                                  </m:r>
                                </m:sub>
                              </m:sSub>
                              <m:d>
                                <m:dPr>
                                  <m:ctrlPr>
                                    <a:rPr lang="en-US" sz="2000" i="1" smtClean="0">
                                      <a:latin typeface="Cambria Math" panose="02040503050406030204" pitchFamily="18" charset="0"/>
                                      <a:ea typeface="Cambria Math" panose="02040503050406030204" pitchFamily="18" charset="0"/>
                                    </a:rPr>
                                  </m:ctrlPr>
                                </m:dPr>
                                <m:e>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𝑖</m:t>
                                      </m:r>
                                    </m:sub>
                                  </m:sSub>
                                </m:e>
                              </m:d>
                            </m:e>
                          </m:d>
                        </m:num>
                        <m:den>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s-CR" sz="2000" b="0" i="1" smtClean="0">
                                  <a:latin typeface="Cambria Math" panose="02040503050406030204" pitchFamily="18" charset="0"/>
                                </a:rPr>
                                <m:t>10</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e>
                          </m:nary>
                        </m:den>
                      </m:f>
                    </m:oMath>
                  </m:oMathPara>
                </a14:m>
                <a:endParaRPr lang="en-US" sz="2000"/>
              </a:p>
              <a:p>
                <a:endParaRPr lang="en-US" sz="2000"/>
              </a:p>
              <a:p>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a:rPr lang="en-US" sz="2000" b="0" i="1" smtClean="0">
                              <a:latin typeface="Cambria Math" panose="02040503050406030204" pitchFamily="18" charset="0"/>
                            </a:rPr>
                            <m:t>𝑒</m:t>
                          </m:r>
                        </m:e>
                        <m:sub>
                          <m:r>
                            <a:rPr lang="es-CR" sz="2000" b="0" i="1" smtClean="0">
                              <a:latin typeface="Cambria Math" panose="02040503050406030204" pitchFamily="18" charset="0"/>
                            </a:rPr>
                            <m:t>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s-CR" sz="2000" b="0" i="1" smtClean="0">
                              <a:latin typeface="Cambria Math" panose="02040503050406030204" pitchFamily="18" charset="0"/>
                            </a:rPr>
                            <m:t>0.1</m:t>
                          </m:r>
                          <m:r>
                            <a:rPr lang="es-CR" sz="2000" b="0" i="1" smtClean="0">
                              <a:latin typeface="Cambria Math" panose="02040503050406030204" pitchFamily="18" charset="0"/>
                              <a:ea typeface="Cambria Math" panose="02040503050406030204" pitchFamily="18" charset="0"/>
                            </a:rPr>
                            <m:t>∙0+</m:t>
                          </m:r>
                          <m:r>
                            <a:rPr lang="es-CR" sz="2000" i="1">
                              <a:latin typeface="Cambria Math" panose="02040503050406030204" pitchFamily="18" charset="0"/>
                            </a:rPr>
                            <m:t>0.1</m:t>
                          </m:r>
                          <m:r>
                            <a:rPr lang="es-CR" sz="2000" i="1">
                              <a:latin typeface="Cambria Math" panose="02040503050406030204" pitchFamily="18" charset="0"/>
                              <a:ea typeface="Cambria Math" panose="02040503050406030204" pitchFamily="18" charset="0"/>
                            </a:rPr>
                            <m:t>∙0</m:t>
                          </m:r>
                          <m:r>
                            <a:rPr lang="es-CR" sz="2000" i="1" smtClean="0">
                              <a:latin typeface="Cambria Math" panose="02040503050406030204" pitchFamily="18" charset="0"/>
                              <a:ea typeface="Cambria Math" panose="02040503050406030204" pitchFamily="18" charset="0"/>
                            </a:rPr>
                            <m:t>+</m:t>
                          </m:r>
                          <m:r>
                            <a:rPr lang="es-CR" sz="2000" i="1">
                              <a:latin typeface="Cambria Math" panose="02040503050406030204" pitchFamily="18" charset="0"/>
                            </a:rPr>
                            <m:t>0.1</m:t>
                          </m:r>
                          <m:r>
                            <a:rPr lang="es-CR" sz="2000" i="1">
                              <a:latin typeface="Cambria Math" panose="02040503050406030204" pitchFamily="18" charset="0"/>
                              <a:ea typeface="Cambria Math" panose="02040503050406030204" pitchFamily="18" charset="0"/>
                            </a:rPr>
                            <m:t>∙</m:t>
                          </m:r>
                          <m:r>
                            <a:rPr lang="es-CR" sz="2000" b="0" i="1" smtClean="0">
                              <a:latin typeface="Cambria Math" panose="02040503050406030204" pitchFamily="18" charset="0"/>
                              <a:ea typeface="Cambria Math" panose="02040503050406030204" pitchFamily="18" charset="0"/>
                            </a:rPr>
                            <m:t>1+…+</m:t>
                          </m:r>
                          <m:r>
                            <a:rPr lang="es-CR" sz="2000" i="1">
                              <a:latin typeface="Cambria Math" panose="02040503050406030204" pitchFamily="18" charset="0"/>
                            </a:rPr>
                            <m:t>0.1</m:t>
                          </m:r>
                          <m:r>
                            <a:rPr lang="es-CR" sz="2000" i="1">
                              <a:latin typeface="Cambria Math" panose="02040503050406030204" pitchFamily="18" charset="0"/>
                              <a:ea typeface="Cambria Math" panose="02040503050406030204" pitchFamily="18" charset="0"/>
                            </a:rPr>
                            <m:t>∙0</m:t>
                          </m:r>
                        </m:num>
                        <m:den>
                          <m:r>
                            <a:rPr lang="es-CR" sz="2000" b="0" i="1" smtClean="0">
                              <a:latin typeface="Cambria Math" panose="02040503050406030204" pitchFamily="18" charset="0"/>
                            </a:rPr>
                            <m:t>0.1</m:t>
                          </m:r>
                          <m:r>
                            <a:rPr lang="es-CR" sz="2000" b="0" i="1" smtClean="0">
                              <a:latin typeface="Cambria Math" panose="02040503050406030204" pitchFamily="18" charset="0"/>
                              <a:ea typeface="Cambria Math" panose="02040503050406030204" pitchFamily="18" charset="0"/>
                            </a:rPr>
                            <m:t>+…+0.1</m:t>
                          </m:r>
                        </m:den>
                      </m:f>
                    </m:oMath>
                  </m:oMathPara>
                </a14:m>
                <a:endParaRPr lang="en-US" sz="2000"/>
              </a:p>
              <a:p>
                <a:endParaRPr lang="en-US" sz="2000"/>
              </a:p>
              <a:p>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a:rPr lang="en-US" sz="2000" b="0" i="1" smtClean="0">
                              <a:latin typeface="Cambria Math" panose="02040503050406030204" pitchFamily="18" charset="0"/>
                            </a:rPr>
                            <m:t>𝑒</m:t>
                          </m:r>
                        </m:e>
                        <m:sub>
                          <m:r>
                            <a:rPr lang="es-CR" sz="2000" b="0" i="1" smtClean="0">
                              <a:latin typeface="Cambria Math" panose="02040503050406030204" pitchFamily="18" charset="0"/>
                            </a:rPr>
                            <m:t>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s-CR" sz="2000" b="0" i="1" smtClean="0">
                              <a:latin typeface="Cambria Math" panose="02040503050406030204" pitchFamily="18" charset="0"/>
                            </a:rPr>
                            <m:t>0.3</m:t>
                          </m:r>
                        </m:num>
                        <m:den>
                          <m:r>
                            <a:rPr lang="es-CR" sz="2000" b="0" i="1" smtClean="0">
                              <a:latin typeface="Cambria Math" panose="02040503050406030204" pitchFamily="18" charset="0"/>
                              <a:ea typeface="Cambria Math" panose="02040503050406030204" pitchFamily="18" charset="0"/>
                            </a:rPr>
                            <m:t>1</m:t>
                          </m:r>
                        </m:den>
                      </m:f>
                      <m:r>
                        <a:rPr lang="es-CR" sz="2000" b="0" i="1" smtClean="0">
                          <a:latin typeface="Cambria Math" panose="02040503050406030204" pitchFamily="18" charset="0"/>
                          <a:ea typeface="Cambria Math" panose="02040503050406030204" pitchFamily="18" charset="0"/>
                        </a:rPr>
                        <m:t>=0.3</m:t>
                      </m:r>
                    </m:oMath>
                  </m:oMathPara>
                </a14:m>
                <a:endParaRPr lang="en-US" sz="2000"/>
              </a:p>
            </p:txBody>
          </p:sp>
        </mc:Choice>
        <mc:Fallback>
          <p:sp>
            <p:nvSpPr>
              <p:cNvPr id="3" name="TextBox 2">
                <a:extLst>
                  <a:ext uri="{FF2B5EF4-FFF2-40B4-BE49-F238E27FC236}">
                    <a16:creationId xmlns:a16="http://schemas.microsoft.com/office/drawing/2014/main" id="{AA5F23C4-736D-3BDF-4F31-0B8A8B702384}"/>
                  </a:ext>
                </a:extLst>
              </p:cNvPr>
              <p:cNvSpPr txBox="1">
                <a:spLocks noRot="1" noChangeAspect="1" noMove="1" noResize="1" noEditPoints="1" noAdjustHandles="1" noChangeArrowheads="1" noChangeShapeType="1" noTextEdit="1"/>
              </p:cNvSpPr>
              <p:nvPr/>
            </p:nvSpPr>
            <p:spPr>
              <a:xfrm>
                <a:off x="3851920" y="2738329"/>
                <a:ext cx="5182543" cy="2706895"/>
              </a:xfrm>
              <a:prstGeom prst="rect">
                <a:avLst/>
              </a:prstGeom>
              <a:blipFill>
                <a:blip r:embed="rId4"/>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0018651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93</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a:t>
            </a:r>
            <a:r>
              <a:rPr lang="es-CR" altLang="es-CR" sz="2800" b="1" err="1">
                <a:latin typeface="Times New Roman" panose="02020603050405020304" pitchFamily="18" charset="0"/>
              </a:rPr>
              <a:t>boosting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3474990"/>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CR" sz="2000"/>
                  <a:t>Luego calculamos </a:t>
                </a:r>
                <a14:m>
                  <m:oMath xmlns:m="http://schemas.openxmlformats.org/officeDocument/2006/math">
                    <m:sSub>
                      <m:sSubPr>
                        <m:ctrlPr>
                          <a:rPr lang="es-CR" sz="2000" i="1" smtClean="0">
                            <a:latin typeface="Cambria Math" panose="02040503050406030204" pitchFamily="18" charset="0"/>
                          </a:rPr>
                        </m:ctrlPr>
                      </m:sSubPr>
                      <m:e>
                        <m:r>
                          <a:rPr lang="es-CR" sz="2000" i="1" smtClean="0">
                            <a:latin typeface="Cambria Math" panose="02040503050406030204" pitchFamily="18" charset="0"/>
                            <a:ea typeface="Cambria Math" panose="02040503050406030204" pitchFamily="18" charset="0"/>
                          </a:rPr>
                          <m:t>𝛼</m:t>
                        </m:r>
                      </m:e>
                      <m:sub>
                        <m:r>
                          <a:rPr lang="es-CR" sz="2000" b="0" i="1" smtClean="0">
                            <a:latin typeface="Cambria Math" panose="02040503050406030204" pitchFamily="18" charset="0"/>
                          </a:rPr>
                          <m:t>1</m:t>
                        </m:r>
                      </m:sub>
                    </m:sSub>
                  </m:oMath>
                </a14:m>
                <a:r>
                  <a:rPr lang="es-ES" sz="2000"/>
                  <a:t>:</a:t>
                </a:r>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a:rPr lang="es-ES" sz="2000" i="1" smtClean="0">
                              <a:latin typeface="Cambria Math" panose="02040503050406030204" pitchFamily="18" charset="0"/>
                              <a:ea typeface="Cambria Math" panose="02040503050406030204" pitchFamily="18" charset="0"/>
                            </a:rPr>
                            <m:t>𝛼</m:t>
                          </m:r>
                        </m:e>
                        <m:sub>
                          <m:r>
                            <a:rPr lang="es-CR"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𝜆</m:t>
                      </m:r>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ln</m:t>
                          </m:r>
                        </m:fName>
                        <m:e>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𝑒</m:t>
                                      </m:r>
                                    </m:e>
                                    <m:sub>
                                      <m:r>
                                        <a:rPr lang="es-CR" sz="2000" b="0" i="1" smtClean="0">
                                          <a:latin typeface="Cambria Math" panose="02040503050406030204" pitchFamily="18" charset="0"/>
                                          <a:ea typeface="Cambria Math" panose="02040503050406030204" pitchFamily="18" charset="0"/>
                                        </a:rPr>
                                        <m:t>1</m:t>
                                      </m:r>
                                    </m:sub>
                                  </m:sSub>
                                </m:num>
                                <m:den>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𝑒</m:t>
                                      </m:r>
                                    </m:e>
                                    <m:sub>
                                      <m:r>
                                        <a:rPr lang="es-CR" sz="2000" b="0" i="1" smtClean="0">
                                          <a:latin typeface="Cambria Math" panose="02040503050406030204" pitchFamily="18" charset="0"/>
                                          <a:ea typeface="Cambria Math" panose="02040503050406030204" pitchFamily="18" charset="0"/>
                                        </a:rPr>
                                        <m:t>1</m:t>
                                      </m:r>
                                    </m:sub>
                                  </m:sSub>
                                </m:den>
                              </m:f>
                            </m:e>
                          </m:d>
                        </m:e>
                      </m:func>
                    </m:oMath>
                  </m:oMathPara>
                </a14:m>
                <a:endParaRPr lang="es-ES"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s-CR" sz="2000" b="0" i="1" smtClean="0">
                          <a:latin typeface="Cambria Math" panose="02040503050406030204" pitchFamily="18" charset="0"/>
                          <a:ea typeface="Cambria Math" panose="02040503050406030204" pitchFamily="18" charset="0"/>
                        </a:rPr>
                        <m:t>0.5</m:t>
                      </m:r>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ln</m:t>
                          </m:r>
                        </m:fName>
                        <m:e>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r>
                                    <a:rPr lang="es-CR" sz="2000" b="0" i="1" smtClean="0">
                                      <a:latin typeface="Cambria Math" panose="02040503050406030204" pitchFamily="18" charset="0"/>
                                      <a:ea typeface="Cambria Math" panose="02040503050406030204" pitchFamily="18" charset="0"/>
                                    </a:rPr>
                                    <m:t>0.3</m:t>
                                  </m:r>
                                </m:num>
                                <m:den>
                                  <m:r>
                                    <a:rPr lang="es-CR" sz="2000" b="0" i="1" smtClean="0">
                                      <a:latin typeface="Cambria Math" panose="02040503050406030204" pitchFamily="18" charset="0"/>
                                      <a:ea typeface="Cambria Math" panose="02040503050406030204" pitchFamily="18" charset="0"/>
                                    </a:rPr>
                                    <m:t>0.3</m:t>
                                  </m:r>
                                </m:den>
                              </m:f>
                            </m:e>
                          </m:d>
                        </m:e>
                      </m:func>
                    </m:oMath>
                  </m:oMathPara>
                </a14:m>
                <a:endParaRPr lang="es-ES"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s-CR" sz="2000" b="0" i="1" smtClean="0">
                          <a:latin typeface="Cambria Math" panose="02040503050406030204" pitchFamily="18" charset="0"/>
                          <a:ea typeface="Cambria Math" panose="02040503050406030204" pitchFamily="18" charset="0"/>
                        </a:rPr>
                        <m:t>0.5</m:t>
                      </m:r>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ln</m:t>
                          </m:r>
                        </m:fName>
                        <m:e>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r>
                                    <a:rPr lang="es-CR" sz="2000" b="0" i="1" smtClean="0">
                                      <a:latin typeface="Cambria Math" panose="02040503050406030204" pitchFamily="18" charset="0"/>
                                      <a:ea typeface="Cambria Math" panose="02040503050406030204" pitchFamily="18" charset="0"/>
                                    </a:rPr>
                                    <m:t>0.7</m:t>
                                  </m:r>
                                </m:num>
                                <m:den>
                                  <m:r>
                                    <a:rPr lang="es-CR" sz="2000" b="0" i="1" smtClean="0">
                                      <a:latin typeface="Cambria Math" panose="02040503050406030204" pitchFamily="18" charset="0"/>
                                      <a:ea typeface="Cambria Math" panose="02040503050406030204" pitchFamily="18" charset="0"/>
                                    </a:rPr>
                                    <m:t>0.3</m:t>
                                  </m:r>
                                </m:den>
                              </m:f>
                            </m:e>
                          </m:d>
                        </m:e>
                      </m:func>
                    </m:oMath>
                  </m:oMathPara>
                </a14:m>
                <a:endParaRPr lang="es-ES" sz="2000"/>
              </a:p>
              <a:p>
                <a:pPr marL="0" indent="0" algn="just">
                  <a:spcBef>
                    <a:spcPct val="0"/>
                  </a:spcBef>
                  <a:spcAft>
                    <a:spcPts val="600"/>
                  </a:spcAft>
                  <a:buClr>
                    <a:schemeClr val="hlink"/>
                  </a:buClr>
                  <a:buSzTx/>
                  <a:buNone/>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s-CR" sz="2000" b="0" i="1" smtClean="0">
                          <a:latin typeface="Cambria Math" panose="02040503050406030204" pitchFamily="18" charset="0"/>
                          <a:ea typeface="Cambria Math" panose="02040503050406030204" pitchFamily="18" charset="0"/>
                        </a:rPr>
                        <m:t>0.42</m:t>
                      </m:r>
                    </m:oMath>
                  </m:oMathPara>
                </a14:m>
                <a:endParaRPr lang="es-ES" sz="2000"/>
              </a:p>
              <a:p>
                <a:pPr marL="0" indent="0" algn="just">
                  <a:spcBef>
                    <a:spcPct val="0"/>
                  </a:spcBef>
                  <a:spcAft>
                    <a:spcPts val="600"/>
                  </a:spcAft>
                  <a:buClr>
                    <a:schemeClr val="hlink"/>
                  </a:buClr>
                  <a:buSzTx/>
                  <a:buNone/>
                  <a:defRPr/>
                </a:pPr>
                <a:endParaRPr lang="es-ES" sz="2000"/>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89138"/>
                <a:ext cx="7696200" cy="3474990"/>
              </a:xfrm>
              <a:blipFill>
                <a:blip r:embed="rId2"/>
                <a:stretch>
                  <a:fillRect l="-713" t="-877"/>
                </a:stretch>
              </a:blipFill>
            </p:spPr>
            <p:txBody>
              <a:bodyPr/>
              <a:lstStyle/>
              <a:p>
                <a:r>
                  <a:rPr lang="es-ES">
                    <a:noFill/>
                  </a:rPr>
                  <a:t> </a:t>
                </a:r>
              </a:p>
            </p:txBody>
          </p:sp>
        </mc:Fallback>
      </mc:AlternateContent>
    </p:spTree>
    <p:extLst>
      <p:ext uri="{BB962C8B-B14F-4D97-AF65-F5344CB8AC3E}">
        <p14:creationId xmlns:p14="http://schemas.microsoft.com/office/powerpoint/2010/main" val="14979370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94</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a:t>
            </a:r>
            <a:r>
              <a:rPr lang="es-CR" altLang="es-CR" sz="2800" b="1" err="1">
                <a:latin typeface="Times New Roman" panose="02020603050405020304" pitchFamily="18" charset="0"/>
              </a:rPr>
              <a:t>boosting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400110"/>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CR" sz="2000"/>
                  <a:t>Se recalculan los pesos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sub>
                    </m:sSub>
                  </m:oMath>
                </a14:m>
                <a:r>
                  <a:rPr lang="es-ES" sz="2000"/>
                  <a:t> (sin ajustar):</a:t>
                </a:r>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89138"/>
                <a:ext cx="7696200" cy="400110"/>
              </a:xfrm>
              <a:blipFill>
                <a:blip r:embed="rId2"/>
                <a:stretch>
                  <a:fillRect l="-713" t="-7576" b="-25758"/>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graphicFrame>
            <p:nvGraphicFramePr>
              <p:cNvPr id="6" name="Table 3">
                <a:extLst>
                  <a:ext uri="{FF2B5EF4-FFF2-40B4-BE49-F238E27FC236}">
                    <a16:creationId xmlns:a16="http://schemas.microsoft.com/office/drawing/2014/main" id="{D852BD36-CC39-87CF-6FB1-66C5E2C60470}"/>
                  </a:ext>
                </a:extLst>
              </p:cNvPr>
              <p:cNvGraphicFramePr>
                <a:graphicFrameLocks noGrp="1"/>
              </p:cNvGraphicFramePr>
              <p:nvPr>
                <p:extLst>
                  <p:ext uri="{D42A27DB-BD31-4B8C-83A1-F6EECF244321}">
                    <p14:modId xmlns:p14="http://schemas.microsoft.com/office/powerpoint/2010/main" val="2392232918"/>
                  </p:ext>
                </p:extLst>
              </p:nvPr>
            </p:nvGraphicFramePr>
            <p:xfrm>
              <a:off x="755576" y="2707979"/>
              <a:ext cx="2952328" cy="3464965"/>
            </p:xfrm>
            <a:graphic>
              <a:graphicData uri="http://schemas.openxmlformats.org/drawingml/2006/table">
                <a:tbl>
                  <a:tblPr firstRow="1" bandRow="1">
                    <a:tableStyleId>{5940675A-B579-460E-94D1-54222C63F5DA}</a:tableStyleId>
                  </a:tblPr>
                  <a:tblGrid>
                    <a:gridCol w="551994">
                      <a:extLst>
                        <a:ext uri="{9D8B030D-6E8A-4147-A177-3AD203B41FA5}">
                          <a16:colId xmlns:a16="http://schemas.microsoft.com/office/drawing/2014/main" val="2543703486"/>
                        </a:ext>
                      </a:extLst>
                    </a:gridCol>
                    <a:gridCol w="827991">
                      <a:extLst>
                        <a:ext uri="{9D8B030D-6E8A-4147-A177-3AD203B41FA5}">
                          <a16:colId xmlns:a16="http://schemas.microsoft.com/office/drawing/2014/main" val="700379300"/>
                        </a:ext>
                      </a:extLst>
                    </a:gridCol>
                    <a:gridCol w="288032">
                      <a:extLst>
                        <a:ext uri="{9D8B030D-6E8A-4147-A177-3AD203B41FA5}">
                          <a16:colId xmlns:a16="http://schemas.microsoft.com/office/drawing/2014/main" val="4036698488"/>
                        </a:ext>
                      </a:extLst>
                    </a:gridCol>
                    <a:gridCol w="539959">
                      <a:extLst>
                        <a:ext uri="{9D8B030D-6E8A-4147-A177-3AD203B41FA5}">
                          <a16:colId xmlns:a16="http://schemas.microsoft.com/office/drawing/2014/main" val="699701969"/>
                        </a:ext>
                      </a:extLst>
                    </a:gridCol>
                    <a:gridCol w="744352">
                      <a:extLst>
                        <a:ext uri="{9D8B030D-6E8A-4147-A177-3AD203B41FA5}">
                          <a16:colId xmlns:a16="http://schemas.microsoft.com/office/drawing/2014/main" val="2637362033"/>
                        </a:ext>
                      </a:extLst>
                    </a:gridCol>
                  </a:tblGrid>
                  <a:tr h="571500">
                    <a:tc>
                      <a:txBody>
                        <a:bodyPr/>
                        <a:lstStyle/>
                        <a:p>
                          <a:r>
                            <a:rPr lang="es-CR" b="1"/>
                            <a:t>id</a:t>
                          </a:r>
                          <a:endParaRPr lang="en-US" b="1"/>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𝜹</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m:t>
                                    </m:r>
                                  </m:e>
                                </m:d>
                              </m:oMath>
                            </m:oMathPara>
                          </a14:m>
                          <a:endParaRPr lang="en-US" b="1"/>
                        </a:p>
                      </a:txBody>
                      <a:tcPr>
                        <a:lnR w="12700" cap="flat" cmpd="sng" algn="ctr">
                          <a:solidFill>
                            <a:schemeClr val="tx1"/>
                          </a:solidFill>
                          <a:prstDash val="solid"/>
                          <a:round/>
                          <a:headEnd type="none" w="med" len="med"/>
                          <a:tailEnd type="none" w="med" len="med"/>
                        </a:lnR>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b="1"/>
                            <a:t>id</a:t>
                          </a:r>
                          <a:endParaRPr lang="en-US" b="1"/>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𝜹</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m:t>
                                    </m:r>
                                  </m:e>
                                </m:d>
                              </m:oMath>
                            </m:oMathPara>
                          </a14:m>
                          <a:endParaRPr lang="en-US" b="1"/>
                        </a:p>
                      </a:txBody>
                      <a:tcPr/>
                    </a:tc>
                    <a:extLst>
                      <a:ext uri="{0D108BD9-81ED-4DB2-BD59-A6C34878D82A}">
                        <a16:rowId xmlns:a16="http://schemas.microsoft.com/office/drawing/2014/main" val="2997728304"/>
                      </a:ext>
                    </a:extLst>
                  </a:tr>
                  <a:tr h="578693">
                    <a:tc>
                      <a:txBody>
                        <a:bodyPr/>
                        <a:lstStyle/>
                        <a:p>
                          <a:r>
                            <a:rPr lang="es-CR"/>
                            <a:t>1</a:t>
                          </a:r>
                          <a:endParaRPr lang="en-US"/>
                        </a:p>
                      </a:txBody>
                      <a:tcPr/>
                    </a:tc>
                    <a:tc>
                      <a:txBody>
                        <a:bodyPr/>
                        <a:lstStyle/>
                        <a:p>
                          <a:pPr algn="ctr"/>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6</a:t>
                          </a:r>
                          <a:endParaRPr lang="en-US"/>
                        </a:p>
                      </a:txBody>
                      <a:tcPr>
                        <a:lnL w="12700" cap="flat" cmpd="sng" algn="ctr">
                          <a:solidFill>
                            <a:schemeClr val="tx1"/>
                          </a:solidFill>
                          <a:prstDash val="solid"/>
                          <a:round/>
                          <a:headEnd type="none" w="med" len="med"/>
                          <a:tailEnd type="none" w="med" len="med"/>
                        </a:lnL>
                      </a:tcPr>
                    </a:tc>
                    <a:tc>
                      <a:txBody>
                        <a:bodyPr/>
                        <a:lstStyle/>
                        <a:p>
                          <a:pPr algn="ctr"/>
                          <a:r>
                            <a:rPr lang="es-CR"/>
                            <a:t>1</a:t>
                          </a:r>
                          <a:endParaRPr lang="en-US"/>
                        </a:p>
                      </a:txBody>
                      <a:tcPr/>
                    </a:tc>
                    <a:extLst>
                      <a:ext uri="{0D108BD9-81ED-4DB2-BD59-A6C34878D82A}">
                        <a16:rowId xmlns:a16="http://schemas.microsoft.com/office/drawing/2014/main" val="4014776527"/>
                      </a:ext>
                    </a:extLst>
                  </a:tr>
                  <a:tr h="578693">
                    <a:tc>
                      <a:txBody>
                        <a:bodyPr/>
                        <a:lstStyle/>
                        <a:p>
                          <a:r>
                            <a:rPr lang="es-CR"/>
                            <a:t>2</a:t>
                          </a: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7</a:t>
                          </a:r>
                          <a:endParaRPr lang="en-US"/>
                        </a:p>
                      </a:txBody>
                      <a:tcPr>
                        <a:lnL w="12700" cap="flat" cmpd="sng" algn="ctr">
                          <a:solidFill>
                            <a:schemeClr val="tx1"/>
                          </a:solidFill>
                          <a:prstDash val="solid"/>
                          <a:round/>
                          <a:headEnd type="none" w="med" len="med"/>
                          <a:tailEnd type="none" w="med" len="med"/>
                        </a:lnL>
                      </a:tcPr>
                    </a:tc>
                    <a:tc>
                      <a:txBody>
                        <a:bodyPr/>
                        <a:lstStyle/>
                        <a:p>
                          <a:pPr algn="ctr"/>
                          <a:r>
                            <a:rPr lang="es-CR"/>
                            <a:t>-1</a:t>
                          </a:r>
                          <a:endParaRPr lang="en-US"/>
                        </a:p>
                      </a:txBody>
                      <a:tcPr/>
                    </a:tc>
                    <a:extLst>
                      <a:ext uri="{0D108BD9-81ED-4DB2-BD59-A6C34878D82A}">
                        <a16:rowId xmlns:a16="http://schemas.microsoft.com/office/drawing/2014/main" val="437369270"/>
                      </a:ext>
                    </a:extLst>
                  </a:tr>
                  <a:tr h="578693">
                    <a:tc>
                      <a:txBody>
                        <a:bodyPr/>
                        <a:lstStyle/>
                        <a:p>
                          <a:r>
                            <a:rPr lang="es-CR"/>
                            <a:t>3</a:t>
                          </a:r>
                          <a:endParaRPr lang="en-US"/>
                        </a:p>
                      </a:txBody>
                      <a:tcPr/>
                    </a:tc>
                    <a:tc>
                      <a:txBody>
                        <a:bodyPr/>
                        <a:lstStyle/>
                        <a:p>
                          <a:pPr algn="ctr"/>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8</a:t>
                          </a:r>
                          <a:endParaRPr lang="en-US"/>
                        </a:p>
                      </a:txBody>
                      <a:tcPr>
                        <a:lnL w="12700" cap="flat" cmpd="sng" algn="ctr">
                          <a:solidFill>
                            <a:schemeClr val="tx1"/>
                          </a:solidFill>
                          <a:prstDash val="solid"/>
                          <a:round/>
                          <a:headEnd type="none" w="med" len="med"/>
                          <a:tailEnd type="none" w="med" len="med"/>
                        </a:lnL>
                      </a:tcPr>
                    </a:tc>
                    <a:tc>
                      <a:txBody>
                        <a:bodyPr/>
                        <a:lstStyle/>
                        <a:p>
                          <a:pPr algn="ctr"/>
                          <a:r>
                            <a:rPr lang="es-CR"/>
                            <a:t>1</a:t>
                          </a:r>
                          <a:endParaRPr lang="en-US"/>
                        </a:p>
                      </a:txBody>
                      <a:tcPr/>
                    </a:tc>
                    <a:extLst>
                      <a:ext uri="{0D108BD9-81ED-4DB2-BD59-A6C34878D82A}">
                        <a16:rowId xmlns:a16="http://schemas.microsoft.com/office/drawing/2014/main" val="1287744834"/>
                      </a:ext>
                    </a:extLst>
                  </a:tr>
                  <a:tr h="578693">
                    <a:tc>
                      <a:txBody>
                        <a:bodyPr/>
                        <a:lstStyle/>
                        <a:p>
                          <a:r>
                            <a:rPr lang="es-CR"/>
                            <a:t>4</a:t>
                          </a:r>
                          <a:endParaRPr lang="en-US"/>
                        </a:p>
                      </a:txBody>
                      <a:tcPr/>
                    </a:tc>
                    <a:tc>
                      <a:txBody>
                        <a:bodyPr/>
                        <a:lstStyle/>
                        <a:p>
                          <a:pPr algn="ctr"/>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9</a:t>
                          </a:r>
                          <a:endParaRPr lang="en-US"/>
                        </a:p>
                      </a:txBody>
                      <a:tcPr>
                        <a:lnL w="12700" cap="flat" cmpd="sng" algn="ctr">
                          <a:solidFill>
                            <a:schemeClr val="tx1"/>
                          </a:solidFill>
                          <a:prstDash val="solid"/>
                          <a:round/>
                          <a:headEnd type="none" w="med" len="med"/>
                          <a:tailEnd type="none" w="med" len="med"/>
                        </a:lnL>
                      </a:tcPr>
                    </a:tc>
                    <a:tc>
                      <a:txBody>
                        <a:bodyPr/>
                        <a:lstStyle/>
                        <a:p>
                          <a:pPr algn="ctr"/>
                          <a:r>
                            <a:rPr lang="es-CR"/>
                            <a:t>-1</a:t>
                          </a:r>
                          <a:endParaRPr lang="en-US"/>
                        </a:p>
                      </a:txBody>
                      <a:tcPr/>
                    </a:tc>
                    <a:extLst>
                      <a:ext uri="{0D108BD9-81ED-4DB2-BD59-A6C34878D82A}">
                        <a16:rowId xmlns:a16="http://schemas.microsoft.com/office/drawing/2014/main" val="2809524565"/>
                      </a:ext>
                    </a:extLst>
                  </a:tr>
                  <a:tr h="578693">
                    <a:tc>
                      <a:txBody>
                        <a:bodyPr/>
                        <a:lstStyle/>
                        <a:p>
                          <a:r>
                            <a:rPr lang="es-CR"/>
                            <a:t>5</a:t>
                          </a:r>
                          <a:endParaRPr lang="en-US"/>
                        </a:p>
                      </a:txBody>
                      <a:tcPr/>
                    </a:tc>
                    <a:tc>
                      <a:txBody>
                        <a:bodyPr/>
                        <a:lstStyle/>
                        <a:p>
                          <a:pPr algn="ctr"/>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10</a:t>
                          </a:r>
                          <a:endParaRPr lang="en-US"/>
                        </a:p>
                      </a:txBody>
                      <a:tcPr>
                        <a:lnL w="12700" cap="flat" cmpd="sng" algn="ctr">
                          <a:solidFill>
                            <a:schemeClr val="tx1"/>
                          </a:solidFill>
                          <a:prstDash val="solid"/>
                          <a:round/>
                          <a:headEnd type="none" w="med" len="med"/>
                          <a:tailEnd type="none" w="med" len="med"/>
                        </a:lnL>
                      </a:tcPr>
                    </a:tc>
                    <a:tc>
                      <a:txBody>
                        <a:bodyPr/>
                        <a:lstStyle/>
                        <a:p>
                          <a:pPr algn="ctr"/>
                          <a:r>
                            <a:rPr lang="es-CR"/>
                            <a:t>-1</a:t>
                          </a:r>
                          <a:endParaRPr lang="en-US"/>
                        </a:p>
                      </a:txBody>
                      <a:tcPr/>
                    </a:tc>
                    <a:extLst>
                      <a:ext uri="{0D108BD9-81ED-4DB2-BD59-A6C34878D82A}">
                        <a16:rowId xmlns:a16="http://schemas.microsoft.com/office/drawing/2014/main" val="1016421868"/>
                      </a:ext>
                    </a:extLst>
                  </a:tr>
                </a:tbl>
              </a:graphicData>
            </a:graphic>
          </p:graphicFrame>
        </mc:Choice>
        <mc:Fallback>
          <p:graphicFrame>
            <p:nvGraphicFramePr>
              <p:cNvPr id="6" name="Table 3">
                <a:extLst>
                  <a:ext uri="{FF2B5EF4-FFF2-40B4-BE49-F238E27FC236}">
                    <a16:creationId xmlns:a16="http://schemas.microsoft.com/office/drawing/2014/main" id="{D852BD36-CC39-87CF-6FB1-66C5E2C60470}"/>
                  </a:ext>
                </a:extLst>
              </p:cNvPr>
              <p:cNvGraphicFramePr>
                <a:graphicFrameLocks noGrp="1"/>
              </p:cNvGraphicFramePr>
              <p:nvPr>
                <p:extLst>
                  <p:ext uri="{D42A27DB-BD31-4B8C-83A1-F6EECF244321}">
                    <p14:modId xmlns:p14="http://schemas.microsoft.com/office/powerpoint/2010/main" val="2392232918"/>
                  </p:ext>
                </p:extLst>
              </p:nvPr>
            </p:nvGraphicFramePr>
            <p:xfrm>
              <a:off x="755576" y="2707979"/>
              <a:ext cx="2952328" cy="3464965"/>
            </p:xfrm>
            <a:graphic>
              <a:graphicData uri="http://schemas.openxmlformats.org/drawingml/2006/table">
                <a:tbl>
                  <a:tblPr firstRow="1" bandRow="1">
                    <a:tableStyleId>{5940675A-B579-460E-94D1-54222C63F5DA}</a:tableStyleId>
                  </a:tblPr>
                  <a:tblGrid>
                    <a:gridCol w="551994">
                      <a:extLst>
                        <a:ext uri="{9D8B030D-6E8A-4147-A177-3AD203B41FA5}">
                          <a16:colId xmlns:a16="http://schemas.microsoft.com/office/drawing/2014/main" val="2543703486"/>
                        </a:ext>
                      </a:extLst>
                    </a:gridCol>
                    <a:gridCol w="827991">
                      <a:extLst>
                        <a:ext uri="{9D8B030D-6E8A-4147-A177-3AD203B41FA5}">
                          <a16:colId xmlns:a16="http://schemas.microsoft.com/office/drawing/2014/main" val="700379300"/>
                        </a:ext>
                      </a:extLst>
                    </a:gridCol>
                    <a:gridCol w="288032">
                      <a:extLst>
                        <a:ext uri="{9D8B030D-6E8A-4147-A177-3AD203B41FA5}">
                          <a16:colId xmlns:a16="http://schemas.microsoft.com/office/drawing/2014/main" val="4036698488"/>
                        </a:ext>
                      </a:extLst>
                    </a:gridCol>
                    <a:gridCol w="539959">
                      <a:extLst>
                        <a:ext uri="{9D8B030D-6E8A-4147-A177-3AD203B41FA5}">
                          <a16:colId xmlns:a16="http://schemas.microsoft.com/office/drawing/2014/main" val="699701969"/>
                        </a:ext>
                      </a:extLst>
                    </a:gridCol>
                    <a:gridCol w="744352">
                      <a:extLst>
                        <a:ext uri="{9D8B030D-6E8A-4147-A177-3AD203B41FA5}">
                          <a16:colId xmlns:a16="http://schemas.microsoft.com/office/drawing/2014/main" val="2637362033"/>
                        </a:ext>
                      </a:extLst>
                    </a:gridCol>
                  </a:tblGrid>
                  <a:tr h="571500">
                    <a:tc>
                      <a:txBody>
                        <a:bodyPr/>
                        <a:lstStyle/>
                        <a:p>
                          <a:r>
                            <a:rPr lang="es-CR" b="1"/>
                            <a:t>id</a:t>
                          </a:r>
                          <a:endParaRPr lang="en-US" b="1"/>
                        </a:p>
                      </a:txBody>
                      <a:tcPr/>
                    </a:tc>
                    <a:tc>
                      <a:txBody>
                        <a:bodyPr/>
                        <a:lstStyle/>
                        <a:p>
                          <a:endParaRPr lang="es-ES"/>
                        </a:p>
                      </a:txBody>
                      <a:tcPr>
                        <a:lnR w="12700" cap="flat" cmpd="sng" algn="ctr">
                          <a:solidFill>
                            <a:schemeClr val="tx1"/>
                          </a:solidFill>
                          <a:prstDash val="solid"/>
                          <a:round/>
                          <a:headEnd type="none" w="med" len="med"/>
                          <a:tailEnd type="none" w="med" len="med"/>
                        </a:lnR>
                        <a:blipFill>
                          <a:blip r:embed="rId3"/>
                          <a:stretch>
                            <a:fillRect l="-67647" t="-5319" r="-191912" b="-507447"/>
                          </a:stretch>
                        </a:blipFill>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b="1"/>
                            <a:t>id</a:t>
                          </a:r>
                          <a:endParaRPr lang="en-US" b="1"/>
                        </a:p>
                      </a:txBody>
                      <a:tcPr>
                        <a:lnL w="12700" cap="flat" cmpd="sng" algn="ctr">
                          <a:solidFill>
                            <a:schemeClr val="tx1"/>
                          </a:solidFill>
                          <a:prstDash val="solid"/>
                          <a:round/>
                          <a:headEnd type="none" w="med" len="med"/>
                          <a:tailEnd type="none" w="med" len="med"/>
                        </a:lnL>
                      </a:tcPr>
                    </a:tc>
                    <a:tc>
                      <a:txBody>
                        <a:bodyPr/>
                        <a:lstStyle/>
                        <a:p>
                          <a:endParaRPr lang="es-ES"/>
                        </a:p>
                      </a:txBody>
                      <a:tcPr>
                        <a:blipFill>
                          <a:blip r:embed="rId3"/>
                          <a:stretch>
                            <a:fillRect l="-295935" t="-5319" r="-1626" b="-507447"/>
                          </a:stretch>
                        </a:blipFill>
                      </a:tcPr>
                    </a:tc>
                    <a:extLst>
                      <a:ext uri="{0D108BD9-81ED-4DB2-BD59-A6C34878D82A}">
                        <a16:rowId xmlns:a16="http://schemas.microsoft.com/office/drawing/2014/main" val="2997728304"/>
                      </a:ext>
                    </a:extLst>
                  </a:tr>
                  <a:tr h="578693">
                    <a:tc>
                      <a:txBody>
                        <a:bodyPr/>
                        <a:lstStyle/>
                        <a:p>
                          <a:r>
                            <a:rPr lang="es-CR"/>
                            <a:t>1</a:t>
                          </a:r>
                          <a:endParaRPr lang="en-US"/>
                        </a:p>
                      </a:txBody>
                      <a:tcPr/>
                    </a:tc>
                    <a:tc>
                      <a:txBody>
                        <a:bodyPr/>
                        <a:lstStyle/>
                        <a:p>
                          <a:pPr algn="ctr"/>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6</a:t>
                          </a:r>
                          <a:endParaRPr lang="en-US"/>
                        </a:p>
                      </a:txBody>
                      <a:tcPr>
                        <a:lnL w="12700" cap="flat" cmpd="sng" algn="ctr">
                          <a:solidFill>
                            <a:schemeClr val="tx1"/>
                          </a:solidFill>
                          <a:prstDash val="solid"/>
                          <a:round/>
                          <a:headEnd type="none" w="med" len="med"/>
                          <a:tailEnd type="none" w="med" len="med"/>
                        </a:lnL>
                      </a:tcPr>
                    </a:tc>
                    <a:tc>
                      <a:txBody>
                        <a:bodyPr/>
                        <a:lstStyle/>
                        <a:p>
                          <a:pPr algn="ctr"/>
                          <a:r>
                            <a:rPr lang="es-CR"/>
                            <a:t>1</a:t>
                          </a:r>
                          <a:endParaRPr lang="en-US"/>
                        </a:p>
                      </a:txBody>
                      <a:tcPr/>
                    </a:tc>
                    <a:extLst>
                      <a:ext uri="{0D108BD9-81ED-4DB2-BD59-A6C34878D82A}">
                        <a16:rowId xmlns:a16="http://schemas.microsoft.com/office/drawing/2014/main" val="4014776527"/>
                      </a:ext>
                    </a:extLst>
                  </a:tr>
                  <a:tr h="578693">
                    <a:tc>
                      <a:txBody>
                        <a:bodyPr/>
                        <a:lstStyle/>
                        <a:p>
                          <a:r>
                            <a:rPr lang="es-CR"/>
                            <a:t>2</a:t>
                          </a: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7</a:t>
                          </a:r>
                          <a:endParaRPr lang="en-US"/>
                        </a:p>
                      </a:txBody>
                      <a:tcPr>
                        <a:lnL w="12700" cap="flat" cmpd="sng" algn="ctr">
                          <a:solidFill>
                            <a:schemeClr val="tx1"/>
                          </a:solidFill>
                          <a:prstDash val="solid"/>
                          <a:round/>
                          <a:headEnd type="none" w="med" len="med"/>
                          <a:tailEnd type="none" w="med" len="med"/>
                        </a:lnL>
                      </a:tcPr>
                    </a:tc>
                    <a:tc>
                      <a:txBody>
                        <a:bodyPr/>
                        <a:lstStyle/>
                        <a:p>
                          <a:pPr algn="ctr"/>
                          <a:r>
                            <a:rPr lang="es-CR"/>
                            <a:t>-1</a:t>
                          </a:r>
                          <a:endParaRPr lang="en-US"/>
                        </a:p>
                      </a:txBody>
                      <a:tcPr/>
                    </a:tc>
                    <a:extLst>
                      <a:ext uri="{0D108BD9-81ED-4DB2-BD59-A6C34878D82A}">
                        <a16:rowId xmlns:a16="http://schemas.microsoft.com/office/drawing/2014/main" val="437369270"/>
                      </a:ext>
                    </a:extLst>
                  </a:tr>
                  <a:tr h="578693">
                    <a:tc>
                      <a:txBody>
                        <a:bodyPr/>
                        <a:lstStyle/>
                        <a:p>
                          <a:r>
                            <a:rPr lang="es-CR"/>
                            <a:t>3</a:t>
                          </a:r>
                          <a:endParaRPr lang="en-US"/>
                        </a:p>
                      </a:txBody>
                      <a:tcPr/>
                    </a:tc>
                    <a:tc>
                      <a:txBody>
                        <a:bodyPr/>
                        <a:lstStyle/>
                        <a:p>
                          <a:pPr algn="ctr"/>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8</a:t>
                          </a:r>
                          <a:endParaRPr lang="en-US"/>
                        </a:p>
                      </a:txBody>
                      <a:tcPr>
                        <a:lnL w="12700" cap="flat" cmpd="sng" algn="ctr">
                          <a:solidFill>
                            <a:schemeClr val="tx1"/>
                          </a:solidFill>
                          <a:prstDash val="solid"/>
                          <a:round/>
                          <a:headEnd type="none" w="med" len="med"/>
                          <a:tailEnd type="none" w="med" len="med"/>
                        </a:lnL>
                      </a:tcPr>
                    </a:tc>
                    <a:tc>
                      <a:txBody>
                        <a:bodyPr/>
                        <a:lstStyle/>
                        <a:p>
                          <a:pPr algn="ctr"/>
                          <a:r>
                            <a:rPr lang="es-CR"/>
                            <a:t>1</a:t>
                          </a:r>
                          <a:endParaRPr lang="en-US"/>
                        </a:p>
                      </a:txBody>
                      <a:tcPr/>
                    </a:tc>
                    <a:extLst>
                      <a:ext uri="{0D108BD9-81ED-4DB2-BD59-A6C34878D82A}">
                        <a16:rowId xmlns:a16="http://schemas.microsoft.com/office/drawing/2014/main" val="1287744834"/>
                      </a:ext>
                    </a:extLst>
                  </a:tr>
                  <a:tr h="578693">
                    <a:tc>
                      <a:txBody>
                        <a:bodyPr/>
                        <a:lstStyle/>
                        <a:p>
                          <a:r>
                            <a:rPr lang="es-CR"/>
                            <a:t>4</a:t>
                          </a:r>
                          <a:endParaRPr lang="en-US"/>
                        </a:p>
                      </a:txBody>
                      <a:tcPr/>
                    </a:tc>
                    <a:tc>
                      <a:txBody>
                        <a:bodyPr/>
                        <a:lstStyle/>
                        <a:p>
                          <a:pPr algn="ctr"/>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9</a:t>
                          </a:r>
                          <a:endParaRPr lang="en-US"/>
                        </a:p>
                      </a:txBody>
                      <a:tcPr>
                        <a:lnL w="12700" cap="flat" cmpd="sng" algn="ctr">
                          <a:solidFill>
                            <a:schemeClr val="tx1"/>
                          </a:solidFill>
                          <a:prstDash val="solid"/>
                          <a:round/>
                          <a:headEnd type="none" w="med" len="med"/>
                          <a:tailEnd type="none" w="med" len="med"/>
                        </a:lnL>
                      </a:tcPr>
                    </a:tc>
                    <a:tc>
                      <a:txBody>
                        <a:bodyPr/>
                        <a:lstStyle/>
                        <a:p>
                          <a:pPr algn="ctr"/>
                          <a:r>
                            <a:rPr lang="es-CR"/>
                            <a:t>-1</a:t>
                          </a:r>
                          <a:endParaRPr lang="en-US"/>
                        </a:p>
                      </a:txBody>
                      <a:tcPr/>
                    </a:tc>
                    <a:extLst>
                      <a:ext uri="{0D108BD9-81ED-4DB2-BD59-A6C34878D82A}">
                        <a16:rowId xmlns:a16="http://schemas.microsoft.com/office/drawing/2014/main" val="2809524565"/>
                      </a:ext>
                    </a:extLst>
                  </a:tr>
                  <a:tr h="578693">
                    <a:tc>
                      <a:txBody>
                        <a:bodyPr/>
                        <a:lstStyle/>
                        <a:p>
                          <a:r>
                            <a:rPr lang="es-CR"/>
                            <a:t>5</a:t>
                          </a:r>
                          <a:endParaRPr lang="en-US"/>
                        </a:p>
                      </a:txBody>
                      <a:tcPr/>
                    </a:tc>
                    <a:tc>
                      <a:txBody>
                        <a:bodyPr/>
                        <a:lstStyle/>
                        <a:p>
                          <a:pPr algn="ctr"/>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10</a:t>
                          </a:r>
                          <a:endParaRPr lang="en-US"/>
                        </a:p>
                      </a:txBody>
                      <a:tcPr>
                        <a:lnL w="12700" cap="flat" cmpd="sng" algn="ctr">
                          <a:solidFill>
                            <a:schemeClr val="tx1"/>
                          </a:solidFill>
                          <a:prstDash val="solid"/>
                          <a:round/>
                          <a:headEnd type="none" w="med" len="med"/>
                          <a:tailEnd type="none" w="med" len="med"/>
                        </a:lnL>
                      </a:tcPr>
                    </a:tc>
                    <a:tc>
                      <a:txBody>
                        <a:bodyPr/>
                        <a:lstStyle/>
                        <a:p>
                          <a:pPr algn="ctr"/>
                          <a:r>
                            <a:rPr lang="es-CR"/>
                            <a:t>-1</a:t>
                          </a:r>
                          <a:endParaRPr lang="en-US"/>
                        </a:p>
                      </a:txBody>
                      <a:tcPr/>
                    </a:tc>
                    <a:extLst>
                      <a:ext uri="{0D108BD9-81ED-4DB2-BD59-A6C34878D82A}">
                        <a16:rowId xmlns:a16="http://schemas.microsoft.com/office/drawing/2014/main" val="1016421868"/>
                      </a:ext>
                    </a:extLst>
                  </a:tr>
                </a:tbl>
              </a:graphicData>
            </a:graphic>
          </p:graphicFrame>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A5F23C4-736D-3BDF-4F31-0B8A8B702384}"/>
                  </a:ext>
                </a:extLst>
              </p:cNvPr>
              <p:cNvSpPr txBox="1"/>
              <p:nvPr/>
            </p:nvSpPr>
            <p:spPr>
              <a:xfrm>
                <a:off x="3851919" y="2738329"/>
                <a:ext cx="5182543" cy="17840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𝑒𝑥𝑝</m:t>
                      </m:r>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𝐺</m:t>
                                  </m:r>
                                </m:e>
                                <m:sub>
                                  <m:r>
                                    <a:rPr lang="en-US" sz="2000" b="0" i="1" smtClean="0">
                                      <a:latin typeface="Cambria Math" panose="02040503050406030204" pitchFamily="18" charset="0"/>
                                      <a:ea typeface="Cambria Math" panose="02040503050406030204" pitchFamily="18" charset="0"/>
                                    </a:rPr>
                                    <m:t>𝑗</m:t>
                                  </m:r>
                                </m:sub>
                              </m:sSub>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𝑖</m:t>
                                      </m:r>
                                    </m:sub>
                                  </m:sSub>
                                </m:e>
                              </m:d>
                            </m:e>
                          </m:d>
                        </m:e>
                      </m:d>
                    </m:oMath>
                  </m:oMathPara>
                </a14:m>
                <a:endParaRPr lang="en-US" sz="2000"/>
              </a:p>
              <a:p>
                <a:endParaRPr lang="en-US" sz="2000"/>
              </a:p>
              <a:p>
                <a:pPr algn="ctr"/>
                <a:r>
                  <a:rPr lang="en-US" sz="2000"/>
                  <a:t>Para la primer </a:t>
                </a:r>
                <a:r>
                  <a:rPr lang="en-US" sz="2000" err="1"/>
                  <a:t>observación</a:t>
                </a:r>
                <a:r>
                  <a:rPr lang="en-US" sz="2000"/>
                  <a:t>:</a:t>
                </a:r>
              </a:p>
              <a:p>
                <a:endParaRPr lang="en-US" sz="2000"/>
              </a:p>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s-CR" sz="2000" b="0" i="1" smtClean="0">
                              <a:latin typeface="Cambria Math" panose="02040503050406030204" pitchFamily="18" charset="0"/>
                            </a:rPr>
                            <m:t>1</m:t>
                          </m:r>
                        </m:sub>
                      </m:sSub>
                      <m:r>
                        <a:rPr lang="en-US" sz="2000" b="0" i="1" smtClean="0">
                          <a:latin typeface="Cambria Math" panose="02040503050406030204" pitchFamily="18" charset="0"/>
                        </a:rPr>
                        <m:t>=</m:t>
                      </m:r>
                      <m:r>
                        <a:rPr lang="es-CR" sz="2000" i="1" smtClean="0">
                          <a:latin typeface="Cambria Math" panose="02040503050406030204" pitchFamily="18" charset="0"/>
                        </a:rPr>
                        <m:t>0</m:t>
                      </m:r>
                      <m:r>
                        <a:rPr lang="es-CR" sz="2000" b="0" i="1" smtClean="0">
                          <a:latin typeface="Cambria Math" panose="02040503050406030204" pitchFamily="18" charset="0"/>
                        </a:rPr>
                        <m:t>.1</m:t>
                      </m:r>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𝑒𝑥𝑝</m:t>
                      </m:r>
                      <m:d>
                        <m:dPr>
                          <m:begChr m:val="["/>
                          <m:endChr m:val="]"/>
                          <m:ctrlPr>
                            <a:rPr lang="en-US" sz="2000" b="0" i="1" smtClean="0">
                              <a:latin typeface="Cambria Math" panose="02040503050406030204" pitchFamily="18" charset="0"/>
                              <a:ea typeface="Cambria Math" panose="02040503050406030204" pitchFamily="18" charset="0"/>
                            </a:rPr>
                          </m:ctrlPr>
                        </m:dPr>
                        <m:e>
                          <m:r>
                            <a:rPr lang="es-CR" sz="2000" b="0" i="1" smtClean="0">
                              <a:latin typeface="Cambria Math" panose="02040503050406030204" pitchFamily="18" charset="0"/>
                              <a:ea typeface="Cambria Math" panose="02040503050406030204" pitchFamily="18" charset="0"/>
                            </a:rPr>
                            <m:t>0.42</m:t>
                          </m:r>
                          <m:r>
                            <a:rPr lang="en-US" sz="2000" b="0" i="1" smtClean="0">
                              <a:latin typeface="Cambria Math" panose="02040503050406030204" pitchFamily="18" charset="0"/>
                              <a:ea typeface="Cambria Math" panose="02040503050406030204" pitchFamily="18" charset="0"/>
                            </a:rPr>
                            <m:t>∙</m:t>
                          </m:r>
                          <m:r>
                            <a:rPr lang="es-CR" sz="2000" b="0" i="1" smtClean="0">
                              <a:latin typeface="Cambria Math" panose="02040503050406030204" pitchFamily="18" charset="0"/>
                              <a:ea typeface="Cambria Math" panose="02040503050406030204" pitchFamily="18" charset="0"/>
                            </a:rPr>
                            <m:t>−1</m:t>
                          </m:r>
                        </m:e>
                      </m:d>
                      <m:r>
                        <a:rPr lang="es-CR" sz="2000" b="0" i="1" smtClean="0">
                          <a:latin typeface="Cambria Math" panose="02040503050406030204" pitchFamily="18" charset="0"/>
                          <a:ea typeface="Cambria Math" panose="02040503050406030204" pitchFamily="18" charset="0"/>
                        </a:rPr>
                        <m:t>=0.065</m:t>
                      </m:r>
                    </m:oMath>
                  </m:oMathPara>
                </a14:m>
                <a:endParaRPr lang="en-US" sz="2000"/>
              </a:p>
            </p:txBody>
          </p:sp>
        </mc:Choice>
        <mc:Fallback>
          <p:sp>
            <p:nvSpPr>
              <p:cNvPr id="3" name="TextBox 2">
                <a:extLst>
                  <a:ext uri="{FF2B5EF4-FFF2-40B4-BE49-F238E27FC236}">
                    <a16:creationId xmlns:a16="http://schemas.microsoft.com/office/drawing/2014/main" id="{AA5F23C4-736D-3BDF-4F31-0B8A8B702384}"/>
                  </a:ext>
                </a:extLst>
              </p:cNvPr>
              <p:cNvSpPr txBox="1">
                <a:spLocks noRot="1" noChangeAspect="1" noMove="1" noResize="1" noEditPoints="1" noAdjustHandles="1" noChangeArrowheads="1" noChangeShapeType="1" noTextEdit="1"/>
              </p:cNvSpPr>
              <p:nvPr/>
            </p:nvSpPr>
            <p:spPr>
              <a:xfrm>
                <a:off x="3851919" y="2738329"/>
                <a:ext cx="5182543" cy="1784078"/>
              </a:xfrm>
              <a:prstGeom prst="rect">
                <a:avLst/>
              </a:prstGeom>
              <a:blipFill>
                <a:blip r:embed="rId4"/>
                <a:stretch>
                  <a:fillRect b="-1706"/>
                </a:stretch>
              </a:blipFill>
            </p:spPr>
            <p:txBody>
              <a:bodyPr/>
              <a:lstStyle/>
              <a:p>
                <a:r>
                  <a:rPr lang="es-ES">
                    <a:noFill/>
                  </a:rPr>
                  <a:t> </a:t>
                </a:r>
              </a:p>
            </p:txBody>
          </p:sp>
        </mc:Fallback>
      </mc:AlternateContent>
    </p:spTree>
    <p:extLst>
      <p:ext uri="{BB962C8B-B14F-4D97-AF65-F5344CB8AC3E}">
        <p14:creationId xmlns:p14="http://schemas.microsoft.com/office/powerpoint/2010/main" val="10331219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95</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a:t>
            </a:r>
            <a:r>
              <a:rPr lang="es-CR" altLang="es-CR" sz="2800" b="1" err="1">
                <a:latin typeface="Times New Roman" panose="02020603050405020304" pitchFamily="18" charset="0"/>
              </a:rPr>
              <a:t>boosting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400110"/>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CR" sz="2000"/>
              <a:t>Pesos sin ajustar:</a:t>
            </a:r>
            <a:endParaRPr lang="es-ES" sz="2000"/>
          </a:p>
        </p:txBody>
      </p:sp>
      <p:graphicFrame>
        <p:nvGraphicFramePr>
          <p:cNvPr id="7" name="Table 3">
            <a:extLst>
              <a:ext uri="{FF2B5EF4-FFF2-40B4-BE49-F238E27FC236}">
                <a16:creationId xmlns:a16="http://schemas.microsoft.com/office/drawing/2014/main" id="{88AB8C9C-02BF-A131-FF5F-E20EC8D0F596}"/>
              </a:ext>
            </a:extLst>
          </p:cNvPr>
          <p:cNvGraphicFramePr>
            <a:graphicFrameLocks noGrp="1"/>
          </p:cNvGraphicFramePr>
          <p:nvPr/>
        </p:nvGraphicFramePr>
        <p:xfrm>
          <a:off x="2843808" y="2691841"/>
          <a:ext cx="3780420" cy="3553824"/>
        </p:xfrm>
        <a:graphic>
          <a:graphicData uri="http://schemas.openxmlformats.org/drawingml/2006/table">
            <a:tbl>
              <a:tblPr firstRow="1" bandRow="1">
                <a:tableStyleId>{5940675A-B579-460E-94D1-54222C63F5DA}</a:tableStyleId>
              </a:tblPr>
              <a:tblGrid>
                <a:gridCol w="706822">
                  <a:extLst>
                    <a:ext uri="{9D8B030D-6E8A-4147-A177-3AD203B41FA5}">
                      <a16:colId xmlns:a16="http://schemas.microsoft.com/office/drawing/2014/main" val="2543703486"/>
                    </a:ext>
                  </a:extLst>
                </a:gridCol>
                <a:gridCol w="1060232">
                  <a:extLst>
                    <a:ext uri="{9D8B030D-6E8A-4147-A177-3AD203B41FA5}">
                      <a16:colId xmlns:a16="http://schemas.microsoft.com/office/drawing/2014/main" val="700379300"/>
                    </a:ext>
                  </a:extLst>
                </a:gridCol>
                <a:gridCol w="368821">
                  <a:extLst>
                    <a:ext uri="{9D8B030D-6E8A-4147-A177-3AD203B41FA5}">
                      <a16:colId xmlns:a16="http://schemas.microsoft.com/office/drawing/2014/main" val="4036698488"/>
                    </a:ext>
                  </a:extLst>
                </a:gridCol>
                <a:gridCol w="691411">
                  <a:extLst>
                    <a:ext uri="{9D8B030D-6E8A-4147-A177-3AD203B41FA5}">
                      <a16:colId xmlns:a16="http://schemas.microsoft.com/office/drawing/2014/main" val="699701969"/>
                    </a:ext>
                  </a:extLst>
                </a:gridCol>
                <a:gridCol w="953134">
                  <a:extLst>
                    <a:ext uri="{9D8B030D-6E8A-4147-A177-3AD203B41FA5}">
                      <a16:colId xmlns:a16="http://schemas.microsoft.com/office/drawing/2014/main" val="2637362033"/>
                    </a:ext>
                  </a:extLst>
                </a:gridCol>
              </a:tblGrid>
              <a:tr h="582014">
                <a:tc>
                  <a:txBody>
                    <a:bodyPr/>
                    <a:lstStyle/>
                    <a:p>
                      <a:r>
                        <a:rPr lang="es-CR" b="1"/>
                        <a:t>id</a:t>
                      </a:r>
                      <a:endParaRPr lang="en-US" b="1"/>
                    </a:p>
                  </a:txBody>
                  <a:tcPr/>
                </a:tc>
                <a:tc>
                  <a:txBody>
                    <a:bodyPr/>
                    <a:lstStyle/>
                    <a:p>
                      <a:r>
                        <a:rPr lang="es-CR" b="1" err="1"/>
                        <a:t>wi</a:t>
                      </a:r>
                      <a:endParaRPr lang="en-US" b="1"/>
                    </a:p>
                  </a:txBody>
                  <a:tcPr>
                    <a:lnR w="12700" cap="flat" cmpd="sng" algn="ctr">
                      <a:solidFill>
                        <a:schemeClr val="tx1"/>
                      </a:solidFill>
                      <a:prstDash val="solid"/>
                      <a:round/>
                      <a:headEnd type="none" w="med" len="med"/>
                      <a:tailEnd type="none" w="med" len="med"/>
                    </a:lnR>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b="1"/>
                        <a:t>id</a:t>
                      </a:r>
                      <a:endParaRPr lang="en-US" b="1"/>
                    </a:p>
                  </a:txBody>
                  <a:tcPr>
                    <a:lnL w="12700" cap="flat" cmpd="sng" algn="ctr">
                      <a:solidFill>
                        <a:schemeClr val="tx1"/>
                      </a:solidFill>
                      <a:prstDash val="solid"/>
                      <a:round/>
                      <a:headEnd type="none" w="med" len="med"/>
                      <a:tailEnd type="none" w="med" len="med"/>
                    </a:lnL>
                  </a:tcPr>
                </a:tc>
                <a:tc>
                  <a:txBody>
                    <a:bodyPr/>
                    <a:lstStyle/>
                    <a:p>
                      <a:r>
                        <a:rPr lang="es-CR" b="1" err="1"/>
                        <a:t>wi</a:t>
                      </a:r>
                      <a:endParaRPr lang="en-US" b="1"/>
                    </a:p>
                  </a:txBody>
                  <a:tcPr/>
                </a:tc>
                <a:extLst>
                  <a:ext uri="{0D108BD9-81ED-4DB2-BD59-A6C34878D82A}">
                    <a16:rowId xmlns:a16="http://schemas.microsoft.com/office/drawing/2014/main" val="2997728304"/>
                  </a:ext>
                </a:extLst>
              </a:tr>
              <a:tr h="643754">
                <a:tc>
                  <a:txBody>
                    <a:bodyPr/>
                    <a:lstStyle/>
                    <a:p>
                      <a:r>
                        <a:rPr lang="es-CR"/>
                        <a:t>1</a:t>
                      </a:r>
                      <a:endParaRPr lang="en-US"/>
                    </a:p>
                  </a:txBody>
                  <a:tcPr/>
                </a:tc>
                <a:tc>
                  <a:txBody>
                    <a:bodyPr/>
                    <a:lstStyle/>
                    <a:p>
                      <a:r>
                        <a:rPr lang="es-CR"/>
                        <a:t>0.065</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6</a:t>
                      </a:r>
                      <a:endParaRPr lang="en-US"/>
                    </a:p>
                  </a:txBody>
                  <a:tcPr>
                    <a:lnL w="12700" cap="flat" cmpd="sng" algn="ctr">
                      <a:solidFill>
                        <a:schemeClr val="tx1"/>
                      </a:solidFill>
                      <a:prstDash val="solid"/>
                      <a:round/>
                      <a:headEnd type="none" w="med" len="med"/>
                      <a:tailEnd type="none" w="med" len="med"/>
                    </a:lnL>
                  </a:tcPr>
                </a:tc>
                <a:tc>
                  <a:txBody>
                    <a:bodyPr/>
                    <a:lstStyle/>
                    <a:p>
                      <a:r>
                        <a:rPr lang="es-CR"/>
                        <a:t>0.153</a:t>
                      </a:r>
                      <a:endParaRPr lang="en-US"/>
                    </a:p>
                  </a:txBody>
                  <a:tcPr/>
                </a:tc>
                <a:extLst>
                  <a:ext uri="{0D108BD9-81ED-4DB2-BD59-A6C34878D82A}">
                    <a16:rowId xmlns:a16="http://schemas.microsoft.com/office/drawing/2014/main" val="4014776527"/>
                  </a:ext>
                </a:extLst>
              </a:tr>
              <a:tr h="582014">
                <a:tc>
                  <a:txBody>
                    <a:bodyPr/>
                    <a:lstStyle/>
                    <a:p>
                      <a:r>
                        <a:rPr lang="es-CR"/>
                        <a:t>2</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a:t>0.065</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7</a:t>
                      </a:r>
                      <a:endParaRPr lang="en-US"/>
                    </a:p>
                  </a:txBody>
                  <a:tcPr>
                    <a:lnL w="12700" cap="flat" cmpd="sng" algn="ctr">
                      <a:solidFill>
                        <a:schemeClr val="tx1"/>
                      </a:solidFill>
                      <a:prstDash val="solid"/>
                      <a:round/>
                      <a:headEnd type="none" w="med" len="med"/>
                      <a:tailEnd type="none" w="med" len="med"/>
                    </a:lnL>
                  </a:tcPr>
                </a:tc>
                <a:tc>
                  <a:txBody>
                    <a:bodyPr/>
                    <a:lstStyle/>
                    <a:p>
                      <a:r>
                        <a:rPr lang="es-CR"/>
                        <a:t>0.065</a:t>
                      </a:r>
                      <a:endParaRPr lang="en-US"/>
                    </a:p>
                  </a:txBody>
                  <a:tcPr/>
                </a:tc>
                <a:extLst>
                  <a:ext uri="{0D108BD9-81ED-4DB2-BD59-A6C34878D82A}">
                    <a16:rowId xmlns:a16="http://schemas.microsoft.com/office/drawing/2014/main" val="437369270"/>
                  </a:ext>
                </a:extLst>
              </a:tr>
              <a:tr h="582014">
                <a:tc>
                  <a:txBody>
                    <a:bodyPr/>
                    <a:lstStyle/>
                    <a:p>
                      <a:r>
                        <a:rPr lang="es-CR"/>
                        <a:t>3</a:t>
                      </a:r>
                      <a:endParaRPr lang="en-US"/>
                    </a:p>
                  </a:txBody>
                  <a:tcPr/>
                </a:tc>
                <a:tc>
                  <a:txBody>
                    <a:bodyPr/>
                    <a:lstStyle/>
                    <a:p>
                      <a:r>
                        <a:rPr lang="es-CR"/>
                        <a:t>0.153</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8</a:t>
                      </a:r>
                      <a:endParaRPr lang="en-US"/>
                    </a:p>
                  </a:txBody>
                  <a:tcPr>
                    <a:lnL w="12700" cap="flat" cmpd="sng" algn="ctr">
                      <a:solidFill>
                        <a:schemeClr val="tx1"/>
                      </a:solidFill>
                      <a:prstDash val="solid"/>
                      <a:round/>
                      <a:headEnd type="none" w="med" len="med"/>
                      <a:tailEnd type="none" w="med" len="med"/>
                    </a:lnL>
                  </a:tcPr>
                </a:tc>
                <a:tc>
                  <a:txBody>
                    <a:bodyPr/>
                    <a:lstStyle/>
                    <a:p>
                      <a:r>
                        <a:rPr lang="es-CR"/>
                        <a:t>0.153</a:t>
                      </a:r>
                      <a:endParaRPr lang="en-US"/>
                    </a:p>
                  </a:txBody>
                  <a:tcPr/>
                </a:tc>
                <a:extLst>
                  <a:ext uri="{0D108BD9-81ED-4DB2-BD59-A6C34878D82A}">
                    <a16:rowId xmlns:a16="http://schemas.microsoft.com/office/drawing/2014/main" val="1287744834"/>
                  </a:ext>
                </a:extLst>
              </a:tr>
              <a:tr h="582014">
                <a:tc>
                  <a:txBody>
                    <a:bodyPr/>
                    <a:lstStyle/>
                    <a:p>
                      <a:r>
                        <a:rPr lang="es-CR"/>
                        <a:t>4</a:t>
                      </a:r>
                      <a:endParaRPr lang="en-US"/>
                    </a:p>
                  </a:txBody>
                  <a:tcPr/>
                </a:tc>
                <a:tc>
                  <a:txBody>
                    <a:bodyPr/>
                    <a:lstStyle/>
                    <a:p>
                      <a:r>
                        <a:rPr lang="es-CR"/>
                        <a:t>0.065</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9</a:t>
                      </a:r>
                      <a:endParaRPr lang="en-US"/>
                    </a:p>
                  </a:txBody>
                  <a:tcPr>
                    <a:lnL w="12700" cap="flat" cmpd="sng" algn="ctr">
                      <a:solidFill>
                        <a:schemeClr val="tx1"/>
                      </a:solidFill>
                      <a:prstDash val="solid"/>
                      <a:round/>
                      <a:headEnd type="none" w="med" len="med"/>
                      <a:tailEnd type="none" w="med" len="med"/>
                    </a:lnL>
                  </a:tcPr>
                </a:tc>
                <a:tc>
                  <a:txBody>
                    <a:bodyPr/>
                    <a:lstStyle/>
                    <a:p>
                      <a:r>
                        <a:rPr lang="es-CR"/>
                        <a:t>0.065</a:t>
                      </a:r>
                      <a:endParaRPr lang="en-US"/>
                    </a:p>
                  </a:txBody>
                  <a:tcPr/>
                </a:tc>
                <a:extLst>
                  <a:ext uri="{0D108BD9-81ED-4DB2-BD59-A6C34878D82A}">
                    <a16:rowId xmlns:a16="http://schemas.microsoft.com/office/drawing/2014/main" val="2809524565"/>
                  </a:ext>
                </a:extLst>
              </a:tr>
              <a:tr h="582014">
                <a:tc>
                  <a:txBody>
                    <a:bodyPr/>
                    <a:lstStyle/>
                    <a:p>
                      <a:r>
                        <a:rPr lang="es-CR"/>
                        <a:t>5</a:t>
                      </a:r>
                      <a:endParaRPr lang="en-US"/>
                    </a:p>
                  </a:txBody>
                  <a:tcPr/>
                </a:tc>
                <a:tc>
                  <a:txBody>
                    <a:bodyPr/>
                    <a:lstStyle/>
                    <a:p>
                      <a:r>
                        <a:rPr lang="es-CR"/>
                        <a:t>0.065</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10</a:t>
                      </a:r>
                      <a:endParaRPr lang="en-US"/>
                    </a:p>
                  </a:txBody>
                  <a:tcPr>
                    <a:lnL w="12700" cap="flat" cmpd="sng" algn="ctr">
                      <a:solidFill>
                        <a:schemeClr val="tx1"/>
                      </a:solidFill>
                      <a:prstDash val="solid"/>
                      <a:round/>
                      <a:headEnd type="none" w="med" len="med"/>
                      <a:tailEnd type="none" w="med" len="med"/>
                    </a:lnL>
                  </a:tcPr>
                </a:tc>
                <a:tc>
                  <a:txBody>
                    <a:bodyPr/>
                    <a:lstStyle/>
                    <a:p>
                      <a:r>
                        <a:rPr lang="es-CR"/>
                        <a:t>0.065</a:t>
                      </a:r>
                      <a:endParaRPr lang="en-US"/>
                    </a:p>
                  </a:txBody>
                  <a:tcPr/>
                </a:tc>
                <a:extLst>
                  <a:ext uri="{0D108BD9-81ED-4DB2-BD59-A6C34878D82A}">
                    <a16:rowId xmlns:a16="http://schemas.microsoft.com/office/drawing/2014/main" val="1016421868"/>
                  </a:ext>
                </a:extLst>
              </a:tr>
            </a:tbl>
          </a:graphicData>
        </a:graphic>
      </p:graphicFrame>
    </p:spTree>
    <p:extLst>
      <p:ext uri="{BB962C8B-B14F-4D97-AF65-F5344CB8AC3E}">
        <p14:creationId xmlns:p14="http://schemas.microsoft.com/office/powerpoint/2010/main" val="42505746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96</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a:t>
            </a:r>
            <a:r>
              <a:rPr lang="es-CR" altLang="es-CR" sz="2800" b="1" err="1">
                <a:latin typeface="Times New Roman" panose="02020603050405020304" pitchFamily="18" charset="0"/>
              </a:rPr>
              <a:t>boosting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400110"/>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CR" sz="2000"/>
              <a:t>Pesos ajustados</a:t>
            </a:r>
            <a:endParaRPr lang="es-ES" sz="200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A5F23C4-736D-3BDF-4F31-0B8A8B702384}"/>
                  </a:ext>
                </a:extLst>
              </p:cNvPr>
              <p:cNvSpPr txBox="1"/>
              <p:nvPr/>
            </p:nvSpPr>
            <p:spPr>
              <a:xfrm>
                <a:off x="737625" y="2806237"/>
                <a:ext cx="3960440" cy="28470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s-E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sub>
                          </m:sSub>
                        </m:num>
                        <m:den>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s-E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𝑗</m:t>
                                  </m:r>
                                </m:sub>
                              </m:sSub>
                            </m:e>
                          </m:nary>
                        </m:den>
                      </m:f>
                    </m:oMath>
                  </m:oMathPara>
                </a14:m>
                <a:endParaRPr lang="en-US" sz="2000"/>
              </a:p>
              <a:p>
                <a:endParaRPr lang="en-US" sz="2000"/>
              </a:p>
              <a:p>
                <a:r>
                  <a:rPr lang="en-US" sz="2000"/>
                  <a:t>Para la primer </a:t>
                </a:r>
                <a:r>
                  <a:rPr lang="en-US" sz="2000" err="1"/>
                  <a:t>observación</a:t>
                </a:r>
                <a:r>
                  <a:rPr lang="en-US" sz="2000"/>
                  <a:t>:</a:t>
                </a:r>
              </a:p>
              <a:p>
                <a:endParaRPr lang="en-US" sz="2000"/>
              </a:p>
              <a:p>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s-CR" sz="2000" b="0" i="1" smtClean="0">
                              <a:latin typeface="Cambria Math" panose="02040503050406030204" pitchFamily="18" charset="0"/>
                            </a:rPr>
                            <m:t>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s-CR" sz="2000" b="0" i="1" smtClean="0">
                              <a:latin typeface="Cambria Math" panose="02040503050406030204" pitchFamily="18" charset="0"/>
                            </a:rPr>
                            <m:t>0.065</m:t>
                          </m:r>
                        </m:num>
                        <m:den>
                          <m:r>
                            <a:rPr lang="es-CR" sz="2000" b="0" i="1" smtClean="0">
                              <a:latin typeface="Cambria Math" panose="02040503050406030204" pitchFamily="18" charset="0"/>
                            </a:rPr>
                            <m:t>0.917</m:t>
                          </m:r>
                        </m:den>
                      </m:f>
                    </m:oMath>
                  </m:oMathPara>
                </a14:m>
                <a:endParaRPr lang="en-US" sz="2000"/>
              </a:p>
              <a:p>
                <a:endParaRPr lang="en-US" sz="200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s-CR" sz="2000" b="0" i="1" smtClean="0">
                          <a:latin typeface="Cambria Math" panose="02040503050406030204" pitchFamily="18" charset="0"/>
                        </a:rPr>
                        <m:t>0.071</m:t>
                      </m:r>
                    </m:oMath>
                  </m:oMathPara>
                </a14:m>
                <a:endParaRPr lang="en-US" sz="2000"/>
              </a:p>
            </p:txBody>
          </p:sp>
        </mc:Choice>
        <mc:Fallback>
          <p:sp>
            <p:nvSpPr>
              <p:cNvPr id="3" name="TextBox 2">
                <a:extLst>
                  <a:ext uri="{FF2B5EF4-FFF2-40B4-BE49-F238E27FC236}">
                    <a16:creationId xmlns:a16="http://schemas.microsoft.com/office/drawing/2014/main" id="{AA5F23C4-736D-3BDF-4F31-0B8A8B702384}"/>
                  </a:ext>
                </a:extLst>
              </p:cNvPr>
              <p:cNvSpPr txBox="1">
                <a:spLocks noRot="1" noChangeAspect="1" noMove="1" noResize="1" noEditPoints="1" noAdjustHandles="1" noChangeArrowheads="1" noChangeShapeType="1" noTextEdit="1"/>
              </p:cNvSpPr>
              <p:nvPr/>
            </p:nvSpPr>
            <p:spPr>
              <a:xfrm>
                <a:off x="737625" y="2806237"/>
                <a:ext cx="3960440" cy="2847061"/>
              </a:xfrm>
              <a:prstGeom prst="rect">
                <a:avLst/>
              </a:prstGeom>
              <a:blipFill>
                <a:blip r:embed="rId2"/>
                <a:stretch>
                  <a:fillRect l="-1538"/>
                </a:stretch>
              </a:blipFill>
            </p:spPr>
            <p:txBody>
              <a:bodyPr/>
              <a:lstStyle/>
              <a:p>
                <a:r>
                  <a:rPr lang="es-ES">
                    <a:noFill/>
                  </a:rPr>
                  <a:t> </a:t>
                </a:r>
              </a:p>
            </p:txBody>
          </p:sp>
        </mc:Fallback>
      </mc:AlternateContent>
      <p:graphicFrame>
        <p:nvGraphicFramePr>
          <p:cNvPr id="7" name="Table 3">
            <a:extLst>
              <a:ext uri="{FF2B5EF4-FFF2-40B4-BE49-F238E27FC236}">
                <a16:creationId xmlns:a16="http://schemas.microsoft.com/office/drawing/2014/main" id="{48EDEBBD-D725-A605-D0B5-35BD9150DB89}"/>
              </a:ext>
            </a:extLst>
          </p:cNvPr>
          <p:cNvGraphicFramePr>
            <a:graphicFrameLocks noGrp="1"/>
          </p:cNvGraphicFramePr>
          <p:nvPr/>
        </p:nvGraphicFramePr>
        <p:xfrm>
          <a:off x="5004048" y="2189193"/>
          <a:ext cx="3780420" cy="3553824"/>
        </p:xfrm>
        <a:graphic>
          <a:graphicData uri="http://schemas.openxmlformats.org/drawingml/2006/table">
            <a:tbl>
              <a:tblPr firstRow="1" bandRow="1">
                <a:tableStyleId>{5940675A-B579-460E-94D1-54222C63F5DA}</a:tableStyleId>
              </a:tblPr>
              <a:tblGrid>
                <a:gridCol w="706822">
                  <a:extLst>
                    <a:ext uri="{9D8B030D-6E8A-4147-A177-3AD203B41FA5}">
                      <a16:colId xmlns:a16="http://schemas.microsoft.com/office/drawing/2014/main" val="2543703486"/>
                    </a:ext>
                  </a:extLst>
                </a:gridCol>
                <a:gridCol w="1060232">
                  <a:extLst>
                    <a:ext uri="{9D8B030D-6E8A-4147-A177-3AD203B41FA5}">
                      <a16:colId xmlns:a16="http://schemas.microsoft.com/office/drawing/2014/main" val="700379300"/>
                    </a:ext>
                  </a:extLst>
                </a:gridCol>
                <a:gridCol w="368821">
                  <a:extLst>
                    <a:ext uri="{9D8B030D-6E8A-4147-A177-3AD203B41FA5}">
                      <a16:colId xmlns:a16="http://schemas.microsoft.com/office/drawing/2014/main" val="4036698488"/>
                    </a:ext>
                  </a:extLst>
                </a:gridCol>
                <a:gridCol w="691411">
                  <a:extLst>
                    <a:ext uri="{9D8B030D-6E8A-4147-A177-3AD203B41FA5}">
                      <a16:colId xmlns:a16="http://schemas.microsoft.com/office/drawing/2014/main" val="699701969"/>
                    </a:ext>
                  </a:extLst>
                </a:gridCol>
                <a:gridCol w="953134">
                  <a:extLst>
                    <a:ext uri="{9D8B030D-6E8A-4147-A177-3AD203B41FA5}">
                      <a16:colId xmlns:a16="http://schemas.microsoft.com/office/drawing/2014/main" val="2637362033"/>
                    </a:ext>
                  </a:extLst>
                </a:gridCol>
              </a:tblGrid>
              <a:tr h="582014">
                <a:tc>
                  <a:txBody>
                    <a:bodyPr/>
                    <a:lstStyle/>
                    <a:p>
                      <a:r>
                        <a:rPr lang="es-CR" b="1"/>
                        <a:t>id</a:t>
                      </a:r>
                      <a:endParaRPr lang="en-US" b="1"/>
                    </a:p>
                  </a:txBody>
                  <a:tcPr/>
                </a:tc>
                <a:tc>
                  <a:txBody>
                    <a:bodyPr/>
                    <a:lstStyle/>
                    <a:p>
                      <a:r>
                        <a:rPr lang="es-CR" b="1" err="1"/>
                        <a:t>wi</a:t>
                      </a:r>
                      <a:endParaRPr lang="en-US" b="1"/>
                    </a:p>
                  </a:txBody>
                  <a:tcPr>
                    <a:lnR w="12700" cap="flat" cmpd="sng" algn="ctr">
                      <a:solidFill>
                        <a:schemeClr val="tx1"/>
                      </a:solidFill>
                      <a:prstDash val="solid"/>
                      <a:round/>
                      <a:headEnd type="none" w="med" len="med"/>
                      <a:tailEnd type="none" w="med" len="med"/>
                    </a:lnR>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b="1"/>
                        <a:t>id</a:t>
                      </a:r>
                      <a:endParaRPr lang="en-US" b="1"/>
                    </a:p>
                  </a:txBody>
                  <a:tcPr>
                    <a:lnL w="12700" cap="flat" cmpd="sng" algn="ctr">
                      <a:solidFill>
                        <a:schemeClr val="tx1"/>
                      </a:solidFill>
                      <a:prstDash val="solid"/>
                      <a:round/>
                      <a:headEnd type="none" w="med" len="med"/>
                      <a:tailEnd type="none" w="med" len="med"/>
                    </a:lnL>
                  </a:tcPr>
                </a:tc>
                <a:tc>
                  <a:txBody>
                    <a:bodyPr/>
                    <a:lstStyle/>
                    <a:p>
                      <a:r>
                        <a:rPr lang="es-CR" b="1" err="1"/>
                        <a:t>wi</a:t>
                      </a:r>
                      <a:endParaRPr lang="en-US" b="1"/>
                    </a:p>
                  </a:txBody>
                  <a:tcPr/>
                </a:tc>
                <a:extLst>
                  <a:ext uri="{0D108BD9-81ED-4DB2-BD59-A6C34878D82A}">
                    <a16:rowId xmlns:a16="http://schemas.microsoft.com/office/drawing/2014/main" val="2997728304"/>
                  </a:ext>
                </a:extLst>
              </a:tr>
              <a:tr h="643754">
                <a:tc>
                  <a:txBody>
                    <a:bodyPr/>
                    <a:lstStyle/>
                    <a:p>
                      <a:r>
                        <a:rPr lang="es-CR"/>
                        <a:t>1</a:t>
                      </a:r>
                      <a:endParaRPr lang="en-US"/>
                    </a:p>
                  </a:txBody>
                  <a:tcPr/>
                </a:tc>
                <a:tc>
                  <a:txBody>
                    <a:bodyPr/>
                    <a:lstStyle/>
                    <a:p>
                      <a:r>
                        <a:rPr lang="es-CR"/>
                        <a:t>0.071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6</a:t>
                      </a:r>
                      <a:endParaRPr lang="en-US"/>
                    </a:p>
                  </a:txBody>
                  <a:tcPr>
                    <a:lnL w="12700" cap="flat" cmpd="sng" algn="ctr">
                      <a:solidFill>
                        <a:schemeClr val="tx1"/>
                      </a:solidFill>
                      <a:prstDash val="solid"/>
                      <a:round/>
                      <a:headEnd type="none" w="med" len="med"/>
                      <a:tailEnd type="none" w="med" len="med"/>
                    </a:lnL>
                  </a:tcPr>
                </a:tc>
                <a:tc>
                  <a:txBody>
                    <a:bodyPr/>
                    <a:lstStyle/>
                    <a:p>
                      <a:r>
                        <a:rPr lang="es-CR"/>
                        <a:t>0.167</a:t>
                      </a:r>
                      <a:endParaRPr lang="en-US"/>
                    </a:p>
                  </a:txBody>
                  <a:tcPr/>
                </a:tc>
                <a:extLst>
                  <a:ext uri="{0D108BD9-81ED-4DB2-BD59-A6C34878D82A}">
                    <a16:rowId xmlns:a16="http://schemas.microsoft.com/office/drawing/2014/main" val="4014776527"/>
                  </a:ext>
                </a:extLst>
              </a:tr>
              <a:tr h="582014">
                <a:tc>
                  <a:txBody>
                    <a:bodyPr/>
                    <a:lstStyle/>
                    <a:p>
                      <a:r>
                        <a:rPr lang="es-CR"/>
                        <a:t>2</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a:t>0.071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7</a:t>
                      </a:r>
                      <a:endParaRPr lang="en-US"/>
                    </a:p>
                  </a:txBody>
                  <a:tcPr>
                    <a:lnL w="12700" cap="flat" cmpd="sng" algn="ctr">
                      <a:solidFill>
                        <a:schemeClr val="tx1"/>
                      </a:solidFill>
                      <a:prstDash val="solid"/>
                      <a:round/>
                      <a:headEnd type="none" w="med" len="med"/>
                      <a:tailEnd type="none" w="med" len="med"/>
                    </a:lnL>
                  </a:tcPr>
                </a:tc>
                <a:tc>
                  <a:txBody>
                    <a:bodyPr/>
                    <a:lstStyle/>
                    <a:p>
                      <a:r>
                        <a:rPr lang="es-CR"/>
                        <a:t>0.071</a:t>
                      </a:r>
                      <a:endParaRPr lang="en-US"/>
                    </a:p>
                  </a:txBody>
                  <a:tcPr/>
                </a:tc>
                <a:extLst>
                  <a:ext uri="{0D108BD9-81ED-4DB2-BD59-A6C34878D82A}">
                    <a16:rowId xmlns:a16="http://schemas.microsoft.com/office/drawing/2014/main" val="437369270"/>
                  </a:ext>
                </a:extLst>
              </a:tr>
              <a:tr h="582014">
                <a:tc>
                  <a:txBody>
                    <a:bodyPr/>
                    <a:lstStyle/>
                    <a:p>
                      <a:r>
                        <a:rPr lang="es-CR"/>
                        <a:t>3</a:t>
                      </a:r>
                      <a:endParaRPr lang="en-US"/>
                    </a:p>
                  </a:txBody>
                  <a:tcPr/>
                </a:tc>
                <a:tc>
                  <a:txBody>
                    <a:bodyPr/>
                    <a:lstStyle/>
                    <a:p>
                      <a:r>
                        <a:rPr lang="es-CR"/>
                        <a:t>0.167</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8</a:t>
                      </a:r>
                      <a:endParaRPr lang="en-US"/>
                    </a:p>
                  </a:txBody>
                  <a:tcPr>
                    <a:lnL w="12700" cap="flat" cmpd="sng" algn="ctr">
                      <a:solidFill>
                        <a:schemeClr val="tx1"/>
                      </a:solidFill>
                      <a:prstDash val="solid"/>
                      <a:round/>
                      <a:headEnd type="none" w="med" len="med"/>
                      <a:tailEnd type="none" w="med" len="med"/>
                    </a:lnL>
                  </a:tcPr>
                </a:tc>
                <a:tc>
                  <a:txBody>
                    <a:bodyPr/>
                    <a:lstStyle/>
                    <a:p>
                      <a:r>
                        <a:rPr lang="es-CR"/>
                        <a:t>0.167</a:t>
                      </a:r>
                      <a:endParaRPr lang="en-US"/>
                    </a:p>
                  </a:txBody>
                  <a:tcPr/>
                </a:tc>
                <a:extLst>
                  <a:ext uri="{0D108BD9-81ED-4DB2-BD59-A6C34878D82A}">
                    <a16:rowId xmlns:a16="http://schemas.microsoft.com/office/drawing/2014/main" val="1287744834"/>
                  </a:ext>
                </a:extLst>
              </a:tr>
              <a:tr h="582014">
                <a:tc>
                  <a:txBody>
                    <a:bodyPr/>
                    <a:lstStyle/>
                    <a:p>
                      <a:r>
                        <a:rPr lang="es-CR"/>
                        <a:t>4</a:t>
                      </a:r>
                      <a:endParaRPr lang="en-US"/>
                    </a:p>
                  </a:txBody>
                  <a:tcPr/>
                </a:tc>
                <a:tc>
                  <a:txBody>
                    <a:bodyPr/>
                    <a:lstStyle/>
                    <a:p>
                      <a:r>
                        <a:rPr lang="es-CR"/>
                        <a:t>0.071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9</a:t>
                      </a:r>
                      <a:endParaRPr lang="en-US"/>
                    </a:p>
                  </a:txBody>
                  <a:tcPr>
                    <a:lnL w="12700" cap="flat" cmpd="sng" algn="ctr">
                      <a:solidFill>
                        <a:schemeClr val="tx1"/>
                      </a:solidFill>
                      <a:prstDash val="solid"/>
                      <a:round/>
                      <a:headEnd type="none" w="med" len="med"/>
                      <a:tailEnd type="none" w="med" len="med"/>
                    </a:lnL>
                  </a:tcPr>
                </a:tc>
                <a:tc>
                  <a:txBody>
                    <a:bodyPr/>
                    <a:lstStyle/>
                    <a:p>
                      <a:r>
                        <a:rPr lang="es-CR"/>
                        <a:t>0.071</a:t>
                      </a:r>
                      <a:endParaRPr lang="en-US"/>
                    </a:p>
                  </a:txBody>
                  <a:tcPr/>
                </a:tc>
                <a:extLst>
                  <a:ext uri="{0D108BD9-81ED-4DB2-BD59-A6C34878D82A}">
                    <a16:rowId xmlns:a16="http://schemas.microsoft.com/office/drawing/2014/main" val="2809524565"/>
                  </a:ext>
                </a:extLst>
              </a:tr>
              <a:tr h="582014">
                <a:tc>
                  <a:txBody>
                    <a:bodyPr/>
                    <a:lstStyle/>
                    <a:p>
                      <a:r>
                        <a:rPr lang="es-CR"/>
                        <a:t>5</a:t>
                      </a:r>
                      <a:endParaRPr lang="en-US"/>
                    </a:p>
                  </a:txBody>
                  <a:tcPr/>
                </a:tc>
                <a:tc>
                  <a:txBody>
                    <a:bodyPr/>
                    <a:lstStyle/>
                    <a:p>
                      <a:r>
                        <a:rPr lang="es-CR"/>
                        <a:t>0.071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10</a:t>
                      </a:r>
                      <a:endParaRPr lang="en-US"/>
                    </a:p>
                  </a:txBody>
                  <a:tcPr>
                    <a:lnL w="12700" cap="flat" cmpd="sng" algn="ctr">
                      <a:solidFill>
                        <a:schemeClr val="tx1"/>
                      </a:solidFill>
                      <a:prstDash val="solid"/>
                      <a:round/>
                      <a:headEnd type="none" w="med" len="med"/>
                      <a:tailEnd type="none" w="med" len="med"/>
                    </a:lnL>
                  </a:tcPr>
                </a:tc>
                <a:tc>
                  <a:txBody>
                    <a:bodyPr/>
                    <a:lstStyle/>
                    <a:p>
                      <a:r>
                        <a:rPr lang="es-CR"/>
                        <a:t>0.071</a:t>
                      </a:r>
                      <a:endParaRPr lang="en-US"/>
                    </a:p>
                  </a:txBody>
                  <a:tcPr/>
                </a:tc>
                <a:extLst>
                  <a:ext uri="{0D108BD9-81ED-4DB2-BD59-A6C34878D82A}">
                    <a16:rowId xmlns:a16="http://schemas.microsoft.com/office/drawing/2014/main" val="1016421868"/>
                  </a:ext>
                </a:extLst>
              </a:tr>
            </a:tbl>
          </a:graphicData>
        </a:graphic>
      </p:graphicFrame>
    </p:spTree>
    <p:extLst>
      <p:ext uri="{BB962C8B-B14F-4D97-AF65-F5344CB8AC3E}">
        <p14:creationId xmlns:p14="http://schemas.microsoft.com/office/powerpoint/2010/main" val="10243252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97</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a:t>
            </a:r>
            <a:r>
              <a:rPr lang="es-CR" altLang="es-CR" sz="2800" b="1" err="1">
                <a:latin typeface="Times New Roman" panose="02020603050405020304" pitchFamily="18" charset="0"/>
              </a:rPr>
              <a:t>boosting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pic>
        <p:nvPicPr>
          <p:cNvPr id="4098" name="Picture 2">
            <a:extLst>
              <a:ext uri="{FF2B5EF4-FFF2-40B4-BE49-F238E27FC236}">
                <a16:creationId xmlns:a16="http://schemas.microsoft.com/office/drawing/2014/main" id="{99DCBB2F-3CAA-D920-A43F-B9F3C60E6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276872"/>
            <a:ext cx="4410620" cy="4360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6398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98</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a:t>
            </a:r>
            <a:r>
              <a:rPr lang="es-CR" altLang="es-CR" sz="2800" b="1" err="1">
                <a:latin typeface="Times New Roman" panose="02020603050405020304" pitchFamily="18" charset="0"/>
              </a:rPr>
              <a:t>boosting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4555093"/>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CR" sz="2000"/>
                  <a:t>Para j=2. </a:t>
                </a:r>
                <a:r>
                  <a:rPr lang="es-ES" sz="2000"/>
                  <a:t>Al realizar la segunda iteración se obtuvo la siguiente decisión.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𝐺</m:t>
                        </m:r>
                      </m:e>
                      <m:sub>
                        <m:r>
                          <a:rPr lang="es-CR" sz="2000" b="0" i="1" smtClean="0">
                            <a:latin typeface="Cambria Math" panose="02040503050406030204" pitchFamily="18" charset="0"/>
                            <a:ea typeface="Cambria Math" panose="02040503050406030204" pitchFamily="18" charset="0"/>
                          </a:rPr>
                          <m:t>2</m:t>
                        </m:r>
                      </m:sub>
                    </m:sSub>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𝑖</m:t>
                            </m:r>
                          </m:sub>
                        </m:sSub>
                      </m:e>
                    </m:d>
                    <m:r>
                      <a:rPr lang="es-CR" sz="2000" b="0" i="0" smtClean="0">
                        <a:latin typeface="Cambria Math" panose="02040503050406030204" pitchFamily="18" charset="0"/>
                        <a:ea typeface="Cambria Math" panose="02040503050406030204" pitchFamily="18" charset="0"/>
                      </a:rPr>
                      <m:t>:</m:t>
                    </m:r>
                  </m:oMath>
                </a14:m>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endParaRPr lang="es-ES" sz="2000"/>
              </a:p>
              <a:p>
                <a:pPr algn="just">
                  <a:spcBef>
                    <a:spcPct val="0"/>
                  </a:spcBef>
                  <a:spcAft>
                    <a:spcPts val="600"/>
                  </a:spcAft>
                  <a:buClr>
                    <a:schemeClr val="hlink"/>
                  </a:buClr>
                  <a:buSzTx/>
                  <a:buFont typeface="Wingdings" panose="05000000000000000000" pitchFamily="2" charset="2"/>
                  <a:buChar char="§"/>
                  <a:defRPr/>
                </a:pPr>
                <a:r>
                  <a:rPr lang="es-ES" sz="2000"/>
                  <a:t>Las observaciones 4, 5  y 7 están mal clasificadas.</a:t>
                </a:r>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89138"/>
                <a:ext cx="7696200" cy="4555093"/>
              </a:xfrm>
              <a:blipFill>
                <a:blip r:embed="rId2"/>
                <a:stretch>
                  <a:fillRect l="-713" t="-668" r="-792" b="-1337"/>
                </a:stretch>
              </a:blipFill>
            </p:spPr>
            <p:txBody>
              <a:bodyPr/>
              <a:lstStyle/>
              <a:p>
                <a:r>
                  <a:rPr lang="es-ES">
                    <a:noFill/>
                  </a:rPr>
                  <a:t> </a:t>
                </a:r>
              </a:p>
            </p:txBody>
          </p:sp>
        </mc:Fallback>
      </mc:AlternateContent>
      <p:pic>
        <p:nvPicPr>
          <p:cNvPr id="5122" name="Picture 2">
            <a:extLst>
              <a:ext uri="{FF2B5EF4-FFF2-40B4-BE49-F238E27FC236}">
                <a16:creationId xmlns:a16="http://schemas.microsoft.com/office/drawing/2014/main" id="{4F65ECE7-A5D7-35DE-1417-CBE28E2607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812" y="2827509"/>
            <a:ext cx="3384376" cy="3352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8440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9B6CE095-3140-62C5-58FE-3A014A6B7D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37FF0BD-174B-4BDE-8F03-A9BA90D24E71}" type="slidenum">
              <a:rPr lang="es-ES" altLang="es-CR" sz="1400" smtClean="0"/>
              <a:pPr>
                <a:spcBef>
                  <a:spcPct val="0"/>
                </a:spcBef>
                <a:buClrTx/>
                <a:buSzTx/>
                <a:buFontTx/>
                <a:buNone/>
              </a:pPr>
              <a:t>99</a:t>
            </a:fld>
            <a:endParaRPr lang="es-ES" altLang="es-CR" sz="1400"/>
          </a:p>
        </p:txBody>
      </p:sp>
      <p:sp>
        <p:nvSpPr>
          <p:cNvPr id="18435" name="Rectangle 2">
            <a:extLst>
              <a:ext uri="{FF2B5EF4-FFF2-40B4-BE49-F238E27FC236}">
                <a16:creationId xmlns:a16="http://schemas.microsoft.com/office/drawing/2014/main" id="{39F6E267-F306-A7A3-BBEE-8A40CF02E098}"/>
              </a:ext>
            </a:extLst>
          </p:cNvPr>
          <p:cNvSpPr>
            <a:spLocks noGrp="1" noChangeArrowheads="1"/>
          </p:cNvSpPr>
          <p:nvPr>
            <p:ph type="title"/>
          </p:nvPr>
        </p:nvSpPr>
        <p:spPr>
          <a:xfrm>
            <a:off x="871538" y="677863"/>
            <a:ext cx="8162925" cy="946150"/>
          </a:xfrm>
        </p:spPr>
        <p:txBody>
          <a:bodyPr/>
          <a:lstStyle/>
          <a:p>
            <a:pPr eaLnBrk="1" hangingPunct="1"/>
            <a:r>
              <a:rPr lang="es-CR" altLang="es-CR" sz="2800" b="1">
                <a:latin typeface="Times New Roman" panose="02020603050405020304" pitchFamily="18" charset="0"/>
              </a:rPr>
              <a:t>Ejemplo </a:t>
            </a:r>
            <a:r>
              <a:rPr lang="es-CR" altLang="es-CR" sz="2800" b="1" err="1">
                <a:latin typeface="Times New Roman" panose="02020603050405020304" pitchFamily="18" charset="0"/>
              </a:rPr>
              <a:t>boosting</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00" name="Rectangle 3">
                <a:extLst>
                  <a:ext uri="{FF2B5EF4-FFF2-40B4-BE49-F238E27FC236}">
                    <a16:creationId xmlns:a16="http://schemas.microsoft.com/office/drawing/2014/main" id="{36750826-B8BF-278C-EFEE-63CD96E6C501}"/>
                  </a:ext>
                </a:extLst>
              </p:cNvPr>
              <p:cNvSpPr>
                <a:spLocks noGrp="1" noChangeArrowheads="1"/>
              </p:cNvSpPr>
              <p:nvPr>
                <p:ph type="body" idx="1"/>
              </p:nvPr>
            </p:nvSpPr>
            <p:spPr>
              <a:xfrm>
                <a:off x="838200" y="1989138"/>
                <a:ext cx="7696200" cy="400110"/>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CR" sz="2000"/>
                  <a:t>Ahora se calcula </a:t>
                </a:r>
                <a14:m>
                  <m:oMath xmlns:m="http://schemas.openxmlformats.org/officeDocument/2006/math">
                    <m:sSub>
                      <m:sSubPr>
                        <m:ctrlPr>
                          <a:rPr lang="es-CR" sz="2000" i="1" smtClean="0">
                            <a:latin typeface="Cambria Math" panose="02040503050406030204" pitchFamily="18" charset="0"/>
                          </a:rPr>
                        </m:ctrlPr>
                      </m:sSubPr>
                      <m:e>
                        <m:r>
                          <a:rPr lang="es-CR" sz="2000" b="0" i="1" smtClean="0">
                            <a:latin typeface="Cambria Math" panose="02040503050406030204" pitchFamily="18" charset="0"/>
                          </a:rPr>
                          <m:t>𝑒</m:t>
                        </m:r>
                      </m:e>
                      <m:sub>
                        <m:r>
                          <a:rPr lang="es-CR" sz="2000" b="0" i="1" smtClean="0">
                            <a:latin typeface="Cambria Math" panose="02040503050406030204" pitchFamily="18" charset="0"/>
                          </a:rPr>
                          <m:t>2</m:t>
                        </m:r>
                      </m:sub>
                    </m:sSub>
                  </m:oMath>
                </a14:m>
                <a:r>
                  <a:rPr lang="es-ES" sz="2000"/>
                  <a:t>:</a:t>
                </a:r>
              </a:p>
            </p:txBody>
          </p:sp>
        </mc:Choice>
        <mc:Fallback>
          <p:sp>
            <p:nvSpPr>
              <p:cNvPr id="4100" name="Rectangle 3">
                <a:extLst>
                  <a:ext uri="{FF2B5EF4-FFF2-40B4-BE49-F238E27FC236}">
                    <a16:creationId xmlns:a16="http://schemas.microsoft.com/office/drawing/2014/main" id="{36750826-B8BF-278C-EFEE-63CD96E6C501}"/>
                  </a:ext>
                </a:extLst>
              </p:cNvPr>
              <p:cNvSpPr>
                <a:spLocks noGrp="1" noRot="1" noChangeAspect="1" noMove="1" noResize="1" noEditPoints="1" noAdjustHandles="1" noChangeArrowheads="1" noChangeShapeType="1" noTextEdit="1"/>
              </p:cNvSpPr>
              <p:nvPr>
                <p:ph type="body" idx="1"/>
              </p:nvPr>
            </p:nvSpPr>
            <p:spPr>
              <a:xfrm>
                <a:off x="838200" y="1989138"/>
                <a:ext cx="7696200" cy="400110"/>
              </a:xfrm>
              <a:blipFill>
                <a:blip r:embed="rId2"/>
                <a:stretch>
                  <a:fillRect l="-713" t="-7576" b="-25758"/>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graphicFrame>
            <p:nvGraphicFramePr>
              <p:cNvPr id="6" name="Table 3">
                <a:extLst>
                  <a:ext uri="{FF2B5EF4-FFF2-40B4-BE49-F238E27FC236}">
                    <a16:creationId xmlns:a16="http://schemas.microsoft.com/office/drawing/2014/main" id="{D852BD36-CC39-87CF-6FB1-66C5E2C60470}"/>
                  </a:ext>
                </a:extLst>
              </p:cNvPr>
              <p:cNvGraphicFramePr>
                <a:graphicFrameLocks noGrp="1"/>
              </p:cNvGraphicFramePr>
              <p:nvPr/>
            </p:nvGraphicFramePr>
            <p:xfrm>
              <a:off x="755576" y="2707979"/>
              <a:ext cx="2952328" cy="3472158"/>
            </p:xfrm>
            <a:graphic>
              <a:graphicData uri="http://schemas.openxmlformats.org/drawingml/2006/table">
                <a:tbl>
                  <a:tblPr firstRow="1" bandRow="1">
                    <a:tableStyleId>{5940675A-B579-460E-94D1-54222C63F5DA}</a:tableStyleId>
                  </a:tblPr>
                  <a:tblGrid>
                    <a:gridCol w="551994">
                      <a:extLst>
                        <a:ext uri="{9D8B030D-6E8A-4147-A177-3AD203B41FA5}">
                          <a16:colId xmlns:a16="http://schemas.microsoft.com/office/drawing/2014/main" val="2543703486"/>
                        </a:ext>
                      </a:extLst>
                    </a:gridCol>
                    <a:gridCol w="827991">
                      <a:extLst>
                        <a:ext uri="{9D8B030D-6E8A-4147-A177-3AD203B41FA5}">
                          <a16:colId xmlns:a16="http://schemas.microsoft.com/office/drawing/2014/main" val="700379300"/>
                        </a:ext>
                      </a:extLst>
                    </a:gridCol>
                    <a:gridCol w="288032">
                      <a:extLst>
                        <a:ext uri="{9D8B030D-6E8A-4147-A177-3AD203B41FA5}">
                          <a16:colId xmlns:a16="http://schemas.microsoft.com/office/drawing/2014/main" val="4036698488"/>
                        </a:ext>
                      </a:extLst>
                    </a:gridCol>
                    <a:gridCol w="539959">
                      <a:extLst>
                        <a:ext uri="{9D8B030D-6E8A-4147-A177-3AD203B41FA5}">
                          <a16:colId xmlns:a16="http://schemas.microsoft.com/office/drawing/2014/main" val="699701969"/>
                        </a:ext>
                      </a:extLst>
                    </a:gridCol>
                    <a:gridCol w="744352">
                      <a:extLst>
                        <a:ext uri="{9D8B030D-6E8A-4147-A177-3AD203B41FA5}">
                          <a16:colId xmlns:a16="http://schemas.microsoft.com/office/drawing/2014/main" val="2637362033"/>
                        </a:ext>
                      </a:extLst>
                    </a:gridCol>
                  </a:tblGrid>
                  <a:tr h="578693">
                    <a:tc>
                      <a:txBody>
                        <a:bodyPr/>
                        <a:lstStyle/>
                        <a:p>
                          <a:r>
                            <a:rPr lang="es-CR" b="1"/>
                            <a:t>id</a:t>
                          </a:r>
                          <a:endParaRPr lang="en-US" b="1"/>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𝜼</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m:t>
                                    </m:r>
                                  </m:e>
                                </m:d>
                              </m:oMath>
                            </m:oMathPara>
                          </a14:m>
                          <a:endParaRPr lang="en-US" b="1"/>
                        </a:p>
                      </a:txBody>
                      <a:tcPr>
                        <a:lnR w="12700" cap="flat" cmpd="sng" algn="ctr">
                          <a:solidFill>
                            <a:schemeClr val="tx1"/>
                          </a:solidFill>
                          <a:prstDash val="solid"/>
                          <a:round/>
                          <a:headEnd type="none" w="med" len="med"/>
                          <a:tailEnd type="none" w="med" len="med"/>
                        </a:lnR>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b="1"/>
                            <a:t>id</a:t>
                          </a:r>
                          <a:endParaRPr lang="en-US" b="1"/>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𝜼</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m:t>
                                    </m:r>
                                  </m:e>
                                </m:d>
                              </m:oMath>
                            </m:oMathPara>
                          </a14:m>
                          <a:endParaRPr lang="en-US" b="1"/>
                        </a:p>
                      </a:txBody>
                      <a:tcPr/>
                    </a:tc>
                    <a:extLst>
                      <a:ext uri="{0D108BD9-81ED-4DB2-BD59-A6C34878D82A}">
                        <a16:rowId xmlns:a16="http://schemas.microsoft.com/office/drawing/2014/main" val="2997728304"/>
                      </a:ext>
                    </a:extLst>
                  </a:tr>
                  <a:tr h="578693">
                    <a:tc>
                      <a:txBody>
                        <a:bodyPr/>
                        <a:lstStyle/>
                        <a:p>
                          <a:r>
                            <a:rPr lang="es-CR"/>
                            <a:t>1</a:t>
                          </a:r>
                          <a:endParaRPr lang="en-US"/>
                        </a:p>
                      </a:txBody>
                      <a:tcPr/>
                    </a:tc>
                    <a:tc>
                      <a:txBody>
                        <a:bodyPr/>
                        <a:lstStyle/>
                        <a:p>
                          <a:r>
                            <a:rPr lang="es-CR"/>
                            <a:t>0</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6</a:t>
                          </a:r>
                          <a:endParaRPr lang="en-US"/>
                        </a:p>
                      </a:txBody>
                      <a:tcPr>
                        <a:lnL w="12700" cap="flat" cmpd="sng" algn="ctr">
                          <a:solidFill>
                            <a:schemeClr val="tx1"/>
                          </a:solidFill>
                          <a:prstDash val="solid"/>
                          <a:round/>
                          <a:headEnd type="none" w="med" len="med"/>
                          <a:tailEnd type="none" w="med" len="med"/>
                        </a:lnL>
                      </a:tcPr>
                    </a:tc>
                    <a:tc>
                      <a:txBody>
                        <a:bodyPr/>
                        <a:lstStyle/>
                        <a:p>
                          <a:r>
                            <a:rPr lang="es-CR"/>
                            <a:t>0</a:t>
                          </a:r>
                          <a:endParaRPr lang="en-US"/>
                        </a:p>
                      </a:txBody>
                      <a:tcPr/>
                    </a:tc>
                    <a:extLst>
                      <a:ext uri="{0D108BD9-81ED-4DB2-BD59-A6C34878D82A}">
                        <a16:rowId xmlns:a16="http://schemas.microsoft.com/office/drawing/2014/main" val="4014776527"/>
                      </a:ext>
                    </a:extLst>
                  </a:tr>
                  <a:tr h="578693">
                    <a:tc>
                      <a:txBody>
                        <a:bodyPr/>
                        <a:lstStyle/>
                        <a:p>
                          <a:r>
                            <a:rPr lang="es-CR"/>
                            <a:t>2</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a:t>0</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7</a:t>
                          </a:r>
                          <a:endParaRPr lang="en-US"/>
                        </a:p>
                      </a:txBody>
                      <a:tcPr>
                        <a:lnL w="12700" cap="flat" cmpd="sng" algn="ctr">
                          <a:solidFill>
                            <a:schemeClr val="tx1"/>
                          </a:solidFill>
                          <a:prstDash val="solid"/>
                          <a:round/>
                          <a:headEnd type="none" w="med" len="med"/>
                          <a:tailEnd type="none" w="med" len="med"/>
                        </a:lnL>
                      </a:tcPr>
                    </a:tc>
                    <a:tc>
                      <a:txBody>
                        <a:bodyPr/>
                        <a:lstStyle/>
                        <a:p>
                          <a:r>
                            <a:rPr lang="es-CR"/>
                            <a:t>1</a:t>
                          </a:r>
                          <a:endParaRPr lang="en-US"/>
                        </a:p>
                      </a:txBody>
                      <a:tcPr/>
                    </a:tc>
                    <a:extLst>
                      <a:ext uri="{0D108BD9-81ED-4DB2-BD59-A6C34878D82A}">
                        <a16:rowId xmlns:a16="http://schemas.microsoft.com/office/drawing/2014/main" val="437369270"/>
                      </a:ext>
                    </a:extLst>
                  </a:tr>
                  <a:tr h="578693">
                    <a:tc>
                      <a:txBody>
                        <a:bodyPr/>
                        <a:lstStyle/>
                        <a:p>
                          <a:r>
                            <a:rPr lang="es-CR"/>
                            <a:t>3</a:t>
                          </a:r>
                          <a:endParaRPr lang="en-US"/>
                        </a:p>
                      </a:txBody>
                      <a:tcPr/>
                    </a:tc>
                    <a:tc>
                      <a:txBody>
                        <a:bodyPr/>
                        <a:lstStyle/>
                        <a:p>
                          <a:r>
                            <a:rPr lang="es-CR"/>
                            <a:t>0</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8</a:t>
                          </a:r>
                          <a:endParaRPr lang="en-US"/>
                        </a:p>
                      </a:txBody>
                      <a:tcPr>
                        <a:lnL w="12700" cap="flat" cmpd="sng" algn="ctr">
                          <a:solidFill>
                            <a:schemeClr val="tx1"/>
                          </a:solidFill>
                          <a:prstDash val="solid"/>
                          <a:round/>
                          <a:headEnd type="none" w="med" len="med"/>
                          <a:tailEnd type="none" w="med" len="med"/>
                        </a:lnL>
                      </a:tcPr>
                    </a:tc>
                    <a:tc>
                      <a:txBody>
                        <a:bodyPr/>
                        <a:lstStyle/>
                        <a:p>
                          <a:r>
                            <a:rPr lang="es-CR"/>
                            <a:t>0</a:t>
                          </a:r>
                          <a:endParaRPr lang="en-US"/>
                        </a:p>
                      </a:txBody>
                      <a:tcPr/>
                    </a:tc>
                    <a:extLst>
                      <a:ext uri="{0D108BD9-81ED-4DB2-BD59-A6C34878D82A}">
                        <a16:rowId xmlns:a16="http://schemas.microsoft.com/office/drawing/2014/main" val="1287744834"/>
                      </a:ext>
                    </a:extLst>
                  </a:tr>
                  <a:tr h="578693">
                    <a:tc>
                      <a:txBody>
                        <a:bodyPr/>
                        <a:lstStyle/>
                        <a:p>
                          <a:r>
                            <a:rPr lang="es-CR"/>
                            <a:t>4</a:t>
                          </a:r>
                          <a:endParaRPr lang="en-US"/>
                        </a:p>
                      </a:txBody>
                      <a:tcPr/>
                    </a:tc>
                    <a:tc>
                      <a:txBody>
                        <a:bodyPr/>
                        <a:lstStyle/>
                        <a:p>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9</a:t>
                          </a:r>
                          <a:endParaRPr lang="en-US"/>
                        </a:p>
                      </a:txBody>
                      <a:tcPr>
                        <a:lnL w="12700" cap="flat" cmpd="sng" algn="ctr">
                          <a:solidFill>
                            <a:schemeClr val="tx1"/>
                          </a:solidFill>
                          <a:prstDash val="solid"/>
                          <a:round/>
                          <a:headEnd type="none" w="med" len="med"/>
                          <a:tailEnd type="none" w="med" len="med"/>
                        </a:lnL>
                      </a:tcPr>
                    </a:tc>
                    <a:tc>
                      <a:txBody>
                        <a:bodyPr/>
                        <a:lstStyle/>
                        <a:p>
                          <a:r>
                            <a:rPr lang="es-CR"/>
                            <a:t>0</a:t>
                          </a:r>
                          <a:endParaRPr lang="en-US"/>
                        </a:p>
                      </a:txBody>
                      <a:tcPr/>
                    </a:tc>
                    <a:extLst>
                      <a:ext uri="{0D108BD9-81ED-4DB2-BD59-A6C34878D82A}">
                        <a16:rowId xmlns:a16="http://schemas.microsoft.com/office/drawing/2014/main" val="2809524565"/>
                      </a:ext>
                    </a:extLst>
                  </a:tr>
                  <a:tr h="578693">
                    <a:tc>
                      <a:txBody>
                        <a:bodyPr/>
                        <a:lstStyle/>
                        <a:p>
                          <a:r>
                            <a:rPr lang="es-CR"/>
                            <a:t>5</a:t>
                          </a:r>
                          <a:endParaRPr lang="en-US"/>
                        </a:p>
                      </a:txBody>
                      <a:tcPr/>
                    </a:tc>
                    <a:tc>
                      <a:txBody>
                        <a:bodyPr/>
                        <a:lstStyle/>
                        <a:p>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10</a:t>
                          </a:r>
                          <a:endParaRPr lang="en-US"/>
                        </a:p>
                      </a:txBody>
                      <a:tcPr>
                        <a:lnL w="12700" cap="flat" cmpd="sng" algn="ctr">
                          <a:solidFill>
                            <a:schemeClr val="tx1"/>
                          </a:solidFill>
                          <a:prstDash val="solid"/>
                          <a:round/>
                          <a:headEnd type="none" w="med" len="med"/>
                          <a:tailEnd type="none" w="med" len="med"/>
                        </a:lnL>
                      </a:tcPr>
                    </a:tc>
                    <a:tc>
                      <a:txBody>
                        <a:bodyPr/>
                        <a:lstStyle/>
                        <a:p>
                          <a:r>
                            <a:rPr lang="es-CR"/>
                            <a:t>0</a:t>
                          </a:r>
                          <a:endParaRPr lang="en-US"/>
                        </a:p>
                      </a:txBody>
                      <a:tcPr/>
                    </a:tc>
                    <a:extLst>
                      <a:ext uri="{0D108BD9-81ED-4DB2-BD59-A6C34878D82A}">
                        <a16:rowId xmlns:a16="http://schemas.microsoft.com/office/drawing/2014/main" val="1016421868"/>
                      </a:ext>
                    </a:extLst>
                  </a:tr>
                </a:tbl>
              </a:graphicData>
            </a:graphic>
          </p:graphicFrame>
        </mc:Choice>
        <mc:Fallback>
          <p:graphicFrame>
            <p:nvGraphicFramePr>
              <p:cNvPr id="6" name="Table 3">
                <a:extLst>
                  <a:ext uri="{FF2B5EF4-FFF2-40B4-BE49-F238E27FC236}">
                    <a16:creationId xmlns:a16="http://schemas.microsoft.com/office/drawing/2014/main" id="{D852BD36-CC39-87CF-6FB1-66C5E2C60470}"/>
                  </a:ext>
                </a:extLst>
              </p:cNvPr>
              <p:cNvGraphicFramePr>
                <a:graphicFrameLocks noGrp="1"/>
              </p:cNvGraphicFramePr>
              <p:nvPr/>
            </p:nvGraphicFramePr>
            <p:xfrm>
              <a:off x="755576" y="2707979"/>
              <a:ext cx="2952328" cy="3472158"/>
            </p:xfrm>
            <a:graphic>
              <a:graphicData uri="http://schemas.openxmlformats.org/drawingml/2006/table">
                <a:tbl>
                  <a:tblPr firstRow="1" bandRow="1">
                    <a:tableStyleId>{5940675A-B579-460E-94D1-54222C63F5DA}</a:tableStyleId>
                  </a:tblPr>
                  <a:tblGrid>
                    <a:gridCol w="551994">
                      <a:extLst>
                        <a:ext uri="{9D8B030D-6E8A-4147-A177-3AD203B41FA5}">
                          <a16:colId xmlns:a16="http://schemas.microsoft.com/office/drawing/2014/main" val="2543703486"/>
                        </a:ext>
                      </a:extLst>
                    </a:gridCol>
                    <a:gridCol w="827991">
                      <a:extLst>
                        <a:ext uri="{9D8B030D-6E8A-4147-A177-3AD203B41FA5}">
                          <a16:colId xmlns:a16="http://schemas.microsoft.com/office/drawing/2014/main" val="700379300"/>
                        </a:ext>
                      </a:extLst>
                    </a:gridCol>
                    <a:gridCol w="288032">
                      <a:extLst>
                        <a:ext uri="{9D8B030D-6E8A-4147-A177-3AD203B41FA5}">
                          <a16:colId xmlns:a16="http://schemas.microsoft.com/office/drawing/2014/main" val="4036698488"/>
                        </a:ext>
                      </a:extLst>
                    </a:gridCol>
                    <a:gridCol w="539959">
                      <a:extLst>
                        <a:ext uri="{9D8B030D-6E8A-4147-A177-3AD203B41FA5}">
                          <a16:colId xmlns:a16="http://schemas.microsoft.com/office/drawing/2014/main" val="699701969"/>
                        </a:ext>
                      </a:extLst>
                    </a:gridCol>
                    <a:gridCol w="744352">
                      <a:extLst>
                        <a:ext uri="{9D8B030D-6E8A-4147-A177-3AD203B41FA5}">
                          <a16:colId xmlns:a16="http://schemas.microsoft.com/office/drawing/2014/main" val="2637362033"/>
                        </a:ext>
                      </a:extLst>
                    </a:gridCol>
                  </a:tblGrid>
                  <a:tr h="578693">
                    <a:tc>
                      <a:txBody>
                        <a:bodyPr/>
                        <a:lstStyle/>
                        <a:p>
                          <a:r>
                            <a:rPr lang="es-CR" b="1"/>
                            <a:t>id</a:t>
                          </a:r>
                          <a:endParaRPr lang="en-US" b="1"/>
                        </a:p>
                      </a:txBody>
                      <a:tcPr/>
                    </a:tc>
                    <a:tc>
                      <a:txBody>
                        <a:bodyPr/>
                        <a:lstStyle/>
                        <a:p>
                          <a:endParaRPr lang="es-ES"/>
                        </a:p>
                      </a:txBody>
                      <a:tcPr>
                        <a:lnR w="12700" cap="flat" cmpd="sng" algn="ctr">
                          <a:solidFill>
                            <a:schemeClr val="tx1"/>
                          </a:solidFill>
                          <a:prstDash val="solid"/>
                          <a:round/>
                          <a:headEnd type="none" w="med" len="med"/>
                          <a:tailEnd type="none" w="med" len="med"/>
                        </a:lnR>
                        <a:blipFill>
                          <a:blip r:embed="rId3"/>
                          <a:stretch>
                            <a:fillRect l="-67647" t="-5263" r="-191912" b="-502105"/>
                          </a:stretch>
                        </a:blipFill>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b="1"/>
                            <a:t>id</a:t>
                          </a:r>
                          <a:endParaRPr lang="en-US" b="1"/>
                        </a:p>
                      </a:txBody>
                      <a:tcPr>
                        <a:lnL w="12700" cap="flat" cmpd="sng" algn="ctr">
                          <a:solidFill>
                            <a:schemeClr val="tx1"/>
                          </a:solidFill>
                          <a:prstDash val="solid"/>
                          <a:round/>
                          <a:headEnd type="none" w="med" len="med"/>
                          <a:tailEnd type="none" w="med" len="med"/>
                        </a:lnL>
                      </a:tcPr>
                    </a:tc>
                    <a:tc>
                      <a:txBody>
                        <a:bodyPr/>
                        <a:lstStyle/>
                        <a:p>
                          <a:endParaRPr lang="es-ES"/>
                        </a:p>
                      </a:txBody>
                      <a:tcPr>
                        <a:blipFill>
                          <a:blip r:embed="rId3"/>
                          <a:stretch>
                            <a:fillRect l="-295935" t="-5263" r="-1626" b="-502105"/>
                          </a:stretch>
                        </a:blipFill>
                      </a:tcPr>
                    </a:tc>
                    <a:extLst>
                      <a:ext uri="{0D108BD9-81ED-4DB2-BD59-A6C34878D82A}">
                        <a16:rowId xmlns:a16="http://schemas.microsoft.com/office/drawing/2014/main" val="2997728304"/>
                      </a:ext>
                    </a:extLst>
                  </a:tr>
                  <a:tr h="578693">
                    <a:tc>
                      <a:txBody>
                        <a:bodyPr/>
                        <a:lstStyle/>
                        <a:p>
                          <a:r>
                            <a:rPr lang="es-CR"/>
                            <a:t>1</a:t>
                          </a:r>
                          <a:endParaRPr lang="en-US"/>
                        </a:p>
                      </a:txBody>
                      <a:tcPr/>
                    </a:tc>
                    <a:tc>
                      <a:txBody>
                        <a:bodyPr/>
                        <a:lstStyle/>
                        <a:p>
                          <a:r>
                            <a:rPr lang="es-CR"/>
                            <a:t>0</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6</a:t>
                          </a:r>
                          <a:endParaRPr lang="en-US"/>
                        </a:p>
                      </a:txBody>
                      <a:tcPr>
                        <a:lnL w="12700" cap="flat" cmpd="sng" algn="ctr">
                          <a:solidFill>
                            <a:schemeClr val="tx1"/>
                          </a:solidFill>
                          <a:prstDash val="solid"/>
                          <a:round/>
                          <a:headEnd type="none" w="med" len="med"/>
                          <a:tailEnd type="none" w="med" len="med"/>
                        </a:lnL>
                      </a:tcPr>
                    </a:tc>
                    <a:tc>
                      <a:txBody>
                        <a:bodyPr/>
                        <a:lstStyle/>
                        <a:p>
                          <a:r>
                            <a:rPr lang="es-CR"/>
                            <a:t>0</a:t>
                          </a:r>
                          <a:endParaRPr lang="en-US"/>
                        </a:p>
                      </a:txBody>
                      <a:tcPr/>
                    </a:tc>
                    <a:extLst>
                      <a:ext uri="{0D108BD9-81ED-4DB2-BD59-A6C34878D82A}">
                        <a16:rowId xmlns:a16="http://schemas.microsoft.com/office/drawing/2014/main" val="4014776527"/>
                      </a:ext>
                    </a:extLst>
                  </a:tr>
                  <a:tr h="578693">
                    <a:tc>
                      <a:txBody>
                        <a:bodyPr/>
                        <a:lstStyle/>
                        <a:p>
                          <a:r>
                            <a:rPr lang="es-CR"/>
                            <a:t>2</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a:t>0</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7</a:t>
                          </a:r>
                          <a:endParaRPr lang="en-US"/>
                        </a:p>
                      </a:txBody>
                      <a:tcPr>
                        <a:lnL w="12700" cap="flat" cmpd="sng" algn="ctr">
                          <a:solidFill>
                            <a:schemeClr val="tx1"/>
                          </a:solidFill>
                          <a:prstDash val="solid"/>
                          <a:round/>
                          <a:headEnd type="none" w="med" len="med"/>
                          <a:tailEnd type="none" w="med" len="med"/>
                        </a:lnL>
                      </a:tcPr>
                    </a:tc>
                    <a:tc>
                      <a:txBody>
                        <a:bodyPr/>
                        <a:lstStyle/>
                        <a:p>
                          <a:r>
                            <a:rPr lang="es-CR"/>
                            <a:t>1</a:t>
                          </a:r>
                          <a:endParaRPr lang="en-US"/>
                        </a:p>
                      </a:txBody>
                      <a:tcPr/>
                    </a:tc>
                    <a:extLst>
                      <a:ext uri="{0D108BD9-81ED-4DB2-BD59-A6C34878D82A}">
                        <a16:rowId xmlns:a16="http://schemas.microsoft.com/office/drawing/2014/main" val="437369270"/>
                      </a:ext>
                    </a:extLst>
                  </a:tr>
                  <a:tr h="578693">
                    <a:tc>
                      <a:txBody>
                        <a:bodyPr/>
                        <a:lstStyle/>
                        <a:p>
                          <a:r>
                            <a:rPr lang="es-CR"/>
                            <a:t>3</a:t>
                          </a:r>
                          <a:endParaRPr lang="en-US"/>
                        </a:p>
                      </a:txBody>
                      <a:tcPr/>
                    </a:tc>
                    <a:tc>
                      <a:txBody>
                        <a:bodyPr/>
                        <a:lstStyle/>
                        <a:p>
                          <a:r>
                            <a:rPr lang="es-CR"/>
                            <a:t>0</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8</a:t>
                          </a:r>
                          <a:endParaRPr lang="en-US"/>
                        </a:p>
                      </a:txBody>
                      <a:tcPr>
                        <a:lnL w="12700" cap="flat" cmpd="sng" algn="ctr">
                          <a:solidFill>
                            <a:schemeClr val="tx1"/>
                          </a:solidFill>
                          <a:prstDash val="solid"/>
                          <a:round/>
                          <a:headEnd type="none" w="med" len="med"/>
                          <a:tailEnd type="none" w="med" len="med"/>
                        </a:lnL>
                      </a:tcPr>
                    </a:tc>
                    <a:tc>
                      <a:txBody>
                        <a:bodyPr/>
                        <a:lstStyle/>
                        <a:p>
                          <a:r>
                            <a:rPr lang="es-CR"/>
                            <a:t>0</a:t>
                          </a:r>
                          <a:endParaRPr lang="en-US"/>
                        </a:p>
                      </a:txBody>
                      <a:tcPr/>
                    </a:tc>
                    <a:extLst>
                      <a:ext uri="{0D108BD9-81ED-4DB2-BD59-A6C34878D82A}">
                        <a16:rowId xmlns:a16="http://schemas.microsoft.com/office/drawing/2014/main" val="1287744834"/>
                      </a:ext>
                    </a:extLst>
                  </a:tr>
                  <a:tr h="578693">
                    <a:tc>
                      <a:txBody>
                        <a:bodyPr/>
                        <a:lstStyle/>
                        <a:p>
                          <a:r>
                            <a:rPr lang="es-CR"/>
                            <a:t>4</a:t>
                          </a:r>
                          <a:endParaRPr lang="en-US"/>
                        </a:p>
                      </a:txBody>
                      <a:tcPr/>
                    </a:tc>
                    <a:tc>
                      <a:txBody>
                        <a:bodyPr/>
                        <a:lstStyle/>
                        <a:p>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9</a:t>
                          </a:r>
                          <a:endParaRPr lang="en-US"/>
                        </a:p>
                      </a:txBody>
                      <a:tcPr>
                        <a:lnL w="12700" cap="flat" cmpd="sng" algn="ctr">
                          <a:solidFill>
                            <a:schemeClr val="tx1"/>
                          </a:solidFill>
                          <a:prstDash val="solid"/>
                          <a:round/>
                          <a:headEnd type="none" w="med" len="med"/>
                          <a:tailEnd type="none" w="med" len="med"/>
                        </a:lnL>
                      </a:tcPr>
                    </a:tc>
                    <a:tc>
                      <a:txBody>
                        <a:bodyPr/>
                        <a:lstStyle/>
                        <a:p>
                          <a:r>
                            <a:rPr lang="es-CR"/>
                            <a:t>0</a:t>
                          </a:r>
                          <a:endParaRPr lang="en-US"/>
                        </a:p>
                      </a:txBody>
                      <a:tcPr/>
                    </a:tc>
                    <a:extLst>
                      <a:ext uri="{0D108BD9-81ED-4DB2-BD59-A6C34878D82A}">
                        <a16:rowId xmlns:a16="http://schemas.microsoft.com/office/drawing/2014/main" val="2809524565"/>
                      </a:ext>
                    </a:extLst>
                  </a:tr>
                  <a:tr h="578693">
                    <a:tc>
                      <a:txBody>
                        <a:bodyPr/>
                        <a:lstStyle/>
                        <a:p>
                          <a:r>
                            <a:rPr lang="es-CR"/>
                            <a:t>5</a:t>
                          </a:r>
                          <a:endParaRPr lang="en-US"/>
                        </a:p>
                      </a:txBody>
                      <a:tcPr/>
                    </a:tc>
                    <a:tc>
                      <a:txBody>
                        <a:bodyPr/>
                        <a:lstStyle/>
                        <a:p>
                          <a:r>
                            <a:rPr lang="es-CR"/>
                            <a:t>1</a:t>
                          </a:r>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s-CR"/>
                            <a:t>10</a:t>
                          </a:r>
                          <a:endParaRPr lang="en-US"/>
                        </a:p>
                      </a:txBody>
                      <a:tcPr>
                        <a:lnL w="12700" cap="flat" cmpd="sng" algn="ctr">
                          <a:solidFill>
                            <a:schemeClr val="tx1"/>
                          </a:solidFill>
                          <a:prstDash val="solid"/>
                          <a:round/>
                          <a:headEnd type="none" w="med" len="med"/>
                          <a:tailEnd type="none" w="med" len="med"/>
                        </a:lnL>
                      </a:tcPr>
                    </a:tc>
                    <a:tc>
                      <a:txBody>
                        <a:bodyPr/>
                        <a:lstStyle/>
                        <a:p>
                          <a:r>
                            <a:rPr lang="es-CR"/>
                            <a:t>0</a:t>
                          </a:r>
                          <a:endParaRPr lang="en-US"/>
                        </a:p>
                      </a:txBody>
                      <a:tcPr/>
                    </a:tc>
                    <a:extLst>
                      <a:ext uri="{0D108BD9-81ED-4DB2-BD59-A6C34878D82A}">
                        <a16:rowId xmlns:a16="http://schemas.microsoft.com/office/drawing/2014/main" val="1016421868"/>
                      </a:ext>
                    </a:extLst>
                  </a:tr>
                </a:tbl>
              </a:graphicData>
            </a:graphic>
          </p:graphicFrame>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A5F23C4-736D-3BDF-4F31-0B8A8B702384}"/>
                  </a:ext>
                </a:extLst>
              </p:cNvPr>
              <p:cNvSpPr txBox="1"/>
              <p:nvPr/>
            </p:nvSpPr>
            <p:spPr>
              <a:xfrm>
                <a:off x="3851920" y="2738329"/>
                <a:ext cx="5182543" cy="27068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a:rPr lang="en-US" sz="2000" b="0" i="1" smtClean="0">
                              <a:latin typeface="Cambria Math" panose="02040503050406030204" pitchFamily="18" charset="0"/>
                            </a:rPr>
                            <m:t>𝑒</m:t>
                          </m:r>
                        </m:e>
                        <m:sub>
                          <m:r>
                            <a:rPr lang="es-CR" sz="2000" b="0" i="1" smtClean="0">
                              <a:latin typeface="Cambria Math" panose="02040503050406030204" pitchFamily="18" charset="0"/>
                            </a:rPr>
                            <m:t>2</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s-CR" sz="2000" b="0" i="1" smtClean="0">
                                  <a:latin typeface="Cambria Math" panose="02040503050406030204" pitchFamily="18" charset="0"/>
                                </a:rPr>
                                <m:t>10</m:t>
                              </m:r>
                            </m:sup>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sub>
                              </m:sSub>
                            </m:e>
                          </m:nary>
                          <m:r>
                            <a:rPr lang="en-US" sz="2000" i="1" smtClean="0">
                              <a:latin typeface="Cambria Math" panose="02040503050406030204" pitchFamily="18" charset="0"/>
                              <a:ea typeface="Cambria Math" panose="02040503050406030204" pitchFamily="18" charset="0"/>
                            </a:rPr>
                            <m:t>𝜂</m:t>
                          </m:r>
                          <m:d>
                            <m:dPr>
                              <m:ctrlPr>
                                <a:rPr lang="en-US" sz="2000" i="1" smtClean="0">
                                  <a:latin typeface="Cambria Math" panose="02040503050406030204" pitchFamily="18" charset="0"/>
                                  <a:ea typeface="Cambria Math" panose="02040503050406030204" pitchFamily="18" charset="0"/>
                                </a:rPr>
                              </m:ctrlPr>
                            </m:dPr>
                            <m:e>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𝐺</m:t>
                                  </m:r>
                                </m:e>
                                <m:sub>
                                  <m:r>
                                    <a:rPr lang="en-US" sz="2000" b="0" i="1" smtClean="0">
                                      <a:latin typeface="Cambria Math" panose="02040503050406030204" pitchFamily="18" charset="0"/>
                                      <a:ea typeface="Cambria Math" panose="02040503050406030204" pitchFamily="18" charset="0"/>
                                    </a:rPr>
                                    <m:t>𝑗</m:t>
                                  </m:r>
                                </m:sub>
                              </m:sSub>
                              <m:d>
                                <m:dPr>
                                  <m:ctrlPr>
                                    <a:rPr lang="en-US" sz="2000" i="1" smtClean="0">
                                      <a:latin typeface="Cambria Math" panose="02040503050406030204" pitchFamily="18" charset="0"/>
                                      <a:ea typeface="Cambria Math" panose="02040503050406030204" pitchFamily="18" charset="0"/>
                                    </a:rPr>
                                  </m:ctrlPr>
                                </m:dPr>
                                <m:e>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𝑖</m:t>
                                      </m:r>
                                    </m:sub>
                                  </m:sSub>
                                </m:e>
                              </m:d>
                            </m:e>
                          </m:d>
                        </m:num>
                        <m:den>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s-CR" sz="2000" b="0" i="1" smtClean="0">
                                  <a:latin typeface="Cambria Math" panose="02040503050406030204" pitchFamily="18" charset="0"/>
                                </a:rPr>
                                <m:t>10</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e>
                          </m:nary>
                        </m:den>
                      </m:f>
                    </m:oMath>
                  </m:oMathPara>
                </a14:m>
                <a:endParaRPr lang="en-US" sz="2000"/>
              </a:p>
              <a:p>
                <a:endParaRPr lang="en-US" sz="2000"/>
              </a:p>
              <a:p>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a:rPr lang="en-US" sz="2000" b="0" i="1" smtClean="0">
                              <a:latin typeface="Cambria Math" panose="02040503050406030204" pitchFamily="18" charset="0"/>
                            </a:rPr>
                            <m:t>𝑒</m:t>
                          </m:r>
                        </m:e>
                        <m:sub>
                          <m:r>
                            <a:rPr lang="es-CR" sz="2000" b="0" i="1" smtClean="0">
                              <a:latin typeface="Cambria Math" panose="02040503050406030204" pitchFamily="18" charset="0"/>
                            </a:rPr>
                            <m:t>2</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s-CR" sz="2000" b="0" i="1" smtClean="0">
                              <a:latin typeface="Cambria Math" panose="02040503050406030204" pitchFamily="18" charset="0"/>
                            </a:rPr>
                            <m:t>0.071</m:t>
                          </m:r>
                          <m:r>
                            <a:rPr lang="es-CR" sz="2000" b="0" i="1" smtClean="0">
                              <a:latin typeface="Cambria Math" panose="02040503050406030204" pitchFamily="18" charset="0"/>
                              <a:ea typeface="Cambria Math" panose="02040503050406030204" pitchFamily="18" charset="0"/>
                            </a:rPr>
                            <m:t>∙0+…+</m:t>
                          </m:r>
                          <m:r>
                            <a:rPr lang="es-CR" sz="2000" i="1">
                              <a:latin typeface="Cambria Math" panose="02040503050406030204" pitchFamily="18" charset="0"/>
                            </a:rPr>
                            <m:t>0.</m:t>
                          </m:r>
                          <m:r>
                            <a:rPr lang="es-CR" sz="2000" b="0" i="1" smtClean="0">
                              <a:latin typeface="Cambria Math" panose="02040503050406030204" pitchFamily="18" charset="0"/>
                            </a:rPr>
                            <m:t>071</m:t>
                          </m:r>
                          <m:r>
                            <a:rPr lang="es-CR" sz="2000" i="1">
                              <a:latin typeface="Cambria Math" panose="02040503050406030204" pitchFamily="18" charset="0"/>
                              <a:ea typeface="Cambria Math" panose="02040503050406030204" pitchFamily="18" charset="0"/>
                            </a:rPr>
                            <m:t>∙0</m:t>
                          </m:r>
                        </m:num>
                        <m:den>
                          <m:r>
                            <a:rPr lang="es-CR" sz="2000" b="0" i="1" smtClean="0">
                              <a:latin typeface="Cambria Math" panose="02040503050406030204" pitchFamily="18" charset="0"/>
                            </a:rPr>
                            <m:t>0.071</m:t>
                          </m:r>
                          <m:r>
                            <a:rPr lang="es-CR" sz="2000" b="0" i="1" smtClean="0">
                              <a:latin typeface="Cambria Math" panose="02040503050406030204" pitchFamily="18" charset="0"/>
                              <a:ea typeface="Cambria Math" panose="02040503050406030204" pitchFamily="18" charset="0"/>
                            </a:rPr>
                            <m:t>+…+0.071</m:t>
                          </m:r>
                        </m:den>
                      </m:f>
                    </m:oMath>
                  </m:oMathPara>
                </a14:m>
                <a:endParaRPr lang="en-US" sz="2000"/>
              </a:p>
              <a:p>
                <a:endParaRPr lang="en-US" sz="2000"/>
              </a:p>
              <a:p>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a:rPr lang="en-US" sz="2000" b="0" i="1" smtClean="0">
                              <a:latin typeface="Cambria Math" panose="02040503050406030204" pitchFamily="18" charset="0"/>
                            </a:rPr>
                            <m:t>𝑒</m:t>
                          </m:r>
                        </m:e>
                        <m:sub>
                          <m:r>
                            <a:rPr lang="es-CR" sz="2000" b="0" i="1" smtClean="0">
                              <a:latin typeface="Cambria Math" panose="02040503050406030204" pitchFamily="18" charset="0"/>
                            </a:rPr>
                            <m:t>2</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s-CR" sz="2000" b="0" i="1" smtClean="0">
                              <a:latin typeface="Cambria Math" panose="02040503050406030204" pitchFamily="18" charset="0"/>
                            </a:rPr>
                            <m:t>0.214</m:t>
                          </m:r>
                        </m:num>
                        <m:den>
                          <m:r>
                            <a:rPr lang="es-CR" sz="2000" b="0" i="1" smtClean="0">
                              <a:latin typeface="Cambria Math" panose="02040503050406030204" pitchFamily="18" charset="0"/>
                              <a:ea typeface="Cambria Math" panose="02040503050406030204" pitchFamily="18" charset="0"/>
                            </a:rPr>
                            <m:t>1</m:t>
                          </m:r>
                        </m:den>
                      </m:f>
                      <m:r>
                        <a:rPr lang="es-CR" sz="2000" b="0" i="1" smtClean="0">
                          <a:latin typeface="Cambria Math" panose="02040503050406030204" pitchFamily="18" charset="0"/>
                          <a:ea typeface="Cambria Math" panose="02040503050406030204" pitchFamily="18" charset="0"/>
                        </a:rPr>
                        <m:t>=0.214</m:t>
                      </m:r>
                    </m:oMath>
                  </m:oMathPara>
                </a14:m>
                <a:endParaRPr lang="en-US" sz="2000"/>
              </a:p>
            </p:txBody>
          </p:sp>
        </mc:Choice>
        <mc:Fallback>
          <p:sp>
            <p:nvSpPr>
              <p:cNvPr id="3" name="TextBox 2">
                <a:extLst>
                  <a:ext uri="{FF2B5EF4-FFF2-40B4-BE49-F238E27FC236}">
                    <a16:creationId xmlns:a16="http://schemas.microsoft.com/office/drawing/2014/main" id="{AA5F23C4-736D-3BDF-4F31-0B8A8B702384}"/>
                  </a:ext>
                </a:extLst>
              </p:cNvPr>
              <p:cNvSpPr txBox="1">
                <a:spLocks noRot="1" noChangeAspect="1" noMove="1" noResize="1" noEditPoints="1" noAdjustHandles="1" noChangeArrowheads="1" noChangeShapeType="1" noTextEdit="1"/>
              </p:cNvSpPr>
              <p:nvPr/>
            </p:nvSpPr>
            <p:spPr>
              <a:xfrm>
                <a:off x="3851920" y="2738329"/>
                <a:ext cx="5182543" cy="2706895"/>
              </a:xfrm>
              <a:prstGeom prst="rect">
                <a:avLst/>
              </a:prstGeom>
              <a:blipFill>
                <a:blip r:embed="rId4"/>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46617822"/>
      </p:ext>
    </p:extLst>
  </p:cSld>
  <p:clrMapOvr>
    <a:masterClrMapping/>
  </p:clrMapOvr>
</p:sld>
</file>

<file path=ppt/theme/theme1.xml><?xml version="1.0" encoding="utf-8"?>
<a:theme xmlns:a="http://schemas.openxmlformats.org/drawingml/2006/main" name="Rayas grises">
  <a:themeElements>
    <a:clrScheme name="Rayas gris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Rayas grise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altLang="es-CR" sz="12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altLang="es-CR" sz="12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Rayas gris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Rayas gris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Rayas gris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Rayas gris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presentaciones\Rayas grises.pot</Template>
  <Application>Microsoft Office PowerPoint</Application>
  <PresentationFormat>Presentación en pantalla (4:3)</PresentationFormat>
  <Slides>108</Slides>
  <Notes>2</Notes>
  <HiddenSlides>0</HiddenSlides>
  <ScaleCrop>false</ScaleCrop>
  <HeadingPairs>
    <vt:vector size="4" baseType="variant">
      <vt:variant>
        <vt:lpstr>Tema</vt:lpstr>
      </vt:variant>
      <vt:variant>
        <vt:i4>1</vt:i4>
      </vt:variant>
      <vt:variant>
        <vt:lpstr>Títulos de diapositiva</vt:lpstr>
      </vt:variant>
      <vt:variant>
        <vt:i4>108</vt:i4>
      </vt:variant>
    </vt:vector>
  </HeadingPairs>
  <TitlesOfParts>
    <vt:vector size="109" baseType="lpstr">
      <vt:lpstr>Rayas grises</vt:lpstr>
      <vt:lpstr>Presentación de PowerPoint</vt:lpstr>
      <vt:lpstr>Clasificación </vt:lpstr>
      <vt:lpstr>Modelo de clasificación </vt:lpstr>
      <vt:lpstr>Aprendizaje o entrenamiento </vt:lpstr>
      <vt:lpstr>Validación </vt:lpstr>
      <vt:lpstr>Predicción </vt:lpstr>
      <vt:lpstr>Regresión logística multinomial </vt:lpstr>
      <vt:lpstr>Supuesto </vt:lpstr>
      <vt:lpstr>Supuesto </vt:lpstr>
      <vt:lpstr>Modelo </vt:lpstr>
      <vt:lpstr>Cálculo de probabilidades </vt:lpstr>
      <vt:lpstr>Estimación de los coeficientes </vt:lpstr>
      <vt:lpstr>Limitaciones </vt:lpstr>
      <vt:lpstr>Análisis discriminante </vt:lpstr>
      <vt:lpstr>Análisis discriminante lineal – Fisher </vt:lpstr>
      <vt:lpstr>Definición de la función discriminante </vt:lpstr>
      <vt:lpstr>Aplicación de la función discriminante </vt:lpstr>
      <vt:lpstr>Enfoque Bayesiano </vt:lpstr>
      <vt:lpstr>Función de verosimilitud </vt:lpstr>
      <vt:lpstr>Función de verosimilitud </vt:lpstr>
      <vt:lpstr>Función discriminante lineal </vt:lpstr>
      <vt:lpstr>Función discriminante cuadrática </vt:lpstr>
      <vt:lpstr>Uso de la función discriminante </vt:lpstr>
      <vt:lpstr>Lambda (L) de Wilks </vt:lpstr>
      <vt:lpstr>Selección de variables hacia adelante </vt:lpstr>
      <vt:lpstr>K-vecinos más cercanos (K-NN) </vt:lpstr>
      <vt:lpstr>Presentación de PowerPoint</vt:lpstr>
      <vt:lpstr>Consideraciones K-NN </vt:lpstr>
      <vt:lpstr>Medidas de distancia </vt:lpstr>
      <vt:lpstr>Elección de número de vecinos (K) </vt:lpstr>
      <vt:lpstr>Elección de número de vecinos (K) </vt:lpstr>
      <vt:lpstr>Ejemplo K-NN </vt:lpstr>
      <vt:lpstr>Ejemplo K-NN </vt:lpstr>
      <vt:lpstr>Ejemplo K-NN </vt:lpstr>
      <vt:lpstr>Ejemplo K-NN </vt:lpstr>
      <vt:lpstr>Ejemplo K-NN </vt:lpstr>
      <vt:lpstr>Ejemplo K-NN </vt:lpstr>
      <vt:lpstr>Ejemplo K-NN </vt:lpstr>
      <vt:lpstr>Ejemplo K-NN </vt:lpstr>
      <vt:lpstr>Árboles de decisión </vt:lpstr>
      <vt:lpstr>Árboles de decisión </vt:lpstr>
      <vt:lpstr>Ejemplo 1 </vt:lpstr>
      <vt:lpstr>Ejemplo 2 </vt:lpstr>
      <vt:lpstr>Ejemplo 3 </vt:lpstr>
      <vt:lpstr>Algoritmo </vt:lpstr>
      <vt:lpstr>Algoritmo de Hunt </vt:lpstr>
      <vt:lpstr>Ejemplo </vt:lpstr>
      <vt:lpstr>Ejemplo </vt:lpstr>
      <vt:lpstr>Ejemplo </vt:lpstr>
      <vt:lpstr>Ejemplo </vt:lpstr>
      <vt:lpstr>Consideraciones </vt:lpstr>
      <vt:lpstr>1. ¿Cómo se dividen las variables? </vt:lpstr>
      <vt:lpstr>2. ¿Qué criterios utilizar para seleccionar la mejor división?</vt:lpstr>
      <vt:lpstr>Criterios </vt:lpstr>
      <vt:lpstr>3. ¿Qué variables (atributos) utilizar y en qué orden?</vt:lpstr>
      <vt:lpstr>4. ¿Cuándo dejar de dividir? </vt:lpstr>
      <vt:lpstr>4. ¿Cuándo dejar de dividir? </vt:lpstr>
      <vt:lpstr>Ejemplo de aplicación de los criterios </vt:lpstr>
      <vt:lpstr>Ejemplo de aplicación de los criterios </vt:lpstr>
      <vt:lpstr>Ejemplo de aplicación de los criterios </vt:lpstr>
      <vt:lpstr>Ejemplo de aplicación de los criterios </vt:lpstr>
      <vt:lpstr>Ejemplo de aplicación de los criterios </vt:lpstr>
      <vt:lpstr>Ejemplo de aplicación de los criterios </vt:lpstr>
      <vt:lpstr>Ejemplo de aplicación de los criterios </vt:lpstr>
      <vt:lpstr>Ejemplo de aplicación de los criterios </vt:lpstr>
      <vt:lpstr>Ejemplo de aplicación de los criterios </vt:lpstr>
      <vt:lpstr>Ejemplo de aplicación de los criterios </vt:lpstr>
      <vt:lpstr>Ejemplo de aplicación de los criterios </vt:lpstr>
      <vt:lpstr>Ejemplo de aplicación de los criterios </vt:lpstr>
      <vt:lpstr>Ejemplo de aplicación de los criterios </vt:lpstr>
      <vt:lpstr>Ejemplo de aplicación de los criterios </vt:lpstr>
      <vt:lpstr>Ejemplo de aplicación de los criterios </vt:lpstr>
      <vt:lpstr>Ejercicio </vt:lpstr>
      <vt:lpstr>Ejemplo de árbol de decisión con 3 categorías </vt:lpstr>
      <vt:lpstr>Ejemplo de árbol de decisión con 3 categorías </vt:lpstr>
      <vt:lpstr>Ensamble </vt:lpstr>
      <vt:lpstr>Ensamble </vt:lpstr>
      <vt:lpstr>Ensamble </vt:lpstr>
      <vt:lpstr>Ensamble </vt:lpstr>
      <vt:lpstr>Bagging </vt:lpstr>
      <vt:lpstr>Bagging </vt:lpstr>
      <vt:lpstr>Algoritmo general para bagging </vt:lpstr>
      <vt:lpstr>Bosques aleatorios (random forests) </vt:lpstr>
      <vt:lpstr>Algoritmo general para bosques aleatorios </vt:lpstr>
      <vt:lpstr>Método de potencialización (boosting) </vt:lpstr>
      <vt:lpstr>Algoritmo general para boosting </vt:lpstr>
      <vt:lpstr>Algoritmo general para boosting </vt:lpstr>
      <vt:lpstr>Algoritmo general para boosting </vt:lpstr>
      <vt:lpstr>Ejemplo boosting </vt:lpstr>
      <vt:lpstr>Ejemplo boosting </vt:lpstr>
      <vt:lpstr>Ejemplo boosting </vt:lpstr>
      <vt:lpstr>Ejemplo boosting </vt:lpstr>
      <vt:lpstr>Ejemplo boosting </vt:lpstr>
      <vt:lpstr>Ejemplo boosting </vt:lpstr>
      <vt:lpstr>Ejemplo boosting </vt:lpstr>
      <vt:lpstr>Ejemplo boosting </vt:lpstr>
      <vt:lpstr>Ejemplo boosting </vt:lpstr>
      <vt:lpstr>Ejemplo boosting </vt:lpstr>
      <vt:lpstr>Ejemplo boosting </vt:lpstr>
      <vt:lpstr>Ejemplo boosting </vt:lpstr>
      <vt:lpstr>Ejemplo boosting </vt:lpstr>
      <vt:lpstr>Ejemplo boosting </vt:lpstr>
      <vt:lpstr>Ejemplo boosting </vt:lpstr>
      <vt:lpstr>Ejemplo boosting </vt:lpstr>
      <vt:lpstr>Ejemplo boosting </vt:lpstr>
      <vt:lpstr>Ejemplo boosting </vt:lpstr>
      <vt:lpstr>Ejemplo boosting </vt:lpstr>
      <vt:lpstr>Ejemplo boosting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Muestreo Aleatorio</dc:title>
  <dc:creator>Ricardo Alvarado</dc:creator>
  <cp:revision>5</cp:revision>
  <dcterms:created xsi:type="dcterms:W3CDTF">2004-03-28T23:04:43Z</dcterms:created>
  <dcterms:modified xsi:type="dcterms:W3CDTF">2024-07-09T20:33:43Z</dcterms:modified>
</cp:coreProperties>
</file>