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38"/>
  </p:notesMasterIdLst>
  <p:handoutMasterIdLst>
    <p:handoutMasterId r:id="rId39"/>
  </p:handoutMasterIdLst>
  <p:sldIdLst>
    <p:sldId id="359" r:id="rId2"/>
    <p:sldId id="446" r:id="rId3"/>
    <p:sldId id="1086" r:id="rId4"/>
    <p:sldId id="1087" r:id="rId5"/>
    <p:sldId id="515" r:id="rId6"/>
    <p:sldId id="1079" r:id="rId7"/>
    <p:sldId id="619" r:id="rId8"/>
    <p:sldId id="1114" r:id="rId9"/>
    <p:sldId id="1088" r:id="rId10"/>
    <p:sldId id="1089" r:id="rId11"/>
    <p:sldId id="494" r:id="rId12"/>
    <p:sldId id="1060" r:id="rId13"/>
    <p:sldId id="1110" r:id="rId14"/>
    <p:sldId id="1096" r:id="rId15"/>
    <p:sldId id="1080" r:id="rId16"/>
    <p:sldId id="463" r:id="rId17"/>
    <p:sldId id="1090" r:id="rId18"/>
    <p:sldId id="1091" r:id="rId19"/>
    <p:sldId id="1092" r:id="rId20"/>
    <p:sldId id="488" r:id="rId21"/>
    <p:sldId id="1115" r:id="rId22"/>
    <p:sldId id="1100" r:id="rId23"/>
    <p:sldId id="1099" r:id="rId24"/>
    <p:sldId id="1082" r:id="rId25"/>
    <p:sldId id="1093" r:id="rId26"/>
    <p:sldId id="1113" r:id="rId27"/>
    <p:sldId id="503" r:id="rId28"/>
    <p:sldId id="1117" r:id="rId29"/>
    <p:sldId id="1105" r:id="rId30"/>
    <p:sldId id="1116" r:id="rId31"/>
    <p:sldId id="1111" r:id="rId32"/>
    <p:sldId id="1108" r:id="rId33"/>
    <p:sldId id="1094" r:id="rId34"/>
    <p:sldId id="513" r:id="rId35"/>
    <p:sldId id="818" r:id="rId36"/>
    <p:sldId id="430" r:id="rId37"/>
  </p:sldIdLst>
  <p:sldSz cx="12188825" cy="6858000"/>
  <p:notesSz cx="7010400" cy="9271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E97C11-836D-FD4D-8E3D-41C50A8E988F}">
          <p14:sldIdLst>
            <p14:sldId id="359"/>
            <p14:sldId id="446"/>
            <p14:sldId id="1086"/>
            <p14:sldId id="1087"/>
            <p14:sldId id="515"/>
            <p14:sldId id="1079"/>
            <p14:sldId id="619"/>
            <p14:sldId id="1114"/>
            <p14:sldId id="1088"/>
            <p14:sldId id="1089"/>
            <p14:sldId id="494"/>
            <p14:sldId id="1060"/>
            <p14:sldId id="1110"/>
            <p14:sldId id="1096"/>
            <p14:sldId id="1080"/>
            <p14:sldId id="463"/>
            <p14:sldId id="1090"/>
            <p14:sldId id="1091"/>
            <p14:sldId id="1092"/>
            <p14:sldId id="488"/>
            <p14:sldId id="1115"/>
            <p14:sldId id="1100"/>
            <p14:sldId id="1099"/>
            <p14:sldId id="1082"/>
            <p14:sldId id="1093"/>
            <p14:sldId id="1113"/>
            <p14:sldId id="503"/>
            <p14:sldId id="1117"/>
            <p14:sldId id="1105"/>
            <p14:sldId id="1116"/>
            <p14:sldId id="1111"/>
            <p14:sldId id="1108"/>
            <p14:sldId id="1094"/>
            <p14:sldId id="513"/>
            <p14:sldId id="818"/>
            <p14:sldId id="430"/>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920">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7E1"/>
    <a:srgbClr val="FFFD78"/>
    <a:srgbClr val="84AAD3"/>
    <a:srgbClr val="D0D0D0"/>
    <a:srgbClr val="3788FC"/>
    <a:srgbClr val="FFFFFF"/>
    <a:srgbClr val="DBA503"/>
    <a:srgbClr val="F4F6FC"/>
    <a:srgbClr val="D8A303"/>
    <a:srgbClr val="007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autoAdjust="0"/>
    <p:restoredTop sz="84672" autoAdjust="0"/>
  </p:normalViewPr>
  <p:slideViewPr>
    <p:cSldViewPr snapToGrid="0">
      <p:cViewPr varScale="1">
        <p:scale>
          <a:sx n="130" d="100"/>
          <a:sy n="130" d="100"/>
        </p:scale>
        <p:origin x="1400" y="176"/>
      </p:cViewPr>
      <p:guideLst>
        <p:guide orient="horz" pos="2160"/>
        <p:guide pos="3839"/>
      </p:guideLst>
    </p:cSldViewPr>
  </p:slideViewPr>
  <p:outlineViewPr>
    <p:cViewPr>
      <p:scale>
        <a:sx n="33" d="100"/>
        <a:sy n="33" d="100"/>
      </p:scale>
      <p:origin x="0" y="712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2" d="100"/>
          <a:sy n="112" d="100"/>
        </p:scale>
        <p:origin x="-3732" y="-84"/>
      </p:cViewPr>
      <p:guideLst>
        <p:guide orient="horz" pos="2920"/>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0"/>
    <c:plotArea>
      <c:layout/>
      <c:barChart>
        <c:barDir val="col"/>
        <c:grouping val="clustered"/>
        <c:varyColors val="0"/>
        <c:ser>
          <c:idx val="0"/>
          <c:order val="0"/>
          <c:tx>
            <c:strRef>
              <c:f>Sheet1!$B$1</c:f>
              <c:strCache>
                <c:ptCount val="1"/>
                <c:pt idx="0">
                  <c:v>Physical</c:v>
                </c:pt>
              </c:strCache>
            </c:strRef>
          </c:tx>
          <c:invertIfNegative val="0"/>
          <c:cat>
            <c:strRef>
              <c:f>Sheet1!$A$2:$A$3</c:f>
              <c:strCache>
                <c:ptCount val="2"/>
                <c:pt idx="0">
                  <c:v>Bootstrap Key</c:v>
                </c:pt>
                <c:pt idx="1">
                  <c:v>Integrity Measurement</c:v>
                </c:pt>
              </c:strCache>
            </c:strRef>
          </c:cat>
          <c:val>
            <c:numRef>
              <c:f>Sheet1!$B$2:$B$3</c:f>
              <c:numCache>
                <c:formatCode>General</c:formatCode>
                <c:ptCount val="2"/>
                <c:pt idx="0">
                  <c:v>792</c:v>
                </c:pt>
                <c:pt idx="1">
                  <c:v>792</c:v>
                </c:pt>
              </c:numCache>
            </c:numRef>
          </c:val>
          <c:extLst>
            <c:ext xmlns:c16="http://schemas.microsoft.com/office/drawing/2014/chart" uri="{C3380CC4-5D6E-409C-BE32-E72D297353CC}">
              <c16:uniqueId val="{00000000-AFB1-424E-B2F7-594A667E9003}"/>
            </c:ext>
          </c:extLst>
        </c:ser>
        <c:ser>
          <c:idx val="1"/>
          <c:order val="1"/>
          <c:tx>
            <c:strRef>
              <c:f>Sheet1!$C$1</c:f>
              <c:strCache>
                <c:ptCount val="1"/>
                <c:pt idx="0">
                  <c:v>Virtual</c:v>
                </c:pt>
              </c:strCache>
            </c:strRef>
          </c:tx>
          <c:invertIfNegative val="0"/>
          <c:cat>
            <c:strRef>
              <c:f>Sheet1!$A$2:$A$3</c:f>
              <c:strCache>
                <c:ptCount val="2"/>
                <c:pt idx="0">
                  <c:v>Bootstrap Key</c:v>
                </c:pt>
                <c:pt idx="1">
                  <c:v>Integrity Measurement</c:v>
                </c:pt>
              </c:strCache>
            </c:strRef>
          </c:cat>
          <c:val>
            <c:numRef>
              <c:f>Sheet1!$C$2:$C$3</c:f>
              <c:numCache>
                <c:formatCode>General</c:formatCode>
                <c:ptCount val="2"/>
                <c:pt idx="0">
                  <c:v>1555</c:v>
                </c:pt>
                <c:pt idx="1">
                  <c:v>108</c:v>
                </c:pt>
              </c:numCache>
            </c:numRef>
          </c:val>
          <c:extLst>
            <c:ext xmlns:c16="http://schemas.microsoft.com/office/drawing/2014/chart" uri="{C3380CC4-5D6E-409C-BE32-E72D297353CC}">
              <c16:uniqueId val="{00000001-AFB1-424E-B2F7-594A667E9003}"/>
            </c:ext>
          </c:extLst>
        </c:ser>
        <c:dLbls>
          <c:showLegendKey val="0"/>
          <c:showVal val="0"/>
          <c:showCatName val="0"/>
          <c:showSerName val="0"/>
          <c:showPercent val="0"/>
          <c:showBubbleSize val="0"/>
        </c:dLbls>
        <c:gapWidth val="150"/>
        <c:axId val="832498352"/>
        <c:axId val="832503232"/>
      </c:barChart>
      <c:catAx>
        <c:axId val="832498352"/>
        <c:scaling>
          <c:orientation val="minMax"/>
        </c:scaling>
        <c:delete val="0"/>
        <c:axPos val="b"/>
        <c:numFmt formatCode="General" sourceLinked="0"/>
        <c:majorTickMark val="none"/>
        <c:minorTickMark val="none"/>
        <c:tickLblPos val="nextTo"/>
        <c:txPr>
          <a:bodyPr/>
          <a:lstStyle/>
          <a:p>
            <a:pPr>
              <a:defRPr b="1" i="0"/>
            </a:pPr>
            <a:endParaRPr lang="en-US"/>
          </a:p>
        </c:txPr>
        <c:crossAx val="832503232"/>
        <c:crosses val="autoZero"/>
        <c:auto val="1"/>
        <c:lblAlgn val="ctr"/>
        <c:lblOffset val="100"/>
        <c:noMultiLvlLbl val="0"/>
      </c:catAx>
      <c:valAx>
        <c:axId val="832503232"/>
        <c:scaling>
          <c:orientation val="minMax"/>
        </c:scaling>
        <c:delete val="0"/>
        <c:axPos val="l"/>
        <c:majorGridlines/>
        <c:title>
          <c:tx>
            <c:rich>
              <a:bodyPr rot="-5400000" vert="horz"/>
              <a:lstStyle/>
              <a:p>
                <a:pPr>
                  <a:defRPr/>
                </a:pPr>
                <a:r>
                  <a:rPr lang="en-US" dirty="0"/>
                  <a:t>Delay (ms)</a:t>
                </a:r>
              </a:p>
            </c:rich>
          </c:tx>
          <c:overlay val="0"/>
        </c:title>
        <c:numFmt formatCode="General" sourceLinked="1"/>
        <c:majorTickMark val="none"/>
        <c:minorTickMark val="none"/>
        <c:tickLblPos val="nextTo"/>
        <c:txPr>
          <a:bodyPr/>
          <a:lstStyle/>
          <a:p>
            <a:pPr>
              <a:defRPr b="1" i="0"/>
            </a:pPr>
            <a:endParaRPr lang="en-US"/>
          </a:p>
        </c:txPr>
        <c:crossAx val="832498352"/>
        <c:crosses val="autoZero"/>
        <c:crossBetween val="between"/>
      </c:valAx>
    </c:plotArea>
    <c:legend>
      <c:legendPos val="b"/>
      <c:legendEntry>
        <c:idx val="0"/>
        <c:txPr>
          <a:bodyPr/>
          <a:lstStyle/>
          <a:p>
            <a:pPr>
              <a:defRPr b="1"/>
            </a:pPr>
            <a:endParaRPr lang="en-US"/>
          </a:p>
        </c:txPr>
      </c:legendEntry>
      <c:legendEntry>
        <c:idx val="1"/>
        <c:txPr>
          <a:bodyPr/>
          <a:lstStyle/>
          <a:p>
            <a:pPr>
              <a:defRPr b="1"/>
            </a:pPr>
            <a:endParaRPr lang="en-US"/>
          </a:p>
        </c:txPr>
      </c:legendEntry>
      <c:overlay val="0"/>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3550"/>
          </a:xfrm>
          <a:prstGeom prst="rect">
            <a:avLst/>
          </a:prstGeom>
        </p:spPr>
        <p:txBody>
          <a:bodyPr vert="horz" lIns="91440" tIns="45720" rIns="91440" bIns="45720" rtlCol="0"/>
          <a:lstStyle>
            <a:lvl1pPr algn="r">
              <a:defRPr sz="1200"/>
            </a:lvl1pPr>
          </a:lstStyle>
          <a:p>
            <a:fld id="{2151C11E-1A00-48AF-8C08-97C362C67874}" type="datetimeFigureOut">
              <a:rPr lang="en-US" smtClean="0"/>
              <a:pPr/>
              <a:t>5/7/19</a:t>
            </a:fld>
            <a:endParaRPr lang="en-US" dirty="0"/>
          </a:p>
        </p:txBody>
      </p:sp>
      <p:sp>
        <p:nvSpPr>
          <p:cNvPr id="4" name="Footer Placeholder 3"/>
          <p:cNvSpPr>
            <a:spLocks noGrp="1"/>
          </p:cNvSpPr>
          <p:nvPr>
            <p:ph type="ftr" sz="quarter" idx="2"/>
          </p:nvPr>
        </p:nvSpPr>
        <p:spPr>
          <a:xfrm>
            <a:off x="0" y="8805863"/>
            <a:ext cx="3038475" cy="4635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05863"/>
            <a:ext cx="3038475" cy="463550"/>
          </a:xfrm>
          <a:prstGeom prst="rect">
            <a:avLst/>
          </a:prstGeom>
        </p:spPr>
        <p:txBody>
          <a:bodyPr vert="horz" lIns="91440" tIns="45720" rIns="91440" bIns="45720" rtlCol="0" anchor="b"/>
          <a:lstStyle>
            <a:lvl1pPr algn="r">
              <a:defRPr sz="1200"/>
            </a:lvl1pPr>
          </a:lstStyle>
          <a:p>
            <a:fld id="{2AFFDF9B-F3F5-4382-A25B-4EAA3B410B8E}" type="slidenum">
              <a:rPr lang="en-US" smtClean="0"/>
              <a:pPr/>
              <a:t>‹#›</a:t>
            </a:fld>
            <a:endParaRPr lang="en-US" dirty="0"/>
          </a:p>
        </p:txBody>
      </p:sp>
    </p:spTree>
    <p:extLst>
      <p:ext uri="{BB962C8B-B14F-4D97-AF65-F5344CB8AC3E}">
        <p14:creationId xmlns:p14="http://schemas.microsoft.com/office/powerpoint/2010/main" val="40988951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18" tIns="46510" rIns="93018" bIns="4651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970938" y="0"/>
            <a:ext cx="3037840" cy="463550"/>
          </a:xfrm>
          <a:prstGeom prst="rect">
            <a:avLst/>
          </a:prstGeom>
        </p:spPr>
        <p:txBody>
          <a:bodyPr vert="horz" lIns="93018" tIns="46510" rIns="93018" bIns="46510" rtlCol="0"/>
          <a:lstStyle>
            <a:lvl1pPr algn="r">
              <a:defRPr sz="1200">
                <a:latin typeface="Arial" pitchFamily="34" charset="0"/>
              </a:defRPr>
            </a:lvl1pPr>
          </a:lstStyle>
          <a:p>
            <a:fld id="{8C7BB64C-82E2-466C-9C50-B2DA6307AB11}" type="datetimeFigureOut">
              <a:rPr lang="en-US" smtClean="0"/>
              <a:pPr/>
              <a:t>5/7/19</a:t>
            </a:fld>
            <a:endParaRPr lang="en-US" dirty="0"/>
          </a:p>
        </p:txBody>
      </p:sp>
      <p:sp>
        <p:nvSpPr>
          <p:cNvPr id="4" name="Slide Image Placeholder 3"/>
          <p:cNvSpPr>
            <a:spLocks noGrp="1" noRot="1" noChangeAspect="1"/>
          </p:cNvSpPr>
          <p:nvPr>
            <p:ph type="sldImg" idx="2"/>
          </p:nvPr>
        </p:nvSpPr>
        <p:spPr>
          <a:xfrm>
            <a:off x="415925" y="696913"/>
            <a:ext cx="6178550" cy="3476625"/>
          </a:xfrm>
          <a:prstGeom prst="rect">
            <a:avLst/>
          </a:prstGeom>
          <a:noFill/>
          <a:ln w="12700">
            <a:solidFill>
              <a:prstClr val="black"/>
            </a:solidFill>
          </a:ln>
        </p:spPr>
        <p:txBody>
          <a:bodyPr vert="horz" lIns="93018" tIns="46510" rIns="93018" bIns="46510" rtlCol="0" anchor="ctr"/>
          <a:lstStyle/>
          <a:p>
            <a:endParaRPr lang="en-US" dirty="0"/>
          </a:p>
        </p:txBody>
      </p:sp>
      <p:sp>
        <p:nvSpPr>
          <p:cNvPr id="5" name="Notes Placeholder 4"/>
          <p:cNvSpPr>
            <a:spLocks noGrp="1"/>
          </p:cNvSpPr>
          <p:nvPr>
            <p:ph type="body" sz="quarter" idx="3"/>
          </p:nvPr>
        </p:nvSpPr>
        <p:spPr>
          <a:xfrm>
            <a:off x="701040" y="4403725"/>
            <a:ext cx="5608320" cy="4171950"/>
          </a:xfrm>
          <a:prstGeom prst="rect">
            <a:avLst/>
          </a:prstGeom>
        </p:spPr>
        <p:txBody>
          <a:bodyPr vert="horz" lIns="93018" tIns="46510" rIns="93018" bIns="4651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05842"/>
            <a:ext cx="3037840" cy="463550"/>
          </a:xfrm>
          <a:prstGeom prst="rect">
            <a:avLst/>
          </a:prstGeom>
        </p:spPr>
        <p:txBody>
          <a:bodyPr vert="horz" lIns="93018" tIns="46510" rIns="93018" bIns="4651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970938" y="8805842"/>
            <a:ext cx="3037840" cy="463550"/>
          </a:xfrm>
          <a:prstGeom prst="rect">
            <a:avLst/>
          </a:prstGeom>
        </p:spPr>
        <p:txBody>
          <a:bodyPr vert="horz" lIns="93018" tIns="46510" rIns="93018" bIns="46510" rtlCol="0" anchor="b"/>
          <a:lstStyle>
            <a:lvl1pPr algn="r">
              <a:defRPr sz="1200">
                <a:latin typeface="Arial" pitchFamily="34" charset="0"/>
              </a:defRPr>
            </a:lvl1pPr>
          </a:lstStyle>
          <a:p>
            <a:fld id="{A778FBA5-F957-4CE9-A734-9CFA9C4F5603}" type="slidenum">
              <a:rPr lang="en-US" smtClean="0"/>
              <a:pPr/>
              <a:t>‹#›</a:t>
            </a:fld>
            <a:endParaRPr lang="en-US" dirty="0"/>
          </a:p>
        </p:txBody>
      </p:sp>
    </p:spTree>
    <p:extLst>
      <p:ext uri="{BB962C8B-B14F-4D97-AF65-F5344CB8AC3E}">
        <p14:creationId xmlns:p14="http://schemas.microsoft.com/office/powerpoint/2010/main" val="1823802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8FBA5-F957-4CE9-A734-9CFA9C4F5603}" type="slidenum">
              <a:rPr lang="en-US" smtClean="0"/>
              <a:pPr/>
              <a:t>1</a:t>
            </a:fld>
            <a:endParaRPr lang="en-US" dirty="0"/>
          </a:p>
        </p:txBody>
      </p:sp>
    </p:spTree>
    <p:extLst>
      <p:ext uri="{BB962C8B-B14F-4D97-AF65-F5344CB8AC3E}">
        <p14:creationId xmlns:p14="http://schemas.microsoft.com/office/powerpoint/2010/main" val="485902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FF0000"/>
              </a:solidFill>
            </a:endParaRPr>
          </a:p>
        </p:txBody>
      </p:sp>
      <p:sp>
        <p:nvSpPr>
          <p:cNvPr id="4" name="Slide Number Placeholder 3"/>
          <p:cNvSpPr>
            <a:spLocks noGrp="1"/>
          </p:cNvSpPr>
          <p:nvPr>
            <p:ph type="sldNum" sz="quarter" idx="10"/>
          </p:nvPr>
        </p:nvSpPr>
        <p:spPr/>
        <p:txBody>
          <a:bodyPr/>
          <a:lstStyle/>
          <a:p>
            <a:fld id="{A778FBA5-F957-4CE9-A734-9CFA9C4F5603}" type="slidenum">
              <a:rPr lang="en-US" smtClean="0"/>
              <a:pPr/>
              <a:t>14</a:t>
            </a:fld>
            <a:endParaRPr lang="en-US" dirty="0"/>
          </a:p>
        </p:txBody>
      </p:sp>
    </p:spTree>
    <p:extLst>
      <p:ext uri="{BB962C8B-B14F-4D97-AF65-F5344CB8AC3E}">
        <p14:creationId xmlns:p14="http://schemas.microsoft.com/office/powerpoint/2010/main" val="784906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15</a:t>
            </a:fld>
            <a:endParaRPr lang="en-US" dirty="0"/>
          </a:p>
        </p:txBody>
      </p:sp>
    </p:spTree>
    <p:extLst>
      <p:ext uri="{BB962C8B-B14F-4D97-AF65-F5344CB8AC3E}">
        <p14:creationId xmlns:p14="http://schemas.microsoft.com/office/powerpoint/2010/main" val="1799101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8FBA5-F957-4CE9-A734-9CFA9C4F5603}" type="slidenum">
              <a:rPr lang="en-US" smtClean="0"/>
              <a:pPr/>
              <a:t>16</a:t>
            </a:fld>
            <a:endParaRPr lang="en-US" dirty="0"/>
          </a:p>
        </p:txBody>
      </p:sp>
    </p:spTree>
    <p:extLst>
      <p:ext uri="{BB962C8B-B14F-4D97-AF65-F5344CB8AC3E}">
        <p14:creationId xmlns:p14="http://schemas.microsoft.com/office/powerpoint/2010/main" val="3686326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8FBA5-F957-4CE9-A734-9CFA9C4F5603}" type="slidenum">
              <a:rPr lang="en-US" smtClean="0"/>
              <a:pPr/>
              <a:t>17</a:t>
            </a:fld>
            <a:endParaRPr lang="en-US" dirty="0"/>
          </a:p>
        </p:txBody>
      </p:sp>
    </p:spTree>
    <p:extLst>
      <p:ext uri="{BB962C8B-B14F-4D97-AF65-F5344CB8AC3E}">
        <p14:creationId xmlns:p14="http://schemas.microsoft.com/office/powerpoint/2010/main" val="437958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8FBA5-F957-4CE9-A734-9CFA9C4F5603}" type="slidenum">
              <a:rPr lang="en-US" smtClean="0"/>
              <a:pPr/>
              <a:t>18</a:t>
            </a:fld>
            <a:endParaRPr lang="en-US" dirty="0"/>
          </a:p>
        </p:txBody>
      </p:sp>
    </p:spTree>
    <p:extLst>
      <p:ext uri="{BB962C8B-B14F-4D97-AF65-F5344CB8AC3E}">
        <p14:creationId xmlns:p14="http://schemas.microsoft.com/office/powerpoint/2010/main" val="1081703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8FBA5-F957-4CE9-A734-9CFA9C4F5603}" type="slidenum">
              <a:rPr lang="en-US" smtClean="0"/>
              <a:pPr/>
              <a:t>19</a:t>
            </a:fld>
            <a:endParaRPr lang="en-US" dirty="0"/>
          </a:p>
        </p:txBody>
      </p:sp>
    </p:spTree>
    <p:extLst>
      <p:ext uri="{BB962C8B-B14F-4D97-AF65-F5344CB8AC3E}">
        <p14:creationId xmlns:p14="http://schemas.microsoft.com/office/powerpoint/2010/main" val="1822277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FF0000"/>
              </a:solidFill>
            </a:endParaRPr>
          </a:p>
        </p:txBody>
      </p:sp>
      <p:sp>
        <p:nvSpPr>
          <p:cNvPr id="4" name="Slide Number Placeholder 3"/>
          <p:cNvSpPr>
            <a:spLocks noGrp="1"/>
          </p:cNvSpPr>
          <p:nvPr>
            <p:ph type="sldNum" sz="quarter" idx="5"/>
          </p:nvPr>
        </p:nvSpPr>
        <p:spPr/>
        <p:txBody>
          <a:bodyPr/>
          <a:lstStyle/>
          <a:p>
            <a:fld id="{A778FBA5-F957-4CE9-A734-9CFA9C4F5603}" type="slidenum">
              <a:rPr lang="en-US" smtClean="0"/>
              <a:pPr/>
              <a:t>20</a:t>
            </a:fld>
            <a:endParaRPr lang="en-US" dirty="0"/>
          </a:p>
        </p:txBody>
      </p:sp>
    </p:spTree>
    <p:extLst>
      <p:ext uri="{BB962C8B-B14F-4D97-AF65-F5344CB8AC3E}">
        <p14:creationId xmlns:p14="http://schemas.microsoft.com/office/powerpoint/2010/main" val="3284470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FF0000"/>
              </a:solidFill>
            </a:endParaRPr>
          </a:p>
        </p:txBody>
      </p:sp>
      <p:sp>
        <p:nvSpPr>
          <p:cNvPr id="4" name="Slide Number Placeholder 3"/>
          <p:cNvSpPr>
            <a:spLocks noGrp="1"/>
          </p:cNvSpPr>
          <p:nvPr>
            <p:ph type="sldNum" sz="quarter" idx="5"/>
          </p:nvPr>
        </p:nvSpPr>
        <p:spPr/>
        <p:txBody>
          <a:bodyPr/>
          <a:lstStyle/>
          <a:p>
            <a:fld id="{A778FBA5-F957-4CE9-A734-9CFA9C4F5603}" type="slidenum">
              <a:rPr lang="en-US" smtClean="0"/>
              <a:pPr/>
              <a:t>21</a:t>
            </a:fld>
            <a:endParaRPr lang="en-US" dirty="0"/>
          </a:p>
        </p:txBody>
      </p:sp>
    </p:spTree>
    <p:extLst>
      <p:ext uri="{BB962C8B-B14F-4D97-AF65-F5344CB8AC3E}">
        <p14:creationId xmlns:p14="http://schemas.microsoft.com/office/powerpoint/2010/main" val="193717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8FBA5-F957-4CE9-A734-9CFA9C4F5603}" type="slidenum">
              <a:rPr lang="en-US" smtClean="0"/>
              <a:pPr/>
              <a:t>22</a:t>
            </a:fld>
            <a:endParaRPr lang="en-US" dirty="0"/>
          </a:p>
        </p:txBody>
      </p:sp>
    </p:spTree>
    <p:extLst>
      <p:ext uri="{BB962C8B-B14F-4D97-AF65-F5344CB8AC3E}">
        <p14:creationId xmlns:p14="http://schemas.microsoft.com/office/powerpoint/2010/main" val="3507809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8FBA5-F957-4CE9-A734-9CFA9C4F5603}" type="slidenum">
              <a:rPr lang="en-US" smtClean="0"/>
              <a:pPr/>
              <a:t>23</a:t>
            </a:fld>
            <a:endParaRPr lang="en-US" dirty="0"/>
          </a:p>
        </p:txBody>
      </p:sp>
    </p:spTree>
    <p:extLst>
      <p:ext uri="{BB962C8B-B14F-4D97-AF65-F5344CB8AC3E}">
        <p14:creationId xmlns:p14="http://schemas.microsoft.com/office/powerpoint/2010/main" val="3390086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defTabSz="914318">
              <a:defRPr/>
            </a:pPr>
            <a:endParaRPr lang="en-US" sz="900"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3</a:t>
            </a:fld>
            <a:endParaRPr lang="en-US" altLang="en-US" dirty="0"/>
          </a:p>
        </p:txBody>
      </p:sp>
    </p:spTree>
    <p:extLst>
      <p:ext uri="{BB962C8B-B14F-4D97-AF65-F5344CB8AC3E}">
        <p14:creationId xmlns:p14="http://schemas.microsoft.com/office/powerpoint/2010/main" val="2844550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8FBA5-F957-4CE9-A734-9CFA9C4F5603}" type="slidenum">
              <a:rPr lang="en-US" smtClean="0"/>
              <a:pPr/>
              <a:t>24</a:t>
            </a:fld>
            <a:endParaRPr lang="en-US" dirty="0"/>
          </a:p>
        </p:txBody>
      </p:sp>
    </p:spTree>
    <p:extLst>
      <p:ext uri="{BB962C8B-B14F-4D97-AF65-F5344CB8AC3E}">
        <p14:creationId xmlns:p14="http://schemas.microsoft.com/office/powerpoint/2010/main" val="1718324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8FBA5-F957-4CE9-A734-9CFA9C4F5603}" type="slidenum">
              <a:rPr lang="en-US" smtClean="0"/>
              <a:pPr/>
              <a:t>25</a:t>
            </a:fld>
            <a:endParaRPr lang="en-US" dirty="0"/>
          </a:p>
        </p:txBody>
      </p:sp>
    </p:spTree>
    <p:extLst>
      <p:ext uri="{BB962C8B-B14F-4D97-AF65-F5344CB8AC3E}">
        <p14:creationId xmlns:p14="http://schemas.microsoft.com/office/powerpoint/2010/main" val="3056870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8FBA5-F957-4CE9-A734-9CFA9C4F5603}" type="slidenum">
              <a:rPr lang="en-US" smtClean="0"/>
              <a:pPr/>
              <a:t>27</a:t>
            </a:fld>
            <a:endParaRPr lang="en-US" dirty="0"/>
          </a:p>
        </p:txBody>
      </p:sp>
    </p:spTree>
    <p:extLst>
      <p:ext uri="{BB962C8B-B14F-4D97-AF65-F5344CB8AC3E}">
        <p14:creationId xmlns:p14="http://schemas.microsoft.com/office/powerpoint/2010/main" val="3308618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8FBA5-F957-4CE9-A734-9CFA9C4F5603}" type="slidenum">
              <a:rPr lang="en-US" smtClean="0"/>
              <a:pPr/>
              <a:t>28</a:t>
            </a:fld>
            <a:endParaRPr lang="en-US" dirty="0"/>
          </a:p>
        </p:txBody>
      </p:sp>
    </p:spTree>
    <p:extLst>
      <p:ext uri="{BB962C8B-B14F-4D97-AF65-F5344CB8AC3E}">
        <p14:creationId xmlns:p14="http://schemas.microsoft.com/office/powerpoint/2010/main" val="2644955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8FBA5-F957-4CE9-A734-9CFA9C4F5603}" type="slidenum">
              <a:rPr lang="en-US" smtClean="0"/>
              <a:pPr/>
              <a:t>29</a:t>
            </a:fld>
            <a:endParaRPr lang="en-US" dirty="0"/>
          </a:p>
        </p:txBody>
      </p:sp>
    </p:spTree>
    <p:extLst>
      <p:ext uri="{BB962C8B-B14F-4D97-AF65-F5344CB8AC3E}">
        <p14:creationId xmlns:p14="http://schemas.microsoft.com/office/powerpoint/2010/main" val="3777323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8FBA5-F957-4CE9-A734-9CFA9C4F5603}" type="slidenum">
              <a:rPr lang="en-US" smtClean="0"/>
              <a:pPr/>
              <a:t>30</a:t>
            </a:fld>
            <a:endParaRPr lang="en-US" dirty="0"/>
          </a:p>
        </p:txBody>
      </p:sp>
    </p:spTree>
    <p:extLst>
      <p:ext uri="{BB962C8B-B14F-4D97-AF65-F5344CB8AC3E}">
        <p14:creationId xmlns:p14="http://schemas.microsoft.com/office/powerpoint/2010/main" val="3909018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8FBA5-F957-4CE9-A734-9CFA9C4F5603}" type="slidenum">
              <a:rPr lang="en-US" smtClean="0"/>
              <a:pPr/>
              <a:t>33</a:t>
            </a:fld>
            <a:endParaRPr lang="en-US" dirty="0"/>
          </a:p>
        </p:txBody>
      </p:sp>
    </p:spTree>
    <p:extLst>
      <p:ext uri="{BB962C8B-B14F-4D97-AF65-F5344CB8AC3E}">
        <p14:creationId xmlns:p14="http://schemas.microsoft.com/office/powerpoint/2010/main" val="3045435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8FBA5-F957-4CE9-A734-9CFA9C4F5603}" type="slidenum">
              <a:rPr lang="en-US" smtClean="0"/>
              <a:pPr/>
              <a:t>34</a:t>
            </a:fld>
            <a:endParaRPr lang="en-US" dirty="0"/>
          </a:p>
        </p:txBody>
      </p:sp>
    </p:spTree>
    <p:extLst>
      <p:ext uri="{BB962C8B-B14F-4D97-AF65-F5344CB8AC3E}">
        <p14:creationId xmlns:p14="http://schemas.microsoft.com/office/powerpoint/2010/main" val="3166590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42" indent="-171442">
              <a:buFont typeface="Arial" charset="0"/>
              <a:buChar char="•"/>
            </a:pP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35</a:t>
            </a:fld>
            <a:endParaRPr lang="en-US" dirty="0"/>
          </a:p>
        </p:txBody>
      </p:sp>
    </p:spTree>
    <p:extLst>
      <p:ext uri="{BB962C8B-B14F-4D97-AF65-F5344CB8AC3E}">
        <p14:creationId xmlns:p14="http://schemas.microsoft.com/office/powerpoint/2010/main" val="4185415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defTabSz="914318">
              <a:defRPr/>
            </a:pPr>
            <a:endParaRPr lang="en-US" sz="900"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4</a:t>
            </a:fld>
            <a:endParaRPr lang="en-US" altLang="en-US" dirty="0"/>
          </a:p>
        </p:txBody>
      </p:sp>
    </p:spTree>
    <p:extLst>
      <p:ext uri="{BB962C8B-B14F-4D97-AF65-F5344CB8AC3E}">
        <p14:creationId xmlns:p14="http://schemas.microsoft.com/office/powerpoint/2010/main" val="1951304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8FBA5-F957-4CE9-A734-9CFA9C4F5603}" type="slidenum">
              <a:rPr lang="en-US" smtClean="0"/>
              <a:pPr/>
              <a:t>6</a:t>
            </a:fld>
            <a:endParaRPr lang="en-US" dirty="0"/>
          </a:p>
        </p:txBody>
      </p:sp>
    </p:spTree>
    <p:extLst>
      <p:ext uri="{BB962C8B-B14F-4D97-AF65-F5344CB8AC3E}">
        <p14:creationId xmlns:p14="http://schemas.microsoft.com/office/powerpoint/2010/main" val="64681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7</a:t>
            </a:fld>
            <a:endParaRPr lang="en-US" dirty="0"/>
          </a:p>
        </p:txBody>
      </p:sp>
    </p:spTree>
    <p:extLst>
      <p:ext uri="{BB962C8B-B14F-4D97-AF65-F5344CB8AC3E}">
        <p14:creationId xmlns:p14="http://schemas.microsoft.com/office/powerpoint/2010/main" val="2183115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8</a:t>
            </a:fld>
            <a:endParaRPr lang="en-US" dirty="0"/>
          </a:p>
        </p:txBody>
      </p:sp>
    </p:spTree>
    <p:extLst>
      <p:ext uri="{BB962C8B-B14F-4D97-AF65-F5344CB8AC3E}">
        <p14:creationId xmlns:p14="http://schemas.microsoft.com/office/powerpoint/2010/main" val="809025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i="1"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9</a:t>
            </a:fld>
            <a:endParaRPr lang="en-US" dirty="0"/>
          </a:p>
        </p:txBody>
      </p:sp>
    </p:spTree>
    <p:extLst>
      <p:ext uri="{BB962C8B-B14F-4D97-AF65-F5344CB8AC3E}">
        <p14:creationId xmlns:p14="http://schemas.microsoft.com/office/powerpoint/2010/main" val="359404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78FBA5-F957-4CE9-A734-9CFA9C4F5603}" type="slidenum">
              <a:rPr lang="en-US" smtClean="0"/>
              <a:pPr/>
              <a:t>10</a:t>
            </a:fld>
            <a:endParaRPr lang="en-US" dirty="0"/>
          </a:p>
        </p:txBody>
      </p:sp>
    </p:spTree>
    <p:extLst>
      <p:ext uri="{BB962C8B-B14F-4D97-AF65-F5344CB8AC3E}">
        <p14:creationId xmlns:p14="http://schemas.microsoft.com/office/powerpoint/2010/main" val="214849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57">
              <a:defRPr/>
            </a:pPr>
            <a:endParaRPr lang="en-US" b="1" i="1"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12</a:t>
            </a:fld>
            <a:endParaRPr lang="en-US" dirty="0"/>
          </a:p>
        </p:txBody>
      </p:sp>
    </p:spTree>
    <p:extLst>
      <p:ext uri="{BB962C8B-B14F-4D97-AF65-F5344CB8AC3E}">
        <p14:creationId xmlns:p14="http://schemas.microsoft.com/office/powerpoint/2010/main" val="2880856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7"/>
          <p:cNvSpPr>
            <a:spLocks noGrp="1" noChangeArrowheads="1"/>
          </p:cNvSpPr>
          <p:nvPr>
            <p:ph type="subTitle" idx="1"/>
          </p:nvPr>
        </p:nvSpPr>
        <p:spPr>
          <a:xfrm>
            <a:off x="1108076" y="3011559"/>
            <a:ext cx="9972674" cy="1792224"/>
          </a:xfrm>
          <a:prstGeom prst="rect">
            <a:avLst/>
          </a:prstGeom>
        </p:spPr>
        <p:txBody>
          <a:bodyPr lIns="91440" tIns="45720" rIns="91440" bIns="45720" anchor="ctr"/>
          <a:lstStyle>
            <a:lvl1pPr marL="0" indent="0" algn="ctr">
              <a:lnSpc>
                <a:spcPct val="100000"/>
              </a:lnSpc>
              <a:spcBef>
                <a:spcPts val="0"/>
              </a:spcBef>
              <a:spcAft>
                <a:spcPts val="2400"/>
              </a:spcAft>
              <a:buFont typeface="Arial" charset="0"/>
              <a:buNone/>
              <a:defRPr sz="2200">
                <a:solidFill>
                  <a:sysClr val="windowText" lastClr="000000"/>
                </a:solidFill>
              </a:defRPr>
            </a:lvl1pPr>
          </a:lstStyle>
          <a:p>
            <a:r>
              <a:rPr lang="en-US"/>
              <a:t>Click to edit Master subtitle style</a:t>
            </a:r>
            <a:endParaRPr lang="en-US" dirty="0"/>
          </a:p>
        </p:txBody>
      </p:sp>
      <p:sp>
        <p:nvSpPr>
          <p:cNvPr id="6" name="Title Placeholder 1"/>
          <p:cNvSpPr>
            <a:spLocks noGrp="1"/>
          </p:cNvSpPr>
          <p:nvPr>
            <p:ph type="ctrTitle"/>
          </p:nvPr>
        </p:nvSpPr>
        <p:spPr>
          <a:xfrm>
            <a:off x="1108076" y="1385454"/>
            <a:ext cx="9972674" cy="1294671"/>
          </a:xfrm>
        </p:spPr>
        <p:txBody>
          <a:bodyPr anchor="b" anchorCtr="0"/>
          <a:lstStyle>
            <a:lvl1pPr algn="ctr">
              <a:lnSpc>
                <a:spcPct val="100000"/>
              </a:lnSpc>
              <a:spcBef>
                <a:spcPts val="0"/>
              </a:spcBef>
              <a:spcAft>
                <a:spcPts val="600"/>
              </a:spcAft>
              <a:defRPr sz="3600" smtClean="0"/>
            </a:lvl1pPr>
          </a:lstStyle>
          <a:p>
            <a:r>
              <a:rPr lang="en-US"/>
              <a:t>Click to edit Master title style</a:t>
            </a:r>
            <a:endParaRPr dirty="0"/>
          </a:p>
        </p:txBody>
      </p:sp>
      <p:cxnSp>
        <p:nvCxnSpPr>
          <p:cNvPr id="12" name="Straight Connector 12"/>
          <p:cNvCxnSpPr>
            <a:cxnSpLocks noChangeShapeType="1"/>
          </p:cNvCxnSpPr>
          <p:nvPr userDrawn="1"/>
        </p:nvCxnSpPr>
        <p:spPr bwMode="auto">
          <a:xfrm>
            <a:off x="0" y="950913"/>
            <a:ext cx="12188825" cy="0"/>
          </a:xfrm>
          <a:prstGeom prst="line">
            <a:avLst/>
          </a:prstGeom>
          <a:noFill/>
          <a:ln w="22225" algn="ctr">
            <a:solidFill>
              <a:schemeClr val="accent4"/>
            </a:solidFill>
            <a:round/>
            <a:headEnd type="none" w="sm" len="sm"/>
            <a:tailEnd type="none" w="sm" len="sm"/>
          </a:ln>
        </p:spPr>
      </p:cxnSp>
      <p:cxnSp>
        <p:nvCxnSpPr>
          <p:cNvPr id="13" name="Straight Connector 12"/>
          <p:cNvCxnSpPr>
            <a:cxnSpLocks noChangeShapeType="1"/>
          </p:cNvCxnSpPr>
          <p:nvPr userDrawn="1"/>
        </p:nvCxnSpPr>
        <p:spPr bwMode="auto">
          <a:xfrm>
            <a:off x="0" y="6354186"/>
            <a:ext cx="12188825" cy="0"/>
          </a:xfrm>
          <a:prstGeom prst="line">
            <a:avLst/>
          </a:prstGeom>
          <a:noFill/>
          <a:ln w="22225" algn="ctr">
            <a:solidFill>
              <a:schemeClr val="accent4"/>
            </a:solidFill>
            <a:round/>
            <a:headEnd type="none" w="sm" len="sm"/>
            <a:tailEnd type="none" w="sm" len="sm"/>
          </a:ln>
        </p:spPr>
      </p:cxnSp>
      <p:pic>
        <p:nvPicPr>
          <p:cNvPr id="7" name="Picture 6" descr="LL_Logo_blue.png"/>
          <p:cNvPicPr>
            <a:picLocks noChangeAspect="1"/>
          </p:cNvPicPr>
          <p:nvPr userDrawn="1"/>
        </p:nvPicPr>
        <p:blipFill>
          <a:blip r:embed="rId2" cstate="print"/>
          <a:stretch>
            <a:fillRect/>
          </a:stretch>
        </p:blipFill>
        <p:spPr>
          <a:xfrm>
            <a:off x="4380277" y="5111496"/>
            <a:ext cx="3428272" cy="34524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hart Placeholder 3"/>
          <p:cNvSpPr>
            <a:spLocks noGrp="1"/>
          </p:cNvSpPr>
          <p:nvPr>
            <p:ph type="chart" sz="quarter" idx="10"/>
          </p:nvPr>
        </p:nvSpPr>
        <p:spPr>
          <a:xfrm>
            <a:off x="1786193" y="1700213"/>
            <a:ext cx="8604125" cy="3943350"/>
          </a:xfrm>
          <a:prstGeom prst="rect">
            <a:avLst/>
          </a:prstGeom>
          <a:ln w="12700">
            <a:solidFill>
              <a:schemeClr val="tx1"/>
            </a:solidFill>
          </a:ln>
        </p:spPr>
        <p:txBody>
          <a:bodyPr/>
          <a:lstStyle>
            <a:lvl1pPr marL="0" indent="0">
              <a:buFontTx/>
              <a:buNone/>
              <a:defRPr/>
            </a:lvl1pPr>
          </a:lstStyle>
          <a:p>
            <a:r>
              <a:rPr lang="en-US" dirty="0"/>
              <a:t>Click icon to add chart</a:t>
            </a:r>
          </a:p>
        </p:txBody>
      </p:sp>
      <p:sp>
        <p:nvSpPr>
          <p:cNvPr id="5" name="Text Placeholder 3"/>
          <p:cNvSpPr>
            <a:spLocks noGrp="1"/>
          </p:cNvSpPr>
          <p:nvPr>
            <p:ph type="body" sz="half" idx="2"/>
          </p:nvPr>
        </p:nvSpPr>
        <p:spPr>
          <a:xfrm>
            <a:off x="1791758" y="5706497"/>
            <a:ext cx="8605310" cy="274320"/>
          </a:xfrm>
          <a:prstGeom prst="rect">
            <a:avLst/>
          </a:prstGeom>
        </p:spPr>
        <p:txBody>
          <a:bodyPr/>
          <a:lstStyle>
            <a:lvl1pPr marL="0" indent="0" algn="ctr">
              <a:lnSpc>
                <a:spcPts val="1400"/>
              </a:lnSpc>
              <a:buNone/>
              <a:defRPr sz="12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1"/>
          </p:nvPr>
        </p:nvSpPr>
        <p:spPr>
          <a:xfrm>
            <a:off x="1791758" y="1249252"/>
            <a:ext cx="8605310" cy="377390"/>
          </a:xfrm>
          <a:prstGeom prst="rect">
            <a:avLst/>
          </a:prstGeom>
        </p:spPr>
        <p:txBody>
          <a:bodyPr anchor="b"/>
          <a:lstStyle>
            <a:lvl1pPr marL="0" indent="0" algn="ctr">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33819" y="1289304"/>
            <a:ext cx="10921187"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Arial"/>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541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4"/>
            <a:ext cx="10915522" cy="4830616"/>
          </a:xfrm>
          <a:prstGeom prst="rect">
            <a:avLst/>
          </a:prstGeom>
        </p:spPr>
        <p:txBody>
          <a:bodyPr/>
          <a:lstStyle>
            <a:lvl1pPr>
              <a:lnSpc>
                <a:spcPct val="90000"/>
              </a:lnSpc>
              <a:spcBef>
                <a:spcPts val="1200"/>
              </a:spcBef>
              <a:spcAft>
                <a:spcPts val="0"/>
              </a:spcAft>
              <a:defRPr/>
            </a:lvl1pPr>
            <a:lvl2pPr marL="539750" indent="-255588">
              <a:lnSpc>
                <a:spcPct val="90000"/>
              </a:lnSpc>
              <a:spcBef>
                <a:spcPts val="600"/>
              </a:spcBef>
              <a:spcAft>
                <a:spcPts val="0"/>
              </a:spcAft>
              <a:defRPr sz="1800"/>
            </a:lvl2pPr>
            <a:lvl3pPr marL="757238" indent="-184150">
              <a:lnSpc>
                <a:spcPct val="90000"/>
              </a:lnSpc>
              <a:spcBef>
                <a:spcPts val="600"/>
              </a:spcBef>
              <a:spcAft>
                <a:spcPts val="0"/>
              </a:spcAft>
              <a:buSzPct val="90000"/>
              <a:buFont typeface="Arial" pitchFamily="34" charset="0"/>
              <a:buChar char="•"/>
              <a:defRPr/>
            </a:lvl3pPr>
            <a:lvl4pPr marL="1033272" indent="0">
              <a:lnSpc>
                <a:spcPct val="90000"/>
              </a:lnSpc>
              <a:spcBef>
                <a:spcPts val="600"/>
              </a:spcBef>
              <a:spcAft>
                <a:spcPts val="0"/>
              </a:spcAft>
              <a:buFontTx/>
              <a:buNone/>
              <a:defRPr/>
            </a:lvl4pPr>
            <a:lvl5pPr marL="1261872"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3" y="1293094"/>
            <a:ext cx="5317368" cy="4830616"/>
          </a:xfrm>
          <a:prstGeom prst="rect">
            <a:avLst/>
          </a:prstGeom>
        </p:spPr>
        <p:txBody>
          <a:bodyPr/>
          <a:lstStyle>
            <a:lvl1pPr>
              <a:lnSpc>
                <a:spcPct val="90000"/>
              </a:lnSpc>
              <a:spcBef>
                <a:spcPts val="1200"/>
              </a:spcBef>
              <a:spcAft>
                <a:spcPts val="0"/>
              </a:spcAft>
              <a:defRPr/>
            </a:lvl1pPr>
            <a:lvl2pPr marL="539750" indent="-255588">
              <a:lnSpc>
                <a:spcPct val="90000"/>
              </a:lnSpc>
              <a:spcBef>
                <a:spcPts val="600"/>
              </a:spcBef>
              <a:spcAft>
                <a:spcPts val="0"/>
              </a:spcAft>
              <a:defRPr sz="1800"/>
            </a:lvl2pPr>
            <a:lvl3pPr marL="757238" indent="-184150">
              <a:lnSpc>
                <a:spcPct val="90000"/>
              </a:lnSpc>
              <a:spcBef>
                <a:spcPts val="600"/>
              </a:spcBef>
              <a:spcAft>
                <a:spcPts val="0"/>
              </a:spcAft>
              <a:buSzPct val="90000"/>
              <a:buFont typeface="Arial" pitchFamily="34" charset="0"/>
              <a:buChar char="•"/>
              <a:defRPr/>
            </a:lvl3pPr>
            <a:lvl4pPr marL="1033272" indent="0">
              <a:lnSpc>
                <a:spcPct val="90000"/>
              </a:lnSpc>
              <a:spcBef>
                <a:spcPts val="600"/>
              </a:spcBef>
              <a:spcAft>
                <a:spcPts val="0"/>
              </a:spcAft>
              <a:buFontTx/>
              <a:buNone/>
              <a:defRPr/>
            </a:lvl4pPr>
            <a:lvl5pPr marL="1261872"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
        <p:nvSpPr>
          <p:cNvPr id="6" name="Content Placeholder 7"/>
          <p:cNvSpPr>
            <a:spLocks noGrp="1"/>
          </p:cNvSpPr>
          <p:nvPr>
            <p:ph sz="quarter" idx="11"/>
          </p:nvPr>
        </p:nvSpPr>
        <p:spPr>
          <a:xfrm>
            <a:off x="6218828" y="1293094"/>
            <a:ext cx="5317368" cy="4830616"/>
          </a:xfrm>
          <a:prstGeom prst="rect">
            <a:avLst/>
          </a:prstGeom>
        </p:spPr>
        <p:txBody>
          <a:bodyPr/>
          <a:lstStyle>
            <a:lvl1pPr>
              <a:lnSpc>
                <a:spcPct val="90000"/>
              </a:lnSpc>
              <a:spcBef>
                <a:spcPts val="1200"/>
              </a:spcBef>
              <a:spcAft>
                <a:spcPts val="0"/>
              </a:spcAft>
              <a:defRPr/>
            </a:lvl1pPr>
            <a:lvl2pPr marL="539750" indent="-255588">
              <a:lnSpc>
                <a:spcPct val="90000"/>
              </a:lnSpc>
              <a:spcBef>
                <a:spcPts val="600"/>
              </a:spcBef>
              <a:spcAft>
                <a:spcPts val="0"/>
              </a:spcAft>
              <a:defRPr sz="1800"/>
            </a:lvl2pPr>
            <a:lvl3pPr marL="757238" indent="-184150">
              <a:lnSpc>
                <a:spcPct val="90000"/>
              </a:lnSpc>
              <a:spcBef>
                <a:spcPts val="600"/>
              </a:spcBef>
              <a:spcAft>
                <a:spcPts val="0"/>
              </a:spcAft>
              <a:buSzPct val="90000"/>
              <a:buFont typeface="Arial" pitchFamily="34" charset="0"/>
              <a:buChar char="•"/>
              <a:defRPr/>
            </a:lvl3pPr>
            <a:lvl4pPr marL="1033272" indent="1588">
              <a:lnSpc>
                <a:spcPct val="90000"/>
              </a:lnSpc>
              <a:spcBef>
                <a:spcPts val="600"/>
              </a:spcBef>
              <a:spcAft>
                <a:spcPts val="0"/>
              </a:spcAft>
              <a:buFontTx/>
              <a:buNone/>
              <a:defRPr/>
            </a:lvl4pPr>
            <a:lvl5pPr marL="1261872"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4"/>
            <a:ext cx="10915522" cy="4830616"/>
          </a:xfrm>
          <a:prstGeom prst="rect">
            <a:avLst/>
          </a:prstGeom>
        </p:spPr>
        <p:txBody>
          <a:bodyPr/>
          <a:lstStyle>
            <a:lvl1pPr>
              <a:lnSpc>
                <a:spcPct val="90000"/>
              </a:lnSpc>
              <a:spcBef>
                <a:spcPts val="1200"/>
              </a:spcBef>
              <a:spcAft>
                <a:spcPts val="0"/>
              </a:spcAft>
              <a:defRPr/>
            </a:lvl1pPr>
            <a:lvl2pPr marL="539750" indent="-255588">
              <a:lnSpc>
                <a:spcPct val="90000"/>
              </a:lnSpc>
              <a:spcBef>
                <a:spcPts val="600"/>
              </a:spcBef>
              <a:spcAft>
                <a:spcPts val="0"/>
              </a:spcAft>
              <a:defRPr sz="1800"/>
            </a:lvl2pPr>
            <a:lvl3pPr marL="757238" indent="-184150">
              <a:lnSpc>
                <a:spcPct val="90000"/>
              </a:lnSpc>
              <a:spcBef>
                <a:spcPts val="600"/>
              </a:spcBef>
              <a:spcAft>
                <a:spcPts val="0"/>
              </a:spcAft>
              <a:buSzPct val="90000"/>
              <a:buFont typeface="Arial" pitchFamily="34" charset="0"/>
              <a:buChar char="•"/>
              <a:defRPr/>
            </a:lvl3pPr>
            <a:lvl4pPr marL="1033272" indent="0">
              <a:lnSpc>
                <a:spcPct val="90000"/>
              </a:lnSpc>
              <a:spcBef>
                <a:spcPts val="600"/>
              </a:spcBef>
              <a:spcAft>
                <a:spcPts val="0"/>
              </a:spcAft>
              <a:buFontTx/>
              <a:buNone/>
              <a:defRPr/>
            </a:lvl4pPr>
            <a:lvl5pPr marL="1261872"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p:nvPr>
        </p:nvSpPr>
        <p:spPr>
          <a:xfrm>
            <a:off x="1253710" y="145148"/>
            <a:ext cx="9681406" cy="464455"/>
          </a:xfrm>
        </p:spPr>
        <p:txBody>
          <a:bodyPr/>
          <a:lstStyle/>
          <a:p>
            <a:r>
              <a:rPr lang="en-US"/>
              <a:t>Click to edit Master title style</a:t>
            </a:r>
            <a:endParaRPr lang="en-US" dirty="0"/>
          </a:p>
        </p:txBody>
      </p:sp>
      <p:sp>
        <p:nvSpPr>
          <p:cNvPr id="9" name="Text Placeholder 8"/>
          <p:cNvSpPr>
            <a:spLocks noGrp="1"/>
          </p:cNvSpPr>
          <p:nvPr>
            <p:ph type="body" sz="quarter" idx="11" hasCustomPrompt="1"/>
          </p:nvPr>
        </p:nvSpPr>
        <p:spPr>
          <a:xfrm>
            <a:off x="1253710" y="593819"/>
            <a:ext cx="9681317" cy="296863"/>
          </a:xfrm>
          <a:prstGeom prst="rect">
            <a:avLst/>
          </a:prstGeom>
        </p:spPr>
        <p:txBody>
          <a:bodyPr/>
          <a:lstStyle>
            <a:lvl1pPr marL="0" indent="0" algn="ctr">
              <a:lnSpc>
                <a:spcPts val="2400"/>
              </a:lnSpc>
              <a:buNone/>
              <a:defRPr sz="2400"/>
            </a:lvl1pPr>
          </a:lstStyle>
          <a:p>
            <a:pPr lvl="0"/>
            <a:r>
              <a:rPr lang="en-US" dirty="0"/>
              <a:t>Click to add Subtitle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680754"/>
            <a:ext cx="10915522" cy="4442955"/>
          </a:xfrm>
          <a:prstGeom prst="rect">
            <a:avLst/>
          </a:prstGeom>
        </p:spPr>
        <p:txBody>
          <a:bodyPr anchor="t" anchorCtr="1"/>
          <a:lstStyle>
            <a:lvl1pPr>
              <a:lnSpc>
                <a:spcPct val="90000"/>
              </a:lnSpc>
              <a:spcBef>
                <a:spcPts val="1500"/>
              </a:spcBef>
              <a:spcAft>
                <a:spcPts val="0"/>
              </a:spcAft>
              <a:defRPr/>
            </a:lvl1pPr>
            <a:lvl2pPr marL="539750" indent="-255588">
              <a:lnSpc>
                <a:spcPct val="90000"/>
              </a:lnSpc>
              <a:spcBef>
                <a:spcPts val="1500"/>
              </a:spcBef>
              <a:spcAft>
                <a:spcPts val="0"/>
              </a:spcAft>
              <a:defRPr sz="1800"/>
            </a:lvl2pPr>
            <a:lvl3pPr marL="757238" indent="-184150">
              <a:lnSpc>
                <a:spcPct val="90000"/>
              </a:lnSpc>
              <a:spcBef>
                <a:spcPts val="1500"/>
              </a:spcBef>
              <a:spcAft>
                <a:spcPts val="0"/>
              </a:spcAft>
              <a:buSzPct val="90000"/>
              <a:buFont typeface="Arial" pitchFamily="34" charset="0"/>
              <a:buChar char="•"/>
              <a:defRPr/>
            </a:lvl3pPr>
            <a:lvl4pPr marL="1033272" indent="0">
              <a:lnSpc>
                <a:spcPct val="90000"/>
              </a:lnSpc>
              <a:spcBef>
                <a:spcPts val="1500"/>
              </a:spcBef>
              <a:spcAft>
                <a:spcPts val="0"/>
              </a:spcAft>
              <a:buFontTx/>
              <a:buNone/>
              <a:defRPr/>
            </a:lvl4pPr>
            <a:lvl5pPr marL="1261872" indent="0">
              <a:lnSpc>
                <a:spcPct val="90000"/>
              </a:lnSpc>
              <a:spcBef>
                <a:spcPts val="15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112648" y="1768104"/>
            <a:ext cx="7958522" cy="3773711"/>
          </a:xfrm>
          <a:prstGeom prst="rect">
            <a:avLst/>
          </a:prstGeom>
          <a:ln w="12700">
            <a:solidFill>
              <a:schemeClr val="tx1"/>
            </a:solidFill>
          </a:ln>
        </p:spPr>
        <p:txBody>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112648" y="5603133"/>
            <a:ext cx="7958522" cy="274320"/>
          </a:xfrm>
          <a:prstGeom prst="rect">
            <a:avLst/>
          </a:prstGeom>
        </p:spPr>
        <p:txBody>
          <a:bodyPr/>
          <a:lstStyle>
            <a:lvl1pPr marL="0" indent="0" algn="ctr">
              <a:lnSpc>
                <a:spcPts val="1400"/>
              </a:lnSpc>
              <a:buNone/>
              <a:defRPr sz="12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endParaRPr lang="en-US" dirty="0"/>
          </a:p>
        </p:txBody>
      </p:sp>
      <p:sp>
        <p:nvSpPr>
          <p:cNvPr id="9" name="Text Placeholder 3"/>
          <p:cNvSpPr>
            <a:spLocks noGrp="1"/>
          </p:cNvSpPr>
          <p:nvPr>
            <p:ph type="body" sz="half" idx="10"/>
          </p:nvPr>
        </p:nvSpPr>
        <p:spPr>
          <a:xfrm>
            <a:off x="2112648" y="1312860"/>
            <a:ext cx="7958522" cy="377390"/>
          </a:xfrm>
          <a:prstGeom prst="rect">
            <a:avLst/>
          </a:prstGeom>
        </p:spPr>
        <p:txBody>
          <a:bodyPr anchor="b"/>
          <a:lstStyle>
            <a:lvl1pPr marL="0" indent="0" algn="ctr">
              <a:lnSpc>
                <a:spcPts val="2000"/>
              </a:lnSpc>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Media Placeholder 3"/>
          <p:cNvSpPr>
            <a:spLocks noGrp="1"/>
          </p:cNvSpPr>
          <p:nvPr>
            <p:ph type="media" sz="quarter" idx="10"/>
          </p:nvPr>
        </p:nvSpPr>
        <p:spPr>
          <a:xfrm>
            <a:off x="2314841" y="1828800"/>
            <a:ext cx="7581449" cy="3343275"/>
          </a:xfrm>
          <a:prstGeom prst="rect">
            <a:avLst/>
          </a:prstGeom>
          <a:ln w="12700">
            <a:solidFill>
              <a:schemeClr val="tx1"/>
            </a:solidFill>
          </a:ln>
        </p:spPr>
        <p:txBody>
          <a:bodyPr/>
          <a:lstStyle>
            <a:lvl1pPr marL="0" indent="0">
              <a:buFontTx/>
              <a:buNone/>
              <a:defRPr/>
            </a:lvl1pPr>
          </a:lstStyle>
          <a:p>
            <a:r>
              <a:rPr lang="en-US" dirty="0"/>
              <a:t>Click icon to add media</a:t>
            </a:r>
          </a:p>
        </p:txBody>
      </p:sp>
      <p:sp>
        <p:nvSpPr>
          <p:cNvPr id="5" name="Text Placeholder 3"/>
          <p:cNvSpPr>
            <a:spLocks noGrp="1"/>
          </p:cNvSpPr>
          <p:nvPr>
            <p:ph type="body" sz="half" idx="2"/>
          </p:nvPr>
        </p:nvSpPr>
        <p:spPr>
          <a:xfrm>
            <a:off x="2315877" y="5229437"/>
            <a:ext cx="7581449" cy="274320"/>
          </a:xfrm>
          <a:prstGeom prst="rect">
            <a:avLst/>
          </a:prstGeom>
        </p:spPr>
        <p:txBody>
          <a:bodyPr/>
          <a:lstStyle>
            <a:lvl1pPr marL="0" indent="0" algn="ctr">
              <a:lnSpc>
                <a:spcPts val="1400"/>
              </a:lnSpc>
              <a:buNone/>
              <a:defRPr sz="12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1"/>
          </p:nvPr>
        </p:nvSpPr>
        <p:spPr>
          <a:xfrm>
            <a:off x="2315877" y="1368517"/>
            <a:ext cx="7581449" cy="377390"/>
          </a:xfrm>
          <a:prstGeom prst="rect">
            <a:avLst/>
          </a:prstGeom>
        </p:spPr>
        <p:txBody>
          <a:bodyPr anchor="b"/>
          <a:lstStyle>
            <a:lvl1pPr marL="0" indent="0" algn="ctr">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3710" y="101601"/>
            <a:ext cx="9681406" cy="816989"/>
          </a:xfrm>
          <a:prstGeom prst="rect">
            <a:avLst/>
          </a:prstGeom>
        </p:spPr>
        <p:txBody>
          <a:bodyPr vert="horz" lIns="91440" tIns="45720" rIns="91440" bIns="45720" rtlCol="0" anchor="ctr">
            <a:noAutofit/>
          </a:bodyPr>
          <a:lstStyle/>
          <a:p>
            <a:r>
              <a:rPr lang="en-US"/>
              <a:t>Click to edit Master title style</a:t>
            </a:r>
            <a:endParaRPr lang="en-US" dirty="0"/>
          </a:p>
        </p:txBody>
      </p:sp>
      <p:cxnSp>
        <p:nvCxnSpPr>
          <p:cNvPr id="18" name="Straight Connector 12"/>
          <p:cNvCxnSpPr>
            <a:cxnSpLocks noChangeShapeType="1"/>
          </p:cNvCxnSpPr>
          <p:nvPr/>
        </p:nvCxnSpPr>
        <p:spPr bwMode="auto">
          <a:xfrm>
            <a:off x="0" y="950913"/>
            <a:ext cx="12188825" cy="0"/>
          </a:xfrm>
          <a:prstGeom prst="line">
            <a:avLst/>
          </a:prstGeom>
          <a:noFill/>
          <a:ln w="22225" algn="ctr">
            <a:solidFill>
              <a:schemeClr val="accent4"/>
            </a:solidFill>
            <a:round/>
            <a:headEnd type="none" w="sm" len="sm"/>
            <a:tailEnd type="none" w="sm" len="sm"/>
          </a:ln>
        </p:spPr>
      </p:cxnSp>
      <p:cxnSp>
        <p:nvCxnSpPr>
          <p:cNvPr id="13" name="Straight Connector 12"/>
          <p:cNvCxnSpPr>
            <a:cxnSpLocks noChangeShapeType="1"/>
          </p:cNvCxnSpPr>
          <p:nvPr/>
        </p:nvCxnSpPr>
        <p:spPr bwMode="auto">
          <a:xfrm>
            <a:off x="0" y="6354186"/>
            <a:ext cx="12188825" cy="0"/>
          </a:xfrm>
          <a:prstGeom prst="line">
            <a:avLst/>
          </a:prstGeom>
          <a:noFill/>
          <a:ln w="22225" algn="ctr">
            <a:solidFill>
              <a:schemeClr val="accent4"/>
            </a:solidFill>
            <a:round/>
            <a:headEnd type="none" w="sm" len="sm"/>
            <a:tailEnd type="none" w="sm" len="sm"/>
          </a:ln>
        </p:spPr>
      </p:cxnSp>
      <p:sp>
        <p:nvSpPr>
          <p:cNvPr id="10" name="Rectangle 1032"/>
          <p:cNvSpPr>
            <a:spLocks noChangeArrowheads="1"/>
          </p:cNvSpPr>
          <p:nvPr/>
        </p:nvSpPr>
        <p:spPr bwMode="auto">
          <a:xfrm>
            <a:off x="429270" y="6451134"/>
            <a:ext cx="1450470" cy="219456"/>
          </a:xfrm>
          <a:prstGeom prst="rect">
            <a:avLst/>
          </a:prstGeom>
          <a:noFill/>
          <a:ln w="9525">
            <a:noFill/>
            <a:miter lim="800000"/>
            <a:headEnd/>
            <a:tailEnd/>
          </a:ln>
          <a:effectLst/>
        </p:spPr>
        <p:txBody>
          <a:bodyPr wrap="square" lIns="45720" tIns="0" rIns="0" bIns="0"/>
          <a:lstStyle/>
          <a:p>
            <a:pPr marL="0" marR="0" indent="0" algn="l" defTabSz="914400" rtl="0" eaLnBrk="0" fontAlgn="base" latinLnBrk="0" hangingPunct="0">
              <a:lnSpc>
                <a:spcPct val="100000"/>
              </a:lnSpc>
              <a:spcBef>
                <a:spcPct val="0"/>
              </a:spcBef>
              <a:spcAft>
                <a:spcPct val="0"/>
              </a:spcAft>
              <a:buClrTx/>
              <a:buSzTx/>
              <a:buFontTx/>
              <a:buNone/>
              <a:tabLst/>
              <a:defRPr/>
            </a:pPr>
            <a:r>
              <a:rPr lang="en-US" altLang="en-US" sz="700" b="0" i="0" dirty="0"/>
              <a:t>Keylime </a:t>
            </a:r>
            <a:r>
              <a:rPr lang="en-US" altLang="en-US" sz="700" b="0" i="0" baseline="0" dirty="0"/>
              <a:t>- </a:t>
            </a:r>
            <a:fld id="{321F32AB-3DDB-C54A-A434-42EC1FB733CD}" type="slidenum">
              <a:rPr lang="en-US" altLang="en-US" sz="700" b="0" i="0" smtClean="0"/>
              <a:pPr marL="0" marR="0" indent="0" algn="l" defTabSz="914400" rtl="0" eaLnBrk="0" fontAlgn="base" latinLnBrk="0" hangingPunct="0">
                <a:lnSpc>
                  <a:spcPct val="100000"/>
                </a:lnSpc>
                <a:spcBef>
                  <a:spcPct val="0"/>
                </a:spcBef>
                <a:spcAft>
                  <a:spcPct val="0"/>
                </a:spcAft>
                <a:buClrTx/>
                <a:buSzTx/>
                <a:buFontTx/>
                <a:buNone/>
                <a:tabLst/>
                <a:defRPr/>
              </a:pPr>
              <a:t>‹#›</a:t>
            </a:fld>
            <a:endParaRPr lang="en-US" altLang="en-US" sz="700" b="0" i="0" baseline="0" dirty="0"/>
          </a:p>
          <a:p>
            <a:pPr algn="l">
              <a:lnSpc>
                <a:spcPct val="100000"/>
              </a:lnSpc>
            </a:pPr>
            <a:r>
              <a:rPr lang="en-US" altLang="en-US" sz="700" b="0" i="0" baseline="0" dirty="0"/>
              <a:t>CEM 1/16/19</a:t>
            </a:r>
          </a:p>
        </p:txBody>
      </p:sp>
      <p:pic>
        <p:nvPicPr>
          <p:cNvPr id="8" name="Content Placeholder 3" descr="LL_Logo_alone_blue.png"/>
          <p:cNvPicPr>
            <a:picLocks noChangeAspect="1"/>
          </p:cNvPicPr>
          <p:nvPr/>
        </p:nvPicPr>
        <p:blipFill>
          <a:blip r:embed="rId13" cstate="print"/>
          <a:stretch>
            <a:fillRect/>
          </a:stretch>
        </p:blipFill>
        <p:spPr>
          <a:xfrm>
            <a:off x="487553" y="246889"/>
            <a:ext cx="548524" cy="531083"/>
          </a:xfrm>
          <a:prstGeom prst="rect">
            <a:avLst/>
          </a:prstGeom>
        </p:spPr>
      </p:pic>
      <p:pic>
        <p:nvPicPr>
          <p:cNvPr id="9" name="Picture 8" descr="LL_Logo_blue_nomark.png"/>
          <p:cNvPicPr>
            <a:picLocks noChangeAspect="1"/>
          </p:cNvPicPr>
          <p:nvPr/>
        </p:nvPicPr>
        <p:blipFill>
          <a:blip r:embed="rId14" cstate="print"/>
          <a:stretch>
            <a:fillRect/>
          </a:stretch>
        </p:blipFill>
        <p:spPr>
          <a:xfrm>
            <a:off x="9681997" y="6473952"/>
            <a:ext cx="2007097" cy="228224"/>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94" r:id="rId3"/>
    <p:sldLayoutId id="2147483689" r:id="rId4"/>
    <p:sldLayoutId id="2147483695" r:id="rId5"/>
    <p:sldLayoutId id="2147483692" r:id="rId6"/>
    <p:sldLayoutId id="2147483693" r:id="rId7"/>
    <p:sldLayoutId id="2147483676" r:id="rId8"/>
    <p:sldLayoutId id="2147483690" r:id="rId9"/>
    <p:sldLayoutId id="2147483691" r:id="rId10"/>
    <p:sldLayoutId id="2147483696" r:id="rId11"/>
  </p:sldLayoutIdLst>
  <p:txStyles>
    <p:titleStyle>
      <a:lvl1pPr algn="ctr" eaLnBrk="1" hangingPunct="1">
        <a:lnSpc>
          <a:spcPts val="2800"/>
        </a:lnSpc>
        <a:defRPr sz="2800" b="1">
          <a:latin typeface="Arial" pitchFamily="34" charset="0"/>
          <a:cs typeface="Arial" pitchFamily="34" charset="0"/>
        </a:defRPr>
      </a:lvl1pPr>
    </p:titleStyle>
    <p:bodyStyle>
      <a:lvl1pPr marL="233363" indent="-233363" algn="l" eaLnBrk="1" hangingPunct="1">
        <a:lnSpc>
          <a:spcPts val="2000"/>
        </a:lnSpc>
        <a:spcBef>
          <a:spcPts val="300"/>
        </a:spcBef>
        <a:spcAft>
          <a:spcPts val="600"/>
        </a:spcAft>
        <a:buFont typeface="Arial" pitchFamily="34" charset="0"/>
        <a:buChar char="•"/>
        <a:defRPr sz="2000" b="1">
          <a:latin typeface="Arial" pitchFamily="34" charset="0"/>
          <a:cs typeface="Arial" pitchFamily="34" charset="0"/>
        </a:defRPr>
      </a:lvl1pPr>
      <a:lvl2pPr marL="509588" indent="-225425" algn="l" eaLnBrk="1" hangingPunct="1">
        <a:lnSpc>
          <a:spcPts val="2000"/>
        </a:lnSpc>
        <a:spcBef>
          <a:spcPts val="300"/>
        </a:spcBef>
        <a:spcAft>
          <a:spcPts val="600"/>
        </a:spcAft>
        <a:buFont typeface="Arial" pitchFamily="34" charset="0"/>
        <a:buChar char="–"/>
        <a:defRPr sz="2000" b="1">
          <a:latin typeface="Arial" pitchFamily="34" charset="0"/>
          <a:cs typeface="Arial" pitchFamily="34" charset="0"/>
        </a:defRPr>
      </a:lvl2pPr>
      <a:lvl3pPr marL="854075" indent="-223838" algn="l" eaLnBrk="1" hangingPunct="1">
        <a:lnSpc>
          <a:spcPts val="2000"/>
        </a:lnSpc>
        <a:spcBef>
          <a:spcPts val="300"/>
        </a:spcBef>
        <a:spcAft>
          <a:spcPts val="600"/>
        </a:spcAft>
        <a:buFont typeface="Arial" pitchFamily="34" charset="0"/>
        <a:buChar char="•"/>
        <a:defRPr sz="1600" b="1">
          <a:latin typeface="Arial" pitchFamily="34" charset="0"/>
          <a:cs typeface="Arial" pitchFamily="34" charset="0"/>
        </a:defRPr>
      </a:lvl3pPr>
      <a:lvl4pPr marL="1035050" indent="-180975" algn="l" eaLnBrk="1" hangingPunct="1">
        <a:lnSpc>
          <a:spcPts val="2000"/>
        </a:lnSpc>
        <a:spcBef>
          <a:spcPts val="300"/>
        </a:spcBef>
        <a:spcAft>
          <a:spcPts val="600"/>
        </a:spcAft>
        <a:buFont typeface="Courier New" pitchFamily="49" charset="0"/>
        <a:buChar char="o"/>
        <a:defRPr sz="1400" b="1">
          <a:latin typeface="Arial" pitchFamily="34" charset="0"/>
          <a:cs typeface="Arial" pitchFamily="34" charset="0"/>
        </a:defRPr>
      </a:lvl4pPr>
      <a:lvl5pPr marL="796925" indent="0" algn="l" eaLnBrk="1" hangingPunct="1">
        <a:spcBef>
          <a:spcPts val="600"/>
        </a:spcBef>
        <a:defRPr sz="1600" b="1">
          <a:latin typeface="Arial" pitchFamily="34" charset="0"/>
          <a:cs typeface="Arial" pitchFamily="34" charset="0"/>
        </a:defRPr>
      </a:lvl5pPr>
      <a:lvl6pPr marL="1147763" indent="0" algn="l" eaLnBrk="1" hangingPunct="1">
        <a:spcBef>
          <a:spcPts val="600"/>
        </a:spcBef>
        <a:defRPr sz="1400" b="1">
          <a:latin typeface="Arial" pitchFamily="34" charset="0"/>
          <a:cs typeface="Arial" pitchFamily="34" charset="0"/>
        </a:defRPr>
      </a:lvl6pPr>
      <a:lvl7pPr marL="1319213" indent="-179388" algn="l" eaLnBrk="1" hangingPunct="1">
        <a:lnSpc>
          <a:spcPts val="2000"/>
        </a:lnSpc>
        <a:spcBef>
          <a:spcPts val="300"/>
        </a:spcBef>
        <a:spcAft>
          <a:spcPts val="600"/>
        </a:spcAft>
        <a:buFont typeface="Arial" pitchFamily="34" charset="0"/>
        <a:buChar char="•"/>
        <a:defRPr sz="1200" b="1">
          <a:latin typeface="Arial" pitchFamily="34" charset="0"/>
          <a:cs typeface="Arial" pitchFamily="34" charset="0"/>
        </a:defRPr>
      </a:lvl7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eylime@ll.mi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20.png"/><Relationship Id="rId4" Type="http://schemas.microsoft.com/office/2007/relationships/hdphoto" Target="NULL"/></Relationships>
</file>

<file path=ppt/slides/_rels/slide11.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media/image19.png"/><Relationship Id="rId1" Type="http://schemas.openxmlformats.org/officeDocument/2006/relationships/slideLayout" Target="../slideLayouts/slideLayout11.xml"/><Relationship Id="rId5" Type="http://schemas.openxmlformats.org/officeDocument/2006/relationships/image" Target="../media/image21.emf"/><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15.png"/><Relationship Id="rId5" Type="http://schemas.openxmlformats.org/officeDocument/2006/relationships/image" Target="../media/image22.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6.png"/><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25.emf"/></Relationships>
</file>

<file path=ppt/slides/_rels/slide18.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notesSlide" Target="../notesSlides/notesSlide14.xml"/><Relationship Id="rId7" Type="http://schemas.openxmlformats.org/officeDocument/2006/relationships/oleObject" Target="../embeddings/oleObject2.bin"/><Relationship Id="rId12"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7.emf"/><Relationship Id="rId11" Type="http://schemas.openxmlformats.org/officeDocument/2006/relationships/image" Target="../media/image15.png"/><Relationship Id="rId5" Type="http://schemas.openxmlformats.org/officeDocument/2006/relationships/oleObject" Target="../embeddings/oleObject1.bin"/><Relationship Id="rId10" Type="http://schemas.openxmlformats.org/officeDocument/2006/relationships/image" Target="../media/image29.emf"/><Relationship Id="rId4" Type="http://schemas.openxmlformats.org/officeDocument/2006/relationships/image" Target="../media/image24.png"/><Relationship Id="rId9"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5.xml"/><Relationship Id="rId7" Type="http://schemas.openxmlformats.org/officeDocument/2006/relationships/image" Target="../media/image28.emf"/><Relationship Id="rId12"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5.png"/><Relationship Id="rId5" Type="http://schemas.openxmlformats.org/officeDocument/2006/relationships/image" Target="../media/image27.emf"/><Relationship Id="rId10" Type="http://schemas.openxmlformats.org/officeDocument/2006/relationships/image" Target="../media/image24.png"/><Relationship Id="rId4" Type="http://schemas.openxmlformats.org/officeDocument/2006/relationships/oleObject" Target="../embeddings/oleObject4.bin"/><Relationship Id="rId9" Type="http://schemas.openxmlformats.org/officeDocument/2006/relationships/image" Target="../media/image29.emf"/></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15.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notesSlide" Target="../notesSlides/notesSlide22.xml"/><Relationship Id="rId7" Type="http://schemas.openxmlformats.org/officeDocument/2006/relationships/image" Target="../media/image37.e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24.png"/><Relationship Id="rId5" Type="http://schemas.openxmlformats.org/officeDocument/2006/relationships/image" Target="../media/image36.emf"/><Relationship Id="rId10" Type="http://schemas.openxmlformats.org/officeDocument/2006/relationships/image" Target="../media/image22.png"/><Relationship Id="rId4" Type="http://schemas.openxmlformats.org/officeDocument/2006/relationships/oleObject" Target="../embeddings/oleObject7.bin"/><Relationship Id="rId9" Type="http://schemas.openxmlformats.org/officeDocument/2006/relationships/image" Target="../media/image15.png"/></Relationships>
</file>

<file path=ppt/slides/_rels/slide28.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notesSlide" Target="../notesSlides/notesSlide23.xml"/><Relationship Id="rId7" Type="http://schemas.openxmlformats.org/officeDocument/2006/relationships/image" Target="../media/image37.e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image" Target="../media/image24.png"/><Relationship Id="rId5" Type="http://schemas.openxmlformats.org/officeDocument/2006/relationships/image" Target="../media/image36.emf"/><Relationship Id="rId10" Type="http://schemas.openxmlformats.org/officeDocument/2006/relationships/image" Target="../media/image22.png"/><Relationship Id="rId4" Type="http://schemas.openxmlformats.org/officeDocument/2006/relationships/oleObject" Target="../embeddings/oleObject7.bin"/><Relationship Id="rId9"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21.emf"/><Relationship Id="rId5" Type="http://schemas.openxmlformats.org/officeDocument/2006/relationships/image" Target="../media/image30.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1.tiff"/><Relationship Id="rId4" Type="http://schemas.openxmlformats.org/officeDocument/2006/relationships/image" Target="../media/image10.tiff"/></Relationships>
</file>

<file path=ppt/slides/_rels/slide3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21.emf"/><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2.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43.png"/><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7.jpg"/><Relationship Id="rId4" Type="http://schemas.openxmlformats.org/officeDocument/2006/relationships/image" Target="../media/image41.jpe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mailto:charles.munson@ll.mit.edu" TargetMode="External"/><Relationship Id="rId2" Type="http://schemas.openxmlformats.org/officeDocument/2006/relationships/hyperlink" Target="mailto:nabil@ll.mit.edu" TargetMode="Externa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hyperlink" Target="mailto:keylime@ll.mit.edu"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10.tiff"/><Relationship Id="rId7" Type="http://schemas.openxmlformats.org/officeDocument/2006/relationships/image" Target="../media/image9.tif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a:spcAft>
                <a:spcPts val="3000"/>
              </a:spcAft>
            </a:pPr>
            <a:r>
              <a:rPr lang="en-US" sz="2400" dirty="0"/>
              <a:t>POC: Charles Munson, Nabil </a:t>
            </a:r>
            <a:r>
              <a:rPr lang="en-US" sz="2400" dirty="0" err="1"/>
              <a:t>Schear</a:t>
            </a:r>
            <a:r>
              <a:rPr lang="en-US" sz="2400" dirty="0"/>
              <a:t> and Martine </a:t>
            </a:r>
            <a:r>
              <a:rPr lang="en-US" sz="2400" dirty="0" err="1"/>
              <a:t>Kalke</a:t>
            </a:r>
            <a:endParaRPr lang="en-US" sz="2400" dirty="0"/>
          </a:p>
          <a:p>
            <a:pPr>
              <a:spcAft>
                <a:spcPts val="3000"/>
              </a:spcAft>
            </a:pPr>
            <a:r>
              <a:rPr lang="en-US" u="sng" dirty="0">
                <a:solidFill>
                  <a:schemeClr val="accent1">
                    <a:lumMod val="75000"/>
                  </a:schemeClr>
                </a:solidFill>
                <a:hlinkClick r:id="rId3"/>
              </a:rPr>
              <a:t>keylime@ll.mit.edu</a:t>
            </a:r>
            <a:endParaRPr lang="en-US" sz="2400" dirty="0">
              <a:solidFill>
                <a:schemeClr val="accent1">
                  <a:lumMod val="75000"/>
                </a:schemeClr>
              </a:solidFill>
            </a:endParaRPr>
          </a:p>
          <a:p>
            <a:r>
              <a:rPr lang="en-US" sz="2000" dirty="0"/>
              <a:t>7 May 2019</a:t>
            </a:r>
          </a:p>
        </p:txBody>
      </p:sp>
      <p:sp>
        <p:nvSpPr>
          <p:cNvPr id="3" name="Title 2"/>
          <p:cNvSpPr>
            <a:spLocks noGrp="1"/>
          </p:cNvSpPr>
          <p:nvPr>
            <p:ph type="ctrTitle"/>
          </p:nvPr>
        </p:nvSpPr>
        <p:spPr/>
        <p:txBody>
          <a:bodyPr/>
          <a:lstStyle/>
          <a:p>
            <a:r>
              <a:rPr lang="en-US" dirty="0"/>
              <a:t>Keylime: Enabling Trust in the Cloud</a:t>
            </a:r>
          </a:p>
        </p:txBody>
      </p:sp>
      <p:sp>
        <p:nvSpPr>
          <p:cNvPr id="4" name="TextBox 3">
            <a:extLst>
              <a:ext uri="{FF2B5EF4-FFF2-40B4-BE49-F238E27FC236}">
                <a16:creationId xmlns:a16="http://schemas.microsoft.com/office/drawing/2014/main" id="{96E0AC5E-A0CF-5343-B841-7DFCA933D953}"/>
              </a:ext>
            </a:extLst>
          </p:cNvPr>
          <p:cNvSpPr txBox="1"/>
          <p:nvPr/>
        </p:nvSpPr>
        <p:spPr>
          <a:xfrm>
            <a:off x="559886" y="5610153"/>
            <a:ext cx="11069053" cy="584775"/>
          </a:xfrm>
          <a:prstGeom prst="rect">
            <a:avLst/>
          </a:prstGeom>
          <a:noFill/>
        </p:spPr>
        <p:txBody>
          <a:bodyPr wrap="square" rtlCol="0">
            <a:spAutoFit/>
          </a:bodyPr>
          <a:lstStyle/>
          <a:p>
            <a:r>
              <a:rPr lang="en-US" sz="800" b="1" dirty="0">
                <a:solidFill>
                  <a:schemeClr val="bg2"/>
                </a:solidFill>
              </a:rPr>
              <a:t>DISTRIBUTION STATEMENT A. Approved for public release. Distribution is unlimited. </a:t>
            </a:r>
            <a:r>
              <a:rPr lang="en-US" sz="800" dirty="0">
                <a:solidFill>
                  <a:schemeClr val="bg2"/>
                </a:solidFill>
              </a:rPr>
              <a:t>This material is based upon work supported by the Under Secretary of Defense for Research and Engineering under Air Force Contract No. FA8702-15-D-0001. Any opinions, findings, conclusions or recommendations expressed in this material are those of the author(s) and do not necessarily reflect the views of the Under Secretary of Defense for Research and Engineering. © 2019 Massachusetts Institute of Technology. Delivered to the U.S. Government with Unlimited Rights, as defined in DFARS Part 252.227-7013 or 7014 (Feb 2014). Notwithstanding any copyright notice, U.S. Government rights in this work are defined by DFARS 252.227-7013 or DFARS 252.227-7014 as detailed above. Use of this work other than as specifically authorized by the U.S. Government may violate any copyrights that exist in this work.</a:t>
            </a:r>
          </a:p>
        </p:txBody>
      </p:sp>
    </p:spTree>
    <p:extLst>
      <p:ext uri="{BB962C8B-B14F-4D97-AF65-F5344CB8AC3E}">
        <p14:creationId xmlns:p14="http://schemas.microsoft.com/office/powerpoint/2010/main" val="2684413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633413" y="1293814"/>
            <a:ext cx="10915650" cy="728150"/>
          </a:xfrm>
        </p:spPr>
        <p:txBody>
          <a:bodyPr>
            <a:normAutofit/>
          </a:bodyPr>
          <a:lstStyle/>
          <a:p>
            <a:pPr marL="0" indent="0" algn="ctr">
              <a:buNone/>
              <a:tabLst>
                <a:tab pos="231775" algn="l"/>
              </a:tabLst>
            </a:pPr>
            <a:r>
              <a:rPr lang="en-US" sz="1800" dirty="0"/>
              <a:t>Each component measures (hashes) the next component before transferring control</a:t>
            </a:r>
          </a:p>
        </p:txBody>
      </p:sp>
      <p:sp>
        <p:nvSpPr>
          <p:cNvPr id="2" name="Title 1"/>
          <p:cNvSpPr>
            <a:spLocks noGrp="1"/>
          </p:cNvSpPr>
          <p:nvPr>
            <p:ph type="title"/>
          </p:nvPr>
        </p:nvSpPr>
        <p:spPr/>
        <p:txBody>
          <a:bodyPr/>
          <a:lstStyle/>
          <a:p>
            <a:r>
              <a:rPr lang="en-US" dirty="0"/>
              <a:t>Using the TPM: Integrity</a:t>
            </a:r>
          </a:p>
        </p:txBody>
      </p:sp>
      <p:sp>
        <p:nvSpPr>
          <p:cNvPr id="60"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b="1" dirty="0"/>
              <a:t>Use measurements to create a hash chain rooted in the TPM storage</a:t>
            </a:r>
          </a:p>
        </p:txBody>
      </p:sp>
      <p:grpSp>
        <p:nvGrpSpPr>
          <p:cNvPr id="61" name="Group 60"/>
          <p:cNvGrpSpPr/>
          <p:nvPr/>
        </p:nvGrpSpPr>
        <p:grpSpPr>
          <a:xfrm>
            <a:off x="7712438" y="1852860"/>
            <a:ext cx="1957406" cy="1108590"/>
            <a:chOff x="84648" y="823008"/>
            <a:chExt cx="1957406" cy="1108590"/>
          </a:xfrm>
        </p:grpSpPr>
        <p:sp>
          <p:nvSpPr>
            <p:cNvPr id="62" name="Rounded Rectangle 61"/>
            <p:cNvSpPr/>
            <p:nvPr/>
          </p:nvSpPr>
          <p:spPr bwMode="auto">
            <a:xfrm>
              <a:off x="84648" y="823008"/>
              <a:ext cx="1957406" cy="611442"/>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63" name="Rounded Rectangle 277"/>
            <p:cNvSpPr>
              <a:spLocks noChangeArrowheads="1"/>
            </p:cNvSpPr>
            <p:nvPr/>
          </p:nvSpPr>
          <p:spPr bwMode="auto">
            <a:xfrm>
              <a:off x="188542" y="894166"/>
              <a:ext cx="443029"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64" name="Rounded Rectangle 63"/>
            <p:cNvSpPr/>
            <p:nvPr/>
          </p:nvSpPr>
          <p:spPr bwMode="auto">
            <a:xfrm rot="16200000">
              <a:off x="1109831" y="849915"/>
              <a:ext cx="228670" cy="299134"/>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Mon</a:t>
              </a:r>
              <a:endParaRPr lang="en-US" sz="800" b="1" dirty="0">
                <a:latin typeface="Arial Narrow" pitchFamily="-109" charset="0"/>
                <a:ea typeface="ＭＳ Ｐゴシック" pitchFamily="-109" charset="-128"/>
                <a:cs typeface="ＭＳ Ｐゴシック" pitchFamily="-109" charset="-128"/>
              </a:endParaRPr>
            </a:p>
          </p:txBody>
        </p:sp>
        <p:sp>
          <p:nvSpPr>
            <p:cNvPr id="65" name="Rounded Rectangle 282"/>
            <p:cNvSpPr>
              <a:spLocks noChangeArrowheads="1"/>
            </p:cNvSpPr>
            <p:nvPr/>
          </p:nvSpPr>
          <p:spPr bwMode="auto">
            <a:xfrm>
              <a:off x="631571" y="892137"/>
              <a:ext cx="443028" cy="223907"/>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pic>
          <p:nvPicPr>
            <p:cNvPr id="66" name="Picture 65" descr="rack_mount_thick_tower_servers_x86_clip_art_9865.jpg"/>
            <p:cNvPicPr>
              <a:picLocks noChangeAspect="1"/>
            </p:cNvPicPr>
            <p:nvPr/>
          </p:nvPicPr>
          <p:blipFill rotWithShape="1">
            <a:blip r:embed="rId3" cstate="email">
              <a:extLst>
                <a:ext uri="{BEBA8EAE-BF5A-486C-A8C5-ECC9F3942E4B}">
                  <a14:imgProps xmlns:a14="http://schemas.microsoft.com/office/drawing/2010/main">
                    <a14:imgLayer r:embed="rId4">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67" name="Isosceles Triangle 42"/>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68" name="Rounded Rectangle 56"/>
            <p:cNvSpPr>
              <a:spLocks noChangeArrowheads="1"/>
            </p:cNvSpPr>
            <p:nvPr/>
          </p:nvSpPr>
          <p:spPr bwMode="auto">
            <a:xfrm>
              <a:off x="188542" y="1122836"/>
              <a:ext cx="1768868" cy="228670"/>
            </a:xfrm>
            <a:prstGeom prst="roundRect">
              <a:avLst>
                <a:gd name="adj" fmla="val 16667"/>
              </a:avLst>
            </a:prstGeom>
            <a:solidFill>
              <a:srgbClr val="22DE20"/>
            </a:solidFill>
            <a:ln>
              <a:noFill/>
            </a:ln>
            <a:extLst>
              <a:ext uri="{91240B29-F687-4F45-9708-019B960494DF}">
                <a14:hiddenLine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a:t>Operating System</a:t>
              </a:r>
            </a:p>
          </p:txBody>
        </p:sp>
        <p:sp>
          <p:nvSpPr>
            <p:cNvPr id="69" name="Rounded Rectangle 274"/>
            <p:cNvSpPr>
              <a:spLocks noChangeArrowheads="1"/>
            </p:cNvSpPr>
            <p:nvPr/>
          </p:nvSpPr>
          <p:spPr bwMode="auto">
            <a:xfrm>
              <a:off x="1373733" y="878488"/>
              <a:ext cx="583677" cy="228670"/>
            </a:xfrm>
            <a:prstGeom prst="roundRect">
              <a:avLst>
                <a:gd name="adj" fmla="val 16667"/>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pic>
        <p:nvPicPr>
          <p:cNvPr id="71" name="Picture 70" descr="chip.png"/>
          <p:cNvPicPr>
            <a:picLocks noChangeAspect="1"/>
          </p:cNvPicPr>
          <p:nvPr/>
        </p:nvPicPr>
        <p:blipFill>
          <a:blip r:embed="rId5">
            <a:extLst>
              <a:ext uri="{28A0092B-C50C-407E-A947-70E740481C1C}">
                <a14:useLocalDpi xmlns:a14="http://schemas.microsoft.com/office/drawing/2010/main"/>
              </a:ext>
            </a:extLst>
          </a:blip>
          <a:stretch>
            <a:fillRect/>
          </a:stretch>
        </p:blipFill>
        <p:spPr>
          <a:xfrm rot="5400000">
            <a:off x="8322260" y="2831385"/>
            <a:ext cx="327147" cy="327147"/>
          </a:xfrm>
          <a:prstGeom prst="rect">
            <a:avLst/>
          </a:prstGeom>
        </p:spPr>
      </p:pic>
      <p:cxnSp>
        <p:nvCxnSpPr>
          <p:cNvPr id="8" name="Straight Connector 7"/>
          <p:cNvCxnSpPr/>
          <p:nvPr/>
        </p:nvCxnSpPr>
        <p:spPr>
          <a:xfrm flipV="1">
            <a:off x="6390239" y="2878994"/>
            <a:ext cx="1991701" cy="5141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6390239" y="3100578"/>
            <a:ext cx="1991701" cy="7281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8250168" y="3100577"/>
            <a:ext cx="325130" cy="7338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8250167" y="2872903"/>
            <a:ext cx="359807" cy="516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3885378" y="2923264"/>
            <a:ext cx="2615125" cy="642337"/>
            <a:chOff x="5224023" y="3052474"/>
            <a:chExt cx="2615125" cy="642337"/>
          </a:xfrm>
        </p:grpSpPr>
        <p:cxnSp>
          <p:nvCxnSpPr>
            <p:cNvPr id="12" name="Straight Arrow Connector 11"/>
            <p:cNvCxnSpPr/>
            <p:nvPr/>
          </p:nvCxnSpPr>
          <p:spPr bwMode="auto">
            <a:xfrm rot="5400000" flipV="1">
              <a:off x="7743137" y="3418701"/>
              <a:ext cx="192021"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16" name="Arc 15"/>
            <p:cNvSpPr>
              <a:spLocks noChangeAspect="1"/>
            </p:cNvSpPr>
            <p:nvPr/>
          </p:nvSpPr>
          <p:spPr bwMode="auto">
            <a:xfrm>
              <a:off x="5224023" y="3052474"/>
              <a:ext cx="642337" cy="642337"/>
            </a:xfrm>
            <a:prstGeom prst="arc">
              <a:avLst>
                <a:gd name="adj1" fmla="val 16200000"/>
                <a:gd name="adj2" fmla="val 5399910"/>
              </a:avLst>
            </a:prstGeom>
            <a:noFill/>
            <a:ln w="19050" cap="flat" cmpd="sng" algn="ctr">
              <a:solidFill>
                <a:schemeClr val="tx1"/>
              </a:solidFill>
              <a:prstDash val="solid"/>
              <a:round/>
              <a:headEnd type="triangle" w="med" len="med"/>
              <a:tailEnd type="none" w="med" len="lg"/>
            </a:ln>
            <a:effectLst/>
          </p:spPr>
          <p:txBody>
            <a:bodyPr rtlCol="0" anchor="ctr"/>
            <a:lstStyle/>
            <a:p>
              <a:pPr algn="ctr"/>
              <a:endParaRPr lang="en-US" dirty="0"/>
            </a:p>
          </p:txBody>
        </p:sp>
        <p:sp>
          <p:nvSpPr>
            <p:cNvPr id="19" name="TextBox 18"/>
            <p:cNvSpPr txBox="1"/>
            <p:nvPr/>
          </p:nvSpPr>
          <p:spPr>
            <a:xfrm>
              <a:off x="5799022" y="3229787"/>
              <a:ext cx="879677" cy="184666"/>
            </a:xfrm>
            <a:prstGeom prst="rect">
              <a:avLst/>
            </a:prstGeom>
            <a:noFill/>
          </p:spPr>
          <p:txBody>
            <a:bodyPr wrap="square" lIns="0" tIns="0" rIns="0" bIns="0" rtlCol="0" anchor="ctr" anchorCtr="1">
              <a:spAutoFit/>
            </a:bodyPr>
            <a:lstStyle/>
            <a:p>
              <a:pPr algn="ctr"/>
              <a:r>
                <a:rPr lang="en-US" sz="1200" b="1" dirty="0"/>
                <a:t>Measure</a:t>
              </a:r>
            </a:p>
          </p:txBody>
        </p:sp>
        <p:cxnSp>
          <p:nvCxnSpPr>
            <p:cNvPr id="23" name="Straight Arrow Connector 22"/>
            <p:cNvCxnSpPr/>
            <p:nvPr/>
          </p:nvCxnSpPr>
          <p:spPr bwMode="auto">
            <a:xfrm rot="10800000">
              <a:off x="6571466" y="3329136"/>
              <a:ext cx="1261872"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grpSp>
      <p:grpSp>
        <p:nvGrpSpPr>
          <p:cNvPr id="34" name="Group 33"/>
          <p:cNvGrpSpPr/>
          <p:nvPr/>
        </p:nvGrpSpPr>
        <p:grpSpPr>
          <a:xfrm>
            <a:off x="3885378" y="3622716"/>
            <a:ext cx="2615125" cy="642337"/>
            <a:chOff x="5224023" y="3751926"/>
            <a:chExt cx="2615125" cy="642337"/>
          </a:xfrm>
        </p:grpSpPr>
        <p:sp>
          <p:nvSpPr>
            <p:cNvPr id="15" name="Arc 14"/>
            <p:cNvSpPr>
              <a:spLocks noChangeAspect="1"/>
            </p:cNvSpPr>
            <p:nvPr/>
          </p:nvSpPr>
          <p:spPr bwMode="auto">
            <a:xfrm>
              <a:off x="5224023" y="3751926"/>
              <a:ext cx="642337" cy="642337"/>
            </a:xfrm>
            <a:prstGeom prst="arc">
              <a:avLst>
                <a:gd name="adj1" fmla="val 16200000"/>
                <a:gd name="adj2" fmla="val 5399910"/>
              </a:avLst>
            </a:prstGeom>
            <a:noFill/>
            <a:ln w="19050" cap="flat" cmpd="sng" algn="ctr">
              <a:solidFill>
                <a:schemeClr val="tx1"/>
              </a:solidFill>
              <a:prstDash val="solid"/>
              <a:round/>
              <a:headEnd type="triangle" w="med" len="med"/>
              <a:tailEnd type="none" w="med" len="lg"/>
            </a:ln>
            <a:effectLst/>
          </p:spPr>
          <p:txBody>
            <a:bodyPr rtlCol="0" anchor="ctr"/>
            <a:lstStyle/>
            <a:p>
              <a:pPr algn="ctr"/>
              <a:endParaRPr lang="en-US" dirty="0"/>
            </a:p>
          </p:txBody>
        </p:sp>
        <p:sp>
          <p:nvSpPr>
            <p:cNvPr id="20" name="TextBox 19"/>
            <p:cNvSpPr txBox="1"/>
            <p:nvPr/>
          </p:nvSpPr>
          <p:spPr>
            <a:xfrm>
              <a:off x="5799022" y="4028439"/>
              <a:ext cx="879677" cy="184666"/>
            </a:xfrm>
            <a:prstGeom prst="rect">
              <a:avLst/>
            </a:prstGeom>
            <a:noFill/>
          </p:spPr>
          <p:txBody>
            <a:bodyPr wrap="square" lIns="0" tIns="0" rIns="0" bIns="0" rtlCol="0" anchor="ctr" anchorCtr="1">
              <a:spAutoFit/>
            </a:bodyPr>
            <a:lstStyle/>
            <a:p>
              <a:r>
                <a:rPr lang="en-US" sz="1200" b="1" dirty="0"/>
                <a:t>Measure</a:t>
              </a:r>
            </a:p>
          </p:txBody>
        </p:sp>
        <p:cxnSp>
          <p:nvCxnSpPr>
            <p:cNvPr id="24" name="Straight Arrow Connector 23"/>
            <p:cNvCxnSpPr/>
            <p:nvPr/>
          </p:nvCxnSpPr>
          <p:spPr bwMode="auto">
            <a:xfrm rot="16200000">
              <a:off x="7743137" y="4054627"/>
              <a:ext cx="192021"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25" name="Straight Arrow Connector 24"/>
            <p:cNvCxnSpPr/>
            <p:nvPr/>
          </p:nvCxnSpPr>
          <p:spPr bwMode="auto">
            <a:xfrm rot="10800000" flipV="1">
              <a:off x="6577276" y="4150637"/>
              <a:ext cx="1261872"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grpSp>
      <p:grpSp>
        <p:nvGrpSpPr>
          <p:cNvPr id="36" name="Group 35"/>
          <p:cNvGrpSpPr/>
          <p:nvPr/>
        </p:nvGrpSpPr>
        <p:grpSpPr>
          <a:xfrm>
            <a:off x="3885378" y="2223812"/>
            <a:ext cx="3143762" cy="1165530"/>
            <a:chOff x="5224023" y="2353022"/>
            <a:chExt cx="3143762" cy="1165530"/>
          </a:xfrm>
        </p:grpSpPr>
        <p:sp>
          <p:nvSpPr>
            <p:cNvPr id="14" name="Arc 13"/>
            <p:cNvSpPr>
              <a:spLocks noChangeAspect="1"/>
            </p:cNvSpPr>
            <p:nvPr/>
          </p:nvSpPr>
          <p:spPr bwMode="auto">
            <a:xfrm>
              <a:off x="5224023" y="2353022"/>
              <a:ext cx="642337" cy="642337"/>
            </a:xfrm>
            <a:prstGeom prst="arc">
              <a:avLst>
                <a:gd name="adj1" fmla="val 16200000"/>
                <a:gd name="adj2" fmla="val 5399910"/>
              </a:avLst>
            </a:prstGeom>
            <a:noFill/>
            <a:ln w="19050" cap="flat" cmpd="sng" algn="ctr">
              <a:solidFill>
                <a:schemeClr val="tx1"/>
              </a:solidFill>
              <a:prstDash val="solid"/>
              <a:round/>
              <a:headEnd type="triangle" w="med" len="med"/>
              <a:tailEnd type="none" w="med" len="lg"/>
            </a:ln>
            <a:effectLst/>
          </p:spPr>
          <p:txBody>
            <a:bodyPr rtlCol="0" anchor="ctr"/>
            <a:lstStyle/>
            <a:p>
              <a:pPr algn="ctr"/>
              <a:endParaRPr lang="en-US" dirty="0"/>
            </a:p>
          </p:txBody>
        </p:sp>
        <p:sp>
          <p:nvSpPr>
            <p:cNvPr id="18" name="TextBox 17"/>
            <p:cNvSpPr txBox="1"/>
            <p:nvPr/>
          </p:nvSpPr>
          <p:spPr>
            <a:xfrm>
              <a:off x="5799022" y="2534287"/>
              <a:ext cx="879677" cy="184666"/>
            </a:xfrm>
            <a:prstGeom prst="rect">
              <a:avLst/>
            </a:prstGeom>
            <a:noFill/>
          </p:spPr>
          <p:txBody>
            <a:bodyPr wrap="square" lIns="0" tIns="0" rIns="0" bIns="0" rtlCol="0" anchor="ctr" anchorCtr="1">
              <a:spAutoFit/>
            </a:bodyPr>
            <a:lstStyle/>
            <a:p>
              <a:pPr algn="ctr"/>
              <a:r>
                <a:rPr lang="en-US" sz="1200" b="1" dirty="0"/>
                <a:t>Measure</a:t>
              </a:r>
            </a:p>
          </p:txBody>
        </p:sp>
        <p:cxnSp>
          <p:nvCxnSpPr>
            <p:cNvPr id="22" name="Straight Arrow Connector 21"/>
            <p:cNvCxnSpPr/>
            <p:nvPr/>
          </p:nvCxnSpPr>
          <p:spPr bwMode="auto">
            <a:xfrm rot="5400000" flipV="1">
              <a:off x="7933445" y="3084212"/>
              <a:ext cx="868680"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26" name="Straight Arrow Connector 25"/>
            <p:cNvCxnSpPr/>
            <p:nvPr/>
          </p:nvCxnSpPr>
          <p:spPr bwMode="auto">
            <a:xfrm rot="10800000">
              <a:off x="6584705" y="2649873"/>
              <a:ext cx="1783080"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grpSp>
      <p:grpSp>
        <p:nvGrpSpPr>
          <p:cNvPr id="11" name="Group 10"/>
          <p:cNvGrpSpPr/>
          <p:nvPr/>
        </p:nvGrpSpPr>
        <p:grpSpPr>
          <a:xfrm>
            <a:off x="3885378" y="3829407"/>
            <a:ext cx="3143762" cy="1135099"/>
            <a:chOff x="5224023" y="3958617"/>
            <a:chExt cx="3143762" cy="1135099"/>
          </a:xfrm>
        </p:grpSpPr>
        <p:sp>
          <p:nvSpPr>
            <p:cNvPr id="17" name="Arc 16"/>
            <p:cNvSpPr>
              <a:spLocks noChangeAspect="1"/>
            </p:cNvSpPr>
            <p:nvPr/>
          </p:nvSpPr>
          <p:spPr bwMode="auto">
            <a:xfrm>
              <a:off x="5224023" y="4451379"/>
              <a:ext cx="642337" cy="642337"/>
            </a:xfrm>
            <a:prstGeom prst="arc">
              <a:avLst>
                <a:gd name="adj1" fmla="val 16200000"/>
                <a:gd name="adj2" fmla="val 5399910"/>
              </a:avLst>
            </a:prstGeom>
            <a:noFill/>
            <a:ln w="19050" cap="flat" cmpd="sng" algn="ctr">
              <a:solidFill>
                <a:schemeClr val="tx1"/>
              </a:solidFill>
              <a:prstDash val="solid"/>
              <a:round/>
              <a:headEnd type="triangle" w="med" len="med"/>
              <a:tailEnd type="none" w="med" len="lg"/>
            </a:ln>
            <a:effectLst/>
          </p:spPr>
          <p:txBody>
            <a:bodyPr rtlCol="0" anchor="ctr"/>
            <a:lstStyle/>
            <a:p>
              <a:pPr algn="ctr"/>
              <a:endParaRPr lang="en-US" dirty="0"/>
            </a:p>
          </p:txBody>
        </p:sp>
        <p:sp>
          <p:nvSpPr>
            <p:cNvPr id="21" name="TextBox 20"/>
            <p:cNvSpPr txBox="1"/>
            <p:nvPr/>
          </p:nvSpPr>
          <p:spPr>
            <a:xfrm>
              <a:off x="5799022" y="4711046"/>
              <a:ext cx="879677" cy="184666"/>
            </a:xfrm>
            <a:prstGeom prst="rect">
              <a:avLst/>
            </a:prstGeom>
            <a:noFill/>
          </p:spPr>
          <p:txBody>
            <a:bodyPr wrap="square" lIns="0" tIns="0" rIns="0" bIns="0" rtlCol="0" anchor="ctr" anchorCtr="1">
              <a:spAutoFit/>
            </a:bodyPr>
            <a:lstStyle/>
            <a:p>
              <a:pPr algn="ctr"/>
              <a:r>
                <a:rPr lang="en-US" sz="1200" b="1" dirty="0"/>
                <a:t>Measure</a:t>
              </a:r>
            </a:p>
          </p:txBody>
        </p:sp>
        <p:cxnSp>
          <p:nvCxnSpPr>
            <p:cNvPr id="27" name="Straight Arrow Connector 26"/>
            <p:cNvCxnSpPr/>
            <p:nvPr/>
          </p:nvCxnSpPr>
          <p:spPr bwMode="auto">
            <a:xfrm rot="16200000">
              <a:off x="7933445" y="4392957"/>
              <a:ext cx="868680"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28" name="Straight Arrow Connector 27"/>
            <p:cNvCxnSpPr/>
            <p:nvPr/>
          </p:nvCxnSpPr>
          <p:spPr bwMode="auto">
            <a:xfrm rot="10800000">
              <a:off x="6584705" y="4820185"/>
              <a:ext cx="1783080"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grpSp>
      <p:grpSp>
        <p:nvGrpSpPr>
          <p:cNvPr id="29" name="Group 28"/>
          <p:cNvGrpSpPr/>
          <p:nvPr/>
        </p:nvGrpSpPr>
        <p:grpSpPr>
          <a:xfrm>
            <a:off x="6391023" y="3384351"/>
            <a:ext cx="1859146" cy="450118"/>
            <a:chOff x="6444064" y="4442066"/>
            <a:chExt cx="1859146" cy="450118"/>
          </a:xfrm>
        </p:grpSpPr>
        <p:sp>
          <p:nvSpPr>
            <p:cNvPr id="30" name="Rectangle 29"/>
            <p:cNvSpPr/>
            <p:nvPr/>
          </p:nvSpPr>
          <p:spPr bwMode="auto">
            <a:xfrm>
              <a:off x="6444064" y="4442066"/>
              <a:ext cx="1859146" cy="450118"/>
            </a:xfrm>
            <a:prstGeom prst="rect">
              <a:avLst/>
            </a:prstGeom>
            <a:solidFill>
              <a:schemeClr val="bg2">
                <a:lumMod val="60000"/>
                <a:lumOff val="4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31" name="TextBox 30"/>
            <p:cNvSpPr txBox="1"/>
            <p:nvPr/>
          </p:nvSpPr>
          <p:spPr>
            <a:xfrm>
              <a:off x="7205576" y="4513237"/>
              <a:ext cx="1097633" cy="307777"/>
            </a:xfrm>
            <a:prstGeom prst="rect">
              <a:avLst/>
            </a:prstGeom>
            <a:noFill/>
          </p:spPr>
          <p:txBody>
            <a:bodyPr wrap="square" lIns="0" tIns="0" rIns="0" bIns="0" rtlCol="0" anchor="ctr" anchorCtr="1">
              <a:spAutoFit/>
            </a:bodyPr>
            <a:lstStyle/>
            <a:p>
              <a:r>
                <a:rPr lang="en-US" sz="2000" b="1" dirty="0"/>
                <a:t>TPM</a:t>
              </a:r>
            </a:p>
          </p:txBody>
        </p:sp>
      </p:grpSp>
      <p:cxnSp>
        <p:nvCxnSpPr>
          <p:cNvPr id="55" name="Straight Arrow Connector 54"/>
          <p:cNvCxnSpPr/>
          <p:nvPr/>
        </p:nvCxnSpPr>
        <p:spPr bwMode="auto">
          <a:xfrm rot="16200000">
            <a:off x="2509286" y="2707357"/>
            <a:ext cx="457200" cy="0"/>
          </a:xfrm>
          <a:prstGeom prst="straightConnector1">
            <a:avLst/>
          </a:prstGeom>
          <a:solidFill>
            <a:schemeClr val="accent1"/>
          </a:solidFill>
          <a:ln w="19050" cap="flat" cmpd="sng" algn="ctr">
            <a:solidFill>
              <a:schemeClr val="tx1"/>
            </a:solidFill>
            <a:prstDash val="solid"/>
            <a:round/>
            <a:headEnd type="none" w="sm" len="sm"/>
            <a:tailEnd type="triangle" w="med" len="lg"/>
          </a:ln>
          <a:effectLst/>
        </p:spPr>
      </p:cxnSp>
      <p:cxnSp>
        <p:nvCxnSpPr>
          <p:cNvPr id="56" name="Straight Arrow Connector 55"/>
          <p:cNvCxnSpPr/>
          <p:nvPr/>
        </p:nvCxnSpPr>
        <p:spPr bwMode="auto">
          <a:xfrm rot="16200000">
            <a:off x="2509286" y="3393157"/>
            <a:ext cx="457200" cy="0"/>
          </a:xfrm>
          <a:prstGeom prst="straightConnector1">
            <a:avLst/>
          </a:prstGeom>
          <a:solidFill>
            <a:schemeClr val="accent1"/>
          </a:solidFill>
          <a:ln w="19050" cap="flat" cmpd="sng" algn="ctr">
            <a:solidFill>
              <a:schemeClr val="tx1"/>
            </a:solidFill>
            <a:prstDash val="solid"/>
            <a:round/>
            <a:headEnd type="none" w="sm" len="sm"/>
            <a:tailEnd type="triangle" w="med" len="lg"/>
          </a:ln>
          <a:effectLst/>
        </p:spPr>
      </p:cxnSp>
      <p:cxnSp>
        <p:nvCxnSpPr>
          <p:cNvPr id="57" name="Straight Arrow Connector 56"/>
          <p:cNvCxnSpPr/>
          <p:nvPr/>
        </p:nvCxnSpPr>
        <p:spPr bwMode="auto">
          <a:xfrm rot="16200000">
            <a:off x="2509286" y="4078957"/>
            <a:ext cx="457200" cy="0"/>
          </a:xfrm>
          <a:prstGeom prst="straightConnector1">
            <a:avLst/>
          </a:prstGeom>
          <a:solidFill>
            <a:schemeClr val="accent1"/>
          </a:solidFill>
          <a:ln w="19050" cap="flat" cmpd="sng" algn="ctr">
            <a:solidFill>
              <a:schemeClr val="tx1"/>
            </a:solidFill>
            <a:prstDash val="solid"/>
            <a:round/>
            <a:headEnd type="none" w="sm" len="sm"/>
            <a:tailEnd type="triangle" w="med" len="lg"/>
          </a:ln>
          <a:effectLst/>
        </p:spPr>
      </p:cxnSp>
      <p:cxnSp>
        <p:nvCxnSpPr>
          <p:cNvPr id="58" name="Straight Arrow Connector 57"/>
          <p:cNvCxnSpPr/>
          <p:nvPr/>
        </p:nvCxnSpPr>
        <p:spPr bwMode="auto">
          <a:xfrm rot="16200000">
            <a:off x="2509286" y="4764757"/>
            <a:ext cx="457200" cy="0"/>
          </a:xfrm>
          <a:prstGeom prst="straightConnector1">
            <a:avLst/>
          </a:prstGeom>
          <a:solidFill>
            <a:schemeClr val="accent1"/>
          </a:solidFill>
          <a:ln w="19050" cap="flat" cmpd="sng" algn="ctr">
            <a:solidFill>
              <a:schemeClr val="tx1"/>
            </a:solidFill>
            <a:prstDash val="solid"/>
            <a:round/>
            <a:headEnd type="none" w="sm" len="sm"/>
            <a:tailEnd type="triangle" w="med" len="lg"/>
          </a:ln>
          <a:effectLst/>
        </p:spPr>
      </p:cxnSp>
      <p:grpSp>
        <p:nvGrpSpPr>
          <p:cNvPr id="40" name="Group 39"/>
          <p:cNvGrpSpPr/>
          <p:nvPr/>
        </p:nvGrpSpPr>
        <p:grpSpPr>
          <a:xfrm>
            <a:off x="1261365" y="2015926"/>
            <a:ext cx="2953042" cy="457200"/>
            <a:chOff x="7162800" y="4579509"/>
            <a:chExt cx="1460500" cy="457200"/>
          </a:xfrm>
        </p:grpSpPr>
        <p:sp>
          <p:nvSpPr>
            <p:cNvPr id="53" name="Rectangle 52"/>
            <p:cNvSpPr/>
            <p:nvPr/>
          </p:nvSpPr>
          <p:spPr bwMode="auto">
            <a:xfrm>
              <a:off x="7162800" y="4579509"/>
              <a:ext cx="1460500" cy="457200"/>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54" name="TextBox 53"/>
            <p:cNvSpPr txBox="1"/>
            <p:nvPr/>
          </p:nvSpPr>
          <p:spPr>
            <a:xfrm>
              <a:off x="7192281" y="4681458"/>
              <a:ext cx="1401538" cy="246221"/>
            </a:xfrm>
            <a:prstGeom prst="rect">
              <a:avLst/>
            </a:prstGeom>
            <a:noFill/>
          </p:spPr>
          <p:txBody>
            <a:bodyPr wrap="square" lIns="0" tIns="0" rIns="0" bIns="0" rtlCol="0" anchor="ctr" anchorCtr="1">
              <a:spAutoFit/>
            </a:bodyPr>
            <a:lstStyle/>
            <a:p>
              <a:pPr algn="ctr"/>
              <a:r>
                <a:rPr lang="en-US" sz="1600" b="1" dirty="0">
                  <a:solidFill>
                    <a:schemeClr val="bg1"/>
                  </a:solidFill>
                </a:rPr>
                <a:t>Applications</a:t>
              </a:r>
            </a:p>
          </p:txBody>
        </p:sp>
      </p:grpSp>
      <p:grpSp>
        <p:nvGrpSpPr>
          <p:cNvPr id="41" name="Group 40"/>
          <p:cNvGrpSpPr/>
          <p:nvPr/>
        </p:nvGrpSpPr>
        <p:grpSpPr>
          <a:xfrm>
            <a:off x="1261365" y="2700138"/>
            <a:ext cx="2953042" cy="457200"/>
            <a:chOff x="6940550" y="3881009"/>
            <a:chExt cx="1460500" cy="457200"/>
          </a:xfrm>
        </p:grpSpPr>
        <p:sp>
          <p:nvSpPr>
            <p:cNvPr id="51" name="Rectangle 50"/>
            <p:cNvSpPr/>
            <p:nvPr/>
          </p:nvSpPr>
          <p:spPr bwMode="auto">
            <a:xfrm>
              <a:off x="6940550" y="3881009"/>
              <a:ext cx="1460500" cy="457200"/>
            </a:xfrm>
            <a:prstGeom prst="rect">
              <a:avLst/>
            </a:prstGeom>
            <a:solidFill>
              <a:schemeClr val="accent6">
                <a:lumMod val="75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latin typeface="Arial" pitchFamily="-110" charset="0"/>
              </a:endParaRPr>
            </a:p>
          </p:txBody>
        </p:sp>
        <p:sp>
          <p:nvSpPr>
            <p:cNvPr id="52" name="TextBox 51"/>
            <p:cNvSpPr txBox="1"/>
            <p:nvPr/>
          </p:nvSpPr>
          <p:spPr>
            <a:xfrm>
              <a:off x="6970031" y="3982958"/>
              <a:ext cx="1401538" cy="246221"/>
            </a:xfrm>
            <a:prstGeom prst="rect">
              <a:avLst/>
            </a:prstGeom>
            <a:noFill/>
          </p:spPr>
          <p:txBody>
            <a:bodyPr wrap="square" lIns="0" tIns="0" rIns="0" bIns="0" rtlCol="0" anchor="ctr" anchorCtr="1">
              <a:spAutoFit/>
            </a:bodyPr>
            <a:lstStyle/>
            <a:p>
              <a:pPr algn="ctr"/>
              <a:r>
                <a:rPr lang="en-US" sz="1600" b="1" dirty="0">
                  <a:solidFill>
                    <a:schemeClr val="bg1"/>
                  </a:solidFill>
                </a:rPr>
                <a:t>Operating System</a:t>
              </a:r>
            </a:p>
          </p:txBody>
        </p:sp>
      </p:grpSp>
      <p:grpSp>
        <p:nvGrpSpPr>
          <p:cNvPr id="42" name="Group 41"/>
          <p:cNvGrpSpPr/>
          <p:nvPr/>
        </p:nvGrpSpPr>
        <p:grpSpPr>
          <a:xfrm>
            <a:off x="1261365" y="3384351"/>
            <a:ext cx="2953042" cy="457200"/>
            <a:chOff x="3104858" y="4149455"/>
            <a:chExt cx="2953042" cy="457200"/>
          </a:xfrm>
        </p:grpSpPr>
        <p:sp>
          <p:nvSpPr>
            <p:cNvPr id="49" name="Rectangle 48"/>
            <p:cNvSpPr/>
            <p:nvPr/>
          </p:nvSpPr>
          <p:spPr bwMode="auto">
            <a:xfrm>
              <a:off x="3104858" y="4149455"/>
              <a:ext cx="2953042" cy="457200"/>
            </a:xfrm>
            <a:prstGeom prst="rect">
              <a:avLst/>
            </a:prstGeom>
            <a:solidFill>
              <a:srgbClr val="ABA41E"/>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50" name="TextBox 49"/>
            <p:cNvSpPr txBox="1"/>
            <p:nvPr/>
          </p:nvSpPr>
          <p:spPr>
            <a:xfrm>
              <a:off x="3164467" y="4251404"/>
              <a:ext cx="2833824" cy="246221"/>
            </a:xfrm>
            <a:prstGeom prst="rect">
              <a:avLst/>
            </a:prstGeom>
            <a:noFill/>
          </p:spPr>
          <p:txBody>
            <a:bodyPr wrap="square" lIns="0" tIns="0" rIns="0" bIns="0" rtlCol="0" anchor="ctr" anchorCtr="1">
              <a:spAutoFit/>
            </a:bodyPr>
            <a:lstStyle/>
            <a:p>
              <a:pPr algn="ctr"/>
              <a:r>
                <a:rPr lang="en-US" sz="1600" b="1" dirty="0">
                  <a:solidFill>
                    <a:srgbClr val="FFFFFF"/>
                  </a:solidFill>
                </a:rPr>
                <a:t>Bootloader</a:t>
              </a:r>
            </a:p>
          </p:txBody>
        </p:sp>
      </p:grpSp>
      <p:grpSp>
        <p:nvGrpSpPr>
          <p:cNvPr id="43" name="Group 42"/>
          <p:cNvGrpSpPr/>
          <p:nvPr/>
        </p:nvGrpSpPr>
        <p:grpSpPr>
          <a:xfrm>
            <a:off x="1261365" y="4068563"/>
            <a:ext cx="2953042" cy="457200"/>
            <a:chOff x="482308" y="4971780"/>
            <a:chExt cx="2953042" cy="457200"/>
          </a:xfrm>
        </p:grpSpPr>
        <p:sp>
          <p:nvSpPr>
            <p:cNvPr id="47" name="Rectangle 46"/>
            <p:cNvSpPr/>
            <p:nvPr/>
          </p:nvSpPr>
          <p:spPr bwMode="auto">
            <a:xfrm>
              <a:off x="482308" y="4971780"/>
              <a:ext cx="2953042" cy="457200"/>
            </a:xfrm>
            <a:prstGeom prst="rect">
              <a:avLst/>
            </a:prstGeom>
            <a:solidFill>
              <a:srgbClr val="C16206"/>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latin typeface="Arial" pitchFamily="-110" charset="0"/>
              </a:endParaRPr>
            </a:p>
          </p:txBody>
        </p:sp>
        <p:sp>
          <p:nvSpPr>
            <p:cNvPr id="48" name="TextBox 47"/>
            <p:cNvSpPr txBox="1"/>
            <p:nvPr/>
          </p:nvSpPr>
          <p:spPr>
            <a:xfrm>
              <a:off x="541917" y="5073729"/>
              <a:ext cx="2833824" cy="246221"/>
            </a:xfrm>
            <a:prstGeom prst="rect">
              <a:avLst/>
            </a:prstGeom>
            <a:noFill/>
          </p:spPr>
          <p:txBody>
            <a:bodyPr wrap="square" lIns="0" tIns="0" rIns="0" bIns="0" rtlCol="0" anchor="ctr" anchorCtr="1">
              <a:spAutoFit/>
            </a:bodyPr>
            <a:lstStyle/>
            <a:p>
              <a:pPr algn="ctr"/>
              <a:r>
                <a:rPr lang="en-US" sz="1600" b="1" dirty="0">
                  <a:solidFill>
                    <a:schemeClr val="bg1"/>
                  </a:solidFill>
                </a:rPr>
                <a:t>Firmware</a:t>
              </a:r>
            </a:p>
          </p:txBody>
        </p:sp>
      </p:grpSp>
      <p:grpSp>
        <p:nvGrpSpPr>
          <p:cNvPr id="44" name="Group 43"/>
          <p:cNvGrpSpPr/>
          <p:nvPr/>
        </p:nvGrpSpPr>
        <p:grpSpPr>
          <a:xfrm>
            <a:off x="1261365" y="4752776"/>
            <a:ext cx="2953042" cy="457200"/>
            <a:chOff x="482308" y="5565505"/>
            <a:chExt cx="2953042" cy="457200"/>
          </a:xfrm>
        </p:grpSpPr>
        <p:sp>
          <p:nvSpPr>
            <p:cNvPr id="45" name="Rectangle 44"/>
            <p:cNvSpPr/>
            <p:nvPr/>
          </p:nvSpPr>
          <p:spPr bwMode="auto">
            <a:xfrm>
              <a:off x="482308" y="5565505"/>
              <a:ext cx="2953042" cy="457200"/>
            </a:xfrm>
            <a:prstGeom prst="rect">
              <a:avLst/>
            </a:prstGeom>
            <a:solidFill>
              <a:srgbClr val="800000"/>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46" name="TextBox 45"/>
            <p:cNvSpPr txBox="1"/>
            <p:nvPr/>
          </p:nvSpPr>
          <p:spPr>
            <a:xfrm>
              <a:off x="541917" y="5667454"/>
              <a:ext cx="2833824" cy="246221"/>
            </a:xfrm>
            <a:prstGeom prst="rect">
              <a:avLst/>
            </a:prstGeom>
            <a:noFill/>
          </p:spPr>
          <p:txBody>
            <a:bodyPr wrap="square" lIns="0" tIns="0" rIns="0" bIns="0" rtlCol="0" anchor="ctr" anchorCtr="1">
              <a:spAutoFit/>
            </a:bodyPr>
            <a:lstStyle/>
            <a:p>
              <a:pPr algn="ctr"/>
              <a:r>
                <a:rPr lang="en-US" sz="1600" b="1" dirty="0">
                  <a:solidFill>
                    <a:schemeClr val="bg1"/>
                  </a:solidFill>
                </a:rPr>
                <a:t>BIOS</a:t>
              </a:r>
            </a:p>
          </p:txBody>
        </p:sp>
      </p:grpSp>
      <p:pic>
        <p:nvPicPr>
          <p:cNvPr id="59" name="Picture 58" descr="chip.png"/>
          <p:cNvPicPr>
            <a:picLocks noChangeAspect="1"/>
          </p:cNvPicPr>
          <p:nvPr/>
        </p:nvPicPr>
        <p:blipFill>
          <a:blip r:embed="rId5">
            <a:extLst>
              <a:ext uri="{28A0092B-C50C-407E-A947-70E740481C1C}">
                <a14:useLocalDpi xmlns:a14="http://schemas.microsoft.com/office/drawing/2010/main"/>
              </a:ext>
            </a:extLst>
          </a:blip>
          <a:stretch>
            <a:fillRect/>
          </a:stretch>
        </p:blipFill>
        <p:spPr>
          <a:xfrm rot="5400000">
            <a:off x="6407924" y="3196805"/>
            <a:ext cx="816222" cy="816222"/>
          </a:xfrm>
          <a:prstGeom prst="rect">
            <a:avLst/>
          </a:prstGeom>
        </p:spPr>
      </p:pic>
      <p:grpSp>
        <p:nvGrpSpPr>
          <p:cNvPr id="38" name="Group 37">
            <a:extLst>
              <a:ext uri="{FF2B5EF4-FFF2-40B4-BE49-F238E27FC236}">
                <a16:creationId xmlns:a16="http://schemas.microsoft.com/office/drawing/2014/main" id="{48AA7C02-223F-0643-8732-B7D56280C945}"/>
              </a:ext>
            </a:extLst>
          </p:cNvPr>
          <p:cNvGrpSpPr/>
          <p:nvPr/>
        </p:nvGrpSpPr>
        <p:grpSpPr>
          <a:xfrm>
            <a:off x="9831000" y="2911031"/>
            <a:ext cx="1794797" cy="2421496"/>
            <a:chOff x="9794181" y="2834620"/>
            <a:chExt cx="1794797" cy="2421496"/>
          </a:xfrm>
        </p:grpSpPr>
        <p:sp>
          <p:nvSpPr>
            <p:cNvPr id="33" name="Rectangle 32">
              <a:extLst>
                <a:ext uri="{FF2B5EF4-FFF2-40B4-BE49-F238E27FC236}">
                  <a16:creationId xmlns:a16="http://schemas.microsoft.com/office/drawing/2014/main" id="{F364857F-7C51-3B48-96AD-1349C52455EE}"/>
                </a:ext>
              </a:extLst>
            </p:cNvPr>
            <p:cNvSpPr/>
            <p:nvPr/>
          </p:nvSpPr>
          <p:spPr>
            <a:xfrm>
              <a:off x="9794181" y="2834620"/>
              <a:ext cx="1760645" cy="2421496"/>
            </a:xfrm>
            <a:prstGeom prst="rect">
              <a:avLst/>
            </a:prstGeom>
            <a:noFill/>
            <a:ln w="25400" cmpd="dbl">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cxnSp>
          <p:nvCxnSpPr>
            <p:cNvPr id="7" name="Straight Arrow Connector 6">
              <a:extLst>
                <a:ext uri="{FF2B5EF4-FFF2-40B4-BE49-F238E27FC236}">
                  <a16:creationId xmlns:a16="http://schemas.microsoft.com/office/drawing/2014/main" id="{5490A8A5-D540-394B-85EB-BB6314C96A09}"/>
                </a:ext>
              </a:extLst>
            </p:cNvPr>
            <p:cNvCxnSpPr>
              <a:cxnSpLocks/>
            </p:cNvCxnSpPr>
            <p:nvPr/>
          </p:nvCxnSpPr>
          <p:spPr>
            <a:xfrm flipV="1">
              <a:off x="10702138" y="4142075"/>
              <a:ext cx="0" cy="438743"/>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5" name="Picture 74" descr="url.jpg">
              <a:extLst>
                <a:ext uri="{FF2B5EF4-FFF2-40B4-BE49-F238E27FC236}">
                  <a16:creationId xmlns:a16="http://schemas.microsoft.com/office/drawing/2014/main" id="{DD75A0B1-645C-4541-826B-B98A94484C70}"/>
                </a:ext>
              </a:extLst>
            </p:cNvPr>
            <p:cNvPicPr>
              <a:picLocks noChangeAspect="1"/>
            </p:cNvPicPr>
            <p:nvPr/>
          </p:nvPicPr>
          <p:blipFill rotWithShape="1">
            <a:blip r:embed="rId6">
              <a:extLst>
                <a:ext uri="{28A0092B-C50C-407E-A947-70E740481C1C}">
                  <a14:useLocalDpi xmlns:a14="http://schemas.microsoft.com/office/drawing/2010/main"/>
                </a:ext>
              </a:extLst>
            </a:blip>
            <a:srcRect t="75493" r="55527" b="-7031"/>
            <a:stretch/>
          </p:blipFill>
          <p:spPr>
            <a:xfrm rot="16200000">
              <a:off x="10528419" y="4370529"/>
              <a:ext cx="333424" cy="148436"/>
            </a:xfrm>
            <a:prstGeom prst="rect">
              <a:avLst/>
            </a:prstGeom>
          </p:spPr>
        </p:pic>
        <p:sp>
          <p:nvSpPr>
            <p:cNvPr id="5" name="Rectangle 4">
              <a:extLst>
                <a:ext uri="{FF2B5EF4-FFF2-40B4-BE49-F238E27FC236}">
                  <a16:creationId xmlns:a16="http://schemas.microsoft.com/office/drawing/2014/main" id="{2506FF90-980C-D048-AC31-95333FD9549D}"/>
                </a:ext>
              </a:extLst>
            </p:cNvPr>
            <p:cNvSpPr/>
            <p:nvPr/>
          </p:nvSpPr>
          <p:spPr>
            <a:xfrm>
              <a:off x="10030614" y="4406901"/>
              <a:ext cx="1338325" cy="295270"/>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0 || hash1</a:t>
              </a:r>
            </a:p>
          </p:txBody>
        </p:sp>
        <p:cxnSp>
          <p:nvCxnSpPr>
            <p:cNvPr id="78" name="Straight Arrow Connector 77">
              <a:extLst>
                <a:ext uri="{FF2B5EF4-FFF2-40B4-BE49-F238E27FC236}">
                  <a16:creationId xmlns:a16="http://schemas.microsoft.com/office/drawing/2014/main" id="{CD8BC834-A361-E64A-8615-1E7CFDBEACA0}"/>
                </a:ext>
              </a:extLst>
            </p:cNvPr>
            <p:cNvCxnSpPr>
              <a:cxnSpLocks/>
            </p:cNvCxnSpPr>
            <p:nvPr/>
          </p:nvCxnSpPr>
          <p:spPr>
            <a:xfrm flipV="1">
              <a:off x="10708656" y="3592852"/>
              <a:ext cx="0" cy="438743"/>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9" name="Picture 78" descr="url.jpg">
              <a:extLst>
                <a:ext uri="{FF2B5EF4-FFF2-40B4-BE49-F238E27FC236}">
                  <a16:creationId xmlns:a16="http://schemas.microsoft.com/office/drawing/2014/main" id="{2DF407EC-6AC9-5A4F-83D8-0240567E355F}"/>
                </a:ext>
              </a:extLst>
            </p:cNvPr>
            <p:cNvPicPr>
              <a:picLocks noChangeAspect="1"/>
            </p:cNvPicPr>
            <p:nvPr/>
          </p:nvPicPr>
          <p:blipFill rotWithShape="1">
            <a:blip r:embed="rId6">
              <a:extLst>
                <a:ext uri="{28A0092B-C50C-407E-A947-70E740481C1C}">
                  <a14:useLocalDpi xmlns:a14="http://schemas.microsoft.com/office/drawing/2010/main"/>
                </a:ext>
              </a:extLst>
            </a:blip>
            <a:srcRect t="75493" r="55527" b="-7031"/>
            <a:stretch/>
          </p:blipFill>
          <p:spPr>
            <a:xfrm rot="16200000">
              <a:off x="10534937" y="3821306"/>
              <a:ext cx="333424" cy="148436"/>
            </a:xfrm>
            <a:prstGeom prst="rect">
              <a:avLst/>
            </a:prstGeom>
          </p:spPr>
        </p:pic>
        <p:sp>
          <p:nvSpPr>
            <p:cNvPr id="80" name="Rectangle 79">
              <a:extLst>
                <a:ext uri="{FF2B5EF4-FFF2-40B4-BE49-F238E27FC236}">
                  <a16:creationId xmlns:a16="http://schemas.microsoft.com/office/drawing/2014/main" id="{F8699B61-4238-6549-9415-44AA34BAD832}"/>
                </a:ext>
              </a:extLst>
            </p:cNvPr>
            <p:cNvSpPr/>
            <p:nvPr/>
          </p:nvSpPr>
          <p:spPr>
            <a:xfrm>
              <a:off x="10033390" y="3296790"/>
              <a:ext cx="1335550" cy="295270"/>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hash2 || hash3</a:t>
              </a:r>
            </a:p>
          </p:txBody>
        </p:sp>
        <p:sp>
          <p:nvSpPr>
            <p:cNvPr id="76" name="Rectangle 75">
              <a:extLst>
                <a:ext uri="{FF2B5EF4-FFF2-40B4-BE49-F238E27FC236}">
                  <a16:creationId xmlns:a16="http://schemas.microsoft.com/office/drawing/2014/main" id="{36E2336D-455C-ED4B-9B66-624ADD5A4EEA}"/>
                </a:ext>
              </a:extLst>
            </p:cNvPr>
            <p:cNvSpPr/>
            <p:nvPr/>
          </p:nvSpPr>
          <p:spPr>
            <a:xfrm>
              <a:off x="10039908" y="3857020"/>
              <a:ext cx="1329031" cy="295270"/>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hash1 || hash2</a:t>
              </a:r>
            </a:p>
          </p:txBody>
        </p:sp>
        <p:sp>
          <p:nvSpPr>
            <p:cNvPr id="13" name="TextBox 12">
              <a:extLst>
                <a:ext uri="{FF2B5EF4-FFF2-40B4-BE49-F238E27FC236}">
                  <a16:creationId xmlns:a16="http://schemas.microsoft.com/office/drawing/2014/main" id="{FEB13386-81BE-164D-A6A7-55FBCDEF685C}"/>
                </a:ext>
              </a:extLst>
            </p:cNvPr>
            <p:cNvSpPr txBox="1"/>
            <p:nvPr/>
          </p:nvSpPr>
          <p:spPr>
            <a:xfrm>
              <a:off x="9828333" y="4748311"/>
              <a:ext cx="1760645" cy="461665"/>
            </a:xfrm>
            <a:prstGeom prst="rect">
              <a:avLst/>
            </a:prstGeom>
            <a:noFill/>
          </p:spPr>
          <p:txBody>
            <a:bodyPr wrap="square" rtlCol="0">
              <a:spAutoFit/>
            </a:bodyPr>
            <a:lstStyle/>
            <a:p>
              <a:pPr algn="ctr"/>
              <a:r>
                <a:rPr lang="en-US" sz="1200" b="1" i="1" dirty="0"/>
                <a:t>Change to any hash propagates up chain</a:t>
              </a:r>
            </a:p>
          </p:txBody>
        </p:sp>
        <p:sp>
          <p:nvSpPr>
            <p:cNvPr id="32" name="TextBox 31">
              <a:extLst>
                <a:ext uri="{FF2B5EF4-FFF2-40B4-BE49-F238E27FC236}">
                  <a16:creationId xmlns:a16="http://schemas.microsoft.com/office/drawing/2014/main" id="{243783E2-987E-964A-8195-18F14531867F}"/>
                </a:ext>
              </a:extLst>
            </p:cNvPr>
            <p:cNvSpPr txBox="1"/>
            <p:nvPr/>
          </p:nvSpPr>
          <p:spPr>
            <a:xfrm>
              <a:off x="9950696" y="2872204"/>
              <a:ext cx="1501905" cy="307777"/>
            </a:xfrm>
            <a:prstGeom prst="rect">
              <a:avLst/>
            </a:prstGeom>
            <a:noFill/>
          </p:spPr>
          <p:txBody>
            <a:bodyPr wrap="square" rtlCol="0">
              <a:spAutoFit/>
            </a:bodyPr>
            <a:lstStyle/>
            <a:p>
              <a:pPr algn="ctr"/>
              <a:r>
                <a:rPr lang="en-US" sz="1400" b="1" dirty="0"/>
                <a:t>Hash chain</a:t>
              </a:r>
            </a:p>
          </p:txBody>
        </p:sp>
      </p:grpSp>
    </p:spTree>
    <p:extLst>
      <p:ext uri="{BB962C8B-B14F-4D97-AF65-F5344CB8AC3E}">
        <p14:creationId xmlns:p14="http://schemas.microsoft.com/office/powerpoint/2010/main" val="2728653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TPM: Remote Attestation</a:t>
            </a:r>
          </a:p>
        </p:txBody>
      </p:sp>
      <p:sp>
        <p:nvSpPr>
          <p:cNvPr id="3" name="Content Placeholder 2"/>
          <p:cNvSpPr>
            <a:spLocks noGrp="1"/>
          </p:cNvSpPr>
          <p:nvPr>
            <p:ph idx="1"/>
          </p:nvPr>
        </p:nvSpPr>
        <p:spPr>
          <a:xfrm>
            <a:off x="633819" y="1289304"/>
            <a:ext cx="10921187" cy="762004"/>
          </a:xfrm>
        </p:spPr>
        <p:txBody>
          <a:bodyPr/>
          <a:lstStyle/>
          <a:p>
            <a:r>
              <a:rPr lang="en-US" dirty="0"/>
              <a:t>Present a hash chain signed by the TPM (Quote) to other hosts to prove integrity state</a:t>
            </a:r>
          </a:p>
          <a:p>
            <a:pPr lvl="1"/>
            <a:r>
              <a:rPr lang="en-US" dirty="0"/>
              <a:t>Attestation Identity Key (AIK): key created by TPM owner to sign quotes</a:t>
            </a:r>
          </a:p>
          <a:p>
            <a:endParaRPr lang="en-US" dirty="0"/>
          </a:p>
        </p:txBody>
      </p:sp>
      <p:sp>
        <p:nvSpPr>
          <p:cNvPr id="39" name="TextBox 38"/>
          <p:cNvSpPr txBox="1"/>
          <p:nvPr/>
        </p:nvSpPr>
        <p:spPr>
          <a:xfrm>
            <a:off x="2227152" y="2452955"/>
            <a:ext cx="2971800" cy="400110"/>
          </a:xfrm>
          <a:prstGeom prst="rect">
            <a:avLst/>
          </a:prstGeom>
          <a:noFill/>
        </p:spPr>
        <p:txBody>
          <a:bodyPr wrap="square" rtlCol="0">
            <a:spAutoFit/>
          </a:bodyPr>
          <a:lstStyle/>
          <a:p>
            <a:pPr algn="ctr"/>
            <a:r>
              <a:rPr lang="en-US" sz="2000" b="1" dirty="0">
                <a:solidFill>
                  <a:schemeClr val="accent4"/>
                </a:solidFill>
              </a:rPr>
              <a:t>Quote</a:t>
            </a:r>
          </a:p>
        </p:txBody>
      </p:sp>
      <p:grpSp>
        <p:nvGrpSpPr>
          <p:cNvPr id="46" name="Group 45"/>
          <p:cNvGrpSpPr/>
          <p:nvPr/>
        </p:nvGrpSpPr>
        <p:grpSpPr>
          <a:xfrm>
            <a:off x="2227152" y="2886989"/>
            <a:ext cx="2971800" cy="1427892"/>
            <a:chOff x="582795" y="4016664"/>
            <a:chExt cx="2971800" cy="1427892"/>
          </a:xfrm>
          <a:effectLst/>
        </p:grpSpPr>
        <p:grpSp>
          <p:nvGrpSpPr>
            <p:cNvPr id="56" name="Group 55"/>
            <p:cNvGrpSpPr/>
            <p:nvPr/>
          </p:nvGrpSpPr>
          <p:grpSpPr>
            <a:xfrm>
              <a:off x="582795" y="4016664"/>
              <a:ext cx="2971800" cy="450118"/>
              <a:chOff x="582795" y="4013136"/>
              <a:chExt cx="2971800" cy="450118"/>
            </a:xfrm>
          </p:grpSpPr>
          <p:sp>
            <p:nvSpPr>
              <p:cNvPr id="66" name="Rectangle 65"/>
              <p:cNvSpPr/>
              <p:nvPr/>
            </p:nvSpPr>
            <p:spPr bwMode="auto">
              <a:xfrm>
                <a:off x="582795" y="4013136"/>
                <a:ext cx="2971800" cy="450118"/>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latin typeface="Arial" pitchFamily="-110" charset="0"/>
                </a:endParaRPr>
              </a:p>
            </p:txBody>
          </p:sp>
          <p:sp>
            <p:nvSpPr>
              <p:cNvPr id="67" name="TextBox 66"/>
              <p:cNvSpPr txBox="1"/>
              <p:nvPr/>
            </p:nvSpPr>
            <p:spPr>
              <a:xfrm>
                <a:off x="636418" y="4099696"/>
                <a:ext cx="2864554" cy="307777"/>
              </a:xfrm>
              <a:prstGeom prst="rect">
                <a:avLst/>
              </a:prstGeom>
              <a:noFill/>
            </p:spPr>
            <p:txBody>
              <a:bodyPr wrap="square" rtlCol="0">
                <a:spAutoFit/>
              </a:bodyPr>
              <a:lstStyle/>
              <a:p>
                <a:pPr algn="ctr"/>
                <a:r>
                  <a:rPr lang="en-US" sz="1400" b="1" dirty="0">
                    <a:solidFill>
                      <a:schemeClr val="bg1"/>
                    </a:solidFill>
                  </a:rPr>
                  <a:t>Hash chain</a:t>
                </a:r>
              </a:p>
            </p:txBody>
          </p:sp>
        </p:grpSp>
        <p:grpSp>
          <p:nvGrpSpPr>
            <p:cNvPr id="57" name="Group 56"/>
            <p:cNvGrpSpPr/>
            <p:nvPr/>
          </p:nvGrpSpPr>
          <p:grpSpPr>
            <a:xfrm>
              <a:off x="582795" y="4505551"/>
              <a:ext cx="2971800" cy="450118"/>
              <a:chOff x="582795" y="4498495"/>
              <a:chExt cx="2971800" cy="450118"/>
            </a:xfrm>
          </p:grpSpPr>
          <p:sp>
            <p:nvSpPr>
              <p:cNvPr id="64" name="Rectangle 63"/>
              <p:cNvSpPr/>
              <p:nvPr/>
            </p:nvSpPr>
            <p:spPr bwMode="auto">
              <a:xfrm>
                <a:off x="582795" y="4498495"/>
                <a:ext cx="2971800" cy="450118"/>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latin typeface="Arial" pitchFamily="-110" charset="0"/>
                </a:endParaRPr>
              </a:p>
            </p:txBody>
          </p:sp>
          <p:sp>
            <p:nvSpPr>
              <p:cNvPr id="65" name="TextBox 64"/>
              <p:cNvSpPr txBox="1"/>
              <p:nvPr/>
            </p:nvSpPr>
            <p:spPr>
              <a:xfrm>
                <a:off x="636418" y="4585054"/>
                <a:ext cx="2864554" cy="307777"/>
              </a:xfrm>
              <a:prstGeom prst="rect">
                <a:avLst/>
              </a:prstGeom>
              <a:noFill/>
            </p:spPr>
            <p:txBody>
              <a:bodyPr wrap="square" rtlCol="0">
                <a:spAutoFit/>
              </a:bodyPr>
              <a:lstStyle/>
              <a:p>
                <a:pPr algn="ctr"/>
                <a:r>
                  <a:rPr lang="en-US" sz="1400" b="1" dirty="0">
                    <a:solidFill>
                      <a:schemeClr val="bg1"/>
                    </a:solidFill>
                  </a:rPr>
                  <a:t>Nonce</a:t>
                </a:r>
              </a:p>
            </p:txBody>
          </p:sp>
        </p:grpSp>
        <p:grpSp>
          <p:nvGrpSpPr>
            <p:cNvPr id="58" name="Group 57"/>
            <p:cNvGrpSpPr/>
            <p:nvPr/>
          </p:nvGrpSpPr>
          <p:grpSpPr>
            <a:xfrm>
              <a:off x="582795" y="4994438"/>
              <a:ext cx="2971800" cy="450118"/>
              <a:chOff x="582795" y="4983854"/>
              <a:chExt cx="2971800" cy="450118"/>
            </a:xfrm>
          </p:grpSpPr>
          <p:sp>
            <p:nvSpPr>
              <p:cNvPr id="62" name="Rectangle 61"/>
              <p:cNvSpPr/>
              <p:nvPr/>
            </p:nvSpPr>
            <p:spPr bwMode="auto">
              <a:xfrm>
                <a:off x="582795" y="4983854"/>
                <a:ext cx="2971800" cy="450118"/>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latin typeface="Arial" pitchFamily="-110" charset="0"/>
                </a:endParaRPr>
              </a:p>
            </p:txBody>
          </p:sp>
          <p:sp>
            <p:nvSpPr>
              <p:cNvPr id="63" name="TextBox 62"/>
              <p:cNvSpPr txBox="1"/>
              <p:nvPr/>
            </p:nvSpPr>
            <p:spPr>
              <a:xfrm>
                <a:off x="636418" y="5070412"/>
                <a:ext cx="2864554" cy="307777"/>
              </a:xfrm>
              <a:prstGeom prst="rect">
                <a:avLst/>
              </a:prstGeom>
              <a:noFill/>
            </p:spPr>
            <p:txBody>
              <a:bodyPr wrap="square" rtlCol="0">
                <a:spAutoFit/>
              </a:bodyPr>
              <a:lstStyle/>
              <a:p>
                <a:pPr algn="ctr"/>
                <a:r>
                  <a:rPr lang="en-US" sz="1400" b="1" dirty="0">
                    <a:solidFill>
                      <a:schemeClr val="bg1"/>
                    </a:solidFill>
                  </a:rPr>
                  <a:t>Signature</a:t>
                </a:r>
              </a:p>
            </p:txBody>
          </p:sp>
        </p:grpSp>
      </p:grpSp>
      <p:grpSp>
        <p:nvGrpSpPr>
          <p:cNvPr id="47" name="Group 46"/>
          <p:cNvGrpSpPr/>
          <p:nvPr/>
        </p:nvGrpSpPr>
        <p:grpSpPr>
          <a:xfrm>
            <a:off x="7601920" y="2886989"/>
            <a:ext cx="2359752" cy="1427892"/>
            <a:chOff x="4099278" y="4016664"/>
            <a:chExt cx="2359752" cy="1427892"/>
          </a:xfrm>
        </p:grpSpPr>
        <p:sp>
          <p:nvSpPr>
            <p:cNvPr id="48" name="Rectangle 47"/>
            <p:cNvSpPr/>
            <p:nvPr/>
          </p:nvSpPr>
          <p:spPr bwMode="auto">
            <a:xfrm>
              <a:off x="4099278" y="4016664"/>
              <a:ext cx="2359752" cy="450118"/>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400" b="1" dirty="0"/>
                <a:t>Does the system state match my whitelist?</a:t>
              </a:r>
            </a:p>
          </p:txBody>
        </p:sp>
        <p:sp>
          <p:nvSpPr>
            <p:cNvPr id="50" name="Rectangle 49"/>
            <p:cNvSpPr/>
            <p:nvPr/>
          </p:nvSpPr>
          <p:spPr bwMode="auto">
            <a:xfrm>
              <a:off x="4099278" y="4505551"/>
              <a:ext cx="2359752" cy="450118"/>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400" b="1" dirty="0"/>
                <a:t>Is this quote fresh?</a:t>
              </a:r>
            </a:p>
          </p:txBody>
        </p:sp>
        <p:sp>
          <p:nvSpPr>
            <p:cNvPr id="52" name="Rectangle 51"/>
            <p:cNvSpPr/>
            <p:nvPr/>
          </p:nvSpPr>
          <p:spPr bwMode="auto">
            <a:xfrm>
              <a:off x="4099278" y="4994438"/>
              <a:ext cx="2359752" cy="450118"/>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400" b="1" dirty="0"/>
                <a:t>Is this quote signed by a real TPM?</a:t>
              </a:r>
            </a:p>
          </p:txBody>
        </p:sp>
      </p:grpSp>
      <p:grpSp>
        <p:nvGrpSpPr>
          <p:cNvPr id="33" name="Group 32"/>
          <p:cNvGrpSpPr/>
          <p:nvPr/>
        </p:nvGrpSpPr>
        <p:grpSpPr>
          <a:xfrm>
            <a:off x="2711181" y="4737039"/>
            <a:ext cx="1957406" cy="1108590"/>
            <a:chOff x="84648" y="823008"/>
            <a:chExt cx="1957406" cy="1108590"/>
          </a:xfrm>
        </p:grpSpPr>
        <p:sp>
          <p:nvSpPr>
            <p:cNvPr id="34" name="Rounded Rectangle 33"/>
            <p:cNvSpPr/>
            <p:nvPr/>
          </p:nvSpPr>
          <p:spPr bwMode="auto">
            <a:xfrm>
              <a:off x="84648" y="823008"/>
              <a:ext cx="1957406" cy="611442"/>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35" name="Rounded Rectangle 277"/>
            <p:cNvSpPr>
              <a:spLocks noChangeArrowheads="1"/>
            </p:cNvSpPr>
            <p:nvPr/>
          </p:nvSpPr>
          <p:spPr bwMode="auto">
            <a:xfrm>
              <a:off x="188542" y="894166"/>
              <a:ext cx="443029" cy="228670"/>
            </a:xfrm>
            <a:prstGeom prst="roundRect">
              <a:avLst>
                <a:gd name="adj" fmla="val 16667"/>
              </a:avLst>
            </a:prstGeom>
            <a:solidFill>
              <a:srgbClr val="6CA3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36" name="Rounded Rectangle 35"/>
            <p:cNvSpPr/>
            <p:nvPr/>
          </p:nvSpPr>
          <p:spPr bwMode="auto">
            <a:xfrm rot="16200000">
              <a:off x="1109831" y="849915"/>
              <a:ext cx="228670" cy="299134"/>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Mon</a:t>
              </a:r>
              <a:endParaRPr lang="en-US" sz="800" b="1" dirty="0">
                <a:latin typeface="Arial Narrow" pitchFamily="-109" charset="0"/>
                <a:ea typeface="ＭＳ Ｐゴシック" pitchFamily="-109" charset="-128"/>
                <a:cs typeface="ＭＳ Ｐゴシック" pitchFamily="-109" charset="-128"/>
              </a:endParaRPr>
            </a:p>
          </p:txBody>
        </p:sp>
        <p:sp>
          <p:nvSpPr>
            <p:cNvPr id="37" name="Rounded Rectangle 282"/>
            <p:cNvSpPr>
              <a:spLocks noChangeArrowheads="1"/>
            </p:cNvSpPr>
            <p:nvPr/>
          </p:nvSpPr>
          <p:spPr bwMode="auto">
            <a:xfrm>
              <a:off x="631571" y="892137"/>
              <a:ext cx="443028" cy="223907"/>
            </a:xfrm>
            <a:prstGeom prst="roundRect">
              <a:avLst>
                <a:gd name="adj" fmla="val 16667"/>
              </a:avLst>
            </a:prstGeom>
            <a:solidFill>
              <a:srgbClr val="6CA3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pic>
          <p:nvPicPr>
            <p:cNvPr id="38" name="Picture 37" descr="rack_mount_thick_tower_servers_x86_clip_art_9865.jpg"/>
            <p:cNvPicPr>
              <a:picLocks noChangeAspect="1"/>
            </p:cNvPicPr>
            <p:nvPr/>
          </p:nvPicPr>
          <p:blipFill rotWithShape="1">
            <a:blip r:embed="rId2" cstate="email">
              <a:extLst>
                <a:ext uri="{BEBA8EAE-BF5A-486C-A8C5-ECC9F3942E4B}">
                  <a14:imgProps xmlns:a14="http://schemas.microsoft.com/office/drawing/2010/main">
                    <a14:imgLayer r:embed="rId3">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40" name="Isosceles Triangle 39"/>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68" name="Rounded Rectangle 56"/>
            <p:cNvSpPr>
              <a:spLocks noChangeArrowheads="1"/>
            </p:cNvSpPr>
            <p:nvPr/>
          </p:nvSpPr>
          <p:spPr bwMode="auto">
            <a:xfrm>
              <a:off x="188542" y="1122836"/>
              <a:ext cx="1768868" cy="228670"/>
            </a:xfrm>
            <a:prstGeom prst="roundRect">
              <a:avLst>
                <a:gd name="adj" fmla="val 16667"/>
              </a:avLst>
            </a:prstGeom>
            <a:solidFill>
              <a:srgbClr val="22DE20"/>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a:t>Operating System</a:t>
              </a:r>
            </a:p>
          </p:txBody>
        </p:sp>
        <p:sp>
          <p:nvSpPr>
            <p:cNvPr id="69" name="Rounded Rectangle 274"/>
            <p:cNvSpPr>
              <a:spLocks noChangeArrowheads="1"/>
            </p:cNvSpPr>
            <p:nvPr/>
          </p:nvSpPr>
          <p:spPr bwMode="auto">
            <a:xfrm>
              <a:off x="1373733" y="878488"/>
              <a:ext cx="583677" cy="228670"/>
            </a:xfrm>
            <a:prstGeom prst="roundRect">
              <a:avLst>
                <a:gd name="adj" fmla="val 16667"/>
              </a:avLst>
            </a:prstGeom>
            <a:solidFill>
              <a:srgbClr val="FF66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pic>
        <p:nvPicPr>
          <p:cNvPr id="70" name="Picture 69" descr="chip.png"/>
          <p:cNvPicPr>
            <a:picLocks noChangeAspect="1"/>
          </p:cNvPicPr>
          <p:nvPr/>
        </p:nvPicPr>
        <p:blipFill>
          <a:blip r:embed="rId4">
            <a:extLst>
              <a:ext uri="{28A0092B-C50C-407E-A947-70E740481C1C}">
                <a14:useLocalDpi xmlns:a14="http://schemas.microsoft.com/office/drawing/2010/main"/>
              </a:ext>
            </a:extLst>
          </a:blip>
          <a:stretch>
            <a:fillRect/>
          </a:stretch>
        </p:blipFill>
        <p:spPr>
          <a:xfrm rot="5400000">
            <a:off x="4234409" y="5471654"/>
            <a:ext cx="262457" cy="262457"/>
          </a:xfrm>
          <a:prstGeom prst="rect">
            <a:avLst/>
          </a:prstGeom>
        </p:spPr>
      </p:pic>
      <p:sp>
        <p:nvSpPr>
          <p:cNvPr id="5" name="Rectangle 4"/>
          <p:cNvSpPr/>
          <p:nvPr/>
        </p:nvSpPr>
        <p:spPr bwMode="auto">
          <a:xfrm>
            <a:off x="7601920" y="4737039"/>
            <a:ext cx="2359752" cy="943268"/>
          </a:xfrm>
          <a:prstGeom prst="rect">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dirty="0">
                <a:ln>
                  <a:noFill/>
                </a:ln>
                <a:solidFill>
                  <a:schemeClr val="tx1"/>
                </a:solidFill>
                <a:effectLst/>
                <a:latin typeface="Arial" pitchFamily="-110" charset="0"/>
              </a:rPr>
              <a:t>Quote Verifier</a:t>
            </a:r>
            <a:endParaRPr kumimoji="0" lang="en-US" sz="2000" b="1" i="0" u="none" strike="noStrike" cap="none" normalizeH="0" baseline="0" dirty="0">
              <a:ln>
                <a:noFill/>
              </a:ln>
              <a:solidFill>
                <a:schemeClr val="tx1"/>
              </a:solidFill>
              <a:effectLst/>
              <a:latin typeface="Arial" pitchFamily="-110" charset="0"/>
            </a:endParaRPr>
          </a:p>
        </p:txBody>
      </p:sp>
      <p:sp>
        <p:nvSpPr>
          <p:cNvPr id="15" name="Right Arrow 14"/>
          <p:cNvSpPr/>
          <p:nvPr/>
        </p:nvSpPr>
        <p:spPr bwMode="auto">
          <a:xfrm>
            <a:off x="4877253" y="5114217"/>
            <a:ext cx="746583" cy="426505"/>
          </a:xfrm>
          <a:prstGeom prst="rightArrow">
            <a:avLst/>
          </a:prstGeom>
          <a:solidFill>
            <a:schemeClr val="accent4"/>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pic>
        <p:nvPicPr>
          <p:cNvPr id="16" name="Picture 15"/>
          <p:cNvPicPr>
            <a:picLocks noChangeAspect="1"/>
          </p:cNvPicPr>
          <p:nvPr/>
        </p:nvPicPr>
        <p:blipFill>
          <a:blip r:embed="rId5"/>
          <a:stretch>
            <a:fillRect/>
          </a:stretch>
        </p:blipFill>
        <p:spPr>
          <a:xfrm>
            <a:off x="5855248" y="5036867"/>
            <a:ext cx="597367" cy="512029"/>
          </a:xfrm>
          <a:prstGeom prst="rect">
            <a:avLst/>
          </a:prstGeom>
        </p:spPr>
      </p:pic>
      <p:sp>
        <p:nvSpPr>
          <p:cNvPr id="71" name="Right Arrow 70"/>
          <p:cNvSpPr/>
          <p:nvPr/>
        </p:nvSpPr>
        <p:spPr bwMode="auto">
          <a:xfrm>
            <a:off x="6651540" y="5053364"/>
            <a:ext cx="746583" cy="426505"/>
          </a:xfrm>
          <a:prstGeom prst="rightArrow">
            <a:avLst/>
          </a:prstGeom>
          <a:solidFill>
            <a:schemeClr val="accent4"/>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41" name="Rectangle 40">
            <a:extLst>
              <a:ext uri="{FF2B5EF4-FFF2-40B4-BE49-F238E27FC236}">
                <a16:creationId xmlns:a16="http://schemas.microsoft.com/office/drawing/2014/main" id="{06B1370C-5212-124D-A091-F6435B21EEE8}"/>
              </a:ext>
            </a:extLst>
          </p:cNvPr>
          <p:cNvSpPr/>
          <p:nvPr/>
        </p:nvSpPr>
        <p:spPr>
          <a:xfrm>
            <a:off x="1641475" y="6390298"/>
            <a:ext cx="2905811" cy="246221"/>
          </a:xfrm>
          <a:prstGeom prst="rect">
            <a:avLst/>
          </a:prstGeom>
          <a:solidFill>
            <a:schemeClr val="bg1"/>
          </a:solidFill>
        </p:spPr>
        <p:txBody>
          <a:bodyPr wrap="square">
            <a:spAutoFit/>
          </a:bodyPr>
          <a:lstStyle/>
          <a:p>
            <a:pPr>
              <a:tabLst>
                <a:tab pos="47625" algn="l"/>
              </a:tabLst>
            </a:pPr>
            <a:r>
              <a:rPr lang="en-US" sz="1000" dirty="0">
                <a:solidFill>
                  <a:srgbClr val="000000"/>
                </a:solidFill>
              </a:rPr>
              <a:t>TPM: Trusted Platform Module </a:t>
            </a:r>
          </a:p>
        </p:txBody>
      </p:sp>
    </p:spTree>
    <p:extLst>
      <p:ext uri="{BB962C8B-B14F-4D97-AF65-F5344CB8AC3E}">
        <p14:creationId xmlns:p14="http://schemas.microsoft.com/office/powerpoint/2010/main" val="719680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Requirements </a:t>
            </a:r>
            <a:r>
              <a:rPr lang="en-US" dirty="0"/>
              <a:t>and Potential Solutions</a:t>
            </a:r>
          </a:p>
        </p:txBody>
      </p:sp>
      <p:sp>
        <p:nvSpPr>
          <p:cNvPr id="21" name="Rounded Rectangle 20">
            <a:extLst>
              <a:ext uri="{FF2B5EF4-FFF2-40B4-BE49-F238E27FC236}">
                <a16:creationId xmlns:a16="http://schemas.microsoft.com/office/drawing/2014/main" id="{74D98333-B2FB-FF42-839A-237702F44664}"/>
              </a:ext>
            </a:extLst>
          </p:cNvPr>
          <p:cNvSpPr/>
          <p:nvPr/>
        </p:nvSpPr>
        <p:spPr>
          <a:xfrm>
            <a:off x="633082" y="4363830"/>
            <a:ext cx="5317368" cy="1478170"/>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2" name="Content Placeholder 4">
            <a:extLst>
              <a:ext uri="{FF2B5EF4-FFF2-40B4-BE49-F238E27FC236}">
                <a16:creationId xmlns:a16="http://schemas.microsoft.com/office/drawing/2014/main" id="{54DCE8DD-EADD-894C-A7D1-ED57934E7814}"/>
              </a:ext>
            </a:extLst>
          </p:cNvPr>
          <p:cNvSpPr>
            <a:spLocks noGrp="1"/>
          </p:cNvSpPr>
          <p:nvPr>
            <p:ph sz="quarter" idx="10"/>
          </p:nvPr>
        </p:nvSpPr>
        <p:spPr>
          <a:xfrm>
            <a:off x="633083" y="4397079"/>
            <a:ext cx="5317368" cy="1787107"/>
          </a:xfrm>
        </p:spPr>
        <p:txBody>
          <a:bodyPr lIns="274320" tIns="91440" anchor="t"/>
          <a:lstStyle/>
          <a:p>
            <a:pPr>
              <a:lnSpc>
                <a:spcPts val="2000"/>
              </a:lnSpc>
              <a:spcBef>
                <a:spcPts val="300"/>
              </a:spcBef>
              <a:spcAft>
                <a:spcPts val="600"/>
              </a:spcAft>
            </a:pPr>
            <a:r>
              <a:rPr lang="en-US" sz="1800" dirty="0"/>
              <a:t>TPM Challenges</a:t>
            </a:r>
          </a:p>
          <a:p>
            <a:pPr lvl="1">
              <a:lnSpc>
                <a:spcPts val="2000"/>
              </a:lnSpc>
              <a:spcBef>
                <a:spcPts val="300"/>
              </a:spcBef>
              <a:spcAft>
                <a:spcPts val="600"/>
              </a:spcAft>
            </a:pPr>
            <a:r>
              <a:rPr lang="en-US" sz="1600" dirty="0"/>
              <a:t>Very slow (~1 sec to do one crypto op)</a:t>
            </a:r>
          </a:p>
          <a:p>
            <a:pPr lvl="1"/>
            <a:r>
              <a:rPr lang="en-US" sz="1600" dirty="0"/>
              <a:t>Incompatible with VMs and existing cloud software stacks</a:t>
            </a:r>
          </a:p>
        </p:txBody>
      </p:sp>
      <p:sp>
        <p:nvSpPr>
          <p:cNvPr id="27" name="Trapezoid 26">
            <a:extLst>
              <a:ext uri="{FF2B5EF4-FFF2-40B4-BE49-F238E27FC236}">
                <a16:creationId xmlns:a16="http://schemas.microsoft.com/office/drawing/2014/main" id="{B9E2EDBB-64DF-434B-8F62-79DF4DC5A4BE}"/>
              </a:ext>
            </a:extLst>
          </p:cNvPr>
          <p:cNvSpPr/>
          <p:nvPr/>
        </p:nvSpPr>
        <p:spPr>
          <a:xfrm>
            <a:off x="6411341" y="3787164"/>
            <a:ext cx="2400149" cy="576665"/>
          </a:xfrm>
          <a:prstGeom prst="trapezoid">
            <a:avLst>
              <a:gd name="adj" fmla="val 110547"/>
            </a:avLst>
          </a:prstGeom>
          <a:gradFill flip="none" rotWithShape="1">
            <a:gsLst>
              <a:gs pos="0">
                <a:schemeClr val="bg1">
                  <a:alpha val="0"/>
                </a:schemeClr>
              </a:gs>
              <a:gs pos="100000">
                <a:schemeClr val="accent4"/>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6" name="Rounded Rectangle 25">
            <a:extLst>
              <a:ext uri="{FF2B5EF4-FFF2-40B4-BE49-F238E27FC236}">
                <a16:creationId xmlns:a16="http://schemas.microsoft.com/office/drawing/2014/main" id="{05E7DB90-78D0-084C-AB4D-F714BEAD378B}"/>
              </a:ext>
            </a:extLst>
          </p:cNvPr>
          <p:cNvSpPr/>
          <p:nvPr/>
        </p:nvSpPr>
        <p:spPr>
          <a:xfrm>
            <a:off x="6173546" y="4349840"/>
            <a:ext cx="5317368" cy="1492160"/>
          </a:xfrm>
          <a:prstGeom prst="round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ctr"/>
            <a:endParaRPr lang="en-US" sz="1400" b="1" dirty="0">
              <a:solidFill>
                <a:schemeClr val="tx1"/>
              </a:solidFill>
            </a:endParaRPr>
          </a:p>
        </p:txBody>
      </p:sp>
      <p:sp>
        <p:nvSpPr>
          <p:cNvPr id="28" name="Trapezoid 27">
            <a:extLst>
              <a:ext uri="{FF2B5EF4-FFF2-40B4-BE49-F238E27FC236}">
                <a16:creationId xmlns:a16="http://schemas.microsoft.com/office/drawing/2014/main" id="{83D14E5C-5A09-624F-905C-069543007A3C}"/>
              </a:ext>
            </a:extLst>
          </p:cNvPr>
          <p:cNvSpPr/>
          <p:nvPr/>
        </p:nvSpPr>
        <p:spPr>
          <a:xfrm>
            <a:off x="2692220" y="3787164"/>
            <a:ext cx="2400149" cy="576665"/>
          </a:xfrm>
          <a:prstGeom prst="trapezoid">
            <a:avLst>
              <a:gd name="adj" fmla="val 110547"/>
            </a:avLst>
          </a:prstGeom>
          <a:gradFill flip="none" rotWithShape="1">
            <a:gsLst>
              <a:gs pos="0">
                <a:schemeClr val="bg1">
                  <a:alpha val="0"/>
                </a:schemeClr>
              </a:gs>
              <a:gs pos="100000">
                <a:schemeClr val="accent4"/>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9" name="Content Placeholder 5">
            <a:extLst>
              <a:ext uri="{FF2B5EF4-FFF2-40B4-BE49-F238E27FC236}">
                <a16:creationId xmlns:a16="http://schemas.microsoft.com/office/drawing/2014/main" id="{BCC75C43-BFA4-BA4E-B046-1C219E077BA3}"/>
              </a:ext>
            </a:extLst>
          </p:cNvPr>
          <p:cNvSpPr txBox="1">
            <a:spLocks/>
          </p:cNvSpPr>
          <p:nvPr/>
        </p:nvSpPr>
        <p:spPr>
          <a:xfrm>
            <a:off x="6180512" y="4397080"/>
            <a:ext cx="5317368" cy="1444920"/>
          </a:xfrm>
          <a:prstGeom prst="rect">
            <a:avLst/>
          </a:prstGeom>
        </p:spPr>
        <p:txBody>
          <a:bodyPr lIns="274320" tIns="91440" anchor="t"/>
          <a:lstStyle>
            <a:lvl1pPr marL="233354" indent="-233354" algn="l" eaLnBrk="1" hangingPunct="1">
              <a:lnSpc>
                <a:spcPts val="2000"/>
              </a:lnSpc>
              <a:spcBef>
                <a:spcPts val="300"/>
              </a:spcBef>
              <a:spcAft>
                <a:spcPts val="600"/>
              </a:spcAft>
              <a:buFont typeface="Arial" pitchFamily="34" charset="0"/>
              <a:buChar char="•"/>
              <a:defRPr sz="2000" b="1">
                <a:latin typeface="Arial" pitchFamily="34" charset="0"/>
                <a:cs typeface="Arial" pitchFamily="34" charset="0"/>
              </a:defRPr>
            </a:lvl1pPr>
            <a:lvl2pPr marL="509567" indent="-225415" algn="l" eaLnBrk="1" hangingPunct="1">
              <a:lnSpc>
                <a:spcPts val="2000"/>
              </a:lnSpc>
              <a:spcBef>
                <a:spcPts val="300"/>
              </a:spcBef>
              <a:spcAft>
                <a:spcPts val="600"/>
              </a:spcAft>
              <a:buFont typeface="Arial" pitchFamily="34" charset="0"/>
              <a:buChar char="–"/>
              <a:defRPr sz="2000" b="1">
                <a:latin typeface="Arial" pitchFamily="34" charset="0"/>
                <a:cs typeface="Arial" pitchFamily="34" charset="0"/>
              </a:defRPr>
            </a:lvl2pPr>
            <a:lvl3pPr marL="854040" indent="-223829" algn="l" eaLnBrk="1" hangingPunct="1">
              <a:lnSpc>
                <a:spcPts val="2000"/>
              </a:lnSpc>
              <a:spcBef>
                <a:spcPts val="300"/>
              </a:spcBef>
              <a:spcAft>
                <a:spcPts val="600"/>
              </a:spcAft>
              <a:buFont typeface="Arial" pitchFamily="34" charset="0"/>
              <a:buChar char="•"/>
              <a:defRPr sz="1600" b="1">
                <a:latin typeface="Arial" pitchFamily="34" charset="0"/>
                <a:cs typeface="Arial" pitchFamily="34" charset="0"/>
              </a:defRPr>
            </a:lvl3pPr>
            <a:lvl4pPr marL="1035007" indent="-180967" algn="l" eaLnBrk="1" hangingPunct="1">
              <a:lnSpc>
                <a:spcPts val="2000"/>
              </a:lnSpc>
              <a:spcBef>
                <a:spcPts val="300"/>
              </a:spcBef>
              <a:spcAft>
                <a:spcPts val="600"/>
              </a:spcAft>
              <a:buFont typeface="Courier New" pitchFamily="49" charset="0"/>
              <a:buChar char="o"/>
              <a:defRPr sz="1500" b="1">
                <a:latin typeface="Arial" pitchFamily="34" charset="0"/>
                <a:cs typeface="Arial" pitchFamily="34" charset="0"/>
              </a:defRPr>
            </a:lvl4pPr>
            <a:lvl5pPr marL="796891" indent="0" algn="l" eaLnBrk="1" hangingPunct="1">
              <a:spcBef>
                <a:spcPts val="600"/>
              </a:spcBef>
              <a:defRPr sz="1600" b="1">
                <a:latin typeface="Arial" pitchFamily="34" charset="0"/>
                <a:cs typeface="Arial" pitchFamily="34" charset="0"/>
              </a:defRPr>
            </a:lvl5pPr>
            <a:lvl6pPr marL="1147715" indent="0" algn="l" eaLnBrk="1" hangingPunct="1">
              <a:spcBef>
                <a:spcPts val="600"/>
              </a:spcBef>
              <a:defRPr sz="1500" b="1">
                <a:latin typeface="Arial" pitchFamily="34" charset="0"/>
                <a:cs typeface="Arial" pitchFamily="34" charset="0"/>
              </a:defRPr>
            </a:lvl6pPr>
            <a:lvl7pPr marL="1319158" indent="-179381" algn="l" eaLnBrk="1" hangingPunct="1">
              <a:lnSpc>
                <a:spcPts val="2000"/>
              </a:lnSpc>
              <a:spcBef>
                <a:spcPts val="300"/>
              </a:spcBef>
              <a:spcAft>
                <a:spcPts val="600"/>
              </a:spcAft>
              <a:buFont typeface="Arial" pitchFamily="34" charset="0"/>
              <a:buChar char="•"/>
              <a:defRPr sz="1200" b="1">
                <a:latin typeface="Arial" pitchFamily="34" charset="0"/>
                <a:cs typeface="Arial" pitchFamily="34" charset="0"/>
              </a:defRPr>
            </a:lvl7pPr>
          </a:lstStyle>
          <a:p>
            <a:pPr defTabSz="914400"/>
            <a:r>
              <a:rPr lang="en-US" sz="1800" kern="0" dirty="0">
                <a:solidFill>
                  <a:sysClr val="windowText" lastClr="000000"/>
                </a:solidFill>
              </a:rPr>
              <a:t>Commercial Cloud Challenges</a:t>
            </a:r>
          </a:p>
          <a:p>
            <a:pPr lvl="1" defTabSz="914400"/>
            <a:r>
              <a:rPr lang="en-US" sz="1600" kern="0" dirty="0">
                <a:solidFill>
                  <a:sysClr val="windowText" lastClr="000000"/>
                </a:solidFill>
              </a:rPr>
              <a:t>If available, not accessible to tenants</a:t>
            </a:r>
          </a:p>
          <a:p>
            <a:pPr lvl="1" defTabSz="914400"/>
            <a:r>
              <a:rPr lang="en-US" sz="1600" kern="0" dirty="0">
                <a:solidFill>
                  <a:sysClr val="windowText" lastClr="000000"/>
                </a:solidFill>
              </a:rPr>
              <a:t>Tenant key management in software with </a:t>
            </a:r>
            <a:br>
              <a:rPr lang="en-US" sz="1600" kern="0" dirty="0">
                <a:solidFill>
                  <a:sysClr val="windowText" lastClr="000000"/>
                </a:solidFill>
              </a:rPr>
            </a:br>
            <a:r>
              <a:rPr lang="en-US" sz="1600" kern="0" dirty="0">
                <a:solidFill>
                  <a:sysClr val="windowText" lastClr="000000"/>
                </a:solidFill>
              </a:rPr>
              <a:t>no root of trust</a:t>
            </a:r>
          </a:p>
        </p:txBody>
      </p:sp>
      <p:graphicFrame>
        <p:nvGraphicFramePr>
          <p:cNvPr id="18" name="Content Placeholder 3">
            <a:extLst>
              <a:ext uri="{FF2B5EF4-FFF2-40B4-BE49-F238E27FC236}">
                <a16:creationId xmlns:a16="http://schemas.microsoft.com/office/drawing/2014/main" id="{351C7896-38DA-F048-BDE6-EA5BF010A72A}"/>
              </a:ext>
            </a:extLst>
          </p:cNvPr>
          <p:cNvGraphicFramePr>
            <a:graphicFrameLocks/>
          </p:cNvGraphicFramePr>
          <p:nvPr>
            <p:extLst>
              <p:ext uri="{D42A27DB-BD31-4B8C-83A1-F6EECF244321}">
                <p14:modId xmlns:p14="http://schemas.microsoft.com/office/powerpoint/2010/main" val="826277946"/>
              </p:ext>
            </p:extLst>
          </p:nvPr>
        </p:nvGraphicFramePr>
        <p:xfrm>
          <a:off x="633082" y="1063840"/>
          <a:ext cx="11059269" cy="2593761"/>
        </p:xfrm>
        <a:graphic>
          <a:graphicData uri="http://schemas.openxmlformats.org/drawingml/2006/table">
            <a:tbl>
              <a:tblPr firstRow="1" bandRow="1">
                <a:tableStyleId>{C4B1156A-380E-4F78-BDF5-A606A8083BF9}</a:tableStyleId>
              </a:tblPr>
              <a:tblGrid>
                <a:gridCol w="1983369">
                  <a:extLst>
                    <a:ext uri="{9D8B030D-6E8A-4147-A177-3AD203B41FA5}">
                      <a16:colId xmlns:a16="http://schemas.microsoft.com/office/drawing/2014/main" val="20000"/>
                    </a:ext>
                  </a:extLst>
                </a:gridCol>
                <a:gridCol w="3025300">
                  <a:extLst>
                    <a:ext uri="{9D8B030D-6E8A-4147-A177-3AD203B41FA5}">
                      <a16:colId xmlns:a16="http://schemas.microsoft.com/office/drawing/2014/main" val="20001"/>
                    </a:ext>
                  </a:extLst>
                </a:gridCol>
                <a:gridCol w="3025300">
                  <a:extLst>
                    <a:ext uri="{9D8B030D-6E8A-4147-A177-3AD203B41FA5}">
                      <a16:colId xmlns:a16="http://schemas.microsoft.com/office/drawing/2014/main" val="20003"/>
                    </a:ext>
                  </a:extLst>
                </a:gridCol>
                <a:gridCol w="3025300">
                  <a:extLst>
                    <a:ext uri="{9D8B030D-6E8A-4147-A177-3AD203B41FA5}">
                      <a16:colId xmlns:a16="http://schemas.microsoft.com/office/drawing/2014/main" val="78963375"/>
                    </a:ext>
                  </a:extLst>
                </a:gridCol>
              </a:tblGrid>
              <a:tr h="587919">
                <a:tc>
                  <a:txBody>
                    <a:bodyPr/>
                    <a:lstStyle/>
                    <a:p>
                      <a:endParaRPr lang="en-US" sz="1100" dirty="0">
                        <a:solidFill>
                          <a:schemeClr val="bg1"/>
                        </a:solidFill>
                      </a:endParaRPr>
                    </a:p>
                    <a:p>
                      <a:endParaRPr lang="en-US" sz="1100" b="1" dirty="0">
                        <a:solidFill>
                          <a:schemeClr val="bg1"/>
                        </a:solidFill>
                      </a:endParaRPr>
                    </a:p>
                  </a:txBody>
                  <a:tcPr marL="0" marR="0" marT="0" marB="0">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solidFill>
                  </a:tcPr>
                </a:tc>
                <a:tc>
                  <a:txBody>
                    <a:bodyPr/>
                    <a:lstStyle/>
                    <a:p>
                      <a:pPr algn="ctr"/>
                      <a:r>
                        <a:rPr lang="en-US" sz="1600" dirty="0">
                          <a:solidFill>
                            <a:schemeClr val="bg1"/>
                          </a:solidFill>
                        </a:rPr>
                        <a:t>Trusted Platform Module</a:t>
                      </a:r>
                    </a:p>
                    <a:p>
                      <a:pPr algn="ctr"/>
                      <a:r>
                        <a:rPr lang="en-US" sz="1400" b="1" dirty="0">
                          <a:solidFill>
                            <a:schemeClr val="bg1"/>
                          </a:solidFill>
                        </a:rPr>
                        <a:t>(TPM)</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Commercial Cloud </a:t>
                      </a:r>
                      <a:br>
                        <a:rPr lang="en-US" sz="2000" dirty="0">
                          <a:solidFill>
                            <a:schemeClr val="bg1"/>
                          </a:solidFill>
                        </a:rPr>
                      </a:br>
                      <a:r>
                        <a:rPr lang="en-US" sz="1800" dirty="0">
                          <a:solidFill>
                            <a:schemeClr val="bg1"/>
                          </a:solidFill>
                        </a:rPr>
                        <a:t>(</a:t>
                      </a:r>
                      <a:r>
                        <a:rPr lang="en-US" sz="1400" dirty="0">
                          <a:solidFill>
                            <a:schemeClr val="bg1"/>
                          </a:solidFill>
                        </a:rPr>
                        <a:t>Amazon, Google, etc.)</a:t>
                      </a:r>
                      <a:endParaRPr lang="en-US" sz="1200" b="1" dirty="0">
                        <a:solidFill>
                          <a:schemeClr val="bg1"/>
                        </a:solidFill>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dirty="0">
                          <a:solidFill>
                            <a:schemeClr val="bg1"/>
                          </a:solidFill>
                        </a:rPr>
                        <a:t>  MIT LL Keylime Approach </a:t>
                      </a:r>
                      <a:endParaRPr lang="en-US" sz="1500" b="1" dirty="0">
                        <a:solidFill>
                          <a:schemeClr val="bg1"/>
                        </a:solidFill>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solidFill>
                  </a:tcPr>
                </a:tc>
                <a:extLst>
                  <a:ext uri="{0D108BD9-81ED-4DB2-BD59-A6C34878D82A}">
                    <a16:rowId xmlns:a16="http://schemas.microsoft.com/office/drawing/2014/main" val="10000"/>
                  </a:ext>
                </a:extLst>
              </a:tr>
              <a:tr h="518752">
                <a:tc>
                  <a:txBody>
                    <a:bodyPr/>
                    <a:lstStyle/>
                    <a:p>
                      <a:pPr algn="ctr"/>
                      <a:r>
                        <a:rPr lang="en-US" sz="1200" b="1" dirty="0"/>
                        <a:t>HW Root of Trust</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200" b="1" dirty="0">
                          <a:solidFill>
                            <a:schemeClr val="accent2"/>
                          </a:solidFill>
                          <a:sym typeface="Zapf Dingbats"/>
                        </a:rPr>
                        <a:t>✓</a:t>
                      </a:r>
                      <a:endParaRPr lang="en-US" sz="2200" b="1" dirty="0">
                        <a:solidFill>
                          <a:schemeClr val="accent2"/>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1" dirty="0">
                          <a:solidFill>
                            <a:srgbClr val="C99800"/>
                          </a:solidFill>
                        </a:rPr>
                        <a:t>≈</a:t>
                      </a:r>
                      <a:endParaRPr lang="en-US" sz="2200" b="1" dirty="0">
                        <a:solidFill>
                          <a:srgbClr val="C99800"/>
                        </a:solidFill>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200" b="1" dirty="0">
                          <a:solidFill>
                            <a:schemeClr val="accent2"/>
                          </a:solidFill>
                          <a:sym typeface="Zapf Dingbats"/>
                        </a:rPr>
                        <a:t>✓</a:t>
                      </a:r>
                      <a:endParaRPr lang="en-US" sz="2200" b="1" dirty="0">
                        <a:solidFill>
                          <a:schemeClr val="accent2"/>
                        </a:solidFill>
                      </a:endParaRPr>
                    </a:p>
                  </a:txBody>
                  <a:tcPr anchor="ctr"/>
                </a:tc>
                <a:extLst>
                  <a:ext uri="{0D108BD9-81ED-4DB2-BD59-A6C34878D82A}">
                    <a16:rowId xmlns:a16="http://schemas.microsoft.com/office/drawing/2014/main" val="243120852"/>
                  </a:ext>
                </a:extLst>
              </a:tr>
              <a:tr h="51875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a:t>Tenant-Controlled Keys</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200" b="1" dirty="0">
                          <a:solidFill>
                            <a:schemeClr val="accent2"/>
                          </a:solidFill>
                          <a:sym typeface="Zapf Dingbats"/>
                        </a:rPr>
                        <a:t>✓</a:t>
                      </a:r>
                      <a:endParaRPr lang="en-US" sz="2200" b="1" dirty="0">
                        <a:solidFill>
                          <a:schemeClr val="accent2"/>
                        </a:solidFill>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200" b="1" dirty="0">
                          <a:solidFill>
                            <a:srgbClr val="FF0000"/>
                          </a:solidFill>
                        </a:rPr>
                        <a:t>✘</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200" b="1" dirty="0">
                          <a:solidFill>
                            <a:schemeClr val="accent2"/>
                          </a:solidFill>
                          <a:sym typeface="Zapf Dingbats"/>
                        </a:rPr>
                        <a:t>✓</a:t>
                      </a:r>
                      <a:endParaRPr lang="en-US" sz="2200" b="1" dirty="0">
                        <a:solidFill>
                          <a:schemeClr val="accent2"/>
                        </a:solidFill>
                      </a:endParaRPr>
                    </a:p>
                  </a:txBody>
                  <a:tcPr anchor="ctr"/>
                </a:tc>
                <a:extLst>
                  <a:ext uri="{0D108BD9-81ED-4DB2-BD59-A6C34878D82A}">
                    <a16:rowId xmlns:a16="http://schemas.microsoft.com/office/drawing/2014/main" val="10002"/>
                  </a:ext>
                </a:extLst>
              </a:tr>
              <a:tr h="48416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t>Cloud Scalability</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200" b="1" dirty="0">
                          <a:solidFill>
                            <a:srgbClr val="FF0000"/>
                          </a:solidFill>
                        </a:rPr>
                        <a:t>✘</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200" b="1" dirty="0">
                          <a:solidFill>
                            <a:schemeClr val="accent2"/>
                          </a:solidFill>
                          <a:sym typeface="Zapf Dingbats"/>
                        </a:rPr>
                        <a:t>✓</a:t>
                      </a:r>
                      <a:endParaRPr lang="en-US" sz="2200" b="1" dirty="0">
                        <a:solidFill>
                          <a:schemeClr val="accent2"/>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200" b="1" dirty="0">
                          <a:solidFill>
                            <a:schemeClr val="accent2"/>
                          </a:solidFill>
                          <a:sym typeface="Zapf Dingbats"/>
                        </a:rPr>
                        <a:t>✓</a:t>
                      </a:r>
                      <a:endParaRPr lang="en-US" sz="2200" b="1" dirty="0">
                        <a:solidFill>
                          <a:schemeClr val="accent2"/>
                        </a:solidFill>
                      </a:endParaRPr>
                    </a:p>
                  </a:txBody>
                  <a:tcPr anchor="ctr"/>
                </a:tc>
                <a:extLst>
                  <a:ext uri="{0D108BD9-81ED-4DB2-BD59-A6C34878D82A}">
                    <a16:rowId xmlns:a16="http://schemas.microsoft.com/office/drawing/2014/main" val="680188075"/>
                  </a:ext>
                </a:extLst>
              </a:tr>
              <a:tr h="4841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Cloud Compatibility</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200" b="1" dirty="0">
                          <a:solidFill>
                            <a:srgbClr val="FF0000"/>
                          </a:solidFill>
                        </a:rPr>
                        <a:t>✘</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200" b="1" dirty="0">
                          <a:solidFill>
                            <a:schemeClr val="accent2"/>
                          </a:solidFill>
                          <a:sym typeface="Zapf Dingbats"/>
                        </a:rPr>
                        <a:t>✓</a:t>
                      </a:r>
                      <a:endParaRPr lang="en-US" sz="2200" b="1" dirty="0">
                        <a:solidFill>
                          <a:schemeClr val="accent2"/>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200" b="1" dirty="0">
                          <a:solidFill>
                            <a:schemeClr val="accent2"/>
                          </a:solidFill>
                          <a:sym typeface="Zapf Dingbats"/>
                        </a:rPr>
                        <a:t>✓</a:t>
                      </a:r>
                      <a:endParaRPr lang="en-US" sz="2200" b="1" dirty="0">
                        <a:solidFill>
                          <a:schemeClr val="accent2"/>
                        </a:solidFill>
                      </a:endParaRPr>
                    </a:p>
                  </a:txBody>
                  <a:tcPr anchor="ctr"/>
                </a:tc>
                <a:extLst>
                  <a:ext uri="{0D108BD9-81ED-4DB2-BD59-A6C34878D82A}">
                    <a16:rowId xmlns:a16="http://schemas.microsoft.com/office/drawing/2014/main" val="1963849591"/>
                  </a:ext>
                </a:extLst>
              </a:tr>
            </a:tbl>
          </a:graphicData>
        </a:graphic>
      </p:graphicFrame>
      <p:pic>
        <p:nvPicPr>
          <p:cNvPr id="20" name="Picture 19">
            <a:extLst>
              <a:ext uri="{FF2B5EF4-FFF2-40B4-BE49-F238E27FC236}">
                <a16:creationId xmlns:a16="http://schemas.microsoft.com/office/drawing/2014/main" id="{B146B6A0-2C32-E84E-BEB7-B7F708E6143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255260" y="1130637"/>
            <a:ext cx="382160" cy="381630"/>
          </a:xfrm>
          <a:prstGeom prst="rect">
            <a:avLst/>
          </a:prstGeom>
        </p:spPr>
      </p:pic>
      <p:sp>
        <p:nvSpPr>
          <p:cNvPr id="11" name="Rectangle 10">
            <a:extLst>
              <a:ext uri="{FF2B5EF4-FFF2-40B4-BE49-F238E27FC236}">
                <a16:creationId xmlns:a16="http://schemas.microsoft.com/office/drawing/2014/main" id="{F5EA0338-CD0B-DB48-AD94-E63AB086E32E}"/>
              </a:ext>
            </a:extLst>
          </p:cNvPr>
          <p:cNvSpPr/>
          <p:nvPr/>
        </p:nvSpPr>
        <p:spPr>
          <a:xfrm>
            <a:off x="1641475" y="6390298"/>
            <a:ext cx="2905811" cy="246221"/>
          </a:xfrm>
          <a:prstGeom prst="rect">
            <a:avLst/>
          </a:prstGeom>
          <a:solidFill>
            <a:schemeClr val="bg1"/>
          </a:solidFill>
        </p:spPr>
        <p:txBody>
          <a:bodyPr wrap="square">
            <a:spAutoFit/>
          </a:bodyPr>
          <a:lstStyle/>
          <a:p>
            <a:pPr>
              <a:tabLst>
                <a:tab pos="47625" algn="l"/>
              </a:tabLst>
            </a:pPr>
            <a:r>
              <a:rPr lang="en-US" sz="1000" dirty="0">
                <a:solidFill>
                  <a:srgbClr val="000000"/>
                </a:solidFill>
              </a:rPr>
              <a:t>VM: Virtual Machine</a:t>
            </a:r>
          </a:p>
        </p:txBody>
      </p:sp>
    </p:spTree>
    <p:extLst>
      <p:ext uri="{BB962C8B-B14F-4D97-AF65-F5344CB8AC3E}">
        <p14:creationId xmlns:p14="http://schemas.microsoft.com/office/powerpoint/2010/main" val="2385589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498A6A-FB7A-434C-96FA-F0439E7C7A3A}"/>
              </a:ext>
            </a:extLst>
          </p:cNvPr>
          <p:cNvSpPr>
            <a:spLocks noGrp="1"/>
          </p:cNvSpPr>
          <p:nvPr>
            <p:ph sz="quarter" idx="10"/>
          </p:nvPr>
        </p:nvSpPr>
        <p:spPr/>
        <p:txBody>
          <a:bodyPr/>
          <a:lstStyle/>
          <a:p>
            <a:r>
              <a:rPr lang="en-US" dirty="0"/>
              <a:t>Cloud Customer Need</a:t>
            </a:r>
          </a:p>
          <a:p>
            <a:r>
              <a:rPr lang="en-US" dirty="0"/>
              <a:t>Verifying Trust Problem / Alternatives</a:t>
            </a:r>
          </a:p>
          <a:p>
            <a:r>
              <a:rPr lang="en-US" dirty="0"/>
              <a:t>Keylime</a:t>
            </a:r>
          </a:p>
          <a:p>
            <a:pPr lvl="1"/>
            <a:r>
              <a:rPr lang="en-US" dirty="0"/>
              <a:t>Architecture</a:t>
            </a:r>
          </a:p>
          <a:p>
            <a:pPr lvl="1"/>
            <a:r>
              <a:rPr lang="en-US" dirty="0"/>
              <a:t>Protocols and Performance</a:t>
            </a:r>
          </a:p>
          <a:p>
            <a:r>
              <a:rPr lang="en-US" dirty="0"/>
              <a:t>Example Workflow</a:t>
            </a:r>
          </a:p>
          <a:p>
            <a:r>
              <a:rPr lang="en-US" dirty="0"/>
              <a:t>Transitions</a:t>
            </a:r>
          </a:p>
          <a:p>
            <a:r>
              <a:rPr lang="en-US" dirty="0"/>
              <a:t>Way Forward</a:t>
            </a:r>
          </a:p>
          <a:p>
            <a:endParaRPr lang="en-US" dirty="0"/>
          </a:p>
        </p:txBody>
      </p:sp>
      <p:sp>
        <p:nvSpPr>
          <p:cNvPr id="3" name="Title 2">
            <a:extLst>
              <a:ext uri="{FF2B5EF4-FFF2-40B4-BE49-F238E27FC236}">
                <a16:creationId xmlns:a16="http://schemas.microsoft.com/office/drawing/2014/main" id="{0F3ABE97-7F66-5F41-B654-9DB7CA55AB03}"/>
              </a:ext>
            </a:extLst>
          </p:cNvPr>
          <p:cNvSpPr>
            <a:spLocks noGrp="1"/>
          </p:cNvSpPr>
          <p:nvPr>
            <p:ph type="title"/>
          </p:nvPr>
        </p:nvSpPr>
        <p:spPr/>
        <p:txBody>
          <a:bodyPr/>
          <a:lstStyle/>
          <a:p>
            <a:r>
              <a:rPr lang="en-US" dirty="0"/>
              <a:t>Outline</a:t>
            </a:r>
          </a:p>
        </p:txBody>
      </p:sp>
      <p:sp>
        <p:nvSpPr>
          <p:cNvPr id="4" name="Right Arrow 3">
            <a:extLst>
              <a:ext uri="{FF2B5EF4-FFF2-40B4-BE49-F238E27FC236}">
                <a16:creationId xmlns:a16="http://schemas.microsoft.com/office/drawing/2014/main" id="{93AA8AF8-78CF-9840-B4BF-0232CD0E62C3}"/>
              </a:ext>
            </a:extLst>
          </p:cNvPr>
          <p:cNvSpPr/>
          <p:nvPr/>
        </p:nvSpPr>
        <p:spPr bwMode="auto">
          <a:xfrm>
            <a:off x="3317095" y="2613527"/>
            <a:ext cx="562598" cy="384559"/>
          </a:xfrm>
          <a:prstGeom prst="rightArrow">
            <a:avLst/>
          </a:prstGeom>
          <a:solidFill>
            <a:schemeClr val="accent4"/>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Tree>
    <p:extLst>
      <p:ext uri="{BB962C8B-B14F-4D97-AF65-F5344CB8AC3E}">
        <p14:creationId xmlns:p14="http://schemas.microsoft.com/office/powerpoint/2010/main" val="2716192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633083" y="1244216"/>
            <a:ext cx="5317368" cy="4123651"/>
          </a:xfrm>
        </p:spPr>
        <p:txBody>
          <a:bodyPr>
            <a:noAutofit/>
          </a:bodyPr>
          <a:lstStyle/>
          <a:p>
            <a:pPr marL="0" indent="0">
              <a:lnSpc>
                <a:spcPct val="100000"/>
              </a:lnSpc>
              <a:buNone/>
            </a:pPr>
            <a:r>
              <a:rPr lang="en-US" dirty="0">
                <a:solidFill>
                  <a:schemeClr val="tx1"/>
                </a:solidFill>
              </a:rPr>
              <a:t>Keylime is an integrated TPM-based key bootstrapping and integrity measurement software architecture built for the cloud</a:t>
            </a:r>
            <a:endParaRPr lang="en-US" i="1" dirty="0">
              <a:solidFill>
                <a:srgbClr val="007600"/>
              </a:solidFill>
            </a:endParaRPr>
          </a:p>
          <a:p>
            <a:pPr>
              <a:lnSpc>
                <a:spcPct val="100000"/>
              </a:lnSpc>
            </a:pPr>
            <a:r>
              <a:rPr lang="en-US" sz="1800" i="1" dirty="0">
                <a:solidFill>
                  <a:srgbClr val="007600"/>
                </a:solidFill>
              </a:rPr>
              <a:t>Performant:</a:t>
            </a:r>
            <a:r>
              <a:rPr lang="en-US" sz="1800" dirty="0"/>
              <a:t> low-latency, scales to thousands of nodes</a:t>
            </a:r>
          </a:p>
          <a:p>
            <a:pPr>
              <a:lnSpc>
                <a:spcPct val="100000"/>
              </a:lnSpc>
            </a:pPr>
            <a:r>
              <a:rPr lang="en-US" sz="1800" i="1" dirty="0">
                <a:solidFill>
                  <a:schemeClr val="accent2">
                    <a:lumMod val="75000"/>
                  </a:schemeClr>
                </a:solidFill>
              </a:rPr>
              <a:t>Compatible:</a:t>
            </a:r>
          </a:p>
          <a:p>
            <a:pPr lvl="1">
              <a:lnSpc>
                <a:spcPct val="100000"/>
              </a:lnSpc>
            </a:pPr>
            <a:r>
              <a:rPr lang="en-US" sz="1600" dirty="0"/>
              <a:t>Works with all of your </a:t>
            </a:r>
            <a:r>
              <a:rPr lang="en-US" sz="1600" i="1" dirty="0">
                <a:solidFill>
                  <a:schemeClr val="tx1"/>
                </a:solidFill>
              </a:rPr>
              <a:t>existing software </a:t>
            </a:r>
            <a:r>
              <a:rPr lang="en-US" sz="1600" dirty="0"/>
              <a:t>and development stacks </a:t>
            </a:r>
          </a:p>
          <a:p>
            <a:pPr lvl="1">
              <a:lnSpc>
                <a:spcPct val="100000"/>
              </a:lnSpc>
            </a:pPr>
            <a:r>
              <a:rPr lang="en-US" sz="1600" dirty="0"/>
              <a:t>Can be used in both a </a:t>
            </a:r>
            <a:r>
              <a:rPr lang="en-US" sz="1600" i="1" dirty="0"/>
              <a:t>virtual</a:t>
            </a:r>
            <a:r>
              <a:rPr lang="en-US" sz="1600" dirty="0"/>
              <a:t> machine and on </a:t>
            </a:r>
            <a:r>
              <a:rPr lang="en-US" sz="1600" i="1" dirty="0"/>
              <a:t>bare-metal </a:t>
            </a:r>
          </a:p>
          <a:p>
            <a:pPr>
              <a:lnSpc>
                <a:spcPct val="100000"/>
              </a:lnSpc>
            </a:pPr>
            <a:r>
              <a:rPr lang="en-US" sz="1800" i="1" dirty="0">
                <a:solidFill>
                  <a:schemeClr val="accent2">
                    <a:lumMod val="75000"/>
                  </a:schemeClr>
                </a:solidFill>
              </a:rPr>
              <a:t>Open Source:</a:t>
            </a:r>
            <a:r>
              <a:rPr lang="en-US" sz="1800" dirty="0">
                <a:solidFill>
                  <a:srgbClr val="000000"/>
                </a:solidFill>
                <a:latin typeface="Arial" pitchFamily="-110" charset="0"/>
              </a:rPr>
              <a:t> available to the world at</a:t>
            </a:r>
            <a:r>
              <a:rPr lang="en-US" sz="1800" dirty="0"/>
              <a:t> </a:t>
            </a:r>
            <a:r>
              <a:rPr lang="en-US" sz="1800" u="sng" dirty="0">
                <a:solidFill>
                  <a:srgbClr val="3366FF"/>
                </a:solidFill>
              </a:rPr>
              <a:t>https://</a:t>
            </a:r>
            <a:r>
              <a:rPr lang="en-US" sz="1800" u="sng" dirty="0" err="1">
                <a:solidFill>
                  <a:srgbClr val="3366FF"/>
                </a:solidFill>
              </a:rPr>
              <a:t>github.com</a:t>
            </a:r>
            <a:r>
              <a:rPr lang="en-US" sz="1800" u="sng" dirty="0">
                <a:solidFill>
                  <a:srgbClr val="3366FF"/>
                </a:solidFill>
              </a:rPr>
              <a:t>/</a:t>
            </a:r>
            <a:r>
              <a:rPr lang="en-US" sz="1800" u="sng" dirty="0" err="1">
                <a:solidFill>
                  <a:srgbClr val="3366FF"/>
                </a:solidFill>
              </a:rPr>
              <a:t>keylime</a:t>
            </a:r>
            <a:r>
              <a:rPr lang="en-US" sz="1800" u="sng" dirty="0">
                <a:solidFill>
                  <a:srgbClr val="3366FF"/>
                </a:solidFill>
              </a:rPr>
              <a:t>/</a:t>
            </a:r>
            <a:r>
              <a:rPr lang="en-US" sz="1800" u="sng" dirty="0" err="1">
                <a:solidFill>
                  <a:srgbClr val="3366FF"/>
                </a:solidFill>
              </a:rPr>
              <a:t>keylime</a:t>
            </a:r>
            <a:endParaRPr lang="en-US" sz="1800" dirty="0">
              <a:solidFill>
                <a:srgbClr val="000000"/>
              </a:solidFill>
              <a:latin typeface="Arial" pitchFamily="-110" charset="0"/>
            </a:endParaRPr>
          </a:p>
          <a:p>
            <a:pPr>
              <a:lnSpc>
                <a:spcPct val="100000"/>
              </a:lnSpc>
            </a:pPr>
            <a:endParaRPr lang="en-US" dirty="0"/>
          </a:p>
        </p:txBody>
      </p:sp>
      <p:sp>
        <p:nvSpPr>
          <p:cNvPr id="5" name="Title 4"/>
          <p:cNvSpPr>
            <a:spLocks noGrp="1"/>
          </p:cNvSpPr>
          <p:nvPr>
            <p:ph type="title"/>
          </p:nvPr>
        </p:nvSpPr>
        <p:spPr/>
        <p:txBody>
          <a:bodyPr/>
          <a:lstStyle/>
          <a:p>
            <a:r>
              <a:rPr lang="en-US"/>
              <a:t>Introducing Keylime</a:t>
            </a:r>
            <a:endParaRPr lang="en-US" dirty="0"/>
          </a:p>
        </p:txBody>
      </p:sp>
      <p:pic>
        <p:nvPicPr>
          <p:cNvPr id="3" name="Content Placeholder 2"/>
          <p:cNvPicPr>
            <a:picLocks noGrp="1" noChangeAspect="1"/>
          </p:cNvPicPr>
          <p:nvPr>
            <p:ph sz="quarter" idx="11"/>
          </p:nvPr>
        </p:nvPicPr>
        <p:blipFill rotWithShape="1">
          <a:blip r:embed="rId3">
            <a:extLst>
              <a:ext uri="{28A0092B-C50C-407E-A947-70E740481C1C}">
                <a14:useLocalDpi xmlns:a14="http://schemas.microsoft.com/office/drawing/2010/main" val="0"/>
              </a:ext>
            </a:extLst>
          </a:blip>
          <a:srcRect b="24108"/>
          <a:stretch/>
        </p:blipFill>
        <p:spPr>
          <a:xfrm>
            <a:off x="6047715" y="1191357"/>
            <a:ext cx="5639077" cy="4011063"/>
          </a:xfrm>
        </p:spPr>
        <p:style>
          <a:lnRef idx="1">
            <a:schemeClr val="dk1"/>
          </a:lnRef>
          <a:fillRef idx="2">
            <a:schemeClr val="dk1"/>
          </a:fillRef>
          <a:effectRef idx="1">
            <a:schemeClr val="dk1"/>
          </a:effectRef>
          <a:fontRef idx="minor">
            <a:schemeClr val="dk1"/>
          </a:fontRef>
        </p:style>
      </p:pic>
      <p:sp>
        <p:nvSpPr>
          <p:cNvPr id="7" name="Rectangle 36"/>
          <p:cNvSpPr>
            <a:spLocks noChangeArrowheads="1"/>
          </p:cNvSpPr>
          <p:nvPr/>
        </p:nvSpPr>
        <p:spPr bwMode="auto">
          <a:xfrm>
            <a:off x="494893" y="5434190"/>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eaLnBrk="0" fontAlgn="base" hangingPunct="0">
              <a:spcBef>
                <a:spcPct val="0"/>
              </a:spcBef>
              <a:spcAft>
                <a:spcPct val="0"/>
              </a:spcAft>
            </a:pPr>
            <a:r>
              <a:rPr lang="en-US" b="1" dirty="0">
                <a:solidFill>
                  <a:srgbClr val="000000"/>
                </a:solidFill>
                <a:latin typeface="Arial" pitchFamily="-110" charset="0"/>
              </a:rPr>
              <a:t>Keylime provides a tenant-controlled, hardware-based root of trust to secure the cloud</a:t>
            </a:r>
          </a:p>
        </p:txBody>
      </p:sp>
      <p:sp>
        <p:nvSpPr>
          <p:cNvPr id="8" name="Rectangle 7">
            <a:extLst>
              <a:ext uri="{FF2B5EF4-FFF2-40B4-BE49-F238E27FC236}">
                <a16:creationId xmlns:a16="http://schemas.microsoft.com/office/drawing/2014/main" id="{71385051-E171-9440-A9CB-19CB7B7760AB}"/>
              </a:ext>
            </a:extLst>
          </p:cNvPr>
          <p:cNvSpPr/>
          <p:nvPr/>
        </p:nvSpPr>
        <p:spPr>
          <a:xfrm>
            <a:off x="1641475" y="6390298"/>
            <a:ext cx="2905811" cy="246221"/>
          </a:xfrm>
          <a:prstGeom prst="rect">
            <a:avLst/>
          </a:prstGeom>
          <a:solidFill>
            <a:schemeClr val="bg1"/>
          </a:solidFill>
        </p:spPr>
        <p:txBody>
          <a:bodyPr wrap="square">
            <a:spAutoFit/>
          </a:bodyPr>
          <a:lstStyle/>
          <a:p>
            <a:pPr>
              <a:tabLst>
                <a:tab pos="47625" algn="l"/>
              </a:tabLst>
            </a:pPr>
            <a:r>
              <a:rPr lang="en-US" sz="1000" dirty="0">
                <a:solidFill>
                  <a:srgbClr val="000000"/>
                </a:solidFill>
              </a:rPr>
              <a:t>TPM: Trusted Platform Module </a:t>
            </a:r>
          </a:p>
        </p:txBody>
      </p:sp>
    </p:spTree>
    <p:extLst>
      <p:ext uri="{BB962C8B-B14F-4D97-AF65-F5344CB8AC3E}">
        <p14:creationId xmlns:p14="http://schemas.microsoft.com/office/powerpoint/2010/main" val="3817162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loud 40"/>
          <p:cNvSpPr/>
          <p:nvPr/>
        </p:nvSpPr>
        <p:spPr bwMode="auto">
          <a:xfrm>
            <a:off x="4425008" y="1323474"/>
            <a:ext cx="7098729" cy="4398210"/>
          </a:xfrm>
          <a:prstGeom prst="cloud">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a:t>Keylime Components</a:t>
            </a:r>
          </a:p>
        </p:txBody>
      </p:sp>
      <p:sp>
        <p:nvSpPr>
          <p:cNvPr id="47" name="Rounded Rectangle 46"/>
          <p:cNvSpPr/>
          <p:nvPr/>
        </p:nvSpPr>
        <p:spPr bwMode="auto">
          <a:xfrm>
            <a:off x="4981150" y="1485685"/>
            <a:ext cx="2111366" cy="760210"/>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Cloud Verifier</a:t>
            </a:r>
          </a:p>
        </p:txBody>
      </p:sp>
      <p:sp>
        <p:nvSpPr>
          <p:cNvPr id="48" name="Oval 47"/>
          <p:cNvSpPr/>
          <p:nvPr/>
        </p:nvSpPr>
        <p:spPr bwMode="auto">
          <a:xfrm>
            <a:off x="1016014" y="2872058"/>
            <a:ext cx="1726083" cy="869402"/>
          </a:xfrm>
          <a:prstGeom prst="ellipse">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a:t>
            </a:r>
          </a:p>
        </p:txBody>
      </p:sp>
      <p:sp>
        <p:nvSpPr>
          <p:cNvPr id="49" name="Rounded Rectangle 48"/>
          <p:cNvSpPr/>
          <p:nvPr/>
        </p:nvSpPr>
        <p:spPr bwMode="auto">
          <a:xfrm>
            <a:off x="8819985" y="2872058"/>
            <a:ext cx="2113391" cy="869402"/>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Registrar</a:t>
            </a:r>
          </a:p>
        </p:txBody>
      </p:sp>
      <p:sp>
        <p:nvSpPr>
          <p:cNvPr id="42" name="Rectangular Callout 41"/>
          <p:cNvSpPr/>
          <p:nvPr/>
        </p:nvSpPr>
        <p:spPr bwMode="auto">
          <a:xfrm>
            <a:off x="9270499" y="4309657"/>
            <a:ext cx="1662877" cy="961588"/>
          </a:xfrm>
          <a:prstGeom prst="wedgeRectCallout">
            <a:avLst>
              <a:gd name="adj1" fmla="val -3574"/>
              <a:gd name="adj2" fmla="val -126833"/>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480"/>
              </a:lnSpc>
              <a:spcBef>
                <a:spcPct val="0"/>
              </a:spcBef>
              <a:spcAft>
                <a:spcPct val="0"/>
              </a:spcAft>
              <a:buClrTx/>
              <a:buSzTx/>
              <a:buFontTx/>
              <a:buNone/>
              <a:tabLst/>
            </a:pPr>
            <a:r>
              <a:rPr lang="en-US" sz="1400" b="1" dirty="0">
                <a:solidFill>
                  <a:schemeClr val="tx1"/>
                </a:solidFill>
                <a:latin typeface="Arial" pitchFamily="-110" charset="0"/>
              </a:rPr>
              <a:t>Stores public keys of TPMs in tenant’s environment</a:t>
            </a:r>
            <a:endParaRPr kumimoji="0" lang="en-US" sz="1400" b="1" i="0" u="none" strike="noStrike" cap="none" normalizeH="0" baseline="0" dirty="0">
              <a:ln>
                <a:noFill/>
              </a:ln>
              <a:solidFill>
                <a:schemeClr val="tx1"/>
              </a:solidFill>
              <a:effectLst/>
              <a:latin typeface="Arial" pitchFamily="-110" charset="0"/>
            </a:endParaRPr>
          </a:p>
        </p:txBody>
      </p:sp>
      <p:sp>
        <p:nvSpPr>
          <p:cNvPr id="43" name="Rectangular Callout 42"/>
          <p:cNvSpPr/>
          <p:nvPr/>
        </p:nvSpPr>
        <p:spPr bwMode="auto">
          <a:xfrm>
            <a:off x="2499929" y="4760096"/>
            <a:ext cx="1771967" cy="961588"/>
          </a:xfrm>
          <a:prstGeom prst="wedgeRectCallout">
            <a:avLst>
              <a:gd name="adj1" fmla="val 104007"/>
              <a:gd name="adj2" fmla="val -21174"/>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480"/>
              </a:lnSpc>
              <a:spcBef>
                <a:spcPct val="0"/>
              </a:spcBef>
              <a:spcAft>
                <a:spcPct val="0"/>
              </a:spcAft>
              <a:buClrTx/>
              <a:buSzTx/>
              <a:buFontTx/>
              <a:buNone/>
              <a:tabLst/>
            </a:pPr>
            <a:r>
              <a:rPr lang="en-US" sz="1400" b="1" dirty="0">
                <a:solidFill>
                  <a:schemeClr val="tx1"/>
                </a:solidFill>
                <a:latin typeface="Arial" pitchFamily="-110" charset="0"/>
              </a:rPr>
              <a:t>Machine the tenant wants to use securely</a:t>
            </a:r>
            <a:endParaRPr kumimoji="0" lang="en-US" sz="1400" b="1" i="0" u="none" strike="noStrike" cap="none" normalizeH="0" baseline="0" dirty="0">
              <a:ln>
                <a:noFill/>
              </a:ln>
              <a:solidFill>
                <a:schemeClr val="tx1"/>
              </a:solidFill>
              <a:effectLst/>
              <a:latin typeface="Arial" pitchFamily="-110" charset="0"/>
            </a:endParaRPr>
          </a:p>
        </p:txBody>
      </p:sp>
      <p:sp>
        <p:nvSpPr>
          <p:cNvPr id="44" name="Rectangular Callout 43"/>
          <p:cNvSpPr/>
          <p:nvPr/>
        </p:nvSpPr>
        <p:spPr bwMode="auto">
          <a:xfrm>
            <a:off x="970130" y="1931311"/>
            <a:ext cx="1088635" cy="629168"/>
          </a:xfrm>
          <a:prstGeom prst="wedgeRectCallout">
            <a:avLst>
              <a:gd name="adj1" fmla="val -13687"/>
              <a:gd name="adj2" fmla="val 11507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480"/>
              </a:lnSpc>
              <a:spcBef>
                <a:spcPct val="0"/>
              </a:spcBef>
              <a:spcAft>
                <a:spcPct val="0"/>
              </a:spcAft>
              <a:buClrTx/>
              <a:buSzTx/>
              <a:buFontTx/>
              <a:buNone/>
              <a:tabLst/>
            </a:pPr>
            <a:r>
              <a:rPr lang="en-US" sz="1400" b="1" dirty="0">
                <a:solidFill>
                  <a:schemeClr val="tx1"/>
                </a:solidFill>
                <a:latin typeface="Arial" pitchFamily="-110" charset="0"/>
              </a:rPr>
              <a:t>Cloud user</a:t>
            </a:r>
            <a:endParaRPr kumimoji="0" lang="en-US" sz="1400" b="1" i="0" u="none" strike="noStrike" cap="none" normalizeH="0" baseline="0" dirty="0">
              <a:ln>
                <a:noFill/>
              </a:ln>
              <a:solidFill>
                <a:schemeClr val="tx1"/>
              </a:solidFill>
              <a:effectLst/>
              <a:latin typeface="Arial" pitchFamily="-110" charset="0"/>
            </a:endParaRPr>
          </a:p>
        </p:txBody>
      </p:sp>
      <p:sp>
        <p:nvSpPr>
          <p:cNvPr id="45" name="Rectangular Callout 44"/>
          <p:cNvSpPr/>
          <p:nvPr/>
        </p:nvSpPr>
        <p:spPr bwMode="auto">
          <a:xfrm>
            <a:off x="7844354" y="1157291"/>
            <a:ext cx="1633986" cy="1088604"/>
          </a:xfrm>
          <a:prstGeom prst="wedgeRectCallout">
            <a:avLst>
              <a:gd name="adj1" fmla="val -94745"/>
              <a:gd name="adj2" fmla="val -847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480"/>
              </a:lnSpc>
              <a:spcBef>
                <a:spcPct val="0"/>
              </a:spcBef>
              <a:spcAft>
                <a:spcPct val="0"/>
              </a:spcAft>
              <a:buClrTx/>
              <a:buSzTx/>
              <a:buFontTx/>
              <a:buNone/>
              <a:tabLst/>
            </a:pPr>
            <a:r>
              <a:rPr lang="en-US" sz="1400" b="1" dirty="0">
                <a:solidFill>
                  <a:schemeClr val="tx1"/>
                </a:solidFill>
                <a:latin typeface="Arial" pitchFamily="-110" charset="0"/>
              </a:rPr>
              <a:t>Tenant-owned verifier checks node system integrity</a:t>
            </a:r>
            <a:endParaRPr kumimoji="0" lang="en-US" sz="1400" b="1" i="0" u="none" strike="noStrike" cap="none" normalizeH="0" baseline="0" dirty="0">
              <a:ln>
                <a:noFill/>
              </a:ln>
              <a:solidFill>
                <a:schemeClr val="tx1"/>
              </a:solidFill>
              <a:effectLst/>
              <a:latin typeface="Arial" pitchFamily="-110" charset="0"/>
            </a:endParaRPr>
          </a:p>
        </p:txBody>
      </p:sp>
      <p:pic>
        <p:nvPicPr>
          <p:cNvPr id="16" name="Picture 15">
            <a:extLst>
              <a:ext uri="{FF2B5EF4-FFF2-40B4-BE49-F238E27FC236}">
                <a16:creationId xmlns:a16="http://schemas.microsoft.com/office/drawing/2014/main" id="{DFFFD7A5-5904-9840-AA7A-9096AEF91AC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684239" y="1522276"/>
            <a:ext cx="382160" cy="381630"/>
          </a:xfrm>
          <a:prstGeom prst="rect">
            <a:avLst/>
          </a:prstGeom>
        </p:spPr>
      </p:pic>
      <p:pic>
        <p:nvPicPr>
          <p:cNvPr id="17" name="Picture 16">
            <a:extLst>
              <a:ext uri="{FF2B5EF4-FFF2-40B4-BE49-F238E27FC236}">
                <a16:creationId xmlns:a16="http://schemas.microsoft.com/office/drawing/2014/main" id="{312E40D3-4F1D-F744-9EB6-0B001AB977D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13116" y="2925129"/>
            <a:ext cx="382160" cy="381630"/>
          </a:xfrm>
          <a:prstGeom prst="rect">
            <a:avLst/>
          </a:prstGeom>
        </p:spPr>
      </p:pic>
      <p:grpSp>
        <p:nvGrpSpPr>
          <p:cNvPr id="3" name="Group 2">
            <a:extLst>
              <a:ext uri="{FF2B5EF4-FFF2-40B4-BE49-F238E27FC236}">
                <a16:creationId xmlns:a16="http://schemas.microsoft.com/office/drawing/2014/main" id="{E17A79EF-64BA-714C-B1E4-0F7A1E3DE042}"/>
              </a:ext>
            </a:extLst>
          </p:cNvPr>
          <p:cNvGrpSpPr/>
          <p:nvPr/>
        </p:nvGrpSpPr>
        <p:grpSpPr>
          <a:xfrm>
            <a:off x="4981149" y="4309657"/>
            <a:ext cx="2111366" cy="1107766"/>
            <a:chOff x="4981149" y="4309657"/>
            <a:chExt cx="2111366" cy="1107766"/>
          </a:xfrm>
        </p:grpSpPr>
        <p:sp>
          <p:nvSpPr>
            <p:cNvPr id="51" name="Rectangle 50"/>
            <p:cNvSpPr/>
            <p:nvPr/>
          </p:nvSpPr>
          <p:spPr bwMode="auto">
            <a:xfrm>
              <a:off x="4981149" y="4309657"/>
              <a:ext cx="2111366" cy="1107766"/>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Cloud Node</a:t>
              </a:r>
            </a:p>
          </p:txBody>
        </p:sp>
        <p:sp>
          <p:nvSpPr>
            <p:cNvPr id="20" name="Rounded Rectangle 19">
              <a:extLst>
                <a:ext uri="{FF2B5EF4-FFF2-40B4-BE49-F238E27FC236}">
                  <a16:creationId xmlns:a16="http://schemas.microsoft.com/office/drawing/2014/main" id="{6E906D70-F42D-CE4D-9CE8-D31389B53DB4}"/>
                </a:ext>
              </a:extLst>
            </p:cNvPr>
            <p:cNvSpPr/>
            <p:nvPr/>
          </p:nvSpPr>
          <p:spPr bwMode="auto">
            <a:xfrm>
              <a:off x="6482914" y="4935820"/>
              <a:ext cx="609600" cy="481603"/>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algn="ctr" defTabSz="914285"/>
              <a:r>
                <a:rPr lang="en-US" sz="1500" b="1" dirty="0">
                  <a:solidFill>
                    <a:srgbClr val="FFFFFF"/>
                  </a:solidFill>
                </a:rPr>
                <a:t>TPM</a:t>
              </a:r>
            </a:p>
          </p:txBody>
        </p:sp>
        <p:pic>
          <p:nvPicPr>
            <p:cNvPr id="21" name="Picture 20">
              <a:extLst>
                <a:ext uri="{FF2B5EF4-FFF2-40B4-BE49-F238E27FC236}">
                  <a16:creationId xmlns:a16="http://schemas.microsoft.com/office/drawing/2014/main" id="{B671193B-2B5C-F64A-ADD8-CB41796511F4}"/>
                </a:ext>
              </a:extLst>
            </p:cNvPr>
            <p:cNvPicPr>
              <a:picLocks noChangeAspect="1"/>
            </p:cNvPicPr>
            <p:nvPr/>
          </p:nvPicPr>
          <p:blipFill>
            <a:blip r:embed="rId4"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641496" y="5244652"/>
              <a:ext cx="293451" cy="122271"/>
            </a:xfrm>
            <a:prstGeom prst="rect">
              <a:avLst/>
            </a:prstGeom>
          </p:spPr>
        </p:pic>
      </p:grpSp>
      <p:grpSp>
        <p:nvGrpSpPr>
          <p:cNvPr id="18" name="Group 17">
            <a:extLst>
              <a:ext uri="{FF2B5EF4-FFF2-40B4-BE49-F238E27FC236}">
                <a16:creationId xmlns:a16="http://schemas.microsoft.com/office/drawing/2014/main" id="{10FC5736-DB02-A140-8980-E233F867A210}"/>
              </a:ext>
            </a:extLst>
          </p:cNvPr>
          <p:cNvGrpSpPr/>
          <p:nvPr/>
        </p:nvGrpSpPr>
        <p:grpSpPr>
          <a:xfrm>
            <a:off x="105171" y="5671952"/>
            <a:ext cx="2636926" cy="595872"/>
            <a:chOff x="298763" y="5594428"/>
            <a:chExt cx="2636926" cy="595872"/>
          </a:xfrm>
        </p:grpSpPr>
        <p:sp>
          <p:nvSpPr>
            <p:cNvPr id="19" name="Rectangle 18">
              <a:extLst>
                <a:ext uri="{FF2B5EF4-FFF2-40B4-BE49-F238E27FC236}">
                  <a16:creationId xmlns:a16="http://schemas.microsoft.com/office/drawing/2014/main" id="{098D302F-9992-8242-923C-23DA0D1AF25E}"/>
                </a:ext>
              </a:extLst>
            </p:cNvPr>
            <p:cNvSpPr/>
            <p:nvPr/>
          </p:nvSpPr>
          <p:spPr bwMode="auto">
            <a:xfrm>
              <a:off x="298763" y="5635299"/>
              <a:ext cx="695109" cy="236103"/>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pitchFamily="-110" charset="0"/>
              </a:endParaRPr>
            </a:p>
          </p:txBody>
        </p:sp>
        <p:sp>
          <p:nvSpPr>
            <p:cNvPr id="22" name="Rectangle 21">
              <a:extLst>
                <a:ext uri="{FF2B5EF4-FFF2-40B4-BE49-F238E27FC236}">
                  <a16:creationId xmlns:a16="http://schemas.microsoft.com/office/drawing/2014/main" id="{D11FC052-2036-084E-A1F2-8FB2EF99F8F9}"/>
                </a:ext>
              </a:extLst>
            </p:cNvPr>
            <p:cNvSpPr/>
            <p:nvPr/>
          </p:nvSpPr>
          <p:spPr bwMode="auto">
            <a:xfrm>
              <a:off x="298763" y="5882523"/>
              <a:ext cx="695110" cy="226711"/>
            </a:xfrm>
            <a:prstGeom prst="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23" name="TextBox 22">
              <a:extLst>
                <a:ext uri="{FF2B5EF4-FFF2-40B4-BE49-F238E27FC236}">
                  <a16:creationId xmlns:a16="http://schemas.microsoft.com/office/drawing/2014/main" id="{F50772A5-09D9-3143-93D9-4516CAF6F9F2}"/>
                </a:ext>
              </a:extLst>
            </p:cNvPr>
            <p:cNvSpPr txBox="1"/>
            <p:nvPr/>
          </p:nvSpPr>
          <p:spPr>
            <a:xfrm>
              <a:off x="993873" y="5594428"/>
              <a:ext cx="1941816" cy="307777"/>
            </a:xfrm>
            <a:prstGeom prst="rect">
              <a:avLst/>
            </a:prstGeom>
            <a:noFill/>
          </p:spPr>
          <p:txBody>
            <a:bodyPr wrap="square" rtlCol="0">
              <a:spAutoFit/>
            </a:bodyPr>
            <a:lstStyle/>
            <a:p>
              <a:r>
                <a:rPr lang="en-US" sz="1400" b="1" dirty="0"/>
                <a:t>Tenant-controlled</a:t>
              </a:r>
            </a:p>
          </p:txBody>
        </p:sp>
        <p:sp>
          <p:nvSpPr>
            <p:cNvPr id="24" name="TextBox 23">
              <a:extLst>
                <a:ext uri="{FF2B5EF4-FFF2-40B4-BE49-F238E27FC236}">
                  <a16:creationId xmlns:a16="http://schemas.microsoft.com/office/drawing/2014/main" id="{3AE3EBE0-7B84-AE4F-80AE-E717B823D98A}"/>
                </a:ext>
              </a:extLst>
            </p:cNvPr>
            <p:cNvSpPr txBox="1"/>
            <p:nvPr/>
          </p:nvSpPr>
          <p:spPr>
            <a:xfrm>
              <a:off x="993873" y="5882523"/>
              <a:ext cx="1941816" cy="307777"/>
            </a:xfrm>
            <a:prstGeom prst="rect">
              <a:avLst/>
            </a:prstGeom>
            <a:noFill/>
          </p:spPr>
          <p:txBody>
            <a:bodyPr wrap="square" rtlCol="0">
              <a:spAutoFit/>
            </a:bodyPr>
            <a:lstStyle/>
            <a:p>
              <a:r>
                <a:rPr lang="en-US" sz="1400" b="1" dirty="0"/>
                <a:t>Provider-controlled</a:t>
              </a:r>
            </a:p>
          </p:txBody>
        </p:sp>
      </p:grpSp>
    </p:spTree>
    <p:extLst>
      <p:ext uri="{BB962C8B-B14F-4D97-AF65-F5344CB8AC3E}">
        <p14:creationId xmlns:p14="http://schemas.microsoft.com/office/powerpoint/2010/main" val="220768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loud 35">
            <a:extLst>
              <a:ext uri="{FF2B5EF4-FFF2-40B4-BE49-F238E27FC236}">
                <a16:creationId xmlns:a16="http://schemas.microsoft.com/office/drawing/2014/main" id="{602820F4-069A-E042-8583-ED6E31A11228}"/>
              </a:ext>
            </a:extLst>
          </p:cNvPr>
          <p:cNvSpPr/>
          <p:nvPr/>
        </p:nvSpPr>
        <p:spPr bwMode="auto">
          <a:xfrm>
            <a:off x="4425008" y="1323474"/>
            <a:ext cx="7098729" cy="4398210"/>
          </a:xfrm>
          <a:prstGeom prst="cloud">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a:t>Secret Keylime Sauce</a:t>
            </a:r>
          </a:p>
        </p:txBody>
      </p:sp>
      <p:sp>
        <p:nvSpPr>
          <p:cNvPr id="6" name="Rounded Rectangle 5"/>
          <p:cNvSpPr/>
          <p:nvPr/>
        </p:nvSpPr>
        <p:spPr bwMode="auto">
          <a:xfrm>
            <a:off x="4981150" y="1485685"/>
            <a:ext cx="2111366" cy="760210"/>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bg1"/>
                </a:solidFill>
                <a:latin typeface="Arial" pitchFamily="-110" charset="0"/>
              </a:rPr>
              <a:t>Tenant </a:t>
            </a:r>
            <a:br>
              <a:rPr lang="en-US" sz="1400" b="1" dirty="0">
                <a:solidFill>
                  <a:schemeClr val="bg1"/>
                </a:solidFill>
                <a:latin typeface="Arial" pitchFamily="-110" charset="0"/>
              </a:rPr>
            </a:br>
            <a:r>
              <a:rPr lang="en-US" sz="1400" b="1" dirty="0">
                <a:solidFill>
                  <a:schemeClr val="bg1"/>
                </a:solidFill>
                <a:latin typeface="Arial" pitchFamily="-110" charset="0"/>
              </a:rPr>
              <a:t>Cloud Verifier</a:t>
            </a:r>
          </a:p>
        </p:txBody>
      </p:sp>
      <p:sp>
        <p:nvSpPr>
          <p:cNvPr id="7" name="Oval 6"/>
          <p:cNvSpPr/>
          <p:nvPr/>
        </p:nvSpPr>
        <p:spPr bwMode="auto">
          <a:xfrm>
            <a:off x="1016014" y="2872058"/>
            <a:ext cx="1726083" cy="869402"/>
          </a:xfrm>
          <a:prstGeom prst="ellipse">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bg1"/>
                </a:solidFill>
                <a:latin typeface="Arial" pitchFamily="-110" charset="0"/>
              </a:rPr>
              <a:t>Tenant</a:t>
            </a:r>
          </a:p>
        </p:txBody>
      </p:sp>
      <p:sp>
        <p:nvSpPr>
          <p:cNvPr id="8" name="Rounded Rectangle 7"/>
          <p:cNvSpPr/>
          <p:nvPr/>
        </p:nvSpPr>
        <p:spPr bwMode="auto">
          <a:xfrm>
            <a:off x="8819985" y="2872058"/>
            <a:ext cx="2113391" cy="869402"/>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bg1"/>
                </a:solidFill>
                <a:latin typeface="Arial" pitchFamily="-110" charset="0"/>
              </a:rPr>
              <a:t>Tenant </a:t>
            </a:r>
            <a:br>
              <a:rPr lang="en-US" sz="1400" b="1" dirty="0">
                <a:solidFill>
                  <a:schemeClr val="bg1"/>
                </a:solidFill>
                <a:latin typeface="Arial" pitchFamily="-110" charset="0"/>
              </a:rPr>
            </a:br>
            <a:r>
              <a:rPr lang="en-US" sz="1400" b="1" dirty="0">
                <a:solidFill>
                  <a:schemeClr val="bg1"/>
                </a:solidFill>
                <a:latin typeface="Arial" pitchFamily="-110" charset="0"/>
              </a:rPr>
              <a:t>Registrar</a:t>
            </a:r>
          </a:p>
        </p:txBody>
      </p:sp>
      <p:cxnSp>
        <p:nvCxnSpPr>
          <p:cNvPr id="17" name="Straight Connector 16"/>
          <p:cNvCxnSpPr>
            <a:stCxn id="7" idx="5"/>
          </p:cNvCxnSpPr>
          <p:nvPr/>
        </p:nvCxnSpPr>
        <p:spPr bwMode="auto">
          <a:xfrm>
            <a:off x="2489318" y="3614139"/>
            <a:ext cx="2496840" cy="1194825"/>
          </a:xfrm>
          <a:prstGeom prst="line">
            <a:avLst/>
          </a:prstGeom>
          <a:solidFill>
            <a:schemeClr val="accent1"/>
          </a:solidFill>
          <a:ln w="38100" cap="flat" cmpd="thickThin" algn="ctr">
            <a:solidFill>
              <a:schemeClr val="accent1"/>
            </a:solidFill>
            <a:prstDash val="solid"/>
            <a:round/>
            <a:headEnd type="stealth" w="lg" len="lg"/>
            <a:tailEnd type="stealth" w="lg" len="lg"/>
          </a:ln>
          <a:effectLst/>
        </p:spPr>
      </p:cxnSp>
      <p:cxnSp>
        <p:nvCxnSpPr>
          <p:cNvPr id="21" name="Straight Connector 20"/>
          <p:cNvCxnSpPr>
            <a:stCxn id="7" idx="7"/>
            <a:endCxn id="6" idx="1"/>
          </p:cNvCxnSpPr>
          <p:nvPr/>
        </p:nvCxnSpPr>
        <p:spPr bwMode="auto">
          <a:xfrm flipV="1">
            <a:off x="2489318" y="1865790"/>
            <a:ext cx="2491832" cy="1133589"/>
          </a:xfrm>
          <a:prstGeom prst="line">
            <a:avLst/>
          </a:prstGeom>
          <a:solidFill>
            <a:schemeClr val="accent1"/>
          </a:solidFill>
          <a:ln w="38100" cap="flat" cmpd="thickThin" algn="ctr">
            <a:solidFill>
              <a:schemeClr val="accent1"/>
            </a:solidFill>
            <a:prstDash val="solid"/>
            <a:round/>
            <a:headEnd type="none" w="sm" len="sm"/>
            <a:tailEnd type="stealth" w="lg" len="lg"/>
          </a:ln>
          <a:effectLst/>
        </p:spPr>
      </p:cxnSp>
      <p:cxnSp>
        <p:nvCxnSpPr>
          <p:cNvPr id="30" name="Elbow Connector 29"/>
          <p:cNvCxnSpPr>
            <a:stCxn id="6" idx="3"/>
            <a:endCxn id="8" idx="0"/>
          </p:cNvCxnSpPr>
          <p:nvPr/>
        </p:nvCxnSpPr>
        <p:spPr bwMode="auto">
          <a:xfrm>
            <a:off x="7092516" y="1865790"/>
            <a:ext cx="2784165" cy="1006268"/>
          </a:xfrm>
          <a:prstGeom prst="bentConnector2">
            <a:avLst/>
          </a:prstGeom>
          <a:solidFill>
            <a:schemeClr val="accent1"/>
          </a:solidFill>
          <a:ln w="38100" cap="flat" cmpd="thickThin" algn="ctr">
            <a:solidFill>
              <a:schemeClr val="accent1"/>
            </a:solidFill>
            <a:prstDash val="solid"/>
            <a:round/>
            <a:headEnd type="none" w="sm" len="sm"/>
            <a:tailEnd type="stealth" w="lg" len="lg"/>
          </a:ln>
          <a:effectLst/>
        </p:spPr>
      </p:cxnSp>
      <p:grpSp>
        <p:nvGrpSpPr>
          <p:cNvPr id="12" name="Group 11"/>
          <p:cNvGrpSpPr/>
          <p:nvPr/>
        </p:nvGrpSpPr>
        <p:grpSpPr>
          <a:xfrm>
            <a:off x="7159807" y="4540826"/>
            <a:ext cx="1526139" cy="571797"/>
            <a:chOff x="10229045" y="5149887"/>
            <a:chExt cx="1526139" cy="571797"/>
          </a:xfrm>
        </p:grpSpPr>
        <p:sp>
          <p:nvSpPr>
            <p:cNvPr id="4" name="Rectangle 3"/>
            <p:cNvSpPr/>
            <p:nvPr/>
          </p:nvSpPr>
          <p:spPr bwMode="auto">
            <a:xfrm>
              <a:off x="10229045" y="5149887"/>
              <a:ext cx="1526139" cy="571797"/>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pic>
          <p:nvPicPr>
            <p:cNvPr id="32" name="Picture 31"/>
            <p:cNvPicPr>
              <a:picLocks noChangeAspect="1"/>
            </p:cNvPicPr>
            <p:nvPr/>
          </p:nvPicPr>
          <p:blipFill rotWithShape="1">
            <a:blip r:embed="rId4" cstate="print"/>
            <a:srcRect t="50430"/>
            <a:stretch/>
          </p:blipFill>
          <p:spPr>
            <a:xfrm rot="2385598">
              <a:off x="10276501" y="5449074"/>
              <a:ext cx="457200" cy="94431"/>
            </a:xfrm>
            <a:prstGeom prst="rect">
              <a:avLst/>
            </a:prstGeom>
          </p:spPr>
        </p:pic>
        <p:pic>
          <p:nvPicPr>
            <p:cNvPr id="33" name="Picture 32"/>
            <p:cNvPicPr>
              <a:picLocks noChangeAspect="1"/>
            </p:cNvPicPr>
            <p:nvPr/>
          </p:nvPicPr>
          <p:blipFill rotWithShape="1">
            <a:blip r:embed="rId4" cstate="print"/>
            <a:srcRect b="50699"/>
            <a:stretch/>
          </p:blipFill>
          <p:spPr>
            <a:xfrm rot="2183472">
              <a:off x="10524791" y="5352364"/>
              <a:ext cx="457200" cy="93918"/>
            </a:xfrm>
            <a:prstGeom prst="rect">
              <a:avLst/>
            </a:prstGeom>
          </p:spPr>
        </p:pic>
        <p:pic>
          <p:nvPicPr>
            <p:cNvPr id="34" name="Picture 33"/>
            <p:cNvPicPr>
              <a:picLocks noChangeAspect="1"/>
            </p:cNvPicPr>
            <p:nvPr/>
          </p:nvPicPr>
          <p:blipFill>
            <a:blip r:embed="rId4" cstate="print"/>
            <a:stretch>
              <a:fillRect/>
            </a:stretch>
          </p:blipFill>
          <p:spPr>
            <a:xfrm>
              <a:off x="11297984" y="5313788"/>
              <a:ext cx="457200" cy="190500"/>
            </a:xfrm>
            <a:prstGeom prst="rect">
              <a:avLst/>
            </a:prstGeom>
          </p:spPr>
        </p:pic>
        <p:sp>
          <p:nvSpPr>
            <p:cNvPr id="3" name="Right Arrow 2"/>
            <p:cNvSpPr/>
            <p:nvPr/>
          </p:nvSpPr>
          <p:spPr bwMode="auto">
            <a:xfrm>
              <a:off x="10965271" y="5330968"/>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cxnSp>
        <p:nvCxnSpPr>
          <p:cNvPr id="41" name="Straight Connector 40"/>
          <p:cNvCxnSpPr/>
          <p:nvPr/>
        </p:nvCxnSpPr>
        <p:spPr bwMode="auto">
          <a:xfrm flipV="1">
            <a:off x="5605696" y="2245895"/>
            <a:ext cx="1" cy="2063762"/>
          </a:xfrm>
          <a:prstGeom prst="line">
            <a:avLst/>
          </a:prstGeom>
          <a:solidFill>
            <a:schemeClr val="accent1"/>
          </a:solidFill>
          <a:ln w="38100" cap="flat" cmpd="thickThin" algn="ctr">
            <a:solidFill>
              <a:schemeClr val="accent1"/>
            </a:solidFill>
            <a:prstDash val="solid"/>
            <a:round/>
            <a:headEnd type="stealth" w="lg" len="lg"/>
            <a:tailEnd type="stealth" w="lg" len="lg"/>
          </a:ln>
          <a:effectLst/>
        </p:spPr>
      </p:cxnSp>
      <p:pic>
        <p:nvPicPr>
          <p:cNvPr id="28" name="Picture 27"/>
          <p:cNvPicPr>
            <a:picLocks noChangeAspect="1"/>
          </p:cNvPicPr>
          <p:nvPr/>
        </p:nvPicPr>
        <p:blipFill rotWithShape="1">
          <a:blip r:embed="rId4" cstate="print"/>
          <a:srcRect t="50430"/>
          <a:stretch/>
        </p:blipFill>
        <p:spPr>
          <a:xfrm>
            <a:off x="5791139" y="3312918"/>
            <a:ext cx="457200" cy="94431"/>
          </a:xfrm>
          <a:prstGeom prst="rect">
            <a:avLst/>
          </a:prstGeom>
        </p:spPr>
      </p:pic>
      <p:pic>
        <p:nvPicPr>
          <p:cNvPr id="19" name="Picture 18"/>
          <p:cNvPicPr>
            <a:picLocks noChangeAspect="1"/>
          </p:cNvPicPr>
          <p:nvPr/>
        </p:nvPicPr>
        <p:blipFill rotWithShape="1">
          <a:blip r:embed="rId4" cstate="print"/>
          <a:srcRect b="50699"/>
          <a:stretch/>
        </p:blipFill>
        <p:spPr>
          <a:xfrm>
            <a:off x="3641729" y="4559499"/>
            <a:ext cx="457200" cy="93918"/>
          </a:xfrm>
          <a:prstGeom prst="rect">
            <a:avLst/>
          </a:prstGeom>
        </p:spPr>
      </p:pic>
      <p:pic>
        <p:nvPicPr>
          <p:cNvPr id="18" name="Picture 17"/>
          <p:cNvPicPr>
            <a:picLocks noChangeAspect="1"/>
          </p:cNvPicPr>
          <p:nvPr/>
        </p:nvPicPr>
        <p:blipFill rotWithShape="1">
          <a:blip r:embed="rId4" cstate="print"/>
          <a:srcRect t="50430"/>
          <a:stretch/>
        </p:blipFill>
        <p:spPr>
          <a:xfrm>
            <a:off x="3571862" y="2734407"/>
            <a:ext cx="457200" cy="94431"/>
          </a:xfrm>
          <a:prstGeom prst="rect">
            <a:avLst/>
          </a:prstGeom>
        </p:spPr>
      </p:pic>
      <p:sp>
        <p:nvSpPr>
          <p:cNvPr id="43" name="TextBox 42"/>
          <p:cNvSpPr txBox="1"/>
          <p:nvPr/>
        </p:nvSpPr>
        <p:spPr>
          <a:xfrm>
            <a:off x="2879995" y="1978607"/>
            <a:ext cx="1710321" cy="646331"/>
          </a:xfrm>
          <a:prstGeom prst="rect">
            <a:avLst/>
          </a:prstGeom>
          <a:solidFill>
            <a:schemeClr val="accent5"/>
          </a:solidFill>
          <a:ln>
            <a:solidFill>
              <a:schemeClr val="bg2"/>
            </a:solidFill>
          </a:ln>
          <a:effectLst/>
        </p:spPr>
        <p:txBody>
          <a:bodyPr wrap="square" rtlCol="0">
            <a:spAutoFit/>
          </a:bodyPr>
          <a:lstStyle>
            <a:defPPr>
              <a:defRPr lang="en-US"/>
            </a:defPPr>
            <a:lvl1pPr algn="ctr">
              <a:defRPr>
                <a:latin typeface="Cambria Math"/>
                <a:cs typeface="Cambria Math"/>
              </a:defRPr>
            </a:lvl1pPr>
          </a:lstStyle>
          <a:p>
            <a:r>
              <a:rPr lang="en-US" dirty="0"/>
              <a:t>Delegate Integrity Check</a:t>
            </a:r>
          </a:p>
        </p:txBody>
      </p:sp>
      <p:sp>
        <p:nvSpPr>
          <p:cNvPr id="46" name="TextBox 45"/>
          <p:cNvSpPr txBox="1"/>
          <p:nvPr/>
        </p:nvSpPr>
        <p:spPr>
          <a:xfrm>
            <a:off x="2958555" y="3870446"/>
            <a:ext cx="1710321" cy="646331"/>
          </a:xfrm>
          <a:prstGeom prst="rect">
            <a:avLst/>
          </a:prstGeom>
          <a:solidFill>
            <a:schemeClr val="accent5"/>
          </a:solidFill>
          <a:ln>
            <a:solidFill>
              <a:schemeClr val="bg2"/>
            </a:solidFill>
          </a:ln>
          <a:effectLst/>
        </p:spPr>
        <p:txBody>
          <a:bodyPr wrap="square" rtlCol="0">
            <a:spAutoFit/>
          </a:bodyPr>
          <a:lstStyle>
            <a:defPPr>
              <a:defRPr lang="en-US"/>
            </a:defPPr>
            <a:lvl1pPr algn="ctr">
              <a:defRPr>
                <a:latin typeface="Cambria Math"/>
                <a:cs typeface="Cambria Math"/>
              </a:defRPr>
            </a:lvl1pPr>
          </a:lstStyle>
          <a:p>
            <a:r>
              <a:rPr lang="en-US" dirty="0"/>
              <a:t>Demonstrate Intent</a:t>
            </a:r>
          </a:p>
        </p:txBody>
      </p:sp>
      <p:sp>
        <p:nvSpPr>
          <p:cNvPr id="47" name="TextBox 46"/>
          <p:cNvSpPr txBox="1"/>
          <p:nvPr/>
        </p:nvSpPr>
        <p:spPr>
          <a:xfrm>
            <a:off x="5180660" y="2606851"/>
            <a:ext cx="1710321" cy="646331"/>
          </a:xfrm>
          <a:prstGeom prst="rect">
            <a:avLst/>
          </a:prstGeom>
          <a:solidFill>
            <a:schemeClr val="accent5"/>
          </a:solidFill>
          <a:ln>
            <a:solidFill>
              <a:schemeClr val="bg2"/>
            </a:solidFill>
          </a:ln>
          <a:effectLst/>
        </p:spPr>
        <p:txBody>
          <a:bodyPr wrap="square" rtlCol="0">
            <a:spAutoFit/>
          </a:bodyPr>
          <a:lstStyle>
            <a:defPPr>
              <a:defRPr lang="en-US"/>
            </a:defPPr>
            <a:lvl1pPr algn="ctr">
              <a:defRPr>
                <a:latin typeface="Cambria Math"/>
                <a:cs typeface="Cambria Math"/>
              </a:defRPr>
            </a:lvl1pPr>
          </a:lstStyle>
          <a:p>
            <a:r>
              <a:rPr lang="en-US" dirty="0"/>
              <a:t>Check Node Integrity</a:t>
            </a:r>
          </a:p>
        </p:txBody>
      </p:sp>
      <p:sp>
        <p:nvSpPr>
          <p:cNvPr id="48" name="TextBox 47"/>
          <p:cNvSpPr txBox="1"/>
          <p:nvPr/>
        </p:nvSpPr>
        <p:spPr>
          <a:xfrm>
            <a:off x="7738656" y="1631404"/>
            <a:ext cx="1710321" cy="646331"/>
          </a:xfrm>
          <a:prstGeom prst="rect">
            <a:avLst/>
          </a:prstGeom>
          <a:solidFill>
            <a:schemeClr val="accent5"/>
          </a:solidFill>
          <a:ln>
            <a:solidFill>
              <a:schemeClr val="bg2"/>
            </a:solidFill>
          </a:ln>
          <a:effectLst/>
        </p:spPr>
        <p:txBody>
          <a:bodyPr wrap="square" rtlCol="0">
            <a:spAutoFit/>
          </a:bodyPr>
          <a:lstStyle>
            <a:defPPr>
              <a:defRPr lang="en-US"/>
            </a:defPPr>
            <a:lvl1pPr algn="ctr">
              <a:defRPr>
                <a:latin typeface="Cambria Math"/>
                <a:cs typeface="Cambria Math"/>
              </a:defRPr>
            </a:lvl1pPr>
          </a:lstStyle>
          <a:p>
            <a:r>
              <a:rPr lang="en-US" dirty="0"/>
              <a:t>Check TPM Keys</a:t>
            </a:r>
          </a:p>
        </p:txBody>
      </p:sp>
      <p:grpSp>
        <p:nvGrpSpPr>
          <p:cNvPr id="59" name="Group 58"/>
          <p:cNvGrpSpPr/>
          <p:nvPr/>
        </p:nvGrpSpPr>
        <p:grpSpPr>
          <a:xfrm>
            <a:off x="188611" y="3216849"/>
            <a:ext cx="1077369" cy="690252"/>
            <a:chOff x="188611" y="3216849"/>
            <a:chExt cx="1077369" cy="690252"/>
          </a:xfrm>
        </p:grpSpPr>
        <p:pic>
          <p:nvPicPr>
            <p:cNvPr id="63" name="Picture 62"/>
            <p:cNvPicPr>
              <a:picLocks noChangeAspect="1"/>
            </p:cNvPicPr>
            <p:nvPr/>
          </p:nvPicPr>
          <p:blipFill>
            <a:blip r:embed="rId4" cstate="print"/>
            <a:stretch>
              <a:fillRect/>
            </a:stretch>
          </p:blipFill>
          <p:spPr>
            <a:xfrm>
              <a:off x="512930" y="3216849"/>
              <a:ext cx="457200" cy="190500"/>
            </a:xfrm>
            <a:prstGeom prst="rect">
              <a:avLst/>
            </a:prstGeom>
          </p:spPr>
        </p:pic>
        <p:pic>
          <p:nvPicPr>
            <p:cNvPr id="64" name="Picture 63"/>
            <p:cNvPicPr>
              <a:picLocks noChangeAspect="1"/>
            </p:cNvPicPr>
            <p:nvPr/>
          </p:nvPicPr>
          <p:blipFill rotWithShape="1">
            <a:blip r:embed="rId4" cstate="print"/>
            <a:srcRect t="50430"/>
            <a:stretch/>
          </p:blipFill>
          <p:spPr>
            <a:xfrm>
              <a:off x="188611" y="3812670"/>
              <a:ext cx="457200" cy="94431"/>
            </a:xfrm>
            <a:prstGeom prst="rect">
              <a:avLst/>
            </a:prstGeom>
          </p:spPr>
        </p:pic>
        <p:pic>
          <p:nvPicPr>
            <p:cNvPr id="65" name="Picture 64"/>
            <p:cNvPicPr>
              <a:picLocks noChangeAspect="1"/>
            </p:cNvPicPr>
            <p:nvPr/>
          </p:nvPicPr>
          <p:blipFill rotWithShape="1">
            <a:blip r:embed="rId4" cstate="print"/>
            <a:srcRect b="50699"/>
            <a:stretch/>
          </p:blipFill>
          <p:spPr>
            <a:xfrm>
              <a:off x="808780" y="3765968"/>
              <a:ext cx="457200" cy="93918"/>
            </a:xfrm>
            <a:prstGeom prst="rect">
              <a:avLst/>
            </a:prstGeom>
          </p:spPr>
        </p:pic>
        <p:sp>
          <p:nvSpPr>
            <p:cNvPr id="66" name="Right Arrow 65"/>
            <p:cNvSpPr/>
            <p:nvPr/>
          </p:nvSpPr>
          <p:spPr bwMode="auto">
            <a:xfrm rot="2700000">
              <a:off x="785206" y="3518722"/>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67" name="Right Arrow 66"/>
            <p:cNvSpPr/>
            <p:nvPr/>
          </p:nvSpPr>
          <p:spPr bwMode="auto">
            <a:xfrm rot="8100000">
              <a:off x="297844" y="3518722"/>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pic>
        <p:nvPicPr>
          <p:cNvPr id="37" name="Picture 36">
            <a:extLst>
              <a:ext uri="{FF2B5EF4-FFF2-40B4-BE49-F238E27FC236}">
                <a16:creationId xmlns:a16="http://schemas.microsoft.com/office/drawing/2014/main" id="{9409966E-F6B9-3947-80C3-486B39DE3F5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684239" y="1522276"/>
            <a:ext cx="382160" cy="381630"/>
          </a:xfrm>
          <a:prstGeom prst="rect">
            <a:avLst/>
          </a:prstGeom>
        </p:spPr>
      </p:pic>
      <p:pic>
        <p:nvPicPr>
          <p:cNvPr id="38" name="Picture 37">
            <a:extLst>
              <a:ext uri="{FF2B5EF4-FFF2-40B4-BE49-F238E27FC236}">
                <a16:creationId xmlns:a16="http://schemas.microsoft.com/office/drawing/2014/main" id="{7D563DA0-E5E1-0E4E-93C1-18A7B7A1F2AF}"/>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0513116" y="2925129"/>
            <a:ext cx="382160" cy="381630"/>
          </a:xfrm>
          <a:prstGeom prst="rect">
            <a:avLst/>
          </a:prstGeom>
        </p:spPr>
      </p:pic>
      <p:grpSp>
        <p:nvGrpSpPr>
          <p:cNvPr id="39" name="Group 38">
            <a:extLst>
              <a:ext uri="{FF2B5EF4-FFF2-40B4-BE49-F238E27FC236}">
                <a16:creationId xmlns:a16="http://schemas.microsoft.com/office/drawing/2014/main" id="{55A451A9-17A0-1F47-AE30-C5F9BA2057AF}"/>
              </a:ext>
            </a:extLst>
          </p:cNvPr>
          <p:cNvGrpSpPr/>
          <p:nvPr/>
        </p:nvGrpSpPr>
        <p:grpSpPr>
          <a:xfrm>
            <a:off x="4981149" y="4309657"/>
            <a:ext cx="2111366" cy="1107766"/>
            <a:chOff x="4981149" y="4309657"/>
            <a:chExt cx="2111366" cy="1107766"/>
          </a:xfrm>
        </p:grpSpPr>
        <p:sp>
          <p:nvSpPr>
            <p:cNvPr id="40" name="Rectangle 39">
              <a:extLst>
                <a:ext uri="{FF2B5EF4-FFF2-40B4-BE49-F238E27FC236}">
                  <a16:creationId xmlns:a16="http://schemas.microsoft.com/office/drawing/2014/main" id="{C9336CD8-648E-584D-B2E5-3ABCF0FAD331}"/>
                </a:ext>
              </a:extLst>
            </p:cNvPr>
            <p:cNvSpPr/>
            <p:nvPr/>
          </p:nvSpPr>
          <p:spPr bwMode="auto">
            <a:xfrm>
              <a:off x="4981149" y="4309657"/>
              <a:ext cx="2111366" cy="1107766"/>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Cloud Node</a:t>
              </a:r>
            </a:p>
          </p:txBody>
        </p:sp>
        <p:sp>
          <p:nvSpPr>
            <p:cNvPr id="42" name="Rounded Rectangle 41">
              <a:extLst>
                <a:ext uri="{FF2B5EF4-FFF2-40B4-BE49-F238E27FC236}">
                  <a16:creationId xmlns:a16="http://schemas.microsoft.com/office/drawing/2014/main" id="{A32017DE-F1AC-6845-B397-A6E1A4716499}"/>
                </a:ext>
              </a:extLst>
            </p:cNvPr>
            <p:cNvSpPr/>
            <p:nvPr/>
          </p:nvSpPr>
          <p:spPr bwMode="auto">
            <a:xfrm>
              <a:off x="6482914" y="4935820"/>
              <a:ext cx="609600" cy="481603"/>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algn="ctr" defTabSz="914285"/>
              <a:r>
                <a:rPr lang="en-US" sz="1500" b="1" dirty="0">
                  <a:solidFill>
                    <a:srgbClr val="FFFFFF"/>
                  </a:solidFill>
                </a:rPr>
                <a:t>TPM</a:t>
              </a:r>
            </a:p>
          </p:txBody>
        </p:sp>
        <p:pic>
          <p:nvPicPr>
            <p:cNvPr id="44" name="Picture 43">
              <a:extLst>
                <a:ext uri="{FF2B5EF4-FFF2-40B4-BE49-F238E27FC236}">
                  <a16:creationId xmlns:a16="http://schemas.microsoft.com/office/drawing/2014/main" id="{66A25D5C-450E-D547-8FE4-ED4DF4C890E4}"/>
                </a:ext>
              </a:extLst>
            </p:cNvPr>
            <p:cNvPicPr>
              <a:picLocks noChangeAspect="1"/>
            </p:cNvPicPr>
            <p:nvPr/>
          </p:nvPicPr>
          <p:blipFill>
            <a:blip r:embed="rId6"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641496" y="5244652"/>
              <a:ext cx="293451" cy="122271"/>
            </a:xfrm>
            <a:prstGeom prst="rect">
              <a:avLst/>
            </a:prstGeom>
          </p:spPr>
        </p:pic>
      </p:grpSp>
      <p:grpSp>
        <p:nvGrpSpPr>
          <p:cNvPr id="45" name="Group 44">
            <a:extLst>
              <a:ext uri="{FF2B5EF4-FFF2-40B4-BE49-F238E27FC236}">
                <a16:creationId xmlns:a16="http://schemas.microsoft.com/office/drawing/2014/main" id="{E85B720B-482E-0F46-8AE7-BDC860E30761}"/>
              </a:ext>
            </a:extLst>
          </p:cNvPr>
          <p:cNvGrpSpPr/>
          <p:nvPr/>
        </p:nvGrpSpPr>
        <p:grpSpPr>
          <a:xfrm>
            <a:off x="105171" y="5671952"/>
            <a:ext cx="2636926" cy="595872"/>
            <a:chOff x="298763" y="5594428"/>
            <a:chExt cx="2636926" cy="595872"/>
          </a:xfrm>
        </p:grpSpPr>
        <p:sp>
          <p:nvSpPr>
            <p:cNvPr id="49" name="Rectangle 48">
              <a:extLst>
                <a:ext uri="{FF2B5EF4-FFF2-40B4-BE49-F238E27FC236}">
                  <a16:creationId xmlns:a16="http://schemas.microsoft.com/office/drawing/2014/main" id="{757E0980-6413-0F45-A951-EF767FFCB229}"/>
                </a:ext>
              </a:extLst>
            </p:cNvPr>
            <p:cNvSpPr/>
            <p:nvPr/>
          </p:nvSpPr>
          <p:spPr bwMode="auto">
            <a:xfrm>
              <a:off x="298763" y="5635299"/>
              <a:ext cx="695109" cy="236103"/>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pitchFamily="-110" charset="0"/>
              </a:endParaRPr>
            </a:p>
          </p:txBody>
        </p:sp>
        <p:sp>
          <p:nvSpPr>
            <p:cNvPr id="50" name="Rectangle 49">
              <a:extLst>
                <a:ext uri="{FF2B5EF4-FFF2-40B4-BE49-F238E27FC236}">
                  <a16:creationId xmlns:a16="http://schemas.microsoft.com/office/drawing/2014/main" id="{B674E16C-A9F4-4249-B753-882E6B79EAAF}"/>
                </a:ext>
              </a:extLst>
            </p:cNvPr>
            <p:cNvSpPr/>
            <p:nvPr/>
          </p:nvSpPr>
          <p:spPr bwMode="auto">
            <a:xfrm>
              <a:off x="298763" y="5882523"/>
              <a:ext cx="695110" cy="226711"/>
            </a:xfrm>
            <a:prstGeom prst="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51" name="TextBox 50">
              <a:extLst>
                <a:ext uri="{FF2B5EF4-FFF2-40B4-BE49-F238E27FC236}">
                  <a16:creationId xmlns:a16="http://schemas.microsoft.com/office/drawing/2014/main" id="{B0483635-BAC3-C247-92E5-9E0D4FF3DCD8}"/>
                </a:ext>
              </a:extLst>
            </p:cNvPr>
            <p:cNvSpPr txBox="1"/>
            <p:nvPr/>
          </p:nvSpPr>
          <p:spPr>
            <a:xfrm>
              <a:off x="993873" y="5594428"/>
              <a:ext cx="1941816" cy="307777"/>
            </a:xfrm>
            <a:prstGeom prst="rect">
              <a:avLst/>
            </a:prstGeom>
            <a:noFill/>
          </p:spPr>
          <p:txBody>
            <a:bodyPr wrap="square" rtlCol="0">
              <a:spAutoFit/>
            </a:bodyPr>
            <a:lstStyle/>
            <a:p>
              <a:r>
                <a:rPr lang="en-US" sz="1400" b="1" dirty="0"/>
                <a:t>Tenant-controlled</a:t>
              </a:r>
            </a:p>
          </p:txBody>
        </p:sp>
        <p:sp>
          <p:nvSpPr>
            <p:cNvPr id="52" name="TextBox 51">
              <a:extLst>
                <a:ext uri="{FF2B5EF4-FFF2-40B4-BE49-F238E27FC236}">
                  <a16:creationId xmlns:a16="http://schemas.microsoft.com/office/drawing/2014/main" id="{FB1F9EA6-948D-8C4C-8008-B1284D98D8C0}"/>
                </a:ext>
              </a:extLst>
            </p:cNvPr>
            <p:cNvSpPr txBox="1"/>
            <p:nvPr/>
          </p:nvSpPr>
          <p:spPr>
            <a:xfrm>
              <a:off x="993873" y="5882523"/>
              <a:ext cx="1941816" cy="307777"/>
            </a:xfrm>
            <a:prstGeom prst="rect">
              <a:avLst/>
            </a:prstGeom>
            <a:noFill/>
          </p:spPr>
          <p:txBody>
            <a:bodyPr wrap="square" rtlCol="0">
              <a:spAutoFit/>
            </a:bodyPr>
            <a:lstStyle/>
            <a:p>
              <a:r>
                <a:rPr lang="en-US" sz="1400" b="1" dirty="0"/>
                <a:t>Provider-controlled</a:t>
              </a:r>
            </a:p>
          </p:txBody>
        </p:sp>
      </p:grpSp>
      <p:sp>
        <p:nvSpPr>
          <p:cNvPr id="5" name="Oval 4">
            <a:extLst>
              <a:ext uri="{FF2B5EF4-FFF2-40B4-BE49-F238E27FC236}">
                <a16:creationId xmlns:a16="http://schemas.microsoft.com/office/drawing/2014/main" id="{284E8AD3-89B9-DB4D-998F-02A44C2BA14D}"/>
              </a:ext>
            </a:extLst>
          </p:cNvPr>
          <p:cNvSpPr/>
          <p:nvPr/>
        </p:nvSpPr>
        <p:spPr>
          <a:xfrm>
            <a:off x="8374050" y="1111275"/>
            <a:ext cx="445935" cy="445935"/>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1</a:t>
            </a:r>
          </a:p>
        </p:txBody>
      </p:sp>
      <p:sp>
        <p:nvSpPr>
          <p:cNvPr id="53" name="Oval 52">
            <a:extLst>
              <a:ext uri="{FF2B5EF4-FFF2-40B4-BE49-F238E27FC236}">
                <a16:creationId xmlns:a16="http://schemas.microsoft.com/office/drawing/2014/main" id="{1530CA6E-5769-2848-8216-77D52B6BDC75}"/>
              </a:ext>
            </a:extLst>
          </p:cNvPr>
          <p:cNvSpPr/>
          <p:nvPr/>
        </p:nvSpPr>
        <p:spPr>
          <a:xfrm>
            <a:off x="475164" y="3988583"/>
            <a:ext cx="445935" cy="445935"/>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bg1"/>
                </a:solidFill>
              </a:rPr>
              <a:t>2</a:t>
            </a:r>
          </a:p>
        </p:txBody>
      </p:sp>
      <p:sp>
        <p:nvSpPr>
          <p:cNvPr id="54" name="Rectangular Callout 53">
            <a:extLst>
              <a:ext uri="{FF2B5EF4-FFF2-40B4-BE49-F238E27FC236}">
                <a16:creationId xmlns:a16="http://schemas.microsoft.com/office/drawing/2014/main" id="{7B934CFF-DD98-E349-8006-52D41018FE67}"/>
              </a:ext>
            </a:extLst>
          </p:cNvPr>
          <p:cNvSpPr/>
          <p:nvPr/>
        </p:nvSpPr>
        <p:spPr bwMode="auto">
          <a:xfrm>
            <a:off x="7641793" y="5274958"/>
            <a:ext cx="2198369" cy="652767"/>
          </a:xfrm>
          <a:prstGeom prst="wedgeRectCallout">
            <a:avLst>
              <a:gd name="adj1" fmla="val -30026"/>
              <a:gd name="adj2" fmla="val -74578"/>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480"/>
              </a:lnSpc>
              <a:spcBef>
                <a:spcPct val="0"/>
              </a:spcBef>
              <a:spcAft>
                <a:spcPct val="0"/>
              </a:spcAft>
              <a:buClrTx/>
              <a:buSzTx/>
              <a:buFontTx/>
              <a:buNone/>
              <a:tabLst/>
            </a:pPr>
            <a:r>
              <a:rPr lang="en-US" sz="1400" b="1" dirty="0">
                <a:solidFill>
                  <a:schemeClr val="tx1"/>
                </a:solidFill>
                <a:latin typeface="Arial" pitchFamily="-110" charset="0"/>
              </a:rPr>
              <a:t>Key shares recombined to obtain bootstrap key</a:t>
            </a:r>
          </a:p>
        </p:txBody>
      </p:sp>
    </p:spTree>
    <p:custDataLst>
      <p:tags r:id="rId1"/>
    </p:custDataLst>
    <p:extLst>
      <p:ext uri="{BB962C8B-B14F-4D97-AF65-F5344CB8AC3E}">
        <p14:creationId xmlns:p14="http://schemas.microsoft.com/office/powerpoint/2010/main" val="4254806095"/>
      </p:ext>
    </p:extLst>
  </p:cSld>
  <p:clrMapOvr>
    <a:masterClrMapping/>
  </p:clrMapOvr>
  <mc:AlternateContent xmlns:mc="http://schemas.openxmlformats.org/markup-compatibility/2006" xmlns:p14="http://schemas.microsoft.com/office/powerpoint/2010/main">
    <mc:Choice Requires="p14">
      <p:transition spd="slow" p14:dur="2000" advTm="17867"/>
    </mc:Choice>
    <mc:Fallback xmlns="">
      <p:transition spd="slow" advTm="178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6" grpId="0" animBg="1"/>
      <p:bldP spid="47" grpId="0" animBg="1"/>
      <p:bldP spid="48" grpId="0" animBg="1"/>
      <p:bldP spid="5" grpId="0" animBg="1"/>
      <p:bldP spid="53" grpId="0" animBg="1"/>
      <p:bldP spid="5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Cloud 61">
            <a:extLst>
              <a:ext uri="{FF2B5EF4-FFF2-40B4-BE49-F238E27FC236}">
                <a16:creationId xmlns:a16="http://schemas.microsoft.com/office/drawing/2014/main" id="{AD6F4941-CB35-254D-8F58-94C424749235}"/>
              </a:ext>
            </a:extLst>
          </p:cNvPr>
          <p:cNvSpPr/>
          <p:nvPr/>
        </p:nvSpPr>
        <p:spPr bwMode="auto">
          <a:xfrm>
            <a:off x="4425008" y="1323474"/>
            <a:ext cx="7098729" cy="4398210"/>
          </a:xfrm>
          <a:prstGeom prst="cloud">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a:t>Keylime Attestation: Identity Key Registration</a:t>
            </a:r>
          </a:p>
        </p:txBody>
      </p:sp>
      <p:sp>
        <p:nvSpPr>
          <p:cNvPr id="6" name="Rounded Rectangle 5"/>
          <p:cNvSpPr/>
          <p:nvPr/>
        </p:nvSpPr>
        <p:spPr bwMode="auto">
          <a:xfrm>
            <a:off x="4981150" y="1485685"/>
            <a:ext cx="2111366" cy="760210"/>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bg1"/>
                </a:solidFill>
                <a:latin typeface="Arial" pitchFamily="-110" charset="0"/>
              </a:rPr>
              <a:t>Tenant </a:t>
            </a:r>
            <a:br>
              <a:rPr lang="en-US" sz="1400" b="1" dirty="0">
                <a:solidFill>
                  <a:schemeClr val="bg1"/>
                </a:solidFill>
                <a:latin typeface="Arial" pitchFamily="-110" charset="0"/>
              </a:rPr>
            </a:br>
            <a:r>
              <a:rPr lang="en-US" sz="1400" b="1" dirty="0">
                <a:solidFill>
                  <a:schemeClr val="bg1"/>
                </a:solidFill>
                <a:latin typeface="Arial" pitchFamily="-110" charset="0"/>
              </a:rPr>
              <a:t>Cloud Verifier</a:t>
            </a:r>
          </a:p>
        </p:txBody>
      </p:sp>
      <p:sp>
        <p:nvSpPr>
          <p:cNvPr id="17" name="Oval 16"/>
          <p:cNvSpPr/>
          <p:nvPr/>
        </p:nvSpPr>
        <p:spPr bwMode="auto">
          <a:xfrm>
            <a:off x="1016014" y="2872058"/>
            <a:ext cx="1726083" cy="869402"/>
          </a:xfrm>
          <a:prstGeom prst="ellipse">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bg1"/>
                </a:solidFill>
                <a:latin typeface="Arial" pitchFamily="-110" charset="0"/>
              </a:rPr>
              <a:t>Tenant</a:t>
            </a:r>
          </a:p>
        </p:txBody>
      </p:sp>
      <p:cxnSp>
        <p:nvCxnSpPr>
          <p:cNvPr id="48" name="Straight Arrow Connector 47"/>
          <p:cNvCxnSpPr/>
          <p:nvPr/>
        </p:nvCxnSpPr>
        <p:spPr bwMode="auto">
          <a:xfrm flipH="1">
            <a:off x="7092515" y="3659612"/>
            <a:ext cx="1727470" cy="650046"/>
          </a:xfrm>
          <a:prstGeom prst="straightConnector1">
            <a:avLst/>
          </a:prstGeom>
          <a:solidFill>
            <a:schemeClr val="accent1"/>
          </a:solidFill>
          <a:ln w="28575" cap="flat" cmpd="sng" algn="ctr">
            <a:solidFill>
              <a:schemeClr val="tx1"/>
            </a:solidFill>
            <a:prstDash val="solid"/>
            <a:round/>
            <a:headEnd type="none" w="sm" len="sm"/>
            <a:tailEnd type="triangle" w="med" len="lg"/>
          </a:ln>
          <a:effectLst/>
        </p:spPr>
      </p:cxnSp>
      <p:cxnSp>
        <p:nvCxnSpPr>
          <p:cNvPr id="7" name="Elbow Connector 6"/>
          <p:cNvCxnSpPr>
            <a:cxnSpLocks/>
          </p:cNvCxnSpPr>
          <p:nvPr/>
        </p:nvCxnSpPr>
        <p:spPr bwMode="auto">
          <a:xfrm rot="5400000" flipH="1" flipV="1">
            <a:off x="6926959" y="2416632"/>
            <a:ext cx="1002898" cy="2783153"/>
          </a:xfrm>
          <a:prstGeom prst="bentConnector2">
            <a:avLst/>
          </a:prstGeom>
          <a:solidFill>
            <a:schemeClr val="accent1"/>
          </a:solidFill>
          <a:ln w="28575" cap="flat" cmpd="sng" algn="ctr">
            <a:solidFill>
              <a:schemeClr val="tx1"/>
            </a:solidFill>
            <a:prstDash val="solid"/>
            <a:round/>
            <a:headEnd type="none" w="sm" len="sm"/>
            <a:tailEnd type="triangle" w="med" len="lg"/>
          </a:ln>
          <a:effectLst/>
        </p:spPr>
      </p:cxnSp>
      <p:sp>
        <p:nvSpPr>
          <p:cNvPr id="23" name="TextBox 22"/>
          <p:cNvSpPr txBox="1"/>
          <p:nvPr/>
        </p:nvSpPr>
        <p:spPr>
          <a:xfrm>
            <a:off x="4981149" y="3458125"/>
            <a:ext cx="1710321" cy="369332"/>
          </a:xfrm>
          <a:prstGeom prst="rect">
            <a:avLst/>
          </a:prstGeom>
          <a:solidFill>
            <a:schemeClr val="accent5"/>
          </a:solidFill>
          <a:ln>
            <a:solidFill>
              <a:srgbClr val="919191"/>
            </a:solidFill>
          </a:ln>
          <a:effectLst/>
        </p:spPr>
        <p:txBody>
          <a:bodyPr wrap="square" rtlCol="0">
            <a:spAutoFit/>
          </a:bodyPr>
          <a:lstStyle/>
          <a:p>
            <a:pPr algn="ctr"/>
            <a:r>
              <a:rPr lang="en-US" sz="1800" dirty="0">
                <a:latin typeface="Cambria Math"/>
                <a:cs typeface="Cambria Math"/>
              </a:rPr>
              <a:t>ID,AIK</a:t>
            </a:r>
            <a:r>
              <a:rPr lang="en-US" sz="1800" baseline="-25000" dirty="0">
                <a:latin typeface="Cambria Math"/>
                <a:cs typeface="Cambria Math"/>
              </a:rPr>
              <a:t>pub</a:t>
            </a:r>
            <a:r>
              <a:rPr lang="en-US" sz="1800" dirty="0">
                <a:latin typeface="Cambria Math"/>
                <a:cs typeface="Cambria Math"/>
              </a:rPr>
              <a:t>,EK</a:t>
            </a:r>
            <a:r>
              <a:rPr lang="en-US" sz="1800" baseline="-25000" dirty="0">
                <a:latin typeface="Cambria Math"/>
                <a:cs typeface="Cambria Math"/>
              </a:rPr>
              <a:t>pub</a:t>
            </a:r>
            <a:endParaRPr lang="en-US" sz="1800" dirty="0">
              <a:latin typeface="Cambria Math"/>
              <a:cs typeface="Cambria Math"/>
            </a:endParaRPr>
          </a:p>
        </p:txBody>
      </p:sp>
      <p:sp>
        <p:nvSpPr>
          <p:cNvPr id="22" name="Rectangular Callout 21"/>
          <p:cNvSpPr/>
          <p:nvPr/>
        </p:nvSpPr>
        <p:spPr bwMode="auto">
          <a:xfrm>
            <a:off x="4848716" y="2542049"/>
            <a:ext cx="916377" cy="660018"/>
          </a:xfrm>
          <a:prstGeom prst="wedgeRectCallout">
            <a:avLst>
              <a:gd name="adj1" fmla="val 16866"/>
              <a:gd name="adj2" fmla="val 91008"/>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480"/>
              </a:lnSpc>
              <a:spcBef>
                <a:spcPct val="0"/>
              </a:spcBef>
              <a:spcAft>
                <a:spcPct val="0"/>
              </a:spcAft>
              <a:buClrTx/>
              <a:buSzTx/>
              <a:buFontTx/>
              <a:buNone/>
              <a:tabLst/>
            </a:pPr>
            <a:r>
              <a:rPr lang="en-US" sz="1400" b="1" dirty="0">
                <a:solidFill>
                  <a:schemeClr val="tx1"/>
                </a:solidFill>
                <a:latin typeface="Arial" pitchFamily="-110" charset="0"/>
              </a:rPr>
              <a:t>Provide public keys</a:t>
            </a:r>
          </a:p>
        </p:txBody>
      </p:sp>
      <p:sp>
        <p:nvSpPr>
          <p:cNvPr id="25" name="TextBox 24"/>
          <p:cNvSpPr txBox="1"/>
          <p:nvPr/>
        </p:nvSpPr>
        <p:spPr>
          <a:xfrm>
            <a:off x="7241721" y="3784057"/>
            <a:ext cx="2430097" cy="369332"/>
          </a:xfrm>
          <a:prstGeom prst="rect">
            <a:avLst/>
          </a:prstGeom>
          <a:solidFill>
            <a:schemeClr val="accent5"/>
          </a:solidFill>
          <a:ln>
            <a:solidFill>
              <a:srgbClr val="919191"/>
            </a:solidFill>
          </a:ln>
          <a:effectLst/>
        </p:spPr>
        <p:txBody>
          <a:bodyPr wrap="square" rtlCol="0">
            <a:spAutoFit/>
          </a:bodyPr>
          <a:lstStyle/>
          <a:p>
            <a:pPr algn="ctr"/>
            <a:r>
              <a:rPr lang="en-US" sz="1800" dirty="0" err="1">
                <a:latin typeface="Cambria Math"/>
                <a:cs typeface="Cambria Math"/>
              </a:rPr>
              <a:t>Enc</a:t>
            </a:r>
            <a:r>
              <a:rPr lang="en-US" sz="1800" baseline="-25000" dirty="0" err="1">
                <a:latin typeface="Cambria Math"/>
                <a:cs typeface="Cambria Math"/>
              </a:rPr>
              <a:t>EK</a:t>
            </a:r>
            <a:r>
              <a:rPr lang="en-US" sz="1800" dirty="0">
                <a:latin typeface="Cambria Math"/>
                <a:cs typeface="Cambria Math"/>
              </a:rPr>
              <a:t>(H(</a:t>
            </a:r>
            <a:r>
              <a:rPr lang="en-US" sz="1800" dirty="0" err="1">
                <a:latin typeface="Cambria Math"/>
                <a:cs typeface="Cambria Math"/>
              </a:rPr>
              <a:t>AIK</a:t>
            </a:r>
            <a:r>
              <a:rPr lang="en-US" sz="1800" baseline="-25000" dirty="0" err="1">
                <a:latin typeface="Cambria Math"/>
                <a:cs typeface="Cambria Math"/>
              </a:rPr>
              <a:t>pub</a:t>
            </a:r>
            <a:r>
              <a:rPr lang="en-US" sz="1800" dirty="0">
                <a:latin typeface="Cambria Math"/>
                <a:cs typeface="Cambria Math"/>
              </a:rPr>
              <a:t>),</a:t>
            </a:r>
            <a:r>
              <a:rPr lang="en-US" sz="1800" dirty="0" err="1">
                <a:latin typeface="Cambria Math"/>
                <a:cs typeface="Cambria Math"/>
              </a:rPr>
              <a:t>K</a:t>
            </a:r>
            <a:r>
              <a:rPr lang="en-US" sz="1800" baseline="-25000" dirty="0" err="1">
                <a:latin typeface="Cambria Math"/>
                <a:cs typeface="Cambria Math"/>
              </a:rPr>
              <a:t>e</a:t>
            </a:r>
            <a:r>
              <a:rPr lang="en-US" sz="1800" dirty="0">
                <a:latin typeface="Cambria Math"/>
                <a:cs typeface="Cambria Math"/>
              </a:rPr>
              <a:t>)</a:t>
            </a:r>
          </a:p>
        </p:txBody>
      </p:sp>
      <p:cxnSp>
        <p:nvCxnSpPr>
          <p:cNvPr id="28" name="Elbow Connector 27"/>
          <p:cNvCxnSpPr>
            <a:cxnSpLocks/>
          </p:cNvCxnSpPr>
          <p:nvPr/>
        </p:nvCxnSpPr>
        <p:spPr bwMode="auto">
          <a:xfrm flipV="1">
            <a:off x="7092515" y="3741460"/>
            <a:ext cx="2784166" cy="1122080"/>
          </a:xfrm>
          <a:prstGeom prst="bentConnector2">
            <a:avLst/>
          </a:prstGeom>
          <a:solidFill>
            <a:schemeClr val="accent1"/>
          </a:solidFill>
          <a:ln w="28575" cap="flat" cmpd="sng" algn="ctr">
            <a:solidFill>
              <a:schemeClr val="tx1"/>
            </a:solidFill>
            <a:prstDash val="solid"/>
            <a:round/>
            <a:headEnd type="none" w="sm" len="sm"/>
            <a:tailEnd type="triangle" w="med" len="lg"/>
          </a:ln>
          <a:effectLst/>
        </p:spPr>
      </p:cxnSp>
      <p:grpSp>
        <p:nvGrpSpPr>
          <p:cNvPr id="20" name="Group 19"/>
          <p:cNvGrpSpPr/>
          <p:nvPr/>
        </p:nvGrpSpPr>
        <p:grpSpPr>
          <a:xfrm>
            <a:off x="8025924" y="4630023"/>
            <a:ext cx="1282082" cy="487300"/>
            <a:chOff x="7727053" y="4309657"/>
            <a:chExt cx="1282082" cy="487300"/>
          </a:xfrm>
          <a:solidFill>
            <a:schemeClr val="accent5"/>
          </a:solidFill>
        </p:grpSpPr>
        <p:sp>
          <p:nvSpPr>
            <p:cNvPr id="34" name="TextBox 33"/>
            <p:cNvSpPr txBox="1"/>
            <p:nvPr/>
          </p:nvSpPr>
          <p:spPr>
            <a:xfrm>
              <a:off x="7727053" y="4314357"/>
              <a:ext cx="1282082" cy="482600"/>
            </a:xfrm>
            <a:prstGeom prst="rect">
              <a:avLst/>
            </a:prstGeom>
            <a:grpFill/>
            <a:ln>
              <a:solidFill>
                <a:srgbClr val="919191"/>
              </a:solidFill>
            </a:ln>
            <a:effectLst/>
          </p:spPr>
          <p:txBody>
            <a:bodyPr wrap="square" rtlCol="0">
              <a:spAutoFit/>
            </a:bodyPr>
            <a:lstStyle/>
            <a:p>
              <a:pPr algn="ctr"/>
              <a:endParaRPr lang="en-US" sz="1800" dirty="0">
                <a:latin typeface="Cambria Math"/>
                <a:cs typeface="Cambria Math"/>
              </a:endParaRPr>
            </a:p>
          </p:txBody>
        </p:sp>
        <p:pic>
          <p:nvPicPr>
            <p:cNvPr id="33" name="Picture 32"/>
            <p:cNvPicPr>
              <a:picLocks noChangeAspect="1"/>
            </p:cNvPicPr>
            <p:nvPr/>
          </p:nvPicPr>
          <p:blipFill>
            <a:blip r:embed="rId4"/>
            <a:stretch>
              <a:fillRect/>
            </a:stretch>
          </p:blipFill>
          <p:spPr>
            <a:xfrm>
              <a:off x="7750497" y="4309657"/>
              <a:ext cx="1231900" cy="482600"/>
            </a:xfrm>
            <a:prstGeom prst="rect">
              <a:avLst/>
            </a:prstGeom>
            <a:grpFill/>
          </p:spPr>
        </p:pic>
      </p:grpSp>
      <p:sp>
        <p:nvSpPr>
          <p:cNvPr id="36" name="Rectangular Callout 35"/>
          <p:cNvSpPr/>
          <p:nvPr/>
        </p:nvSpPr>
        <p:spPr bwMode="auto">
          <a:xfrm>
            <a:off x="8391629" y="5417423"/>
            <a:ext cx="1086711" cy="758788"/>
          </a:xfrm>
          <a:prstGeom prst="wedgeRectCallout">
            <a:avLst>
              <a:gd name="adj1" fmla="val 6653"/>
              <a:gd name="adj2" fmla="val -103437"/>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480"/>
              </a:lnSpc>
              <a:spcBef>
                <a:spcPct val="0"/>
              </a:spcBef>
              <a:spcAft>
                <a:spcPct val="0"/>
              </a:spcAft>
              <a:buClrTx/>
              <a:buSzTx/>
              <a:buFontTx/>
              <a:buNone/>
              <a:tabLst/>
            </a:pPr>
            <a:r>
              <a:rPr lang="en-US" sz="1400" b="1" dirty="0">
                <a:solidFill>
                  <a:schemeClr val="tx1"/>
                </a:solidFill>
                <a:latin typeface="Arial" pitchFamily="-110" charset="0"/>
              </a:rPr>
              <a:t>Prove Node knows </a:t>
            </a:r>
            <a:r>
              <a:rPr lang="en-US" sz="1400" b="1" dirty="0">
                <a:solidFill>
                  <a:schemeClr val="tx1"/>
                </a:solidFill>
                <a:latin typeface="Cambria Math"/>
                <a:cs typeface="Cambria Math"/>
              </a:rPr>
              <a:t>K</a:t>
            </a:r>
            <a:r>
              <a:rPr lang="en-US" sz="1400" b="1" baseline="-25000" dirty="0">
                <a:solidFill>
                  <a:schemeClr val="tx1"/>
                </a:solidFill>
                <a:latin typeface="Cambria Math"/>
                <a:cs typeface="Cambria Math"/>
              </a:rPr>
              <a:t>e</a:t>
            </a:r>
          </a:p>
        </p:txBody>
      </p:sp>
      <p:sp>
        <p:nvSpPr>
          <p:cNvPr id="37" name="Rectangular Callout 36"/>
          <p:cNvSpPr/>
          <p:nvPr/>
        </p:nvSpPr>
        <p:spPr bwMode="auto">
          <a:xfrm>
            <a:off x="7145983" y="2138948"/>
            <a:ext cx="1245646" cy="922576"/>
          </a:xfrm>
          <a:prstGeom prst="wedgeRectCallout">
            <a:avLst>
              <a:gd name="adj1" fmla="val 12247"/>
              <a:gd name="adj2" fmla="val 122228"/>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480"/>
              </a:lnSpc>
              <a:spcBef>
                <a:spcPct val="0"/>
              </a:spcBef>
              <a:spcAft>
                <a:spcPct val="0"/>
              </a:spcAft>
              <a:buClrTx/>
              <a:buSzTx/>
              <a:buFontTx/>
              <a:buNone/>
              <a:tabLst/>
            </a:pPr>
            <a:r>
              <a:rPr lang="en-US" sz="1400" b="1" dirty="0">
                <a:solidFill>
                  <a:schemeClr val="tx1"/>
                </a:solidFill>
                <a:latin typeface="Arial" pitchFamily="-110" charset="0"/>
              </a:rPr>
              <a:t>Challenge node to decrypt </a:t>
            </a:r>
            <a:r>
              <a:rPr lang="en-US" sz="1400" b="1" dirty="0">
                <a:solidFill>
                  <a:schemeClr val="tx1"/>
                </a:solidFill>
                <a:latin typeface="Cambria Math"/>
                <a:cs typeface="Cambria Math"/>
              </a:rPr>
              <a:t>K</a:t>
            </a:r>
            <a:r>
              <a:rPr lang="en-US" sz="1400" b="1" baseline="-25000" dirty="0">
                <a:solidFill>
                  <a:schemeClr val="tx1"/>
                </a:solidFill>
                <a:latin typeface="Cambria Math"/>
                <a:cs typeface="Cambria Math"/>
              </a:rPr>
              <a:t>e</a:t>
            </a:r>
            <a:r>
              <a:rPr lang="en-US" sz="1400" b="1" dirty="0">
                <a:solidFill>
                  <a:schemeClr val="tx1"/>
                </a:solidFill>
                <a:latin typeface="Arial" pitchFamily="-110" charset="0"/>
              </a:rPr>
              <a:t> with EK</a:t>
            </a:r>
          </a:p>
        </p:txBody>
      </p:sp>
      <p:sp>
        <p:nvSpPr>
          <p:cNvPr id="26" name="Oval 25"/>
          <p:cNvSpPr/>
          <p:nvPr/>
        </p:nvSpPr>
        <p:spPr bwMode="auto">
          <a:xfrm>
            <a:off x="1016013" y="2872058"/>
            <a:ext cx="1726083" cy="869402"/>
          </a:xfrm>
          <a:prstGeom prst="ellipse">
            <a:avLst/>
          </a:prstGeom>
          <a:solidFill>
            <a:srgbClr val="FFFFFF">
              <a:alpha val="75000"/>
            </a:srgbClr>
          </a:solidFill>
          <a:ln w="12700" cap="flat" cmpd="sng" algn="ctr">
            <a:solidFill>
              <a:schemeClr val="bg1">
                <a:alpha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aphicFrame>
        <p:nvGraphicFramePr>
          <p:cNvPr id="55" name="Table 54"/>
          <p:cNvGraphicFramePr>
            <a:graphicFrameLocks noGrp="1"/>
          </p:cNvGraphicFramePr>
          <p:nvPr>
            <p:extLst>
              <p:ext uri="{D42A27DB-BD31-4B8C-83A1-F6EECF244321}">
                <p14:modId xmlns:p14="http://schemas.microsoft.com/office/powerpoint/2010/main" val="3411695321"/>
              </p:ext>
            </p:extLst>
          </p:nvPr>
        </p:nvGraphicFramePr>
        <p:xfrm>
          <a:off x="99428" y="1033150"/>
          <a:ext cx="4453364" cy="1280160"/>
        </p:xfrm>
        <a:graphic>
          <a:graphicData uri="http://schemas.openxmlformats.org/drawingml/2006/table">
            <a:tbl>
              <a:tblPr firstRow="1" bandRow="1">
                <a:tableStyleId>{00A15C55-8517-42AA-B614-E9B94910E393}</a:tableStyleId>
              </a:tblPr>
              <a:tblGrid>
                <a:gridCol w="559666">
                  <a:extLst>
                    <a:ext uri="{9D8B030D-6E8A-4147-A177-3AD203B41FA5}">
                      <a16:colId xmlns:a16="http://schemas.microsoft.com/office/drawing/2014/main" val="20000"/>
                    </a:ext>
                  </a:extLst>
                </a:gridCol>
                <a:gridCol w="984999">
                  <a:extLst>
                    <a:ext uri="{9D8B030D-6E8A-4147-A177-3AD203B41FA5}">
                      <a16:colId xmlns:a16="http://schemas.microsoft.com/office/drawing/2014/main" val="20001"/>
                    </a:ext>
                  </a:extLst>
                </a:gridCol>
                <a:gridCol w="2908699">
                  <a:extLst>
                    <a:ext uri="{9D8B030D-6E8A-4147-A177-3AD203B41FA5}">
                      <a16:colId xmlns:a16="http://schemas.microsoft.com/office/drawing/2014/main" val="20002"/>
                    </a:ext>
                  </a:extLst>
                </a:gridCol>
              </a:tblGrid>
              <a:tr h="0">
                <a:tc>
                  <a:txBody>
                    <a:bodyPr/>
                    <a:lstStyle/>
                    <a:p>
                      <a:r>
                        <a:rPr lang="en-US" sz="1200" dirty="0"/>
                        <a:t>Key</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lang="en-US" sz="1200" dirty="0"/>
                        <a:t>Type</a:t>
                      </a:r>
                    </a:p>
                  </a:txBody>
                  <a:tcPr>
                    <a:lnT w="12700" cap="flat" cmpd="sng" algn="ctr">
                      <a:solidFill>
                        <a:scrgbClr r="0" g="0" b="0"/>
                      </a:solidFill>
                      <a:prstDash val="solid"/>
                      <a:round/>
                      <a:headEnd type="none" w="med" len="med"/>
                      <a:tailEnd type="none" w="med" len="med"/>
                    </a:lnT>
                  </a:tcPr>
                </a:tc>
                <a:tc>
                  <a:txBody>
                    <a:bodyPr/>
                    <a:lstStyle/>
                    <a:p>
                      <a:r>
                        <a:rPr lang="en-US" sz="1200" dirty="0"/>
                        <a:t>Purpose</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r>
                        <a:rPr lang="en-US" sz="1600" dirty="0">
                          <a:latin typeface="Cambria Math"/>
                          <a:cs typeface="Cambria Math"/>
                        </a:rPr>
                        <a:t>EK</a:t>
                      </a:r>
                    </a:p>
                  </a:txBody>
                  <a:tcPr anchor="ctr">
                    <a:lnL w="12700" cap="flat" cmpd="sng" algn="ctr">
                      <a:solidFill>
                        <a:scrgbClr r="0" g="0" b="0"/>
                      </a:solidFill>
                      <a:prstDash val="solid"/>
                      <a:round/>
                      <a:headEnd type="none" w="med" len="med"/>
                      <a:tailEnd type="none" w="med" len="med"/>
                    </a:lnL>
                  </a:tcPr>
                </a:tc>
                <a:tc>
                  <a:txBody>
                    <a:bodyPr/>
                    <a:lstStyle/>
                    <a:p>
                      <a:r>
                        <a:rPr lang="en-US" sz="1200" dirty="0"/>
                        <a:t>RSA 2048</a:t>
                      </a:r>
                    </a:p>
                  </a:txBody>
                  <a:tcPr anchor="ctr"/>
                </a:tc>
                <a:tc>
                  <a:txBody>
                    <a:bodyPr/>
                    <a:lstStyle/>
                    <a:p>
                      <a:r>
                        <a:rPr lang="en-US" sz="1200" dirty="0"/>
                        <a:t>Permanent</a:t>
                      </a:r>
                      <a:r>
                        <a:rPr lang="en-US" sz="1200" baseline="0" dirty="0"/>
                        <a:t>, certifies valid TPM</a:t>
                      </a:r>
                      <a:endParaRPr lang="en-US" sz="1200" dirty="0"/>
                    </a:p>
                  </a:txBody>
                  <a:tcPr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r>
                        <a:rPr lang="en-US" sz="1600" dirty="0">
                          <a:latin typeface="Cambria Math"/>
                          <a:cs typeface="Cambria Math"/>
                        </a:rPr>
                        <a:t>AIK</a:t>
                      </a:r>
                    </a:p>
                  </a:txBody>
                  <a:tcPr anchor="ctr">
                    <a:lnL w="12700" cap="flat" cmpd="sng" algn="ctr">
                      <a:solidFill>
                        <a:scrgbClr r="0" g="0" b="0"/>
                      </a:solidFill>
                      <a:prstDash val="solid"/>
                      <a:round/>
                      <a:headEnd type="none" w="med" len="med"/>
                      <a:tailEnd type="none" w="med" len="med"/>
                    </a:lnL>
                  </a:tcPr>
                </a:tc>
                <a:tc>
                  <a:txBody>
                    <a:bodyPr/>
                    <a:lstStyle/>
                    <a:p>
                      <a:r>
                        <a:rPr lang="en-US" sz="1200" dirty="0"/>
                        <a:t>RSA 2048</a:t>
                      </a:r>
                    </a:p>
                  </a:txBody>
                  <a:tcPr anchor="ctr"/>
                </a:tc>
                <a:tc>
                  <a:txBody>
                    <a:bodyPr/>
                    <a:lstStyle/>
                    <a:p>
                      <a:r>
                        <a:rPr lang="en-US" sz="1200" dirty="0"/>
                        <a:t>TPM key to sign quotes</a:t>
                      </a:r>
                    </a:p>
                  </a:txBody>
                  <a:tcPr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r>
                        <a:rPr lang="en-US" sz="1600" dirty="0">
                          <a:latin typeface="Cambria Math"/>
                          <a:cs typeface="Cambria Math"/>
                        </a:rPr>
                        <a:t>K</a:t>
                      </a:r>
                      <a:r>
                        <a:rPr lang="en-US" sz="1600" baseline="-25000" dirty="0">
                          <a:latin typeface="Cambria Math"/>
                          <a:cs typeface="Cambria Math"/>
                        </a:rPr>
                        <a:t>e</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sz="1200" dirty="0"/>
                        <a:t>AES-256</a:t>
                      </a:r>
                    </a:p>
                  </a:txBody>
                  <a:tcPr anchor="ctr">
                    <a:lnB w="12700" cap="flat" cmpd="sng" algn="ctr">
                      <a:solidFill>
                        <a:scrgbClr r="0" g="0" b="0"/>
                      </a:solidFill>
                      <a:prstDash val="solid"/>
                      <a:round/>
                      <a:headEnd type="none" w="med" len="med"/>
                      <a:tailEnd type="none" w="med" len="med"/>
                    </a:lnB>
                  </a:tcPr>
                </a:tc>
                <a:tc>
                  <a:txBody>
                    <a:bodyPr/>
                    <a:lstStyle/>
                    <a:p>
                      <a:r>
                        <a:rPr lang="en-US" sz="1200" dirty="0"/>
                        <a:t>Ephemeral</a:t>
                      </a:r>
                      <a:r>
                        <a:rPr lang="en-US" sz="1200" baseline="0" dirty="0"/>
                        <a:t> challenge key to certify AIK</a:t>
                      </a:r>
                      <a:endParaRPr lang="en-US" sz="1200" dirty="0"/>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54" name="Group 53">
            <a:extLst>
              <a:ext uri="{FF2B5EF4-FFF2-40B4-BE49-F238E27FC236}">
                <a16:creationId xmlns:a16="http://schemas.microsoft.com/office/drawing/2014/main" id="{07FE4BFC-0DCC-7F44-B02F-E94673668DE7}"/>
              </a:ext>
            </a:extLst>
          </p:cNvPr>
          <p:cNvGrpSpPr/>
          <p:nvPr/>
        </p:nvGrpSpPr>
        <p:grpSpPr>
          <a:xfrm>
            <a:off x="4981149" y="4309657"/>
            <a:ext cx="2111366" cy="1107766"/>
            <a:chOff x="4981149" y="4309657"/>
            <a:chExt cx="2111366" cy="1107766"/>
          </a:xfrm>
        </p:grpSpPr>
        <p:sp>
          <p:nvSpPr>
            <p:cNvPr id="57" name="Rectangle 56">
              <a:extLst>
                <a:ext uri="{FF2B5EF4-FFF2-40B4-BE49-F238E27FC236}">
                  <a16:creationId xmlns:a16="http://schemas.microsoft.com/office/drawing/2014/main" id="{B0D6C946-5BA4-CC43-B80E-FE70CFD493A1}"/>
                </a:ext>
              </a:extLst>
            </p:cNvPr>
            <p:cNvSpPr/>
            <p:nvPr/>
          </p:nvSpPr>
          <p:spPr bwMode="auto">
            <a:xfrm>
              <a:off x="4981149" y="4309657"/>
              <a:ext cx="2111366" cy="1107766"/>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Cloud Node</a:t>
              </a:r>
            </a:p>
          </p:txBody>
        </p:sp>
        <p:sp>
          <p:nvSpPr>
            <p:cNvPr id="58" name="Rounded Rectangle 57">
              <a:extLst>
                <a:ext uri="{FF2B5EF4-FFF2-40B4-BE49-F238E27FC236}">
                  <a16:creationId xmlns:a16="http://schemas.microsoft.com/office/drawing/2014/main" id="{15A34B03-1AFC-9749-9A0A-2886E6E3022F}"/>
                </a:ext>
              </a:extLst>
            </p:cNvPr>
            <p:cNvSpPr/>
            <p:nvPr/>
          </p:nvSpPr>
          <p:spPr bwMode="auto">
            <a:xfrm>
              <a:off x="6482914" y="4935820"/>
              <a:ext cx="609600" cy="481603"/>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algn="ctr" defTabSz="914285"/>
              <a:r>
                <a:rPr lang="en-US" sz="1500" b="1" dirty="0">
                  <a:solidFill>
                    <a:srgbClr val="FFFFFF"/>
                  </a:solidFill>
                </a:rPr>
                <a:t>TPM</a:t>
              </a:r>
            </a:p>
          </p:txBody>
        </p:sp>
        <p:pic>
          <p:nvPicPr>
            <p:cNvPr id="59" name="Picture 58">
              <a:extLst>
                <a:ext uri="{FF2B5EF4-FFF2-40B4-BE49-F238E27FC236}">
                  <a16:creationId xmlns:a16="http://schemas.microsoft.com/office/drawing/2014/main" id="{BA6DDB9B-6B3F-7143-8634-8AB4275EE5B5}"/>
                </a:ext>
              </a:extLst>
            </p:cNvPr>
            <p:cNvPicPr>
              <a:picLocks noChangeAspect="1"/>
            </p:cNvPicPr>
            <p:nvPr/>
          </p:nvPicPr>
          <p:blipFill>
            <a:blip r:embed="rId5"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641496" y="5244652"/>
              <a:ext cx="293451" cy="122271"/>
            </a:xfrm>
            <a:prstGeom prst="rect">
              <a:avLst/>
            </a:prstGeom>
          </p:spPr>
        </p:pic>
      </p:grpSp>
      <p:pic>
        <p:nvPicPr>
          <p:cNvPr id="50" name="Picture 4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901961" y="5371512"/>
            <a:ext cx="574852" cy="239521"/>
          </a:xfrm>
          <a:prstGeom prst="rect">
            <a:avLst/>
          </a:prstGeom>
        </p:spPr>
      </p:pic>
      <p:sp>
        <p:nvSpPr>
          <p:cNvPr id="52" name="TextBox 51"/>
          <p:cNvSpPr txBox="1"/>
          <p:nvPr/>
        </p:nvSpPr>
        <p:spPr>
          <a:xfrm>
            <a:off x="6732034" y="5611033"/>
            <a:ext cx="818140" cy="369332"/>
          </a:xfrm>
          <a:prstGeom prst="rect">
            <a:avLst/>
          </a:prstGeom>
          <a:noFill/>
        </p:spPr>
        <p:txBody>
          <a:bodyPr wrap="none" rtlCol="0">
            <a:spAutoFit/>
          </a:bodyPr>
          <a:lstStyle/>
          <a:p>
            <a:pPr algn="ctr"/>
            <a:r>
              <a:rPr lang="en-US" sz="1800" dirty="0">
                <a:latin typeface="Cambria Math"/>
                <a:cs typeface="Cambria Math"/>
              </a:rPr>
              <a:t>AIK</a:t>
            </a:r>
            <a:r>
              <a:rPr lang="en-US" sz="1800" baseline="-25000" dirty="0">
                <a:latin typeface="Cambria Math"/>
                <a:cs typeface="Cambria Math"/>
              </a:rPr>
              <a:t>priv</a:t>
            </a:r>
          </a:p>
        </p:txBody>
      </p:sp>
      <p:grpSp>
        <p:nvGrpSpPr>
          <p:cNvPr id="3" name="Group 2">
            <a:extLst>
              <a:ext uri="{FF2B5EF4-FFF2-40B4-BE49-F238E27FC236}">
                <a16:creationId xmlns:a16="http://schemas.microsoft.com/office/drawing/2014/main" id="{277D41A1-CDCE-A74F-82A9-E5024CC013F1}"/>
              </a:ext>
            </a:extLst>
          </p:cNvPr>
          <p:cNvGrpSpPr/>
          <p:nvPr/>
        </p:nvGrpSpPr>
        <p:grpSpPr>
          <a:xfrm>
            <a:off x="6079646" y="5390979"/>
            <a:ext cx="729815" cy="639548"/>
            <a:chOff x="5816552" y="5426985"/>
            <a:chExt cx="729815" cy="639548"/>
          </a:xfrm>
        </p:grpSpPr>
        <p:pic>
          <p:nvPicPr>
            <p:cNvPr id="40" name="Picture 39">
              <a:extLst>
                <a:ext uri="{FF2B5EF4-FFF2-40B4-BE49-F238E27FC236}">
                  <a16:creationId xmlns:a16="http://schemas.microsoft.com/office/drawing/2014/main" id="{1A4839B9-C629-EC4D-AB89-6165DF4279AA}"/>
                </a:ext>
              </a:extLst>
            </p:cNvPr>
            <p:cNvPicPr>
              <a:picLocks noChangeAspect="1"/>
            </p:cNvPicPr>
            <p:nvPr/>
          </p:nvPicPr>
          <p:blipFill>
            <a:blip r:embed="rId5"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5894033" y="5426985"/>
              <a:ext cx="574852" cy="239521"/>
            </a:xfrm>
            <a:prstGeom prst="rect">
              <a:avLst/>
            </a:prstGeom>
          </p:spPr>
        </p:pic>
        <p:sp>
          <p:nvSpPr>
            <p:cNvPr id="49" name="TextBox 48">
              <a:extLst>
                <a:ext uri="{FF2B5EF4-FFF2-40B4-BE49-F238E27FC236}">
                  <a16:creationId xmlns:a16="http://schemas.microsoft.com/office/drawing/2014/main" id="{62DAD9C8-A31A-B64B-9F3E-02FCE24A7485}"/>
                </a:ext>
              </a:extLst>
            </p:cNvPr>
            <p:cNvSpPr txBox="1"/>
            <p:nvPr/>
          </p:nvSpPr>
          <p:spPr>
            <a:xfrm>
              <a:off x="5816552" y="5697201"/>
              <a:ext cx="729815" cy="369332"/>
            </a:xfrm>
            <a:prstGeom prst="rect">
              <a:avLst/>
            </a:prstGeom>
            <a:noFill/>
          </p:spPr>
          <p:txBody>
            <a:bodyPr wrap="none" rtlCol="0">
              <a:spAutoFit/>
            </a:bodyPr>
            <a:lstStyle/>
            <a:p>
              <a:pPr algn="ctr"/>
              <a:r>
                <a:rPr lang="en-US" sz="1800" dirty="0" err="1">
                  <a:latin typeface="Cambria Math"/>
                  <a:cs typeface="Cambria Math"/>
                </a:rPr>
                <a:t>EK</a:t>
              </a:r>
              <a:r>
                <a:rPr lang="en-US" sz="1800" baseline="-25000" dirty="0" err="1">
                  <a:latin typeface="Cambria Math"/>
                  <a:cs typeface="Cambria Math"/>
                </a:rPr>
                <a:t>priv</a:t>
              </a:r>
              <a:endParaRPr lang="en-US" sz="1800" baseline="-25000" dirty="0">
                <a:latin typeface="Cambria Math"/>
                <a:cs typeface="Cambria Math"/>
              </a:endParaRPr>
            </a:p>
          </p:txBody>
        </p:sp>
      </p:grpSp>
      <p:sp>
        <p:nvSpPr>
          <p:cNvPr id="60" name="Rounded Rectangle 59">
            <a:extLst>
              <a:ext uri="{FF2B5EF4-FFF2-40B4-BE49-F238E27FC236}">
                <a16:creationId xmlns:a16="http://schemas.microsoft.com/office/drawing/2014/main" id="{99BBBFC2-90A6-334F-9F1F-ABA1AFED5007}"/>
              </a:ext>
            </a:extLst>
          </p:cNvPr>
          <p:cNvSpPr/>
          <p:nvPr/>
        </p:nvSpPr>
        <p:spPr bwMode="auto">
          <a:xfrm>
            <a:off x="8819985" y="2872058"/>
            <a:ext cx="2113391" cy="869402"/>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Registrar</a:t>
            </a:r>
          </a:p>
        </p:txBody>
      </p:sp>
      <p:pic>
        <p:nvPicPr>
          <p:cNvPr id="61" name="Picture 60">
            <a:extLst>
              <a:ext uri="{FF2B5EF4-FFF2-40B4-BE49-F238E27FC236}">
                <a16:creationId xmlns:a16="http://schemas.microsoft.com/office/drawing/2014/main" id="{17B95494-7E6F-1E4F-BF7A-A6F488BAE25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0513116" y="2925129"/>
            <a:ext cx="382160" cy="381630"/>
          </a:xfrm>
          <a:prstGeom prst="rect">
            <a:avLst/>
          </a:prstGeom>
        </p:spPr>
      </p:pic>
      <p:grpSp>
        <p:nvGrpSpPr>
          <p:cNvPr id="29" name="Group 28"/>
          <p:cNvGrpSpPr/>
          <p:nvPr/>
        </p:nvGrpSpPr>
        <p:grpSpPr>
          <a:xfrm>
            <a:off x="9027692" y="2425035"/>
            <a:ext cx="1400361" cy="581508"/>
            <a:chOff x="10456808" y="1731802"/>
            <a:chExt cx="1400361" cy="581508"/>
          </a:xfrm>
        </p:grpSpPr>
        <p:sp>
          <p:nvSpPr>
            <p:cNvPr id="27" name="Rectangle 26"/>
            <p:cNvSpPr/>
            <p:nvPr/>
          </p:nvSpPr>
          <p:spPr bwMode="auto">
            <a:xfrm>
              <a:off x="10456808" y="1731802"/>
              <a:ext cx="1400361" cy="581508"/>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51" name="TextBox 50"/>
            <p:cNvSpPr txBox="1"/>
            <p:nvPr/>
          </p:nvSpPr>
          <p:spPr>
            <a:xfrm>
              <a:off x="10514012" y="1828800"/>
              <a:ext cx="803413" cy="369332"/>
            </a:xfrm>
            <a:prstGeom prst="rect">
              <a:avLst/>
            </a:prstGeom>
            <a:noFill/>
          </p:spPr>
          <p:txBody>
            <a:bodyPr wrap="none" rtlCol="0">
              <a:spAutoFit/>
            </a:bodyPr>
            <a:lstStyle/>
            <a:p>
              <a:pPr algn="ctr"/>
              <a:r>
                <a:rPr lang="en-US" sz="1800" dirty="0">
                  <a:latin typeface="Cambria Math"/>
                  <a:cs typeface="Cambria Math"/>
                </a:rPr>
                <a:t>AIK</a:t>
              </a:r>
              <a:r>
                <a:rPr lang="en-US" sz="1800" baseline="-25000" dirty="0">
                  <a:latin typeface="Cambria Math"/>
                  <a:cs typeface="Cambria Math"/>
                </a:rPr>
                <a:t>pub</a:t>
              </a:r>
            </a:p>
          </p:txBody>
        </p:sp>
        <p:pic>
          <p:nvPicPr>
            <p:cNvPr id="56" name="Picture 55" descr="Green_check.svg.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48277" y="1814122"/>
              <a:ext cx="350919" cy="350919"/>
            </a:xfrm>
            <a:prstGeom prst="rect">
              <a:avLst/>
            </a:prstGeom>
          </p:spPr>
        </p:pic>
      </p:grpSp>
      <p:sp>
        <p:nvSpPr>
          <p:cNvPr id="53" name="Rectangular Callout 52">
            <a:extLst>
              <a:ext uri="{FF2B5EF4-FFF2-40B4-BE49-F238E27FC236}">
                <a16:creationId xmlns:a16="http://schemas.microsoft.com/office/drawing/2014/main" id="{EECB2C1B-BF50-9D46-8738-E5B8677D64BA}"/>
              </a:ext>
            </a:extLst>
          </p:cNvPr>
          <p:cNvSpPr/>
          <p:nvPr/>
        </p:nvSpPr>
        <p:spPr bwMode="auto">
          <a:xfrm>
            <a:off x="10039500" y="1165349"/>
            <a:ext cx="1245646" cy="922576"/>
          </a:xfrm>
          <a:prstGeom prst="wedgeRectCallout">
            <a:avLst>
              <a:gd name="adj1" fmla="val -47295"/>
              <a:gd name="adj2" fmla="val 86988"/>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480"/>
              </a:lnSpc>
              <a:spcBef>
                <a:spcPct val="0"/>
              </a:spcBef>
              <a:spcAft>
                <a:spcPct val="0"/>
              </a:spcAft>
              <a:buClrTx/>
              <a:buSzTx/>
              <a:buFontTx/>
              <a:buNone/>
              <a:tabLst/>
            </a:pPr>
            <a:r>
              <a:rPr lang="en-US" sz="1400" b="1" dirty="0">
                <a:solidFill>
                  <a:schemeClr val="tx1"/>
                </a:solidFill>
                <a:latin typeface="Arial" pitchFamily="-110" charset="0"/>
              </a:rPr>
              <a:t>AIK successfully tied to EK identity</a:t>
            </a:r>
          </a:p>
        </p:txBody>
      </p:sp>
      <p:sp>
        <p:nvSpPr>
          <p:cNvPr id="4" name="TextBox 3">
            <a:extLst>
              <a:ext uri="{FF2B5EF4-FFF2-40B4-BE49-F238E27FC236}">
                <a16:creationId xmlns:a16="http://schemas.microsoft.com/office/drawing/2014/main" id="{49597753-80E8-834D-929C-491D9AFA4067}"/>
              </a:ext>
            </a:extLst>
          </p:cNvPr>
          <p:cNvSpPr txBox="1"/>
          <p:nvPr/>
        </p:nvSpPr>
        <p:spPr>
          <a:xfrm>
            <a:off x="1253710" y="6364585"/>
            <a:ext cx="2046084" cy="400110"/>
          </a:xfrm>
          <a:prstGeom prst="rect">
            <a:avLst/>
          </a:prstGeom>
          <a:noFill/>
        </p:spPr>
        <p:txBody>
          <a:bodyPr wrap="square" rtlCol="0">
            <a:spAutoFit/>
          </a:bodyPr>
          <a:lstStyle/>
          <a:p>
            <a:r>
              <a:rPr lang="en-US" sz="1000" dirty="0"/>
              <a:t>EK: Endorsement Key</a:t>
            </a:r>
          </a:p>
          <a:p>
            <a:r>
              <a:rPr lang="en-US" sz="1000" dirty="0"/>
              <a:t>AIK: Attestation Identity Key </a:t>
            </a:r>
            <a:endParaRPr lang="en-US" sz="1000" b="1" dirty="0"/>
          </a:p>
        </p:txBody>
      </p:sp>
      <p:grpSp>
        <p:nvGrpSpPr>
          <p:cNvPr id="63" name="Group 62">
            <a:extLst>
              <a:ext uri="{FF2B5EF4-FFF2-40B4-BE49-F238E27FC236}">
                <a16:creationId xmlns:a16="http://schemas.microsoft.com/office/drawing/2014/main" id="{0523A447-DFFE-B741-9CA0-D9D95899CD41}"/>
              </a:ext>
            </a:extLst>
          </p:cNvPr>
          <p:cNvGrpSpPr/>
          <p:nvPr/>
        </p:nvGrpSpPr>
        <p:grpSpPr>
          <a:xfrm>
            <a:off x="105171" y="5671952"/>
            <a:ext cx="2636926" cy="595872"/>
            <a:chOff x="298763" y="5594428"/>
            <a:chExt cx="2636926" cy="595872"/>
          </a:xfrm>
        </p:grpSpPr>
        <p:sp>
          <p:nvSpPr>
            <p:cNvPr id="64" name="Rectangle 63">
              <a:extLst>
                <a:ext uri="{FF2B5EF4-FFF2-40B4-BE49-F238E27FC236}">
                  <a16:creationId xmlns:a16="http://schemas.microsoft.com/office/drawing/2014/main" id="{9BA1086D-E962-4448-A83F-877249D2C407}"/>
                </a:ext>
              </a:extLst>
            </p:cNvPr>
            <p:cNvSpPr/>
            <p:nvPr/>
          </p:nvSpPr>
          <p:spPr bwMode="auto">
            <a:xfrm>
              <a:off x="298763" y="5635299"/>
              <a:ext cx="695109" cy="236103"/>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pitchFamily="-110" charset="0"/>
              </a:endParaRPr>
            </a:p>
          </p:txBody>
        </p:sp>
        <p:sp>
          <p:nvSpPr>
            <p:cNvPr id="65" name="Rectangle 64">
              <a:extLst>
                <a:ext uri="{FF2B5EF4-FFF2-40B4-BE49-F238E27FC236}">
                  <a16:creationId xmlns:a16="http://schemas.microsoft.com/office/drawing/2014/main" id="{D5712EA2-D0F2-D242-B90D-84EC98FC43F7}"/>
                </a:ext>
              </a:extLst>
            </p:cNvPr>
            <p:cNvSpPr/>
            <p:nvPr/>
          </p:nvSpPr>
          <p:spPr bwMode="auto">
            <a:xfrm>
              <a:off x="298763" y="5882523"/>
              <a:ext cx="695110" cy="226711"/>
            </a:xfrm>
            <a:prstGeom prst="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66" name="TextBox 65">
              <a:extLst>
                <a:ext uri="{FF2B5EF4-FFF2-40B4-BE49-F238E27FC236}">
                  <a16:creationId xmlns:a16="http://schemas.microsoft.com/office/drawing/2014/main" id="{B67CCA5C-1F9C-F349-B420-418EB37348B7}"/>
                </a:ext>
              </a:extLst>
            </p:cNvPr>
            <p:cNvSpPr txBox="1"/>
            <p:nvPr/>
          </p:nvSpPr>
          <p:spPr>
            <a:xfrm>
              <a:off x="993873" y="5594428"/>
              <a:ext cx="1941816" cy="307777"/>
            </a:xfrm>
            <a:prstGeom prst="rect">
              <a:avLst/>
            </a:prstGeom>
            <a:noFill/>
          </p:spPr>
          <p:txBody>
            <a:bodyPr wrap="square" rtlCol="0">
              <a:spAutoFit/>
            </a:bodyPr>
            <a:lstStyle/>
            <a:p>
              <a:r>
                <a:rPr lang="en-US" sz="1400" b="1" dirty="0"/>
                <a:t>Tenant-controlled</a:t>
              </a:r>
            </a:p>
          </p:txBody>
        </p:sp>
        <p:sp>
          <p:nvSpPr>
            <p:cNvPr id="67" name="TextBox 66">
              <a:extLst>
                <a:ext uri="{FF2B5EF4-FFF2-40B4-BE49-F238E27FC236}">
                  <a16:creationId xmlns:a16="http://schemas.microsoft.com/office/drawing/2014/main" id="{4AAE4674-0612-F244-864B-C4CBF0960D47}"/>
                </a:ext>
              </a:extLst>
            </p:cNvPr>
            <p:cNvSpPr txBox="1"/>
            <p:nvPr/>
          </p:nvSpPr>
          <p:spPr>
            <a:xfrm>
              <a:off x="993873" y="5882523"/>
              <a:ext cx="1941816" cy="307777"/>
            </a:xfrm>
            <a:prstGeom prst="rect">
              <a:avLst/>
            </a:prstGeom>
            <a:noFill/>
          </p:spPr>
          <p:txBody>
            <a:bodyPr wrap="square" rtlCol="0">
              <a:spAutoFit/>
            </a:bodyPr>
            <a:lstStyle/>
            <a:p>
              <a:r>
                <a:rPr lang="en-US" sz="1400" b="1" dirty="0"/>
                <a:t>Provider-controlled</a:t>
              </a:r>
            </a:p>
          </p:txBody>
        </p:sp>
      </p:grpSp>
      <p:grpSp>
        <p:nvGrpSpPr>
          <p:cNvPr id="68" name="Group 67">
            <a:extLst>
              <a:ext uri="{FF2B5EF4-FFF2-40B4-BE49-F238E27FC236}">
                <a16:creationId xmlns:a16="http://schemas.microsoft.com/office/drawing/2014/main" id="{DA58515B-9317-CD40-8978-A8CD83C65002}"/>
              </a:ext>
            </a:extLst>
          </p:cNvPr>
          <p:cNvGrpSpPr/>
          <p:nvPr/>
        </p:nvGrpSpPr>
        <p:grpSpPr>
          <a:xfrm>
            <a:off x="10523651" y="5280526"/>
            <a:ext cx="1522990" cy="935583"/>
            <a:chOff x="10162698" y="4462665"/>
            <a:chExt cx="1522990" cy="935583"/>
          </a:xfrm>
        </p:grpSpPr>
        <p:sp>
          <p:nvSpPr>
            <p:cNvPr id="69" name="Rectangle 68">
              <a:extLst>
                <a:ext uri="{FF2B5EF4-FFF2-40B4-BE49-F238E27FC236}">
                  <a16:creationId xmlns:a16="http://schemas.microsoft.com/office/drawing/2014/main" id="{D82E3979-18D1-B047-A7FB-F1B0A1416DB1}"/>
                </a:ext>
              </a:extLst>
            </p:cNvPr>
            <p:cNvSpPr/>
            <p:nvPr/>
          </p:nvSpPr>
          <p:spPr>
            <a:xfrm>
              <a:off x="10162698" y="4462665"/>
              <a:ext cx="1522990" cy="93558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a:solidFill>
                    <a:schemeClr val="tx1"/>
                  </a:solidFill>
                </a:rPr>
                <a:t>Legend</a:t>
              </a:r>
            </a:p>
          </p:txBody>
        </p:sp>
        <p:cxnSp>
          <p:nvCxnSpPr>
            <p:cNvPr id="70" name="Straight Arrow Connector 69">
              <a:extLst>
                <a:ext uri="{FF2B5EF4-FFF2-40B4-BE49-F238E27FC236}">
                  <a16:creationId xmlns:a16="http://schemas.microsoft.com/office/drawing/2014/main" id="{C7CEC936-8A1D-7548-A4E7-346EEB758E4B}"/>
                </a:ext>
              </a:extLst>
            </p:cNvPr>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5BFEEC13-6557-F748-AAAD-D7153C579B3A}"/>
                </a:ext>
              </a:extLst>
            </p:cNvPr>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B6B21BE-4A28-944C-A66E-E873AC263797}"/>
                </a:ext>
              </a:extLst>
            </p:cNvPr>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3" name="TextBox 72">
              <a:extLst>
                <a:ext uri="{FF2B5EF4-FFF2-40B4-BE49-F238E27FC236}">
                  <a16:creationId xmlns:a16="http://schemas.microsoft.com/office/drawing/2014/main" id="{FA07D2AE-1560-8F40-950E-0711C77B7BFC}"/>
                </a:ext>
              </a:extLst>
            </p:cNvPr>
            <p:cNvSpPr txBox="1"/>
            <p:nvPr/>
          </p:nvSpPr>
          <p:spPr>
            <a:xfrm>
              <a:off x="10744239" y="4805272"/>
              <a:ext cx="875561" cy="246221"/>
            </a:xfrm>
            <a:prstGeom prst="rect">
              <a:avLst/>
            </a:prstGeom>
            <a:noFill/>
            <a:effectLst/>
          </p:spPr>
          <p:txBody>
            <a:bodyPr wrap="none" rtlCol="0">
              <a:spAutoFit/>
            </a:bodyPr>
            <a:lstStyle/>
            <a:p>
              <a:r>
                <a:rPr lang="en-US" sz="1000" b="1" dirty="0">
                  <a:latin typeface="Arial"/>
                  <a:cs typeface="Arial"/>
                </a:rPr>
                <a:t>Mutual TLS</a:t>
              </a:r>
            </a:p>
          </p:txBody>
        </p:sp>
        <p:sp>
          <p:nvSpPr>
            <p:cNvPr id="74" name="TextBox 73">
              <a:extLst>
                <a:ext uri="{FF2B5EF4-FFF2-40B4-BE49-F238E27FC236}">
                  <a16:creationId xmlns:a16="http://schemas.microsoft.com/office/drawing/2014/main" id="{BE39155A-FACA-5042-BACA-3336DAEDADCD}"/>
                </a:ext>
              </a:extLst>
            </p:cNvPr>
            <p:cNvSpPr txBox="1"/>
            <p:nvPr/>
          </p:nvSpPr>
          <p:spPr>
            <a:xfrm>
              <a:off x="10747166" y="4983207"/>
              <a:ext cx="857927" cy="246221"/>
            </a:xfrm>
            <a:prstGeom prst="rect">
              <a:avLst/>
            </a:prstGeom>
            <a:noFill/>
            <a:effectLst/>
          </p:spPr>
          <p:txBody>
            <a:bodyPr wrap="none" rtlCol="0">
              <a:spAutoFit/>
            </a:bodyPr>
            <a:lstStyle/>
            <a:p>
              <a:r>
                <a:rPr lang="en-US" sz="1000" b="1" dirty="0">
                  <a:latin typeface="Arial"/>
                  <a:cs typeface="Arial"/>
                </a:rPr>
                <a:t>Server TLS</a:t>
              </a:r>
            </a:p>
          </p:txBody>
        </p:sp>
        <p:sp>
          <p:nvSpPr>
            <p:cNvPr id="75" name="TextBox 74">
              <a:extLst>
                <a:ext uri="{FF2B5EF4-FFF2-40B4-BE49-F238E27FC236}">
                  <a16:creationId xmlns:a16="http://schemas.microsoft.com/office/drawing/2014/main" id="{8A74BCBA-968E-F747-A59D-7E50739A51BB}"/>
                </a:ext>
              </a:extLst>
            </p:cNvPr>
            <p:cNvSpPr txBox="1"/>
            <p:nvPr/>
          </p:nvSpPr>
          <p:spPr>
            <a:xfrm>
              <a:off x="10751329" y="5152027"/>
              <a:ext cx="633507" cy="246221"/>
            </a:xfrm>
            <a:prstGeom prst="rect">
              <a:avLst/>
            </a:prstGeom>
            <a:noFill/>
            <a:effectLst/>
          </p:spPr>
          <p:txBody>
            <a:bodyPr wrap="none" rtlCol="0">
              <a:spAutoFit/>
            </a:bodyPr>
            <a:lstStyle/>
            <a:p>
              <a:r>
                <a:rPr lang="en-US" sz="1000" b="1" dirty="0">
                  <a:latin typeface="Arial"/>
                  <a:cs typeface="Arial"/>
                </a:rPr>
                <a:t>No TLS</a:t>
              </a:r>
            </a:p>
          </p:txBody>
        </p:sp>
      </p:grpSp>
      <p:pic>
        <p:nvPicPr>
          <p:cNvPr id="76" name="Picture 75">
            <a:extLst>
              <a:ext uri="{FF2B5EF4-FFF2-40B4-BE49-F238E27FC236}">
                <a16:creationId xmlns:a16="http://schemas.microsoft.com/office/drawing/2014/main" id="{DBA44C9A-99D4-F74A-9672-EF3B48DBFD2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684239" y="1522276"/>
            <a:ext cx="382160" cy="381630"/>
          </a:xfrm>
          <a:prstGeom prst="rect">
            <a:avLst/>
          </a:prstGeom>
        </p:spPr>
      </p:pic>
      <p:sp>
        <p:nvSpPr>
          <p:cNvPr id="24" name="Rounded Rectangle 23"/>
          <p:cNvSpPr/>
          <p:nvPr/>
        </p:nvSpPr>
        <p:spPr bwMode="auto">
          <a:xfrm>
            <a:off x="4981148" y="1486796"/>
            <a:ext cx="2111365" cy="760210"/>
          </a:xfrm>
          <a:prstGeom prst="roundRect">
            <a:avLst/>
          </a:prstGeom>
          <a:solidFill>
            <a:schemeClr val="bg1">
              <a:alpha val="75000"/>
            </a:schemeClr>
          </a:solidFill>
          <a:ln w="12700" cap="flat" cmpd="sng" algn="ctr">
            <a:solidFill>
              <a:schemeClr val="bg1">
                <a:alpha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Tree>
    <p:extLst>
      <p:ext uri="{BB962C8B-B14F-4D97-AF65-F5344CB8AC3E}">
        <p14:creationId xmlns:p14="http://schemas.microsoft.com/office/powerpoint/2010/main" val="39305383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25" grpId="0" animBg="1"/>
      <p:bldP spid="36" grpId="0" animBg="1"/>
      <p:bldP spid="37" grpId="0" animBg="1"/>
      <p:bldP spid="52" grpId="0"/>
      <p:bldP spid="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loud 86">
            <a:extLst>
              <a:ext uri="{FF2B5EF4-FFF2-40B4-BE49-F238E27FC236}">
                <a16:creationId xmlns:a16="http://schemas.microsoft.com/office/drawing/2014/main" id="{522F7BFE-5FED-DE48-A103-E0A458A600D0}"/>
              </a:ext>
            </a:extLst>
          </p:cNvPr>
          <p:cNvSpPr/>
          <p:nvPr/>
        </p:nvSpPr>
        <p:spPr bwMode="auto">
          <a:xfrm>
            <a:off x="4425008" y="1323474"/>
            <a:ext cx="7098729" cy="4398210"/>
          </a:xfrm>
          <a:prstGeom prst="cloud">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52" name="Oval 51">
            <a:extLst>
              <a:ext uri="{FF2B5EF4-FFF2-40B4-BE49-F238E27FC236}">
                <a16:creationId xmlns:a16="http://schemas.microsoft.com/office/drawing/2014/main" id="{9DE40CFF-A950-7149-864F-6BA815A0A45B}"/>
              </a:ext>
            </a:extLst>
          </p:cNvPr>
          <p:cNvSpPr/>
          <p:nvPr/>
        </p:nvSpPr>
        <p:spPr bwMode="auto">
          <a:xfrm>
            <a:off x="1016014" y="2872058"/>
            <a:ext cx="1726083" cy="869402"/>
          </a:xfrm>
          <a:prstGeom prst="ellipse">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a:t>
            </a:r>
          </a:p>
        </p:txBody>
      </p:sp>
      <p:sp>
        <p:nvSpPr>
          <p:cNvPr id="2" name="Title 1"/>
          <p:cNvSpPr>
            <a:spLocks noGrp="1"/>
          </p:cNvSpPr>
          <p:nvPr>
            <p:ph type="title"/>
          </p:nvPr>
        </p:nvSpPr>
        <p:spPr/>
        <p:txBody>
          <a:bodyPr/>
          <a:lstStyle/>
          <a:p>
            <a:r>
              <a:rPr lang="en-US" dirty="0"/>
              <a:t>Keylime Bootstrap: Checking Integrity (Part 1)</a:t>
            </a:r>
          </a:p>
        </p:txBody>
      </p:sp>
      <p:grpSp>
        <p:nvGrpSpPr>
          <p:cNvPr id="54" name="Group 53"/>
          <p:cNvGrpSpPr/>
          <p:nvPr/>
        </p:nvGrpSpPr>
        <p:grpSpPr>
          <a:xfrm>
            <a:off x="10523651" y="5280526"/>
            <a:ext cx="1522990" cy="935583"/>
            <a:chOff x="10162698" y="4462665"/>
            <a:chExt cx="1522990" cy="935583"/>
          </a:xfrm>
        </p:grpSpPr>
        <p:sp>
          <p:nvSpPr>
            <p:cNvPr id="41" name="Rectangle 40"/>
            <p:cNvSpPr/>
            <p:nvPr/>
          </p:nvSpPr>
          <p:spPr>
            <a:xfrm>
              <a:off x="10162698" y="4462665"/>
              <a:ext cx="1522990" cy="93558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a:solidFill>
                    <a:schemeClr val="tx1"/>
                  </a:solidFill>
                </a:rPr>
                <a:t>Legend</a:t>
              </a:r>
            </a:p>
          </p:txBody>
        </p:sp>
        <p:cxnSp>
          <p:nvCxnSpPr>
            <p:cNvPr id="35" name="Straight Arrow Connector 34"/>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744239" y="4805272"/>
              <a:ext cx="875561" cy="246221"/>
            </a:xfrm>
            <a:prstGeom prst="rect">
              <a:avLst/>
            </a:prstGeom>
            <a:noFill/>
            <a:effectLst/>
          </p:spPr>
          <p:txBody>
            <a:bodyPr wrap="none" rtlCol="0">
              <a:spAutoFit/>
            </a:bodyPr>
            <a:lstStyle/>
            <a:p>
              <a:r>
                <a:rPr lang="en-US" sz="1000" b="1" dirty="0">
                  <a:latin typeface="Arial"/>
                  <a:cs typeface="Arial"/>
                </a:rPr>
                <a:t>Mutual TLS</a:t>
              </a:r>
            </a:p>
          </p:txBody>
        </p:sp>
        <p:sp>
          <p:nvSpPr>
            <p:cNvPr id="39" name="TextBox 38"/>
            <p:cNvSpPr txBox="1"/>
            <p:nvPr/>
          </p:nvSpPr>
          <p:spPr>
            <a:xfrm>
              <a:off x="10747166" y="4983207"/>
              <a:ext cx="857927" cy="246221"/>
            </a:xfrm>
            <a:prstGeom prst="rect">
              <a:avLst/>
            </a:prstGeom>
            <a:noFill/>
            <a:effectLst/>
          </p:spPr>
          <p:txBody>
            <a:bodyPr wrap="none" rtlCol="0">
              <a:spAutoFit/>
            </a:bodyPr>
            <a:lstStyle/>
            <a:p>
              <a:r>
                <a:rPr lang="en-US" sz="1000" b="1" dirty="0">
                  <a:latin typeface="Arial"/>
                  <a:cs typeface="Arial"/>
                </a:rPr>
                <a:t>Server TLS</a:t>
              </a:r>
            </a:p>
          </p:txBody>
        </p:sp>
        <p:sp>
          <p:nvSpPr>
            <p:cNvPr id="40" name="TextBox 39"/>
            <p:cNvSpPr txBox="1"/>
            <p:nvPr/>
          </p:nvSpPr>
          <p:spPr>
            <a:xfrm>
              <a:off x="10751329" y="5152027"/>
              <a:ext cx="633507" cy="246221"/>
            </a:xfrm>
            <a:prstGeom prst="rect">
              <a:avLst/>
            </a:prstGeom>
            <a:noFill/>
            <a:effectLst/>
          </p:spPr>
          <p:txBody>
            <a:bodyPr wrap="none" rtlCol="0">
              <a:spAutoFit/>
            </a:bodyPr>
            <a:lstStyle/>
            <a:p>
              <a:r>
                <a:rPr lang="en-US" sz="1000" b="1" dirty="0">
                  <a:latin typeface="Arial"/>
                  <a:cs typeface="Arial"/>
                </a:rPr>
                <a:t>No TLS</a:t>
              </a:r>
            </a:p>
          </p:txBody>
        </p:sp>
      </p:grpSp>
      <p:cxnSp>
        <p:nvCxnSpPr>
          <p:cNvPr id="55" name="Straight Arrow Connector 54"/>
          <p:cNvCxnSpPr>
            <a:cxnSpLocks/>
            <a:stCxn id="56" idx="3"/>
          </p:cNvCxnSpPr>
          <p:nvPr/>
        </p:nvCxnSpPr>
        <p:spPr>
          <a:xfrm flipV="1">
            <a:off x="4068134" y="1865790"/>
            <a:ext cx="913016" cy="1256325"/>
          </a:xfrm>
          <a:prstGeom prst="bentConnector3">
            <a:avLst>
              <a:gd name="adj1" fmla="val 66259"/>
            </a:avLst>
          </a:prstGeom>
          <a:ln>
            <a:solidFill>
              <a:schemeClr val="tx1"/>
            </a:solidFill>
            <a:prstDash val="dash"/>
            <a:tailEnd type="triangle" w="med" len="lg"/>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2375532" y="2798949"/>
            <a:ext cx="1692602" cy="646331"/>
          </a:xfrm>
          <a:prstGeom prst="rect">
            <a:avLst/>
          </a:prstGeom>
          <a:solidFill>
            <a:schemeClr val="accent5"/>
          </a:solidFill>
          <a:ln>
            <a:solidFill>
              <a:schemeClr val="bg2"/>
            </a:solidFill>
          </a:ln>
          <a:effectLst/>
        </p:spPr>
        <p:txBody>
          <a:bodyPr wrap="square" rtlCol="0">
            <a:spAutoFit/>
          </a:bodyPr>
          <a:lstStyle/>
          <a:p>
            <a:pPr algn="ctr"/>
            <a:r>
              <a:rPr lang="en-US" sz="1800" dirty="0">
                <a:latin typeface="Cambria Math"/>
                <a:cs typeface="Cambria Math"/>
              </a:rPr>
              <a:t>ID, V, IP, port, whitelist</a:t>
            </a:r>
          </a:p>
        </p:txBody>
      </p:sp>
      <p:cxnSp>
        <p:nvCxnSpPr>
          <p:cNvPr id="73" name="Straight Arrow Connector 72"/>
          <p:cNvCxnSpPr/>
          <p:nvPr/>
        </p:nvCxnSpPr>
        <p:spPr>
          <a:xfrm>
            <a:off x="5106797" y="2245895"/>
            <a:ext cx="0" cy="2063762"/>
          </a:xfrm>
          <a:prstGeom prst="straightConnector1">
            <a:avLst/>
          </a:prstGeom>
          <a:ln>
            <a:solidFill>
              <a:schemeClr val="tx1"/>
            </a:solidFill>
            <a:headEnd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cxnSpLocks/>
          </p:cNvCxnSpPr>
          <p:nvPr/>
        </p:nvCxnSpPr>
        <p:spPr>
          <a:xfrm flipV="1">
            <a:off x="6036832" y="2245895"/>
            <a:ext cx="0" cy="2063762"/>
          </a:xfrm>
          <a:prstGeom prst="straightConnector1">
            <a:avLst/>
          </a:prstGeom>
          <a:ln>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6991781" y="2245895"/>
            <a:ext cx="0" cy="2063762"/>
          </a:xfrm>
          <a:prstGeom prst="straightConnector1">
            <a:avLst/>
          </a:prstGeom>
          <a:ln>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cxnSpLocks/>
          </p:cNvCxnSpPr>
          <p:nvPr/>
        </p:nvCxnSpPr>
        <p:spPr>
          <a:xfrm>
            <a:off x="7092516" y="1865790"/>
            <a:ext cx="2784165" cy="1006268"/>
          </a:xfrm>
          <a:prstGeom prst="straightConnector1">
            <a:avLst/>
          </a:prstGeom>
          <a:ln>
            <a:solidFill>
              <a:schemeClr val="tx1"/>
            </a:solidFill>
            <a:prstDash val="dashDot"/>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4855231" y="2666738"/>
            <a:ext cx="788742" cy="369332"/>
          </a:xfrm>
          <a:prstGeom prst="rect">
            <a:avLst/>
          </a:prstGeom>
          <a:solidFill>
            <a:schemeClr val="accent5"/>
          </a:solidFill>
          <a:ln>
            <a:solidFill>
              <a:srgbClr val="919191"/>
            </a:solidFill>
          </a:ln>
          <a:effectLst/>
        </p:spPr>
        <p:txBody>
          <a:bodyPr wrap="square" lIns="0" rIns="0" rtlCol="0">
            <a:spAutoFit/>
          </a:bodyPr>
          <a:lstStyle/>
          <a:p>
            <a:pPr algn="ctr"/>
            <a:r>
              <a:rPr lang="en-US" sz="1800" dirty="0">
                <a:latin typeface="Cambria Math"/>
                <a:cs typeface="Cambria Math"/>
              </a:rPr>
              <a:t>nonce</a:t>
            </a:r>
          </a:p>
        </p:txBody>
      </p:sp>
      <p:sp>
        <p:nvSpPr>
          <p:cNvPr id="78" name="TextBox 77"/>
          <p:cNvSpPr txBox="1"/>
          <p:nvPr/>
        </p:nvSpPr>
        <p:spPr>
          <a:xfrm>
            <a:off x="5199521" y="3306780"/>
            <a:ext cx="1685308" cy="646331"/>
          </a:xfrm>
          <a:prstGeom prst="rect">
            <a:avLst/>
          </a:prstGeom>
          <a:solidFill>
            <a:schemeClr val="accent5"/>
          </a:solidFill>
          <a:ln>
            <a:solidFill>
              <a:srgbClr val="919191"/>
            </a:solidFill>
          </a:ln>
          <a:effectLst/>
        </p:spPr>
        <p:txBody>
          <a:bodyPr wrap="square" lIns="0" rIns="0" rtlCol="0">
            <a:spAutoFit/>
          </a:bodyPr>
          <a:lstStyle/>
          <a:p>
            <a:pPr algn="ctr"/>
            <a:r>
              <a:rPr lang="en-US" sz="1800" dirty="0" err="1">
                <a:latin typeface="Cambria Math"/>
                <a:cs typeface="Cambria Math"/>
              </a:rPr>
              <a:t>Quote</a:t>
            </a:r>
            <a:r>
              <a:rPr lang="en-US" sz="1800" baseline="-25000" dirty="0" err="1">
                <a:latin typeface="Cambria Math"/>
                <a:cs typeface="Cambria Math"/>
              </a:rPr>
              <a:t>AIK</a:t>
            </a:r>
            <a:r>
              <a:rPr lang="en-US" sz="1800" dirty="0">
                <a:latin typeface="Cambria Math"/>
                <a:cs typeface="Cambria Math"/>
              </a:rPr>
              <a:t>(nonce,</a:t>
            </a:r>
            <a:br>
              <a:rPr lang="en-US" sz="1800" dirty="0">
                <a:latin typeface="Cambria Math"/>
                <a:cs typeface="Cambria Math"/>
              </a:rPr>
            </a:br>
            <a:r>
              <a:rPr lang="en-US" sz="1800" dirty="0">
                <a:latin typeface="Cambria Math"/>
                <a:cs typeface="Cambria Math"/>
              </a:rPr>
              <a:t>PCRs),</a:t>
            </a:r>
            <a:r>
              <a:rPr lang="en-US" sz="1800" dirty="0" err="1">
                <a:latin typeface="Cambria Math"/>
                <a:cs typeface="Cambria Math"/>
              </a:rPr>
              <a:t>NK</a:t>
            </a:r>
            <a:r>
              <a:rPr lang="en-US" sz="1800" baseline="-25000" dirty="0" err="1">
                <a:latin typeface="Cambria Math"/>
                <a:cs typeface="Cambria Math"/>
              </a:rPr>
              <a:t>pub</a:t>
            </a:r>
            <a:endParaRPr lang="en-US" sz="1800" baseline="-25000" dirty="0">
              <a:latin typeface="Cambria Math"/>
              <a:cs typeface="Cambria Math"/>
            </a:endParaRPr>
          </a:p>
        </p:txBody>
      </p:sp>
      <p:sp>
        <p:nvSpPr>
          <p:cNvPr id="79" name="TextBox 78"/>
          <p:cNvSpPr txBox="1"/>
          <p:nvPr/>
        </p:nvSpPr>
        <p:spPr>
          <a:xfrm>
            <a:off x="7754717" y="2153269"/>
            <a:ext cx="1198958" cy="369332"/>
          </a:xfrm>
          <a:prstGeom prst="rect">
            <a:avLst/>
          </a:prstGeom>
          <a:solidFill>
            <a:schemeClr val="accent5"/>
          </a:solidFill>
          <a:ln>
            <a:solidFill>
              <a:srgbClr val="919191"/>
            </a:solidFill>
          </a:ln>
          <a:effectLst/>
        </p:spPr>
        <p:txBody>
          <a:bodyPr wrap="square" rtlCol="0">
            <a:spAutoFit/>
          </a:bodyPr>
          <a:lstStyle/>
          <a:p>
            <a:pPr algn="ctr"/>
            <a:r>
              <a:rPr lang="en-US" sz="1800" dirty="0">
                <a:latin typeface="Cambria Math"/>
                <a:cs typeface="Cambria Math"/>
              </a:rPr>
              <a:t>Valid AIK?</a:t>
            </a:r>
          </a:p>
        </p:txBody>
      </p:sp>
      <p:sp>
        <p:nvSpPr>
          <p:cNvPr id="80" name="TextBox 79"/>
          <p:cNvSpPr txBox="1"/>
          <p:nvPr/>
        </p:nvSpPr>
        <p:spPr>
          <a:xfrm>
            <a:off x="6609800" y="2614283"/>
            <a:ext cx="1100445" cy="369332"/>
          </a:xfrm>
          <a:prstGeom prst="rect">
            <a:avLst/>
          </a:prstGeom>
          <a:solidFill>
            <a:schemeClr val="accent5"/>
          </a:solidFill>
          <a:ln>
            <a:solidFill>
              <a:srgbClr val="919191"/>
            </a:solidFill>
          </a:ln>
          <a:effectLst/>
        </p:spPr>
        <p:txBody>
          <a:bodyPr wrap="square" rtlCol="0">
            <a:spAutoFit/>
          </a:bodyPr>
          <a:lstStyle/>
          <a:p>
            <a:pPr algn="ctr"/>
            <a:r>
              <a:rPr lang="en-US" sz="1800" dirty="0">
                <a:latin typeface="Cambria Math"/>
                <a:cs typeface="Cambria Math"/>
              </a:rPr>
              <a:t>Enc</a:t>
            </a:r>
            <a:r>
              <a:rPr lang="en-US" sz="1800" baseline="-25000" dirty="0">
                <a:latin typeface="Cambria Math"/>
                <a:cs typeface="Cambria Math"/>
              </a:rPr>
              <a:t>NK</a:t>
            </a:r>
            <a:r>
              <a:rPr lang="en-US" sz="1800" dirty="0">
                <a:latin typeface="Cambria Math"/>
                <a:cs typeface="Cambria Math"/>
              </a:rPr>
              <a:t>(V)</a:t>
            </a:r>
          </a:p>
        </p:txBody>
      </p:sp>
      <p:graphicFrame>
        <p:nvGraphicFramePr>
          <p:cNvPr id="42" name="Table 41"/>
          <p:cNvGraphicFramePr>
            <a:graphicFrameLocks noGrp="1"/>
          </p:cNvGraphicFramePr>
          <p:nvPr>
            <p:extLst/>
          </p:nvPr>
        </p:nvGraphicFramePr>
        <p:xfrm>
          <a:off x="99428" y="1033150"/>
          <a:ext cx="4274670" cy="1615440"/>
        </p:xfrm>
        <a:graphic>
          <a:graphicData uri="http://schemas.openxmlformats.org/drawingml/2006/table">
            <a:tbl>
              <a:tblPr firstRow="1" bandRow="1">
                <a:tableStyleId>{00A15C55-8517-42AA-B614-E9B94910E393}</a:tableStyleId>
              </a:tblPr>
              <a:tblGrid>
                <a:gridCol w="537209">
                  <a:extLst>
                    <a:ext uri="{9D8B030D-6E8A-4147-A177-3AD203B41FA5}">
                      <a16:colId xmlns:a16="http://schemas.microsoft.com/office/drawing/2014/main" val="20000"/>
                    </a:ext>
                  </a:extLst>
                </a:gridCol>
                <a:gridCol w="945475">
                  <a:extLst>
                    <a:ext uri="{9D8B030D-6E8A-4147-A177-3AD203B41FA5}">
                      <a16:colId xmlns:a16="http://schemas.microsoft.com/office/drawing/2014/main" val="20001"/>
                    </a:ext>
                  </a:extLst>
                </a:gridCol>
                <a:gridCol w="2791986">
                  <a:extLst>
                    <a:ext uri="{9D8B030D-6E8A-4147-A177-3AD203B41FA5}">
                      <a16:colId xmlns:a16="http://schemas.microsoft.com/office/drawing/2014/main" val="20002"/>
                    </a:ext>
                  </a:extLst>
                </a:gridCol>
              </a:tblGrid>
              <a:tr h="0">
                <a:tc>
                  <a:txBody>
                    <a:bodyPr/>
                    <a:lstStyle/>
                    <a:p>
                      <a:r>
                        <a:rPr lang="en-US" sz="1200" dirty="0"/>
                        <a:t>Key</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lang="en-US" sz="1200" dirty="0"/>
                        <a:t>Type</a:t>
                      </a:r>
                    </a:p>
                  </a:txBody>
                  <a:tcPr>
                    <a:lnT w="12700" cap="flat" cmpd="sng" algn="ctr">
                      <a:solidFill>
                        <a:scrgbClr r="0" g="0" b="0"/>
                      </a:solidFill>
                      <a:prstDash val="solid"/>
                      <a:round/>
                      <a:headEnd type="none" w="med" len="med"/>
                      <a:tailEnd type="none" w="med" len="med"/>
                    </a:lnT>
                  </a:tcPr>
                </a:tc>
                <a:tc>
                  <a:txBody>
                    <a:bodyPr/>
                    <a:lstStyle/>
                    <a:p>
                      <a:r>
                        <a:rPr lang="en-US" sz="1200" dirty="0"/>
                        <a:t>Purpose</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r>
                        <a:rPr lang="en-US" sz="1600" dirty="0">
                          <a:latin typeface="Cambria Math"/>
                          <a:cs typeface="Cambria Math"/>
                        </a:rPr>
                        <a:t>AIK</a:t>
                      </a:r>
                    </a:p>
                  </a:txBody>
                  <a:tcPr anchor="ctr">
                    <a:lnL w="12700" cap="flat" cmpd="sng" algn="ctr">
                      <a:solidFill>
                        <a:scrgbClr r="0" g="0" b="0"/>
                      </a:solidFill>
                      <a:prstDash val="solid"/>
                      <a:round/>
                      <a:headEnd type="none" w="med" len="med"/>
                      <a:tailEnd type="none" w="med" len="med"/>
                    </a:lnL>
                  </a:tcPr>
                </a:tc>
                <a:tc>
                  <a:txBody>
                    <a:bodyPr/>
                    <a:lstStyle/>
                    <a:p>
                      <a:r>
                        <a:rPr lang="en-US" sz="1200" dirty="0"/>
                        <a:t>RSA 2048</a:t>
                      </a:r>
                    </a:p>
                  </a:txBody>
                  <a:tcPr anchor="ctr"/>
                </a:tc>
                <a:tc>
                  <a:txBody>
                    <a:bodyPr/>
                    <a:lstStyle/>
                    <a:p>
                      <a:r>
                        <a:rPr lang="en-US" sz="1200" dirty="0"/>
                        <a:t>TPM key to sign quotes</a:t>
                      </a:r>
                    </a:p>
                  </a:txBody>
                  <a:tcPr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r>
                        <a:rPr lang="en-US" sz="1600" dirty="0">
                          <a:latin typeface="Cambria Math"/>
                          <a:cs typeface="Cambria Math"/>
                        </a:rPr>
                        <a:t>K</a:t>
                      </a:r>
                      <a:r>
                        <a:rPr lang="en-US" sz="1600" baseline="-25000" dirty="0">
                          <a:latin typeface="Cambria Math"/>
                          <a:cs typeface="Cambria Math"/>
                        </a:rPr>
                        <a:t>b</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a:t>AES-256</a:t>
                      </a:r>
                    </a:p>
                  </a:txBody>
                  <a:tcPr anchor="ctr"/>
                </a:tc>
                <a:tc>
                  <a:txBody>
                    <a:bodyPr/>
                    <a:lstStyle/>
                    <a:p>
                      <a:r>
                        <a:rPr lang="en-US" sz="1200" dirty="0"/>
                        <a:t>Bootstrap</a:t>
                      </a:r>
                      <a:r>
                        <a:rPr lang="en-US" sz="1200" baseline="0" dirty="0"/>
                        <a:t> key to deliver to node</a:t>
                      </a:r>
                      <a:endParaRPr lang="en-US" sz="1200" dirty="0"/>
                    </a:p>
                  </a:txBody>
                  <a:tcPr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r>
                        <a:rPr lang="en-US" sz="1600" dirty="0">
                          <a:latin typeface="Cambria Math"/>
                          <a:cs typeface="Cambria Math"/>
                        </a:rPr>
                        <a:t>U,V</a:t>
                      </a:r>
                    </a:p>
                  </a:txBody>
                  <a:tcPr anchor="ctr">
                    <a:lnL w="12700" cap="flat" cmpd="sng" algn="ctr">
                      <a:solidFill>
                        <a:scrgbClr r="0" g="0" b="0"/>
                      </a:solidFill>
                      <a:prstDash val="solid"/>
                      <a:round/>
                      <a:headEnd type="none" w="med" len="med"/>
                      <a:tailEnd type="none" w="med" len="med"/>
                    </a:lnL>
                  </a:tcPr>
                </a:tc>
                <a:tc>
                  <a:txBody>
                    <a:bodyPr/>
                    <a:lstStyle/>
                    <a:p>
                      <a:r>
                        <a:rPr lang="en-US" sz="1200" dirty="0"/>
                        <a:t>256bit</a:t>
                      </a:r>
                      <a:r>
                        <a:rPr lang="en-US" sz="1200" baseline="0" dirty="0"/>
                        <a:t> rand</a:t>
                      </a:r>
                      <a:endParaRPr lang="en-US" sz="1200" dirty="0"/>
                    </a:p>
                  </a:txBody>
                  <a:tcPr anchor="ctr"/>
                </a:tc>
                <a:tc>
                  <a:txBody>
                    <a:bodyPr/>
                    <a:lstStyle/>
                    <a:p>
                      <a:r>
                        <a:rPr lang="en-US" sz="1200" dirty="0"/>
                        <a:t>Trivial secret shares of </a:t>
                      </a:r>
                      <a:r>
                        <a:rPr lang="en-US" sz="1200" dirty="0">
                          <a:latin typeface="Cambria Math"/>
                          <a:cs typeface="Cambria Math"/>
                        </a:rPr>
                        <a:t>K</a:t>
                      </a:r>
                      <a:r>
                        <a:rPr lang="en-US" sz="1200" baseline="-25000" dirty="0">
                          <a:latin typeface="Cambria Math"/>
                          <a:cs typeface="Cambria Math"/>
                        </a:rPr>
                        <a:t>b</a:t>
                      </a:r>
                    </a:p>
                  </a:txBody>
                  <a:tcPr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3"/>
                  </a:ext>
                </a:extLst>
              </a:tr>
              <a:tr h="0">
                <a:tc>
                  <a:txBody>
                    <a:bodyPr/>
                    <a:lstStyle/>
                    <a:p>
                      <a:r>
                        <a:rPr lang="en-US" sz="1600" dirty="0">
                          <a:latin typeface="Cambria Math"/>
                          <a:cs typeface="Cambria Math"/>
                        </a:rPr>
                        <a:t>NK</a:t>
                      </a:r>
                    </a:p>
                  </a:txBody>
                  <a:tcPr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sz="1200" dirty="0"/>
                        <a:t>RSA-2048</a:t>
                      </a:r>
                    </a:p>
                  </a:txBody>
                  <a:tcPr anchor="ctr">
                    <a:lnB w="12700" cap="flat" cmpd="sng" algn="ctr">
                      <a:solidFill>
                        <a:scrgbClr r="0" g="0" b="0"/>
                      </a:solidFill>
                      <a:prstDash val="solid"/>
                      <a:round/>
                      <a:headEnd type="none" w="med" len="med"/>
                      <a:tailEnd type="none" w="med" len="med"/>
                    </a:lnB>
                  </a:tcPr>
                </a:tc>
                <a:tc>
                  <a:txBody>
                    <a:bodyPr/>
                    <a:lstStyle/>
                    <a:p>
                      <a:r>
                        <a:rPr lang="en-US" sz="1200" dirty="0"/>
                        <a:t>Protects secret shares U,V in transit</a:t>
                      </a:r>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0" name="Rectangular Callout 49"/>
          <p:cNvSpPr/>
          <p:nvPr/>
        </p:nvSpPr>
        <p:spPr bwMode="auto">
          <a:xfrm>
            <a:off x="1684772" y="3907646"/>
            <a:ext cx="1381520" cy="1165290"/>
          </a:xfrm>
          <a:prstGeom prst="wedgeRectCallout">
            <a:avLst>
              <a:gd name="adj1" fmla="val 37956"/>
              <a:gd name="adj2" fmla="val -9260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480"/>
              </a:lnSpc>
              <a:spcBef>
                <a:spcPct val="0"/>
              </a:spcBef>
              <a:spcAft>
                <a:spcPct val="0"/>
              </a:spcAft>
              <a:buClrTx/>
              <a:buSzTx/>
              <a:buFontTx/>
              <a:buNone/>
              <a:tabLst/>
            </a:pPr>
            <a:r>
              <a:rPr lang="en-US" sz="1400" b="1" dirty="0">
                <a:solidFill>
                  <a:schemeClr val="tx1"/>
                </a:solidFill>
                <a:latin typeface="Arial" pitchFamily="-110" charset="0"/>
              </a:rPr>
              <a:t>Notify verifier of new node.  Delegate key share</a:t>
            </a:r>
          </a:p>
          <a:p>
            <a:pPr marL="0" marR="0" indent="0" algn="ctr" defTabSz="914400" rtl="0" eaLnBrk="0" fontAlgn="base" latinLnBrk="0" hangingPunct="0">
              <a:lnSpc>
                <a:spcPts val="148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pic>
        <p:nvPicPr>
          <p:cNvPr id="51" name="Picture 50"/>
          <p:cNvPicPr>
            <a:picLocks noChangeAspect="1"/>
          </p:cNvPicPr>
          <p:nvPr/>
        </p:nvPicPr>
        <p:blipFill rotWithShape="1">
          <a:blip r:embed="rId4" cstate="print"/>
          <a:srcRect t="50430"/>
          <a:stretch/>
        </p:blipFill>
        <p:spPr>
          <a:xfrm>
            <a:off x="2127657" y="4858119"/>
            <a:ext cx="457200" cy="94431"/>
          </a:xfrm>
          <a:prstGeom prst="rect">
            <a:avLst/>
          </a:prstGeom>
        </p:spPr>
      </p:pic>
      <p:grpSp>
        <p:nvGrpSpPr>
          <p:cNvPr id="3" name="Group 2"/>
          <p:cNvGrpSpPr/>
          <p:nvPr/>
        </p:nvGrpSpPr>
        <p:grpSpPr>
          <a:xfrm>
            <a:off x="188611" y="3175815"/>
            <a:ext cx="1077369" cy="1356498"/>
            <a:chOff x="188611" y="3175815"/>
            <a:chExt cx="1077369" cy="1356498"/>
          </a:xfrm>
        </p:grpSpPr>
        <p:graphicFrame>
          <p:nvGraphicFramePr>
            <p:cNvPr id="69" name="Object 68"/>
            <p:cNvGraphicFramePr>
              <a:graphicFrameLocks noChangeAspect="1"/>
            </p:cNvGraphicFramePr>
            <p:nvPr>
              <p:extLst/>
            </p:nvPr>
          </p:nvGraphicFramePr>
          <p:xfrm>
            <a:off x="212725" y="3890963"/>
            <a:ext cx="342900" cy="641350"/>
          </p:xfrm>
          <a:graphic>
            <a:graphicData uri="http://schemas.openxmlformats.org/presentationml/2006/ole">
              <mc:AlternateContent xmlns:mc="http://schemas.openxmlformats.org/markup-compatibility/2006">
                <mc:Choice xmlns:v="urn:schemas-microsoft-com:vml" Requires="v">
                  <p:oleObj spid="_x0000_s6474" name="Equation" r:id="rId5" imgW="114300" imgH="215900" progId="Equation.3">
                    <p:embed/>
                  </p:oleObj>
                </mc:Choice>
                <mc:Fallback>
                  <p:oleObj name="Equation" r:id="rId5" imgW="114300" imgH="215900" progId="Equation.3">
                    <p:embed/>
                    <p:pic>
                      <p:nvPicPr>
                        <p:cNvPr id="69" name="Object 68"/>
                        <p:cNvPicPr/>
                        <p:nvPr/>
                      </p:nvPicPr>
                      <p:blipFill>
                        <a:blip r:embed="rId6"/>
                        <a:stretch>
                          <a:fillRect/>
                        </a:stretch>
                      </p:blipFill>
                      <p:spPr>
                        <a:xfrm>
                          <a:off x="212725" y="3890963"/>
                          <a:ext cx="342900" cy="641350"/>
                        </a:xfrm>
                        <a:prstGeom prst="rect">
                          <a:avLst/>
                        </a:prstGeom>
                        <a:solidFill>
                          <a:srgbClr val="FFFFFF"/>
                        </a:solidFill>
                        <a:ln>
                          <a:noFill/>
                        </a:ln>
                      </p:spPr>
                    </p:pic>
                  </p:oleObj>
                </mc:Fallback>
              </mc:AlternateContent>
            </a:graphicData>
          </a:graphic>
        </p:graphicFrame>
        <p:graphicFrame>
          <p:nvGraphicFramePr>
            <p:cNvPr id="68" name="Object 67"/>
            <p:cNvGraphicFramePr>
              <a:graphicFrameLocks noChangeAspect="1"/>
            </p:cNvGraphicFramePr>
            <p:nvPr>
              <p:extLst/>
            </p:nvPr>
          </p:nvGraphicFramePr>
          <p:xfrm>
            <a:off x="860425" y="3884613"/>
            <a:ext cx="342900" cy="641350"/>
          </p:xfrm>
          <a:graphic>
            <a:graphicData uri="http://schemas.openxmlformats.org/presentationml/2006/ole">
              <mc:AlternateContent xmlns:mc="http://schemas.openxmlformats.org/markup-compatibility/2006">
                <mc:Choice xmlns:v="urn:schemas-microsoft-com:vml" Requires="v">
                  <p:oleObj spid="_x0000_s6475" name="Equation" r:id="rId7" imgW="114300" imgH="215900" progId="Equation.3">
                    <p:embed/>
                  </p:oleObj>
                </mc:Choice>
                <mc:Fallback>
                  <p:oleObj name="Equation" r:id="rId7" imgW="114300" imgH="215900" progId="Equation.3">
                    <p:embed/>
                    <p:pic>
                      <p:nvPicPr>
                        <p:cNvPr id="68" name="Object 67"/>
                        <p:cNvPicPr/>
                        <p:nvPr/>
                      </p:nvPicPr>
                      <p:blipFill>
                        <a:blip r:embed="rId8"/>
                        <a:stretch>
                          <a:fillRect/>
                        </a:stretch>
                      </p:blipFill>
                      <p:spPr>
                        <a:xfrm>
                          <a:off x="860425" y="3884613"/>
                          <a:ext cx="342900" cy="641350"/>
                        </a:xfrm>
                        <a:prstGeom prst="rect">
                          <a:avLst/>
                        </a:prstGeom>
                        <a:solidFill>
                          <a:srgbClr val="FFFFFF"/>
                        </a:solidFill>
                        <a:ln>
                          <a:noFill/>
                        </a:ln>
                      </p:spPr>
                    </p:pic>
                  </p:oleObj>
                </mc:Fallback>
              </mc:AlternateContent>
            </a:graphicData>
          </a:graphic>
        </p:graphicFrame>
        <p:graphicFrame>
          <p:nvGraphicFramePr>
            <p:cNvPr id="53" name="Object 52"/>
            <p:cNvGraphicFramePr>
              <a:graphicFrameLocks noChangeAspect="1"/>
            </p:cNvGraphicFramePr>
            <p:nvPr>
              <p:extLst/>
            </p:nvPr>
          </p:nvGraphicFramePr>
          <p:xfrm>
            <a:off x="471186" y="3175815"/>
            <a:ext cx="455613" cy="679450"/>
          </p:xfrm>
          <a:graphic>
            <a:graphicData uri="http://schemas.openxmlformats.org/presentationml/2006/ole">
              <mc:AlternateContent xmlns:mc="http://schemas.openxmlformats.org/markup-compatibility/2006">
                <mc:Choice xmlns:v="urn:schemas-microsoft-com:vml" Requires="v">
                  <p:oleObj spid="_x0000_s6476" name="Equation" r:id="rId9" imgW="152400" imgH="228600" progId="Equation.3">
                    <p:embed/>
                  </p:oleObj>
                </mc:Choice>
                <mc:Fallback>
                  <p:oleObj name="Equation" r:id="rId9" imgW="152400" imgH="228600" progId="Equation.3">
                    <p:embed/>
                    <p:pic>
                      <p:nvPicPr>
                        <p:cNvPr id="53" name="Object 52"/>
                        <p:cNvPicPr/>
                        <p:nvPr/>
                      </p:nvPicPr>
                      <p:blipFill>
                        <a:blip r:embed="rId10"/>
                        <a:stretch>
                          <a:fillRect/>
                        </a:stretch>
                      </p:blipFill>
                      <p:spPr>
                        <a:xfrm>
                          <a:off x="471186" y="3175815"/>
                          <a:ext cx="455613" cy="679450"/>
                        </a:xfrm>
                        <a:prstGeom prst="rect">
                          <a:avLst/>
                        </a:prstGeom>
                        <a:solidFill>
                          <a:srgbClr val="FFFFFF"/>
                        </a:solidFill>
                        <a:ln>
                          <a:noFill/>
                        </a:ln>
                      </p:spPr>
                    </p:pic>
                  </p:oleObj>
                </mc:Fallback>
              </mc:AlternateContent>
            </a:graphicData>
          </a:graphic>
        </p:graphicFrame>
        <p:pic>
          <p:nvPicPr>
            <p:cNvPr id="57" name="Picture 56"/>
            <p:cNvPicPr>
              <a:picLocks noChangeAspect="1"/>
            </p:cNvPicPr>
            <p:nvPr/>
          </p:nvPicPr>
          <p:blipFill>
            <a:blip r:embed="rId4" cstate="print"/>
            <a:stretch>
              <a:fillRect/>
            </a:stretch>
          </p:blipFill>
          <p:spPr>
            <a:xfrm>
              <a:off x="512930" y="3216849"/>
              <a:ext cx="457200" cy="190500"/>
            </a:xfrm>
            <a:prstGeom prst="rect">
              <a:avLst/>
            </a:prstGeom>
          </p:spPr>
        </p:pic>
        <p:pic>
          <p:nvPicPr>
            <p:cNvPr id="61" name="Picture 60"/>
            <p:cNvPicPr>
              <a:picLocks noChangeAspect="1"/>
            </p:cNvPicPr>
            <p:nvPr/>
          </p:nvPicPr>
          <p:blipFill rotWithShape="1">
            <a:blip r:embed="rId4" cstate="print"/>
            <a:srcRect t="50430"/>
            <a:stretch/>
          </p:blipFill>
          <p:spPr>
            <a:xfrm>
              <a:off x="188611" y="4110844"/>
              <a:ext cx="457200" cy="94431"/>
            </a:xfrm>
            <a:prstGeom prst="rect">
              <a:avLst/>
            </a:prstGeom>
          </p:spPr>
        </p:pic>
        <p:pic>
          <p:nvPicPr>
            <p:cNvPr id="64" name="Picture 63"/>
            <p:cNvPicPr>
              <a:picLocks noChangeAspect="1"/>
            </p:cNvPicPr>
            <p:nvPr/>
          </p:nvPicPr>
          <p:blipFill rotWithShape="1">
            <a:blip r:embed="rId4" cstate="print"/>
            <a:srcRect b="50699"/>
            <a:stretch/>
          </p:blipFill>
          <p:spPr>
            <a:xfrm>
              <a:off x="808780" y="4064142"/>
              <a:ext cx="457200" cy="93918"/>
            </a:xfrm>
            <a:prstGeom prst="rect">
              <a:avLst/>
            </a:prstGeom>
          </p:spPr>
        </p:pic>
        <p:sp>
          <p:nvSpPr>
            <p:cNvPr id="66" name="Right Arrow 65"/>
            <p:cNvSpPr/>
            <p:nvPr/>
          </p:nvSpPr>
          <p:spPr bwMode="auto">
            <a:xfrm rot="2700000">
              <a:off x="785206" y="3816896"/>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67" name="Right Arrow 66"/>
            <p:cNvSpPr/>
            <p:nvPr/>
          </p:nvSpPr>
          <p:spPr bwMode="auto">
            <a:xfrm rot="8100000">
              <a:off x="297844" y="3816896"/>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sp>
        <p:nvSpPr>
          <p:cNvPr id="72" name="Rectangular Callout 71"/>
          <p:cNvSpPr/>
          <p:nvPr/>
        </p:nvSpPr>
        <p:spPr bwMode="auto">
          <a:xfrm>
            <a:off x="9022735" y="1033150"/>
            <a:ext cx="1500916" cy="954563"/>
          </a:xfrm>
          <a:prstGeom prst="wedgeRectCallout">
            <a:avLst>
              <a:gd name="adj1" fmla="val -53257"/>
              <a:gd name="adj2" fmla="val 8031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lnSpc>
                <a:spcPts val="1480"/>
              </a:lnSpc>
            </a:pPr>
            <a:r>
              <a:rPr lang="en-US" sz="1400" b="1" dirty="0">
                <a:solidFill>
                  <a:schemeClr val="tx1"/>
                </a:solidFill>
                <a:latin typeface="Arial" pitchFamily="-110" charset="0"/>
              </a:rPr>
              <a:t>Check validity of AIK that signed the quote</a:t>
            </a:r>
          </a:p>
        </p:txBody>
      </p:sp>
      <p:sp>
        <p:nvSpPr>
          <p:cNvPr id="81" name="Rectangular Callout 80"/>
          <p:cNvSpPr/>
          <p:nvPr/>
        </p:nvSpPr>
        <p:spPr bwMode="auto">
          <a:xfrm>
            <a:off x="7311918" y="3411338"/>
            <a:ext cx="1508067" cy="1176492"/>
          </a:xfrm>
          <a:prstGeom prst="wedgeRectCallout">
            <a:avLst>
              <a:gd name="adj1" fmla="val -48261"/>
              <a:gd name="adj2" fmla="val -86347"/>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480"/>
              </a:lnSpc>
              <a:spcBef>
                <a:spcPct val="0"/>
              </a:spcBef>
              <a:spcAft>
                <a:spcPct val="0"/>
              </a:spcAft>
              <a:buClrTx/>
              <a:buSzTx/>
              <a:buFontTx/>
              <a:buNone/>
              <a:tabLst/>
            </a:pPr>
            <a:r>
              <a:rPr lang="en-US" sz="1400" b="1" dirty="0">
                <a:solidFill>
                  <a:schemeClr val="tx1"/>
                </a:solidFill>
                <a:latin typeface="Arial" pitchFamily="-110" charset="0"/>
              </a:rPr>
              <a:t>Send key share if integrity and TPM identity good</a:t>
            </a:r>
          </a:p>
          <a:p>
            <a:pPr marL="0" marR="0" indent="0" algn="ctr" defTabSz="914400" rtl="0" eaLnBrk="0" fontAlgn="base" latinLnBrk="0" hangingPunct="0">
              <a:lnSpc>
                <a:spcPts val="148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pic>
        <p:nvPicPr>
          <p:cNvPr id="82" name="Picture 81"/>
          <p:cNvPicPr>
            <a:picLocks noChangeAspect="1"/>
          </p:cNvPicPr>
          <p:nvPr/>
        </p:nvPicPr>
        <p:blipFill rotWithShape="1">
          <a:blip r:embed="rId4" cstate="print"/>
          <a:srcRect t="50430"/>
          <a:stretch/>
        </p:blipFill>
        <p:spPr>
          <a:xfrm>
            <a:off x="7888403" y="4421176"/>
            <a:ext cx="457200" cy="94431"/>
          </a:xfrm>
          <a:prstGeom prst="rect">
            <a:avLst/>
          </a:prstGeom>
        </p:spPr>
      </p:pic>
      <p:sp>
        <p:nvSpPr>
          <p:cNvPr id="83" name="TextBox 82"/>
          <p:cNvSpPr txBox="1"/>
          <p:nvPr/>
        </p:nvSpPr>
        <p:spPr>
          <a:xfrm>
            <a:off x="1203325" y="6382459"/>
            <a:ext cx="4973293" cy="400110"/>
          </a:xfrm>
          <a:prstGeom prst="rect">
            <a:avLst/>
          </a:prstGeom>
          <a:noFill/>
        </p:spPr>
        <p:txBody>
          <a:bodyPr wrap="square" rtlCol="0">
            <a:spAutoFit/>
          </a:bodyPr>
          <a:lstStyle/>
          <a:p>
            <a:r>
              <a:rPr lang="en-US" sz="1000" dirty="0"/>
              <a:t>AIK: Attestation Identity Key </a:t>
            </a:r>
          </a:p>
          <a:p>
            <a:r>
              <a:rPr lang="en-US" sz="1000" dirty="0"/>
              <a:t>PCR: Platform Configuration Register, where TPM stores integrity measurements</a:t>
            </a:r>
          </a:p>
        </p:txBody>
      </p:sp>
      <p:sp>
        <p:nvSpPr>
          <p:cNvPr id="84" name="Rectangle 83"/>
          <p:cNvSpPr/>
          <p:nvPr/>
        </p:nvSpPr>
        <p:spPr bwMode="auto">
          <a:xfrm>
            <a:off x="788616" y="3763684"/>
            <a:ext cx="493239" cy="719026"/>
          </a:xfrm>
          <a:prstGeom prst="rect">
            <a:avLst/>
          </a:prstGeom>
          <a:solidFill>
            <a:schemeClr val="bg1">
              <a:alpha val="7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nvGrpSpPr>
          <p:cNvPr id="58" name="Group 57">
            <a:extLst>
              <a:ext uri="{FF2B5EF4-FFF2-40B4-BE49-F238E27FC236}">
                <a16:creationId xmlns:a16="http://schemas.microsoft.com/office/drawing/2014/main" id="{71516913-00F6-BB48-8FE2-AB15C9DA4BE4}"/>
              </a:ext>
            </a:extLst>
          </p:cNvPr>
          <p:cNvGrpSpPr/>
          <p:nvPr/>
        </p:nvGrpSpPr>
        <p:grpSpPr>
          <a:xfrm>
            <a:off x="4981149" y="4309657"/>
            <a:ext cx="2111366" cy="1107766"/>
            <a:chOff x="4981149" y="4309657"/>
            <a:chExt cx="2111366" cy="1107766"/>
          </a:xfrm>
        </p:grpSpPr>
        <p:sp>
          <p:nvSpPr>
            <p:cNvPr id="59" name="Rectangle 58">
              <a:extLst>
                <a:ext uri="{FF2B5EF4-FFF2-40B4-BE49-F238E27FC236}">
                  <a16:creationId xmlns:a16="http://schemas.microsoft.com/office/drawing/2014/main" id="{DFC0033A-E371-CB41-925F-5FCD8B1A9889}"/>
                </a:ext>
              </a:extLst>
            </p:cNvPr>
            <p:cNvSpPr/>
            <p:nvPr/>
          </p:nvSpPr>
          <p:spPr bwMode="auto">
            <a:xfrm>
              <a:off x="4981149" y="4309657"/>
              <a:ext cx="2111366" cy="1107766"/>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Cloud Node</a:t>
              </a:r>
            </a:p>
          </p:txBody>
        </p:sp>
        <p:sp>
          <p:nvSpPr>
            <p:cNvPr id="60" name="Rounded Rectangle 59">
              <a:extLst>
                <a:ext uri="{FF2B5EF4-FFF2-40B4-BE49-F238E27FC236}">
                  <a16:creationId xmlns:a16="http://schemas.microsoft.com/office/drawing/2014/main" id="{C7E916A2-B1EC-BC42-9A33-F661418CB8AC}"/>
                </a:ext>
              </a:extLst>
            </p:cNvPr>
            <p:cNvSpPr/>
            <p:nvPr/>
          </p:nvSpPr>
          <p:spPr bwMode="auto">
            <a:xfrm>
              <a:off x="6482914" y="4935820"/>
              <a:ext cx="609600" cy="481603"/>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algn="ctr" defTabSz="914285"/>
              <a:r>
                <a:rPr lang="en-US" sz="1500" b="1" dirty="0">
                  <a:solidFill>
                    <a:srgbClr val="FFFFFF"/>
                  </a:solidFill>
                </a:rPr>
                <a:t>TPM</a:t>
              </a:r>
            </a:p>
          </p:txBody>
        </p:sp>
        <p:pic>
          <p:nvPicPr>
            <p:cNvPr id="62" name="Picture 61">
              <a:extLst>
                <a:ext uri="{FF2B5EF4-FFF2-40B4-BE49-F238E27FC236}">
                  <a16:creationId xmlns:a16="http://schemas.microsoft.com/office/drawing/2014/main" id="{9FB93923-60B2-424A-A304-FB9920CE0FA0}"/>
                </a:ext>
              </a:extLst>
            </p:cNvPr>
            <p:cNvPicPr>
              <a:picLocks noChangeAspect="1"/>
            </p:cNvPicPr>
            <p:nvPr/>
          </p:nvPicPr>
          <p:blipFill>
            <a:blip r:embed="rId11"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641496" y="5244652"/>
              <a:ext cx="293451" cy="122271"/>
            </a:xfrm>
            <a:prstGeom prst="rect">
              <a:avLst/>
            </a:prstGeom>
          </p:spPr>
        </p:pic>
      </p:grpSp>
      <p:sp>
        <p:nvSpPr>
          <p:cNvPr id="71" name="Rectangular Callout 70"/>
          <p:cNvSpPr/>
          <p:nvPr/>
        </p:nvSpPr>
        <p:spPr bwMode="auto">
          <a:xfrm>
            <a:off x="3408651" y="4409650"/>
            <a:ext cx="1707892" cy="954563"/>
          </a:xfrm>
          <a:prstGeom prst="wedgeRectCallout">
            <a:avLst>
              <a:gd name="adj1" fmla="val 95238"/>
              <a:gd name="adj2" fmla="val -94948"/>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480"/>
              </a:lnSpc>
              <a:spcBef>
                <a:spcPct val="0"/>
              </a:spcBef>
              <a:spcAft>
                <a:spcPct val="0"/>
              </a:spcAft>
              <a:buClrTx/>
              <a:buSzTx/>
              <a:buFontTx/>
              <a:buNone/>
              <a:tabLst/>
            </a:pPr>
            <a:r>
              <a:rPr lang="en-US" sz="1400" b="1" dirty="0">
                <a:solidFill>
                  <a:schemeClr val="tx1"/>
                </a:solidFill>
                <a:latin typeface="Arial" pitchFamily="-110" charset="0"/>
              </a:rPr>
              <a:t>Quote proves system integrity.  Provide transport key for V</a:t>
            </a:r>
            <a:endParaRPr kumimoji="0" lang="en-US" sz="1400" b="1" i="0" u="none" strike="noStrike" cap="none" normalizeH="0" baseline="0" dirty="0">
              <a:ln>
                <a:noFill/>
              </a:ln>
              <a:solidFill>
                <a:schemeClr val="tx1"/>
              </a:solidFill>
              <a:effectLst/>
              <a:latin typeface="Arial" pitchFamily="-110" charset="0"/>
            </a:endParaRPr>
          </a:p>
        </p:txBody>
      </p:sp>
      <p:sp>
        <p:nvSpPr>
          <p:cNvPr id="63" name="Rounded Rectangle 62">
            <a:extLst>
              <a:ext uri="{FF2B5EF4-FFF2-40B4-BE49-F238E27FC236}">
                <a16:creationId xmlns:a16="http://schemas.microsoft.com/office/drawing/2014/main" id="{017C817B-9DE4-D643-9A9F-218337928AC1}"/>
              </a:ext>
            </a:extLst>
          </p:cNvPr>
          <p:cNvSpPr/>
          <p:nvPr/>
        </p:nvSpPr>
        <p:spPr bwMode="auto">
          <a:xfrm>
            <a:off x="8819985" y="2872058"/>
            <a:ext cx="2113391" cy="869402"/>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Registrar</a:t>
            </a:r>
          </a:p>
        </p:txBody>
      </p:sp>
      <p:pic>
        <p:nvPicPr>
          <p:cNvPr id="65" name="Picture 64">
            <a:extLst>
              <a:ext uri="{FF2B5EF4-FFF2-40B4-BE49-F238E27FC236}">
                <a16:creationId xmlns:a16="http://schemas.microsoft.com/office/drawing/2014/main" id="{68490D4D-4844-1B49-82A4-43986CC7ACE4}"/>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0513116" y="2925129"/>
            <a:ext cx="382160" cy="381630"/>
          </a:xfrm>
          <a:prstGeom prst="rect">
            <a:avLst/>
          </a:prstGeom>
        </p:spPr>
      </p:pic>
      <p:sp>
        <p:nvSpPr>
          <p:cNvPr id="85" name="Rounded Rectangle 84">
            <a:extLst>
              <a:ext uri="{FF2B5EF4-FFF2-40B4-BE49-F238E27FC236}">
                <a16:creationId xmlns:a16="http://schemas.microsoft.com/office/drawing/2014/main" id="{0DF0B7D0-848A-C741-AC39-8E6B325A984D}"/>
              </a:ext>
            </a:extLst>
          </p:cNvPr>
          <p:cNvSpPr/>
          <p:nvPr/>
        </p:nvSpPr>
        <p:spPr bwMode="auto">
          <a:xfrm>
            <a:off x="4981150" y="1485685"/>
            <a:ext cx="2111366" cy="760210"/>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Cloud Verifier</a:t>
            </a:r>
          </a:p>
        </p:txBody>
      </p:sp>
      <p:pic>
        <p:nvPicPr>
          <p:cNvPr id="86" name="Picture 85">
            <a:extLst>
              <a:ext uri="{FF2B5EF4-FFF2-40B4-BE49-F238E27FC236}">
                <a16:creationId xmlns:a16="http://schemas.microsoft.com/office/drawing/2014/main" id="{DBA44C9A-99D4-F74A-9672-EF3B48DBFD29}"/>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6684239" y="1522276"/>
            <a:ext cx="382160" cy="381630"/>
          </a:xfrm>
          <a:prstGeom prst="rect">
            <a:avLst/>
          </a:prstGeom>
        </p:spPr>
      </p:pic>
      <p:grpSp>
        <p:nvGrpSpPr>
          <p:cNvPr id="88" name="Group 87">
            <a:extLst>
              <a:ext uri="{FF2B5EF4-FFF2-40B4-BE49-F238E27FC236}">
                <a16:creationId xmlns:a16="http://schemas.microsoft.com/office/drawing/2014/main" id="{FBD165E0-4EFC-504E-BA3C-C1289CAAB6E4}"/>
              </a:ext>
            </a:extLst>
          </p:cNvPr>
          <p:cNvGrpSpPr/>
          <p:nvPr/>
        </p:nvGrpSpPr>
        <p:grpSpPr>
          <a:xfrm>
            <a:off x="105171" y="5671952"/>
            <a:ext cx="2636926" cy="595872"/>
            <a:chOff x="298763" y="5594428"/>
            <a:chExt cx="2636926" cy="595872"/>
          </a:xfrm>
        </p:grpSpPr>
        <p:sp>
          <p:nvSpPr>
            <p:cNvPr id="89" name="Rectangle 88">
              <a:extLst>
                <a:ext uri="{FF2B5EF4-FFF2-40B4-BE49-F238E27FC236}">
                  <a16:creationId xmlns:a16="http://schemas.microsoft.com/office/drawing/2014/main" id="{06C94A1C-D9D1-BF46-93C4-912AA6C5D733}"/>
                </a:ext>
              </a:extLst>
            </p:cNvPr>
            <p:cNvSpPr/>
            <p:nvPr/>
          </p:nvSpPr>
          <p:spPr bwMode="auto">
            <a:xfrm>
              <a:off x="298763" y="5635299"/>
              <a:ext cx="695109" cy="236103"/>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pitchFamily="-110" charset="0"/>
              </a:endParaRPr>
            </a:p>
          </p:txBody>
        </p:sp>
        <p:sp>
          <p:nvSpPr>
            <p:cNvPr id="90" name="Rectangle 89">
              <a:extLst>
                <a:ext uri="{FF2B5EF4-FFF2-40B4-BE49-F238E27FC236}">
                  <a16:creationId xmlns:a16="http://schemas.microsoft.com/office/drawing/2014/main" id="{7B0A64F5-E8D4-FC47-A982-600B5BBD376B}"/>
                </a:ext>
              </a:extLst>
            </p:cNvPr>
            <p:cNvSpPr/>
            <p:nvPr/>
          </p:nvSpPr>
          <p:spPr bwMode="auto">
            <a:xfrm>
              <a:off x="298763" y="5882523"/>
              <a:ext cx="695110" cy="226711"/>
            </a:xfrm>
            <a:prstGeom prst="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91" name="TextBox 90">
              <a:extLst>
                <a:ext uri="{FF2B5EF4-FFF2-40B4-BE49-F238E27FC236}">
                  <a16:creationId xmlns:a16="http://schemas.microsoft.com/office/drawing/2014/main" id="{08995AED-6C5C-1E49-AFCD-DB3AE8152A8C}"/>
                </a:ext>
              </a:extLst>
            </p:cNvPr>
            <p:cNvSpPr txBox="1"/>
            <p:nvPr/>
          </p:nvSpPr>
          <p:spPr>
            <a:xfrm>
              <a:off x="993873" y="5594428"/>
              <a:ext cx="1941816" cy="307777"/>
            </a:xfrm>
            <a:prstGeom prst="rect">
              <a:avLst/>
            </a:prstGeom>
            <a:noFill/>
          </p:spPr>
          <p:txBody>
            <a:bodyPr wrap="square" rtlCol="0">
              <a:spAutoFit/>
            </a:bodyPr>
            <a:lstStyle/>
            <a:p>
              <a:r>
                <a:rPr lang="en-US" sz="1400" b="1" dirty="0"/>
                <a:t>Tenant-controlled</a:t>
              </a:r>
            </a:p>
          </p:txBody>
        </p:sp>
        <p:sp>
          <p:nvSpPr>
            <p:cNvPr id="92" name="TextBox 91">
              <a:extLst>
                <a:ext uri="{FF2B5EF4-FFF2-40B4-BE49-F238E27FC236}">
                  <a16:creationId xmlns:a16="http://schemas.microsoft.com/office/drawing/2014/main" id="{5EE04339-B948-5648-A488-C692039139F8}"/>
                </a:ext>
              </a:extLst>
            </p:cNvPr>
            <p:cNvSpPr txBox="1"/>
            <p:nvPr/>
          </p:nvSpPr>
          <p:spPr>
            <a:xfrm>
              <a:off x="993873" y="5882523"/>
              <a:ext cx="1941816" cy="307777"/>
            </a:xfrm>
            <a:prstGeom prst="rect">
              <a:avLst/>
            </a:prstGeom>
            <a:noFill/>
          </p:spPr>
          <p:txBody>
            <a:bodyPr wrap="square" rtlCol="0">
              <a:spAutoFit/>
            </a:bodyPr>
            <a:lstStyle/>
            <a:p>
              <a:r>
                <a:rPr lang="en-US" sz="1400" b="1" dirty="0"/>
                <a:t>Provider-controlled</a:t>
              </a:r>
            </a:p>
          </p:txBody>
        </p:sp>
      </p:grpSp>
    </p:spTree>
    <p:extLst>
      <p:ext uri="{BB962C8B-B14F-4D97-AF65-F5344CB8AC3E}">
        <p14:creationId xmlns:p14="http://schemas.microsoft.com/office/powerpoint/2010/main" val="106048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77" grpId="0" animBg="1"/>
      <p:bldP spid="78" grpId="0" animBg="1"/>
      <p:bldP spid="79" grpId="0" animBg="1"/>
      <p:bldP spid="80" grpId="0" animBg="1"/>
      <p:bldP spid="50" grpId="0" animBg="1"/>
      <p:bldP spid="72" grpId="0" animBg="1"/>
      <p:bldP spid="81" grpId="0" animBg="1"/>
      <p:bldP spid="84" grpId="0" animBg="1"/>
      <p:bldP spid="7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loud 67">
            <a:extLst>
              <a:ext uri="{FF2B5EF4-FFF2-40B4-BE49-F238E27FC236}">
                <a16:creationId xmlns:a16="http://schemas.microsoft.com/office/drawing/2014/main" id="{D4EA6687-21D2-EF48-81E3-7089EC5100C4}"/>
              </a:ext>
            </a:extLst>
          </p:cNvPr>
          <p:cNvSpPr/>
          <p:nvPr/>
        </p:nvSpPr>
        <p:spPr bwMode="auto">
          <a:xfrm>
            <a:off x="4425008" y="1323474"/>
            <a:ext cx="7098729" cy="4398210"/>
          </a:xfrm>
          <a:prstGeom prst="cloud">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a:t>Keylime Bootstrap: Checking Identity (Part 2)</a:t>
            </a:r>
          </a:p>
        </p:txBody>
      </p:sp>
      <p:sp>
        <p:nvSpPr>
          <p:cNvPr id="44" name="Rounded Rectangle 43"/>
          <p:cNvSpPr/>
          <p:nvPr/>
        </p:nvSpPr>
        <p:spPr bwMode="auto">
          <a:xfrm>
            <a:off x="4981150" y="1485685"/>
            <a:ext cx="2111366" cy="760210"/>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bg1"/>
                </a:solidFill>
                <a:latin typeface="Arial" pitchFamily="-110" charset="0"/>
              </a:rPr>
              <a:t>Tenant </a:t>
            </a:r>
            <a:br>
              <a:rPr lang="en-US" sz="1400" b="1" dirty="0">
                <a:solidFill>
                  <a:schemeClr val="bg1"/>
                </a:solidFill>
                <a:latin typeface="Arial" pitchFamily="-110" charset="0"/>
              </a:rPr>
            </a:br>
            <a:r>
              <a:rPr lang="en-US" sz="1400" b="1" dirty="0">
                <a:solidFill>
                  <a:schemeClr val="bg1"/>
                </a:solidFill>
                <a:latin typeface="Arial" pitchFamily="-110" charset="0"/>
              </a:rPr>
              <a:t>Cloud Verifier</a:t>
            </a:r>
          </a:p>
        </p:txBody>
      </p:sp>
      <p:cxnSp>
        <p:nvCxnSpPr>
          <p:cNvPr id="60" name="Straight Arrow Connector 59"/>
          <p:cNvCxnSpPr>
            <a:cxnSpLocks/>
          </p:cNvCxnSpPr>
          <p:nvPr/>
        </p:nvCxnSpPr>
        <p:spPr>
          <a:xfrm flipH="1" flipV="1">
            <a:off x="2489318" y="3614139"/>
            <a:ext cx="2491832" cy="891022"/>
          </a:xfrm>
          <a:prstGeom prst="straightConnector1">
            <a:avLst/>
          </a:prstGeom>
          <a:ln>
            <a:solidFill>
              <a:schemeClr val="tx1"/>
            </a:solidFill>
            <a:headEnd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95" name="Elbow Connector 94"/>
          <p:cNvCxnSpPr>
            <a:cxnSpLocks/>
          </p:cNvCxnSpPr>
          <p:nvPr/>
        </p:nvCxnSpPr>
        <p:spPr bwMode="auto">
          <a:xfrm rot="16200000" flipH="1">
            <a:off x="5509077" y="-626145"/>
            <a:ext cx="127321" cy="8607888"/>
          </a:xfrm>
          <a:prstGeom prst="bentConnector3">
            <a:avLst>
              <a:gd name="adj1" fmla="val 1991009"/>
            </a:avLst>
          </a:prstGeom>
          <a:solidFill>
            <a:schemeClr val="accent1"/>
          </a:solidFill>
          <a:ln w="25400" cap="flat" cmpd="sng" algn="ctr">
            <a:solidFill>
              <a:schemeClr val="tx1"/>
            </a:solidFill>
            <a:prstDash val="dashDot"/>
            <a:round/>
            <a:headEnd type="none" w="sm" len="sm"/>
            <a:tailEnd type="triangle" w="med" len="lg"/>
          </a:ln>
          <a:effectLst/>
        </p:spPr>
      </p:cxnSp>
      <p:sp>
        <p:nvSpPr>
          <p:cNvPr id="102" name="TextBox 101"/>
          <p:cNvSpPr txBox="1"/>
          <p:nvPr/>
        </p:nvSpPr>
        <p:spPr>
          <a:xfrm>
            <a:off x="6916433" y="5953579"/>
            <a:ext cx="1331995" cy="369332"/>
          </a:xfrm>
          <a:prstGeom prst="rect">
            <a:avLst/>
          </a:prstGeom>
          <a:solidFill>
            <a:schemeClr val="accent5"/>
          </a:solidFill>
          <a:ln>
            <a:solidFill>
              <a:srgbClr val="919191"/>
            </a:solidFill>
          </a:ln>
          <a:effectLst/>
        </p:spPr>
        <p:txBody>
          <a:bodyPr wrap="square" rtlCol="0">
            <a:spAutoFit/>
          </a:bodyPr>
          <a:lstStyle/>
          <a:p>
            <a:pPr algn="ctr"/>
            <a:r>
              <a:rPr lang="en-US" sz="1800" dirty="0">
                <a:latin typeface="Cambria Math"/>
                <a:cs typeface="Cambria Math"/>
              </a:rPr>
              <a:t>Valid AIK?</a:t>
            </a:r>
          </a:p>
        </p:txBody>
      </p:sp>
      <p:cxnSp>
        <p:nvCxnSpPr>
          <p:cNvPr id="59" name="Straight Arrow Connector 58"/>
          <p:cNvCxnSpPr>
            <a:cxnSpLocks/>
          </p:cNvCxnSpPr>
          <p:nvPr/>
        </p:nvCxnSpPr>
        <p:spPr>
          <a:xfrm>
            <a:off x="2742097" y="3306759"/>
            <a:ext cx="3294735" cy="1002898"/>
          </a:xfrm>
          <a:prstGeom prst="bentConnector2">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5582192" y="3122093"/>
            <a:ext cx="855591" cy="369332"/>
          </a:xfrm>
          <a:prstGeom prst="rect">
            <a:avLst/>
          </a:prstGeom>
          <a:solidFill>
            <a:schemeClr val="accent5"/>
          </a:solidFill>
          <a:ln>
            <a:solidFill>
              <a:srgbClr val="919191"/>
            </a:solidFill>
          </a:ln>
          <a:effectLst/>
        </p:spPr>
        <p:txBody>
          <a:bodyPr wrap="square" rtlCol="0">
            <a:spAutoFit/>
          </a:bodyPr>
          <a:lstStyle/>
          <a:p>
            <a:pPr algn="ctr"/>
            <a:r>
              <a:rPr lang="en-US" sz="1800" dirty="0">
                <a:latin typeface="Cambria Math"/>
                <a:cs typeface="Cambria Math"/>
              </a:rPr>
              <a:t>nonce</a:t>
            </a:r>
          </a:p>
        </p:txBody>
      </p:sp>
      <p:cxnSp>
        <p:nvCxnSpPr>
          <p:cNvPr id="106" name="Elbow Connector 105"/>
          <p:cNvCxnSpPr>
            <a:cxnSpLocks/>
          </p:cNvCxnSpPr>
          <p:nvPr/>
        </p:nvCxnSpPr>
        <p:spPr bwMode="auto">
          <a:xfrm rot="16200000" flipH="1">
            <a:off x="2887832" y="2732683"/>
            <a:ext cx="1084540" cy="3102093"/>
          </a:xfrm>
          <a:prstGeom prst="bentConnector2">
            <a:avLst/>
          </a:prstGeom>
          <a:solidFill>
            <a:schemeClr val="accent1"/>
          </a:solidFill>
          <a:ln w="25400" cap="flat" cmpd="sng" algn="ctr">
            <a:solidFill>
              <a:schemeClr val="tx1"/>
            </a:solidFill>
            <a:prstDash val="solid"/>
            <a:round/>
            <a:headEnd type="none" w="sm" len="sm"/>
            <a:tailEnd type="triangle" w="med" len="lg"/>
          </a:ln>
          <a:effectLst/>
        </p:spPr>
      </p:cxnSp>
      <p:sp>
        <p:nvSpPr>
          <p:cNvPr id="63" name="TextBox 62"/>
          <p:cNvSpPr txBox="1"/>
          <p:nvPr/>
        </p:nvSpPr>
        <p:spPr>
          <a:xfrm>
            <a:off x="2558143" y="3913130"/>
            <a:ext cx="2610389" cy="369332"/>
          </a:xfrm>
          <a:prstGeom prst="rect">
            <a:avLst/>
          </a:prstGeom>
          <a:solidFill>
            <a:schemeClr val="accent5"/>
          </a:solidFill>
          <a:ln>
            <a:solidFill>
              <a:srgbClr val="919191"/>
            </a:solidFill>
          </a:ln>
          <a:effectLst/>
        </p:spPr>
        <p:txBody>
          <a:bodyPr wrap="square" rtlCol="0">
            <a:spAutoFit/>
          </a:bodyPr>
          <a:lstStyle/>
          <a:p>
            <a:pPr algn="ctr"/>
            <a:r>
              <a:rPr lang="en-US" sz="1800" dirty="0" err="1">
                <a:latin typeface="Cambria Math"/>
                <a:cs typeface="Cambria Math"/>
              </a:rPr>
              <a:t>Quote</a:t>
            </a:r>
            <a:r>
              <a:rPr lang="en-US" sz="1800" baseline="-25000" dirty="0" err="1">
                <a:latin typeface="Cambria Math"/>
                <a:cs typeface="Cambria Math"/>
              </a:rPr>
              <a:t>AIK</a:t>
            </a:r>
            <a:r>
              <a:rPr lang="en-US" sz="1800" dirty="0">
                <a:latin typeface="Cambria Math"/>
                <a:cs typeface="Cambria Math"/>
              </a:rPr>
              <a:t>(nonce),</a:t>
            </a:r>
            <a:r>
              <a:rPr lang="en-US" sz="1800" dirty="0" err="1">
                <a:latin typeface="Cambria Math"/>
                <a:cs typeface="Cambria Math"/>
              </a:rPr>
              <a:t>NK</a:t>
            </a:r>
            <a:r>
              <a:rPr lang="en-US" sz="1800" baseline="-25000" dirty="0" err="1">
                <a:latin typeface="Cambria Math"/>
                <a:cs typeface="Cambria Math"/>
              </a:rPr>
              <a:t>pub</a:t>
            </a:r>
            <a:endParaRPr lang="en-US" sz="1800" baseline="-25000" dirty="0">
              <a:latin typeface="Cambria Math"/>
              <a:cs typeface="Cambria Math"/>
            </a:endParaRPr>
          </a:p>
        </p:txBody>
      </p:sp>
      <p:graphicFrame>
        <p:nvGraphicFramePr>
          <p:cNvPr id="42" name="Table 41"/>
          <p:cNvGraphicFramePr>
            <a:graphicFrameLocks noGrp="1"/>
          </p:cNvGraphicFramePr>
          <p:nvPr>
            <p:extLst/>
          </p:nvPr>
        </p:nvGraphicFramePr>
        <p:xfrm>
          <a:off x="99428" y="1033150"/>
          <a:ext cx="4274670" cy="1615440"/>
        </p:xfrm>
        <a:graphic>
          <a:graphicData uri="http://schemas.openxmlformats.org/drawingml/2006/table">
            <a:tbl>
              <a:tblPr firstRow="1" bandRow="1">
                <a:tableStyleId>{00A15C55-8517-42AA-B614-E9B94910E393}</a:tableStyleId>
              </a:tblPr>
              <a:tblGrid>
                <a:gridCol w="537209">
                  <a:extLst>
                    <a:ext uri="{9D8B030D-6E8A-4147-A177-3AD203B41FA5}">
                      <a16:colId xmlns:a16="http://schemas.microsoft.com/office/drawing/2014/main" val="20000"/>
                    </a:ext>
                  </a:extLst>
                </a:gridCol>
                <a:gridCol w="945475">
                  <a:extLst>
                    <a:ext uri="{9D8B030D-6E8A-4147-A177-3AD203B41FA5}">
                      <a16:colId xmlns:a16="http://schemas.microsoft.com/office/drawing/2014/main" val="20001"/>
                    </a:ext>
                  </a:extLst>
                </a:gridCol>
                <a:gridCol w="2791986">
                  <a:extLst>
                    <a:ext uri="{9D8B030D-6E8A-4147-A177-3AD203B41FA5}">
                      <a16:colId xmlns:a16="http://schemas.microsoft.com/office/drawing/2014/main" val="20002"/>
                    </a:ext>
                  </a:extLst>
                </a:gridCol>
              </a:tblGrid>
              <a:tr h="0">
                <a:tc>
                  <a:txBody>
                    <a:bodyPr/>
                    <a:lstStyle/>
                    <a:p>
                      <a:r>
                        <a:rPr lang="en-US" sz="1200" dirty="0"/>
                        <a:t>Key</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lang="en-US" sz="1200" dirty="0"/>
                        <a:t>Type</a:t>
                      </a:r>
                    </a:p>
                  </a:txBody>
                  <a:tcPr>
                    <a:lnT w="12700" cap="flat" cmpd="sng" algn="ctr">
                      <a:solidFill>
                        <a:scrgbClr r="0" g="0" b="0"/>
                      </a:solidFill>
                      <a:prstDash val="solid"/>
                      <a:round/>
                      <a:headEnd type="none" w="med" len="med"/>
                      <a:tailEnd type="none" w="med" len="med"/>
                    </a:lnT>
                  </a:tcPr>
                </a:tc>
                <a:tc>
                  <a:txBody>
                    <a:bodyPr/>
                    <a:lstStyle/>
                    <a:p>
                      <a:r>
                        <a:rPr lang="en-US" sz="1200" dirty="0"/>
                        <a:t>Purpose</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r>
                        <a:rPr lang="en-US" sz="1600" dirty="0">
                          <a:latin typeface="Cambria Math"/>
                          <a:cs typeface="Cambria Math"/>
                        </a:rPr>
                        <a:t>AIK</a:t>
                      </a:r>
                    </a:p>
                  </a:txBody>
                  <a:tcPr anchor="ctr">
                    <a:lnL w="12700" cap="flat" cmpd="sng" algn="ctr">
                      <a:solidFill>
                        <a:scrgbClr r="0" g="0" b="0"/>
                      </a:solidFill>
                      <a:prstDash val="solid"/>
                      <a:round/>
                      <a:headEnd type="none" w="med" len="med"/>
                      <a:tailEnd type="none" w="med" len="med"/>
                    </a:lnL>
                  </a:tcPr>
                </a:tc>
                <a:tc>
                  <a:txBody>
                    <a:bodyPr/>
                    <a:lstStyle/>
                    <a:p>
                      <a:r>
                        <a:rPr lang="en-US" sz="1200" dirty="0"/>
                        <a:t>RSA 2048</a:t>
                      </a:r>
                    </a:p>
                  </a:txBody>
                  <a:tcPr anchor="ctr"/>
                </a:tc>
                <a:tc>
                  <a:txBody>
                    <a:bodyPr/>
                    <a:lstStyle/>
                    <a:p>
                      <a:r>
                        <a:rPr lang="en-US" sz="1200" dirty="0"/>
                        <a:t>TPM key to sign quotes</a:t>
                      </a:r>
                    </a:p>
                  </a:txBody>
                  <a:tcPr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r>
                        <a:rPr lang="en-US" sz="1600" dirty="0">
                          <a:latin typeface="Cambria Math"/>
                          <a:cs typeface="Cambria Math"/>
                        </a:rPr>
                        <a:t>K</a:t>
                      </a:r>
                      <a:r>
                        <a:rPr lang="en-US" sz="1600" baseline="-25000" dirty="0">
                          <a:latin typeface="Cambria Math"/>
                          <a:cs typeface="Cambria Math"/>
                        </a:rPr>
                        <a:t>b</a:t>
                      </a:r>
                      <a:endParaRPr lang="en-US" sz="1600" dirty="0">
                        <a:latin typeface="Cambria Math"/>
                        <a:cs typeface="Cambria Math"/>
                      </a:endParaRPr>
                    </a:p>
                  </a:txBody>
                  <a:tcPr anchor="ctr">
                    <a:lnL w="12700" cap="flat" cmpd="sng" algn="ctr">
                      <a:solidFill>
                        <a:scrgbClr r="0" g="0" b="0"/>
                      </a:solidFill>
                      <a:prstDash val="solid"/>
                      <a:round/>
                      <a:headEnd type="none" w="med" len="med"/>
                      <a:tailEnd type="none" w="med" len="med"/>
                    </a:lnL>
                  </a:tcPr>
                </a:tc>
                <a:tc>
                  <a:txBody>
                    <a:bodyPr/>
                    <a:lstStyle/>
                    <a:p>
                      <a:r>
                        <a:rPr lang="en-US" sz="1200" dirty="0"/>
                        <a:t>AES-256</a:t>
                      </a:r>
                    </a:p>
                  </a:txBody>
                  <a:tcPr anchor="ctr"/>
                </a:tc>
                <a:tc>
                  <a:txBody>
                    <a:bodyPr/>
                    <a:lstStyle/>
                    <a:p>
                      <a:r>
                        <a:rPr lang="en-US" sz="1200" dirty="0"/>
                        <a:t>Bootstrap</a:t>
                      </a:r>
                      <a:r>
                        <a:rPr lang="en-US" sz="1200" baseline="0" dirty="0"/>
                        <a:t> key to deliver to node</a:t>
                      </a:r>
                      <a:endParaRPr lang="en-US" sz="1200" dirty="0"/>
                    </a:p>
                  </a:txBody>
                  <a:tcPr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r>
                        <a:rPr lang="en-US" sz="1600" dirty="0">
                          <a:latin typeface="Cambria Math"/>
                          <a:cs typeface="Cambria Math"/>
                        </a:rPr>
                        <a:t>U,V</a:t>
                      </a:r>
                    </a:p>
                  </a:txBody>
                  <a:tcPr anchor="ctr">
                    <a:lnL w="12700" cap="flat" cmpd="sng" algn="ctr">
                      <a:solidFill>
                        <a:scrgbClr r="0" g="0" b="0"/>
                      </a:solidFill>
                      <a:prstDash val="solid"/>
                      <a:round/>
                      <a:headEnd type="none" w="med" len="med"/>
                      <a:tailEnd type="none" w="med" len="med"/>
                    </a:lnL>
                  </a:tcPr>
                </a:tc>
                <a:tc>
                  <a:txBody>
                    <a:bodyPr/>
                    <a:lstStyle/>
                    <a:p>
                      <a:r>
                        <a:rPr lang="en-US" sz="1200" dirty="0"/>
                        <a:t>256bit</a:t>
                      </a:r>
                      <a:r>
                        <a:rPr lang="en-US" sz="1200" baseline="0" dirty="0"/>
                        <a:t> rand</a:t>
                      </a:r>
                      <a:endParaRPr lang="en-US" sz="1200" dirty="0"/>
                    </a:p>
                  </a:txBody>
                  <a:tcPr anchor="ctr"/>
                </a:tc>
                <a:tc>
                  <a:txBody>
                    <a:bodyPr/>
                    <a:lstStyle/>
                    <a:p>
                      <a:r>
                        <a:rPr lang="en-US" sz="1200" dirty="0"/>
                        <a:t>Trivial secret shares of </a:t>
                      </a:r>
                      <a:r>
                        <a:rPr lang="en-US" sz="1200" dirty="0">
                          <a:latin typeface="Cambria Math"/>
                          <a:cs typeface="Cambria Math"/>
                        </a:rPr>
                        <a:t>K</a:t>
                      </a:r>
                      <a:r>
                        <a:rPr lang="en-US" sz="1200" baseline="-25000" dirty="0">
                          <a:latin typeface="Cambria Math"/>
                          <a:cs typeface="Cambria Math"/>
                        </a:rPr>
                        <a:t>b</a:t>
                      </a:r>
                    </a:p>
                  </a:txBody>
                  <a:tcPr anchor="ct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3"/>
                  </a:ext>
                </a:extLst>
              </a:tr>
              <a:tr h="0">
                <a:tc>
                  <a:txBody>
                    <a:bodyPr/>
                    <a:lstStyle/>
                    <a:p>
                      <a:r>
                        <a:rPr lang="en-US" sz="1600" dirty="0">
                          <a:latin typeface="Cambria Math"/>
                          <a:cs typeface="Cambria Math"/>
                        </a:rPr>
                        <a:t>NK</a:t>
                      </a:r>
                    </a:p>
                  </a:txBody>
                  <a:tcPr anchor="ct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sz="1200" dirty="0"/>
                        <a:t>RSA-2048</a:t>
                      </a:r>
                    </a:p>
                  </a:txBody>
                  <a:tcPr anchor="ctr">
                    <a:lnB w="12700" cap="flat" cmpd="sng" algn="ctr">
                      <a:solidFill>
                        <a:scrgbClr r="0" g="0" b="0"/>
                      </a:solidFill>
                      <a:prstDash val="solid"/>
                      <a:round/>
                      <a:headEnd type="none" w="med" len="med"/>
                      <a:tailEnd type="none" w="med" len="med"/>
                    </a:lnB>
                  </a:tcPr>
                </a:tc>
                <a:tc>
                  <a:txBody>
                    <a:bodyPr/>
                    <a:lstStyle/>
                    <a:p>
                      <a:r>
                        <a:rPr lang="en-US" sz="1200" dirty="0"/>
                        <a:t>Protects secret shares U,V in transit.</a:t>
                      </a:r>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8" name="TextBox 57"/>
          <p:cNvSpPr txBox="1"/>
          <p:nvPr/>
        </p:nvSpPr>
        <p:spPr>
          <a:xfrm>
            <a:off x="1517105" y="4595654"/>
            <a:ext cx="1161429" cy="369332"/>
          </a:xfrm>
          <a:prstGeom prst="rect">
            <a:avLst/>
          </a:prstGeom>
          <a:solidFill>
            <a:schemeClr val="accent5"/>
          </a:solidFill>
          <a:ln>
            <a:solidFill>
              <a:srgbClr val="919191"/>
            </a:solidFill>
          </a:ln>
          <a:effectLst/>
        </p:spPr>
        <p:txBody>
          <a:bodyPr wrap="square" rtlCol="0">
            <a:spAutoFit/>
          </a:bodyPr>
          <a:lstStyle/>
          <a:p>
            <a:pPr algn="ctr"/>
            <a:r>
              <a:rPr lang="en-US" sz="1800" dirty="0">
                <a:latin typeface="Cambria Math"/>
                <a:cs typeface="Cambria Math"/>
              </a:rPr>
              <a:t>Enc</a:t>
            </a:r>
            <a:r>
              <a:rPr lang="en-US" sz="1800" baseline="-25000" dirty="0">
                <a:latin typeface="Cambria Math"/>
                <a:cs typeface="Cambria Math"/>
              </a:rPr>
              <a:t>NK</a:t>
            </a:r>
            <a:r>
              <a:rPr lang="en-US" sz="1800" dirty="0">
                <a:latin typeface="Cambria Math"/>
                <a:cs typeface="Cambria Math"/>
              </a:rPr>
              <a:t>(U)</a:t>
            </a:r>
            <a:endParaRPr lang="en-US" sz="1800" baseline="-25000" dirty="0">
              <a:latin typeface="Cambria Math"/>
              <a:cs typeface="Cambria Math"/>
            </a:endParaRPr>
          </a:p>
        </p:txBody>
      </p:sp>
      <p:sp>
        <p:nvSpPr>
          <p:cNvPr id="64" name="Rectangular Callout 63"/>
          <p:cNvSpPr/>
          <p:nvPr/>
        </p:nvSpPr>
        <p:spPr bwMode="auto">
          <a:xfrm>
            <a:off x="3468718" y="2786897"/>
            <a:ext cx="1805044" cy="954563"/>
          </a:xfrm>
          <a:prstGeom prst="wedgeRectCallout">
            <a:avLst>
              <a:gd name="adj1" fmla="val -32904"/>
              <a:gd name="adj2" fmla="val 66305"/>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480"/>
              </a:lnSpc>
              <a:spcBef>
                <a:spcPct val="0"/>
              </a:spcBef>
              <a:spcAft>
                <a:spcPct val="0"/>
              </a:spcAft>
              <a:buClrTx/>
              <a:buSzTx/>
              <a:buFontTx/>
              <a:buNone/>
              <a:tabLst/>
            </a:pPr>
            <a:r>
              <a:rPr lang="en-US" sz="1400" b="1" dirty="0">
                <a:solidFill>
                  <a:schemeClr val="tx1"/>
                </a:solidFill>
                <a:latin typeface="Arial" pitchFamily="-110" charset="0"/>
              </a:rPr>
              <a:t>Quote proves node identity. Provide transport key for U</a:t>
            </a:r>
            <a:endParaRPr kumimoji="0" lang="en-US" sz="1400" b="1" i="0" u="none" strike="noStrike" cap="none" normalizeH="0" baseline="0" dirty="0">
              <a:ln>
                <a:noFill/>
              </a:ln>
              <a:solidFill>
                <a:schemeClr val="tx1"/>
              </a:solidFill>
              <a:effectLst/>
              <a:latin typeface="Arial" pitchFamily="-110" charset="0"/>
            </a:endParaRPr>
          </a:p>
        </p:txBody>
      </p:sp>
      <p:sp>
        <p:nvSpPr>
          <p:cNvPr id="65" name="Rectangular Callout 64"/>
          <p:cNvSpPr/>
          <p:nvPr/>
        </p:nvSpPr>
        <p:spPr bwMode="auto">
          <a:xfrm>
            <a:off x="7687312" y="4605643"/>
            <a:ext cx="1456814" cy="954563"/>
          </a:xfrm>
          <a:prstGeom prst="wedgeRectCallout">
            <a:avLst>
              <a:gd name="adj1" fmla="val -30314"/>
              <a:gd name="adj2" fmla="val 90114"/>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480"/>
              </a:lnSpc>
              <a:spcBef>
                <a:spcPct val="0"/>
              </a:spcBef>
              <a:spcAft>
                <a:spcPct val="0"/>
              </a:spcAft>
              <a:buClrTx/>
              <a:buSzTx/>
              <a:buFontTx/>
              <a:buNone/>
              <a:tabLst/>
            </a:pPr>
            <a:r>
              <a:rPr lang="en-US" sz="1400" b="1" dirty="0">
                <a:solidFill>
                  <a:schemeClr val="tx1"/>
                </a:solidFill>
                <a:latin typeface="Arial" pitchFamily="-110" charset="0"/>
              </a:rPr>
              <a:t>Check validity of AIK that signed the quote</a:t>
            </a:r>
            <a:endParaRPr kumimoji="0" lang="en-US" sz="1400" b="1" i="0" u="none" strike="noStrike" cap="none" normalizeH="0" baseline="0" dirty="0">
              <a:ln>
                <a:noFill/>
              </a:ln>
              <a:solidFill>
                <a:schemeClr val="tx1"/>
              </a:solidFill>
              <a:effectLst/>
              <a:latin typeface="Arial" pitchFamily="-110" charset="0"/>
            </a:endParaRPr>
          </a:p>
        </p:txBody>
      </p:sp>
      <p:sp>
        <p:nvSpPr>
          <p:cNvPr id="66" name="Rectangular Callout 65"/>
          <p:cNvSpPr/>
          <p:nvPr/>
        </p:nvSpPr>
        <p:spPr bwMode="auto">
          <a:xfrm>
            <a:off x="1704436" y="5080091"/>
            <a:ext cx="1948195" cy="889797"/>
          </a:xfrm>
          <a:prstGeom prst="wedgeRectCallout">
            <a:avLst>
              <a:gd name="adj1" fmla="val -22632"/>
              <a:gd name="adj2" fmla="val -63722"/>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480"/>
              </a:lnSpc>
              <a:spcBef>
                <a:spcPct val="0"/>
              </a:spcBef>
              <a:spcAft>
                <a:spcPct val="0"/>
              </a:spcAft>
              <a:buClrTx/>
              <a:buSzTx/>
              <a:buFontTx/>
              <a:buNone/>
              <a:tabLst/>
            </a:pPr>
            <a:r>
              <a:rPr lang="en-US" sz="1400" b="1" dirty="0">
                <a:solidFill>
                  <a:schemeClr val="tx1"/>
                </a:solidFill>
                <a:latin typeface="Arial" pitchFamily="-110" charset="0"/>
              </a:rPr>
              <a:t>Send key share if TPM identity good</a:t>
            </a:r>
          </a:p>
          <a:p>
            <a:pPr marL="0" marR="0" indent="0" algn="ctr" defTabSz="914400" rtl="0" eaLnBrk="0" fontAlgn="base" latinLnBrk="0" hangingPunct="0">
              <a:lnSpc>
                <a:spcPts val="148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nvGrpSpPr>
          <p:cNvPr id="70" name="Group 69"/>
          <p:cNvGrpSpPr/>
          <p:nvPr/>
        </p:nvGrpSpPr>
        <p:grpSpPr>
          <a:xfrm>
            <a:off x="188611" y="3175815"/>
            <a:ext cx="1077369" cy="1356498"/>
            <a:chOff x="188611" y="3175815"/>
            <a:chExt cx="1077369" cy="1356498"/>
          </a:xfrm>
        </p:grpSpPr>
        <p:graphicFrame>
          <p:nvGraphicFramePr>
            <p:cNvPr id="71" name="Object 70"/>
            <p:cNvGraphicFramePr>
              <a:graphicFrameLocks noChangeAspect="1"/>
            </p:cNvGraphicFramePr>
            <p:nvPr>
              <p:extLst/>
            </p:nvPr>
          </p:nvGraphicFramePr>
          <p:xfrm>
            <a:off x="212725" y="3890963"/>
            <a:ext cx="342900" cy="641350"/>
          </p:xfrm>
          <a:graphic>
            <a:graphicData uri="http://schemas.openxmlformats.org/presentationml/2006/ole">
              <mc:AlternateContent xmlns:mc="http://schemas.openxmlformats.org/markup-compatibility/2006">
                <mc:Choice xmlns:v="urn:schemas-microsoft-com:vml" Requires="v">
                  <p:oleObj spid="_x0000_s7498" name="Equation" r:id="rId4" imgW="114300" imgH="215900" progId="Equation.3">
                    <p:embed/>
                  </p:oleObj>
                </mc:Choice>
                <mc:Fallback>
                  <p:oleObj name="Equation" r:id="rId4" imgW="114300" imgH="215900" progId="Equation.3">
                    <p:embed/>
                    <p:pic>
                      <p:nvPicPr>
                        <p:cNvPr id="71" name="Object 70"/>
                        <p:cNvPicPr/>
                        <p:nvPr/>
                      </p:nvPicPr>
                      <p:blipFill>
                        <a:blip r:embed="rId5"/>
                        <a:stretch>
                          <a:fillRect/>
                        </a:stretch>
                      </p:blipFill>
                      <p:spPr>
                        <a:xfrm>
                          <a:off x="212725" y="3890963"/>
                          <a:ext cx="342900" cy="641350"/>
                        </a:xfrm>
                        <a:prstGeom prst="rect">
                          <a:avLst/>
                        </a:prstGeom>
                        <a:solidFill>
                          <a:srgbClr val="FFFFFF"/>
                        </a:solidFill>
                        <a:ln>
                          <a:noFill/>
                        </a:ln>
                      </p:spPr>
                    </p:pic>
                  </p:oleObj>
                </mc:Fallback>
              </mc:AlternateContent>
            </a:graphicData>
          </a:graphic>
        </p:graphicFrame>
        <p:graphicFrame>
          <p:nvGraphicFramePr>
            <p:cNvPr id="72" name="Object 71"/>
            <p:cNvGraphicFramePr>
              <a:graphicFrameLocks noChangeAspect="1"/>
            </p:cNvGraphicFramePr>
            <p:nvPr>
              <p:extLst/>
            </p:nvPr>
          </p:nvGraphicFramePr>
          <p:xfrm>
            <a:off x="860425" y="3884613"/>
            <a:ext cx="342900" cy="641350"/>
          </p:xfrm>
          <a:graphic>
            <a:graphicData uri="http://schemas.openxmlformats.org/presentationml/2006/ole">
              <mc:AlternateContent xmlns:mc="http://schemas.openxmlformats.org/markup-compatibility/2006">
                <mc:Choice xmlns:v="urn:schemas-microsoft-com:vml" Requires="v">
                  <p:oleObj spid="_x0000_s7499" name="Equation" r:id="rId6" imgW="114300" imgH="215900" progId="Equation.3">
                    <p:embed/>
                  </p:oleObj>
                </mc:Choice>
                <mc:Fallback>
                  <p:oleObj name="Equation" r:id="rId6" imgW="114300" imgH="215900" progId="Equation.3">
                    <p:embed/>
                    <p:pic>
                      <p:nvPicPr>
                        <p:cNvPr id="72" name="Object 71"/>
                        <p:cNvPicPr/>
                        <p:nvPr/>
                      </p:nvPicPr>
                      <p:blipFill>
                        <a:blip r:embed="rId7"/>
                        <a:stretch>
                          <a:fillRect/>
                        </a:stretch>
                      </p:blipFill>
                      <p:spPr>
                        <a:xfrm>
                          <a:off x="860425" y="3884613"/>
                          <a:ext cx="342900" cy="641350"/>
                        </a:xfrm>
                        <a:prstGeom prst="rect">
                          <a:avLst/>
                        </a:prstGeom>
                        <a:solidFill>
                          <a:srgbClr val="FFFFFF"/>
                        </a:solidFill>
                        <a:ln>
                          <a:noFill/>
                        </a:ln>
                      </p:spPr>
                    </p:pic>
                  </p:oleObj>
                </mc:Fallback>
              </mc:AlternateContent>
            </a:graphicData>
          </a:graphic>
        </p:graphicFrame>
        <p:graphicFrame>
          <p:nvGraphicFramePr>
            <p:cNvPr id="81" name="Object 80"/>
            <p:cNvGraphicFramePr>
              <a:graphicFrameLocks noChangeAspect="1"/>
            </p:cNvGraphicFramePr>
            <p:nvPr>
              <p:extLst/>
            </p:nvPr>
          </p:nvGraphicFramePr>
          <p:xfrm>
            <a:off x="471186" y="3175815"/>
            <a:ext cx="455613" cy="679450"/>
          </p:xfrm>
          <a:graphic>
            <a:graphicData uri="http://schemas.openxmlformats.org/presentationml/2006/ole">
              <mc:AlternateContent xmlns:mc="http://schemas.openxmlformats.org/markup-compatibility/2006">
                <mc:Choice xmlns:v="urn:schemas-microsoft-com:vml" Requires="v">
                  <p:oleObj spid="_x0000_s7500" name="Equation" r:id="rId8" imgW="152400" imgH="228600" progId="Equation.3">
                    <p:embed/>
                  </p:oleObj>
                </mc:Choice>
                <mc:Fallback>
                  <p:oleObj name="Equation" r:id="rId8" imgW="152400" imgH="228600" progId="Equation.3">
                    <p:embed/>
                    <p:pic>
                      <p:nvPicPr>
                        <p:cNvPr id="81" name="Object 80"/>
                        <p:cNvPicPr/>
                        <p:nvPr/>
                      </p:nvPicPr>
                      <p:blipFill>
                        <a:blip r:embed="rId9"/>
                        <a:stretch>
                          <a:fillRect/>
                        </a:stretch>
                      </p:blipFill>
                      <p:spPr>
                        <a:xfrm>
                          <a:off x="471186" y="3175815"/>
                          <a:ext cx="455613" cy="679450"/>
                        </a:xfrm>
                        <a:prstGeom prst="rect">
                          <a:avLst/>
                        </a:prstGeom>
                        <a:solidFill>
                          <a:srgbClr val="FFFFFF"/>
                        </a:solidFill>
                        <a:ln>
                          <a:noFill/>
                        </a:ln>
                      </p:spPr>
                    </p:pic>
                  </p:oleObj>
                </mc:Fallback>
              </mc:AlternateContent>
            </a:graphicData>
          </a:graphic>
        </p:graphicFrame>
        <p:pic>
          <p:nvPicPr>
            <p:cNvPr id="82" name="Picture 81"/>
            <p:cNvPicPr>
              <a:picLocks noChangeAspect="1"/>
            </p:cNvPicPr>
            <p:nvPr/>
          </p:nvPicPr>
          <p:blipFill>
            <a:blip r:embed="rId10" cstate="print"/>
            <a:stretch>
              <a:fillRect/>
            </a:stretch>
          </p:blipFill>
          <p:spPr>
            <a:xfrm>
              <a:off x="512930" y="3216849"/>
              <a:ext cx="457200" cy="190500"/>
            </a:xfrm>
            <a:prstGeom prst="rect">
              <a:avLst/>
            </a:prstGeom>
          </p:spPr>
        </p:pic>
        <p:pic>
          <p:nvPicPr>
            <p:cNvPr id="83" name="Picture 82"/>
            <p:cNvPicPr>
              <a:picLocks noChangeAspect="1"/>
            </p:cNvPicPr>
            <p:nvPr/>
          </p:nvPicPr>
          <p:blipFill rotWithShape="1">
            <a:blip r:embed="rId10" cstate="print"/>
            <a:srcRect t="50430"/>
            <a:stretch/>
          </p:blipFill>
          <p:spPr>
            <a:xfrm>
              <a:off x="188611" y="4110844"/>
              <a:ext cx="457200" cy="94431"/>
            </a:xfrm>
            <a:prstGeom prst="rect">
              <a:avLst/>
            </a:prstGeom>
          </p:spPr>
        </p:pic>
        <p:pic>
          <p:nvPicPr>
            <p:cNvPr id="84" name="Picture 83"/>
            <p:cNvPicPr>
              <a:picLocks noChangeAspect="1"/>
            </p:cNvPicPr>
            <p:nvPr/>
          </p:nvPicPr>
          <p:blipFill rotWithShape="1">
            <a:blip r:embed="rId10" cstate="print"/>
            <a:srcRect b="50699"/>
            <a:stretch/>
          </p:blipFill>
          <p:spPr>
            <a:xfrm>
              <a:off x="808780" y="4064142"/>
              <a:ext cx="457200" cy="93918"/>
            </a:xfrm>
            <a:prstGeom prst="rect">
              <a:avLst/>
            </a:prstGeom>
          </p:spPr>
        </p:pic>
        <p:sp>
          <p:nvSpPr>
            <p:cNvPr id="85" name="Right Arrow 84"/>
            <p:cNvSpPr/>
            <p:nvPr/>
          </p:nvSpPr>
          <p:spPr bwMode="auto">
            <a:xfrm rot="2700000">
              <a:off x="785206" y="3816896"/>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86" name="Right Arrow 85"/>
            <p:cNvSpPr/>
            <p:nvPr/>
          </p:nvSpPr>
          <p:spPr bwMode="auto">
            <a:xfrm rot="8100000">
              <a:off x="297844" y="3816896"/>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pic>
        <p:nvPicPr>
          <p:cNvPr id="87" name="Picture 86"/>
          <p:cNvPicPr>
            <a:picLocks noChangeAspect="1"/>
          </p:cNvPicPr>
          <p:nvPr/>
        </p:nvPicPr>
        <p:blipFill rotWithShape="1">
          <a:blip r:embed="rId10" cstate="print"/>
          <a:srcRect b="50699"/>
          <a:stretch/>
        </p:blipFill>
        <p:spPr>
          <a:xfrm>
            <a:off x="2449934" y="5745924"/>
            <a:ext cx="457200" cy="93918"/>
          </a:xfrm>
          <a:prstGeom prst="rect">
            <a:avLst/>
          </a:prstGeom>
        </p:spPr>
      </p:pic>
      <p:sp>
        <p:nvSpPr>
          <p:cNvPr id="17" name="Rectangle 16"/>
          <p:cNvSpPr/>
          <p:nvPr/>
        </p:nvSpPr>
        <p:spPr bwMode="auto">
          <a:xfrm>
            <a:off x="152400" y="3741460"/>
            <a:ext cx="493411" cy="719026"/>
          </a:xfrm>
          <a:prstGeom prst="rect">
            <a:avLst/>
          </a:prstGeom>
          <a:solidFill>
            <a:schemeClr val="bg1">
              <a:alpha val="7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50" name="Oval 49">
            <a:extLst>
              <a:ext uri="{FF2B5EF4-FFF2-40B4-BE49-F238E27FC236}">
                <a16:creationId xmlns:a16="http://schemas.microsoft.com/office/drawing/2014/main" id="{A3A42EAB-8364-5B4C-BC75-01DA8514C70E}"/>
              </a:ext>
            </a:extLst>
          </p:cNvPr>
          <p:cNvSpPr/>
          <p:nvPr/>
        </p:nvSpPr>
        <p:spPr bwMode="auto">
          <a:xfrm>
            <a:off x="1016014" y="2872058"/>
            <a:ext cx="1726083" cy="869402"/>
          </a:xfrm>
          <a:prstGeom prst="ellipse">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a:t>
            </a:r>
          </a:p>
        </p:txBody>
      </p:sp>
      <p:grpSp>
        <p:nvGrpSpPr>
          <p:cNvPr id="51" name="Group 50">
            <a:extLst>
              <a:ext uri="{FF2B5EF4-FFF2-40B4-BE49-F238E27FC236}">
                <a16:creationId xmlns:a16="http://schemas.microsoft.com/office/drawing/2014/main" id="{6F122E55-A295-8645-8326-A295E3484125}"/>
              </a:ext>
            </a:extLst>
          </p:cNvPr>
          <p:cNvGrpSpPr/>
          <p:nvPr/>
        </p:nvGrpSpPr>
        <p:grpSpPr>
          <a:xfrm>
            <a:off x="4981149" y="4309657"/>
            <a:ext cx="2111366" cy="1107766"/>
            <a:chOff x="4981149" y="4309657"/>
            <a:chExt cx="2111366" cy="1107766"/>
          </a:xfrm>
        </p:grpSpPr>
        <p:sp>
          <p:nvSpPr>
            <p:cNvPr id="52" name="Rectangle 51">
              <a:extLst>
                <a:ext uri="{FF2B5EF4-FFF2-40B4-BE49-F238E27FC236}">
                  <a16:creationId xmlns:a16="http://schemas.microsoft.com/office/drawing/2014/main" id="{D950245F-AD41-5F4B-AE16-AADFBB547BAD}"/>
                </a:ext>
              </a:extLst>
            </p:cNvPr>
            <p:cNvSpPr/>
            <p:nvPr/>
          </p:nvSpPr>
          <p:spPr bwMode="auto">
            <a:xfrm>
              <a:off x="4981149" y="4309657"/>
              <a:ext cx="2111366" cy="1107766"/>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Cloud Node</a:t>
              </a:r>
            </a:p>
          </p:txBody>
        </p:sp>
        <p:sp>
          <p:nvSpPr>
            <p:cNvPr id="53" name="Rounded Rectangle 52">
              <a:extLst>
                <a:ext uri="{FF2B5EF4-FFF2-40B4-BE49-F238E27FC236}">
                  <a16:creationId xmlns:a16="http://schemas.microsoft.com/office/drawing/2014/main" id="{1E57EC08-620E-794D-8F19-821A539EF5C2}"/>
                </a:ext>
              </a:extLst>
            </p:cNvPr>
            <p:cNvSpPr/>
            <p:nvPr/>
          </p:nvSpPr>
          <p:spPr bwMode="auto">
            <a:xfrm>
              <a:off x="6482914" y="4935820"/>
              <a:ext cx="609600" cy="481603"/>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algn="ctr" defTabSz="914285"/>
              <a:r>
                <a:rPr lang="en-US" sz="1500" b="1" dirty="0">
                  <a:solidFill>
                    <a:srgbClr val="FFFFFF"/>
                  </a:solidFill>
                </a:rPr>
                <a:t>TPM</a:t>
              </a:r>
            </a:p>
          </p:txBody>
        </p:sp>
        <p:pic>
          <p:nvPicPr>
            <p:cNvPr id="55" name="Picture 54">
              <a:extLst>
                <a:ext uri="{FF2B5EF4-FFF2-40B4-BE49-F238E27FC236}">
                  <a16:creationId xmlns:a16="http://schemas.microsoft.com/office/drawing/2014/main" id="{79DF2425-494C-BF4A-9AD4-4E1D24192560}"/>
                </a:ext>
              </a:extLst>
            </p:cNvPr>
            <p:cNvPicPr>
              <a:picLocks noChangeAspect="1"/>
            </p:cNvPicPr>
            <p:nvPr/>
          </p:nvPicPr>
          <p:blipFill>
            <a:blip r:embed="rId11"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641496" y="5244652"/>
              <a:ext cx="293451" cy="122271"/>
            </a:xfrm>
            <a:prstGeom prst="rect">
              <a:avLst/>
            </a:prstGeom>
          </p:spPr>
        </p:pic>
      </p:grpSp>
      <p:grpSp>
        <p:nvGrpSpPr>
          <p:cNvPr id="88" name="Group 87"/>
          <p:cNvGrpSpPr/>
          <p:nvPr/>
        </p:nvGrpSpPr>
        <p:grpSpPr>
          <a:xfrm>
            <a:off x="5273762" y="4092858"/>
            <a:ext cx="1526139" cy="571797"/>
            <a:chOff x="10229045" y="5149887"/>
            <a:chExt cx="1526139" cy="571797"/>
          </a:xfrm>
        </p:grpSpPr>
        <p:sp>
          <p:nvSpPr>
            <p:cNvPr id="89" name="Rectangle 88"/>
            <p:cNvSpPr/>
            <p:nvPr/>
          </p:nvSpPr>
          <p:spPr bwMode="auto">
            <a:xfrm>
              <a:off x="10229045" y="5149887"/>
              <a:ext cx="1526139" cy="571797"/>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pic>
          <p:nvPicPr>
            <p:cNvPr id="90" name="Picture 89"/>
            <p:cNvPicPr>
              <a:picLocks noChangeAspect="1"/>
            </p:cNvPicPr>
            <p:nvPr/>
          </p:nvPicPr>
          <p:blipFill rotWithShape="1">
            <a:blip r:embed="rId10" cstate="print"/>
            <a:srcRect t="50430"/>
            <a:stretch/>
          </p:blipFill>
          <p:spPr>
            <a:xfrm rot="2385598">
              <a:off x="10276501" y="5449074"/>
              <a:ext cx="457200" cy="94431"/>
            </a:xfrm>
            <a:prstGeom prst="rect">
              <a:avLst/>
            </a:prstGeom>
          </p:spPr>
        </p:pic>
        <p:pic>
          <p:nvPicPr>
            <p:cNvPr id="91" name="Picture 90"/>
            <p:cNvPicPr>
              <a:picLocks noChangeAspect="1"/>
            </p:cNvPicPr>
            <p:nvPr/>
          </p:nvPicPr>
          <p:blipFill rotWithShape="1">
            <a:blip r:embed="rId10" cstate="print"/>
            <a:srcRect b="50699"/>
            <a:stretch/>
          </p:blipFill>
          <p:spPr>
            <a:xfrm rot="2183472">
              <a:off x="10524791" y="5352364"/>
              <a:ext cx="457200" cy="93918"/>
            </a:xfrm>
            <a:prstGeom prst="rect">
              <a:avLst/>
            </a:prstGeom>
          </p:spPr>
        </p:pic>
        <p:pic>
          <p:nvPicPr>
            <p:cNvPr id="92" name="Picture 91"/>
            <p:cNvPicPr>
              <a:picLocks noChangeAspect="1"/>
            </p:cNvPicPr>
            <p:nvPr/>
          </p:nvPicPr>
          <p:blipFill>
            <a:blip r:embed="rId10" cstate="print"/>
            <a:stretch>
              <a:fillRect/>
            </a:stretch>
          </p:blipFill>
          <p:spPr>
            <a:xfrm>
              <a:off x="11297984" y="5313788"/>
              <a:ext cx="457200" cy="190500"/>
            </a:xfrm>
            <a:prstGeom prst="rect">
              <a:avLst/>
            </a:prstGeom>
          </p:spPr>
        </p:pic>
        <p:sp>
          <p:nvSpPr>
            <p:cNvPr id="93" name="Right Arrow 92"/>
            <p:cNvSpPr/>
            <p:nvPr/>
          </p:nvSpPr>
          <p:spPr bwMode="auto">
            <a:xfrm>
              <a:off x="10965271" y="5330968"/>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sp>
        <p:nvSpPr>
          <p:cNvPr id="56" name="Rounded Rectangle 55">
            <a:extLst>
              <a:ext uri="{FF2B5EF4-FFF2-40B4-BE49-F238E27FC236}">
                <a16:creationId xmlns:a16="http://schemas.microsoft.com/office/drawing/2014/main" id="{12E61055-7EA6-4044-B167-524C401471EF}"/>
              </a:ext>
            </a:extLst>
          </p:cNvPr>
          <p:cNvSpPr/>
          <p:nvPr/>
        </p:nvSpPr>
        <p:spPr bwMode="auto">
          <a:xfrm>
            <a:off x="8819985" y="2872058"/>
            <a:ext cx="2113391" cy="869402"/>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Registrar</a:t>
            </a:r>
          </a:p>
        </p:txBody>
      </p:sp>
      <p:pic>
        <p:nvPicPr>
          <p:cNvPr id="57" name="Picture 56">
            <a:extLst>
              <a:ext uri="{FF2B5EF4-FFF2-40B4-BE49-F238E27FC236}">
                <a16:creationId xmlns:a16="http://schemas.microsoft.com/office/drawing/2014/main" id="{2470545B-8800-C242-8B1F-7228A32A8303}"/>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0513116" y="2925129"/>
            <a:ext cx="382160" cy="381630"/>
          </a:xfrm>
          <a:prstGeom prst="rect">
            <a:avLst/>
          </a:prstGeom>
        </p:spPr>
      </p:pic>
      <p:sp>
        <p:nvSpPr>
          <p:cNvPr id="67" name="Rectangular Callout 66">
            <a:extLst>
              <a:ext uri="{FF2B5EF4-FFF2-40B4-BE49-F238E27FC236}">
                <a16:creationId xmlns:a16="http://schemas.microsoft.com/office/drawing/2014/main" id="{528009B5-0D17-604A-9BA3-737B3351ED70}"/>
              </a:ext>
            </a:extLst>
          </p:cNvPr>
          <p:cNvSpPr/>
          <p:nvPr/>
        </p:nvSpPr>
        <p:spPr bwMode="auto">
          <a:xfrm>
            <a:off x="6556779" y="3258175"/>
            <a:ext cx="2198369" cy="652767"/>
          </a:xfrm>
          <a:prstGeom prst="wedgeRectCallout">
            <a:avLst>
              <a:gd name="adj1" fmla="val -39270"/>
              <a:gd name="adj2" fmla="val 81067"/>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480"/>
              </a:lnSpc>
              <a:spcBef>
                <a:spcPct val="0"/>
              </a:spcBef>
              <a:spcAft>
                <a:spcPct val="0"/>
              </a:spcAft>
              <a:buClrTx/>
              <a:buSzTx/>
              <a:buFontTx/>
              <a:buNone/>
              <a:tabLst/>
            </a:pPr>
            <a:r>
              <a:rPr lang="en-US" sz="1400" b="1" dirty="0">
                <a:solidFill>
                  <a:schemeClr val="tx1"/>
                </a:solidFill>
                <a:latin typeface="Arial" pitchFamily="-110" charset="0"/>
              </a:rPr>
              <a:t>Key shares recombined to obtain bootstrap key</a:t>
            </a:r>
          </a:p>
        </p:txBody>
      </p:sp>
      <p:grpSp>
        <p:nvGrpSpPr>
          <p:cNvPr id="69" name="Group 68">
            <a:extLst>
              <a:ext uri="{FF2B5EF4-FFF2-40B4-BE49-F238E27FC236}">
                <a16:creationId xmlns:a16="http://schemas.microsoft.com/office/drawing/2014/main" id="{95A987B4-9178-814F-9AFD-8486F983F774}"/>
              </a:ext>
            </a:extLst>
          </p:cNvPr>
          <p:cNvGrpSpPr/>
          <p:nvPr/>
        </p:nvGrpSpPr>
        <p:grpSpPr>
          <a:xfrm>
            <a:off x="9697879" y="971661"/>
            <a:ext cx="2636926" cy="595872"/>
            <a:chOff x="298763" y="5594428"/>
            <a:chExt cx="2636926" cy="595872"/>
          </a:xfrm>
        </p:grpSpPr>
        <p:sp>
          <p:nvSpPr>
            <p:cNvPr id="73" name="Rectangle 72">
              <a:extLst>
                <a:ext uri="{FF2B5EF4-FFF2-40B4-BE49-F238E27FC236}">
                  <a16:creationId xmlns:a16="http://schemas.microsoft.com/office/drawing/2014/main" id="{EFBDD677-2876-FE45-B69A-5081CDB60648}"/>
                </a:ext>
              </a:extLst>
            </p:cNvPr>
            <p:cNvSpPr/>
            <p:nvPr/>
          </p:nvSpPr>
          <p:spPr bwMode="auto">
            <a:xfrm>
              <a:off x="298763" y="5635299"/>
              <a:ext cx="695109" cy="236103"/>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pitchFamily="-110" charset="0"/>
              </a:endParaRPr>
            </a:p>
          </p:txBody>
        </p:sp>
        <p:sp>
          <p:nvSpPr>
            <p:cNvPr id="74" name="Rectangle 73">
              <a:extLst>
                <a:ext uri="{FF2B5EF4-FFF2-40B4-BE49-F238E27FC236}">
                  <a16:creationId xmlns:a16="http://schemas.microsoft.com/office/drawing/2014/main" id="{79E4F5DA-AE24-6644-8CFE-AE9FD003C2FA}"/>
                </a:ext>
              </a:extLst>
            </p:cNvPr>
            <p:cNvSpPr/>
            <p:nvPr/>
          </p:nvSpPr>
          <p:spPr bwMode="auto">
            <a:xfrm>
              <a:off x="298763" y="5882523"/>
              <a:ext cx="695110" cy="226711"/>
            </a:xfrm>
            <a:prstGeom prst="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75" name="TextBox 74">
              <a:extLst>
                <a:ext uri="{FF2B5EF4-FFF2-40B4-BE49-F238E27FC236}">
                  <a16:creationId xmlns:a16="http://schemas.microsoft.com/office/drawing/2014/main" id="{42EBD5D1-460F-9E48-9138-41AD658099D6}"/>
                </a:ext>
              </a:extLst>
            </p:cNvPr>
            <p:cNvSpPr txBox="1"/>
            <p:nvPr/>
          </p:nvSpPr>
          <p:spPr>
            <a:xfrm>
              <a:off x="993873" y="5594428"/>
              <a:ext cx="1941816" cy="307777"/>
            </a:xfrm>
            <a:prstGeom prst="rect">
              <a:avLst/>
            </a:prstGeom>
            <a:noFill/>
          </p:spPr>
          <p:txBody>
            <a:bodyPr wrap="square" rtlCol="0">
              <a:spAutoFit/>
            </a:bodyPr>
            <a:lstStyle/>
            <a:p>
              <a:r>
                <a:rPr lang="en-US" sz="1400" b="1" dirty="0"/>
                <a:t>Tenant-controlled</a:t>
              </a:r>
            </a:p>
          </p:txBody>
        </p:sp>
        <p:sp>
          <p:nvSpPr>
            <p:cNvPr id="76" name="TextBox 75">
              <a:extLst>
                <a:ext uri="{FF2B5EF4-FFF2-40B4-BE49-F238E27FC236}">
                  <a16:creationId xmlns:a16="http://schemas.microsoft.com/office/drawing/2014/main" id="{4DE6FBF1-3931-7C4F-BE11-3C785C612009}"/>
                </a:ext>
              </a:extLst>
            </p:cNvPr>
            <p:cNvSpPr txBox="1"/>
            <p:nvPr/>
          </p:nvSpPr>
          <p:spPr>
            <a:xfrm>
              <a:off x="993873" y="5882523"/>
              <a:ext cx="1941816" cy="307777"/>
            </a:xfrm>
            <a:prstGeom prst="rect">
              <a:avLst/>
            </a:prstGeom>
            <a:noFill/>
          </p:spPr>
          <p:txBody>
            <a:bodyPr wrap="square" rtlCol="0">
              <a:spAutoFit/>
            </a:bodyPr>
            <a:lstStyle/>
            <a:p>
              <a:r>
                <a:rPr lang="en-US" sz="1400" b="1" dirty="0"/>
                <a:t>Provider-controlled</a:t>
              </a:r>
            </a:p>
          </p:txBody>
        </p:sp>
      </p:grpSp>
      <p:grpSp>
        <p:nvGrpSpPr>
          <p:cNvPr id="77" name="Group 76">
            <a:extLst>
              <a:ext uri="{FF2B5EF4-FFF2-40B4-BE49-F238E27FC236}">
                <a16:creationId xmlns:a16="http://schemas.microsoft.com/office/drawing/2014/main" id="{C5990E81-38EA-FE40-BABF-18D76F915772}"/>
              </a:ext>
            </a:extLst>
          </p:cNvPr>
          <p:cNvGrpSpPr/>
          <p:nvPr/>
        </p:nvGrpSpPr>
        <p:grpSpPr>
          <a:xfrm>
            <a:off x="10523651" y="5280526"/>
            <a:ext cx="1522990" cy="935583"/>
            <a:chOff x="10162698" y="4462665"/>
            <a:chExt cx="1522990" cy="935583"/>
          </a:xfrm>
        </p:grpSpPr>
        <p:sp>
          <p:nvSpPr>
            <p:cNvPr id="78" name="Rectangle 77">
              <a:extLst>
                <a:ext uri="{FF2B5EF4-FFF2-40B4-BE49-F238E27FC236}">
                  <a16:creationId xmlns:a16="http://schemas.microsoft.com/office/drawing/2014/main" id="{922401A2-692B-6643-AA42-314E98DAEDA5}"/>
                </a:ext>
              </a:extLst>
            </p:cNvPr>
            <p:cNvSpPr/>
            <p:nvPr/>
          </p:nvSpPr>
          <p:spPr>
            <a:xfrm>
              <a:off x="10162698" y="4462665"/>
              <a:ext cx="1522990" cy="93558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a:solidFill>
                    <a:schemeClr val="tx1"/>
                  </a:solidFill>
                </a:rPr>
                <a:t>Legend</a:t>
              </a:r>
            </a:p>
          </p:txBody>
        </p:sp>
        <p:cxnSp>
          <p:nvCxnSpPr>
            <p:cNvPr id="79" name="Straight Arrow Connector 78">
              <a:extLst>
                <a:ext uri="{FF2B5EF4-FFF2-40B4-BE49-F238E27FC236}">
                  <a16:creationId xmlns:a16="http://schemas.microsoft.com/office/drawing/2014/main" id="{81921CAE-D11C-4141-8E69-783252F1B224}"/>
                </a:ext>
              </a:extLst>
            </p:cNvPr>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DC8E5582-AEAB-4049-AE7E-A3120CEBFA5D}"/>
                </a:ext>
              </a:extLst>
            </p:cNvPr>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63FF45BF-B65A-2B41-8537-F176F5B9F86D}"/>
                </a:ext>
              </a:extLst>
            </p:cNvPr>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7" name="TextBox 96">
              <a:extLst>
                <a:ext uri="{FF2B5EF4-FFF2-40B4-BE49-F238E27FC236}">
                  <a16:creationId xmlns:a16="http://schemas.microsoft.com/office/drawing/2014/main" id="{FAB6024F-D9FD-FE48-8D4D-3DE68828DC26}"/>
                </a:ext>
              </a:extLst>
            </p:cNvPr>
            <p:cNvSpPr txBox="1"/>
            <p:nvPr/>
          </p:nvSpPr>
          <p:spPr>
            <a:xfrm>
              <a:off x="10744239" y="4805272"/>
              <a:ext cx="875561" cy="246221"/>
            </a:xfrm>
            <a:prstGeom prst="rect">
              <a:avLst/>
            </a:prstGeom>
            <a:noFill/>
            <a:effectLst/>
          </p:spPr>
          <p:txBody>
            <a:bodyPr wrap="none" rtlCol="0">
              <a:spAutoFit/>
            </a:bodyPr>
            <a:lstStyle/>
            <a:p>
              <a:r>
                <a:rPr lang="en-US" sz="1000" b="1" dirty="0">
                  <a:latin typeface="Arial"/>
                  <a:cs typeface="Arial"/>
                </a:rPr>
                <a:t>Mutual TLS</a:t>
              </a:r>
            </a:p>
          </p:txBody>
        </p:sp>
        <p:sp>
          <p:nvSpPr>
            <p:cNvPr id="98" name="TextBox 97">
              <a:extLst>
                <a:ext uri="{FF2B5EF4-FFF2-40B4-BE49-F238E27FC236}">
                  <a16:creationId xmlns:a16="http://schemas.microsoft.com/office/drawing/2014/main" id="{F88733EF-BE2E-DF48-9DB8-ED69C457E983}"/>
                </a:ext>
              </a:extLst>
            </p:cNvPr>
            <p:cNvSpPr txBox="1"/>
            <p:nvPr/>
          </p:nvSpPr>
          <p:spPr>
            <a:xfrm>
              <a:off x="10747166" y="4983207"/>
              <a:ext cx="857927" cy="246221"/>
            </a:xfrm>
            <a:prstGeom prst="rect">
              <a:avLst/>
            </a:prstGeom>
            <a:noFill/>
            <a:effectLst/>
          </p:spPr>
          <p:txBody>
            <a:bodyPr wrap="none" rtlCol="0">
              <a:spAutoFit/>
            </a:bodyPr>
            <a:lstStyle/>
            <a:p>
              <a:r>
                <a:rPr lang="en-US" sz="1000" b="1" dirty="0">
                  <a:latin typeface="Arial"/>
                  <a:cs typeface="Arial"/>
                </a:rPr>
                <a:t>Server TLS</a:t>
              </a:r>
            </a:p>
          </p:txBody>
        </p:sp>
        <p:sp>
          <p:nvSpPr>
            <p:cNvPr id="99" name="TextBox 98">
              <a:extLst>
                <a:ext uri="{FF2B5EF4-FFF2-40B4-BE49-F238E27FC236}">
                  <a16:creationId xmlns:a16="http://schemas.microsoft.com/office/drawing/2014/main" id="{C379E804-32C6-9D48-A1D2-A7E488E38FF1}"/>
                </a:ext>
              </a:extLst>
            </p:cNvPr>
            <p:cNvSpPr txBox="1"/>
            <p:nvPr/>
          </p:nvSpPr>
          <p:spPr>
            <a:xfrm>
              <a:off x="10751329" y="5152027"/>
              <a:ext cx="633507" cy="246221"/>
            </a:xfrm>
            <a:prstGeom prst="rect">
              <a:avLst/>
            </a:prstGeom>
            <a:noFill/>
            <a:effectLst/>
          </p:spPr>
          <p:txBody>
            <a:bodyPr wrap="none" rtlCol="0">
              <a:spAutoFit/>
            </a:bodyPr>
            <a:lstStyle/>
            <a:p>
              <a:r>
                <a:rPr lang="en-US" sz="1000" b="1" dirty="0">
                  <a:latin typeface="Arial"/>
                  <a:cs typeface="Arial"/>
                </a:rPr>
                <a:t>No TLS</a:t>
              </a:r>
            </a:p>
          </p:txBody>
        </p:sp>
      </p:grpSp>
      <p:sp>
        <p:nvSpPr>
          <p:cNvPr id="100" name="TextBox 99">
            <a:extLst>
              <a:ext uri="{FF2B5EF4-FFF2-40B4-BE49-F238E27FC236}">
                <a16:creationId xmlns:a16="http://schemas.microsoft.com/office/drawing/2014/main" id="{B80101D9-9C6E-E042-BE29-70EA54340D1B}"/>
              </a:ext>
            </a:extLst>
          </p:cNvPr>
          <p:cNvSpPr txBox="1"/>
          <p:nvPr/>
        </p:nvSpPr>
        <p:spPr>
          <a:xfrm>
            <a:off x="1203325" y="6382459"/>
            <a:ext cx="4973293" cy="246221"/>
          </a:xfrm>
          <a:prstGeom prst="rect">
            <a:avLst/>
          </a:prstGeom>
          <a:noFill/>
        </p:spPr>
        <p:txBody>
          <a:bodyPr wrap="square" rtlCol="0">
            <a:spAutoFit/>
          </a:bodyPr>
          <a:lstStyle/>
          <a:p>
            <a:r>
              <a:rPr lang="en-US" sz="1000" dirty="0"/>
              <a:t>AIK: Attestation Identity Key </a:t>
            </a:r>
          </a:p>
        </p:txBody>
      </p:sp>
      <p:pic>
        <p:nvPicPr>
          <p:cNvPr id="101" name="Picture 100">
            <a:extLst>
              <a:ext uri="{FF2B5EF4-FFF2-40B4-BE49-F238E27FC236}">
                <a16:creationId xmlns:a16="http://schemas.microsoft.com/office/drawing/2014/main" id="{DBA44C9A-99D4-F74A-9672-EF3B48DBFD29}"/>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6684239" y="1522276"/>
            <a:ext cx="382160" cy="381630"/>
          </a:xfrm>
          <a:prstGeom prst="rect">
            <a:avLst/>
          </a:prstGeom>
        </p:spPr>
      </p:pic>
      <p:sp>
        <p:nvSpPr>
          <p:cNvPr id="94" name="Rounded Rectangle 93"/>
          <p:cNvSpPr/>
          <p:nvPr/>
        </p:nvSpPr>
        <p:spPr bwMode="auto">
          <a:xfrm>
            <a:off x="4981149" y="1485685"/>
            <a:ext cx="2111365" cy="760210"/>
          </a:xfrm>
          <a:prstGeom prst="roundRect">
            <a:avLst/>
          </a:prstGeom>
          <a:solidFill>
            <a:schemeClr val="bg1">
              <a:alpha val="75000"/>
            </a:schemeClr>
          </a:solidFill>
          <a:ln w="12700" cap="flat" cmpd="sng" algn="ctr">
            <a:solidFill>
              <a:schemeClr val="bg1">
                <a:alpha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Tree>
    <p:extLst>
      <p:ext uri="{BB962C8B-B14F-4D97-AF65-F5344CB8AC3E}">
        <p14:creationId xmlns:p14="http://schemas.microsoft.com/office/powerpoint/2010/main" val="94350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62" grpId="0" animBg="1"/>
      <p:bldP spid="63" grpId="0" animBg="1"/>
      <p:bldP spid="58" grpId="0" animBg="1"/>
      <p:bldP spid="64" grpId="0" animBg="1"/>
      <p:bldP spid="65" grpId="0" animBg="1"/>
      <p:bldP spid="66" grpId="0" animBg="1"/>
      <p:bldP spid="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633083" y="1293094"/>
            <a:ext cx="5317368" cy="4201773"/>
          </a:xfrm>
        </p:spPr>
        <p:txBody>
          <a:bodyPr/>
          <a:lstStyle/>
          <a:p>
            <a:pPr lvl="0"/>
            <a:r>
              <a:rPr lang="en-US" dirty="0"/>
              <a:t>Everything is moving into the cloud</a:t>
            </a:r>
          </a:p>
          <a:p>
            <a:pPr lvl="1"/>
            <a:r>
              <a:rPr lang="en-US" dirty="0"/>
              <a:t>Personal photos and files, collaborative editing </a:t>
            </a:r>
          </a:p>
          <a:p>
            <a:pPr lvl="1"/>
            <a:r>
              <a:rPr lang="en-US" dirty="0"/>
              <a:t>Consumers, industry and government all following this trend</a:t>
            </a:r>
          </a:p>
          <a:p>
            <a:r>
              <a:rPr lang="en-US" dirty="0"/>
              <a:t>Many cautiously waiting to move until they are sure it is safe </a:t>
            </a:r>
          </a:p>
          <a:p>
            <a:pPr lvl="0"/>
            <a:r>
              <a:rPr lang="en-US" dirty="0"/>
              <a:t>Can you be certain your data is kept </a:t>
            </a:r>
            <a:r>
              <a:rPr lang="en-US" i="1" dirty="0">
                <a:solidFill>
                  <a:srgbClr val="C00000"/>
                </a:solidFill>
              </a:rPr>
              <a:t>confidential</a:t>
            </a:r>
            <a:r>
              <a:rPr lang="en-US" dirty="0"/>
              <a:t> and is not being </a:t>
            </a:r>
            <a:r>
              <a:rPr lang="en-US" i="1" dirty="0">
                <a:solidFill>
                  <a:srgbClr val="C00000"/>
                </a:solidFill>
              </a:rPr>
              <a:t>tampered</a:t>
            </a:r>
            <a:r>
              <a:rPr lang="en-US" dirty="0"/>
              <a:t> with? </a:t>
            </a:r>
          </a:p>
          <a:p>
            <a:pPr lvl="1"/>
            <a:r>
              <a:rPr lang="en-US" dirty="0"/>
              <a:t>iCloud data leak</a:t>
            </a:r>
          </a:p>
          <a:p>
            <a:pPr lvl="1"/>
            <a:r>
              <a:rPr lang="en-US" dirty="0"/>
              <a:t>Ransomware attacks </a:t>
            </a:r>
          </a:p>
        </p:txBody>
      </p:sp>
      <p:sp>
        <p:nvSpPr>
          <p:cNvPr id="2" name="Title 1"/>
          <p:cNvSpPr>
            <a:spLocks noGrp="1"/>
          </p:cNvSpPr>
          <p:nvPr>
            <p:ph type="title"/>
          </p:nvPr>
        </p:nvSpPr>
        <p:spPr/>
        <p:txBody>
          <a:bodyPr/>
          <a:lstStyle/>
          <a:p>
            <a:r>
              <a:rPr lang="en-US" dirty="0"/>
              <a:t>Cloud Customer Need: Trust</a:t>
            </a:r>
          </a:p>
        </p:txBody>
      </p:sp>
      <p:sp>
        <p:nvSpPr>
          <p:cNvPr id="10" name="Rectangle 36"/>
          <p:cNvSpPr>
            <a:spLocks noChangeArrowheads="1"/>
          </p:cNvSpPr>
          <p:nvPr/>
        </p:nvSpPr>
        <p:spPr bwMode="auto">
          <a:xfrm>
            <a:off x="507869" y="5563240"/>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a:t>Deploying these apps and data requires more trust in the cloud provider</a:t>
            </a:r>
          </a:p>
        </p:txBody>
      </p:sp>
      <p:sp>
        <p:nvSpPr>
          <p:cNvPr id="12" name="Cloud 11"/>
          <p:cNvSpPr/>
          <p:nvPr/>
        </p:nvSpPr>
        <p:spPr bwMode="auto">
          <a:xfrm>
            <a:off x="6467937" y="1354608"/>
            <a:ext cx="5299276" cy="3621804"/>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Arial"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110" charset="0"/>
                <a:ea typeface="+mn-ea"/>
                <a:cs typeface="+mn-cs"/>
              </a:defRPr>
            </a:lvl5pPr>
            <a:lvl6pPr marL="2286000" algn="l" defTabSz="457200" rtl="0" eaLnBrk="1" latinLnBrk="0" hangingPunct="1">
              <a:defRPr sz="2400" kern="1200">
                <a:solidFill>
                  <a:schemeClr val="tx1"/>
                </a:solidFill>
                <a:latin typeface="Arial" pitchFamily="-110" charset="0"/>
                <a:ea typeface="+mn-ea"/>
                <a:cs typeface="+mn-cs"/>
              </a:defRPr>
            </a:lvl6pPr>
            <a:lvl7pPr marL="2743200" algn="l" defTabSz="457200" rtl="0" eaLnBrk="1" latinLnBrk="0" hangingPunct="1">
              <a:defRPr sz="2400" kern="1200">
                <a:solidFill>
                  <a:schemeClr val="tx1"/>
                </a:solidFill>
                <a:latin typeface="Arial" pitchFamily="-110" charset="0"/>
                <a:ea typeface="+mn-ea"/>
                <a:cs typeface="+mn-cs"/>
              </a:defRPr>
            </a:lvl7pPr>
            <a:lvl8pPr marL="3200400" algn="l" defTabSz="457200" rtl="0" eaLnBrk="1" latinLnBrk="0" hangingPunct="1">
              <a:defRPr sz="2400" kern="1200">
                <a:solidFill>
                  <a:schemeClr val="tx1"/>
                </a:solidFill>
                <a:latin typeface="Arial" pitchFamily="-110" charset="0"/>
                <a:ea typeface="+mn-ea"/>
                <a:cs typeface="+mn-cs"/>
              </a:defRPr>
            </a:lvl8pPr>
            <a:lvl9pPr marL="3657600" algn="l" defTabSz="457200" rtl="0" eaLnBrk="1" latinLnBrk="0" hangingPunct="1">
              <a:defRPr sz="2400" kern="1200">
                <a:solidFill>
                  <a:schemeClr val="tx1"/>
                </a:solidFill>
                <a:latin typeface="Arial" pitchFamily="-110" charset="0"/>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666909" y="2631351"/>
            <a:ext cx="1159126" cy="1115461"/>
          </a:xfrm>
          <a:prstGeom prst="rect">
            <a:avLst/>
          </a:prstGeom>
        </p:spPr>
      </p:pic>
      <p:pic>
        <p:nvPicPr>
          <p:cNvPr id="14" name="Picture 13" descr="Tacter_31D_military_computer_Elbit_Systems_Israel_Israeli_Defence _industry_001.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14012" y="3726886"/>
            <a:ext cx="2065042" cy="1383578"/>
          </a:xfrm>
          <a:prstGeom prst="rect">
            <a:avLst/>
          </a:prstGeom>
        </p:spPr>
      </p:pic>
      <p:pic>
        <p:nvPicPr>
          <p:cNvPr id="15" name="Picture 14" descr="Ion_Proton_semiconductor_sequencer3.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710743" y="1316355"/>
            <a:ext cx="1909259" cy="1190303"/>
          </a:xfrm>
          <a:prstGeom prst="rect">
            <a:avLst/>
          </a:prstGeom>
        </p:spPr>
      </p:pic>
      <p:pic>
        <p:nvPicPr>
          <p:cNvPr id="16" name="Picture 15" descr="url.jp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183561" y="1442073"/>
            <a:ext cx="2290670" cy="1636192"/>
          </a:xfrm>
          <a:prstGeom prst="rect">
            <a:avLst/>
          </a:prstGeom>
        </p:spPr>
      </p:pic>
      <p:pic>
        <p:nvPicPr>
          <p:cNvPr id="17" name="Picture 16" descr="security-camera-ipad-chicago.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10203233" y="3065218"/>
            <a:ext cx="1690904" cy="1476932"/>
          </a:xfrm>
          <a:prstGeom prst="rect">
            <a:avLst/>
          </a:prstGeom>
        </p:spPr>
      </p:pic>
    </p:spTree>
    <p:extLst>
      <p:ext uri="{BB962C8B-B14F-4D97-AF65-F5344CB8AC3E}">
        <p14:creationId xmlns:p14="http://schemas.microsoft.com/office/powerpoint/2010/main" val="1197531591"/>
      </p:ext>
    </p:extLst>
  </p:cSld>
  <p:clrMapOvr>
    <a:masterClrMapping/>
  </p:clrMapOvr>
  <mc:AlternateContent xmlns:mc="http://schemas.openxmlformats.org/markup-compatibility/2006" xmlns:p14="http://schemas.microsoft.com/office/powerpoint/2010/main">
    <mc:Choice Requires="p14">
      <p:transition spd="slow" p14:dur="2000" advTm="11749"/>
    </mc:Choice>
    <mc:Fallback xmlns="">
      <p:transition spd="slow" advTm="1174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Keylime System Integrity Monitoring</a:t>
            </a:r>
          </a:p>
        </p:txBody>
      </p:sp>
      <p:sp>
        <p:nvSpPr>
          <p:cNvPr id="5" name="Cloud 4"/>
          <p:cNvSpPr/>
          <p:nvPr/>
        </p:nvSpPr>
        <p:spPr bwMode="auto">
          <a:xfrm>
            <a:off x="4425008" y="1323474"/>
            <a:ext cx="7098729" cy="4398210"/>
          </a:xfrm>
          <a:prstGeom prst="cloud">
            <a:avLst/>
          </a:prstGeom>
          <a:solidFill>
            <a:schemeClr val="bg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19" name="Rounded Rectangle 18">
            <a:extLst>
              <a:ext uri="{FF2B5EF4-FFF2-40B4-BE49-F238E27FC236}">
                <a16:creationId xmlns:a16="http://schemas.microsoft.com/office/drawing/2014/main" id="{A4EC56C8-E10C-164B-BFA0-0A19DFD1D2AB}"/>
              </a:ext>
            </a:extLst>
          </p:cNvPr>
          <p:cNvSpPr/>
          <p:nvPr/>
        </p:nvSpPr>
        <p:spPr bwMode="auto">
          <a:xfrm>
            <a:off x="4981150" y="1485685"/>
            <a:ext cx="2111366" cy="760210"/>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Cloud Verifier</a:t>
            </a:r>
          </a:p>
        </p:txBody>
      </p:sp>
      <p:pic>
        <p:nvPicPr>
          <p:cNvPr id="20" name="Picture 19">
            <a:extLst>
              <a:ext uri="{FF2B5EF4-FFF2-40B4-BE49-F238E27FC236}">
                <a16:creationId xmlns:a16="http://schemas.microsoft.com/office/drawing/2014/main" id="{7F019DA9-1456-9F4A-97D5-BFF8A30AEFF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684239" y="1522276"/>
            <a:ext cx="382160" cy="381630"/>
          </a:xfrm>
          <a:prstGeom prst="rect">
            <a:avLst/>
          </a:prstGeom>
        </p:spPr>
      </p:pic>
      <p:pic>
        <p:nvPicPr>
          <p:cNvPr id="36" name="Picture 35" descr="Green_check.svg.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2189" y="1639256"/>
            <a:ext cx="350919" cy="350919"/>
          </a:xfrm>
          <a:prstGeom prst="rect">
            <a:avLst/>
          </a:prstGeom>
        </p:spPr>
      </p:pic>
      <p:sp>
        <p:nvSpPr>
          <p:cNvPr id="21" name="Oval 20">
            <a:extLst>
              <a:ext uri="{FF2B5EF4-FFF2-40B4-BE49-F238E27FC236}">
                <a16:creationId xmlns:a16="http://schemas.microsoft.com/office/drawing/2014/main" id="{A9196944-CA17-F54D-BEDA-8E813B023971}"/>
              </a:ext>
            </a:extLst>
          </p:cNvPr>
          <p:cNvSpPr/>
          <p:nvPr/>
        </p:nvSpPr>
        <p:spPr bwMode="auto">
          <a:xfrm>
            <a:off x="1016014" y="2872058"/>
            <a:ext cx="1726083" cy="869402"/>
          </a:xfrm>
          <a:prstGeom prst="ellipse">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a:t>
            </a:r>
          </a:p>
        </p:txBody>
      </p:sp>
      <p:grpSp>
        <p:nvGrpSpPr>
          <p:cNvPr id="22" name="Group 21">
            <a:extLst>
              <a:ext uri="{FF2B5EF4-FFF2-40B4-BE49-F238E27FC236}">
                <a16:creationId xmlns:a16="http://schemas.microsoft.com/office/drawing/2014/main" id="{C4023D3E-F52B-5940-BD1C-D0F50ED7DB88}"/>
              </a:ext>
            </a:extLst>
          </p:cNvPr>
          <p:cNvGrpSpPr/>
          <p:nvPr/>
        </p:nvGrpSpPr>
        <p:grpSpPr>
          <a:xfrm>
            <a:off x="4981149" y="4309657"/>
            <a:ext cx="2111366" cy="1107766"/>
            <a:chOff x="4981149" y="4309657"/>
            <a:chExt cx="2111366" cy="1107766"/>
          </a:xfrm>
        </p:grpSpPr>
        <p:sp>
          <p:nvSpPr>
            <p:cNvPr id="23" name="Rectangle 22">
              <a:extLst>
                <a:ext uri="{FF2B5EF4-FFF2-40B4-BE49-F238E27FC236}">
                  <a16:creationId xmlns:a16="http://schemas.microsoft.com/office/drawing/2014/main" id="{0E27B2E4-E1E2-B648-AB7D-6D76AA7EC451}"/>
                </a:ext>
              </a:extLst>
            </p:cNvPr>
            <p:cNvSpPr/>
            <p:nvPr/>
          </p:nvSpPr>
          <p:spPr bwMode="auto">
            <a:xfrm>
              <a:off x="4981149" y="4309657"/>
              <a:ext cx="2111366" cy="1107766"/>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Cloud Node</a:t>
              </a:r>
            </a:p>
          </p:txBody>
        </p:sp>
        <p:sp>
          <p:nvSpPr>
            <p:cNvPr id="24" name="Rounded Rectangle 23">
              <a:extLst>
                <a:ext uri="{FF2B5EF4-FFF2-40B4-BE49-F238E27FC236}">
                  <a16:creationId xmlns:a16="http://schemas.microsoft.com/office/drawing/2014/main" id="{F9BF87D7-C0F8-BE49-BF4B-1BDD22F79496}"/>
                </a:ext>
              </a:extLst>
            </p:cNvPr>
            <p:cNvSpPr/>
            <p:nvPr/>
          </p:nvSpPr>
          <p:spPr bwMode="auto">
            <a:xfrm>
              <a:off x="6482914" y="4935820"/>
              <a:ext cx="609600" cy="481603"/>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algn="ctr" defTabSz="914285"/>
              <a:r>
                <a:rPr lang="en-US" sz="1500" b="1" dirty="0">
                  <a:solidFill>
                    <a:srgbClr val="FFFFFF"/>
                  </a:solidFill>
                </a:rPr>
                <a:t>TPM</a:t>
              </a:r>
            </a:p>
          </p:txBody>
        </p:sp>
        <p:pic>
          <p:nvPicPr>
            <p:cNvPr id="25" name="Picture 24">
              <a:extLst>
                <a:ext uri="{FF2B5EF4-FFF2-40B4-BE49-F238E27FC236}">
                  <a16:creationId xmlns:a16="http://schemas.microsoft.com/office/drawing/2014/main" id="{98E7ABDC-661D-C545-9650-E1960C180550}"/>
                </a:ext>
              </a:extLst>
            </p:cNvPr>
            <p:cNvPicPr>
              <a:picLocks noChangeAspect="1"/>
            </p:cNvPicPr>
            <p:nvPr/>
          </p:nvPicPr>
          <p:blipFill>
            <a:blip r:embed="rId5"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641496" y="5244652"/>
              <a:ext cx="293451" cy="122271"/>
            </a:xfrm>
            <a:prstGeom prst="rect">
              <a:avLst/>
            </a:prstGeom>
          </p:spPr>
        </p:pic>
      </p:grpSp>
      <p:sp>
        <p:nvSpPr>
          <p:cNvPr id="26" name="Rounded Rectangle 25">
            <a:extLst>
              <a:ext uri="{FF2B5EF4-FFF2-40B4-BE49-F238E27FC236}">
                <a16:creationId xmlns:a16="http://schemas.microsoft.com/office/drawing/2014/main" id="{91F5BE5F-9D31-EE42-8197-1CD17020F846}"/>
              </a:ext>
            </a:extLst>
          </p:cNvPr>
          <p:cNvSpPr/>
          <p:nvPr/>
        </p:nvSpPr>
        <p:spPr bwMode="auto">
          <a:xfrm>
            <a:off x="8819985" y="2872058"/>
            <a:ext cx="2113391" cy="869402"/>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Registrar</a:t>
            </a:r>
          </a:p>
        </p:txBody>
      </p:sp>
      <p:pic>
        <p:nvPicPr>
          <p:cNvPr id="27" name="Picture 26">
            <a:extLst>
              <a:ext uri="{FF2B5EF4-FFF2-40B4-BE49-F238E27FC236}">
                <a16:creationId xmlns:a16="http://schemas.microsoft.com/office/drawing/2014/main" id="{587A149D-BEFA-C24F-B492-FB75E9936C9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13116" y="2925129"/>
            <a:ext cx="382160" cy="381630"/>
          </a:xfrm>
          <a:prstGeom prst="rect">
            <a:avLst/>
          </a:prstGeom>
        </p:spPr>
      </p:pic>
      <p:cxnSp>
        <p:nvCxnSpPr>
          <p:cNvPr id="44" name="Straight Arrow Connector 43">
            <a:extLst>
              <a:ext uri="{FF2B5EF4-FFF2-40B4-BE49-F238E27FC236}">
                <a16:creationId xmlns:a16="http://schemas.microsoft.com/office/drawing/2014/main" id="{CA832508-F24D-1443-B090-1072F5935B5F}"/>
              </a:ext>
            </a:extLst>
          </p:cNvPr>
          <p:cNvCxnSpPr>
            <a:cxnSpLocks/>
          </p:cNvCxnSpPr>
          <p:nvPr/>
        </p:nvCxnSpPr>
        <p:spPr>
          <a:xfrm>
            <a:off x="7092516" y="1865790"/>
            <a:ext cx="2784165" cy="1006268"/>
          </a:xfrm>
          <a:prstGeom prst="straightConnector1">
            <a:avLst/>
          </a:prstGeom>
          <a:ln>
            <a:solidFill>
              <a:schemeClr val="tx1"/>
            </a:solidFill>
            <a:prstDash val="dashDot"/>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FDBABB3F-0FFB-A14A-9F29-F5A1B9816C62}"/>
              </a:ext>
            </a:extLst>
          </p:cNvPr>
          <p:cNvSpPr txBox="1"/>
          <p:nvPr/>
        </p:nvSpPr>
        <p:spPr>
          <a:xfrm>
            <a:off x="7754717" y="2153269"/>
            <a:ext cx="1198958" cy="369332"/>
          </a:xfrm>
          <a:prstGeom prst="rect">
            <a:avLst/>
          </a:prstGeom>
          <a:solidFill>
            <a:schemeClr val="accent5"/>
          </a:solidFill>
          <a:ln>
            <a:solidFill>
              <a:srgbClr val="919191"/>
            </a:solidFill>
          </a:ln>
          <a:effectLst/>
        </p:spPr>
        <p:txBody>
          <a:bodyPr wrap="square" rtlCol="0">
            <a:spAutoFit/>
          </a:bodyPr>
          <a:lstStyle/>
          <a:p>
            <a:pPr algn="ctr"/>
            <a:r>
              <a:rPr lang="en-US" sz="1800" dirty="0">
                <a:latin typeface="Cambria Math"/>
                <a:cs typeface="Cambria Math"/>
              </a:rPr>
              <a:t>Valid AIK?</a:t>
            </a:r>
          </a:p>
        </p:txBody>
      </p:sp>
      <p:sp>
        <p:nvSpPr>
          <p:cNvPr id="43" name="Rectangular Callout 42">
            <a:extLst>
              <a:ext uri="{FF2B5EF4-FFF2-40B4-BE49-F238E27FC236}">
                <a16:creationId xmlns:a16="http://schemas.microsoft.com/office/drawing/2014/main" id="{D12E8AAC-C816-2348-BB24-94EB5E7B6585}"/>
              </a:ext>
            </a:extLst>
          </p:cNvPr>
          <p:cNvSpPr/>
          <p:nvPr/>
        </p:nvSpPr>
        <p:spPr bwMode="auto">
          <a:xfrm>
            <a:off x="9028206" y="1161975"/>
            <a:ext cx="1500916" cy="954563"/>
          </a:xfrm>
          <a:prstGeom prst="wedgeRectCallout">
            <a:avLst>
              <a:gd name="adj1" fmla="val -53257"/>
              <a:gd name="adj2" fmla="val 8031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400" b="1" dirty="0">
                <a:solidFill>
                  <a:schemeClr val="tx1"/>
                </a:solidFill>
                <a:latin typeface="Arial" pitchFamily="-110" charset="0"/>
              </a:rPr>
              <a:t>Check validity of AIK that signed the quote</a:t>
            </a:r>
          </a:p>
        </p:txBody>
      </p:sp>
      <p:grpSp>
        <p:nvGrpSpPr>
          <p:cNvPr id="3" name="Group 2">
            <a:extLst>
              <a:ext uri="{FF2B5EF4-FFF2-40B4-BE49-F238E27FC236}">
                <a16:creationId xmlns:a16="http://schemas.microsoft.com/office/drawing/2014/main" id="{09825407-58FE-8A4E-A823-5753AF87F6E2}"/>
              </a:ext>
            </a:extLst>
          </p:cNvPr>
          <p:cNvGrpSpPr/>
          <p:nvPr/>
        </p:nvGrpSpPr>
        <p:grpSpPr>
          <a:xfrm>
            <a:off x="3483181" y="2235403"/>
            <a:ext cx="5536080" cy="2514387"/>
            <a:chOff x="3037610" y="2245895"/>
            <a:chExt cx="5536080" cy="2514387"/>
          </a:xfrm>
        </p:grpSpPr>
        <p:cxnSp>
          <p:nvCxnSpPr>
            <p:cNvPr id="54" name="Straight Arrow Connector 53">
              <a:extLst>
                <a:ext uri="{FF2B5EF4-FFF2-40B4-BE49-F238E27FC236}">
                  <a16:creationId xmlns:a16="http://schemas.microsoft.com/office/drawing/2014/main" id="{37B836E7-85CA-D04F-9F65-08C8069BAA3B}"/>
                </a:ext>
              </a:extLst>
            </p:cNvPr>
            <p:cNvCxnSpPr/>
            <p:nvPr/>
          </p:nvCxnSpPr>
          <p:spPr>
            <a:xfrm>
              <a:off x="5106797" y="2245895"/>
              <a:ext cx="0" cy="2063762"/>
            </a:xfrm>
            <a:prstGeom prst="straightConnector1">
              <a:avLst/>
            </a:prstGeom>
            <a:ln>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B37CE8D3-B5FA-DD49-A900-5907FF181043}"/>
                </a:ext>
              </a:extLst>
            </p:cNvPr>
            <p:cNvCxnSpPr>
              <a:cxnSpLocks/>
            </p:cNvCxnSpPr>
            <p:nvPr/>
          </p:nvCxnSpPr>
          <p:spPr>
            <a:xfrm flipV="1">
              <a:off x="6036832" y="2245895"/>
              <a:ext cx="0" cy="2063762"/>
            </a:xfrm>
            <a:prstGeom prst="straightConnector1">
              <a:avLst/>
            </a:prstGeom>
            <a:ln>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56" name="TextBox 55">
              <a:extLst>
                <a:ext uri="{FF2B5EF4-FFF2-40B4-BE49-F238E27FC236}">
                  <a16:creationId xmlns:a16="http://schemas.microsoft.com/office/drawing/2014/main" id="{FDEF0D96-7D98-BE43-96F7-A58DCA28C3B7}"/>
                </a:ext>
              </a:extLst>
            </p:cNvPr>
            <p:cNvSpPr txBox="1"/>
            <p:nvPr/>
          </p:nvSpPr>
          <p:spPr>
            <a:xfrm>
              <a:off x="4855231" y="2666738"/>
              <a:ext cx="788742" cy="369332"/>
            </a:xfrm>
            <a:prstGeom prst="rect">
              <a:avLst/>
            </a:prstGeom>
            <a:solidFill>
              <a:schemeClr val="accent5"/>
            </a:solidFill>
            <a:ln>
              <a:solidFill>
                <a:srgbClr val="919191"/>
              </a:solidFill>
            </a:ln>
            <a:effectLst/>
          </p:spPr>
          <p:txBody>
            <a:bodyPr wrap="square" lIns="0" rIns="0" rtlCol="0">
              <a:spAutoFit/>
            </a:bodyPr>
            <a:lstStyle/>
            <a:p>
              <a:pPr algn="ctr"/>
              <a:r>
                <a:rPr lang="en-US" sz="1800" dirty="0">
                  <a:latin typeface="Cambria Math"/>
                  <a:cs typeface="Cambria Math"/>
                </a:rPr>
                <a:t>nonce</a:t>
              </a:r>
            </a:p>
          </p:txBody>
        </p:sp>
        <p:sp>
          <p:nvSpPr>
            <p:cNvPr id="57" name="TextBox 56">
              <a:extLst>
                <a:ext uri="{FF2B5EF4-FFF2-40B4-BE49-F238E27FC236}">
                  <a16:creationId xmlns:a16="http://schemas.microsoft.com/office/drawing/2014/main" id="{B26B4D80-E099-504B-B35B-A652D3648B0C}"/>
                </a:ext>
              </a:extLst>
            </p:cNvPr>
            <p:cNvSpPr txBox="1"/>
            <p:nvPr/>
          </p:nvSpPr>
          <p:spPr>
            <a:xfrm>
              <a:off x="5199521" y="3306780"/>
              <a:ext cx="1685308" cy="646331"/>
            </a:xfrm>
            <a:prstGeom prst="rect">
              <a:avLst/>
            </a:prstGeom>
            <a:solidFill>
              <a:schemeClr val="accent5"/>
            </a:solidFill>
            <a:ln>
              <a:solidFill>
                <a:srgbClr val="919191"/>
              </a:solidFill>
            </a:ln>
            <a:effectLst/>
          </p:spPr>
          <p:txBody>
            <a:bodyPr wrap="square" lIns="0" rIns="0" rtlCol="0">
              <a:spAutoFit/>
            </a:bodyPr>
            <a:lstStyle/>
            <a:p>
              <a:pPr algn="ctr"/>
              <a:r>
                <a:rPr lang="en-US" sz="1800" dirty="0" err="1">
                  <a:latin typeface="Cambria Math"/>
                  <a:cs typeface="Cambria Math"/>
                </a:rPr>
                <a:t>Quote</a:t>
              </a:r>
              <a:r>
                <a:rPr lang="en-US" sz="1800" baseline="-25000" dirty="0" err="1">
                  <a:latin typeface="Cambria Math"/>
                  <a:cs typeface="Cambria Math"/>
                </a:rPr>
                <a:t>AIK</a:t>
              </a:r>
              <a:r>
                <a:rPr lang="en-US" sz="1800" dirty="0">
                  <a:latin typeface="Cambria Math"/>
                  <a:cs typeface="Cambria Math"/>
                </a:rPr>
                <a:t>(nonce,</a:t>
              </a:r>
              <a:br>
                <a:rPr lang="en-US" sz="1800" dirty="0">
                  <a:latin typeface="Cambria Math"/>
                  <a:cs typeface="Cambria Math"/>
                </a:rPr>
              </a:br>
              <a:r>
                <a:rPr lang="en-US" sz="1800" dirty="0">
                  <a:latin typeface="Cambria Math"/>
                  <a:cs typeface="Cambria Math"/>
                </a:rPr>
                <a:t>PCRs)</a:t>
              </a:r>
              <a:endParaRPr lang="en-US" sz="1800" baseline="-25000" dirty="0">
                <a:latin typeface="Cambria Math"/>
                <a:cs typeface="Cambria Math"/>
              </a:endParaRPr>
            </a:p>
          </p:txBody>
        </p:sp>
        <p:sp>
          <p:nvSpPr>
            <p:cNvPr id="58" name="Rectangular Callout 57">
              <a:extLst>
                <a:ext uri="{FF2B5EF4-FFF2-40B4-BE49-F238E27FC236}">
                  <a16:creationId xmlns:a16="http://schemas.microsoft.com/office/drawing/2014/main" id="{0C8B230D-955D-404A-A353-4EC975F97BE8}"/>
                </a:ext>
              </a:extLst>
            </p:cNvPr>
            <p:cNvSpPr/>
            <p:nvPr/>
          </p:nvSpPr>
          <p:spPr bwMode="auto">
            <a:xfrm>
              <a:off x="3037610" y="3249115"/>
              <a:ext cx="1650531" cy="761659"/>
            </a:xfrm>
            <a:prstGeom prst="wedgeRectCallout">
              <a:avLst>
                <a:gd name="adj1" fmla="val 59329"/>
                <a:gd name="adj2" fmla="val -105108"/>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Random number ensures quote </a:t>
              </a:r>
              <a:br>
                <a:rPr lang="en-US" sz="1400" b="1" dirty="0">
                  <a:solidFill>
                    <a:schemeClr val="tx1"/>
                  </a:solidFill>
                  <a:latin typeface="Arial" pitchFamily="-110" charset="0"/>
                </a:rPr>
              </a:br>
              <a:r>
                <a:rPr lang="en-US" sz="1400" b="1" dirty="0">
                  <a:solidFill>
                    <a:schemeClr val="tx1"/>
                  </a:solidFill>
                  <a:latin typeface="Arial" pitchFamily="-110" charset="0"/>
                </a:rPr>
                <a:t>is fresh</a:t>
              </a:r>
              <a:endParaRPr kumimoji="0" lang="en-US" sz="1400" b="1" i="0" u="none" strike="noStrike" cap="none" normalizeH="0" baseline="0" dirty="0">
                <a:ln>
                  <a:noFill/>
                </a:ln>
                <a:solidFill>
                  <a:schemeClr val="tx1"/>
                </a:solidFill>
                <a:effectLst/>
                <a:latin typeface="Arial" pitchFamily="-110" charset="0"/>
              </a:endParaRPr>
            </a:p>
          </p:txBody>
        </p:sp>
        <p:sp>
          <p:nvSpPr>
            <p:cNvPr id="59" name="Rectangular Callout 58">
              <a:extLst>
                <a:ext uri="{FF2B5EF4-FFF2-40B4-BE49-F238E27FC236}">
                  <a16:creationId xmlns:a16="http://schemas.microsoft.com/office/drawing/2014/main" id="{6756A73C-29EB-B04F-8082-D2E1191B80D1}"/>
                </a:ext>
              </a:extLst>
            </p:cNvPr>
            <p:cNvSpPr/>
            <p:nvPr/>
          </p:nvSpPr>
          <p:spPr bwMode="auto">
            <a:xfrm>
              <a:off x="6865798" y="4192268"/>
              <a:ext cx="1707892" cy="568014"/>
            </a:xfrm>
            <a:prstGeom prst="wedgeRectCallout">
              <a:avLst>
                <a:gd name="adj1" fmla="val -48727"/>
                <a:gd name="adj2" fmla="val -112372"/>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Quote proves system integrity  </a:t>
              </a:r>
              <a:endParaRPr kumimoji="0" lang="en-US" sz="1400" b="1" i="0" u="none" strike="noStrike" cap="none" normalizeH="0" baseline="0" dirty="0">
                <a:ln>
                  <a:noFill/>
                </a:ln>
                <a:solidFill>
                  <a:schemeClr val="tx1"/>
                </a:solidFill>
                <a:effectLst/>
                <a:latin typeface="Arial" pitchFamily="-110" charset="0"/>
              </a:endParaRPr>
            </a:p>
          </p:txBody>
        </p:sp>
      </p:grpSp>
      <p:grpSp>
        <p:nvGrpSpPr>
          <p:cNvPr id="29" name="Group 28">
            <a:extLst>
              <a:ext uri="{FF2B5EF4-FFF2-40B4-BE49-F238E27FC236}">
                <a16:creationId xmlns:a16="http://schemas.microsoft.com/office/drawing/2014/main" id="{06D77A78-462F-8D41-B88A-F0577A998521}"/>
              </a:ext>
            </a:extLst>
          </p:cNvPr>
          <p:cNvGrpSpPr/>
          <p:nvPr/>
        </p:nvGrpSpPr>
        <p:grpSpPr>
          <a:xfrm>
            <a:off x="105171" y="5671952"/>
            <a:ext cx="2636926" cy="595872"/>
            <a:chOff x="298763" y="5594428"/>
            <a:chExt cx="2636926" cy="595872"/>
          </a:xfrm>
        </p:grpSpPr>
        <p:sp>
          <p:nvSpPr>
            <p:cNvPr id="30" name="Rectangle 29">
              <a:extLst>
                <a:ext uri="{FF2B5EF4-FFF2-40B4-BE49-F238E27FC236}">
                  <a16:creationId xmlns:a16="http://schemas.microsoft.com/office/drawing/2014/main" id="{079B4FFC-D9DE-9343-979B-DDE98933383C}"/>
                </a:ext>
              </a:extLst>
            </p:cNvPr>
            <p:cNvSpPr/>
            <p:nvPr/>
          </p:nvSpPr>
          <p:spPr bwMode="auto">
            <a:xfrm>
              <a:off x="298763" y="5635299"/>
              <a:ext cx="695109" cy="236103"/>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pitchFamily="-110" charset="0"/>
              </a:endParaRPr>
            </a:p>
          </p:txBody>
        </p:sp>
        <p:sp>
          <p:nvSpPr>
            <p:cNvPr id="31" name="Rectangle 30">
              <a:extLst>
                <a:ext uri="{FF2B5EF4-FFF2-40B4-BE49-F238E27FC236}">
                  <a16:creationId xmlns:a16="http://schemas.microsoft.com/office/drawing/2014/main" id="{3A11CC3A-D229-C147-820D-1AE184C73446}"/>
                </a:ext>
              </a:extLst>
            </p:cNvPr>
            <p:cNvSpPr/>
            <p:nvPr/>
          </p:nvSpPr>
          <p:spPr bwMode="auto">
            <a:xfrm>
              <a:off x="298763" y="5882523"/>
              <a:ext cx="695110" cy="226711"/>
            </a:xfrm>
            <a:prstGeom prst="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32" name="TextBox 31">
              <a:extLst>
                <a:ext uri="{FF2B5EF4-FFF2-40B4-BE49-F238E27FC236}">
                  <a16:creationId xmlns:a16="http://schemas.microsoft.com/office/drawing/2014/main" id="{82EF50F1-B699-C14D-9904-AC11BECBB273}"/>
                </a:ext>
              </a:extLst>
            </p:cNvPr>
            <p:cNvSpPr txBox="1"/>
            <p:nvPr/>
          </p:nvSpPr>
          <p:spPr>
            <a:xfrm>
              <a:off x="993873" y="5594428"/>
              <a:ext cx="1941816" cy="307777"/>
            </a:xfrm>
            <a:prstGeom prst="rect">
              <a:avLst/>
            </a:prstGeom>
            <a:noFill/>
          </p:spPr>
          <p:txBody>
            <a:bodyPr wrap="square" rtlCol="0">
              <a:spAutoFit/>
            </a:bodyPr>
            <a:lstStyle/>
            <a:p>
              <a:r>
                <a:rPr lang="en-US" sz="1400" b="1" dirty="0"/>
                <a:t>Tenant-controlled</a:t>
              </a:r>
            </a:p>
          </p:txBody>
        </p:sp>
        <p:sp>
          <p:nvSpPr>
            <p:cNvPr id="33" name="TextBox 32">
              <a:extLst>
                <a:ext uri="{FF2B5EF4-FFF2-40B4-BE49-F238E27FC236}">
                  <a16:creationId xmlns:a16="http://schemas.microsoft.com/office/drawing/2014/main" id="{4876AE23-23CC-F749-8493-AAAAF4A70748}"/>
                </a:ext>
              </a:extLst>
            </p:cNvPr>
            <p:cNvSpPr txBox="1"/>
            <p:nvPr/>
          </p:nvSpPr>
          <p:spPr>
            <a:xfrm>
              <a:off x="993873" y="5882523"/>
              <a:ext cx="1941816" cy="307777"/>
            </a:xfrm>
            <a:prstGeom prst="rect">
              <a:avLst/>
            </a:prstGeom>
            <a:noFill/>
          </p:spPr>
          <p:txBody>
            <a:bodyPr wrap="square" rtlCol="0">
              <a:spAutoFit/>
            </a:bodyPr>
            <a:lstStyle/>
            <a:p>
              <a:r>
                <a:rPr lang="en-US" sz="1400" b="1" dirty="0"/>
                <a:t>Provider-controlled</a:t>
              </a:r>
            </a:p>
          </p:txBody>
        </p:sp>
      </p:grpSp>
      <p:grpSp>
        <p:nvGrpSpPr>
          <p:cNvPr id="34" name="Group 33">
            <a:extLst>
              <a:ext uri="{FF2B5EF4-FFF2-40B4-BE49-F238E27FC236}">
                <a16:creationId xmlns:a16="http://schemas.microsoft.com/office/drawing/2014/main" id="{B83AB906-5619-5149-BDA1-4EA598AA8862}"/>
              </a:ext>
            </a:extLst>
          </p:cNvPr>
          <p:cNvGrpSpPr/>
          <p:nvPr/>
        </p:nvGrpSpPr>
        <p:grpSpPr>
          <a:xfrm>
            <a:off x="10523651" y="5280526"/>
            <a:ext cx="1522990" cy="935583"/>
            <a:chOff x="10162698" y="4462665"/>
            <a:chExt cx="1522990" cy="935583"/>
          </a:xfrm>
        </p:grpSpPr>
        <p:sp>
          <p:nvSpPr>
            <p:cNvPr id="40" name="Rectangle 39">
              <a:extLst>
                <a:ext uri="{FF2B5EF4-FFF2-40B4-BE49-F238E27FC236}">
                  <a16:creationId xmlns:a16="http://schemas.microsoft.com/office/drawing/2014/main" id="{A046E236-CD01-2247-B667-4E5A87B66405}"/>
                </a:ext>
              </a:extLst>
            </p:cNvPr>
            <p:cNvSpPr/>
            <p:nvPr/>
          </p:nvSpPr>
          <p:spPr>
            <a:xfrm>
              <a:off x="10162698" y="4462665"/>
              <a:ext cx="1522990" cy="93558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a:solidFill>
                    <a:schemeClr val="tx1"/>
                  </a:solidFill>
                </a:rPr>
                <a:t>Legend</a:t>
              </a:r>
            </a:p>
          </p:txBody>
        </p:sp>
        <p:cxnSp>
          <p:nvCxnSpPr>
            <p:cNvPr id="41" name="Straight Arrow Connector 40">
              <a:extLst>
                <a:ext uri="{FF2B5EF4-FFF2-40B4-BE49-F238E27FC236}">
                  <a16:creationId xmlns:a16="http://schemas.microsoft.com/office/drawing/2014/main" id="{5DF20F5D-7133-E841-AAB9-48D21670FB75}"/>
                </a:ext>
              </a:extLst>
            </p:cNvPr>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001BDE74-6353-D74D-8AEE-BFAFE47633C4}"/>
                </a:ext>
              </a:extLst>
            </p:cNvPr>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17D147D2-F257-0640-8A5F-525825AB93B9}"/>
                </a:ext>
              </a:extLst>
            </p:cNvPr>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B8864DE1-5BC2-2544-BD02-8BC7A8B119C3}"/>
                </a:ext>
              </a:extLst>
            </p:cNvPr>
            <p:cNvSpPr txBox="1"/>
            <p:nvPr/>
          </p:nvSpPr>
          <p:spPr>
            <a:xfrm>
              <a:off x="10744239" y="4805272"/>
              <a:ext cx="875561" cy="246221"/>
            </a:xfrm>
            <a:prstGeom prst="rect">
              <a:avLst/>
            </a:prstGeom>
            <a:noFill/>
            <a:effectLst/>
          </p:spPr>
          <p:txBody>
            <a:bodyPr wrap="none" rtlCol="0">
              <a:spAutoFit/>
            </a:bodyPr>
            <a:lstStyle/>
            <a:p>
              <a:r>
                <a:rPr lang="en-US" sz="1000" b="1" dirty="0">
                  <a:latin typeface="Arial"/>
                  <a:cs typeface="Arial"/>
                </a:rPr>
                <a:t>Mutual TLS</a:t>
              </a:r>
            </a:p>
          </p:txBody>
        </p:sp>
        <p:sp>
          <p:nvSpPr>
            <p:cNvPr id="48" name="TextBox 47">
              <a:extLst>
                <a:ext uri="{FF2B5EF4-FFF2-40B4-BE49-F238E27FC236}">
                  <a16:creationId xmlns:a16="http://schemas.microsoft.com/office/drawing/2014/main" id="{B4EF1ADF-4844-E846-BD4D-D902496B6FF1}"/>
                </a:ext>
              </a:extLst>
            </p:cNvPr>
            <p:cNvSpPr txBox="1"/>
            <p:nvPr/>
          </p:nvSpPr>
          <p:spPr>
            <a:xfrm>
              <a:off x="10747166" y="4983207"/>
              <a:ext cx="857927" cy="246221"/>
            </a:xfrm>
            <a:prstGeom prst="rect">
              <a:avLst/>
            </a:prstGeom>
            <a:noFill/>
            <a:effectLst/>
          </p:spPr>
          <p:txBody>
            <a:bodyPr wrap="none" rtlCol="0">
              <a:spAutoFit/>
            </a:bodyPr>
            <a:lstStyle/>
            <a:p>
              <a:r>
                <a:rPr lang="en-US" sz="1000" b="1" dirty="0">
                  <a:latin typeface="Arial"/>
                  <a:cs typeface="Arial"/>
                </a:rPr>
                <a:t>Server TLS</a:t>
              </a:r>
            </a:p>
          </p:txBody>
        </p:sp>
        <p:sp>
          <p:nvSpPr>
            <p:cNvPr id="49" name="TextBox 48">
              <a:extLst>
                <a:ext uri="{FF2B5EF4-FFF2-40B4-BE49-F238E27FC236}">
                  <a16:creationId xmlns:a16="http://schemas.microsoft.com/office/drawing/2014/main" id="{C509B444-C360-234C-AD68-C2E6DCD7F05E}"/>
                </a:ext>
              </a:extLst>
            </p:cNvPr>
            <p:cNvSpPr txBox="1"/>
            <p:nvPr/>
          </p:nvSpPr>
          <p:spPr>
            <a:xfrm>
              <a:off x="10751329" y="5152027"/>
              <a:ext cx="633507" cy="246221"/>
            </a:xfrm>
            <a:prstGeom prst="rect">
              <a:avLst/>
            </a:prstGeom>
            <a:noFill/>
            <a:effectLst/>
          </p:spPr>
          <p:txBody>
            <a:bodyPr wrap="none" rtlCol="0">
              <a:spAutoFit/>
            </a:bodyPr>
            <a:lstStyle/>
            <a:p>
              <a:r>
                <a:rPr lang="en-US" sz="1000" b="1" dirty="0">
                  <a:latin typeface="Arial"/>
                  <a:cs typeface="Arial"/>
                </a:rPr>
                <a:t>No TLS</a:t>
              </a:r>
            </a:p>
          </p:txBody>
        </p:sp>
      </p:grpSp>
      <p:sp>
        <p:nvSpPr>
          <p:cNvPr id="50" name="TextBox 49">
            <a:extLst>
              <a:ext uri="{FF2B5EF4-FFF2-40B4-BE49-F238E27FC236}">
                <a16:creationId xmlns:a16="http://schemas.microsoft.com/office/drawing/2014/main" id="{3F13D379-9B10-3B4E-84FF-19F2BDAE858B}"/>
              </a:ext>
            </a:extLst>
          </p:cNvPr>
          <p:cNvSpPr txBox="1"/>
          <p:nvPr/>
        </p:nvSpPr>
        <p:spPr>
          <a:xfrm>
            <a:off x="1203325" y="6382459"/>
            <a:ext cx="4973293" cy="400110"/>
          </a:xfrm>
          <a:prstGeom prst="rect">
            <a:avLst/>
          </a:prstGeom>
          <a:noFill/>
        </p:spPr>
        <p:txBody>
          <a:bodyPr wrap="square" rtlCol="0">
            <a:spAutoFit/>
          </a:bodyPr>
          <a:lstStyle/>
          <a:p>
            <a:r>
              <a:rPr lang="en-US" sz="1000" dirty="0"/>
              <a:t>AIK: Attestation Identity Key </a:t>
            </a:r>
          </a:p>
          <a:p>
            <a:r>
              <a:rPr lang="en-US" sz="1000" dirty="0"/>
              <a:t>PCR: Platform Configuration Register, where TPM stores integrity measurements</a:t>
            </a:r>
          </a:p>
        </p:txBody>
      </p:sp>
    </p:spTree>
    <p:extLst>
      <p:ext uri="{BB962C8B-B14F-4D97-AF65-F5344CB8AC3E}">
        <p14:creationId xmlns:p14="http://schemas.microsoft.com/office/powerpoint/2010/main" val="158963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Keylime System Integrity Monitoring</a:t>
            </a:r>
          </a:p>
        </p:txBody>
      </p:sp>
      <p:sp>
        <p:nvSpPr>
          <p:cNvPr id="5" name="Cloud 4"/>
          <p:cNvSpPr/>
          <p:nvPr/>
        </p:nvSpPr>
        <p:spPr bwMode="auto">
          <a:xfrm>
            <a:off x="4425008" y="1323474"/>
            <a:ext cx="7098729" cy="4398210"/>
          </a:xfrm>
          <a:prstGeom prst="cloud">
            <a:avLst/>
          </a:prstGeom>
          <a:solidFill>
            <a:schemeClr val="bg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19" name="Rounded Rectangle 18">
            <a:extLst>
              <a:ext uri="{FF2B5EF4-FFF2-40B4-BE49-F238E27FC236}">
                <a16:creationId xmlns:a16="http://schemas.microsoft.com/office/drawing/2014/main" id="{A4EC56C8-E10C-164B-BFA0-0A19DFD1D2AB}"/>
              </a:ext>
            </a:extLst>
          </p:cNvPr>
          <p:cNvSpPr/>
          <p:nvPr/>
        </p:nvSpPr>
        <p:spPr bwMode="auto">
          <a:xfrm>
            <a:off x="4981150" y="1485685"/>
            <a:ext cx="2111366" cy="760210"/>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Cloud Verifier</a:t>
            </a:r>
          </a:p>
        </p:txBody>
      </p:sp>
      <p:pic>
        <p:nvPicPr>
          <p:cNvPr id="20" name="Picture 19">
            <a:extLst>
              <a:ext uri="{FF2B5EF4-FFF2-40B4-BE49-F238E27FC236}">
                <a16:creationId xmlns:a16="http://schemas.microsoft.com/office/drawing/2014/main" id="{7F019DA9-1456-9F4A-97D5-BFF8A30AEFF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684239" y="1522276"/>
            <a:ext cx="382160" cy="381630"/>
          </a:xfrm>
          <a:prstGeom prst="rect">
            <a:avLst/>
          </a:prstGeom>
        </p:spPr>
      </p:pic>
      <p:pic>
        <p:nvPicPr>
          <p:cNvPr id="35" name="Picture 34" descr="1024px-Red_x.svg.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4909" y="1690330"/>
            <a:ext cx="347579" cy="347579"/>
          </a:xfrm>
          <a:prstGeom prst="rect">
            <a:avLst/>
          </a:prstGeom>
        </p:spPr>
      </p:pic>
      <p:cxnSp>
        <p:nvCxnSpPr>
          <p:cNvPr id="38" name="Straight Arrow Connector 37"/>
          <p:cNvCxnSpPr/>
          <p:nvPr/>
        </p:nvCxnSpPr>
        <p:spPr bwMode="auto">
          <a:xfrm flipH="1">
            <a:off x="2489318" y="1865790"/>
            <a:ext cx="2491832" cy="1133589"/>
          </a:xfrm>
          <a:prstGeom prst="straightConnector1">
            <a:avLst/>
          </a:prstGeom>
          <a:solidFill>
            <a:schemeClr val="accent1"/>
          </a:solidFill>
          <a:ln w="25400" cap="flat" cmpd="sng" algn="ctr">
            <a:solidFill>
              <a:schemeClr val="tx1"/>
            </a:solidFill>
            <a:prstDash val="solid"/>
            <a:round/>
            <a:headEnd type="none" w="sm" len="sm"/>
            <a:tailEnd type="triangle" w="med" len="lg"/>
          </a:ln>
          <a:effectLst/>
        </p:spPr>
      </p:cxnSp>
      <p:sp>
        <p:nvSpPr>
          <p:cNvPr id="21" name="Oval 20">
            <a:extLst>
              <a:ext uri="{FF2B5EF4-FFF2-40B4-BE49-F238E27FC236}">
                <a16:creationId xmlns:a16="http://schemas.microsoft.com/office/drawing/2014/main" id="{A9196944-CA17-F54D-BEDA-8E813B023971}"/>
              </a:ext>
            </a:extLst>
          </p:cNvPr>
          <p:cNvSpPr/>
          <p:nvPr/>
        </p:nvSpPr>
        <p:spPr bwMode="auto">
          <a:xfrm>
            <a:off x="1016014" y="2872058"/>
            <a:ext cx="1726083" cy="869402"/>
          </a:xfrm>
          <a:prstGeom prst="ellipse">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a:t>
            </a:r>
          </a:p>
        </p:txBody>
      </p:sp>
      <p:grpSp>
        <p:nvGrpSpPr>
          <p:cNvPr id="22" name="Group 21">
            <a:extLst>
              <a:ext uri="{FF2B5EF4-FFF2-40B4-BE49-F238E27FC236}">
                <a16:creationId xmlns:a16="http://schemas.microsoft.com/office/drawing/2014/main" id="{C4023D3E-F52B-5940-BD1C-D0F50ED7DB88}"/>
              </a:ext>
            </a:extLst>
          </p:cNvPr>
          <p:cNvGrpSpPr/>
          <p:nvPr/>
        </p:nvGrpSpPr>
        <p:grpSpPr>
          <a:xfrm>
            <a:off x="4981149" y="4309657"/>
            <a:ext cx="2111366" cy="1107766"/>
            <a:chOff x="4981149" y="4309657"/>
            <a:chExt cx="2111366" cy="1107766"/>
          </a:xfrm>
        </p:grpSpPr>
        <p:sp>
          <p:nvSpPr>
            <p:cNvPr id="23" name="Rectangle 22">
              <a:extLst>
                <a:ext uri="{FF2B5EF4-FFF2-40B4-BE49-F238E27FC236}">
                  <a16:creationId xmlns:a16="http://schemas.microsoft.com/office/drawing/2014/main" id="{0E27B2E4-E1E2-B648-AB7D-6D76AA7EC451}"/>
                </a:ext>
              </a:extLst>
            </p:cNvPr>
            <p:cNvSpPr/>
            <p:nvPr/>
          </p:nvSpPr>
          <p:spPr bwMode="auto">
            <a:xfrm>
              <a:off x="4981149" y="4309657"/>
              <a:ext cx="2111366" cy="1107766"/>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Cloud Node</a:t>
              </a:r>
            </a:p>
          </p:txBody>
        </p:sp>
        <p:sp>
          <p:nvSpPr>
            <p:cNvPr id="24" name="Rounded Rectangle 23">
              <a:extLst>
                <a:ext uri="{FF2B5EF4-FFF2-40B4-BE49-F238E27FC236}">
                  <a16:creationId xmlns:a16="http://schemas.microsoft.com/office/drawing/2014/main" id="{F9BF87D7-C0F8-BE49-BF4B-1BDD22F79496}"/>
                </a:ext>
              </a:extLst>
            </p:cNvPr>
            <p:cNvSpPr/>
            <p:nvPr/>
          </p:nvSpPr>
          <p:spPr bwMode="auto">
            <a:xfrm>
              <a:off x="6482914" y="4935820"/>
              <a:ext cx="609600" cy="481603"/>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algn="ctr" defTabSz="914285"/>
              <a:r>
                <a:rPr lang="en-US" sz="1500" b="1" dirty="0">
                  <a:solidFill>
                    <a:srgbClr val="FFFFFF"/>
                  </a:solidFill>
                </a:rPr>
                <a:t>TPM</a:t>
              </a:r>
            </a:p>
          </p:txBody>
        </p:sp>
        <p:pic>
          <p:nvPicPr>
            <p:cNvPr id="25" name="Picture 24">
              <a:extLst>
                <a:ext uri="{FF2B5EF4-FFF2-40B4-BE49-F238E27FC236}">
                  <a16:creationId xmlns:a16="http://schemas.microsoft.com/office/drawing/2014/main" id="{98E7ABDC-661D-C545-9650-E1960C180550}"/>
                </a:ext>
              </a:extLst>
            </p:cNvPr>
            <p:cNvPicPr>
              <a:picLocks noChangeAspect="1"/>
            </p:cNvPicPr>
            <p:nvPr/>
          </p:nvPicPr>
          <p:blipFill>
            <a:blip r:embed="rId5"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641496" y="5244652"/>
              <a:ext cx="293451" cy="122271"/>
            </a:xfrm>
            <a:prstGeom prst="rect">
              <a:avLst/>
            </a:prstGeom>
          </p:spPr>
        </p:pic>
      </p:grpSp>
      <p:pic>
        <p:nvPicPr>
          <p:cNvPr id="37" name="Picture 36" title="Malware"/>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883099" y="4396846"/>
            <a:ext cx="305441" cy="293935"/>
          </a:xfrm>
          <a:prstGeom prst="rect">
            <a:avLst/>
          </a:prstGeom>
        </p:spPr>
      </p:pic>
      <p:sp>
        <p:nvSpPr>
          <p:cNvPr id="26" name="Rounded Rectangle 25">
            <a:extLst>
              <a:ext uri="{FF2B5EF4-FFF2-40B4-BE49-F238E27FC236}">
                <a16:creationId xmlns:a16="http://schemas.microsoft.com/office/drawing/2014/main" id="{91F5BE5F-9D31-EE42-8197-1CD17020F846}"/>
              </a:ext>
            </a:extLst>
          </p:cNvPr>
          <p:cNvSpPr/>
          <p:nvPr/>
        </p:nvSpPr>
        <p:spPr bwMode="auto">
          <a:xfrm>
            <a:off x="8819985" y="2872058"/>
            <a:ext cx="2113391" cy="869402"/>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Registrar</a:t>
            </a:r>
          </a:p>
        </p:txBody>
      </p:sp>
      <p:pic>
        <p:nvPicPr>
          <p:cNvPr id="27" name="Picture 26">
            <a:extLst>
              <a:ext uri="{FF2B5EF4-FFF2-40B4-BE49-F238E27FC236}">
                <a16:creationId xmlns:a16="http://schemas.microsoft.com/office/drawing/2014/main" id="{587A149D-BEFA-C24F-B492-FB75E9936C9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13116" y="2925129"/>
            <a:ext cx="382160" cy="381630"/>
          </a:xfrm>
          <a:prstGeom prst="rect">
            <a:avLst/>
          </a:prstGeom>
        </p:spPr>
      </p:pic>
      <p:grpSp>
        <p:nvGrpSpPr>
          <p:cNvPr id="3" name="Group 2">
            <a:extLst>
              <a:ext uri="{FF2B5EF4-FFF2-40B4-BE49-F238E27FC236}">
                <a16:creationId xmlns:a16="http://schemas.microsoft.com/office/drawing/2014/main" id="{09825407-58FE-8A4E-A823-5753AF87F6E2}"/>
              </a:ext>
            </a:extLst>
          </p:cNvPr>
          <p:cNvGrpSpPr/>
          <p:nvPr/>
        </p:nvGrpSpPr>
        <p:grpSpPr>
          <a:xfrm>
            <a:off x="3483181" y="2235403"/>
            <a:ext cx="5536080" cy="2514387"/>
            <a:chOff x="3037610" y="2245895"/>
            <a:chExt cx="5536080" cy="2514387"/>
          </a:xfrm>
        </p:grpSpPr>
        <p:cxnSp>
          <p:nvCxnSpPr>
            <p:cNvPr id="54" name="Straight Arrow Connector 53">
              <a:extLst>
                <a:ext uri="{FF2B5EF4-FFF2-40B4-BE49-F238E27FC236}">
                  <a16:creationId xmlns:a16="http://schemas.microsoft.com/office/drawing/2014/main" id="{37B836E7-85CA-D04F-9F65-08C8069BAA3B}"/>
                </a:ext>
              </a:extLst>
            </p:cNvPr>
            <p:cNvCxnSpPr/>
            <p:nvPr/>
          </p:nvCxnSpPr>
          <p:spPr>
            <a:xfrm>
              <a:off x="5106797" y="2245895"/>
              <a:ext cx="0" cy="2063762"/>
            </a:xfrm>
            <a:prstGeom prst="straightConnector1">
              <a:avLst/>
            </a:prstGeom>
            <a:ln>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B37CE8D3-B5FA-DD49-A900-5907FF181043}"/>
                </a:ext>
              </a:extLst>
            </p:cNvPr>
            <p:cNvCxnSpPr>
              <a:cxnSpLocks/>
            </p:cNvCxnSpPr>
            <p:nvPr/>
          </p:nvCxnSpPr>
          <p:spPr>
            <a:xfrm flipV="1">
              <a:off x="6036832" y="2245895"/>
              <a:ext cx="0" cy="2063762"/>
            </a:xfrm>
            <a:prstGeom prst="straightConnector1">
              <a:avLst/>
            </a:prstGeom>
            <a:ln>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56" name="TextBox 55">
              <a:extLst>
                <a:ext uri="{FF2B5EF4-FFF2-40B4-BE49-F238E27FC236}">
                  <a16:creationId xmlns:a16="http://schemas.microsoft.com/office/drawing/2014/main" id="{FDEF0D96-7D98-BE43-96F7-A58DCA28C3B7}"/>
                </a:ext>
              </a:extLst>
            </p:cNvPr>
            <p:cNvSpPr txBox="1"/>
            <p:nvPr/>
          </p:nvSpPr>
          <p:spPr>
            <a:xfrm>
              <a:off x="4855231" y="2666738"/>
              <a:ext cx="788742" cy="369332"/>
            </a:xfrm>
            <a:prstGeom prst="rect">
              <a:avLst/>
            </a:prstGeom>
            <a:solidFill>
              <a:schemeClr val="accent5"/>
            </a:solidFill>
            <a:ln>
              <a:solidFill>
                <a:srgbClr val="919191"/>
              </a:solidFill>
            </a:ln>
            <a:effectLst/>
          </p:spPr>
          <p:txBody>
            <a:bodyPr wrap="square" lIns="0" rIns="0" rtlCol="0">
              <a:spAutoFit/>
            </a:bodyPr>
            <a:lstStyle/>
            <a:p>
              <a:pPr algn="ctr"/>
              <a:r>
                <a:rPr lang="en-US" sz="1800" dirty="0">
                  <a:latin typeface="Cambria Math"/>
                  <a:cs typeface="Cambria Math"/>
                </a:rPr>
                <a:t>nonce</a:t>
              </a:r>
            </a:p>
          </p:txBody>
        </p:sp>
        <p:sp>
          <p:nvSpPr>
            <p:cNvPr id="57" name="TextBox 56">
              <a:extLst>
                <a:ext uri="{FF2B5EF4-FFF2-40B4-BE49-F238E27FC236}">
                  <a16:creationId xmlns:a16="http://schemas.microsoft.com/office/drawing/2014/main" id="{B26B4D80-E099-504B-B35B-A652D3648B0C}"/>
                </a:ext>
              </a:extLst>
            </p:cNvPr>
            <p:cNvSpPr txBox="1"/>
            <p:nvPr/>
          </p:nvSpPr>
          <p:spPr>
            <a:xfrm>
              <a:off x="5199521" y="3306780"/>
              <a:ext cx="1685308" cy="646331"/>
            </a:xfrm>
            <a:prstGeom prst="rect">
              <a:avLst/>
            </a:prstGeom>
            <a:solidFill>
              <a:schemeClr val="accent5"/>
            </a:solidFill>
            <a:ln>
              <a:solidFill>
                <a:srgbClr val="919191"/>
              </a:solidFill>
            </a:ln>
            <a:effectLst/>
          </p:spPr>
          <p:txBody>
            <a:bodyPr wrap="square" lIns="0" rIns="0" rtlCol="0">
              <a:spAutoFit/>
            </a:bodyPr>
            <a:lstStyle/>
            <a:p>
              <a:pPr algn="ctr"/>
              <a:r>
                <a:rPr lang="en-US" sz="1800" dirty="0" err="1">
                  <a:latin typeface="Cambria Math"/>
                  <a:cs typeface="Cambria Math"/>
                </a:rPr>
                <a:t>Quote</a:t>
              </a:r>
              <a:r>
                <a:rPr lang="en-US" sz="1800" baseline="-25000" dirty="0" err="1">
                  <a:latin typeface="Cambria Math"/>
                  <a:cs typeface="Cambria Math"/>
                </a:rPr>
                <a:t>AIK</a:t>
              </a:r>
              <a:r>
                <a:rPr lang="en-US" sz="1800" dirty="0">
                  <a:latin typeface="Cambria Math"/>
                  <a:cs typeface="Cambria Math"/>
                </a:rPr>
                <a:t>(nonce,</a:t>
              </a:r>
              <a:br>
                <a:rPr lang="en-US" sz="1800" dirty="0">
                  <a:latin typeface="Cambria Math"/>
                  <a:cs typeface="Cambria Math"/>
                </a:rPr>
              </a:br>
              <a:r>
                <a:rPr lang="en-US" sz="1800" dirty="0">
                  <a:latin typeface="Cambria Math"/>
                  <a:cs typeface="Cambria Math"/>
                </a:rPr>
                <a:t>PCRs)</a:t>
              </a:r>
              <a:endParaRPr lang="en-US" sz="1800" baseline="-25000" dirty="0">
                <a:latin typeface="Cambria Math"/>
                <a:cs typeface="Cambria Math"/>
              </a:endParaRPr>
            </a:p>
          </p:txBody>
        </p:sp>
        <p:sp>
          <p:nvSpPr>
            <p:cNvPr id="58" name="Rectangular Callout 57">
              <a:extLst>
                <a:ext uri="{FF2B5EF4-FFF2-40B4-BE49-F238E27FC236}">
                  <a16:creationId xmlns:a16="http://schemas.microsoft.com/office/drawing/2014/main" id="{0C8B230D-955D-404A-A353-4EC975F97BE8}"/>
                </a:ext>
              </a:extLst>
            </p:cNvPr>
            <p:cNvSpPr/>
            <p:nvPr/>
          </p:nvSpPr>
          <p:spPr bwMode="auto">
            <a:xfrm>
              <a:off x="3037610" y="3249115"/>
              <a:ext cx="1650531" cy="761659"/>
            </a:xfrm>
            <a:prstGeom prst="wedgeRectCallout">
              <a:avLst>
                <a:gd name="adj1" fmla="val 59329"/>
                <a:gd name="adj2" fmla="val -105108"/>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Random number ensures quote </a:t>
              </a:r>
              <a:br>
                <a:rPr lang="en-US" sz="1400" b="1" dirty="0">
                  <a:solidFill>
                    <a:schemeClr val="tx1"/>
                  </a:solidFill>
                  <a:latin typeface="Arial" pitchFamily="-110" charset="0"/>
                </a:rPr>
              </a:br>
              <a:r>
                <a:rPr lang="en-US" sz="1400" b="1" dirty="0">
                  <a:solidFill>
                    <a:schemeClr val="tx1"/>
                  </a:solidFill>
                  <a:latin typeface="Arial" pitchFamily="-110" charset="0"/>
                </a:rPr>
                <a:t>is fresh</a:t>
              </a:r>
              <a:endParaRPr kumimoji="0" lang="en-US" sz="1400" b="1" i="0" u="none" strike="noStrike" cap="none" normalizeH="0" baseline="0" dirty="0">
                <a:ln>
                  <a:noFill/>
                </a:ln>
                <a:solidFill>
                  <a:schemeClr val="tx1"/>
                </a:solidFill>
                <a:effectLst/>
                <a:latin typeface="Arial" pitchFamily="-110" charset="0"/>
              </a:endParaRPr>
            </a:p>
          </p:txBody>
        </p:sp>
        <p:sp>
          <p:nvSpPr>
            <p:cNvPr id="59" name="Rectangular Callout 58">
              <a:extLst>
                <a:ext uri="{FF2B5EF4-FFF2-40B4-BE49-F238E27FC236}">
                  <a16:creationId xmlns:a16="http://schemas.microsoft.com/office/drawing/2014/main" id="{6756A73C-29EB-B04F-8082-D2E1191B80D1}"/>
                </a:ext>
              </a:extLst>
            </p:cNvPr>
            <p:cNvSpPr/>
            <p:nvPr/>
          </p:nvSpPr>
          <p:spPr bwMode="auto">
            <a:xfrm>
              <a:off x="6865798" y="4192268"/>
              <a:ext cx="1707892" cy="568014"/>
            </a:xfrm>
            <a:prstGeom prst="wedgeRectCallout">
              <a:avLst>
                <a:gd name="adj1" fmla="val -48727"/>
                <a:gd name="adj2" fmla="val -112372"/>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Quote proves system integrity  </a:t>
              </a:r>
              <a:endParaRPr kumimoji="0" lang="en-US" sz="1400" b="1" i="0" u="none" strike="noStrike" cap="none" normalizeH="0" baseline="0" dirty="0">
                <a:ln>
                  <a:noFill/>
                </a:ln>
                <a:solidFill>
                  <a:schemeClr val="tx1"/>
                </a:solidFill>
                <a:effectLst/>
                <a:latin typeface="Arial" pitchFamily="-110" charset="0"/>
              </a:endParaRPr>
            </a:p>
          </p:txBody>
        </p:sp>
      </p:grpSp>
      <p:sp>
        <p:nvSpPr>
          <p:cNvPr id="60" name="Rectangular Callout 59">
            <a:extLst>
              <a:ext uri="{FF2B5EF4-FFF2-40B4-BE49-F238E27FC236}">
                <a16:creationId xmlns:a16="http://schemas.microsoft.com/office/drawing/2014/main" id="{A08ECAFC-CE8E-7D49-A3FC-4FF8599FC25A}"/>
              </a:ext>
            </a:extLst>
          </p:cNvPr>
          <p:cNvSpPr/>
          <p:nvPr/>
        </p:nvSpPr>
        <p:spPr bwMode="auto">
          <a:xfrm>
            <a:off x="2122036" y="1283596"/>
            <a:ext cx="1650531" cy="761659"/>
          </a:xfrm>
          <a:prstGeom prst="wedgeRectCallout">
            <a:avLst>
              <a:gd name="adj1" fmla="val 43422"/>
              <a:gd name="adj2" fmla="val 9934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Report integrity violation to listeners</a:t>
            </a:r>
            <a:endParaRPr kumimoji="0" lang="en-US" sz="1400" b="1" i="0" u="none" strike="noStrike" cap="none" normalizeH="0" baseline="0" dirty="0">
              <a:ln>
                <a:noFill/>
              </a:ln>
              <a:solidFill>
                <a:schemeClr val="tx1"/>
              </a:solidFill>
              <a:effectLst/>
              <a:latin typeface="Arial" pitchFamily="-110" charset="0"/>
            </a:endParaRPr>
          </a:p>
        </p:txBody>
      </p:sp>
      <p:grpSp>
        <p:nvGrpSpPr>
          <p:cNvPr id="29" name="Group 28">
            <a:extLst>
              <a:ext uri="{FF2B5EF4-FFF2-40B4-BE49-F238E27FC236}">
                <a16:creationId xmlns:a16="http://schemas.microsoft.com/office/drawing/2014/main" id="{06D77A78-462F-8D41-B88A-F0577A998521}"/>
              </a:ext>
            </a:extLst>
          </p:cNvPr>
          <p:cNvGrpSpPr/>
          <p:nvPr/>
        </p:nvGrpSpPr>
        <p:grpSpPr>
          <a:xfrm>
            <a:off x="105171" y="5671952"/>
            <a:ext cx="2636926" cy="595872"/>
            <a:chOff x="298763" y="5594428"/>
            <a:chExt cx="2636926" cy="595872"/>
          </a:xfrm>
        </p:grpSpPr>
        <p:sp>
          <p:nvSpPr>
            <p:cNvPr id="30" name="Rectangle 29">
              <a:extLst>
                <a:ext uri="{FF2B5EF4-FFF2-40B4-BE49-F238E27FC236}">
                  <a16:creationId xmlns:a16="http://schemas.microsoft.com/office/drawing/2014/main" id="{079B4FFC-D9DE-9343-979B-DDE98933383C}"/>
                </a:ext>
              </a:extLst>
            </p:cNvPr>
            <p:cNvSpPr/>
            <p:nvPr/>
          </p:nvSpPr>
          <p:spPr bwMode="auto">
            <a:xfrm>
              <a:off x="298763" y="5635299"/>
              <a:ext cx="695109" cy="236103"/>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pitchFamily="-110" charset="0"/>
              </a:endParaRPr>
            </a:p>
          </p:txBody>
        </p:sp>
        <p:sp>
          <p:nvSpPr>
            <p:cNvPr id="31" name="Rectangle 30">
              <a:extLst>
                <a:ext uri="{FF2B5EF4-FFF2-40B4-BE49-F238E27FC236}">
                  <a16:creationId xmlns:a16="http://schemas.microsoft.com/office/drawing/2014/main" id="{3A11CC3A-D229-C147-820D-1AE184C73446}"/>
                </a:ext>
              </a:extLst>
            </p:cNvPr>
            <p:cNvSpPr/>
            <p:nvPr/>
          </p:nvSpPr>
          <p:spPr bwMode="auto">
            <a:xfrm>
              <a:off x="298763" y="5882523"/>
              <a:ext cx="695110" cy="226711"/>
            </a:xfrm>
            <a:prstGeom prst="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32" name="TextBox 31">
              <a:extLst>
                <a:ext uri="{FF2B5EF4-FFF2-40B4-BE49-F238E27FC236}">
                  <a16:creationId xmlns:a16="http://schemas.microsoft.com/office/drawing/2014/main" id="{82EF50F1-B699-C14D-9904-AC11BECBB273}"/>
                </a:ext>
              </a:extLst>
            </p:cNvPr>
            <p:cNvSpPr txBox="1"/>
            <p:nvPr/>
          </p:nvSpPr>
          <p:spPr>
            <a:xfrm>
              <a:off x="993873" y="5594428"/>
              <a:ext cx="1941816" cy="307777"/>
            </a:xfrm>
            <a:prstGeom prst="rect">
              <a:avLst/>
            </a:prstGeom>
            <a:noFill/>
          </p:spPr>
          <p:txBody>
            <a:bodyPr wrap="square" rtlCol="0">
              <a:spAutoFit/>
            </a:bodyPr>
            <a:lstStyle/>
            <a:p>
              <a:r>
                <a:rPr lang="en-US" sz="1400" b="1" dirty="0"/>
                <a:t>Tenant-controlled</a:t>
              </a:r>
            </a:p>
          </p:txBody>
        </p:sp>
        <p:sp>
          <p:nvSpPr>
            <p:cNvPr id="33" name="TextBox 32">
              <a:extLst>
                <a:ext uri="{FF2B5EF4-FFF2-40B4-BE49-F238E27FC236}">
                  <a16:creationId xmlns:a16="http://schemas.microsoft.com/office/drawing/2014/main" id="{4876AE23-23CC-F749-8493-AAAAF4A70748}"/>
                </a:ext>
              </a:extLst>
            </p:cNvPr>
            <p:cNvSpPr txBox="1"/>
            <p:nvPr/>
          </p:nvSpPr>
          <p:spPr>
            <a:xfrm>
              <a:off x="993873" y="5882523"/>
              <a:ext cx="1941816" cy="307777"/>
            </a:xfrm>
            <a:prstGeom prst="rect">
              <a:avLst/>
            </a:prstGeom>
            <a:noFill/>
          </p:spPr>
          <p:txBody>
            <a:bodyPr wrap="square" rtlCol="0">
              <a:spAutoFit/>
            </a:bodyPr>
            <a:lstStyle/>
            <a:p>
              <a:r>
                <a:rPr lang="en-US" sz="1400" b="1" dirty="0"/>
                <a:t>Provider-controlled</a:t>
              </a:r>
            </a:p>
          </p:txBody>
        </p:sp>
      </p:grpSp>
      <p:grpSp>
        <p:nvGrpSpPr>
          <p:cNvPr id="34" name="Group 33">
            <a:extLst>
              <a:ext uri="{FF2B5EF4-FFF2-40B4-BE49-F238E27FC236}">
                <a16:creationId xmlns:a16="http://schemas.microsoft.com/office/drawing/2014/main" id="{B83AB906-5619-5149-BDA1-4EA598AA8862}"/>
              </a:ext>
            </a:extLst>
          </p:cNvPr>
          <p:cNvGrpSpPr/>
          <p:nvPr/>
        </p:nvGrpSpPr>
        <p:grpSpPr>
          <a:xfrm>
            <a:off x="10523651" y="5280526"/>
            <a:ext cx="1522990" cy="935583"/>
            <a:chOff x="10162698" y="4462665"/>
            <a:chExt cx="1522990" cy="935583"/>
          </a:xfrm>
        </p:grpSpPr>
        <p:sp>
          <p:nvSpPr>
            <p:cNvPr id="40" name="Rectangle 39">
              <a:extLst>
                <a:ext uri="{FF2B5EF4-FFF2-40B4-BE49-F238E27FC236}">
                  <a16:creationId xmlns:a16="http://schemas.microsoft.com/office/drawing/2014/main" id="{A046E236-CD01-2247-B667-4E5A87B66405}"/>
                </a:ext>
              </a:extLst>
            </p:cNvPr>
            <p:cNvSpPr/>
            <p:nvPr/>
          </p:nvSpPr>
          <p:spPr>
            <a:xfrm>
              <a:off x="10162698" y="4462665"/>
              <a:ext cx="1522990" cy="93558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a:solidFill>
                    <a:schemeClr val="tx1"/>
                  </a:solidFill>
                </a:rPr>
                <a:t>Legend</a:t>
              </a:r>
            </a:p>
          </p:txBody>
        </p:sp>
        <p:cxnSp>
          <p:nvCxnSpPr>
            <p:cNvPr id="41" name="Straight Arrow Connector 40">
              <a:extLst>
                <a:ext uri="{FF2B5EF4-FFF2-40B4-BE49-F238E27FC236}">
                  <a16:creationId xmlns:a16="http://schemas.microsoft.com/office/drawing/2014/main" id="{5DF20F5D-7133-E841-AAB9-48D21670FB75}"/>
                </a:ext>
              </a:extLst>
            </p:cNvPr>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001BDE74-6353-D74D-8AEE-BFAFE47633C4}"/>
                </a:ext>
              </a:extLst>
            </p:cNvPr>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17D147D2-F257-0640-8A5F-525825AB93B9}"/>
                </a:ext>
              </a:extLst>
            </p:cNvPr>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B8864DE1-5BC2-2544-BD02-8BC7A8B119C3}"/>
                </a:ext>
              </a:extLst>
            </p:cNvPr>
            <p:cNvSpPr txBox="1"/>
            <p:nvPr/>
          </p:nvSpPr>
          <p:spPr>
            <a:xfrm>
              <a:off x="10744239" y="4805272"/>
              <a:ext cx="875561" cy="246221"/>
            </a:xfrm>
            <a:prstGeom prst="rect">
              <a:avLst/>
            </a:prstGeom>
            <a:noFill/>
            <a:effectLst/>
          </p:spPr>
          <p:txBody>
            <a:bodyPr wrap="none" rtlCol="0">
              <a:spAutoFit/>
            </a:bodyPr>
            <a:lstStyle/>
            <a:p>
              <a:r>
                <a:rPr lang="en-US" sz="1000" b="1" dirty="0">
                  <a:latin typeface="Arial"/>
                  <a:cs typeface="Arial"/>
                </a:rPr>
                <a:t>Mutual TLS</a:t>
              </a:r>
            </a:p>
          </p:txBody>
        </p:sp>
        <p:sp>
          <p:nvSpPr>
            <p:cNvPr id="48" name="TextBox 47">
              <a:extLst>
                <a:ext uri="{FF2B5EF4-FFF2-40B4-BE49-F238E27FC236}">
                  <a16:creationId xmlns:a16="http://schemas.microsoft.com/office/drawing/2014/main" id="{B4EF1ADF-4844-E846-BD4D-D902496B6FF1}"/>
                </a:ext>
              </a:extLst>
            </p:cNvPr>
            <p:cNvSpPr txBox="1"/>
            <p:nvPr/>
          </p:nvSpPr>
          <p:spPr>
            <a:xfrm>
              <a:off x="10747166" y="4983207"/>
              <a:ext cx="857927" cy="246221"/>
            </a:xfrm>
            <a:prstGeom prst="rect">
              <a:avLst/>
            </a:prstGeom>
            <a:noFill/>
            <a:effectLst/>
          </p:spPr>
          <p:txBody>
            <a:bodyPr wrap="none" rtlCol="0">
              <a:spAutoFit/>
            </a:bodyPr>
            <a:lstStyle/>
            <a:p>
              <a:r>
                <a:rPr lang="en-US" sz="1000" b="1" dirty="0">
                  <a:latin typeface="Arial"/>
                  <a:cs typeface="Arial"/>
                </a:rPr>
                <a:t>Server TLS</a:t>
              </a:r>
            </a:p>
          </p:txBody>
        </p:sp>
        <p:sp>
          <p:nvSpPr>
            <p:cNvPr id="49" name="TextBox 48">
              <a:extLst>
                <a:ext uri="{FF2B5EF4-FFF2-40B4-BE49-F238E27FC236}">
                  <a16:creationId xmlns:a16="http://schemas.microsoft.com/office/drawing/2014/main" id="{C509B444-C360-234C-AD68-C2E6DCD7F05E}"/>
                </a:ext>
              </a:extLst>
            </p:cNvPr>
            <p:cNvSpPr txBox="1"/>
            <p:nvPr/>
          </p:nvSpPr>
          <p:spPr>
            <a:xfrm>
              <a:off x="10751329" y="5152027"/>
              <a:ext cx="633507" cy="246221"/>
            </a:xfrm>
            <a:prstGeom prst="rect">
              <a:avLst/>
            </a:prstGeom>
            <a:noFill/>
            <a:effectLst/>
          </p:spPr>
          <p:txBody>
            <a:bodyPr wrap="none" rtlCol="0">
              <a:spAutoFit/>
            </a:bodyPr>
            <a:lstStyle/>
            <a:p>
              <a:r>
                <a:rPr lang="en-US" sz="1000" b="1" dirty="0">
                  <a:latin typeface="Arial"/>
                  <a:cs typeface="Arial"/>
                </a:rPr>
                <a:t>No TLS</a:t>
              </a:r>
            </a:p>
          </p:txBody>
        </p:sp>
      </p:grpSp>
      <p:sp>
        <p:nvSpPr>
          <p:cNvPr id="50" name="TextBox 49">
            <a:extLst>
              <a:ext uri="{FF2B5EF4-FFF2-40B4-BE49-F238E27FC236}">
                <a16:creationId xmlns:a16="http://schemas.microsoft.com/office/drawing/2014/main" id="{3F13D379-9B10-3B4E-84FF-19F2BDAE858B}"/>
              </a:ext>
            </a:extLst>
          </p:cNvPr>
          <p:cNvSpPr txBox="1"/>
          <p:nvPr/>
        </p:nvSpPr>
        <p:spPr>
          <a:xfrm>
            <a:off x="1203325" y="6382459"/>
            <a:ext cx="4973293" cy="400110"/>
          </a:xfrm>
          <a:prstGeom prst="rect">
            <a:avLst/>
          </a:prstGeom>
          <a:noFill/>
        </p:spPr>
        <p:txBody>
          <a:bodyPr wrap="square" rtlCol="0">
            <a:spAutoFit/>
          </a:bodyPr>
          <a:lstStyle/>
          <a:p>
            <a:r>
              <a:rPr lang="en-US" sz="1000" dirty="0"/>
              <a:t>AIK: Attestation Identity Key </a:t>
            </a:r>
          </a:p>
          <a:p>
            <a:r>
              <a:rPr lang="en-US" sz="1000" dirty="0"/>
              <a:t>PCR: Platform Configuration Register, where TPM stores integrity measurements</a:t>
            </a:r>
          </a:p>
        </p:txBody>
      </p:sp>
    </p:spTree>
    <p:extLst>
      <p:ext uri="{BB962C8B-B14F-4D97-AF65-F5344CB8AC3E}">
        <p14:creationId xmlns:p14="http://schemas.microsoft.com/office/powerpoint/2010/main" val="175815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633082" y="1293094"/>
            <a:ext cx="10915522" cy="4830616"/>
          </a:xfrm>
        </p:spPr>
        <p:txBody>
          <a:bodyPr/>
          <a:lstStyle/>
          <a:p>
            <a:pPr>
              <a:lnSpc>
                <a:spcPct val="100000"/>
              </a:lnSpc>
            </a:pPr>
            <a:r>
              <a:rPr lang="en-US" dirty="0"/>
              <a:t>Xen hypervisor supports vTPM since version 4.3</a:t>
            </a:r>
          </a:p>
          <a:p>
            <a:pPr lvl="1">
              <a:lnSpc>
                <a:spcPct val="100000"/>
              </a:lnSpc>
            </a:pPr>
            <a:r>
              <a:rPr lang="en-US" dirty="0"/>
              <a:t>Each vTPM is a separate Xen VM</a:t>
            </a:r>
          </a:p>
          <a:p>
            <a:pPr lvl="1">
              <a:lnSpc>
                <a:spcPct val="100000"/>
              </a:lnSpc>
            </a:pPr>
            <a:r>
              <a:rPr lang="en-US" dirty="0"/>
              <a:t>Trust of vTPMs rooted in hardware </a:t>
            </a:r>
            <a:br>
              <a:rPr lang="en-US" dirty="0"/>
            </a:br>
            <a:r>
              <a:rPr lang="en-US" dirty="0"/>
              <a:t>TPM of the hypervisor</a:t>
            </a:r>
          </a:p>
          <a:p>
            <a:pPr lvl="1">
              <a:lnSpc>
                <a:spcPct val="100000"/>
              </a:lnSpc>
            </a:pPr>
            <a:r>
              <a:rPr lang="en-US" dirty="0"/>
              <a:t>DeepQuote operation to obtain hardware </a:t>
            </a:r>
            <a:br>
              <a:rPr lang="en-US" dirty="0"/>
            </a:br>
            <a:r>
              <a:rPr lang="en-US" dirty="0"/>
              <a:t>TPM quote from a </a:t>
            </a:r>
            <a:r>
              <a:rPr lang="en-US" dirty="0" err="1"/>
              <a:t>vTPM</a:t>
            </a:r>
            <a:endParaRPr lang="en-US" dirty="0"/>
          </a:p>
          <a:p>
            <a:pPr lvl="1">
              <a:lnSpc>
                <a:spcPct val="100000"/>
              </a:lnSpc>
            </a:pPr>
            <a:endParaRPr lang="en-US" dirty="0"/>
          </a:p>
          <a:p>
            <a:pPr lvl="1">
              <a:lnSpc>
                <a:spcPct val="100000"/>
              </a:lnSpc>
            </a:pPr>
            <a:endParaRPr lang="en-US" dirty="0"/>
          </a:p>
          <a:p>
            <a:pPr>
              <a:lnSpc>
                <a:spcPct val="100000"/>
              </a:lnSpc>
            </a:pPr>
            <a:endParaRPr lang="en-US" dirty="0"/>
          </a:p>
        </p:txBody>
      </p:sp>
      <p:sp>
        <p:nvSpPr>
          <p:cNvPr id="2" name="Title 1"/>
          <p:cNvSpPr>
            <a:spLocks noGrp="1"/>
          </p:cNvSpPr>
          <p:nvPr>
            <p:ph type="title"/>
          </p:nvPr>
        </p:nvSpPr>
        <p:spPr/>
        <p:txBody>
          <a:bodyPr/>
          <a:lstStyle/>
          <a:p>
            <a:r>
              <a:rPr lang="en-US" dirty="0"/>
              <a:t>Virtualizing Keylime – Background</a:t>
            </a:r>
          </a:p>
        </p:txBody>
      </p:sp>
      <p:grpSp>
        <p:nvGrpSpPr>
          <p:cNvPr id="19" name="Group 18"/>
          <p:cNvGrpSpPr/>
          <p:nvPr/>
        </p:nvGrpSpPr>
        <p:grpSpPr>
          <a:xfrm>
            <a:off x="6824398" y="1951556"/>
            <a:ext cx="4583779" cy="2523706"/>
            <a:chOff x="921421" y="1289304"/>
            <a:chExt cx="4583779" cy="2523706"/>
          </a:xfrm>
        </p:grpSpPr>
        <p:sp>
          <p:nvSpPr>
            <p:cNvPr id="5" name="Rounded Rectangle 4"/>
            <p:cNvSpPr/>
            <p:nvPr/>
          </p:nvSpPr>
          <p:spPr bwMode="auto">
            <a:xfrm>
              <a:off x="921422" y="1748752"/>
              <a:ext cx="781536" cy="837405"/>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VM1</a:t>
              </a:r>
            </a:p>
          </p:txBody>
        </p:sp>
        <p:sp>
          <p:nvSpPr>
            <p:cNvPr id="6" name="Rounded Rectangle 5"/>
            <p:cNvSpPr/>
            <p:nvPr/>
          </p:nvSpPr>
          <p:spPr bwMode="auto">
            <a:xfrm>
              <a:off x="921421" y="2697811"/>
              <a:ext cx="4583779" cy="837405"/>
            </a:xfrm>
            <a:prstGeom prst="roundRect">
              <a:avLst/>
            </a:prstGeom>
            <a:solidFill>
              <a:schemeClr val="bg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7" name="Rounded Rectangle 6"/>
            <p:cNvSpPr/>
            <p:nvPr/>
          </p:nvSpPr>
          <p:spPr bwMode="auto">
            <a:xfrm>
              <a:off x="1702958" y="1748752"/>
              <a:ext cx="781536" cy="837405"/>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rgbClr val="FFFFFF"/>
                  </a:solidFill>
                  <a:latin typeface="Arial" pitchFamily="-110" charset="0"/>
                </a:rPr>
                <a:t>v</a:t>
              </a:r>
              <a:r>
                <a:rPr kumimoji="0" lang="en-US" sz="1400" b="1" i="0" u="none" strike="noStrike" cap="none" normalizeH="0" baseline="0" dirty="0">
                  <a:ln>
                    <a:noFill/>
                  </a:ln>
                  <a:solidFill>
                    <a:srgbClr val="FFFFFF"/>
                  </a:solidFill>
                  <a:effectLst/>
                  <a:latin typeface="Arial" pitchFamily="-110" charset="0"/>
                </a:rPr>
                <a:t>TPM1</a:t>
              </a:r>
            </a:p>
          </p:txBody>
        </p:sp>
        <p:sp>
          <p:nvSpPr>
            <p:cNvPr id="8" name="Rounded Rectangle 7"/>
            <p:cNvSpPr/>
            <p:nvPr/>
          </p:nvSpPr>
          <p:spPr bwMode="auto">
            <a:xfrm>
              <a:off x="2636894" y="1748752"/>
              <a:ext cx="781536" cy="837405"/>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VM2</a:t>
              </a:r>
            </a:p>
          </p:txBody>
        </p:sp>
        <p:sp>
          <p:nvSpPr>
            <p:cNvPr id="9" name="Rounded Rectangle 8"/>
            <p:cNvSpPr/>
            <p:nvPr/>
          </p:nvSpPr>
          <p:spPr bwMode="auto">
            <a:xfrm>
              <a:off x="3418430" y="1748752"/>
              <a:ext cx="781536" cy="837405"/>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rgbClr val="FFFFFF"/>
                  </a:solidFill>
                  <a:latin typeface="Arial" pitchFamily="-110" charset="0"/>
                </a:rPr>
                <a:t>v</a:t>
              </a:r>
              <a:r>
                <a:rPr kumimoji="0" lang="en-US" sz="1400" b="1" i="0" u="none" strike="noStrike" cap="none" normalizeH="0" baseline="0" dirty="0">
                  <a:ln>
                    <a:noFill/>
                  </a:ln>
                  <a:solidFill>
                    <a:srgbClr val="FFFFFF"/>
                  </a:solidFill>
                  <a:effectLst/>
                  <a:latin typeface="Arial" pitchFamily="-110" charset="0"/>
                </a:rPr>
                <a:t>TPM2</a:t>
              </a:r>
            </a:p>
          </p:txBody>
        </p:sp>
        <p:grpSp>
          <p:nvGrpSpPr>
            <p:cNvPr id="10" name="Group 9"/>
            <p:cNvGrpSpPr/>
            <p:nvPr/>
          </p:nvGrpSpPr>
          <p:grpSpPr>
            <a:xfrm>
              <a:off x="4199966" y="1748752"/>
              <a:ext cx="1305234" cy="847448"/>
              <a:chOff x="10340283" y="2889043"/>
              <a:chExt cx="1305234" cy="847448"/>
            </a:xfrm>
          </p:grpSpPr>
          <p:sp>
            <p:nvSpPr>
              <p:cNvPr id="11" name="Rounded Rectangle 10"/>
              <p:cNvSpPr/>
              <p:nvPr/>
            </p:nvSpPr>
            <p:spPr bwMode="auto">
              <a:xfrm>
                <a:off x="10340283" y="2889043"/>
                <a:ext cx="1305234" cy="847448"/>
              </a:xfrm>
              <a:prstGeom prst="round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pic>
            <p:nvPicPr>
              <p:cNvPr id="12" name="Picture 11" descr="openstack-logo51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9328" y="2919195"/>
                <a:ext cx="787144" cy="787144"/>
              </a:xfrm>
              <a:prstGeom prst="rect">
                <a:avLst/>
              </a:prstGeom>
            </p:spPr>
          </p:pic>
        </p:grpSp>
        <p:pic>
          <p:nvPicPr>
            <p:cNvPr id="13" name="Picture 12" descr="xen.ab68f150b66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4700" y="2826331"/>
              <a:ext cx="1309878" cy="597231"/>
            </a:xfrm>
            <a:prstGeom prst="rect">
              <a:avLst/>
            </a:prstGeom>
          </p:spPr>
        </p:pic>
        <p:sp>
          <p:nvSpPr>
            <p:cNvPr id="14" name="Rounded Rectangle 13"/>
            <p:cNvSpPr/>
            <p:nvPr/>
          </p:nvSpPr>
          <p:spPr bwMode="auto">
            <a:xfrm>
              <a:off x="948219" y="1289304"/>
              <a:ext cx="1536276" cy="459448"/>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Keylime</a:t>
              </a:r>
            </a:p>
          </p:txBody>
        </p:sp>
        <p:sp>
          <p:nvSpPr>
            <p:cNvPr id="15" name="Rounded Rectangle 14"/>
            <p:cNvSpPr/>
            <p:nvPr/>
          </p:nvSpPr>
          <p:spPr bwMode="auto">
            <a:xfrm>
              <a:off x="2622693" y="1289304"/>
              <a:ext cx="1536276" cy="459448"/>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Keylime</a:t>
              </a:r>
            </a:p>
          </p:txBody>
        </p:sp>
        <p:sp>
          <p:nvSpPr>
            <p:cNvPr id="16" name="Rounded Rectangle 15"/>
            <p:cNvSpPr/>
            <p:nvPr/>
          </p:nvSpPr>
          <p:spPr bwMode="auto">
            <a:xfrm>
              <a:off x="2108404" y="3257422"/>
              <a:ext cx="1056979" cy="555588"/>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a:solidFill>
                    <a:srgbClr val="FFFFFF"/>
                  </a:solidFill>
                </a:rPr>
                <a:t>Hardware TPM</a:t>
              </a:r>
            </a:p>
          </p:txBody>
        </p:sp>
        <p:cxnSp>
          <p:nvCxnSpPr>
            <p:cNvPr id="18" name="Elbow Connector 17"/>
            <p:cNvCxnSpPr>
              <a:stCxn id="9" idx="2"/>
              <a:endCxn id="16" idx="0"/>
            </p:cNvCxnSpPr>
            <p:nvPr/>
          </p:nvCxnSpPr>
          <p:spPr bwMode="auto">
            <a:xfrm rot="5400000">
              <a:off x="2887414" y="2335637"/>
              <a:ext cx="671265" cy="1172304"/>
            </a:xfrm>
            <a:prstGeom prst="bentConnector3">
              <a:avLst>
                <a:gd name="adj1" fmla="val 50000"/>
              </a:avLst>
            </a:prstGeom>
            <a:solidFill>
              <a:schemeClr val="accent1"/>
            </a:solidFill>
            <a:ln w="28575" cap="flat" cmpd="sng" algn="ctr">
              <a:solidFill>
                <a:schemeClr val="tx1"/>
              </a:solidFill>
              <a:prstDash val="solid"/>
              <a:round/>
              <a:headEnd type="none" w="sm" len="sm"/>
              <a:tailEnd type="triangle" w="med" len="lg"/>
            </a:ln>
            <a:effectLst/>
          </p:spPr>
        </p:cxnSp>
        <p:cxnSp>
          <p:nvCxnSpPr>
            <p:cNvPr id="21" name="Elbow Connector 20"/>
            <p:cNvCxnSpPr>
              <a:endCxn id="16" idx="0"/>
            </p:cNvCxnSpPr>
            <p:nvPr/>
          </p:nvCxnSpPr>
          <p:spPr bwMode="auto">
            <a:xfrm rot="16200000" flipH="1">
              <a:off x="2042039" y="2662566"/>
              <a:ext cx="661221" cy="528490"/>
            </a:xfrm>
            <a:prstGeom prst="bentConnector3">
              <a:avLst>
                <a:gd name="adj1" fmla="val 49040"/>
              </a:avLst>
            </a:prstGeom>
            <a:solidFill>
              <a:schemeClr val="accent1"/>
            </a:solidFill>
            <a:ln w="28575" cap="flat" cmpd="sng" algn="ctr">
              <a:solidFill>
                <a:schemeClr val="tx1"/>
              </a:solidFill>
              <a:prstDash val="solid"/>
              <a:round/>
              <a:headEnd type="none" w="sm" len="sm"/>
              <a:tailEnd type="triangle" w="med" len="lg"/>
            </a:ln>
            <a:effectLst/>
          </p:spPr>
        </p:cxnSp>
      </p:grpSp>
      <p:sp>
        <p:nvSpPr>
          <p:cNvPr id="22"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a:t>Apply the principle of least privilege to all provider-layer resources</a:t>
            </a:r>
          </a:p>
        </p:txBody>
      </p:sp>
      <p:sp>
        <p:nvSpPr>
          <p:cNvPr id="20" name="TextBox 19">
            <a:extLst>
              <a:ext uri="{FF2B5EF4-FFF2-40B4-BE49-F238E27FC236}">
                <a16:creationId xmlns:a16="http://schemas.microsoft.com/office/drawing/2014/main" id="{7E221779-228F-B643-93C8-CE02CC18E3CC}"/>
              </a:ext>
            </a:extLst>
          </p:cNvPr>
          <p:cNvSpPr txBox="1"/>
          <p:nvPr/>
        </p:nvSpPr>
        <p:spPr>
          <a:xfrm>
            <a:off x="1203325" y="6382459"/>
            <a:ext cx="4973293" cy="400110"/>
          </a:xfrm>
          <a:prstGeom prst="rect">
            <a:avLst/>
          </a:prstGeom>
          <a:noFill/>
        </p:spPr>
        <p:txBody>
          <a:bodyPr wrap="square" rtlCol="0">
            <a:spAutoFit/>
          </a:bodyPr>
          <a:lstStyle/>
          <a:p>
            <a:r>
              <a:rPr lang="en-US" sz="1000" dirty="0"/>
              <a:t>VM: Virtual Machine</a:t>
            </a:r>
          </a:p>
          <a:p>
            <a:r>
              <a:rPr lang="en-US" sz="1000" dirty="0" err="1"/>
              <a:t>vTPM</a:t>
            </a:r>
            <a:r>
              <a:rPr lang="en-US" sz="1000" dirty="0"/>
              <a:t>: Virtual Trusted Platform Module </a:t>
            </a:r>
          </a:p>
        </p:txBody>
      </p:sp>
      <p:pic>
        <p:nvPicPr>
          <p:cNvPr id="30" name="Picture 29" descr="chip.png">
            <a:extLst>
              <a:ext uri="{FF2B5EF4-FFF2-40B4-BE49-F238E27FC236}">
                <a16:creationId xmlns:a16="http://schemas.microsoft.com/office/drawing/2014/main" id="{4042A72E-99A8-EE43-A3CF-3AF40DD61819}"/>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rot="5400000">
            <a:off x="8799410" y="4205136"/>
            <a:ext cx="262457" cy="262457"/>
          </a:xfrm>
          <a:prstGeom prst="rect">
            <a:avLst/>
          </a:prstGeom>
        </p:spPr>
      </p:pic>
    </p:spTree>
    <p:extLst>
      <p:ext uri="{BB962C8B-B14F-4D97-AF65-F5344CB8AC3E}">
        <p14:creationId xmlns:p14="http://schemas.microsoft.com/office/powerpoint/2010/main" val="298043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loud 41">
            <a:extLst>
              <a:ext uri="{FF2B5EF4-FFF2-40B4-BE49-F238E27FC236}">
                <a16:creationId xmlns:a16="http://schemas.microsoft.com/office/drawing/2014/main" id="{45F7EE0B-85F5-FD42-8569-1858945D6B50}"/>
              </a:ext>
            </a:extLst>
          </p:cNvPr>
          <p:cNvSpPr/>
          <p:nvPr/>
        </p:nvSpPr>
        <p:spPr bwMode="auto">
          <a:xfrm>
            <a:off x="4425008" y="1323474"/>
            <a:ext cx="7098729" cy="4398210"/>
          </a:xfrm>
          <a:prstGeom prst="cloud">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a:t>Virtualizing Keylime – Architecture </a:t>
            </a:r>
          </a:p>
        </p:txBody>
      </p:sp>
      <p:sp>
        <p:nvSpPr>
          <p:cNvPr id="32" name="Rounded Rectangle 31"/>
          <p:cNvSpPr/>
          <p:nvPr/>
        </p:nvSpPr>
        <p:spPr bwMode="auto">
          <a:xfrm>
            <a:off x="8147185" y="3741460"/>
            <a:ext cx="2113391" cy="869402"/>
          </a:xfrm>
          <a:prstGeom prst="round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Provider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Registrar</a:t>
            </a:r>
          </a:p>
        </p:txBody>
      </p:sp>
      <p:cxnSp>
        <p:nvCxnSpPr>
          <p:cNvPr id="34" name="Straight Arrow Connector 33"/>
          <p:cNvCxnSpPr/>
          <p:nvPr/>
        </p:nvCxnSpPr>
        <p:spPr bwMode="auto">
          <a:xfrm flipH="1">
            <a:off x="5515456" y="2245895"/>
            <a:ext cx="1" cy="2063762"/>
          </a:xfrm>
          <a:prstGeom prst="straightConnector1">
            <a:avLst/>
          </a:prstGeom>
          <a:solidFill>
            <a:schemeClr val="accent1"/>
          </a:solidFill>
          <a:ln w="28575" cap="flat" cmpd="sng" algn="ctr">
            <a:solidFill>
              <a:schemeClr val="tx1"/>
            </a:solidFill>
            <a:prstDash val="solid"/>
            <a:round/>
            <a:headEnd type="arrow" w="sm" len="sm"/>
            <a:tailEnd type="arrow"/>
          </a:ln>
          <a:effectLst/>
        </p:spPr>
      </p:cxnSp>
      <p:sp>
        <p:nvSpPr>
          <p:cNvPr id="39" name="Rectangular Callout 38"/>
          <p:cNvSpPr/>
          <p:nvPr/>
        </p:nvSpPr>
        <p:spPr bwMode="auto">
          <a:xfrm>
            <a:off x="3318272" y="2733548"/>
            <a:ext cx="1662877" cy="763497"/>
          </a:xfrm>
          <a:prstGeom prst="wedgeRectCallout">
            <a:avLst>
              <a:gd name="adj1" fmla="val 81644"/>
              <a:gd name="adj2" fmla="val -19957"/>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Use DeepQuote instead of quote</a:t>
            </a:r>
            <a:endParaRPr kumimoji="0" lang="en-US" sz="1400" b="1" i="0" u="none" strike="noStrike" cap="none" normalizeH="0" baseline="0" dirty="0">
              <a:ln>
                <a:noFill/>
              </a:ln>
              <a:solidFill>
                <a:schemeClr val="tx1"/>
              </a:solidFill>
              <a:effectLst/>
              <a:latin typeface="Arial" pitchFamily="-110" charset="0"/>
            </a:endParaRPr>
          </a:p>
        </p:txBody>
      </p:sp>
      <p:cxnSp>
        <p:nvCxnSpPr>
          <p:cNvPr id="41" name="Elbow Connector 40"/>
          <p:cNvCxnSpPr>
            <a:cxnSpLocks/>
            <a:endCxn id="32" idx="3"/>
          </p:cNvCxnSpPr>
          <p:nvPr/>
        </p:nvCxnSpPr>
        <p:spPr bwMode="auto">
          <a:xfrm>
            <a:off x="10260576" y="2861030"/>
            <a:ext cx="12700" cy="1315131"/>
          </a:xfrm>
          <a:prstGeom prst="bentConnector3">
            <a:avLst>
              <a:gd name="adj1" fmla="val 4642150"/>
            </a:avLst>
          </a:prstGeom>
          <a:solidFill>
            <a:schemeClr val="accent1"/>
          </a:solidFill>
          <a:ln w="28575" cap="flat" cmpd="sng" algn="ctr">
            <a:solidFill>
              <a:srgbClr val="000000"/>
            </a:solidFill>
            <a:prstDash val="dashDot"/>
            <a:round/>
            <a:headEnd type="none" w="sm" len="sm"/>
            <a:tailEnd type="arrow"/>
          </a:ln>
          <a:effectLst/>
        </p:spPr>
      </p:cxnSp>
      <p:sp>
        <p:nvSpPr>
          <p:cNvPr id="43" name="Rectangular Callout 42"/>
          <p:cNvSpPr/>
          <p:nvPr/>
        </p:nvSpPr>
        <p:spPr bwMode="auto">
          <a:xfrm>
            <a:off x="5705681" y="2501635"/>
            <a:ext cx="1921142" cy="1059391"/>
          </a:xfrm>
          <a:prstGeom prst="wedgeRectCallout">
            <a:avLst>
              <a:gd name="adj1" fmla="val 43194"/>
              <a:gd name="adj2" fmla="val 8051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Use DeepQuote to bind vTPM keys with hardware TPM</a:t>
            </a:r>
            <a:endParaRPr kumimoji="0" lang="en-US" sz="1400" b="1" i="0" u="none" strike="noStrike" cap="none" normalizeH="0" baseline="0" dirty="0">
              <a:ln>
                <a:noFill/>
              </a:ln>
              <a:solidFill>
                <a:schemeClr val="tx1"/>
              </a:solidFill>
              <a:effectLst/>
              <a:latin typeface="Arial" pitchFamily="-110" charset="0"/>
            </a:endParaRPr>
          </a:p>
        </p:txBody>
      </p:sp>
      <p:cxnSp>
        <p:nvCxnSpPr>
          <p:cNvPr id="45" name="Straight Arrow Connector 44"/>
          <p:cNvCxnSpPr>
            <a:cxnSpLocks/>
          </p:cNvCxnSpPr>
          <p:nvPr/>
        </p:nvCxnSpPr>
        <p:spPr bwMode="auto">
          <a:xfrm flipV="1">
            <a:off x="7092515" y="2580105"/>
            <a:ext cx="1063943" cy="2283435"/>
          </a:xfrm>
          <a:prstGeom prst="straightConnector1">
            <a:avLst/>
          </a:prstGeom>
          <a:solidFill>
            <a:schemeClr val="accent1"/>
          </a:solidFill>
          <a:ln w="28575" cap="flat" cmpd="sng" algn="ctr">
            <a:solidFill>
              <a:schemeClr val="tx1"/>
            </a:solidFill>
            <a:prstDash val="solid"/>
            <a:round/>
            <a:headEnd type="arrow" w="sm" len="sm"/>
            <a:tailEnd type="arrow"/>
          </a:ln>
          <a:effectLst/>
        </p:spPr>
      </p:cxnSp>
      <p:sp>
        <p:nvSpPr>
          <p:cNvPr id="47" name="Rectangular Callout 46"/>
          <p:cNvSpPr/>
          <p:nvPr/>
        </p:nvSpPr>
        <p:spPr bwMode="auto">
          <a:xfrm>
            <a:off x="10378050" y="1323474"/>
            <a:ext cx="1662877" cy="961588"/>
          </a:xfrm>
          <a:prstGeom prst="wedgeRectCallout">
            <a:avLst>
              <a:gd name="adj1" fmla="val -34124"/>
              <a:gd name="adj2" fmla="val 9143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Validate AIK from DeepQuotes with provider</a:t>
            </a:r>
            <a:endParaRPr kumimoji="0" lang="en-US" sz="1400" b="1" i="0" u="none" strike="noStrike" cap="none" normalizeH="0" baseline="0" dirty="0">
              <a:ln>
                <a:noFill/>
              </a:ln>
              <a:solidFill>
                <a:schemeClr val="tx1"/>
              </a:solidFill>
              <a:effectLst/>
              <a:latin typeface="Arial" pitchFamily="-110" charset="0"/>
            </a:endParaRPr>
          </a:p>
        </p:txBody>
      </p:sp>
      <p:sp>
        <p:nvSpPr>
          <p:cNvPr id="33" name="Rectangular Callout 32"/>
          <p:cNvSpPr/>
          <p:nvPr/>
        </p:nvSpPr>
        <p:spPr bwMode="auto">
          <a:xfrm>
            <a:off x="8512005" y="4729110"/>
            <a:ext cx="1662877" cy="961588"/>
          </a:xfrm>
          <a:prstGeom prst="wedgeRectCallout">
            <a:avLst>
              <a:gd name="adj1" fmla="val -33320"/>
              <a:gd name="adj2" fmla="val -76783"/>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Stores public keys of TPMs in hypervisor hosts</a:t>
            </a:r>
            <a:endParaRPr kumimoji="0" lang="en-US" sz="1400" b="1" i="0" u="none" strike="noStrike" cap="none" normalizeH="0" baseline="0" dirty="0">
              <a:ln>
                <a:noFill/>
              </a:ln>
              <a:solidFill>
                <a:schemeClr val="tx1"/>
              </a:solidFill>
              <a:effectLst/>
              <a:latin typeface="Arial" pitchFamily="-110" charset="0"/>
            </a:endParaRPr>
          </a:p>
        </p:txBody>
      </p:sp>
      <p:sp>
        <p:nvSpPr>
          <p:cNvPr id="56" name="Rectangle 55"/>
          <p:cNvSpPr/>
          <p:nvPr/>
        </p:nvSpPr>
        <p:spPr bwMode="auto">
          <a:xfrm>
            <a:off x="4981150" y="5416004"/>
            <a:ext cx="2111366" cy="662192"/>
          </a:xfrm>
          <a:prstGeom prst="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Xen Hypervisor</a:t>
            </a:r>
          </a:p>
        </p:txBody>
      </p:sp>
      <p:sp>
        <p:nvSpPr>
          <p:cNvPr id="57" name="Rounded Rectangle 56"/>
          <p:cNvSpPr/>
          <p:nvPr/>
        </p:nvSpPr>
        <p:spPr bwMode="auto">
          <a:xfrm>
            <a:off x="6482916" y="5635299"/>
            <a:ext cx="609600" cy="442897"/>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algn="ctr" defTabSz="914285"/>
            <a:r>
              <a:rPr lang="en-US" sz="1500" b="1" dirty="0">
                <a:solidFill>
                  <a:srgbClr val="FFFFFF"/>
                </a:solidFill>
              </a:rPr>
              <a:t>TPM</a:t>
            </a:r>
          </a:p>
        </p:txBody>
      </p:sp>
      <p:cxnSp>
        <p:nvCxnSpPr>
          <p:cNvPr id="59" name="Straight Connector 58"/>
          <p:cNvCxnSpPr>
            <a:cxnSpLocks/>
            <a:stCxn id="57" idx="0"/>
          </p:cNvCxnSpPr>
          <p:nvPr/>
        </p:nvCxnSpPr>
        <p:spPr bwMode="auto">
          <a:xfrm flipH="1" flipV="1">
            <a:off x="6787714" y="5417425"/>
            <a:ext cx="2" cy="217874"/>
          </a:xfrm>
          <a:prstGeom prst="line">
            <a:avLst/>
          </a:prstGeom>
          <a:solidFill>
            <a:schemeClr val="accent1"/>
          </a:solidFill>
          <a:ln w="38100" cap="flat" cmpd="sng" algn="ctr">
            <a:solidFill>
              <a:srgbClr val="000000"/>
            </a:solidFill>
            <a:prstDash val="solid"/>
            <a:round/>
            <a:headEnd type="none" w="sm" len="sm"/>
            <a:tailEnd type="none" w="sm" len="sm"/>
          </a:ln>
          <a:effectLst/>
        </p:spPr>
      </p:cxnSp>
      <p:grpSp>
        <p:nvGrpSpPr>
          <p:cNvPr id="69" name="Group 68"/>
          <p:cNvGrpSpPr/>
          <p:nvPr/>
        </p:nvGrpSpPr>
        <p:grpSpPr>
          <a:xfrm>
            <a:off x="3196216" y="5322519"/>
            <a:ext cx="1305234" cy="847448"/>
            <a:chOff x="2742097" y="5112623"/>
            <a:chExt cx="1305234" cy="847448"/>
          </a:xfrm>
        </p:grpSpPr>
        <p:sp>
          <p:nvSpPr>
            <p:cNvPr id="64" name="Rounded Rectangle 63"/>
            <p:cNvSpPr/>
            <p:nvPr/>
          </p:nvSpPr>
          <p:spPr bwMode="auto">
            <a:xfrm>
              <a:off x="2742097" y="5112623"/>
              <a:ext cx="1305234" cy="847448"/>
            </a:xfrm>
            <a:prstGeom prst="roundRect">
              <a:avLst>
                <a:gd name="adj" fmla="val 0"/>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pic>
          <p:nvPicPr>
            <p:cNvPr id="65" name="Picture 64" descr="openstack-logo51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1142" y="5142775"/>
              <a:ext cx="787144" cy="787144"/>
            </a:xfrm>
            <a:prstGeom prst="rect">
              <a:avLst/>
            </a:prstGeom>
          </p:spPr>
        </p:pic>
      </p:grpSp>
      <p:cxnSp>
        <p:nvCxnSpPr>
          <p:cNvPr id="67" name="Straight Connector 66"/>
          <p:cNvCxnSpPr>
            <a:cxnSpLocks/>
            <a:stCxn id="64" idx="3"/>
            <a:endCxn id="56" idx="1"/>
          </p:cNvCxnSpPr>
          <p:nvPr/>
        </p:nvCxnSpPr>
        <p:spPr bwMode="auto">
          <a:xfrm>
            <a:off x="4501450" y="5746243"/>
            <a:ext cx="479700" cy="857"/>
          </a:xfrm>
          <a:prstGeom prst="line">
            <a:avLst/>
          </a:prstGeom>
          <a:solidFill>
            <a:schemeClr val="accent1"/>
          </a:solidFill>
          <a:ln w="28575" cap="flat" cmpd="sng" algn="ctr">
            <a:solidFill>
              <a:schemeClr val="tx1"/>
            </a:solidFill>
            <a:prstDash val="dash"/>
            <a:round/>
            <a:headEnd type="none" w="sm" len="sm"/>
            <a:tailEnd type="none" w="sm" len="sm"/>
          </a:ln>
          <a:effectLst/>
        </p:spPr>
      </p:cxnSp>
      <p:sp>
        <p:nvSpPr>
          <p:cNvPr id="35" name="Oval 34">
            <a:extLst>
              <a:ext uri="{FF2B5EF4-FFF2-40B4-BE49-F238E27FC236}">
                <a16:creationId xmlns:a16="http://schemas.microsoft.com/office/drawing/2014/main" id="{6111529E-7986-6544-9D25-E885EE4F02EB}"/>
              </a:ext>
            </a:extLst>
          </p:cNvPr>
          <p:cNvSpPr/>
          <p:nvPr/>
        </p:nvSpPr>
        <p:spPr bwMode="auto">
          <a:xfrm>
            <a:off x="1016014" y="2872058"/>
            <a:ext cx="1726083" cy="869402"/>
          </a:xfrm>
          <a:prstGeom prst="ellipse">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a:t>
            </a:r>
          </a:p>
        </p:txBody>
      </p:sp>
      <p:sp>
        <p:nvSpPr>
          <p:cNvPr id="36" name="Rounded Rectangle 35">
            <a:extLst>
              <a:ext uri="{FF2B5EF4-FFF2-40B4-BE49-F238E27FC236}">
                <a16:creationId xmlns:a16="http://schemas.microsoft.com/office/drawing/2014/main" id="{605B18CE-1E8A-C642-A867-36D2E64ED23B}"/>
              </a:ext>
            </a:extLst>
          </p:cNvPr>
          <p:cNvSpPr/>
          <p:nvPr/>
        </p:nvSpPr>
        <p:spPr bwMode="auto">
          <a:xfrm>
            <a:off x="4981150" y="1485685"/>
            <a:ext cx="2111366" cy="760210"/>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Cloud Verifier</a:t>
            </a:r>
          </a:p>
        </p:txBody>
      </p:sp>
      <p:pic>
        <p:nvPicPr>
          <p:cNvPr id="37" name="Picture 36">
            <a:extLst>
              <a:ext uri="{FF2B5EF4-FFF2-40B4-BE49-F238E27FC236}">
                <a16:creationId xmlns:a16="http://schemas.microsoft.com/office/drawing/2014/main" id="{42B13D86-5743-CE45-BB77-D150EA6BFAD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684239" y="1522276"/>
            <a:ext cx="382160" cy="381630"/>
          </a:xfrm>
          <a:prstGeom prst="rect">
            <a:avLst/>
          </a:prstGeom>
        </p:spPr>
      </p:pic>
      <p:grpSp>
        <p:nvGrpSpPr>
          <p:cNvPr id="46" name="Group 45">
            <a:extLst>
              <a:ext uri="{FF2B5EF4-FFF2-40B4-BE49-F238E27FC236}">
                <a16:creationId xmlns:a16="http://schemas.microsoft.com/office/drawing/2014/main" id="{9DA08C07-8A87-9744-8C3A-0E7011868E96}"/>
              </a:ext>
            </a:extLst>
          </p:cNvPr>
          <p:cNvGrpSpPr/>
          <p:nvPr/>
        </p:nvGrpSpPr>
        <p:grpSpPr>
          <a:xfrm>
            <a:off x="4981149" y="4309657"/>
            <a:ext cx="2111366" cy="1107766"/>
            <a:chOff x="4981149" y="4309657"/>
            <a:chExt cx="2111366" cy="1107766"/>
          </a:xfrm>
        </p:grpSpPr>
        <p:sp>
          <p:nvSpPr>
            <p:cNvPr id="58" name="Rectangle 57">
              <a:extLst>
                <a:ext uri="{FF2B5EF4-FFF2-40B4-BE49-F238E27FC236}">
                  <a16:creationId xmlns:a16="http://schemas.microsoft.com/office/drawing/2014/main" id="{C5F3480C-D030-FD46-B70A-228105E05313}"/>
                </a:ext>
              </a:extLst>
            </p:cNvPr>
            <p:cNvSpPr/>
            <p:nvPr/>
          </p:nvSpPr>
          <p:spPr bwMode="auto">
            <a:xfrm>
              <a:off x="4981149" y="4309657"/>
              <a:ext cx="2111366" cy="1107766"/>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Cloud Node</a:t>
              </a:r>
            </a:p>
          </p:txBody>
        </p:sp>
        <p:sp>
          <p:nvSpPr>
            <p:cNvPr id="60" name="Rounded Rectangle 59">
              <a:extLst>
                <a:ext uri="{FF2B5EF4-FFF2-40B4-BE49-F238E27FC236}">
                  <a16:creationId xmlns:a16="http://schemas.microsoft.com/office/drawing/2014/main" id="{AF153753-18FE-D549-A1D0-46B0166B6F60}"/>
                </a:ext>
              </a:extLst>
            </p:cNvPr>
            <p:cNvSpPr/>
            <p:nvPr/>
          </p:nvSpPr>
          <p:spPr bwMode="auto">
            <a:xfrm>
              <a:off x="6482914" y="4935820"/>
              <a:ext cx="609600" cy="481603"/>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algn="ctr" defTabSz="914285"/>
              <a:r>
                <a:rPr lang="en-US" sz="1500" b="1" dirty="0" err="1">
                  <a:solidFill>
                    <a:srgbClr val="FFFFFF"/>
                  </a:solidFill>
                </a:rPr>
                <a:t>vTPM</a:t>
              </a:r>
              <a:endParaRPr lang="en-US" sz="1500" b="1" dirty="0">
                <a:solidFill>
                  <a:srgbClr val="FFFFFF"/>
                </a:solidFill>
              </a:endParaRPr>
            </a:p>
          </p:txBody>
        </p:sp>
        <p:pic>
          <p:nvPicPr>
            <p:cNvPr id="61" name="Picture 60">
              <a:extLst>
                <a:ext uri="{FF2B5EF4-FFF2-40B4-BE49-F238E27FC236}">
                  <a16:creationId xmlns:a16="http://schemas.microsoft.com/office/drawing/2014/main" id="{E450BF92-0040-9343-9246-9151EE4A40C7}"/>
                </a:ext>
              </a:extLst>
            </p:cNvPr>
            <p:cNvPicPr>
              <a:picLocks noChangeAspect="1"/>
            </p:cNvPicPr>
            <p:nvPr/>
          </p:nvPicPr>
          <p:blipFill>
            <a:blip r:embed="rId5"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641496" y="5244652"/>
              <a:ext cx="293451" cy="122271"/>
            </a:xfrm>
            <a:prstGeom prst="rect">
              <a:avLst/>
            </a:prstGeom>
          </p:spPr>
        </p:pic>
      </p:grpSp>
      <p:sp>
        <p:nvSpPr>
          <p:cNvPr id="62" name="Rounded Rectangle 61">
            <a:extLst>
              <a:ext uri="{FF2B5EF4-FFF2-40B4-BE49-F238E27FC236}">
                <a16:creationId xmlns:a16="http://schemas.microsoft.com/office/drawing/2014/main" id="{BF10EC6D-0547-B245-ADBD-F1A78563CC2C}"/>
              </a:ext>
            </a:extLst>
          </p:cNvPr>
          <p:cNvSpPr/>
          <p:nvPr/>
        </p:nvSpPr>
        <p:spPr bwMode="auto">
          <a:xfrm>
            <a:off x="8182964" y="2245895"/>
            <a:ext cx="2113391" cy="869402"/>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Registrar</a:t>
            </a:r>
          </a:p>
        </p:txBody>
      </p:sp>
      <p:pic>
        <p:nvPicPr>
          <p:cNvPr id="63" name="Picture 62">
            <a:extLst>
              <a:ext uri="{FF2B5EF4-FFF2-40B4-BE49-F238E27FC236}">
                <a16:creationId xmlns:a16="http://schemas.microsoft.com/office/drawing/2014/main" id="{730CBD3C-76F7-B348-9EB4-61F3416AE05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876095" y="2298966"/>
            <a:ext cx="382160" cy="381630"/>
          </a:xfrm>
          <a:prstGeom prst="rect">
            <a:avLst/>
          </a:prstGeom>
        </p:spPr>
      </p:pic>
      <p:grpSp>
        <p:nvGrpSpPr>
          <p:cNvPr id="4" name="Group 3">
            <a:extLst>
              <a:ext uri="{FF2B5EF4-FFF2-40B4-BE49-F238E27FC236}">
                <a16:creationId xmlns:a16="http://schemas.microsoft.com/office/drawing/2014/main" id="{9A7FA64B-4910-5F4B-8681-EA1E976258B3}"/>
              </a:ext>
            </a:extLst>
          </p:cNvPr>
          <p:cNvGrpSpPr/>
          <p:nvPr/>
        </p:nvGrpSpPr>
        <p:grpSpPr>
          <a:xfrm>
            <a:off x="105171" y="5671952"/>
            <a:ext cx="2636926" cy="595872"/>
            <a:chOff x="298763" y="5594428"/>
            <a:chExt cx="2636926" cy="595872"/>
          </a:xfrm>
        </p:grpSpPr>
        <p:sp>
          <p:nvSpPr>
            <p:cNvPr id="38" name="Rectangle 37">
              <a:extLst>
                <a:ext uri="{FF2B5EF4-FFF2-40B4-BE49-F238E27FC236}">
                  <a16:creationId xmlns:a16="http://schemas.microsoft.com/office/drawing/2014/main" id="{E2AF011A-F058-D743-B6B4-9D62889D5266}"/>
                </a:ext>
              </a:extLst>
            </p:cNvPr>
            <p:cNvSpPr/>
            <p:nvPr/>
          </p:nvSpPr>
          <p:spPr bwMode="auto">
            <a:xfrm>
              <a:off x="298763" y="5635299"/>
              <a:ext cx="695109" cy="236103"/>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pitchFamily="-110" charset="0"/>
              </a:endParaRPr>
            </a:p>
          </p:txBody>
        </p:sp>
        <p:sp>
          <p:nvSpPr>
            <p:cNvPr id="40" name="Rectangle 39">
              <a:extLst>
                <a:ext uri="{FF2B5EF4-FFF2-40B4-BE49-F238E27FC236}">
                  <a16:creationId xmlns:a16="http://schemas.microsoft.com/office/drawing/2014/main" id="{10E028D4-B615-3144-807A-27C0F4C4BA92}"/>
                </a:ext>
              </a:extLst>
            </p:cNvPr>
            <p:cNvSpPr/>
            <p:nvPr/>
          </p:nvSpPr>
          <p:spPr bwMode="auto">
            <a:xfrm>
              <a:off x="298763" y="5882523"/>
              <a:ext cx="695110" cy="226711"/>
            </a:xfrm>
            <a:prstGeom prst="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3" name="TextBox 2">
              <a:extLst>
                <a:ext uri="{FF2B5EF4-FFF2-40B4-BE49-F238E27FC236}">
                  <a16:creationId xmlns:a16="http://schemas.microsoft.com/office/drawing/2014/main" id="{256A4C81-3872-8141-ABC3-02C84EF20B9A}"/>
                </a:ext>
              </a:extLst>
            </p:cNvPr>
            <p:cNvSpPr txBox="1"/>
            <p:nvPr/>
          </p:nvSpPr>
          <p:spPr>
            <a:xfrm>
              <a:off x="993873" y="5594428"/>
              <a:ext cx="1941816" cy="307777"/>
            </a:xfrm>
            <a:prstGeom prst="rect">
              <a:avLst/>
            </a:prstGeom>
            <a:noFill/>
          </p:spPr>
          <p:txBody>
            <a:bodyPr wrap="square" rtlCol="0">
              <a:spAutoFit/>
            </a:bodyPr>
            <a:lstStyle/>
            <a:p>
              <a:r>
                <a:rPr lang="en-US" sz="1400" b="1" dirty="0"/>
                <a:t>Tenant-controlled</a:t>
              </a:r>
            </a:p>
          </p:txBody>
        </p:sp>
        <p:sp>
          <p:nvSpPr>
            <p:cNvPr id="44" name="TextBox 43">
              <a:extLst>
                <a:ext uri="{FF2B5EF4-FFF2-40B4-BE49-F238E27FC236}">
                  <a16:creationId xmlns:a16="http://schemas.microsoft.com/office/drawing/2014/main" id="{936B973E-CD8C-DB46-AA6A-FE114DF4B771}"/>
                </a:ext>
              </a:extLst>
            </p:cNvPr>
            <p:cNvSpPr txBox="1"/>
            <p:nvPr/>
          </p:nvSpPr>
          <p:spPr>
            <a:xfrm>
              <a:off x="993873" y="5882523"/>
              <a:ext cx="1941816" cy="307777"/>
            </a:xfrm>
            <a:prstGeom prst="rect">
              <a:avLst/>
            </a:prstGeom>
            <a:noFill/>
          </p:spPr>
          <p:txBody>
            <a:bodyPr wrap="square" rtlCol="0">
              <a:spAutoFit/>
            </a:bodyPr>
            <a:lstStyle/>
            <a:p>
              <a:r>
                <a:rPr lang="en-US" sz="1400" b="1" dirty="0"/>
                <a:t>Provider-controlled</a:t>
              </a:r>
            </a:p>
          </p:txBody>
        </p:sp>
      </p:grpSp>
      <p:pic>
        <p:nvPicPr>
          <p:cNvPr id="66" name="Picture 65">
            <a:extLst>
              <a:ext uri="{FF2B5EF4-FFF2-40B4-BE49-F238E27FC236}">
                <a16:creationId xmlns:a16="http://schemas.microsoft.com/office/drawing/2014/main" id="{9D9DFE37-1286-DA40-A447-D9DB7614E83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851910" y="3783503"/>
            <a:ext cx="382160" cy="381630"/>
          </a:xfrm>
          <a:prstGeom prst="rect">
            <a:avLst/>
          </a:prstGeom>
        </p:spPr>
      </p:pic>
      <p:grpSp>
        <p:nvGrpSpPr>
          <p:cNvPr id="68" name="Group 67">
            <a:extLst>
              <a:ext uri="{FF2B5EF4-FFF2-40B4-BE49-F238E27FC236}">
                <a16:creationId xmlns:a16="http://schemas.microsoft.com/office/drawing/2014/main" id="{8DA989FB-5A95-9248-B0FF-EF30EABC724E}"/>
              </a:ext>
            </a:extLst>
          </p:cNvPr>
          <p:cNvGrpSpPr/>
          <p:nvPr/>
        </p:nvGrpSpPr>
        <p:grpSpPr>
          <a:xfrm>
            <a:off x="10523651" y="5280526"/>
            <a:ext cx="1522990" cy="935583"/>
            <a:chOff x="10162698" y="4462665"/>
            <a:chExt cx="1522990" cy="935583"/>
          </a:xfrm>
        </p:grpSpPr>
        <p:sp>
          <p:nvSpPr>
            <p:cNvPr id="70" name="Rectangle 69">
              <a:extLst>
                <a:ext uri="{FF2B5EF4-FFF2-40B4-BE49-F238E27FC236}">
                  <a16:creationId xmlns:a16="http://schemas.microsoft.com/office/drawing/2014/main" id="{3D8E1C5A-7480-9F44-A2B7-958F224124BE}"/>
                </a:ext>
              </a:extLst>
            </p:cNvPr>
            <p:cNvSpPr/>
            <p:nvPr/>
          </p:nvSpPr>
          <p:spPr>
            <a:xfrm>
              <a:off x="10162698" y="4462665"/>
              <a:ext cx="1522990" cy="93558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a:solidFill>
                    <a:schemeClr val="tx1"/>
                  </a:solidFill>
                </a:rPr>
                <a:t>Legend</a:t>
              </a:r>
            </a:p>
          </p:txBody>
        </p:sp>
        <p:cxnSp>
          <p:nvCxnSpPr>
            <p:cNvPr id="71" name="Straight Arrow Connector 70">
              <a:extLst>
                <a:ext uri="{FF2B5EF4-FFF2-40B4-BE49-F238E27FC236}">
                  <a16:creationId xmlns:a16="http://schemas.microsoft.com/office/drawing/2014/main" id="{5A79066D-30DA-1D40-B7C5-3F096C8771E6}"/>
                </a:ext>
              </a:extLst>
            </p:cNvPr>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11861391-4E05-8243-9607-3430D914DEF4}"/>
                </a:ext>
              </a:extLst>
            </p:cNvPr>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55C276E8-721B-F147-82FF-6977CD5D6044}"/>
                </a:ext>
              </a:extLst>
            </p:cNvPr>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5656F531-6E6F-A647-B36A-A18BECA703E9}"/>
                </a:ext>
              </a:extLst>
            </p:cNvPr>
            <p:cNvSpPr txBox="1"/>
            <p:nvPr/>
          </p:nvSpPr>
          <p:spPr>
            <a:xfrm>
              <a:off x="10744239" y="4805272"/>
              <a:ext cx="875561" cy="246221"/>
            </a:xfrm>
            <a:prstGeom prst="rect">
              <a:avLst/>
            </a:prstGeom>
            <a:noFill/>
            <a:effectLst/>
          </p:spPr>
          <p:txBody>
            <a:bodyPr wrap="none" rtlCol="0">
              <a:spAutoFit/>
            </a:bodyPr>
            <a:lstStyle/>
            <a:p>
              <a:r>
                <a:rPr lang="en-US" sz="1000" b="1" dirty="0">
                  <a:latin typeface="Arial"/>
                  <a:cs typeface="Arial"/>
                </a:rPr>
                <a:t>Mutual TLS</a:t>
              </a:r>
            </a:p>
          </p:txBody>
        </p:sp>
        <p:sp>
          <p:nvSpPr>
            <p:cNvPr id="75" name="TextBox 74">
              <a:extLst>
                <a:ext uri="{FF2B5EF4-FFF2-40B4-BE49-F238E27FC236}">
                  <a16:creationId xmlns:a16="http://schemas.microsoft.com/office/drawing/2014/main" id="{99054108-050A-154A-B5D9-F9D27EB68720}"/>
                </a:ext>
              </a:extLst>
            </p:cNvPr>
            <p:cNvSpPr txBox="1"/>
            <p:nvPr/>
          </p:nvSpPr>
          <p:spPr>
            <a:xfrm>
              <a:off x="10747166" y="4983207"/>
              <a:ext cx="857927" cy="246221"/>
            </a:xfrm>
            <a:prstGeom prst="rect">
              <a:avLst/>
            </a:prstGeom>
            <a:noFill/>
            <a:effectLst/>
          </p:spPr>
          <p:txBody>
            <a:bodyPr wrap="none" rtlCol="0">
              <a:spAutoFit/>
            </a:bodyPr>
            <a:lstStyle/>
            <a:p>
              <a:r>
                <a:rPr lang="en-US" sz="1000" b="1" dirty="0">
                  <a:latin typeface="Arial"/>
                  <a:cs typeface="Arial"/>
                </a:rPr>
                <a:t>Server TLS</a:t>
              </a:r>
            </a:p>
          </p:txBody>
        </p:sp>
        <p:sp>
          <p:nvSpPr>
            <p:cNvPr id="76" name="TextBox 75">
              <a:extLst>
                <a:ext uri="{FF2B5EF4-FFF2-40B4-BE49-F238E27FC236}">
                  <a16:creationId xmlns:a16="http://schemas.microsoft.com/office/drawing/2014/main" id="{7F880131-B46B-6847-90CB-BD9D458C2609}"/>
                </a:ext>
              </a:extLst>
            </p:cNvPr>
            <p:cNvSpPr txBox="1"/>
            <p:nvPr/>
          </p:nvSpPr>
          <p:spPr>
            <a:xfrm>
              <a:off x="10751329" y="5152027"/>
              <a:ext cx="633507" cy="246221"/>
            </a:xfrm>
            <a:prstGeom prst="rect">
              <a:avLst/>
            </a:prstGeom>
            <a:noFill/>
            <a:effectLst/>
          </p:spPr>
          <p:txBody>
            <a:bodyPr wrap="none" rtlCol="0">
              <a:spAutoFit/>
            </a:bodyPr>
            <a:lstStyle/>
            <a:p>
              <a:r>
                <a:rPr lang="en-US" sz="1000" b="1" dirty="0">
                  <a:latin typeface="Arial"/>
                  <a:cs typeface="Arial"/>
                </a:rPr>
                <a:t>No TLS</a:t>
              </a:r>
            </a:p>
          </p:txBody>
        </p:sp>
      </p:grpSp>
      <p:sp>
        <p:nvSpPr>
          <p:cNvPr id="48" name="TextBox 47">
            <a:extLst>
              <a:ext uri="{FF2B5EF4-FFF2-40B4-BE49-F238E27FC236}">
                <a16:creationId xmlns:a16="http://schemas.microsoft.com/office/drawing/2014/main" id="{3129CC7A-6779-9140-B75C-A0D03F041FF2}"/>
              </a:ext>
            </a:extLst>
          </p:cNvPr>
          <p:cNvSpPr txBox="1"/>
          <p:nvPr/>
        </p:nvSpPr>
        <p:spPr>
          <a:xfrm>
            <a:off x="1203325" y="6382459"/>
            <a:ext cx="4973293" cy="400110"/>
          </a:xfrm>
          <a:prstGeom prst="rect">
            <a:avLst/>
          </a:prstGeom>
          <a:noFill/>
        </p:spPr>
        <p:txBody>
          <a:bodyPr wrap="square" rtlCol="0">
            <a:spAutoFit/>
          </a:bodyPr>
          <a:lstStyle/>
          <a:p>
            <a:r>
              <a:rPr lang="en-US" sz="1000" dirty="0"/>
              <a:t>AIK: Attestation Identity Key</a:t>
            </a:r>
          </a:p>
          <a:p>
            <a:r>
              <a:rPr lang="en-US" sz="1000" dirty="0" err="1">
                <a:solidFill>
                  <a:srgbClr val="000000"/>
                </a:solidFill>
              </a:rPr>
              <a:t>vTPM</a:t>
            </a:r>
            <a:r>
              <a:rPr lang="en-US" sz="1000" dirty="0">
                <a:solidFill>
                  <a:srgbClr val="000000"/>
                </a:solidFill>
              </a:rPr>
              <a:t>: Virtual Trusted Platform Module </a:t>
            </a:r>
            <a:r>
              <a:rPr lang="en-US" sz="1000" dirty="0"/>
              <a:t> </a:t>
            </a:r>
          </a:p>
        </p:txBody>
      </p:sp>
      <p:pic>
        <p:nvPicPr>
          <p:cNvPr id="49" name="Picture 48">
            <a:extLst>
              <a:ext uri="{FF2B5EF4-FFF2-40B4-BE49-F238E27FC236}">
                <a16:creationId xmlns:a16="http://schemas.microsoft.com/office/drawing/2014/main" id="{32152816-5280-4848-9DF0-D965C2C465D7}"/>
              </a:ext>
            </a:extLst>
          </p:cNvPr>
          <p:cNvPicPr>
            <a:picLocks noChangeAspect="1"/>
          </p:cNvPicPr>
          <p:nvPr/>
        </p:nvPicPr>
        <p:blipFill>
          <a:blip r:embed="rId5"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641496" y="5935661"/>
            <a:ext cx="293451" cy="122271"/>
          </a:xfrm>
          <a:prstGeom prst="rect">
            <a:avLst/>
          </a:prstGeom>
        </p:spPr>
      </p:pic>
    </p:spTree>
    <p:extLst>
      <p:ext uri="{BB962C8B-B14F-4D97-AF65-F5344CB8AC3E}">
        <p14:creationId xmlns:p14="http://schemas.microsoft.com/office/powerpoint/2010/main" val="196372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9" grpId="0" animBg="1"/>
      <p:bldP spid="43" grpId="0" animBg="1"/>
      <p:bldP spid="47"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Bootstrapping the Verifier</a:t>
            </a:r>
          </a:p>
        </p:txBody>
      </p:sp>
      <p:sp>
        <p:nvSpPr>
          <p:cNvPr id="5" name="Cloud 4"/>
          <p:cNvSpPr/>
          <p:nvPr/>
        </p:nvSpPr>
        <p:spPr bwMode="auto">
          <a:xfrm>
            <a:off x="4425008" y="1323474"/>
            <a:ext cx="7098729" cy="4398210"/>
          </a:xfrm>
          <a:prstGeom prst="cloud">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6" name="Rounded Rectangle 5"/>
          <p:cNvSpPr/>
          <p:nvPr/>
        </p:nvSpPr>
        <p:spPr bwMode="auto">
          <a:xfrm>
            <a:off x="4981150" y="1485685"/>
            <a:ext cx="2111366" cy="760210"/>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Cloud Verifier</a:t>
            </a:r>
          </a:p>
        </p:txBody>
      </p:sp>
      <p:sp>
        <p:nvSpPr>
          <p:cNvPr id="8" name="Rounded Rectangle 7"/>
          <p:cNvSpPr/>
          <p:nvPr/>
        </p:nvSpPr>
        <p:spPr bwMode="auto">
          <a:xfrm>
            <a:off x="8819985" y="2872058"/>
            <a:ext cx="2113391" cy="869402"/>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Registrar</a:t>
            </a:r>
          </a:p>
        </p:txBody>
      </p:sp>
      <p:sp>
        <p:nvSpPr>
          <p:cNvPr id="10" name="Rectangle 9"/>
          <p:cNvSpPr/>
          <p:nvPr/>
        </p:nvSpPr>
        <p:spPr bwMode="auto">
          <a:xfrm>
            <a:off x="4981149" y="4309657"/>
            <a:ext cx="2111366" cy="1107766"/>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Cloud Node</a:t>
            </a:r>
          </a:p>
        </p:txBody>
      </p:sp>
      <p:sp>
        <p:nvSpPr>
          <p:cNvPr id="11" name="Rounded Rectangle 10"/>
          <p:cNvSpPr/>
          <p:nvPr/>
        </p:nvSpPr>
        <p:spPr bwMode="auto">
          <a:xfrm>
            <a:off x="6482914" y="4935820"/>
            <a:ext cx="609600" cy="481603"/>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algn="ctr" defTabSz="914285"/>
            <a:r>
              <a:rPr lang="en-US" sz="1500" b="1" dirty="0">
                <a:solidFill>
                  <a:srgbClr val="FFFFFF"/>
                </a:solidFill>
              </a:rPr>
              <a:t>TPM</a:t>
            </a:r>
          </a:p>
        </p:txBody>
      </p:sp>
      <p:cxnSp>
        <p:nvCxnSpPr>
          <p:cNvPr id="17" name="Straight Connector 16"/>
          <p:cNvCxnSpPr>
            <a:cxnSpLocks/>
          </p:cNvCxnSpPr>
          <p:nvPr/>
        </p:nvCxnSpPr>
        <p:spPr bwMode="auto">
          <a:xfrm flipV="1">
            <a:off x="2742097" y="2127559"/>
            <a:ext cx="2239052" cy="1304435"/>
          </a:xfrm>
          <a:prstGeom prst="line">
            <a:avLst/>
          </a:prstGeom>
          <a:solidFill>
            <a:schemeClr val="accent1"/>
          </a:solidFill>
          <a:ln w="28575" cap="flat" cmpd="sng" algn="ctr">
            <a:solidFill>
              <a:schemeClr val="tx1"/>
            </a:solidFill>
            <a:prstDash val="solid"/>
            <a:round/>
            <a:headEnd type="triangle" w="med" len="lg"/>
            <a:tailEnd type="triangle" w="med" len="lg"/>
          </a:ln>
          <a:effectLst/>
        </p:spPr>
      </p:cxnSp>
      <p:cxnSp>
        <p:nvCxnSpPr>
          <p:cNvPr id="21" name="Straight Connector 20"/>
          <p:cNvCxnSpPr>
            <a:cxnSpLocks/>
            <a:stCxn id="76" idx="0"/>
            <a:endCxn id="52" idx="2"/>
          </p:cNvCxnSpPr>
          <p:nvPr/>
        </p:nvCxnSpPr>
        <p:spPr bwMode="auto">
          <a:xfrm flipH="1" flipV="1">
            <a:off x="1879055" y="2154358"/>
            <a:ext cx="1" cy="717700"/>
          </a:xfrm>
          <a:prstGeom prst="line">
            <a:avLst/>
          </a:prstGeom>
          <a:solidFill>
            <a:schemeClr val="accent1"/>
          </a:solidFill>
          <a:ln w="28575" cap="flat" cmpd="sng" algn="ctr">
            <a:solidFill>
              <a:schemeClr val="tx1"/>
            </a:solidFill>
            <a:prstDash val="dash"/>
            <a:round/>
            <a:headEnd type="triangle" w="med" len="lg"/>
            <a:tailEnd type="triangle" w="med" len="lg"/>
          </a:ln>
          <a:effectLst/>
        </p:spPr>
      </p:cxnSp>
      <p:grpSp>
        <p:nvGrpSpPr>
          <p:cNvPr id="59" name="Group 58"/>
          <p:cNvGrpSpPr/>
          <p:nvPr/>
        </p:nvGrpSpPr>
        <p:grpSpPr>
          <a:xfrm>
            <a:off x="198898" y="3175209"/>
            <a:ext cx="1077369" cy="690252"/>
            <a:chOff x="188611" y="3216849"/>
            <a:chExt cx="1077369" cy="690252"/>
          </a:xfrm>
        </p:grpSpPr>
        <p:pic>
          <p:nvPicPr>
            <p:cNvPr id="63" name="Picture 62"/>
            <p:cNvPicPr>
              <a:picLocks noChangeAspect="1"/>
            </p:cNvPicPr>
            <p:nvPr/>
          </p:nvPicPr>
          <p:blipFill>
            <a:blip r:embed="rId3" cstate="print">
              <a:duotone>
                <a:prstClr val="black"/>
                <a:schemeClr val="accent6">
                  <a:tint val="45000"/>
                  <a:satMod val="400000"/>
                </a:schemeClr>
              </a:duotone>
            </a:blip>
            <a:stretch>
              <a:fillRect/>
            </a:stretch>
          </p:blipFill>
          <p:spPr>
            <a:xfrm>
              <a:off x="512930" y="3216849"/>
              <a:ext cx="457200" cy="190500"/>
            </a:xfrm>
            <a:prstGeom prst="rect">
              <a:avLst/>
            </a:prstGeom>
          </p:spPr>
        </p:pic>
        <p:pic>
          <p:nvPicPr>
            <p:cNvPr id="64" name="Picture 63"/>
            <p:cNvPicPr>
              <a:picLocks noChangeAspect="1"/>
            </p:cNvPicPr>
            <p:nvPr/>
          </p:nvPicPr>
          <p:blipFill rotWithShape="1">
            <a:blip r:embed="rId3" cstate="print">
              <a:duotone>
                <a:prstClr val="black"/>
                <a:schemeClr val="accent6">
                  <a:tint val="45000"/>
                  <a:satMod val="400000"/>
                </a:schemeClr>
              </a:duotone>
            </a:blip>
            <a:srcRect t="50430"/>
            <a:stretch/>
          </p:blipFill>
          <p:spPr>
            <a:xfrm>
              <a:off x="188611" y="3812670"/>
              <a:ext cx="457200" cy="94431"/>
            </a:xfrm>
            <a:prstGeom prst="rect">
              <a:avLst/>
            </a:prstGeom>
          </p:spPr>
        </p:pic>
        <p:pic>
          <p:nvPicPr>
            <p:cNvPr id="65" name="Picture 64"/>
            <p:cNvPicPr>
              <a:picLocks noChangeAspect="1"/>
            </p:cNvPicPr>
            <p:nvPr/>
          </p:nvPicPr>
          <p:blipFill rotWithShape="1">
            <a:blip r:embed="rId3" cstate="print">
              <a:duotone>
                <a:prstClr val="black"/>
                <a:schemeClr val="accent6">
                  <a:tint val="45000"/>
                  <a:satMod val="400000"/>
                </a:schemeClr>
              </a:duotone>
            </a:blip>
            <a:srcRect b="50699"/>
            <a:stretch/>
          </p:blipFill>
          <p:spPr>
            <a:xfrm>
              <a:off x="808780" y="3765968"/>
              <a:ext cx="457200" cy="93918"/>
            </a:xfrm>
            <a:prstGeom prst="rect">
              <a:avLst/>
            </a:prstGeom>
          </p:spPr>
        </p:pic>
        <p:sp>
          <p:nvSpPr>
            <p:cNvPr id="66" name="Right Arrow 65"/>
            <p:cNvSpPr/>
            <p:nvPr/>
          </p:nvSpPr>
          <p:spPr bwMode="auto">
            <a:xfrm rot="2700000">
              <a:off x="785206" y="3518722"/>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67" name="Right Arrow 66"/>
            <p:cNvSpPr/>
            <p:nvPr/>
          </p:nvSpPr>
          <p:spPr bwMode="auto">
            <a:xfrm rot="8100000">
              <a:off x="297844" y="3518722"/>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pic>
        <p:nvPicPr>
          <p:cNvPr id="36" name="Picture 35">
            <a:extLst>
              <a:ext uri="{FF2B5EF4-FFF2-40B4-BE49-F238E27FC236}">
                <a16:creationId xmlns:a16="http://schemas.microsoft.com/office/drawing/2014/main" id="{E25029BC-AB8A-1F42-BDF9-C9C9F0DACDF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684239" y="1522276"/>
            <a:ext cx="382160" cy="381630"/>
          </a:xfrm>
          <a:prstGeom prst="rect">
            <a:avLst/>
          </a:prstGeom>
        </p:spPr>
      </p:pic>
      <p:pic>
        <p:nvPicPr>
          <p:cNvPr id="37" name="Picture 36">
            <a:extLst>
              <a:ext uri="{FF2B5EF4-FFF2-40B4-BE49-F238E27FC236}">
                <a16:creationId xmlns:a16="http://schemas.microsoft.com/office/drawing/2014/main" id="{D560438C-E9E8-A84F-9664-93544B502D3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513116" y="2925129"/>
            <a:ext cx="382160" cy="381630"/>
          </a:xfrm>
          <a:prstGeom prst="rect">
            <a:avLst/>
          </a:prstGeom>
        </p:spPr>
      </p:pic>
      <p:pic>
        <p:nvPicPr>
          <p:cNvPr id="38" name="Picture 37">
            <a:extLst>
              <a:ext uri="{FF2B5EF4-FFF2-40B4-BE49-F238E27FC236}">
                <a16:creationId xmlns:a16="http://schemas.microsoft.com/office/drawing/2014/main" id="{1653D541-17C8-C74D-B704-62B6217DB0C8}"/>
              </a:ext>
            </a:extLst>
          </p:cNvPr>
          <p:cNvPicPr>
            <a:picLocks noChangeAspect="1"/>
          </p:cNvPicPr>
          <p:nvPr/>
        </p:nvPicPr>
        <p:blipFill>
          <a:blip r:embed="rId5"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641496" y="5244652"/>
            <a:ext cx="293451" cy="122271"/>
          </a:xfrm>
          <a:prstGeom prst="rect">
            <a:avLst/>
          </a:prstGeom>
        </p:spPr>
      </p:pic>
      <p:grpSp>
        <p:nvGrpSpPr>
          <p:cNvPr id="26" name="Group 25">
            <a:extLst>
              <a:ext uri="{FF2B5EF4-FFF2-40B4-BE49-F238E27FC236}">
                <a16:creationId xmlns:a16="http://schemas.microsoft.com/office/drawing/2014/main" id="{FC2F6237-7C04-F449-B700-663190C078E5}"/>
              </a:ext>
            </a:extLst>
          </p:cNvPr>
          <p:cNvGrpSpPr/>
          <p:nvPr/>
        </p:nvGrpSpPr>
        <p:grpSpPr>
          <a:xfrm>
            <a:off x="6711755" y="2002324"/>
            <a:ext cx="609600" cy="481603"/>
            <a:chOff x="6711755" y="2002324"/>
            <a:chExt cx="609600" cy="481603"/>
          </a:xfrm>
        </p:grpSpPr>
        <p:sp>
          <p:nvSpPr>
            <p:cNvPr id="39" name="Rounded Rectangle 38">
              <a:extLst>
                <a:ext uri="{FF2B5EF4-FFF2-40B4-BE49-F238E27FC236}">
                  <a16:creationId xmlns:a16="http://schemas.microsoft.com/office/drawing/2014/main" id="{C07AF071-9E54-654C-B70B-AF0A78D8EE08}"/>
                </a:ext>
              </a:extLst>
            </p:cNvPr>
            <p:cNvSpPr/>
            <p:nvPr/>
          </p:nvSpPr>
          <p:spPr bwMode="auto">
            <a:xfrm>
              <a:off x="6711755" y="2002324"/>
              <a:ext cx="609600" cy="481603"/>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algn="ctr" defTabSz="914285"/>
              <a:r>
                <a:rPr lang="en-US" sz="1500" b="1" dirty="0">
                  <a:solidFill>
                    <a:srgbClr val="FFFFFF"/>
                  </a:solidFill>
                </a:rPr>
                <a:t>TPM</a:t>
              </a:r>
            </a:p>
          </p:txBody>
        </p:sp>
        <p:pic>
          <p:nvPicPr>
            <p:cNvPr id="40" name="Picture 39">
              <a:extLst>
                <a:ext uri="{FF2B5EF4-FFF2-40B4-BE49-F238E27FC236}">
                  <a16:creationId xmlns:a16="http://schemas.microsoft.com/office/drawing/2014/main" id="{21D2028D-866D-004A-BCAD-3B419A45DC88}"/>
                </a:ext>
              </a:extLst>
            </p:cNvPr>
            <p:cNvPicPr>
              <a:picLocks noChangeAspect="1"/>
            </p:cNvPicPr>
            <p:nvPr/>
          </p:nvPicPr>
          <p:blipFill>
            <a:blip r:embed="rId5"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890981" y="2308790"/>
              <a:ext cx="293451" cy="122271"/>
            </a:xfrm>
            <a:prstGeom prst="rect">
              <a:avLst/>
            </a:prstGeom>
          </p:spPr>
        </p:pic>
      </p:grpSp>
      <p:grpSp>
        <p:nvGrpSpPr>
          <p:cNvPr id="42" name="Group 41">
            <a:extLst>
              <a:ext uri="{FF2B5EF4-FFF2-40B4-BE49-F238E27FC236}">
                <a16:creationId xmlns:a16="http://schemas.microsoft.com/office/drawing/2014/main" id="{35039D00-53B1-B048-9D09-5C24C6775C06}"/>
              </a:ext>
            </a:extLst>
          </p:cNvPr>
          <p:cNvGrpSpPr/>
          <p:nvPr/>
        </p:nvGrpSpPr>
        <p:grpSpPr>
          <a:xfrm>
            <a:off x="7184432" y="1333811"/>
            <a:ext cx="1526139" cy="571797"/>
            <a:chOff x="10229045" y="5149887"/>
            <a:chExt cx="1526139" cy="571797"/>
          </a:xfrm>
        </p:grpSpPr>
        <p:sp>
          <p:nvSpPr>
            <p:cNvPr id="44" name="Rectangle 43">
              <a:extLst>
                <a:ext uri="{FF2B5EF4-FFF2-40B4-BE49-F238E27FC236}">
                  <a16:creationId xmlns:a16="http://schemas.microsoft.com/office/drawing/2014/main" id="{EAC339D4-F794-514F-B36D-5CB7557BE83D}"/>
                </a:ext>
              </a:extLst>
            </p:cNvPr>
            <p:cNvSpPr/>
            <p:nvPr/>
          </p:nvSpPr>
          <p:spPr bwMode="auto">
            <a:xfrm>
              <a:off x="10229045" y="5149887"/>
              <a:ext cx="1526139" cy="571797"/>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pic>
          <p:nvPicPr>
            <p:cNvPr id="45" name="Picture 44">
              <a:extLst>
                <a:ext uri="{FF2B5EF4-FFF2-40B4-BE49-F238E27FC236}">
                  <a16:creationId xmlns:a16="http://schemas.microsoft.com/office/drawing/2014/main" id="{71B29615-7114-3641-B189-40FE8B85E25D}"/>
                </a:ext>
              </a:extLst>
            </p:cNvPr>
            <p:cNvPicPr>
              <a:picLocks noChangeAspect="1"/>
            </p:cNvPicPr>
            <p:nvPr/>
          </p:nvPicPr>
          <p:blipFill rotWithShape="1">
            <a:blip r:embed="rId3" cstate="print">
              <a:duotone>
                <a:prstClr val="black"/>
                <a:schemeClr val="accent6">
                  <a:tint val="45000"/>
                  <a:satMod val="400000"/>
                </a:schemeClr>
              </a:duotone>
            </a:blip>
            <a:srcRect t="50430"/>
            <a:stretch/>
          </p:blipFill>
          <p:spPr>
            <a:xfrm rot="2385598">
              <a:off x="10276501" y="5449074"/>
              <a:ext cx="457200" cy="94431"/>
            </a:xfrm>
            <a:prstGeom prst="rect">
              <a:avLst/>
            </a:prstGeom>
          </p:spPr>
        </p:pic>
        <p:pic>
          <p:nvPicPr>
            <p:cNvPr id="49" name="Picture 48">
              <a:extLst>
                <a:ext uri="{FF2B5EF4-FFF2-40B4-BE49-F238E27FC236}">
                  <a16:creationId xmlns:a16="http://schemas.microsoft.com/office/drawing/2014/main" id="{4DD25C2C-144F-6E4C-962D-DD2FB2573382}"/>
                </a:ext>
              </a:extLst>
            </p:cNvPr>
            <p:cNvPicPr>
              <a:picLocks noChangeAspect="1"/>
            </p:cNvPicPr>
            <p:nvPr/>
          </p:nvPicPr>
          <p:blipFill rotWithShape="1">
            <a:blip r:embed="rId3" cstate="print">
              <a:duotone>
                <a:prstClr val="black"/>
                <a:schemeClr val="accent6">
                  <a:tint val="45000"/>
                  <a:satMod val="400000"/>
                </a:schemeClr>
              </a:duotone>
            </a:blip>
            <a:srcRect b="50699"/>
            <a:stretch/>
          </p:blipFill>
          <p:spPr>
            <a:xfrm rot="2183472">
              <a:off x="10524791" y="5352364"/>
              <a:ext cx="457200" cy="93918"/>
            </a:xfrm>
            <a:prstGeom prst="rect">
              <a:avLst/>
            </a:prstGeom>
          </p:spPr>
        </p:pic>
        <p:pic>
          <p:nvPicPr>
            <p:cNvPr id="50" name="Picture 49">
              <a:extLst>
                <a:ext uri="{FF2B5EF4-FFF2-40B4-BE49-F238E27FC236}">
                  <a16:creationId xmlns:a16="http://schemas.microsoft.com/office/drawing/2014/main" id="{F43DA712-0D70-B543-BFA8-C1FF5E7BE978}"/>
                </a:ext>
              </a:extLst>
            </p:cNvPr>
            <p:cNvPicPr>
              <a:picLocks noChangeAspect="1"/>
            </p:cNvPicPr>
            <p:nvPr/>
          </p:nvPicPr>
          <p:blipFill>
            <a:blip r:embed="rId3" cstate="print">
              <a:duotone>
                <a:prstClr val="black"/>
                <a:schemeClr val="accent6">
                  <a:tint val="45000"/>
                  <a:satMod val="400000"/>
                </a:schemeClr>
              </a:duotone>
            </a:blip>
            <a:stretch>
              <a:fillRect/>
            </a:stretch>
          </p:blipFill>
          <p:spPr>
            <a:xfrm>
              <a:off x="11297984" y="5313788"/>
              <a:ext cx="457200" cy="190500"/>
            </a:xfrm>
            <a:prstGeom prst="rect">
              <a:avLst/>
            </a:prstGeom>
          </p:spPr>
        </p:pic>
        <p:sp>
          <p:nvSpPr>
            <p:cNvPr id="51" name="Right Arrow 50">
              <a:extLst>
                <a:ext uri="{FF2B5EF4-FFF2-40B4-BE49-F238E27FC236}">
                  <a16:creationId xmlns:a16="http://schemas.microsoft.com/office/drawing/2014/main" id="{56CCF272-A55F-8E4A-AE53-8C249CC29227}"/>
                </a:ext>
              </a:extLst>
            </p:cNvPr>
            <p:cNvSpPr/>
            <p:nvPr/>
          </p:nvSpPr>
          <p:spPr bwMode="auto">
            <a:xfrm>
              <a:off x="10965271" y="5330968"/>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sp>
        <p:nvSpPr>
          <p:cNvPr id="52" name="Rounded Rectangle 51">
            <a:extLst>
              <a:ext uri="{FF2B5EF4-FFF2-40B4-BE49-F238E27FC236}">
                <a16:creationId xmlns:a16="http://schemas.microsoft.com/office/drawing/2014/main" id="{8591484C-A152-BA48-A1C8-8441BE7EEEC0}"/>
              </a:ext>
            </a:extLst>
          </p:cNvPr>
          <p:cNvSpPr/>
          <p:nvPr/>
        </p:nvSpPr>
        <p:spPr bwMode="auto">
          <a:xfrm>
            <a:off x="823372" y="1394148"/>
            <a:ext cx="2111366" cy="760210"/>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Private</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 Verifier / Registrar</a:t>
            </a:r>
          </a:p>
        </p:txBody>
      </p:sp>
      <p:pic>
        <p:nvPicPr>
          <p:cNvPr id="53" name="Picture 52">
            <a:extLst>
              <a:ext uri="{FF2B5EF4-FFF2-40B4-BE49-F238E27FC236}">
                <a16:creationId xmlns:a16="http://schemas.microsoft.com/office/drawing/2014/main" id="{DADCCDA1-2CF9-E144-98D2-FA780C6635C1}"/>
              </a:ext>
            </a:extLst>
          </p:cNvPr>
          <p:cNvPicPr>
            <a:picLocks noChangeAspect="1"/>
          </p:cNvPicPr>
          <p:nvPr/>
        </p:nvPicPr>
        <p:blipFill rotWithShape="1">
          <a:blip r:embed="rId3" cstate="print">
            <a:duotone>
              <a:prstClr val="black"/>
              <a:schemeClr val="accent6">
                <a:tint val="45000"/>
                <a:satMod val="400000"/>
              </a:schemeClr>
            </a:duotone>
          </a:blip>
          <a:srcRect t="50430"/>
          <a:stretch/>
        </p:blipFill>
        <p:spPr>
          <a:xfrm>
            <a:off x="1940071" y="2506304"/>
            <a:ext cx="457200" cy="94431"/>
          </a:xfrm>
          <a:prstGeom prst="rect">
            <a:avLst/>
          </a:prstGeom>
        </p:spPr>
      </p:pic>
      <p:pic>
        <p:nvPicPr>
          <p:cNvPr id="54" name="Picture 53">
            <a:extLst>
              <a:ext uri="{FF2B5EF4-FFF2-40B4-BE49-F238E27FC236}">
                <a16:creationId xmlns:a16="http://schemas.microsoft.com/office/drawing/2014/main" id="{941C14E9-957D-1E49-B7EA-743DB18A6F4A}"/>
              </a:ext>
            </a:extLst>
          </p:cNvPr>
          <p:cNvPicPr>
            <a:picLocks noChangeAspect="1"/>
          </p:cNvPicPr>
          <p:nvPr/>
        </p:nvPicPr>
        <p:blipFill rotWithShape="1">
          <a:blip r:embed="rId3" cstate="print">
            <a:duotone>
              <a:prstClr val="black"/>
              <a:schemeClr val="accent6">
                <a:tint val="45000"/>
                <a:satMod val="400000"/>
              </a:schemeClr>
            </a:duotone>
          </a:blip>
          <a:srcRect b="50699"/>
          <a:stretch/>
        </p:blipFill>
        <p:spPr>
          <a:xfrm>
            <a:off x="3414980" y="2622442"/>
            <a:ext cx="457200" cy="93918"/>
          </a:xfrm>
          <a:prstGeom prst="rect">
            <a:avLst/>
          </a:prstGeom>
        </p:spPr>
      </p:pic>
      <p:cxnSp>
        <p:nvCxnSpPr>
          <p:cNvPr id="55" name="Straight Connector 54">
            <a:extLst>
              <a:ext uri="{FF2B5EF4-FFF2-40B4-BE49-F238E27FC236}">
                <a16:creationId xmlns:a16="http://schemas.microsoft.com/office/drawing/2014/main" id="{1310F14D-FD7B-2949-B7F1-6CB86C9D7E50}"/>
              </a:ext>
            </a:extLst>
          </p:cNvPr>
          <p:cNvCxnSpPr>
            <a:cxnSpLocks/>
          </p:cNvCxnSpPr>
          <p:nvPr/>
        </p:nvCxnSpPr>
        <p:spPr bwMode="auto">
          <a:xfrm>
            <a:off x="2934738" y="1835310"/>
            <a:ext cx="2046412" cy="0"/>
          </a:xfrm>
          <a:prstGeom prst="line">
            <a:avLst/>
          </a:prstGeom>
          <a:solidFill>
            <a:schemeClr val="accent1"/>
          </a:solidFill>
          <a:ln w="28575" cap="flat" cmpd="sng" algn="ctr">
            <a:solidFill>
              <a:schemeClr val="tx1"/>
            </a:solidFill>
            <a:prstDash val="solid"/>
            <a:round/>
            <a:headEnd type="triangle" w="med" len="lg"/>
            <a:tailEnd type="triangle" w="med" len="lg"/>
          </a:ln>
          <a:effectLst/>
        </p:spPr>
      </p:cxnSp>
      <p:pic>
        <p:nvPicPr>
          <p:cNvPr id="56" name="Picture 55">
            <a:extLst>
              <a:ext uri="{FF2B5EF4-FFF2-40B4-BE49-F238E27FC236}">
                <a16:creationId xmlns:a16="http://schemas.microsoft.com/office/drawing/2014/main" id="{626E7DC3-8795-CA4C-933A-714F41CC9B4C}"/>
              </a:ext>
            </a:extLst>
          </p:cNvPr>
          <p:cNvPicPr>
            <a:picLocks noChangeAspect="1"/>
          </p:cNvPicPr>
          <p:nvPr/>
        </p:nvPicPr>
        <p:blipFill rotWithShape="1">
          <a:blip r:embed="rId3" cstate="print">
            <a:duotone>
              <a:prstClr val="black"/>
              <a:schemeClr val="accent6">
                <a:tint val="45000"/>
                <a:satMod val="400000"/>
              </a:schemeClr>
            </a:duotone>
          </a:blip>
          <a:srcRect t="50430"/>
          <a:stretch/>
        </p:blipFill>
        <p:spPr>
          <a:xfrm>
            <a:off x="3773379" y="1651741"/>
            <a:ext cx="457200" cy="94431"/>
          </a:xfrm>
          <a:prstGeom prst="rect">
            <a:avLst/>
          </a:prstGeom>
        </p:spPr>
      </p:pic>
      <p:sp>
        <p:nvSpPr>
          <p:cNvPr id="60" name="Rounded Rectangle 59">
            <a:extLst>
              <a:ext uri="{FF2B5EF4-FFF2-40B4-BE49-F238E27FC236}">
                <a16:creationId xmlns:a16="http://schemas.microsoft.com/office/drawing/2014/main" id="{6B49B681-0B1C-FE45-9C5F-76520D77D30F}"/>
              </a:ext>
            </a:extLst>
          </p:cNvPr>
          <p:cNvSpPr/>
          <p:nvPr/>
        </p:nvSpPr>
        <p:spPr bwMode="auto">
          <a:xfrm>
            <a:off x="8819985" y="2872058"/>
            <a:ext cx="2113391" cy="869402"/>
          </a:xfrm>
          <a:prstGeom prst="roundRect">
            <a:avLst/>
          </a:prstGeom>
          <a:solidFill>
            <a:schemeClr val="bg1">
              <a:alpha val="75000"/>
            </a:schemeClr>
          </a:solidFill>
          <a:ln w="12700" cap="flat" cmpd="sng" algn="ctr">
            <a:solidFill>
              <a:schemeClr val="bg1">
                <a:alpha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nvGrpSpPr>
          <p:cNvPr id="12" name="Group 11">
            <a:extLst>
              <a:ext uri="{FF2B5EF4-FFF2-40B4-BE49-F238E27FC236}">
                <a16:creationId xmlns:a16="http://schemas.microsoft.com/office/drawing/2014/main" id="{7DA4F89F-523F-1F48-8097-49645D243C1E}"/>
              </a:ext>
            </a:extLst>
          </p:cNvPr>
          <p:cNvGrpSpPr/>
          <p:nvPr/>
        </p:nvGrpSpPr>
        <p:grpSpPr>
          <a:xfrm>
            <a:off x="3573404" y="2925129"/>
            <a:ext cx="958917" cy="329129"/>
            <a:chOff x="2078360" y="3696156"/>
            <a:chExt cx="958917" cy="329129"/>
          </a:xfrm>
        </p:grpSpPr>
        <p:pic>
          <p:nvPicPr>
            <p:cNvPr id="41" name="Picture 40">
              <a:extLst>
                <a:ext uri="{FF2B5EF4-FFF2-40B4-BE49-F238E27FC236}">
                  <a16:creationId xmlns:a16="http://schemas.microsoft.com/office/drawing/2014/main" id="{C30A7463-EBA2-CA41-9333-2A6BE4AA4540}"/>
                </a:ext>
              </a:extLst>
            </p:cNvPr>
            <p:cNvPicPr>
              <a:picLocks noChangeAspect="1"/>
            </p:cNvPicPr>
            <p:nvPr/>
          </p:nvPicPr>
          <p:blipFill rotWithShape="1">
            <a:blip r:embed="rId3" cstate="print"/>
            <a:srcRect t="50430"/>
            <a:stretch/>
          </p:blipFill>
          <p:spPr>
            <a:xfrm>
              <a:off x="2445598" y="3836419"/>
              <a:ext cx="457200" cy="94431"/>
            </a:xfrm>
            <a:prstGeom prst="rect">
              <a:avLst/>
            </a:prstGeom>
          </p:spPr>
        </p:pic>
        <p:sp>
          <p:nvSpPr>
            <p:cNvPr id="3" name="TextBox 2">
              <a:extLst>
                <a:ext uri="{FF2B5EF4-FFF2-40B4-BE49-F238E27FC236}">
                  <a16:creationId xmlns:a16="http://schemas.microsoft.com/office/drawing/2014/main" id="{DBED0448-3D35-6544-A7E7-3727FB4A13ED}"/>
                </a:ext>
              </a:extLst>
            </p:cNvPr>
            <p:cNvSpPr txBox="1"/>
            <p:nvPr/>
          </p:nvSpPr>
          <p:spPr>
            <a:xfrm>
              <a:off x="2078360" y="3696156"/>
              <a:ext cx="958917" cy="307777"/>
            </a:xfrm>
            <a:prstGeom prst="rect">
              <a:avLst/>
            </a:prstGeom>
            <a:noFill/>
          </p:spPr>
          <p:txBody>
            <a:bodyPr wrap="none" rtlCol="0">
              <a:spAutoFit/>
            </a:bodyPr>
            <a:lstStyle/>
            <a:p>
              <a:pPr algn="ctr"/>
              <a:r>
                <a:rPr lang="en-US" sz="1400" b="1" dirty="0">
                  <a:latin typeface="Cambria Math" panose="02040503050406030204" pitchFamily="18" charset="0"/>
                  <a:ea typeface="Cambria Math" panose="02040503050406030204" pitchFamily="18" charset="0"/>
                </a:rPr>
                <a:t>E  (           )</a:t>
              </a:r>
            </a:p>
          </p:txBody>
        </p:sp>
        <p:pic>
          <p:nvPicPr>
            <p:cNvPr id="43" name="Picture 42">
              <a:extLst>
                <a:ext uri="{FF2B5EF4-FFF2-40B4-BE49-F238E27FC236}">
                  <a16:creationId xmlns:a16="http://schemas.microsoft.com/office/drawing/2014/main" id="{B1EF535C-5ECB-8A43-BC04-803CC829FE7F}"/>
                </a:ext>
              </a:extLst>
            </p:cNvPr>
            <p:cNvPicPr>
              <a:picLocks noChangeAspect="1"/>
            </p:cNvPicPr>
            <p:nvPr/>
          </p:nvPicPr>
          <p:blipFill>
            <a:blip r:embed="rId3" cstate="print">
              <a:duotone>
                <a:prstClr val="black"/>
                <a:schemeClr val="accent6">
                  <a:tint val="45000"/>
                  <a:satMod val="400000"/>
                </a:schemeClr>
              </a:duotone>
            </a:blip>
            <a:stretch>
              <a:fillRect/>
            </a:stretch>
          </p:blipFill>
          <p:spPr>
            <a:xfrm rot="2763279">
              <a:off x="2269091" y="3913299"/>
              <a:ext cx="158098" cy="65874"/>
            </a:xfrm>
            <a:prstGeom prst="rect">
              <a:avLst/>
            </a:prstGeom>
          </p:spPr>
        </p:pic>
      </p:grpSp>
      <p:cxnSp>
        <p:nvCxnSpPr>
          <p:cNvPr id="46" name="Straight Connector 45">
            <a:extLst>
              <a:ext uri="{FF2B5EF4-FFF2-40B4-BE49-F238E27FC236}">
                <a16:creationId xmlns:a16="http://schemas.microsoft.com/office/drawing/2014/main" id="{7C05C98B-8EA3-154F-A8E4-84B003D39550}"/>
              </a:ext>
            </a:extLst>
          </p:cNvPr>
          <p:cNvCxnSpPr>
            <a:cxnSpLocks/>
          </p:cNvCxnSpPr>
          <p:nvPr/>
        </p:nvCxnSpPr>
        <p:spPr bwMode="auto">
          <a:xfrm flipV="1">
            <a:off x="2727613" y="2181156"/>
            <a:ext cx="2323415" cy="1390082"/>
          </a:xfrm>
          <a:prstGeom prst="line">
            <a:avLst/>
          </a:prstGeom>
          <a:solidFill>
            <a:schemeClr val="accent1"/>
          </a:solidFill>
          <a:ln w="28575" cap="flat" cmpd="sng" algn="ctr">
            <a:solidFill>
              <a:schemeClr val="tx1"/>
            </a:solidFill>
            <a:prstDash val="solid"/>
            <a:round/>
            <a:headEnd type="triangle" w="med" len="lg"/>
            <a:tailEnd type="triangle" w="med" len="lg"/>
          </a:ln>
          <a:effectLst/>
        </p:spPr>
      </p:cxnSp>
      <p:grpSp>
        <p:nvGrpSpPr>
          <p:cNvPr id="13" name="Group 12">
            <a:extLst>
              <a:ext uri="{FF2B5EF4-FFF2-40B4-BE49-F238E27FC236}">
                <a16:creationId xmlns:a16="http://schemas.microsoft.com/office/drawing/2014/main" id="{51243DD1-8CEE-E943-95F3-BF52D8941E56}"/>
              </a:ext>
            </a:extLst>
          </p:cNvPr>
          <p:cNvGrpSpPr/>
          <p:nvPr/>
        </p:nvGrpSpPr>
        <p:grpSpPr>
          <a:xfrm>
            <a:off x="118849" y="1096561"/>
            <a:ext cx="3101702" cy="2945087"/>
            <a:chOff x="118849" y="1096561"/>
            <a:chExt cx="3101702" cy="2980139"/>
          </a:xfrm>
        </p:grpSpPr>
        <p:sp>
          <p:nvSpPr>
            <p:cNvPr id="4" name="Rounded Rectangle 3">
              <a:extLst>
                <a:ext uri="{FF2B5EF4-FFF2-40B4-BE49-F238E27FC236}">
                  <a16:creationId xmlns:a16="http://schemas.microsoft.com/office/drawing/2014/main" id="{2E510781-A6F1-C445-8A2C-4F50AA05FAA0}"/>
                </a:ext>
              </a:extLst>
            </p:cNvPr>
            <p:cNvSpPr/>
            <p:nvPr/>
          </p:nvSpPr>
          <p:spPr>
            <a:xfrm>
              <a:off x="118849" y="1242060"/>
              <a:ext cx="3101702" cy="2834640"/>
            </a:xfrm>
            <a:prstGeom prst="roundRect">
              <a:avLst>
                <a:gd name="adj" fmla="val 11195"/>
              </a:avLst>
            </a:prstGeom>
            <a:noFill/>
            <a:ln w="28575">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9" name="TextBox 8">
              <a:extLst>
                <a:ext uri="{FF2B5EF4-FFF2-40B4-BE49-F238E27FC236}">
                  <a16:creationId xmlns:a16="http://schemas.microsoft.com/office/drawing/2014/main" id="{3395E4E1-16A5-E243-890F-5219056B3695}"/>
                </a:ext>
              </a:extLst>
            </p:cNvPr>
            <p:cNvSpPr txBox="1"/>
            <p:nvPr/>
          </p:nvSpPr>
          <p:spPr>
            <a:xfrm>
              <a:off x="432576" y="1096561"/>
              <a:ext cx="2474248" cy="261610"/>
            </a:xfrm>
            <a:prstGeom prst="rect">
              <a:avLst/>
            </a:prstGeom>
            <a:solidFill>
              <a:schemeClr val="bg1"/>
            </a:solidFill>
          </p:spPr>
          <p:txBody>
            <a:bodyPr wrap="square" rtlCol="0">
              <a:spAutoFit/>
            </a:bodyPr>
            <a:lstStyle/>
            <a:p>
              <a:pPr algn="ctr"/>
              <a:r>
                <a:rPr lang="en-US" sz="1100" b="1" dirty="0"/>
                <a:t>Under Tenant’s Physical Control</a:t>
              </a:r>
            </a:p>
          </p:txBody>
        </p:sp>
      </p:grpSp>
      <p:grpSp>
        <p:nvGrpSpPr>
          <p:cNvPr id="47" name="Group 46">
            <a:extLst>
              <a:ext uri="{FF2B5EF4-FFF2-40B4-BE49-F238E27FC236}">
                <a16:creationId xmlns:a16="http://schemas.microsoft.com/office/drawing/2014/main" id="{8DA989FB-5A95-9248-B0FF-EF30EABC724E}"/>
              </a:ext>
            </a:extLst>
          </p:cNvPr>
          <p:cNvGrpSpPr/>
          <p:nvPr/>
        </p:nvGrpSpPr>
        <p:grpSpPr>
          <a:xfrm>
            <a:off x="10523651" y="5280526"/>
            <a:ext cx="1522990" cy="935583"/>
            <a:chOff x="10162698" y="4462665"/>
            <a:chExt cx="1522990" cy="935583"/>
          </a:xfrm>
        </p:grpSpPr>
        <p:sp>
          <p:nvSpPr>
            <p:cNvPr id="48" name="Rectangle 47">
              <a:extLst>
                <a:ext uri="{FF2B5EF4-FFF2-40B4-BE49-F238E27FC236}">
                  <a16:creationId xmlns:a16="http://schemas.microsoft.com/office/drawing/2014/main" id="{3D8E1C5A-7480-9F44-A2B7-958F224124BE}"/>
                </a:ext>
              </a:extLst>
            </p:cNvPr>
            <p:cNvSpPr/>
            <p:nvPr/>
          </p:nvSpPr>
          <p:spPr>
            <a:xfrm>
              <a:off x="10162698" y="4462665"/>
              <a:ext cx="1522990" cy="93558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a:solidFill>
                    <a:schemeClr val="tx1"/>
                  </a:solidFill>
                </a:rPr>
                <a:t>Legend</a:t>
              </a:r>
            </a:p>
          </p:txBody>
        </p:sp>
        <p:cxnSp>
          <p:nvCxnSpPr>
            <p:cNvPr id="57" name="Straight Arrow Connector 56">
              <a:extLst>
                <a:ext uri="{FF2B5EF4-FFF2-40B4-BE49-F238E27FC236}">
                  <a16:creationId xmlns:a16="http://schemas.microsoft.com/office/drawing/2014/main" id="{5A79066D-30DA-1D40-B7C5-3F096C8771E6}"/>
                </a:ext>
              </a:extLst>
            </p:cNvPr>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11861391-4E05-8243-9607-3430D914DEF4}"/>
                </a:ext>
              </a:extLst>
            </p:cNvPr>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55C276E8-721B-F147-82FF-6977CD5D6044}"/>
                </a:ext>
              </a:extLst>
            </p:cNvPr>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5656F531-6E6F-A647-B36A-A18BECA703E9}"/>
                </a:ext>
              </a:extLst>
            </p:cNvPr>
            <p:cNvSpPr txBox="1"/>
            <p:nvPr/>
          </p:nvSpPr>
          <p:spPr>
            <a:xfrm>
              <a:off x="10744239" y="4805272"/>
              <a:ext cx="875561" cy="246221"/>
            </a:xfrm>
            <a:prstGeom prst="rect">
              <a:avLst/>
            </a:prstGeom>
            <a:noFill/>
            <a:effectLst/>
          </p:spPr>
          <p:txBody>
            <a:bodyPr wrap="none" rtlCol="0">
              <a:spAutoFit/>
            </a:bodyPr>
            <a:lstStyle/>
            <a:p>
              <a:r>
                <a:rPr lang="en-US" sz="1000" b="1" dirty="0">
                  <a:latin typeface="Arial"/>
                  <a:cs typeface="Arial"/>
                </a:rPr>
                <a:t>Mutual TLS</a:t>
              </a:r>
            </a:p>
          </p:txBody>
        </p:sp>
        <p:sp>
          <p:nvSpPr>
            <p:cNvPr id="68" name="TextBox 67">
              <a:extLst>
                <a:ext uri="{FF2B5EF4-FFF2-40B4-BE49-F238E27FC236}">
                  <a16:creationId xmlns:a16="http://schemas.microsoft.com/office/drawing/2014/main" id="{99054108-050A-154A-B5D9-F9D27EB68720}"/>
                </a:ext>
              </a:extLst>
            </p:cNvPr>
            <p:cNvSpPr txBox="1"/>
            <p:nvPr/>
          </p:nvSpPr>
          <p:spPr>
            <a:xfrm>
              <a:off x="10747166" y="4983207"/>
              <a:ext cx="857927" cy="246221"/>
            </a:xfrm>
            <a:prstGeom prst="rect">
              <a:avLst/>
            </a:prstGeom>
            <a:noFill/>
            <a:effectLst/>
          </p:spPr>
          <p:txBody>
            <a:bodyPr wrap="none" rtlCol="0">
              <a:spAutoFit/>
            </a:bodyPr>
            <a:lstStyle/>
            <a:p>
              <a:r>
                <a:rPr lang="en-US" sz="1000" b="1" dirty="0">
                  <a:latin typeface="Arial"/>
                  <a:cs typeface="Arial"/>
                </a:rPr>
                <a:t>Server TLS</a:t>
              </a:r>
            </a:p>
          </p:txBody>
        </p:sp>
        <p:sp>
          <p:nvSpPr>
            <p:cNvPr id="69" name="TextBox 68">
              <a:extLst>
                <a:ext uri="{FF2B5EF4-FFF2-40B4-BE49-F238E27FC236}">
                  <a16:creationId xmlns:a16="http://schemas.microsoft.com/office/drawing/2014/main" id="{7F880131-B46B-6847-90CB-BD9D458C2609}"/>
                </a:ext>
              </a:extLst>
            </p:cNvPr>
            <p:cNvSpPr txBox="1"/>
            <p:nvPr/>
          </p:nvSpPr>
          <p:spPr>
            <a:xfrm>
              <a:off x="10751329" y="5152027"/>
              <a:ext cx="633507" cy="246221"/>
            </a:xfrm>
            <a:prstGeom prst="rect">
              <a:avLst/>
            </a:prstGeom>
            <a:noFill/>
            <a:effectLst/>
          </p:spPr>
          <p:txBody>
            <a:bodyPr wrap="none" rtlCol="0">
              <a:spAutoFit/>
            </a:bodyPr>
            <a:lstStyle/>
            <a:p>
              <a:r>
                <a:rPr lang="en-US" sz="1000" b="1" dirty="0">
                  <a:latin typeface="Arial"/>
                  <a:cs typeface="Arial"/>
                </a:rPr>
                <a:t>No TLS</a:t>
              </a:r>
            </a:p>
          </p:txBody>
        </p:sp>
      </p:grpSp>
      <p:grpSp>
        <p:nvGrpSpPr>
          <p:cNvPr id="70" name="Group 69">
            <a:extLst>
              <a:ext uri="{FF2B5EF4-FFF2-40B4-BE49-F238E27FC236}">
                <a16:creationId xmlns:a16="http://schemas.microsoft.com/office/drawing/2014/main" id="{9A7FA64B-4910-5F4B-8681-EA1E976258B3}"/>
              </a:ext>
            </a:extLst>
          </p:cNvPr>
          <p:cNvGrpSpPr/>
          <p:nvPr/>
        </p:nvGrpSpPr>
        <p:grpSpPr>
          <a:xfrm>
            <a:off x="105171" y="5671952"/>
            <a:ext cx="2636926" cy="595872"/>
            <a:chOff x="298763" y="5594428"/>
            <a:chExt cx="2636926" cy="595872"/>
          </a:xfrm>
        </p:grpSpPr>
        <p:sp>
          <p:nvSpPr>
            <p:cNvPr id="71" name="Rectangle 70">
              <a:extLst>
                <a:ext uri="{FF2B5EF4-FFF2-40B4-BE49-F238E27FC236}">
                  <a16:creationId xmlns:a16="http://schemas.microsoft.com/office/drawing/2014/main" id="{E2AF011A-F058-D743-B6B4-9D62889D5266}"/>
                </a:ext>
              </a:extLst>
            </p:cNvPr>
            <p:cNvSpPr/>
            <p:nvPr/>
          </p:nvSpPr>
          <p:spPr bwMode="auto">
            <a:xfrm>
              <a:off x="298763" y="5635299"/>
              <a:ext cx="695109" cy="236103"/>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pitchFamily="-110" charset="0"/>
              </a:endParaRPr>
            </a:p>
          </p:txBody>
        </p:sp>
        <p:sp>
          <p:nvSpPr>
            <p:cNvPr id="72" name="Rectangle 71">
              <a:extLst>
                <a:ext uri="{FF2B5EF4-FFF2-40B4-BE49-F238E27FC236}">
                  <a16:creationId xmlns:a16="http://schemas.microsoft.com/office/drawing/2014/main" id="{10E028D4-B615-3144-807A-27C0F4C4BA92}"/>
                </a:ext>
              </a:extLst>
            </p:cNvPr>
            <p:cNvSpPr/>
            <p:nvPr/>
          </p:nvSpPr>
          <p:spPr bwMode="auto">
            <a:xfrm>
              <a:off x="298763" y="5882523"/>
              <a:ext cx="695110" cy="226711"/>
            </a:xfrm>
            <a:prstGeom prst="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73" name="TextBox 72">
              <a:extLst>
                <a:ext uri="{FF2B5EF4-FFF2-40B4-BE49-F238E27FC236}">
                  <a16:creationId xmlns:a16="http://schemas.microsoft.com/office/drawing/2014/main" id="{256A4C81-3872-8141-ABC3-02C84EF20B9A}"/>
                </a:ext>
              </a:extLst>
            </p:cNvPr>
            <p:cNvSpPr txBox="1"/>
            <p:nvPr/>
          </p:nvSpPr>
          <p:spPr>
            <a:xfrm>
              <a:off x="993873" y="5594428"/>
              <a:ext cx="1941816" cy="307777"/>
            </a:xfrm>
            <a:prstGeom prst="rect">
              <a:avLst/>
            </a:prstGeom>
            <a:noFill/>
          </p:spPr>
          <p:txBody>
            <a:bodyPr wrap="square" rtlCol="0">
              <a:spAutoFit/>
            </a:bodyPr>
            <a:lstStyle/>
            <a:p>
              <a:r>
                <a:rPr lang="en-US" sz="1400" b="1" dirty="0"/>
                <a:t>Tenant-controlled</a:t>
              </a:r>
            </a:p>
          </p:txBody>
        </p:sp>
        <p:sp>
          <p:nvSpPr>
            <p:cNvPr id="74" name="TextBox 73">
              <a:extLst>
                <a:ext uri="{FF2B5EF4-FFF2-40B4-BE49-F238E27FC236}">
                  <a16:creationId xmlns:a16="http://schemas.microsoft.com/office/drawing/2014/main" id="{936B973E-CD8C-DB46-AA6A-FE114DF4B771}"/>
                </a:ext>
              </a:extLst>
            </p:cNvPr>
            <p:cNvSpPr txBox="1"/>
            <p:nvPr/>
          </p:nvSpPr>
          <p:spPr>
            <a:xfrm>
              <a:off x="993873" y="5882523"/>
              <a:ext cx="1941816" cy="307777"/>
            </a:xfrm>
            <a:prstGeom prst="rect">
              <a:avLst/>
            </a:prstGeom>
            <a:noFill/>
          </p:spPr>
          <p:txBody>
            <a:bodyPr wrap="square" rtlCol="0">
              <a:spAutoFit/>
            </a:bodyPr>
            <a:lstStyle/>
            <a:p>
              <a:r>
                <a:rPr lang="en-US" sz="1400" b="1" dirty="0"/>
                <a:t>Provider-controlled</a:t>
              </a:r>
            </a:p>
          </p:txBody>
        </p:sp>
      </p:grpSp>
      <p:sp>
        <p:nvSpPr>
          <p:cNvPr id="75" name="Rectangular Callout 74"/>
          <p:cNvSpPr/>
          <p:nvPr/>
        </p:nvSpPr>
        <p:spPr bwMode="auto">
          <a:xfrm>
            <a:off x="9975279" y="1483804"/>
            <a:ext cx="1662877" cy="961588"/>
          </a:xfrm>
          <a:prstGeom prst="wedgeRectCallout">
            <a:avLst>
              <a:gd name="adj1" fmla="val -34124"/>
              <a:gd name="adj2" fmla="val 9143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This process can also be used to bootstrap the Tenant Registrar</a:t>
            </a:r>
            <a:endParaRPr kumimoji="0" lang="en-US" sz="1400" b="1" i="0" u="none" strike="noStrike" cap="none" normalizeH="0" baseline="0" dirty="0">
              <a:ln>
                <a:noFill/>
              </a:ln>
              <a:solidFill>
                <a:schemeClr val="tx1"/>
              </a:solidFill>
              <a:effectLst/>
              <a:latin typeface="Arial" pitchFamily="-110" charset="0"/>
            </a:endParaRPr>
          </a:p>
        </p:txBody>
      </p:sp>
      <p:sp>
        <p:nvSpPr>
          <p:cNvPr id="76" name="Oval 75">
            <a:extLst>
              <a:ext uri="{FF2B5EF4-FFF2-40B4-BE49-F238E27FC236}">
                <a16:creationId xmlns:a16="http://schemas.microsoft.com/office/drawing/2014/main" id="{6111529E-7986-6544-9D25-E885EE4F02EB}"/>
              </a:ext>
            </a:extLst>
          </p:cNvPr>
          <p:cNvSpPr/>
          <p:nvPr/>
        </p:nvSpPr>
        <p:spPr bwMode="auto">
          <a:xfrm>
            <a:off x="1016014" y="2872058"/>
            <a:ext cx="1726083" cy="869402"/>
          </a:xfrm>
          <a:prstGeom prst="ellipse">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a:t>
            </a:r>
          </a:p>
        </p:txBody>
      </p:sp>
      <p:sp>
        <p:nvSpPr>
          <p:cNvPr id="77" name="Rectangular Callout 76">
            <a:extLst>
              <a:ext uri="{FF2B5EF4-FFF2-40B4-BE49-F238E27FC236}">
                <a16:creationId xmlns:a16="http://schemas.microsoft.com/office/drawing/2014/main" id="{CC85FC6C-D59A-7E48-9060-4F95C7B9B789}"/>
              </a:ext>
            </a:extLst>
          </p:cNvPr>
          <p:cNvSpPr/>
          <p:nvPr/>
        </p:nvSpPr>
        <p:spPr bwMode="auto">
          <a:xfrm>
            <a:off x="3300600" y="3568415"/>
            <a:ext cx="1662877" cy="961588"/>
          </a:xfrm>
          <a:prstGeom prst="wedgeRectCallout">
            <a:avLst>
              <a:gd name="adj1" fmla="val -21904"/>
              <a:gd name="adj2" fmla="val -88184"/>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Bootstrap key enables mutual TLS and future secure </a:t>
            </a:r>
            <a:r>
              <a:rPr lang="en-US" sz="1400" b="1" dirty="0" err="1">
                <a:solidFill>
                  <a:schemeClr val="tx1"/>
                </a:solidFill>
                <a:latin typeface="Arial" pitchFamily="-110" charset="0"/>
              </a:rPr>
              <a:t>comms</a:t>
            </a:r>
            <a:endParaRPr kumimoji="0" lang="en-US" sz="1400" b="1" i="0" u="none" strike="noStrike" cap="none" normalizeH="0" baseline="0" dirty="0">
              <a:ln>
                <a:noFill/>
              </a:ln>
              <a:solidFill>
                <a:schemeClr val="tx1"/>
              </a:solidFill>
              <a:effectLst/>
              <a:latin typeface="Arial" pitchFamily="-110" charset="0"/>
            </a:endParaRPr>
          </a:p>
        </p:txBody>
      </p:sp>
    </p:spTree>
    <p:extLst>
      <p:ext uri="{BB962C8B-B14F-4D97-AF65-F5344CB8AC3E}">
        <p14:creationId xmlns:p14="http://schemas.microsoft.com/office/powerpoint/2010/main" val="234760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xit"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60" grpId="0" animBg="1"/>
      <p:bldP spid="75" grpId="0" animBg="1"/>
      <p:bldP spid="7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487607" y="1588942"/>
            <a:ext cx="1960733" cy="439828"/>
          </a:xfrm>
        </p:spPr>
        <p:txBody>
          <a:bodyPr/>
          <a:lstStyle/>
          <a:p>
            <a:pPr marL="0" indent="0" algn="ctr">
              <a:buNone/>
            </a:pPr>
            <a:r>
              <a:rPr lang="en-US" dirty="0"/>
              <a:t>Latency</a:t>
            </a:r>
          </a:p>
        </p:txBody>
      </p:sp>
      <p:sp>
        <p:nvSpPr>
          <p:cNvPr id="2" name="Title 1"/>
          <p:cNvSpPr>
            <a:spLocks noGrp="1"/>
          </p:cNvSpPr>
          <p:nvPr>
            <p:ph type="title"/>
          </p:nvPr>
        </p:nvSpPr>
        <p:spPr/>
        <p:txBody>
          <a:bodyPr/>
          <a:lstStyle/>
          <a:p>
            <a:r>
              <a:rPr lang="en-US" dirty="0"/>
              <a:t>Low-Latency, High-Scalability Performance</a:t>
            </a:r>
            <a:endParaRPr lang="en-US" dirty="0">
              <a:solidFill>
                <a:srgbClr val="FF0000"/>
              </a:solidFill>
            </a:endParaRPr>
          </a:p>
        </p:txBody>
      </p:sp>
      <p:sp>
        <p:nvSpPr>
          <p:cNvPr id="4" name="Content Placeholder 3"/>
          <p:cNvSpPr>
            <a:spLocks noGrp="1"/>
          </p:cNvSpPr>
          <p:nvPr>
            <p:ph sz="quarter" idx="11"/>
          </p:nvPr>
        </p:nvSpPr>
        <p:spPr>
          <a:xfrm>
            <a:off x="6696290" y="1293094"/>
            <a:ext cx="4839906" cy="4247285"/>
          </a:xfrm>
          <a:prstGeom prst="rect">
            <a:avLst/>
          </a:prstGeom>
        </p:spPr>
        <p:txBody>
          <a:bodyPr/>
          <a:lstStyle/>
          <a:p>
            <a:pPr marL="0" indent="0" algn="ctr">
              <a:buNone/>
            </a:pPr>
            <a:r>
              <a:rPr lang="en-US" dirty="0"/>
              <a:t>Cloud Scalability of Keylime Verifier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425" y="1549200"/>
            <a:ext cx="5450342" cy="3810193"/>
          </a:xfrm>
          <a:prstGeom prst="rect">
            <a:avLst/>
          </a:prstGeom>
        </p:spPr>
      </p:pic>
      <p:sp>
        <p:nvSpPr>
          <p:cNvPr id="7" name="Rectangle 36"/>
          <p:cNvSpPr>
            <a:spLocks noChangeArrowheads="1"/>
          </p:cNvSpPr>
          <p:nvPr/>
        </p:nvSpPr>
        <p:spPr bwMode="auto">
          <a:xfrm>
            <a:off x="507869" y="554037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a:t>Keylime can derive a key in less than 2 seconds, detect integrity violations in as little as 110ms, </a:t>
            </a:r>
            <a:br>
              <a:rPr lang="en-US" sz="1800" b="1" dirty="0"/>
            </a:br>
            <a:r>
              <a:rPr lang="en-US" sz="1800" b="1" dirty="0"/>
              <a:t>and can scale to monitor integrity of thousands of cloud machines</a:t>
            </a:r>
          </a:p>
        </p:txBody>
      </p:sp>
      <p:graphicFrame>
        <p:nvGraphicFramePr>
          <p:cNvPr id="8" name="Chart 7"/>
          <p:cNvGraphicFramePr/>
          <p:nvPr>
            <p:extLst>
              <p:ext uri="{D42A27DB-BD31-4B8C-83A1-F6EECF244321}">
                <p14:modId xmlns:p14="http://schemas.microsoft.com/office/powerpoint/2010/main" val="3081092387"/>
              </p:ext>
            </p:extLst>
          </p:nvPr>
        </p:nvGraphicFramePr>
        <p:xfrm>
          <a:off x="380588" y="1948841"/>
          <a:ext cx="5361811" cy="3367631"/>
        </p:xfrm>
        <a:graphic>
          <a:graphicData uri="http://schemas.openxmlformats.org/drawingml/2006/chart">
            <c:chart xmlns:c="http://schemas.openxmlformats.org/drawingml/2006/chart" xmlns:r="http://schemas.openxmlformats.org/officeDocument/2006/relationships" r:id="rId4"/>
          </a:graphicData>
        </a:graphic>
      </p:graphicFrame>
      <p:sp>
        <p:nvSpPr>
          <p:cNvPr id="9" name="Striped Right Arrow 8">
            <a:extLst>
              <a:ext uri="{FF2B5EF4-FFF2-40B4-BE49-F238E27FC236}">
                <a16:creationId xmlns:a16="http://schemas.microsoft.com/office/drawing/2014/main" id="{F5A00682-E46C-1F4E-8C23-7F4230870A15}"/>
              </a:ext>
            </a:extLst>
          </p:cNvPr>
          <p:cNvSpPr/>
          <p:nvPr/>
        </p:nvSpPr>
        <p:spPr>
          <a:xfrm rot="16200000">
            <a:off x="10306833" y="3231064"/>
            <a:ext cx="2578100" cy="371343"/>
          </a:xfrm>
          <a:prstGeom prst="stripedRightArrow">
            <a:avLst/>
          </a:prstGeom>
          <a:gradFill flip="none" rotWithShape="1">
            <a:gsLst>
              <a:gs pos="96000">
                <a:schemeClr val="accent1"/>
              </a:gs>
              <a:gs pos="0">
                <a:schemeClr val="bg1">
                  <a:alpha val="0"/>
                </a:schemeClr>
              </a:gs>
            </a:gsLst>
            <a:lin ang="0" scaled="0"/>
            <a:tileRect/>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Scalability</a:t>
            </a:r>
          </a:p>
        </p:txBody>
      </p:sp>
      <p:sp>
        <p:nvSpPr>
          <p:cNvPr id="10" name="Rectangular Callout 9">
            <a:extLst>
              <a:ext uri="{FF2B5EF4-FFF2-40B4-BE49-F238E27FC236}">
                <a16:creationId xmlns:a16="http://schemas.microsoft.com/office/drawing/2014/main" id="{21AB433B-9203-5B4D-9735-AF56EDBD4094}"/>
              </a:ext>
            </a:extLst>
          </p:cNvPr>
          <p:cNvSpPr/>
          <p:nvPr/>
        </p:nvSpPr>
        <p:spPr>
          <a:xfrm>
            <a:off x="8809340" y="3043721"/>
            <a:ext cx="2264674" cy="1120877"/>
          </a:xfrm>
          <a:prstGeom prst="wedgeRectCallout">
            <a:avLst>
              <a:gd name="adj1" fmla="val 59673"/>
              <a:gd name="adj2" fmla="val -139532"/>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Can check 10,000 nodes every 4 seconds with </a:t>
            </a:r>
            <a:r>
              <a:rPr lang="en-US" sz="1400" b="1" i="1" dirty="0">
                <a:solidFill>
                  <a:schemeClr val="accent1"/>
                </a:solidFill>
              </a:rPr>
              <a:t>one</a:t>
            </a:r>
            <a:r>
              <a:rPr lang="en-US" sz="1400" b="1" dirty="0">
                <a:solidFill>
                  <a:schemeClr val="tx1"/>
                </a:solidFill>
              </a:rPr>
              <a:t> Keylime verifier</a:t>
            </a:r>
          </a:p>
        </p:txBody>
      </p:sp>
      <p:sp>
        <p:nvSpPr>
          <p:cNvPr id="11" name="TextBox 10">
            <a:extLst>
              <a:ext uri="{FF2B5EF4-FFF2-40B4-BE49-F238E27FC236}">
                <a16:creationId xmlns:a16="http://schemas.microsoft.com/office/drawing/2014/main" id="{D793E5B5-2E42-9E45-8801-1B6981A602C0}"/>
              </a:ext>
            </a:extLst>
          </p:cNvPr>
          <p:cNvSpPr txBox="1"/>
          <p:nvPr/>
        </p:nvSpPr>
        <p:spPr>
          <a:xfrm>
            <a:off x="11336177" y="1780504"/>
            <a:ext cx="702436" cy="307777"/>
          </a:xfrm>
          <a:prstGeom prst="rect">
            <a:avLst/>
          </a:prstGeom>
          <a:noFill/>
        </p:spPr>
        <p:txBody>
          <a:bodyPr wrap="none" rtlCol="0">
            <a:spAutoFit/>
          </a:bodyPr>
          <a:lstStyle/>
          <a:p>
            <a:pPr algn="ctr"/>
            <a:r>
              <a:rPr lang="en-US" sz="1400" b="1" dirty="0"/>
              <a:t>Better</a:t>
            </a:r>
          </a:p>
        </p:txBody>
      </p:sp>
      <p:sp>
        <p:nvSpPr>
          <p:cNvPr id="12" name="Striped Right Arrow 11">
            <a:extLst>
              <a:ext uri="{FF2B5EF4-FFF2-40B4-BE49-F238E27FC236}">
                <a16:creationId xmlns:a16="http://schemas.microsoft.com/office/drawing/2014/main" id="{9841B358-4284-6B4E-A8E8-B0277FBC9AC6}"/>
              </a:ext>
            </a:extLst>
          </p:cNvPr>
          <p:cNvSpPr/>
          <p:nvPr/>
        </p:nvSpPr>
        <p:spPr>
          <a:xfrm rot="5400000">
            <a:off x="4691528" y="2935975"/>
            <a:ext cx="2036911" cy="371343"/>
          </a:xfrm>
          <a:prstGeom prst="stripedRightArrow">
            <a:avLst/>
          </a:prstGeom>
          <a:gradFill flip="none" rotWithShape="1">
            <a:gsLst>
              <a:gs pos="96000">
                <a:schemeClr val="accent1"/>
              </a:gs>
              <a:gs pos="0">
                <a:schemeClr val="bg1">
                  <a:alpha val="0"/>
                </a:schemeClr>
              </a:gs>
            </a:gsLst>
            <a:lin ang="0" scaled="0"/>
            <a:tileRect/>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scene3d>
              <a:camera prst="orthographicFront">
                <a:rot lat="0" lon="0" rev="10800000"/>
              </a:camera>
              <a:lightRig rig="threePt" dir="t"/>
            </a:scene3d>
          </a:bodyPr>
          <a:lstStyle/>
          <a:p>
            <a:pPr algn="ctr"/>
            <a:r>
              <a:rPr lang="en-US" sz="1200" b="1" dirty="0">
                <a:solidFill>
                  <a:schemeClr val="tx1"/>
                </a:solidFill>
              </a:rPr>
              <a:t>Latency</a:t>
            </a:r>
          </a:p>
        </p:txBody>
      </p:sp>
      <p:sp>
        <p:nvSpPr>
          <p:cNvPr id="13" name="TextBox 12">
            <a:extLst>
              <a:ext uri="{FF2B5EF4-FFF2-40B4-BE49-F238E27FC236}">
                <a16:creationId xmlns:a16="http://schemas.microsoft.com/office/drawing/2014/main" id="{96341EB7-7898-E146-B8BB-9BD84CFFD341}"/>
              </a:ext>
            </a:extLst>
          </p:cNvPr>
          <p:cNvSpPr txBox="1"/>
          <p:nvPr/>
        </p:nvSpPr>
        <p:spPr>
          <a:xfrm>
            <a:off x="5340473" y="4151898"/>
            <a:ext cx="702436" cy="307777"/>
          </a:xfrm>
          <a:prstGeom prst="rect">
            <a:avLst/>
          </a:prstGeom>
          <a:noFill/>
        </p:spPr>
        <p:txBody>
          <a:bodyPr wrap="none" rtlCol="0">
            <a:spAutoFit/>
          </a:bodyPr>
          <a:lstStyle/>
          <a:p>
            <a:pPr algn="ctr"/>
            <a:r>
              <a:rPr lang="en-US" sz="1400" b="1" dirty="0"/>
              <a:t>Better</a:t>
            </a:r>
          </a:p>
        </p:txBody>
      </p:sp>
    </p:spTree>
    <p:extLst>
      <p:ext uri="{BB962C8B-B14F-4D97-AF65-F5344CB8AC3E}">
        <p14:creationId xmlns:p14="http://schemas.microsoft.com/office/powerpoint/2010/main" val="3169675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498A6A-FB7A-434C-96FA-F0439E7C7A3A}"/>
              </a:ext>
            </a:extLst>
          </p:cNvPr>
          <p:cNvSpPr>
            <a:spLocks noGrp="1"/>
          </p:cNvSpPr>
          <p:nvPr>
            <p:ph sz="quarter" idx="10"/>
          </p:nvPr>
        </p:nvSpPr>
        <p:spPr/>
        <p:txBody>
          <a:bodyPr/>
          <a:lstStyle/>
          <a:p>
            <a:r>
              <a:rPr lang="en-US" dirty="0"/>
              <a:t>Cloud Customer Need</a:t>
            </a:r>
          </a:p>
          <a:p>
            <a:r>
              <a:rPr lang="en-US" dirty="0"/>
              <a:t>Verifying Trust Problem / Alternatives</a:t>
            </a:r>
          </a:p>
          <a:p>
            <a:r>
              <a:rPr lang="en-US" dirty="0"/>
              <a:t>Keylime</a:t>
            </a:r>
          </a:p>
          <a:p>
            <a:pPr lvl="1"/>
            <a:r>
              <a:rPr lang="en-US" dirty="0"/>
              <a:t>Architecture</a:t>
            </a:r>
          </a:p>
          <a:p>
            <a:pPr lvl="1"/>
            <a:r>
              <a:rPr lang="en-US" dirty="0"/>
              <a:t>Protocols and Performance</a:t>
            </a:r>
          </a:p>
          <a:p>
            <a:r>
              <a:rPr lang="en-US" dirty="0"/>
              <a:t>Example Workflow</a:t>
            </a:r>
          </a:p>
          <a:p>
            <a:r>
              <a:rPr lang="en-US" dirty="0"/>
              <a:t>Transitions</a:t>
            </a:r>
          </a:p>
          <a:p>
            <a:r>
              <a:rPr lang="en-US" dirty="0"/>
              <a:t>Way Forward</a:t>
            </a:r>
          </a:p>
          <a:p>
            <a:endParaRPr lang="en-US" dirty="0"/>
          </a:p>
        </p:txBody>
      </p:sp>
      <p:sp>
        <p:nvSpPr>
          <p:cNvPr id="3" name="Title 2">
            <a:extLst>
              <a:ext uri="{FF2B5EF4-FFF2-40B4-BE49-F238E27FC236}">
                <a16:creationId xmlns:a16="http://schemas.microsoft.com/office/drawing/2014/main" id="{0F3ABE97-7F66-5F41-B654-9DB7CA55AB03}"/>
              </a:ext>
            </a:extLst>
          </p:cNvPr>
          <p:cNvSpPr>
            <a:spLocks noGrp="1"/>
          </p:cNvSpPr>
          <p:nvPr>
            <p:ph type="title"/>
          </p:nvPr>
        </p:nvSpPr>
        <p:spPr/>
        <p:txBody>
          <a:bodyPr/>
          <a:lstStyle/>
          <a:p>
            <a:r>
              <a:rPr lang="en-US" dirty="0"/>
              <a:t>Outline</a:t>
            </a:r>
          </a:p>
        </p:txBody>
      </p:sp>
      <p:sp>
        <p:nvSpPr>
          <p:cNvPr id="4" name="Right Arrow 3">
            <a:extLst>
              <a:ext uri="{FF2B5EF4-FFF2-40B4-BE49-F238E27FC236}">
                <a16:creationId xmlns:a16="http://schemas.microsoft.com/office/drawing/2014/main" id="{93AA8AF8-78CF-9840-B4BF-0232CD0E62C3}"/>
              </a:ext>
            </a:extLst>
          </p:cNvPr>
          <p:cNvSpPr/>
          <p:nvPr/>
        </p:nvSpPr>
        <p:spPr bwMode="auto">
          <a:xfrm>
            <a:off x="3235815" y="3932711"/>
            <a:ext cx="562598" cy="384559"/>
          </a:xfrm>
          <a:prstGeom prst="rightArrow">
            <a:avLst/>
          </a:prstGeom>
          <a:solidFill>
            <a:schemeClr val="accent4"/>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Tree>
    <p:extLst>
      <p:ext uri="{BB962C8B-B14F-4D97-AF65-F5344CB8AC3E}">
        <p14:creationId xmlns:p14="http://schemas.microsoft.com/office/powerpoint/2010/main" val="1986255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10523651" y="5280526"/>
            <a:ext cx="1522990" cy="966361"/>
            <a:chOff x="10162698" y="4462665"/>
            <a:chExt cx="1522990" cy="966361"/>
          </a:xfrm>
        </p:grpSpPr>
        <p:cxnSp>
          <p:nvCxnSpPr>
            <p:cNvPr id="35" name="Straight Arrow Connector 34"/>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716928" y="4805272"/>
              <a:ext cx="968760" cy="276999"/>
            </a:xfrm>
            <a:prstGeom prst="rect">
              <a:avLst/>
            </a:prstGeom>
            <a:noFill/>
            <a:effectLst/>
          </p:spPr>
          <p:txBody>
            <a:bodyPr wrap="none" rtlCol="0">
              <a:spAutoFit/>
            </a:bodyPr>
            <a:lstStyle/>
            <a:p>
              <a:r>
                <a:rPr lang="en-US" sz="1200" dirty="0">
                  <a:latin typeface="Arial"/>
                  <a:cs typeface="Arial"/>
                </a:rPr>
                <a:t>Mutual TLS</a:t>
              </a:r>
            </a:p>
          </p:txBody>
        </p:sp>
        <p:sp>
          <p:nvSpPr>
            <p:cNvPr id="39" name="TextBox 38"/>
            <p:cNvSpPr txBox="1"/>
            <p:nvPr/>
          </p:nvSpPr>
          <p:spPr>
            <a:xfrm>
              <a:off x="10719855" y="4983207"/>
              <a:ext cx="960119" cy="276999"/>
            </a:xfrm>
            <a:prstGeom prst="rect">
              <a:avLst/>
            </a:prstGeom>
            <a:noFill/>
            <a:effectLst/>
          </p:spPr>
          <p:txBody>
            <a:bodyPr wrap="none" rtlCol="0">
              <a:spAutoFit/>
            </a:bodyPr>
            <a:lstStyle/>
            <a:p>
              <a:r>
                <a:rPr lang="en-US" sz="1200" dirty="0">
                  <a:latin typeface="Arial"/>
                  <a:cs typeface="Arial"/>
                </a:rPr>
                <a:t>Server TLS</a:t>
              </a:r>
            </a:p>
          </p:txBody>
        </p:sp>
        <p:sp>
          <p:nvSpPr>
            <p:cNvPr id="40" name="TextBox 39"/>
            <p:cNvSpPr txBox="1"/>
            <p:nvPr/>
          </p:nvSpPr>
          <p:spPr>
            <a:xfrm>
              <a:off x="10724018" y="5152027"/>
              <a:ext cx="703588" cy="276999"/>
            </a:xfrm>
            <a:prstGeom prst="rect">
              <a:avLst/>
            </a:prstGeom>
            <a:noFill/>
            <a:effectLst/>
          </p:spPr>
          <p:txBody>
            <a:bodyPr wrap="none" rtlCol="0">
              <a:spAutoFit/>
            </a:bodyPr>
            <a:lstStyle/>
            <a:p>
              <a:r>
                <a:rPr lang="en-US" sz="1200" dirty="0">
                  <a:latin typeface="Arial"/>
                  <a:cs typeface="Arial"/>
                </a:rPr>
                <a:t>No TLS</a:t>
              </a:r>
            </a:p>
          </p:txBody>
        </p:sp>
        <p:sp>
          <p:nvSpPr>
            <p:cNvPr id="41" name="Rectangle 40"/>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a:solidFill>
                    <a:schemeClr val="tx1"/>
                  </a:solidFill>
                </a:rPr>
                <a:t>Legend</a:t>
              </a:r>
            </a:p>
          </p:txBody>
        </p:sp>
      </p:grpSp>
      <p:sp>
        <p:nvSpPr>
          <p:cNvPr id="43" name="Cloud 42"/>
          <p:cNvSpPr/>
          <p:nvPr/>
        </p:nvSpPr>
        <p:spPr bwMode="auto">
          <a:xfrm>
            <a:off x="4425008" y="1323474"/>
            <a:ext cx="7098729" cy="4398210"/>
          </a:xfrm>
          <a:prstGeom prst="cloud">
            <a:avLst/>
          </a:prstGeom>
          <a:solidFill>
            <a:srgbClr val="D9D9D9"/>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cxnSp>
        <p:nvCxnSpPr>
          <p:cNvPr id="28" name="Straight Arrow Connector 27"/>
          <p:cNvCxnSpPr>
            <a:cxnSpLocks/>
          </p:cNvCxnSpPr>
          <p:nvPr/>
        </p:nvCxnSpPr>
        <p:spPr bwMode="auto">
          <a:xfrm>
            <a:off x="2489318" y="3614139"/>
            <a:ext cx="2491832" cy="986455"/>
          </a:xfrm>
          <a:prstGeom prst="straightConnector1">
            <a:avLst/>
          </a:prstGeom>
          <a:solidFill>
            <a:schemeClr val="accent1"/>
          </a:solidFill>
          <a:ln w="25400" cap="flat" cmpd="sng" algn="ctr">
            <a:solidFill>
              <a:schemeClr val="tx1"/>
            </a:solidFill>
            <a:prstDash val="solid"/>
            <a:round/>
            <a:headEnd type="none" w="sm" len="sm"/>
            <a:tailEnd type="triangle" w="med" len="lg"/>
          </a:ln>
          <a:effectLst/>
        </p:spPr>
      </p:cxnSp>
      <p:sp>
        <p:nvSpPr>
          <p:cNvPr id="13" name="Rectangle 12"/>
          <p:cNvSpPr/>
          <p:nvPr/>
        </p:nvSpPr>
        <p:spPr bwMode="auto">
          <a:xfrm>
            <a:off x="2742097" y="3745165"/>
            <a:ext cx="1633356" cy="672292"/>
          </a:xfrm>
          <a:prstGeom prst="rect">
            <a:avLst/>
          </a:prstGeom>
          <a:solidFill>
            <a:schemeClr val="accent5"/>
          </a:solidFill>
          <a:ln w="12700" cap="flat" cmpd="sng" algn="ctr">
            <a:solidFill>
              <a:srgbClr val="7F7F7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nvGrpSpPr>
          <p:cNvPr id="7" name="Group 6"/>
          <p:cNvGrpSpPr/>
          <p:nvPr/>
        </p:nvGrpSpPr>
        <p:grpSpPr>
          <a:xfrm>
            <a:off x="2742097" y="3733820"/>
            <a:ext cx="1633356" cy="679932"/>
            <a:chOff x="2051430" y="4600594"/>
            <a:chExt cx="1633356" cy="679932"/>
          </a:xfrm>
          <a:solidFill>
            <a:schemeClr val="accent5"/>
          </a:solidFill>
        </p:grpSpPr>
        <p:graphicFrame>
          <p:nvGraphicFramePr>
            <p:cNvPr id="32" name="Object 31"/>
            <p:cNvGraphicFramePr>
              <a:graphicFrameLocks noChangeAspect="1"/>
            </p:cNvGraphicFramePr>
            <p:nvPr>
              <p:extLst/>
            </p:nvPr>
          </p:nvGraphicFramePr>
          <p:xfrm>
            <a:off x="2051430" y="4600594"/>
            <a:ext cx="947714" cy="679932"/>
          </p:xfrm>
          <a:graphic>
            <a:graphicData uri="http://schemas.openxmlformats.org/presentationml/2006/ole">
              <mc:AlternateContent xmlns:mc="http://schemas.openxmlformats.org/markup-compatibility/2006">
                <mc:Choice xmlns:v="urn:schemas-microsoft-com:vml" Requires="v">
                  <p:oleObj spid="_x0000_s5987" name="Equation" r:id="rId4" imgW="317500" imgH="228600" progId="Equation.3">
                    <p:embed/>
                  </p:oleObj>
                </mc:Choice>
                <mc:Fallback>
                  <p:oleObj name="Equation" r:id="rId4" imgW="317500" imgH="228600" progId="Equation.3">
                    <p:embed/>
                    <p:pic>
                      <p:nvPicPr>
                        <p:cNvPr id="32" name="Object 31"/>
                        <p:cNvPicPr/>
                        <p:nvPr/>
                      </p:nvPicPr>
                      <p:blipFill>
                        <a:blip r:embed="rId5"/>
                        <a:stretch>
                          <a:fillRect/>
                        </a:stretch>
                      </p:blipFill>
                      <p:spPr>
                        <a:xfrm>
                          <a:off x="2051430" y="4600594"/>
                          <a:ext cx="947714" cy="679932"/>
                        </a:xfrm>
                        <a:prstGeom prst="rect">
                          <a:avLst/>
                        </a:prstGeom>
                        <a:noFill/>
                        <a:ln>
                          <a:noFill/>
                        </a:ln>
                      </p:spPr>
                    </p:pic>
                  </p:oleObj>
                </mc:Fallback>
              </mc:AlternateContent>
            </a:graphicData>
          </a:graphic>
        </p:graphicFrame>
        <p:graphicFrame>
          <p:nvGraphicFramePr>
            <p:cNvPr id="33" name="Object 32"/>
            <p:cNvGraphicFramePr>
              <a:graphicFrameLocks noChangeAspect="1"/>
            </p:cNvGraphicFramePr>
            <p:nvPr>
              <p:extLst/>
            </p:nvPr>
          </p:nvGraphicFramePr>
          <p:xfrm>
            <a:off x="3419674" y="4611939"/>
            <a:ext cx="265112" cy="603250"/>
          </p:xfrm>
          <a:graphic>
            <a:graphicData uri="http://schemas.openxmlformats.org/presentationml/2006/ole">
              <mc:AlternateContent xmlns:mc="http://schemas.openxmlformats.org/markup-compatibility/2006">
                <mc:Choice xmlns:v="urn:schemas-microsoft-com:vml" Requires="v">
                  <p:oleObj spid="_x0000_s5988" name="Equation" r:id="rId6" imgW="88900" imgH="203200" progId="Equation.3">
                    <p:embed/>
                  </p:oleObj>
                </mc:Choice>
                <mc:Fallback>
                  <p:oleObj name="Equation" r:id="rId6" imgW="88900" imgH="203200" progId="Equation.3">
                    <p:embed/>
                    <p:pic>
                      <p:nvPicPr>
                        <p:cNvPr id="33" name="Object 32"/>
                        <p:cNvPicPr/>
                        <p:nvPr/>
                      </p:nvPicPr>
                      <p:blipFill>
                        <a:blip r:embed="rId7"/>
                        <a:stretch>
                          <a:fillRect/>
                        </a:stretch>
                      </p:blipFill>
                      <p:spPr>
                        <a:xfrm>
                          <a:off x="3419674" y="4611939"/>
                          <a:ext cx="265112" cy="603250"/>
                        </a:xfrm>
                        <a:prstGeom prst="rect">
                          <a:avLst/>
                        </a:prstGeom>
                        <a:noFill/>
                        <a:ln>
                          <a:noFill/>
                        </a:ln>
                      </p:spPr>
                    </p:pic>
                  </p:oleObj>
                </mc:Fallback>
              </mc:AlternateContent>
            </a:graphicData>
          </a:graphic>
        </p:graphicFrame>
        <p:pic>
          <p:nvPicPr>
            <p:cNvPr id="31" name="Picture 30"/>
            <p:cNvPicPr>
              <a:picLocks noChangeAspect="1"/>
            </p:cNvPicPr>
            <p:nvPr/>
          </p:nvPicPr>
          <p:blipFill>
            <a:blip r:embed="rId8"/>
            <a:stretch>
              <a:fillRect/>
            </a:stretch>
          </p:blipFill>
          <p:spPr>
            <a:xfrm>
              <a:off x="2899006" y="4666560"/>
              <a:ext cx="597367" cy="512029"/>
            </a:xfrm>
            <a:prstGeom prst="rect">
              <a:avLst/>
            </a:prstGeom>
            <a:grpFill/>
          </p:spPr>
        </p:pic>
      </p:grpSp>
      <p:sp>
        <p:nvSpPr>
          <p:cNvPr id="9" name="Rectangle 8"/>
          <p:cNvSpPr/>
          <p:nvPr/>
        </p:nvSpPr>
        <p:spPr bwMode="auto">
          <a:xfrm>
            <a:off x="173792" y="1778361"/>
            <a:ext cx="1430441" cy="901024"/>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Software CA</a:t>
            </a:r>
          </a:p>
        </p:txBody>
      </p:sp>
      <p:pic>
        <p:nvPicPr>
          <p:cNvPr id="51" name="Picture 50"/>
          <p:cNvPicPr>
            <a:picLocks noChangeAspect="1"/>
          </p:cNvPicPr>
          <p:nvPr/>
        </p:nvPicPr>
        <p:blipFill>
          <a:blip r:embed="rId8"/>
          <a:stretch>
            <a:fillRect/>
          </a:stretch>
        </p:blipFill>
        <p:spPr>
          <a:xfrm>
            <a:off x="537765" y="2059399"/>
            <a:ext cx="597367" cy="512029"/>
          </a:xfrm>
          <a:prstGeom prst="rect">
            <a:avLst/>
          </a:prstGeom>
        </p:spPr>
      </p:pic>
      <p:sp>
        <p:nvSpPr>
          <p:cNvPr id="10" name="Bent Arrow 9"/>
          <p:cNvSpPr/>
          <p:nvPr/>
        </p:nvSpPr>
        <p:spPr bwMode="auto">
          <a:xfrm flipV="1">
            <a:off x="173792" y="2679385"/>
            <a:ext cx="842222" cy="793555"/>
          </a:xfrm>
          <a:prstGeom prst="bentArrow">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cxnSp>
        <p:nvCxnSpPr>
          <p:cNvPr id="30" name="Straight Arrow Connector 29"/>
          <p:cNvCxnSpPr>
            <a:cxnSpLocks/>
          </p:cNvCxnSpPr>
          <p:nvPr/>
        </p:nvCxnSpPr>
        <p:spPr bwMode="auto">
          <a:xfrm>
            <a:off x="6036832" y="2245895"/>
            <a:ext cx="0" cy="2063762"/>
          </a:xfrm>
          <a:prstGeom prst="straightConnector1">
            <a:avLst/>
          </a:prstGeom>
          <a:solidFill>
            <a:schemeClr val="accent1"/>
          </a:solidFill>
          <a:ln w="25400" cap="flat" cmpd="sng" algn="ctr">
            <a:solidFill>
              <a:schemeClr val="tx1"/>
            </a:solidFill>
            <a:prstDash val="solid"/>
            <a:round/>
            <a:headEnd type="none" w="sm" len="sm"/>
            <a:tailEnd type="triangle" w="med" len="lg"/>
          </a:ln>
          <a:effectLst/>
        </p:spPr>
      </p:cxnSp>
      <p:sp>
        <p:nvSpPr>
          <p:cNvPr id="34" name="TextBox 33"/>
          <p:cNvSpPr txBox="1"/>
          <p:nvPr/>
        </p:nvSpPr>
        <p:spPr>
          <a:xfrm>
            <a:off x="5119598" y="2803407"/>
            <a:ext cx="1758384" cy="646331"/>
          </a:xfrm>
          <a:prstGeom prst="rect">
            <a:avLst/>
          </a:prstGeom>
          <a:solidFill>
            <a:schemeClr val="accent5"/>
          </a:solidFill>
          <a:ln>
            <a:solidFill>
              <a:srgbClr val="919191"/>
            </a:solidFill>
          </a:ln>
          <a:effectLst/>
        </p:spPr>
        <p:txBody>
          <a:bodyPr wrap="square" rtlCol="0">
            <a:spAutoFit/>
          </a:bodyPr>
          <a:lstStyle/>
          <a:p>
            <a:pPr algn="ctr"/>
            <a:r>
              <a:rPr lang="en-US" sz="1800" dirty="0">
                <a:latin typeface="Cambria Math"/>
                <a:cs typeface="Cambria Math"/>
              </a:rPr>
              <a:t>Integrity measurement</a:t>
            </a:r>
          </a:p>
        </p:txBody>
      </p:sp>
      <p:sp>
        <p:nvSpPr>
          <p:cNvPr id="2" name="Title 1"/>
          <p:cNvSpPr>
            <a:spLocks noGrp="1"/>
          </p:cNvSpPr>
          <p:nvPr>
            <p:ph type="title"/>
          </p:nvPr>
        </p:nvSpPr>
        <p:spPr/>
        <p:txBody>
          <a:bodyPr/>
          <a:lstStyle/>
          <a:p>
            <a:r>
              <a:rPr lang="en-US" dirty="0"/>
              <a:t>Cloud Usage: Certificate Authority and Revocation</a:t>
            </a:r>
          </a:p>
        </p:txBody>
      </p:sp>
      <p:sp>
        <p:nvSpPr>
          <p:cNvPr id="42" name="Oval 41">
            <a:extLst>
              <a:ext uri="{FF2B5EF4-FFF2-40B4-BE49-F238E27FC236}">
                <a16:creationId xmlns:a16="http://schemas.microsoft.com/office/drawing/2014/main" id="{42CE4ABD-8545-6B4E-A832-9092784810D3}"/>
              </a:ext>
            </a:extLst>
          </p:cNvPr>
          <p:cNvSpPr/>
          <p:nvPr/>
        </p:nvSpPr>
        <p:spPr bwMode="auto">
          <a:xfrm>
            <a:off x="1016014" y="2872058"/>
            <a:ext cx="1726083" cy="869402"/>
          </a:xfrm>
          <a:prstGeom prst="ellipse">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a:t>
            </a:r>
          </a:p>
        </p:txBody>
      </p:sp>
      <p:grpSp>
        <p:nvGrpSpPr>
          <p:cNvPr id="50" name="Group 49">
            <a:extLst>
              <a:ext uri="{FF2B5EF4-FFF2-40B4-BE49-F238E27FC236}">
                <a16:creationId xmlns:a16="http://schemas.microsoft.com/office/drawing/2014/main" id="{DEEF8C05-5FD4-0A45-AAD2-CB8754DCD789}"/>
              </a:ext>
            </a:extLst>
          </p:cNvPr>
          <p:cNvGrpSpPr/>
          <p:nvPr/>
        </p:nvGrpSpPr>
        <p:grpSpPr>
          <a:xfrm>
            <a:off x="4981149" y="4309657"/>
            <a:ext cx="2111366" cy="1107766"/>
            <a:chOff x="4981149" y="4309657"/>
            <a:chExt cx="2111366" cy="1107766"/>
          </a:xfrm>
        </p:grpSpPr>
        <p:sp>
          <p:nvSpPr>
            <p:cNvPr id="56" name="Rectangle 55">
              <a:extLst>
                <a:ext uri="{FF2B5EF4-FFF2-40B4-BE49-F238E27FC236}">
                  <a16:creationId xmlns:a16="http://schemas.microsoft.com/office/drawing/2014/main" id="{056C6116-9498-D240-BC24-0E1F46399515}"/>
                </a:ext>
              </a:extLst>
            </p:cNvPr>
            <p:cNvSpPr/>
            <p:nvPr/>
          </p:nvSpPr>
          <p:spPr bwMode="auto">
            <a:xfrm>
              <a:off x="4981149" y="4309657"/>
              <a:ext cx="2111366" cy="1107766"/>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Cloud Node</a:t>
              </a:r>
            </a:p>
          </p:txBody>
        </p:sp>
        <p:sp>
          <p:nvSpPr>
            <p:cNvPr id="57" name="Rounded Rectangle 56">
              <a:extLst>
                <a:ext uri="{FF2B5EF4-FFF2-40B4-BE49-F238E27FC236}">
                  <a16:creationId xmlns:a16="http://schemas.microsoft.com/office/drawing/2014/main" id="{6C025850-804C-D442-83FE-5196D0D81A7F}"/>
                </a:ext>
              </a:extLst>
            </p:cNvPr>
            <p:cNvSpPr/>
            <p:nvPr/>
          </p:nvSpPr>
          <p:spPr bwMode="auto">
            <a:xfrm>
              <a:off x="6482914" y="4935820"/>
              <a:ext cx="609600" cy="481603"/>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algn="ctr" defTabSz="914285"/>
              <a:r>
                <a:rPr lang="en-US" sz="1500" b="1" dirty="0">
                  <a:solidFill>
                    <a:srgbClr val="FFFFFF"/>
                  </a:solidFill>
                </a:rPr>
                <a:t>TPM</a:t>
              </a:r>
            </a:p>
          </p:txBody>
        </p:sp>
        <p:pic>
          <p:nvPicPr>
            <p:cNvPr id="58" name="Picture 57">
              <a:extLst>
                <a:ext uri="{FF2B5EF4-FFF2-40B4-BE49-F238E27FC236}">
                  <a16:creationId xmlns:a16="http://schemas.microsoft.com/office/drawing/2014/main" id="{E3AAEB52-8004-D54A-890D-07AA3DE53982}"/>
                </a:ext>
              </a:extLst>
            </p:cNvPr>
            <p:cNvPicPr>
              <a:picLocks noChangeAspect="1"/>
            </p:cNvPicPr>
            <p:nvPr/>
          </p:nvPicPr>
          <p:blipFill>
            <a:blip r:embed="rId9"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641496" y="5244652"/>
              <a:ext cx="293451" cy="122271"/>
            </a:xfrm>
            <a:prstGeom prst="rect">
              <a:avLst/>
            </a:prstGeom>
          </p:spPr>
        </p:pic>
      </p:grpSp>
      <p:sp>
        <p:nvSpPr>
          <p:cNvPr id="59" name="Rounded Rectangle 58">
            <a:extLst>
              <a:ext uri="{FF2B5EF4-FFF2-40B4-BE49-F238E27FC236}">
                <a16:creationId xmlns:a16="http://schemas.microsoft.com/office/drawing/2014/main" id="{E92DA585-88A3-0F44-BC78-F4654BBE57C6}"/>
              </a:ext>
            </a:extLst>
          </p:cNvPr>
          <p:cNvSpPr/>
          <p:nvPr/>
        </p:nvSpPr>
        <p:spPr bwMode="auto">
          <a:xfrm>
            <a:off x="4981150" y="1485685"/>
            <a:ext cx="2111366" cy="760210"/>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Cloud Verifier</a:t>
            </a:r>
          </a:p>
        </p:txBody>
      </p:sp>
      <p:pic>
        <p:nvPicPr>
          <p:cNvPr id="60" name="Picture 59">
            <a:extLst>
              <a:ext uri="{FF2B5EF4-FFF2-40B4-BE49-F238E27FC236}">
                <a16:creationId xmlns:a16="http://schemas.microsoft.com/office/drawing/2014/main" id="{59697AB0-1596-9F4D-95EB-6AE6C942FF21}"/>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6684239" y="1522276"/>
            <a:ext cx="382160" cy="381630"/>
          </a:xfrm>
          <a:prstGeom prst="rect">
            <a:avLst/>
          </a:prstGeom>
        </p:spPr>
      </p:pic>
      <p:sp>
        <p:nvSpPr>
          <p:cNvPr id="61" name="Rounded Rectangle 60">
            <a:extLst>
              <a:ext uri="{FF2B5EF4-FFF2-40B4-BE49-F238E27FC236}">
                <a16:creationId xmlns:a16="http://schemas.microsoft.com/office/drawing/2014/main" id="{43FEADC4-A3AC-5440-9247-417F1429B98E}"/>
              </a:ext>
            </a:extLst>
          </p:cNvPr>
          <p:cNvSpPr/>
          <p:nvPr/>
        </p:nvSpPr>
        <p:spPr bwMode="auto">
          <a:xfrm>
            <a:off x="8819985" y="2872058"/>
            <a:ext cx="2113391" cy="869402"/>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Registrar</a:t>
            </a:r>
          </a:p>
        </p:txBody>
      </p:sp>
      <p:pic>
        <p:nvPicPr>
          <p:cNvPr id="62" name="Picture 61">
            <a:extLst>
              <a:ext uri="{FF2B5EF4-FFF2-40B4-BE49-F238E27FC236}">
                <a16:creationId xmlns:a16="http://schemas.microsoft.com/office/drawing/2014/main" id="{D8A5577A-DEEC-AE4D-9B59-E153D1894D95}"/>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513116" y="2925129"/>
            <a:ext cx="382160" cy="381630"/>
          </a:xfrm>
          <a:prstGeom prst="rect">
            <a:avLst/>
          </a:prstGeom>
        </p:spPr>
      </p:pic>
      <p:grpSp>
        <p:nvGrpSpPr>
          <p:cNvPr id="45" name="Group 44">
            <a:extLst>
              <a:ext uri="{FF2B5EF4-FFF2-40B4-BE49-F238E27FC236}">
                <a16:creationId xmlns:a16="http://schemas.microsoft.com/office/drawing/2014/main" id="{4734E735-6591-5241-AB70-488CEAEB6FDF}"/>
              </a:ext>
            </a:extLst>
          </p:cNvPr>
          <p:cNvGrpSpPr/>
          <p:nvPr/>
        </p:nvGrpSpPr>
        <p:grpSpPr>
          <a:xfrm>
            <a:off x="105171" y="5671952"/>
            <a:ext cx="2636926" cy="595872"/>
            <a:chOff x="298763" y="5594428"/>
            <a:chExt cx="2636926" cy="595872"/>
          </a:xfrm>
        </p:grpSpPr>
        <p:sp>
          <p:nvSpPr>
            <p:cNvPr id="46" name="Rectangle 45">
              <a:extLst>
                <a:ext uri="{FF2B5EF4-FFF2-40B4-BE49-F238E27FC236}">
                  <a16:creationId xmlns:a16="http://schemas.microsoft.com/office/drawing/2014/main" id="{DD95DD44-3FD0-044A-BDF6-7A4F5CDBB22E}"/>
                </a:ext>
              </a:extLst>
            </p:cNvPr>
            <p:cNvSpPr/>
            <p:nvPr/>
          </p:nvSpPr>
          <p:spPr bwMode="auto">
            <a:xfrm>
              <a:off x="298763" y="5635299"/>
              <a:ext cx="695109" cy="236103"/>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pitchFamily="-110" charset="0"/>
              </a:endParaRPr>
            </a:p>
          </p:txBody>
        </p:sp>
        <p:sp>
          <p:nvSpPr>
            <p:cNvPr id="47" name="Rectangle 46">
              <a:extLst>
                <a:ext uri="{FF2B5EF4-FFF2-40B4-BE49-F238E27FC236}">
                  <a16:creationId xmlns:a16="http://schemas.microsoft.com/office/drawing/2014/main" id="{3CDBB60C-1062-2D45-89E3-27EC1D4AABDA}"/>
                </a:ext>
              </a:extLst>
            </p:cNvPr>
            <p:cNvSpPr/>
            <p:nvPr/>
          </p:nvSpPr>
          <p:spPr bwMode="auto">
            <a:xfrm>
              <a:off x="298763" y="5882523"/>
              <a:ext cx="695110" cy="226711"/>
            </a:xfrm>
            <a:prstGeom prst="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48" name="TextBox 47">
              <a:extLst>
                <a:ext uri="{FF2B5EF4-FFF2-40B4-BE49-F238E27FC236}">
                  <a16:creationId xmlns:a16="http://schemas.microsoft.com/office/drawing/2014/main" id="{0123D45F-5C72-574B-8439-A5466C90E5AE}"/>
                </a:ext>
              </a:extLst>
            </p:cNvPr>
            <p:cNvSpPr txBox="1"/>
            <p:nvPr/>
          </p:nvSpPr>
          <p:spPr>
            <a:xfrm>
              <a:off x="993873" y="5594428"/>
              <a:ext cx="1941816" cy="307777"/>
            </a:xfrm>
            <a:prstGeom prst="rect">
              <a:avLst/>
            </a:prstGeom>
            <a:noFill/>
          </p:spPr>
          <p:txBody>
            <a:bodyPr wrap="square" rtlCol="0">
              <a:spAutoFit/>
            </a:bodyPr>
            <a:lstStyle/>
            <a:p>
              <a:r>
                <a:rPr lang="en-US" sz="1400" b="1" dirty="0"/>
                <a:t>Tenant-controlled</a:t>
              </a:r>
            </a:p>
          </p:txBody>
        </p:sp>
        <p:sp>
          <p:nvSpPr>
            <p:cNvPr id="49" name="TextBox 48">
              <a:extLst>
                <a:ext uri="{FF2B5EF4-FFF2-40B4-BE49-F238E27FC236}">
                  <a16:creationId xmlns:a16="http://schemas.microsoft.com/office/drawing/2014/main" id="{4A20F687-D58F-4F4C-BA03-1C4DDAAD5E62}"/>
                </a:ext>
              </a:extLst>
            </p:cNvPr>
            <p:cNvSpPr txBox="1"/>
            <p:nvPr/>
          </p:nvSpPr>
          <p:spPr>
            <a:xfrm>
              <a:off x="993873" y="5882523"/>
              <a:ext cx="1941816" cy="307777"/>
            </a:xfrm>
            <a:prstGeom prst="rect">
              <a:avLst/>
            </a:prstGeom>
            <a:noFill/>
          </p:spPr>
          <p:txBody>
            <a:bodyPr wrap="square" rtlCol="0">
              <a:spAutoFit/>
            </a:bodyPr>
            <a:lstStyle/>
            <a:p>
              <a:r>
                <a:rPr lang="en-US" sz="1400" b="1" dirty="0"/>
                <a:t>Provider-controlled</a:t>
              </a:r>
            </a:p>
          </p:txBody>
        </p:sp>
      </p:grpSp>
      <p:pic>
        <p:nvPicPr>
          <p:cNvPr id="64" name="Picture 63">
            <a:extLst>
              <a:ext uri="{FF2B5EF4-FFF2-40B4-BE49-F238E27FC236}">
                <a16:creationId xmlns:a16="http://schemas.microsoft.com/office/drawing/2014/main" id="{AAE47ED8-A4CF-4749-BDC2-2ECD226D4DDA}"/>
              </a:ext>
            </a:extLst>
          </p:cNvPr>
          <p:cNvPicPr>
            <a:picLocks noChangeAspect="1"/>
          </p:cNvPicPr>
          <p:nvPr/>
        </p:nvPicPr>
        <p:blipFill>
          <a:blip r:embed="rId11" cstate="print">
            <a:duotone>
              <a:prstClr val="black"/>
              <a:schemeClr val="accent6">
                <a:tint val="45000"/>
                <a:satMod val="400000"/>
              </a:schemeClr>
            </a:duotone>
          </a:blip>
          <a:stretch>
            <a:fillRect/>
          </a:stretch>
        </p:blipFill>
        <p:spPr>
          <a:xfrm>
            <a:off x="3673504" y="4161620"/>
            <a:ext cx="457200" cy="190500"/>
          </a:xfrm>
          <a:prstGeom prst="rect">
            <a:avLst/>
          </a:prstGeom>
        </p:spPr>
      </p:pic>
      <p:sp>
        <p:nvSpPr>
          <p:cNvPr id="63" name="TextBox 62">
            <a:extLst>
              <a:ext uri="{FF2B5EF4-FFF2-40B4-BE49-F238E27FC236}">
                <a16:creationId xmlns:a16="http://schemas.microsoft.com/office/drawing/2014/main" id="{E7EF8B18-D936-3F4C-A4F0-71B5EA6D1F6C}"/>
              </a:ext>
            </a:extLst>
          </p:cNvPr>
          <p:cNvSpPr txBox="1"/>
          <p:nvPr/>
        </p:nvSpPr>
        <p:spPr>
          <a:xfrm>
            <a:off x="1623694" y="6422663"/>
            <a:ext cx="4973293" cy="246221"/>
          </a:xfrm>
          <a:prstGeom prst="rect">
            <a:avLst/>
          </a:prstGeom>
          <a:noFill/>
        </p:spPr>
        <p:txBody>
          <a:bodyPr wrap="square" rtlCol="0">
            <a:spAutoFit/>
          </a:bodyPr>
          <a:lstStyle/>
          <a:p>
            <a:r>
              <a:rPr lang="en-US" sz="1000" dirty="0"/>
              <a:t>CA: Certificate Authority</a:t>
            </a:r>
          </a:p>
        </p:txBody>
      </p:sp>
      <p:sp>
        <p:nvSpPr>
          <p:cNvPr id="65" name="Rectangular Callout 64">
            <a:extLst>
              <a:ext uri="{FF2B5EF4-FFF2-40B4-BE49-F238E27FC236}">
                <a16:creationId xmlns:a16="http://schemas.microsoft.com/office/drawing/2014/main" id="{AD24EC9A-8E99-2B43-8A32-CCE1BC7B7CA7}"/>
              </a:ext>
            </a:extLst>
          </p:cNvPr>
          <p:cNvSpPr/>
          <p:nvPr/>
        </p:nvSpPr>
        <p:spPr bwMode="auto">
          <a:xfrm>
            <a:off x="1925454" y="4703631"/>
            <a:ext cx="1650531" cy="761659"/>
          </a:xfrm>
          <a:prstGeom prst="wedgeRectCallout">
            <a:avLst>
              <a:gd name="adj1" fmla="val 45805"/>
              <a:gd name="adj2" fmla="val -87841"/>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Cloud Node’s private key and certificate</a:t>
            </a:r>
            <a:endParaRPr kumimoji="0" lang="en-US" sz="1400" b="1" i="0" u="none" strike="noStrike" cap="none" normalizeH="0" baseline="0" dirty="0">
              <a:ln>
                <a:noFill/>
              </a:ln>
              <a:solidFill>
                <a:schemeClr val="tx1"/>
              </a:solidFill>
              <a:effectLst/>
              <a:latin typeface="Arial" pitchFamily="-110" charset="0"/>
            </a:endParaRPr>
          </a:p>
        </p:txBody>
      </p:sp>
    </p:spTree>
    <p:extLst>
      <p:ext uri="{BB962C8B-B14F-4D97-AF65-F5344CB8AC3E}">
        <p14:creationId xmlns:p14="http://schemas.microsoft.com/office/powerpoint/2010/main" val="89519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0" grpId="0" animBg="1"/>
      <p:bldP spid="34" grpId="0" animBg="1"/>
      <p:bldP spid="6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10523651" y="5280526"/>
            <a:ext cx="1522990" cy="966361"/>
            <a:chOff x="10162698" y="4462665"/>
            <a:chExt cx="1522990" cy="966361"/>
          </a:xfrm>
        </p:grpSpPr>
        <p:cxnSp>
          <p:nvCxnSpPr>
            <p:cNvPr id="35" name="Straight Arrow Connector 34"/>
            <p:cNvCxnSpPr/>
            <p:nvPr/>
          </p:nvCxnSpPr>
          <p:spPr>
            <a:xfrm>
              <a:off x="10254298" y="4933483"/>
              <a:ext cx="477487" cy="0"/>
            </a:xfrm>
            <a:prstGeom prst="straightConnector1">
              <a:avLst/>
            </a:prstGeom>
            <a:ln>
              <a:solidFill>
                <a:schemeClr val="tx1"/>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10254299" y="5291373"/>
              <a:ext cx="477486" cy="0"/>
            </a:xfrm>
            <a:prstGeom prst="straightConnector1">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0254298" y="5126718"/>
              <a:ext cx="530318" cy="0"/>
            </a:xfrm>
            <a:prstGeom prst="straightConnector1">
              <a:avLst/>
            </a:prstGeom>
            <a:ln>
              <a:solidFill>
                <a:schemeClr val="tx1"/>
              </a:solidFill>
              <a:prstDash val="dash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0716928" y="4805272"/>
              <a:ext cx="968760" cy="276999"/>
            </a:xfrm>
            <a:prstGeom prst="rect">
              <a:avLst/>
            </a:prstGeom>
            <a:noFill/>
            <a:effectLst/>
          </p:spPr>
          <p:txBody>
            <a:bodyPr wrap="none" rtlCol="0">
              <a:spAutoFit/>
            </a:bodyPr>
            <a:lstStyle/>
            <a:p>
              <a:r>
                <a:rPr lang="en-US" sz="1200" dirty="0">
                  <a:latin typeface="Arial"/>
                  <a:cs typeface="Arial"/>
                </a:rPr>
                <a:t>Mutual TLS</a:t>
              </a:r>
            </a:p>
          </p:txBody>
        </p:sp>
        <p:sp>
          <p:nvSpPr>
            <p:cNvPr id="39" name="TextBox 38"/>
            <p:cNvSpPr txBox="1"/>
            <p:nvPr/>
          </p:nvSpPr>
          <p:spPr>
            <a:xfrm>
              <a:off x="10719855" y="4983207"/>
              <a:ext cx="960119" cy="276999"/>
            </a:xfrm>
            <a:prstGeom prst="rect">
              <a:avLst/>
            </a:prstGeom>
            <a:noFill/>
            <a:effectLst/>
          </p:spPr>
          <p:txBody>
            <a:bodyPr wrap="none" rtlCol="0">
              <a:spAutoFit/>
            </a:bodyPr>
            <a:lstStyle/>
            <a:p>
              <a:r>
                <a:rPr lang="en-US" sz="1200" dirty="0">
                  <a:latin typeface="Arial"/>
                  <a:cs typeface="Arial"/>
                </a:rPr>
                <a:t>Server TLS</a:t>
              </a:r>
            </a:p>
          </p:txBody>
        </p:sp>
        <p:sp>
          <p:nvSpPr>
            <p:cNvPr id="40" name="TextBox 39"/>
            <p:cNvSpPr txBox="1"/>
            <p:nvPr/>
          </p:nvSpPr>
          <p:spPr>
            <a:xfrm>
              <a:off x="10724018" y="5152027"/>
              <a:ext cx="703588" cy="276999"/>
            </a:xfrm>
            <a:prstGeom prst="rect">
              <a:avLst/>
            </a:prstGeom>
            <a:noFill/>
            <a:effectLst/>
          </p:spPr>
          <p:txBody>
            <a:bodyPr wrap="none" rtlCol="0">
              <a:spAutoFit/>
            </a:bodyPr>
            <a:lstStyle/>
            <a:p>
              <a:r>
                <a:rPr lang="en-US" sz="1200" dirty="0">
                  <a:latin typeface="Arial"/>
                  <a:cs typeface="Arial"/>
                </a:rPr>
                <a:t>No TLS</a:t>
              </a:r>
            </a:p>
          </p:txBody>
        </p:sp>
        <p:sp>
          <p:nvSpPr>
            <p:cNvPr id="41" name="Rectangle 40"/>
            <p:cNvSpPr/>
            <p:nvPr/>
          </p:nvSpPr>
          <p:spPr>
            <a:xfrm>
              <a:off x="10162698" y="4462665"/>
              <a:ext cx="1522990" cy="9355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dirty="0">
                  <a:solidFill>
                    <a:schemeClr val="tx1"/>
                  </a:solidFill>
                </a:rPr>
                <a:t>Legend</a:t>
              </a:r>
            </a:p>
          </p:txBody>
        </p:sp>
      </p:grpSp>
      <p:sp>
        <p:nvSpPr>
          <p:cNvPr id="43" name="Cloud 42"/>
          <p:cNvSpPr/>
          <p:nvPr/>
        </p:nvSpPr>
        <p:spPr bwMode="auto">
          <a:xfrm>
            <a:off x="4425008" y="1323474"/>
            <a:ext cx="7098729" cy="4398210"/>
          </a:xfrm>
          <a:prstGeom prst="cloud">
            <a:avLst/>
          </a:prstGeom>
          <a:solidFill>
            <a:srgbClr val="D9D9D9"/>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cxnSp>
        <p:nvCxnSpPr>
          <p:cNvPr id="28" name="Straight Arrow Connector 27"/>
          <p:cNvCxnSpPr>
            <a:cxnSpLocks/>
          </p:cNvCxnSpPr>
          <p:nvPr/>
        </p:nvCxnSpPr>
        <p:spPr bwMode="auto">
          <a:xfrm>
            <a:off x="2489318" y="3614139"/>
            <a:ext cx="2491832" cy="986455"/>
          </a:xfrm>
          <a:prstGeom prst="straightConnector1">
            <a:avLst/>
          </a:prstGeom>
          <a:solidFill>
            <a:schemeClr val="accent1"/>
          </a:solidFill>
          <a:ln w="25400" cap="flat" cmpd="sng" algn="ctr">
            <a:solidFill>
              <a:schemeClr val="tx1"/>
            </a:solidFill>
            <a:prstDash val="solid"/>
            <a:round/>
            <a:headEnd type="none" w="sm" len="sm"/>
            <a:tailEnd type="triangle" w="med" len="lg"/>
          </a:ln>
          <a:effectLst/>
        </p:spPr>
      </p:cxnSp>
      <p:sp>
        <p:nvSpPr>
          <p:cNvPr id="13" name="Rectangle 12"/>
          <p:cNvSpPr/>
          <p:nvPr/>
        </p:nvSpPr>
        <p:spPr bwMode="auto">
          <a:xfrm>
            <a:off x="2742097" y="3745165"/>
            <a:ext cx="1633356" cy="672292"/>
          </a:xfrm>
          <a:prstGeom prst="rect">
            <a:avLst/>
          </a:prstGeom>
          <a:solidFill>
            <a:schemeClr val="accent5"/>
          </a:solidFill>
          <a:ln w="12700" cap="flat" cmpd="sng" algn="ctr">
            <a:solidFill>
              <a:srgbClr val="7F7F7F"/>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nvGrpSpPr>
          <p:cNvPr id="7" name="Group 6"/>
          <p:cNvGrpSpPr/>
          <p:nvPr/>
        </p:nvGrpSpPr>
        <p:grpSpPr>
          <a:xfrm>
            <a:off x="2742097" y="3733820"/>
            <a:ext cx="1633356" cy="679932"/>
            <a:chOff x="2051430" y="4600594"/>
            <a:chExt cx="1633356" cy="679932"/>
          </a:xfrm>
          <a:solidFill>
            <a:schemeClr val="accent5"/>
          </a:solidFill>
        </p:grpSpPr>
        <p:graphicFrame>
          <p:nvGraphicFramePr>
            <p:cNvPr id="32" name="Object 31"/>
            <p:cNvGraphicFramePr>
              <a:graphicFrameLocks noChangeAspect="1"/>
            </p:cNvGraphicFramePr>
            <p:nvPr>
              <p:extLst/>
            </p:nvPr>
          </p:nvGraphicFramePr>
          <p:xfrm>
            <a:off x="2051430" y="4600594"/>
            <a:ext cx="947714" cy="679932"/>
          </p:xfrm>
          <a:graphic>
            <a:graphicData uri="http://schemas.openxmlformats.org/presentationml/2006/ole">
              <mc:AlternateContent xmlns:mc="http://schemas.openxmlformats.org/markup-compatibility/2006">
                <mc:Choice xmlns:v="urn:schemas-microsoft-com:vml" Requires="v">
                  <p:oleObj spid="_x0000_s10309" name="Equation" r:id="rId4" imgW="317500" imgH="228600" progId="Equation.3">
                    <p:embed/>
                  </p:oleObj>
                </mc:Choice>
                <mc:Fallback>
                  <p:oleObj name="Equation" r:id="rId4" imgW="317500" imgH="228600" progId="Equation.3">
                    <p:embed/>
                    <p:pic>
                      <p:nvPicPr>
                        <p:cNvPr id="32" name="Object 31"/>
                        <p:cNvPicPr/>
                        <p:nvPr/>
                      </p:nvPicPr>
                      <p:blipFill>
                        <a:blip r:embed="rId5"/>
                        <a:stretch>
                          <a:fillRect/>
                        </a:stretch>
                      </p:blipFill>
                      <p:spPr>
                        <a:xfrm>
                          <a:off x="2051430" y="4600594"/>
                          <a:ext cx="947714" cy="679932"/>
                        </a:xfrm>
                        <a:prstGeom prst="rect">
                          <a:avLst/>
                        </a:prstGeom>
                        <a:noFill/>
                        <a:ln>
                          <a:noFill/>
                        </a:ln>
                      </p:spPr>
                    </p:pic>
                  </p:oleObj>
                </mc:Fallback>
              </mc:AlternateContent>
            </a:graphicData>
          </a:graphic>
        </p:graphicFrame>
        <p:graphicFrame>
          <p:nvGraphicFramePr>
            <p:cNvPr id="33" name="Object 32"/>
            <p:cNvGraphicFramePr>
              <a:graphicFrameLocks noChangeAspect="1"/>
            </p:cNvGraphicFramePr>
            <p:nvPr>
              <p:extLst/>
            </p:nvPr>
          </p:nvGraphicFramePr>
          <p:xfrm>
            <a:off x="3419674" y="4611939"/>
            <a:ext cx="265112" cy="603250"/>
          </p:xfrm>
          <a:graphic>
            <a:graphicData uri="http://schemas.openxmlformats.org/presentationml/2006/ole">
              <mc:AlternateContent xmlns:mc="http://schemas.openxmlformats.org/markup-compatibility/2006">
                <mc:Choice xmlns:v="urn:schemas-microsoft-com:vml" Requires="v">
                  <p:oleObj spid="_x0000_s10310" name="Equation" r:id="rId6" imgW="88900" imgH="203200" progId="Equation.3">
                    <p:embed/>
                  </p:oleObj>
                </mc:Choice>
                <mc:Fallback>
                  <p:oleObj name="Equation" r:id="rId6" imgW="88900" imgH="203200" progId="Equation.3">
                    <p:embed/>
                    <p:pic>
                      <p:nvPicPr>
                        <p:cNvPr id="33" name="Object 32"/>
                        <p:cNvPicPr/>
                        <p:nvPr/>
                      </p:nvPicPr>
                      <p:blipFill>
                        <a:blip r:embed="rId7"/>
                        <a:stretch>
                          <a:fillRect/>
                        </a:stretch>
                      </p:blipFill>
                      <p:spPr>
                        <a:xfrm>
                          <a:off x="3419674" y="4611939"/>
                          <a:ext cx="265112" cy="603250"/>
                        </a:xfrm>
                        <a:prstGeom prst="rect">
                          <a:avLst/>
                        </a:prstGeom>
                        <a:noFill/>
                        <a:ln>
                          <a:noFill/>
                        </a:ln>
                      </p:spPr>
                    </p:pic>
                  </p:oleObj>
                </mc:Fallback>
              </mc:AlternateContent>
            </a:graphicData>
          </a:graphic>
        </p:graphicFrame>
        <p:pic>
          <p:nvPicPr>
            <p:cNvPr id="31" name="Picture 30"/>
            <p:cNvPicPr>
              <a:picLocks noChangeAspect="1"/>
            </p:cNvPicPr>
            <p:nvPr/>
          </p:nvPicPr>
          <p:blipFill>
            <a:blip r:embed="rId8"/>
            <a:stretch>
              <a:fillRect/>
            </a:stretch>
          </p:blipFill>
          <p:spPr>
            <a:xfrm>
              <a:off x="2899006" y="4666560"/>
              <a:ext cx="597367" cy="512029"/>
            </a:xfrm>
            <a:prstGeom prst="rect">
              <a:avLst/>
            </a:prstGeom>
            <a:grpFill/>
          </p:spPr>
        </p:pic>
      </p:grpSp>
      <p:sp>
        <p:nvSpPr>
          <p:cNvPr id="9" name="Rectangle 8"/>
          <p:cNvSpPr/>
          <p:nvPr/>
        </p:nvSpPr>
        <p:spPr bwMode="auto">
          <a:xfrm>
            <a:off x="173792" y="1778361"/>
            <a:ext cx="1430441" cy="901024"/>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Software CA</a:t>
            </a:r>
          </a:p>
        </p:txBody>
      </p:sp>
      <p:pic>
        <p:nvPicPr>
          <p:cNvPr id="51" name="Picture 50"/>
          <p:cNvPicPr>
            <a:picLocks noChangeAspect="1"/>
          </p:cNvPicPr>
          <p:nvPr/>
        </p:nvPicPr>
        <p:blipFill>
          <a:blip r:embed="rId8"/>
          <a:stretch>
            <a:fillRect/>
          </a:stretch>
        </p:blipFill>
        <p:spPr>
          <a:xfrm>
            <a:off x="537765" y="2059399"/>
            <a:ext cx="597367" cy="512029"/>
          </a:xfrm>
          <a:prstGeom prst="rect">
            <a:avLst/>
          </a:prstGeom>
        </p:spPr>
      </p:pic>
      <p:sp>
        <p:nvSpPr>
          <p:cNvPr id="10" name="Bent Arrow 9"/>
          <p:cNvSpPr/>
          <p:nvPr/>
        </p:nvSpPr>
        <p:spPr bwMode="auto">
          <a:xfrm flipV="1">
            <a:off x="173792" y="2679385"/>
            <a:ext cx="842222" cy="793555"/>
          </a:xfrm>
          <a:prstGeom prst="bentArrow">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cxnSp>
        <p:nvCxnSpPr>
          <p:cNvPr id="53" name="Straight Arrow Connector 52"/>
          <p:cNvCxnSpPr>
            <a:cxnSpLocks/>
          </p:cNvCxnSpPr>
          <p:nvPr/>
        </p:nvCxnSpPr>
        <p:spPr bwMode="auto">
          <a:xfrm flipH="1">
            <a:off x="2489318" y="1865790"/>
            <a:ext cx="2491833" cy="1133589"/>
          </a:xfrm>
          <a:prstGeom prst="straightConnector1">
            <a:avLst/>
          </a:prstGeom>
          <a:solidFill>
            <a:schemeClr val="accent1"/>
          </a:solidFill>
          <a:ln w="25400" cap="flat" cmpd="sng" algn="ctr">
            <a:solidFill>
              <a:schemeClr val="tx1"/>
            </a:solidFill>
            <a:prstDash val="solid"/>
            <a:round/>
            <a:headEnd type="none" w="sm" len="sm"/>
            <a:tailEnd type="triangle" w="med" len="lg"/>
          </a:ln>
          <a:effectLst/>
        </p:spPr>
      </p:cxnSp>
      <p:sp>
        <p:nvSpPr>
          <p:cNvPr id="55" name="TextBox 54"/>
          <p:cNvSpPr txBox="1"/>
          <p:nvPr/>
        </p:nvSpPr>
        <p:spPr>
          <a:xfrm>
            <a:off x="2489318" y="1856398"/>
            <a:ext cx="1758384" cy="646331"/>
          </a:xfrm>
          <a:prstGeom prst="rect">
            <a:avLst/>
          </a:prstGeom>
          <a:solidFill>
            <a:schemeClr val="accent5"/>
          </a:solidFill>
          <a:ln>
            <a:solidFill>
              <a:srgbClr val="919191"/>
            </a:solidFill>
          </a:ln>
          <a:effectLst/>
        </p:spPr>
        <p:txBody>
          <a:bodyPr wrap="square" rtlCol="0">
            <a:spAutoFit/>
          </a:bodyPr>
          <a:lstStyle/>
          <a:p>
            <a:pPr algn="ctr"/>
            <a:r>
              <a:rPr lang="en-US" sz="1800" dirty="0">
                <a:latin typeface="Cambria Math"/>
                <a:cs typeface="Cambria Math"/>
              </a:rPr>
              <a:t>Revoke signed certificate</a:t>
            </a:r>
          </a:p>
        </p:txBody>
      </p:sp>
      <p:cxnSp>
        <p:nvCxnSpPr>
          <p:cNvPr id="30" name="Straight Arrow Connector 29"/>
          <p:cNvCxnSpPr>
            <a:cxnSpLocks/>
          </p:cNvCxnSpPr>
          <p:nvPr/>
        </p:nvCxnSpPr>
        <p:spPr bwMode="auto">
          <a:xfrm>
            <a:off x="6036832" y="2245895"/>
            <a:ext cx="0" cy="2063762"/>
          </a:xfrm>
          <a:prstGeom prst="straightConnector1">
            <a:avLst/>
          </a:prstGeom>
          <a:solidFill>
            <a:schemeClr val="accent1"/>
          </a:solidFill>
          <a:ln w="25400" cap="flat" cmpd="sng" algn="ctr">
            <a:solidFill>
              <a:schemeClr val="tx1"/>
            </a:solidFill>
            <a:prstDash val="solid"/>
            <a:round/>
            <a:headEnd type="none" w="sm" len="sm"/>
            <a:tailEnd type="triangle" w="med" len="lg"/>
          </a:ln>
          <a:effectLst/>
        </p:spPr>
      </p:cxnSp>
      <p:sp>
        <p:nvSpPr>
          <p:cNvPr id="34" name="TextBox 33"/>
          <p:cNvSpPr txBox="1"/>
          <p:nvPr/>
        </p:nvSpPr>
        <p:spPr>
          <a:xfrm>
            <a:off x="5119598" y="2803407"/>
            <a:ext cx="1758384" cy="646331"/>
          </a:xfrm>
          <a:prstGeom prst="rect">
            <a:avLst/>
          </a:prstGeom>
          <a:solidFill>
            <a:schemeClr val="accent5"/>
          </a:solidFill>
          <a:ln>
            <a:solidFill>
              <a:srgbClr val="919191"/>
            </a:solidFill>
          </a:ln>
          <a:effectLst/>
        </p:spPr>
        <p:txBody>
          <a:bodyPr wrap="square" rtlCol="0">
            <a:spAutoFit/>
          </a:bodyPr>
          <a:lstStyle/>
          <a:p>
            <a:pPr algn="ctr"/>
            <a:r>
              <a:rPr lang="en-US" sz="1800" dirty="0">
                <a:latin typeface="Cambria Math"/>
                <a:cs typeface="Cambria Math"/>
              </a:rPr>
              <a:t>Integrity measurement</a:t>
            </a:r>
          </a:p>
        </p:txBody>
      </p:sp>
      <p:sp>
        <p:nvSpPr>
          <p:cNvPr id="2" name="Title 1"/>
          <p:cNvSpPr>
            <a:spLocks noGrp="1"/>
          </p:cNvSpPr>
          <p:nvPr>
            <p:ph type="title"/>
          </p:nvPr>
        </p:nvSpPr>
        <p:spPr/>
        <p:txBody>
          <a:bodyPr/>
          <a:lstStyle/>
          <a:p>
            <a:r>
              <a:rPr lang="en-US" dirty="0"/>
              <a:t>Cloud Usage: Certificate Authority and Revocation</a:t>
            </a:r>
          </a:p>
        </p:txBody>
      </p:sp>
      <p:sp>
        <p:nvSpPr>
          <p:cNvPr id="42" name="Oval 41">
            <a:extLst>
              <a:ext uri="{FF2B5EF4-FFF2-40B4-BE49-F238E27FC236}">
                <a16:creationId xmlns:a16="http://schemas.microsoft.com/office/drawing/2014/main" id="{42CE4ABD-8545-6B4E-A832-9092784810D3}"/>
              </a:ext>
            </a:extLst>
          </p:cNvPr>
          <p:cNvSpPr/>
          <p:nvPr/>
        </p:nvSpPr>
        <p:spPr bwMode="auto">
          <a:xfrm>
            <a:off x="1016014" y="2872058"/>
            <a:ext cx="1726083" cy="869402"/>
          </a:xfrm>
          <a:prstGeom prst="ellipse">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a:t>
            </a:r>
          </a:p>
        </p:txBody>
      </p:sp>
      <p:grpSp>
        <p:nvGrpSpPr>
          <p:cNvPr id="50" name="Group 49">
            <a:extLst>
              <a:ext uri="{FF2B5EF4-FFF2-40B4-BE49-F238E27FC236}">
                <a16:creationId xmlns:a16="http://schemas.microsoft.com/office/drawing/2014/main" id="{DEEF8C05-5FD4-0A45-AAD2-CB8754DCD789}"/>
              </a:ext>
            </a:extLst>
          </p:cNvPr>
          <p:cNvGrpSpPr/>
          <p:nvPr/>
        </p:nvGrpSpPr>
        <p:grpSpPr>
          <a:xfrm>
            <a:off x="4981149" y="4309657"/>
            <a:ext cx="2111366" cy="1107766"/>
            <a:chOff x="4981149" y="4309657"/>
            <a:chExt cx="2111366" cy="1107766"/>
          </a:xfrm>
        </p:grpSpPr>
        <p:sp>
          <p:nvSpPr>
            <p:cNvPr id="56" name="Rectangle 55">
              <a:extLst>
                <a:ext uri="{FF2B5EF4-FFF2-40B4-BE49-F238E27FC236}">
                  <a16:creationId xmlns:a16="http://schemas.microsoft.com/office/drawing/2014/main" id="{056C6116-9498-D240-BC24-0E1F46399515}"/>
                </a:ext>
              </a:extLst>
            </p:cNvPr>
            <p:cNvSpPr/>
            <p:nvPr/>
          </p:nvSpPr>
          <p:spPr bwMode="auto">
            <a:xfrm>
              <a:off x="4981149" y="4309657"/>
              <a:ext cx="2111366" cy="1107766"/>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Cloud Node</a:t>
              </a:r>
            </a:p>
          </p:txBody>
        </p:sp>
        <p:sp>
          <p:nvSpPr>
            <p:cNvPr id="57" name="Rounded Rectangle 56">
              <a:extLst>
                <a:ext uri="{FF2B5EF4-FFF2-40B4-BE49-F238E27FC236}">
                  <a16:creationId xmlns:a16="http://schemas.microsoft.com/office/drawing/2014/main" id="{6C025850-804C-D442-83FE-5196D0D81A7F}"/>
                </a:ext>
              </a:extLst>
            </p:cNvPr>
            <p:cNvSpPr/>
            <p:nvPr/>
          </p:nvSpPr>
          <p:spPr bwMode="auto">
            <a:xfrm>
              <a:off x="6482914" y="4935820"/>
              <a:ext cx="609600" cy="481603"/>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algn="ctr" defTabSz="914285"/>
              <a:r>
                <a:rPr lang="en-US" sz="1500" b="1" dirty="0">
                  <a:solidFill>
                    <a:srgbClr val="FFFFFF"/>
                  </a:solidFill>
                </a:rPr>
                <a:t>TPM</a:t>
              </a:r>
            </a:p>
          </p:txBody>
        </p:sp>
        <p:pic>
          <p:nvPicPr>
            <p:cNvPr id="58" name="Picture 57">
              <a:extLst>
                <a:ext uri="{FF2B5EF4-FFF2-40B4-BE49-F238E27FC236}">
                  <a16:creationId xmlns:a16="http://schemas.microsoft.com/office/drawing/2014/main" id="{E3AAEB52-8004-D54A-890D-07AA3DE53982}"/>
                </a:ext>
              </a:extLst>
            </p:cNvPr>
            <p:cNvPicPr>
              <a:picLocks noChangeAspect="1"/>
            </p:cNvPicPr>
            <p:nvPr/>
          </p:nvPicPr>
          <p:blipFill>
            <a:blip r:embed="rId9"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641496" y="5244652"/>
              <a:ext cx="293451" cy="122271"/>
            </a:xfrm>
            <a:prstGeom prst="rect">
              <a:avLst/>
            </a:prstGeom>
          </p:spPr>
        </p:pic>
      </p:grpSp>
      <p:sp>
        <p:nvSpPr>
          <p:cNvPr id="59" name="Rounded Rectangle 58">
            <a:extLst>
              <a:ext uri="{FF2B5EF4-FFF2-40B4-BE49-F238E27FC236}">
                <a16:creationId xmlns:a16="http://schemas.microsoft.com/office/drawing/2014/main" id="{E92DA585-88A3-0F44-BC78-F4654BBE57C6}"/>
              </a:ext>
            </a:extLst>
          </p:cNvPr>
          <p:cNvSpPr/>
          <p:nvPr/>
        </p:nvSpPr>
        <p:spPr bwMode="auto">
          <a:xfrm>
            <a:off x="4981150" y="1485685"/>
            <a:ext cx="2111366" cy="760210"/>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Cloud Verifier</a:t>
            </a:r>
          </a:p>
        </p:txBody>
      </p:sp>
      <p:pic>
        <p:nvPicPr>
          <p:cNvPr id="60" name="Picture 59">
            <a:extLst>
              <a:ext uri="{FF2B5EF4-FFF2-40B4-BE49-F238E27FC236}">
                <a16:creationId xmlns:a16="http://schemas.microsoft.com/office/drawing/2014/main" id="{59697AB0-1596-9F4D-95EB-6AE6C942FF21}"/>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6684239" y="1522276"/>
            <a:ext cx="382160" cy="381630"/>
          </a:xfrm>
          <a:prstGeom prst="rect">
            <a:avLst/>
          </a:prstGeom>
        </p:spPr>
      </p:pic>
      <p:sp>
        <p:nvSpPr>
          <p:cNvPr id="61" name="Rounded Rectangle 60">
            <a:extLst>
              <a:ext uri="{FF2B5EF4-FFF2-40B4-BE49-F238E27FC236}">
                <a16:creationId xmlns:a16="http://schemas.microsoft.com/office/drawing/2014/main" id="{43FEADC4-A3AC-5440-9247-417F1429B98E}"/>
              </a:ext>
            </a:extLst>
          </p:cNvPr>
          <p:cNvSpPr/>
          <p:nvPr/>
        </p:nvSpPr>
        <p:spPr bwMode="auto">
          <a:xfrm>
            <a:off x="8819985" y="2872058"/>
            <a:ext cx="2113391" cy="869402"/>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Registrar</a:t>
            </a:r>
          </a:p>
        </p:txBody>
      </p:sp>
      <p:pic>
        <p:nvPicPr>
          <p:cNvPr id="62" name="Picture 61">
            <a:extLst>
              <a:ext uri="{FF2B5EF4-FFF2-40B4-BE49-F238E27FC236}">
                <a16:creationId xmlns:a16="http://schemas.microsoft.com/office/drawing/2014/main" id="{D8A5577A-DEEC-AE4D-9B59-E153D1894D95}"/>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513116" y="2925129"/>
            <a:ext cx="382160" cy="381630"/>
          </a:xfrm>
          <a:prstGeom prst="rect">
            <a:avLst/>
          </a:prstGeom>
        </p:spPr>
      </p:pic>
      <p:graphicFrame>
        <p:nvGraphicFramePr>
          <p:cNvPr id="52" name="Table 51"/>
          <p:cNvGraphicFramePr>
            <a:graphicFrameLocks noGrp="1"/>
          </p:cNvGraphicFramePr>
          <p:nvPr>
            <p:extLst/>
          </p:nvPr>
        </p:nvGraphicFramePr>
        <p:xfrm>
          <a:off x="7095121" y="2561649"/>
          <a:ext cx="4945806" cy="1483360"/>
        </p:xfrm>
        <a:graphic>
          <a:graphicData uri="http://schemas.openxmlformats.org/drawingml/2006/table">
            <a:tbl>
              <a:tblPr firstRow="1" bandRow="1">
                <a:tableStyleId>{1E171933-4619-4E11-9A3F-F7608DF75F80}</a:tableStyleId>
              </a:tblPr>
              <a:tblGrid>
                <a:gridCol w="2646406">
                  <a:extLst>
                    <a:ext uri="{9D8B030D-6E8A-4147-A177-3AD203B41FA5}">
                      <a16:colId xmlns:a16="http://schemas.microsoft.com/office/drawing/2014/main" val="20000"/>
                    </a:ext>
                  </a:extLst>
                </a:gridCol>
                <a:gridCol w="2299400">
                  <a:extLst>
                    <a:ext uri="{9D8B030D-6E8A-4147-A177-3AD203B41FA5}">
                      <a16:colId xmlns:a16="http://schemas.microsoft.com/office/drawing/2014/main" val="20001"/>
                    </a:ext>
                  </a:extLst>
                </a:gridCol>
              </a:tblGrid>
              <a:tr h="370840">
                <a:tc gridSpan="2">
                  <a:txBody>
                    <a:bodyPr/>
                    <a:lstStyle/>
                    <a:p>
                      <a:pPr algn="ctr"/>
                      <a:r>
                        <a:rPr lang="en-US" sz="1400" b="1" dirty="0"/>
                        <a:t>Bootstrap Key</a:t>
                      </a:r>
                      <a:r>
                        <a:rPr lang="en-US" sz="1400" b="1" baseline="0" dirty="0"/>
                        <a:t> Enables</a:t>
                      </a:r>
                      <a:endParaRPr lang="en-US" sz="1400" b="1" dirty="0"/>
                    </a:p>
                  </a:txBody>
                  <a:tcPr marL="121888" marR="121888">
                    <a:lnB w="12700" cap="flat" cmpd="sng" algn="ctr">
                      <a:solidFill>
                        <a:scrgbClr r="0" g="0" b="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sz="1400" b="1" dirty="0"/>
                        <a:t>Secure config management</a:t>
                      </a:r>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1" dirty="0"/>
                        <a:t>Secure</a:t>
                      </a:r>
                      <a:r>
                        <a:rPr lang="en-US" sz="1400" b="1" baseline="0" dirty="0"/>
                        <a:t> databases</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400" b="1" u="none" strike="noStrike" dirty="0">
                          <a:solidFill>
                            <a:schemeClr val="tx1"/>
                          </a:solidFill>
                        </a:rPr>
                        <a:t>Encrypted hard disks</a:t>
                      </a:r>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b="1" dirty="0"/>
                        <a:t>Data integrity</a:t>
                      </a:r>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dirty="0"/>
                        <a:t>Provenance</a:t>
                      </a:r>
                      <a:r>
                        <a:rPr lang="en-US" sz="1400" b="1" baseline="0" dirty="0"/>
                        <a:t> authenticity</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baseline="0" dirty="0"/>
                        <a:t>IPsec encryption</a:t>
                      </a:r>
                      <a:endParaRPr lang="en-US" sz="1400" b="1" dirty="0"/>
                    </a:p>
                  </a:txBody>
                  <a:tcPr marL="121888" marR="12188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4" name="Rounded Rectangle 43">
            <a:extLst>
              <a:ext uri="{FF2B5EF4-FFF2-40B4-BE49-F238E27FC236}">
                <a16:creationId xmlns:a16="http://schemas.microsoft.com/office/drawing/2014/main" id="{E27E5516-5143-5F48-9C26-48F9A2EF9008}"/>
              </a:ext>
            </a:extLst>
          </p:cNvPr>
          <p:cNvSpPr/>
          <p:nvPr/>
        </p:nvSpPr>
        <p:spPr>
          <a:xfrm>
            <a:off x="9747338" y="3648120"/>
            <a:ext cx="2293589" cy="393222"/>
          </a:xfrm>
          <a:prstGeom prst="round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grpSp>
        <p:nvGrpSpPr>
          <p:cNvPr id="45" name="Group 44">
            <a:extLst>
              <a:ext uri="{FF2B5EF4-FFF2-40B4-BE49-F238E27FC236}">
                <a16:creationId xmlns:a16="http://schemas.microsoft.com/office/drawing/2014/main" id="{4734E735-6591-5241-AB70-488CEAEB6FDF}"/>
              </a:ext>
            </a:extLst>
          </p:cNvPr>
          <p:cNvGrpSpPr/>
          <p:nvPr/>
        </p:nvGrpSpPr>
        <p:grpSpPr>
          <a:xfrm>
            <a:off x="105171" y="5671952"/>
            <a:ext cx="2636926" cy="595872"/>
            <a:chOff x="298763" y="5594428"/>
            <a:chExt cx="2636926" cy="595872"/>
          </a:xfrm>
        </p:grpSpPr>
        <p:sp>
          <p:nvSpPr>
            <p:cNvPr id="46" name="Rectangle 45">
              <a:extLst>
                <a:ext uri="{FF2B5EF4-FFF2-40B4-BE49-F238E27FC236}">
                  <a16:creationId xmlns:a16="http://schemas.microsoft.com/office/drawing/2014/main" id="{DD95DD44-3FD0-044A-BDF6-7A4F5CDBB22E}"/>
                </a:ext>
              </a:extLst>
            </p:cNvPr>
            <p:cNvSpPr/>
            <p:nvPr/>
          </p:nvSpPr>
          <p:spPr bwMode="auto">
            <a:xfrm>
              <a:off x="298763" y="5635299"/>
              <a:ext cx="695109" cy="236103"/>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pitchFamily="-110" charset="0"/>
              </a:endParaRPr>
            </a:p>
          </p:txBody>
        </p:sp>
        <p:sp>
          <p:nvSpPr>
            <p:cNvPr id="47" name="Rectangle 46">
              <a:extLst>
                <a:ext uri="{FF2B5EF4-FFF2-40B4-BE49-F238E27FC236}">
                  <a16:creationId xmlns:a16="http://schemas.microsoft.com/office/drawing/2014/main" id="{3CDBB60C-1062-2D45-89E3-27EC1D4AABDA}"/>
                </a:ext>
              </a:extLst>
            </p:cNvPr>
            <p:cNvSpPr/>
            <p:nvPr/>
          </p:nvSpPr>
          <p:spPr bwMode="auto">
            <a:xfrm>
              <a:off x="298763" y="5882523"/>
              <a:ext cx="695110" cy="226711"/>
            </a:xfrm>
            <a:prstGeom prst="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48" name="TextBox 47">
              <a:extLst>
                <a:ext uri="{FF2B5EF4-FFF2-40B4-BE49-F238E27FC236}">
                  <a16:creationId xmlns:a16="http://schemas.microsoft.com/office/drawing/2014/main" id="{0123D45F-5C72-574B-8439-A5466C90E5AE}"/>
                </a:ext>
              </a:extLst>
            </p:cNvPr>
            <p:cNvSpPr txBox="1"/>
            <p:nvPr/>
          </p:nvSpPr>
          <p:spPr>
            <a:xfrm>
              <a:off x="993873" y="5594428"/>
              <a:ext cx="1941816" cy="307777"/>
            </a:xfrm>
            <a:prstGeom prst="rect">
              <a:avLst/>
            </a:prstGeom>
            <a:noFill/>
          </p:spPr>
          <p:txBody>
            <a:bodyPr wrap="square" rtlCol="0">
              <a:spAutoFit/>
            </a:bodyPr>
            <a:lstStyle/>
            <a:p>
              <a:r>
                <a:rPr lang="en-US" sz="1400" b="1" dirty="0"/>
                <a:t>Tenant-controlled</a:t>
              </a:r>
            </a:p>
          </p:txBody>
        </p:sp>
        <p:sp>
          <p:nvSpPr>
            <p:cNvPr id="49" name="TextBox 48">
              <a:extLst>
                <a:ext uri="{FF2B5EF4-FFF2-40B4-BE49-F238E27FC236}">
                  <a16:creationId xmlns:a16="http://schemas.microsoft.com/office/drawing/2014/main" id="{4A20F687-D58F-4F4C-BA03-1C4DDAAD5E62}"/>
                </a:ext>
              </a:extLst>
            </p:cNvPr>
            <p:cNvSpPr txBox="1"/>
            <p:nvPr/>
          </p:nvSpPr>
          <p:spPr>
            <a:xfrm>
              <a:off x="993873" y="5882523"/>
              <a:ext cx="1941816" cy="307777"/>
            </a:xfrm>
            <a:prstGeom prst="rect">
              <a:avLst/>
            </a:prstGeom>
            <a:noFill/>
          </p:spPr>
          <p:txBody>
            <a:bodyPr wrap="square" rtlCol="0">
              <a:spAutoFit/>
            </a:bodyPr>
            <a:lstStyle/>
            <a:p>
              <a:r>
                <a:rPr lang="en-US" sz="1400" b="1" dirty="0"/>
                <a:t>Provider-controlled</a:t>
              </a:r>
            </a:p>
          </p:txBody>
        </p:sp>
      </p:grpSp>
      <p:pic>
        <p:nvPicPr>
          <p:cNvPr id="64" name="Picture 63">
            <a:extLst>
              <a:ext uri="{FF2B5EF4-FFF2-40B4-BE49-F238E27FC236}">
                <a16:creationId xmlns:a16="http://schemas.microsoft.com/office/drawing/2014/main" id="{AAE47ED8-A4CF-4749-BDC2-2ECD226D4DDA}"/>
              </a:ext>
            </a:extLst>
          </p:cNvPr>
          <p:cNvPicPr>
            <a:picLocks noChangeAspect="1"/>
          </p:cNvPicPr>
          <p:nvPr/>
        </p:nvPicPr>
        <p:blipFill>
          <a:blip r:embed="rId11" cstate="print">
            <a:duotone>
              <a:prstClr val="black"/>
              <a:schemeClr val="accent6">
                <a:tint val="45000"/>
                <a:satMod val="400000"/>
              </a:schemeClr>
            </a:duotone>
          </a:blip>
          <a:stretch>
            <a:fillRect/>
          </a:stretch>
        </p:blipFill>
        <p:spPr>
          <a:xfrm>
            <a:off x="3673504" y="4161620"/>
            <a:ext cx="457200" cy="190500"/>
          </a:xfrm>
          <a:prstGeom prst="rect">
            <a:avLst/>
          </a:prstGeom>
        </p:spPr>
      </p:pic>
      <p:sp>
        <p:nvSpPr>
          <p:cNvPr id="63" name="TextBox 62">
            <a:extLst>
              <a:ext uri="{FF2B5EF4-FFF2-40B4-BE49-F238E27FC236}">
                <a16:creationId xmlns:a16="http://schemas.microsoft.com/office/drawing/2014/main" id="{E7EF8B18-D936-3F4C-A4F0-71B5EA6D1F6C}"/>
              </a:ext>
            </a:extLst>
          </p:cNvPr>
          <p:cNvSpPr txBox="1"/>
          <p:nvPr/>
        </p:nvSpPr>
        <p:spPr>
          <a:xfrm>
            <a:off x="1623694" y="6422663"/>
            <a:ext cx="4973293" cy="246221"/>
          </a:xfrm>
          <a:prstGeom prst="rect">
            <a:avLst/>
          </a:prstGeom>
          <a:noFill/>
        </p:spPr>
        <p:txBody>
          <a:bodyPr wrap="square" rtlCol="0">
            <a:spAutoFit/>
          </a:bodyPr>
          <a:lstStyle/>
          <a:p>
            <a:r>
              <a:rPr lang="en-US" sz="1000" dirty="0"/>
              <a:t>CA: Certificate Authority</a:t>
            </a:r>
          </a:p>
        </p:txBody>
      </p:sp>
      <p:sp>
        <p:nvSpPr>
          <p:cNvPr id="65" name="Rectangular Callout 64">
            <a:extLst>
              <a:ext uri="{FF2B5EF4-FFF2-40B4-BE49-F238E27FC236}">
                <a16:creationId xmlns:a16="http://schemas.microsoft.com/office/drawing/2014/main" id="{AD24EC9A-8E99-2B43-8A32-CCE1BC7B7CA7}"/>
              </a:ext>
            </a:extLst>
          </p:cNvPr>
          <p:cNvSpPr/>
          <p:nvPr/>
        </p:nvSpPr>
        <p:spPr bwMode="auto">
          <a:xfrm>
            <a:off x="1925454" y="4703631"/>
            <a:ext cx="1650531" cy="761659"/>
          </a:xfrm>
          <a:prstGeom prst="wedgeRectCallout">
            <a:avLst>
              <a:gd name="adj1" fmla="val 45805"/>
              <a:gd name="adj2" fmla="val -87841"/>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Cloud Node’s private key and certificate</a:t>
            </a:r>
            <a:endParaRPr kumimoji="0" lang="en-US" sz="1400" b="1" i="0" u="none" strike="noStrike" cap="none" normalizeH="0" baseline="0" dirty="0">
              <a:ln>
                <a:noFill/>
              </a:ln>
              <a:solidFill>
                <a:schemeClr val="tx1"/>
              </a:solidFill>
              <a:effectLst/>
              <a:latin typeface="Arial" pitchFamily="-110" charset="0"/>
            </a:endParaRPr>
          </a:p>
        </p:txBody>
      </p:sp>
    </p:spTree>
    <p:extLst>
      <p:ext uri="{BB962C8B-B14F-4D97-AF65-F5344CB8AC3E}">
        <p14:creationId xmlns:p14="http://schemas.microsoft.com/office/powerpoint/2010/main" val="315973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4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Usage: IPsec Encryption with Revocation</a:t>
            </a:r>
          </a:p>
        </p:txBody>
      </p:sp>
      <p:sp>
        <p:nvSpPr>
          <p:cNvPr id="5" name="Cloud 4"/>
          <p:cNvSpPr/>
          <p:nvPr/>
        </p:nvSpPr>
        <p:spPr bwMode="auto">
          <a:xfrm>
            <a:off x="4425008" y="1323474"/>
            <a:ext cx="7098729" cy="4398210"/>
          </a:xfrm>
          <a:prstGeom prst="cloud">
            <a:avLst/>
          </a:prstGeom>
          <a:solidFill>
            <a:schemeClr val="bg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nvGrpSpPr>
          <p:cNvPr id="6" name="Group 5">
            <a:extLst>
              <a:ext uri="{FF2B5EF4-FFF2-40B4-BE49-F238E27FC236}">
                <a16:creationId xmlns:a16="http://schemas.microsoft.com/office/drawing/2014/main" id="{B505BC3D-7D54-BA46-882E-DCD5DA669D1E}"/>
              </a:ext>
            </a:extLst>
          </p:cNvPr>
          <p:cNvGrpSpPr/>
          <p:nvPr/>
        </p:nvGrpSpPr>
        <p:grpSpPr>
          <a:xfrm>
            <a:off x="4789322" y="1845445"/>
            <a:ext cx="2111366" cy="760210"/>
            <a:chOff x="4981150" y="1485685"/>
            <a:chExt cx="2111366" cy="760210"/>
          </a:xfrm>
        </p:grpSpPr>
        <p:sp>
          <p:nvSpPr>
            <p:cNvPr id="19" name="Rounded Rectangle 18">
              <a:extLst>
                <a:ext uri="{FF2B5EF4-FFF2-40B4-BE49-F238E27FC236}">
                  <a16:creationId xmlns:a16="http://schemas.microsoft.com/office/drawing/2014/main" id="{A4EC56C8-E10C-164B-BFA0-0A19DFD1D2AB}"/>
                </a:ext>
              </a:extLst>
            </p:cNvPr>
            <p:cNvSpPr/>
            <p:nvPr/>
          </p:nvSpPr>
          <p:spPr bwMode="auto">
            <a:xfrm>
              <a:off x="4981150" y="1485685"/>
              <a:ext cx="2111366" cy="760210"/>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Cloud Verifier</a:t>
              </a:r>
            </a:p>
          </p:txBody>
        </p:sp>
        <p:pic>
          <p:nvPicPr>
            <p:cNvPr id="20" name="Picture 19">
              <a:extLst>
                <a:ext uri="{FF2B5EF4-FFF2-40B4-BE49-F238E27FC236}">
                  <a16:creationId xmlns:a16="http://schemas.microsoft.com/office/drawing/2014/main" id="{7F019DA9-1456-9F4A-97D5-BFF8A30AEFF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684239" y="1522276"/>
              <a:ext cx="382160" cy="381630"/>
            </a:xfrm>
            <a:prstGeom prst="rect">
              <a:avLst/>
            </a:prstGeom>
          </p:spPr>
        </p:pic>
      </p:grpSp>
      <p:sp>
        <p:nvSpPr>
          <p:cNvPr id="21" name="Oval 20">
            <a:extLst>
              <a:ext uri="{FF2B5EF4-FFF2-40B4-BE49-F238E27FC236}">
                <a16:creationId xmlns:a16="http://schemas.microsoft.com/office/drawing/2014/main" id="{A9196944-CA17-F54D-BEDA-8E813B023971}"/>
              </a:ext>
            </a:extLst>
          </p:cNvPr>
          <p:cNvSpPr/>
          <p:nvPr/>
        </p:nvSpPr>
        <p:spPr bwMode="auto">
          <a:xfrm>
            <a:off x="1016014" y="2872058"/>
            <a:ext cx="1726083" cy="869402"/>
          </a:xfrm>
          <a:prstGeom prst="ellipse">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a:t>
            </a:r>
          </a:p>
        </p:txBody>
      </p:sp>
      <p:grpSp>
        <p:nvGrpSpPr>
          <p:cNvPr id="22" name="Group 21">
            <a:extLst>
              <a:ext uri="{FF2B5EF4-FFF2-40B4-BE49-F238E27FC236}">
                <a16:creationId xmlns:a16="http://schemas.microsoft.com/office/drawing/2014/main" id="{C4023D3E-F52B-5940-BD1C-D0F50ED7DB88}"/>
              </a:ext>
            </a:extLst>
          </p:cNvPr>
          <p:cNvGrpSpPr/>
          <p:nvPr/>
        </p:nvGrpSpPr>
        <p:grpSpPr>
          <a:xfrm>
            <a:off x="5038603" y="4217911"/>
            <a:ext cx="2111366" cy="1107766"/>
            <a:chOff x="4981149" y="4309657"/>
            <a:chExt cx="2111366" cy="1107766"/>
          </a:xfrm>
        </p:grpSpPr>
        <p:sp>
          <p:nvSpPr>
            <p:cNvPr id="23" name="Rectangle 22">
              <a:extLst>
                <a:ext uri="{FF2B5EF4-FFF2-40B4-BE49-F238E27FC236}">
                  <a16:creationId xmlns:a16="http://schemas.microsoft.com/office/drawing/2014/main" id="{0E27B2E4-E1E2-B648-AB7D-6D76AA7EC451}"/>
                </a:ext>
              </a:extLst>
            </p:cNvPr>
            <p:cNvSpPr/>
            <p:nvPr/>
          </p:nvSpPr>
          <p:spPr bwMode="auto">
            <a:xfrm>
              <a:off x="4981149" y="4309657"/>
              <a:ext cx="2111366" cy="1107766"/>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Cloud Node #1</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pitchFamily="-110" charset="0"/>
              </a:endParaRPr>
            </a:p>
          </p:txBody>
        </p:sp>
        <p:sp>
          <p:nvSpPr>
            <p:cNvPr id="24" name="Rounded Rectangle 23">
              <a:extLst>
                <a:ext uri="{FF2B5EF4-FFF2-40B4-BE49-F238E27FC236}">
                  <a16:creationId xmlns:a16="http://schemas.microsoft.com/office/drawing/2014/main" id="{F9BF87D7-C0F8-BE49-BF4B-1BDD22F79496}"/>
                </a:ext>
              </a:extLst>
            </p:cNvPr>
            <p:cNvSpPr/>
            <p:nvPr/>
          </p:nvSpPr>
          <p:spPr bwMode="auto">
            <a:xfrm>
              <a:off x="6482914" y="4935820"/>
              <a:ext cx="609600" cy="481603"/>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algn="ctr" defTabSz="914285"/>
              <a:r>
                <a:rPr lang="en-US" sz="1500" b="1" dirty="0">
                  <a:solidFill>
                    <a:srgbClr val="FFFFFF"/>
                  </a:solidFill>
                </a:rPr>
                <a:t>TPM</a:t>
              </a:r>
            </a:p>
          </p:txBody>
        </p:sp>
        <p:pic>
          <p:nvPicPr>
            <p:cNvPr id="25" name="Picture 24">
              <a:extLst>
                <a:ext uri="{FF2B5EF4-FFF2-40B4-BE49-F238E27FC236}">
                  <a16:creationId xmlns:a16="http://schemas.microsoft.com/office/drawing/2014/main" id="{98E7ABDC-661D-C545-9650-E1960C180550}"/>
                </a:ext>
              </a:extLst>
            </p:cNvPr>
            <p:cNvPicPr>
              <a:picLocks noChangeAspect="1"/>
            </p:cNvPicPr>
            <p:nvPr/>
          </p:nvPicPr>
          <p:blipFill>
            <a:blip r:embed="rId4"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641496" y="5244652"/>
              <a:ext cx="293451" cy="122271"/>
            </a:xfrm>
            <a:prstGeom prst="rect">
              <a:avLst/>
            </a:prstGeom>
          </p:spPr>
        </p:pic>
      </p:grpSp>
      <p:sp>
        <p:nvSpPr>
          <p:cNvPr id="26" name="Rounded Rectangle 25">
            <a:extLst>
              <a:ext uri="{FF2B5EF4-FFF2-40B4-BE49-F238E27FC236}">
                <a16:creationId xmlns:a16="http://schemas.microsoft.com/office/drawing/2014/main" id="{91F5BE5F-9D31-EE42-8197-1CD17020F846}"/>
              </a:ext>
            </a:extLst>
          </p:cNvPr>
          <p:cNvSpPr/>
          <p:nvPr/>
        </p:nvSpPr>
        <p:spPr bwMode="auto">
          <a:xfrm>
            <a:off x="9343311" y="1736253"/>
            <a:ext cx="2113391" cy="869402"/>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bg1"/>
                </a:solidFill>
                <a:latin typeface="Arial" pitchFamily="-110" charset="0"/>
              </a:rPr>
              <a:t>Tenant </a:t>
            </a:r>
            <a:br>
              <a:rPr lang="en-US" sz="1400" b="1" dirty="0">
                <a:solidFill>
                  <a:schemeClr val="bg1"/>
                </a:solidFill>
                <a:latin typeface="Arial" pitchFamily="-110" charset="0"/>
              </a:rPr>
            </a:br>
            <a:r>
              <a:rPr lang="en-US" sz="1400" b="1" dirty="0">
                <a:solidFill>
                  <a:schemeClr val="bg1"/>
                </a:solidFill>
                <a:latin typeface="Arial" pitchFamily="-110" charset="0"/>
              </a:rPr>
              <a:t>Registrar</a:t>
            </a:r>
          </a:p>
        </p:txBody>
      </p:sp>
      <p:grpSp>
        <p:nvGrpSpPr>
          <p:cNvPr id="32" name="Group 31">
            <a:extLst>
              <a:ext uri="{FF2B5EF4-FFF2-40B4-BE49-F238E27FC236}">
                <a16:creationId xmlns:a16="http://schemas.microsoft.com/office/drawing/2014/main" id="{7F477340-821C-E74C-992D-77CBEE3E4A9B}"/>
              </a:ext>
            </a:extLst>
          </p:cNvPr>
          <p:cNvGrpSpPr/>
          <p:nvPr/>
        </p:nvGrpSpPr>
        <p:grpSpPr>
          <a:xfrm>
            <a:off x="8364358" y="4219122"/>
            <a:ext cx="2111366" cy="1107766"/>
            <a:chOff x="4981149" y="4309657"/>
            <a:chExt cx="2111366" cy="1107766"/>
          </a:xfrm>
        </p:grpSpPr>
        <p:sp>
          <p:nvSpPr>
            <p:cNvPr id="33" name="Rectangle 32">
              <a:extLst>
                <a:ext uri="{FF2B5EF4-FFF2-40B4-BE49-F238E27FC236}">
                  <a16:creationId xmlns:a16="http://schemas.microsoft.com/office/drawing/2014/main" id="{173E1BC0-800D-FB4B-8758-30CD68D3C133}"/>
                </a:ext>
              </a:extLst>
            </p:cNvPr>
            <p:cNvSpPr/>
            <p:nvPr/>
          </p:nvSpPr>
          <p:spPr bwMode="auto">
            <a:xfrm>
              <a:off x="4981149" y="4309657"/>
              <a:ext cx="2111366" cy="1107766"/>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Cloud Node #2</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pitchFamily="-110" charset="0"/>
              </a:endParaRPr>
            </a:p>
          </p:txBody>
        </p:sp>
        <p:sp>
          <p:nvSpPr>
            <p:cNvPr id="34" name="Rounded Rectangle 33">
              <a:extLst>
                <a:ext uri="{FF2B5EF4-FFF2-40B4-BE49-F238E27FC236}">
                  <a16:creationId xmlns:a16="http://schemas.microsoft.com/office/drawing/2014/main" id="{DEBE1F0F-39B6-394E-BE62-A3C113A66A93}"/>
                </a:ext>
              </a:extLst>
            </p:cNvPr>
            <p:cNvSpPr/>
            <p:nvPr/>
          </p:nvSpPr>
          <p:spPr bwMode="auto">
            <a:xfrm>
              <a:off x="6482914" y="4935820"/>
              <a:ext cx="609600" cy="481603"/>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algn="ctr" defTabSz="914285"/>
              <a:r>
                <a:rPr lang="en-US" sz="1500" b="1" dirty="0">
                  <a:solidFill>
                    <a:srgbClr val="FFFFFF"/>
                  </a:solidFill>
                </a:rPr>
                <a:t>TPM</a:t>
              </a:r>
            </a:p>
          </p:txBody>
        </p:sp>
        <p:pic>
          <p:nvPicPr>
            <p:cNvPr id="40" name="Picture 39">
              <a:extLst>
                <a:ext uri="{FF2B5EF4-FFF2-40B4-BE49-F238E27FC236}">
                  <a16:creationId xmlns:a16="http://schemas.microsoft.com/office/drawing/2014/main" id="{77E1BDF5-9ECC-3445-A8CF-30671AE4AF2E}"/>
                </a:ext>
              </a:extLst>
            </p:cNvPr>
            <p:cNvPicPr>
              <a:picLocks noChangeAspect="1"/>
            </p:cNvPicPr>
            <p:nvPr/>
          </p:nvPicPr>
          <p:blipFill>
            <a:blip r:embed="rId4"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641496" y="5244652"/>
              <a:ext cx="293451" cy="122271"/>
            </a:xfrm>
            <a:prstGeom prst="rect">
              <a:avLst/>
            </a:prstGeom>
          </p:spPr>
        </p:pic>
      </p:grpSp>
      <p:cxnSp>
        <p:nvCxnSpPr>
          <p:cNvPr id="29" name="Straight Arrow Connector 28"/>
          <p:cNvCxnSpPr>
            <a:stCxn id="23" idx="3"/>
            <a:endCxn id="33" idx="1"/>
          </p:cNvCxnSpPr>
          <p:nvPr/>
        </p:nvCxnSpPr>
        <p:spPr bwMode="auto">
          <a:xfrm>
            <a:off x="7149969" y="4771794"/>
            <a:ext cx="1214389" cy="1211"/>
          </a:xfrm>
          <a:prstGeom prst="straightConnector1">
            <a:avLst/>
          </a:prstGeom>
          <a:solidFill>
            <a:schemeClr val="accent1"/>
          </a:solidFill>
          <a:ln w="28575" cap="flat" cmpd="sng" algn="ctr">
            <a:solidFill>
              <a:schemeClr val="accent2"/>
            </a:solidFill>
            <a:prstDash val="solid"/>
            <a:round/>
            <a:headEnd type="triangle" w="med" len="lg"/>
            <a:tailEnd type="triangle" w="med" len="lg"/>
          </a:ln>
          <a:effectLst/>
        </p:spPr>
      </p:cxnSp>
      <p:sp>
        <p:nvSpPr>
          <p:cNvPr id="30" name="Rectangular Callout 29"/>
          <p:cNvSpPr/>
          <p:nvPr/>
        </p:nvSpPr>
        <p:spPr bwMode="auto">
          <a:xfrm>
            <a:off x="6699077" y="5547644"/>
            <a:ext cx="1879060" cy="614498"/>
          </a:xfrm>
          <a:prstGeom prst="wedgeRectCallout">
            <a:avLst>
              <a:gd name="adj1" fmla="val 7239"/>
              <a:gd name="adj2" fmla="val -17230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IPsec node-to-node communication</a:t>
            </a:r>
            <a:endParaRPr kumimoji="0" lang="en-US" sz="1400" b="1" i="0" u="none" strike="noStrike" cap="none" normalizeH="0" baseline="0" dirty="0">
              <a:ln>
                <a:noFill/>
              </a:ln>
              <a:solidFill>
                <a:schemeClr val="tx1"/>
              </a:solidFill>
              <a:effectLst/>
              <a:latin typeface="Arial" pitchFamily="-110" charset="0"/>
            </a:endParaRPr>
          </a:p>
        </p:txBody>
      </p:sp>
      <p:cxnSp>
        <p:nvCxnSpPr>
          <p:cNvPr id="31" name="Straight Arrow Connector 30"/>
          <p:cNvCxnSpPr>
            <a:cxnSpLocks/>
          </p:cNvCxnSpPr>
          <p:nvPr/>
        </p:nvCxnSpPr>
        <p:spPr bwMode="auto">
          <a:xfrm>
            <a:off x="5888548" y="2605655"/>
            <a:ext cx="0" cy="1612256"/>
          </a:xfrm>
          <a:prstGeom prst="straightConnector1">
            <a:avLst/>
          </a:prstGeom>
          <a:solidFill>
            <a:schemeClr val="accent1"/>
          </a:solidFill>
          <a:ln w="28575" cap="flat" cmpd="sng" algn="ctr">
            <a:solidFill>
              <a:schemeClr val="tx1"/>
            </a:solidFill>
            <a:prstDash val="solid"/>
            <a:round/>
            <a:headEnd type="triangle" w="med" len="lg"/>
            <a:tailEnd type="triangle" w="med" len="lg"/>
          </a:ln>
          <a:effectLst/>
        </p:spPr>
      </p:cxnSp>
      <p:sp>
        <p:nvSpPr>
          <p:cNvPr id="35" name="Rectangular Callout 34"/>
          <p:cNvSpPr/>
          <p:nvPr/>
        </p:nvSpPr>
        <p:spPr bwMode="auto">
          <a:xfrm>
            <a:off x="3778990" y="3127626"/>
            <a:ext cx="1662877" cy="763497"/>
          </a:xfrm>
          <a:prstGeom prst="wedgeRectCallout">
            <a:avLst>
              <a:gd name="adj1" fmla="val 76145"/>
              <a:gd name="adj2" fmla="val -1862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Arial" pitchFamily="-110" charset="0"/>
              </a:rPr>
              <a:t>Quote proves system integrity  </a:t>
            </a:r>
          </a:p>
        </p:txBody>
      </p:sp>
      <p:cxnSp>
        <p:nvCxnSpPr>
          <p:cNvPr id="36" name="Straight Arrow Connector 35"/>
          <p:cNvCxnSpPr>
            <a:endCxn id="33" idx="0"/>
          </p:cNvCxnSpPr>
          <p:nvPr/>
        </p:nvCxnSpPr>
        <p:spPr bwMode="auto">
          <a:xfrm>
            <a:off x="5969709" y="2627435"/>
            <a:ext cx="3450332" cy="1591687"/>
          </a:xfrm>
          <a:prstGeom prst="straightConnector1">
            <a:avLst/>
          </a:prstGeom>
          <a:solidFill>
            <a:schemeClr val="accent1"/>
          </a:solidFill>
          <a:ln w="28575" cap="flat" cmpd="sng" algn="ctr">
            <a:solidFill>
              <a:schemeClr val="tx1"/>
            </a:solidFill>
            <a:prstDash val="solid"/>
            <a:round/>
            <a:headEnd type="triangle" w="med" len="lg"/>
            <a:tailEnd type="triangle" w="med" len="lg"/>
          </a:ln>
          <a:effectLst/>
        </p:spPr>
      </p:cxnSp>
      <p:sp>
        <p:nvSpPr>
          <p:cNvPr id="37" name="Rectangular Callout 36"/>
          <p:cNvSpPr/>
          <p:nvPr/>
        </p:nvSpPr>
        <p:spPr bwMode="auto">
          <a:xfrm>
            <a:off x="8285005" y="2826411"/>
            <a:ext cx="1662877" cy="763497"/>
          </a:xfrm>
          <a:prstGeom prst="wedgeRectCallout">
            <a:avLst>
              <a:gd name="adj1" fmla="val -66649"/>
              <a:gd name="adj2" fmla="val 39539"/>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Arial" pitchFamily="-110" charset="0"/>
              </a:rPr>
              <a:t>Quote proves system integrity  </a:t>
            </a:r>
          </a:p>
        </p:txBody>
      </p:sp>
      <p:pic>
        <p:nvPicPr>
          <p:cNvPr id="44" name="Picture 43" descr="Green_check.svg.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77345" y="1980139"/>
            <a:ext cx="350919" cy="350919"/>
          </a:xfrm>
          <a:prstGeom prst="rect">
            <a:avLst/>
          </a:prstGeom>
        </p:spPr>
      </p:pic>
      <p:pic>
        <p:nvPicPr>
          <p:cNvPr id="45" name="Picture 44" descr="Green_check.svg.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87569" y="1970579"/>
            <a:ext cx="350919" cy="350919"/>
          </a:xfrm>
          <a:prstGeom prst="rect">
            <a:avLst/>
          </a:prstGeom>
        </p:spPr>
      </p:pic>
      <p:grpSp>
        <p:nvGrpSpPr>
          <p:cNvPr id="39" name="Group 38">
            <a:extLst>
              <a:ext uri="{FF2B5EF4-FFF2-40B4-BE49-F238E27FC236}">
                <a16:creationId xmlns:a16="http://schemas.microsoft.com/office/drawing/2014/main" id="{2D47C766-A1CA-C245-B544-1605C3B310B7}"/>
              </a:ext>
            </a:extLst>
          </p:cNvPr>
          <p:cNvGrpSpPr/>
          <p:nvPr/>
        </p:nvGrpSpPr>
        <p:grpSpPr>
          <a:xfrm>
            <a:off x="105171" y="5671952"/>
            <a:ext cx="2636926" cy="595872"/>
            <a:chOff x="298763" y="5594428"/>
            <a:chExt cx="2636926" cy="595872"/>
          </a:xfrm>
        </p:grpSpPr>
        <p:sp>
          <p:nvSpPr>
            <p:cNvPr id="47" name="Rectangle 46">
              <a:extLst>
                <a:ext uri="{FF2B5EF4-FFF2-40B4-BE49-F238E27FC236}">
                  <a16:creationId xmlns:a16="http://schemas.microsoft.com/office/drawing/2014/main" id="{85EE5EFB-12FC-0549-ADE1-7A81A17D00AF}"/>
                </a:ext>
              </a:extLst>
            </p:cNvPr>
            <p:cNvSpPr/>
            <p:nvPr/>
          </p:nvSpPr>
          <p:spPr bwMode="auto">
            <a:xfrm>
              <a:off x="298763" y="5635299"/>
              <a:ext cx="695109" cy="236103"/>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pitchFamily="-110" charset="0"/>
              </a:endParaRPr>
            </a:p>
          </p:txBody>
        </p:sp>
        <p:sp>
          <p:nvSpPr>
            <p:cNvPr id="48" name="Rectangle 47">
              <a:extLst>
                <a:ext uri="{FF2B5EF4-FFF2-40B4-BE49-F238E27FC236}">
                  <a16:creationId xmlns:a16="http://schemas.microsoft.com/office/drawing/2014/main" id="{6F68440A-82C9-0D4C-94D7-A8F4B716E301}"/>
                </a:ext>
              </a:extLst>
            </p:cNvPr>
            <p:cNvSpPr/>
            <p:nvPr/>
          </p:nvSpPr>
          <p:spPr bwMode="auto">
            <a:xfrm>
              <a:off x="298763" y="5882523"/>
              <a:ext cx="695110" cy="226711"/>
            </a:xfrm>
            <a:prstGeom prst="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56" name="TextBox 55">
              <a:extLst>
                <a:ext uri="{FF2B5EF4-FFF2-40B4-BE49-F238E27FC236}">
                  <a16:creationId xmlns:a16="http://schemas.microsoft.com/office/drawing/2014/main" id="{920D4F69-7BC2-204B-9EDC-6F58241F91D1}"/>
                </a:ext>
              </a:extLst>
            </p:cNvPr>
            <p:cNvSpPr txBox="1"/>
            <p:nvPr/>
          </p:nvSpPr>
          <p:spPr>
            <a:xfrm>
              <a:off x="993873" y="5594428"/>
              <a:ext cx="1941816" cy="307777"/>
            </a:xfrm>
            <a:prstGeom prst="rect">
              <a:avLst/>
            </a:prstGeom>
            <a:noFill/>
          </p:spPr>
          <p:txBody>
            <a:bodyPr wrap="square" rtlCol="0">
              <a:spAutoFit/>
            </a:bodyPr>
            <a:lstStyle/>
            <a:p>
              <a:r>
                <a:rPr lang="en-US" sz="1400" b="1" dirty="0"/>
                <a:t>Tenant-controlled</a:t>
              </a:r>
            </a:p>
          </p:txBody>
        </p:sp>
        <p:sp>
          <p:nvSpPr>
            <p:cNvPr id="57" name="TextBox 56">
              <a:extLst>
                <a:ext uri="{FF2B5EF4-FFF2-40B4-BE49-F238E27FC236}">
                  <a16:creationId xmlns:a16="http://schemas.microsoft.com/office/drawing/2014/main" id="{262FCCB8-34DC-6F4F-BED0-729ED1DAF1B7}"/>
                </a:ext>
              </a:extLst>
            </p:cNvPr>
            <p:cNvSpPr txBox="1"/>
            <p:nvPr/>
          </p:nvSpPr>
          <p:spPr>
            <a:xfrm>
              <a:off x="993873" y="5882523"/>
              <a:ext cx="1941816" cy="307777"/>
            </a:xfrm>
            <a:prstGeom prst="rect">
              <a:avLst/>
            </a:prstGeom>
            <a:noFill/>
          </p:spPr>
          <p:txBody>
            <a:bodyPr wrap="square" rtlCol="0">
              <a:spAutoFit/>
            </a:bodyPr>
            <a:lstStyle/>
            <a:p>
              <a:r>
                <a:rPr lang="en-US" sz="1400" b="1" dirty="0"/>
                <a:t>Provider-controlled</a:t>
              </a:r>
            </a:p>
          </p:txBody>
        </p:sp>
      </p:grpSp>
      <p:pic>
        <p:nvPicPr>
          <p:cNvPr id="58" name="Picture 57">
            <a:extLst>
              <a:ext uri="{FF2B5EF4-FFF2-40B4-BE49-F238E27FC236}">
                <a16:creationId xmlns:a16="http://schemas.microsoft.com/office/drawing/2014/main" id="{141C2941-FF4C-E54C-BB9E-24102044E236}"/>
              </a:ext>
            </a:extLst>
          </p:cNvPr>
          <p:cNvPicPr>
            <a:picLocks noChangeAspect="1"/>
          </p:cNvPicPr>
          <p:nvPr/>
        </p:nvPicPr>
        <p:blipFill>
          <a:blip r:embed="rId6"/>
          <a:stretch>
            <a:fillRect/>
          </a:stretch>
        </p:blipFill>
        <p:spPr>
          <a:xfrm>
            <a:off x="5988414" y="4882305"/>
            <a:ext cx="472663" cy="405140"/>
          </a:xfrm>
          <a:prstGeom prst="rect">
            <a:avLst/>
          </a:prstGeom>
          <a:solidFill>
            <a:schemeClr val="accent5"/>
          </a:solidFill>
        </p:spPr>
      </p:pic>
      <p:pic>
        <p:nvPicPr>
          <p:cNvPr id="59" name="Picture 58">
            <a:extLst>
              <a:ext uri="{FF2B5EF4-FFF2-40B4-BE49-F238E27FC236}">
                <a16:creationId xmlns:a16="http://schemas.microsoft.com/office/drawing/2014/main" id="{10D42A94-293F-EB4B-949B-9AD18851F3A5}"/>
              </a:ext>
            </a:extLst>
          </p:cNvPr>
          <p:cNvPicPr>
            <a:picLocks noChangeAspect="1"/>
          </p:cNvPicPr>
          <p:nvPr/>
        </p:nvPicPr>
        <p:blipFill>
          <a:blip r:embed="rId6"/>
          <a:stretch>
            <a:fillRect/>
          </a:stretch>
        </p:blipFill>
        <p:spPr>
          <a:xfrm>
            <a:off x="9343311" y="4895345"/>
            <a:ext cx="472663" cy="405140"/>
          </a:xfrm>
          <a:prstGeom prst="rect">
            <a:avLst/>
          </a:prstGeom>
          <a:solidFill>
            <a:schemeClr val="accent5"/>
          </a:solidFill>
        </p:spPr>
      </p:pic>
      <p:pic>
        <p:nvPicPr>
          <p:cNvPr id="60" name="Picture 59">
            <a:extLst>
              <a:ext uri="{FF2B5EF4-FFF2-40B4-BE49-F238E27FC236}">
                <a16:creationId xmlns:a16="http://schemas.microsoft.com/office/drawing/2014/main" id="{4B976D30-067B-114B-A0BE-7D2DCC5294BB}"/>
              </a:ext>
            </a:extLst>
          </p:cNvPr>
          <p:cNvPicPr>
            <a:picLocks noChangeAspect="1"/>
          </p:cNvPicPr>
          <p:nvPr/>
        </p:nvPicPr>
        <p:blipFill>
          <a:blip r:embed="rId7" cstate="print">
            <a:duotone>
              <a:prstClr val="black"/>
              <a:schemeClr val="accent6">
                <a:tint val="45000"/>
                <a:satMod val="400000"/>
              </a:schemeClr>
            </a:duotone>
          </a:blip>
          <a:stretch>
            <a:fillRect/>
          </a:stretch>
        </p:blipFill>
        <p:spPr>
          <a:xfrm>
            <a:off x="6052046" y="5175120"/>
            <a:ext cx="314856" cy="131190"/>
          </a:xfrm>
          <a:prstGeom prst="rect">
            <a:avLst/>
          </a:prstGeom>
        </p:spPr>
      </p:pic>
      <p:pic>
        <p:nvPicPr>
          <p:cNvPr id="62" name="Picture 61">
            <a:extLst>
              <a:ext uri="{FF2B5EF4-FFF2-40B4-BE49-F238E27FC236}">
                <a16:creationId xmlns:a16="http://schemas.microsoft.com/office/drawing/2014/main" id="{4CBD0154-22DB-DF45-8CEC-1CF1484FF7EA}"/>
              </a:ext>
            </a:extLst>
          </p:cNvPr>
          <p:cNvPicPr>
            <a:picLocks noChangeAspect="1"/>
          </p:cNvPicPr>
          <p:nvPr/>
        </p:nvPicPr>
        <p:blipFill>
          <a:blip r:embed="rId7" cstate="print">
            <a:duotone>
              <a:prstClr val="black"/>
              <a:schemeClr val="accent6">
                <a:tint val="45000"/>
                <a:satMod val="400000"/>
              </a:schemeClr>
            </a:duotone>
          </a:blip>
          <a:stretch>
            <a:fillRect/>
          </a:stretch>
        </p:blipFill>
        <p:spPr>
          <a:xfrm>
            <a:off x="9423270" y="5194487"/>
            <a:ext cx="314856" cy="131190"/>
          </a:xfrm>
          <a:prstGeom prst="rect">
            <a:avLst/>
          </a:prstGeom>
        </p:spPr>
      </p:pic>
      <p:pic>
        <p:nvPicPr>
          <p:cNvPr id="38" name="Picture 37">
            <a:extLst>
              <a:ext uri="{FF2B5EF4-FFF2-40B4-BE49-F238E27FC236}">
                <a16:creationId xmlns:a16="http://schemas.microsoft.com/office/drawing/2014/main" id="{7F019DA9-1456-9F4A-97D5-BFF8A30AEFF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050157" y="1762788"/>
            <a:ext cx="382160" cy="381630"/>
          </a:xfrm>
          <a:prstGeom prst="rect">
            <a:avLst/>
          </a:prstGeom>
        </p:spPr>
      </p:pic>
      <p:sp>
        <p:nvSpPr>
          <p:cNvPr id="12" name="Rounded Rectangle 11"/>
          <p:cNvSpPr/>
          <p:nvPr/>
        </p:nvSpPr>
        <p:spPr>
          <a:xfrm>
            <a:off x="9343311" y="1735042"/>
            <a:ext cx="2113391" cy="869403"/>
          </a:xfrm>
          <a:prstGeom prst="roundRect">
            <a:avLst/>
          </a:prstGeom>
          <a:solidFill>
            <a:schemeClr val="accent3">
              <a:alpha val="7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Tree>
    <p:extLst>
      <p:ext uri="{BB962C8B-B14F-4D97-AF65-F5344CB8AC3E}">
        <p14:creationId xmlns:p14="http://schemas.microsoft.com/office/powerpoint/2010/main" val="338815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0"/>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35"/>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1"/>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5" grpId="0" animBg="1"/>
      <p:bldP spid="35" grpId="1"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dirty="0">
                <a:solidFill>
                  <a:schemeClr val="tx1"/>
                </a:solidFill>
              </a:rPr>
              <a:t>Anatomy of Cyber Attacks on the Cloud</a:t>
            </a:r>
            <a:br>
              <a:rPr lang="en-US" dirty="0">
                <a:solidFill>
                  <a:schemeClr val="tx1"/>
                </a:solidFill>
              </a:rPr>
            </a:br>
            <a:r>
              <a:rPr lang="en-US" sz="2400" dirty="0">
                <a:solidFill>
                  <a:schemeClr val="tx1"/>
                </a:solidFill>
              </a:rPr>
              <a:t>Representative Example of Approaches</a:t>
            </a:r>
          </a:p>
        </p:txBody>
      </p:sp>
      <p:grpSp>
        <p:nvGrpSpPr>
          <p:cNvPr id="14" name="Group 13">
            <a:extLst>
              <a:ext uri="{FF2B5EF4-FFF2-40B4-BE49-F238E27FC236}">
                <a16:creationId xmlns:a16="http://schemas.microsoft.com/office/drawing/2014/main" id="{D7CEFD31-FA52-4542-9CE7-3DFEE3ADCA68}"/>
              </a:ext>
            </a:extLst>
          </p:cNvPr>
          <p:cNvGrpSpPr/>
          <p:nvPr/>
        </p:nvGrpSpPr>
        <p:grpSpPr>
          <a:xfrm>
            <a:off x="744669" y="5569612"/>
            <a:ext cx="10662491" cy="656599"/>
            <a:chOff x="744669" y="5569612"/>
            <a:chExt cx="10662491" cy="656599"/>
          </a:xfrm>
        </p:grpSpPr>
        <p:sp>
          <p:nvSpPr>
            <p:cNvPr id="75" name="Bevel 74"/>
            <p:cNvSpPr/>
            <p:nvPr/>
          </p:nvSpPr>
          <p:spPr bwMode="auto">
            <a:xfrm>
              <a:off x="3470056" y="5677571"/>
              <a:ext cx="2560320" cy="548640"/>
            </a:xfrm>
            <a:prstGeom prst="bevel">
              <a:avLst/>
            </a:prstGeom>
            <a:solidFill>
              <a:srgbClr val="C00000"/>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6350" lvl="1" algn="ctr">
                <a:lnSpc>
                  <a:spcPts val="1500"/>
                </a:lnSpc>
              </a:pPr>
              <a:r>
                <a:rPr lang="en-US" sz="1500" b="1" dirty="0">
                  <a:solidFill>
                    <a:schemeClr val="bg1"/>
                  </a:solidFill>
                </a:rPr>
                <a:t>Engage</a:t>
              </a:r>
            </a:p>
          </p:txBody>
        </p:sp>
        <p:sp>
          <p:nvSpPr>
            <p:cNvPr id="76" name="Bevel 75"/>
            <p:cNvSpPr/>
            <p:nvPr/>
          </p:nvSpPr>
          <p:spPr bwMode="auto">
            <a:xfrm>
              <a:off x="6158448" y="5677571"/>
              <a:ext cx="2560320" cy="548640"/>
            </a:xfrm>
            <a:prstGeom prst="bevel">
              <a:avLst/>
            </a:prstGeom>
            <a:solidFill>
              <a:srgbClr val="C00000"/>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6350" lvl="1" algn="ctr">
                <a:lnSpc>
                  <a:spcPts val="1500"/>
                </a:lnSpc>
              </a:pPr>
              <a:r>
                <a:rPr lang="en-US" sz="1500" b="1" dirty="0">
                  <a:solidFill>
                    <a:schemeClr val="bg1"/>
                  </a:solidFill>
                </a:rPr>
                <a:t>Maintain </a:t>
              </a:r>
              <a:br>
                <a:rPr lang="en-US" sz="1500" b="1" dirty="0">
                  <a:solidFill>
                    <a:schemeClr val="bg1"/>
                  </a:solidFill>
                </a:rPr>
              </a:br>
              <a:r>
                <a:rPr lang="en-US" sz="1500" b="1" dirty="0">
                  <a:solidFill>
                    <a:schemeClr val="bg1"/>
                  </a:solidFill>
                </a:rPr>
                <a:t>Presence</a:t>
              </a:r>
            </a:p>
          </p:txBody>
        </p:sp>
        <p:sp>
          <p:nvSpPr>
            <p:cNvPr id="77" name="Bevel 76"/>
            <p:cNvSpPr/>
            <p:nvPr/>
          </p:nvSpPr>
          <p:spPr bwMode="auto">
            <a:xfrm>
              <a:off x="8846840" y="5677571"/>
              <a:ext cx="2560320" cy="548640"/>
            </a:xfrm>
            <a:prstGeom prst="bevel">
              <a:avLst/>
            </a:prstGeom>
            <a:solidFill>
              <a:srgbClr val="C00000"/>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6350" lvl="1" algn="ctr">
                <a:lnSpc>
                  <a:spcPts val="1500"/>
                </a:lnSpc>
              </a:pPr>
              <a:r>
                <a:rPr lang="en-US" sz="1500" b="1" dirty="0">
                  <a:solidFill>
                    <a:schemeClr val="bg1"/>
                  </a:solidFill>
                </a:rPr>
                <a:t>Achieve Effect &amp;</a:t>
              </a:r>
              <a:br>
                <a:rPr lang="en-US" sz="1500" b="1" dirty="0">
                  <a:solidFill>
                    <a:schemeClr val="bg1"/>
                  </a:solidFill>
                </a:rPr>
              </a:br>
              <a:r>
                <a:rPr lang="en-US" sz="1500" b="1" dirty="0">
                  <a:solidFill>
                    <a:schemeClr val="bg1"/>
                  </a:solidFill>
                </a:rPr>
                <a:t>Assess Damage</a:t>
              </a:r>
            </a:p>
          </p:txBody>
        </p:sp>
        <p:sp>
          <p:nvSpPr>
            <p:cNvPr id="78" name="Bevel 77"/>
            <p:cNvSpPr/>
            <p:nvPr/>
          </p:nvSpPr>
          <p:spPr bwMode="auto">
            <a:xfrm>
              <a:off x="781664" y="5677571"/>
              <a:ext cx="2560320" cy="548640"/>
            </a:xfrm>
            <a:prstGeom prst="bevel">
              <a:avLst/>
            </a:prstGeom>
            <a:solidFill>
              <a:srgbClr val="C00000"/>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6350" marR="0" lvl="1" indent="0" algn="ctr" defTabSz="914400" latinLnBrk="0">
                <a:lnSpc>
                  <a:spcPts val="1500"/>
                </a:lnSpc>
                <a:buClrTx/>
                <a:buSzTx/>
                <a:buFontTx/>
                <a:buNone/>
                <a:tabLst/>
              </a:pPr>
              <a:r>
                <a:rPr lang="en-US" sz="1500" b="1" dirty="0">
                  <a:solidFill>
                    <a:schemeClr val="bg1"/>
                  </a:solidFill>
                </a:rPr>
                <a:t>Prepare</a:t>
              </a:r>
            </a:p>
          </p:txBody>
        </p:sp>
        <p:sp>
          <p:nvSpPr>
            <p:cNvPr id="105" name="Oval 104"/>
            <p:cNvSpPr/>
            <p:nvPr/>
          </p:nvSpPr>
          <p:spPr>
            <a:xfrm>
              <a:off x="744669" y="5569612"/>
              <a:ext cx="274320" cy="27432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1</a:t>
              </a:r>
            </a:p>
          </p:txBody>
        </p:sp>
        <p:sp>
          <p:nvSpPr>
            <p:cNvPr id="107" name="Oval 106"/>
            <p:cNvSpPr/>
            <p:nvPr/>
          </p:nvSpPr>
          <p:spPr>
            <a:xfrm>
              <a:off x="3436001" y="5569612"/>
              <a:ext cx="274320" cy="27432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2</a:t>
              </a:r>
            </a:p>
          </p:txBody>
        </p:sp>
        <p:sp>
          <p:nvSpPr>
            <p:cNvPr id="108" name="Oval 107"/>
            <p:cNvSpPr/>
            <p:nvPr/>
          </p:nvSpPr>
          <p:spPr>
            <a:xfrm>
              <a:off x="6125516" y="5569612"/>
              <a:ext cx="274320" cy="27432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3</a:t>
              </a:r>
            </a:p>
          </p:txBody>
        </p:sp>
        <p:sp>
          <p:nvSpPr>
            <p:cNvPr id="109" name="Oval 108"/>
            <p:cNvSpPr/>
            <p:nvPr/>
          </p:nvSpPr>
          <p:spPr>
            <a:xfrm>
              <a:off x="8830191" y="5569612"/>
              <a:ext cx="274320" cy="27432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4</a:t>
              </a:r>
            </a:p>
          </p:txBody>
        </p:sp>
      </p:grpSp>
      <p:sp>
        <p:nvSpPr>
          <p:cNvPr id="66" name="Cloud 65">
            <a:extLst>
              <a:ext uri="{FF2B5EF4-FFF2-40B4-BE49-F238E27FC236}">
                <a16:creationId xmlns:a16="http://schemas.microsoft.com/office/drawing/2014/main" id="{06C70B75-8AF0-4942-AC57-ABD7995621E4}"/>
              </a:ext>
            </a:extLst>
          </p:cNvPr>
          <p:cNvSpPr/>
          <p:nvPr/>
        </p:nvSpPr>
        <p:spPr bwMode="auto">
          <a:xfrm>
            <a:off x="5113657" y="1619461"/>
            <a:ext cx="4455645" cy="3065173"/>
          </a:xfrm>
          <a:prstGeom prst="cloud">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nvGrpSpPr>
          <p:cNvPr id="7" name="Group 6">
            <a:extLst>
              <a:ext uri="{FF2B5EF4-FFF2-40B4-BE49-F238E27FC236}">
                <a16:creationId xmlns:a16="http://schemas.microsoft.com/office/drawing/2014/main" id="{D6AE529F-9C5A-214C-9662-92B773D9127B}"/>
              </a:ext>
            </a:extLst>
          </p:cNvPr>
          <p:cNvGrpSpPr/>
          <p:nvPr/>
        </p:nvGrpSpPr>
        <p:grpSpPr>
          <a:xfrm>
            <a:off x="5482568" y="1888398"/>
            <a:ext cx="1790700" cy="1611229"/>
            <a:chOff x="10209911" y="3580903"/>
            <a:chExt cx="1790700" cy="1611229"/>
          </a:xfrm>
        </p:grpSpPr>
        <p:sp>
          <p:nvSpPr>
            <p:cNvPr id="5" name="Rounded Rectangle 4">
              <a:extLst>
                <a:ext uri="{FF2B5EF4-FFF2-40B4-BE49-F238E27FC236}">
                  <a16:creationId xmlns:a16="http://schemas.microsoft.com/office/drawing/2014/main" id="{F5D07AB6-62A2-0848-A603-71008DA908A2}"/>
                </a:ext>
              </a:extLst>
            </p:cNvPr>
            <p:cNvSpPr/>
            <p:nvPr/>
          </p:nvSpPr>
          <p:spPr>
            <a:xfrm>
              <a:off x="10241842" y="3580903"/>
              <a:ext cx="1726839" cy="1600200"/>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solidFill>
                  <a:schemeClr val="tx1"/>
                </a:solidFill>
              </a:endParaRPr>
            </a:p>
          </p:txBody>
        </p:sp>
        <p:pic>
          <p:nvPicPr>
            <p:cNvPr id="4" name="Picture 3">
              <a:extLst>
                <a:ext uri="{FF2B5EF4-FFF2-40B4-BE49-F238E27FC236}">
                  <a16:creationId xmlns:a16="http://schemas.microsoft.com/office/drawing/2014/main" id="{6EC21B9C-28E7-8A42-B60C-AF426B0450DB}"/>
                </a:ext>
              </a:extLst>
            </p:cNvPr>
            <p:cNvPicPr>
              <a:picLocks noChangeAspect="1"/>
            </p:cNvPicPr>
            <p:nvPr/>
          </p:nvPicPr>
          <p:blipFill>
            <a:blip r:embed="rId3"/>
            <a:stretch>
              <a:fillRect/>
            </a:stretch>
          </p:blipFill>
          <p:spPr>
            <a:xfrm>
              <a:off x="10209911" y="3591932"/>
              <a:ext cx="1790700" cy="1600200"/>
            </a:xfrm>
            <a:prstGeom prst="rect">
              <a:avLst/>
            </a:prstGeom>
          </p:spPr>
        </p:pic>
        <p:sp>
          <p:nvSpPr>
            <p:cNvPr id="6" name="TextBox 5">
              <a:extLst>
                <a:ext uri="{FF2B5EF4-FFF2-40B4-BE49-F238E27FC236}">
                  <a16:creationId xmlns:a16="http://schemas.microsoft.com/office/drawing/2014/main" id="{A3DCD010-8C94-E24C-9CC8-38F21449F186}"/>
                </a:ext>
              </a:extLst>
            </p:cNvPr>
            <p:cNvSpPr txBox="1"/>
            <p:nvPr/>
          </p:nvSpPr>
          <p:spPr>
            <a:xfrm>
              <a:off x="10489625" y="3580903"/>
              <a:ext cx="1231272" cy="307777"/>
            </a:xfrm>
            <a:prstGeom prst="rect">
              <a:avLst/>
            </a:prstGeom>
            <a:noFill/>
          </p:spPr>
          <p:txBody>
            <a:bodyPr wrap="square" rtlCol="0">
              <a:spAutoFit/>
            </a:bodyPr>
            <a:lstStyle/>
            <a:p>
              <a:pPr algn="ctr"/>
              <a:r>
                <a:rPr lang="en-US" sz="1400" b="1" dirty="0"/>
                <a:t>Processing</a:t>
              </a:r>
            </a:p>
          </p:txBody>
        </p:sp>
      </p:grpSp>
      <p:grpSp>
        <p:nvGrpSpPr>
          <p:cNvPr id="11" name="Group 10">
            <a:extLst>
              <a:ext uri="{FF2B5EF4-FFF2-40B4-BE49-F238E27FC236}">
                <a16:creationId xmlns:a16="http://schemas.microsoft.com/office/drawing/2014/main" id="{0B7BBDAD-2764-6144-8ACB-A201063FC0A9}"/>
              </a:ext>
            </a:extLst>
          </p:cNvPr>
          <p:cNvGrpSpPr/>
          <p:nvPr/>
        </p:nvGrpSpPr>
        <p:grpSpPr>
          <a:xfrm>
            <a:off x="7633433" y="2426056"/>
            <a:ext cx="1790700" cy="1606981"/>
            <a:chOff x="10037263" y="3761770"/>
            <a:chExt cx="1790700" cy="1606981"/>
          </a:xfrm>
        </p:grpSpPr>
        <p:sp>
          <p:nvSpPr>
            <p:cNvPr id="23" name="Rounded Rectangle 22">
              <a:extLst>
                <a:ext uri="{FF2B5EF4-FFF2-40B4-BE49-F238E27FC236}">
                  <a16:creationId xmlns:a16="http://schemas.microsoft.com/office/drawing/2014/main" id="{52C7A416-53A5-C645-92E5-25FA8A84EDE9}"/>
                </a:ext>
              </a:extLst>
            </p:cNvPr>
            <p:cNvSpPr/>
            <p:nvPr/>
          </p:nvSpPr>
          <p:spPr>
            <a:xfrm>
              <a:off x="10071696" y="3761770"/>
              <a:ext cx="1726839" cy="1600200"/>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solidFill>
                  <a:schemeClr val="tx1"/>
                </a:solidFill>
              </a:endParaRPr>
            </a:p>
          </p:txBody>
        </p:sp>
        <p:pic>
          <p:nvPicPr>
            <p:cNvPr id="10" name="Picture 9">
              <a:extLst>
                <a:ext uri="{FF2B5EF4-FFF2-40B4-BE49-F238E27FC236}">
                  <a16:creationId xmlns:a16="http://schemas.microsoft.com/office/drawing/2014/main" id="{DFEC3C54-E05D-4F40-A9E5-0187FE1A1ABE}"/>
                </a:ext>
              </a:extLst>
            </p:cNvPr>
            <p:cNvPicPr>
              <a:picLocks noChangeAspect="1"/>
            </p:cNvPicPr>
            <p:nvPr/>
          </p:nvPicPr>
          <p:blipFill>
            <a:blip r:embed="rId4"/>
            <a:stretch>
              <a:fillRect/>
            </a:stretch>
          </p:blipFill>
          <p:spPr>
            <a:xfrm>
              <a:off x="10037263" y="3768551"/>
              <a:ext cx="1790700" cy="1600200"/>
            </a:xfrm>
            <a:prstGeom prst="rect">
              <a:avLst/>
            </a:prstGeom>
          </p:spPr>
        </p:pic>
        <p:sp>
          <p:nvSpPr>
            <p:cNvPr id="24" name="TextBox 23">
              <a:extLst>
                <a:ext uri="{FF2B5EF4-FFF2-40B4-BE49-F238E27FC236}">
                  <a16:creationId xmlns:a16="http://schemas.microsoft.com/office/drawing/2014/main" id="{2E221BEA-A2F6-B345-AC5B-8598EF0E5B9C}"/>
                </a:ext>
              </a:extLst>
            </p:cNvPr>
            <p:cNvSpPr txBox="1"/>
            <p:nvPr/>
          </p:nvSpPr>
          <p:spPr>
            <a:xfrm>
              <a:off x="10319479" y="3761770"/>
              <a:ext cx="1231272" cy="307777"/>
            </a:xfrm>
            <a:prstGeom prst="rect">
              <a:avLst/>
            </a:prstGeom>
            <a:noFill/>
          </p:spPr>
          <p:txBody>
            <a:bodyPr wrap="square" rtlCol="0">
              <a:spAutoFit/>
            </a:bodyPr>
            <a:lstStyle/>
            <a:p>
              <a:pPr algn="ctr"/>
              <a:r>
                <a:rPr lang="en-US" sz="1400" b="1" dirty="0"/>
                <a:t>Storage</a:t>
              </a:r>
            </a:p>
          </p:txBody>
        </p:sp>
      </p:grpSp>
      <p:sp>
        <p:nvSpPr>
          <p:cNvPr id="12" name="Left-Right Arrow 11">
            <a:extLst>
              <a:ext uri="{FF2B5EF4-FFF2-40B4-BE49-F238E27FC236}">
                <a16:creationId xmlns:a16="http://schemas.microsoft.com/office/drawing/2014/main" id="{9C635A2C-E752-C744-8F84-75A35B6ED1BD}"/>
              </a:ext>
            </a:extLst>
          </p:cNvPr>
          <p:cNvSpPr/>
          <p:nvPr/>
        </p:nvSpPr>
        <p:spPr>
          <a:xfrm rot="1067239">
            <a:off x="6949677" y="2336644"/>
            <a:ext cx="1267181" cy="721863"/>
          </a:xfrm>
          <a:prstGeom prst="lef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Network</a:t>
            </a:r>
          </a:p>
        </p:txBody>
      </p:sp>
      <p:sp>
        <p:nvSpPr>
          <p:cNvPr id="27" name="TextBox 26">
            <a:extLst>
              <a:ext uri="{FF2B5EF4-FFF2-40B4-BE49-F238E27FC236}">
                <a16:creationId xmlns:a16="http://schemas.microsoft.com/office/drawing/2014/main" id="{3C21DB6E-91EF-C843-94A9-169B4C023496}"/>
              </a:ext>
            </a:extLst>
          </p:cNvPr>
          <p:cNvSpPr txBox="1"/>
          <p:nvPr/>
        </p:nvSpPr>
        <p:spPr>
          <a:xfrm>
            <a:off x="2623327" y="2169137"/>
            <a:ext cx="1919721" cy="307777"/>
          </a:xfrm>
          <a:prstGeom prst="rect">
            <a:avLst/>
          </a:prstGeom>
          <a:noFill/>
        </p:spPr>
        <p:txBody>
          <a:bodyPr wrap="square" rtlCol="0">
            <a:spAutoFit/>
          </a:bodyPr>
          <a:lstStyle/>
          <a:p>
            <a:pPr algn="ctr"/>
            <a:r>
              <a:rPr lang="en-US" sz="1400" b="1" dirty="0"/>
              <a:t>Users and Systems</a:t>
            </a:r>
          </a:p>
        </p:txBody>
      </p:sp>
      <p:pic>
        <p:nvPicPr>
          <p:cNvPr id="13" name="Picture 12">
            <a:extLst>
              <a:ext uri="{FF2B5EF4-FFF2-40B4-BE49-F238E27FC236}">
                <a16:creationId xmlns:a16="http://schemas.microsoft.com/office/drawing/2014/main" id="{9620926B-B6BF-B347-BD8E-58A360B95203}"/>
              </a:ext>
            </a:extLst>
          </p:cNvPr>
          <p:cNvPicPr>
            <a:picLocks noChangeAspect="1"/>
          </p:cNvPicPr>
          <p:nvPr/>
        </p:nvPicPr>
        <p:blipFill>
          <a:blip r:embed="rId5"/>
          <a:stretch>
            <a:fillRect/>
          </a:stretch>
        </p:blipFill>
        <p:spPr>
          <a:xfrm>
            <a:off x="2389814" y="2258155"/>
            <a:ext cx="2390585" cy="1627632"/>
          </a:xfrm>
          <a:prstGeom prst="rect">
            <a:avLst/>
          </a:prstGeom>
        </p:spPr>
      </p:pic>
      <p:sp>
        <p:nvSpPr>
          <p:cNvPr id="26" name="Left-Right Arrow 25">
            <a:extLst>
              <a:ext uri="{FF2B5EF4-FFF2-40B4-BE49-F238E27FC236}">
                <a16:creationId xmlns:a16="http://schemas.microsoft.com/office/drawing/2014/main" id="{5B6A35AE-209B-1247-842F-EF6DC8920C08}"/>
              </a:ext>
            </a:extLst>
          </p:cNvPr>
          <p:cNvSpPr/>
          <p:nvPr/>
        </p:nvSpPr>
        <p:spPr>
          <a:xfrm>
            <a:off x="4187596" y="2751734"/>
            <a:ext cx="1268901" cy="641604"/>
          </a:xfrm>
          <a:prstGeom prst="lef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WAN Net</a:t>
            </a:r>
          </a:p>
        </p:txBody>
      </p:sp>
      <p:grpSp>
        <p:nvGrpSpPr>
          <p:cNvPr id="67" name="Group 66">
            <a:extLst>
              <a:ext uri="{FF2B5EF4-FFF2-40B4-BE49-F238E27FC236}">
                <a16:creationId xmlns:a16="http://schemas.microsoft.com/office/drawing/2014/main" id="{C4603294-1B3F-334D-A940-6D759521E10A}"/>
              </a:ext>
            </a:extLst>
          </p:cNvPr>
          <p:cNvGrpSpPr/>
          <p:nvPr/>
        </p:nvGrpSpPr>
        <p:grpSpPr>
          <a:xfrm>
            <a:off x="9003167" y="1089567"/>
            <a:ext cx="2894149" cy="1583568"/>
            <a:chOff x="9003167" y="1089567"/>
            <a:chExt cx="2894149" cy="1583568"/>
          </a:xfrm>
        </p:grpSpPr>
        <p:cxnSp>
          <p:nvCxnSpPr>
            <p:cNvPr id="68" name="Straight Connector 67">
              <a:extLst>
                <a:ext uri="{FF2B5EF4-FFF2-40B4-BE49-F238E27FC236}">
                  <a16:creationId xmlns:a16="http://schemas.microsoft.com/office/drawing/2014/main" id="{B6D49223-34D0-CE44-AADA-13B3F78AD631}"/>
                </a:ext>
              </a:extLst>
            </p:cNvPr>
            <p:cNvCxnSpPr>
              <a:cxnSpLocks/>
            </p:cNvCxnSpPr>
            <p:nvPr/>
          </p:nvCxnSpPr>
          <p:spPr>
            <a:xfrm>
              <a:off x="9003167" y="1608970"/>
              <a:ext cx="1623875" cy="0"/>
            </a:xfrm>
            <a:prstGeom prst="line">
              <a:avLst/>
            </a:prstGeom>
            <a:ln w="28575">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E73B2F8-877F-E647-B1B3-9633011ECEFC}"/>
                </a:ext>
              </a:extLst>
            </p:cNvPr>
            <p:cNvCxnSpPr>
              <a:cxnSpLocks/>
            </p:cNvCxnSpPr>
            <p:nvPr/>
          </p:nvCxnSpPr>
          <p:spPr>
            <a:xfrm>
              <a:off x="9016785" y="1608970"/>
              <a:ext cx="0" cy="1064165"/>
            </a:xfrm>
            <a:prstGeom prst="line">
              <a:avLst/>
            </a:prstGeom>
            <a:ln w="28575">
              <a:solidFill>
                <a:srgbClr val="C00000"/>
              </a:solidFill>
              <a:tailEnd type="oval" w="lg" len="lg"/>
            </a:ln>
          </p:spPr>
          <p:style>
            <a:lnRef idx="1">
              <a:schemeClr val="accent1"/>
            </a:lnRef>
            <a:fillRef idx="0">
              <a:schemeClr val="accent1"/>
            </a:fillRef>
            <a:effectRef idx="0">
              <a:schemeClr val="accent1"/>
            </a:effectRef>
            <a:fontRef idx="minor">
              <a:schemeClr val="tx1"/>
            </a:fontRef>
          </p:style>
        </p:cxnSp>
        <p:sp>
          <p:nvSpPr>
            <p:cNvPr id="70" name="Rounded Rectangle 69">
              <a:extLst>
                <a:ext uri="{FF2B5EF4-FFF2-40B4-BE49-F238E27FC236}">
                  <a16:creationId xmlns:a16="http://schemas.microsoft.com/office/drawing/2014/main" id="{033F68BD-D0E8-A743-8CD5-C5D91FF5E8AA}"/>
                </a:ext>
              </a:extLst>
            </p:cNvPr>
            <p:cNvSpPr/>
            <p:nvPr/>
          </p:nvSpPr>
          <p:spPr>
            <a:xfrm>
              <a:off x="9853740" y="1211593"/>
              <a:ext cx="2039112" cy="886968"/>
            </a:xfrm>
            <a:prstGeom prst="roundRect">
              <a:avLst>
                <a:gd name="adj" fmla="val 14815"/>
              </a:avLst>
            </a:prstGeom>
            <a:solidFill>
              <a:srgbClr val="F5DEDE"/>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71" name="TextBox 70">
              <a:extLst>
                <a:ext uri="{FF2B5EF4-FFF2-40B4-BE49-F238E27FC236}">
                  <a16:creationId xmlns:a16="http://schemas.microsoft.com/office/drawing/2014/main" id="{ECC88741-091A-8D47-AB95-45C488523C06}"/>
                </a:ext>
              </a:extLst>
            </p:cNvPr>
            <p:cNvSpPr txBox="1"/>
            <p:nvPr/>
          </p:nvSpPr>
          <p:spPr>
            <a:xfrm>
              <a:off x="9885636" y="1282407"/>
              <a:ext cx="2011680" cy="612475"/>
            </a:xfrm>
            <a:prstGeom prst="rect">
              <a:avLst/>
            </a:prstGeom>
            <a:noFill/>
          </p:spPr>
          <p:txBody>
            <a:bodyPr wrap="square" rtlCol="0">
              <a:spAutoFit/>
            </a:bodyPr>
            <a:lstStyle/>
            <a:p>
              <a:pPr algn="ctr" defTabSz="914400" eaLnBrk="0" fontAlgn="base" hangingPunct="0">
                <a:lnSpc>
                  <a:spcPct val="90000"/>
                </a:lnSpc>
                <a:spcBef>
                  <a:spcPct val="0"/>
                </a:spcBef>
                <a:spcAft>
                  <a:spcPts val="400"/>
                </a:spcAft>
              </a:pPr>
              <a:r>
                <a:rPr lang="en-US" sz="1200" b="1" dirty="0">
                  <a:latin typeface="Arial" pitchFamily="-110" charset="0"/>
                </a:rPr>
                <a:t>Establish Persistence</a:t>
              </a:r>
            </a:p>
            <a:p>
              <a:pPr marL="171450" indent="-171450" defTabSz="914400" eaLnBrk="0" fontAlgn="base" hangingPunct="0">
                <a:lnSpc>
                  <a:spcPct val="90000"/>
                </a:lnSpc>
                <a:spcBef>
                  <a:spcPct val="0"/>
                </a:spcBef>
                <a:spcAft>
                  <a:spcPts val="200"/>
                </a:spcAft>
                <a:buFont typeface="Arial"/>
                <a:buChar char="•"/>
              </a:pPr>
              <a:r>
                <a:rPr lang="en-US" sz="1000" b="1" dirty="0">
                  <a:solidFill>
                    <a:sysClr val="windowText" lastClr="000000"/>
                  </a:solidFill>
                  <a:latin typeface="Arial" pitchFamily="-110" charset="0"/>
                </a:rPr>
                <a:t>Install backdoor malware</a:t>
              </a:r>
            </a:p>
            <a:p>
              <a:pPr marL="171450" indent="-171450" defTabSz="914400" eaLnBrk="0" fontAlgn="base" hangingPunct="0">
                <a:lnSpc>
                  <a:spcPct val="90000"/>
                </a:lnSpc>
                <a:spcBef>
                  <a:spcPct val="0"/>
                </a:spcBef>
                <a:spcAft>
                  <a:spcPts val="200"/>
                </a:spcAft>
                <a:buFont typeface="Arial"/>
                <a:buChar char="•"/>
              </a:pPr>
              <a:r>
                <a:rPr lang="en-US" sz="1000" b="1" dirty="0">
                  <a:solidFill>
                    <a:sysClr val="windowText" lastClr="000000"/>
                  </a:solidFill>
                  <a:latin typeface="Arial" pitchFamily="-110" charset="0"/>
                </a:rPr>
                <a:t>Move laterally</a:t>
              </a:r>
            </a:p>
          </p:txBody>
        </p:sp>
        <p:sp>
          <p:nvSpPr>
            <p:cNvPr id="72" name="Oval 71">
              <a:extLst>
                <a:ext uri="{FF2B5EF4-FFF2-40B4-BE49-F238E27FC236}">
                  <a16:creationId xmlns:a16="http://schemas.microsoft.com/office/drawing/2014/main" id="{9D804484-F998-C54D-B267-B6BD3CC44697}"/>
                </a:ext>
              </a:extLst>
            </p:cNvPr>
            <p:cNvSpPr/>
            <p:nvPr/>
          </p:nvSpPr>
          <p:spPr>
            <a:xfrm>
              <a:off x="9732741" y="1089567"/>
              <a:ext cx="274320" cy="27432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3</a:t>
              </a:r>
            </a:p>
          </p:txBody>
        </p:sp>
      </p:grpSp>
      <p:grpSp>
        <p:nvGrpSpPr>
          <p:cNvPr id="3" name="Group 2">
            <a:extLst>
              <a:ext uri="{FF2B5EF4-FFF2-40B4-BE49-F238E27FC236}">
                <a16:creationId xmlns:a16="http://schemas.microsoft.com/office/drawing/2014/main" id="{68D3C908-9731-5E48-B9C1-E2036FE66D02}"/>
              </a:ext>
            </a:extLst>
          </p:cNvPr>
          <p:cNvGrpSpPr/>
          <p:nvPr/>
        </p:nvGrpSpPr>
        <p:grpSpPr>
          <a:xfrm>
            <a:off x="204442" y="2313454"/>
            <a:ext cx="2418885" cy="1008539"/>
            <a:chOff x="204442" y="2313454"/>
            <a:chExt cx="2418885" cy="1008539"/>
          </a:xfrm>
        </p:grpSpPr>
        <p:cxnSp>
          <p:nvCxnSpPr>
            <p:cNvPr id="47" name="Straight Connector 46">
              <a:extLst>
                <a:ext uri="{FF2B5EF4-FFF2-40B4-BE49-F238E27FC236}">
                  <a16:creationId xmlns:a16="http://schemas.microsoft.com/office/drawing/2014/main" id="{E9723356-8E4D-3E42-9F7B-638D8AE5049B}"/>
                </a:ext>
              </a:extLst>
            </p:cNvPr>
            <p:cNvCxnSpPr>
              <a:cxnSpLocks/>
            </p:cNvCxnSpPr>
            <p:nvPr/>
          </p:nvCxnSpPr>
          <p:spPr>
            <a:xfrm>
              <a:off x="1420711" y="3183796"/>
              <a:ext cx="1202616" cy="0"/>
            </a:xfrm>
            <a:prstGeom prst="line">
              <a:avLst/>
            </a:prstGeom>
            <a:ln w="28575">
              <a:solidFill>
                <a:srgbClr val="C00000"/>
              </a:solidFill>
              <a:tailEnd type="oval" w="lg" len="lg"/>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068C87B5-FD3C-E744-A3A5-D4B68AEA069B}"/>
                </a:ext>
              </a:extLst>
            </p:cNvPr>
            <p:cNvGrpSpPr/>
            <p:nvPr/>
          </p:nvGrpSpPr>
          <p:grpSpPr>
            <a:xfrm>
              <a:off x="325441" y="2435025"/>
              <a:ext cx="2011680" cy="886968"/>
              <a:chOff x="367776" y="2417347"/>
              <a:chExt cx="2011680" cy="886968"/>
            </a:xfrm>
          </p:grpSpPr>
          <p:sp>
            <p:nvSpPr>
              <p:cNvPr id="64" name="Rounded Rectangle 63">
                <a:extLst>
                  <a:ext uri="{FF2B5EF4-FFF2-40B4-BE49-F238E27FC236}">
                    <a16:creationId xmlns:a16="http://schemas.microsoft.com/office/drawing/2014/main" id="{EC598D64-DE38-6D43-93B7-02D7196240EB}"/>
                  </a:ext>
                </a:extLst>
              </p:cNvPr>
              <p:cNvSpPr/>
              <p:nvPr/>
            </p:nvSpPr>
            <p:spPr>
              <a:xfrm>
                <a:off x="367776" y="2417347"/>
                <a:ext cx="2011680" cy="886968"/>
              </a:xfrm>
              <a:prstGeom prst="roundRect">
                <a:avLst>
                  <a:gd name="adj" fmla="val 14815"/>
                </a:avLst>
              </a:prstGeom>
              <a:solidFill>
                <a:srgbClr val="F5DEDE"/>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65" name="TextBox 64">
                <a:extLst>
                  <a:ext uri="{FF2B5EF4-FFF2-40B4-BE49-F238E27FC236}">
                    <a16:creationId xmlns:a16="http://schemas.microsoft.com/office/drawing/2014/main" id="{59C54005-4449-CD4F-A2D1-A426B3C42EF2}"/>
                  </a:ext>
                </a:extLst>
              </p:cNvPr>
              <p:cNvSpPr txBox="1"/>
              <p:nvPr/>
            </p:nvSpPr>
            <p:spPr>
              <a:xfrm>
                <a:off x="413496" y="2480696"/>
                <a:ext cx="1920240" cy="612475"/>
              </a:xfrm>
              <a:prstGeom prst="rect">
                <a:avLst/>
              </a:prstGeom>
              <a:noFill/>
            </p:spPr>
            <p:txBody>
              <a:bodyPr wrap="square" rtlCol="0">
                <a:spAutoFit/>
              </a:bodyPr>
              <a:lstStyle/>
              <a:p>
                <a:pPr algn="ctr" defTabSz="914400" eaLnBrk="0" fontAlgn="base" hangingPunct="0">
                  <a:lnSpc>
                    <a:spcPct val="90000"/>
                  </a:lnSpc>
                  <a:spcBef>
                    <a:spcPct val="0"/>
                  </a:spcBef>
                  <a:spcAft>
                    <a:spcPts val="400"/>
                  </a:spcAft>
                </a:pPr>
                <a:r>
                  <a:rPr lang="en-US" sz="1200" b="1" dirty="0">
                    <a:latin typeface="Arial" pitchFamily="-110" charset="0"/>
                  </a:rPr>
                  <a:t>Compromise User</a:t>
                </a:r>
              </a:p>
              <a:p>
                <a:pPr marL="171450" indent="-171450" defTabSz="914400" eaLnBrk="0" fontAlgn="base" hangingPunct="0">
                  <a:lnSpc>
                    <a:spcPct val="90000"/>
                  </a:lnSpc>
                  <a:spcBef>
                    <a:spcPct val="0"/>
                  </a:spcBef>
                  <a:spcAft>
                    <a:spcPts val="200"/>
                  </a:spcAft>
                  <a:buFont typeface="Arial"/>
                  <a:buChar char="•"/>
                </a:pPr>
                <a:r>
                  <a:rPr lang="en-US" sz="1000" b="1" dirty="0">
                    <a:latin typeface="Arial" pitchFamily="-110" charset="0"/>
                  </a:rPr>
                  <a:t>Spear phishing</a:t>
                </a:r>
              </a:p>
              <a:p>
                <a:pPr marL="171450" indent="-171450" defTabSz="914400" eaLnBrk="0" fontAlgn="base" hangingPunct="0">
                  <a:lnSpc>
                    <a:spcPct val="90000"/>
                  </a:lnSpc>
                  <a:spcBef>
                    <a:spcPct val="0"/>
                  </a:spcBef>
                  <a:spcAft>
                    <a:spcPts val="200"/>
                  </a:spcAft>
                  <a:buFont typeface="Arial"/>
                  <a:buChar char="•"/>
                </a:pPr>
                <a:r>
                  <a:rPr lang="en-US" sz="1000" b="1" dirty="0">
                    <a:latin typeface="Arial" pitchFamily="-110" charset="0"/>
                  </a:rPr>
                  <a:t>Watering hole attack</a:t>
                </a:r>
              </a:p>
            </p:txBody>
          </p:sp>
        </p:grpSp>
        <p:sp>
          <p:nvSpPr>
            <p:cNvPr id="50" name="Oval 49">
              <a:extLst>
                <a:ext uri="{FF2B5EF4-FFF2-40B4-BE49-F238E27FC236}">
                  <a16:creationId xmlns:a16="http://schemas.microsoft.com/office/drawing/2014/main" id="{67E274AC-4277-8046-985A-23395A8E6164}"/>
                </a:ext>
              </a:extLst>
            </p:cNvPr>
            <p:cNvSpPr/>
            <p:nvPr/>
          </p:nvSpPr>
          <p:spPr>
            <a:xfrm>
              <a:off x="204442" y="2313454"/>
              <a:ext cx="274320" cy="27432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2</a:t>
              </a:r>
            </a:p>
          </p:txBody>
        </p:sp>
      </p:grpSp>
      <p:grpSp>
        <p:nvGrpSpPr>
          <p:cNvPr id="8" name="Group 7">
            <a:extLst>
              <a:ext uri="{FF2B5EF4-FFF2-40B4-BE49-F238E27FC236}">
                <a16:creationId xmlns:a16="http://schemas.microsoft.com/office/drawing/2014/main" id="{396E51DE-73BD-5E43-9ECD-4DB5020C532F}"/>
              </a:ext>
            </a:extLst>
          </p:cNvPr>
          <p:cNvGrpSpPr/>
          <p:nvPr/>
        </p:nvGrpSpPr>
        <p:grpSpPr>
          <a:xfrm>
            <a:off x="204442" y="3232937"/>
            <a:ext cx="4617605" cy="1028214"/>
            <a:chOff x="204442" y="3232937"/>
            <a:chExt cx="4617605" cy="1028214"/>
          </a:xfrm>
        </p:grpSpPr>
        <p:grpSp>
          <p:nvGrpSpPr>
            <p:cNvPr id="51" name="Group 50">
              <a:extLst>
                <a:ext uri="{FF2B5EF4-FFF2-40B4-BE49-F238E27FC236}">
                  <a16:creationId xmlns:a16="http://schemas.microsoft.com/office/drawing/2014/main" id="{29C97A84-4FB2-604E-BDBF-E7FBAD91136B}"/>
                </a:ext>
              </a:extLst>
            </p:cNvPr>
            <p:cNvGrpSpPr/>
            <p:nvPr/>
          </p:nvGrpSpPr>
          <p:grpSpPr>
            <a:xfrm>
              <a:off x="204442" y="3407605"/>
              <a:ext cx="2132679" cy="853546"/>
              <a:chOff x="204442" y="4349738"/>
              <a:chExt cx="2132679" cy="853546"/>
            </a:xfrm>
          </p:grpSpPr>
          <p:grpSp>
            <p:nvGrpSpPr>
              <p:cNvPr id="60" name="Group 59">
                <a:extLst>
                  <a:ext uri="{FF2B5EF4-FFF2-40B4-BE49-F238E27FC236}">
                    <a16:creationId xmlns:a16="http://schemas.microsoft.com/office/drawing/2014/main" id="{2E09BEDD-F9C4-E94A-8B34-3627B18DE956}"/>
                  </a:ext>
                </a:extLst>
              </p:cNvPr>
              <p:cNvGrpSpPr/>
              <p:nvPr/>
            </p:nvGrpSpPr>
            <p:grpSpPr>
              <a:xfrm>
                <a:off x="325441" y="4471764"/>
                <a:ext cx="2011680" cy="731520"/>
                <a:chOff x="367776" y="4471764"/>
                <a:chExt cx="2011680" cy="731520"/>
              </a:xfrm>
            </p:grpSpPr>
            <p:sp>
              <p:nvSpPr>
                <p:cNvPr id="62" name="Rounded Rectangle 61">
                  <a:extLst>
                    <a:ext uri="{FF2B5EF4-FFF2-40B4-BE49-F238E27FC236}">
                      <a16:creationId xmlns:a16="http://schemas.microsoft.com/office/drawing/2014/main" id="{F13E8FE8-A0D5-034B-B280-7EA90B194585}"/>
                    </a:ext>
                  </a:extLst>
                </p:cNvPr>
                <p:cNvSpPr/>
                <p:nvPr/>
              </p:nvSpPr>
              <p:spPr>
                <a:xfrm>
                  <a:off x="367776" y="4471764"/>
                  <a:ext cx="2011680" cy="731520"/>
                </a:xfrm>
                <a:prstGeom prst="roundRect">
                  <a:avLst>
                    <a:gd name="adj" fmla="val 14815"/>
                  </a:avLst>
                </a:prstGeom>
                <a:solidFill>
                  <a:srgbClr val="F5DEDE"/>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63" name="TextBox 62">
                  <a:extLst>
                    <a:ext uri="{FF2B5EF4-FFF2-40B4-BE49-F238E27FC236}">
                      <a16:creationId xmlns:a16="http://schemas.microsoft.com/office/drawing/2014/main" id="{2DF37796-32AD-9F4D-8DCF-219C3C6236A6}"/>
                    </a:ext>
                  </a:extLst>
                </p:cNvPr>
                <p:cNvSpPr txBox="1"/>
                <p:nvPr/>
              </p:nvSpPr>
              <p:spPr>
                <a:xfrm>
                  <a:off x="413496" y="4533914"/>
                  <a:ext cx="1920240" cy="612475"/>
                </a:xfrm>
                <a:prstGeom prst="rect">
                  <a:avLst/>
                </a:prstGeom>
                <a:noFill/>
              </p:spPr>
              <p:txBody>
                <a:bodyPr wrap="square" rtlCol="0">
                  <a:spAutoFit/>
                </a:bodyPr>
                <a:lstStyle/>
                <a:p>
                  <a:pPr algn="ctr" defTabSz="914400" eaLnBrk="0" fontAlgn="base" hangingPunct="0">
                    <a:lnSpc>
                      <a:spcPct val="90000"/>
                    </a:lnSpc>
                    <a:spcBef>
                      <a:spcPct val="0"/>
                    </a:spcBef>
                    <a:spcAft>
                      <a:spcPts val="400"/>
                    </a:spcAft>
                  </a:pPr>
                  <a:r>
                    <a:rPr lang="en-US" sz="1200" b="1" dirty="0">
                      <a:latin typeface="Arial" pitchFamily="-110" charset="0"/>
                    </a:rPr>
                    <a:t>Compromise Data</a:t>
                  </a:r>
                </a:p>
                <a:p>
                  <a:pPr marL="171450" indent="-171450" defTabSz="914400" eaLnBrk="0" fontAlgn="base" hangingPunct="0">
                    <a:lnSpc>
                      <a:spcPct val="90000"/>
                    </a:lnSpc>
                    <a:spcBef>
                      <a:spcPct val="0"/>
                    </a:spcBef>
                    <a:spcAft>
                      <a:spcPts val="200"/>
                    </a:spcAft>
                    <a:buFont typeface="Arial"/>
                    <a:buChar char="•"/>
                  </a:pPr>
                  <a:r>
                    <a:rPr lang="en-US" sz="1000" b="1" dirty="0">
                      <a:solidFill>
                        <a:sysClr val="windowText" lastClr="000000"/>
                      </a:solidFill>
                      <a:latin typeface="Arial" pitchFamily="-110" charset="0"/>
                    </a:rPr>
                    <a:t>Control flow hijacking</a:t>
                  </a:r>
                </a:p>
                <a:p>
                  <a:pPr marL="171450" indent="-171450" defTabSz="914400" eaLnBrk="0" fontAlgn="base" hangingPunct="0">
                    <a:lnSpc>
                      <a:spcPct val="90000"/>
                    </a:lnSpc>
                    <a:spcBef>
                      <a:spcPct val="0"/>
                    </a:spcBef>
                    <a:spcAft>
                      <a:spcPts val="200"/>
                    </a:spcAft>
                    <a:buFont typeface="Arial"/>
                    <a:buChar char="•"/>
                  </a:pPr>
                  <a:r>
                    <a:rPr lang="en-US" sz="1000" b="1" dirty="0">
                      <a:solidFill>
                        <a:sysClr val="windowText" lastClr="000000"/>
                      </a:solidFill>
                      <a:latin typeface="Arial" pitchFamily="-110" charset="0"/>
                    </a:rPr>
                    <a:t>Database injection</a:t>
                  </a:r>
                </a:p>
              </p:txBody>
            </p:sp>
          </p:grpSp>
          <p:sp>
            <p:nvSpPr>
              <p:cNvPr id="61" name="Oval 60">
                <a:extLst>
                  <a:ext uri="{FF2B5EF4-FFF2-40B4-BE49-F238E27FC236}">
                    <a16:creationId xmlns:a16="http://schemas.microsoft.com/office/drawing/2014/main" id="{A297CFED-C354-7E40-B6B7-1B8F9217074C}"/>
                  </a:ext>
                </a:extLst>
              </p:cNvPr>
              <p:cNvSpPr/>
              <p:nvPr/>
            </p:nvSpPr>
            <p:spPr>
              <a:xfrm>
                <a:off x="204442" y="4349738"/>
                <a:ext cx="274320" cy="27432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2</a:t>
                </a:r>
              </a:p>
            </p:txBody>
          </p:sp>
        </p:grpSp>
        <p:cxnSp>
          <p:nvCxnSpPr>
            <p:cNvPr id="39" name="Elbow Connector 38">
              <a:extLst>
                <a:ext uri="{FF2B5EF4-FFF2-40B4-BE49-F238E27FC236}">
                  <a16:creationId xmlns:a16="http://schemas.microsoft.com/office/drawing/2014/main" id="{96EA7BEE-0360-954C-BFBA-E91FA88B27EA}"/>
                </a:ext>
              </a:extLst>
            </p:cNvPr>
            <p:cNvCxnSpPr>
              <a:cxnSpLocks/>
              <a:stCxn id="62" idx="3"/>
              <a:endCxn id="26" idx="5"/>
            </p:cNvCxnSpPr>
            <p:nvPr/>
          </p:nvCxnSpPr>
          <p:spPr>
            <a:xfrm flipV="1">
              <a:off x="2337121" y="3232937"/>
              <a:ext cx="2484926" cy="662454"/>
            </a:xfrm>
            <a:prstGeom prst="bentConnector2">
              <a:avLst/>
            </a:prstGeom>
            <a:ln w="31750">
              <a:solidFill>
                <a:srgbClr val="C00000"/>
              </a:solidFill>
              <a:round/>
              <a:headEnd type="none"/>
              <a:tailEnd type="oval" w="lg" len="lg"/>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2DFF555B-BC4B-3F4B-A291-C125F9F2E68E}"/>
              </a:ext>
            </a:extLst>
          </p:cNvPr>
          <p:cNvGrpSpPr/>
          <p:nvPr/>
        </p:nvGrpSpPr>
        <p:grpSpPr>
          <a:xfrm>
            <a:off x="204442" y="4026256"/>
            <a:ext cx="5444040" cy="1177028"/>
            <a:chOff x="204442" y="4026256"/>
            <a:chExt cx="5444040" cy="1177028"/>
          </a:xfrm>
        </p:grpSpPr>
        <p:grpSp>
          <p:nvGrpSpPr>
            <p:cNvPr id="53" name="Group 52">
              <a:extLst>
                <a:ext uri="{FF2B5EF4-FFF2-40B4-BE49-F238E27FC236}">
                  <a16:creationId xmlns:a16="http://schemas.microsoft.com/office/drawing/2014/main" id="{8F6F066D-D4BD-3741-97EF-A61092760342}"/>
                </a:ext>
              </a:extLst>
            </p:cNvPr>
            <p:cNvGrpSpPr/>
            <p:nvPr/>
          </p:nvGrpSpPr>
          <p:grpSpPr>
            <a:xfrm>
              <a:off x="204442" y="4348251"/>
              <a:ext cx="2132680" cy="855033"/>
              <a:chOff x="204441" y="3407605"/>
              <a:chExt cx="2132680" cy="855033"/>
            </a:xfrm>
          </p:grpSpPr>
          <p:grpSp>
            <p:nvGrpSpPr>
              <p:cNvPr id="56" name="Group 55">
                <a:extLst>
                  <a:ext uri="{FF2B5EF4-FFF2-40B4-BE49-F238E27FC236}">
                    <a16:creationId xmlns:a16="http://schemas.microsoft.com/office/drawing/2014/main" id="{192A29A2-0C00-EA49-891C-009EC21C256C}"/>
                  </a:ext>
                </a:extLst>
              </p:cNvPr>
              <p:cNvGrpSpPr/>
              <p:nvPr/>
            </p:nvGrpSpPr>
            <p:grpSpPr>
              <a:xfrm>
                <a:off x="325441" y="3531118"/>
                <a:ext cx="2011680" cy="731520"/>
                <a:chOff x="367776" y="3495763"/>
                <a:chExt cx="2011680" cy="731520"/>
              </a:xfrm>
            </p:grpSpPr>
            <p:sp>
              <p:nvSpPr>
                <p:cNvPr id="58" name="Rounded Rectangle 57">
                  <a:extLst>
                    <a:ext uri="{FF2B5EF4-FFF2-40B4-BE49-F238E27FC236}">
                      <a16:creationId xmlns:a16="http://schemas.microsoft.com/office/drawing/2014/main" id="{0B901E25-D217-EE48-82E2-871183B5D419}"/>
                    </a:ext>
                  </a:extLst>
                </p:cNvPr>
                <p:cNvSpPr/>
                <p:nvPr/>
              </p:nvSpPr>
              <p:spPr>
                <a:xfrm>
                  <a:off x="367776" y="3495763"/>
                  <a:ext cx="2011680" cy="731520"/>
                </a:xfrm>
                <a:prstGeom prst="roundRect">
                  <a:avLst>
                    <a:gd name="adj" fmla="val 14815"/>
                  </a:avLst>
                </a:prstGeom>
                <a:solidFill>
                  <a:srgbClr val="F5DEDE"/>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59" name="TextBox 58">
                  <a:extLst>
                    <a:ext uri="{FF2B5EF4-FFF2-40B4-BE49-F238E27FC236}">
                      <a16:creationId xmlns:a16="http://schemas.microsoft.com/office/drawing/2014/main" id="{85220F44-A6AF-694A-B812-822FF1062494}"/>
                    </a:ext>
                  </a:extLst>
                </p:cNvPr>
                <p:cNvSpPr txBox="1"/>
                <p:nvPr/>
              </p:nvSpPr>
              <p:spPr>
                <a:xfrm>
                  <a:off x="405483" y="3553286"/>
                  <a:ext cx="1920240" cy="612475"/>
                </a:xfrm>
                <a:prstGeom prst="rect">
                  <a:avLst/>
                </a:prstGeom>
                <a:noFill/>
              </p:spPr>
              <p:txBody>
                <a:bodyPr wrap="square" rtlCol="0">
                  <a:spAutoFit/>
                </a:bodyPr>
                <a:lstStyle/>
                <a:p>
                  <a:pPr algn="ctr" defTabSz="914400" eaLnBrk="0" fontAlgn="base" hangingPunct="0">
                    <a:lnSpc>
                      <a:spcPct val="90000"/>
                    </a:lnSpc>
                    <a:spcBef>
                      <a:spcPct val="0"/>
                    </a:spcBef>
                    <a:spcAft>
                      <a:spcPts val="400"/>
                    </a:spcAft>
                  </a:pPr>
                  <a:r>
                    <a:rPr lang="en-US" sz="1200" b="1" dirty="0">
                      <a:latin typeface="Arial" pitchFamily="-110" charset="0"/>
                    </a:rPr>
                    <a:t>Compromise System</a:t>
                  </a:r>
                </a:p>
                <a:p>
                  <a:pPr marL="171450" indent="-171450" defTabSz="914400" eaLnBrk="0" fontAlgn="base" hangingPunct="0">
                    <a:lnSpc>
                      <a:spcPct val="90000"/>
                    </a:lnSpc>
                    <a:spcBef>
                      <a:spcPct val="0"/>
                    </a:spcBef>
                    <a:spcAft>
                      <a:spcPts val="200"/>
                    </a:spcAft>
                    <a:buFont typeface="Arial"/>
                    <a:buChar char="•"/>
                  </a:pPr>
                  <a:r>
                    <a:rPr lang="en-US" sz="1000" b="1" dirty="0">
                      <a:solidFill>
                        <a:sysClr val="windowText" lastClr="000000"/>
                      </a:solidFill>
                      <a:latin typeface="Arial" pitchFamily="-110" charset="0"/>
                    </a:rPr>
                    <a:t>Physical tamper</a:t>
                  </a:r>
                </a:p>
                <a:p>
                  <a:pPr marL="171450" indent="-171450" defTabSz="914400" eaLnBrk="0" fontAlgn="base" hangingPunct="0">
                    <a:lnSpc>
                      <a:spcPct val="90000"/>
                    </a:lnSpc>
                    <a:spcBef>
                      <a:spcPct val="0"/>
                    </a:spcBef>
                    <a:spcAft>
                      <a:spcPts val="200"/>
                    </a:spcAft>
                    <a:buFont typeface="Arial"/>
                    <a:buChar char="•"/>
                  </a:pPr>
                  <a:r>
                    <a:rPr lang="en-US" sz="1000" b="1" dirty="0">
                      <a:solidFill>
                        <a:sysClr val="windowText" lastClr="000000"/>
                      </a:solidFill>
                      <a:latin typeface="Arial" pitchFamily="-110" charset="0"/>
                    </a:rPr>
                    <a:t>Supply chain</a:t>
                  </a:r>
                </a:p>
              </p:txBody>
            </p:sp>
          </p:grpSp>
          <p:sp>
            <p:nvSpPr>
              <p:cNvPr id="57" name="Oval 56">
                <a:extLst>
                  <a:ext uri="{FF2B5EF4-FFF2-40B4-BE49-F238E27FC236}">
                    <a16:creationId xmlns:a16="http://schemas.microsoft.com/office/drawing/2014/main" id="{71CBB2FC-B35D-AB4D-8DA4-DE429EABB472}"/>
                  </a:ext>
                </a:extLst>
              </p:cNvPr>
              <p:cNvSpPr/>
              <p:nvPr/>
            </p:nvSpPr>
            <p:spPr>
              <a:xfrm>
                <a:off x="204441" y="3407605"/>
                <a:ext cx="274320" cy="27432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2</a:t>
                </a:r>
              </a:p>
            </p:txBody>
          </p:sp>
        </p:grpSp>
        <p:cxnSp>
          <p:nvCxnSpPr>
            <p:cNvPr id="99" name="Elbow Connector 98">
              <a:extLst>
                <a:ext uri="{FF2B5EF4-FFF2-40B4-BE49-F238E27FC236}">
                  <a16:creationId xmlns:a16="http://schemas.microsoft.com/office/drawing/2014/main" id="{536030C9-7548-AF44-975D-952FC30C2DCC}"/>
                </a:ext>
              </a:extLst>
            </p:cNvPr>
            <p:cNvCxnSpPr>
              <a:cxnSpLocks/>
              <a:stCxn id="58" idx="3"/>
            </p:cNvCxnSpPr>
            <p:nvPr/>
          </p:nvCxnSpPr>
          <p:spPr>
            <a:xfrm flipV="1">
              <a:off x="2337122" y="4026256"/>
              <a:ext cx="3311360" cy="811268"/>
            </a:xfrm>
            <a:prstGeom prst="bentConnector3">
              <a:avLst>
                <a:gd name="adj1" fmla="val 99769"/>
              </a:avLst>
            </a:prstGeom>
            <a:ln w="31750">
              <a:solidFill>
                <a:srgbClr val="C00000"/>
              </a:solidFill>
              <a:round/>
              <a:headEnd type="none"/>
              <a:tailEnd type="oval" w="lg" len="lg"/>
            </a:ln>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B7296745-7CA0-4247-BD0F-EA63F18B3E84}"/>
              </a:ext>
            </a:extLst>
          </p:cNvPr>
          <p:cNvGrpSpPr/>
          <p:nvPr/>
        </p:nvGrpSpPr>
        <p:grpSpPr>
          <a:xfrm>
            <a:off x="204442" y="1098034"/>
            <a:ext cx="4617605" cy="1868432"/>
            <a:chOff x="204442" y="1098034"/>
            <a:chExt cx="4617605" cy="1868432"/>
          </a:xfrm>
        </p:grpSpPr>
        <p:sp>
          <p:nvSpPr>
            <p:cNvPr id="34" name="Rounded Rectangle 33">
              <a:extLst>
                <a:ext uri="{FF2B5EF4-FFF2-40B4-BE49-F238E27FC236}">
                  <a16:creationId xmlns:a16="http://schemas.microsoft.com/office/drawing/2014/main" id="{D8CB5F56-91EB-C447-9FB0-0A60EB45E940}"/>
                </a:ext>
              </a:extLst>
            </p:cNvPr>
            <p:cNvSpPr/>
            <p:nvPr/>
          </p:nvSpPr>
          <p:spPr>
            <a:xfrm>
              <a:off x="325440" y="1220060"/>
              <a:ext cx="2011680" cy="1005840"/>
            </a:xfrm>
            <a:prstGeom prst="roundRect">
              <a:avLst>
                <a:gd name="adj" fmla="val 14815"/>
              </a:avLst>
            </a:prstGeom>
            <a:solidFill>
              <a:srgbClr val="F5DEDE"/>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35" name="TextBox 34">
              <a:extLst>
                <a:ext uri="{FF2B5EF4-FFF2-40B4-BE49-F238E27FC236}">
                  <a16:creationId xmlns:a16="http://schemas.microsoft.com/office/drawing/2014/main" id="{C52D149F-3FF7-9A4D-B67F-A0162400E4C7}"/>
                </a:ext>
              </a:extLst>
            </p:cNvPr>
            <p:cNvSpPr txBox="1"/>
            <p:nvPr/>
          </p:nvSpPr>
          <p:spPr>
            <a:xfrm>
              <a:off x="371161" y="1271823"/>
              <a:ext cx="1920240" cy="915122"/>
            </a:xfrm>
            <a:prstGeom prst="rect">
              <a:avLst/>
            </a:prstGeom>
            <a:noFill/>
          </p:spPr>
          <p:txBody>
            <a:bodyPr wrap="square" rtlCol="0">
              <a:spAutoFit/>
            </a:bodyPr>
            <a:lstStyle/>
            <a:p>
              <a:pPr algn="ctr" defTabSz="914400" eaLnBrk="0" fontAlgn="base" hangingPunct="0">
                <a:lnSpc>
                  <a:spcPct val="90000"/>
                </a:lnSpc>
                <a:spcBef>
                  <a:spcPct val="0"/>
                </a:spcBef>
                <a:spcAft>
                  <a:spcPts val="400"/>
                </a:spcAft>
              </a:pPr>
              <a:r>
                <a:rPr lang="en-US" sz="1200" b="1" dirty="0">
                  <a:latin typeface="Arial" pitchFamily="-110" charset="0"/>
                </a:rPr>
                <a:t>Conduct Recon</a:t>
              </a:r>
            </a:p>
            <a:p>
              <a:pPr marL="171450" indent="-171450" defTabSz="914400" eaLnBrk="0" fontAlgn="base" hangingPunct="0">
                <a:lnSpc>
                  <a:spcPct val="90000"/>
                </a:lnSpc>
                <a:spcBef>
                  <a:spcPct val="0"/>
                </a:spcBef>
                <a:spcAft>
                  <a:spcPts val="200"/>
                </a:spcAft>
                <a:buFont typeface="Arial"/>
                <a:buChar char="•"/>
              </a:pPr>
              <a:r>
                <a:rPr lang="en-US" sz="1000" b="1" dirty="0">
                  <a:solidFill>
                    <a:sysClr val="windowText" lastClr="000000"/>
                  </a:solidFill>
                  <a:latin typeface="Arial" pitchFamily="-110" charset="0"/>
                </a:rPr>
                <a:t>Profile users</a:t>
              </a:r>
            </a:p>
            <a:p>
              <a:pPr marL="171450" indent="-171450" defTabSz="914400" eaLnBrk="0" fontAlgn="base" hangingPunct="0">
                <a:lnSpc>
                  <a:spcPct val="90000"/>
                </a:lnSpc>
                <a:spcBef>
                  <a:spcPct val="0"/>
                </a:spcBef>
                <a:spcAft>
                  <a:spcPts val="200"/>
                </a:spcAft>
                <a:buFont typeface="Arial"/>
                <a:buChar char="•"/>
              </a:pPr>
              <a:r>
                <a:rPr lang="en-US" sz="1000" b="1" dirty="0">
                  <a:solidFill>
                    <a:sysClr val="windowText" lastClr="000000"/>
                  </a:solidFill>
                  <a:latin typeface="Arial" pitchFamily="-110" charset="0"/>
                </a:rPr>
                <a:t>Scan networks</a:t>
              </a:r>
            </a:p>
            <a:p>
              <a:pPr marL="171450" indent="-171450" defTabSz="914400" eaLnBrk="0" fontAlgn="base" hangingPunct="0">
                <a:lnSpc>
                  <a:spcPct val="90000"/>
                </a:lnSpc>
                <a:spcBef>
                  <a:spcPct val="0"/>
                </a:spcBef>
                <a:spcAft>
                  <a:spcPts val="200"/>
                </a:spcAft>
                <a:buFont typeface="Arial"/>
                <a:buChar char="•"/>
              </a:pPr>
              <a:r>
                <a:rPr lang="en-US" sz="1000" b="1" dirty="0">
                  <a:solidFill>
                    <a:sysClr val="windowText" lastClr="000000"/>
                  </a:solidFill>
                  <a:latin typeface="Arial" pitchFamily="-110" charset="0"/>
                </a:rPr>
                <a:t>Reverse engineer software</a:t>
              </a:r>
            </a:p>
          </p:txBody>
        </p:sp>
        <p:sp>
          <p:nvSpPr>
            <p:cNvPr id="36" name="Oval 35">
              <a:extLst>
                <a:ext uri="{FF2B5EF4-FFF2-40B4-BE49-F238E27FC236}">
                  <a16:creationId xmlns:a16="http://schemas.microsoft.com/office/drawing/2014/main" id="{28B1F65D-04EF-3B4A-B99F-E4ED1325FD8B}"/>
                </a:ext>
              </a:extLst>
            </p:cNvPr>
            <p:cNvSpPr/>
            <p:nvPr/>
          </p:nvSpPr>
          <p:spPr>
            <a:xfrm>
              <a:off x="204442" y="1098034"/>
              <a:ext cx="274320" cy="27432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1</a:t>
              </a:r>
            </a:p>
          </p:txBody>
        </p:sp>
        <p:cxnSp>
          <p:nvCxnSpPr>
            <p:cNvPr id="95" name="Elbow Connector 94">
              <a:extLst>
                <a:ext uri="{FF2B5EF4-FFF2-40B4-BE49-F238E27FC236}">
                  <a16:creationId xmlns:a16="http://schemas.microsoft.com/office/drawing/2014/main" id="{4BC1E191-954C-154A-874B-604ADD0E104E}"/>
                </a:ext>
              </a:extLst>
            </p:cNvPr>
            <p:cNvCxnSpPr>
              <a:cxnSpLocks/>
              <a:stCxn id="34" idx="3"/>
              <a:endCxn id="26" idx="1"/>
            </p:cNvCxnSpPr>
            <p:nvPr/>
          </p:nvCxnSpPr>
          <p:spPr>
            <a:xfrm>
              <a:off x="2337120" y="1722980"/>
              <a:ext cx="2484927" cy="1189155"/>
            </a:xfrm>
            <a:prstGeom prst="bentConnector2">
              <a:avLst/>
            </a:prstGeom>
            <a:ln w="31750">
              <a:solidFill>
                <a:srgbClr val="C00000"/>
              </a:solidFill>
              <a:round/>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6429807E-689D-3B43-BD2D-E5A8D19C9504}"/>
                </a:ext>
              </a:extLst>
            </p:cNvPr>
            <p:cNvCxnSpPr>
              <a:cxnSpLocks/>
              <a:stCxn id="34" idx="3"/>
            </p:cNvCxnSpPr>
            <p:nvPr/>
          </p:nvCxnSpPr>
          <p:spPr>
            <a:xfrm>
              <a:off x="2337120" y="1722980"/>
              <a:ext cx="363550" cy="1243486"/>
            </a:xfrm>
            <a:prstGeom prst="bentConnector2">
              <a:avLst/>
            </a:prstGeom>
            <a:ln w="31750">
              <a:solidFill>
                <a:srgbClr val="C00000"/>
              </a:solidFill>
              <a:round/>
              <a:headEnd type="none"/>
              <a:tailEnd type="oval" w="lg" len="lg"/>
            </a:ln>
          </p:spPr>
          <p:style>
            <a:lnRef idx="1">
              <a:schemeClr val="accent1"/>
            </a:lnRef>
            <a:fillRef idx="0">
              <a:schemeClr val="accent1"/>
            </a:fillRef>
            <a:effectRef idx="0">
              <a:schemeClr val="accent1"/>
            </a:effectRef>
            <a:fontRef idx="minor">
              <a:schemeClr val="tx1"/>
            </a:fontRef>
          </p:style>
        </p:cxnSp>
      </p:grpSp>
      <p:sp>
        <p:nvSpPr>
          <p:cNvPr id="119" name="TextBox 118">
            <a:extLst>
              <a:ext uri="{FF2B5EF4-FFF2-40B4-BE49-F238E27FC236}">
                <a16:creationId xmlns:a16="http://schemas.microsoft.com/office/drawing/2014/main" id="{ED3ACE31-57AB-194E-BAD6-E3B0E1707883}"/>
              </a:ext>
            </a:extLst>
          </p:cNvPr>
          <p:cNvSpPr txBox="1"/>
          <p:nvPr/>
        </p:nvSpPr>
        <p:spPr>
          <a:xfrm>
            <a:off x="7204900" y="1912664"/>
            <a:ext cx="1919721" cy="338554"/>
          </a:xfrm>
          <a:prstGeom prst="rect">
            <a:avLst/>
          </a:prstGeom>
          <a:noFill/>
        </p:spPr>
        <p:txBody>
          <a:bodyPr wrap="square" rtlCol="0">
            <a:spAutoFit/>
          </a:bodyPr>
          <a:lstStyle/>
          <a:p>
            <a:pPr algn="ctr"/>
            <a:r>
              <a:rPr lang="en-US" sz="1600" b="1" dirty="0"/>
              <a:t>Cloud Systems</a:t>
            </a:r>
          </a:p>
        </p:txBody>
      </p:sp>
      <p:grpSp>
        <p:nvGrpSpPr>
          <p:cNvPr id="15" name="Group 14">
            <a:extLst>
              <a:ext uri="{FF2B5EF4-FFF2-40B4-BE49-F238E27FC236}">
                <a16:creationId xmlns:a16="http://schemas.microsoft.com/office/drawing/2014/main" id="{980494CB-1CFA-2F49-80DF-AF2D789BED72}"/>
              </a:ext>
            </a:extLst>
          </p:cNvPr>
          <p:cNvGrpSpPr/>
          <p:nvPr/>
        </p:nvGrpSpPr>
        <p:grpSpPr>
          <a:xfrm>
            <a:off x="9213855" y="2147469"/>
            <a:ext cx="2677136" cy="977567"/>
            <a:chOff x="9213855" y="2147469"/>
            <a:chExt cx="2677136" cy="977567"/>
          </a:xfrm>
        </p:grpSpPr>
        <p:cxnSp>
          <p:nvCxnSpPr>
            <p:cNvPr id="124" name="Straight Connector 123">
              <a:extLst>
                <a:ext uri="{FF2B5EF4-FFF2-40B4-BE49-F238E27FC236}">
                  <a16:creationId xmlns:a16="http://schemas.microsoft.com/office/drawing/2014/main" id="{B370BC86-DAAB-9A49-AD5E-B5E6F7EF8876}"/>
                </a:ext>
              </a:extLst>
            </p:cNvPr>
            <p:cNvCxnSpPr>
              <a:cxnSpLocks/>
            </p:cNvCxnSpPr>
            <p:nvPr/>
          </p:nvCxnSpPr>
          <p:spPr>
            <a:xfrm flipH="1">
              <a:off x="9213855" y="2733833"/>
              <a:ext cx="1037770" cy="0"/>
            </a:xfrm>
            <a:prstGeom prst="line">
              <a:avLst/>
            </a:prstGeom>
            <a:ln w="28575">
              <a:solidFill>
                <a:srgbClr val="C00000"/>
              </a:solidFill>
              <a:tailEnd type="oval" w="lg" len="lg"/>
            </a:ln>
          </p:spPr>
          <p:style>
            <a:lnRef idx="1">
              <a:schemeClr val="accent1"/>
            </a:lnRef>
            <a:fillRef idx="0">
              <a:schemeClr val="accent1"/>
            </a:fillRef>
            <a:effectRef idx="0">
              <a:schemeClr val="accent1"/>
            </a:effectRef>
            <a:fontRef idx="minor">
              <a:schemeClr val="tx1"/>
            </a:fontRef>
          </p:style>
        </p:cxnSp>
        <p:sp>
          <p:nvSpPr>
            <p:cNvPr id="125" name="Rounded Rectangle 124">
              <a:extLst>
                <a:ext uri="{FF2B5EF4-FFF2-40B4-BE49-F238E27FC236}">
                  <a16:creationId xmlns:a16="http://schemas.microsoft.com/office/drawing/2014/main" id="{44446244-B101-F740-BD85-3A7A1B904F74}"/>
                </a:ext>
              </a:extLst>
            </p:cNvPr>
            <p:cNvSpPr/>
            <p:nvPr/>
          </p:nvSpPr>
          <p:spPr>
            <a:xfrm>
              <a:off x="9833591" y="2265500"/>
              <a:ext cx="2039112" cy="859536"/>
            </a:xfrm>
            <a:prstGeom prst="roundRect">
              <a:avLst>
                <a:gd name="adj" fmla="val 14815"/>
              </a:avLst>
            </a:prstGeom>
            <a:solidFill>
              <a:srgbClr val="F5DEDE"/>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26" name="TextBox 125">
              <a:extLst>
                <a:ext uri="{FF2B5EF4-FFF2-40B4-BE49-F238E27FC236}">
                  <a16:creationId xmlns:a16="http://schemas.microsoft.com/office/drawing/2014/main" id="{05303A91-E2EA-1845-ABE9-1DDDF585CA77}"/>
                </a:ext>
              </a:extLst>
            </p:cNvPr>
            <p:cNvSpPr txBox="1"/>
            <p:nvPr/>
          </p:nvSpPr>
          <p:spPr>
            <a:xfrm>
              <a:off x="9879311" y="2315048"/>
              <a:ext cx="2011680" cy="776623"/>
            </a:xfrm>
            <a:prstGeom prst="rect">
              <a:avLst/>
            </a:prstGeom>
            <a:noFill/>
          </p:spPr>
          <p:txBody>
            <a:bodyPr wrap="square" rtlCol="0">
              <a:spAutoFit/>
            </a:bodyPr>
            <a:lstStyle/>
            <a:p>
              <a:pPr algn="ctr" defTabSz="914400" eaLnBrk="0" fontAlgn="base" hangingPunct="0">
                <a:lnSpc>
                  <a:spcPct val="90000"/>
                </a:lnSpc>
                <a:spcBef>
                  <a:spcPct val="0"/>
                </a:spcBef>
                <a:spcAft>
                  <a:spcPts val="400"/>
                </a:spcAft>
              </a:pPr>
              <a:r>
                <a:rPr lang="en-US" sz="1200" b="1" dirty="0">
                  <a:latin typeface="Arial" pitchFamily="-110" charset="0"/>
                </a:rPr>
                <a:t>Corrupt Data</a:t>
              </a:r>
            </a:p>
            <a:p>
              <a:pPr marL="171450" indent="-171450" defTabSz="914400" eaLnBrk="0" fontAlgn="base" hangingPunct="0">
                <a:lnSpc>
                  <a:spcPct val="90000"/>
                </a:lnSpc>
                <a:spcBef>
                  <a:spcPct val="0"/>
                </a:spcBef>
                <a:spcAft>
                  <a:spcPts val="200"/>
                </a:spcAft>
                <a:buFont typeface="Arial"/>
                <a:buChar char="•"/>
              </a:pPr>
              <a:r>
                <a:rPr lang="en-US" sz="1000" b="1" dirty="0">
                  <a:solidFill>
                    <a:sysClr val="windowText" lastClr="000000"/>
                  </a:solidFill>
                  <a:latin typeface="Arial" pitchFamily="-110" charset="0"/>
                </a:rPr>
                <a:t>Modify mission databases</a:t>
              </a:r>
            </a:p>
            <a:p>
              <a:pPr marL="171450" indent="-171450" defTabSz="914400" eaLnBrk="0" fontAlgn="base" hangingPunct="0">
                <a:lnSpc>
                  <a:spcPct val="90000"/>
                </a:lnSpc>
                <a:spcBef>
                  <a:spcPct val="0"/>
                </a:spcBef>
                <a:spcAft>
                  <a:spcPts val="200"/>
                </a:spcAft>
                <a:buFont typeface="Arial"/>
                <a:buChar char="•"/>
              </a:pPr>
              <a:r>
                <a:rPr lang="en-US" sz="1000" b="1" dirty="0">
                  <a:solidFill>
                    <a:sysClr val="windowText" lastClr="000000"/>
                  </a:solidFill>
                  <a:latin typeface="Arial" pitchFamily="-110" charset="0"/>
                </a:rPr>
                <a:t>Change network messages</a:t>
              </a:r>
            </a:p>
            <a:p>
              <a:pPr marL="171450" indent="-171450" defTabSz="914400" eaLnBrk="0" fontAlgn="base" hangingPunct="0">
                <a:lnSpc>
                  <a:spcPct val="90000"/>
                </a:lnSpc>
                <a:spcBef>
                  <a:spcPct val="0"/>
                </a:spcBef>
                <a:spcAft>
                  <a:spcPts val="200"/>
                </a:spcAft>
                <a:buFont typeface="Arial"/>
                <a:buChar char="•"/>
              </a:pPr>
              <a:endParaRPr lang="en-US" sz="1000" b="1" dirty="0">
                <a:solidFill>
                  <a:sysClr val="windowText" lastClr="000000"/>
                </a:solidFill>
                <a:latin typeface="Arial" pitchFamily="-110" charset="0"/>
              </a:endParaRPr>
            </a:p>
          </p:txBody>
        </p:sp>
        <p:sp>
          <p:nvSpPr>
            <p:cNvPr id="127" name="Oval 126">
              <a:extLst>
                <a:ext uri="{FF2B5EF4-FFF2-40B4-BE49-F238E27FC236}">
                  <a16:creationId xmlns:a16="http://schemas.microsoft.com/office/drawing/2014/main" id="{850EEF86-9D36-8D44-B061-42837A1B383F}"/>
                </a:ext>
              </a:extLst>
            </p:cNvPr>
            <p:cNvSpPr/>
            <p:nvPr/>
          </p:nvSpPr>
          <p:spPr>
            <a:xfrm>
              <a:off x="9712592" y="2147469"/>
              <a:ext cx="274320" cy="27432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4</a:t>
              </a:r>
            </a:p>
          </p:txBody>
        </p:sp>
      </p:grpSp>
      <p:grpSp>
        <p:nvGrpSpPr>
          <p:cNvPr id="17" name="Group 16">
            <a:extLst>
              <a:ext uri="{FF2B5EF4-FFF2-40B4-BE49-F238E27FC236}">
                <a16:creationId xmlns:a16="http://schemas.microsoft.com/office/drawing/2014/main" id="{30F08E11-204D-6E4B-8E80-711EDB666F8D}"/>
              </a:ext>
            </a:extLst>
          </p:cNvPr>
          <p:cNvGrpSpPr/>
          <p:nvPr/>
        </p:nvGrpSpPr>
        <p:grpSpPr>
          <a:xfrm>
            <a:off x="6377918" y="3499627"/>
            <a:ext cx="5519398" cy="1948208"/>
            <a:chOff x="6377918" y="3499627"/>
            <a:chExt cx="5519398" cy="1948208"/>
          </a:xfrm>
        </p:grpSpPr>
        <p:grpSp>
          <p:nvGrpSpPr>
            <p:cNvPr id="81" name="Group 80">
              <a:extLst>
                <a:ext uri="{FF2B5EF4-FFF2-40B4-BE49-F238E27FC236}">
                  <a16:creationId xmlns:a16="http://schemas.microsoft.com/office/drawing/2014/main" id="{3247B3FF-4DB1-5940-9F1F-E0904E26DCBE}"/>
                </a:ext>
              </a:extLst>
            </p:cNvPr>
            <p:cNvGrpSpPr/>
            <p:nvPr/>
          </p:nvGrpSpPr>
          <p:grpSpPr>
            <a:xfrm>
              <a:off x="9853740" y="4560867"/>
              <a:ext cx="2043576" cy="886968"/>
              <a:chOff x="9811405" y="2296736"/>
              <a:chExt cx="2043576" cy="886968"/>
            </a:xfrm>
          </p:grpSpPr>
          <p:sp>
            <p:nvSpPr>
              <p:cNvPr id="90" name="Rounded Rectangle 89">
                <a:extLst>
                  <a:ext uri="{FF2B5EF4-FFF2-40B4-BE49-F238E27FC236}">
                    <a16:creationId xmlns:a16="http://schemas.microsoft.com/office/drawing/2014/main" id="{8E20B54D-9DB7-7741-AB66-0689C4CF821A}"/>
                  </a:ext>
                </a:extLst>
              </p:cNvPr>
              <p:cNvSpPr/>
              <p:nvPr/>
            </p:nvSpPr>
            <p:spPr>
              <a:xfrm>
                <a:off x="9811405" y="2296736"/>
                <a:ext cx="2039112" cy="886968"/>
              </a:xfrm>
              <a:prstGeom prst="roundRect">
                <a:avLst>
                  <a:gd name="adj" fmla="val 14815"/>
                </a:avLst>
              </a:prstGeom>
              <a:solidFill>
                <a:srgbClr val="F5DEDE"/>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91" name="TextBox 90">
                <a:extLst>
                  <a:ext uri="{FF2B5EF4-FFF2-40B4-BE49-F238E27FC236}">
                    <a16:creationId xmlns:a16="http://schemas.microsoft.com/office/drawing/2014/main" id="{F4C31D5C-1252-414C-8192-4EF7A73F2569}"/>
                  </a:ext>
                </a:extLst>
              </p:cNvPr>
              <p:cNvSpPr txBox="1"/>
              <p:nvPr/>
            </p:nvSpPr>
            <p:spPr>
              <a:xfrm>
                <a:off x="9843301" y="2353899"/>
                <a:ext cx="2011680" cy="612475"/>
              </a:xfrm>
              <a:prstGeom prst="rect">
                <a:avLst/>
              </a:prstGeom>
              <a:noFill/>
            </p:spPr>
            <p:txBody>
              <a:bodyPr wrap="square" rtlCol="0">
                <a:spAutoFit/>
              </a:bodyPr>
              <a:lstStyle/>
              <a:p>
                <a:pPr algn="ctr" defTabSz="914400" eaLnBrk="0" fontAlgn="base" hangingPunct="0">
                  <a:lnSpc>
                    <a:spcPct val="90000"/>
                  </a:lnSpc>
                  <a:spcBef>
                    <a:spcPct val="0"/>
                  </a:spcBef>
                  <a:spcAft>
                    <a:spcPts val="400"/>
                  </a:spcAft>
                </a:pPr>
                <a:r>
                  <a:rPr lang="en-US" sz="1200" b="1" dirty="0">
                    <a:latin typeface="Arial" pitchFamily="-110" charset="0"/>
                  </a:rPr>
                  <a:t>Deny Service</a:t>
                </a:r>
              </a:p>
              <a:p>
                <a:pPr marL="171450" indent="-171450" defTabSz="914400" eaLnBrk="0" fontAlgn="base" hangingPunct="0">
                  <a:lnSpc>
                    <a:spcPct val="90000"/>
                  </a:lnSpc>
                  <a:spcBef>
                    <a:spcPct val="0"/>
                  </a:spcBef>
                  <a:spcAft>
                    <a:spcPts val="200"/>
                  </a:spcAft>
                  <a:buFont typeface="Arial"/>
                  <a:buChar char="•"/>
                </a:pPr>
                <a:r>
                  <a:rPr lang="en-US" sz="1000" b="1" dirty="0">
                    <a:solidFill>
                      <a:sysClr val="windowText" lastClr="000000"/>
                    </a:solidFill>
                    <a:latin typeface="Arial" pitchFamily="-110" charset="0"/>
                  </a:rPr>
                  <a:t>Flood with unwanted traffic</a:t>
                </a:r>
              </a:p>
              <a:p>
                <a:pPr marL="171450" indent="-171450" defTabSz="914400" eaLnBrk="0" fontAlgn="base" hangingPunct="0">
                  <a:lnSpc>
                    <a:spcPct val="90000"/>
                  </a:lnSpc>
                  <a:spcBef>
                    <a:spcPct val="0"/>
                  </a:spcBef>
                  <a:spcAft>
                    <a:spcPts val="200"/>
                  </a:spcAft>
                  <a:buFont typeface="Arial"/>
                  <a:buChar char="•"/>
                </a:pPr>
                <a:r>
                  <a:rPr lang="en-US" sz="1000" b="1" dirty="0">
                    <a:solidFill>
                      <a:sysClr val="windowText" lastClr="000000"/>
                    </a:solidFill>
                    <a:latin typeface="Arial" pitchFamily="-110" charset="0"/>
                  </a:rPr>
                  <a:t>Destroy data or systems</a:t>
                </a:r>
              </a:p>
            </p:txBody>
          </p:sp>
        </p:grpSp>
        <p:sp>
          <p:nvSpPr>
            <p:cNvPr id="82" name="Oval 81">
              <a:extLst>
                <a:ext uri="{FF2B5EF4-FFF2-40B4-BE49-F238E27FC236}">
                  <a16:creationId xmlns:a16="http://schemas.microsoft.com/office/drawing/2014/main" id="{C58F317E-0933-2549-9B5F-713C9D620804}"/>
                </a:ext>
              </a:extLst>
            </p:cNvPr>
            <p:cNvSpPr/>
            <p:nvPr/>
          </p:nvSpPr>
          <p:spPr>
            <a:xfrm>
              <a:off x="9732740" y="4440915"/>
              <a:ext cx="274320" cy="27432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4</a:t>
              </a:r>
            </a:p>
          </p:txBody>
        </p:sp>
        <p:cxnSp>
          <p:nvCxnSpPr>
            <p:cNvPr id="142" name="Elbow Connector 141">
              <a:extLst>
                <a:ext uri="{FF2B5EF4-FFF2-40B4-BE49-F238E27FC236}">
                  <a16:creationId xmlns:a16="http://schemas.microsoft.com/office/drawing/2014/main" id="{1EF46A8A-B1DB-2F41-9064-39026990CE95}"/>
                </a:ext>
              </a:extLst>
            </p:cNvPr>
            <p:cNvCxnSpPr>
              <a:cxnSpLocks/>
              <a:stCxn id="90" idx="1"/>
              <a:endCxn id="4" idx="2"/>
            </p:cNvCxnSpPr>
            <p:nvPr/>
          </p:nvCxnSpPr>
          <p:spPr>
            <a:xfrm rot="10800000">
              <a:off x="6377918" y="3499627"/>
              <a:ext cx="3475822" cy="1504724"/>
            </a:xfrm>
            <a:prstGeom prst="bentConnector2">
              <a:avLst/>
            </a:prstGeom>
            <a:ln w="31750">
              <a:solidFill>
                <a:srgbClr val="C00000"/>
              </a:solidFill>
              <a:round/>
              <a:headEnd type="none"/>
              <a:tailEnd type="oval"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4292298-DF1F-264E-8C0A-78C753E40CA6}"/>
              </a:ext>
            </a:extLst>
          </p:cNvPr>
          <p:cNvGrpSpPr/>
          <p:nvPr/>
        </p:nvGrpSpPr>
        <p:grpSpPr>
          <a:xfrm>
            <a:off x="7528139" y="2869414"/>
            <a:ext cx="4465563" cy="1494481"/>
            <a:chOff x="7528139" y="2869414"/>
            <a:chExt cx="4465563" cy="1494481"/>
          </a:xfrm>
        </p:grpSpPr>
        <p:sp>
          <p:nvSpPr>
            <p:cNvPr id="138" name="Rounded Rectangle 137">
              <a:extLst>
                <a:ext uri="{FF2B5EF4-FFF2-40B4-BE49-F238E27FC236}">
                  <a16:creationId xmlns:a16="http://schemas.microsoft.com/office/drawing/2014/main" id="{9269D568-C1CA-3C45-9CDD-22E71D8CD677}"/>
                </a:ext>
              </a:extLst>
            </p:cNvPr>
            <p:cNvSpPr/>
            <p:nvPr/>
          </p:nvSpPr>
          <p:spPr>
            <a:xfrm>
              <a:off x="9833592" y="3376343"/>
              <a:ext cx="2039112" cy="987552"/>
            </a:xfrm>
            <a:prstGeom prst="roundRect">
              <a:avLst>
                <a:gd name="adj" fmla="val 14815"/>
              </a:avLst>
            </a:prstGeom>
            <a:solidFill>
              <a:srgbClr val="F5DEDE"/>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39" name="TextBox 138">
              <a:extLst>
                <a:ext uri="{FF2B5EF4-FFF2-40B4-BE49-F238E27FC236}">
                  <a16:creationId xmlns:a16="http://schemas.microsoft.com/office/drawing/2014/main" id="{E9ACF97C-5FC9-8441-B260-813101BFB0C1}"/>
                </a:ext>
              </a:extLst>
            </p:cNvPr>
            <p:cNvSpPr txBox="1"/>
            <p:nvPr/>
          </p:nvSpPr>
          <p:spPr>
            <a:xfrm>
              <a:off x="9879311" y="3425891"/>
              <a:ext cx="2114391" cy="750975"/>
            </a:xfrm>
            <a:prstGeom prst="rect">
              <a:avLst/>
            </a:prstGeom>
            <a:noFill/>
          </p:spPr>
          <p:txBody>
            <a:bodyPr wrap="square" rtlCol="0">
              <a:spAutoFit/>
            </a:bodyPr>
            <a:lstStyle/>
            <a:p>
              <a:pPr algn="ctr" defTabSz="914400" eaLnBrk="0" fontAlgn="base" hangingPunct="0">
                <a:lnSpc>
                  <a:spcPct val="90000"/>
                </a:lnSpc>
                <a:spcBef>
                  <a:spcPct val="0"/>
                </a:spcBef>
                <a:spcAft>
                  <a:spcPts val="400"/>
                </a:spcAft>
              </a:pPr>
              <a:r>
                <a:rPr lang="en-US" sz="1200" b="1" dirty="0">
                  <a:latin typeface="Arial" pitchFamily="-110" charset="0"/>
                </a:rPr>
                <a:t>Exfiltrate Data</a:t>
              </a:r>
            </a:p>
            <a:p>
              <a:pPr marL="171450" indent="-171450" defTabSz="914400" eaLnBrk="0" fontAlgn="base" hangingPunct="0">
                <a:lnSpc>
                  <a:spcPct val="90000"/>
                </a:lnSpc>
                <a:spcBef>
                  <a:spcPct val="0"/>
                </a:spcBef>
                <a:spcAft>
                  <a:spcPts val="200"/>
                </a:spcAft>
                <a:buFont typeface="Arial"/>
                <a:buChar char="•"/>
              </a:pPr>
              <a:r>
                <a:rPr lang="en-US" sz="1000" b="1" dirty="0">
                  <a:solidFill>
                    <a:sysClr val="windowText" lastClr="000000"/>
                  </a:solidFill>
                  <a:latin typeface="Arial" pitchFamily="-110" charset="0"/>
                </a:rPr>
                <a:t>Leak data w/ covert channel</a:t>
              </a:r>
            </a:p>
            <a:p>
              <a:pPr marL="171450" indent="-171450" defTabSz="914400" eaLnBrk="0" fontAlgn="base" hangingPunct="0">
                <a:lnSpc>
                  <a:spcPct val="90000"/>
                </a:lnSpc>
                <a:spcBef>
                  <a:spcPct val="0"/>
                </a:spcBef>
                <a:spcAft>
                  <a:spcPts val="200"/>
                </a:spcAft>
                <a:buFont typeface="Arial"/>
                <a:buChar char="•"/>
              </a:pPr>
              <a:r>
                <a:rPr lang="en-US" sz="1000" b="1" dirty="0">
                  <a:solidFill>
                    <a:sysClr val="windowText" lastClr="000000"/>
                  </a:solidFill>
                  <a:latin typeface="Arial" pitchFamily="-110" charset="0"/>
                </a:rPr>
                <a:t>Develop targets from stolen data</a:t>
              </a:r>
            </a:p>
          </p:txBody>
        </p:sp>
        <p:sp>
          <p:nvSpPr>
            <p:cNvPr id="140" name="Oval 139">
              <a:extLst>
                <a:ext uri="{FF2B5EF4-FFF2-40B4-BE49-F238E27FC236}">
                  <a16:creationId xmlns:a16="http://schemas.microsoft.com/office/drawing/2014/main" id="{47615FD4-AEA8-1642-9A66-520876A5C75E}"/>
                </a:ext>
              </a:extLst>
            </p:cNvPr>
            <p:cNvSpPr/>
            <p:nvPr/>
          </p:nvSpPr>
          <p:spPr>
            <a:xfrm>
              <a:off x="9712593" y="3254317"/>
              <a:ext cx="274320" cy="27432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4</a:t>
              </a:r>
            </a:p>
          </p:txBody>
        </p:sp>
        <p:cxnSp>
          <p:nvCxnSpPr>
            <p:cNvPr id="145" name="Elbow Connector 144">
              <a:extLst>
                <a:ext uri="{FF2B5EF4-FFF2-40B4-BE49-F238E27FC236}">
                  <a16:creationId xmlns:a16="http://schemas.microsoft.com/office/drawing/2014/main" id="{EE7330E2-F277-D84C-B620-875D7A94FF74}"/>
                </a:ext>
              </a:extLst>
            </p:cNvPr>
            <p:cNvCxnSpPr>
              <a:cxnSpLocks/>
              <a:endCxn id="12" idx="5"/>
            </p:cNvCxnSpPr>
            <p:nvPr/>
          </p:nvCxnSpPr>
          <p:spPr>
            <a:xfrm rot="10800000">
              <a:off x="7528139" y="2869414"/>
              <a:ext cx="2305454" cy="1307464"/>
            </a:xfrm>
            <a:prstGeom prst="bentConnector2">
              <a:avLst/>
            </a:prstGeom>
            <a:ln w="31750">
              <a:solidFill>
                <a:srgbClr val="C00000"/>
              </a:solidFill>
              <a:round/>
              <a:headEnd type="none"/>
              <a:tailEnd type="oval" w="lg" len="lg"/>
            </a:ln>
          </p:spPr>
          <p:style>
            <a:lnRef idx="1">
              <a:schemeClr val="accent1"/>
            </a:lnRef>
            <a:fillRef idx="0">
              <a:schemeClr val="accent1"/>
            </a:fillRef>
            <a:effectRef idx="0">
              <a:schemeClr val="accent1"/>
            </a:effectRef>
            <a:fontRef idx="minor">
              <a:schemeClr val="tx1"/>
            </a:fontRef>
          </p:style>
        </p:cxnSp>
      </p:grpSp>
      <p:sp>
        <p:nvSpPr>
          <p:cNvPr id="74" name="TextBox 73">
            <a:extLst>
              <a:ext uri="{FF2B5EF4-FFF2-40B4-BE49-F238E27FC236}">
                <a16:creationId xmlns:a16="http://schemas.microsoft.com/office/drawing/2014/main" id="{038F876A-D05F-0A49-B4EE-C72F16233423}"/>
              </a:ext>
            </a:extLst>
          </p:cNvPr>
          <p:cNvSpPr txBox="1"/>
          <p:nvPr/>
        </p:nvSpPr>
        <p:spPr>
          <a:xfrm>
            <a:off x="1664237" y="6421725"/>
            <a:ext cx="2046084" cy="246221"/>
          </a:xfrm>
          <a:prstGeom prst="rect">
            <a:avLst/>
          </a:prstGeom>
          <a:noFill/>
        </p:spPr>
        <p:txBody>
          <a:bodyPr wrap="square" rtlCol="0">
            <a:spAutoFit/>
          </a:bodyPr>
          <a:lstStyle/>
          <a:p>
            <a:r>
              <a:rPr lang="en-US" sz="1000" dirty="0"/>
              <a:t>WAN: Wide Area Network</a:t>
            </a:r>
            <a:endParaRPr lang="en-US" sz="1000" b="1" dirty="0"/>
          </a:p>
        </p:txBody>
      </p:sp>
    </p:spTree>
    <p:extLst>
      <p:ext uri="{BB962C8B-B14F-4D97-AF65-F5344CB8AC3E}">
        <p14:creationId xmlns:p14="http://schemas.microsoft.com/office/powerpoint/2010/main" val="167132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Usage: IPsec Encryption with Revocation</a:t>
            </a:r>
          </a:p>
        </p:txBody>
      </p:sp>
      <p:sp>
        <p:nvSpPr>
          <p:cNvPr id="5" name="Cloud 4"/>
          <p:cNvSpPr/>
          <p:nvPr/>
        </p:nvSpPr>
        <p:spPr bwMode="auto">
          <a:xfrm>
            <a:off x="4425008" y="1323474"/>
            <a:ext cx="7098729" cy="4398210"/>
          </a:xfrm>
          <a:prstGeom prst="cloud">
            <a:avLst/>
          </a:prstGeom>
          <a:solidFill>
            <a:schemeClr val="bg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nvGrpSpPr>
          <p:cNvPr id="6" name="Group 5">
            <a:extLst>
              <a:ext uri="{FF2B5EF4-FFF2-40B4-BE49-F238E27FC236}">
                <a16:creationId xmlns:a16="http://schemas.microsoft.com/office/drawing/2014/main" id="{B505BC3D-7D54-BA46-882E-DCD5DA669D1E}"/>
              </a:ext>
            </a:extLst>
          </p:cNvPr>
          <p:cNvGrpSpPr/>
          <p:nvPr/>
        </p:nvGrpSpPr>
        <p:grpSpPr>
          <a:xfrm>
            <a:off x="4789322" y="1845445"/>
            <a:ext cx="2111366" cy="760210"/>
            <a:chOff x="4981150" y="1485685"/>
            <a:chExt cx="2111366" cy="760210"/>
          </a:xfrm>
        </p:grpSpPr>
        <p:sp>
          <p:nvSpPr>
            <p:cNvPr id="19" name="Rounded Rectangle 18">
              <a:extLst>
                <a:ext uri="{FF2B5EF4-FFF2-40B4-BE49-F238E27FC236}">
                  <a16:creationId xmlns:a16="http://schemas.microsoft.com/office/drawing/2014/main" id="{A4EC56C8-E10C-164B-BFA0-0A19DFD1D2AB}"/>
                </a:ext>
              </a:extLst>
            </p:cNvPr>
            <p:cNvSpPr/>
            <p:nvPr/>
          </p:nvSpPr>
          <p:spPr bwMode="auto">
            <a:xfrm>
              <a:off x="4981150" y="1485685"/>
              <a:ext cx="2111366" cy="760210"/>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 </a:t>
              </a:r>
              <a:br>
                <a:rPr kumimoji="0" lang="en-US" sz="1400" b="1" i="0" u="none" strike="noStrike" cap="none" normalizeH="0" baseline="0" dirty="0">
                  <a:ln>
                    <a:noFill/>
                  </a:ln>
                  <a:solidFill>
                    <a:schemeClr val="bg1"/>
                  </a:solidFill>
                  <a:effectLst/>
                  <a:latin typeface="Arial" pitchFamily="-110" charset="0"/>
                </a:rPr>
              </a:br>
              <a:r>
                <a:rPr kumimoji="0" lang="en-US" sz="1400" b="1" i="0" u="none" strike="noStrike" cap="none" normalizeH="0" baseline="0" dirty="0">
                  <a:ln>
                    <a:noFill/>
                  </a:ln>
                  <a:solidFill>
                    <a:schemeClr val="bg1"/>
                  </a:solidFill>
                  <a:effectLst/>
                  <a:latin typeface="Arial" pitchFamily="-110" charset="0"/>
                </a:rPr>
                <a:t>Cloud Verifier</a:t>
              </a:r>
            </a:p>
          </p:txBody>
        </p:sp>
        <p:pic>
          <p:nvPicPr>
            <p:cNvPr id="20" name="Picture 19">
              <a:extLst>
                <a:ext uri="{FF2B5EF4-FFF2-40B4-BE49-F238E27FC236}">
                  <a16:creationId xmlns:a16="http://schemas.microsoft.com/office/drawing/2014/main" id="{7F019DA9-1456-9F4A-97D5-BFF8A30AEFF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684239" y="1522276"/>
              <a:ext cx="382160" cy="381630"/>
            </a:xfrm>
            <a:prstGeom prst="rect">
              <a:avLst/>
            </a:prstGeom>
          </p:spPr>
        </p:pic>
      </p:grpSp>
      <p:sp>
        <p:nvSpPr>
          <p:cNvPr id="21" name="Oval 20">
            <a:extLst>
              <a:ext uri="{FF2B5EF4-FFF2-40B4-BE49-F238E27FC236}">
                <a16:creationId xmlns:a16="http://schemas.microsoft.com/office/drawing/2014/main" id="{A9196944-CA17-F54D-BEDA-8E813B023971}"/>
              </a:ext>
            </a:extLst>
          </p:cNvPr>
          <p:cNvSpPr/>
          <p:nvPr/>
        </p:nvSpPr>
        <p:spPr bwMode="auto">
          <a:xfrm>
            <a:off x="1016014" y="2872058"/>
            <a:ext cx="1726083" cy="869402"/>
          </a:xfrm>
          <a:prstGeom prst="ellipse">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Tenant</a:t>
            </a:r>
          </a:p>
        </p:txBody>
      </p:sp>
      <p:grpSp>
        <p:nvGrpSpPr>
          <p:cNvPr id="22" name="Group 21">
            <a:extLst>
              <a:ext uri="{FF2B5EF4-FFF2-40B4-BE49-F238E27FC236}">
                <a16:creationId xmlns:a16="http://schemas.microsoft.com/office/drawing/2014/main" id="{C4023D3E-F52B-5940-BD1C-D0F50ED7DB88}"/>
              </a:ext>
            </a:extLst>
          </p:cNvPr>
          <p:cNvGrpSpPr/>
          <p:nvPr/>
        </p:nvGrpSpPr>
        <p:grpSpPr>
          <a:xfrm>
            <a:off x="5038603" y="4217911"/>
            <a:ext cx="2111366" cy="1107766"/>
            <a:chOff x="4981149" y="4309657"/>
            <a:chExt cx="2111366" cy="1107766"/>
          </a:xfrm>
        </p:grpSpPr>
        <p:sp>
          <p:nvSpPr>
            <p:cNvPr id="23" name="Rectangle 22">
              <a:extLst>
                <a:ext uri="{FF2B5EF4-FFF2-40B4-BE49-F238E27FC236}">
                  <a16:creationId xmlns:a16="http://schemas.microsoft.com/office/drawing/2014/main" id="{0E27B2E4-E1E2-B648-AB7D-6D76AA7EC451}"/>
                </a:ext>
              </a:extLst>
            </p:cNvPr>
            <p:cNvSpPr/>
            <p:nvPr/>
          </p:nvSpPr>
          <p:spPr bwMode="auto">
            <a:xfrm>
              <a:off x="4981149" y="4309657"/>
              <a:ext cx="2111366" cy="1107766"/>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Cloud Node #1</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pitchFamily="-110" charset="0"/>
              </a:endParaRPr>
            </a:p>
          </p:txBody>
        </p:sp>
        <p:sp>
          <p:nvSpPr>
            <p:cNvPr id="24" name="Rounded Rectangle 23">
              <a:extLst>
                <a:ext uri="{FF2B5EF4-FFF2-40B4-BE49-F238E27FC236}">
                  <a16:creationId xmlns:a16="http://schemas.microsoft.com/office/drawing/2014/main" id="{F9BF87D7-C0F8-BE49-BF4B-1BDD22F79496}"/>
                </a:ext>
              </a:extLst>
            </p:cNvPr>
            <p:cNvSpPr/>
            <p:nvPr/>
          </p:nvSpPr>
          <p:spPr bwMode="auto">
            <a:xfrm>
              <a:off x="6482914" y="4935820"/>
              <a:ext cx="609600" cy="481603"/>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algn="ctr" defTabSz="914285"/>
              <a:r>
                <a:rPr lang="en-US" sz="1500" b="1" dirty="0">
                  <a:solidFill>
                    <a:srgbClr val="FFFFFF"/>
                  </a:solidFill>
                </a:rPr>
                <a:t>TPM</a:t>
              </a:r>
            </a:p>
          </p:txBody>
        </p:sp>
        <p:pic>
          <p:nvPicPr>
            <p:cNvPr id="25" name="Picture 24">
              <a:extLst>
                <a:ext uri="{FF2B5EF4-FFF2-40B4-BE49-F238E27FC236}">
                  <a16:creationId xmlns:a16="http://schemas.microsoft.com/office/drawing/2014/main" id="{98E7ABDC-661D-C545-9650-E1960C180550}"/>
                </a:ext>
              </a:extLst>
            </p:cNvPr>
            <p:cNvPicPr>
              <a:picLocks noChangeAspect="1"/>
            </p:cNvPicPr>
            <p:nvPr/>
          </p:nvPicPr>
          <p:blipFill>
            <a:blip r:embed="rId4"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641496" y="5244652"/>
              <a:ext cx="293451" cy="122271"/>
            </a:xfrm>
            <a:prstGeom prst="rect">
              <a:avLst/>
            </a:prstGeom>
          </p:spPr>
        </p:pic>
      </p:grpSp>
      <p:sp>
        <p:nvSpPr>
          <p:cNvPr id="26" name="Rounded Rectangle 25">
            <a:extLst>
              <a:ext uri="{FF2B5EF4-FFF2-40B4-BE49-F238E27FC236}">
                <a16:creationId xmlns:a16="http://schemas.microsoft.com/office/drawing/2014/main" id="{91F5BE5F-9D31-EE42-8197-1CD17020F846}"/>
              </a:ext>
            </a:extLst>
          </p:cNvPr>
          <p:cNvSpPr/>
          <p:nvPr/>
        </p:nvSpPr>
        <p:spPr bwMode="auto">
          <a:xfrm>
            <a:off x="9343311" y="1736253"/>
            <a:ext cx="2113391" cy="869402"/>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bg1"/>
                </a:solidFill>
                <a:latin typeface="Arial" pitchFamily="-110" charset="0"/>
              </a:rPr>
              <a:t>Tenant </a:t>
            </a:r>
            <a:br>
              <a:rPr lang="en-US" sz="1400" b="1" dirty="0">
                <a:solidFill>
                  <a:schemeClr val="bg1"/>
                </a:solidFill>
                <a:latin typeface="Arial" pitchFamily="-110" charset="0"/>
              </a:rPr>
            </a:br>
            <a:r>
              <a:rPr lang="en-US" sz="1400" b="1" dirty="0">
                <a:solidFill>
                  <a:schemeClr val="bg1"/>
                </a:solidFill>
                <a:latin typeface="Arial" pitchFamily="-110" charset="0"/>
              </a:rPr>
              <a:t>Registrar</a:t>
            </a:r>
          </a:p>
        </p:txBody>
      </p:sp>
      <p:grpSp>
        <p:nvGrpSpPr>
          <p:cNvPr id="32" name="Group 31">
            <a:extLst>
              <a:ext uri="{FF2B5EF4-FFF2-40B4-BE49-F238E27FC236}">
                <a16:creationId xmlns:a16="http://schemas.microsoft.com/office/drawing/2014/main" id="{7F477340-821C-E74C-992D-77CBEE3E4A9B}"/>
              </a:ext>
            </a:extLst>
          </p:cNvPr>
          <p:cNvGrpSpPr/>
          <p:nvPr/>
        </p:nvGrpSpPr>
        <p:grpSpPr>
          <a:xfrm>
            <a:off x="8364358" y="4219122"/>
            <a:ext cx="2111366" cy="1107766"/>
            <a:chOff x="4981149" y="4309657"/>
            <a:chExt cx="2111366" cy="1107766"/>
          </a:xfrm>
        </p:grpSpPr>
        <p:sp>
          <p:nvSpPr>
            <p:cNvPr id="33" name="Rectangle 32">
              <a:extLst>
                <a:ext uri="{FF2B5EF4-FFF2-40B4-BE49-F238E27FC236}">
                  <a16:creationId xmlns:a16="http://schemas.microsoft.com/office/drawing/2014/main" id="{173E1BC0-800D-FB4B-8758-30CD68D3C133}"/>
                </a:ext>
              </a:extLst>
            </p:cNvPr>
            <p:cNvSpPr/>
            <p:nvPr/>
          </p:nvSpPr>
          <p:spPr bwMode="auto">
            <a:xfrm>
              <a:off x="4981149" y="4309657"/>
              <a:ext cx="2111366" cy="1107766"/>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pitchFamily="-110" charset="0"/>
                </a:rPr>
                <a:t>Cloud Node #2</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pitchFamily="-110" charset="0"/>
              </a:endParaRPr>
            </a:p>
          </p:txBody>
        </p:sp>
        <p:sp>
          <p:nvSpPr>
            <p:cNvPr id="34" name="Rounded Rectangle 33">
              <a:extLst>
                <a:ext uri="{FF2B5EF4-FFF2-40B4-BE49-F238E27FC236}">
                  <a16:creationId xmlns:a16="http://schemas.microsoft.com/office/drawing/2014/main" id="{DEBE1F0F-39B6-394E-BE62-A3C113A66A93}"/>
                </a:ext>
              </a:extLst>
            </p:cNvPr>
            <p:cNvSpPr/>
            <p:nvPr/>
          </p:nvSpPr>
          <p:spPr bwMode="auto">
            <a:xfrm>
              <a:off x="6482914" y="4935820"/>
              <a:ext cx="609600" cy="481603"/>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t" anchorCtr="0" compatLnSpc="1">
              <a:prstTxWarp prst="textNoShape">
                <a:avLst/>
              </a:prstTxWarp>
            </a:bodyPr>
            <a:lstStyle/>
            <a:p>
              <a:pPr algn="ctr" defTabSz="914285"/>
              <a:r>
                <a:rPr lang="en-US" sz="1500" b="1" dirty="0">
                  <a:solidFill>
                    <a:srgbClr val="FFFFFF"/>
                  </a:solidFill>
                </a:rPr>
                <a:t>TPM</a:t>
              </a:r>
            </a:p>
          </p:txBody>
        </p:sp>
        <p:pic>
          <p:nvPicPr>
            <p:cNvPr id="40" name="Picture 39">
              <a:extLst>
                <a:ext uri="{FF2B5EF4-FFF2-40B4-BE49-F238E27FC236}">
                  <a16:creationId xmlns:a16="http://schemas.microsoft.com/office/drawing/2014/main" id="{77E1BDF5-9ECC-3445-A8CF-30671AE4AF2E}"/>
                </a:ext>
              </a:extLst>
            </p:cNvPr>
            <p:cNvPicPr>
              <a:picLocks noChangeAspect="1"/>
            </p:cNvPicPr>
            <p:nvPr/>
          </p:nvPicPr>
          <p:blipFill>
            <a:blip r:embed="rId4"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641496" y="5244652"/>
              <a:ext cx="293451" cy="122271"/>
            </a:xfrm>
            <a:prstGeom prst="rect">
              <a:avLst/>
            </a:prstGeom>
          </p:spPr>
        </p:pic>
      </p:grpSp>
      <p:cxnSp>
        <p:nvCxnSpPr>
          <p:cNvPr id="29" name="Straight Arrow Connector 28"/>
          <p:cNvCxnSpPr>
            <a:stCxn id="23" idx="3"/>
            <a:endCxn id="33" idx="1"/>
          </p:cNvCxnSpPr>
          <p:nvPr/>
        </p:nvCxnSpPr>
        <p:spPr bwMode="auto">
          <a:xfrm>
            <a:off x="7149969" y="4771794"/>
            <a:ext cx="1214389" cy="1211"/>
          </a:xfrm>
          <a:prstGeom prst="straightConnector1">
            <a:avLst/>
          </a:prstGeom>
          <a:solidFill>
            <a:schemeClr val="accent1"/>
          </a:solidFill>
          <a:ln w="28575" cap="flat" cmpd="sng" algn="ctr">
            <a:solidFill>
              <a:schemeClr val="accent2"/>
            </a:solidFill>
            <a:prstDash val="solid"/>
            <a:round/>
            <a:headEnd type="triangle" w="med" len="lg"/>
            <a:tailEnd type="triangle" w="med" len="lg"/>
          </a:ln>
          <a:effectLst/>
        </p:spPr>
      </p:cxnSp>
      <p:cxnSp>
        <p:nvCxnSpPr>
          <p:cNvPr id="31" name="Straight Arrow Connector 30"/>
          <p:cNvCxnSpPr>
            <a:cxnSpLocks/>
          </p:cNvCxnSpPr>
          <p:nvPr/>
        </p:nvCxnSpPr>
        <p:spPr bwMode="auto">
          <a:xfrm>
            <a:off x="5888548" y="2605655"/>
            <a:ext cx="0" cy="1612256"/>
          </a:xfrm>
          <a:prstGeom prst="straightConnector1">
            <a:avLst/>
          </a:prstGeom>
          <a:solidFill>
            <a:schemeClr val="accent1"/>
          </a:solidFill>
          <a:ln w="28575" cap="flat" cmpd="sng" algn="ctr">
            <a:solidFill>
              <a:schemeClr val="tx1"/>
            </a:solidFill>
            <a:prstDash val="solid"/>
            <a:round/>
            <a:headEnd type="triangle" w="med" len="lg"/>
            <a:tailEnd type="triangle" w="med" len="lg"/>
          </a:ln>
          <a:effectLst/>
        </p:spPr>
      </p:cxnSp>
      <p:cxnSp>
        <p:nvCxnSpPr>
          <p:cNvPr id="41" name="Straight Arrow Connector 40"/>
          <p:cNvCxnSpPr>
            <a:stCxn id="19" idx="1"/>
          </p:cNvCxnSpPr>
          <p:nvPr/>
        </p:nvCxnSpPr>
        <p:spPr bwMode="auto">
          <a:xfrm flipH="1">
            <a:off x="2489318" y="2225550"/>
            <a:ext cx="2300004" cy="773829"/>
          </a:xfrm>
          <a:prstGeom prst="straightConnector1">
            <a:avLst/>
          </a:prstGeom>
          <a:solidFill>
            <a:schemeClr val="accent1"/>
          </a:solidFill>
          <a:ln w="25400" cap="flat" cmpd="sng" algn="ctr">
            <a:solidFill>
              <a:schemeClr val="tx1"/>
            </a:solidFill>
            <a:prstDash val="solid"/>
            <a:round/>
            <a:headEnd type="none" w="sm" len="sm"/>
            <a:tailEnd type="triangle" w="med" len="lg"/>
          </a:ln>
          <a:effectLst/>
        </p:spPr>
      </p:cxnSp>
      <p:sp>
        <p:nvSpPr>
          <p:cNvPr id="43" name="Rectangular Callout 42">
            <a:extLst>
              <a:ext uri="{FF2B5EF4-FFF2-40B4-BE49-F238E27FC236}">
                <a16:creationId xmlns:a16="http://schemas.microsoft.com/office/drawing/2014/main" id="{A08ECAFC-CE8E-7D49-A3FC-4FF8599FC25A}"/>
              </a:ext>
            </a:extLst>
          </p:cNvPr>
          <p:cNvSpPr/>
          <p:nvPr/>
        </p:nvSpPr>
        <p:spPr bwMode="auto">
          <a:xfrm>
            <a:off x="2147690" y="1323475"/>
            <a:ext cx="1650531" cy="837952"/>
          </a:xfrm>
          <a:prstGeom prst="wedgeRectCallout">
            <a:avLst>
              <a:gd name="adj1" fmla="val 43422"/>
              <a:gd name="adj2" fmla="val 9934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Arial" pitchFamily="-110" charset="0"/>
              </a:rPr>
              <a:t>Cryptographic certificate revocation</a:t>
            </a:r>
          </a:p>
        </p:txBody>
      </p:sp>
      <p:pic>
        <p:nvPicPr>
          <p:cNvPr id="46" name="Picture 45" title="Malware"/>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187041" y="4888618"/>
            <a:ext cx="305441" cy="293935"/>
          </a:xfrm>
          <a:prstGeom prst="rect">
            <a:avLst/>
          </a:prstGeom>
        </p:spPr>
      </p:pic>
      <p:pic>
        <p:nvPicPr>
          <p:cNvPr id="49" name="Picture 48" descr="1024px-Red_x.svg.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9198" y="1980139"/>
            <a:ext cx="427206" cy="427206"/>
          </a:xfrm>
          <a:prstGeom prst="rect">
            <a:avLst/>
          </a:prstGeom>
        </p:spPr>
      </p:pic>
      <p:cxnSp>
        <p:nvCxnSpPr>
          <p:cNvPr id="50" name="Straight Arrow Connector 49"/>
          <p:cNvCxnSpPr/>
          <p:nvPr/>
        </p:nvCxnSpPr>
        <p:spPr bwMode="auto">
          <a:xfrm>
            <a:off x="5969709" y="2605655"/>
            <a:ext cx="3332211" cy="1613467"/>
          </a:xfrm>
          <a:prstGeom prst="straightConnector1">
            <a:avLst/>
          </a:prstGeom>
          <a:solidFill>
            <a:schemeClr val="accent1"/>
          </a:solidFill>
          <a:ln w="25400" cap="flat" cmpd="sng" algn="ctr">
            <a:solidFill>
              <a:schemeClr val="tx1"/>
            </a:solidFill>
            <a:prstDash val="solid"/>
            <a:round/>
            <a:headEnd type="none" w="sm" len="sm"/>
            <a:tailEnd type="triangle" w="med" len="lg"/>
          </a:ln>
          <a:effectLst/>
        </p:spPr>
      </p:cxnSp>
      <p:cxnSp>
        <p:nvCxnSpPr>
          <p:cNvPr id="53" name="Straight Arrow Connector 52"/>
          <p:cNvCxnSpPr>
            <a:cxnSpLocks/>
          </p:cNvCxnSpPr>
          <p:nvPr/>
        </p:nvCxnSpPr>
        <p:spPr bwMode="auto">
          <a:xfrm>
            <a:off x="7268090" y="4771794"/>
            <a:ext cx="1119841" cy="3193"/>
          </a:xfrm>
          <a:prstGeom prst="straightConnector1">
            <a:avLst/>
          </a:prstGeom>
          <a:solidFill>
            <a:schemeClr val="accent1"/>
          </a:solidFill>
          <a:ln w="28575" cap="flat" cmpd="sng" algn="ctr">
            <a:solidFill>
              <a:srgbClr val="FF0000"/>
            </a:solidFill>
            <a:prstDash val="solid"/>
            <a:round/>
            <a:headEnd type="none" w="sm" len="sm"/>
            <a:tailEnd type="none"/>
          </a:ln>
          <a:effectLst/>
        </p:spPr>
      </p:cxnSp>
      <p:pic>
        <p:nvPicPr>
          <p:cNvPr id="52" name="Picture 51" descr="1024px-Red_x.svg.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71402" y="4558191"/>
            <a:ext cx="427206" cy="427206"/>
          </a:xfrm>
          <a:prstGeom prst="rect">
            <a:avLst/>
          </a:prstGeom>
        </p:spPr>
      </p:pic>
      <p:sp>
        <p:nvSpPr>
          <p:cNvPr id="54" name="Rectangular Callout 53"/>
          <p:cNvSpPr/>
          <p:nvPr/>
        </p:nvSpPr>
        <p:spPr bwMode="auto">
          <a:xfrm>
            <a:off x="6761211" y="5565525"/>
            <a:ext cx="2011598" cy="740266"/>
          </a:xfrm>
          <a:prstGeom prst="wedgeRectCallout">
            <a:avLst>
              <a:gd name="adj1" fmla="val 15574"/>
              <a:gd name="adj2" fmla="val -154075"/>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Node #2 cannot communicate with Node #1</a:t>
            </a:r>
            <a:endParaRPr kumimoji="0" lang="en-US" sz="1400" b="1" i="0" u="none" strike="noStrike" cap="none" normalizeH="0" baseline="0" dirty="0">
              <a:ln>
                <a:noFill/>
              </a:ln>
              <a:solidFill>
                <a:schemeClr val="tx1"/>
              </a:solidFill>
              <a:effectLst/>
              <a:latin typeface="Arial" pitchFamily="-110" charset="0"/>
            </a:endParaRPr>
          </a:p>
        </p:txBody>
      </p:sp>
      <p:sp>
        <p:nvSpPr>
          <p:cNvPr id="55" name="Rectangular Callout 54">
            <a:extLst>
              <a:ext uri="{FF2B5EF4-FFF2-40B4-BE49-F238E27FC236}">
                <a16:creationId xmlns:a16="http://schemas.microsoft.com/office/drawing/2014/main" id="{A08ECAFC-CE8E-7D49-A3FC-4FF8599FC25A}"/>
              </a:ext>
            </a:extLst>
          </p:cNvPr>
          <p:cNvSpPr/>
          <p:nvPr/>
        </p:nvSpPr>
        <p:spPr bwMode="auto">
          <a:xfrm>
            <a:off x="7231945" y="1980140"/>
            <a:ext cx="1650531" cy="862696"/>
          </a:xfrm>
          <a:prstGeom prst="wedgeRectCallout">
            <a:avLst>
              <a:gd name="adj1" fmla="val -35721"/>
              <a:gd name="adj2" fmla="val 105343"/>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tx1"/>
                </a:solidFill>
                <a:latin typeface="Arial" pitchFamily="-110" charset="0"/>
              </a:rPr>
              <a:t>Cryptographic certificate revocation</a:t>
            </a:r>
          </a:p>
        </p:txBody>
      </p:sp>
      <p:grpSp>
        <p:nvGrpSpPr>
          <p:cNvPr id="39" name="Group 38">
            <a:extLst>
              <a:ext uri="{FF2B5EF4-FFF2-40B4-BE49-F238E27FC236}">
                <a16:creationId xmlns:a16="http://schemas.microsoft.com/office/drawing/2014/main" id="{2D47C766-A1CA-C245-B544-1605C3B310B7}"/>
              </a:ext>
            </a:extLst>
          </p:cNvPr>
          <p:cNvGrpSpPr/>
          <p:nvPr/>
        </p:nvGrpSpPr>
        <p:grpSpPr>
          <a:xfrm>
            <a:off x="105171" y="5671952"/>
            <a:ext cx="2636926" cy="595872"/>
            <a:chOff x="298763" y="5594428"/>
            <a:chExt cx="2636926" cy="595872"/>
          </a:xfrm>
        </p:grpSpPr>
        <p:sp>
          <p:nvSpPr>
            <p:cNvPr id="47" name="Rectangle 46">
              <a:extLst>
                <a:ext uri="{FF2B5EF4-FFF2-40B4-BE49-F238E27FC236}">
                  <a16:creationId xmlns:a16="http://schemas.microsoft.com/office/drawing/2014/main" id="{85EE5EFB-12FC-0549-ADE1-7A81A17D00AF}"/>
                </a:ext>
              </a:extLst>
            </p:cNvPr>
            <p:cNvSpPr/>
            <p:nvPr/>
          </p:nvSpPr>
          <p:spPr bwMode="auto">
            <a:xfrm>
              <a:off x="298763" y="5635299"/>
              <a:ext cx="695109" cy="236103"/>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pitchFamily="-110" charset="0"/>
              </a:endParaRPr>
            </a:p>
          </p:txBody>
        </p:sp>
        <p:sp>
          <p:nvSpPr>
            <p:cNvPr id="48" name="Rectangle 47">
              <a:extLst>
                <a:ext uri="{FF2B5EF4-FFF2-40B4-BE49-F238E27FC236}">
                  <a16:creationId xmlns:a16="http://schemas.microsoft.com/office/drawing/2014/main" id="{6F68440A-82C9-0D4C-94D7-A8F4B716E301}"/>
                </a:ext>
              </a:extLst>
            </p:cNvPr>
            <p:cNvSpPr/>
            <p:nvPr/>
          </p:nvSpPr>
          <p:spPr bwMode="auto">
            <a:xfrm>
              <a:off x="298763" y="5882523"/>
              <a:ext cx="695110" cy="226711"/>
            </a:xfrm>
            <a:prstGeom prst="rect">
              <a:avLst/>
            </a:prstGeom>
            <a:solidFill>
              <a:srgbClr val="BFBFB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56" name="TextBox 55">
              <a:extLst>
                <a:ext uri="{FF2B5EF4-FFF2-40B4-BE49-F238E27FC236}">
                  <a16:creationId xmlns:a16="http://schemas.microsoft.com/office/drawing/2014/main" id="{920D4F69-7BC2-204B-9EDC-6F58241F91D1}"/>
                </a:ext>
              </a:extLst>
            </p:cNvPr>
            <p:cNvSpPr txBox="1"/>
            <p:nvPr/>
          </p:nvSpPr>
          <p:spPr>
            <a:xfrm>
              <a:off x="993873" y="5594428"/>
              <a:ext cx="1941816" cy="307777"/>
            </a:xfrm>
            <a:prstGeom prst="rect">
              <a:avLst/>
            </a:prstGeom>
            <a:noFill/>
          </p:spPr>
          <p:txBody>
            <a:bodyPr wrap="square" rtlCol="0">
              <a:spAutoFit/>
            </a:bodyPr>
            <a:lstStyle/>
            <a:p>
              <a:r>
                <a:rPr lang="en-US" sz="1400" b="1" dirty="0"/>
                <a:t>Tenant-controlled</a:t>
              </a:r>
            </a:p>
          </p:txBody>
        </p:sp>
        <p:sp>
          <p:nvSpPr>
            <p:cNvPr id="57" name="TextBox 56">
              <a:extLst>
                <a:ext uri="{FF2B5EF4-FFF2-40B4-BE49-F238E27FC236}">
                  <a16:creationId xmlns:a16="http://schemas.microsoft.com/office/drawing/2014/main" id="{262FCCB8-34DC-6F4F-BED0-729ED1DAF1B7}"/>
                </a:ext>
              </a:extLst>
            </p:cNvPr>
            <p:cNvSpPr txBox="1"/>
            <p:nvPr/>
          </p:nvSpPr>
          <p:spPr>
            <a:xfrm>
              <a:off x="993873" y="5882523"/>
              <a:ext cx="1941816" cy="307777"/>
            </a:xfrm>
            <a:prstGeom prst="rect">
              <a:avLst/>
            </a:prstGeom>
            <a:noFill/>
          </p:spPr>
          <p:txBody>
            <a:bodyPr wrap="square" rtlCol="0">
              <a:spAutoFit/>
            </a:bodyPr>
            <a:lstStyle/>
            <a:p>
              <a:r>
                <a:rPr lang="en-US" sz="1400" b="1" dirty="0"/>
                <a:t>Provider-controlled</a:t>
              </a:r>
            </a:p>
          </p:txBody>
        </p:sp>
      </p:grpSp>
      <p:pic>
        <p:nvPicPr>
          <p:cNvPr id="58" name="Picture 57">
            <a:extLst>
              <a:ext uri="{FF2B5EF4-FFF2-40B4-BE49-F238E27FC236}">
                <a16:creationId xmlns:a16="http://schemas.microsoft.com/office/drawing/2014/main" id="{141C2941-FF4C-E54C-BB9E-24102044E236}"/>
              </a:ext>
            </a:extLst>
          </p:cNvPr>
          <p:cNvPicPr>
            <a:picLocks noChangeAspect="1"/>
          </p:cNvPicPr>
          <p:nvPr/>
        </p:nvPicPr>
        <p:blipFill>
          <a:blip r:embed="rId7"/>
          <a:stretch>
            <a:fillRect/>
          </a:stretch>
        </p:blipFill>
        <p:spPr>
          <a:xfrm>
            <a:off x="5988414" y="4882305"/>
            <a:ext cx="472663" cy="405140"/>
          </a:xfrm>
          <a:prstGeom prst="rect">
            <a:avLst/>
          </a:prstGeom>
          <a:solidFill>
            <a:schemeClr val="accent5"/>
          </a:solidFill>
        </p:spPr>
      </p:pic>
      <p:pic>
        <p:nvPicPr>
          <p:cNvPr id="59" name="Picture 58">
            <a:extLst>
              <a:ext uri="{FF2B5EF4-FFF2-40B4-BE49-F238E27FC236}">
                <a16:creationId xmlns:a16="http://schemas.microsoft.com/office/drawing/2014/main" id="{10D42A94-293F-EB4B-949B-9AD18851F3A5}"/>
              </a:ext>
            </a:extLst>
          </p:cNvPr>
          <p:cNvPicPr>
            <a:picLocks noChangeAspect="1"/>
          </p:cNvPicPr>
          <p:nvPr/>
        </p:nvPicPr>
        <p:blipFill>
          <a:blip r:embed="rId7"/>
          <a:stretch>
            <a:fillRect/>
          </a:stretch>
        </p:blipFill>
        <p:spPr>
          <a:xfrm>
            <a:off x="9343311" y="4895345"/>
            <a:ext cx="472663" cy="405140"/>
          </a:xfrm>
          <a:prstGeom prst="rect">
            <a:avLst/>
          </a:prstGeom>
          <a:solidFill>
            <a:schemeClr val="accent5"/>
          </a:solidFill>
        </p:spPr>
      </p:pic>
      <p:pic>
        <p:nvPicPr>
          <p:cNvPr id="60" name="Picture 59">
            <a:extLst>
              <a:ext uri="{FF2B5EF4-FFF2-40B4-BE49-F238E27FC236}">
                <a16:creationId xmlns:a16="http://schemas.microsoft.com/office/drawing/2014/main" id="{4B976D30-067B-114B-A0BE-7D2DCC5294BB}"/>
              </a:ext>
            </a:extLst>
          </p:cNvPr>
          <p:cNvPicPr>
            <a:picLocks noChangeAspect="1"/>
          </p:cNvPicPr>
          <p:nvPr/>
        </p:nvPicPr>
        <p:blipFill>
          <a:blip r:embed="rId8" cstate="print">
            <a:duotone>
              <a:prstClr val="black"/>
              <a:schemeClr val="accent6">
                <a:tint val="45000"/>
                <a:satMod val="400000"/>
              </a:schemeClr>
            </a:duotone>
          </a:blip>
          <a:stretch>
            <a:fillRect/>
          </a:stretch>
        </p:blipFill>
        <p:spPr>
          <a:xfrm>
            <a:off x="6052046" y="5175120"/>
            <a:ext cx="314856" cy="131190"/>
          </a:xfrm>
          <a:prstGeom prst="rect">
            <a:avLst/>
          </a:prstGeom>
        </p:spPr>
      </p:pic>
      <p:pic>
        <p:nvPicPr>
          <p:cNvPr id="62" name="Picture 61">
            <a:extLst>
              <a:ext uri="{FF2B5EF4-FFF2-40B4-BE49-F238E27FC236}">
                <a16:creationId xmlns:a16="http://schemas.microsoft.com/office/drawing/2014/main" id="{4CBD0154-22DB-DF45-8CEC-1CF1484FF7EA}"/>
              </a:ext>
            </a:extLst>
          </p:cNvPr>
          <p:cNvPicPr>
            <a:picLocks noChangeAspect="1"/>
          </p:cNvPicPr>
          <p:nvPr/>
        </p:nvPicPr>
        <p:blipFill>
          <a:blip r:embed="rId8" cstate="print">
            <a:duotone>
              <a:prstClr val="black"/>
              <a:schemeClr val="accent6">
                <a:tint val="45000"/>
                <a:satMod val="400000"/>
              </a:schemeClr>
            </a:duotone>
          </a:blip>
          <a:stretch>
            <a:fillRect/>
          </a:stretch>
        </p:blipFill>
        <p:spPr>
          <a:xfrm>
            <a:off x="9423270" y="5194487"/>
            <a:ext cx="314856" cy="131190"/>
          </a:xfrm>
          <a:prstGeom prst="rect">
            <a:avLst/>
          </a:prstGeom>
        </p:spPr>
      </p:pic>
      <p:pic>
        <p:nvPicPr>
          <p:cNvPr id="42" name="Picture 41">
            <a:extLst>
              <a:ext uri="{FF2B5EF4-FFF2-40B4-BE49-F238E27FC236}">
                <a16:creationId xmlns:a16="http://schemas.microsoft.com/office/drawing/2014/main" id="{7F019DA9-1456-9F4A-97D5-BFF8A30AEFF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050157" y="1762788"/>
            <a:ext cx="382160" cy="381630"/>
          </a:xfrm>
          <a:prstGeom prst="rect">
            <a:avLst/>
          </a:prstGeom>
        </p:spPr>
      </p:pic>
      <p:sp>
        <p:nvSpPr>
          <p:cNvPr id="12" name="Rounded Rectangle 11"/>
          <p:cNvSpPr/>
          <p:nvPr/>
        </p:nvSpPr>
        <p:spPr>
          <a:xfrm>
            <a:off x="9342833" y="1736252"/>
            <a:ext cx="2113391" cy="869403"/>
          </a:xfrm>
          <a:prstGeom prst="roundRect">
            <a:avLst/>
          </a:prstGeom>
          <a:solidFill>
            <a:schemeClr val="accent3">
              <a:alpha val="7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Tree>
    <p:extLst>
      <p:ext uri="{BB962C8B-B14F-4D97-AF65-F5344CB8AC3E}">
        <p14:creationId xmlns:p14="http://schemas.microsoft.com/office/powerpoint/2010/main" val="224109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3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4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4" grpId="0" animBg="1"/>
      <p:bldP spid="5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498A6A-FB7A-434C-96FA-F0439E7C7A3A}"/>
              </a:ext>
            </a:extLst>
          </p:cNvPr>
          <p:cNvSpPr>
            <a:spLocks noGrp="1"/>
          </p:cNvSpPr>
          <p:nvPr>
            <p:ph sz="quarter" idx="10"/>
          </p:nvPr>
        </p:nvSpPr>
        <p:spPr/>
        <p:txBody>
          <a:bodyPr/>
          <a:lstStyle/>
          <a:p>
            <a:r>
              <a:rPr lang="en-US" dirty="0"/>
              <a:t>Cloud Customer Need</a:t>
            </a:r>
          </a:p>
          <a:p>
            <a:r>
              <a:rPr lang="en-US" dirty="0"/>
              <a:t>Verifying Trust Problem / Alternatives</a:t>
            </a:r>
          </a:p>
          <a:p>
            <a:r>
              <a:rPr lang="en-US" dirty="0"/>
              <a:t>Keylime</a:t>
            </a:r>
          </a:p>
          <a:p>
            <a:pPr lvl="1"/>
            <a:r>
              <a:rPr lang="en-US" dirty="0"/>
              <a:t>Architecture</a:t>
            </a:r>
          </a:p>
          <a:p>
            <a:pPr lvl="1"/>
            <a:r>
              <a:rPr lang="en-US" dirty="0"/>
              <a:t>Protocols and Performance</a:t>
            </a:r>
          </a:p>
          <a:p>
            <a:r>
              <a:rPr lang="en-US" dirty="0"/>
              <a:t>Example Workflow</a:t>
            </a:r>
          </a:p>
          <a:p>
            <a:r>
              <a:rPr lang="en-US" dirty="0"/>
              <a:t>Transitions</a:t>
            </a:r>
          </a:p>
          <a:p>
            <a:r>
              <a:rPr lang="en-US" dirty="0"/>
              <a:t>Way Forward</a:t>
            </a:r>
          </a:p>
          <a:p>
            <a:endParaRPr lang="en-US" dirty="0"/>
          </a:p>
        </p:txBody>
      </p:sp>
      <p:sp>
        <p:nvSpPr>
          <p:cNvPr id="3" name="Title 2">
            <a:extLst>
              <a:ext uri="{FF2B5EF4-FFF2-40B4-BE49-F238E27FC236}">
                <a16:creationId xmlns:a16="http://schemas.microsoft.com/office/drawing/2014/main" id="{0F3ABE97-7F66-5F41-B654-9DB7CA55AB03}"/>
              </a:ext>
            </a:extLst>
          </p:cNvPr>
          <p:cNvSpPr>
            <a:spLocks noGrp="1"/>
          </p:cNvSpPr>
          <p:nvPr>
            <p:ph type="title"/>
          </p:nvPr>
        </p:nvSpPr>
        <p:spPr/>
        <p:txBody>
          <a:bodyPr/>
          <a:lstStyle/>
          <a:p>
            <a:r>
              <a:rPr lang="en-US" dirty="0"/>
              <a:t>Outline</a:t>
            </a:r>
          </a:p>
        </p:txBody>
      </p:sp>
      <p:sp>
        <p:nvSpPr>
          <p:cNvPr id="4" name="Right Arrow 3">
            <a:extLst>
              <a:ext uri="{FF2B5EF4-FFF2-40B4-BE49-F238E27FC236}">
                <a16:creationId xmlns:a16="http://schemas.microsoft.com/office/drawing/2014/main" id="{93AA8AF8-78CF-9840-B4BF-0232CD0E62C3}"/>
              </a:ext>
            </a:extLst>
          </p:cNvPr>
          <p:cNvSpPr/>
          <p:nvPr/>
        </p:nvSpPr>
        <p:spPr bwMode="auto">
          <a:xfrm>
            <a:off x="3317095" y="4381367"/>
            <a:ext cx="562598" cy="384559"/>
          </a:xfrm>
          <a:prstGeom prst="rightArrow">
            <a:avLst/>
          </a:prstGeom>
          <a:solidFill>
            <a:schemeClr val="accent4"/>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Tree>
    <p:extLst>
      <p:ext uri="{BB962C8B-B14F-4D97-AF65-F5344CB8AC3E}">
        <p14:creationId xmlns:p14="http://schemas.microsoft.com/office/powerpoint/2010/main" val="3477170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48A2-403B-C341-9840-D707226A8876}"/>
              </a:ext>
            </a:extLst>
          </p:cNvPr>
          <p:cNvSpPr>
            <a:spLocks noGrp="1"/>
          </p:cNvSpPr>
          <p:nvPr>
            <p:ph type="title"/>
          </p:nvPr>
        </p:nvSpPr>
        <p:spPr/>
        <p:txBody>
          <a:bodyPr/>
          <a:lstStyle/>
          <a:p>
            <a:r>
              <a:rPr lang="en-US" dirty="0"/>
              <a:t>Transition: Securing the Mass Open Cloud (MOC)</a:t>
            </a:r>
          </a:p>
        </p:txBody>
      </p:sp>
      <p:sp>
        <p:nvSpPr>
          <p:cNvPr id="8" name="Cloud 7">
            <a:extLst>
              <a:ext uri="{FF2B5EF4-FFF2-40B4-BE49-F238E27FC236}">
                <a16:creationId xmlns:a16="http://schemas.microsoft.com/office/drawing/2014/main" id="{82A52498-8786-FF4B-983D-25B0CFF939CF}"/>
              </a:ext>
            </a:extLst>
          </p:cNvPr>
          <p:cNvSpPr/>
          <p:nvPr/>
        </p:nvSpPr>
        <p:spPr>
          <a:xfrm>
            <a:off x="4083041" y="1650599"/>
            <a:ext cx="3523029" cy="2706160"/>
          </a:xfrm>
          <a:prstGeom prst="cloud">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grpSp>
        <p:nvGrpSpPr>
          <p:cNvPr id="9" name="Group 8">
            <a:extLst>
              <a:ext uri="{FF2B5EF4-FFF2-40B4-BE49-F238E27FC236}">
                <a16:creationId xmlns:a16="http://schemas.microsoft.com/office/drawing/2014/main" id="{CD9AD027-EC60-F24E-8E2B-1A0DFE25454C}"/>
              </a:ext>
            </a:extLst>
          </p:cNvPr>
          <p:cNvGrpSpPr/>
          <p:nvPr/>
        </p:nvGrpSpPr>
        <p:grpSpPr>
          <a:xfrm>
            <a:off x="4625327" y="2225093"/>
            <a:ext cx="2467469" cy="257009"/>
            <a:chOff x="5201382" y="2101432"/>
            <a:chExt cx="2467469" cy="257009"/>
          </a:xfrm>
        </p:grpSpPr>
        <p:sp>
          <p:nvSpPr>
            <p:cNvPr id="10" name="Rectangle 9">
              <a:extLst>
                <a:ext uri="{FF2B5EF4-FFF2-40B4-BE49-F238E27FC236}">
                  <a16:creationId xmlns:a16="http://schemas.microsoft.com/office/drawing/2014/main" id="{5883F625-FD85-2C48-939E-F18C72F745D7}"/>
                </a:ext>
              </a:extLst>
            </p:cNvPr>
            <p:cNvSpPr/>
            <p:nvPr/>
          </p:nvSpPr>
          <p:spPr>
            <a:xfrm>
              <a:off x="5201382"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1" name="Rectangle 10">
              <a:extLst>
                <a:ext uri="{FF2B5EF4-FFF2-40B4-BE49-F238E27FC236}">
                  <a16:creationId xmlns:a16="http://schemas.microsoft.com/office/drawing/2014/main" id="{A1D0194C-ADA6-D840-9596-E94876545D57}"/>
                </a:ext>
              </a:extLst>
            </p:cNvPr>
            <p:cNvSpPr/>
            <p:nvPr/>
          </p:nvSpPr>
          <p:spPr>
            <a:xfrm>
              <a:off x="5569786"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2" name="Rectangle 11">
              <a:extLst>
                <a:ext uri="{FF2B5EF4-FFF2-40B4-BE49-F238E27FC236}">
                  <a16:creationId xmlns:a16="http://schemas.microsoft.com/office/drawing/2014/main" id="{238F1B7B-D8DB-4340-89B0-6E9503FD43F5}"/>
                </a:ext>
              </a:extLst>
            </p:cNvPr>
            <p:cNvSpPr/>
            <p:nvPr/>
          </p:nvSpPr>
          <p:spPr>
            <a:xfrm>
              <a:off x="5938190"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3" name="Rectangle 12">
              <a:extLst>
                <a:ext uri="{FF2B5EF4-FFF2-40B4-BE49-F238E27FC236}">
                  <a16:creationId xmlns:a16="http://schemas.microsoft.com/office/drawing/2014/main" id="{906A1F6C-2026-CF4F-99C8-809C1D376F5E}"/>
                </a:ext>
              </a:extLst>
            </p:cNvPr>
            <p:cNvSpPr/>
            <p:nvPr/>
          </p:nvSpPr>
          <p:spPr>
            <a:xfrm>
              <a:off x="6306594"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4" name="Rectangle 13">
              <a:extLst>
                <a:ext uri="{FF2B5EF4-FFF2-40B4-BE49-F238E27FC236}">
                  <a16:creationId xmlns:a16="http://schemas.microsoft.com/office/drawing/2014/main" id="{20AF8A6D-0115-B14A-B80B-88AC8C995B81}"/>
                </a:ext>
              </a:extLst>
            </p:cNvPr>
            <p:cNvSpPr/>
            <p:nvPr/>
          </p:nvSpPr>
          <p:spPr>
            <a:xfrm>
              <a:off x="6674998"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5" name="Rectangle 14">
              <a:extLst>
                <a:ext uri="{FF2B5EF4-FFF2-40B4-BE49-F238E27FC236}">
                  <a16:creationId xmlns:a16="http://schemas.microsoft.com/office/drawing/2014/main" id="{14C19101-B184-D244-8AB5-1BC60CDF46B4}"/>
                </a:ext>
              </a:extLst>
            </p:cNvPr>
            <p:cNvSpPr/>
            <p:nvPr/>
          </p:nvSpPr>
          <p:spPr>
            <a:xfrm>
              <a:off x="7043402"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6" name="Rectangle 15">
              <a:extLst>
                <a:ext uri="{FF2B5EF4-FFF2-40B4-BE49-F238E27FC236}">
                  <a16:creationId xmlns:a16="http://schemas.microsoft.com/office/drawing/2014/main" id="{D9D2C27E-1440-524A-9EAE-9C3E6883A9E2}"/>
                </a:ext>
              </a:extLst>
            </p:cNvPr>
            <p:cNvSpPr/>
            <p:nvPr/>
          </p:nvSpPr>
          <p:spPr>
            <a:xfrm>
              <a:off x="7411806"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grpSp>
      <p:grpSp>
        <p:nvGrpSpPr>
          <p:cNvPr id="17" name="Group 16">
            <a:extLst>
              <a:ext uri="{FF2B5EF4-FFF2-40B4-BE49-F238E27FC236}">
                <a16:creationId xmlns:a16="http://schemas.microsoft.com/office/drawing/2014/main" id="{B003ACFE-13F9-6A42-828B-E74B47E22959}"/>
              </a:ext>
            </a:extLst>
          </p:cNvPr>
          <p:cNvGrpSpPr/>
          <p:nvPr/>
        </p:nvGrpSpPr>
        <p:grpSpPr>
          <a:xfrm>
            <a:off x="4625327" y="2634502"/>
            <a:ext cx="2467469" cy="257009"/>
            <a:chOff x="5201382" y="2101432"/>
            <a:chExt cx="2467469" cy="257009"/>
          </a:xfrm>
        </p:grpSpPr>
        <p:sp>
          <p:nvSpPr>
            <p:cNvPr id="18" name="Rectangle 17">
              <a:extLst>
                <a:ext uri="{FF2B5EF4-FFF2-40B4-BE49-F238E27FC236}">
                  <a16:creationId xmlns:a16="http://schemas.microsoft.com/office/drawing/2014/main" id="{7AAFD7E4-6D13-DC4E-91BB-3024460C9CA7}"/>
                </a:ext>
              </a:extLst>
            </p:cNvPr>
            <p:cNvSpPr/>
            <p:nvPr/>
          </p:nvSpPr>
          <p:spPr>
            <a:xfrm>
              <a:off x="5201382"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9" name="Rectangle 18">
              <a:extLst>
                <a:ext uri="{FF2B5EF4-FFF2-40B4-BE49-F238E27FC236}">
                  <a16:creationId xmlns:a16="http://schemas.microsoft.com/office/drawing/2014/main" id="{53244B5C-009A-514D-94F5-9795C09A79FB}"/>
                </a:ext>
              </a:extLst>
            </p:cNvPr>
            <p:cNvSpPr/>
            <p:nvPr/>
          </p:nvSpPr>
          <p:spPr>
            <a:xfrm>
              <a:off x="5569786"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0" name="Rectangle 19">
              <a:extLst>
                <a:ext uri="{FF2B5EF4-FFF2-40B4-BE49-F238E27FC236}">
                  <a16:creationId xmlns:a16="http://schemas.microsoft.com/office/drawing/2014/main" id="{E8120E58-FDF0-C54E-95A6-036846ACFC70}"/>
                </a:ext>
              </a:extLst>
            </p:cNvPr>
            <p:cNvSpPr/>
            <p:nvPr/>
          </p:nvSpPr>
          <p:spPr>
            <a:xfrm>
              <a:off x="5938190"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1" name="Rectangle 20">
              <a:extLst>
                <a:ext uri="{FF2B5EF4-FFF2-40B4-BE49-F238E27FC236}">
                  <a16:creationId xmlns:a16="http://schemas.microsoft.com/office/drawing/2014/main" id="{F86FAF38-3A74-CA41-8C1B-0EA63CCF1D00}"/>
                </a:ext>
              </a:extLst>
            </p:cNvPr>
            <p:cNvSpPr/>
            <p:nvPr/>
          </p:nvSpPr>
          <p:spPr>
            <a:xfrm>
              <a:off x="6306594"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2" name="Rectangle 21">
              <a:extLst>
                <a:ext uri="{FF2B5EF4-FFF2-40B4-BE49-F238E27FC236}">
                  <a16:creationId xmlns:a16="http://schemas.microsoft.com/office/drawing/2014/main" id="{3806123E-E8AC-094D-A129-8540688A559D}"/>
                </a:ext>
              </a:extLst>
            </p:cNvPr>
            <p:cNvSpPr/>
            <p:nvPr/>
          </p:nvSpPr>
          <p:spPr>
            <a:xfrm>
              <a:off x="6674998"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3" name="Rectangle 22">
              <a:extLst>
                <a:ext uri="{FF2B5EF4-FFF2-40B4-BE49-F238E27FC236}">
                  <a16:creationId xmlns:a16="http://schemas.microsoft.com/office/drawing/2014/main" id="{44F3661B-D6E6-B54E-A804-FA92EC6E70F2}"/>
                </a:ext>
              </a:extLst>
            </p:cNvPr>
            <p:cNvSpPr/>
            <p:nvPr/>
          </p:nvSpPr>
          <p:spPr>
            <a:xfrm>
              <a:off x="7043402"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4" name="Rectangle 23">
              <a:extLst>
                <a:ext uri="{FF2B5EF4-FFF2-40B4-BE49-F238E27FC236}">
                  <a16:creationId xmlns:a16="http://schemas.microsoft.com/office/drawing/2014/main" id="{B3BED1A8-9252-B04A-9919-CBA3D809561A}"/>
                </a:ext>
              </a:extLst>
            </p:cNvPr>
            <p:cNvSpPr/>
            <p:nvPr/>
          </p:nvSpPr>
          <p:spPr>
            <a:xfrm>
              <a:off x="7411806"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grpSp>
      <p:grpSp>
        <p:nvGrpSpPr>
          <p:cNvPr id="25" name="Group 24">
            <a:extLst>
              <a:ext uri="{FF2B5EF4-FFF2-40B4-BE49-F238E27FC236}">
                <a16:creationId xmlns:a16="http://schemas.microsoft.com/office/drawing/2014/main" id="{03DE038B-8DC4-A946-84D5-6FF27B8F7CD8}"/>
              </a:ext>
            </a:extLst>
          </p:cNvPr>
          <p:cNvGrpSpPr/>
          <p:nvPr/>
        </p:nvGrpSpPr>
        <p:grpSpPr>
          <a:xfrm>
            <a:off x="4625327" y="3027578"/>
            <a:ext cx="2467469" cy="257009"/>
            <a:chOff x="5201382" y="2101432"/>
            <a:chExt cx="2467469" cy="257009"/>
          </a:xfrm>
        </p:grpSpPr>
        <p:sp>
          <p:nvSpPr>
            <p:cNvPr id="26" name="Rectangle 25">
              <a:extLst>
                <a:ext uri="{FF2B5EF4-FFF2-40B4-BE49-F238E27FC236}">
                  <a16:creationId xmlns:a16="http://schemas.microsoft.com/office/drawing/2014/main" id="{5E2A72C2-D4B7-854B-8677-C034DD577C63}"/>
                </a:ext>
              </a:extLst>
            </p:cNvPr>
            <p:cNvSpPr/>
            <p:nvPr/>
          </p:nvSpPr>
          <p:spPr>
            <a:xfrm>
              <a:off x="5201382"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7" name="Rectangle 26">
              <a:extLst>
                <a:ext uri="{FF2B5EF4-FFF2-40B4-BE49-F238E27FC236}">
                  <a16:creationId xmlns:a16="http://schemas.microsoft.com/office/drawing/2014/main" id="{BB9091D8-C31D-C44E-949E-21BFBC8A36C4}"/>
                </a:ext>
              </a:extLst>
            </p:cNvPr>
            <p:cNvSpPr/>
            <p:nvPr/>
          </p:nvSpPr>
          <p:spPr>
            <a:xfrm>
              <a:off x="5569786"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8" name="Rectangle 27">
              <a:extLst>
                <a:ext uri="{FF2B5EF4-FFF2-40B4-BE49-F238E27FC236}">
                  <a16:creationId xmlns:a16="http://schemas.microsoft.com/office/drawing/2014/main" id="{BA4882DA-CFEF-FA4C-B696-C9407CB0B9EE}"/>
                </a:ext>
              </a:extLst>
            </p:cNvPr>
            <p:cNvSpPr/>
            <p:nvPr/>
          </p:nvSpPr>
          <p:spPr>
            <a:xfrm>
              <a:off x="5938190"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9" name="Rectangle 28">
              <a:extLst>
                <a:ext uri="{FF2B5EF4-FFF2-40B4-BE49-F238E27FC236}">
                  <a16:creationId xmlns:a16="http://schemas.microsoft.com/office/drawing/2014/main" id="{19338F46-5B30-F04A-8C35-D0A18B7BEEBB}"/>
                </a:ext>
              </a:extLst>
            </p:cNvPr>
            <p:cNvSpPr/>
            <p:nvPr/>
          </p:nvSpPr>
          <p:spPr>
            <a:xfrm>
              <a:off x="6306594"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30" name="Rectangle 29">
              <a:extLst>
                <a:ext uri="{FF2B5EF4-FFF2-40B4-BE49-F238E27FC236}">
                  <a16:creationId xmlns:a16="http://schemas.microsoft.com/office/drawing/2014/main" id="{F4D8824E-CBB3-2D4F-8CB6-D05294835725}"/>
                </a:ext>
              </a:extLst>
            </p:cNvPr>
            <p:cNvSpPr/>
            <p:nvPr/>
          </p:nvSpPr>
          <p:spPr>
            <a:xfrm>
              <a:off x="6674998"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31" name="Rectangle 30">
              <a:extLst>
                <a:ext uri="{FF2B5EF4-FFF2-40B4-BE49-F238E27FC236}">
                  <a16:creationId xmlns:a16="http://schemas.microsoft.com/office/drawing/2014/main" id="{3BEF84E8-0322-8048-8FE1-1B4F0D4FBB23}"/>
                </a:ext>
              </a:extLst>
            </p:cNvPr>
            <p:cNvSpPr/>
            <p:nvPr/>
          </p:nvSpPr>
          <p:spPr>
            <a:xfrm>
              <a:off x="7043402"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32" name="Rectangle 31">
              <a:extLst>
                <a:ext uri="{FF2B5EF4-FFF2-40B4-BE49-F238E27FC236}">
                  <a16:creationId xmlns:a16="http://schemas.microsoft.com/office/drawing/2014/main" id="{E3D14A5A-B776-334C-B8D6-ACE9AC4C1126}"/>
                </a:ext>
              </a:extLst>
            </p:cNvPr>
            <p:cNvSpPr/>
            <p:nvPr/>
          </p:nvSpPr>
          <p:spPr>
            <a:xfrm>
              <a:off x="7411806"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grpSp>
      <p:grpSp>
        <p:nvGrpSpPr>
          <p:cNvPr id="33" name="Group 32">
            <a:extLst>
              <a:ext uri="{FF2B5EF4-FFF2-40B4-BE49-F238E27FC236}">
                <a16:creationId xmlns:a16="http://schemas.microsoft.com/office/drawing/2014/main" id="{DA162FBD-2935-C64D-8111-A4A262655152}"/>
              </a:ext>
            </a:extLst>
          </p:cNvPr>
          <p:cNvGrpSpPr/>
          <p:nvPr/>
        </p:nvGrpSpPr>
        <p:grpSpPr>
          <a:xfrm>
            <a:off x="4625327" y="3436987"/>
            <a:ext cx="2467469" cy="257009"/>
            <a:chOff x="5201382" y="2101432"/>
            <a:chExt cx="2467469" cy="257009"/>
          </a:xfrm>
        </p:grpSpPr>
        <p:sp>
          <p:nvSpPr>
            <p:cNvPr id="34" name="Rectangle 33">
              <a:extLst>
                <a:ext uri="{FF2B5EF4-FFF2-40B4-BE49-F238E27FC236}">
                  <a16:creationId xmlns:a16="http://schemas.microsoft.com/office/drawing/2014/main" id="{62EE5EE0-D31C-394E-A35E-E1AACECBF775}"/>
                </a:ext>
              </a:extLst>
            </p:cNvPr>
            <p:cNvSpPr/>
            <p:nvPr/>
          </p:nvSpPr>
          <p:spPr>
            <a:xfrm>
              <a:off x="5201382"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35" name="Rectangle 34">
              <a:extLst>
                <a:ext uri="{FF2B5EF4-FFF2-40B4-BE49-F238E27FC236}">
                  <a16:creationId xmlns:a16="http://schemas.microsoft.com/office/drawing/2014/main" id="{99039DDD-4165-8840-A201-DF6D78A72436}"/>
                </a:ext>
              </a:extLst>
            </p:cNvPr>
            <p:cNvSpPr/>
            <p:nvPr/>
          </p:nvSpPr>
          <p:spPr>
            <a:xfrm>
              <a:off x="5569786"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36" name="Rectangle 35">
              <a:extLst>
                <a:ext uri="{FF2B5EF4-FFF2-40B4-BE49-F238E27FC236}">
                  <a16:creationId xmlns:a16="http://schemas.microsoft.com/office/drawing/2014/main" id="{E399A3FB-B9CD-6249-BE8B-323442DAFCE7}"/>
                </a:ext>
              </a:extLst>
            </p:cNvPr>
            <p:cNvSpPr/>
            <p:nvPr/>
          </p:nvSpPr>
          <p:spPr>
            <a:xfrm>
              <a:off x="5938190"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37" name="Rectangle 36">
              <a:extLst>
                <a:ext uri="{FF2B5EF4-FFF2-40B4-BE49-F238E27FC236}">
                  <a16:creationId xmlns:a16="http://schemas.microsoft.com/office/drawing/2014/main" id="{5D25A40E-34CF-DD44-951E-ADB0091068D2}"/>
                </a:ext>
              </a:extLst>
            </p:cNvPr>
            <p:cNvSpPr/>
            <p:nvPr/>
          </p:nvSpPr>
          <p:spPr>
            <a:xfrm>
              <a:off x="6306594"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38" name="Rectangle 37">
              <a:extLst>
                <a:ext uri="{FF2B5EF4-FFF2-40B4-BE49-F238E27FC236}">
                  <a16:creationId xmlns:a16="http://schemas.microsoft.com/office/drawing/2014/main" id="{9931CF34-29C2-AB41-9EA6-221CD2B6E36E}"/>
                </a:ext>
              </a:extLst>
            </p:cNvPr>
            <p:cNvSpPr/>
            <p:nvPr/>
          </p:nvSpPr>
          <p:spPr>
            <a:xfrm>
              <a:off x="6674998"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39" name="Rectangle 38">
              <a:extLst>
                <a:ext uri="{FF2B5EF4-FFF2-40B4-BE49-F238E27FC236}">
                  <a16:creationId xmlns:a16="http://schemas.microsoft.com/office/drawing/2014/main" id="{CCDBB36F-8285-E241-8147-2935F5275592}"/>
                </a:ext>
              </a:extLst>
            </p:cNvPr>
            <p:cNvSpPr/>
            <p:nvPr/>
          </p:nvSpPr>
          <p:spPr>
            <a:xfrm>
              <a:off x="7043402"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40" name="Rectangle 39">
              <a:extLst>
                <a:ext uri="{FF2B5EF4-FFF2-40B4-BE49-F238E27FC236}">
                  <a16:creationId xmlns:a16="http://schemas.microsoft.com/office/drawing/2014/main" id="{1F0FD744-0DEB-2C42-A5B0-3096B186F477}"/>
                </a:ext>
              </a:extLst>
            </p:cNvPr>
            <p:cNvSpPr/>
            <p:nvPr/>
          </p:nvSpPr>
          <p:spPr>
            <a:xfrm>
              <a:off x="7411806" y="2101432"/>
              <a:ext cx="257045" cy="257009"/>
            </a:xfrm>
            <a:prstGeom prst="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grpSp>
      <p:pic>
        <p:nvPicPr>
          <p:cNvPr id="42" name="Picture 41" descr="Tacter_31D_military_computer_Elbit_Systems_Israel_Israeli_Defence _industry_001.jpg">
            <a:extLst>
              <a:ext uri="{FF2B5EF4-FFF2-40B4-BE49-F238E27FC236}">
                <a16:creationId xmlns:a16="http://schemas.microsoft.com/office/drawing/2014/main" id="{C834D385-29ED-AB48-9A5A-90A95AEAB7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4091" y="4125787"/>
            <a:ext cx="1198327" cy="802879"/>
          </a:xfrm>
          <a:prstGeom prst="rect">
            <a:avLst/>
          </a:prstGeom>
        </p:spPr>
        <p:style>
          <a:lnRef idx="1">
            <a:schemeClr val="dk1"/>
          </a:lnRef>
          <a:fillRef idx="2">
            <a:schemeClr val="dk1"/>
          </a:fillRef>
          <a:effectRef idx="1">
            <a:schemeClr val="dk1"/>
          </a:effectRef>
          <a:fontRef idx="minor">
            <a:schemeClr val="dk1"/>
          </a:fontRef>
        </p:style>
      </p:pic>
      <p:pic>
        <p:nvPicPr>
          <p:cNvPr id="43" name="Picture 42" descr="54cb19a6a7da0_-_facial-recognition-01-0813-de.jpg">
            <a:extLst>
              <a:ext uri="{FF2B5EF4-FFF2-40B4-BE49-F238E27FC236}">
                <a16:creationId xmlns:a16="http://schemas.microsoft.com/office/drawing/2014/main" id="{28A8FEC5-EEB8-5542-8244-6922026D6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3109" y="4405853"/>
            <a:ext cx="974205" cy="730654"/>
          </a:xfrm>
          <a:prstGeom prst="rect">
            <a:avLst/>
          </a:prstGeom>
        </p:spPr>
        <p:style>
          <a:lnRef idx="1">
            <a:schemeClr val="dk1"/>
          </a:lnRef>
          <a:fillRef idx="2">
            <a:schemeClr val="dk1"/>
          </a:fillRef>
          <a:effectRef idx="1">
            <a:schemeClr val="dk1"/>
          </a:effectRef>
          <a:fontRef idx="minor">
            <a:schemeClr val="dk1"/>
          </a:fontRef>
        </p:style>
      </p:pic>
      <p:grpSp>
        <p:nvGrpSpPr>
          <p:cNvPr id="44" name="Group 43">
            <a:extLst>
              <a:ext uri="{FF2B5EF4-FFF2-40B4-BE49-F238E27FC236}">
                <a16:creationId xmlns:a16="http://schemas.microsoft.com/office/drawing/2014/main" id="{7F5DBA6A-173A-4B40-A574-1F0FD5C33CA5}"/>
              </a:ext>
            </a:extLst>
          </p:cNvPr>
          <p:cNvGrpSpPr/>
          <p:nvPr/>
        </p:nvGrpSpPr>
        <p:grpSpPr>
          <a:xfrm>
            <a:off x="1716291" y="1650599"/>
            <a:ext cx="2033666" cy="1080022"/>
            <a:chOff x="316355" y="2050672"/>
            <a:chExt cx="2033666" cy="1080022"/>
          </a:xfrm>
        </p:grpSpPr>
        <p:sp>
          <p:nvSpPr>
            <p:cNvPr id="45" name="TextBox 44">
              <a:extLst>
                <a:ext uri="{FF2B5EF4-FFF2-40B4-BE49-F238E27FC236}">
                  <a16:creationId xmlns:a16="http://schemas.microsoft.com/office/drawing/2014/main" id="{7FEC6E38-9A11-C04E-9E8F-5C6F05BF2C73}"/>
                </a:ext>
              </a:extLst>
            </p:cNvPr>
            <p:cNvSpPr txBox="1"/>
            <p:nvPr/>
          </p:nvSpPr>
          <p:spPr>
            <a:xfrm>
              <a:off x="783340" y="2050672"/>
              <a:ext cx="1182285" cy="307777"/>
            </a:xfrm>
            <a:prstGeom prst="rect">
              <a:avLst/>
            </a:prstGeom>
            <a:noFill/>
          </p:spPr>
          <p:txBody>
            <a:bodyPr wrap="none" rtlCol="0">
              <a:spAutoFit/>
            </a:bodyPr>
            <a:lstStyle/>
            <a:p>
              <a:pPr algn="ctr"/>
              <a:r>
                <a:rPr lang="en-US" sz="1400" b="1" dirty="0"/>
                <a:t>Bio/Medical</a:t>
              </a:r>
            </a:p>
          </p:txBody>
        </p:sp>
        <p:pic>
          <p:nvPicPr>
            <p:cNvPr id="46" name="Picture 45" descr="slide-1.jpg">
              <a:extLst>
                <a:ext uri="{FF2B5EF4-FFF2-40B4-BE49-F238E27FC236}">
                  <a16:creationId xmlns:a16="http://schemas.microsoft.com/office/drawing/2014/main" id="{9F2DCA88-70FA-814B-8B7D-C9E42FB421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340" y="2484438"/>
              <a:ext cx="1566681" cy="646256"/>
            </a:xfrm>
            <a:prstGeom prst="rect">
              <a:avLst/>
            </a:prstGeom>
          </p:spPr>
          <p:style>
            <a:lnRef idx="1">
              <a:schemeClr val="dk1"/>
            </a:lnRef>
            <a:fillRef idx="2">
              <a:schemeClr val="dk1"/>
            </a:fillRef>
            <a:effectRef idx="1">
              <a:schemeClr val="dk1"/>
            </a:effectRef>
            <a:fontRef idx="minor">
              <a:schemeClr val="dk1"/>
            </a:fontRef>
          </p:style>
        </p:pic>
        <p:pic>
          <p:nvPicPr>
            <p:cNvPr id="47" name="Picture 46" descr="url.jpg">
              <a:extLst>
                <a:ext uri="{FF2B5EF4-FFF2-40B4-BE49-F238E27FC236}">
                  <a16:creationId xmlns:a16="http://schemas.microsoft.com/office/drawing/2014/main" id="{703BFC67-A28D-4F43-A6B0-9F855F1F0BD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6355" y="2358449"/>
              <a:ext cx="812648" cy="580463"/>
            </a:xfrm>
            <a:prstGeom prst="rect">
              <a:avLst/>
            </a:prstGeom>
          </p:spPr>
          <p:style>
            <a:lnRef idx="1">
              <a:schemeClr val="dk1"/>
            </a:lnRef>
            <a:fillRef idx="2">
              <a:schemeClr val="dk1"/>
            </a:fillRef>
            <a:effectRef idx="1">
              <a:schemeClr val="dk1"/>
            </a:effectRef>
            <a:fontRef idx="minor">
              <a:schemeClr val="dk1"/>
            </a:fontRef>
          </p:style>
        </p:pic>
      </p:grpSp>
      <p:sp>
        <p:nvSpPr>
          <p:cNvPr id="48" name="TextBox 47">
            <a:extLst>
              <a:ext uri="{FF2B5EF4-FFF2-40B4-BE49-F238E27FC236}">
                <a16:creationId xmlns:a16="http://schemas.microsoft.com/office/drawing/2014/main" id="{7CD28A34-57A5-C846-85A8-510A9F04EA73}"/>
              </a:ext>
            </a:extLst>
          </p:cNvPr>
          <p:cNvSpPr txBox="1"/>
          <p:nvPr/>
        </p:nvSpPr>
        <p:spPr>
          <a:xfrm>
            <a:off x="2414246" y="3813211"/>
            <a:ext cx="889987" cy="307777"/>
          </a:xfrm>
          <a:prstGeom prst="rect">
            <a:avLst/>
          </a:prstGeom>
          <a:noFill/>
        </p:spPr>
        <p:txBody>
          <a:bodyPr wrap="none" rtlCol="0">
            <a:spAutoFit/>
          </a:bodyPr>
          <a:lstStyle/>
          <a:p>
            <a:pPr algn="ctr"/>
            <a:r>
              <a:rPr lang="en-US" sz="1400" b="1" dirty="0"/>
              <a:t>Defense</a:t>
            </a:r>
          </a:p>
        </p:txBody>
      </p:sp>
      <p:pic>
        <p:nvPicPr>
          <p:cNvPr id="49" name="Picture 48" descr="smart-cities-security-challenge-showcase_image-6-a-7968.jpg">
            <a:extLst>
              <a:ext uri="{FF2B5EF4-FFF2-40B4-BE49-F238E27FC236}">
                <a16:creationId xmlns:a16="http://schemas.microsoft.com/office/drawing/2014/main" id="{014D7DF3-60B1-CE4E-8EC7-BB66031491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35845" y="2988888"/>
            <a:ext cx="1285225" cy="777354"/>
          </a:xfrm>
          <a:prstGeom prst="rect">
            <a:avLst/>
          </a:prstGeom>
        </p:spPr>
        <p:style>
          <a:lnRef idx="1">
            <a:schemeClr val="dk1"/>
          </a:lnRef>
          <a:fillRef idx="2">
            <a:schemeClr val="dk1"/>
          </a:fillRef>
          <a:effectRef idx="1">
            <a:schemeClr val="dk1"/>
          </a:effectRef>
          <a:fontRef idx="minor">
            <a:schemeClr val="dk1"/>
          </a:fontRef>
        </p:style>
      </p:pic>
      <p:sp>
        <p:nvSpPr>
          <p:cNvPr id="50" name="TextBox 49">
            <a:extLst>
              <a:ext uri="{FF2B5EF4-FFF2-40B4-BE49-F238E27FC236}">
                <a16:creationId xmlns:a16="http://schemas.microsoft.com/office/drawing/2014/main" id="{458EE33B-15A6-A64A-8FA3-5C2A1788653A}"/>
              </a:ext>
            </a:extLst>
          </p:cNvPr>
          <p:cNvSpPr txBox="1"/>
          <p:nvPr/>
        </p:nvSpPr>
        <p:spPr>
          <a:xfrm>
            <a:off x="1487759" y="3027578"/>
            <a:ext cx="878644" cy="738664"/>
          </a:xfrm>
          <a:prstGeom prst="rect">
            <a:avLst/>
          </a:prstGeom>
          <a:noFill/>
        </p:spPr>
        <p:txBody>
          <a:bodyPr wrap="square" rtlCol="0">
            <a:spAutoFit/>
          </a:bodyPr>
          <a:lstStyle/>
          <a:p>
            <a:pPr algn="ctr"/>
            <a:r>
              <a:rPr lang="en-US" sz="1400" b="1" dirty="0"/>
              <a:t>Smart Cities IoT</a:t>
            </a:r>
          </a:p>
        </p:txBody>
      </p:sp>
      <p:sp>
        <p:nvSpPr>
          <p:cNvPr id="51" name="Right Arrow 50">
            <a:extLst>
              <a:ext uri="{FF2B5EF4-FFF2-40B4-BE49-F238E27FC236}">
                <a16:creationId xmlns:a16="http://schemas.microsoft.com/office/drawing/2014/main" id="{00B15EDB-0662-0443-AFFA-FD8F00B3BC48}"/>
              </a:ext>
            </a:extLst>
          </p:cNvPr>
          <p:cNvSpPr/>
          <p:nvPr/>
        </p:nvSpPr>
        <p:spPr>
          <a:xfrm rot="1092837">
            <a:off x="3560840" y="2323048"/>
            <a:ext cx="1010604" cy="506786"/>
          </a:xfrm>
          <a:prstGeom prst="rightArrow">
            <a:avLst/>
          </a:prstGeom>
          <a:gradFill flip="none" rotWithShape="1">
            <a:gsLst>
              <a:gs pos="0">
                <a:schemeClr val="bg1">
                  <a:alpha val="0"/>
                </a:schemeClr>
              </a:gs>
              <a:gs pos="100000">
                <a:schemeClr val="accent4"/>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52" name="Right Arrow 51">
            <a:extLst>
              <a:ext uri="{FF2B5EF4-FFF2-40B4-BE49-F238E27FC236}">
                <a16:creationId xmlns:a16="http://schemas.microsoft.com/office/drawing/2014/main" id="{4D30B8C8-2295-BA43-AB35-E013363A1C91}"/>
              </a:ext>
            </a:extLst>
          </p:cNvPr>
          <p:cNvSpPr/>
          <p:nvPr/>
        </p:nvSpPr>
        <p:spPr>
          <a:xfrm>
            <a:off x="3506955" y="2988888"/>
            <a:ext cx="1010604" cy="506786"/>
          </a:xfrm>
          <a:prstGeom prst="rightArrow">
            <a:avLst/>
          </a:prstGeom>
          <a:gradFill flip="none" rotWithShape="1">
            <a:gsLst>
              <a:gs pos="0">
                <a:schemeClr val="bg1">
                  <a:alpha val="0"/>
                </a:schemeClr>
              </a:gs>
              <a:gs pos="100000">
                <a:schemeClr val="accent4"/>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53" name="Right Arrow 52">
            <a:extLst>
              <a:ext uri="{FF2B5EF4-FFF2-40B4-BE49-F238E27FC236}">
                <a16:creationId xmlns:a16="http://schemas.microsoft.com/office/drawing/2014/main" id="{E4041D80-3C8A-6246-9BC4-2964BEE3995B}"/>
              </a:ext>
            </a:extLst>
          </p:cNvPr>
          <p:cNvSpPr/>
          <p:nvPr/>
        </p:nvSpPr>
        <p:spPr>
          <a:xfrm rot="19353321">
            <a:off x="3445739" y="3813978"/>
            <a:ext cx="1157766" cy="506786"/>
          </a:xfrm>
          <a:prstGeom prst="rightArrow">
            <a:avLst/>
          </a:prstGeom>
          <a:gradFill flip="none" rotWithShape="1">
            <a:gsLst>
              <a:gs pos="0">
                <a:schemeClr val="bg1">
                  <a:alpha val="0"/>
                </a:schemeClr>
              </a:gs>
              <a:gs pos="100000">
                <a:schemeClr val="accent4"/>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54" name="Rounded Rectangle 53">
            <a:extLst>
              <a:ext uri="{FF2B5EF4-FFF2-40B4-BE49-F238E27FC236}">
                <a16:creationId xmlns:a16="http://schemas.microsoft.com/office/drawing/2014/main" id="{1B3C5162-0257-194F-97F4-7B32781EED02}"/>
              </a:ext>
            </a:extLst>
          </p:cNvPr>
          <p:cNvSpPr/>
          <p:nvPr/>
        </p:nvSpPr>
        <p:spPr>
          <a:xfrm>
            <a:off x="3916956" y="4588554"/>
            <a:ext cx="5004838" cy="836461"/>
          </a:xfrm>
          <a:prstGeom prst="roundRect">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Goal: Enable </a:t>
            </a:r>
            <a:r>
              <a:rPr lang="en-US" sz="1600" b="1" i="1" dirty="0">
                <a:solidFill>
                  <a:srgbClr val="008000"/>
                </a:solidFill>
              </a:rPr>
              <a:t>highly-secure</a:t>
            </a:r>
            <a:r>
              <a:rPr lang="en-US" sz="1600" b="1" dirty="0">
                <a:solidFill>
                  <a:srgbClr val="008000"/>
                </a:solidFill>
              </a:rPr>
              <a:t> </a:t>
            </a:r>
            <a:r>
              <a:rPr lang="en-US" sz="1600" b="1" dirty="0">
                <a:solidFill>
                  <a:schemeClr val="tx1"/>
                </a:solidFill>
              </a:rPr>
              <a:t>open marketplace of cloud services, based in Massachusetts</a:t>
            </a:r>
          </a:p>
        </p:txBody>
      </p:sp>
      <p:sp>
        <p:nvSpPr>
          <p:cNvPr id="55" name="TextBox 54">
            <a:extLst>
              <a:ext uri="{FF2B5EF4-FFF2-40B4-BE49-F238E27FC236}">
                <a16:creationId xmlns:a16="http://schemas.microsoft.com/office/drawing/2014/main" id="{BDB2477C-795D-1F42-82F0-5697A3854D27}"/>
              </a:ext>
            </a:extLst>
          </p:cNvPr>
          <p:cNvSpPr txBox="1"/>
          <p:nvPr/>
        </p:nvSpPr>
        <p:spPr>
          <a:xfrm>
            <a:off x="4806435" y="1876000"/>
            <a:ext cx="2134118" cy="369332"/>
          </a:xfrm>
          <a:prstGeom prst="rect">
            <a:avLst/>
          </a:prstGeom>
          <a:noFill/>
        </p:spPr>
        <p:txBody>
          <a:bodyPr wrap="none" rtlCol="0">
            <a:spAutoFit/>
          </a:bodyPr>
          <a:lstStyle/>
          <a:p>
            <a:pPr algn="ctr"/>
            <a:r>
              <a:rPr lang="en-US" sz="1800" b="1" dirty="0"/>
              <a:t>Mass Open Cloud</a:t>
            </a:r>
          </a:p>
        </p:txBody>
      </p:sp>
      <p:sp>
        <p:nvSpPr>
          <p:cNvPr id="60" name="Rounded Rectangle 59">
            <a:extLst>
              <a:ext uri="{FF2B5EF4-FFF2-40B4-BE49-F238E27FC236}">
                <a16:creationId xmlns:a16="http://schemas.microsoft.com/office/drawing/2014/main" id="{CBE9BD36-5260-1B48-8AD4-4F7809AB62D3}"/>
              </a:ext>
            </a:extLst>
          </p:cNvPr>
          <p:cNvSpPr/>
          <p:nvPr/>
        </p:nvSpPr>
        <p:spPr>
          <a:xfrm>
            <a:off x="6053583" y="2177803"/>
            <a:ext cx="1087405" cy="745625"/>
          </a:xfrm>
          <a:prstGeom prst="round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61" name="TextBox 60">
            <a:extLst>
              <a:ext uri="{FF2B5EF4-FFF2-40B4-BE49-F238E27FC236}">
                <a16:creationId xmlns:a16="http://schemas.microsoft.com/office/drawing/2014/main" id="{7131CB56-AE30-A945-A8D3-A9AC2B0C62EA}"/>
              </a:ext>
            </a:extLst>
          </p:cNvPr>
          <p:cNvSpPr txBox="1"/>
          <p:nvPr/>
        </p:nvSpPr>
        <p:spPr>
          <a:xfrm>
            <a:off x="7340917" y="3636095"/>
            <a:ext cx="673394" cy="307777"/>
          </a:xfrm>
          <a:prstGeom prst="rect">
            <a:avLst/>
          </a:prstGeom>
          <a:noFill/>
          <a:ln>
            <a:noFill/>
          </a:ln>
        </p:spPr>
        <p:txBody>
          <a:bodyPr wrap="none" rtlCol="0">
            <a:spAutoFit/>
          </a:bodyPr>
          <a:lstStyle/>
          <a:p>
            <a:pPr algn="ctr"/>
            <a:r>
              <a:rPr lang="en-US" sz="1400" b="1" dirty="0">
                <a:solidFill>
                  <a:srgbClr val="0000FF"/>
                </a:solidFill>
              </a:rPr>
              <a:t>USAF</a:t>
            </a:r>
          </a:p>
        </p:txBody>
      </p:sp>
      <p:sp>
        <p:nvSpPr>
          <p:cNvPr id="62" name="TextBox 61">
            <a:extLst>
              <a:ext uri="{FF2B5EF4-FFF2-40B4-BE49-F238E27FC236}">
                <a16:creationId xmlns:a16="http://schemas.microsoft.com/office/drawing/2014/main" id="{4010D784-82D8-714F-9C4A-27C0FCB58FC2}"/>
              </a:ext>
            </a:extLst>
          </p:cNvPr>
          <p:cNvSpPr txBox="1"/>
          <p:nvPr/>
        </p:nvSpPr>
        <p:spPr>
          <a:xfrm>
            <a:off x="7516006" y="2140530"/>
            <a:ext cx="1521282" cy="307777"/>
          </a:xfrm>
          <a:prstGeom prst="rect">
            <a:avLst/>
          </a:prstGeom>
          <a:noFill/>
        </p:spPr>
        <p:txBody>
          <a:bodyPr wrap="none" rtlCol="0">
            <a:spAutoFit/>
          </a:bodyPr>
          <a:lstStyle/>
          <a:p>
            <a:pPr algn="ctr"/>
            <a:r>
              <a:rPr lang="en-US" sz="1400" b="1" dirty="0">
                <a:solidFill>
                  <a:srgbClr val="FF0000"/>
                </a:solidFill>
              </a:rPr>
              <a:t>Commonwealth</a:t>
            </a:r>
          </a:p>
        </p:txBody>
      </p:sp>
      <p:sp>
        <p:nvSpPr>
          <p:cNvPr id="63" name="TextBox 62">
            <a:extLst>
              <a:ext uri="{FF2B5EF4-FFF2-40B4-BE49-F238E27FC236}">
                <a16:creationId xmlns:a16="http://schemas.microsoft.com/office/drawing/2014/main" id="{354485D1-D0AD-4D47-A34E-63BB855CEC96}"/>
              </a:ext>
            </a:extLst>
          </p:cNvPr>
          <p:cNvSpPr txBox="1"/>
          <p:nvPr/>
        </p:nvSpPr>
        <p:spPr>
          <a:xfrm>
            <a:off x="7478899" y="2873689"/>
            <a:ext cx="1212441" cy="307777"/>
          </a:xfrm>
          <a:prstGeom prst="rect">
            <a:avLst/>
          </a:prstGeom>
          <a:noFill/>
        </p:spPr>
        <p:txBody>
          <a:bodyPr wrap="none" rtlCol="0">
            <a:spAutoFit/>
          </a:bodyPr>
          <a:lstStyle/>
          <a:p>
            <a:pPr algn="ctr"/>
            <a:r>
              <a:rPr lang="en-US" sz="1400" b="1" dirty="0">
                <a:solidFill>
                  <a:srgbClr val="660066"/>
                </a:solidFill>
              </a:rPr>
              <a:t>Commercial</a:t>
            </a:r>
          </a:p>
        </p:txBody>
      </p:sp>
      <p:sp>
        <p:nvSpPr>
          <p:cNvPr id="64" name="Rounded Rectangle 63">
            <a:extLst>
              <a:ext uri="{FF2B5EF4-FFF2-40B4-BE49-F238E27FC236}">
                <a16:creationId xmlns:a16="http://schemas.microsoft.com/office/drawing/2014/main" id="{E2C629AC-492A-7B4A-9373-9BABAF307C14}"/>
              </a:ext>
            </a:extLst>
          </p:cNvPr>
          <p:cNvSpPr/>
          <p:nvPr/>
        </p:nvSpPr>
        <p:spPr>
          <a:xfrm>
            <a:off x="4954130" y="2532756"/>
            <a:ext cx="1087405" cy="1233486"/>
          </a:xfrm>
          <a:prstGeom prst="roundRect">
            <a:avLst/>
          </a:prstGeom>
          <a:noFill/>
          <a:ln w="38100"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65" name="Rounded Rectangle 64">
            <a:extLst>
              <a:ext uri="{FF2B5EF4-FFF2-40B4-BE49-F238E27FC236}">
                <a16:creationId xmlns:a16="http://schemas.microsoft.com/office/drawing/2014/main" id="{BE8CC795-F4D1-6F42-B34F-62D952A66BC1}"/>
              </a:ext>
            </a:extLst>
          </p:cNvPr>
          <p:cNvSpPr/>
          <p:nvPr/>
        </p:nvSpPr>
        <p:spPr>
          <a:xfrm>
            <a:off x="6396851" y="2975079"/>
            <a:ext cx="744138" cy="745625"/>
          </a:xfrm>
          <a:prstGeom prst="roundRect">
            <a:avLst/>
          </a:prstGeom>
          <a:noFill/>
          <a:ln w="38100" cmpd="sng">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cxnSp>
        <p:nvCxnSpPr>
          <p:cNvPr id="66" name="Straight Connector 65">
            <a:extLst>
              <a:ext uri="{FF2B5EF4-FFF2-40B4-BE49-F238E27FC236}">
                <a16:creationId xmlns:a16="http://schemas.microsoft.com/office/drawing/2014/main" id="{4DD8BE3B-9F4A-8543-AD9B-C2FC051DC675}"/>
              </a:ext>
            </a:extLst>
          </p:cNvPr>
          <p:cNvCxnSpPr>
            <a:stCxn id="60" idx="3"/>
            <a:endCxn id="62" idx="1"/>
          </p:cNvCxnSpPr>
          <p:nvPr/>
        </p:nvCxnSpPr>
        <p:spPr>
          <a:xfrm flipV="1">
            <a:off x="7140988" y="2294419"/>
            <a:ext cx="375018" cy="256197"/>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0E4B797-2C93-F44E-A68F-56F1A7FC0F6D}"/>
              </a:ext>
            </a:extLst>
          </p:cNvPr>
          <p:cNvCxnSpPr>
            <a:stCxn id="65" idx="3"/>
            <a:endCxn id="63" idx="1"/>
          </p:cNvCxnSpPr>
          <p:nvPr/>
        </p:nvCxnSpPr>
        <p:spPr>
          <a:xfrm flipV="1">
            <a:off x="7140989" y="3027578"/>
            <a:ext cx="337910" cy="320314"/>
          </a:xfrm>
          <a:prstGeom prst="line">
            <a:avLst/>
          </a:prstGeom>
          <a:ln w="38100" cmpd="sng">
            <a:solidFill>
              <a:srgbClr val="61116A"/>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0A1E8BA-D4C3-9F4E-B329-E48AC4B7CE6B}"/>
              </a:ext>
            </a:extLst>
          </p:cNvPr>
          <p:cNvCxnSpPr>
            <a:stCxn id="64" idx="2"/>
            <a:endCxn id="61" idx="1"/>
          </p:cNvCxnSpPr>
          <p:nvPr/>
        </p:nvCxnSpPr>
        <p:spPr>
          <a:xfrm>
            <a:off x="5497833" y="3766242"/>
            <a:ext cx="1843084" cy="23742"/>
          </a:xfrm>
          <a:prstGeom prst="line">
            <a:avLst/>
          </a:prstGeom>
          <a:ln w="38100" cmpd="sng">
            <a:solidFill>
              <a:srgbClr val="0000FF"/>
            </a:solidFill>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C081324-5DCD-1344-9863-3BA885E4A5B0}"/>
              </a:ext>
            </a:extLst>
          </p:cNvPr>
          <p:cNvSpPr/>
          <p:nvPr/>
        </p:nvSpPr>
        <p:spPr>
          <a:xfrm>
            <a:off x="9089277" y="1743928"/>
            <a:ext cx="1845839" cy="2824307"/>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lIns="182880" rtlCol="0" anchor="ctr"/>
          <a:lstStyle/>
          <a:p>
            <a:pPr>
              <a:lnSpc>
                <a:spcPts val="1680"/>
              </a:lnSpc>
              <a:spcBef>
                <a:spcPts val="600"/>
              </a:spcBef>
            </a:pPr>
            <a:r>
              <a:rPr lang="en-US" b="1" dirty="0">
                <a:solidFill>
                  <a:schemeClr val="tx1"/>
                </a:solidFill>
              </a:rPr>
              <a:t>Benefits:</a:t>
            </a:r>
          </a:p>
          <a:p>
            <a:pPr marL="114300" indent="-114300">
              <a:spcBef>
                <a:spcPts val="600"/>
              </a:spcBef>
              <a:buFont typeface="Arial"/>
              <a:buChar char="•"/>
            </a:pPr>
            <a:r>
              <a:rPr lang="en-US" sz="1400" b="1" dirty="0">
                <a:solidFill>
                  <a:schemeClr val="tx1"/>
                </a:solidFill>
              </a:rPr>
              <a:t>Co-location and sharing of </a:t>
            </a:r>
            <a:br>
              <a:rPr lang="en-US" sz="1400" b="1" dirty="0">
                <a:solidFill>
                  <a:schemeClr val="tx1"/>
                </a:solidFill>
              </a:rPr>
            </a:br>
            <a:r>
              <a:rPr lang="en-US" sz="1400" b="1" dirty="0">
                <a:solidFill>
                  <a:schemeClr val="tx1"/>
                </a:solidFill>
              </a:rPr>
              <a:t>big data</a:t>
            </a:r>
          </a:p>
          <a:p>
            <a:pPr marL="114300" indent="-114300">
              <a:spcBef>
                <a:spcPts val="600"/>
              </a:spcBef>
              <a:buFont typeface="Arial"/>
              <a:buChar char="•"/>
            </a:pPr>
            <a:r>
              <a:rPr lang="en-US" sz="1400" b="1" dirty="0">
                <a:solidFill>
                  <a:schemeClr val="tx1"/>
                </a:solidFill>
              </a:rPr>
              <a:t>Flexible shared compute resources</a:t>
            </a:r>
          </a:p>
          <a:p>
            <a:pPr marL="114300" indent="-114300">
              <a:spcBef>
                <a:spcPts val="600"/>
              </a:spcBef>
              <a:buFont typeface="Arial"/>
              <a:buChar char="•"/>
            </a:pPr>
            <a:r>
              <a:rPr lang="en-US" sz="1400" b="1" dirty="0">
                <a:solidFill>
                  <a:schemeClr val="tx1"/>
                </a:solidFill>
              </a:rPr>
              <a:t>High security for government </a:t>
            </a:r>
            <a:r>
              <a:rPr lang="en-US" sz="1400" b="1" i="1" dirty="0">
                <a:solidFill>
                  <a:schemeClr val="tx1"/>
                </a:solidFill>
                <a:latin typeface="Arial Black"/>
                <a:cs typeface="Arial Black"/>
              </a:rPr>
              <a:t>and</a:t>
            </a:r>
            <a:r>
              <a:rPr lang="en-US" sz="1400" b="1" dirty="0">
                <a:solidFill>
                  <a:schemeClr val="tx1"/>
                </a:solidFill>
              </a:rPr>
              <a:t> commercial uses</a:t>
            </a:r>
          </a:p>
        </p:txBody>
      </p:sp>
      <p:pic>
        <p:nvPicPr>
          <p:cNvPr id="70" name="Picture 69" descr="lock-icon.png">
            <a:extLst>
              <a:ext uri="{FF2B5EF4-FFF2-40B4-BE49-F238E27FC236}">
                <a16:creationId xmlns:a16="http://schemas.microsoft.com/office/drawing/2014/main" id="{738D5CEB-9135-044A-BF56-5522F2F1CBD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77262" y="3495674"/>
            <a:ext cx="453277" cy="453277"/>
          </a:xfrm>
          <a:prstGeom prst="rect">
            <a:avLst/>
          </a:prstGeom>
        </p:spPr>
      </p:pic>
      <p:pic>
        <p:nvPicPr>
          <p:cNvPr id="71" name="Picture 70" descr="lock-icon.png">
            <a:extLst>
              <a:ext uri="{FF2B5EF4-FFF2-40B4-BE49-F238E27FC236}">
                <a16:creationId xmlns:a16="http://schemas.microsoft.com/office/drawing/2014/main" id="{1B97BCF1-D94F-E348-AEC3-DA03181C87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14350" y="3104444"/>
            <a:ext cx="453277" cy="453277"/>
          </a:xfrm>
          <a:prstGeom prst="rect">
            <a:avLst/>
          </a:prstGeom>
        </p:spPr>
      </p:pic>
      <p:pic>
        <p:nvPicPr>
          <p:cNvPr id="72" name="Picture 71" descr="lock-icon.png">
            <a:extLst>
              <a:ext uri="{FF2B5EF4-FFF2-40B4-BE49-F238E27FC236}">
                <a16:creationId xmlns:a16="http://schemas.microsoft.com/office/drawing/2014/main" id="{FD890ADD-A994-9649-9F27-AC1250C4CA8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14349" y="2312200"/>
            <a:ext cx="453277" cy="453277"/>
          </a:xfrm>
          <a:prstGeom prst="rect">
            <a:avLst/>
          </a:prstGeom>
        </p:spPr>
      </p:pic>
      <p:sp>
        <p:nvSpPr>
          <p:cNvPr id="76" name="TextBox 75">
            <a:extLst>
              <a:ext uri="{FF2B5EF4-FFF2-40B4-BE49-F238E27FC236}">
                <a16:creationId xmlns:a16="http://schemas.microsoft.com/office/drawing/2014/main" id="{9CF4A81B-3813-5043-9B9C-612B54548BA4}"/>
              </a:ext>
            </a:extLst>
          </p:cNvPr>
          <p:cNvSpPr txBox="1"/>
          <p:nvPr/>
        </p:nvSpPr>
        <p:spPr>
          <a:xfrm>
            <a:off x="1155903" y="6343682"/>
            <a:ext cx="3773925" cy="400110"/>
          </a:xfrm>
          <a:prstGeom prst="rect">
            <a:avLst/>
          </a:prstGeom>
          <a:noFill/>
        </p:spPr>
        <p:txBody>
          <a:bodyPr wrap="square" rtlCol="0">
            <a:spAutoFit/>
          </a:bodyPr>
          <a:lstStyle/>
          <a:p>
            <a:r>
              <a:rPr lang="en-US" sz="1000" dirty="0"/>
              <a:t>IoT: Internet of Things</a:t>
            </a:r>
          </a:p>
          <a:p>
            <a:r>
              <a:rPr lang="en-US" sz="1000" dirty="0"/>
              <a:t>MOC: https://massopen.cloud</a:t>
            </a:r>
          </a:p>
        </p:txBody>
      </p:sp>
    </p:spTree>
    <p:extLst>
      <p:ext uri="{BB962C8B-B14F-4D97-AF65-F5344CB8AC3E}">
        <p14:creationId xmlns:p14="http://schemas.microsoft.com/office/powerpoint/2010/main" val="1091084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2CF08F-66CC-6D4A-A913-9DBCA517B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8441" y="1890311"/>
            <a:ext cx="4623226" cy="3523648"/>
          </a:xfrm>
          <a:prstGeom prst="rect">
            <a:avLst/>
          </a:prstGeom>
        </p:spPr>
      </p:pic>
      <p:sp>
        <p:nvSpPr>
          <p:cNvPr id="3" name="Title 2">
            <a:extLst>
              <a:ext uri="{FF2B5EF4-FFF2-40B4-BE49-F238E27FC236}">
                <a16:creationId xmlns:a16="http://schemas.microsoft.com/office/drawing/2014/main" id="{F7F588D0-A548-EC43-8CAF-55E62FE07F81}"/>
              </a:ext>
            </a:extLst>
          </p:cNvPr>
          <p:cNvSpPr>
            <a:spLocks noGrp="1"/>
          </p:cNvSpPr>
          <p:nvPr>
            <p:ph type="title"/>
          </p:nvPr>
        </p:nvSpPr>
        <p:spPr/>
        <p:txBody>
          <a:bodyPr/>
          <a:lstStyle/>
          <a:p>
            <a:r>
              <a:rPr lang="en-US" dirty="0"/>
              <a:t>Integrating Keylime into the Mass Open Cloud</a:t>
            </a:r>
          </a:p>
        </p:txBody>
      </p:sp>
      <p:sp>
        <p:nvSpPr>
          <p:cNvPr id="5" name="Content Placeholder 4">
            <a:extLst>
              <a:ext uri="{FF2B5EF4-FFF2-40B4-BE49-F238E27FC236}">
                <a16:creationId xmlns:a16="http://schemas.microsoft.com/office/drawing/2014/main" id="{C0B8AA6B-44AF-9D49-8CFB-696B80067797}"/>
              </a:ext>
            </a:extLst>
          </p:cNvPr>
          <p:cNvSpPr>
            <a:spLocks noGrp="1"/>
          </p:cNvSpPr>
          <p:nvPr>
            <p:ph sz="quarter" idx="11"/>
          </p:nvPr>
        </p:nvSpPr>
        <p:spPr>
          <a:xfrm>
            <a:off x="3441869" y="1179525"/>
            <a:ext cx="5317368" cy="659098"/>
          </a:xfrm>
        </p:spPr>
        <p:txBody>
          <a:bodyPr/>
          <a:lstStyle/>
          <a:p>
            <a:pPr marL="0" indent="0" algn="ctr">
              <a:buNone/>
            </a:pPr>
            <a:r>
              <a:rPr lang="en-US" dirty="0"/>
              <a:t>Boot Latency of End-to-End Secure Cloud System based on Keylime</a:t>
            </a:r>
          </a:p>
        </p:txBody>
      </p:sp>
      <p:sp>
        <p:nvSpPr>
          <p:cNvPr id="10" name="Shape 305">
            <a:extLst>
              <a:ext uri="{FF2B5EF4-FFF2-40B4-BE49-F238E27FC236}">
                <a16:creationId xmlns:a16="http://schemas.microsoft.com/office/drawing/2014/main" id="{5441229E-8148-964B-9C90-5433F227DE6F}"/>
              </a:ext>
            </a:extLst>
          </p:cNvPr>
          <p:cNvSpPr txBox="1"/>
          <p:nvPr/>
        </p:nvSpPr>
        <p:spPr>
          <a:xfrm>
            <a:off x="5802796" y="2493781"/>
            <a:ext cx="1152145" cy="3936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600" b="1" dirty="0"/>
              <a:t>16% overhead</a:t>
            </a:r>
            <a:endParaRPr sz="1600" b="1" dirty="0"/>
          </a:p>
        </p:txBody>
      </p:sp>
      <p:sp>
        <p:nvSpPr>
          <p:cNvPr id="11" name="Shape 306">
            <a:extLst>
              <a:ext uri="{FF2B5EF4-FFF2-40B4-BE49-F238E27FC236}">
                <a16:creationId xmlns:a16="http://schemas.microsoft.com/office/drawing/2014/main" id="{01E7D306-DA8B-7747-A56A-AF94ADA06072}"/>
              </a:ext>
            </a:extLst>
          </p:cNvPr>
          <p:cNvSpPr txBox="1"/>
          <p:nvPr/>
        </p:nvSpPr>
        <p:spPr>
          <a:xfrm>
            <a:off x="6907847" y="2604971"/>
            <a:ext cx="97335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t>7% faster</a:t>
            </a:r>
            <a:endParaRPr sz="1600" b="1" dirty="0"/>
          </a:p>
        </p:txBody>
      </p:sp>
      <p:sp>
        <p:nvSpPr>
          <p:cNvPr id="17" name="TextBox 16">
            <a:extLst>
              <a:ext uri="{FF2B5EF4-FFF2-40B4-BE49-F238E27FC236}">
                <a16:creationId xmlns:a16="http://schemas.microsoft.com/office/drawing/2014/main" id="{F7B32DE4-F229-E645-9CCD-5F7C0686EF50}"/>
              </a:ext>
            </a:extLst>
          </p:cNvPr>
          <p:cNvSpPr txBox="1"/>
          <p:nvPr/>
        </p:nvSpPr>
        <p:spPr>
          <a:xfrm>
            <a:off x="7738782" y="4009114"/>
            <a:ext cx="702436" cy="307777"/>
          </a:xfrm>
          <a:prstGeom prst="rect">
            <a:avLst/>
          </a:prstGeom>
          <a:noFill/>
        </p:spPr>
        <p:txBody>
          <a:bodyPr wrap="none" rtlCol="0">
            <a:spAutoFit/>
          </a:bodyPr>
          <a:lstStyle/>
          <a:p>
            <a:pPr algn="ctr"/>
            <a:r>
              <a:rPr lang="en-US" sz="1400" b="1" dirty="0"/>
              <a:t>Better</a:t>
            </a:r>
          </a:p>
        </p:txBody>
      </p:sp>
      <p:sp>
        <p:nvSpPr>
          <p:cNvPr id="19" name="Rectangle 18">
            <a:extLst>
              <a:ext uri="{FF2B5EF4-FFF2-40B4-BE49-F238E27FC236}">
                <a16:creationId xmlns:a16="http://schemas.microsoft.com/office/drawing/2014/main" id="{58DA387A-E6BA-514F-B7BC-4FA176F729AE}"/>
              </a:ext>
            </a:extLst>
          </p:cNvPr>
          <p:cNvSpPr/>
          <p:nvPr/>
        </p:nvSpPr>
        <p:spPr>
          <a:xfrm>
            <a:off x="1525710" y="6371700"/>
            <a:ext cx="3618568" cy="369332"/>
          </a:xfrm>
          <a:prstGeom prst="rect">
            <a:avLst/>
          </a:prstGeom>
          <a:solidFill>
            <a:schemeClr val="bg1"/>
          </a:solidFill>
        </p:spPr>
        <p:txBody>
          <a:bodyPr wrap="square" numCol="1">
            <a:spAutoFit/>
          </a:bodyPr>
          <a:lstStyle/>
          <a:p>
            <a:pPr>
              <a:tabLst>
                <a:tab pos="47625" algn="l"/>
              </a:tabLst>
            </a:pPr>
            <a:r>
              <a:rPr lang="en-US" sz="900" dirty="0">
                <a:solidFill>
                  <a:srgbClr val="000000"/>
                </a:solidFill>
              </a:rPr>
              <a:t>M2: Malleable-Metal-as-Service</a:t>
            </a:r>
          </a:p>
          <a:p>
            <a:pPr>
              <a:tabLst>
                <a:tab pos="47625" algn="l"/>
              </a:tabLst>
            </a:pPr>
            <a:r>
              <a:rPr lang="nl" sz="900" dirty="0">
                <a:solidFill>
                  <a:srgbClr val="000000"/>
                </a:solidFill>
              </a:rPr>
              <a:t>LinuxBoot: https://github.com/linuxboot/linuxboot</a:t>
            </a:r>
          </a:p>
        </p:txBody>
      </p:sp>
      <p:sp>
        <p:nvSpPr>
          <p:cNvPr id="20" name="Striped Right Arrow 19">
            <a:extLst>
              <a:ext uri="{FF2B5EF4-FFF2-40B4-BE49-F238E27FC236}">
                <a16:creationId xmlns:a16="http://schemas.microsoft.com/office/drawing/2014/main" id="{F2C4948A-D5BD-D743-ACDB-0B7F7B081374}"/>
              </a:ext>
            </a:extLst>
          </p:cNvPr>
          <p:cNvSpPr/>
          <p:nvPr/>
        </p:nvSpPr>
        <p:spPr>
          <a:xfrm rot="5400000">
            <a:off x="7023924" y="2759975"/>
            <a:ext cx="2132150" cy="371343"/>
          </a:xfrm>
          <a:prstGeom prst="stripedRightArrow">
            <a:avLst/>
          </a:prstGeom>
          <a:gradFill flip="none" rotWithShape="1">
            <a:gsLst>
              <a:gs pos="96000">
                <a:schemeClr val="accent1"/>
              </a:gs>
              <a:gs pos="0">
                <a:schemeClr val="bg1">
                  <a:alpha val="0"/>
                </a:schemeClr>
              </a:gs>
            </a:gsLst>
            <a:lin ang="0" scaled="0"/>
            <a:tileRect/>
          </a:gra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scene3d>
              <a:camera prst="orthographicFront">
                <a:rot lat="0" lon="0" rev="10800000"/>
              </a:camera>
              <a:lightRig rig="threePt" dir="t"/>
            </a:scene3d>
          </a:bodyPr>
          <a:lstStyle/>
          <a:p>
            <a:pPr algn="ctr"/>
            <a:r>
              <a:rPr lang="en-US" sz="1200" b="1" dirty="0">
                <a:solidFill>
                  <a:schemeClr val="tx1"/>
                </a:solidFill>
              </a:rPr>
              <a:t>Provisioning Time</a:t>
            </a:r>
          </a:p>
        </p:txBody>
      </p:sp>
      <p:cxnSp>
        <p:nvCxnSpPr>
          <p:cNvPr id="14" name="Straight Connector 13">
            <a:extLst>
              <a:ext uri="{FF2B5EF4-FFF2-40B4-BE49-F238E27FC236}">
                <a16:creationId xmlns:a16="http://schemas.microsoft.com/office/drawing/2014/main" id="{B7CA1D21-48F4-C647-8677-93E884C9A1DC}"/>
              </a:ext>
            </a:extLst>
          </p:cNvPr>
          <p:cNvCxnSpPr>
            <a:cxnSpLocks/>
          </p:cNvCxnSpPr>
          <p:nvPr/>
        </p:nvCxnSpPr>
        <p:spPr>
          <a:xfrm>
            <a:off x="4927875" y="1962187"/>
            <a:ext cx="0" cy="1850387"/>
          </a:xfrm>
          <a:prstGeom prst="line">
            <a:avLst/>
          </a:prstGeom>
          <a:ln w="38100" cmpd="thinThick">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BAE89A-2CE5-B546-AE1E-12D2B26CA263}"/>
              </a:ext>
            </a:extLst>
          </p:cNvPr>
          <p:cNvCxnSpPr>
            <a:cxnSpLocks/>
          </p:cNvCxnSpPr>
          <p:nvPr/>
        </p:nvCxnSpPr>
        <p:spPr>
          <a:xfrm>
            <a:off x="5256533" y="3108394"/>
            <a:ext cx="2266057" cy="0"/>
          </a:xfrm>
          <a:prstGeom prst="line">
            <a:avLst/>
          </a:prstGeom>
          <a:ln w="25400">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Rectangle 36">
            <a:extLst>
              <a:ext uri="{FF2B5EF4-FFF2-40B4-BE49-F238E27FC236}">
                <a16:creationId xmlns:a16="http://schemas.microsoft.com/office/drawing/2014/main" id="{1BB039E0-10B5-A94E-B815-5306C7CC7DE0}"/>
              </a:ext>
            </a:extLst>
          </p:cNvPr>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a:t>Demonstrated cloud scalability and bare-metal provisioning at VM speeds</a:t>
            </a:r>
          </a:p>
        </p:txBody>
      </p:sp>
    </p:spTree>
    <p:extLst>
      <p:ext uri="{BB962C8B-B14F-4D97-AF65-F5344CB8AC3E}">
        <p14:creationId xmlns:p14="http://schemas.microsoft.com/office/powerpoint/2010/main" val="574576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100000"/>
              </a:lnSpc>
            </a:pPr>
            <a:r>
              <a:rPr lang="en-US" dirty="0"/>
              <a:t>Vision: Integrate Keylime into Red Hat ecosystem to help secure enterprises and users</a:t>
            </a:r>
          </a:p>
          <a:p>
            <a:pPr lvl="1">
              <a:lnSpc>
                <a:spcPct val="100000"/>
              </a:lnSpc>
            </a:pPr>
            <a:r>
              <a:rPr lang="en-US" dirty="0"/>
              <a:t>Include Keylime node in early boot sequence (e.g., UEFI or </a:t>
            </a:r>
            <a:r>
              <a:rPr lang="en-US" dirty="0" err="1"/>
              <a:t>initrd</a:t>
            </a:r>
            <a:r>
              <a:rPr lang="en-US" dirty="0"/>
              <a:t>)</a:t>
            </a:r>
          </a:p>
          <a:p>
            <a:pPr lvl="1">
              <a:lnSpc>
                <a:spcPct val="100000"/>
              </a:lnSpc>
            </a:pPr>
            <a:r>
              <a:rPr lang="en-US" dirty="0"/>
              <a:t>Integrate Keylime with Red Hat’s infrastructure and deployment management tools</a:t>
            </a:r>
          </a:p>
          <a:p>
            <a:pPr lvl="2">
              <a:lnSpc>
                <a:spcPct val="100000"/>
              </a:lnSpc>
            </a:pPr>
            <a:r>
              <a:rPr lang="en-US" dirty="0"/>
              <a:t>e.g., Red Hat Satellite and Foreman</a:t>
            </a:r>
          </a:p>
          <a:p>
            <a:pPr>
              <a:lnSpc>
                <a:spcPct val="100000"/>
              </a:lnSpc>
            </a:pPr>
            <a:r>
              <a:rPr lang="en-US" dirty="0"/>
              <a:t>Transition Goals:</a:t>
            </a:r>
          </a:p>
          <a:p>
            <a:pPr lvl="1">
              <a:lnSpc>
                <a:spcPct val="100000"/>
              </a:lnSpc>
            </a:pPr>
            <a:r>
              <a:rPr lang="en-US" dirty="0"/>
              <a:t>Keylime should support the newer TPM 2.0 standard</a:t>
            </a:r>
          </a:p>
          <a:p>
            <a:pPr lvl="2">
              <a:lnSpc>
                <a:spcPct val="100000"/>
              </a:lnSpc>
            </a:pPr>
            <a:r>
              <a:rPr lang="en-US" dirty="0"/>
              <a:t>Brings support for stronger encryption and hashing algorithms (vs. SHA1)</a:t>
            </a:r>
          </a:p>
          <a:p>
            <a:pPr lvl="1">
              <a:lnSpc>
                <a:spcPct val="100000"/>
              </a:lnSpc>
            </a:pPr>
            <a:r>
              <a:rPr lang="en-US" dirty="0"/>
              <a:t>Keylime node should be converted to Rust (currently Python and C)</a:t>
            </a:r>
          </a:p>
          <a:p>
            <a:pPr lvl="2">
              <a:lnSpc>
                <a:spcPct val="100000"/>
              </a:lnSpc>
            </a:pPr>
            <a:r>
              <a:rPr lang="en-US" dirty="0"/>
              <a:t>This is security software – we do not want Python in early boot</a:t>
            </a:r>
          </a:p>
          <a:p>
            <a:pPr lvl="2">
              <a:lnSpc>
                <a:spcPct val="100000"/>
              </a:lnSpc>
            </a:pPr>
            <a:r>
              <a:rPr lang="en-US" dirty="0"/>
              <a:t>Stronger memory safety guarantees vs. C/C++</a:t>
            </a:r>
          </a:p>
          <a:p>
            <a:pPr lvl="1"/>
            <a:endParaRPr lang="en-US" dirty="0"/>
          </a:p>
        </p:txBody>
      </p:sp>
      <p:sp>
        <p:nvSpPr>
          <p:cNvPr id="3" name="Title 2"/>
          <p:cNvSpPr>
            <a:spLocks noGrp="1"/>
          </p:cNvSpPr>
          <p:nvPr>
            <p:ph type="title"/>
          </p:nvPr>
        </p:nvSpPr>
        <p:spPr/>
        <p:txBody>
          <a:bodyPr/>
          <a:lstStyle/>
          <a:p>
            <a:r>
              <a:rPr lang="en-US" dirty="0"/>
              <a:t>Transition to Open Source</a:t>
            </a:r>
          </a:p>
        </p:txBody>
      </p:sp>
      <p:sp>
        <p:nvSpPr>
          <p:cNvPr id="5" name="Rectangle 4">
            <a:extLst>
              <a:ext uri="{FF2B5EF4-FFF2-40B4-BE49-F238E27FC236}">
                <a16:creationId xmlns:a16="http://schemas.microsoft.com/office/drawing/2014/main" id="{002FA90B-0746-8D4E-99A6-CA4F0334F95A}"/>
              </a:ext>
            </a:extLst>
          </p:cNvPr>
          <p:cNvSpPr/>
          <p:nvPr/>
        </p:nvSpPr>
        <p:spPr>
          <a:xfrm>
            <a:off x="1831598" y="6426512"/>
            <a:ext cx="7212814" cy="507831"/>
          </a:xfrm>
          <a:prstGeom prst="rect">
            <a:avLst/>
          </a:prstGeom>
          <a:solidFill>
            <a:schemeClr val="bg1"/>
          </a:solidFill>
        </p:spPr>
        <p:txBody>
          <a:bodyPr wrap="square" numCol="2">
            <a:spAutoFit/>
          </a:bodyPr>
          <a:lstStyle/>
          <a:p>
            <a:pPr>
              <a:tabLst>
                <a:tab pos="47625" algn="l"/>
              </a:tabLst>
            </a:pPr>
            <a:r>
              <a:rPr lang="en-US" sz="900" dirty="0">
                <a:solidFill>
                  <a:srgbClr val="000000"/>
                </a:solidFill>
              </a:rPr>
              <a:t>UEFI: </a:t>
            </a:r>
            <a:r>
              <a:rPr lang="en-US" sz="900" dirty="0"/>
              <a:t>Unified Extensible Firmware Interface</a:t>
            </a:r>
          </a:p>
          <a:p>
            <a:pPr>
              <a:tabLst>
                <a:tab pos="47625" algn="l"/>
              </a:tabLst>
            </a:pPr>
            <a:r>
              <a:rPr lang="en-US" sz="900" dirty="0" err="1"/>
              <a:t>initrd</a:t>
            </a:r>
            <a:r>
              <a:rPr lang="en-US" sz="900" dirty="0"/>
              <a:t>: initial RAM disk (early Linux startup process)</a:t>
            </a:r>
          </a:p>
          <a:p>
            <a:pPr>
              <a:tabLst>
                <a:tab pos="47625" algn="l"/>
              </a:tabLst>
            </a:pPr>
            <a:endParaRPr lang="en-US" sz="900" dirty="0"/>
          </a:p>
          <a:p>
            <a:pPr>
              <a:tabLst>
                <a:tab pos="47625" algn="l"/>
              </a:tabLst>
            </a:pPr>
            <a:r>
              <a:rPr lang="en-US" sz="900" dirty="0">
                <a:solidFill>
                  <a:srgbClr val="000000"/>
                </a:solidFill>
              </a:rPr>
              <a:t>TCG: Trusted Computing Group</a:t>
            </a:r>
          </a:p>
          <a:p>
            <a:pPr>
              <a:tabLst>
                <a:tab pos="47625" algn="l"/>
              </a:tabLst>
            </a:pPr>
            <a:r>
              <a:rPr lang="en-US" sz="900" dirty="0">
                <a:solidFill>
                  <a:srgbClr val="000000"/>
                </a:solidFill>
              </a:rPr>
              <a:t>Rust: Systems programming language with focus on safety</a:t>
            </a:r>
          </a:p>
        </p:txBody>
      </p:sp>
    </p:spTree>
    <p:extLst>
      <p:ext uri="{BB962C8B-B14F-4D97-AF65-F5344CB8AC3E}">
        <p14:creationId xmlns:p14="http://schemas.microsoft.com/office/powerpoint/2010/main" val="1307552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F6CB72D-D69A-024B-BD3A-84D11768EA16}"/>
              </a:ext>
            </a:extLst>
          </p:cNvPr>
          <p:cNvSpPr>
            <a:spLocks noGrp="1"/>
          </p:cNvSpPr>
          <p:nvPr>
            <p:ph sz="quarter" idx="10"/>
          </p:nvPr>
        </p:nvSpPr>
        <p:spPr>
          <a:xfrm>
            <a:off x="646057" y="1212135"/>
            <a:ext cx="10915522" cy="4830616"/>
          </a:xfrm>
        </p:spPr>
        <p:txBody>
          <a:bodyPr/>
          <a:lstStyle/>
          <a:p>
            <a:pPr>
              <a:lnSpc>
                <a:spcPct val="100000"/>
              </a:lnSpc>
            </a:pPr>
            <a:r>
              <a:rPr lang="en-US" dirty="0"/>
              <a:t>Current cloud adoption uses a “trust the cloud provider” security model</a:t>
            </a:r>
          </a:p>
          <a:p>
            <a:pPr lvl="1">
              <a:lnSpc>
                <a:spcPct val="100000"/>
              </a:lnSpc>
            </a:pPr>
            <a:r>
              <a:rPr lang="en-US" dirty="0"/>
              <a:t>Our work shows we can trust but verify and create secure resilient cloud systems</a:t>
            </a:r>
          </a:p>
          <a:p>
            <a:pPr>
              <a:lnSpc>
                <a:spcPct val="100000"/>
              </a:lnSpc>
            </a:pPr>
            <a:r>
              <a:rPr lang="en-US" dirty="0"/>
              <a:t>Open source Keylime project being adopted by Mass Open Cloud and OSS community</a:t>
            </a:r>
          </a:p>
          <a:p>
            <a:pPr>
              <a:lnSpc>
                <a:spcPct val="100000"/>
              </a:lnSpc>
            </a:pPr>
            <a:r>
              <a:rPr lang="en-US" dirty="0"/>
              <a:t>Two conference papers: </a:t>
            </a:r>
          </a:p>
          <a:p>
            <a:pPr lvl="1">
              <a:lnSpc>
                <a:spcPct val="100000"/>
              </a:lnSpc>
            </a:pPr>
            <a:r>
              <a:rPr lang="en-US" dirty="0" err="1"/>
              <a:t>Schear</a:t>
            </a:r>
            <a:r>
              <a:rPr lang="en-US" dirty="0"/>
              <a:t>, Nabil, et al. "</a:t>
            </a:r>
            <a:r>
              <a:rPr lang="en-US" i="1" dirty="0"/>
              <a:t>Bootstrapping and maintaining trust in the cloud</a:t>
            </a:r>
            <a:r>
              <a:rPr lang="en-US" dirty="0"/>
              <a:t>." Proceedings of the 32nd Annual Conference on Computer Security Applications. ACM, 2016.</a:t>
            </a:r>
          </a:p>
          <a:p>
            <a:pPr lvl="1">
              <a:lnSpc>
                <a:spcPct val="100000"/>
              </a:lnSpc>
            </a:pPr>
            <a:r>
              <a:rPr lang="en-US" dirty="0" err="1"/>
              <a:t>Mosayyebzadeh</a:t>
            </a:r>
            <a:r>
              <a:rPr lang="en-US" dirty="0"/>
              <a:t>, Amin, et al. "</a:t>
            </a:r>
            <a:r>
              <a:rPr lang="en-US" i="1" dirty="0"/>
              <a:t>A secure cloud with minimal provider trust.</a:t>
            </a:r>
            <a:r>
              <a:rPr lang="en-US" dirty="0"/>
              <a:t>" 10th USENIX Workshop on Hot Topics in Cloud Computing (</a:t>
            </a:r>
            <a:r>
              <a:rPr lang="en-US" dirty="0" err="1"/>
              <a:t>HotCloud</a:t>
            </a:r>
            <a:r>
              <a:rPr lang="en-US" dirty="0"/>
              <a:t> 18). 2018.</a:t>
            </a:r>
          </a:p>
        </p:txBody>
      </p:sp>
      <p:sp>
        <p:nvSpPr>
          <p:cNvPr id="2" name="Title 1"/>
          <p:cNvSpPr>
            <a:spLocks noGrp="1"/>
          </p:cNvSpPr>
          <p:nvPr>
            <p:ph type="title"/>
          </p:nvPr>
        </p:nvSpPr>
        <p:spPr/>
        <p:txBody>
          <a:bodyPr/>
          <a:lstStyle/>
          <a:p>
            <a:r>
              <a:rPr lang="en-US"/>
              <a:t>Summary</a:t>
            </a:r>
            <a:endParaRPr lang="en-US" dirty="0"/>
          </a:p>
        </p:txBody>
      </p:sp>
      <p:sp>
        <p:nvSpPr>
          <p:cNvPr id="21" name="Rectangle 36">
            <a:extLst>
              <a:ext uri="{FF2B5EF4-FFF2-40B4-BE49-F238E27FC236}">
                <a16:creationId xmlns:a16="http://schemas.microsoft.com/office/drawing/2014/main" id="{A5D17316-B97B-1C49-BC10-331B524A4CBE}"/>
              </a:ext>
            </a:extLst>
          </p:cNvPr>
          <p:cNvSpPr>
            <a:spLocks noChangeArrowheads="1"/>
          </p:cNvSpPr>
          <p:nvPr/>
        </p:nvSpPr>
        <p:spPr bwMode="auto">
          <a:xfrm>
            <a:off x="507869" y="554037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b="1" dirty="0"/>
              <a:t>Full Keylime implementation available: </a:t>
            </a:r>
            <a:r>
              <a:rPr lang="en-US" b="1" u="sng" dirty="0">
                <a:solidFill>
                  <a:srgbClr val="3366FF"/>
                </a:solidFill>
              </a:rPr>
              <a:t>https://</a:t>
            </a:r>
            <a:r>
              <a:rPr lang="en-US" b="1" u="sng" dirty="0" err="1">
                <a:solidFill>
                  <a:srgbClr val="3366FF"/>
                </a:solidFill>
              </a:rPr>
              <a:t>github.com</a:t>
            </a:r>
            <a:r>
              <a:rPr lang="en-US" b="1" u="sng" dirty="0">
                <a:solidFill>
                  <a:srgbClr val="3366FF"/>
                </a:solidFill>
              </a:rPr>
              <a:t>/</a:t>
            </a:r>
            <a:r>
              <a:rPr lang="en-US" b="1" u="sng" dirty="0" err="1">
                <a:solidFill>
                  <a:srgbClr val="3366FF"/>
                </a:solidFill>
              </a:rPr>
              <a:t>keylime</a:t>
            </a:r>
            <a:r>
              <a:rPr lang="en-US" b="1" u="sng" dirty="0">
                <a:solidFill>
                  <a:srgbClr val="3366FF"/>
                </a:solidFill>
              </a:rPr>
              <a:t>/</a:t>
            </a:r>
            <a:r>
              <a:rPr lang="en-US" b="1" u="sng" dirty="0" err="1">
                <a:solidFill>
                  <a:srgbClr val="3366FF"/>
                </a:solidFill>
              </a:rPr>
              <a:t>keylime</a:t>
            </a:r>
            <a:r>
              <a:rPr lang="en-US" b="1" u="sng" dirty="0">
                <a:solidFill>
                  <a:srgbClr val="3366FF"/>
                </a:solidFill>
              </a:rPr>
              <a:t>  </a:t>
            </a:r>
          </a:p>
        </p:txBody>
      </p:sp>
    </p:spTree>
    <p:extLst>
      <p:ext uri="{BB962C8B-B14F-4D97-AF65-F5344CB8AC3E}">
        <p14:creationId xmlns:p14="http://schemas.microsoft.com/office/powerpoint/2010/main" val="486505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Contact Information</a:t>
            </a:r>
          </a:p>
        </p:txBody>
      </p:sp>
      <p:sp>
        <p:nvSpPr>
          <p:cNvPr id="5" name="Freeform 4"/>
          <p:cNvSpPr/>
          <p:nvPr/>
        </p:nvSpPr>
        <p:spPr>
          <a:xfrm>
            <a:off x="1414696" y="2978666"/>
            <a:ext cx="3898540" cy="2059564"/>
          </a:xfrm>
          <a:custGeom>
            <a:avLst/>
            <a:gdLst>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61359 w 3896591"/>
              <a:gd name="connsiteY26" fmla="*/ 192232 h 2093768"/>
              <a:gd name="connsiteX27" fmla="*/ 2467841 w 3896591"/>
              <a:gd name="connsiteY27" fmla="*/ 161059 h 2093768"/>
              <a:gd name="connsiteX28" fmla="*/ 2462645 w 3896591"/>
              <a:gd name="connsiteY28" fmla="*/ 15586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61359 w 3896591"/>
              <a:gd name="connsiteY26" fmla="*/ 192232 h 2093768"/>
              <a:gd name="connsiteX27" fmla="*/ 2467841 w 3896591"/>
              <a:gd name="connsiteY27" fmla="*/ 161059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61359 w 3896591"/>
              <a:gd name="connsiteY26" fmla="*/ 192232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3802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380259 w 3896591"/>
              <a:gd name="connsiteY13" fmla="*/ 25977 h 2093768"/>
              <a:gd name="connsiteX14" fmla="*/ 13802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3802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2946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2946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232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294659 w 3896591"/>
              <a:gd name="connsiteY22" fmla="*/ 178377 h 2093768"/>
              <a:gd name="connsiteX23" fmla="*/ 2218459 w 3896591"/>
              <a:gd name="connsiteY23" fmla="*/ 254577 h 2093768"/>
              <a:gd name="connsiteX24" fmla="*/ 2218459 w 3896591"/>
              <a:gd name="connsiteY24" fmla="*/ 559377 h 2093768"/>
              <a:gd name="connsiteX25" fmla="*/ 2523259 w 3896591"/>
              <a:gd name="connsiteY25" fmla="*/ 559377 h 2093768"/>
              <a:gd name="connsiteX26" fmla="*/ 25232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0 h 2088573"/>
              <a:gd name="connsiteX1" fmla="*/ 3709554 w 3896591"/>
              <a:gd name="connsiteY1" fmla="*/ 0 h 2088573"/>
              <a:gd name="connsiteX2" fmla="*/ 3865418 w 3896591"/>
              <a:gd name="connsiteY2" fmla="*/ 51955 h 2088573"/>
              <a:gd name="connsiteX3" fmla="*/ 3896591 w 3896591"/>
              <a:gd name="connsiteY3" fmla="*/ 202623 h 2088573"/>
              <a:gd name="connsiteX4" fmla="*/ 3891395 w 3896591"/>
              <a:gd name="connsiteY4" fmla="*/ 1875559 h 2088573"/>
              <a:gd name="connsiteX5" fmla="*/ 3875809 w 3896591"/>
              <a:gd name="connsiteY5" fmla="*/ 2041814 h 2088573"/>
              <a:gd name="connsiteX6" fmla="*/ 3699164 w 3896591"/>
              <a:gd name="connsiteY6" fmla="*/ 2088573 h 2088573"/>
              <a:gd name="connsiteX7" fmla="*/ 176645 w 3896591"/>
              <a:gd name="connsiteY7" fmla="*/ 2083377 h 2088573"/>
              <a:gd name="connsiteX8" fmla="*/ 51954 w 3896591"/>
              <a:gd name="connsiteY8" fmla="*/ 2047009 h 2088573"/>
              <a:gd name="connsiteX9" fmla="*/ 0 w 3896591"/>
              <a:gd name="connsiteY9" fmla="*/ 1937905 h 2088573"/>
              <a:gd name="connsiteX10" fmla="*/ 5195 w 3896591"/>
              <a:gd name="connsiteY10" fmla="*/ 161059 h 2088573"/>
              <a:gd name="connsiteX11" fmla="*/ 46759 w 3896591"/>
              <a:gd name="connsiteY11" fmla="*/ 51955 h 2088573"/>
              <a:gd name="connsiteX12" fmla="*/ 84859 w 3896591"/>
              <a:gd name="connsiteY12" fmla="*/ 20782 h 2088573"/>
              <a:gd name="connsiteX13" fmla="*/ 1456459 w 3896591"/>
              <a:gd name="connsiteY13" fmla="*/ 20782 h 2088573"/>
              <a:gd name="connsiteX14" fmla="*/ 1456459 w 3896591"/>
              <a:gd name="connsiteY14" fmla="*/ 173182 h 2088573"/>
              <a:gd name="connsiteX15" fmla="*/ 1380259 w 3896591"/>
              <a:gd name="connsiteY15" fmla="*/ 249382 h 2088573"/>
              <a:gd name="connsiteX16" fmla="*/ 1380259 w 3896591"/>
              <a:gd name="connsiteY16" fmla="*/ 554182 h 2088573"/>
              <a:gd name="connsiteX17" fmla="*/ 1685059 w 3896591"/>
              <a:gd name="connsiteY17" fmla="*/ 554182 h 2088573"/>
              <a:gd name="connsiteX18" fmla="*/ 1685059 w 3896591"/>
              <a:gd name="connsiteY18" fmla="*/ 249382 h 2088573"/>
              <a:gd name="connsiteX19" fmla="*/ 1608859 w 3896591"/>
              <a:gd name="connsiteY19" fmla="*/ 173182 h 2088573"/>
              <a:gd name="connsiteX20" fmla="*/ 1608859 w 3896591"/>
              <a:gd name="connsiteY20" fmla="*/ 20782 h 2088573"/>
              <a:gd name="connsiteX21" fmla="*/ 2294659 w 3896591"/>
              <a:gd name="connsiteY21" fmla="*/ 20782 h 2088573"/>
              <a:gd name="connsiteX22" fmla="*/ 2294659 w 3896591"/>
              <a:gd name="connsiteY22" fmla="*/ 173182 h 2088573"/>
              <a:gd name="connsiteX23" fmla="*/ 2218459 w 3896591"/>
              <a:gd name="connsiteY23" fmla="*/ 249382 h 2088573"/>
              <a:gd name="connsiteX24" fmla="*/ 2218459 w 3896591"/>
              <a:gd name="connsiteY24" fmla="*/ 554182 h 2088573"/>
              <a:gd name="connsiteX25" fmla="*/ 2523259 w 3896591"/>
              <a:gd name="connsiteY25" fmla="*/ 554182 h 2088573"/>
              <a:gd name="connsiteX26" fmla="*/ 2523259 w 3896591"/>
              <a:gd name="connsiteY26" fmla="*/ 249382 h 2088573"/>
              <a:gd name="connsiteX27" fmla="*/ 2447059 w 3896591"/>
              <a:gd name="connsiteY27" fmla="*/ 173182 h 2088573"/>
              <a:gd name="connsiteX28" fmla="*/ 2447059 w 3896591"/>
              <a:gd name="connsiteY28" fmla="*/ 20782 h 2088573"/>
              <a:gd name="connsiteX29" fmla="*/ 3184814 w 3896591"/>
              <a:gd name="connsiteY29" fmla="*/ 0 h 2088573"/>
              <a:gd name="connsiteX0" fmla="*/ 3184814 w 3896591"/>
              <a:gd name="connsiteY0" fmla="*/ 0 h 2088573"/>
              <a:gd name="connsiteX1" fmla="*/ 3709554 w 3896591"/>
              <a:gd name="connsiteY1" fmla="*/ 0 h 2088573"/>
              <a:gd name="connsiteX2" fmla="*/ 3865418 w 3896591"/>
              <a:gd name="connsiteY2" fmla="*/ 51955 h 2088573"/>
              <a:gd name="connsiteX3" fmla="*/ 3896591 w 3896591"/>
              <a:gd name="connsiteY3" fmla="*/ 202623 h 2088573"/>
              <a:gd name="connsiteX4" fmla="*/ 3891395 w 3896591"/>
              <a:gd name="connsiteY4" fmla="*/ 1875559 h 2088573"/>
              <a:gd name="connsiteX5" fmla="*/ 3875809 w 3896591"/>
              <a:gd name="connsiteY5" fmla="*/ 2041814 h 2088573"/>
              <a:gd name="connsiteX6" fmla="*/ 3699164 w 3896591"/>
              <a:gd name="connsiteY6" fmla="*/ 2088573 h 2088573"/>
              <a:gd name="connsiteX7" fmla="*/ 176645 w 3896591"/>
              <a:gd name="connsiteY7" fmla="*/ 2083377 h 2088573"/>
              <a:gd name="connsiteX8" fmla="*/ 51954 w 3896591"/>
              <a:gd name="connsiteY8" fmla="*/ 2047009 h 2088573"/>
              <a:gd name="connsiteX9" fmla="*/ 0 w 3896591"/>
              <a:gd name="connsiteY9" fmla="*/ 1937905 h 2088573"/>
              <a:gd name="connsiteX10" fmla="*/ 8659 w 3896591"/>
              <a:gd name="connsiteY10" fmla="*/ 173182 h 2088573"/>
              <a:gd name="connsiteX11" fmla="*/ 46759 w 3896591"/>
              <a:gd name="connsiteY11" fmla="*/ 51955 h 2088573"/>
              <a:gd name="connsiteX12" fmla="*/ 84859 w 3896591"/>
              <a:gd name="connsiteY12" fmla="*/ 20782 h 2088573"/>
              <a:gd name="connsiteX13" fmla="*/ 1456459 w 3896591"/>
              <a:gd name="connsiteY13" fmla="*/ 20782 h 2088573"/>
              <a:gd name="connsiteX14" fmla="*/ 1456459 w 3896591"/>
              <a:gd name="connsiteY14" fmla="*/ 173182 h 2088573"/>
              <a:gd name="connsiteX15" fmla="*/ 1380259 w 3896591"/>
              <a:gd name="connsiteY15" fmla="*/ 249382 h 2088573"/>
              <a:gd name="connsiteX16" fmla="*/ 1380259 w 3896591"/>
              <a:gd name="connsiteY16" fmla="*/ 554182 h 2088573"/>
              <a:gd name="connsiteX17" fmla="*/ 1685059 w 3896591"/>
              <a:gd name="connsiteY17" fmla="*/ 554182 h 2088573"/>
              <a:gd name="connsiteX18" fmla="*/ 1685059 w 3896591"/>
              <a:gd name="connsiteY18" fmla="*/ 249382 h 2088573"/>
              <a:gd name="connsiteX19" fmla="*/ 1608859 w 3896591"/>
              <a:gd name="connsiteY19" fmla="*/ 173182 h 2088573"/>
              <a:gd name="connsiteX20" fmla="*/ 1608859 w 3896591"/>
              <a:gd name="connsiteY20" fmla="*/ 20782 h 2088573"/>
              <a:gd name="connsiteX21" fmla="*/ 2294659 w 3896591"/>
              <a:gd name="connsiteY21" fmla="*/ 20782 h 2088573"/>
              <a:gd name="connsiteX22" fmla="*/ 2294659 w 3896591"/>
              <a:gd name="connsiteY22" fmla="*/ 173182 h 2088573"/>
              <a:gd name="connsiteX23" fmla="*/ 2218459 w 3896591"/>
              <a:gd name="connsiteY23" fmla="*/ 249382 h 2088573"/>
              <a:gd name="connsiteX24" fmla="*/ 2218459 w 3896591"/>
              <a:gd name="connsiteY24" fmla="*/ 554182 h 2088573"/>
              <a:gd name="connsiteX25" fmla="*/ 2523259 w 3896591"/>
              <a:gd name="connsiteY25" fmla="*/ 554182 h 2088573"/>
              <a:gd name="connsiteX26" fmla="*/ 2523259 w 3896591"/>
              <a:gd name="connsiteY26" fmla="*/ 249382 h 2088573"/>
              <a:gd name="connsiteX27" fmla="*/ 2447059 w 3896591"/>
              <a:gd name="connsiteY27" fmla="*/ 173182 h 2088573"/>
              <a:gd name="connsiteX28" fmla="*/ 2447059 w 3896591"/>
              <a:gd name="connsiteY28" fmla="*/ 20782 h 2088573"/>
              <a:gd name="connsiteX29" fmla="*/ 3184814 w 3896591"/>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45027 w 3889664"/>
              <a:gd name="connsiteY8" fmla="*/ 2047009 h 2088573"/>
              <a:gd name="connsiteX9" fmla="*/ 1732 w 3889664"/>
              <a:gd name="connsiteY9" fmla="*/ 1925782 h 2088573"/>
              <a:gd name="connsiteX10" fmla="*/ 1732 w 3889664"/>
              <a:gd name="connsiteY10" fmla="*/ 173182 h 2088573"/>
              <a:gd name="connsiteX11" fmla="*/ 39832 w 3889664"/>
              <a:gd name="connsiteY11" fmla="*/ 51955 h 2088573"/>
              <a:gd name="connsiteX12" fmla="*/ 77932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45027 w 3889664"/>
              <a:gd name="connsiteY8" fmla="*/ 2047009 h 2088573"/>
              <a:gd name="connsiteX9" fmla="*/ 1732 w 3889664"/>
              <a:gd name="connsiteY9" fmla="*/ 1925782 h 2088573"/>
              <a:gd name="connsiteX10" fmla="*/ 1732 w 3889664"/>
              <a:gd name="connsiteY10" fmla="*/ 173182 h 2088573"/>
              <a:gd name="connsiteX11" fmla="*/ 39832 w 3889664"/>
              <a:gd name="connsiteY11" fmla="*/ 51955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45027 w 3889664"/>
              <a:gd name="connsiteY8" fmla="*/ 2047009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265056 w 3976833"/>
              <a:gd name="connsiteY0" fmla="*/ 30018 h 2118591"/>
              <a:gd name="connsiteX1" fmla="*/ 3789796 w 3976833"/>
              <a:gd name="connsiteY1" fmla="*/ 30018 h 2118591"/>
              <a:gd name="connsiteX2" fmla="*/ 3945660 w 3976833"/>
              <a:gd name="connsiteY2" fmla="*/ 81973 h 2118591"/>
              <a:gd name="connsiteX3" fmla="*/ 3976833 w 3976833"/>
              <a:gd name="connsiteY3" fmla="*/ 232641 h 2118591"/>
              <a:gd name="connsiteX4" fmla="*/ 3971637 w 3976833"/>
              <a:gd name="connsiteY4" fmla="*/ 1905577 h 2118591"/>
              <a:gd name="connsiteX5" fmla="*/ 3956051 w 3976833"/>
              <a:gd name="connsiteY5" fmla="*/ 2071832 h 2118591"/>
              <a:gd name="connsiteX6" fmla="*/ 3779406 w 3976833"/>
              <a:gd name="connsiteY6" fmla="*/ 2118591 h 2118591"/>
              <a:gd name="connsiteX7" fmla="*/ 256887 w 3976833"/>
              <a:gd name="connsiteY7" fmla="*/ 2113395 h 2118591"/>
              <a:gd name="connsiteX8" fmla="*/ 88900 w 3976833"/>
              <a:gd name="connsiteY8" fmla="*/ 2108200 h 2118591"/>
              <a:gd name="connsiteX9" fmla="*/ 88901 w 3976833"/>
              <a:gd name="connsiteY9" fmla="*/ 1955800 h 2118591"/>
              <a:gd name="connsiteX10" fmla="*/ 88901 w 3976833"/>
              <a:gd name="connsiteY10" fmla="*/ 203200 h 2118591"/>
              <a:gd name="connsiteX11" fmla="*/ 88900 w 3976833"/>
              <a:gd name="connsiteY11" fmla="*/ 50800 h 2118591"/>
              <a:gd name="connsiteX12" fmla="*/ 241300 w 3976833"/>
              <a:gd name="connsiteY12" fmla="*/ 50800 h 2118591"/>
              <a:gd name="connsiteX13" fmla="*/ 1536701 w 3976833"/>
              <a:gd name="connsiteY13" fmla="*/ 50800 h 2118591"/>
              <a:gd name="connsiteX14" fmla="*/ 1536701 w 3976833"/>
              <a:gd name="connsiteY14" fmla="*/ 203200 h 2118591"/>
              <a:gd name="connsiteX15" fmla="*/ 1460501 w 3976833"/>
              <a:gd name="connsiteY15" fmla="*/ 279400 h 2118591"/>
              <a:gd name="connsiteX16" fmla="*/ 1460501 w 3976833"/>
              <a:gd name="connsiteY16" fmla="*/ 584200 h 2118591"/>
              <a:gd name="connsiteX17" fmla="*/ 1765301 w 3976833"/>
              <a:gd name="connsiteY17" fmla="*/ 584200 h 2118591"/>
              <a:gd name="connsiteX18" fmla="*/ 1765301 w 3976833"/>
              <a:gd name="connsiteY18" fmla="*/ 279400 h 2118591"/>
              <a:gd name="connsiteX19" fmla="*/ 1689101 w 3976833"/>
              <a:gd name="connsiteY19" fmla="*/ 203200 h 2118591"/>
              <a:gd name="connsiteX20" fmla="*/ 1689101 w 3976833"/>
              <a:gd name="connsiteY20" fmla="*/ 50800 h 2118591"/>
              <a:gd name="connsiteX21" fmla="*/ 2374901 w 3976833"/>
              <a:gd name="connsiteY21" fmla="*/ 50800 h 2118591"/>
              <a:gd name="connsiteX22" fmla="*/ 2374901 w 3976833"/>
              <a:gd name="connsiteY22" fmla="*/ 203200 h 2118591"/>
              <a:gd name="connsiteX23" fmla="*/ 2298701 w 3976833"/>
              <a:gd name="connsiteY23" fmla="*/ 279400 h 2118591"/>
              <a:gd name="connsiteX24" fmla="*/ 2298701 w 3976833"/>
              <a:gd name="connsiteY24" fmla="*/ 584200 h 2118591"/>
              <a:gd name="connsiteX25" fmla="*/ 2603501 w 3976833"/>
              <a:gd name="connsiteY25" fmla="*/ 584200 h 2118591"/>
              <a:gd name="connsiteX26" fmla="*/ 2603501 w 3976833"/>
              <a:gd name="connsiteY26" fmla="*/ 279400 h 2118591"/>
              <a:gd name="connsiteX27" fmla="*/ 2527301 w 3976833"/>
              <a:gd name="connsiteY27" fmla="*/ 203200 h 2118591"/>
              <a:gd name="connsiteX28" fmla="*/ 2527301 w 3976833"/>
              <a:gd name="connsiteY28" fmla="*/ 50800 h 2118591"/>
              <a:gd name="connsiteX29" fmla="*/ 3265056 w 3976833"/>
              <a:gd name="connsiteY29" fmla="*/ 30018 h 2118591"/>
              <a:gd name="connsiteX0" fmla="*/ 3265056 w 3976833"/>
              <a:gd name="connsiteY0" fmla="*/ 0 h 2088573"/>
              <a:gd name="connsiteX1" fmla="*/ 3789796 w 3976833"/>
              <a:gd name="connsiteY1" fmla="*/ 0 h 2088573"/>
              <a:gd name="connsiteX2" fmla="*/ 3945660 w 3976833"/>
              <a:gd name="connsiteY2" fmla="*/ 51955 h 2088573"/>
              <a:gd name="connsiteX3" fmla="*/ 3976833 w 3976833"/>
              <a:gd name="connsiteY3" fmla="*/ 202623 h 2088573"/>
              <a:gd name="connsiteX4" fmla="*/ 3971637 w 3976833"/>
              <a:gd name="connsiteY4" fmla="*/ 1875559 h 2088573"/>
              <a:gd name="connsiteX5" fmla="*/ 3956051 w 3976833"/>
              <a:gd name="connsiteY5" fmla="*/ 2041814 h 2088573"/>
              <a:gd name="connsiteX6" fmla="*/ 3779406 w 3976833"/>
              <a:gd name="connsiteY6" fmla="*/ 2088573 h 2088573"/>
              <a:gd name="connsiteX7" fmla="*/ 256887 w 3976833"/>
              <a:gd name="connsiteY7" fmla="*/ 2083377 h 2088573"/>
              <a:gd name="connsiteX8" fmla="*/ 88900 w 3976833"/>
              <a:gd name="connsiteY8" fmla="*/ 2078182 h 2088573"/>
              <a:gd name="connsiteX9" fmla="*/ 88901 w 3976833"/>
              <a:gd name="connsiteY9" fmla="*/ 1925782 h 2088573"/>
              <a:gd name="connsiteX10" fmla="*/ 88901 w 3976833"/>
              <a:gd name="connsiteY10" fmla="*/ 173182 h 2088573"/>
              <a:gd name="connsiteX11" fmla="*/ 88900 w 3976833"/>
              <a:gd name="connsiteY11" fmla="*/ 20782 h 2088573"/>
              <a:gd name="connsiteX12" fmla="*/ 241300 w 3976833"/>
              <a:gd name="connsiteY12" fmla="*/ 20782 h 2088573"/>
              <a:gd name="connsiteX13" fmla="*/ 1536701 w 3976833"/>
              <a:gd name="connsiteY13" fmla="*/ 20782 h 2088573"/>
              <a:gd name="connsiteX14" fmla="*/ 1536701 w 3976833"/>
              <a:gd name="connsiteY14" fmla="*/ 173182 h 2088573"/>
              <a:gd name="connsiteX15" fmla="*/ 1460501 w 3976833"/>
              <a:gd name="connsiteY15" fmla="*/ 249382 h 2088573"/>
              <a:gd name="connsiteX16" fmla="*/ 1460501 w 3976833"/>
              <a:gd name="connsiteY16" fmla="*/ 554182 h 2088573"/>
              <a:gd name="connsiteX17" fmla="*/ 1765301 w 3976833"/>
              <a:gd name="connsiteY17" fmla="*/ 554182 h 2088573"/>
              <a:gd name="connsiteX18" fmla="*/ 1765301 w 3976833"/>
              <a:gd name="connsiteY18" fmla="*/ 249382 h 2088573"/>
              <a:gd name="connsiteX19" fmla="*/ 1689101 w 3976833"/>
              <a:gd name="connsiteY19" fmla="*/ 173182 h 2088573"/>
              <a:gd name="connsiteX20" fmla="*/ 1689101 w 3976833"/>
              <a:gd name="connsiteY20" fmla="*/ 20782 h 2088573"/>
              <a:gd name="connsiteX21" fmla="*/ 2374901 w 3976833"/>
              <a:gd name="connsiteY21" fmla="*/ 20782 h 2088573"/>
              <a:gd name="connsiteX22" fmla="*/ 2374901 w 3976833"/>
              <a:gd name="connsiteY22" fmla="*/ 173182 h 2088573"/>
              <a:gd name="connsiteX23" fmla="*/ 2298701 w 3976833"/>
              <a:gd name="connsiteY23" fmla="*/ 249382 h 2088573"/>
              <a:gd name="connsiteX24" fmla="*/ 2298701 w 3976833"/>
              <a:gd name="connsiteY24" fmla="*/ 554182 h 2088573"/>
              <a:gd name="connsiteX25" fmla="*/ 2603501 w 3976833"/>
              <a:gd name="connsiteY25" fmla="*/ 554182 h 2088573"/>
              <a:gd name="connsiteX26" fmla="*/ 2603501 w 3976833"/>
              <a:gd name="connsiteY26" fmla="*/ 249382 h 2088573"/>
              <a:gd name="connsiteX27" fmla="*/ 2527301 w 3976833"/>
              <a:gd name="connsiteY27" fmla="*/ 173182 h 2088573"/>
              <a:gd name="connsiteX28" fmla="*/ 2527301 w 3976833"/>
              <a:gd name="connsiteY28" fmla="*/ 20782 h 2088573"/>
              <a:gd name="connsiteX29" fmla="*/ 3265056 w 3976833"/>
              <a:gd name="connsiteY29" fmla="*/ 0 h 2088573"/>
              <a:gd name="connsiteX0" fmla="*/ 3265056 w 3976833"/>
              <a:gd name="connsiteY0" fmla="*/ 0 h 2088573"/>
              <a:gd name="connsiteX1" fmla="*/ 3789796 w 3976833"/>
              <a:gd name="connsiteY1" fmla="*/ 0 h 2088573"/>
              <a:gd name="connsiteX2" fmla="*/ 3945660 w 3976833"/>
              <a:gd name="connsiteY2" fmla="*/ 51955 h 2088573"/>
              <a:gd name="connsiteX3" fmla="*/ 3976833 w 3976833"/>
              <a:gd name="connsiteY3" fmla="*/ 202623 h 2088573"/>
              <a:gd name="connsiteX4" fmla="*/ 3971637 w 3976833"/>
              <a:gd name="connsiteY4" fmla="*/ 1875559 h 2088573"/>
              <a:gd name="connsiteX5" fmla="*/ 3956051 w 3976833"/>
              <a:gd name="connsiteY5" fmla="*/ 2041814 h 2088573"/>
              <a:gd name="connsiteX6" fmla="*/ 3779406 w 3976833"/>
              <a:gd name="connsiteY6" fmla="*/ 2088573 h 2088573"/>
              <a:gd name="connsiteX7" fmla="*/ 256887 w 3976833"/>
              <a:gd name="connsiteY7" fmla="*/ 2083377 h 2088573"/>
              <a:gd name="connsiteX8" fmla="*/ 88900 w 3976833"/>
              <a:gd name="connsiteY8" fmla="*/ 2078182 h 2088573"/>
              <a:gd name="connsiteX9" fmla="*/ 88901 w 3976833"/>
              <a:gd name="connsiteY9" fmla="*/ 1925782 h 2088573"/>
              <a:gd name="connsiteX10" fmla="*/ 88901 w 3976833"/>
              <a:gd name="connsiteY10" fmla="*/ 173182 h 2088573"/>
              <a:gd name="connsiteX11" fmla="*/ 88901 w 3976833"/>
              <a:gd name="connsiteY11" fmla="*/ 20782 h 2088573"/>
              <a:gd name="connsiteX12" fmla="*/ 241300 w 3976833"/>
              <a:gd name="connsiteY12" fmla="*/ 20782 h 2088573"/>
              <a:gd name="connsiteX13" fmla="*/ 1536701 w 3976833"/>
              <a:gd name="connsiteY13" fmla="*/ 20782 h 2088573"/>
              <a:gd name="connsiteX14" fmla="*/ 1536701 w 3976833"/>
              <a:gd name="connsiteY14" fmla="*/ 173182 h 2088573"/>
              <a:gd name="connsiteX15" fmla="*/ 1460501 w 3976833"/>
              <a:gd name="connsiteY15" fmla="*/ 249382 h 2088573"/>
              <a:gd name="connsiteX16" fmla="*/ 1460501 w 3976833"/>
              <a:gd name="connsiteY16" fmla="*/ 554182 h 2088573"/>
              <a:gd name="connsiteX17" fmla="*/ 1765301 w 3976833"/>
              <a:gd name="connsiteY17" fmla="*/ 554182 h 2088573"/>
              <a:gd name="connsiteX18" fmla="*/ 1765301 w 3976833"/>
              <a:gd name="connsiteY18" fmla="*/ 249382 h 2088573"/>
              <a:gd name="connsiteX19" fmla="*/ 1689101 w 3976833"/>
              <a:gd name="connsiteY19" fmla="*/ 173182 h 2088573"/>
              <a:gd name="connsiteX20" fmla="*/ 1689101 w 3976833"/>
              <a:gd name="connsiteY20" fmla="*/ 20782 h 2088573"/>
              <a:gd name="connsiteX21" fmla="*/ 2374901 w 3976833"/>
              <a:gd name="connsiteY21" fmla="*/ 20782 h 2088573"/>
              <a:gd name="connsiteX22" fmla="*/ 2374901 w 3976833"/>
              <a:gd name="connsiteY22" fmla="*/ 173182 h 2088573"/>
              <a:gd name="connsiteX23" fmla="*/ 2298701 w 3976833"/>
              <a:gd name="connsiteY23" fmla="*/ 249382 h 2088573"/>
              <a:gd name="connsiteX24" fmla="*/ 2298701 w 3976833"/>
              <a:gd name="connsiteY24" fmla="*/ 554182 h 2088573"/>
              <a:gd name="connsiteX25" fmla="*/ 2603501 w 3976833"/>
              <a:gd name="connsiteY25" fmla="*/ 554182 h 2088573"/>
              <a:gd name="connsiteX26" fmla="*/ 2603501 w 3976833"/>
              <a:gd name="connsiteY26" fmla="*/ 249382 h 2088573"/>
              <a:gd name="connsiteX27" fmla="*/ 2527301 w 3976833"/>
              <a:gd name="connsiteY27" fmla="*/ 173182 h 2088573"/>
              <a:gd name="connsiteX28" fmla="*/ 2527301 w 3976833"/>
              <a:gd name="connsiteY28" fmla="*/ 20782 h 2088573"/>
              <a:gd name="connsiteX29" fmla="*/ 3265056 w 3976833"/>
              <a:gd name="connsiteY29" fmla="*/ 0 h 2088573"/>
              <a:gd name="connsiteX0" fmla="*/ 3265056 w 3976833"/>
              <a:gd name="connsiteY0" fmla="*/ 218136 h 2306709"/>
              <a:gd name="connsiteX1" fmla="*/ 3789796 w 3976833"/>
              <a:gd name="connsiteY1" fmla="*/ 218136 h 2306709"/>
              <a:gd name="connsiteX2" fmla="*/ 3945660 w 3976833"/>
              <a:gd name="connsiteY2" fmla="*/ 270091 h 2306709"/>
              <a:gd name="connsiteX3" fmla="*/ 3976833 w 3976833"/>
              <a:gd name="connsiteY3" fmla="*/ 420759 h 2306709"/>
              <a:gd name="connsiteX4" fmla="*/ 3971637 w 3976833"/>
              <a:gd name="connsiteY4" fmla="*/ 2093695 h 2306709"/>
              <a:gd name="connsiteX5" fmla="*/ 3956051 w 3976833"/>
              <a:gd name="connsiteY5" fmla="*/ 2259950 h 2306709"/>
              <a:gd name="connsiteX6" fmla="*/ 3779406 w 3976833"/>
              <a:gd name="connsiteY6" fmla="*/ 2306709 h 2306709"/>
              <a:gd name="connsiteX7" fmla="*/ 256887 w 3976833"/>
              <a:gd name="connsiteY7" fmla="*/ 2301513 h 2306709"/>
              <a:gd name="connsiteX8" fmla="*/ 88900 w 3976833"/>
              <a:gd name="connsiteY8" fmla="*/ 2296318 h 2306709"/>
              <a:gd name="connsiteX9" fmla="*/ 88901 w 3976833"/>
              <a:gd name="connsiteY9" fmla="*/ 2143918 h 2306709"/>
              <a:gd name="connsiteX10" fmla="*/ 88901 w 3976833"/>
              <a:gd name="connsiteY10" fmla="*/ 391318 h 2306709"/>
              <a:gd name="connsiteX11" fmla="*/ 88901 w 3976833"/>
              <a:gd name="connsiteY11" fmla="*/ 238918 h 2306709"/>
              <a:gd name="connsiteX12" fmla="*/ 241300 w 3976833"/>
              <a:gd name="connsiteY12" fmla="*/ 238918 h 2306709"/>
              <a:gd name="connsiteX13" fmla="*/ 1536701 w 3976833"/>
              <a:gd name="connsiteY13" fmla="*/ 238918 h 2306709"/>
              <a:gd name="connsiteX14" fmla="*/ 1536701 w 3976833"/>
              <a:gd name="connsiteY14" fmla="*/ 391318 h 2306709"/>
              <a:gd name="connsiteX15" fmla="*/ 1460501 w 3976833"/>
              <a:gd name="connsiteY15" fmla="*/ 467518 h 2306709"/>
              <a:gd name="connsiteX16" fmla="*/ 1460501 w 3976833"/>
              <a:gd name="connsiteY16" fmla="*/ 772318 h 2306709"/>
              <a:gd name="connsiteX17" fmla="*/ 1765301 w 3976833"/>
              <a:gd name="connsiteY17" fmla="*/ 772318 h 2306709"/>
              <a:gd name="connsiteX18" fmla="*/ 1765301 w 3976833"/>
              <a:gd name="connsiteY18" fmla="*/ 467518 h 2306709"/>
              <a:gd name="connsiteX19" fmla="*/ 1689101 w 3976833"/>
              <a:gd name="connsiteY19" fmla="*/ 391318 h 2306709"/>
              <a:gd name="connsiteX20" fmla="*/ 1689101 w 3976833"/>
              <a:gd name="connsiteY20" fmla="*/ 238918 h 2306709"/>
              <a:gd name="connsiteX21" fmla="*/ 2374901 w 3976833"/>
              <a:gd name="connsiteY21" fmla="*/ 238918 h 2306709"/>
              <a:gd name="connsiteX22" fmla="*/ 2374901 w 3976833"/>
              <a:gd name="connsiteY22" fmla="*/ 391318 h 2306709"/>
              <a:gd name="connsiteX23" fmla="*/ 2298701 w 3976833"/>
              <a:gd name="connsiteY23" fmla="*/ 467518 h 2306709"/>
              <a:gd name="connsiteX24" fmla="*/ 2298701 w 3976833"/>
              <a:gd name="connsiteY24" fmla="*/ 772318 h 2306709"/>
              <a:gd name="connsiteX25" fmla="*/ 2603501 w 3976833"/>
              <a:gd name="connsiteY25" fmla="*/ 772318 h 2306709"/>
              <a:gd name="connsiteX26" fmla="*/ 2603501 w 3976833"/>
              <a:gd name="connsiteY26" fmla="*/ 467518 h 2306709"/>
              <a:gd name="connsiteX27" fmla="*/ 2527301 w 3976833"/>
              <a:gd name="connsiteY27" fmla="*/ 391318 h 2306709"/>
              <a:gd name="connsiteX28" fmla="*/ 2527301 w 3976833"/>
              <a:gd name="connsiteY28" fmla="*/ 238918 h 2306709"/>
              <a:gd name="connsiteX29" fmla="*/ 3265056 w 3976833"/>
              <a:gd name="connsiteY29" fmla="*/ 218136 h 2306709"/>
              <a:gd name="connsiteX0" fmla="*/ 3177887 w 3889664"/>
              <a:gd name="connsiteY0" fmla="*/ 218136 h 2306709"/>
              <a:gd name="connsiteX1" fmla="*/ 3702627 w 3889664"/>
              <a:gd name="connsiteY1" fmla="*/ 218136 h 2306709"/>
              <a:gd name="connsiteX2" fmla="*/ 3858491 w 3889664"/>
              <a:gd name="connsiteY2" fmla="*/ 270091 h 2306709"/>
              <a:gd name="connsiteX3" fmla="*/ 3889664 w 3889664"/>
              <a:gd name="connsiteY3" fmla="*/ 420759 h 2306709"/>
              <a:gd name="connsiteX4" fmla="*/ 3884468 w 3889664"/>
              <a:gd name="connsiteY4" fmla="*/ 2093695 h 2306709"/>
              <a:gd name="connsiteX5" fmla="*/ 3868882 w 3889664"/>
              <a:gd name="connsiteY5" fmla="*/ 2259950 h 2306709"/>
              <a:gd name="connsiteX6" fmla="*/ 3692237 w 3889664"/>
              <a:gd name="connsiteY6" fmla="*/ 2306709 h 2306709"/>
              <a:gd name="connsiteX7" fmla="*/ 169718 w 3889664"/>
              <a:gd name="connsiteY7" fmla="*/ 2301513 h 2306709"/>
              <a:gd name="connsiteX8" fmla="*/ 1731 w 3889664"/>
              <a:gd name="connsiteY8" fmla="*/ 2296318 h 2306709"/>
              <a:gd name="connsiteX9" fmla="*/ 1732 w 3889664"/>
              <a:gd name="connsiteY9" fmla="*/ 2143918 h 2306709"/>
              <a:gd name="connsiteX10" fmla="*/ 1732 w 3889664"/>
              <a:gd name="connsiteY10" fmla="*/ 391318 h 2306709"/>
              <a:gd name="connsiteX11" fmla="*/ 1732 w 3889664"/>
              <a:gd name="connsiteY11" fmla="*/ 238918 h 2306709"/>
              <a:gd name="connsiteX12" fmla="*/ 154131 w 3889664"/>
              <a:gd name="connsiteY12" fmla="*/ 238918 h 2306709"/>
              <a:gd name="connsiteX13" fmla="*/ 1449532 w 3889664"/>
              <a:gd name="connsiteY13" fmla="*/ 238918 h 2306709"/>
              <a:gd name="connsiteX14" fmla="*/ 1449532 w 3889664"/>
              <a:gd name="connsiteY14" fmla="*/ 391318 h 2306709"/>
              <a:gd name="connsiteX15" fmla="*/ 1373332 w 3889664"/>
              <a:gd name="connsiteY15" fmla="*/ 467518 h 2306709"/>
              <a:gd name="connsiteX16" fmla="*/ 1373332 w 3889664"/>
              <a:gd name="connsiteY16" fmla="*/ 772318 h 2306709"/>
              <a:gd name="connsiteX17" fmla="*/ 1678132 w 3889664"/>
              <a:gd name="connsiteY17" fmla="*/ 772318 h 2306709"/>
              <a:gd name="connsiteX18" fmla="*/ 1678132 w 3889664"/>
              <a:gd name="connsiteY18" fmla="*/ 467518 h 2306709"/>
              <a:gd name="connsiteX19" fmla="*/ 1601932 w 3889664"/>
              <a:gd name="connsiteY19" fmla="*/ 391318 h 2306709"/>
              <a:gd name="connsiteX20" fmla="*/ 1601932 w 3889664"/>
              <a:gd name="connsiteY20" fmla="*/ 238918 h 2306709"/>
              <a:gd name="connsiteX21" fmla="*/ 2287732 w 3889664"/>
              <a:gd name="connsiteY21" fmla="*/ 238918 h 2306709"/>
              <a:gd name="connsiteX22" fmla="*/ 2287732 w 3889664"/>
              <a:gd name="connsiteY22" fmla="*/ 391318 h 2306709"/>
              <a:gd name="connsiteX23" fmla="*/ 2211532 w 3889664"/>
              <a:gd name="connsiteY23" fmla="*/ 467518 h 2306709"/>
              <a:gd name="connsiteX24" fmla="*/ 2211532 w 3889664"/>
              <a:gd name="connsiteY24" fmla="*/ 772318 h 2306709"/>
              <a:gd name="connsiteX25" fmla="*/ 2516332 w 3889664"/>
              <a:gd name="connsiteY25" fmla="*/ 772318 h 2306709"/>
              <a:gd name="connsiteX26" fmla="*/ 2516332 w 3889664"/>
              <a:gd name="connsiteY26" fmla="*/ 467518 h 2306709"/>
              <a:gd name="connsiteX27" fmla="*/ 2440132 w 3889664"/>
              <a:gd name="connsiteY27" fmla="*/ 391318 h 2306709"/>
              <a:gd name="connsiteX28" fmla="*/ 2440132 w 3889664"/>
              <a:gd name="connsiteY28" fmla="*/ 238918 h 2306709"/>
              <a:gd name="connsiteX29" fmla="*/ 3177887 w 3889664"/>
              <a:gd name="connsiteY29" fmla="*/ 218136 h 2306709"/>
              <a:gd name="connsiteX0" fmla="*/ 3177887 w 3889664"/>
              <a:gd name="connsiteY0" fmla="*/ 27636 h 2116209"/>
              <a:gd name="connsiteX1" fmla="*/ 3702627 w 3889664"/>
              <a:gd name="connsiteY1" fmla="*/ 27636 h 2116209"/>
              <a:gd name="connsiteX2" fmla="*/ 3858491 w 3889664"/>
              <a:gd name="connsiteY2" fmla="*/ 79591 h 2116209"/>
              <a:gd name="connsiteX3" fmla="*/ 3889664 w 3889664"/>
              <a:gd name="connsiteY3" fmla="*/ 230259 h 2116209"/>
              <a:gd name="connsiteX4" fmla="*/ 3884468 w 3889664"/>
              <a:gd name="connsiteY4" fmla="*/ 1903195 h 2116209"/>
              <a:gd name="connsiteX5" fmla="*/ 3868882 w 3889664"/>
              <a:gd name="connsiteY5" fmla="*/ 2069450 h 2116209"/>
              <a:gd name="connsiteX6" fmla="*/ 3692237 w 3889664"/>
              <a:gd name="connsiteY6" fmla="*/ 2116209 h 2116209"/>
              <a:gd name="connsiteX7" fmla="*/ 169718 w 3889664"/>
              <a:gd name="connsiteY7" fmla="*/ 2111013 h 2116209"/>
              <a:gd name="connsiteX8" fmla="*/ 1731 w 3889664"/>
              <a:gd name="connsiteY8" fmla="*/ 2105818 h 2116209"/>
              <a:gd name="connsiteX9" fmla="*/ 1732 w 3889664"/>
              <a:gd name="connsiteY9" fmla="*/ 1953418 h 2116209"/>
              <a:gd name="connsiteX10" fmla="*/ 1732 w 3889664"/>
              <a:gd name="connsiteY10" fmla="*/ 200818 h 2116209"/>
              <a:gd name="connsiteX11" fmla="*/ 1732 w 3889664"/>
              <a:gd name="connsiteY11" fmla="*/ 48418 h 2116209"/>
              <a:gd name="connsiteX12" fmla="*/ 154131 w 3889664"/>
              <a:gd name="connsiteY12" fmla="*/ 48418 h 2116209"/>
              <a:gd name="connsiteX13" fmla="*/ 1449532 w 3889664"/>
              <a:gd name="connsiteY13" fmla="*/ 48418 h 2116209"/>
              <a:gd name="connsiteX14" fmla="*/ 1449532 w 3889664"/>
              <a:gd name="connsiteY14" fmla="*/ 200818 h 2116209"/>
              <a:gd name="connsiteX15" fmla="*/ 1373332 w 3889664"/>
              <a:gd name="connsiteY15" fmla="*/ 277018 h 2116209"/>
              <a:gd name="connsiteX16" fmla="*/ 1373332 w 3889664"/>
              <a:gd name="connsiteY16" fmla="*/ 581818 h 2116209"/>
              <a:gd name="connsiteX17" fmla="*/ 1678132 w 3889664"/>
              <a:gd name="connsiteY17" fmla="*/ 581818 h 2116209"/>
              <a:gd name="connsiteX18" fmla="*/ 1678132 w 3889664"/>
              <a:gd name="connsiteY18" fmla="*/ 277018 h 2116209"/>
              <a:gd name="connsiteX19" fmla="*/ 1601932 w 3889664"/>
              <a:gd name="connsiteY19" fmla="*/ 200818 h 2116209"/>
              <a:gd name="connsiteX20" fmla="*/ 1601932 w 3889664"/>
              <a:gd name="connsiteY20" fmla="*/ 48418 h 2116209"/>
              <a:gd name="connsiteX21" fmla="*/ 2287732 w 3889664"/>
              <a:gd name="connsiteY21" fmla="*/ 48418 h 2116209"/>
              <a:gd name="connsiteX22" fmla="*/ 2287732 w 3889664"/>
              <a:gd name="connsiteY22" fmla="*/ 200818 h 2116209"/>
              <a:gd name="connsiteX23" fmla="*/ 2211532 w 3889664"/>
              <a:gd name="connsiteY23" fmla="*/ 277018 h 2116209"/>
              <a:gd name="connsiteX24" fmla="*/ 2211532 w 3889664"/>
              <a:gd name="connsiteY24" fmla="*/ 581818 h 2116209"/>
              <a:gd name="connsiteX25" fmla="*/ 2516332 w 3889664"/>
              <a:gd name="connsiteY25" fmla="*/ 581818 h 2116209"/>
              <a:gd name="connsiteX26" fmla="*/ 2516332 w 3889664"/>
              <a:gd name="connsiteY26" fmla="*/ 277018 h 2116209"/>
              <a:gd name="connsiteX27" fmla="*/ 2440132 w 3889664"/>
              <a:gd name="connsiteY27" fmla="*/ 200818 h 2116209"/>
              <a:gd name="connsiteX28" fmla="*/ 2440132 w 3889664"/>
              <a:gd name="connsiteY28" fmla="*/ 48418 h 2116209"/>
              <a:gd name="connsiteX29" fmla="*/ 3177887 w 3889664"/>
              <a:gd name="connsiteY29" fmla="*/ 27636 h 2116209"/>
              <a:gd name="connsiteX0" fmla="*/ 3209492 w 3921269"/>
              <a:gd name="connsiteY0" fmla="*/ 27636 h 2116209"/>
              <a:gd name="connsiteX1" fmla="*/ 3734232 w 3921269"/>
              <a:gd name="connsiteY1" fmla="*/ 27636 h 2116209"/>
              <a:gd name="connsiteX2" fmla="*/ 3890096 w 3921269"/>
              <a:gd name="connsiteY2" fmla="*/ 79591 h 2116209"/>
              <a:gd name="connsiteX3" fmla="*/ 3921269 w 3921269"/>
              <a:gd name="connsiteY3" fmla="*/ 230259 h 2116209"/>
              <a:gd name="connsiteX4" fmla="*/ 3916073 w 3921269"/>
              <a:gd name="connsiteY4" fmla="*/ 1903195 h 2116209"/>
              <a:gd name="connsiteX5" fmla="*/ 3900487 w 3921269"/>
              <a:gd name="connsiteY5" fmla="*/ 2069450 h 2116209"/>
              <a:gd name="connsiteX6" fmla="*/ 3723842 w 3921269"/>
              <a:gd name="connsiteY6" fmla="*/ 2116209 h 2116209"/>
              <a:gd name="connsiteX7" fmla="*/ 201323 w 3921269"/>
              <a:gd name="connsiteY7" fmla="*/ 2111013 h 2116209"/>
              <a:gd name="connsiteX8" fmla="*/ 33336 w 3921269"/>
              <a:gd name="connsiteY8" fmla="*/ 2105818 h 2116209"/>
              <a:gd name="connsiteX9" fmla="*/ 33337 w 3921269"/>
              <a:gd name="connsiteY9" fmla="*/ 1953418 h 2116209"/>
              <a:gd name="connsiteX10" fmla="*/ 33337 w 3921269"/>
              <a:gd name="connsiteY10" fmla="*/ 200818 h 2116209"/>
              <a:gd name="connsiteX11" fmla="*/ 33337 w 3921269"/>
              <a:gd name="connsiteY11" fmla="*/ 48418 h 2116209"/>
              <a:gd name="connsiteX12" fmla="*/ 185736 w 3921269"/>
              <a:gd name="connsiteY12" fmla="*/ 48418 h 2116209"/>
              <a:gd name="connsiteX13" fmla="*/ 1481137 w 3921269"/>
              <a:gd name="connsiteY13" fmla="*/ 48418 h 2116209"/>
              <a:gd name="connsiteX14" fmla="*/ 1481137 w 3921269"/>
              <a:gd name="connsiteY14" fmla="*/ 200818 h 2116209"/>
              <a:gd name="connsiteX15" fmla="*/ 1404937 w 3921269"/>
              <a:gd name="connsiteY15" fmla="*/ 277018 h 2116209"/>
              <a:gd name="connsiteX16" fmla="*/ 1404937 w 3921269"/>
              <a:gd name="connsiteY16" fmla="*/ 581818 h 2116209"/>
              <a:gd name="connsiteX17" fmla="*/ 1709737 w 3921269"/>
              <a:gd name="connsiteY17" fmla="*/ 581818 h 2116209"/>
              <a:gd name="connsiteX18" fmla="*/ 1709737 w 3921269"/>
              <a:gd name="connsiteY18" fmla="*/ 277018 h 2116209"/>
              <a:gd name="connsiteX19" fmla="*/ 1633537 w 3921269"/>
              <a:gd name="connsiteY19" fmla="*/ 200818 h 2116209"/>
              <a:gd name="connsiteX20" fmla="*/ 1633537 w 3921269"/>
              <a:gd name="connsiteY20" fmla="*/ 48418 h 2116209"/>
              <a:gd name="connsiteX21" fmla="*/ 2319337 w 3921269"/>
              <a:gd name="connsiteY21" fmla="*/ 48418 h 2116209"/>
              <a:gd name="connsiteX22" fmla="*/ 2319337 w 3921269"/>
              <a:gd name="connsiteY22" fmla="*/ 200818 h 2116209"/>
              <a:gd name="connsiteX23" fmla="*/ 2243137 w 3921269"/>
              <a:gd name="connsiteY23" fmla="*/ 277018 h 2116209"/>
              <a:gd name="connsiteX24" fmla="*/ 2243137 w 3921269"/>
              <a:gd name="connsiteY24" fmla="*/ 581818 h 2116209"/>
              <a:gd name="connsiteX25" fmla="*/ 2547937 w 3921269"/>
              <a:gd name="connsiteY25" fmla="*/ 581818 h 2116209"/>
              <a:gd name="connsiteX26" fmla="*/ 2547937 w 3921269"/>
              <a:gd name="connsiteY26" fmla="*/ 277018 h 2116209"/>
              <a:gd name="connsiteX27" fmla="*/ 2471737 w 3921269"/>
              <a:gd name="connsiteY27" fmla="*/ 200818 h 2116209"/>
              <a:gd name="connsiteX28" fmla="*/ 2471737 w 3921269"/>
              <a:gd name="connsiteY28" fmla="*/ 48418 h 2116209"/>
              <a:gd name="connsiteX29" fmla="*/ 3209492 w 3921269"/>
              <a:gd name="connsiteY29" fmla="*/ 27636 h 2116209"/>
              <a:gd name="connsiteX0" fmla="*/ 3259500 w 3971277"/>
              <a:gd name="connsiteY0" fmla="*/ 0 h 2088573"/>
              <a:gd name="connsiteX1" fmla="*/ 3784240 w 3971277"/>
              <a:gd name="connsiteY1" fmla="*/ 0 h 2088573"/>
              <a:gd name="connsiteX2" fmla="*/ 3940104 w 3971277"/>
              <a:gd name="connsiteY2" fmla="*/ 51955 h 2088573"/>
              <a:gd name="connsiteX3" fmla="*/ 3971277 w 3971277"/>
              <a:gd name="connsiteY3" fmla="*/ 202623 h 2088573"/>
              <a:gd name="connsiteX4" fmla="*/ 3966081 w 3971277"/>
              <a:gd name="connsiteY4" fmla="*/ 1875559 h 2088573"/>
              <a:gd name="connsiteX5" fmla="*/ 3950495 w 3971277"/>
              <a:gd name="connsiteY5" fmla="*/ 2041814 h 2088573"/>
              <a:gd name="connsiteX6" fmla="*/ 3773850 w 3971277"/>
              <a:gd name="connsiteY6" fmla="*/ 2088573 h 2088573"/>
              <a:gd name="connsiteX7" fmla="*/ 251331 w 3971277"/>
              <a:gd name="connsiteY7" fmla="*/ 2083377 h 2088573"/>
              <a:gd name="connsiteX8" fmla="*/ 83344 w 3971277"/>
              <a:gd name="connsiteY8" fmla="*/ 2078182 h 2088573"/>
              <a:gd name="connsiteX9" fmla="*/ 83345 w 3971277"/>
              <a:gd name="connsiteY9" fmla="*/ 1925782 h 2088573"/>
              <a:gd name="connsiteX10" fmla="*/ 83345 w 3971277"/>
              <a:gd name="connsiteY10" fmla="*/ 173182 h 2088573"/>
              <a:gd name="connsiteX11" fmla="*/ 116683 w 3971277"/>
              <a:gd name="connsiteY11" fmla="*/ 51738 h 2088573"/>
              <a:gd name="connsiteX12" fmla="*/ 235744 w 3971277"/>
              <a:gd name="connsiteY12" fmla="*/ 20782 h 2088573"/>
              <a:gd name="connsiteX13" fmla="*/ 1531145 w 3971277"/>
              <a:gd name="connsiteY13" fmla="*/ 20782 h 2088573"/>
              <a:gd name="connsiteX14" fmla="*/ 1531145 w 3971277"/>
              <a:gd name="connsiteY14" fmla="*/ 173182 h 2088573"/>
              <a:gd name="connsiteX15" fmla="*/ 1454945 w 3971277"/>
              <a:gd name="connsiteY15" fmla="*/ 249382 h 2088573"/>
              <a:gd name="connsiteX16" fmla="*/ 1454945 w 3971277"/>
              <a:gd name="connsiteY16" fmla="*/ 554182 h 2088573"/>
              <a:gd name="connsiteX17" fmla="*/ 1759745 w 3971277"/>
              <a:gd name="connsiteY17" fmla="*/ 554182 h 2088573"/>
              <a:gd name="connsiteX18" fmla="*/ 1759745 w 3971277"/>
              <a:gd name="connsiteY18" fmla="*/ 249382 h 2088573"/>
              <a:gd name="connsiteX19" fmla="*/ 1683545 w 3971277"/>
              <a:gd name="connsiteY19" fmla="*/ 173182 h 2088573"/>
              <a:gd name="connsiteX20" fmla="*/ 1683545 w 3971277"/>
              <a:gd name="connsiteY20" fmla="*/ 20782 h 2088573"/>
              <a:gd name="connsiteX21" fmla="*/ 2369345 w 3971277"/>
              <a:gd name="connsiteY21" fmla="*/ 20782 h 2088573"/>
              <a:gd name="connsiteX22" fmla="*/ 2369345 w 3971277"/>
              <a:gd name="connsiteY22" fmla="*/ 173182 h 2088573"/>
              <a:gd name="connsiteX23" fmla="*/ 2293145 w 3971277"/>
              <a:gd name="connsiteY23" fmla="*/ 249382 h 2088573"/>
              <a:gd name="connsiteX24" fmla="*/ 2293145 w 3971277"/>
              <a:gd name="connsiteY24" fmla="*/ 554182 h 2088573"/>
              <a:gd name="connsiteX25" fmla="*/ 2597945 w 3971277"/>
              <a:gd name="connsiteY25" fmla="*/ 554182 h 2088573"/>
              <a:gd name="connsiteX26" fmla="*/ 2597945 w 3971277"/>
              <a:gd name="connsiteY26" fmla="*/ 249382 h 2088573"/>
              <a:gd name="connsiteX27" fmla="*/ 2521745 w 3971277"/>
              <a:gd name="connsiteY27" fmla="*/ 173182 h 2088573"/>
              <a:gd name="connsiteX28" fmla="*/ 2521745 w 3971277"/>
              <a:gd name="connsiteY28" fmla="*/ 20782 h 2088573"/>
              <a:gd name="connsiteX29" fmla="*/ 3259500 w 3971277"/>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35070 w 3889664"/>
              <a:gd name="connsiteY11" fmla="*/ 51738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35070 w 3889664"/>
              <a:gd name="connsiteY11" fmla="*/ 51738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35070 w 3889664"/>
              <a:gd name="connsiteY11" fmla="*/ 51738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70366 w 3890312"/>
              <a:gd name="connsiteY7" fmla="*/ 2083377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54779 w 3890312"/>
              <a:gd name="connsiteY7" fmla="*/ 2078182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638840 w 4350617"/>
              <a:gd name="connsiteY0" fmla="*/ 0 h 2128982"/>
              <a:gd name="connsiteX1" fmla="*/ 4163580 w 4350617"/>
              <a:gd name="connsiteY1" fmla="*/ 0 h 2128982"/>
              <a:gd name="connsiteX2" fmla="*/ 4319444 w 4350617"/>
              <a:gd name="connsiteY2" fmla="*/ 51955 h 2128982"/>
              <a:gd name="connsiteX3" fmla="*/ 4350617 w 4350617"/>
              <a:gd name="connsiteY3" fmla="*/ 202623 h 2128982"/>
              <a:gd name="connsiteX4" fmla="*/ 4345421 w 4350617"/>
              <a:gd name="connsiteY4" fmla="*/ 1875559 h 2128982"/>
              <a:gd name="connsiteX5" fmla="*/ 4329835 w 4350617"/>
              <a:gd name="connsiteY5" fmla="*/ 2041814 h 2128982"/>
              <a:gd name="connsiteX6" fmla="*/ 4153190 w 4350617"/>
              <a:gd name="connsiteY6" fmla="*/ 2088573 h 2128982"/>
              <a:gd name="connsiteX7" fmla="*/ 615084 w 4350617"/>
              <a:gd name="connsiteY7" fmla="*/ 2078182 h 2128982"/>
              <a:gd name="connsiteX8" fmla="*/ 462684 w 4350617"/>
              <a:gd name="connsiteY8" fmla="*/ 2078182 h 2128982"/>
              <a:gd name="connsiteX9" fmla="*/ 462685 w 4350617"/>
              <a:gd name="connsiteY9" fmla="*/ 1925782 h 2128982"/>
              <a:gd name="connsiteX10" fmla="*/ 462685 w 4350617"/>
              <a:gd name="connsiteY10" fmla="*/ 173182 h 2128982"/>
              <a:gd name="connsiteX11" fmla="*/ 496023 w 4350617"/>
              <a:gd name="connsiteY11" fmla="*/ 51738 h 2128982"/>
              <a:gd name="connsiteX12" fmla="*/ 615084 w 4350617"/>
              <a:gd name="connsiteY12" fmla="*/ 20782 h 2128982"/>
              <a:gd name="connsiteX13" fmla="*/ 1910485 w 4350617"/>
              <a:gd name="connsiteY13" fmla="*/ 20782 h 2128982"/>
              <a:gd name="connsiteX14" fmla="*/ 1910485 w 4350617"/>
              <a:gd name="connsiteY14" fmla="*/ 173182 h 2128982"/>
              <a:gd name="connsiteX15" fmla="*/ 1834285 w 4350617"/>
              <a:gd name="connsiteY15" fmla="*/ 249382 h 2128982"/>
              <a:gd name="connsiteX16" fmla="*/ 1834285 w 4350617"/>
              <a:gd name="connsiteY16" fmla="*/ 554182 h 2128982"/>
              <a:gd name="connsiteX17" fmla="*/ 2139085 w 4350617"/>
              <a:gd name="connsiteY17" fmla="*/ 554182 h 2128982"/>
              <a:gd name="connsiteX18" fmla="*/ 2139085 w 4350617"/>
              <a:gd name="connsiteY18" fmla="*/ 249382 h 2128982"/>
              <a:gd name="connsiteX19" fmla="*/ 2062885 w 4350617"/>
              <a:gd name="connsiteY19" fmla="*/ 173182 h 2128982"/>
              <a:gd name="connsiteX20" fmla="*/ 2062885 w 4350617"/>
              <a:gd name="connsiteY20" fmla="*/ 20782 h 2128982"/>
              <a:gd name="connsiteX21" fmla="*/ 2748685 w 4350617"/>
              <a:gd name="connsiteY21" fmla="*/ 20782 h 2128982"/>
              <a:gd name="connsiteX22" fmla="*/ 2748685 w 4350617"/>
              <a:gd name="connsiteY22" fmla="*/ 173182 h 2128982"/>
              <a:gd name="connsiteX23" fmla="*/ 2672485 w 4350617"/>
              <a:gd name="connsiteY23" fmla="*/ 249382 h 2128982"/>
              <a:gd name="connsiteX24" fmla="*/ 2672485 w 4350617"/>
              <a:gd name="connsiteY24" fmla="*/ 554182 h 2128982"/>
              <a:gd name="connsiteX25" fmla="*/ 2977285 w 4350617"/>
              <a:gd name="connsiteY25" fmla="*/ 554182 h 2128982"/>
              <a:gd name="connsiteX26" fmla="*/ 2977285 w 4350617"/>
              <a:gd name="connsiteY26" fmla="*/ 249382 h 2128982"/>
              <a:gd name="connsiteX27" fmla="*/ 2901085 w 4350617"/>
              <a:gd name="connsiteY27" fmla="*/ 173182 h 2128982"/>
              <a:gd name="connsiteX28" fmla="*/ 2901085 w 4350617"/>
              <a:gd name="connsiteY28" fmla="*/ 20782 h 2128982"/>
              <a:gd name="connsiteX29" fmla="*/ 3638840 w 4350617"/>
              <a:gd name="connsiteY29" fmla="*/ 0 h 2128982"/>
              <a:gd name="connsiteX0" fmla="*/ 3638840 w 4350617"/>
              <a:gd name="connsiteY0" fmla="*/ 0 h 2205182"/>
              <a:gd name="connsiteX1" fmla="*/ 4163580 w 4350617"/>
              <a:gd name="connsiteY1" fmla="*/ 0 h 2205182"/>
              <a:gd name="connsiteX2" fmla="*/ 4319444 w 4350617"/>
              <a:gd name="connsiteY2" fmla="*/ 51955 h 2205182"/>
              <a:gd name="connsiteX3" fmla="*/ 4350617 w 4350617"/>
              <a:gd name="connsiteY3" fmla="*/ 202623 h 2205182"/>
              <a:gd name="connsiteX4" fmla="*/ 4345421 w 4350617"/>
              <a:gd name="connsiteY4" fmla="*/ 1875559 h 2205182"/>
              <a:gd name="connsiteX5" fmla="*/ 4329835 w 4350617"/>
              <a:gd name="connsiteY5" fmla="*/ 2041814 h 2205182"/>
              <a:gd name="connsiteX6" fmla="*/ 4153190 w 4350617"/>
              <a:gd name="connsiteY6" fmla="*/ 2088573 h 2205182"/>
              <a:gd name="connsiteX7" fmla="*/ 615084 w 4350617"/>
              <a:gd name="connsiteY7" fmla="*/ 2078182 h 2205182"/>
              <a:gd name="connsiteX8" fmla="*/ 462684 w 4350617"/>
              <a:gd name="connsiteY8" fmla="*/ 2078182 h 2205182"/>
              <a:gd name="connsiteX9" fmla="*/ 462685 w 4350617"/>
              <a:gd name="connsiteY9" fmla="*/ 1925782 h 2205182"/>
              <a:gd name="connsiteX10" fmla="*/ 462685 w 4350617"/>
              <a:gd name="connsiteY10" fmla="*/ 173182 h 2205182"/>
              <a:gd name="connsiteX11" fmla="*/ 496023 w 4350617"/>
              <a:gd name="connsiteY11" fmla="*/ 51738 h 2205182"/>
              <a:gd name="connsiteX12" fmla="*/ 615084 w 4350617"/>
              <a:gd name="connsiteY12" fmla="*/ 20782 h 2205182"/>
              <a:gd name="connsiteX13" fmla="*/ 1910485 w 4350617"/>
              <a:gd name="connsiteY13" fmla="*/ 20782 h 2205182"/>
              <a:gd name="connsiteX14" fmla="*/ 1910485 w 4350617"/>
              <a:gd name="connsiteY14" fmla="*/ 173182 h 2205182"/>
              <a:gd name="connsiteX15" fmla="*/ 1834285 w 4350617"/>
              <a:gd name="connsiteY15" fmla="*/ 249382 h 2205182"/>
              <a:gd name="connsiteX16" fmla="*/ 1834285 w 4350617"/>
              <a:gd name="connsiteY16" fmla="*/ 554182 h 2205182"/>
              <a:gd name="connsiteX17" fmla="*/ 2139085 w 4350617"/>
              <a:gd name="connsiteY17" fmla="*/ 554182 h 2205182"/>
              <a:gd name="connsiteX18" fmla="*/ 2139085 w 4350617"/>
              <a:gd name="connsiteY18" fmla="*/ 249382 h 2205182"/>
              <a:gd name="connsiteX19" fmla="*/ 2062885 w 4350617"/>
              <a:gd name="connsiteY19" fmla="*/ 173182 h 2205182"/>
              <a:gd name="connsiteX20" fmla="*/ 2062885 w 4350617"/>
              <a:gd name="connsiteY20" fmla="*/ 20782 h 2205182"/>
              <a:gd name="connsiteX21" fmla="*/ 2748685 w 4350617"/>
              <a:gd name="connsiteY21" fmla="*/ 20782 h 2205182"/>
              <a:gd name="connsiteX22" fmla="*/ 2748685 w 4350617"/>
              <a:gd name="connsiteY22" fmla="*/ 173182 h 2205182"/>
              <a:gd name="connsiteX23" fmla="*/ 2672485 w 4350617"/>
              <a:gd name="connsiteY23" fmla="*/ 249382 h 2205182"/>
              <a:gd name="connsiteX24" fmla="*/ 2672485 w 4350617"/>
              <a:gd name="connsiteY24" fmla="*/ 554182 h 2205182"/>
              <a:gd name="connsiteX25" fmla="*/ 2977285 w 4350617"/>
              <a:gd name="connsiteY25" fmla="*/ 554182 h 2205182"/>
              <a:gd name="connsiteX26" fmla="*/ 2977285 w 4350617"/>
              <a:gd name="connsiteY26" fmla="*/ 249382 h 2205182"/>
              <a:gd name="connsiteX27" fmla="*/ 2901085 w 4350617"/>
              <a:gd name="connsiteY27" fmla="*/ 173182 h 2205182"/>
              <a:gd name="connsiteX28" fmla="*/ 2901085 w 4350617"/>
              <a:gd name="connsiteY28" fmla="*/ 20782 h 2205182"/>
              <a:gd name="connsiteX29" fmla="*/ 3638840 w 4350617"/>
              <a:gd name="connsiteY29" fmla="*/ 0 h 2205182"/>
              <a:gd name="connsiteX0" fmla="*/ 3638840 w 4350617"/>
              <a:gd name="connsiteY0" fmla="*/ 0 h 2088573"/>
              <a:gd name="connsiteX1" fmla="*/ 4163580 w 4350617"/>
              <a:gd name="connsiteY1" fmla="*/ 0 h 2088573"/>
              <a:gd name="connsiteX2" fmla="*/ 4319444 w 4350617"/>
              <a:gd name="connsiteY2" fmla="*/ 51955 h 2088573"/>
              <a:gd name="connsiteX3" fmla="*/ 4350617 w 4350617"/>
              <a:gd name="connsiteY3" fmla="*/ 202623 h 2088573"/>
              <a:gd name="connsiteX4" fmla="*/ 4345421 w 4350617"/>
              <a:gd name="connsiteY4" fmla="*/ 1875559 h 2088573"/>
              <a:gd name="connsiteX5" fmla="*/ 4329835 w 4350617"/>
              <a:gd name="connsiteY5" fmla="*/ 2041814 h 2088573"/>
              <a:gd name="connsiteX6" fmla="*/ 4153190 w 4350617"/>
              <a:gd name="connsiteY6" fmla="*/ 2088573 h 2088573"/>
              <a:gd name="connsiteX7" fmla="*/ 615084 w 4350617"/>
              <a:gd name="connsiteY7" fmla="*/ 2078182 h 2088573"/>
              <a:gd name="connsiteX8" fmla="*/ 462684 w 4350617"/>
              <a:gd name="connsiteY8" fmla="*/ 2078182 h 2088573"/>
              <a:gd name="connsiteX9" fmla="*/ 462685 w 4350617"/>
              <a:gd name="connsiteY9" fmla="*/ 1925782 h 2088573"/>
              <a:gd name="connsiteX10" fmla="*/ 462685 w 4350617"/>
              <a:gd name="connsiteY10" fmla="*/ 173182 h 2088573"/>
              <a:gd name="connsiteX11" fmla="*/ 496023 w 4350617"/>
              <a:gd name="connsiteY11" fmla="*/ 51738 h 2088573"/>
              <a:gd name="connsiteX12" fmla="*/ 615084 w 4350617"/>
              <a:gd name="connsiteY12" fmla="*/ 20782 h 2088573"/>
              <a:gd name="connsiteX13" fmla="*/ 1910485 w 4350617"/>
              <a:gd name="connsiteY13" fmla="*/ 20782 h 2088573"/>
              <a:gd name="connsiteX14" fmla="*/ 1910485 w 4350617"/>
              <a:gd name="connsiteY14" fmla="*/ 173182 h 2088573"/>
              <a:gd name="connsiteX15" fmla="*/ 1834285 w 4350617"/>
              <a:gd name="connsiteY15" fmla="*/ 249382 h 2088573"/>
              <a:gd name="connsiteX16" fmla="*/ 1834285 w 4350617"/>
              <a:gd name="connsiteY16" fmla="*/ 554182 h 2088573"/>
              <a:gd name="connsiteX17" fmla="*/ 2139085 w 4350617"/>
              <a:gd name="connsiteY17" fmla="*/ 554182 h 2088573"/>
              <a:gd name="connsiteX18" fmla="*/ 2139085 w 4350617"/>
              <a:gd name="connsiteY18" fmla="*/ 249382 h 2088573"/>
              <a:gd name="connsiteX19" fmla="*/ 2062885 w 4350617"/>
              <a:gd name="connsiteY19" fmla="*/ 173182 h 2088573"/>
              <a:gd name="connsiteX20" fmla="*/ 2062885 w 4350617"/>
              <a:gd name="connsiteY20" fmla="*/ 20782 h 2088573"/>
              <a:gd name="connsiteX21" fmla="*/ 2748685 w 4350617"/>
              <a:gd name="connsiteY21" fmla="*/ 20782 h 2088573"/>
              <a:gd name="connsiteX22" fmla="*/ 2748685 w 4350617"/>
              <a:gd name="connsiteY22" fmla="*/ 173182 h 2088573"/>
              <a:gd name="connsiteX23" fmla="*/ 2672485 w 4350617"/>
              <a:gd name="connsiteY23" fmla="*/ 249382 h 2088573"/>
              <a:gd name="connsiteX24" fmla="*/ 2672485 w 4350617"/>
              <a:gd name="connsiteY24" fmla="*/ 554182 h 2088573"/>
              <a:gd name="connsiteX25" fmla="*/ 2977285 w 4350617"/>
              <a:gd name="connsiteY25" fmla="*/ 554182 h 2088573"/>
              <a:gd name="connsiteX26" fmla="*/ 2977285 w 4350617"/>
              <a:gd name="connsiteY26" fmla="*/ 249382 h 2088573"/>
              <a:gd name="connsiteX27" fmla="*/ 2901085 w 4350617"/>
              <a:gd name="connsiteY27" fmla="*/ 173182 h 2088573"/>
              <a:gd name="connsiteX28" fmla="*/ 2901085 w 4350617"/>
              <a:gd name="connsiteY28" fmla="*/ 20782 h 2088573"/>
              <a:gd name="connsiteX29" fmla="*/ 3638840 w 4350617"/>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54779 w 3890312"/>
              <a:gd name="connsiteY7" fmla="*/ 2078182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54779 w 3890312"/>
              <a:gd name="connsiteY7" fmla="*/ 2078182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214256 w 3926033"/>
              <a:gd name="connsiteY0" fmla="*/ 0 h 2088573"/>
              <a:gd name="connsiteX1" fmla="*/ 3738996 w 3926033"/>
              <a:gd name="connsiteY1" fmla="*/ 0 h 2088573"/>
              <a:gd name="connsiteX2" fmla="*/ 3894860 w 3926033"/>
              <a:gd name="connsiteY2" fmla="*/ 51955 h 2088573"/>
              <a:gd name="connsiteX3" fmla="*/ 3926033 w 3926033"/>
              <a:gd name="connsiteY3" fmla="*/ 202623 h 2088573"/>
              <a:gd name="connsiteX4" fmla="*/ 3920837 w 3926033"/>
              <a:gd name="connsiteY4" fmla="*/ 1875559 h 2088573"/>
              <a:gd name="connsiteX5" fmla="*/ 3905251 w 3926033"/>
              <a:gd name="connsiteY5" fmla="*/ 2041814 h 2088573"/>
              <a:gd name="connsiteX6" fmla="*/ 3728606 w 3926033"/>
              <a:gd name="connsiteY6" fmla="*/ 2088573 h 2088573"/>
              <a:gd name="connsiteX7" fmla="*/ 190500 w 3926033"/>
              <a:gd name="connsiteY7" fmla="*/ 2078182 h 2088573"/>
              <a:gd name="connsiteX8" fmla="*/ 38100 w 3926033"/>
              <a:gd name="connsiteY8" fmla="*/ 2078182 h 2088573"/>
              <a:gd name="connsiteX9" fmla="*/ 38101 w 3926033"/>
              <a:gd name="connsiteY9" fmla="*/ 1925782 h 2088573"/>
              <a:gd name="connsiteX10" fmla="*/ 38101 w 3926033"/>
              <a:gd name="connsiteY10" fmla="*/ 173182 h 2088573"/>
              <a:gd name="connsiteX11" fmla="*/ 71439 w 3926033"/>
              <a:gd name="connsiteY11" fmla="*/ 51738 h 2088573"/>
              <a:gd name="connsiteX12" fmla="*/ 190500 w 3926033"/>
              <a:gd name="connsiteY12" fmla="*/ 20782 h 2088573"/>
              <a:gd name="connsiteX13" fmla="*/ 1485901 w 3926033"/>
              <a:gd name="connsiteY13" fmla="*/ 20782 h 2088573"/>
              <a:gd name="connsiteX14" fmla="*/ 1485901 w 3926033"/>
              <a:gd name="connsiteY14" fmla="*/ 173182 h 2088573"/>
              <a:gd name="connsiteX15" fmla="*/ 1409701 w 3926033"/>
              <a:gd name="connsiteY15" fmla="*/ 249382 h 2088573"/>
              <a:gd name="connsiteX16" fmla="*/ 1409701 w 3926033"/>
              <a:gd name="connsiteY16" fmla="*/ 554182 h 2088573"/>
              <a:gd name="connsiteX17" fmla="*/ 1714501 w 3926033"/>
              <a:gd name="connsiteY17" fmla="*/ 554182 h 2088573"/>
              <a:gd name="connsiteX18" fmla="*/ 1714501 w 3926033"/>
              <a:gd name="connsiteY18" fmla="*/ 249382 h 2088573"/>
              <a:gd name="connsiteX19" fmla="*/ 1638301 w 3926033"/>
              <a:gd name="connsiteY19" fmla="*/ 173182 h 2088573"/>
              <a:gd name="connsiteX20" fmla="*/ 1638301 w 3926033"/>
              <a:gd name="connsiteY20" fmla="*/ 20782 h 2088573"/>
              <a:gd name="connsiteX21" fmla="*/ 2324101 w 3926033"/>
              <a:gd name="connsiteY21" fmla="*/ 20782 h 2088573"/>
              <a:gd name="connsiteX22" fmla="*/ 2324101 w 3926033"/>
              <a:gd name="connsiteY22" fmla="*/ 173182 h 2088573"/>
              <a:gd name="connsiteX23" fmla="*/ 2247901 w 3926033"/>
              <a:gd name="connsiteY23" fmla="*/ 249382 h 2088573"/>
              <a:gd name="connsiteX24" fmla="*/ 2247901 w 3926033"/>
              <a:gd name="connsiteY24" fmla="*/ 554182 h 2088573"/>
              <a:gd name="connsiteX25" fmla="*/ 2552701 w 3926033"/>
              <a:gd name="connsiteY25" fmla="*/ 554182 h 2088573"/>
              <a:gd name="connsiteX26" fmla="*/ 2552701 w 3926033"/>
              <a:gd name="connsiteY26" fmla="*/ 249382 h 2088573"/>
              <a:gd name="connsiteX27" fmla="*/ 2476501 w 3926033"/>
              <a:gd name="connsiteY27" fmla="*/ 173182 h 2088573"/>
              <a:gd name="connsiteX28" fmla="*/ 2476501 w 3926033"/>
              <a:gd name="connsiteY28" fmla="*/ 20782 h 2088573"/>
              <a:gd name="connsiteX29" fmla="*/ 3214256 w 3926033"/>
              <a:gd name="connsiteY29" fmla="*/ 0 h 2088573"/>
              <a:gd name="connsiteX0" fmla="*/ 3214256 w 3926033"/>
              <a:gd name="connsiteY0" fmla="*/ 0 h 2098025"/>
              <a:gd name="connsiteX1" fmla="*/ 3738996 w 3926033"/>
              <a:gd name="connsiteY1" fmla="*/ 0 h 2098025"/>
              <a:gd name="connsiteX2" fmla="*/ 3894860 w 3926033"/>
              <a:gd name="connsiteY2" fmla="*/ 51955 h 2098025"/>
              <a:gd name="connsiteX3" fmla="*/ 3926033 w 3926033"/>
              <a:gd name="connsiteY3" fmla="*/ 202623 h 2098025"/>
              <a:gd name="connsiteX4" fmla="*/ 3920837 w 3926033"/>
              <a:gd name="connsiteY4" fmla="*/ 1875559 h 2098025"/>
              <a:gd name="connsiteX5" fmla="*/ 3905251 w 3926033"/>
              <a:gd name="connsiteY5" fmla="*/ 2041814 h 2098025"/>
              <a:gd name="connsiteX6" fmla="*/ 3728606 w 3926033"/>
              <a:gd name="connsiteY6" fmla="*/ 2088573 h 2098025"/>
              <a:gd name="connsiteX7" fmla="*/ 190500 w 3926033"/>
              <a:gd name="connsiteY7" fmla="*/ 2078182 h 2098025"/>
              <a:gd name="connsiteX8" fmla="*/ 38100 w 3926033"/>
              <a:gd name="connsiteY8" fmla="*/ 2078182 h 2098025"/>
              <a:gd name="connsiteX9" fmla="*/ 38101 w 3926033"/>
              <a:gd name="connsiteY9" fmla="*/ 1925782 h 2098025"/>
              <a:gd name="connsiteX10" fmla="*/ 38101 w 3926033"/>
              <a:gd name="connsiteY10" fmla="*/ 173182 h 2098025"/>
              <a:gd name="connsiteX11" fmla="*/ 71439 w 3926033"/>
              <a:gd name="connsiteY11" fmla="*/ 51738 h 2098025"/>
              <a:gd name="connsiteX12" fmla="*/ 190500 w 3926033"/>
              <a:gd name="connsiteY12" fmla="*/ 20782 h 2098025"/>
              <a:gd name="connsiteX13" fmla="*/ 1485901 w 3926033"/>
              <a:gd name="connsiteY13" fmla="*/ 20782 h 2098025"/>
              <a:gd name="connsiteX14" fmla="*/ 1485901 w 3926033"/>
              <a:gd name="connsiteY14" fmla="*/ 173182 h 2098025"/>
              <a:gd name="connsiteX15" fmla="*/ 1409701 w 3926033"/>
              <a:gd name="connsiteY15" fmla="*/ 249382 h 2098025"/>
              <a:gd name="connsiteX16" fmla="*/ 1409701 w 3926033"/>
              <a:gd name="connsiteY16" fmla="*/ 554182 h 2098025"/>
              <a:gd name="connsiteX17" fmla="*/ 1714501 w 3926033"/>
              <a:gd name="connsiteY17" fmla="*/ 554182 h 2098025"/>
              <a:gd name="connsiteX18" fmla="*/ 1714501 w 3926033"/>
              <a:gd name="connsiteY18" fmla="*/ 249382 h 2098025"/>
              <a:gd name="connsiteX19" fmla="*/ 1638301 w 3926033"/>
              <a:gd name="connsiteY19" fmla="*/ 173182 h 2098025"/>
              <a:gd name="connsiteX20" fmla="*/ 1638301 w 3926033"/>
              <a:gd name="connsiteY20" fmla="*/ 20782 h 2098025"/>
              <a:gd name="connsiteX21" fmla="*/ 2324101 w 3926033"/>
              <a:gd name="connsiteY21" fmla="*/ 20782 h 2098025"/>
              <a:gd name="connsiteX22" fmla="*/ 2324101 w 3926033"/>
              <a:gd name="connsiteY22" fmla="*/ 173182 h 2098025"/>
              <a:gd name="connsiteX23" fmla="*/ 2247901 w 3926033"/>
              <a:gd name="connsiteY23" fmla="*/ 249382 h 2098025"/>
              <a:gd name="connsiteX24" fmla="*/ 2247901 w 3926033"/>
              <a:gd name="connsiteY24" fmla="*/ 554182 h 2098025"/>
              <a:gd name="connsiteX25" fmla="*/ 2552701 w 3926033"/>
              <a:gd name="connsiteY25" fmla="*/ 554182 h 2098025"/>
              <a:gd name="connsiteX26" fmla="*/ 2552701 w 3926033"/>
              <a:gd name="connsiteY26" fmla="*/ 249382 h 2098025"/>
              <a:gd name="connsiteX27" fmla="*/ 2476501 w 3926033"/>
              <a:gd name="connsiteY27" fmla="*/ 173182 h 2098025"/>
              <a:gd name="connsiteX28" fmla="*/ 2476501 w 3926033"/>
              <a:gd name="connsiteY28" fmla="*/ 20782 h 2098025"/>
              <a:gd name="connsiteX29" fmla="*/ 3214256 w 3926033"/>
              <a:gd name="connsiteY29" fmla="*/ 0 h 2098025"/>
              <a:gd name="connsiteX0" fmla="*/ 3192825 w 3904602"/>
              <a:gd name="connsiteY0" fmla="*/ 0 h 2088573"/>
              <a:gd name="connsiteX1" fmla="*/ 3717565 w 3904602"/>
              <a:gd name="connsiteY1" fmla="*/ 0 h 2088573"/>
              <a:gd name="connsiteX2" fmla="*/ 3873429 w 3904602"/>
              <a:gd name="connsiteY2" fmla="*/ 51955 h 2088573"/>
              <a:gd name="connsiteX3" fmla="*/ 3904602 w 3904602"/>
              <a:gd name="connsiteY3" fmla="*/ 202623 h 2088573"/>
              <a:gd name="connsiteX4" fmla="*/ 3899406 w 3904602"/>
              <a:gd name="connsiteY4" fmla="*/ 1875559 h 2088573"/>
              <a:gd name="connsiteX5" fmla="*/ 3883820 w 3904602"/>
              <a:gd name="connsiteY5" fmla="*/ 2041814 h 2088573"/>
              <a:gd name="connsiteX6" fmla="*/ 3707175 w 3904602"/>
              <a:gd name="connsiteY6" fmla="*/ 2088573 h 2088573"/>
              <a:gd name="connsiteX7" fmla="*/ 169069 w 3904602"/>
              <a:gd name="connsiteY7" fmla="*/ 2078182 h 2088573"/>
              <a:gd name="connsiteX8" fmla="*/ 38100 w 3904602"/>
              <a:gd name="connsiteY8" fmla="*/ 2051989 h 2088573"/>
              <a:gd name="connsiteX9" fmla="*/ 16670 w 3904602"/>
              <a:gd name="connsiteY9" fmla="*/ 1925782 h 2088573"/>
              <a:gd name="connsiteX10" fmla="*/ 16670 w 3904602"/>
              <a:gd name="connsiteY10" fmla="*/ 173182 h 2088573"/>
              <a:gd name="connsiteX11" fmla="*/ 50008 w 3904602"/>
              <a:gd name="connsiteY11" fmla="*/ 51738 h 2088573"/>
              <a:gd name="connsiteX12" fmla="*/ 169069 w 3904602"/>
              <a:gd name="connsiteY12" fmla="*/ 20782 h 2088573"/>
              <a:gd name="connsiteX13" fmla="*/ 1464470 w 3904602"/>
              <a:gd name="connsiteY13" fmla="*/ 20782 h 2088573"/>
              <a:gd name="connsiteX14" fmla="*/ 1464470 w 3904602"/>
              <a:gd name="connsiteY14" fmla="*/ 173182 h 2088573"/>
              <a:gd name="connsiteX15" fmla="*/ 1388270 w 3904602"/>
              <a:gd name="connsiteY15" fmla="*/ 249382 h 2088573"/>
              <a:gd name="connsiteX16" fmla="*/ 1388270 w 3904602"/>
              <a:gd name="connsiteY16" fmla="*/ 554182 h 2088573"/>
              <a:gd name="connsiteX17" fmla="*/ 1693070 w 3904602"/>
              <a:gd name="connsiteY17" fmla="*/ 554182 h 2088573"/>
              <a:gd name="connsiteX18" fmla="*/ 1693070 w 3904602"/>
              <a:gd name="connsiteY18" fmla="*/ 249382 h 2088573"/>
              <a:gd name="connsiteX19" fmla="*/ 1616870 w 3904602"/>
              <a:gd name="connsiteY19" fmla="*/ 173182 h 2088573"/>
              <a:gd name="connsiteX20" fmla="*/ 1616870 w 3904602"/>
              <a:gd name="connsiteY20" fmla="*/ 20782 h 2088573"/>
              <a:gd name="connsiteX21" fmla="*/ 2302670 w 3904602"/>
              <a:gd name="connsiteY21" fmla="*/ 20782 h 2088573"/>
              <a:gd name="connsiteX22" fmla="*/ 2302670 w 3904602"/>
              <a:gd name="connsiteY22" fmla="*/ 173182 h 2088573"/>
              <a:gd name="connsiteX23" fmla="*/ 2226470 w 3904602"/>
              <a:gd name="connsiteY23" fmla="*/ 249382 h 2088573"/>
              <a:gd name="connsiteX24" fmla="*/ 2226470 w 3904602"/>
              <a:gd name="connsiteY24" fmla="*/ 554182 h 2088573"/>
              <a:gd name="connsiteX25" fmla="*/ 2531270 w 3904602"/>
              <a:gd name="connsiteY25" fmla="*/ 554182 h 2088573"/>
              <a:gd name="connsiteX26" fmla="*/ 2531270 w 3904602"/>
              <a:gd name="connsiteY26" fmla="*/ 249382 h 2088573"/>
              <a:gd name="connsiteX27" fmla="*/ 2455070 w 3904602"/>
              <a:gd name="connsiteY27" fmla="*/ 173182 h 2088573"/>
              <a:gd name="connsiteX28" fmla="*/ 2455070 w 3904602"/>
              <a:gd name="connsiteY28" fmla="*/ 20782 h 2088573"/>
              <a:gd name="connsiteX29" fmla="*/ 3192825 w 3904602"/>
              <a:gd name="connsiteY29" fmla="*/ 0 h 2088573"/>
              <a:gd name="connsiteX0" fmla="*/ 3178538 w 3890315"/>
              <a:gd name="connsiteY0" fmla="*/ 0 h 2088573"/>
              <a:gd name="connsiteX1" fmla="*/ 3703278 w 3890315"/>
              <a:gd name="connsiteY1" fmla="*/ 0 h 2088573"/>
              <a:gd name="connsiteX2" fmla="*/ 3859142 w 3890315"/>
              <a:gd name="connsiteY2" fmla="*/ 51955 h 2088573"/>
              <a:gd name="connsiteX3" fmla="*/ 3890315 w 3890315"/>
              <a:gd name="connsiteY3" fmla="*/ 202623 h 2088573"/>
              <a:gd name="connsiteX4" fmla="*/ 3885119 w 3890315"/>
              <a:gd name="connsiteY4" fmla="*/ 1875559 h 2088573"/>
              <a:gd name="connsiteX5" fmla="*/ 3869533 w 3890315"/>
              <a:gd name="connsiteY5" fmla="*/ 2041814 h 2088573"/>
              <a:gd name="connsiteX6" fmla="*/ 3692888 w 3890315"/>
              <a:gd name="connsiteY6" fmla="*/ 2088573 h 2088573"/>
              <a:gd name="connsiteX7" fmla="*/ 154782 w 3890315"/>
              <a:gd name="connsiteY7" fmla="*/ 2078182 h 2088573"/>
              <a:gd name="connsiteX8" fmla="*/ 38100 w 3890315"/>
              <a:gd name="connsiteY8" fmla="*/ 2054371 h 2088573"/>
              <a:gd name="connsiteX9" fmla="*/ 2383 w 3890315"/>
              <a:gd name="connsiteY9" fmla="*/ 1925782 h 2088573"/>
              <a:gd name="connsiteX10" fmla="*/ 2383 w 3890315"/>
              <a:gd name="connsiteY10" fmla="*/ 173182 h 2088573"/>
              <a:gd name="connsiteX11" fmla="*/ 35721 w 3890315"/>
              <a:gd name="connsiteY11" fmla="*/ 51738 h 2088573"/>
              <a:gd name="connsiteX12" fmla="*/ 154782 w 3890315"/>
              <a:gd name="connsiteY12" fmla="*/ 20782 h 2088573"/>
              <a:gd name="connsiteX13" fmla="*/ 1450183 w 3890315"/>
              <a:gd name="connsiteY13" fmla="*/ 20782 h 2088573"/>
              <a:gd name="connsiteX14" fmla="*/ 1450183 w 3890315"/>
              <a:gd name="connsiteY14" fmla="*/ 173182 h 2088573"/>
              <a:gd name="connsiteX15" fmla="*/ 1373983 w 3890315"/>
              <a:gd name="connsiteY15" fmla="*/ 249382 h 2088573"/>
              <a:gd name="connsiteX16" fmla="*/ 1373983 w 3890315"/>
              <a:gd name="connsiteY16" fmla="*/ 554182 h 2088573"/>
              <a:gd name="connsiteX17" fmla="*/ 1678783 w 3890315"/>
              <a:gd name="connsiteY17" fmla="*/ 554182 h 2088573"/>
              <a:gd name="connsiteX18" fmla="*/ 1678783 w 3890315"/>
              <a:gd name="connsiteY18" fmla="*/ 249382 h 2088573"/>
              <a:gd name="connsiteX19" fmla="*/ 1602583 w 3890315"/>
              <a:gd name="connsiteY19" fmla="*/ 173182 h 2088573"/>
              <a:gd name="connsiteX20" fmla="*/ 1602583 w 3890315"/>
              <a:gd name="connsiteY20" fmla="*/ 20782 h 2088573"/>
              <a:gd name="connsiteX21" fmla="*/ 2288383 w 3890315"/>
              <a:gd name="connsiteY21" fmla="*/ 20782 h 2088573"/>
              <a:gd name="connsiteX22" fmla="*/ 2288383 w 3890315"/>
              <a:gd name="connsiteY22" fmla="*/ 173182 h 2088573"/>
              <a:gd name="connsiteX23" fmla="*/ 2212183 w 3890315"/>
              <a:gd name="connsiteY23" fmla="*/ 249382 h 2088573"/>
              <a:gd name="connsiteX24" fmla="*/ 2212183 w 3890315"/>
              <a:gd name="connsiteY24" fmla="*/ 554182 h 2088573"/>
              <a:gd name="connsiteX25" fmla="*/ 2516983 w 3890315"/>
              <a:gd name="connsiteY25" fmla="*/ 554182 h 2088573"/>
              <a:gd name="connsiteX26" fmla="*/ 2516983 w 3890315"/>
              <a:gd name="connsiteY26" fmla="*/ 249382 h 2088573"/>
              <a:gd name="connsiteX27" fmla="*/ 2440783 w 3890315"/>
              <a:gd name="connsiteY27" fmla="*/ 173182 h 2088573"/>
              <a:gd name="connsiteX28" fmla="*/ 2440783 w 3890315"/>
              <a:gd name="connsiteY28" fmla="*/ 20782 h 2088573"/>
              <a:gd name="connsiteX29" fmla="*/ 3178538 w 3890315"/>
              <a:gd name="connsiteY29" fmla="*/ 0 h 2088573"/>
              <a:gd name="connsiteX0" fmla="*/ 3178538 w 3890315"/>
              <a:gd name="connsiteY0" fmla="*/ 0 h 2078831"/>
              <a:gd name="connsiteX1" fmla="*/ 3703278 w 3890315"/>
              <a:gd name="connsiteY1" fmla="*/ 0 h 2078831"/>
              <a:gd name="connsiteX2" fmla="*/ 3859142 w 3890315"/>
              <a:gd name="connsiteY2" fmla="*/ 51955 h 2078831"/>
              <a:gd name="connsiteX3" fmla="*/ 3890315 w 3890315"/>
              <a:gd name="connsiteY3" fmla="*/ 202623 h 2078831"/>
              <a:gd name="connsiteX4" fmla="*/ 3885119 w 3890315"/>
              <a:gd name="connsiteY4" fmla="*/ 1875559 h 2078831"/>
              <a:gd name="connsiteX5" fmla="*/ 3869533 w 3890315"/>
              <a:gd name="connsiteY5" fmla="*/ 2041814 h 2078831"/>
              <a:gd name="connsiteX6" fmla="*/ 3736182 w 3890315"/>
              <a:gd name="connsiteY6" fmla="*/ 2078182 h 2078831"/>
              <a:gd name="connsiteX7" fmla="*/ 154782 w 3890315"/>
              <a:gd name="connsiteY7" fmla="*/ 2078182 h 2078831"/>
              <a:gd name="connsiteX8" fmla="*/ 38100 w 3890315"/>
              <a:gd name="connsiteY8" fmla="*/ 2054371 h 2078831"/>
              <a:gd name="connsiteX9" fmla="*/ 2383 w 3890315"/>
              <a:gd name="connsiteY9" fmla="*/ 1925782 h 2078831"/>
              <a:gd name="connsiteX10" fmla="*/ 2383 w 3890315"/>
              <a:gd name="connsiteY10" fmla="*/ 173182 h 2078831"/>
              <a:gd name="connsiteX11" fmla="*/ 35721 w 3890315"/>
              <a:gd name="connsiteY11" fmla="*/ 51738 h 2078831"/>
              <a:gd name="connsiteX12" fmla="*/ 154782 w 3890315"/>
              <a:gd name="connsiteY12" fmla="*/ 20782 h 2078831"/>
              <a:gd name="connsiteX13" fmla="*/ 1450183 w 3890315"/>
              <a:gd name="connsiteY13" fmla="*/ 20782 h 2078831"/>
              <a:gd name="connsiteX14" fmla="*/ 1450183 w 3890315"/>
              <a:gd name="connsiteY14" fmla="*/ 173182 h 2078831"/>
              <a:gd name="connsiteX15" fmla="*/ 1373983 w 3890315"/>
              <a:gd name="connsiteY15" fmla="*/ 249382 h 2078831"/>
              <a:gd name="connsiteX16" fmla="*/ 1373983 w 3890315"/>
              <a:gd name="connsiteY16" fmla="*/ 554182 h 2078831"/>
              <a:gd name="connsiteX17" fmla="*/ 1678783 w 3890315"/>
              <a:gd name="connsiteY17" fmla="*/ 554182 h 2078831"/>
              <a:gd name="connsiteX18" fmla="*/ 1678783 w 3890315"/>
              <a:gd name="connsiteY18" fmla="*/ 249382 h 2078831"/>
              <a:gd name="connsiteX19" fmla="*/ 1602583 w 3890315"/>
              <a:gd name="connsiteY19" fmla="*/ 173182 h 2078831"/>
              <a:gd name="connsiteX20" fmla="*/ 1602583 w 3890315"/>
              <a:gd name="connsiteY20" fmla="*/ 20782 h 2078831"/>
              <a:gd name="connsiteX21" fmla="*/ 2288383 w 3890315"/>
              <a:gd name="connsiteY21" fmla="*/ 20782 h 2078831"/>
              <a:gd name="connsiteX22" fmla="*/ 2288383 w 3890315"/>
              <a:gd name="connsiteY22" fmla="*/ 173182 h 2078831"/>
              <a:gd name="connsiteX23" fmla="*/ 2212183 w 3890315"/>
              <a:gd name="connsiteY23" fmla="*/ 249382 h 2078831"/>
              <a:gd name="connsiteX24" fmla="*/ 2212183 w 3890315"/>
              <a:gd name="connsiteY24" fmla="*/ 554182 h 2078831"/>
              <a:gd name="connsiteX25" fmla="*/ 2516983 w 3890315"/>
              <a:gd name="connsiteY25" fmla="*/ 554182 h 2078831"/>
              <a:gd name="connsiteX26" fmla="*/ 2516983 w 3890315"/>
              <a:gd name="connsiteY26" fmla="*/ 249382 h 2078831"/>
              <a:gd name="connsiteX27" fmla="*/ 2440783 w 3890315"/>
              <a:gd name="connsiteY27" fmla="*/ 173182 h 2078831"/>
              <a:gd name="connsiteX28" fmla="*/ 2440783 w 3890315"/>
              <a:gd name="connsiteY28" fmla="*/ 20782 h 2078831"/>
              <a:gd name="connsiteX29" fmla="*/ 3178538 w 3890315"/>
              <a:gd name="connsiteY29" fmla="*/ 0 h 2078831"/>
              <a:gd name="connsiteX0" fmla="*/ 2440783 w 3890315"/>
              <a:gd name="connsiteY0" fmla="*/ 20782 h 2078831"/>
              <a:gd name="connsiteX1" fmla="*/ 3703278 w 3890315"/>
              <a:gd name="connsiteY1" fmla="*/ 0 h 2078831"/>
              <a:gd name="connsiteX2" fmla="*/ 3859142 w 3890315"/>
              <a:gd name="connsiteY2" fmla="*/ 51955 h 2078831"/>
              <a:gd name="connsiteX3" fmla="*/ 3890315 w 3890315"/>
              <a:gd name="connsiteY3" fmla="*/ 202623 h 2078831"/>
              <a:gd name="connsiteX4" fmla="*/ 3885119 w 3890315"/>
              <a:gd name="connsiteY4" fmla="*/ 1875559 h 2078831"/>
              <a:gd name="connsiteX5" fmla="*/ 3869533 w 3890315"/>
              <a:gd name="connsiteY5" fmla="*/ 2041814 h 2078831"/>
              <a:gd name="connsiteX6" fmla="*/ 3736182 w 3890315"/>
              <a:gd name="connsiteY6" fmla="*/ 2078182 h 2078831"/>
              <a:gd name="connsiteX7" fmla="*/ 154782 w 3890315"/>
              <a:gd name="connsiteY7" fmla="*/ 2078182 h 2078831"/>
              <a:gd name="connsiteX8" fmla="*/ 38100 w 3890315"/>
              <a:gd name="connsiteY8" fmla="*/ 2054371 h 2078831"/>
              <a:gd name="connsiteX9" fmla="*/ 2383 w 3890315"/>
              <a:gd name="connsiteY9" fmla="*/ 1925782 h 2078831"/>
              <a:gd name="connsiteX10" fmla="*/ 2383 w 3890315"/>
              <a:gd name="connsiteY10" fmla="*/ 173182 h 2078831"/>
              <a:gd name="connsiteX11" fmla="*/ 35721 w 3890315"/>
              <a:gd name="connsiteY11" fmla="*/ 51738 h 2078831"/>
              <a:gd name="connsiteX12" fmla="*/ 154782 w 3890315"/>
              <a:gd name="connsiteY12" fmla="*/ 20782 h 2078831"/>
              <a:gd name="connsiteX13" fmla="*/ 1450183 w 3890315"/>
              <a:gd name="connsiteY13" fmla="*/ 20782 h 2078831"/>
              <a:gd name="connsiteX14" fmla="*/ 1450183 w 3890315"/>
              <a:gd name="connsiteY14" fmla="*/ 173182 h 2078831"/>
              <a:gd name="connsiteX15" fmla="*/ 1373983 w 3890315"/>
              <a:gd name="connsiteY15" fmla="*/ 249382 h 2078831"/>
              <a:gd name="connsiteX16" fmla="*/ 1373983 w 3890315"/>
              <a:gd name="connsiteY16" fmla="*/ 554182 h 2078831"/>
              <a:gd name="connsiteX17" fmla="*/ 1678783 w 3890315"/>
              <a:gd name="connsiteY17" fmla="*/ 554182 h 2078831"/>
              <a:gd name="connsiteX18" fmla="*/ 1678783 w 3890315"/>
              <a:gd name="connsiteY18" fmla="*/ 249382 h 2078831"/>
              <a:gd name="connsiteX19" fmla="*/ 1602583 w 3890315"/>
              <a:gd name="connsiteY19" fmla="*/ 173182 h 2078831"/>
              <a:gd name="connsiteX20" fmla="*/ 1602583 w 3890315"/>
              <a:gd name="connsiteY20" fmla="*/ 20782 h 2078831"/>
              <a:gd name="connsiteX21" fmla="*/ 2288383 w 3890315"/>
              <a:gd name="connsiteY21" fmla="*/ 20782 h 2078831"/>
              <a:gd name="connsiteX22" fmla="*/ 2288383 w 3890315"/>
              <a:gd name="connsiteY22" fmla="*/ 173182 h 2078831"/>
              <a:gd name="connsiteX23" fmla="*/ 2212183 w 3890315"/>
              <a:gd name="connsiteY23" fmla="*/ 249382 h 2078831"/>
              <a:gd name="connsiteX24" fmla="*/ 2212183 w 3890315"/>
              <a:gd name="connsiteY24" fmla="*/ 554182 h 2078831"/>
              <a:gd name="connsiteX25" fmla="*/ 2516983 w 3890315"/>
              <a:gd name="connsiteY25" fmla="*/ 554182 h 2078831"/>
              <a:gd name="connsiteX26" fmla="*/ 2516983 w 3890315"/>
              <a:gd name="connsiteY26" fmla="*/ 249382 h 2078831"/>
              <a:gd name="connsiteX27" fmla="*/ 2440783 w 3890315"/>
              <a:gd name="connsiteY27" fmla="*/ 173182 h 2078831"/>
              <a:gd name="connsiteX28" fmla="*/ 2440783 w 3890315"/>
              <a:gd name="connsiteY28" fmla="*/ 20782 h 2078831"/>
              <a:gd name="connsiteX0" fmla="*/ 2440783 w 3890315"/>
              <a:gd name="connsiteY0" fmla="*/ 0 h 2058049"/>
              <a:gd name="connsiteX1" fmla="*/ 3736182 w 3890315"/>
              <a:gd name="connsiteY1" fmla="*/ 0 h 2058049"/>
              <a:gd name="connsiteX2" fmla="*/ 3859142 w 3890315"/>
              <a:gd name="connsiteY2" fmla="*/ 31173 h 2058049"/>
              <a:gd name="connsiteX3" fmla="*/ 3890315 w 3890315"/>
              <a:gd name="connsiteY3" fmla="*/ 181841 h 2058049"/>
              <a:gd name="connsiteX4" fmla="*/ 3885119 w 3890315"/>
              <a:gd name="connsiteY4" fmla="*/ 1854777 h 2058049"/>
              <a:gd name="connsiteX5" fmla="*/ 3869533 w 3890315"/>
              <a:gd name="connsiteY5" fmla="*/ 2021032 h 2058049"/>
              <a:gd name="connsiteX6" fmla="*/ 3736182 w 3890315"/>
              <a:gd name="connsiteY6" fmla="*/ 2057400 h 2058049"/>
              <a:gd name="connsiteX7" fmla="*/ 154782 w 3890315"/>
              <a:gd name="connsiteY7" fmla="*/ 2057400 h 2058049"/>
              <a:gd name="connsiteX8" fmla="*/ 38100 w 3890315"/>
              <a:gd name="connsiteY8" fmla="*/ 2033589 h 2058049"/>
              <a:gd name="connsiteX9" fmla="*/ 2383 w 3890315"/>
              <a:gd name="connsiteY9" fmla="*/ 1905000 h 2058049"/>
              <a:gd name="connsiteX10" fmla="*/ 2383 w 3890315"/>
              <a:gd name="connsiteY10" fmla="*/ 152400 h 2058049"/>
              <a:gd name="connsiteX11" fmla="*/ 35721 w 3890315"/>
              <a:gd name="connsiteY11" fmla="*/ 30956 h 2058049"/>
              <a:gd name="connsiteX12" fmla="*/ 154782 w 3890315"/>
              <a:gd name="connsiteY12" fmla="*/ 0 h 2058049"/>
              <a:gd name="connsiteX13" fmla="*/ 1450183 w 3890315"/>
              <a:gd name="connsiteY13" fmla="*/ 0 h 2058049"/>
              <a:gd name="connsiteX14" fmla="*/ 1450183 w 3890315"/>
              <a:gd name="connsiteY14" fmla="*/ 152400 h 2058049"/>
              <a:gd name="connsiteX15" fmla="*/ 1373983 w 3890315"/>
              <a:gd name="connsiteY15" fmla="*/ 228600 h 2058049"/>
              <a:gd name="connsiteX16" fmla="*/ 1373983 w 3890315"/>
              <a:gd name="connsiteY16" fmla="*/ 533400 h 2058049"/>
              <a:gd name="connsiteX17" fmla="*/ 1678783 w 3890315"/>
              <a:gd name="connsiteY17" fmla="*/ 533400 h 2058049"/>
              <a:gd name="connsiteX18" fmla="*/ 1678783 w 3890315"/>
              <a:gd name="connsiteY18" fmla="*/ 228600 h 2058049"/>
              <a:gd name="connsiteX19" fmla="*/ 1602583 w 3890315"/>
              <a:gd name="connsiteY19" fmla="*/ 152400 h 2058049"/>
              <a:gd name="connsiteX20" fmla="*/ 1602583 w 3890315"/>
              <a:gd name="connsiteY20" fmla="*/ 0 h 2058049"/>
              <a:gd name="connsiteX21" fmla="*/ 2288383 w 3890315"/>
              <a:gd name="connsiteY21" fmla="*/ 0 h 2058049"/>
              <a:gd name="connsiteX22" fmla="*/ 2288383 w 3890315"/>
              <a:gd name="connsiteY22" fmla="*/ 152400 h 2058049"/>
              <a:gd name="connsiteX23" fmla="*/ 2212183 w 3890315"/>
              <a:gd name="connsiteY23" fmla="*/ 228600 h 2058049"/>
              <a:gd name="connsiteX24" fmla="*/ 2212183 w 3890315"/>
              <a:gd name="connsiteY24" fmla="*/ 533400 h 2058049"/>
              <a:gd name="connsiteX25" fmla="*/ 2516983 w 3890315"/>
              <a:gd name="connsiteY25" fmla="*/ 533400 h 2058049"/>
              <a:gd name="connsiteX26" fmla="*/ 2516983 w 3890315"/>
              <a:gd name="connsiteY26" fmla="*/ 228600 h 2058049"/>
              <a:gd name="connsiteX27" fmla="*/ 2440783 w 3890315"/>
              <a:gd name="connsiteY27" fmla="*/ 152400 h 2058049"/>
              <a:gd name="connsiteX28" fmla="*/ 2440783 w 3890315"/>
              <a:gd name="connsiteY28" fmla="*/ 0 h 2058049"/>
              <a:gd name="connsiteX0" fmla="*/ 2440783 w 3890315"/>
              <a:gd name="connsiteY0" fmla="*/ 10174 h 2068223"/>
              <a:gd name="connsiteX1" fmla="*/ 3736182 w 3890315"/>
              <a:gd name="connsiteY1" fmla="*/ 10174 h 2068223"/>
              <a:gd name="connsiteX2" fmla="*/ 3859142 w 3890315"/>
              <a:gd name="connsiteY2" fmla="*/ 41347 h 2068223"/>
              <a:gd name="connsiteX3" fmla="*/ 3890315 w 3890315"/>
              <a:gd name="connsiteY3" fmla="*/ 192015 h 2068223"/>
              <a:gd name="connsiteX4" fmla="*/ 3885119 w 3890315"/>
              <a:gd name="connsiteY4" fmla="*/ 1864951 h 2068223"/>
              <a:gd name="connsiteX5" fmla="*/ 3869533 w 3890315"/>
              <a:gd name="connsiteY5" fmla="*/ 2031206 h 2068223"/>
              <a:gd name="connsiteX6" fmla="*/ 3736182 w 3890315"/>
              <a:gd name="connsiteY6" fmla="*/ 2067574 h 2068223"/>
              <a:gd name="connsiteX7" fmla="*/ 154782 w 3890315"/>
              <a:gd name="connsiteY7" fmla="*/ 2067574 h 2068223"/>
              <a:gd name="connsiteX8" fmla="*/ 38100 w 3890315"/>
              <a:gd name="connsiteY8" fmla="*/ 2043763 h 2068223"/>
              <a:gd name="connsiteX9" fmla="*/ 2383 w 3890315"/>
              <a:gd name="connsiteY9" fmla="*/ 1915174 h 2068223"/>
              <a:gd name="connsiteX10" fmla="*/ 2383 w 3890315"/>
              <a:gd name="connsiteY10" fmla="*/ 162574 h 2068223"/>
              <a:gd name="connsiteX11" fmla="*/ 35721 w 3890315"/>
              <a:gd name="connsiteY11" fmla="*/ 41130 h 2068223"/>
              <a:gd name="connsiteX12" fmla="*/ 154782 w 3890315"/>
              <a:gd name="connsiteY12" fmla="*/ 10174 h 2068223"/>
              <a:gd name="connsiteX13" fmla="*/ 1450183 w 3890315"/>
              <a:gd name="connsiteY13" fmla="*/ 10174 h 2068223"/>
              <a:gd name="connsiteX14" fmla="*/ 1450183 w 3890315"/>
              <a:gd name="connsiteY14" fmla="*/ 162574 h 2068223"/>
              <a:gd name="connsiteX15" fmla="*/ 1373983 w 3890315"/>
              <a:gd name="connsiteY15" fmla="*/ 238774 h 2068223"/>
              <a:gd name="connsiteX16" fmla="*/ 1373983 w 3890315"/>
              <a:gd name="connsiteY16" fmla="*/ 543574 h 2068223"/>
              <a:gd name="connsiteX17" fmla="*/ 1678783 w 3890315"/>
              <a:gd name="connsiteY17" fmla="*/ 543574 h 2068223"/>
              <a:gd name="connsiteX18" fmla="*/ 1678783 w 3890315"/>
              <a:gd name="connsiteY18" fmla="*/ 238774 h 2068223"/>
              <a:gd name="connsiteX19" fmla="*/ 1602583 w 3890315"/>
              <a:gd name="connsiteY19" fmla="*/ 162574 h 2068223"/>
              <a:gd name="connsiteX20" fmla="*/ 1602583 w 3890315"/>
              <a:gd name="connsiteY20" fmla="*/ 10174 h 2068223"/>
              <a:gd name="connsiteX21" fmla="*/ 2288383 w 3890315"/>
              <a:gd name="connsiteY21" fmla="*/ 10174 h 2068223"/>
              <a:gd name="connsiteX22" fmla="*/ 2288383 w 3890315"/>
              <a:gd name="connsiteY22" fmla="*/ 162574 h 2068223"/>
              <a:gd name="connsiteX23" fmla="*/ 2212183 w 3890315"/>
              <a:gd name="connsiteY23" fmla="*/ 238774 h 2068223"/>
              <a:gd name="connsiteX24" fmla="*/ 2212183 w 3890315"/>
              <a:gd name="connsiteY24" fmla="*/ 543574 h 2068223"/>
              <a:gd name="connsiteX25" fmla="*/ 2516983 w 3890315"/>
              <a:gd name="connsiteY25" fmla="*/ 543574 h 2068223"/>
              <a:gd name="connsiteX26" fmla="*/ 2516983 w 3890315"/>
              <a:gd name="connsiteY26" fmla="*/ 238774 h 2068223"/>
              <a:gd name="connsiteX27" fmla="*/ 2440783 w 3890315"/>
              <a:gd name="connsiteY27" fmla="*/ 162574 h 2068223"/>
              <a:gd name="connsiteX28" fmla="*/ 2440783 w 3890315"/>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90315 w 3898108"/>
              <a:gd name="connsiteY3" fmla="*/ 192015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5411 h 2071904"/>
              <a:gd name="connsiteX1" fmla="*/ 3736182 w 3898108"/>
              <a:gd name="connsiteY1" fmla="*/ 5411 h 2071904"/>
              <a:gd name="connsiteX2" fmla="*/ 3859142 w 3898108"/>
              <a:gd name="connsiteY2" fmla="*/ 36584 h 2071904"/>
              <a:gd name="connsiteX3" fmla="*/ 3888581 w 3898108"/>
              <a:gd name="connsiteY3" fmla="*/ 234011 h 2071904"/>
              <a:gd name="connsiteX4" fmla="*/ 3885119 w 3898108"/>
              <a:gd name="connsiteY4" fmla="*/ 1860188 h 2071904"/>
              <a:gd name="connsiteX5" fmla="*/ 3869533 w 3898108"/>
              <a:gd name="connsiteY5" fmla="*/ 2026443 h 2071904"/>
              <a:gd name="connsiteX6" fmla="*/ 3736182 w 3898108"/>
              <a:gd name="connsiteY6" fmla="*/ 2062811 h 2071904"/>
              <a:gd name="connsiteX7" fmla="*/ 154782 w 3898108"/>
              <a:gd name="connsiteY7" fmla="*/ 2062811 h 2071904"/>
              <a:gd name="connsiteX8" fmla="*/ 38100 w 3898108"/>
              <a:gd name="connsiteY8" fmla="*/ 2039000 h 2071904"/>
              <a:gd name="connsiteX9" fmla="*/ 2383 w 3898108"/>
              <a:gd name="connsiteY9" fmla="*/ 1910411 h 2071904"/>
              <a:gd name="connsiteX10" fmla="*/ 2383 w 3898108"/>
              <a:gd name="connsiteY10" fmla="*/ 157811 h 2071904"/>
              <a:gd name="connsiteX11" fmla="*/ 35721 w 3898108"/>
              <a:gd name="connsiteY11" fmla="*/ 36367 h 2071904"/>
              <a:gd name="connsiteX12" fmla="*/ 154782 w 3898108"/>
              <a:gd name="connsiteY12" fmla="*/ 5411 h 2071904"/>
              <a:gd name="connsiteX13" fmla="*/ 1450183 w 3898108"/>
              <a:gd name="connsiteY13" fmla="*/ 5411 h 2071904"/>
              <a:gd name="connsiteX14" fmla="*/ 1450183 w 3898108"/>
              <a:gd name="connsiteY14" fmla="*/ 157811 h 2071904"/>
              <a:gd name="connsiteX15" fmla="*/ 1373983 w 3898108"/>
              <a:gd name="connsiteY15" fmla="*/ 234011 h 2071904"/>
              <a:gd name="connsiteX16" fmla="*/ 1373983 w 3898108"/>
              <a:gd name="connsiteY16" fmla="*/ 538811 h 2071904"/>
              <a:gd name="connsiteX17" fmla="*/ 1678783 w 3898108"/>
              <a:gd name="connsiteY17" fmla="*/ 538811 h 2071904"/>
              <a:gd name="connsiteX18" fmla="*/ 1678783 w 3898108"/>
              <a:gd name="connsiteY18" fmla="*/ 234011 h 2071904"/>
              <a:gd name="connsiteX19" fmla="*/ 1602583 w 3898108"/>
              <a:gd name="connsiteY19" fmla="*/ 157811 h 2071904"/>
              <a:gd name="connsiteX20" fmla="*/ 1602583 w 3898108"/>
              <a:gd name="connsiteY20" fmla="*/ 5411 h 2071904"/>
              <a:gd name="connsiteX21" fmla="*/ 2288383 w 3898108"/>
              <a:gd name="connsiteY21" fmla="*/ 5411 h 2071904"/>
              <a:gd name="connsiteX22" fmla="*/ 2288383 w 3898108"/>
              <a:gd name="connsiteY22" fmla="*/ 157811 h 2071904"/>
              <a:gd name="connsiteX23" fmla="*/ 2212183 w 3898108"/>
              <a:gd name="connsiteY23" fmla="*/ 234011 h 2071904"/>
              <a:gd name="connsiteX24" fmla="*/ 2212183 w 3898108"/>
              <a:gd name="connsiteY24" fmla="*/ 538811 h 2071904"/>
              <a:gd name="connsiteX25" fmla="*/ 2516983 w 3898108"/>
              <a:gd name="connsiteY25" fmla="*/ 538811 h 2071904"/>
              <a:gd name="connsiteX26" fmla="*/ 2516983 w 3898108"/>
              <a:gd name="connsiteY26" fmla="*/ 234011 h 2071904"/>
              <a:gd name="connsiteX27" fmla="*/ 2440783 w 3898108"/>
              <a:gd name="connsiteY27" fmla="*/ 157811 h 2071904"/>
              <a:gd name="connsiteX28" fmla="*/ 2440783 w 3898108"/>
              <a:gd name="connsiteY28" fmla="*/ 5411 h 2071904"/>
              <a:gd name="connsiteX0" fmla="*/ 2440783 w 3898108"/>
              <a:gd name="connsiteY0" fmla="*/ 1515 h 2068008"/>
              <a:gd name="connsiteX1" fmla="*/ 3736182 w 3898108"/>
              <a:gd name="connsiteY1" fmla="*/ 1515 h 2068008"/>
              <a:gd name="connsiteX2" fmla="*/ 3859142 w 3898108"/>
              <a:gd name="connsiteY2" fmla="*/ 32688 h 2068008"/>
              <a:gd name="connsiteX3" fmla="*/ 3888581 w 3898108"/>
              <a:gd name="connsiteY3" fmla="*/ 230115 h 2068008"/>
              <a:gd name="connsiteX4" fmla="*/ 3885119 w 3898108"/>
              <a:gd name="connsiteY4" fmla="*/ 1856292 h 2068008"/>
              <a:gd name="connsiteX5" fmla="*/ 3869533 w 3898108"/>
              <a:gd name="connsiteY5" fmla="*/ 2022547 h 2068008"/>
              <a:gd name="connsiteX6" fmla="*/ 3736182 w 3898108"/>
              <a:gd name="connsiteY6" fmla="*/ 2058915 h 2068008"/>
              <a:gd name="connsiteX7" fmla="*/ 154782 w 3898108"/>
              <a:gd name="connsiteY7" fmla="*/ 2058915 h 2068008"/>
              <a:gd name="connsiteX8" fmla="*/ 38100 w 3898108"/>
              <a:gd name="connsiteY8" fmla="*/ 2035104 h 2068008"/>
              <a:gd name="connsiteX9" fmla="*/ 2383 w 3898108"/>
              <a:gd name="connsiteY9" fmla="*/ 1906515 h 2068008"/>
              <a:gd name="connsiteX10" fmla="*/ 2383 w 3898108"/>
              <a:gd name="connsiteY10" fmla="*/ 153915 h 2068008"/>
              <a:gd name="connsiteX11" fmla="*/ 35721 w 3898108"/>
              <a:gd name="connsiteY11" fmla="*/ 32471 h 2068008"/>
              <a:gd name="connsiteX12" fmla="*/ 154782 w 3898108"/>
              <a:gd name="connsiteY12" fmla="*/ 1515 h 2068008"/>
              <a:gd name="connsiteX13" fmla="*/ 1450183 w 3898108"/>
              <a:gd name="connsiteY13" fmla="*/ 1515 h 2068008"/>
              <a:gd name="connsiteX14" fmla="*/ 1450183 w 3898108"/>
              <a:gd name="connsiteY14" fmla="*/ 153915 h 2068008"/>
              <a:gd name="connsiteX15" fmla="*/ 1373983 w 3898108"/>
              <a:gd name="connsiteY15" fmla="*/ 230115 h 2068008"/>
              <a:gd name="connsiteX16" fmla="*/ 1373983 w 3898108"/>
              <a:gd name="connsiteY16" fmla="*/ 534915 h 2068008"/>
              <a:gd name="connsiteX17" fmla="*/ 1678783 w 3898108"/>
              <a:gd name="connsiteY17" fmla="*/ 534915 h 2068008"/>
              <a:gd name="connsiteX18" fmla="*/ 1678783 w 3898108"/>
              <a:gd name="connsiteY18" fmla="*/ 230115 h 2068008"/>
              <a:gd name="connsiteX19" fmla="*/ 1602583 w 3898108"/>
              <a:gd name="connsiteY19" fmla="*/ 153915 h 2068008"/>
              <a:gd name="connsiteX20" fmla="*/ 1602583 w 3898108"/>
              <a:gd name="connsiteY20" fmla="*/ 1515 h 2068008"/>
              <a:gd name="connsiteX21" fmla="*/ 2288383 w 3898108"/>
              <a:gd name="connsiteY21" fmla="*/ 1515 h 2068008"/>
              <a:gd name="connsiteX22" fmla="*/ 2288383 w 3898108"/>
              <a:gd name="connsiteY22" fmla="*/ 153915 h 2068008"/>
              <a:gd name="connsiteX23" fmla="*/ 2212183 w 3898108"/>
              <a:gd name="connsiteY23" fmla="*/ 230115 h 2068008"/>
              <a:gd name="connsiteX24" fmla="*/ 2212183 w 3898108"/>
              <a:gd name="connsiteY24" fmla="*/ 534915 h 2068008"/>
              <a:gd name="connsiteX25" fmla="*/ 2516983 w 3898108"/>
              <a:gd name="connsiteY25" fmla="*/ 534915 h 2068008"/>
              <a:gd name="connsiteX26" fmla="*/ 2516983 w 3898108"/>
              <a:gd name="connsiteY26" fmla="*/ 230115 h 2068008"/>
              <a:gd name="connsiteX27" fmla="*/ 2440783 w 3898108"/>
              <a:gd name="connsiteY27" fmla="*/ 153915 h 2068008"/>
              <a:gd name="connsiteX28" fmla="*/ 2440783 w 3898108"/>
              <a:gd name="connsiteY28" fmla="*/ 1515 h 2068008"/>
              <a:gd name="connsiteX0" fmla="*/ 2440783 w 3891397"/>
              <a:gd name="connsiteY0" fmla="*/ 1515 h 2068008"/>
              <a:gd name="connsiteX1" fmla="*/ 3736182 w 3891397"/>
              <a:gd name="connsiteY1" fmla="*/ 1515 h 2068008"/>
              <a:gd name="connsiteX2" fmla="*/ 3859142 w 3891397"/>
              <a:gd name="connsiteY2" fmla="*/ 32688 h 2068008"/>
              <a:gd name="connsiteX3" fmla="*/ 3888581 w 3891397"/>
              <a:gd name="connsiteY3" fmla="*/ 230115 h 2068008"/>
              <a:gd name="connsiteX4" fmla="*/ 3885119 w 3891397"/>
              <a:gd name="connsiteY4" fmla="*/ 1856292 h 2068008"/>
              <a:gd name="connsiteX5" fmla="*/ 3869533 w 3891397"/>
              <a:gd name="connsiteY5" fmla="*/ 2022547 h 2068008"/>
              <a:gd name="connsiteX6" fmla="*/ 3736182 w 3891397"/>
              <a:gd name="connsiteY6" fmla="*/ 2058915 h 2068008"/>
              <a:gd name="connsiteX7" fmla="*/ 154782 w 3891397"/>
              <a:gd name="connsiteY7" fmla="*/ 2058915 h 2068008"/>
              <a:gd name="connsiteX8" fmla="*/ 38100 w 3891397"/>
              <a:gd name="connsiteY8" fmla="*/ 2035104 h 2068008"/>
              <a:gd name="connsiteX9" fmla="*/ 2383 w 3891397"/>
              <a:gd name="connsiteY9" fmla="*/ 1906515 h 2068008"/>
              <a:gd name="connsiteX10" fmla="*/ 2383 w 3891397"/>
              <a:gd name="connsiteY10" fmla="*/ 153915 h 2068008"/>
              <a:gd name="connsiteX11" fmla="*/ 35721 w 3891397"/>
              <a:gd name="connsiteY11" fmla="*/ 32471 h 2068008"/>
              <a:gd name="connsiteX12" fmla="*/ 154782 w 3891397"/>
              <a:gd name="connsiteY12" fmla="*/ 1515 h 2068008"/>
              <a:gd name="connsiteX13" fmla="*/ 1450183 w 3891397"/>
              <a:gd name="connsiteY13" fmla="*/ 1515 h 2068008"/>
              <a:gd name="connsiteX14" fmla="*/ 1450183 w 3891397"/>
              <a:gd name="connsiteY14" fmla="*/ 153915 h 2068008"/>
              <a:gd name="connsiteX15" fmla="*/ 1373983 w 3891397"/>
              <a:gd name="connsiteY15" fmla="*/ 230115 h 2068008"/>
              <a:gd name="connsiteX16" fmla="*/ 1373983 w 3891397"/>
              <a:gd name="connsiteY16" fmla="*/ 534915 h 2068008"/>
              <a:gd name="connsiteX17" fmla="*/ 1678783 w 3891397"/>
              <a:gd name="connsiteY17" fmla="*/ 534915 h 2068008"/>
              <a:gd name="connsiteX18" fmla="*/ 1678783 w 3891397"/>
              <a:gd name="connsiteY18" fmla="*/ 230115 h 2068008"/>
              <a:gd name="connsiteX19" fmla="*/ 1602583 w 3891397"/>
              <a:gd name="connsiteY19" fmla="*/ 153915 h 2068008"/>
              <a:gd name="connsiteX20" fmla="*/ 1602583 w 3891397"/>
              <a:gd name="connsiteY20" fmla="*/ 1515 h 2068008"/>
              <a:gd name="connsiteX21" fmla="*/ 2288383 w 3891397"/>
              <a:gd name="connsiteY21" fmla="*/ 1515 h 2068008"/>
              <a:gd name="connsiteX22" fmla="*/ 2288383 w 3891397"/>
              <a:gd name="connsiteY22" fmla="*/ 153915 h 2068008"/>
              <a:gd name="connsiteX23" fmla="*/ 2212183 w 3891397"/>
              <a:gd name="connsiteY23" fmla="*/ 230115 h 2068008"/>
              <a:gd name="connsiteX24" fmla="*/ 2212183 w 3891397"/>
              <a:gd name="connsiteY24" fmla="*/ 534915 h 2068008"/>
              <a:gd name="connsiteX25" fmla="*/ 2516983 w 3891397"/>
              <a:gd name="connsiteY25" fmla="*/ 534915 h 2068008"/>
              <a:gd name="connsiteX26" fmla="*/ 2516983 w 3891397"/>
              <a:gd name="connsiteY26" fmla="*/ 230115 h 2068008"/>
              <a:gd name="connsiteX27" fmla="*/ 2440783 w 3891397"/>
              <a:gd name="connsiteY27" fmla="*/ 153915 h 2068008"/>
              <a:gd name="connsiteX28" fmla="*/ 2440783 w 3891397"/>
              <a:gd name="connsiteY28" fmla="*/ 1515 h 2068008"/>
              <a:gd name="connsiteX0" fmla="*/ 2440783 w 3891397"/>
              <a:gd name="connsiteY0" fmla="*/ 1515 h 2068008"/>
              <a:gd name="connsiteX1" fmla="*/ 3736182 w 3891397"/>
              <a:gd name="connsiteY1" fmla="*/ 1515 h 2068008"/>
              <a:gd name="connsiteX2" fmla="*/ 3859142 w 3891397"/>
              <a:gd name="connsiteY2" fmla="*/ 32688 h 2068008"/>
              <a:gd name="connsiteX3" fmla="*/ 3888581 w 3891397"/>
              <a:gd name="connsiteY3" fmla="*/ 230115 h 2068008"/>
              <a:gd name="connsiteX4" fmla="*/ 3888582 w 3891397"/>
              <a:gd name="connsiteY4" fmla="*/ 1906514 h 2068008"/>
              <a:gd name="connsiteX5" fmla="*/ 3869533 w 3891397"/>
              <a:gd name="connsiteY5" fmla="*/ 2022547 h 2068008"/>
              <a:gd name="connsiteX6" fmla="*/ 3736182 w 3891397"/>
              <a:gd name="connsiteY6" fmla="*/ 2058915 h 2068008"/>
              <a:gd name="connsiteX7" fmla="*/ 154782 w 3891397"/>
              <a:gd name="connsiteY7" fmla="*/ 2058915 h 2068008"/>
              <a:gd name="connsiteX8" fmla="*/ 38100 w 3891397"/>
              <a:gd name="connsiteY8" fmla="*/ 2035104 h 2068008"/>
              <a:gd name="connsiteX9" fmla="*/ 2383 w 3891397"/>
              <a:gd name="connsiteY9" fmla="*/ 1906515 h 2068008"/>
              <a:gd name="connsiteX10" fmla="*/ 2383 w 3891397"/>
              <a:gd name="connsiteY10" fmla="*/ 153915 h 2068008"/>
              <a:gd name="connsiteX11" fmla="*/ 35721 w 3891397"/>
              <a:gd name="connsiteY11" fmla="*/ 32471 h 2068008"/>
              <a:gd name="connsiteX12" fmla="*/ 154782 w 3891397"/>
              <a:gd name="connsiteY12" fmla="*/ 1515 h 2068008"/>
              <a:gd name="connsiteX13" fmla="*/ 1450183 w 3891397"/>
              <a:gd name="connsiteY13" fmla="*/ 1515 h 2068008"/>
              <a:gd name="connsiteX14" fmla="*/ 1450183 w 3891397"/>
              <a:gd name="connsiteY14" fmla="*/ 153915 h 2068008"/>
              <a:gd name="connsiteX15" fmla="*/ 1373983 w 3891397"/>
              <a:gd name="connsiteY15" fmla="*/ 230115 h 2068008"/>
              <a:gd name="connsiteX16" fmla="*/ 1373983 w 3891397"/>
              <a:gd name="connsiteY16" fmla="*/ 534915 h 2068008"/>
              <a:gd name="connsiteX17" fmla="*/ 1678783 w 3891397"/>
              <a:gd name="connsiteY17" fmla="*/ 534915 h 2068008"/>
              <a:gd name="connsiteX18" fmla="*/ 1678783 w 3891397"/>
              <a:gd name="connsiteY18" fmla="*/ 230115 h 2068008"/>
              <a:gd name="connsiteX19" fmla="*/ 1602583 w 3891397"/>
              <a:gd name="connsiteY19" fmla="*/ 153915 h 2068008"/>
              <a:gd name="connsiteX20" fmla="*/ 1602583 w 3891397"/>
              <a:gd name="connsiteY20" fmla="*/ 1515 h 2068008"/>
              <a:gd name="connsiteX21" fmla="*/ 2288383 w 3891397"/>
              <a:gd name="connsiteY21" fmla="*/ 1515 h 2068008"/>
              <a:gd name="connsiteX22" fmla="*/ 2288383 w 3891397"/>
              <a:gd name="connsiteY22" fmla="*/ 153915 h 2068008"/>
              <a:gd name="connsiteX23" fmla="*/ 2212183 w 3891397"/>
              <a:gd name="connsiteY23" fmla="*/ 230115 h 2068008"/>
              <a:gd name="connsiteX24" fmla="*/ 2212183 w 3891397"/>
              <a:gd name="connsiteY24" fmla="*/ 534915 h 2068008"/>
              <a:gd name="connsiteX25" fmla="*/ 2516983 w 3891397"/>
              <a:gd name="connsiteY25" fmla="*/ 534915 h 2068008"/>
              <a:gd name="connsiteX26" fmla="*/ 2516983 w 3891397"/>
              <a:gd name="connsiteY26" fmla="*/ 230115 h 2068008"/>
              <a:gd name="connsiteX27" fmla="*/ 2440783 w 3891397"/>
              <a:gd name="connsiteY27" fmla="*/ 153915 h 2068008"/>
              <a:gd name="connsiteX28" fmla="*/ 2440783 w 3891397"/>
              <a:gd name="connsiteY28" fmla="*/ 1515 h 2068008"/>
              <a:gd name="connsiteX0" fmla="*/ 2440783 w 3888583"/>
              <a:gd name="connsiteY0" fmla="*/ 1515 h 2068008"/>
              <a:gd name="connsiteX1" fmla="*/ 3736182 w 3888583"/>
              <a:gd name="connsiteY1" fmla="*/ 1515 h 2068008"/>
              <a:gd name="connsiteX2" fmla="*/ 3859142 w 3888583"/>
              <a:gd name="connsiteY2" fmla="*/ 32688 h 2068008"/>
              <a:gd name="connsiteX3" fmla="*/ 3888581 w 3888583"/>
              <a:gd name="connsiteY3" fmla="*/ 230115 h 2068008"/>
              <a:gd name="connsiteX4" fmla="*/ 3888582 w 3888583"/>
              <a:gd name="connsiteY4" fmla="*/ 1906514 h 2068008"/>
              <a:gd name="connsiteX5" fmla="*/ 3862389 w 3888583"/>
              <a:gd name="connsiteY5" fmla="*/ 2022547 h 2068008"/>
              <a:gd name="connsiteX6" fmla="*/ 3736182 w 3888583"/>
              <a:gd name="connsiteY6" fmla="*/ 2058915 h 2068008"/>
              <a:gd name="connsiteX7" fmla="*/ 154782 w 3888583"/>
              <a:gd name="connsiteY7" fmla="*/ 2058915 h 2068008"/>
              <a:gd name="connsiteX8" fmla="*/ 38100 w 3888583"/>
              <a:gd name="connsiteY8" fmla="*/ 2035104 h 2068008"/>
              <a:gd name="connsiteX9" fmla="*/ 2383 w 3888583"/>
              <a:gd name="connsiteY9" fmla="*/ 1906515 h 2068008"/>
              <a:gd name="connsiteX10" fmla="*/ 2383 w 3888583"/>
              <a:gd name="connsiteY10" fmla="*/ 153915 h 2068008"/>
              <a:gd name="connsiteX11" fmla="*/ 35721 w 3888583"/>
              <a:gd name="connsiteY11" fmla="*/ 32471 h 2068008"/>
              <a:gd name="connsiteX12" fmla="*/ 154782 w 3888583"/>
              <a:gd name="connsiteY12" fmla="*/ 1515 h 2068008"/>
              <a:gd name="connsiteX13" fmla="*/ 1450183 w 3888583"/>
              <a:gd name="connsiteY13" fmla="*/ 1515 h 2068008"/>
              <a:gd name="connsiteX14" fmla="*/ 1450183 w 3888583"/>
              <a:gd name="connsiteY14" fmla="*/ 153915 h 2068008"/>
              <a:gd name="connsiteX15" fmla="*/ 1373983 w 3888583"/>
              <a:gd name="connsiteY15" fmla="*/ 230115 h 2068008"/>
              <a:gd name="connsiteX16" fmla="*/ 1373983 w 3888583"/>
              <a:gd name="connsiteY16" fmla="*/ 534915 h 2068008"/>
              <a:gd name="connsiteX17" fmla="*/ 1678783 w 3888583"/>
              <a:gd name="connsiteY17" fmla="*/ 534915 h 2068008"/>
              <a:gd name="connsiteX18" fmla="*/ 1678783 w 3888583"/>
              <a:gd name="connsiteY18" fmla="*/ 230115 h 2068008"/>
              <a:gd name="connsiteX19" fmla="*/ 1602583 w 3888583"/>
              <a:gd name="connsiteY19" fmla="*/ 153915 h 2068008"/>
              <a:gd name="connsiteX20" fmla="*/ 1602583 w 3888583"/>
              <a:gd name="connsiteY20" fmla="*/ 1515 h 2068008"/>
              <a:gd name="connsiteX21" fmla="*/ 2288383 w 3888583"/>
              <a:gd name="connsiteY21" fmla="*/ 1515 h 2068008"/>
              <a:gd name="connsiteX22" fmla="*/ 2288383 w 3888583"/>
              <a:gd name="connsiteY22" fmla="*/ 153915 h 2068008"/>
              <a:gd name="connsiteX23" fmla="*/ 2212183 w 3888583"/>
              <a:gd name="connsiteY23" fmla="*/ 230115 h 2068008"/>
              <a:gd name="connsiteX24" fmla="*/ 2212183 w 3888583"/>
              <a:gd name="connsiteY24" fmla="*/ 534915 h 2068008"/>
              <a:gd name="connsiteX25" fmla="*/ 2516983 w 3888583"/>
              <a:gd name="connsiteY25" fmla="*/ 534915 h 2068008"/>
              <a:gd name="connsiteX26" fmla="*/ 2516983 w 3888583"/>
              <a:gd name="connsiteY26" fmla="*/ 230115 h 2068008"/>
              <a:gd name="connsiteX27" fmla="*/ 2440783 w 3888583"/>
              <a:gd name="connsiteY27" fmla="*/ 153915 h 2068008"/>
              <a:gd name="connsiteX28" fmla="*/ 2440783 w 3888583"/>
              <a:gd name="connsiteY28" fmla="*/ 1515 h 2068008"/>
              <a:gd name="connsiteX0" fmla="*/ 2440783 w 3898540"/>
              <a:gd name="connsiteY0" fmla="*/ 1515 h 2068008"/>
              <a:gd name="connsiteX1" fmla="*/ 3736182 w 3898540"/>
              <a:gd name="connsiteY1" fmla="*/ 1515 h 2068008"/>
              <a:gd name="connsiteX2" fmla="*/ 3859142 w 3898540"/>
              <a:gd name="connsiteY2" fmla="*/ 32688 h 2068008"/>
              <a:gd name="connsiteX3" fmla="*/ 3888581 w 3898540"/>
              <a:gd name="connsiteY3" fmla="*/ 230115 h 2068008"/>
              <a:gd name="connsiteX4" fmla="*/ 3888582 w 3898540"/>
              <a:gd name="connsiteY4" fmla="*/ 1906514 h 2068008"/>
              <a:gd name="connsiteX5" fmla="*/ 3862389 w 3898540"/>
              <a:gd name="connsiteY5" fmla="*/ 2022547 h 2068008"/>
              <a:gd name="connsiteX6" fmla="*/ 3736182 w 3898540"/>
              <a:gd name="connsiteY6" fmla="*/ 2058915 h 2068008"/>
              <a:gd name="connsiteX7" fmla="*/ 154782 w 3898540"/>
              <a:gd name="connsiteY7" fmla="*/ 2058915 h 2068008"/>
              <a:gd name="connsiteX8" fmla="*/ 38100 w 3898540"/>
              <a:gd name="connsiteY8" fmla="*/ 2035104 h 2068008"/>
              <a:gd name="connsiteX9" fmla="*/ 2383 w 3898540"/>
              <a:gd name="connsiteY9" fmla="*/ 1906515 h 2068008"/>
              <a:gd name="connsiteX10" fmla="*/ 2383 w 3898540"/>
              <a:gd name="connsiteY10" fmla="*/ 153915 h 2068008"/>
              <a:gd name="connsiteX11" fmla="*/ 35721 w 3898540"/>
              <a:gd name="connsiteY11" fmla="*/ 32471 h 2068008"/>
              <a:gd name="connsiteX12" fmla="*/ 154782 w 3898540"/>
              <a:gd name="connsiteY12" fmla="*/ 1515 h 2068008"/>
              <a:gd name="connsiteX13" fmla="*/ 1450183 w 3898540"/>
              <a:gd name="connsiteY13" fmla="*/ 1515 h 2068008"/>
              <a:gd name="connsiteX14" fmla="*/ 1450183 w 3898540"/>
              <a:gd name="connsiteY14" fmla="*/ 153915 h 2068008"/>
              <a:gd name="connsiteX15" fmla="*/ 1373983 w 3898540"/>
              <a:gd name="connsiteY15" fmla="*/ 230115 h 2068008"/>
              <a:gd name="connsiteX16" fmla="*/ 1373983 w 3898540"/>
              <a:gd name="connsiteY16" fmla="*/ 534915 h 2068008"/>
              <a:gd name="connsiteX17" fmla="*/ 1678783 w 3898540"/>
              <a:gd name="connsiteY17" fmla="*/ 534915 h 2068008"/>
              <a:gd name="connsiteX18" fmla="*/ 1678783 w 3898540"/>
              <a:gd name="connsiteY18" fmla="*/ 230115 h 2068008"/>
              <a:gd name="connsiteX19" fmla="*/ 1602583 w 3898540"/>
              <a:gd name="connsiteY19" fmla="*/ 153915 h 2068008"/>
              <a:gd name="connsiteX20" fmla="*/ 1602583 w 3898540"/>
              <a:gd name="connsiteY20" fmla="*/ 1515 h 2068008"/>
              <a:gd name="connsiteX21" fmla="*/ 2288383 w 3898540"/>
              <a:gd name="connsiteY21" fmla="*/ 1515 h 2068008"/>
              <a:gd name="connsiteX22" fmla="*/ 2288383 w 3898540"/>
              <a:gd name="connsiteY22" fmla="*/ 153915 h 2068008"/>
              <a:gd name="connsiteX23" fmla="*/ 2212183 w 3898540"/>
              <a:gd name="connsiteY23" fmla="*/ 230115 h 2068008"/>
              <a:gd name="connsiteX24" fmla="*/ 2212183 w 3898540"/>
              <a:gd name="connsiteY24" fmla="*/ 534915 h 2068008"/>
              <a:gd name="connsiteX25" fmla="*/ 2516983 w 3898540"/>
              <a:gd name="connsiteY25" fmla="*/ 534915 h 2068008"/>
              <a:gd name="connsiteX26" fmla="*/ 2516983 w 3898540"/>
              <a:gd name="connsiteY26" fmla="*/ 230115 h 2068008"/>
              <a:gd name="connsiteX27" fmla="*/ 2440783 w 3898540"/>
              <a:gd name="connsiteY27" fmla="*/ 153915 h 2068008"/>
              <a:gd name="connsiteX28" fmla="*/ 2440783 w 3898540"/>
              <a:gd name="connsiteY28" fmla="*/ 1515 h 2068008"/>
              <a:gd name="connsiteX0" fmla="*/ 2440783 w 3898540"/>
              <a:gd name="connsiteY0" fmla="*/ 1515 h 2059564"/>
              <a:gd name="connsiteX1" fmla="*/ 3736182 w 3898540"/>
              <a:gd name="connsiteY1" fmla="*/ 1515 h 2059564"/>
              <a:gd name="connsiteX2" fmla="*/ 3859142 w 3898540"/>
              <a:gd name="connsiteY2" fmla="*/ 32688 h 2059564"/>
              <a:gd name="connsiteX3" fmla="*/ 3888581 w 3898540"/>
              <a:gd name="connsiteY3" fmla="*/ 230115 h 2059564"/>
              <a:gd name="connsiteX4" fmla="*/ 3888582 w 3898540"/>
              <a:gd name="connsiteY4" fmla="*/ 1906514 h 2059564"/>
              <a:gd name="connsiteX5" fmla="*/ 3862389 w 3898540"/>
              <a:gd name="connsiteY5" fmla="*/ 2022547 h 2059564"/>
              <a:gd name="connsiteX6" fmla="*/ 3736182 w 3898540"/>
              <a:gd name="connsiteY6" fmla="*/ 2058915 h 2059564"/>
              <a:gd name="connsiteX7" fmla="*/ 154782 w 3898540"/>
              <a:gd name="connsiteY7" fmla="*/ 2058915 h 2059564"/>
              <a:gd name="connsiteX8" fmla="*/ 38100 w 3898540"/>
              <a:gd name="connsiteY8" fmla="*/ 2035104 h 2059564"/>
              <a:gd name="connsiteX9" fmla="*/ 2383 w 3898540"/>
              <a:gd name="connsiteY9" fmla="*/ 1906515 h 2059564"/>
              <a:gd name="connsiteX10" fmla="*/ 2383 w 3898540"/>
              <a:gd name="connsiteY10" fmla="*/ 153915 h 2059564"/>
              <a:gd name="connsiteX11" fmla="*/ 35721 w 3898540"/>
              <a:gd name="connsiteY11" fmla="*/ 32471 h 2059564"/>
              <a:gd name="connsiteX12" fmla="*/ 154782 w 3898540"/>
              <a:gd name="connsiteY12" fmla="*/ 1515 h 2059564"/>
              <a:gd name="connsiteX13" fmla="*/ 1450183 w 3898540"/>
              <a:gd name="connsiteY13" fmla="*/ 1515 h 2059564"/>
              <a:gd name="connsiteX14" fmla="*/ 1450183 w 3898540"/>
              <a:gd name="connsiteY14" fmla="*/ 153915 h 2059564"/>
              <a:gd name="connsiteX15" fmla="*/ 1373983 w 3898540"/>
              <a:gd name="connsiteY15" fmla="*/ 230115 h 2059564"/>
              <a:gd name="connsiteX16" fmla="*/ 1373983 w 3898540"/>
              <a:gd name="connsiteY16" fmla="*/ 534915 h 2059564"/>
              <a:gd name="connsiteX17" fmla="*/ 1678783 w 3898540"/>
              <a:gd name="connsiteY17" fmla="*/ 534915 h 2059564"/>
              <a:gd name="connsiteX18" fmla="*/ 1678783 w 3898540"/>
              <a:gd name="connsiteY18" fmla="*/ 230115 h 2059564"/>
              <a:gd name="connsiteX19" fmla="*/ 1602583 w 3898540"/>
              <a:gd name="connsiteY19" fmla="*/ 153915 h 2059564"/>
              <a:gd name="connsiteX20" fmla="*/ 1602583 w 3898540"/>
              <a:gd name="connsiteY20" fmla="*/ 1515 h 2059564"/>
              <a:gd name="connsiteX21" fmla="*/ 2288383 w 3898540"/>
              <a:gd name="connsiteY21" fmla="*/ 1515 h 2059564"/>
              <a:gd name="connsiteX22" fmla="*/ 2288383 w 3898540"/>
              <a:gd name="connsiteY22" fmla="*/ 153915 h 2059564"/>
              <a:gd name="connsiteX23" fmla="*/ 2212183 w 3898540"/>
              <a:gd name="connsiteY23" fmla="*/ 230115 h 2059564"/>
              <a:gd name="connsiteX24" fmla="*/ 2212183 w 3898540"/>
              <a:gd name="connsiteY24" fmla="*/ 534915 h 2059564"/>
              <a:gd name="connsiteX25" fmla="*/ 2516983 w 3898540"/>
              <a:gd name="connsiteY25" fmla="*/ 534915 h 2059564"/>
              <a:gd name="connsiteX26" fmla="*/ 2516983 w 3898540"/>
              <a:gd name="connsiteY26" fmla="*/ 230115 h 2059564"/>
              <a:gd name="connsiteX27" fmla="*/ 2440783 w 3898540"/>
              <a:gd name="connsiteY27" fmla="*/ 153915 h 2059564"/>
              <a:gd name="connsiteX28" fmla="*/ 2440783 w 3898540"/>
              <a:gd name="connsiteY28" fmla="*/ 1515 h 2059564"/>
              <a:gd name="connsiteX0" fmla="*/ 2440783 w 3898540"/>
              <a:gd name="connsiteY0" fmla="*/ 1515 h 2059564"/>
              <a:gd name="connsiteX1" fmla="*/ 3736182 w 3898540"/>
              <a:gd name="connsiteY1" fmla="*/ 1515 h 2059564"/>
              <a:gd name="connsiteX2" fmla="*/ 3859142 w 3898540"/>
              <a:gd name="connsiteY2" fmla="*/ 32688 h 2059564"/>
              <a:gd name="connsiteX3" fmla="*/ 3888581 w 3898540"/>
              <a:gd name="connsiteY3" fmla="*/ 230115 h 2059564"/>
              <a:gd name="connsiteX4" fmla="*/ 3888582 w 3898540"/>
              <a:gd name="connsiteY4" fmla="*/ 1906514 h 2059564"/>
              <a:gd name="connsiteX5" fmla="*/ 3862389 w 3898540"/>
              <a:gd name="connsiteY5" fmla="*/ 2022547 h 2059564"/>
              <a:gd name="connsiteX6" fmla="*/ 3736182 w 3898540"/>
              <a:gd name="connsiteY6" fmla="*/ 2058915 h 2059564"/>
              <a:gd name="connsiteX7" fmla="*/ 154782 w 3898540"/>
              <a:gd name="connsiteY7" fmla="*/ 2058915 h 2059564"/>
              <a:gd name="connsiteX8" fmla="*/ 38100 w 3898540"/>
              <a:gd name="connsiteY8" fmla="*/ 2035104 h 2059564"/>
              <a:gd name="connsiteX9" fmla="*/ 2383 w 3898540"/>
              <a:gd name="connsiteY9" fmla="*/ 1906515 h 2059564"/>
              <a:gd name="connsiteX10" fmla="*/ 2383 w 3898540"/>
              <a:gd name="connsiteY10" fmla="*/ 153915 h 2059564"/>
              <a:gd name="connsiteX11" fmla="*/ 35721 w 3898540"/>
              <a:gd name="connsiteY11" fmla="*/ 32471 h 2059564"/>
              <a:gd name="connsiteX12" fmla="*/ 154782 w 3898540"/>
              <a:gd name="connsiteY12" fmla="*/ 1515 h 2059564"/>
              <a:gd name="connsiteX13" fmla="*/ 1450183 w 3898540"/>
              <a:gd name="connsiteY13" fmla="*/ 1515 h 2059564"/>
              <a:gd name="connsiteX14" fmla="*/ 1450183 w 3898540"/>
              <a:gd name="connsiteY14" fmla="*/ 153915 h 2059564"/>
              <a:gd name="connsiteX15" fmla="*/ 1373983 w 3898540"/>
              <a:gd name="connsiteY15" fmla="*/ 230115 h 2059564"/>
              <a:gd name="connsiteX16" fmla="*/ 1373983 w 3898540"/>
              <a:gd name="connsiteY16" fmla="*/ 534915 h 2059564"/>
              <a:gd name="connsiteX17" fmla="*/ 1678783 w 3898540"/>
              <a:gd name="connsiteY17" fmla="*/ 534915 h 2059564"/>
              <a:gd name="connsiteX18" fmla="*/ 1678783 w 3898540"/>
              <a:gd name="connsiteY18" fmla="*/ 230115 h 2059564"/>
              <a:gd name="connsiteX19" fmla="*/ 1602583 w 3898540"/>
              <a:gd name="connsiteY19" fmla="*/ 153915 h 2059564"/>
              <a:gd name="connsiteX20" fmla="*/ 1602583 w 3898540"/>
              <a:gd name="connsiteY20" fmla="*/ 1515 h 2059564"/>
              <a:gd name="connsiteX21" fmla="*/ 2288383 w 3898540"/>
              <a:gd name="connsiteY21" fmla="*/ 1515 h 2059564"/>
              <a:gd name="connsiteX22" fmla="*/ 2288383 w 3898540"/>
              <a:gd name="connsiteY22" fmla="*/ 153915 h 2059564"/>
              <a:gd name="connsiteX23" fmla="*/ 2212183 w 3898540"/>
              <a:gd name="connsiteY23" fmla="*/ 230115 h 2059564"/>
              <a:gd name="connsiteX24" fmla="*/ 2212183 w 3898540"/>
              <a:gd name="connsiteY24" fmla="*/ 534915 h 2059564"/>
              <a:gd name="connsiteX25" fmla="*/ 2516983 w 3898540"/>
              <a:gd name="connsiteY25" fmla="*/ 534915 h 2059564"/>
              <a:gd name="connsiteX26" fmla="*/ 2516983 w 3898540"/>
              <a:gd name="connsiteY26" fmla="*/ 230115 h 2059564"/>
              <a:gd name="connsiteX27" fmla="*/ 2440783 w 3898540"/>
              <a:gd name="connsiteY27" fmla="*/ 153915 h 2059564"/>
              <a:gd name="connsiteX28" fmla="*/ 2440783 w 3898540"/>
              <a:gd name="connsiteY28" fmla="*/ 1515 h 205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98540" h="2059564">
                <a:moveTo>
                  <a:pt x="2440783" y="1515"/>
                </a:moveTo>
                <a:lnTo>
                  <a:pt x="3736182" y="1515"/>
                </a:lnTo>
                <a:cubicBezTo>
                  <a:pt x="3777169" y="0"/>
                  <a:pt x="3839586" y="3248"/>
                  <a:pt x="3859142" y="32688"/>
                </a:cubicBezTo>
                <a:cubicBezTo>
                  <a:pt x="3888583" y="51955"/>
                  <a:pt x="3885334" y="175129"/>
                  <a:pt x="3888581" y="230115"/>
                </a:cubicBezTo>
                <a:cubicBezTo>
                  <a:pt x="3888581" y="788915"/>
                  <a:pt x="3888582" y="1347714"/>
                  <a:pt x="3888582" y="1906514"/>
                </a:cubicBezTo>
                <a:cubicBezTo>
                  <a:pt x="3883387" y="1961932"/>
                  <a:pt x="3898540" y="1976654"/>
                  <a:pt x="3862389" y="2022547"/>
                </a:cubicBezTo>
                <a:cubicBezTo>
                  <a:pt x="3834608" y="2056102"/>
                  <a:pt x="3783013" y="2058698"/>
                  <a:pt x="3736182" y="2058915"/>
                </a:cubicBezTo>
                <a:lnTo>
                  <a:pt x="154782" y="2058915"/>
                </a:lnTo>
                <a:cubicBezTo>
                  <a:pt x="77861" y="2059564"/>
                  <a:pt x="69057" y="2054947"/>
                  <a:pt x="38100" y="2035104"/>
                </a:cubicBezTo>
                <a:cubicBezTo>
                  <a:pt x="0" y="2012879"/>
                  <a:pt x="2383" y="1957315"/>
                  <a:pt x="2383" y="1906515"/>
                </a:cubicBezTo>
                <a:cubicBezTo>
                  <a:pt x="4115" y="1314233"/>
                  <a:pt x="651" y="746197"/>
                  <a:pt x="2383" y="153915"/>
                </a:cubicBezTo>
                <a:cubicBezTo>
                  <a:pt x="2383" y="112640"/>
                  <a:pt x="3" y="66603"/>
                  <a:pt x="35721" y="32471"/>
                </a:cubicBezTo>
                <a:cubicBezTo>
                  <a:pt x="59534" y="3103"/>
                  <a:pt x="109538" y="1912"/>
                  <a:pt x="154782" y="1515"/>
                </a:cubicBezTo>
                <a:lnTo>
                  <a:pt x="1450183" y="1515"/>
                </a:lnTo>
                <a:lnTo>
                  <a:pt x="1450183" y="153915"/>
                </a:lnTo>
                <a:lnTo>
                  <a:pt x="1373983" y="230115"/>
                </a:lnTo>
                <a:lnTo>
                  <a:pt x="1373983" y="534915"/>
                </a:lnTo>
                <a:lnTo>
                  <a:pt x="1678783" y="534915"/>
                </a:lnTo>
                <a:cubicBezTo>
                  <a:pt x="1677051" y="436201"/>
                  <a:pt x="1680515" y="328829"/>
                  <a:pt x="1678783" y="230115"/>
                </a:cubicBezTo>
                <a:lnTo>
                  <a:pt x="1602583" y="153915"/>
                </a:lnTo>
                <a:lnTo>
                  <a:pt x="1602583" y="1515"/>
                </a:lnTo>
                <a:lnTo>
                  <a:pt x="2288383" y="1515"/>
                </a:lnTo>
                <a:lnTo>
                  <a:pt x="2288383" y="153915"/>
                </a:lnTo>
                <a:lnTo>
                  <a:pt x="2212183" y="230115"/>
                </a:lnTo>
                <a:lnTo>
                  <a:pt x="2212183" y="534915"/>
                </a:lnTo>
                <a:lnTo>
                  <a:pt x="2516983" y="534915"/>
                </a:lnTo>
                <a:cubicBezTo>
                  <a:pt x="2515251" y="431006"/>
                  <a:pt x="2518715" y="334024"/>
                  <a:pt x="2516983" y="230115"/>
                </a:cubicBezTo>
                <a:lnTo>
                  <a:pt x="2440783" y="153915"/>
                </a:lnTo>
                <a:lnTo>
                  <a:pt x="2440783" y="1515"/>
                </a:lnTo>
                <a:close/>
              </a:path>
            </a:pathLst>
          </a:custGeom>
          <a:solidFill>
            <a:schemeClr val="bg1"/>
          </a:solidFill>
          <a:ln w="12700">
            <a:solidFill>
              <a:schemeClr val="bg1">
                <a:lumMod val="65000"/>
              </a:schemeClr>
            </a:solidFill>
          </a:ln>
          <a:effectLst>
            <a:outerShdw blurRad="152400" sx="102000" sy="102000" algn="ctr" rotWithShape="0">
              <a:prstClr val="black">
                <a:alpha val="32000"/>
              </a:prstClr>
            </a:outerShdw>
          </a:effectLst>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a:p>
            <a:pPr algn="ctr"/>
            <a:r>
              <a:rPr lang="en-US" sz="2000" b="1" dirty="0">
                <a:solidFill>
                  <a:schemeClr val="tx1"/>
                </a:solidFill>
              </a:rPr>
              <a:t>Nabil Schear</a:t>
            </a:r>
          </a:p>
          <a:p>
            <a:pPr algn="ctr"/>
            <a:r>
              <a:rPr lang="en-US" sz="2000" b="1" dirty="0">
                <a:solidFill>
                  <a:schemeClr val="tx1"/>
                </a:solidFill>
                <a:hlinkClick r:id="rId2"/>
              </a:rPr>
              <a:t>nabil@ll.mit.edu</a:t>
            </a:r>
            <a:endParaRPr lang="en-US" sz="2000" b="1" dirty="0">
              <a:solidFill>
                <a:schemeClr val="tx1"/>
              </a:solidFill>
            </a:endParaRPr>
          </a:p>
        </p:txBody>
      </p:sp>
      <p:sp>
        <p:nvSpPr>
          <p:cNvPr id="7" name="Freeform 6"/>
          <p:cNvSpPr/>
          <p:nvPr/>
        </p:nvSpPr>
        <p:spPr>
          <a:xfrm>
            <a:off x="6391348" y="2987355"/>
            <a:ext cx="3898540" cy="2059564"/>
          </a:xfrm>
          <a:custGeom>
            <a:avLst/>
            <a:gdLst>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61359 w 3896591"/>
              <a:gd name="connsiteY26" fmla="*/ 192232 h 2093768"/>
              <a:gd name="connsiteX27" fmla="*/ 2467841 w 3896591"/>
              <a:gd name="connsiteY27" fmla="*/ 161059 h 2093768"/>
              <a:gd name="connsiteX28" fmla="*/ 2462645 w 3896591"/>
              <a:gd name="connsiteY28" fmla="*/ 15586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61359 w 3896591"/>
              <a:gd name="connsiteY26" fmla="*/ 192232 h 2093768"/>
              <a:gd name="connsiteX27" fmla="*/ 2467841 w 3896591"/>
              <a:gd name="connsiteY27" fmla="*/ 161059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61359 w 3896591"/>
              <a:gd name="connsiteY26" fmla="*/ 192232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3802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380259 w 3896591"/>
              <a:gd name="connsiteY13" fmla="*/ 25977 h 2093768"/>
              <a:gd name="connsiteX14" fmla="*/ 13802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3802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2946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2946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232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294659 w 3896591"/>
              <a:gd name="connsiteY22" fmla="*/ 178377 h 2093768"/>
              <a:gd name="connsiteX23" fmla="*/ 2218459 w 3896591"/>
              <a:gd name="connsiteY23" fmla="*/ 254577 h 2093768"/>
              <a:gd name="connsiteX24" fmla="*/ 2218459 w 3896591"/>
              <a:gd name="connsiteY24" fmla="*/ 559377 h 2093768"/>
              <a:gd name="connsiteX25" fmla="*/ 2523259 w 3896591"/>
              <a:gd name="connsiteY25" fmla="*/ 559377 h 2093768"/>
              <a:gd name="connsiteX26" fmla="*/ 25232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0 h 2088573"/>
              <a:gd name="connsiteX1" fmla="*/ 3709554 w 3896591"/>
              <a:gd name="connsiteY1" fmla="*/ 0 h 2088573"/>
              <a:gd name="connsiteX2" fmla="*/ 3865418 w 3896591"/>
              <a:gd name="connsiteY2" fmla="*/ 51955 h 2088573"/>
              <a:gd name="connsiteX3" fmla="*/ 3896591 w 3896591"/>
              <a:gd name="connsiteY3" fmla="*/ 202623 h 2088573"/>
              <a:gd name="connsiteX4" fmla="*/ 3891395 w 3896591"/>
              <a:gd name="connsiteY4" fmla="*/ 1875559 h 2088573"/>
              <a:gd name="connsiteX5" fmla="*/ 3875809 w 3896591"/>
              <a:gd name="connsiteY5" fmla="*/ 2041814 h 2088573"/>
              <a:gd name="connsiteX6" fmla="*/ 3699164 w 3896591"/>
              <a:gd name="connsiteY6" fmla="*/ 2088573 h 2088573"/>
              <a:gd name="connsiteX7" fmla="*/ 176645 w 3896591"/>
              <a:gd name="connsiteY7" fmla="*/ 2083377 h 2088573"/>
              <a:gd name="connsiteX8" fmla="*/ 51954 w 3896591"/>
              <a:gd name="connsiteY8" fmla="*/ 2047009 h 2088573"/>
              <a:gd name="connsiteX9" fmla="*/ 0 w 3896591"/>
              <a:gd name="connsiteY9" fmla="*/ 1937905 h 2088573"/>
              <a:gd name="connsiteX10" fmla="*/ 5195 w 3896591"/>
              <a:gd name="connsiteY10" fmla="*/ 161059 h 2088573"/>
              <a:gd name="connsiteX11" fmla="*/ 46759 w 3896591"/>
              <a:gd name="connsiteY11" fmla="*/ 51955 h 2088573"/>
              <a:gd name="connsiteX12" fmla="*/ 84859 w 3896591"/>
              <a:gd name="connsiteY12" fmla="*/ 20782 h 2088573"/>
              <a:gd name="connsiteX13" fmla="*/ 1456459 w 3896591"/>
              <a:gd name="connsiteY13" fmla="*/ 20782 h 2088573"/>
              <a:gd name="connsiteX14" fmla="*/ 1456459 w 3896591"/>
              <a:gd name="connsiteY14" fmla="*/ 173182 h 2088573"/>
              <a:gd name="connsiteX15" fmla="*/ 1380259 w 3896591"/>
              <a:gd name="connsiteY15" fmla="*/ 249382 h 2088573"/>
              <a:gd name="connsiteX16" fmla="*/ 1380259 w 3896591"/>
              <a:gd name="connsiteY16" fmla="*/ 554182 h 2088573"/>
              <a:gd name="connsiteX17" fmla="*/ 1685059 w 3896591"/>
              <a:gd name="connsiteY17" fmla="*/ 554182 h 2088573"/>
              <a:gd name="connsiteX18" fmla="*/ 1685059 w 3896591"/>
              <a:gd name="connsiteY18" fmla="*/ 249382 h 2088573"/>
              <a:gd name="connsiteX19" fmla="*/ 1608859 w 3896591"/>
              <a:gd name="connsiteY19" fmla="*/ 173182 h 2088573"/>
              <a:gd name="connsiteX20" fmla="*/ 1608859 w 3896591"/>
              <a:gd name="connsiteY20" fmla="*/ 20782 h 2088573"/>
              <a:gd name="connsiteX21" fmla="*/ 2294659 w 3896591"/>
              <a:gd name="connsiteY21" fmla="*/ 20782 h 2088573"/>
              <a:gd name="connsiteX22" fmla="*/ 2294659 w 3896591"/>
              <a:gd name="connsiteY22" fmla="*/ 173182 h 2088573"/>
              <a:gd name="connsiteX23" fmla="*/ 2218459 w 3896591"/>
              <a:gd name="connsiteY23" fmla="*/ 249382 h 2088573"/>
              <a:gd name="connsiteX24" fmla="*/ 2218459 w 3896591"/>
              <a:gd name="connsiteY24" fmla="*/ 554182 h 2088573"/>
              <a:gd name="connsiteX25" fmla="*/ 2523259 w 3896591"/>
              <a:gd name="connsiteY25" fmla="*/ 554182 h 2088573"/>
              <a:gd name="connsiteX26" fmla="*/ 2523259 w 3896591"/>
              <a:gd name="connsiteY26" fmla="*/ 249382 h 2088573"/>
              <a:gd name="connsiteX27" fmla="*/ 2447059 w 3896591"/>
              <a:gd name="connsiteY27" fmla="*/ 173182 h 2088573"/>
              <a:gd name="connsiteX28" fmla="*/ 2447059 w 3896591"/>
              <a:gd name="connsiteY28" fmla="*/ 20782 h 2088573"/>
              <a:gd name="connsiteX29" fmla="*/ 3184814 w 3896591"/>
              <a:gd name="connsiteY29" fmla="*/ 0 h 2088573"/>
              <a:gd name="connsiteX0" fmla="*/ 3184814 w 3896591"/>
              <a:gd name="connsiteY0" fmla="*/ 0 h 2088573"/>
              <a:gd name="connsiteX1" fmla="*/ 3709554 w 3896591"/>
              <a:gd name="connsiteY1" fmla="*/ 0 h 2088573"/>
              <a:gd name="connsiteX2" fmla="*/ 3865418 w 3896591"/>
              <a:gd name="connsiteY2" fmla="*/ 51955 h 2088573"/>
              <a:gd name="connsiteX3" fmla="*/ 3896591 w 3896591"/>
              <a:gd name="connsiteY3" fmla="*/ 202623 h 2088573"/>
              <a:gd name="connsiteX4" fmla="*/ 3891395 w 3896591"/>
              <a:gd name="connsiteY4" fmla="*/ 1875559 h 2088573"/>
              <a:gd name="connsiteX5" fmla="*/ 3875809 w 3896591"/>
              <a:gd name="connsiteY5" fmla="*/ 2041814 h 2088573"/>
              <a:gd name="connsiteX6" fmla="*/ 3699164 w 3896591"/>
              <a:gd name="connsiteY6" fmla="*/ 2088573 h 2088573"/>
              <a:gd name="connsiteX7" fmla="*/ 176645 w 3896591"/>
              <a:gd name="connsiteY7" fmla="*/ 2083377 h 2088573"/>
              <a:gd name="connsiteX8" fmla="*/ 51954 w 3896591"/>
              <a:gd name="connsiteY8" fmla="*/ 2047009 h 2088573"/>
              <a:gd name="connsiteX9" fmla="*/ 0 w 3896591"/>
              <a:gd name="connsiteY9" fmla="*/ 1937905 h 2088573"/>
              <a:gd name="connsiteX10" fmla="*/ 8659 w 3896591"/>
              <a:gd name="connsiteY10" fmla="*/ 173182 h 2088573"/>
              <a:gd name="connsiteX11" fmla="*/ 46759 w 3896591"/>
              <a:gd name="connsiteY11" fmla="*/ 51955 h 2088573"/>
              <a:gd name="connsiteX12" fmla="*/ 84859 w 3896591"/>
              <a:gd name="connsiteY12" fmla="*/ 20782 h 2088573"/>
              <a:gd name="connsiteX13" fmla="*/ 1456459 w 3896591"/>
              <a:gd name="connsiteY13" fmla="*/ 20782 h 2088573"/>
              <a:gd name="connsiteX14" fmla="*/ 1456459 w 3896591"/>
              <a:gd name="connsiteY14" fmla="*/ 173182 h 2088573"/>
              <a:gd name="connsiteX15" fmla="*/ 1380259 w 3896591"/>
              <a:gd name="connsiteY15" fmla="*/ 249382 h 2088573"/>
              <a:gd name="connsiteX16" fmla="*/ 1380259 w 3896591"/>
              <a:gd name="connsiteY16" fmla="*/ 554182 h 2088573"/>
              <a:gd name="connsiteX17" fmla="*/ 1685059 w 3896591"/>
              <a:gd name="connsiteY17" fmla="*/ 554182 h 2088573"/>
              <a:gd name="connsiteX18" fmla="*/ 1685059 w 3896591"/>
              <a:gd name="connsiteY18" fmla="*/ 249382 h 2088573"/>
              <a:gd name="connsiteX19" fmla="*/ 1608859 w 3896591"/>
              <a:gd name="connsiteY19" fmla="*/ 173182 h 2088573"/>
              <a:gd name="connsiteX20" fmla="*/ 1608859 w 3896591"/>
              <a:gd name="connsiteY20" fmla="*/ 20782 h 2088573"/>
              <a:gd name="connsiteX21" fmla="*/ 2294659 w 3896591"/>
              <a:gd name="connsiteY21" fmla="*/ 20782 h 2088573"/>
              <a:gd name="connsiteX22" fmla="*/ 2294659 w 3896591"/>
              <a:gd name="connsiteY22" fmla="*/ 173182 h 2088573"/>
              <a:gd name="connsiteX23" fmla="*/ 2218459 w 3896591"/>
              <a:gd name="connsiteY23" fmla="*/ 249382 h 2088573"/>
              <a:gd name="connsiteX24" fmla="*/ 2218459 w 3896591"/>
              <a:gd name="connsiteY24" fmla="*/ 554182 h 2088573"/>
              <a:gd name="connsiteX25" fmla="*/ 2523259 w 3896591"/>
              <a:gd name="connsiteY25" fmla="*/ 554182 h 2088573"/>
              <a:gd name="connsiteX26" fmla="*/ 2523259 w 3896591"/>
              <a:gd name="connsiteY26" fmla="*/ 249382 h 2088573"/>
              <a:gd name="connsiteX27" fmla="*/ 2447059 w 3896591"/>
              <a:gd name="connsiteY27" fmla="*/ 173182 h 2088573"/>
              <a:gd name="connsiteX28" fmla="*/ 2447059 w 3896591"/>
              <a:gd name="connsiteY28" fmla="*/ 20782 h 2088573"/>
              <a:gd name="connsiteX29" fmla="*/ 3184814 w 3896591"/>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45027 w 3889664"/>
              <a:gd name="connsiteY8" fmla="*/ 2047009 h 2088573"/>
              <a:gd name="connsiteX9" fmla="*/ 1732 w 3889664"/>
              <a:gd name="connsiteY9" fmla="*/ 1925782 h 2088573"/>
              <a:gd name="connsiteX10" fmla="*/ 1732 w 3889664"/>
              <a:gd name="connsiteY10" fmla="*/ 173182 h 2088573"/>
              <a:gd name="connsiteX11" fmla="*/ 39832 w 3889664"/>
              <a:gd name="connsiteY11" fmla="*/ 51955 h 2088573"/>
              <a:gd name="connsiteX12" fmla="*/ 77932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45027 w 3889664"/>
              <a:gd name="connsiteY8" fmla="*/ 2047009 h 2088573"/>
              <a:gd name="connsiteX9" fmla="*/ 1732 w 3889664"/>
              <a:gd name="connsiteY9" fmla="*/ 1925782 h 2088573"/>
              <a:gd name="connsiteX10" fmla="*/ 1732 w 3889664"/>
              <a:gd name="connsiteY10" fmla="*/ 173182 h 2088573"/>
              <a:gd name="connsiteX11" fmla="*/ 39832 w 3889664"/>
              <a:gd name="connsiteY11" fmla="*/ 51955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45027 w 3889664"/>
              <a:gd name="connsiteY8" fmla="*/ 2047009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265056 w 3976833"/>
              <a:gd name="connsiteY0" fmla="*/ 30018 h 2118591"/>
              <a:gd name="connsiteX1" fmla="*/ 3789796 w 3976833"/>
              <a:gd name="connsiteY1" fmla="*/ 30018 h 2118591"/>
              <a:gd name="connsiteX2" fmla="*/ 3945660 w 3976833"/>
              <a:gd name="connsiteY2" fmla="*/ 81973 h 2118591"/>
              <a:gd name="connsiteX3" fmla="*/ 3976833 w 3976833"/>
              <a:gd name="connsiteY3" fmla="*/ 232641 h 2118591"/>
              <a:gd name="connsiteX4" fmla="*/ 3971637 w 3976833"/>
              <a:gd name="connsiteY4" fmla="*/ 1905577 h 2118591"/>
              <a:gd name="connsiteX5" fmla="*/ 3956051 w 3976833"/>
              <a:gd name="connsiteY5" fmla="*/ 2071832 h 2118591"/>
              <a:gd name="connsiteX6" fmla="*/ 3779406 w 3976833"/>
              <a:gd name="connsiteY6" fmla="*/ 2118591 h 2118591"/>
              <a:gd name="connsiteX7" fmla="*/ 256887 w 3976833"/>
              <a:gd name="connsiteY7" fmla="*/ 2113395 h 2118591"/>
              <a:gd name="connsiteX8" fmla="*/ 88900 w 3976833"/>
              <a:gd name="connsiteY8" fmla="*/ 2108200 h 2118591"/>
              <a:gd name="connsiteX9" fmla="*/ 88901 w 3976833"/>
              <a:gd name="connsiteY9" fmla="*/ 1955800 h 2118591"/>
              <a:gd name="connsiteX10" fmla="*/ 88901 w 3976833"/>
              <a:gd name="connsiteY10" fmla="*/ 203200 h 2118591"/>
              <a:gd name="connsiteX11" fmla="*/ 88900 w 3976833"/>
              <a:gd name="connsiteY11" fmla="*/ 50800 h 2118591"/>
              <a:gd name="connsiteX12" fmla="*/ 241300 w 3976833"/>
              <a:gd name="connsiteY12" fmla="*/ 50800 h 2118591"/>
              <a:gd name="connsiteX13" fmla="*/ 1536701 w 3976833"/>
              <a:gd name="connsiteY13" fmla="*/ 50800 h 2118591"/>
              <a:gd name="connsiteX14" fmla="*/ 1536701 w 3976833"/>
              <a:gd name="connsiteY14" fmla="*/ 203200 h 2118591"/>
              <a:gd name="connsiteX15" fmla="*/ 1460501 w 3976833"/>
              <a:gd name="connsiteY15" fmla="*/ 279400 h 2118591"/>
              <a:gd name="connsiteX16" fmla="*/ 1460501 w 3976833"/>
              <a:gd name="connsiteY16" fmla="*/ 584200 h 2118591"/>
              <a:gd name="connsiteX17" fmla="*/ 1765301 w 3976833"/>
              <a:gd name="connsiteY17" fmla="*/ 584200 h 2118591"/>
              <a:gd name="connsiteX18" fmla="*/ 1765301 w 3976833"/>
              <a:gd name="connsiteY18" fmla="*/ 279400 h 2118591"/>
              <a:gd name="connsiteX19" fmla="*/ 1689101 w 3976833"/>
              <a:gd name="connsiteY19" fmla="*/ 203200 h 2118591"/>
              <a:gd name="connsiteX20" fmla="*/ 1689101 w 3976833"/>
              <a:gd name="connsiteY20" fmla="*/ 50800 h 2118591"/>
              <a:gd name="connsiteX21" fmla="*/ 2374901 w 3976833"/>
              <a:gd name="connsiteY21" fmla="*/ 50800 h 2118591"/>
              <a:gd name="connsiteX22" fmla="*/ 2374901 w 3976833"/>
              <a:gd name="connsiteY22" fmla="*/ 203200 h 2118591"/>
              <a:gd name="connsiteX23" fmla="*/ 2298701 w 3976833"/>
              <a:gd name="connsiteY23" fmla="*/ 279400 h 2118591"/>
              <a:gd name="connsiteX24" fmla="*/ 2298701 w 3976833"/>
              <a:gd name="connsiteY24" fmla="*/ 584200 h 2118591"/>
              <a:gd name="connsiteX25" fmla="*/ 2603501 w 3976833"/>
              <a:gd name="connsiteY25" fmla="*/ 584200 h 2118591"/>
              <a:gd name="connsiteX26" fmla="*/ 2603501 w 3976833"/>
              <a:gd name="connsiteY26" fmla="*/ 279400 h 2118591"/>
              <a:gd name="connsiteX27" fmla="*/ 2527301 w 3976833"/>
              <a:gd name="connsiteY27" fmla="*/ 203200 h 2118591"/>
              <a:gd name="connsiteX28" fmla="*/ 2527301 w 3976833"/>
              <a:gd name="connsiteY28" fmla="*/ 50800 h 2118591"/>
              <a:gd name="connsiteX29" fmla="*/ 3265056 w 3976833"/>
              <a:gd name="connsiteY29" fmla="*/ 30018 h 2118591"/>
              <a:gd name="connsiteX0" fmla="*/ 3265056 w 3976833"/>
              <a:gd name="connsiteY0" fmla="*/ 0 h 2088573"/>
              <a:gd name="connsiteX1" fmla="*/ 3789796 w 3976833"/>
              <a:gd name="connsiteY1" fmla="*/ 0 h 2088573"/>
              <a:gd name="connsiteX2" fmla="*/ 3945660 w 3976833"/>
              <a:gd name="connsiteY2" fmla="*/ 51955 h 2088573"/>
              <a:gd name="connsiteX3" fmla="*/ 3976833 w 3976833"/>
              <a:gd name="connsiteY3" fmla="*/ 202623 h 2088573"/>
              <a:gd name="connsiteX4" fmla="*/ 3971637 w 3976833"/>
              <a:gd name="connsiteY4" fmla="*/ 1875559 h 2088573"/>
              <a:gd name="connsiteX5" fmla="*/ 3956051 w 3976833"/>
              <a:gd name="connsiteY5" fmla="*/ 2041814 h 2088573"/>
              <a:gd name="connsiteX6" fmla="*/ 3779406 w 3976833"/>
              <a:gd name="connsiteY6" fmla="*/ 2088573 h 2088573"/>
              <a:gd name="connsiteX7" fmla="*/ 256887 w 3976833"/>
              <a:gd name="connsiteY7" fmla="*/ 2083377 h 2088573"/>
              <a:gd name="connsiteX8" fmla="*/ 88900 w 3976833"/>
              <a:gd name="connsiteY8" fmla="*/ 2078182 h 2088573"/>
              <a:gd name="connsiteX9" fmla="*/ 88901 w 3976833"/>
              <a:gd name="connsiteY9" fmla="*/ 1925782 h 2088573"/>
              <a:gd name="connsiteX10" fmla="*/ 88901 w 3976833"/>
              <a:gd name="connsiteY10" fmla="*/ 173182 h 2088573"/>
              <a:gd name="connsiteX11" fmla="*/ 88900 w 3976833"/>
              <a:gd name="connsiteY11" fmla="*/ 20782 h 2088573"/>
              <a:gd name="connsiteX12" fmla="*/ 241300 w 3976833"/>
              <a:gd name="connsiteY12" fmla="*/ 20782 h 2088573"/>
              <a:gd name="connsiteX13" fmla="*/ 1536701 w 3976833"/>
              <a:gd name="connsiteY13" fmla="*/ 20782 h 2088573"/>
              <a:gd name="connsiteX14" fmla="*/ 1536701 w 3976833"/>
              <a:gd name="connsiteY14" fmla="*/ 173182 h 2088573"/>
              <a:gd name="connsiteX15" fmla="*/ 1460501 w 3976833"/>
              <a:gd name="connsiteY15" fmla="*/ 249382 h 2088573"/>
              <a:gd name="connsiteX16" fmla="*/ 1460501 w 3976833"/>
              <a:gd name="connsiteY16" fmla="*/ 554182 h 2088573"/>
              <a:gd name="connsiteX17" fmla="*/ 1765301 w 3976833"/>
              <a:gd name="connsiteY17" fmla="*/ 554182 h 2088573"/>
              <a:gd name="connsiteX18" fmla="*/ 1765301 w 3976833"/>
              <a:gd name="connsiteY18" fmla="*/ 249382 h 2088573"/>
              <a:gd name="connsiteX19" fmla="*/ 1689101 w 3976833"/>
              <a:gd name="connsiteY19" fmla="*/ 173182 h 2088573"/>
              <a:gd name="connsiteX20" fmla="*/ 1689101 w 3976833"/>
              <a:gd name="connsiteY20" fmla="*/ 20782 h 2088573"/>
              <a:gd name="connsiteX21" fmla="*/ 2374901 w 3976833"/>
              <a:gd name="connsiteY21" fmla="*/ 20782 h 2088573"/>
              <a:gd name="connsiteX22" fmla="*/ 2374901 w 3976833"/>
              <a:gd name="connsiteY22" fmla="*/ 173182 h 2088573"/>
              <a:gd name="connsiteX23" fmla="*/ 2298701 w 3976833"/>
              <a:gd name="connsiteY23" fmla="*/ 249382 h 2088573"/>
              <a:gd name="connsiteX24" fmla="*/ 2298701 w 3976833"/>
              <a:gd name="connsiteY24" fmla="*/ 554182 h 2088573"/>
              <a:gd name="connsiteX25" fmla="*/ 2603501 w 3976833"/>
              <a:gd name="connsiteY25" fmla="*/ 554182 h 2088573"/>
              <a:gd name="connsiteX26" fmla="*/ 2603501 w 3976833"/>
              <a:gd name="connsiteY26" fmla="*/ 249382 h 2088573"/>
              <a:gd name="connsiteX27" fmla="*/ 2527301 w 3976833"/>
              <a:gd name="connsiteY27" fmla="*/ 173182 h 2088573"/>
              <a:gd name="connsiteX28" fmla="*/ 2527301 w 3976833"/>
              <a:gd name="connsiteY28" fmla="*/ 20782 h 2088573"/>
              <a:gd name="connsiteX29" fmla="*/ 3265056 w 3976833"/>
              <a:gd name="connsiteY29" fmla="*/ 0 h 2088573"/>
              <a:gd name="connsiteX0" fmla="*/ 3265056 w 3976833"/>
              <a:gd name="connsiteY0" fmla="*/ 0 h 2088573"/>
              <a:gd name="connsiteX1" fmla="*/ 3789796 w 3976833"/>
              <a:gd name="connsiteY1" fmla="*/ 0 h 2088573"/>
              <a:gd name="connsiteX2" fmla="*/ 3945660 w 3976833"/>
              <a:gd name="connsiteY2" fmla="*/ 51955 h 2088573"/>
              <a:gd name="connsiteX3" fmla="*/ 3976833 w 3976833"/>
              <a:gd name="connsiteY3" fmla="*/ 202623 h 2088573"/>
              <a:gd name="connsiteX4" fmla="*/ 3971637 w 3976833"/>
              <a:gd name="connsiteY4" fmla="*/ 1875559 h 2088573"/>
              <a:gd name="connsiteX5" fmla="*/ 3956051 w 3976833"/>
              <a:gd name="connsiteY5" fmla="*/ 2041814 h 2088573"/>
              <a:gd name="connsiteX6" fmla="*/ 3779406 w 3976833"/>
              <a:gd name="connsiteY6" fmla="*/ 2088573 h 2088573"/>
              <a:gd name="connsiteX7" fmla="*/ 256887 w 3976833"/>
              <a:gd name="connsiteY7" fmla="*/ 2083377 h 2088573"/>
              <a:gd name="connsiteX8" fmla="*/ 88900 w 3976833"/>
              <a:gd name="connsiteY8" fmla="*/ 2078182 h 2088573"/>
              <a:gd name="connsiteX9" fmla="*/ 88901 w 3976833"/>
              <a:gd name="connsiteY9" fmla="*/ 1925782 h 2088573"/>
              <a:gd name="connsiteX10" fmla="*/ 88901 w 3976833"/>
              <a:gd name="connsiteY10" fmla="*/ 173182 h 2088573"/>
              <a:gd name="connsiteX11" fmla="*/ 88901 w 3976833"/>
              <a:gd name="connsiteY11" fmla="*/ 20782 h 2088573"/>
              <a:gd name="connsiteX12" fmla="*/ 241300 w 3976833"/>
              <a:gd name="connsiteY12" fmla="*/ 20782 h 2088573"/>
              <a:gd name="connsiteX13" fmla="*/ 1536701 w 3976833"/>
              <a:gd name="connsiteY13" fmla="*/ 20782 h 2088573"/>
              <a:gd name="connsiteX14" fmla="*/ 1536701 w 3976833"/>
              <a:gd name="connsiteY14" fmla="*/ 173182 h 2088573"/>
              <a:gd name="connsiteX15" fmla="*/ 1460501 w 3976833"/>
              <a:gd name="connsiteY15" fmla="*/ 249382 h 2088573"/>
              <a:gd name="connsiteX16" fmla="*/ 1460501 w 3976833"/>
              <a:gd name="connsiteY16" fmla="*/ 554182 h 2088573"/>
              <a:gd name="connsiteX17" fmla="*/ 1765301 w 3976833"/>
              <a:gd name="connsiteY17" fmla="*/ 554182 h 2088573"/>
              <a:gd name="connsiteX18" fmla="*/ 1765301 w 3976833"/>
              <a:gd name="connsiteY18" fmla="*/ 249382 h 2088573"/>
              <a:gd name="connsiteX19" fmla="*/ 1689101 w 3976833"/>
              <a:gd name="connsiteY19" fmla="*/ 173182 h 2088573"/>
              <a:gd name="connsiteX20" fmla="*/ 1689101 w 3976833"/>
              <a:gd name="connsiteY20" fmla="*/ 20782 h 2088573"/>
              <a:gd name="connsiteX21" fmla="*/ 2374901 w 3976833"/>
              <a:gd name="connsiteY21" fmla="*/ 20782 h 2088573"/>
              <a:gd name="connsiteX22" fmla="*/ 2374901 w 3976833"/>
              <a:gd name="connsiteY22" fmla="*/ 173182 h 2088573"/>
              <a:gd name="connsiteX23" fmla="*/ 2298701 w 3976833"/>
              <a:gd name="connsiteY23" fmla="*/ 249382 h 2088573"/>
              <a:gd name="connsiteX24" fmla="*/ 2298701 w 3976833"/>
              <a:gd name="connsiteY24" fmla="*/ 554182 h 2088573"/>
              <a:gd name="connsiteX25" fmla="*/ 2603501 w 3976833"/>
              <a:gd name="connsiteY25" fmla="*/ 554182 h 2088573"/>
              <a:gd name="connsiteX26" fmla="*/ 2603501 w 3976833"/>
              <a:gd name="connsiteY26" fmla="*/ 249382 h 2088573"/>
              <a:gd name="connsiteX27" fmla="*/ 2527301 w 3976833"/>
              <a:gd name="connsiteY27" fmla="*/ 173182 h 2088573"/>
              <a:gd name="connsiteX28" fmla="*/ 2527301 w 3976833"/>
              <a:gd name="connsiteY28" fmla="*/ 20782 h 2088573"/>
              <a:gd name="connsiteX29" fmla="*/ 3265056 w 3976833"/>
              <a:gd name="connsiteY29" fmla="*/ 0 h 2088573"/>
              <a:gd name="connsiteX0" fmla="*/ 3265056 w 3976833"/>
              <a:gd name="connsiteY0" fmla="*/ 218136 h 2306709"/>
              <a:gd name="connsiteX1" fmla="*/ 3789796 w 3976833"/>
              <a:gd name="connsiteY1" fmla="*/ 218136 h 2306709"/>
              <a:gd name="connsiteX2" fmla="*/ 3945660 w 3976833"/>
              <a:gd name="connsiteY2" fmla="*/ 270091 h 2306709"/>
              <a:gd name="connsiteX3" fmla="*/ 3976833 w 3976833"/>
              <a:gd name="connsiteY3" fmla="*/ 420759 h 2306709"/>
              <a:gd name="connsiteX4" fmla="*/ 3971637 w 3976833"/>
              <a:gd name="connsiteY4" fmla="*/ 2093695 h 2306709"/>
              <a:gd name="connsiteX5" fmla="*/ 3956051 w 3976833"/>
              <a:gd name="connsiteY5" fmla="*/ 2259950 h 2306709"/>
              <a:gd name="connsiteX6" fmla="*/ 3779406 w 3976833"/>
              <a:gd name="connsiteY6" fmla="*/ 2306709 h 2306709"/>
              <a:gd name="connsiteX7" fmla="*/ 256887 w 3976833"/>
              <a:gd name="connsiteY7" fmla="*/ 2301513 h 2306709"/>
              <a:gd name="connsiteX8" fmla="*/ 88900 w 3976833"/>
              <a:gd name="connsiteY8" fmla="*/ 2296318 h 2306709"/>
              <a:gd name="connsiteX9" fmla="*/ 88901 w 3976833"/>
              <a:gd name="connsiteY9" fmla="*/ 2143918 h 2306709"/>
              <a:gd name="connsiteX10" fmla="*/ 88901 w 3976833"/>
              <a:gd name="connsiteY10" fmla="*/ 391318 h 2306709"/>
              <a:gd name="connsiteX11" fmla="*/ 88901 w 3976833"/>
              <a:gd name="connsiteY11" fmla="*/ 238918 h 2306709"/>
              <a:gd name="connsiteX12" fmla="*/ 241300 w 3976833"/>
              <a:gd name="connsiteY12" fmla="*/ 238918 h 2306709"/>
              <a:gd name="connsiteX13" fmla="*/ 1536701 w 3976833"/>
              <a:gd name="connsiteY13" fmla="*/ 238918 h 2306709"/>
              <a:gd name="connsiteX14" fmla="*/ 1536701 w 3976833"/>
              <a:gd name="connsiteY14" fmla="*/ 391318 h 2306709"/>
              <a:gd name="connsiteX15" fmla="*/ 1460501 w 3976833"/>
              <a:gd name="connsiteY15" fmla="*/ 467518 h 2306709"/>
              <a:gd name="connsiteX16" fmla="*/ 1460501 w 3976833"/>
              <a:gd name="connsiteY16" fmla="*/ 772318 h 2306709"/>
              <a:gd name="connsiteX17" fmla="*/ 1765301 w 3976833"/>
              <a:gd name="connsiteY17" fmla="*/ 772318 h 2306709"/>
              <a:gd name="connsiteX18" fmla="*/ 1765301 w 3976833"/>
              <a:gd name="connsiteY18" fmla="*/ 467518 h 2306709"/>
              <a:gd name="connsiteX19" fmla="*/ 1689101 w 3976833"/>
              <a:gd name="connsiteY19" fmla="*/ 391318 h 2306709"/>
              <a:gd name="connsiteX20" fmla="*/ 1689101 w 3976833"/>
              <a:gd name="connsiteY20" fmla="*/ 238918 h 2306709"/>
              <a:gd name="connsiteX21" fmla="*/ 2374901 w 3976833"/>
              <a:gd name="connsiteY21" fmla="*/ 238918 h 2306709"/>
              <a:gd name="connsiteX22" fmla="*/ 2374901 w 3976833"/>
              <a:gd name="connsiteY22" fmla="*/ 391318 h 2306709"/>
              <a:gd name="connsiteX23" fmla="*/ 2298701 w 3976833"/>
              <a:gd name="connsiteY23" fmla="*/ 467518 h 2306709"/>
              <a:gd name="connsiteX24" fmla="*/ 2298701 w 3976833"/>
              <a:gd name="connsiteY24" fmla="*/ 772318 h 2306709"/>
              <a:gd name="connsiteX25" fmla="*/ 2603501 w 3976833"/>
              <a:gd name="connsiteY25" fmla="*/ 772318 h 2306709"/>
              <a:gd name="connsiteX26" fmla="*/ 2603501 w 3976833"/>
              <a:gd name="connsiteY26" fmla="*/ 467518 h 2306709"/>
              <a:gd name="connsiteX27" fmla="*/ 2527301 w 3976833"/>
              <a:gd name="connsiteY27" fmla="*/ 391318 h 2306709"/>
              <a:gd name="connsiteX28" fmla="*/ 2527301 w 3976833"/>
              <a:gd name="connsiteY28" fmla="*/ 238918 h 2306709"/>
              <a:gd name="connsiteX29" fmla="*/ 3265056 w 3976833"/>
              <a:gd name="connsiteY29" fmla="*/ 218136 h 2306709"/>
              <a:gd name="connsiteX0" fmla="*/ 3177887 w 3889664"/>
              <a:gd name="connsiteY0" fmla="*/ 218136 h 2306709"/>
              <a:gd name="connsiteX1" fmla="*/ 3702627 w 3889664"/>
              <a:gd name="connsiteY1" fmla="*/ 218136 h 2306709"/>
              <a:gd name="connsiteX2" fmla="*/ 3858491 w 3889664"/>
              <a:gd name="connsiteY2" fmla="*/ 270091 h 2306709"/>
              <a:gd name="connsiteX3" fmla="*/ 3889664 w 3889664"/>
              <a:gd name="connsiteY3" fmla="*/ 420759 h 2306709"/>
              <a:gd name="connsiteX4" fmla="*/ 3884468 w 3889664"/>
              <a:gd name="connsiteY4" fmla="*/ 2093695 h 2306709"/>
              <a:gd name="connsiteX5" fmla="*/ 3868882 w 3889664"/>
              <a:gd name="connsiteY5" fmla="*/ 2259950 h 2306709"/>
              <a:gd name="connsiteX6" fmla="*/ 3692237 w 3889664"/>
              <a:gd name="connsiteY6" fmla="*/ 2306709 h 2306709"/>
              <a:gd name="connsiteX7" fmla="*/ 169718 w 3889664"/>
              <a:gd name="connsiteY7" fmla="*/ 2301513 h 2306709"/>
              <a:gd name="connsiteX8" fmla="*/ 1731 w 3889664"/>
              <a:gd name="connsiteY8" fmla="*/ 2296318 h 2306709"/>
              <a:gd name="connsiteX9" fmla="*/ 1732 w 3889664"/>
              <a:gd name="connsiteY9" fmla="*/ 2143918 h 2306709"/>
              <a:gd name="connsiteX10" fmla="*/ 1732 w 3889664"/>
              <a:gd name="connsiteY10" fmla="*/ 391318 h 2306709"/>
              <a:gd name="connsiteX11" fmla="*/ 1732 w 3889664"/>
              <a:gd name="connsiteY11" fmla="*/ 238918 h 2306709"/>
              <a:gd name="connsiteX12" fmla="*/ 154131 w 3889664"/>
              <a:gd name="connsiteY12" fmla="*/ 238918 h 2306709"/>
              <a:gd name="connsiteX13" fmla="*/ 1449532 w 3889664"/>
              <a:gd name="connsiteY13" fmla="*/ 238918 h 2306709"/>
              <a:gd name="connsiteX14" fmla="*/ 1449532 w 3889664"/>
              <a:gd name="connsiteY14" fmla="*/ 391318 h 2306709"/>
              <a:gd name="connsiteX15" fmla="*/ 1373332 w 3889664"/>
              <a:gd name="connsiteY15" fmla="*/ 467518 h 2306709"/>
              <a:gd name="connsiteX16" fmla="*/ 1373332 w 3889664"/>
              <a:gd name="connsiteY16" fmla="*/ 772318 h 2306709"/>
              <a:gd name="connsiteX17" fmla="*/ 1678132 w 3889664"/>
              <a:gd name="connsiteY17" fmla="*/ 772318 h 2306709"/>
              <a:gd name="connsiteX18" fmla="*/ 1678132 w 3889664"/>
              <a:gd name="connsiteY18" fmla="*/ 467518 h 2306709"/>
              <a:gd name="connsiteX19" fmla="*/ 1601932 w 3889664"/>
              <a:gd name="connsiteY19" fmla="*/ 391318 h 2306709"/>
              <a:gd name="connsiteX20" fmla="*/ 1601932 w 3889664"/>
              <a:gd name="connsiteY20" fmla="*/ 238918 h 2306709"/>
              <a:gd name="connsiteX21" fmla="*/ 2287732 w 3889664"/>
              <a:gd name="connsiteY21" fmla="*/ 238918 h 2306709"/>
              <a:gd name="connsiteX22" fmla="*/ 2287732 w 3889664"/>
              <a:gd name="connsiteY22" fmla="*/ 391318 h 2306709"/>
              <a:gd name="connsiteX23" fmla="*/ 2211532 w 3889664"/>
              <a:gd name="connsiteY23" fmla="*/ 467518 h 2306709"/>
              <a:gd name="connsiteX24" fmla="*/ 2211532 w 3889664"/>
              <a:gd name="connsiteY24" fmla="*/ 772318 h 2306709"/>
              <a:gd name="connsiteX25" fmla="*/ 2516332 w 3889664"/>
              <a:gd name="connsiteY25" fmla="*/ 772318 h 2306709"/>
              <a:gd name="connsiteX26" fmla="*/ 2516332 w 3889664"/>
              <a:gd name="connsiteY26" fmla="*/ 467518 h 2306709"/>
              <a:gd name="connsiteX27" fmla="*/ 2440132 w 3889664"/>
              <a:gd name="connsiteY27" fmla="*/ 391318 h 2306709"/>
              <a:gd name="connsiteX28" fmla="*/ 2440132 w 3889664"/>
              <a:gd name="connsiteY28" fmla="*/ 238918 h 2306709"/>
              <a:gd name="connsiteX29" fmla="*/ 3177887 w 3889664"/>
              <a:gd name="connsiteY29" fmla="*/ 218136 h 2306709"/>
              <a:gd name="connsiteX0" fmla="*/ 3177887 w 3889664"/>
              <a:gd name="connsiteY0" fmla="*/ 27636 h 2116209"/>
              <a:gd name="connsiteX1" fmla="*/ 3702627 w 3889664"/>
              <a:gd name="connsiteY1" fmla="*/ 27636 h 2116209"/>
              <a:gd name="connsiteX2" fmla="*/ 3858491 w 3889664"/>
              <a:gd name="connsiteY2" fmla="*/ 79591 h 2116209"/>
              <a:gd name="connsiteX3" fmla="*/ 3889664 w 3889664"/>
              <a:gd name="connsiteY3" fmla="*/ 230259 h 2116209"/>
              <a:gd name="connsiteX4" fmla="*/ 3884468 w 3889664"/>
              <a:gd name="connsiteY4" fmla="*/ 1903195 h 2116209"/>
              <a:gd name="connsiteX5" fmla="*/ 3868882 w 3889664"/>
              <a:gd name="connsiteY5" fmla="*/ 2069450 h 2116209"/>
              <a:gd name="connsiteX6" fmla="*/ 3692237 w 3889664"/>
              <a:gd name="connsiteY6" fmla="*/ 2116209 h 2116209"/>
              <a:gd name="connsiteX7" fmla="*/ 169718 w 3889664"/>
              <a:gd name="connsiteY7" fmla="*/ 2111013 h 2116209"/>
              <a:gd name="connsiteX8" fmla="*/ 1731 w 3889664"/>
              <a:gd name="connsiteY8" fmla="*/ 2105818 h 2116209"/>
              <a:gd name="connsiteX9" fmla="*/ 1732 w 3889664"/>
              <a:gd name="connsiteY9" fmla="*/ 1953418 h 2116209"/>
              <a:gd name="connsiteX10" fmla="*/ 1732 w 3889664"/>
              <a:gd name="connsiteY10" fmla="*/ 200818 h 2116209"/>
              <a:gd name="connsiteX11" fmla="*/ 1732 w 3889664"/>
              <a:gd name="connsiteY11" fmla="*/ 48418 h 2116209"/>
              <a:gd name="connsiteX12" fmla="*/ 154131 w 3889664"/>
              <a:gd name="connsiteY12" fmla="*/ 48418 h 2116209"/>
              <a:gd name="connsiteX13" fmla="*/ 1449532 w 3889664"/>
              <a:gd name="connsiteY13" fmla="*/ 48418 h 2116209"/>
              <a:gd name="connsiteX14" fmla="*/ 1449532 w 3889664"/>
              <a:gd name="connsiteY14" fmla="*/ 200818 h 2116209"/>
              <a:gd name="connsiteX15" fmla="*/ 1373332 w 3889664"/>
              <a:gd name="connsiteY15" fmla="*/ 277018 h 2116209"/>
              <a:gd name="connsiteX16" fmla="*/ 1373332 w 3889664"/>
              <a:gd name="connsiteY16" fmla="*/ 581818 h 2116209"/>
              <a:gd name="connsiteX17" fmla="*/ 1678132 w 3889664"/>
              <a:gd name="connsiteY17" fmla="*/ 581818 h 2116209"/>
              <a:gd name="connsiteX18" fmla="*/ 1678132 w 3889664"/>
              <a:gd name="connsiteY18" fmla="*/ 277018 h 2116209"/>
              <a:gd name="connsiteX19" fmla="*/ 1601932 w 3889664"/>
              <a:gd name="connsiteY19" fmla="*/ 200818 h 2116209"/>
              <a:gd name="connsiteX20" fmla="*/ 1601932 w 3889664"/>
              <a:gd name="connsiteY20" fmla="*/ 48418 h 2116209"/>
              <a:gd name="connsiteX21" fmla="*/ 2287732 w 3889664"/>
              <a:gd name="connsiteY21" fmla="*/ 48418 h 2116209"/>
              <a:gd name="connsiteX22" fmla="*/ 2287732 w 3889664"/>
              <a:gd name="connsiteY22" fmla="*/ 200818 h 2116209"/>
              <a:gd name="connsiteX23" fmla="*/ 2211532 w 3889664"/>
              <a:gd name="connsiteY23" fmla="*/ 277018 h 2116209"/>
              <a:gd name="connsiteX24" fmla="*/ 2211532 w 3889664"/>
              <a:gd name="connsiteY24" fmla="*/ 581818 h 2116209"/>
              <a:gd name="connsiteX25" fmla="*/ 2516332 w 3889664"/>
              <a:gd name="connsiteY25" fmla="*/ 581818 h 2116209"/>
              <a:gd name="connsiteX26" fmla="*/ 2516332 w 3889664"/>
              <a:gd name="connsiteY26" fmla="*/ 277018 h 2116209"/>
              <a:gd name="connsiteX27" fmla="*/ 2440132 w 3889664"/>
              <a:gd name="connsiteY27" fmla="*/ 200818 h 2116209"/>
              <a:gd name="connsiteX28" fmla="*/ 2440132 w 3889664"/>
              <a:gd name="connsiteY28" fmla="*/ 48418 h 2116209"/>
              <a:gd name="connsiteX29" fmla="*/ 3177887 w 3889664"/>
              <a:gd name="connsiteY29" fmla="*/ 27636 h 2116209"/>
              <a:gd name="connsiteX0" fmla="*/ 3209492 w 3921269"/>
              <a:gd name="connsiteY0" fmla="*/ 27636 h 2116209"/>
              <a:gd name="connsiteX1" fmla="*/ 3734232 w 3921269"/>
              <a:gd name="connsiteY1" fmla="*/ 27636 h 2116209"/>
              <a:gd name="connsiteX2" fmla="*/ 3890096 w 3921269"/>
              <a:gd name="connsiteY2" fmla="*/ 79591 h 2116209"/>
              <a:gd name="connsiteX3" fmla="*/ 3921269 w 3921269"/>
              <a:gd name="connsiteY3" fmla="*/ 230259 h 2116209"/>
              <a:gd name="connsiteX4" fmla="*/ 3916073 w 3921269"/>
              <a:gd name="connsiteY4" fmla="*/ 1903195 h 2116209"/>
              <a:gd name="connsiteX5" fmla="*/ 3900487 w 3921269"/>
              <a:gd name="connsiteY5" fmla="*/ 2069450 h 2116209"/>
              <a:gd name="connsiteX6" fmla="*/ 3723842 w 3921269"/>
              <a:gd name="connsiteY6" fmla="*/ 2116209 h 2116209"/>
              <a:gd name="connsiteX7" fmla="*/ 201323 w 3921269"/>
              <a:gd name="connsiteY7" fmla="*/ 2111013 h 2116209"/>
              <a:gd name="connsiteX8" fmla="*/ 33336 w 3921269"/>
              <a:gd name="connsiteY8" fmla="*/ 2105818 h 2116209"/>
              <a:gd name="connsiteX9" fmla="*/ 33337 w 3921269"/>
              <a:gd name="connsiteY9" fmla="*/ 1953418 h 2116209"/>
              <a:gd name="connsiteX10" fmla="*/ 33337 w 3921269"/>
              <a:gd name="connsiteY10" fmla="*/ 200818 h 2116209"/>
              <a:gd name="connsiteX11" fmla="*/ 33337 w 3921269"/>
              <a:gd name="connsiteY11" fmla="*/ 48418 h 2116209"/>
              <a:gd name="connsiteX12" fmla="*/ 185736 w 3921269"/>
              <a:gd name="connsiteY12" fmla="*/ 48418 h 2116209"/>
              <a:gd name="connsiteX13" fmla="*/ 1481137 w 3921269"/>
              <a:gd name="connsiteY13" fmla="*/ 48418 h 2116209"/>
              <a:gd name="connsiteX14" fmla="*/ 1481137 w 3921269"/>
              <a:gd name="connsiteY14" fmla="*/ 200818 h 2116209"/>
              <a:gd name="connsiteX15" fmla="*/ 1404937 w 3921269"/>
              <a:gd name="connsiteY15" fmla="*/ 277018 h 2116209"/>
              <a:gd name="connsiteX16" fmla="*/ 1404937 w 3921269"/>
              <a:gd name="connsiteY16" fmla="*/ 581818 h 2116209"/>
              <a:gd name="connsiteX17" fmla="*/ 1709737 w 3921269"/>
              <a:gd name="connsiteY17" fmla="*/ 581818 h 2116209"/>
              <a:gd name="connsiteX18" fmla="*/ 1709737 w 3921269"/>
              <a:gd name="connsiteY18" fmla="*/ 277018 h 2116209"/>
              <a:gd name="connsiteX19" fmla="*/ 1633537 w 3921269"/>
              <a:gd name="connsiteY19" fmla="*/ 200818 h 2116209"/>
              <a:gd name="connsiteX20" fmla="*/ 1633537 w 3921269"/>
              <a:gd name="connsiteY20" fmla="*/ 48418 h 2116209"/>
              <a:gd name="connsiteX21" fmla="*/ 2319337 w 3921269"/>
              <a:gd name="connsiteY21" fmla="*/ 48418 h 2116209"/>
              <a:gd name="connsiteX22" fmla="*/ 2319337 w 3921269"/>
              <a:gd name="connsiteY22" fmla="*/ 200818 h 2116209"/>
              <a:gd name="connsiteX23" fmla="*/ 2243137 w 3921269"/>
              <a:gd name="connsiteY23" fmla="*/ 277018 h 2116209"/>
              <a:gd name="connsiteX24" fmla="*/ 2243137 w 3921269"/>
              <a:gd name="connsiteY24" fmla="*/ 581818 h 2116209"/>
              <a:gd name="connsiteX25" fmla="*/ 2547937 w 3921269"/>
              <a:gd name="connsiteY25" fmla="*/ 581818 h 2116209"/>
              <a:gd name="connsiteX26" fmla="*/ 2547937 w 3921269"/>
              <a:gd name="connsiteY26" fmla="*/ 277018 h 2116209"/>
              <a:gd name="connsiteX27" fmla="*/ 2471737 w 3921269"/>
              <a:gd name="connsiteY27" fmla="*/ 200818 h 2116209"/>
              <a:gd name="connsiteX28" fmla="*/ 2471737 w 3921269"/>
              <a:gd name="connsiteY28" fmla="*/ 48418 h 2116209"/>
              <a:gd name="connsiteX29" fmla="*/ 3209492 w 3921269"/>
              <a:gd name="connsiteY29" fmla="*/ 27636 h 2116209"/>
              <a:gd name="connsiteX0" fmla="*/ 3259500 w 3971277"/>
              <a:gd name="connsiteY0" fmla="*/ 0 h 2088573"/>
              <a:gd name="connsiteX1" fmla="*/ 3784240 w 3971277"/>
              <a:gd name="connsiteY1" fmla="*/ 0 h 2088573"/>
              <a:gd name="connsiteX2" fmla="*/ 3940104 w 3971277"/>
              <a:gd name="connsiteY2" fmla="*/ 51955 h 2088573"/>
              <a:gd name="connsiteX3" fmla="*/ 3971277 w 3971277"/>
              <a:gd name="connsiteY3" fmla="*/ 202623 h 2088573"/>
              <a:gd name="connsiteX4" fmla="*/ 3966081 w 3971277"/>
              <a:gd name="connsiteY4" fmla="*/ 1875559 h 2088573"/>
              <a:gd name="connsiteX5" fmla="*/ 3950495 w 3971277"/>
              <a:gd name="connsiteY5" fmla="*/ 2041814 h 2088573"/>
              <a:gd name="connsiteX6" fmla="*/ 3773850 w 3971277"/>
              <a:gd name="connsiteY6" fmla="*/ 2088573 h 2088573"/>
              <a:gd name="connsiteX7" fmla="*/ 251331 w 3971277"/>
              <a:gd name="connsiteY7" fmla="*/ 2083377 h 2088573"/>
              <a:gd name="connsiteX8" fmla="*/ 83344 w 3971277"/>
              <a:gd name="connsiteY8" fmla="*/ 2078182 h 2088573"/>
              <a:gd name="connsiteX9" fmla="*/ 83345 w 3971277"/>
              <a:gd name="connsiteY9" fmla="*/ 1925782 h 2088573"/>
              <a:gd name="connsiteX10" fmla="*/ 83345 w 3971277"/>
              <a:gd name="connsiteY10" fmla="*/ 173182 h 2088573"/>
              <a:gd name="connsiteX11" fmla="*/ 116683 w 3971277"/>
              <a:gd name="connsiteY11" fmla="*/ 51738 h 2088573"/>
              <a:gd name="connsiteX12" fmla="*/ 235744 w 3971277"/>
              <a:gd name="connsiteY12" fmla="*/ 20782 h 2088573"/>
              <a:gd name="connsiteX13" fmla="*/ 1531145 w 3971277"/>
              <a:gd name="connsiteY13" fmla="*/ 20782 h 2088573"/>
              <a:gd name="connsiteX14" fmla="*/ 1531145 w 3971277"/>
              <a:gd name="connsiteY14" fmla="*/ 173182 h 2088573"/>
              <a:gd name="connsiteX15" fmla="*/ 1454945 w 3971277"/>
              <a:gd name="connsiteY15" fmla="*/ 249382 h 2088573"/>
              <a:gd name="connsiteX16" fmla="*/ 1454945 w 3971277"/>
              <a:gd name="connsiteY16" fmla="*/ 554182 h 2088573"/>
              <a:gd name="connsiteX17" fmla="*/ 1759745 w 3971277"/>
              <a:gd name="connsiteY17" fmla="*/ 554182 h 2088573"/>
              <a:gd name="connsiteX18" fmla="*/ 1759745 w 3971277"/>
              <a:gd name="connsiteY18" fmla="*/ 249382 h 2088573"/>
              <a:gd name="connsiteX19" fmla="*/ 1683545 w 3971277"/>
              <a:gd name="connsiteY19" fmla="*/ 173182 h 2088573"/>
              <a:gd name="connsiteX20" fmla="*/ 1683545 w 3971277"/>
              <a:gd name="connsiteY20" fmla="*/ 20782 h 2088573"/>
              <a:gd name="connsiteX21" fmla="*/ 2369345 w 3971277"/>
              <a:gd name="connsiteY21" fmla="*/ 20782 h 2088573"/>
              <a:gd name="connsiteX22" fmla="*/ 2369345 w 3971277"/>
              <a:gd name="connsiteY22" fmla="*/ 173182 h 2088573"/>
              <a:gd name="connsiteX23" fmla="*/ 2293145 w 3971277"/>
              <a:gd name="connsiteY23" fmla="*/ 249382 h 2088573"/>
              <a:gd name="connsiteX24" fmla="*/ 2293145 w 3971277"/>
              <a:gd name="connsiteY24" fmla="*/ 554182 h 2088573"/>
              <a:gd name="connsiteX25" fmla="*/ 2597945 w 3971277"/>
              <a:gd name="connsiteY25" fmla="*/ 554182 h 2088573"/>
              <a:gd name="connsiteX26" fmla="*/ 2597945 w 3971277"/>
              <a:gd name="connsiteY26" fmla="*/ 249382 h 2088573"/>
              <a:gd name="connsiteX27" fmla="*/ 2521745 w 3971277"/>
              <a:gd name="connsiteY27" fmla="*/ 173182 h 2088573"/>
              <a:gd name="connsiteX28" fmla="*/ 2521745 w 3971277"/>
              <a:gd name="connsiteY28" fmla="*/ 20782 h 2088573"/>
              <a:gd name="connsiteX29" fmla="*/ 3259500 w 3971277"/>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35070 w 3889664"/>
              <a:gd name="connsiteY11" fmla="*/ 51738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35070 w 3889664"/>
              <a:gd name="connsiteY11" fmla="*/ 51738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35070 w 3889664"/>
              <a:gd name="connsiteY11" fmla="*/ 51738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70366 w 3890312"/>
              <a:gd name="connsiteY7" fmla="*/ 2083377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54779 w 3890312"/>
              <a:gd name="connsiteY7" fmla="*/ 2078182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638840 w 4350617"/>
              <a:gd name="connsiteY0" fmla="*/ 0 h 2128982"/>
              <a:gd name="connsiteX1" fmla="*/ 4163580 w 4350617"/>
              <a:gd name="connsiteY1" fmla="*/ 0 h 2128982"/>
              <a:gd name="connsiteX2" fmla="*/ 4319444 w 4350617"/>
              <a:gd name="connsiteY2" fmla="*/ 51955 h 2128982"/>
              <a:gd name="connsiteX3" fmla="*/ 4350617 w 4350617"/>
              <a:gd name="connsiteY3" fmla="*/ 202623 h 2128982"/>
              <a:gd name="connsiteX4" fmla="*/ 4345421 w 4350617"/>
              <a:gd name="connsiteY4" fmla="*/ 1875559 h 2128982"/>
              <a:gd name="connsiteX5" fmla="*/ 4329835 w 4350617"/>
              <a:gd name="connsiteY5" fmla="*/ 2041814 h 2128982"/>
              <a:gd name="connsiteX6" fmla="*/ 4153190 w 4350617"/>
              <a:gd name="connsiteY6" fmla="*/ 2088573 h 2128982"/>
              <a:gd name="connsiteX7" fmla="*/ 615084 w 4350617"/>
              <a:gd name="connsiteY7" fmla="*/ 2078182 h 2128982"/>
              <a:gd name="connsiteX8" fmla="*/ 462684 w 4350617"/>
              <a:gd name="connsiteY8" fmla="*/ 2078182 h 2128982"/>
              <a:gd name="connsiteX9" fmla="*/ 462685 w 4350617"/>
              <a:gd name="connsiteY9" fmla="*/ 1925782 h 2128982"/>
              <a:gd name="connsiteX10" fmla="*/ 462685 w 4350617"/>
              <a:gd name="connsiteY10" fmla="*/ 173182 h 2128982"/>
              <a:gd name="connsiteX11" fmla="*/ 496023 w 4350617"/>
              <a:gd name="connsiteY11" fmla="*/ 51738 h 2128982"/>
              <a:gd name="connsiteX12" fmla="*/ 615084 w 4350617"/>
              <a:gd name="connsiteY12" fmla="*/ 20782 h 2128982"/>
              <a:gd name="connsiteX13" fmla="*/ 1910485 w 4350617"/>
              <a:gd name="connsiteY13" fmla="*/ 20782 h 2128982"/>
              <a:gd name="connsiteX14" fmla="*/ 1910485 w 4350617"/>
              <a:gd name="connsiteY14" fmla="*/ 173182 h 2128982"/>
              <a:gd name="connsiteX15" fmla="*/ 1834285 w 4350617"/>
              <a:gd name="connsiteY15" fmla="*/ 249382 h 2128982"/>
              <a:gd name="connsiteX16" fmla="*/ 1834285 w 4350617"/>
              <a:gd name="connsiteY16" fmla="*/ 554182 h 2128982"/>
              <a:gd name="connsiteX17" fmla="*/ 2139085 w 4350617"/>
              <a:gd name="connsiteY17" fmla="*/ 554182 h 2128982"/>
              <a:gd name="connsiteX18" fmla="*/ 2139085 w 4350617"/>
              <a:gd name="connsiteY18" fmla="*/ 249382 h 2128982"/>
              <a:gd name="connsiteX19" fmla="*/ 2062885 w 4350617"/>
              <a:gd name="connsiteY19" fmla="*/ 173182 h 2128982"/>
              <a:gd name="connsiteX20" fmla="*/ 2062885 w 4350617"/>
              <a:gd name="connsiteY20" fmla="*/ 20782 h 2128982"/>
              <a:gd name="connsiteX21" fmla="*/ 2748685 w 4350617"/>
              <a:gd name="connsiteY21" fmla="*/ 20782 h 2128982"/>
              <a:gd name="connsiteX22" fmla="*/ 2748685 w 4350617"/>
              <a:gd name="connsiteY22" fmla="*/ 173182 h 2128982"/>
              <a:gd name="connsiteX23" fmla="*/ 2672485 w 4350617"/>
              <a:gd name="connsiteY23" fmla="*/ 249382 h 2128982"/>
              <a:gd name="connsiteX24" fmla="*/ 2672485 w 4350617"/>
              <a:gd name="connsiteY24" fmla="*/ 554182 h 2128982"/>
              <a:gd name="connsiteX25" fmla="*/ 2977285 w 4350617"/>
              <a:gd name="connsiteY25" fmla="*/ 554182 h 2128982"/>
              <a:gd name="connsiteX26" fmla="*/ 2977285 w 4350617"/>
              <a:gd name="connsiteY26" fmla="*/ 249382 h 2128982"/>
              <a:gd name="connsiteX27" fmla="*/ 2901085 w 4350617"/>
              <a:gd name="connsiteY27" fmla="*/ 173182 h 2128982"/>
              <a:gd name="connsiteX28" fmla="*/ 2901085 w 4350617"/>
              <a:gd name="connsiteY28" fmla="*/ 20782 h 2128982"/>
              <a:gd name="connsiteX29" fmla="*/ 3638840 w 4350617"/>
              <a:gd name="connsiteY29" fmla="*/ 0 h 2128982"/>
              <a:gd name="connsiteX0" fmla="*/ 3638840 w 4350617"/>
              <a:gd name="connsiteY0" fmla="*/ 0 h 2205182"/>
              <a:gd name="connsiteX1" fmla="*/ 4163580 w 4350617"/>
              <a:gd name="connsiteY1" fmla="*/ 0 h 2205182"/>
              <a:gd name="connsiteX2" fmla="*/ 4319444 w 4350617"/>
              <a:gd name="connsiteY2" fmla="*/ 51955 h 2205182"/>
              <a:gd name="connsiteX3" fmla="*/ 4350617 w 4350617"/>
              <a:gd name="connsiteY3" fmla="*/ 202623 h 2205182"/>
              <a:gd name="connsiteX4" fmla="*/ 4345421 w 4350617"/>
              <a:gd name="connsiteY4" fmla="*/ 1875559 h 2205182"/>
              <a:gd name="connsiteX5" fmla="*/ 4329835 w 4350617"/>
              <a:gd name="connsiteY5" fmla="*/ 2041814 h 2205182"/>
              <a:gd name="connsiteX6" fmla="*/ 4153190 w 4350617"/>
              <a:gd name="connsiteY6" fmla="*/ 2088573 h 2205182"/>
              <a:gd name="connsiteX7" fmla="*/ 615084 w 4350617"/>
              <a:gd name="connsiteY7" fmla="*/ 2078182 h 2205182"/>
              <a:gd name="connsiteX8" fmla="*/ 462684 w 4350617"/>
              <a:gd name="connsiteY8" fmla="*/ 2078182 h 2205182"/>
              <a:gd name="connsiteX9" fmla="*/ 462685 w 4350617"/>
              <a:gd name="connsiteY9" fmla="*/ 1925782 h 2205182"/>
              <a:gd name="connsiteX10" fmla="*/ 462685 w 4350617"/>
              <a:gd name="connsiteY10" fmla="*/ 173182 h 2205182"/>
              <a:gd name="connsiteX11" fmla="*/ 496023 w 4350617"/>
              <a:gd name="connsiteY11" fmla="*/ 51738 h 2205182"/>
              <a:gd name="connsiteX12" fmla="*/ 615084 w 4350617"/>
              <a:gd name="connsiteY12" fmla="*/ 20782 h 2205182"/>
              <a:gd name="connsiteX13" fmla="*/ 1910485 w 4350617"/>
              <a:gd name="connsiteY13" fmla="*/ 20782 h 2205182"/>
              <a:gd name="connsiteX14" fmla="*/ 1910485 w 4350617"/>
              <a:gd name="connsiteY14" fmla="*/ 173182 h 2205182"/>
              <a:gd name="connsiteX15" fmla="*/ 1834285 w 4350617"/>
              <a:gd name="connsiteY15" fmla="*/ 249382 h 2205182"/>
              <a:gd name="connsiteX16" fmla="*/ 1834285 w 4350617"/>
              <a:gd name="connsiteY16" fmla="*/ 554182 h 2205182"/>
              <a:gd name="connsiteX17" fmla="*/ 2139085 w 4350617"/>
              <a:gd name="connsiteY17" fmla="*/ 554182 h 2205182"/>
              <a:gd name="connsiteX18" fmla="*/ 2139085 w 4350617"/>
              <a:gd name="connsiteY18" fmla="*/ 249382 h 2205182"/>
              <a:gd name="connsiteX19" fmla="*/ 2062885 w 4350617"/>
              <a:gd name="connsiteY19" fmla="*/ 173182 h 2205182"/>
              <a:gd name="connsiteX20" fmla="*/ 2062885 w 4350617"/>
              <a:gd name="connsiteY20" fmla="*/ 20782 h 2205182"/>
              <a:gd name="connsiteX21" fmla="*/ 2748685 w 4350617"/>
              <a:gd name="connsiteY21" fmla="*/ 20782 h 2205182"/>
              <a:gd name="connsiteX22" fmla="*/ 2748685 w 4350617"/>
              <a:gd name="connsiteY22" fmla="*/ 173182 h 2205182"/>
              <a:gd name="connsiteX23" fmla="*/ 2672485 w 4350617"/>
              <a:gd name="connsiteY23" fmla="*/ 249382 h 2205182"/>
              <a:gd name="connsiteX24" fmla="*/ 2672485 w 4350617"/>
              <a:gd name="connsiteY24" fmla="*/ 554182 h 2205182"/>
              <a:gd name="connsiteX25" fmla="*/ 2977285 w 4350617"/>
              <a:gd name="connsiteY25" fmla="*/ 554182 h 2205182"/>
              <a:gd name="connsiteX26" fmla="*/ 2977285 w 4350617"/>
              <a:gd name="connsiteY26" fmla="*/ 249382 h 2205182"/>
              <a:gd name="connsiteX27" fmla="*/ 2901085 w 4350617"/>
              <a:gd name="connsiteY27" fmla="*/ 173182 h 2205182"/>
              <a:gd name="connsiteX28" fmla="*/ 2901085 w 4350617"/>
              <a:gd name="connsiteY28" fmla="*/ 20782 h 2205182"/>
              <a:gd name="connsiteX29" fmla="*/ 3638840 w 4350617"/>
              <a:gd name="connsiteY29" fmla="*/ 0 h 2205182"/>
              <a:gd name="connsiteX0" fmla="*/ 3638840 w 4350617"/>
              <a:gd name="connsiteY0" fmla="*/ 0 h 2088573"/>
              <a:gd name="connsiteX1" fmla="*/ 4163580 w 4350617"/>
              <a:gd name="connsiteY1" fmla="*/ 0 h 2088573"/>
              <a:gd name="connsiteX2" fmla="*/ 4319444 w 4350617"/>
              <a:gd name="connsiteY2" fmla="*/ 51955 h 2088573"/>
              <a:gd name="connsiteX3" fmla="*/ 4350617 w 4350617"/>
              <a:gd name="connsiteY3" fmla="*/ 202623 h 2088573"/>
              <a:gd name="connsiteX4" fmla="*/ 4345421 w 4350617"/>
              <a:gd name="connsiteY4" fmla="*/ 1875559 h 2088573"/>
              <a:gd name="connsiteX5" fmla="*/ 4329835 w 4350617"/>
              <a:gd name="connsiteY5" fmla="*/ 2041814 h 2088573"/>
              <a:gd name="connsiteX6" fmla="*/ 4153190 w 4350617"/>
              <a:gd name="connsiteY6" fmla="*/ 2088573 h 2088573"/>
              <a:gd name="connsiteX7" fmla="*/ 615084 w 4350617"/>
              <a:gd name="connsiteY7" fmla="*/ 2078182 h 2088573"/>
              <a:gd name="connsiteX8" fmla="*/ 462684 w 4350617"/>
              <a:gd name="connsiteY8" fmla="*/ 2078182 h 2088573"/>
              <a:gd name="connsiteX9" fmla="*/ 462685 w 4350617"/>
              <a:gd name="connsiteY9" fmla="*/ 1925782 h 2088573"/>
              <a:gd name="connsiteX10" fmla="*/ 462685 w 4350617"/>
              <a:gd name="connsiteY10" fmla="*/ 173182 h 2088573"/>
              <a:gd name="connsiteX11" fmla="*/ 496023 w 4350617"/>
              <a:gd name="connsiteY11" fmla="*/ 51738 h 2088573"/>
              <a:gd name="connsiteX12" fmla="*/ 615084 w 4350617"/>
              <a:gd name="connsiteY12" fmla="*/ 20782 h 2088573"/>
              <a:gd name="connsiteX13" fmla="*/ 1910485 w 4350617"/>
              <a:gd name="connsiteY13" fmla="*/ 20782 h 2088573"/>
              <a:gd name="connsiteX14" fmla="*/ 1910485 w 4350617"/>
              <a:gd name="connsiteY14" fmla="*/ 173182 h 2088573"/>
              <a:gd name="connsiteX15" fmla="*/ 1834285 w 4350617"/>
              <a:gd name="connsiteY15" fmla="*/ 249382 h 2088573"/>
              <a:gd name="connsiteX16" fmla="*/ 1834285 w 4350617"/>
              <a:gd name="connsiteY16" fmla="*/ 554182 h 2088573"/>
              <a:gd name="connsiteX17" fmla="*/ 2139085 w 4350617"/>
              <a:gd name="connsiteY17" fmla="*/ 554182 h 2088573"/>
              <a:gd name="connsiteX18" fmla="*/ 2139085 w 4350617"/>
              <a:gd name="connsiteY18" fmla="*/ 249382 h 2088573"/>
              <a:gd name="connsiteX19" fmla="*/ 2062885 w 4350617"/>
              <a:gd name="connsiteY19" fmla="*/ 173182 h 2088573"/>
              <a:gd name="connsiteX20" fmla="*/ 2062885 w 4350617"/>
              <a:gd name="connsiteY20" fmla="*/ 20782 h 2088573"/>
              <a:gd name="connsiteX21" fmla="*/ 2748685 w 4350617"/>
              <a:gd name="connsiteY21" fmla="*/ 20782 h 2088573"/>
              <a:gd name="connsiteX22" fmla="*/ 2748685 w 4350617"/>
              <a:gd name="connsiteY22" fmla="*/ 173182 h 2088573"/>
              <a:gd name="connsiteX23" fmla="*/ 2672485 w 4350617"/>
              <a:gd name="connsiteY23" fmla="*/ 249382 h 2088573"/>
              <a:gd name="connsiteX24" fmla="*/ 2672485 w 4350617"/>
              <a:gd name="connsiteY24" fmla="*/ 554182 h 2088573"/>
              <a:gd name="connsiteX25" fmla="*/ 2977285 w 4350617"/>
              <a:gd name="connsiteY25" fmla="*/ 554182 h 2088573"/>
              <a:gd name="connsiteX26" fmla="*/ 2977285 w 4350617"/>
              <a:gd name="connsiteY26" fmla="*/ 249382 h 2088573"/>
              <a:gd name="connsiteX27" fmla="*/ 2901085 w 4350617"/>
              <a:gd name="connsiteY27" fmla="*/ 173182 h 2088573"/>
              <a:gd name="connsiteX28" fmla="*/ 2901085 w 4350617"/>
              <a:gd name="connsiteY28" fmla="*/ 20782 h 2088573"/>
              <a:gd name="connsiteX29" fmla="*/ 3638840 w 4350617"/>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54779 w 3890312"/>
              <a:gd name="connsiteY7" fmla="*/ 2078182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54779 w 3890312"/>
              <a:gd name="connsiteY7" fmla="*/ 2078182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214256 w 3926033"/>
              <a:gd name="connsiteY0" fmla="*/ 0 h 2088573"/>
              <a:gd name="connsiteX1" fmla="*/ 3738996 w 3926033"/>
              <a:gd name="connsiteY1" fmla="*/ 0 h 2088573"/>
              <a:gd name="connsiteX2" fmla="*/ 3894860 w 3926033"/>
              <a:gd name="connsiteY2" fmla="*/ 51955 h 2088573"/>
              <a:gd name="connsiteX3" fmla="*/ 3926033 w 3926033"/>
              <a:gd name="connsiteY3" fmla="*/ 202623 h 2088573"/>
              <a:gd name="connsiteX4" fmla="*/ 3920837 w 3926033"/>
              <a:gd name="connsiteY4" fmla="*/ 1875559 h 2088573"/>
              <a:gd name="connsiteX5" fmla="*/ 3905251 w 3926033"/>
              <a:gd name="connsiteY5" fmla="*/ 2041814 h 2088573"/>
              <a:gd name="connsiteX6" fmla="*/ 3728606 w 3926033"/>
              <a:gd name="connsiteY6" fmla="*/ 2088573 h 2088573"/>
              <a:gd name="connsiteX7" fmla="*/ 190500 w 3926033"/>
              <a:gd name="connsiteY7" fmla="*/ 2078182 h 2088573"/>
              <a:gd name="connsiteX8" fmla="*/ 38100 w 3926033"/>
              <a:gd name="connsiteY8" fmla="*/ 2078182 h 2088573"/>
              <a:gd name="connsiteX9" fmla="*/ 38101 w 3926033"/>
              <a:gd name="connsiteY9" fmla="*/ 1925782 h 2088573"/>
              <a:gd name="connsiteX10" fmla="*/ 38101 w 3926033"/>
              <a:gd name="connsiteY10" fmla="*/ 173182 h 2088573"/>
              <a:gd name="connsiteX11" fmla="*/ 71439 w 3926033"/>
              <a:gd name="connsiteY11" fmla="*/ 51738 h 2088573"/>
              <a:gd name="connsiteX12" fmla="*/ 190500 w 3926033"/>
              <a:gd name="connsiteY12" fmla="*/ 20782 h 2088573"/>
              <a:gd name="connsiteX13" fmla="*/ 1485901 w 3926033"/>
              <a:gd name="connsiteY13" fmla="*/ 20782 h 2088573"/>
              <a:gd name="connsiteX14" fmla="*/ 1485901 w 3926033"/>
              <a:gd name="connsiteY14" fmla="*/ 173182 h 2088573"/>
              <a:gd name="connsiteX15" fmla="*/ 1409701 w 3926033"/>
              <a:gd name="connsiteY15" fmla="*/ 249382 h 2088573"/>
              <a:gd name="connsiteX16" fmla="*/ 1409701 w 3926033"/>
              <a:gd name="connsiteY16" fmla="*/ 554182 h 2088573"/>
              <a:gd name="connsiteX17" fmla="*/ 1714501 w 3926033"/>
              <a:gd name="connsiteY17" fmla="*/ 554182 h 2088573"/>
              <a:gd name="connsiteX18" fmla="*/ 1714501 w 3926033"/>
              <a:gd name="connsiteY18" fmla="*/ 249382 h 2088573"/>
              <a:gd name="connsiteX19" fmla="*/ 1638301 w 3926033"/>
              <a:gd name="connsiteY19" fmla="*/ 173182 h 2088573"/>
              <a:gd name="connsiteX20" fmla="*/ 1638301 w 3926033"/>
              <a:gd name="connsiteY20" fmla="*/ 20782 h 2088573"/>
              <a:gd name="connsiteX21" fmla="*/ 2324101 w 3926033"/>
              <a:gd name="connsiteY21" fmla="*/ 20782 h 2088573"/>
              <a:gd name="connsiteX22" fmla="*/ 2324101 w 3926033"/>
              <a:gd name="connsiteY22" fmla="*/ 173182 h 2088573"/>
              <a:gd name="connsiteX23" fmla="*/ 2247901 w 3926033"/>
              <a:gd name="connsiteY23" fmla="*/ 249382 h 2088573"/>
              <a:gd name="connsiteX24" fmla="*/ 2247901 w 3926033"/>
              <a:gd name="connsiteY24" fmla="*/ 554182 h 2088573"/>
              <a:gd name="connsiteX25" fmla="*/ 2552701 w 3926033"/>
              <a:gd name="connsiteY25" fmla="*/ 554182 h 2088573"/>
              <a:gd name="connsiteX26" fmla="*/ 2552701 w 3926033"/>
              <a:gd name="connsiteY26" fmla="*/ 249382 h 2088573"/>
              <a:gd name="connsiteX27" fmla="*/ 2476501 w 3926033"/>
              <a:gd name="connsiteY27" fmla="*/ 173182 h 2088573"/>
              <a:gd name="connsiteX28" fmla="*/ 2476501 w 3926033"/>
              <a:gd name="connsiteY28" fmla="*/ 20782 h 2088573"/>
              <a:gd name="connsiteX29" fmla="*/ 3214256 w 3926033"/>
              <a:gd name="connsiteY29" fmla="*/ 0 h 2088573"/>
              <a:gd name="connsiteX0" fmla="*/ 3214256 w 3926033"/>
              <a:gd name="connsiteY0" fmla="*/ 0 h 2098025"/>
              <a:gd name="connsiteX1" fmla="*/ 3738996 w 3926033"/>
              <a:gd name="connsiteY1" fmla="*/ 0 h 2098025"/>
              <a:gd name="connsiteX2" fmla="*/ 3894860 w 3926033"/>
              <a:gd name="connsiteY2" fmla="*/ 51955 h 2098025"/>
              <a:gd name="connsiteX3" fmla="*/ 3926033 w 3926033"/>
              <a:gd name="connsiteY3" fmla="*/ 202623 h 2098025"/>
              <a:gd name="connsiteX4" fmla="*/ 3920837 w 3926033"/>
              <a:gd name="connsiteY4" fmla="*/ 1875559 h 2098025"/>
              <a:gd name="connsiteX5" fmla="*/ 3905251 w 3926033"/>
              <a:gd name="connsiteY5" fmla="*/ 2041814 h 2098025"/>
              <a:gd name="connsiteX6" fmla="*/ 3728606 w 3926033"/>
              <a:gd name="connsiteY6" fmla="*/ 2088573 h 2098025"/>
              <a:gd name="connsiteX7" fmla="*/ 190500 w 3926033"/>
              <a:gd name="connsiteY7" fmla="*/ 2078182 h 2098025"/>
              <a:gd name="connsiteX8" fmla="*/ 38100 w 3926033"/>
              <a:gd name="connsiteY8" fmla="*/ 2078182 h 2098025"/>
              <a:gd name="connsiteX9" fmla="*/ 38101 w 3926033"/>
              <a:gd name="connsiteY9" fmla="*/ 1925782 h 2098025"/>
              <a:gd name="connsiteX10" fmla="*/ 38101 w 3926033"/>
              <a:gd name="connsiteY10" fmla="*/ 173182 h 2098025"/>
              <a:gd name="connsiteX11" fmla="*/ 71439 w 3926033"/>
              <a:gd name="connsiteY11" fmla="*/ 51738 h 2098025"/>
              <a:gd name="connsiteX12" fmla="*/ 190500 w 3926033"/>
              <a:gd name="connsiteY12" fmla="*/ 20782 h 2098025"/>
              <a:gd name="connsiteX13" fmla="*/ 1485901 w 3926033"/>
              <a:gd name="connsiteY13" fmla="*/ 20782 h 2098025"/>
              <a:gd name="connsiteX14" fmla="*/ 1485901 w 3926033"/>
              <a:gd name="connsiteY14" fmla="*/ 173182 h 2098025"/>
              <a:gd name="connsiteX15" fmla="*/ 1409701 w 3926033"/>
              <a:gd name="connsiteY15" fmla="*/ 249382 h 2098025"/>
              <a:gd name="connsiteX16" fmla="*/ 1409701 w 3926033"/>
              <a:gd name="connsiteY16" fmla="*/ 554182 h 2098025"/>
              <a:gd name="connsiteX17" fmla="*/ 1714501 w 3926033"/>
              <a:gd name="connsiteY17" fmla="*/ 554182 h 2098025"/>
              <a:gd name="connsiteX18" fmla="*/ 1714501 w 3926033"/>
              <a:gd name="connsiteY18" fmla="*/ 249382 h 2098025"/>
              <a:gd name="connsiteX19" fmla="*/ 1638301 w 3926033"/>
              <a:gd name="connsiteY19" fmla="*/ 173182 h 2098025"/>
              <a:gd name="connsiteX20" fmla="*/ 1638301 w 3926033"/>
              <a:gd name="connsiteY20" fmla="*/ 20782 h 2098025"/>
              <a:gd name="connsiteX21" fmla="*/ 2324101 w 3926033"/>
              <a:gd name="connsiteY21" fmla="*/ 20782 h 2098025"/>
              <a:gd name="connsiteX22" fmla="*/ 2324101 w 3926033"/>
              <a:gd name="connsiteY22" fmla="*/ 173182 h 2098025"/>
              <a:gd name="connsiteX23" fmla="*/ 2247901 w 3926033"/>
              <a:gd name="connsiteY23" fmla="*/ 249382 h 2098025"/>
              <a:gd name="connsiteX24" fmla="*/ 2247901 w 3926033"/>
              <a:gd name="connsiteY24" fmla="*/ 554182 h 2098025"/>
              <a:gd name="connsiteX25" fmla="*/ 2552701 w 3926033"/>
              <a:gd name="connsiteY25" fmla="*/ 554182 h 2098025"/>
              <a:gd name="connsiteX26" fmla="*/ 2552701 w 3926033"/>
              <a:gd name="connsiteY26" fmla="*/ 249382 h 2098025"/>
              <a:gd name="connsiteX27" fmla="*/ 2476501 w 3926033"/>
              <a:gd name="connsiteY27" fmla="*/ 173182 h 2098025"/>
              <a:gd name="connsiteX28" fmla="*/ 2476501 w 3926033"/>
              <a:gd name="connsiteY28" fmla="*/ 20782 h 2098025"/>
              <a:gd name="connsiteX29" fmla="*/ 3214256 w 3926033"/>
              <a:gd name="connsiteY29" fmla="*/ 0 h 2098025"/>
              <a:gd name="connsiteX0" fmla="*/ 3192825 w 3904602"/>
              <a:gd name="connsiteY0" fmla="*/ 0 h 2088573"/>
              <a:gd name="connsiteX1" fmla="*/ 3717565 w 3904602"/>
              <a:gd name="connsiteY1" fmla="*/ 0 h 2088573"/>
              <a:gd name="connsiteX2" fmla="*/ 3873429 w 3904602"/>
              <a:gd name="connsiteY2" fmla="*/ 51955 h 2088573"/>
              <a:gd name="connsiteX3" fmla="*/ 3904602 w 3904602"/>
              <a:gd name="connsiteY3" fmla="*/ 202623 h 2088573"/>
              <a:gd name="connsiteX4" fmla="*/ 3899406 w 3904602"/>
              <a:gd name="connsiteY4" fmla="*/ 1875559 h 2088573"/>
              <a:gd name="connsiteX5" fmla="*/ 3883820 w 3904602"/>
              <a:gd name="connsiteY5" fmla="*/ 2041814 h 2088573"/>
              <a:gd name="connsiteX6" fmla="*/ 3707175 w 3904602"/>
              <a:gd name="connsiteY6" fmla="*/ 2088573 h 2088573"/>
              <a:gd name="connsiteX7" fmla="*/ 169069 w 3904602"/>
              <a:gd name="connsiteY7" fmla="*/ 2078182 h 2088573"/>
              <a:gd name="connsiteX8" fmla="*/ 38100 w 3904602"/>
              <a:gd name="connsiteY8" fmla="*/ 2051989 h 2088573"/>
              <a:gd name="connsiteX9" fmla="*/ 16670 w 3904602"/>
              <a:gd name="connsiteY9" fmla="*/ 1925782 h 2088573"/>
              <a:gd name="connsiteX10" fmla="*/ 16670 w 3904602"/>
              <a:gd name="connsiteY10" fmla="*/ 173182 h 2088573"/>
              <a:gd name="connsiteX11" fmla="*/ 50008 w 3904602"/>
              <a:gd name="connsiteY11" fmla="*/ 51738 h 2088573"/>
              <a:gd name="connsiteX12" fmla="*/ 169069 w 3904602"/>
              <a:gd name="connsiteY12" fmla="*/ 20782 h 2088573"/>
              <a:gd name="connsiteX13" fmla="*/ 1464470 w 3904602"/>
              <a:gd name="connsiteY13" fmla="*/ 20782 h 2088573"/>
              <a:gd name="connsiteX14" fmla="*/ 1464470 w 3904602"/>
              <a:gd name="connsiteY14" fmla="*/ 173182 h 2088573"/>
              <a:gd name="connsiteX15" fmla="*/ 1388270 w 3904602"/>
              <a:gd name="connsiteY15" fmla="*/ 249382 h 2088573"/>
              <a:gd name="connsiteX16" fmla="*/ 1388270 w 3904602"/>
              <a:gd name="connsiteY16" fmla="*/ 554182 h 2088573"/>
              <a:gd name="connsiteX17" fmla="*/ 1693070 w 3904602"/>
              <a:gd name="connsiteY17" fmla="*/ 554182 h 2088573"/>
              <a:gd name="connsiteX18" fmla="*/ 1693070 w 3904602"/>
              <a:gd name="connsiteY18" fmla="*/ 249382 h 2088573"/>
              <a:gd name="connsiteX19" fmla="*/ 1616870 w 3904602"/>
              <a:gd name="connsiteY19" fmla="*/ 173182 h 2088573"/>
              <a:gd name="connsiteX20" fmla="*/ 1616870 w 3904602"/>
              <a:gd name="connsiteY20" fmla="*/ 20782 h 2088573"/>
              <a:gd name="connsiteX21" fmla="*/ 2302670 w 3904602"/>
              <a:gd name="connsiteY21" fmla="*/ 20782 h 2088573"/>
              <a:gd name="connsiteX22" fmla="*/ 2302670 w 3904602"/>
              <a:gd name="connsiteY22" fmla="*/ 173182 h 2088573"/>
              <a:gd name="connsiteX23" fmla="*/ 2226470 w 3904602"/>
              <a:gd name="connsiteY23" fmla="*/ 249382 h 2088573"/>
              <a:gd name="connsiteX24" fmla="*/ 2226470 w 3904602"/>
              <a:gd name="connsiteY24" fmla="*/ 554182 h 2088573"/>
              <a:gd name="connsiteX25" fmla="*/ 2531270 w 3904602"/>
              <a:gd name="connsiteY25" fmla="*/ 554182 h 2088573"/>
              <a:gd name="connsiteX26" fmla="*/ 2531270 w 3904602"/>
              <a:gd name="connsiteY26" fmla="*/ 249382 h 2088573"/>
              <a:gd name="connsiteX27" fmla="*/ 2455070 w 3904602"/>
              <a:gd name="connsiteY27" fmla="*/ 173182 h 2088573"/>
              <a:gd name="connsiteX28" fmla="*/ 2455070 w 3904602"/>
              <a:gd name="connsiteY28" fmla="*/ 20782 h 2088573"/>
              <a:gd name="connsiteX29" fmla="*/ 3192825 w 3904602"/>
              <a:gd name="connsiteY29" fmla="*/ 0 h 2088573"/>
              <a:gd name="connsiteX0" fmla="*/ 3178538 w 3890315"/>
              <a:gd name="connsiteY0" fmla="*/ 0 h 2088573"/>
              <a:gd name="connsiteX1" fmla="*/ 3703278 w 3890315"/>
              <a:gd name="connsiteY1" fmla="*/ 0 h 2088573"/>
              <a:gd name="connsiteX2" fmla="*/ 3859142 w 3890315"/>
              <a:gd name="connsiteY2" fmla="*/ 51955 h 2088573"/>
              <a:gd name="connsiteX3" fmla="*/ 3890315 w 3890315"/>
              <a:gd name="connsiteY3" fmla="*/ 202623 h 2088573"/>
              <a:gd name="connsiteX4" fmla="*/ 3885119 w 3890315"/>
              <a:gd name="connsiteY4" fmla="*/ 1875559 h 2088573"/>
              <a:gd name="connsiteX5" fmla="*/ 3869533 w 3890315"/>
              <a:gd name="connsiteY5" fmla="*/ 2041814 h 2088573"/>
              <a:gd name="connsiteX6" fmla="*/ 3692888 w 3890315"/>
              <a:gd name="connsiteY6" fmla="*/ 2088573 h 2088573"/>
              <a:gd name="connsiteX7" fmla="*/ 154782 w 3890315"/>
              <a:gd name="connsiteY7" fmla="*/ 2078182 h 2088573"/>
              <a:gd name="connsiteX8" fmla="*/ 38100 w 3890315"/>
              <a:gd name="connsiteY8" fmla="*/ 2054371 h 2088573"/>
              <a:gd name="connsiteX9" fmla="*/ 2383 w 3890315"/>
              <a:gd name="connsiteY9" fmla="*/ 1925782 h 2088573"/>
              <a:gd name="connsiteX10" fmla="*/ 2383 w 3890315"/>
              <a:gd name="connsiteY10" fmla="*/ 173182 h 2088573"/>
              <a:gd name="connsiteX11" fmla="*/ 35721 w 3890315"/>
              <a:gd name="connsiteY11" fmla="*/ 51738 h 2088573"/>
              <a:gd name="connsiteX12" fmla="*/ 154782 w 3890315"/>
              <a:gd name="connsiteY12" fmla="*/ 20782 h 2088573"/>
              <a:gd name="connsiteX13" fmla="*/ 1450183 w 3890315"/>
              <a:gd name="connsiteY13" fmla="*/ 20782 h 2088573"/>
              <a:gd name="connsiteX14" fmla="*/ 1450183 w 3890315"/>
              <a:gd name="connsiteY14" fmla="*/ 173182 h 2088573"/>
              <a:gd name="connsiteX15" fmla="*/ 1373983 w 3890315"/>
              <a:gd name="connsiteY15" fmla="*/ 249382 h 2088573"/>
              <a:gd name="connsiteX16" fmla="*/ 1373983 w 3890315"/>
              <a:gd name="connsiteY16" fmla="*/ 554182 h 2088573"/>
              <a:gd name="connsiteX17" fmla="*/ 1678783 w 3890315"/>
              <a:gd name="connsiteY17" fmla="*/ 554182 h 2088573"/>
              <a:gd name="connsiteX18" fmla="*/ 1678783 w 3890315"/>
              <a:gd name="connsiteY18" fmla="*/ 249382 h 2088573"/>
              <a:gd name="connsiteX19" fmla="*/ 1602583 w 3890315"/>
              <a:gd name="connsiteY19" fmla="*/ 173182 h 2088573"/>
              <a:gd name="connsiteX20" fmla="*/ 1602583 w 3890315"/>
              <a:gd name="connsiteY20" fmla="*/ 20782 h 2088573"/>
              <a:gd name="connsiteX21" fmla="*/ 2288383 w 3890315"/>
              <a:gd name="connsiteY21" fmla="*/ 20782 h 2088573"/>
              <a:gd name="connsiteX22" fmla="*/ 2288383 w 3890315"/>
              <a:gd name="connsiteY22" fmla="*/ 173182 h 2088573"/>
              <a:gd name="connsiteX23" fmla="*/ 2212183 w 3890315"/>
              <a:gd name="connsiteY23" fmla="*/ 249382 h 2088573"/>
              <a:gd name="connsiteX24" fmla="*/ 2212183 w 3890315"/>
              <a:gd name="connsiteY24" fmla="*/ 554182 h 2088573"/>
              <a:gd name="connsiteX25" fmla="*/ 2516983 w 3890315"/>
              <a:gd name="connsiteY25" fmla="*/ 554182 h 2088573"/>
              <a:gd name="connsiteX26" fmla="*/ 2516983 w 3890315"/>
              <a:gd name="connsiteY26" fmla="*/ 249382 h 2088573"/>
              <a:gd name="connsiteX27" fmla="*/ 2440783 w 3890315"/>
              <a:gd name="connsiteY27" fmla="*/ 173182 h 2088573"/>
              <a:gd name="connsiteX28" fmla="*/ 2440783 w 3890315"/>
              <a:gd name="connsiteY28" fmla="*/ 20782 h 2088573"/>
              <a:gd name="connsiteX29" fmla="*/ 3178538 w 3890315"/>
              <a:gd name="connsiteY29" fmla="*/ 0 h 2088573"/>
              <a:gd name="connsiteX0" fmla="*/ 3178538 w 3890315"/>
              <a:gd name="connsiteY0" fmla="*/ 0 h 2078831"/>
              <a:gd name="connsiteX1" fmla="*/ 3703278 w 3890315"/>
              <a:gd name="connsiteY1" fmla="*/ 0 h 2078831"/>
              <a:gd name="connsiteX2" fmla="*/ 3859142 w 3890315"/>
              <a:gd name="connsiteY2" fmla="*/ 51955 h 2078831"/>
              <a:gd name="connsiteX3" fmla="*/ 3890315 w 3890315"/>
              <a:gd name="connsiteY3" fmla="*/ 202623 h 2078831"/>
              <a:gd name="connsiteX4" fmla="*/ 3885119 w 3890315"/>
              <a:gd name="connsiteY4" fmla="*/ 1875559 h 2078831"/>
              <a:gd name="connsiteX5" fmla="*/ 3869533 w 3890315"/>
              <a:gd name="connsiteY5" fmla="*/ 2041814 h 2078831"/>
              <a:gd name="connsiteX6" fmla="*/ 3736182 w 3890315"/>
              <a:gd name="connsiteY6" fmla="*/ 2078182 h 2078831"/>
              <a:gd name="connsiteX7" fmla="*/ 154782 w 3890315"/>
              <a:gd name="connsiteY7" fmla="*/ 2078182 h 2078831"/>
              <a:gd name="connsiteX8" fmla="*/ 38100 w 3890315"/>
              <a:gd name="connsiteY8" fmla="*/ 2054371 h 2078831"/>
              <a:gd name="connsiteX9" fmla="*/ 2383 w 3890315"/>
              <a:gd name="connsiteY9" fmla="*/ 1925782 h 2078831"/>
              <a:gd name="connsiteX10" fmla="*/ 2383 w 3890315"/>
              <a:gd name="connsiteY10" fmla="*/ 173182 h 2078831"/>
              <a:gd name="connsiteX11" fmla="*/ 35721 w 3890315"/>
              <a:gd name="connsiteY11" fmla="*/ 51738 h 2078831"/>
              <a:gd name="connsiteX12" fmla="*/ 154782 w 3890315"/>
              <a:gd name="connsiteY12" fmla="*/ 20782 h 2078831"/>
              <a:gd name="connsiteX13" fmla="*/ 1450183 w 3890315"/>
              <a:gd name="connsiteY13" fmla="*/ 20782 h 2078831"/>
              <a:gd name="connsiteX14" fmla="*/ 1450183 w 3890315"/>
              <a:gd name="connsiteY14" fmla="*/ 173182 h 2078831"/>
              <a:gd name="connsiteX15" fmla="*/ 1373983 w 3890315"/>
              <a:gd name="connsiteY15" fmla="*/ 249382 h 2078831"/>
              <a:gd name="connsiteX16" fmla="*/ 1373983 w 3890315"/>
              <a:gd name="connsiteY16" fmla="*/ 554182 h 2078831"/>
              <a:gd name="connsiteX17" fmla="*/ 1678783 w 3890315"/>
              <a:gd name="connsiteY17" fmla="*/ 554182 h 2078831"/>
              <a:gd name="connsiteX18" fmla="*/ 1678783 w 3890315"/>
              <a:gd name="connsiteY18" fmla="*/ 249382 h 2078831"/>
              <a:gd name="connsiteX19" fmla="*/ 1602583 w 3890315"/>
              <a:gd name="connsiteY19" fmla="*/ 173182 h 2078831"/>
              <a:gd name="connsiteX20" fmla="*/ 1602583 w 3890315"/>
              <a:gd name="connsiteY20" fmla="*/ 20782 h 2078831"/>
              <a:gd name="connsiteX21" fmla="*/ 2288383 w 3890315"/>
              <a:gd name="connsiteY21" fmla="*/ 20782 h 2078831"/>
              <a:gd name="connsiteX22" fmla="*/ 2288383 w 3890315"/>
              <a:gd name="connsiteY22" fmla="*/ 173182 h 2078831"/>
              <a:gd name="connsiteX23" fmla="*/ 2212183 w 3890315"/>
              <a:gd name="connsiteY23" fmla="*/ 249382 h 2078831"/>
              <a:gd name="connsiteX24" fmla="*/ 2212183 w 3890315"/>
              <a:gd name="connsiteY24" fmla="*/ 554182 h 2078831"/>
              <a:gd name="connsiteX25" fmla="*/ 2516983 w 3890315"/>
              <a:gd name="connsiteY25" fmla="*/ 554182 h 2078831"/>
              <a:gd name="connsiteX26" fmla="*/ 2516983 w 3890315"/>
              <a:gd name="connsiteY26" fmla="*/ 249382 h 2078831"/>
              <a:gd name="connsiteX27" fmla="*/ 2440783 w 3890315"/>
              <a:gd name="connsiteY27" fmla="*/ 173182 h 2078831"/>
              <a:gd name="connsiteX28" fmla="*/ 2440783 w 3890315"/>
              <a:gd name="connsiteY28" fmla="*/ 20782 h 2078831"/>
              <a:gd name="connsiteX29" fmla="*/ 3178538 w 3890315"/>
              <a:gd name="connsiteY29" fmla="*/ 0 h 2078831"/>
              <a:gd name="connsiteX0" fmla="*/ 2440783 w 3890315"/>
              <a:gd name="connsiteY0" fmla="*/ 20782 h 2078831"/>
              <a:gd name="connsiteX1" fmla="*/ 3703278 w 3890315"/>
              <a:gd name="connsiteY1" fmla="*/ 0 h 2078831"/>
              <a:gd name="connsiteX2" fmla="*/ 3859142 w 3890315"/>
              <a:gd name="connsiteY2" fmla="*/ 51955 h 2078831"/>
              <a:gd name="connsiteX3" fmla="*/ 3890315 w 3890315"/>
              <a:gd name="connsiteY3" fmla="*/ 202623 h 2078831"/>
              <a:gd name="connsiteX4" fmla="*/ 3885119 w 3890315"/>
              <a:gd name="connsiteY4" fmla="*/ 1875559 h 2078831"/>
              <a:gd name="connsiteX5" fmla="*/ 3869533 w 3890315"/>
              <a:gd name="connsiteY5" fmla="*/ 2041814 h 2078831"/>
              <a:gd name="connsiteX6" fmla="*/ 3736182 w 3890315"/>
              <a:gd name="connsiteY6" fmla="*/ 2078182 h 2078831"/>
              <a:gd name="connsiteX7" fmla="*/ 154782 w 3890315"/>
              <a:gd name="connsiteY7" fmla="*/ 2078182 h 2078831"/>
              <a:gd name="connsiteX8" fmla="*/ 38100 w 3890315"/>
              <a:gd name="connsiteY8" fmla="*/ 2054371 h 2078831"/>
              <a:gd name="connsiteX9" fmla="*/ 2383 w 3890315"/>
              <a:gd name="connsiteY9" fmla="*/ 1925782 h 2078831"/>
              <a:gd name="connsiteX10" fmla="*/ 2383 w 3890315"/>
              <a:gd name="connsiteY10" fmla="*/ 173182 h 2078831"/>
              <a:gd name="connsiteX11" fmla="*/ 35721 w 3890315"/>
              <a:gd name="connsiteY11" fmla="*/ 51738 h 2078831"/>
              <a:gd name="connsiteX12" fmla="*/ 154782 w 3890315"/>
              <a:gd name="connsiteY12" fmla="*/ 20782 h 2078831"/>
              <a:gd name="connsiteX13" fmla="*/ 1450183 w 3890315"/>
              <a:gd name="connsiteY13" fmla="*/ 20782 h 2078831"/>
              <a:gd name="connsiteX14" fmla="*/ 1450183 w 3890315"/>
              <a:gd name="connsiteY14" fmla="*/ 173182 h 2078831"/>
              <a:gd name="connsiteX15" fmla="*/ 1373983 w 3890315"/>
              <a:gd name="connsiteY15" fmla="*/ 249382 h 2078831"/>
              <a:gd name="connsiteX16" fmla="*/ 1373983 w 3890315"/>
              <a:gd name="connsiteY16" fmla="*/ 554182 h 2078831"/>
              <a:gd name="connsiteX17" fmla="*/ 1678783 w 3890315"/>
              <a:gd name="connsiteY17" fmla="*/ 554182 h 2078831"/>
              <a:gd name="connsiteX18" fmla="*/ 1678783 w 3890315"/>
              <a:gd name="connsiteY18" fmla="*/ 249382 h 2078831"/>
              <a:gd name="connsiteX19" fmla="*/ 1602583 w 3890315"/>
              <a:gd name="connsiteY19" fmla="*/ 173182 h 2078831"/>
              <a:gd name="connsiteX20" fmla="*/ 1602583 w 3890315"/>
              <a:gd name="connsiteY20" fmla="*/ 20782 h 2078831"/>
              <a:gd name="connsiteX21" fmla="*/ 2288383 w 3890315"/>
              <a:gd name="connsiteY21" fmla="*/ 20782 h 2078831"/>
              <a:gd name="connsiteX22" fmla="*/ 2288383 w 3890315"/>
              <a:gd name="connsiteY22" fmla="*/ 173182 h 2078831"/>
              <a:gd name="connsiteX23" fmla="*/ 2212183 w 3890315"/>
              <a:gd name="connsiteY23" fmla="*/ 249382 h 2078831"/>
              <a:gd name="connsiteX24" fmla="*/ 2212183 w 3890315"/>
              <a:gd name="connsiteY24" fmla="*/ 554182 h 2078831"/>
              <a:gd name="connsiteX25" fmla="*/ 2516983 w 3890315"/>
              <a:gd name="connsiteY25" fmla="*/ 554182 h 2078831"/>
              <a:gd name="connsiteX26" fmla="*/ 2516983 w 3890315"/>
              <a:gd name="connsiteY26" fmla="*/ 249382 h 2078831"/>
              <a:gd name="connsiteX27" fmla="*/ 2440783 w 3890315"/>
              <a:gd name="connsiteY27" fmla="*/ 173182 h 2078831"/>
              <a:gd name="connsiteX28" fmla="*/ 2440783 w 3890315"/>
              <a:gd name="connsiteY28" fmla="*/ 20782 h 2078831"/>
              <a:gd name="connsiteX0" fmla="*/ 2440783 w 3890315"/>
              <a:gd name="connsiteY0" fmla="*/ 0 h 2058049"/>
              <a:gd name="connsiteX1" fmla="*/ 3736182 w 3890315"/>
              <a:gd name="connsiteY1" fmla="*/ 0 h 2058049"/>
              <a:gd name="connsiteX2" fmla="*/ 3859142 w 3890315"/>
              <a:gd name="connsiteY2" fmla="*/ 31173 h 2058049"/>
              <a:gd name="connsiteX3" fmla="*/ 3890315 w 3890315"/>
              <a:gd name="connsiteY3" fmla="*/ 181841 h 2058049"/>
              <a:gd name="connsiteX4" fmla="*/ 3885119 w 3890315"/>
              <a:gd name="connsiteY4" fmla="*/ 1854777 h 2058049"/>
              <a:gd name="connsiteX5" fmla="*/ 3869533 w 3890315"/>
              <a:gd name="connsiteY5" fmla="*/ 2021032 h 2058049"/>
              <a:gd name="connsiteX6" fmla="*/ 3736182 w 3890315"/>
              <a:gd name="connsiteY6" fmla="*/ 2057400 h 2058049"/>
              <a:gd name="connsiteX7" fmla="*/ 154782 w 3890315"/>
              <a:gd name="connsiteY7" fmla="*/ 2057400 h 2058049"/>
              <a:gd name="connsiteX8" fmla="*/ 38100 w 3890315"/>
              <a:gd name="connsiteY8" fmla="*/ 2033589 h 2058049"/>
              <a:gd name="connsiteX9" fmla="*/ 2383 w 3890315"/>
              <a:gd name="connsiteY9" fmla="*/ 1905000 h 2058049"/>
              <a:gd name="connsiteX10" fmla="*/ 2383 w 3890315"/>
              <a:gd name="connsiteY10" fmla="*/ 152400 h 2058049"/>
              <a:gd name="connsiteX11" fmla="*/ 35721 w 3890315"/>
              <a:gd name="connsiteY11" fmla="*/ 30956 h 2058049"/>
              <a:gd name="connsiteX12" fmla="*/ 154782 w 3890315"/>
              <a:gd name="connsiteY12" fmla="*/ 0 h 2058049"/>
              <a:gd name="connsiteX13" fmla="*/ 1450183 w 3890315"/>
              <a:gd name="connsiteY13" fmla="*/ 0 h 2058049"/>
              <a:gd name="connsiteX14" fmla="*/ 1450183 w 3890315"/>
              <a:gd name="connsiteY14" fmla="*/ 152400 h 2058049"/>
              <a:gd name="connsiteX15" fmla="*/ 1373983 w 3890315"/>
              <a:gd name="connsiteY15" fmla="*/ 228600 h 2058049"/>
              <a:gd name="connsiteX16" fmla="*/ 1373983 w 3890315"/>
              <a:gd name="connsiteY16" fmla="*/ 533400 h 2058049"/>
              <a:gd name="connsiteX17" fmla="*/ 1678783 w 3890315"/>
              <a:gd name="connsiteY17" fmla="*/ 533400 h 2058049"/>
              <a:gd name="connsiteX18" fmla="*/ 1678783 w 3890315"/>
              <a:gd name="connsiteY18" fmla="*/ 228600 h 2058049"/>
              <a:gd name="connsiteX19" fmla="*/ 1602583 w 3890315"/>
              <a:gd name="connsiteY19" fmla="*/ 152400 h 2058049"/>
              <a:gd name="connsiteX20" fmla="*/ 1602583 w 3890315"/>
              <a:gd name="connsiteY20" fmla="*/ 0 h 2058049"/>
              <a:gd name="connsiteX21" fmla="*/ 2288383 w 3890315"/>
              <a:gd name="connsiteY21" fmla="*/ 0 h 2058049"/>
              <a:gd name="connsiteX22" fmla="*/ 2288383 w 3890315"/>
              <a:gd name="connsiteY22" fmla="*/ 152400 h 2058049"/>
              <a:gd name="connsiteX23" fmla="*/ 2212183 w 3890315"/>
              <a:gd name="connsiteY23" fmla="*/ 228600 h 2058049"/>
              <a:gd name="connsiteX24" fmla="*/ 2212183 w 3890315"/>
              <a:gd name="connsiteY24" fmla="*/ 533400 h 2058049"/>
              <a:gd name="connsiteX25" fmla="*/ 2516983 w 3890315"/>
              <a:gd name="connsiteY25" fmla="*/ 533400 h 2058049"/>
              <a:gd name="connsiteX26" fmla="*/ 2516983 w 3890315"/>
              <a:gd name="connsiteY26" fmla="*/ 228600 h 2058049"/>
              <a:gd name="connsiteX27" fmla="*/ 2440783 w 3890315"/>
              <a:gd name="connsiteY27" fmla="*/ 152400 h 2058049"/>
              <a:gd name="connsiteX28" fmla="*/ 2440783 w 3890315"/>
              <a:gd name="connsiteY28" fmla="*/ 0 h 2058049"/>
              <a:gd name="connsiteX0" fmla="*/ 2440783 w 3890315"/>
              <a:gd name="connsiteY0" fmla="*/ 10174 h 2068223"/>
              <a:gd name="connsiteX1" fmla="*/ 3736182 w 3890315"/>
              <a:gd name="connsiteY1" fmla="*/ 10174 h 2068223"/>
              <a:gd name="connsiteX2" fmla="*/ 3859142 w 3890315"/>
              <a:gd name="connsiteY2" fmla="*/ 41347 h 2068223"/>
              <a:gd name="connsiteX3" fmla="*/ 3890315 w 3890315"/>
              <a:gd name="connsiteY3" fmla="*/ 192015 h 2068223"/>
              <a:gd name="connsiteX4" fmla="*/ 3885119 w 3890315"/>
              <a:gd name="connsiteY4" fmla="*/ 1864951 h 2068223"/>
              <a:gd name="connsiteX5" fmla="*/ 3869533 w 3890315"/>
              <a:gd name="connsiteY5" fmla="*/ 2031206 h 2068223"/>
              <a:gd name="connsiteX6" fmla="*/ 3736182 w 3890315"/>
              <a:gd name="connsiteY6" fmla="*/ 2067574 h 2068223"/>
              <a:gd name="connsiteX7" fmla="*/ 154782 w 3890315"/>
              <a:gd name="connsiteY7" fmla="*/ 2067574 h 2068223"/>
              <a:gd name="connsiteX8" fmla="*/ 38100 w 3890315"/>
              <a:gd name="connsiteY8" fmla="*/ 2043763 h 2068223"/>
              <a:gd name="connsiteX9" fmla="*/ 2383 w 3890315"/>
              <a:gd name="connsiteY9" fmla="*/ 1915174 h 2068223"/>
              <a:gd name="connsiteX10" fmla="*/ 2383 w 3890315"/>
              <a:gd name="connsiteY10" fmla="*/ 162574 h 2068223"/>
              <a:gd name="connsiteX11" fmla="*/ 35721 w 3890315"/>
              <a:gd name="connsiteY11" fmla="*/ 41130 h 2068223"/>
              <a:gd name="connsiteX12" fmla="*/ 154782 w 3890315"/>
              <a:gd name="connsiteY12" fmla="*/ 10174 h 2068223"/>
              <a:gd name="connsiteX13" fmla="*/ 1450183 w 3890315"/>
              <a:gd name="connsiteY13" fmla="*/ 10174 h 2068223"/>
              <a:gd name="connsiteX14" fmla="*/ 1450183 w 3890315"/>
              <a:gd name="connsiteY14" fmla="*/ 162574 h 2068223"/>
              <a:gd name="connsiteX15" fmla="*/ 1373983 w 3890315"/>
              <a:gd name="connsiteY15" fmla="*/ 238774 h 2068223"/>
              <a:gd name="connsiteX16" fmla="*/ 1373983 w 3890315"/>
              <a:gd name="connsiteY16" fmla="*/ 543574 h 2068223"/>
              <a:gd name="connsiteX17" fmla="*/ 1678783 w 3890315"/>
              <a:gd name="connsiteY17" fmla="*/ 543574 h 2068223"/>
              <a:gd name="connsiteX18" fmla="*/ 1678783 w 3890315"/>
              <a:gd name="connsiteY18" fmla="*/ 238774 h 2068223"/>
              <a:gd name="connsiteX19" fmla="*/ 1602583 w 3890315"/>
              <a:gd name="connsiteY19" fmla="*/ 162574 h 2068223"/>
              <a:gd name="connsiteX20" fmla="*/ 1602583 w 3890315"/>
              <a:gd name="connsiteY20" fmla="*/ 10174 h 2068223"/>
              <a:gd name="connsiteX21" fmla="*/ 2288383 w 3890315"/>
              <a:gd name="connsiteY21" fmla="*/ 10174 h 2068223"/>
              <a:gd name="connsiteX22" fmla="*/ 2288383 w 3890315"/>
              <a:gd name="connsiteY22" fmla="*/ 162574 h 2068223"/>
              <a:gd name="connsiteX23" fmla="*/ 2212183 w 3890315"/>
              <a:gd name="connsiteY23" fmla="*/ 238774 h 2068223"/>
              <a:gd name="connsiteX24" fmla="*/ 2212183 w 3890315"/>
              <a:gd name="connsiteY24" fmla="*/ 543574 h 2068223"/>
              <a:gd name="connsiteX25" fmla="*/ 2516983 w 3890315"/>
              <a:gd name="connsiteY25" fmla="*/ 543574 h 2068223"/>
              <a:gd name="connsiteX26" fmla="*/ 2516983 w 3890315"/>
              <a:gd name="connsiteY26" fmla="*/ 238774 h 2068223"/>
              <a:gd name="connsiteX27" fmla="*/ 2440783 w 3890315"/>
              <a:gd name="connsiteY27" fmla="*/ 162574 h 2068223"/>
              <a:gd name="connsiteX28" fmla="*/ 2440783 w 3890315"/>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90315 w 3898108"/>
              <a:gd name="connsiteY3" fmla="*/ 192015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5411 h 2071904"/>
              <a:gd name="connsiteX1" fmla="*/ 3736182 w 3898108"/>
              <a:gd name="connsiteY1" fmla="*/ 5411 h 2071904"/>
              <a:gd name="connsiteX2" fmla="*/ 3859142 w 3898108"/>
              <a:gd name="connsiteY2" fmla="*/ 36584 h 2071904"/>
              <a:gd name="connsiteX3" fmla="*/ 3888581 w 3898108"/>
              <a:gd name="connsiteY3" fmla="*/ 234011 h 2071904"/>
              <a:gd name="connsiteX4" fmla="*/ 3885119 w 3898108"/>
              <a:gd name="connsiteY4" fmla="*/ 1860188 h 2071904"/>
              <a:gd name="connsiteX5" fmla="*/ 3869533 w 3898108"/>
              <a:gd name="connsiteY5" fmla="*/ 2026443 h 2071904"/>
              <a:gd name="connsiteX6" fmla="*/ 3736182 w 3898108"/>
              <a:gd name="connsiteY6" fmla="*/ 2062811 h 2071904"/>
              <a:gd name="connsiteX7" fmla="*/ 154782 w 3898108"/>
              <a:gd name="connsiteY7" fmla="*/ 2062811 h 2071904"/>
              <a:gd name="connsiteX8" fmla="*/ 38100 w 3898108"/>
              <a:gd name="connsiteY8" fmla="*/ 2039000 h 2071904"/>
              <a:gd name="connsiteX9" fmla="*/ 2383 w 3898108"/>
              <a:gd name="connsiteY9" fmla="*/ 1910411 h 2071904"/>
              <a:gd name="connsiteX10" fmla="*/ 2383 w 3898108"/>
              <a:gd name="connsiteY10" fmla="*/ 157811 h 2071904"/>
              <a:gd name="connsiteX11" fmla="*/ 35721 w 3898108"/>
              <a:gd name="connsiteY11" fmla="*/ 36367 h 2071904"/>
              <a:gd name="connsiteX12" fmla="*/ 154782 w 3898108"/>
              <a:gd name="connsiteY12" fmla="*/ 5411 h 2071904"/>
              <a:gd name="connsiteX13" fmla="*/ 1450183 w 3898108"/>
              <a:gd name="connsiteY13" fmla="*/ 5411 h 2071904"/>
              <a:gd name="connsiteX14" fmla="*/ 1450183 w 3898108"/>
              <a:gd name="connsiteY14" fmla="*/ 157811 h 2071904"/>
              <a:gd name="connsiteX15" fmla="*/ 1373983 w 3898108"/>
              <a:gd name="connsiteY15" fmla="*/ 234011 h 2071904"/>
              <a:gd name="connsiteX16" fmla="*/ 1373983 w 3898108"/>
              <a:gd name="connsiteY16" fmla="*/ 538811 h 2071904"/>
              <a:gd name="connsiteX17" fmla="*/ 1678783 w 3898108"/>
              <a:gd name="connsiteY17" fmla="*/ 538811 h 2071904"/>
              <a:gd name="connsiteX18" fmla="*/ 1678783 w 3898108"/>
              <a:gd name="connsiteY18" fmla="*/ 234011 h 2071904"/>
              <a:gd name="connsiteX19" fmla="*/ 1602583 w 3898108"/>
              <a:gd name="connsiteY19" fmla="*/ 157811 h 2071904"/>
              <a:gd name="connsiteX20" fmla="*/ 1602583 w 3898108"/>
              <a:gd name="connsiteY20" fmla="*/ 5411 h 2071904"/>
              <a:gd name="connsiteX21" fmla="*/ 2288383 w 3898108"/>
              <a:gd name="connsiteY21" fmla="*/ 5411 h 2071904"/>
              <a:gd name="connsiteX22" fmla="*/ 2288383 w 3898108"/>
              <a:gd name="connsiteY22" fmla="*/ 157811 h 2071904"/>
              <a:gd name="connsiteX23" fmla="*/ 2212183 w 3898108"/>
              <a:gd name="connsiteY23" fmla="*/ 234011 h 2071904"/>
              <a:gd name="connsiteX24" fmla="*/ 2212183 w 3898108"/>
              <a:gd name="connsiteY24" fmla="*/ 538811 h 2071904"/>
              <a:gd name="connsiteX25" fmla="*/ 2516983 w 3898108"/>
              <a:gd name="connsiteY25" fmla="*/ 538811 h 2071904"/>
              <a:gd name="connsiteX26" fmla="*/ 2516983 w 3898108"/>
              <a:gd name="connsiteY26" fmla="*/ 234011 h 2071904"/>
              <a:gd name="connsiteX27" fmla="*/ 2440783 w 3898108"/>
              <a:gd name="connsiteY27" fmla="*/ 157811 h 2071904"/>
              <a:gd name="connsiteX28" fmla="*/ 2440783 w 3898108"/>
              <a:gd name="connsiteY28" fmla="*/ 5411 h 2071904"/>
              <a:gd name="connsiteX0" fmla="*/ 2440783 w 3898108"/>
              <a:gd name="connsiteY0" fmla="*/ 1515 h 2068008"/>
              <a:gd name="connsiteX1" fmla="*/ 3736182 w 3898108"/>
              <a:gd name="connsiteY1" fmla="*/ 1515 h 2068008"/>
              <a:gd name="connsiteX2" fmla="*/ 3859142 w 3898108"/>
              <a:gd name="connsiteY2" fmla="*/ 32688 h 2068008"/>
              <a:gd name="connsiteX3" fmla="*/ 3888581 w 3898108"/>
              <a:gd name="connsiteY3" fmla="*/ 230115 h 2068008"/>
              <a:gd name="connsiteX4" fmla="*/ 3885119 w 3898108"/>
              <a:gd name="connsiteY4" fmla="*/ 1856292 h 2068008"/>
              <a:gd name="connsiteX5" fmla="*/ 3869533 w 3898108"/>
              <a:gd name="connsiteY5" fmla="*/ 2022547 h 2068008"/>
              <a:gd name="connsiteX6" fmla="*/ 3736182 w 3898108"/>
              <a:gd name="connsiteY6" fmla="*/ 2058915 h 2068008"/>
              <a:gd name="connsiteX7" fmla="*/ 154782 w 3898108"/>
              <a:gd name="connsiteY7" fmla="*/ 2058915 h 2068008"/>
              <a:gd name="connsiteX8" fmla="*/ 38100 w 3898108"/>
              <a:gd name="connsiteY8" fmla="*/ 2035104 h 2068008"/>
              <a:gd name="connsiteX9" fmla="*/ 2383 w 3898108"/>
              <a:gd name="connsiteY9" fmla="*/ 1906515 h 2068008"/>
              <a:gd name="connsiteX10" fmla="*/ 2383 w 3898108"/>
              <a:gd name="connsiteY10" fmla="*/ 153915 h 2068008"/>
              <a:gd name="connsiteX11" fmla="*/ 35721 w 3898108"/>
              <a:gd name="connsiteY11" fmla="*/ 32471 h 2068008"/>
              <a:gd name="connsiteX12" fmla="*/ 154782 w 3898108"/>
              <a:gd name="connsiteY12" fmla="*/ 1515 h 2068008"/>
              <a:gd name="connsiteX13" fmla="*/ 1450183 w 3898108"/>
              <a:gd name="connsiteY13" fmla="*/ 1515 h 2068008"/>
              <a:gd name="connsiteX14" fmla="*/ 1450183 w 3898108"/>
              <a:gd name="connsiteY14" fmla="*/ 153915 h 2068008"/>
              <a:gd name="connsiteX15" fmla="*/ 1373983 w 3898108"/>
              <a:gd name="connsiteY15" fmla="*/ 230115 h 2068008"/>
              <a:gd name="connsiteX16" fmla="*/ 1373983 w 3898108"/>
              <a:gd name="connsiteY16" fmla="*/ 534915 h 2068008"/>
              <a:gd name="connsiteX17" fmla="*/ 1678783 w 3898108"/>
              <a:gd name="connsiteY17" fmla="*/ 534915 h 2068008"/>
              <a:gd name="connsiteX18" fmla="*/ 1678783 w 3898108"/>
              <a:gd name="connsiteY18" fmla="*/ 230115 h 2068008"/>
              <a:gd name="connsiteX19" fmla="*/ 1602583 w 3898108"/>
              <a:gd name="connsiteY19" fmla="*/ 153915 h 2068008"/>
              <a:gd name="connsiteX20" fmla="*/ 1602583 w 3898108"/>
              <a:gd name="connsiteY20" fmla="*/ 1515 h 2068008"/>
              <a:gd name="connsiteX21" fmla="*/ 2288383 w 3898108"/>
              <a:gd name="connsiteY21" fmla="*/ 1515 h 2068008"/>
              <a:gd name="connsiteX22" fmla="*/ 2288383 w 3898108"/>
              <a:gd name="connsiteY22" fmla="*/ 153915 h 2068008"/>
              <a:gd name="connsiteX23" fmla="*/ 2212183 w 3898108"/>
              <a:gd name="connsiteY23" fmla="*/ 230115 h 2068008"/>
              <a:gd name="connsiteX24" fmla="*/ 2212183 w 3898108"/>
              <a:gd name="connsiteY24" fmla="*/ 534915 h 2068008"/>
              <a:gd name="connsiteX25" fmla="*/ 2516983 w 3898108"/>
              <a:gd name="connsiteY25" fmla="*/ 534915 h 2068008"/>
              <a:gd name="connsiteX26" fmla="*/ 2516983 w 3898108"/>
              <a:gd name="connsiteY26" fmla="*/ 230115 h 2068008"/>
              <a:gd name="connsiteX27" fmla="*/ 2440783 w 3898108"/>
              <a:gd name="connsiteY27" fmla="*/ 153915 h 2068008"/>
              <a:gd name="connsiteX28" fmla="*/ 2440783 w 3898108"/>
              <a:gd name="connsiteY28" fmla="*/ 1515 h 2068008"/>
              <a:gd name="connsiteX0" fmla="*/ 2440783 w 3891397"/>
              <a:gd name="connsiteY0" fmla="*/ 1515 h 2068008"/>
              <a:gd name="connsiteX1" fmla="*/ 3736182 w 3891397"/>
              <a:gd name="connsiteY1" fmla="*/ 1515 h 2068008"/>
              <a:gd name="connsiteX2" fmla="*/ 3859142 w 3891397"/>
              <a:gd name="connsiteY2" fmla="*/ 32688 h 2068008"/>
              <a:gd name="connsiteX3" fmla="*/ 3888581 w 3891397"/>
              <a:gd name="connsiteY3" fmla="*/ 230115 h 2068008"/>
              <a:gd name="connsiteX4" fmla="*/ 3885119 w 3891397"/>
              <a:gd name="connsiteY4" fmla="*/ 1856292 h 2068008"/>
              <a:gd name="connsiteX5" fmla="*/ 3869533 w 3891397"/>
              <a:gd name="connsiteY5" fmla="*/ 2022547 h 2068008"/>
              <a:gd name="connsiteX6" fmla="*/ 3736182 w 3891397"/>
              <a:gd name="connsiteY6" fmla="*/ 2058915 h 2068008"/>
              <a:gd name="connsiteX7" fmla="*/ 154782 w 3891397"/>
              <a:gd name="connsiteY7" fmla="*/ 2058915 h 2068008"/>
              <a:gd name="connsiteX8" fmla="*/ 38100 w 3891397"/>
              <a:gd name="connsiteY8" fmla="*/ 2035104 h 2068008"/>
              <a:gd name="connsiteX9" fmla="*/ 2383 w 3891397"/>
              <a:gd name="connsiteY9" fmla="*/ 1906515 h 2068008"/>
              <a:gd name="connsiteX10" fmla="*/ 2383 w 3891397"/>
              <a:gd name="connsiteY10" fmla="*/ 153915 h 2068008"/>
              <a:gd name="connsiteX11" fmla="*/ 35721 w 3891397"/>
              <a:gd name="connsiteY11" fmla="*/ 32471 h 2068008"/>
              <a:gd name="connsiteX12" fmla="*/ 154782 w 3891397"/>
              <a:gd name="connsiteY12" fmla="*/ 1515 h 2068008"/>
              <a:gd name="connsiteX13" fmla="*/ 1450183 w 3891397"/>
              <a:gd name="connsiteY13" fmla="*/ 1515 h 2068008"/>
              <a:gd name="connsiteX14" fmla="*/ 1450183 w 3891397"/>
              <a:gd name="connsiteY14" fmla="*/ 153915 h 2068008"/>
              <a:gd name="connsiteX15" fmla="*/ 1373983 w 3891397"/>
              <a:gd name="connsiteY15" fmla="*/ 230115 h 2068008"/>
              <a:gd name="connsiteX16" fmla="*/ 1373983 w 3891397"/>
              <a:gd name="connsiteY16" fmla="*/ 534915 h 2068008"/>
              <a:gd name="connsiteX17" fmla="*/ 1678783 w 3891397"/>
              <a:gd name="connsiteY17" fmla="*/ 534915 h 2068008"/>
              <a:gd name="connsiteX18" fmla="*/ 1678783 w 3891397"/>
              <a:gd name="connsiteY18" fmla="*/ 230115 h 2068008"/>
              <a:gd name="connsiteX19" fmla="*/ 1602583 w 3891397"/>
              <a:gd name="connsiteY19" fmla="*/ 153915 h 2068008"/>
              <a:gd name="connsiteX20" fmla="*/ 1602583 w 3891397"/>
              <a:gd name="connsiteY20" fmla="*/ 1515 h 2068008"/>
              <a:gd name="connsiteX21" fmla="*/ 2288383 w 3891397"/>
              <a:gd name="connsiteY21" fmla="*/ 1515 h 2068008"/>
              <a:gd name="connsiteX22" fmla="*/ 2288383 w 3891397"/>
              <a:gd name="connsiteY22" fmla="*/ 153915 h 2068008"/>
              <a:gd name="connsiteX23" fmla="*/ 2212183 w 3891397"/>
              <a:gd name="connsiteY23" fmla="*/ 230115 h 2068008"/>
              <a:gd name="connsiteX24" fmla="*/ 2212183 w 3891397"/>
              <a:gd name="connsiteY24" fmla="*/ 534915 h 2068008"/>
              <a:gd name="connsiteX25" fmla="*/ 2516983 w 3891397"/>
              <a:gd name="connsiteY25" fmla="*/ 534915 h 2068008"/>
              <a:gd name="connsiteX26" fmla="*/ 2516983 w 3891397"/>
              <a:gd name="connsiteY26" fmla="*/ 230115 h 2068008"/>
              <a:gd name="connsiteX27" fmla="*/ 2440783 w 3891397"/>
              <a:gd name="connsiteY27" fmla="*/ 153915 h 2068008"/>
              <a:gd name="connsiteX28" fmla="*/ 2440783 w 3891397"/>
              <a:gd name="connsiteY28" fmla="*/ 1515 h 2068008"/>
              <a:gd name="connsiteX0" fmla="*/ 2440783 w 3891397"/>
              <a:gd name="connsiteY0" fmla="*/ 1515 h 2068008"/>
              <a:gd name="connsiteX1" fmla="*/ 3736182 w 3891397"/>
              <a:gd name="connsiteY1" fmla="*/ 1515 h 2068008"/>
              <a:gd name="connsiteX2" fmla="*/ 3859142 w 3891397"/>
              <a:gd name="connsiteY2" fmla="*/ 32688 h 2068008"/>
              <a:gd name="connsiteX3" fmla="*/ 3888581 w 3891397"/>
              <a:gd name="connsiteY3" fmla="*/ 230115 h 2068008"/>
              <a:gd name="connsiteX4" fmla="*/ 3888582 w 3891397"/>
              <a:gd name="connsiteY4" fmla="*/ 1906514 h 2068008"/>
              <a:gd name="connsiteX5" fmla="*/ 3869533 w 3891397"/>
              <a:gd name="connsiteY5" fmla="*/ 2022547 h 2068008"/>
              <a:gd name="connsiteX6" fmla="*/ 3736182 w 3891397"/>
              <a:gd name="connsiteY6" fmla="*/ 2058915 h 2068008"/>
              <a:gd name="connsiteX7" fmla="*/ 154782 w 3891397"/>
              <a:gd name="connsiteY7" fmla="*/ 2058915 h 2068008"/>
              <a:gd name="connsiteX8" fmla="*/ 38100 w 3891397"/>
              <a:gd name="connsiteY8" fmla="*/ 2035104 h 2068008"/>
              <a:gd name="connsiteX9" fmla="*/ 2383 w 3891397"/>
              <a:gd name="connsiteY9" fmla="*/ 1906515 h 2068008"/>
              <a:gd name="connsiteX10" fmla="*/ 2383 w 3891397"/>
              <a:gd name="connsiteY10" fmla="*/ 153915 h 2068008"/>
              <a:gd name="connsiteX11" fmla="*/ 35721 w 3891397"/>
              <a:gd name="connsiteY11" fmla="*/ 32471 h 2068008"/>
              <a:gd name="connsiteX12" fmla="*/ 154782 w 3891397"/>
              <a:gd name="connsiteY12" fmla="*/ 1515 h 2068008"/>
              <a:gd name="connsiteX13" fmla="*/ 1450183 w 3891397"/>
              <a:gd name="connsiteY13" fmla="*/ 1515 h 2068008"/>
              <a:gd name="connsiteX14" fmla="*/ 1450183 w 3891397"/>
              <a:gd name="connsiteY14" fmla="*/ 153915 h 2068008"/>
              <a:gd name="connsiteX15" fmla="*/ 1373983 w 3891397"/>
              <a:gd name="connsiteY15" fmla="*/ 230115 h 2068008"/>
              <a:gd name="connsiteX16" fmla="*/ 1373983 w 3891397"/>
              <a:gd name="connsiteY16" fmla="*/ 534915 h 2068008"/>
              <a:gd name="connsiteX17" fmla="*/ 1678783 w 3891397"/>
              <a:gd name="connsiteY17" fmla="*/ 534915 h 2068008"/>
              <a:gd name="connsiteX18" fmla="*/ 1678783 w 3891397"/>
              <a:gd name="connsiteY18" fmla="*/ 230115 h 2068008"/>
              <a:gd name="connsiteX19" fmla="*/ 1602583 w 3891397"/>
              <a:gd name="connsiteY19" fmla="*/ 153915 h 2068008"/>
              <a:gd name="connsiteX20" fmla="*/ 1602583 w 3891397"/>
              <a:gd name="connsiteY20" fmla="*/ 1515 h 2068008"/>
              <a:gd name="connsiteX21" fmla="*/ 2288383 w 3891397"/>
              <a:gd name="connsiteY21" fmla="*/ 1515 h 2068008"/>
              <a:gd name="connsiteX22" fmla="*/ 2288383 w 3891397"/>
              <a:gd name="connsiteY22" fmla="*/ 153915 h 2068008"/>
              <a:gd name="connsiteX23" fmla="*/ 2212183 w 3891397"/>
              <a:gd name="connsiteY23" fmla="*/ 230115 h 2068008"/>
              <a:gd name="connsiteX24" fmla="*/ 2212183 w 3891397"/>
              <a:gd name="connsiteY24" fmla="*/ 534915 h 2068008"/>
              <a:gd name="connsiteX25" fmla="*/ 2516983 w 3891397"/>
              <a:gd name="connsiteY25" fmla="*/ 534915 h 2068008"/>
              <a:gd name="connsiteX26" fmla="*/ 2516983 w 3891397"/>
              <a:gd name="connsiteY26" fmla="*/ 230115 h 2068008"/>
              <a:gd name="connsiteX27" fmla="*/ 2440783 w 3891397"/>
              <a:gd name="connsiteY27" fmla="*/ 153915 h 2068008"/>
              <a:gd name="connsiteX28" fmla="*/ 2440783 w 3891397"/>
              <a:gd name="connsiteY28" fmla="*/ 1515 h 2068008"/>
              <a:gd name="connsiteX0" fmla="*/ 2440783 w 3888583"/>
              <a:gd name="connsiteY0" fmla="*/ 1515 h 2068008"/>
              <a:gd name="connsiteX1" fmla="*/ 3736182 w 3888583"/>
              <a:gd name="connsiteY1" fmla="*/ 1515 h 2068008"/>
              <a:gd name="connsiteX2" fmla="*/ 3859142 w 3888583"/>
              <a:gd name="connsiteY2" fmla="*/ 32688 h 2068008"/>
              <a:gd name="connsiteX3" fmla="*/ 3888581 w 3888583"/>
              <a:gd name="connsiteY3" fmla="*/ 230115 h 2068008"/>
              <a:gd name="connsiteX4" fmla="*/ 3888582 w 3888583"/>
              <a:gd name="connsiteY4" fmla="*/ 1906514 h 2068008"/>
              <a:gd name="connsiteX5" fmla="*/ 3862389 w 3888583"/>
              <a:gd name="connsiteY5" fmla="*/ 2022547 h 2068008"/>
              <a:gd name="connsiteX6" fmla="*/ 3736182 w 3888583"/>
              <a:gd name="connsiteY6" fmla="*/ 2058915 h 2068008"/>
              <a:gd name="connsiteX7" fmla="*/ 154782 w 3888583"/>
              <a:gd name="connsiteY7" fmla="*/ 2058915 h 2068008"/>
              <a:gd name="connsiteX8" fmla="*/ 38100 w 3888583"/>
              <a:gd name="connsiteY8" fmla="*/ 2035104 h 2068008"/>
              <a:gd name="connsiteX9" fmla="*/ 2383 w 3888583"/>
              <a:gd name="connsiteY9" fmla="*/ 1906515 h 2068008"/>
              <a:gd name="connsiteX10" fmla="*/ 2383 w 3888583"/>
              <a:gd name="connsiteY10" fmla="*/ 153915 h 2068008"/>
              <a:gd name="connsiteX11" fmla="*/ 35721 w 3888583"/>
              <a:gd name="connsiteY11" fmla="*/ 32471 h 2068008"/>
              <a:gd name="connsiteX12" fmla="*/ 154782 w 3888583"/>
              <a:gd name="connsiteY12" fmla="*/ 1515 h 2068008"/>
              <a:gd name="connsiteX13" fmla="*/ 1450183 w 3888583"/>
              <a:gd name="connsiteY13" fmla="*/ 1515 h 2068008"/>
              <a:gd name="connsiteX14" fmla="*/ 1450183 w 3888583"/>
              <a:gd name="connsiteY14" fmla="*/ 153915 h 2068008"/>
              <a:gd name="connsiteX15" fmla="*/ 1373983 w 3888583"/>
              <a:gd name="connsiteY15" fmla="*/ 230115 h 2068008"/>
              <a:gd name="connsiteX16" fmla="*/ 1373983 w 3888583"/>
              <a:gd name="connsiteY16" fmla="*/ 534915 h 2068008"/>
              <a:gd name="connsiteX17" fmla="*/ 1678783 w 3888583"/>
              <a:gd name="connsiteY17" fmla="*/ 534915 h 2068008"/>
              <a:gd name="connsiteX18" fmla="*/ 1678783 w 3888583"/>
              <a:gd name="connsiteY18" fmla="*/ 230115 h 2068008"/>
              <a:gd name="connsiteX19" fmla="*/ 1602583 w 3888583"/>
              <a:gd name="connsiteY19" fmla="*/ 153915 h 2068008"/>
              <a:gd name="connsiteX20" fmla="*/ 1602583 w 3888583"/>
              <a:gd name="connsiteY20" fmla="*/ 1515 h 2068008"/>
              <a:gd name="connsiteX21" fmla="*/ 2288383 w 3888583"/>
              <a:gd name="connsiteY21" fmla="*/ 1515 h 2068008"/>
              <a:gd name="connsiteX22" fmla="*/ 2288383 w 3888583"/>
              <a:gd name="connsiteY22" fmla="*/ 153915 h 2068008"/>
              <a:gd name="connsiteX23" fmla="*/ 2212183 w 3888583"/>
              <a:gd name="connsiteY23" fmla="*/ 230115 h 2068008"/>
              <a:gd name="connsiteX24" fmla="*/ 2212183 w 3888583"/>
              <a:gd name="connsiteY24" fmla="*/ 534915 h 2068008"/>
              <a:gd name="connsiteX25" fmla="*/ 2516983 w 3888583"/>
              <a:gd name="connsiteY25" fmla="*/ 534915 h 2068008"/>
              <a:gd name="connsiteX26" fmla="*/ 2516983 w 3888583"/>
              <a:gd name="connsiteY26" fmla="*/ 230115 h 2068008"/>
              <a:gd name="connsiteX27" fmla="*/ 2440783 w 3888583"/>
              <a:gd name="connsiteY27" fmla="*/ 153915 h 2068008"/>
              <a:gd name="connsiteX28" fmla="*/ 2440783 w 3888583"/>
              <a:gd name="connsiteY28" fmla="*/ 1515 h 2068008"/>
              <a:gd name="connsiteX0" fmla="*/ 2440783 w 3898540"/>
              <a:gd name="connsiteY0" fmla="*/ 1515 h 2068008"/>
              <a:gd name="connsiteX1" fmla="*/ 3736182 w 3898540"/>
              <a:gd name="connsiteY1" fmla="*/ 1515 h 2068008"/>
              <a:gd name="connsiteX2" fmla="*/ 3859142 w 3898540"/>
              <a:gd name="connsiteY2" fmla="*/ 32688 h 2068008"/>
              <a:gd name="connsiteX3" fmla="*/ 3888581 w 3898540"/>
              <a:gd name="connsiteY3" fmla="*/ 230115 h 2068008"/>
              <a:gd name="connsiteX4" fmla="*/ 3888582 w 3898540"/>
              <a:gd name="connsiteY4" fmla="*/ 1906514 h 2068008"/>
              <a:gd name="connsiteX5" fmla="*/ 3862389 w 3898540"/>
              <a:gd name="connsiteY5" fmla="*/ 2022547 h 2068008"/>
              <a:gd name="connsiteX6" fmla="*/ 3736182 w 3898540"/>
              <a:gd name="connsiteY6" fmla="*/ 2058915 h 2068008"/>
              <a:gd name="connsiteX7" fmla="*/ 154782 w 3898540"/>
              <a:gd name="connsiteY7" fmla="*/ 2058915 h 2068008"/>
              <a:gd name="connsiteX8" fmla="*/ 38100 w 3898540"/>
              <a:gd name="connsiteY8" fmla="*/ 2035104 h 2068008"/>
              <a:gd name="connsiteX9" fmla="*/ 2383 w 3898540"/>
              <a:gd name="connsiteY9" fmla="*/ 1906515 h 2068008"/>
              <a:gd name="connsiteX10" fmla="*/ 2383 w 3898540"/>
              <a:gd name="connsiteY10" fmla="*/ 153915 h 2068008"/>
              <a:gd name="connsiteX11" fmla="*/ 35721 w 3898540"/>
              <a:gd name="connsiteY11" fmla="*/ 32471 h 2068008"/>
              <a:gd name="connsiteX12" fmla="*/ 154782 w 3898540"/>
              <a:gd name="connsiteY12" fmla="*/ 1515 h 2068008"/>
              <a:gd name="connsiteX13" fmla="*/ 1450183 w 3898540"/>
              <a:gd name="connsiteY13" fmla="*/ 1515 h 2068008"/>
              <a:gd name="connsiteX14" fmla="*/ 1450183 w 3898540"/>
              <a:gd name="connsiteY14" fmla="*/ 153915 h 2068008"/>
              <a:gd name="connsiteX15" fmla="*/ 1373983 w 3898540"/>
              <a:gd name="connsiteY15" fmla="*/ 230115 h 2068008"/>
              <a:gd name="connsiteX16" fmla="*/ 1373983 w 3898540"/>
              <a:gd name="connsiteY16" fmla="*/ 534915 h 2068008"/>
              <a:gd name="connsiteX17" fmla="*/ 1678783 w 3898540"/>
              <a:gd name="connsiteY17" fmla="*/ 534915 h 2068008"/>
              <a:gd name="connsiteX18" fmla="*/ 1678783 w 3898540"/>
              <a:gd name="connsiteY18" fmla="*/ 230115 h 2068008"/>
              <a:gd name="connsiteX19" fmla="*/ 1602583 w 3898540"/>
              <a:gd name="connsiteY19" fmla="*/ 153915 h 2068008"/>
              <a:gd name="connsiteX20" fmla="*/ 1602583 w 3898540"/>
              <a:gd name="connsiteY20" fmla="*/ 1515 h 2068008"/>
              <a:gd name="connsiteX21" fmla="*/ 2288383 w 3898540"/>
              <a:gd name="connsiteY21" fmla="*/ 1515 h 2068008"/>
              <a:gd name="connsiteX22" fmla="*/ 2288383 w 3898540"/>
              <a:gd name="connsiteY22" fmla="*/ 153915 h 2068008"/>
              <a:gd name="connsiteX23" fmla="*/ 2212183 w 3898540"/>
              <a:gd name="connsiteY23" fmla="*/ 230115 h 2068008"/>
              <a:gd name="connsiteX24" fmla="*/ 2212183 w 3898540"/>
              <a:gd name="connsiteY24" fmla="*/ 534915 h 2068008"/>
              <a:gd name="connsiteX25" fmla="*/ 2516983 w 3898540"/>
              <a:gd name="connsiteY25" fmla="*/ 534915 h 2068008"/>
              <a:gd name="connsiteX26" fmla="*/ 2516983 w 3898540"/>
              <a:gd name="connsiteY26" fmla="*/ 230115 h 2068008"/>
              <a:gd name="connsiteX27" fmla="*/ 2440783 w 3898540"/>
              <a:gd name="connsiteY27" fmla="*/ 153915 h 2068008"/>
              <a:gd name="connsiteX28" fmla="*/ 2440783 w 3898540"/>
              <a:gd name="connsiteY28" fmla="*/ 1515 h 2068008"/>
              <a:gd name="connsiteX0" fmla="*/ 2440783 w 3898540"/>
              <a:gd name="connsiteY0" fmla="*/ 1515 h 2059564"/>
              <a:gd name="connsiteX1" fmla="*/ 3736182 w 3898540"/>
              <a:gd name="connsiteY1" fmla="*/ 1515 h 2059564"/>
              <a:gd name="connsiteX2" fmla="*/ 3859142 w 3898540"/>
              <a:gd name="connsiteY2" fmla="*/ 32688 h 2059564"/>
              <a:gd name="connsiteX3" fmla="*/ 3888581 w 3898540"/>
              <a:gd name="connsiteY3" fmla="*/ 230115 h 2059564"/>
              <a:gd name="connsiteX4" fmla="*/ 3888582 w 3898540"/>
              <a:gd name="connsiteY4" fmla="*/ 1906514 h 2059564"/>
              <a:gd name="connsiteX5" fmla="*/ 3862389 w 3898540"/>
              <a:gd name="connsiteY5" fmla="*/ 2022547 h 2059564"/>
              <a:gd name="connsiteX6" fmla="*/ 3736182 w 3898540"/>
              <a:gd name="connsiteY6" fmla="*/ 2058915 h 2059564"/>
              <a:gd name="connsiteX7" fmla="*/ 154782 w 3898540"/>
              <a:gd name="connsiteY7" fmla="*/ 2058915 h 2059564"/>
              <a:gd name="connsiteX8" fmla="*/ 38100 w 3898540"/>
              <a:gd name="connsiteY8" fmla="*/ 2035104 h 2059564"/>
              <a:gd name="connsiteX9" fmla="*/ 2383 w 3898540"/>
              <a:gd name="connsiteY9" fmla="*/ 1906515 h 2059564"/>
              <a:gd name="connsiteX10" fmla="*/ 2383 w 3898540"/>
              <a:gd name="connsiteY10" fmla="*/ 153915 h 2059564"/>
              <a:gd name="connsiteX11" fmla="*/ 35721 w 3898540"/>
              <a:gd name="connsiteY11" fmla="*/ 32471 h 2059564"/>
              <a:gd name="connsiteX12" fmla="*/ 154782 w 3898540"/>
              <a:gd name="connsiteY12" fmla="*/ 1515 h 2059564"/>
              <a:gd name="connsiteX13" fmla="*/ 1450183 w 3898540"/>
              <a:gd name="connsiteY13" fmla="*/ 1515 h 2059564"/>
              <a:gd name="connsiteX14" fmla="*/ 1450183 w 3898540"/>
              <a:gd name="connsiteY14" fmla="*/ 153915 h 2059564"/>
              <a:gd name="connsiteX15" fmla="*/ 1373983 w 3898540"/>
              <a:gd name="connsiteY15" fmla="*/ 230115 h 2059564"/>
              <a:gd name="connsiteX16" fmla="*/ 1373983 w 3898540"/>
              <a:gd name="connsiteY16" fmla="*/ 534915 h 2059564"/>
              <a:gd name="connsiteX17" fmla="*/ 1678783 w 3898540"/>
              <a:gd name="connsiteY17" fmla="*/ 534915 h 2059564"/>
              <a:gd name="connsiteX18" fmla="*/ 1678783 w 3898540"/>
              <a:gd name="connsiteY18" fmla="*/ 230115 h 2059564"/>
              <a:gd name="connsiteX19" fmla="*/ 1602583 w 3898540"/>
              <a:gd name="connsiteY19" fmla="*/ 153915 h 2059564"/>
              <a:gd name="connsiteX20" fmla="*/ 1602583 w 3898540"/>
              <a:gd name="connsiteY20" fmla="*/ 1515 h 2059564"/>
              <a:gd name="connsiteX21" fmla="*/ 2288383 w 3898540"/>
              <a:gd name="connsiteY21" fmla="*/ 1515 h 2059564"/>
              <a:gd name="connsiteX22" fmla="*/ 2288383 w 3898540"/>
              <a:gd name="connsiteY22" fmla="*/ 153915 h 2059564"/>
              <a:gd name="connsiteX23" fmla="*/ 2212183 w 3898540"/>
              <a:gd name="connsiteY23" fmla="*/ 230115 h 2059564"/>
              <a:gd name="connsiteX24" fmla="*/ 2212183 w 3898540"/>
              <a:gd name="connsiteY24" fmla="*/ 534915 h 2059564"/>
              <a:gd name="connsiteX25" fmla="*/ 2516983 w 3898540"/>
              <a:gd name="connsiteY25" fmla="*/ 534915 h 2059564"/>
              <a:gd name="connsiteX26" fmla="*/ 2516983 w 3898540"/>
              <a:gd name="connsiteY26" fmla="*/ 230115 h 2059564"/>
              <a:gd name="connsiteX27" fmla="*/ 2440783 w 3898540"/>
              <a:gd name="connsiteY27" fmla="*/ 153915 h 2059564"/>
              <a:gd name="connsiteX28" fmla="*/ 2440783 w 3898540"/>
              <a:gd name="connsiteY28" fmla="*/ 1515 h 2059564"/>
              <a:gd name="connsiteX0" fmla="*/ 2440783 w 3898540"/>
              <a:gd name="connsiteY0" fmla="*/ 1515 h 2059564"/>
              <a:gd name="connsiteX1" fmla="*/ 3736182 w 3898540"/>
              <a:gd name="connsiteY1" fmla="*/ 1515 h 2059564"/>
              <a:gd name="connsiteX2" fmla="*/ 3859142 w 3898540"/>
              <a:gd name="connsiteY2" fmla="*/ 32688 h 2059564"/>
              <a:gd name="connsiteX3" fmla="*/ 3888581 w 3898540"/>
              <a:gd name="connsiteY3" fmla="*/ 230115 h 2059564"/>
              <a:gd name="connsiteX4" fmla="*/ 3888582 w 3898540"/>
              <a:gd name="connsiteY4" fmla="*/ 1906514 h 2059564"/>
              <a:gd name="connsiteX5" fmla="*/ 3862389 w 3898540"/>
              <a:gd name="connsiteY5" fmla="*/ 2022547 h 2059564"/>
              <a:gd name="connsiteX6" fmla="*/ 3736182 w 3898540"/>
              <a:gd name="connsiteY6" fmla="*/ 2058915 h 2059564"/>
              <a:gd name="connsiteX7" fmla="*/ 154782 w 3898540"/>
              <a:gd name="connsiteY7" fmla="*/ 2058915 h 2059564"/>
              <a:gd name="connsiteX8" fmla="*/ 38100 w 3898540"/>
              <a:gd name="connsiteY8" fmla="*/ 2035104 h 2059564"/>
              <a:gd name="connsiteX9" fmla="*/ 2383 w 3898540"/>
              <a:gd name="connsiteY9" fmla="*/ 1906515 h 2059564"/>
              <a:gd name="connsiteX10" fmla="*/ 2383 w 3898540"/>
              <a:gd name="connsiteY10" fmla="*/ 153915 h 2059564"/>
              <a:gd name="connsiteX11" fmla="*/ 35721 w 3898540"/>
              <a:gd name="connsiteY11" fmla="*/ 32471 h 2059564"/>
              <a:gd name="connsiteX12" fmla="*/ 154782 w 3898540"/>
              <a:gd name="connsiteY12" fmla="*/ 1515 h 2059564"/>
              <a:gd name="connsiteX13" fmla="*/ 1450183 w 3898540"/>
              <a:gd name="connsiteY13" fmla="*/ 1515 h 2059564"/>
              <a:gd name="connsiteX14" fmla="*/ 1450183 w 3898540"/>
              <a:gd name="connsiteY14" fmla="*/ 153915 h 2059564"/>
              <a:gd name="connsiteX15" fmla="*/ 1373983 w 3898540"/>
              <a:gd name="connsiteY15" fmla="*/ 230115 h 2059564"/>
              <a:gd name="connsiteX16" fmla="*/ 1373983 w 3898540"/>
              <a:gd name="connsiteY16" fmla="*/ 534915 h 2059564"/>
              <a:gd name="connsiteX17" fmla="*/ 1678783 w 3898540"/>
              <a:gd name="connsiteY17" fmla="*/ 534915 h 2059564"/>
              <a:gd name="connsiteX18" fmla="*/ 1678783 w 3898540"/>
              <a:gd name="connsiteY18" fmla="*/ 230115 h 2059564"/>
              <a:gd name="connsiteX19" fmla="*/ 1602583 w 3898540"/>
              <a:gd name="connsiteY19" fmla="*/ 153915 h 2059564"/>
              <a:gd name="connsiteX20" fmla="*/ 1602583 w 3898540"/>
              <a:gd name="connsiteY20" fmla="*/ 1515 h 2059564"/>
              <a:gd name="connsiteX21" fmla="*/ 2288383 w 3898540"/>
              <a:gd name="connsiteY21" fmla="*/ 1515 h 2059564"/>
              <a:gd name="connsiteX22" fmla="*/ 2288383 w 3898540"/>
              <a:gd name="connsiteY22" fmla="*/ 153915 h 2059564"/>
              <a:gd name="connsiteX23" fmla="*/ 2212183 w 3898540"/>
              <a:gd name="connsiteY23" fmla="*/ 230115 h 2059564"/>
              <a:gd name="connsiteX24" fmla="*/ 2212183 w 3898540"/>
              <a:gd name="connsiteY24" fmla="*/ 534915 h 2059564"/>
              <a:gd name="connsiteX25" fmla="*/ 2516983 w 3898540"/>
              <a:gd name="connsiteY25" fmla="*/ 534915 h 2059564"/>
              <a:gd name="connsiteX26" fmla="*/ 2516983 w 3898540"/>
              <a:gd name="connsiteY26" fmla="*/ 230115 h 2059564"/>
              <a:gd name="connsiteX27" fmla="*/ 2440783 w 3898540"/>
              <a:gd name="connsiteY27" fmla="*/ 153915 h 2059564"/>
              <a:gd name="connsiteX28" fmla="*/ 2440783 w 3898540"/>
              <a:gd name="connsiteY28" fmla="*/ 1515 h 205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98540" h="2059564">
                <a:moveTo>
                  <a:pt x="2440783" y="1515"/>
                </a:moveTo>
                <a:lnTo>
                  <a:pt x="3736182" y="1515"/>
                </a:lnTo>
                <a:cubicBezTo>
                  <a:pt x="3777169" y="0"/>
                  <a:pt x="3839586" y="3248"/>
                  <a:pt x="3859142" y="32688"/>
                </a:cubicBezTo>
                <a:cubicBezTo>
                  <a:pt x="3888583" y="51955"/>
                  <a:pt x="3885334" y="175129"/>
                  <a:pt x="3888581" y="230115"/>
                </a:cubicBezTo>
                <a:cubicBezTo>
                  <a:pt x="3888581" y="788915"/>
                  <a:pt x="3888582" y="1347714"/>
                  <a:pt x="3888582" y="1906514"/>
                </a:cubicBezTo>
                <a:cubicBezTo>
                  <a:pt x="3883387" y="1961932"/>
                  <a:pt x="3898540" y="1976654"/>
                  <a:pt x="3862389" y="2022547"/>
                </a:cubicBezTo>
                <a:cubicBezTo>
                  <a:pt x="3834608" y="2056102"/>
                  <a:pt x="3783013" y="2058698"/>
                  <a:pt x="3736182" y="2058915"/>
                </a:cubicBezTo>
                <a:lnTo>
                  <a:pt x="154782" y="2058915"/>
                </a:lnTo>
                <a:cubicBezTo>
                  <a:pt x="77861" y="2059564"/>
                  <a:pt x="69057" y="2054947"/>
                  <a:pt x="38100" y="2035104"/>
                </a:cubicBezTo>
                <a:cubicBezTo>
                  <a:pt x="0" y="2012879"/>
                  <a:pt x="2383" y="1957315"/>
                  <a:pt x="2383" y="1906515"/>
                </a:cubicBezTo>
                <a:cubicBezTo>
                  <a:pt x="4115" y="1314233"/>
                  <a:pt x="651" y="746197"/>
                  <a:pt x="2383" y="153915"/>
                </a:cubicBezTo>
                <a:cubicBezTo>
                  <a:pt x="2383" y="112640"/>
                  <a:pt x="3" y="66603"/>
                  <a:pt x="35721" y="32471"/>
                </a:cubicBezTo>
                <a:cubicBezTo>
                  <a:pt x="59534" y="3103"/>
                  <a:pt x="109538" y="1912"/>
                  <a:pt x="154782" y="1515"/>
                </a:cubicBezTo>
                <a:lnTo>
                  <a:pt x="1450183" y="1515"/>
                </a:lnTo>
                <a:lnTo>
                  <a:pt x="1450183" y="153915"/>
                </a:lnTo>
                <a:lnTo>
                  <a:pt x="1373983" y="230115"/>
                </a:lnTo>
                <a:lnTo>
                  <a:pt x="1373983" y="534915"/>
                </a:lnTo>
                <a:lnTo>
                  <a:pt x="1678783" y="534915"/>
                </a:lnTo>
                <a:cubicBezTo>
                  <a:pt x="1677051" y="436201"/>
                  <a:pt x="1680515" y="328829"/>
                  <a:pt x="1678783" y="230115"/>
                </a:cubicBezTo>
                <a:lnTo>
                  <a:pt x="1602583" y="153915"/>
                </a:lnTo>
                <a:lnTo>
                  <a:pt x="1602583" y="1515"/>
                </a:lnTo>
                <a:lnTo>
                  <a:pt x="2288383" y="1515"/>
                </a:lnTo>
                <a:lnTo>
                  <a:pt x="2288383" y="153915"/>
                </a:lnTo>
                <a:lnTo>
                  <a:pt x="2212183" y="230115"/>
                </a:lnTo>
                <a:lnTo>
                  <a:pt x="2212183" y="534915"/>
                </a:lnTo>
                <a:lnTo>
                  <a:pt x="2516983" y="534915"/>
                </a:lnTo>
                <a:cubicBezTo>
                  <a:pt x="2515251" y="431006"/>
                  <a:pt x="2518715" y="334024"/>
                  <a:pt x="2516983" y="230115"/>
                </a:cubicBezTo>
                <a:lnTo>
                  <a:pt x="2440783" y="153915"/>
                </a:lnTo>
                <a:lnTo>
                  <a:pt x="2440783" y="1515"/>
                </a:lnTo>
                <a:close/>
              </a:path>
            </a:pathLst>
          </a:custGeom>
          <a:solidFill>
            <a:schemeClr val="bg1"/>
          </a:solidFill>
          <a:ln w="12700">
            <a:solidFill>
              <a:schemeClr val="bg1">
                <a:lumMod val="65000"/>
              </a:schemeClr>
            </a:solidFill>
          </a:ln>
          <a:effectLst>
            <a:outerShdw blurRad="152400" sx="102000" sy="102000" algn="ctr" rotWithShape="0">
              <a:prstClr val="black">
                <a:alpha val="32000"/>
              </a:prstClr>
            </a:outerShdw>
          </a:effectLst>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a:p>
            <a:pPr algn="ctr"/>
            <a:r>
              <a:rPr lang="en-US" sz="2000" b="1" dirty="0">
                <a:solidFill>
                  <a:schemeClr val="tx1"/>
                </a:solidFill>
              </a:rPr>
              <a:t>Charles Munson</a:t>
            </a:r>
          </a:p>
          <a:p>
            <a:pPr algn="ctr"/>
            <a:r>
              <a:rPr lang="en-US" sz="2000" b="1" dirty="0">
                <a:solidFill>
                  <a:schemeClr val="tx1"/>
                </a:solidFill>
                <a:hlinkClick r:id="rId3"/>
              </a:rPr>
              <a:t>charles.munson@ll.mit.edu</a:t>
            </a:r>
            <a:endParaRPr lang="en-US" sz="2000" b="1" dirty="0">
              <a:solidFill>
                <a:schemeClr val="tx1"/>
              </a:solidFill>
            </a:endParaRPr>
          </a:p>
        </p:txBody>
      </p:sp>
      <p:grpSp>
        <p:nvGrpSpPr>
          <p:cNvPr id="4" name="Group 3"/>
          <p:cNvGrpSpPr/>
          <p:nvPr/>
        </p:nvGrpSpPr>
        <p:grpSpPr>
          <a:xfrm>
            <a:off x="4041280" y="1304484"/>
            <a:ext cx="5578709" cy="1318846"/>
            <a:chOff x="3647832" y="1234259"/>
            <a:chExt cx="5578709" cy="1318846"/>
          </a:xfrm>
        </p:grpSpPr>
        <p:sp>
          <p:nvSpPr>
            <p:cNvPr id="6" name="Title 1"/>
            <p:cNvSpPr txBox="1">
              <a:spLocks/>
            </p:cNvSpPr>
            <p:nvPr/>
          </p:nvSpPr>
          <p:spPr bwMode="auto">
            <a:xfrm>
              <a:off x="5152250" y="1244458"/>
              <a:ext cx="4074291" cy="1298448"/>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a:lstStyle>
            <a:p>
              <a:r>
                <a:rPr lang="en-US" sz="4000" dirty="0"/>
                <a:t>Keylime </a:t>
              </a:r>
              <a:r>
                <a:rPr lang="en-US" sz="2400" u="sng" dirty="0">
                  <a:solidFill>
                    <a:srgbClr val="2E77E1"/>
                  </a:solidFill>
                  <a:hlinkClick r:id="rId4">
                    <a:extLst>
                      <a:ext uri="{A12FA001-AC4F-418D-AE19-62706E023703}">
                        <ahyp:hlinkClr xmlns:ahyp="http://schemas.microsoft.com/office/drawing/2018/hyperlinkcolor" val="tx"/>
                      </a:ext>
                    </a:extLst>
                  </a:hlinkClick>
                </a:rPr>
                <a:t>keylime@ll.mit.edu</a:t>
              </a:r>
              <a:endParaRPr lang="en-US" sz="4000" dirty="0">
                <a:solidFill>
                  <a:srgbClr val="2E77E1"/>
                </a:solidFill>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7832" y="1234259"/>
              <a:ext cx="1320678" cy="1318846"/>
            </a:xfrm>
            <a:prstGeom prst="rect">
              <a:avLst/>
            </a:prstGeom>
          </p:spPr>
        </p:pic>
      </p:grpSp>
      <p:sp>
        <p:nvSpPr>
          <p:cNvPr id="8" name="Rectangle 36"/>
          <p:cNvSpPr>
            <a:spLocks noChangeArrowheads="1"/>
          </p:cNvSpPr>
          <p:nvPr/>
        </p:nvSpPr>
        <p:spPr bwMode="auto">
          <a:xfrm>
            <a:off x="507869" y="554037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b="1" dirty="0"/>
              <a:t>Full Keylime implementation available: </a:t>
            </a:r>
            <a:r>
              <a:rPr lang="en-US" b="1" u="sng" dirty="0">
                <a:solidFill>
                  <a:srgbClr val="3366FF"/>
                </a:solidFill>
              </a:rPr>
              <a:t>https://</a:t>
            </a:r>
            <a:r>
              <a:rPr lang="en-US" b="1" u="sng" dirty="0" err="1">
                <a:solidFill>
                  <a:srgbClr val="3366FF"/>
                </a:solidFill>
              </a:rPr>
              <a:t>github.com</a:t>
            </a:r>
            <a:r>
              <a:rPr lang="en-US" b="1" u="sng" dirty="0">
                <a:solidFill>
                  <a:srgbClr val="3366FF"/>
                </a:solidFill>
              </a:rPr>
              <a:t>/</a:t>
            </a:r>
            <a:r>
              <a:rPr lang="en-US" b="1" u="sng" dirty="0" err="1">
                <a:solidFill>
                  <a:srgbClr val="3366FF"/>
                </a:solidFill>
              </a:rPr>
              <a:t>keylime</a:t>
            </a:r>
            <a:r>
              <a:rPr lang="en-US" b="1" u="sng" dirty="0">
                <a:solidFill>
                  <a:srgbClr val="3366FF"/>
                </a:solidFill>
              </a:rPr>
              <a:t>/</a:t>
            </a:r>
            <a:r>
              <a:rPr lang="en-US" b="1" u="sng" dirty="0" err="1">
                <a:solidFill>
                  <a:srgbClr val="3366FF"/>
                </a:solidFill>
              </a:rPr>
              <a:t>keylime</a:t>
            </a:r>
            <a:r>
              <a:rPr lang="en-US" b="1" u="sng" dirty="0">
                <a:solidFill>
                  <a:srgbClr val="3366FF"/>
                </a:solidFill>
              </a:rPr>
              <a:t>  </a:t>
            </a:r>
          </a:p>
        </p:txBody>
      </p:sp>
    </p:spTree>
    <p:extLst>
      <p:ext uri="{BB962C8B-B14F-4D97-AF65-F5344CB8AC3E}">
        <p14:creationId xmlns:p14="http://schemas.microsoft.com/office/powerpoint/2010/main" val="760016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dirty="0">
                <a:solidFill>
                  <a:schemeClr val="tx1"/>
                </a:solidFill>
              </a:rPr>
              <a:t>Secure Resilient Cloud Architecture Approach</a:t>
            </a:r>
            <a:endParaRPr lang="en-US" sz="2400" dirty="0">
              <a:solidFill>
                <a:schemeClr val="tx1"/>
              </a:solidFill>
            </a:endParaRPr>
          </a:p>
        </p:txBody>
      </p:sp>
      <p:sp>
        <p:nvSpPr>
          <p:cNvPr id="66" name="Cloud 65">
            <a:extLst>
              <a:ext uri="{FF2B5EF4-FFF2-40B4-BE49-F238E27FC236}">
                <a16:creationId xmlns:a16="http://schemas.microsoft.com/office/drawing/2014/main" id="{06C70B75-8AF0-4942-AC57-ABD7995621E4}"/>
              </a:ext>
            </a:extLst>
          </p:cNvPr>
          <p:cNvSpPr/>
          <p:nvPr/>
        </p:nvSpPr>
        <p:spPr bwMode="auto">
          <a:xfrm>
            <a:off x="5113657" y="1619461"/>
            <a:ext cx="4455645" cy="3065173"/>
          </a:xfrm>
          <a:prstGeom prst="cloud">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nvGrpSpPr>
          <p:cNvPr id="11" name="Group 10">
            <a:extLst>
              <a:ext uri="{FF2B5EF4-FFF2-40B4-BE49-F238E27FC236}">
                <a16:creationId xmlns:a16="http://schemas.microsoft.com/office/drawing/2014/main" id="{0B7BBDAD-2764-6144-8ACB-A201063FC0A9}"/>
              </a:ext>
            </a:extLst>
          </p:cNvPr>
          <p:cNvGrpSpPr/>
          <p:nvPr/>
        </p:nvGrpSpPr>
        <p:grpSpPr>
          <a:xfrm>
            <a:off x="7635935" y="2426056"/>
            <a:ext cx="1790700" cy="1601929"/>
            <a:chOff x="10039765" y="3761770"/>
            <a:chExt cx="1790700" cy="1601929"/>
          </a:xfrm>
        </p:grpSpPr>
        <p:sp>
          <p:nvSpPr>
            <p:cNvPr id="23" name="Rounded Rectangle 22">
              <a:extLst>
                <a:ext uri="{FF2B5EF4-FFF2-40B4-BE49-F238E27FC236}">
                  <a16:creationId xmlns:a16="http://schemas.microsoft.com/office/drawing/2014/main" id="{52C7A416-53A5-C645-92E5-25FA8A84EDE9}"/>
                </a:ext>
              </a:extLst>
            </p:cNvPr>
            <p:cNvSpPr/>
            <p:nvPr/>
          </p:nvSpPr>
          <p:spPr>
            <a:xfrm>
              <a:off x="10071696" y="3761770"/>
              <a:ext cx="1726839" cy="1600200"/>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solidFill>
                  <a:schemeClr val="tx1"/>
                </a:solidFill>
              </a:endParaRPr>
            </a:p>
          </p:txBody>
        </p:sp>
        <p:pic>
          <p:nvPicPr>
            <p:cNvPr id="10" name="Picture 9">
              <a:extLst>
                <a:ext uri="{FF2B5EF4-FFF2-40B4-BE49-F238E27FC236}">
                  <a16:creationId xmlns:a16="http://schemas.microsoft.com/office/drawing/2014/main" id="{DFEC3C54-E05D-4F40-A9E5-0187FE1A1ABE}"/>
                </a:ext>
              </a:extLst>
            </p:cNvPr>
            <p:cNvPicPr>
              <a:picLocks noChangeAspect="1"/>
            </p:cNvPicPr>
            <p:nvPr/>
          </p:nvPicPr>
          <p:blipFill>
            <a:blip r:embed="rId3"/>
            <a:stretch>
              <a:fillRect/>
            </a:stretch>
          </p:blipFill>
          <p:spPr>
            <a:xfrm>
              <a:off x="10039765" y="3763499"/>
              <a:ext cx="1790700" cy="1600200"/>
            </a:xfrm>
            <a:prstGeom prst="rect">
              <a:avLst/>
            </a:prstGeom>
          </p:spPr>
        </p:pic>
        <p:sp>
          <p:nvSpPr>
            <p:cNvPr id="24" name="TextBox 23">
              <a:extLst>
                <a:ext uri="{FF2B5EF4-FFF2-40B4-BE49-F238E27FC236}">
                  <a16:creationId xmlns:a16="http://schemas.microsoft.com/office/drawing/2014/main" id="{2E221BEA-A2F6-B345-AC5B-8598EF0E5B9C}"/>
                </a:ext>
              </a:extLst>
            </p:cNvPr>
            <p:cNvSpPr txBox="1"/>
            <p:nvPr/>
          </p:nvSpPr>
          <p:spPr>
            <a:xfrm>
              <a:off x="10319479" y="3761770"/>
              <a:ext cx="1231272" cy="307777"/>
            </a:xfrm>
            <a:prstGeom prst="rect">
              <a:avLst/>
            </a:prstGeom>
            <a:noFill/>
          </p:spPr>
          <p:txBody>
            <a:bodyPr wrap="square" rtlCol="0">
              <a:spAutoFit/>
            </a:bodyPr>
            <a:lstStyle/>
            <a:p>
              <a:pPr algn="ctr"/>
              <a:r>
                <a:rPr lang="en-US" sz="1400" b="1" dirty="0"/>
                <a:t>Storage</a:t>
              </a:r>
            </a:p>
          </p:txBody>
        </p:sp>
      </p:grpSp>
      <p:sp>
        <p:nvSpPr>
          <p:cNvPr id="27" name="TextBox 26">
            <a:extLst>
              <a:ext uri="{FF2B5EF4-FFF2-40B4-BE49-F238E27FC236}">
                <a16:creationId xmlns:a16="http://schemas.microsoft.com/office/drawing/2014/main" id="{3C21DB6E-91EF-C843-94A9-169B4C023496}"/>
              </a:ext>
            </a:extLst>
          </p:cNvPr>
          <p:cNvSpPr txBox="1"/>
          <p:nvPr/>
        </p:nvSpPr>
        <p:spPr>
          <a:xfrm>
            <a:off x="2623327" y="2169137"/>
            <a:ext cx="1919721" cy="307777"/>
          </a:xfrm>
          <a:prstGeom prst="rect">
            <a:avLst/>
          </a:prstGeom>
          <a:noFill/>
        </p:spPr>
        <p:txBody>
          <a:bodyPr wrap="square" rtlCol="0">
            <a:spAutoFit/>
          </a:bodyPr>
          <a:lstStyle/>
          <a:p>
            <a:pPr algn="ctr"/>
            <a:r>
              <a:rPr lang="en-US" sz="1400" b="1" dirty="0"/>
              <a:t>Users and Systems</a:t>
            </a:r>
          </a:p>
        </p:txBody>
      </p:sp>
      <p:pic>
        <p:nvPicPr>
          <p:cNvPr id="13" name="Picture 12">
            <a:extLst>
              <a:ext uri="{FF2B5EF4-FFF2-40B4-BE49-F238E27FC236}">
                <a16:creationId xmlns:a16="http://schemas.microsoft.com/office/drawing/2014/main" id="{9620926B-B6BF-B347-BD8E-58A360B95203}"/>
              </a:ext>
            </a:extLst>
          </p:cNvPr>
          <p:cNvPicPr>
            <a:picLocks noChangeAspect="1"/>
          </p:cNvPicPr>
          <p:nvPr/>
        </p:nvPicPr>
        <p:blipFill>
          <a:blip r:embed="rId4"/>
          <a:stretch>
            <a:fillRect/>
          </a:stretch>
        </p:blipFill>
        <p:spPr>
          <a:xfrm>
            <a:off x="2389814" y="2258155"/>
            <a:ext cx="2387600" cy="1625600"/>
          </a:xfrm>
          <a:prstGeom prst="rect">
            <a:avLst/>
          </a:prstGeom>
        </p:spPr>
      </p:pic>
      <p:sp>
        <p:nvSpPr>
          <p:cNvPr id="26" name="Left-Right Arrow 25">
            <a:extLst>
              <a:ext uri="{FF2B5EF4-FFF2-40B4-BE49-F238E27FC236}">
                <a16:creationId xmlns:a16="http://schemas.microsoft.com/office/drawing/2014/main" id="{5B6A35AE-209B-1247-842F-EF6DC8920C08}"/>
              </a:ext>
            </a:extLst>
          </p:cNvPr>
          <p:cNvSpPr/>
          <p:nvPr/>
        </p:nvSpPr>
        <p:spPr>
          <a:xfrm>
            <a:off x="4187596" y="2751734"/>
            <a:ext cx="1268901" cy="641604"/>
          </a:xfrm>
          <a:prstGeom prst="lef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WAN Net</a:t>
            </a:r>
          </a:p>
        </p:txBody>
      </p:sp>
      <p:sp>
        <p:nvSpPr>
          <p:cNvPr id="119" name="TextBox 118">
            <a:extLst>
              <a:ext uri="{FF2B5EF4-FFF2-40B4-BE49-F238E27FC236}">
                <a16:creationId xmlns:a16="http://schemas.microsoft.com/office/drawing/2014/main" id="{ED3ACE31-57AB-194E-BAD6-E3B0E1707883}"/>
              </a:ext>
            </a:extLst>
          </p:cNvPr>
          <p:cNvSpPr txBox="1"/>
          <p:nvPr/>
        </p:nvSpPr>
        <p:spPr>
          <a:xfrm>
            <a:off x="7204900" y="1912664"/>
            <a:ext cx="1919721" cy="338554"/>
          </a:xfrm>
          <a:prstGeom prst="rect">
            <a:avLst/>
          </a:prstGeom>
          <a:noFill/>
        </p:spPr>
        <p:txBody>
          <a:bodyPr wrap="square" rtlCol="0">
            <a:spAutoFit/>
          </a:bodyPr>
          <a:lstStyle/>
          <a:p>
            <a:pPr algn="ctr"/>
            <a:r>
              <a:rPr lang="en-US" sz="1600" b="1" dirty="0"/>
              <a:t>Cloud Systems</a:t>
            </a:r>
          </a:p>
        </p:txBody>
      </p:sp>
      <p:grpSp>
        <p:nvGrpSpPr>
          <p:cNvPr id="31" name="Group 30">
            <a:extLst>
              <a:ext uri="{FF2B5EF4-FFF2-40B4-BE49-F238E27FC236}">
                <a16:creationId xmlns:a16="http://schemas.microsoft.com/office/drawing/2014/main" id="{3170D96B-7AD5-4449-BC88-E612EF1EA8BF}"/>
              </a:ext>
            </a:extLst>
          </p:cNvPr>
          <p:cNvGrpSpPr/>
          <p:nvPr/>
        </p:nvGrpSpPr>
        <p:grpSpPr>
          <a:xfrm>
            <a:off x="7635935" y="2678562"/>
            <a:ext cx="4361252" cy="1956577"/>
            <a:chOff x="7635935" y="2678562"/>
            <a:chExt cx="4361252" cy="1956577"/>
          </a:xfrm>
        </p:grpSpPr>
        <p:cxnSp>
          <p:nvCxnSpPr>
            <p:cNvPr id="94" name="Straight Connector 93">
              <a:extLst>
                <a:ext uri="{FF2B5EF4-FFF2-40B4-BE49-F238E27FC236}">
                  <a16:creationId xmlns:a16="http://schemas.microsoft.com/office/drawing/2014/main" id="{E437F203-DD29-334C-92C7-956AE4036A19}"/>
                </a:ext>
              </a:extLst>
            </p:cNvPr>
            <p:cNvCxnSpPr>
              <a:cxnSpLocks/>
            </p:cNvCxnSpPr>
            <p:nvPr/>
          </p:nvCxnSpPr>
          <p:spPr>
            <a:xfrm flipH="1">
              <a:off x="7635935" y="4353648"/>
              <a:ext cx="2668658" cy="0"/>
            </a:xfrm>
            <a:prstGeom prst="line">
              <a:avLst/>
            </a:prstGeom>
            <a:ln w="31750">
              <a:solidFill>
                <a:schemeClr val="accent1">
                  <a:lumMod val="50000"/>
                </a:schemeClr>
              </a:solidFill>
              <a:tailEnd type="oval" w="lg" len="lg"/>
            </a:ln>
          </p:spPr>
          <p:style>
            <a:lnRef idx="1">
              <a:schemeClr val="accent1"/>
            </a:lnRef>
            <a:fillRef idx="0">
              <a:schemeClr val="accent1"/>
            </a:fillRef>
            <a:effectRef idx="0">
              <a:schemeClr val="accent1"/>
            </a:effectRef>
            <a:fontRef idx="minor">
              <a:schemeClr val="tx1"/>
            </a:fontRef>
          </p:style>
        </p:cxnSp>
        <p:grpSp>
          <p:nvGrpSpPr>
            <p:cNvPr id="96" name="Group 95">
              <a:extLst>
                <a:ext uri="{FF2B5EF4-FFF2-40B4-BE49-F238E27FC236}">
                  <a16:creationId xmlns:a16="http://schemas.microsoft.com/office/drawing/2014/main" id="{A073486C-EF91-5C4B-8A88-62F04E91BBE2}"/>
                </a:ext>
              </a:extLst>
            </p:cNvPr>
            <p:cNvGrpSpPr/>
            <p:nvPr/>
          </p:nvGrpSpPr>
          <p:grpSpPr>
            <a:xfrm>
              <a:off x="9873045" y="2780314"/>
              <a:ext cx="2124142" cy="1854825"/>
              <a:chOff x="9853740" y="1211592"/>
              <a:chExt cx="2124142" cy="1854825"/>
            </a:xfrm>
          </p:grpSpPr>
          <p:sp>
            <p:nvSpPr>
              <p:cNvPr id="97" name="Rounded Rectangle 96">
                <a:extLst>
                  <a:ext uri="{FF2B5EF4-FFF2-40B4-BE49-F238E27FC236}">
                    <a16:creationId xmlns:a16="http://schemas.microsoft.com/office/drawing/2014/main" id="{F06BB5B5-3DC6-7045-83E3-31F18B6A607D}"/>
                  </a:ext>
                </a:extLst>
              </p:cNvPr>
              <p:cNvSpPr/>
              <p:nvPr/>
            </p:nvSpPr>
            <p:spPr>
              <a:xfrm>
                <a:off x="9853740" y="1211592"/>
                <a:ext cx="2039112" cy="1854825"/>
              </a:xfrm>
              <a:prstGeom prst="roundRect">
                <a:avLst>
                  <a:gd name="adj" fmla="val 7473"/>
                </a:avLst>
              </a:prstGeom>
              <a:solidFill>
                <a:srgbClr val="E5ECFC"/>
              </a:solidFill>
              <a:ln w="28575">
                <a:solidFill>
                  <a:schemeClr val="accent5">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98" name="TextBox 97">
                <a:extLst>
                  <a:ext uri="{FF2B5EF4-FFF2-40B4-BE49-F238E27FC236}">
                    <a16:creationId xmlns:a16="http://schemas.microsoft.com/office/drawing/2014/main" id="{DC04BAF5-DF87-5D43-9B6D-97FE79F9BE8A}"/>
                  </a:ext>
                </a:extLst>
              </p:cNvPr>
              <p:cNvSpPr txBox="1"/>
              <p:nvPr/>
            </p:nvSpPr>
            <p:spPr>
              <a:xfrm>
                <a:off x="9853740" y="1282407"/>
                <a:ext cx="2124142" cy="590931"/>
              </a:xfrm>
              <a:prstGeom prst="rect">
                <a:avLst/>
              </a:prstGeom>
              <a:noFill/>
            </p:spPr>
            <p:txBody>
              <a:bodyPr wrap="square" rtlCol="0">
                <a:spAutoFit/>
              </a:bodyPr>
              <a:lstStyle/>
              <a:p>
                <a:pPr algn="ctr" defTabSz="914400" eaLnBrk="0" fontAlgn="base" hangingPunct="0">
                  <a:lnSpc>
                    <a:spcPct val="90000"/>
                  </a:lnSpc>
                  <a:spcBef>
                    <a:spcPct val="0"/>
                  </a:spcBef>
                  <a:spcAft>
                    <a:spcPts val="400"/>
                  </a:spcAft>
                </a:pPr>
                <a:r>
                  <a:rPr lang="en-US" sz="1200" b="1" dirty="0">
                    <a:latin typeface="Arial" pitchFamily="-110" charset="0"/>
                  </a:rPr>
                  <a:t>Where needed, trust but verify cloud provider services</a:t>
                </a:r>
              </a:p>
            </p:txBody>
          </p:sp>
        </p:grpSp>
        <p:sp>
          <p:nvSpPr>
            <p:cNvPr id="100" name="Oval 99">
              <a:extLst>
                <a:ext uri="{FF2B5EF4-FFF2-40B4-BE49-F238E27FC236}">
                  <a16:creationId xmlns:a16="http://schemas.microsoft.com/office/drawing/2014/main" id="{9EB2F104-2408-E347-B250-67600F02EB37}"/>
                </a:ext>
              </a:extLst>
            </p:cNvPr>
            <p:cNvSpPr/>
            <p:nvPr/>
          </p:nvSpPr>
          <p:spPr>
            <a:xfrm>
              <a:off x="9764724" y="2678562"/>
              <a:ext cx="274320" cy="27432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3</a:t>
              </a:r>
            </a:p>
          </p:txBody>
        </p:sp>
        <p:pic>
          <p:nvPicPr>
            <p:cNvPr id="101" name="Picture 100">
              <a:extLst>
                <a:ext uri="{FF2B5EF4-FFF2-40B4-BE49-F238E27FC236}">
                  <a16:creationId xmlns:a16="http://schemas.microsoft.com/office/drawing/2014/main" id="{79828082-C353-3C4F-B103-1BEE974D909C}"/>
                </a:ext>
              </a:extLst>
            </p:cNvPr>
            <p:cNvPicPr>
              <a:picLocks noChangeAspect="1"/>
            </p:cNvPicPr>
            <p:nvPr/>
          </p:nvPicPr>
          <p:blipFill>
            <a:blip r:embed="rId5"/>
            <a:stretch>
              <a:fillRect/>
            </a:stretch>
          </p:blipFill>
          <p:spPr>
            <a:xfrm>
              <a:off x="9901884" y="3404003"/>
              <a:ext cx="2010986" cy="1112607"/>
            </a:xfrm>
            <a:prstGeom prst="rect">
              <a:avLst/>
            </a:prstGeom>
          </p:spPr>
        </p:pic>
      </p:grpSp>
      <p:grpSp>
        <p:nvGrpSpPr>
          <p:cNvPr id="102" name="Group 101">
            <a:extLst>
              <a:ext uri="{FF2B5EF4-FFF2-40B4-BE49-F238E27FC236}">
                <a16:creationId xmlns:a16="http://schemas.microsoft.com/office/drawing/2014/main" id="{7209EF76-E6A6-4B46-AD53-D66AA167736F}"/>
              </a:ext>
            </a:extLst>
          </p:cNvPr>
          <p:cNvGrpSpPr/>
          <p:nvPr/>
        </p:nvGrpSpPr>
        <p:grpSpPr>
          <a:xfrm>
            <a:off x="776382" y="5677758"/>
            <a:ext cx="10556341" cy="548640"/>
            <a:chOff x="1370571" y="1266372"/>
            <a:chExt cx="6323787" cy="548640"/>
          </a:xfrm>
        </p:grpSpPr>
        <p:sp>
          <p:nvSpPr>
            <p:cNvPr id="104" name="Bevel 103">
              <a:extLst>
                <a:ext uri="{FF2B5EF4-FFF2-40B4-BE49-F238E27FC236}">
                  <a16:creationId xmlns:a16="http://schemas.microsoft.com/office/drawing/2014/main" id="{99ED0649-532A-DB47-B201-298E1E4E75CD}"/>
                </a:ext>
              </a:extLst>
            </p:cNvPr>
            <p:cNvSpPr/>
            <p:nvPr/>
          </p:nvSpPr>
          <p:spPr bwMode="auto">
            <a:xfrm>
              <a:off x="3521426" y="1266372"/>
              <a:ext cx="2022078" cy="548640"/>
            </a:xfrm>
            <a:prstGeom prst="bevel">
              <a:avLst/>
            </a:prstGeom>
            <a:solidFill>
              <a:schemeClr val="accent5">
                <a:lumMod val="50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6350" marR="0" lvl="1" indent="0" algn="ctr" defTabSz="914400" latinLnBrk="0">
                <a:lnSpc>
                  <a:spcPts val="1500"/>
                </a:lnSpc>
                <a:buClrTx/>
                <a:buSzTx/>
                <a:buFontTx/>
                <a:buNone/>
                <a:tabLst/>
              </a:pPr>
              <a:r>
                <a:rPr lang="en-US" sz="1500" b="1" dirty="0">
                  <a:solidFill>
                    <a:schemeClr val="bg1"/>
                  </a:solidFill>
                </a:rPr>
                <a:t>Mitigate</a:t>
              </a:r>
            </a:p>
          </p:txBody>
        </p:sp>
        <p:sp>
          <p:nvSpPr>
            <p:cNvPr id="106" name="Bevel 105">
              <a:extLst>
                <a:ext uri="{FF2B5EF4-FFF2-40B4-BE49-F238E27FC236}">
                  <a16:creationId xmlns:a16="http://schemas.microsoft.com/office/drawing/2014/main" id="{6C511F5C-F29B-FD41-932F-F7E47333E110}"/>
                </a:ext>
              </a:extLst>
            </p:cNvPr>
            <p:cNvSpPr/>
            <p:nvPr/>
          </p:nvSpPr>
          <p:spPr bwMode="auto">
            <a:xfrm>
              <a:off x="5672280" y="1266372"/>
              <a:ext cx="2022078" cy="548640"/>
            </a:xfrm>
            <a:prstGeom prst="bevel">
              <a:avLst/>
            </a:prstGeom>
            <a:solidFill>
              <a:schemeClr val="accent5">
                <a:lumMod val="50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6350" marR="0" lvl="1" indent="0" algn="ctr" defTabSz="914400" latinLnBrk="0">
                <a:lnSpc>
                  <a:spcPts val="1500"/>
                </a:lnSpc>
                <a:buClrTx/>
                <a:buSzTx/>
                <a:buFontTx/>
                <a:buNone/>
                <a:tabLst/>
              </a:pPr>
              <a:r>
                <a:rPr lang="en-US" sz="1500" b="1" dirty="0">
                  <a:solidFill>
                    <a:schemeClr val="bg1"/>
                  </a:solidFill>
                </a:rPr>
                <a:t>Verify Trust</a:t>
              </a:r>
            </a:p>
          </p:txBody>
        </p:sp>
        <p:sp>
          <p:nvSpPr>
            <p:cNvPr id="110" name="Bevel 109">
              <a:extLst>
                <a:ext uri="{FF2B5EF4-FFF2-40B4-BE49-F238E27FC236}">
                  <a16:creationId xmlns:a16="http://schemas.microsoft.com/office/drawing/2014/main" id="{33F3E675-88D2-D84A-96D5-491E6A52347F}"/>
                </a:ext>
              </a:extLst>
            </p:cNvPr>
            <p:cNvSpPr/>
            <p:nvPr/>
          </p:nvSpPr>
          <p:spPr bwMode="auto">
            <a:xfrm>
              <a:off x="1370571" y="1266372"/>
              <a:ext cx="2022078" cy="548640"/>
            </a:xfrm>
            <a:prstGeom prst="bevel">
              <a:avLst/>
            </a:prstGeom>
            <a:solidFill>
              <a:schemeClr val="accent5">
                <a:lumMod val="50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6350" marR="0" lvl="1" indent="0" algn="ctr" defTabSz="914400" latinLnBrk="0">
                <a:lnSpc>
                  <a:spcPts val="1500"/>
                </a:lnSpc>
                <a:buClrTx/>
                <a:buSzTx/>
                <a:buFontTx/>
                <a:buNone/>
                <a:tabLst/>
              </a:pPr>
              <a:r>
                <a:rPr lang="en-US" sz="1500" b="1" dirty="0">
                  <a:solidFill>
                    <a:schemeClr val="bg1"/>
                  </a:solidFill>
                </a:rPr>
                <a:t>Isolate</a:t>
              </a:r>
            </a:p>
          </p:txBody>
        </p:sp>
      </p:grpSp>
      <p:sp>
        <p:nvSpPr>
          <p:cNvPr id="111" name="Oval 110">
            <a:extLst>
              <a:ext uri="{FF2B5EF4-FFF2-40B4-BE49-F238E27FC236}">
                <a16:creationId xmlns:a16="http://schemas.microsoft.com/office/drawing/2014/main" id="{25FFC2F5-2208-B54D-82AF-028138284C9E}"/>
              </a:ext>
            </a:extLst>
          </p:cNvPr>
          <p:cNvSpPr/>
          <p:nvPr/>
        </p:nvSpPr>
        <p:spPr>
          <a:xfrm>
            <a:off x="744669" y="5567928"/>
            <a:ext cx="274320" cy="27432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1</a:t>
            </a:r>
          </a:p>
        </p:txBody>
      </p:sp>
      <p:sp>
        <p:nvSpPr>
          <p:cNvPr id="112" name="Oval 111">
            <a:extLst>
              <a:ext uri="{FF2B5EF4-FFF2-40B4-BE49-F238E27FC236}">
                <a16:creationId xmlns:a16="http://schemas.microsoft.com/office/drawing/2014/main" id="{47C7259F-0DCF-724F-9A9E-0C64F8C69332}"/>
              </a:ext>
            </a:extLst>
          </p:cNvPr>
          <p:cNvSpPr/>
          <p:nvPr/>
        </p:nvSpPr>
        <p:spPr>
          <a:xfrm>
            <a:off x="4277399" y="5538018"/>
            <a:ext cx="274320" cy="27432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2</a:t>
            </a:r>
          </a:p>
        </p:txBody>
      </p:sp>
      <p:sp>
        <p:nvSpPr>
          <p:cNvPr id="113" name="Oval 112">
            <a:extLst>
              <a:ext uri="{FF2B5EF4-FFF2-40B4-BE49-F238E27FC236}">
                <a16:creationId xmlns:a16="http://schemas.microsoft.com/office/drawing/2014/main" id="{9E753172-677C-0949-8593-197957877E7A}"/>
              </a:ext>
            </a:extLst>
          </p:cNvPr>
          <p:cNvSpPr/>
          <p:nvPr/>
        </p:nvSpPr>
        <p:spPr>
          <a:xfrm>
            <a:off x="7862834" y="5523942"/>
            <a:ext cx="274320" cy="27432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3</a:t>
            </a:r>
          </a:p>
        </p:txBody>
      </p:sp>
      <p:sp>
        <p:nvSpPr>
          <p:cNvPr id="114" name="Rounded Rectangle 113">
            <a:extLst>
              <a:ext uri="{FF2B5EF4-FFF2-40B4-BE49-F238E27FC236}">
                <a16:creationId xmlns:a16="http://schemas.microsoft.com/office/drawing/2014/main" id="{833160C4-DBC0-DC47-8C7A-8A01A34DF460}"/>
              </a:ext>
            </a:extLst>
          </p:cNvPr>
          <p:cNvSpPr/>
          <p:nvPr/>
        </p:nvSpPr>
        <p:spPr>
          <a:xfrm>
            <a:off x="7810129" y="5460045"/>
            <a:ext cx="3666366" cy="886511"/>
          </a:xfrm>
          <a:prstGeom prst="round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grpSp>
        <p:nvGrpSpPr>
          <p:cNvPr id="29" name="Group 28">
            <a:extLst>
              <a:ext uri="{FF2B5EF4-FFF2-40B4-BE49-F238E27FC236}">
                <a16:creationId xmlns:a16="http://schemas.microsoft.com/office/drawing/2014/main" id="{F9AD1A37-4FE8-A545-ADA8-74EB283554ED}"/>
              </a:ext>
            </a:extLst>
          </p:cNvPr>
          <p:cNvGrpSpPr/>
          <p:nvPr/>
        </p:nvGrpSpPr>
        <p:grpSpPr>
          <a:xfrm>
            <a:off x="217763" y="1036751"/>
            <a:ext cx="4604284" cy="2341329"/>
            <a:chOff x="217763" y="1036751"/>
            <a:chExt cx="4604284" cy="2341329"/>
          </a:xfrm>
        </p:grpSpPr>
        <p:cxnSp>
          <p:nvCxnSpPr>
            <p:cNvPr id="141" name="Elbow Connector 140">
              <a:extLst>
                <a:ext uri="{FF2B5EF4-FFF2-40B4-BE49-F238E27FC236}">
                  <a16:creationId xmlns:a16="http://schemas.microsoft.com/office/drawing/2014/main" id="{1B27D60A-2F74-134A-BAA0-4592D508366D}"/>
                </a:ext>
              </a:extLst>
            </p:cNvPr>
            <p:cNvCxnSpPr>
              <a:cxnSpLocks/>
              <a:stCxn id="80" idx="3"/>
              <a:endCxn id="26" idx="1"/>
            </p:cNvCxnSpPr>
            <p:nvPr/>
          </p:nvCxnSpPr>
          <p:spPr>
            <a:xfrm>
              <a:off x="2298024" y="1564262"/>
              <a:ext cx="2524023" cy="1347873"/>
            </a:xfrm>
            <a:prstGeom prst="bentConnector2">
              <a:avLst/>
            </a:prstGeom>
            <a:ln w="31750">
              <a:solidFill>
                <a:schemeClr val="accent1">
                  <a:lumMod val="50000"/>
                </a:schemeClr>
              </a:solidFill>
              <a:round/>
              <a:headEnd type="none"/>
              <a:tailEnd type="oval" w="lg" len="lg"/>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107F80BC-3186-CA45-A199-BC2B32B2AA81}"/>
                </a:ext>
              </a:extLst>
            </p:cNvPr>
            <p:cNvGrpSpPr/>
            <p:nvPr/>
          </p:nvGrpSpPr>
          <p:grpSpPr>
            <a:xfrm>
              <a:off x="332063" y="1077145"/>
              <a:ext cx="2011680" cy="2300935"/>
              <a:chOff x="325440" y="1220059"/>
              <a:chExt cx="2011680" cy="2300935"/>
            </a:xfrm>
          </p:grpSpPr>
          <p:sp>
            <p:nvSpPr>
              <p:cNvPr id="79" name="Rounded Rectangle 78">
                <a:extLst>
                  <a:ext uri="{FF2B5EF4-FFF2-40B4-BE49-F238E27FC236}">
                    <a16:creationId xmlns:a16="http://schemas.microsoft.com/office/drawing/2014/main" id="{8FCF31F2-F40A-8B4C-9DE9-754EC36F1F3D}"/>
                  </a:ext>
                </a:extLst>
              </p:cNvPr>
              <p:cNvSpPr/>
              <p:nvPr/>
            </p:nvSpPr>
            <p:spPr>
              <a:xfrm>
                <a:off x="325440" y="1220059"/>
                <a:ext cx="2011680" cy="2300935"/>
              </a:xfrm>
              <a:prstGeom prst="roundRect">
                <a:avLst>
                  <a:gd name="adj" fmla="val 7078"/>
                </a:avLst>
              </a:prstGeom>
              <a:solidFill>
                <a:srgbClr val="E5ECFC"/>
              </a:solidFill>
              <a:ln w="28575">
                <a:solidFill>
                  <a:schemeClr val="accent5">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80" name="TextBox 79">
                <a:extLst>
                  <a:ext uri="{FF2B5EF4-FFF2-40B4-BE49-F238E27FC236}">
                    <a16:creationId xmlns:a16="http://schemas.microsoft.com/office/drawing/2014/main" id="{732B11E7-F48D-F549-A6FB-742D007954D0}"/>
                  </a:ext>
                </a:extLst>
              </p:cNvPr>
              <p:cNvSpPr txBox="1"/>
              <p:nvPr/>
            </p:nvSpPr>
            <p:spPr>
              <a:xfrm>
                <a:off x="371161" y="1291677"/>
                <a:ext cx="1920240" cy="830997"/>
              </a:xfrm>
              <a:prstGeom prst="rect">
                <a:avLst/>
              </a:prstGeom>
              <a:noFill/>
            </p:spPr>
            <p:txBody>
              <a:bodyPr wrap="square" lIns="0" rIns="0" rtlCol="0">
                <a:spAutoFit/>
              </a:bodyPr>
              <a:lstStyle/>
              <a:p>
                <a:pPr algn="ctr"/>
                <a:r>
                  <a:rPr lang="en-US" sz="1200" b="1" dirty="0"/>
                  <a:t>Use cryptography to isolate data at rest, in transit, and in use with keys controlled by tenant</a:t>
                </a:r>
              </a:p>
            </p:txBody>
          </p:sp>
        </p:grpSp>
        <p:sp>
          <p:nvSpPr>
            <p:cNvPr id="83" name="Oval 82">
              <a:extLst>
                <a:ext uri="{FF2B5EF4-FFF2-40B4-BE49-F238E27FC236}">
                  <a16:creationId xmlns:a16="http://schemas.microsoft.com/office/drawing/2014/main" id="{4AE082FC-1FB0-DE4E-9103-0A17193D95B7}"/>
                </a:ext>
              </a:extLst>
            </p:cNvPr>
            <p:cNvSpPr/>
            <p:nvPr/>
          </p:nvSpPr>
          <p:spPr>
            <a:xfrm>
              <a:off x="217763" y="1036751"/>
              <a:ext cx="274320" cy="27432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1</a:t>
              </a:r>
            </a:p>
          </p:txBody>
        </p:sp>
        <p:pic>
          <p:nvPicPr>
            <p:cNvPr id="85" name="Picture 84">
              <a:extLst>
                <a:ext uri="{FF2B5EF4-FFF2-40B4-BE49-F238E27FC236}">
                  <a16:creationId xmlns:a16="http://schemas.microsoft.com/office/drawing/2014/main" id="{554EDD51-DA84-994E-A70D-F7580FC9A1F6}"/>
                </a:ext>
              </a:extLst>
            </p:cNvPr>
            <p:cNvPicPr>
              <a:picLocks noChangeAspect="1"/>
            </p:cNvPicPr>
            <p:nvPr/>
          </p:nvPicPr>
          <p:blipFill>
            <a:blip r:embed="rId6"/>
            <a:stretch>
              <a:fillRect/>
            </a:stretch>
          </p:blipFill>
          <p:spPr>
            <a:xfrm>
              <a:off x="311863" y="2034007"/>
              <a:ext cx="2051302" cy="1257065"/>
            </a:xfrm>
            <a:prstGeom prst="rect">
              <a:avLst/>
            </a:prstGeom>
          </p:spPr>
        </p:pic>
      </p:grpSp>
      <p:grpSp>
        <p:nvGrpSpPr>
          <p:cNvPr id="46" name="Group 45">
            <a:extLst>
              <a:ext uri="{FF2B5EF4-FFF2-40B4-BE49-F238E27FC236}">
                <a16:creationId xmlns:a16="http://schemas.microsoft.com/office/drawing/2014/main" id="{3FFE86B3-59C2-7048-8182-224504BD22E0}"/>
              </a:ext>
            </a:extLst>
          </p:cNvPr>
          <p:cNvGrpSpPr/>
          <p:nvPr/>
        </p:nvGrpSpPr>
        <p:grpSpPr>
          <a:xfrm>
            <a:off x="5482568" y="1888398"/>
            <a:ext cx="1790700" cy="1611229"/>
            <a:chOff x="10209911" y="3580903"/>
            <a:chExt cx="1790700" cy="1611229"/>
          </a:xfrm>
        </p:grpSpPr>
        <p:sp>
          <p:nvSpPr>
            <p:cNvPr id="47" name="Rounded Rectangle 46">
              <a:extLst>
                <a:ext uri="{FF2B5EF4-FFF2-40B4-BE49-F238E27FC236}">
                  <a16:creationId xmlns:a16="http://schemas.microsoft.com/office/drawing/2014/main" id="{4633D49C-E0EF-0B47-B609-1ACA90BA552A}"/>
                </a:ext>
              </a:extLst>
            </p:cNvPr>
            <p:cNvSpPr/>
            <p:nvPr/>
          </p:nvSpPr>
          <p:spPr>
            <a:xfrm>
              <a:off x="10241842" y="3580903"/>
              <a:ext cx="1726839" cy="1600200"/>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solidFill>
                  <a:schemeClr val="tx1"/>
                </a:solidFill>
              </a:endParaRPr>
            </a:p>
          </p:txBody>
        </p:sp>
        <p:pic>
          <p:nvPicPr>
            <p:cNvPr id="48" name="Picture 47">
              <a:extLst>
                <a:ext uri="{FF2B5EF4-FFF2-40B4-BE49-F238E27FC236}">
                  <a16:creationId xmlns:a16="http://schemas.microsoft.com/office/drawing/2014/main" id="{2B2286DD-A416-C542-97AA-F5D67998AD63}"/>
                </a:ext>
              </a:extLst>
            </p:cNvPr>
            <p:cNvPicPr>
              <a:picLocks noChangeAspect="1"/>
            </p:cNvPicPr>
            <p:nvPr/>
          </p:nvPicPr>
          <p:blipFill>
            <a:blip r:embed="rId7"/>
            <a:stretch>
              <a:fillRect/>
            </a:stretch>
          </p:blipFill>
          <p:spPr>
            <a:xfrm>
              <a:off x="10209911" y="3591932"/>
              <a:ext cx="1790700" cy="1600200"/>
            </a:xfrm>
            <a:prstGeom prst="rect">
              <a:avLst/>
            </a:prstGeom>
          </p:spPr>
        </p:pic>
        <p:sp>
          <p:nvSpPr>
            <p:cNvPr id="49" name="TextBox 48">
              <a:extLst>
                <a:ext uri="{FF2B5EF4-FFF2-40B4-BE49-F238E27FC236}">
                  <a16:creationId xmlns:a16="http://schemas.microsoft.com/office/drawing/2014/main" id="{C8D06CA3-5358-D44D-9034-C770F0974C6B}"/>
                </a:ext>
              </a:extLst>
            </p:cNvPr>
            <p:cNvSpPr txBox="1"/>
            <p:nvPr/>
          </p:nvSpPr>
          <p:spPr>
            <a:xfrm>
              <a:off x="10489625" y="3580903"/>
              <a:ext cx="1231272" cy="307777"/>
            </a:xfrm>
            <a:prstGeom prst="rect">
              <a:avLst/>
            </a:prstGeom>
            <a:noFill/>
          </p:spPr>
          <p:txBody>
            <a:bodyPr wrap="square" rtlCol="0">
              <a:spAutoFit/>
            </a:bodyPr>
            <a:lstStyle/>
            <a:p>
              <a:pPr algn="ctr"/>
              <a:r>
                <a:rPr lang="en-US" sz="1400" b="1" dirty="0"/>
                <a:t>Processing</a:t>
              </a:r>
            </a:p>
          </p:txBody>
        </p:sp>
      </p:grpSp>
      <p:grpSp>
        <p:nvGrpSpPr>
          <p:cNvPr id="30" name="Group 29">
            <a:extLst>
              <a:ext uri="{FF2B5EF4-FFF2-40B4-BE49-F238E27FC236}">
                <a16:creationId xmlns:a16="http://schemas.microsoft.com/office/drawing/2014/main" id="{E4FE6B2E-9D2E-CF49-9B80-EC6B173560A9}"/>
              </a:ext>
            </a:extLst>
          </p:cNvPr>
          <p:cNvGrpSpPr/>
          <p:nvPr/>
        </p:nvGrpSpPr>
        <p:grpSpPr>
          <a:xfrm>
            <a:off x="204331" y="3412811"/>
            <a:ext cx="6177209" cy="2095182"/>
            <a:chOff x="204331" y="3412811"/>
            <a:chExt cx="6177209" cy="2095182"/>
          </a:xfrm>
        </p:grpSpPr>
        <p:grpSp>
          <p:nvGrpSpPr>
            <p:cNvPr id="87" name="Group 86">
              <a:extLst>
                <a:ext uri="{FF2B5EF4-FFF2-40B4-BE49-F238E27FC236}">
                  <a16:creationId xmlns:a16="http://schemas.microsoft.com/office/drawing/2014/main" id="{FB63922E-61F9-E745-AA26-C89500C93ACA}"/>
                </a:ext>
              </a:extLst>
            </p:cNvPr>
            <p:cNvGrpSpPr/>
            <p:nvPr/>
          </p:nvGrpSpPr>
          <p:grpSpPr>
            <a:xfrm>
              <a:off x="309595" y="3514370"/>
              <a:ext cx="2043576" cy="1993623"/>
              <a:chOff x="9811405" y="2296735"/>
              <a:chExt cx="2043576" cy="1993623"/>
            </a:xfrm>
          </p:grpSpPr>
          <p:sp>
            <p:nvSpPr>
              <p:cNvPr id="88" name="Rounded Rectangle 87">
                <a:extLst>
                  <a:ext uri="{FF2B5EF4-FFF2-40B4-BE49-F238E27FC236}">
                    <a16:creationId xmlns:a16="http://schemas.microsoft.com/office/drawing/2014/main" id="{5E8A72FD-330E-9B40-82C5-E4F5AB24F25F}"/>
                  </a:ext>
                </a:extLst>
              </p:cNvPr>
              <p:cNvSpPr/>
              <p:nvPr/>
            </p:nvSpPr>
            <p:spPr>
              <a:xfrm>
                <a:off x="9811405" y="2296735"/>
                <a:ext cx="2039112" cy="1993623"/>
              </a:xfrm>
              <a:prstGeom prst="roundRect">
                <a:avLst>
                  <a:gd name="adj" fmla="val 7333"/>
                </a:avLst>
              </a:prstGeom>
              <a:solidFill>
                <a:srgbClr val="E5ECFC"/>
              </a:solidFill>
              <a:ln w="28575">
                <a:solidFill>
                  <a:schemeClr val="accent5">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89" name="TextBox 88">
                <a:extLst>
                  <a:ext uri="{FF2B5EF4-FFF2-40B4-BE49-F238E27FC236}">
                    <a16:creationId xmlns:a16="http://schemas.microsoft.com/office/drawing/2014/main" id="{E9FCD6DD-4695-AF41-9ABD-B37CF8C6B061}"/>
                  </a:ext>
                </a:extLst>
              </p:cNvPr>
              <p:cNvSpPr txBox="1"/>
              <p:nvPr/>
            </p:nvSpPr>
            <p:spPr>
              <a:xfrm>
                <a:off x="9843301" y="2371510"/>
                <a:ext cx="2011680" cy="1524520"/>
              </a:xfrm>
              <a:prstGeom prst="rect">
                <a:avLst/>
              </a:prstGeom>
              <a:noFill/>
            </p:spPr>
            <p:txBody>
              <a:bodyPr wrap="square" rtlCol="0">
                <a:spAutoFit/>
              </a:bodyPr>
              <a:lstStyle/>
              <a:p>
                <a:pPr algn="ctr" defTabSz="914400" eaLnBrk="0" fontAlgn="base" hangingPunct="0">
                  <a:lnSpc>
                    <a:spcPct val="90000"/>
                  </a:lnSpc>
                  <a:spcBef>
                    <a:spcPct val="0"/>
                  </a:spcBef>
                  <a:spcAft>
                    <a:spcPts val="400"/>
                  </a:spcAft>
                </a:pPr>
                <a:r>
                  <a:rPr lang="en-US" sz="1200" b="1" dirty="0">
                    <a:latin typeface="Arial" pitchFamily="-110" charset="0"/>
                  </a:rPr>
                  <a:t>Use diversity / randomness and data provenance to mitigate attack impact and recover</a:t>
                </a:r>
              </a:p>
              <a:p>
                <a:pPr algn="ctr" defTabSz="914400" eaLnBrk="0" fontAlgn="base" hangingPunct="0">
                  <a:lnSpc>
                    <a:spcPct val="90000"/>
                  </a:lnSpc>
                  <a:spcBef>
                    <a:spcPct val="0"/>
                  </a:spcBef>
                  <a:spcAft>
                    <a:spcPts val="400"/>
                  </a:spcAft>
                </a:pPr>
                <a:endParaRPr lang="en-US" sz="1200" b="1" dirty="0">
                  <a:latin typeface="Arial" pitchFamily="-110" charset="0"/>
                </a:endParaRPr>
              </a:p>
              <a:p>
                <a:pPr algn="ctr" defTabSz="914400" eaLnBrk="0" fontAlgn="base" hangingPunct="0">
                  <a:lnSpc>
                    <a:spcPct val="90000"/>
                  </a:lnSpc>
                  <a:spcBef>
                    <a:spcPct val="0"/>
                  </a:spcBef>
                  <a:spcAft>
                    <a:spcPts val="400"/>
                  </a:spcAft>
                </a:pPr>
                <a:br>
                  <a:rPr lang="en-US" sz="1200" b="1" dirty="0">
                    <a:latin typeface="Arial" pitchFamily="-110" charset="0"/>
                  </a:rPr>
                </a:br>
                <a:endParaRPr lang="en-US" sz="1200" b="1" dirty="0">
                  <a:latin typeface="Arial" pitchFamily="-110" charset="0"/>
                </a:endParaRPr>
              </a:p>
            </p:txBody>
          </p:sp>
        </p:grpSp>
        <p:sp>
          <p:nvSpPr>
            <p:cNvPr id="92" name="Oval 91">
              <a:extLst>
                <a:ext uri="{FF2B5EF4-FFF2-40B4-BE49-F238E27FC236}">
                  <a16:creationId xmlns:a16="http://schemas.microsoft.com/office/drawing/2014/main" id="{CE73B691-96B5-164E-9A68-F4E772369962}"/>
                </a:ext>
              </a:extLst>
            </p:cNvPr>
            <p:cNvSpPr/>
            <p:nvPr/>
          </p:nvSpPr>
          <p:spPr>
            <a:xfrm>
              <a:off x="204331" y="3412811"/>
              <a:ext cx="274320" cy="27432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2</a:t>
              </a:r>
            </a:p>
          </p:txBody>
        </p:sp>
        <p:pic>
          <p:nvPicPr>
            <p:cNvPr id="93" name="Picture 92">
              <a:extLst>
                <a:ext uri="{FF2B5EF4-FFF2-40B4-BE49-F238E27FC236}">
                  <a16:creationId xmlns:a16="http://schemas.microsoft.com/office/drawing/2014/main" id="{33CAEB37-8F54-A644-842F-0609576BB471}"/>
                </a:ext>
              </a:extLst>
            </p:cNvPr>
            <p:cNvPicPr>
              <a:picLocks noChangeAspect="1"/>
            </p:cNvPicPr>
            <p:nvPr/>
          </p:nvPicPr>
          <p:blipFill>
            <a:blip r:embed="rId8"/>
            <a:stretch>
              <a:fillRect/>
            </a:stretch>
          </p:blipFill>
          <p:spPr>
            <a:xfrm>
              <a:off x="295864" y="4496264"/>
              <a:ext cx="2127543" cy="862517"/>
            </a:xfrm>
            <a:prstGeom prst="rect">
              <a:avLst/>
            </a:prstGeom>
          </p:spPr>
        </p:pic>
        <p:cxnSp>
          <p:nvCxnSpPr>
            <p:cNvPr id="143" name="Elbow Connector 142">
              <a:extLst>
                <a:ext uri="{FF2B5EF4-FFF2-40B4-BE49-F238E27FC236}">
                  <a16:creationId xmlns:a16="http://schemas.microsoft.com/office/drawing/2014/main" id="{7A477638-989A-6D4A-B943-EC096D167ECB}"/>
                </a:ext>
              </a:extLst>
            </p:cNvPr>
            <p:cNvCxnSpPr>
              <a:cxnSpLocks/>
            </p:cNvCxnSpPr>
            <p:nvPr/>
          </p:nvCxnSpPr>
          <p:spPr>
            <a:xfrm flipV="1">
              <a:off x="2347365" y="3487910"/>
              <a:ext cx="4034175" cy="746298"/>
            </a:xfrm>
            <a:prstGeom prst="bentConnector2">
              <a:avLst/>
            </a:prstGeom>
            <a:ln w="31750">
              <a:solidFill>
                <a:schemeClr val="accent1">
                  <a:lumMod val="50000"/>
                </a:schemeClr>
              </a:solidFill>
              <a:round/>
              <a:headEnd type="none"/>
              <a:tailEnd type="oval" w="lg" len="lg"/>
            </a:ln>
          </p:spPr>
          <p:style>
            <a:lnRef idx="1">
              <a:schemeClr val="accent1"/>
            </a:lnRef>
            <a:fillRef idx="0">
              <a:schemeClr val="accent1"/>
            </a:fillRef>
            <a:effectRef idx="0">
              <a:schemeClr val="accent1"/>
            </a:effectRef>
            <a:fontRef idx="minor">
              <a:schemeClr val="tx1"/>
            </a:fontRef>
          </p:style>
        </p:cxnSp>
      </p:grpSp>
      <p:sp>
        <p:nvSpPr>
          <p:cNvPr id="51" name="Left-Right Arrow 50">
            <a:extLst>
              <a:ext uri="{FF2B5EF4-FFF2-40B4-BE49-F238E27FC236}">
                <a16:creationId xmlns:a16="http://schemas.microsoft.com/office/drawing/2014/main" id="{87FFC8CD-45D8-5640-BE79-A2C47A027804}"/>
              </a:ext>
            </a:extLst>
          </p:cNvPr>
          <p:cNvSpPr/>
          <p:nvPr/>
        </p:nvSpPr>
        <p:spPr>
          <a:xfrm rot="1067239">
            <a:off x="6949678" y="2336643"/>
            <a:ext cx="1267180" cy="721863"/>
          </a:xfrm>
          <a:prstGeom prst="lef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Network</a:t>
            </a:r>
          </a:p>
        </p:txBody>
      </p:sp>
      <p:sp>
        <p:nvSpPr>
          <p:cNvPr id="50" name="TextBox 49">
            <a:extLst>
              <a:ext uri="{FF2B5EF4-FFF2-40B4-BE49-F238E27FC236}">
                <a16:creationId xmlns:a16="http://schemas.microsoft.com/office/drawing/2014/main" id="{D0621F41-F232-044B-8B43-A4731E1BAFD9}"/>
              </a:ext>
            </a:extLst>
          </p:cNvPr>
          <p:cNvSpPr txBox="1"/>
          <p:nvPr/>
        </p:nvSpPr>
        <p:spPr>
          <a:xfrm>
            <a:off x="1664237" y="6421725"/>
            <a:ext cx="2046084" cy="246221"/>
          </a:xfrm>
          <a:prstGeom prst="rect">
            <a:avLst/>
          </a:prstGeom>
          <a:noFill/>
        </p:spPr>
        <p:txBody>
          <a:bodyPr wrap="square" rtlCol="0">
            <a:spAutoFit/>
          </a:bodyPr>
          <a:lstStyle/>
          <a:p>
            <a:r>
              <a:rPr lang="en-US" sz="1000" dirty="0"/>
              <a:t>WAN: Wide Area Network</a:t>
            </a:r>
            <a:endParaRPr lang="en-US" sz="1000" b="1" dirty="0"/>
          </a:p>
        </p:txBody>
      </p:sp>
    </p:spTree>
    <p:extLst>
      <p:ext uri="{BB962C8B-B14F-4D97-AF65-F5344CB8AC3E}">
        <p14:creationId xmlns:p14="http://schemas.microsoft.com/office/powerpoint/2010/main" val="86194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498A6A-FB7A-434C-96FA-F0439E7C7A3A}"/>
              </a:ext>
            </a:extLst>
          </p:cNvPr>
          <p:cNvSpPr>
            <a:spLocks noGrp="1"/>
          </p:cNvSpPr>
          <p:nvPr>
            <p:ph sz="quarter" idx="10"/>
          </p:nvPr>
        </p:nvSpPr>
        <p:spPr/>
        <p:txBody>
          <a:bodyPr/>
          <a:lstStyle/>
          <a:p>
            <a:r>
              <a:rPr lang="en-US" dirty="0"/>
              <a:t>Cloud Customer Need</a:t>
            </a:r>
          </a:p>
          <a:p>
            <a:r>
              <a:rPr lang="en-US" dirty="0"/>
              <a:t>Verifying Trust Problem / Alternatives</a:t>
            </a:r>
          </a:p>
          <a:p>
            <a:r>
              <a:rPr lang="en-US" dirty="0"/>
              <a:t>Keylime</a:t>
            </a:r>
          </a:p>
          <a:p>
            <a:pPr lvl="1"/>
            <a:r>
              <a:rPr lang="en-US" dirty="0"/>
              <a:t>Architecture</a:t>
            </a:r>
          </a:p>
          <a:p>
            <a:pPr lvl="1"/>
            <a:r>
              <a:rPr lang="en-US" dirty="0"/>
              <a:t>Protocols and Performance</a:t>
            </a:r>
          </a:p>
          <a:p>
            <a:r>
              <a:rPr lang="en-US" dirty="0"/>
              <a:t>Example Workflow</a:t>
            </a:r>
          </a:p>
          <a:p>
            <a:r>
              <a:rPr lang="en-US" dirty="0"/>
              <a:t>Transitions</a:t>
            </a:r>
          </a:p>
          <a:p>
            <a:r>
              <a:rPr lang="en-US" dirty="0"/>
              <a:t>Way Forward</a:t>
            </a:r>
          </a:p>
          <a:p>
            <a:endParaRPr lang="en-US" dirty="0"/>
          </a:p>
        </p:txBody>
      </p:sp>
      <p:sp>
        <p:nvSpPr>
          <p:cNvPr id="3" name="Title 2">
            <a:extLst>
              <a:ext uri="{FF2B5EF4-FFF2-40B4-BE49-F238E27FC236}">
                <a16:creationId xmlns:a16="http://schemas.microsoft.com/office/drawing/2014/main" id="{0F3ABE97-7F66-5F41-B654-9DB7CA55AB03}"/>
              </a:ext>
            </a:extLst>
          </p:cNvPr>
          <p:cNvSpPr>
            <a:spLocks noGrp="1"/>
          </p:cNvSpPr>
          <p:nvPr>
            <p:ph type="title"/>
          </p:nvPr>
        </p:nvSpPr>
        <p:spPr/>
        <p:txBody>
          <a:bodyPr/>
          <a:lstStyle/>
          <a:p>
            <a:r>
              <a:rPr lang="en-US" dirty="0"/>
              <a:t>Outline</a:t>
            </a:r>
          </a:p>
        </p:txBody>
      </p:sp>
      <p:sp>
        <p:nvSpPr>
          <p:cNvPr id="4" name="Right Arrow 3">
            <a:extLst>
              <a:ext uri="{FF2B5EF4-FFF2-40B4-BE49-F238E27FC236}">
                <a16:creationId xmlns:a16="http://schemas.microsoft.com/office/drawing/2014/main" id="{93AA8AF8-78CF-9840-B4BF-0232CD0E62C3}"/>
              </a:ext>
            </a:extLst>
          </p:cNvPr>
          <p:cNvSpPr/>
          <p:nvPr/>
        </p:nvSpPr>
        <p:spPr bwMode="auto">
          <a:xfrm>
            <a:off x="3317095" y="2125847"/>
            <a:ext cx="562598" cy="384559"/>
          </a:xfrm>
          <a:prstGeom prst="rightArrow">
            <a:avLst/>
          </a:prstGeom>
          <a:solidFill>
            <a:schemeClr val="accent4"/>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Tree>
    <p:extLst>
      <p:ext uri="{BB962C8B-B14F-4D97-AF65-F5344CB8AC3E}">
        <p14:creationId xmlns:p14="http://schemas.microsoft.com/office/powerpoint/2010/main" val="210737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Once Upon a Time, I Started Trusting My System</a:t>
            </a:r>
            <a:r>
              <a:rPr lang="is-IS" dirty="0"/>
              <a:t>…</a:t>
            </a:r>
            <a:endParaRPr lang="en-US" dirty="0"/>
          </a:p>
        </p:txBody>
      </p:sp>
      <p:sp>
        <p:nvSpPr>
          <p:cNvPr id="4" name="Right Arrow 3"/>
          <p:cNvSpPr/>
          <p:nvPr/>
        </p:nvSpPr>
        <p:spPr bwMode="auto">
          <a:xfrm>
            <a:off x="4443342" y="1115955"/>
            <a:ext cx="3302140" cy="763669"/>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pitchFamily="-110" charset="0"/>
              </a:rPr>
              <a:t>Cloud System Lifetime</a:t>
            </a:r>
          </a:p>
        </p:txBody>
      </p:sp>
      <p:sp>
        <p:nvSpPr>
          <p:cNvPr id="7" name="Rectangle 6"/>
          <p:cNvSpPr/>
          <p:nvPr/>
        </p:nvSpPr>
        <p:spPr bwMode="auto">
          <a:xfrm>
            <a:off x="4443342" y="1982832"/>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System</a:t>
            </a:r>
            <a:r>
              <a:rPr kumimoji="0" lang="en-US" sz="1400" b="1" i="0" u="none" strike="noStrike" cap="none" normalizeH="0" dirty="0">
                <a:ln>
                  <a:noFill/>
                </a:ln>
                <a:solidFill>
                  <a:schemeClr val="tx1"/>
                </a:solidFill>
                <a:effectLst/>
                <a:latin typeface="Arial" pitchFamily="-110" charset="0"/>
              </a:rPr>
              <a:t> Provisioning</a:t>
            </a:r>
            <a:endParaRPr kumimoji="0" lang="en-US" sz="1400" b="1" i="0" u="none" strike="noStrike" cap="none" normalizeH="0" baseline="0" dirty="0">
              <a:ln>
                <a:noFill/>
              </a:ln>
              <a:solidFill>
                <a:schemeClr val="tx1"/>
              </a:solidFill>
              <a:effectLst/>
              <a:latin typeface="Arial" pitchFamily="-110" charset="0"/>
            </a:endParaRPr>
          </a:p>
        </p:txBody>
      </p:sp>
      <p:sp>
        <p:nvSpPr>
          <p:cNvPr id="8" name="Rectangle 7"/>
          <p:cNvSpPr/>
          <p:nvPr/>
        </p:nvSpPr>
        <p:spPr bwMode="auto">
          <a:xfrm>
            <a:off x="5814942" y="1982832"/>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System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Running</a:t>
            </a:r>
          </a:p>
        </p:txBody>
      </p:sp>
      <p:sp>
        <p:nvSpPr>
          <p:cNvPr id="19" name="Rectangle 18"/>
          <p:cNvSpPr/>
          <p:nvPr/>
        </p:nvSpPr>
        <p:spPr bwMode="auto">
          <a:xfrm>
            <a:off x="5967342" y="4215359"/>
            <a:ext cx="136064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spcAft>
                <a:spcPts val="200"/>
              </a:spcAft>
              <a:buFont typeface="Arial"/>
              <a:buChar char="•"/>
            </a:pPr>
            <a:r>
              <a:rPr lang="en-US" sz="1200" b="1" dirty="0">
                <a:solidFill>
                  <a:srgbClr val="FFFFFF"/>
                </a:solidFill>
              </a:rPr>
              <a:t>Anti-malware</a:t>
            </a:r>
          </a:p>
          <a:p>
            <a:pPr marL="120650" indent="-120650">
              <a:spcAft>
                <a:spcPts val="200"/>
              </a:spcAft>
              <a:buFont typeface="Arial"/>
              <a:buChar char="•"/>
            </a:pPr>
            <a:r>
              <a:rPr lang="en-US" sz="1200" b="1" dirty="0">
                <a:solidFill>
                  <a:srgbClr val="FFFFFF"/>
                </a:solidFill>
              </a:rPr>
              <a:t>File integrity</a:t>
            </a:r>
          </a:p>
          <a:p>
            <a:pPr marL="120650" indent="-120650">
              <a:spcAft>
                <a:spcPts val="200"/>
              </a:spcAft>
              <a:buFont typeface="Arial"/>
              <a:buChar char="•"/>
            </a:pPr>
            <a:r>
              <a:rPr lang="en-US" sz="1200" b="1" dirty="0">
                <a:solidFill>
                  <a:srgbClr val="FFFFFF"/>
                </a:solidFill>
              </a:rPr>
              <a:t>Infrastructure</a:t>
            </a:r>
            <a:br>
              <a:rPr lang="en-US" sz="1200" b="1" dirty="0">
                <a:solidFill>
                  <a:srgbClr val="FFFFFF"/>
                </a:solidFill>
              </a:rPr>
            </a:br>
            <a:r>
              <a:rPr lang="en-US" sz="1200" b="1" dirty="0">
                <a:solidFill>
                  <a:srgbClr val="FFFFFF"/>
                </a:solidFill>
              </a:rPr>
              <a:t>automation</a:t>
            </a:r>
          </a:p>
        </p:txBody>
      </p:sp>
      <p:grpSp>
        <p:nvGrpSpPr>
          <p:cNvPr id="27" name="Group 26"/>
          <p:cNvGrpSpPr/>
          <p:nvPr/>
        </p:nvGrpSpPr>
        <p:grpSpPr>
          <a:xfrm>
            <a:off x="4597145" y="2565400"/>
            <a:ext cx="1514539" cy="2665959"/>
            <a:chOff x="8081291" y="2561094"/>
            <a:chExt cx="1514539" cy="2665959"/>
          </a:xfrm>
        </p:grpSpPr>
        <p:sp>
          <p:nvSpPr>
            <p:cNvPr id="15" name="Rectangular Callout 14"/>
            <p:cNvSpPr/>
            <p:nvPr/>
          </p:nvSpPr>
          <p:spPr bwMode="auto">
            <a:xfrm>
              <a:off x="8081291" y="3259290"/>
              <a:ext cx="1217797" cy="753180"/>
            </a:xfrm>
            <a:prstGeom prst="wedgeRectCallout">
              <a:avLst>
                <a:gd name="adj1" fmla="val -5770"/>
                <a:gd name="adj2" fmla="val -14405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10" charset="0"/>
                </a:rPr>
                <a:t>Establish Root of Trust</a:t>
              </a:r>
            </a:p>
          </p:txBody>
        </p:sp>
        <p:sp>
          <p:nvSpPr>
            <p:cNvPr id="17" name="Rectangular Callout 16"/>
            <p:cNvSpPr/>
            <p:nvPr/>
          </p:nvSpPr>
          <p:spPr bwMode="auto">
            <a:xfrm>
              <a:off x="8081292" y="2561094"/>
              <a:ext cx="1514538" cy="1451376"/>
            </a:xfrm>
            <a:custGeom>
              <a:avLst/>
              <a:gdLst>
                <a:gd name="connsiteX0" fmla="*/ 0 w 1217797"/>
                <a:gd name="connsiteY0" fmla="*/ 0 h 753180"/>
                <a:gd name="connsiteX1" fmla="*/ 710382 w 1217797"/>
                <a:gd name="connsiteY1" fmla="*/ 0 h 753180"/>
                <a:gd name="connsiteX2" fmla="*/ 1514538 w 1217797"/>
                <a:gd name="connsiteY2" fmla="*/ -641566 h 753180"/>
                <a:gd name="connsiteX3" fmla="*/ 1014831 w 1217797"/>
                <a:gd name="connsiteY3" fmla="*/ 0 h 753180"/>
                <a:gd name="connsiteX4" fmla="*/ 1217797 w 1217797"/>
                <a:gd name="connsiteY4" fmla="*/ 0 h 753180"/>
                <a:gd name="connsiteX5" fmla="*/ 1217797 w 1217797"/>
                <a:gd name="connsiteY5" fmla="*/ 125530 h 753180"/>
                <a:gd name="connsiteX6" fmla="*/ 1217797 w 1217797"/>
                <a:gd name="connsiteY6" fmla="*/ 125530 h 753180"/>
                <a:gd name="connsiteX7" fmla="*/ 1217797 w 1217797"/>
                <a:gd name="connsiteY7" fmla="*/ 313825 h 753180"/>
                <a:gd name="connsiteX8" fmla="*/ 1217797 w 1217797"/>
                <a:gd name="connsiteY8" fmla="*/ 753180 h 753180"/>
                <a:gd name="connsiteX9" fmla="*/ 1014831 w 1217797"/>
                <a:gd name="connsiteY9" fmla="*/ 753180 h 753180"/>
                <a:gd name="connsiteX10" fmla="*/ 710382 w 1217797"/>
                <a:gd name="connsiteY10" fmla="*/ 753180 h 753180"/>
                <a:gd name="connsiteX11" fmla="*/ 710382 w 1217797"/>
                <a:gd name="connsiteY11" fmla="*/ 753180 h 753180"/>
                <a:gd name="connsiteX12" fmla="*/ 0 w 1217797"/>
                <a:gd name="connsiteY12" fmla="*/ 753180 h 753180"/>
                <a:gd name="connsiteX13" fmla="*/ 0 w 1217797"/>
                <a:gd name="connsiteY13" fmla="*/ 313825 h 753180"/>
                <a:gd name="connsiteX14" fmla="*/ 0 w 1217797"/>
                <a:gd name="connsiteY14" fmla="*/ 125530 h 753180"/>
                <a:gd name="connsiteX15" fmla="*/ 0 w 1217797"/>
                <a:gd name="connsiteY15" fmla="*/ 125530 h 753180"/>
                <a:gd name="connsiteX16" fmla="*/ 0 w 1217797"/>
                <a:gd name="connsiteY16" fmla="*/ 0 h 753180"/>
                <a:gd name="connsiteX0" fmla="*/ 0 w 1514538"/>
                <a:gd name="connsiteY0" fmla="*/ 641566 h 1394746"/>
                <a:gd name="connsiteX1" fmla="*/ 200280 w 1514538"/>
                <a:gd name="connsiteY1" fmla="*/ 641870 h 1394746"/>
                <a:gd name="connsiteX2" fmla="*/ 710382 w 1514538"/>
                <a:gd name="connsiteY2" fmla="*/ 641566 h 1394746"/>
                <a:gd name="connsiteX3" fmla="*/ 1514538 w 1514538"/>
                <a:gd name="connsiteY3" fmla="*/ 0 h 1394746"/>
                <a:gd name="connsiteX4" fmla="*/ 1014831 w 1514538"/>
                <a:gd name="connsiteY4" fmla="*/ 641566 h 1394746"/>
                <a:gd name="connsiteX5" fmla="*/ 1217797 w 1514538"/>
                <a:gd name="connsiteY5" fmla="*/ 641566 h 1394746"/>
                <a:gd name="connsiteX6" fmla="*/ 1217797 w 1514538"/>
                <a:gd name="connsiteY6" fmla="*/ 767096 h 1394746"/>
                <a:gd name="connsiteX7" fmla="*/ 1217797 w 1514538"/>
                <a:gd name="connsiteY7" fmla="*/ 767096 h 1394746"/>
                <a:gd name="connsiteX8" fmla="*/ 1217797 w 1514538"/>
                <a:gd name="connsiteY8" fmla="*/ 955391 h 1394746"/>
                <a:gd name="connsiteX9" fmla="*/ 1217797 w 1514538"/>
                <a:gd name="connsiteY9" fmla="*/ 1394746 h 1394746"/>
                <a:gd name="connsiteX10" fmla="*/ 1014831 w 1514538"/>
                <a:gd name="connsiteY10" fmla="*/ 1394746 h 1394746"/>
                <a:gd name="connsiteX11" fmla="*/ 710382 w 1514538"/>
                <a:gd name="connsiteY11" fmla="*/ 1394746 h 1394746"/>
                <a:gd name="connsiteX12" fmla="*/ 710382 w 1514538"/>
                <a:gd name="connsiteY12" fmla="*/ 1394746 h 1394746"/>
                <a:gd name="connsiteX13" fmla="*/ 0 w 1514538"/>
                <a:gd name="connsiteY13" fmla="*/ 1394746 h 1394746"/>
                <a:gd name="connsiteX14" fmla="*/ 0 w 1514538"/>
                <a:gd name="connsiteY14" fmla="*/ 955391 h 1394746"/>
                <a:gd name="connsiteX15" fmla="*/ 0 w 1514538"/>
                <a:gd name="connsiteY15" fmla="*/ 767096 h 1394746"/>
                <a:gd name="connsiteX16" fmla="*/ 0 w 1514538"/>
                <a:gd name="connsiteY16" fmla="*/ 767096 h 1394746"/>
                <a:gd name="connsiteX17" fmla="*/ 0 w 1514538"/>
                <a:gd name="connsiteY17" fmla="*/ 641566 h 1394746"/>
                <a:gd name="connsiteX0" fmla="*/ 0 w 1514538"/>
                <a:gd name="connsiteY0" fmla="*/ 641566 h 1394746"/>
                <a:gd name="connsiteX1" fmla="*/ 200280 w 1514538"/>
                <a:gd name="connsiteY1" fmla="*/ 641870 h 1394746"/>
                <a:gd name="connsiteX2" fmla="*/ 533654 w 1514538"/>
                <a:gd name="connsiteY2" fmla="*/ 641870 h 1394746"/>
                <a:gd name="connsiteX3" fmla="*/ 710382 w 1514538"/>
                <a:gd name="connsiteY3" fmla="*/ 641566 h 1394746"/>
                <a:gd name="connsiteX4" fmla="*/ 1514538 w 1514538"/>
                <a:gd name="connsiteY4" fmla="*/ 0 h 1394746"/>
                <a:gd name="connsiteX5" fmla="*/ 1014831 w 1514538"/>
                <a:gd name="connsiteY5" fmla="*/ 641566 h 1394746"/>
                <a:gd name="connsiteX6" fmla="*/ 1217797 w 1514538"/>
                <a:gd name="connsiteY6" fmla="*/ 641566 h 1394746"/>
                <a:gd name="connsiteX7" fmla="*/ 1217797 w 1514538"/>
                <a:gd name="connsiteY7" fmla="*/ 767096 h 1394746"/>
                <a:gd name="connsiteX8" fmla="*/ 1217797 w 1514538"/>
                <a:gd name="connsiteY8" fmla="*/ 767096 h 1394746"/>
                <a:gd name="connsiteX9" fmla="*/ 1217797 w 1514538"/>
                <a:gd name="connsiteY9" fmla="*/ 955391 h 1394746"/>
                <a:gd name="connsiteX10" fmla="*/ 1217797 w 1514538"/>
                <a:gd name="connsiteY10" fmla="*/ 1394746 h 1394746"/>
                <a:gd name="connsiteX11" fmla="*/ 1014831 w 1514538"/>
                <a:gd name="connsiteY11" fmla="*/ 1394746 h 1394746"/>
                <a:gd name="connsiteX12" fmla="*/ 710382 w 1514538"/>
                <a:gd name="connsiteY12" fmla="*/ 1394746 h 1394746"/>
                <a:gd name="connsiteX13" fmla="*/ 710382 w 1514538"/>
                <a:gd name="connsiteY13" fmla="*/ 1394746 h 1394746"/>
                <a:gd name="connsiteX14" fmla="*/ 0 w 1514538"/>
                <a:gd name="connsiteY14" fmla="*/ 1394746 h 1394746"/>
                <a:gd name="connsiteX15" fmla="*/ 0 w 1514538"/>
                <a:gd name="connsiteY15" fmla="*/ 955391 h 1394746"/>
                <a:gd name="connsiteX16" fmla="*/ 0 w 1514538"/>
                <a:gd name="connsiteY16" fmla="*/ 767096 h 1394746"/>
                <a:gd name="connsiteX17" fmla="*/ 0 w 1514538"/>
                <a:gd name="connsiteY17" fmla="*/ 767096 h 1394746"/>
                <a:gd name="connsiteX18" fmla="*/ 0 w 1514538"/>
                <a:gd name="connsiteY18" fmla="*/ 641566 h 1394746"/>
                <a:gd name="connsiteX0" fmla="*/ 0 w 1514538"/>
                <a:gd name="connsiteY0" fmla="*/ 698196 h 1451376"/>
                <a:gd name="connsiteX1" fmla="*/ 200280 w 1514538"/>
                <a:gd name="connsiteY1" fmla="*/ 698500 h 1451376"/>
                <a:gd name="connsiteX2" fmla="*/ 533654 w 1514538"/>
                <a:gd name="connsiteY2" fmla="*/ 0 h 1451376"/>
                <a:gd name="connsiteX3" fmla="*/ 710382 w 1514538"/>
                <a:gd name="connsiteY3" fmla="*/ 698196 h 1451376"/>
                <a:gd name="connsiteX4" fmla="*/ 1514538 w 1514538"/>
                <a:gd name="connsiteY4" fmla="*/ 56630 h 1451376"/>
                <a:gd name="connsiteX5" fmla="*/ 1014831 w 1514538"/>
                <a:gd name="connsiteY5" fmla="*/ 698196 h 1451376"/>
                <a:gd name="connsiteX6" fmla="*/ 1217797 w 1514538"/>
                <a:gd name="connsiteY6" fmla="*/ 698196 h 1451376"/>
                <a:gd name="connsiteX7" fmla="*/ 1217797 w 1514538"/>
                <a:gd name="connsiteY7" fmla="*/ 823726 h 1451376"/>
                <a:gd name="connsiteX8" fmla="*/ 1217797 w 1514538"/>
                <a:gd name="connsiteY8" fmla="*/ 823726 h 1451376"/>
                <a:gd name="connsiteX9" fmla="*/ 1217797 w 1514538"/>
                <a:gd name="connsiteY9" fmla="*/ 1012021 h 1451376"/>
                <a:gd name="connsiteX10" fmla="*/ 1217797 w 1514538"/>
                <a:gd name="connsiteY10" fmla="*/ 1451376 h 1451376"/>
                <a:gd name="connsiteX11" fmla="*/ 1014831 w 1514538"/>
                <a:gd name="connsiteY11" fmla="*/ 1451376 h 1451376"/>
                <a:gd name="connsiteX12" fmla="*/ 710382 w 1514538"/>
                <a:gd name="connsiteY12" fmla="*/ 1451376 h 1451376"/>
                <a:gd name="connsiteX13" fmla="*/ 710382 w 1514538"/>
                <a:gd name="connsiteY13" fmla="*/ 1451376 h 1451376"/>
                <a:gd name="connsiteX14" fmla="*/ 0 w 1514538"/>
                <a:gd name="connsiteY14" fmla="*/ 1451376 h 1451376"/>
                <a:gd name="connsiteX15" fmla="*/ 0 w 1514538"/>
                <a:gd name="connsiteY15" fmla="*/ 1012021 h 1451376"/>
                <a:gd name="connsiteX16" fmla="*/ 0 w 1514538"/>
                <a:gd name="connsiteY16" fmla="*/ 823726 h 1451376"/>
                <a:gd name="connsiteX17" fmla="*/ 0 w 1514538"/>
                <a:gd name="connsiteY17" fmla="*/ 823726 h 1451376"/>
                <a:gd name="connsiteX18" fmla="*/ 0 w 1514538"/>
                <a:gd name="connsiteY18" fmla="*/ 698196 h 1451376"/>
                <a:gd name="connsiteX0" fmla="*/ 0 w 1514538"/>
                <a:gd name="connsiteY0" fmla="*/ 698196 h 1451376"/>
                <a:gd name="connsiteX1" fmla="*/ 200280 w 1514538"/>
                <a:gd name="connsiteY1" fmla="*/ 698500 h 1451376"/>
                <a:gd name="connsiteX2" fmla="*/ 533654 w 1514538"/>
                <a:gd name="connsiteY2" fmla="*/ 0 h 1451376"/>
                <a:gd name="connsiteX3" fmla="*/ 545282 w 1514538"/>
                <a:gd name="connsiteY3" fmla="*/ 714071 h 1451376"/>
                <a:gd name="connsiteX4" fmla="*/ 1514538 w 1514538"/>
                <a:gd name="connsiteY4" fmla="*/ 56630 h 1451376"/>
                <a:gd name="connsiteX5" fmla="*/ 1014831 w 1514538"/>
                <a:gd name="connsiteY5" fmla="*/ 698196 h 1451376"/>
                <a:gd name="connsiteX6" fmla="*/ 1217797 w 1514538"/>
                <a:gd name="connsiteY6" fmla="*/ 698196 h 1451376"/>
                <a:gd name="connsiteX7" fmla="*/ 1217797 w 1514538"/>
                <a:gd name="connsiteY7" fmla="*/ 823726 h 1451376"/>
                <a:gd name="connsiteX8" fmla="*/ 1217797 w 1514538"/>
                <a:gd name="connsiteY8" fmla="*/ 823726 h 1451376"/>
                <a:gd name="connsiteX9" fmla="*/ 1217797 w 1514538"/>
                <a:gd name="connsiteY9" fmla="*/ 1012021 h 1451376"/>
                <a:gd name="connsiteX10" fmla="*/ 1217797 w 1514538"/>
                <a:gd name="connsiteY10" fmla="*/ 1451376 h 1451376"/>
                <a:gd name="connsiteX11" fmla="*/ 1014831 w 1514538"/>
                <a:gd name="connsiteY11" fmla="*/ 1451376 h 1451376"/>
                <a:gd name="connsiteX12" fmla="*/ 710382 w 1514538"/>
                <a:gd name="connsiteY12" fmla="*/ 1451376 h 1451376"/>
                <a:gd name="connsiteX13" fmla="*/ 710382 w 1514538"/>
                <a:gd name="connsiteY13" fmla="*/ 1451376 h 1451376"/>
                <a:gd name="connsiteX14" fmla="*/ 0 w 1514538"/>
                <a:gd name="connsiteY14" fmla="*/ 1451376 h 1451376"/>
                <a:gd name="connsiteX15" fmla="*/ 0 w 1514538"/>
                <a:gd name="connsiteY15" fmla="*/ 1012021 h 1451376"/>
                <a:gd name="connsiteX16" fmla="*/ 0 w 1514538"/>
                <a:gd name="connsiteY16" fmla="*/ 823726 h 1451376"/>
                <a:gd name="connsiteX17" fmla="*/ 0 w 1514538"/>
                <a:gd name="connsiteY17" fmla="*/ 823726 h 1451376"/>
                <a:gd name="connsiteX18" fmla="*/ 0 w 1514538"/>
                <a:gd name="connsiteY18" fmla="*/ 698196 h 1451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14538" h="1451376">
                  <a:moveTo>
                    <a:pt x="0" y="698196"/>
                  </a:moveTo>
                  <a:lnTo>
                    <a:pt x="200280" y="698500"/>
                  </a:lnTo>
                  <a:lnTo>
                    <a:pt x="533654" y="0"/>
                  </a:lnTo>
                  <a:lnTo>
                    <a:pt x="545282" y="714071"/>
                  </a:lnTo>
                  <a:lnTo>
                    <a:pt x="1514538" y="56630"/>
                  </a:lnTo>
                  <a:lnTo>
                    <a:pt x="1014831" y="698196"/>
                  </a:lnTo>
                  <a:lnTo>
                    <a:pt x="1217797" y="698196"/>
                  </a:lnTo>
                  <a:lnTo>
                    <a:pt x="1217797" y="823726"/>
                  </a:lnTo>
                  <a:lnTo>
                    <a:pt x="1217797" y="823726"/>
                  </a:lnTo>
                  <a:lnTo>
                    <a:pt x="1217797" y="1012021"/>
                  </a:lnTo>
                  <a:lnTo>
                    <a:pt x="1217797" y="1451376"/>
                  </a:lnTo>
                  <a:lnTo>
                    <a:pt x="1014831" y="1451376"/>
                  </a:lnTo>
                  <a:lnTo>
                    <a:pt x="710382" y="1451376"/>
                  </a:lnTo>
                  <a:lnTo>
                    <a:pt x="710382" y="1451376"/>
                  </a:lnTo>
                  <a:lnTo>
                    <a:pt x="0" y="1451376"/>
                  </a:lnTo>
                  <a:lnTo>
                    <a:pt x="0" y="1012021"/>
                  </a:lnTo>
                  <a:lnTo>
                    <a:pt x="0" y="823726"/>
                  </a:lnTo>
                  <a:lnTo>
                    <a:pt x="0" y="823726"/>
                  </a:lnTo>
                  <a:lnTo>
                    <a:pt x="0" y="698196"/>
                  </a:lnTo>
                  <a:close/>
                </a:path>
              </a:pathLst>
            </a:cu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0" tIns="9144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b="1" dirty="0">
                <a:solidFill>
                  <a:schemeClr val="tx1"/>
                </a:solidFill>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a:p>
              <a:pPr marL="57150" marR="0" indent="171450"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dirty="0">
                  <a:ln>
                    <a:noFill/>
                  </a:ln>
                  <a:solidFill>
                    <a:schemeClr val="tx1"/>
                  </a:solidFill>
                  <a:effectLst/>
                  <a:latin typeface="Arial" pitchFamily="-110" charset="0"/>
                </a:rPr>
                <a:t>Establish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Root of Trust</a:t>
              </a:r>
            </a:p>
          </p:txBody>
        </p:sp>
        <p:sp>
          <p:nvSpPr>
            <p:cNvPr id="18" name="Rectangle 17"/>
            <p:cNvSpPr/>
            <p:nvPr/>
          </p:nvSpPr>
          <p:spPr bwMode="auto">
            <a:xfrm>
              <a:off x="8081291"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spcAft>
                  <a:spcPts val="200"/>
                </a:spcAft>
                <a:buFont typeface="Arial"/>
                <a:buChar char="•"/>
              </a:pPr>
              <a:r>
                <a:rPr lang="en-US" sz="1200" b="1" dirty="0">
                  <a:solidFill>
                    <a:srgbClr val="FFFFFF"/>
                  </a:solidFill>
                </a:rPr>
                <a:t>Image</a:t>
              </a:r>
            </a:p>
            <a:p>
              <a:pPr marL="120650" indent="-120650" defTabSz="914400" eaLnBrk="0" fontAlgn="base" hangingPunct="0">
                <a:spcBef>
                  <a:spcPct val="0"/>
                </a:spcBef>
                <a:spcAft>
                  <a:spcPts val="200"/>
                </a:spcAft>
                <a:buFont typeface="Arial"/>
                <a:buChar char="•"/>
              </a:pPr>
              <a:r>
                <a:rPr lang="en-US" sz="1200" b="1" dirty="0">
                  <a:solidFill>
                    <a:srgbClr val="FFFFFF"/>
                  </a:solidFill>
                </a:rPr>
                <a:t>SSH</a:t>
              </a:r>
            </a:p>
            <a:p>
              <a:pPr marL="120650" marR="0" indent="-120650" defTabSz="914400" rtl="0" eaLnBrk="0" fontAlgn="base" latinLnBrk="0" hangingPunct="0">
                <a:lnSpc>
                  <a:spcPct val="100000"/>
                </a:lnSpc>
                <a:spcBef>
                  <a:spcPct val="0"/>
                </a:spcBef>
                <a:spcAft>
                  <a:spcPts val="200"/>
                </a:spcAft>
                <a:buClrTx/>
                <a:buSzTx/>
                <a:buFont typeface="Arial"/>
                <a:buChar char="•"/>
                <a:tabLst/>
              </a:pPr>
              <a:r>
                <a:rPr kumimoji="0" lang="en-US" sz="1200" b="1" i="0" u="none" strike="noStrike" cap="none" normalizeH="0" baseline="0" dirty="0">
                  <a:ln>
                    <a:noFill/>
                  </a:ln>
                  <a:solidFill>
                    <a:srgbClr val="FFFFFF"/>
                  </a:solidFill>
                  <a:effectLst/>
                </a:rPr>
                <a:t>cloud-</a:t>
              </a:r>
              <a:r>
                <a:rPr kumimoji="0" lang="en-US" sz="1200" b="1" i="0" u="none" strike="noStrike" cap="none" normalizeH="0" baseline="0" dirty="0" err="1">
                  <a:ln>
                    <a:noFill/>
                  </a:ln>
                  <a:solidFill>
                    <a:srgbClr val="FFFFFF"/>
                  </a:solidFill>
                  <a:effectLst/>
                </a:rPr>
                <a:t>init</a:t>
              </a:r>
              <a:endParaRPr kumimoji="0" lang="en-US" sz="1200" b="1" i="0" u="none" strike="noStrike" cap="none" normalizeH="0" baseline="0" dirty="0">
                <a:ln>
                  <a:noFill/>
                </a:ln>
                <a:solidFill>
                  <a:srgbClr val="FFFFFF"/>
                </a:solidFill>
                <a:effectLst/>
              </a:endParaRPr>
            </a:p>
            <a:p>
              <a:pPr marL="120650" marR="0" indent="-120650" defTabSz="914400" rtl="0" eaLnBrk="0" fontAlgn="base" latinLnBrk="0" hangingPunct="0">
                <a:lnSpc>
                  <a:spcPct val="100000"/>
                </a:lnSpc>
                <a:spcBef>
                  <a:spcPct val="0"/>
                </a:spcBef>
                <a:spcAft>
                  <a:spcPts val="200"/>
                </a:spcAft>
                <a:buClrTx/>
                <a:buSzTx/>
                <a:buFont typeface="Arial"/>
                <a:buChar char="•"/>
                <a:tabLst/>
              </a:pPr>
              <a:r>
                <a:rPr lang="en-US" sz="1200" b="1" dirty="0">
                  <a:solidFill>
                    <a:srgbClr val="FFFFFF"/>
                  </a:solidFill>
                </a:rPr>
                <a:t>Provider</a:t>
              </a:r>
            </a:p>
          </p:txBody>
        </p:sp>
        <p:pic>
          <p:nvPicPr>
            <p:cNvPr id="20" name="Picture 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35589" y="3865973"/>
              <a:ext cx="574852" cy="239521"/>
            </a:xfrm>
            <a:prstGeom prst="rect">
              <a:avLst/>
            </a:prstGeom>
          </p:spPr>
        </p:pic>
      </p:grpSp>
      <p:sp>
        <p:nvSpPr>
          <p:cNvPr id="25" name="Right Arrow 24"/>
          <p:cNvSpPr/>
          <p:nvPr/>
        </p:nvSpPr>
        <p:spPr bwMode="auto">
          <a:xfrm>
            <a:off x="5814942" y="3240823"/>
            <a:ext cx="1930540" cy="798726"/>
          </a:xfrm>
          <a:prstGeom prst="rightArrow">
            <a:avLst/>
          </a:prstGeom>
          <a:gradFill>
            <a:gsLst>
              <a:gs pos="100000">
                <a:schemeClr val="accent6">
                  <a:lumMod val="50000"/>
                </a:schemeClr>
              </a:gs>
              <a:gs pos="0">
                <a:schemeClr val="accent6"/>
              </a:gs>
            </a:gsLst>
            <a:lin ang="10800000" scaled="0"/>
          </a:gra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240"/>
              </a:lnSpc>
              <a:spcBef>
                <a:spcPct val="0"/>
              </a:spcBef>
              <a:spcAft>
                <a:spcPct val="0"/>
              </a:spcAft>
              <a:buClrTx/>
              <a:buSzTx/>
              <a:buFontTx/>
              <a:buNone/>
              <a:tabLst/>
            </a:pPr>
            <a:r>
              <a:rPr kumimoji="0" lang="en-US" sz="1200" b="1" i="0" u="none" strike="noStrike" cap="none" normalizeH="0" baseline="0" dirty="0">
                <a:ln>
                  <a:noFill/>
                </a:ln>
                <a:solidFill>
                  <a:schemeClr val="accent3"/>
                </a:solidFill>
                <a:effectLst/>
                <a:latin typeface="Arial" pitchFamily="-110" charset="0"/>
              </a:rPr>
              <a:t>Monitor System Integrity</a:t>
            </a:r>
          </a:p>
        </p:txBody>
      </p:sp>
      <p:sp>
        <p:nvSpPr>
          <p:cNvPr id="14" name="Rectangle 13">
            <a:extLst>
              <a:ext uri="{FF2B5EF4-FFF2-40B4-BE49-F238E27FC236}">
                <a16:creationId xmlns:a16="http://schemas.microsoft.com/office/drawing/2014/main" id="{A8908FF6-2728-974C-A8C6-AE89F7EE5DAF}"/>
              </a:ext>
            </a:extLst>
          </p:cNvPr>
          <p:cNvSpPr/>
          <p:nvPr/>
        </p:nvSpPr>
        <p:spPr>
          <a:xfrm>
            <a:off x="1641475" y="6390298"/>
            <a:ext cx="2905811" cy="246221"/>
          </a:xfrm>
          <a:prstGeom prst="rect">
            <a:avLst/>
          </a:prstGeom>
          <a:solidFill>
            <a:schemeClr val="bg1"/>
          </a:solidFill>
        </p:spPr>
        <p:txBody>
          <a:bodyPr wrap="square">
            <a:spAutoFit/>
          </a:bodyPr>
          <a:lstStyle/>
          <a:p>
            <a:pPr>
              <a:tabLst>
                <a:tab pos="47625" algn="l"/>
              </a:tabLst>
            </a:pPr>
            <a:r>
              <a:rPr lang="en-US" sz="1000" dirty="0">
                <a:solidFill>
                  <a:srgbClr val="000000"/>
                </a:solidFill>
              </a:rPr>
              <a:t>SSH: Secure Shell</a:t>
            </a:r>
          </a:p>
        </p:txBody>
      </p:sp>
    </p:spTree>
    <p:extLst>
      <p:ext uri="{BB962C8B-B14F-4D97-AF65-F5344CB8AC3E}">
        <p14:creationId xmlns:p14="http://schemas.microsoft.com/office/powerpoint/2010/main" val="190150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rapezoid 32"/>
          <p:cNvSpPr/>
          <p:nvPr/>
        </p:nvSpPr>
        <p:spPr bwMode="auto">
          <a:xfrm flipV="1">
            <a:off x="1502629" y="2673683"/>
            <a:ext cx="6104107" cy="1537369"/>
          </a:xfrm>
          <a:prstGeom prst="trapezoid">
            <a:avLst>
              <a:gd name="adj" fmla="val 187609"/>
            </a:avLst>
          </a:prstGeom>
          <a:gradFill flip="none" rotWithShape="1">
            <a:gsLst>
              <a:gs pos="0">
                <a:schemeClr val="accent4"/>
              </a:gs>
              <a:gs pos="77000">
                <a:schemeClr val="bg1">
                  <a:alpha val="0"/>
                </a:schemeClr>
              </a:gs>
            </a:gsLst>
            <a:lin ang="16200000" scaled="0"/>
            <a:tileRect/>
          </a:gra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110" charset="0"/>
            </a:endParaRPr>
          </a:p>
        </p:txBody>
      </p:sp>
      <p:sp>
        <p:nvSpPr>
          <p:cNvPr id="7" name="Rectangle 6"/>
          <p:cNvSpPr/>
          <p:nvPr/>
        </p:nvSpPr>
        <p:spPr bwMode="auto">
          <a:xfrm>
            <a:off x="79274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System</a:t>
            </a:r>
            <a:r>
              <a:rPr kumimoji="0" lang="en-US" sz="1400" b="1" i="0" u="none" strike="noStrike" cap="none" normalizeH="0" dirty="0">
                <a:ln>
                  <a:noFill/>
                </a:ln>
                <a:solidFill>
                  <a:schemeClr val="tx1"/>
                </a:solidFill>
                <a:effectLst/>
                <a:latin typeface="Arial" pitchFamily="-110" charset="0"/>
              </a:rPr>
              <a:t> Provisioning</a:t>
            </a:r>
            <a:endParaRPr kumimoji="0" lang="en-US" sz="1400" b="1" i="0" u="none" strike="noStrike" cap="none" normalizeH="0" baseline="0" dirty="0">
              <a:ln>
                <a:noFill/>
              </a:ln>
              <a:solidFill>
                <a:schemeClr val="tx1"/>
              </a:solidFill>
              <a:effectLst/>
              <a:latin typeface="Arial" pitchFamily="-110" charset="0"/>
            </a:endParaRPr>
          </a:p>
        </p:txBody>
      </p:sp>
      <p:sp>
        <p:nvSpPr>
          <p:cNvPr id="8" name="Rectangle 7"/>
          <p:cNvSpPr/>
          <p:nvPr/>
        </p:nvSpPr>
        <p:spPr bwMode="auto">
          <a:xfrm>
            <a:off x="92990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System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Running</a:t>
            </a:r>
          </a:p>
        </p:txBody>
      </p:sp>
      <p:sp>
        <p:nvSpPr>
          <p:cNvPr id="9" name="Rectangle 8"/>
          <p:cNvSpPr/>
          <p:nvPr/>
        </p:nvSpPr>
        <p:spPr bwMode="auto">
          <a:xfrm>
            <a:off x="10694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110" charset="0"/>
              </a:rPr>
              <a:t>Component Manufacture</a:t>
            </a:r>
          </a:p>
        </p:txBody>
      </p:sp>
      <p:sp>
        <p:nvSpPr>
          <p:cNvPr id="10" name="Rectangle 9"/>
          <p:cNvSpPr/>
          <p:nvPr/>
        </p:nvSpPr>
        <p:spPr bwMode="auto">
          <a:xfrm>
            <a:off x="24410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110" charset="0"/>
              </a:rPr>
              <a:t>Firmware Install</a:t>
            </a:r>
          </a:p>
        </p:txBody>
      </p:sp>
      <p:sp>
        <p:nvSpPr>
          <p:cNvPr id="11" name="Rectangle 10"/>
          <p:cNvSpPr/>
          <p:nvPr/>
        </p:nvSpPr>
        <p:spPr bwMode="auto">
          <a:xfrm>
            <a:off x="38126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110" charset="0"/>
              </a:rPr>
              <a:t>Hypervisor Install</a:t>
            </a:r>
          </a:p>
        </p:txBody>
      </p:sp>
      <p:sp>
        <p:nvSpPr>
          <p:cNvPr id="12" name="Rectangle 11"/>
          <p:cNvSpPr/>
          <p:nvPr/>
        </p:nvSpPr>
        <p:spPr bwMode="auto">
          <a:xfrm>
            <a:off x="51842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110" charset="0"/>
              </a:rPr>
              <a:t>Hypervisor Boot</a:t>
            </a:r>
          </a:p>
        </p:txBody>
      </p:sp>
      <p:sp>
        <p:nvSpPr>
          <p:cNvPr id="13" name="Rectangle 12"/>
          <p:cNvSpPr/>
          <p:nvPr/>
        </p:nvSpPr>
        <p:spPr bwMode="auto">
          <a:xfrm>
            <a:off x="65558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a:t>Cloud Stack Configuration</a:t>
            </a:r>
            <a:endParaRPr kumimoji="0" lang="en-US" sz="1400" b="1" i="0" u="none" strike="noStrike" cap="none" normalizeH="0" baseline="0">
              <a:ln>
                <a:noFill/>
              </a:ln>
              <a:solidFill>
                <a:schemeClr val="tx1"/>
              </a:solidFill>
              <a:effectLst/>
              <a:latin typeface="Arial" pitchFamily="-110" charset="0"/>
            </a:endParaRPr>
          </a:p>
        </p:txBody>
      </p:sp>
      <p:sp>
        <p:nvSpPr>
          <p:cNvPr id="32" name="TextBox 31"/>
          <p:cNvSpPr txBox="1"/>
          <p:nvPr/>
        </p:nvSpPr>
        <p:spPr>
          <a:xfrm>
            <a:off x="4061659" y="3364666"/>
            <a:ext cx="999342" cy="1692771"/>
          </a:xfrm>
          <a:prstGeom prst="rect">
            <a:avLst/>
          </a:prstGeom>
          <a:noFill/>
        </p:spPr>
        <p:txBody>
          <a:bodyPr wrap="none" rtlCol="0">
            <a:spAutoFit/>
          </a:bodyPr>
          <a:lstStyle/>
          <a:p>
            <a:pPr algn="ctr"/>
            <a:r>
              <a:rPr lang="en-US" sz="10400" b="1"/>
              <a:t>?</a:t>
            </a:r>
          </a:p>
        </p:txBody>
      </p:sp>
      <p:sp>
        <p:nvSpPr>
          <p:cNvPr id="2" name="Title 1"/>
          <p:cNvSpPr>
            <a:spLocks noGrp="1"/>
          </p:cNvSpPr>
          <p:nvPr>
            <p:ph type="title"/>
          </p:nvPr>
        </p:nvSpPr>
        <p:spPr/>
        <p:txBody>
          <a:bodyPr/>
          <a:lstStyle/>
          <a:p>
            <a:r>
              <a:rPr lang="en-US" dirty="0"/>
              <a:t>Once Upon a Time, I Started Trusting My System…</a:t>
            </a:r>
          </a:p>
        </p:txBody>
      </p:sp>
      <p:sp>
        <p:nvSpPr>
          <p:cNvPr id="4" name="Right Arrow 3"/>
          <p:cNvSpPr/>
          <p:nvPr/>
        </p:nvSpPr>
        <p:spPr bwMode="auto">
          <a:xfrm>
            <a:off x="1069488" y="1115955"/>
            <a:ext cx="10160140" cy="763669"/>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pitchFamily="-110" charset="0"/>
              </a:rPr>
              <a:t>Cloud System Lifetime</a:t>
            </a:r>
          </a:p>
        </p:txBody>
      </p:sp>
      <p:sp>
        <p:nvSpPr>
          <p:cNvPr id="37" name="Rectangle 36">
            <a:extLst>
              <a:ext uri="{FF2B5EF4-FFF2-40B4-BE49-F238E27FC236}">
                <a16:creationId xmlns:a16="http://schemas.microsoft.com/office/drawing/2014/main" id="{C03C36AF-EF13-294C-BBF7-519EB2B10B20}"/>
              </a:ext>
            </a:extLst>
          </p:cNvPr>
          <p:cNvSpPr/>
          <p:nvPr/>
        </p:nvSpPr>
        <p:spPr>
          <a:xfrm>
            <a:off x="1641475" y="6390298"/>
            <a:ext cx="2905811" cy="246221"/>
          </a:xfrm>
          <a:prstGeom prst="rect">
            <a:avLst/>
          </a:prstGeom>
          <a:solidFill>
            <a:schemeClr val="bg1"/>
          </a:solidFill>
        </p:spPr>
        <p:txBody>
          <a:bodyPr wrap="square">
            <a:spAutoFit/>
          </a:bodyPr>
          <a:lstStyle/>
          <a:p>
            <a:pPr>
              <a:tabLst>
                <a:tab pos="47625" algn="l"/>
              </a:tabLst>
            </a:pPr>
            <a:r>
              <a:rPr lang="en-US" sz="1000" dirty="0">
                <a:solidFill>
                  <a:srgbClr val="000000"/>
                </a:solidFill>
              </a:rPr>
              <a:t>SSH: Secure Shell</a:t>
            </a:r>
          </a:p>
        </p:txBody>
      </p:sp>
      <p:pic>
        <p:nvPicPr>
          <p:cNvPr id="34" name="Picture 3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flipH="1">
            <a:off x="4323560" y="3172151"/>
            <a:ext cx="462244" cy="444831"/>
          </a:xfrm>
          <a:prstGeom prst="rect">
            <a:avLst/>
          </a:prstGeom>
        </p:spPr>
      </p:pic>
      <p:grpSp>
        <p:nvGrpSpPr>
          <p:cNvPr id="39" name="Group 38">
            <a:extLst>
              <a:ext uri="{FF2B5EF4-FFF2-40B4-BE49-F238E27FC236}">
                <a16:creationId xmlns:a16="http://schemas.microsoft.com/office/drawing/2014/main" id="{A6A952C2-F8BC-7F40-81E7-4C4C10FCC0CC}"/>
              </a:ext>
            </a:extLst>
          </p:cNvPr>
          <p:cNvGrpSpPr/>
          <p:nvPr/>
        </p:nvGrpSpPr>
        <p:grpSpPr>
          <a:xfrm>
            <a:off x="8081290" y="2532993"/>
            <a:ext cx="3148337" cy="2665959"/>
            <a:chOff x="8088911" y="2557780"/>
            <a:chExt cx="3148337" cy="2665959"/>
          </a:xfrm>
        </p:grpSpPr>
        <p:sp>
          <p:nvSpPr>
            <p:cNvPr id="40" name="Rectangle 39">
              <a:extLst>
                <a:ext uri="{FF2B5EF4-FFF2-40B4-BE49-F238E27FC236}">
                  <a16:creationId xmlns:a16="http://schemas.microsoft.com/office/drawing/2014/main" id="{998347CF-7DCA-B749-B95F-7ED9E29F4D6C}"/>
                </a:ext>
              </a:extLst>
            </p:cNvPr>
            <p:cNvSpPr/>
            <p:nvPr/>
          </p:nvSpPr>
          <p:spPr bwMode="auto">
            <a:xfrm>
              <a:off x="9459108" y="4207739"/>
              <a:ext cx="136064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spcAft>
                  <a:spcPts val="200"/>
                </a:spcAft>
                <a:buFont typeface="Arial"/>
                <a:buChar char="•"/>
              </a:pPr>
              <a:r>
                <a:rPr lang="en-US" sz="1200" b="1" dirty="0">
                  <a:solidFill>
                    <a:srgbClr val="FFFFFF"/>
                  </a:solidFill>
                </a:rPr>
                <a:t>Anti-malware</a:t>
              </a:r>
            </a:p>
            <a:p>
              <a:pPr marL="120650" indent="-120650">
                <a:spcAft>
                  <a:spcPts val="200"/>
                </a:spcAft>
                <a:buFont typeface="Arial"/>
                <a:buChar char="•"/>
              </a:pPr>
              <a:r>
                <a:rPr lang="en-US" sz="1200" b="1" dirty="0">
                  <a:solidFill>
                    <a:srgbClr val="FFFFFF"/>
                  </a:solidFill>
                </a:rPr>
                <a:t>File integrity</a:t>
              </a:r>
            </a:p>
            <a:p>
              <a:pPr marL="120650" indent="-120650">
                <a:spcAft>
                  <a:spcPts val="200"/>
                </a:spcAft>
                <a:buFont typeface="Arial"/>
                <a:buChar char="•"/>
              </a:pPr>
              <a:r>
                <a:rPr lang="en-US" sz="1200" b="1" dirty="0">
                  <a:solidFill>
                    <a:srgbClr val="FFFFFF"/>
                  </a:solidFill>
                </a:rPr>
                <a:t>Infrastructure</a:t>
              </a:r>
              <a:br>
                <a:rPr lang="en-US" sz="1200" b="1" dirty="0">
                  <a:solidFill>
                    <a:srgbClr val="FFFFFF"/>
                  </a:solidFill>
                </a:rPr>
              </a:br>
              <a:r>
                <a:rPr lang="en-US" sz="1200" b="1" dirty="0">
                  <a:solidFill>
                    <a:srgbClr val="FFFFFF"/>
                  </a:solidFill>
                </a:rPr>
                <a:t>automation</a:t>
              </a:r>
            </a:p>
          </p:txBody>
        </p:sp>
        <p:grpSp>
          <p:nvGrpSpPr>
            <p:cNvPr id="41" name="Group 40">
              <a:extLst>
                <a:ext uri="{FF2B5EF4-FFF2-40B4-BE49-F238E27FC236}">
                  <a16:creationId xmlns:a16="http://schemas.microsoft.com/office/drawing/2014/main" id="{C288F469-4CE8-6A4E-800B-8E2C97549273}"/>
                </a:ext>
              </a:extLst>
            </p:cNvPr>
            <p:cNvGrpSpPr/>
            <p:nvPr/>
          </p:nvGrpSpPr>
          <p:grpSpPr>
            <a:xfrm>
              <a:off x="8088911" y="2557780"/>
              <a:ext cx="1514539" cy="2665959"/>
              <a:chOff x="8081291" y="2561094"/>
              <a:chExt cx="1514539" cy="2665959"/>
            </a:xfrm>
          </p:grpSpPr>
          <p:sp>
            <p:nvSpPr>
              <p:cNvPr id="43" name="Rectangular Callout 42">
                <a:extLst>
                  <a:ext uri="{FF2B5EF4-FFF2-40B4-BE49-F238E27FC236}">
                    <a16:creationId xmlns:a16="http://schemas.microsoft.com/office/drawing/2014/main" id="{1465F380-BA2A-954E-8E4E-BB7B34A41353}"/>
                  </a:ext>
                </a:extLst>
              </p:cNvPr>
              <p:cNvSpPr/>
              <p:nvPr/>
            </p:nvSpPr>
            <p:spPr bwMode="auto">
              <a:xfrm>
                <a:off x="8081291" y="3259290"/>
                <a:ext cx="1217797" cy="753180"/>
              </a:xfrm>
              <a:prstGeom prst="wedgeRectCallout">
                <a:avLst>
                  <a:gd name="adj1" fmla="val -5770"/>
                  <a:gd name="adj2" fmla="val -14405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10" charset="0"/>
                  </a:rPr>
                  <a:t>Establish Root of Trust</a:t>
                </a:r>
              </a:p>
            </p:txBody>
          </p:sp>
          <p:sp>
            <p:nvSpPr>
              <p:cNvPr id="44" name="Rectangular Callout 16">
                <a:extLst>
                  <a:ext uri="{FF2B5EF4-FFF2-40B4-BE49-F238E27FC236}">
                    <a16:creationId xmlns:a16="http://schemas.microsoft.com/office/drawing/2014/main" id="{92FC43BC-F427-6B40-8902-188592406527}"/>
                  </a:ext>
                </a:extLst>
              </p:cNvPr>
              <p:cNvSpPr/>
              <p:nvPr/>
            </p:nvSpPr>
            <p:spPr bwMode="auto">
              <a:xfrm>
                <a:off x="8081292" y="2561094"/>
                <a:ext cx="1514538" cy="1451376"/>
              </a:xfrm>
              <a:custGeom>
                <a:avLst/>
                <a:gdLst>
                  <a:gd name="connsiteX0" fmla="*/ 0 w 1217797"/>
                  <a:gd name="connsiteY0" fmla="*/ 0 h 753180"/>
                  <a:gd name="connsiteX1" fmla="*/ 710382 w 1217797"/>
                  <a:gd name="connsiteY1" fmla="*/ 0 h 753180"/>
                  <a:gd name="connsiteX2" fmla="*/ 1514538 w 1217797"/>
                  <a:gd name="connsiteY2" fmla="*/ -641566 h 753180"/>
                  <a:gd name="connsiteX3" fmla="*/ 1014831 w 1217797"/>
                  <a:gd name="connsiteY3" fmla="*/ 0 h 753180"/>
                  <a:gd name="connsiteX4" fmla="*/ 1217797 w 1217797"/>
                  <a:gd name="connsiteY4" fmla="*/ 0 h 753180"/>
                  <a:gd name="connsiteX5" fmla="*/ 1217797 w 1217797"/>
                  <a:gd name="connsiteY5" fmla="*/ 125530 h 753180"/>
                  <a:gd name="connsiteX6" fmla="*/ 1217797 w 1217797"/>
                  <a:gd name="connsiteY6" fmla="*/ 125530 h 753180"/>
                  <a:gd name="connsiteX7" fmla="*/ 1217797 w 1217797"/>
                  <a:gd name="connsiteY7" fmla="*/ 313825 h 753180"/>
                  <a:gd name="connsiteX8" fmla="*/ 1217797 w 1217797"/>
                  <a:gd name="connsiteY8" fmla="*/ 753180 h 753180"/>
                  <a:gd name="connsiteX9" fmla="*/ 1014831 w 1217797"/>
                  <a:gd name="connsiteY9" fmla="*/ 753180 h 753180"/>
                  <a:gd name="connsiteX10" fmla="*/ 710382 w 1217797"/>
                  <a:gd name="connsiteY10" fmla="*/ 753180 h 753180"/>
                  <a:gd name="connsiteX11" fmla="*/ 710382 w 1217797"/>
                  <a:gd name="connsiteY11" fmla="*/ 753180 h 753180"/>
                  <a:gd name="connsiteX12" fmla="*/ 0 w 1217797"/>
                  <a:gd name="connsiteY12" fmla="*/ 753180 h 753180"/>
                  <a:gd name="connsiteX13" fmla="*/ 0 w 1217797"/>
                  <a:gd name="connsiteY13" fmla="*/ 313825 h 753180"/>
                  <a:gd name="connsiteX14" fmla="*/ 0 w 1217797"/>
                  <a:gd name="connsiteY14" fmla="*/ 125530 h 753180"/>
                  <a:gd name="connsiteX15" fmla="*/ 0 w 1217797"/>
                  <a:gd name="connsiteY15" fmla="*/ 125530 h 753180"/>
                  <a:gd name="connsiteX16" fmla="*/ 0 w 1217797"/>
                  <a:gd name="connsiteY16" fmla="*/ 0 h 753180"/>
                  <a:gd name="connsiteX0" fmla="*/ 0 w 1514538"/>
                  <a:gd name="connsiteY0" fmla="*/ 641566 h 1394746"/>
                  <a:gd name="connsiteX1" fmla="*/ 200280 w 1514538"/>
                  <a:gd name="connsiteY1" fmla="*/ 641870 h 1394746"/>
                  <a:gd name="connsiteX2" fmla="*/ 710382 w 1514538"/>
                  <a:gd name="connsiteY2" fmla="*/ 641566 h 1394746"/>
                  <a:gd name="connsiteX3" fmla="*/ 1514538 w 1514538"/>
                  <a:gd name="connsiteY3" fmla="*/ 0 h 1394746"/>
                  <a:gd name="connsiteX4" fmla="*/ 1014831 w 1514538"/>
                  <a:gd name="connsiteY4" fmla="*/ 641566 h 1394746"/>
                  <a:gd name="connsiteX5" fmla="*/ 1217797 w 1514538"/>
                  <a:gd name="connsiteY5" fmla="*/ 641566 h 1394746"/>
                  <a:gd name="connsiteX6" fmla="*/ 1217797 w 1514538"/>
                  <a:gd name="connsiteY6" fmla="*/ 767096 h 1394746"/>
                  <a:gd name="connsiteX7" fmla="*/ 1217797 w 1514538"/>
                  <a:gd name="connsiteY7" fmla="*/ 767096 h 1394746"/>
                  <a:gd name="connsiteX8" fmla="*/ 1217797 w 1514538"/>
                  <a:gd name="connsiteY8" fmla="*/ 955391 h 1394746"/>
                  <a:gd name="connsiteX9" fmla="*/ 1217797 w 1514538"/>
                  <a:gd name="connsiteY9" fmla="*/ 1394746 h 1394746"/>
                  <a:gd name="connsiteX10" fmla="*/ 1014831 w 1514538"/>
                  <a:gd name="connsiteY10" fmla="*/ 1394746 h 1394746"/>
                  <a:gd name="connsiteX11" fmla="*/ 710382 w 1514538"/>
                  <a:gd name="connsiteY11" fmla="*/ 1394746 h 1394746"/>
                  <a:gd name="connsiteX12" fmla="*/ 710382 w 1514538"/>
                  <a:gd name="connsiteY12" fmla="*/ 1394746 h 1394746"/>
                  <a:gd name="connsiteX13" fmla="*/ 0 w 1514538"/>
                  <a:gd name="connsiteY13" fmla="*/ 1394746 h 1394746"/>
                  <a:gd name="connsiteX14" fmla="*/ 0 w 1514538"/>
                  <a:gd name="connsiteY14" fmla="*/ 955391 h 1394746"/>
                  <a:gd name="connsiteX15" fmla="*/ 0 w 1514538"/>
                  <a:gd name="connsiteY15" fmla="*/ 767096 h 1394746"/>
                  <a:gd name="connsiteX16" fmla="*/ 0 w 1514538"/>
                  <a:gd name="connsiteY16" fmla="*/ 767096 h 1394746"/>
                  <a:gd name="connsiteX17" fmla="*/ 0 w 1514538"/>
                  <a:gd name="connsiteY17" fmla="*/ 641566 h 1394746"/>
                  <a:gd name="connsiteX0" fmla="*/ 0 w 1514538"/>
                  <a:gd name="connsiteY0" fmla="*/ 641566 h 1394746"/>
                  <a:gd name="connsiteX1" fmla="*/ 200280 w 1514538"/>
                  <a:gd name="connsiteY1" fmla="*/ 641870 h 1394746"/>
                  <a:gd name="connsiteX2" fmla="*/ 533654 w 1514538"/>
                  <a:gd name="connsiteY2" fmla="*/ 641870 h 1394746"/>
                  <a:gd name="connsiteX3" fmla="*/ 710382 w 1514538"/>
                  <a:gd name="connsiteY3" fmla="*/ 641566 h 1394746"/>
                  <a:gd name="connsiteX4" fmla="*/ 1514538 w 1514538"/>
                  <a:gd name="connsiteY4" fmla="*/ 0 h 1394746"/>
                  <a:gd name="connsiteX5" fmla="*/ 1014831 w 1514538"/>
                  <a:gd name="connsiteY5" fmla="*/ 641566 h 1394746"/>
                  <a:gd name="connsiteX6" fmla="*/ 1217797 w 1514538"/>
                  <a:gd name="connsiteY6" fmla="*/ 641566 h 1394746"/>
                  <a:gd name="connsiteX7" fmla="*/ 1217797 w 1514538"/>
                  <a:gd name="connsiteY7" fmla="*/ 767096 h 1394746"/>
                  <a:gd name="connsiteX8" fmla="*/ 1217797 w 1514538"/>
                  <a:gd name="connsiteY8" fmla="*/ 767096 h 1394746"/>
                  <a:gd name="connsiteX9" fmla="*/ 1217797 w 1514538"/>
                  <a:gd name="connsiteY9" fmla="*/ 955391 h 1394746"/>
                  <a:gd name="connsiteX10" fmla="*/ 1217797 w 1514538"/>
                  <a:gd name="connsiteY10" fmla="*/ 1394746 h 1394746"/>
                  <a:gd name="connsiteX11" fmla="*/ 1014831 w 1514538"/>
                  <a:gd name="connsiteY11" fmla="*/ 1394746 h 1394746"/>
                  <a:gd name="connsiteX12" fmla="*/ 710382 w 1514538"/>
                  <a:gd name="connsiteY12" fmla="*/ 1394746 h 1394746"/>
                  <a:gd name="connsiteX13" fmla="*/ 710382 w 1514538"/>
                  <a:gd name="connsiteY13" fmla="*/ 1394746 h 1394746"/>
                  <a:gd name="connsiteX14" fmla="*/ 0 w 1514538"/>
                  <a:gd name="connsiteY14" fmla="*/ 1394746 h 1394746"/>
                  <a:gd name="connsiteX15" fmla="*/ 0 w 1514538"/>
                  <a:gd name="connsiteY15" fmla="*/ 955391 h 1394746"/>
                  <a:gd name="connsiteX16" fmla="*/ 0 w 1514538"/>
                  <a:gd name="connsiteY16" fmla="*/ 767096 h 1394746"/>
                  <a:gd name="connsiteX17" fmla="*/ 0 w 1514538"/>
                  <a:gd name="connsiteY17" fmla="*/ 767096 h 1394746"/>
                  <a:gd name="connsiteX18" fmla="*/ 0 w 1514538"/>
                  <a:gd name="connsiteY18" fmla="*/ 641566 h 1394746"/>
                  <a:gd name="connsiteX0" fmla="*/ 0 w 1514538"/>
                  <a:gd name="connsiteY0" fmla="*/ 698196 h 1451376"/>
                  <a:gd name="connsiteX1" fmla="*/ 200280 w 1514538"/>
                  <a:gd name="connsiteY1" fmla="*/ 698500 h 1451376"/>
                  <a:gd name="connsiteX2" fmla="*/ 533654 w 1514538"/>
                  <a:gd name="connsiteY2" fmla="*/ 0 h 1451376"/>
                  <a:gd name="connsiteX3" fmla="*/ 710382 w 1514538"/>
                  <a:gd name="connsiteY3" fmla="*/ 698196 h 1451376"/>
                  <a:gd name="connsiteX4" fmla="*/ 1514538 w 1514538"/>
                  <a:gd name="connsiteY4" fmla="*/ 56630 h 1451376"/>
                  <a:gd name="connsiteX5" fmla="*/ 1014831 w 1514538"/>
                  <a:gd name="connsiteY5" fmla="*/ 698196 h 1451376"/>
                  <a:gd name="connsiteX6" fmla="*/ 1217797 w 1514538"/>
                  <a:gd name="connsiteY6" fmla="*/ 698196 h 1451376"/>
                  <a:gd name="connsiteX7" fmla="*/ 1217797 w 1514538"/>
                  <a:gd name="connsiteY7" fmla="*/ 823726 h 1451376"/>
                  <a:gd name="connsiteX8" fmla="*/ 1217797 w 1514538"/>
                  <a:gd name="connsiteY8" fmla="*/ 823726 h 1451376"/>
                  <a:gd name="connsiteX9" fmla="*/ 1217797 w 1514538"/>
                  <a:gd name="connsiteY9" fmla="*/ 1012021 h 1451376"/>
                  <a:gd name="connsiteX10" fmla="*/ 1217797 w 1514538"/>
                  <a:gd name="connsiteY10" fmla="*/ 1451376 h 1451376"/>
                  <a:gd name="connsiteX11" fmla="*/ 1014831 w 1514538"/>
                  <a:gd name="connsiteY11" fmla="*/ 1451376 h 1451376"/>
                  <a:gd name="connsiteX12" fmla="*/ 710382 w 1514538"/>
                  <a:gd name="connsiteY12" fmla="*/ 1451376 h 1451376"/>
                  <a:gd name="connsiteX13" fmla="*/ 710382 w 1514538"/>
                  <a:gd name="connsiteY13" fmla="*/ 1451376 h 1451376"/>
                  <a:gd name="connsiteX14" fmla="*/ 0 w 1514538"/>
                  <a:gd name="connsiteY14" fmla="*/ 1451376 h 1451376"/>
                  <a:gd name="connsiteX15" fmla="*/ 0 w 1514538"/>
                  <a:gd name="connsiteY15" fmla="*/ 1012021 h 1451376"/>
                  <a:gd name="connsiteX16" fmla="*/ 0 w 1514538"/>
                  <a:gd name="connsiteY16" fmla="*/ 823726 h 1451376"/>
                  <a:gd name="connsiteX17" fmla="*/ 0 w 1514538"/>
                  <a:gd name="connsiteY17" fmla="*/ 823726 h 1451376"/>
                  <a:gd name="connsiteX18" fmla="*/ 0 w 1514538"/>
                  <a:gd name="connsiteY18" fmla="*/ 698196 h 1451376"/>
                  <a:gd name="connsiteX0" fmla="*/ 0 w 1514538"/>
                  <a:gd name="connsiteY0" fmla="*/ 698196 h 1451376"/>
                  <a:gd name="connsiteX1" fmla="*/ 200280 w 1514538"/>
                  <a:gd name="connsiteY1" fmla="*/ 698500 h 1451376"/>
                  <a:gd name="connsiteX2" fmla="*/ 533654 w 1514538"/>
                  <a:gd name="connsiteY2" fmla="*/ 0 h 1451376"/>
                  <a:gd name="connsiteX3" fmla="*/ 545282 w 1514538"/>
                  <a:gd name="connsiteY3" fmla="*/ 714071 h 1451376"/>
                  <a:gd name="connsiteX4" fmla="*/ 1514538 w 1514538"/>
                  <a:gd name="connsiteY4" fmla="*/ 56630 h 1451376"/>
                  <a:gd name="connsiteX5" fmla="*/ 1014831 w 1514538"/>
                  <a:gd name="connsiteY5" fmla="*/ 698196 h 1451376"/>
                  <a:gd name="connsiteX6" fmla="*/ 1217797 w 1514538"/>
                  <a:gd name="connsiteY6" fmla="*/ 698196 h 1451376"/>
                  <a:gd name="connsiteX7" fmla="*/ 1217797 w 1514538"/>
                  <a:gd name="connsiteY7" fmla="*/ 823726 h 1451376"/>
                  <a:gd name="connsiteX8" fmla="*/ 1217797 w 1514538"/>
                  <a:gd name="connsiteY8" fmla="*/ 823726 h 1451376"/>
                  <a:gd name="connsiteX9" fmla="*/ 1217797 w 1514538"/>
                  <a:gd name="connsiteY9" fmla="*/ 1012021 h 1451376"/>
                  <a:gd name="connsiteX10" fmla="*/ 1217797 w 1514538"/>
                  <a:gd name="connsiteY10" fmla="*/ 1451376 h 1451376"/>
                  <a:gd name="connsiteX11" fmla="*/ 1014831 w 1514538"/>
                  <a:gd name="connsiteY11" fmla="*/ 1451376 h 1451376"/>
                  <a:gd name="connsiteX12" fmla="*/ 710382 w 1514538"/>
                  <a:gd name="connsiteY12" fmla="*/ 1451376 h 1451376"/>
                  <a:gd name="connsiteX13" fmla="*/ 710382 w 1514538"/>
                  <a:gd name="connsiteY13" fmla="*/ 1451376 h 1451376"/>
                  <a:gd name="connsiteX14" fmla="*/ 0 w 1514538"/>
                  <a:gd name="connsiteY14" fmla="*/ 1451376 h 1451376"/>
                  <a:gd name="connsiteX15" fmla="*/ 0 w 1514538"/>
                  <a:gd name="connsiteY15" fmla="*/ 1012021 h 1451376"/>
                  <a:gd name="connsiteX16" fmla="*/ 0 w 1514538"/>
                  <a:gd name="connsiteY16" fmla="*/ 823726 h 1451376"/>
                  <a:gd name="connsiteX17" fmla="*/ 0 w 1514538"/>
                  <a:gd name="connsiteY17" fmla="*/ 823726 h 1451376"/>
                  <a:gd name="connsiteX18" fmla="*/ 0 w 1514538"/>
                  <a:gd name="connsiteY18" fmla="*/ 698196 h 1451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14538" h="1451376">
                    <a:moveTo>
                      <a:pt x="0" y="698196"/>
                    </a:moveTo>
                    <a:lnTo>
                      <a:pt x="200280" y="698500"/>
                    </a:lnTo>
                    <a:lnTo>
                      <a:pt x="533654" y="0"/>
                    </a:lnTo>
                    <a:lnTo>
                      <a:pt x="545282" y="714071"/>
                    </a:lnTo>
                    <a:lnTo>
                      <a:pt x="1514538" y="56630"/>
                    </a:lnTo>
                    <a:lnTo>
                      <a:pt x="1014831" y="698196"/>
                    </a:lnTo>
                    <a:lnTo>
                      <a:pt x="1217797" y="698196"/>
                    </a:lnTo>
                    <a:lnTo>
                      <a:pt x="1217797" y="823726"/>
                    </a:lnTo>
                    <a:lnTo>
                      <a:pt x="1217797" y="823726"/>
                    </a:lnTo>
                    <a:lnTo>
                      <a:pt x="1217797" y="1012021"/>
                    </a:lnTo>
                    <a:lnTo>
                      <a:pt x="1217797" y="1451376"/>
                    </a:lnTo>
                    <a:lnTo>
                      <a:pt x="1014831" y="1451376"/>
                    </a:lnTo>
                    <a:lnTo>
                      <a:pt x="710382" y="1451376"/>
                    </a:lnTo>
                    <a:lnTo>
                      <a:pt x="710382" y="1451376"/>
                    </a:lnTo>
                    <a:lnTo>
                      <a:pt x="0" y="1451376"/>
                    </a:lnTo>
                    <a:lnTo>
                      <a:pt x="0" y="1012021"/>
                    </a:lnTo>
                    <a:lnTo>
                      <a:pt x="0" y="823726"/>
                    </a:lnTo>
                    <a:lnTo>
                      <a:pt x="0" y="823726"/>
                    </a:lnTo>
                    <a:lnTo>
                      <a:pt x="0" y="698196"/>
                    </a:lnTo>
                    <a:close/>
                  </a:path>
                </a:pathLst>
              </a:cu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0" tIns="9144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400" b="1" dirty="0">
                  <a:solidFill>
                    <a:schemeClr val="tx1"/>
                  </a:solidFill>
                  <a:latin typeface="Arial" pitchFamily="-110"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a:p>
                <a:pPr marL="57150" marR="0" indent="171450"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dirty="0">
                    <a:ln>
                      <a:noFill/>
                    </a:ln>
                    <a:solidFill>
                      <a:schemeClr val="tx1"/>
                    </a:solidFill>
                    <a:effectLst/>
                    <a:latin typeface="Arial" pitchFamily="-110" charset="0"/>
                  </a:rPr>
                  <a:t>Establish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Root of Trust</a:t>
                </a:r>
              </a:p>
            </p:txBody>
          </p:sp>
          <p:sp>
            <p:nvSpPr>
              <p:cNvPr id="45" name="Rectangle 44">
                <a:extLst>
                  <a:ext uri="{FF2B5EF4-FFF2-40B4-BE49-F238E27FC236}">
                    <a16:creationId xmlns:a16="http://schemas.microsoft.com/office/drawing/2014/main" id="{AE804179-5967-484B-BA5C-FA6D2C645EF2}"/>
                  </a:ext>
                </a:extLst>
              </p:cNvPr>
              <p:cNvSpPr/>
              <p:nvPr/>
            </p:nvSpPr>
            <p:spPr bwMode="auto">
              <a:xfrm>
                <a:off x="8081291"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spcAft>
                    <a:spcPts val="200"/>
                  </a:spcAft>
                  <a:buFont typeface="Arial"/>
                  <a:buChar char="•"/>
                </a:pPr>
                <a:r>
                  <a:rPr lang="en-US" sz="1200" b="1" dirty="0">
                    <a:solidFill>
                      <a:srgbClr val="FFFFFF"/>
                    </a:solidFill>
                  </a:rPr>
                  <a:t>Image</a:t>
                </a:r>
              </a:p>
              <a:p>
                <a:pPr marL="120650" indent="-120650" defTabSz="914400" eaLnBrk="0" fontAlgn="base" hangingPunct="0">
                  <a:spcBef>
                    <a:spcPct val="0"/>
                  </a:spcBef>
                  <a:spcAft>
                    <a:spcPts val="200"/>
                  </a:spcAft>
                  <a:buFont typeface="Arial"/>
                  <a:buChar char="•"/>
                </a:pPr>
                <a:r>
                  <a:rPr lang="en-US" sz="1200" b="1" dirty="0">
                    <a:solidFill>
                      <a:srgbClr val="FFFFFF"/>
                    </a:solidFill>
                  </a:rPr>
                  <a:t>SSH</a:t>
                </a:r>
              </a:p>
              <a:p>
                <a:pPr marL="120650" marR="0" indent="-120650" defTabSz="914400" rtl="0" eaLnBrk="0" fontAlgn="base" latinLnBrk="0" hangingPunct="0">
                  <a:lnSpc>
                    <a:spcPct val="100000"/>
                  </a:lnSpc>
                  <a:spcBef>
                    <a:spcPct val="0"/>
                  </a:spcBef>
                  <a:spcAft>
                    <a:spcPts val="200"/>
                  </a:spcAft>
                  <a:buClrTx/>
                  <a:buSzTx/>
                  <a:buFont typeface="Arial"/>
                  <a:buChar char="•"/>
                  <a:tabLst/>
                </a:pPr>
                <a:r>
                  <a:rPr kumimoji="0" lang="en-US" sz="1200" b="1" i="0" u="none" strike="noStrike" cap="none" normalizeH="0" baseline="0" dirty="0">
                    <a:ln>
                      <a:noFill/>
                    </a:ln>
                    <a:solidFill>
                      <a:srgbClr val="FFFFFF"/>
                    </a:solidFill>
                    <a:effectLst/>
                  </a:rPr>
                  <a:t>cloud-</a:t>
                </a:r>
                <a:r>
                  <a:rPr kumimoji="0" lang="en-US" sz="1200" b="1" i="0" u="none" strike="noStrike" cap="none" normalizeH="0" baseline="0" dirty="0" err="1">
                    <a:ln>
                      <a:noFill/>
                    </a:ln>
                    <a:solidFill>
                      <a:srgbClr val="FFFFFF"/>
                    </a:solidFill>
                    <a:effectLst/>
                  </a:rPr>
                  <a:t>init</a:t>
                </a:r>
                <a:endParaRPr kumimoji="0" lang="en-US" sz="1200" b="1" i="0" u="none" strike="noStrike" cap="none" normalizeH="0" baseline="0" dirty="0">
                  <a:ln>
                    <a:noFill/>
                  </a:ln>
                  <a:solidFill>
                    <a:srgbClr val="FFFFFF"/>
                  </a:solidFill>
                  <a:effectLst/>
                </a:endParaRPr>
              </a:p>
              <a:p>
                <a:pPr marL="120650" marR="0" indent="-120650" defTabSz="914400" rtl="0" eaLnBrk="0" fontAlgn="base" latinLnBrk="0" hangingPunct="0">
                  <a:lnSpc>
                    <a:spcPct val="100000"/>
                  </a:lnSpc>
                  <a:spcBef>
                    <a:spcPct val="0"/>
                  </a:spcBef>
                  <a:spcAft>
                    <a:spcPts val="200"/>
                  </a:spcAft>
                  <a:buClrTx/>
                  <a:buSzTx/>
                  <a:buFont typeface="Arial"/>
                  <a:buChar char="•"/>
                  <a:tabLst/>
                </a:pPr>
                <a:r>
                  <a:rPr lang="en-US" sz="1200" b="1" dirty="0">
                    <a:solidFill>
                      <a:srgbClr val="FFFFFF"/>
                    </a:solidFill>
                  </a:rPr>
                  <a:t>Provider</a:t>
                </a:r>
              </a:p>
            </p:txBody>
          </p:sp>
          <p:pic>
            <p:nvPicPr>
              <p:cNvPr id="46" name="Picture 45">
                <a:extLst>
                  <a:ext uri="{FF2B5EF4-FFF2-40B4-BE49-F238E27FC236}">
                    <a16:creationId xmlns:a16="http://schemas.microsoft.com/office/drawing/2014/main" id="{B52735B1-6480-B146-8849-4C2A1E5BFF5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35589" y="3865973"/>
                <a:ext cx="574852" cy="239521"/>
              </a:xfrm>
              <a:prstGeom prst="rect">
                <a:avLst/>
              </a:prstGeom>
            </p:spPr>
          </p:pic>
        </p:grpSp>
        <p:sp>
          <p:nvSpPr>
            <p:cNvPr id="42" name="Right Arrow 41">
              <a:extLst>
                <a:ext uri="{FF2B5EF4-FFF2-40B4-BE49-F238E27FC236}">
                  <a16:creationId xmlns:a16="http://schemas.microsoft.com/office/drawing/2014/main" id="{3E5DCC8E-EC94-B84E-9AA4-D927D3A6CB44}"/>
                </a:ext>
              </a:extLst>
            </p:cNvPr>
            <p:cNvSpPr/>
            <p:nvPr/>
          </p:nvSpPr>
          <p:spPr bwMode="auto">
            <a:xfrm>
              <a:off x="9306708" y="3233203"/>
              <a:ext cx="1930540" cy="798726"/>
            </a:xfrm>
            <a:prstGeom prst="rightArrow">
              <a:avLst/>
            </a:prstGeom>
            <a:gradFill>
              <a:gsLst>
                <a:gs pos="100000">
                  <a:schemeClr val="accent6">
                    <a:lumMod val="50000"/>
                  </a:schemeClr>
                </a:gs>
                <a:gs pos="0">
                  <a:schemeClr val="accent6"/>
                </a:gs>
              </a:gsLst>
              <a:lin ang="10800000" scaled="0"/>
            </a:gra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240"/>
                </a:lnSpc>
                <a:spcBef>
                  <a:spcPct val="0"/>
                </a:spcBef>
                <a:spcAft>
                  <a:spcPct val="0"/>
                </a:spcAft>
                <a:buClrTx/>
                <a:buSzTx/>
                <a:buFontTx/>
                <a:buNone/>
                <a:tabLst/>
              </a:pPr>
              <a:r>
                <a:rPr kumimoji="0" lang="en-US" sz="1200" b="1" i="0" u="none" strike="noStrike" cap="none" normalizeH="0" baseline="0" dirty="0">
                  <a:ln>
                    <a:noFill/>
                  </a:ln>
                  <a:solidFill>
                    <a:schemeClr val="accent3"/>
                  </a:solidFill>
                  <a:effectLst/>
                  <a:latin typeface="Arial" pitchFamily="-110" charset="0"/>
                </a:rPr>
                <a:t>Monitor System Integrity</a:t>
              </a:r>
            </a:p>
          </p:txBody>
        </p:sp>
      </p:grpSp>
      <p:pic>
        <p:nvPicPr>
          <p:cNvPr id="35" name="Picture 34">
            <a:extLst>
              <a:ext uri="{FF2B5EF4-FFF2-40B4-BE49-F238E27FC236}">
                <a16:creationId xmlns:a16="http://schemas.microsoft.com/office/drawing/2014/main" id="{74C25FBE-B2C8-FE4B-99FD-6A35851A92F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flipH="1">
            <a:off x="10904982" y="3401443"/>
            <a:ext cx="462244" cy="444831"/>
          </a:xfrm>
          <a:prstGeom prst="rect">
            <a:avLst/>
          </a:prstGeom>
        </p:spPr>
      </p:pic>
    </p:spTree>
    <p:extLst>
      <p:ext uri="{BB962C8B-B14F-4D97-AF65-F5344CB8AC3E}">
        <p14:creationId xmlns:p14="http://schemas.microsoft.com/office/powerpoint/2010/main" val="78893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ssolve">
                                      <p:cBhvr>
                                        <p:cTn id="19" dur="500"/>
                                        <p:tgtEl>
                                          <p:spTgt spid="1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grpId="1"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dissolve">
                                      <p:cBhvr>
                                        <p:cTn id="25" dur="500"/>
                                        <p:tgtEl>
                                          <p:spTgt spid="32"/>
                                        </p:tgtEl>
                                      </p:cBhvr>
                                    </p:animEffect>
                                  </p:childTnLst>
                                </p:cTn>
                              </p:par>
                              <p:par>
                                <p:cTn id="26" presetID="9" presetClass="entr" presetSubtype="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dissolve">
                                      <p:cBhvr>
                                        <p:cTn id="28" dur="500"/>
                                        <p:tgtEl>
                                          <p:spTgt spid="34"/>
                                        </p:tgtEl>
                                      </p:cBhvr>
                                    </p:animEffect>
                                  </p:childTnLst>
                                </p:cTn>
                              </p:par>
                              <p:par>
                                <p:cTn id="29" presetID="9"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1" animBg="1"/>
      <p:bldP spid="9" grpId="0" animBg="1"/>
      <p:bldP spid="10" grpId="0" animBg="1"/>
      <p:bldP spid="11" grpId="0" animBg="1"/>
      <p:bldP spid="12" grpId="0" animBg="1"/>
      <p:bldP spid="13" grpId="0" animBg="1"/>
      <p:bldP spid="3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79274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System</a:t>
            </a:r>
            <a:r>
              <a:rPr kumimoji="0" lang="en-US" sz="1400" b="1" i="0" u="none" strike="noStrike" cap="none" normalizeH="0" dirty="0">
                <a:ln>
                  <a:noFill/>
                </a:ln>
                <a:solidFill>
                  <a:schemeClr val="tx1"/>
                </a:solidFill>
                <a:effectLst/>
                <a:latin typeface="Arial" pitchFamily="-110" charset="0"/>
              </a:rPr>
              <a:t> Provisioning</a:t>
            </a:r>
            <a:endParaRPr kumimoji="0" lang="en-US" sz="1400" b="1" i="0" u="none" strike="noStrike" cap="none" normalizeH="0" baseline="0" dirty="0">
              <a:ln>
                <a:noFill/>
              </a:ln>
              <a:solidFill>
                <a:schemeClr val="tx1"/>
              </a:solidFill>
              <a:effectLst/>
              <a:latin typeface="Arial" pitchFamily="-110" charset="0"/>
            </a:endParaRPr>
          </a:p>
        </p:txBody>
      </p:sp>
      <p:sp>
        <p:nvSpPr>
          <p:cNvPr id="8" name="Rectangle 7"/>
          <p:cNvSpPr/>
          <p:nvPr/>
        </p:nvSpPr>
        <p:spPr bwMode="auto">
          <a:xfrm>
            <a:off x="92990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System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Running</a:t>
            </a:r>
          </a:p>
        </p:txBody>
      </p:sp>
      <p:sp>
        <p:nvSpPr>
          <p:cNvPr id="9" name="Rectangle 8"/>
          <p:cNvSpPr/>
          <p:nvPr/>
        </p:nvSpPr>
        <p:spPr bwMode="auto">
          <a:xfrm>
            <a:off x="10694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110" charset="0"/>
              </a:rPr>
              <a:t>Component Manufacture</a:t>
            </a:r>
          </a:p>
        </p:txBody>
      </p:sp>
      <p:sp>
        <p:nvSpPr>
          <p:cNvPr id="10" name="Rectangle 9"/>
          <p:cNvSpPr/>
          <p:nvPr/>
        </p:nvSpPr>
        <p:spPr bwMode="auto">
          <a:xfrm>
            <a:off x="24410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110" charset="0"/>
              </a:rPr>
              <a:t>Firmware Install</a:t>
            </a:r>
          </a:p>
        </p:txBody>
      </p:sp>
      <p:sp>
        <p:nvSpPr>
          <p:cNvPr id="11" name="Rectangle 10"/>
          <p:cNvSpPr/>
          <p:nvPr/>
        </p:nvSpPr>
        <p:spPr bwMode="auto">
          <a:xfrm>
            <a:off x="38126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110" charset="0"/>
              </a:rPr>
              <a:t>Hypervisor Install</a:t>
            </a:r>
          </a:p>
        </p:txBody>
      </p:sp>
      <p:sp>
        <p:nvSpPr>
          <p:cNvPr id="12" name="Rectangle 11"/>
          <p:cNvSpPr/>
          <p:nvPr/>
        </p:nvSpPr>
        <p:spPr bwMode="auto">
          <a:xfrm>
            <a:off x="51842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110" charset="0"/>
              </a:rPr>
              <a:t>Hypervisor Boot</a:t>
            </a:r>
          </a:p>
        </p:txBody>
      </p:sp>
      <p:sp>
        <p:nvSpPr>
          <p:cNvPr id="13" name="Rectangle 12"/>
          <p:cNvSpPr/>
          <p:nvPr/>
        </p:nvSpPr>
        <p:spPr bwMode="auto">
          <a:xfrm>
            <a:off x="65558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a:t>Cloud Stack Configuration</a:t>
            </a:r>
            <a:endParaRPr kumimoji="0" lang="en-US" sz="1400" b="1" i="0" u="none" strike="noStrike" cap="none" normalizeH="0" baseline="0">
              <a:ln>
                <a:noFill/>
              </a:ln>
              <a:solidFill>
                <a:schemeClr val="tx1"/>
              </a:solidFill>
              <a:effectLst/>
              <a:latin typeface="Arial" pitchFamily="-110" charset="0"/>
            </a:endParaRPr>
          </a:p>
        </p:txBody>
      </p:sp>
      <p:pic>
        <p:nvPicPr>
          <p:cNvPr id="30" name="Picture 29" descr="url.jpg"/>
          <p:cNvPicPr>
            <a:picLocks noChangeAspect="1"/>
          </p:cNvPicPr>
          <p:nvPr/>
        </p:nvPicPr>
        <p:blipFill rotWithShape="1">
          <a:blip r:embed="rId3">
            <a:extLst>
              <a:ext uri="{28A0092B-C50C-407E-A947-70E740481C1C}">
                <a14:useLocalDpi xmlns:a14="http://schemas.microsoft.com/office/drawing/2010/main"/>
              </a:ext>
            </a:extLst>
          </a:blip>
          <a:srcRect t="75493" r="11053"/>
          <a:stretch/>
        </p:blipFill>
        <p:spPr>
          <a:xfrm>
            <a:off x="2219180" y="3368841"/>
            <a:ext cx="2303225" cy="398379"/>
          </a:xfrm>
          <a:prstGeom prst="rect">
            <a:avLst/>
          </a:prstGeom>
        </p:spPr>
      </p:pic>
      <p:grpSp>
        <p:nvGrpSpPr>
          <p:cNvPr id="6" name="Group 5">
            <a:extLst>
              <a:ext uri="{FF2B5EF4-FFF2-40B4-BE49-F238E27FC236}">
                <a16:creationId xmlns:a16="http://schemas.microsoft.com/office/drawing/2014/main" id="{12743FA3-0153-A940-B81F-135E9BCC9EB7}"/>
              </a:ext>
            </a:extLst>
          </p:cNvPr>
          <p:cNvGrpSpPr/>
          <p:nvPr/>
        </p:nvGrpSpPr>
        <p:grpSpPr>
          <a:xfrm>
            <a:off x="1223291" y="3259290"/>
            <a:ext cx="1217797" cy="846204"/>
            <a:chOff x="1223291" y="3259290"/>
            <a:chExt cx="1217797" cy="846204"/>
          </a:xfrm>
        </p:grpSpPr>
        <p:sp>
          <p:nvSpPr>
            <p:cNvPr id="21" name="Rectangular Callout 20"/>
            <p:cNvSpPr/>
            <p:nvPr/>
          </p:nvSpPr>
          <p:spPr bwMode="auto">
            <a:xfrm>
              <a:off x="1223291" y="3259290"/>
              <a:ext cx="1217797" cy="753180"/>
            </a:xfrm>
            <a:prstGeom prst="wedgeRectCallout">
              <a:avLst>
                <a:gd name="adj1" fmla="val -33214"/>
                <a:gd name="adj2" fmla="val -14405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Establish Root of Trust</a:t>
              </a:r>
            </a:p>
          </p:txBody>
        </p:sp>
        <p:pic>
          <p:nvPicPr>
            <p:cNvPr id="22" name="Picture 2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02629" y="3865973"/>
              <a:ext cx="574852" cy="239521"/>
            </a:xfrm>
            <a:prstGeom prst="rect">
              <a:avLst/>
            </a:prstGeom>
          </p:spPr>
        </p:pic>
      </p:grpSp>
      <p:sp>
        <p:nvSpPr>
          <p:cNvPr id="31"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a:t>Establish hardware root of trust early and check software integrity throughout the system’s lifetime</a:t>
            </a:r>
          </a:p>
        </p:txBody>
      </p:sp>
      <p:sp>
        <p:nvSpPr>
          <p:cNvPr id="28" name="Rectangle 27"/>
          <p:cNvSpPr/>
          <p:nvPr/>
        </p:nvSpPr>
        <p:spPr bwMode="auto">
          <a:xfrm>
            <a:off x="3812688" y="4211053"/>
            <a:ext cx="5486400"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a:solidFill>
                  <a:srgbClr val="FFFFFF"/>
                </a:solidFill>
              </a:rPr>
              <a:t>Trusted computing integrity measurement</a:t>
            </a:r>
          </a:p>
        </p:txBody>
      </p:sp>
      <p:sp>
        <p:nvSpPr>
          <p:cNvPr id="2" name="Title 1"/>
          <p:cNvSpPr>
            <a:spLocks noGrp="1"/>
          </p:cNvSpPr>
          <p:nvPr>
            <p:ph type="title"/>
          </p:nvPr>
        </p:nvSpPr>
        <p:spPr/>
        <p:txBody>
          <a:bodyPr/>
          <a:lstStyle/>
          <a:p>
            <a:r>
              <a:rPr lang="en-US" dirty="0"/>
              <a:t>Once Upon a Time, I Started Trusting My System…</a:t>
            </a:r>
          </a:p>
        </p:txBody>
      </p:sp>
      <p:sp>
        <p:nvSpPr>
          <p:cNvPr id="4" name="Right Arrow 3"/>
          <p:cNvSpPr/>
          <p:nvPr/>
        </p:nvSpPr>
        <p:spPr bwMode="auto">
          <a:xfrm>
            <a:off x="1069488" y="1115955"/>
            <a:ext cx="10160140" cy="763669"/>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pitchFamily="-110" charset="0"/>
              </a:rPr>
              <a:t>Cloud System Lifetime</a:t>
            </a:r>
          </a:p>
        </p:txBody>
      </p:sp>
      <p:grpSp>
        <p:nvGrpSpPr>
          <p:cNvPr id="5" name="Group 4">
            <a:extLst>
              <a:ext uri="{FF2B5EF4-FFF2-40B4-BE49-F238E27FC236}">
                <a16:creationId xmlns:a16="http://schemas.microsoft.com/office/drawing/2014/main" id="{A5F6133C-E83C-7C4D-8F82-6D67728627D0}"/>
              </a:ext>
            </a:extLst>
          </p:cNvPr>
          <p:cNvGrpSpPr/>
          <p:nvPr/>
        </p:nvGrpSpPr>
        <p:grpSpPr>
          <a:xfrm>
            <a:off x="1197162" y="4211051"/>
            <a:ext cx="1270054" cy="1016259"/>
            <a:chOff x="1192056" y="4211051"/>
            <a:chExt cx="1270054" cy="1016259"/>
          </a:xfrm>
        </p:grpSpPr>
        <p:pic>
          <p:nvPicPr>
            <p:cNvPr id="36" name="Picture 35">
              <a:extLst>
                <a:ext uri="{FF2B5EF4-FFF2-40B4-BE49-F238E27FC236}">
                  <a16:creationId xmlns:a16="http://schemas.microsoft.com/office/drawing/2014/main" id="{58AF5D5E-09CF-1B4B-B85D-AE8B50908D5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26754" t="25755" r="26754"/>
            <a:stretch/>
          </p:blipFill>
          <p:spPr>
            <a:xfrm>
              <a:off x="1192056" y="4211051"/>
              <a:ext cx="1270054" cy="1016002"/>
            </a:xfrm>
            <a:prstGeom prst="rect">
              <a:avLst/>
            </a:prstGeom>
            <a:ln>
              <a:solidFill>
                <a:srgbClr val="000000"/>
              </a:solidFill>
            </a:ln>
            <a:effectLst>
              <a:outerShdw blurRad="50800" dist="38100" dir="2700000">
                <a:srgbClr val="000000">
                  <a:alpha val="43000"/>
                </a:srgbClr>
              </a:outerShdw>
            </a:effectLst>
          </p:spPr>
        </p:pic>
        <p:sp>
          <p:nvSpPr>
            <p:cNvPr id="3" name="TextBox 2">
              <a:extLst>
                <a:ext uri="{FF2B5EF4-FFF2-40B4-BE49-F238E27FC236}">
                  <a16:creationId xmlns:a16="http://schemas.microsoft.com/office/drawing/2014/main" id="{49761A54-1B5D-B347-98BA-F46E27816A9E}"/>
                </a:ext>
              </a:extLst>
            </p:cNvPr>
            <p:cNvSpPr txBox="1"/>
            <p:nvPr/>
          </p:nvSpPr>
          <p:spPr>
            <a:xfrm>
              <a:off x="1192056" y="4751822"/>
              <a:ext cx="1270054" cy="475488"/>
            </a:xfrm>
            <a:prstGeom prst="rect">
              <a:avLst/>
            </a:prstGeom>
            <a:solidFill>
              <a:schemeClr val="bg1">
                <a:lumMod val="50000"/>
                <a:alpha val="75000"/>
              </a:schemeClr>
            </a:solidFill>
          </p:spPr>
          <p:txBody>
            <a:bodyPr wrap="square" lIns="0" rIns="0" rtlCol="0" anchor="ctr">
              <a:noAutofit/>
            </a:bodyPr>
            <a:lstStyle/>
            <a:p>
              <a:pPr algn="ctr"/>
              <a:r>
                <a:rPr lang="en-US" sz="1200" b="1" dirty="0">
                  <a:solidFill>
                    <a:schemeClr val="bg1"/>
                  </a:solidFill>
                </a:rPr>
                <a:t>Trusted Platform Module (TPM)</a:t>
              </a:r>
            </a:p>
          </p:txBody>
        </p:sp>
      </p:grpSp>
      <p:sp>
        <p:nvSpPr>
          <p:cNvPr id="37" name="Rectangle 36">
            <a:extLst>
              <a:ext uri="{FF2B5EF4-FFF2-40B4-BE49-F238E27FC236}">
                <a16:creationId xmlns:a16="http://schemas.microsoft.com/office/drawing/2014/main" id="{C03C36AF-EF13-294C-BBF7-519EB2B10B20}"/>
              </a:ext>
            </a:extLst>
          </p:cNvPr>
          <p:cNvSpPr/>
          <p:nvPr/>
        </p:nvSpPr>
        <p:spPr>
          <a:xfrm>
            <a:off x="1641475" y="6390298"/>
            <a:ext cx="2905811" cy="246221"/>
          </a:xfrm>
          <a:prstGeom prst="rect">
            <a:avLst/>
          </a:prstGeom>
          <a:solidFill>
            <a:schemeClr val="bg1"/>
          </a:solidFill>
        </p:spPr>
        <p:txBody>
          <a:bodyPr wrap="square">
            <a:spAutoFit/>
          </a:bodyPr>
          <a:lstStyle/>
          <a:p>
            <a:pPr>
              <a:tabLst>
                <a:tab pos="47625" algn="l"/>
              </a:tabLst>
            </a:pPr>
            <a:r>
              <a:rPr lang="en-US" sz="1000" dirty="0">
                <a:solidFill>
                  <a:srgbClr val="000000"/>
                </a:solidFill>
              </a:rPr>
              <a:t>SSH: Secure Shell</a:t>
            </a:r>
          </a:p>
        </p:txBody>
      </p:sp>
      <p:sp>
        <p:nvSpPr>
          <p:cNvPr id="26" name="Right Arrow 25"/>
          <p:cNvSpPr/>
          <p:nvPr/>
        </p:nvSpPr>
        <p:spPr bwMode="auto">
          <a:xfrm>
            <a:off x="3812688" y="3213744"/>
            <a:ext cx="7416939" cy="798726"/>
          </a:xfrm>
          <a:prstGeom prst="rightArrow">
            <a:avLst/>
          </a:prstGeom>
          <a:gradFill>
            <a:gsLst>
              <a:gs pos="100000">
                <a:schemeClr val="accent6">
                  <a:lumMod val="50000"/>
                </a:schemeClr>
              </a:gs>
              <a:gs pos="0">
                <a:schemeClr val="accent6"/>
              </a:gs>
            </a:gsLst>
            <a:lin ang="10800000" scaled="0"/>
          </a:gra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ts val="1240"/>
              </a:lnSpc>
              <a:spcBef>
                <a:spcPct val="0"/>
              </a:spcBef>
              <a:spcAft>
                <a:spcPct val="0"/>
              </a:spcAft>
            </a:pPr>
            <a:r>
              <a:rPr lang="en-US" sz="1200" b="1" dirty="0">
                <a:solidFill>
                  <a:schemeClr val="accent3"/>
                </a:solidFill>
                <a:latin typeface="Arial" pitchFamily="-110" charset="0"/>
              </a:rPr>
              <a:t>Monitor System Integrity</a:t>
            </a:r>
          </a:p>
        </p:txBody>
      </p:sp>
      <p:sp>
        <p:nvSpPr>
          <p:cNvPr id="92" name="Rectangle 91">
            <a:extLst>
              <a:ext uri="{FF2B5EF4-FFF2-40B4-BE49-F238E27FC236}">
                <a16:creationId xmlns:a16="http://schemas.microsoft.com/office/drawing/2014/main" id="{FB7F620E-84B6-A54D-8A4C-9AB99E2B97CD}"/>
              </a:ext>
            </a:extLst>
          </p:cNvPr>
          <p:cNvSpPr/>
          <p:nvPr/>
        </p:nvSpPr>
        <p:spPr bwMode="auto">
          <a:xfrm>
            <a:off x="9451487" y="4206169"/>
            <a:ext cx="136064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spcAft>
                <a:spcPts val="200"/>
              </a:spcAft>
              <a:buFont typeface="Arial"/>
              <a:buChar char="•"/>
            </a:pPr>
            <a:r>
              <a:rPr lang="en-US" sz="1200" b="1" dirty="0">
                <a:solidFill>
                  <a:srgbClr val="FFFFFF"/>
                </a:solidFill>
              </a:rPr>
              <a:t>Anti-malware</a:t>
            </a:r>
          </a:p>
          <a:p>
            <a:pPr marL="120650" indent="-120650">
              <a:spcAft>
                <a:spcPts val="200"/>
              </a:spcAft>
              <a:buFont typeface="Arial"/>
              <a:buChar char="•"/>
            </a:pPr>
            <a:r>
              <a:rPr lang="en-US" sz="1200" b="1" dirty="0">
                <a:solidFill>
                  <a:srgbClr val="FFFFFF"/>
                </a:solidFill>
              </a:rPr>
              <a:t>File integrity</a:t>
            </a:r>
          </a:p>
          <a:p>
            <a:pPr marL="120650" indent="-120650">
              <a:spcAft>
                <a:spcPts val="200"/>
              </a:spcAft>
              <a:buFont typeface="Arial"/>
              <a:buChar char="•"/>
            </a:pPr>
            <a:r>
              <a:rPr lang="en-US" sz="1200" b="1" dirty="0">
                <a:solidFill>
                  <a:srgbClr val="FFFFFF"/>
                </a:solidFill>
              </a:rPr>
              <a:t>Infrastructure</a:t>
            </a:r>
            <a:br>
              <a:rPr lang="en-US" sz="1200" b="1" dirty="0">
                <a:solidFill>
                  <a:srgbClr val="FFFFFF"/>
                </a:solidFill>
              </a:rPr>
            </a:br>
            <a:r>
              <a:rPr lang="en-US" sz="1200" b="1" dirty="0">
                <a:solidFill>
                  <a:srgbClr val="FFFFFF"/>
                </a:solidFill>
              </a:rPr>
              <a:t>automation</a:t>
            </a:r>
          </a:p>
        </p:txBody>
      </p:sp>
    </p:spTree>
    <p:extLst>
      <p:ext uri="{BB962C8B-B14F-4D97-AF65-F5344CB8AC3E}">
        <p14:creationId xmlns:p14="http://schemas.microsoft.com/office/powerpoint/2010/main" val="360341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8" grpId="0" animBg="1"/>
      <p:bldP spid="26" grpId="0" animBg="1"/>
      <p:bldP spid="9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859224" y="1860220"/>
            <a:ext cx="5474962" cy="2875783"/>
          </a:xfrm>
        </p:spPr>
        <p:txBody>
          <a:bodyPr/>
          <a:lstStyle/>
          <a:p>
            <a:pPr>
              <a:lnSpc>
                <a:spcPct val="100000"/>
              </a:lnSpc>
            </a:pPr>
            <a:r>
              <a:rPr lang="en-US" dirty="0"/>
              <a:t>TPM answers two questions: </a:t>
            </a:r>
          </a:p>
          <a:p>
            <a:pPr marL="627062" lvl="1" indent="-342900">
              <a:lnSpc>
                <a:spcPct val="100000"/>
              </a:lnSpc>
              <a:buFont typeface="+mj-lt"/>
              <a:buAutoNum type="arabicPeriod"/>
            </a:pPr>
            <a:endParaRPr lang="en-US" dirty="0"/>
          </a:p>
          <a:p>
            <a:pPr marL="627062" lvl="1" indent="-342900">
              <a:lnSpc>
                <a:spcPct val="100000"/>
              </a:lnSpc>
              <a:buFont typeface="+mj-lt"/>
              <a:buAutoNum type="arabicPeriod"/>
            </a:pPr>
            <a:r>
              <a:rPr lang="en-US" dirty="0"/>
              <a:t>Which machine am I talking to?</a:t>
            </a:r>
          </a:p>
          <a:p>
            <a:pPr lvl="2">
              <a:lnSpc>
                <a:spcPct val="100000"/>
              </a:lnSpc>
            </a:pPr>
            <a:r>
              <a:rPr lang="en-US" dirty="0"/>
              <a:t>Endorsement Key (EK): permanent, unique key that certifies device is a real TPM</a:t>
            </a:r>
          </a:p>
          <a:p>
            <a:pPr marL="573088" lvl="2" indent="0">
              <a:lnSpc>
                <a:spcPct val="100000"/>
              </a:lnSpc>
              <a:buNone/>
            </a:pPr>
            <a:r>
              <a:rPr lang="en-US" dirty="0"/>
              <a:t>	Created by TPM manufacturer</a:t>
            </a:r>
          </a:p>
          <a:p>
            <a:pPr marL="627062" lvl="1" indent="-342900">
              <a:lnSpc>
                <a:spcPct val="100000"/>
              </a:lnSpc>
              <a:buFont typeface="+mj-lt"/>
              <a:buAutoNum type="arabicPeriod"/>
            </a:pPr>
            <a:endParaRPr lang="en-US" dirty="0"/>
          </a:p>
          <a:p>
            <a:pPr marL="627062" lvl="1" indent="-342900">
              <a:lnSpc>
                <a:spcPct val="100000"/>
              </a:lnSpc>
              <a:buFont typeface="+mj-lt"/>
              <a:buAutoNum type="arabicPeriod"/>
            </a:pPr>
            <a:r>
              <a:rPr lang="en-US" dirty="0"/>
              <a:t>Will the machine do the “right” thing? </a:t>
            </a:r>
          </a:p>
          <a:p>
            <a:endParaRPr lang="en-US" dirty="0"/>
          </a:p>
          <a:p>
            <a:endParaRPr lang="en-US" dirty="0"/>
          </a:p>
        </p:txBody>
      </p:sp>
      <p:sp>
        <p:nvSpPr>
          <p:cNvPr id="2" name="Title 1"/>
          <p:cNvSpPr>
            <a:spLocks noGrp="1"/>
          </p:cNvSpPr>
          <p:nvPr>
            <p:ph type="title"/>
          </p:nvPr>
        </p:nvSpPr>
        <p:spPr/>
        <p:txBody>
          <a:bodyPr/>
          <a:lstStyle/>
          <a:p>
            <a:r>
              <a:rPr lang="en-US" dirty="0"/>
              <a:t>Trusted Platform Module (TPM) Hardware Root of Trust</a:t>
            </a:r>
          </a:p>
        </p:txBody>
      </p:sp>
      <p:grpSp>
        <p:nvGrpSpPr>
          <p:cNvPr id="10" name="Group 9"/>
          <p:cNvGrpSpPr/>
          <p:nvPr/>
        </p:nvGrpSpPr>
        <p:grpSpPr>
          <a:xfrm>
            <a:off x="6334186" y="1690816"/>
            <a:ext cx="5258312" cy="3045187"/>
            <a:chOff x="6424006" y="1476801"/>
            <a:chExt cx="5258312" cy="3045187"/>
          </a:xfrm>
        </p:grpSpPr>
        <p:sp>
          <p:nvSpPr>
            <p:cNvPr id="6" name="Rounded Rectangle 5"/>
            <p:cNvSpPr/>
            <p:nvPr/>
          </p:nvSpPr>
          <p:spPr bwMode="auto">
            <a:xfrm>
              <a:off x="6870584" y="1476801"/>
              <a:ext cx="4365156" cy="3045187"/>
            </a:xfrm>
            <a:prstGeom prst="roundRect">
              <a:avLst/>
            </a:prstGeom>
            <a:ln>
              <a:solidFill>
                <a:schemeClr val="tx1"/>
              </a:solidFill>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107144" y="2248346"/>
              <a:ext cx="3728540" cy="1867762"/>
            </a:xfrm>
            <a:prstGeom prst="rect">
              <a:avLst/>
            </a:prstGeom>
            <a:ln/>
          </p:spPr>
          <p:style>
            <a:lnRef idx="1">
              <a:schemeClr val="dk1"/>
            </a:lnRef>
            <a:fillRef idx="2">
              <a:schemeClr val="dk1"/>
            </a:fillRef>
            <a:effectRef idx="1">
              <a:schemeClr val="dk1"/>
            </a:effectRef>
            <a:fontRef idx="minor">
              <a:schemeClr val="dk1"/>
            </a:fontRef>
          </p:style>
        </p:pic>
        <p:sp>
          <p:nvSpPr>
            <p:cNvPr id="4" name="TextBox 3"/>
            <p:cNvSpPr txBox="1"/>
            <p:nvPr/>
          </p:nvSpPr>
          <p:spPr>
            <a:xfrm>
              <a:off x="6424006" y="1662519"/>
              <a:ext cx="5258312" cy="400110"/>
            </a:xfrm>
            <a:prstGeom prst="rect">
              <a:avLst/>
            </a:prstGeom>
            <a:noFill/>
          </p:spPr>
          <p:txBody>
            <a:bodyPr wrap="square" rtlCol="0">
              <a:spAutoFit/>
            </a:bodyPr>
            <a:lstStyle/>
            <a:p>
              <a:pPr algn="ctr"/>
              <a:r>
                <a:rPr lang="en-US" sz="2000" b="1" dirty="0"/>
                <a:t>Trusted Platform Module</a:t>
              </a:r>
            </a:p>
          </p:txBody>
        </p:sp>
        <p:sp>
          <p:nvSpPr>
            <p:cNvPr id="8" name="Oval 7"/>
            <p:cNvSpPr/>
            <p:nvPr/>
          </p:nvSpPr>
          <p:spPr bwMode="auto">
            <a:xfrm rot="20814964">
              <a:off x="8203990" y="2590460"/>
              <a:ext cx="1617838" cy="1156754"/>
            </a:xfrm>
            <a:prstGeom prst="ellipse">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sp>
        <p:nvSpPr>
          <p:cNvPr id="9" name="Rectangle 36">
            <a:extLst>
              <a:ext uri="{FF2B5EF4-FFF2-40B4-BE49-F238E27FC236}">
                <a16:creationId xmlns:a16="http://schemas.microsoft.com/office/drawing/2014/main" id="{F539B64E-FE89-1042-A72F-06F41E0EEAB2}"/>
              </a:ext>
            </a:extLst>
          </p:cNvPr>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a:t>The TPM is a ubiquitous, secure </a:t>
            </a:r>
            <a:r>
              <a:rPr lang="en-US" sz="1800" b="1" dirty="0" err="1"/>
              <a:t>cryptoprocessor</a:t>
            </a:r>
            <a:r>
              <a:rPr lang="en-US" sz="1800" b="1" dirty="0"/>
              <a:t> that acts as a hardware root of trust</a:t>
            </a:r>
          </a:p>
        </p:txBody>
      </p:sp>
    </p:spTree>
    <p:extLst>
      <p:ext uri="{BB962C8B-B14F-4D97-AF65-F5344CB8AC3E}">
        <p14:creationId xmlns:p14="http://schemas.microsoft.com/office/powerpoint/2010/main" val="398941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9|3|2.3|2.4|3.5"/>
</p:tagLst>
</file>

<file path=ppt/theme/theme1.xml><?xml version="1.0" encoding="utf-8"?>
<a:theme xmlns:a="http://schemas.openxmlformats.org/drawingml/2006/main" name="Lincoln_2012_v2_16x9">
  <a:themeElements>
    <a:clrScheme name="Custom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2DCF2"/>
        </a:solidFill>
        <a:ln w="12700">
          <a:solidFill>
            <a:schemeClr val="tx1"/>
          </a:solidFill>
        </a:ln>
      </a:spPr>
      <a:bodyPr rtlCol="0" anchor="ctr"/>
      <a:lstStyle>
        <a:defPPr algn="ctr">
          <a:defRPr sz="1400" b="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sz="1400" b="1"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themeOverride>
</file>

<file path=docProps/app.xml><?xml version="1.0" encoding="utf-8"?>
<Properties xmlns="http://schemas.openxmlformats.org/officeDocument/2006/extended-properties" xmlns:vt="http://schemas.openxmlformats.org/officeDocument/2006/docPropsVTypes">
  <Template/>
  <TotalTime>28792</TotalTime>
  <Words>2360</Words>
  <Application>Microsoft Macintosh PowerPoint</Application>
  <PresentationFormat>Custom</PresentationFormat>
  <Paragraphs>659</Paragraphs>
  <Slides>36</Slides>
  <Notes>28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Arial</vt:lpstr>
      <vt:lpstr>Arial Black</vt:lpstr>
      <vt:lpstr>Arial Narrow</vt:lpstr>
      <vt:lpstr>Calibri</vt:lpstr>
      <vt:lpstr>Cambria Math</vt:lpstr>
      <vt:lpstr>Courier New</vt:lpstr>
      <vt:lpstr>Zapf Dingbats</vt:lpstr>
      <vt:lpstr>Lincoln_2012_v2_16x9</vt:lpstr>
      <vt:lpstr>Equation</vt:lpstr>
      <vt:lpstr>Keylime: Enabling Trust in the Cloud</vt:lpstr>
      <vt:lpstr>Cloud Customer Need: Trust</vt:lpstr>
      <vt:lpstr>Anatomy of Cyber Attacks on the Cloud Representative Example of Approaches</vt:lpstr>
      <vt:lpstr>Secure Resilient Cloud Architecture Approach</vt:lpstr>
      <vt:lpstr>Outline</vt:lpstr>
      <vt:lpstr>Once Upon a Time, I Started Trusting My System…</vt:lpstr>
      <vt:lpstr>Once Upon a Time, I Started Trusting My System…</vt:lpstr>
      <vt:lpstr>Once Upon a Time, I Started Trusting My System…</vt:lpstr>
      <vt:lpstr>Trusted Platform Module (TPM) Hardware Root of Trust</vt:lpstr>
      <vt:lpstr>Using the TPM: Integrity</vt:lpstr>
      <vt:lpstr>Using the TPM: Remote Attestation</vt:lpstr>
      <vt:lpstr>Requirements and Potential Solutions</vt:lpstr>
      <vt:lpstr>Outline</vt:lpstr>
      <vt:lpstr>Introducing Keylime</vt:lpstr>
      <vt:lpstr>Keylime Components</vt:lpstr>
      <vt:lpstr>Secret Keylime Sauce</vt:lpstr>
      <vt:lpstr>Keylime Attestation: Identity Key Registration</vt:lpstr>
      <vt:lpstr>Keylime Bootstrap: Checking Integrity (Part 1)</vt:lpstr>
      <vt:lpstr>Keylime Bootstrap: Checking Identity (Part 2)</vt:lpstr>
      <vt:lpstr>Keylime System Integrity Monitoring</vt:lpstr>
      <vt:lpstr>Keylime System Integrity Monitoring</vt:lpstr>
      <vt:lpstr>Virtualizing Keylime – Background</vt:lpstr>
      <vt:lpstr>Virtualizing Keylime – Architecture </vt:lpstr>
      <vt:lpstr>Bootstrapping the Verifier</vt:lpstr>
      <vt:lpstr>Low-Latency, High-Scalability Performance</vt:lpstr>
      <vt:lpstr>Outline</vt:lpstr>
      <vt:lpstr>Cloud Usage: Certificate Authority and Revocation</vt:lpstr>
      <vt:lpstr>Cloud Usage: Certificate Authority and Revocation</vt:lpstr>
      <vt:lpstr>Cloud Usage: IPsec Encryption with Revocation</vt:lpstr>
      <vt:lpstr>Cloud Usage: IPsec Encryption with Revocation</vt:lpstr>
      <vt:lpstr>Outline</vt:lpstr>
      <vt:lpstr>Transition: Securing the Mass Open Cloud (MOC)</vt:lpstr>
      <vt:lpstr>Integrating Keylime into the Mass Open Cloud</vt:lpstr>
      <vt:lpstr>Transition to Open Source</vt:lpstr>
      <vt:lpstr>Summary</vt:lpstr>
      <vt:lpstr>Contact Information</vt:lpstr>
    </vt:vector>
  </TitlesOfParts>
  <Company>MIT Lincoln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David O. Caplan</dc:title>
  <dc:creator>DO17404</dc:creator>
  <cp:lastModifiedBy>Charles E Munson</cp:lastModifiedBy>
  <cp:revision>1239</cp:revision>
  <cp:lastPrinted>2015-03-20T18:00:05Z</cp:lastPrinted>
  <dcterms:created xsi:type="dcterms:W3CDTF">2015-02-17T13:11:33Z</dcterms:created>
  <dcterms:modified xsi:type="dcterms:W3CDTF">2019-05-07T17:58:18Z</dcterms:modified>
</cp:coreProperties>
</file>