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88080" y="-84852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00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88080" y="-84852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388080" y="-84852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00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388080" y="-84852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00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388080" y="-84852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00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00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388080" y="-84852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00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388080" y="-84852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00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388080" y="-848520"/>
            <a:ext cx="360" cy="774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1000" cy="318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38844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388080" y="3094560"/>
            <a:ext cx="360" cy="1465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9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720" y="3025440"/>
            <a:ext cx="360" cy="36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2480" y="1260360"/>
            <a:ext cx="41760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92480" y="1260360"/>
            <a:ext cx="41760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92480" y="1260360"/>
            <a:ext cx="41760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92480" y="1260360"/>
            <a:ext cx="41760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92480" y="1260360"/>
            <a:ext cx="41760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186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92480" y="1260360"/>
            <a:ext cx="41760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100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388440" y="1489680"/>
            <a:ext cx="360" cy="3071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92480" y="1260360"/>
            <a:ext cx="417600" cy="360"/>
          </a:xfrm>
          <a:prstGeom prst="straightConnector1">
            <a:avLst/>
          </a:prstGeom>
          <a:noFill/>
          <a:ln w="38160">
            <a:solidFill>
              <a:srgbClr val="039be5"/>
            </a:solidFill>
            <a:round/>
          </a:ln>
        </p:spPr>
      </p:sp>
      <p:sp>
        <p:nvSpPr>
          <p:cNvPr id="26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6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6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6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6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6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6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4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88080" y="1489680"/>
            <a:ext cx="19447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CustomShape 2"/>
          <p:cNvSpPr/>
          <p:nvPr/>
        </p:nvSpPr>
        <p:spPr>
          <a:xfrm>
            <a:off x="2437560" y="1489680"/>
            <a:ext cx="19447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CustomShape 3"/>
          <p:cNvSpPr/>
          <p:nvPr/>
        </p:nvSpPr>
        <p:spPr>
          <a:xfrm>
            <a:off x="457200" y="1371600"/>
            <a:ext cx="8406000" cy="35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</a:rPr>
              <a:t>Mean Stack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df3e7"/>
                </a:solidFill>
                <a:latin typeface="Arial"/>
                <a:ea typeface="Arial"/>
              </a:rPr>
              <a:t>Build full stack application with Javascript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00" name="CustomShape 4"/>
          <p:cNvSpPr/>
          <p:nvPr/>
        </p:nvSpPr>
        <p:spPr>
          <a:xfrm>
            <a:off x="3566160" y="2651760"/>
            <a:ext cx="2100240" cy="360"/>
          </a:xfrm>
          <a:prstGeom prst="straightConnector1">
            <a:avLst/>
          </a:prstGeom>
          <a:noFill/>
          <a:ln w="38160">
            <a:solidFill>
              <a:srgbClr val="3399ff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24800" y="59760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CustomShape 2"/>
          <p:cNvSpPr/>
          <p:nvPr/>
        </p:nvSpPr>
        <p:spPr>
          <a:xfrm>
            <a:off x="343800" y="165132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CustomShape 3"/>
          <p:cNvSpPr/>
          <p:nvPr/>
        </p:nvSpPr>
        <p:spPr>
          <a:xfrm>
            <a:off x="4285800" y="2001960"/>
            <a:ext cx="44395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CustomShape 4"/>
          <p:cNvSpPr/>
          <p:nvPr/>
        </p:nvSpPr>
        <p:spPr>
          <a:xfrm>
            <a:off x="1308600" y="1437120"/>
            <a:ext cx="6321600" cy="40428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CustomShape 5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 shell</a:t>
            </a:r>
            <a:endParaRPr/>
          </a:p>
        </p:txBody>
      </p:sp>
      <p:sp>
        <p:nvSpPr>
          <p:cNvPr id="349" name="CustomShape 6"/>
          <p:cNvSpPr/>
          <p:nvPr/>
        </p:nvSpPr>
        <p:spPr>
          <a:xfrm>
            <a:off x="640080" y="1737360"/>
            <a:ext cx="7588440" cy="136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- MongoDB Atlas Global Cloud Database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	</a:t>
            </a:r>
            <a:r>
              <a:rPr lang="en-US">
                <a:solidFill>
                  <a:srgbClr val="dddddd"/>
                </a:solidFill>
                <a:latin typeface="Arial"/>
              </a:rPr>
              <a:t>- Cloud-only features, like real-time triggers and global clusters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	</a:t>
            </a:r>
            <a:r>
              <a:rPr lang="en-US">
                <a:solidFill>
                  <a:srgbClr val="dddddd"/>
                </a:solidFill>
                <a:latin typeface="Arial"/>
              </a:rPr>
              <a:t>- Easily migrate existing deployments with minimal downtime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- MongoDB server locally</a:t>
            </a:r>
            <a:endParaRPr/>
          </a:p>
        </p:txBody>
      </p:sp>
      <p:pic>
        <p:nvPicPr>
          <p:cNvPr id="3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259800"/>
            <a:ext cx="3542040" cy="1036800"/>
          </a:xfrm>
          <a:prstGeom prst="rect">
            <a:avLst/>
          </a:prstGeom>
          <a:ln>
            <a:noFill/>
          </a:ln>
        </p:spPr>
      </p:pic>
      <p:sp>
        <p:nvSpPr>
          <p:cNvPr id="351" name="CustomShape 7"/>
          <p:cNvSpPr/>
          <p:nvPr/>
        </p:nvSpPr>
        <p:spPr>
          <a:xfrm>
            <a:off x="4389120" y="2926080"/>
            <a:ext cx="4205160" cy="168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solidFill>
                  <a:srgbClr val="dddddd"/>
                </a:solidFill>
                <a:latin typeface="Arial"/>
              </a:rPr>
              <a:t>Locally its on -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mongodb://127.0.0.1:27017</a:t>
            </a:r>
            <a:endParaRPr/>
          </a:p>
          <a:p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mongo</a:t>
            </a:r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show dbs</a:t>
            </a:r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use passport_local_mongoose_express4</a:t>
            </a:r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show collections</a:t>
            </a:r>
            <a:endParaRPr/>
          </a:p>
          <a:p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db.accounts.find()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24800" y="59760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CustomShape 2"/>
          <p:cNvSpPr/>
          <p:nvPr/>
        </p:nvSpPr>
        <p:spPr>
          <a:xfrm>
            <a:off x="343800" y="165132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CustomShape 3"/>
          <p:cNvSpPr/>
          <p:nvPr/>
        </p:nvSpPr>
        <p:spPr>
          <a:xfrm>
            <a:off x="4285800" y="2001960"/>
            <a:ext cx="44395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CustomShape 4"/>
          <p:cNvSpPr/>
          <p:nvPr/>
        </p:nvSpPr>
        <p:spPr>
          <a:xfrm>
            <a:off x="1308600" y="1437120"/>
            <a:ext cx="6321600" cy="40428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CustomShape 5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Heroku cli</a:t>
            </a:r>
            <a:endParaRPr/>
          </a:p>
        </p:txBody>
      </p:sp>
      <p:sp>
        <p:nvSpPr>
          <p:cNvPr id="357" name="CustomShape 6"/>
          <p:cNvSpPr/>
          <p:nvPr/>
        </p:nvSpPr>
        <p:spPr>
          <a:xfrm>
            <a:off x="457200" y="1371600"/>
            <a:ext cx="8045640" cy="94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The Heroku Command Line Interface (CLI) makes it easy to create and manage your Heroku apps directly from the terminal. It’s an essential part of using Heroku.</a:t>
            </a:r>
            <a:endParaRPr/>
          </a:p>
        </p:txBody>
      </p:sp>
      <p:sp>
        <p:nvSpPr>
          <p:cNvPr id="358" name="CustomShape 7"/>
          <p:cNvSpPr/>
          <p:nvPr/>
        </p:nvSpPr>
        <p:spPr>
          <a:xfrm>
            <a:off x="640080" y="2468880"/>
            <a:ext cx="7954200" cy="239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- Создадим приложение example</a:t>
            </a:r>
            <a:endParaRPr/>
          </a:p>
          <a:p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</a:t>
            </a:r>
            <a:r>
              <a:rPr lang="en-US">
                <a:solidFill>
                  <a:srgbClr val="dddddd"/>
                </a:solidFill>
                <a:latin typeface="Arial"/>
              </a:rPr>
              <a:t> </a:t>
            </a:r>
            <a:r>
              <a:rPr lang="en-US">
                <a:solidFill>
                  <a:srgbClr val="009999"/>
                </a:solidFill>
                <a:latin typeface="Arial"/>
              </a:rPr>
              <a:t>mkdir example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009999"/>
                </a:solidFill>
                <a:latin typeface="Arial"/>
              </a:rPr>
              <a:t>	</a:t>
            </a:r>
            <a:r>
              <a:rPr lang="en-US">
                <a:solidFill>
                  <a:srgbClr val="ff6600"/>
                </a:solidFill>
                <a:latin typeface="Arial"/>
              </a:rPr>
              <a:t>$</a:t>
            </a:r>
            <a:r>
              <a:rPr lang="en-US">
                <a:solidFill>
                  <a:srgbClr val="dddddd"/>
                </a:solidFill>
                <a:latin typeface="Arial"/>
              </a:rPr>
              <a:t> </a:t>
            </a:r>
            <a:r>
              <a:rPr lang="en-US">
                <a:solidFill>
                  <a:srgbClr val="009999"/>
                </a:solidFill>
                <a:latin typeface="Arial"/>
              </a:rPr>
              <a:t>git push heroku master</a:t>
            </a:r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cd example                                           </a:t>
            </a:r>
            <a:r>
              <a:rPr lang="en-US">
                <a:solidFill>
                  <a:srgbClr val="ff6600"/>
                </a:solidFill>
                <a:latin typeface="Arial"/>
              </a:rPr>
              <a:t>$</a:t>
            </a:r>
            <a:r>
              <a:rPr lang="en-US">
                <a:solidFill>
                  <a:srgbClr val="dddddd"/>
                </a:solidFill>
                <a:latin typeface="Arial"/>
              </a:rPr>
              <a:t> </a:t>
            </a:r>
            <a:r>
              <a:rPr lang="en-US">
                <a:solidFill>
                  <a:srgbClr val="009999"/>
                </a:solidFill>
                <a:latin typeface="Arial"/>
              </a:rPr>
              <a:t>heroku ps:scale web=1</a:t>
            </a:r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git init                                                    </a:t>
            </a:r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heroku open</a:t>
            </a:r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heroku apps:create example                 </a:t>
            </a:r>
            <a:r>
              <a:rPr lang="en-US">
                <a:solidFill>
                  <a:srgbClr val="ff6600"/>
                </a:solidFill>
                <a:latin typeface="Arial"/>
              </a:rPr>
              <a:t>$ </a:t>
            </a:r>
            <a:r>
              <a:rPr lang="en-US">
                <a:solidFill>
                  <a:srgbClr val="009999"/>
                </a:solidFill>
                <a:latin typeface="Arial"/>
              </a:rPr>
              <a:t>heroku logs --tail</a:t>
            </a:r>
            <a:endParaRPr/>
          </a:p>
          <a:p>
            <a:r>
              <a:rPr lang="en-US">
                <a:solidFill>
                  <a:srgbClr val="999999"/>
                </a:solidFill>
                <a:latin typeface="Arial"/>
              </a:rPr>
              <a:t>Creating ⬢ example... done</a:t>
            </a:r>
            <a:endParaRPr/>
          </a:p>
          <a:p>
            <a:r>
              <a:rPr lang="en-US">
                <a:solidFill>
                  <a:srgbClr val="999999"/>
                </a:solidFill>
                <a:latin typeface="Arial"/>
              </a:rPr>
              <a:t>https://example.herokuapp.com/ | https://git.heroku.com/example.git</a:t>
            </a:r>
            <a:endParaRPr/>
          </a:p>
          <a:p>
            <a:r>
              <a:rPr lang="en-US">
                <a:solidFill>
                  <a:srgbClr val="999999"/>
                </a:solidFill>
                <a:latin typeface="Arial"/>
              </a:rPr>
              <a:t>Git remote heroku added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24800" y="59760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CustomShape 2"/>
          <p:cNvSpPr/>
          <p:nvPr/>
        </p:nvSpPr>
        <p:spPr>
          <a:xfrm>
            <a:off x="343800" y="165132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CustomShape 3"/>
          <p:cNvSpPr/>
          <p:nvPr/>
        </p:nvSpPr>
        <p:spPr>
          <a:xfrm>
            <a:off x="4285800" y="2001960"/>
            <a:ext cx="44395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CustomShape 4"/>
          <p:cNvSpPr/>
          <p:nvPr/>
        </p:nvSpPr>
        <p:spPr>
          <a:xfrm>
            <a:off x="1308600" y="1437120"/>
            <a:ext cx="6321600" cy="404280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CustomShape 5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Heroku cli</a:t>
            </a:r>
            <a:endParaRPr/>
          </a:p>
        </p:txBody>
      </p:sp>
      <p:pic>
        <p:nvPicPr>
          <p:cNvPr id="3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828800"/>
            <a:ext cx="8502840" cy="1310040"/>
          </a:xfrm>
          <a:prstGeom prst="rect">
            <a:avLst/>
          </a:prstGeom>
          <a:ln>
            <a:noFill/>
          </a:ln>
        </p:spPr>
      </p:pic>
      <p:sp>
        <p:nvSpPr>
          <p:cNvPr id="365" name="CustomShape 6"/>
          <p:cNvSpPr/>
          <p:nvPr/>
        </p:nvSpPr>
        <p:spPr>
          <a:xfrm>
            <a:off x="548640" y="1371600"/>
            <a:ext cx="8228520" cy="31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solidFill>
                  <a:srgbClr val="dddddd"/>
                </a:solidFill>
                <a:latin typeface="Arial"/>
              </a:rPr>
              <a:t>У Heroku довольно большой выбор и доступен бесплатный аккаунт для разработки</a:t>
            </a:r>
            <a:endParaRPr/>
          </a:p>
        </p:txBody>
      </p:sp>
      <p:pic>
        <p:nvPicPr>
          <p:cNvPr id="36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4720" y="3462840"/>
            <a:ext cx="8091000" cy="147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24800" y="59760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CustomShape 2"/>
          <p:cNvSpPr/>
          <p:nvPr/>
        </p:nvSpPr>
        <p:spPr>
          <a:xfrm>
            <a:off x="343800" y="165132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CustomShape 3"/>
          <p:cNvSpPr/>
          <p:nvPr/>
        </p:nvSpPr>
        <p:spPr>
          <a:xfrm>
            <a:off x="4285800" y="2001960"/>
            <a:ext cx="44395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CustomShape 4"/>
          <p:cNvSpPr/>
          <p:nvPr/>
        </p:nvSpPr>
        <p:spPr>
          <a:xfrm>
            <a:off x="1308600" y="1437120"/>
            <a:ext cx="6321600" cy="40428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CustomShape 5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Express JS</a:t>
            </a:r>
            <a:endParaRPr/>
          </a:p>
        </p:txBody>
      </p:sp>
      <p:pic>
        <p:nvPicPr>
          <p:cNvPr id="3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83680" y="3657600"/>
            <a:ext cx="2386440" cy="1376280"/>
          </a:xfrm>
          <a:prstGeom prst="rect">
            <a:avLst/>
          </a:prstGeom>
          <a:ln>
            <a:noFill/>
          </a:ln>
        </p:spPr>
      </p:pic>
      <p:sp>
        <p:nvSpPr>
          <p:cNvPr id="373" name="CustomShape 6"/>
          <p:cNvSpPr/>
          <p:nvPr/>
        </p:nvSpPr>
        <p:spPr>
          <a:xfrm>
            <a:off x="457200" y="1371600"/>
            <a:ext cx="8137080" cy="123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Fast, unopinionated, minimalist web framework for Node.js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Один из самых популярных легковесных фреймворков, используемых при создании веб-приложений для NodeJS.</a:t>
            </a:r>
            <a:endParaRPr/>
          </a:p>
        </p:txBody>
      </p:sp>
      <p:sp>
        <p:nvSpPr>
          <p:cNvPr id="374" name="CustomShape 7"/>
          <p:cNvSpPr/>
          <p:nvPr/>
        </p:nvSpPr>
        <p:spPr>
          <a:xfrm>
            <a:off x="457200" y="2834640"/>
            <a:ext cx="6216840" cy="239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- Текущая версия 4, но уже разрабатывается 5я версия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- Express 5 is not very different from Express 4.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- Existing Express 4 program might not work if you update it to use Express 5.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install the latest alpha version</a:t>
            </a:r>
            <a:endParaRPr/>
          </a:p>
          <a:p>
            <a:r>
              <a:rPr lang="en-US">
                <a:solidFill>
                  <a:srgbClr val="ff6600"/>
                </a:solidFill>
                <a:latin typeface="Arial"/>
              </a:rPr>
              <a:t>$ npm install</a:t>
            </a:r>
            <a:r>
              <a:rPr lang="en-US">
                <a:solidFill>
                  <a:srgbClr val="dddddd"/>
                </a:solidFill>
                <a:latin typeface="Arial"/>
              </a:rPr>
              <a:t> </a:t>
            </a:r>
            <a:r>
              <a:rPr lang="en-US">
                <a:solidFill>
                  <a:srgbClr val="009999"/>
                </a:solidFill>
                <a:latin typeface="Arial"/>
              </a:rPr>
              <a:t>express@&gt;=5.0.0-alpha.1 --save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24800" y="59760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CustomShape 2"/>
          <p:cNvSpPr/>
          <p:nvPr/>
        </p:nvSpPr>
        <p:spPr>
          <a:xfrm>
            <a:off x="343800" y="165132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CustomShape 3"/>
          <p:cNvSpPr/>
          <p:nvPr/>
        </p:nvSpPr>
        <p:spPr>
          <a:xfrm>
            <a:off x="4285800" y="2001960"/>
            <a:ext cx="44395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CustomShape 4"/>
          <p:cNvSpPr/>
          <p:nvPr/>
        </p:nvSpPr>
        <p:spPr>
          <a:xfrm>
            <a:off x="1308600" y="1437120"/>
            <a:ext cx="6321600" cy="40428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CustomShape 5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Express JS</a:t>
            </a:r>
            <a:endParaRPr/>
          </a:p>
        </p:txBody>
      </p:sp>
      <p:sp>
        <p:nvSpPr>
          <p:cNvPr id="380" name="CustomShape 6"/>
          <p:cNvSpPr/>
          <p:nvPr/>
        </p:nvSpPr>
        <p:spPr>
          <a:xfrm>
            <a:off x="373320" y="1737360"/>
            <a:ext cx="4014720" cy="3290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app.del()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app.param(fn)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Pluralized method names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Leading colon in name argument to app.param(name, fn)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req.param(name)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res.json(obj, status)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res.jsonp(obj, status)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res.send(body, status)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res.send(status)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500">
                <a:solidFill>
                  <a:srgbClr val="dddddd"/>
                </a:solidFill>
                <a:latin typeface="Arial"/>
              </a:rPr>
              <a:t>res.sendfile()</a:t>
            </a:r>
            <a:endParaRPr/>
          </a:p>
        </p:txBody>
      </p:sp>
      <p:sp>
        <p:nvSpPr>
          <p:cNvPr id="381" name="CustomShape 7"/>
          <p:cNvSpPr/>
          <p:nvPr/>
        </p:nvSpPr>
        <p:spPr>
          <a:xfrm>
            <a:off x="4674240" y="1737360"/>
            <a:ext cx="4014720" cy="12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300">
                <a:solidFill>
                  <a:srgbClr val="dddddd"/>
                </a:solidFill>
                <a:latin typeface="Arial"/>
              </a:rPr>
              <a:t>app.router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300">
                <a:solidFill>
                  <a:srgbClr val="dddddd"/>
                </a:solidFill>
                <a:latin typeface="Arial"/>
              </a:rPr>
              <a:t>req.host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300">
                <a:solidFill>
                  <a:srgbClr val="dddddd"/>
                </a:solidFill>
                <a:latin typeface="Arial"/>
              </a:rPr>
              <a:t>req.query</a:t>
            </a:r>
            <a:endParaRPr/>
          </a:p>
        </p:txBody>
      </p:sp>
      <p:sp>
        <p:nvSpPr>
          <p:cNvPr id="382" name="CustomShape 8"/>
          <p:cNvSpPr/>
          <p:nvPr/>
        </p:nvSpPr>
        <p:spPr>
          <a:xfrm>
            <a:off x="365760" y="1280160"/>
            <a:ext cx="383940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ffffff"/>
                </a:solidFill>
                <a:latin typeface="Arial"/>
              </a:rPr>
              <a:t>Deleted methods</a:t>
            </a:r>
            <a:endParaRPr/>
          </a:p>
        </p:txBody>
      </p:sp>
      <p:sp>
        <p:nvSpPr>
          <p:cNvPr id="383" name="CustomShape 9"/>
          <p:cNvSpPr/>
          <p:nvPr/>
        </p:nvSpPr>
        <p:spPr>
          <a:xfrm>
            <a:off x="4579560" y="3672360"/>
            <a:ext cx="4014720" cy="12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300">
                <a:solidFill>
                  <a:srgbClr val="dddddd"/>
                </a:solidFill>
                <a:latin typeface="Arial"/>
              </a:rPr>
              <a:t>res.render()</a:t>
            </a:r>
            <a:endParaRPr/>
          </a:p>
        </p:txBody>
      </p:sp>
      <p:sp>
        <p:nvSpPr>
          <p:cNvPr id="384" name="CustomShape 10"/>
          <p:cNvSpPr/>
          <p:nvPr/>
        </p:nvSpPr>
        <p:spPr>
          <a:xfrm>
            <a:off x="4572000" y="1299600"/>
            <a:ext cx="383940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ffffff"/>
                </a:solidFill>
                <a:latin typeface="Arial"/>
              </a:rPr>
              <a:t>Changed methods</a:t>
            </a:r>
            <a:endParaRPr/>
          </a:p>
        </p:txBody>
      </p:sp>
      <p:sp>
        <p:nvSpPr>
          <p:cNvPr id="385" name="CustomShape 11"/>
          <p:cNvSpPr/>
          <p:nvPr/>
        </p:nvSpPr>
        <p:spPr>
          <a:xfrm>
            <a:off x="4572000" y="3128400"/>
            <a:ext cx="383940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ffffff"/>
                </a:solidFill>
                <a:latin typeface="Arial"/>
              </a:rPr>
              <a:t>Improvements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24800" y="59760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CustomShape 2"/>
          <p:cNvSpPr/>
          <p:nvPr/>
        </p:nvSpPr>
        <p:spPr>
          <a:xfrm>
            <a:off x="343800" y="165132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CustomShape 3"/>
          <p:cNvSpPr/>
          <p:nvPr/>
        </p:nvSpPr>
        <p:spPr>
          <a:xfrm>
            <a:off x="4285800" y="2001960"/>
            <a:ext cx="44395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CustomShape 4"/>
          <p:cNvSpPr/>
          <p:nvPr/>
        </p:nvSpPr>
        <p:spPr>
          <a:xfrm>
            <a:off x="1308600" y="1437120"/>
            <a:ext cx="6321600" cy="40428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CustomShape 5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Express JS</a:t>
            </a:r>
            <a:endParaRPr/>
          </a:p>
        </p:txBody>
      </p:sp>
      <p:sp>
        <p:nvSpPr>
          <p:cNvPr id="391" name="CustomShape 6"/>
          <p:cNvSpPr/>
          <p:nvPr/>
        </p:nvSpPr>
        <p:spPr>
          <a:xfrm>
            <a:off x="457200" y="1598040"/>
            <a:ext cx="8137080" cy="438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000">
                <a:solidFill>
                  <a:srgbClr val="dddddd"/>
                </a:solidFill>
                <a:latin typeface="Arial"/>
              </a:rPr>
              <a:t>- Измененые методы статусов и респонсов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.json(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obj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, 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status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.status(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status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).json(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obj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).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.send(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obj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, 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status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      =&gt;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.status(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status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).send(</a:t>
            </a:r>
            <a:r>
              <a:rPr lang="en-US" sz="2000">
                <a:solidFill>
                  <a:srgbClr val="009999"/>
                </a:solidFill>
                <a:latin typeface="Arial"/>
              </a:rPr>
              <a:t>obj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).</a:t>
            </a:r>
            <a:endParaRPr/>
          </a:p>
          <a:p>
            <a:endParaRPr/>
          </a:p>
          <a:p>
            <a:r>
              <a:rPr lang="en-US" sz="2000">
                <a:solidFill>
                  <a:srgbClr val="dddddd"/>
                </a:solidFill>
                <a:latin typeface="Arial"/>
              </a:rPr>
              <a:t>- Camel Cased методы 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.sendfile()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.sendFile().</a:t>
            </a:r>
            <a:endParaRPr/>
          </a:p>
          <a:p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app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.router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reference of base Express router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req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.host    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Express 5 the port number is maintained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req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.query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can accept false to disable query string parsing</a:t>
            </a:r>
            <a:endParaRPr/>
          </a:p>
          <a:p>
            <a:r>
              <a:rPr lang="en-US" sz="20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.render()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	</a:t>
            </a:r>
            <a:r>
              <a:rPr lang="en-US" sz="2000">
                <a:solidFill>
                  <a:srgbClr val="dddddd"/>
                </a:solidFill>
                <a:latin typeface="Arial"/>
              </a:rPr>
              <a:t>=&gt; enforces asynchronous behavior for view engines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424800" y="59760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CustomShape 2"/>
          <p:cNvSpPr/>
          <p:nvPr/>
        </p:nvSpPr>
        <p:spPr>
          <a:xfrm>
            <a:off x="343800" y="165132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CustomShape 3"/>
          <p:cNvSpPr/>
          <p:nvPr/>
        </p:nvSpPr>
        <p:spPr>
          <a:xfrm>
            <a:off x="4285800" y="2001960"/>
            <a:ext cx="44395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CustomShape 4"/>
          <p:cNvSpPr/>
          <p:nvPr/>
        </p:nvSpPr>
        <p:spPr>
          <a:xfrm>
            <a:off x="1308600" y="1437120"/>
            <a:ext cx="6321600" cy="40428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CustomShape 5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Angular</a:t>
            </a:r>
            <a:endParaRPr/>
          </a:p>
        </p:txBody>
      </p:sp>
      <p:pic>
        <p:nvPicPr>
          <p:cNvPr id="3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30440" y="4618800"/>
            <a:ext cx="2021040" cy="409320"/>
          </a:xfrm>
          <a:prstGeom prst="rect">
            <a:avLst/>
          </a:prstGeom>
          <a:ln>
            <a:noFill/>
          </a:ln>
        </p:spPr>
      </p:pic>
      <p:sp>
        <p:nvSpPr>
          <p:cNvPr id="398" name="CustomShape 6"/>
          <p:cNvSpPr/>
          <p:nvPr/>
        </p:nvSpPr>
        <p:spPr>
          <a:xfrm>
            <a:off x="365760" y="1371600"/>
            <a:ext cx="8411400" cy="369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Version 8 of Angular — Smaller bundles, CLI APIs, and alignment with the ecosystem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В новой версии обещают улучшить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This release improves application startup time on modern browsers, provides new APIs for tapping into the CLI, and aligns Angular to the ecosystem and more web standards.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Новым так же будет компилятор Ivy чтобы повысить скорость сборки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Ivy is a new backwards-compatible Angular renderer focused on further speed improvements, size reduction, and increased flexibility.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Улучшено добавление кастомных команд в cli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Builder APIs in the CLI, available to developers who want to customize the Angular CLI by adding or modifying commands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424800" y="59760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CustomShape 2"/>
          <p:cNvSpPr/>
          <p:nvPr/>
        </p:nvSpPr>
        <p:spPr>
          <a:xfrm>
            <a:off x="343800" y="165132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CustomShape 3"/>
          <p:cNvSpPr/>
          <p:nvPr/>
        </p:nvSpPr>
        <p:spPr>
          <a:xfrm>
            <a:off x="4285800" y="2001960"/>
            <a:ext cx="44395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CustomShape 4"/>
          <p:cNvSpPr/>
          <p:nvPr/>
        </p:nvSpPr>
        <p:spPr>
          <a:xfrm>
            <a:off x="1308600" y="1437120"/>
            <a:ext cx="6321600" cy="404280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CustomShape 5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Angular</a:t>
            </a:r>
            <a:endParaRPr/>
          </a:p>
        </p:txBody>
      </p:sp>
      <p:pic>
        <p:nvPicPr>
          <p:cNvPr id="4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30440" y="4618800"/>
            <a:ext cx="2021040" cy="409320"/>
          </a:xfrm>
          <a:prstGeom prst="rect">
            <a:avLst/>
          </a:prstGeom>
          <a:ln>
            <a:noFill/>
          </a:ln>
        </p:spPr>
      </p:pic>
      <p:pic>
        <p:nvPicPr>
          <p:cNvPr id="40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080" y="1922400"/>
            <a:ext cx="4587480" cy="2648520"/>
          </a:xfrm>
          <a:prstGeom prst="rect">
            <a:avLst/>
          </a:prstGeom>
          <a:ln>
            <a:noFill/>
          </a:ln>
        </p:spPr>
      </p:pic>
      <p:sp>
        <p:nvSpPr>
          <p:cNvPr id="406" name="CustomShape 6"/>
          <p:cNvSpPr/>
          <p:nvPr/>
        </p:nvSpPr>
        <p:spPr>
          <a:xfrm>
            <a:off x="5394960" y="1748520"/>
            <a:ext cx="3839400" cy="239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&lt;script type="module" src="…"&gt; 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// Modern JS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&lt;script nomodule src="…"&gt; 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// Legacy JS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At runtime, the browser uses attributes on the script tag to load the right bundle.</a:t>
            </a:r>
            <a:endParaRPr/>
          </a:p>
        </p:txBody>
      </p:sp>
      <p:sp>
        <p:nvSpPr>
          <p:cNvPr id="407" name="CustomShape 7"/>
          <p:cNvSpPr/>
          <p:nvPr/>
        </p:nvSpPr>
        <p:spPr>
          <a:xfrm>
            <a:off x="640080" y="1371600"/>
            <a:ext cx="7497000" cy="37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000">
                <a:solidFill>
                  <a:srgbClr val="ffffff"/>
                </a:solidFill>
                <a:latin typeface="Arial"/>
              </a:rPr>
              <a:t>- Улучшенная загрузка модулей позволит сэкономить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24800" y="59760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CustomShape 2"/>
          <p:cNvSpPr/>
          <p:nvPr/>
        </p:nvSpPr>
        <p:spPr>
          <a:xfrm>
            <a:off x="343800" y="165132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410" name="CustomShape 3"/>
          <p:cNvSpPr/>
          <p:nvPr/>
        </p:nvSpPr>
        <p:spPr>
          <a:xfrm>
            <a:off x="4285800" y="2001960"/>
            <a:ext cx="44395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CustomShape 4"/>
          <p:cNvSpPr/>
          <p:nvPr/>
        </p:nvSpPr>
        <p:spPr>
          <a:xfrm>
            <a:off x="1308600" y="1437120"/>
            <a:ext cx="6321600" cy="40428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CustomShape 5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MongoDB</a:t>
            </a:r>
            <a:endParaRPr/>
          </a:p>
        </p:txBody>
      </p:sp>
      <p:pic>
        <p:nvPicPr>
          <p:cNvPr id="4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480" y="4388760"/>
            <a:ext cx="2283840" cy="618840"/>
          </a:xfrm>
          <a:prstGeom prst="rect">
            <a:avLst/>
          </a:prstGeom>
          <a:ln>
            <a:noFill/>
          </a:ln>
        </p:spPr>
      </p:pic>
      <p:sp>
        <p:nvSpPr>
          <p:cNvPr id="414" name="CustomShape 6"/>
          <p:cNvSpPr/>
          <p:nvPr/>
        </p:nvSpPr>
        <p:spPr>
          <a:xfrm>
            <a:off x="548640" y="1439640"/>
            <a:ext cx="7405560" cy="346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Документо-ориентированная база данных MongoDB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- Что нового будет в версии 4.2 (i.e. in progress)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Distributed Transactions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Removed MMAPv1 Storage Engine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Removed Commands and Methods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Sharded Clusters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Security Improvements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Aggregation Improvements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Change Stream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5" name="CustomShape 7"/>
          <p:cNvSpPr/>
          <p:nvPr/>
        </p:nvSpPr>
        <p:spPr>
          <a:xfrm>
            <a:off x="4663440" y="2469240"/>
            <a:ext cx="3043080" cy="191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solidFill>
                  <a:srgbClr val="dddddd"/>
                </a:solidFill>
                <a:latin typeface="Arial"/>
              </a:rPr>
              <a:t>Update Enhancements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Wildcard Indexes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Platform Support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MongoDB Tools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General Improvements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Changes Affecting Compatibility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Upgrade Procedures</a:t>
            </a:r>
            <a:endParaRPr/>
          </a:p>
          <a:p>
            <a:r>
              <a:rPr lang="en-US" sz="1600">
                <a:solidFill>
                  <a:srgbClr val="dddddd"/>
                </a:solidFill>
                <a:latin typeface="Arial"/>
              </a:rPr>
              <a:t>Report an Issue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424800" y="59760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CustomShape 2"/>
          <p:cNvSpPr/>
          <p:nvPr/>
        </p:nvSpPr>
        <p:spPr>
          <a:xfrm>
            <a:off x="343800" y="165132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CustomShape 3"/>
          <p:cNvSpPr/>
          <p:nvPr/>
        </p:nvSpPr>
        <p:spPr>
          <a:xfrm>
            <a:off x="4285800" y="2001960"/>
            <a:ext cx="44395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CustomShape 4"/>
          <p:cNvSpPr/>
          <p:nvPr/>
        </p:nvSpPr>
        <p:spPr>
          <a:xfrm>
            <a:off x="1308600" y="1437120"/>
            <a:ext cx="6321600" cy="40428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CustomShape 5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MongoDB</a:t>
            </a:r>
            <a:endParaRPr/>
          </a:p>
        </p:txBody>
      </p:sp>
      <p:pic>
        <p:nvPicPr>
          <p:cNvPr id="4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120" y="4480560"/>
            <a:ext cx="2283840" cy="618840"/>
          </a:xfrm>
          <a:prstGeom prst="rect">
            <a:avLst/>
          </a:prstGeom>
          <a:ln>
            <a:noFill/>
          </a:ln>
        </p:spPr>
      </p:pic>
      <p:sp>
        <p:nvSpPr>
          <p:cNvPr id="422" name="CustomShape 6"/>
          <p:cNvSpPr/>
          <p:nvPr/>
        </p:nvSpPr>
        <p:spPr>
          <a:xfrm>
            <a:off x="548640" y="1439640"/>
            <a:ext cx="7405560" cy="346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MongoDB - это база данных, которая хранит ваши данные в виде документов. Как правило, эти документы имеют JSON (* JavaScript Object Notation - текстовый формат обмена данными, основанный на JavaScript. Здесь и далее примеч. пер.) - подобную структуру: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firstName: "Jamie",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 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lastName: "Munro"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dddddd"/>
                </a:solidFill>
                <a:latin typeface="Arial"/>
              </a:rPr>
              <a:t>Одна из основных особенностей MongoDB - гибкость структуры её данных. Несмотря на то, что в первом примере объект user имел свойства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firstName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и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lastName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, эти свойства могут отсутствовать в других документах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user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коллекции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users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dddddd"/>
                </a:solidFill>
                <a:latin typeface="Arial"/>
              </a:rPr>
              <a:t>Именно это отличает MongoDB от баз данных SQL (* structured query language — язык структурированных запросов), например, MySQL или Microsoft SQL Server, в которых для каждого объекта, хранящегося в базе данных, необходима фиксированная схема.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90320" y="526320"/>
            <a:ext cx="8007120" cy="408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</a:rPr>
              <a:t>План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1) MEAN - stack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a) Requirements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b) Express-cli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c) Angular-cli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d) Mongo-shell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e) Heroku-cli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2) Express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3) Angular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4) MongoDB &amp; Mongoose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5) Docker &amp; MEAN CRUD APP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6) Deploy to Heroku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</a:rPr>
              <a:t>7) Заключение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424800" y="59760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CustomShape 2"/>
          <p:cNvSpPr/>
          <p:nvPr/>
        </p:nvSpPr>
        <p:spPr>
          <a:xfrm>
            <a:off x="343800" y="165132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CustomShape 3"/>
          <p:cNvSpPr/>
          <p:nvPr/>
        </p:nvSpPr>
        <p:spPr>
          <a:xfrm>
            <a:off x="4285800" y="2001960"/>
            <a:ext cx="44395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CustomShape 4"/>
          <p:cNvSpPr/>
          <p:nvPr/>
        </p:nvSpPr>
        <p:spPr>
          <a:xfrm>
            <a:off x="1308600" y="1437120"/>
            <a:ext cx="6321600" cy="40428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CustomShape 5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Mongoose</a:t>
            </a:r>
            <a:endParaRPr/>
          </a:p>
        </p:txBody>
      </p:sp>
      <p:sp>
        <p:nvSpPr>
          <p:cNvPr id="428" name="CustomShape 6"/>
          <p:cNvSpPr/>
          <p:nvPr/>
        </p:nvSpPr>
        <p:spPr>
          <a:xfrm>
            <a:off x="548640" y="1439640"/>
            <a:ext cx="7405560" cy="346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Mongoose - это ODM (* Object Document Mapper - объектно-документный отобразитель).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Mongoose предоставляет огромный набор функциональных возможностей для создания и работы со схемами.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Mongoose содержит восемь SchemaTypes (* типы данных схемы),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String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Number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Date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Buffer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Boolean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Mixed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ObjectId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9999"/>
                </a:solidFill>
                <a:latin typeface="Arial"/>
              </a:rPr>
              <a:t>Array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9" name="CustomShape 7"/>
          <p:cNvSpPr/>
          <p:nvPr/>
        </p:nvSpPr>
        <p:spPr>
          <a:xfrm>
            <a:off x="2834640" y="2743200"/>
            <a:ext cx="5668560" cy="166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Для каждого типа данных можно: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задать значение по умолчанию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задать пользовательскую функцию проверки данных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указать, что поле необходимо заполнить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задать get-функцию (геттер), которая позволяет вам проводить манипуляции с данными до их возвращения в виде объекта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задать set-функцию (* сеттер), которая позволяет вам проводить манипуляции с данными до их сохранения в базу данных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 определить индексы для более быстрого получения данных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424800" y="59760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CustomShape 2"/>
          <p:cNvSpPr/>
          <p:nvPr/>
        </p:nvSpPr>
        <p:spPr>
          <a:xfrm>
            <a:off x="343800" y="165132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CustomShape 3"/>
          <p:cNvSpPr/>
          <p:nvPr/>
        </p:nvSpPr>
        <p:spPr>
          <a:xfrm>
            <a:off x="4285800" y="2001960"/>
            <a:ext cx="44395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CustomShape 4"/>
          <p:cNvSpPr/>
          <p:nvPr/>
        </p:nvSpPr>
        <p:spPr>
          <a:xfrm>
            <a:off x="1308600" y="1437120"/>
            <a:ext cx="6321600" cy="40428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CustomShape 5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Mongoose</a:t>
            </a:r>
            <a:endParaRPr/>
          </a:p>
        </p:txBody>
      </p:sp>
      <p:sp>
        <p:nvSpPr>
          <p:cNvPr id="435" name="CustomShape 6"/>
          <p:cNvSpPr/>
          <p:nvPr/>
        </p:nvSpPr>
        <p:spPr>
          <a:xfrm>
            <a:off x="548640" y="1280160"/>
            <a:ext cx="7405560" cy="362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>
                <a:solidFill>
                  <a:srgbClr val="dddddd"/>
                </a:solidFill>
                <a:latin typeface="Arial"/>
              </a:rPr>
              <a:t>- Coедиенение с базой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mongoose = require('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mongoose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config = require('./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config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b2b2b2"/>
                </a:solidFill>
                <a:latin typeface="Arial"/>
              </a:rPr>
              <a:t>// connect to mongo db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mongoUri = config.mongo.host;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mongoose.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connect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(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mongoUri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, {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keepAlive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: 1 });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mongoose.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connection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.on('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error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', () =&gt;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throw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new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Error(`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unable to connect to database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: ${mongoUri}`);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- Модель User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User = new Schema({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username: String,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password: String,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createdAt: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type: Date,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default: Date.now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424800" y="59760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CustomShape 2"/>
          <p:cNvSpPr/>
          <p:nvPr/>
        </p:nvSpPr>
        <p:spPr>
          <a:xfrm>
            <a:off x="343800" y="165132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CustomShape 3"/>
          <p:cNvSpPr/>
          <p:nvPr/>
        </p:nvSpPr>
        <p:spPr>
          <a:xfrm>
            <a:off x="4285800" y="2001960"/>
            <a:ext cx="44395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CustomShape 4"/>
          <p:cNvSpPr/>
          <p:nvPr/>
        </p:nvSpPr>
        <p:spPr>
          <a:xfrm>
            <a:off x="1308600" y="1437120"/>
            <a:ext cx="6321600" cy="40428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CustomShape 5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Application</a:t>
            </a:r>
            <a:endParaRPr/>
          </a:p>
        </p:txBody>
      </p:sp>
      <p:sp>
        <p:nvSpPr>
          <p:cNvPr id="441" name="CustomShape 6"/>
          <p:cNvSpPr/>
          <p:nvPr/>
        </p:nvSpPr>
        <p:spPr>
          <a:xfrm>
            <a:off x="548640" y="1280160"/>
            <a:ext cx="7405560" cy="362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1604520"/>
            <a:ext cx="6904800" cy="333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Docker structure</a:t>
            </a:r>
            <a:endParaRPr/>
          </a:p>
        </p:txBody>
      </p:sp>
      <p:sp>
        <p:nvSpPr>
          <p:cNvPr id="444" name="CustomShape 2"/>
          <p:cNvSpPr/>
          <p:nvPr/>
        </p:nvSpPr>
        <p:spPr>
          <a:xfrm>
            <a:off x="388080" y="1325160"/>
            <a:ext cx="5828040" cy="339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>
                <a:solidFill>
                  <a:srgbClr val="ff6600"/>
                </a:solidFill>
                <a:latin typeface="Arial"/>
              </a:rPr>
              <a:t>my-mean-app</a:t>
            </a:r>
            <a:endParaRPr/>
          </a:p>
          <a:p>
            <a:r>
              <a:rPr lang="en-US" sz="1400">
                <a:solidFill>
                  <a:srgbClr val="cccccc"/>
                </a:solidFill>
                <a:latin typeface="Arial"/>
              </a:rPr>
              <a:t>├── </a:t>
            </a:r>
            <a:r>
              <a:rPr lang="en-US" sz="1400">
                <a:solidFill>
                  <a:srgbClr val="cccccc"/>
                </a:solidFill>
                <a:latin typeface="Arial"/>
              </a:rPr>
              <a:t>angular-client</a:t>
            </a:r>
            <a:endParaRPr/>
          </a:p>
          <a:p>
            <a:r>
              <a:rPr lang="en-US" sz="1400">
                <a:solidFill>
                  <a:srgbClr val="cccccc"/>
                </a:solidFill>
                <a:latin typeface="Arial"/>
              </a:rPr>
              <a:t>	</a:t>
            </a:r>
            <a:r>
              <a:rPr lang="en-US" sz="1400">
                <a:solidFill>
                  <a:srgbClr val="cccccc"/>
                </a:solidFill>
                <a:latin typeface="Arial"/>
              </a:rPr>
              <a:t>└──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D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ockerfile</a:t>
            </a:r>
            <a:endParaRPr/>
          </a:p>
          <a:p>
            <a:r>
              <a:rPr lang="en-US" sz="1400">
                <a:solidFill>
                  <a:srgbClr val="cccccc"/>
                </a:solidFill>
                <a:latin typeface="Arial"/>
              </a:rPr>
              <a:t>├── </a:t>
            </a:r>
            <a:r>
              <a:rPr lang="en-US" sz="1400">
                <a:solidFill>
                  <a:srgbClr val="cccccc"/>
                </a:solidFill>
                <a:latin typeface="Arial"/>
              </a:rPr>
              <a:t>express-server</a:t>
            </a:r>
            <a:endParaRPr/>
          </a:p>
          <a:p>
            <a:r>
              <a:rPr lang="en-US" sz="1400">
                <a:solidFill>
                  <a:srgbClr val="cccccc"/>
                </a:solidFill>
                <a:latin typeface="Arial"/>
              </a:rPr>
              <a:t>	</a:t>
            </a:r>
            <a:r>
              <a:rPr lang="en-US" sz="1400">
                <a:solidFill>
                  <a:srgbClr val="cccccc"/>
                </a:solidFill>
                <a:latin typeface="Arial"/>
              </a:rPr>
              <a:t>└──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Dockerfile</a:t>
            </a:r>
            <a:endParaRPr/>
          </a:p>
          <a:p>
            <a:r>
              <a:rPr lang="en-US" sz="1400">
                <a:solidFill>
                  <a:srgbClr val="cccccc"/>
                </a:solidFill>
                <a:latin typeface="Arial"/>
              </a:rPr>
              <a:t>├── </a:t>
            </a:r>
            <a:r>
              <a:rPr lang="en-US" sz="1400">
                <a:solidFill>
                  <a:srgbClr val="cccccc"/>
                </a:solidFill>
                <a:latin typeface="Arial"/>
              </a:rPr>
              <a:t>mongoDb</a:t>
            </a:r>
            <a:endParaRPr/>
          </a:p>
          <a:p>
            <a:r>
              <a:rPr lang="en-US" sz="1400">
                <a:solidFill>
                  <a:srgbClr val="cccccc"/>
                </a:solidFill>
                <a:latin typeface="Arial"/>
              </a:rPr>
              <a:t>	</a:t>
            </a:r>
            <a:r>
              <a:rPr lang="en-US" sz="1400">
                <a:solidFill>
                  <a:srgbClr val="cccccc"/>
                </a:solidFill>
                <a:latin typeface="Arial"/>
              </a:rPr>
              <a:t>└──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mongo-image</a:t>
            </a:r>
            <a:endParaRPr/>
          </a:p>
          <a:p>
            <a:r>
              <a:rPr lang="en-US" sz="1400">
                <a:solidFill>
                  <a:srgbClr val="cccccc"/>
                </a:solidFill>
                <a:latin typeface="Arial"/>
              </a:rPr>
              <a:t>└──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docker-compose.yml</a:t>
            </a:r>
            <a:endParaRPr/>
          </a:p>
          <a:p>
            <a:endParaRPr/>
          </a:p>
        </p:txBody>
      </p:sp>
      <p:pic>
        <p:nvPicPr>
          <p:cNvPr id="4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7560" y="2377440"/>
            <a:ext cx="1283040" cy="1095480"/>
          </a:xfrm>
          <a:prstGeom prst="rect">
            <a:avLst/>
          </a:prstGeom>
          <a:ln>
            <a:noFill/>
          </a:ln>
        </p:spPr>
      </p:pic>
      <p:sp>
        <p:nvSpPr>
          <p:cNvPr id="446" name="TextShape 3"/>
          <p:cNvSpPr txBox="1"/>
          <p:nvPr/>
        </p:nvSpPr>
        <p:spPr>
          <a:xfrm>
            <a:off x="640080" y="1463040"/>
            <a:ext cx="7680960" cy="40284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200">
                <a:solidFill>
                  <a:srgbClr val="ffffff"/>
                </a:solidFill>
                <a:latin typeface="Arial"/>
              </a:rPr>
              <a:t>Контейнернизация приложения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Docker file</a:t>
            </a:r>
            <a:endParaRPr/>
          </a:p>
        </p:txBody>
      </p:sp>
      <p:sp>
        <p:nvSpPr>
          <p:cNvPr id="448" name="CustomShape 2"/>
          <p:cNvSpPr/>
          <p:nvPr/>
        </p:nvSpPr>
        <p:spPr>
          <a:xfrm>
            <a:off x="388080" y="1325160"/>
            <a:ext cx="5828040" cy="339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400">
                <a:solidFill>
                  <a:srgbClr val="ff6600"/>
                </a:solidFill>
                <a:latin typeface="Arial"/>
              </a:rPr>
              <a:t>FROM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node:11</a:t>
            </a:r>
            <a:endParaRPr/>
          </a:p>
          <a:p>
            <a:endParaRPr/>
          </a:p>
          <a:p>
            <a:r>
              <a:rPr lang="en-US" sz="1200">
                <a:solidFill>
                  <a:srgbClr val="b2b2b2"/>
                </a:solidFill>
                <a:latin typeface="Arial"/>
              </a:rPr>
              <a:t># Create a directory where our app will be placed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RUN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mkdir -p /usr/src/app</a:t>
            </a:r>
            <a:endParaRPr/>
          </a:p>
          <a:p>
            <a:endParaRPr/>
          </a:p>
          <a:p>
            <a:r>
              <a:rPr lang="en-US" sz="1200">
                <a:solidFill>
                  <a:srgbClr val="b2b2b2"/>
                </a:solidFill>
                <a:latin typeface="Arial"/>
              </a:rPr>
              <a:t># Change directory so that our commands run inside this new directory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WORKDIR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/usr/src/app</a:t>
            </a:r>
            <a:endParaRPr/>
          </a:p>
          <a:p>
            <a:endParaRPr/>
          </a:p>
          <a:p>
            <a:r>
              <a:rPr lang="en-US" sz="1200">
                <a:solidFill>
                  <a:srgbClr val="b2b2b2"/>
                </a:solidFill>
                <a:latin typeface="Arial"/>
              </a:rPr>
              <a:t># Copy dependency definitions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COPY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package.json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/usr/src/app</a:t>
            </a:r>
            <a:endParaRPr/>
          </a:p>
          <a:p>
            <a:endParaRPr/>
          </a:p>
          <a:p>
            <a:r>
              <a:rPr lang="en-US" sz="1200">
                <a:solidFill>
                  <a:srgbClr val="b2b2b2"/>
                </a:solidFill>
                <a:latin typeface="Arial"/>
              </a:rPr>
              <a:t># Install dependecies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RUN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npm install</a:t>
            </a:r>
            <a:endParaRPr/>
          </a:p>
          <a:p>
            <a:endParaRPr/>
          </a:p>
          <a:p>
            <a:r>
              <a:rPr lang="en-US" sz="1200">
                <a:solidFill>
                  <a:srgbClr val="b2b2b2"/>
                </a:solidFill>
                <a:latin typeface="Arial"/>
              </a:rPr>
              <a:t># Get all the code needed to run the app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COPY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. /usr/src/app</a:t>
            </a:r>
            <a:endParaRPr/>
          </a:p>
          <a:p>
            <a:endParaRPr/>
          </a:p>
          <a:p>
            <a:r>
              <a:rPr lang="en-US" sz="1200">
                <a:solidFill>
                  <a:srgbClr val="b2b2b2"/>
                </a:solidFill>
                <a:latin typeface="Arial"/>
              </a:rPr>
              <a:t># Expose the port the app runs in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EXPOSE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3000</a:t>
            </a:r>
            <a:endParaRPr/>
          </a:p>
          <a:p>
            <a:endParaRPr/>
          </a:p>
          <a:p>
            <a:r>
              <a:rPr lang="en-US" sz="1200">
                <a:solidFill>
                  <a:srgbClr val="b2b2b2"/>
                </a:solidFill>
                <a:latin typeface="Arial"/>
              </a:rPr>
              <a:t># Serve the app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CMD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["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npm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", "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start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"]</a:t>
            </a:r>
            <a:endParaRPr/>
          </a:p>
        </p:txBody>
      </p:sp>
      <p:pic>
        <p:nvPicPr>
          <p:cNvPr id="4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7560" y="2377440"/>
            <a:ext cx="1283040" cy="109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Docker-compose file</a:t>
            </a:r>
            <a:endParaRPr/>
          </a:p>
        </p:txBody>
      </p:sp>
      <p:sp>
        <p:nvSpPr>
          <p:cNvPr id="451" name="CustomShape 2"/>
          <p:cNvSpPr/>
          <p:nvPr/>
        </p:nvSpPr>
        <p:spPr>
          <a:xfrm>
            <a:off x="365760" y="914400"/>
            <a:ext cx="8296920" cy="423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000">
                <a:solidFill>
                  <a:srgbClr val="ff6600"/>
                </a:solidFill>
                <a:latin typeface="Arial"/>
              </a:rPr>
              <a:t>version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 '3'</a:t>
            </a:r>
            <a:endParaRPr/>
          </a:p>
          <a:p>
            <a:endParaRPr/>
          </a:p>
          <a:p>
            <a:r>
              <a:rPr lang="en-US" sz="1000">
                <a:solidFill>
                  <a:srgbClr val="009999"/>
                </a:solidFill>
                <a:latin typeface="Arial"/>
              </a:rPr>
              <a:t># Define the services/containers to be run</a:t>
            </a:r>
            <a:endParaRPr/>
          </a:p>
          <a:p>
            <a:r>
              <a:rPr lang="en-US" sz="1000">
                <a:solidFill>
                  <a:srgbClr val="ff6600"/>
                </a:solidFill>
                <a:latin typeface="Arial"/>
              </a:rPr>
              <a:t>services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angular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 name of the first service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build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 angular-client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 specify the directory of the Dockerfile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ports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  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- "4200:4200"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 specify port for angular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volumes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  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- ./angular-client:/app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 this will enable changes made to the angular app reflect in the container</a:t>
            </a:r>
            <a:endParaRPr/>
          </a:p>
          <a:p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express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#name of the second service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build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 express-server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 specify the directory of the Dockerfile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ports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  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- "3000:3000"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#specify ports express server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environment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  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NODE_ENV: production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  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SERVER_PORT: 3000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  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JWT_SECRET: 0a6b944d-d2fb-46fc-a85e-0295c986cd9f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  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MONGO_HOST: mongodb+srv://kanat:kanat@cluster0-wrsdo.mongodb.net/sample_mflix?retryWrites=true&amp;w=majority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volumes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  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- ./express-server:/usr/src/app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 this will enable changes made to the angular app reflect in the container</a:t>
            </a:r>
            <a:endParaRPr/>
          </a:p>
          <a:p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database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 name of the third service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image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 mongo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 specify image to build container from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000">
                <a:solidFill>
                  <a:srgbClr val="ff6600"/>
                </a:solidFill>
                <a:latin typeface="Arial"/>
              </a:rPr>
              <a:t>ports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:</a:t>
            </a:r>
            <a:endParaRPr/>
          </a:p>
          <a:p>
            <a:r>
              <a:rPr lang="en-US" sz="1000">
                <a:solidFill>
                  <a:srgbClr val="eeeeee"/>
                </a:solidFill>
                <a:latin typeface="Arial"/>
              </a:rPr>
              <a:t>      </a:t>
            </a:r>
            <a:r>
              <a:rPr lang="en-US" sz="1000">
                <a:solidFill>
                  <a:srgbClr val="eeeeee"/>
                </a:solidFill>
                <a:latin typeface="Arial"/>
              </a:rPr>
              <a:t>- "27017:27017" </a:t>
            </a:r>
            <a:r>
              <a:rPr lang="en-US" sz="1000">
                <a:solidFill>
                  <a:srgbClr val="009999"/>
                </a:solidFill>
                <a:latin typeface="Arial"/>
              </a:rPr>
              <a:t># specify port mongoDB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 Database</a:t>
            </a:r>
            <a:endParaRPr/>
          </a:p>
        </p:txBody>
      </p:sp>
      <p:sp>
        <p:nvSpPr>
          <p:cNvPr id="453" name="CustomShape 2"/>
          <p:cNvSpPr/>
          <p:nvPr/>
        </p:nvSpPr>
        <p:spPr>
          <a:xfrm>
            <a:off x="388080" y="1489680"/>
            <a:ext cx="8388360" cy="307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solidFill>
                  <a:srgbClr val="dddddd"/>
                </a:solidFill>
                <a:latin typeface="Arial"/>
              </a:rPr>
              <a:t>- Cloud database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environment: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  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MONGO_HOST: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mongodb+srv://kanat:kanat@cluster0-wrsdo.mongodb.net/test?retryWrites=true&amp;w=majority</a:t>
            </a:r>
            <a:endParaRPr/>
          </a:p>
          <a:p>
            <a:endParaRPr/>
          </a:p>
          <a:p>
            <a:endParaRPr/>
          </a:p>
          <a:p>
            <a:r>
              <a:rPr lang="en-US" sz="2000">
                <a:solidFill>
                  <a:srgbClr val="dddddd"/>
                </a:solidFill>
                <a:latin typeface="Arial"/>
              </a:rPr>
              <a:t>- Locally we use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mongo: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image: 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mongo:3.6</a:t>
            </a:r>
            <a:endParaRPr/>
          </a:p>
        </p:txBody>
      </p:sp>
      <p:pic>
        <p:nvPicPr>
          <p:cNvPr id="4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480" y="4389120"/>
            <a:ext cx="2283840" cy="6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Nodemon</a:t>
            </a:r>
            <a:endParaRPr/>
          </a:p>
        </p:txBody>
      </p:sp>
      <p:sp>
        <p:nvSpPr>
          <p:cNvPr id="456" name="CustomShape 2"/>
          <p:cNvSpPr/>
          <p:nvPr/>
        </p:nvSpPr>
        <p:spPr>
          <a:xfrm>
            <a:off x="479880" y="1498320"/>
            <a:ext cx="5919120" cy="307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dddddd"/>
                </a:solidFill>
                <a:latin typeface="Arial"/>
              </a:rPr>
              <a:t>- Следит за изменениями файлов NodeMon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Automatic restarting of application.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Detects default file extension to monitor.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Default support for node &amp; coffeescript, but easy to run any executable (such as python, make, etc).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Ignoring specific files or directories.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Watch specific directories.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Works with server applications or one time run utilities and REPLs.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dddddd"/>
                </a:solidFill>
                <a:latin typeface="Arial"/>
              </a:rPr>
              <a:t>Requirable in node apps.</a:t>
            </a:r>
            <a:endParaRPr/>
          </a:p>
        </p:txBody>
      </p:sp>
      <p:pic>
        <p:nvPicPr>
          <p:cNvPr id="4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35040" y="3566160"/>
            <a:ext cx="2933280" cy="146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</a:t>
            </a:r>
            <a:endParaRPr/>
          </a:p>
        </p:txBody>
      </p:sp>
      <p:sp>
        <p:nvSpPr>
          <p:cNvPr id="459" name="CustomShape 2"/>
          <p:cNvSpPr/>
          <p:nvPr/>
        </p:nvSpPr>
        <p:spPr>
          <a:xfrm>
            <a:off x="388080" y="1488240"/>
            <a:ext cx="8296920" cy="307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- Express server explanation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var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express = require('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express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var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app = express();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app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.get('/',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function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(req, res) {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res.send(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'Hello World!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app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.listen(9090, </a:t>
            </a:r>
            <a:r>
              <a:rPr lang="en-US" sz="1400">
                <a:solidFill>
                  <a:srgbClr val="ff6600"/>
                </a:solidFill>
                <a:latin typeface="Arial"/>
              </a:rPr>
              <a:t>function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 () {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console.log('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Example app listening on port 9090!</a:t>
            </a:r>
            <a:r>
              <a:rPr lang="en-US" sz="14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endParaRPr/>
          </a:p>
        </p:txBody>
      </p:sp>
      <p:pic>
        <p:nvPicPr>
          <p:cNvPr id="4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35040" y="2370960"/>
            <a:ext cx="2386440" cy="137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Mongoose model</a:t>
            </a:r>
            <a:endParaRPr/>
          </a:p>
        </p:txBody>
      </p:sp>
      <p:sp>
        <p:nvSpPr>
          <p:cNvPr id="462" name="CustomShape 2"/>
          <p:cNvSpPr/>
          <p:nvPr/>
        </p:nvSpPr>
        <p:spPr>
          <a:xfrm>
            <a:off x="388080" y="1683000"/>
            <a:ext cx="8296920" cy="307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MoviesSchema =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new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mongoose.Schema({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title: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type: String,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min: [6,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'Length should be more than 6'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],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max: 12,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required: [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true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,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'Title is required'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],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lowercase: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true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fullplot: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type: String,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runtime: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type: Number,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genres: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type: Array,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imdb: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type: Object,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});</a:t>
            </a:r>
            <a:endParaRPr/>
          </a:p>
        </p:txBody>
      </p:sp>
      <p:sp>
        <p:nvSpPr>
          <p:cNvPr id="463" name="CustomShape 3"/>
          <p:cNvSpPr/>
          <p:nvPr/>
        </p:nvSpPr>
        <p:spPr>
          <a:xfrm>
            <a:off x="5886360" y="2834640"/>
            <a:ext cx="2800080" cy="198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dddddd"/>
                </a:solidFill>
                <a:latin typeface="Arial"/>
              </a:rPr>
              <a:t>Здесь мы видим пример валидации модели ее некоторых полей, вслучае ошибки запись не попадет в базу данных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88080" y="45792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CustomShape 2"/>
          <p:cNvSpPr/>
          <p:nvPr/>
        </p:nvSpPr>
        <p:spPr>
          <a:xfrm>
            <a:off x="277560" y="165888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CustomShape 3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stack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388080" y="1645920"/>
            <a:ext cx="8480520" cy="307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ddddd"/>
                </a:solidFill>
                <a:latin typeface="Arial"/>
              </a:rPr>
              <a:t>Термин MEAN-стек относится к совокупности технологий на основе JavaScript, используемых для разработки веб-приложений. MEAN - это сокращение от MongoDB, ExpressJS, AngularJS и Node.js. MEAN представляет собой полный стек JavaScript от клиента к серверу и базе данных.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Express controller</a:t>
            </a:r>
            <a:endParaRPr/>
          </a:p>
        </p:txBody>
      </p:sp>
      <p:sp>
        <p:nvSpPr>
          <p:cNvPr id="465" name="CustomShape 2"/>
          <p:cNvSpPr/>
          <p:nvPr/>
        </p:nvSpPr>
        <p:spPr>
          <a:xfrm>
            <a:off x="388080" y="1683000"/>
            <a:ext cx="8296920" cy="307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200">
                <a:solidFill>
                  <a:srgbClr val="eeeeee"/>
                </a:solidFill>
                <a:latin typeface="Arial"/>
              </a:rPr>
              <a:t>Пагинация для вывода данных из базы данных</a:t>
            </a:r>
            <a:endParaRPr/>
          </a:p>
          <a:p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Movies = require('.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./models/movies.model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module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.exports =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getMovies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};</a:t>
            </a:r>
            <a:endParaRPr/>
          </a:p>
          <a:p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async function</a:t>
            </a:r>
            <a:r>
              <a:rPr lang="en-US" sz="1200">
                <a:solidFill>
                  <a:srgbClr val="ffcc00"/>
                </a:solidFill>
                <a:latin typeface="Arial"/>
              </a:rPr>
              <a:t>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getMovies(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page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,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limit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)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return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await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Movies.</a:t>
            </a:r>
            <a:r>
              <a:rPr lang="en-US" sz="1200">
                <a:solidFill>
                  <a:srgbClr val="ffcc00"/>
                </a:solidFill>
                <a:latin typeface="Arial"/>
              </a:rPr>
              <a:t>paginate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({}, { page: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page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, limit: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limit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});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}</a:t>
            </a:r>
            <a:endParaRPr/>
          </a:p>
          <a:p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----------------------------------------------------------------------------------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В качестве плагина для модели(схемы) мы используем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mongoose-paginate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' </a:t>
            </a:r>
            <a:endParaRPr/>
          </a:p>
          <a:p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mongoosePaginate = require('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mongoose-paginate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');</a:t>
            </a:r>
            <a:endParaRPr/>
          </a:p>
          <a:p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MoviesSchema.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plugin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(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mongoosePaginate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);</a:t>
            </a:r>
            <a:endParaRPr/>
          </a:p>
          <a:p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Express routing</a:t>
            </a:r>
            <a:endParaRPr/>
          </a:p>
        </p:txBody>
      </p:sp>
      <p:sp>
        <p:nvSpPr>
          <p:cNvPr id="467" name="CustomShape 2"/>
          <p:cNvSpPr/>
          <p:nvPr/>
        </p:nvSpPr>
        <p:spPr>
          <a:xfrm>
            <a:off x="388080" y="1683000"/>
            <a:ext cx="8296920" cy="307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200">
                <a:solidFill>
                  <a:srgbClr val="b2b2b2"/>
                </a:solidFill>
                <a:latin typeface="Arial"/>
              </a:rPr>
              <a:t>Здесь мы используем наш конроллер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moviesCtrl = require('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../controllers/movies.controller'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);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const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router = express.Router();</a:t>
            </a:r>
            <a:endParaRPr/>
          </a:p>
          <a:p>
            <a:endParaRPr/>
          </a:p>
          <a:p>
            <a:r>
              <a:rPr lang="en-US" sz="1200">
                <a:solidFill>
                  <a:srgbClr val="b2b2b2"/>
                </a:solidFill>
                <a:latin typeface="Arial"/>
              </a:rPr>
              <a:t>Описываем обработку запроса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router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.route('/')</a:t>
            </a:r>
            <a:endParaRPr/>
          </a:p>
          <a:p>
            <a:r>
              <a:rPr lang="en-US" sz="12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.get(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asyncHandler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(getMovies));</a:t>
            </a:r>
            <a:endParaRPr/>
          </a:p>
          <a:p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async function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getMovies(req, res) {</a:t>
            </a:r>
            <a:endParaRPr/>
          </a:p>
          <a:p>
            <a:r>
              <a:rPr lang="en-US" sz="12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let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page =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1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;</a:t>
            </a:r>
            <a:endParaRPr/>
          </a:p>
          <a:p>
            <a:r>
              <a:rPr lang="en-US" sz="12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let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limit =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10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;</a:t>
            </a:r>
            <a:endParaRPr/>
          </a:p>
          <a:p>
            <a:r>
              <a:rPr lang="en-US" sz="12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if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(req.query.page) page =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req.query.page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;</a:t>
            </a:r>
            <a:endParaRPr/>
          </a:p>
          <a:p>
            <a:r>
              <a:rPr lang="en-US" sz="12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if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(req.query.limit) limit =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req.query.limit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;</a:t>
            </a:r>
            <a:endParaRPr/>
          </a:p>
          <a:p>
            <a:endParaRPr/>
          </a:p>
          <a:p>
            <a:r>
              <a:rPr lang="en-US" sz="12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let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movies =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await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moviesCtrl.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getMovies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(page, limit);</a:t>
            </a:r>
            <a:endParaRPr/>
          </a:p>
          <a:p>
            <a:r>
              <a:rPr lang="en-US" sz="1200">
                <a:solidFill>
                  <a:srgbClr val="eeeeee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res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.json(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movies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);</a:t>
            </a:r>
            <a:endParaRPr/>
          </a:p>
          <a:p>
            <a:r>
              <a:rPr lang="en-US" sz="1200">
                <a:solidFill>
                  <a:srgbClr val="eeeeee"/>
                </a:solidFill>
                <a:latin typeface="Arial"/>
              </a:rPr>
              <a:t>}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app</a:t>
            </a:r>
            <a:endParaRPr/>
          </a:p>
        </p:txBody>
      </p:sp>
      <p:sp>
        <p:nvSpPr>
          <p:cNvPr id="469" name="CustomShape 2"/>
          <p:cNvSpPr/>
          <p:nvPr/>
        </p:nvSpPr>
        <p:spPr>
          <a:xfrm>
            <a:off x="388080" y="1488240"/>
            <a:ext cx="8296920" cy="307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  <a:p>
            <a:endParaRPr/>
          </a:p>
          <a:p>
            <a:endParaRPr/>
          </a:p>
        </p:txBody>
      </p:sp>
      <p:pic>
        <p:nvPicPr>
          <p:cNvPr id="4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5920" y="1359720"/>
            <a:ext cx="6139440" cy="366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Client side - DataService</a:t>
            </a:r>
            <a:endParaRPr/>
          </a:p>
        </p:txBody>
      </p:sp>
      <p:sp>
        <p:nvSpPr>
          <p:cNvPr id="472" name="CustomShape 2"/>
          <p:cNvSpPr/>
          <p:nvPr/>
        </p:nvSpPr>
        <p:spPr>
          <a:xfrm>
            <a:off x="365760" y="1774440"/>
            <a:ext cx="8296920" cy="307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200">
                <a:solidFill>
                  <a:srgbClr val="ff6600"/>
                </a:solidFill>
                <a:latin typeface="Arial"/>
              </a:rPr>
              <a:t>import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{ Injectable } from 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@angular/core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';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import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{ HttpClient } from 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@angular/common/http'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;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import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 { Observable } from 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rxjs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';</a:t>
            </a:r>
            <a:endParaRPr/>
          </a:p>
          <a:p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@</a:t>
            </a:r>
            <a:r>
              <a:rPr lang="en-US" sz="1200">
                <a:solidFill>
                  <a:srgbClr val="ffcc00"/>
                </a:solidFill>
                <a:latin typeface="Arial"/>
              </a:rPr>
              <a:t>Injectable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({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providedIn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: 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root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})</a:t>
            </a:r>
            <a:endParaRPr/>
          </a:p>
          <a:p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export class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AppDataService  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private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page: 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number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;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constructor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(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private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http: HttpClient) {}</a:t>
            </a:r>
            <a:endParaRPr/>
          </a:p>
          <a:p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public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getMovies(): </a:t>
            </a:r>
            <a:r>
              <a:rPr lang="en-US" sz="1200">
                <a:solidFill>
                  <a:srgbClr val="ffcc00"/>
                </a:solidFill>
                <a:latin typeface="Arial"/>
              </a:rPr>
              <a:t>Observable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&lt;any&gt;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this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.page = this.page + 1;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return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this.http.get(`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/api/movie?page=${</a:t>
            </a:r>
            <a:r>
              <a:rPr lang="en-US" sz="1200">
                <a:solidFill>
                  <a:srgbClr val="eeeeee"/>
                </a:solidFill>
                <a:latin typeface="Arial"/>
              </a:rPr>
              <a:t>this.page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}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`);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}</a:t>
            </a:r>
            <a:endParaRPr/>
          </a:p>
          <a:p>
            <a:endParaRPr/>
          </a:p>
        </p:txBody>
      </p:sp>
      <p:pic>
        <p:nvPicPr>
          <p:cNvPr id="47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65760" y="4206240"/>
            <a:ext cx="2021040" cy="409320"/>
          </a:xfrm>
          <a:prstGeom prst="rect">
            <a:avLst/>
          </a:prstGeom>
          <a:ln>
            <a:noFill/>
          </a:ln>
        </p:spPr>
      </p:pic>
      <p:sp>
        <p:nvSpPr>
          <p:cNvPr id="474" name="TextShape 3"/>
          <p:cNvSpPr txBox="1"/>
          <p:nvPr/>
        </p:nvSpPr>
        <p:spPr>
          <a:xfrm>
            <a:off x="5943600" y="2676600"/>
            <a:ext cx="2926080" cy="8895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solidFill>
                  <a:srgbClr val="eeeeee"/>
                </a:solidFill>
                <a:latin typeface="Arial"/>
              </a:rPr>
              <a:t>Со стороны клиента мы используем сервис для запросов на сервер и рендерим полученые данные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Client side - HomeComponent</a:t>
            </a:r>
            <a:endParaRPr/>
          </a:p>
        </p:txBody>
      </p:sp>
      <p:sp>
        <p:nvSpPr>
          <p:cNvPr id="476" name="CustomShape 2"/>
          <p:cNvSpPr/>
          <p:nvPr/>
        </p:nvSpPr>
        <p:spPr>
          <a:xfrm>
            <a:off x="365760" y="1774440"/>
            <a:ext cx="8296920" cy="307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1200">
                <a:solidFill>
                  <a:srgbClr val="ff6600"/>
                </a:solidFill>
                <a:latin typeface="Arial"/>
              </a:rPr>
              <a:t>import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{ Component, OnInit } from 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@angular/core';</a:t>
            </a:r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import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{ AppDataService } from 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../../services/http-service.service'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;</a:t>
            </a:r>
            <a:endParaRPr/>
          </a:p>
          <a:p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@</a:t>
            </a:r>
            <a:r>
              <a:rPr lang="en-US" sz="1200">
                <a:solidFill>
                  <a:srgbClr val="ffcc00"/>
                </a:solidFill>
                <a:latin typeface="Arial"/>
              </a:rPr>
              <a:t>Component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({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selector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: 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app-home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templateUrl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: 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./home.component.html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styleUrls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: ['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./home.component.scss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'],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providers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: [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AppDataService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]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})</a:t>
            </a:r>
            <a:endParaRPr/>
          </a:p>
          <a:p>
            <a:endParaRPr/>
          </a:p>
          <a:p>
            <a:r>
              <a:rPr lang="en-US" sz="1200">
                <a:solidFill>
                  <a:srgbClr val="ff6600"/>
                </a:solidFill>
                <a:latin typeface="Arial"/>
              </a:rPr>
              <a:t>export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class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HomeComponent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implements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OnInit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public onScrollDown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()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if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(this.httpReqestInProgress)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return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;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this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.httpReqestInProgress =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true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;</a:t>
            </a:r>
            <a:endParaRPr/>
          </a:p>
          <a:p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this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.DataService.getMovies().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subscribe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(data =&gt; {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data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.docs.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forEach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(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item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 =&gt;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this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.movies.push(</a:t>
            </a:r>
            <a:r>
              <a:rPr lang="en-US" sz="1200">
                <a:solidFill>
                  <a:srgbClr val="009999"/>
                </a:solidFill>
                <a:latin typeface="Arial"/>
              </a:rPr>
              <a:t>item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));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 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this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.httpReqestInProgress = </a:t>
            </a:r>
            <a:r>
              <a:rPr lang="en-US" sz="1200">
                <a:solidFill>
                  <a:srgbClr val="ff6600"/>
                </a:solidFill>
                <a:latin typeface="Arial"/>
              </a:rPr>
              <a:t>false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;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});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  </a:t>
            </a:r>
            <a:r>
              <a:rPr lang="en-US" sz="1200">
                <a:solidFill>
                  <a:srgbClr val="dddddd"/>
                </a:solidFill>
                <a:latin typeface="Arial"/>
              </a:rPr>
              <a:t>}</a:t>
            </a:r>
            <a:endParaRPr/>
          </a:p>
          <a:p>
            <a:r>
              <a:rPr lang="en-US" sz="1200">
                <a:solidFill>
                  <a:srgbClr val="dddddd"/>
                </a:solidFill>
                <a:latin typeface="Arial"/>
              </a:rPr>
              <a:t>}</a:t>
            </a:r>
            <a:endParaRPr/>
          </a:p>
          <a:p>
            <a:endParaRPr/>
          </a:p>
        </p:txBody>
      </p:sp>
      <p:pic>
        <p:nvPicPr>
          <p:cNvPr id="47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65760" y="4206240"/>
            <a:ext cx="2021040" cy="409320"/>
          </a:xfrm>
          <a:prstGeom prst="rect">
            <a:avLst/>
          </a:prstGeom>
          <a:ln>
            <a:noFill/>
          </a:ln>
        </p:spPr>
      </p:pic>
      <p:sp>
        <p:nvSpPr>
          <p:cNvPr id="478" name="TextShape 3"/>
          <p:cNvSpPr txBox="1"/>
          <p:nvPr/>
        </p:nvSpPr>
        <p:spPr>
          <a:xfrm>
            <a:off x="5943600" y="2676600"/>
            <a:ext cx="2926080" cy="8895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solidFill>
                  <a:srgbClr val="eeeeee"/>
                </a:solidFill>
                <a:latin typeface="Arial"/>
              </a:rPr>
              <a:t>Со стороны клиента мы используем сервис для запросов на сервер и рендерим полученые данные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Deploy to Heroku</a:t>
            </a:r>
            <a:endParaRPr/>
          </a:p>
        </p:txBody>
      </p:sp>
      <p:pic>
        <p:nvPicPr>
          <p:cNvPr id="4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1350720"/>
            <a:ext cx="7770600" cy="379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Deploy to Heroku</a:t>
            </a:r>
            <a:endParaRPr/>
          </a:p>
        </p:txBody>
      </p:sp>
      <p:sp>
        <p:nvSpPr>
          <p:cNvPr id="482" name="CustomShape 2"/>
          <p:cNvSpPr/>
          <p:nvPr/>
        </p:nvSpPr>
        <p:spPr>
          <a:xfrm>
            <a:off x="457560" y="905400"/>
            <a:ext cx="8227800" cy="434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Сначала логинимся и создаем наше приложение,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Его название будет автоматически сгенерированно</a:t>
            </a:r>
            <a:endParaRPr/>
          </a:p>
          <a:p>
            <a:r>
              <a:rPr lang="en-US" sz="1400">
                <a:solidFill>
                  <a:srgbClr val="eeeeee"/>
                </a:solidFill>
                <a:latin typeface="Arial"/>
              </a:rPr>
              <a:t>$ heroku login</a:t>
            </a:r>
            <a:endParaRPr/>
          </a:p>
          <a:p>
            <a:r>
              <a:rPr lang="en-US" sz="1400">
                <a:solidFill>
                  <a:srgbClr val="eeeeee"/>
                </a:solidFill>
                <a:latin typeface="Arial"/>
              </a:rPr>
              <a:t>$ cd ~/myapp</a:t>
            </a:r>
            <a:endParaRPr/>
          </a:p>
          <a:p>
            <a:r>
              <a:rPr lang="en-US" sz="1400">
                <a:solidFill>
                  <a:srgbClr val="eeeeee"/>
                </a:solidFill>
                <a:latin typeface="Arial"/>
              </a:rPr>
              <a:t>$ heroku create</a:t>
            </a:r>
            <a:endParaRPr/>
          </a:p>
          <a:p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Если гит репозитория еще нет его нужно инициализировать и добавить все изменения</a:t>
            </a:r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И запушить, после проверить что приложение защенно или проверить логи</a:t>
            </a:r>
            <a:endParaRPr/>
          </a:p>
          <a:p>
            <a:r>
              <a:rPr lang="en-US" sz="1400">
                <a:solidFill>
                  <a:srgbClr val="eeeeee"/>
                </a:solidFill>
                <a:latin typeface="Arial"/>
              </a:rPr>
              <a:t>$ git push heroku master</a:t>
            </a:r>
            <a:endParaRPr/>
          </a:p>
          <a:p>
            <a:r>
              <a:rPr lang="en-US" sz="1400">
                <a:solidFill>
                  <a:srgbClr val="eeeeee"/>
                </a:solidFill>
                <a:latin typeface="Arial"/>
              </a:rPr>
              <a:t>$ heroku ps:scale web=1</a:t>
            </a:r>
            <a:endParaRPr/>
          </a:p>
          <a:p>
            <a:r>
              <a:rPr lang="en-US" sz="1400">
                <a:solidFill>
                  <a:srgbClr val="eeeeee"/>
                </a:solidFill>
                <a:latin typeface="Arial"/>
              </a:rPr>
              <a:t>$ heroku logs --tail</a:t>
            </a:r>
            <a:endParaRPr/>
          </a:p>
          <a:p>
            <a:r>
              <a:rPr lang="en-US" sz="1400">
                <a:solidFill>
                  <a:srgbClr val="eeeeee"/>
                </a:solidFill>
                <a:latin typeface="Arial"/>
              </a:rPr>
              <a:t>$ heroku open</a:t>
            </a:r>
            <a:endParaRPr/>
          </a:p>
          <a:p>
            <a:endParaRPr/>
          </a:p>
          <a:p>
            <a:r>
              <a:rPr lang="en-US" sz="1400">
                <a:solidFill>
                  <a:srgbClr val="009999"/>
                </a:solidFill>
                <a:latin typeface="Arial"/>
              </a:rPr>
              <a:t>После будет сгенерированна ссылка на приложение</a:t>
            </a:r>
            <a:endParaRPr/>
          </a:p>
          <a:p>
            <a:r>
              <a:rPr lang="en-US" sz="1400">
                <a:solidFill>
                  <a:srgbClr val="ff6600"/>
                </a:solidFill>
                <a:latin typeface="Arial"/>
              </a:rPr>
              <a:t>http://ronchon-baguette-83273.herokuapp.com/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388080" y="457920"/>
            <a:ext cx="8361000" cy="68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Плюсы</a:t>
            </a:r>
            <a:endParaRPr/>
          </a:p>
        </p:txBody>
      </p:sp>
      <p:sp>
        <p:nvSpPr>
          <p:cNvPr id="484" name="CustomShape 2"/>
          <p:cNvSpPr/>
          <p:nvPr/>
        </p:nvSpPr>
        <p:spPr>
          <a:xfrm>
            <a:off x="457200" y="1463040"/>
            <a:ext cx="8592480" cy="2391120"/>
          </a:xfrm>
          <a:prstGeom prst="rect">
            <a:avLst/>
          </a:prstGeom>
          <a:noFill/>
          <a:ln>
            <a:noFill/>
          </a:ln>
        </p:spPr>
      </p:sp>
      <p:sp>
        <p:nvSpPr>
          <p:cNvPr id="485" name="CustomShape 3"/>
          <p:cNvSpPr/>
          <p:nvPr/>
        </p:nvSpPr>
        <p:spPr>
          <a:xfrm>
            <a:off x="731520" y="1554480"/>
            <a:ext cx="78631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Возможность писать фул-стак приложение на Javascript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Mодульность node с клиентскими и серверными файлами внутри модулей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Простота, мобильность и гибкость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Разработка </a:t>
            </a:r>
            <a:r>
              <a:rPr lang="en-US">
                <a:solidFill>
                  <a:srgbClr val="009999"/>
                </a:solidFill>
                <a:latin typeface="Arial"/>
              </a:rPr>
              <a:t>cloud-native applications</a:t>
            </a:r>
            <a:endParaRPr/>
          </a:p>
          <a:p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388080" y="457920"/>
            <a:ext cx="8361000" cy="68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Минусы</a:t>
            </a:r>
            <a:endParaRPr/>
          </a:p>
        </p:txBody>
      </p:sp>
      <p:sp>
        <p:nvSpPr>
          <p:cNvPr id="487" name="CustomShape 2"/>
          <p:cNvSpPr/>
          <p:nvPr/>
        </p:nvSpPr>
        <p:spPr>
          <a:xfrm>
            <a:off x="547920" y="1463040"/>
            <a:ext cx="8410320" cy="213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88" name="CustomShape 3"/>
          <p:cNvSpPr/>
          <p:nvPr/>
        </p:nvSpPr>
        <p:spPr>
          <a:xfrm>
            <a:off x="731520" y="1478520"/>
            <a:ext cx="78631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dddddd"/>
                </a:solidFill>
                <a:latin typeface="Arial"/>
              </a:rPr>
              <a:t>В сравнении с другими фреимворками Express проигрывает в скорости</a:t>
            </a:r>
            <a:endParaRPr/>
          </a:p>
        </p:txBody>
      </p:sp>
      <p:pic>
        <p:nvPicPr>
          <p:cNvPr id="4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0240" y="1914840"/>
            <a:ext cx="4461120" cy="2747880"/>
          </a:xfrm>
          <a:prstGeom prst="rect">
            <a:avLst/>
          </a:prstGeom>
          <a:ln>
            <a:noFill/>
          </a:ln>
        </p:spPr>
      </p:pic>
      <p:sp>
        <p:nvSpPr>
          <p:cNvPr id="490" name="CustomShape 4"/>
          <p:cNvSpPr/>
          <p:nvPr/>
        </p:nvSpPr>
        <p:spPr>
          <a:xfrm>
            <a:off x="5852160" y="2011680"/>
            <a:ext cx="2742480" cy="85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В полне возможна замена фреимворка на другой. </a:t>
            </a:r>
            <a:endParaRPr/>
          </a:p>
          <a:p>
            <a:r>
              <a:rPr lang="en-US" sz="1400">
                <a:solidFill>
                  <a:srgbClr val="dddddd"/>
                </a:solidFill>
                <a:latin typeface="Arial"/>
              </a:rPr>
              <a:t>Зависит от типа приложения, так возможно использование любых других SPA- framework (React), смена NoSQL database на MySQL использую ORM Sequelize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388080" y="457920"/>
            <a:ext cx="8361000" cy="68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Заключение</a:t>
            </a:r>
            <a:endParaRPr/>
          </a:p>
        </p:txBody>
      </p:sp>
      <p:sp>
        <p:nvSpPr>
          <p:cNvPr id="492" name="CustomShape 2"/>
          <p:cNvSpPr/>
          <p:nvPr/>
        </p:nvSpPr>
        <p:spPr>
          <a:xfrm>
            <a:off x="845280" y="1624320"/>
            <a:ext cx="7340400" cy="2680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88080" y="45792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CustomShape 2"/>
          <p:cNvSpPr/>
          <p:nvPr/>
        </p:nvSpPr>
        <p:spPr>
          <a:xfrm>
            <a:off x="277560" y="165888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CustomShape 3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MEAN stack</a:t>
            </a:r>
            <a:endParaRPr/>
          </a:p>
        </p:txBody>
      </p:sp>
      <p:pic>
        <p:nvPicPr>
          <p:cNvPr id="3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828800"/>
            <a:ext cx="7236360" cy="292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388080" y="457920"/>
            <a:ext cx="8361000" cy="68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</a:rPr>
              <a:t>Ссылки на ресурсы</a:t>
            </a:r>
            <a:endParaRPr/>
          </a:p>
        </p:txBody>
      </p:sp>
      <p:sp>
        <p:nvSpPr>
          <p:cNvPr id="494" name="CustomShape 2"/>
          <p:cNvSpPr/>
          <p:nvPr/>
        </p:nvSpPr>
        <p:spPr>
          <a:xfrm>
            <a:off x="548640" y="1647000"/>
            <a:ext cx="8227080" cy="191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441000" y="1955160"/>
            <a:ext cx="8575200" cy="240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</a:rPr>
              <a:t>Спасибо за внимание!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24800" y="59760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CustomShape 2"/>
          <p:cNvSpPr/>
          <p:nvPr/>
        </p:nvSpPr>
        <p:spPr>
          <a:xfrm>
            <a:off x="343800" y="165132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CustomShape 3"/>
          <p:cNvSpPr/>
          <p:nvPr/>
        </p:nvSpPr>
        <p:spPr>
          <a:xfrm>
            <a:off x="4285800" y="2001960"/>
            <a:ext cx="44395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CustomShape 4"/>
          <p:cNvSpPr/>
          <p:nvPr/>
        </p:nvSpPr>
        <p:spPr>
          <a:xfrm>
            <a:off x="1308600" y="1437120"/>
            <a:ext cx="6321600" cy="40428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CustomShape 5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Requirements</a:t>
            </a:r>
            <a:endParaRPr/>
          </a:p>
        </p:txBody>
      </p:sp>
      <p:sp>
        <p:nvSpPr>
          <p:cNvPr id="315" name="CustomShape 6"/>
          <p:cNvSpPr/>
          <p:nvPr/>
        </p:nvSpPr>
        <p:spPr>
          <a:xfrm>
            <a:off x="457200" y="1645920"/>
            <a:ext cx="8228160" cy="298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>
                <a:solidFill>
                  <a:srgbClr val="dddddd"/>
                </a:solidFill>
                <a:latin typeface="Arial"/>
              </a:rPr>
              <a:t>NodeJS – v10.16.0 recommended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	</a:t>
            </a:r>
            <a:r>
              <a:rPr lang="en-US">
                <a:solidFill>
                  <a:srgbClr val="dddddd"/>
                </a:solidFill>
                <a:latin typeface="Arial"/>
              </a:rPr>
              <a:t>	</a:t>
            </a:r>
            <a:r>
              <a:rPr lang="en-US">
                <a:solidFill>
                  <a:srgbClr val="dddddd"/>
                </a:solidFill>
                <a:latin typeface="Arial"/>
              </a:rPr>
              <a:t>- v12.4.0 current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Express – v4.17.1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MongoDB – v4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Angular – v7</a:t>
            </a:r>
            <a:endParaRPr/>
          </a:p>
          <a:p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Nodemon - v1.19.1 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Mongoose - v5.5.14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MongoCloud Atlas</a:t>
            </a:r>
            <a:endParaRPr/>
          </a:p>
          <a:p>
            <a:r>
              <a:rPr lang="en-US">
                <a:solidFill>
                  <a:srgbClr val="dddddd"/>
                </a:solidFill>
                <a:latin typeface="Arial"/>
              </a:rPr>
              <a:t>Heroku-cli – v7.24.4 </a:t>
            </a:r>
            <a:endParaRPr/>
          </a:p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24800" y="59760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CustomShape 2"/>
          <p:cNvSpPr/>
          <p:nvPr/>
        </p:nvSpPr>
        <p:spPr>
          <a:xfrm>
            <a:off x="343800" y="165132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CustomShape 3"/>
          <p:cNvSpPr/>
          <p:nvPr/>
        </p:nvSpPr>
        <p:spPr>
          <a:xfrm>
            <a:off x="4285800" y="2001960"/>
            <a:ext cx="44395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CustomShape 4"/>
          <p:cNvSpPr/>
          <p:nvPr/>
        </p:nvSpPr>
        <p:spPr>
          <a:xfrm>
            <a:off x="1308600" y="1437120"/>
            <a:ext cx="6321600" cy="40428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CustomShape 5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Express cli</a:t>
            </a:r>
            <a:endParaRPr/>
          </a:p>
        </p:txBody>
      </p:sp>
      <p:sp>
        <p:nvSpPr>
          <p:cNvPr id="321" name="CustomShape 6"/>
          <p:cNvSpPr/>
          <p:nvPr/>
        </p:nvSpPr>
        <p:spPr>
          <a:xfrm>
            <a:off x="457200" y="1645920"/>
            <a:ext cx="8228160" cy="3029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Для быстрого создания “скелета” приложения используется инструмент для генерации приложений.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Установим express с помощью следующей команды: </a:t>
            </a:r>
            <a:r>
              <a:rPr b="1" lang="en-US" sz="1400">
                <a:solidFill>
                  <a:srgbClr val="ff6600"/>
                </a:solidFill>
                <a:latin typeface="Arial"/>
              </a:rPr>
              <a:t>$ npm install </a:t>
            </a:r>
            <a:r>
              <a:rPr b="1" lang="en-US" sz="1400">
                <a:solidFill>
                  <a:srgbClr val="009999"/>
                </a:solidFill>
                <a:latin typeface="Arial"/>
              </a:rPr>
              <a:t>express-generator</a:t>
            </a:r>
            <a:r>
              <a:rPr b="1" lang="en-US" sz="1400">
                <a:solidFill>
                  <a:srgbClr val="ff6600"/>
                </a:solidFill>
                <a:latin typeface="Arial"/>
              </a:rPr>
              <a:t> -g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dddddd"/>
                </a:solidFill>
                <a:latin typeface="Arial"/>
              </a:rPr>
              <a:t>-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Создадим приложение Express с именем myapp: 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express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--view=pug myapp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dddddd"/>
                </a:solidFill>
                <a:latin typeface="Arial"/>
              </a:rPr>
              <a:t>-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view engine support (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ejs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hbs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hjs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jade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pug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twig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vash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) (defaults to jade)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css engine support (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less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stylus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compass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|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sass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) (defaults to plain css)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Устанавливаем и запускаем приложение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cd myapp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npm install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npm start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24800" y="59760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CustomShape 2"/>
          <p:cNvSpPr/>
          <p:nvPr/>
        </p:nvSpPr>
        <p:spPr>
          <a:xfrm>
            <a:off x="343800" y="165132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CustomShape 3"/>
          <p:cNvSpPr/>
          <p:nvPr/>
        </p:nvSpPr>
        <p:spPr>
          <a:xfrm>
            <a:off x="4285800" y="2001960"/>
            <a:ext cx="44395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CustomShape 4"/>
          <p:cNvSpPr/>
          <p:nvPr/>
        </p:nvSpPr>
        <p:spPr>
          <a:xfrm>
            <a:off x="1308600" y="1437120"/>
            <a:ext cx="6321600" cy="40428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CustomShape 5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Express cli</a:t>
            </a:r>
            <a:endParaRPr/>
          </a:p>
        </p:txBody>
      </p:sp>
      <p:pic>
        <p:nvPicPr>
          <p:cNvPr id="3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371600"/>
            <a:ext cx="6921360" cy="3558600"/>
          </a:xfrm>
          <a:prstGeom prst="rect">
            <a:avLst/>
          </a:prstGeom>
          <a:ln>
            <a:noFill/>
          </a:ln>
        </p:spPr>
      </p:pic>
      <p:sp>
        <p:nvSpPr>
          <p:cNvPr id="328" name="CustomShape 6"/>
          <p:cNvSpPr/>
          <p:nvPr/>
        </p:nvSpPr>
        <p:spPr>
          <a:xfrm>
            <a:off x="4297680" y="1554480"/>
            <a:ext cx="3008520" cy="68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в браузере откроем http://localhost:3000/ для доступа к приложению.</a:t>
            </a:r>
            <a:endParaRPr/>
          </a:p>
        </p:txBody>
      </p:sp>
      <p:sp>
        <p:nvSpPr>
          <p:cNvPr id="329" name="CustomShape 7"/>
          <p:cNvSpPr/>
          <p:nvPr/>
        </p:nvSpPr>
        <p:spPr>
          <a:xfrm>
            <a:off x="4297680" y="2602080"/>
            <a:ext cx="3008520" cy="188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Структура приложения, сгенерированная с помощью генератора, является всего лишь одним из множества способов организации структуры приложений Express. Вы можете использовать данную структуру или изменять ее в соответствии со своими потребностями.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24800" y="59760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CustomShape 2"/>
          <p:cNvSpPr/>
          <p:nvPr/>
        </p:nvSpPr>
        <p:spPr>
          <a:xfrm>
            <a:off x="343800" y="165132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CustomShape 3"/>
          <p:cNvSpPr/>
          <p:nvPr/>
        </p:nvSpPr>
        <p:spPr>
          <a:xfrm>
            <a:off x="4285800" y="2001960"/>
            <a:ext cx="44395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CustomShape 4"/>
          <p:cNvSpPr/>
          <p:nvPr/>
        </p:nvSpPr>
        <p:spPr>
          <a:xfrm>
            <a:off x="1308600" y="1437120"/>
            <a:ext cx="6321600" cy="40428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CustomShape 5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Angular cli</a:t>
            </a:r>
            <a:endParaRPr/>
          </a:p>
        </p:txBody>
      </p:sp>
      <p:sp>
        <p:nvSpPr>
          <p:cNvPr id="335" name="CustomShape 6"/>
          <p:cNvSpPr/>
          <p:nvPr/>
        </p:nvSpPr>
        <p:spPr>
          <a:xfrm>
            <a:off x="457200" y="1531440"/>
            <a:ext cx="8228160" cy="349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000">
                <a:solidFill>
                  <a:srgbClr val="dddddd"/>
                </a:solidFill>
                <a:latin typeface="Arial"/>
              </a:rPr>
              <a:t>Для быстрого создания “скелета” приложения используется инструмент для генерации приложений.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Установим angular cli с помощью следующей команды: </a:t>
            </a:r>
            <a:r>
              <a:rPr b="1" lang="en-US" sz="1400">
                <a:solidFill>
                  <a:srgbClr val="ff6600"/>
                </a:solidFill>
                <a:latin typeface="Arial"/>
              </a:rPr>
              <a:t>$ npm install -g </a:t>
            </a:r>
            <a:r>
              <a:rPr b="1" lang="en-US" sz="1400">
                <a:solidFill>
                  <a:srgbClr val="009999"/>
                </a:solidFill>
                <a:latin typeface="Arial"/>
              </a:rPr>
              <a:t>@angular/cli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dddddd"/>
                </a:solidFill>
                <a:latin typeface="Arial"/>
              </a:rPr>
              <a:t>-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Создадим приложение с именем angularApp: 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ng new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angularApp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dddddd"/>
                </a:solidFill>
                <a:latin typeface="Arial"/>
              </a:rPr>
              <a:t>-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Создание компоненентов :  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generate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component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HomeComponenct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generate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directive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 HomeComponenct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generate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pipe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 HomeComponenct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	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generate 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service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 HomeComponenct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Cборка приложения: </a:t>
            </a:r>
            <a:r>
              <a:rPr lang="en-US" sz="1600">
                <a:solidFill>
                  <a:srgbClr val="ff6600"/>
                </a:solidFill>
                <a:latin typeface="Arial"/>
              </a:rPr>
              <a:t>$ ng build</a:t>
            </a:r>
            <a:r>
              <a:rPr lang="en-US" sz="1600">
                <a:solidFill>
                  <a:srgbClr val="dddddd"/>
                </a:solidFill>
                <a:latin typeface="Arial"/>
              </a:rPr>
              <a:t> </a:t>
            </a:r>
            <a:r>
              <a:rPr lang="en-US" sz="1600">
                <a:solidFill>
                  <a:srgbClr val="009999"/>
                </a:solidFill>
                <a:latin typeface="Arial"/>
              </a:rPr>
              <a:t>angularApp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ddddd"/>
                </a:solidFill>
                <a:latin typeface="Arial"/>
              </a:rPr>
              <a:t>- Устанавливаем и запускаем приложение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cd myapp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npm install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99"/>
                </a:solidFill>
                <a:latin typeface="Arial"/>
              </a:rPr>
              <a:t>	</a:t>
            </a:r>
            <a:r>
              <a:rPr lang="en-US" sz="1400">
                <a:solidFill>
                  <a:srgbClr val="009999"/>
                </a:solidFill>
                <a:latin typeface="Arial"/>
              </a:rPr>
              <a:t>$ npm start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24800" y="597600"/>
            <a:ext cx="8361000" cy="67896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CustomShape 2"/>
          <p:cNvSpPr/>
          <p:nvPr/>
        </p:nvSpPr>
        <p:spPr>
          <a:xfrm>
            <a:off x="343800" y="1651320"/>
            <a:ext cx="399276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CustomShape 3"/>
          <p:cNvSpPr/>
          <p:nvPr/>
        </p:nvSpPr>
        <p:spPr>
          <a:xfrm>
            <a:off x="4285800" y="2001960"/>
            <a:ext cx="4439520" cy="307188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CustomShape 4"/>
          <p:cNvSpPr/>
          <p:nvPr/>
        </p:nvSpPr>
        <p:spPr>
          <a:xfrm>
            <a:off x="1308600" y="1437120"/>
            <a:ext cx="6321600" cy="40428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CustomShape 5"/>
          <p:cNvSpPr/>
          <p:nvPr/>
        </p:nvSpPr>
        <p:spPr>
          <a:xfrm>
            <a:off x="388080" y="457920"/>
            <a:ext cx="836100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Angular cli</a:t>
            </a:r>
            <a:endParaRPr/>
          </a:p>
        </p:txBody>
      </p:sp>
      <p:pic>
        <p:nvPicPr>
          <p:cNvPr id="3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394640"/>
            <a:ext cx="2764800" cy="3633480"/>
          </a:xfrm>
          <a:prstGeom prst="rect">
            <a:avLst/>
          </a:prstGeom>
          <a:ln>
            <a:noFill/>
          </a:ln>
        </p:spPr>
      </p:pic>
      <p:sp>
        <p:nvSpPr>
          <p:cNvPr id="342" name="CustomShape 6"/>
          <p:cNvSpPr/>
          <p:nvPr/>
        </p:nvSpPr>
        <p:spPr>
          <a:xfrm>
            <a:off x="4846320" y="1596240"/>
            <a:ext cx="2402640" cy="68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в браузере откроем http://localhost:4200/ для доступа к приложению.</a:t>
            </a:r>
            <a:endParaRPr/>
          </a:p>
        </p:txBody>
      </p:sp>
      <p:sp>
        <p:nvSpPr>
          <p:cNvPr id="343" name="CustomShape 7"/>
          <p:cNvSpPr/>
          <p:nvPr/>
        </p:nvSpPr>
        <p:spPr>
          <a:xfrm>
            <a:off x="4846320" y="2651760"/>
            <a:ext cx="3008520" cy="188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dddddd"/>
                </a:solidFill>
                <a:latin typeface="Arial"/>
              </a:rPr>
              <a:t>Структура приложения, сгенерированная с помощью генератора, является всего лишь одним из множества способов организации структуры приложений Express. Вы можете использовать данную структуру или изменять ее в соответствии со своими потребностями.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