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60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3892" y="1852358"/>
            <a:ext cx="7524115" cy="1254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27785" y="3346196"/>
            <a:ext cx="6196330" cy="1493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2595" y="1374330"/>
            <a:ext cx="3850576" cy="3943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58728" y="1374330"/>
            <a:ext cx="3850576" cy="3943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3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74667" y="7107464"/>
            <a:ext cx="811267" cy="25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86400" y="7086600"/>
            <a:ext cx="876300" cy="33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63848" y="2713101"/>
            <a:ext cx="3179064" cy="2096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574667" y="7107464"/>
            <a:ext cx="811267" cy="2587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86400" y="7086600"/>
            <a:ext cx="876300" cy="331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0285" y="334467"/>
            <a:ext cx="52913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524" y="2771902"/>
            <a:ext cx="7870850" cy="398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09646" y="5557075"/>
            <a:ext cx="2832608" cy="298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2595" y="5557075"/>
            <a:ext cx="2035937" cy="298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73368" y="5557075"/>
            <a:ext cx="2035937" cy="298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it.pokylinux.org/cgit/cgit.cgi/linux-yocto-2.6.3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yoctoproject.org/listinfo/yocto" TargetMode="External"/><Relationship Id="rId2" Type="http://schemas.openxmlformats.org/officeDocument/2006/relationships/hyperlink" Target="mailto:yocto@yoctoproject.or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yoctoproject.org/wiki/Multili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yocto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t9rk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276225"/>
            <a:ext cx="97536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</a:t>
            </a:r>
            <a:r>
              <a:rPr spc="-5" dirty="0"/>
              <a:t>Work?</a:t>
            </a:r>
            <a:r>
              <a:rPr spc="-40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2966085"/>
            <a:ext cx="8685530" cy="30143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1101725" indent="-457200">
              <a:lnSpc>
                <a:spcPts val="3560"/>
              </a:lnSpc>
              <a:spcBef>
                <a:spcPts val="45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Configuration </a:t>
            </a:r>
            <a:r>
              <a:rPr sz="3200" dirty="0">
                <a:latin typeface="Arial"/>
                <a:cs typeface="Arial"/>
              </a:rPr>
              <a:t>(*.conf) – </a:t>
            </a:r>
            <a:r>
              <a:rPr sz="3200" spc="-5" dirty="0">
                <a:latin typeface="Arial"/>
                <a:cs typeface="Arial"/>
              </a:rPr>
              <a:t>global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definition 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11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build/conf/local.conf (local user-defined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variables)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distro/poky.conf </a:t>
            </a:r>
            <a:r>
              <a:rPr sz="2800" spc="-5" dirty="0">
                <a:latin typeface="Arial"/>
                <a:cs typeface="Arial"/>
              </a:rPr>
              <a:t>(Yocto policy config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variables)</a:t>
            </a:r>
            <a:endParaRPr sz="2800">
              <a:latin typeface="Arial"/>
              <a:cs typeface="Arial"/>
            </a:endParaRPr>
          </a:p>
          <a:p>
            <a:pPr marL="870585" marR="222885" lvl="1" indent="-457200">
              <a:lnSpc>
                <a:spcPts val="3130"/>
              </a:lnSpc>
              <a:spcBef>
                <a:spcPts val="116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machine/routerstationpro.conf (machine-specific  variables)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91" y="1249388"/>
            <a:ext cx="2580041" cy="126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" y="164579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457200" y="762000"/>
                </a:lnTo>
                <a:lnTo>
                  <a:pt x="457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648079"/>
            <a:ext cx="7866380" cy="248920"/>
          </a:xfrm>
          <a:custGeom>
            <a:avLst/>
            <a:gdLst/>
            <a:ahLst/>
            <a:cxnLst/>
            <a:rect l="l" t="t" r="r" b="b"/>
            <a:pathLst>
              <a:path w="7866380" h="248919">
                <a:moveTo>
                  <a:pt x="7741920" y="0"/>
                </a:moveTo>
                <a:lnTo>
                  <a:pt x="7741920" y="62230"/>
                </a:lnTo>
                <a:lnTo>
                  <a:pt x="0" y="62230"/>
                </a:lnTo>
                <a:lnTo>
                  <a:pt x="0" y="186562"/>
                </a:lnTo>
                <a:lnTo>
                  <a:pt x="7741920" y="186562"/>
                </a:lnTo>
                <a:lnTo>
                  <a:pt x="7741920" y="248665"/>
                </a:lnTo>
                <a:lnTo>
                  <a:pt x="7866126" y="124333"/>
                </a:lnTo>
                <a:lnTo>
                  <a:pt x="774192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648079"/>
            <a:ext cx="7866380" cy="248920"/>
          </a:xfrm>
          <a:custGeom>
            <a:avLst/>
            <a:gdLst/>
            <a:ahLst/>
            <a:cxnLst/>
            <a:rect l="l" t="t" r="r" b="b"/>
            <a:pathLst>
              <a:path w="7866380" h="248919">
                <a:moveTo>
                  <a:pt x="0" y="62230"/>
                </a:moveTo>
                <a:lnTo>
                  <a:pt x="7741920" y="62230"/>
                </a:lnTo>
                <a:lnTo>
                  <a:pt x="7741920" y="0"/>
                </a:lnTo>
                <a:lnTo>
                  <a:pt x="7866126" y="124333"/>
                </a:lnTo>
                <a:lnTo>
                  <a:pt x="7741920" y="248665"/>
                </a:lnTo>
                <a:lnTo>
                  <a:pt x="7741920" y="186562"/>
                </a:lnTo>
                <a:lnTo>
                  <a:pt x="0" y="186562"/>
                </a:lnTo>
                <a:lnTo>
                  <a:pt x="0" y="622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3176" y="1241425"/>
            <a:ext cx="1447800" cy="2800350"/>
          </a:xfrm>
          <a:custGeom>
            <a:avLst/>
            <a:gdLst/>
            <a:ahLst/>
            <a:cxnLst/>
            <a:rect l="l" t="t" r="r" b="b"/>
            <a:pathLst>
              <a:path w="1447800" h="2800350">
                <a:moveTo>
                  <a:pt x="0" y="2800350"/>
                </a:moveTo>
                <a:lnTo>
                  <a:pt x="1447800" y="2800350"/>
                </a:lnTo>
                <a:lnTo>
                  <a:pt x="14478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1004" y="1408573"/>
            <a:ext cx="1125897" cy="2474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Work?</a:t>
            </a:r>
            <a:r>
              <a:rPr spc="-60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2739916"/>
            <a:ext cx="8682990" cy="41275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User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configuration:</a:t>
            </a:r>
            <a:endParaRPr sz="32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18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conf/local.conf </a:t>
            </a:r>
            <a:r>
              <a:rPr sz="2800" spc="-5" dirty="0">
                <a:latin typeface="Arial"/>
                <a:cs typeface="Arial"/>
              </a:rPr>
              <a:t>– some things 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set:</a:t>
            </a:r>
            <a:endParaRPr sz="2800">
              <a:latin typeface="Arial"/>
              <a:cs typeface="Arial"/>
            </a:endParaRPr>
          </a:p>
          <a:p>
            <a:pPr marL="1270000" marR="5080" lvl="2" indent="-457200">
              <a:lnSpc>
                <a:spcPts val="2680"/>
              </a:lnSpc>
              <a:spcBef>
                <a:spcPts val="1160"/>
              </a:spcBef>
              <a:buChar char="•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Set BB_NUMBER_THREADS and PARALLEL_MAKE,  based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threads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635"/>
              </a:spcBef>
              <a:buChar char="•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Set MACHINE=“foo”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CPU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1270000" lvl="2" indent="-457200">
              <a:lnSpc>
                <a:spcPts val="2780"/>
              </a:lnSpc>
              <a:spcBef>
                <a:spcPts val="710"/>
              </a:spcBef>
              <a:buChar char="•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EXTRA_IMAGE_FEATURES adds </a:t>
            </a:r>
            <a:r>
              <a:rPr sz="2400" dirty="0">
                <a:latin typeface="Arial"/>
                <a:cs typeface="Arial"/>
              </a:rPr>
              <a:t>features (groups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00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packages)</a:t>
            </a:r>
            <a:endParaRPr sz="2400">
              <a:latin typeface="Arial"/>
              <a:cs typeface="Arial"/>
            </a:endParaRPr>
          </a:p>
          <a:p>
            <a:pPr marL="1270000" marR="725805" lvl="2" indent="-457200">
              <a:lnSpc>
                <a:spcPts val="2680"/>
              </a:lnSpc>
              <a:spcBef>
                <a:spcPts val="955"/>
              </a:spcBef>
              <a:buChar char="•"/>
              <a:tabLst>
                <a:tab pos="1270000" algn="l"/>
                <a:tab pos="1270635" algn="l"/>
              </a:tabLst>
            </a:pPr>
            <a:r>
              <a:rPr sz="2400" spc="-5" dirty="0">
                <a:latin typeface="Arial"/>
                <a:cs typeface="Arial"/>
              </a:rPr>
              <a:t>INCOMPATIBLE_LICENSE </a:t>
            </a:r>
            <a:r>
              <a:rPr sz="2400" dirty="0">
                <a:latin typeface="Arial"/>
                <a:cs typeface="Arial"/>
              </a:rPr>
              <a:t>= “GPLv3” </a:t>
            </a:r>
            <a:r>
              <a:rPr sz="2400" spc="-5" dirty="0">
                <a:latin typeface="Arial"/>
                <a:cs typeface="Arial"/>
              </a:rPr>
              <a:t>eliminates  packages using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license </a:t>
            </a:r>
            <a:r>
              <a:rPr sz="2400" dirty="0">
                <a:latin typeface="Arial"/>
                <a:cs typeface="Arial"/>
              </a:rPr>
              <a:t>(for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91" y="1249388"/>
            <a:ext cx="2580041" cy="126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" y="164579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457200" y="762000"/>
                </a:lnTo>
                <a:lnTo>
                  <a:pt x="457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648079"/>
            <a:ext cx="7866380" cy="248920"/>
          </a:xfrm>
          <a:custGeom>
            <a:avLst/>
            <a:gdLst/>
            <a:ahLst/>
            <a:cxnLst/>
            <a:rect l="l" t="t" r="r" b="b"/>
            <a:pathLst>
              <a:path w="7866380" h="248919">
                <a:moveTo>
                  <a:pt x="7741920" y="0"/>
                </a:moveTo>
                <a:lnTo>
                  <a:pt x="7741920" y="62230"/>
                </a:lnTo>
                <a:lnTo>
                  <a:pt x="0" y="62230"/>
                </a:lnTo>
                <a:lnTo>
                  <a:pt x="0" y="186562"/>
                </a:lnTo>
                <a:lnTo>
                  <a:pt x="7741920" y="186562"/>
                </a:lnTo>
                <a:lnTo>
                  <a:pt x="7741920" y="248665"/>
                </a:lnTo>
                <a:lnTo>
                  <a:pt x="7866126" y="124333"/>
                </a:lnTo>
                <a:lnTo>
                  <a:pt x="774192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648079"/>
            <a:ext cx="7866380" cy="248920"/>
          </a:xfrm>
          <a:custGeom>
            <a:avLst/>
            <a:gdLst/>
            <a:ahLst/>
            <a:cxnLst/>
            <a:rect l="l" t="t" r="r" b="b"/>
            <a:pathLst>
              <a:path w="7866380" h="248919">
                <a:moveTo>
                  <a:pt x="0" y="62230"/>
                </a:moveTo>
                <a:lnTo>
                  <a:pt x="7741920" y="62230"/>
                </a:lnTo>
                <a:lnTo>
                  <a:pt x="7741920" y="0"/>
                </a:lnTo>
                <a:lnTo>
                  <a:pt x="7866126" y="124333"/>
                </a:lnTo>
                <a:lnTo>
                  <a:pt x="7741920" y="248665"/>
                </a:lnTo>
                <a:lnTo>
                  <a:pt x="7741920" y="186562"/>
                </a:lnTo>
                <a:lnTo>
                  <a:pt x="0" y="186562"/>
                </a:lnTo>
                <a:lnTo>
                  <a:pt x="0" y="622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3176" y="1241425"/>
            <a:ext cx="1447800" cy="2800350"/>
          </a:xfrm>
          <a:custGeom>
            <a:avLst/>
            <a:gdLst/>
            <a:ahLst/>
            <a:cxnLst/>
            <a:rect l="l" t="t" r="r" b="b"/>
            <a:pathLst>
              <a:path w="1447800" h="2800350">
                <a:moveTo>
                  <a:pt x="0" y="2800350"/>
                </a:moveTo>
                <a:lnTo>
                  <a:pt x="1447800" y="2800350"/>
                </a:lnTo>
                <a:lnTo>
                  <a:pt x="14478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1004" y="1408573"/>
            <a:ext cx="1125897" cy="2474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80110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Work?</a:t>
            </a:r>
            <a:r>
              <a:rPr spc="-55" dirty="0"/>
              <a:t> </a:t>
            </a:r>
            <a:r>
              <a:rPr dirty="0"/>
              <a:t>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2717691"/>
            <a:ext cx="8957310" cy="38665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Metadata and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patches:</a:t>
            </a:r>
            <a:endParaRPr sz="32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18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Recipes </a:t>
            </a:r>
            <a:r>
              <a:rPr sz="2800" dirty="0">
                <a:latin typeface="Arial"/>
                <a:cs typeface="Arial"/>
              </a:rPr>
              <a:t>for building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packages</a:t>
            </a:r>
            <a:endParaRPr sz="2800">
              <a:latin typeface="Arial"/>
              <a:cs typeface="Arial"/>
            </a:endParaRPr>
          </a:p>
          <a:p>
            <a:pPr marL="870585" marR="5080" lvl="1" indent="-457200">
              <a:lnSpc>
                <a:spcPct val="94500"/>
              </a:lnSpc>
              <a:spcBef>
                <a:spcPts val="94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Eg, </a:t>
            </a:r>
            <a:r>
              <a:rPr sz="2400" spc="-5" dirty="0">
                <a:latin typeface="Courier New"/>
                <a:cs typeface="Courier New"/>
              </a:rPr>
              <a:t>meta/recipes-  </a:t>
            </a:r>
            <a:r>
              <a:rPr sz="2400" spc="-10" dirty="0">
                <a:latin typeface="Courier New"/>
                <a:cs typeface="Courier New"/>
              </a:rPr>
              <a:t>core/coreutils/coreutils_6.9.bb</a:t>
            </a:r>
            <a:r>
              <a:rPr sz="2400" spc="-6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builds the </a:t>
            </a:r>
            <a:r>
              <a:rPr sz="2800" dirty="0">
                <a:latin typeface="Arial"/>
                <a:cs typeface="Arial"/>
              </a:rPr>
              <a:t>core  utilities (version 6.9) and installs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</a:t>
            </a:r>
            <a:endParaRPr sz="2800">
              <a:latin typeface="Arial"/>
              <a:cs typeface="Arial"/>
            </a:endParaRPr>
          </a:p>
          <a:p>
            <a:pPr marL="870585" marR="385445" lvl="1" indent="-457200" algn="just">
              <a:lnSpc>
                <a:spcPct val="95200"/>
              </a:lnSpc>
              <a:spcBef>
                <a:spcPts val="890"/>
              </a:spcBef>
              <a:buFont typeface="Arial"/>
              <a:buChar char="•"/>
              <a:tabLst>
                <a:tab pos="871219" algn="l"/>
              </a:tabLst>
            </a:pPr>
            <a:r>
              <a:rPr sz="2400" spc="-10" dirty="0">
                <a:latin typeface="Courier New"/>
                <a:cs typeface="Courier New"/>
              </a:rPr>
              <a:t>meta-recipes-core/coreutils/coreutils-6.9/  </a:t>
            </a:r>
            <a:r>
              <a:rPr sz="2800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patches, </a:t>
            </a:r>
            <a:r>
              <a:rPr sz="2800" spc="-5" dirty="0">
                <a:latin typeface="Arial"/>
                <a:cs typeface="Arial"/>
              </a:rPr>
              <a:t>also could </a:t>
            </a:r>
            <a:r>
              <a:rPr sz="2800" dirty="0">
                <a:latin typeface="Arial"/>
                <a:cs typeface="Arial"/>
              </a:rPr>
              <a:t>include extra </a:t>
            </a:r>
            <a:r>
              <a:rPr sz="2800" spc="-5" dirty="0">
                <a:latin typeface="Arial"/>
                <a:cs typeface="Arial"/>
              </a:rPr>
              <a:t>files to  </a:t>
            </a:r>
            <a:r>
              <a:rPr sz="2800" dirty="0">
                <a:latin typeface="Arial"/>
                <a:cs typeface="Arial"/>
              </a:rPr>
              <a:t>install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" y="164630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457200" y="762000"/>
                </a:lnTo>
                <a:lnTo>
                  <a:pt x="457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647825"/>
            <a:ext cx="7866380" cy="249554"/>
          </a:xfrm>
          <a:custGeom>
            <a:avLst/>
            <a:gdLst/>
            <a:ahLst/>
            <a:cxnLst/>
            <a:rect l="l" t="t" r="r" b="b"/>
            <a:pathLst>
              <a:path w="7866380" h="249555">
                <a:moveTo>
                  <a:pt x="7741920" y="0"/>
                </a:moveTo>
                <a:lnTo>
                  <a:pt x="7741920" y="62356"/>
                </a:lnTo>
                <a:lnTo>
                  <a:pt x="0" y="62356"/>
                </a:lnTo>
                <a:lnTo>
                  <a:pt x="0" y="186943"/>
                </a:lnTo>
                <a:lnTo>
                  <a:pt x="7741920" y="186943"/>
                </a:lnTo>
                <a:lnTo>
                  <a:pt x="7741920" y="249174"/>
                </a:lnTo>
                <a:lnTo>
                  <a:pt x="7866126" y="124587"/>
                </a:lnTo>
                <a:lnTo>
                  <a:pt x="774192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647825"/>
            <a:ext cx="7866380" cy="249554"/>
          </a:xfrm>
          <a:custGeom>
            <a:avLst/>
            <a:gdLst/>
            <a:ahLst/>
            <a:cxnLst/>
            <a:rect l="l" t="t" r="r" b="b"/>
            <a:pathLst>
              <a:path w="7866380" h="249555">
                <a:moveTo>
                  <a:pt x="0" y="62356"/>
                </a:moveTo>
                <a:lnTo>
                  <a:pt x="7741920" y="62356"/>
                </a:lnTo>
                <a:lnTo>
                  <a:pt x="7741920" y="0"/>
                </a:lnTo>
                <a:lnTo>
                  <a:pt x="7866126" y="124587"/>
                </a:lnTo>
                <a:lnTo>
                  <a:pt x="7741920" y="249174"/>
                </a:lnTo>
                <a:lnTo>
                  <a:pt x="7741920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3176" y="1241425"/>
            <a:ext cx="1447800" cy="2800350"/>
          </a:xfrm>
          <a:custGeom>
            <a:avLst/>
            <a:gdLst/>
            <a:ahLst/>
            <a:cxnLst/>
            <a:rect l="l" t="t" r="r" b="b"/>
            <a:pathLst>
              <a:path w="1447800" h="2800350">
                <a:moveTo>
                  <a:pt x="0" y="2800350"/>
                </a:moveTo>
                <a:lnTo>
                  <a:pt x="1447800" y="2800350"/>
                </a:lnTo>
                <a:lnTo>
                  <a:pt x="14478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1004" y="1408837"/>
            <a:ext cx="1125834" cy="247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5865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Work?</a:t>
            </a:r>
            <a:r>
              <a:rPr spc="-55" dirty="0"/>
              <a:t> </a:t>
            </a:r>
            <a:r>
              <a:rPr dirty="0"/>
              <a:t>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" y="164630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457200" y="762000"/>
                </a:lnTo>
                <a:lnTo>
                  <a:pt x="457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050" y="1647825"/>
            <a:ext cx="7866380" cy="249554"/>
          </a:xfrm>
          <a:custGeom>
            <a:avLst/>
            <a:gdLst/>
            <a:ahLst/>
            <a:cxnLst/>
            <a:rect l="l" t="t" r="r" b="b"/>
            <a:pathLst>
              <a:path w="7866380" h="249555">
                <a:moveTo>
                  <a:pt x="7741920" y="0"/>
                </a:moveTo>
                <a:lnTo>
                  <a:pt x="7741920" y="62356"/>
                </a:lnTo>
                <a:lnTo>
                  <a:pt x="0" y="62356"/>
                </a:lnTo>
                <a:lnTo>
                  <a:pt x="0" y="186943"/>
                </a:lnTo>
                <a:lnTo>
                  <a:pt x="7741920" y="186943"/>
                </a:lnTo>
                <a:lnTo>
                  <a:pt x="7741920" y="249174"/>
                </a:lnTo>
                <a:lnTo>
                  <a:pt x="7866126" y="124587"/>
                </a:lnTo>
                <a:lnTo>
                  <a:pt x="774192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647825"/>
            <a:ext cx="7866380" cy="249554"/>
          </a:xfrm>
          <a:custGeom>
            <a:avLst/>
            <a:gdLst/>
            <a:ahLst/>
            <a:cxnLst/>
            <a:rect l="l" t="t" r="r" b="b"/>
            <a:pathLst>
              <a:path w="7866380" h="249555">
                <a:moveTo>
                  <a:pt x="0" y="62356"/>
                </a:moveTo>
                <a:lnTo>
                  <a:pt x="7741920" y="62356"/>
                </a:lnTo>
                <a:lnTo>
                  <a:pt x="7741920" y="0"/>
                </a:lnTo>
                <a:lnTo>
                  <a:pt x="7866126" y="124587"/>
                </a:lnTo>
                <a:lnTo>
                  <a:pt x="7741920" y="249174"/>
                </a:lnTo>
                <a:lnTo>
                  <a:pt x="7741920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3176" y="1241425"/>
            <a:ext cx="1447800" cy="2800350"/>
          </a:xfrm>
          <a:custGeom>
            <a:avLst/>
            <a:gdLst/>
            <a:ahLst/>
            <a:cxnLst/>
            <a:rect l="l" t="t" r="r" b="b"/>
            <a:pathLst>
              <a:path w="1447800" h="2800350">
                <a:moveTo>
                  <a:pt x="0" y="2800350"/>
                </a:moveTo>
                <a:lnTo>
                  <a:pt x="1447800" y="2800350"/>
                </a:lnTo>
                <a:lnTo>
                  <a:pt x="14478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1004" y="1408837"/>
            <a:ext cx="1125834" cy="247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6917" y="3265222"/>
            <a:ext cx="6648766" cy="3248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6876" y="4961001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752600" y="285750"/>
                </a:lnTo>
                <a:lnTo>
                  <a:pt x="1657223" y="190500"/>
                </a:lnTo>
                <a:lnTo>
                  <a:pt x="17526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6876" y="4961001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1752600" y="285750"/>
                </a:move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lnTo>
                  <a:pt x="190500" y="0"/>
                </a:lnTo>
                <a:lnTo>
                  <a:pt x="190500" y="95250"/>
                </a:lnTo>
                <a:lnTo>
                  <a:pt x="1752600" y="95250"/>
                </a:lnTo>
                <a:lnTo>
                  <a:pt x="1657223" y="190500"/>
                </a:lnTo>
                <a:lnTo>
                  <a:pt x="1752600" y="285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868930">
              <a:lnSpc>
                <a:spcPct val="100000"/>
              </a:lnSpc>
              <a:spcBef>
                <a:spcPts val="365"/>
              </a:spcBef>
            </a:pPr>
            <a:r>
              <a:rPr dirty="0"/>
              <a:t>BSP</a:t>
            </a:r>
            <a:r>
              <a:rPr spc="-5" dirty="0"/>
              <a:t> “Layers”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1060399"/>
            <a:ext cx="8837930" cy="57937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Layers contain extensions and customizations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base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780"/>
              </a:lnSpc>
              <a:spcBef>
                <a:spcPts val="120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Can include image customizations, additional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recipes,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modifying recipes, adding extra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240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Really just another directory to look for recipes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935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Added to the BBLAYERS variable 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build/conf/bblayers.conf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BSPs are layers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add machine </a:t>
            </a:r>
            <a:r>
              <a:rPr sz="2400" dirty="0">
                <a:latin typeface="Arial"/>
                <a:cs typeface="Arial"/>
              </a:rPr>
              <a:t>settings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recipes</a:t>
            </a:r>
            <a:endParaRPr sz="2400">
              <a:latin typeface="Arial"/>
              <a:cs typeface="Arial"/>
            </a:endParaRPr>
          </a:p>
          <a:p>
            <a:pPr marL="469900" marR="2726690" indent="-457200">
              <a:lnSpc>
                <a:spcPts val="2680"/>
              </a:lnSpc>
              <a:spcBef>
                <a:spcPts val="146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settings </a:t>
            </a:r>
            <a:r>
              <a:rPr sz="2400" spc="-5" dirty="0">
                <a:latin typeface="Arial"/>
                <a:cs typeface="Arial"/>
              </a:rPr>
              <a:t>are specified in a layer's  conf/machine/xxx.conf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file(s)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240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Sandy Bridge + Cougar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Point:</a:t>
            </a:r>
            <a:endParaRPr sz="2000">
              <a:latin typeface="Arial"/>
              <a:cs typeface="Arial"/>
            </a:endParaRPr>
          </a:p>
          <a:p>
            <a:pPr marL="1270000" lvl="2" indent="-457834">
              <a:lnSpc>
                <a:spcPct val="100000"/>
              </a:lnSpc>
              <a:spcBef>
                <a:spcPts val="955"/>
              </a:spcBef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Arial"/>
                <a:cs typeface="Arial"/>
              </a:rPr>
              <a:t>meta-intel/conf/meta-sugarbay/machine/sugarbay.conf</a:t>
            </a:r>
            <a:endParaRPr sz="1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730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Routerstation </a:t>
            </a:r>
            <a:r>
              <a:rPr sz="2000" spc="-5" dirty="0">
                <a:latin typeface="Arial"/>
                <a:cs typeface="Arial"/>
              </a:rPr>
              <a:t>Pro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(MIPS)</a:t>
            </a:r>
            <a:endParaRPr sz="2000">
              <a:latin typeface="Arial"/>
              <a:cs typeface="Arial"/>
            </a:endParaRPr>
          </a:p>
          <a:p>
            <a:pPr marL="1270000" lvl="2" indent="-457834">
              <a:lnSpc>
                <a:spcPct val="100000"/>
              </a:lnSpc>
              <a:spcBef>
                <a:spcPts val="955"/>
              </a:spcBef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Arial"/>
                <a:cs typeface="Arial"/>
              </a:rPr>
              <a:t>yocto/meta/conf/machine/routerstationpro.conf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" y="7056437"/>
            <a:ext cx="4050029" cy="349250"/>
          </a:xfrm>
          <a:prstGeom prst="rect">
            <a:avLst/>
          </a:prstGeom>
          <a:solidFill>
            <a:srgbClr val="252599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More info: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bit.ly/lWaszt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bit.ly/m8nirP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997075">
              <a:lnSpc>
                <a:spcPct val="100000"/>
              </a:lnSpc>
              <a:spcBef>
                <a:spcPts val="365"/>
              </a:spcBef>
            </a:pPr>
            <a:r>
              <a:rPr dirty="0"/>
              <a:t>Kernel</a:t>
            </a:r>
            <a:r>
              <a:rPr spc="-5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084935"/>
            <a:ext cx="8975090" cy="583311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try to develop </a:t>
            </a:r>
            <a:r>
              <a:rPr sz="3200" dirty="0">
                <a:latin typeface="Arial"/>
                <a:cs typeface="Arial"/>
              </a:rPr>
              <a:t>upstream </a:t>
            </a:r>
            <a:r>
              <a:rPr sz="3200" spc="-5" dirty="0">
                <a:latin typeface="Arial"/>
                <a:cs typeface="Arial"/>
              </a:rPr>
              <a:t>wherever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possible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major </a:t>
            </a:r>
            <a:r>
              <a:rPr sz="3200" dirty="0">
                <a:latin typeface="Arial"/>
                <a:cs typeface="Arial"/>
              </a:rPr>
              <a:t>advances in the Yocto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Project:</a:t>
            </a:r>
            <a:endParaRPr sz="3200">
              <a:latin typeface="Arial"/>
              <a:cs typeface="Arial"/>
            </a:endParaRPr>
          </a:p>
          <a:p>
            <a:pPr marL="870585" marR="361950" lvl="1" indent="-457200">
              <a:lnSpc>
                <a:spcPct val="93000"/>
              </a:lnSpc>
              <a:spcBef>
                <a:spcPts val="141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Branching tools: </a:t>
            </a:r>
            <a:r>
              <a:rPr sz="2800" spc="-5" dirty="0">
                <a:latin typeface="Arial"/>
                <a:cs typeface="Arial"/>
              </a:rPr>
              <a:t>Per-BSP </a:t>
            </a:r>
            <a:r>
              <a:rPr sz="2800" dirty="0">
                <a:latin typeface="Arial"/>
                <a:cs typeface="Arial"/>
              </a:rPr>
              <a:t>git branches contain  machine-specific </a:t>
            </a:r>
            <a:r>
              <a:rPr sz="2800" spc="-5" dirty="0">
                <a:latin typeface="Arial"/>
                <a:cs typeface="Arial"/>
              </a:rPr>
              <a:t>kernel </a:t>
            </a:r>
            <a:r>
              <a:rPr sz="2800" dirty="0">
                <a:latin typeface="Arial"/>
                <a:cs typeface="Arial"/>
              </a:rPr>
              <a:t>sources. </a:t>
            </a:r>
            <a:r>
              <a:rPr sz="2800" spc="-5" dirty="0">
                <a:latin typeface="Arial"/>
                <a:cs typeface="Arial"/>
              </a:rPr>
              <a:t>Tools collect up  the </a:t>
            </a:r>
            <a:r>
              <a:rPr sz="2800" dirty="0">
                <a:latin typeface="Arial"/>
                <a:cs typeface="Arial"/>
              </a:rPr>
              <a:t>relevant </a:t>
            </a:r>
            <a:r>
              <a:rPr sz="2800" spc="-5" dirty="0">
                <a:latin typeface="Arial"/>
                <a:cs typeface="Arial"/>
              </a:rPr>
              <a:t>tree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  <a:p>
            <a:pPr marL="870585" marR="1407795" lvl="1" indent="-457200">
              <a:lnSpc>
                <a:spcPts val="3120"/>
              </a:lnSpc>
              <a:spcBef>
                <a:spcPts val="117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Kernel </a:t>
            </a:r>
            <a:r>
              <a:rPr sz="2800" dirty="0">
                <a:latin typeface="Arial"/>
                <a:cs typeface="Arial"/>
              </a:rPr>
              <a:t>features: </a:t>
            </a:r>
            <a:r>
              <a:rPr sz="2800" spc="-5" dirty="0">
                <a:latin typeface="Arial"/>
                <a:cs typeface="Arial"/>
              </a:rPr>
              <a:t>patches and </a:t>
            </a:r>
            <a:r>
              <a:rPr sz="2800" dirty="0">
                <a:latin typeface="Arial"/>
                <a:cs typeface="Arial"/>
              </a:rPr>
              <a:t>configuration  </a:t>
            </a:r>
            <a:r>
              <a:rPr sz="2800" spc="-5" dirty="0">
                <a:latin typeface="Arial"/>
                <a:cs typeface="Arial"/>
              </a:rPr>
              <a:t>fragments managed as a </a:t>
            </a:r>
            <a:r>
              <a:rPr sz="2800" dirty="0">
                <a:latin typeface="Arial"/>
                <a:cs typeface="Arial"/>
              </a:rPr>
              <a:t>functional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Results:</a:t>
            </a:r>
            <a:endParaRPr sz="32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17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turn </a:t>
            </a:r>
            <a:r>
              <a:rPr sz="2800" spc="-5" dirty="0">
                <a:latin typeface="Arial"/>
                <a:cs typeface="Arial"/>
              </a:rPr>
              <a:t>on a </a:t>
            </a:r>
            <a:r>
              <a:rPr sz="2800" dirty="0">
                <a:latin typeface="Arial"/>
                <a:cs typeface="Arial"/>
              </a:rPr>
              <a:t>collection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features for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given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BSP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8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Less code</a:t>
            </a:r>
            <a:r>
              <a:rPr sz="2800" dirty="0">
                <a:latin typeface="Arial"/>
                <a:cs typeface="Arial"/>
              </a:rPr>
              <a:t> duplication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6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Easier to choose a config fragment and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patches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" y="7056437"/>
            <a:ext cx="4121785" cy="350520"/>
          </a:xfrm>
          <a:prstGeom prst="rect">
            <a:avLst/>
          </a:prstGeom>
          <a:solidFill>
            <a:srgbClr val="252599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More info: bit.ly/iZUkvk &amp;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bit.ly/jRSfwO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029460">
              <a:lnSpc>
                <a:spcPct val="100000"/>
              </a:lnSpc>
              <a:spcBef>
                <a:spcPts val="365"/>
              </a:spcBef>
            </a:pPr>
            <a:r>
              <a:rPr dirty="0"/>
              <a:t>Kernel Tools</a:t>
            </a:r>
            <a:r>
              <a:rPr spc="-30" dirty="0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053646"/>
            <a:ext cx="7967345" cy="57994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1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220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Kernel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940"/>
              </a:spcBef>
              <a:buChar char="•"/>
              <a:tabLst>
                <a:tab pos="1270000" algn="l"/>
                <a:tab pos="1270635" algn="l"/>
              </a:tabLst>
            </a:pPr>
            <a:r>
              <a:rPr sz="2000" dirty="0">
                <a:latin typeface="Arial"/>
                <a:cs typeface="Arial"/>
              </a:rPr>
              <a:t>meta/classes/kernel.bbclass</a:t>
            </a:r>
            <a:endParaRPr sz="20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690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Linux-Yocto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recipe</a:t>
            </a:r>
            <a:endParaRPr sz="240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940"/>
              </a:spcBef>
              <a:buChar char="•"/>
              <a:tabLst>
                <a:tab pos="1270000" algn="l"/>
                <a:tab pos="1270635" algn="l"/>
              </a:tabLst>
            </a:pPr>
            <a:r>
              <a:rPr sz="2000" spc="-5" dirty="0">
                <a:latin typeface="Arial"/>
                <a:cs typeface="Arial"/>
              </a:rPr>
              <a:t>meta/recipes-kernel/linux/linux-yocto*bb</a:t>
            </a:r>
            <a:endParaRPr sz="20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695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Linux-Yocto git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940"/>
              </a:spcBef>
              <a:buChar char="•"/>
              <a:tabLst>
                <a:tab pos="1270000" algn="l"/>
                <a:tab pos="1270635" algn="l"/>
              </a:tabLst>
            </a:pPr>
            <a:r>
              <a:rPr sz="2000" spc="-5" dirty="0">
                <a:latin typeface="Arial"/>
                <a:cs typeface="Arial"/>
                <a:hlinkClick r:id="rId2"/>
              </a:rPr>
              <a:t>http://git.pokylinux.org/cgit/cgit.cgi/linux-yocto-2.6.37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Kernel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215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linux-yocto-stable: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2.6.34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95"/>
              </a:spcBef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Arial"/>
                <a:cs typeface="Arial"/>
              </a:rPr>
              <a:t>linux-yocto: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2.6.37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i="1" spc="-5" dirty="0">
                <a:latin typeface="Arial"/>
                <a:cs typeface="Arial"/>
              </a:rPr>
              <a:t>linux-yocto-dev: 2.6.39 (meta-kernel-dev) </a:t>
            </a:r>
            <a:r>
              <a:rPr sz="2400" b="1" i="1" dirty="0">
                <a:latin typeface="Arial"/>
                <a:cs typeface="Arial"/>
              </a:rPr>
              <a:t>(soon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3.0)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i="1" spc="-5" dirty="0">
                <a:latin typeface="Arial"/>
                <a:cs typeface="Arial"/>
              </a:rPr>
              <a:t>linux-2.6: current mainline git</a:t>
            </a:r>
            <a:r>
              <a:rPr sz="2400" i="1" spc="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(meta-kernel-dev)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3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4667" y="7107464"/>
            <a:ext cx="811267" cy="25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0" y="7086600"/>
            <a:ext cx="876300" cy="33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238" y="306305"/>
            <a:ext cx="9082405" cy="82931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513330">
              <a:lnSpc>
                <a:spcPct val="100000"/>
              </a:lnSpc>
              <a:spcBef>
                <a:spcPts val="325"/>
              </a:spcBef>
            </a:pPr>
            <a:r>
              <a:rPr dirty="0"/>
              <a:t>Source</a:t>
            </a:r>
            <a:r>
              <a:rPr spc="-5" dirty="0"/>
              <a:t> </a:t>
            </a:r>
            <a:r>
              <a:rPr dirty="0"/>
              <a:t>Fetching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0524" y="3762578"/>
            <a:ext cx="8938895" cy="330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78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Recipes call out location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all sources, whether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or local (Look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SRC_URI </a:t>
            </a:r>
            <a:r>
              <a:rPr sz="2400" spc="-5" dirty="0">
                <a:latin typeface="Arial"/>
                <a:cs typeface="Arial"/>
              </a:rPr>
              <a:t>in *.bb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files)</a:t>
            </a:r>
            <a:endParaRPr sz="2400">
              <a:latin typeface="Arial"/>
              <a:cs typeface="Arial"/>
            </a:endParaRPr>
          </a:p>
          <a:p>
            <a:pPr marL="469900" marR="346075" indent="-457200">
              <a:lnSpc>
                <a:spcPts val="2680"/>
              </a:lnSpc>
              <a:spcBef>
                <a:spcPts val="14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Bitbake can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sources </a:t>
            </a:r>
            <a:r>
              <a:rPr sz="2400" dirty="0">
                <a:latin typeface="Arial"/>
                <a:cs typeface="Arial"/>
              </a:rPr>
              <a:t>from git, </a:t>
            </a:r>
            <a:r>
              <a:rPr sz="2400" spc="-5" dirty="0">
                <a:latin typeface="Arial"/>
                <a:cs typeface="Arial"/>
              </a:rPr>
              <a:t>svn, </a:t>
            </a:r>
            <a:r>
              <a:rPr sz="2400" dirty="0">
                <a:latin typeface="Arial"/>
                <a:cs typeface="Arial"/>
              </a:rPr>
              <a:t>bzr, from </a:t>
            </a:r>
            <a:r>
              <a:rPr sz="2400" spc="-5" dirty="0">
                <a:latin typeface="Arial"/>
                <a:cs typeface="Arial"/>
              </a:rPr>
              <a:t>tarballs, and  many, many</a:t>
            </a:r>
            <a:r>
              <a:rPr sz="2400" dirty="0">
                <a:latin typeface="Arial"/>
                <a:cs typeface="Arial"/>
              </a:rPr>
              <a:t> more*</a:t>
            </a:r>
            <a:endParaRPr sz="2400">
              <a:latin typeface="Arial"/>
              <a:cs typeface="Arial"/>
            </a:endParaRPr>
          </a:p>
          <a:p>
            <a:pPr marL="469900" marR="411480" indent="-457200">
              <a:lnSpc>
                <a:spcPts val="2680"/>
              </a:lnSpc>
              <a:spcBef>
                <a:spcPts val="14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Versions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packages can be fixed or updated automatically  (Add SRCREV_pn- </a:t>
            </a:r>
            <a:r>
              <a:rPr sz="2400" dirty="0">
                <a:latin typeface="Arial"/>
                <a:cs typeface="Arial"/>
              </a:rPr>
              <a:t>PN = </a:t>
            </a:r>
            <a:r>
              <a:rPr sz="2400" spc="-5" dirty="0">
                <a:latin typeface="Arial"/>
                <a:cs typeface="Arial"/>
              </a:rPr>
              <a:t>"${AUTOREV}”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local.conf)</a:t>
            </a:r>
            <a:endParaRPr sz="2400">
              <a:latin typeface="Arial"/>
              <a:cs typeface="Arial"/>
            </a:endParaRPr>
          </a:p>
          <a:p>
            <a:pPr marL="469900" marR="716915" indent="-457200">
              <a:lnSpc>
                <a:spcPts val="2680"/>
              </a:lnSpc>
              <a:spcBef>
                <a:spcPts val="13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Yocto Project sources </a:t>
            </a:r>
            <a:r>
              <a:rPr sz="2400" dirty="0">
                <a:latin typeface="Arial"/>
                <a:cs typeface="Arial"/>
              </a:rPr>
              <a:t>mirror </a:t>
            </a:r>
            <a:r>
              <a:rPr sz="2400" spc="-5" dirty="0">
                <a:latin typeface="Arial"/>
                <a:cs typeface="Arial"/>
              </a:rPr>
              <a:t>available as a fallback,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 sources </a:t>
            </a:r>
            <a:r>
              <a:rPr sz="2400" dirty="0">
                <a:latin typeface="Arial"/>
                <a:cs typeface="Arial"/>
              </a:rPr>
              <a:t>move on the </a:t>
            </a:r>
            <a:r>
              <a:rPr sz="2400" spc="-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312" y="1189101"/>
            <a:ext cx="914400" cy="708025"/>
          </a:xfrm>
          <a:custGeom>
            <a:avLst/>
            <a:gdLst/>
            <a:ahLst/>
            <a:cxnLst/>
            <a:rect l="l" t="t" r="r" b="b"/>
            <a:pathLst>
              <a:path w="914400" h="708025">
                <a:moveTo>
                  <a:pt x="0" y="708025"/>
                </a:moveTo>
                <a:lnTo>
                  <a:pt x="914400" y="708025"/>
                </a:lnTo>
                <a:lnTo>
                  <a:pt x="91440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975" y="1293876"/>
            <a:ext cx="3810000" cy="249554"/>
          </a:xfrm>
          <a:custGeom>
            <a:avLst/>
            <a:gdLst/>
            <a:ahLst/>
            <a:cxnLst/>
            <a:rect l="l" t="t" r="r" b="b"/>
            <a:pathLst>
              <a:path w="3810000" h="249555">
                <a:moveTo>
                  <a:pt x="3685540" y="0"/>
                </a:moveTo>
                <a:lnTo>
                  <a:pt x="3685540" y="62229"/>
                </a:lnTo>
                <a:lnTo>
                  <a:pt x="0" y="62229"/>
                </a:lnTo>
                <a:lnTo>
                  <a:pt x="0" y="186816"/>
                </a:lnTo>
                <a:lnTo>
                  <a:pt x="3685540" y="186816"/>
                </a:lnTo>
                <a:lnTo>
                  <a:pt x="3685540" y="249174"/>
                </a:lnTo>
                <a:lnTo>
                  <a:pt x="3810000" y="124587"/>
                </a:lnTo>
                <a:lnTo>
                  <a:pt x="368554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8975" y="1293876"/>
            <a:ext cx="3810000" cy="249554"/>
          </a:xfrm>
          <a:custGeom>
            <a:avLst/>
            <a:gdLst/>
            <a:ahLst/>
            <a:cxnLst/>
            <a:rect l="l" t="t" r="r" b="b"/>
            <a:pathLst>
              <a:path w="3810000" h="249555">
                <a:moveTo>
                  <a:pt x="0" y="62229"/>
                </a:moveTo>
                <a:lnTo>
                  <a:pt x="3685540" y="62229"/>
                </a:lnTo>
                <a:lnTo>
                  <a:pt x="3685540" y="0"/>
                </a:lnTo>
                <a:lnTo>
                  <a:pt x="3810000" y="124587"/>
                </a:lnTo>
                <a:lnTo>
                  <a:pt x="3685540" y="249174"/>
                </a:lnTo>
                <a:lnTo>
                  <a:pt x="3685540" y="186816"/>
                </a:lnTo>
                <a:lnTo>
                  <a:pt x="0" y="186816"/>
                </a:lnTo>
                <a:lnTo>
                  <a:pt x="0" y="622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801" y="1241425"/>
            <a:ext cx="3824604" cy="2611755"/>
          </a:xfrm>
          <a:custGeom>
            <a:avLst/>
            <a:gdLst/>
            <a:ahLst/>
            <a:cxnLst/>
            <a:rect l="l" t="t" r="r" b="b"/>
            <a:pathLst>
              <a:path w="3824604" h="2611754">
                <a:moveTo>
                  <a:pt x="0" y="2611501"/>
                </a:moveTo>
                <a:lnTo>
                  <a:pt x="3824224" y="2611501"/>
                </a:lnTo>
                <a:lnTo>
                  <a:pt x="3824224" y="0"/>
                </a:lnTo>
                <a:lnTo>
                  <a:pt x="0" y="0"/>
                </a:lnTo>
                <a:lnTo>
                  <a:pt x="0" y="261150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0550" y="1330198"/>
            <a:ext cx="3122676" cy="2405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9625" y="2548001"/>
            <a:ext cx="1748155" cy="1187450"/>
          </a:xfrm>
          <a:custGeom>
            <a:avLst/>
            <a:gdLst/>
            <a:ahLst/>
            <a:cxnLst/>
            <a:rect l="l" t="t" r="r" b="b"/>
            <a:pathLst>
              <a:path w="1748154" h="1187450">
                <a:moveTo>
                  <a:pt x="0" y="1187450"/>
                </a:moveTo>
                <a:lnTo>
                  <a:pt x="1747901" y="1187450"/>
                </a:lnTo>
                <a:lnTo>
                  <a:pt x="1747901" y="0"/>
                </a:lnTo>
                <a:lnTo>
                  <a:pt x="0" y="0"/>
                </a:lnTo>
                <a:lnTo>
                  <a:pt x="0" y="1187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4817" y="7075728"/>
            <a:ext cx="4866005" cy="4838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195"/>
              </a:spcBef>
            </a:pPr>
            <a:r>
              <a:rPr sz="1050" dirty="0">
                <a:latin typeface="Arial"/>
                <a:cs typeface="Arial"/>
              </a:rPr>
              <a:t>* Complete list includes: </a:t>
            </a:r>
            <a:r>
              <a:rPr sz="1050" spc="-5" dirty="0">
                <a:latin typeface="Arial"/>
                <a:cs typeface="Arial"/>
              </a:rPr>
              <a:t>http, </a:t>
            </a:r>
            <a:r>
              <a:rPr sz="1050" dirty="0">
                <a:latin typeface="Arial"/>
                <a:cs typeface="Arial"/>
              </a:rPr>
              <a:t>ftp, https, git, </a:t>
            </a:r>
            <a:r>
              <a:rPr sz="1050" spc="-5" dirty="0">
                <a:latin typeface="Arial"/>
                <a:cs typeface="Arial"/>
              </a:rPr>
              <a:t>svn, </a:t>
            </a:r>
            <a:r>
              <a:rPr sz="1050" dirty="0">
                <a:latin typeface="Arial"/>
                <a:cs typeface="Arial"/>
              </a:rPr>
              <a:t>perforce, mercurial, </a:t>
            </a:r>
            <a:r>
              <a:rPr sz="1050" spc="-5" dirty="0">
                <a:latin typeface="Arial"/>
                <a:cs typeface="Arial"/>
              </a:rPr>
              <a:t>bzr, cvs, </a:t>
            </a:r>
            <a:r>
              <a:rPr sz="1050" dirty="0">
                <a:latin typeface="Arial"/>
                <a:cs typeface="Arial"/>
              </a:rPr>
              <a:t>osc,  repo, ssh, and </a:t>
            </a:r>
            <a:r>
              <a:rPr sz="1050" spc="-5" dirty="0">
                <a:latin typeface="Arial"/>
                <a:cs typeface="Arial"/>
              </a:rPr>
              <a:t>svk </a:t>
            </a:r>
            <a:r>
              <a:rPr sz="105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unpacker can cope </a:t>
            </a:r>
            <a:r>
              <a:rPr sz="1050" spc="-5" dirty="0">
                <a:latin typeface="Arial"/>
                <a:cs typeface="Arial"/>
              </a:rPr>
              <a:t>with </a:t>
            </a:r>
            <a:r>
              <a:rPr sz="1050" dirty="0">
                <a:latin typeface="Arial"/>
                <a:cs typeface="Arial"/>
              </a:rPr>
              <a:t>tarballs, </a:t>
            </a:r>
            <a:r>
              <a:rPr sz="1050" spc="-5" dirty="0">
                <a:latin typeface="Arial"/>
                <a:cs typeface="Arial"/>
              </a:rPr>
              <a:t>zip, rar, xz, gz, bz2,  </a:t>
            </a:r>
            <a:r>
              <a:rPr sz="1050" dirty="0">
                <a:latin typeface="Arial"/>
                <a:cs typeface="Arial"/>
              </a:rPr>
              <a:t>and so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/>
              <a:t>Patching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24" y="3610087"/>
            <a:ext cx="8072120" cy="19208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Once </a:t>
            </a:r>
            <a:r>
              <a:rPr sz="2400" spc="-5" dirty="0">
                <a:latin typeface="Arial"/>
                <a:cs typeface="Arial"/>
              </a:rPr>
              <a:t>sources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obtained,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patches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applied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This is a good place place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patch the software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yourself</a:t>
            </a:r>
            <a:endParaRPr sz="2400">
              <a:latin typeface="Arial"/>
              <a:cs typeface="Arial"/>
            </a:endParaRPr>
          </a:p>
          <a:p>
            <a:pPr marL="469900" marR="138430" indent="-457200">
              <a:lnSpc>
                <a:spcPts val="2690"/>
              </a:lnSpc>
              <a:spcBef>
                <a:spcPts val="144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However, we encourage you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contribute development  upstream whenever possible </a:t>
            </a:r>
            <a:r>
              <a:rPr sz="2400" dirty="0">
                <a:latin typeface="Arial"/>
                <a:cs typeface="Arial"/>
              </a:rPr>
              <a:t>(we try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975" y="1798701"/>
            <a:ext cx="744855" cy="381000"/>
          </a:xfrm>
          <a:custGeom>
            <a:avLst/>
            <a:gdLst/>
            <a:ahLst/>
            <a:cxnLst/>
            <a:rect l="l" t="t" r="r" b="b"/>
            <a:pathLst>
              <a:path w="744855" h="381000">
                <a:moveTo>
                  <a:pt x="0" y="381000"/>
                </a:moveTo>
                <a:lnTo>
                  <a:pt x="744537" y="381000"/>
                </a:lnTo>
                <a:lnTo>
                  <a:pt x="744537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512" y="1882775"/>
            <a:ext cx="4340860" cy="249554"/>
          </a:xfrm>
          <a:custGeom>
            <a:avLst/>
            <a:gdLst/>
            <a:ahLst/>
            <a:cxnLst/>
            <a:rect l="l" t="t" r="r" b="b"/>
            <a:pathLst>
              <a:path w="4340860" h="249555">
                <a:moveTo>
                  <a:pt x="4215828" y="0"/>
                </a:moveTo>
                <a:lnTo>
                  <a:pt x="4215828" y="62356"/>
                </a:lnTo>
                <a:lnTo>
                  <a:pt x="0" y="62356"/>
                </a:lnTo>
                <a:lnTo>
                  <a:pt x="0" y="186943"/>
                </a:lnTo>
                <a:lnTo>
                  <a:pt x="4215828" y="186943"/>
                </a:lnTo>
                <a:lnTo>
                  <a:pt x="4215828" y="249174"/>
                </a:lnTo>
                <a:lnTo>
                  <a:pt x="4340288" y="124587"/>
                </a:lnTo>
                <a:lnTo>
                  <a:pt x="421582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512" y="1882775"/>
            <a:ext cx="4340860" cy="249554"/>
          </a:xfrm>
          <a:custGeom>
            <a:avLst/>
            <a:gdLst/>
            <a:ahLst/>
            <a:cxnLst/>
            <a:rect l="l" t="t" r="r" b="b"/>
            <a:pathLst>
              <a:path w="4340860" h="249555">
                <a:moveTo>
                  <a:pt x="0" y="62356"/>
                </a:moveTo>
                <a:lnTo>
                  <a:pt x="4215828" y="62356"/>
                </a:lnTo>
                <a:lnTo>
                  <a:pt x="4215828" y="0"/>
                </a:lnTo>
                <a:lnTo>
                  <a:pt x="4340288" y="124587"/>
                </a:lnTo>
                <a:lnTo>
                  <a:pt x="4215828" y="249174"/>
                </a:lnTo>
                <a:lnTo>
                  <a:pt x="4215828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1161" y="1569974"/>
            <a:ext cx="2622713" cy="124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6151" y="2171763"/>
            <a:ext cx="1214755" cy="770255"/>
          </a:xfrm>
          <a:custGeom>
            <a:avLst/>
            <a:gdLst/>
            <a:ahLst/>
            <a:cxnLst/>
            <a:rect l="l" t="t" r="r" b="b"/>
            <a:pathLst>
              <a:path w="1214754" h="770255">
                <a:moveTo>
                  <a:pt x="0" y="769937"/>
                </a:moveTo>
                <a:lnTo>
                  <a:pt x="1214437" y="769937"/>
                </a:lnTo>
                <a:lnTo>
                  <a:pt x="1214437" y="0"/>
                </a:lnTo>
                <a:lnTo>
                  <a:pt x="0" y="0"/>
                </a:lnTo>
                <a:lnTo>
                  <a:pt x="0" y="769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0525" y="1341501"/>
            <a:ext cx="1495425" cy="565150"/>
          </a:xfrm>
          <a:custGeom>
            <a:avLst/>
            <a:gdLst/>
            <a:ahLst/>
            <a:cxnLst/>
            <a:rect l="l" t="t" r="r" b="b"/>
            <a:pathLst>
              <a:path w="1495425" h="565150">
                <a:moveTo>
                  <a:pt x="0" y="565150"/>
                </a:moveTo>
                <a:lnTo>
                  <a:pt x="1495425" y="565150"/>
                </a:lnTo>
                <a:lnTo>
                  <a:pt x="1495425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801" y="1241425"/>
            <a:ext cx="3127375" cy="1776730"/>
          </a:xfrm>
          <a:custGeom>
            <a:avLst/>
            <a:gdLst/>
            <a:ahLst/>
            <a:cxnLst/>
            <a:rect l="l" t="t" r="r" b="b"/>
            <a:pathLst>
              <a:path w="3127375" h="1776730">
                <a:moveTo>
                  <a:pt x="0" y="1776476"/>
                </a:moveTo>
                <a:lnTo>
                  <a:pt x="3127375" y="1776476"/>
                </a:lnTo>
                <a:lnTo>
                  <a:pt x="3127375" y="0"/>
                </a:lnTo>
                <a:lnTo>
                  <a:pt x="0" y="0"/>
                </a:lnTo>
                <a:lnTo>
                  <a:pt x="0" y="177647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214880">
              <a:lnSpc>
                <a:spcPct val="100000"/>
              </a:lnSpc>
              <a:spcBef>
                <a:spcPts val="365"/>
              </a:spcBef>
            </a:pPr>
            <a:r>
              <a:rPr dirty="0"/>
              <a:t>Configure/Compile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24" y="2505303"/>
            <a:ext cx="8843645" cy="43167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4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Autoconf can be triggered automatically to ensure latest libtool is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413384" marR="3952240">
              <a:lnSpc>
                <a:spcPct val="115700"/>
              </a:lnSpc>
              <a:spcBef>
                <a:spcPts val="395"/>
              </a:spcBef>
            </a:pPr>
            <a:r>
              <a:rPr sz="1400" spc="-5" dirty="0">
                <a:latin typeface="Courier New"/>
                <a:cs typeface="Courier New"/>
              </a:rPr>
              <a:t>DESCRIPTION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"GNU </a:t>
            </a:r>
            <a:r>
              <a:rPr sz="1400" spc="-10" dirty="0">
                <a:latin typeface="Courier New"/>
                <a:cs typeface="Courier New"/>
              </a:rPr>
              <a:t>Helloworld </a:t>
            </a:r>
            <a:r>
              <a:rPr sz="1400" spc="-5" dirty="0">
                <a:latin typeface="Courier New"/>
                <a:cs typeface="Courier New"/>
              </a:rPr>
              <a:t>application“  SECTION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"examples"</a:t>
            </a:r>
            <a:endParaRPr sz="1400">
              <a:latin typeface="Courier New"/>
              <a:cs typeface="Courier New"/>
            </a:endParaRPr>
          </a:p>
          <a:p>
            <a:pPr marL="413384">
              <a:lnSpc>
                <a:spcPts val="1440"/>
              </a:lnSpc>
            </a:pPr>
            <a:r>
              <a:rPr sz="1400" spc="-5" dirty="0">
                <a:latin typeface="Courier New"/>
                <a:cs typeface="Courier New"/>
              </a:rPr>
              <a:t>LICENSE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"GPLv2+"</a:t>
            </a:r>
            <a:endParaRPr sz="1400">
              <a:latin typeface="Courier New"/>
              <a:cs typeface="Courier New"/>
            </a:endParaRPr>
          </a:p>
          <a:p>
            <a:pPr marL="413384" marR="760730">
              <a:lnSpc>
                <a:spcPts val="1950"/>
              </a:lnSpc>
              <a:spcBef>
                <a:spcPts val="90"/>
              </a:spcBef>
            </a:pPr>
            <a:r>
              <a:rPr sz="1400" spc="-5" dirty="0">
                <a:latin typeface="Courier New"/>
                <a:cs typeface="Courier New"/>
              </a:rPr>
              <a:t>LIC_FILES_CHKSUM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"file://COPYING;md5=751419260aa954499f7abaabaa882bbe"  </a:t>
            </a:r>
            <a:r>
              <a:rPr sz="1400" spc="-5" dirty="0">
                <a:latin typeface="Courier New"/>
                <a:cs typeface="Courier New"/>
              </a:rPr>
              <a:t>PR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"r0"</a:t>
            </a:r>
            <a:endParaRPr sz="1400">
              <a:latin typeface="Courier New"/>
              <a:cs typeface="Courier New"/>
            </a:endParaRPr>
          </a:p>
          <a:p>
            <a:pPr marL="413384" marR="3101340">
              <a:lnSpc>
                <a:spcPts val="3890"/>
              </a:lnSpc>
              <a:spcBef>
                <a:spcPts val="370"/>
              </a:spcBef>
            </a:pPr>
            <a:r>
              <a:rPr sz="1400" spc="-5" dirty="0">
                <a:latin typeface="Courier New"/>
                <a:cs typeface="Courier New"/>
              </a:rPr>
              <a:t>SRC_URI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"${GNU_MIRROR}/hello/hello-${PV}.tar.gz"  </a:t>
            </a:r>
            <a:r>
              <a:rPr sz="1400" spc="-5" dirty="0">
                <a:latin typeface="Courier New"/>
                <a:cs typeface="Courier New"/>
              </a:rPr>
              <a:t>inherit autotools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gettext</a:t>
            </a:r>
            <a:endParaRPr sz="14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3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CFLAGS can be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Courier New"/>
                <a:cs typeface="Courier New"/>
              </a:rPr>
              <a:t>CFLAGS_prepend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"-I ${S}/include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83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Install task to set modes, permissions, target directories, </a:t>
            </a:r>
            <a:r>
              <a:rPr sz="2000" spc="-5" dirty="0">
                <a:latin typeface="Arial"/>
                <a:cs typeface="Arial"/>
              </a:rPr>
              <a:t>done by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“pseudo”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Courier New"/>
                <a:cs typeface="Courier New"/>
              </a:rPr>
              <a:t>do_install ()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6555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Courier New"/>
                <a:cs typeface="Courier New"/>
              </a:rPr>
              <a:t>oe_runmake install </a:t>
            </a:r>
            <a:r>
              <a:rPr sz="1400" spc="-5" dirty="0">
                <a:latin typeface="Courier New"/>
                <a:cs typeface="Courier New"/>
              </a:rPr>
              <a:t>DESTDIR=${D} </a:t>
            </a:r>
            <a:r>
              <a:rPr sz="1400" spc="-10" dirty="0">
                <a:latin typeface="Courier New"/>
                <a:cs typeface="Courier New"/>
              </a:rPr>
              <a:t>SBINDIR=${sbindir}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MANDIR=${mandir}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037" y="2103374"/>
            <a:ext cx="371475" cy="381000"/>
          </a:xfrm>
          <a:custGeom>
            <a:avLst/>
            <a:gdLst/>
            <a:ahLst/>
            <a:cxnLst/>
            <a:rect l="l" t="t" r="r" b="b"/>
            <a:pathLst>
              <a:path w="371475" h="381000">
                <a:moveTo>
                  <a:pt x="0" y="381000"/>
                </a:moveTo>
                <a:lnTo>
                  <a:pt x="371475" y="381000"/>
                </a:lnTo>
                <a:lnTo>
                  <a:pt x="371475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512" y="2179574"/>
            <a:ext cx="4340860" cy="249554"/>
          </a:xfrm>
          <a:custGeom>
            <a:avLst/>
            <a:gdLst/>
            <a:ahLst/>
            <a:cxnLst/>
            <a:rect l="l" t="t" r="r" b="b"/>
            <a:pathLst>
              <a:path w="4340860" h="249555">
                <a:moveTo>
                  <a:pt x="4215828" y="0"/>
                </a:moveTo>
                <a:lnTo>
                  <a:pt x="4215828" y="62356"/>
                </a:lnTo>
                <a:lnTo>
                  <a:pt x="0" y="62356"/>
                </a:lnTo>
                <a:lnTo>
                  <a:pt x="0" y="186943"/>
                </a:lnTo>
                <a:lnTo>
                  <a:pt x="4215828" y="186943"/>
                </a:lnTo>
                <a:lnTo>
                  <a:pt x="4215828" y="249300"/>
                </a:lnTo>
                <a:lnTo>
                  <a:pt x="4340288" y="124713"/>
                </a:lnTo>
                <a:lnTo>
                  <a:pt x="421582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512" y="2179574"/>
            <a:ext cx="4340860" cy="249554"/>
          </a:xfrm>
          <a:custGeom>
            <a:avLst/>
            <a:gdLst/>
            <a:ahLst/>
            <a:cxnLst/>
            <a:rect l="l" t="t" r="r" b="b"/>
            <a:pathLst>
              <a:path w="4340860" h="249555">
                <a:moveTo>
                  <a:pt x="0" y="62356"/>
                </a:moveTo>
                <a:lnTo>
                  <a:pt x="4215828" y="62356"/>
                </a:lnTo>
                <a:lnTo>
                  <a:pt x="4215828" y="0"/>
                </a:lnTo>
                <a:lnTo>
                  <a:pt x="4340288" y="124713"/>
                </a:lnTo>
                <a:lnTo>
                  <a:pt x="4215828" y="249300"/>
                </a:lnTo>
                <a:lnTo>
                  <a:pt x="4215828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5176" y="1620837"/>
            <a:ext cx="1295400" cy="1017905"/>
          </a:xfrm>
          <a:custGeom>
            <a:avLst/>
            <a:gdLst/>
            <a:ahLst/>
            <a:cxnLst/>
            <a:rect l="l" t="t" r="r" b="b"/>
            <a:pathLst>
              <a:path w="1295400" h="1017905">
                <a:moveTo>
                  <a:pt x="0" y="1017587"/>
                </a:moveTo>
                <a:lnTo>
                  <a:pt x="1295400" y="1017587"/>
                </a:lnTo>
                <a:lnTo>
                  <a:pt x="1295400" y="0"/>
                </a:lnTo>
                <a:lnTo>
                  <a:pt x="0" y="0"/>
                </a:lnTo>
                <a:lnTo>
                  <a:pt x="0" y="101758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3700" y="1620837"/>
            <a:ext cx="1062037" cy="1017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4000" b="1" spc="-10" dirty="0">
                <a:latin typeface="Arial"/>
                <a:cs typeface="Arial"/>
              </a:rPr>
              <a:t>Agenda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378" y="7049516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/25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524" y="1585925"/>
            <a:ext cx="8199755" cy="46570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5280" marR="5080" indent="-322580">
              <a:lnSpc>
                <a:spcPts val="4010"/>
              </a:lnSpc>
              <a:spcBef>
                <a:spcPts val="49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What is the </a:t>
            </a:r>
            <a:r>
              <a:rPr sz="3600" spc="-70" dirty="0">
                <a:solidFill>
                  <a:srgbClr val="333333"/>
                </a:solidFill>
                <a:latin typeface="Arial"/>
                <a:cs typeface="Arial"/>
              </a:rPr>
              <a:t>Yocto 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Project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(YP)? …</a:t>
            </a:r>
            <a:r>
              <a:rPr sz="3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3600" spc="-15" dirty="0">
                <a:solidFill>
                  <a:srgbClr val="333333"/>
                </a:solidFill>
                <a:latin typeface="Arial"/>
                <a:cs typeface="Arial"/>
              </a:rPr>
              <a:t>what’s</a:t>
            </a:r>
            <a:r>
              <a:rPr sz="36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new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15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Clr>
                <a:srgbClr val="000000"/>
              </a:buClr>
              <a:buSzPct val="44444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How does it</a:t>
            </a:r>
            <a:r>
              <a:rPr sz="36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work?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"/>
            </a:pPr>
            <a:endParaRPr sz="3550">
              <a:latin typeface="Times New Roman"/>
              <a:cs typeface="Times New Roman"/>
            </a:endParaRPr>
          </a:p>
          <a:p>
            <a:pPr marL="335280" marR="590550" indent="-322580">
              <a:lnSpc>
                <a:spcPts val="4020"/>
              </a:lnSpc>
              <a:buClr>
                <a:srgbClr val="000000"/>
              </a:buClr>
              <a:buSzPct val="44444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How </a:t>
            </a:r>
            <a:r>
              <a:rPr sz="3600" spc="-1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get 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started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with building</a:t>
            </a:r>
            <a:r>
              <a:rPr sz="36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OS,  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apps, and </a:t>
            </a: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debugging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15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3600" spc="-10" dirty="0">
                <a:solidFill>
                  <a:srgbClr val="333333"/>
                </a:solidFill>
                <a:latin typeface="Arial"/>
                <a:cs typeface="Arial"/>
              </a:rPr>
              <a:t>What’s</a:t>
            </a:r>
            <a:r>
              <a:rPr sz="3600" spc="-5" dirty="0">
                <a:solidFill>
                  <a:srgbClr val="333333"/>
                </a:solidFill>
                <a:latin typeface="Arial"/>
                <a:cs typeface="Arial"/>
              </a:rPr>
              <a:t> Next?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524" y="6688023"/>
            <a:ext cx="131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3600" dirty="0">
                <a:solidFill>
                  <a:srgbClr val="333333"/>
                </a:solidFill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/>
              <a:t>Packaging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24" y="2771902"/>
            <a:ext cx="6432550" cy="36633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5080" indent="-457200">
              <a:lnSpc>
                <a:spcPts val="2680"/>
              </a:lnSpc>
              <a:spcBef>
                <a:spcPts val="3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Once </a:t>
            </a:r>
            <a:r>
              <a:rPr sz="2400" spc="-5" dirty="0">
                <a:latin typeface="Arial"/>
                <a:cs typeface="Arial"/>
              </a:rPr>
              <a:t>configure/compile/install is completed,  packaging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commences</a:t>
            </a:r>
            <a:endParaRPr sz="2400">
              <a:latin typeface="Arial"/>
              <a:cs typeface="Arial"/>
            </a:endParaRPr>
          </a:p>
          <a:p>
            <a:pPr marL="469900" marR="718820" indent="-457200">
              <a:lnSpc>
                <a:spcPts val="2680"/>
              </a:lnSpc>
              <a:spcBef>
                <a:spcPts val="13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The most </a:t>
            </a:r>
            <a:r>
              <a:rPr sz="2400" spc="-5" dirty="0">
                <a:latin typeface="Arial"/>
                <a:cs typeface="Arial"/>
              </a:rPr>
              <a:t>popular package </a:t>
            </a:r>
            <a:r>
              <a:rPr sz="2400" dirty="0">
                <a:latin typeface="Arial"/>
                <a:cs typeface="Arial"/>
              </a:rPr>
              <a:t>formats </a:t>
            </a:r>
            <a:r>
              <a:rPr sz="2400" spc="-5" dirty="0">
                <a:latin typeface="Arial"/>
                <a:cs typeface="Arial"/>
              </a:rPr>
              <a:t>are  supported: RPM, Debian,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ipk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085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Courier New"/>
                <a:cs typeface="Courier New"/>
              </a:rPr>
              <a:t>PACKAGE_CLASSES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conf/local.conf</a:t>
            </a:r>
            <a:endParaRPr sz="2000">
              <a:latin typeface="Courier New"/>
              <a:cs typeface="Courier New"/>
            </a:endParaRPr>
          </a:p>
          <a:p>
            <a:pPr marL="469900" marR="293370" indent="-457200">
              <a:lnSpc>
                <a:spcPts val="2680"/>
              </a:lnSpc>
              <a:spcBef>
                <a:spcPts val="125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You can split into multiple packages using  PACKAGES and FILES </a:t>
            </a:r>
            <a:r>
              <a:rPr sz="2400" dirty="0">
                <a:latin typeface="Arial"/>
                <a:cs typeface="Arial"/>
              </a:rPr>
              <a:t>in a *.bb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file:</a:t>
            </a:r>
            <a:endParaRPr sz="2400">
              <a:latin typeface="Arial"/>
              <a:cs typeface="Arial"/>
            </a:endParaRPr>
          </a:p>
          <a:p>
            <a:pPr marL="413384" marR="2924810">
              <a:lnSpc>
                <a:spcPct val="115700"/>
              </a:lnSpc>
              <a:spcBef>
                <a:spcPts val="345"/>
              </a:spcBef>
            </a:pPr>
            <a:r>
              <a:rPr sz="1400" spc="-5" dirty="0">
                <a:latin typeface="Courier New"/>
                <a:cs typeface="Courier New"/>
              </a:rPr>
              <a:t>PACKAGES =+ "sxpm cxpm"  FILES_cxpm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"${bindir}/cxpm"  </a:t>
            </a:r>
            <a:r>
              <a:rPr sz="1400" spc="-5" dirty="0">
                <a:latin typeface="Courier New"/>
                <a:cs typeface="Courier New"/>
              </a:rPr>
              <a:t>FILES_sxpm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"${bindir}/sxpm"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5512" y="1620901"/>
            <a:ext cx="685800" cy="895350"/>
          </a:xfrm>
          <a:custGeom>
            <a:avLst/>
            <a:gdLst/>
            <a:ahLst/>
            <a:cxnLst/>
            <a:rect l="l" t="t" r="r" b="b"/>
            <a:pathLst>
              <a:path w="685800" h="895350">
                <a:moveTo>
                  <a:pt x="0" y="895350"/>
                </a:moveTo>
                <a:lnTo>
                  <a:pt x="685800" y="895350"/>
                </a:lnTo>
                <a:lnTo>
                  <a:pt x="685800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1375" y="2179574"/>
            <a:ext cx="6102350" cy="249554"/>
          </a:xfrm>
          <a:custGeom>
            <a:avLst/>
            <a:gdLst/>
            <a:ahLst/>
            <a:cxnLst/>
            <a:rect l="l" t="t" r="r" b="b"/>
            <a:pathLst>
              <a:path w="6102350" h="249555">
                <a:moveTo>
                  <a:pt x="5978017" y="0"/>
                </a:moveTo>
                <a:lnTo>
                  <a:pt x="5978017" y="62356"/>
                </a:lnTo>
                <a:lnTo>
                  <a:pt x="0" y="62356"/>
                </a:lnTo>
                <a:lnTo>
                  <a:pt x="0" y="186943"/>
                </a:lnTo>
                <a:lnTo>
                  <a:pt x="5978017" y="186943"/>
                </a:lnTo>
                <a:lnTo>
                  <a:pt x="5978017" y="249300"/>
                </a:lnTo>
                <a:lnTo>
                  <a:pt x="6102350" y="124713"/>
                </a:lnTo>
                <a:lnTo>
                  <a:pt x="5978017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1375" y="2179574"/>
            <a:ext cx="6102350" cy="249554"/>
          </a:xfrm>
          <a:custGeom>
            <a:avLst/>
            <a:gdLst/>
            <a:ahLst/>
            <a:cxnLst/>
            <a:rect l="l" t="t" r="r" b="b"/>
            <a:pathLst>
              <a:path w="6102350" h="249555">
                <a:moveTo>
                  <a:pt x="0" y="62356"/>
                </a:moveTo>
                <a:lnTo>
                  <a:pt x="5978017" y="62356"/>
                </a:lnTo>
                <a:lnTo>
                  <a:pt x="5978017" y="0"/>
                </a:lnTo>
                <a:lnTo>
                  <a:pt x="6102350" y="124713"/>
                </a:lnTo>
                <a:lnTo>
                  <a:pt x="5978017" y="249300"/>
                </a:lnTo>
                <a:lnTo>
                  <a:pt x="5978017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9438" y="1144587"/>
            <a:ext cx="2338324" cy="290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3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4667" y="7107464"/>
            <a:ext cx="811267" cy="25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7086600"/>
            <a:ext cx="876300" cy="33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6888" y="334467"/>
            <a:ext cx="4503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Image</a:t>
            </a:r>
            <a:r>
              <a:rPr spc="-65" dirty="0"/>
              <a:t> </a:t>
            </a:r>
            <a:r>
              <a:rPr dirty="0"/>
              <a:t>Generation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0524" y="2771902"/>
            <a:ext cx="5347970" cy="25577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5080" indent="-457200">
              <a:lnSpc>
                <a:spcPts val="2680"/>
              </a:lnSpc>
              <a:spcBef>
                <a:spcPts val="3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Images are </a:t>
            </a:r>
            <a:r>
              <a:rPr sz="2400" dirty="0">
                <a:latin typeface="Arial"/>
                <a:cs typeface="Arial"/>
              </a:rPr>
              <a:t>constructed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packages built earlier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Uses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images:</a:t>
            </a:r>
            <a:endParaRPr sz="24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245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Live Image to boot 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935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Root filesystem for QEMU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emulator</a:t>
            </a:r>
            <a:endParaRPr sz="20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919"/>
              </a:spcBef>
              <a:buChar char="•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Sysroot for App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9976" y="1620901"/>
            <a:ext cx="914400" cy="895350"/>
          </a:xfrm>
          <a:custGeom>
            <a:avLst/>
            <a:gdLst/>
            <a:ahLst/>
            <a:cxnLst/>
            <a:rect l="l" t="t" r="r" b="b"/>
            <a:pathLst>
              <a:path w="914400" h="895350">
                <a:moveTo>
                  <a:pt x="0" y="895350"/>
                </a:moveTo>
                <a:lnTo>
                  <a:pt x="914400" y="895350"/>
                </a:lnTo>
                <a:lnTo>
                  <a:pt x="914400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4376" y="2179574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3456940" y="0"/>
                </a:moveTo>
                <a:lnTo>
                  <a:pt x="3456940" y="62356"/>
                </a:lnTo>
                <a:lnTo>
                  <a:pt x="0" y="62356"/>
                </a:lnTo>
                <a:lnTo>
                  <a:pt x="0" y="186943"/>
                </a:lnTo>
                <a:lnTo>
                  <a:pt x="3456940" y="186943"/>
                </a:lnTo>
                <a:lnTo>
                  <a:pt x="3456940" y="249300"/>
                </a:lnTo>
                <a:lnTo>
                  <a:pt x="3581400" y="124713"/>
                </a:lnTo>
                <a:lnTo>
                  <a:pt x="345694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4376" y="2179574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0" y="62356"/>
                </a:moveTo>
                <a:lnTo>
                  <a:pt x="3456940" y="62356"/>
                </a:lnTo>
                <a:lnTo>
                  <a:pt x="3456940" y="0"/>
                </a:lnTo>
                <a:lnTo>
                  <a:pt x="3581400" y="124713"/>
                </a:lnTo>
                <a:lnTo>
                  <a:pt x="3456940" y="249300"/>
                </a:lnTo>
                <a:lnTo>
                  <a:pt x="3456940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8975" y="1279525"/>
            <a:ext cx="3014543" cy="3088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2976" y="1158875"/>
            <a:ext cx="3288029" cy="3303904"/>
          </a:xfrm>
          <a:custGeom>
            <a:avLst/>
            <a:gdLst/>
            <a:ahLst/>
            <a:cxnLst/>
            <a:rect l="l" t="t" r="r" b="b"/>
            <a:pathLst>
              <a:path w="3288029" h="3303904">
                <a:moveTo>
                  <a:pt x="0" y="3303651"/>
                </a:moveTo>
                <a:lnTo>
                  <a:pt x="3287649" y="3303651"/>
                </a:lnTo>
                <a:lnTo>
                  <a:pt x="3287649" y="0"/>
                </a:lnTo>
                <a:lnTo>
                  <a:pt x="0" y="0"/>
                </a:lnTo>
                <a:lnTo>
                  <a:pt x="0" y="330365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45576" y="2182876"/>
            <a:ext cx="1535430" cy="2206625"/>
          </a:xfrm>
          <a:custGeom>
            <a:avLst/>
            <a:gdLst/>
            <a:ahLst/>
            <a:cxnLst/>
            <a:rect l="l" t="t" r="r" b="b"/>
            <a:pathLst>
              <a:path w="1535429" h="2206625">
                <a:moveTo>
                  <a:pt x="0" y="2206625"/>
                </a:moveTo>
                <a:lnTo>
                  <a:pt x="1535049" y="2206625"/>
                </a:lnTo>
                <a:lnTo>
                  <a:pt x="1535049" y="0"/>
                </a:lnTo>
                <a:lnTo>
                  <a:pt x="0" y="0"/>
                </a:lnTo>
                <a:lnTo>
                  <a:pt x="0" y="2206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812" y="6543675"/>
            <a:ext cx="8971280" cy="55118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190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Arial"/>
                <a:cs typeface="Arial"/>
              </a:rPr>
              <a:t>YP </a:t>
            </a:r>
            <a:r>
              <a:rPr sz="3200" spc="-5" dirty="0">
                <a:latin typeface="Arial"/>
                <a:cs typeface="Arial"/>
              </a:rPr>
              <a:t>lets </a:t>
            </a:r>
            <a:r>
              <a:rPr sz="3200" dirty="0">
                <a:latin typeface="Arial"/>
                <a:cs typeface="Arial"/>
              </a:rPr>
              <a:t>you customize your </a:t>
            </a:r>
            <a:r>
              <a:rPr sz="3200" spc="-5" dirty="0">
                <a:latin typeface="Arial"/>
                <a:cs typeface="Arial"/>
              </a:rPr>
              <a:t>embedded Linux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412" y="301625"/>
            <a:ext cx="9067800" cy="838200"/>
          </a:xfrm>
          <a:custGeom>
            <a:avLst/>
            <a:gdLst/>
            <a:ahLst/>
            <a:cxnLst/>
            <a:rect l="l" t="t" r="r" b="b"/>
            <a:pathLst>
              <a:path w="9067800" h="838200">
                <a:moveTo>
                  <a:pt x="0" y="838200"/>
                </a:moveTo>
                <a:lnTo>
                  <a:pt x="9067800" y="838200"/>
                </a:lnTo>
                <a:lnTo>
                  <a:pt x="906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3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4667" y="7107464"/>
            <a:ext cx="811267" cy="25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7086600"/>
            <a:ext cx="876300" cy="33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862" y="1249299"/>
            <a:ext cx="2580294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105"/>
              </a:spcBef>
            </a:pPr>
            <a:r>
              <a:rPr dirty="0"/>
              <a:t>ADT</a:t>
            </a:r>
            <a:r>
              <a:rPr spc="-90" dirty="0"/>
              <a:t> </a:t>
            </a:r>
            <a:r>
              <a:rPr dirty="0"/>
              <a:t>Generation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0524" y="2771902"/>
            <a:ext cx="6019800" cy="39871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505459" indent="-457200">
              <a:lnSpc>
                <a:spcPts val="2680"/>
              </a:lnSpc>
              <a:spcBef>
                <a:spcPts val="3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Cross toolchain and installation </a:t>
            </a:r>
            <a:r>
              <a:rPr sz="2400" dirty="0">
                <a:latin typeface="Arial"/>
                <a:cs typeface="Arial"/>
              </a:rPr>
              <a:t>script  </a:t>
            </a:r>
            <a:r>
              <a:rPr sz="2400" spc="-5" dirty="0">
                <a:latin typeface="Arial"/>
                <a:cs typeface="Arial"/>
              </a:rPr>
              <a:t>generated.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93000"/>
              </a:lnSpc>
              <a:spcBef>
                <a:spcPts val="134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This can be used </a:t>
            </a:r>
            <a:r>
              <a:rPr sz="2400" dirty="0">
                <a:latin typeface="Arial"/>
                <a:cs typeface="Arial"/>
              </a:rPr>
              <a:t>to set </a:t>
            </a:r>
            <a:r>
              <a:rPr sz="2400" spc="-10" dirty="0">
                <a:latin typeface="Arial"/>
                <a:cs typeface="Arial"/>
              </a:rPr>
              <a:t>up </a:t>
            </a:r>
            <a:r>
              <a:rPr sz="2400" spc="-5" dirty="0">
                <a:latin typeface="Arial"/>
                <a:cs typeface="Arial"/>
              </a:rPr>
              <a:t>an application  developer’s </a:t>
            </a:r>
            <a:r>
              <a:rPr sz="2400" dirty="0">
                <a:latin typeface="Arial"/>
                <a:cs typeface="Arial"/>
              </a:rPr>
              <a:t>cross </a:t>
            </a:r>
            <a:r>
              <a:rPr sz="2400" spc="-5" dirty="0">
                <a:latin typeface="Arial"/>
                <a:cs typeface="Arial"/>
              </a:rPr>
              <a:t>development  environment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469900" marR="245745" indent="-457200" algn="just">
              <a:lnSpc>
                <a:spcPct val="93200"/>
              </a:lnSpc>
              <a:spcBef>
                <a:spcPts val="123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ourier New"/>
                <a:cs typeface="Courier New"/>
              </a:rPr>
              <a:t>MACHINE=qemuarm </a:t>
            </a:r>
            <a:r>
              <a:rPr sz="2400" spc="-5" dirty="0">
                <a:latin typeface="Courier New"/>
                <a:cs typeface="Courier New"/>
              </a:rPr>
              <a:t>bitbake poky-  image-sato-sdk </a:t>
            </a:r>
            <a:r>
              <a:rPr sz="2400" spc="-10" dirty="0">
                <a:latin typeface="Courier New"/>
                <a:cs typeface="Courier New"/>
              </a:rPr>
              <a:t>meta-toolchain  package-index</a:t>
            </a:r>
            <a:endParaRPr sz="2400">
              <a:latin typeface="Courier New"/>
              <a:cs typeface="Courier New"/>
            </a:endParaRPr>
          </a:p>
          <a:p>
            <a:pPr marL="469900" marR="1003935" indent="-457200">
              <a:lnSpc>
                <a:spcPts val="2690"/>
              </a:lnSpc>
              <a:spcBef>
                <a:spcPts val="160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QEMU </a:t>
            </a:r>
            <a:r>
              <a:rPr sz="2400" spc="-10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for target </a:t>
            </a:r>
            <a:r>
              <a:rPr sz="2400" spc="-5" dirty="0">
                <a:latin typeface="Arial"/>
                <a:cs typeface="Arial"/>
              </a:rPr>
              <a:t>architecture  emulation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9976" y="1620901"/>
            <a:ext cx="914400" cy="895350"/>
          </a:xfrm>
          <a:custGeom>
            <a:avLst/>
            <a:gdLst/>
            <a:ahLst/>
            <a:cxnLst/>
            <a:rect l="l" t="t" r="r" b="b"/>
            <a:pathLst>
              <a:path w="914400" h="895350">
                <a:moveTo>
                  <a:pt x="0" y="895350"/>
                </a:moveTo>
                <a:lnTo>
                  <a:pt x="914400" y="895350"/>
                </a:lnTo>
                <a:lnTo>
                  <a:pt x="914400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4376" y="2179574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3456940" y="0"/>
                </a:moveTo>
                <a:lnTo>
                  <a:pt x="3456940" y="62356"/>
                </a:lnTo>
                <a:lnTo>
                  <a:pt x="0" y="62356"/>
                </a:lnTo>
                <a:lnTo>
                  <a:pt x="0" y="186943"/>
                </a:lnTo>
                <a:lnTo>
                  <a:pt x="3456940" y="186943"/>
                </a:lnTo>
                <a:lnTo>
                  <a:pt x="3456940" y="249300"/>
                </a:lnTo>
                <a:lnTo>
                  <a:pt x="3581400" y="124713"/>
                </a:lnTo>
                <a:lnTo>
                  <a:pt x="345694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4376" y="2179574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0" y="62356"/>
                </a:moveTo>
                <a:lnTo>
                  <a:pt x="3456940" y="62356"/>
                </a:lnTo>
                <a:lnTo>
                  <a:pt x="3456940" y="0"/>
                </a:lnTo>
                <a:lnTo>
                  <a:pt x="3581400" y="124713"/>
                </a:lnTo>
                <a:lnTo>
                  <a:pt x="3456940" y="249300"/>
                </a:lnTo>
                <a:lnTo>
                  <a:pt x="3456940" y="186943"/>
                </a:lnTo>
                <a:lnTo>
                  <a:pt x="0" y="186943"/>
                </a:lnTo>
                <a:lnTo>
                  <a:pt x="0" y="62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8975" y="1279525"/>
            <a:ext cx="3014543" cy="3088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2976" y="1158875"/>
            <a:ext cx="3288029" cy="3303904"/>
          </a:xfrm>
          <a:custGeom>
            <a:avLst/>
            <a:gdLst/>
            <a:ahLst/>
            <a:cxnLst/>
            <a:rect l="l" t="t" r="r" b="b"/>
            <a:pathLst>
              <a:path w="3288029" h="3303904">
                <a:moveTo>
                  <a:pt x="0" y="3303651"/>
                </a:moveTo>
                <a:lnTo>
                  <a:pt x="3287649" y="3303651"/>
                </a:lnTo>
                <a:lnTo>
                  <a:pt x="3287649" y="0"/>
                </a:lnTo>
                <a:lnTo>
                  <a:pt x="0" y="0"/>
                </a:lnTo>
                <a:lnTo>
                  <a:pt x="0" y="3303651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2182876"/>
            <a:ext cx="1592580" cy="2206625"/>
          </a:xfrm>
          <a:custGeom>
            <a:avLst/>
            <a:gdLst/>
            <a:ahLst/>
            <a:cxnLst/>
            <a:rect l="l" t="t" r="r" b="b"/>
            <a:pathLst>
              <a:path w="1592579" h="2206625">
                <a:moveTo>
                  <a:pt x="0" y="2206625"/>
                </a:moveTo>
                <a:lnTo>
                  <a:pt x="1592199" y="2206625"/>
                </a:lnTo>
                <a:lnTo>
                  <a:pt x="1592199" y="0"/>
                </a:lnTo>
                <a:lnTo>
                  <a:pt x="0" y="0"/>
                </a:lnTo>
                <a:lnTo>
                  <a:pt x="0" y="2206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1249299"/>
            <a:ext cx="4380795" cy="214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76935">
              <a:lnSpc>
                <a:spcPct val="100000"/>
              </a:lnSpc>
              <a:spcBef>
                <a:spcPts val="365"/>
              </a:spcBef>
            </a:pPr>
            <a:r>
              <a:rPr dirty="0"/>
              <a:t>Setting up the App</a:t>
            </a:r>
            <a:r>
              <a:rPr spc="-15" dirty="0"/>
              <a:t> </a:t>
            </a:r>
            <a:r>
              <a:rPr dirty="0"/>
              <a:t>Developer</a:t>
            </a:r>
          </a:p>
        </p:txBody>
      </p:sp>
      <p:sp>
        <p:nvSpPr>
          <p:cNvPr id="4" name="object 4"/>
          <p:cNvSpPr/>
          <p:nvPr/>
        </p:nvSpPr>
        <p:spPr>
          <a:xfrm>
            <a:off x="3024251" y="1874901"/>
            <a:ext cx="1533525" cy="565150"/>
          </a:xfrm>
          <a:custGeom>
            <a:avLst/>
            <a:gdLst/>
            <a:ahLst/>
            <a:cxnLst/>
            <a:rect l="l" t="t" r="r" b="b"/>
            <a:pathLst>
              <a:path w="1533525" h="565150">
                <a:moveTo>
                  <a:pt x="0" y="565150"/>
                </a:moveTo>
                <a:lnTo>
                  <a:pt x="1533525" y="565150"/>
                </a:lnTo>
                <a:lnTo>
                  <a:pt x="1533525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5970" y="2143125"/>
            <a:ext cx="3349625" cy="1454785"/>
          </a:xfrm>
          <a:custGeom>
            <a:avLst/>
            <a:gdLst/>
            <a:ahLst/>
            <a:cxnLst/>
            <a:rect l="l" t="t" r="r" b="b"/>
            <a:pathLst>
              <a:path w="3349625" h="1454785">
                <a:moveTo>
                  <a:pt x="46100" y="0"/>
                </a:moveTo>
                <a:lnTo>
                  <a:pt x="0" y="115697"/>
                </a:lnTo>
                <a:lnTo>
                  <a:pt x="3210813" y="1397000"/>
                </a:lnTo>
                <a:lnTo>
                  <a:pt x="3187700" y="1454785"/>
                </a:lnTo>
                <a:lnTo>
                  <a:pt x="3349371" y="1385189"/>
                </a:lnTo>
                <a:lnTo>
                  <a:pt x="3304875" y="1281176"/>
                </a:lnTo>
                <a:lnTo>
                  <a:pt x="3257041" y="1281176"/>
                </a:lnTo>
                <a:lnTo>
                  <a:pt x="46100" y="0"/>
                </a:lnTo>
                <a:close/>
              </a:path>
              <a:path w="3349625" h="1454785">
                <a:moveTo>
                  <a:pt x="3280155" y="1223390"/>
                </a:moveTo>
                <a:lnTo>
                  <a:pt x="3257041" y="1281176"/>
                </a:lnTo>
                <a:lnTo>
                  <a:pt x="3304875" y="1281176"/>
                </a:lnTo>
                <a:lnTo>
                  <a:pt x="3280155" y="122339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970" y="2143125"/>
            <a:ext cx="3349625" cy="1454785"/>
          </a:xfrm>
          <a:custGeom>
            <a:avLst/>
            <a:gdLst/>
            <a:ahLst/>
            <a:cxnLst/>
            <a:rect l="l" t="t" r="r" b="b"/>
            <a:pathLst>
              <a:path w="3349625" h="1454785">
                <a:moveTo>
                  <a:pt x="46100" y="0"/>
                </a:moveTo>
                <a:lnTo>
                  <a:pt x="3257041" y="1281176"/>
                </a:lnTo>
                <a:lnTo>
                  <a:pt x="3280155" y="1223390"/>
                </a:lnTo>
                <a:lnTo>
                  <a:pt x="3349371" y="1385189"/>
                </a:lnTo>
                <a:lnTo>
                  <a:pt x="3187700" y="1454785"/>
                </a:lnTo>
                <a:lnTo>
                  <a:pt x="3210813" y="1397000"/>
                </a:lnTo>
                <a:lnTo>
                  <a:pt x="0" y="115697"/>
                </a:lnTo>
                <a:lnTo>
                  <a:pt x="46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862" y="4084701"/>
            <a:ext cx="6623684" cy="0"/>
          </a:xfrm>
          <a:custGeom>
            <a:avLst/>
            <a:gdLst/>
            <a:ahLst/>
            <a:cxnLst/>
            <a:rect l="l" t="t" r="r" b="b"/>
            <a:pathLst>
              <a:path w="6623684">
                <a:moveTo>
                  <a:pt x="0" y="0"/>
                </a:moveTo>
                <a:lnTo>
                  <a:pt x="6623113" y="0"/>
                </a:lnTo>
              </a:path>
            </a:pathLst>
          </a:custGeom>
          <a:ln w="3492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791" y="3605276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417" y="4276725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737" y="4922837"/>
            <a:ext cx="2362200" cy="1425575"/>
          </a:xfrm>
          <a:custGeom>
            <a:avLst/>
            <a:gdLst/>
            <a:ahLst/>
            <a:cxnLst/>
            <a:rect l="l" t="t" r="r" b="b"/>
            <a:pathLst>
              <a:path w="2362200" h="1425575">
                <a:moveTo>
                  <a:pt x="0" y="1425574"/>
                </a:moveTo>
                <a:lnTo>
                  <a:pt x="2362200" y="1425574"/>
                </a:lnTo>
                <a:lnTo>
                  <a:pt x="2362200" y="0"/>
                </a:lnTo>
                <a:lnTo>
                  <a:pt x="0" y="0"/>
                </a:lnTo>
                <a:lnTo>
                  <a:pt x="0" y="1425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737" y="4922837"/>
            <a:ext cx="2362200" cy="1425575"/>
          </a:xfrm>
          <a:custGeom>
            <a:avLst/>
            <a:gdLst/>
            <a:ahLst/>
            <a:cxnLst/>
            <a:rect l="l" t="t" r="r" b="b"/>
            <a:pathLst>
              <a:path w="2362200" h="1425575">
                <a:moveTo>
                  <a:pt x="0" y="1425574"/>
                </a:moveTo>
                <a:lnTo>
                  <a:pt x="2362200" y="1425574"/>
                </a:lnTo>
                <a:lnTo>
                  <a:pt x="2362200" y="0"/>
                </a:lnTo>
                <a:lnTo>
                  <a:pt x="0" y="0"/>
                </a:lnTo>
                <a:lnTo>
                  <a:pt x="0" y="14255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3775" y="4931156"/>
            <a:ext cx="1962785" cy="132080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89230" marR="180340" indent="-3810" algn="ctr">
              <a:lnSpc>
                <a:spcPts val="2020"/>
              </a:lnSpc>
              <a:spcBef>
                <a:spcPts val="284"/>
              </a:spcBef>
            </a:pPr>
            <a:r>
              <a:rPr sz="1800" spc="-10" dirty="0">
                <a:latin typeface="Arial"/>
                <a:cs typeface="Arial"/>
              </a:rPr>
              <a:t>Sysroot  </a:t>
            </a:r>
            <a:r>
              <a:rPr sz="1800" spc="-5" dirty="0">
                <a:latin typeface="Arial"/>
                <a:cs typeface="Arial"/>
              </a:rPr>
              <a:t>(Bootable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85"/>
              </a:lnSpc>
            </a:pPr>
            <a:r>
              <a:rPr sz="1800" spc="-5" dirty="0">
                <a:latin typeface="Arial"/>
                <a:cs typeface="Arial"/>
              </a:rPr>
              <a:t>filesystem </a:t>
            </a:r>
            <a:r>
              <a:rPr sz="1800" dirty="0">
                <a:latin typeface="Arial"/>
                <a:cs typeface="Arial"/>
              </a:rPr>
              <a:t>tree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327660" marR="322580" algn="ctr">
              <a:lnSpc>
                <a:spcPts val="200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me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headers)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88300" y="2995676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990600" y="0"/>
                </a:moveTo>
                <a:lnTo>
                  <a:pt x="919852" y="796"/>
                </a:lnTo>
                <a:lnTo>
                  <a:pt x="850448" y="3152"/>
                </a:lnTo>
                <a:lnTo>
                  <a:pt x="782554" y="7011"/>
                </a:lnTo>
                <a:lnTo>
                  <a:pt x="716339" y="12322"/>
                </a:lnTo>
                <a:lnTo>
                  <a:pt x="651969" y="19030"/>
                </a:lnTo>
                <a:lnTo>
                  <a:pt x="589613" y="27081"/>
                </a:lnTo>
                <a:lnTo>
                  <a:pt x="529437" y="36422"/>
                </a:lnTo>
                <a:lnTo>
                  <a:pt x="471610" y="46999"/>
                </a:lnTo>
                <a:lnTo>
                  <a:pt x="416300" y="58759"/>
                </a:lnTo>
                <a:lnTo>
                  <a:pt x="363673" y="71647"/>
                </a:lnTo>
                <a:lnTo>
                  <a:pt x="313897" y="85611"/>
                </a:lnTo>
                <a:lnTo>
                  <a:pt x="267141" y="100596"/>
                </a:lnTo>
                <a:lnTo>
                  <a:pt x="223570" y="116549"/>
                </a:lnTo>
                <a:lnTo>
                  <a:pt x="183354" y="133416"/>
                </a:lnTo>
                <a:lnTo>
                  <a:pt x="146660" y="151144"/>
                </a:lnTo>
                <a:lnTo>
                  <a:pt x="84507" y="188966"/>
                </a:lnTo>
                <a:lnTo>
                  <a:pt x="38452" y="229585"/>
                </a:lnTo>
                <a:lnTo>
                  <a:pt x="9836" y="272573"/>
                </a:lnTo>
                <a:lnTo>
                  <a:pt x="0" y="317500"/>
                </a:lnTo>
                <a:lnTo>
                  <a:pt x="0" y="1587500"/>
                </a:lnTo>
                <a:lnTo>
                  <a:pt x="9836" y="1632399"/>
                </a:lnTo>
                <a:lnTo>
                  <a:pt x="38452" y="1675369"/>
                </a:lnTo>
                <a:lnTo>
                  <a:pt x="84507" y="1715979"/>
                </a:lnTo>
                <a:lnTo>
                  <a:pt x="146660" y="1753799"/>
                </a:lnTo>
                <a:lnTo>
                  <a:pt x="183354" y="1771527"/>
                </a:lnTo>
                <a:lnTo>
                  <a:pt x="223570" y="1788397"/>
                </a:lnTo>
                <a:lnTo>
                  <a:pt x="267141" y="1804353"/>
                </a:lnTo>
                <a:lnTo>
                  <a:pt x="313897" y="1819342"/>
                </a:lnTo>
                <a:lnTo>
                  <a:pt x="363673" y="1833311"/>
                </a:lnTo>
                <a:lnTo>
                  <a:pt x="416300" y="1846205"/>
                </a:lnTo>
                <a:lnTo>
                  <a:pt x="471610" y="1857970"/>
                </a:lnTo>
                <a:lnTo>
                  <a:pt x="529437" y="1868552"/>
                </a:lnTo>
                <a:lnTo>
                  <a:pt x="589613" y="1877899"/>
                </a:lnTo>
                <a:lnTo>
                  <a:pt x="651969" y="1885955"/>
                </a:lnTo>
                <a:lnTo>
                  <a:pt x="716339" y="1892668"/>
                </a:lnTo>
                <a:lnTo>
                  <a:pt x="782554" y="1897982"/>
                </a:lnTo>
                <a:lnTo>
                  <a:pt x="850448" y="1901845"/>
                </a:lnTo>
                <a:lnTo>
                  <a:pt x="919852" y="1904202"/>
                </a:lnTo>
                <a:lnTo>
                  <a:pt x="990600" y="1905000"/>
                </a:lnTo>
                <a:lnTo>
                  <a:pt x="1061347" y="1904202"/>
                </a:lnTo>
                <a:lnTo>
                  <a:pt x="1130751" y="1901845"/>
                </a:lnTo>
                <a:lnTo>
                  <a:pt x="1198645" y="1897982"/>
                </a:lnTo>
                <a:lnTo>
                  <a:pt x="1264860" y="1892668"/>
                </a:lnTo>
                <a:lnTo>
                  <a:pt x="1329230" y="1885955"/>
                </a:lnTo>
                <a:lnTo>
                  <a:pt x="1391586" y="1877899"/>
                </a:lnTo>
                <a:lnTo>
                  <a:pt x="1451762" y="1868552"/>
                </a:lnTo>
                <a:lnTo>
                  <a:pt x="1509589" y="1857970"/>
                </a:lnTo>
                <a:lnTo>
                  <a:pt x="1564899" y="1846205"/>
                </a:lnTo>
                <a:lnTo>
                  <a:pt x="1617526" y="1833311"/>
                </a:lnTo>
                <a:lnTo>
                  <a:pt x="1667302" y="1819342"/>
                </a:lnTo>
                <a:lnTo>
                  <a:pt x="1714058" y="1804353"/>
                </a:lnTo>
                <a:lnTo>
                  <a:pt x="1757629" y="1788397"/>
                </a:lnTo>
                <a:lnTo>
                  <a:pt x="1797845" y="1771527"/>
                </a:lnTo>
                <a:lnTo>
                  <a:pt x="1834539" y="1753799"/>
                </a:lnTo>
                <a:lnTo>
                  <a:pt x="1896692" y="1715979"/>
                </a:lnTo>
                <a:lnTo>
                  <a:pt x="1942747" y="1675369"/>
                </a:lnTo>
                <a:lnTo>
                  <a:pt x="1971363" y="1632399"/>
                </a:lnTo>
                <a:lnTo>
                  <a:pt x="1981200" y="1587500"/>
                </a:lnTo>
                <a:lnTo>
                  <a:pt x="1981200" y="317500"/>
                </a:lnTo>
                <a:lnTo>
                  <a:pt x="1971363" y="272573"/>
                </a:lnTo>
                <a:lnTo>
                  <a:pt x="1942747" y="229585"/>
                </a:lnTo>
                <a:lnTo>
                  <a:pt x="1896692" y="188966"/>
                </a:lnTo>
                <a:lnTo>
                  <a:pt x="1834539" y="151144"/>
                </a:lnTo>
                <a:lnTo>
                  <a:pt x="1797845" y="133416"/>
                </a:lnTo>
                <a:lnTo>
                  <a:pt x="1757629" y="116549"/>
                </a:lnTo>
                <a:lnTo>
                  <a:pt x="1714058" y="100596"/>
                </a:lnTo>
                <a:lnTo>
                  <a:pt x="1667302" y="85611"/>
                </a:lnTo>
                <a:lnTo>
                  <a:pt x="1617526" y="71647"/>
                </a:lnTo>
                <a:lnTo>
                  <a:pt x="1564899" y="58759"/>
                </a:lnTo>
                <a:lnTo>
                  <a:pt x="1509589" y="46999"/>
                </a:lnTo>
                <a:lnTo>
                  <a:pt x="1451762" y="36422"/>
                </a:lnTo>
                <a:lnTo>
                  <a:pt x="1391586" y="27081"/>
                </a:lnTo>
                <a:lnTo>
                  <a:pt x="1329230" y="19030"/>
                </a:lnTo>
                <a:lnTo>
                  <a:pt x="1264860" y="12322"/>
                </a:lnTo>
                <a:lnTo>
                  <a:pt x="1198645" y="7011"/>
                </a:lnTo>
                <a:lnTo>
                  <a:pt x="1130751" y="3152"/>
                </a:lnTo>
                <a:lnTo>
                  <a:pt x="1061347" y="796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8300" y="3313176"/>
            <a:ext cx="1981200" cy="317500"/>
          </a:xfrm>
          <a:custGeom>
            <a:avLst/>
            <a:gdLst/>
            <a:ahLst/>
            <a:cxnLst/>
            <a:rect l="l" t="t" r="r" b="b"/>
            <a:pathLst>
              <a:path w="1981200" h="317500">
                <a:moveTo>
                  <a:pt x="1981200" y="0"/>
                </a:moveTo>
                <a:lnTo>
                  <a:pt x="1971363" y="44899"/>
                </a:lnTo>
                <a:lnTo>
                  <a:pt x="1942747" y="87869"/>
                </a:lnTo>
                <a:lnTo>
                  <a:pt x="1896692" y="128479"/>
                </a:lnTo>
                <a:lnTo>
                  <a:pt x="1834539" y="166299"/>
                </a:lnTo>
                <a:lnTo>
                  <a:pt x="1797845" y="184027"/>
                </a:lnTo>
                <a:lnTo>
                  <a:pt x="1757629" y="200897"/>
                </a:lnTo>
                <a:lnTo>
                  <a:pt x="1714058" y="216853"/>
                </a:lnTo>
                <a:lnTo>
                  <a:pt x="1667302" y="231842"/>
                </a:lnTo>
                <a:lnTo>
                  <a:pt x="1617526" y="245811"/>
                </a:lnTo>
                <a:lnTo>
                  <a:pt x="1564899" y="258705"/>
                </a:lnTo>
                <a:lnTo>
                  <a:pt x="1509589" y="270470"/>
                </a:lnTo>
                <a:lnTo>
                  <a:pt x="1451762" y="281052"/>
                </a:lnTo>
                <a:lnTo>
                  <a:pt x="1391586" y="290399"/>
                </a:lnTo>
                <a:lnTo>
                  <a:pt x="1329230" y="298455"/>
                </a:lnTo>
                <a:lnTo>
                  <a:pt x="1264860" y="305168"/>
                </a:lnTo>
                <a:lnTo>
                  <a:pt x="1198645" y="310482"/>
                </a:lnTo>
                <a:lnTo>
                  <a:pt x="1130751" y="314345"/>
                </a:lnTo>
                <a:lnTo>
                  <a:pt x="1061347" y="316702"/>
                </a:lnTo>
                <a:lnTo>
                  <a:pt x="990600" y="317500"/>
                </a:lnTo>
                <a:lnTo>
                  <a:pt x="919852" y="316702"/>
                </a:lnTo>
                <a:lnTo>
                  <a:pt x="850448" y="314345"/>
                </a:lnTo>
                <a:lnTo>
                  <a:pt x="782554" y="310482"/>
                </a:lnTo>
                <a:lnTo>
                  <a:pt x="716339" y="305168"/>
                </a:lnTo>
                <a:lnTo>
                  <a:pt x="651969" y="298455"/>
                </a:lnTo>
                <a:lnTo>
                  <a:pt x="589613" y="290399"/>
                </a:lnTo>
                <a:lnTo>
                  <a:pt x="529437" y="281052"/>
                </a:lnTo>
                <a:lnTo>
                  <a:pt x="471610" y="270470"/>
                </a:lnTo>
                <a:lnTo>
                  <a:pt x="416300" y="258705"/>
                </a:lnTo>
                <a:lnTo>
                  <a:pt x="363673" y="245811"/>
                </a:lnTo>
                <a:lnTo>
                  <a:pt x="313897" y="231842"/>
                </a:lnTo>
                <a:lnTo>
                  <a:pt x="267141" y="216853"/>
                </a:lnTo>
                <a:lnTo>
                  <a:pt x="223570" y="200897"/>
                </a:lnTo>
                <a:lnTo>
                  <a:pt x="183354" y="184027"/>
                </a:lnTo>
                <a:lnTo>
                  <a:pt x="146660" y="166299"/>
                </a:lnTo>
                <a:lnTo>
                  <a:pt x="84507" y="128479"/>
                </a:lnTo>
                <a:lnTo>
                  <a:pt x="38452" y="87869"/>
                </a:lnTo>
                <a:lnTo>
                  <a:pt x="9836" y="44899"/>
                </a:lnTo>
                <a:lnTo>
                  <a:pt x="2487" y="2266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88300" y="2995676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0" y="317500"/>
                </a:moveTo>
                <a:lnTo>
                  <a:pt x="9836" y="272573"/>
                </a:lnTo>
                <a:lnTo>
                  <a:pt x="38452" y="229585"/>
                </a:lnTo>
                <a:lnTo>
                  <a:pt x="84507" y="188966"/>
                </a:lnTo>
                <a:lnTo>
                  <a:pt x="146660" y="151144"/>
                </a:lnTo>
                <a:lnTo>
                  <a:pt x="183354" y="133416"/>
                </a:lnTo>
                <a:lnTo>
                  <a:pt x="223570" y="116549"/>
                </a:lnTo>
                <a:lnTo>
                  <a:pt x="267141" y="100596"/>
                </a:lnTo>
                <a:lnTo>
                  <a:pt x="313897" y="85611"/>
                </a:lnTo>
                <a:lnTo>
                  <a:pt x="363673" y="71647"/>
                </a:lnTo>
                <a:lnTo>
                  <a:pt x="416300" y="58759"/>
                </a:lnTo>
                <a:lnTo>
                  <a:pt x="471610" y="46999"/>
                </a:lnTo>
                <a:lnTo>
                  <a:pt x="529437" y="36422"/>
                </a:lnTo>
                <a:lnTo>
                  <a:pt x="589613" y="27081"/>
                </a:lnTo>
                <a:lnTo>
                  <a:pt x="651969" y="19030"/>
                </a:lnTo>
                <a:lnTo>
                  <a:pt x="716339" y="12322"/>
                </a:lnTo>
                <a:lnTo>
                  <a:pt x="782554" y="7011"/>
                </a:lnTo>
                <a:lnTo>
                  <a:pt x="850448" y="3152"/>
                </a:lnTo>
                <a:lnTo>
                  <a:pt x="919852" y="796"/>
                </a:lnTo>
                <a:lnTo>
                  <a:pt x="990600" y="0"/>
                </a:lnTo>
                <a:lnTo>
                  <a:pt x="1061347" y="796"/>
                </a:lnTo>
                <a:lnTo>
                  <a:pt x="1130751" y="3152"/>
                </a:lnTo>
                <a:lnTo>
                  <a:pt x="1198645" y="7011"/>
                </a:lnTo>
                <a:lnTo>
                  <a:pt x="1264860" y="12322"/>
                </a:lnTo>
                <a:lnTo>
                  <a:pt x="1329230" y="19030"/>
                </a:lnTo>
                <a:lnTo>
                  <a:pt x="1391586" y="27081"/>
                </a:lnTo>
                <a:lnTo>
                  <a:pt x="1451762" y="36422"/>
                </a:lnTo>
                <a:lnTo>
                  <a:pt x="1509589" y="46999"/>
                </a:lnTo>
                <a:lnTo>
                  <a:pt x="1564899" y="58759"/>
                </a:lnTo>
                <a:lnTo>
                  <a:pt x="1617526" y="71647"/>
                </a:lnTo>
                <a:lnTo>
                  <a:pt x="1667302" y="85611"/>
                </a:lnTo>
                <a:lnTo>
                  <a:pt x="1714058" y="100596"/>
                </a:lnTo>
                <a:lnTo>
                  <a:pt x="1757629" y="116549"/>
                </a:lnTo>
                <a:lnTo>
                  <a:pt x="1797845" y="133416"/>
                </a:lnTo>
                <a:lnTo>
                  <a:pt x="1834539" y="151144"/>
                </a:lnTo>
                <a:lnTo>
                  <a:pt x="1896692" y="188966"/>
                </a:lnTo>
                <a:lnTo>
                  <a:pt x="1942747" y="229585"/>
                </a:lnTo>
                <a:lnTo>
                  <a:pt x="1971363" y="272573"/>
                </a:lnTo>
                <a:lnTo>
                  <a:pt x="1981200" y="317500"/>
                </a:lnTo>
                <a:lnTo>
                  <a:pt x="1981200" y="1587500"/>
                </a:lnTo>
                <a:lnTo>
                  <a:pt x="1971363" y="1632399"/>
                </a:lnTo>
                <a:lnTo>
                  <a:pt x="1942747" y="1675369"/>
                </a:lnTo>
                <a:lnTo>
                  <a:pt x="1896692" y="1715979"/>
                </a:lnTo>
                <a:lnTo>
                  <a:pt x="1834539" y="1753799"/>
                </a:lnTo>
                <a:lnTo>
                  <a:pt x="1797845" y="1771527"/>
                </a:lnTo>
                <a:lnTo>
                  <a:pt x="1757629" y="1788397"/>
                </a:lnTo>
                <a:lnTo>
                  <a:pt x="1714058" y="1804353"/>
                </a:lnTo>
                <a:lnTo>
                  <a:pt x="1667302" y="1819342"/>
                </a:lnTo>
                <a:lnTo>
                  <a:pt x="1617526" y="1833311"/>
                </a:lnTo>
                <a:lnTo>
                  <a:pt x="1564899" y="1846205"/>
                </a:lnTo>
                <a:lnTo>
                  <a:pt x="1509589" y="1857970"/>
                </a:lnTo>
                <a:lnTo>
                  <a:pt x="1451762" y="1868552"/>
                </a:lnTo>
                <a:lnTo>
                  <a:pt x="1391586" y="1877899"/>
                </a:lnTo>
                <a:lnTo>
                  <a:pt x="1329230" y="1885955"/>
                </a:lnTo>
                <a:lnTo>
                  <a:pt x="1264860" y="1892668"/>
                </a:lnTo>
                <a:lnTo>
                  <a:pt x="1198645" y="1897982"/>
                </a:lnTo>
                <a:lnTo>
                  <a:pt x="1130751" y="1901845"/>
                </a:lnTo>
                <a:lnTo>
                  <a:pt x="1061347" y="1904202"/>
                </a:lnTo>
                <a:lnTo>
                  <a:pt x="990600" y="1905000"/>
                </a:lnTo>
                <a:lnTo>
                  <a:pt x="919852" y="1904202"/>
                </a:lnTo>
                <a:lnTo>
                  <a:pt x="850448" y="1901845"/>
                </a:lnTo>
                <a:lnTo>
                  <a:pt x="782554" y="1897982"/>
                </a:lnTo>
                <a:lnTo>
                  <a:pt x="716339" y="1892668"/>
                </a:lnTo>
                <a:lnTo>
                  <a:pt x="651969" y="1885955"/>
                </a:lnTo>
                <a:lnTo>
                  <a:pt x="589613" y="1877899"/>
                </a:lnTo>
                <a:lnTo>
                  <a:pt x="529437" y="1868552"/>
                </a:lnTo>
                <a:lnTo>
                  <a:pt x="471610" y="1857970"/>
                </a:lnTo>
                <a:lnTo>
                  <a:pt x="416300" y="1846205"/>
                </a:lnTo>
                <a:lnTo>
                  <a:pt x="363673" y="1833311"/>
                </a:lnTo>
                <a:lnTo>
                  <a:pt x="313897" y="1819342"/>
                </a:lnTo>
                <a:lnTo>
                  <a:pt x="267141" y="1804353"/>
                </a:lnTo>
                <a:lnTo>
                  <a:pt x="223570" y="1788397"/>
                </a:lnTo>
                <a:lnTo>
                  <a:pt x="183354" y="1771527"/>
                </a:lnTo>
                <a:lnTo>
                  <a:pt x="146660" y="1753799"/>
                </a:lnTo>
                <a:lnTo>
                  <a:pt x="84507" y="1715979"/>
                </a:lnTo>
                <a:lnTo>
                  <a:pt x="38452" y="1675369"/>
                </a:lnTo>
                <a:lnTo>
                  <a:pt x="9836" y="1632399"/>
                </a:lnTo>
                <a:lnTo>
                  <a:pt x="0" y="1587500"/>
                </a:lnTo>
                <a:lnTo>
                  <a:pt x="0" y="317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68461" y="3638550"/>
            <a:ext cx="1421765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algn="ctr">
              <a:lnSpc>
                <a:spcPct val="93200"/>
              </a:lnSpc>
              <a:spcBef>
                <a:spcPts val="245"/>
              </a:spcBef>
            </a:pPr>
            <a:r>
              <a:rPr sz="1800" spc="-5" dirty="0">
                <a:latin typeface="Arial"/>
                <a:cs typeface="Arial"/>
              </a:rPr>
              <a:t>Package  Repository  </a:t>
            </a:r>
            <a:r>
              <a:rPr sz="1800" spc="-10" dirty="0">
                <a:latin typeface="Arial"/>
                <a:cs typeface="Arial"/>
              </a:rPr>
              <a:t>(networked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  local)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2776" y="5075301"/>
            <a:ext cx="2362200" cy="1143000"/>
          </a:xfrm>
          <a:prstGeom prst="rect">
            <a:avLst/>
          </a:prstGeom>
          <a:solidFill>
            <a:srgbClr val="00AFEF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95605" marR="386715" algn="ctr">
              <a:lnSpc>
                <a:spcPts val="2020"/>
              </a:lnSpc>
              <a:spcBef>
                <a:spcPts val="350"/>
              </a:spcBef>
            </a:pPr>
            <a:r>
              <a:rPr sz="1800" spc="-5" dirty="0">
                <a:latin typeface="Arial"/>
                <a:cs typeface="Arial"/>
              </a:rPr>
              <a:t>Cross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toolchain  installation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55"/>
              </a:lnSpc>
            </a:pPr>
            <a:r>
              <a:rPr sz="1800" spc="-5" dirty="0">
                <a:latin typeface="Arial"/>
                <a:cs typeface="Arial"/>
              </a:rPr>
              <a:t>(such 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/opt/poky)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5228" y="3454146"/>
            <a:ext cx="1633855" cy="1349375"/>
          </a:xfrm>
          <a:custGeom>
            <a:avLst/>
            <a:gdLst/>
            <a:ahLst/>
            <a:cxnLst/>
            <a:rect l="l" t="t" r="r" b="b"/>
            <a:pathLst>
              <a:path w="1633854" h="1349375">
                <a:moveTo>
                  <a:pt x="87249" y="0"/>
                </a:moveTo>
                <a:lnTo>
                  <a:pt x="0" y="108966"/>
                </a:lnTo>
                <a:lnTo>
                  <a:pt x="1481074" y="1294384"/>
                </a:lnTo>
                <a:lnTo>
                  <a:pt x="1437386" y="1348867"/>
                </a:lnTo>
                <a:lnTo>
                  <a:pt x="1633855" y="1327150"/>
                </a:lnTo>
                <a:lnTo>
                  <a:pt x="1618072" y="1185291"/>
                </a:lnTo>
                <a:lnTo>
                  <a:pt x="1568323" y="1185291"/>
                </a:lnTo>
                <a:lnTo>
                  <a:pt x="87249" y="0"/>
                </a:lnTo>
                <a:close/>
              </a:path>
              <a:path w="1633854" h="1349375">
                <a:moveTo>
                  <a:pt x="1612011" y="1130808"/>
                </a:moveTo>
                <a:lnTo>
                  <a:pt x="1568323" y="1185291"/>
                </a:lnTo>
                <a:lnTo>
                  <a:pt x="1618072" y="1185291"/>
                </a:lnTo>
                <a:lnTo>
                  <a:pt x="1612011" y="1130808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5228" y="3454146"/>
            <a:ext cx="1633855" cy="1349375"/>
          </a:xfrm>
          <a:custGeom>
            <a:avLst/>
            <a:gdLst/>
            <a:ahLst/>
            <a:cxnLst/>
            <a:rect l="l" t="t" r="r" b="b"/>
            <a:pathLst>
              <a:path w="1633854" h="1349375">
                <a:moveTo>
                  <a:pt x="87249" y="0"/>
                </a:moveTo>
                <a:lnTo>
                  <a:pt x="1568323" y="1185291"/>
                </a:lnTo>
                <a:lnTo>
                  <a:pt x="1612011" y="1130808"/>
                </a:lnTo>
                <a:lnTo>
                  <a:pt x="1633855" y="1327150"/>
                </a:lnTo>
                <a:lnTo>
                  <a:pt x="1437386" y="1348867"/>
                </a:lnTo>
                <a:lnTo>
                  <a:pt x="1481074" y="1294384"/>
                </a:lnTo>
                <a:lnTo>
                  <a:pt x="0" y="108966"/>
                </a:lnTo>
                <a:lnTo>
                  <a:pt x="872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0601" y="2855849"/>
            <a:ext cx="1533525" cy="565150"/>
          </a:xfrm>
          <a:custGeom>
            <a:avLst/>
            <a:gdLst/>
            <a:ahLst/>
            <a:cxnLst/>
            <a:rect l="l" t="t" r="r" b="b"/>
            <a:pathLst>
              <a:path w="1533525" h="565150">
                <a:moveTo>
                  <a:pt x="0" y="565150"/>
                </a:moveTo>
                <a:lnTo>
                  <a:pt x="1533525" y="565150"/>
                </a:lnTo>
                <a:lnTo>
                  <a:pt x="1533525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2625" y="6446837"/>
            <a:ext cx="8488680" cy="55118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190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Arial"/>
                <a:cs typeface="Arial"/>
              </a:rPr>
              <a:t>YP </a:t>
            </a:r>
            <a:r>
              <a:rPr sz="3200" spc="-5" dirty="0">
                <a:latin typeface="Arial"/>
                <a:cs typeface="Arial"/>
              </a:rPr>
              <a:t>helps </a:t>
            </a:r>
            <a:r>
              <a:rPr sz="3200" dirty="0">
                <a:latin typeface="Arial"/>
                <a:cs typeface="Arial"/>
              </a:rPr>
              <a:t>set up </a:t>
            </a:r>
            <a:r>
              <a:rPr sz="3200" spc="-5" dirty="0">
                <a:latin typeface="Arial"/>
                <a:cs typeface="Arial"/>
              </a:rPr>
              <a:t>the embedded app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developer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2051" y="4181411"/>
            <a:ext cx="1625600" cy="1122680"/>
          </a:xfrm>
          <a:custGeom>
            <a:avLst/>
            <a:gdLst/>
            <a:ahLst/>
            <a:cxnLst/>
            <a:rect l="l" t="t" r="r" b="b"/>
            <a:pathLst>
              <a:path w="1625600" h="1122679">
                <a:moveTo>
                  <a:pt x="0" y="1122362"/>
                </a:moveTo>
                <a:lnTo>
                  <a:pt x="1625600" y="1122362"/>
                </a:lnTo>
                <a:lnTo>
                  <a:pt x="1625600" y="0"/>
                </a:lnTo>
                <a:lnTo>
                  <a:pt x="0" y="0"/>
                </a:lnTo>
                <a:lnTo>
                  <a:pt x="0" y="1122362"/>
                </a:lnTo>
                <a:close/>
              </a:path>
            </a:pathLst>
          </a:custGeom>
          <a:solidFill>
            <a:srgbClr val="46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2051" y="4956175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Yocto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plug-ins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84346" y="4215282"/>
            <a:ext cx="1628902" cy="86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512" y="7056437"/>
            <a:ext cx="4160520" cy="350520"/>
          </a:xfrm>
          <a:prstGeom prst="rect">
            <a:avLst/>
          </a:prstGeom>
          <a:solidFill>
            <a:srgbClr val="252599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More info: bit.ly/mz6uRv &amp;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bit.ly/j55IQ3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80539" y="3409315"/>
            <a:ext cx="1413510" cy="1572895"/>
          </a:xfrm>
          <a:custGeom>
            <a:avLst/>
            <a:gdLst/>
            <a:ahLst/>
            <a:cxnLst/>
            <a:rect l="l" t="t" r="r" b="b"/>
            <a:pathLst>
              <a:path w="1413510" h="1572895">
                <a:moveTo>
                  <a:pt x="0" y="1375537"/>
                </a:moveTo>
                <a:lnTo>
                  <a:pt x="12192" y="1572768"/>
                </a:lnTo>
                <a:lnTo>
                  <a:pt x="209423" y="1560449"/>
                </a:lnTo>
                <a:lnTo>
                  <a:pt x="157099" y="1514220"/>
                </a:lnTo>
                <a:lnTo>
                  <a:pt x="238769" y="1421764"/>
                </a:lnTo>
                <a:lnTo>
                  <a:pt x="52451" y="1421764"/>
                </a:lnTo>
                <a:lnTo>
                  <a:pt x="0" y="1375537"/>
                </a:lnTo>
                <a:close/>
              </a:path>
              <a:path w="1413510" h="1572895">
                <a:moveTo>
                  <a:pt x="1308354" y="0"/>
                </a:moveTo>
                <a:lnTo>
                  <a:pt x="52451" y="1421764"/>
                </a:lnTo>
                <a:lnTo>
                  <a:pt x="238769" y="1421764"/>
                </a:lnTo>
                <a:lnTo>
                  <a:pt x="1413002" y="92455"/>
                </a:lnTo>
                <a:lnTo>
                  <a:pt x="1308354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0539" y="3409315"/>
            <a:ext cx="1413510" cy="1572895"/>
          </a:xfrm>
          <a:custGeom>
            <a:avLst/>
            <a:gdLst/>
            <a:ahLst/>
            <a:cxnLst/>
            <a:rect l="l" t="t" r="r" b="b"/>
            <a:pathLst>
              <a:path w="1413510" h="1572895">
                <a:moveTo>
                  <a:pt x="1413002" y="92455"/>
                </a:moveTo>
                <a:lnTo>
                  <a:pt x="157099" y="1514220"/>
                </a:lnTo>
                <a:lnTo>
                  <a:pt x="209423" y="1560449"/>
                </a:lnTo>
                <a:lnTo>
                  <a:pt x="12192" y="1572768"/>
                </a:lnTo>
                <a:lnTo>
                  <a:pt x="0" y="1375537"/>
                </a:lnTo>
                <a:lnTo>
                  <a:pt x="52451" y="1421764"/>
                </a:lnTo>
                <a:lnTo>
                  <a:pt x="1308354" y="0"/>
                </a:lnTo>
                <a:lnTo>
                  <a:pt x="1413002" y="924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4084701"/>
            <a:ext cx="5099685" cy="0"/>
          </a:xfrm>
          <a:custGeom>
            <a:avLst/>
            <a:gdLst/>
            <a:ahLst/>
            <a:cxnLst/>
            <a:rect l="l" t="t" r="r" b="b"/>
            <a:pathLst>
              <a:path w="5099685">
                <a:moveTo>
                  <a:pt x="0" y="0"/>
                </a:moveTo>
                <a:lnTo>
                  <a:pt x="5099113" y="0"/>
                </a:lnTo>
              </a:path>
            </a:pathLst>
          </a:custGeom>
          <a:ln w="3492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862" y="1249299"/>
            <a:ext cx="4380795" cy="214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365"/>
              </a:spcBef>
            </a:pPr>
            <a:r>
              <a:rPr dirty="0"/>
              <a:t>Use NFS/Local Disk, Pkg</a:t>
            </a:r>
            <a:r>
              <a:rPr spc="-50" dirty="0"/>
              <a:t> </a:t>
            </a:r>
            <a:r>
              <a:rPr dirty="0"/>
              <a:t>Manager</a:t>
            </a:r>
          </a:p>
        </p:txBody>
      </p:sp>
      <p:sp>
        <p:nvSpPr>
          <p:cNvPr id="5" name="object 5"/>
          <p:cNvSpPr/>
          <p:nvPr/>
        </p:nvSpPr>
        <p:spPr>
          <a:xfrm>
            <a:off x="3024251" y="1874901"/>
            <a:ext cx="1533525" cy="565150"/>
          </a:xfrm>
          <a:custGeom>
            <a:avLst/>
            <a:gdLst/>
            <a:ahLst/>
            <a:cxnLst/>
            <a:rect l="l" t="t" r="r" b="b"/>
            <a:pathLst>
              <a:path w="1533525" h="565150">
                <a:moveTo>
                  <a:pt x="0" y="565150"/>
                </a:moveTo>
                <a:lnTo>
                  <a:pt x="1533525" y="565150"/>
                </a:lnTo>
                <a:lnTo>
                  <a:pt x="1533525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791" y="3605276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17" y="4276725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88300" y="1646301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990600" y="0"/>
                </a:moveTo>
                <a:lnTo>
                  <a:pt x="919852" y="796"/>
                </a:lnTo>
                <a:lnTo>
                  <a:pt x="850448" y="3152"/>
                </a:lnTo>
                <a:lnTo>
                  <a:pt x="782554" y="7011"/>
                </a:lnTo>
                <a:lnTo>
                  <a:pt x="716339" y="12322"/>
                </a:lnTo>
                <a:lnTo>
                  <a:pt x="651969" y="19030"/>
                </a:lnTo>
                <a:lnTo>
                  <a:pt x="589613" y="27081"/>
                </a:lnTo>
                <a:lnTo>
                  <a:pt x="529437" y="36422"/>
                </a:lnTo>
                <a:lnTo>
                  <a:pt x="471610" y="46999"/>
                </a:lnTo>
                <a:lnTo>
                  <a:pt x="416300" y="58759"/>
                </a:lnTo>
                <a:lnTo>
                  <a:pt x="363673" y="71647"/>
                </a:lnTo>
                <a:lnTo>
                  <a:pt x="313897" y="85611"/>
                </a:lnTo>
                <a:lnTo>
                  <a:pt x="267141" y="100596"/>
                </a:lnTo>
                <a:lnTo>
                  <a:pt x="223570" y="116549"/>
                </a:lnTo>
                <a:lnTo>
                  <a:pt x="183354" y="133416"/>
                </a:lnTo>
                <a:lnTo>
                  <a:pt x="146660" y="151144"/>
                </a:lnTo>
                <a:lnTo>
                  <a:pt x="84507" y="188966"/>
                </a:lnTo>
                <a:lnTo>
                  <a:pt x="38452" y="229585"/>
                </a:lnTo>
                <a:lnTo>
                  <a:pt x="9836" y="272573"/>
                </a:lnTo>
                <a:lnTo>
                  <a:pt x="0" y="317500"/>
                </a:lnTo>
                <a:lnTo>
                  <a:pt x="0" y="1587373"/>
                </a:lnTo>
                <a:lnTo>
                  <a:pt x="9836" y="1632302"/>
                </a:lnTo>
                <a:lnTo>
                  <a:pt x="38452" y="1675297"/>
                </a:lnTo>
                <a:lnTo>
                  <a:pt x="84507" y="1715928"/>
                </a:lnTo>
                <a:lnTo>
                  <a:pt x="146660" y="1753764"/>
                </a:lnTo>
                <a:lnTo>
                  <a:pt x="183354" y="1771499"/>
                </a:lnTo>
                <a:lnTo>
                  <a:pt x="223570" y="1788374"/>
                </a:lnTo>
                <a:lnTo>
                  <a:pt x="267141" y="1804335"/>
                </a:lnTo>
                <a:lnTo>
                  <a:pt x="313897" y="1819329"/>
                </a:lnTo>
                <a:lnTo>
                  <a:pt x="363673" y="1833300"/>
                </a:lnTo>
                <a:lnTo>
                  <a:pt x="416300" y="1846197"/>
                </a:lnTo>
                <a:lnTo>
                  <a:pt x="471610" y="1857964"/>
                </a:lnTo>
                <a:lnTo>
                  <a:pt x="529437" y="1868549"/>
                </a:lnTo>
                <a:lnTo>
                  <a:pt x="589613" y="1877897"/>
                </a:lnTo>
                <a:lnTo>
                  <a:pt x="651969" y="1885954"/>
                </a:lnTo>
                <a:lnTo>
                  <a:pt x="716339" y="1892667"/>
                </a:lnTo>
                <a:lnTo>
                  <a:pt x="782554" y="1897982"/>
                </a:lnTo>
                <a:lnTo>
                  <a:pt x="850448" y="1901845"/>
                </a:lnTo>
                <a:lnTo>
                  <a:pt x="919852" y="1904202"/>
                </a:lnTo>
                <a:lnTo>
                  <a:pt x="990600" y="1905000"/>
                </a:lnTo>
                <a:lnTo>
                  <a:pt x="1061347" y="1904202"/>
                </a:lnTo>
                <a:lnTo>
                  <a:pt x="1130751" y="1901845"/>
                </a:lnTo>
                <a:lnTo>
                  <a:pt x="1198645" y="1897982"/>
                </a:lnTo>
                <a:lnTo>
                  <a:pt x="1264860" y="1892667"/>
                </a:lnTo>
                <a:lnTo>
                  <a:pt x="1329230" y="1885954"/>
                </a:lnTo>
                <a:lnTo>
                  <a:pt x="1391586" y="1877897"/>
                </a:lnTo>
                <a:lnTo>
                  <a:pt x="1451762" y="1868549"/>
                </a:lnTo>
                <a:lnTo>
                  <a:pt x="1509589" y="1857964"/>
                </a:lnTo>
                <a:lnTo>
                  <a:pt x="1564899" y="1846197"/>
                </a:lnTo>
                <a:lnTo>
                  <a:pt x="1617526" y="1833300"/>
                </a:lnTo>
                <a:lnTo>
                  <a:pt x="1667302" y="1819329"/>
                </a:lnTo>
                <a:lnTo>
                  <a:pt x="1714058" y="1804335"/>
                </a:lnTo>
                <a:lnTo>
                  <a:pt x="1757629" y="1788374"/>
                </a:lnTo>
                <a:lnTo>
                  <a:pt x="1797845" y="1771499"/>
                </a:lnTo>
                <a:lnTo>
                  <a:pt x="1834539" y="1753764"/>
                </a:lnTo>
                <a:lnTo>
                  <a:pt x="1896692" y="1715928"/>
                </a:lnTo>
                <a:lnTo>
                  <a:pt x="1942747" y="1675297"/>
                </a:lnTo>
                <a:lnTo>
                  <a:pt x="1971363" y="1632302"/>
                </a:lnTo>
                <a:lnTo>
                  <a:pt x="1981200" y="1587373"/>
                </a:lnTo>
                <a:lnTo>
                  <a:pt x="1981200" y="317500"/>
                </a:lnTo>
                <a:lnTo>
                  <a:pt x="1971363" y="272573"/>
                </a:lnTo>
                <a:lnTo>
                  <a:pt x="1942747" y="229585"/>
                </a:lnTo>
                <a:lnTo>
                  <a:pt x="1896692" y="188966"/>
                </a:lnTo>
                <a:lnTo>
                  <a:pt x="1834539" y="151144"/>
                </a:lnTo>
                <a:lnTo>
                  <a:pt x="1797845" y="133416"/>
                </a:lnTo>
                <a:lnTo>
                  <a:pt x="1757629" y="116549"/>
                </a:lnTo>
                <a:lnTo>
                  <a:pt x="1714058" y="100596"/>
                </a:lnTo>
                <a:lnTo>
                  <a:pt x="1667302" y="85611"/>
                </a:lnTo>
                <a:lnTo>
                  <a:pt x="1617526" y="71647"/>
                </a:lnTo>
                <a:lnTo>
                  <a:pt x="1564899" y="58759"/>
                </a:lnTo>
                <a:lnTo>
                  <a:pt x="1509589" y="46999"/>
                </a:lnTo>
                <a:lnTo>
                  <a:pt x="1451762" y="36422"/>
                </a:lnTo>
                <a:lnTo>
                  <a:pt x="1391586" y="27081"/>
                </a:lnTo>
                <a:lnTo>
                  <a:pt x="1329230" y="19030"/>
                </a:lnTo>
                <a:lnTo>
                  <a:pt x="1264860" y="12322"/>
                </a:lnTo>
                <a:lnTo>
                  <a:pt x="1198645" y="7011"/>
                </a:lnTo>
                <a:lnTo>
                  <a:pt x="1130751" y="3152"/>
                </a:lnTo>
                <a:lnTo>
                  <a:pt x="1061347" y="796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8300" y="1963801"/>
            <a:ext cx="1981200" cy="317500"/>
          </a:xfrm>
          <a:custGeom>
            <a:avLst/>
            <a:gdLst/>
            <a:ahLst/>
            <a:cxnLst/>
            <a:rect l="l" t="t" r="r" b="b"/>
            <a:pathLst>
              <a:path w="1981200" h="317500">
                <a:moveTo>
                  <a:pt x="1981200" y="0"/>
                </a:moveTo>
                <a:lnTo>
                  <a:pt x="1971363" y="44899"/>
                </a:lnTo>
                <a:lnTo>
                  <a:pt x="1942747" y="87869"/>
                </a:lnTo>
                <a:lnTo>
                  <a:pt x="1896692" y="128479"/>
                </a:lnTo>
                <a:lnTo>
                  <a:pt x="1834539" y="166299"/>
                </a:lnTo>
                <a:lnTo>
                  <a:pt x="1797845" y="184027"/>
                </a:lnTo>
                <a:lnTo>
                  <a:pt x="1757629" y="200897"/>
                </a:lnTo>
                <a:lnTo>
                  <a:pt x="1714058" y="216853"/>
                </a:lnTo>
                <a:lnTo>
                  <a:pt x="1667302" y="231842"/>
                </a:lnTo>
                <a:lnTo>
                  <a:pt x="1617526" y="245811"/>
                </a:lnTo>
                <a:lnTo>
                  <a:pt x="1564899" y="258705"/>
                </a:lnTo>
                <a:lnTo>
                  <a:pt x="1509589" y="270470"/>
                </a:lnTo>
                <a:lnTo>
                  <a:pt x="1451762" y="281052"/>
                </a:lnTo>
                <a:lnTo>
                  <a:pt x="1391586" y="290399"/>
                </a:lnTo>
                <a:lnTo>
                  <a:pt x="1329230" y="298455"/>
                </a:lnTo>
                <a:lnTo>
                  <a:pt x="1264860" y="305168"/>
                </a:lnTo>
                <a:lnTo>
                  <a:pt x="1198645" y="310482"/>
                </a:lnTo>
                <a:lnTo>
                  <a:pt x="1130751" y="314345"/>
                </a:lnTo>
                <a:lnTo>
                  <a:pt x="1061347" y="316702"/>
                </a:lnTo>
                <a:lnTo>
                  <a:pt x="990600" y="317500"/>
                </a:lnTo>
                <a:lnTo>
                  <a:pt x="919852" y="316702"/>
                </a:lnTo>
                <a:lnTo>
                  <a:pt x="850448" y="314345"/>
                </a:lnTo>
                <a:lnTo>
                  <a:pt x="782554" y="310482"/>
                </a:lnTo>
                <a:lnTo>
                  <a:pt x="716339" y="305168"/>
                </a:lnTo>
                <a:lnTo>
                  <a:pt x="651969" y="298455"/>
                </a:lnTo>
                <a:lnTo>
                  <a:pt x="589613" y="290399"/>
                </a:lnTo>
                <a:lnTo>
                  <a:pt x="529437" y="281052"/>
                </a:lnTo>
                <a:lnTo>
                  <a:pt x="471610" y="270470"/>
                </a:lnTo>
                <a:lnTo>
                  <a:pt x="416300" y="258705"/>
                </a:lnTo>
                <a:lnTo>
                  <a:pt x="363673" y="245811"/>
                </a:lnTo>
                <a:lnTo>
                  <a:pt x="313897" y="231842"/>
                </a:lnTo>
                <a:lnTo>
                  <a:pt x="267141" y="216853"/>
                </a:lnTo>
                <a:lnTo>
                  <a:pt x="223570" y="200897"/>
                </a:lnTo>
                <a:lnTo>
                  <a:pt x="183354" y="184027"/>
                </a:lnTo>
                <a:lnTo>
                  <a:pt x="146660" y="166299"/>
                </a:lnTo>
                <a:lnTo>
                  <a:pt x="84507" y="128479"/>
                </a:lnTo>
                <a:lnTo>
                  <a:pt x="38452" y="87869"/>
                </a:lnTo>
                <a:lnTo>
                  <a:pt x="9836" y="44899"/>
                </a:lnTo>
                <a:lnTo>
                  <a:pt x="2487" y="2266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8300" y="1646301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0" y="317500"/>
                </a:moveTo>
                <a:lnTo>
                  <a:pt x="9836" y="272573"/>
                </a:lnTo>
                <a:lnTo>
                  <a:pt x="38452" y="229585"/>
                </a:lnTo>
                <a:lnTo>
                  <a:pt x="84507" y="188966"/>
                </a:lnTo>
                <a:lnTo>
                  <a:pt x="146660" y="151144"/>
                </a:lnTo>
                <a:lnTo>
                  <a:pt x="183354" y="133416"/>
                </a:lnTo>
                <a:lnTo>
                  <a:pt x="223570" y="116549"/>
                </a:lnTo>
                <a:lnTo>
                  <a:pt x="267141" y="100596"/>
                </a:lnTo>
                <a:lnTo>
                  <a:pt x="313897" y="85611"/>
                </a:lnTo>
                <a:lnTo>
                  <a:pt x="363673" y="71647"/>
                </a:lnTo>
                <a:lnTo>
                  <a:pt x="416300" y="58759"/>
                </a:lnTo>
                <a:lnTo>
                  <a:pt x="471610" y="46999"/>
                </a:lnTo>
                <a:lnTo>
                  <a:pt x="529437" y="36422"/>
                </a:lnTo>
                <a:lnTo>
                  <a:pt x="589613" y="27081"/>
                </a:lnTo>
                <a:lnTo>
                  <a:pt x="651969" y="19030"/>
                </a:lnTo>
                <a:lnTo>
                  <a:pt x="716339" y="12322"/>
                </a:lnTo>
                <a:lnTo>
                  <a:pt x="782554" y="7011"/>
                </a:lnTo>
                <a:lnTo>
                  <a:pt x="850448" y="3152"/>
                </a:lnTo>
                <a:lnTo>
                  <a:pt x="919852" y="796"/>
                </a:lnTo>
                <a:lnTo>
                  <a:pt x="990600" y="0"/>
                </a:lnTo>
                <a:lnTo>
                  <a:pt x="1061347" y="796"/>
                </a:lnTo>
                <a:lnTo>
                  <a:pt x="1130751" y="3152"/>
                </a:lnTo>
                <a:lnTo>
                  <a:pt x="1198645" y="7011"/>
                </a:lnTo>
                <a:lnTo>
                  <a:pt x="1264860" y="12322"/>
                </a:lnTo>
                <a:lnTo>
                  <a:pt x="1329230" y="19030"/>
                </a:lnTo>
                <a:lnTo>
                  <a:pt x="1391586" y="27081"/>
                </a:lnTo>
                <a:lnTo>
                  <a:pt x="1451762" y="36422"/>
                </a:lnTo>
                <a:lnTo>
                  <a:pt x="1509589" y="46999"/>
                </a:lnTo>
                <a:lnTo>
                  <a:pt x="1564899" y="58759"/>
                </a:lnTo>
                <a:lnTo>
                  <a:pt x="1617526" y="71647"/>
                </a:lnTo>
                <a:lnTo>
                  <a:pt x="1667302" y="85611"/>
                </a:lnTo>
                <a:lnTo>
                  <a:pt x="1714058" y="100596"/>
                </a:lnTo>
                <a:lnTo>
                  <a:pt x="1757629" y="116549"/>
                </a:lnTo>
                <a:lnTo>
                  <a:pt x="1797845" y="133416"/>
                </a:lnTo>
                <a:lnTo>
                  <a:pt x="1834539" y="151144"/>
                </a:lnTo>
                <a:lnTo>
                  <a:pt x="1896692" y="188966"/>
                </a:lnTo>
                <a:lnTo>
                  <a:pt x="1942747" y="229585"/>
                </a:lnTo>
                <a:lnTo>
                  <a:pt x="1971363" y="272573"/>
                </a:lnTo>
                <a:lnTo>
                  <a:pt x="1981200" y="317500"/>
                </a:lnTo>
                <a:lnTo>
                  <a:pt x="1981200" y="1587373"/>
                </a:lnTo>
                <a:lnTo>
                  <a:pt x="1971363" y="1632302"/>
                </a:lnTo>
                <a:lnTo>
                  <a:pt x="1942747" y="1675297"/>
                </a:lnTo>
                <a:lnTo>
                  <a:pt x="1896692" y="1715928"/>
                </a:lnTo>
                <a:lnTo>
                  <a:pt x="1834539" y="1753764"/>
                </a:lnTo>
                <a:lnTo>
                  <a:pt x="1797845" y="1771499"/>
                </a:lnTo>
                <a:lnTo>
                  <a:pt x="1757629" y="1788374"/>
                </a:lnTo>
                <a:lnTo>
                  <a:pt x="1714058" y="1804335"/>
                </a:lnTo>
                <a:lnTo>
                  <a:pt x="1667302" y="1819329"/>
                </a:lnTo>
                <a:lnTo>
                  <a:pt x="1617526" y="1833300"/>
                </a:lnTo>
                <a:lnTo>
                  <a:pt x="1564899" y="1846197"/>
                </a:lnTo>
                <a:lnTo>
                  <a:pt x="1509589" y="1857964"/>
                </a:lnTo>
                <a:lnTo>
                  <a:pt x="1451762" y="1868549"/>
                </a:lnTo>
                <a:lnTo>
                  <a:pt x="1391586" y="1877897"/>
                </a:lnTo>
                <a:lnTo>
                  <a:pt x="1329230" y="1885954"/>
                </a:lnTo>
                <a:lnTo>
                  <a:pt x="1264860" y="1892667"/>
                </a:lnTo>
                <a:lnTo>
                  <a:pt x="1198645" y="1897982"/>
                </a:lnTo>
                <a:lnTo>
                  <a:pt x="1130751" y="1901845"/>
                </a:lnTo>
                <a:lnTo>
                  <a:pt x="1061347" y="1904202"/>
                </a:lnTo>
                <a:lnTo>
                  <a:pt x="990600" y="1905000"/>
                </a:lnTo>
                <a:lnTo>
                  <a:pt x="919852" y="1904202"/>
                </a:lnTo>
                <a:lnTo>
                  <a:pt x="850448" y="1901845"/>
                </a:lnTo>
                <a:lnTo>
                  <a:pt x="782554" y="1897982"/>
                </a:lnTo>
                <a:lnTo>
                  <a:pt x="716339" y="1892667"/>
                </a:lnTo>
                <a:lnTo>
                  <a:pt x="651969" y="1885954"/>
                </a:lnTo>
                <a:lnTo>
                  <a:pt x="589613" y="1877897"/>
                </a:lnTo>
                <a:lnTo>
                  <a:pt x="529437" y="1868549"/>
                </a:lnTo>
                <a:lnTo>
                  <a:pt x="471610" y="1857964"/>
                </a:lnTo>
                <a:lnTo>
                  <a:pt x="416300" y="1846197"/>
                </a:lnTo>
                <a:lnTo>
                  <a:pt x="363673" y="1833300"/>
                </a:lnTo>
                <a:lnTo>
                  <a:pt x="313897" y="1819329"/>
                </a:lnTo>
                <a:lnTo>
                  <a:pt x="267141" y="1804335"/>
                </a:lnTo>
                <a:lnTo>
                  <a:pt x="223570" y="1788374"/>
                </a:lnTo>
                <a:lnTo>
                  <a:pt x="183354" y="1771499"/>
                </a:lnTo>
                <a:lnTo>
                  <a:pt x="146660" y="1753764"/>
                </a:lnTo>
                <a:lnTo>
                  <a:pt x="84507" y="1715928"/>
                </a:lnTo>
                <a:lnTo>
                  <a:pt x="38452" y="1675297"/>
                </a:lnTo>
                <a:lnTo>
                  <a:pt x="9836" y="1632302"/>
                </a:lnTo>
                <a:lnTo>
                  <a:pt x="0" y="1587373"/>
                </a:lnTo>
                <a:lnTo>
                  <a:pt x="0" y="317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23909" y="2288794"/>
            <a:ext cx="11156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9906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Package  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8976" y="4236974"/>
            <a:ext cx="0" cy="2591435"/>
          </a:xfrm>
          <a:custGeom>
            <a:avLst/>
            <a:gdLst/>
            <a:ahLst/>
            <a:cxnLst/>
            <a:rect l="l" t="t" r="r" b="b"/>
            <a:pathLst>
              <a:path h="2591434">
                <a:moveTo>
                  <a:pt x="0" y="2590863"/>
                </a:moveTo>
                <a:lnTo>
                  <a:pt x="0" y="0"/>
                </a:lnTo>
              </a:path>
            </a:pathLst>
          </a:custGeom>
          <a:ln w="3492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6976" y="2027301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3456940" y="0"/>
                </a:moveTo>
                <a:lnTo>
                  <a:pt x="3456940" y="62229"/>
                </a:lnTo>
                <a:lnTo>
                  <a:pt x="0" y="62229"/>
                </a:lnTo>
                <a:lnTo>
                  <a:pt x="0" y="186816"/>
                </a:lnTo>
                <a:lnTo>
                  <a:pt x="3456940" y="186816"/>
                </a:lnTo>
                <a:lnTo>
                  <a:pt x="3456940" y="249174"/>
                </a:lnTo>
                <a:lnTo>
                  <a:pt x="3581400" y="124587"/>
                </a:lnTo>
                <a:lnTo>
                  <a:pt x="345694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6976" y="2027301"/>
            <a:ext cx="3581400" cy="249554"/>
          </a:xfrm>
          <a:custGeom>
            <a:avLst/>
            <a:gdLst/>
            <a:ahLst/>
            <a:cxnLst/>
            <a:rect l="l" t="t" r="r" b="b"/>
            <a:pathLst>
              <a:path w="3581400" h="249555">
                <a:moveTo>
                  <a:pt x="0" y="62229"/>
                </a:moveTo>
                <a:lnTo>
                  <a:pt x="3456940" y="62229"/>
                </a:lnTo>
                <a:lnTo>
                  <a:pt x="3456940" y="0"/>
                </a:lnTo>
                <a:lnTo>
                  <a:pt x="3581400" y="124587"/>
                </a:lnTo>
                <a:lnTo>
                  <a:pt x="3456940" y="249174"/>
                </a:lnTo>
                <a:lnTo>
                  <a:pt x="3456940" y="186816"/>
                </a:lnTo>
                <a:lnTo>
                  <a:pt x="0" y="186816"/>
                </a:lnTo>
                <a:lnTo>
                  <a:pt x="0" y="622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0601" y="2855849"/>
            <a:ext cx="1533525" cy="565150"/>
          </a:xfrm>
          <a:custGeom>
            <a:avLst/>
            <a:gdLst/>
            <a:ahLst/>
            <a:cxnLst/>
            <a:rect l="l" t="t" r="r" b="b"/>
            <a:pathLst>
              <a:path w="1533525" h="565150">
                <a:moveTo>
                  <a:pt x="0" y="565150"/>
                </a:moveTo>
                <a:lnTo>
                  <a:pt x="1533525" y="565150"/>
                </a:lnTo>
                <a:lnTo>
                  <a:pt x="1533525" y="0"/>
                </a:lnTo>
                <a:lnTo>
                  <a:pt x="0" y="0"/>
                </a:lnTo>
                <a:lnTo>
                  <a:pt x="0" y="5651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2376" y="4286250"/>
            <a:ext cx="1368425" cy="130810"/>
          </a:xfrm>
          <a:custGeom>
            <a:avLst/>
            <a:gdLst/>
            <a:ahLst/>
            <a:cxnLst/>
            <a:rect l="l" t="t" r="r" b="b"/>
            <a:pathLst>
              <a:path w="1368425" h="130810">
                <a:moveTo>
                  <a:pt x="1368425" y="0"/>
                </a:moveTo>
                <a:lnTo>
                  <a:pt x="0" y="0"/>
                </a:lnTo>
                <a:lnTo>
                  <a:pt x="130682" y="130809"/>
                </a:lnTo>
                <a:lnTo>
                  <a:pt x="1237615" y="130809"/>
                </a:lnTo>
                <a:lnTo>
                  <a:pt x="1368425" y="0"/>
                </a:lnTo>
                <a:close/>
              </a:path>
            </a:pathLst>
          </a:custGeom>
          <a:solidFill>
            <a:srgbClr val="FFF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2376" y="5201666"/>
            <a:ext cx="1368425" cy="130810"/>
          </a:xfrm>
          <a:custGeom>
            <a:avLst/>
            <a:gdLst/>
            <a:ahLst/>
            <a:cxnLst/>
            <a:rect l="l" t="t" r="r" b="b"/>
            <a:pathLst>
              <a:path w="1368425" h="130810">
                <a:moveTo>
                  <a:pt x="1237615" y="0"/>
                </a:moveTo>
                <a:lnTo>
                  <a:pt x="130682" y="0"/>
                </a:lnTo>
                <a:lnTo>
                  <a:pt x="0" y="130682"/>
                </a:lnTo>
                <a:lnTo>
                  <a:pt x="1368425" y="130682"/>
                </a:lnTo>
                <a:lnTo>
                  <a:pt x="123761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2376" y="4286250"/>
            <a:ext cx="130810" cy="1046480"/>
          </a:xfrm>
          <a:custGeom>
            <a:avLst/>
            <a:gdLst/>
            <a:ahLst/>
            <a:cxnLst/>
            <a:rect l="l" t="t" r="r" b="b"/>
            <a:pathLst>
              <a:path w="130810" h="1046479">
                <a:moveTo>
                  <a:pt x="0" y="0"/>
                </a:moveTo>
                <a:lnTo>
                  <a:pt x="0" y="1046098"/>
                </a:lnTo>
                <a:lnTo>
                  <a:pt x="130682" y="915415"/>
                </a:lnTo>
                <a:lnTo>
                  <a:pt x="130682" y="13080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9991" y="4286250"/>
            <a:ext cx="130810" cy="1046480"/>
          </a:xfrm>
          <a:custGeom>
            <a:avLst/>
            <a:gdLst/>
            <a:ahLst/>
            <a:cxnLst/>
            <a:rect l="l" t="t" r="r" b="b"/>
            <a:pathLst>
              <a:path w="130810" h="1046479">
                <a:moveTo>
                  <a:pt x="130809" y="0"/>
                </a:moveTo>
                <a:lnTo>
                  <a:pt x="0" y="130809"/>
                </a:lnTo>
                <a:lnTo>
                  <a:pt x="0" y="915415"/>
                </a:lnTo>
                <a:lnTo>
                  <a:pt x="130809" y="1046098"/>
                </a:lnTo>
                <a:lnTo>
                  <a:pt x="130809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2376" y="4286250"/>
            <a:ext cx="1368425" cy="1046480"/>
          </a:xfrm>
          <a:custGeom>
            <a:avLst/>
            <a:gdLst/>
            <a:ahLst/>
            <a:cxnLst/>
            <a:rect l="l" t="t" r="r" b="b"/>
            <a:pathLst>
              <a:path w="1368425" h="1046479">
                <a:moveTo>
                  <a:pt x="0" y="0"/>
                </a:moveTo>
                <a:lnTo>
                  <a:pt x="1368425" y="0"/>
                </a:lnTo>
                <a:lnTo>
                  <a:pt x="1368425" y="1046098"/>
                </a:lnTo>
                <a:lnTo>
                  <a:pt x="0" y="10460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2376" y="428625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0"/>
                </a:moveTo>
                <a:lnTo>
                  <a:pt x="130682" y="1308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2376" y="520166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2"/>
                </a:moveTo>
                <a:lnTo>
                  <a:pt x="1306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9991" y="428625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809" y="0"/>
                </a:moveTo>
                <a:lnTo>
                  <a:pt x="0" y="1308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9991" y="520166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809" y="1306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23058" y="4417060"/>
            <a:ext cx="1107440" cy="78486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0820">
              <a:lnSpc>
                <a:spcPts val="2090"/>
              </a:lnSpc>
              <a:spcBef>
                <a:spcPts val="165"/>
              </a:spcBef>
            </a:pPr>
            <a:r>
              <a:rPr sz="1800" dirty="0">
                <a:latin typeface="Arial"/>
                <a:cs typeface="Arial"/>
              </a:rPr>
              <a:t>QEMU</a:t>
            </a:r>
            <a:endParaRPr sz="1800">
              <a:latin typeface="Arial"/>
              <a:cs typeface="Arial"/>
            </a:endParaRPr>
          </a:p>
          <a:p>
            <a:pPr marL="109855" marR="101600" indent="93980">
              <a:lnSpc>
                <a:spcPts val="200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Device  em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16826" y="5686425"/>
            <a:ext cx="2171700" cy="914400"/>
          </a:xfrm>
          <a:custGeom>
            <a:avLst/>
            <a:gdLst/>
            <a:ahLst/>
            <a:cxnLst/>
            <a:rect l="l" t="t" r="r" b="b"/>
            <a:pathLst>
              <a:path w="2171700" h="914400">
                <a:moveTo>
                  <a:pt x="2019173" y="0"/>
                </a:moveTo>
                <a:lnTo>
                  <a:pt x="0" y="0"/>
                </a:lnTo>
                <a:lnTo>
                  <a:pt x="0" y="761999"/>
                </a:lnTo>
                <a:lnTo>
                  <a:pt x="152400" y="914399"/>
                </a:lnTo>
                <a:lnTo>
                  <a:pt x="2171700" y="914399"/>
                </a:lnTo>
                <a:lnTo>
                  <a:pt x="2171700" y="152400"/>
                </a:lnTo>
                <a:lnTo>
                  <a:pt x="201917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6826" y="5686425"/>
            <a:ext cx="2171700" cy="914400"/>
          </a:xfrm>
          <a:custGeom>
            <a:avLst/>
            <a:gdLst/>
            <a:ahLst/>
            <a:cxnLst/>
            <a:rect l="l" t="t" r="r" b="b"/>
            <a:pathLst>
              <a:path w="2171700" h="914400">
                <a:moveTo>
                  <a:pt x="0" y="0"/>
                </a:moveTo>
                <a:lnTo>
                  <a:pt x="2019173" y="0"/>
                </a:lnTo>
                <a:lnTo>
                  <a:pt x="2171700" y="152400"/>
                </a:lnTo>
                <a:lnTo>
                  <a:pt x="2171700" y="914399"/>
                </a:lnTo>
                <a:lnTo>
                  <a:pt x="152400" y="9143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18907" y="5770880"/>
            <a:ext cx="137033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2384" marR="5080" indent="-2032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under  development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5976" y="501967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195791" y="2725"/>
                </a:lnTo>
                <a:lnTo>
                  <a:pt x="132079" y="10413"/>
                </a:lnTo>
                <a:lnTo>
                  <a:pt x="78104" y="22336"/>
                </a:lnTo>
                <a:lnTo>
                  <a:pt x="36406" y="37761"/>
                </a:lnTo>
                <a:lnTo>
                  <a:pt x="0" y="76200"/>
                </a:lnTo>
                <a:lnTo>
                  <a:pt x="0" y="381000"/>
                </a:lnTo>
                <a:lnTo>
                  <a:pt x="36406" y="419438"/>
                </a:lnTo>
                <a:lnTo>
                  <a:pt x="78104" y="434863"/>
                </a:lnTo>
                <a:lnTo>
                  <a:pt x="132079" y="446786"/>
                </a:lnTo>
                <a:lnTo>
                  <a:pt x="195791" y="454474"/>
                </a:lnTo>
                <a:lnTo>
                  <a:pt x="266700" y="457200"/>
                </a:lnTo>
                <a:lnTo>
                  <a:pt x="337564" y="454474"/>
                </a:lnTo>
                <a:lnTo>
                  <a:pt x="401263" y="446786"/>
                </a:lnTo>
                <a:lnTo>
                  <a:pt x="455247" y="434863"/>
                </a:lnTo>
                <a:lnTo>
                  <a:pt x="496965" y="419438"/>
                </a:lnTo>
                <a:lnTo>
                  <a:pt x="533400" y="381000"/>
                </a:lnTo>
                <a:lnTo>
                  <a:pt x="533400" y="76200"/>
                </a:lnTo>
                <a:lnTo>
                  <a:pt x="496965" y="37761"/>
                </a:lnTo>
                <a:lnTo>
                  <a:pt x="455247" y="22336"/>
                </a:lnTo>
                <a:lnTo>
                  <a:pt x="401263" y="10413"/>
                </a:lnTo>
                <a:lnTo>
                  <a:pt x="337564" y="2725"/>
                </a:lnTo>
                <a:lnTo>
                  <a:pt x="266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5976" y="5095875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533400" y="0"/>
                </a:moveTo>
                <a:lnTo>
                  <a:pt x="496965" y="38438"/>
                </a:lnTo>
                <a:lnTo>
                  <a:pt x="455247" y="53863"/>
                </a:lnTo>
                <a:lnTo>
                  <a:pt x="401263" y="65786"/>
                </a:lnTo>
                <a:lnTo>
                  <a:pt x="337564" y="73474"/>
                </a:lnTo>
                <a:lnTo>
                  <a:pt x="266700" y="76200"/>
                </a:lnTo>
                <a:lnTo>
                  <a:pt x="195791" y="73474"/>
                </a:lnTo>
                <a:lnTo>
                  <a:pt x="132079" y="65786"/>
                </a:lnTo>
                <a:lnTo>
                  <a:pt x="78104" y="53863"/>
                </a:lnTo>
                <a:lnTo>
                  <a:pt x="36406" y="38438"/>
                </a:lnTo>
                <a:lnTo>
                  <a:pt x="9525" y="202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5976" y="501967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36406" y="37761"/>
                </a:lnTo>
                <a:lnTo>
                  <a:pt x="78104" y="22336"/>
                </a:lnTo>
                <a:lnTo>
                  <a:pt x="132079" y="10413"/>
                </a:lnTo>
                <a:lnTo>
                  <a:pt x="195791" y="2725"/>
                </a:lnTo>
                <a:lnTo>
                  <a:pt x="266700" y="0"/>
                </a:lnTo>
                <a:lnTo>
                  <a:pt x="337564" y="2725"/>
                </a:lnTo>
                <a:lnTo>
                  <a:pt x="401263" y="10413"/>
                </a:lnTo>
                <a:lnTo>
                  <a:pt x="455247" y="22336"/>
                </a:lnTo>
                <a:lnTo>
                  <a:pt x="496965" y="37761"/>
                </a:lnTo>
                <a:lnTo>
                  <a:pt x="533400" y="76200"/>
                </a:lnTo>
                <a:lnTo>
                  <a:pt x="533400" y="381000"/>
                </a:lnTo>
                <a:lnTo>
                  <a:pt x="496965" y="419438"/>
                </a:lnTo>
                <a:lnTo>
                  <a:pt x="455247" y="434863"/>
                </a:lnTo>
                <a:lnTo>
                  <a:pt x="401263" y="446786"/>
                </a:lnTo>
                <a:lnTo>
                  <a:pt x="337564" y="454474"/>
                </a:lnTo>
                <a:lnTo>
                  <a:pt x="266700" y="457200"/>
                </a:lnTo>
                <a:lnTo>
                  <a:pt x="195791" y="454474"/>
                </a:lnTo>
                <a:lnTo>
                  <a:pt x="132079" y="446786"/>
                </a:lnTo>
                <a:lnTo>
                  <a:pt x="78104" y="434863"/>
                </a:lnTo>
                <a:lnTo>
                  <a:pt x="36406" y="419438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02676" y="54768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3757" y="3457955"/>
            <a:ext cx="4403090" cy="1660525"/>
          </a:xfrm>
          <a:custGeom>
            <a:avLst/>
            <a:gdLst/>
            <a:ahLst/>
            <a:cxnLst/>
            <a:rect l="l" t="t" r="r" b="b"/>
            <a:pathLst>
              <a:path w="4403090" h="1660525">
                <a:moveTo>
                  <a:pt x="40893" y="0"/>
                </a:moveTo>
                <a:lnTo>
                  <a:pt x="0" y="117729"/>
                </a:lnTo>
                <a:lnTo>
                  <a:pt x="4265041" y="1601470"/>
                </a:lnTo>
                <a:lnTo>
                  <a:pt x="4244594" y="1660271"/>
                </a:lnTo>
                <a:lnTo>
                  <a:pt x="4403090" y="1583436"/>
                </a:lnTo>
                <a:lnTo>
                  <a:pt x="4354920" y="1483741"/>
                </a:lnTo>
                <a:lnTo>
                  <a:pt x="4306062" y="1483741"/>
                </a:lnTo>
                <a:lnTo>
                  <a:pt x="40893" y="0"/>
                </a:lnTo>
                <a:close/>
              </a:path>
              <a:path w="4403090" h="1660525">
                <a:moveTo>
                  <a:pt x="4326509" y="1424940"/>
                </a:moveTo>
                <a:lnTo>
                  <a:pt x="4306062" y="1483741"/>
                </a:lnTo>
                <a:lnTo>
                  <a:pt x="4354920" y="1483741"/>
                </a:lnTo>
                <a:lnTo>
                  <a:pt x="4326509" y="142494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43757" y="3457955"/>
            <a:ext cx="4403090" cy="1660525"/>
          </a:xfrm>
          <a:custGeom>
            <a:avLst/>
            <a:gdLst/>
            <a:ahLst/>
            <a:cxnLst/>
            <a:rect l="l" t="t" r="r" b="b"/>
            <a:pathLst>
              <a:path w="4403090" h="1660525">
                <a:moveTo>
                  <a:pt x="40893" y="0"/>
                </a:moveTo>
                <a:lnTo>
                  <a:pt x="4306062" y="1483741"/>
                </a:lnTo>
                <a:lnTo>
                  <a:pt x="4326509" y="1424940"/>
                </a:lnTo>
                <a:lnTo>
                  <a:pt x="4403090" y="1583436"/>
                </a:lnTo>
                <a:lnTo>
                  <a:pt x="4244594" y="1660271"/>
                </a:lnTo>
                <a:lnTo>
                  <a:pt x="4265041" y="1601470"/>
                </a:lnTo>
                <a:lnTo>
                  <a:pt x="0" y="117729"/>
                </a:lnTo>
                <a:lnTo>
                  <a:pt x="4089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55161" y="3444240"/>
            <a:ext cx="1024890" cy="2280285"/>
          </a:xfrm>
          <a:custGeom>
            <a:avLst/>
            <a:gdLst/>
            <a:ahLst/>
            <a:cxnLst/>
            <a:rect l="l" t="t" r="r" b="b"/>
            <a:pathLst>
              <a:path w="1024889" h="2280285">
                <a:moveTo>
                  <a:pt x="115824" y="0"/>
                </a:moveTo>
                <a:lnTo>
                  <a:pt x="0" y="45974"/>
                </a:lnTo>
                <a:lnTo>
                  <a:pt x="851153" y="2187575"/>
                </a:lnTo>
                <a:lnTo>
                  <a:pt x="793241" y="2210562"/>
                </a:lnTo>
                <a:lnTo>
                  <a:pt x="954913" y="2280158"/>
                </a:lnTo>
                <a:lnTo>
                  <a:pt x="1014823" y="2141601"/>
                </a:lnTo>
                <a:lnTo>
                  <a:pt x="966977" y="2141601"/>
                </a:lnTo>
                <a:lnTo>
                  <a:pt x="115824" y="0"/>
                </a:lnTo>
                <a:close/>
              </a:path>
              <a:path w="1024889" h="2280285">
                <a:moveTo>
                  <a:pt x="1024763" y="2118614"/>
                </a:moveTo>
                <a:lnTo>
                  <a:pt x="966977" y="2141601"/>
                </a:lnTo>
                <a:lnTo>
                  <a:pt x="1014823" y="2141601"/>
                </a:lnTo>
                <a:lnTo>
                  <a:pt x="1024763" y="2118614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55161" y="3444240"/>
            <a:ext cx="1024890" cy="2280285"/>
          </a:xfrm>
          <a:custGeom>
            <a:avLst/>
            <a:gdLst/>
            <a:ahLst/>
            <a:cxnLst/>
            <a:rect l="l" t="t" r="r" b="b"/>
            <a:pathLst>
              <a:path w="1024889" h="2280285">
                <a:moveTo>
                  <a:pt x="115824" y="0"/>
                </a:moveTo>
                <a:lnTo>
                  <a:pt x="966977" y="2141601"/>
                </a:lnTo>
                <a:lnTo>
                  <a:pt x="1024763" y="2118614"/>
                </a:lnTo>
                <a:lnTo>
                  <a:pt x="954913" y="2280158"/>
                </a:lnTo>
                <a:lnTo>
                  <a:pt x="793241" y="2210562"/>
                </a:lnTo>
                <a:lnTo>
                  <a:pt x="851153" y="2187575"/>
                </a:lnTo>
                <a:lnTo>
                  <a:pt x="0" y="45974"/>
                </a:lnTo>
                <a:lnTo>
                  <a:pt x="1158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90950" y="5856287"/>
            <a:ext cx="1313180" cy="74485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Arial"/>
                <a:cs typeface="Arial"/>
              </a:rPr>
              <a:t>Sysroot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862" y="4084701"/>
            <a:ext cx="5099685" cy="0"/>
          </a:xfrm>
          <a:custGeom>
            <a:avLst/>
            <a:gdLst/>
            <a:ahLst/>
            <a:cxnLst/>
            <a:rect l="l" t="t" r="r" b="b"/>
            <a:pathLst>
              <a:path w="5099685">
                <a:moveTo>
                  <a:pt x="0" y="0"/>
                </a:moveTo>
                <a:lnTo>
                  <a:pt x="5099113" y="0"/>
                </a:lnTo>
              </a:path>
            </a:pathLst>
          </a:custGeom>
          <a:ln w="3492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862" y="1249299"/>
            <a:ext cx="4380795" cy="214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365"/>
              </a:spcBef>
            </a:pPr>
            <a:r>
              <a:rPr dirty="0"/>
              <a:t>Use NFS/Local Disk, Pkg</a:t>
            </a:r>
            <a:r>
              <a:rPr spc="-50" dirty="0"/>
              <a:t> </a:t>
            </a:r>
            <a:r>
              <a:rPr dirty="0"/>
              <a:t>Manager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791" y="3605276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417" y="4276725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0950" y="5856287"/>
            <a:ext cx="1313180" cy="744855"/>
          </a:xfrm>
          <a:custGeom>
            <a:avLst/>
            <a:gdLst/>
            <a:ahLst/>
            <a:cxnLst/>
            <a:rect l="l" t="t" r="r" b="b"/>
            <a:pathLst>
              <a:path w="1313179" h="744854">
                <a:moveTo>
                  <a:pt x="0" y="744537"/>
                </a:moveTo>
                <a:lnTo>
                  <a:pt x="1312926" y="744537"/>
                </a:lnTo>
                <a:lnTo>
                  <a:pt x="1312926" y="0"/>
                </a:lnTo>
                <a:lnTo>
                  <a:pt x="0" y="0"/>
                </a:lnTo>
                <a:lnTo>
                  <a:pt x="0" y="7445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0950" y="5856287"/>
            <a:ext cx="1313180" cy="744855"/>
          </a:xfrm>
          <a:custGeom>
            <a:avLst/>
            <a:gdLst/>
            <a:ahLst/>
            <a:cxnLst/>
            <a:rect l="l" t="t" r="r" b="b"/>
            <a:pathLst>
              <a:path w="1313179" h="744854">
                <a:moveTo>
                  <a:pt x="0" y="744537"/>
                </a:moveTo>
                <a:lnTo>
                  <a:pt x="1312926" y="744537"/>
                </a:lnTo>
                <a:lnTo>
                  <a:pt x="1312926" y="0"/>
                </a:lnTo>
                <a:lnTo>
                  <a:pt x="0" y="0"/>
                </a:lnTo>
                <a:lnTo>
                  <a:pt x="0" y="7445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9014" y="5864733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Sysroot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8300" y="1646301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990600" y="0"/>
                </a:moveTo>
                <a:lnTo>
                  <a:pt x="919852" y="796"/>
                </a:lnTo>
                <a:lnTo>
                  <a:pt x="850448" y="3152"/>
                </a:lnTo>
                <a:lnTo>
                  <a:pt x="782554" y="7011"/>
                </a:lnTo>
                <a:lnTo>
                  <a:pt x="716339" y="12322"/>
                </a:lnTo>
                <a:lnTo>
                  <a:pt x="651969" y="19030"/>
                </a:lnTo>
                <a:lnTo>
                  <a:pt x="589613" y="27081"/>
                </a:lnTo>
                <a:lnTo>
                  <a:pt x="529437" y="36422"/>
                </a:lnTo>
                <a:lnTo>
                  <a:pt x="471610" y="46999"/>
                </a:lnTo>
                <a:lnTo>
                  <a:pt x="416300" y="58759"/>
                </a:lnTo>
                <a:lnTo>
                  <a:pt x="363673" y="71647"/>
                </a:lnTo>
                <a:lnTo>
                  <a:pt x="313897" y="85611"/>
                </a:lnTo>
                <a:lnTo>
                  <a:pt x="267141" y="100596"/>
                </a:lnTo>
                <a:lnTo>
                  <a:pt x="223570" y="116549"/>
                </a:lnTo>
                <a:lnTo>
                  <a:pt x="183354" y="133416"/>
                </a:lnTo>
                <a:lnTo>
                  <a:pt x="146660" y="151144"/>
                </a:lnTo>
                <a:lnTo>
                  <a:pt x="84507" y="188966"/>
                </a:lnTo>
                <a:lnTo>
                  <a:pt x="38452" y="229585"/>
                </a:lnTo>
                <a:lnTo>
                  <a:pt x="9836" y="272573"/>
                </a:lnTo>
                <a:lnTo>
                  <a:pt x="0" y="317500"/>
                </a:lnTo>
                <a:lnTo>
                  <a:pt x="0" y="1587373"/>
                </a:lnTo>
                <a:lnTo>
                  <a:pt x="9836" y="1632302"/>
                </a:lnTo>
                <a:lnTo>
                  <a:pt x="38452" y="1675297"/>
                </a:lnTo>
                <a:lnTo>
                  <a:pt x="84507" y="1715928"/>
                </a:lnTo>
                <a:lnTo>
                  <a:pt x="146660" y="1753764"/>
                </a:lnTo>
                <a:lnTo>
                  <a:pt x="183354" y="1771499"/>
                </a:lnTo>
                <a:lnTo>
                  <a:pt x="223570" y="1788374"/>
                </a:lnTo>
                <a:lnTo>
                  <a:pt x="267141" y="1804335"/>
                </a:lnTo>
                <a:lnTo>
                  <a:pt x="313897" y="1819329"/>
                </a:lnTo>
                <a:lnTo>
                  <a:pt x="363673" y="1833300"/>
                </a:lnTo>
                <a:lnTo>
                  <a:pt x="416300" y="1846197"/>
                </a:lnTo>
                <a:lnTo>
                  <a:pt x="471610" y="1857964"/>
                </a:lnTo>
                <a:lnTo>
                  <a:pt x="529437" y="1868549"/>
                </a:lnTo>
                <a:lnTo>
                  <a:pt x="589613" y="1877897"/>
                </a:lnTo>
                <a:lnTo>
                  <a:pt x="651969" y="1885954"/>
                </a:lnTo>
                <a:lnTo>
                  <a:pt x="716339" y="1892667"/>
                </a:lnTo>
                <a:lnTo>
                  <a:pt x="782554" y="1897982"/>
                </a:lnTo>
                <a:lnTo>
                  <a:pt x="850448" y="1901845"/>
                </a:lnTo>
                <a:lnTo>
                  <a:pt x="919852" y="1904202"/>
                </a:lnTo>
                <a:lnTo>
                  <a:pt x="990600" y="1905000"/>
                </a:lnTo>
                <a:lnTo>
                  <a:pt x="1061347" y="1904202"/>
                </a:lnTo>
                <a:lnTo>
                  <a:pt x="1130751" y="1901845"/>
                </a:lnTo>
                <a:lnTo>
                  <a:pt x="1198645" y="1897982"/>
                </a:lnTo>
                <a:lnTo>
                  <a:pt x="1264860" y="1892667"/>
                </a:lnTo>
                <a:lnTo>
                  <a:pt x="1329230" y="1885954"/>
                </a:lnTo>
                <a:lnTo>
                  <a:pt x="1391586" y="1877897"/>
                </a:lnTo>
                <a:lnTo>
                  <a:pt x="1451762" y="1868549"/>
                </a:lnTo>
                <a:lnTo>
                  <a:pt x="1509589" y="1857964"/>
                </a:lnTo>
                <a:lnTo>
                  <a:pt x="1564899" y="1846197"/>
                </a:lnTo>
                <a:lnTo>
                  <a:pt x="1617526" y="1833300"/>
                </a:lnTo>
                <a:lnTo>
                  <a:pt x="1667302" y="1819329"/>
                </a:lnTo>
                <a:lnTo>
                  <a:pt x="1714058" y="1804335"/>
                </a:lnTo>
                <a:lnTo>
                  <a:pt x="1757629" y="1788374"/>
                </a:lnTo>
                <a:lnTo>
                  <a:pt x="1797845" y="1771499"/>
                </a:lnTo>
                <a:lnTo>
                  <a:pt x="1834539" y="1753764"/>
                </a:lnTo>
                <a:lnTo>
                  <a:pt x="1896692" y="1715928"/>
                </a:lnTo>
                <a:lnTo>
                  <a:pt x="1942747" y="1675297"/>
                </a:lnTo>
                <a:lnTo>
                  <a:pt x="1971363" y="1632302"/>
                </a:lnTo>
                <a:lnTo>
                  <a:pt x="1981200" y="1587373"/>
                </a:lnTo>
                <a:lnTo>
                  <a:pt x="1981200" y="317500"/>
                </a:lnTo>
                <a:lnTo>
                  <a:pt x="1971363" y="272573"/>
                </a:lnTo>
                <a:lnTo>
                  <a:pt x="1942747" y="229585"/>
                </a:lnTo>
                <a:lnTo>
                  <a:pt x="1896692" y="188966"/>
                </a:lnTo>
                <a:lnTo>
                  <a:pt x="1834539" y="151144"/>
                </a:lnTo>
                <a:lnTo>
                  <a:pt x="1797845" y="133416"/>
                </a:lnTo>
                <a:lnTo>
                  <a:pt x="1757629" y="116549"/>
                </a:lnTo>
                <a:lnTo>
                  <a:pt x="1714058" y="100596"/>
                </a:lnTo>
                <a:lnTo>
                  <a:pt x="1667302" y="85611"/>
                </a:lnTo>
                <a:lnTo>
                  <a:pt x="1617526" y="71647"/>
                </a:lnTo>
                <a:lnTo>
                  <a:pt x="1564899" y="58759"/>
                </a:lnTo>
                <a:lnTo>
                  <a:pt x="1509589" y="46999"/>
                </a:lnTo>
                <a:lnTo>
                  <a:pt x="1451762" y="36422"/>
                </a:lnTo>
                <a:lnTo>
                  <a:pt x="1391586" y="27081"/>
                </a:lnTo>
                <a:lnTo>
                  <a:pt x="1329230" y="19030"/>
                </a:lnTo>
                <a:lnTo>
                  <a:pt x="1264860" y="12322"/>
                </a:lnTo>
                <a:lnTo>
                  <a:pt x="1198645" y="7011"/>
                </a:lnTo>
                <a:lnTo>
                  <a:pt x="1130751" y="3152"/>
                </a:lnTo>
                <a:lnTo>
                  <a:pt x="1061347" y="796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88300" y="1963801"/>
            <a:ext cx="1981200" cy="317500"/>
          </a:xfrm>
          <a:custGeom>
            <a:avLst/>
            <a:gdLst/>
            <a:ahLst/>
            <a:cxnLst/>
            <a:rect l="l" t="t" r="r" b="b"/>
            <a:pathLst>
              <a:path w="1981200" h="317500">
                <a:moveTo>
                  <a:pt x="1981200" y="0"/>
                </a:moveTo>
                <a:lnTo>
                  <a:pt x="1971363" y="44899"/>
                </a:lnTo>
                <a:lnTo>
                  <a:pt x="1942747" y="87869"/>
                </a:lnTo>
                <a:lnTo>
                  <a:pt x="1896692" y="128479"/>
                </a:lnTo>
                <a:lnTo>
                  <a:pt x="1834539" y="166299"/>
                </a:lnTo>
                <a:lnTo>
                  <a:pt x="1797845" y="184027"/>
                </a:lnTo>
                <a:lnTo>
                  <a:pt x="1757629" y="200897"/>
                </a:lnTo>
                <a:lnTo>
                  <a:pt x="1714058" y="216853"/>
                </a:lnTo>
                <a:lnTo>
                  <a:pt x="1667302" y="231842"/>
                </a:lnTo>
                <a:lnTo>
                  <a:pt x="1617526" y="245811"/>
                </a:lnTo>
                <a:lnTo>
                  <a:pt x="1564899" y="258705"/>
                </a:lnTo>
                <a:lnTo>
                  <a:pt x="1509589" y="270470"/>
                </a:lnTo>
                <a:lnTo>
                  <a:pt x="1451762" y="281052"/>
                </a:lnTo>
                <a:lnTo>
                  <a:pt x="1391586" y="290399"/>
                </a:lnTo>
                <a:lnTo>
                  <a:pt x="1329230" y="298455"/>
                </a:lnTo>
                <a:lnTo>
                  <a:pt x="1264860" y="305168"/>
                </a:lnTo>
                <a:lnTo>
                  <a:pt x="1198645" y="310482"/>
                </a:lnTo>
                <a:lnTo>
                  <a:pt x="1130751" y="314345"/>
                </a:lnTo>
                <a:lnTo>
                  <a:pt x="1061347" y="316702"/>
                </a:lnTo>
                <a:lnTo>
                  <a:pt x="990600" y="317500"/>
                </a:lnTo>
                <a:lnTo>
                  <a:pt x="919852" y="316702"/>
                </a:lnTo>
                <a:lnTo>
                  <a:pt x="850448" y="314345"/>
                </a:lnTo>
                <a:lnTo>
                  <a:pt x="782554" y="310482"/>
                </a:lnTo>
                <a:lnTo>
                  <a:pt x="716339" y="305168"/>
                </a:lnTo>
                <a:lnTo>
                  <a:pt x="651969" y="298455"/>
                </a:lnTo>
                <a:lnTo>
                  <a:pt x="589613" y="290399"/>
                </a:lnTo>
                <a:lnTo>
                  <a:pt x="529437" y="281052"/>
                </a:lnTo>
                <a:lnTo>
                  <a:pt x="471610" y="270470"/>
                </a:lnTo>
                <a:lnTo>
                  <a:pt x="416300" y="258705"/>
                </a:lnTo>
                <a:lnTo>
                  <a:pt x="363673" y="245811"/>
                </a:lnTo>
                <a:lnTo>
                  <a:pt x="313897" y="231842"/>
                </a:lnTo>
                <a:lnTo>
                  <a:pt x="267141" y="216853"/>
                </a:lnTo>
                <a:lnTo>
                  <a:pt x="223570" y="200897"/>
                </a:lnTo>
                <a:lnTo>
                  <a:pt x="183354" y="184027"/>
                </a:lnTo>
                <a:lnTo>
                  <a:pt x="146660" y="166299"/>
                </a:lnTo>
                <a:lnTo>
                  <a:pt x="84507" y="128479"/>
                </a:lnTo>
                <a:lnTo>
                  <a:pt x="38452" y="87869"/>
                </a:lnTo>
                <a:lnTo>
                  <a:pt x="9836" y="44899"/>
                </a:lnTo>
                <a:lnTo>
                  <a:pt x="2487" y="2266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8300" y="1646301"/>
            <a:ext cx="1981200" cy="1905000"/>
          </a:xfrm>
          <a:custGeom>
            <a:avLst/>
            <a:gdLst/>
            <a:ahLst/>
            <a:cxnLst/>
            <a:rect l="l" t="t" r="r" b="b"/>
            <a:pathLst>
              <a:path w="1981200" h="1905000">
                <a:moveTo>
                  <a:pt x="0" y="317500"/>
                </a:moveTo>
                <a:lnTo>
                  <a:pt x="9836" y="272573"/>
                </a:lnTo>
                <a:lnTo>
                  <a:pt x="38452" y="229585"/>
                </a:lnTo>
                <a:lnTo>
                  <a:pt x="84507" y="188966"/>
                </a:lnTo>
                <a:lnTo>
                  <a:pt x="146660" y="151144"/>
                </a:lnTo>
                <a:lnTo>
                  <a:pt x="183354" y="133416"/>
                </a:lnTo>
                <a:lnTo>
                  <a:pt x="223570" y="116549"/>
                </a:lnTo>
                <a:lnTo>
                  <a:pt x="267141" y="100596"/>
                </a:lnTo>
                <a:lnTo>
                  <a:pt x="313897" y="85611"/>
                </a:lnTo>
                <a:lnTo>
                  <a:pt x="363673" y="71647"/>
                </a:lnTo>
                <a:lnTo>
                  <a:pt x="416300" y="58759"/>
                </a:lnTo>
                <a:lnTo>
                  <a:pt x="471610" y="46999"/>
                </a:lnTo>
                <a:lnTo>
                  <a:pt x="529437" y="36422"/>
                </a:lnTo>
                <a:lnTo>
                  <a:pt x="589613" y="27081"/>
                </a:lnTo>
                <a:lnTo>
                  <a:pt x="651969" y="19030"/>
                </a:lnTo>
                <a:lnTo>
                  <a:pt x="716339" y="12322"/>
                </a:lnTo>
                <a:lnTo>
                  <a:pt x="782554" y="7011"/>
                </a:lnTo>
                <a:lnTo>
                  <a:pt x="850448" y="3152"/>
                </a:lnTo>
                <a:lnTo>
                  <a:pt x="919852" y="796"/>
                </a:lnTo>
                <a:lnTo>
                  <a:pt x="990600" y="0"/>
                </a:lnTo>
                <a:lnTo>
                  <a:pt x="1061347" y="796"/>
                </a:lnTo>
                <a:lnTo>
                  <a:pt x="1130751" y="3152"/>
                </a:lnTo>
                <a:lnTo>
                  <a:pt x="1198645" y="7011"/>
                </a:lnTo>
                <a:lnTo>
                  <a:pt x="1264860" y="12322"/>
                </a:lnTo>
                <a:lnTo>
                  <a:pt x="1329230" y="19030"/>
                </a:lnTo>
                <a:lnTo>
                  <a:pt x="1391586" y="27081"/>
                </a:lnTo>
                <a:lnTo>
                  <a:pt x="1451762" y="36422"/>
                </a:lnTo>
                <a:lnTo>
                  <a:pt x="1509589" y="46999"/>
                </a:lnTo>
                <a:lnTo>
                  <a:pt x="1564899" y="58759"/>
                </a:lnTo>
                <a:lnTo>
                  <a:pt x="1617526" y="71647"/>
                </a:lnTo>
                <a:lnTo>
                  <a:pt x="1667302" y="85611"/>
                </a:lnTo>
                <a:lnTo>
                  <a:pt x="1714058" y="100596"/>
                </a:lnTo>
                <a:lnTo>
                  <a:pt x="1757629" y="116549"/>
                </a:lnTo>
                <a:lnTo>
                  <a:pt x="1797845" y="133416"/>
                </a:lnTo>
                <a:lnTo>
                  <a:pt x="1834539" y="151144"/>
                </a:lnTo>
                <a:lnTo>
                  <a:pt x="1896692" y="188966"/>
                </a:lnTo>
                <a:lnTo>
                  <a:pt x="1942747" y="229585"/>
                </a:lnTo>
                <a:lnTo>
                  <a:pt x="1971363" y="272573"/>
                </a:lnTo>
                <a:lnTo>
                  <a:pt x="1981200" y="317500"/>
                </a:lnTo>
                <a:lnTo>
                  <a:pt x="1981200" y="1587373"/>
                </a:lnTo>
                <a:lnTo>
                  <a:pt x="1971363" y="1632302"/>
                </a:lnTo>
                <a:lnTo>
                  <a:pt x="1942747" y="1675297"/>
                </a:lnTo>
                <a:lnTo>
                  <a:pt x="1896692" y="1715928"/>
                </a:lnTo>
                <a:lnTo>
                  <a:pt x="1834539" y="1753764"/>
                </a:lnTo>
                <a:lnTo>
                  <a:pt x="1797845" y="1771499"/>
                </a:lnTo>
                <a:lnTo>
                  <a:pt x="1757629" y="1788374"/>
                </a:lnTo>
                <a:lnTo>
                  <a:pt x="1714058" y="1804335"/>
                </a:lnTo>
                <a:lnTo>
                  <a:pt x="1667302" y="1819329"/>
                </a:lnTo>
                <a:lnTo>
                  <a:pt x="1617526" y="1833300"/>
                </a:lnTo>
                <a:lnTo>
                  <a:pt x="1564899" y="1846197"/>
                </a:lnTo>
                <a:lnTo>
                  <a:pt x="1509589" y="1857964"/>
                </a:lnTo>
                <a:lnTo>
                  <a:pt x="1451762" y="1868549"/>
                </a:lnTo>
                <a:lnTo>
                  <a:pt x="1391586" y="1877897"/>
                </a:lnTo>
                <a:lnTo>
                  <a:pt x="1329230" y="1885954"/>
                </a:lnTo>
                <a:lnTo>
                  <a:pt x="1264860" y="1892667"/>
                </a:lnTo>
                <a:lnTo>
                  <a:pt x="1198645" y="1897982"/>
                </a:lnTo>
                <a:lnTo>
                  <a:pt x="1130751" y="1901845"/>
                </a:lnTo>
                <a:lnTo>
                  <a:pt x="1061347" y="1904202"/>
                </a:lnTo>
                <a:lnTo>
                  <a:pt x="990600" y="1905000"/>
                </a:lnTo>
                <a:lnTo>
                  <a:pt x="919852" y="1904202"/>
                </a:lnTo>
                <a:lnTo>
                  <a:pt x="850448" y="1901845"/>
                </a:lnTo>
                <a:lnTo>
                  <a:pt x="782554" y="1897982"/>
                </a:lnTo>
                <a:lnTo>
                  <a:pt x="716339" y="1892667"/>
                </a:lnTo>
                <a:lnTo>
                  <a:pt x="651969" y="1885954"/>
                </a:lnTo>
                <a:lnTo>
                  <a:pt x="589613" y="1877897"/>
                </a:lnTo>
                <a:lnTo>
                  <a:pt x="529437" y="1868549"/>
                </a:lnTo>
                <a:lnTo>
                  <a:pt x="471610" y="1857964"/>
                </a:lnTo>
                <a:lnTo>
                  <a:pt x="416300" y="1846197"/>
                </a:lnTo>
                <a:lnTo>
                  <a:pt x="363673" y="1833300"/>
                </a:lnTo>
                <a:lnTo>
                  <a:pt x="313897" y="1819329"/>
                </a:lnTo>
                <a:lnTo>
                  <a:pt x="267141" y="1804335"/>
                </a:lnTo>
                <a:lnTo>
                  <a:pt x="223570" y="1788374"/>
                </a:lnTo>
                <a:lnTo>
                  <a:pt x="183354" y="1771499"/>
                </a:lnTo>
                <a:lnTo>
                  <a:pt x="146660" y="1753764"/>
                </a:lnTo>
                <a:lnTo>
                  <a:pt x="84507" y="1715928"/>
                </a:lnTo>
                <a:lnTo>
                  <a:pt x="38452" y="1675297"/>
                </a:lnTo>
                <a:lnTo>
                  <a:pt x="9836" y="1632302"/>
                </a:lnTo>
                <a:lnTo>
                  <a:pt x="0" y="1587373"/>
                </a:lnTo>
                <a:lnTo>
                  <a:pt x="0" y="317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3909" y="2288794"/>
            <a:ext cx="11156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9906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Package  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68976" y="4236974"/>
            <a:ext cx="0" cy="2591435"/>
          </a:xfrm>
          <a:custGeom>
            <a:avLst/>
            <a:gdLst/>
            <a:ahLst/>
            <a:cxnLst/>
            <a:rect l="l" t="t" r="r" b="b"/>
            <a:pathLst>
              <a:path h="2591434">
                <a:moveTo>
                  <a:pt x="0" y="2590863"/>
                </a:moveTo>
                <a:lnTo>
                  <a:pt x="0" y="0"/>
                </a:lnTo>
              </a:path>
            </a:pathLst>
          </a:custGeom>
          <a:ln w="3492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9177" y="5919343"/>
            <a:ext cx="2095500" cy="798195"/>
          </a:xfrm>
          <a:custGeom>
            <a:avLst/>
            <a:gdLst/>
            <a:ahLst/>
            <a:cxnLst/>
            <a:rect l="l" t="t" r="r" b="b"/>
            <a:pathLst>
              <a:path w="2095500" h="798195">
                <a:moveTo>
                  <a:pt x="224662" y="259207"/>
                </a:moveTo>
                <a:lnTo>
                  <a:pt x="0" y="573405"/>
                </a:lnTo>
                <a:lnTo>
                  <a:pt x="314325" y="797864"/>
                </a:lnTo>
                <a:lnTo>
                  <a:pt x="291973" y="663194"/>
                </a:lnTo>
                <a:lnTo>
                  <a:pt x="1848230" y="403961"/>
                </a:lnTo>
                <a:lnTo>
                  <a:pt x="1966869" y="403961"/>
                </a:lnTo>
                <a:lnTo>
                  <a:pt x="1974097" y="393852"/>
                </a:lnTo>
                <a:lnTo>
                  <a:pt x="247014" y="393852"/>
                </a:lnTo>
                <a:lnTo>
                  <a:pt x="224662" y="259207"/>
                </a:lnTo>
                <a:close/>
              </a:path>
              <a:path w="2095500" h="798195">
                <a:moveTo>
                  <a:pt x="1966869" y="403961"/>
                </a:moveTo>
                <a:lnTo>
                  <a:pt x="1848230" y="403961"/>
                </a:lnTo>
                <a:lnTo>
                  <a:pt x="1870582" y="538632"/>
                </a:lnTo>
                <a:lnTo>
                  <a:pt x="1966869" y="403961"/>
                </a:lnTo>
                <a:close/>
              </a:path>
              <a:path w="2095500" h="798195">
                <a:moveTo>
                  <a:pt x="1780921" y="0"/>
                </a:moveTo>
                <a:lnTo>
                  <a:pt x="1803273" y="134620"/>
                </a:lnTo>
                <a:lnTo>
                  <a:pt x="247014" y="393852"/>
                </a:lnTo>
                <a:lnTo>
                  <a:pt x="1974097" y="393852"/>
                </a:lnTo>
                <a:lnTo>
                  <a:pt x="2095246" y="224409"/>
                </a:lnTo>
                <a:lnTo>
                  <a:pt x="1780921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9177" y="5919343"/>
            <a:ext cx="2095500" cy="798195"/>
          </a:xfrm>
          <a:custGeom>
            <a:avLst/>
            <a:gdLst/>
            <a:ahLst/>
            <a:cxnLst/>
            <a:rect l="l" t="t" r="r" b="b"/>
            <a:pathLst>
              <a:path w="2095500" h="798195">
                <a:moveTo>
                  <a:pt x="0" y="573405"/>
                </a:moveTo>
                <a:lnTo>
                  <a:pt x="224662" y="259207"/>
                </a:lnTo>
                <a:lnTo>
                  <a:pt x="247014" y="393852"/>
                </a:lnTo>
                <a:lnTo>
                  <a:pt x="1803273" y="134620"/>
                </a:lnTo>
                <a:lnTo>
                  <a:pt x="1780921" y="0"/>
                </a:lnTo>
                <a:lnTo>
                  <a:pt x="2095246" y="224409"/>
                </a:lnTo>
                <a:lnTo>
                  <a:pt x="1870582" y="538632"/>
                </a:lnTo>
                <a:lnTo>
                  <a:pt x="1848230" y="403961"/>
                </a:lnTo>
                <a:lnTo>
                  <a:pt x="291973" y="663194"/>
                </a:lnTo>
                <a:lnTo>
                  <a:pt x="314325" y="797864"/>
                </a:lnTo>
                <a:lnTo>
                  <a:pt x="0" y="5734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3125" y="6237446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29" h="199389">
                <a:moveTo>
                  <a:pt x="19430" y="52990"/>
                </a:moveTo>
                <a:lnTo>
                  <a:pt x="0" y="56229"/>
                </a:lnTo>
                <a:lnTo>
                  <a:pt x="23875" y="199345"/>
                </a:lnTo>
                <a:lnTo>
                  <a:pt x="41910" y="196322"/>
                </a:lnTo>
                <a:lnTo>
                  <a:pt x="23240" y="83864"/>
                </a:lnTo>
                <a:lnTo>
                  <a:pt x="48451" y="83864"/>
                </a:lnTo>
                <a:lnTo>
                  <a:pt x="19430" y="52990"/>
                </a:lnTo>
                <a:close/>
              </a:path>
              <a:path w="392429" h="199389">
                <a:moveTo>
                  <a:pt x="48451" y="83864"/>
                </a:moveTo>
                <a:lnTo>
                  <a:pt x="23240" y="83864"/>
                </a:lnTo>
                <a:lnTo>
                  <a:pt x="117094" y="183800"/>
                </a:lnTo>
                <a:lnTo>
                  <a:pt x="136525" y="180562"/>
                </a:lnTo>
                <a:lnTo>
                  <a:pt x="131922" y="152838"/>
                </a:lnTo>
                <a:lnTo>
                  <a:pt x="113284" y="152838"/>
                </a:lnTo>
                <a:lnTo>
                  <a:pt x="48451" y="83864"/>
                </a:lnTo>
                <a:close/>
              </a:path>
              <a:path w="392429" h="199389">
                <a:moveTo>
                  <a:pt x="112775" y="37496"/>
                </a:moveTo>
                <a:lnTo>
                  <a:pt x="94614" y="40417"/>
                </a:lnTo>
                <a:lnTo>
                  <a:pt x="113284" y="152838"/>
                </a:lnTo>
                <a:lnTo>
                  <a:pt x="131922" y="152838"/>
                </a:lnTo>
                <a:lnTo>
                  <a:pt x="112775" y="37496"/>
                </a:lnTo>
                <a:close/>
              </a:path>
              <a:path w="392429" h="199389">
                <a:moveTo>
                  <a:pt x="242062" y="15906"/>
                </a:moveTo>
                <a:lnTo>
                  <a:pt x="145414" y="32035"/>
                </a:lnTo>
                <a:lnTo>
                  <a:pt x="169290" y="175113"/>
                </a:lnTo>
                <a:lnTo>
                  <a:pt x="188213" y="171964"/>
                </a:lnTo>
                <a:lnTo>
                  <a:pt x="177419" y="106940"/>
                </a:lnTo>
                <a:lnTo>
                  <a:pt x="244601" y="95751"/>
                </a:lnTo>
                <a:lnTo>
                  <a:pt x="243658" y="90049"/>
                </a:lnTo>
                <a:lnTo>
                  <a:pt x="174625" y="90049"/>
                </a:lnTo>
                <a:lnTo>
                  <a:pt x="167259" y="45751"/>
                </a:lnTo>
                <a:lnTo>
                  <a:pt x="244855" y="32797"/>
                </a:lnTo>
                <a:lnTo>
                  <a:pt x="242062" y="15906"/>
                </a:lnTo>
                <a:close/>
              </a:path>
              <a:path w="392429" h="199389">
                <a:moveTo>
                  <a:pt x="241808" y="78860"/>
                </a:moveTo>
                <a:lnTo>
                  <a:pt x="174625" y="90049"/>
                </a:lnTo>
                <a:lnTo>
                  <a:pt x="243658" y="90049"/>
                </a:lnTo>
                <a:lnTo>
                  <a:pt x="241808" y="78860"/>
                </a:lnTo>
                <a:close/>
              </a:path>
              <a:path w="392429" h="199389">
                <a:moveTo>
                  <a:pt x="293624" y="105556"/>
                </a:moveTo>
                <a:lnTo>
                  <a:pt x="275971" y="110089"/>
                </a:lnTo>
                <a:lnTo>
                  <a:pt x="277804" y="116973"/>
                </a:lnTo>
                <a:lnTo>
                  <a:pt x="280447" y="123337"/>
                </a:lnTo>
                <a:lnTo>
                  <a:pt x="311530" y="148113"/>
                </a:lnTo>
                <a:lnTo>
                  <a:pt x="326961" y="149904"/>
                </a:lnTo>
                <a:lnTo>
                  <a:pt x="335676" y="149542"/>
                </a:lnTo>
                <a:lnTo>
                  <a:pt x="379222" y="133038"/>
                </a:lnTo>
                <a:lnTo>
                  <a:pt x="379376" y="132861"/>
                </a:lnTo>
                <a:lnTo>
                  <a:pt x="333248" y="132861"/>
                </a:lnTo>
                <a:lnTo>
                  <a:pt x="325627" y="132670"/>
                </a:lnTo>
                <a:lnTo>
                  <a:pt x="295655" y="112566"/>
                </a:lnTo>
                <a:lnTo>
                  <a:pt x="293624" y="105556"/>
                </a:lnTo>
                <a:close/>
              </a:path>
              <a:path w="392429" h="199389">
                <a:moveTo>
                  <a:pt x="330453" y="0"/>
                </a:moveTo>
                <a:lnTo>
                  <a:pt x="289813" y="10445"/>
                </a:lnTo>
                <a:lnTo>
                  <a:pt x="270255" y="41814"/>
                </a:lnTo>
                <a:lnTo>
                  <a:pt x="271399" y="49053"/>
                </a:lnTo>
                <a:lnTo>
                  <a:pt x="301970" y="78153"/>
                </a:lnTo>
                <a:lnTo>
                  <a:pt x="335391" y="81848"/>
                </a:lnTo>
                <a:lnTo>
                  <a:pt x="342977" y="82543"/>
                </a:lnTo>
                <a:lnTo>
                  <a:pt x="373634" y="105708"/>
                </a:lnTo>
                <a:lnTo>
                  <a:pt x="372872" y="110013"/>
                </a:lnTo>
                <a:lnTo>
                  <a:pt x="368808" y="118395"/>
                </a:lnTo>
                <a:lnTo>
                  <a:pt x="365125" y="122027"/>
                </a:lnTo>
                <a:lnTo>
                  <a:pt x="359917" y="125101"/>
                </a:lnTo>
                <a:lnTo>
                  <a:pt x="354838" y="128162"/>
                </a:lnTo>
                <a:lnTo>
                  <a:pt x="348614" y="130308"/>
                </a:lnTo>
                <a:lnTo>
                  <a:pt x="333248" y="132861"/>
                </a:lnTo>
                <a:lnTo>
                  <a:pt x="379376" y="132861"/>
                </a:lnTo>
                <a:lnTo>
                  <a:pt x="384683" y="126752"/>
                </a:lnTo>
                <a:lnTo>
                  <a:pt x="388380" y="118116"/>
                </a:lnTo>
                <a:lnTo>
                  <a:pt x="391160" y="111829"/>
                </a:lnTo>
                <a:lnTo>
                  <a:pt x="376554" y="72078"/>
                </a:lnTo>
                <a:lnTo>
                  <a:pt x="338480" y="62699"/>
                </a:lnTo>
                <a:lnTo>
                  <a:pt x="327405" y="61944"/>
                </a:lnTo>
                <a:lnTo>
                  <a:pt x="316521" y="61082"/>
                </a:lnTo>
                <a:lnTo>
                  <a:pt x="288544" y="38766"/>
                </a:lnTo>
                <a:lnTo>
                  <a:pt x="290322" y="33305"/>
                </a:lnTo>
                <a:lnTo>
                  <a:pt x="326608" y="16926"/>
                </a:lnTo>
                <a:lnTo>
                  <a:pt x="368403" y="16926"/>
                </a:lnTo>
                <a:lnTo>
                  <a:pt x="365378" y="13620"/>
                </a:lnTo>
                <a:lnTo>
                  <a:pt x="359917" y="7778"/>
                </a:lnTo>
                <a:lnTo>
                  <a:pt x="352805" y="3714"/>
                </a:lnTo>
                <a:lnTo>
                  <a:pt x="344170" y="1682"/>
                </a:lnTo>
                <a:lnTo>
                  <a:pt x="337502" y="496"/>
                </a:lnTo>
                <a:lnTo>
                  <a:pt x="330453" y="0"/>
                </a:lnTo>
                <a:close/>
              </a:path>
              <a:path w="392429" h="199389">
                <a:moveTo>
                  <a:pt x="368403" y="16926"/>
                </a:moveTo>
                <a:lnTo>
                  <a:pt x="326608" y="16926"/>
                </a:lnTo>
                <a:lnTo>
                  <a:pt x="333565" y="17113"/>
                </a:lnTo>
                <a:lnTo>
                  <a:pt x="339665" y="18347"/>
                </a:lnTo>
                <a:lnTo>
                  <a:pt x="344932" y="20605"/>
                </a:lnTo>
                <a:lnTo>
                  <a:pt x="351282" y="24288"/>
                </a:lnTo>
                <a:lnTo>
                  <a:pt x="355726" y="30511"/>
                </a:lnTo>
                <a:lnTo>
                  <a:pt x="358266" y="39401"/>
                </a:lnTo>
                <a:lnTo>
                  <a:pt x="376174" y="34956"/>
                </a:lnTo>
                <a:lnTo>
                  <a:pt x="374396" y="26701"/>
                </a:lnTo>
                <a:lnTo>
                  <a:pt x="370839" y="19589"/>
                </a:lnTo>
                <a:lnTo>
                  <a:pt x="368403" y="16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2376" y="4286250"/>
            <a:ext cx="1368425" cy="130810"/>
          </a:xfrm>
          <a:custGeom>
            <a:avLst/>
            <a:gdLst/>
            <a:ahLst/>
            <a:cxnLst/>
            <a:rect l="l" t="t" r="r" b="b"/>
            <a:pathLst>
              <a:path w="1368425" h="130810">
                <a:moveTo>
                  <a:pt x="1368425" y="0"/>
                </a:moveTo>
                <a:lnTo>
                  <a:pt x="0" y="0"/>
                </a:lnTo>
                <a:lnTo>
                  <a:pt x="130682" y="130809"/>
                </a:lnTo>
                <a:lnTo>
                  <a:pt x="1237615" y="130809"/>
                </a:lnTo>
                <a:lnTo>
                  <a:pt x="1368425" y="0"/>
                </a:lnTo>
                <a:close/>
              </a:path>
            </a:pathLst>
          </a:custGeom>
          <a:solidFill>
            <a:srgbClr val="FFF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2376" y="5201666"/>
            <a:ext cx="1368425" cy="130810"/>
          </a:xfrm>
          <a:custGeom>
            <a:avLst/>
            <a:gdLst/>
            <a:ahLst/>
            <a:cxnLst/>
            <a:rect l="l" t="t" r="r" b="b"/>
            <a:pathLst>
              <a:path w="1368425" h="130810">
                <a:moveTo>
                  <a:pt x="1237615" y="0"/>
                </a:moveTo>
                <a:lnTo>
                  <a:pt x="130682" y="0"/>
                </a:lnTo>
                <a:lnTo>
                  <a:pt x="0" y="130682"/>
                </a:lnTo>
                <a:lnTo>
                  <a:pt x="1368425" y="130682"/>
                </a:lnTo>
                <a:lnTo>
                  <a:pt x="123761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2376" y="4286250"/>
            <a:ext cx="130810" cy="1046480"/>
          </a:xfrm>
          <a:custGeom>
            <a:avLst/>
            <a:gdLst/>
            <a:ahLst/>
            <a:cxnLst/>
            <a:rect l="l" t="t" r="r" b="b"/>
            <a:pathLst>
              <a:path w="130810" h="1046479">
                <a:moveTo>
                  <a:pt x="0" y="0"/>
                </a:moveTo>
                <a:lnTo>
                  <a:pt x="0" y="1046098"/>
                </a:lnTo>
                <a:lnTo>
                  <a:pt x="130682" y="915415"/>
                </a:lnTo>
                <a:lnTo>
                  <a:pt x="130682" y="13080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9991" y="4286250"/>
            <a:ext cx="130810" cy="1046480"/>
          </a:xfrm>
          <a:custGeom>
            <a:avLst/>
            <a:gdLst/>
            <a:ahLst/>
            <a:cxnLst/>
            <a:rect l="l" t="t" r="r" b="b"/>
            <a:pathLst>
              <a:path w="130810" h="1046479">
                <a:moveTo>
                  <a:pt x="130809" y="0"/>
                </a:moveTo>
                <a:lnTo>
                  <a:pt x="0" y="130809"/>
                </a:lnTo>
                <a:lnTo>
                  <a:pt x="0" y="915415"/>
                </a:lnTo>
                <a:lnTo>
                  <a:pt x="130809" y="1046098"/>
                </a:lnTo>
                <a:lnTo>
                  <a:pt x="130809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2376" y="4286250"/>
            <a:ext cx="1368425" cy="1046480"/>
          </a:xfrm>
          <a:custGeom>
            <a:avLst/>
            <a:gdLst/>
            <a:ahLst/>
            <a:cxnLst/>
            <a:rect l="l" t="t" r="r" b="b"/>
            <a:pathLst>
              <a:path w="1368425" h="1046479">
                <a:moveTo>
                  <a:pt x="0" y="0"/>
                </a:moveTo>
                <a:lnTo>
                  <a:pt x="1368425" y="0"/>
                </a:lnTo>
                <a:lnTo>
                  <a:pt x="1368425" y="1046098"/>
                </a:lnTo>
                <a:lnTo>
                  <a:pt x="0" y="10460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2376" y="428625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0"/>
                </a:moveTo>
                <a:lnTo>
                  <a:pt x="130682" y="1308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2376" y="520166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2"/>
                </a:moveTo>
                <a:lnTo>
                  <a:pt x="1306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9991" y="428625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809" y="0"/>
                </a:moveTo>
                <a:lnTo>
                  <a:pt x="0" y="1308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9991" y="520166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809" y="1306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23058" y="4417060"/>
            <a:ext cx="1107440" cy="78486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0820">
              <a:lnSpc>
                <a:spcPts val="2090"/>
              </a:lnSpc>
              <a:spcBef>
                <a:spcPts val="165"/>
              </a:spcBef>
            </a:pPr>
            <a:r>
              <a:rPr sz="1800" dirty="0">
                <a:latin typeface="Arial"/>
                <a:cs typeface="Arial"/>
              </a:rPr>
              <a:t>QEMU</a:t>
            </a:r>
            <a:endParaRPr sz="1800">
              <a:latin typeface="Arial"/>
              <a:cs typeface="Arial"/>
            </a:endParaRPr>
          </a:p>
          <a:p>
            <a:pPr marL="109855" marR="101600" indent="93980">
              <a:lnSpc>
                <a:spcPts val="200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Device  em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16826" y="5686425"/>
            <a:ext cx="2171700" cy="914400"/>
          </a:xfrm>
          <a:custGeom>
            <a:avLst/>
            <a:gdLst/>
            <a:ahLst/>
            <a:cxnLst/>
            <a:rect l="l" t="t" r="r" b="b"/>
            <a:pathLst>
              <a:path w="2171700" h="914400">
                <a:moveTo>
                  <a:pt x="2019173" y="0"/>
                </a:moveTo>
                <a:lnTo>
                  <a:pt x="0" y="0"/>
                </a:lnTo>
                <a:lnTo>
                  <a:pt x="0" y="761999"/>
                </a:lnTo>
                <a:lnTo>
                  <a:pt x="152400" y="914399"/>
                </a:lnTo>
                <a:lnTo>
                  <a:pt x="2171700" y="914399"/>
                </a:lnTo>
                <a:lnTo>
                  <a:pt x="2171700" y="152400"/>
                </a:lnTo>
                <a:lnTo>
                  <a:pt x="201917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6826" y="5686425"/>
            <a:ext cx="2171700" cy="914400"/>
          </a:xfrm>
          <a:custGeom>
            <a:avLst/>
            <a:gdLst/>
            <a:ahLst/>
            <a:cxnLst/>
            <a:rect l="l" t="t" r="r" b="b"/>
            <a:pathLst>
              <a:path w="2171700" h="914400">
                <a:moveTo>
                  <a:pt x="0" y="0"/>
                </a:moveTo>
                <a:lnTo>
                  <a:pt x="2019173" y="0"/>
                </a:lnTo>
                <a:lnTo>
                  <a:pt x="2171700" y="152400"/>
                </a:lnTo>
                <a:lnTo>
                  <a:pt x="2171700" y="914399"/>
                </a:lnTo>
                <a:lnTo>
                  <a:pt x="152400" y="9143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18907" y="5770880"/>
            <a:ext cx="137033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2384" marR="5080" indent="-2032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under  development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35976" y="501967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195791" y="2725"/>
                </a:lnTo>
                <a:lnTo>
                  <a:pt x="132079" y="10413"/>
                </a:lnTo>
                <a:lnTo>
                  <a:pt x="78104" y="22336"/>
                </a:lnTo>
                <a:lnTo>
                  <a:pt x="36406" y="37761"/>
                </a:lnTo>
                <a:lnTo>
                  <a:pt x="0" y="76200"/>
                </a:lnTo>
                <a:lnTo>
                  <a:pt x="0" y="381000"/>
                </a:lnTo>
                <a:lnTo>
                  <a:pt x="36406" y="419438"/>
                </a:lnTo>
                <a:lnTo>
                  <a:pt x="78104" y="434863"/>
                </a:lnTo>
                <a:lnTo>
                  <a:pt x="132079" y="446786"/>
                </a:lnTo>
                <a:lnTo>
                  <a:pt x="195791" y="454474"/>
                </a:lnTo>
                <a:lnTo>
                  <a:pt x="266700" y="457200"/>
                </a:lnTo>
                <a:lnTo>
                  <a:pt x="337564" y="454474"/>
                </a:lnTo>
                <a:lnTo>
                  <a:pt x="401263" y="446786"/>
                </a:lnTo>
                <a:lnTo>
                  <a:pt x="455247" y="434863"/>
                </a:lnTo>
                <a:lnTo>
                  <a:pt x="496965" y="419438"/>
                </a:lnTo>
                <a:lnTo>
                  <a:pt x="533400" y="381000"/>
                </a:lnTo>
                <a:lnTo>
                  <a:pt x="533400" y="76200"/>
                </a:lnTo>
                <a:lnTo>
                  <a:pt x="496965" y="37761"/>
                </a:lnTo>
                <a:lnTo>
                  <a:pt x="455247" y="22336"/>
                </a:lnTo>
                <a:lnTo>
                  <a:pt x="401263" y="10413"/>
                </a:lnTo>
                <a:lnTo>
                  <a:pt x="337564" y="2725"/>
                </a:lnTo>
                <a:lnTo>
                  <a:pt x="266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5976" y="5095875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533400" y="0"/>
                </a:moveTo>
                <a:lnTo>
                  <a:pt x="496965" y="38438"/>
                </a:lnTo>
                <a:lnTo>
                  <a:pt x="455247" y="53863"/>
                </a:lnTo>
                <a:lnTo>
                  <a:pt x="401263" y="65786"/>
                </a:lnTo>
                <a:lnTo>
                  <a:pt x="337564" y="73474"/>
                </a:lnTo>
                <a:lnTo>
                  <a:pt x="266700" y="76200"/>
                </a:lnTo>
                <a:lnTo>
                  <a:pt x="195791" y="73474"/>
                </a:lnTo>
                <a:lnTo>
                  <a:pt x="132079" y="65786"/>
                </a:lnTo>
                <a:lnTo>
                  <a:pt x="78104" y="53863"/>
                </a:lnTo>
                <a:lnTo>
                  <a:pt x="36406" y="38438"/>
                </a:lnTo>
                <a:lnTo>
                  <a:pt x="9525" y="202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5976" y="501967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76200"/>
                </a:moveTo>
                <a:lnTo>
                  <a:pt x="36406" y="37761"/>
                </a:lnTo>
                <a:lnTo>
                  <a:pt x="78104" y="22336"/>
                </a:lnTo>
                <a:lnTo>
                  <a:pt x="132079" y="10413"/>
                </a:lnTo>
                <a:lnTo>
                  <a:pt x="195791" y="2725"/>
                </a:lnTo>
                <a:lnTo>
                  <a:pt x="266700" y="0"/>
                </a:lnTo>
                <a:lnTo>
                  <a:pt x="337564" y="2725"/>
                </a:lnTo>
                <a:lnTo>
                  <a:pt x="401263" y="10413"/>
                </a:lnTo>
                <a:lnTo>
                  <a:pt x="455247" y="22336"/>
                </a:lnTo>
                <a:lnTo>
                  <a:pt x="496965" y="37761"/>
                </a:lnTo>
                <a:lnTo>
                  <a:pt x="533400" y="76200"/>
                </a:lnTo>
                <a:lnTo>
                  <a:pt x="533400" y="381000"/>
                </a:lnTo>
                <a:lnTo>
                  <a:pt x="496965" y="419438"/>
                </a:lnTo>
                <a:lnTo>
                  <a:pt x="455247" y="434863"/>
                </a:lnTo>
                <a:lnTo>
                  <a:pt x="401263" y="446786"/>
                </a:lnTo>
                <a:lnTo>
                  <a:pt x="337564" y="454474"/>
                </a:lnTo>
                <a:lnTo>
                  <a:pt x="266700" y="457200"/>
                </a:lnTo>
                <a:lnTo>
                  <a:pt x="195791" y="454474"/>
                </a:lnTo>
                <a:lnTo>
                  <a:pt x="132079" y="446786"/>
                </a:lnTo>
                <a:lnTo>
                  <a:pt x="78104" y="434863"/>
                </a:lnTo>
                <a:lnTo>
                  <a:pt x="36406" y="419438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02676" y="54768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37" y="7046912"/>
            <a:ext cx="9979025" cy="512445"/>
          </a:xfrm>
          <a:custGeom>
            <a:avLst/>
            <a:gdLst/>
            <a:ahLst/>
            <a:cxnLst/>
            <a:rect l="l" t="t" r="r" b="b"/>
            <a:pathLst>
              <a:path w="9979025" h="512445">
                <a:moveTo>
                  <a:pt x="9979025" y="512124"/>
                </a:moveTo>
                <a:lnTo>
                  <a:pt x="9979025" y="0"/>
                </a:lnTo>
                <a:lnTo>
                  <a:pt x="0" y="0"/>
                </a:lnTo>
                <a:lnTo>
                  <a:pt x="0" y="512124"/>
                </a:lnTo>
                <a:lnTo>
                  <a:pt x="9979025" y="512124"/>
                </a:lnTo>
                <a:close/>
              </a:path>
            </a:pathLst>
          </a:custGeom>
          <a:solidFill>
            <a:srgbClr val="85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5420" y="7035800"/>
            <a:ext cx="972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Both Device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App </a:t>
            </a:r>
            <a:r>
              <a:rPr sz="3200" spc="-5" dirty="0">
                <a:latin typeface="Arial"/>
                <a:cs typeface="Arial"/>
              </a:rPr>
              <a:t>Development Models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Supported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65019" y="5397754"/>
            <a:ext cx="1277620" cy="917575"/>
          </a:xfrm>
          <a:custGeom>
            <a:avLst/>
            <a:gdLst/>
            <a:ahLst/>
            <a:cxnLst/>
            <a:rect l="l" t="t" r="r" b="b"/>
            <a:pathLst>
              <a:path w="1277620" h="917575">
                <a:moveTo>
                  <a:pt x="740743" y="358902"/>
                </a:moveTo>
                <a:lnTo>
                  <a:pt x="173736" y="358902"/>
                </a:lnTo>
                <a:lnTo>
                  <a:pt x="971804" y="797433"/>
                </a:lnTo>
                <a:lnTo>
                  <a:pt x="906144" y="917130"/>
                </a:lnTo>
                <a:lnTo>
                  <a:pt x="1277111" y="809498"/>
                </a:lnTo>
                <a:lnTo>
                  <a:pt x="1203975" y="558165"/>
                </a:lnTo>
                <a:lnTo>
                  <a:pt x="1103376" y="558165"/>
                </a:lnTo>
                <a:lnTo>
                  <a:pt x="740743" y="358902"/>
                </a:lnTo>
                <a:close/>
              </a:path>
              <a:path w="1277620" h="917575">
                <a:moveTo>
                  <a:pt x="1169161" y="438531"/>
                </a:moveTo>
                <a:lnTo>
                  <a:pt x="1103376" y="558165"/>
                </a:lnTo>
                <a:lnTo>
                  <a:pt x="1203975" y="558165"/>
                </a:lnTo>
                <a:lnTo>
                  <a:pt x="1169161" y="438531"/>
                </a:lnTo>
                <a:close/>
              </a:path>
              <a:path w="1277620" h="917575">
                <a:moveTo>
                  <a:pt x="370967" y="0"/>
                </a:moveTo>
                <a:lnTo>
                  <a:pt x="0" y="107568"/>
                </a:lnTo>
                <a:lnTo>
                  <a:pt x="107950" y="478536"/>
                </a:lnTo>
                <a:lnTo>
                  <a:pt x="173736" y="358902"/>
                </a:lnTo>
                <a:lnTo>
                  <a:pt x="740743" y="358902"/>
                </a:lnTo>
                <a:lnTo>
                  <a:pt x="305307" y="119634"/>
                </a:lnTo>
                <a:lnTo>
                  <a:pt x="370967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5019" y="5397754"/>
            <a:ext cx="1277620" cy="917575"/>
          </a:xfrm>
          <a:custGeom>
            <a:avLst/>
            <a:gdLst/>
            <a:ahLst/>
            <a:cxnLst/>
            <a:rect l="l" t="t" r="r" b="b"/>
            <a:pathLst>
              <a:path w="1277620" h="917575">
                <a:moveTo>
                  <a:pt x="0" y="107568"/>
                </a:moveTo>
                <a:lnTo>
                  <a:pt x="370967" y="0"/>
                </a:lnTo>
                <a:lnTo>
                  <a:pt x="305307" y="119634"/>
                </a:lnTo>
                <a:lnTo>
                  <a:pt x="1103376" y="558165"/>
                </a:lnTo>
                <a:lnTo>
                  <a:pt x="1169161" y="438531"/>
                </a:lnTo>
                <a:lnTo>
                  <a:pt x="1277111" y="809498"/>
                </a:lnTo>
                <a:lnTo>
                  <a:pt x="906144" y="917130"/>
                </a:lnTo>
                <a:lnTo>
                  <a:pt x="971804" y="797433"/>
                </a:lnTo>
                <a:lnTo>
                  <a:pt x="173736" y="358902"/>
                </a:lnTo>
                <a:lnTo>
                  <a:pt x="107950" y="478536"/>
                </a:lnTo>
                <a:lnTo>
                  <a:pt x="0" y="10756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96438" y="5716905"/>
            <a:ext cx="384175" cy="295275"/>
          </a:xfrm>
          <a:custGeom>
            <a:avLst/>
            <a:gdLst/>
            <a:ahLst/>
            <a:cxnLst/>
            <a:rect l="l" t="t" r="r" b="b"/>
            <a:pathLst>
              <a:path w="384175" h="295275">
                <a:moveTo>
                  <a:pt x="253364" y="213106"/>
                </a:moveTo>
                <a:lnTo>
                  <a:pt x="250509" y="219632"/>
                </a:lnTo>
                <a:lnTo>
                  <a:pt x="248618" y="226266"/>
                </a:lnTo>
                <a:lnTo>
                  <a:pt x="247708" y="232981"/>
                </a:lnTo>
                <a:lnTo>
                  <a:pt x="247795" y="240030"/>
                </a:lnTo>
                <a:lnTo>
                  <a:pt x="268716" y="276002"/>
                </a:lnTo>
                <a:lnTo>
                  <a:pt x="304311" y="293504"/>
                </a:lnTo>
                <a:lnTo>
                  <a:pt x="320166" y="295148"/>
                </a:lnTo>
                <a:lnTo>
                  <a:pt x="328295" y="293497"/>
                </a:lnTo>
                <a:lnTo>
                  <a:pt x="335534" y="289687"/>
                </a:lnTo>
                <a:lnTo>
                  <a:pt x="342646" y="285750"/>
                </a:lnTo>
                <a:lnTo>
                  <a:pt x="348107" y="280543"/>
                </a:lnTo>
                <a:lnTo>
                  <a:pt x="349607" y="277749"/>
                </a:lnTo>
                <a:lnTo>
                  <a:pt x="315975" y="277749"/>
                </a:lnTo>
                <a:lnTo>
                  <a:pt x="310007" y="276987"/>
                </a:lnTo>
                <a:lnTo>
                  <a:pt x="304038" y="276098"/>
                </a:lnTo>
                <a:lnTo>
                  <a:pt x="297814" y="273939"/>
                </a:lnTo>
                <a:lnTo>
                  <a:pt x="291464" y="270383"/>
                </a:lnTo>
                <a:lnTo>
                  <a:pt x="284225" y="266446"/>
                </a:lnTo>
                <a:lnTo>
                  <a:pt x="278384" y="261620"/>
                </a:lnTo>
                <a:lnTo>
                  <a:pt x="269621" y="250317"/>
                </a:lnTo>
                <a:lnTo>
                  <a:pt x="267081" y="244602"/>
                </a:lnTo>
                <a:lnTo>
                  <a:pt x="266064" y="233426"/>
                </a:lnTo>
                <a:lnTo>
                  <a:pt x="267208" y="227203"/>
                </a:lnTo>
                <a:lnTo>
                  <a:pt x="270001" y="220472"/>
                </a:lnTo>
                <a:lnTo>
                  <a:pt x="253364" y="213106"/>
                </a:lnTo>
                <a:close/>
              </a:path>
              <a:path w="384175" h="295275">
                <a:moveTo>
                  <a:pt x="317246" y="142494"/>
                </a:moveTo>
                <a:lnTo>
                  <a:pt x="309625" y="143764"/>
                </a:lnTo>
                <a:lnTo>
                  <a:pt x="302895" y="147447"/>
                </a:lnTo>
                <a:lnTo>
                  <a:pt x="296163" y="151003"/>
                </a:lnTo>
                <a:lnTo>
                  <a:pt x="291079" y="155963"/>
                </a:lnTo>
                <a:lnTo>
                  <a:pt x="284352" y="168275"/>
                </a:lnTo>
                <a:lnTo>
                  <a:pt x="282956" y="174371"/>
                </a:lnTo>
                <a:lnTo>
                  <a:pt x="283717" y="187071"/>
                </a:lnTo>
                <a:lnTo>
                  <a:pt x="310514" y="221361"/>
                </a:lnTo>
                <a:lnTo>
                  <a:pt x="317442" y="227742"/>
                </a:lnTo>
                <a:lnTo>
                  <a:pt x="323014" y="233019"/>
                </a:lnTo>
                <a:lnTo>
                  <a:pt x="337058" y="253873"/>
                </a:lnTo>
                <a:lnTo>
                  <a:pt x="337820" y="258064"/>
                </a:lnTo>
                <a:lnTo>
                  <a:pt x="315975" y="277749"/>
                </a:lnTo>
                <a:lnTo>
                  <a:pt x="349607" y="277749"/>
                </a:lnTo>
                <a:lnTo>
                  <a:pt x="351789" y="273685"/>
                </a:lnTo>
                <a:lnTo>
                  <a:pt x="355600" y="266954"/>
                </a:lnTo>
                <a:lnTo>
                  <a:pt x="357124" y="259842"/>
                </a:lnTo>
                <a:lnTo>
                  <a:pt x="338439" y="221043"/>
                </a:lnTo>
                <a:lnTo>
                  <a:pt x="323469" y="207137"/>
                </a:lnTo>
                <a:lnTo>
                  <a:pt x="315489" y="199759"/>
                </a:lnTo>
                <a:lnTo>
                  <a:pt x="309426" y="193421"/>
                </a:lnTo>
                <a:lnTo>
                  <a:pt x="305341" y="188241"/>
                </a:lnTo>
                <a:lnTo>
                  <a:pt x="303149" y="184150"/>
                </a:lnTo>
                <a:lnTo>
                  <a:pt x="301498" y="179451"/>
                </a:lnTo>
                <a:lnTo>
                  <a:pt x="301878" y="174752"/>
                </a:lnTo>
                <a:lnTo>
                  <a:pt x="304419" y="170180"/>
                </a:lnTo>
                <a:lnTo>
                  <a:pt x="307213" y="164973"/>
                </a:lnTo>
                <a:lnTo>
                  <a:pt x="312038" y="161671"/>
                </a:lnTo>
                <a:lnTo>
                  <a:pt x="318770" y="160528"/>
                </a:lnTo>
                <a:lnTo>
                  <a:pt x="324129" y="160291"/>
                </a:lnTo>
                <a:lnTo>
                  <a:pt x="364099" y="160291"/>
                </a:lnTo>
                <a:lnTo>
                  <a:pt x="358214" y="155956"/>
                </a:lnTo>
                <a:lnTo>
                  <a:pt x="325882" y="143510"/>
                </a:lnTo>
                <a:lnTo>
                  <a:pt x="317246" y="142494"/>
                </a:lnTo>
                <a:close/>
              </a:path>
              <a:path w="384175" h="295275">
                <a:moveTo>
                  <a:pt x="364099" y="160291"/>
                </a:moveTo>
                <a:lnTo>
                  <a:pt x="324129" y="160291"/>
                </a:lnTo>
                <a:lnTo>
                  <a:pt x="330120" y="161305"/>
                </a:lnTo>
                <a:lnTo>
                  <a:pt x="336754" y="163581"/>
                </a:lnTo>
                <a:lnTo>
                  <a:pt x="365633" y="192405"/>
                </a:lnTo>
                <a:lnTo>
                  <a:pt x="365251" y="200025"/>
                </a:lnTo>
                <a:lnTo>
                  <a:pt x="361696" y="208534"/>
                </a:lnTo>
                <a:lnTo>
                  <a:pt x="378460" y="216154"/>
                </a:lnTo>
                <a:lnTo>
                  <a:pt x="382270" y="208534"/>
                </a:lnTo>
                <a:lnTo>
                  <a:pt x="383921" y="200787"/>
                </a:lnTo>
                <a:lnTo>
                  <a:pt x="382650" y="184658"/>
                </a:lnTo>
                <a:lnTo>
                  <a:pt x="379475" y="177165"/>
                </a:lnTo>
                <a:lnTo>
                  <a:pt x="374014" y="170180"/>
                </a:lnTo>
                <a:lnTo>
                  <a:pt x="369466" y="165107"/>
                </a:lnTo>
                <a:lnTo>
                  <a:pt x="364099" y="160291"/>
                </a:lnTo>
                <a:close/>
              </a:path>
              <a:path w="384175" h="295275">
                <a:moveTo>
                  <a:pt x="199136" y="70993"/>
                </a:moveTo>
                <a:lnTo>
                  <a:pt x="129286" y="198120"/>
                </a:lnTo>
                <a:lnTo>
                  <a:pt x="146050" y="207391"/>
                </a:lnTo>
                <a:lnTo>
                  <a:pt x="177800" y="149606"/>
                </a:lnTo>
                <a:lnTo>
                  <a:pt x="213355" y="149606"/>
                </a:lnTo>
                <a:lnTo>
                  <a:pt x="186055" y="134620"/>
                </a:lnTo>
                <a:lnTo>
                  <a:pt x="207772" y="95250"/>
                </a:lnTo>
                <a:lnTo>
                  <a:pt x="243334" y="95250"/>
                </a:lnTo>
                <a:lnTo>
                  <a:pt x="199136" y="70993"/>
                </a:lnTo>
                <a:close/>
              </a:path>
              <a:path w="384175" h="295275">
                <a:moveTo>
                  <a:pt x="213355" y="149606"/>
                </a:moveTo>
                <a:lnTo>
                  <a:pt x="177800" y="149606"/>
                </a:lnTo>
                <a:lnTo>
                  <a:pt x="237489" y="182499"/>
                </a:lnTo>
                <a:lnTo>
                  <a:pt x="245744" y="167386"/>
                </a:lnTo>
                <a:lnTo>
                  <a:pt x="213355" y="149606"/>
                </a:lnTo>
                <a:close/>
              </a:path>
              <a:path w="384175" h="295275">
                <a:moveTo>
                  <a:pt x="89442" y="36068"/>
                </a:moveTo>
                <a:lnTo>
                  <a:pt x="71119" y="36068"/>
                </a:lnTo>
                <a:lnTo>
                  <a:pt x="82931" y="172720"/>
                </a:lnTo>
                <a:lnTo>
                  <a:pt x="100203" y="182245"/>
                </a:lnTo>
                <a:lnTo>
                  <a:pt x="120070" y="146050"/>
                </a:lnTo>
                <a:lnTo>
                  <a:pt x="99060" y="146050"/>
                </a:lnTo>
                <a:lnTo>
                  <a:pt x="89442" y="36068"/>
                </a:lnTo>
                <a:close/>
              </a:path>
              <a:path w="384175" h="295275">
                <a:moveTo>
                  <a:pt x="153924" y="46228"/>
                </a:moveTo>
                <a:lnTo>
                  <a:pt x="99060" y="146050"/>
                </a:lnTo>
                <a:lnTo>
                  <a:pt x="120070" y="146050"/>
                </a:lnTo>
                <a:lnTo>
                  <a:pt x="170053" y="54991"/>
                </a:lnTo>
                <a:lnTo>
                  <a:pt x="153924" y="46228"/>
                </a:lnTo>
                <a:close/>
              </a:path>
              <a:path w="384175" h="295275">
                <a:moveTo>
                  <a:pt x="69850" y="0"/>
                </a:moveTo>
                <a:lnTo>
                  <a:pt x="0" y="127127"/>
                </a:lnTo>
                <a:lnTo>
                  <a:pt x="16129" y="136017"/>
                </a:lnTo>
                <a:lnTo>
                  <a:pt x="71119" y="36068"/>
                </a:lnTo>
                <a:lnTo>
                  <a:pt x="89442" y="36068"/>
                </a:lnTo>
                <a:lnTo>
                  <a:pt x="87122" y="9525"/>
                </a:lnTo>
                <a:lnTo>
                  <a:pt x="69850" y="0"/>
                </a:lnTo>
                <a:close/>
              </a:path>
              <a:path w="384175" h="295275">
                <a:moveTo>
                  <a:pt x="243334" y="95250"/>
                </a:moveTo>
                <a:lnTo>
                  <a:pt x="207772" y="95250"/>
                </a:lnTo>
                <a:lnTo>
                  <a:pt x="276733" y="133223"/>
                </a:lnTo>
                <a:lnTo>
                  <a:pt x="284988" y="118110"/>
                </a:lnTo>
                <a:lnTo>
                  <a:pt x="243334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8063" y="3628898"/>
            <a:ext cx="824865" cy="1420495"/>
          </a:xfrm>
          <a:custGeom>
            <a:avLst/>
            <a:gdLst/>
            <a:ahLst/>
            <a:cxnLst/>
            <a:rect l="l" t="t" r="r" b="b"/>
            <a:pathLst>
              <a:path w="824865" h="1420495">
                <a:moveTo>
                  <a:pt x="0" y="1166875"/>
                </a:moveTo>
                <a:lnTo>
                  <a:pt x="91566" y="1420240"/>
                </a:lnTo>
                <a:lnTo>
                  <a:pt x="344931" y="1328673"/>
                </a:lnTo>
                <a:lnTo>
                  <a:pt x="258698" y="1288287"/>
                </a:lnTo>
                <a:lnTo>
                  <a:pt x="296636" y="1207389"/>
                </a:lnTo>
                <a:lnTo>
                  <a:pt x="86232" y="1207389"/>
                </a:lnTo>
                <a:lnTo>
                  <a:pt x="0" y="1166875"/>
                </a:lnTo>
                <a:close/>
              </a:path>
              <a:path w="824865" h="1420495">
                <a:moveTo>
                  <a:pt x="627126" y="53975"/>
                </a:moveTo>
                <a:lnTo>
                  <a:pt x="86232" y="1207389"/>
                </a:lnTo>
                <a:lnTo>
                  <a:pt x="296636" y="1207389"/>
                </a:lnTo>
                <a:lnTo>
                  <a:pt x="799591" y="134874"/>
                </a:lnTo>
                <a:lnTo>
                  <a:pt x="627126" y="53975"/>
                </a:lnTo>
                <a:close/>
              </a:path>
              <a:path w="824865" h="1420495">
                <a:moveTo>
                  <a:pt x="642365" y="21589"/>
                </a:moveTo>
                <a:lnTo>
                  <a:pt x="632205" y="43179"/>
                </a:lnTo>
                <a:lnTo>
                  <a:pt x="804671" y="124078"/>
                </a:lnTo>
                <a:lnTo>
                  <a:pt x="814831" y="102488"/>
                </a:lnTo>
                <a:lnTo>
                  <a:pt x="642365" y="21589"/>
                </a:lnTo>
                <a:close/>
              </a:path>
              <a:path w="824865" h="1420495">
                <a:moveTo>
                  <a:pt x="652398" y="0"/>
                </a:moveTo>
                <a:lnTo>
                  <a:pt x="647318" y="10794"/>
                </a:lnTo>
                <a:lnTo>
                  <a:pt x="819784" y="91693"/>
                </a:lnTo>
                <a:lnTo>
                  <a:pt x="824864" y="80899"/>
                </a:lnTo>
                <a:lnTo>
                  <a:pt x="65239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5506" y="3624135"/>
            <a:ext cx="202183" cy="13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78063" y="3682873"/>
            <a:ext cx="800100" cy="1366520"/>
          </a:xfrm>
          <a:custGeom>
            <a:avLst/>
            <a:gdLst/>
            <a:ahLst/>
            <a:cxnLst/>
            <a:rect l="l" t="t" r="r" b="b"/>
            <a:pathLst>
              <a:path w="800100" h="1366520">
                <a:moveTo>
                  <a:pt x="799591" y="80899"/>
                </a:moveTo>
                <a:lnTo>
                  <a:pt x="258698" y="1234312"/>
                </a:lnTo>
                <a:lnTo>
                  <a:pt x="344931" y="1274698"/>
                </a:lnTo>
                <a:lnTo>
                  <a:pt x="91566" y="1366265"/>
                </a:lnTo>
                <a:lnTo>
                  <a:pt x="0" y="1112900"/>
                </a:lnTo>
                <a:lnTo>
                  <a:pt x="86232" y="1153414"/>
                </a:lnTo>
                <a:lnTo>
                  <a:pt x="627126" y="0"/>
                </a:lnTo>
                <a:lnTo>
                  <a:pt x="799591" y="80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41056" y="3787521"/>
            <a:ext cx="728345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Arial"/>
                <a:cs typeface="Arial"/>
              </a:rPr>
              <a:t>Package 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anager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868930">
              <a:lnSpc>
                <a:spcPct val="100000"/>
              </a:lnSpc>
              <a:spcBef>
                <a:spcPts val="365"/>
              </a:spcBef>
            </a:pPr>
            <a:r>
              <a:rPr dirty="0"/>
              <a:t>What’s</a:t>
            </a:r>
            <a:r>
              <a:rPr spc="-15" dirty="0"/>
              <a:t> </a:t>
            </a:r>
            <a:r>
              <a:rPr spc="-5" dirty="0"/>
              <a:t>Next?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055388"/>
            <a:ext cx="8920480" cy="39554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Constantly improve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developer’s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experience</a:t>
            </a:r>
            <a:endParaRPr sz="3200">
              <a:latin typeface="Arial"/>
              <a:cs typeface="Arial"/>
            </a:endParaRPr>
          </a:p>
          <a:p>
            <a:pPr marL="870585" marR="266065" lvl="1" indent="-457200">
              <a:lnSpc>
                <a:spcPts val="3120"/>
              </a:lnSpc>
              <a:spcBef>
                <a:spcPts val="148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Identify </a:t>
            </a:r>
            <a:r>
              <a:rPr sz="2800" spc="-5" dirty="0">
                <a:latin typeface="Arial"/>
                <a:cs typeface="Arial"/>
              </a:rPr>
              <a:t>areas which </a:t>
            </a:r>
            <a:r>
              <a:rPr sz="2800" dirty="0">
                <a:latin typeface="Arial"/>
                <a:cs typeface="Arial"/>
              </a:rPr>
              <a:t>are confusing and constantly  </a:t>
            </a:r>
            <a:r>
              <a:rPr sz="2800" spc="-5" dirty="0">
                <a:latin typeface="Arial"/>
                <a:cs typeface="Arial"/>
              </a:rPr>
              <a:t>improve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0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Improvements on the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Hob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Isolate all Linux development system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uncertainties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Updated kernel, toolchain, </a:t>
            </a:r>
            <a:r>
              <a:rPr sz="3200" dirty="0">
                <a:latin typeface="Arial"/>
                <a:cs typeface="Arial"/>
              </a:rPr>
              <a:t>user land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packages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More partner’s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152650">
              <a:lnSpc>
                <a:spcPct val="100000"/>
              </a:lnSpc>
              <a:spcBef>
                <a:spcPts val="365"/>
              </a:spcBef>
            </a:pPr>
            <a:r>
              <a:rPr dirty="0"/>
              <a:t>How to Get</a:t>
            </a:r>
            <a:r>
              <a:rPr spc="-30" dirty="0"/>
              <a:t> </a:t>
            </a:r>
            <a:r>
              <a:rPr dirty="0"/>
              <a:t>Started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084935"/>
            <a:ext cx="8942705" cy="44310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Download </a:t>
            </a:r>
            <a:r>
              <a:rPr sz="3200" dirty="0">
                <a:latin typeface="Arial"/>
                <a:cs typeface="Arial"/>
              </a:rPr>
              <a:t>the software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today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ts val="3579"/>
              </a:lnSpc>
              <a:spcBef>
                <a:spcPts val="146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Be sure you </a:t>
            </a:r>
            <a:r>
              <a:rPr sz="3200" spc="-5" dirty="0">
                <a:latin typeface="Arial"/>
                <a:cs typeface="Arial"/>
              </a:rPr>
              <a:t>read </a:t>
            </a:r>
            <a:r>
              <a:rPr sz="3200" dirty="0">
                <a:latin typeface="Arial"/>
                <a:cs typeface="Arial"/>
              </a:rPr>
              <a:t>the Quick Start to set up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  system to </a:t>
            </a:r>
            <a:r>
              <a:rPr sz="3200" spc="-5" dirty="0">
                <a:latin typeface="Arial"/>
                <a:cs typeface="Arial"/>
              </a:rPr>
              <a:t>use the </a:t>
            </a:r>
            <a:r>
              <a:rPr sz="3200" dirty="0">
                <a:latin typeface="Arial"/>
                <a:cs typeface="Arial"/>
              </a:rPr>
              <a:t>Yocto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  <a:p>
            <a:pPr marL="469900" marR="71120" indent="-457200">
              <a:lnSpc>
                <a:spcPts val="3579"/>
              </a:lnSpc>
              <a:spcBef>
                <a:spcPts val="138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Build, </a:t>
            </a:r>
            <a:r>
              <a:rPr sz="3200" dirty="0">
                <a:latin typeface="Arial"/>
                <a:cs typeface="Arial"/>
              </a:rPr>
              <a:t>test on QEMU or </a:t>
            </a:r>
            <a:r>
              <a:rPr sz="3200" spc="-5" dirty="0">
                <a:latin typeface="Arial"/>
                <a:cs typeface="Arial"/>
              </a:rPr>
              <a:t>real hardware,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develop  </a:t>
            </a:r>
            <a:r>
              <a:rPr sz="3200" spc="-10" dirty="0">
                <a:latin typeface="Arial"/>
                <a:cs typeface="Arial"/>
              </a:rPr>
              <a:t>apps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5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Join the </a:t>
            </a:r>
            <a:r>
              <a:rPr sz="3200" spc="-5" dirty="0">
                <a:latin typeface="Arial"/>
                <a:cs typeface="Arial"/>
              </a:rPr>
              <a:t>community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get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help</a:t>
            </a:r>
            <a:endParaRPr sz="3200">
              <a:latin typeface="Arial"/>
              <a:cs typeface="Arial"/>
            </a:endParaRPr>
          </a:p>
          <a:p>
            <a:pPr marL="870585" marR="474345" lvl="1" indent="-457200">
              <a:lnSpc>
                <a:spcPts val="3130"/>
              </a:lnSpc>
              <a:spcBef>
                <a:spcPts val="14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#yocto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freenode and</a:t>
            </a:r>
            <a:r>
              <a:rPr sz="280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Arial"/>
                <a:cs typeface="Arial"/>
                <a:hlinkClick r:id="rId2"/>
              </a:rPr>
              <a:t>yocto@yoctoproject.org </a:t>
            </a:r>
            <a:r>
              <a:rPr sz="2800" dirty="0">
                <a:latin typeface="Arial"/>
                <a:cs typeface="Arial"/>
              </a:rPr>
              <a:t> (</a:t>
            </a:r>
            <a:r>
              <a:rPr sz="28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Arial"/>
                <a:cs typeface="Arial"/>
                <a:hlinkClick r:id="rId3"/>
              </a:rPr>
              <a:t>http://lists.yoctoproject.org/listinfo/yocto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950" y="6543675"/>
            <a:ext cx="8295005" cy="55118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190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latin typeface="Arial"/>
                <a:cs typeface="Arial"/>
              </a:rPr>
              <a:t>Getting started </a:t>
            </a:r>
            <a:r>
              <a:rPr sz="3200" dirty="0">
                <a:latin typeface="Arial"/>
                <a:cs typeface="Arial"/>
              </a:rPr>
              <a:t>with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Yocto </a:t>
            </a:r>
            <a:r>
              <a:rPr sz="3200" dirty="0">
                <a:latin typeface="Arial"/>
                <a:cs typeface="Arial"/>
              </a:rPr>
              <a:t>Project is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easy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960370">
              <a:lnSpc>
                <a:spcPct val="100000"/>
              </a:lnSpc>
              <a:spcBef>
                <a:spcPts val="365"/>
              </a:spcBef>
            </a:pPr>
            <a:r>
              <a:rPr dirty="0"/>
              <a:t>Get</a:t>
            </a:r>
            <a:r>
              <a:rPr spc="-5" dirty="0"/>
              <a:t> </a:t>
            </a:r>
            <a:r>
              <a:rPr dirty="0"/>
              <a:t>Involved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27582"/>
            <a:ext cx="8917305" cy="51828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ct val="93000"/>
              </a:lnSpc>
              <a:spcBef>
                <a:spcPts val="3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The Yocto </a:t>
            </a:r>
            <a:r>
              <a:rPr sz="3200" spc="-5" dirty="0">
                <a:latin typeface="Arial"/>
                <a:cs typeface="Arial"/>
              </a:rPr>
              <a:t>Project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collaboration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individuals, non-profits, and corporations under 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Linux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Foundation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urge </a:t>
            </a:r>
            <a:r>
              <a:rPr sz="3200" dirty="0">
                <a:latin typeface="Arial"/>
                <a:cs typeface="Arial"/>
              </a:rPr>
              <a:t>you or </a:t>
            </a:r>
            <a:r>
              <a:rPr sz="3200" spc="-5" dirty="0">
                <a:latin typeface="Arial"/>
                <a:cs typeface="Arial"/>
              </a:rPr>
              <a:t>your organization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join</a:t>
            </a:r>
            <a:endParaRPr sz="3200">
              <a:latin typeface="Arial"/>
              <a:cs typeface="Arial"/>
            </a:endParaRPr>
          </a:p>
          <a:p>
            <a:pPr marL="469900" marR="66675" indent="-457200">
              <a:lnSpc>
                <a:spcPts val="3570"/>
              </a:lnSpc>
              <a:spcBef>
                <a:spcPts val="148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yoctoproject.org/documentation/getting-started  has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ways to </a:t>
            </a:r>
            <a:r>
              <a:rPr sz="3200" spc="-5" dirty="0">
                <a:latin typeface="Arial"/>
                <a:cs typeface="Arial"/>
              </a:rPr>
              <a:t>learn and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contribute</a:t>
            </a:r>
            <a:endParaRPr sz="3200">
              <a:latin typeface="Arial"/>
              <a:cs typeface="Arial"/>
            </a:endParaRPr>
          </a:p>
          <a:p>
            <a:pPr marL="870585" marR="204470" lvl="1" indent="-457200">
              <a:lnSpc>
                <a:spcPts val="3120"/>
              </a:lnSpc>
              <a:spcBef>
                <a:spcPts val="140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Contribute code, documentation, fix bugs, provide  </a:t>
            </a:r>
            <a:r>
              <a:rPr sz="2800" spc="-10" dirty="0">
                <a:latin typeface="Arial"/>
                <a:cs typeface="Arial"/>
              </a:rPr>
              <a:t>BSPs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0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Use YP for </a:t>
            </a:r>
            <a:r>
              <a:rPr sz="2800" dirty="0">
                <a:latin typeface="Arial"/>
                <a:cs typeface="Arial"/>
              </a:rPr>
              <a:t>your embedded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projects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Work with the community to make YP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587" y="6543675"/>
            <a:ext cx="9269730" cy="55118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190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latin typeface="Arial"/>
                <a:cs typeface="Arial"/>
              </a:rPr>
              <a:t>Make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impact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collaboration </a:t>
            </a:r>
            <a:r>
              <a:rPr sz="3200" dirty="0">
                <a:latin typeface="Arial"/>
                <a:cs typeface="Arial"/>
              </a:rPr>
              <a:t>in its </a:t>
            </a:r>
            <a:r>
              <a:rPr sz="3200" spc="-5" dirty="0">
                <a:latin typeface="Arial"/>
                <a:cs typeface="Arial"/>
              </a:rPr>
              <a:t>purest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sense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608455">
              <a:lnSpc>
                <a:spcPct val="100000"/>
              </a:lnSpc>
              <a:spcBef>
                <a:spcPts val="365"/>
              </a:spcBef>
            </a:pPr>
            <a:r>
              <a:rPr dirty="0"/>
              <a:t>It’s Time to Take</a:t>
            </a:r>
            <a:r>
              <a:rPr spc="-30" dirty="0"/>
              <a:t> </a:t>
            </a:r>
            <a:r>
              <a:rPr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27582"/>
            <a:ext cx="8717915" cy="54844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640080" indent="-457200">
              <a:lnSpc>
                <a:spcPts val="3560"/>
              </a:lnSpc>
              <a:spcBef>
                <a:spcPts val="45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It’s </a:t>
            </a:r>
            <a:r>
              <a:rPr sz="3200" spc="-5" dirty="0">
                <a:latin typeface="Arial"/>
                <a:cs typeface="Arial"/>
              </a:rPr>
              <a:t>not an </a:t>
            </a:r>
            <a:r>
              <a:rPr sz="3200" spc="-10" dirty="0">
                <a:latin typeface="Arial"/>
                <a:cs typeface="Arial"/>
              </a:rPr>
              <a:t>embedded </a:t>
            </a:r>
            <a:r>
              <a:rPr sz="3200" spc="-5" dirty="0">
                <a:latin typeface="Arial"/>
                <a:cs typeface="Arial"/>
              </a:rPr>
              <a:t>Linux distribution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it  creates </a:t>
            </a:r>
            <a:r>
              <a:rPr sz="3200" dirty="0">
                <a:latin typeface="Arial"/>
                <a:cs typeface="Arial"/>
              </a:rPr>
              <a:t>a custom </a:t>
            </a:r>
            <a:r>
              <a:rPr sz="3200" spc="-5" dirty="0">
                <a:latin typeface="Arial"/>
                <a:cs typeface="Arial"/>
              </a:rPr>
              <a:t>one for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endParaRPr sz="3200">
              <a:latin typeface="Arial"/>
              <a:cs typeface="Arial"/>
            </a:endParaRPr>
          </a:p>
          <a:p>
            <a:pPr marL="469900" marR="229870" indent="-457200">
              <a:lnSpc>
                <a:spcPts val="3560"/>
              </a:lnSpc>
              <a:spcBef>
                <a:spcPts val="142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YP </a:t>
            </a:r>
            <a:r>
              <a:rPr sz="3200" spc="-5" dirty="0">
                <a:latin typeface="Arial"/>
                <a:cs typeface="Arial"/>
              </a:rPr>
              <a:t>lets </a:t>
            </a:r>
            <a:r>
              <a:rPr sz="3200" dirty="0">
                <a:latin typeface="Arial"/>
                <a:cs typeface="Arial"/>
              </a:rPr>
              <a:t>you customize your </a:t>
            </a:r>
            <a:r>
              <a:rPr sz="3200" spc="-5" dirty="0">
                <a:latin typeface="Arial"/>
                <a:cs typeface="Arial"/>
              </a:rPr>
              <a:t>embedded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Linux  </a:t>
            </a:r>
            <a:r>
              <a:rPr sz="3200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YP </a:t>
            </a:r>
            <a:r>
              <a:rPr sz="3200" spc="-5" dirty="0">
                <a:latin typeface="Arial"/>
                <a:cs typeface="Arial"/>
              </a:rPr>
              <a:t>helps </a:t>
            </a:r>
            <a:r>
              <a:rPr sz="3200" dirty="0">
                <a:latin typeface="Arial"/>
                <a:cs typeface="Arial"/>
              </a:rPr>
              <a:t>set up </a:t>
            </a:r>
            <a:r>
              <a:rPr sz="3200" spc="-5" dirty="0">
                <a:latin typeface="Arial"/>
                <a:cs typeface="Arial"/>
              </a:rPr>
              <a:t>the embedded app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developer</a:t>
            </a:r>
            <a:endParaRPr sz="3200">
              <a:latin typeface="Arial"/>
              <a:cs typeface="Arial"/>
            </a:endParaRPr>
          </a:p>
          <a:p>
            <a:pPr marL="469900" marR="683260" indent="-457200">
              <a:lnSpc>
                <a:spcPts val="3560"/>
              </a:lnSpc>
              <a:spcBef>
                <a:spcPts val="148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Both </a:t>
            </a:r>
            <a:r>
              <a:rPr sz="3200" spc="-5" dirty="0">
                <a:latin typeface="Arial"/>
                <a:cs typeface="Arial"/>
              </a:rPr>
              <a:t>device and app development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models  supported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Getting started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easy</a:t>
            </a:r>
            <a:endParaRPr sz="3200">
              <a:latin typeface="Arial"/>
              <a:cs typeface="Arial"/>
            </a:endParaRPr>
          </a:p>
          <a:p>
            <a:pPr marL="469900" marR="434340" indent="-457200">
              <a:lnSpc>
                <a:spcPts val="3560"/>
              </a:lnSpc>
              <a:spcBef>
                <a:spcPts val="148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Make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impact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collaboration </a:t>
            </a:r>
            <a:r>
              <a:rPr sz="3200" dirty="0">
                <a:latin typeface="Arial"/>
                <a:cs typeface="Arial"/>
              </a:rPr>
              <a:t>in its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purest  sense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625"/>
              </a:spcBef>
            </a:pPr>
            <a:r>
              <a:rPr sz="4000" spc="-5" dirty="0"/>
              <a:t>What is the Yocto Project? The</a:t>
            </a:r>
            <a:r>
              <a:rPr sz="4000" spc="30" dirty="0"/>
              <a:t> </a:t>
            </a:r>
            <a:r>
              <a:rPr sz="4000" spc="-5" dirty="0"/>
              <a:t>Story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9674" y="1176211"/>
            <a:ext cx="9558655" cy="503618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Linux is becoming increasingly popular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Embedded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Non-commercial and </a:t>
            </a:r>
            <a:r>
              <a:rPr sz="2400" dirty="0">
                <a:latin typeface="Arial"/>
                <a:cs typeface="Arial"/>
              </a:rPr>
              <a:t>commercial </a:t>
            </a:r>
            <a:r>
              <a:rPr sz="2400" spc="-5" dirty="0">
                <a:latin typeface="Arial"/>
                <a:cs typeface="Arial"/>
              </a:rPr>
              <a:t>embedded Linux has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distros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Result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165"/>
              </a:spcBef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Developers spend lots of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porting or making build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Leaves less time/money to develop interesting software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industry needs a </a:t>
            </a:r>
            <a:r>
              <a:rPr sz="2400" dirty="0">
                <a:latin typeface="Arial"/>
                <a:cs typeface="Arial"/>
              </a:rPr>
              <a:t>common </a:t>
            </a:r>
            <a:r>
              <a:rPr sz="2400" spc="-5" dirty="0">
                <a:latin typeface="Arial"/>
                <a:cs typeface="Arial"/>
              </a:rPr>
              <a:t>build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and core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Industry </a:t>
            </a:r>
            <a:r>
              <a:rPr sz="2400" spc="-5" dirty="0">
                <a:latin typeface="Arial"/>
                <a:cs typeface="Arial"/>
              </a:rPr>
              <a:t>leaders have joined together </a:t>
            </a:r>
            <a:r>
              <a:rPr sz="2400" dirty="0">
                <a:latin typeface="Arial"/>
                <a:cs typeface="Arial"/>
              </a:rPr>
              <a:t>to form the </a:t>
            </a:r>
            <a:r>
              <a:rPr sz="2400" spc="-5" dirty="0">
                <a:latin typeface="Arial"/>
                <a:cs typeface="Arial"/>
              </a:rPr>
              <a:t>Yocto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benefit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doing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812800" marR="474980" lvl="1" indent="-342900">
              <a:lnSpc>
                <a:spcPts val="2160"/>
              </a:lnSpc>
              <a:spcBef>
                <a:spcPts val="1440"/>
              </a:spcBef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Less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spent </a:t>
            </a:r>
            <a:r>
              <a:rPr sz="2000" spc="-5" dirty="0">
                <a:latin typeface="Arial"/>
                <a:cs typeface="Arial"/>
              </a:rPr>
              <a:t>on things which don’t add </a:t>
            </a:r>
            <a:r>
              <a:rPr sz="2000" dirty="0">
                <a:latin typeface="Arial"/>
                <a:cs typeface="Arial"/>
              </a:rPr>
              <a:t>value </a:t>
            </a:r>
            <a:r>
              <a:rPr sz="2000" spc="-5" dirty="0">
                <a:latin typeface="Arial"/>
                <a:cs typeface="Arial"/>
              </a:rPr>
              <a:t>(build </a:t>
            </a:r>
            <a:r>
              <a:rPr sz="2000" dirty="0">
                <a:latin typeface="Arial"/>
                <a:cs typeface="Arial"/>
              </a:rPr>
              <a:t>system, core </a:t>
            </a:r>
            <a:r>
              <a:rPr sz="2000" spc="-5" dirty="0">
                <a:latin typeface="Arial"/>
                <a:cs typeface="Arial"/>
              </a:rPr>
              <a:t>Linux  </a:t>
            </a:r>
            <a:r>
              <a:rPr sz="2000" dirty="0">
                <a:latin typeface="Arial"/>
                <a:cs typeface="Arial"/>
              </a:rPr>
              <a:t>components)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Linux grows more 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embedded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24" y="705713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808080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4400" spc="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4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7582"/>
            <a:ext cx="1471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Thanks!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35075">
              <a:lnSpc>
                <a:spcPct val="100000"/>
              </a:lnSpc>
              <a:spcBef>
                <a:spcPts val="365"/>
              </a:spcBef>
            </a:pPr>
            <a:r>
              <a:rPr dirty="0"/>
              <a:t>What is the Yocto</a:t>
            </a:r>
            <a:r>
              <a:rPr spc="-30" dirty="0"/>
              <a:t> </a:t>
            </a:r>
            <a:r>
              <a:rPr dirty="0"/>
              <a:t>Project?</a:t>
            </a:r>
          </a:p>
        </p:txBody>
      </p:sp>
      <p:sp>
        <p:nvSpPr>
          <p:cNvPr id="3" name="object 3"/>
          <p:cNvSpPr/>
          <p:nvPr/>
        </p:nvSpPr>
        <p:spPr>
          <a:xfrm>
            <a:off x="9525" y="6696075"/>
            <a:ext cx="10003155" cy="436880"/>
          </a:xfrm>
          <a:custGeom>
            <a:avLst/>
            <a:gdLst/>
            <a:ahLst/>
            <a:cxnLst/>
            <a:rect l="l" t="t" r="r" b="b"/>
            <a:pathLst>
              <a:path w="10003155" h="436879">
                <a:moveTo>
                  <a:pt x="0" y="436562"/>
                </a:moveTo>
                <a:lnTo>
                  <a:pt x="10002901" y="436562"/>
                </a:lnTo>
                <a:lnTo>
                  <a:pt x="10002901" y="0"/>
                </a:lnTo>
                <a:lnTo>
                  <a:pt x="0" y="0"/>
                </a:lnTo>
                <a:lnTo>
                  <a:pt x="0" y="436562"/>
                </a:lnTo>
                <a:close/>
              </a:path>
            </a:pathLst>
          </a:custGeom>
          <a:solidFill>
            <a:srgbClr val="85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566" y="1085240"/>
            <a:ext cx="9747885" cy="60032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08025" indent="-342900">
              <a:lnSpc>
                <a:spcPct val="100000"/>
              </a:lnSpc>
              <a:spcBef>
                <a:spcPts val="1265"/>
              </a:spcBef>
              <a:buChar char="•"/>
              <a:tabLst>
                <a:tab pos="708025" algn="l"/>
                <a:tab pos="708660" algn="l"/>
              </a:tabLst>
            </a:pPr>
            <a:r>
              <a:rPr sz="2800" spc="-5" dirty="0">
                <a:latin typeface="Arial"/>
                <a:cs typeface="Arial"/>
              </a:rPr>
              <a:t>Distribution build environment and </a:t>
            </a:r>
            <a:r>
              <a:rPr sz="2800" dirty="0">
                <a:latin typeface="Arial"/>
                <a:cs typeface="Arial"/>
              </a:rPr>
              <a:t>tools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embedded</a:t>
            </a:r>
            <a:endParaRPr sz="2800">
              <a:latin typeface="Arial"/>
              <a:cs typeface="Arial"/>
            </a:endParaRPr>
          </a:p>
          <a:p>
            <a:pPr marL="708025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708025" algn="l"/>
                <a:tab pos="708660" algn="l"/>
              </a:tabLst>
            </a:pPr>
            <a:r>
              <a:rPr sz="2800" spc="-5" dirty="0">
                <a:latin typeface="Arial"/>
                <a:cs typeface="Arial"/>
              </a:rPr>
              <a:t>Supports ARM, </a:t>
            </a:r>
            <a:r>
              <a:rPr sz="2800" spc="-10" dirty="0">
                <a:latin typeface="Arial"/>
                <a:cs typeface="Arial"/>
              </a:rPr>
              <a:t>PPC, </a:t>
            </a:r>
            <a:r>
              <a:rPr sz="2800" spc="-5" dirty="0">
                <a:latin typeface="Arial"/>
                <a:cs typeface="Arial"/>
              </a:rPr>
              <a:t>MIPS, x86 </a:t>
            </a:r>
            <a:r>
              <a:rPr sz="2800" dirty="0">
                <a:latin typeface="Arial"/>
                <a:cs typeface="Arial"/>
              </a:rPr>
              <a:t>(32 </a:t>
            </a:r>
            <a:r>
              <a:rPr sz="2800" spc="-5" dirty="0">
                <a:latin typeface="Arial"/>
                <a:cs typeface="Arial"/>
              </a:rPr>
              <a:t>&amp; 64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bit)</a:t>
            </a:r>
            <a:endParaRPr sz="2800">
              <a:latin typeface="Arial"/>
              <a:cs typeface="Arial"/>
            </a:endParaRPr>
          </a:p>
          <a:p>
            <a:pPr marL="708025" indent="-342900">
              <a:lnSpc>
                <a:spcPct val="100000"/>
              </a:lnSpc>
              <a:spcBef>
                <a:spcPts val="1170"/>
              </a:spcBef>
              <a:buChar char="•"/>
              <a:tabLst>
                <a:tab pos="708025" algn="l"/>
                <a:tab pos="708660" algn="l"/>
              </a:tabLst>
            </a:pPr>
            <a:r>
              <a:rPr sz="2800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source project </a:t>
            </a:r>
            <a:r>
              <a:rPr sz="2800" spc="-5" dirty="0">
                <a:latin typeface="Arial"/>
                <a:cs typeface="Arial"/>
              </a:rPr>
              <a:t>with a </a:t>
            </a:r>
            <a:r>
              <a:rPr sz="2800" dirty="0">
                <a:latin typeface="Arial"/>
                <a:cs typeface="Arial"/>
              </a:rPr>
              <a:t>strong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community</a:t>
            </a:r>
            <a:endParaRPr sz="2800">
              <a:latin typeface="Arial"/>
              <a:cs typeface="Arial"/>
            </a:endParaRPr>
          </a:p>
          <a:p>
            <a:pPr marL="708025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708025" algn="l"/>
                <a:tab pos="708660" algn="l"/>
              </a:tabLst>
            </a:pPr>
            <a:r>
              <a:rPr sz="2800" spc="-5" dirty="0"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  <a:p>
            <a:pPr marL="1109345" lvl="1" indent="-287020">
              <a:lnSpc>
                <a:spcPct val="100000"/>
              </a:lnSpc>
              <a:spcBef>
                <a:spcPts val="1205"/>
              </a:spcBef>
              <a:buChar char="•"/>
              <a:tabLst>
                <a:tab pos="1109345" algn="l"/>
                <a:tab pos="1109980" algn="l"/>
              </a:tabLst>
            </a:pPr>
            <a:r>
              <a:rPr sz="2400" spc="-5" dirty="0">
                <a:latin typeface="Arial"/>
                <a:cs typeface="Arial"/>
              </a:rPr>
              <a:t>Complete Linux 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" dirty="0">
                <a:latin typeface="Arial"/>
                <a:cs typeface="Arial"/>
              </a:rPr>
              <a:t>with package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metadata</a:t>
            </a:r>
            <a:endParaRPr sz="2400">
              <a:latin typeface="Arial"/>
              <a:cs typeface="Arial"/>
            </a:endParaRPr>
          </a:p>
          <a:p>
            <a:pPr marL="1109345" lvl="1" indent="-287020">
              <a:lnSpc>
                <a:spcPts val="2780"/>
              </a:lnSpc>
              <a:spcBef>
                <a:spcPts val="900"/>
              </a:spcBef>
              <a:buChar char="•"/>
              <a:tabLst>
                <a:tab pos="1109345" algn="l"/>
                <a:tab pos="1109980" algn="l"/>
              </a:tabLst>
            </a:pPr>
            <a:r>
              <a:rPr sz="2400" spc="-5" dirty="0">
                <a:latin typeface="Arial"/>
                <a:cs typeface="Arial"/>
              </a:rPr>
              <a:t>Releases every </a:t>
            </a:r>
            <a:r>
              <a:rPr sz="2400" dirty="0">
                <a:latin typeface="Arial"/>
                <a:cs typeface="Arial"/>
              </a:rPr>
              <a:t>6 months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latest (but </a:t>
            </a:r>
            <a:r>
              <a:rPr sz="2400" spc="-5" dirty="0">
                <a:latin typeface="Arial"/>
                <a:cs typeface="Arial"/>
              </a:rPr>
              <a:t>stable)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kernel,</a:t>
            </a:r>
            <a:endParaRPr sz="2400">
              <a:latin typeface="Arial"/>
              <a:cs typeface="Arial"/>
            </a:endParaRPr>
          </a:p>
          <a:p>
            <a:pPr marL="1109345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toolchain, and package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versions</a:t>
            </a:r>
            <a:endParaRPr sz="2400">
              <a:latin typeface="Arial"/>
              <a:cs typeface="Arial"/>
            </a:endParaRPr>
          </a:p>
          <a:p>
            <a:pPr marL="1109345" lvl="1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1109345" algn="l"/>
                <a:tab pos="1109980" algn="l"/>
              </a:tabLst>
            </a:pPr>
            <a:r>
              <a:rPr sz="2400" spc="-5" dirty="0">
                <a:latin typeface="Arial"/>
                <a:cs typeface="Arial"/>
              </a:rPr>
              <a:t>Place </a:t>
            </a:r>
            <a:r>
              <a:rPr sz="2400" dirty="0">
                <a:latin typeface="Arial"/>
                <a:cs typeface="Arial"/>
              </a:rPr>
              <a:t>for Industry to </a:t>
            </a:r>
            <a:r>
              <a:rPr sz="2400" spc="-5" dirty="0">
                <a:latin typeface="Arial"/>
                <a:cs typeface="Arial"/>
              </a:rPr>
              <a:t>publish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BSPs</a:t>
            </a:r>
            <a:endParaRPr sz="2400">
              <a:latin typeface="Arial"/>
              <a:cs typeface="Arial"/>
            </a:endParaRPr>
          </a:p>
          <a:p>
            <a:pPr marL="1109345" lvl="1" indent="-287020">
              <a:lnSpc>
                <a:spcPts val="2780"/>
              </a:lnSpc>
              <a:spcBef>
                <a:spcPts val="905"/>
              </a:spcBef>
              <a:buChar char="•"/>
              <a:tabLst>
                <a:tab pos="1109345" algn="l"/>
                <a:tab pos="1109980" algn="l"/>
              </a:tabLst>
            </a:pPr>
            <a:r>
              <a:rPr sz="2400" spc="-5" dirty="0">
                <a:latin typeface="Arial"/>
                <a:cs typeface="Arial"/>
              </a:rPr>
              <a:t>App Dev Tools which allow development against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stack,</a:t>
            </a:r>
            <a:endParaRPr sz="2400">
              <a:latin typeface="Arial"/>
              <a:cs typeface="Arial"/>
            </a:endParaRPr>
          </a:p>
          <a:p>
            <a:pPr marL="1109345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including Eclipse plug-ins and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emulators</a:t>
            </a:r>
            <a:endParaRPr sz="2400">
              <a:latin typeface="Arial"/>
              <a:cs typeface="Arial"/>
            </a:endParaRPr>
          </a:p>
          <a:p>
            <a:pPr marL="1109345" lvl="1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1109345" algn="l"/>
                <a:tab pos="1109980" algn="l"/>
              </a:tabLst>
            </a:pPr>
            <a:r>
              <a:rPr sz="2400" spc="-5" dirty="0">
                <a:latin typeface="Arial"/>
                <a:cs typeface="Arial"/>
              </a:rPr>
              <a:t>Full documentation representative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consistent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spc="-5" dirty="0">
                <a:latin typeface="Arial"/>
                <a:cs typeface="Arial"/>
              </a:rPr>
              <a:t>not an embedded Linux distribution </a:t>
            </a:r>
            <a:r>
              <a:rPr sz="2400" dirty="0">
                <a:latin typeface="Arial"/>
                <a:cs typeface="Arial"/>
              </a:rPr>
              <a:t>– it creates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custom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365"/>
              </a:spcBef>
            </a:pPr>
            <a:r>
              <a:rPr dirty="0"/>
              <a:t>Why Should a Developer</a:t>
            </a:r>
            <a:r>
              <a:rPr spc="-55" dirty="0"/>
              <a:t> </a:t>
            </a:r>
            <a:r>
              <a:rPr dirty="0"/>
              <a:t>Care?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39774"/>
            <a:ext cx="9009380" cy="50222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280035" indent="-457200">
              <a:lnSpc>
                <a:spcPts val="2680"/>
              </a:lnSpc>
              <a:spcBef>
                <a:spcPts val="3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Build a complete Linux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in about an hour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sources  (about 90 minutes with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X).</a:t>
            </a:r>
            <a:endParaRPr sz="2400">
              <a:latin typeface="Arial"/>
              <a:cs typeface="Arial"/>
            </a:endParaRPr>
          </a:p>
          <a:p>
            <a:pPr marL="469900" marR="123189" indent="-457200">
              <a:lnSpc>
                <a:spcPts val="2680"/>
              </a:lnSpc>
              <a:spcBef>
                <a:spcPts val="13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Start </a:t>
            </a:r>
            <a:r>
              <a:rPr sz="2400" spc="-5" dirty="0">
                <a:latin typeface="Arial"/>
                <a:cs typeface="Arial"/>
              </a:rPr>
              <a:t>with a validated collection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packages (toolchain, kernel,  user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space).</a:t>
            </a:r>
            <a:endParaRPr sz="2400">
              <a:latin typeface="Arial"/>
              <a:cs typeface="Arial"/>
            </a:endParaRPr>
          </a:p>
          <a:p>
            <a:pPr marL="469900" marR="113030" indent="-457200">
              <a:lnSpc>
                <a:spcPts val="2680"/>
              </a:lnSpc>
              <a:spcBef>
                <a:spcPts val="14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great collection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app developer tools  (performance, debug, power analysis, Eclipse).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distinguish  app developers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developers and we support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both.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3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Manage patches with included kernel development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tools.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ts val="2680"/>
              </a:lnSpc>
              <a:spcBef>
                <a:spcPts val="145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Supports all </a:t>
            </a:r>
            <a:r>
              <a:rPr sz="2400" dirty="0">
                <a:latin typeface="Arial"/>
                <a:cs typeface="Arial"/>
              </a:rPr>
              <a:t>major </a:t>
            </a:r>
            <a:r>
              <a:rPr sz="2400" spc="-5" dirty="0">
                <a:latin typeface="Arial"/>
                <a:cs typeface="Arial"/>
              </a:rPr>
              <a:t>embedded architectures (x86, x86-64, ARM,  PPC, </a:t>
            </a:r>
            <a:r>
              <a:rPr sz="2400" dirty="0">
                <a:latin typeface="Arial"/>
                <a:cs typeface="Arial"/>
              </a:rPr>
              <a:t>MIPS), </a:t>
            </a:r>
            <a:r>
              <a:rPr sz="2400" spc="-5" dirty="0">
                <a:latin typeface="Arial"/>
                <a:cs typeface="Arial"/>
              </a:rPr>
              <a:t>just change a line in a config file and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rebuild.</a:t>
            </a:r>
            <a:endParaRPr sz="2400">
              <a:latin typeface="Arial"/>
              <a:cs typeface="Arial"/>
            </a:endParaRPr>
          </a:p>
          <a:p>
            <a:pPr marL="469900" marR="75565" indent="-457200">
              <a:lnSpc>
                <a:spcPts val="2680"/>
              </a:lnSpc>
              <a:spcBef>
                <a:spcPts val="14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Easy path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commercial embedded Linux </a:t>
            </a:r>
            <a:r>
              <a:rPr sz="2400" dirty="0">
                <a:latin typeface="Arial"/>
                <a:cs typeface="Arial"/>
              </a:rPr>
              <a:t>(Mentor </a:t>
            </a:r>
            <a:r>
              <a:rPr sz="2400" spc="-5" dirty="0">
                <a:latin typeface="Arial"/>
                <a:cs typeface="Arial"/>
              </a:rPr>
              <a:t>Graphics,  Montavista, Timesys, Wind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River).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91920">
              <a:lnSpc>
                <a:spcPct val="100000"/>
              </a:lnSpc>
              <a:spcBef>
                <a:spcPts val="365"/>
              </a:spcBef>
            </a:pPr>
            <a:r>
              <a:rPr dirty="0"/>
              <a:t>What’s new in Yocto</a:t>
            </a:r>
            <a:r>
              <a:rPr spc="-50" dirty="0"/>
              <a:t> </a:t>
            </a:r>
            <a:r>
              <a:rPr dirty="0"/>
              <a:t>v1.1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27582"/>
            <a:ext cx="8820785" cy="54051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109220" indent="-457200">
              <a:lnSpc>
                <a:spcPts val="3560"/>
              </a:lnSpc>
              <a:spcBef>
                <a:spcPts val="45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Hob – </a:t>
            </a:r>
            <a:r>
              <a:rPr sz="3200" spc="-5" dirty="0">
                <a:latin typeface="Arial"/>
                <a:cs typeface="Arial"/>
              </a:rPr>
              <a:t>graphical interface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selecting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options  and packages and doing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build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Multilib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11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mix and match </a:t>
            </a:r>
            <a:r>
              <a:rPr sz="2800" dirty="0">
                <a:latin typeface="Arial"/>
                <a:cs typeface="Arial"/>
              </a:rPr>
              <a:t>32 and </a:t>
            </a:r>
            <a:r>
              <a:rPr sz="2800" spc="-5" dirty="0">
                <a:latin typeface="Arial"/>
                <a:cs typeface="Arial"/>
              </a:rPr>
              <a:t>64 </a:t>
            </a:r>
            <a:r>
              <a:rPr sz="2800" dirty="0">
                <a:latin typeface="Arial"/>
                <a:cs typeface="Arial"/>
              </a:rPr>
              <a:t>bit binaries </a:t>
            </a:r>
            <a:r>
              <a:rPr sz="2800" spc="-5" dirty="0">
                <a:latin typeface="Arial"/>
                <a:cs typeface="Arial"/>
              </a:rPr>
              <a:t>on 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target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Pick the </a:t>
            </a:r>
            <a:r>
              <a:rPr sz="2800" dirty="0">
                <a:latin typeface="Arial"/>
                <a:cs typeface="Arial"/>
              </a:rPr>
              <a:t>architecture </a:t>
            </a:r>
            <a:r>
              <a:rPr sz="2800" spc="-5" dirty="0">
                <a:latin typeface="Arial"/>
                <a:cs typeface="Arial"/>
              </a:rPr>
              <a:t>on a </a:t>
            </a:r>
            <a:r>
              <a:rPr sz="2800" dirty="0">
                <a:latin typeface="Arial"/>
                <a:cs typeface="Arial"/>
              </a:rPr>
              <a:t>per package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basis</a:t>
            </a:r>
            <a:endParaRPr sz="280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Char char="•"/>
              <a:tabLst>
                <a:tab pos="870585" algn="l"/>
                <a:tab pos="871219" algn="l"/>
              </a:tabLst>
            </a:pPr>
            <a:r>
              <a:rPr sz="28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Arial"/>
                <a:cs typeface="Arial"/>
                <a:hlinkClick r:id="rId2"/>
              </a:rPr>
              <a:t>https://wiki.yoctoproject.org/wiki/Multilib</a:t>
            </a:r>
            <a:r>
              <a:rPr sz="2800" dirty="0">
                <a:solidFill>
                  <a:srgbClr val="2C2CB8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1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Initial </a:t>
            </a:r>
            <a:r>
              <a:rPr sz="3200" dirty="0">
                <a:latin typeface="Arial"/>
                <a:cs typeface="Arial"/>
              </a:rPr>
              <a:t>x32 support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  <a:p>
            <a:pPr marL="870585" marR="5080" lvl="1" indent="-457200">
              <a:lnSpc>
                <a:spcPts val="3120"/>
              </a:lnSpc>
              <a:spcBef>
                <a:spcPts val="1490"/>
              </a:spcBef>
              <a:buChar char="•"/>
              <a:tabLst>
                <a:tab pos="870585" algn="l"/>
                <a:tab pos="871219" algn="l"/>
              </a:tabLst>
            </a:pPr>
            <a:r>
              <a:rPr sz="2800" spc="-5" dirty="0">
                <a:latin typeface="Arial"/>
                <a:cs typeface="Arial"/>
              </a:rPr>
              <a:t>X86-64 </a:t>
            </a:r>
            <a:r>
              <a:rPr sz="2800" dirty="0">
                <a:latin typeface="Arial"/>
                <a:cs typeface="Arial"/>
              </a:rPr>
              <a:t>systems </a:t>
            </a:r>
            <a:r>
              <a:rPr sz="2800" spc="-5" dirty="0">
                <a:latin typeface="Arial"/>
                <a:cs typeface="Arial"/>
              </a:rPr>
              <a:t>running 64 bit </a:t>
            </a:r>
            <a:r>
              <a:rPr sz="2800" dirty="0">
                <a:latin typeface="Arial"/>
                <a:cs typeface="Arial"/>
              </a:rPr>
              <a:t>registers </a:t>
            </a:r>
            <a:r>
              <a:rPr sz="2800" spc="-5" dirty="0">
                <a:latin typeface="Arial"/>
                <a:cs typeface="Arial"/>
              </a:rPr>
              <a:t>and 32 bit  data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– see meta-x32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builder tasks now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Eclipse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Work? – Quick</a:t>
            </a:r>
            <a:r>
              <a:rPr spc="-65" dirty="0"/>
              <a:t> </a:t>
            </a:r>
            <a:r>
              <a:rPr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33678"/>
            <a:ext cx="9083675" cy="4895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27685" marR="597535" indent="-514984">
              <a:lnSpc>
                <a:spcPts val="3130"/>
              </a:lnSpc>
              <a:spcBef>
                <a:spcPts val="3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Go to</a:t>
            </a:r>
            <a:r>
              <a:rPr sz="2800" spc="-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Arial"/>
                <a:cs typeface="Arial"/>
                <a:hlinkClick r:id="rId2"/>
              </a:rPr>
              <a:t>http://yoctoproject.org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click “documentation”  and </a:t>
            </a:r>
            <a:r>
              <a:rPr sz="2800" dirty="0">
                <a:latin typeface="Arial"/>
                <a:cs typeface="Arial"/>
              </a:rPr>
              <a:t>consult </a:t>
            </a:r>
            <a:r>
              <a:rPr sz="2800" spc="-5" dirty="0">
                <a:latin typeface="Arial"/>
                <a:cs typeface="Arial"/>
              </a:rPr>
              <a:t>the Quick Start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guide</a:t>
            </a:r>
            <a:endParaRPr sz="2800">
              <a:latin typeface="Arial"/>
              <a:cs typeface="Arial"/>
            </a:endParaRPr>
          </a:p>
          <a:p>
            <a:pPr marL="527685" marR="5080" indent="-514984">
              <a:lnSpc>
                <a:spcPts val="3120"/>
              </a:lnSpc>
              <a:spcBef>
                <a:spcPts val="14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Set up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Linux system with the right packages </a:t>
            </a:r>
            <a:r>
              <a:rPr sz="2800" dirty="0">
                <a:latin typeface="Arial"/>
                <a:cs typeface="Arial"/>
              </a:rPr>
              <a:t>(and  </a:t>
            </a:r>
            <a:r>
              <a:rPr sz="2800" spc="-5" dirty="0">
                <a:latin typeface="Arial"/>
                <a:cs typeface="Arial"/>
              </a:rPr>
              <a:t>firewall </a:t>
            </a:r>
            <a:r>
              <a:rPr sz="2800" dirty="0">
                <a:latin typeface="Arial"/>
                <a:cs typeface="Arial"/>
              </a:rPr>
              <a:t>access, </a:t>
            </a:r>
            <a:r>
              <a:rPr sz="2800" spc="-5" dirty="0">
                <a:latin typeface="Arial"/>
                <a:cs typeface="Arial"/>
              </a:rPr>
              <a:t>if needed)</a:t>
            </a:r>
            <a:endParaRPr sz="2800">
              <a:latin typeface="Arial"/>
              <a:cs typeface="Arial"/>
            </a:endParaRPr>
          </a:p>
          <a:p>
            <a:pPr marL="527685" marR="846455" indent="-514984">
              <a:lnSpc>
                <a:spcPts val="3130"/>
              </a:lnSpc>
              <a:spcBef>
                <a:spcPts val="14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Click “Download” and download the </a:t>
            </a:r>
            <a:r>
              <a:rPr sz="2800" dirty="0">
                <a:latin typeface="Arial"/>
                <a:cs typeface="Arial"/>
              </a:rPr>
              <a:t>latest </a:t>
            </a:r>
            <a:r>
              <a:rPr sz="2800" spc="-5" dirty="0">
                <a:latin typeface="Arial"/>
                <a:cs typeface="Arial"/>
              </a:rPr>
              <a:t>stable  release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check out </a:t>
            </a:r>
            <a:r>
              <a:rPr sz="2800" spc="5" dirty="0">
                <a:latin typeface="Arial"/>
                <a:cs typeface="Arial"/>
              </a:rPr>
              <a:t>“bernard”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git </a:t>
            </a:r>
            <a:r>
              <a:rPr sz="2800" spc="-5" dirty="0">
                <a:latin typeface="Arial"/>
                <a:cs typeface="Arial"/>
              </a:rPr>
              <a:t>repo)</a:t>
            </a:r>
            <a:endParaRPr sz="2800">
              <a:latin typeface="Arial"/>
              <a:cs typeface="Arial"/>
            </a:endParaRPr>
          </a:p>
          <a:p>
            <a:pPr marL="527685" marR="649605" indent="-514984">
              <a:lnSpc>
                <a:spcPts val="3260"/>
              </a:lnSpc>
              <a:spcBef>
                <a:spcPts val="11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Edit </a:t>
            </a:r>
            <a:r>
              <a:rPr sz="2800" spc="-10" dirty="0">
                <a:solidFill>
                  <a:srgbClr val="333333"/>
                </a:solidFill>
                <a:latin typeface="Courier New"/>
                <a:cs typeface="Courier New"/>
              </a:rPr>
              <a:t>conf/local.conf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MACHINE,  BB_NUMBER_THREADS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PARALLEL_MAKE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Source </a:t>
            </a:r>
            <a:r>
              <a:rPr sz="2800" spc="-5" dirty="0">
                <a:solidFill>
                  <a:srgbClr val="333333"/>
                </a:solidFill>
                <a:latin typeface="Courier New"/>
                <a:cs typeface="Courier New"/>
              </a:rPr>
              <a:t>oe-init-build-env</a:t>
            </a:r>
            <a:r>
              <a:rPr sz="2800" spc="-9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script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Run </a:t>
            </a:r>
            <a:r>
              <a:rPr sz="2800" spc="-5" dirty="0">
                <a:solidFill>
                  <a:srgbClr val="333333"/>
                </a:solidFill>
                <a:latin typeface="Courier New"/>
                <a:cs typeface="Courier New"/>
              </a:rPr>
              <a:t>$ </a:t>
            </a:r>
            <a:r>
              <a:rPr sz="2800" spc="-10" dirty="0">
                <a:solidFill>
                  <a:srgbClr val="333333"/>
                </a:solidFill>
                <a:latin typeface="Courier New"/>
                <a:cs typeface="Courier New"/>
              </a:rPr>
              <a:t>bitbake </a:t>
            </a:r>
            <a:r>
              <a:rPr sz="2800" spc="-5" dirty="0">
                <a:solidFill>
                  <a:srgbClr val="333333"/>
                </a:solidFill>
                <a:latin typeface="Courier New"/>
                <a:cs typeface="Courier New"/>
              </a:rPr>
              <a:t>–k</a:t>
            </a:r>
            <a:r>
              <a:rPr sz="28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ourier New"/>
                <a:cs typeface="Courier New"/>
              </a:rPr>
              <a:t>core-image-sato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46" y="6303365"/>
            <a:ext cx="329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MACHINE=qemux86)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39" y="6253073"/>
            <a:ext cx="5288915" cy="114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2800" dirty="0">
                <a:latin typeface="Arial"/>
                <a:cs typeface="Arial"/>
              </a:rPr>
              <a:t>7.	</a:t>
            </a:r>
            <a:r>
              <a:rPr sz="2800" spc="-5" dirty="0">
                <a:latin typeface="Arial"/>
                <a:cs typeface="Arial"/>
              </a:rPr>
              <a:t>Run </a:t>
            </a:r>
            <a:r>
              <a:rPr sz="2800" spc="-5" dirty="0">
                <a:solidFill>
                  <a:srgbClr val="333333"/>
                </a:solidFill>
                <a:latin typeface="Courier New"/>
                <a:cs typeface="Courier New"/>
              </a:rPr>
              <a:t>$ runqemu</a:t>
            </a:r>
            <a:r>
              <a:rPr sz="2800" spc="-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ourier New"/>
                <a:cs typeface="Courier New"/>
              </a:rPr>
              <a:t>qemux86</a:t>
            </a:r>
            <a:endParaRPr sz="2800">
              <a:latin typeface="Courier New"/>
              <a:cs typeface="Courier New"/>
            </a:endParaRPr>
          </a:p>
          <a:p>
            <a:pPr marL="12700" marR="401320">
              <a:lnSpc>
                <a:spcPts val="1789"/>
              </a:lnSpc>
              <a:spcBef>
                <a:spcPts val="1890"/>
              </a:spcBef>
            </a:pPr>
            <a:r>
              <a:rPr sz="1600" b="1" spc="-5" dirty="0">
                <a:latin typeface="Arial"/>
                <a:cs typeface="Arial"/>
              </a:rPr>
              <a:t>Note: </a:t>
            </a:r>
            <a:r>
              <a:rPr sz="1600" spc="-5" dirty="0">
                <a:latin typeface="Arial"/>
                <a:cs typeface="Arial"/>
              </a:rPr>
              <a:t>File or command names in this presentation are  subject to change, several are different now in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master.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910590">
              <a:lnSpc>
                <a:spcPct val="100000"/>
              </a:lnSpc>
              <a:spcBef>
                <a:spcPts val="625"/>
              </a:spcBef>
            </a:pPr>
            <a:r>
              <a:rPr sz="4000" spc="-5" dirty="0"/>
              <a:t>YP = Poky + Upstreams +</a:t>
            </a:r>
            <a:r>
              <a:rPr sz="4000" spc="40" dirty="0"/>
              <a:t> </a:t>
            </a:r>
            <a:r>
              <a:rPr sz="4000" spc="-5" dirty="0"/>
              <a:t>Tools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8025" y="6446837"/>
            <a:ext cx="8616950" cy="55118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190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Arial"/>
                <a:cs typeface="Arial"/>
              </a:rPr>
              <a:t>YP </a:t>
            </a:r>
            <a:r>
              <a:rPr sz="3200" spc="-5" dirty="0">
                <a:latin typeface="Arial"/>
                <a:cs typeface="Arial"/>
              </a:rPr>
              <a:t>provides best </a:t>
            </a:r>
            <a:r>
              <a:rPr sz="3200" dirty="0">
                <a:latin typeface="Arial"/>
                <a:cs typeface="Arial"/>
              </a:rPr>
              <a:t>of upstream for a </a:t>
            </a:r>
            <a:r>
              <a:rPr sz="3200" spc="-5" dirty="0">
                <a:latin typeface="Arial"/>
                <a:cs typeface="Arial"/>
              </a:rPr>
              <a:t>stable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17" y="3790950"/>
            <a:ext cx="904875" cy="7232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260"/>
              </a:spcBef>
            </a:pPr>
            <a:r>
              <a:rPr sz="1600" spc="-5" dirty="0">
                <a:latin typeface="Arial"/>
                <a:cs typeface="Arial"/>
              </a:rPr>
              <a:t>Upstream  Software  Projects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7912" y="4097274"/>
            <a:ext cx="304800" cy="127000"/>
          </a:xfrm>
          <a:custGeom>
            <a:avLst/>
            <a:gdLst/>
            <a:ahLst/>
            <a:cxnLst/>
            <a:rect l="l" t="t" r="r" b="b"/>
            <a:pathLst>
              <a:path w="304800" h="127000">
                <a:moveTo>
                  <a:pt x="228536" y="63500"/>
                </a:moveTo>
                <a:lnTo>
                  <a:pt x="177800" y="127000"/>
                </a:lnTo>
                <a:lnTo>
                  <a:pt x="285696" y="73025"/>
                </a:lnTo>
                <a:lnTo>
                  <a:pt x="228536" y="73025"/>
                </a:lnTo>
                <a:lnTo>
                  <a:pt x="228536" y="63500"/>
                </a:lnTo>
                <a:close/>
              </a:path>
              <a:path w="304800" h="127000">
                <a:moveTo>
                  <a:pt x="220926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220926" y="73025"/>
                </a:lnTo>
                <a:lnTo>
                  <a:pt x="228536" y="63500"/>
                </a:lnTo>
                <a:lnTo>
                  <a:pt x="220926" y="53975"/>
                </a:lnTo>
                <a:close/>
              </a:path>
              <a:path w="304800" h="127000">
                <a:moveTo>
                  <a:pt x="285696" y="53975"/>
                </a:moveTo>
                <a:lnTo>
                  <a:pt x="228536" y="53975"/>
                </a:lnTo>
                <a:lnTo>
                  <a:pt x="228536" y="73025"/>
                </a:lnTo>
                <a:lnTo>
                  <a:pt x="285696" y="73025"/>
                </a:lnTo>
                <a:lnTo>
                  <a:pt x="304736" y="63500"/>
                </a:lnTo>
                <a:lnTo>
                  <a:pt x="285696" y="53975"/>
                </a:lnTo>
                <a:close/>
              </a:path>
              <a:path w="304800" h="127000">
                <a:moveTo>
                  <a:pt x="177800" y="0"/>
                </a:moveTo>
                <a:lnTo>
                  <a:pt x="228536" y="63500"/>
                </a:lnTo>
                <a:lnTo>
                  <a:pt x="228536" y="53975"/>
                </a:lnTo>
                <a:lnTo>
                  <a:pt x="285696" y="53975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5835" y="1313688"/>
            <a:ext cx="5367527" cy="49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0864" y="1464564"/>
            <a:ext cx="2476500" cy="2854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3391" y="1542110"/>
            <a:ext cx="1876425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Poky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10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OpenEmbedded-Core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5966" y="2408682"/>
            <a:ext cx="57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Bitbake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5966" y="2865882"/>
            <a:ext cx="159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Yocto </a:t>
            </a:r>
            <a:r>
              <a:rPr sz="1200" b="1" spc="-5" dirty="0">
                <a:latin typeface="Arial"/>
                <a:cs typeface="Arial"/>
              </a:rPr>
              <a:t>Documentation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0423" y="1854708"/>
            <a:ext cx="2001012" cy="184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5966" y="3323031"/>
            <a:ext cx="835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eta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9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octo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30423" y="3643884"/>
            <a:ext cx="2001012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5966" y="3695446"/>
            <a:ext cx="1445260" cy="3778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235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BSP 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Metadata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(one per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arch)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4223" y="5664708"/>
            <a:ext cx="2153412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9766" y="5761990"/>
            <a:ext cx="1758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Embedded </a:t>
            </a:r>
            <a:r>
              <a:rPr sz="1200" b="1" dirty="0">
                <a:latin typeface="Arial"/>
                <a:cs typeface="Arial"/>
              </a:rPr>
              <a:t>Kernel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4835" y="3371088"/>
            <a:ext cx="1786127" cy="437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87136" y="3437636"/>
            <a:ext cx="1327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Reference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2504" y="2558288"/>
            <a:ext cx="344805" cy="1221740"/>
          </a:xfrm>
          <a:custGeom>
            <a:avLst/>
            <a:gdLst/>
            <a:ahLst/>
            <a:cxnLst/>
            <a:rect l="l" t="t" r="r" b="b"/>
            <a:pathLst>
              <a:path w="344804" h="1221739">
                <a:moveTo>
                  <a:pt x="221615" y="1113789"/>
                </a:moveTo>
                <a:lnTo>
                  <a:pt x="313944" y="1221486"/>
                </a:lnTo>
                <a:lnTo>
                  <a:pt x="329869" y="1149985"/>
                </a:lnTo>
                <a:lnTo>
                  <a:pt x="286258" y="1149985"/>
                </a:lnTo>
                <a:lnTo>
                  <a:pt x="284381" y="1142477"/>
                </a:lnTo>
                <a:lnTo>
                  <a:pt x="221615" y="1113789"/>
                </a:lnTo>
                <a:close/>
              </a:path>
              <a:path w="344804" h="1221739">
                <a:moveTo>
                  <a:pt x="284381" y="1142477"/>
                </a:moveTo>
                <a:lnTo>
                  <a:pt x="286258" y="1149985"/>
                </a:lnTo>
                <a:lnTo>
                  <a:pt x="295779" y="1147572"/>
                </a:lnTo>
                <a:lnTo>
                  <a:pt x="295529" y="1147572"/>
                </a:lnTo>
                <a:lnTo>
                  <a:pt x="284381" y="1142477"/>
                </a:lnTo>
                <a:close/>
              </a:path>
              <a:path w="344804" h="1221739">
                <a:moveTo>
                  <a:pt x="344805" y="1082928"/>
                </a:moveTo>
                <a:lnTo>
                  <a:pt x="302940" y="1137849"/>
                </a:lnTo>
                <a:lnTo>
                  <a:pt x="304800" y="1145286"/>
                </a:lnTo>
                <a:lnTo>
                  <a:pt x="286258" y="1149985"/>
                </a:lnTo>
                <a:lnTo>
                  <a:pt x="329869" y="1149985"/>
                </a:lnTo>
                <a:lnTo>
                  <a:pt x="344805" y="1082928"/>
                </a:lnTo>
                <a:close/>
              </a:path>
              <a:path w="344804" h="1221739">
                <a:moveTo>
                  <a:pt x="18415" y="0"/>
                </a:moveTo>
                <a:lnTo>
                  <a:pt x="0" y="4699"/>
                </a:lnTo>
                <a:lnTo>
                  <a:pt x="284381" y="1142477"/>
                </a:lnTo>
                <a:lnTo>
                  <a:pt x="295529" y="1147572"/>
                </a:lnTo>
                <a:lnTo>
                  <a:pt x="302940" y="1137849"/>
                </a:lnTo>
                <a:lnTo>
                  <a:pt x="18415" y="0"/>
                </a:lnTo>
                <a:close/>
              </a:path>
              <a:path w="344804" h="1221739">
                <a:moveTo>
                  <a:pt x="302940" y="1137849"/>
                </a:moveTo>
                <a:lnTo>
                  <a:pt x="295529" y="1147572"/>
                </a:lnTo>
                <a:lnTo>
                  <a:pt x="295779" y="1147572"/>
                </a:lnTo>
                <a:lnTo>
                  <a:pt x="304800" y="1145286"/>
                </a:lnTo>
                <a:lnTo>
                  <a:pt x="302940" y="1137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1534" y="4465701"/>
            <a:ext cx="481330" cy="1223010"/>
          </a:xfrm>
          <a:custGeom>
            <a:avLst/>
            <a:gdLst/>
            <a:ahLst/>
            <a:cxnLst/>
            <a:rect l="l" t="t" r="r" b="b"/>
            <a:pathLst>
              <a:path w="481329" h="1223010">
                <a:moveTo>
                  <a:pt x="439236" y="71265"/>
                </a:moveTo>
                <a:lnTo>
                  <a:pt x="427747" y="75025"/>
                </a:lnTo>
                <a:lnTo>
                  <a:pt x="0" y="1215770"/>
                </a:lnTo>
                <a:lnTo>
                  <a:pt x="17779" y="1222502"/>
                </a:lnTo>
                <a:lnTo>
                  <a:pt x="445618" y="81852"/>
                </a:lnTo>
                <a:lnTo>
                  <a:pt x="439323" y="71298"/>
                </a:lnTo>
                <a:close/>
              </a:path>
              <a:path w="481329" h="1223010">
                <a:moveTo>
                  <a:pt x="473593" y="71246"/>
                </a:moveTo>
                <a:lnTo>
                  <a:pt x="439292" y="71246"/>
                </a:lnTo>
                <a:lnTo>
                  <a:pt x="448310" y="74675"/>
                </a:lnTo>
                <a:lnTo>
                  <a:pt x="445618" y="81852"/>
                </a:lnTo>
                <a:lnTo>
                  <a:pt x="480949" y="141096"/>
                </a:lnTo>
                <a:lnTo>
                  <a:pt x="473593" y="71246"/>
                </a:lnTo>
                <a:close/>
              </a:path>
              <a:path w="481329" h="1223010">
                <a:moveTo>
                  <a:pt x="466089" y="0"/>
                </a:moveTo>
                <a:lnTo>
                  <a:pt x="362076" y="96519"/>
                </a:lnTo>
                <a:lnTo>
                  <a:pt x="427747" y="75025"/>
                </a:lnTo>
                <a:lnTo>
                  <a:pt x="430402" y="67944"/>
                </a:lnTo>
                <a:lnTo>
                  <a:pt x="473245" y="67944"/>
                </a:lnTo>
                <a:lnTo>
                  <a:pt x="466089" y="0"/>
                </a:lnTo>
                <a:close/>
              </a:path>
              <a:path w="481329" h="1223010">
                <a:moveTo>
                  <a:pt x="439323" y="71298"/>
                </a:moveTo>
                <a:lnTo>
                  <a:pt x="445618" y="81852"/>
                </a:lnTo>
                <a:lnTo>
                  <a:pt x="448310" y="74675"/>
                </a:lnTo>
                <a:lnTo>
                  <a:pt x="439323" y="71298"/>
                </a:lnTo>
                <a:close/>
              </a:path>
              <a:path w="481329" h="1223010">
                <a:moveTo>
                  <a:pt x="430402" y="67944"/>
                </a:moveTo>
                <a:lnTo>
                  <a:pt x="427747" y="75025"/>
                </a:lnTo>
                <a:lnTo>
                  <a:pt x="439136" y="71298"/>
                </a:lnTo>
                <a:lnTo>
                  <a:pt x="430402" y="67944"/>
                </a:lnTo>
                <a:close/>
              </a:path>
              <a:path w="481329" h="1223010">
                <a:moveTo>
                  <a:pt x="473245" y="67944"/>
                </a:moveTo>
                <a:lnTo>
                  <a:pt x="430402" y="67944"/>
                </a:lnTo>
                <a:lnTo>
                  <a:pt x="439236" y="71265"/>
                </a:lnTo>
                <a:lnTo>
                  <a:pt x="473593" y="71246"/>
                </a:lnTo>
                <a:lnTo>
                  <a:pt x="473245" y="6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1648" y="4021074"/>
            <a:ext cx="304800" cy="127000"/>
          </a:xfrm>
          <a:custGeom>
            <a:avLst/>
            <a:gdLst/>
            <a:ahLst/>
            <a:cxnLst/>
            <a:rect l="l" t="t" r="r" b="b"/>
            <a:pathLst>
              <a:path w="304800" h="127000">
                <a:moveTo>
                  <a:pt x="228600" y="63500"/>
                </a:moveTo>
                <a:lnTo>
                  <a:pt x="177800" y="127000"/>
                </a:lnTo>
                <a:lnTo>
                  <a:pt x="285750" y="73025"/>
                </a:lnTo>
                <a:lnTo>
                  <a:pt x="228600" y="73025"/>
                </a:lnTo>
                <a:lnTo>
                  <a:pt x="228600" y="63500"/>
                </a:lnTo>
                <a:close/>
              </a:path>
              <a:path w="304800" h="127000">
                <a:moveTo>
                  <a:pt x="220979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220979" y="73025"/>
                </a:lnTo>
                <a:lnTo>
                  <a:pt x="228600" y="63500"/>
                </a:lnTo>
                <a:lnTo>
                  <a:pt x="220979" y="53975"/>
                </a:lnTo>
                <a:close/>
              </a:path>
              <a:path w="304800" h="127000">
                <a:moveTo>
                  <a:pt x="285750" y="53975"/>
                </a:moveTo>
                <a:lnTo>
                  <a:pt x="228600" y="53975"/>
                </a:lnTo>
                <a:lnTo>
                  <a:pt x="228600" y="73025"/>
                </a:lnTo>
                <a:lnTo>
                  <a:pt x="285750" y="73025"/>
                </a:lnTo>
                <a:lnTo>
                  <a:pt x="304800" y="63500"/>
                </a:lnTo>
                <a:lnTo>
                  <a:pt x="285750" y="53975"/>
                </a:lnTo>
                <a:close/>
              </a:path>
              <a:path w="304800" h="127000">
                <a:moveTo>
                  <a:pt x="177800" y="0"/>
                </a:moveTo>
                <a:lnTo>
                  <a:pt x="228600" y="63500"/>
                </a:lnTo>
                <a:lnTo>
                  <a:pt x="228600" y="53975"/>
                </a:lnTo>
                <a:lnTo>
                  <a:pt x="285750" y="53975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9019" y="2404872"/>
            <a:ext cx="23622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9019" y="3166872"/>
            <a:ext cx="236220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9019" y="3852672"/>
            <a:ext cx="23622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9019" y="4690872"/>
            <a:ext cx="23622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9019" y="5376672"/>
            <a:ext cx="236220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10931" y="2284857"/>
            <a:ext cx="20789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Build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upstream  components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0931" y="3138297"/>
            <a:ext cx="477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10931" y="3748278"/>
            <a:ext cx="1215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Yocto </a:t>
            </a:r>
            <a:r>
              <a:rPr sz="1600" spc="-5" dirty="0">
                <a:latin typeface="Arial"/>
                <a:cs typeface="Arial"/>
              </a:rPr>
              <a:t>Project  components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10931" y="4662678"/>
            <a:ext cx="1215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Yocto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10931" y="5272532"/>
            <a:ext cx="1879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Yocto </a:t>
            </a:r>
            <a:r>
              <a:rPr sz="1600" spc="-5" dirty="0">
                <a:latin typeface="Arial"/>
                <a:cs typeface="Arial"/>
              </a:rPr>
              <a:t>Project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64835" y="3726180"/>
            <a:ext cx="1786127" cy="437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87136" y="3793058"/>
            <a:ext cx="1435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Prebuilt </a:t>
            </a:r>
            <a:r>
              <a:rPr sz="1200" b="1" spc="-5" dirty="0">
                <a:latin typeface="Arial"/>
                <a:cs typeface="Arial"/>
              </a:rPr>
              <a:t>Build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4835" y="4082796"/>
            <a:ext cx="1786127" cy="437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87136" y="4148709"/>
            <a:ext cx="137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Software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Releases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64835" y="4437888"/>
            <a:ext cx="1786127" cy="437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87136" y="4504435"/>
            <a:ext cx="1311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ADT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4223" y="5207508"/>
            <a:ext cx="2153412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9766" y="5304790"/>
            <a:ext cx="664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abber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54223" y="4788408"/>
            <a:ext cx="2153412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99766" y="4885690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Pseudo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54223" y="4329684"/>
            <a:ext cx="2153412" cy="5867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99766" y="4381246"/>
            <a:ext cx="1405890" cy="3778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235"/>
              </a:spcBef>
            </a:pPr>
            <a:r>
              <a:rPr sz="1200" b="1" spc="-15" dirty="0">
                <a:latin typeface="Arial"/>
                <a:cs typeface="Arial"/>
              </a:rPr>
              <a:t>ADT </a:t>
            </a:r>
            <a:r>
              <a:rPr sz="1200" b="1" spc="-20" dirty="0">
                <a:latin typeface="Arial"/>
                <a:cs typeface="Arial"/>
              </a:rPr>
              <a:t>Tools </a:t>
            </a:r>
            <a:r>
              <a:rPr sz="1200" b="1" spc="-5" dirty="0">
                <a:latin typeface="Arial"/>
                <a:cs typeface="Arial"/>
              </a:rPr>
              <a:t>(Eclipse  </a:t>
            </a:r>
            <a:r>
              <a:rPr sz="1200" b="1" dirty="0">
                <a:latin typeface="Arial"/>
                <a:cs typeface="Arial"/>
              </a:rPr>
              <a:t>Plugin)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12" y="301625"/>
            <a:ext cx="9067800" cy="838200"/>
          </a:xfrm>
          <a:prstGeom prst="rect">
            <a:avLst/>
          </a:prstGeom>
          <a:solidFill>
            <a:srgbClr val="808080"/>
          </a:solidFill>
          <a:ln w="9360">
            <a:solidFill>
              <a:srgbClr val="4F81B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365"/>
              </a:spcBef>
            </a:pPr>
            <a:r>
              <a:rPr dirty="0"/>
              <a:t>How Does It Work? More</a:t>
            </a:r>
            <a:r>
              <a:rPr spc="-60" dirty="0"/>
              <a:t> </a:t>
            </a:r>
            <a:r>
              <a:rPr dirty="0"/>
              <a:t>Depth</a:t>
            </a:r>
          </a:p>
        </p:txBody>
      </p:sp>
      <p:sp>
        <p:nvSpPr>
          <p:cNvPr id="3" name="object 3"/>
          <p:cNvSpPr/>
          <p:nvPr/>
        </p:nvSpPr>
        <p:spPr>
          <a:xfrm>
            <a:off x="512481" y="1524000"/>
            <a:ext cx="9068642" cy="445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12" y="7056437"/>
            <a:ext cx="2980690" cy="350520"/>
          </a:xfrm>
          <a:prstGeom prst="rect">
            <a:avLst/>
          </a:prstGeom>
          <a:solidFill>
            <a:srgbClr val="252599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More info: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http://bit.ly/it9rkB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697" y="6301537"/>
            <a:ext cx="6365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Look here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links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slides and video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tutorials!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1823" y="6543382"/>
            <a:ext cx="359410" cy="466090"/>
          </a:xfrm>
          <a:custGeom>
            <a:avLst/>
            <a:gdLst/>
            <a:ahLst/>
            <a:cxnLst/>
            <a:rect l="l" t="t" r="r" b="b"/>
            <a:pathLst>
              <a:path w="359410" h="466090">
                <a:moveTo>
                  <a:pt x="0" y="238658"/>
                </a:moveTo>
                <a:lnTo>
                  <a:pt x="131952" y="465734"/>
                </a:lnTo>
                <a:lnTo>
                  <a:pt x="359156" y="333857"/>
                </a:lnTo>
                <a:lnTo>
                  <a:pt x="269367" y="310057"/>
                </a:lnTo>
                <a:lnTo>
                  <a:pt x="281988" y="262458"/>
                </a:lnTo>
                <a:lnTo>
                  <a:pt x="89788" y="262458"/>
                </a:lnTo>
                <a:lnTo>
                  <a:pt x="0" y="238658"/>
                </a:lnTo>
                <a:close/>
              </a:path>
              <a:path w="359410" h="466090">
                <a:moveTo>
                  <a:pt x="159384" y="0"/>
                </a:moveTo>
                <a:lnTo>
                  <a:pt x="89788" y="262458"/>
                </a:lnTo>
                <a:lnTo>
                  <a:pt x="281988" y="262458"/>
                </a:lnTo>
                <a:lnTo>
                  <a:pt x="338963" y="47599"/>
                </a:lnTo>
                <a:lnTo>
                  <a:pt x="159384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1823" y="6543382"/>
            <a:ext cx="359410" cy="466090"/>
          </a:xfrm>
          <a:custGeom>
            <a:avLst/>
            <a:gdLst/>
            <a:ahLst/>
            <a:cxnLst/>
            <a:rect l="l" t="t" r="r" b="b"/>
            <a:pathLst>
              <a:path w="359410" h="466090">
                <a:moveTo>
                  <a:pt x="338963" y="47599"/>
                </a:moveTo>
                <a:lnTo>
                  <a:pt x="269367" y="310057"/>
                </a:lnTo>
                <a:lnTo>
                  <a:pt x="359156" y="333857"/>
                </a:lnTo>
                <a:lnTo>
                  <a:pt x="131952" y="465734"/>
                </a:lnTo>
                <a:lnTo>
                  <a:pt x="0" y="238658"/>
                </a:lnTo>
                <a:lnTo>
                  <a:pt x="89788" y="262458"/>
                </a:lnTo>
                <a:lnTo>
                  <a:pt x="159384" y="0"/>
                </a:lnTo>
                <a:lnTo>
                  <a:pt x="338963" y="47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1905</Words>
  <Application>Microsoft Office PowerPoint</Application>
  <PresentationFormat>Custom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Agenda</vt:lpstr>
      <vt:lpstr>What is the Yocto Project? The Story</vt:lpstr>
      <vt:lpstr>What is the Yocto Project?</vt:lpstr>
      <vt:lpstr>Why Should a Developer Care?</vt:lpstr>
      <vt:lpstr>What’s new in Yocto v1.1</vt:lpstr>
      <vt:lpstr>How Does It Work? – Quick Start</vt:lpstr>
      <vt:lpstr>YP = Poky + Upstreams + Tools</vt:lpstr>
      <vt:lpstr>How Does It Work? More Depth</vt:lpstr>
      <vt:lpstr>How Does it Work? Configuration</vt:lpstr>
      <vt:lpstr>How Does It Work? Configuration</vt:lpstr>
      <vt:lpstr>How Does It Work? Metadata</vt:lpstr>
      <vt:lpstr>How Does It Work? Layers</vt:lpstr>
      <vt:lpstr>BSP “Layers”</vt:lpstr>
      <vt:lpstr>Kernel Development</vt:lpstr>
      <vt:lpstr>Kernel Tools Details</vt:lpstr>
      <vt:lpstr>Source Fetching</vt:lpstr>
      <vt:lpstr>Patching</vt:lpstr>
      <vt:lpstr>Configure/Compile</vt:lpstr>
      <vt:lpstr>Packaging</vt:lpstr>
      <vt:lpstr>Image Generation</vt:lpstr>
      <vt:lpstr>ADT Generation</vt:lpstr>
      <vt:lpstr>Setting up the App Developer</vt:lpstr>
      <vt:lpstr>Use NFS/Local Disk, Pkg Manager</vt:lpstr>
      <vt:lpstr>Use NFS/Local Disk, Pkg Manager</vt:lpstr>
      <vt:lpstr>What’s Next?</vt:lpstr>
      <vt:lpstr>How to Get Started</vt:lpstr>
      <vt:lpstr>Get Involved</vt:lpstr>
      <vt:lpstr>It’s Time to Take 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Embedded Linux Devices Using the Yocto Project™</dc:title>
  <dc:creator>Jzhang</dc:creator>
  <cp:lastModifiedBy>Nestor, Trevor</cp:lastModifiedBy>
  <cp:revision>1</cp:revision>
  <dcterms:created xsi:type="dcterms:W3CDTF">2019-02-01T18:59:54Z</dcterms:created>
  <dcterms:modified xsi:type="dcterms:W3CDTF">2019-02-01T19:02:52Z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2019-02-01T00:00:00Z</vt:filetime>
  </property>
</Properties>
</file>